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4"/>
    <p:sldMasterId id="2147483658" r:id="rId5"/>
    <p:sldMasterId id="2147483670" r:id="rId6"/>
    <p:sldMasterId id="2147483679" r:id="rId7"/>
  </p:sldMasterIdLst>
  <p:notesMasterIdLst>
    <p:notesMasterId r:id="rId37"/>
  </p:notesMasterIdLst>
  <p:sldIdLst>
    <p:sldId id="296" r:id="rId8"/>
    <p:sldId id="377" r:id="rId9"/>
    <p:sldId id="261" r:id="rId10"/>
    <p:sldId id="378" r:id="rId11"/>
    <p:sldId id="379" r:id="rId12"/>
    <p:sldId id="290" r:id="rId13"/>
    <p:sldId id="292" r:id="rId14"/>
    <p:sldId id="380" r:id="rId15"/>
    <p:sldId id="381" r:id="rId16"/>
    <p:sldId id="382" r:id="rId17"/>
    <p:sldId id="383" r:id="rId18"/>
    <p:sldId id="384" r:id="rId19"/>
    <p:sldId id="269" r:id="rId20"/>
    <p:sldId id="385" r:id="rId21"/>
    <p:sldId id="386" r:id="rId22"/>
    <p:sldId id="387" r:id="rId23"/>
    <p:sldId id="388" r:id="rId24"/>
    <p:sldId id="355" r:id="rId25"/>
    <p:sldId id="389" r:id="rId26"/>
    <p:sldId id="390" r:id="rId27"/>
    <p:sldId id="391" r:id="rId28"/>
    <p:sldId id="392" r:id="rId29"/>
    <p:sldId id="393" r:id="rId30"/>
    <p:sldId id="394" r:id="rId31"/>
    <p:sldId id="372" r:id="rId32"/>
    <p:sldId id="311" r:id="rId33"/>
    <p:sldId id="278" r:id="rId34"/>
    <p:sldId id="287" r:id="rId35"/>
    <p:sldId id="265" r:id="rId36"/>
  </p:sldIdLst>
  <p:sldSz cx="12192000" cy="6858000"/>
  <p:notesSz cx="7104063" cy="10234613"/>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BAB5"/>
    <a:srgbClr val="FF983B"/>
    <a:srgbClr val="C2D8D5"/>
    <a:srgbClr val="FFAA5A"/>
    <a:srgbClr val="DCE8E6"/>
    <a:srgbClr val="FF800D"/>
    <a:srgbClr val="0066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redný štýl 2 - zvýrazneni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redný štýl 2 - zvýrazneni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103" autoAdjust="0"/>
  </p:normalViewPr>
  <p:slideViewPr>
    <p:cSldViewPr snapToGrid="0">
      <p:cViewPr varScale="1">
        <p:scale>
          <a:sx n="76" d="100"/>
          <a:sy n="76" d="100"/>
        </p:scale>
        <p:origin x="869"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hyperlink" Target="https://anti-fraud.ec.europa.eu/olaf-and-you/report-fraud_en"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anti-fraud.ec.europa.eu/olaf-and-you/report-fraud_en"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43BDDD-C51D-489A-9D83-484E1B007317}" type="doc">
      <dgm:prSet loTypeId="urn:microsoft.com/office/officeart/2008/layout/LinedList" loCatId="list" qsTypeId="urn:microsoft.com/office/officeart/2005/8/quickstyle/simple1" qsCatId="simple" csTypeId="urn:microsoft.com/office/officeart/2018/5/colors/Iconchunking_neutralbg_colorful1" csCatId="colorful" phldr="1"/>
      <dgm:spPr/>
      <dgm:t>
        <a:bodyPr/>
        <a:lstStyle/>
        <a:p>
          <a:endParaRPr lang="en-US"/>
        </a:p>
      </dgm:t>
    </dgm:pt>
    <dgm:pt modelId="{2B708D23-F7BA-4009-8042-F59C4DB86A34}">
      <dgm:prSet custT="1"/>
      <dgm:spPr/>
      <dgm:t>
        <a:bodyPr/>
        <a:lstStyle/>
        <a:p>
          <a:pPr>
            <a:lnSpc>
              <a:spcPct val="100000"/>
            </a:lnSpc>
          </a:pPr>
          <a:r>
            <a:rPr lang="sk-SK" sz="3200" b="1" noProof="0">
              <a:latin typeface="Aptos" panose="020B0004020202020204" pitchFamily="34" charset="0"/>
            </a:rPr>
            <a:t>Obsah</a:t>
          </a:r>
          <a:endParaRPr lang="sk-SK" sz="3200" noProof="0">
            <a:latin typeface="Aptos" panose="020B0004020202020204" pitchFamily="34" charset="0"/>
          </a:endParaRPr>
        </a:p>
      </dgm:t>
    </dgm:pt>
    <dgm:pt modelId="{294AC199-2143-4C5C-9F47-99B86156D936}" type="parTrans" cxnId="{014C43CB-3CC6-43CD-B58E-5B4857063AE5}">
      <dgm:prSet/>
      <dgm:spPr/>
      <dgm:t>
        <a:bodyPr/>
        <a:lstStyle/>
        <a:p>
          <a:endParaRPr lang="en-US" sz="2400">
            <a:latin typeface="Aptos" panose="020B0004020202020204" pitchFamily="34" charset="0"/>
          </a:endParaRPr>
        </a:p>
      </dgm:t>
    </dgm:pt>
    <dgm:pt modelId="{2B847863-9BDA-465B-98F6-E4A85A2330AD}" type="sibTrans" cxnId="{014C43CB-3CC6-43CD-B58E-5B4857063AE5}">
      <dgm:prSet/>
      <dgm:spPr/>
      <dgm:t>
        <a:bodyPr/>
        <a:lstStyle/>
        <a:p>
          <a:endParaRPr lang="en-US" sz="2400">
            <a:latin typeface="Aptos" panose="020B0004020202020204" pitchFamily="34" charset="0"/>
          </a:endParaRPr>
        </a:p>
      </dgm:t>
    </dgm:pt>
    <dgm:pt modelId="{FB63ECC2-F2C3-44FF-A373-AFC169BF9AD1}">
      <dgm:prSet custT="1"/>
      <dgm:spPr/>
      <dgm:t>
        <a:bodyPr/>
        <a:lstStyle/>
        <a:p>
          <a:pPr>
            <a:lnSpc>
              <a:spcPct val="100000"/>
            </a:lnSpc>
          </a:pPr>
          <a:r>
            <a:rPr lang="sk-SK" sz="2400" kern="1200" noProof="0" dirty="0">
              <a:latin typeface="Aptos" panose="020B0004020202020204" pitchFamily="34" charset="0"/>
              <a:ea typeface="+mn-ea"/>
              <a:cs typeface="+mn-cs"/>
            </a:rPr>
            <a:t>Úvod</a:t>
          </a:r>
        </a:p>
      </dgm:t>
    </dgm:pt>
    <dgm:pt modelId="{0E843898-55EF-4317-A849-6D38A4A6A4F2}" type="parTrans" cxnId="{3102CDD2-1FB6-4CD7-8AAB-7DFE7543CFE2}">
      <dgm:prSet/>
      <dgm:spPr/>
      <dgm:t>
        <a:bodyPr/>
        <a:lstStyle/>
        <a:p>
          <a:endParaRPr lang="en-US" sz="2400">
            <a:latin typeface="Aptos" panose="020B0004020202020204" pitchFamily="34" charset="0"/>
          </a:endParaRPr>
        </a:p>
      </dgm:t>
    </dgm:pt>
    <dgm:pt modelId="{EE950033-B44C-41B2-8F1A-FA46F6CDD9C9}" type="sibTrans" cxnId="{3102CDD2-1FB6-4CD7-8AAB-7DFE7543CFE2}">
      <dgm:prSet/>
      <dgm:spPr/>
      <dgm:t>
        <a:bodyPr/>
        <a:lstStyle/>
        <a:p>
          <a:endParaRPr lang="en-US" sz="2400">
            <a:latin typeface="Aptos" panose="020B0004020202020204" pitchFamily="34" charset="0"/>
          </a:endParaRPr>
        </a:p>
      </dgm:t>
    </dgm:pt>
    <dgm:pt modelId="{579F5918-B840-4DAD-A874-55B063A14ED8}">
      <dgm:prSet custT="1"/>
      <dgm:spPr/>
      <dgm:t>
        <a:bodyPr/>
        <a:lstStyle/>
        <a:p>
          <a:pPr>
            <a:lnSpc>
              <a:spcPct val="100000"/>
            </a:lnSpc>
          </a:pPr>
          <a:r>
            <a:rPr lang="sk-SK" sz="2400" kern="1200" noProof="0" dirty="0">
              <a:latin typeface="Aptos" panose="020B0004020202020204" pitchFamily="34" charset="0"/>
              <a:cs typeface="Calibri" panose="020F0502020204030204" pitchFamily="34" charset="0"/>
            </a:rPr>
            <a:t>Digitálna identita</a:t>
          </a:r>
          <a:endParaRPr lang="sk-SK" sz="2400" kern="1200" noProof="0" dirty="0">
            <a:latin typeface="Aptos" panose="020B0004020202020204" pitchFamily="34" charset="0"/>
            <a:ea typeface="+mn-ea"/>
            <a:cs typeface="+mn-cs"/>
          </a:endParaRPr>
        </a:p>
      </dgm:t>
    </dgm:pt>
    <dgm:pt modelId="{6734107E-7D19-4A42-931F-3A5FF1C620B7}" type="parTrans" cxnId="{2CA61305-8D6F-405B-B02D-CED25D02CF64}">
      <dgm:prSet/>
      <dgm:spPr/>
      <dgm:t>
        <a:bodyPr/>
        <a:lstStyle/>
        <a:p>
          <a:endParaRPr lang="en-US" sz="2400">
            <a:latin typeface="Aptos" panose="020B0004020202020204" pitchFamily="34" charset="0"/>
          </a:endParaRPr>
        </a:p>
      </dgm:t>
    </dgm:pt>
    <dgm:pt modelId="{29216139-11BC-4060-BE36-9F1CC7F809DD}" type="sibTrans" cxnId="{2CA61305-8D6F-405B-B02D-CED25D02CF64}">
      <dgm:prSet/>
      <dgm:spPr/>
      <dgm:t>
        <a:bodyPr/>
        <a:lstStyle/>
        <a:p>
          <a:endParaRPr lang="en-US" sz="2400">
            <a:latin typeface="Aptos" panose="020B0004020202020204" pitchFamily="34" charset="0"/>
          </a:endParaRPr>
        </a:p>
      </dgm:t>
    </dgm:pt>
    <dgm:pt modelId="{078842D6-6B74-42A5-B67C-0A37A4CD31A9}">
      <dgm:prSet custT="1"/>
      <dgm:spPr/>
      <dgm:t>
        <a:bodyPr/>
        <a:lstStyle/>
        <a:p>
          <a:pPr>
            <a:lnSpc>
              <a:spcPct val="100000"/>
            </a:lnSpc>
          </a:pPr>
          <a:r>
            <a:rPr lang="sk-SK" sz="2400" kern="1200" noProof="0" dirty="0">
              <a:latin typeface="Aptos" panose="020B0004020202020204" pitchFamily="34" charset="0"/>
              <a:cs typeface="Calibri" panose="020F0502020204030204" pitchFamily="34" charset="0"/>
            </a:rPr>
            <a:t>Digitálna stopa</a:t>
          </a:r>
          <a:endParaRPr lang="sk-SK" sz="2400" kern="1200" noProof="0" dirty="0">
            <a:latin typeface="Aptos" panose="020B0004020202020204" pitchFamily="34" charset="0"/>
            <a:ea typeface="+mn-ea"/>
            <a:cs typeface="+mn-cs"/>
          </a:endParaRPr>
        </a:p>
      </dgm:t>
    </dgm:pt>
    <dgm:pt modelId="{B47EDC7C-9CE6-4AA9-982F-78B6A8C403B1}" type="parTrans" cxnId="{7827F8DB-3E16-4708-80CA-FCCE918B4AC2}">
      <dgm:prSet/>
      <dgm:spPr/>
      <dgm:t>
        <a:bodyPr/>
        <a:lstStyle/>
        <a:p>
          <a:endParaRPr lang="en-US" sz="2400">
            <a:latin typeface="Aptos" panose="020B0004020202020204" pitchFamily="34" charset="0"/>
          </a:endParaRPr>
        </a:p>
      </dgm:t>
    </dgm:pt>
    <dgm:pt modelId="{129BE90E-C04F-4DEC-8864-8FB101226F7D}" type="sibTrans" cxnId="{7827F8DB-3E16-4708-80CA-FCCE918B4AC2}">
      <dgm:prSet/>
      <dgm:spPr/>
      <dgm:t>
        <a:bodyPr/>
        <a:lstStyle/>
        <a:p>
          <a:endParaRPr lang="en-US" sz="2400">
            <a:latin typeface="Aptos" panose="020B0004020202020204" pitchFamily="34" charset="0"/>
          </a:endParaRPr>
        </a:p>
      </dgm:t>
    </dgm:pt>
    <dgm:pt modelId="{ADB94454-2E8E-4ED0-8076-D0014D06EE10}">
      <dgm:prSet custT="1"/>
      <dgm:spPr/>
      <dgm:t>
        <a:bodyPr/>
        <a:lstStyle/>
        <a:p>
          <a:pPr>
            <a:lnSpc>
              <a:spcPct val="100000"/>
            </a:lnSpc>
          </a:pPr>
          <a:r>
            <a:rPr lang="sk-SK" sz="2400" kern="1200" noProof="0" dirty="0">
              <a:solidFill>
                <a:prstClr val="black">
                  <a:hueOff val="0"/>
                  <a:satOff val="0"/>
                  <a:lumOff val="0"/>
                  <a:alphaOff val="0"/>
                </a:prstClr>
              </a:solidFill>
              <a:latin typeface="Aptos" panose="020B0004020202020204" pitchFamily="34" charset="0"/>
              <a:ea typeface="+mn-ea"/>
              <a:cs typeface="Calibri" panose="020F0502020204030204" pitchFamily="34" charset="0"/>
            </a:rPr>
            <a:t>Osvedčené postupy ochrany digitálnej identity </a:t>
          </a:r>
          <a:br>
            <a:rPr lang="sk-SK" sz="2400" kern="1200" noProof="0" dirty="0">
              <a:solidFill>
                <a:prstClr val="black">
                  <a:hueOff val="0"/>
                  <a:satOff val="0"/>
                  <a:lumOff val="0"/>
                  <a:alphaOff val="0"/>
                </a:prstClr>
              </a:solidFill>
              <a:latin typeface="Aptos" panose="020B0004020202020204" pitchFamily="34" charset="0"/>
              <a:ea typeface="+mn-ea"/>
              <a:cs typeface="Calibri" panose="020F0502020204030204" pitchFamily="34" charset="0"/>
            </a:rPr>
          </a:br>
          <a:r>
            <a:rPr lang="sk-SK" sz="2400" kern="1200" noProof="0" dirty="0">
              <a:solidFill>
                <a:prstClr val="black">
                  <a:hueOff val="0"/>
                  <a:satOff val="0"/>
                  <a:lumOff val="0"/>
                  <a:alphaOff val="0"/>
                </a:prstClr>
              </a:solidFill>
              <a:latin typeface="Aptos" panose="020B0004020202020204" pitchFamily="34" charset="0"/>
              <a:ea typeface="+mn-ea"/>
              <a:cs typeface="Calibri" panose="020F0502020204030204" pitchFamily="34" charset="0"/>
            </a:rPr>
            <a:t>a digitálnej stopy</a:t>
          </a:r>
        </a:p>
      </dgm:t>
    </dgm:pt>
    <dgm:pt modelId="{A1F73035-1984-4496-BF33-81A8AF3D1DFE}" type="parTrans" cxnId="{83D2A868-7914-4223-AC8D-E069710DD3ED}">
      <dgm:prSet/>
      <dgm:spPr/>
      <dgm:t>
        <a:bodyPr/>
        <a:lstStyle/>
        <a:p>
          <a:endParaRPr lang="en-US" sz="2400">
            <a:latin typeface="Aptos" panose="020B0004020202020204" pitchFamily="34" charset="0"/>
          </a:endParaRPr>
        </a:p>
      </dgm:t>
    </dgm:pt>
    <dgm:pt modelId="{028CC942-95C9-49D6-90B9-E424882F2F6E}" type="sibTrans" cxnId="{83D2A868-7914-4223-AC8D-E069710DD3ED}">
      <dgm:prSet/>
      <dgm:spPr/>
      <dgm:t>
        <a:bodyPr/>
        <a:lstStyle/>
        <a:p>
          <a:endParaRPr lang="en-US" sz="2400">
            <a:latin typeface="Aptos" panose="020B0004020202020204" pitchFamily="34" charset="0"/>
          </a:endParaRPr>
        </a:p>
      </dgm:t>
    </dgm:pt>
    <dgm:pt modelId="{27DDA80A-4EAA-4D66-9B0C-884472597098}" type="pres">
      <dgm:prSet presAssocID="{B243BDDD-C51D-489A-9D83-484E1B007317}" presName="vert0" presStyleCnt="0">
        <dgm:presLayoutVars>
          <dgm:dir/>
          <dgm:animOne val="branch"/>
          <dgm:animLvl val="lvl"/>
        </dgm:presLayoutVars>
      </dgm:prSet>
      <dgm:spPr/>
    </dgm:pt>
    <dgm:pt modelId="{75D8C951-EFFD-4FFC-AF76-CDA07FA13611}" type="pres">
      <dgm:prSet presAssocID="{2B708D23-F7BA-4009-8042-F59C4DB86A34}" presName="thickLine" presStyleLbl="alignNode1" presStyleIdx="0" presStyleCnt="5"/>
      <dgm:spPr/>
    </dgm:pt>
    <dgm:pt modelId="{B42A43A9-44AF-4625-8DA0-09BCE32AAA3B}" type="pres">
      <dgm:prSet presAssocID="{2B708D23-F7BA-4009-8042-F59C4DB86A34}" presName="horz1" presStyleCnt="0"/>
      <dgm:spPr/>
    </dgm:pt>
    <dgm:pt modelId="{6857DFD6-E532-4C2F-8E0F-DDB6EB97F0A2}" type="pres">
      <dgm:prSet presAssocID="{2B708D23-F7BA-4009-8042-F59C4DB86A34}" presName="tx1" presStyleLbl="revTx" presStyleIdx="0" presStyleCnt="5"/>
      <dgm:spPr/>
    </dgm:pt>
    <dgm:pt modelId="{25265A2D-DFAA-476B-B86B-5B46AD100A7D}" type="pres">
      <dgm:prSet presAssocID="{2B708D23-F7BA-4009-8042-F59C4DB86A34}" presName="vert1" presStyleCnt="0"/>
      <dgm:spPr/>
    </dgm:pt>
    <dgm:pt modelId="{BA978681-798E-4E8B-9906-702C602C2001}" type="pres">
      <dgm:prSet presAssocID="{FB63ECC2-F2C3-44FF-A373-AFC169BF9AD1}" presName="thickLine" presStyleLbl="alignNode1" presStyleIdx="1" presStyleCnt="5"/>
      <dgm:spPr/>
    </dgm:pt>
    <dgm:pt modelId="{D56C6F22-FF19-4181-981B-2901566BF9E5}" type="pres">
      <dgm:prSet presAssocID="{FB63ECC2-F2C3-44FF-A373-AFC169BF9AD1}" presName="horz1" presStyleCnt="0"/>
      <dgm:spPr/>
    </dgm:pt>
    <dgm:pt modelId="{CCC219AF-C8D7-4CA7-AF96-133CB193B538}" type="pres">
      <dgm:prSet presAssocID="{FB63ECC2-F2C3-44FF-A373-AFC169BF9AD1}" presName="tx1" presStyleLbl="revTx" presStyleIdx="1" presStyleCnt="5"/>
      <dgm:spPr/>
    </dgm:pt>
    <dgm:pt modelId="{0897EE1B-CBD1-403C-8A81-4D615CFDDEEF}" type="pres">
      <dgm:prSet presAssocID="{FB63ECC2-F2C3-44FF-A373-AFC169BF9AD1}" presName="vert1" presStyleCnt="0"/>
      <dgm:spPr/>
    </dgm:pt>
    <dgm:pt modelId="{9B43BAE5-18C7-477B-B28A-7E020CBF5F7B}" type="pres">
      <dgm:prSet presAssocID="{579F5918-B840-4DAD-A874-55B063A14ED8}" presName="thickLine" presStyleLbl="alignNode1" presStyleIdx="2" presStyleCnt="5"/>
      <dgm:spPr/>
    </dgm:pt>
    <dgm:pt modelId="{0B4067AB-CD46-4ECA-BEE7-829EDC4A5CCF}" type="pres">
      <dgm:prSet presAssocID="{579F5918-B840-4DAD-A874-55B063A14ED8}" presName="horz1" presStyleCnt="0"/>
      <dgm:spPr/>
    </dgm:pt>
    <dgm:pt modelId="{E4558840-8C6C-481B-8684-6366253DF07C}" type="pres">
      <dgm:prSet presAssocID="{579F5918-B840-4DAD-A874-55B063A14ED8}" presName="tx1" presStyleLbl="revTx" presStyleIdx="2" presStyleCnt="5"/>
      <dgm:spPr/>
    </dgm:pt>
    <dgm:pt modelId="{54BBA686-F1E4-44DA-B734-11637E00264E}" type="pres">
      <dgm:prSet presAssocID="{579F5918-B840-4DAD-A874-55B063A14ED8}" presName="vert1" presStyleCnt="0"/>
      <dgm:spPr/>
    </dgm:pt>
    <dgm:pt modelId="{FE5EB41F-DC81-47AF-8DFE-8B2FC44AE86B}" type="pres">
      <dgm:prSet presAssocID="{078842D6-6B74-42A5-B67C-0A37A4CD31A9}" presName="thickLine" presStyleLbl="alignNode1" presStyleIdx="3" presStyleCnt="5"/>
      <dgm:spPr/>
    </dgm:pt>
    <dgm:pt modelId="{35A75E32-9E93-44B9-A895-20F19CA75056}" type="pres">
      <dgm:prSet presAssocID="{078842D6-6B74-42A5-B67C-0A37A4CD31A9}" presName="horz1" presStyleCnt="0"/>
      <dgm:spPr/>
    </dgm:pt>
    <dgm:pt modelId="{267E7B5F-1C43-410C-83C8-908BF621182B}" type="pres">
      <dgm:prSet presAssocID="{078842D6-6B74-42A5-B67C-0A37A4CD31A9}" presName="tx1" presStyleLbl="revTx" presStyleIdx="3" presStyleCnt="5"/>
      <dgm:spPr/>
    </dgm:pt>
    <dgm:pt modelId="{AEE056C0-CD07-44BB-950A-9F7311746DE0}" type="pres">
      <dgm:prSet presAssocID="{078842D6-6B74-42A5-B67C-0A37A4CD31A9}" presName="vert1" presStyleCnt="0"/>
      <dgm:spPr/>
    </dgm:pt>
    <dgm:pt modelId="{996B8815-0BC1-49F5-9553-1DBF6F5EA2EA}" type="pres">
      <dgm:prSet presAssocID="{ADB94454-2E8E-4ED0-8076-D0014D06EE10}" presName="thickLine" presStyleLbl="alignNode1" presStyleIdx="4" presStyleCnt="5"/>
      <dgm:spPr/>
    </dgm:pt>
    <dgm:pt modelId="{E8C01C51-40FD-4FFB-8CCE-476A9D628DC5}" type="pres">
      <dgm:prSet presAssocID="{ADB94454-2E8E-4ED0-8076-D0014D06EE10}" presName="horz1" presStyleCnt="0"/>
      <dgm:spPr/>
    </dgm:pt>
    <dgm:pt modelId="{6EF04FAA-CDBB-45AF-B0C2-49E51794CC51}" type="pres">
      <dgm:prSet presAssocID="{ADB94454-2E8E-4ED0-8076-D0014D06EE10}" presName="tx1" presStyleLbl="revTx" presStyleIdx="4" presStyleCnt="5"/>
      <dgm:spPr/>
    </dgm:pt>
    <dgm:pt modelId="{D54F728D-CDB6-47AB-B096-56795C947C10}" type="pres">
      <dgm:prSet presAssocID="{ADB94454-2E8E-4ED0-8076-D0014D06EE10}" presName="vert1" presStyleCnt="0"/>
      <dgm:spPr/>
    </dgm:pt>
  </dgm:ptLst>
  <dgm:cxnLst>
    <dgm:cxn modelId="{2CA61305-8D6F-405B-B02D-CED25D02CF64}" srcId="{B243BDDD-C51D-489A-9D83-484E1B007317}" destId="{579F5918-B840-4DAD-A874-55B063A14ED8}" srcOrd="2" destOrd="0" parTransId="{6734107E-7D19-4A42-931F-3A5FF1C620B7}" sibTransId="{29216139-11BC-4060-BE36-9F1CC7F809DD}"/>
    <dgm:cxn modelId="{83D2A868-7914-4223-AC8D-E069710DD3ED}" srcId="{B243BDDD-C51D-489A-9D83-484E1B007317}" destId="{ADB94454-2E8E-4ED0-8076-D0014D06EE10}" srcOrd="4" destOrd="0" parTransId="{A1F73035-1984-4496-BF33-81A8AF3D1DFE}" sibTransId="{028CC942-95C9-49D6-90B9-E424882F2F6E}"/>
    <dgm:cxn modelId="{0E66D569-5F97-411E-A3C4-B635DC1A6F6A}" type="presOf" srcId="{ADB94454-2E8E-4ED0-8076-D0014D06EE10}" destId="{6EF04FAA-CDBB-45AF-B0C2-49E51794CC51}" srcOrd="0" destOrd="0" presId="urn:microsoft.com/office/officeart/2008/layout/LinedList"/>
    <dgm:cxn modelId="{7E6F6853-7509-43C4-B3DD-43942D18BE05}" type="presOf" srcId="{FB63ECC2-F2C3-44FF-A373-AFC169BF9AD1}" destId="{CCC219AF-C8D7-4CA7-AF96-133CB193B538}" srcOrd="0" destOrd="0" presId="urn:microsoft.com/office/officeart/2008/layout/LinedList"/>
    <dgm:cxn modelId="{D1B94057-DC29-43A6-8D57-B67DB051726D}" type="presOf" srcId="{B243BDDD-C51D-489A-9D83-484E1B007317}" destId="{27DDA80A-4EAA-4D66-9B0C-884472597098}" srcOrd="0" destOrd="0" presId="urn:microsoft.com/office/officeart/2008/layout/LinedList"/>
    <dgm:cxn modelId="{A73F9858-CBD7-474D-B223-5805D0121F6B}" type="presOf" srcId="{078842D6-6B74-42A5-B67C-0A37A4CD31A9}" destId="{267E7B5F-1C43-410C-83C8-908BF621182B}" srcOrd="0" destOrd="0" presId="urn:microsoft.com/office/officeart/2008/layout/LinedList"/>
    <dgm:cxn modelId="{3B453CB0-2FB6-49E1-B9D7-286B9EAB2AB5}" type="presOf" srcId="{2B708D23-F7BA-4009-8042-F59C4DB86A34}" destId="{6857DFD6-E532-4C2F-8E0F-DDB6EB97F0A2}" srcOrd="0" destOrd="0" presId="urn:microsoft.com/office/officeart/2008/layout/LinedList"/>
    <dgm:cxn modelId="{014C43CB-3CC6-43CD-B58E-5B4857063AE5}" srcId="{B243BDDD-C51D-489A-9D83-484E1B007317}" destId="{2B708D23-F7BA-4009-8042-F59C4DB86A34}" srcOrd="0" destOrd="0" parTransId="{294AC199-2143-4C5C-9F47-99B86156D936}" sibTransId="{2B847863-9BDA-465B-98F6-E4A85A2330AD}"/>
    <dgm:cxn modelId="{3102CDD2-1FB6-4CD7-8AAB-7DFE7543CFE2}" srcId="{B243BDDD-C51D-489A-9D83-484E1B007317}" destId="{FB63ECC2-F2C3-44FF-A373-AFC169BF9AD1}" srcOrd="1" destOrd="0" parTransId="{0E843898-55EF-4317-A849-6D38A4A6A4F2}" sibTransId="{EE950033-B44C-41B2-8F1A-FA46F6CDD9C9}"/>
    <dgm:cxn modelId="{7827F8DB-3E16-4708-80CA-FCCE918B4AC2}" srcId="{B243BDDD-C51D-489A-9D83-484E1B007317}" destId="{078842D6-6B74-42A5-B67C-0A37A4CD31A9}" srcOrd="3" destOrd="0" parTransId="{B47EDC7C-9CE6-4AA9-982F-78B6A8C403B1}" sibTransId="{129BE90E-C04F-4DEC-8864-8FB101226F7D}"/>
    <dgm:cxn modelId="{9F4C5EFC-C052-40F1-A672-7EA342F24687}" type="presOf" srcId="{579F5918-B840-4DAD-A874-55B063A14ED8}" destId="{E4558840-8C6C-481B-8684-6366253DF07C}" srcOrd="0" destOrd="0" presId="urn:microsoft.com/office/officeart/2008/layout/LinedList"/>
    <dgm:cxn modelId="{392A0562-D3BB-4285-976E-BBE9651A3F39}" type="presParOf" srcId="{27DDA80A-4EAA-4D66-9B0C-884472597098}" destId="{75D8C951-EFFD-4FFC-AF76-CDA07FA13611}" srcOrd="0" destOrd="0" presId="urn:microsoft.com/office/officeart/2008/layout/LinedList"/>
    <dgm:cxn modelId="{34B2180D-AC51-417E-9ACA-CD5F05B167F6}" type="presParOf" srcId="{27DDA80A-4EAA-4D66-9B0C-884472597098}" destId="{B42A43A9-44AF-4625-8DA0-09BCE32AAA3B}" srcOrd="1" destOrd="0" presId="urn:microsoft.com/office/officeart/2008/layout/LinedList"/>
    <dgm:cxn modelId="{02DDF74F-F5E4-4704-898D-B24547D034D9}" type="presParOf" srcId="{B42A43A9-44AF-4625-8DA0-09BCE32AAA3B}" destId="{6857DFD6-E532-4C2F-8E0F-DDB6EB97F0A2}" srcOrd="0" destOrd="0" presId="urn:microsoft.com/office/officeart/2008/layout/LinedList"/>
    <dgm:cxn modelId="{BC2A651B-0A98-4D32-B772-DB1BA603EA3B}" type="presParOf" srcId="{B42A43A9-44AF-4625-8DA0-09BCE32AAA3B}" destId="{25265A2D-DFAA-476B-B86B-5B46AD100A7D}" srcOrd="1" destOrd="0" presId="urn:microsoft.com/office/officeart/2008/layout/LinedList"/>
    <dgm:cxn modelId="{5A50E452-F7E1-47AD-A50C-EAA8B70B01E0}" type="presParOf" srcId="{27DDA80A-4EAA-4D66-9B0C-884472597098}" destId="{BA978681-798E-4E8B-9906-702C602C2001}" srcOrd="2" destOrd="0" presId="urn:microsoft.com/office/officeart/2008/layout/LinedList"/>
    <dgm:cxn modelId="{1714F9C2-3AC6-4FB7-A67E-850CBA48FAFC}" type="presParOf" srcId="{27DDA80A-4EAA-4D66-9B0C-884472597098}" destId="{D56C6F22-FF19-4181-981B-2901566BF9E5}" srcOrd="3" destOrd="0" presId="urn:microsoft.com/office/officeart/2008/layout/LinedList"/>
    <dgm:cxn modelId="{88FC369A-9094-49F4-A98A-44C5CC3915D0}" type="presParOf" srcId="{D56C6F22-FF19-4181-981B-2901566BF9E5}" destId="{CCC219AF-C8D7-4CA7-AF96-133CB193B538}" srcOrd="0" destOrd="0" presId="urn:microsoft.com/office/officeart/2008/layout/LinedList"/>
    <dgm:cxn modelId="{B705389A-64B1-42C3-9121-8767FC10476E}" type="presParOf" srcId="{D56C6F22-FF19-4181-981B-2901566BF9E5}" destId="{0897EE1B-CBD1-403C-8A81-4D615CFDDEEF}" srcOrd="1" destOrd="0" presId="urn:microsoft.com/office/officeart/2008/layout/LinedList"/>
    <dgm:cxn modelId="{9011CD5A-48FD-44E9-82EB-7E65D3DABE7B}" type="presParOf" srcId="{27DDA80A-4EAA-4D66-9B0C-884472597098}" destId="{9B43BAE5-18C7-477B-B28A-7E020CBF5F7B}" srcOrd="4" destOrd="0" presId="urn:microsoft.com/office/officeart/2008/layout/LinedList"/>
    <dgm:cxn modelId="{A33E6F82-BB5A-447A-AB2B-681B8CCFE491}" type="presParOf" srcId="{27DDA80A-4EAA-4D66-9B0C-884472597098}" destId="{0B4067AB-CD46-4ECA-BEE7-829EDC4A5CCF}" srcOrd="5" destOrd="0" presId="urn:microsoft.com/office/officeart/2008/layout/LinedList"/>
    <dgm:cxn modelId="{B7035F88-77C0-470B-B3C7-8C876B9B85E5}" type="presParOf" srcId="{0B4067AB-CD46-4ECA-BEE7-829EDC4A5CCF}" destId="{E4558840-8C6C-481B-8684-6366253DF07C}" srcOrd="0" destOrd="0" presId="urn:microsoft.com/office/officeart/2008/layout/LinedList"/>
    <dgm:cxn modelId="{23FB126A-1842-48AB-8B90-10081C2F10EE}" type="presParOf" srcId="{0B4067AB-CD46-4ECA-BEE7-829EDC4A5CCF}" destId="{54BBA686-F1E4-44DA-B734-11637E00264E}" srcOrd="1" destOrd="0" presId="urn:microsoft.com/office/officeart/2008/layout/LinedList"/>
    <dgm:cxn modelId="{6910C3B0-B71C-4D6A-8770-530B839EEFF9}" type="presParOf" srcId="{27DDA80A-4EAA-4D66-9B0C-884472597098}" destId="{FE5EB41F-DC81-47AF-8DFE-8B2FC44AE86B}" srcOrd="6" destOrd="0" presId="urn:microsoft.com/office/officeart/2008/layout/LinedList"/>
    <dgm:cxn modelId="{31D17906-8BDE-46BE-9034-2A34E714CD9F}" type="presParOf" srcId="{27DDA80A-4EAA-4D66-9B0C-884472597098}" destId="{35A75E32-9E93-44B9-A895-20F19CA75056}" srcOrd="7" destOrd="0" presId="urn:microsoft.com/office/officeart/2008/layout/LinedList"/>
    <dgm:cxn modelId="{0358966E-622C-4E40-8594-B32B5B863C33}" type="presParOf" srcId="{35A75E32-9E93-44B9-A895-20F19CA75056}" destId="{267E7B5F-1C43-410C-83C8-908BF621182B}" srcOrd="0" destOrd="0" presId="urn:microsoft.com/office/officeart/2008/layout/LinedList"/>
    <dgm:cxn modelId="{05B3E1A4-6599-4477-86C2-9D56E2C0FF4D}" type="presParOf" srcId="{35A75E32-9E93-44B9-A895-20F19CA75056}" destId="{AEE056C0-CD07-44BB-950A-9F7311746DE0}" srcOrd="1" destOrd="0" presId="urn:microsoft.com/office/officeart/2008/layout/LinedList"/>
    <dgm:cxn modelId="{08D72C03-0B63-4252-A43A-02D9106CEB56}" type="presParOf" srcId="{27DDA80A-4EAA-4D66-9B0C-884472597098}" destId="{996B8815-0BC1-49F5-9553-1DBF6F5EA2EA}" srcOrd="8" destOrd="0" presId="urn:microsoft.com/office/officeart/2008/layout/LinedList"/>
    <dgm:cxn modelId="{E2ADC9FA-C411-4671-8F89-25AD303CC3D3}" type="presParOf" srcId="{27DDA80A-4EAA-4D66-9B0C-884472597098}" destId="{E8C01C51-40FD-4FFB-8CCE-476A9D628DC5}" srcOrd="9" destOrd="0" presId="urn:microsoft.com/office/officeart/2008/layout/LinedList"/>
    <dgm:cxn modelId="{2BB61A54-C64F-43F8-A128-F339C7A04DD2}" type="presParOf" srcId="{E8C01C51-40FD-4FFB-8CCE-476A9D628DC5}" destId="{6EF04FAA-CDBB-45AF-B0C2-49E51794CC51}" srcOrd="0" destOrd="0" presId="urn:microsoft.com/office/officeart/2008/layout/LinedList"/>
    <dgm:cxn modelId="{EDC846F4-DB5D-4015-984B-384C2D58E3F9}" type="presParOf" srcId="{E8C01C51-40FD-4FFB-8CCE-476A9D628DC5}" destId="{D54F728D-CDB6-47AB-B096-56795C947C1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0176A9-3008-4470-B339-7DA411F3FA3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12F2013-268E-472B-B229-B83F95114716}">
      <dgm:prSet custT="1"/>
      <dgm:spPr/>
      <dgm:t>
        <a:bodyPr/>
        <a:lstStyle/>
        <a:p>
          <a:pPr marL="0" lvl="0" indent="0" algn="l" defTabSz="800100">
            <a:lnSpc>
              <a:spcPct val="90000"/>
            </a:lnSpc>
            <a:spcBef>
              <a:spcPct val="0"/>
            </a:spcBef>
            <a:spcAft>
              <a:spcPct val="35000"/>
            </a:spcAft>
            <a:buNone/>
          </a:pPr>
          <a:r>
            <a:rPr lang="sk-SK" sz="1800" kern="1200" dirty="0">
              <a:solidFill>
                <a:prstClr val="black">
                  <a:hueOff val="0"/>
                  <a:satOff val="0"/>
                  <a:lumOff val="0"/>
                  <a:alphaOff val="0"/>
                </a:prstClr>
              </a:solidFill>
              <a:effectLst/>
              <a:latin typeface="Aptos" panose="020B0004020202020204" pitchFamily="34" charset="0"/>
              <a:ea typeface="+mn-ea"/>
              <a:cs typeface="Times New Roman" panose="02020603050405020304" pitchFamily="18" charset="0"/>
            </a:rPr>
            <a:t>Zaznamenajte si informácie: (typ podvodu, presný dátum/čas, aké informácie boli odcudzené, čísla bankových účtov, mená a kontaktné údaje potenciálnych podvodníkov, dostupnú dokumentáciu: e-maily, chatové konverzácie, snímky obrazovky atď.).</a:t>
          </a:r>
        </a:p>
        <a:p>
          <a:pPr marL="0" lvl="0" algn="l" defTabSz="800100">
            <a:lnSpc>
              <a:spcPct val="90000"/>
            </a:lnSpc>
            <a:spcBef>
              <a:spcPct val="0"/>
            </a:spcBef>
            <a:spcAft>
              <a:spcPct val="35000"/>
            </a:spcAft>
            <a:buNone/>
          </a:pPr>
          <a:endParaRPr lang="en-US" sz="1800" kern="1200" dirty="0">
            <a:latin typeface="Aptos" panose="020B0004020202020204" pitchFamily="34" charset="0"/>
          </a:endParaRPr>
        </a:p>
      </dgm:t>
    </dgm:pt>
    <dgm:pt modelId="{A84CF643-293F-495D-917A-35CCC1DB2B14}" type="parTrans" cxnId="{5346C4EC-3244-4BF1-9D32-AA10197D04B4}">
      <dgm:prSet/>
      <dgm:spPr/>
      <dgm:t>
        <a:bodyPr/>
        <a:lstStyle/>
        <a:p>
          <a:endParaRPr lang="en-US" sz="1800"/>
        </a:p>
      </dgm:t>
    </dgm:pt>
    <dgm:pt modelId="{17F045DD-D7B1-4AE3-8866-E82659B8F7D8}" type="sibTrans" cxnId="{5346C4EC-3244-4BF1-9D32-AA10197D04B4}">
      <dgm:prSet/>
      <dgm:spPr/>
      <dgm:t>
        <a:bodyPr/>
        <a:lstStyle/>
        <a:p>
          <a:endParaRPr lang="en-US" sz="1800"/>
        </a:p>
      </dgm:t>
    </dgm:pt>
    <dgm:pt modelId="{F3539200-59B0-4954-8CB6-5B267AE2A7D7}">
      <dgm:prSet custT="1"/>
      <dgm:spPr/>
      <dgm:t>
        <a:bodyPr/>
        <a:lstStyle/>
        <a:p>
          <a:pPr algn="l"/>
          <a:r>
            <a:rPr lang="sk-SK" sz="1800" kern="1200" noProof="0" dirty="0">
              <a:solidFill>
                <a:prstClr val="black">
                  <a:hueOff val="0"/>
                  <a:satOff val="0"/>
                  <a:lumOff val="0"/>
                  <a:alphaOff val="0"/>
                </a:prstClr>
              </a:solidFill>
              <a:effectLst/>
              <a:latin typeface="Aptos" panose="020B0004020202020204" pitchFamily="34" charset="0"/>
              <a:ea typeface="+mn-ea"/>
              <a:cs typeface="Times New Roman" panose="02020603050405020304" pitchFamily="18" charset="0"/>
            </a:rPr>
            <a:t>Kontaktujte všetky inštitúcie, kde boli informácie ukradnuté (banky, kartové spoločnosti, poisťovne) a požiadajte o zablokovanie vašich účtov a kariet.</a:t>
          </a:r>
        </a:p>
      </dgm:t>
    </dgm:pt>
    <dgm:pt modelId="{8E46C8D8-A380-43AE-9F45-5B856070FD87}" type="parTrans" cxnId="{5528877E-CEAA-440F-A76D-A000AC1A3106}">
      <dgm:prSet/>
      <dgm:spPr/>
      <dgm:t>
        <a:bodyPr/>
        <a:lstStyle/>
        <a:p>
          <a:endParaRPr lang="en-US" sz="1800"/>
        </a:p>
      </dgm:t>
    </dgm:pt>
    <dgm:pt modelId="{EF796658-6BE0-4B3C-85DE-70751AF33336}" type="sibTrans" cxnId="{5528877E-CEAA-440F-A76D-A000AC1A3106}">
      <dgm:prSet/>
      <dgm:spPr/>
      <dgm:t>
        <a:bodyPr/>
        <a:lstStyle/>
        <a:p>
          <a:endParaRPr lang="en-US" sz="1800"/>
        </a:p>
      </dgm:t>
    </dgm:pt>
    <dgm:pt modelId="{26EC05B4-FC4F-4B56-BBE6-1773FB4AAFDF}">
      <dgm:prSet custT="1"/>
      <dgm:spPr/>
      <dgm:t>
        <a:bodyPr/>
        <a:lstStyle/>
        <a:p>
          <a:pPr algn="l"/>
          <a:r>
            <a:rPr lang="sk-SK" sz="1800" noProof="0" dirty="0">
              <a:effectLst/>
              <a:latin typeface="Aptos" panose="020B0004020202020204" pitchFamily="34" charset="0"/>
              <a:cs typeface="Times New Roman" panose="02020603050405020304" pitchFamily="18" charset="0"/>
            </a:rPr>
            <a:t>Zmeňte heslá vo všetkých online účtoch.</a:t>
          </a:r>
          <a:br>
            <a:rPr lang="sk-SK" sz="1800" i="0" noProof="0" dirty="0"/>
          </a:br>
          <a:endParaRPr lang="sk-SK" sz="1800" noProof="0" dirty="0"/>
        </a:p>
      </dgm:t>
    </dgm:pt>
    <dgm:pt modelId="{FC5809E3-8E3C-4822-BD47-DE0F3B57D22B}" type="parTrans" cxnId="{9E872841-6F0E-44E0-A676-FE81D5C4F0CD}">
      <dgm:prSet/>
      <dgm:spPr/>
      <dgm:t>
        <a:bodyPr/>
        <a:lstStyle/>
        <a:p>
          <a:endParaRPr lang="en-US" sz="1800"/>
        </a:p>
      </dgm:t>
    </dgm:pt>
    <dgm:pt modelId="{BCD4F127-2615-473F-BF14-EFFB7713925E}" type="sibTrans" cxnId="{9E872841-6F0E-44E0-A676-FE81D5C4F0CD}">
      <dgm:prSet/>
      <dgm:spPr/>
      <dgm:t>
        <a:bodyPr/>
        <a:lstStyle/>
        <a:p>
          <a:endParaRPr lang="en-US" sz="1800"/>
        </a:p>
      </dgm:t>
    </dgm:pt>
    <dgm:pt modelId="{28D1D669-7C14-41B4-8FEC-D682B63C9150}">
      <dgm:prSet custT="1"/>
      <dgm:spPr/>
      <dgm:t>
        <a:bodyPr/>
        <a:lstStyle/>
        <a:p>
          <a:pPr algn="l"/>
          <a:r>
            <a:rPr lang="sk-SK" sz="1800" kern="1200" noProof="0" dirty="0">
              <a:solidFill>
                <a:prstClr val="black">
                  <a:hueOff val="0"/>
                  <a:satOff val="0"/>
                  <a:lumOff val="0"/>
                  <a:alphaOff val="0"/>
                </a:prstClr>
              </a:solidFill>
              <a:effectLst/>
              <a:latin typeface="Aptos" panose="020B0004020202020204" pitchFamily="34" charset="0"/>
              <a:ea typeface="+mn-ea"/>
              <a:cs typeface="Times New Roman" panose="02020603050405020304" pitchFamily="18" charset="0"/>
            </a:rPr>
            <a:t>Nahláste podvod orgánom činným v trestnom konaní: podajte trestné oznámenie na polícii a vyžiadajte si kópiu záznamu </a:t>
          </a:r>
          <a:br>
            <a:rPr lang="sk-SK" sz="1800" kern="1200" noProof="0" dirty="0">
              <a:solidFill>
                <a:prstClr val="black">
                  <a:hueOff val="0"/>
                  <a:satOff val="0"/>
                  <a:lumOff val="0"/>
                  <a:alphaOff val="0"/>
                </a:prstClr>
              </a:solidFill>
              <a:effectLst/>
              <a:latin typeface="Aptos" panose="020B0004020202020204" pitchFamily="34" charset="0"/>
              <a:ea typeface="+mn-ea"/>
              <a:cs typeface="Times New Roman" panose="02020603050405020304" pitchFamily="18" charset="0"/>
            </a:rPr>
          </a:br>
          <a:r>
            <a:rPr lang="sk-SK" sz="1800" kern="1200" noProof="0" dirty="0">
              <a:solidFill>
                <a:prstClr val="black">
                  <a:hueOff val="0"/>
                  <a:satOff val="0"/>
                  <a:lumOff val="0"/>
                  <a:alphaOff val="0"/>
                </a:prstClr>
              </a:solidFill>
              <a:effectLst/>
              <a:latin typeface="Aptos" panose="020B0004020202020204" pitchFamily="34" charset="0"/>
              <a:ea typeface="+mn-ea"/>
              <a:cs typeface="Times New Roman" panose="02020603050405020304" pitchFamily="18" charset="0"/>
            </a:rPr>
            <a:t>o incidente. Podvod nahláste aj iným príslušným inštitúciám, platformám.</a:t>
          </a:r>
          <a:br>
            <a:rPr lang="en-GB" sz="1800" kern="1200" dirty="0">
              <a:solidFill>
                <a:prstClr val="black">
                  <a:hueOff val="0"/>
                  <a:satOff val="0"/>
                  <a:lumOff val="0"/>
                  <a:alphaOff val="0"/>
                </a:prstClr>
              </a:solidFill>
              <a:effectLst/>
              <a:latin typeface="Aptos" panose="020B0004020202020204" pitchFamily="34" charset="0"/>
              <a:ea typeface="+mn-ea"/>
              <a:cs typeface="Times New Roman" panose="02020603050405020304" pitchFamily="18" charset="0"/>
            </a:rPr>
          </a:br>
          <a:endParaRPr lang="en-US" sz="1800" kern="1200" dirty="0">
            <a:solidFill>
              <a:prstClr val="black">
                <a:hueOff val="0"/>
                <a:satOff val="0"/>
                <a:lumOff val="0"/>
                <a:alphaOff val="0"/>
              </a:prstClr>
            </a:solidFill>
            <a:effectLst/>
            <a:latin typeface="Aptos" panose="020B0004020202020204" pitchFamily="34" charset="0"/>
            <a:ea typeface="+mn-ea"/>
            <a:cs typeface="Times New Roman" panose="02020603050405020304" pitchFamily="18" charset="0"/>
          </a:endParaRPr>
        </a:p>
      </dgm:t>
    </dgm:pt>
    <dgm:pt modelId="{5CC0FA36-22D6-4E03-B158-F9A8D05BAA05}" type="parTrans" cxnId="{DB15703D-08A3-4FA1-8CA4-8C6C8625AFCF}">
      <dgm:prSet/>
      <dgm:spPr/>
      <dgm:t>
        <a:bodyPr/>
        <a:lstStyle/>
        <a:p>
          <a:endParaRPr lang="en-US" sz="1800"/>
        </a:p>
      </dgm:t>
    </dgm:pt>
    <dgm:pt modelId="{243B0457-B49E-4952-8C74-F83509474E8C}" type="sibTrans" cxnId="{DB15703D-08A3-4FA1-8CA4-8C6C8625AFCF}">
      <dgm:prSet/>
      <dgm:spPr/>
      <dgm:t>
        <a:bodyPr/>
        <a:lstStyle/>
        <a:p>
          <a:endParaRPr lang="en-US" sz="1800"/>
        </a:p>
      </dgm:t>
    </dgm:pt>
    <dgm:pt modelId="{50A21F13-5AB2-416D-AE5D-83F8F9AC2A7B}">
      <dgm:prSet custT="1"/>
      <dgm:spPr/>
      <dgm:t>
        <a:bodyPr/>
        <a:lstStyle/>
        <a:p>
          <a:pPr algn="just"/>
          <a:r>
            <a:rPr lang="sk-SK" sz="1800" b="1" noProof="0" dirty="0">
              <a:solidFill>
                <a:srgbClr val="FF983B"/>
              </a:solidFill>
              <a:effectLst/>
              <a:latin typeface="Aptos" panose="020B0004020202020204" pitchFamily="34" charset="0"/>
              <a:ea typeface="Cambria" panose="02040503050406030204" pitchFamily="18" charset="0"/>
              <a:cs typeface="Times New Roman" panose="02020603050405020304" pitchFamily="18" charset="0"/>
            </a:rPr>
            <a:t>Úrad na ochranu osobných údajov vo Vašej krajine</a:t>
          </a:r>
        </a:p>
        <a:p>
          <a:pPr algn="l"/>
          <a:r>
            <a:rPr lang="sk-SK" sz="1800" noProof="0" dirty="0">
              <a:effectLst/>
              <a:latin typeface="Aptos" panose="020B0004020202020204" pitchFamily="34" charset="0"/>
              <a:ea typeface="Cambria" panose="02040503050406030204" pitchFamily="18" charset="0"/>
              <a:cs typeface="Times New Roman" panose="02020603050405020304" pitchFamily="18" charset="0"/>
            </a:rPr>
            <a:t>Európsky úrad pre boj proti podvodom:</a:t>
          </a:r>
          <a:br>
            <a:rPr lang="sk-SK" sz="1800" dirty="0">
              <a:effectLst/>
              <a:latin typeface="Aptos" panose="020B0004020202020204" pitchFamily="34" charset="0"/>
              <a:ea typeface="Cambria" panose="02040503050406030204" pitchFamily="18" charset="0"/>
              <a:cs typeface="Times New Roman" panose="02020603050405020304" pitchFamily="18" charset="0"/>
            </a:rPr>
          </a:br>
          <a:r>
            <a:rPr lang="en-US" sz="1800" u="sng" dirty="0">
              <a:effectLst/>
              <a:latin typeface="Aptos" panose="020B0004020202020204" pitchFamily="34" charset="0"/>
              <a:ea typeface="Cambria" panose="02040503050406030204" pitchFamily="18" charset="0"/>
              <a:cs typeface="Times New Roman" panose="02020603050405020304" pitchFamily="18" charset="0"/>
              <a:hlinkClick xmlns:r="http://schemas.openxmlformats.org/officeDocument/2006/relationships" r:id="rId1"/>
            </a:rPr>
            <a:t>https://anti-fraud.ec.europa.eu/olaf-and-you/report-fraud_en</a:t>
          </a:r>
          <a:endParaRPr lang="en-US" sz="1800" dirty="0">
            <a:latin typeface="Aptos" panose="020B0004020202020204" pitchFamily="34" charset="0"/>
          </a:endParaRPr>
        </a:p>
      </dgm:t>
    </dgm:pt>
    <dgm:pt modelId="{BED7AC7D-5FF1-4124-9B91-DB734BCDE00D}" type="parTrans" cxnId="{543C5DFA-92AC-4110-9366-D53273B62618}">
      <dgm:prSet/>
      <dgm:spPr/>
      <dgm:t>
        <a:bodyPr/>
        <a:lstStyle/>
        <a:p>
          <a:endParaRPr lang="en-US" sz="1800"/>
        </a:p>
      </dgm:t>
    </dgm:pt>
    <dgm:pt modelId="{15144FE5-8F44-4694-B500-72FBC238D32C}" type="sibTrans" cxnId="{543C5DFA-92AC-4110-9366-D53273B62618}">
      <dgm:prSet/>
      <dgm:spPr/>
      <dgm:t>
        <a:bodyPr/>
        <a:lstStyle/>
        <a:p>
          <a:endParaRPr lang="en-US" sz="1800"/>
        </a:p>
      </dgm:t>
    </dgm:pt>
    <dgm:pt modelId="{B640623A-2D1F-4720-A4FC-C1310A4E5CBD}" type="pres">
      <dgm:prSet presAssocID="{460176A9-3008-4470-B339-7DA411F3FA3C}" presName="vert0" presStyleCnt="0">
        <dgm:presLayoutVars>
          <dgm:dir/>
          <dgm:animOne val="branch"/>
          <dgm:animLvl val="lvl"/>
        </dgm:presLayoutVars>
      </dgm:prSet>
      <dgm:spPr/>
    </dgm:pt>
    <dgm:pt modelId="{3C65039A-A173-49DF-AA77-FE515BC33B90}" type="pres">
      <dgm:prSet presAssocID="{212F2013-268E-472B-B229-B83F95114716}" presName="thickLine" presStyleLbl="alignNode1" presStyleIdx="0" presStyleCnt="5"/>
      <dgm:spPr/>
    </dgm:pt>
    <dgm:pt modelId="{3E518E13-88A7-4065-86D9-577C0037F1F2}" type="pres">
      <dgm:prSet presAssocID="{212F2013-268E-472B-B229-B83F95114716}" presName="horz1" presStyleCnt="0"/>
      <dgm:spPr/>
    </dgm:pt>
    <dgm:pt modelId="{39B62D15-4092-4C06-8066-7F10CBD645EB}" type="pres">
      <dgm:prSet presAssocID="{212F2013-268E-472B-B229-B83F95114716}" presName="tx1" presStyleLbl="revTx" presStyleIdx="0" presStyleCnt="5"/>
      <dgm:spPr/>
    </dgm:pt>
    <dgm:pt modelId="{0C83BA3E-2BCE-4CE7-BB13-39F9F6718EE8}" type="pres">
      <dgm:prSet presAssocID="{212F2013-268E-472B-B229-B83F95114716}" presName="vert1" presStyleCnt="0"/>
      <dgm:spPr/>
    </dgm:pt>
    <dgm:pt modelId="{A480B676-6182-4138-A101-BDE2E4AEE97D}" type="pres">
      <dgm:prSet presAssocID="{F3539200-59B0-4954-8CB6-5B267AE2A7D7}" presName="thickLine" presStyleLbl="alignNode1" presStyleIdx="1" presStyleCnt="5"/>
      <dgm:spPr/>
    </dgm:pt>
    <dgm:pt modelId="{48E63E53-6821-4FA7-86BA-2386371CD4BD}" type="pres">
      <dgm:prSet presAssocID="{F3539200-59B0-4954-8CB6-5B267AE2A7D7}" presName="horz1" presStyleCnt="0"/>
      <dgm:spPr/>
    </dgm:pt>
    <dgm:pt modelId="{9A716216-994B-4AF5-AC7D-079559277E31}" type="pres">
      <dgm:prSet presAssocID="{F3539200-59B0-4954-8CB6-5B267AE2A7D7}" presName="tx1" presStyleLbl="revTx" presStyleIdx="1" presStyleCnt="5"/>
      <dgm:spPr/>
    </dgm:pt>
    <dgm:pt modelId="{10682BAE-2DA2-4157-933B-2037195AD8BA}" type="pres">
      <dgm:prSet presAssocID="{F3539200-59B0-4954-8CB6-5B267AE2A7D7}" presName="vert1" presStyleCnt="0"/>
      <dgm:spPr/>
    </dgm:pt>
    <dgm:pt modelId="{00391F2C-4C15-4859-91DD-719C7B43F58B}" type="pres">
      <dgm:prSet presAssocID="{26EC05B4-FC4F-4B56-BBE6-1773FB4AAFDF}" presName="thickLine" presStyleLbl="alignNode1" presStyleIdx="2" presStyleCnt="5"/>
      <dgm:spPr/>
    </dgm:pt>
    <dgm:pt modelId="{41FA328D-B1D3-41CB-8372-46F339EE4A87}" type="pres">
      <dgm:prSet presAssocID="{26EC05B4-FC4F-4B56-BBE6-1773FB4AAFDF}" presName="horz1" presStyleCnt="0"/>
      <dgm:spPr/>
    </dgm:pt>
    <dgm:pt modelId="{DBFDDACA-A584-4916-9B4C-68F298AE2444}" type="pres">
      <dgm:prSet presAssocID="{26EC05B4-FC4F-4B56-BBE6-1773FB4AAFDF}" presName="tx1" presStyleLbl="revTx" presStyleIdx="2" presStyleCnt="5" custScaleY="52365"/>
      <dgm:spPr/>
    </dgm:pt>
    <dgm:pt modelId="{DA06E4B3-C49E-4479-93A1-31AAE5A3F844}" type="pres">
      <dgm:prSet presAssocID="{26EC05B4-FC4F-4B56-BBE6-1773FB4AAFDF}" presName="vert1" presStyleCnt="0"/>
      <dgm:spPr/>
    </dgm:pt>
    <dgm:pt modelId="{59B91375-88CF-413D-A96D-AB03487373B0}" type="pres">
      <dgm:prSet presAssocID="{28D1D669-7C14-41B4-8FEC-D682B63C9150}" presName="thickLine" presStyleLbl="alignNode1" presStyleIdx="3" presStyleCnt="5"/>
      <dgm:spPr/>
    </dgm:pt>
    <dgm:pt modelId="{DD3EBDB3-00BE-4305-ADDC-8F694C0813C8}" type="pres">
      <dgm:prSet presAssocID="{28D1D669-7C14-41B4-8FEC-D682B63C9150}" presName="horz1" presStyleCnt="0"/>
      <dgm:spPr/>
    </dgm:pt>
    <dgm:pt modelId="{17C5F7E9-220A-40CA-95D1-9E338D76EEE6}" type="pres">
      <dgm:prSet presAssocID="{28D1D669-7C14-41B4-8FEC-D682B63C9150}" presName="tx1" presStyleLbl="revTx" presStyleIdx="3" presStyleCnt="5"/>
      <dgm:spPr/>
    </dgm:pt>
    <dgm:pt modelId="{08FA275E-2744-4D22-A48B-E14A44A21A4B}" type="pres">
      <dgm:prSet presAssocID="{28D1D669-7C14-41B4-8FEC-D682B63C9150}" presName="vert1" presStyleCnt="0"/>
      <dgm:spPr/>
    </dgm:pt>
    <dgm:pt modelId="{D2EA28D9-07F8-4CB1-B81D-1CF69ADB1D43}" type="pres">
      <dgm:prSet presAssocID="{50A21F13-5AB2-416D-AE5D-83F8F9AC2A7B}" presName="thickLine" presStyleLbl="alignNode1" presStyleIdx="4" presStyleCnt="5"/>
      <dgm:spPr/>
    </dgm:pt>
    <dgm:pt modelId="{DF645A6D-4BDD-4478-8FA9-9782EC8E2553}" type="pres">
      <dgm:prSet presAssocID="{50A21F13-5AB2-416D-AE5D-83F8F9AC2A7B}" presName="horz1" presStyleCnt="0"/>
      <dgm:spPr/>
    </dgm:pt>
    <dgm:pt modelId="{9D5B5233-56B6-4F09-A9F8-E5BF4FE37917}" type="pres">
      <dgm:prSet presAssocID="{50A21F13-5AB2-416D-AE5D-83F8F9AC2A7B}" presName="tx1" presStyleLbl="revTx" presStyleIdx="4" presStyleCnt="5"/>
      <dgm:spPr/>
    </dgm:pt>
    <dgm:pt modelId="{D43377B3-5676-492C-96A2-76085A915A12}" type="pres">
      <dgm:prSet presAssocID="{50A21F13-5AB2-416D-AE5D-83F8F9AC2A7B}" presName="vert1" presStyleCnt="0"/>
      <dgm:spPr/>
    </dgm:pt>
  </dgm:ptLst>
  <dgm:cxnLst>
    <dgm:cxn modelId="{F07F7B2A-7AD3-4CE0-AAA6-5A91C833264A}" type="presOf" srcId="{460176A9-3008-4470-B339-7DA411F3FA3C}" destId="{B640623A-2D1F-4720-A4FC-C1310A4E5CBD}" srcOrd="0" destOrd="0" presId="urn:microsoft.com/office/officeart/2008/layout/LinedList"/>
    <dgm:cxn modelId="{B0D4D12A-78F2-441A-8737-A82065217B06}" type="presOf" srcId="{212F2013-268E-472B-B229-B83F95114716}" destId="{39B62D15-4092-4C06-8066-7F10CBD645EB}" srcOrd="0" destOrd="0" presId="urn:microsoft.com/office/officeart/2008/layout/LinedList"/>
    <dgm:cxn modelId="{8C8BDC35-6792-4292-A7D4-8A668D9E4C98}" type="presOf" srcId="{50A21F13-5AB2-416D-AE5D-83F8F9AC2A7B}" destId="{9D5B5233-56B6-4F09-A9F8-E5BF4FE37917}" srcOrd="0" destOrd="0" presId="urn:microsoft.com/office/officeart/2008/layout/LinedList"/>
    <dgm:cxn modelId="{DB15703D-08A3-4FA1-8CA4-8C6C8625AFCF}" srcId="{460176A9-3008-4470-B339-7DA411F3FA3C}" destId="{28D1D669-7C14-41B4-8FEC-D682B63C9150}" srcOrd="3" destOrd="0" parTransId="{5CC0FA36-22D6-4E03-B158-F9A8D05BAA05}" sibTransId="{243B0457-B49E-4952-8C74-F83509474E8C}"/>
    <dgm:cxn modelId="{9E872841-6F0E-44E0-A676-FE81D5C4F0CD}" srcId="{460176A9-3008-4470-B339-7DA411F3FA3C}" destId="{26EC05B4-FC4F-4B56-BBE6-1773FB4AAFDF}" srcOrd="2" destOrd="0" parTransId="{FC5809E3-8E3C-4822-BD47-DE0F3B57D22B}" sibTransId="{BCD4F127-2615-473F-BF14-EFFB7713925E}"/>
    <dgm:cxn modelId="{5528877E-CEAA-440F-A76D-A000AC1A3106}" srcId="{460176A9-3008-4470-B339-7DA411F3FA3C}" destId="{F3539200-59B0-4954-8CB6-5B267AE2A7D7}" srcOrd="1" destOrd="0" parTransId="{8E46C8D8-A380-43AE-9F45-5B856070FD87}" sibTransId="{EF796658-6BE0-4B3C-85DE-70751AF33336}"/>
    <dgm:cxn modelId="{F6394791-8A13-4DDA-8D59-4CBAB5E195D0}" type="presOf" srcId="{28D1D669-7C14-41B4-8FEC-D682B63C9150}" destId="{17C5F7E9-220A-40CA-95D1-9E338D76EEE6}" srcOrd="0" destOrd="0" presId="urn:microsoft.com/office/officeart/2008/layout/LinedList"/>
    <dgm:cxn modelId="{191E66A5-DC19-4457-9BD1-62F4F865A6CA}" type="presOf" srcId="{26EC05B4-FC4F-4B56-BBE6-1773FB4AAFDF}" destId="{DBFDDACA-A584-4916-9B4C-68F298AE2444}" srcOrd="0" destOrd="0" presId="urn:microsoft.com/office/officeart/2008/layout/LinedList"/>
    <dgm:cxn modelId="{D46D28D2-0778-4DE0-A3CD-D69A28294267}" type="presOf" srcId="{F3539200-59B0-4954-8CB6-5B267AE2A7D7}" destId="{9A716216-994B-4AF5-AC7D-079559277E31}" srcOrd="0" destOrd="0" presId="urn:microsoft.com/office/officeart/2008/layout/LinedList"/>
    <dgm:cxn modelId="{5346C4EC-3244-4BF1-9D32-AA10197D04B4}" srcId="{460176A9-3008-4470-B339-7DA411F3FA3C}" destId="{212F2013-268E-472B-B229-B83F95114716}" srcOrd="0" destOrd="0" parTransId="{A84CF643-293F-495D-917A-35CCC1DB2B14}" sibTransId="{17F045DD-D7B1-4AE3-8866-E82659B8F7D8}"/>
    <dgm:cxn modelId="{543C5DFA-92AC-4110-9366-D53273B62618}" srcId="{460176A9-3008-4470-B339-7DA411F3FA3C}" destId="{50A21F13-5AB2-416D-AE5D-83F8F9AC2A7B}" srcOrd="4" destOrd="0" parTransId="{BED7AC7D-5FF1-4124-9B91-DB734BCDE00D}" sibTransId="{15144FE5-8F44-4694-B500-72FBC238D32C}"/>
    <dgm:cxn modelId="{0CD86C59-F6D2-4CCF-8C01-5FD9D3FC75AD}" type="presParOf" srcId="{B640623A-2D1F-4720-A4FC-C1310A4E5CBD}" destId="{3C65039A-A173-49DF-AA77-FE515BC33B90}" srcOrd="0" destOrd="0" presId="urn:microsoft.com/office/officeart/2008/layout/LinedList"/>
    <dgm:cxn modelId="{7BBFD913-493F-49FD-A2EC-21731640E39E}" type="presParOf" srcId="{B640623A-2D1F-4720-A4FC-C1310A4E5CBD}" destId="{3E518E13-88A7-4065-86D9-577C0037F1F2}" srcOrd="1" destOrd="0" presId="urn:microsoft.com/office/officeart/2008/layout/LinedList"/>
    <dgm:cxn modelId="{FBD8409A-BB8C-4BE3-9200-8427BEC2D929}" type="presParOf" srcId="{3E518E13-88A7-4065-86D9-577C0037F1F2}" destId="{39B62D15-4092-4C06-8066-7F10CBD645EB}" srcOrd="0" destOrd="0" presId="urn:microsoft.com/office/officeart/2008/layout/LinedList"/>
    <dgm:cxn modelId="{2C3D051F-C81B-4A48-B632-B3318A683028}" type="presParOf" srcId="{3E518E13-88A7-4065-86D9-577C0037F1F2}" destId="{0C83BA3E-2BCE-4CE7-BB13-39F9F6718EE8}" srcOrd="1" destOrd="0" presId="urn:microsoft.com/office/officeart/2008/layout/LinedList"/>
    <dgm:cxn modelId="{3CE5301E-B73A-4BDC-8477-AE76C02A5A1F}" type="presParOf" srcId="{B640623A-2D1F-4720-A4FC-C1310A4E5CBD}" destId="{A480B676-6182-4138-A101-BDE2E4AEE97D}" srcOrd="2" destOrd="0" presId="urn:microsoft.com/office/officeart/2008/layout/LinedList"/>
    <dgm:cxn modelId="{3D1A94A4-9583-46E4-BA68-E8CED74C0B0F}" type="presParOf" srcId="{B640623A-2D1F-4720-A4FC-C1310A4E5CBD}" destId="{48E63E53-6821-4FA7-86BA-2386371CD4BD}" srcOrd="3" destOrd="0" presId="urn:microsoft.com/office/officeart/2008/layout/LinedList"/>
    <dgm:cxn modelId="{02E75E83-2221-4E26-AF25-18367CD584F1}" type="presParOf" srcId="{48E63E53-6821-4FA7-86BA-2386371CD4BD}" destId="{9A716216-994B-4AF5-AC7D-079559277E31}" srcOrd="0" destOrd="0" presId="urn:microsoft.com/office/officeart/2008/layout/LinedList"/>
    <dgm:cxn modelId="{4FB84AF7-23FE-49FA-957B-6DF0DE556C88}" type="presParOf" srcId="{48E63E53-6821-4FA7-86BA-2386371CD4BD}" destId="{10682BAE-2DA2-4157-933B-2037195AD8BA}" srcOrd="1" destOrd="0" presId="urn:microsoft.com/office/officeart/2008/layout/LinedList"/>
    <dgm:cxn modelId="{54FD466D-D5B1-43C7-BC9E-151F3EBABD05}" type="presParOf" srcId="{B640623A-2D1F-4720-A4FC-C1310A4E5CBD}" destId="{00391F2C-4C15-4859-91DD-719C7B43F58B}" srcOrd="4" destOrd="0" presId="urn:microsoft.com/office/officeart/2008/layout/LinedList"/>
    <dgm:cxn modelId="{63DFDE40-C880-4407-BC31-4C2B6232A2FE}" type="presParOf" srcId="{B640623A-2D1F-4720-A4FC-C1310A4E5CBD}" destId="{41FA328D-B1D3-41CB-8372-46F339EE4A87}" srcOrd="5" destOrd="0" presId="urn:microsoft.com/office/officeart/2008/layout/LinedList"/>
    <dgm:cxn modelId="{3A73E029-CB83-467A-8AC1-E6DFEC494F5D}" type="presParOf" srcId="{41FA328D-B1D3-41CB-8372-46F339EE4A87}" destId="{DBFDDACA-A584-4916-9B4C-68F298AE2444}" srcOrd="0" destOrd="0" presId="urn:microsoft.com/office/officeart/2008/layout/LinedList"/>
    <dgm:cxn modelId="{4A386420-1367-478E-A982-6CBC05253DC0}" type="presParOf" srcId="{41FA328D-B1D3-41CB-8372-46F339EE4A87}" destId="{DA06E4B3-C49E-4479-93A1-31AAE5A3F844}" srcOrd="1" destOrd="0" presId="urn:microsoft.com/office/officeart/2008/layout/LinedList"/>
    <dgm:cxn modelId="{B4E17DAC-B6CD-4593-B96D-26F02283CA9E}" type="presParOf" srcId="{B640623A-2D1F-4720-A4FC-C1310A4E5CBD}" destId="{59B91375-88CF-413D-A96D-AB03487373B0}" srcOrd="6" destOrd="0" presId="urn:microsoft.com/office/officeart/2008/layout/LinedList"/>
    <dgm:cxn modelId="{28D4EC52-35EB-41AC-A525-C0872C87ABCF}" type="presParOf" srcId="{B640623A-2D1F-4720-A4FC-C1310A4E5CBD}" destId="{DD3EBDB3-00BE-4305-ADDC-8F694C0813C8}" srcOrd="7" destOrd="0" presId="urn:microsoft.com/office/officeart/2008/layout/LinedList"/>
    <dgm:cxn modelId="{5190FB1B-2889-46E2-91DF-D172434A8F7B}" type="presParOf" srcId="{DD3EBDB3-00BE-4305-ADDC-8F694C0813C8}" destId="{17C5F7E9-220A-40CA-95D1-9E338D76EEE6}" srcOrd="0" destOrd="0" presId="urn:microsoft.com/office/officeart/2008/layout/LinedList"/>
    <dgm:cxn modelId="{A551603F-A150-44EE-A977-0361D558C377}" type="presParOf" srcId="{DD3EBDB3-00BE-4305-ADDC-8F694C0813C8}" destId="{08FA275E-2744-4D22-A48B-E14A44A21A4B}" srcOrd="1" destOrd="0" presId="urn:microsoft.com/office/officeart/2008/layout/LinedList"/>
    <dgm:cxn modelId="{4ECF7AD9-09C8-4153-AF6C-E90DC3ABEF7F}" type="presParOf" srcId="{B640623A-2D1F-4720-A4FC-C1310A4E5CBD}" destId="{D2EA28D9-07F8-4CB1-B81D-1CF69ADB1D43}" srcOrd="8" destOrd="0" presId="urn:microsoft.com/office/officeart/2008/layout/LinedList"/>
    <dgm:cxn modelId="{31739404-4E65-430A-940C-EE7C16418C0C}" type="presParOf" srcId="{B640623A-2D1F-4720-A4FC-C1310A4E5CBD}" destId="{DF645A6D-4BDD-4478-8FA9-9782EC8E2553}" srcOrd="9" destOrd="0" presId="urn:microsoft.com/office/officeart/2008/layout/LinedList"/>
    <dgm:cxn modelId="{E745ADFF-41C1-4AA2-8811-423C565B6AF2}" type="presParOf" srcId="{DF645A6D-4BDD-4478-8FA9-9782EC8E2553}" destId="{9D5B5233-56B6-4F09-A9F8-E5BF4FE37917}" srcOrd="0" destOrd="0" presId="urn:microsoft.com/office/officeart/2008/layout/LinedList"/>
    <dgm:cxn modelId="{538BFFA4-137F-4744-A6D7-80A0339926C0}" type="presParOf" srcId="{DF645A6D-4BDD-4478-8FA9-9782EC8E2553}" destId="{D43377B3-5676-492C-96A2-76085A915A1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8C951-EFFD-4FFC-AF76-CDA07FA13611}">
      <dsp:nvSpPr>
        <dsp:cNvPr id="0" name=""/>
        <dsp:cNvSpPr/>
      </dsp:nvSpPr>
      <dsp:spPr>
        <a:xfrm>
          <a:off x="0" y="586"/>
          <a:ext cx="69729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7DFD6-E532-4C2F-8E0F-DDB6EB97F0A2}">
      <dsp:nvSpPr>
        <dsp:cNvPr id="0" name=""/>
        <dsp:cNvSpPr/>
      </dsp:nvSpPr>
      <dsp:spPr>
        <a:xfrm>
          <a:off x="0" y="586"/>
          <a:ext cx="6972975" cy="96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100000"/>
            </a:lnSpc>
            <a:spcBef>
              <a:spcPct val="0"/>
            </a:spcBef>
            <a:spcAft>
              <a:spcPct val="35000"/>
            </a:spcAft>
            <a:buNone/>
          </a:pPr>
          <a:r>
            <a:rPr lang="sk-SK" sz="3200" b="1" kern="1200" noProof="0">
              <a:latin typeface="Aptos" panose="020B0004020202020204" pitchFamily="34" charset="0"/>
            </a:rPr>
            <a:t>Obsah</a:t>
          </a:r>
          <a:endParaRPr lang="sk-SK" sz="3200" kern="1200" noProof="0">
            <a:latin typeface="Aptos" panose="020B0004020202020204" pitchFamily="34" charset="0"/>
          </a:endParaRPr>
        </a:p>
      </dsp:txBody>
      <dsp:txXfrm>
        <a:off x="0" y="586"/>
        <a:ext cx="6972975" cy="960609"/>
      </dsp:txXfrm>
    </dsp:sp>
    <dsp:sp modelId="{BA978681-798E-4E8B-9906-702C602C2001}">
      <dsp:nvSpPr>
        <dsp:cNvPr id="0" name=""/>
        <dsp:cNvSpPr/>
      </dsp:nvSpPr>
      <dsp:spPr>
        <a:xfrm>
          <a:off x="0" y="961195"/>
          <a:ext cx="69729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C219AF-C8D7-4CA7-AF96-133CB193B538}">
      <dsp:nvSpPr>
        <dsp:cNvPr id="0" name=""/>
        <dsp:cNvSpPr/>
      </dsp:nvSpPr>
      <dsp:spPr>
        <a:xfrm>
          <a:off x="0" y="961195"/>
          <a:ext cx="6972975" cy="96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sk-SK" sz="2400" kern="1200" noProof="0" dirty="0">
              <a:latin typeface="Aptos" panose="020B0004020202020204" pitchFamily="34" charset="0"/>
              <a:ea typeface="+mn-ea"/>
              <a:cs typeface="+mn-cs"/>
            </a:rPr>
            <a:t>Úvod</a:t>
          </a:r>
        </a:p>
      </dsp:txBody>
      <dsp:txXfrm>
        <a:off x="0" y="961195"/>
        <a:ext cx="6972975" cy="960609"/>
      </dsp:txXfrm>
    </dsp:sp>
    <dsp:sp modelId="{9B43BAE5-18C7-477B-B28A-7E020CBF5F7B}">
      <dsp:nvSpPr>
        <dsp:cNvPr id="0" name=""/>
        <dsp:cNvSpPr/>
      </dsp:nvSpPr>
      <dsp:spPr>
        <a:xfrm>
          <a:off x="0" y="1921805"/>
          <a:ext cx="69729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558840-8C6C-481B-8684-6366253DF07C}">
      <dsp:nvSpPr>
        <dsp:cNvPr id="0" name=""/>
        <dsp:cNvSpPr/>
      </dsp:nvSpPr>
      <dsp:spPr>
        <a:xfrm>
          <a:off x="0" y="1921805"/>
          <a:ext cx="6972975" cy="96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sk-SK" sz="2400" kern="1200" noProof="0" dirty="0">
              <a:latin typeface="Aptos" panose="020B0004020202020204" pitchFamily="34" charset="0"/>
              <a:cs typeface="Calibri" panose="020F0502020204030204" pitchFamily="34" charset="0"/>
            </a:rPr>
            <a:t>Digitálna identita</a:t>
          </a:r>
          <a:endParaRPr lang="sk-SK" sz="2400" kern="1200" noProof="0" dirty="0">
            <a:latin typeface="Aptos" panose="020B0004020202020204" pitchFamily="34" charset="0"/>
            <a:ea typeface="+mn-ea"/>
            <a:cs typeface="+mn-cs"/>
          </a:endParaRPr>
        </a:p>
      </dsp:txBody>
      <dsp:txXfrm>
        <a:off x="0" y="1921805"/>
        <a:ext cx="6972975" cy="960609"/>
      </dsp:txXfrm>
    </dsp:sp>
    <dsp:sp modelId="{FE5EB41F-DC81-47AF-8DFE-8B2FC44AE86B}">
      <dsp:nvSpPr>
        <dsp:cNvPr id="0" name=""/>
        <dsp:cNvSpPr/>
      </dsp:nvSpPr>
      <dsp:spPr>
        <a:xfrm>
          <a:off x="0" y="2882414"/>
          <a:ext cx="69729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7E7B5F-1C43-410C-83C8-908BF621182B}">
      <dsp:nvSpPr>
        <dsp:cNvPr id="0" name=""/>
        <dsp:cNvSpPr/>
      </dsp:nvSpPr>
      <dsp:spPr>
        <a:xfrm>
          <a:off x="0" y="2882414"/>
          <a:ext cx="6972975" cy="96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sk-SK" sz="2400" kern="1200" noProof="0" dirty="0">
              <a:latin typeface="Aptos" panose="020B0004020202020204" pitchFamily="34" charset="0"/>
              <a:cs typeface="Calibri" panose="020F0502020204030204" pitchFamily="34" charset="0"/>
            </a:rPr>
            <a:t>Digitálna stopa</a:t>
          </a:r>
          <a:endParaRPr lang="sk-SK" sz="2400" kern="1200" noProof="0" dirty="0">
            <a:latin typeface="Aptos" panose="020B0004020202020204" pitchFamily="34" charset="0"/>
            <a:ea typeface="+mn-ea"/>
            <a:cs typeface="+mn-cs"/>
          </a:endParaRPr>
        </a:p>
      </dsp:txBody>
      <dsp:txXfrm>
        <a:off x="0" y="2882414"/>
        <a:ext cx="6972975" cy="960609"/>
      </dsp:txXfrm>
    </dsp:sp>
    <dsp:sp modelId="{996B8815-0BC1-49F5-9553-1DBF6F5EA2EA}">
      <dsp:nvSpPr>
        <dsp:cNvPr id="0" name=""/>
        <dsp:cNvSpPr/>
      </dsp:nvSpPr>
      <dsp:spPr>
        <a:xfrm>
          <a:off x="0" y="3843024"/>
          <a:ext cx="69729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F04FAA-CDBB-45AF-B0C2-49E51794CC51}">
      <dsp:nvSpPr>
        <dsp:cNvPr id="0" name=""/>
        <dsp:cNvSpPr/>
      </dsp:nvSpPr>
      <dsp:spPr>
        <a:xfrm>
          <a:off x="0" y="3843024"/>
          <a:ext cx="6972975" cy="96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sk-SK" sz="2400" kern="1200" noProof="0" dirty="0">
              <a:solidFill>
                <a:prstClr val="black">
                  <a:hueOff val="0"/>
                  <a:satOff val="0"/>
                  <a:lumOff val="0"/>
                  <a:alphaOff val="0"/>
                </a:prstClr>
              </a:solidFill>
              <a:latin typeface="Aptos" panose="020B0004020202020204" pitchFamily="34" charset="0"/>
              <a:ea typeface="+mn-ea"/>
              <a:cs typeface="Calibri" panose="020F0502020204030204" pitchFamily="34" charset="0"/>
            </a:rPr>
            <a:t>Osvedčené postupy ochrany digitálnej identity </a:t>
          </a:r>
          <a:br>
            <a:rPr lang="sk-SK" sz="2400" kern="1200" noProof="0" dirty="0">
              <a:solidFill>
                <a:prstClr val="black">
                  <a:hueOff val="0"/>
                  <a:satOff val="0"/>
                  <a:lumOff val="0"/>
                  <a:alphaOff val="0"/>
                </a:prstClr>
              </a:solidFill>
              <a:latin typeface="Aptos" panose="020B0004020202020204" pitchFamily="34" charset="0"/>
              <a:ea typeface="+mn-ea"/>
              <a:cs typeface="Calibri" panose="020F0502020204030204" pitchFamily="34" charset="0"/>
            </a:rPr>
          </a:br>
          <a:r>
            <a:rPr lang="sk-SK" sz="2400" kern="1200" noProof="0" dirty="0">
              <a:solidFill>
                <a:prstClr val="black">
                  <a:hueOff val="0"/>
                  <a:satOff val="0"/>
                  <a:lumOff val="0"/>
                  <a:alphaOff val="0"/>
                </a:prstClr>
              </a:solidFill>
              <a:latin typeface="Aptos" panose="020B0004020202020204" pitchFamily="34" charset="0"/>
              <a:ea typeface="+mn-ea"/>
              <a:cs typeface="Calibri" panose="020F0502020204030204" pitchFamily="34" charset="0"/>
            </a:rPr>
            <a:t>a digitálnej stopy</a:t>
          </a:r>
        </a:p>
      </dsp:txBody>
      <dsp:txXfrm>
        <a:off x="0" y="3843024"/>
        <a:ext cx="6972975" cy="9606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5039A-A173-49DF-AA77-FE515BC33B90}">
      <dsp:nvSpPr>
        <dsp:cNvPr id="0" name=""/>
        <dsp:cNvSpPr/>
      </dsp:nvSpPr>
      <dsp:spPr>
        <a:xfrm>
          <a:off x="0" y="1416"/>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B62D15-4092-4C06-8066-7F10CBD645EB}">
      <dsp:nvSpPr>
        <dsp:cNvPr id="0" name=""/>
        <dsp:cNvSpPr/>
      </dsp:nvSpPr>
      <dsp:spPr>
        <a:xfrm>
          <a:off x="0" y="1416"/>
          <a:ext cx="6900512" cy="1223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sk-SK" sz="1800" kern="1200" dirty="0">
              <a:solidFill>
                <a:prstClr val="black">
                  <a:hueOff val="0"/>
                  <a:satOff val="0"/>
                  <a:lumOff val="0"/>
                  <a:alphaOff val="0"/>
                </a:prstClr>
              </a:solidFill>
              <a:effectLst/>
              <a:latin typeface="Aptos" panose="020B0004020202020204" pitchFamily="34" charset="0"/>
              <a:ea typeface="+mn-ea"/>
              <a:cs typeface="Times New Roman" panose="02020603050405020304" pitchFamily="18" charset="0"/>
            </a:rPr>
            <a:t>Zaznamenajte si informácie: (typ podvodu, presný dátum/čas, aké informácie boli odcudzené, čísla bankových účtov, mená a kontaktné údaje potenciálnych podvodníkov, dostupnú dokumentáciu: e-maily, chatové konverzácie, snímky obrazovky atď.).</a:t>
          </a:r>
        </a:p>
        <a:p>
          <a:pPr marL="0" lvl="0" algn="l" defTabSz="800100">
            <a:lnSpc>
              <a:spcPct val="90000"/>
            </a:lnSpc>
            <a:spcBef>
              <a:spcPct val="0"/>
            </a:spcBef>
            <a:spcAft>
              <a:spcPct val="35000"/>
            </a:spcAft>
            <a:buNone/>
          </a:pPr>
          <a:endParaRPr lang="en-US" sz="1800" kern="1200" dirty="0">
            <a:latin typeface="Aptos" panose="020B0004020202020204" pitchFamily="34" charset="0"/>
          </a:endParaRPr>
        </a:p>
      </dsp:txBody>
      <dsp:txXfrm>
        <a:off x="0" y="1416"/>
        <a:ext cx="6900512" cy="1223195"/>
      </dsp:txXfrm>
    </dsp:sp>
    <dsp:sp modelId="{A480B676-6182-4138-A101-BDE2E4AEE97D}">
      <dsp:nvSpPr>
        <dsp:cNvPr id="0" name=""/>
        <dsp:cNvSpPr/>
      </dsp:nvSpPr>
      <dsp:spPr>
        <a:xfrm>
          <a:off x="0" y="1224612"/>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716216-994B-4AF5-AC7D-079559277E31}">
      <dsp:nvSpPr>
        <dsp:cNvPr id="0" name=""/>
        <dsp:cNvSpPr/>
      </dsp:nvSpPr>
      <dsp:spPr>
        <a:xfrm>
          <a:off x="0" y="1224612"/>
          <a:ext cx="6900512" cy="1223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sk-SK" sz="1800" kern="1200" noProof="0" dirty="0">
              <a:solidFill>
                <a:prstClr val="black">
                  <a:hueOff val="0"/>
                  <a:satOff val="0"/>
                  <a:lumOff val="0"/>
                  <a:alphaOff val="0"/>
                </a:prstClr>
              </a:solidFill>
              <a:effectLst/>
              <a:latin typeface="Aptos" panose="020B0004020202020204" pitchFamily="34" charset="0"/>
              <a:ea typeface="+mn-ea"/>
              <a:cs typeface="Times New Roman" panose="02020603050405020304" pitchFamily="18" charset="0"/>
            </a:rPr>
            <a:t>Kontaktujte všetky inštitúcie, kde boli informácie ukradnuté (banky, kartové spoločnosti, poisťovne) a požiadajte o zablokovanie vašich účtov a kariet.</a:t>
          </a:r>
        </a:p>
      </dsp:txBody>
      <dsp:txXfrm>
        <a:off x="0" y="1224612"/>
        <a:ext cx="6900512" cy="1223195"/>
      </dsp:txXfrm>
    </dsp:sp>
    <dsp:sp modelId="{00391F2C-4C15-4859-91DD-719C7B43F58B}">
      <dsp:nvSpPr>
        <dsp:cNvPr id="0" name=""/>
        <dsp:cNvSpPr/>
      </dsp:nvSpPr>
      <dsp:spPr>
        <a:xfrm>
          <a:off x="0" y="2447807"/>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DDACA-A584-4916-9B4C-68F298AE2444}">
      <dsp:nvSpPr>
        <dsp:cNvPr id="0" name=""/>
        <dsp:cNvSpPr/>
      </dsp:nvSpPr>
      <dsp:spPr>
        <a:xfrm>
          <a:off x="0" y="2447807"/>
          <a:ext cx="6900512" cy="640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sk-SK" sz="1800" kern="1200" noProof="0" dirty="0">
              <a:effectLst/>
              <a:latin typeface="Aptos" panose="020B0004020202020204" pitchFamily="34" charset="0"/>
              <a:cs typeface="Times New Roman" panose="02020603050405020304" pitchFamily="18" charset="0"/>
            </a:rPr>
            <a:t>Zmeňte heslá vo všetkých online účtoch.</a:t>
          </a:r>
          <a:br>
            <a:rPr lang="sk-SK" sz="1800" i="0" kern="1200" noProof="0" dirty="0"/>
          </a:br>
          <a:endParaRPr lang="sk-SK" sz="1800" kern="1200" noProof="0" dirty="0"/>
        </a:p>
      </dsp:txBody>
      <dsp:txXfrm>
        <a:off x="0" y="2447807"/>
        <a:ext cx="6900512" cy="640526"/>
      </dsp:txXfrm>
    </dsp:sp>
    <dsp:sp modelId="{59B91375-88CF-413D-A96D-AB03487373B0}">
      <dsp:nvSpPr>
        <dsp:cNvPr id="0" name=""/>
        <dsp:cNvSpPr/>
      </dsp:nvSpPr>
      <dsp:spPr>
        <a:xfrm>
          <a:off x="0" y="3088333"/>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C5F7E9-220A-40CA-95D1-9E338D76EEE6}">
      <dsp:nvSpPr>
        <dsp:cNvPr id="0" name=""/>
        <dsp:cNvSpPr/>
      </dsp:nvSpPr>
      <dsp:spPr>
        <a:xfrm>
          <a:off x="0" y="3088333"/>
          <a:ext cx="6900512" cy="1223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sk-SK" sz="1800" kern="1200" noProof="0" dirty="0">
              <a:solidFill>
                <a:prstClr val="black">
                  <a:hueOff val="0"/>
                  <a:satOff val="0"/>
                  <a:lumOff val="0"/>
                  <a:alphaOff val="0"/>
                </a:prstClr>
              </a:solidFill>
              <a:effectLst/>
              <a:latin typeface="Aptos" panose="020B0004020202020204" pitchFamily="34" charset="0"/>
              <a:ea typeface="+mn-ea"/>
              <a:cs typeface="Times New Roman" panose="02020603050405020304" pitchFamily="18" charset="0"/>
            </a:rPr>
            <a:t>Nahláste podvod orgánom činným v trestnom konaní: podajte trestné oznámenie na polícii a vyžiadajte si kópiu záznamu </a:t>
          </a:r>
          <a:br>
            <a:rPr lang="sk-SK" sz="1800" kern="1200" noProof="0" dirty="0">
              <a:solidFill>
                <a:prstClr val="black">
                  <a:hueOff val="0"/>
                  <a:satOff val="0"/>
                  <a:lumOff val="0"/>
                  <a:alphaOff val="0"/>
                </a:prstClr>
              </a:solidFill>
              <a:effectLst/>
              <a:latin typeface="Aptos" panose="020B0004020202020204" pitchFamily="34" charset="0"/>
              <a:ea typeface="+mn-ea"/>
              <a:cs typeface="Times New Roman" panose="02020603050405020304" pitchFamily="18" charset="0"/>
            </a:rPr>
          </a:br>
          <a:r>
            <a:rPr lang="sk-SK" sz="1800" kern="1200" noProof="0" dirty="0">
              <a:solidFill>
                <a:prstClr val="black">
                  <a:hueOff val="0"/>
                  <a:satOff val="0"/>
                  <a:lumOff val="0"/>
                  <a:alphaOff val="0"/>
                </a:prstClr>
              </a:solidFill>
              <a:effectLst/>
              <a:latin typeface="Aptos" panose="020B0004020202020204" pitchFamily="34" charset="0"/>
              <a:ea typeface="+mn-ea"/>
              <a:cs typeface="Times New Roman" panose="02020603050405020304" pitchFamily="18" charset="0"/>
            </a:rPr>
            <a:t>o incidente. Podvod nahláste aj iným príslušným inštitúciám, platformám.</a:t>
          </a:r>
          <a:br>
            <a:rPr lang="en-GB" sz="1800" kern="1200" dirty="0">
              <a:solidFill>
                <a:prstClr val="black">
                  <a:hueOff val="0"/>
                  <a:satOff val="0"/>
                  <a:lumOff val="0"/>
                  <a:alphaOff val="0"/>
                </a:prstClr>
              </a:solidFill>
              <a:effectLst/>
              <a:latin typeface="Aptos" panose="020B0004020202020204" pitchFamily="34" charset="0"/>
              <a:ea typeface="+mn-ea"/>
              <a:cs typeface="Times New Roman" panose="02020603050405020304" pitchFamily="18" charset="0"/>
            </a:rPr>
          </a:br>
          <a:endParaRPr lang="en-US" sz="1800" kern="1200" dirty="0">
            <a:solidFill>
              <a:prstClr val="black">
                <a:hueOff val="0"/>
                <a:satOff val="0"/>
                <a:lumOff val="0"/>
                <a:alphaOff val="0"/>
              </a:prstClr>
            </a:solidFill>
            <a:effectLst/>
            <a:latin typeface="Aptos" panose="020B0004020202020204" pitchFamily="34" charset="0"/>
            <a:ea typeface="+mn-ea"/>
            <a:cs typeface="Times New Roman" panose="02020603050405020304" pitchFamily="18" charset="0"/>
          </a:endParaRPr>
        </a:p>
      </dsp:txBody>
      <dsp:txXfrm>
        <a:off x="0" y="3088333"/>
        <a:ext cx="6900512" cy="1223195"/>
      </dsp:txXfrm>
    </dsp:sp>
    <dsp:sp modelId="{D2EA28D9-07F8-4CB1-B81D-1CF69ADB1D43}">
      <dsp:nvSpPr>
        <dsp:cNvPr id="0" name=""/>
        <dsp:cNvSpPr/>
      </dsp:nvSpPr>
      <dsp:spPr>
        <a:xfrm>
          <a:off x="0" y="4311528"/>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5B5233-56B6-4F09-A9F8-E5BF4FE37917}">
      <dsp:nvSpPr>
        <dsp:cNvPr id="0" name=""/>
        <dsp:cNvSpPr/>
      </dsp:nvSpPr>
      <dsp:spPr>
        <a:xfrm>
          <a:off x="0" y="4311528"/>
          <a:ext cx="6900512" cy="1223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sk-SK" sz="1800" b="1" kern="1200" noProof="0" dirty="0">
              <a:solidFill>
                <a:srgbClr val="FF983B"/>
              </a:solidFill>
              <a:effectLst/>
              <a:latin typeface="Aptos" panose="020B0004020202020204" pitchFamily="34" charset="0"/>
              <a:ea typeface="Cambria" panose="02040503050406030204" pitchFamily="18" charset="0"/>
              <a:cs typeface="Times New Roman" panose="02020603050405020304" pitchFamily="18" charset="0"/>
            </a:rPr>
            <a:t>Úrad na ochranu osobných údajov vo Vašej krajine</a:t>
          </a:r>
        </a:p>
        <a:p>
          <a:pPr marL="0" lvl="0" indent="0" algn="l" defTabSz="800100">
            <a:lnSpc>
              <a:spcPct val="90000"/>
            </a:lnSpc>
            <a:spcBef>
              <a:spcPct val="0"/>
            </a:spcBef>
            <a:spcAft>
              <a:spcPct val="35000"/>
            </a:spcAft>
            <a:buNone/>
          </a:pPr>
          <a:r>
            <a:rPr lang="sk-SK" sz="1800" kern="1200" noProof="0" dirty="0">
              <a:effectLst/>
              <a:latin typeface="Aptos" panose="020B0004020202020204" pitchFamily="34" charset="0"/>
              <a:ea typeface="Cambria" panose="02040503050406030204" pitchFamily="18" charset="0"/>
              <a:cs typeface="Times New Roman" panose="02020603050405020304" pitchFamily="18" charset="0"/>
            </a:rPr>
            <a:t>Európsky úrad pre boj proti podvodom:</a:t>
          </a:r>
          <a:br>
            <a:rPr lang="sk-SK" sz="1800" kern="1200" dirty="0">
              <a:effectLst/>
              <a:latin typeface="Aptos" panose="020B0004020202020204" pitchFamily="34" charset="0"/>
              <a:ea typeface="Cambria" panose="02040503050406030204" pitchFamily="18" charset="0"/>
              <a:cs typeface="Times New Roman" panose="02020603050405020304" pitchFamily="18" charset="0"/>
            </a:rPr>
          </a:br>
          <a:r>
            <a:rPr lang="en-US" sz="1800" u="sng" kern="1200" dirty="0">
              <a:effectLst/>
              <a:latin typeface="Aptos" panose="020B0004020202020204" pitchFamily="34" charset="0"/>
              <a:ea typeface="Cambria" panose="02040503050406030204" pitchFamily="18" charset="0"/>
              <a:cs typeface="Times New Roman" panose="02020603050405020304" pitchFamily="18" charset="0"/>
              <a:hlinkClick xmlns:r="http://schemas.openxmlformats.org/officeDocument/2006/relationships" r:id="rId1"/>
            </a:rPr>
            <a:t>https://anti-fraud.ec.europa.eu/olaf-and-you/report-fraud_en</a:t>
          </a:r>
          <a:endParaRPr lang="en-US" sz="1800" kern="1200" dirty="0">
            <a:latin typeface="Aptos" panose="020B0004020202020204" pitchFamily="34" charset="0"/>
          </a:endParaRPr>
        </a:p>
      </dsp:txBody>
      <dsp:txXfrm>
        <a:off x="0" y="4311528"/>
        <a:ext cx="6900512" cy="12231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sk-SK"/>
          </a:p>
        </p:txBody>
      </p:sp>
      <p:sp>
        <p:nvSpPr>
          <p:cNvPr id="3" name="Zástupný objekt pre dátum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723286A2-BD5B-40A6-9918-E980843A5447}" type="datetimeFigureOut">
              <a:rPr lang="sk-SK" smtClean="0"/>
              <a:t>21. 10. 2024</a:t>
            </a:fld>
            <a:endParaRPr lang="sk-SK"/>
          </a:p>
        </p:txBody>
      </p:sp>
      <p:sp>
        <p:nvSpPr>
          <p:cNvPr id="4" name="Zástupný objekt pre obrázok snímky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sk-SK"/>
          </a:p>
        </p:txBody>
      </p:sp>
      <p:sp>
        <p:nvSpPr>
          <p:cNvPr id="5" name="Zástupný objekt pre poznámky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DD67C988-4ABC-44CD-BF57-54EC295E72C9}" type="slidenum">
              <a:rPr lang="sk-SK" smtClean="0"/>
              <a:t>‹#›</a:t>
            </a:fld>
            <a:endParaRPr lang="sk-SK"/>
          </a:p>
        </p:txBody>
      </p:sp>
    </p:spTree>
    <p:extLst>
      <p:ext uri="{BB962C8B-B14F-4D97-AF65-F5344CB8AC3E}">
        <p14:creationId xmlns:p14="http://schemas.microsoft.com/office/powerpoint/2010/main" val="2268517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D67C988-4ABC-44CD-BF57-54EC295E72C9}" type="slidenum">
              <a:rPr lang="sk-SK" smtClean="0"/>
              <a:t>1</a:t>
            </a:fld>
            <a:endParaRPr lang="sk-SK" dirty="0"/>
          </a:p>
        </p:txBody>
      </p:sp>
    </p:spTree>
    <p:extLst>
      <p:ext uri="{BB962C8B-B14F-4D97-AF65-F5344CB8AC3E}">
        <p14:creationId xmlns:p14="http://schemas.microsoft.com/office/powerpoint/2010/main" val="823987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DD67C988-4ABC-44CD-BF57-54EC295E72C9}" type="slidenum">
              <a:rPr lang="sk-SK" smtClean="0"/>
              <a:t>12</a:t>
            </a:fld>
            <a:endParaRPr lang="sk-SK"/>
          </a:p>
        </p:txBody>
      </p:sp>
    </p:spTree>
    <p:extLst>
      <p:ext uri="{BB962C8B-B14F-4D97-AF65-F5344CB8AC3E}">
        <p14:creationId xmlns:p14="http://schemas.microsoft.com/office/powerpoint/2010/main" val="2876898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DD67C988-4ABC-44CD-BF57-54EC295E72C9}" type="slidenum">
              <a:rPr lang="sk-SK" smtClean="0"/>
              <a:t>20</a:t>
            </a:fld>
            <a:endParaRPr lang="sk-SK"/>
          </a:p>
        </p:txBody>
      </p:sp>
    </p:spTree>
    <p:extLst>
      <p:ext uri="{BB962C8B-B14F-4D97-AF65-F5344CB8AC3E}">
        <p14:creationId xmlns:p14="http://schemas.microsoft.com/office/powerpoint/2010/main" val="1765356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Request https://support.google.com/websearch/contact/content_removal_form?hl=sk&amp;sjid=17076823011899408525-EU</a:t>
            </a:r>
          </a:p>
        </p:txBody>
      </p:sp>
      <p:sp>
        <p:nvSpPr>
          <p:cNvPr id="4" name="Zástupný objekt pre číslo snímky 3"/>
          <p:cNvSpPr>
            <a:spLocks noGrp="1"/>
          </p:cNvSpPr>
          <p:nvPr>
            <p:ph type="sldNum" sz="quarter" idx="5"/>
          </p:nvPr>
        </p:nvSpPr>
        <p:spPr/>
        <p:txBody>
          <a:bodyPr/>
          <a:lstStyle/>
          <a:p>
            <a:fld id="{DD67C988-4ABC-44CD-BF57-54EC295E72C9}" type="slidenum">
              <a:rPr lang="sk-SK" smtClean="0"/>
              <a:t>25</a:t>
            </a:fld>
            <a:endParaRPr lang="sk-SK"/>
          </a:p>
        </p:txBody>
      </p:sp>
    </p:spTree>
    <p:extLst>
      <p:ext uri="{BB962C8B-B14F-4D97-AF65-F5344CB8AC3E}">
        <p14:creationId xmlns:p14="http://schemas.microsoft.com/office/powerpoint/2010/main" val="3330241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DD67C988-4ABC-44CD-BF57-54EC295E72C9}" type="slidenum">
              <a:rPr lang="sk-SK" smtClean="0"/>
              <a:t>3</a:t>
            </a:fld>
            <a:endParaRPr lang="sk-SK"/>
          </a:p>
        </p:txBody>
      </p:sp>
    </p:spTree>
    <p:extLst>
      <p:ext uri="{BB962C8B-B14F-4D97-AF65-F5344CB8AC3E}">
        <p14:creationId xmlns:p14="http://schemas.microsoft.com/office/powerpoint/2010/main" val="2059643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DD67C988-4ABC-44CD-BF57-54EC295E72C9}" type="slidenum">
              <a:rPr lang="sk-SK" smtClean="0"/>
              <a:t>4</a:t>
            </a:fld>
            <a:endParaRPr lang="sk-SK"/>
          </a:p>
        </p:txBody>
      </p:sp>
    </p:spTree>
    <p:extLst>
      <p:ext uri="{BB962C8B-B14F-4D97-AF65-F5344CB8AC3E}">
        <p14:creationId xmlns:p14="http://schemas.microsoft.com/office/powerpoint/2010/main" val="51878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DD67C988-4ABC-44CD-BF57-54EC295E72C9}" type="slidenum">
              <a:rPr lang="sk-SK" smtClean="0"/>
              <a:t>5</a:t>
            </a:fld>
            <a:endParaRPr lang="sk-SK"/>
          </a:p>
        </p:txBody>
      </p:sp>
    </p:spTree>
    <p:extLst>
      <p:ext uri="{BB962C8B-B14F-4D97-AF65-F5344CB8AC3E}">
        <p14:creationId xmlns:p14="http://schemas.microsoft.com/office/powerpoint/2010/main" val="2916023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DD67C988-4ABC-44CD-BF57-54EC295E72C9}" type="slidenum">
              <a:rPr lang="sk-SK" smtClean="0"/>
              <a:t>6</a:t>
            </a:fld>
            <a:endParaRPr lang="sk-SK"/>
          </a:p>
        </p:txBody>
      </p:sp>
    </p:spTree>
    <p:extLst>
      <p:ext uri="{BB962C8B-B14F-4D97-AF65-F5344CB8AC3E}">
        <p14:creationId xmlns:p14="http://schemas.microsoft.com/office/powerpoint/2010/main" val="1879800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DD67C988-4ABC-44CD-BF57-54EC295E72C9}" type="slidenum">
              <a:rPr lang="sk-SK" smtClean="0"/>
              <a:t>7</a:t>
            </a:fld>
            <a:endParaRPr lang="sk-SK"/>
          </a:p>
        </p:txBody>
      </p:sp>
    </p:spTree>
    <p:extLst>
      <p:ext uri="{BB962C8B-B14F-4D97-AF65-F5344CB8AC3E}">
        <p14:creationId xmlns:p14="http://schemas.microsoft.com/office/powerpoint/2010/main" val="1463643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DD67C988-4ABC-44CD-BF57-54EC295E72C9}" type="slidenum">
              <a:rPr lang="sk-SK" smtClean="0"/>
              <a:t>8</a:t>
            </a:fld>
            <a:endParaRPr lang="sk-SK"/>
          </a:p>
        </p:txBody>
      </p:sp>
    </p:spTree>
    <p:extLst>
      <p:ext uri="{BB962C8B-B14F-4D97-AF65-F5344CB8AC3E}">
        <p14:creationId xmlns:p14="http://schemas.microsoft.com/office/powerpoint/2010/main" val="2458910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DD67C988-4ABC-44CD-BF57-54EC295E72C9}" type="slidenum">
              <a:rPr lang="sk-SK" smtClean="0"/>
              <a:t>9</a:t>
            </a:fld>
            <a:endParaRPr lang="sk-SK"/>
          </a:p>
        </p:txBody>
      </p:sp>
    </p:spTree>
    <p:extLst>
      <p:ext uri="{BB962C8B-B14F-4D97-AF65-F5344CB8AC3E}">
        <p14:creationId xmlns:p14="http://schemas.microsoft.com/office/powerpoint/2010/main" val="862519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DD67C988-4ABC-44CD-BF57-54EC295E72C9}" type="slidenum">
              <a:rPr lang="sk-SK" smtClean="0"/>
              <a:t>10</a:t>
            </a:fld>
            <a:endParaRPr lang="sk-SK"/>
          </a:p>
        </p:txBody>
      </p:sp>
    </p:spTree>
    <p:extLst>
      <p:ext uri="{BB962C8B-B14F-4D97-AF65-F5344CB8AC3E}">
        <p14:creationId xmlns:p14="http://schemas.microsoft.com/office/powerpoint/2010/main" val="357394055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g"/><Relationship Id="rId7"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3657895"/>
            <a:ext cx="9144000" cy="480677"/>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a:solidFill>
                  <a:srgbClr val="FFAA5A"/>
                </a:solidFill>
                <a:latin typeface="Calibri" panose="020F0502020204030204" pitchFamily="34" charset="0"/>
                <a:ea typeface="Cambria" panose="02040503050406030204" pitchFamily="18" charset="0"/>
                <a:cs typeface="Calibri" panose="020F0502020204030204" pitchFamily="34" charset="0"/>
              </a:rPr>
              <a:t>2022-2-SK01-KA220-ADU-000096888</a:t>
            </a: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979409"/>
            <a:ext cx="9597656" cy="1692771"/>
          </a:xfrm>
          <a:prstGeom prst="rect">
            <a:avLst/>
          </a:prstGeom>
          <a:noFill/>
        </p:spPr>
        <p:txBody>
          <a:bodyPr wrap="square">
            <a:spAutoFit/>
          </a:bodyPr>
          <a:lstStyle/>
          <a:p>
            <a:pPr algn="ctr"/>
            <a:r>
              <a:rPr kumimoji="0" lang="en-US" sz="2600" b="1" i="0" u="none" strike="noStrike" kern="1200" cap="none" spc="0" normalizeH="0" baseline="0" noProof="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Building Digital Resilience </a:t>
            </a:r>
            <a:br>
              <a:rPr kumimoji="0" lang="sk-SK" sz="2600" b="1" i="0" u="none" strike="noStrike" kern="1200" cap="none" spc="0" normalizeH="0" baseline="0" noProof="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by Making Digital Wellbeing and</a:t>
            </a:r>
            <a:r>
              <a:rPr kumimoji="0" lang="sk-SK" sz="2600" b="1" i="0" u="none" strike="noStrike" kern="1200" cap="none" spc="0" normalizeH="0" baseline="0" noProof="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600" b="1" i="0" u="none" strike="noStrike" kern="1200" cap="none" spc="0" normalizeH="0" baseline="0" noProof="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Security </a:t>
            </a:r>
            <a:br>
              <a:rPr kumimoji="0" lang="sk-SK" sz="2600" b="1" i="0" u="none" strike="noStrike" kern="1200" cap="none" spc="0" normalizeH="0" baseline="0" noProof="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Accessible to All</a:t>
            </a:r>
            <a:br>
              <a:rPr kumimoji="0" lang="sk-SK" sz="2600" b="1" i="0" u="none" strike="noStrike" kern="1200" cap="none" spc="0" normalizeH="0" baseline="0" noProof="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sk-SK" sz="2600" b="1" i="0" u="none" strike="noStrike" kern="1200" cap="none" spc="0" normalizeH="0" baseline="0" noProof="0" err="1">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DigiWELL</a:t>
            </a:r>
            <a:endParaRPr lang="en-GB" sz="2600">
              <a:latin typeface="Calibri" panose="020F0502020204030204" pitchFamily="34" charset="0"/>
              <a:cs typeface="Calibri" panose="020F0502020204030204" pitchFamily="34" charset="0"/>
            </a:endParaRPr>
          </a:p>
        </p:txBody>
      </p:sp>
      <p:pic>
        <p:nvPicPr>
          <p:cNvPr id="3" name="Obrázok 2" descr="Obrázok, na ktorom je text">
            <a:extLst>
              <a:ext uri="{FF2B5EF4-FFF2-40B4-BE49-F238E27FC236}">
                <a16:creationId xmlns:a16="http://schemas.microsoft.com/office/drawing/2014/main" id="{54C5578C-DDE6-7454-9A35-A21DF6FD6E5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675075" y="1109487"/>
            <a:ext cx="2785830" cy="643868"/>
          </a:xfrm>
          <a:prstGeom prst="rect">
            <a:avLst/>
          </a:prstGeom>
        </p:spPr>
      </p:pic>
      <p:pic>
        <p:nvPicPr>
          <p:cNvPr id="4" name="Obrázok 3">
            <a:extLst>
              <a:ext uri="{FF2B5EF4-FFF2-40B4-BE49-F238E27FC236}">
                <a16:creationId xmlns:a16="http://schemas.microsoft.com/office/drawing/2014/main" id="{A4B61CA5-55B9-4CB5-9152-A8113B1B022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063959" y="777514"/>
            <a:ext cx="1307223" cy="1307223"/>
          </a:xfrm>
          <a:prstGeom prst="rect">
            <a:avLst/>
          </a:prstGeom>
        </p:spPr>
      </p:pic>
      <p:grpSp>
        <p:nvGrpSpPr>
          <p:cNvPr id="5" name="Skupina 4">
            <a:extLst>
              <a:ext uri="{FF2B5EF4-FFF2-40B4-BE49-F238E27FC236}">
                <a16:creationId xmlns:a16="http://schemas.microsoft.com/office/drawing/2014/main" id="{93EB76E5-F830-4DD2-448B-85F788FD2FF6}"/>
              </a:ext>
            </a:extLst>
          </p:cNvPr>
          <p:cNvGrpSpPr/>
          <p:nvPr userDrawn="1"/>
        </p:nvGrpSpPr>
        <p:grpSpPr>
          <a:xfrm>
            <a:off x="1111053" y="5744184"/>
            <a:ext cx="10432806" cy="737473"/>
            <a:chOff x="2911015" y="5847007"/>
            <a:chExt cx="10432806" cy="737473"/>
          </a:xfrm>
        </p:grpSpPr>
        <p:pic>
          <p:nvPicPr>
            <p:cNvPr id="6" name="Obrázok 5">
              <a:extLst>
                <a:ext uri="{FF2B5EF4-FFF2-40B4-BE49-F238E27FC236}">
                  <a16:creationId xmlns:a16="http://schemas.microsoft.com/office/drawing/2014/main" id="{0717F8F2-0BCE-9421-DF7E-92091F55BA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17532" y="5847007"/>
              <a:ext cx="1826289" cy="737473"/>
            </a:xfrm>
            <a:prstGeom prst="rect">
              <a:avLst/>
            </a:prstGeom>
          </p:spPr>
        </p:pic>
        <p:pic>
          <p:nvPicPr>
            <p:cNvPr id="7" name="Picture 2" descr="Slovenská poľnohospodárska univerzita v Nitre">
              <a:extLst>
                <a:ext uri="{FF2B5EF4-FFF2-40B4-BE49-F238E27FC236}">
                  <a16:creationId xmlns:a16="http://schemas.microsoft.com/office/drawing/2014/main" id="{B00D6C37-830D-9941-CE8E-7B8A7F589956}"/>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2911015" y="5933486"/>
              <a:ext cx="1128044" cy="534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CD7F7C8A-16EA-543D-14C6-A4B03911D38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569350"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BCF61E06-6F0B-102C-C5D7-4F46BA0036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39235" y="5933486"/>
              <a:ext cx="1156727" cy="564513"/>
            </a:xfrm>
            <a:prstGeom prst="rect">
              <a:avLst/>
            </a:prstGeom>
          </p:spPr>
        </p:pic>
        <p:pic>
          <p:nvPicPr>
            <p:cNvPr id="11" name="Picture 4" descr="AIFED - Formación, cultura y empleo en Granada">
              <a:extLst>
                <a:ext uri="{FF2B5EF4-FFF2-40B4-BE49-F238E27FC236}">
                  <a16:creationId xmlns:a16="http://schemas.microsoft.com/office/drawing/2014/main" id="{D66156B2-E30F-3CE0-6DDE-56F3AB67B9D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189109" y="5921371"/>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0E56BECE-5124-9DF4-2569-5A497617F4FE}"/>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911718" y="595470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Syzygia Foundation">
              <a:extLst>
                <a:ext uri="{FF2B5EF4-FFF2-40B4-BE49-F238E27FC236}">
                  <a16:creationId xmlns:a16="http://schemas.microsoft.com/office/drawing/2014/main" id="{B5BBB899-B640-32EB-E0F3-C9B21A3DB9F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951615" y="6291863"/>
              <a:ext cx="1419225" cy="28228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Obrázok 13">
            <a:extLst>
              <a:ext uri="{FF2B5EF4-FFF2-40B4-BE49-F238E27FC236}">
                <a16:creationId xmlns:a16="http://schemas.microsoft.com/office/drawing/2014/main" id="{742551FF-9CE1-7E47-DF33-E0FC04B19854}"/>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2640572" y="5507489"/>
            <a:ext cx="887333" cy="1166264"/>
          </a:xfrm>
          <a:prstGeom prst="rect">
            <a:avLst/>
          </a:prstGeom>
        </p:spPr>
      </p:pic>
    </p:spTree>
    <p:extLst>
      <p:ext uri="{BB962C8B-B14F-4D97-AF65-F5344CB8AC3E}">
        <p14:creationId xmlns:p14="http://schemas.microsoft.com/office/powerpoint/2010/main" val="289609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1F1AD-0822-2C73-E021-A1EA53C86BA7}"/>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108E1CF9-711E-EE03-E4DA-A2CBCC3CA85E}"/>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279B79F4-7975-A02F-2EC4-508F63AF270B}"/>
              </a:ext>
            </a:extLst>
          </p:cNvPr>
          <p:cNvSpPr>
            <a:spLocks noGrp="1"/>
          </p:cNvSpPr>
          <p:nvPr>
            <p:ph type="dt" sz="half" idx="10"/>
          </p:nvPr>
        </p:nvSpPr>
        <p:spPr/>
        <p:txBody>
          <a:bodyPr/>
          <a:lstStyle/>
          <a:p>
            <a:fld id="{88569F9E-8D34-42E7-83D8-6690845F3D31}" type="datetimeFigureOut">
              <a:rPr lang="en-GB" smtClean="0"/>
              <a:t>21/10/2024</a:t>
            </a:fld>
            <a:endParaRPr lang="en-GB"/>
          </a:p>
        </p:txBody>
      </p:sp>
      <p:sp>
        <p:nvSpPr>
          <p:cNvPr id="5" name="Zástupný objekt pre pätu 4">
            <a:extLst>
              <a:ext uri="{FF2B5EF4-FFF2-40B4-BE49-F238E27FC236}">
                <a16:creationId xmlns:a16="http://schemas.microsoft.com/office/drawing/2014/main" id="{F38F8881-652D-DB01-6C7D-DE15E6CFC38B}"/>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0B0926CE-5C85-22E9-09E2-843E79248784}"/>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481633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6B0CE8-2E64-20E2-832A-F8B4240C9547}"/>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7403BEFD-AF56-EA58-F6FE-88659F67F9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4804560F-FB85-BE2A-77D1-BBDB65705310}"/>
              </a:ext>
            </a:extLst>
          </p:cNvPr>
          <p:cNvSpPr>
            <a:spLocks noGrp="1"/>
          </p:cNvSpPr>
          <p:nvPr>
            <p:ph type="dt" sz="half" idx="10"/>
          </p:nvPr>
        </p:nvSpPr>
        <p:spPr/>
        <p:txBody>
          <a:bodyPr/>
          <a:lstStyle/>
          <a:p>
            <a:fld id="{88569F9E-8D34-42E7-83D8-6690845F3D31}" type="datetimeFigureOut">
              <a:rPr lang="en-GB" smtClean="0"/>
              <a:t>21/10/2024</a:t>
            </a:fld>
            <a:endParaRPr lang="en-GB"/>
          </a:p>
        </p:txBody>
      </p:sp>
      <p:sp>
        <p:nvSpPr>
          <p:cNvPr id="5" name="Zástupný objekt pre pätu 4">
            <a:extLst>
              <a:ext uri="{FF2B5EF4-FFF2-40B4-BE49-F238E27FC236}">
                <a16:creationId xmlns:a16="http://schemas.microsoft.com/office/drawing/2014/main" id="{879DD5F1-F4A3-CC14-2DEE-008C82E0884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1D1B952-F220-D065-D564-0565EB8D3F73}"/>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842057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17783A-9DD7-C4E3-AD6B-955872A414C4}"/>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CB196882-70C4-4ACD-A99A-A8958E5A901B}"/>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781A7339-0462-2583-4C7E-AC14D73644B6}"/>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dátum 4">
            <a:extLst>
              <a:ext uri="{FF2B5EF4-FFF2-40B4-BE49-F238E27FC236}">
                <a16:creationId xmlns:a16="http://schemas.microsoft.com/office/drawing/2014/main" id="{8BF37404-D5DC-C323-A09F-B9AEE4ADFEA7}"/>
              </a:ext>
            </a:extLst>
          </p:cNvPr>
          <p:cNvSpPr>
            <a:spLocks noGrp="1"/>
          </p:cNvSpPr>
          <p:nvPr>
            <p:ph type="dt" sz="half" idx="10"/>
          </p:nvPr>
        </p:nvSpPr>
        <p:spPr/>
        <p:txBody>
          <a:bodyPr/>
          <a:lstStyle/>
          <a:p>
            <a:fld id="{88569F9E-8D34-42E7-83D8-6690845F3D31}" type="datetimeFigureOut">
              <a:rPr lang="en-GB" smtClean="0"/>
              <a:t>21/10/2024</a:t>
            </a:fld>
            <a:endParaRPr lang="en-GB"/>
          </a:p>
        </p:txBody>
      </p:sp>
      <p:sp>
        <p:nvSpPr>
          <p:cNvPr id="6" name="Zástupný objekt pre pätu 5">
            <a:extLst>
              <a:ext uri="{FF2B5EF4-FFF2-40B4-BE49-F238E27FC236}">
                <a16:creationId xmlns:a16="http://schemas.microsoft.com/office/drawing/2014/main" id="{A60DFDEC-94C8-D2B9-E4C1-B4157BA57150}"/>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BD7F664F-EF37-8273-B7D4-651E4C5ADB62}"/>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86709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2095AE-6105-78F1-2060-8904479B9A5C}"/>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4F27CB3D-08A6-28E6-E5CC-6CA3B8E4A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0DB46130-0E02-6AEE-8C22-7CF94ABDC08C}"/>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8CD71381-3FFB-E053-BBC6-8F51278DF7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59012D81-F5D8-0EA8-51F4-E62D77887964}"/>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7" name="Zástupný objekt pre dátum 6">
            <a:extLst>
              <a:ext uri="{FF2B5EF4-FFF2-40B4-BE49-F238E27FC236}">
                <a16:creationId xmlns:a16="http://schemas.microsoft.com/office/drawing/2014/main" id="{24F99924-393C-4DAC-A1A5-FAF5F76C0C63}"/>
              </a:ext>
            </a:extLst>
          </p:cNvPr>
          <p:cNvSpPr>
            <a:spLocks noGrp="1"/>
          </p:cNvSpPr>
          <p:nvPr>
            <p:ph type="dt" sz="half" idx="10"/>
          </p:nvPr>
        </p:nvSpPr>
        <p:spPr/>
        <p:txBody>
          <a:bodyPr/>
          <a:lstStyle/>
          <a:p>
            <a:fld id="{88569F9E-8D34-42E7-83D8-6690845F3D31}" type="datetimeFigureOut">
              <a:rPr lang="en-GB" smtClean="0"/>
              <a:t>21/10/2024</a:t>
            </a:fld>
            <a:endParaRPr lang="en-GB"/>
          </a:p>
        </p:txBody>
      </p:sp>
      <p:sp>
        <p:nvSpPr>
          <p:cNvPr id="8" name="Zástupný objekt pre pätu 7">
            <a:extLst>
              <a:ext uri="{FF2B5EF4-FFF2-40B4-BE49-F238E27FC236}">
                <a16:creationId xmlns:a16="http://schemas.microsoft.com/office/drawing/2014/main" id="{41B93AAC-DCAF-03F5-9D41-8F23D86E7220}"/>
              </a:ext>
            </a:extLst>
          </p:cNvPr>
          <p:cNvSpPr>
            <a:spLocks noGrp="1"/>
          </p:cNvSpPr>
          <p:nvPr>
            <p:ph type="ftr" sz="quarter" idx="11"/>
          </p:nvPr>
        </p:nvSpPr>
        <p:spPr/>
        <p:txBody>
          <a:bodyPr/>
          <a:lstStyle/>
          <a:p>
            <a:endParaRPr lang="en-GB"/>
          </a:p>
        </p:txBody>
      </p:sp>
      <p:sp>
        <p:nvSpPr>
          <p:cNvPr id="9" name="Zástupný objekt pre číslo snímky 8">
            <a:extLst>
              <a:ext uri="{FF2B5EF4-FFF2-40B4-BE49-F238E27FC236}">
                <a16:creationId xmlns:a16="http://schemas.microsoft.com/office/drawing/2014/main" id="{ADAFA6F0-510F-667C-5B1E-71A07DAC2DB0}"/>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012228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0A2C3-1309-E39C-F52B-6F173933706D}"/>
              </a:ext>
            </a:extLst>
          </p:cNvPr>
          <p:cNvSpPr>
            <a:spLocks noGrp="1"/>
          </p:cNvSpPr>
          <p:nvPr>
            <p:ph type="title"/>
          </p:nvPr>
        </p:nvSpPr>
        <p:spPr/>
        <p:txBody>
          <a:bodyPr/>
          <a:lstStyle/>
          <a:p>
            <a:r>
              <a:rPr lang="sk-SK"/>
              <a:t>Kliknutím upravte štýl predlohy nadpisu</a:t>
            </a:r>
            <a:endParaRPr lang="en-GB"/>
          </a:p>
        </p:txBody>
      </p:sp>
      <p:sp>
        <p:nvSpPr>
          <p:cNvPr id="3" name="Zástupný objekt pre dátum 2">
            <a:extLst>
              <a:ext uri="{FF2B5EF4-FFF2-40B4-BE49-F238E27FC236}">
                <a16:creationId xmlns:a16="http://schemas.microsoft.com/office/drawing/2014/main" id="{1AC30078-893E-AD52-6A11-5FEF4FC0DAB9}"/>
              </a:ext>
            </a:extLst>
          </p:cNvPr>
          <p:cNvSpPr>
            <a:spLocks noGrp="1"/>
          </p:cNvSpPr>
          <p:nvPr>
            <p:ph type="dt" sz="half" idx="10"/>
          </p:nvPr>
        </p:nvSpPr>
        <p:spPr/>
        <p:txBody>
          <a:bodyPr/>
          <a:lstStyle/>
          <a:p>
            <a:fld id="{88569F9E-8D34-42E7-83D8-6690845F3D31}" type="datetimeFigureOut">
              <a:rPr lang="en-GB" smtClean="0"/>
              <a:t>21/10/2024</a:t>
            </a:fld>
            <a:endParaRPr lang="en-GB"/>
          </a:p>
        </p:txBody>
      </p:sp>
      <p:sp>
        <p:nvSpPr>
          <p:cNvPr id="4" name="Zástupný objekt pre pätu 3">
            <a:extLst>
              <a:ext uri="{FF2B5EF4-FFF2-40B4-BE49-F238E27FC236}">
                <a16:creationId xmlns:a16="http://schemas.microsoft.com/office/drawing/2014/main" id="{537525CC-0C41-2557-55A4-68EED4C47603}"/>
              </a:ext>
            </a:extLst>
          </p:cNvPr>
          <p:cNvSpPr>
            <a:spLocks noGrp="1"/>
          </p:cNvSpPr>
          <p:nvPr>
            <p:ph type="ftr" sz="quarter" idx="11"/>
          </p:nvPr>
        </p:nvSpPr>
        <p:spPr/>
        <p:txBody>
          <a:bodyPr/>
          <a:lstStyle/>
          <a:p>
            <a:endParaRPr lang="en-GB"/>
          </a:p>
        </p:txBody>
      </p:sp>
      <p:sp>
        <p:nvSpPr>
          <p:cNvPr id="5" name="Zástupný objekt pre číslo snímky 4">
            <a:extLst>
              <a:ext uri="{FF2B5EF4-FFF2-40B4-BE49-F238E27FC236}">
                <a16:creationId xmlns:a16="http://schemas.microsoft.com/office/drawing/2014/main" id="{CE560D30-9DB0-99C5-87F3-B1D925337AE1}"/>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289466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93BDD5FA-2881-49E7-32CF-BBAA7809807E}"/>
              </a:ext>
            </a:extLst>
          </p:cNvPr>
          <p:cNvSpPr>
            <a:spLocks noGrp="1"/>
          </p:cNvSpPr>
          <p:nvPr>
            <p:ph type="dt" sz="half" idx="10"/>
          </p:nvPr>
        </p:nvSpPr>
        <p:spPr/>
        <p:txBody>
          <a:bodyPr/>
          <a:lstStyle/>
          <a:p>
            <a:fld id="{88569F9E-8D34-42E7-83D8-6690845F3D31}" type="datetimeFigureOut">
              <a:rPr lang="en-GB" smtClean="0"/>
              <a:t>21/10/2024</a:t>
            </a:fld>
            <a:endParaRPr lang="en-GB"/>
          </a:p>
        </p:txBody>
      </p:sp>
      <p:sp>
        <p:nvSpPr>
          <p:cNvPr id="3" name="Zástupný objekt pre pätu 2">
            <a:extLst>
              <a:ext uri="{FF2B5EF4-FFF2-40B4-BE49-F238E27FC236}">
                <a16:creationId xmlns:a16="http://schemas.microsoft.com/office/drawing/2014/main" id="{ED61BAD6-A65B-B251-190E-92B81AB3FA52}"/>
              </a:ext>
            </a:extLst>
          </p:cNvPr>
          <p:cNvSpPr>
            <a:spLocks noGrp="1"/>
          </p:cNvSpPr>
          <p:nvPr>
            <p:ph type="ftr" sz="quarter" idx="11"/>
          </p:nvPr>
        </p:nvSpPr>
        <p:spPr/>
        <p:txBody>
          <a:bodyPr/>
          <a:lstStyle/>
          <a:p>
            <a:endParaRPr lang="en-GB"/>
          </a:p>
        </p:txBody>
      </p:sp>
      <p:sp>
        <p:nvSpPr>
          <p:cNvPr id="4" name="Zástupný objekt pre číslo snímky 3">
            <a:extLst>
              <a:ext uri="{FF2B5EF4-FFF2-40B4-BE49-F238E27FC236}">
                <a16:creationId xmlns:a16="http://schemas.microsoft.com/office/drawing/2014/main" id="{5E5516A2-91C1-AB87-9BDF-6B1A2FE1FEAB}"/>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29158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0C7403-C4AC-48AE-104C-45479F92A5DA}"/>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D8A191FF-4646-6976-D6FD-30BAA8F72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1649CDB-6516-E7BA-D5C3-58CA39612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194459A4-AA2C-F367-03E2-3BE4AD0EADE1}"/>
              </a:ext>
            </a:extLst>
          </p:cNvPr>
          <p:cNvSpPr>
            <a:spLocks noGrp="1"/>
          </p:cNvSpPr>
          <p:nvPr>
            <p:ph type="dt" sz="half" idx="10"/>
          </p:nvPr>
        </p:nvSpPr>
        <p:spPr/>
        <p:txBody>
          <a:bodyPr/>
          <a:lstStyle/>
          <a:p>
            <a:fld id="{88569F9E-8D34-42E7-83D8-6690845F3D31}" type="datetimeFigureOut">
              <a:rPr lang="en-GB" smtClean="0"/>
              <a:t>21/10/2024</a:t>
            </a:fld>
            <a:endParaRPr lang="en-GB"/>
          </a:p>
        </p:txBody>
      </p:sp>
      <p:sp>
        <p:nvSpPr>
          <p:cNvPr id="6" name="Zástupný objekt pre pätu 5">
            <a:extLst>
              <a:ext uri="{FF2B5EF4-FFF2-40B4-BE49-F238E27FC236}">
                <a16:creationId xmlns:a16="http://schemas.microsoft.com/office/drawing/2014/main" id="{41A283D1-CD37-D4F4-A8C6-7187D5965561}"/>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3D0C99CC-FC99-29D9-25D6-E4D14C8F0405}"/>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802169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2BFC1D-6001-1628-80DF-CBAA82218FB0}"/>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F8847F74-7C77-2C3E-F740-A0DF1FC5E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8A4A6D59-03F3-C812-9A2F-011C96899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B2B43DE7-CCBF-0444-DF50-5F5473C1D8E2}"/>
              </a:ext>
            </a:extLst>
          </p:cNvPr>
          <p:cNvSpPr>
            <a:spLocks noGrp="1"/>
          </p:cNvSpPr>
          <p:nvPr>
            <p:ph type="dt" sz="half" idx="10"/>
          </p:nvPr>
        </p:nvSpPr>
        <p:spPr/>
        <p:txBody>
          <a:bodyPr/>
          <a:lstStyle/>
          <a:p>
            <a:fld id="{88569F9E-8D34-42E7-83D8-6690845F3D31}" type="datetimeFigureOut">
              <a:rPr lang="en-GB" smtClean="0"/>
              <a:t>21/10/2024</a:t>
            </a:fld>
            <a:endParaRPr lang="en-GB"/>
          </a:p>
        </p:txBody>
      </p:sp>
      <p:sp>
        <p:nvSpPr>
          <p:cNvPr id="6" name="Zástupný objekt pre pätu 5">
            <a:extLst>
              <a:ext uri="{FF2B5EF4-FFF2-40B4-BE49-F238E27FC236}">
                <a16:creationId xmlns:a16="http://schemas.microsoft.com/office/drawing/2014/main" id="{F6FE0941-5A87-5E9D-639F-52D6B29BE7F3}"/>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2F3772BF-F857-3376-45C2-8C5939BB011A}"/>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093145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DD516-2BD2-033D-677D-526721D166FA}"/>
              </a:ext>
            </a:extLst>
          </p:cNvPr>
          <p:cNvSpPr>
            <a:spLocks noGrp="1"/>
          </p:cNvSpPr>
          <p:nvPr>
            <p:ph type="title"/>
          </p:nvPr>
        </p:nvSpPr>
        <p:spPr/>
        <p:txBody>
          <a:bodyPr/>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860DC75A-6DAA-2E36-844B-1DE924CCFA3D}"/>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E3204487-0394-4899-004D-EB9C938C7077}"/>
              </a:ext>
            </a:extLst>
          </p:cNvPr>
          <p:cNvSpPr>
            <a:spLocks noGrp="1"/>
          </p:cNvSpPr>
          <p:nvPr>
            <p:ph type="dt" sz="half" idx="10"/>
          </p:nvPr>
        </p:nvSpPr>
        <p:spPr/>
        <p:txBody>
          <a:bodyPr/>
          <a:lstStyle/>
          <a:p>
            <a:fld id="{88569F9E-8D34-42E7-83D8-6690845F3D31}" type="datetimeFigureOut">
              <a:rPr lang="en-GB" smtClean="0"/>
              <a:t>21/10/2024</a:t>
            </a:fld>
            <a:endParaRPr lang="en-GB"/>
          </a:p>
        </p:txBody>
      </p:sp>
      <p:sp>
        <p:nvSpPr>
          <p:cNvPr id="5" name="Zástupný objekt pre pätu 4">
            <a:extLst>
              <a:ext uri="{FF2B5EF4-FFF2-40B4-BE49-F238E27FC236}">
                <a16:creationId xmlns:a16="http://schemas.microsoft.com/office/drawing/2014/main" id="{71C63FC8-5F6F-18C2-A2A1-C1FFC5DC725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316F04A-2E92-988F-C4DD-2B2C234D7DAF}"/>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281672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6F796ECB-A4DB-8794-85D8-938ED913527C}"/>
              </a:ext>
            </a:extLst>
          </p:cNvPr>
          <p:cNvSpPr>
            <a:spLocks noGrp="1"/>
          </p:cNvSpPr>
          <p:nvPr>
            <p:ph type="title" orient="vert"/>
          </p:nvPr>
        </p:nvSpPr>
        <p:spPr>
          <a:xfrm>
            <a:off x="8724900" y="365125"/>
            <a:ext cx="2628900" cy="5811838"/>
          </a:xfrm>
        </p:spPr>
        <p:txBody>
          <a:bodyPr vert="eaVert"/>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22C68503-5BA6-6368-30A0-244F1FF68B7A}"/>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89E3C45A-D877-22F6-2D8B-287D0C12F43B}"/>
              </a:ext>
            </a:extLst>
          </p:cNvPr>
          <p:cNvSpPr>
            <a:spLocks noGrp="1"/>
          </p:cNvSpPr>
          <p:nvPr>
            <p:ph type="dt" sz="half" idx="10"/>
          </p:nvPr>
        </p:nvSpPr>
        <p:spPr/>
        <p:txBody>
          <a:bodyPr/>
          <a:lstStyle/>
          <a:p>
            <a:fld id="{88569F9E-8D34-42E7-83D8-6690845F3D31}" type="datetimeFigureOut">
              <a:rPr lang="en-GB" smtClean="0"/>
              <a:t>21/10/2024</a:t>
            </a:fld>
            <a:endParaRPr lang="en-GB"/>
          </a:p>
        </p:txBody>
      </p:sp>
      <p:sp>
        <p:nvSpPr>
          <p:cNvPr id="5" name="Zástupný objekt pre pätu 4">
            <a:extLst>
              <a:ext uri="{FF2B5EF4-FFF2-40B4-BE49-F238E27FC236}">
                <a16:creationId xmlns:a16="http://schemas.microsoft.com/office/drawing/2014/main" id="{838EE748-128F-28F4-104E-27AF6DA7F71C}"/>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101B215F-4C15-F814-EDF8-C7B7402ECDF9}"/>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25321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4156004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2649480"/>
            <a:ext cx="9144000" cy="745313"/>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a:solidFill>
                  <a:srgbClr val="FFAA5A"/>
                </a:solidFill>
                <a:latin typeface="Cambria" panose="02040503050406030204" pitchFamily="18" charset="0"/>
                <a:ea typeface="Cambria" panose="02040503050406030204" pitchFamily="18" charset="0"/>
              </a:rPr>
              <a:t>ERASMUS+KA220-ADU - </a:t>
            </a:r>
            <a:r>
              <a:rPr lang="en-US" sz="2000">
                <a:solidFill>
                  <a:srgbClr val="FFAA5A"/>
                </a:solidFill>
                <a:latin typeface="Cambria" panose="02040503050406030204" pitchFamily="18" charset="0"/>
                <a:ea typeface="Cambria" panose="02040503050406030204" pitchFamily="18" charset="0"/>
              </a:rPr>
              <a:t>Cooperation partnerships in adult education</a:t>
            </a:r>
            <a:endParaRPr lang="sk-SK" sz="2000">
              <a:solidFill>
                <a:srgbClr val="FFAA5A"/>
              </a:solidFill>
              <a:latin typeface="Cambria" panose="02040503050406030204" pitchFamily="18" charset="0"/>
              <a:ea typeface="Cambria" panose="02040503050406030204" pitchFamily="18" charset="0"/>
            </a:endParaRPr>
          </a:p>
          <a:p>
            <a:r>
              <a:rPr lang="sk-SK" sz="2000">
                <a:solidFill>
                  <a:srgbClr val="FFAA5A"/>
                </a:solidFill>
                <a:latin typeface="Cambria" panose="02040503050406030204" pitchFamily="18" charset="0"/>
                <a:ea typeface="Cambria" panose="02040503050406030204" pitchFamily="18" charset="0"/>
              </a:rPr>
              <a:t>KA220-ADU-2BF13E10 </a:t>
            </a:r>
            <a:endParaRPr lang="en-GB" sz="2000">
              <a:solidFill>
                <a:srgbClr val="FFAA5A"/>
              </a:solidFill>
              <a:latin typeface="Cambria" panose="02040503050406030204" pitchFamily="18" charset="0"/>
              <a:ea typeface="Cambria" panose="02040503050406030204" pitchFamily="18" charset="0"/>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042061"/>
            <a:ext cx="9597656" cy="1292662"/>
          </a:xfrm>
          <a:prstGeom prst="rect">
            <a:avLst/>
          </a:prstGeom>
          <a:noFill/>
        </p:spPr>
        <p:txBody>
          <a:bodyPr wrap="square">
            <a:spAutoFit/>
          </a:bodyPr>
          <a:lstStyle/>
          <a:p>
            <a:pPr algn="ctr"/>
            <a:r>
              <a:rPr kumimoji="0" lang="en-US" sz="2600" b="1" i="0" u="none" strike="noStrike" kern="1200" cap="none" spc="0" normalizeH="0" baseline="0" noProof="0">
                <a:ln>
                  <a:noFill/>
                </a:ln>
                <a:solidFill>
                  <a:srgbClr val="92BAB5"/>
                </a:solidFill>
                <a:effectLst/>
                <a:uLnTx/>
                <a:uFillTx/>
                <a:latin typeface="Cambria" panose="02040503050406030204" pitchFamily="18" charset="0"/>
                <a:ea typeface="Cambria" panose="02040503050406030204" pitchFamily="18" charset="0"/>
                <a:cs typeface="+mj-cs"/>
              </a:rPr>
              <a:t>Building Digital Resilience by Making Digital Wellbeing and</a:t>
            </a:r>
            <a:br>
              <a:rPr kumimoji="0" lang="en-US" sz="2600" b="1" i="0" u="none" strike="noStrike" kern="1200" cap="none" spc="0" normalizeH="0" baseline="0" noProof="0">
                <a:ln>
                  <a:noFill/>
                </a:ln>
                <a:solidFill>
                  <a:srgbClr val="92BAB5"/>
                </a:solidFill>
                <a:effectLst/>
                <a:uLnTx/>
                <a:uFillTx/>
                <a:latin typeface="Cambria" panose="02040503050406030204" pitchFamily="18" charset="0"/>
                <a:ea typeface="Cambria" panose="02040503050406030204" pitchFamily="18" charset="0"/>
                <a:cs typeface="+mj-cs"/>
              </a:rPr>
            </a:br>
            <a:r>
              <a:rPr kumimoji="0" lang="en-US" sz="2600" b="1" i="0" u="none" strike="noStrike" kern="1200" cap="none" spc="0" normalizeH="0" baseline="0" noProof="0">
                <a:ln>
                  <a:noFill/>
                </a:ln>
                <a:solidFill>
                  <a:srgbClr val="92BAB5"/>
                </a:solidFill>
                <a:effectLst/>
                <a:uLnTx/>
                <a:uFillTx/>
                <a:latin typeface="Cambria" panose="02040503050406030204" pitchFamily="18" charset="0"/>
                <a:ea typeface="Cambria" panose="02040503050406030204" pitchFamily="18" charset="0"/>
                <a:cs typeface="+mj-cs"/>
              </a:rPr>
              <a:t>Security Accessible to All</a:t>
            </a:r>
            <a:br>
              <a:rPr kumimoji="0" lang="sk-SK" sz="2600" b="1" i="0" u="none" strike="noStrike" kern="1200" cap="none" spc="0" normalizeH="0" baseline="0" noProof="0">
                <a:ln>
                  <a:noFill/>
                </a:ln>
                <a:solidFill>
                  <a:srgbClr val="92BAB5"/>
                </a:solidFill>
                <a:effectLst/>
                <a:uLnTx/>
                <a:uFillTx/>
                <a:latin typeface="Cambria" panose="02040503050406030204" pitchFamily="18" charset="0"/>
                <a:ea typeface="Cambria" panose="02040503050406030204" pitchFamily="18" charset="0"/>
                <a:cs typeface="+mj-cs"/>
              </a:rPr>
            </a:br>
            <a:r>
              <a:rPr kumimoji="0" lang="sk-SK" sz="2600" b="1" i="0" u="none" strike="noStrike" kern="1200" cap="none" spc="0" normalizeH="0" baseline="0" noProof="0">
                <a:ln>
                  <a:noFill/>
                </a:ln>
                <a:solidFill>
                  <a:srgbClr val="92BAB5"/>
                </a:solidFill>
                <a:effectLst/>
                <a:uLnTx/>
                <a:uFillTx/>
                <a:latin typeface="Cambria" panose="02040503050406030204" pitchFamily="18" charset="0"/>
                <a:ea typeface="Cambria" panose="02040503050406030204" pitchFamily="18" charset="0"/>
                <a:cs typeface="+mj-cs"/>
              </a:rPr>
              <a:t>&lt;&lt;</a:t>
            </a:r>
            <a:r>
              <a:rPr kumimoji="0" lang="sk-SK" sz="2600" b="1" i="0" u="none" strike="noStrike" kern="1200" cap="none" spc="0" normalizeH="0" baseline="0" noProof="0" err="1">
                <a:ln>
                  <a:noFill/>
                </a:ln>
                <a:solidFill>
                  <a:srgbClr val="92BAB5"/>
                </a:solidFill>
                <a:effectLst/>
                <a:uLnTx/>
                <a:uFillTx/>
                <a:latin typeface="Cambria" panose="02040503050406030204" pitchFamily="18" charset="0"/>
                <a:ea typeface="Cambria" panose="02040503050406030204" pitchFamily="18" charset="0"/>
                <a:cs typeface="+mj-cs"/>
              </a:rPr>
              <a:t>DigiWELL</a:t>
            </a:r>
            <a:r>
              <a:rPr kumimoji="0" lang="sk-SK" sz="2600" b="1" i="0" u="none" strike="noStrike" kern="1200" cap="none" spc="0" normalizeH="0" baseline="0" noProof="0">
                <a:ln>
                  <a:noFill/>
                </a:ln>
                <a:solidFill>
                  <a:srgbClr val="92BAB5"/>
                </a:solidFill>
                <a:effectLst/>
                <a:uLnTx/>
                <a:uFillTx/>
                <a:latin typeface="Cambria" panose="02040503050406030204" pitchFamily="18" charset="0"/>
                <a:ea typeface="Cambria" panose="02040503050406030204" pitchFamily="18" charset="0"/>
                <a:cs typeface="+mj-cs"/>
              </a:rPr>
              <a:t>&gt;&gt;</a:t>
            </a:r>
            <a:endParaRPr lang="en-GB" sz="2600"/>
          </a:p>
        </p:txBody>
      </p:sp>
      <p:grpSp>
        <p:nvGrpSpPr>
          <p:cNvPr id="2" name="Skupina 6">
            <a:extLst>
              <a:ext uri="{FF2B5EF4-FFF2-40B4-BE49-F238E27FC236}">
                <a16:creationId xmlns:a16="http://schemas.microsoft.com/office/drawing/2014/main" id="{7742E34A-6003-4057-7109-B4DCB96D35A2}"/>
              </a:ext>
            </a:extLst>
          </p:cNvPr>
          <p:cNvGrpSpPr/>
          <p:nvPr userDrawn="1"/>
        </p:nvGrpSpPr>
        <p:grpSpPr>
          <a:xfrm>
            <a:off x="404037" y="5915131"/>
            <a:ext cx="11602577" cy="790052"/>
            <a:chOff x="435935" y="5851336"/>
            <a:chExt cx="11602577" cy="790052"/>
          </a:xfrm>
        </p:grpSpPr>
        <p:pic>
          <p:nvPicPr>
            <p:cNvPr id="3" name="Obrázok 7" descr="Obrázok, na ktorom je text">
              <a:extLst>
                <a:ext uri="{FF2B5EF4-FFF2-40B4-BE49-F238E27FC236}">
                  <a16:creationId xmlns:a16="http://schemas.microsoft.com/office/drawing/2014/main" id="{B188D6EE-9640-2F18-BB35-B6223AACBA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935" y="5963498"/>
              <a:ext cx="2290456" cy="529376"/>
            </a:xfrm>
            <a:prstGeom prst="rect">
              <a:avLst/>
            </a:prstGeom>
          </p:spPr>
        </p:pic>
        <p:pic>
          <p:nvPicPr>
            <p:cNvPr id="4" name="Obrázok 8">
              <a:extLst>
                <a:ext uri="{FF2B5EF4-FFF2-40B4-BE49-F238E27FC236}">
                  <a16:creationId xmlns:a16="http://schemas.microsoft.com/office/drawing/2014/main" id="{94663C1E-6A81-5255-6A8A-1BA39AA9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2223" y="5851336"/>
              <a:ext cx="1826289" cy="737473"/>
            </a:xfrm>
            <a:prstGeom prst="rect">
              <a:avLst/>
            </a:prstGeom>
          </p:spPr>
        </p:pic>
        <p:pic>
          <p:nvPicPr>
            <p:cNvPr id="5" name="Obrázok 9">
              <a:extLst>
                <a:ext uri="{FF2B5EF4-FFF2-40B4-BE49-F238E27FC236}">
                  <a16:creationId xmlns:a16="http://schemas.microsoft.com/office/drawing/2014/main" id="{3B80CD3C-F3EB-86BE-9402-CCA53F62F2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6391" y="5863719"/>
              <a:ext cx="777669" cy="777669"/>
            </a:xfrm>
            <a:prstGeom prst="rect">
              <a:avLst/>
            </a:prstGeom>
          </p:spPr>
        </p:pic>
        <p:pic>
          <p:nvPicPr>
            <p:cNvPr id="6" name="Picture 2" descr="Slovenská poľnohospodárska univerzita v Nitre">
              <a:extLst>
                <a:ext uri="{FF2B5EF4-FFF2-40B4-BE49-F238E27FC236}">
                  <a16:creationId xmlns:a16="http://schemas.microsoft.com/office/drawing/2014/main" id="{18C12442-9888-DF01-0D04-E54CFC51996F}"/>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3589235" y="5963498"/>
              <a:ext cx="1128044" cy="504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extLst>
                <a:ext uri="{FF2B5EF4-FFF2-40B4-BE49-F238E27FC236}">
                  <a16:creationId xmlns:a16="http://schemas.microsoft.com/office/drawing/2014/main" id="{A12653CD-F652-4955-2DF8-1F145D4874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17279"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2C24E57-7917-345F-39EB-C946DC5995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5578" y="5945929"/>
              <a:ext cx="1156727" cy="564513"/>
            </a:xfrm>
            <a:prstGeom prst="rect">
              <a:avLst/>
            </a:prstGeom>
          </p:spPr>
        </p:pic>
        <p:pic>
          <p:nvPicPr>
            <p:cNvPr id="10" name="Picture 9" descr="AIFED - Formación, cultura y empleo en Granada">
              <a:extLst>
                <a:ext uri="{FF2B5EF4-FFF2-40B4-BE49-F238E27FC236}">
                  <a16:creationId xmlns:a16="http://schemas.microsoft.com/office/drawing/2014/main" id="{2A4BD905-BF5D-7F6B-DC78-E8B21C77798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8797" y="5968999"/>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E1F00A-E68C-4D66-6740-C74D4C1A96A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66511" y="594592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yzygia Foundation">
              <a:extLst>
                <a:ext uri="{FF2B5EF4-FFF2-40B4-BE49-F238E27FC236}">
                  <a16:creationId xmlns:a16="http://schemas.microsoft.com/office/drawing/2014/main" id="{641A6490-CDF8-6265-0143-32A2FCE4E69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06409" y="6252553"/>
              <a:ext cx="1419225" cy="282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81245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694832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976246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3826500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95730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631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21/10/2024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1167430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21/10/2024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614727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3964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312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5976077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36863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5775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9837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41892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39871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2613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354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50238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990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46406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62741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6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21/10/2024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40270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21/10/2024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255605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F384DA-355A-27CC-8AD9-7ED41F766E26}"/>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endParaRPr lang="en-GB"/>
          </a:p>
        </p:txBody>
      </p:sp>
      <p:sp>
        <p:nvSpPr>
          <p:cNvPr id="3" name="Podnadpis 2">
            <a:extLst>
              <a:ext uri="{FF2B5EF4-FFF2-40B4-BE49-F238E27FC236}">
                <a16:creationId xmlns:a16="http://schemas.microsoft.com/office/drawing/2014/main" id="{D12F85A7-F4AC-6A2F-0506-F1E0EC26A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GB"/>
          </a:p>
        </p:txBody>
      </p:sp>
      <p:sp>
        <p:nvSpPr>
          <p:cNvPr id="4" name="Zástupný objekt pre dátum 3">
            <a:extLst>
              <a:ext uri="{FF2B5EF4-FFF2-40B4-BE49-F238E27FC236}">
                <a16:creationId xmlns:a16="http://schemas.microsoft.com/office/drawing/2014/main" id="{6ED51B71-7BF2-620A-3937-82807B227C56}"/>
              </a:ext>
            </a:extLst>
          </p:cNvPr>
          <p:cNvSpPr>
            <a:spLocks noGrp="1"/>
          </p:cNvSpPr>
          <p:nvPr>
            <p:ph type="dt" sz="half" idx="10"/>
          </p:nvPr>
        </p:nvSpPr>
        <p:spPr/>
        <p:txBody>
          <a:bodyPr/>
          <a:lstStyle/>
          <a:p>
            <a:fld id="{88569F9E-8D34-42E7-83D8-6690845F3D31}" type="datetimeFigureOut">
              <a:rPr lang="en-GB" smtClean="0"/>
              <a:t>21/10/2024</a:t>
            </a:fld>
            <a:endParaRPr lang="en-GB"/>
          </a:p>
        </p:txBody>
      </p:sp>
      <p:sp>
        <p:nvSpPr>
          <p:cNvPr id="5" name="Zástupný objekt pre pätu 4">
            <a:extLst>
              <a:ext uri="{FF2B5EF4-FFF2-40B4-BE49-F238E27FC236}">
                <a16:creationId xmlns:a16="http://schemas.microsoft.com/office/drawing/2014/main" id="{95B09A74-9F05-4879-BB0A-C07F1A4642B0}"/>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3522C251-4D2C-2E18-CC4D-80B18D6A326D}"/>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03294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4264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062644E8-10B5-CE49-6891-911654D2B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BE9D2063-3934-78F3-5D1C-633EC0F06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BD50C04B-C414-807B-F073-844A86F45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569F9E-8D34-42E7-83D8-6690845F3D31}" type="datetimeFigureOut">
              <a:rPr lang="en-GB" smtClean="0"/>
              <a:t>21/10/2024</a:t>
            </a:fld>
            <a:endParaRPr lang="en-GB"/>
          </a:p>
        </p:txBody>
      </p:sp>
      <p:sp>
        <p:nvSpPr>
          <p:cNvPr id="5" name="Zástupný objekt pre pätu 4">
            <a:extLst>
              <a:ext uri="{FF2B5EF4-FFF2-40B4-BE49-F238E27FC236}">
                <a16:creationId xmlns:a16="http://schemas.microsoft.com/office/drawing/2014/main" id="{3C7083BE-5379-B44F-A80E-0AA6CA3D3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Zástupný objekt pre číslo snímky 5">
            <a:extLst>
              <a:ext uri="{FF2B5EF4-FFF2-40B4-BE49-F238E27FC236}">
                <a16:creationId xmlns:a16="http://schemas.microsoft.com/office/drawing/2014/main" id="{7CF04C7D-6326-DC64-E752-D539A22120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8E33BF-AC80-4C3F-8F8D-6E475268A231}" type="slidenum">
              <a:rPr lang="en-GB" smtClean="0"/>
              <a:t>‹#›</a:t>
            </a:fld>
            <a:endParaRPr lang="en-GB"/>
          </a:p>
        </p:txBody>
      </p:sp>
    </p:spTree>
    <p:extLst>
      <p:ext uri="{BB962C8B-B14F-4D97-AF65-F5344CB8AC3E}">
        <p14:creationId xmlns:p14="http://schemas.microsoft.com/office/powerpoint/2010/main" val="8428079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4412337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10/21/2024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037935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s://www.pngall.com/cybersecurity-png/" TargetMode="External"/><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4.png"/><Relationship Id="rId11" Type="http://schemas.openxmlformats.org/officeDocument/2006/relationships/image" Target="../media/image9.png"/><Relationship Id="rId5" Type="http://schemas.openxmlformats.org/officeDocument/2006/relationships/image" Target="../media/image13.png"/><Relationship Id="rId15" Type="http://schemas.openxmlformats.org/officeDocument/2006/relationships/image" Target="../media/image17.svg"/><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7.jpe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www.nexuzhealth.be/en/login-eid" TargetMode="Externa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8" Type="http://schemas.openxmlformats.org/officeDocument/2006/relationships/hyperlink" Target="https://www.lifewire.com/browsing-incognito-445990" TargetMode="External"/><Relationship Id="rId13" Type="http://schemas.openxmlformats.org/officeDocument/2006/relationships/hyperlink" Target="https://www.aura.com/learn/best-anti-tracking-software" TargetMode="External"/><Relationship Id="rId3" Type="http://schemas.openxmlformats.org/officeDocument/2006/relationships/hyperlink" Target="https://support.google.com/websearch/answer/4815696?hl=en" TargetMode="External"/><Relationship Id="rId7" Type="http://schemas.openxmlformats.org/officeDocument/2006/relationships/hyperlink" Target="https://www.hellotech.com/guide/for/how-to-clear-cookies-chrome-safari-mozilla-firefox-edge" TargetMode="External"/><Relationship Id="rId12" Type="http://schemas.openxmlformats.org/officeDocument/2006/relationships/hyperlink" Target="https://www.howtogeek.com/126751/how-to-enable-do-not-track-in-every-web-browse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support.google.com/websearch/contact/content_removal_form?hl=en" TargetMode="External"/><Relationship Id="rId11" Type="http://schemas.openxmlformats.org/officeDocument/2006/relationships/hyperlink" Target="https://www.passwarden.com/best-offline-password-managers" TargetMode="External"/><Relationship Id="rId5" Type="http://schemas.openxmlformats.org/officeDocument/2006/relationships/hyperlink" Target="https://myactivity.google.com/" TargetMode="External"/><Relationship Id="rId10" Type="http://schemas.openxmlformats.org/officeDocument/2006/relationships/hyperlink" Target="https://www.dashlane.com/blog/how-to-erase-saved-browser-passwords" TargetMode="External"/><Relationship Id="rId4" Type="http://schemas.openxmlformats.org/officeDocument/2006/relationships/hyperlink" Target="https://haveibeenpwned.com/" TargetMode="External"/><Relationship Id="rId9" Type="http://schemas.openxmlformats.org/officeDocument/2006/relationships/hyperlink" Target="https://www.techopedia.com/how-to/how-to-clear-your-search-history-in-any-browser" TargetMode="External"/><Relationship Id="rId14" Type="http://schemas.openxmlformats.org/officeDocument/2006/relationships/hyperlink" Target="https://vpnoverview.com/privacy/anonymous-browsing/best-browsers-for-privacy/" TargetMode="Externa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073371" y="1894592"/>
            <a:ext cx="5518035" cy="1772767"/>
          </a:xfrm>
        </p:spPr>
        <p:txBody>
          <a:bodyPr vert="horz" lIns="91440" tIns="45720" rIns="91440" bIns="45720" rtlCol="0" anchor="b">
            <a:noAutofit/>
          </a:bodyPr>
          <a:lstStyle/>
          <a:p>
            <a:pPr algn="ctr">
              <a:spcBef>
                <a:spcPts val="1000"/>
              </a:spcBef>
              <a:spcAft>
                <a:spcPts val="600"/>
              </a:spcAft>
              <a:buClr>
                <a:srgbClr val="FFAA5A"/>
              </a:buClr>
            </a:pPr>
            <a:r>
              <a:rPr lang="sk-SK" sz="4300" b="1" dirty="0">
                <a:solidFill>
                  <a:srgbClr val="FFAA5A"/>
                </a:solidFill>
                <a:latin typeface="+mn-lt"/>
                <a:ea typeface="Cambria" panose="02040503050406030204" pitchFamily="18" charset="0"/>
                <a:cs typeface="Calibri" panose="020F0502020204030204" pitchFamily="34" charset="0"/>
              </a:rPr>
              <a:t>Digitálna bezpečnosť - digitálna identita </a:t>
            </a:r>
            <a:br>
              <a:rPr lang="sk-SK" sz="4300" b="1" dirty="0">
                <a:solidFill>
                  <a:srgbClr val="FFAA5A"/>
                </a:solidFill>
                <a:latin typeface="+mn-lt"/>
                <a:ea typeface="Cambria" panose="02040503050406030204" pitchFamily="18" charset="0"/>
                <a:cs typeface="Calibri" panose="020F0502020204030204" pitchFamily="34" charset="0"/>
              </a:rPr>
            </a:br>
            <a:r>
              <a:rPr lang="sk-SK" sz="4300" b="1" dirty="0">
                <a:solidFill>
                  <a:srgbClr val="FFAA5A"/>
                </a:solidFill>
                <a:latin typeface="+mn-lt"/>
                <a:ea typeface="Cambria" panose="02040503050406030204" pitchFamily="18" charset="0"/>
                <a:cs typeface="Calibri" panose="020F0502020204030204" pitchFamily="34" charset="0"/>
              </a:rPr>
              <a:t>a digitálna stopa</a:t>
            </a:r>
          </a:p>
        </p:txBody>
      </p:sp>
      <p:sp>
        <p:nvSpPr>
          <p:cNvPr id="18" name="Freeform: Shape 1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21392" y="683970"/>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ok 2" descr="Obrázok, na ktorom je počítač, animák, chlapec&#10;&#10;Automaticky generovaný popis">
            <a:extLst>
              <a:ext uri="{FF2B5EF4-FFF2-40B4-BE49-F238E27FC236}">
                <a16:creationId xmlns:a16="http://schemas.microsoft.com/office/drawing/2014/main" id="{C202155C-44E1-7C08-0D48-EB765193B4D0}"/>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1238849" y="1359289"/>
            <a:ext cx="3755414" cy="3418014"/>
          </a:xfrm>
          <a:prstGeom prst="rect">
            <a:avLst/>
          </a:prstGeom>
        </p:spPr>
      </p:pic>
      <p:pic>
        <p:nvPicPr>
          <p:cNvPr id="4" name="Grafický objekt 3" descr="Štít so značkou obrys">
            <a:extLst>
              <a:ext uri="{FF2B5EF4-FFF2-40B4-BE49-F238E27FC236}">
                <a16:creationId xmlns:a16="http://schemas.microsoft.com/office/drawing/2014/main" id="{6170BE01-09C6-6943-9587-26C1F6C94E7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511235" y="2447570"/>
            <a:ext cx="914400" cy="914400"/>
          </a:xfrm>
          <a:prstGeom prst="rect">
            <a:avLst/>
          </a:prstGeom>
        </p:spPr>
      </p:pic>
      <p:sp>
        <p:nvSpPr>
          <p:cNvPr id="5" name="Nadpis 1">
            <a:extLst>
              <a:ext uri="{FF2B5EF4-FFF2-40B4-BE49-F238E27FC236}">
                <a16:creationId xmlns:a16="http://schemas.microsoft.com/office/drawing/2014/main" id="{D631E33B-7141-87BC-7265-49AEB99568AD}"/>
              </a:ext>
            </a:extLst>
          </p:cNvPr>
          <p:cNvSpPr txBox="1">
            <a:spLocks/>
          </p:cNvSpPr>
          <p:nvPr/>
        </p:nvSpPr>
        <p:spPr>
          <a:xfrm>
            <a:off x="7592280" y="3667360"/>
            <a:ext cx="2480219" cy="1373732"/>
          </a:xfrm>
          <a:prstGeom prst="rect">
            <a:avLst/>
          </a:prstGeom>
        </p:spPr>
        <p:txBody>
          <a:bodyPr vert="horz" lIns="91440" tIns="45720" rIns="91440" bIns="45720" rtlCol="0" anchor="ctr">
            <a:noAutofit/>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t>Budovanie digitálnej odolnosti sprístupnením digitálnej pohody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t>a bezpečnosti všetkým </a:t>
            </a:r>
            <a:b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10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14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spTree>
    <p:extLst>
      <p:ext uri="{BB962C8B-B14F-4D97-AF65-F5344CB8AC3E}">
        <p14:creationId xmlns:p14="http://schemas.microsoft.com/office/powerpoint/2010/main" val="2998921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10515600" cy="857885"/>
          </a:xfrm>
        </p:spPr>
        <p:txBody>
          <a:bodyPr>
            <a:noAutofit/>
          </a:bodyPr>
          <a:lstStyle/>
          <a:p>
            <a:pPr algn="l"/>
            <a:r>
              <a:rPr lang="sk-SK" sz="3600">
                <a:latin typeface="Aptos" panose="020B0004020202020204" pitchFamily="34" charset="0"/>
                <a:ea typeface="Cambria"/>
              </a:rPr>
              <a:t>Autentifikačné mechanizmy - kategórie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787958" y="1077315"/>
            <a:ext cx="11140440" cy="738155"/>
          </a:xfrm>
        </p:spPr>
        <p:txBody>
          <a:bodyPr vert="horz" lIns="91440" tIns="45720" rIns="91440" bIns="45720" rtlCol="0">
            <a:normAutofit/>
          </a:bodyPr>
          <a:lstStyle/>
          <a:p>
            <a:pPr marL="0" indent="0" algn="just">
              <a:buNone/>
            </a:pPr>
            <a:r>
              <a:rPr lang="sk-SK" sz="2000" b="1" dirty="0">
                <a:latin typeface="Aptos" panose="020B0004020202020204" pitchFamily="34" charset="0"/>
                <a:ea typeface="Cambria"/>
              </a:rPr>
              <a:t>Autentifikácia je založená na poskytnutí dodatočných informácií - rôznych autentifikačných prvkov, ktoré dopĺňajú identitu používateľa a ktoré pozná iba používateľ:</a:t>
            </a: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1008835" y="1792092"/>
            <a:ext cx="7395771" cy="38564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000" lvl="1" indent="-358775" algn="just">
              <a:lnSpc>
                <a:spcPct val="80000"/>
              </a:lnSpc>
              <a:buClr>
                <a:srgbClr val="FFAA5A"/>
              </a:buClr>
              <a:buFont typeface="Wingdings" panose="05000000000000000000" pitchFamily="2" charset="2"/>
              <a:buChar char="q"/>
              <a:tabLst>
                <a:tab pos="2693988" algn="l"/>
              </a:tabLst>
            </a:pPr>
            <a:r>
              <a:rPr lang="sk-SK" sz="2200" b="1" dirty="0">
                <a:solidFill>
                  <a:srgbClr val="FF983B"/>
                </a:solidFill>
                <a:latin typeface="Aptos" panose="020B0004020202020204" pitchFamily="34" charset="0"/>
                <a:ea typeface="Cambria" panose="02040503050406030204" pitchFamily="18" charset="0"/>
                <a:cs typeface="Times New Roman" panose="02020603050405020304" pitchFamily="18" charset="0"/>
              </a:rPr>
              <a:t>Niečo,  čo viete: </a:t>
            </a:r>
            <a:r>
              <a:rPr lang="sk-SK" sz="2200" dirty="0">
                <a:latin typeface="Aptos" panose="020B0004020202020204" pitchFamily="34" charset="0"/>
                <a:ea typeface="Cambria" panose="02040503050406030204" pitchFamily="18" charset="0"/>
                <a:cs typeface="Times New Roman" panose="02020603050405020304" pitchFamily="18" charset="0"/>
              </a:rPr>
              <a:t>je založené na znalostiach, ktoré </a:t>
            </a:r>
            <a:br>
              <a:rPr lang="sk-SK" sz="2200" dirty="0">
                <a:latin typeface="Aptos" panose="020B0004020202020204" pitchFamily="34" charset="0"/>
                <a:ea typeface="Cambria" panose="02040503050406030204" pitchFamily="18" charset="0"/>
                <a:cs typeface="Times New Roman" panose="02020603050405020304" pitchFamily="18" charset="0"/>
              </a:rPr>
            </a:br>
            <a:r>
              <a:rPr lang="sk-SK" sz="2200" dirty="0">
                <a:latin typeface="Aptos" panose="020B0004020202020204" pitchFamily="34" charset="0"/>
                <a:ea typeface="Cambria" panose="02040503050406030204" pitchFamily="18" charset="0"/>
                <a:cs typeface="Times New Roman" panose="02020603050405020304" pitchFamily="18" charset="0"/>
              </a:rPr>
              <a:t>by mal poznať iba používateľ (</a:t>
            </a:r>
            <a:r>
              <a:rPr lang="sk-SK" sz="2200" dirty="0" err="1">
                <a:latin typeface="Aptos" panose="020B0004020202020204" pitchFamily="34" charset="0"/>
                <a:ea typeface="Cambria" panose="02040503050406030204" pitchFamily="18" charset="0"/>
                <a:cs typeface="Times New Roman" panose="02020603050405020304" pitchFamily="18" charset="0"/>
              </a:rPr>
              <a:t>tj</a:t>
            </a:r>
            <a:r>
              <a:rPr lang="sk-SK" sz="2200" dirty="0">
                <a:latin typeface="Aptos" panose="020B0004020202020204" pitchFamily="34" charset="0"/>
                <a:ea typeface="Cambria" panose="02040503050406030204" pitchFamily="18" charset="0"/>
                <a:cs typeface="Times New Roman" panose="02020603050405020304" pitchFamily="18" charset="0"/>
              </a:rPr>
              <a:t>. heslá, PIN, bezpečnostné otázky).</a:t>
            </a:r>
          </a:p>
          <a:p>
            <a:pPr marL="449263" lvl="1" indent="-358775" algn="just">
              <a:lnSpc>
                <a:spcPct val="80000"/>
              </a:lnSpc>
              <a:buClr>
                <a:srgbClr val="FFAA5A"/>
              </a:buClr>
              <a:buFont typeface="Wingdings" panose="05000000000000000000" pitchFamily="2" charset="2"/>
              <a:buChar char="q"/>
              <a:tabLst>
                <a:tab pos="2693988" algn="l"/>
              </a:tabLst>
            </a:pPr>
            <a:r>
              <a:rPr lang="sk-SK" sz="2200" b="1" dirty="0">
                <a:solidFill>
                  <a:srgbClr val="FF983B"/>
                </a:solidFill>
                <a:latin typeface="Aptos" panose="020B0004020202020204" pitchFamily="34" charset="0"/>
                <a:ea typeface="Cambria" panose="02040503050406030204" pitchFamily="18" charset="0"/>
                <a:cs typeface="Times New Roman" panose="02020603050405020304" pitchFamily="18" charset="0"/>
              </a:rPr>
              <a:t>Niečo, čo máte: </a:t>
            </a:r>
            <a:r>
              <a:rPr lang="sk-SK" sz="2200"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je založené na vlastníctve, používateľ vlastní niečo fyzické alebo digitálne (bezpečnostný token mobilného telefónu, čipovú kartu, mobilný telefón).</a:t>
            </a:r>
          </a:p>
          <a:p>
            <a:pPr marL="449263" lvl="1" indent="-358775" algn="just">
              <a:lnSpc>
                <a:spcPct val="80000"/>
              </a:lnSpc>
              <a:buClr>
                <a:srgbClr val="FFAA5A"/>
              </a:buClr>
              <a:buFont typeface="Wingdings" panose="05000000000000000000" pitchFamily="2" charset="2"/>
              <a:buChar char="q"/>
              <a:tabLst>
                <a:tab pos="2693988" algn="l"/>
              </a:tabLst>
            </a:pPr>
            <a:r>
              <a:rPr lang="sk-SK" sz="2200" b="1" dirty="0">
                <a:solidFill>
                  <a:srgbClr val="FF983B"/>
                </a:solidFill>
                <a:latin typeface="Aptos" panose="020B0004020202020204" pitchFamily="34" charset="0"/>
                <a:ea typeface="Cambria" panose="02040503050406030204" pitchFamily="18" charset="0"/>
                <a:cs typeface="Times New Roman" panose="02020603050405020304" pitchFamily="18" charset="0"/>
              </a:rPr>
              <a:t>Niečo, čo ste: </a:t>
            </a:r>
            <a:r>
              <a:rPr lang="sk-SK" sz="2200"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je založené na statických biometrických prvkoch, </a:t>
            </a:r>
            <a:r>
              <a:rPr lang="sk-SK" sz="2200" dirty="0" err="1">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tj</a:t>
            </a:r>
            <a:r>
              <a:rPr lang="sk-SK" sz="2200"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 jedinečných fyzických vlastnostiach používateľa (napr. odtlačok prsta, rozpoznávanie tváre, skenovanie dúhovky).</a:t>
            </a:r>
          </a:p>
          <a:p>
            <a:pPr marL="449263" lvl="1" indent="-358775" algn="just">
              <a:lnSpc>
                <a:spcPct val="80000"/>
              </a:lnSpc>
              <a:buClr>
                <a:srgbClr val="FFAA5A"/>
              </a:buClr>
              <a:buFont typeface="Wingdings" panose="05000000000000000000" pitchFamily="2" charset="2"/>
              <a:buChar char="q"/>
              <a:tabLst>
                <a:tab pos="2693988" algn="l"/>
              </a:tabLst>
            </a:pPr>
            <a:r>
              <a:rPr lang="sk-SK" sz="2200" b="1" dirty="0">
                <a:solidFill>
                  <a:srgbClr val="FF983B"/>
                </a:solidFill>
                <a:latin typeface="Aptos" panose="020B0004020202020204" pitchFamily="34" charset="0"/>
                <a:ea typeface="Cambria" panose="02040503050406030204" pitchFamily="18" charset="0"/>
                <a:cs typeface="Times New Roman" panose="02020603050405020304" pitchFamily="18" charset="0"/>
              </a:rPr>
              <a:t>Niečo, čo robíte: </a:t>
            </a:r>
            <a:r>
              <a:rPr lang="sk-SK" sz="2200"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je založené na dynamických biometrických prvkoch, konkrétne na vzorcoch správania/činnostiach používateľa (napr. rytmus písania, hlasový vzorec, podpis rukou).</a:t>
            </a:r>
          </a:p>
        </p:txBody>
      </p:sp>
      <p:pic>
        <p:nvPicPr>
          <p:cNvPr id="5" name="Obrázok 4">
            <a:extLst>
              <a:ext uri="{FF2B5EF4-FFF2-40B4-BE49-F238E27FC236}">
                <a16:creationId xmlns:a16="http://schemas.microsoft.com/office/drawing/2014/main" id="{6087EC71-09D5-0E06-2263-9F88BC66BC20}"/>
              </a:ext>
            </a:extLst>
          </p:cNvPr>
          <p:cNvPicPr>
            <a:picLocks noChangeAspect="1"/>
          </p:cNvPicPr>
          <p:nvPr/>
        </p:nvPicPr>
        <p:blipFill rotWithShape="1">
          <a:blip r:embed="rId3">
            <a:extLst>
              <a:ext uri="{28A0092B-C50C-407E-A947-70E740481C1C}">
                <a14:useLocalDpi xmlns:a14="http://schemas.microsoft.com/office/drawing/2010/main" val="0"/>
              </a:ext>
            </a:extLst>
          </a:blip>
          <a:srcRect l="10633" t="28017" r="4810"/>
          <a:stretch/>
        </p:blipFill>
        <p:spPr>
          <a:xfrm>
            <a:off x="8887839" y="1968740"/>
            <a:ext cx="3288312" cy="2008989"/>
          </a:xfrm>
          <a:prstGeom prst="rect">
            <a:avLst/>
          </a:prstGeom>
        </p:spPr>
      </p:pic>
      <p:sp>
        <p:nvSpPr>
          <p:cNvPr id="6" name="Šípka: doprava 5">
            <a:extLst>
              <a:ext uri="{FF2B5EF4-FFF2-40B4-BE49-F238E27FC236}">
                <a16:creationId xmlns:a16="http://schemas.microsoft.com/office/drawing/2014/main" id="{C5579DED-3E5B-EEA1-6EA4-29F2D4A9FCCE}"/>
              </a:ext>
            </a:extLst>
          </p:cNvPr>
          <p:cNvSpPr/>
          <p:nvPr/>
        </p:nvSpPr>
        <p:spPr>
          <a:xfrm>
            <a:off x="8365285" y="1979228"/>
            <a:ext cx="649627" cy="505856"/>
          </a:xfrm>
          <a:prstGeom prst="rightArrow">
            <a:avLst/>
          </a:prstGeom>
          <a:solidFill>
            <a:srgbClr val="FFAA5A"/>
          </a:solidFill>
          <a:ln w="38100">
            <a:solidFill>
              <a:srgbClr val="92BA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680735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10515600" cy="857885"/>
          </a:xfrm>
        </p:spPr>
        <p:txBody>
          <a:bodyPr>
            <a:noAutofit/>
          </a:bodyPr>
          <a:lstStyle/>
          <a:p>
            <a:pPr algn="l"/>
            <a:r>
              <a:rPr lang="sk-SK" sz="3600">
                <a:latin typeface="Aptos" panose="020B0004020202020204" pitchFamily="34" charset="0"/>
                <a:ea typeface="Cambria"/>
              </a:rPr>
              <a:t>Autentifikačné mechanizmy - kategórie</a:t>
            </a:r>
            <a:endParaRPr lang="en-US" sz="360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791941" y="1040240"/>
            <a:ext cx="11140440" cy="738155"/>
          </a:xfrm>
        </p:spPr>
        <p:txBody>
          <a:bodyPr vert="horz" lIns="91440" tIns="45720" rIns="91440" bIns="45720" rtlCol="0">
            <a:normAutofit/>
          </a:bodyPr>
          <a:lstStyle/>
          <a:p>
            <a:pPr marL="0" indent="0" algn="just">
              <a:buNone/>
            </a:pPr>
            <a:r>
              <a:rPr lang="sk-SK" sz="2000" b="1" dirty="0">
                <a:latin typeface="Aptos" panose="020B0004020202020204" pitchFamily="34" charset="0"/>
                <a:ea typeface="Cambria"/>
              </a:rPr>
              <a:t>Autentifikácia je založená na poskytnutí dodatočných informácií - rôznych autentifikačných prvkov, ktoré dopĺňajú identitu používateľa a ktoré pozná iba používateľ:</a:t>
            </a:r>
          </a:p>
          <a:p>
            <a:pPr marL="0" indent="0" algn="just">
              <a:buNone/>
            </a:pPr>
            <a:endParaRPr lang="en-US" sz="2000" b="1" dirty="0">
              <a:latin typeface="Aptos" panose="020B0004020202020204" pitchFamily="34" charset="0"/>
              <a:ea typeface="Cambria"/>
            </a:endParaRPr>
          </a:p>
        </p:txBody>
      </p:sp>
      <p:pic>
        <p:nvPicPr>
          <p:cNvPr id="6" name="Obrázok 5">
            <a:hlinkClick r:id="rId2"/>
            <a:extLst>
              <a:ext uri="{FF2B5EF4-FFF2-40B4-BE49-F238E27FC236}">
                <a16:creationId xmlns:a16="http://schemas.microsoft.com/office/drawing/2014/main" id="{3FE13685-BD5D-240E-9B3A-0955C266A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9985" y="2629701"/>
            <a:ext cx="2802396" cy="2166235"/>
          </a:xfrm>
          <a:prstGeom prst="rect">
            <a:avLst/>
          </a:prstGeom>
        </p:spPr>
      </p:pic>
      <p:sp>
        <p:nvSpPr>
          <p:cNvPr id="5" name="Šípka: doprava 4">
            <a:extLst>
              <a:ext uri="{FF2B5EF4-FFF2-40B4-BE49-F238E27FC236}">
                <a16:creationId xmlns:a16="http://schemas.microsoft.com/office/drawing/2014/main" id="{B58E4D74-92C6-D366-C0DE-BAC43040788D}"/>
              </a:ext>
            </a:extLst>
          </p:cNvPr>
          <p:cNvSpPr/>
          <p:nvPr/>
        </p:nvSpPr>
        <p:spPr>
          <a:xfrm>
            <a:off x="8480358" y="2921377"/>
            <a:ext cx="649627" cy="505856"/>
          </a:xfrm>
          <a:prstGeom prst="rightArrow">
            <a:avLst/>
          </a:prstGeom>
          <a:solidFill>
            <a:srgbClr val="FFAA5A"/>
          </a:solidFill>
          <a:ln w="38100">
            <a:solidFill>
              <a:srgbClr val="92BA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Content Placeholder 2">
            <a:extLst>
              <a:ext uri="{FF2B5EF4-FFF2-40B4-BE49-F238E27FC236}">
                <a16:creationId xmlns:a16="http://schemas.microsoft.com/office/drawing/2014/main" id="{BCAC2A9E-5A3C-70C3-ADA4-6A279EC3A0C1}"/>
              </a:ext>
            </a:extLst>
          </p:cNvPr>
          <p:cNvSpPr txBox="1">
            <a:spLocks/>
          </p:cNvSpPr>
          <p:nvPr/>
        </p:nvSpPr>
        <p:spPr>
          <a:xfrm>
            <a:off x="1019800" y="1798328"/>
            <a:ext cx="7395771" cy="38564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000" lvl="1" indent="-358775" algn="just">
              <a:lnSpc>
                <a:spcPct val="80000"/>
              </a:lnSpc>
              <a:buClr>
                <a:srgbClr val="FFAA5A"/>
              </a:buClr>
              <a:buFont typeface="Wingdings" panose="05000000000000000000" pitchFamily="2" charset="2"/>
              <a:buChar char="q"/>
              <a:tabLst>
                <a:tab pos="2693988" algn="l"/>
              </a:tabLst>
            </a:pPr>
            <a:r>
              <a:rPr lang="sk-SK" sz="2200" b="1" dirty="0">
                <a:solidFill>
                  <a:srgbClr val="FF983B"/>
                </a:solidFill>
                <a:latin typeface="Aptos" panose="020B0004020202020204" pitchFamily="34" charset="0"/>
                <a:ea typeface="Cambria" panose="02040503050406030204" pitchFamily="18" charset="0"/>
                <a:cs typeface="Times New Roman" panose="02020603050405020304" pitchFamily="18" charset="0"/>
              </a:rPr>
              <a:t>Niečo,  čo viete: </a:t>
            </a:r>
            <a:r>
              <a:rPr lang="sk-SK" sz="2200"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je založené na znalostiach, ktoré </a:t>
            </a:r>
            <a:br>
              <a:rPr lang="sk-SK" sz="2200"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br>
            <a:r>
              <a:rPr lang="sk-SK" sz="2200"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by mal poznať iba používateľ (</a:t>
            </a:r>
            <a:r>
              <a:rPr lang="sk-SK" sz="2200" dirty="0" err="1">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tj</a:t>
            </a:r>
            <a:r>
              <a:rPr lang="sk-SK" sz="2200"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 heslá, PIN, bezpečnostné otázky).</a:t>
            </a:r>
          </a:p>
          <a:p>
            <a:pPr marL="450000" lvl="1" indent="-358775" algn="just">
              <a:lnSpc>
                <a:spcPct val="80000"/>
              </a:lnSpc>
              <a:buClr>
                <a:srgbClr val="FFAA5A"/>
              </a:buClr>
              <a:buFont typeface="Wingdings" panose="05000000000000000000" pitchFamily="2" charset="2"/>
              <a:buChar char="q"/>
              <a:tabLst>
                <a:tab pos="2693988" algn="l"/>
              </a:tabLst>
            </a:pPr>
            <a:r>
              <a:rPr lang="sk-SK" sz="2200" b="1" dirty="0">
                <a:solidFill>
                  <a:srgbClr val="FF983B"/>
                </a:solidFill>
                <a:latin typeface="Aptos" panose="020B0004020202020204" pitchFamily="34" charset="0"/>
                <a:ea typeface="Cambria" panose="02040503050406030204" pitchFamily="18" charset="0"/>
                <a:cs typeface="Times New Roman" panose="02020603050405020304" pitchFamily="18" charset="0"/>
              </a:rPr>
              <a:t>Niečo, čo máte: </a:t>
            </a:r>
            <a:r>
              <a:rPr lang="sk-SK" sz="2200" dirty="0">
                <a:latin typeface="Aptos" panose="020B0004020202020204" pitchFamily="34" charset="0"/>
                <a:ea typeface="Cambria" panose="02040503050406030204" pitchFamily="18" charset="0"/>
                <a:cs typeface="Times New Roman" panose="02020603050405020304" pitchFamily="18" charset="0"/>
              </a:rPr>
              <a:t>je založené na vlastníctve, používateľ vlastní niečo fyzické alebo digitálne (bezpečnostný token mobilného telefónu, čipovú kartu, mobilný telefón).</a:t>
            </a:r>
          </a:p>
          <a:p>
            <a:pPr marL="450000" lvl="1" indent="-358775" algn="just">
              <a:lnSpc>
                <a:spcPct val="80000"/>
              </a:lnSpc>
              <a:buClr>
                <a:srgbClr val="FFAA5A"/>
              </a:buClr>
              <a:buFont typeface="Wingdings" panose="05000000000000000000" pitchFamily="2" charset="2"/>
              <a:buChar char="q"/>
              <a:tabLst>
                <a:tab pos="2693988" algn="l"/>
              </a:tabLst>
            </a:pPr>
            <a:r>
              <a:rPr lang="sk-SK" sz="2200" b="1" dirty="0">
                <a:solidFill>
                  <a:srgbClr val="FF983B"/>
                </a:solidFill>
                <a:latin typeface="Aptos" panose="020B0004020202020204" pitchFamily="34" charset="0"/>
                <a:ea typeface="Cambria" panose="02040503050406030204" pitchFamily="18" charset="0"/>
                <a:cs typeface="Times New Roman" panose="02020603050405020304" pitchFamily="18" charset="0"/>
              </a:rPr>
              <a:t>Niečo, čo ste: </a:t>
            </a:r>
            <a:r>
              <a:rPr lang="sk-SK" sz="2200"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je založené na statických biometrických prvkoch, </a:t>
            </a:r>
            <a:r>
              <a:rPr lang="sk-SK" sz="2200" dirty="0" err="1">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tj</a:t>
            </a:r>
            <a:r>
              <a:rPr lang="sk-SK" sz="2200"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 jedinečných fyzických vlastnostiach používateľa (napr. odtlačok prsta, rozpoznávanie tváre, skenovanie dúhovky).</a:t>
            </a:r>
          </a:p>
          <a:p>
            <a:pPr marL="450000" lvl="1" indent="-358775" algn="just">
              <a:lnSpc>
                <a:spcPct val="80000"/>
              </a:lnSpc>
              <a:buClr>
                <a:srgbClr val="FFAA5A"/>
              </a:buClr>
              <a:buFont typeface="Wingdings" panose="05000000000000000000" pitchFamily="2" charset="2"/>
              <a:buChar char="q"/>
              <a:tabLst>
                <a:tab pos="2693988" algn="l"/>
              </a:tabLst>
            </a:pPr>
            <a:r>
              <a:rPr lang="sk-SK" sz="2200" b="1" dirty="0">
                <a:solidFill>
                  <a:srgbClr val="FF983B"/>
                </a:solidFill>
                <a:latin typeface="Aptos" panose="020B0004020202020204" pitchFamily="34" charset="0"/>
                <a:ea typeface="Cambria" panose="02040503050406030204" pitchFamily="18" charset="0"/>
                <a:cs typeface="Times New Roman" panose="02020603050405020304" pitchFamily="18" charset="0"/>
              </a:rPr>
              <a:t>Niečo, čo robíte: </a:t>
            </a:r>
            <a:r>
              <a:rPr lang="sk-SK" sz="2200"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je založené na dynamických biometrických prvkoch, konkrétne na vzorcoch správania/činnostiach používateľa (napr. rytmus písania, hlasový vzorec, podpis rukou).</a:t>
            </a:r>
          </a:p>
        </p:txBody>
      </p:sp>
    </p:spTree>
    <p:extLst>
      <p:ext uri="{BB962C8B-B14F-4D97-AF65-F5344CB8AC3E}">
        <p14:creationId xmlns:p14="http://schemas.microsoft.com/office/powerpoint/2010/main" val="160718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10515600" cy="857885"/>
          </a:xfrm>
        </p:spPr>
        <p:txBody>
          <a:bodyPr>
            <a:noAutofit/>
          </a:bodyPr>
          <a:lstStyle/>
          <a:p>
            <a:pPr algn="l"/>
            <a:r>
              <a:rPr lang="sk-SK" sz="3600">
                <a:latin typeface="Aptos" panose="020B0004020202020204" pitchFamily="34" charset="0"/>
                <a:ea typeface="Cambria"/>
              </a:rPr>
              <a:t>Autentifikačné mechanizmy - kategórie</a:t>
            </a:r>
            <a:endParaRPr lang="en-US" sz="360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711599" y="1051658"/>
            <a:ext cx="11140440" cy="738155"/>
          </a:xfrm>
        </p:spPr>
        <p:txBody>
          <a:bodyPr vert="horz" lIns="91440" tIns="45720" rIns="91440" bIns="45720" rtlCol="0">
            <a:normAutofit/>
          </a:bodyPr>
          <a:lstStyle/>
          <a:p>
            <a:pPr marL="0" indent="0" algn="just">
              <a:buNone/>
            </a:pPr>
            <a:r>
              <a:rPr lang="sk-SK" sz="2000" b="1" dirty="0">
                <a:latin typeface="Aptos" panose="020B0004020202020204" pitchFamily="34" charset="0"/>
                <a:ea typeface="Cambria"/>
              </a:rPr>
              <a:t>Autentifikácia je založená na poskytnutí dodatočných informácií - rôznych autentifikačných prvkov, ktoré dopĺňajú identitu používateľa a ktoré pozná iba používateľ:</a:t>
            </a:r>
          </a:p>
          <a:p>
            <a:pPr marL="0" indent="0" algn="just">
              <a:buNone/>
            </a:pPr>
            <a:endParaRPr lang="en-US" sz="2000" b="1" dirty="0">
              <a:latin typeface="Aptos" panose="020B0004020202020204" pitchFamily="34" charset="0"/>
              <a:ea typeface="Cambria"/>
            </a:endParaRPr>
          </a:p>
        </p:txBody>
      </p:sp>
      <p:pic>
        <p:nvPicPr>
          <p:cNvPr id="5" name="Obrázok 4" descr="Obrázok, na ktorom je text, snímka obrazovky&#10;&#10;Automaticky generovaný popis">
            <a:extLst>
              <a:ext uri="{FF2B5EF4-FFF2-40B4-BE49-F238E27FC236}">
                <a16:creationId xmlns:a16="http://schemas.microsoft.com/office/drawing/2014/main" id="{444B4DC2-8611-A6FE-ED6F-11B8EEF6CA70}"/>
              </a:ext>
            </a:extLst>
          </p:cNvPr>
          <p:cNvPicPr>
            <a:picLocks noChangeAspect="1"/>
          </p:cNvPicPr>
          <p:nvPr/>
        </p:nvPicPr>
        <p:blipFill rotWithShape="1">
          <a:blip r:embed="rId3">
            <a:extLst>
              <a:ext uri="{28A0092B-C50C-407E-A947-70E740481C1C}">
                <a14:useLocalDpi xmlns:a14="http://schemas.microsoft.com/office/drawing/2010/main" val="0"/>
              </a:ext>
            </a:extLst>
          </a:blip>
          <a:srcRect l="20200" r="12019"/>
          <a:stretch/>
        </p:blipFill>
        <p:spPr bwMode="auto">
          <a:xfrm>
            <a:off x="8559964" y="1916662"/>
            <a:ext cx="3590034" cy="4268974"/>
          </a:xfrm>
          <a:prstGeom prst="rect">
            <a:avLst/>
          </a:prstGeom>
          <a:noFill/>
          <a:ln>
            <a:noFill/>
          </a:ln>
          <a:extLst>
            <a:ext uri="{53640926-AAD7-44D8-BBD7-CCE9431645EC}">
              <a14:shadowObscured xmlns:a14="http://schemas.microsoft.com/office/drawing/2010/main"/>
            </a:ext>
          </a:extLst>
        </p:spPr>
      </p:pic>
      <p:sp>
        <p:nvSpPr>
          <p:cNvPr id="6" name="Šípka: doprava 5">
            <a:extLst>
              <a:ext uri="{FF2B5EF4-FFF2-40B4-BE49-F238E27FC236}">
                <a16:creationId xmlns:a16="http://schemas.microsoft.com/office/drawing/2014/main" id="{1818FF83-1D64-142C-DF0F-DF2A91365ED6}"/>
              </a:ext>
            </a:extLst>
          </p:cNvPr>
          <p:cNvSpPr/>
          <p:nvPr/>
        </p:nvSpPr>
        <p:spPr>
          <a:xfrm>
            <a:off x="7910337" y="4465823"/>
            <a:ext cx="649627" cy="505856"/>
          </a:xfrm>
          <a:prstGeom prst="rightArrow">
            <a:avLst/>
          </a:prstGeom>
          <a:solidFill>
            <a:srgbClr val="FFAA5A"/>
          </a:solidFill>
          <a:ln w="38100">
            <a:solidFill>
              <a:srgbClr val="92BA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Content Placeholder 2">
            <a:extLst>
              <a:ext uri="{FF2B5EF4-FFF2-40B4-BE49-F238E27FC236}">
                <a16:creationId xmlns:a16="http://schemas.microsoft.com/office/drawing/2014/main" id="{440BC0E5-DF8F-468C-3DC7-33D69D54E0A6}"/>
              </a:ext>
            </a:extLst>
          </p:cNvPr>
          <p:cNvSpPr txBox="1">
            <a:spLocks/>
          </p:cNvSpPr>
          <p:nvPr/>
        </p:nvSpPr>
        <p:spPr>
          <a:xfrm>
            <a:off x="824232" y="1697465"/>
            <a:ext cx="7395771" cy="38564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0" lvl="1" indent="-358775" algn="just">
              <a:lnSpc>
                <a:spcPct val="80000"/>
              </a:lnSpc>
              <a:buClr>
                <a:srgbClr val="FFAA5A"/>
              </a:buClr>
              <a:buFont typeface="Wingdings" panose="05000000000000000000" pitchFamily="2" charset="2"/>
              <a:buChar char="q"/>
              <a:tabLst>
                <a:tab pos="2693988" algn="l"/>
              </a:tabLst>
            </a:pPr>
            <a:r>
              <a:rPr lang="sk-SK" sz="2200" b="1" dirty="0">
                <a:solidFill>
                  <a:srgbClr val="FF983B"/>
                </a:solidFill>
                <a:latin typeface="Aptos" panose="020B0004020202020204" pitchFamily="34" charset="0"/>
                <a:ea typeface="Cambria" panose="02040503050406030204" pitchFamily="18" charset="0"/>
                <a:cs typeface="Times New Roman" panose="02020603050405020304" pitchFamily="18" charset="0"/>
              </a:rPr>
              <a:t>Niečo,  čo viete: </a:t>
            </a:r>
            <a:r>
              <a:rPr lang="sk-SK" sz="2200"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je založené na znalostiach, ktoré </a:t>
            </a:r>
            <a:br>
              <a:rPr lang="sk-SK" sz="2200"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br>
            <a:r>
              <a:rPr lang="sk-SK" sz="2200"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by mal poznať iba používateľ (</a:t>
            </a:r>
            <a:r>
              <a:rPr lang="sk-SK" sz="2200" dirty="0" err="1">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tj</a:t>
            </a:r>
            <a:r>
              <a:rPr lang="sk-SK" sz="2200"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 heslá, PIN, bezpečnostné otázky).</a:t>
            </a:r>
          </a:p>
          <a:p>
            <a:pPr marL="444500" lvl="1" indent="-358775" algn="just">
              <a:lnSpc>
                <a:spcPct val="80000"/>
              </a:lnSpc>
              <a:buClr>
                <a:srgbClr val="FFAA5A"/>
              </a:buClr>
              <a:buFont typeface="Wingdings" panose="05000000000000000000" pitchFamily="2" charset="2"/>
              <a:buChar char="q"/>
              <a:tabLst>
                <a:tab pos="2693988" algn="l"/>
              </a:tabLst>
            </a:pPr>
            <a:r>
              <a:rPr lang="sk-SK" sz="2200" b="1" dirty="0">
                <a:solidFill>
                  <a:srgbClr val="FF983B"/>
                </a:solidFill>
                <a:latin typeface="Aptos" panose="020B0004020202020204" pitchFamily="34" charset="0"/>
                <a:ea typeface="Cambria" panose="02040503050406030204" pitchFamily="18" charset="0"/>
                <a:cs typeface="Times New Roman" panose="02020603050405020304" pitchFamily="18" charset="0"/>
              </a:rPr>
              <a:t>Niečo, čo máte: </a:t>
            </a:r>
            <a:r>
              <a:rPr lang="sk-SK" sz="2200"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je založené na vlastníctve, používateľ vlastní niečo fyzické alebo digitálne (bezpečnostný token mobilného telefónu, čipovú kartu, mobilný telefón).</a:t>
            </a:r>
          </a:p>
          <a:p>
            <a:pPr marL="444500" lvl="1" indent="-358775" algn="just">
              <a:lnSpc>
                <a:spcPct val="80000"/>
              </a:lnSpc>
              <a:buClr>
                <a:srgbClr val="FFAA5A"/>
              </a:buClr>
              <a:buFont typeface="Wingdings" panose="05000000000000000000" pitchFamily="2" charset="2"/>
              <a:buChar char="q"/>
              <a:tabLst>
                <a:tab pos="2693988" algn="l"/>
              </a:tabLst>
            </a:pPr>
            <a:r>
              <a:rPr lang="sk-SK" sz="2200" b="1" dirty="0">
                <a:solidFill>
                  <a:srgbClr val="FF983B"/>
                </a:solidFill>
                <a:latin typeface="Aptos" panose="020B0004020202020204" pitchFamily="34" charset="0"/>
                <a:ea typeface="Cambria" panose="02040503050406030204" pitchFamily="18" charset="0"/>
                <a:cs typeface="Times New Roman" panose="02020603050405020304" pitchFamily="18" charset="0"/>
              </a:rPr>
              <a:t>Niečo, čo ste: </a:t>
            </a:r>
            <a:r>
              <a:rPr lang="sk-SK" sz="2200" dirty="0">
                <a:latin typeface="Aptos" panose="020B0004020202020204" pitchFamily="34" charset="0"/>
                <a:ea typeface="Cambria" panose="02040503050406030204" pitchFamily="18" charset="0"/>
                <a:cs typeface="Times New Roman" panose="02020603050405020304" pitchFamily="18" charset="0"/>
              </a:rPr>
              <a:t>je založené na statických biometrických prvkoch, </a:t>
            </a:r>
            <a:r>
              <a:rPr lang="sk-SK" sz="2200" dirty="0" err="1">
                <a:latin typeface="Aptos" panose="020B0004020202020204" pitchFamily="34" charset="0"/>
                <a:ea typeface="Cambria" panose="02040503050406030204" pitchFamily="18" charset="0"/>
                <a:cs typeface="Times New Roman" panose="02020603050405020304" pitchFamily="18" charset="0"/>
              </a:rPr>
              <a:t>tj</a:t>
            </a:r>
            <a:r>
              <a:rPr lang="sk-SK" sz="2200" dirty="0">
                <a:latin typeface="Aptos" panose="020B0004020202020204" pitchFamily="34" charset="0"/>
                <a:ea typeface="Cambria" panose="02040503050406030204" pitchFamily="18" charset="0"/>
                <a:cs typeface="Times New Roman" panose="02020603050405020304" pitchFamily="18" charset="0"/>
              </a:rPr>
              <a:t>. jedinečných fyzických vlastnostiach používateľa (napr. odtlačok prsta, rozpoznávanie tváre, skenovanie dúhovky).</a:t>
            </a:r>
          </a:p>
          <a:p>
            <a:pPr marL="444500" lvl="1" indent="-358775" algn="just">
              <a:lnSpc>
                <a:spcPct val="80000"/>
              </a:lnSpc>
              <a:buClr>
                <a:srgbClr val="FFAA5A"/>
              </a:buClr>
              <a:buFont typeface="Wingdings" panose="05000000000000000000" pitchFamily="2" charset="2"/>
              <a:buChar char="q"/>
              <a:tabLst>
                <a:tab pos="2693988" algn="l"/>
              </a:tabLst>
            </a:pPr>
            <a:r>
              <a:rPr lang="sk-SK" sz="2200" b="1" dirty="0">
                <a:solidFill>
                  <a:srgbClr val="FF983B"/>
                </a:solidFill>
                <a:latin typeface="Aptos" panose="020B0004020202020204" pitchFamily="34" charset="0"/>
                <a:ea typeface="Cambria" panose="02040503050406030204" pitchFamily="18" charset="0"/>
                <a:cs typeface="Times New Roman" panose="02020603050405020304" pitchFamily="18" charset="0"/>
              </a:rPr>
              <a:t>Niečo, čo robíte: </a:t>
            </a:r>
            <a:r>
              <a:rPr lang="sk-SK" sz="2200" dirty="0">
                <a:latin typeface="Aptos" panose="020B0004020202020204" pitchFamily="34" charset="0"/>
                <a:ea typeface="Cambria" panose="02040503050406030204" pitchFamily="18" charset="0"/>
                <a:cs typeface="Times New Roman" panose="02020603050405020304" pitchFamily="18" charset="0"/>
              </a:rPr>
              <a:t>je založené na dynamických biometrických prvkoch, konkrétne na vzorcoch správania/činnostiach používateľa (napr. rytmus písania, hlasový vzorec, podpis rukou).</a:t>
            </a:r>
          </a:p>
        </p:txBody>
      </p:sp>
    </p:spTree>
    <p:extLst>
      <p:ext uri="{BB962C8B-B14F-4D97-AF65-F5344CB8AC3E}">
        <p14:creationId xmlns:p14="http://schemas.microsoft.com/office/powerpoint/2010/main" val="27208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80205" y="194077"/>
            <a:ext cx="6104716" cy="1325563"/>
          </a:xfrm>
        </p:spPr>
        <p:txBody>
          <a:bodyPr>
            <a:noAutofit/>
          </a:bodyPr>
          <a:lstStyle/>
          <a:p>
            <a:pPr algn="l"/>
            <a:r>
              <a:rPr lang="sk-SK" sz="4000">
                <a:latin typeface="Aptos" panose="020B0004020202020204" pitchFamily="34" charset="0"/>
                <a:cs typeface="Calibri Light" panose="020F0302020204030204" pitchFamily="34" charset="0"/>
              </a:rPr>
              <a:t>Riziká a hrozby zneužitia digitálnej identity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69036" y="1912772"/>
            <a:ext cx="10853929" cy="4545202"/>
          </a:xfrm>
        </p:spPr>
        <p:txBody>
          <a:bodyPr>
            <a:noAutofit/>
          </a:bodyPr>
          <a:lstStyle/>
          <a:p>
            <a:pPr marL="361950" indent="-361950" algn="just">
              <a:lnSpc>
                <a:spcPct val="80000"/>
              </a:lnSpc>
              <a:spcAft>
                <a:spcPts val="600"/>
              </a:spcAft>
            </a:pPr>
            <a:r>
              <a:rPr lang="sk-SK" sz="2200" b="1" dirty="0">
                <a:solidFill>
                  <a:srgbClr val="FF983B"/>
                </a:solidFill>
                <a:latin typeface="Aptos" panose="020B0004020202020204" pitchFamily="34" charset="0"/>
                <a:cs typeface="Calibri" panose="020F0502020204030204" pitchFamily="34" charset="0"/>
              </a:rPr>
              <a:t>Krádež identity </a:t>
            </a:r>
            <a:r>
              <a:rPr lang="sk-SK" sz="2200" dirty="0">
                <a:latin typeface="Aptos" panose="020B0004020202020204" pitchFamily="34" charset="0"/>
                <a:cs typeface="Calibri" panose="020F0502020204030204" pitchFamily="34" charset="0"/>
              </a:rPr>
              <a:t>– neoprávnené získanie prístupu k osobným údajom alebo prevzatie digitálnej identity jednotlivca môže viesť k </a:t>
            </a:r>
            <a:r>
              <a:rPr lang="sk-SK" sz="2200" b="1" dirty="0">
                <a:solidFill>
                  <a:srgbClr val="FF983B"/>
                </a:solidFill>
                <a:latin typeface="Aptos" panose="020B0004020202020204" pitchFamily="34" charset="0"/>
                <a:cs typeface="Calibri" panose="020F0502020204030204" pitchFamily="34" charset="0"/>
              </a:rPr>
              <a:t>rôznym podvodom</a:t>
            </a:r>
            <a:r>
              <a:rPr lang="sk-SK" sz="2200" dirty="0">
                <a:latin typeface="Aptos" panose="020B0004020202020204" pitchFamily="34" charset="0"/>
                <a:cs typeface="Calibri" panose="020F0502020204030204" pitchFamily="34" charset="0"/>
              </a:rPr>
              <a:t>.</a:t>
            </a:r>
          </a:p>
          <a:p>
            <a:pPr marL="361950" indent="-361950" algn="just">
              <a:lnSpc>
                <a:spcPct val="80000"/>
              </a:lnSpc>
              <a:spcAft>
                <a:spcPts val="600"/>
              </a:spcAft>
            </a:pPr>
            <a:r>
              <a:rPr lang="sk-SK" sz="2200" dirty="0">
                <a:latin typeface="Aptos" panose="020B0004020202020204" pitchFamily="34" charset="0"/>
                <a:cs typeface="Calibri" panose="020F0502020204030204" pitchFamily="34" charset="0"/>
              </a:rPr>
              <a:t>Zdieľanie osobných údajov môže viesť k obavám o ich bezpečnosť a ochranu súkromia (informácie používateľov sú centralizovane zhromažďované na rôznych platformách, ktoré môžu byť zraniteľné). Narušenie platforiem môže viesť </a:t>
            </a:r>
            <a:br>
              <a:rPr lang="sk-SK" sz="2200" dirty="0">
                <a:latin typeface="Aptos" panose="020B0004020202020204" pitchFamily="34" charset="0"/>
                <a:cs typeface="Calibri" panose="020F0502020204030204" pitchFamily="34" charset="0"/>
              </a:rPr>
            </a:br>
            <a:r>
              <a:rPr lang="sk-SK" sz="2200" dirty="0">
                <a:latin typeface="Aptos" panose="020B0004020202020204" pitchFamily="34" charset="0"/>
                <a:cs typeface="Calibri" panose="020F0502020204030204" pitchFamily="34" charset="0"/>
              </a:rPr>
              <a:t>k </a:t>
            </a:r>
            <a:r>
              <a:rPr lang="sk-SK" sz="2200" b="1" dirty="0">
                <a:solidFill>
                  <a:srgbClr val="FF983B"/>
                </a:solidFill>
                <a:latin typeface="Aptos" panose="020B0004020202020204" pitchFamily="34" charset="0"/>
                <a:cs typeface="Calibri" panose="020F0502020204030204" pitchFamily="34" charset="0"/>
              </a:rPr>
              <a:t>vystaveniu citlivých informácií neoprávneným tretím stranám</a:t>
            </a:r>
            <a:r>
              <a:rPr lang="sk-SK" sz="2200" b="1" dirty="0">
                <a:effectLst/>
                <a:latin typeface="Aptos" panose="020B0004020202020204" pitchFamily="34" charset="0"/>
                <a:ea typeface="Calibri" panose="020F0502020204030204" pitchFamily="34" charset="0"/>
                <a:cs typeface="Arial" panose="020B0604020202020204" pitchFamily="34" charset="0"/>
              </a:rPr>
              <a:t>.</a:t>
            </a:r>
          </a:p>
          <a:p>
            <a:pPr marL="361950" indent="-361950" algn="just">
              <a:lnSpc>
                <a:spcPct val="80000"/>
              </a:lnSpc>
              <a:spcAft>
                <a:spcPts val="600"/>
              </a:spcAft>
            </a:pPr>
            <a:r>
              <a:rPr lang="sk-SK" sz="2200" b="1" dirty="0">
                <a:solidFill>
                  <a:srgbClr val="FF983B"/>
                </a:solidFill>
                <a:latin typeface="Aptos" panose="020B0004020202020204" pitchFamily="34" charset="0"/>
                <a:cs typeface="Calibri" panose="020F0502020204030204" pitchFamily="34" charset="0"/>
              </a:rPr>
              <a:t>Nepresné alebo neúplne informácie </a:t>
            </a:r>
            <a:r>
              <a:rPr lang="sk-SK" sz="2200" dirty="0">
                <a:latin typeface="Aptos" panose="020B0004020202020204" pitchFamily="34" charset="0"/>
                <a:cs typeface="Calibri" panose="020F0502020204030204" pitchFamily="34" charset="0"/>
              </a:rPr>
              <a:t>o digitálnej identite môžu viesť k </a:t>
            </a:r>
            <a:r>
              <a:rPr lang="sk-SK" sz="2200" b="1" dirty="0">
                <a:solidFill>
                  <a:srgbClr val="FF983B"/>
                </a:solidFill>
                <a:latin typeface="Aptos" panose="020B0004020202020204" pitchFamily="34" charset="0"/>
                <a:cs typeface="Calibri" panose="020F0502020204030204" pitchFamily="34" charset="0"/>
              </a:rPr>
              <a:t>problémom s jej overením </a:t>
            </a:r>
            <a:r>
              <a:rPr lang="sk-SK" sz="2200" dirty="0">
                <a:latin typeface="Aptos" panose="020B0004020202020204" pitchFamily="34" charset="0"/>
                <a:cs typeface="Calibri" panose="020F0502020204030204" pitchFamily="34" charset="0"/>
              </a:rPr>
              <a:t>a prístupom k službám. </a:t>
            </a:r>
          </a:p>
          <a:p>
            <a:pPr marL="361950" indent="-361950" algn="just">
              <a:lnSpc>
                <a:spcPct val="80000"/>
              </a:lnSpc>
              <a:spcAft>
                <a:spcPts val="600"/>
              </a:spcAft>
            </a:pPr>
            <a:r>
              <a:rPr lang="sk-SK" sz="2200" dirty="0">
                <a:latin typeface="Aptos" panose="020B0004020202020204" pitchFamily="34" charset="0"/>
                <a:cs typeface="Calibri" panose="020F0502020204030204" pitchFamily="34" charset="0"/>
              </a:rPr>
              <a:t>Kyberšikana - digitálne identity sa môžu využívať na </a:t>
            </a:r>
            <a:r>
              <a:rPr lang="sk-SK" sz="2200" b="1" dirty="0" err="1">
                <a:solidFill>
                  <a:srgbClr val="FF983B"/>
                </a:solidFill>
                <a:latin typeface="Aptos" panose="020B0004020202020204" pitchFamily="34" charset="0"/>
                <a:cs typeface="Calibri" panose="020F0502020204030204" pitchFamily="34" charset="0"/>
              </a:rPr>
              <a:t>kyberšikanovanie</a:t>
            </a:r>
            <a:r>
              <a:rPr lang="sk-SK" sz="2200" b="1" dirty="0">
                <a:solidFill>
                  <a:srgbClr val="FF983B"/>
                </a:solidFill>
                <a:latin typeface="Aptos" panose="020B0004020202020204" pitchFamily="34" charset="0"/>
                <a:cs typeface="Calibri" panose="020F0502020204030204" pitchFamily="34" charset="0"/>
              </a:rPr>
              <a:t> </a:t>
            </a:r>
            <a:r>
              <a:rPr lang="sk-SK" sz="2200" dirty="0">
                <a:latin typeface="Aptos" panose="020B0004020202020204" pitchFamily="34" charset="0"/>
                <a:cs typeface="Calibri" panose="020F0502020204030204" pitchFamily="34" charset="0"/>
              </a:rPr>
              <a:t>a </a:t>
            </a:r>
            <a:r>
              <a:rPr lang="sk-SK" sz="2200" b="1" dirty="0">
                <a:solidFill>
                  <a:srgbClr val="FF983B"/>
                </a:solidFill>
                <a:latin typeface="Aptos" panose="020B0004020202020204" pitchFamily="34" charset="0"/>
                <a:cs typeface="Calibri" panose="020F0502020204030204" pitchFamily="34" charset="0"/>
              </a:rPr>
              <a:t>obťažovanie</a:t>
            </a:r>
            <a:r>
              <a:rPr lang="sk-SK" sz="2200" dirty="0">
                <a:latin typeface="Aptos" panose="020B0004020202020204" pitchFamily="34" charset="0"/>
                <a:cs typeface="Calibri" panose="020F0502020204030204" pitchFamily="34" charset="0"/>
              </a:rPr>
              <a:t>.</a:t>
            </a:r>
          </a:p>
          <a:p>
            <a:pPr marL="361950" indent="-361950" algn="just">
              <a:lnSpc>
                <a:spcPct val="80000"/>
              </a:lnSpc>
              <a:spcAft>
                <a:spcPts val="600"/>
              </a:spcAft>
            </a:pPr>
            <a:r>
              <a:rPr lang="sk-SK" sz="2200" dirty="0">
                <a:latin typeface="Aptos" panose="020B0004020202020204" pitchFamily="34" charset="0"/>
                <a:cs typeface="Calibri" panose="020F0502020204030204" pitchFamily="34" charset="0"/>
              </a:rPr>
              <a:t>Negatívna používateľská skúsenosť s neúčinnými procesmi overovania totožnosti </a:t>
            </a:r>
            <a:br>
              <a:rPr lang="sk-SK" sz="2200" dirty="0">
                <a:latin typeface="Aptos" panose="020B0004020202020204" pitchFamily="34" charset="0"/>
                <a:cs typeface="Calibri" panose="020F0502020204030204" pitchFamily="34" charset="0"/>
              </a:rPr>
            </a:br>
            <a:r>
              <a:rPr lang="sk-SK" sz="2200" dirty="0">
                <a:latin typeface="Aptos" panose="020B0004020202020204" pitchFamily="34" charset="0"/>
                <a:cs typeface="Calibri" panose="020F0502020204030204" pitchFamily="34" charset="0"/>
              </a:rPr>
              <a:t>a problémami s prístupom k službám.</a:t>
            </a:r>
          </a:p>
          <a:p>
            <a:pPr marL="361950" indent="-361950" algn="just">
              <a:lnSpc>
                <a:spcPct val="80000"/>
              </a:lnSpc>
              <a:spcAft>
                <a:spcPts val="600"/>
              </a:spcAft>
            </a:pPr>
            <a:r>
              <a:rPr lang="sk-SK" sz="2200" dirty="0">
                <a:latin typeface="Aptos" panose="020B0004020202020204" pitchFamily="34" charset="0"/>
                <a:cs typeface="Calibri" panose="020F0502020204030204" pitchFamily="34" charset="0"/>
              </a:rPr>
              <a:t>Identifikácia osôb prostredníctvom geolokácie (s ich súhlasom alebo bez neho) </a:t>
            </a:r>
            <a:br>
              <a:rPr lang="sk-SK" sz="2200" dirty="0">
                <a:latin typeface="Aptos" panose="020B0004020202020204" pitchFamily="34" charset="0"/>
                <a:cs typeface="Calibri" panose="020F0502020204030204" pitchFamily="34" charset="0"/>
              </a:rPr>
            </a:br>
            <a:r>
              <a:rPr lang="sk-SK" sz="2200" dirty="0">
                <a:latin typeface="Aptos" panose="020B0004020202020204" pitchFamily="34" charset="0"/>
                <a:cs typeface="Calibri" panose="020F0502020204030204" pitchFamily="34" charset="0"/>
              </a:rPr>
              <a:t>je precedensom v monitorovaní osôb (nejasný právny aspekt a riziko zneužitia).</a:t>
            </a:r>
          </a:p>
        </p:txBody>
      </p:sp>
      <p:sp>
        <p:nvSpPr>
          <p:cNvPr id="4" name="BlokTextu 3">
            <a:extLst>
              <a:ext uri="{FF2B5EF4-FFF2-40B4-BE49-F238E27FC236}">
                <a16:creationId xmlns:a16="http://schemas.microsoft.com/office/drawing/2014/main" id="{AF3EE782-0633-97A8-1968-23D0E16D8C9B}"/>
              </a:ext>
            </a:extLst>
          </p:cNvPr>
          <p:cNvSpPr txBox="1"/>
          <p:nvPr/>
        </p:nvSpPr>
        <p:spPr>
          <a:xfrm>
            <a:off x="6928038" y="284689"/>
            <a:ext cx="4837253" cy="1077218"/>
          </a:xfrm>
          <a:prstGeom prst="rect">
            <a:avLst/>
          </a:prstGeom>
          <a:noFill/>
          <a:ln w="38100">
            <a:solidFill>
              <a:srgbClr val="FFAA5A"/>
            </a:solidFill>
          </a:ln>
        </p:spPr>
        <p:txBody>
          <a:bodyPr wrap="square" rtlCol="0">
            <a:spAutoFit/>
          </a:bodyPr>
          <a:lstStyle/>
          <a:p>
            <a:pPr algn="r"/>
            <a:r>
              <a:rPr lang="sk-SK" sz="2000" b="1" i="1">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Priemerný používateľ internetu má 150 
online účtov, ktoré vyžadujú heslo</a:t>
            </a:r>
            <a:r>
              <a:rPr lang="sk-SK" sz="2200" b="1" i="1">
                <a:solidFill>
                  <a:srgbClr val="FFC000"/>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                      </a:t>
            </a:r>
            <a:r>
              <a:rPr lang="en-US" sz="2200" b="1" i="1">
                <a:solidFill>
                  <a:srgbClr val="92BAB5"/>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Dashlane‘s research, 2017</a:t>
            </a:r>
          </a:p>
        </p:txBody>
      </p:sp>
      <p:sp>
        <p:nvSpPr>
          <p:cNvPr id="5" name="Šípka: doprava 4">
            <a:extLst>
              <a:ext uri="{FF2B5EF4-FFF2-40B4-BE49-F238E27FC236}">
                <a16:creationId xmlns:a16="http://schemas.microsoft.com/office/drawing/2014/main" id="{625B51C0-592C-B621-3165-474FD2FE492B}"/>
              </a:ext>
            </a:extLst>
          </p:cNvPr>
          <p:cNvSpPr/>
          <p:nvPr/>
        </p:nvSpPr>
        <p:spPr>
          <a:xfrm>
            <a:off x="6042647" y="689822"/>
            <a:ext cx="861391" cy="436686"/>
          </a:xfrm>
          <a:prstGeom prst="rightArrow">
            <a:avLst/>
          </a:prstGeom>
          <a:solidFill>
            <a:srgbClr val="FFAA5A"/>
          </a:solidFill>
          <a:ln w="38100">
            <a:solidFill>
              <a:srgbClr val="92BA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481741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48239" y="374123"/>
            <a:ext cx="10515600" cy="779462"/>
          </a:xfrm>
        </p:spPr>
        <p:txBody>
          <a:bodyPr>
            <a:normAutofit/>
          </a:bodyPr>
          <a:lstStyle/>
          <a:p>
            <a:pPr algn="l"/>
            <a:r>
              <a:rPr lang="sk-SK">
                <a:latin typeface="Aptos" panose="020B0004020202020204" pitchFamily="34" charset="0"/>
                <a:cs typeface="Calibri Light" panose="020F0302020204030204" pitchFamily="34" charset="0"/>
              </a:rPr>
              <a:t>Digitálna stopa – úvod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Obrázok 3">
            <a:extLst>
              <a:ext uri="{FF2B5EF4-FFF2-40B4-BE49-F238E27FC236}">
                <a16:creationId xmlns:a16="http://schemas.microsoft.com/office/drawing/2014/main" id="{E6AA7A1B-6189-2C8E-A539-2BE94C96705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6000"/>
                    </a14:imgEffect>
                    <a14:imgEffect>
                      <a14:colorTemperature colorTemp="6850"/>
                    </a14:imgEffect>
                    <a14:imgEffect>
                      <a14:saturation sat="212000"/>
                    </a14:imgEffect>
                    <a14:imgEffect>
                      <a14:brightnessContrast bright="7000" contrast="5000"/>
                    </a14:imgEffect>
                  </a14:imgLayer>
                </a14:imgProps>
              </a:ext>
              <a:ext uri="{28A0092B-C50C-407E-A947-70E740481C1C}">
                <a14:useLocalDpi xmlns:a14="http://schemas.microsoft.com/office/drawing/2010/main" val="0"/>
              </a:ext>
            </a:extLst>
          </a:blip>
          <a:stretch>
            <a:fillRect/>
          </a:stretch>
        </p:blipFill>
        <p:spPr>
          <a:xfrm rot="926074">
            <a:off x="8546062" y="3679916"/>
            <a:ext cx="3186366" cy="3144069"/>
          </a:xfrm>
          <a:prstGeom prst="rect">
            <a:avLst/>
          </a:prstGeom>
          <a:effectLst>
            <a:softEdge rad="342900"/>
          </a:effectLst>
        </p:spPr>
      </p:pic>
      <p:sp>
        <p:nvSpPr>
          <p:cNvPr id="3" name="Content Placeholder 2"/>
          <p:cNvSpPr>
            <a:spLocks noGrp="1"/>
          </p:cNvSpPr>
          <p:nvPr>
            <p:ph idx="1"/>
          </p:nvPr>
        </p:nvSpPr>
        <p:spPr>
          <a:xfrm>
            <a:off x="979715" y="1253330"/>
            <a:ext cx="10775302" cy="4783575"/>
          </a:xfrm>
        </p:spPr>
        <p:txBody>
          <a:bodyPr>
            <a:normAutofit/>
          </a:bodyPr>
          <a:lstStyle/>
          <a:p>
            <a:pPr marL="0" indent="0">
              <a:buNone/>
            </a:pPr>
            <a:r>
              <a:rPr lang="sk-SK" sz="2200" b="1" dirty="0">
                <a:solidFill>
                  <a:srgbClr val="FF983B"/>
                </a:solidFill>
                <a:latin typeface="Aptos" panose="020B0004020202020204" pitchFamily="34" charset="0"/>
                <a:ea typeface="Times New Roman" panose="02020603050405020304" pitchFamily="18" charset="0"/>
              </a:rPr>
              <a:t>Fakty:</a:t>
            </a:r>
          </a:p>
          <a:p>
            <a:pPr marL="361950" indent="-361950" algn="just"/>
            <a:r>
              <a:rPr lang="sk-SK" sz="2200" dirty="0">
                <a:latin typeface="Aptos" panose="020B0004020202020204" pitchFamily="34" charset="0"/>
                <a:ea typeface="Times New Roman" panose="02020603050405020304" pitchFamily="18" charset="0"/>
              </a:rPr>
              <a:t>Mnohé online služby a aktivity vyžadujú overenie </a:t>
            </a:r>
            <a:r>
              <a:rPr lang="sk-SK" sz="2200" b="1" dirty="0">
                <a:solidFill>
                  <a:srgbClr val="FF983B"/>
                </a:solidFill>
                <a:latin typeface="Aptos" panose="020B0004020202020204" pitchFamily="34" charset="0"/>
              </a:rPr>
              <a:t>digitálnej identity</a:t>
            </a:r>
            <a:r>
              <a:rPr lang="sk-SK" sz="2200" dirty="0">
                <a:latin typeface="Aptos" panose="020B0004020202020204" pitchFamily="34" charset="0"/>
                <a:ea typeface="Times New Roman" panose="02020603050405020304" pitchFamily="18" charset="0"/>
              </a:rPr>
              <a:t>, ale mnohé z nich zhromažďujú informácie automaticky.</a:t>
            </a:r>
          </a:p>
          <a:p>
            <a:pPr marL="361950" indent="-361950" algn="just"/>
            <a:r>
              <a:rPr lang="sk-SK" sz="2200" dirty="0">
                <a:latin typeface="Aptos" panose="020B0004020202020204" pitchFamily="34" charset="0"/>
                <a:ea typeface="Times New Roman" panose="02020603050405020304" pitchFamily="18" charset="0"/>
              </a:rPr>
              <a:t>Na internete je obrovské množstvo našich osobných a profesionálnych údajov.</a:t>
            </a:r>
          </a:p>
          <a:p>
            <a:pPr marL="361950" indent="-361950" algn="just"/>
            <a:r>
              <a:rPr lang="sk-SK" sz="2200" dirty="0">
                <a:latin typeface="Aptos" panose="020B0004020202020204" pitchFamily="34" charset="0"/>
              </a:rPr>
              <a:t>Používaním online služieb a svojimi online aktivitami vytvárame svoju trvalú digitálnu stopu v digitálnom priestore. </a:t>
            </a:r>
          </a:p>
          <a:p>
            <a:pPr marL="361950" indent="-361950" algn="just"/>
            <a:r>
              <a:rPr lang="sk-SK" sz="2200" dirty="0">
                <a:latin typeface="Aptos" panose="020B0004020202020204" pitchFamily="34" charset="0"/>
                <a:ea typeface="Times New Roman" panose="02020603050405020304" pitchFamily="18" charset="0"/>
              </a:rPr>
              <a:t>Digitálna stopa </a:t>
            </a:r>
            <a:r>
              <a:rPr lang="sk-SK" sz="2200" b="1" dirty="0">
                <a:solidFill>
                  <a:srgbClr val="FF983B"/>
                </a:solidFill>
                <a:latin typeface="Aptos" panose="020B0004020202020204" pitchFamily="34" charset="0"/>
              </a:rPr>
              <a:t>sa zaznamenáva vždy, </a:t>
            </a:r>
            <a:r>
              <a:rPr lang="sk-SK" sz="2200" dirty="0">
                <a:latin typeface="Aptos" panose="020B0004020202020204" pitchFamily="34" charset="0"/>
                <a:ea typeface="Times New Roman" panose="02020603050405020304" pitchFamily="18" charset="0"/>
              </a:rPr>
              <a:t>keď používateľ použije online službu alebo dokončí akúkoľvek sledovateľnú online aktivitu</a:t>
            </a:r>
            <a:r>
              <a:rPr lang="sk-SK" sz="2000" dirty="0">
                <a:latin typeface="Aptos" panose="020B0004020202020204" pitchFamily="34" charset="0"/>
                <a:ea typeface="Times New Roman" panose="02020603050405020304" pitchFamily="18" charset="0"/>
              </a:rPr>
              <a:t>.</a:t>
            </a:r>
          </a:p>
          <a:p>
            <a:pPr marL="0" indent="0">
              <a:buNone/>
            </a:pPr>
            <a:r>
              <a:rPr lang="sk-SK" sz="2200" b="1" dirty="0">
                <a:solidFill>
                  <a:srgbClr val="FF983B"/>
                </a:solidFill>
                <a:latin typeface="Aptos" panose="020B0004020202020204" pitchFamily="34" charset="0"/>
                <a:ea typeface="Times New Roman" panose="02020603050405020304" pitchFamily="18" charset="0"/>
              </a:rPr>
              <a:t>    Čo si treba uvedomiť o digitálnej stope:</a:t>
            </a:r>
          </a:p>
          <a:p>
            <a:pPr lvl="1" algn="just">
              <a:buClr>
                <a:srgbClr val="FF983B"/>
              </a:buClr>
              <a:buFont typeface="Wingdings" panose="05000000000000000000" pitchFamily="2" charset="2"/>
              <a:buChar char="§"/>
            </a:pPr>
            <a:r>
              <a:rPr lang="pl-PL" sz="1800" dirty="0">
                <a:latin typeface="Aptos" panose="020B0004020202020204" pitchFamily="34" charset="0"/>
                <a:ea typeface="Times New Roman" panose="02020603050405020304" pitchFamily="18" charset="0"/>
              </a:rPr>
              <a:t>je to neviditeľná stopa, ktorú za sebou zanechávame,</a:t>
            </a:r>
          </a:p>
          <a:p>
            <a:pPr lvl="1" algn="just">
              <a:buClr>
                <a:srgbClr val="FF983B"/>
              </a:buClr>
              <a:buFont typeface="Wingdings" panose="05000000000000000000" pitchFamily="2" charset="2"/>
              <a:buChar char="§"/>
            </a:pPr>
            <a:r>
              <a:rPr lang="sk-SK" sz="1800" dirty="0">
                <a:latin typeface="Aptos" panose="020B0004020202020204" pitchFamily="34" charset="0"/>
                <a:ea typeface="Times New Roman" panose="02020603050405020304" pitchFamily="18" charset="0"/>
              </a:rPr>
              <a:t>je pasívne generovaná prostredníctvom online akcií,</a:t>
            </a:r>
          </a:p>
          <a:p>
            <a:pPr lvl="1" algn="just">
              <a:buClr>
                <a:srgbClr val="FF983B"/>
              </a:buClr>
              <a:buFont typeface="Wingdings" panose="05000000000000000000" pitchFamily="2" charset="2"/>
              <a:buChar char="§"/>
            </a:pPr>
            <a:r>
              <a:rPr lang="sk-SK" sz="1800" dirty="0">
                <a:latin typeface="Aptos" panose="020B0004020202020204" pitchFamily="34" charset="0"/>
                <a:ea typeface="Times New Roman" panose="02020603050405020304" pitchFamily="18" charset="0"/>
              </a:rPr>
              <a:t>často sa zhromažďuje/zaznamenáva bez vedomia používateľa.</a:t>
            </a:r>
          </a:p>
        </p:txBody>
      </p:sp>
    </p:spTree>
    <p:extLst>
      <p:ext uri="{BB962C8B-B14F-4D97-AF65-F5344CB8AC3E}">
        <p14:creationId xmlns:p14="http://schemas.microsoft.com/office/powerpoint/2010/main" val="3463796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6"/>
            <a:ext cx="10515600" cy="779462"/>
          </a:xfrm>
        </p:spPr>
        <p:txBody>
          <a:bodyPr>
            <a:normAutofit/>
          </a:bodyPr>
          <a:lstStyle/>
          <a:p>
            <a:pPr algn="l"/>
            <a:r>
              <a:rPr lang="sk-SK" dirty="0">
                <a:latin typeface="Aptos" panose="020B0004020202020204" pitchFamily="34" charset="0"/>
                <a:cs typeface="Calibri Light" panose="020F0302020204030204" pitchFamily="34" charset="0"/>
              </a:rPr>
              <a:t>Digitálna stopa - definícia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p:cNvSpPr>
            <a:spLocks noGrp="1"/>
          </p:cNvSpPr>
          <p:nvPr>
            <p:ph idx="1"/>
          </p:nvPr>
        </p:nvSpPr>
        <p:spPr>
          <a:xfrm>
            <a:off x="1007706" y="1745199"/>
            <a:ext cx="10775302" cy="4153933"/>
          </a:xfrm>
        </p:spPr>
        <p:txBody>
          <a:bodyPr>
            <a:normAutofit/>
          </a:bodyPr>
          <a:lstStyle/>
          <a:p>
            <a:pPr marL="361950" indent="-361950" algn="just"/>
            <a:r>
              <a:rPr lang="sk-SK" dirty="0">
                <a:latin typeface="Aptos" panose="020B0004020202020204" pitchFamily="34" charset="0"/>
              </a:rPr>
              <a:t>Digitálna stopa sú údaje, ktoré po sebe zanechávate vždy, keď používate digitálnu službu alebo keď niekto zverejní informácie </a:t>
            </a:r>
            <a:br>
              <a:rPr lang="sk-SK" dirty="0">
                <a:latin typeface="Aptos" panose="020B0004020202020204" pitchFamily="34" charset="0"/>
              </a:rPr>
            </a:br>
            <a:r>
              <a:rPr lang="sk-SK" dirty="0">
                <a:latin typeface="Aptos" panose="020B0004020202020204" pitchFamily="34" charset="0"/>
              </a:rPr>
              <a:t>o vás na digitálnom fóre. </a:t>
            </a:r>
          </a:p>
          <a:p>
            <a:pPr marL="361950" indent="-361950" algn="just"/>
            <a:r>
              <a:rPr lang="sk-SK" dirty="0">
                <a:latin typeface="Aptos" panose="020B0004020202020204" pitchFamily="34" charset="0"/>
                <a:ea typeface="Times New Roman" panose="02020603050405020304" pitchFamily="18" charset="0"/>
              </a:rPr>
              <a:t>Digitálna stopa (označovaná aj ako digitálny tieň) sú sledovateľné údaje a aktivity, ktoré používateľ zanecháva na internete.</a:t>
            </a:r>
          </a:p>
          <a:p>
            <a:pPr marL="361950" indent="-361950" algn="just"/>
            <a:r>
              <a:rPr lang="sk-SK" dirty="0">
                <a:latin typeface="Aptos" panose="020B0004020202020204" pitchFamily="34" charset="0"/>
                <a:ea typeface="Times New Roman" panose="02020603050405020304" pitchFamily="18" charset="0"/>
              </a:rPr>
              <a:t>Digitálna stopa je dátová stopa vytvorená vašimi online aktivitami </a:t>
            </a:r>
            <a:br>
              <a:rPr lang="sk-SK" dirty="0">
                <a:latin typeface="Aptos" panose="020B0004020202020204" pitchFamily="34" charset="0"/>
                <a:ea typeface="Times New Roman" panose="02020603050405020304" pitchFamily="18" charset="0"/>
              </a:rPr>
            </a:br>
            <a:r>
              <a:rPr lang="sk-SK" dirty="0">
                <a:latin typeface="Aptos" panose="020B0004020202020204" pitchFamily="34" charset="0"/>
                <a:ea typeface="Times New Roman" panose="02020603050405020304" pitchFamily="18" charset="0"/>
              </a:rPr>
              <a:t>a stopami, ktoré po sebe úmyselne alebo neúmyselne zanechávate.</a:t>
            </a:r>
          </a:p>
          <a:p>
            <a:endParaRPr lang="en-US" dirty="0">
              <a:latin typeface="Aptos" panose="020B0004020202020204" pitchFamily="34" charset="0"/>
              <a:ea typeface="Times New Roman" panose="02020603050405020304" pitchFamily="18" charset="0"/>
            </a:endParaRPr>
          </a:p>
        </p:txBody>
      </p:sp>
    </p:spTree>
    <p:extLst>
      <p:ext uri="{BB962C8B-B14F-4D97-AF65-F5344CB8AC3E}">
        <p14:creationId xmlns:p14="http://schemas.microsoft.com/office/powerpoint/2010/main" val="2374807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6"/>
            <a:ext cx="10515600" cy="779462"/>
          </a:xfrm>
        </p:spPr>
        <p:txBody>
          <a:bodyPr>
            <a:normAutofit/>
          </a:bodyPr>
          <a:lstStyle/>
          <a:p>
            <a:pPr algn="l"/>
            <a:r>
              <a:rPr lang="sk-SK" dirty="0">
                <a:latin typeface="Aptos" panose="020B0004020202020204" pitchFamily="34" charset="0"/>
                <a:cs typeface="Calibri Light" panose="020F0302020204030204" pitchFamily="34" charset="0"/>
              </a:rPr>
              <a:t>Digitálna stopa – prečo je dôležitá?</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p:cNvSpPr>
            <a:spLocks noGrp="1"/>
          </p:cNvSpPr>
          <p:nvPr>
            <p:ph idx="1"/>
          </p:nvPr>
        </p:nvSpPr>
        <p:spPr>
          <a:xfrm>
            <a:off x="1184989" y="1584665"/>
            <a:ext cx="10591679" cy="4833257"/>
          </a:xfrm>
        </p:spPr>
        <p:txBody>
          <a:bodyPr>
            <a:normAutofit/>
          </a:bodyPr>
          <a:lstStyle/>
          <a:p>
            <a:pPr marL="361950" indent="-361950" algn="just"/>
            <a:r>
              <a:rPr lang="sk-SK" sz="2400" dirty="0">
                <a:latin typeface="Aptos" panose="020B0004020202020204" pitchFamily="34" charset="0"/>
                <a:ea typeface="Times New Roman" panose="02020603050405020304" pitchFamily="18" charset="0"/>
              </a:rPr>
              <a:t>Digitálna stopa </a:t>
            </a:r>
            <a:r>
              <a:rPr lang="sk-SK" sz="2400" b="1" dirty="0">
                <a:solidFill>
                  <a:srgbClr val="FF983B"/>
                </a:solidFill>
                <a:latin typeface="Aptos" panose="020B0004020202020204" pitchFamily="34" charset="0"/>
              </a:rPr>
              <a:t>je trvalou </a:t>
            </a:r>
            <a:r>
              <a:rPr lang="sk-SK" sz="2400" dirty="0">
                <a:latin typeface="Aptos" panose="020B0004020202020204" pitchFamily="34" charset="0"/>
                <a:ea typeface="Times New Roman" panose="02020603050405020304" pitchFamily="18" charset="0"/>
              </a:rPr>
              <a:t>a </a:t>
            </a:r>
            <a:r>
              <a:rPr lang="sk-SK" sz="2400" b="1" dirty="0">
                <a:solidFill>
                  <a:srgbClr val="FF983B"/>
                </a:solidFill>
                <a:latin typeface="Aptos" panose="020B0004020202020204" pitchFamily="34" charset="0"/>
              </a:rPr>
              <a:t>nezmazateľnou</a:t>
            </a:r>
            <a:r>
              <a:rPr lang="sk-SK" sz="2400" dirty="0">
                <a:latin typeface="Aptos" panose="020B0004020202020204" pitchFamily="34" charset="0"/>
                <a:ea typeface="Times New Roman" panose="02020603050405020304" pitchFamily="18" charset="0"/>
              </a:rPr>
              <a:t> súčasťou našej </a:t>
            </a:r>
            <a:r>
              <a:rPr lang="sk-SK" sz="2400" b="1" dirty="0">
                <a:solidFill>
                  <a:srgbClr val="FF983B"/>
                </a:solidFill>
                <a:latin typeface="Aptos" panose="020B0004020202020204" pitchFamily="34" charset="0"/>
              </a:rPr>
              <a:t>online existencie </a:t>
            </a:r>
            <a:r>
              <a:rPr lang="sk-SK" sz="2400" dirty="0">
                <a:latin typeface="Aptos" panose="020B0004020202020204" pitchFamily="34" charset="0"/>
                <a:ea typeface="Times New Roman" panose="02020603050405020304" pitchFamily="18" charset="0"/>
              </a:rPr>
              <a:t>- všetko, čo zverejníte online, navždy tam zostane.</a:t>
            </a:r>
          </a:p>
          <a:p>
            <a:pPr marL="361950" indent="-361950" algn="just"/>
            <a:r>
              <a:rPr lang="sk-SK" sz="2400" dirty="0">
                <a:latin typeface="Aptos" panose="020B0004020202020204" pitchFamily="34" charset="0"/>
                <a:ea typeface="Times New Roman" panose="02020603050405020304" pitchFamily="18" charset="0"/>
              </a:rPr>
              <a:t>Digitálna stopa rastie s každou online aktivitou/akciou používateľa alebo keď webové stránky/aplikácie sledujú aktivitu používateľa (so súhlasom alebo bez neho) a môže prispieť k </a:t>
            </a:r>
            <a:r>
              <a:rPr lang="sk-SK" sz="2400" b="1" dirty="0">
                <a:solidFill>
                  <a:srgbClr val="FF983B"/>
                </a:solidFill>
                <a:latin typeface="Aptos" panose="020B0004020202020204" pitchFamily="34" charset="0"/>
              </a:rPr>
              <a:t>budovaniu digitálnej identity používateľa</a:t>
            </a:r>
            <a:r>
              <a:rPr lang="sk-SK" sz="2400" dirty="0">
                <a:latin typeface="Aptos" panose="020B0004020202020204" pitchFamily="34" charset="0"/>
                <a:ea typeface="Times New Roman" panose="02020603050405020304" pitchFamily="18" charset="0"/>
              </a:rPr>
              <a:t>.</a:t>
            </a:r>
          </a:p>
          <a:p>
            <a:pPr marL="361950" indent="-361950" algn="just"/>
            <a:r>
              <a:rPr lang="sk-SK" sz="2400" dirty="0">
                <a:latin typeface="Aptos" panose="020B0004020202020204" pitchFamily="34" charset="0"/>
                <a:ea typeface="Times New Roman" panose="02020603050405020304" pitchFamily="18" charset="0"/>
              </a:rPr>
              <a:t>Digitálna stopa zohráva </a:t>
            </a:r>
            <a:r>
              <a:rPr lang="sk-SK" sz="2400" b="1" dirty="0">
                <a:solidFill>
                  <a:srgbClr val="FF983B"/>
                </a:solidFill>
                <a:latin typeface="Aptos" panose="020B0004020202020204" pitchFamily="34" charset="0"/>
              </a:rPr>
              <a:t>významnú úlohu </a:t>
            </a:r>
            <a:r>
              <a:rPr lang="sk-SK" sz="2400" dirty="0">
                <a:latin typeface="Aptos" panose="020B0004020202020204" pitchFamily="34" charset="0"/>
                <a:ea typeface="Times New Roman" panose="02020603050405020304" pitchFamily="18" charset="0"/>
              </a:rPr>
              <a:t>pri budovaní </a:t>
            </a:r>
            <a:r>
              <a:rPr lang="sk-SK" sz="2400" b="1" dirty="0">
                <a:solidFill>
                  <a:srgbClr val="FF983B"/>
                </a:solidFill>
                <a:latin typeface="Aptos" panose="020B0004020202020204" pitchFamily="34" charset="0"/>
              </a:rPr>
              <a:t>online reputácie používateľa </a:t>
            </a:r>
            <a:r>
              <a:rPr lang="sk-SK" sz="2400" dirty="0">
                <a:latin typeface="Aptos" panose="020B0004020202020204" pitchFamily="34" charset="0"/>
                <a:ea typeface="Times New Roman" panose="02020603050405020304" pitchFamily="18" charset="0"/>
              </a:rPr>
              <a:t>(osobného/profesionálneho).</a:t>
            </a:r>
          </a:p>
          <a:p>
            <a:pPr marL="361950" indent="-361950" algn="just"/>
            <a:r>
              <a:rPr lang="sk-SK" sz="2400" dirty="0">
                <a:latin typeface="Aptos" panose="020B0004020202020204" pitchFamily="34" charset="0"/>
                <a:ea typeface="Times New Roman" panose="02020603050405020304" pitchFamily="18" charset="0"/>
              </a:rPr>
              <a:t>Online aktivity/akcie prispievajú k </a:t>
            </a:r>
            <a:r>
              <a:rPr lang="sk-SK" sz="2400" dirty="0">
                <a:latin typeface="Aptos" panose="020B0004020202020204" pitchFamily="34" charset="0"/>
              </a:rPr>
              <a:t>vytvoreniu</a:t>
            </a:r>
            <a:r>
              <a:rPr lang="sk-SK" sz="2400" b="1" dirty="0">
                <a:solidFill>
                  <a:srgbClr val="FF983B"/>
                </a:solidFill>
                <a:latin typeface="Aptos" panose="020B0004020202020204" pitchFamily="34" charset="0"/>
              </a:rPr>
              <a:t> digitálneho profilu</a:t>
            </a:r>
            <a:r>
              <a:rPr lang="sk-SK" sz="2400" dirty="0">
                <a:latin typeface="Aptos" panose="020B0004020202020204" pitchFamily="34" charset="0"/>
                <a:ea typeface="Times New Roman" panose="02020603050405020304" pitchFamily="18" charset="0"/>
              </a:rPr>
              <a:t>, ktorý </a:t>
            </a:r>
            <a:br>
              <a:rPr lang="sk-SK" sz="2400" dirty="0">
                <a:latin typeface="Aptos" panose="020B0004020202020204" pitchFamily="34" charset="0"/>
                <a:ea typeface="Times New Roman" panose="02020603050405020304" pitchFamily="18" charset="0"/>
              </a:rPr>
            </a:br>
            <a:r>
              <a:rPr lang="sk-SK" sz="2400" dirty="0">
                <a:latin typeface="Aptos" panose="020B0004020202020204" pitchFamily="34" charset="0"/>
                <a:ea typeface="Times New Roman" panose="02020603050405020304" pitchFamily="18" charset="0"/>
              </a:rPr>
              <a:t>si môže prezerať/analyzovať ktokoľvek.</a:t>
            </a:r>
          </a:p>
          <a:p>
            <a:pPr marL="361950" indent="-361950" algn="just"/>
            <a:r>
              <a:rPr lang="sk-SK" sz="2400" dirty="0">
                <a:latin typeface="Aptos" panose="020B0004020202020204" pitchFamily="34" charset="0"/>
                <a:ea typeface="Times New Roman" panose="02020603050405020304" pitchFamily="18" charset="0"/>
              </a:rPr>
              <a:t>Ochrana a </a:t>
            </a:r>
            <a:r>
              <a:rPr lang="sk-SK" sz="2400" b="1" dirty="0">
                <a:solidFill>
                  <a:srgbClr val="FF983B"/>
                </a:solidFill>
                <a:latin typeface="Aptos" panose="020B0004020202020204" pitchFamily="34" charset="0"/>
              </a:rPr>
              <a:t>správa obsahu </a:t>
            </a:r>
            <a:r>
              <a:rPr lang="sk-SK" sz="2400" dirty="0">
                <a:latin typeface="Aptos" panose="020B0004020202020204" pitchFamily="34" charset="0"/>
                <a:ea typeface="Times New Roman" panose="02020603050405020304" pitchFamily="18" charset="0"/>
              </a:rPr>
              <a:t>digitálnej stopy poskytuje ochranu pred trestnou činnosťou a podvodmi.</a:t>
            </a:r>
          </a:p>
        </p:txBody>
      </p:sp>
    </p:spTree>
    <p:extLst>
      <p:ext uri="{BB962C8B-B14F-4D97-AF65-F5344CB8AC3E}">
        <p14:creationId xmlns:p14="http://schemas.microsoft.com/office/powerpoint/2010/main" val="4045537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9661" y="175905"/>
            <a:ext cx="5581261" cy="1325563"/>
          </a:xfrm>
        </p:spPr>
        <p:txBody>
          <a:bodyPr>
            <a:noAutofit/>
          </a:bodyPr>
          <a:lstStyle/>
          <a:p>
            <a:pPr algn="l"/>
            <a:r>
              <a:rPr lang="sk-SK" sz="4000">
                <a:latin typeface="Aptos" panose="020B0004020202020204" pitchFamily="34" charset="0"/>
                <a:cs typeface="Calibri Light" panose="020F0302020204030204" pitchFamily="34" charset="0"/>
              </a:rPr>
              <a:t>Digitálna stopa – typy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67512" y="1907133"/>
            <a:ext cx="10853928" cy="4617864"/>
          </a:xfrm>
        </p:spPr>
        <p:txBody>
          <a:bodyPr>
            <a:normAutofit fontScale="92500" lnSpcReduction="10000"/>
          </a:bodyPr>
          <a:lstStyle/>
          <a:p>
            <a:pPr marL="363538" indent="-363538" algn="just">
              <a:spcBef>
                <a:spcPts val="600"/>
              </a:spcBef>
            </a:pPr>
            <a:r>
              <a:rPr lang="sk-SK" sz="2400" b="1" dirty="0">
                <a:solidFill>
                  <a:srgbClr val="FFAA5A"/>
                </a:solidFill>
                <a:latin typeface="Aptos" panose="020B0004020202020204" pitchFamily="34" charset="0"/>
              </a:rPr>
              <a:t>Aktívna digitálna stopa - </a:t>
            </a:r>
            <a:r>
              <a:rPr lang="sk-SK" sz="2400" dirty="0">
                <a:latin typeface="Aptos" panose="020B0004020202020204" pitchFamily="34" charset="0"/>
              </a:rPr>
              <a:t>údaje, ktoré používateľ vedome zverejňuje na internete.</a:t>
            </a:r>
            <a:br>
              <a:rPr lang="sk-SK" sz="2400" dirty="0">
                <a:effectLst/>
                <a:latin typeface="Aptos" panose="020B0004020202020204" pitchFamily="34" charset="0"/>
              </a:rPr>
            </a:br>
            <a:r>
              <a:rPr lang="sk-SK" sz="2400" dirty="0">
                <a:latin typeface="Aptos" panose="020B0004020202020204" pitchFamily="34" charset="0"/>
              </a:rPr>
              <a:t>Sú výsledkom cielených online aktivít používateľa:</a:t>
            </a:r>
          </a:p>
          <a:p>
            <a:pPr lvl="1" algn="just">
              <a:spcBef>
                <a:spcPts val="600"/>
              </a:spcBef>
              <a:buClr>
                <a:srgbClr val="FF983B"/>
              </a:buClr>
              <a:buFont typeface="Wingdings" panose="05000000000000000000" pitchFamily="2" charset="2"/>
              <a:buChar char="§"/>
            </a:pPr>
            <a:r>
              <a:rPr lang="sk-SK" sz="2200" dirty="0">
                <a:latin typeface="Aptos" panose="020B0004020202020204" pitchFamily="34" charset="0"/>
                <a:ea typeface="Cambria" panose="02040503050406030204" pitchFamily="18" charset="0"/>
              </a:rPr>
              <a:t>zverejňovanie príspevkov alebo účasť na sociálnych sieťach alebo online fórach,</a:t>
            </a:r>
          </a:p>
          <a:p>
            <a:pPr lvl="1" algn="just">
              <a:spcBef>
                <a:spcPts val="300"/>
              </a:spcBef>
              <a:buClr>
                <a:srgbClr val="FF983B"/>
              </a:buClr>
              <a:buFont typeface="Wingdings" panose="05000000000000000000" pitchFamily="2" charset="2"/>
              <a:buChar char="§"/>
            </a:pPr>
            <a:r>
              <a:rPr lang="sk-SK" sz="2200" dirty="0">
                <a:latin typeface="Aptos" panose="020B0004020202020204" pitchFamily="34" charset="0"/>
                <a:ea typeface="Cambria" panose="02040503050406030204" pitchFamily="18" charset="0"/>
              </a:rPr>
              <a:t>prihlásenie na webovú stránku pomocou registrovaného používateľského mena/profilu,</a:t>
            </a:r>
            <a:endParaRPr lang="sk-SK" sz="2200" dirty="0">
              <a:effectLst/>
              <a:latin typeface="Aptos" panose="020B0004020202020204" pitchFamily="34" charset="0"/>
              <a:ea typeface="Cambria" panose="02040503050406030204" pitchFamily="18" charset="0"/>
            </a:endParaRPr>
          </a:p>
          <a:p>
            <a:pPr lvl="1" algn="just">
              <a:spcBef>
                <a:spcPts val="300"/>
              </a:spcBef>
              <a:buClr>
                <a:srgbClr val="FF983B"/>
              </a:buClr>
              <a:buFont typeface="Wingdings" panose="05000000000000000000" pitchFamily="2" charset="2"/>
              <a:buChar char="§"/>
            </a:pPr>
            <a:r>
              <a:rPr lang="sk-SK" sz="2200" dirty="0">
                <a:latin typeface="Aptos" panose="020B0004020202020204" pitchFamily="34" charset="0"/>
                <a:ea typeface="Cambria" panose="02040503050406030204" pitchFamily="18" charset="0"/>
              </a:rPr>
              <a:t>vyplnenie online formulára/dotazníka,</a:t>
            </a:r>
            <a:endParaRPr lang="sk-SK" sz="2200" dirty="0">
              <a:effectLst/>
              <a:latin typeface="Aptos" panose="020B0004020202020204" pitchFamily="34" charset="0"/>
              <a:ea typeface="Cambria" panose="02040503050406030204" pitchFamily="18" charset="0"/>
            </a:endParaRPr>
          </a:p>
          <a:p>
            <a:pPr lvl="1" algn="just">
              <a:spcBef>
                <a:spcPts val="300"/>
              </a:spcBef>
              <a:buClr>
                <a:srgbClr val="FF983B"/>
              </a:buClr>
              <a:buFont typeface="Wingdings" panose="05000000000000000000" pitchFamily="2" charset="2"/>
              <a:buChar char="§"/>
            </a:pPr>
            <a:r>
              <a:rPr lang="sk-SK" sz="2200" dirty="0">
                <a:latin typeface="Aptos" panose="020B0004020202020204" pitchFamily="34" charset="0"/>
                <a:ea typeface="Cambria" panose="02040503050406030204" pitchFamily="18" charset="0"/>
              </a:rPr>
              <a:t>prihlásenie sa na odber noviniek,</a:t>
            </a:r>
            <a:endParaRPr lang="sk-SK" sz="2200" dirty="0">
              <a:effectLst/>
              <a:latin typeface="Aptos" panose="020B0004020202020204" pitchFamily="34" charset="0"/>
              <a:ea typeface="Cambria" panose="02040503050406030204" pitchFamily="18" charset="0"/>
            </a:endParaRPr>
          </a:p>
          <a:p>
            <a:pPr lvl="1" algn="just">
              <a:spcBef>
                <a:spcPts val="300"/>
              </a:spcBef>
              <a:buClr>
                <a:srgbClr val="FF983B"/>
              </a:buClr>
              <a:buFont typeface="Wingdings" panose="05000000000000000000" pitchFamily="2" charset="2"/>
              <a:buChar char="§"/>
            </a:pPr>
            <a:r>
              <a:rPr lang="sk-SK" sz="2200" dirty="0">
                <a:latin typeface="Aptos" panose="020B0004020202020204" pitchFamily="34" charset="0"/>
                <a:ea typeface="Cambria" panose="02040503050406030204" pitchFamily="18" charset="0"/>
              </a:rPr>
              <a:t>akceptovanie súboru </a:t>
            </a:r>
            <a:r>
              <a:rPr lang="sk-SK" sz="2200" dirty="0" err="1">
                <a:latin typeface="Aptos" panose="020B0004020202020204" pitchFamily="34" charset="0"/>
                <a:ea typeface="Cambria" panose="02040503050406030204" pitchFamily="18" charset="0"/>
              </a:rPr>
              <a:t>cookie</a:t>
            </a:r>
            <a:r>
              <a:rPr lang="sk-SK" sz="2200" dirty="0">
                <a:latin typeface="Aptos" panose="020B0004020202020204" pitchFamily="34" charset="0"/>
                <a:ea typeface="Cambria" panose="02040503050406030204" pitchFamily="18" charset="0"/>
              </a:rPr>
              <a:t> v prehliadači.</a:t>
            </a:r>
          </a:p>
          <a:p>
            <a:pPr marL="363538" indent="-324000" algn="just">
              <a:spcBef>
                <a:spcPts val="300"/>
              </a:spcBef>
            </a:pPr>
            <a:r>
              <a:rPr lang="sk-SK" sz="2400" b="1" dirty="0">
                <a:solidFill>
                  <a:srgbClr val="FF983B"/>
                </a:solidFill>
                <a:latin typeface="Aptos" panose="020B0004020202020204" pitchFamily="34" charset="0"/>
              </a:rPr>
              <a:t>Pasívna digitálna stopa - </a:t>
            </a:r>
            <a:r>
              <a:rPr lang="sk-SK" sz="2400" dirty="0">
                <a:latin typeface="Aptos" panose="020B0004020202020204" pitchFamily="34" charset="0"/>
                <a:cs typeface="Arial" panose="020B0604020202020204" pitchFamily="34" charset="0"/>
              </a:rPr>
              <a:t>údaje, ktoré sa zhromažďujú o používateľovi/online aktivitách bez jeho vedomia (niekedy bez jeho súhlasu). Údaje sa zhromažďujú neviditeľne prostredníctvom používaných online služieb a monitorovaním IP adresy počítača používateľa:</a:t>
            </a:r>
            <a:endParaRPr lang="sk-SK" sz="2400" dirty="0">
              <a:latin typeface="Aptos" panose="020B0004020202020204" pitchFamily="34" charset="0"/>
            </a:endParaRPr>
          </a:p>
          <a:p>
            <a:pPr lvl="1" algn="just">
              <a:spcBef>
                <a:spcPts val="300"/>
              </a:spcBef>
              <a:buClr>
                <a:srgbClr val="FF983B"/>
              </a:buClr>
              <a:buFont typeface="Wingdings" panose="05000000000000000000" pitchFamily="2" charset="2"/>
              <a:buChar char="§"/>
            </a:pPr>
            <a:r>
              <a:rPr lang="sk-SK" sz="2200" dirty="0">
                <a:latin typeface="Aptos" panose="020B0004020202020204" pitchFamily="34" charset="0"/>
                <a:ea typeface="Cambria" panose="02040503050406030204" pitchFamily="18" charset="0"/>
              </a:rPr>
              <a:t>inštalácia cookies,</a:t>
            </a:r>
          </a:p>
          <a:p>
            <a:pPr lvl="1" algn="just">
              <a:spcBef>
                <a:spcPts val="300"/>
              </a:spcBef>
              <a:buClr>
                <a:srgbClr val="FF983B"/>
              </a:buClr>
              <a:buFont typeface="Wingdings" panose="05000000000000000000" pitchFamily="2" charset="2"/>
              <a:buChar char="§"/>
            </a:pPr>
            <a:r>
              <a:rPr lang="sk-SK" sz="2200" dirty="0">
                <a:latin typeface="Aptos" panose="020B0004020202020204" pitchFamily="34" charset="0"/>
                <a:ea typeface="Cambria" panose="02040503050406030204" pitchFamily="18" charset="0"/>
              </a:rPr>
              <a:t>história prehliadania/nákupov (na základe súhlasu s podmienkami používania),</a:t>
            </a:r>
          </a:p>
          <a:p>
            <a:pPr lvl="1" algn="just">
              <a:spcBef>
                <a:spcPts val="300"/>
              </a:spcBef>
              <a:buClr>
                <a:srgbClr val="FF983B"/>
              </a:buClr>
              <a:buFont typeface="Wingdings" panose="05000000000000000000" pitchFamily="2" charset="2"/>
              <a:buChar char="§"/>
            </a:pPr>
            <a:r>
              <a:rPr lang="sk-SK" sz="2200" dirty="0">
                <a:latin typeface="Aptos" panose="020B0004020202020204" pitchFamily="34" charset="0"/>
                <a:ea typeface="Cambria" panose="02040503050406030204" pitchFamily="18" charset="0"/>
              </a:rPr>
              <a:t>sociálne siete a inzerenti, ktorí používajú </a:t>
            </a:r>
            <a:r>
              <a:rPr lang="sk-SK" sz="2200" dirty="0" err="1">
                <a:latin typeface="Aptos" panose="020B0004020202020204" pitchFamily="34" charset="0"/>
                <a:ea typeface="Cambria" panose="02040503050406030204" pitchFamily="18" charset="0"/>
              </a:rPr>
              <a:t>lajky</a:t>
            </a:r>
            <a:r>
              <a:rPr lang="sk-SK" sz="2200" dirty="0">
                <a:latin typeface="Aptos" panose="020B0004020202020204" pitchFamily="34" charset="0"/>
                <a:ea typeface="Cambria" panose="02040503050406030204" pitchFamily="18" charset="0"/>
              </a:rPr>
              <a:t>, zdieľania a komentáre na zacielenie konkrétneho obsahu na používateľa,</a:t>
            </a:r>
          </a:p>
          <a:p>
            <a:pPr lvl="1" algn="just">
              <a:spcBef>
                <a:spcPts val="300"/>
              </a:spcBef>
              <a:buClr>
                <a:srgbClr val="FF983B"/>
              </a:buClr>
              <a:buFont typeface="Wingdings" panose="05000000000000000000" pitchFamily="2" charset="2"/>
              <a:buChar char="§"/>
            </a:pPr>
            <a:r>
              <a:rPr lang="sk-SK" sz="2200" dirty="0">
                <a:latin typeface="Aptos" panose="020B0004020202020204" pitchFamily="34" charset="0"/>
                <a:ea typeface="Cambria" panose="02040503050406030204" pitchFamily="18" charset="0"/>
              </a:rPr>
              <a:t>aplikácie, ktoré sledujú digitálnu aktivitu a polohu používateľa.</a:t>
            </a:r>
          </a:p>
        </p:txBody>
      </p:sp>
      <p:pic>
        <p:nvPicPr>
          <p:cNvPr id="6" name="Obrázok 5">
            <a:extLst>
              <a:ext uri="{FF2B5EF4-FFF2-40B4-BE49-F238E27FC236}">
                <a16:creationId xmlns:a16="http://schemas.microsoft.com/office/drawing/2014/main" id="{7804830D-B02F-5A6C-0080-5387B9CAF3F3}"/>
              </a:ext>
            </a:extLst>
          </p:cNvPr>
          <p:cNvPicPr>
            <a:picLocks noChangeAspect="1"/>
          </p:cNvPicPr>
          <p:nvPr/>
        </p:nvPicPr>
        <p:blipFill>
          <a:blip r:embed="rId2"/>
          <a:stretch>
            <a:fillRect/>
          </a:stretch>
        </p:blipFill>
        <p:spPr>
          <a:xfrm>
            <a:off x="8046721" y="175905"/>
            <a:ext cx="3474719" cy="1326990"/>
          </a:xfrm>
          <a:prstGeom prst="rect">
            <a:avLst/>
          </a:prstGeom>
        </p:spPr>
      </p:pic>
    </p:spTree>
    <p:extLst>
      <p:ext uri="{BB962C8B-B14F-4D97-AF65-F5344CB8AC3E}">
        <p14:creationId xmlns:p14="http://schemas.microsoft.com/office/powerpoint/2010/main" val="3684264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9D647E-1EF3-B8DC-7F80-F8C7FC5CDE8A}"/>
              </a:ext>
            </a:extLst>
          </p:cNvPr>
          <p:cNvSpPr>
            <a:spLocks noGrp="1"/>
          </p:cNvSpPr>
          <p:nvPr>
            <p:ph type="title"/>
          </p:nvPr>
        </p:nvSpPr>
        <p:spPr>
          <a:xfrm>
            <a:off x="381175" y="196127"/>
            <a:ext cx="11439924" cy="828000"/>
          </a:xfrm>
        </p:spPr>
        <p:txBody>
          <a:bodyPr>
            <a:normAutofit/>
          </a:bodyPr>
          <a:lstStyle/>
          <a:p>
            <a:r>
              <a:rPr lang="sk-SK" sz="4200">
                <a:latin typeface="Aptos" panose="020B0004020202020204" pitchFamily="34" charset="0"/>
              </a:rPr>
              <a:t>Digitálna stopa – príklady zozbieraných údajov</a:t>
            </a:r>
          </a:p>
        </p:txBody>
      </p:sp>
      <p:graphicFrame>
        <p:nvGraphicFramePr>
          <p:cNvPr id="7" name="Tabuľka 6">
            <a:extLst>
              <a:ext uri="{FF2B5EF4-FFF2-40B4-BE49-F238E27FC236}">
                <a16:creationId xmlns:a16="http://schemas.microsoft.com/office/drawing/2014/main" id="{17A774CB-6A6E-ADA7-5B33-38C970E2B326}"/>
              </a:ext>
            </a:extLst>
          </p:cNvPr>
          <p:cNvGraphicFramePr>
            <a:graphicFrameLocks noGrp="1"/>
          </p:cNvGraphicFramePr>
          <p:nvPr>
            <p:extLst>
              <p:ext uri="{D42A27DB-BD31-4B8C-83A1-F6EECF244321}">
                <p14:modId xmlns:p14="http://schemas.microsoft.com/office/powerpoint/2010/main" val="4137853932"/>
              </p:ext>
            </p:extLst>
          </p:nvPr>
        </p:nvGraphicFramePr>
        <p:xfrm>
          <a:off x="538715" y="939222"/>
          <a:ext cx="11124845" cy="5672472"/>
        </p:xfrm>
        <a:graphic>
          <a:graphicData uri="http://schemas.openxmlformats.org/drawingml/2006/table">
            <a:tbl>
              <a:tblPr firstRow="1" firstCol="1" bandRow="1">
                <a:tableStyleId>{5C22544A-7EE6-4342-B048-85BDC9FD1C3A}</a:tableStyleId>
              </a:tblPr>
              <a:tblGrid>
                <a:gridCol w="2129701">
                  <a:extLst>
                    <a:ext uri="{9D8B030D-6E8A-4147-A177-3AD203B41FA5}">
                      <a16:colId xmlns:a16="http://schemas.microsoft.com/office/drawing/2014/main" val="232641165"/>
                    </a:ext>
                  </a:extLst>
                </a:gridCol>
                <a:gridCol w="8995144">
                  <a:extLst>
                    <a:ext uri="{9D8B030D-6E8A-4147-A177-3AD203B41FA5}">
                      <a16:colId xmlns:a16="http://schemas.microsoft.com/office/drawing/2014/main" val="1144848269"/>
                    </a:ext>
                  </a:extLst>
                </a:gridCol>
              </a:tblGrid>
              <a:tr h="505623">
                <a:tc>
                  <a:txBody>
                    <a:bodyPr/>
                    <a:lstStyle/>
                    <a:p>
                      <a:pPr>
                        <a:lnSpc>
                          <a:spcPct val="107000"/>
                        </a:lnSpc>
                        <a:spcBef>
                          <a:spcPts val="0"/>
                        </a:spcBef>
                        <a:spcAft>
                          <a:spcPts val="0"/>
                        </a:spcAft>
                      </a:pPr>
                      <a:r>
                        <a:rPr lang="en-US" sz="2400" b="1" noProof="0" err="1">
                          <a:solidFill>
                            <a:srgbClr val="FF983B"/>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Aktivita</a:t>
                      </a:r>
                      <a:endParaRPr lang="en-US" sz="2400" b="1" noProof="0">
                        <a:solidFill>
                          <a:srgbClr val="FF983B"/>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AB5">
                        <a:alpha val="75000"/>
                      </a:srgbClr>
                    </a:solidFill>
                  </a:tcPr>
                </a:tc>
                <a:tc>
                  <a:txBody>
                    <a:bodyPr/>
                    <a:lstStyle/>
                    <a:p>
                      <a:pPr>
                        <a:lnSpc>
                          <a:spcPct val="107000"/>
                        </a:lnSpc>
                        <a:spcBef>
                          <a:spcPts val="0"/>
                        </a:spcBef>
                        <a:spcAft>
                          <a:spcPts val="0"/>
                        </a:spcAft>
                      </a:pPr>
                      <a:r>
                        <a:rPr lang="en-US" sz="2400" b="1" noProof="0" err="1">
                          <a:solidFill>
                            <a:srgbClr val="FF983B"/>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Zhromaždené</a:t>
                      </a:r>
                      <a:r>
                        <a:rPr lang="en-US" sz="2400" b="1" noProof="0">
                          <a:solidFill>
                            <a:srgbClr val="FF983B"/>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 </a:t>
                      </a:r>
                      <a:r>
                        <a:rPr lang="en-US" sz="2400" b="1" noProof="0" err="1">
                          <a:solidFill>
                            <a:srgbClr val="FF983B"/>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údaje</a:t>
                      </a:r>
                      <a:endParaRPr lang="en-US" sz="2400" b="1" noProof="0">
                        <a:solidFill>
                          <a:srgbClr val="FF983B"/>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AB5">
                        <a:alpha val="75000"/>
                      </a:srgbClr>
                    </a:solidFill>
                  </a:tcPr>
                </a:tc>
                <a:extLst>
                  <a:ext uri="{0D108BD9-81ED-4DB2-BD59-A6C34878D82A}">
                    <a16:rowId xmlns:a16="http://schemas.microsoft.com/office/drawing/2014/main" val="1440550584"/>
                  </a:ext>
                </a:extLst>
              </a:tr>
              <a:tr h="672719">
                <a:tc>
                  <a:txBody>
                    <a:bodyPr/>
                    <a:lstStyle/>
                    <a:p>
                      <a:pPr>
                        <a:lnSpc>
                          <a:spcPct val="107000"/>
                        </a:lnSpc>
                        <a:spcAft>
                          <a:spcPts val="0"/>
                        </a:spcAft>
                      </a:pPr>
                      <a:r>
                        <a:rPr lang="sk-SK" sz="2200" b="0" noProof="0">
                          <a:solidFill>
                            <a:srgbClr val="FFAA5A"/>
                          </a:solidFill>
                          <a:effectLst/>
                          <a:latin typeface="Aptos" panose="020B0004020202020204" pitchFamily="34" charset="0"/>
                          <a:ea typeface="Cambria" panose="02040503050406030204" pitchFamily="18" charset="0"/>
                        </a:rPr>
                        <a:t>Prehliadanie webu</a:t>
                      </a:r>
                      <a:endParaRPr lang="sk-SK" sz="2200" b="0" noProof="0">
                        <a:solidFill>
                          <a:srgbClr val="FFAA5A"/>
                        </a:solidFill>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sk-SK" sz="2200" noProof="0" dirty="0">
                          <a:effectLst/>
                          <a:latin typeface="Aptos" panose="020B0004020202020204" pitchFamily="34" charset="0"/>
                          <a:ea typeface="Cambria" panose="02040503050406030204" pitchFamily="18" charset="0"/>
                        </a:rPr>
                        <a:t>IP adresa pripojenia, história prehliadania a aktivity, typ použitého zariadenia</a:t>
                      </a:r>
                      <a:endParaRPr lang="sk-SK" sz="2200" noProof="0" dirty="0">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4305458"/>
                  </a:ext>
                </a:extLst>
              </a:tr>
              <a:tr h="672719">
                <a:tc>
                  <a:txBody>
                    <a:bodyPr/>
                    <a:lstStyle/>
                    <a:p>
                      <a:pPr>
                        <a:lnSpc>
                          <a:spcPct val="107000"/>
                        </a:lnSpc>
                        <a:spcAft>
                          <a:spcPts val="800"/>
                        </a:spcAft>
                      </a:pPr>
                      <a:r>
                        <a:rPr lang="sk-SK" sz="2200" b="0" noProof="0" dirty="0">
                          <a:solidFill>
                            <a:srgbClr val="FFAA5A"/>
                          </a:solidFill>
                          <a:effectLst/>
                          <a:latin typeface="Aptos" panose="020B0004020202020204" pitchFamily="34" charset="0"/>
                          <a:ea typeface="Cambria" panose="02040503050406030204" pitchFamily="18" charset="0"/>
                        </a:rPr>
                        <a:t>Súbory cookies</a:t>
                      </a:r>
                      <a:endParaRPr lang="sk-SK" sz="2200" b="0" noProof="0" dirty="0">
                        <a:solidFill>
                          <a:srgbClr val="FFAA5A"/>
                        </a:solidFill>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sk-SK" sz="2200" kern="1200" noProof="0" dirty="0">
                          <a:solidFill>
                            <a:schemeClr val="dk1"/>
                          </a:solidFill>
                          <a:effectLst/>
                          <a:latin typeface="Aptos" panose="020B0004020202020204" pitchFamily="34" charset="0"/>
                          <a:ea typeface="Cambria" panose="02040503050406030204" pitchFamily="18" charset="0"/>
                          <a:cs typeface="+mn-cs"/>
                        </a:rPr>
                        <a:t>prihlasovacie údaje, história vyhľadávania a preferencie, typ použitého zariadenia, jazykové preferencie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2638480"/>
                  </a:ext>
                </a:extLst>
              </a:tr>
              <a:tr h="722318">
                <a:tc>
                  <a:txBody>
                    <a:bodyPr/>
                    <a:lstStyle/>
                    <a:p>
                      <a:pPr>
                        <a:lnSpc>
                          <a:spcPct val="107000"/>
                        </a:lnSpc>
                        <a:spcAft>
                          <a:spcPts val="800"/>
                        </a:spcAft>
                      </a:pPr>
                      <a:r>
                        <a:rPr lang="sk-SK" sz="2200" b="0" noProof="0">
                          <a:solidFill>
                            <a:srgbClr val="FFAA5A"/>
                          </a:solidFill>
                          <a:effectLst/>
                          <a:latin typeface="Aptos" panose="020B0004020202020204" pitchFamily="34" charset="0"/>
                          <a:ea typeface="Cambria" panose="02040503050406030204" pitchFamily="18" charset="0"/>
                        </a:rPr>
                        <a:t>Online nakupovanie</a:t>
                      </a:r>
                      <a:endParaRPr lang="sk-SK" sz="2200" b="0" noProof="0">
                        <a:solidFill>
                          <a:srgbClr val="FFAA5A"/>
                        </a:solidFill>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sk-SK" sz="2200" kern="1200" noProof="0" dirty="0">
                          <a:solidFill>
                            <a:schemeClr val="dk1"/>
                          </a:solidFill>
                          <a:effectLst/>
                          <a:latin typeface="Aptos" panose="020B0004020202020204" pitchFamily="34" charset="0"/>
                          <a:ea typeface="Cambria" panose="02040503050406030204" pitchFamily="18" charset="0"/>
                          <a:cs typeface="+mn-cs"/>
                        </a:rPr>
                        <a:t>história nákupov vrátane zakúpených/recenzovaných položiek, čísla kreditnej karty, osobných údajov, odberov noviniek, využitia kupónov, kliknutí na reklamy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974809"/>
                  </a:ext>
                </a:extLst>
              </a:tr>
              <a:tr h="577855">
                <a:tc>
                  <a:txBody>
                    <a:bodyPr/>
                    <a:lstStyle/>
                    <a:p>
                      <a:pPr>
                        <a:lnSpc>
                          <a:spcPct val="107000"/>
                        </a:lnSpc>
                        <a:spcAft>
                          <a:spcPts val="800"/>
                        </a:spcAft>
                      </a:pPr>
                      <a:r>
                        <a:rPr lang="sk-SK" sz="2200" b="0" noProof="0">
                          <a:solidFill>
                            <a:srgbClr val="FFAA5A"/>
                          </a:solidFill>
                          <a:effectLst/>
                          <a:latin typeface="Aptos" panose="020B0004020202020204" pitchFamily="34" charset="0"/>
                          <a:ea typeface="Cambria" panose="02040503050406030204" pitchFamily="18" charset="0"/>
                        </a:rPr>
                        <a:t>Online bankovníctvo</a:t>
                      </a:r>
                      <a:endParaRPr lang="sk-SK" sz="2200" b="0" noProof="0">
                        <a:solidFill>
                          <a:srgbClr val="FFAA5A"/>
                        </a:solidFill>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sk-SK" sz="2200" noProof="0" dirty="0">
                          <a:effectLst/>
                          <a:latin typeface="Aptos" panose="020B0004020202020204" pitchFamily="34" charset="0"/>
                          <a:ea typeface="Cambria" panose="02040503050406030204" pitchFamily="18" charset="0"/>
                        </a:rPr>
                        <a:t>informácie o platbách a účte, história transakcií, geolokačné údaje</a:t>
                      </a:r>
                      <a:endParaRPr lang="sk-SK" sz="2200" noProof="0" dirty="0">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5693242"/>
                  </a:ext>
                </a:extLst>
              </a:tr>
              <a:tr h="577855">
                <a:tc>
                  <a:txBody>
                    <a:bodyPr/>
                    <a:lstStyle/>
                    <a:p>
                      <a:pPr>
                        <a:lnSpc>
                          <a:spcPct val="107000"/>
                        </a:lnSpc>
                        <a:spcAft>
                          <a:spcPts val="800"/>
                        </a:spcAft>
                      </a:pPr>
                      <a:r>
                        <a:rPr lang="sk-SK" sz="2200" b="0" noProof="0">
                          <a:solidFill>
                            <a:srgbClr val="FFAA5A"/>
                          </a:solidFill>
                          <a:effectLst/>
                          <a:latin typeface="Aptos" panose="020B0004020202020204" pitchFamily="34" charset="0"/>
                          <a:ea typeface="Cambria" panose="02040503050406030204" pitchFamily="18" charset="0"/>
                        </a:rPr>
                        <a:t>Stiahnutie súborov</a:t>
                      </a:r>
                      <a:endParaRPr lang="sk-SK" sz="2200" b="0" noProof="0">
                        <a:solidFill>
                          <a:srgbClr val="FFAA5A"/>
                        </a:solidFill>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sk-SK" sz="2200" noProof="0" dirty="0">
                          <a:effectLst/>
                          <a:latin typeface="Aptos" panose="020B0004020202020204" pitchFamily="34" charset="0"/>
                          <a:ea typeface="Cambria" panose="02040503050406030204" pitchFamily="18" charset="0"/>
                        </a:rPr>
                        <a:t>typ súboru, pôvod a metadáta, história stiahnutých súborov</a:t>
                      </a:r>
                      <a:endParaRPr lang="sk-SK" sz="2200" noProof="0" dirty="0">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489249"/>
                  </a:ext>
                </a:extLst>
              </a:tr>
              <a:tr h="577855">
                <a:tc>
                  <a:txBody>
                    <a:bodyPr/>
                    <a:lstStyle/>
                    <a:p>
                      <a:pPr>
                        <a:lnSpc>
                          <a:spcPct val="107000"/>
                        </a:lnSpc>
                        <a:spcAft>
                          <a:spcPts val="800"/>
                        </a:spcAft>
                      </a:pPr>
                      <a:r>
                        <a:rPr lang="sk-SK" sz="2200" b="0" noProof="0">
                          <a:solidFill>
                            <a:srgbClr val="FFAA5A"/>
                          </a:solidFill>
                          <a:effectLst/>
                          <a:latin typeface="Aptos" panose="020B0004020202020204" pitchFamily="34" charset="0"/>
                          <a:ea typeface="Cambria" panose="02040503050406030204" pitchFamily="18" charset="0"/>
                        </a:rPr>
                        <a:t>Sociálne siete</a:t>
                      </a:r>
                      <a:endParaRPr lang="sk-SK" sz="2200" b="0" noProof="0">
                        <a:solidFill>
                          <a:srgbClr val="FFAA5A"/>
                        </a:solidFill>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sk-SK" sz="2200" noProof="0" dirty="0">
                          <a:effectLst/>
                          <a:latin typeface="Aptos" panose="020B0004020202020204" pitchFamily="34" charset="0"/>
                          <a:ea typeface="Cambria" panose="02040503050406030204" pitchFamily="18" charset="0"/>
                        </a:rPr>
                        <a:t>fotografie, príspevky, komentáre, mená príbuzných, priateľov</a:t>
                      </a:r>
                      <a:endParaRPr lang="sk-SK" sz="2200" noProof="0" dirty="0">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3022927"/>
                  </a:ext>
                </a:extLst>
              </a:tr>
              <a:tr h="794550">
                <a:tc>
                  <a:txBody>
                    <a:bodyPr/>
                    <a:lstStyle/>
                    <a:p>
                      <a:pPr>
                        <a:lnSpc>
                          <a:spcPct val="107000"/>
                        </a:lnSpc>
                        <a:spcAft>
                          <a:spcPts val="800"/>
                        </a:spcAft>
                      </a:pPr>
                      <a:r>
                        <a:rPr lang="sk-SK" sz="2200" b="0" noProof="0">
                          <a:solidFill>
                            <a:srgbClr val="FFAA5A"/>
                          </a:solidFill>
                          <a:effectLst/>
                          <a:latin typeface="Aptos" panose="020B0004020202020204" pitchFamily="34" charset="0"/>
                          <a:ea typeface="Cambria" panose="02040503050406030204" pitchFamily="18" charset="0"/>
                        </a:rPr>
                        <a:t>E-mail</a:t>
                      </a:r>
                      <a:endParaRPr lang="sk-SK" sz="2200" b="0" noProof="0">
                        <a:solidFill>
                          <a:srgbClr val="FFAA5A"/>
                        </a:solidFill>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sk-SK" sz="2200" noProof="0" dirty="0">
                          <a:effectLst/>
                          <a:latin typeface="Aptos" panose="020B0004020202020204" pitchFamily="34" charset="0"/>
                          <a:ea typeface="Cambria" panose="02040503050406030204" pitchFamily="18" charset="0"/>
                        </a:rPr>
                        <a:t>prijaté/preposlané e-maily, e-mailové adresy (osobné alebo pracovné kontakty), geolokácia</a:t>
                      </a:r>
                      <a:endParaRPr lang="sk-SK" sz="2200" noProof="0" dirty="0">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2932947"/>
                  </a:ext>
                </a:extLst>
              </a:tr>
            </a:tbl>
          </a:graphicData>
        </a:graphic>
      </p:graphicFrame>
    </p:spTree>
    <p:extLst>
      <p:ext uri="{BB962C8B-B14F-4D97-AF65-F5344CB8AC3E}">
        <p14:creationId xmlns:p14="http://schemas.microsoft.com/office/powerpoint/2010/main" val="1301139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967" y="175905"/>
            <a:ext cx="5868955" cy="1325563"/>
          </a:xfrm>
        </p:spPr>
        <p:txBody>
          <a:bodyPr>
            <a:noAutofit/>
          </a:bodyPr>
          <a:lstStyle/>
          <a:p>
            <a:pPr algn="l"/>
            <a:r>
              <a:rPr lang="sk-SK" sz="4000">
                <a:latin typeface="Aptos" panose="020B0004020202020204" pitchFamily="34" charset="0"/>
                <a:cs typeface="Calibri Light" panose="020F0302020204030204" pitchFamily="34" charset="0"/>
              </a:rPr>
              <a:t>Riziká a hrozby zneužitia digitálnej stopy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67512" y="1907133"/>
            <a:ext cx="10853928" cy="4545202"/>
          </a:xfrm>
        </p:spPr>
        <p:txBody>
          <a:bodyPr>
            <a:normAutofit fontScale="92500" lnSpcReduction="20000"/>
          </a:bodyPr>
          <a:lstStyle/>
          <a:p>
            <a:pPr marL="361950" indent="-361950" algn="just">
              <a:spcAft>
                <a:spcPts val="600"/>
              </a:spcAft>
            </a:pPr>
            <a:r>
              <a:rPr lang="sk-SK" sz="2400" b="1" dirty="0">
                <a:solidFill>
                  <a:srgbClr val="FF983B"/>
                </a:solidFill>
                <a:latin typeface="Aptos" panose="020B0004020202020204" pitchFamily="34" charset="0"/>
                <a:cs typeface="Calibri" panose="020F0502020204030204" pitchFamily="34" charset="0"/>
              </a:rPr>
              <a:t>Krádež identity: </a:t>
            </a:r>
            <a:r>
              <a:rPr lang="sk-SK" sz="2400" dirty="0">
                <a:latin typeface="Aptos" panose="020B0004020202020204" pitchFamily="34" charset="0"/>
                <a:cs typeface="Calibri" panose="020F0502020204030204" pitchFamily="34" charset="0"/>
              </a:rPr>
              <a:t>vytváranie falošných dokladov totožnosti, otváranie podvodných účtov.</a:t>
            </a:r>
          </a:p>
          <a:p>
            <a:pPr marL="361950" indent="-361950" algn="just">
              <a:spcAft>
                <a:spcPts val="600"/>
              </a:spcAft>
            </a:pPr>
            <a:r>
              <a:rPr lang="sk-SK" sz="2400" b="1" dirty="0">
                <a:solidFill>
                  <a:srgbClr val="FF983B"/>
                </a:solidFill>
                <a:latin typeface="Aptos" panose="020B0004020202020204" pitchFamily="34" charset="0"/>
                <a:cs typeface="Calibri" panose="020F0502020204030204" pitchFamily="34" charset="0"/>
              </a:rPr>
              <a:t>Sociálne inžinierstvo: </a:t>
            </a:r>
            <a:r>
              <a:rPr lang="sk-SK" sz="2400" dirty="0">
                <a:latin typeface="Aptos" panose="020B0004020202020204" pitchFamily="34" charset="0"/>
                <a:cs typeface="Calibri" panose="020F0502020204030204" pitchFamily="34" charset="0"/>
              </a:rPr>
              <a:t>sfalšované e-maily (v mene zamestnávateľa, banky) s cieľom získať citlivé informácia alebo kliknúť na škodlivé odkazy.</a:t>
            </a:r>
          </a:p>
          <a:p>
            <a:pPr marL="361950" indent="-361950" algn="just">
              <a:spcAft>
                <a:spcPts val="600"/>
              </a:spcAft>
            </a:pPr>
            <a:r>
              <a:rPr lang="sk-SK" sz="2400" b="1" dirty="0">
                <a:solidFill>
                  <a:srgbClr val="FF983B"/>
                </a:solidFill>
                <a:latin typeface="Aptos" panose="020B0004020202020204" pitchFamily="34" charset="0"/>
                <a:cs typeface="Calibri" panose="020F0502020204030204" pitchFamily="34" charset="0"/>
              </a:rPr>
              <a:t>Phishingové útoky: </a:t>
            </a:r>
            <a:r>
              <a:rPr lang="sk-SK" sz="2400" dirty="0">
                <a:latin typeface="Aptos" panose="020B0004020202020204" pitchFamily="34" charset="0"/>
                <a:cs typeface="Calibri" panose="020F0502020204030204" pitchFamily="34" charset="0"/>
              </a:rPr>
              <a:t>krádež finančných informácií.</a:t>
            </a:r>
          </a:p>
          <a:p>
            <a:pPr marL="361950" indent="-361950" algn="just">
              <a:spcAft>
                <a:spcPts val="600"/>
              </a:spcAft>
            </a:pPr>
            <a:r>
              <a:rPr lang="sk-SK" sz="2400" b="1" dirty="0">
                <a:solidFill>
                  <a:srgbClr val="FF983B"/>
                </a:solidFill>
                <a:latin typeface="Aptos" panose="020B0004020202020204" pitchFamily="34" charset="0"/>
                <a:cs typeface="Calibri" panose="020F0502020204030204" pitchFamily="34" charset="0"/>
              </a:rPr>
              <a:t>Narušenie súkromia a údajov: </a:t>
            </a:r>
            <a:r>
              <a:rPr lang="sk-SK" sz="2400" dirty="0">
                <a:latin typeface="Aptos" panose="020B0004020202020204" pitchFamily="34" charset="0"/>
                <a:cs typeface="Calibri" panose="020F0502020204030204" pitchFamily="34" charset="0"/>
              </a:rPr>
              <a:t>ak viaceré účty používajú rovnaké heslo, uniknuté prihlasovacie údaje z jedného účtu je možné použiť a všetkých webových stránkach.</a:t>
            </a:r>
          </a:p>
          <a:p>
            <a:pPr marL="361950" indent="-361950" algn="just">
              <a:spcAft>
                <a:spcPts val="600"/>
              </a:spcAft>
            </a:pPr>
            <a:r>
              <a:rPr lang="sk-SK" sz="2400" b="1" dirty="0">
                <a:solidFill>
                  <a:srgbClr val="FF983B"/>
                </a:solidFill>
                <a:latin typeface="Aptos" panose="020B0004020202020204" pitchFamily="34" charset="0"/>
                <a:cs typeface="Calibri" panose="020F0502020204030204" pitchFamily="34" charset="0"/>
              </a:rPr>
              <a:t>Kyberšikana alebo obťažovanie: </a:t>
            </a:r>
            <a:r>
              <a:rPr lang="sk-SK" sz="2400" dirty="0">
                <a:latin typeface="Aptos" panose="020B0004020202020204" pitchFamily="34" charset="0"/>
                <a:cs typeface="Calibri" panose="020F0502020204030204" pitchFamily="34" charset="0"/>
              </a:rPr>
              <a:t>osobné údaje môžu byť zneužité na kyberšikanu alebo doxxing (zverejňovanie súkromných informácií online s úmyslom zastrašiť).</a:t>
            </a:r>
          </a:p>
          <a:p>
            <a:pPr marL="361950" indent="-361950" algn="just">
              <a:spcAft>
                <a:spcPts val="600"/>
              </a:spcAft>
            </a:pPr>
            <a:r>
              <a:rPr lang="sk-SK" sz="2400" b="1" dirty="0">
                <a:solidFill>
                  <a:srgbClr val="FF983B"/>
                </a:solidFill>
                <a:latin typeface="Aptos" panose="020B0004020202020204" pitchFamily="34" charset="0"/>
                <a:cs typeface="Calibri" panose="020F0502020204030204" pitchFamily="34" charset="0"/>
              </a:rPr>
              <a:t>Cielená reklama: </a:t>
            </a:r>
            <a:r>
              <a:rPr lang="sk-SK" sz="2400" dirty="0">
                <a:latin typeface="Aptos" panose="020B0004020202020204" pitchFamily="34" charset="0"/>
                <a:cs typeface="Calibri" panose="020F0502020204030204" pitchFamily="34" charset="0"/>
              </a:rPr>
              <a:t>Spoločnosti/inzerenti profilujú svojich zákazníkov na zasielanie prispôsobených reklám alebo kampaní.</a:t>
            </a:r>
          </a:p>
          <a:p>
            <a:pPr marL="361950" indent="-361950" algn="just">
              <a:spcAft>
                <a:spcPts val="600"/>
              </a:spcAft>
            </a:pPr>
            <a:r>
              <a:rPr lang="sk-SK" sz="2400" b="1" dirty="0">
                <a:solidFill>
                  <a:srgbClr val="FF983B"/>
                </a:solidFill>
                <a:latin typeface="Aptos" panose="020B0004020202020204" pitchFamily="34" charset="0"/>
                <a:cs typeface="Calibri" panose="020F0502020204030204" pitchFamily="34" charset="0"/>
              </a:rPr>
              <a:t>Poškodenie reputácie/dobrého mena: </a:t>
            </a:r>
            <a:r>
              <a:rPr lang="sk-SK" sz="2400" dirty="0">
                <a:latin typeface="Aptos" panose="020B0004020202020204" pitchFamily="34" charset="0"/>
                <a:cs typeface="Calibri" panose="020F0502020204030204" pitchFamily="34" charset="0"/>
              </a:rPr>
              <a:t>negatívna stopa môže ohroziť povesť používateľa v jeho osobnom a pracovnom živote.</a:t>
            </a:r>
          </a:p>
        </p:txBody>
      </p:sp>
      <p:sp>
        <p:nvSpPr>
          <p:cNvPr id="4" name="BlokTextu 3">
            <a:extLst>
              <a:ext uri="{FF2B5EF4-FFF2-40B4-BE49-F238E27FC236}">
                <a16:creationId xmlns:a16="http://schemas.microsoft.com/office/drawing/2014/main" id="{AF3EE782-0633-97A8-1968-23D0E16D8C9B}"/>
              </a:ext>
            </a:extLst>
          </p:cNvPr>
          <p:cNvSpPr txBox="1"/>
          <p:nvPr/>
        </p:nvSpPr>
        <p:spPr>
          <a:xfrm>
            <a:off x="6928038" y="284689"/>
            <a:ext cx="4837253" cy="1015663"/>
          </a:xfrm>
          <a:prstGeom prst="rect">
            <a:avLst/>
          </a:prstGeom>
          <a:noFill/>
          <a:ln w="38100">
            <a:solidFill>
              <a:srgbClr val="FFAA5A"/>
            </a:solidFill>
          </a:ln>
        </p:spPr>
        <p:txBody>
          <a:bodyPr wrap="square" rtlCol="0">
            <a:spAutoFit/>
          </a:bodyPr>
          <a:lstStyle/>
          <a:p>
            <a:pPr algn="r"/>
            <a:r>
              <a:rPr lang="sk-SK" sz="2000" b="1" i="1">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Čokoľvek, kdekoľvek a kedykoľvek nahrané, prenesené, vložené </a:t>
            </a:r>
            <a:br>
              <a:rPr lang="en-US" sz="2000" b="1" i="1">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br>
            <a:r>
              <a:rPr lang="sk-SK" sz="2000" b="1" i="1">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do kyberpriestoru tam zostane navždy</a:t>
            </a:r>
          </a:p>
        </p:txBody>
      </p:sp>
      <p:sp>
        <p:nvSpPr>
          <p:cNvPr id="5" name="Šípka: doprava 4">
            <a:extLst>
              <a:ext uri="{FF2B5EF4-FFF2-40B4-BE49-F238E27FC236}">
                <a16:creationId xmlns:a16="http://schemas.microsoft.com/office/drawing/2014/main" id="{625B51C0-592C-B621-3165-474FD2FE492B}"/>
              </a:ext>
            </a:extLst>
          </p:cNvPr>
          <p:cNvSpPr/>
          <p:nvPr/>
        </p:nvSpPr>
        <p:spPr>
          <a:xfrm>
            <a:off x="5980922" y="620344"/>
            <a:ext cx="861391" cy="436686"/>
          </a:xfrm>
          <a:prstGeom prst="rightArrow">
            <a:avLst/>
          </a:prstGeom>
          <a:solidFill>
            <a:srgbClr val="FFAA5A"/>
          </a:solidFill>
          <a:ln w="38100">
            <a:solidFill>
              <a:srgbClr val="92BA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337748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233" y="773620"/>
            <a:ext cx="4192477" cy="5583126"/>
          </a:xfrm>
        </p:spPr>
        <p:txBody>
          <a:bodyPr>
            <a:normAutofit/>
          </a:bodyPr>
          <a:lstStyle/>
          <a:p>
            <a:pPr algn="r"/>
            <a:r>
              <a:rPr lang="sk-SK" dirty="0" err="1">
                <a:solidFill>
                  <a:srgbClr val="FFAA5A"/>
                </a:solidFill>
                <a:latin typeface="Aptos" panose="020B0004020202020204" pitchFamily="34" charset="0"/>
                <a:cs typeface="Calibri Light" panose="020F0302020204030204" pitchFamily="34" charset="0"/>
              </a:rPr>
              <a:t>Subsekcia</a:t>
            </a:r>
            <a:r>
              <a:rPr lang="sk-SK" dirty="0">
                <a:solidFill>
                  <a:srgbClr val="FFAA5A"/>
                </a:solidFill>
                <a:latin typeface="Aptos" panose="020B0004020202020204" pitchFamily="34" charset="0"/>
                <a:cs typeface="Calibri Light" panose="020F0302020204030204" pitchFamily="34" charset="0"/>
              </a:rPr>
              <a:t> 1</a:t>
            </a:r>
            <a:r>
              <a:rPr lang="en-US" dirty="0">
                <a:solidFill>
                  <a:srgbClr val="FFAA5A"/>
                </a:solidFill>
                <a:latin typeface="Aptos" panose="020B0004020202020204" pitchFamily="34" charset="0"/>
                <a:cs typeface="Calibri Light" panose="020F0302020204030204" pitchFamily="34" charset="0"/>
              </a:rPr>
              <a:t>: </a:t>
            </a:r>
            <a:br>
              <a:rPr lang="en-US" dirty="0">
                <a:latin typeface="Aptos" panose="020B0004020202020204" pitchFamily="34" charset="0"/>
                <a:cs typeface="Calibri Light" panose="020F0302020204030204" pitchFamily="34" charset="0"/>
              </a:rPr>
            </a:br>
            <a:r>
              <a:rPr lang="sk-SK" dirty="0">
                <a:latin typeface="Aptos" panose="020B0004020202020204" pitchFamily="34" charset="0"/>
                <a:cs typeface="Calibri Light" panose="020F0302020204030204" pitchFamily="34" charset="0"/>
              </a:rPr>
              <a:t>Digitálna identita </a:t>
            </a:r>
            <a:br>
              <a:rPr lang="sk-SK" dirty="0">
                <a:latin typeface="Aptos" panose="020B0004020202020204" pitchFamily="34" charset="0"/>
                <a:cs typeface="Calibri Light" panose="020F0302020204030204" pitchFamily="34" charset="0"/>
              </a:rPr>
            </a:br>
            <a:r>
              <a:rPr lang="sk-SK" dirty="0">
                <a:latin typeface="Aptos" panose="020B0004020202020204" pitchFamily="34" charset="0"/>
                <a:cs typeface="Calibri Light" panose="020F0302020204030204" pitchFamily="34" charset="0"/>
              </a:rPr>
              <a:t>Digitálna stopa</a:t>
            </a:r>
          </a:p>
        </p:txBody>
      </p:sp>
      <p:graphicFrame>
        <p:nvGraphicFramePr>
          <p:cNvPr id="5" name="Content Placeholder 2">
            <a:extLst>
              <a:ext uri="{FF2B5EF4-FFF2-40B4-BE49-F238E27FC236}">
                <a16:creationId xmlns:a16="http://schemas.microsoft.com/office/drawing/2014/main" id="{DEFD9242-E62D-2E9A-A16F-757E78B1BF90}"/>
              </a:ext>
            </a:extLst>
          </p:cNvPr>
          <p:cNvGraphicFramePr>
            <a:graphicFrameLocks noGrp="1"/>
          </p:cNvGraphicFramePr>
          <p:nvPr>
            <p:ph idx="1"/>
            <p:extLst>
              <p:ext uri="{D42A27DB-BD31-4B8C-83A1-F6EECF244321}">
                <p14:modId xmlns:p14="http://schemas.microsoft.com/office/powerpoint/2010/main" val="620317904"/>
              </p:ext>
            </p:extLst>
          </p:nvPr>
        </p:nvGraphicFramePr>
        <p:xfrm>
          <a:off x="4747253" y="1173671"/>
          <a:ext cx="6972975" cy="4804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892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10515600" cy="857885"/>
          </a:xfrm>
        </p:spPr>
        <p:txBody>
          <a:bodyPr>
            <a:noAutofit/>
          </a:bodyPr>
          <a:lstStyle/>
          <a:p>
            <a:pPr algn="l"/>
            <a:r>
              <a:rPr lang="sk-SK" sz="3200" dirty="0">
                <a:latin typeface="Aptos" panose="020B0004020202020204" pitchFamily="34" charset="0"/>
                <a:ea typeface="Cambria"/>
              </a:rPr>
              <a:t>Osvedčené postupy na ochranu digitálnej identity </a:t>
            </a:r>
            <a:br>
              <a:rPr lang="sk-SK" sz="3200" dirty="0">
                <a:latin typeface="Aptos" panose="020B0004020202020204" pitchFamily="34" charset="0"/>
                <a:ea typeface="Cambria"/>
              </a:rPr>
            </a:br>
            <a:r>
              <a:rPr lang="sk-SK" sz="3200" dirty="0">
                <a:latin typeface="Aptos" panose="020B0004020202020204" pitchFamily="34" charset="0"/>
                <a:ea typeface="Cambria"/>
              </a:rPr>
              <a:t>a digitálnej stopy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429109" y="1208473"/>
            <a:ext cx="3499796" cy="477997"/>
          </a:xfrm>
        </p:spPr>
        <p:txBody>
          <a:bodyPr vert="horz" lIns="91440" tIns="45720" rIns="91440" bIns="45720" rtlCol="0">
            <a:noAutofit/>
          </a:bodyPr>
          <a:lstStyle/>
          <a:p>
            <a:pPr marL="0" indent="0" algn="just">
              <a:buNone/>
            </a:pPr>
            <a:r>
              <a:rPr lang="sk-SK" sz="2200" b="1" dirty="0">
                <a:solidFill>
                  <a:srgbClr val="FF983B"/>
                </a:solidFill>
                <a:latin typeface="Aptos" panose="020B0004020202020204" pitchFamily="34" charset="0"/>
                <a:ea typeface="Cambria"/>
              </a:rPr>
              <a:t>Spoločné pravidlá </a:t>
            </a:r>
            <a:endParaRPr lang="en-US" sz="2200" b="1" dirty="0">
              <a:solidFill>
                <a:srgbClr val="FF983B"/>
              </a:solidFill>
              <a:latin typeface="Aptos" panose="020B0004020202020204" pitchFamily="34" charset="0"/>
              <a:ea typeface="Cambria"/>
            </a:endParaRP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429109" y="1686471"/>
            <a:ext cx="7395771" cy="478466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sk-SK" sz="2800" dirty="0">
                <a:latin typeface="Aptos" panose="020B0004020202020204" pitchFamily="34" charset="0"/>
                <a:ea typeface="Cambria" panose="02040503050406030204" pitchFamily="18" charset="0"/>
                <a:cs typeface="Times New Roman" panose="02020603050405020304" pitchFamily="18" charset="0"/>
              </a:rPr>
              <a:t>Buďte pozorní v kybernetickom priestore a pri online interakciách.</a:t>
            </a:r>
          </a:p>
          <a:p>
            <a:pPr marL="630238" lvl="1" indent="-366713" algn="just">
              <a:lnSpc>
                <a:spcPct val="100000"/>
              </a:lnSpc>
              <a:buClr>
                <a:srgbClr val="FFAA5A"/>
              </a:buClr>
              <a:buFont typeface="Wingdings" panose="05000000000000000000" pitchFamily="2" charset="2"/>
              <a:buChar char="q"/>
              <a:tabLst>
                <a:tab pos="2692400" algn="l"/>
              </a:tabLst>
            </a:pPr>
            <a:r>
              <a:rPr lang="sk-SK" sz="2800" dirty="0">
                <a:latin typeface="Aptos" panose="020B0004020202020204" pitchFamily="34" charset="0"/>
                <a:ea typeface="Cambria" panose="02040503050406030204" pitchFamily="18" charset="0"/>
                <a:cs typeface="Times New Roman" panose="02020603050405020304" pitchFamily="18" charset="0"/>
              </a:rPr>
              <a:t>Buďte proaktívnym a informovaným používateľom, ktorý </a:t>
            </a:r>
            <a:br>
              <a:rPr lang="sk-SK" sz="2800" dirty="0">
                <a:latin typeface="Aptos" panose="020B0004020202020204" pitchFamily="34" charset="0"/>
                <a:ea typeface="Cambria" panose="02040503050406030204" pitchFamily="18" charset="0"/>
                <a:cs typeface="Times New Roman" panose="02020603050405020304" pitchFamily="18" charset="0"/>
              </a:rPr>
            </a:br>
            <a:r>
              <a:rPr lang="sk-SK" sz="2800" dirty="0">
                <a:latin typeface="Aptos" panose="020B0004020202020204" pitchFamily="34" charset="0"/>
                <a:ea typeface="Cambria" panose="02040503050406030204" pitchFamily="18" charset="0"/>
                <a:cs typeface="Times New Roman" panose="02020603050405020304" pitchFamily="18" charset="0"/>
              </a:rPr>
              <a:t>má kontrolu nad svojimi osobnými údajmi, digitálnou identitou a digitálnou stopou a pozná osvedčené postupy ochrany súkromia. </a:t>
            </a:r>
          </a:p>
          <a:p>
            <a:pPr marL="630238" lvl="1" indent="-366713" algn="just">
              <a:lnSpc>
                <a:spcPct val="100000"/>
              </a:lnSpc>
              <a:buClr>
                <a:srgbClr val="FFAA5A"/>
              </a:buClr>
              <a:buFont typeface="Wingdings" panose="05000000000000000000" pitchFamily="2" charset="2"/>
              <a:buChar char="q"/>
              <a:tabLst>
                <a:tab pos="2692400" algn="l"/>
              </a:tabLst>
            </a:pPr>
            <a:r>
              <a:rPr lang="sk-SK" sz="2800" dirty="0">
                <a:latin typeface="Aptos" panose="020B0004020202020204" pitchFamily="34" charset="0"/>
                <a:ea typeface="Cambria" panose="02040503050406030204" pitchFamily="18" charset="0"/>
                <a:cs typeface="Times New Roman" panose="02020603050405020304" pitchFamily="18" charset="0"/>
              </a:rPr>
              <a:t>V online priestore dodržiavajte bezpečnostné opatrenia (silné heslá, viacfaktorová autentifikácia, aktualizácie softvéru).</a:t>
            </a:r>
          </a:p>
          <a:p>
            <a:pPr marL="630238" lvl="1" indent="-366713" algn="just">
              <a:lnSpc>
                <a:spcPct val="100000"/>
              </a:lnSpc>
              <a:buClr>
                <a:srgbClr val="FFAA5A"/>
              </a:buClr>
              <a:buFont typeface="Wingdings" panose="05000000000000000000" pitchFamily="2" charset="2"/>
              <a:buChar char="q"/>
              <a:tabLst>
                <a:tab pos="2692400" algn="l"/>
              </a:tabLst>
            </a:pPr>
            <a:r>
              <a:rPr lang="sk-SK" sz="2800" dirty="0">
                <a:latin typeface="Aptos" panose="020B0004020202020204" pitchFamily="34" charset="0"/>
                <a:ea typeface="Cambria" panose="02040503050406030204" pitchFamily="18" charset="0"/>
                <a:cs typeface="Times New Roman" panose="02020603050405020304" pitchFamily="18" charset="0"/>
              </a:rPr>
              <a:t>Používajte techniky/nástroje na ochranu digitálnej identity </a:t>
            </a:r>
            <a:br>
              <a:rPr lang="sk-SK" sz="2800" dirty="0">
                <a:latin typeface="Aptos" panose="020B0004020202020204" pitchFamily="34" charset="0"/>
                <a:ea typeface="Cambria" panose="02040503050406030204" pitchFamily="18" charset="0"/>
                <a:cs typeface="Times New Roman" panose="02020603050405020304" pitchFamily="18" charset="0"/>
              </a:rPr>
            </a:br>
            <a:r>
              <a:rPr lang="sk-SK" sz="2800" dirty="0">
                <a:latin typeface="Aptos" panose="020B0004020202020204" pitchFamily="34" charset="0"/>
                <a:ea typeface="Cambria" panose="02040503050406030204" pitchFamily="18" charset="0"/>
                <a:cs typeface="Times New Roman" panose="02020603050405020304" pitchFamily="18" charset="0"/>
              </a:rPr>
              <a:t>a digitálnej stopy používateľa:</a:t>
            </a:r>
          </a:p>
          <a:p>
            <a:pPr marL="1087438" lvl="2" indent="-366713" algn="just">
              <a:lnSpc>
                <a:spcPct val="100000"/>
              </a:lnSpc>
              <a:buClr>
                <a:srgbClr val="FFAA5A"/>
              </a:buClr>
              <a:buFont typeface="Wingdings" panose="05000000000000000000" pitchFamily="2" charset="2"/>
              <a:buChar char="§"/>
              <a:tabLst>
                <a:tab pos="2692400" algn="l"/>
              </a:tabLst>
            </a:pPr>
            <a:r>
              <a:rPr lang="sk-SK" sz="2600" dirty="0">
                <a:latin typeface="Aptos" panose="020B0004020202020204" pitchFamily="34" charset="0"/>
                <a:ea typeface="Cambria" panose="02040503050406030204" pitchFamily="18" charset="0"/>
                <a:cs typeface="Times New Roman" panose="02020603050405020304" pitchFamily="18" charset="0"/>
              </a:rPr>
              <a:t>Techniky minimalizácie osobných údajov používateľa poskytovaných alebo požadovaných v online službách </a:t>
            </a:r>
            <a:br>
              <a:rPr lang="sk-SK" sz="2600" dirty="0">
                <a:latin typeface="Aptos" panose="020B0004020202020204" pitchFamily="34" charset="0"/>
                <a:ea typeface="Cambria" panose="02040503050406030204" pitchFamily="18" charset="0"/>
                <a:cs typeface="Times New Roman" panose="02020603050405020304" pitchFamily="18" charset="0"/>
              </a:rPr>
            </a:br>
            <a:r>
              <a:rPr lang="sk-SK" sz="2600" dirty="0">
                <a:latin typeface="Aptos" panose="020B0004020202020204" pitchFamily="34" charset="0"/>
                <a:ea typeface="Cambria" panose="02040503050406030204" pitchFamily="18" charset="0"/>
                <a:cs typeface="Times New Roman" panose="02020603050405020304" pitchFamily="18" charset="0"/>
              </a:rPr>
              <a:t>a interakciách.</a:t>
            </a:r>
          </a:p>
          <a:p>
            <a:pPr marL="1087438" lvl="2" indent="-366713" algn="just">
              <a:lnSpc>
                <a:spcPct val="100000"/>
              </a:lnSpc>
              <a:buClr>
                <a:srgbClr val="FFAA5A"/>
              </a:buClr>
              <a:buFont typeface="Wingdings" panose="05000000000000000000" pitchFamily="2" charset="2"/>
              <a:buChar char="§"/>
              <a:tabLst>
                <a:tab pos="2692400" algn="l"/>
              </a:tabLst>
            </a:pPr>
            <a:r>
              <a:rPr lang="sk-SK" sz="2600" dirty="0">
                <a:latin typeface="Aptos" panose="020B0004020202020204" pitchFamily="34" charset="0"/>
                <a:ea typeface="Cambria" panose="02040503050406030204" pitchFamily="18" charset="0"/>
                <a:cs typeface="Times New Roman" panose="02020603050405020304" pitchFamily="18" charset="0"/>
              </a:rPr>
              <a:t>Techniky "zahmlievania" identity (režim inkognito, filtre </a:t>
            </a:r>
            <a:br>
              <a:rPr lang="sk-SK" sz="2600" dirty="0">
                <a:latin typeface="Aptos" panose="020B0004020202020204" pitchFamily="34" charset="0"/>
                <a:ea typeface="Cambria" panose="02040503050406030204" pitchFamily="18" charset="0"/>
                <a:cs typeface="Times New Roman" panose="02020603050405020304" pitchFamily="18" charset="0"/>
              </a:rPr>
            </a:br>
            <a:r>
              <a:rPr lang="sk-SK" sz="2600" dirty="0">
                <a:latin typeface="Aptos" panose="020B0004020202020204" pitchFamily="34" charset="0"/>
                <a:ea typeface="Cambria" panose="02040503050406030204" pitchFamily="18" charset="0"/>
                <a:cs typeface="Times New Roman" panose="02020603050405020304" pitchFamily="18" charset="0"/>
              </a:rPr>
              <a:t>na ochranu súkromia, nástroje proti sledovaniu online aktivít používateľov).</a:t>
            </a:r>
          </a:p>
        </p:txBody>
      </p:sp>
      <p:pic>
        <p:nvPicPr>
          <p:cNvPr id="6" name="Obrázok 5">
            <a:extLst>
              <a:ext uri="{FF2B5EF4-FFF2-40B4-BE49-F238E27FC236}">
                <a16:creationId xmlns:a16="http://schemas.microsoft.com/office/drawing/2014/main" id="{6B1C5DF6-FB5E-5F04-6011-EDC116B5334F}"/>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300"/>
                    </a14:imgEffect>
                  </a14:imgLayer>
                </a14:imgProps>
              </a:ext>
            </a:extLst>
          </a:blip>
          <a:srcRect l="3481" r="5209"/>
          <a:stretch/>
        </p:blipFill>
        <p:spPr>
          <a:xfrm>
            <a:off x="7736187" y="2318522"/>
            <a:ext cx="4381168" cy="2698954"/>
          </a:xfrm>
          <a:prstGeom prst="rect">
            <a:avLst/>
          </a:prstGeom>
          <a:effectLst>
            <a:softEdge rad="266700"/>
          </a:effectLst>
        </p:spPr>
      </p:pic>
      <p:sp>
        <p:nvSpPr>
          <p:cNvPr id="5" name="BlokTextu 4">
            <a:extLst>
              <a:ext uri="{FF2B5EF4-FFF2-40B4-BE49-F238E27FC236}">
                <a16:creationId xmlns:a16="http://schemas.microsoft.com/office/drawing/2014/main" id="{148353B1-12D2-B332-C44F-266C5D01739B}"/>
              </a:ext>
            </a:extLst>
          </p:cNvPr>
          <p:cNvSpPr txBox="1"/>
          <p:nvPr/>
        </p:nvSpPr>
        <p:spPr>
          <a:xfrm>
            <a:off x="7824880" y="2473354"/>
            <a:ext cx="4176467" cy="646331"/>
          </a:xfrm>
          <a:prstGeom prst="rect">
            <a:avLst/>
          </a:prstGeom>
          <a:noFill/>
        </p:spPr>
        <p:txBody>
          <a:bodyPr wrap="square" rtlCol="0">
            <a:spAutoFit/>
          </a:bodyPr>
          <a:lstStyle/>
          <a:p>
            <a:pPr algn="ctr"/>
            <a:r>
              <a:rPr lang="sk-SK" b="1" i="1" dirty="0">
                <a:solidFill>
                  <a:srgbClr val="FF800D"/>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Ochrana súkromia </a:t>
            </a:r>
            <a:br>
              <a:rPr lang="sk-SK" b="1" i="1" dirty="0">
                <a:solidFill>
                  <a:srgbClr val="FF800D"/>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sk-SK" b="1" i="1" dirty="0">
                <a:solidFill>
                  <a:srgbClr val="FF800D"/>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je nepretržitý proces</a:t>
            </a:r>
          </a:p>
        </p:txBody>
      </p:sp>
    </p:spTree>
    <p:extLst>
      <p:ext uri="{BB962C8B-B14F-4D97-AF65-F5344CB8AC3E}">
        <p14:creationId xmlns:p14="http://schemas.microsoft.com/office/powerpoint/2010/main" val="1339578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967" y="175905"/>
            <a:ext cx="5868955" cy="1325563"/>
          </a:xfrm>
        </p:spPr>
        <p:txBody>
          <a:bodyPr>
            <a:noAutofit/>
          </a:bodyPr>
          <a:lstStyle/>
          <a:p>
            <a:pPr algn="l"/>
            <a:r>
              <a:rPr lang="sk-SK" sz="4000" dirty="0">
                <a:latin typeface="Aptos" panose="020B0004020202020204" pitchFamily="34" charset="0"/>
                <a:cs typeface="Calibri Light" panose="020F0302020204030204" pitchFamily="34" charset="0"/>
              </a:rPr>
              <a:t>Osvedčené postupy – digitálna identita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67512" y="1907133"/>
            <a:ext cx="10853928" cy="4545202"/>
          </a:xfrm>
        </p:spPr>
        <p:txBody>
          <a:bodyPr>
            <a:normAutofit lnSpcReduction="10000"/>
          </a:bodyPr>
          <a:lstStyle/>
          <a:p>
            <a:pPr marL="0" indent="0">
              <a:spcAft>
                <a:spcPts val="600"/>
              </a:spcAft>
              <a:buNone/>
            </a:pPr>
            <a:r>
              <a:rPr lang="sk-SK" sz="2400" b="1" dirty="0">
                <a:solidFill>
                  <a:srgbClr val="FF983B"/>
                </a:solidFill>
                <a:latin typeface="Aptos" panose="020B0004020202020204" pitchFamily="34" charset="0"/>
                <a:cs typeface="Calibri" panose="020F0502020204030204" pitchFamily="34" charset="0"/>
              </a:rPr>
              <a:t>Všeobecné zásady pre samosprávu digitálnej identity</a:t>
            </a:r>
          </a:p>
          <a:p>
            <a:pPr marL="361950" indent="-361950" algn="just">
              <a:spcAft>
                <a:spcPts val="600"/>
              </a:spcAft>
            </a:pPr>
            <a:r>
              <a:rPr lang="sk-SK" sz="2400" dirty="0">
                <a:latin typeface="Aptos" panose="020B0004020202020204" pitchFamily="34" charset="0"/>
                <a:cs typeface="Calibri" panose="020F0502020204030204" pitchFamily="34" charset="0"/>
              </a:rPr>
              <a:t>Uplatňujete jednotný prístup vo všetkých online službách/platformách.</a:t>
            </a:r>
          </a:p>
          <a:p>
            <a:pPr marL="361950" indent="-361950" algn="just">
              <a:spcAft>
                <a:spcPts val="600"/>
              </a:spcAft>
            </a:pPr>
            <a:r>
              <a:rPr lang="sk-SK" sz="2400" dirty="0">
                <a:latin typeface="Aptos" panose="020B0004020202020204" pitchFamily="34" charset="0"/>
                <a:cs typeface="Calibri" panose="020F0502020204030204" pitchFamily="34" charset="0"/>
              </a:rPr>
              <a:t>Požiadajte o zrušenie/vymazanie nepoužívaných účtov spolu s odvolaním súhlasu so spracovaním osobných údajov.</a:t>
            </a:r>
          </a:p>
          <a:p>
            <a:pPr marL="361950" indent="-361950" algn="just">
              <a:spcAft>
                <a:spcPts val="600"/>
              </a:spcAft>
            </a:pPr>
            <a:r>
              <a:rPr lang="sk-SK" sz="2400" dirty="0">
                <a:latin typeface="Aptos" panose="020B0004020202020204" pitchFamily="34" charset="0"/>
                <a:cs typeface="Calibri" panose="020F0502020204030204" pitchFamily="34" charset="0"/>
              </a:rPr>
              <a:t>Neukladajte osobné prihlasovacie údaje na verejných počítačoch.</a:t>
            </a:r>
          </a:p>
          <a:p>
            <a:pPr marL="361950" indent="-361950" algn="just">
              <a:spcAft>
                <a:spcPts val="600"/>
              </a:spcAft>
            </a:pPr>
            <a:r>
              <a:rPr lang="sk-SK" sz="2400" dirty="0">
                <a:latin typeface="Aptos" panose="020B0004020202020204" pitchFamily="34" charset="0"/>
                <a:cs typeface="Calibri" panose="020F0502020204030204" pitchFamily="34" charset="0"/>
              </a:rPr>
              <a:t>Sledujte aktivitu vo svojich účtoch.</a:t>
            </a:r>
          </a:p>
          <a:p>
            <a:pPr marL="361950" indent="-361950" algn="just">
              <a:spcAft>
                <a:spcPts val="600"/>
              </a:spcAft>
            </a:pPr>
            <a:r>
              <a:rPr lang="sk-SK" sz="2400" dirty="0">
                <a:latin typeface="Aptos" panose="020B0004020202020204" pitchFamily="34" charset="0"/>
                <a:cs typeface="Calibri" panose="020F0502020204030204" pitchFamily="34" charset="0"/>
              </a:rPr>
              <a:t>Zabezpečte svoje zariadenia a aktualizujte softvér.</a:t>
            </a:r>
          </a:p>
          <a:p>
            <a:pPr marL="361950" indent="-361950" algn="just">
              <a:spcAft>
                <a:spcPts val="600"/>
              </a:spcAft>
            </a:pPr>
            <a:r>
              <a:rPr lang="sk-SK" sz="2400" dirty="0">
                <a:latin typeface="Aptos" panose="020B0004020202020204" pitchFamily="34" charset="0"/>
                <a:cs typeface="Calibri" panose="020F0502020204030204" pitchFamily="34" charset="0"/>
              </a:rPr>
              <a:t>Pravidelne kontrolujte a upravujte nastavenia ochrany osobných údajov.</a:t>
            </a:r>
          </a:p>
          <a:p>
            <a:pPr marL="361950" indent="-361950" algn="just">
              <a:spcAft>
                <a:spcPts val="600"/>
              </a:spcAft>
            </a:pPr>
            <a:r>
              <a:rPr lang="sk-SK" sz="2400" dirty="0">
                <a:latin typeface="Aptos" panose="020B0004020202020204" pitchFamily="34" charset="0"/>
                <a:cs typeface="Calibri" panose="020F0502020204030204" pitchFamily="34" charset="0"/>
              </a:rPr>
              <a:t>Zostaňte informovaní: majte prehľad o najnovších typoch internetových podvodov a krádeží identity.</a:t>
            </a:r>
          </a:p>
        </p:txBody>
      </p:sp>
      <p:sp>
        <p:nvSpPr>
          <p:cNvPr id="4" name="BlokTextu 3">
            <a:extLst>
              <a:ext uri="{FF2B5EF4-FFF2-40B4-BE49-F238E27FC236}">
                <a16:creationId xmlns:a16="http://schemas.microsoft.com/office/drawing/2014/main" id="{AF3EE782-0633-97A8-1968-23D0E16D8C9B}"/>
              </a:ext>
            </a:extLst>
          </p:cNvPr>
          <p:cNvSpPr txBox="1"/>
          <p:nvPr/>
        </p:nvSpPr>
        <p:spPr>
          <a:xfrm>
            <a:off x="7012624" y="484743"/>
            <a:ext cx="4837253" cy="707886"/>
          </a:xfrm>
          <a:prstGeom prst="rect">
            <a:avLst/>
          </a:prstGeom>
          <a:noFill/>
          <a:ln w="38100">
            <a:solidFill>
              <a:srgbClr val="FFAA5A"/>
            </a:solidFill>
          </a:ln>
        </p:spPr>
        <p:txBody>
          <a:bodyPr wrap="square" rtlCol="0">
            <a:spAutoFit/>
          </a:bodyPr>
          <a:lstStyle/>
          <a:p>
            <a:pPr algn="r"/>
            <a:r>
              <a:rPr lang="sk-SK" sz="2000" b="1" i="1" dirty="0">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So zvyšujúcou sa digitálnou aktivitou sa digitálna identita stáva komplexnejšou</a:t>
            </a:r>
          </a:p>
        </p:txBody>
      </p:sp>
      <p:sp>
        <p:nvSpPr>
          <p:cNvPr id="5" name="Šípka: doprava 4">
            <a:extLst>
              <a:ext uri="{FF2B5EF4-FFF2-40B4-BE49-F238E27FC236}">
                <a16:creationId xmlns:a16="http://schemas.microsoft.com/office/drawing/2014/main" id="{625B51C0-592C-B621-3165-474FD2FE492B}"/>
              </a:ext>
            </a:extLst>
          </p:cNvPr>
          <p:cNvSpPr/>
          <p:nvPr/>
        </p:nvSpPr>
        <p:spPr>
          <a:xfrm>
            <a:off x="5980922" y="620344"/>
            <a:ext cx="861391" cy="436686"/>
          </a:xfrm>
          <a:prstGeom prst="rightArrow">
            <a:avLst/>
          </a:prstGeom>
          <a:solidFill>
            <a:srgbClr val="FFAA5A"/>
          </a:solidFill>
          <a:ln w="38100">
            <a:solidFill>
              <a:srgbClr val="92BA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587186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5976257" cy="857885"/>
          </a:xfrm>
        </p:spPr>
        <p:txBody>
          <a:bodyPr>
            <a:noAutofit/>
          </a:bodyPr>
          <a:lstStyle/>
          <a:p>
            <a:pPr algn="l"/>
            <a:r>
              <a:rPr lang="sk-SK" sz="3200" dirty="0">
                <a:latin typeface="Aptos" panose="020B0004020202020204" pitchFamily="34" charset="0"/>
                <a:ea typeface="Cambria"/>
              </a:rPr>
              <a:t>Osvedčené postupy – heslo používateľa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429109" y="1251989"/>
            <a:ext cx="5666891" cy="477997"/>
          </a:xfrm>
        </p:spPr>
        <p:txBody>
          <a:bodyPr vert="horz" lIns="91440" tIns="45720" rIns="91440" bIns="45720" rtlCol="0">
            <a:noAutofit/>
          </a:bodyPr>
          <a:lstStyle/>
          <a:p>
            <a:pPr marL="0" indent="0" algn="just">
              <a:buNone/>
            </a:pPr>
            <a:r>
              <a:rPr lang="sk-SK" sz="2200" b="1" dirty="0">
                <a:solidFill>
                  <a:srgbClr val="FF983B"/>
                </a:solidFill>
                <a:latin typeface="Aptos" panose="020B0004020202020204" pitchFamily="34" charset="0"/>
                <a:ea typeface="Cambria"/>
              </a:rPr>
              <a:t>Všeobecné zásady pre používateľské heslá </a:t>
            </a: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1323392" y="1981859"/>
            <a:ext cx="9545216" cy="428022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sk-SK" dirty="0">
                <a:latin typeface="Aptos" panose="020B0004020202020204" pitchFamily="34" charset="0"/>
                <a:ea typeface="Cambria" panose="02040503050406030204" pitchFamily="18" charset="0"/>
                <a:cs typeface="Times New Roman" panose="02020603050405020304" pitchFamily="18" charset="0"/>
              </a:rPr>
              <a:t>Používajte silné heslo: reťazec s 15 znakmi a kombinácia veľkých </a:t>
            </a:r>
            <a:br>
              <a:rPr lang="sk-SK" dirty="0">
                <a:latin typeface="Aptos" panose="020B0004020202020204" pitchFamily="34" charset="0"/>
                <a:ea typeface="Cambria" panose="02040503050406030204" pitchFamily="18" charset="0"/>
                <a:cs typeface="Times New Roman" panose="02020603050405020304" pitchFamily="18" charset="0"/>
              </a:rPr>
            </a:br>
            <a:r>
              <a:rPr lang="sk-SK" dirty="0">
                <a:latin typeface="Aptos" panose="020B0004020202020204" pitchFamily="34" charset="0"/>
                <a:ea typeface="Cambria" panose="02040503050406030204" pitchFamily="18" charset="0"/>
                <a:cs typeface="Times New Roman" panose="02020603050405020304" pitchFamily="18" charset="0"/>
              </a:rPr>
              <a:t>a malých písmen, číslic a symbolov.</a:t>
            </a:r>
          </a:p>
          <a:p>
            <a:pPr marL="630238" lvl="1" indent="-366713" algn="just">
              <a:lnSpc>
                <a:spcPct val="100000"/>
              </a:lnSpc>
              <a:buClr>
                <a:srgbClr val="FFAA5A"/>
              </a:buClr>
              <a:buFont typeface="Wingdings" panose="05000000000000000000" pitchFamily="2" charset="2"/>
              <a:buChar char="q"/>
              <a:tabLst>
                <a:tab pos="2692400" algn="l"/>
              </a:tabLst>
            </a:pPr>
            <a:r>
              <a:rPr lang="sk-SK" dirty="0">
                <a:latin typeface="Aptos" panose="020B0004020202020204" pitchFamily="34" charset="0"/>
                <a:ea typeface="Cambria" panose="02040503050406030204" pitchFamily="18" charset="0"/>
                <a:cs typeface="Times New Roman" panose="02020603050405020304" pitchFamily="18" charset="0"/>
              </a:rPr>
              <a:t>Použite prístupovú frázu, napríklad krátky text z obľúbenej skladby </a:t>
            </a:r>
            <a:br>
              <a:rPr lang="sk-SK" dirty="0">
                <a:latin typeface="Aptos" panose="020B0004020202020204" pitchFamily="34" charset="0"/>
                <a:ea typeface="Cambria" panose="02040503050406030204" pitchFamily="18" charset="0"/>
                <a:cs typeface="Times New Roman" panose="02020603050405020304" pitchFamily="18" charset="0"/>
              </a:rPr>
            </a:br>
            <a:r>
              <a:rPr lang="sk-SK" dirty="0">
                <a:latin typeface="Aptos" panose="020B0004020202020204" pitchFamily="34" charset="0"/>
                <a:ea typeface="Cambria" panose="02040503050406030204" pitchFamily="18" charset="0"/>
                <a:cs typeface="Times New Roman" panose="02020603050405020304" pitchFamily="18" charset="0"/>
              </a:rPr>
              <a:t>(napr. 5 slov) alebo frázu spojenú s osobnou skúsenosťou používateľa, napríklad:</a:t>
            </a:r>
            <a:br>
              <a:rPr lang="sk-SK" dirty="0">
                <a:latin typeface="Aptos" panose="020B0004020202020204" pitchFamily="34" charset="0"/>
                <a:ea typeface="Cambria" panose="02040503050406030204" pitchFamily="18" charset="0"/>
                <a:cs typeface="Times New Roman" panose="02020603050405020304" pitchFamily="18" charset="0"/>
              </a:rPr>
            </a:br>
            <a:r>
              <a:rPr lang="sk-SK" dirty="0">
                <a:latin typeface="Aptos" panose="020B0004020202020204" pitchFamily="34" charset="0"/>
                <a:ea typeface="Cambria" panose="02040503050406030204" pitchFamily="18" charset="0"/>
                <a:cs typeface="Times New Roman" panose="02020603050405020304" pitchFamily="18" charset="0"/>
              </a:rPr>
              <a:t>                           </a:t>
            </a:r>
            <a:r>
              <a:rPr lang="sk-SK" i="1" dirty="0">
                <a:latin typeface="Aptos" panose="020B0004020202020204" pitchFamily="34" charset="0"/>
                <a:ea typeface="Cambria" panose="02040503050406030204" pitchFamily="18" charset="0"/>
                <a:cs typeface="Times New Roman" panose="02020603050405020304" pitchFamily="18" charset="0"/>
              </a:rPr>
              <a:t>my first bike was blue </a:t>
            </a:r>
            <a:r>
              <a:rPr lang="sk-SK" dirty="0">
                <a:latin typeface="Aptos" panose="020B0004020202020204" pitchFamily="34" charset="0"/>
                <a:ea typeface="Cambria" panose="02040503050406030204" pitchFamily="18" charset="0"/>
                <a:cs typeface="Times New Roman" panose="02020603050405020304" pitchFamily="18" charset="0"/>
                <a:sym typeface="Wingdings" panose="05000000000000000000" pitchFamily="2" charset="2"/>
              </a:rPr>
              <a:t></a:t>
            </a:r>
            <a:r>
              <a:rPr lang="sk-SK" i="1" dirty="0">
                <a:latin typeface="Aptos" panose="020B0004020202020204" pitchFamily="34" charset="0"/>
                <a:ea typeface="Cambria" panose="02040503050406030204" pitchFamily="18" charset="0"/>
                <a:cs typeface="Times New Roman" panose="02020603050405020304" pitchFamily="18" charset="0"/>
              </a:rPr>
              <a:t> </a:t>
            </a:r>
            <a:r>
              <a:rPr lang="sk-SK" dirty="0">
                <a:latin typeface="Aptos" panose="020B0004020202020204" pitchFamily="34" charset="0"/>
                <a:ea typeface="Cambria" panose="02040503050406030204" pitchFamily="18" charset="0"/>
                <a:cs typeface="Times New Roman" panose="02020603050405020304" pitchFamily="18" charset="0"/>
              </a:rPr>
              <a:t>heslo je: </a:t>
            </a:r>
            <a:r>
              <a:rPr lang="sk-SK" i="1" dirty="0">
                <a:latin typeface="Aptos" panose="020B0004020202020204" pitchFamily="34" charset="0"/>
                <a:ea typeface="Cambria" panose="02040503050406030204" pitchFamily="18" charset="0"/>
                <a:cs typeface="Times New Roman" panose="02020603050405020304" pitchFamily="18" charset="0"/>
              </a:rPr>
              <a:t>Me1bIk3Wb#u3.</a:t>
            </a:r>
          </a:p>
          <a:p>
            <a:pPr marL="630238" lvl="1" indent="-366713" algn="just">
              <a:lnSpc>
                <a:spcPct val="100000"/>
              </a:lnSpc>
              <a:buClr>
                <a:srgbClr val="FFAA5A"/>
              </a:buClr>
              <a:buFont typeface="Wingdings" panose="05000000000000000000" pitchFamily="2" charset="2"/>
              <a:buChar char="q"/>
              <a:tabLst>
                <a:tab pos="2692400" algn="l"/>
              </a:tabLst>
            </a:pPr>
            <a:r>
              <a:rPr lang="sk-SK" dirty="0">
                <a:latin typeface="Aptos" panose="020B0004020202020204" pitchFamily="34" charset="0"/>
                <a:ea typeface="Cambria" panose="02040503050406030204" pitchFamily="18" charset="0"/>
                <a:cs typeface="Times New Roman" panose="02020603050405020304" pitchFamily="18" charset="0"/>
              </a:rPr>
              <a:t>Pre každé zariadenie, účet alebo službu použite iné heslo, prístupovú frázu alebo kód PIN.</a:t>
            </a:r>
          </a:p>
          <a:p>
            <a:pPr marL="630238" lvl="1" indent="-366713" algn="just">
              <a:lnSpc>
                <a:spcPct val="100000"/>
              </a:lnSpc>
              <a:buClr>
                <a:srgbClr val="FFAA5A"/>
              </a:buClr>
              <a:buFont typeface="Wingdings" panose="05000000000000000000" pitchFamily="2" charset="2"/>
              <a:buChar char="q"/>
              <a:tabLst>
                <a:tab pos="2692400" algn="l"/>
              </a:tabLst>
            </a:pPr>
            <a:r>
              <a:rPr lang="sk-SK" dirty="0">
                <a:latin typeface="Aptos" panose="020B0004020202020204" pitchFamily="34" charset="0"/>
                <a:ea typeface="Cambria" panose="02040503050406030204" pitchFamily="18" charset="0"/>
                <a:cs typeface="Times New Roman" panose="02020603050405020304" pitchFamily="18" charset="0"/>
              </a:rPr>
              <a:t>Nepoužívajte ľahko uhádnuteľné heslá, prístupové frázy ani kód PIN.</a:t>
            </a:r>
          </a:p>
          <a:p>
            <a:pPr marL="630238" lvl="1" indent="-366713" algn="just">
              <a:lnSpc>
                <a:spcPct val="100000"/>
              </a:lnSpc>
              <a:buClr>
                <a:srgbClr val="FFAA5A"/>
              </a:buClr>
              <a:buFont typeface="Wingdings" panose="05000000000000000000" pitchFamily="2" charset="2"/>
              <a:buChar char="q"/>
              <a:tabLst>
                <a:tab pos="2692400" algn="l"/>
              </a:tabLst>
            </a:pPr>
            <a:r>
              <a:rPr lang="sk-SK" dirty="0">
                <a:latin typeface="Aptos" panose="020B0004020202020204" pitchFamily="34" charset="0"/>
                <a:ea typeface="Cambria" panose="02040503050406030204" pitchFamily="18" charset="0"/>
                <a:cs typeface="Times New Roman" panose="02020603050405020304" pitchFamily="18" charset="0"/>
              </a:rPr>
              <a:t>Na vytvorenie náhodných a silných hesiel používajte generátor hesiel.</a:t>
            </a:r>
          </a:p>
          <a:p>
            <a:pPr marL="630238" lvl="1" indent="-366713" algn="just">
              <a:lnSpc>
                <a:spcPct val="100000"/>
              </a:lnSpc>
              <a:buClr>
                <a:srgbClr val="FFAA5A"/>
              </a:buClr>
              <a:buFont typeface="Wingdings" panose="05000000000000000000" pitchFamily="2" charset="2"/>
              <a:buChar char="q"/>
              <a:tabLst>
                <a:tab pos="2692400" algn="l"/>
              </a:tabLst>
            </a:pPr>
            <a:r>
              <a:rPr lang="sk-SK" dirty="0">
                <a:latin typeface="Aptos" panose="020B0004020202020204" pitchFamily="34" charset="0"/>
                <a:ea typeface="Cambria" panose="02040503050406030204" pitchFamily="18" charset="0"/>
                <a:cs typeface="Times New Roman" panose="02020603050405020304" pitchFamily="18" charset="0"/>
              </a:rPr>
              <a:t>Uchovávajte svoje heslá v bezpečnom prostredí.</a:t>
            </a:r>
          </a:p>
          <a:p>
            <a:pPr marL="630238" lvl="1" indent="-366713" algn="just">
              <a:lnSpc>
                <a:spcPct val="100000"/>
              </a:lnSpc>
              <a:buClr>
                <a:srgbClr val="FFAA5A"/>
              </a:buClr>
              <a:buFont typeface="Wingdings" panose="05000000000000000000" pitchFamily="2" charset="2"/>
              <a:buChar char="q"/>
              <a:tabLst>
                <a:tab pos="2692400" algn="l"/>
              </a:tabLst>
            </a:pPr>
            <a:r>
              <a:rPr lang="sk-SK" dirty="0">
                <a:latin typeface="Aptos" panose="020B0004020202020204" pitchFamily="34" charset="0"/>
                <a:ea typeface="Cambria" panose="02040503050406030204" pitchFamily="18" charset="0"/>
                <a:cs typeface="Times New Roman" panose="02020603050405020304" pitchFamily="18" charset="0"/>
              </a:rPr>
              <a:t>Nikdy nezdieľajte svoje heslá s nikým iným.</a:t>
            </a:r>
          </a:p>
          <a:p>
            <a:pPr marL="630238" lvl="1" indent="-366713" algn="just">
              <a:lnSpc>
                <a:spcPct val="100000"/>
              </a:lnSpc>
              <a:buClr>
                <a:srgbClr val="FFAA5A"/>
              </a:buClr>
              <a:buFont typeface="Wingdings" panose="05000000000000000000" pitchFamily="2" charset="2"/>
              <a:buChar char="q"/>
              <a:tabLst>
                <a:tab pos="2692400" algn="l"/>
              </a:tabLst>
            </a:pPr>
            <a:endParaRPr lang="en-US" dirty="0">
              <a:latin typeface="Aptos" panose="020B0004020202020204" pitchFamily="34" charset="0"/>
              <a:ea typeface="Cambria" panose="02040503050406030204" pitchFamily="18" charset="0"/>
              <a:cs typeface="Times New Roman" panose="02020603050405020304" pitchFamily="18" charset="0"/>
            </a:endParaRPr>
          </a:p>
          <a:p>
            <a:pPr marL="263525" lvl="1" indent="0" algn="just">
              <a:lnSpc>
                <a:spcPct val="100000"/>
              </a:lnSpc>
              <a:buClr>
                <a:srgbClr val="FFAA5A"/>
              </a:buClr>
              <a:buNone/>
              <a:tabLst>
                <a:tab pos="2692400" algn="l"/>
              </a:tabLst>
            </a:pPr>
            <a:endParaRPr lang="en-US" dirty="0">
              <a:latin typeface="Aptos" panose="020B0004020202020204" pitchFamily="34" charset="0"/>
              <a:ea typeface="Cambria" panose="02040503050406030204" pitchFamily="18" charset="0"/>
              <a:cs typeface="Times New Roman" panose="02020603050405020304" pitchFamily="18" charset="0"/>
            </a:endParaRPr>
          </a:p>
        </p:txBody>
      </p:sp>
      <p:pic>
        <p:nvPicPr>
          <p:cNvPr id="5" name="Obrázok 4" descr="Obrázok, na ktorom je text, kancelárske potreby, pero, papiernický tovar&#10;&#10;Automaticky generovaný popis">
            <a:extLst>
              <a:ext uri="{FF2B5EF4-FFF2-40B4-BE49-F238E27FC236}">
                <a16:creationId xmlns:a16="http://schemas.microsoft.com/office/drawing/2014/main" id="{FFF3CE4D-D4FE-F593-D8DD-3D4CFC4EFFC4}"/>
              </a:ext>
            </a:extLst>
          </p:cNvPr>
          <p:cNvPicPr>
            <a:picLocks noChangeAspect="1"/>
          </p:cNvPicPr>
          <p:nvPr/>
        </p:nvPicPr>
        <p:blipFill rotWithShape="1">
          <a:blip r:embed="rId2">
            <a:extLst>
              <a:ext uri="{28A0092B-C50C-407E-A947-70E740481C1C}">
                <a14:useLocalDpi xmlns:a14="http://schemas.microsoft.com/office/drawing/2010/main" val="0"/>
              </a:ext>
            </a:extLst>
          </a:blip>
          <a:srcRect b="6744"/>
          <a:stretch/>
        </p:blipFill>
        <p:spPr>
          <a:xfrm>
            <a:off x="7246075" y="251873"/>
            <a:ext cx="2720872" cy="1478113"/>
          </a:xfrm>
          <a:prstGeom prst="rect">
            <a:avLst/>
          </a:prstGeom>
        </p:spPr>
      </p:pic>
    </p:spTree>
    <p:extLst>
      <p:ext uri="{BB962C8B-B14F-4D97-AF65-F5344CB8AC3E}">
        <p14:creationId xmlns:p14="http://schemas.microsoft.com/office/powerpoint/2010/main" val="1443468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9966649" cy="857885"/>
          </a:xfrm>
        </p:spPr>
        <p:txBody>
          <a:bodyPr>
            <a:noAutofit/>
          </a:bodyPr>
          <a:lstStyle/>
          <a:p>
            <a:pPr algn="l"/>
            <a:r>
              <a:rPr lang="sk-SK" sz="3200" dirty="0">
                <a:latin typeface="Aptos" panose="020B0004020202020204" pitchFamily="34" charset="0"/>
                <a:ea typeface="Cambria"/>
              </a:rPr>
              <a:t>Osvedčené postupy – aktivity v online priestore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429109" y="1156034"/>
            <a:ext cx="8172280" cy="477997"/>
          </a:xfrm>
        </p:spPr>
        <p:txBody>
          <a:bodyPr vert="horz" lIns="91440" tIns="45720" rIns="91440" bIns="45720" rtlCol="0">
            <a:normAutofit/>
          </a:bodyPr>
          <a:lstStyle/>
          <a:p>
            <a:pPr marL="0" indent="0" algn="just">
              <a:buNone/>
            </a:pPr>
            <a:r>
              <a:rPr lang="sk-SK" sz="2200" b="1" dirty="0">
                <a:solidFill>
                  <a:srgbClr val="FF983B"/>
                </a:solidFill>
                <a:latin typeface="Aptos" panose="020B0004020202020204" pitchFamily="34" charset="0"/>
                <a:ea typeface="Cambria"/>
              </a:rPr>
              <a:t>Všeobecné zásady pre aktivity v online priestore</a:t>
            </a: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1231011" y="1640802"/>
            <a:ext cx="9966649" cy="462585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sk-SK" sz="2600" dirty="0">
                <a:latin typeface="Aptos" panose="020B0004020202020204" pitchFamily="34" charset="0"/>
                <a:ea typeface="Cambria" panose="02040503050406030204" pitchFamily="18" charset="0"/>
                <a:cs typeface="Times New Roman" panose="02020603050405020304" pitchFamily="18" charset="0"/>
              </a:rPr>
              <a:t>Využite možnosť prispôsobiť si svoje služby/aplikácie.</a:t>
            </a:r>
          </a:p>
          <a:p>
            <a:pPr marL="630238" lvl="1" indent="-366713" algn="just">
              <a:lnSpc>
                <a:spcPct val="100000"/>
              </a:lnSpc>
              <a:buClr>
                <a:srgbClr val="FFAA5A"/>
              </a:buClr>
              <a:buFont typeface="Wingdings" panose="05000000000000000000" pitchFamily="2" charset="2"/>
              <a:buChar char="q"/>
              <a:tabLst>
                <a:tab pos="2692400" algn="l"/>
              </a:tabLst>
            </a:pPr>
            <a:r>
              <a:rPr lang="sk-SK" sz="2600" dirty="0">
                <a:latin typeface="Aptos" panose="020B0004020202020204" pitchFamily="34" charset="0"/>
                <a:ea typeface="Cambria" panose="02040503050406030204" pitchFamily="18" charset="0"/>
                <a:cs typeface="Times New Roman" panose="02020603050405020304" pitchFamily="18" charset="0"/>
              </a:rPr>
              <a:t>Obmedzte zdieľanie osobných údajov – vo svojich online účtoch zdieľajte iba nevyhnutné osobné informácie.</a:t>
            </a:r>
          </a:p>
          <a:p>
            <a:pPr marL="630238" lvl="1" indent="-366713" algn="just">
              <a:lnSpc>
                <a:spcPct val="100000"/>
              </a:lnSpc>
              <a:buClr>
                <a:srgbClr val="FFAA5A"/>
              </a:buClr>
              <a:buFont typeface="Wingdings" panose="05000000000000000000" pitchFamily="2" charset="2"/>
              <a:buChar char="q"/>
              <a:tabLst>
                <a:tab pos="2692400" algn="l"/>
              </a:tabLst>
            </a:pPr>
            <a:r>
              <a:rPr lang="sk-SK" sz="2600" dirty="0">
                <a:latin typeface="Aptos" panose="020B0004020202020204" pitchFamily="34" charset="0"/>
                <a:ea typeface="Cambria" panose="02040503050406030204" pitchFamily="18" charset="0"/>
                <a:cs typeface="Times New Roman" panose="02020603050405020304" pitchFamily="18" charset="0"/>
              </a:rPr>
              <a:t>Obmedzte interakciu s neznámymi účtami alebo podozrivými odkazmi/e-mailmi.</a:t>
            </a:r>
          </a:p>
          <a:p>
            <a:pPr marL="630238" lvl="1" indent="-366713" algn="just">
              <a:lnSpc>
                <a:spcPct val="100000"/>
              </a:lnSpc>
              <a:buClr>
                <a:srgbClr val="FFAA5A"/>
              </a:buClr>
              <a:buFont typeface="Wingdings" panose="05000000000000000000" pitchFamily="2" charset="2"/>
              <a:buChar char="q"/>
              <a:tabLst>
                <a:tab pos="2692400" algn="l"/>
              </a:tabLst>
            </a:pPr>
            <a:r>
              <a:rPr lang="sk-SK" sz="2600" dirty="0">
                <a:latin typeface="Aptos" panose="020B0004020202020204" pitchFamily="34" charset="0"/>
                <a:ea typeface="Cambria" panose="02040503050406030204" pitchFamily="18" charset="0"/>
                <a:cs typeface="Times New Roman" panose="02020603050405020304" pitchFamily="18" charset="0"/>
              </a:rPr>
              <a:t>Skontrolujte Zásady ochrany osobných údajov a podmienky používania pre každú službu.</a:t>
            </a:r>
          </a:p>
          <a:p>
            <a:pPr marL="630238" lvl="1" indent="-366713" algn="just">
              <a:lnSpc>
                <a:spcPct val="100000"/>
              </a:lnSpc>
              <a:buClr>
                <a:srgbClr val="FFAA5A"/>
              </a:buClr>
              <a:buFont typeface="Wingdings" panose="05000000000000000000" pitchFamily="2" charset="2"/>
              <a:buChar char="q"/>
              <a:tabLst>
                <a:tab pos="2692400" algn="l"/>
              </a:tabLst>
            </a:pPr>
            <a:r>
              <a:rPr lang="sk-SK" sz="2600" dirty="0">
                <a:latin typeface="Aptos" panose="020B0004020202020204" pitchFamily="34" charset="0"/>
                <a:ea typeface="Cambria" panose="02040503050406030204" pitchFamily="18" charset="0"/>
                <a:cs typeface="Times New Roman" panose="02020603050405020304" pitchFamily="18" charset="0"/>
              </a:rPr>
              <a:t>Preferujte </a:t>
            </a:r>
            <a:r>
              <a:rPr lang="pt-BR" sz="2600" dirty="0">
                <a:latin typeface="Aptos" panose="020B0004020202020204" pitchFamily="34" charset="0"/>
                <a:ea typeface="Cambria" panose="02040503050406030204" pitchFamily="18" charset="0"/>
                <a:cs typeface="Times New Roman" panose="02020603050405020304" pitchFamily="18" charset="0"/>
              </a:rPr>
              <a:t> viacfaktorovú autentifikáciu a biometrické autentifikátory</a:t>
            </a:r>
            <a:r>
              <a:rPr lang="sk-SK" sz="2600" dirty="0">
                <a:latin typeface="Aptos" panose="020B0004020202020204" pitchFamily="34" charset="0"/>
                <a:ea typeface="Cambria" panose="02040503050406030204" pitchFamily="18" charset="0"/>
                <a:cs typeface="Times New Roman" panose="02020603050405020304" pitchFamily="18" charset="0"/>
              </a:rPr>
              <a:t>.</a:t>
            </a:r>
          </a:p>
          <a:p>
            <a:pPr marL="630238" lvl="1" indent="-366713" algn="just">
              <a:lnSpc>
                <a:spcPct val="100000"/>
              </a:lnSpc>
              <a:buClr>
                <a:srgbClr val="FFAA5A"/>
              </a:buClr>
              <a:buFont typeface="Wingdings" panose="05000000000000000000" pitchFamily="2" charset="2"/>
              <a:buChar char="q"/>
              <a:tabLst>
                <a:tab pos="2692400" algn="l"/>
              </a:tabLst>
            </a:pPr>
            <a:r>
              <a:rPr lang="sk-SK" sz="2600" dirty="0">
                <a:latin typeface="Aptos" panose="020B0004020202020204" pitchFamily="34" charset="0"/>
                <a:ea typeface="Cambria" panose="02040503050406030204" pitchFamily="18" charset="0"/>
                <a:cs typeface="Times New Roman" panose="02020603050405020304" pitchFamily="18" charset="0"/>
              </a:rPr>
              <a:t>Vyhnite sa používaniu nebezpečných/neznámych web stránok - skontrolujte nasledovné: zámok, predponu (https:// predpona) </a:t>
            </a:r>
            <a:br>
              <a:rPr lang="sk-SK" sz="2600" dirty="0">
                <a:latin typeface="Aptos" panose="020B0004020202020204" pitchFamily="34" charset="0"/>
                <a:ea typeface="Cambria" panose="02040503050406030204" pitchFamily="18" charset="0"/>
                <a:cs typeface="Times New Roman" panose="02020603050405020304" pitchFamily="18" charset="0"/>
              </a:rPr>
            </a:br>
            <a:r>
              <a:rPr lang="sk-SK" sz="2600" dirty="0">
                <a:latin typeface="Aptos" panose="020B0004020202020204" pitchFamily="34" charset="0"/>
                <a:ea typeface="Cambria" panose="02040503050406030204" pitchFamily="18" charset="0"/>
                <a:cs typeface="Times New Roman" panose="02020603050405020304" pitchFamily="18" charset="0"/>
              </a:rPr>
              <a:t>a bezpečnostný certifikát.</a:t>
            </a:r>
          </a:p>
          <a:p>
            <a:pPr marL="630238" lvl="1" indent="-366713" algn="just">
              <a:lnSpc>
                <a:spcPct val="100000"/>
              </a:lnSpc>
              <a:buClr>
                <a:srgbClr val="FFAA5A"/>
              </a:buClr>
              <a:buFont typeface="Wingdings" panose="05000000000000000000" pitchFamily="2" charset="2"/>
              <a:buChar char="q"/>
              <a:tabLst>
                <a:tab pos="2692400" algn="l"/>
              </a:tabLst>
            </a:pPr>
            <a:r>
              <a:rPr lang="sk-SK" sz="2600" dirty="0">
                <a:latin typeface="Aptos" panose="020B0004020202020204" pitchFamily="34" charset="0"/>
                <a:ea typeface="Cambria" panose="02040503050406030204" pitchFamily="18" charset="0"/>
                <a:cs typeface="Times New Roman" panose="02020603050405020304" pitchFamily="18" charset="0"/>
              </a:rPr>
              <a:t>Vyhnite sa používaniu verejných Wi-Fi sietí – obmedzte ich používanie na aktivity, ktoré nevyžadujú informácie o digitálnej identite.</a:t>
            </a:r>
            <a:endParaRPr lang="en-US" dirty="0">
              <a:latin typeface="Aptos" panose="020B0004020202020204" pitchFamily="34" charset="0"/>
              <a:ea typeface="Cambria" panose="02040503050406030204" pitchFamily="18" charset="0"/>
              <a:cs typeface="Times New Roman" panose="02020603050405020304" pitchFamily="18" charset="0"/>
            </a:endParaRPr>
          </a:p>
        </p:txBody>
      </p:sp>
      <p:pic>
        <p:nvPicPr>
          <p:cNvPr id="6" name="Obrázok 5">
            <a:extLst>
              <a:ext uri="{FF2B5EF4-FFF2-40B4-BE49-F238E27FC236}">
                <a16:creationId xmlns:a16="http://schemas.microsoft.com/office/drawing/2014/main" id="{922175E9-EB57-6BA5-79BA-DDF88EC535A4}"/>
              </a:ext>
            </a:extLst>
          </p:cNvPr>
          <p:cNvPicPr>
            <a:picLocks noChangeAspect="1"/>
          </p:cNvPicPr>
          <p:nvPr/>
        </p:nvPicPr>
        <p:blipFill rotWithShape="1">
          <a:blip r:embed="rId2">
            <a:duotone>
              <a:prstClr val="black"/>
              <a:srgbClr val="92BAB5">
                <a:tint val="45000"/>
                <a:satMod val="400000"/>
              </a:srgbClr>
            </a:duotone>
          </a:blip>
          <a:srcRect t="23711"/>
          <a:stretch/>
        </p:blipFill>
        <p:spPr bwMode="auto">
          <a:xfrm>
            <a:off x="5525508" y="4945417"/>
            <a:ext cx="1140984" cy="2717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4060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9966649" cy="857885"/>
          </a:xfrm>
        </p:spPr>
        <p:txBody>
          <a:bodyPr>
            <a:noAutofit/>
          </a:bodyPr>
          <a:lstStyle/>
          <a:p>
            <a:pPr algn="l"/>
            <a:r>
              <a:rPr lang="sk-SK" sz="3200" dirty="0">
                <a:latin typeface="Aptos" panose="020B0004020202020204" pitchFamily="34" charset="0"/>
                <a:ea typeface="Cambria"/>
              </a:rPr>
              <a:t>Osvedčené postupy – digitálna stopa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429108" y="1156034"/>
            <a:ext cx="10784852" cy="477997"/>
          </a:xfrm>
        </p:spPr>
        <p:txBody>
          <a:bodyPr vert="horz" lIns="91440" tIns="45720" rIns="91440" bIns="45720" rtlCol="0">
            <a:noAutofit/>
          </a:bodyPr>
          <a:lstStyle/>
          <a:p>
            <a:pPr marL="0" indent="0" algn="just">
              <a:buNone/>
            </a:pPr>
            <a:r>
              <a:rPr lang="sk-SK" sz="2200" b="1" dirty="0">
                <a:solidFill>
                  <a:srgbClr val="FF983B"/>
                </a:solidFill>
                <a:latin typeface="Aptos" panose="020B0004020202020204" pitchFamily="34" charset="0"/>
                <a:ea typeface="Cambria"/>
              </a:rPr>
              <a:t>Všeobecné zásady minimalizácie/eliminácie digitálnej stopy v </a:t>
            </a:r>
            <a:r>
              <a:rPr lang="sk-SK" sz="2200" b="1" dirty="0" err="1">
                <a:solidFill>
                  <a:srgbClr val="FF983B"/>
                </a:solidFill>
                <a:latin typeface="Aptos" panose="020B0004020202020204" pitchFamily="34" charset="0"/>
                <a:ea typeface="Cambria"/>
              </a:rPr>
              <a:t>kyberpriestore</a:t>
            </a:r>
            <a:endParaRPr lang="sk-SK" sz="2200" b="1" dirty="0">
              <a:solidFill>
                <a:srgbClr val="FF983B"/>
              </a:solidFill>
              <a:latin typeface="Aptos" panose="020B0004020202020204" pitchFamily="34" charset="0"/>
              <a:ea typeface="Cambria"/>
            </a:endParaRP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1231012" y="1834692"/>
            <a:ext cx="9545216" cy="42802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sk-SK" dirty="0">
                <a:latin typeface="Aptos" panose="020B0004020202020204" pitchFamily="34" charset="0"/>
                <a:ea typeface="Cambria" panose="02040503050406030204" pitchFamily="18" charset="0"/>
                <a:cs typeface="Times New Roman" panose="02020603050405020304" pitchFamily="18" charset="0"/>
              </a:rPr>
              <a:t>Využite možnosť prispôsobiť si svoje služby/aplikácie.</a:t>
            </a:r>
          </a:p>
          <a:p>
            <a:pPr marL="630238" lvl="1" indent="-366713" algn="just">
              <a:lnSpc>
                <a:spcPct val="100000"/>
              </a:lnSpc>
              <a:buClr>
                <a:srgbClr val="FFAA5A"/>
              </a:buClr>
              <a:buFont typeface="Wingdings" panose="05000000000000000000" pitchFamily="2" charset="2"/>
              <a:buChar char="q"/>
              <a:tabLst>
                <a:tab pos="2692400" algn="l"/>
              </a:tabLst>
            </a:pPr>
            <a:r>
              <a:rPr lang="sk-SK" dirty="0">
                <a:latin typeface="Aptos" panose="020B0004020202020204" pitchFamily="34" charset="0"/>
                <a:ea typeface="Cambria" panose="02040503050406030204" pitchFamily="18" charset="0"/>
                <a:cs typeface="Times New Roman" panose="02020603050405020304" pitchFamily="18" charset="0"/>
              </a:rPr>
              <a:t>Odstráňte alebo deaktivujte všetky nepoužívané a staré účty.</a:t>
            </a:r>
          </a:p>
          <a:p>
            <a:pPr marL="630238" lvl="1" indent="-366713" algn="just">
              <a:lnSpc>
                <a:spcPct val="100000"/>
              </a:lnSpc>
              <a:buClr>
                <a:srgbClr val="FFAA5A"/>
              </a:buClr>
              <a:buFont typeface="Wingdings" panose="05000000000000000000" pitchFamily="2" charset="2"/>
              <a:buChar char="q"/>
              <a:tabLst>
                <a:tab pos="2692400" algn="l"/>
              </a:tabLst>
            </a:pPr>
            <a:r>
              <a:rPr lang="sk-SK" dirty="0">
                <a:latin typeface="Aptos" panose="020B0004020202020204" pitchFamily="34" charset="0"/>
                <a:ea typeface="Cambria" panose="02040503050406030204" pitchFamily="18" charset="0"/>
                <a:cs typeface="Times New Roman" panose="02020603050405020304" pitchFamily="18" charset="0"/>
              </a:rPr>
              <a:t>Odhláste sa z odberu nevyžiadaných e-mailových newsletterov.</a:t>
            </a:r>
          </a:p>
          <a:p>
            <a:pPr marL="630238" lvl="1" indent="-366713" algn="just">
              <a:lnSpc>
                <a:spcPct val="100000"/>
              </a:lnSpc>
              <a:buClr>
                <a:srgbClr val="FFAA5A"/>
              </a:buClr>
              <a:buFont typeface="Wingdings" panose="05000000000000000000" pitchFamily="2" charset="2"/>
              <a:buChar char="q"/>
              <a:tabLst>
                <a:tab pos="2692400" algn="l"/>
              </a:tabLst>
            </a:pPr>
            <a:r>
              <a:rPr lang="sk-SK" dirty="0">
                <a:latin typeface="Aptos" panose="020B0004020202020204" pitchFamily="34" charset="0"/>
                <a:ea typeface="Cambria" panose="02040503050406030204" pitchFamily="18" charset="0"/>
                <a:cs typeface="Times New Roman" panose="02020603050405020304" pitchFamily="18" charset="0"/>
              </a:rPr>
              <a:t>Neprihlasujte sa do iných online služieb pomocou účtu Facebook/Google.</a:t>
            </a:r>
          </a:p>
          <a:p>
            <a:pPr marL="630238" lvl="1" indent="-366713" algn="just">
              <a:lnSpc>
                <a:spcPct val="100000"/>
              </a:lnSpc>
              <a:buClr>
                <a:srgbClr val="FFAA5A"/>
              </a:buClr>
              <a:buFont typeface="Wingdings" panose="05000000000000000000" pitchFamily="2" charset="2"/>
              <a:buChar char="q"/>
              <a:tabLst>
                <a:tab pos="2692400" algn="l"/>
              </a:tabLst>
            </a:pPr>
            <a:r>
              <a:rPr lang="sk-SK" dirty="0">
                <a:latin typeface="Aptos" panose="020B0004020202020204" pitchFamily="34" charset="0"/>
                <a:ea typeface="Cambria" panose="02040503050406030204" pitchFamily="18" charset="0"/>
                <a:cs typeface="Times New Roman" panose="02020603050405020304" pitchFamily="18" charset="0"/>
              </a:rPr>
              <a:t>Vymazávajte </a:t>
            </a:r>
            <a:r>
              <a:rPr lang="pt-BR" dirty="0">
                <a:latin typeface="Aptos" panose="020B0004020202020204" pitchFamily="34" charset="0"/>
                <a:ea typeface="Cambria" panose="02040503050406030204" pitchFamily="18" charset="0"/>
                <a:cs typeface="Times New Roman" panose="02020603050405020304" pitchFamily="18" charset="0"/>
              </a:rPr>
              <a:t>históriu prehliadania a vyhľadávania.</a:t>
            </a:r>
            <a:endParaRPr lang="sk-SK" dirty="0">
              <a:latin typeface="Aptos" panose="020B0004020202020204" pitchFamily="34" charset="0"/>
              <a:ea typeface="Cambria" panose="02040503050406030204" pitchFamily="18" charset="0"/>
              <a:cs typeface="Times New Roman" panose="02020603050405020304" pitchFamily="18" charset="0"/>
            </a:endParaRPr>
          </a:p>
          <a:p>
            <a:pPr marL="630238" lvl="1" indent="-366713" algn="just">
              <a:lnSpc>
                <a:spcPct val="100000"/>
              </a:lnSpc>
              <a:buClr>
                <a:srgbClr val="FFAA5A"/>
              </a:buClr>
              <a:buFont typeface="Wingdings" panose="05000000000000000000" pitchFamily="2" charset="2"/>
              <a:buChar char="q"/>
              <a:tabLst>
                <a:tab pos="2692400" algn="l"/>
              </a:tabLst>
            </a:pPr>
            <a:r>
              <a:rPr lang="sk-SK" dirty="0">
                <a:latin typeface="Aptos" panose="020B0004020202020204" pitchFamily="34" charset="0"/>
                <a:ea typeface="Cambria" panose="02040503050406030204" pitchFamily="18" charset="0"/>
                <a:cs typeface="Times New Roman" panose="02020603050405020304" pitchFamily="18" charset="0"/>
              </a:rPr>
              <a:t>Upravte nastavenia ochrany osobných údajov v online službách/aplikáciách.</a:t>
            </a:r>
          </a:p>
          <a:p>
            <a:pPr marL="630238" lvl="1" indent="-366713" algn="just">
              <a:lnSpc>
                <a:spcPct val="100000"/>
              </a:lnSpc>
              <a:buClr>
                <a:srgbClr val="FFAA5A"/>
              </a:buClr>
              <a:buFont typeface="Wingdings" panose="05000000000000000000" pitchFamily="2" charset="2"/>
              <a:buChar char="q"/>
              <a:tabLst>
                <a:tab pos="2692400" algn="l"/>
              </a:tabLst>
            </a:pPr>
            <a:r>
              <a:rPr lang="sk-SK" dirty="0">
                <a:latin typeface="Aptos" panose="020B0004020202020204" pitchFamily="34" charset="0"/>
                <a:ea typeface="Cambria" panose="02040503050406030204" pitchFamily="18" charset="0"/>
                <a:cs typeface="Times New Roman" panose="02020603050405020304" pitchFamily="18" charset="0"/>
              </a:rPr>
              <a:t>Obmedzte množstvo osobných údajov zdieľaných na sociálnych sieťach</a:t>
            </a:r>
          </a:p>
          <a:p>
            <a:pPr marL="630238" lvl="1" indent="-366713" algn="just">
              <a:lnSpc>
                <a:spcPct val="100000"/>
              </a:lnSpc>
              <a:buClr>
                <a:srgbClr val="FFAA5A"/>
              </a:buClr>
              <a:buFont typeface="Wingdings" panose="05000000000000000000" pitchFamily="2" charset="2"/>
              <a:buChar char="q"/>
              <a:tabLst>
                <a:tab pos="2692400" algn="l"/>
              </a:tabLst>
            </a:pPr>
            <a:r>
              <a:rPr lang="sk-SK" dirty="0">
                <a:latin typeface="Aptos" panose="020B0004020202020204" pitchFamily="34" charset="0"/>
                <a:ea typeface="Cambria" panose="02040503050406030204" pitchFamily="18" charset="0"/>
                <a:cs typeface="Times New Roman" panose="02020603050405020304" pitchFamily="18" charset="0"/>
              </a:rPr>
              <a:t>Pravidelne kontrolujte aplikácie, súbory a zariadenia.</a:t>
            </a:r>
          </a:p>
        </p:txBody>
      </p:sp>
    </p:spTree>
    <p:extLst>
      <p:ext uri="{BB962C8B-B14F-4D97-AF65-F5344CB8AC3E}">
        <p14:creationId xmlns:p14="http://schemas.microsoft.com/office/powerpoint/2010/main" val="2405178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
            <a:extLst>
              <a:ext uri="{FF2B5EF4-FFF2-40B4-BE49-F238E27FC236}">
                <a16:creationId xmlns:a16="http://schemas.microsoft.com/office/drawing/2014/main" id="{4644E95A-55BB-8E5D-8DD8-9DE8A97AB8F9}"/>
              </a:ext>
            </a:extLst>
          </p:cNvPr>
          <p:cNvSpPr>
            <a:spLocks noChangeArrowheads="1"/>
          </p:cNvSpPr>
          <p:nvPr/>
        </p:nvSpPr>
        <p:spPr bwMode="auto">
          <a:xfrm>
            <a:off x="3498214" y="1403309"/>
            <a:ext cx="234679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k-SK" altLang="sk-SK" sz="1800" b="0" i="0" u="none" strike="noStrike" cap="none" normalizeH="0" baseline="0" dirty="0">
                <a:ln>
                  <a:noFill/>
                </a:ln>
                <a:solidFill>
                  <a:schemeClr val="tx1"/>
                </a:solidFill>
                <a:effectLst/>
                <a:latin typeface="Arial" panose="020B0604020202020204" pitchFamily="34" charset="0"/>
              </a:rPr>
            </a:br>
            <a:endParaRPr kumimoji="0" lang="sk-SK" altLang="sk-SK" sz="1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8788CE90-08E2-96E0-EB16-99B09115516E}"/>
              </a:ext>
            </a:extLst>
          </p:cNvPr>
          <p:cNvSpPr txBox="1">
            <a:spLocks/>
          </p:cNvSpPr>
          <p:nvPr/>
        </p:nvSpPr>
        <p:spPr>
          <a:xfrm>
            <a:off x="191421" y="1095375"/>
            <a:ext cx="11518265" cy="56222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Font typeface="Wingdings" panose="05000000000000000000" pitchFamily="2" charset="2"/>
              <a:buNone/>
            </a:pPr>
            <a:endParaRPr lang="en-US" sz="2400" b="1" dirty="0">
              <a:solidFill>
                <a:srgbClr val="FF983B"/>
              </a:solidFill>
            </a:endParaRPr>
          </a:p>
        </p:txBody>
      </p:sp>
      <p:graphicFrame>
        <p:nvGraphicFramePr>
          <p:cNvPr id="5" name="Tabuľka 4">
            <a:extLst>
              <a:ext uri="{FF2B5EF4-FFF2-40B4-BE49-F238E27FC236}">
                <a16:creationId xmlns:a16="http://schemas.microsoft.com/office/drawing/2014/main" id="{AD6B44C1-8C4A-E26E-4E0C-BBA03DD62EA3}"/>
              </a:ext>
            </a:extLst>
          </p:cNvPr>
          <p:cNvGraphicFramePr>
            <a:graphicFrameLocks noGrp="1"/>
          </p:cNvGraphicFramePr>
          <p:nvPr>
            <p:extLst>
              <p:ext uri="{D42A27DB-BD31-4B8C-83A1-F6EECF244321}">
                <p14:modId xmlns:p14="http://schemas.microsoft.com/office/powerpoint/2010/main" val="3197195435"/>
              </p:ext>
            </p:extLst>
          </p:nvPr>
        </p:nvGraphicFramePr>
        <p:xfrm>
          <a:off x="452406" y="138001"/>
          <a:ext cx="11518264" cy="6704931"/>
        </p:xfrm>
        <a:graphic>
          <a:graphicData uri="http://schemas.openxmlformats.org/drawingml/2006/table">
            <a:tbl>
              <a:tblPr firstRow="1" firstCol="1" bandRow="1">
                <a:tableStyleId>{5C22544A-7EE6-4342-B048-85BDC9FD1C3A}</a:tableStyleId>
              </a:tblPr>
              <a:tblGrid>
                <a:gridCol w="4708874">
                  <a:extLst>
                    <a:ext uri="{9D8B030D-6E8A-4147-A177-3AD203B41FA5}">
                      <a16:colId xmlns:a16="http://schemas.microsoft.com/office/drawing/2014/main" val="4237108149"/>
                    </a:ext>
                  </a:extLst>
                </a:gridCol>
                <a:gridCol w="6809390">
                  <a:extLst>
                    <a:ext uri="{9D8B030D-6E8A-4147-A177-3AD203B41FA5}">
                      <a16:colId xmlns:a16="http://schemas.microsoft.com/office/drawing/2014/main" val="3395587956"/>
                    </a:ext>
                  </a:extLst>
                </a:gridCol>
              </a:tblGrid>
              <a:tr h="440718">
                <a:tc>
                  <a:txBody>
                    <a:bodyPr/>
                    <a:lstStyle/>
                    <a:p>
                      <a:pPr algn="ctr">
                        <a:lnSpc>
                          <a:spcPct val="107000"/>
                        </a:lnSpc>
                        <a:spcAft>
                          <a:spcPts val="800"/>
                        </a:spcAft>
                      </a:pPr>
                      <a:r>
                        <a:rPr lang="sk-SK" sz="2800" b="1" noProof="0" dirty="0">
                          <a:solidFill>
                            <a:srgbClr val="FF983B"/>
                          </a:solidFill>
                          <a:effectLst/>
                          <a:latin typeface="Aptos" panose="020B0004020202020204" pitchFamily="34" charset="0"/>
                          <a:ea typeface="Cambria" panose="02040503050406030204" pitchFamily="18" charset="0"/>
                        </a:rPr>
                        <a:t>Odporúčanie</a:t>
                      </a:r>
                      <a:endParaRPr lang="sk-SK" sz="2800" b="1" noProof="0" dirty="0">
                        <a:solidFill>
                          <a:srgbClr val="FF983B"/>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sk-SK" sz="2800" b="1" noProof="0" dirty="0">
                          <a:solidFill>
                            <a:srgbClr val="FF983B"/>
                          </a:solidFill>
                          <a:effectLst/>
                          <a:latin typeface="Aptos" panose="020B0004020202020204" pitchFamily="34" charset="0"/>
                          <a:ea typeface="Cambria" panose="02040503050406030204" pitchFamily="18" charset="0"/>
                        </a:rPr>
                        <a:t>Nástroje</a:t>
                      </a:r>
                      <a:endParaRPr lang="sk-SK" sz="2800" b="1" noProof="0" dirty="0">
                        <a:solidFill>
                          <a:srgbClr val="FF983B"/>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1334084"/>
                  </a:ext>
                </a:extLst>
              </a:tr>
              <a:tr h="1149270">
                <a:tc>
                  <a:txBody>
                    <a:bodyPr/>
                    <a:lstStyle/>
                    <a:p>
                      <a:pPr algn="just">
                        <a:lnSpc>
                          <a:spcPct val="100000"/>
                        </a:lnSpc>
                        <a:spcAft>
                          <a:spcPts val="800"/>
                        </a:spcAft>
                      </a:pPr>
                      <a:r>
                        <a:rPr lang="sk-SK" sz="2000" b="0" kern="1200" noProof="0" dirty="0">
                          <a:solidFill>
                            <a:schemeClr val="tx1"/>
                          </a:solidFill>
                          <a:effectLst/>
                          <a:latin typeface="Aptos" panose="020B0004020202020204" pitchFamily="34" charset="0"/>
                          <a:ea typeface="Cambria" panose="02040503050406030204" pitchFamily="18" charset="0"/>
                          <a:cs typeface="+mn-cs"/>
                        </a:rPr>
                        <a:t>Použiť vyhľadávače na kontrolu digitálnej stopy (podľa mena a priezviska, účtov, </a:t>
                      </a:r>
                      <a:br>
                        <a:rPr lang="sk-SK" sz="2000" b="0" kern="1200" noProof="0" dirty="0">
                          <a:solidFill>
                            <a:schemeClr val="tx1"/>
                          </a:solidFill>
                          <a:effectLst/>
                          <a:latin typeface="Aptos" panose="020B0004020202020204" pitchFamily="34" charset="0"/>
                          <a:ea typeface="Cambria" panose="02040503050406030204" pitchFamily="18" charset="0"/>
                          <a:cs typeface="+mn-cs"/>
                        </a:rPr>
                      </a:br>
                      <a:r>
                        <a:rPr lang="sk-SK" sz="2000" b="0" kern="1200" noProof="0" dirty="0">
                          <a:solidFill>
                            <a:schemeClr val="tx1"/>
                          </a:solidFill>
                          <a:effectLst/>
                          <a:latin typeface="Aptos" panose="020B0004020202020204" pitchFamily="34" charset="0"/>
                          <a:ea typeface="Cambria" panose="02040503050406030204" pitchFamily="18" charset="0"/>
                          <a:cs typeface="+mn-cs"/>
                        </a:rPr>
                        <a:t>e-mailov)</a:t>
                      </a:r>
                    </a:p>
                  </a:txBody>
                  <a:tcPr marL="65648" marR="65648" marT="0" marB="0" anchor="ctr">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just">
                        <a:lnSpc>
                          <a:spcPct val="100000"/>
                        </a:lnSpc>
                        <a:spcBef>
                          <a:spcPts val="0"/>
                        </a:spcBef>
                        <a:spcAft>
                          <a:spcPts val="400"/>
                        </a:spcAft>
                        <a:buClr>
                          <a:srgbClr val="FF983B"/>
                        </a:buClr>
                        <a:buSzPct val="80000"/>
                        <a:buFont typeface="Wingdings" panose="05000000000000000000" pitchFamily="2" charset="2"/>
                        <a:buChar char="q"/>
                      </a:pPr>
                      <a:r>
                        <a:rPr lang="sk-SK" sz="2000" noProof="0" dirty="0">
                          <a:solidFill>
                            <a:schemeClr val="tx1"/>
                          </a:solidFill>
                          <a:effectLst/>
                          <a:latin typeface="Aptos" panose="020B0004020202020204" pitchFamily="34" charset="0"/>
                          <a:ea typeface="Cambria" panose="02040503050406030204" pitchFamily="18" charset="0"/>
                        </a:rPr>
                        <a:t>Nastaviť upozornenia  </a:t>
                      </a:r>
                      <a:r>
                        <a:rPr lang="sk-SK" sz="2000" u="sng" kern="1200" noProof="0" dirty="0">
                          <a:solidFill>
                            <a:srgbClr val="0563C1"/>
                          </a:solidFill>
                          <a:effectLst/>
                          <a:latin typeface="Aptos" panose="020B0004020202020204" pitchFamily="34" charset="0"/>
                          <a:ea typeface="Cambria" panose="02040503050406030204" pitchFamily="18" charset="0"/>
                          <a:cs typeface="+mn-cs"/>
                          <a:hlinkClick r:id="rId3">
                            <a:extLst>
                              <a:ext uri="{A12FA001-AC4F-418D-AE19-62706E023703}">
                                <ahyp:hlinkClr xmlns:ahyp="http://schemas.microsoft.com/office/drawing/2018/hyperlinkcolor" val="tx"/>
                              </a:ext>
                            </a:extLst>
                          </a:hlinkClick>
                        </a:rPr>
                        <a:t>Google Alerts</a:t>
                      </a:r>
                      <a:r>
                        <a:rPr lang="sk-SK" sz="2000" noProof="0" dirty="0">
                          <a:solidFill>
                            <a:schemeClr val="tx1"/>
                          </a:solidFill>
                          <a:effectLst/>
                          <a:latin typeface="Aptos" panose="020B0004020202020204" pitchFamily="34" charset="0"/>
                          <a:ea typeface="Cambria" panose="02040503050406030204" pitchFamily="18" charset="0"/>
                        </a:rPr>
                        <a:t> pre sledovanie Vášho mena a priezviska.</a:t>
                      </a:r>
                    </a:p>
                    <a:p>
                      <a:pPr marL="342900" indent="-342900" algn="just">
                        <a:lnSpc>
                          <a:spcPct val="100000"/>
                        </a:lnSpc>
                        <a:spcBef>
                          <a:spcPts val="0"/>
                        </a:spcBef>
                        <a:spcAft>
                          <a:spcPts val="400"/>
                        </a:spcAft>
                        <a:buClr>
                          <a:srgbClr val="FF983B"/>
                        </a:buClr>
                        <a:buSzPct val="80000"/>
                        <a:buFont typeface="Wingdings" panose="05000000000000000000" pitchFamily="2" charset="2"/>
                        <a:buChar char="q"/>
                      </a:pPr>
                      <a:r>
                        <a:rPr lang="sk-SK" sz="2000" noProof="0" dirty="0">
                          <a:solidFill>
                            <a:schemeClr val="tx1"/>
                          </a:solidFill>
                          <a:effectLst/>
                          <a:latin typeface="Aptos" panose="020B0004020202020204" pitchFamily="34" charset="0"/>
                          <a:ea typeface="Cambria" panose="02040503050406030204" pitchFamily="18" charset="0"/>
                        </a:rPr>
                        <a:t>Skontrolovať svoju e-mailovú adresu v zozname porušení ochrany údajov na </a:t>
                      </a:r>
                      <a:r>
                        <a:rPr lang="sk-SK" sz="2000" u="sng" kern="1200" noProof="0" dirty="0">
                          <a:solidFill>
                            <a:srgbClr val="0563C1"/>
                          </a:solidFill>
                          <a:effectLst/>
                          <a:latin typeface="Aptos" panose="020B0004020202020204" pitchFamily="34" charset="0"/>
                          <a:ea typeface="Cambria" panose="02040503050406030204" pitchFamily="18" charset="0"/>
                          <a:cs typeface="+mn-cs"/>
                          <a:hlinkClick r:id="rId4">
                            <a:extLst>
                              <a:ext uri="{A12FA001-AC4F-418D-AE19-62706E023703}">
                                <ahyp:hlinkClr xmlns:ahyp="http://schemas.microsoft.com/office/drawing/2018/hyperlinkcolor" val="tx"/>
                              </a:ext>
                            </a:extLst>
                          </a:hlinkClick>
                        </a:rPr>
                        <a:t>Have I Been Pwned</a:t>
                      </a:r>
                      <a:r>
                        <a:rPr lang="sk-SK" sz="2000" u="sng" noProof="0" dirty="0">
                          <a:solidFill>
                            <a:schemeClr val="tx1"/>
                          </a:solidFill>
                          <a:effectLst/>
                          <a:latin typeface="Aptos" panose="020B0004020202020204" pitchFamily="34" charset="0"/>
                          <a:ea typeface="Cambria" panose="02040503050406030204" pitchFamily="18" charset="0"/>
                          <a:hlinkClick r:id="rId4">
                            <a:extLst>
                              <a:ext uri="{A12FA001-AC4F-418D-AE19-62706E023703}">
                                <ahyp:hlinkClr xmlns:ahyp="http://schemas.microsoft.com/office/drawing/2018/hyperlinkcolor" val="tx"/>
                              </a:ext>
                            </a:extLst>
                          </a:hlinkClick>
                        </a:rPr>
                        <a:t>?</a:t>
                      </a:r>
                      <a:endParaRPr lang="sk-SK" sz="2000" u="sng" noProof="0" dirty="0">
                        <a:solidFill>
                          <a:schemeClr val="tx1"/>
                        </a:solidFill>
                        <a:effectLst/>
                        <a:latin typeface="Aptos" panose="020B0004020202020204" pitchFamily="34" charset="0"/>
                        <a:ea typeface="Cambria" panose="02040503050406030204" pitchFamily="18" charset="0"/>
                      </a:endParaRPr>
                    </a:p>
                  </a:txBody>
                  <a:tcPr marL="65648" marR="65648" marT="0" marB="0">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5062680"/>
                  </a:ext>
                </a:extLst>
              </a:tr>
              <a:tr h="550136">
                <a:tc>
                  <a:txBody>
                    <a:bodyPr/>
                    <a:lstStyle/>
                    <a:p>
                      <a:pPr algn="just">
                        <a:lnSpc>
                          <a:spcPct val="100000"/>
                        </a:lnSpc>
                        <a:spcAft>
                          <a:spcPts val="800"/>
                        </a:spcAft>
                      </a:pPr>
                      <a:r>
                        <a:rPr lang="sk-SK" sz="2000" b="0" kern="1200" noProof="0" dirty="0">
                          <a:solidFill>
                            <a:schemeClr val="tx1"/>
                          </a:solidFill>
                          <a:effectLst/>
                          <a:latin typeface="Aptos" panose="020B0004020202020204" pitchFamily="34" charset="0"/>
                          <a:ea typeface="Cambria" panose="02040503050406030204" pitchFamily="18" charset="0"/>
                          <a:cs typeface="+mn-cs"/>
                        </a:rPr>
                        <a:t>Kontrolovať svoju online aktivitu</a:t>
                      </a:r>
                    </a:p>
                  </a:txBody>
                  <a:tcPr marL="65648" marR="65648" marT="0" marB="0" anchor="ctr">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just" defTabSz="914400" rtl="0" eaLnBrk="1" latinLnBrk="0" hangingPunct="1">
                        <a:lnSpc>
                          <a:spcPct val="100000"/>
                        </a:lnSpc>
                        <a:spcBef>
                          <a:spcPts val="0"/>
                        </a:spcBef>
                        <a:spcAft>
                          <a:spcPts val="400"/>
                        </a:spcAft>
                        <a:buClr>
                          <a:srgbClr val="FF983B"/>
                        </a:buClr>
                        <a:buSzPct val="80000"/>
                        <a:buFont typeface="Wingdings" panose="05000000000000000000" pitchFamily="2" charset="2"/>
                        <a:buChar char="q"/>
                      </a:pPr>
                      <a:r>
                        <a:rPr lang="sk-SK" sz="2000" kern="1200" noProof="0" dirty="0">
                          <a:solidFill>
                            <a:schemeClr val="tx1"/>
                          </a:solidFill>
                          <a:effectLst/>
                          <a:latin typeface="Aptos" panose="020B0004020202020204" pitchFamily="34" charset="0"/>
                          <a:ea typeface="Cambria" panose="02040503050406030204" pitchFamily="18" charset="0"/>
                          <a:cs typeface="+mn-cs"/>
                        </a:rPr>
                        <a:t>Použiť nástroj </a:t>
                      </a:r>
                      <a:r>
                        <a:rPr lang="sk-SK" sz="2000" u="sng" kern="1200" noProof="0" dirty="0">
                          <a:solidFill>
                            <a:srgbClr val="0563C1"/>
                          </a:solidFill>
                          <a:effectLst/>
                          <a:latin typeface="Aptos" panose="020B0004020202020204" pitchFamily="34" charset="0"/>
                          <a:ea typeface="Cambria" panose="02040503050406030204" pitchFamily="18" charset="0"/>
                          <a:cs typeface="+mn-cs"/>
                          <a:hlinkClick r:id="rId5">
                            <a:extLst>
                              <a:ext uri="{A12FA001-AC4F-418D-AE19-62706E023703}">
                                <ahyp:hlinkClr xmlns:ahyp="http://schemas.microsoft.com/office/drawing/2018/hyperlinkcolor" val="tx"/>
                              </a:ext>
                            </a:extLst>
                          </a:hlinkClick>
                        </a:rPr>
                        <a:t>My Activity Google</a:t>
                      </a:r>
                      <a:r>
                        <a:rPr lang="sk-SK" sz="2000" kern="1200" noProof="0" dirty="0">
                          <a:solidFill>
                            <a:schemeClr val="tx1"/>
                          </a:solidFill>
                          <a:effectLst/>
                          <a:latin typeface="Aptos" panose="020B0004020202020204" pitchFamily="34" charset="0"/>
                          <a:ea typeface="Cambria" panose="02040503050406030204" pitchFamily="18" charset="0"/>
                          <a:cs typeface="+mn-cs"/>
                        </a:rPr>
                        <a:t>  na vyhľadávanie a úpravu rôznych aspektov aktivity v účte</a:t>
                      </a:r>
                    </a:p>
                  </a:txBody>
                  <a:tcPr marL="65648" marR="65648" marT="0" marB="0">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2087939"/>
                  </a:ext>
                </a:extLst>
              </a:tr>
              <a:tr h="633723">
                <a:tc>
                  <a:txBody>
                    <a:bodyPr/>
                    <a:lstStyle/>
                    <a:p>
                      <a:pPr algn="just">
                        <a:lnSpc>
                          <a:spcPct val="100000"/>
                        </a:lnSpc>
                        <a:spcAft>
                          <a:spcPts val="800"/>
                        </a:spcAft>
                      </a:pPr>
                      <a:r>
                        <a:rPr lang="sk-SK" sz="2000" b="0" noProof="0" dirty="0">
                          <a:solidFill>
                            <a:schemeClr val="tx1"/>
                          </a:solidFill>
                          <a:effectLst/>
                          <a:latin typeface="Aptos" panose="020B0004020202020204" pitchFamily="34" charset="0"/>
                          <a:ea typeface="Cambria" panose="02040503050406030204" pitchFamily="18" charset="0"/>
                        </a:rPr>
                        <a:t>Odstrániť negatívnu digitálnu stopu </a:t>
                      </a:r>
                      <a:br>
                        <a:rPr lang="sk-SK" sz="2000" b="0" noProof="0" dirty="0">
                          <a:solidFill>
                            <a:schemeClr val="tx1"/>
                          </a:solidFill>
                          <a:effectLst/>
                          <a:latin typeface="Aptos" panose="020B0004020202020204" pitchFamily="34" charset="0"/>
                          <a:ea typeface="Cambria" panose="02040503050406030204" pitchFamily="18" charset="0"/>
                        </a:rPr>
                      </a:br>
                      <a:r>
                        <a:rPr lang="sk-SK" sz="2000" b="0" noProof="0" dirty="0">
                          <a:solidFill>
                            <a:schemeClr val="tx1"/>
                          </a:solidFill>
                          <a:effectLst/>
                          <a:latin typeface="Aptos" panose="020B0004020202020204" pitchFamily="34" charset="0"/>
                          <a:ea typeface="Cambria" panose="02040503050406030204" pitchFamily="18" charset="0"/>
                        </a:rPr>
                        <a:t>z vyhľadávačov (meno, účet, e-mail)</a:t>
                      </a:r>
                      <a:endParaRPr lang="sk-SK" sz="2000" b="0" noProof="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nchor="ctr">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just">
                        <a:lnSpc>
                          <a:spcPct val="100000"/>
                        </a:lnSpc>
                        <a:spcBef>
                          <a:spcPts val="0"/>
                        </a:spcBef>
                        <a:spcAft>
                          <a:spcPts val="400"/>
                        </a:spcAft>
                        <a:buClr>
                          <a:srgbClr val="FF983B"/>
                        </a:buClr>
                        <a:buSzPct val="80000"/>
                        <a:buFont typeface="Wingdings" panose="05000000000000000000" pitchFamily="2" charset="2"/>
                        <a:buChar char="q"/>
                      </a:pPr>
                      <a:r>
                        <a:rPr lang="sk-SK" sz="2000" noProof="0" dirty="0">
                          <a:solidFill>
                            <a:schemeClr val="tx1"/>
                          </a:solidFill>
                          <a:effectLst/>
                          <a:latin typeface="Aptos" panose="020B0004020202020204" pitchFamily="34" charset="0"/>
                          <a:ea typeface="Cambria" panose="02040503050406030204" pitchFamily="18" charset="0"/>
                        </a:rPr>
                        <a:t>Odoslať žiadosť </a:t>
                      </a:r>
                      <a:r>
                        <a:rPr lang="sk-SK" sz="2000" u="sng" kern="1200" noProof="0" dirty="0">
                          <a:solidFill>
                            <a:srgbClr val="0563C1"/>
                          </a:solidFill>
                          <a:effectLst/>
                          <a:latin typeface="Aptos" panose="020B0004020202020204" pitchFamily="34" charset="0"/>
                          <a:ea typeface="Cambria" panose="02040503050406030204" pitchFamily="18" charset="0"/>
                          <a:cs typeface="+mn-cs"/>
                          <a:hlinkClick r:id="rId6">
                            <a:extLst>
                              <a:ext uri="{A12FA001-AC4F-418D-AE19-62706E023703}">
                                <ahyp:hlinkClr xmlns:ahyp="http://schemas.microsoft.com/office/drawing/2018/hyperlinkcolor" val="tx"/>
                              </a:ext>
                            </a:extLst>
                          </a:hlinkClick>
                        </a:rPr>
                        <a:t>Request personal content removal from Google Search</a:t>
                      </a:r>
                      <a:endParaRPr lang="sk-SK" sz="2000" u="sng" kern="1200" noProof="0" dirty="0">
                        <a:solidFill>
                          <a:srgbClr val="0563C1"/>
                        </a:solidFill>
                        <a:effectLst/>
                        <a:latin typeface="Aptos" panose="020B0004020202020204" pitchFamily="34" charset="0"/>
                        <a:ea typeface="Cambria" panose="02040503050406030204" pitchFamily="18" charset="0"/>
                        <a:cs typeface="+mn-cs"/>
                      </a:endParaRPr>
                    </a:p>
                  </a:txBody>
                  <a:tcPr marL="65648" marR="65648" marT="0" marB="0">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2677516"/>
                  </a:ext>
                </a:extLst>
              </a:tr>
              <a:tr h="630356">
                <a:tc>
                  <a:txBody>
                    <a:bodyPr/>
                    <a:lstStyle/>
                    <a:p>
                      <a:pPr algn="just">
                        <a:lnSpc>
                          <a:spcPct val="100000"/>
                        </a:lnSpc>
                        <a:spcAft>
                          <a:spcPts val="800"/>
                        </a:spcAft>
                      </a:pPr>
                      <a:r>
                        <a:rPr lang="sk-SK" sz="2000" b="0" noProof="0" dirty="0">
                          <a:solidFill>
                            <a:schemeClr val="tx1"/>
                          </a:solidFill>
                          <a:effectLst/>
                          <a:latin typeface="Aptos" panose="020B0004020202020204" pitchFamily="34" charset="0"/>
                          <a:ea typeface="Cambria" panose="02040503050406030204" pitchFamily="18" charset="0"/>
                        </a:rPr>
                        <a:t>Odstránenie a minimalizácia súborov cookies</a:t>
                      </a:r>
                      <a:endParaRPr lang="sk-SK" sz="2000" b="0" noProof="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nchor="ctr">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just">
                        <a:lnSpc>
                          <a:spcPct val="100000"/>
                        </a:lnSpc>
                        <a:spcBef>
                          <a:spcPts val="0"/>
                        </a:spcBef>
                        <a:spcAft>
                          <a:spcPts val="400"/>
                        </a:spcAft>
                        <a:buClr>
                          <a:srgbClr val="FF983B"/>
                        </a:buClr>
                        <a:buSzPct val="80000"/>
                        <a:buFont typeface="Wingdings" panose="05000000000000000000" pitchFamily="2" charset="2"/>
                        <a:buChar char="q"/>
                      </a:pPr>
                      <a:r>
                        <a:rPr lang="sk-SK" sz="2000" b="0" kern="1200" noProof="0" dirty="0">
                          <a:solidFill>
                            <a:schemeClr val="tx1"/>
                          </a:solidFill>
                          <a:effectLst/>
                          <a:latin typeface="Aptos" panose="020B0004020202020204" pitchFamily="34" charset="0"/>
                          <a:ea typeface="Cambria" panose="02040503050406030204" pitchFamily="18" charset="0"/>
                          <a:cs typeface="+mn-cs"/>
                        </a:rPr>
                        <a:t>Vymazať cookies v </a:t>
                      </a:r>
                      <a:r>
                        <a:rPr lang="sk-SK" sz="2000" u="sng" kern="1200" noProof="0" dirty="0">
                          <a:solidFill>
                            <a:srgbClr val="0563C1"/>
                          </a:solidFill>
                          <a:effectLst/>
                          <a:latin typeface="Aptos" panose="020B0004020202020204" pitchFamily="34" charset="0"/>
                          <a:ea typeface="Cambria" panose="02040503050406030204" pitchFamily="18" charset="0"/>
                          <a:cs typeface="+mn-cs"/>
                          <a:hlinkClick r:id="rId7">
                            <a:extLst>
                              <a:ext uri="{A12FA001-AC4F-418D-AE19-62706E023703}">
                                <ahyp:hlinkClr xmlns:ahyp="http://schemas.microsoft.com/office/drawing/2018/hyperlinkcolor" val="tx"/>
                              </a:ext>
                            </a:extLst>
                          </a:hlinkClick>
                        </a:rPr>
                        <a:t>settings</a:t>
                      </a:r>
                      <a:r>
                        <a:rPr lang="sk-SK" sz="2000" noProof="0" dirty="0">
                          <a:solidFill>
                            <a:schemeClr val="tx1"/>
                          </a:solidFill>
                          <a:effectLst/>
                          <a:latin typeface="Aptos" panose="020B0004020202020204" pitchFamily="34" charset="0"/>
                          <a:ea typeface="Cambria" panose="02040503050406030204" pitchFamily="18" charset="0"/>
                        </a:rPr>
                        <a:t> </a:t>
                      </a:r>
                      <a:r>
                        <a:rPr lang="sk-SK" sz="2000" b="0" kern="1200" noProof="0" dirty="0">
                          <a:solidFill>
                            <a:schemeClr val="tx1"/>
                          </a:solidFill>
                          <a:effectLst/>
                          <a:latin typeface="Aptos" panose="020B0004020202020204" pitchFamily="34" charset="0"/>
                          <a:ea typeface="Cambria" panose="02040503050406030204" pitchFamily="18" charset="0"/>
                          <a:cs typeface="+mn-cs"/>
                        </a:rPr>
                        <a:t>webových prehliadačov </a:t>
                      </a:r>
                      <a:endParaRPr lang="sk-SK" sz="2000" noProof="0" dirty="0">
                        <a:solidFill>
                          <a:schemeClr val="tx1"/>
                        </a:solidFill>
                        <a:effectLst/>
                        <a:latin typeface="Aptos" panose="020B0004020202020204" pitchFamily="34" charset="0"/>
                        <a:ea typeface="Cambria" panose="02040503050406030204" pitchFamily="18" charset="0"/>
                      </a:endParaRPr>
                    </a:p>
                    <a:p>
                      <a:pPr marL="342900" marR="0" lvl="0" indent="-342900" algn="just" defTabSz="914400" rtl="0" eaLnBrk="1" fontAlgn="auto" latinLnBrk="0" hangingPunct="1">
                        <a:lnSpc>
                          <a:spcPct val="100000"/>
                        </a:lnSpc>
                        <a:spcBef>
                          <a:spcPts val="0"/>
                        </a:spcBef>
                        <a:spcAft>
                          <a:spcPts val="400"/>
                        </a:spcAft>
                        <a:buClr>
                          <a:srgbClr val="FF983B"/>
                        </a:buClr>
                        <a:buSzPct val="80000"/>
                        <a:buFont typeface="Wingdings" panose="05000000000000000000" pitchFamily="2" charset="2"/>
                        <a:buChar char="q"/>
                        <a:tabLst/>
                        <a:defRPr/>
                      </a:pPr>
                      <a:r>
                        <a:rPr lang="sk-SK" sz="2000" b="0" kern="1200" noProof="0" dirty="0">
                          <a:solidFill>
                            <a:schemeClr val="tx1"/>
                          </a:solidFill>
                          <a:effectLst/>
                          <a:latin typeface="Aptos" panose="020B0004020202020204" pitchFamily="34" charset="0"/>
                          <a:ea typeface="Cambria" panose="02040503050406030204" pitchFamily="18" charset="0"/>
                          <a:cs typeface="+mn-cs"/>
                        </a:rPr>
                        <a:t>Prehliadať internet  v režime </a:t>
                      </a:r>
                      <a:r>
                        <a:rPr lang="sk-SK" sz="2000" u="sng" kern="1200" noProof="0" dirty="0">
                          <a:solidFill>
                            <a:srgbClr val="0563C1"/>
                          </a:solidFill>
                          <a:effectLst/>
                          <a:latin typeface="Aptos" panose="020B0004020202020204" pitchFamily="34" charset="0"/>
                          <a:ea typeface="Cambria" panose="02040503050406030204" pitchFamily="18" charset="0"/>
                          <a:cs typeface="+mn-cs"/>
                          <a:hlinkClick r:id="rId8">
                            <a:extLst>
                              <a:ext uri="{A12FA001-AC4F-418D-AE19-62706E023703}">
                                <ahyp:hlinkClr xmlns:ahyp="http://schemas.microsoft.com/office/drawing/2018/hyperlinkcolor" val="tx"/>
                              </a:ext>
                            </a:extLst>
                          </a:hlinkClick>
                        </a:rPr>
                        <a:t>incognito mode</a:t>
                      </a:r>
                      <a:r>
                        <a:rPr lang="sk-SK" sz="2000" noProof="0" dirty="0">
                          <a:solidFill>
                            <a:schemeClr val="tx1"/>
                          </a:solidFill>
                          <a:effectLst/>
                          <a:latin typeface="Aptos" panose="020B0004020202020204" pitchFamily="34" charset="0"/>
                          <a:ea typeface="Cambria" panose="02040503050406030204" pitchFamily="18" charset="0"/>
                        </a:rPr>
                        <a:t> </a:t>
                      </a:r>
                      <a:endParaRPr lang="sk-SK" sz="2000" b="0" kern="1200" noProof="0" dirty="0">
                        <a:solidFill>
                          <a:schemeClr val="tx1"/>
                        </a:solidFill>
                        <a:effectLst/>
                        <a:latin typeface="Aptos" panose="020B0004020202020204" pitchFamily="34" charset="0"/>
                        <a:ea typeface="Cambria" panose="02040503050406030204" pitchFamily="18" charset="0"/>
                        <a:cs typeface="+mn-cs"/>
                      </a:endParaRPr>
                    </a:p>
                  </a:txBody>
                  <a:tcPr marL="65648" marR="65648" marT="0" marB="0">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25273"/>
                  </a:ext>
                </a:extLst>
              </a:tr>
              <a:tr h="633723">
                <a:tc>
                  <a:txBody>
                    <a:bodyPr/>
                    <a:lstStyle/>
                    <a:p>
                      <a:pPr algn="just">
                        <a:lnSpc>
                          <a:spcPct val="100000"/>
                        </a:lnSpc>
                        <a:spcAft>
                          <a:spcPts val="800"/>
                        </a:spcAft>
                      </a:pPr>
                      <a:r>
                        <a:rPr lang="sk-SK" sz="2000" b="0" noProof="0" dirty="0">
                          <a:solidFill>
                            <a:schemeClr val="tx1"/>
                          </a:solidFill>
                          <a:effectLst/>
                          <a:latin typeface="Aptos" panose="020B0004020202020204" pitchFamily="34" charset="0"/>
                          <a:ea typeface="Cambria" panose="02040503050406030204" pitchFamily="18" charset="0"/>
                        </a:rPr>
                        <a:t>Vymazávanie histórie vyhľadávania</a:t>
                      </a:r>
                      <a:br>
                        <a:rPr lang="sk-SK" sz="2000" b="0" noProof="0" dirty="0">
                          <a:solidFill>
                            <a:schemeClr val="tx1"/>
                          </a:solidFill>
                          <a:effectLst/>
                          <a:latin typeface="Aptos" panose="020B0004020202020204" pitchFamily="34" charset="0"/>
                          <a:ea typeface="Cambria" panose="02040503050406030204" pitchFamily="18" charset="0"/>
                        </a:rPr>
                      </a:br>
                      <a:r>
                        <a:rPr lang="sk-SK" sz="2000" b="0" noProof="0" dirty="0">
                          <a:solidFill>
                            <a:schemeClr val="tx1"/>
                          </a:solidFill>
                          <a:effectLst/>
                          <a:latin typeface="Aptos" panose="020B0004020202020204" pitchFamily="34" charset="0"/>
                          <a:ea typeface="Cambria" panose="02040503050406030204" pitchFamily="18" charset="0"/>
                        </a:rPr>
                        <a:t> a prehliadania</a:t>
                      </a:r>
                      <a:endParaRPr lang="sk-SK" sz="2000" b="0" noProof="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nchor="ctr">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just">
                        <a:lnSpc>
                          <a:spcPct val="100000"/>
                        </a:lnSpc>
                        <a:spcBef>
                          <a:spcPts val="0"/>
                        </a:spcBef>
                        <a:spcAft>
                          <a:spcPts val="400"/>
                        </a:spcAft>
                        <a:buClr>
                          <a:srgbClr val="FF983B"/>
                        </a:buClr>
                        <a:buSzPct val="80000"/>
                        <a:buFont typeface="Wingdings" panose="05000000000000000000" pitchFamily="2" charset="2"/>
                        <a:buChar char="q"/>
                      </a:pPr>
                      <a:r>
                        <a:rPr lang="sk-SK" sz="2000" noProof="0" dirty="0">
                          <a:solidFill>
                            <a:schemeClr val="tx1"/>
                          </a:solidFill>
                          <a:effectLst/>
                          <a:latin typeface="Aptos" panose="020B0004020202020204" pitchFamily="34" charset="0"/>
                          <a:ea typeface="Cambria" panose="02040503050406030204" pitchFamily="18" charset="0"/>
                        </a:rPr>
                        <a:t>Odstrániť vyhľadávanie a prehľadávanie v </a:t>
                      </a:r>
                      <a:r>
                        <a:rPr lang="sk-SK" sz="2000" u="sng" kern="1200" noProof="0" dirty="0">
                          <a:solidFill>
                            <a:srgbClr val="0563C1"/>
                          </a:solidFill>
                          <a:effectLst/>
                          <a:latin typeface="Aptos" panose="020B0004020202020204" pitchFamily="34" charset="0"/>
                          <a:ea typeface="Cambria" panose="02040503050406030204" pitchFamily="18" charset="0"/>
                          <a:cs typeface="+mn-cs"/>
                          <a:hlinkClick r:id="rId9">
                            <a:extLst>
                              <a:ext uri="{A12FA001-AC4F-418D-AE19-62706E023703}">
                                <ahyp:hlinkClr xmlns:ahyp="http://schemas.microsoft.com/office/drawing/2018/hyperlinkcolor" val="tx"/>
                              </a:ext>
                            </a:extLst>
                          </a:hlinkClick>
                        </a:rPr>
                        <a:t>history</a:t>
                      </a:r>
                      <a:endParaRPr lang="sk-SK" sz="2000" u="sng" kern="1200" noProof="0" dirty="0">
                        <a:solidFill>
                          <a:srgbClr val="0563C1"/>
                        </a:solidFill>
                        <a:effectLst/>
                        <a:latin typeface="Aptos" panose="020B0004020202020204" pitchFamily="34" charset="0"/>
                        <a:ea typeface="Cambria" panose="02040503050406030204" pitchFamily="18" charset="0"/>
                        <a:cs typeface="+mn-cs"/>
                      </a:endParaRPr>
                    </a:p>
                  </a:txBody>
                  <a:tcPr marL="65648" marR="65648" marT="0" marB="0">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3630638"/>
                  </a:ext>
                </a:extLst>
              </a:tr>
              <a:tr h="956109">
                <a:tc>
                  <a:txBody>
                    <a:bodyPr/>
                    <a:lstStyle/>
                    <a:p>
                      <a:pPr algn="just">
                        <a:lnSpc>
                          <a:spcPct val="100000"/>
                        </a:lnSpc>
                        <a:spcAft>
                          <a:spcPts val="800"/>
                        </a:spcAft>
                      </a:pPr>
                      <a:r>
                        <a:rPr lang="sk-SK" sz="2000" b="0" kern="1200" noProof="0" dirty="0">
                          <a:solidFill>
                            <a:schemeClr val="tx1"/>
                          </a:solidFill>
                          <a:effectLst/>
                          <a:latin typeface="Aptos" panose="020B0004020202020204" pitchFamily="34" charset="0"/>
                          <a:ea typeface="Cambria" panose="02040503050406030204" pitchFamily="18" charset="0"/>
                          <a:cs typeface="+mn-cs"/>
                        </a:rPr>
                        <a:t>Neuchovávať prihlasovacie meno a heslá v prehliadači pre automatické dopĺňanie pri opätovnom prihlásení</a:t>
                      </a:r>
                    </a:p>
                  </a:txBody>
                  <a:tcPr marL="65648" marR="65648" marT="0" marB="0" anchor="ctr">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just">
                        <a:lnSpc>
                          <a:spcPct val="100000"/>
                        </a:lnSpc>
                        <a:spcBef>
                          <a:spcPts val="0"/>
                        </a:spcBef>
                        <a:spcAft>
                          <a:spcPts val="400"/>
                        </a:spcAft>
                        <a:buClr>
                          <a:srgbClr val="FF983B"/>
                        </a:buClr>
                        <a:buSzPct val="80000"/>
                        <a:buFont typeface="Wingdings" panose="05000000000000000000" pitchFamily="2" charset="2"/>
                        <a:buChar char="q"/>
                      </a:pPr>
                      <a:r>
                        <a:rPr lang="sk-SK" sz="2000" noProof="0" dirty="0">
                          <a:solidFill>
                            <a:schemeClr val="tx1"/>
                          </a:solidFill>
                          <a:effectLst/>
                          <a:latin typeface="Aptos" panose="020B0004020202020204" pitchFamily="34" charset="0"/>
                          <a:ea typeface="Cambria" panose="02040503050406030204" pitchFamily="18" charset="0"/>
                        </a:rPr>
                        <a:t>Odstránenie uložených hesiel </a:t>
                      </a:r>
                      <a:r>
                        <a:rPr lang="sk-SK" sz="2000" u="sng" kern="1200" noProof="0" dirty="0">
                          <a:solidFill>
                            <a:srgbClr val="0563C1"/>
                          </a:solidFill>
                          <a:effectLst/>
                          <a:latin typeface="Aptos" panose="020B0004020202020204" pitchFamily="34" charset="0"/>
                          <a:ea typeface="Cambria" panose="02040503050406030204" pitchFamily="18" charset="0"/>
                          <a:cs typeface="+mn-cs"/>
                          <a:hlinkClick r:id="rId10">
                            <a:extLst>
                              <a:ext uri="{A12FA001-AC4F-418D-AE19-62706E023703}">
                                <ahyp:hlinkClr xmlns:ahyp="http://schemas.microsoft.com/office/drawing/2018/hyperlinkcolor" val="tx"/>
                              </a:ext>
                            </a:extLst>
                          </a:hlinkClick>
                        </a:rPr>
                        <a:t>web browsers</a:t>
                      </a:r>
                      <a:endParaRPr lang="sk-SK" sz="2000" u="sng" kern="1200" noProof="0" dirty="0">
                        <a:solidFill>
                          <a:srgbClr val="0563C1"/>
                        </a:solidFill>
                        <a:effectLst/>
                        <a:latin typeface="Aptos" panose="020B0004020202020204" pitchFamily="34" charset="0"/>
                        <a:ea typeface="Cambria" panose="02040503050406030204" pitchFamily="18" charset="0"/>
                        <a:cs typeface="+mn-cs"/>
                      </a:endParaRPr>
                    </a:p>
                    <a:p>
                      <a:pPr marL="342900" indent="-342900" algn="just">
                        <a:lnSpc>
                          <a:spcPct val="100000"/>
                        </a:lnSpc>
                        <a:spcBef>
                          <a:spcPts val="0"/>
                        </a:spcBef>
                        <a:spcAft>
                          <a:spcPts val="400"/>
                        </a:spcAft>
                        <a:buClr>
                          <a:srgbClr val="FF983B"/>
                        </a:buClr>
                        <a:buSzPct val="80000"/>
                        <a:buFont typeface="Wingdings" panose="05000000000000000000" pitchFamily="2" charset="2"/>
                        <a:buChar char="q"/>
                      </a:pPr>
                      <a:r>
                        <a:rPr lang="sk-SK" sz="2000" noProof="0" dirty="0">
                          <a:solidFill>
                            <a:schemeClr val="tx1"/>
                          </a:solidFill>
                          <a:effectLst/>
                          <a:latin typeface="Aptos" panose="020B0004020202020204" pitchFamily="34" charset="0"/>
                          <a:ea typeface="Cambria" panose="02040503050406030204" pitchFamily="18" charset="0"/>
                        </a:rPr>
                        <a:t>Použiť </a:t>
                      </a:r>
                      <a:r>
                        <a:rPr lang="sk-SK" sz="2000" u="sng" kern="1200" noProof="0" dirty="0">
                          <a:solidFill>
                            <a:srgbClr val="0563C1"/>
                          </a:solidFill>
                          <a:effectLst/>
                          <a:latin typeface="Aptos" panose="020B0004020202020204" pitchFamily="34" charset="0"/>
                          <a:ea typeface="Cambria" panose="02040503050406030204" pitchFamily="18" charset="0"/>
                          <a:cs typeface="+mn-cs"/>
                          <a:hlinkClick r:id="rId11">
                            <a:extLst>
                              <a:ext uri="{A12FA001-AC4F-418D-AE19-62706E023703}">
                                <ahyp:hlinkClr xmlns:ahyp="http://schemas.microsoft.com/office/drawing/2018/hyperlinkcolor" val="tx"/>
                              </a:ext>
                            </a:extLst>
                          </a:hlinkClick>
                        </a:rPr>
                        <a:t>offline password manager</a:t>
                      </a:r>
                      <a:r>
                        <a:rPr lang="sk-SK" sz="2000" noProof="0" dirty="0">
                          <a:solidFill>
                            <a:schemeClr val="tx1"/>
                          </a:solidFill>
                          <a:effectLst/>
                          <a:latin typeface="Aptos" panose="020B0004020202020204" pitchFamily="34" charset="0"/>
                          <a:ea typeface="Cambria" panose="02040503050406030204" pitchFamily="18" charset="0"/>
                        </a:rPr>
                        <a:t> na ukladanie hesiel. </a:t>
                      </a:r>
                      <a:endParaRPr lang="sk-SK" sz="2000" noProof="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3077884"/>
                  </a:ext>
                </a:extLst>
              </a:tr>
              <a:tr h="1500432">
                <a:tc>
                  <a:txBody>
                    <a:bodyPr/>
                    <a:lstStyle/>
                    <a:p>
                      <a:pPr algn="just">
                        <a:lnSpc>
                          <a:spcPct val="100000"/>
                        </a:lnSpc>
                      </a:pPr>
                      <a:r>
                        <a:rPr lang="sk-SK" sz="2000" b="0" noProof="0" dirty="0">
                          <a:solidFill>
                            <a:schemeClr val="tx1"/>
                          </a:solidFill>
                          <a:effectLst/>
                          <a:latin typeface="Aptos" panose="020B0004020202020204" pitchFamily="34" charset="0"/>
                          <a:ea typeface="Cambria" panose="02040503050406030204" pitchFamily="18" charset="0"/>
                        </a:rPr>
                        <a:t>Používať nástroje na minimalizáciu digitálnej stopy pre „zahmlievanie“ svojej identity</a:t>
                      </a:r>
                      <a:endParaRPr lang="sk-SK" sz="2000" b="0" noProof="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nchor="ctr">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just">
                        <a:lnSpc>
                          <a:spcPct val="100000"/>
                        </a:lnSpc>
                        <a:spcBef>
                          <a:spcPts val="0"/>
                        </a:spcBef>
                        <a:spcAft>
                          <a:spcPts val="400"/>
                        </a:spcAft>
                        <a:buClr>
                          <a:srgbClr val="FF983B"/>
                        </a:buClr>
                        <a:buSzPct val="80000"/>
                        <a:buFont typeface="Wingdings" panose="05000000000000000000" pitchFamily="2" charset="2"/>
                        <a:buChar char="q"/>
                      </a:pPr>
                      <a:r>
                        <a:rPr lang="sk-SK" sz="2000" noProof="0" dirty="0">
                          <a:solidFill>
                            <a:schemeClr val="tx1"/>
                          </a:solidFill>
                          <a:effectLst/>
                          <a:latin typeface="Aptos" panose="020B0004020202020204" pitchFamily="34" charset="0"/>
                          <a:ea typeface="Cambria" panose="02040503050406030204" pitchFamily="18" charset="0"/>
                        </a:rPr>
                        <a:t>Nastaviť funkciu prehliadača </a:t>
                      </a:r>
                      <a:r>
                        <a:rPr lang="sk-SK" sz="2000" u="sng" kern="1200" noProof="0" dirty="0">
                          <a:solidFill>
                            <a:srgbClr val="0563C1"/>
                          </a:solidFill>
                          <a:effectLst/>
                          <a:latin typeface="Aptos" panose="020B0004020202020204" pitchFamily="34" charset="0"/>
                          <a:ea typeface="Cambria" panose="02040503050406030204" pitchFamily="18" charset="0"/>
                          <a:cs typeface="+mn-cs"/>
                          <a:hlinkClick r:id="rId12">
                            <a:extLst>
                              <a:ext uri="{A12FA001-AC4F-418D-AE19-62706E023703}">
                                <ahyp:hlinkClr xmlns:ahyp="http://schemas.microsoft.com/office/drawing/2018/hyperlinkcolor" val="tx"/>
                              </a:ext>
                            </a:extLst>
                          </a:hlinkClick>
                        </a:rPr>
                        <a:t>Do Not Track</a:t>
                      </a:r>
                      <a:endParaRPr lang="sk-SK" sz="2000" u="sng" kern="1200" noProof="0" dirty="0">
                        <a:solidFill>
                          <a:srgbClr val="0563C1"/>
                        </a:solidFill>
                        <a:effectLst/>
                        <a:latin typeface="Aptos" panose="020B0004020202020204" pitchFamily="34" charset="0"/>
                        <a:ea typeface="Cambria" panose="02040503050406030204" pitchFamily="18" charset="0"/>
                        <a:cs typeface="+mn-cs"/>
                      </a:endParaRPr>
                    </a:p>
                    <a:p>
                      <a:pPr marL="342900" indent="-342900" algn="just">
                        <a:lnSpc>
                          <a:spcPct val="100000"/>
                        </a:lnSpc>
                        <a:spcBef>
                          <a:spcPts val="0"/>
                        </a:spcBef>
                        <a:spcAft>
                          <a:spcPts val="400"/>
                        </a:spcAft>
                        <a:buClr>
                          <a:srgbClr val="FF983B"/>
                        </a:buClr>
                        <a:buSzPct val="80000"/>
                        <a:buFont typeface="Wingdings" panose="05000000000000000000" pitchFamily="2" charset="2"/>
                        <a:buChar char="q"/>
                      </a:pPr>
                      <a:r>
                        <a:rPr lang="sk-SK" sz="2000" noProof="0" dirty="0">
                          <a:solidFill>
                            <a:schemeClr val="tx1"/>
                          </a:solidFill>
                          <a:effectLst/>
                          <a:latin typeface="Aptos" panose="020B0004020202020204" pitchFamily="34" charset="0"/>
                          <a:ea typeface="Cambria" panose="02040503050406030204" pitchFamily="18" charset="0"/>
                        </a:rPr>
                        <a:t>Použite režim inkognito vo webovom prehliadači.</a:t>
                      </a:r>
                    </a:p>
                    <a:p>
                      <a:pPr marL="342900" indent="-342900" algn="just">
                        <a:lnSpc>
                          <a:spcPct val="100000"/>
                        </a:lnSpc>
                        <a:spcBef>
                          <a:spcPts val="0"/>
                        </a:spcBef>
                        <a:spcAft>
                          <a:spcPts val="400"/>
                        </a:spcAft>
                        <a:buClr>
                          <a:srgbClr val="FF983B"/>
                        </a:buClr>
                        <a:buSzPct val="80000"/>
                        <a:buFont typeface="Wingdings" panose="05000000000000000000" pitchFamily="2" charset="2"/>
                        <a:buChar char="q"/>
                      </a:pPr>
                      <a:r>
                        <a:rPr lang="sk-SK" sz="2000" noProof="0" dirty="0">
                          <a:solidFill>
                            <a:schemeClr val="tx1"/>
                          </a:solidFill>
                          <a:effectLst/>
                          <a:latin typeface="Aptos" panose="020B0004020202020204" pitchFamily="34" charset="0"/>
                          <a:ea typeface="Cambria" panose="02040503050406030204" pitchFamily="18" charset="0"/>
                        </a:rPr>
                        <a:t>Použiť </a:t>
                      </a:r>
                      <a:r>
                        <a:rPr lang="sk-SK" sz="2000" u="sng" kern="1200" noProof="0" dirty="0">
                          <a:solidFill>
                            <a:srgbClr val="0563C1"/>
                          </a:solidFill>
                          <a:effectLst/>
                          <a:latin typeface="Aptos" panose="020B0004020202020204" pitchFamily="34" charset="0"/>
                          <a:ea typeface="Cambria" panose="02040503050406030204" pitchFamily="18" charset="0"/>
                          <a:cs typeface="+mn-cs"/>
                          <a:hlinkClick r:id="rId13">
                            <a:extLst>
                              <a:ext uri="{A12FA001-AC4F-418D-AE19-62706E023703}">
                                <ahyp:hlinkClr xmlns:ahyp="http://schemas.microsoft.com/office/drawing/2018/hyperlinkcolor" val="tx"/>
                              </a:ext>
                            </a:extLst>
                          </a:hlinkClick>
                        </a:rPr>
                        <a:t>anti-track browsers</a:t>
                      </a:r>
                      <a:r>
                        <a:rPr lang="sk-SK" sz="2000" noProof="0" dirty="0">
                          <a:solidFill>
                            <a:schemeClr val="tx1"/>
                          </a:solidFill>
                          <a:effectLst/>
                          <a:latin typeface="Aptos" panose="020B0004020202020204" pitchFamily="34" charset="0"/>
                          <a:ea typeface="Cambria" panose="02040503050406030204" pitchFamily="18" charset="0"/>
                        </a:rPr>
                        <a:t>, napr. DuckDuckGo.</a:t>
                      </a:r>
                    </a:p>
                    <a:p>
                      <a:pPr marL="342900" indent="-342900" algn="just">
                        <a:lnSpc>
                          <a:spcPct val="100000"/>
                        </a:lnSpc>
                        <a:spcBef>
                          <a:spcPts val="0"/>
                        </a:spcBef>
                        <a:spcAft>
                          <a:spcPts val="400"/>
                        </a:spcAft>
                        <a:buClr>
                          <a:srgbClr val="FF983B"/>
                        </a:buClr>
                        <a:buSzPct val="80000"/>
                        <a:buFont typeface="Wingdings" panose="05000000000000000000" pitchFamily="2" charset="2"/>
                        <a:buChar char="q"/>
                      </a:pPr>
                      <a:r>
                        <a:rPr lang="sk-SK" sz="2000" noProof="0" dirty="0">
                          <a:solidFill>
                            <a:schemeClr val="tx1"/>
                          </a:solidFill>
                          <a:effectLst/>
                          <a:latin typeface="Aptos" panose="020B0004020202020204" pitchFamily="34" charset="0"/>
                          <a:ea typeface="Cambria" panose="02040503050406030204" pitchFamily="18" charset="0"/>
                        </a:rPr>
                        <a:t>Použiť </a:t>
                      </a:r>
                      <a:r>
                        <a:rPr lang="sk-SK" sz="2000" u="sng" kern="1200" noProof="0" dirty="0">
                          <a:solidFill>
                            <a:srgbClr val="0563C1"/>
                          </a:solidFill>
                          <a:effectLst/>
                          <a:latin typeface="Aptos" panose="020B0004020202020204" pitchFamily="34" charset="0"/>
                          <a:ea typeface="Cambria" panose="02040503050406030204" pitchFamily="18" charset="0"/>
                          <a:cs typeface="+mn-cs"/>
                          <a:hlinkClick r:id="rId14">
                            <a:extLst>
                              <a:ext uri="{A12FA001-AC4F-418D-AE19-62706E023703}">
                                <ahyp:hlinkClr xmlns:ahyp="http://schemas.microsoft.com/office/drawing/2018/hyperlinkcolor" val="tx"/>
                              </a:ext>
                            </a:extLst>
                          </a:hlinkClick>
                        </a:rPr>
                        <a:t>private browser</a:t>
                      </a:r>
                      <a:r>
                        <a:rPr lang="sk-SK" sz="2000" noProof="0" dirty="0">
                          <a:solidFill>
                            <a:schemeClr val="tx1"/>
                          </a:solidFill>
                          <a:effectLst/>
                          <a:latin typeface="Aptos" panose="020B0004020202020204" pitchFamily="34" charset="0"/>
                          <a:ea typeface="Cambria" panose="02040503050406030204" pitchFamily="18" charset="0"/>
                        </a:rPr>
                        <a:t>, napr. Tor.</a:t>
                      </a:r>
                      <a:endParaRPr lang="sk-SK" sz="2000" noProof="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8120942"/>
                  </a:ext>
                </a:extLst>
              </a:tr>
            </a:tbl>
          </a:graphicData>
        </a:graphic>
      </p:graphicFrame>
    </p:spTree>
    <p:extLst>
      <p:ext uri="{BB962C8B-B14F-4D97-AF65-F5344CB8AC3E}">
        <p14:creationId xmlns:p14="http://schemas.microsoft.com/office/powerpoint/2010/main" val="2333067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982" y="640822"/>
            <a:ext cx="3418659" cy="5583148"/>
          </a:xfrm>
        </p:spPr>
        <p:txBody>
          <a:bodyPr anchor="ctr">
            <a:normAutofit/>
          </a:bodyPr>
          <a:lstStyle/>
          <a:p>
            <a:pPr>
              <a:spcAft>
                <a:spcPts val="600"/>
              </a:spcAft>
            </a:pPr>
            <a:r>
              <a:rPr lang="sk-SK" sz="4600">
                <a:latin typeface="Aptos" panose="020B0004020202020204" pitchFamily="34" charset="0"/>
                <a:cs typeface="Calibri" panose="020F0502020204030204" pitchFamily="34" charset="0"/>
              </a:rPr>
              <a:t>Stali ste sa obeťou podvodu?</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B2C65A4E-BBEF-43AE-34B7-B66715365F75}"/>
              </a:ext>
            </a:extLst>
          </p:cNvPr>
          <p:cNvGraphicFramePr>
            <a:graphicFrameLocks noGrp="1"/>
          </p:cNvGraphicFramePr>
          <p:nvPr>
            <p:ph idx="1"/>
            <p:extLst>
              <p:ext uri="{D42A27DB-BD31-4B8C-83A1-F6EECF244321}">
                <p14:modId xmlns:p14="http://schemas.microsoft.com/office/powerpoint/2010/main" val="167940138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5170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125F85EE-0741-464A-89E5-9FE05AD7F2C3}"/>
              </a:ext>
            </a:extLst>
          </p:cNvPr>
          <p:cNvSpPr>
            <a:spLocks noGrp="1"/>
          </p:cNvSpPr>
          <p:nvPr>
            <p:ph type="title"/>
          </p:nvPr>
        </p:nvSpPr>
        <p:spPr>
          <a:xfrm>
            <a:off x="311422" y="347399"/>
            <a:ext cx="5393360" cy="927081"/>
          </a:xfrm>
        </p:spPr>
        <p:txBody>
          <a:bodyPr>
            <a:normAutofit/>
          </a:bodyPr>
          <a:lstStyle/>
          <a:p>
            <a:pPr algn="l"/>
            <a:r>
              <a:rPr lang="sk-SK" sz="4400" dirty="0">
                <a:latin typeface="Aptos" panose="020B0004020202020204" pitchFamily="34" charset="0"/>
              </a:rPr>
              <a:t>Záver</a:t>
            </a:r>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D43C8CB-ADCB-F147-B1DE-A917435214D0}"/>
              </a:ext>
            </a:extLst>
          </p:cNvPr>
          <p:cNvSpPr>
            <a:spLocks noGrp="1"/>
          </p:cNvSpPr>
          <p:nvPr>
            <p:ph idx="1"/>
          </p:nvPr>
        </p:nvSpPr>
        <p:spPr>
          <a:xfrm>
            <a:off x="175667" y="1340489"/>
            <a:ext cx="6444851" cy="4851083"/>
          </a:xfrm>
        </p:spPr>
        <p:txBody>
          <a:bodyPr>
            <a:noAutofit/>
          </a:bodyPr>
          <a:lstStyle/>
          <a:p>
            <a:pPr marL="361950" indent="-361950">
              <a:lnSpc>
                <a:spcPct val="80000"/>
              </a:lnSpc>
              <a:spcAft>
                <a:spcPts val="500"/>
              </a:spcAft>
            </a:pPr>
            <a:r>
              <a:rPr lang="sk-SK" sz="2400" dirty="0">
                <a:latin typeface="Aptos" panose="020B0004020202020204" pitchFamily="34" charset="0"/>
              </a:rPr>
              <a:t>Digitálna identita a digitálna stopa sa stali neoddeliteľnou súčasťou nášho každodenného života.</a:t>
            </a:r>
          </a:p>
          <a:p>
            <a:pPr marL="361950" indent="-361950">
              <a:lnSpc>
                <a:spcPct val="80000"/>
              </a:lnSpc>
              <a:spcAft>
                <a:spcPts val="500"/>
              </a:spcAft>
            </a:pPr>
            <a:r>
              <a:rPr lang="sk-SK" sz="2400" dirty="0">
                <a:latin typeface="Aptos" panose="020B0004020202020204" pitchFamily="34" charset="0"/>
              </a:rPr>
              <a:t>Digitálna identita je naša online prezentácia, ktorú vytvárame, keď používame digitálne nástroje.</a:t>
            </a:r>
          </a:p>
          <a:p>
            <a:pPr marL="361950" indent="-361950">
              <a:lnSpc>
                <a:spcPct val="80000"/>
              </a:lnSpc>
              <a:spcAft>
                <a:spcPts val="500"/>
              </a:spcAft>
            </a:pPr>
            <a:r>
              <a:rPr lang="sk-SK" sz="2400" dirty="0">
                <a:latin typeface="Aptos" panose="020B0004020202020204" pitchFamily="34" charset="0"/>
              </a:rPr>
              <a:t>Digitálna stopa je "trvalý záznam" našej digitálnej prítomnosti a nášho používania online služieb.</a:t>
            </a:r>
          </a:p>
          <a:p>
            <a:pPr marL="361950" indent="-361950">
              <a:lnSpc>
                <a:spcPct val="80000"/>
              </a:lnSpc>
              <a:spcAft>
                <a:spcPts val="500"/>
              </a:spcAft>
            </a:pPr>
            <a:r>
              <a:rPr lang="sk-SK" sz="2400" dirty="0">
                <a:latin typeface="Aptos" panose="020B0004020202020204" pitchFamily="34" charset="0"/>
              </a:rPr>
              <a:t>Znalosti a efektívna správa digitálnej identity a digitálnej stopy sú kľúčom k nášmu </a:t>
            </a:r>
            <a:r>
              <a:rPr lang="sk-SK" sz="2400" b="1" dirty="0">
                <a:solidFill>
                  <a:srgbClr val="FF983B"/>
                </a:solidFill>
                <a:latin typeface="Aptos" panose="020B0004020202020204" pitchFamily="34" charset="0"/>
              </a:rPr>
              <a:t>digitálnemu súkromiu </a:t>
            </a:r>
            <a:r>
              <a:rPr lang="sk-SK" sz="2400" dirty="0">
                <a:latin typeface="Aptos" panose="020B0004020202020204" pitchFamily="34" charset="0"/>
              </a:rPr>
              <a:t>a </a:t>
            </a:r>
            <a:r>
              <a:rPr lang="sk-SK" sz="2400" b="1" dirty="0">
                <a:solidFill>
                  <a:srgbClr val="FF983B"/>
                </a:solidFill>
                <a:latin typeface="Aptos" panose="020B0004020202020204" pitchFamily="34" charset="0"/>
              </a:rPr>
              <a:t>digitálnej bezpečnosti </a:t>
            </a:r>
            <a:r>
              <a:rPr lang="sk-SK" sz="2400" dirty="0">
                <a:latin typeface="Aptos" panose="020B0004020202020204" pitchFamily="34" charset="0"/>
              </a:rPr>
              <a:t>v digitálnom svete.</a:t>
            </a:r>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Resim 4">
            <a:extLst>
              <a:ext uri="{FF2B5EF4-FFF2-40B4-BE49-F238E27FC236}">
                <a16:creationId xmlns:a16="http://schemas.microsoft.com/office/drawing/2014/main" id="{BB5D2F0A-3C14-8B4B-A8B2-6DBCCD66CAF9}"/>
              </a:ext>
            </a:extLst>
          </p:cNvPr>
          <p:cNvPicPr>
            <a:picLocks noChangeAspect="1"/>
          </p:cNvPicPr>
          <p:nvPr/>
        </p:nvPicPr>
        <p:blipFill>
          <a:blip r:embed="rId2"/>
          <a:srcRect r="2" b="2"/>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895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7026D-F5E1-B553-586D-89825179321F}"/>
              </a:ext>
            </a:extLst>
          </p:cNvPr>
          <p:cNvSpPr>
            <a:spLocks noGrp="1"/>
          </p:cNvSpPr>
          <p:nvPr>
            <p:ph type="title"/>
          </p:nvPr>
        </p:nvSpPr>
        <p:spPr>
          <a:xfrm>
            <a:off x="691116" y="151855"/>
            <a:ext cx="10662684" cy="914945"/>
          </a:xfrm>
        </p:spPr>
        <p:txBody>
          <a:bodyPr>
            <a:normAutofit/>
          </a:bodyPr>
          <a:lstStyle/>
          <a:p>
            <a:r>
              <a:rPr lang="sk-SK">
                <a:latin typeface="Aptos" panose="020B0004020202020204" pitchFamily="34" charset="0"/>
                <a:ea typeface="Cambria"/>
              </a:rPr>
              <a:t>Kvízové otázky</a:t>
            </a:r>
            <a:endParaRPr lang="sk-SK">
              <a:latin typeface="Aptos" panose="020B0004020202020204" pitchFamily="34" charset="0"/>
            </a:endParaRPr>
          </a:p>
        </p:txBody>
      </p:sp>
      <p:sp>
        <p:nvSpPr>
          <p:cNvPr id="3" name="Content Placeholder 2">
            <a:extLst>
              <a:ext uri="{FF2B5EF4-FFF2-40B4-BE49-F238E27FC236}">
                <a16:creationId xmlns:a16="http://schemas.microsoft.com/office/drawing/2014/main" id="{B3E0C196-A442-590B-489F-C8B219E50A75}"/>
              </a:ext>
            </a:extLst>
          </p:cNvPr>
          <p:cNvSpPr>
            <a:spLocks noGrp="1"/>
          </p:cNvSpPr>
          <p:nvPr>
            <p:ph idx="1"/>
          </p:nvPr>
        </p:nvSpPr>
        <p:spPr>
          <a:xfrm>
            <a:off x="691115" y="1278294"/>
            <a:ext cx="11121439" cy="4739951"/>
          </a:xfrm>
        </p:spPr>
        <p:txBody>
          <a:bodyPr vert="horz" lIns="91440" tIns="45720" rIns="91440" bIns="45720" rtlCol="0" anchor="t">
            <a:normAutofit lnSpcReduction="10000"/>
          </a:bodyPr>
          <a:lstStyle/>
          <a:p>
            <a:pPr marL="361950" indent="-361950"/>
            <a:r>
              <a:rPr lang="sk-SK" dirty="0">
                <a:latin typeface="Aptos" panose="020B0004020202020204" pitchFamily="34" charset="0"/>
                <a:ea typeface="Cambria"/>
              </a:rPr>
              <a:t>Čo je digitálna identita?</a:t>
            </a:r>
          </a:p>
          <a:p>
            <a:pPr marL="361950" indent="-361950"/>
            <a:r>
              <a:rPr lang="sk-SK" dirty="0">
                <a:latin typeface="Aptos" panose="020B0004020202020204" pitchFamily="34" charset="0"/>
                <a:ea typeface="Cambria"/>
              </a:rPr>
              <a:t>Aké informácie môžu byť súčasťou vašej digitálnej identity? </a:t>
            </a:r>
          </a:p>
          <a:p>
            <a:pPr marL="361950" indent="-361950"/>
            <a:r>
              <a:rPr lang="sk-SK" dirty="0">
                <a:latin typeface="Aptos" panose="020B0004020202020204" pitchFamily="34" charset="0"/>
              </a:rPr>
              <a:t>Aké sú riziká a hrozby zneužitia digitálnej identity?</a:t>
            </a:r>
          </a:p>
          <a:p>
            <a:pPr marL="361950" indent="-361950"/>
            <a:r>
              <a:rPr lang="sk-SK" dirty="0">
                <a:latin typeface="Aptos" panose="020B0004020202020204" pitchFamily="34" charset="0"/>
              </a:rPr>
              <a:t>Aký je osvedčený postup na ochranu Vašej digitálnej identity?</a:t>
            </a:r>
          </a:p>
          <a:p>
            <a:pPr marL="0" indent="0">
              <a:buNone/>
            </a:pPr>
            <a:endParaRPr lang="sk-SK" dirty="0">
              <a:latin typeface="Aptos" panose="020B0004020202020204" pitchFamily="34" charset="0"/>
            </a:endParaRPr>
          </a:p>
          <a:p>
            <a:pPr marL="361950" indent="-361950"/>
            <a:r>
              <a:rPr lang="sk-SK" dirty="0">
                <a:latin typeface="Aptos" panose="020B0004020202020204" pitchFamily="34" charset="0"/>
                <a:ea typeface="Cambria"/>
              </a:rPr>
              <a:t>Čo je to digitálna stopa?</a:t>
            </a:r>
          </a:p>
          <a:p>
            <a:pPr marL="361950" indent="-361950"/>
            <a:r>
              <a:rPr lang="sk-SK" dirty="0">
                <a:latin typeface="Aptos" panose="020B0004020202020204" pitchFamily="34" charset="0"/>
                <a:ea typeface="Cambria"/>
              </a:rPr>
              <a:t>Aké informácie sa zhromažďujú/zaznamenávajú prostredníctvom Vašej digitálnej stopy? </a:t>
            </a:r>
          </a:p>
          <a:p>
            <a:pPr marL="361950" indent="-361950"/>
            <a:r>
              <a:rPr lang="sk-SK" dirty="0">
                <a:latin typeface="Aptos" panose="020B0004020202020204" pitchFamily="34" charset="0"/>
                <a:ea typeface="Cambria"/>
              </a:rPr>
              <a:t>Ako môžete minimalizovať svoju digitálnu stopu?</a:t>
            </a:r>
          </a:p>
          <a:p>
            <a:pPr marL="361950" indent="-361950"/>
            <a:r>
              <a:rPr lang="sk-SK" dirty="0">
                <a:latin typeface="Aptos" panose="020B0004020202020204" pitchFamily="34" charset="0"/>
              </a:rPr>
              <a:t>Ako postupovať, ak ste sa stali obeťou online podvodu?</a:t>
            </a:r>
            <a:endParaRPr lang="sk-SK" dirty="0">
              <a:latin typeface="Cambria"/>
              <a:ea typeface="Cambria"/>
            </a:endParaRPr>
          </a:p>
        </p:txBody>
      </p:sp>
    </p:spTree>
    <p:extLst>
      <p:ext uri="{BB962C8B-B14F-4D97-AF65-F5344CB8AC3E}">
        <p14:creationId xmlns:p14="http://schemas.microsoft.com/office/powerpoint/2010/main" val="3370631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557996"/>
          </a:xfrm>
          <a:prstGeom prst="rect">
            <a:avLst/>
          </a:prstGeom>
        </p:spPr>
        <p:txBody>
          <a:bodyPr lIns="0" tIns="0" rIns="0" bIns="0" rtlCol="0" anchor="t">
            <a:spAutoFit/>
          </a:bodyPr>
          <a:lstStyle/>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667" b="1" i="0" u="none" strike="noStrike" kern="1200" cap="none" spc="0" normalizeH="0" baseline="0" noProof="0">
                <a:ln>
                  <a:noFill/>
                </a:ln>
                <a:solidFill>
                  <a:srgbClr val="92BAB5"/>
                </a:solidFill>
                <a:effectLst/>
                <a:uLnTx/>
                <a:uFillTx/>
                <a:latin typeface="Aptos" panose="020B0004020202020204" pitchFamily="34" charset="0"/>
                <a:ea typeface="Inter"/>
                <a:cs typeface="Inter"/>
                <a:sym typeface="Inter"/>
              </a:rPr>
              <a:t>Free </a:t>
            </a:r>
            <a:r>
              <a:rPr kumimoji="0" lang="en-US" sz="2667" b="1" i="0" u="none" strike="noStrike" kern="1200" cap="none" spc="0" normalizeH="0" baseline="0" noProof="0" err="1">
                <a:ln>
                  <a:noFill/>
                </a:ln>
                <a:solidFill>
                  <a:srgbClr val="92BAB5"/>
                </a:solidFill>
                <a:effectLst/>
                <a:uLnTx/>
                <a:uFillTx/>
                <a:latin typeface="Aptos" panose="020B0004020202020204" pitchFamily="34" charset="0"/>
                <a:ea typeface="Inter"/>
                <a:cs typeface="Inter"/>
                <a:sym typeface="Inter"/>
              </a:rPr>
              <a:t>Licence</a:t>
            </a:r>
            <a:r>
              <a:rPr kumimoji="0" lang="en-US" sz="2667" b="1" i="0" u="none" strike="noStrike" kern="1200" cap="none" spc="0" normalizeH="0" baseline="0" noProof="0">
                <a:ln>
                  <a:noFill/>
                </a:ln>
                <a:solidFill>
                  <a:srgbClr val="92BAB5"/>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rPr>
              <a:t>The product developed here as part of the project "Building Digital Resilience by Making Digital Wellbeing and Security Accessible to All 2022-2-SK01-KA220-ADU-000096888" was developed with the support of the European Commission and reflects exclusively the opinion of the author. The European Commission is not responsible for the content of the documents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rPr>
              <a:t>The publication obtains the Creative Commons </a:t>
            </a:r>
            <a:r>
              <a:rPr kumimoji="0" lang="en-US" sz="2133" b="0" i="0" u="none" strike="noStrike" kern="1200" cap="none" spc="0" normalizeH="0" baseline="0" noProof="0" err="1">
                <a:ln>
                  <a:noFill/>
                </a:ln>
                <a:solidFill>
                  <a:prstClr val="black"/>
                </a:solidFill>
                <a:effectLst/>
                <a:uLnTx/>
                <a:uFillTx/>
                <a:latin typeface="Aptos" panose="020B0004020202020204" pitchFamily="34" charset="0"/>
                <a:ea typeface="Inter"/>
                <a:cs typeface="Inter"/>
                <a:sym typeface="Inter"/>
              </a:rPr>
              <a:t>Licence</a:t>
            </a:r>
            <a:r>
              <a:rPr kumimoji="0" lang="en-US"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rPr>
              <a:t> CC BY- NC SA.</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rPr>
              <a:t>This license allows you to distribute, remix, improve and build on the work, but only non-commercially. When using the work as well as extracts from this must</a:t>
            </a:r>
            <a:r>
              <a:rPr kumimoji="0" lang="sk-SK"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rPr>
              <a:t>:</a:t>
            </a:r>
            <a:r>
              <a:rPr kumimoji="0" lang="en-US"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rPr>
              <a:t>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rPr>
              <a:t>be mentioned the source and a link to the license must be given and possible changes have to be mentioned. The copyrights remain with the authors of the documents.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rPr>
              <a:t>the work may not be used for commercial purposes.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rPr>
              <a:t>If you recompose, convert or build upon the work, your contributions must be published under the same license as the original.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1" i="0" u="none" strike="noStrike" kern="1200" cap="none" spc="0" normalizeH="0" baseline="0" noProof="0">
                <a:ln>
                  <a:noFill/>
                </a:ln>
                <a:solidFill>
                  <a:srgbClr val="FFAA5A"/>
                </a:solidFill>
                <a:effectLst/>
                <a:uLnTx/>
                <a:uFillTx/>
                <a:latin typeface="Aptos" panose="020B0004020202020204" pitchFamily="34" charset="0"/>
                <a:ea typeface="Inter"/>
                <a:cs typeface="Inter"/>
                <a:sym typeface="Inter"/>
              </a:rPr>
              <a:t>Disclaimer:</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6"/>
            <a:ext cx="10515600" cy="779462"/>
          </a:xfrm>
        </p:spPr>
        <p:txBody>
          <a:bodyPr>
            <a:normAutofit/>
          </a:bodyPr>
          <a:lstStyle/>
          <a:p>
            <a:pPr algn="l"/>
            <a:r>
              <a:rPr lang="sk-SK">
                <a:latin typeface="Aptos" panose="020B0004020202020204" pitchFamily="34" charset="0"/>
                <a:cs typeface="Calibri Light" panose="020F0302020204030204" pitchFamily="34" charset="0"/>
              </a:rPr>
              <a:t>Úvod</a:t>
            </a:r>
            <a:endParaRPr lang="en-US">
              <a:latin typeface="Aptos" panose="020B0004020202020204" pitchFamily="34" charset="0"/>
              <a:cs typeface="Calibri Light" panose="020F03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p:cNvSpPr>
            <a:spLocks noGrp="1"/>
          </p:cNvSpPr>
          <p:nvPr>
            <p:ph idx="1"/>
          </p:nvPr>
        </p:nvSpPr>
        <p:spPr>
          <a:xfrm>
            <a:off x="1156279" y="1591878"/>
            <a:ext cx="10775302" cy="4351338"/>
          </a:xfrm>
        </p:spPr>
        <p:txBody>
          <a:bodyPr>
            <a:normAutofit/>
          </a:bodyPr>
          <a:lstStyle/>
          <a:p>
            <a:pPr marL="361950" indent="-361950" algn="just"/>
            <a:r>
              <a:rPr lang="sk-SK" sz="2200" dirty="0">
                <a:latin typeface="Aptos" panose="020B0004020202020204" pitchFamily="34" charset="0"/>
              </a:rPr>
              <a:t>Dnešný svet charakterizuje obrovský nárast digitalizácie vo všetkých oblastiach nášho života - čoraz viac služieb a transakcií sa presúva do online priestoru. </a:t>
            </a:r>
          </a:p>
          <a:p>
            <a:pPr marL="361950" indent="-361950" algn="just"/>
            <a:r>
              <a:rPr lang="sk-SK" sz="2200" dirty="0">
                <a:latin typeface="Aptos" panose="020B0004020202020204" pitchFamily="34" charset="0"/>
                <a:ea typeface="Times New Roman" panose="02020603050405020304" pitchFamily="18" charset="0"/>
              </a:rPr>
              <a:t>Tradičné služby, ktoré si vyžadovali osobnú prítomnosť, sú transformované </a:t>
            </a:r>
            <a:br>
              <a:rPr lang="sk-SK" sz="2200" dirty="0">
                <a:latin typeface="Aptos" panose="020B0004020202020204" pitchFamily="34" charset="0"/>
                <a:ea typeface="Times New Roman" panose="02020603050405020304" pitchFamily="18" charset="0"/>
              </a:rPr>
            </a:br>
            <a:r>
              <a:rPr lang="sk-SK" sz="2200" dirty="0">
                <a:latin typeface="Aptos" panose="020B0004020202020204" pitchFamily="34" charset="0"/>
                <a:ea typeface="Times New Roman" panose="02020603050405020304" pitchFamily="18" charset="0"/>
              </a:rPr>
              <a:t>do digitálnej podoby a „presunuté“ do online prostredia.</a:t>
            </a:r>
          </a:p>
          <a:p>
            <a:pPr marL="361950" indent="-361950" algn="just"/>
            <a:r>
              <a:rPr lang="sk-SK" sz="2200" dirty="0">
                <a:latin typeface="Aptos" panose="020B0004020202020204" pitchFamily="34" charset="0"/>
                <a:ea typeface="Times New Roman" panose="02020603050405020304" pitchFamily="18" charset="0"/>
              </a:rPr>
              <a:t>Stávajú sa </a:t>
            </a:r>
            <a:r>
              <a:rPr lang="sk-SK" sz="2200" dirty="0">
                <a:latin typeface="Aptos" panose="020B0004020202020204" pitchFamily="34" charset="0"/>
              </a:rPr>
              <a:t>dostupnejšími a poskytujú jednotlivcom nový, časovo a geograficky neobmedzený prístup k informáciám, osobnému rozvoju, vzdelávaniu, komunikácii </a:t>
            </a:r>
            <a:br>
              <a:rPr lang="sk-SK" sz="2200" dirty="0">
                <a:latin typeface="Aptos" panose="020B0004020202020204" pitchFamily="34" charset="0"/>
              </a:rPr>
            </a:br>
            <a:r>
              <a:rPr lang="sk-SK" sz="2200" dirty="0">
                <a:latin typeface="Aptos" panose="020B0004020202020204" pitchFamily="34" charset="0"/>
              </a:rPr>
              <a:t>a sociálnej interakcii, spolupráci atď. </a:t>
            </a:r>
            <a:endParaRPr lang="sk-SK" sz="2200" dirty="0">
              <a:latin typeface="Aptos" panose="020B0004020202020204" pitchFamily="34" charset="0"/>
              <a:ea typeface="Times New Roman" panose="02020603050405020304" pitchFamily="18" charset="0"/>
            </a:endParaRPr>
          </a:p>
          <a:p>
            <a:pPr marL="0" indent="0" algn="just">
              <a:buNone/>
            </a:pPr>
            <a:r>
              <a:rPr lang="sk-SK" sz="2200" dirty="0">
                <a:latin typeface="Aptos" panose="020B0004020202020204" pitchFamily="34" charset="0"/>
                <a:ea typeface="Times New Roman" panose="02020603050405020304" pitchFamily="18" charset="0"/>
              </a:rPr>
              <a:t>	</a:t>
            </a:r>
            <a:r>
              <a:rPr lang="sk-SK" sz="2200" dirty="0">
                <a:latin typeface="Aptos" panose="020B0004020202020204" pitchFamily="34" charset="0"/>
              </a:rPr>
              <a:t>Prístup jednotlivca k týmto službám si vyžaduje </a:t>
            </a:r>
            <a:r>
              <a:rPr lang="sk-SK" sz="2200" b="1" dirty="0">
                <a:solidFill>
                  <a:srgbClr val="FF983B"/>
                </a:solidFill>
                <a:latin typeface="Aptos" panose="020B0004020202020204" pitchFamily="34" charset="0"/>
              </a:rPr>
              <a:t>digitálnu identitu</a:t>
            </a:r>
            <a:r>
              <a:rPr lang="sk-SK" sz="2200" dirty="0">
                <a:latin typeface="Aptos" panose="020B0004020202020204" pitchFamily="34" charset="0"/>
              </a:rPr>
              <a:t>,</a:t>
            </a:r>
            <a:br>
              <a:rPr lang="sk-SK" sz="2200" dirty="0">
                <a:latin typeface="Aptos" panose="020B0004020202020204" pitchFamily="34" charset="0"/>
              </a:rPr>
            </a:br>
            <a:r>
              <a:rPr lang="sk-SK" sz="2200" dirty="0">
                <a:latin typeface="Aptos" panose="020B0004020202020204" pitchFamily="34" charset="0"/>
              </a:rPr>
              <a:t>	ktorá je analogická s jeho fyzickou identitou v reálnom svete. </a:t>
            </a:r>
          </a:p>
          <a:p>
            <a:pPr marL="0" indent="0" algn="just">
              <a:buNone/>
            </a:pPr>
            <a:r>
              <a:rPr lang="sk-SK" sz="2200" dirty="0">
                <a:latin typeface="Aptos" panose="020B0004020202020204" pitchFamily="34" charset="0"/>
              </a:rPr>
              <a:t>	Naša digitálna prítomnosť a aktivity vytvárajú a zanechávajú </a:t>
            </a:r>
            <a:r>
              <a:rPr lang="sk-SK" sz="2200" b="1" dirty="0">
                <a:solidFill>
                  <a:srgbClr val="FF983B"/>
                </a:solidFill>
                <a:latin typeface="Aptos" panose="020B0004020202020204" pitchFamily="34" charset="0"/>
              </a:rPr>
              <a:t>digitálnu stopu </a:t>
            </a:r>
            <a:br>
              <a:rPr lang="sk-SK" sz="2200" dirty="0">
                <a:latin typeface="Aptos" panose="020B0004020202020204" pitchFamily="34" charset="0"/>
              </a:rPr>
            </a:br>
            <a:r>
              <a:rPr lang="sk-SK" sz="2200" dirty="0">
                <a:latin typeface="Aptos" panose="020B0004020202020204" pitchFamily="34" charset="0"/>
              </a:rPr>
              <a:t>	v online svete vo forme rôznych informácií.</a:t>
            </a:r>
          </a:p>
          <a:p>
            <a:pPr marL="0" indent="0">
              <a:buNone/>
            </a:pPr>
            <a:endParaRPr lang="en-US" sz="2200" dirty="0">
              <a:latin typeface="Aptos" panose="020B0004020202020204" pitchFamily="34" charset="0"/>
              <a:ea typeface="Times New Roman" panose="02020603050405020304" pitchFamily="18" charset="0"/>
            </a:endParaRPr>
          </a:p>
        </p:txBody>
      </p:sp>
    </p:spTree>
    <p:extLst>
      <p:ext uri="{BB962C8B-B14F-4D97-AF65-F5344CB8AC3E}">
        <p14:creationId xmlns:p14="http://schemas.microsoft.com/office/powerpoint/2010/main" val="64290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6"/>
            <a:ext cx="10515600" cy="779462"/>
          </a:xfrm>
        </p:spPr>
        <p:txBody>
          <a:bodyPr>
            <a:normAutofit/>
          </a:bodyPr>
          <a:lstStyle/>
          <a:p>
            <a:pPr algn="l"/>
            <a:r>
              <a:rPr lang="sk-SK">
                <a:latin typeface="Aptos" panose="020B0004020202020204" pitchFamily="34" charset="0"/>
                <a:cs typeface="Calibri Light" panose="020F0302020204030204" pitchFamily="34" charset="0"/>
              </a:rPr>
              <a:t>Digitálna identita – definícia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p:cNvSpPr>
            <a:spLocks noGrp="1"/>
          </p:cNvSpPr>
          <p:nvPr>
            <p:ph idx="1"/>
          </p:nvPr>
        </p:nvSpPr>
        <p:spPr>
          <a:xfrm>
            <a:off x="1156997" y="1509713"/>
            <a:ext cx="10775302" cy="4318331"/>
          </a:xfrm>
        </p:spPr>
        <p:txBody>
          <a:bodyPr>
            <a:noAutofit/>
          </a:bodyPr>
          <a:lstStyle/>
          <a:p>
            <a:pPr marL="361950" indent="-361950" algn="just"/>
            <a:r>
              <a:rPr lang="sk-SK" sz="2400" dirty="0">
                <a:latin typeface="Aptos" panose="020B0004020202020204" pitchFamily="34" charset="0"/>
              </a:rPr>
              <a:t>Digitálna identita je digitálna verzia analógovej identity jednotlivca.</a:t>
            </a:r>
          </a:p>
          <a:p>
            <a:pPr marL="361950" indent="-361950" algn="just"/>
            <a:r>
              <a:rPr lang="sk-SK" sz="2400" dirty="0">
                <a:latin typeface="Aptos" panose="020B0004020202020204" pitchFamily="34" charset="0"/>
              </a:rPr>
              <a:t>Digitálna identita je zvyčajne definovaná ako vzťah jedna k jednej medzi človekom a jeho digitálnou prítomnosťou. Digitálna prítomnosť môže pozostávať z viacerých účtov, poverení a oprávnení spojených s jednotlivcom. </a:t>
            </a:r>
          </a:p>
          <a:p>
            <a:pPr marL="361950" indent="-361950" algn="just"/>
            <a:r>
              <a:rPr lang="sk-SK" sz="2400" dirty="0">
                <a:latin typeface="Aptos" panose="020B0004020202020204" pitchFamily="34" charset="0"/>
              </a:rPr>
              <a:t>Digitálna identita je online reprezentácia osoby, organizácie alebo subjektu. </a:t>
            </a:r>
            <a:br>
              <a:rPr lang="sk-SK" sz="2400" dirty="0">
                <a:latin typeface="Aptos" panose="020B0004020202020204" pitchFamily="34" charset="0"/>
              </a:rPr>
            </a:br>
            <a:r>
              <a:rPr lang="sk-SK" sz="2400" dirty="0">
                <a:latin typeface="Aptos" panose="020B0004020202020204" pitchFamily="34" charset="0"/>
              </a:rPr>
              <a:t>Pozostáva zo všetkých prepojených digitálnych údajov a informácií, </a:t>
            </a:r>
            <a:br>
              <a:rPr lang="sk-SK" sz="2400" dirty="0">
                <a:latin typeface="Aptos" panose="020B0004020202020204" pitchFamily="34" charset="0"/>
              </a:rPr>
            </a:br>
            <a:r>
              <a:rPr lang="sk-SK" sz="2400" dirty="0">
                <a:latin typeface="Aptos" panose="020B0004020202020204" pitchFamily="34" charset="0"/>
              </a:rPr>
              <a:t>ako sú: meno, e-mail adresa, profily sociálnych médií a online správanie. </a:t>
            </a:r>
          </a:p>
          <a:p>
            <a:pPr marL="361950" indent="-361950" algn="just"/>
            <a:r>
              <a:rPr lang="sk-SK" sz="2400" dirty="0">
                <a:latin typeface="Aptos" panose="020B0004020202020204" pitchFamily="34" charset="0"/>
              </a:rPr>
              <a:t>Digitálna identita sú všetky </a:t>
            </a:r>
            <a:r>
              <a:rPr lang="sk-SK" sz="2400" dirty="0">
                <a:latin typeface="Aptos" panose="020B0004020202020204" pitchFamily="34" charset="0"/>
                <a:ea typeface="Times New Roman" panose="02020603050405020304" pitchFamily="18" charset="0"/>
              </a:rPr>
              <a:t>digitálne informácie, ktoré sa používajú </a:t>
            </a:r>
            <a:br>
              <a:rPr lang="sk-SK" sz="2400" dirty="0">
                <a:latin typeface="Aptos" panose="020B0004020202020204" pitchFamily="34" charset="0"/>
                <a:ea typeface="Times New Roman" panose="02020603050405020304" pitchFamily="18" charset="0"/>
              </a:rPr>
            </a:br>
            <a:r>
              <a:rPr lang="sk-SK" sz="2400" dirty="0">
                <a:latin typeface="Aptos" panose="020B0004020202020204" pitchFamily="34" charset="0"/>
                <a:ea typeface="Times New Roman" panose="02020603050405020304" pitchFamily="18" charset="0"/>
              </a:rPr>
              <a:t>na preukázanie identity jednotlivca online a ktoré umožňujú používateľom interakciu a transakcie vo virtuálnom svete. Tieto informácie sú neprenosné </a:t>
            </a:r>
            <a:br>
              <a:rPr lang="sk-SK" sz="2400" dirty="0">
                <a:latin typeface="Aptos" panose="020B0004020202020204" pitchFamily="34" charset="0"/>
                <a:ea typeface="Times New Roman" panose="02020603050405020304" pitchFamily="18" charset="0"/>
              </a:rPr>
            </a:br>
            <a:r>
              <a:rPr lang="sk-SK" sz="2400" dirty="0">
                <a:latin typeface="Aptos" panose="020B0004020202020204" pitchFamily="34" charset="0"/>
                <a:ea typeface="Times New Roman" panose="02020603050405020304" pitchFamily="18" charset="0"/>
              </a:rPr>
              <a:t>a opätovne použiteľné.</a:t>
            </a:r>
          </a:p>
        </p:txBody>
      </p:sp>
    </p:spTree>
    <p:extLst>
      <p:ext uri="{BB962C8B-B14F-4D97-AF65-F5344CB8AC3E}">
        <p14:creationId xmlns:p14="http://schemas.microsoft.com/office/powerpoint/2010/main" val="143119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6"/>
            <a:ext cx="10515600" cy="779462"/>
          </a:xfrm>
        </p:spPr>
        <p:txBody>
          <a:bodyPr>
            <a:normAutofit/>
          </a:bodyPr>
          <a:lstStyle/>
          <a:p>
            <a:pPr algn="l"/>
            <a:r>
              <a:rPr lang="sk-SK">
                <a:latin typeface="Aptos" panose="020B0004020202020204" pitchFamily="34" charset="0"/>
                <a:cs typeface="Calibri Light" panose="020F0302020204030204" pitchFamily="34" charset="0"/>
              </a:rPr>
              <a:t>Digitálna identita – prečo je dôležitá?</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p:cNvSpPr>
            <a:spLocks noGrp="1"/>
          </p:cNvSpPr>
          <p:nvPr>
            <p:ph idx="1"/>
          </p:nvPr>
        </p:nvSpPr>
        <p:spPr>
          <a:xfrm>
            <a:off x="1174941" y="1312331"/>
            <a:ext cx="10775302" cy="4833257"/>
          </a:xfrm>
        </p:spPr>
        <p:txBody>
          <a:bodyPr>
            <a:normAutofit/>
          </a:bodyPr>
          <a:lstStyle/>
          <a:p>
            <a:pPr marL="361950" indent="-361950" algn="just"/>
            <a:r>
              <a:rPr lang="sk-SK" sz="2200" dirty="0">
                <a:latin typeface="Aptos" panose="020B0004020202020204" pitchFamily="34" charset="0"/>
                <a:ea typeface="Times New Roman" panose="02020603050405020304" pitchFamily="18" charset="0"/>
              </a:rPr>
              <a:t>Digitálna transformácia v spoločnosti vytvára robustný ekosystém online služieb založených na digitálnej identite. </a:t>
            </a:r>
          </a:p>
          <a:p>
            <a:pPr marL="361950" indent="-361950" algn="just"/>
            <a:r>
              <a:rPr lang="sk-SK" sz="2200" dirty="0">
                <a:latin typeface="Aptos" panose="020B0004020202020204" pitchFamily="34" charset="0"/>
                <a:ea typeface="Times New Roman" panose="02020603050405020304" pitchFamily="18" charset="0"/>
              </a:rPr>
              <a:t>Digitálna identita zohráva </a:t>
            </a:r>
            <a:r>
              <a:rPr lang="sk-SK" sz="2200" b="1" dirty="0">
                <a:solidFill>
                  <a:srgbClr val="FF983B"/>
                </a:solidFill>
                <a:latin typeface="Aptos" panose="020B0004020202020204" pitchFamily="34" charset="0"/>
              </a:rPr>
              <a:t>základnú úlohu v digitálnej ekonomike</a:t>
            </a:r>
            <a:r>
              <a:rPr lang="sk-SK" sz="2200" dirty="0">
                <a:latin typeface="Aptos" panose="020B0004020202020204" pitchFamily="34" charset="0"/>
                <a:ea typeface="Times New Roman" panose="02020603050405020304" pitchFamily="18" charset="0"/>
              </a:rPr>
              <a:t>. </a:t>
            </a:r>
          </a:p>
          <a:p>
            <a:pPr marL="361950" indent="-361950" algn="just"/>
            <a:r>
              <a:rPr lang="sk-SK" sz="2200" dirty="0">
                <a:latin typeface="Aptos" panose="020B0004020202020204" pitchFamily="34" charset="0"/>
              </a:rPr>
              <a:t>Digitálne identity sú potrebné na zabezpečenie dôvery ľudí  voči poskytovateľom online služieb a naopak, ako aj ku vzájomným digitálnym interakciám. </a:t>
            </a:r>
          </a:p>
          <a:p>
            <a:pPr marL="361950" indent="-361950" algn="just"/>
            <a:r>
              <a:rPr lang="sk-SK" sz="2200" dirty="0">
                <a:latin typeface="Aptos" panose="020B0004020202020204" pitchFamily="34" charset="0"/>
              </a:rPr>
              <a:t>Je úzko spojená so skutočnou identitou jednotlivca. </a:t>
            </a:r>
          </a:p>
          <a:p>
            <a:pPr marL="361950" indent="-361950" algn="just"/>
            <a:r>
              <a:rPr lang="sk-SK" sz="2200" dirty="0">
                <a:latin typeface="Aptos" panose="020B0004020202020204" pitchFamily="34" charset="0"/>
                <a:ea typeface="Times New Roman" panose="02020603050405020304" pitchFamily="18" charset="0"/>
              </a:rPr>
              <a:t>Obsahuje </a:t>
            </a:r>
            <a:r>
              <a:rPr lang="sk-SK" sz="2200" b="1" dirty="0">
                <a:solidFill>
                  <a:srgbClr val="FF983B"/>
                </a:solidFill>
                <a:latin typeface="Aptos" panose="020B0004020202020204" pitchFamily="34" charset="0"/>
              </a:rPr>
              <a:t>citlivé/osobné údaje</a:t>
            </a:r>
            <a:r>
              <a:rPr lang="sk-SK" sz="2200" dirty="0">
                <a:latin typeface="Aptos" panose="020B0004020202020204" pitchFamily="34" charset="0"/>
                <a:ea typeface="Times New Roman" panose="02020603050405020304" pitchFamily="18" charset="0"/>
              </a:rPr>
              <a:t>, ktoré môžu byť odcudzené a zneužité na spáchanie podvodu. </a:t>
            </a:r>
          </a:p>
          <a:p>
            <a:pPr marL="361950" indent="-361950" algn="just"/>
            <a:r>
              <a:rPr lang="sk-SK" sz="2200" dirty="0">
                <a:latin typeface="Aptos" panose="020B0004020202020204" pitchFamily="34" charset="0"/>
                <a:ea typeface="Times New Roman" panose="02020603050405020304" pitchFamily="18" charset="0"/>
              </a:rPr>
              <a:t>Umožňuje jednotlivcom „</a:t>
            </a:r>
            <a:r>
              <a:rPr lang="sk-SK" sz="2200" b="1" dirty="0">
                <a:solidFill>
                  <a:srgbClr val="FF983B"/>
                </a:solidFill>
                <a:latin typeface="Aptos" panose="020B0004020202020204" pitchFamily="34" charset="0"/>
                <a:ea typeface="Times New Roman" panose="02020603050405020304" pitchFamily="18" charset="0"/>
              </a:rPr>
              <a:t>mať</a:t>
            </a:r>
            <a:r>
              <a:rPr lang="sk-SK" sz="2200" b="1" dirty="0">
                <a:solidFill>
                  <a:srgbClr val="FF983B"/>
                </a:solidFill>
                <a:latin typeface="Aptos" panose="020B0004020202020204" pitchFamily="34" charset="0"/>
              </a:rPr>
              <a:t> kontrolu</a:t>
            </a:r>
            <a:r>
              <a:rPr lang="sk-SK" sz="2200" dirty="0">
                <a:latin typeface="Aptos" panose="020B0004020202020204" pitchFamily="34" charset="0"/>
                <a:ea typeface="Times New Roman" panose="02020603050405020304" pitchFamily="18" charset="0"/>
              </a:rPr>
              <a:t>" nad svojimi online údajmi.</a:t>
            </a:r>
          </a:p>
          <a:p>
            <a:pPr marL="361950" indent="-361950" algn="just"/>
            <a:r>
              <a:rPr lang="sk-SK" sz="2200" dirty="0">
                <a:latin typeface="Aptos" panose="020B0004020202020204" pitchFamily="34" charset="0"/>
              </a:rPr>
              <a:t>Má </a:t>
            </a:r>
            <a:r>
              <a:rPr lang="sk-SK" sz="2200" b="1" dirty="0">
                <a:solidFill>
                  <a:srgbClr val="FF983B"/>
                </a:solidFill>
                <a:latin typeface="Aptos" panose="020B0004020202020204" pitchFamily="34" charset="0"/>
              </a:rPr>
              <a:t>potenciál byť použitá kdekoľvek v budúcnosti</a:t>
            </a:r>
            <a:r>
              <a:rPr lang="sk-SK" sz="2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sk-SK" sz="2400" b="1" dirty="0">
              <a:latin typeface="Times New Roman" panose="02020603050405020304" pitchFamily="18" charset="0"/>
              <a:ea typeface="Calibri" panose="020F0502020204030204" pitchFamily="34" charset="0"/>
              <a:cs typeface="Times New Roman" panose="02020603050405020304" pitchFamily="18" charset="0"/>
            </a:endParaRPr>
          </a:p>
          <a:p>
            <a:pPr marL="361950" indent="-361950" algn="just"/>
            <a:r>
              <a:rPr lang="sk-SK" sz="2200" dirty="0">
                <a:latin typeface="Aptos" panose="020B0004020202020204" pitchFamily="34" charset="0"/>
                <a:ea typeface="Times New Roman" panose="02020603050405020304" pitchFamily="18" charset="0"/>
              </a:rPr>
              <a:t>Je kľúčovým </a:t>
            </a:r>
            <a:r>
              <a:rPr lang="sk-SK" sz="2200" dirty="0">
                <a:latin typeface="Aptos" panose="020B0004020202020204" pitchFamily="34" charset="0"/>
              </a:rPr>
              <a:t>komponentom budovania </a:t>
            </a:r>
            <a:r>
              <a:rPr lang="sk-SK" sz="2200" b="1" dirty="0">
                <a:solidFill>
                  <a:srgbClr val="FF983B"/>
                </a:solidFill>
                <a:latin typeface="Aptos" panose="020B0004020202020204" pitchFamily="34" charset="0"/>
              </a:rPr>
              <a:t>digitálnej odolnosti </a:t>
            </a:r>
            <a:r>
              <a:rPr lang="sk-SK" sz="2200" dirty="0">
                <a:latin typeface="Aptos" panose="020B0004020202020204" pitchFamily="34" charset="0"/>
              </a:rPr>
              <a:t>a </a:t>
            </a:r>
            <a:r>
              <a:rPr lang="sk-SK" sz="2200" b="1" dirty="0">
                <a:solidFill>
                  <a:srgbClr val="FF983B"/>
                </a:solidFill>
                <a:latin typeface="Aptos" panose="020B0004020202020204" pitchFamily="34" charset="0"/>
              </a:rPr>
              <a:t>digitálnej bezpečnosti jednotlivca </a:t>
            </a:r>
            <a:r>
              <a:rPr lang="sk-SK" sz="2200" dirty="0">
                <a:latin typeface="Aptos" panose="020B0004020202020204" pitchFamily="34" charset="0"/>
              </a:rPr>
              <a:t>v digitálnom veku.</a:t>
            </a:r>
          </a:p>
          <a:p>
            <a:endParaRPr lang="en-US" sz="2200" dirty="0">
              <a:latin typeface="Aptos" panose="020B0004020202020204" pitchFamily="34" charset="0"/>
              <a:ea typeface="Times New Roman" panose="02020603050405020304" pitchFamily="18" charset="0"/>
            </a:endParaRPr>
          </a:p>
        </p:txBody>
      </p:sp>
    </p:spTree>
    <p:extLst>
      <p:ext uri="{BB962C8B-B14F-4D97-AF65-F5344CB8AC3E}">
        <p14:creationId xmlns:p14="http://schemas.microsoft.com/office/powerpoint/2010/main" val="4063687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a:bodyPr>
          <a:lstStyle/>
          <a:p>
            <a:r>
              <a:rPr lang="sk-SK" sz="4400">
                <a:latin typeface="Aptos" panose="020B0004020202020204" pitchFamily="34" charset="0"/>
                <a:ea typeface="Cambria"/>
              </a:rPr>
              <a:t>Komponenty digitálnej identity</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312654" y="1525970"/>
            <a:ext cx="7204906" cy="4858635"/>
          </a:xfrm>
        </p:spPr>
        <p:txBody>
          <a:bodyPr vert="horz" lIns="91440" tIns="45720" rIns="91440" bIns="45720" rtlCol="0">
            <a:normAutofit fontScale="92500" lnSpcReduction="20000"/>
          </a:bodyPr>
          <a:lstStyle/>
          <a:p>
            <a:pPr marL="361950" indent="-361950" algn="just">
              <a:lnSpc>
                <a:spcPct val="100000"/>
              </a:lnSpc>
            </a:pPr>
            <a:r>
              <a:rPr lang="sk-SK" sz="2400" b="1" dirty="0">
                <a:solidFill>
                  <a:srgbClr val="FF983B"/>
                </a:solidFill>
                <a:latin typeface="Aptos" panose="020B0004020202020204" pitchFamily="34" charset="0"/>
                <a:ea typeface="Cambria"/>
              </a:rPr>
              <a:t>Osobné informácie: </a:t>
            </a:r>
            <a:r>
              <a:rPr lang="sk-SK" sz="2400" dirty="0">
                <a:latin typeface="Aptos" panose="020B0004020202020204" pitchFamily="34" charset="0"/>
                <a:ea typeface="Cambria"/>
              </a:rPr>
              <a:t>meno a priezvisko, dátum </a:t>
            </a:r>
            <a:br>
              <a:rPr lang="sk-SK" sz="2400" dirty="0">
                <a:latin typeface="Aptos" panose="020B0004020202020204" pitchFamily="34" charset="0"/>
                <a:ea typeface="Cambria"/>
              </a:rPr>
            </a:br>
            <a:r>
              <a:rPr lang="sk-SK" sz="2400" dirty="0">
                <a:latin typeface="Aptos" panose="020B0004020202020204" pitchFamily="34" charset="0"/>
                <a:ea typeface="Cambria"/>
              </a:rPr>
              <a:t>a miesto narodenia, rodinný stav, vodičský preukaz, povolanie, miesto výkonu práce, identifikačné číslo, </a:t>
            </a:r>
            <a:br>
              <a:rPr lang="sk-SK" sz="2400" dirty="0">
                <a:latin typeface="Aptos" panose="020B0004020202020204" pitchFamily="34" charset="0"/>
                <a:ea typeface="Cambria"/>
              </a:rPr>
            </a:br>
            <a:r>
              <a:rPr lang="sk-SK" sz="2400" dirty="0">
                <a:latin typeface="Aptos" panose="020B0004020202020204" pitchFamily="34" charset="0"/>
                <a:ea typeface="Cambria"/>
              </a:rPr>
              <a:t>e-mail, IP adresa, atď.</a:t>
            </a:r>
          </a:p>
          <a:p>
            <a:pPr marL="361950" indent="-361950" algn="just">
              <a:lnSpc>
                <a:spcPct val="100000"/>
              </a:lnSpc>
            </a:pPr>
            <a:r>
              <a:rPr lang="sk-SK" sz="2400" b="1" dirty="0">
                <a:solidFill>
                  <a:srgbClr val="FF983B"/>
                </a:solidFill>
                <a:latin typeface="Aptos" panose="020B0004020202020204" pitchFamily="34" charset="0"/>
                <a:ea typeface="Cambria"/>
              </a:rPr>
              <a:t>Používateľské poverenia: </a:t>
            </a:r>
            <a:r>
              <a:rPr lang="sk-SK" sz="2400" dirty="0">
                <a:latin typeface="Aptos" panose="020B0004020202020204" pitchFamily="34" charset="0"/>
                <a:ea typeface="Cambria"/>
              </a:rPr>
              <a:t>prihlasovacie údaje, heslá, profily, tokeny, biometrické údaje, atď.</a:t>
            </a:r>
          </a:p>
          <a:p>
            <a:pPr marL="361950" indent="-361950" algn="just">
              <a:lnSpc>
                <a:spcPct val="100000"/>
              </a:lnSpc>
            </a:pPr>
            <a:r>
              <a:rPr lang="sk-SK" sz="2400" b="1" dirty="0">
                <a:solidFill>
                  <a:srgbClr val="FF983B"/>
                </a:solidFill>
                <a:latin typeface="Aptos" panose="020B0004020202020204" pitchFamily="34" charset="0"/>
                <a:ea typeface="Cambria"/>
              </a:rPr>
              <a:t>Atribúty online správania a interakcie jednotlivca: </a:t>
            </a:r>
            <a:r>
              <a:rPr lang="sk-SK" sz="2400" dirty="0">
                <a:latin typeface="Aptos" panose="020B0004020202020204" pitchFamily="34" charset="0"/>
                <a:ea typeface="Cambria"/>
              </a:rPr>
              <a:t>online  aktivity, príspevky, komentáre, transakcie, fotografie, videá, história prehliadania, vyhľadávacie dotazy, prítomnosť na sociálnych sieťach, metadáta, geolokácia, atď. </a:t>
            </a:r>
          </a:p>
          <a:p>
            <a:pPr marL="361950" indent="-361950" algn="just">
              <a:lnSpc>
                <a:spcPct val="100000"/>
              </a:lnSpc>
            </a:pPr>
            <a:r>
              <a:rPr lang="sk-SK" sz="2400" b="1" dirty="0">
                <a:solidFill>
                  <a:srgbClr val="FF983B"/>
                </a:solidFill>
                <a:latin typeface="Aptos" panose="020B0004020202020204" pitchFamily="34" charset="0"/>
                <a:ea typeface="Cambria"/>
              </a:rPr>
              <a:t>Dvojité dáta: </a:t>
            </a:r>
            <a:r>
              <a:rPr lang="sk-SK" sz="2400" dirty="0">
                <a:latin typeface="Aptos" panose="020B0004020202020204" pitchFamily="34" charset="0"/>
                <a:ea typeface="Cambria"/>
              </a:rPr>
              <a:t>tieňový profil vytvorený z rôznych častí digitálnej identity. Obsahuje komplexný záznam online aktivít z rôznych zdrojov s cieľom vytvoriť podrobný prehľad o vlastníkovi digitálnej identity.</a:t>
            </a:r>
          </a:p>
        </p:txBody>
      </p:sp>
      <p:pic>
        <p:nvPicPr>
          <p:cNvPr id="4" name="Zástupný objekt pre obsah 10" descr="Obrázok, na ktorom je umenie, ošatenie, osoba, látka&#10;&#10;Automaticky generovaný popis">
            <a:extLst>
              <a:ext uri="{FF2B5EF4-FFF2-40B4-BE49-F238E27FC236}">
                <a16:creationId xmlns:a16="http://schemas.microsoft.com/office/drawing/2014/main" id="{4CFF11C5-8C14-9DB3-82E5-3FA706336B2C}"/>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l="9388" t="1925" r="13818" b="-1925"/>
          <a:stretch/>
        </p:blipFill>
        <p:spPr>
          <a:xfrm>
            <a:off x="440386" y="1900745"/>
            <a:ext cx="3836509" cy="3331962"/>
          </a:xfrm>
          <a:prstGeom prst="rect">
            <a:avLst/>
          </a:prstGeom>
        </p:spPr>
      </p:pic>
    </p:spTree>
    <p:extLst>
      <p:ext uri="{BB962C8B-B14F-4D97-AF65-F5344CB8AC3E}">
        <p14:creationId xmlns:p14="http://schemas.microsoft.com/office/powerpoint/2010/main" val="2661744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07385" y="242635"/>
            <a:ext cx="10828343" cy="857885"/>
          </a:xfrm>
        </p:spPr>
        <p:txBody>
          <a:bodyPr>
            <a:noAutofit/>
          </a:bodyPr>
          <a:lstStyle/>
          <a:p>
            <a:pPr algn="l"/>
            <a:r>
              <a:rPr lang="sk-SK" sz="3600">
                <a:latin typeface="Aptos" panose="020B0004020202020204" pitchFamily="34" charset="0"/>
                <a:ea typeface="Cambria"/>
              </a:rPr>
              <a:t>Ako možno odhaliť informácie o digitálnej identite?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38200" y="1272793"/>
            <a:ext cx="11140440" cy="738155"/>
          </a:xfrm>
        </p:spPr>
        <p:txBody>
          <a:bodyPr vert="horz" lIns="91440" tIns="45720" rIns="91440" bIns="45720" rtlCol="0">
            <a:normAutofit/>
          </a:bodyPr>
          <a:lstStyle/>
          <a:p>
            <a:pPr marL="0" indent="0" algn="just">
              <a:buNone/>
            </a:pPr>
            <a:r>
              <a:rPr lang="sk-SK" sz="2000" b="1" dirty="0">
                <a:latin typeface="Aptos" panose="020B0004020202020204" pitchFamily="34" charset="0"/>
                <a:ea typeface="Cambria"/>
              </a:rPr>
              <a:t>1. Vedome odhalené informácie o digitálnej identite sú verejne dostupné a zverejnené jednotlivcom alebo platformou (službou), ktorú použil.</a:t>
            </a: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913120" y="1934275"/>
            <a:ext cx="7395771" cy="38079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sk-SK" sz="2000" dirty="0">
                <a:latin typeface="Aptos" panose="020B0004020202020204" pitchFamily="34" charset="0"/>
                <a:ea typeface="Cambria" panose="02040503050406030204" pitchFamily="18" charset="0"/>
                <a:cs typeface="Times New Roman" panose="02020603050405020304" pitchFamily="18" charset="0"/>
              </a:rPr>
              <a:t>Verejne zdieľané informácie: meno a priezvisko, adresa, </a:t>
            </a:r>
            <a:br>
              <a:rPr lang="sk-SK" sz="2000" dirty="0">
                <a:latin typeface="Aptos" panose="020B0004020202020204" pitchFamily="34" charset="0"/>
                <a:ea typeface="Cambria" panose="02040503050406030204" pitchFamily="18" charset="0"/>
                <a:cs typeface="Times New Roman" panose="02020603050405020304" pitchFamily="18" charset="0"/>
              </a:rPr>
            </a:br>
            <a:r>
              <a:rPr lang="sk-SK" sz="2000" dirty="0">
                <a:latin typeface="Aptos" panose="020B0004020202020204" pitchFamily="34" charset="0"/>
                <a:ea typeface="Cambria" panose="02040503050406030204" pitchFamily="18" charset="0"/>
                <a:cs typeface="Times New Roman" panose="02020603050405020304" pitchFamily="18" charset="0"/>
              </a:rPr>
              <a:t>e-mailová adresa, profilová fotografia, používateľské mená sociálnych médií.</a:t>
            </a:r>
          </a:p>
          <a:p>
            <a:pPr marL="630238" lvl="1" indent="-366713" algn="just">
              <a:lnSpc>
                <a:spcPct val="100000"/>
              </a:lnSpc>
              <a:buClr>
                <a:srgbClr val="FFAA5A"/>
              </a:buClr>
              <a:buFont typeface="Wingdings" panose="05000000000000000000" pitchFamily="2" charset="2"/>
              <a:buChar char="q"/>
              <a:tabLst>
                <a:tab pos="2692400" algn="l"/>
              </a:tabLst>
            </a:pPr>
            <a:r>
              <a:rPr lang="sk-SK" sz="2000" dirty="0">
                <a:latin typeface="Aptos" panose="020B0004020202020204" pitchFamily="34" charset="0"/>
                <a:ea typeface="Cambria" panose="02040503050406030204" pitchFamily="18" charset="0"/>
                <a:cs typeface="Times New Roman" panose="02020603050405020304" pitchFamily="18" charset="0"/>
              </a:rPr>
              <a:t>Profesijné informácie: názov spoločnosti, pracovná pozícia, vzdelávanie, verejný profil na profesionálnych sieťových stránkach (napr. LinkedIn).</a:t>
            </a:r>
          </a:p>
          <a:p>
            <a:pPr marL="630238" lvl="1" indent="-366713" algn="just">
              <a:lnSpc>
                <a:spcPct val="100000"/>
              </a:lnSpc>
              <a:buClr>
                <a:srgbClr val="FFAA5A"/>
              </a:buClr>
              <a:buFont typeface="Wingdings" panose="05000000000000000000" pitchFamily="2" charset="2"/>
              <a:buChar char="q"/>
              <a:tabLst>
                <a:tab pos="2692400" algn="l"/>
              </a:tabLst>
            </a:pPr>
            <a:r>
              <a:rPr lang="sk-SK" sz="2000" dirty="0">
                <a:latin typeface="Aptos" panose="020B0004020202020204" pitchFamily="34" charset="0"/>
                <a:ea typeface="Cambria" panose="02040503050406030204" pitchFamily="18" charset="0"/>
                <a:cs typeface="Times New Roman" panose="02020603050405020304" pitchFamily="18" charset="0"/>
              </a:rPr>
              <a:t>Kreatívny obsah: čokoľvek, čo používateľ vytvoril a zdieľal online (komentáre, </a:t>
            </a:r>
            <a:r>
              <a:rPr lang="sk-SK" sz="2000" dirty="0" err="1">
                <a:latin typeface="Aptos" panose="020B0004020202020204" pitchFamily="34" charset="0"/>
                <a:ea typeface="Cambria" panose="02040503050406030204" pitchFamily="18" charset="0"/>
                <a:cs typeface="Times New Roman" panose="02020603050405020304" pitchFamily="18" charset="0"/>
              </a:rPr>
              <a:t>lajky</a:t>
            </a:r>
            <a:r>
              <a:rPr lang="sk-SK" sz="2000" dirty="0">
                <a:latin typeface="Aptos" panose="020B0004020202020204" pitchFamily="34" charset="0"/>
                <a:ea typeface="Cambria" panose="02040503050406030204" pitchFamily="18" charset="0"/>
                <a:cs typeface="Times New Roman" panose="02020603050405020304" pitchFamily="18" charset="0"/>
              </a:rPr>
              <a:t>, fotografie, videá).</a:t>
            </a:r>
          </a:p>
          <a:p>
            <a:pPr marL="630238" lvl="1" indent="-366713" algn="just">
              <a:lnSpc>
                <a:spcPct val="100000"/>
              </a:lnSpc>
              <a:buClr>
                <a:srgbClr val="FFAA5A"/>
              </a:buClr>
              <a:buFont typeface="Wingdings" panose="05000000000000000000" pitchFamily="2" charset="2"/>
              <a:buChar char="q"/>
              <a:tabLst>
                <a:tab pos="2692400" algn="l"/>
              </a:tabLst>
            </a:pPr>
            <a:r>
              <a:rPr lang="sk-SK" sz="2000" dirty="0">
                <a:latin typeface="Aptos" panose="020B0004020202020204" pitchFamily="34" charset="0"/>
                <a:ea typeface="Cambria" panose="02040503050406030204" pitchFamily="18" charset="0"/>
                <a:cs typeface="Times New Roman" panose="02020603050405020304" pitchFamily="18" charset="0"/>
              </a:rPr>
              <a:t>Záujmy a názory: verejné príspevky o záľubách, spoločenských záležitostiach alebo obľúbených filmoch.</a:t>
            </a:r>
          </a:p>
          <a:p>
            <a:pPr marL="630238" lvl="1" indent="-366713" algn="just">
              <a:lnSpc>
                <a:spcPct val="100000"/>
              </a:lnSpc>
              <a:buClr>
                <a:srgbClr val="FFAA5A"/>
              </a:buClr>
              <a:buFont typeface="Wingdings" panose="05000000000000000000" pitchFamily="2" charset="2"/>
              <a:buChar char="q"/>
              <a:tabLst>
                <a:tab pos="2692400" algn="l"/>
              </a:tabLst>
            </a:pPr>
            <a:r>
              <a:rPr lang="sk-SK" sz="2000" dirty="0">
                <a:latin typeface="Aptos" panose="020B0004020202020204" pitchFamily="34" charset="0"/>
                <a:ea typeface="Cambria" panose="02040503050406030204" pitchFamily="18" charset="0"/>
                <a:cs typeface="Times New Roman" panose="02020603050405020304" pitchFamily="18" charset="0"/>
              </a:rPr>
              <a:t>Angažovanosť online: spôsob, akým používateľ komunikuje </a:t>
            </a:r>
            <a:br>
              <a:rPr lang="sk-SK" sz="2000" dirty="0">
                <a:latin typeface="Aptos" panose="020B0004020202020204" pitchFamily="34" charset="0"/>
                <a:ea typeface="Cambria" panose="02040503050406030204" pitchFamily="18" charset="0"/>
                <a:cs typeface="Times New Roman" panose="02020603050405020304" pitchFamily="18" charset="0"/>
              </a:rPr>
            </a:br>
            <a:r>
              <a:rPr lang="sk-SK" sz="2000" dirty="0">
                <a:latin typeface="Aptos" panose="020B0004020202020204" pitchFamily="34" charset="0"/>
                <a:ea typeface="Cambria" panose="02040503050406030204" pitchFamily="18" charset="0"/>
                <a:cs typeface="Times New Roman" panose="02020603050405020304" pitchFamily="18" charset="0"/>
              </a:rPr>
              <a:t>s ostatnými online, komunity, ktorých sa zúčastňuje. </a:t>
            </a:r>
            <a:r>
              <a:rPr lang="sk-SK" sz="2000" dirty="0">
                <a:latin typeface="Aptos" panose="020B0004020202020204" pitchFamily="34" charset="0"/>
                <a:cs typeface="Times New Roman" panose="02020603050405020304" pitchFamily="18" charset="0"/>
              </a:rPr>
              <a:t>	</a:t>
            </a:r>
          </a:p>
        </p:txBody>
      </p:sp>
      <p:pic>
        <p:nvPicPr>
          <p:cNvPr id="5" name="Obrázok 4">
            <a:extLst>
              <a:ext uri="{FF2B5EF4-FFF2-40B4-BE49-F238E27FC236}">
                <a16:creationId xmlns:a16="http://schemas.microsoft.com/office/drawing/2014/main" id="{EC1B2C2C-9B6E-226C-017E-A551C435E677}"/>
              </a:ext>
            </a:extLst>
          </p:cNvPr>
          <p:cNvPicPr>
            <a:picLocks noChangeAspect="1"/>
          </p:cNvPicPr>
          <p:nvPr/>
        </p:nvPicPr>
        <p:blipFill rotWithShape="1">
          <a:blip r:embed="rId3"/>
          <a:srcRect l="-270" t="-1406" r="5587" b="902"/>
          <a:stretch/>
        </p:blipFill>
        <p:spPr>
          <a:xfrm>
            <a:off x="8558307" y="2333415"/>
            <a:ext cx="3420333" cy="2683758"/>
          </a:xfrm>
          <a:prstGeom prst="rect">
            <a:avLst/>
          </a:prstGeom>
        </p:spPr>
      </p:pic>
      <p:sp>
        <p:nvSpPr>
          <p:cNvPr id="6" name="BlokTextu 5">
            <a:extLst>
              <a:ext uri="{FF2B5EF4-FFF2-40B4-BE49-F238E27FC236}">
                <a16:creationId xmlns:a16="http://schemas.microsoft.com/office/drawing/2014/main" id="{8B53CF2A-8BF7-1C30-12BB-331AB02107D9}"/>
              </a:ext>
            </a:extLst>
          </p:cNvPr>
          <p:cNvSpPr txBox="1"/>
          <p:nvPr/>
        </p:nvSpPr>
        <p:spPr>
          <a:xfrm>
            <a:off x="278640" y="6099875"/>
            <a:ext cx="11700000" cy="524399"/>
          </a:xfrm>
          <a:prstGeom prst="roundRect">
            <a:avLst/>
          </a:prstGeom>
          <a:gradFill flip="none" rotWithShape="1">
            <a:gsLst>
              <a:gs pos="0">
                <a:srgbClr val="92BAB5">
                  <a:tint val="66000"/>
                  <a:satMod val="160000"/>
                </a:srgbClr>
              </a:gs>
              <a:gs pos="50000">
                <a:srgbClr val="92BAB5">
                  <a:tint val="44500"/>
                  <a:satMod val="160000"/>
                </a:srgbClr>
              </a:gs>
              <a:gs pos="100000">
                <a:srgbClr val="92BAB5">
                  <a:tint val="23500"/>
                  <a:satMod val="160000"/>
                </a:srgbClr>
              </a:gs>
            </a:gsLst>
            <a:lin ang="5400000" scaled="1"/>
            <a:tileRect/>
          </a:gradFill>
        </p:spPr>
        <p:txBody>
          <a:bodyPr wrap="square" rtlCol="0">
            <a:spAutoFit/>
          </a:bodyPr>
          <a:lstStyle/>
          <a:p>
            <a:pPr algn="ctr">
              <a:lnSpc>
                <a:spcPct val="107000"/>
              </a:lnSpc>
              <a:spcBef>
                <a:spcPts val="800"/>
              </a:spcBef>
              <a:spcAft>
                <a:spcPts val="800"/>
              </a:spcAft>
            </a:pPr>
            <a:r>
              <a:rPr lang="sk-SK" sz="2400" dirty="0">
                <a:latin typeface="Aptos" panose="020B0004020202020204" pitchFamily="34" charset="0"/>
                <a:ea typeface="Cambria" panose="02040503050406030204" pitchFamily="18" charset="0"/>
                <a:cs typeface="Arial" panose="020B0604020202020204" pitchFamily="34" charset="0"/>
              </a:rPr>
              <a:t>Zdieľanie týchto informácií online môže byť zámerom </a:t>
            </a:r>
            <a:r>
              <a:rPr lang="sk-SK" sz="2400" b="1" dirty="0">
                <a:solidFill>
                  <a:srgbClr val="FFAA5A"/>
                </a:solidFill>
                <a:latin typeface="Aptos" panose="020B0004020202020204" pitchFamily="34" charset="0"/>
                <a:ea typeface="Cambria" panose="02040503050406030204" pitchFamily="18" charset="0"/>
                <a:cs typeface="Arial" panose="020B0604020202020204" pitchFamily="34" charset="0"/>
              </a:rPr>
              <a:t>budovania digitálnej identity</a:t>
            </a:r>
            <a:r>
              <a:rPr lang="sk-SK" sz="2400" b="1" dirty="0">
                <a:latin typeface="Aptos" panose="020B0004020202020204" pitchFamily="34" charset="0"/>
                <a:ea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2348543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2" y="233726"/>
            <a:ext cx="10692419" cy="857885"/>
          </a:xfrm>
        </p:spPr>
        <p:txBody>
          <a:bodyPr>
            <a:noAutofit/>
          </a:bodyPr>
          <a:lstStyle/>
          <a:p>
            <a:pPr algn="l"/>
            <a:r>
              <a:rPr lang="sk-SK" sz="3600">
                <a:latin typeface="Aptos" panose="020B0004020202020204" pitchFamily="34" charset="0"/>
                <a:ea typeface="Cambria"/>
              </a:rPr>
              <a:t>Ako možno odhaliť informácie o digitálnej identite?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38200" y="1205793"/>
            <a:ext cx="11140440" cy="738155"/>
          </a:xfrm>
        </p:spPr>
        <p:txBody>
          <a:bodyPr vert="horz" lIns="91440" tIns="45720" rIns="91440" bIns="45720" rtlCol="0">
            <a:normAutofit/>
          </a:bodyPr>
          <a:lstStyle/>
          <a:p>
            <a:pPr marL="0" indent="0" algn="just">
              <a:buNone/>
            </a:pPr>
            <a:r>
              <a:rPr lang="sk-SK" sz="2000" b="1" dirty="0">
                <a:latin typeface="Aptos" panose="020B0004020202020204" pitchFamily="34" charset="0"/>
                <a:ea typeface="Cambria"/>
              </a:rPr>
              <a:t>2. Nevedome odhalené informácie o digitálnej identite ako výsledku nežiadúcich aktivít zameraných na neoprávnené získanie digitálnej identity.</a:t>
            </a:r>
          </a:p>
          <a:p>
            <a:pPr marL="0" indent="0" algn="just">
              <a:buNone/>
            </a:pPr>
            <a:endParaRPr lang="en-US" sz="2000" b="1" dirty="0">
              <a:latin typeface="Aptos" panose="020B0004020202020204" pitchFamily="34" charset="0"/>
              <a:ea typeface="Cambria"/>
            </a:endParaRP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838200" y="1943948"/>
            <a:ext cx="7440827" cy="36178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spcBef>
                <a:spcPts val="450"/>
              </a:spcBef>
              <a:buClr>
                <a:srgbClr val="FFAA5A"/>
              </a:buClr>
              <a:buFont typeface="Wingdings" panose="05000000000000000000" pitchFamily="2" charset="2"/>
              <a:buChar char="q"/>
              <a:tabLst>
                <a:tab pos="2692400" algn="l"/>
              </a:tabLst>
            </a:pPr>
            <a:r>
              <a:rPr lang="sk-SK" sz="2000" dirty="0">
                <a:latin typeface="Aptos" panose="020B0004020202020204" pitchFamily="34" charset="0"/>
                <a:ea typeface="Cambria" panose="02040503050406030204" pitchFamily="18" charset="0"/>
                <a:cs typeface="Times New Roman" panose="02020603050405020304" pitchFamily="18" charset="0"/>
              </a:rPr>
              <a:t>Používanie verejných sietí Wi-Fi alebo nezabezpečených webových stránok.</a:t>
            </a:r>
          </a:p>
          <a:p>
            <a:pPr marL="630238" lvl="1" indent="-366713" algn="just">
              <a:lnSpc>
                <a:spcPct val="100000"/>
              </a:lnSpc>
              <a:spcBef>
                <a:spcPts val="450"/>
              </a:spcBef>
              <a:buClr>
                <a:srgbClr val="FFAA5A"/>
              </a:buClr>
              <a:buFont typeface="Wingdings" panose="05000000000000000000" pitchFamily="2" charset="2"/>
              <a:buChar char="q"/>
              <a:tabLst>
                <a:tab pos="2692400" algn="l"/>
              </a:tabLst>
            </a:pPr>
            <a:r>
              <a:rPr lang="sk-SK" sz="2000" dirty="0">
                <a:latin typeface="Aptos" panose="020B0004020202020204" pitchFamily="34" charset="0"/>
                <a:ea typeface="Cambria" panose="02040503050406030204" pitchFamily="18" charset="0"/>
                <a:cs typeface="Times New Roman" panose="02020603050405020304" pitchFamily="18" charset="0"/>
              </a:rPr>
              <a:t>Porušenie ochrany údajov tretími stranami (poskytnutie údajov je často súčasťou registračných podmienok alebo Všeobecných obchodných podmienok).</a:t>
            </a:r>
          </a:p>
          <a:p>
            <a:pPr marL="630238" lvl="1" indent="-366713" algn="just">
              <a:lnSpc>
                <a:spcPct val="100000"/>
              </a:lnSpc>
              <a:spcBef>
                <a:spcPts val="450"/>
              </a:spcBef>
              <a:buClr>
                <a:srgbClr val="FFAA5A"/>
              </a:buClr>
              <a:buFont typeface="Wingdings" panose="05000000000000000000" pitchFamily="2" charset="2"/>
              <a:buChar char="q"/>
              <a:tabLst>
                <a:tab pos="2692400" algn="l"/>
              </a:tabLst>
            </a:pPr>
            <a:r>
              <a:rPr lang="sk-SK" sz="2000" dirty="0">
                <a:latin typeface="Aptos" panose="020B0004020202020204" pitchFamily="34" charset="0"/>
                <a:ea typeface="Cambria" panose="02040503050406030204" pitchFamily="18" charset="0"/>
                <a:cs typeface="Times New Roman" panose="02020603050405020304" pitchFamily="18" charset="0"/>
              </a:rPr>
              <a:t>Internetové podvody: phishing/pharming, e-mail podvody, deepfake videá, hlasové a grafické podvody.</a:t>
            </a:r>
          </a:p>
          <a:p>
            <a:pPr marL="630238" lvl="1" indent="-366713" algn="just">
              <a:lnSpc>
                <a:spcPct val="100000"/>
              </a:lnSpc>
              <a:spcBef>
                <a:spcPts val="450"/>
              </a:spcBef>
              <a:buClr>
                <a:srgbClr val="FFAA5A"/>
              </a:buClr>
              <a:buFont typeface="Wingdings" panose="05000000000000000000" pitchFamily="2" charset="2"/>
              <a:buChar char="q"/>
              <a:tabLst>
                <a:tab pos="2692400" algn="l"/>
              </a:tabLst>
            </a:pPr>
            <a:r>
              <a:rPr lang="sk-SK" sz="2000" dirty="0">
                <a:latin typeface="Aptos" panose="020B0004020202020204" pitchFamily="34" charset="0"/>
                <a:ea typeface="Cambria" panose="02040503050406030204" pitchFamily="18" charset="0"/>
                <a:cs typeface="Times New Roman" panose="02020603050405020304" pitchFamily="18" charset="0"/>
              </a:rPr>
              <a:t>Neopatrnosť a chyby vlastníka digitálnej identity: slabé heslá, používanie rovnakého hesla pre rôzne účty, zdieľanie polohy alebo geotagging (pridávanie geografických súradníc </a:t>
            </a:r>
            <a:br>
              <a:rPr lang="sk-SK" sz="2000" dirty="0">
                <a:latin typeface="Aptos" panose="020B0004020202020204" pitchFamily="34" charset="0"/>
                <a:ea typeface="Cambria" panose="02040503050406030204" pitchFamily="18" charset="0"/>
                <a:cs typeface="Times New Roman" panose="02020603050405020304" pitchFamily="18" charset="0"/>
              </a:rPr>
            </a:br>
            <a:r>
              <a:rPr lang="sk-SK" sz="2000" dirty="0">
                <a:latin typeface="Aptos" panose="020B0004020202020204" pitchFamily="34" charset="0"/>
                <a:ea typeface="Cambria" panose="02040503050406030204" pitchFamily="18" charset="0"/>
                <a:cs typeface="Times New Roman" panose="02020603050405020304" pitchFamily="18" charset="0"/>
              </a:rPr>
              <a:t>do fotografii), pridávanie cudzích ľudí do účtov sociálnych médií, čítanie spamových správ, falošné SMS/telefonáty, atď.</a:t>
            </a:r>
          </a:p>
        </p:txBody>
      </p:sp>
      <p:sp>
        <p:nvSpPr>
          <p:cNvPr id="6" name="BlokTextu 5">
            <a:extLst>
              <a:ext uri="{FF2B5EF4-FFF2-40B4-BE49-F238E27FC236}">
                <a16:creationId xmlns:a16="http://schemas.microsoft.com/office/drawing/2014/main" id="{8B53CF2A-8BF7-1C30-12BB-331AB02107D9}"/>
              </a:ext>
            </a:extLst>
          </p:cNvPr>
          <p:cNvSpPr txBox="1"/>
          <p:nvPr/>
        </p:nvSpPr>
        <p:spPr>
          <a:xfrm>
            <a:off x="278640" y="6099875"/>
            <a:ext cx="11700000" cy="524399"/>
          </a:xfrm>
          <a:prstGeom prst="roundRect">
            <a:avLst/>
          </a:prstGeom>
          <a:gradFill flip="none" rotWithShape="1">
            <a:gsLst>
              <a:gs pos="0">
                <a:srgbClr val="92BAB5">
                  <a:tint val="66000"/>
                  <a:satMod val="160000"/>
                </a:srgbClr>
              </a:gs>
              <a:gs pos="50000">
                <a:srgbClr val="92BAB5">
                  <a:tint val="44500"/>
                  <a:satMod val="160000"/>
                </a:srgbClr>
              </a:gs>
              <a:gs pos="100000">
                <a:srgbClr val="92BAB5">
                  <a:tint val="23500"/>
                  <a:satMod val="160000"/>
                </a:srgbClr>
              </a:gs>
            </a:gsLst>
            <a:lin ang="5400000" scaled="1"/>
            <a:tileRect/>
          </a:gradFill>
        </p:spPr>
        <p:txBody>
          <a:bodyPr wrap="square" rtlCol="0">
            <a:spAutoFit/>
          </a:bodyPr>
          <a:lstStyle/>
          <a:p>
            <a:pPr algn="ctr">
              <a:lnSpc>
                <a:spcPct val="107000"/>
              </a:lnSpc>
              <a:spcBef>
                <a:spcPts val="800"/>
              </a:spcBef>
              <a:spcAft>
                <a:spcPts val="800"/>
              </a:spcAft>
            </a:pPr>
            <a:r>
              <a:rPr lang="sk-SK" sz="2400">
                <a:latin typeface="Aptos" panose="020B0004020202020204" pitchFamily="34" charset="0"/>
                <a:ea typeface="Cambria" panose="02040503050406030204" pitchFamily="18" charset="0"/>
                <a:cs typeface="Arial" panose="020B0604020202020204" pitchFamily="34" charset="0"/>
              </a:rPr>
              <a:t>Zdieľanie týchto informácií online je </a:t>
            </a:r>
            <a:r>
              <a:rPr lang="sk-SK" sz="2400" b="1">
                <a:solidFill>
                  <a:srgbClr val="FFAA5A"/>
                </a:solidFill>
                <a:latin typeface="Aptos" panose="020B0004020202020204" pitchFamily="34" charset="0"/>
                <a:ea typeface="Cambria" panose="02040503050406030204" pitchFamily="18" charset="0"/>
                <a:cs typeface="Arial" panose="020B0604020202020204" pitchFamily="34" charset="0"/>
              </a:rPr>
              <a:t>často bez vedomia používateľa</a:t>
            </a:r>
            <a:r>
              <a:rPr lang="sk-SK" sz="2400" b="1">
                <a:latin typeface="Aptos" panose="020B0004020202020204" pitchFamily="34" charset="0"/>
                <a:ea typeface="Cambria" panose="02040503050406030204" pitchFamily="18" charset="0"/>
                <a:cs typeface="Arial" panose="020B0604020202020204" pitchFamily="34" charset="0"/>
              </a:rPr>
              <a:t>.</a:t>
            </a:r>
          </a:p>
        </p:txBody>
      </p:sp>
      <p:pic>
        <p:nvPicPr>
          <p:cNvPr id="7" name="Zástupný objekt pre obsah 3" descr="Obrázok, na ktorom je snímka obrazovky, text, bublina, dizajn&#10;&#10;Automaticky generovaný popis">
            <a:extLst>
              <a:ext uri="{FF2B5EF4-FFF2-40B4-BE49-F238E27FC236}">
                <a16:creationId xmlns:a16="http://schemas.microsoft.com/office/drawing/2014/main" id="{495619FC-F4D8-9529-1010-E99A9A9F2059}"/>
              </a:ext>
            </a:extLst>
          </p:cNvPr>
          <p:cNvPicPr>
            <a:picLocks noChangeAspect="1"/>
          </p:cNvPicPr>
          <p:nvPr/>
        </p:nvPicPr>
        <p:blipFill rotWithShape="1">
          <a:blip r:embed="rId3">
            <a:extLst>
              <a:ext uri="{28A0092B-C50C-407E-A947-70E740481C1C}">
                <a14:useLocalDpi xmlns:a14="http://schemas.microsoft.com/office/drawing/2010/main" val="0"/>
              </a:ext>
            </a:extLst>
          </a:blip>
          <a:srcRect t="6454" b="5131"/>
          <a:stretch/>
        </p:blipFill>
        <p:spPr>
          <a:xfrm>
            <a:off x="8378913" y="2495931"/>
            <a:ext cx="3599727" cy="252603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58138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10515600" cy="857885"/>
          </a:xfrm>
        </p:spPr>
        <p:txBody>
          <a:bodyPr>
            <a:noAutofit/>
          </a:bodyPr>
          <a:lstStyle/>
          <a:p>
            <a:pPr algn="l"/>
            <a:r>
              <a:rPr lang="sk-SK" sz="3600">
                <a:latin typeface="Aptos" panose="020B0004020202020204" pitchFamily="34" charset="0"/>
                <a:ea typeface="Cambria"/>
              </a:rPr>
              <a:t>Kontrola prístupu k online službám - kroky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38200" y="1323911"/>
            <a:ext cx="11140440" cy="477998"/>
          </a:xfrm>
        </p:spPr>
        <p:txBody>
          <a:bodyPr vert="horz" lIns="91440" tIns="45720" rIns="91440" bIns="45720" rtlCol="0">
            <a:normAutofit/>
          </a:bodyPr>
          <a:lstStyle/>
          <a:p>
            <a:pPr marL="0" indent="0" algn="just">
              <a:buNone/>
            </a:pPr>
            <a:r>
              <a:rPr lang="sk-SK" sz="2000" b="1">
                <a:latin typeface="Aptos" panose="020B0004020202020204" pitchFamily="34" charset="0"/>
                <a:ea typeface="Cambria"/>
              </a:rPr>
              <a:t>Prístup k online službám je podmienený tromi základnými krokmi:</a:t>
            </a: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555710" y="1801909"/>
            <a:ext cx="6163796" cy="36178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2300" lvl="1" indent="-358775" algn="just">
              <a:lnSpc>
                <a:spcPct val="100000"/>
              </a:lnSpc>
              <a:buClr>
                <a:srgbClr val="FFAA5A"/>
              </a:buClr>
              <a:buFont typeface="+mj-lt"/>
              <a:buAutoNum type="arabicParenR"/>
              <a:tabLst>
                <a:tab pos="2692400" algn="l"/>
              </a:tabLst>
            </a:pPr>
            <a:r>
              <a:rPr lang="sk-SK" sz="2000" dirty="0">
                <a:latin typeface="Aptos" panose="020B0004020202020204" pitchFamily="34" charset="0"/>
                <a:ea typeface="Cambria" panose="02040503050406030204" pitchFamily="18" charset="0"/>
                <a:cs typeface="Times New Roman" panose="02020603050405020304" pitchFamily="18" charset="0"/>
              </a:rPr>
              <a:t>Identifikácia je krok, v ktorom používateľ preukazuje svoju identitu (používateľské meno, prihlasovacie meno, e-mailová adresa).</a:t>
            </a:r>
          </a:p>
          <a:p>
            <a:pPr marL="622300" lvl="1" indent="-358775" algn="just">
              <a:lnSpc>
                <a:spcPct val="100000"/>
              </a:lnSpc>
              <a:buClr>
                <a:srgbClr val="FFAA5A"/>
              </a:buClr>
              <a:buFont typeface="+mj-lt"/>
              <a:buAutoNum type="arabicParenR"/>
              <a:tabLst>
                <a:tab pos="2692400" algn="l"/>
              </a:tabLst>
            </a:pPr>
            <a:r>
              <a:rPr lang="sk-SK" sz="2000" dirty="0">
                <a:latin typeface="Aptos" panose="020B0004020202020204" pitchFamily="34" charset="0"/>
                <a:ea typeface="Cambria" panose="02040503050406030204" pitchFamily="18" charset="0"/>
                <a:cs typeface="Times New Roman" panose="02020603050405020304" pitchFamily="18" charset="0"/>
              </a:rPr>
              <a:t>Autentifikácia vyžaduje, aby používateľ preukázal, že je stále rovnakou osobou, za ktorú </a:t>
            </a:r>
            <a:br>
              <a:rPr lang="sk-SK" sz="2000" dirty="0">
                <a:latin typeface="Aptos" panose="020B0004020202020204" pitchFamily="34" charset="0"/>
                <a:ea typeface="Cambria" panose="02040503050406030204" pitchFamily="18" charset="0"/>
                <a:cs typeface="Times New Roman" panose="02020603050405020304" pitchFamily="18" charset="0"/>
              </a:rPr>
            </a:br>
            <a:r>
              <a:rPr lang="sk-SK" sz="2000" dirty="0">
                <a:latin typeface="Aptos" panose="020B0004020202020204" pitchFamily="34" charset="0"/>
                <a:ea typeface="Cambria" panose="02040503050406030204" pitchFamily="18" charset="0"/>
                <a:cs typeface="Times New Roman" panose="02020603050405020304" pitchFamily="18" charset="0"/>
              </a:rPr>
              <a:t>sa vydával počas identifikácie (pomocou hesiel, PIN, biometrických údajov,...).</a:t>
            </a:r>
          </a:p>
          <a:p>
            <a:pPr marL="622300" lvl="1" indent="-358775" algn="just">
              <a:lnSpc>
                <a:spcPct val="100000"/>
              </a:lnSpc>
              <a:buClr>
                <a:srgbClr val="FFAA5A"/>
              </a:buClr>
              <a:buFont typeface="+mj-lt"/>
              <a:buAutoNum type="arabicParenR"/>
              <a:tabLst>
                <a:tab pos="2692400" algn="l"/>
              </a:tabLst>
            </a:pPr>
            <a:r>
              <a:rPr lang="sk-SK" sz="2000" dirty="0">
                <a:latin typeface="Aptos" panose="020B0004020202020204" pitchFamily="34" charset="0"/>
                <a:ea typeface="Cambria" panose="02040503050406030204" pitchFamily="18" charset="0"/>
                <a:cs typeface="Times New Roman" panose="02020603050405020304" pitchFamily="18" charset="0"/>
              </a:rPr>
              <a:t>Autorizácia určuje, ku ktorým zdrojom (napríklad službám) má overený používateľ prístup </a:t>
            </a:r>
            <a:br>
              <a:rPr lang="sk-SK" sz="2000" dirty="0">
                <a:latin typeface="Aptos" panose="020B0004020202020204" pitchFamily="34" charset="0"/>
                <a:ea typeface="Cambria" panose="02040503050406030204" pitchFamily="18" charset="0"/>
                <a:cs typeface="Times New Roman" panose="02020603050405020304" pitchFamily="18" charset="0"/>
              </a:rPr>
            </a:br>
            <a:r>
              <a:rPr lang="sk-SK" sz="2000" dirty="0">
                <a:latin typeface="Aptos" panose="020B0004020202020204" pitchFamily="34" charset="0"/>
                <a:ea typeface="Cambria" panose="02040503050406030204" pitchFamily="18" charset="0"/>
                <a:cs typeface="Times New Roman" panose="02020603050405020304" pitchFamily="18" charset="0"/>
              </a:rPr>
              <a:t>(na základe pridelených práv a privilégií).</a:t>
            </a:r>
          </a:p>
        </p:txBody>
      </p:sp>
      <p:pic>
        <p:nvPicPr>
          <p:cNvPr id="5" name="Obrázok 4">
            <a:extLst>
              <a:ext uri="{FF2B5EF4-FFF2-40B4-BE49-F238E27FC236}">
                <a16:creationId xmlns:a16="http://schemas.microsoft.com/office/drawing/2014/main" id="{5453CDEA-043E-D476-3099-891C39961550}"/>
              </a:ext>
            </a:extLst>
          </p:cNvPr>
          <p:cNvPicPr>
            <a:picLocks noChangeAspect="1"/>
          </p:cNvPicPr>
          <p:nvPr/>
        </p:nvPicPr>
        <p:blipFill>
          <a:blip r:embed="rId3"/>
          <a:stretch>
            <a:fillRect/>
          </a:stretch>
        </p:blipFill>
        <p:spPr>
          <a:xfrm>
            <a:off x="6657146" y="1775112"/>
            <a:ext cx="5321494" cy="3277406"/>
          </a:xfrm>
          <a:prstGeom prst="rect">
            <a:avLst/>
          </a:prstGeom>
        </p:spPr>
      </p:pic>
      <p:sp>
        <p:nvSpPr>
          <p:cNvPr id="9" name="Obdĺžnik: zaoblené rohy 8">
            <a:extLst>
              <a:ext uri="{FF2B5EF4-FFF2-40B4-BE49-F238E27FC236}">
                <a16:creationId xmlns:a16="http://schemas.microsoft.com/office/drawing/2014/main" id="{E4DBCD06-F656-80B4-D5AB-B5B821F4D36B}"/>
              </a:ext>
            </a:extLst>
          </p:cNvPr>
          <p:cNvSpPr/>
          <p:nvPr/>
        </p:nvSpPr>
        <p:spPr>
          <a:xfrm>
            <a:off x="374650" y="5609312"/>
            <a:ext cx="11442700" cy="909892"/>
          </a:xfrm>
          <a:prstGeom prst="roundRect">
            <a:avLst/>
          </a:prstGeom>
          <a:gradFill flip="none" rotWithShape="1">
            <a:gsLst>
              <a:gs pos="0">
                <a:srgbClr val="92BAB5">
                  <a:tint val="66000"/>
                  <a:satMod val="160000"/>
                </a:srgbClr>
              </a:gs>
              <a:gs pos="50000">
                <a:srgbClr val="92BAB5">
                  <a:tint val="44500"/>
                  <a:satMod val="160000"/>
                </a:srgbClr>
              </a:gs>
              <a:gs pos="100000">
                <a:srgbClr val="92BAB5">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k-SK" sz="2400" b="1" dirty="0">
                <a:solidFill>
                  <a:srgbClr val="FF983B"/>
                </a:solidFill>
                <a:latin typeface="Aptos" panose="020B0004020202020204" pitchFamily="34" charset="0"/>
                <a:ea typeface="Cambria" panose="02040503050406030204" pitchFamily="18" charset="0"/>
              </a:rPr>
              <a:t>Identifikácia </a:t>
            </a:r>
            <a:r>
              <a:rPr lang="sk-SK" sz="2400" dirty="0">
                <a:solidFill>
                  <a:schemeClr val="tx1"/>
                </a:solidFill>
                <a:latin typeface="Aptos" panose="020B0004020202020204" pitchFamily="34" charset="0"/>
                <a:ea typeface="Cambria" panose="02040503050406030204" pitchFamily="18" charset="0"/>
              </a:rPr>
              <a:t>a </a:t>
            </a:r>
            <a:r>
              <a:rPr lang="sk-SK" sz="2400" b="1" dirty="0">
                <a:solidFill>
                  <a:srgbClr val="FFAA5A"/>
                </a:solidFill>
                <a:latin typeface="Aptos" panose="020B0004020202020204" pitchFamily="34" charset="0"/>
                <a:ea typeface="Cambria" panose="02040503050406030204" pitchFamily="18" charset="0"/>
              </a:rPr>
              <a:t>autentifikácia </a:t>
            </a:r>
            <a:r>
              <a:rPr lang="sk-SK" sz="2400" dirty="0">
                <a:solidFill>
                  <a:schemeClr val="tx1"/>
                </a:solidFill>
                <a:latin typeface="Aptos" panose="020B0004020202020204" pitchFamily="34" charset="0"/>
                <a:ea typeface="Cambria" panose="02040503050406030204" pitchFamily="18" charset="0"/>
              </a:rPr>
              <a:t>sú najdôležitejšie kroky - sú založené na poskytnutí jedinečných identifikačných údajov používateľa </a:t>
            </a:r>
            <a:r>
              <a:rPr lang="sk-SK" sz="2400" b="1" dirty="0">
                <a:solidFill>
                  <a:srgbClr val="FFAA5A"/>
                </a:solidFill>
                <a:latin typeface="Aptos" panose="020B0004020202020204" pitchFamily="34" charset="0"/>
                <a:ea typeface="Cambria" panose="02040503050406030204" pitchFamily="18" charset="0"/>
              </a:rPr>
              <a:t>( </a:t>
            </a:r>
            <a:r>
              <a:rPr lang="sk-SK" sz="2400" b="1" dirty="0" err="1">
                <a:solidFill>
                  <a:srgbClr val="FFAA5A"/>
                </a:solidFill>
                <a:latin typeface="Aptos" panose="020B0004020202020204" pitchFamily="34" charset="0"/>
                <a:ea typeface="Cambria" panose="02040503050406030204" pitchFamily="18" charset="0"/>
              </a:rPr>
              <a:t>tj</a:t>
            </a:r>
            <a:r>
              <a:rPr lang="sk-SK" sz="2400" b="1" dirty="0">
                <a:solidFill>
                  <a:srgbClr val="FFAA5A"/>
                </a:solidFill>
                <a:latin typeface="Aptos" panose="020B0004020202020204" pitchFamily="34" charset="0"/>
                <a:ea typeface="Cambria" panose="02040503050406030204" pitchFamily="18" charset="0"/>
              </a:rPr>
              <a:t>. pozná ich len používateľ)</a:t>
            </a:r>
            <a:r>
              <a:rPr lang="sk-SK" sz="2400" b="1" dirty="0">
                <a:solidFill>
                  <a:schemeClr val="tx1"/>
                </a:solidFill>
                <a:latin typeface="Aptos" panose="020B0004020202020204" pitchFamily="34" charset="0"/>
                <a:ea typeface="Cambria" panose="02040503050406030204" pitchFamily="18" charset="0"/>
              </a:rPr>
              <a:t>.</a:t>
            </a:r>
            <a:endParaRPr lang="sk-SK" sz="2400" b="1" dirty="0">
              <a:solidFill>
                <a:srgbClr val="FFAA5A"/>
              </a:solidFill>
              <a:latin typeface="Aptos" panose="020B0004020202020204" pitchFamily="34" charset="0"/>
              <a:ea typeface="Cambria" panose="02040503050406030204" pitchFamily="18" charset="0"/>
            </a:endParaRPr>
          </a:p>
        </p:txBody>
      </p:sp>
    </p:spTree>
    <p:extLst>
      <p:ext uri="{BB962C8B-B14F-4D97-AF65-F5344CB8AC3E}">
        <p14:creationId xmlns:p14="http://schemas.microsoft.com/office/powerpoint/2010/main" val="4076502889"/>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C39A8C05164174D8B0CC0E9EA7C08B6" ma:contentTypeVersion="15" ma:contentTypeDescription="Umožňuje vytvoriť nový dokument." ma:contentTypeScope="" ma:versionID="cb7dbed4830c057e5e344b17d571cc31">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65c3f907deed90a225b1b004803ff938"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Značky obrázka"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Zdieľa sa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Zdieľané s podrobnosťami"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76BC387-C75C-48DB-9675-4C35EF45587D}">
  <ds:schemaRefs>
    <ds:schemaRef ds:uri="http://schemas.microsoft.com/sharepoint/v3/contenttype/forms"/>
  </ds:schemaRefs>
</ds:datastoreItem>
</file>

<file path=customXml/itemProps2.xml><?xml version="1.0" encoding="utf-8"?>
<ds:datastoreItem xmlns:ds="http://schemas.openxmlformats.org/officeDocument/2006/customXml" ds:itemID="{81C37329-7B97-45DA-B81C-0C1C09E117FC}"/>
</file>

<file path=customXml/itemProps3.xml><?xml version="1.0" encoding="utf-8"?>
<ds:datastoreItem xmlns:ds="http://schemas.openxmlformats.org/officeDocument/2006/customXml" ds:itemID="{EF24A583-FA27-4117-994D-E11C2F177C7A}">
  <ds:schemaRefs>
    <ds:schemaRef ds:uri="http://www.w3.org/XML/1998/namespace"/>
    <ds:schemaRef ds:uri="http://schemas.microsoft.com/office/2006/documentManagement/types"/>
    <ds:schemaRef ds:uri="http://purl.org/dc/elements/1.1/"/>
    <ds:schemaRef ds:uri="86c132ca-d2ce-4f1f-9992-28ad6e1060fc"/>
    <ds:schemaRef ds:uri="http://purl.org/dc/terms/"/>
    <ds:schemaRef ds:uri="http://purl.org/dc/dcmitype/"/>
    <ds:schemaRef ds:uri="http://schemas.microsoft.com/office/infopath/2007/PartnerControls"/>
    <ds:schemaRef ds:uri="http://schemas.openxmlformats.org/package/2006/metadata/core-properties"/>
    <ds:schemaRef ds:uri="48bc9dea-9bf6-49de-a95a-f1fa7fcbbbf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9250</TotalTime>
  <Words>3444</Words>
  <Application>Microsoft Office PowerPoint</Application>
  <PresentationFormat>Širokouhlá</PresentationFormat>
  <Paragraphs>258</Paragraphs>
  <Slides>29</Slides>
  <Notes>12</Notes>
  <HiddenSlides>0</HiddenSlides>
  <MMClips>0</MMClips>
  <ScaleCrop>false</ScaleCrop>
  <HeadingPairs>
    <vt:vector size="6" baseType="variant">
      <vt:variant>
        <vt:lpstr>Použité písma</vt:lpstr>
      </vt:variant>
      <vt:variant>
        <vt:i4>7</vt:i4>
      </vt:variant>
      <vt:variant>
        <vt:lpstr>Motív</vt:lpstr>
      </vt:variant>
      <vt:variant>
        <vt:i4>4</vt:i4>
      </vt:variant>
      <vt:variant>
        <vt:lpstr>Nadpisy snímok</vt:lpstr>
      </vt:variant>
      <vt:variant>
        <vt:i4>29</vt:i4>
      </vt:variant>
    </vt:vector>
  </HeadingPairs>
  <TitlesOfParts>
    <vt:vector size="40" baseType="lpstr">
      <vt:lpstr>Aptos</vt:lpstr>
      <vt:lpstr>Aptos Display</vt:lpstr>
      <vt:lpstr>Arial</vt:lpstr>
      <vt:lpstr>Calibri</vt:lpstr>
      <vt:lpstr>Cambria</vt:lpstr>
      <vt:lpstr>Times New Roman</vt:lpstr>
      <vt:lpstr>Wingdings</vt:lpstr>
      <vt:lpstr>Motív Office</vt:lpstr>
      <vt:lpstr>2_Motív Office</vt:lpstr>
      <vt:lpstr>1_Motív Office</vt:lpstr>
      <vt:lpstr>Office Theme</vt:lpstr>
      <vt:lpstr>Digitálna bezpečnosť - digitálna identita  a digitálna stopa</vt:lpstr>
      <vt:lpstr>Subsekcia 1:  Digitálna identita  Digitálna stopa</vt:lpstr>
      <vt:lpstr>Úvod</vt:lpstr>
      <vt:lpstr>Digitálna identita – definícia</vt:lpstr>
      <vt:lpstr>Digitálna identita – prečo je dôležitá?</vt:lpstr>
      <vt:lpstr>Komponenty digitálnej identity</vt:lpstr>
      <vt:lpstr>Ako možno odhaliť informácie o digitálnej identite?</vt:lpstr>
      <vt:lpstr>Ako možno odhaliť informácie o digitálnej identite?</vt:lpstr>
      <vt:lpstr>Kontrola prístupu k online službám - kroky</vt:lpstr>
      <vt:lpstr>Autentifikačné mechanizmy - kategórie</vt:lpstr>
      <vt:lpstr>Autentifikačné mechanizmy - kategórie</vt:lpstr>
      <vt:lpstr>Autentifikačné mechanizmy - kategórie</vt:lpstr>
      <vt:lpstr>Riziká a hrozby zneužitia digitálnej identity</vt:lpstr>
      <vt:lpstr>Digitálna stopa – úvod</vt:lpstr>
      <vt:lpstr>Digitálna stopa - definícia</vt:lpstr>
      <vt:lpstr>Digitálna stopa – prečo je dôležitá?</vt:lpstr>
      <vt:lpstr>Digitálna stopa – typy</vt:lpstr>
      <vt:lpstr>Digitálna stopa – príklady zozbieraných údajov</vt:lpstr>
      <vt:lpstr>Riziká a hrozby zneužitia digitálnej stopy</vt:lpstr>
      <vt:lpstr>Osvedčené postupy na ochranu digitálnej identity  a digitálnej stopy</vt:lpstr>
      <vt:lpstr>Osvedčené postupy – digitálna identita</vt:lpstr>
      <vt:lpstr>Osvedčené postupy – heslo používateľa</vt:lpstr>
      <vt:lpstr>Osvedčené postupy – aktivity v online priestore</vt:lpstr>
      <vt:lpstr>Osvedčené postupy – digitálna stopa</vt:lpstr>
      <vt:lpstr>Prezentácia programu PowerPoint</vt:lpstr>
      <vt:lpstr>Stali ste sa obeťou podvodu?</vt:lpstr>
      <vt:lpstr>Záver</vt:lpstr>
      <vt:lpstr>Kvízové otázky</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 Digital Security - submodul Digital Identity and Digital Footpringramu PowerPoint</dc:title>
  <dc:creator>Eva Olahova</dc:creator>
  <cp:lastModifiedBy>Eva Oláhová</cp:lastModifiedBy>
  <cp:revision>147</cp:revision>
  <cp:lastPrinted>2024-05-19T06:00:30Z</cp:lastPrinted>
  <dcterms:created xsi:type="dcterms:W3CDTF">2023-02-23T17:03:29Z</dcterms:created>
  <dcterms:modified xsi:type="dcterms:W3CDTF">2024-10-21T03:07:36Z</dcterms:modified>
  <cp:category>Erasmus project Digiwell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