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2"/>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68" name="Google Shape;68;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80" name="Google Shape;80;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86" name="Google Shape;86;p15"/>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87" name="Google Shape;87;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93" name="Google Shape;93;p16"/>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94" name="Google Shape;94;p16"/>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95" name="Google Shape;95;p16"/>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96" name="Google Shape;96;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8"/>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07" name="Google Shape;107;p18"/>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08" name="Google Shape;108;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9"/>
          <p:cNvSpPr>
            <a:spLocks noGrp="1"/>
          </p:cNvSpPr>
          <p:nvPr>
            <p:ph type="pic" idx="2"/>
          </p:nvPr>
        </p:nvSpPr>
        <p:spPr>
          <a:xfrm>
            <a:off x="1194859" y="408517"/>
            <a:ext cx="3657600" cy="2743200"/>
          </a:xfrm>
          <a:prstGeom prst="rect">
            <a:avLst/>
          </a:prstGeom>
          <a:noFill/>
          <a:ln>
            <a:noFill/>
          </a:ln>
        </p:spPr>
      </p:sp>
      <p:sp>
        <p:nvSpPr>
          <p:cNvPr id="114" name="Google Shape;114;p19"/>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15" name="Google Shape;115;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0"/>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15"/>
        <p:cNvGrpSpPr/>
        <p:nvPr/>
      </p:nvGrpSpPr>
      <p:grpSpPr>
        <a:xfrm>
          <a:off x="0" y="0"/>
          <a:ext cx="0" cy="0"/>
          <a:chOff x="0" y="0"/>
          <a:chExt cx="0" cy="0"/>
        </a:xfrm>
      </p:grpSpPr>
      <p:sp>
        <p:nvSpPr>
          <p:cNvPr id="16" name="Google Shape;16;p3"/>
          <p:cNvSpPr txBox="1"/>
          <p:nvPr/>
        </p:nvSpPr>
        <p:spPr>
          <a:xfrm>
            <a:off x="1524000" y="2649480"/>
            <a:ext cx="9144000" cy="745313"/>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rgbClr val="FFAA5A"/>
              </a:buClr>
              <a:buSzPts val="2000"/>
              <a:buFont typeface="Cambria"/>
              <a:buNone/>
            </a:pPr>
            <a:r>
              <a:rPr lang="mk" sz="2000" b="1">
                <a:solidFill>
                  <a:srgbClr val="FFAA5A"/>
                </a:solidFill>
                <a:latin typeface="Cambria"/>
                <a:ea typeface="Cambria"/>
                <a:cs typeface="Cambria"/>
                <a:sym typeface="Cambria"/>
              </a:rPr>
              <a:t>ERASMUS+KA220-ADU - Cooperation partnerships in adult education</a:t>
            </a:r>
            <a:endParaRPr sz="2000" b="1">
              <a:solidFill>
                <a:srgbClr val="FFAA5A"/>
              </a:solidFill>
              <a:latin typeface="Cambria"/>
              <a:ea typeface="Cambria"/>
              <a:cs typeface="Cambria"/>
              <a:sym typeface="Cambria"/>
            </a:endParaRPr>
          </a:p>
          <a:p>
            <a:pPr marL="0" marR="0" lvl="0" indent="0" algn="ctr" rtl="0">
              <a:lnSpc>
                <a:spcPct val="100000"/>
              </a:lnSpc>
              <a:spcBef>
                <a:spcPts val="0"/>
              </a:spcBef>
              <a:spcAft>
                <a:spcPts val="0"/>
              </a:spcAft>
              <a:buClr>
                <a:srgbClr val="FFAA5A"/>
              </a:buClr>
              <a:buSzPts val="2000"/>
              <a:buFont typeface="Cambria"/>
              <a:buNone/>
            </a:pPr>
            <a:r>
              <a:rPr lang="mk" sz="2000" b="1">
                <a:solidFill>
                  <a:srgbClr val="FFAA5A"/>
                </a:solidFill>
                <a:latin typeface="Cambria"/>
                <a:ea typeface="Cambria"/>
                <a:cs typeface="Cambria"/>
                <a:sym typeface="Cambria"/>
              </a:rPr>
              <a:t>KA220-ADU-2BF13E10 </a:t>
            </a:r>
            <a:endParaRPr sz="2000" b="1">
              <a:solidFill>
                <a:srgbClr val="FFAA5A"/>
              </a:solidFill>
              <a:latin typeface="Cambria"/>
              <a:ea typeface="Cambria"/>
              <a:cs typeface="Cambria"/>
              <a:sym typeface="Cambria"/>
            </a:endParaRPr>
          </a:p>
        </p:txBody>
      </p:sp>
      <p:sp>
        <p:nvSpPr>
          <p:cNvPr id="17" name="Google Shape;17;p3"/>
          <p:cNvSpPr txBox="1"/>
          <p:nvPr/>
        </p:nvSpPr>
        <p:spPr>
          <a:xfrm>
            <a:off x="1297172" y="1042061"/>
            <a:ext cx="9597656"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2600" b="1" i="0" u="none" strike="noStrike" cap="none">
                <a:solidFill>
                  <a:srgbClr val="92BAB5"/>
                </a:solidFill>
                <a:latin typeface="Cambria"/>
                <a:ea typeface="Cambria"/>
                <a:cs typeface="Cambria"/>
                <a:sym typeface="Cambria"/>
              </a:rPr>
              <a:t>Building Digital Resilience by Making Digital Wellbeing and</a:t>
            </a:r>
            <a:br>
              <a:rPr lang="mk" sz="2600" b="1" i="0" u="none" strike="noStrike" cap="none">
                <a:solidFill>
                  <a:srgbClr val="92BAB5"/>
                </a:solidFill>
                <a:latin typeface="Cambria"/>
                <a:ea typeface="Cambria"/>
                <a:cs typeface="Cambria"/>
                <a:sym typeface="Cambria"/>
              </a:rPr>
            </a:br>
            <a:r>
              <a:rPr lang="mk" sz="2600" b="1" i="0" u="none" strike="noStrike" cap="none">
                <a:solidFill>
                  <a:srgbClr val="92BAB5"/>
                </a:solidFill>
                <a:latin typeface="Cambria"/>
                <a:ea typeface="Cambria"/>
                <a:cs typeface="Cambria"/>
                <a:sym typeface="Cambria"/>
              </a:rPr>
              <a:t>Security Accessible to All</a:t>
            </a:r>
            <a:br>
              <a:rPr lang="mk" sz="2600" b="1" i="0" u="none" strike="noStrike" cap="none">
                <a:solidFill>
                  <a:srgbClr val="92BAB5"/>
                </a:solidFill>
                <a:latin typeface="Cambria"/>
                <a:ea typeface="Cambria"/>
                <a:cs typeface="Cambria"/>
                <a:sym typeface="Cambria"/>
              </a:rPr>
            </a:br>
            <a:r>
              <a:rPr lang="mk" sz="2600" b="1" i="0" u="none" strike="noStrike" cap="none">
                <a:solidFill>
                  <a:srgbClr val="92BAB5"/>
                </a:solidFill>
                <a:latin typeface="Cambria"/>
                <a:ea typeface="Cambria"/>
                <a:cs typeface="Cambria"/>
                <a:sym typeface="Cambria"/>
              </a:rPr>
              <a:t>&lt;&lt;DigiWELL&gt;&gt;</a:t>
            </a:r>
            <a:endParaRPr sz="2600">
              <a:solidFill>
                <a:schemeClr val="dk1"/>
              </a:solidFill>
              <a:latin typeface="Calibri"/>
              <a:ea typeface="Calibri"/>
              <a:cs typeface="Calibri"/>
              <a:sym typeface="Calibri"/>
            </a:endParaRPr>
          </a:p>
        </p:txBody>
      </p:sp>
      <p:grpSp>
        <p:nvGrpSpPr>
          <p:cNvPr id="18" name="Google Shape;18;p3"/>
          <p:cNvGrpSpPr/>
          <p:nvPr/>
        </p:nvGrpSpPr>
        <p:grpSpPr>
          <a:xfrm>
            <a:off x="404037" y="5915131"/>
            <a:ext cx="11602577" cy="790052"/>
            <a:chOff x="435935" y="5851336"/>
            <a:chExt cx="11602577" cy="790052"/>
          </a:xfrm>
        </p:grpSpPr>
        <p:pic>
          <p:nvPicPr>
            <p:cNvPr id="19" name="Google Shape;19;p3" descr="Obrázok, na ktorom je text"/>
            <p:cNvPicPr preferRelativeResize="0"/>
            <p:nvPr/>
          </p:nvPicPr>
          <p:blipFill rotWithShape="1">
            <a:blip r:embed="rId2">
              <a:alphaModFix/>
            </a:blip>
            <a:srcRect/>
            <a:stretch/>
          </p:blipFill>
          <p:spPr>
            <a:xfrm>
              <a:off x="435935" y="5963498"/>
              <a:ext cx="2290456" cy="529376"/>
            </a:xfrm>
            <a:prstGeom prst="rect">
              <a:avLst/>
            </a:prstGeom>
            <a:noFill/>
            <a:ln>
              <a:noFill/>
            </a:ln>
          </p:spPr>
        </p:pic>
        <p:pic>
          <p:nvPicPr>
            <p:cNvPr id="20" name="Google Shape;20;p3"/>
            <p:cNvPicPr preferRelativeResize="0"/>
            <p:nvPr/>
          </p:nvPicPr>
          <p:blipFill rotWithShape="1">
            <a:blip r:embed="rId3">
              <a:alphaModFix/>
            </a:blip>
            <a:srcRect/>
            <a:stretch/>
          </p:blipFill>
          <p:spPr>
            <a:xfrm>
              <a:off x="10212223" y="5851336"/>
              <a:ext cx="1826289" cy="737473"/>
            </a:xfrm>
            <a:prstGeom prst="rect">
              <a:avLst/>
            </a:prstGeom>
            <a:noFill/>
            <a:ln>
              <a:noFill/>
            </a:ln>
          </p:spPr>
        </p:pic>
        <p:pic>
          <p:nvPicPr>
            <p:cNvPr id="21" name="Google Shape;21;p3"/>
            <p:cNvPicPr preferRelativeResize="0"/>
            <p:nvPr/>
          </p:nvPicPr>
          <p:blipFill rotWithShape="1">
            <a:blip r:embed="rId4">
              <a:alphaModFix/>
            </a:blip>
            <a:srcRect/>
            <a:stretch/>
          </p:blipFill>
          <p:spPr>
            <a:xfrm>
              <a:off x="2726391" y="5863719"/>
              <a:ext cx="777669" cy="777669"/>
            </a:xfrm>
            <a:prstGeom prst="rect">
              <a:avLst/>
            </a:prstGeom>
            <a:noFill/>
            <a:ln>
              <a:noFill/>
            </a:ln>
          </p:spPr>
        </p:pic>
        <p:pic>
          <p:nvPicPr>
            <p:cNvPr id="22" name="Google Shape;22;p3" descr="Slovenská poľnohospodárska univerzita v Nitre"/>
            <p:cNvPicPr preferRelativeResize="0"/>
            <p:nvPr/>
          </p:nvPicPr>
          <p:blipFill rotWithShape="1">
            <a:blip r:embed="rId5">
              <a:alphaModFix/>
            </a:blip>
            <a:srcRect/>
            <a:stretch/>
          </p:blipFill>
          <p:spPr>
            <a:xfrm>
              <a:off x="3589235" y="5963498"/>
              <a:ext cx="1128044" cy="504492"/>
            </a:xfrm>
            <a:prstGeom prst="rect">
              <a:avLst/>
            </a:prstGeom>
            <a:noFill/>
            <a:ln>
              <a:noFill/>
            </a:ln>
          </p:spPr>
        </p:pic>
        <p:pic>
          <p:nvPicPr>
            <p:cNvPr id="23" name="Google Shape;23;p3" descr="Logo"/>
            <p:cNvPicPr preferRelativeResize="0"/>
            <p:nvPr/>
          </p:nvPicPr>
          <p:blipFill rotWithShape="1">
            <a:blip r:embed="rId6">
              <a:alphaModFix/>
            </a:blip>
            <a:srcRect/>
            <a:stretch/>
          </p:blipFill>
          <p:spPr>
            <a:xfrm>
              <a:off x="4717279" y="5963498"/>
              <a:ext cx="968299" cy="504492"/>
            </a:xfrm>
            <a:prstGeom prst="rect">
              <a:avLst/>
            </a:prstGeom>
            <a:noFill/>
            <a:ln>
              <a:noFill/>
            </a:ln>
          </p:spPr>
        </p:pic>
        <p:pic>
          <p:nvPicPr>
            <p:cNvPr id="24" name="Google Shape;24;p3"/>
            <p:cNvPicPr preferRelativeResize="0"/>
            <p:nvPr/>
          </p:nvPicPr>
          <p:blipFill rotWithShape="1">
            <a:blip r:embed="rId7">
              <a:alphaModFix/>
            </a:blip>
            <a:srcRect/>
            <a:stretch/>
          </p:blipFill>
          <p:spPr>
            <a:xfrm>
              <a:off x="5685578" y="5945929"/>
              <a:ext cx="1156727" cy="564513"/>
            </a:xfrm>
            <a:prstGeom prst="rect">
              <a:avLst/>
            </a:prstGeom>
            <a:noFill/>
            <a:ln>
              <a:noFill/>
            </a:ln>
          </p:spPr>
        </p:pic>
        <p:pic>
          <p:nvPicPr>
            <p:cNvPr id="25" name="Google Shape;25;p3" descr="AIFED - Formación, cultura y empleo en Granada"/>
            <p:cNvPicPr preferRelativeResize="0"/>
            <p:nvPr/>
          </p:nvPicPr>
          <p:blipFill rotWithShape="1">
            <a:blip r:embed="rId8">
              <a:alphaModFix/>
            </a:blip>
            <a:srcRect/>
            <a:stretch/>
          </p:blipFill>
          <p:spPr>
            <a:xfrm>
              <a:off x="6898797" y="5968999"/>
              <a:ext cx="1521023" cy="523875"/>
            </a:xfrm>
            <a:prstGeom prst="rect">
              <a:avLst/>
            </a:prstGeom>
            <a:noFill/>
            <a:ln>
              <a:noFill/>
            </a:ln>
          </p:spPr>
        </p:pic>
        <p:pic>
          <p:nvPicPr>
            <p:cNvPr id="26" name="Google Shape;26;p3"/>
            <p:cNvPicPr preferRelativeResize="0"/>
            <p:nvPr/>
          </p:nvPicPr>
          <p:blipFill rotWithShape="1">
            <a:blip r:embed="rId9">
              <a:alphaModFix/>
            </a:blip>
            <a:srcRect/>
            <a:stretch/>
          </p:blipFill>
          <p:spPr>
            <a:xfrm>
              <a:off x="8566511" y="5945929"/>
              <a:ext cx="1499020" cy="228600"/>
            </a:xfrm>
            <a:prstGeom prst="rect">
              <a:avLst/>
            </a:prstGeom>
            <a:noFill/>
            <a:ln>
              <a:noFill/>
            </a:ln>
          </p:spPr>
        </p:pic>
        <p:pic>
          <p:nvPicPr>
            <p:cNvPr id="27" name="Google Shape;27;p3" descr="Syzygia Foundation"/>
            <p:cNvPicPr preferRelativeResize="0"/>
            <p:nvPr/>
          </p:nvPicPr>
          <p:blipFill rotWithShape="1">
            <a:blip r:embed="rId10">
              <a:alphaModFix/>
            </a:blip>
            <a:srcRect/>
            <a:stretch/>
          </p:blipFill>
          <p:spPr>
            <a:xfrm>
              <a:off x="8606409" y="6252553"/>
              <a:ext cx="1419225" cy="282282"/>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a:spLocks noGrp="1"/>
          </p:cNvSpPr>
          <p:nvPr>
            <p:ph type="pic" idx="2"/>
          </p:nvPr>
        </p:nvSpPr>
        <p:spPr>
          <a:xfrm>
            <a:off x="5183188" y="987425"/>
            <a:ext cx="6172200" cy="4873625"/>
          </a:xfrm>
          <a:prstGeom prst="rect">
            <a:avLst/>
          </a:prstGeom>
          <a:noFill/>
          <a:ln>
            <a:noFill/>
          </a:ln>
        </p:spPr>
      </p:sp>
      <p:sp>
        <p:nvSpPr>
          <p:cNvPr id="51" name="Google Shape;51;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4800"/>
              <a:buFont typeface="Cambria"/>
              <a:buNone/>
              <a:defRPr sz="48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91116" y="1658679"/>
            <a:ext cx="10662684" cy="394467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AA5A"/>
              </a:buClr>
              <a:buSzPts val="280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mk"/>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implilearn.com/tutorials/cyber-security-tutorial/cyber-security-for-beginner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open.edu/openlearn/digital-computing/learning-major-cyber-security-incidents/content-section-0?active-tab=description-ta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ransparencyreport.google.com/safe-browsing/search"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virustotal.com/gui/home/search"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5948979" y="1584001"/>
            <a:ext cx="5655471" cy="2017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AA5A"/>
              </a:buClr>
              <a:buSzPts val="4320"/>
              <a:buFont typeface="Calibri"/>
              <a:buNone/>
            </a:pPr>
            <a:r>
              <a:rPr lang="mk" sz="4220" b="1" dirty="0">
                <a:solidFill>
                  <a:srgbClr val="FFAA5A"/>
                </a:solidFill>
                <a:latin typeface="Calibri"/>
                <a:ea typeface="Calibri"/>
                <a:cs typeface="Calibri"/>
                <a:sym typeface="Calibri"/>
              </a:rPr>
              <a:t>Дигитална безбедност – </a:t>
            </a:r>
            <a:r>
              <a:rPr lang="mk-MK" sz="4220" dirty="0">
                <a:solidFill>
                  <a:srgbClr val="FFAA5A"/>
                </a:solidFill>
                <a:latin typeface="Calibri"/>
                <a:ea typeface="Calibri"/>
                <a:cs typeface="Calibri"/>
                <a:sym typeface="Calibri"/>
              </a:rPr>
              <a:t>Навики за </a:t>
            </a:r>
            <a:r>
              <a:rPr lang="mk" sz="4220" dirty="0">
                <a:solidFill>
                  <a:srgbClr val="FFAA5A"/>
                </a:solidFill>
                <a:latin typeface="Calibri"/>
                <a:ea typeface="Calibri"/>
                <a:cs typeface="Calibri"/>
                <a:sym typeface="Calibri"/>
              </a:rPr>
              <a:t>д</a:t>
            </a:r>
            <a:r>
              <a:rPr lang="mk" sz="4220" b="1" dirty="0">
                <a:solidFill>
                  <a:srgbClr val="FFAA5A"/>
                </a:solidFill>
                <a:latin typeface="Calibri"/>
                <a:ea typeface="Calibri"/>
                <a:cs typeface="Calibri"/>
                <a:sym typeface="Calibri"/>
              </a:rPr>
              <a:t>игитална безбедност </a:t>
            </a:r>
            <a:endParaRPr sz="4220" b="1" dirty="0">
              <a:solidFill>
                <a:srgbClr val="FFAA5A"/>
              </a:solidFill>
              <a:latin typeface="Calibri"/>
              <a:ea typeface="Calibri"/>
              <a:cs typeface="Calibri"/>
              <a:sym typeface="Calibri"/>
            </a:endParaRPr>
          </a:p>
        </p:txBody>
      </p:sp>
      <p:pic>
        <p:nvPicPr>
          <p:cNvPr id="135" name="Google Shape;135;p22" descr="Obrázok, na ktorom je text"/>
          <p:cNvPicPr preferRelativeResize="0"/>
          <p:nvPr/>
        </p:nvPicPr>
        <p:blipFill rotWithShape="1">
          <a:blip r:embed="rId3">
            <a:alphaModFix/>
          </a:blip>
          <a:srcRect/>
          <a:stretch/>
        </p:blipFill>
        <p:spPr>
          <a:xfrm>
            <a:off x="7821392" y="683970"/>
            <a:ext cx="2406814" cy="529376"/>
          </a:xfrm>
          <a:prstGeom prst="rect">
            <a:avLst/>
          </a:prstGeom>
          <a:noFill/>
          <a:ln>
            <a:noFill/>
          </a:ln>
        </p:spPr>
      </p:pic>
      <p:pic>
        <p:nvPicPr>
          <p:cNvPr id="136" name="Google Shape;136;p22"/>
          <p:cNvPicPr preferRelativeResize="0"/>
          <p:nvPr/>
        </p:nvPicPr>
        <p:blipFill rotWithShape="1">
          <a:blip r:embed="rId4">
            <a:alphaModFix/>
          </a:blip>
          <a:srcRect/>
          <a:stretch/>
        </p:blipFill>
        <p:spPr>
          <a:xfrm>
            <a:off x="5822658" y="5151053"/>
            <a:ext cx="817175" cy="777669"/>
          </a:xfrm>
          <a:prstGeom prst="rect">
            <a:avLst/>
          </a:prstGeom>
          <a:noFill/>
          <a:ln>
            <a:noFill/>
          </a:ln>
        </p:spPr>
      </p:pic>
      <p:pic>
        <p:nvPicPr>
          <p:cNvPr id="137" name="Google Shape;137;p22" descr="Slovenská poľnohospodárska univerzita v Nitre"/>
          <p:cNvPicPr preferRelativeResize="0"/>
          <p:nvPr/>
        </p:nvPicPr>
        <p:blipFill rotWithShape="1">
          <a:blip r:embed="rId5">
            <a:alphaModFix/>
          </a:blip>
          <a:srcRect/>
          <a:stretch/>
        </p:blipFill>
        <p:spPr>
          <a:xfrm>
            <a:off x="6746258" y="5272445"/>
            <a:ext cx="1185350" cy="504492"/>
          </a:xfrm>
          <a:prstGeom prst="rect">
            <a:avLst/>
          </a:prstGeom>
          <a:noFill/>
          <a:ln>
            <a:noFill/>
          </a:ln>
        </p:spPr>
      </p:pic>
      <p:pic>
        <p:nvPicPr>
          <p:cNvPr id="138" name="Google Shape;138;p22"/>
          <p:cNvPicPr preferRelativeResize="0"/>
          <p:nvPr/>
        </p:nvPicPr>
        <p:blipFill rotWithShape="1">
          <a:blip r:embed="rId6">
            <a:alphaModFix/>
          </a:blip>
          <a:srcRect/>
          <a:stretch/>
        </p:blipFill>
        <p:spPr>
          <a:xfrm>
            <a:off x="8059380" y="5242752"/>
            <a:ext cx="773010" cy="1016004"/>
          </a:xfrm>
          <a:prstGeom prst="rect">
            <a:avLst/>
          </a:prstGeom>
          <a:noFill/>
          <a:ln>
            <a:noFill/>
          </a:ln>
        </p:spPr>
      </p:pic>
      <p:pic>
        <p:nvPicPr>
          <p:cNvPr id="139" name="Google Shape;139;p22" descr="Logo"/>
          <p:cNvPicPr preferRelativeResize="0"/>
          <p:nvPr/>
        </p:nvPicPr>
        <p:blipFill rotWithShape="1">
          <a:blip r:embed="rId7">
            <a:alphaModFix/>
          </a:blip>
          <a:srcRect/>
          <a:stretch/>
        </p:blipFill>
        <p:spPr>
          <a:xfrm>
            <a:off x="8832390" y="5213414"/>
            <a:ext cx="1017490" cy="504492"/>
          </a:xfrm>
          <a:prstGeom prst="rect">
            <a:avLst/>
          </a:prstGeom>
          <a:noFill/>
          <a:ln>
            <a:noFill/>
          </a:ln>
        </p:spPr>
      </p:pic>
      <p:pic>
        <p:nvPicPr>
          <p:cNvPr id="140" name="Google Shape;140;p22"/>
          <p:cNvPicPr preferRelativeResize="0"/>
          <p:nvPr/>
        </p:nvPicPr>
        <p:blipFill rotWithShape="1">
          <a:blip r:embed="rId8">
            <a:alphaModFix/>
          </a:blip>
          <a:srcRect/>
          <a:stretch/>
        </p:blipFill>
        <p:spPr>
          <a:xfrm>
            <a:off x="9965882" y="5208372"/>
            <a:ext cx="1215490" cy="564513"/>
          </a:xfrm>
          <a:prstGeom prst="rect">
            <a:avLst/>
          </a:prstGeom>
          <a:noFill/>
          <a:ln>
            <a:noFill/>
          </a:ln>
        </p:spPr>
      </p:pic>
      <p:pic>
        <p:nvPicPr>
          <p:cNvPr id="141" name="Google Shape;141;p22" descr="AIFED - Formación, cultura y empleo en Granada"/>
          <p:cNvPicPr preferRelativeResize="0"/>
          <p:nvPr/>
        </p:nvPicPr>
        <p:blipFill rotWithShape="1">
          <a:blip r:embed="rId9">
            <a:alphaModFix/>
          </a:blip>
          <a:srcRect/>
          <a:stretch/>
        </p:blipFill>
        <p:spPr>
          <a:xfrm>
            <a:off x="6223099" y="5771248"/>
            <a:ext cx="1598293" cy="523875"/>
          </a:xfrm>
          <a:prstGeom prst="rect">
            <a:avLst/>
          </a:prstGeom>
          <a:noFill/>
          <a:ln>
            <a:noFill/>
          </a:ln>
        </p:spPr>
      </p:pic>
      <p:pic>
        <p:nvPicPr>
          <p:cNvPr id="142" name="Google Shape;142;p22"/>
          <p:cNvPicPr preferRelativeResize="0"/>
          <p:nvPr/>
        </p:nvPicPr>
        <p:blipFill rotWithShape="1">
          <a:blip r:embed="rId10">
            <a:alphaModFix/>
          </a:blip>
          <a:srcRect/>
          <a:stretch/>
        </p:blipFill>
        <p:spPr>
          <a:xfrm>
            <a:off x="8937023" y="5889422"/>
            <a:ext cx="1575172" cy="228600"/>
          </a:xfrm>
          <a:prstGeom prst="rect">
            <a:avLst/>
          </a:prstGeom>
          <a:noFill/>
          <a:ln>
            <a:noFill/>
          </a:ln>
        </p:spPr>
      </p:pic>
      <p:pic>
        <p:nvPicPr>
          <p:cNvPr id="143" name="Google Shape;143;p22" descr="Syzygia Foundation"/>
          <p:cNvPicPr preferRelativeResize="0"/>
          <p:nvPr/>
        </p:nvPicPr>
        <p:blipFill rotWithShape="1">
          <a:blip r:embed="rId11">
            <a:alphaModFix/>
          </a:blip>
          <a:srcRect/>
          <a:stretch/>
        </p:blipFill>
        <p:spPr>
          <a:xfrm>
            <a:off x="10621679" y="5862581"/>
            <a:ext cx="1491323" cy="282282"/>
          </a:xfrm>
          <a:prstGeom prst="rect">
            <a:avLst/>
          </a:prstGeom>
          <a:noFill/>
          <a:ln>
            <a:noFill/>
          </a:ln>
        </p:spPr>
      </p:pic>
      <p:sp>
        <p:nvSpPr>
          <p:cNvPr id="144" name="Google Shape;144;p22"/>
          <p:cNvSpPr txBox="1"/>
          <p:nvPr/>
        </p:nvSpPr>
        <p:spPr>
          <a:xfrm>
            <a:off x="7330291" y="3686794"/>
            <a:ext cx="2771999" cy="137373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0" i="0" u="none" strike="noStrike" cap="none" dirty="0">
                <a:solidFill>
                  <a:srgbClr val="000000"/>
                </a:solidFill>
                <a:latin typeface="Arial"/>
                <a:ea typeface="Arial"/>
                <a:cs typeface="Arial"/>
                <a:sym typeface="Arial"/>
              </a:rPr>
              <a:t>Градење дигитална отпорност преку овозможување на дигитална благосостојба и безбедност достапна за сите</a:t>
            </a:r>
            <a:br>
              <a:rPr lang="mk" sz="1400" b="0" i="0" u="none" strike="noStrike" cap="none" dirty="0">
                <a:solidFill>
                  <a:srgbClr val="000000"/>
                </a:solidFill>
                <a:latin typeface="Arial"/>
                <a:ea typeface="Arial"/>
                <a:cs typeface="Arial"/>
                <a:sym typeface="Arial"/>
              </a:rPr>
            </a:br>
            <a:r>
              <a:rPr lang="mk" sz="1100" b="0" i="0" u="none" strike="noStrike" cap="none" dirty="0">
                <a:solidFill>
                  <a:srgbClr val="000000"/>
                </a:solidFill>
                <a:latin typeface="Arial"/>
                <a:ea typeface="Arial"/>
                <a:cs typeface="Arial"/>
                <a:sym typeface="Arial"/>
              </a:rPr>
              <a:t>2022-2-SK01-KA220-ADU-000096888</a:t>
            </a:r>
            <a:endParaRPr sz="1400" b="0" i="0" u="none" strike="noStrike" cap="none" dirty="0">
              <a:solidFill>
                <a:srgbClr val="000000"/>
              </a:solidFill>
              <a:latin typeface="Arial"/>
              <a:ea typeface="Arial"/>
              <a:cs typeface="Arial"/>
              <a:sym typeface="Arial"/>
            </a:endParaRPr>
          </a:p>
        </p:txBody>
      </p:sp>
      <p:pic>
        <p:nvPicPr>
          <p:cNvPr id="145" name="Google Shape;145;p22" descr="Obrázok, na ktorom je počítač, animák, chlapec&#10;&#10;Automaticky generovaný popis"/>
          <p:cNvPicPr preferRelativeResize="0"/>
          <p:nvPr/>
        </p:nvPicPr>
        <p:blipFill rotWithShape="1">
          <a:blip r:embed="rId12">
            <a:alphaModFix/>
          </a:blip>
          <a:srcRect/>
          <a:stretch/>
        </p:blipFill>
        <p:spPr>
          <a:xfrm>
            <a:off x="1106297" y="1470012"/>
            <a:ext cx="3755414" cy="3418014"/>
          </a:xfrm>
          <a:prstGeom prst="rect">
            <a:avLst/>
          </a:prstGeom>
          <a:noFill/>
          <a:ln>
            <a:noFill/>
          </a:ln>
        </p:spPr>
      </p:pic>
      <p:pic>
        <p:nvPicPr>
          <p:cNvPr id="146" name="Google Shape;146;p22" descr="Štít so značkou obrys"/>
          <p:cNvPicPr preferRelativeResize="0"/>
          <p:nvPr/>
        </p:nvPicPr>
        <p:blipFill rotWithShape="1">
          <a:blip r:embed="rId13">
            <a:alphaModFix/>
          </a:blip>
          <a:srcRect/>
          <a:stretch/>
        </p:blipFill>
        <p:spPr>
          <a:xfrm>
            <a:off x="3511235" y="2447570"/>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6" name="Google Shape;256;p31"/>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31"/>
          <p:cNvSpPr txBox="1">
            <a:spLocks noGrp="1"/>
          </p:cNvSpPr>
          <p:nvPr>
            <p:ph type="title"/>
          </p:nvPr>
        </p:nvSpPr>
        <p:spPr>
          <a:xfrm>
            <a:off x="860988" y="365126"/>
            <a:ext cx="10926624" cy="7794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ct val="100000"/>
              <a:buFont typeface="Arial"/>
              <a:buNone/>
            </a:pPr>
            <a:r>
              <a:rPr lang="mk" sz="2800" dirty="0">
                <a:latin typeface="Arial"/>
                <a:ea typeface="Arial"/>
                <a:cs typeface="Arial"/>
                <a:sym typeface="Arial"/>
              </a:rPr>
              <a:t>Вежбајте безбедно прелистување! – </a:t>
            </a:r>
            <a:br>
              <a:rPr lang="mk" sz="2800" dirty="0">
                <a:latin typeface="Arial"/>
                <a:ea typeface="Arial"/>
                <a:cs typeface="Arial"/>
                <a:sym typeface="Arial"/>
              </a:rPr>
            </a:br>
            <a:r>
              <a:rPr lang="mk" sz="2800" dirty="0">
                <a:solidFill>
                  <a:srgbClr val="FFAA5A"/>
                </a:solidFill>
                <a:latin typeface="Arial"/>
                <a:ea typeface="Arial"/>
                <a:cs typeface="Arial"/>
                <a:sym typeface="Arial"/>
              </a:rPr>
              <a:t>Безбедносни поставки на прелистувачот</a:t>
            </a:r>
            <a:endParaRPr sz="2800" dirty="0"/>
          </a:p>
        </p:txBody>
      </p:sp>
      <p:sp>
        <p:nvSpPr>
          <p:cNvPr id="258" name="Google Shape;258;p31"/>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9" name="Google Shape;259;p31"/>
          <p:cNvSpPr txBox="1">
            <a:spLocks noGrp="1"/>
          </p:cNvSpPr>
          <p:nvPr>
            <p:ph type="body" idx="1"/>
          </p:nvPr>
        </p:nvSpPr>
        <p:spPr>
          <a:xfrm>
            <a:off x="860988" y="1509713"/>
            <a:ext cx="10014993" cy="2525634"/>
          </a:xfrm>
          <a:prstGeom prst="rect">
            <a:avLst/>
          </a:prstGeom>
          <a:noFill/>
          <a:ln>
            <a:noFill/>
          </a:ln>
        </p:spPr>
        <p:txBody>
          <a:bodyPr spcFirstLastPara="1" wrap="square" lIns="91425" tIns="45700" rIns="91425" bIns="45700" anchor="t" anchorCtr="0">
            <a:noAutofit/>
          </a:bodyPr>
          <a:lstStyle/>
          <a:p>
            <a:pPr marL="228600" lvl="0" indent="-209550" algn="just" rtl="0">
              <a:lnSpc>
                <a:spcPct val="80000"/>
              </a:lnSpc>
              <a:spcBef>
                <a:spcPts val="0"/>
              </a:spcBef>
              <a:spcAft>
                <a:spcPts val="0"/>
              </a:spcAft>
              <a:buSzPts val="2290"/>
              <a:buChar char="❑"/>
            </a:pPr>
            <a:r>
              <a:rPr lang="mk" sz="2290" dirty="0">
                <a:latin typeface="Arial"/>
                <a:ea typeface="Arial"/>
                <a:cs typeface="Arial"/>
                <a:sym typeface="Arial"/>
              </a:rPr>
              <a:t>Безбедноста на прелистувачот е примена на безбедноста на Интернет на веб-прелистувачите за заштита на мрежните податоци и компјутерските системи од нарушување на приватноста или малициозен софтвер.</a:t>
            </a:r>
            <a:endParaRPr sz="2290" dirty="0"/>
          </a:p>
          <a:p>
            <a:pPr marL="228600" lvl="0" indent="-209550" algn="just" rtl="0">
              <a:lnSpc>
                <a:spcPct val="80000"/>
              </a:lnSpc>
              <a:spcBef>
                <a:spcPts val="1000"/>
              </a:spcBef>
              <a:spcAft>
                <a:spcPts val="0"/>
              </a:spcAft>
              <a:buSzPts val="2290"/>
              <a:buChar char="❑"/>
            </a:pPr>
            <a:r>
              <a:rPr lang="mk" sz="2290" dirty="0">
                <a:latin typeface="Arial"/>
                <a:ea typeface="Arial"/>
                <a:cs typeface="Arial"/>
                <a:sym typeface="Arial"/>
              </a:rPr>
              <a:t>Веб-прелистувачите често вклучуваат вградени безбедносни поставки и функции кои им помагаат на корисниците безбедно да прелистуваат, како што се блокатори на скокачки прозорци, автоматски ажурирања и контроли за приватност.</a:t>
            </a:r>
            <a:endParaRPr sz="2290" dirty="0"/>
          </a:p>
          <a:p>
            <a:pPr marL="228600" lvl="0" indent="-209550" algn="just" rtl="0">
              <a:lnSpc>
                <a:spcPct val="80000"/>
              </a:lnSpc>
              <a:spcBef>
                <a:spcPts val="1000"/>
              </a:spcBef>
              <a:spcAft>
                <a:spcPts val="0"/>
              </a:spcAft>
              <a:buSzPts val="2290"/>
              <a:buChar char="❑"/>
            </a:pPr>
            <a:r>
              <a:rPr lang="mk" sz="2290" dirty="0">
                <a:latin typeface="Arial"/>
                <a:ea typeface="Arial"/>
                <a:cs typeface="Arial"/>
                <a:sym typeface="Arial"/>
              </a:rPr>
              <a:t>Секој прелистувач има свои опции за безбедносни поставки.</a:t>
            </a:r>
            <a:endParaRPr sz="2290" dirty="0"/>
          </a:p>
        </p:txBody>
      </p:sp>
      <p:sp>
        <p:nvSpPr>
          <p:cNvPr id="260" name="Google Shape;260;p31"/>
          <p:cNvSpPr/>
          <p:nvPr/>
        </p:nvSpPr>
        <p:spPr>
          <a:xfrm>
            <a:off x="986999" y="4701937"/>
            <a:ext cx="8117205" cy="1634490"/>
          </a:xfrm>
          <a:prstGeom prst="roundRect">
            <a:avLst>
              <a:gd name="adj" fmla="val 16667"/>
            </a:avLst>
          </a:prstGeom>
          <a:solidFill>
            <a:schemeClr val="lt1"/>
          </a:solidFill>
          <a:ln w="28575"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 sz="3300">
                <a:solidFill>
                  <a:schemeClr val="dk1"/>
                </a:solidFill>
                <a:latin typeface="Arial"/>
                <a:ea typeface="Arial"/>
                <a:cs typeface="Arial"/>
                <a:sym typeface="Arial"/>
              </a:rPr>
              <a:t>Предизвик!</a:t>
            </a:r>
            <a:endParaRPr sz="1100"/>
          </a:p>
          <a:p>
            <a:pPr marL="0" marR="0" lvl="0" indent="0" algn="ctr" rtl="0">
              <a:spcBef>
                <a:spcPts val="0"/>
              </a:spcBef>
              <a:spcAft>
                <a:spcPts val="0"/>
              </a:spcAft>
              <a:buNone/>
            </a:pPr>
            <a:r>
              <a:rPr lang="mk" sz="3300" b="1">
                <a:solidFill>
                  <a:srgbClr val="92BAB5"/>
                </a:solidFill>
                <a:latin typeface="Arial"/>
                <a:ea typeface="Arial"/>
                <a:cs typeface="Arial"/>
                <a:sym typeface="Arial"/>
              </a:rPr>
              <a:t>Најдете ги безбедносните поставки на вашиот омилен прелистувач.</a:t>
            </a:r>
            <a:endParaRPr sz="1100"/>
          </a:p>
        </p:txBody>
      </p:sp>
      <p:pic>
        <p:nvPicPr>
          <p:cNvPr id="261" name="Google Shape;261;p31" descr="Settings,options,preferences,cog,cog wheel - free image from needpix.com"/>
          <p:cNvPicPr preferRelativeResize="0"/>
          <p:nvPr/>
        </p:nvPicPr>
        <p:blipFill rotWithShape="1">
          <a:blip r:embed="rId3">
            <a:alphaModFix/>
          </a:blip>
          <a:srcRect/>
          <a:stretch/>
        </p:blipFill>
        <p:spPr>
          <a:xfrm>
            <a:off x="9620594" y="3985180"/>
            <a:ext cx="2015696" cy="21374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3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32"/>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32"/>
          <p:cNvSpPr txBox="1">
            <a:spLocks noGrp="1"/>
          </p:cNvSpPr>
          <p:nvPr>
            <p:ph type="title"/>
          </p:nvPr>
        </p:nvSpPr>
        <p:spPr>
          <a:xfrm>
            <a:off x="63374" y="365126"/>
            <a:ext cx="11724238"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ct val="100000"/>
              <a:buFont typeface="Arial"/>
              <a:buNone/>
            </a:pPr>
            <a:r>
              <a:rPr lang="mk" sz="3200" dirty="0">
                <a:latin typeface="Arial"/>
                <a:ea typeface="Arial"/>
                <a:cs typeface="Arial"/>
                <a:sym typeface="Arial"/>
              </a:rPr>
              <a:t>Вежбајте безбедно прелистување! – </a:t>
            </a:r>
            <a:r>
              <a:rPr lang="mk" sz="3200" dirty="0">
                <a:solidFill>
                  <a:srgbClr val="FFAA5A"/>
                </a:solidFill>
                <a:latin typeface="Arial"/>
                <a:ea typeface="Arial"/>
                <a:cs typeface="Arial"/>
                <a:sym typeface="Arial"/>
              </a:rPr>
              <a:t>Образовни ресурси</a:t>
            </a:r>
            <a:endParaRPr sz="3200" dirty="0"/>
          </a:p>
        </p:txBody>
      </p:sp>
      <p:sp>
        <p:nvSpPr>
          <p:cNvPr id="269" name="Google Shape;269;p32"/>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0" name="Google Shape;270;p32"/>
          <p:cNvSpPr txBox="1">
            <a:spLocks noGrp="1"/>
          </p:cNvSpPr>
          <p:nvPr>
            <p:ph type="body" idx="1"/>
          </p:nvPr>
        </p:nvSpPr>
        <p:spPr>
          <a:xfrm>
            <a:off x="860988" y="1509713"/>
            <a:ext cx="10775302" cy="2835950"/>
          </a:xfrm>
          <a:prstGeom prst="rect">
            <a:avLst/>
          </a:prstGeom>
          <a:noFill/>
          <a:ln>
            <a:noFill/>
          </a:ln>
        </p:spPr>
        <p:txBody>
          <a:bodyPr spcFirstLastPara="1" wrap="square" lIns="91425" tIns="45700" rIns="91425" bIns="45700" anchor="t" anchorCtr="0">
            <a:noAutofit/>
          </a:bodyPr>
          <a:lstStyle/>
          <a:p>
            <a:pPr marL="228600" lvl="0" indent="-196850" algn="just" rtl="0">
              <a:lnSpc>
                <a:spcPct val="90000"/>
              </a:lnSpc>
              <a:spcBef>
                <a:spcPts val="0"/>
              </a:spcBef>
              <a:spcAft>
                <a:spcPts val="0"/>
              </a:spcAft>
              <a:buSzPts val="2300"/>
              <a:buChar char="❑"/>
            </a:pPr>
            <a:r>
              <a:rPr lang="mk" sz="2300" dirty="0">
                <a:latin typeface="Arial"/>
                <a:ea typeface="Arial"/>
                <a:cs typeface="Arial"/>
                <a:sym typeface="Arial"/>
              </a:rPr>
              <a:t>Иницијативите за безбедно прелистување може да понудат образовни ресурси и совети кои ќе им помогнат на корисниците да научат како да препознаваат и избегнуваат онлајн закани, како што се сомнителни </a:t>
            </a:r>
          </a:p>
          <a:p>
            <a:pPr marL="31750" lvl="0" indent="0" algn="just" rtl="0">
              <a:lnSpc>
                <a:spcPct val="90000"/>
              </a:lnSpc>
              <a:spcBef>
                <a:spcPts val="0"/>
              </a:spcBef>
              <a:spcAft>
                <a:spcPts val="0"/>
              </a:spcAft>
              <a:buSzPts val="2300"/>
              <a:buNone/>
            </a:pPr>
            <a:r>
              <a:rPr lang="mk" sz="2300" dirty="0">
                <a:latin typeface="Arial"/>
                <a:ea typeface="Arial"/>
                <a:cs typeface="Arial"/>
                <a:sym typeface="Arial"/>
              </a:rPr>
              <a:t>  е-пошта, лажни веб-локации и измамнички реклами.</a:t>
            </a:r>
            <a:endParaRPr sz="2300" dirty="0"/>
          </a:p>
          <a:p>
            <a:pPr marL="685800" lvl="1" indent="-196850" algn="l" rtl="0">
              <a:lnSpc>
                <a:spcPct val="90000"/>
              </a:lnSpc>
              <a:spcBef>
                <a:spcPts val="500"/>
              </a:spcBef>
              <a:spcAft>
                <a:spcPts val="0"/>
              </a:spcAft>
              <a:buClr>
                <a:srgbClr val="92BAB5"/>
              </a:buClr>
              <a:buSzPts val="2300"/>
              <a:buFont typeface="Noto Sans Symbols"/>
              <a:buChar char="✔"/>
            </a:pPr>
            <a:r>
              <a:rPr lang="mk" sz="2300" dirty="0">
                <a:latin typeface="Arial"/>
                <a:ea typeface="Arial"/>
                <a:cs typeface="Arial"/>
                <a:sym typeface="Arial"/>
              </a:rPr>
              <a:t>програма за </a:t>
            </a:r>
            <a:r>
              <a:rPr lang="mk" sz="2300" u="sng" dirty="0">
                <a:solidFill>
                  <a:schemeClr val="hlink"/>
                </a:solidFill>
                <a:latin typeface="Arial"/>
                <a:ea typeface="Arial"/>
                <a:cs typeface="Arial"/>
                <a:sym typeface="Arial"/>
                <a:hlinkClick r:id="rId3"/>
              </a:rPr>
              <a:t>основи на сајбер безбедност</a:t>
            </a:r>
            <a:endParaRPr sz="2300" dirty="0">
              <a:latin typeface="Arial"/>
              <a:ea typeface="Arial"/>
              <a:cs typeface="Arial"/>
              <a:sym typeface="Arial"/>
            </a:endParaRPr>
          </a:p>
          <a:p>
            <a:pPr marL="685800" lvl="1" indent="-196850" algn="l" rtl="0">
              <a:lnSpc>
                <a:spcPct val="90000"/>
              </a:lnSpc>
              <a:spcBef>
                <a:spcPts val="500"/>
              </a:spcBef>
              <a:spcAft>
                <a:spcPts val="0"/>
              </a:spcAft>
              <a:buClr>
                <a:srgbClr val="92BAB5"/>
              </a:buClr>
              <a:buSzPts val="2300"/>
              <a:buFont typeface="Noto Sans Symbols"/>
              <a:buChar char="✔"/>
            </a:pPr>
            <a:r>
              <a:rPr lang="mk" sz="2300" u="sng" dirty="0">
                <a:solidFill>
                  <a:schemeClr val="hlink"/>
                </a:solidFill>
                <a:latin typeface="Arial"/>
                <a:ea typeface="Arial"/>
                <a:cs typeface="Arial"/>
                <a:sym typeface="Arial"/>
                <a:hlinkClick r:id="rId4"/>
              </a:rPr>
              <a:t>Учење од големи инциденти за сајбер безбедноста </a:t>
            </a:r>
            <a:r>
              <a:rPr lang="mk" sz="2300" dirty="0">
                <a:latin typeface="Arial"/>
                <a:ea typeface="Arial"/>
                <a:cs typeface="Arial"/>
                <a:sym typeface="Arial"/>
              </a:rPr>
              <a:t>– бесплатен курс</a:t>
            </a:r>
            <a:endParaRPr sz="2300" dirty="0">
              <a:latin typeface="Arial"/>
              <a:ea typeface="Arial"/>
              <a:cs typeface="Arial"/>
              <a:sym typeface="Arial"/>
            </a:endParaRPr>
          </a:p>
        </p:txBody>
      </p:sp>
      <p:pic>
        <p:nvPicPr>
          <p:cNvPr id="271" name="Google Shape;271;p32" descr="Best Free Learning concept Illustration download in PNG &amp; Vector format"/>
          <p:cNvPicPr preferRelativeResize="0"/>
          <p:nvPr/>
        </p:nvPicPr>
        <p:blipFill rotWithShape="1">
          <a:blip r:embed="rId5">
            <a:alphaModFix/>
          </a:blip>
          <a:srcRect t="29412" b="20501"/>
          <a:stretch/>
        </p:blipFill>
        <p:spPr>
          <a:xfrm>
            <a:off x="6422783" y="3934569"/>
            <a:ext cx="5518785" cy="2764214"/>
          </a:xfrm>
          <a:prstGeom prst="rect">
            <a:avLst/>
          </a:prstGeom>
          <a:noFill/>
          <a:ln>
            <a:noFill/>
          </a:ln>
        </p:spPr>
      </p:pic>
      <p:pic>
        <p:nvPicPr>
          <p:cNvPr id="272" name="Google Shape;272;p32" descr="Security cyber technology - Free Stock Illustrations | Creazilla"/>
          <p:cNvPicPr preferRelativeResize="0"/>
          <p:nvPr/>
        </p:nvPicPr>
        <p:blipFill rotWithShape="1">
          <a:blip r:embed="rId6">
            <a:alphaModFix/>
          </a:blip>
          <a:srcRect t="9273" b="12953"/>
          <a:stretch/>
        </p:blipFill>
        <p:spPr>
          <a:xfrm>
            <a:off x="1753628" y="3827223"/>
            <a:ext cx="4888230" cy="27642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8" name="Google Shape;278;p33"/>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9" name="Google Shape;279;p33"/>
          <p:cNvSpPr txBox="1">
            <a:spLocks noGrp="1"/>
          </p:cNvSpPr>
          <p:nvPr>
            <p:ph type="title"/>
          </p:nvPr>
        </p:nvSpPr>
        <p:spPr>
          <a:xfrm>
            <a:off x="1161826" y="358095"/>
            <a:ext cx="7140863" cy="9378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400"/>
              <a:buFont typeface="Arial"/>
              <a:buNone/>
            </a:pPr>
            <a:r>
              <a:rPr lang="mk" sz="4000" dirty="0">
                <a:latin typeface="Arial"/>
                <a:ea typeface="Arial"/>
                <a:cs typeface="Arial"/>
                <a:sym typeface="Arial"/>
              </a:rPr>
              <a:t>Постојани најавувања</a:t>
            </a:r>
            <a:endParaRPr sz="4000" dirty="0"/>
          </a:p>
        </p:txBody>
      </p:sp>
      <p:sp>
        <p:nvSpPr>
          <p:cNvPr id="280" name="Google Shape;280;p33"/>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1" name="Google Shape;281;p33"/>
          <p:cNvSpPr txBox="1">
            <a:spLocks noGrp="1"/>
          </p:cNvSpPr>
          <p:nvPr>
            <p:ph type="body" idx="1"/>
          </p:nvPr>
        </p:nvSpPr>
        <p:spPr>
          <a:xfrm>
            <a:off x="1042182" y="1414933"/>
            <a:ext cx="9712705" cy="4858635"/>
          </a:xfrm>
          <a:prstGeom prst="rect">
            <a:avLst/>
          </a:prstGeom>
          <a:noFill/>
          <a:ln>
            <a:noFill/>
          </a:ln>
        </p:spPr>
        <p:txBody>
          <a:bodyPr spcFirstLastPara="1" wrap="square" lIns="91425" tIns="45700" rIns="91425" bIns="45700" anchor="t" anchorCtr="0">
            <a:normAutofit/>
          </a:bodyPr>
          <a:lstStyle/>
          <a:p>
            <a:pPr marL="228600" lvl="0" indent="-215900" algn="just" rtl="0">
              <a:lnSpc>
                <a:spcPct val="90000"/>
              </a:lnSpc>
              <a:spcBef>
                <a:spcPts val="0"/>
              </a:spcBef>
              <a:spcAft>
                <a:spcPts val="0"/>
              </a:spcAft>
              <a:buSzPts val="2600"/>
              <a:buChar char="❑"/>
            </a:pPr>
            <a:r>
              <a:rPr lang="mk" sz="2600" dirty="0">
                <a:latin typeface="Arial"/>
                <a:ea typeface="Arial"/>
                <a:cs typeface="Arial"/>
                <a:sym typeface="Arial"/>
              </a:rPr>
              <a:t>Дали некогаш сте посетиле веб-страница и сте забележале поле за избор што вели </a:t>
            </a:r>
            <a:r>
              <a:rPr lang="mk" sz="2600" b="1" dirty="0">
                <a:solidFill>
                  <a:srgbClr val="FFAA5A"/>
                </a:solidFill>
                <a:latin typeface="Arial"/>
                <a:ea typeface="Arial"/>
                <a:cs typeface="Arial"/>
                <a:sym typeface="Arial"/>
              </a:rPr>
              <a:t>Запомни ме </a:t>
            </a:r>
            <a:r>
              <a:rPr lang="mk" sz="2600" dirty="0">
                <a:latin typeface="Arial"/>
                <a:ea typeface="Arial"/>
                <a:cs typeface="Arial"/>
                <a:sym typeface="Arial"/>
              </a:rPr>
              <a:t>директно под формуларот? Ова е најчестата фраза што се користи за да се опише оваа функција на корисникот и има две главни имплементации:</a:t>
            </a:r>
            <a:endParaRPr sz="2600" dirty="0"/>
          </a:p>
          <a:p>
            <a:pPr marL="685800" lvl="1" indent="-215900" algn="just" rtl="0">
              <a:lnSpc>
                <a:spcPct val="90000"/>
              </a:lnSpc>
              <a:spcBef>
                <a:spcPts val="500"/>
              </a:spcBef>
              <a:spcAft>
                <a:spcPts val="0"/>
              </a:spcAft>
              <a:buClr>
                <a:srgbClr val="FFAA5A"/>
              </a:buClr>
              <a:buSzPts val="2200"/>
              <a:buFont typeface="Noto Sans Symbols"/>
              <a:buChar char="▪"/>
            </a:pPr>
            <a:r>
              <a:rPr lang="mk" sz="2200" dirty="0">
                <a:latin typeface="Arial"/>
                <a:ea typeface="Arial"/>
                <a:cs typeface="Arial"/>
                <a:sym typeface="Arial"/>
              </a:rPr>
              <a:t>Корисничкото име на корисникот е зачувано во колаче, така што корисникот мора да обезбеди лозинка само во ситуации кога од корисникот инаку би се барало да обезбеди и корисничко име и лозинка.</a:t>
            </a:r>
            <a:endParaRPr sz="2200" dirty="0"/>
          </a:p>
          <a:p>
            <a:pPr marL="685800" lvl="1" indent="-215900" algn="just" rtl="0">
              <a:lnSpc>
                <a:spcPct val="90000"/>
              </a:lnSpc>
              <a:spcBef>
                <a:spcPts val="500"/>
              </a:spcBef>
              <a:spcAft>
                <a:spcPts val="0"/>
              </a:spcAft>
              <a:buClr>
                <a:srgbClr val="FFAA5A"/>
              </a:buClr>
              <a:buSzPts val="2200"/>
              <a:buFont typeface="Noto Sans Symbols"/>
              <a:buChar char="▪"/>
            </a:pPr>
            <a:r>
              <a:rPr lang="mk" sz="2200" dirty="0">
                <a:latin typeface="Arial"/>
                <a:ea typeface="Arial"/>
                <a:cs typeface="Arial"/>
                <a:sym typeface="Arial"/>
              </a:rPr>
              <a:t>Се креира колаче за автентификација што му овозможува на корисникот целосно да ја заобиколи следната автентификација. Ова обично значи дека корисникот е автоматски најавен при следната посета и често до одреден број на идни посети.</a:t>
            </a:r>
            <a:endParaRPr sz="2200" dirty="0"/>
          </a:p>
        </p:txBody>
      </p:sp>
      <p:pic>
        <p:nvPicPr>
          <p:cNvPr id="282" name="Google Shape;282;p33" descr="Superfeedr sends logins in plain-text (a HSTS case study) | Ctrl blog"/>
          <p:cNvPicPr preferRelativeResize="0"/>
          <p:nvPr/>
        </p:nvPicPr>
        <p:blipFill rotWithShape="1">
          <a:blip r:embed="rId3">
            <a:alphaModFix/>
          </a:blip>
          <a:srcRect l="31083" t="37833" r="29042" b="37833"/>
          <a:stretch/>
        </p:blipFill>
        <p:spPr>
          <a:xfrm>
            <a:off x="9680505" y="5629209"/>
            <a:ext cx="2293620" cy="1049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3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8" name="Google Shape;288;p3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9" name="Google Shape;289;p34"/>
          <p:cNvSpPr txBox="1">
            <a:spLocks noGrp="1"/>
          </p:cNvSpPr>
          <p:nvPr>
            <p:ph type="title"/>
          </p:nvPr>
        </p:nvSpPr>
        <p:spPr>
          <a:xfrm>
            <a:off x="555710" y="365126"/>
            <a:ext cx="9064884"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sz="3600" dirty="0">
                <a:latin typeface="Arial"/>
                <a:ea typeface="Arial"/>
                <a:cs typeface="Arial"/>
                <a:sym typeface="Arial"/>
              </a:rPr>
              <a:t>Постојани најавувања – </a:t>
            </a:r>
            <a:r>
              <a:rPr lang="mk" sz="3600" dirty="0">
                <a:solidFill>
                  <a:srgbClr val="FFAA5A"/>
                </a:solidFill>
                <a:latin typeface="Arial"/>
                <a:ea typeface="Arial"/>
                <a:cs typeface="Arial"/>
                <a:sym typeface="Arial"/>
              </a:rPr>
              <a:t>позитивни</a:t>
            </a:r>
            <a:endParaRPr sz="3600" dirty="0"/>
          </a:p>
        </p:txBody>
      </p:sp>
      <p:sp>
        <p:nvSpPr>
          <p:cNvPr id="290" name="Google Shape;290;p3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 name="Google Shape;291;p34"/>
          <p:cNvSpPr txBox="1">
            <a:spLocks noGrp="1"/>
          </p:cNvSpPr>
          <p:nvPr>
            <p:ph type="body" idx="1"/>
          </p:nvPr>
        </p:nvSpPr>
        <p:spPr>
          <a:xfrm>
            <a:off x="951523" y="1326570"/>
            <a:ext cx="10775302" cy="4682857"/>
          </a:xfrm>
          <a:prstGeom prst="rect">
            <a:avLst/>
          </a:prstGeom>
          <a:noFill/>
          <a:ln>
            <a:noFill/>
          </a:ln>
        </p:spPr>
        <p:txBody>
          <a:bodyPr spcFirstLastPara="1" wrap="square" lIns="91425" tIns="45700" rIns="91425" bIns="45700" anchor="t" anchorCtr="0">
            <a:noAutofit/>
          </a:bodyPr>
          <a:lstStyle/>
          <a:p>
            <a:pPr marL="228600" lvl="0" indent="-209550" algn="just" rtl="0">
              <a:lnSpc>
                <a:spcPct val="80000"/>
              </a:lnSpc>
              <a:spcBef>
                <a:spcPts val="0"/>
              </a:spcBef>
              <a:spcAft>
                <a:spcPts val="0"/>
              </a:spcAft>
              <a:buSzPts val="2080"/>
              <a:buChar char="❑"/>
            </a:pPr>
            <a:r>
              <a:rPr lang="mk" sz="2080" b="1" dirty="0">
                <a:latin typeface="Arial"/>
                <a:ea typeface="Arial"/>
                <a:cs typeface="Arial"/>
                <a:sym typeface="Arial"/>
              </a:rPr>
              <a:t>Погодност </a:t>
            </a:r>
            <a:r>
              <a:rPr lang="mk" sz="2080" dirty="0">
                <a:latin typeface="Arial"/>
                <a:ea typeface="Arial"/>
                <a:cs typeface="Arial"/>
                <a:sym typeface="Arial"/>
              </a:rPr>
              <a:t>- автоматското најавување заштедува време и напор за корисниците кои често пристапуваат на истите веб-локации, бидејќи не треба рачно да ги внесуваат своите ингеренции секогаш кога ги посетуваат.</a:t>
            </a:r>
            <a:endParaRPr sz="2080" dirty="0"/>
          </a:p>
          <a:p>
            <a:pPr marL="228600" lvl="0" indent="-209550" algn="just" rtl="0">
              <a:lnSpc>
                <a:spcPct val="80000"/>
              </a:lnSpc>
              <a:spcBef>
                <a:spcPts val="1000"/>
              </a:spcBef>
              <a:spcAft>
                <a:spcPts val="0"/>
              </a:spcAft>
              <a:buSzPts val="2080"/>
              <a:buChar char="❑"/>
            </a:pPr>
            <a:r>
              <a:rPr lang="mk" sz="2080" b="1" dirty="0">
                <a:latin typeface="Arial"/>
                <a:ea typeface="Arial"/>
                <a:cs typeface="Arial"/>
                <a:sym typeface="Arial"/>
              </a:rPr>
              <a:t>Корисничко искуство </a:t>
            </a:r>
            <a:r>
              <a:rPr lang="mk" sz="2080" dirty="0">
                <a:latin typeface="Arial"/>
                <a:ea typeface="Arial"/>
                <a:cs typeface="Arial"/>
                <a:sym typeface="Arial"/>
              </a:rPr>
              <a:t>- го подобрува целокупното корисничко искуство со обезбедување беспрекорен пристап до веб-локациите и услугите, намалувајќи го триењето во процесот на најавување.</a:t>
            </a:r>
            <a:endParaRPr sz="2080" dirty="0"/>
          </a:p>
          <a:p>
            <a:pPr marL="228600" lvl="0" indent="-209550" algn="just" rtl="0">
              <a:lnSpc>
                <a:spcPct val="80000"/>
              </a:lnSpc>
              <a:spcBef>
                <a:spcPts val="1000"/>
              </a:spcBef>
              <a:spcAft>
                <a:spcPts val="0"/>
              </a:spcAft>
              <a:buSzPts val="2080"/>
              <a:buChar char="❑"/>
            </a:pPr>
            <a:r>
              <a:rPr lang="mk" sz="2080" b="1" dirty="0">
                <a:latin typeface="Arial"/>
                <a:ea typeface="Arial"/>
                <a:cs typeface="Arial"/>
                <a:sym typeface="Arial"/>
              </a:rPr>
              <a:t>Зголемен ангажман </a:t>
            </a:r>
            <a:r>
              <a:rPr lang="mk" sz="2080" dirty="0">
                <a:latin typeface="Arial"/>
                <a:ea typeface="Arial"/>
                <a:cs typeface="Arial"/>
                <a:sym typeface="Arial"/>
              </a:rPr>
              <a:t>- со автоматско најавување, корисниците имаат поголема веројатност да се вклучат почесто со веб-локација или услуга, што доведува до поголемо задржување на корисниците и зголемена употреба.</a:t>
            </a:r>
            <a:endParaRPr sz="2080" dirty="0"/>
          </a:p>
          <a:p>
            <a:pPr marL="228600" lvl="0" indent="-209550" algn="just" rtl="0">
              <a:lnSpc>
                <a:spcPct val="80000"/>
              </a:lnSpc>
              <a:spcBef>
                <a:spcPts val="1000"/>
              </a:spcBef>
              <a:spcAft>
                <a:spcPts val="0"/>
              </a:spcAft>
              <a:buSzPts val="2080"/>
              <a:buChar char="❑"/>
            </a:pPr>
            <a:r>
              <a:rPr lang="mk" sz="2080" b="1" dirty="0">
                <a:latin typeface="Arial"/>
                <a:ea typeface="Arial"/>
                <a:cs typeface="Arial"/>
                <a:sym typeface="Arial"/>
              </a:rPr>
              <a:t>Персонализирање </a:t>
            </a:r>
            <a:r>
              <a:rPr lang="mk" sz="2080" dirty="0">
                <a:latin typeface="Arial"/>
                <a:ea typeface="Arial"/>
                <a:cs typeface="Arial"/>
                <a:sym typeface="Arial"/>
              </a:rPr>
              <a:t>- веб-локациите можат да го персонализираат корисничкото искуство врз основа на податоците за најавување, како што се прикажување приспособена содржина или запомнување на преференциите на корисниците.</a:t>
            </a:r>
            <a:endParaRPr sz="2080" dirty="0"/>
          </a:p>
          <a:p>
            <a:pPr marL="228600" lvl="0" indent="-209550" algn="just" rtl="0">
              <a:lnSpc>
                <a:spcPct val="80000"/>
              </a:lnSpc>
              <a:spcBef>
                <a:spcPts val="1000"/>
              </a:spcBef>
              <a:spcAft>
                <a:spcPts val="0"/>
              </a:spcAft>
              <a:buSzPts val="2080"/>
              <a:buChar char="❑"/>
            </a:pPr>
            <a:r>
              <a:rPr lang="mk" sz="2080" b="1" dirty="0">
                <a:latin typeface="Arial"/>
                <a:ea typeface="Arial"/>
                <a:cs typeface="Arial"/>
                <a:sym typeface="Arial"/>
              </a:rPr>
              <a:t>Продуктивност </a:t>
            </a:r>
            <a:r>
              <a:rPr lang="mk" sz="2080" dirty="0">
                <a:latin typeface="Arial"/>
                <a:ea typeface="Arial"/>
                <a:cs typeface="Arial"/>
                <a:sym typeface="Arial"/>
              </a:rPr>
              <a:t>- за бизнисите и организациите, автоматското најавување може да ја подобри продуктивноста со намалување на времето поминато на повторливи задачи како што е најавувањето.</a:t>
            </a:r>
            <a:endParaRPr sz="2080" dirty="0"/>
          </a:p>
        </p:txBody>
      </p:sp>
      <p:pic>
        <p:nvPicPr>
          <p:cNvPr id="292" name="Google Shape;292;p34" descr="Pridať výplň plnou farbou"/>
          <p:cNvPicPr preferRelativeResize="0"/>
          <p:nvPr/>
        </p:nvPicPr>
        <p:blipFill rotWithShape="1">
          <a:blip r:embed="rId3">
            <a:alphaModFix/>
          </a:blip>
          <a:srcRect/>
          <a:stretch/>
        </p:blipFill>
        <p:spPr>
          <a:xfrm>
            <a:off x="8766520" y="183144"/>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3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8" name="Google Shape;298;p3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9" name="Google Shape;299;p35"/>
          <p:cNvSpPr txBox="1">
            <a:spLocks noGrp="1"/>
          </p:cNvSpPr>
          <p:nvPr>
            <p:ph type="title"/>
          </p:nvPr>
        </p:nvSpPr>
        <p:spPr>
          <a:xfrm>
            <a:off x="1247887" y="365126"/>
            <a:ext cx="8372706"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sz="3600" dirty="0">
                <a:latin typeface="Arial"/>
                <a:ea typeface="Arial"/>
                <a:cs typeface="Arial"/>
                <a:sym typeface="Arial"/>
              </a:rPr>
              <a:t>Постојани најавувања – </a:t>
            </a:r>
            <a:r>
              <a:rPr lang="mk" sz="3600" dirty="0">
                <a:solidFill>
                  <a:srgbClr val="FFAA5A"/>
                </a:solidFill>
                <a:latin typeface="Arial"/>
                <a:ea typeface="Arial"/>
                <a:cs typeface="Arial"/>
                <a:sym typeface="Arial"/>
              </a:rPr>
              <a:t>негативни</a:t>
            </a:r>
            <a:endParaRPr sz="3600" dirty="0"/>
          </a:p>
        </p:txBody>
      </p:sp>
      <p:sp>
        <p:nvSpPr>
          <p:cNvPr id="300" name="Google Shape;300;p3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1" name="Google Shape;301;p35"/>
          <p:cNvSpPr txBox="1">
            <a:spLocks noGrp="1"/>
          </p:cNvSpPr>
          <p:nvPr>
            <p:ph type="body" idx="1"/>
          </p:nvPr>
        </p:nvSpPr>
        <p:spPr>
          <a:xfrm>
            <a:off x="951523" y="1326570"/>
            <a:ext cx="10775302" cy="4682857"/>
          </a:xfrm>
          <a:prstGeom prst="rect">
            <a:avLst/>
          </a:prstGeom>
          <a:noFill/>
          <a:ln>
            <a:noFill/>
          </a:ln>
        </p:spPr>
        <p:txBody>
          <a:bodyPr spcFirstLastPara="1" wrap="square" lIns="91425" tIns="45700" rIns="91425" bIns="45700" anchor="t" anchorCtr="0">
            <a:noAutofit/>
          </a:bodyPr>
          <a:lstStyle/>
          <a:p>
            <a:pPr marL="228600" lvl="0" indent="-215900" algn="just" rtl="0">
              <a:lnSpc>
                <a:spcPct val="70000"/>
              </a:lnSpc>
              <a:spcBef>
                <a:spcPts val="0"/>
              </a:spcBef>
              <a:spcAft>
                <a:spcPts val="0"/>
              </a:spcAft>
              <a:buSzPts val="1970"/>
              <a:buChar char="❑"/>
            </a:pPr>
            <a:r>
              <a:rPr lang="mk" sz="1970" b="1" dirty="0">
                <a:latin typeface="Arial"/>
                <a:ea typeface="Arial"/>
                <a:cs typeface="Arial"/>
                <a:sym typeface="Arial"/>
              </a:rPr>
              <a:t>Безбедносни ризици </a:t>
            </a:r>
            <a:r>
              <a:rPr lang="mk" sz="1970" dirty="0">
                <a:latin typeface="Arial"/>
                <a:ea typeface="Arial"/>
                <a:cs typeface="Arial"/>
                <a:sym typeface="Arial"/>
              </a:rPr>
              <a:t>-</a:t>
            </a:r>
            <a:r>
              <a:rPr lang="mk" sz="1970" b="1" dirty="0">
                <a:latin typeface="Arial"/>
                <a:ea typeface="Arial"/>
                <a:cs typeface="Arial"/>
                <a:sym typeface="Arial"/>
              </a:rPr>
              <a:t> </a:t>
            </a:r>
            <a:r>
              <a:rPr lang="mk" sz="1970" dirty="0">
                <a:latin typeface="Arial"/>
                <a:ea typeface="Arial"/>
                <a:cs typeface="Arial"/>
                <a:sym typeface="Arial"/>
              </a:rPr>
              <a:t>автоматското најавување може да претставува безбедносни ризици, особено ако уредот на корисникот е изгубен, украден или пристапен од неовластени лица. Зачуваните акредитации за најавување може да се искористат за да се добие неовластен пристап до чувствителни сметки.</a:t>
            </a:r>
            <a:endParaRPr sz="1970" dirty="0"/>
          </a:p>
          <a:p>
            <a:pPr marL="228600" lvl="0" indent="-215900" algn="just" rtl="0">
              <a:lnSpc>
                <a:spcPct val="70000"/>
              </a:lnSpc>
              <a:spcBef>
                <a:spcPts val="1000"/>
              </a:spcBef>
              <a:spcAft>
                <a:spcPts val="0"/>
              </a:spcAft>
              <a:buSzPts val="1970"/>
              <a:buChar char="❑"/>
            </a:pPr>
            <a:r>
              <a:rPr lang="mk" sz="1970" b="1" dirty="0">
                <a:latin typeface="Arial"/>
                <a:ea typeface="Arial"/>
                <a:cs typeface="Arial"/>
                <a:sym typeface="Arial"/>
              </a:rPr>
              <a:t>Загриженост за приватноста </a:t>
            </a:r>
            <a:r>
              <a:rPr lang="mk" sz="1970" dirty="0">
                <a:latin typeface="Arial"/>
                <a:ea typeface="Arial"/>
                <a:cs typeface="Arial"/>
                <a:sym typeface="Arial"/>
              </a:rPr>
              <a:t>- автоматското најавување може да предизвика загриженост за приватноста, бидејќи вклучува складирање чувствителни информации за најавување на уредот на корисникот или во кешот на прелистувачот. Оваа информација може да биде ранлива на неовластен пристап или експлоатација.</a:t>
            </a:r>
            <a:endParaRPr sz="1970" dirty="0"/>
          </a:p>
          <a:p>
            <a:pPr marL="228600" lvl="0" indent="-215900" algn="just" rtl="0">
              <a:lnSpc>
                <a:spcPct val="70000"/>
              </a:lnSpc>
              <a:spcBef>
                <a:spcPts val="1000"/>
              </a:spcBef>
              <a:spcAft>
                <a:spcPts val="0"/>
              </a:spcAft>
              <a:buSzPts val="1970"/>
              <a:buChar char="❑"/>
            </a:pPr>
            <a:r>
              <a:rPr lang="mk" sz="1970" b="1" dirty="0">
                <a:latin typeface="Arial"/>
                <a:ea typeface="Arial"/>
                <a:cs typeface="Arial"/>
                <a:sym typeface="Arial"/>
              </a:rPr>
              <a:t>Заеднички уреди </a:t>
            </a:r>
            <a:r>
              <a:rPr lang="mk" sz="1970" dirty="0">
                <a:latin typeface="Arial"/>
                <a:ea typeface="Arial"/>
                <a:cs typeface="Arial"/>
                <a:sym typeface="Arial"/>
              </a:rPr>
              <a:t>-</a:t>
            </a:r>
            <a:r>
              <a:rPr lang="mk" sz="1970" b="1" dirty="0">
                <a:latin typeface="Arial"/>
                <a:ea typeface="Arial"/>
                <a:cs typeface="Arial"/>
                <a:sym typeface="Arial"/>
              </a:rPr>
              <a:t> </a:t>
            </a:r>
            <a:r>
              <a:rPr lang="mk" sz="1970" dirty="0">
                <a:latin typeface="Arial"/>
                <a:ea typeface="Arial"/>
                <a:cs typeface="Arial"/>
                <a:sym typeface="Arial"/>
              </a:rPr>
              <a:t>автоматското најавување не е погодно за споделени уреди или јавни компјутери, бидејќи може да им овозможи на неовластени корисници пристап до личните сметки без автентикација.</a:t>
            </a:r>
            <a:endParaRPr sz="1970" dirty="0"/>
          </a:p>
          <a:p>
            <a:pPr marL="228600" lvl="0" indent="-215900" algn="just" rtl="0">
              <a:lnSpc>
                <a:spcPct val="70000"/>
              </a:lnSpc>
              <a:spcBef>
                <a:spcPts val="1000"/>
              </a:spcBef>
              <a:spcAft>
                <a:spcPts val="0"/>
              </a:spcAft>
              <a:buSzPts val="1970"/>
              <a:buChar char="❑"/>
            </a:pPr>
            <a:r>
              <a:rPr lang="mk" sz="1970" b="1" dirty="0">
                <a:latin typeface="Arial"/>
                <a:ea typeface="Arial"/>
                <a:cs typeface="Arial"/>
                <a:sym typeface="Arial"/>
              </a:rPr>
              <a:t>Проблеми со одјавување </a:t>
            </a:r>
            <a:r>
              <a:rPr lang="mk" sz="1970" dirty="0">
                <a:latin typeface="Arial"/>
                <a:ea typeface="Arial"/>
                <a:cs typeface="Arial"/>
                <a:sym typeface="Arial"/>
              </a:rPr>
              <a:t>-</a:t>
            </a:r>
            <a:r>
              <a:rPr lang="mk" sz="1970" b="1" dirty="0">
                <a:latin typeface="Arial"/>
                <a:ea typeface="Arial"/>
                <a:cs typeface="Arial"/>
                <a:sym typeface="Arial"/>
              </a:rPr>
              <a:t> </a:t>
            </a:r>
            <a:r>
              <a:rPr lang="mk" sz="1970" dirty="0">
                <a:latin typeface="Arial"/>
                <a:ea typeface="Arial"/>
                <a:cs typeface="Arial"/>
                <a:sym typeface="Arial"/>
              </a:rPr>
              <a:t>во некои случаи, корисниците може да наидат на потешкотии при одјавување или префрлање на сметки кога е овозможено автоматско најавување, што доведува до потенцијални проблеми со приватноста или безбедноста.</a:t>
            </a:r>
            <a:endParaRPr sz="1970" dirty="0"/>
          </a:p>
          <a:p>
            <a:pPr marL="228600" lvl="0" indent="-215900" algn="just" rtl="0">
              <a:lnSpc>
                <a:spcPct val="70000"/>
              </a:lnSpc>
              <a:spcBef>
                <a:spcPts val="1000"/>
              </a:spcBef>
              <a:spcAft>
                <a:spcPts val="0"/>
              </a:spcAft>
              <a:buSzPts val="1970"/>
              <a:buChar char="❑"/>
            </a:pPr>
            <a:r>
              <a:rPr lang="mk" sz="1970" b="1" dirty="0">
                <a:latin typeface="Arial"/>
                <a:ea typeface="Arial"/>
                <a:cs typeface="Arial"/>
                <a:sym typeface="Arial"/>
              </a:rPr>
              <a:t>Корисничка контрола </a:t>
            </a:r>
            <a:r>
              <a:rPr lang="mk" sz="1970" dirty="0">
                <a:latin typeface="Arial"/>
                <a:ea typeface="Arial"/>
                <a:cs typeface="Arial"/>
                <a:sym typeface="Arial"/>
              </a:rPr>
              <a:t>-</a:t>
            </a:r>
            <a:r>
              <a:rPr lang="mk" sz="1970" b="1" dirty="0">
                <a:latin typeface="Arial"/>
                <a:ea typeface="Arial"/>
                <a:cs typeface="Arial"/>
                <a:sym typeface="Arial"/>
              </a:rPr>
              <a:t> </a:t>
            </a:r>
            <a:r>
              <a:rPr lang="mk" sz="1970" dirty="0">
                <a:latin typeface="Arial"/>
                <a:ea typeface="Arial"/>
                <a:cs typeface="Arial"/>
                <a:sym typeface="Arial"/>
              </a:rPr>
              <a:t>автоматското најавување ја намалува контролата на корисниците врз нивните акредитации за најавување, бидејќи може да ги заборават своите лозинки или да изгубат евиденција за тоа кои сметки се најавени на нивните уреди.</a:t>
            </a:r>
            <a:endParaRPr sz="1970" dirty="0"/>
          </a:p>
        </p:txBody>
      </p:sp>
      <p:pic>
        <p:nvPicPr>
          <p:cNvPr id="302" name="Google Shape;302;p35" descr="Piktogram, zrušiť sledovanie výplň plnou farbou"/>
          <p:cNvPicPr preferRelativeResize="0"/>
          <p:nvPr/>
        </p:nvPicPr>
        <p:blipFill rotWithShape="1">
          <a:blip r:embed="rId3">
            <a:alphaModFix/>
          </a:blip>
          <a:srcRect/>
          <a:stretch/>
        </p:blipFill>
        <p:spPr>
          <a:xfrm>
            <a:off x="9402391" y="238999"/>
            <a:ext cx="9144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8" name="Google Shape;308;p36"/>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9" name="Google Shape;309;p36"/>
          <p:cNvSpPr txBox="1">
            <a:spLocks noGrp="1"/>
          </p:cNvSpPr>
          <p:nvPr>
            <p:ph type="title"/>
          </p:nvPr>
        </p:nvSpPr>
        <p:spPr>
          <a:xfrm>
            <a:off x="1239646" y="358095"/>
            <a:ext cx="9851487" cy="9378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ct val="100000"/>
              <a:buFont typeface="Arial"/>
              <a:buNone/>
            </a:pPr>
            <a:r>
              <a:rPr lang="mk" sz="3600" dirty="0">
                <a:latin typeface="Arial"/>
                <a:ea typeface="Arial"/>
                <a:cs typeface="Arial"/>
                <a:sym typeface="Arial"/>
              </a:rPr>
              <a:t>Постојани најавувања – </a:t>
            </a:r>
            <a:br>
              <a:rPr lang="mk" sz="3600" dirty="0">
                <a:latin typeface="Arial"/>
                <a:ea typeface="Arial"/>
                <a:cs typeface="Arial"/>
                <a:sym typeface="Arial"/>
              </a:rPr>
            </a:br>
            <a:r>
              <a:rPr lang="mk" sz="3600" dirty="0">
                <a:solidFill>
                  <a:srgbClr val="FFAA5A"/>
                </a:solidFill>
                <a:latin typeface="Arial"/>
                <a:ea typeface="Arial"/>
                <a:cs typeface="Arial"/>
                <a:sym typeface="Arial"/>
              </a:rPr>
              <a:t>најдобри практики</a:t>
            </a:r>
            <a:endParaRPr sz="3600" dirty="0">
              <a:solidFill>
                <a:srgbClr val="FFAA5A"/>
              </a:solidFill>
              <a:latin typeface="Arial"/>
              <a:ea typeface="Arial"/>
              <a:cs typeface="Arial"/>
              <a:sym typeface="Arial"/>
            </a:endParaRPr>
          </a:p>
        </p:txBody>
      </p:sp>
      <p:sp>
        <p:nvSpPr>
          <p:cNvPr id="310" name="Google Shape;310;p36"/>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36"/>
          <p:cNvSpPr txBox="1">
            <a:spLocks noGrp="1"/>
          </p:cNvSpPr>
          <p:nvPr>
            <p:ph type="body" idx="1"/>
          </p:nvPr>
        </p:nvSpPr>
        <p:spPr>
          <a:xfrm>
            <a:off x="1559859" y="1640420"/>
            <a:ext cx="9392493" cy="4514137"/>
          </a:xfrm>
          <a:prstGeom prst="rect">
            <a:avLst/>
          </a:prstGeom>
          <a:noFill/>
          <a:ln>
            <a:noFill/>
          </a:ln>
        </p:spPr>
        <p:txBody>
          <a:bodyPr spcFirstLastPara="1" wrap="square" lIns="91425" tIns="45700" rIns="91425" bIns="45700" anchor="t" anchorCtr="0">
            <a:noAutofit/>
          </a:bodyPr>
          <a:lstStyle/>
          <a:p>
            <a:pPr marL="228600" lvl="0" indent="-203200" algn="just" rtl="0">
              <a:lnSpc>
                <a:spcPct val="90000"/>
              </a:lnSpc>
              <a:spcBef>
                <a:spcPts val="0"/>
              </a:spcBef>
              <a:spcAft>
                <a:spcPts val="0"/>
              </a:spcAft>
              <a:buSzPts val="2400"/>
              <a:buChar char="❑"/>
            </a:pPr>
            <a:r>
              <a:rPr lang="mk" sz="2400" dirty="0">
                <a:latin typeface="Arial"/>
                <a:ea typeface="Arial"/>
                <a:cs typeface="Arial"/>
                <a:sym typeface="Arial"/>
              </a:rPr>
              <a:t>Користете силна, единствена главна лозинка за да ги заштитите вашите зачувани лозинки – повеќе во </a:t>
            </a:r>
            <a:r>
              <a:rPr lang="mk" sz="2400" b="1" dirty="0">
                <a:solidFill>
                  <a:srgbClr val="FFAA5A"/>
                </a:solidFill>
                <a:latin typeface="Arial"/>
                <a:ea typeface="Arial"/>
                <a:cs typeface="Arial"/>
                <a:sym typeface="Arial"/>
              </a:rPr>
              <a:t>Под-секција 1 – Дигитална безбедност</a:t>
            </a:r>
            <a:endParaRPr sz="2400" dirty="0"/>
          </a:p>
          <a:p>
            <a:pPr marL="228600" lvl="0" indent="-203200" algn="just" rtl="0">
              <a:lnSpc>
                <a:spcPct val="90000"/>
              </a:lnSpc>
              <a:spcBef>
                <a:spcPts val="1000"/>
              </a:spcBef>
              <a:spcAft>
                <a:spcPts val="0"/>
              </a:spcAft>
              <a:buSzPts val="2400"/>
              <a:buChar char="❑"/>
            </a:pPr>
            <a:r>
              <a:rPr lang="mk" sz="2400" dirty="0">
                <a:latin typeface="Arial"/>
                <a:ea typeface="Arial"/>
                <a:cs typeface="Arial"/>
                <a:sym typeface="Arial"/>
              </a:rPr>
              <a:t>Редовно прегледувајте ги и бришете ги зачуваните лозинки за веб-локациите што повеќе не ги користите или не им верувате.</a:t>
            </a:r>
            <a:endParaRPr sz="2400" dirty="0"/>
          </a:p>
          <a:p>
            <a:pPr marL="228600" lvl="0" indent="-203200" algn="just" rtl="0">
              <a:lnSpc>
                <a:spcPct val="90000"/>
              </a:lnSpc>
              <a:spcBef>
                <a:spcPts val="1000"/>
              </a:spcBef>
              <a:spcAft>
                <a:spcPts val="0"/>
              </a:spcAft>
              <a:buSzPts val="2400"/>
              <a:buChar char="❑"/>
            </a:pPr>
            <a:r>
              <a:rPr lang="mk" sz="2400" dirty="0">
                <a:latin typeface="Arial"/>
                <a:ea typeface="Arial"/>
                <a:cs typeface="Arial"/>
                <a:sym typeface="Arial"/>
              </a:rPr>
              <a:t>Бидете внимателни кога преземате софтвер или екстензии на прелистувачот и инсталирајте само од реномирани извори.</a:t>
            </a:r>
            <a:endParaRPr sz="2400" dirty="0"/>
          </a:p>
          <a:p>
            <a:pPr marL="228600" lvl="0" indent="-203200" algn="just" rtl="0">
              <a:lnSpc>
                <a:spcPct val="90000"/>
              </a:lnSpc>
              <a:spcBef>
                <a:spcPts val="1000"/>
              </a:spcBef>
              <a:spcAft>
                <a:spcPts val="0"/>
              </a:spcAft>
              <a:buSzPts val="2400"/>
              <a:buChar char="❑"/>
            </a:pPr>
            <a:r>
              <a:rPr lang="mk" sz="2400" dirty="0">
                <a:latin typeface="Arial"/>
                <a:ea typeface="Arial"/>
                <a:cs typeface="Arial"/>
                <a:sym typeface="Arial"/>
              </a:rPr>
              <a:t>Одржувајте го вашиот прелистувач и оперативниот систем ажурирани со најновите безбедносни закрпи.</a:t>
            </a:r>
            <a:endParaRPr sz="2400" dirty="0"/>
          </a:p>
          <a:p>
            <a:pPr marL="228600" lvl="0" indent="-203200" algn="just" rtl="0">
              <a:lnSpc>
                <a:spcPct val="90000"/>
              </a:lnSpc>
              <a:spcBef>
                <a:spcPts val="1000"/>
              </a:spcBef>
              <a:spcAft>
                <a:spcPts val="0"/>
              </a:spcAft>
              <a:buSzPts val="2400"/>
              <a:buChar char="❑"/>
            </a:pPr>
            <a:r>
              <a:rPr lang="mk" sz="2400" dirty="0">
                <a:latin typeface="Arial"/>
                <a:ea typeface="Arial"/>
                <a:cs typeface="Arial"/>
                <a:sym typeface="Arial"/>
              </a:rPr>
              <a:t>Овозможете двофакторна автентификација (2FA) секогаш кога е можно за дополнителен слој на безбедност.</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7" name="Google Shape;317;p37"/>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37"/>
          <p:cNvSpPr txBox="1">
            <a:spLocks noGrp="1"/>
          </p:cNvSpPr>
          <p:nvPr>
            <p:ph type="title"/>
          </p:nvPr>
        </p:nvSpPr>
        <p:spPr>
          <a:xfrm>
            <a:off x="703182" y="278232"/>
            <a:ext cx="7773844" cy="10505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4800"/>
              <a:buFont typeface="Arial"/>
              <a:buNone/>
            </a:pPr>
            <a:r>
              <a:rPr lang="mk" sz="4400" dirty="0">
                <a:latin typeface="Arial"/>
                <a:ea typeface="Arial"/>
                <a:cs typeface="Arial"/>
                <a:sym typeface="Arial"/>
              </a:rPr>
              <a:t>Безбедност на уредите</a:t>
            </a:r>
            <a:endParaRPr sz="4400" dirty="0">
              <a:latin typeface="Arial"/>
              <a:ea typeface="Arial"/>
              <a:cs typeface="Arial"/>
              <a:sym typeface="Arial"/>
            </a:endParaRPr>
          </a:p>
        </p:txBody>
      </p:sp>
      <p:sp>
        <p:nvSpPr>
          <p:cNvPr id="319" name="Google Shape;319;p37"/>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0" name="Google Shape;320;p37"/>
          <p:cNvSpPr txBox="1">
            <a:spLocks noGrp="1"/>
          </p:cNvSpPr>
          <p:nvPr>
            <p:ph type="body" idx="1"/>
          </p:nvPr>
        </p:nvSpPr>
        <p:spPr>
          <a:xfrm>
            <a:off x="896328" y="1430448"/>
            <a:ext cx="6842996" cy="4583553"/>
          </a:xfrm>
          <a:prstGeom prst="rect">
            <a:avLst/>
          </a:prstGeom>
          <a:noFill/>
          <a:ln>
            <a:noFill/>
          </a:ln>
        </p:spPr>
        <p:txBody>
          <a:bodyPr spcFirstLastPara="1" wrap="square" lIns="91425" tIns="45700" rIns="91425" bIns="45700" anchor="t" anchorCtr="0">
            <a:noAutofit/>
          </a:bodyPr>
          <a:lstStyle/>
          <a:p>
            <a:pPr marL="228600" lvl="0" indent="-196850" algn="l" rtl="0">
              <a:lnSpc>
                <a:spcPct val="70000"/>
              </a:lnSpc>
              <a:spcBef>
                <a:spcPts val="0"/>
              </a:spcBef>
              <a:spcAft>
                <a:spcPts val="0"/>
              </a:spcAft>
              <a:buSzPts val="2090"/>
              <a:buChar char="❑"/>
            </a:pPr>
            <a:r>
              <a:rPr lang="mk" sz="2090" dirty="0">
                <a:latin typeface="Arial"/>
                <a:ea typeface="Arial"/>
                <a:cs typeface="Arial"/>
                <a:sym typeface="Arial"/>
              </a:rPr>
              <a:t>Важно е да се одржи безбедноста на електронските уреди како што се компјутерите, паметните телефони, таблетите и другите уреди поврзани на интернет. На ова припаѓа:</a:t>
            </a:r>
          </a:p>
          <a:p>
            <a:pPr marL="31750" lvl="0" indent="0" algn="l" rtl="0">
              <a:lnSpc>
                <a:spcPct val="70000"/>
              </a:lnSpc>
              <a:spcBef>
                <a:spcPts val="0"/>
              </a:spcBef>
              <a:spcAft>
                <a:spcPts val="0"/>
              </a:spcAft>
              <a:buSzPts val="2090"/>
              <a:buNone/>
            </a:pPr>
            <a:endParaRPr sz="2090" dirty="0"/>
          </a:p>
          <a:p>
            <a:pPr marL="685800" lvl="1" indent="-196850" algn="just" rtl="0">
              <a:lnSpc>
                <a:spcPct val="70000"/>
              </a:lnSpc>
              <a:spcBef>
                <a:spcPts val="500"/>
              </a:spcBef>
              <a:spcAft>
                <a:spcPts val="0"/>
              </a:spcAft>
              <a:buClr>
                <a:srgbClr val="FFAA5A"/>
              </a:buClr>
              <a:buSzPts val="1720"/>
              <a:buFont typeface="Noto Sans Symbols"/>
              <a:buChar char="▪"/>
            </a:pPr>
            <a:r>
              <a:rPr lang="mk" sz="1720" dirty="0">
                <a:latin typeface="Arial"/>
                <a:ea typeface="Arial"/>
                <a:cs typeface="Arial"/>
                <a:sym typeface="Arial"/>
              </a:rPr>
              <a:t>Заштита од сајбер закани - безбедните уреди се од суштинско значење за заштита од различни сајбер закани.</a:t>
            </a:r>
            <a:endParaRPr sz="1720" dirty="0"/>
          </a:p>
          <a:p>
            <a:pPr marL="685800" lvl="1" indent="-196850" algn="just" rtl="0">
              <a:lnSpc>
                <a:spcPct val="70000"/>
              </a:lnSpc>
              <a:spcBef>
                <a:spcPts val="500"/>
              </a:spcBef>
              <a:spcAft>
                <a:spcPts val="0"/>
              </a:spcAft>
              <a:buClr>
                <a:srgbClr val="FFAA5A"/>
              </a:buClr>
              <a:buSzPts val="1720"/>
              <a:buFont typeface="Noto Sans Symbols"/>
              <a:buChar char="▪"/>
            </a:pPr>
            <a:r>
              <a:rPr lang="mk" sz="1720" dirty="0">
                <a:latin typeface="Arial"/>
                <a:ea typeface="Arial"/>
                <a:cs typeface="Arial"/>
                <a:sym typeface="Arial"/>
              </a:rPr>
              <a:t>Лична приватност - обезбедувањето безбедност на уредот помага да се заштитат личните и чувствителните информации од неовластен пристап.</a:t>
            </a:r>
            <a:endParaRPr sz="1720" dirty="0"/>
          </a:p>
          <a:p>
            <a:pPr marL="685800" lvl="1" indent="-196850" algn="just" rtl="0">
              <a:lnSpc>
                <a:spcPct val="70000"/>
              </a:lnSpc>
              <a:spcBef>
                <a:spcPts val="500"/>
              </a:spcBef>
              <a:spcAft>
                <a:spcPts val="0"/>
              </a:spcAft>
              <a:buClr>
                <a:srgbClr val="FFAA5A"/>
              </a:buClr>
              <a:buSzPts val="1720"/>
              <a:buFont typeface="Noto Sans Symbols"/>
              <a:buChar char="▪"/>
            </a:pPr>
            <a:r>
              <a:rPr lang="mk" sz="1720" dirty="0">
                <a:latin typeface="Arial"/>
                <a:ea typeface="Arial"/>
                <a:cs typeface="Arial"/>
                <a:sym typeface="Arial"/>
              </a:rPr>
              <a:t>Спречување на кражба на идентитет - безбедните </a:t>
            </a:r>
            <a:br>
              <a:rPr lang="mk" sz="1720" dirty="0">
                <a:latin typeface="Arial"/>
                <a:ea typeface="Arial"/>
                <a:cs typeface="Arial"/>
                <a:sym typeface="Arial"/>
              </a:rPr>
            </a:br>
            <a:r>
              <a:rPr lang="mk" sz="1720" dirty="0">
                <a:latin typeface="Arial"/>
                <a:ea typeface="Arial"/>
                <a:cs typeface="Arial"/>
                <a:sym typeface="Arial"/>
              </a:rPr>
              <a:t>уреди го ублажуваат ризикот од кражба на идентитет.</a:t>
            </a:r>
            <a:endParaRPr sz="1720" dirty="0"/>
          </a:p>
          <a:p>
            <a:pPr marL="685800" lvl="1" indent="-196850" algn="just" rtl="0">
              <a:lnSpc>
                <a:spcPct val="70000"/>
              </a:lnSpc>
              <a:spcBef>
                <a:spcPts val="500"/>
              </a:spcBef>
              <a:spcAft>
                <a:spcPts val="0"/>
              </a:spcAft>
              <a:buClr>
                <a:srgbClr val="FFAA5A"/>
              </a:buClr>
              <a:buSzPts val="1720"/>
              <a:buFont typeface="Noto Sans Symbols"/>
              <a:buChar char="▪"/>
            </a:pPr>
            <a:r>
              <a:rPr lang="mk" sz="1720" dirty="0">
                <a:latin typeface="Arial"/>
                <a:ea typeface="Arial"/>
                <a:cs typeface="Arial"/>
                <a:sym typeface="Arial"/>
              </a:rPr>
              <a:t>Финансиска сигурност - безбедните уреди помагаат да се спречат финансиски измами и неовластени трансакции со заштита на ингеренциите за онлајн банкарство.</a:t>
            </a:r>
            <a:endParaRPr sz="1720" dirty="0"/>
          </a:p>
          <a:p>
            <a:pPr marL="0" lvl="0" indent="0" algn="l" rtl="0">
              <a:lnSpc>
                <a:spcPct val="70000"/>
              </a:lnSpc>
              <a:spcBef>
                <a:spcPts val="1000"/>
              </a:spcBef>
              <a:spcAft>
                <a:spcPts val="0"/>
              </a:spcAft>
              <a:buSzPts val="2590"/>
              <a:buNone/>
            </a:pPr>
            <a:endParaRPr sz="2090" dirty="0">
              <a:latin typeface="Arial"/>
              <a:ea typeface="Arial"/>
              <a:cs typeface="Arial"/>
              <a:sym typeface="Arial"/>
            </a:endParaRPr>
          </a:p>
        </p:txBody>
      </p:sp>
      <p:pic>
        <p:nvPicPr>
          <p:cNvPr id="321" name="Google Shape;321;p37" descr="Secure Data - Cyber Security - | Cyber security, secure data… | Flickr"/>
          <p:cNvPicPr preferRelativeResize="0"/>
          <p:nvPr/>
        </p:nvPicPr>
        <p:blipFill rotWithShape="1">
          <a:blip r:embed="rId3">
            <a:alphaModFix/>
          </a:blip>
          <a:srcRect l="10519" r="27314"/>
          <a:stretch/>
        </p:blipFill>
        <p:spPr>
          <a:xfrm>
            <a:off x="7783716" y="2186412"/>
            <a:ext cx="3511957" cy="4039214"/>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p38"/>
          <p:cNvSpPr/>
          <p:nvPr/>
        </p:nvSpPr>
        <p:spPr>
          <a:xfrm>
            <a:off x="-20623"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38"/>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8" name="Google Shape;328;p38"/>
          <p:cNvSpPr txBox="1">
            <a:spLocks noGrp="1"/>
          </p:cNvSpPr>
          <p:nvPr>
            <p:ph type="title"/>
          </p:nvPr>
        </p:nvSpPr>
        <p:spPr>
          <a:xfrm>
            <a:off x="72426" y="238999"/>
            <a:ext cx="10523855" cy="7794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800"/>
              <a:buFont typeface="Arial"/>
              <a:buNone/>
            </a:pPr>
            <a:r>
              <a:rPr lang="mk" sz="3600" dirty="0">
                <a:latin typeface="Arial"/>
                <a:ea typeface="Arial"/>
                <a:cs typeface="Arial"/>
                <a:sym typeface="Arial"/>
              </a:rPr>
              <a:t>Најдобри практики за безбедност на уредот</a:t>
            </a:r>
            <a:endParaRPr sz="3600" dirty="0">
              <a:solidFill>
                <a:srgbClr val="FFAA5A"/>
              </a:solidFill>
              <a:latin typeface="Arial"/>
              <a:ea typeface="Arial"/>
              <a:cs typeface="Arial"/>
              <a:sym typeface="Arial"/>
            </a:endParaRPr>
          </a:p>
        </p:txBody>
      </p:sp>
      <p:sp>
        <p:nvSpPr>
          <p:cNvPr id="329" name="Google Shape;329;p38"/>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30" name="Google Shape;330;p38"/>
          <p:cNvGrpSpPr/>
          <p:nvPr/>
        </p:nvGrpSpPr>
        <p:grpSpPr>
          <a:xfrm>
            <a:off x="1008114" y="1330740"/>
            <a:ext cx="10506608" cy="4342327"/>
            <a:chOff x="21287" y="380126"/>
            <a:chExt cx="10506608" cy="4342327"/>
          </a:xfrm>
        </p:grpSpPr>
        <p:sp>
          <p:nvSpPr>
            <p:cNvPr id="331" name="Google Shape;331;p38"/>
            <p:cNvSpPr/>
            <p:nvPr/>
          </p:nvSpPr>
          <p:spPr>
            <a:xfrm>
              <a:off x="3056079" y="1245384"/>
              <a:ext cx="667816"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txBox="1"/>
            <p:nvPr/>
          </p:nvSpPr>
          <p:spPr>
            <a:xfrm>
              <a:off x="3372526" y="1287608"/>
              <a:ext cx="34920" cy="69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33" name="Google Shape;333;p38"/>
            <p:cNvSpPr/>
            <p:nvPr/>
          </p:nvSpPr>
          <p:spPr>
            <a:xfrm>
              <a:off x="21287" y="380126"/>
              <a:ext cx="3036592" cy="182195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txBox="1"/>
            <p:nvPr/>
          </p:nvSpPr>
          <p:spPr>
            <a:xfrm>
              <a:off x="21287" y="380126"/>
              <a:ext cx="3036592" cy="1821955"/>
            </a:xfrm>
            <a:prstGeom prst="rect">
              <a:avLst/>
            </a:prstGeom>
            <a:noFill/>
            <a:ln>
              <a:noFill/>
            </a:ln>
          </p:spPr>
          <p:txBody>
            <a:bodyPr spcFirstLastPara="1" wrap="square" lIns="148775" tIns="156175" rIns="148775" bIns="1561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mk" sz="1500" b="1">
                  <a:solidFill>
                    <a:schemeClr val="dk1"/>
                  </a:solidFill>
                  <a:latin typeface="Calibri"/>
                  <a:ea typeface="Calibri"/>
                  <a:cs typeface="Calibri"/>
                  <a:sym typeface="Calibri"/>
                </a:rPr>
                <a:t>Одржувајте го софтверот ажуриран </a:t>
              </a:r>
              <a:r>
                <a:rPr lang="mk" sz="1500">
                  <a:solidFill>
                    <a:schemeClr val="lt1"/>
                  </a:solidFill>
                  <a:latin typeface="Calibri"/>
                  <a:ea typeface="Calibri"/>
                  <a:cs typeface="Calibri"/>
                  <a:sym typeface="Calibri"/>
                </a:rPr>
                <a:t>- редовно ажурирајте ги оперативните системи, апликациите и антивирусниот софтвер за да ги поправите безбедносните пропусти и да се заштитите од новите закани.</a:t>
              </a:r>
              <a:endParaRPr sz="1300"/>
            </a:p>
          </p:txBody>
        </p:sp>
        <p:sp>
          <p:nvSpPr>
            <p:cNvPr id="335" name="Google Shape;335;p38"/>
            <p:cNvSpPr/>
            <p:nvPr/>
          </p:nvSpPr>
          <p:spPr>
            <a:xfrm>
              <a:off x="6791087" y="1245384"/>
              <a:ext cx="667816"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txBox="1"/>
            <p:nvPr/>
          </p:nvSpPr>
          <p:spPr>
            <a:xfrm>
              <a:off x="7107535" y="1287608"/>
              <a:ext cx="34920" cy="69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37" name="Google Shape;337;p38"/>
            <p:cNvSpPr/>
            <p:nvPr/>
          </p:nvSpPr>
          <p:spPr>
            <a:xfrm>
              <a:off x="3756295" y="380126"/>
              <a:ext cx="3036592" cy="182195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txBox="1"/>
            <p:nvPr/>
          </p:nvSpPr>
          <p:spPr>
            <a:xfrm>
              <a:off x="3756295" y="380126"/>
              <a:ext cx="3036592" cy="1821955"/>
            </a:xfrm>
            <a:prstGeom prst="rect">
              <a:avLst/>
            </a:prstGeom>
            <a:noFill/>
            <a:ln>
              <a:noFill/>
            </a:ln>
          </p:spPr>
          <p:txBody>
            <a:bodyPr spcFirstLastPara="1" wrap="square" lIns="148775" tIns="156175" rIns="148775" bIns="1561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mk" sz="1600" b="1">
                  <a:solidFill>
                    <a:schemeClr val="dk1"/>
                  </a:solidFill>
                  <a:latin typeface="Calibri"/>
                  <a:ea typeface="Calibri"/>
                  <a:cs typeface="Calibri"/>
                  <a:sym typeface="Calibri"/>
                </a:rPr>
                <a:t>Користете силни лозинки </a:t>
              </a:r>
              <a:r>
                <a:rPr lang="mk" sz="1600">
                  <a:solidFill>
                    <a:schemeClr val="lt1"/>
                  </a:solidFill>
                  <a:latin typeface="Calibri"/>
                  <a:ea typeface="Calibri"/>
                  <a:cs typeface="Calibri"/>
                  <a:sym typeface="Calibri"/>
                </a:rPr>
                <a:t>- </a:t>
              </a:r>
              <a:r>
                <a:rPr lang="mk" sz="1600" b="0">
                  <a:solidFill>
                    <a:schemeClr val="lt1"/>
                  </a:solidFill>
                  <a:latin typeface="Calibri"/>
                  <a:ea typeface="Calibri"/>
                  <a:cs typeface="Calibri"/>
                  <a:sym typeface="Calibri"/>
                </a:rPr>
                <a:t>повеќе во потсекција 1 – Дигитална безбедност</a:t>
              </a:r>
              <a:endParaRPr/>
            </a:p>
          </p:txBody>
        </p:sp>
        <p:sp>
          <p:nvSpPr>
            <p:cNvPr id="339" name="Google Shape;339;p38"/>
            <p:cNvSpPr/>
            <p:nvPr/>
          </p:nvSpPr>
          <p:spPr>
            <a:xfrm>
              <a:off x="1539583" y="2200281"/>
              <a:ext cx="7470016" cy="667816"/>
            </a:xfrm>
            <a:custGeom>
              <a:avLst/>
              <a:gdLst/>
              <a:ahLst/>
              <a:cxnLst/>
              <a:rect l="l" t="t" r="r" b="b"/>
              <a:pathLst>
                <a:path w="120000" h="120000" extrusionOk="0">
                  <a:moveTo>
                    <a:pt x="120000" y="0"/>
                  </a:moveTo>
                  <a:lnTo>
                    <a:pt x="120000" y="63073"/>
                  </a:lnTo>
                  <a:lnTo>
                    <a:pt x="0" y="63073"/>
                  </a:lnTo>
                  <a:lnTo>
                    <a:pt x="0" y="12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txBox="1"/>
            <p:nvPr/>
          </p:nvSpPr>
          <p:spPr>
            <a:xfrm>
              <a:off x="5087026" y="2530694"/>
              <a:ext cx="375129" cy="69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41" name="Google Shape;341;p38"/>
            <p:cNvSpPr/>
            <p:nvPr/>
          </p:nvSpPr>
          <p:spPr>
            <a:xfrm>
              <a:off x="7491303" y="380126"/>
              <a:ext cx="3036592" cy="182195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txBox="1"/>
            <p:nvPr/>
          </p:nvSpPr>
          <p:spPr>
            <a:xfrm>
              <a:off x="7491303" y="380126"/>
              <a:ext cx="3036592" cy="1821955"/>
            </a:xfrm>
            <a:prstGeom prst="rect">
              <a:avLst/>
            </a:prstGeom>
            <a:noFill/>
            <a:ln>
              <a:noFill/>
            </a:ln>
          </p:spPr>
          <p:txBody>
            <a:bodyPr spcFirstLastPara="1" wrap="square" lIns="148775" tIns="156175" rIns="148775" bIns="1561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mk" b="1">
                  <a:solidFill>
                    <a:schemeClr val="dk1"/>
                  </a:solidFill>
                  <a:latin typeface="Calibri"/>
                  <a:ea typeface="Calibri"/>
                  <a:cs typeface="Calibri"/>
                  <a:sym typeface="Calibri"/>
                </a:rPr>
                <a:t>Безбедни мрежни врски </a:t>
              </a:r>
              <a:r>
                <a:rPr lang="mk">
                  <a:solidFill>
                    <a:schemeClr val="lt1"/>
                  </a:solidFill>
                  <a:latin typeface="Calibri"/>
                  <a:ea typeface="Calibri"/>
                  <a:cs typeface="Calibri"/>
                  <a:sym typeface="Calibri"/>
                </a:rPr>
                <a:t>- користете безбедни Wi-Fi мрежи со силни протоколи за шифрирање (на пример, WPA2) и избегнувајте поврзување со јавни или необезбедени Wi-Fi мрежи за да го минимизирате ризикот од пресретнување на податоци.</a:t>
              </a:r>
              <a:endParaRPr sz="1200"/>
            </a:p>
          </p:txBody>
        </p:sp>
        <p:sp>
          <p:nvSpPr>
            <p:cNvPr id="343" name="Google Shape;343;p38"/>
            <p:cNvSpPr/>
            <p:nvPr/>
          </p:nvSpPr>
          <p:spPr>
            <a:xfrm>
              <a:off x="3056079" y="3765755"/>
              <a:ext cx="667816"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txBox="1"/>
            <p:nvPr/>
          </p:nvSpPr>
          <p:spPr>
            <a:xfrm>
              <a:off x="3372526" y="3807980"/>
              <a:ext cx="34920" cy="69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45" name="Google Shape;345;p38"/>
            <p:cNvSpPr/>
            <p:nvPr/>
          </p:nvSpPr>
          <p:spPr>
            <a:xfrm>
              <a:off x="21287" y="2900498"/>
              <a:ext cx="3036592" cy="182195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txBox="1"/>
            <p:nvPr/>
          </p:nvSpPr>
          <p:spPr>
            <a:xfrm>
              <a:off x="21287" y="2900498"/>
              <a:ext cx="3036592" cy="1821955"/>
            </a:xfrm>
            <a:prstGeom prst="rect">
              <a:avLst/>
            </a:prstGeom>
            <a:noFill/>
            <a:ln>
              <a:noFill/>
            </a:ln>
          </p:spPr>
          <p:txBody>
            <a:bodyPr spcFirstLastPara="1" wrap="square" lIns="148775" tIns="156175" rIns="148775" bIns="1561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mk" sz="1600" b="1">
                  <a:solidFill>
                    <a:schemeClr val="dk1"/>
                  </a:solidFill>
                  <a:latin typeface="Calibri"/>
                  <a:ea typeface="Calibri"/>
                  <a:cs typeface="Calibri"/>
                  <a:sym typeface="Calibri"/>
                </a:rPr>
                <a:t>Практикувајте навики за безбедно прелистување </a:t>
              </a:r>
              <a:r>
                <a:rPr lang="mk" sz="1600">
                  <a:solidFill>
                    <a:schemeClr val="lt1"/>
                  </a:solidFill>
                  <a:latin typeface="Calibri"/>
                  <a:ea typeface="Calibri"/>
                  <a:cs typeface="Calibri"/>
                  <a:sym typeface="Calibri"/>
                </a:rPr>
                <a:t>– поглавје 2.1 во ова презентација .</a:t>
              </a:r>
              <a:endParaRPr sz="1600">
                <a:solidFill>
                  <a:schemeClr val="lt1"/>
                </a:solidFill>
                <a:latin typeface="Calibri"/>
                <a:ea typeface="Calibri"/>
                <a:cs typeface="Calibri"/>
                <a:sym typeface="Calibri"/>
              </a:endParaRPr>
            </a:p>
          </p:txBody>
        </p:sp>
        <p:sp>
          <p:nvSpPr>
            <p:cNvPr id="347" name="Google Shape;347;p38"/>
            <p:cNvSpPr/>
            <p:nvPr/>
          </p:nvSpPr>
          <p:spPr>
            <a:xfrm>
              <a:off x="6791087" y="3765755"/>
              <a:ext cx="659738"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txBox="1"/>
            <p:nvPr/>
          </p:nvSpPr>
          <p:spPr>
            <a:xfrm>
              <a:off x="7103698" y="3807980"/>
              <a:ext cx="34516" cy="69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49" name="Google Shape;349;p38"/>
            <p:cNvSpPr/>
            <p:nvPr/>
          </p:nvSpPr>
          <p:spPr>
            <a:xfrm>
              <a:off x="3756295" y="2900498"/>
              <a:ext cx="3036592" cy="182195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txBox="1"/>
            <p:nvPr/>
          </p:nvSpPr>
          <p:spPr>
            <a:xfrm>
              <a:off x="3756295" y="2900498"/>
              <a:ext cx="3036592" cy="1821955"/>
            </a:xfrm>
            <a:prstGeom prst="rect">
              <a:avLst/>
            </a:prstGeom>
            <a:noFill/>
            <a:ln>
              <a:noFill/>
            </a:ln>
          </p:spPr>
          <p:txBody>
            <a:bodyPr spcFirstLastPara="1" wrap="square" lIns="148775" tIns="156175" rIns="148775" bIns="1561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mk" sz="1600" b="1" dirty="0">
                  <a:solidFill>
                    <a:schemeClr val="dk1"/>
                  </a:solidFill>
                  <a:latin typeface="Calibri"/>
                  <a:ea typeface="Calibri"/>
                  <a:cs typeface="Calibri"/>
                  <a:sym typeface="Calibri"/>
                </a:rPr>
                <a:t>Шифрирајте податоци </a:t>
              </a:r>
              <a:r>
                <a:rPr lang="mk" sz="1600" dirty="0">
                  <a:solidFill>
                    <a:schemeClr val="lt1"/>
                  </a:solidFill>
                  <a:latin typeface="Calibri"/>
                  <a:ea typeface="Calibri"/>
                  <a:cs typeface="Calibri"/>
                  <a:sym typeface="Calibri"/>
                </a:rPr>
                <a:t>– шифрирајте  чувствителни податоци складирани на уредите и користете протоколи за шифрирање (на пример, HTTPS) за безбеден пренос на податоци преку интернет.</a:t>
              </a:r>
              <a:endParaRPr dirty="0"/>
            </a:p>
          </p:txBody>
        </p:sp>
        <p:sp>
          <p:nvSpPr>
            <p:cNvPr id="351" name="Google Shape;351;p38"/>
            <p:cNvSpPr/>
            <p:nvPr/>
          </p:nvSpPr>
          <p:spPr>
            <a:xfrm>
              <a:off x="7483226" y="2900498"/>
              <a:ext cx="3036592" cy="182195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txBox="1"/>
            <p:nvPr/>
          </p:nvSpPr>
          <p:spPr>
            <a:xfrm>
              <a:off x="7483226" y="2900498"/>
              <a:ext cx="3036592" cy="1821955"/>
            </a:xfrm>
            <a:prstGeom prst="rect">
              <a:avLst/>
            </a:prstGeom>
            <a:noFill/>
            <a:ln>
              <a:noFill/>
            </a:ln>
          </p:spPr>
          <p:txBody>
            <a:bodyPr spcFirstLastPara="1" wrap="square" lIns="148775" tIns="156175" rIns="148775" bIns="156175"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mk" b="1">
                  <a:solidFill>
                    <a:schemeClr val="dk1"/>
                  </a:solidFill>
                  <a:latin typeface="Calibri"/>
                  <a:ea typeface="Calibri"/>
                  <a:cs typeface="Calibri"/>
                  <a:sym typeface="Calibri"/>
                </a:rPr>
                <a:t>Редовни резервни копии </a:t>
              </a:r>
              <a:r>
                <a:rPr lang="mk">
                  <a:solidFill>
                    <a:schemeClr val="lt1"/>
                  </a:solidFill>
                  <a:latin typeface="Calibri"/>
                  <a:ea typeface="Calibri"/>
                  <a:cs typeface="Calibri"/>
                  <a:sym typeface="Calibri"/>
                </a:rPr>
                <a:t>- редовно правете резервни копии на важни податоци за да спречите губење во случај на кражба на уредот, дефект на хардверот или напади од откупнина и складирајте резервни копии безбедно офлајн или во облак.</a:t>
              </a:r>
              <a:endParaRPr sz="12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8" name="Google Shape;358;p39"/>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9" name="Google Shape;359;p39"/>
          <p:cNvSpPr txBox="1">
            <a:spLocks noGrp="1"/>
          </p:cNvSpPr>
          <p:nvPr>
            <p:ph type="title"/>
          </p:nvPr>
        </p:nvSpPr>
        <p:spPr>
          <a:xfrm>
            <a:off x="1344706" y="358095"/>
            <a:ext cx="8574156"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400"/>
              <a:buFont typeface="Arial"/>
              <a:buNone/>
            </a:pPr>
            <a:r>
              <a:rPr lang="mk" sz="4400" dirty="0">
                <a:latin typeface="Arial"/>
                <a:ea typeface="Arial"/>
                <a:cs typeface="Arial"/>
                <a:sym typeface="Arial"/>
              </a:rPr>
              <a:t>Безбедност на мобилни уреди</a:t>
            </a:r>
            <a:endParaRPr sz="4400" dirty="0">
              <a:solidFill>
                <a:srgbClr val="FFAA5A"/>
              </a:solidFill>
              <a:latin typeface="Arial"/>
              <a:ea typeface="Arial"/>
              <a:cs typeface="Arial"/>
              <a:sym typeface="Arial"/>
            </a:endParaRPr>
          </a:p>
        </p:txBody>
      </p:sp>
      <p:sp>
        <p:nvSpPr>
          <p:cNvPr id="360" name="Google Shape;360;p39"/>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1" name="Google Shape;361;p39"/>
          <p:cNvSpPr txBox="1">
            <a:spLocks noGrp="1"/>
          </p:cNvSpPr>
          <p:nvPr>
            <p:ph type="body" idx="1"/>
          </p:nvPr>
        </p:nvSpPr>
        <p:spPr>
          <a:xfrm>
            <a:off x="1239647" y="1295922"/>
            <a:ext cx="9712705" cy="4858635"/>
          </a:xfrm>
          <a:prstGeom prst="rect">
            <a:avLst/>
          </a:prstGeom>
          <a:noFill/>
          <a:ln>
            <a:noFill/>
          </a:ln>
        </p:spPr>
        <p:txBody>
          <a:bodyPr spcFirstLastPara="1" wrap="square" lIns="91425" tIns="45700" rIns="91425" bIns="45700" anchor="t" anchorCtr="0">
            <a:normAutofit/>
          </a:bodyPr>
          <a:lstStyle/>
          <a:p>
            <a:pPr marL="228600" lvl="0" indent="-209550" algn="just" rtl="0">
              <a:lnSpc>
                <a:spcPct val="90000"/>
              </a:lnSpc>
              <a:spcBef>
                <a:spcPts val="0"/>
              </a:spcBef>
              <a:spcAft>
                <a:spcPts val="0"/>
              </a:spcAft>
              <a:buSzPts val="2100"/>
              <a:buChar char="❑"/>
            </a:pPr>
            <a:r>
              <a:rPr lang="mk" sz="2100">
                <a:latin typeface="Arial"/>
                <a:ea typeface="Arial"/>
                <a:cs typeface="Arial"/>
                <a:sym typeface="Arial"/>
              </a:rPr>
              <a:t>Мобилните уреди, како што се паметните телефони и таблетите, станаа незаменлив дел од нашиот секојдневен живот.</a:t>
            </a:r>
            <a:endParaRPr sz="2500"/>
          </a:p>
          <a:p>
            <a:pPr marL="228600" lvl="0" indent="-209550" algn="just" rtl="0">
              <a:lnSpc>
                <a:spcPct val="90000"/>
              </a:lnSpc>
              <a:spcBef>
                <a:spcPts val="1000"/>
              </a:spcBef>
              <a:spcAft>
                <a:spcPts val="0"/>
              </a:spcAft>
              <a:buSzPts val="2100"/>
              <a:buChar char="❑"/>
            </a:pPr>
            <a:r>
              <a:rPr lang="mk" sz="2100">
                <a:latin typeface="Arial"/>
                <a:ea typeface="Arial"/>
                <a:cs typeface="Arial"/>
                <a:sym typeface="Arial"/>
              </a:rPr>
              <a:t>Ние ги користиме често и во нив складираме приватни лични податоци, фотографии, белешки, контакти, настани од календарот итн.</a:t>
            </a:r>
            <a:endParaRPr sz="2500"/>
          </a:p>
          <a:p>
            <a:pPr marL="228600" lvl="0" indent="-209550" algn="just" rtl="0">
              <a:lnSpc>
                <a:spcPct val="90000"/>
              </a:lnSpc>
              <a:spcBef>
                <a:spcPts val="1000"/>
              </a:spcBef>
              <a:spcAft>
                <a:spcPts val="0"/>
              </a:spcAft>
              <a:buSzPts val="2100"/>
              <a:buChar char="❑"/>
            </a:pPr>
            <a:r>
              <a:rPr lang="mk" sz="2100">
                <a:latin typeface="Arial"/>
                <a:ea typeface="Arial"/>
                <a:cs typeface="Arial"/>
                <a:sym typeface="Arial"/>
              </a:rPr>
              <a:t>Во исто време, мобилните уреди се опремени со различни сензори, преку кои можат да собираат дополнителни податоци.</a:t>
            </a:r>
            <a:endParaRPr sz="2500"/>
          </a:p>
          <a:p>
            <a:pPr marL="228600" lvl="0" indent="-209550" algn="just" rtl="0">
              <a:lnSpc>
                <a:spcPct val="90000"/>
              </a:lnSpc>
              <a:spcBef>
                <a:spcPts val="1000"/>
              </a:spcBef>
              <a:spcAft>
                <a:spcPts val="0"/>
              </a:spcAft>
              <a:buSzPts val="2100"/>
              <a:buChar char="❑"/>
            </a:pPr>
            <a:r>
              <a:rPr lang="mk" sz="2100">
                <a:latin typeface="Arial"/>
                <a:ea typeface="Arial"/>
                <a:cs typeface="Arial"/>
                <a:sym typeface="Arial"/>
              </a:rPr>
              <a:t>Неовластен пристап до овие сензори, губење на приватни податоци или добивање пристап до податоци од страна на неовластени лица секако не би било пријатно искуство.</a:t>
            </a:r>
            <a:endParaRPr sz="2500"/>
          </a:p>
          <a:p>
            <a:pPr marL="228600" lvl="0" indent="-209550" algn="just" rtl="0">
              <a:lnSpc>
                <a:spcPct val="90000"/>
              </a:lnSpc>
              <a:spcBef>
                <a:spcPts val="1000"/>
              </a:spcBef>
              <a:spcAft>
                <a:spcPts val="0"/>
              </a:spcAft>
              <a:buSzPts val="2100"/>
              <a:buChar char="❑"/>
            </a:pPr>
            <a:r>
              <a:rPr lang="mk" sz="2100">
                <a:latin typeface="Arial"/>
                <a:ea typeface="Arial"/>
                <a:cs typeface="Arial"/>
                <a:sym typeface="Arial"/>
              </a:rPr>
              <a:t>Мобилните уреди треба да бидат заштитени од злонамерен софтвер и напаѓачи кои можеби се заинтересирани да го нападнат нашиот уред.</a:t>
            </a:r>
            <a:endParaRPr sz="2500"/>
          </a:p>
        </p:txBody>
      </p:sp>
      <p:pic>
        <p:nvPicPr>
          <p:cNvPr id="362" name="Google Shape;362;p39" descr="Phone Security Vector Pack - Openclipart"/>
          <p:cNvPicPr preferRelativeResize="0"/>
          <p:nvPr/>
        </p:nvPicPr>
        <p:blipFill rotWithShape="1">
          <a:blip r:embed="rId3">
            <a:alphaModFix/>
          </a:blip>
          <a:srcRect/>
          <a:stretch/>
        </p:blipFill>
        <p:spPr>
          <a:xfrm>
            <a:off x="9918862" y="5361712"/>
            <a:ext cx="2022035" cy="12880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xfrm>
            <a:off x="542525" y="194301"/>
            <a:ext cx="10662600" cy="63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3300">
                <a:latin typeface="Arial"/>
                <a:ea typeface="Arial"/>
                <a:cs typeface="Arial"/>
                <a:sym typeface="Arial"/>
              </a:rPr>
              <a:t>Безбедност на мобилни уреди </a:t>
            </a:r>
            <a:r>
              <a:rPr lang="mk" sz="2900">
                <a:solidFill>
                  <a:srgbClr val="FFAA5A"/>
                </a:solidFill>
                <a:latin typeface="Arial"/>
                <a:ea typeface="Arial"/>
                <a:cs typeface="Arial"/>
                <a:sym typeface="Arial"/>
              </a:rPr>
              <a:t>– најдобри практики</a:t>
            </a:r>
            <a:endParaRPr sz="3300">
              <a:solidFill>
                <a:srgbClr val="FFAA5A"/>
              </a:solidFill>
              <a:latin typeface="Arial"/>
              <a:ea typeface="Arial"/>
              <a:cs typeface="Arial"/>
              <a:sym typeface="Arial"/>
            </a:endParaRPr>
          </a:p>
        </p:txBody>
      </p:sp>
      <p:grpSp>
        <p:nvGrpSpPr>
          <p:cNvPr id="369" name="Google Shape;369;p40"/>
          <p:cNvGrpSpPr/>
          <p:nvPr/>
        </p:nvGrpSpPr>
        <p:grpSpPr>
          <a:xfrm>
            <a:off x="838200" y="912546"/>
            <a:ext cx="10888980" cy="5746646"/>
            <a:chOff x="0" y="4496"/>
            <a:chExt cx="10888980" cy="5746646"/>
          </a:xfrm>
        </p:grpSpPr>
        <p:sp>
          <p:nvSpPr>
            <p:cNvPr id="370" name="Google Shape;370;p40"/>
            <p:cNvSpPr/>
            <p:nvPr/>
          </p:nvSpPr>
          <p:spPr>
            <a:xfrm>
              <a:off x="0" y="4496"/>
              <a:ext cx="10888980" cy="957774"/>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289726" y="219995"/>
              <a:ext cx="526775" cy="52677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06229" y="4496"/>
              <a:ext cx="9782750" cy="957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txBox="1"/>
            <p:nvPr/>
          </p:nvSpPr>
          <p:spPr>
            <a:xfrm>
              <a:off x="1106229" y="4496"/>
              <a:ext cx="9782750" cy="957774"/>
            </a:xfrm>
            <a:prstGeom prst="rect">
              <a:avLst/>
            </a:prstGeom>
            <a:noFill/>
            <a:ln>
              <a:noFill/>
            </a:ln>
          </p:spPr>
          <p:txBody>
            <a:bodyPr spcFirstLastPara="1" wrap="square" lIns="101350" tIns="101350" rIns="101350" bIns="101350" anchor="ctr" anchorCtr="0">
              <a:noAutofit/>
            </a:bodyPr>
            <a:lstStyle/>
            <a:p>
              <a:pPr marL="0" marR="0" lvl="0" indent="0" algn="l" rtl="0">
                <a:lnSpc>
                  <a:spcPct val="100000"/>
                </a:lnSpc>
                <a:spcBef>
                  <a:spcPts val="0"/>
                </a:spcBef>
                <a:spcAft>
                  <a:spcPts val="0"/>
                </a:spcAft>
                <a:buClr>
                  <a:schemeClr val="dk1"/>
                </a:buClr>
                <a:buSzPts val="2100"/>
                <a:buFont typeface="Arial"/>
                <a:buNone/>
              </a:pPr>
              <a:r>
                <a:rPr lang="mk" sz="2100" b="1">
                  <a:solidFill>
                    <a:schemeClr val="dk1"/>
                  </a:solidFill>
                  <a:latin typeface="Arial"/>
                  <a:ea typeface="Arial"/>
                  <a:cs typeface="Arial"/>
                  <a:sym typeface="Arial"/>
                </a:rPr>
                <a:t>Обезбедување пристап до мобилниот уред </a:t>
              </a:r>
              <a:r>
                <a:rPr lang="mk" sz="2100">
                  <a:solidFill>
                    <a:schemeClr val="dk1"/>
                  </a:solidFill>
                  <a:latin typeface="Arial"/>
                  <a:ea typeface="Arial"/>
                  <a:cs typeface="Arial"/>
                  <a:sym typeface="Arial"/>
                </a:rPr>
                <a:t>- се препорачува SIM картичката да биде заштитена со PIN-код различен од оној што го предефинирал операторот.</a:t>
              </a:r>
              <a:endParaRPr sz="2100">
                <a:solidFill>
                  <a:schemeClr val="dk1"/>
                </a:solidFill>
                <a:latin typeface="Arial"/>
                <a:ea typeface="Arial"/>
                <a:cs typeface="Arial"/>
                <a:sym typeface="Arial"/>
              </a:endParaRPr>
            </a:p>
          </p:txBody>
        </p:sp>
        <p:sp>
          <p:nvSpPr>
            <p:cNvPr id="374" name="Google Shape;374;p40"/>
            <p:cNvSpPr/>
            <p:nvPr/>
          </p:nvSpPr>
          <p:spPr>
            <a:xfrm>
              <a:off x="0" y="1201714"/>
              <a:ext cx="10888980" cy="957774"/>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289726" y="1417213"/>
              <a:ext cx="526775" cy="52677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06229" y="1201714"/>
              <a:ext cx="9782750" cy="957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txBox="1"/>
            <p:nvPr/>
          </p:nvSpPr>
          <p:spPr>
            <a:xfrm>
              <a:off x="1106229" y="1201714"/>
              <a:ext cx="9782750" cy="957774"/>
            </a:xfrm>
            <a:prstGeom prst="rect">
              <a:avLst/>
            </a:prstGeom>
            <a:noFill/>
            <a:ln>
              <a:noFill/>
            </a:ln>
          </p:spPr>
          <p:txBody>
            <a:bodyPr spcFirstLastPara="1" wrap="square" lIns="101350" tIns="101350" rIns="101350" bIns="101350" anchor="ctr" anchorCtr="0">
              <a:noAutofit/>
            </a:bodyPr>
            <a:lstStyle/>
            <a:p>
              <a:pPr marL="0" marR="0" lvl="0" indent="0" algn="l" rtl="0">
                <a:lnSpc>
                  <a:spcPct val="100000"/>
                </a:lnSpc>
                <a:spcBef>
                  <a:spcPts val="0"/>
                </a:spcBef>
                <a:spcAft>
                  <a:spcPts val="0"/>
                </a:spcAft>
                <a:buClr>
                  <a:schemeClr val="dk1"/>
                </a:buClr>
                <a:buSzPts val="2100"/>
                <a:buFont typeface="Arial"/>
                <a:buNone/>
              </a:pPr>
              <a:r>
                <a:rPr lang="mk" sz="2100" b="1">
                  <a:solidFill>
                    <a:schemeClr val="dk1"/>
                  </a:solidFill>
                  <a:latin typeface="Arial"/>
                  <a:ea typeface="Arial"/>
                  <a:cs typeface="Arial"/>
                  <a:sym typeface="Arial"/>
                </a:rPr>
                <a:t>Ажурирања на оперативниот систем </a:t>
              </a:r>
              <a:r>
                <a:rPr lang="mk" sz="2100">
                  <a:solidFill>
                    <a:schemeClr val="dk1"/>
                  </a:solidFill>
                  <a:latin typeface="Arial"/>
                  <a:ea typeface="Arial"/>
                  <a:cs typeface="Arial"/>
                  <a:sym typeface="Arial"/>
                </a:rPr>
                <a:t>- производителите на мобилни уреди објавуваат ажурирања на оперативниот систем што носат различни иновации на уредот .</a:t>
              </a:r>
              <a:endParaRPr sz="2100">
                <a:solidFill>
                  <a:schemeClr val="dk1"/>
                </a:solidFill>
                <a:latin typeface="Arial"/>
                <a:ea typeface="Arial"/>
                <a:cs typeface="Arial"/>
                <a:sym typeface="Arial"/>
              </a:endParaRPr>
            </a:p>
          </p:txBody>
        </p:sp>
        <p:sp>
          <p:nvSpPr>
            <p:cNvPr id="378" name="Google Shape;378;p40"/>
            <p:cNvSpPr/>
            <p:nvPr/>
          </p:nvSpPr>
          <p:spPr>
            <a:xfrm>
              <a:off x="0" y="2398932"/>
              <a:ext cx="10888980" cy="957774"/>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289726" y="2614432"/>
              <a:ext cx="526775" cy="526775"/>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06229" y="2398932"/>
              <a:ext cx="9782750" cy="957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txBox="1"/>
            <p:nvPr/>
          </p:nvSpPr>
          <p:spPr>
            <a:xfrm>
              <a:off x="1106229" y="2398932"/>
              <a:ext cx="9782750" cy="957774"/>
            </a:xfrm>
            <a:prstGeom prst="rect">
              <a:avLst/>
            </a:prstGeom>
            <a:noFill/>
            <a:ln>
              <a:noFill/>
            </a:ln>
          </p:spPr>
          <p:txBody>
            <a:bodyPr spcFirstLastPara="1" wrap="square" lIns="101350" tIns="101350" rIns="101350" bIns="101350" anchor="ctr" anchorCtr="0">
              <a:noAutofit/>
            </a:bodyPr>
            <a:lstStyle/>
            <a:p>
              <a:pPr marL="0" marR="0" lvl="0" indent="0" algn="l" rtl="0">
                <a:lnSpc>
                  <a:spcPct val="100000"/>
                </a:lnSpc>
                <a:spcBef>
                  <a:spcPts val="0"/>
                </a:spcBef>
                <a:spcAft>
                  <a:spcPts val="0"/>
                </a:spcAft>
                <a:buClr>
                  <a:schemeClr val="dk1"/>
                </a:buClr>
                <a:buSzPts val="2100"/>
                <a:buFont typeface="Arial"/>
                <a:buNone/>
              </a:pPr>
              <a:r>
                <a:rPr lang="mk" sz="2100" b="1">
                  <a:solidFill>
                    <a:schemeClr val="dk1"/>
                  </a:solidFill>
                  <a:latin typeface="Arial"/>
                  <a:ea typeface="Arial"/>
                  <a:cs typeface="Arial"/>
                  <a:sym typeface="Arial"/>
                </a:rPr>
                <a:t>Користење на антивирусен софтвер </a:t>
              </a:r>
              <a:r>
                <a:rPr lang="mk" sz="2100">
                  <a:solidFill>
                    <a:schemeClr val="dk1"/>
                  </a:solidFill>
                  <a:latin typeface="Arial"/>
                  <a:ea typeface="Arial"/>
                  <a:cs typeface="Arial"/>
                  <a:sym typeface="Arial"/>
                </a:rPr>
                <a:t>- антивирусен софтвер делува како „заштитен штит“.</a:t>
              </a:r>
              <a:endParaRPr sz="2100">
                <a:solidFill>
                  <a:schemeClr val="dk1"/>
                </a:solidFill>
                <a:latin typeface="Arial"/>
                <a:ea typeface="Arial"/>
                <a:cs typeface="Arial"/>
                <a:sym typeface="Arial"/>
              </a:endParaRPr>
            </a:p>
          </p:txBody>
        </p:sp>
        <p:sp>
          <p:nvSpPr>
            <p:cNvPr id="382" name="Google Shape;382;p40"/>
            <p:cNvSpPr/>
            <p:nvPr/>
          </p:nvSpPr>
          <p:spPr>
            <a:xfrm>
              <a:off x="0" y="3653301"/>
              <a:ext cx="10888980" cy="957774"/>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289726" y="3811650"/>
              <a:ext cx="526775" cy="526775"/>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06229" y="3596150"/>
              <a:ext cx="9782750" cy="957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txBox="1"/>
            <p:nvPr/>
          </p:nvSpPr>
          <p:spPr>
            <a:xfrm>
              <a:off x="1106229" y="3596150"/>
              <a:ext cx="9782750" cy="957774"/>
            </a:xfrm>
            <a:prstGeom prst="rect">
              <a:avLst/>
            </a:prstGeom>
            <a:noFill/>
            <a:ln>
              <a:noFill/>
            </a:ln>
          </p:spPr>
          <p:txBody>
            <a:bodyPr spcFirstLastPara="1" wrap="square" lIns="101350" tIns="101350" rIns="101350" bIns="101350" anchor="ctr" anchorCtr="0">
              <a:noAutofit/>
            </a:bodyPr>
            <a:lstStyle/>
            <a:p>
              <a:pPr marL="0" marR="0" lvl="0" indent="0" algn="l" rtl="0">
                <a:lnSpc>
                  <a:spcPct val="100000"/>
                </a:lnSpc>
                <a:spcBef>
                  <a:spcPts val="0"/>
                </a:spcBef>
                <a:spcAft>
                  <a:spcPts val="0"/>
                </a:spcAft>
                <a:buClr>
                  <a:schemeClr val="dk1"/>
                </a:buClr>
                <a:buSzPts val="2100"/>
                <a:buFont typeface="Arial"/>
                <a:buNone/>
              </a:pPr>
              <a:r>
                <a:rPr lang="mk" sz="2100" b="1">
                  <a:solidFill>
                    <a:schemeClr val="dk1"/>
                  </a:solidFill>
                  <a:latin typeface="Arial"/>
                  <a:ea typeface="Arial"/>
                  <a:cs typeface="Arial"/>
                  <a:sym typeface="Arial"/>
                </a:rPr>
                <a:t>Исклучување на неискористените функции </a:t>
              </a:r>
              <a:r>
                <a:rPr lang="mk" sz="2100">
                  <a:solidFill>
                    <a:schemeClr val="dk1"/>
                  </a:solidFill>
                  <a:latin typeface="Arial"/>
                  <a:ea typeface="Arial"/>
                  <a:cs typeface="Arial"/>
                  <a:sym typeface="Arial"/>
                </a:rPr>
                <a:t>- со оневозможување на моментално неискористените функции, како што се NFC или Bluetooth, можете да го минимизирате потенцијалот за напади.</a:t>
              </a:r>
              <a:endParaRPr sz="2100">
                <a:solidFill>
                  <a:schemeClr val="dk1"/>
                </a:solidFill>
                <a:latin typeface="Arial"/>
                <a:ea typeface="Arial"/>
                <a:cs typeface="Arial"/>
                <a:sym typeface="Arial"/>
              </a:endParaRPr>
            </a:p>
          </p:txBody>
        </p:sp>
        <p:sp>
          <p:nvSpPr>
            <p:cNvPr id="386" name="Google Shape;386;p40"/>
            <p:cNvSpPr/>
            <p:nvPr/>
          </p:nvSpPr>
          <p:spPr>
            <a:xfrm>
              <a:off x="0" y="4793368"/>
              <a:ext cx="10888980" cy="957774"/>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289726" y="5008868"/>
              <a:ext cx="526775" cy="526775"/>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06229" y="4793368"/>
              <a:ext cx="9782750" cy="957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txBox="1"/>
            <p:nvPr/>
          </p:nvSpPr>
          <p:spPr>
            <a:xfrm>
              <a:off x="1106229" y="4793368"/>
              <a:ext cx="9782750" cy="957774"/>
            </a:xfrm>
            <a:prstGeom prst="rect">
              <a:avLst/>
            </a:prstGeom>
            <a:noFill/>
            <a:ln>
              <a:noFill/>
            </a:ln>
          </p:spPr>
          <p:txBody>
            <a:bodyPr spcFirstLastPara="1" wrap="square" lIns="101350" tIns="101350" rIns="101350" bIns="101350" anchor="ctr" anchorCtr="0">
              <a:noAutofit/>
            </a:bodyPr>
            <a:lstStyle/>
            <a:p>
              <a:pPr marL="0" marR="0" lvl="0" indent="0" algn="l" rtl="0">
                <a:lnSpc>
                  <a:spcPct val="100000"/>
                </a:lnSpc>
                <a:spcBef>
                  <a:spcPts val="0"/>
                </a:spcBef>
                <a:spcAft>
                  <a:spcPts val="0"/>
                </a:spcAft>
                <a:buClr>
                  <a:schemeClr val="dk1"/>
                </a:buClr>
                <a:buSzPts val="2100"/>
                <a:buFont typeface="Arial"/>
                <a:buNone/>
              </a:pPr>
              <a:r>
                <a:rPr lang="mk" sz="2100" b="1">
                  <a:solidFill>
                    <a:schemeClr val="dk1"/>
                  </a:solidFill>
                  <a:latin typeface="Arial"/>
                  <a:ea typeface="Arial"/>
                  <a:cs typeface="Arial"/>
                  <a:sym typeface="Arial"/>
                </a:rPr>
                <a:t>Да се биде внимателен со пораките примени на мобилни уреди </a:t>
              </a:r>
              <a:r>
                <a:rPr lang="mk" sz="2100">
                  <a:solidFill>
                    <a:schemeClr val="dk1"/>
                  </a:solidFill>
                  <a:latin typeface="Arial"/>
                  <a:ea typeface="Arial"/>
                  <a:cs typeface="Arial"/>
                  <a:sym typeface="Arial"/>
                </a:rPr>
                <a:t>- уредите може да се заразат преку пораки од апликации за разговор, е-пошта, па дури и СМС пораки.</a:t>
              </a:r>
              <a:endParaRPr sz="2100">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45225" y="773625"/>
            <a:ext cx="4134600" cy="5583000"/>
          </a:xfrm>
          <a:prstGeom prst="rect">
            <a:avLst/>
          </a:prstGeom>
          <a:noFill/>
          <a:ln>
            <a:noFill/>
          </a:ln>
        </p:spPr>
        <p:txBody>
          <a:bodyPr spcFirstLastPara="1" wrap="square" lIns="91425" tIns="45700" rIns="91425" bIns="45700" anchor="ctr" anchorCtr="0">
            <a:normAutofit/>
          </a:bodyPr>
          <a:lstStyle/>
          <a:p>
            <a:pPr lvl="0" algn="r">
              <a:buClr>
                <a:srgbClr val="FFAA5A"/>
              </a:buClr>
              <a:buSzPts val="4800"/>
            </a:pPr>
            <a:r>
              <a:rPr lang="mk" sz="3600" dirty="0">
                <a:solidFill>
                  <a:srgbClr val="FFAA5A"/>
                </a:solidFill>
                <a:latin typeface="Arial"/>
                <a:ea typeface="Arial"/>
                <a:cs typeface="Arial"/>
                <a:sym typeface="Arial"/>
              </a:rPr>
              <a:t>Под-оддел 2:</a:t>
            </a:r>
            <a:r>
              <a:rPr lang="mk" dirty="0">
                <a:solidFill>
                  <a:srgbClr val="FFAA5A"/>
                </a:solidFill>
                <a:latin typeface="Arial"/>
                <a:ea typeface="Arial"/>
                <a:cs typeface="Arial"/>
                <a:sym typeface="Arial"/>
              </a:rPr>
              <a:t>  </a:t>
            </a:r>
            <a:br>
              <a:rPr lang="mk" dirty="0">
                <a:latin typeface="Arial"/>
                <a:ea typeface="Arial"/>
                <a:cs typeface="Arial"/>
                <a:sym typeface="Arial"/>
              </a:rPr>
            </a:br>
            <a:r>
              <a:rPr lang="mk" sz="4400" dirty="0">
                <a:latin typeface="Arial"/>
                <a:ea typeface="Arial"/>
                <a:cs typeface="Arial"/>
                <a:sym typeface="Arial"/>
              </a:rPr>
              <a:t>Навики за дигитална безбедност</a:t>
            </a:r>
            <a:endParaRPr sz="4400" dirty="0">
              <a:latin typeface="Arial"/>
              <a:ea typeface="Arial"/>
              <a:cs typeface="Arial"/>
              <a:sym typeface="Arial"/>
            </a:endParaRPr>
          </a:p>
        </p:txBody>
      </p:sp>
      <p:grpSp>
        <p:nvGrpSpPr>
          <p:cNvPr id="152" name="Google Shape;152;p23"/>
          <p:cNvGrpSpPr/>
          <p:nvPr/>
        </p:nvGrpSpPr>
        <p:grpSpPr>
          <a:xfrm>
            <a:off x="4747253" y="1174257"/>
            <a:ext cx="6972975" cy="4803046"/>
            <a:chOff x="0" y="586"/>
            <a:chExt cx="6972975" cy="4803046"/>
          </a:xfrm>
        </p:grpSpPr>
        <p:cxnSp>
          <p:nvCxnSpPr>
            <p:cNvPr id="153" name="Google Shape;153;p23"/>
            <p:cNvCxnSpPr/>
            <p:nvPr/>
          </p:nvCxnSpPr>
          <p:spPr>
            <a:xfrm>
              <a:off x="0" y="586"/>
              <a:ext cx="69729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54" name="Google Shape;154;p23"/>
            <p:cNvSpPr/>
            <p:nvPr/>
          </p:nvSpPr>
          <p:spPr>
            <a:xfrm>
              <a:off x="0" y="586"/>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p:nvPr/>
          </p:nvSpPr>
          <p:spPr>
            <a:xfrm>
              <a:off x="0" y="586"/>
              <a:ext cx="6972975" cy="686149"/>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mk" sz="3200" b="1" i="0" u="none" strike="noStrike" cap="none">
                  <a:solidFill>
                    <a:schemeClr val="dk1"/>
                  </a:solidFill>
                  <a:latin typeface="Arial"/>
                  <a:ea typeface="Arial"/>
                  <a:cs typeface="Arial"/>
                  <a:sym typeface="Arial"/>
                </a:rPr>
                <a:t>СОДРЖИНА</a:t>
              </a:r>
              <a:endParaRPr sz="3200" b="0" i="0" u="none" strike="noStrike" cap="none">
                <a:solidFill>
                  <a:schemeClr val="dk1"/>
                </a:solidFill>
                <a:latin typeface="Arial"/>
                <a:ea typeface="Arial"/>
                <a:cs typeface="Arial"/>
                <a:sym typeface="Arial"/>
              </a:endParaRPr>
            </a:p>
          </p:txBody>
        </p:sp>
        <p:cxnSp>
          <p:nvCxnSpPr>
            <p:cNvPr id="156" name="Google Shape;156;p23"/>
            <p:cNvCxnSpPr/>
            <p:nvPr/>
          </p:nvCxnSpPr>
          <p:spPr>
            <a:xfrm>
              <a:off x="0" y="686736"/>
              <a:ext cx="6972975"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57" name="Google Shape;157;p23"/>
            <p:cNvSpPr/>
            <p:nvPr/>
          </p:nvSpPr>
          <p:spPr>
            <a:xfrm>
              <a:off x="0" y="686736"/>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0" y="686736"/>
              <a:ext cx="6972975" cy="686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Безбедно прелистување</a:t>
              </a:r>
              <a:endParaRPr sz="2400" b="0" i="0" u="none" strike="noStrike" cap="none">
                <a:solidFill>
                  <a:schemeClr val="dk1"/>
                </a:solidFill>
                <a:latin typeface="Arial"/>
                <a:ea typeface="Arial"/>
                <a:cs typeface="Arial"/>
                <a:sym typeface="Arial"/>
              </a:endParaRPr>
            </a:p>
          </p:txBody>
        </p:sp>
        <p:cxnSp>
          <p:nvCxnSpPr>
            <p:cNvPr id="159" name="Google Shape;159;p23"/>
            <p:cNvCxnSpPr/>
            <p:nvPr/>
          </p:nvCxnSpPr>
          <p:spPr>
            <a:xfrm>
              <a:off x="0" y="1372885"/>
              <a:ext cx="6972975"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60" name="Google Shape;160;p23"/>
            <p:cNvSpPr/>
            <p:nvPr/>
          </p:nvSpPr>
          <p:spPr>
            <a:xfrm>
              <a:off x="0" y="1372885"/>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0" y="1372885"/>
              <a:ext cx="6972975" cy="686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Постојани најавувања </a:t>
              </a:r>
              <a:endParaRPr sz="2400" b="0" i="0" u="none" strike="noStrike" cap="none">
                <a:solidFill>
                  <a:schemeClr val="dk1"/>
                </a:solidFill>
                <a:latin typeface="Arial"/>
                <a:ea typeface="Arial"/>
                <a:cs typeface="Arial"/>
                <a:sym typeface="Arial"/>
              </a:endParaRPr>
            </a:p>
          </p:txBody>
        </p:sp>
        <p:cxnSp>
          <p:nvCxnSpPr>
            <p:cNvPr id="162" name="Google Shape;162;p23"/>
            <p:cNvCxnSpPr/>
            <p:nvPr/>
          </p:nvCxnSpPr>
          <p:spPr>
            <a:xfrm>
              <a:off x="0" y="2059035"/>
              <a:ext cx="6972975"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63" name="Google Shape;163;p23"/>
            <p:cNvSpPr/>
            <p:nvPr/>
          </p:nvSpPr>
          <p:spPr>
            <a:xfrm>
              <a:off x="0" y="2059035"/>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0" y="2059035"/>
              <a:ext cx="6972975" cy="686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Безбедност на уредите</a:t>
              </a:r>
              <a:endParaRPr sz="2400" b="0" i="0" u="none" strike="noStrike" cap="none">
                <a:solidFill>
                  <a:schemeClr val="dk1"/>
                </a:solidFill>
                <a:latin typeface="Arial"/>
                <a:ea typeface="Arial"/>
                <a:cs typeface="Arial"/>
                <a:sym typeface="Arial"/>
              </a:endParaRPr>
            </a:p>
          </p:txBody>
        </p:sp>
        <p:cxnSp>
          <p:nvCxnSpPr>
            <p:cNvPr id="165" name="Google Shape;165;p23"/>
            <p:cNvCxnSpPr/>
            <p:nvPr/>
          </p:nvCxnSpPr>
          <p:spPr>
            <a:xfrm>
              <a:off x="0" y="2745184"/>
              <a:ext cx="6972975"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166" name="Google Shape;166;p23"/>
            <p:cNvSpPr/>
            <p:nvPr/>
          </p:nvSpPr>
          <p:spPr>
            <a:xfrm>
              <a:off x="0" y="2745184"/>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0" y="2745184"/>
              <a:ext cx="6972975" cy="686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dirty="0">
                  <a:solidFill>
                    <a:schemeClr val="dk1"/>
                  </a:solidFill>
                </a:rPr>
                <a:t>Сигурност</a:t>
              </a:r>
              <a:r>
                <a:rPr lang="mk" sz="2400" b="0" i="0" u="none" strike="noStrike" cap="none" dirty="0">
                  <a:solidFill>
                    <a:schemeClr val="dk1"/>
                  </a:solidFill>
                  <a:latin typeface="Arial"/>
                  <a:ea typeface="Arial"/>
                  <a:cs typeface="Arial"/>
                  <a:sym typeface="Arial"/>
                </a:rPr>
                <a:t> на мобилните уреди</a:t>
              </a:r>
              <a:endParaRPr sz="2400" b="0" i="0" u="none" strike="noStrike" cap="none" dirty="0">
                <a:solidFill>
                  <a:schemeClr val="dk1"/>
                </a:solidFill>
                <a:latin typeface="Arial"/>
                <a:ea typeface="Arial"/>
                <a:cs typeface="Arial"/>
                <a:sym typeface="Arial"/>
              </a:endParaRPr>
            </a:p>
          </p:txBody>
        </p:sp>
        <p:cxnSp>
          <p:nvCxnSpPr>
            <p:cNvPr id="168" name="Google Shape;168;p23"/>
            <p:cNvCxnSpPr/>
            <p:nvPr/>
          </p:nvCxnSpPr>
          <p:spPr>
            <a:xfrm>
              <a:off x="0" y="3431334"/>
              <a:ext cx="69729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69" name="Google Shape;169;p23"/>
            <p:cNvSpPr/>
            <p:nvPr/>
          </p:nvSpPr>
          <p:spPr>
            <a:xfrm>
              <a:off x="0" y="3431334"/>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txBox="1"/>
            <p:nvPr/>
          </p:nvSpPr>
          <p:spPr>
            <a:xfrm>
              <a:off x="0" y="3431334"/>
              <a:ext cx="6972975" cy="68614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Безбедно користење на мобилни апликации</a:t>
              </a:r>
              <a:endParaRPr sz="2400" b="0" i="0" u="none" strike="noStrike" cap="none">
                <a:solidFill>
                  <a:schemeClr val="dk1"/>
                </a:solidFill>
                <a:latin typeface="Arial"/>
                <a:ea typeface="Arial"/>
                <a:cs typeface="Arial"/>
                <a:sym typeface="Arial"/>
              </a:endParaRPr>
            </a:p>
          </p:txBody>
        </p:sp>
        <p:cxnSp>
          <p:nvCxnSpPr>
            <p:cNvPr id="171" name="Google Shape;171;p23"/>
            <p:cNvCxnSpPr/>
            <p:nvPr/>
          </p:nvCxnSpPr>
          <p:spPr>
            <a:xfrm>
              <a:off x="0" y="4117483"/>
              <a:ext cx="6972975"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72" name="Google Shape;172;p23"/>
            <p:cNvSpPr/>
            <p:nvPr/>
          </p:nvSpPr>
          <p:spPr>
            <a:xfrm>
              <a:off x="0" y="4117483"/>
              <a:ext cx="6972975" cy="686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txBox="1"/>
            <p:nvPr/>
          </p:nvSpPr>
          <p:spPr>
            <a:xfrm>
              <a:off x="0" y="4117483"/>
              <a:ext cx="6972975" cy="68614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Методи за автентикација</a:t>
              </a:r>
              <a:endParaRPr sz="2400" b="0" i="0" u="none" strike="noStrike" cap="non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5" name="Google Shape;395;p41"/>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6" name="Google Shape;396;p41"/>
          <p:cNvSpPr txBox="1">
            <a:spLocks noGrp="1"/>
          </p:cNvSpPr>
          <p:nvPr>
            <p:ph type="title"/>
          </p:nvPr>
        </p:nvSpPr>
        <p:spPr>
          <a:xfrm>
            <a:off x="763792" y="516367"/>
            <a:ext cx="10570163" cy="7241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ct val="100000"/>
              <a:buFont typeface="Arial"/>
              <a:buNone/>
            </a:pPr>
            <a:r>
              <a:rPr lang="mk" sz="3600" dirty="0">
                <a:latin typeface="Arial"/>
                <a:ea typeface="Arial"/>
                <a:cs typeface="Arial"/>
                <a:sym typeface="Arial"/>
              </a:rPr>
              <a:t>Безбедно користење на мобилни апликации</a:t>
            </a:r>
            <a:endParaRPr sz="3600" dirty="0">
              <a:latin typeface="Arial"/>
              <a:ea typeface="Arial"/>
              <a:cs typeface="Arial"/>
              <a:sym typeface="Arial"/>
            </a:endParaRPr>
          </a:p>
        </p:txBody>
      </p:sp>
      <p:sp>
        <p:nvSpPr>
          <p:cNvPr id="397" name="Google Shape;397;p41"/>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41"/>
          <p:cNvSpPr txBox="1">
            <a:spLocks noGrp="1"/>
          </p:cNvSpPr>
          <p:nvPr>
            <p:ph type="body" idx="1"/>
          </p:nvPr>
        </p:nvSpPr>
        <p:spPr>
          <a:xfrm>
            <a:off x="5185899" y="1494687"/>
            <a:ext cx="6148057" cy="4583553"/>
          </a:xfrm>
          <a:prstGeom prst="rect">
            <a:avLst/>
          </a:prstGeom>
          <a:noFill/>
          <a:ln>
            <a:noFill/>
          </a:ln>
        </p:spPr>
        <p:txBody>
          <a:bodyPr spcFirstLastPara="1" wrap="square" lIns="91425" tIns="45700" rIns="91425" bIns="45700" anchor="t" anchorCtr="0">
            <a:noAutofit/>
          </a:bodyPr>
          <a:lstStyle/>
          <a:p>
            <a:pPr marL="228600" lvl="0" indent="-196850" algn="just" rtl="0">
              <a:lnSpc>
                <a:spcPct val="80000"/>
              </a:lnSpc>
              <a:spcBef>
                <a:spcPts val="0"/>
              </a:spcBef>
              <a:spcAft>
                <a:spcPts val="0"/>
              </a:spcAft>
              <a:buSzPts val="2090"/>
              <a:buChar char="❑"/>
            </a:pPr>
            <a:r>
              <a:rPr lang="mk" sz="2090" dirty="0">
                <a:latin typeface="Arial"/>
                <a:ea typeface="Arial"/>
                <a:cs typeface="Arial"/>
                <a:sym typeface="Arial"/>
              </a:rPr>
              <a:t>Важен елемент за безбедно користење на мобилниот уред е безбедното користење на апликациите инсталирани на мобилниот уред.</a:t>
            </a:r>
            <a:endParaRPr sz="2090" dirty="0"/>
          </a:p>
          <a:p>
            <a:pPr marL="228600" lvl="0" indent="-196850" algn="just" rtl="0">
              <a:lnSpc>
                <a:spcPct val="80000"/>
              </a:lnSpc>
              <a:spcBef>
                <a:spcPts val="1000"/>
              </a:spcBef>
              <a:spcAft>
                <a:spcPts val="0"/>
              </a:spcAft>
              <a:buSzPts val="2090"/>
              <a:buChar char="❑"/>
            </a:pPr>
            <a:r>
              <a:rPr lang="mk" sz="2090" dirty="0">
                <a:latin typeface="Arial"/>
                <a:ea typeface="Arial"/>
                <a:cs typeface="Arial"/>
                <a:sym typeface="Arial"/>
              </a:rPr>
              <a:t>Невнимателно инсталирање и користење на различни апликации може да го изложи мобилниот уред на различни безбедносни закани и ризици, а со тоа да ги загрози личните податоци на корисникот складирани на мобилниот уред.</a:t>
            </a:r>
            <a:endParaRPr sz="2090" dirty="0"/>
          </a:p>
          <a:p>
            <a:pPr marL="228600" lvl="0" indent="-196850" algn="just" rtl="0">
              <a:lnSpc>
                <a:spcPct val="80000"/>
              </a:lnSpc>
              <a:spcBef>
                <a:spcPts val="1000"/>
              </a:spcBef>
              <a:spcAft>
                <a:spcPts val="0"/>
              </a:spcAft>
              <a:buSzPts val="2090"/>
              <a:buChar char="❑"/>
            </a:pPr>
            <a:r>
              <a:rPr lang="mk" sz="2090" dirty="0">
                <a:latin typeface="Arial"/>
                <a:ea typeface="Arial"/>
                <a:cs typeface="Arial"/>
                <a:sym typeface="Arial"/>
              </a:rPr>
              <a:t>Со почитување на практиките за безбедна употреба, можно е да се минимизираат и спречат ризиците поврзани со нивната невнимателна употреба.</a:t>
            </a:r>
            <a:endParaRPr sz="2090" dirty="0"/>
          </a:p>
          <a:p>
            <a:pPr marL="0" lvl="0" indent="0" algn="just" rtl="0">
              <a:lnSpc>
                <a:spcPct val="80000"/>
              </a:lnSpc>
              <a:spcBef>
                <a:spcPts val="1000"/>
              </a:spcBef>
              <a:spcAft>
                <a:spcPts val="0"/>
              </a:spcAft>
              <a:buSzPts val="2590"/>
              <a:buNone/>
            </a:pPr>
            <a:endParaRPr sz="2090" dirty="0">
              <a:latin typeface="Arial"/>
              <a:ea typeface="Arial"/>
              <a:cs typeface="Arial"/>
              <a:sym typeface="Arial"/>
            </a:endParaRPr>
          </a:p>
        </p:txBody>
      </p:sp>
      <p:pic>
        <p:nvPicPr>
          <p:cNvPr id="399" name="Google Shape;399;p41" descr="Mobile device with apps"/>
          <p:cNvPicPr preferRelativeResize="0"/>
          <p:nvPr/>
        </p:nvPicPr>
        <p:blipFill rotWithShape="1">
          <a:blip r:embed="rId3">
            <a:alphaModFix/>
          </a:blip>
          <a:srcRect l="48660" r="9089"/>
          <a:stretch/>
        </p:blipFill>
        <p:spPr>
          <a:xfrm>
            <a:off x="1666742" y="1494687"/>
            <a:ext cx="3077274" cy="40969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4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5" name="Google Shape;405;p42"/>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42"/>
          <p:cNvSpPr txBox="1">
            <a:spLocks noGrp="1"/>
          </p:cNvSpPr>
          <p:nvPr>
            <p:ph type="title"/>
          </p:nvPr>
        </p:nvSpPr>
        <p:spPr>
          <a:xfrm>
            <a:off x="785308" y="770575"/>
            <a:ext cx="10576742" cy="525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3200" dirty="0">
                <a:latin typeface="Arial"/>
                <a:ea typeface="Arial"/>
                <a:cs typeface="Arial"/>
                <a:sym typeface="Arial"/>
              </a:rPr>
              <a:t>Безбедно користење на мобилни апликации – </a:t>
            </a:r>
            <a:br>
              <a:rPr lang="mk" sz="3200" dirty="0">
                <a:latin typeface="Arial"/>
                <a:ea typeface="Arial"/>
                <a:cs typeface="Arial"/>
                <a:sym typeface="Arial"/>
              </a:rPr>
            </a:br>
            <a:r>
              <a:rPr lang="mk" sz="2800" dirty="0">
                <a:solidFill>
                  <a:srgbClr val="FFAA5A"/>
                </a:solidFill>
                <a:latin typeface="Arial"/>
                <a:ea typeface="Arial"/>
                <a:cs typeface="Arial"/>
                <a:sym typeface="Arial"/>
              </a:rPr>
              <a:t>најдобри практики</a:t>
            </a:r>
            <a:endParaRPr sz="3200" dirty="0">
              <a:solidFill>
                <a:srgbClr val="FFAA5A"/>
              </a:solidFill>
              <a:latin typeface="Arial"/>
              <a:ea typeface="Arial"/>
              <a:cs typeface="Arial"/>
              <a:sym typeface="Arial"/>
            </a:endParaRPr>
          </a:p>
        </p:txBody>
      </p:sp>
      <p:sp>
        <p:nvSpPr>
          <p:cNvPr id="407" name="Google Shape;407;p42"/>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8" name="Google Shape;408;p42"/>
          <p:cNvSpPr txBox="1">
            <a:spLocks noGrp="1"/>
          </p:cNvSpPr>
          <p:nvPr>
            <p:ph type="body" idx="1"/>
          </p:nvPr>
        </p:nvSpPr>
        <p:spPr>
          <a:xfrm>
            <a:off x="634702" y="1699708"/>
            <a:ext cx="10727398" cy="4500929"/>
          </a:xfrm>
          <a:prstGeom prst="rect">
            <a:avLst/>
          </a:prstGeom>
          <a:noFill/>
          <a:ln>
            <a:noFill/>
          </a:ln>
        </p:spPr>
        <p:txBody>
          <a:bodyPr spcFirstLastPara="1" wrap="square" lIns="91425" tIns="45700" rIns="91425" bIns="45700" anchor="t" anchorCtr="0">
            <a:noAutofit/>
          </a:bodyPr>
          <a:lstStyle/>
          <a:p>
            <a:pPr marL="228600" lvl="0" indent="-209550" algn="just" rtl="0">
              <a:lnSpc>
                <a:spcPct val="90000"/>
              </a:lnSpc>
              <a:spcBef>
                <a:spcPts val="0"/>
              </a:spcBef>
              <a:spcAft>
                <a:spcPts val="0"/>
              </a:spcAft>
              <a:buSzPts val="2300"/>
              <a:buChar char="❑"/>
            </a:pPr>
            <a:r>
              <a:rPr lang="mk" sz="2000" b="1" dirty="0">
                <a:latin typeface="Arial"/>
                <a:ea typeface="Arial"/>
                <a:cs typeface="Arial"/>
                <a:sym typeface="Arial"/>
              </a:rPr>
              <a:t>Користење на официјални апликации од специјализирани продавници </a:t>
            </a:r>
            <a:r>
              <a:rPr lang="mk" sz="2000" dirty="0">
                <a:latin typeface="Arial"/>
                <a:ea typeface="Arial"/>
                <a:cs typeface="Arial"/>
                <a:sym typeface="Arial"/>
              </a:rPr>
              <a:t>- апликациите во официјалните продавници за апликации се прегледуваат пред да бидат објавени.</a:t>
            </a:r>
            <a:endParaRPr sz="2000" dirty="0"/>
          </a:p>
          <a:p>
            <a:pPr marL="228600" lvl="0" indent="-209550" algn="just" rtl="0">
              <a:lnSpc>
                <a:spcPct val="90000"/>
              </a:lnSpc>
              <a:spcBef>
                <a:spcPts val="1000"/>
              </a:spcBef>
              <a:spcAft>
                <a:spcPts val="0"/>
              </a:spcAft>
              <a:buSzPts val="2300"/>
              <a:buChar char="❑"/>
            </a:pPr>
            <a:r>
              <a:rPr lang="mk" sz="2000" b="1" dirty="0">
                <a:latin typeface="Arial"/>
                <a:ea typeface="Arial"/>
                <a:cs typeface="Arial"/>
                <a:sym typeface="Arial"/>
              </a:rPr>
              <a:t>Ажурирање на мобилни апликации </a:t>
            </a:r>
            <a:r>
              <a:rPr lang="mk" sz="2000" dirty="0">
                <a:latin typeface="Arial"/>
                <a:ea typeface="Arial"/>
                <a:cs typeface="Arial"/>
                <a:sym typeface="Arial"/>
              </a:rPr>
              <a:t>- како безбедно користење на мобилни уреди и ажурирање на оперативниот систем на уредот, корисниците добиваат подобрувања на мобилната апликација, вклучително и отстранување на различни безбедносни пропусти.</a:t>
            </a:r>
            <a:endParaRPr sz="2000" dirty="0"/>
          </a:p>
          <a:p>
            <a:pPr marL="228600" lvl="0" indent="-209550" algn="just" rtl="0">
              <a:lnSpc>
                <a:spcPct val="90000"/>
              </a:lnSpc>
              <a:spcBef>
                <a:spcPts val="1000"/>
              </a:spcBef>
              <a:spcAft>
                <a:spcPts val="0"/>
              </a:spcAft>
              <a:buSzPts val="2300"/>
              <a:buChar char="❑"/>
            </a:pPr>
            <a:r>
              <a:rPr lang="mk" sz="2000" b="1" dirty="0">
                <a:latin typeface="Arial"/>
                <a:ea typeface="Arial"/>
                <a:cs typeface="Arial"/>
                <a:sym typeface="Arial"/>
              </a:rPr>
              <a:t>Дозволи за мобилни апликации </a:t>
            </a:r>
            <a:r>
              <a:rPr lang="mk" sz="2000" dirty="0">
                <a:latin typeface="Arial"/>
                <a:ea typeface="Arial"/>
                <a:cs typeface="Arial"/>
                <a:sym typeface="Arial"/>
              </a:rPr>
              <a:t>- апликациите може да пристапат до различни функции на уредот и неовластени податоци доколку корисникот свесно или несвесно даде дозвола за апликацијата. Апликациите со злонамерни намери може да бараат дозволи за функции што не треба да им се потребни според дадениот опис.</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4" name="Google Shape;414;p43"/>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5" name="Google Shape;415;p43"/>
          <p:cNvSpPr txBox="1">
            <a:spLocks noGrp="1"/>
          </p:cNvSpPr>
          <p:nvPr>
            <p:ph type="title"/>
          </p:nvPr>
        </p:nvSpPr>
        <p:spPr>
          <a:xfrm>
            <a:off x="839095" y="358095"/>
            <a:ext cx="10523003"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3600" dirty="0">
                <a:latin typeface="Arial"/>
                <a:ea typeface="Arial"/>
                <a:cs typeface="Arial"/>
                <a:sym typeface="Arial"/>
              </a:rPr>
              <a:t>Безбедно користење на мобилни апликации – </a:t>
            </a:r>
            <a:br>
              <a:rPr lang="mk" sz="3600" dirty="0">
                <a:latin typeface="Arial"/>
                <a:ea typeface="Arial"/>
                <a:cs typeface="Arial"/>
                <a:sym typeface="Arial"/>
              </a:rPr>
            </a:br>
            <a:r>
              <a:rPr lang="mk" sz="3200" dirty="0">
                <a:solidFill>
                  <a:srgbClr val="FFAA5A"/>
                </a:solidFill>
                <a:latin typeface="Arial"/>
                <a:ea typeface="Arial"/>
                <a:cs typeface="Arial"/>
                <a:sym typeface="Arial"/>
              </a:rPr>
              <a:t>најдобри практики – прод.</a:t>
            </a:r>
            <a:endParaRPr sz="3600" dirty="0">
              <a:solidFill>
                <a:srgbClr val="FFAA5A"/>
              </a:solidFill>
              <a:latin typeface="Arial"/>
              <a:ea typeface="Arial"/>
              <a:cs typeface="Arial"/>
              <a:sym typeface="Arial"/>
            </a:endParaRPr>
          </a:p>
        </p:txBody>
      </p:sp>
      <p:sp>
        <p:nvSpPr>
          <p:cNvPr id="416" name="Google Shape;416;p43"/>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7" name="Google Shape;417;p43"/>
          <p:cNvSpPr txBox="1">
            <a:spLocks noGrp="1"/>
          </p:cNvSpPr>
          <p:nvPr>
            <p:ph type="body" idx="1"/>
          </p:nvPr>
        </p:nvSpPr>
        <p:spPr>
          <a:xfrm>
            <a:off x="645459" y="1640420"/>
            <a:ext cx="10306893" cy="4506883"/>
          </a:xfrm>
          <a:prstGeom prst="rect">
            <a:avLst/>
          </a:prstGeom>
          <a:noFill/>
          <a:ln>
            <a:noFill/>
          </a:ln>
        </p:spPr>
        <p:txBody>
          <a:bodyPr spcFirstLastPara="1" wrap="square" lIns="91425" tIns="45700" rIns="91425" bIns="45700" anchor="t" anchorCtr="0">
            <a:noAutofit/>
          </a:bodyPr>
          <a:lstStyle/>
          <a:p>
            <a:pPr marL="228600" lvl="0" indent="-209550" algn="just" rtl="0">
              <a:lnSpc>
                <a:spcPct val="90000"/>
              </a:lnSpc>
              <a:spcBef>
                <a:spcPts val="0"/>
              </a:spcBef>
              <a:spcAft>
                <a:spcPts val="0"/>
              </a:spcAft>
              <a:buSzPts val="1900"/>
              <a:buChar char="❑"/>
            </a:pPr>
            <a:r>
              <a:rPr lang="mk" sz="1900" b="1" dirty="0">
                <a:latin typeface="Arial"/>
                <a:ea typeface="Arial"/>
                <a:cs typeface="Arial"/>
                <a:sym typeface="Arial"/>
              </a:rPr>
              <a:t>Купувања во апликација </a:t>
            </a:r>
            <a:r>
              <a:rPr lang="mk" sz="1900" dirty="0">
                <a:latin typeface="Arial"/>
                <a:ea typeface="Arial"/>
                <a:cs typeface="Arial"/>
                <a:sym typeface="Arial"/>
              </a:rPr>
              <a:t>- апликациите може да дозволуваат разни купувања во самата апликација, како на пример стекнување специфични платени функции или елементи за играње во игра. Купувањето во апликација може да претставува и </a:t>
            </a:r>
            <a:br>
              <a:rPr lang="mk" sz="1900" dirty="0">
                <a:latin typeface="Arial"/>
                <a:ea typeface="Arial"/>
                <a:cs typeface="Arial"/>
                <a:sym typeface="Arial"/>
              </a:rPr>
            </a:br>
            <a:r>
              <a:rPr lang="mk" sz="1900" dirty="0">
                <a:latin typeface="Arial"/>
                <a:ea typeface="Arial"/>
                <a:cs typeface="Arial"/>
                <a:sym typeface="Arial"/>
              </a:rPr>
              <a:t>ризик за корисникот, не во поглед на безбедноста, туку од аспект на трошење пари.</a:t>
            </a:r>
            <a:endParaRPr sz="2500" dirty="0"/>
          </a:p>
          <a:p>
            <a:pPr marL="228600" lvl="0" indent="-209550" algn="just" rtl="0">
              <a:lnSpc>
                <a:spcPct val="90000"/>
              </a:lnSpc>
              <a:spcBef>
                <a:spcPts val="1000"/>
              </a:spcBef>
              <a:spcAft>
                <a:spcPts val="0"/>
              </a:spcAft>
              <a:buSzPts val="1900"/>
              <a:buChar char="❑"/>
            </a:pPr>
            <a:r>
              <a:rPr lang="mk" sz="1900" b="1" dirty="0">
                <a:latin typeface="Arial"/>
                <a:ea typeface="Arial"/>
                <a:cs typeface="Arial"/>
                <a:sym typeface="Arial"/>
              </a:rPr>
              <a:t>Реклами во мобилни апликации </a:t>
            </a:r>
            <a:r>
              <a:rPr lang="mk" sz="1900" dirty="0">
                <a:latin typeface="Arial"/>
                <a:ea typeface="Arial"/>
                <a:cs typeface="Arial"/>
                <a:sym typeface="Arial"/>
              </a:rPr>
              <a:t>- рекламите се појавуваат во апликациите, особено оние што им се даваат на корисниците бесплатно. Прикажаните реклами во мобилните апликации може да претставуваат и одредени безбедносни ризици. Злонамерен код може да биде скриен во реклама, која се извршува по интеракција на корисникот со таква реклама.</a:t>
            </a:r>
            <a:endParaRPr sz="2500" dirty="0"/>
          </a:p>
          <a:p>
            <a:pPr marL="228600" lvl="0" indent="-209550" algn="just" rtl="0">
              <a:lnSpc>
                <a:spcPct val="90000"/>
              </a:lnSpc>
              <a:spcBef>
                <a:spcPts val="1000"/>
              </a:spcBef>
              <a:spcAft>
                <a:spcPts val="0"/>
              </a:spcAft>
              <a:buSzPts val="1900"/>
              <a:buChar char="❑"/>
            </a:pPr>
            <a:r>
              <a:rPr lang="mk" sz="1900" b="1" dirty="0">
                <a:latin typeface="Arial"/>
                <a:ea typeface="Arial"/>
                <a:cs typeface="Arial"/>
                <a:sym typeface="Arial"/>
              </a:rPr>
              <a:t>Апликации за имитирање </a:t>
            </a:r>
            <a:r>
              <a:rPr lang="mk" sz="1900" dirty="0">
                <a:latin typeface="Arial"/>
                <a:ea typeface="Arial"/>
                <a:cs typeface="Arial"/>
                <a:sym typeface="Arial"/>
              </a:rPr>
              <a:t>- ова е метод преку кој напаѓачите можат да се инфилтрираат во мобилниот уред на корисникот создавајќи апликација која изгледа како друга постоечка апликација. Лажната апликација може да има речиси идентично име, икона, описи, изглед и функционалност.</a:t>
            </a:r>
            <a:endParaRPr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Google Shape;422;p44"/>
          <p:cNvSpPr/>
          <p:nvPr/>
        </p:nvSpPr>
        <p:spPr>
          <a:xfrm>
            <a:off x="-95857" y="1359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3" name="Google Shape;423;p44"/>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44"/>
          <p:cNvSpPr txBox="1">
            <a:spLocks noGrp="1"/>
          </p:cNvSpPr>
          <p:nvPr>
            <p:ph type="title"/>
          </p:nvPr>
        </p:nvSpPr>
        <p:spPr>
          <a:xfrm>
            <a:off x="903642" y="189953"/>
            <a:ext cx="8303732" cy="10505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dirty="0">
                <a:latin typeface="Arial"/>
                <a:ea typeface="Arial"/>
                <a:cs typeface="Arial"/>
                <a:sym typeface="Arial"/>
              </a:rPr>
              <a:t>Методи за автентикација</a:t>
            </a:r>
            <a:endParaRPr dirty="0">
              <a:latin typeface="Arial"/>
              <a:ea typeface="Arial"/>
              <a:cs typeface="Arial"/>
              <a:sym typeface="Arial"/>
            </a:endParaRPr>
          </a:p>
        </p:txBody>
      </p:sp>
      <p:sp>
        <p:nvSpPr>
          <p:cNvPr id="425" name="Google Shape;425;p44"/>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6" name="Google Shape;426;p44"/>
          <p:cNvSpPr txBox="1">
            <a:spLocks noGrp="1"/>
          </p:cNvSpPr>
          <p:nvPr>
            <p:ph type="body" idx="1"/>
          </p:nvPr>
        </p:nvSpPr>
        <p:spPr>
          <a:xfrm>
            <a:off x="4427145" y="1340067"/>
            <a:ext cx="6662368" cy="458355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SzPts val="2800"/>
              <a:buChar char="❑"/>
            </a:pPr>
            <a:r>
              <a:rPr lang="mk" sz="2600" dirty="0">
                <a:latin typeface="Arial"/>
                <a:ea typeface="Arial"/>
                <a:cs typeface="Arial"/>
                <a:sym typeface="Arial"/>
              </a:rPr>
              <a:t>Различните лични барања бараат различни нивоа на безбедност, постигнати со внимателно избирање или комбинирање на различни достапни методи за автентикација.</a:t>
            </a:r>
            <a:endParaRPr sz="2600" dirty="0"/>
          </a:p>
          <a:p>
            <a:pPr marL="228600" lvl="0" indent="-228600" algn="l" rtl="0">
              <a:lnSpc>
                <a:spcPct val="90000"/>
              </a:lnSpc>
              <a:spcBef>
                <a:spcPts val="1000"/>
              </a:spcBef>
              <a:spcAft>
                <a:spcPts val="0"/>
              </a:spcAft>
              <a:buSzPts val="2800"/>
              <a:buChar char="❑"/>
            </a:pPr>
            <a:r>
              <a:rPr lang="mk" sz="2600" dirty="0">
                <a:latin typeface="Arial"/>
                <a:ea typeface="Arial"/>
                <a:cs typeface="Arial"/>
                <a:sym typeface="Arial"/>
              </a:rPr>
              <a:t>Кога станува збор за корисничкото искуство, тоа игра значајна улога во задоволството на корисниците за време на обработката на плаќањата преку Интернет.</a:t>
            </a:r>
            <a:endParaRPr sz="2600" dirty="0"/>
          </a:p>
          <a:p>
            <a:pPr marL="228600" lvl="0" indent="-228600" algn="l" rtl="0">
              <a:lnSpc>
                <a:spcPct val="90000"/>
              </a:lnSpc>
              <a:spcBef>
                <a:spcPts val="1000"/>
              </a:spcBef>
              <a:spcAft>
                <a:spcPts val="0"/>
              </a:spcAft>
              <a:buSzPts val="2800"/>
              <a:buChar char="❑"/>
            </a:pPr>
            <a:r>
              <a:rPr lang="mk" sz="2600" dirty="0">
                <a:latin typeface="Arial"/>
                <a:ea typeface="Arial"/>
                <a:cs typeface="Arial"/>
                <a:sym typeface="Arial"/>
              </a:rPr>
              <a:t>Затоа, применетиот метод за автентикација мора да обезбеди практичност и безбедност во исто време.</a:t>
            </a:r>
            <a:endParaRPr sz="2600" dirty="0"/>
          </a:p>
          <a:p>
            <a:pPr marL="0" lvl="0" indent="0" algn="l" rtl="0">
              <a:lnSpc>
                <a:spcPct val="90000"/>
              </a:lnSpc>
              <a:spcBef>
                <a:spcPts val="1000"/>
              </a:spcBef>
              <a:spcAft>
                <a:spcPts val="0"/>
              </a:spcAft>
              <a:buSzPts val="2800"/>
              <a:buNone/>
            </a:pPr>
            <a:endParaRPr dirty="0">
              <a:latin typeface="Arial"/>
              <a:ea typeface="Arial"/>
              <a:cs typeface="Arial"/>
              <a:sym typeface="Arial"/>
            </a:endParaRPr>
          </a:p>
        </p:txBody>
      </p:sp>
      <p:pic>
        <p:nvPicPr>
          <p:cNvPr id="427" name="Google Shape;427;p44" descr="3D technology art"/>
          <p:cNvPicPr preferRelativeResize="0"/>
          <p:nvPr/>
        </p:nvPicPr>
        <p:blipFill rotWithShape="1">
          <a:blip r:embed="rId3">
            <a:alphaModFix/>
          </a:blip>
          <a:srcRect l="12609" r="27990" b="-2"/>
          <a:stretch/>
        </p:blipFill>
        <p:spPr>
          <a:xfrm>
            <a:off x="1353680" y="1240496"/>
            <a:ext cx="2734224" cy="49079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45"/>
          <p:cNvSpPr/>
          <p:nvPr/>
        </p:nvSpPr>
        <p:spPr>
          <a:xfrm>
            <a:off x="1523" y="-2935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3" name="Google Shape;433;p4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4" name="Google Shape;434;p45"/>
          <p:cNvSpPr txBox="1">
            <a:spLocks noGrp="1"/>
          </p:cNvSpPr>
          <p:nvPr>
            <p:ph type="title"/>
          </p:nvPr>
        </p:nvSpPr>
        <p:spPr>
          <a:xfrm>
            <a:off x="742277" y="238999"/>
            <a:ext cx="8887369" cy="7794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800"/>
              <a:buFont typeface="Arial"/>
              <a:buNone/>
            </a:pPr>
            <a:r>
              <a:rPr lang="mk" sz="4800" dirty="0">
                <a:latin typeface="Arial"/>
                <a:ea typeface="Arial"/>
                <a:cs typeface="Arial"/>
                <a:sym typeface="Arial"/>
              </a:rPr>
              <a:t>Врвни методи за автентикација</a:t>
            </a:r>
            <a:endParaRPr sz="4000" dirty="0">
              <a:solidFill>
                <a:srgbClr val="FFAA5A"/>
              </a:solidFill>
              <a:latin typeface="Arial"/>
              <a:ea typeface="Arial"/>
              <a:cs typeface="Arial"/>
              <a:sym typeface="Arial"/>
            </a:endParaRPr>
          </a:p>
        </p:txBody>
      </p:sp>
      <p:sp>
        <p:nvSpPr>
          <p:cNvPr id="435" name="Google Shape;435;p4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36" name="Google Shape;436;p45"/>
          <p:cNvGrpSpPr/>
          <p:nvPr/>
        </p:nvGrpSpPr>
        <p:grpSpPr>
          <a:xfrm>
            <a:off x="565109" y="1965533"/>
            <a:ext cx="11407699" cy="3945393"/>
            <a:chOff x="79730" y="747643"/>
            <a:chExt cx="11407699" cy="3945393"/>
          </a:xfrm>
        </p:grpSpPr>
        <p:sp>
          <p:nvSpPr>
            <p:cNvPr id="437" name="Google Shape;437;p45"/>
            <p:cNvSpPr/>
            <p:nvPr/>
          </p:nvSpPr>
          <p:spPr>
            <a:xfrm>
              <a:off x="79730" y="747643"/>
              <a:ext cx="1510239" cy="1510239"/>
            </a:xfrm>
            <a:prstGeom prst="ellipse">
              <a:avLst/>
            </a:prstGeom>
            <a:solidFill>
              <a:srgbClr val="92B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396880" y="1064793"/>
              <a:ext cx="875938" cy="875938"/>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1913592" y="747643"/>
              <a:ext cx="3559849" cy="15102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txBox="1"/>
            <p:nvPr/>
          </p:nvSpPr>
          <p:spPr>
            <a:xfrm>
              <a:off x="1913592" y="747643"/>
              <a:ext cx="3559849" cy="151023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AA5A"/>
                </a:buClr>
                <a:buSzPts val="1800"/>
                <a:buFont typeface="Arial"/>
                <a:buNone/>
              </a:pPr>
              <a:r>
                <a:rPr lang="mk" sz="1600" b="1" dirty="0">
                  <a:solidFill>
                    <a:srgbClr val="FFAA5A"/>
                  </a:solidFill>
                  <a:latin typeface="Arial"/>
                  <a:ea typeface="Arial"/>
                  <a:cs typeface="Arial"/>
                  <a:sym typeface="Arial"/>
                </a:rPr>
                <a:t>Биометриски методи за автентикација </a:t>
              </a:r>
              <a:r>
                <a:rPr lang="mk" sz="1600" dirty="0">
                  <a:solidFill>
                    <a:schemeClr val="dk1"/>
                  </a:solidFill>
                  <a:latin typeface="Arial"/>
                  <a:ea typeface="Arial"/>
                  <a:cs typeface="Arial"/>
                  <a:sym typeface="Arial"/>
                </a:rPr>
                <a:t>- се потпираат на уникатните биолошки особини на корисникот со цел да се потврди неговиот идентитет. Ова ја прави биометриката еден од најбезбедните методи за автентикација од денес.</a:t>
              </a:r>
              <a:endParaRPr sz="1200" dirty="0"/>
            </a:p>
          </p:txBody>
        </p:sp>
        <p:sp>
          <p:nvSpPr>
            <p:cNvPr id="441" name="Google Shape;441;p45"/>
            <p:cNvSpPr/>
            <p:nvPr/>
          </p:nvSpPr>
          <p:spPr>
            <a:xfrm>
              <a:off x="6093718" y="747643"/>
              <a:ext cx="1510239" cy="1510239"/>
            </a:xfrm>
            <a:prstGeom prst="ellipse">
              <a:avLst/>
            </a:prstGeom>
            <a:solidFill>
              <a:srgbClr val="92B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6410868" y="1064793"/>
              <a:ext cx="875938" cy="875938"/>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5"/>
            <p:cNvSpPr/>
            <p:nvPr/>
          </p:nvSpPr>
          <p:spPr>
            <a:xfrm>
              <a:off x="7927580" y="747643"/>
              <a:ext cx="3559849" cy="15102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5"/>
            <p:cNvSpPr txBox="1"/>
            <p:nvPr/>
          </p:nvSpPr>
          <p:spPr>
            <a:xfrm>
              <a:off x="7927580" y="747643"/>
              <a:ext cx="3559849" cy="151023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AA5A"/>
                </a:buClr>
                <a:buSzPts val="1800"/>
                <a:buFont typeface="Arial"/>
                <a:buNone/>
              </a:pPr>
              <a:r>
                <a:rPr lang="mk" sz="1500" b="1">
                  <a:solidFill>
                    <a:srgbClr val="FFAA5A"/>
                  </a:solidFill>
                  <a:latin typeface="Arial"/>
                  <a:ea typeface="Arial"/>
                  <a:cs typeface="Arial"/>
                  <a:sym typeface="Arial"/>
                </a:rPr>
                <a:t>QR код </a:t>
              </a:r>
              <a:r>
                <a:rPr lang="mk" sz="1500">
                  <a:solidFill>
                    <a:schemeClr val="dk1"/>
                  </a:solidFill>
                  <a:latin typeface="Arial"/>
                  <a:ea typeface="Arial"/>
                  <a:cs typeface="Arial"/>
                  <a:sym typeface="Arial"/>
                </a:rPr>
                <a:t>– оваа автентикација обично се користи за автентикација на корисникот и валидација на трансакцијата. Типичен тек за верификација на трансакциите започнува со најавување на корисникот во својата веб-апликација за интернет банкарство и отворање на налог за плаќање.</a:t>
              </a:r>
              <a:endParaRPr sz="1100"/>
            </a:p>
          </p:txBody>
        </p:sp>
        <p:sp>
          <p:nvSpPr>
            <p:cNvPr id="445" name="Google Shape;445;p45"/>
            <p:cNvSpPr/>
            <p:nvPr/>
          </p:nvSpPr>
          <p:spPr>
            <a:xfrm>
              <a:off x="79730" y="3182797"/>
              <a:ext cx="1510239" cy="1510239"/>
            </a:xfrm>
            <a:prstGeom prst="ellipse">
              <a:avLst/>
            </a:prstGeom>
            <a:solidFill>
              <a:srgbClr val="92B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5"/>
            <p:cNvSpPr/>
            <p:nvPr/>
          </p:nvSpPr>
          <p:spPr>
            <a:xfrm>
              <a:off x="396880" y="3499948"/>
              <a:ext cx="875938" cy="875938"/>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5"/>
            <p:cNvSpPr/>
            <p:nvPr/>
          </p:nvSpPr>
          <p:spPr>
            <a:xfrm>
              <a:off x="1913592" y="3182797"/>
              <a:ext cx="3559849" cy="15102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5"/>
            <p:cNvSpPr txBox="1"/>
            <p:nvPr/>
          </p:nvSpPr>
          <p:spPr>
            <a:xfrm>
              <a:off x="1913592" y="3182797"/>
              <a:ext cx="3559849" cy="151023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AA5A"/>
                </a:buClr>
                <a:buSzPts val="1800"/>
                <a:buFont typeface="Arial"/>
                <a:buNone/>
              </a:pPr>
              <a:r>
                <a:rPr lang="mk" sz="1600" b="1">
                  <a:solidFill>
                    <a:srgbClr val="FFAA5A"/>
                  </a:solidFill>
                  <a:latin typeface="Arial"/>
                  <a:ea typeface="Arial"/>
                  <a:cs typeface="Arial"/>
                  <a:sym typeface="Arial"/>
                </a:rPr>
                <a:t>SMS OTP </a:t>
              </a:r>
              <a:r>
                <a:rPr lang="mk" sz="1600">
                  <a:solidFill>
                    <a:schemeClr val="dk1"/>
                  </a:solidFill>
                  <a:latin typeface="Arial"/>
                  <a:ea typeface="Arial"/>
                  <a:cs typeface="Arial"/>
                  <a:sym typeface="Arial"/>
                </a:rPr>
                <a:t>- овој едноставен, но ефективен метод за автентикација вклучува испраќање СМС порака до мобилниот телефон на корисникот, која содржи еднократна лозинка што се користи за финализирање на автентикацијата на онлајн плаќањата.</a:t>
              </a:r>
              <a:endParaRPr sz="1200"/>
            </a:p>
          </p:txBody>
        </p:sp>
        <p:sp>
          <p:nvSpPr>
            <p:cNvPr id="449" name="Google Shape;449;p45"/>
            <p:cNvSpPr/>
            <p:nvPr/>
          </p:nvSpPr>
          <p:spPr>
            <a:xfrm>
              <a:off x="6093718" y="3182797"/>
              <a:ext cx="1510239" cy="1510239"/>
            </a:xfrm>
            <a:prstGeom prst="ellipse">
              <a:avLst/>
            </a:prstGeom>
            <a:solidFill>
              <a:srgbClr val="92B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5"/>
            <p:cNvSpPr/>
            <p:nvPr/>
          </p:nvSpPr>
          <p:spPr>
            <a:xfrm>
              <a:off x="6410868" y="3499948"/>
              <a:ext cx="875938" cy="875938"/>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5"/>
            <p:cNvSpPr/>
            <p:nvPr/>
          </p:nvSpPr>
          <p:spPr>
            <a:xfrm>
              <a:off x="7927580" y="3182797"/>
              <a:ext cx="3559849" cy="15102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5"/>
            <p:cNvSpPr txBox="1"/>
            <p:nvPr/>
          </p:nvSpPr>
          <p:spPr>
            <a:xfrm>
              <a:off x="7927580" y="3182797"/>
              <a:ext cx="3559849" cy="151023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AA5A"/>
                </a:buClr>
                <a:buSzPts val="1800"/>
                <a:buFont typeface="Arial"/>
                <a:buNone/>
              </a:pPr>
              <a:r>
                <a:rPr lang="mk" sz="1600" b="1">
                  <a:solidFill>
                    <a:srgbClr val="FFAA5A"/>
                  </a:solidFill>
                  <a:latin typeface="Arial"/>
                  <a:ea typeface="Arial"/>
                  <a:cs typeface="Arial"/>
                  <a:sym typeface="Arial"/>
                </a:rPr>
                <a:t>Метод за автентикација на Push notification </a:t>
              </a:r>
              <a:r>
                <a:rPr lang="mk" sz="1600">
                  <a:solidFill>
                    <a:schemeClr val="dk1"/>
                  </a:solidFill>
                  <a:latin typeface="Arial"/>
                  <a:ea typeface="Arial"/>
                  <a:cs typeface="Arial"/>
                  <a:sym typeface="Arial"/>
                </a:rPr>
                <a:t>- систем за автентикација базиран на push испраќа известување до апликација на уредот на корисникот, информирајќи го за обид за автентикација.</a:t>
              </a:r>
              <a:endParaRPr sz="12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a:spLocks noGrp="1"/>
          </p:cNvSpPr>
          <p:nvPr>
            <p:ph type="title"/>
          </p:nvPr>
        </p:nvSpPr>
        <p:spPr>
          <a:xfrm>
            <a:off x="817580" y="182246"/>
            <a:ext cx="1904105" cy="8121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4800"/>
              <a:buFont typeface="Arial"/>
              <a:buNone/>
            </a:pPr>
            <a:r>
              <a:rPr lang="mk" sz="4400" dirty="0">
                <a:latin typeface="Arial"/>
                <a:ea typeface="Arial"/>
                <a:cs typeface="Arial"/>
                <a:sym typeface="Arial"/>
              </a:rPr>
              <a:t>Квиз</a:t>
            </a:r>
            <a:endParaRPr sz="4400" dirty="0"/>
          </a:p>
        </p:txBody>
      </p:sp>
      <p:sp>
        <p:nvSpPr>
          <p:cNvPr id="459" name="Google Shape;459;p46"/>
          <p:cNvSpPr txBox="1">
            <a:spLocks noGrp="1"/>
          </p:cNvSpPr>
          <p:nvPr>
            <p:ph type="body" idx="1"/>
          </p:nvPr>
        </p:nvSpPr>
        <p:spPr>
          <a:xfrm>
            <a:off x="617220" y="1165860"/>
            <a:ext cx="10736580" cy="4080510"/>
          </a:xfrm>
          <a:prstGeom prst="rect">
            <a:avLst/>
          </a:prstGeom>
          <a:noFill/>
          <a:ln>
            <a:noFill/>
          </a:ln>
        </p:spPr>
        <p:txBody>
          <a:bodyPr spcFirstLastPara="1" wrap="square" lIns="91425" tIns="45700" rIns="91425" bIns="45700" anchor="t" anchorCtr="0">
            <a:noAutofit/>
          </a:bodyPr>
          <a:lstStyle/>
          <a:p>
            <a:pPr marL="514350" lvl="0" indent="-476250" algn="l" rtl="0">
              <a:lnSpc>
                <a:spcPct val="90000"/>
              </a:lnSpc>
              <a:spcBef>
                <a:spcPts val="0"/>
              </a:spcBef>
              <a:spcAft>
                <a:spcPts val="0"/>
              </a:spcAft>
              <a:buSzPts val="3000"/>
              <a:buFont typeface="Calibri"/>
              <a:buAutoNum type="arabicPeriod"/>
            </a:pPr>
            <a:r>
              <a:rPr lang="mk" sz="2400" dirty="0">
                <a:latin typeface="Arial"/>
                <a:ea typeface="Arial"/>
                <a:cs typeface="Arial"/>
                <a:sym typeface="Arial"/>
              </a:rPr>
              <a:t>Како можете да го опишете безбедното прелистување?</a:t>
            </a:r>
            <a:endParaRPr sz="2400" dirty="0"/>
          </a:p>
          <a:p>
            <a:pPr marL="514350" lvl="0" indent="-476250" algn="l" rtl="0">
              <a:lnSpc>
                <a:spcPct val="90000"/>
              </a:lnSpc>
              <a:spcBef>
                <a:spcPts val="1000"/>
              </a:spcBef>
              <a:spcAft>
                <a:spcPts val="0"/>
              </a:spcAft>
              <a:buSzPts val="3000"/>
              <a:buFont typeface="Calibri"/>
              <a:buAutoNum type="arabicPeriod"/>
            </a:pPr>
            <a:r>
              <a:rPr lang="mk" sz="2400" dirty="0">
                <a:latin typeface="Arial"/>
                <a:ea typeface="Arial"/>
                <a:cs typeface="Arial"/>
                <a:sym typeface="Arial"/>
              </a:rPr>
              <a:t>Кој почеток на веб-локација значи безбедна локација?</a:t>
            </a:r>
            <a:endParaRPr sz="2400" dirty="0"/>
          </a:p>
          <a:p>
            <a:pPr marL="0" lvl="0" indent="0" algn="l" rtl="0">
              <a:lnSpc>
                <a:spcPct val="90000"/>
              </a:lnSpc>
              <a:spcBef>
                <a:spcPts val="1000"/>
              </a:spcBef>
              <a:spcAft>
                <a:spcPts val="0"/>
              </a:spcAft>
              <a:buSzPts val="3600"/>
              <a:buNone/>
            </a:pPr>
            <a:r>
              <a:rPr lang="mk" sz="2400" dirty="0">
                <a:latin typeface="Arial"/>
                <a:ea typeface="Arial"/>
                <a:cs typeface="Arial"/>
                <a:sym typeface="Arial"/>
              </a:rPr>
              <a:t>◻ HTTP ◻ HTTPS ◻ HPTP</a:t>
            </a:r>
            <a:endParaRPr sz="2400" dirty="0"/>
          </a:p>
          <a:p>
            <a:pPr marL="514350" lvl="0" indent="-476250" algn="l" rtl="0">
              <a:lnSpc>
                <a:spcPct val="90000"/>
              </a:lnSpc>
              <a:spcBef>
                <a:spcPts val="1000"/>
              </a:spcBef>
              <a:spcAft>
                <a:spcPts val="0"/>
              </a:spcAft>
              <a:buSzPts val="3000"/>
              <a:buFont typeface="Calibri"/>
              <a:buAutoNum type="arabicPeriod" startAt="3"/>
            </a:pPr>
            <a:r>
              <a:rPr lang="mk" sz="2400" dirty="0">
                <a:latin typeface="Arial"/>
                <a:ea typeface="Arial"/>
                <a:cs typeface="Arial"/>
                <a:sym typeface="Arial"/>
              </a:rPr>
              <a:t>Како можете да опишете малициозен софтвер?</a:t>
            </a:r>
            <a:endParaRPr sz="2400" dirty="0"/>
          </a:p>
          <a:p>
            <a:pPr marL="514350" lvl="0" indent="-476250" algn="l" rtl="0">
              <a:lnSpc>
                <a:spcPct val="90000"/>
              </a:lnSpc>
              <a:spcBef>
                <a:spcPts val="1000"/>
              </a:spcBef>
              <a:spcAft>
                <a:spcPts val="0"/>
              </a:spcAft>
              <a:buSzPts val="3000"/>
              <a:buFont typeface="Calibri"/>
              <a:buAutoNum type="arabicPeriod" startAt="3"/>
            </a:pPr>
            <a:r>
              <a:rPr lang="mk" sz="2400" dirty="0">
                <a:latin typeface="Arial"/>
                <a:ea typeface="Arial"/>
                <a:cs typeface="Arial"/>
                <a:sym typeface="Arial"/>
              </a:rPr>
              <a:t>Споменете две или три позитивни страни на постојаните најавувања.</a:t>
            </a:r>
            <a:endParaRPr sz="2400" dirty="0"/>
          </a:p>
          <a:p>
            <a:pPr marL="514350" lvl="0" indent="-476250" algn="l" rtl="0">
              <a:lnSpc>
                <a:spcPct val="90000"/>
              </a:lnSpc>
              <a:spcBef>
                <a:spcPts val="1000"/>
              </a:spcBef>
              <a:spcAft>
                <a:spcPts val="0"/>
              </a:spcAft>
              <a:buSzPts val="3000"/>
              <a:buFont typeface="Calibri"/>
              <a:buAutoNum type="arabicPeriod" startAt="3"/>
            </a:pPr>
            <a:r>
              <a:rPr lang="mk" sz="2400" dirty="0">
                <a:latin typeface="Arial"/>
                <a:ea typeface="Arial"/>
                <a:cs typeface="Arial"/>
                <a:sym typeface="Arial"/>
              </a:rPr>
              <a:t>Споменете две или три негативи на постојаните најавувања.</a:t>
            </a:r>
            <a:endParaRPr sz="2400" dirty="0"/>
          </a:p>
        </p:txBody>
      </p:sp>
      <p:pic>
        <p:nvPicPr>
          <p:cNvPr id="460" name="Google Shape;460;p46" descr="Question,quiz,think,thinking,answer - free image from needpix.com"/>
          <p:cNvPicPr preferRelativeResize="0"/>
          <p:nvPr/>
        </p:nvPicPr>
        <p:blipFill rotWithShape="1">
          <a:blip r:embed="rId3">
            <a:alphaModFix/>
          </a:blip>
          <a:srcRect/>
          <a:stretch/>
        </p:blipFill>
        <p:spPr>
          <a:xfrm>
            <a:off x="9423718" y="5114963"/>
            <a:ext cx="2768282" cy="17430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7" descr="Question,quiz,think,thinking,answer - free image from needpix.com"/>
          <p:cNvPicPr preferRelativeResize="0"/>
          <p:nvPr/>
        </p:nvPicPr>
        <p:blipFill rotWithShape="1">
          <a:blip r:embed="rId3">
            <a:alphaModFix/>
          </a:blip>
          <a:srcRect/>
          <a:stretch/>
        </p:blipFill>
        <p:spPr>
          <a:xfrm>
            <a:off x="9768839" y="5332267"/>
            <a:ext cx="2423161" cy="1525733"/>
          </a:xfrm>
          <a:prstGeom prst="rect">
            <a:avLst/>
          </a:prstGeom>
          <a:noFill/>
          <a:ln>
            <a:noFill/>
          </a:ln>
        </p:spPr>
      </p:pic>
      <p:sp>
        <p:nvSpPr>
          <p:cNvPr id="467" name="Google Shape;467;p47"/>
          <p:cNvSpPr txBox="1">
            <a:spLocks noGrp="1"/>
          </p:cNvSpPr>
          <p:nvPr>
            <p:ph type="title"/>
          </p:nvPr>
        </p:nvSpPr>
        <p:spPr>
          <a:xfrm>
            <a:off x="371076" y="182246"/>
            <a:ext cx="1766334" cy="8121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4800"/>
              <a:buFont typeface="Arial"/>
              <a:buNone/>
            </a:pPr>
            <a:r>
              <a:rPr lang="mk" sz="4400" dirty="0">
                <a:latin typeface="Arial"/>
                <a:ea typeface="Arial"/>
                <a:cs typeface="Arial"/>
                <a:sym typeface="Arial"/>
              </a:rPr>
              <a:t>Квиз</a:t>
            </a:r>
            <a:endParaRPr sz="4400" dirty="0"/>
          </a:p>
        </p:txBody>
      </p:sp>
      <p:sp>
        <p:nvSpPr>
          <p:cNvPr id="468" name="Google Shape;468;p47"/>
          <p:cNvSpPr txBox="1">
            <a:spLocks noGrp="1"/>
          </p:cNvSpPr>
          <p:nvPr>
            <p:ph type="body" idx="1"/>
          </p:nvPr>
        </p:nvSpPr>
        <p:spPr>
          <a:xfrm>
            <a:off x="548640" y="1486534"/>
            <a:ext cx="10736580" cy="5189220"/>
          </a:xfrm>
          <a:prstGeom prst="rect">
            <a:avLst/>
          </a:prstGeom>
          <a:noFill/>
          <a:ln>
            <a:noFill/>
          </a:ln>
        </p:spPr>
        <p:txBody>
          <a:bodyPr spcFirstLastPara="1" wrap="square" lIns="91425" tIns="45700" rIns="91425" bIns="45700" anchor="t" anchorCtr="0">
            <a:noAutofit/>
          </a:bodyPr>
          <a:lstStyle/>
          <a:p>
            <a:pPr marL="536575" lvl="0" indent="-466725" algn="l" rtl="0">
              <a:lnSpc>
                <a:spcPct val="90000"/>
              </a:lnSpc>
              <a:spcBef>
                <a:spcPts val="0"/>
              </a:spcBef>
              <a:spcAft>
                <a:spcPts val="0"/>
              </a:spcAft>
              <a:buSzPts val="2230"/>
              <a:buFont typeface="Calibri"/>
              <a:buAutoNum type="arabicPeriod" startAt="6"/>
            </a:pPr>
            <a:r>
              <a:rPr lang="mk" sz="2400" dirty="0">
                <a:latin typeface="Arial"/>
                <a:ea typeface="Arial"/>
                <a:cs typeface="Arial"/>
                <a:sym typeface="Arial"/>
              </a:rPr>
              <a:t>Што спаѓа во најдобрите практики за безбедност на уредот?</a:t>
            </a:r>
            <a:endParaRPr sz="2400" dirty="0"/>
          </a:p>
          <a:p>
            <a:pPr marL="514350" lvl="0" indent="-444500" algn="l" rtl="0">
              <a:lnSpc>
                <a:spcPct val="90000"/>
              </a:lnSpc>
              <a:spcBef>
                <a:spcPts val="1000"/>
              </a:spcBef>
              <a:spcAft>
                <a:spcPts val="0"/>
              </a:spcAft>
              <a:buSzPts val="2230"/>
              <a:buFont typeface="Calibri"/>
              <a:buAutoNum type="arabicPeriod" startAt="6"/>
            </a:pPr>
            <a:r>
              <a:rPr lang="mk" sz="2400" dirty="0">
                <a:latin typeface="Arial"/>
                <a:ea typeface="Arial"/>
                <a:cs typeface="Arial"/>
                <a:sym typeface="Arial"/>
              </a:rPr>
              <a:t>Што не припаѓа на безбедноста на мобилниот уред?</a:t>
            </a:r>
            <a:endParaRPr sz="2400" dirty="0"/>
          </a:p>
          <a:p>
            <a:pPr marL="0" lvl="0" indent="0" algn="l" rtl="0">
              <a:lnSpc>
                <a:spcPct val="90000"/>
              </a:lnSpc>
              <a:spcBef>
                <a:spcPts val="0"/>
              </a:spcBef>
              <a:spcAft>
                <a:spcPts val="0"/>
              </a:spcAft>
              <a:buSzPts val="3330"/>
              <a:buNone/>
            </a:pPr>
            <a:r>
              <a:rPr lang="mk" sz="2400" dirty="0">
                <a:latin typeface="Arial"/>
                <a:ea typeface="Arial"/>
                <a:cs typeface="Arial"/>
                <a:sym typeface="Arial"/>
              </a:rPr>
              <a:t>◻ Користење на антивирусен систем ◻ Ажурирања на оперативниот систем</a:t>
            </a:r>
            <a:endParaRPr sz="2400" dirty="0"/>
          </a:p>
          <a:p>
            <a:pPr marL="0" lvl="0" indent="0" algn="l" rtl="0">
              <a:lnSpc>
                <a:spcPct val="90000"/>
              </a:lnSpc>
              <a:spcBef>
                <a:spcPts val="0"/>
              </a:spcBef>
              <a:spcAft>
                <a:spcPts val="0"/>
              </a:spcAft>
              <a:buSzPts val="3330"/>
              <a:buNone/>
            </a:pPr>
            <a:r>
              <a:rPr lang="mk" sz="2400" dirty="0">
                <a:latin typeface="Arial"/>
                <a:ea typeface="Arial"/>
                <a:cs typeface="Arial"/>
                <a:sym typeface="Arial"/>
              </a:rPr>
              <a:t>◻ Користење јавно Wi - Fi ◻ Исклучување на неискористените функции</a:t>
            </a:r>
            <a:endParaRPr sz="2400" dirty="0"/>
          </a:p>
          <a:p>
            <a:pPr marL="536575" lvl="0" indent="-466725" algn="l" rtl="0">
              <a:lnSpc>
                <a:spcPct val="90000"/>
              </a:lnSpc>
              <a:spcBef>
                <a:spcPts val="1000"/>
              </a:spcBef>
              <a:spcAft>
                <a:spcPts val="0"/>
              </a:spcAft>
              <a:buSzPts val="2230"/>
              <a:buFont typeface="Calibri"/>
              <a:buAutoNum type="arabicPeriod" startAt="8"/>
            </a:pPr>
            <a:r>
              <a:rPr lang="mk" sz="2400" dirty="0">
                <a:latin typeface="Arial"/>
                <a:ea typeface="Arial"/>
                <a:cs typeface="Arial"/>
                <a:sym typeface="Arial"/>
              </a:rPr>
              <a:t>Која најдобра практика за безбедно користење на мобилни апликации е најважна за вас?</a:t>
            </a:r>
            <a:endParaRPr sz="2400" dirty="0"/>
          </a:p>
          <a:p>
            <a:pPr marL="514350" lvl="0" indent="-444500" algn="l" rtl="0">
              <a:lnSpc>
                <a:spcPct val="90000"/>
              </a:lnSpc>
              <a:spcBef>
                <a:spcPts val="1000"/>
              </a:spcBef>
              <a:spcAft>
                <a:spcPts val="0"/>
              </a:spcAft>
              <a:buSzPts val="2230"/>
              <a:buFont typeface="Calibri"/>
              <a:buAutoNum type="arabicPeriod" startAt="8"/>
            </a:pPr>
            <a:r>
              <a:rPr lang="mk" sz="2400" dirty="0">
                <a:latin typeface="Arial"/>
                <a:ea typeface="Arial"/>
                <a:cs typeface="Arial"/>
                <a:sym typeface="Arial"/>
              </a:rPr>
              <a:t>Дали е безбедно да се користат апликации од официјална продавница за апликации?</a:t>
            </a:r>
            <a:endParaRPr sz="2400" dirty="0"/>
          </a:p>
          <a:p>
            <a:pPr marL="514350" lvl="0" indent="-444500" algn="l" rtl="0">
              <a:lnSpc>
                <a:spcPct val="90000"/>
              </a:lnSpc>
              <a:spcBef>
                <a:spcPts val="1000"/>
              </a:spcBef>
              <a:spcAft>
                <a:spcPts val="0"/>
              </a:spcAft>
              <a:buSzPts val="2230"/>
              <a:buFont typeface="Calibri"/>
              <a:buAutoNum type="arabicPeriod" startAt="8"/>
            </a:pPr>
            <a:r>
              <a:rPr lang="mk" sz="2400" dirty="0">
                <a:latin typeface="Arial"/>
                <a:ea typeface="Arial"/>
                <a:cs typeface="Arial"/>
                <a:sym typeface="Arial"/>
              </a:rPr>
              <a:t>Како можете да ги опишете методите за биометриска автентикација?</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8"/>
          <p:cNvSpPr txBox="1"/>
          <p:nvPr/>
        </p:nvSpPr>
        <p:spPr>
          <a:xfrm>
            <a:off x="312298" y="654050"/>
            <a:ext cx="11567400" cy="5761834"/>
          </a:xfrm>
          <a:prstGeom prst="rect">
            <a:avLst/>
          </a:prstGeom>
          <a:noFill/>
          <a:ln>
            <a:noFill/>
          </a:ln>
        </p:spPr>
        <p:txBody>
          <a:bodyPr spcFirstLastPara="1" wrap="square" lIns="0" tIns="0" rIns="0" bIns="0" anchor="t" anchorCtr="0">
            <a:spAutoFit/>
          </a:bodyPr>
          <a:lstStyle/>
          <a:p>
            <a:pPr marL="0" marR="0" lvl="0" indent="0" algn="just" rtl="0">
              <a:lnSpc>
                <a:spcPct val="67604"/>
              </a:lnSpc>
              <a:spcBef>
                <a:spcPts val="0"/>
              </a:spcBef>
              <a:spcAft>
                <a:spcPts val="0"/>
              </a:spcAft>
              <a:buClr>
                <a:srgbClr val="92BAB5"/>
              </a:buClr>
              <a:buSzPts val="2667"/>
              <a:buFont typeface="Arial"/>
              <a:buNone/>
            </a:pPr>
            <a:r>
              <a:rPr lang="mk" sz="2367" b="1" i="0" u="none" strike="noStrike" cap="none" dirty="0">
                <a:solidFill>
                  <a:srgbClr val="92BAB5"/>
                </a:solidFill>
                <a:latin typeface="Arial"/>
                <a:ea typeface="Arial"/>
                <a:cs typeface="Arial"/>
                <a:sym typeface="Arial"/>
              </a:rPr>
              <a:t>Бесплатна лиценца </a:t>
            </a:r>
            <a:endParaRPr sz="11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 </a:t>
            </a:r>
            <a:endParaRPr sz="11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Производот е креиран од проектот „Градење дигитална отпорност преку правење дигитална благосостојба и безбедност достапни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sz="11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Публикацијата ја добива лиценцата Creative Commons CC BY-NC SA.</a:t>
            </a:r>
            <a:endParaRPr sz="1100" dirty="0"/>
          </a:p>
          <a:p>
            <a:pPr marL="0" marR="0" lvl="0" indent="0" algn="just" rtl="0">
              <a:lnSpc>
                <a:spcPct val="84528"/>
              </a:lnSpc>
              <a:spcBef>
                <a:spcPts val="0"/>
              </a:spcBef>
              <a:spcAft>
                <a:spcPts val="0"/>
              </a:spcAft>
              <a:buClr>
                <a:schemeClr val="dk1"/>
              </a:buClr>
              <a:buSzPts val="2133"/>
              <a:buFont typeface="Calibri"/>
              <a:buNone/>
            </a:pPr>
            <a:endParaRPr sz="1833" b="0" i="0" u="none" strike="noStrike" cap="none" dirty="0">
              <a:solidFill>
                <a:srgbClr val="000000"/>
              </a:solidFill>
              <a:latin typeface="Arial"/>
              <a:ea typeface="Arial"/>
              <a:cs typeface="Arial"/>
              <a:sym typeface="Arial"/>
            </a:endParaRPr>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 </a:t>
            </a:r>
            <a:endParaRPr sz="1100" dirty="0"/>
          </a:p>
          <a:p>
            <a:pPr marL="0" marR="0" lvl="0" indent="0" algn="just" rtl="0">
              <a:lnSpc>
                <a:spcPct val="84528"/>
              </a:lnSpc>
              <a:spcBef>
                <a:spcPts val="0"/>
              </a:spcBef>
              <a:spcAft>
                <a:spcPts val="0"/>
              </a:spcAft>
              <a:buClr>
                <a:schemeClr val="dk1"/>
              </a:buClr>
              <a:buSzPts val="2133"/>
              <a:buFont typeface="Calibri"/>
              <a:buNone/>
            </a:pPr>
            <a:endParaRPr sz="1833" b="0" i="0" u="none" strike="noStrike" cap="none" dirty="0">
              <a:solidFill>
                <a:srgbClr val="000000"/>
              </a:solidFill>
              <a:latin typeface="Arial"/>
              <a:ea typeface="Arial"/>
              <a:cs typeface="Arial"/>
              <a:sym typeface="Arial"/>
            </a:endParaRPr>
          </a:p>
          <a:p>
            <a:pPr marL="0" marR="0" lvl="0" indent="0" algn="just" rtl="0">
              <a:lnSpc>
                <a:spcPct val="84528"/>
              </a:lnSpc>
              <a:spcBef>
                <a:spcPts val="0"/>
              </a:spcBef>
              <a:spcAft>
                <a:spcPts val="0"/>
              </a:spcAft>
              <a:buClr>
                <a:schemeClr val="dk1"/>
              </a:buClr>
              <a:buSzPts val="2133"/>
              <a:buFont typeface="Calibri"/>
              <a:buNone/>
            </a:pPr>
            <a:endParaRPr sz="1833" b="0" i="0" u="none" strike="noStrike" cap="none" dirty="0">
              <a:solidFill>
                <a:srgbClr val="000000"/>
              </a:solidFill>
              <a:latin typeface="Arial"/>
              <a:ea typeface="Arial"/>
              <a:cs typeface="Arial"/>
              <a:sym typeface="Arial"/>
            </a:endParaRPr>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Оваа лиценца ви овозможува да ја дистрибуирате, </a:t>
            </a:r>
            <a:r>
              <a:rPr lang="mk" sz="1833" dirty="0"/>
              <a:t>преработувате</a:t>
            </a:r>
            <a:r>
              <a:rPr lang="mk" sz="1833" b="0" i="0" u="none" strike="noStrike" cap="none" dirty="0">
                <a:solidFill>
                  <a:srgbClr val="000000"/>
                </a:solidFill>
                <a:latin typeface="Arial"/>
                <a:ea typeface="Arial"/>
                <a:cs typeface="Arial"/>
                <a:sym typeface="Arial"/>
              </a:rPr>
              <a:t>, подобрувате и надградувате работата, но само неформално. При користење на делото, како и извадоците од ова мора : </a:t>
            </a:r>
            <a:endParaRPr sz="1100" dirty="0"/>
          </a:p>
          <a:p>
            <a:pPr marL="647732" marR="0" lvl="1" indent="-323867" algn="just" rtl="0">
              <a:lnSpc>
                <a:spcPct val="84528"/>
              </a:lnSpc>
              <a:spcBef>
                <a:spcPts val="0"/>
              </a:spcBef>
              <a:spcAft>
                <a:spcPts val="0"/>
              </a:spcAft>
              <a:buClr>
                <a:srgbClr val="000000"/>
              </a:buClr>
              <a:buSzPts val="1833"/>
              <a:buFont typeface="Calibri"/>
              <a:buAutoNum type="arabicPeriod"/>
            </a:pPr>
            <a:r>
              <a:rPr lang="mk" sz="1833" b="0" i="0" u="none" strike="noStrike" cap="none" dirty="0">
                <a:solidFill>
                  <a:srgbClr val="000000"/>
                </a:solidFill>
                <a:latin typeface="Arial"/>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sz="1100" dirty="0"/>
          </a:p>
          <a:p>
            <a:pPr marL="647732" marR="0" lvl="1" indent="-323867" algn="just" rtl="0">
              <a:lnSpc>
                <a:spcPct val="84528"/>
              </a:lnSpc>
              <a:spcBef>
                <a:spcPts val="0"/>
              </a:spcBef>
              <a:spcAft>
                <a:spcPts val="0"/>
              </a:spcAft>
              <a:buClr>
                <a:srgbClr val="000000"/>
              </a:buClr>
              <a:buSzPts val="1833"/>
              <a:buFont typeface="Calibri"/>
              <a:buAutoNum type="arabicPeriod"/>
            </a:pPr>
            <a:r>
              <a:rPr lang="mk" sz="1833" b="0" i="0" u="none" strike="noStrike" cap="none" dirty="0">
                <a:solidFill>
                  <a:srgbClr val="000000"/>
                </a:solidFill>
                <a:latin typeface="Arial"/>
                <a:ea typeface="Arial"/>
                <a:cs typeface="Arial"/>
                <a:sym typeface="Arial"/>
              </a:rPr>
              <a:t>делото не смее да се користи за комерцијални цели.</a:t>
            </a:r>
            <a:endParaRPr sz="1100" dirty="0"/>
          </a:p>
          <a:p>
            <a:pPr marL="647732" marR="0" lvl="1" indent="-323867" algn="just" rtl="0">
              <a:lnSpc>
                <a:spcPct val="84528"/>
              </a:lnSpc>
              <a:spcBef>
                <a:spcPts val="0"/>
              </a:spcBef>
              <a:spcAft>
                <a:spcPts val="0"/>
              </a:spcAft>
              <a:buClr>
                <a:srgbClr val="000000"/>
              </a:buClr>
              <a:buSzPts val="1833"/>
              <a:buFont typeface="Calibri"/>
              <a:buAutoNum type="arabicPeriod"/>
            </a:pPr>
            <a:r>
              <a:rPr lang="mk" sz="1833" b="0" i="0" u="none" strike="noStrike" cap="none" dirty="0">
                <a:solidFill>
                  <a:srgbClr val="000000"/>
                </a:solidFill>
                <a:latin typeface="Arial"/>
                <a:ea typeface="Arial"/>
                <a:cs typeface="Arial"/>
                <a:sym typeface="Arial"/>
              </a:rPr>
              <a:t>Ако го прекомпонирате, конвертирате или надградите на делото, вашите придонеси мора да бидат објавени под истата лиценца како и оригиналот.</a:t>
            </a:r>
            <a:endParaRPr sz="1100" dirty="0"/>
          </a:p>
          <a:p>
            <a:pPr marL="0" marR="0" lvl="0" indent="0" algn="just" rtl="0">
              <a:lnSpc>
                <a:spcPct val="84528"/>
              </a:lnSpc>
              <a:spcBef>
                <a:spcPts val="0"/>
              </a:spcBef>
              <a:spcAft>
                <a:spcPts val="0"/>
              </a:spcAft>
              <a:buClr>
                <a:srgbClr val="FFAA5A"/>
              </a:buClr>
              <a:buSzPts val="2133"/>
              <a:buFont typeface="Arial"/>
              <a:buNone/>
            </a:pPr>
            <a:r>
              <a:rPr lang="mk" sz="1833" b="1" i="0" u="none" strike="noStrike" cap="none" dirty="0">
                <a:solidFill>
                  <a:srgbClr val="FFAA5A"/>
                </a:solidFill>
                <a:latin typeface="Arial"/>
                <a:ea typeface="Arial"/>
                <a:cs typeface="Arial"/>
                <a:sym typeface="Arial"/>
              </a:rPr>
              <a:t>Одрекување на одговорност:</a:t>
            </a:r>
            <a:endParaRPr sz="11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Проектот е финансиран 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sz="11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 </a:t>
            </a:r>
            <a:endParaRPr sz="1100" dirty="0"/>
          </a:p>
        </p:txBody>
      </p:sp>
      <p:sp>
        <p:nvSpPr>
          <p:cNvPr id="474" name="Google Shape;474;p48"/>
          <p:cNvSpPr/>
          <p:nvPr/>
        </p:nvSpPr>
        <p:spPr>
          <a:xfrm>
            <a:off x="934500" y="2523575"/>
            <a:ext cx="1564701" cy="539822"/>
          </a:xfrm>
          <a:custGeom>
            <a:avLst/>
            <a:gdLst/>
            <a:ahLst/>
            <a:cxnLst/>
            <a:rect l="l" t="t" r="r" b="b"/>
            <a:pathLst>
              <a:path w="2344122" h="808722" extrusionOk="0">
                <a:moveTo>
                  <a:pt x="0" y="0"/>
                </a:moveTo>
                <a:lnTo>
                  <a:pt x="2344122" y="0"/>
                </a:lnTo>
                <a:lnTo>
                  <a:pt x="2344122" y="808722"/>
                </a:lnTo>
                <a:lnTo>
                  <a:pt x="0" y="808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2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24"/>
          <p:cNvSpPr txBox="1">
            <a:spLocks noGrp="1"/>
          </p:cNvSpPr>
          <p:nvPr>
            <p:ph type="title"/>
          </p:nvPr>
        </p:nvSpPr>
        <p:spPr>
          <a:xfrm>
            <a:off x="1215614" y="365126"/>
            <a:ext cx="10138186"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sz="4000" dirty="0">
                <a:latin typeface="Arial"/>
                <a:ea typeface="Arial"/>
                <a:cs typeface="Arial"/>
                <a:sym typeface="Arial"/>
              </a:rPr>
              <a:t>Безбедносни навики на Интернет</a:t>
            </a:r>
            <a:endParaRPr sz="4000" dirty="0"/>
          </a:p>
        </p:txBody>
      </p:sp>
      <p:sp>
        <p:nvSpPr>
          <p:cNvPr id="181" name="Google Shape;181;p2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2" name="Google Shape;182;p24"/>
          <p:cNvSpPr txBox="1">
            <a:spLocks noGrp="1"/>
          </p:cNvSpPr>
          <p:nvPr>
            <p:ph type="body" idx="1"/>
          </p:nvPr>
        </p:nvSpPr>
        <p:spPr>
          <a:xfrm>
            <a:off x="919078" y="1695736"/>
            <a:ext cx="10775302" cy="4351338"/>
          </a:xfrm>
          <a:prstGeom prst="rect">
            <a:avLst/>
          </a:prstGeom>
          <a:noFill/>
          <a:ln>
            <a:noFill/>
          </a:ln>
        </p:spPr>
        <p:txBody>
          <a:bodyPr spcFirstLastPara="1" wrap="square" lIns="91425" tIns="45700" rIns="91425" bIns="45700" anchor="t" anchorCtr="0">
            <a:normAutofit/>
          </a:bodyPr>
          <a:lstStyle/>
          <a:p>
            <a:pPr marL="228600" lvl="0" indent="-222250" algn="just" rtl="0">
              <a:lnSpc>
                <a:spcPct val="90000"/>
              </a:lnSpc>
              <a:spcBef>
                <a:spcPts val="0"/>
              </a:spcBef>
              <a:spcAft>
                <a:spcPts val="0"/>
              </a:spcAft>
              <a:buSzPts val="2300"/>
              <a:buChar char="❑"/>
            </a:pPr>
            <a:r>
              <a:rPr lang="mk" sz="2000" dirty="0">
                <a:latin typeface="Arial"/>
                <a:ea typeface="Arial"/>
                <a:cs typeface="Arial"/>
                <a:sym typeface="Arial"/>
              </a:rPr>
              <a:t>Кога сакате да го направите вашиот дом безбеден, ја заклучувате вратата. </a:t>
            </a:r>
            <a:endParaRPr lang="en-US" sz="2000" dirty="0">
              <a:latin typeface="Arial"/>
              <a:ea typeface="Arial"/>
              <a:cs typeface="Arial"/>
              <a:sym typeface="Arial"/>
            </a:endParaRPr>
          </a:p>
          <a:p>
            <a:pPr marL="6350" lvl="0" indent="0" algn="just" rtl="0">
              <a:lnSpc>
                <a:spcPct val="90000"/>
              </a:lnSpc>
              <a:spcBef>
                <a:spcPts val="0"/>
              </a:spcBef>
              <a:spcAft>
                <a:spcPts val="0"/>
              </a:spcAft>
              <a:buSzPts val="2300"/>
              <a:buNone/>
            </a:pPr>
            <a:r>
              <a:rPr lang="mk" sz="2000" dirty="0">
                <a:latin typeface="Arial"/>
                <a:ea typeface="Arial"/>
                <a:cs typeface="Arial"/>
                <a:sym typeface="Arial"/>
              </a:rPr>
              <a:t>Кога сакате да спречите да ви биде украден велосипедот, користите </a:t>
            </a:r>
            <a:r>
              <a:rPr lang="mk-MK" sz="2000" dirty="0">
                <a:latin typeface="Arial"/>
                <a:ea typeface="Arial"/>
                <a:cs typeface="Arial"/>
                <a:sym typeface="Arial"/>
              </a:rPr>
              <a:t>брава за</a:t>
            </a:r>
            <a:r>
              <a:rPr lang="mk" sz="2000" dirty="0">
                <a:latin typeface="Arial"/>
                <a:ea typeface="Arial"/>
                <a:cs typeface="Arial"/>
                <a:sym typeface="Arial"/>
              </a:rPr>
              <a:t> велосипед. Кога сакате да ги заштитите вашите вредни работи, ги чувате во сеф. </a:t>
            </a:r>
          </a:p>
          <a:p>
            <a:pPr marL="6350" lvl="0" indent="0" algn="just" rtl="0">
              <a:lnSpc>
                <a:spcPct val="90000"/>
              </a:lnSpc>
              <a:spcBef>
                <a:spcPts val="0"/>
              </a:spcBef>
              <a:spcAft>
                <a:spcPts val="0"/>
              </a:spcAft>
              <a:buSzPts val="2300"/>
              <a:buNone/>
            </a:pPr>
            <a:r>
              <a:rPr lang="mk" sz="2000" dirty="0">
                <a:latin typeface="Arial"/>
                <a:ea typeface="Arial"/>
                <a:cs typeface="Arial"/>
                <a:sym typeface="Arial"/>
              </a:rPr>
              <a:t>Но, што правите за да се заштитите на интернет?</a:t>
            </a:r>
            <a:endParaRPr sz="2000" dirty="0"/>
          </a:p>
          <a:p>
            <a:pPr marL="228600" lvl="0" indent="-222250" algn="just" rtl="0">
              <a:lnSpc>
                <a:spcPct val="90000"/>
              </a:lnSpc>
              <a:spcBef>
                <a:spcPts val="1000"/>
              </a:spcBef>
              <a:spcAft>
                <a:spcPts val="0"/>
              </a:spcAft>
              <a:buSzPts val="2300"/>
              <a:buChar char="❑"/>
            </a:pPr>
            <a:r>
              <a:rPr lang="mk" sz="2000" dirty="0">
                <a:latin typeface="Arial"/>
                <a:ea typeface="Arial"/>
                <a:cs typeface="Arial"/>
                <a:sym typeface="Arial"/>
              </a:rPr>
              <a:t>Современиот живот е фундаментално испреплетен со интернетот. Скоро секоја дневна задача сега има можност за онлајн интеграција, а  многумина поседуваат повеќе уреди, вклучувајќи лаптопи, телефони, таблети, паметни часовници, паметни телевизори и многу повеќе.</a:t>
            </a:r>
            <a:endParaRPr sz="2000" dirty="0"/>
          </a:p>
          <a:p>
            <a:pPr marL="228600" lvl="0" indent="-222250" algn="just" rtl="0">
              <a:lnSpc>
                <a:spcPct val="90000"/>
              </a:lnSpc>
              <a:spcBef>
                <a:spcPts val="1000"/>
              </a:spcBef>
              <a:spcAft>
                <a:spcPts val="0"/>
              </a:spcAft>
              <a:buSzPts val="2300"/>
              <a:buChar char="❑"/>
            </a:pPr>
            <a:r>
              <a:rPr lang="mk" sz="2000" dirty="0">
                <a:latin typeface="Arial"/>
                <a:ea typeface="Arial"/>
                <a:cs typeface="Arial"/>
                <a:sym typeface="Arial"/>
              </a:rPr>
              <a:t>Колку повеќе сметки и уреди имате онлајн, толку е поголем потенцијалот за криминалците да пристапат до вашите лични информации и да ве искористат.</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25"/>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9" name="Google Shape;189;p25"/>
          <p:cNvSpPr txBox="1">
            <a:spLocks noGrp="1"/>
          </p:cNvSpPr>
          <p:nvPr>
            <p:ph type="title"/>
          </p:nvPr>
        </p:nvSpPr>
        <p:spPr>
          <a:xfrm>
            <a:off x="530952" y="358095"/>
            <a:ext cx="9140173"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400"/>
              <a:buFont typeface="Arial"/>
              <a:buNone/>
            </a:pPr>
            <a:r>
              <a:rPr lang="mk" sz="4400" dirty="0">
                <a:latin typeface="Arial"/>
                <a:ea typeface="Arial"/>
                <a:cs typeface="Arial"/>
                <a:sym typeface="Arial"/>
              </a:rPr>
              <a:t>Вежбајте безбедно прелистување!</a:t>
            </a:r>
            <a:endParaRPr dirty="0"/>
          </a:p>
        </p:txBody>
      </p:sp>
      <p:sp>
        <p:nvSpPr>
          <p:cNvPr id="190" name="Google Shape;190;p25"/>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1" name="Google Shape;191;p25"/>
          <p:cNvSpPr txBox="1">
            <a:spLocks noGrp="1"/>
          </p:cNvSpPr>
          <p:nvPr>
            <p:ph type="body" idx="1"/>
          </p:nvPr>
        </p:nvSpPr>
        <p:spPr>
          <a:xfrm>
            <a:off x="4916025" y="1525975"/>
            <a:ext cx="6597900" cy="4858500"/>
          </a:xfrm>
          <a:prstGeom prst="rect">
            <a:avLst/>
          </a:prstGeom>
          <a:noFill/>
          <a:ln>
            <a:noFill/>
          </a:ln>
        </p:spPr>
        <p:txBody>
          <a:bodyPr spcFirstLastPara="1" wrap="square" lIns="91425" tIns="45700" rIns="91425" bIns="45700" anchor="t" anchorCtr="0">
            <a:noAutofit/>
          </a:bodyPr>
          <a:lstStyle/>
          <a:p>
            <a:pPr marL="228600" lvl="0" indent="-209550" algn="just" rtl="0">
              <a:lnSpc>
                <a:spcPct val="90000"/>
              </a:lnSpc>
              <a:spcBef>
                <a:spcPts val="0"/>
              </a:spcBef>
              <a:spcAft>
                <a:spcPts val="0"/>
              </a:spcAft>
              <a:buSzPts val="2100"/>
              <a:buChar char="❑"/>
            </a:pPr>
            <a:r>
              <a:rPr lang="mk" sz="2100" dirty="0">
                <a:latin typeface="Arial"/>
                <a:ea typeface="Arial"/>
                <a:cs typeface="Arial"/>
                <a:sym typeface="Arial"/>
              </a:rPr>
              <a:t>Безбедното прелистување се однесува на практиката на навигација на интернет на безбеден начин за да се избегнат потенцијални ризици како што се заразување со малициозен софтвер, напади на фишинг и други закани преку Интернет. Еве неколку клучни точки поврзани со безбедното прелистување:</a:t>
            </a:r>
            <a:endParaRPr sz="25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Безбедни веб-страници</a:t>
            </a:r>
            <a:endParaRPr sz="21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Заштита од фишинг</a:t>
            </a:r>
            <a:endParaRPr sz="21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Откривање на малициозен софтвер</a:t>
            </a:r>
            <a:endParaRPr sz="21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Углед на URL-то</a:t>
            </a:r>
            <a:endParaRPr sz="21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Заштита за преземање</a:t>
            </a:r>
            <a:endParaRPr sz="21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Безбедносни поставки на прелистувачот</a:t>
            </a:r>
            <a:endParaRPr sz="2100" dirty="0"/>
          </a:p>
          <a:p>
            <a:pPr marL="685800" lvl="1" indent="-209550" algn="l" rtl="0">
              <a:lnSpc>
                <a:spcPct val="90000"/>
              </a:lnSpc>
              <a:spcBef>
                <a:spcPts val="500"/>
              </a:spcBef>
              <a:spcAft>
                <a:spcPts val="0"/>
              </a:spcAft>
              <a:buClr>
                <a:srgbClr val="FFAA5A"/>
              </a:buClr>
              <a:buSzPts val="2100"/>
              <a:buFont typeface="Noto Sans Symbols"/>
              <a:buChar char="▪"/>
            </a:pPr>
            <a:r>
              <a:rPr lang="mk" sz="2100" dirty="0">
                <a:latin typeface="Arial"/>
                <a:ea typeface="Arial"/>
                <a:cs typeface="Arial"/>
                <a:sym typeface="Arial"/>
              </a:rPr>
              <a:t>Образовни ресурси</a:t>
            </a:r>
            <a:endParaRPr sz="2100" dirty="0"/>
          </a:p>
        </p:txBody>
      </p:sp>
      <p:pic>
        <p:nvPicPr>
          <p:cNvPr id="192" name="Google Shape;192;p25" descr="K.G. Orphanides, Author at Trusted Reviews"/>
          <p:cNvPicPr preferRelativeResize="0"/>
          <p:nvPr/>
        </p:nvPicPr>
        <p:blipFill rotWithShape="1">
          <a:blip r:embed="rId3">
            <a:alphaModFix/>
          </a:blip>
          <a:srcRect/>
          <a:stretch/>
        </p:blipFill>
        <p:spPr>
          <a:xfrm>
            <a:off x="530952" y="2317111"/>
            <a:ext cx="4092874" cy="2724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26"/>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9" name="Google Shape;199;p26"/>
          <p:cNvSpPr txBox="1">
            <a:spLocks noGrp="1"/>
          </p:cNvSpPr>
          <p:nvPr>
            <p:ph type="title"/>
          </p:nvPr>
        </p:nvSpPr>
        <p:spPr>
          <a:xfrm>
            <a:off x="570155" y="358095"/>
            <a:ext cx="9307176"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4400" dirty="0">
                <a:latin typeface="Arial"/>
                <a:ea typeface="Arial"/>
                <a:cs typeface="Arial"/>
                <a:sym typeface="Arial"/>
              </a:rPr>
              <a:t>Вежбајте безбедно прелистување! - </a:t>
            </a:r>
            <a:r>
              <a:rPr lang="mk" sz="3600" dirty="0">
                <a:solidFill>
                  <a:srgbClr val="FFAA5A"/>
                </a:solidFill>
                <a:latin typeface="Arial"/>
                <a:ea typeface="Arial"/>
                <a:cs typeface="Arial"/>
                <a:sym typeface="Arial"/>
              </a:rPr>
              <a:t>Обезбедете веб-страници</a:t>
            </a:r>
            <a:endParaRPr sz="4400" dirty="0">
              <a:solidFill>
                <a:srgbClr val="FFAA5A"/>
              </a:solidFill>
              <a:latin typeface="Arial"/>
              <a:ea typeface="Arial"/>
              <a:cs typeface="Arial"/>
              <a:sym typeface="Arial"/>
            </a:endParaRPr>
          </a:p>
        </p:txBody>
      </p:sp>
      <p:sp>
        <p:nvSpPr>
          <p:cNvPr id="200" name="Google Shape;200;p26"/>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26"/>
          <p:cNvSpPr txBox="1">
            <a:spLocks noGrp="1"/>
          </p:cNvSpPr>
          <p:nvPr>
            <p:ph type="body" idx="1"/>
          </p:nvPr>
        </p:nvSpPr>
        <p:spPr>
          <a:xfrm>
            <a:off x="4916025" y="1525975"/>
            <a:ext cx="6583200" cy="4858500"/>
          </a:xfrm>
          <a:prstGeom prst="rect">
            <a:avLst/>
          </a:prstGeom>
          <a:noFill/>
          <a:ln>
            <a:noFill/>
          </a:ln>
        </p:spPr>
        <p:txBody>
          <a:bodyPr spcFirstLastPara="1" wrap="square" lIns="91425" tIns="45700" rIns="91425" bIns="45700" anchor="t" anchorCtr="0">
            <a:normAutofit/>
          </a:bodyPr>
          <a:lstStyle/>
          <a:p>
            <a:pPr marL="228600" lvl="0" indent="-209550" algn="just" rtl="0">
              <a:lnSpc>
                <a:spcPct val="90000"/>
              </a:lnSpc>
              <a:spcBef>
                <a:spcPts val="0"/>
              </a:spcBef>
              <a:spcAft>
                <a:spcPts val="0"/>
              </a:spcAft>
              <a:buSzPts val="2100"/>
              <a:buChar char="❑"/>
            </a:pPr>
            <a:r>
              <a:rPr lang="mk" sz="2100" dirty="0">
                <a:latin typeface="Arial"/>
                <a:ea typeface="Arial"/>
                <a:cs typeface="Arial"/>
                <a:sym typeface="Arial"/>
              </a:rPr>
              <a:t>Безбедното прелистување вклучува пристап до веб-локации кои се безбедни и доверливи.</a:t>
            </a:r>
            <a:endParaRPr sz="2500" dirty="0"/>
          </a:p>
          <a:p>
            <a:pPr marL="228600" lvl="0" indent="-209550" algn="just" rtl="0">
              <a:lnSpc>
                <a:spcPct val="90000"/>
              </a:lnSpc>
              <a:spcBef>
                <a:spcPts val="1000"/>
              </a:spcBef>
              <a:spcAft>
                <a:spcPts val="0"/>
              </a:spcAft>
              <a:buSzPts val="2100"/>
              <a:buChar char="❑"/>
            </a:pPr>
            <a:r>
              <a:rPr lang="mk" sz="2100" dirty="0">
                <a:latin typeface="Arial"/>
                <a:ea typeface="Arial"/>
                <a:cs typeface="Arial"/>
                <a:sym typeface="Arial"/>
              </a:rPr>
              <a:t>Ова ги вклучува веб-локациите што користат </a:t>
            </a:r>
            <a:r>
              <a:rPr lang="mk" sz="2100" b="1" dirty="0">
                <a:solidFill>
                  <a:srgbClr val="FFAA5A"/>
                </a:solidFill>
                <a:latin typeface="Arial"/>
                <a:ea typeface="Arial"/>
                <a:cs typeface="Arial"/>
                <a:sym typeface="Arial"/>
              </a:rPr>
              <a:t>HTTPS </a:t>
            </a:r>
            <a:r>
              <a:rPr lang="mk" sz="2100" dirty="0">
                <a:latin typeface="Arial"/>
                <a:ea typeface="Arial"/>
                <a:cs typeface="Arial"/>
                <a:sym typeface="Arial"/>
              </a:rPr>
              <a:t>шифрирање за да го заштитат преносот на податоци помеѓу прелистувачот на корисникот и серверот на веб-локацијата.</a:t>
            </a:r>
            <a:endParaRPr sz="2500" dirty="0"/>
          </a:p>
          <a:p>
            <a:pPr marL="228600" lvl="0" indent="-209550" algn="just" rtl="0">
              <a:lnSpc>
                <a:spcPct val="90000"/>
              </a:lnSpc>
              <a:spcBef>
                <a:spcPts val="1000"/>
              </a:spcBef>
              <a:spcAft>
                <a:spcPts val="0"/>
              </a:spcAft>
              <a:buSzPts val="2100"/>
              <a:buChar char="❑"/>
            </a:pPr>
            <a:r>
              <a:rPr lang="mk" sz="2100" dirty="0">
                <a:latin typeface="Arial"/>
                <a:ea typeface="Arial"/>
                <a:cs typeface="Arial"/>
                <a:sym typeface="Arial"/>
              </a:rPr>
              <a:t>Специјален совет 1: </a:t>
            </a:r>
            <a:r>
              <a:rPr lang="mk" sz="2100" b="1" dirty="0">
                <a:solidFill>
                  <a:srgbClr val="FFAA5A"/>
                </a:solidFill>
                <a:latin typeface="Arial"/>
                <a:ea typeface="Arial"/>
                <a:cs typeface="Arial"/>
                <a:sym typeface="Arial"/>
              </a:rPr>
              <a:t>Не го игнорирајте предупредувањето за локацијата!</a:t>
            </a:r>
            <a:endParaRPr sz="2500" dirty="0"/>
          </a:p>
          <a:p>
            <a:pPr marL="228600" lvl="0" indent="-209550" algn="just" rtl="0">
              <a:lnSpc>
                <a:spcPct val="90000"/>
              </a:lnSpc>
              <a:spcBef>
                <a:spcPts val="1000"/>
              </a:spcBef>
              <a:spcAft>
                <a:spcPts val="0"/>
              </a:spcAft>
              <a:buSzPts val="2100"/>
              <a:buChar char="❑"/>
            </a:pPr>
            <a:r>
              <a:rPr lang="mk" sz="2100" dirty="0">
                <a:latin typeface="Arial"/>
                <a:ea typeface="Arial"/>
                <a:cs typeface="Arial"/>
                <a:sym typeface="Arial"/>
              </a:rPr>
              <a:t>Специјален совет 2: </a:t>
            </a:r>
            <a:r>
              <a:rPr lang="mk" sz="2100" b="1" dirty="0">
                <a:solidFill>
                  <a:srgbClr val="FFAA5A"/>
                </a:solidFill>
                <a:latin typeface="Arial"/>
                <a:ea typeface="Arial"/>
                <a:cs typeface="Arial"/>
                <a:sym typeface="Arial"/>
              </a:rPr>
              <a:t>Користете проверка на веб-страницата!</a:t>
            </a:r>
            <a:endParaRPr sz="2500" dirty="0"/>
          </a:p>
        </p:txBody>
      </p:sp>
      <p:sp>
        <p:nvSpPr>
          <p:cNvPr id="202" name="Google Shape;202;p26"/>
          <p:cNvSpPr txBox="1"/>
          <p:nvPr/>
        </p:nvSpPr>
        <p:spPr>
          <a:xfrm>
            <a:off x="7462087" y="5275968"/>
            <a:ext cx="4155541" cy="1015663"/>
          </a:xfrm>
          <a:prstGeom prst="rect">
            <a:avLst/>
          </a:prstGeom>
          <a:solidFill>
            <a:schemeClr val="lt1"/>
          </a:solidFill>
          <a:ln w="38100" cap="flat" cmpd="sng">
            <a:solidFill>
              <a:srgbClr val="FFAA5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mk" sz="2000" b="0" i="0" u="sng" strike="noStrike" cap="none">
                <a:solidFill>
                  <a:schemeClr val="hlink"/>
                </a:solidFill>
                <a:latin typeface="Arial"/>
                <a:ea typeface="Arial"/>
                <a:cs typeface="Arial"/>
                <a:sym typeface="Arial"/>
                <a:hlinkClick r:id="rId3"/>
              </a:rPr>
              <a:t>https://transparencyreport.google.com/safe-browsing/search</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03" name="Google Shape;203;p26"/>
          <p:cNvSpPr/>
          <p:nvPr/>
        </p:nvSpPr>
        <p:spPr>
          <a:xfrm rot="2747367">
            <a:off x="7416823" y="4693029"/>
            <a:ext cx="642796" cy="389826"/>
          </a:xfrm>
          <a:prstGeom prst="rightArrow">
            <a:avLst>
              <a:gd name="adj1" fmla="val 50000"/>
              <a:gd name="adj2" fmla="val 50000"/>
            </a:avLst>
          </a:prstGeom>
          <a:solidFill>
            <a:srgbClr val="92BAB5"/>
          </a:solidFill>
          <a:ln w="127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26"/>
          <p:cNvPicPr preferRelativeResize="0"/>
          <p:nvPr/>
        </p:nvPicPr>
        <p:blipFill rotWithShape="1">
          <a:blip r:embed="rId4">
            <a:alphaModFix/>
          </a:blip>
          <a:srcRect/>
          <a:stretch/>
        </p:blipFill>
        <p:spPr>
          <a:xfrm>
            <a:off x="895235" y="1837327"/>
            <a:ext cx="3555256" cy="2287049"/>
          </a:xfrm>
          <a:prstGeom prst="rect">
            <a:avLst/>
          </a:prstGeom>
          <a:noFill/>
          <a:ln>
            <a:noFill/>
          </a:ln>
        </p:spPr>
      </p:pic>
      <p:sp>
        <p:nvSpPr>
          <p:cNvPr id="205" name="Google Shape;205;p26"/>
          <p:cNvSpPr/>
          <p:nvPr/>
        </p:nvSpPr>
        <p:spPr>
          <a:xfrm rot="-8255800">
            <a:off x="4394570" y="3433592"/>
            <a:ext cx="642796" cy="389826"/>
          </a:xfrm>
          <a:prstGeom prst="rightArrow">
            <a:avLst>
              <a:gd name="adj1" fmla="val 50000"/>
              <a:gd name="adj2" fmla="val 50000"/>
            </a:avLst>
          </a:prstGeom>
          <a:solidFill>
            <a:srgbClr val="92BAB5"/>
          </a:solidFill>
          <a:ln w="127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2" name="Google Shape;212;p27"/>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3" name="Google Shape;213;p27"/>
          <p:cNvSpPr txBox="1">
            <a:spLocks noGrp="1"/>
          </p:cNvSpPr>
          <p:nvPr>
            <p:ph type="title"/>
          </p:nvPr>
        </p:nvSpPr>
        <p:spPr>
          <a:xfrm>
            <a:off x="838200" y="365126"/>
            <a:ext cx="10515600"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ct val="100000"/>
              <a:buFont typeface="Arial"/>
              <a:buNone/>
            </a:pPr>
            <a:r>
              <a:rPr lang="mk" sz="2800" dirty="0">
                <a:latin typeface="Arial"/>
                <a:ea typeface="Arial"/>
                <a:cs typeface="Arial"/>
                <a:sym typeface="Arial"/>
              </a:rPr>
              <a:t>Вежбајте безбедно прелистување! - </a:t>
            </a:r>
            <a:r>
              <a:rPr lang="mk" sz="2800" dirty="0">
                <a:solidFill>
                  <a:srgbClr val="FFAA5A"/>
                </a:solidFill>
                <a:latin typeface="Arial"/>
                <a:ea typeface="Arial"/>
                <a:cs typeface="Arial"/>
                <a:sym typeface="Arial"/>
              </a:rPr>
              <a:t>Заштита од фишинг</a:t>
            </a:r>
            <a:endParaRPr sz="2800" dirty="0">
              <a:latin typeface="Arial"/>
              <a:ea typeface="Arial"/>
              <a:cs typeface="Arial"/>
              <a:sym typeface="Arial"/>
            </a:endParaRPr>
          </a:p>
        </p:txBody>
      </p:sp>
      <p:sp>
        <p:nvSpPr>
          <p:cNvPr id="214" name="Google Shape;214;p27"/>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5" name="Google Shape;215;p27"/>
          <p:cNvSpPr txBox="1">
            <a:spLocks noGrp="1"/>
          </p:cNvSpPr>
          <p:nvPr>
            <p:ph type="body" idx="1"/>
          </p:nvPr>
        </p:nvSpPr>
        <p:spPr>
          <a:xfrm>
            <a:off x="860988" y="1424132"/>
            <a:ext cx="10775302" cy="4351338"/>
          </a:xfrm>
          <a:prstGeom prst="rect">
            <a:avLst/>
          </a:prstGeom>
          <a:noFill/>
          <a:ln>
            <a:noFill/>
          </a:ln>
        </p:spPr>
        <p:txBody>
          <a:bodyPr spcFirstLastPara="1" wrap="square" lIns="91425" tIns="45700" rIns="91425" bIns="45700" anchor="t" anchorCtr="0">
            <a:noAutofit/>
          </a:bodyPr>
          <a:lstStyle/>
          <a:p>
            <a:pPr marL="228600" lvl="0" indent="-190500" algn="just" rtl="0">
              <a:lnSpc>
                <a:spcPct val="90000"/>
              </a:lnSpc>
              <a:spcBef>
                <a:spcPts val="0"/>
              </a:spcBef>
              <a:spcAft>
                <a:spcPts val="0"/>
              </a:spcAft>
              <a:buSzPts val="2200"/>
              <a:buChar char="❑"/>
            </a:pPr>
            <a:r>
              <a:rPr lang="mk" sz="2200">
                <a:latin typeface="Arial"/>
                <a:ea typeface="Arial"/>
                <a:cs typeface="Arial"/>
                <a:sym typeface="Arial"/>
              </a:rPr>
              <a:t>Фишинг е кога сајбер-криминалецот се обидува да ве измами да му дадете чувствителни информации преку имитирање на легитимен извор.</a:t>
            </a:r>
            <a:endParaRPr sz="2200"/>
          </a:p>
          <a:p>
            <a:pPr marL="228600" lvl="0" indent="-190500" algn="just" rtl="0">
              <a:lnSpc>
                <a:spcPct val="90000"/>
              </a:lnSpc>
              <a:spcBef>
                <a:spcPts val="1000"/>
              </a:spcBef>
              <a:spcAft>
                <a:spcPts val="0"/>
              </a:spcAft>
              <a:buSzPts val="2200"/>
              <a:buChar char="❑"/>
            </a:pPr>
            <a:r>
              <a:rPr lang="mk" sz="2200">
                <a:latin typeface="Arial"/>
                <a:ea typeface="Arial"/>
                <a:cs typeface="Arial"/>
                <a:sym typeface="Arial"/>
              </a:rPr>
              <a:t>Заштитата од кражба на идентитет припаѓаат на алатките и функциите за безбедно прелистување кои им помагаат на корисниците да ги идентификуваат и избегнуваат веб-локациите за кражба на идентитет, кои се обидуваат да украдат чувствителни информации како што се акредитиви за најавување, броеви на кредитни картички или лични податоци.</a:t>
            </a:r>
            <a:endParaRPr sz="2200"/>
          </a:p>
          <a:p>
            <a:pPr marL="228600" lvl="0" indent="-190500" algn="just" rtl="0">
              <a:lnSpc>
                <a:spcPct val="90000"/>
              </a:lnSpc>
              <a:spcBef>
                <a:spcPts val="1000"/>
              </a:spcBef>
              <a:spcAft>
                <a:spcPts val="0"/>
              </a:spcAft>
              <a:buSzPts val="2200"/>
              <a:buChar char="❑"/>
            </a:pPr>
            <a:r>
              <a:rPr lang="mk" sz="2200">
                <a:latin typeface="Arial"/>
                <a:ea typeface="Arial"/>
                <a:cs typeface="Arial"/>
                <a:sym typeface="Arial"/>
              </a:rPr>
              <a:t>Вообичаени предупредувања:</a:t>
            </a:r>
            <a:endParaRPr sz="2200"/>
          </a:p>
          <a:p>
            <a:pPr marL="685800" lvl="1" indent="-190500" algn="just" rtl="0">
              <a:lnSpc>
                <a:spcPct val="90000"/>
              </a:lnSpc>
              <a:spcBef>
                <a:spcPts val="500"/>
              </a:spcBef>
              <a:spcAft>
                <a:spcPts val="0"/>
              </a:spcAft>
              <a:buClr>
                <a:srgbClr val="FFAA5A"/>
              </a:buClr>
              <a:buSzPts val="1800"/>
              <a:buFont typeface="Noto Sans Symbols"/>
              <a:buChar char="▪"/>
            </a:pPr>
            <a:r>
              <a:rPr lang="mk" sz="1800">
                <a:latin typeface="Arial"/>
                <a:ea typeface="Arial"/>
                <a:cs typeface="Arial"/>
                <a:sym typeface="Arial"/>
              </a:rPr>
              <a:t>Непознат поздрав или тон</a:t>
            </a:r>
            <a:endParaRPr sz="1800"/>
          </a:p>
          <a:p>
            <a:pPr marL="685800" lvl="1" indent="-190500" algn="just" rtl="0">
              <a:lnSpc>
                <a:spcPct val="90000"/>
              </a:lnSpc>
              <a:spcBef>
                <a:spcPts val="500"/>
              </a:spcBef>
              <a:spcAft>
                <a:spcPts val="0"/>
              </a:spcAft>
              <a:buClr>
                <a:srgbClr val="FFAA5A"/>
              </a:buClr>
              <a:buSzPts val="1800"/>
              <a:buFont typeface="Noto Sans Symbols"/>
              <a:buChar char="▪"/>
            </a:pPr>
            <a:r>
              <a:rPr lang="mk" sz="1800">
                <a:latin typeface="Arial"/>
                <a:ea typeface="Arial"/>
                <a:cs typeface="Arial"/>
                <a:sym typeface="Arial"/>
              </a:rPr>
              <a:t>Граматички и правописни грешки</a:t>
            </a:r>
            <a:endParaRPr sz="1800"/>
          </a:p>
          <a:p>
            <a:pPr marL="685800" lvl="1" indent="-190500" algn="just" rtl="0">
              <a:lnSpc>
                <a:spcPct val="90000"/>
              </a:lnSpc>
              <a:spcBef>
                <a:spcPts val="500"/>
              </a:spcBef>
              <a:spcAft>
                <a:spcPts val="0"/>
              </a:spcAft>
              <a:buClr>
                <a:srgbClr val="FFAA5A"/>
              </a:buClr>
              <a:buSzPts val="1800"/>
              <a:buFont typeface="Noto Sans Symbols"/>
              <a:buChar char="▪"/>
            </a:pPr>
            <a:r>
              <a:rPr lang="mk" sz="1800">
                <a:latin typeface="Arial"/>
                <a:ea typeface="Arial"/>
                <a:cs typeface="Arial"/>
                <a:sym typeface="Arial"/>
              </a:rPr>
              <a:t>Чувство на итност</a:t>
            </a:r>
            <a:endParaRPr sz="1800"/>
          </a:p>
        </p:txBody>
      </p:sp>
      <p:sp>
        <p:nvSpPr>
          <p:cNvPr id="216" name="Google Shape;216;p27"/>
          <p:cNvSpPr/>
          <p:nvPr/>
        </p:nvSpPr>
        <p:spPr>
          <a:xfrm>
            <a:off x="5497083" y="4224939"/>
            <a:ext cx="6320790" cy="2166303"/>
          </a:xfrm>
          <a:prstGeom prst="horizontalScroll">
            <a:avLst>
              <a:gd name="adj" fmla="val 12500"/>
            </a:avLst>
          </a:prstGeom>
          <a:solidFill>
            <a:srgbClr val="92BAB5"/>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 sz="2200" b="0" i="0">
                <a:solidFill>
                  <a:srgbClr val="242424"/>
                </a:solidFill>
                <a:latin typeface="Arial"/>
                <a:ea typeface="Arial"/>
                <a:cs typeface="Arial"/>
                <a:sym typeface="Arial"/>
              </a:rPr>
              <a:t>П: Дали некогаш сте примиле е-пошта од вашата банка итно да ве замоли да ги внесете вашите лични податоци за да ја заштитите вашата сметка?</a:t>
            </a:r>
            <a:endParaRPr sz="22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28"/>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3" name="Google Shape;223;p28"/>
          <p:cNvSpPr txBox="1">
            <a:spLocks noGrp="1"/>
          </p:cNvSpPr>
          <p:nvPr>
            <p:ph type="title"/>
          </p:nvPr>
        </p:nvSpPr>
        <p:spPr>
          <a:xfrm>
            <a:off x="527125" y="358095"/>
            <a:ext cx="9404526" cy="9378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ct val="100000"/>
              <a:buFont typeface="Arial"/>
              <a:buNone/>
            </a:pPr>
            <a:r>
              <a:rPr lang="mk" sz="3600" dirty="0">
                <a:latin typeface="Arial"/>
                <a:ea typeface="Arial"/>
                <a:cs typeface="Arial"/>
                <a:sym typeface="Arial"/>
              </a:rPr>
              <a:t>Вежбајте безбедно прелистување! - </a:t>
            </a:r>
            <a:r>
              <a:rPr lang="mk" sz="3600" dirty="0">
                <a:solidFill>
                  <a:srgbClr val="FFAA5A"/>
                </a:solidFill>
                <a:latin typeface="Arial"/>
                <a:ea typeface="Arial"/>
                <a:cs typeface="Arial"/>
                <a:sym typeface="Arial"/>
              </a:rPr>
              <a:t>Откривање на малициозен софтвер</a:t>
            </a:r>
            <a:endParaRPr sz="3600" dirty="0">
              <a:latin typeface="Arial"/>
              <a:ea typeface="Arial"/>
              <a:cs typeface="Arial"/>
              <a:sym typeface="Arial"/>
            </a:endParaRPr>
          </a:p>
        </p:txBody>
      </p:sp>
      <p:sp>
        <p:nvSpPr>
          <p:cNvPr id="224" name="Google Shape;224;p28"/>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5" name="Google Shape;225;p28"/>
          <p:cNvSpPr txBox="1">
            <a:spLocks noGrp="1"/>
          </p:cNvSpPr>
          <p:nvPr>
            <p:ph type="body" idx="1"/>
          </p:nvPr>
        </p:nvSpPr>
        <p:spPr>
          <a:xfrm>
            <a:off x="5045336" y="1839558"/>
            <a:ext cx="6323505" cy="4454512"/>
          </a:xfrm>
          <a:prstGeom prst="rect">
            <a:avLst/>
          </a:prstGeom>
          <a:noFill/>
          <a:ln>
            <a:noFill/>
          </a:ln>
        </p:spPr>
        <p:txBody>
          <a:bodyPr spcFirstLastPara="1" wrap="square" lIns="91425" tIns="45700" rIns="91425" bIns="45700" anchor="t" anchorCtr="0">
            <a:noAutofit/>
          </a:bodyPr>
          <a:lstStyle/>
          <a:p>
            <a:pPr marL="228600" lvl="0" indent="-209550" algn="just" rtl="0">
              <a:lnSpc>
                <a:spcPct val="80000"/>
              </a:lnSpc>
              <a:spcBef>
                <a:spcPts val="0"/>
              </a:spcBef>
              <a:spcAft>
                <a:spcPts val="0"/>
              </a:spcAft>
              <a:buSzPts val="1920"/>
              <a:buChar char="❑"/>
            </a:pPr>
            <a:r>
              <a:rPr lang="mk" sz="1920" dirty="0">
                <a:latin typeface="Arial"/>
                <a:ea typeface="Arial"/>
                <a:cs typeface="Arial"/>
                <a:sym typeface="Arial"/>
              </a:rPr>
              <a:t>Злонамерен софтвер или штетен софтвер е која било програма или датотека што е намерно штетна за компјутер, мрежа или сервер.</a:t>
            </a:r>
            <a:endParaRPr sz="2290" dirty="0"/>
          </a:p>
          <a:p>
            <a:pPr marL="228600" lvl="0" indent="-209550" algn="just" rtl="0">
              <a:lnSpc>
                <a:spcPct val="80000"/>
              </a:lnSpc>
              <a:spcBef>
                <a:spcPts val="1000"/>
              </a:spcBef>
              <a:spcAft>
                <a:spcPts val="0"/>
              </a:spcAft>
              <a:buSzPts val="1920"/>
              <a:buChar char="❑"/>
            </a:pPr>
            <a:r>
              <a:rPr lang="mk" sz="1920" dirty="0">
                <a:latin typeface="Arial"/>
                <a:ea typeface="Arial"/>
                <a:cs typeface="Arial"/>
                <a:sym typeface="Arial"/>
              </a:rPr>
              <a:t>Технологиите за безбедно прелистување помагаат да се открие и блокира пристапот до веб-локациите што содржат малициозен софтвер или злонамерен код, намалувајќи го ризикот од инфицирање на уредот на корисникот со вируси, откупни софтвери или други форми на малициозен софтвер.</a:t>
            </a:r>
            <a:endParaRPr sz="2290" dirty="0"/>
          </a:p>
          <a:p>
            <a:pPr marL="228600" lvl="0" indent="-209550" algn="just" rtl="0">
              <a:lnSpc>
                <a:spcPct val="80000"/>
              </a:lnSpc>
              <a:spcBef>
                <a:spcPts val="1000"/>
              </a:spcBef>
              <a:spcAft>
                <a:spcPts val="0"/>
              </a:spcAft>
              <a:buSzPts val="1920"/>
              <a:buChar char="❑"/>
            </a:pPr>
            <a:r>
              <a:rPr lang="mk" sz="1920" dirty="0">
                <a:latin typeface="Arial"/>
                <a:ea typeface="Arial"/>
                <a:cs typeface="Arial"/>
                <a:sym typeface="Arial"/>
              </a:rPr>
              <a:t>Вашиот уред можеби е заразен со малициозен софтвер ако:</a:t>
            </a:r>
            <a:endParaRPr sz="2290" dirty="0"/>
          </a:p>
          <a:p>
            <a:pPr marL="685800" lvl="1" indent="-209550" algn="l" rtl="0">
              <a:lnSpc>
                <a:spcPct val="80000"/>
              </a:lnSpc>
              <a:spcBef>
                <a:spcPts val="500"/>
              </a:spcBef>
              <a:spcAft>
                <a:spcPts val="0"/>
              </a:spcAft>
              <a:buClr>
                <a:srgbClr val="FFAA5A"/>
              </a:buClr>
              <a:buSzPts val="1550"/>
              <a:buFont typeface="Noto Sans Symbols"/>
              <a:buChar char="▪"/>
            </a:pPr>
            <a:r>
              <a:rPr lang="mk" sz="1550" dirty="0">
                <a:latin typeface="Arial"/>
                <a:ea typeface="Arial"/>
                <a:cs typeface="Arial"/>
                <a:sym typeface="Arial"/>
              </a:rPr>
              <a:t>ненадејно забавува, паѓа или прикажува повторени пораки за грешка ,</a:t>
            </a:r>
            <a:endParaRPr sz="1550" dirty="0">
              <a:latin typeface="Arial"/>
              <a:ea typeface="Arial"/>
              <a:cs typeface="Arial"/>
              <a:sym typeface="Arial"/>
            </a:endParaRPr>
          </a:p>
          <a:p>
            <a:pPr marL="685800" lvl="1" indent="-209550" algn="just" rtl="0">
              <a:lnSpc>
                <a:spcPct val="80000"/>
              </a:lnSpc>
              <a:spcBef>
                <a:spcPts val="500"/>
              </a:spcBef>
              <a:spcAft>
                <a:spcPts val="0"/>
              </a:spcAft>
              <a:buClr>
                <a:srgbClr val="FFAA5A"/>
              </a:buClr>
              <a:buSzPts val="1550"/>
              <a:buFont typeface="Noto Sans Symbols"/>
              <a:buChar char="▪"/>
            </a:pPr>
            <a:r>
              <a:rPr lang="mk" sz="1550" dirty="0">
                <a:latin typeface="Arial"/>
                <a:ea typeface="Arial"/>
                <a:cs typeface="Arial"/>
                <a:sym typeface="Arial"/>
              </a:rPr>
              <a:t>нема да се исклучи или рестартира ,</a:t>
            </a:r>
            <a:endParaRPr sz="1550" dirty="0">
              <a:latin typeface="Arial"/>
              <a:ea typeface="Arial"/>
              <a:cs typeface="Arial"/>
              <a:sym typeface="Arial"/>
            </a:endParaRPr>
          </a:p>
          <a:p>
            <a:pPr marL="685800" lvl="1" indent="-209550" algn="just" rtl="0">
              <a:lnSpc>
                <a:spcPct val="80000"/>
              </a:lnSpc>
              <a:spcBef>
                <a:spcPts val="500"/>
              </a:spcBef>
              <a:spcAft>
                <a:spcPts val="0"/>
              </a:spcAft>
              <a:buClr>
                <a:srgbClr val="FFAA5A"/>
              </a:buClr>
              <a:buSzPts val="1550"/>
              <a:buFont typeface="Noto Sans Symbols"/>
              <a:buChar char="▪"/>
            </a:pPr>
            <a:r>
              <a:rPr lang="mk" sz="1550" dirty="0">
                <a:latin typeface="Arial"/>
                <a:ea typeface="Arial"/>
                <a:cs typeface="Arial"/>
                <a:sym typeface="Arial"/>
              </a:rPr>
              <a:t>нема да ви дозволи да го отстраните софтверот ,</a:t>
            </a:r>
            <a:endParaRPr sz="1550" dirty="0">
              <a:latin typeface="Arial"/>
              <a:ea typeface="Arial"/>
              <a:cs typeface="Arial"/>
              <a:sym typeface="Arial"/>
            </a:endParaRPr>
          </a:p>
          <a:p>
            <a:pPr marL="685800" lvl="1" indent="-209550" algn="just" rtl="0">
              <a:lnSpc>
                <a:spcPct val="80000"/>
              </a:lnSpc>
              <a:spcBef>
                <a:spcPts val="500"/>
              </a:spcBef>
              <a:spcAft>
                <a:spcPts val="0"/>
              </a:spcAft>
              <a:buClr>
                <a:srgbClr val="FFAA5A"/>
              </a:buClr>
              <a:buSzPts val="1550"/>
              <a:buFont typeface="Noto Sans Symbols"/>
              <a:buChar char="▪"/>
            </a:pPr>
            <a:r>
              <a:rPr lang="mk" sz="1550" dirty="0">
                <a:latin typeface="Arial"/>
                <a:ea typeface="Arial"/>
                <a:cs typeface="Arial"/>
                <a:sym typeface="Arial"/>
              </a:rPr>
              <a:t>испраќа е-пошта што не сте ги напишале .</a:t>
            </a:r>
            <a:endParaRPr sz="1550" dirty="0">
              <a:latin typeface="Arial"/>
              <a:ea typeface="Arial"/>
              <a:cs typeface="Arial"/>
              <a:sym typeface="Arial"/>
            </a:endParaRPr>
          </a:p>
        </p:txBody>
      </p:sp>
      <p:pic>
        <p:nvPicPr>
          <p:cNvPr id="226" name="Google Shape;226;p28" descr="What is Malware and How to Protect Against It?"/>
          <p:cNvPicPr preferRelativeResize="0"/>
          <p:nvPr/>
        </p:nvPicPr>
        <p:blipFill rotWithShape="1">
          <a:blip r:embed="rId3">
            <a:alphaModFix/>
          </a:blip>
          <a:srcRect/>
          <a:stretch/>
        </p:blipFill>
        <p:spPr>
          <a:xfrm>
            <a:off x="290986" y="2119400"/>
            <a:ext cx="4236983" cy="23777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2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2" name="Google Shape;232;p29"/>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29"/>
          <p:cNvSpPr txBox="1">
            <a:spLocks noGrp="1"/>
          </p:cNvSpPr>
          <p:nvPr>
            <p:ph type="title"/>
          </p:nvPr>
        </p:nvSpPr>
        <p:spPr>
          <a:xfrm>
            <a:off x="838200" y="365126"/>
            <a:ext cx="10515600"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ct val="100000"/>
              <a:buFont typeface="Arial"/>
              <a:buNone/>
            </a:pPr>
            <a:r>
              <a:rPr lang="mk" sz="2800" dirty="0">
                <a:latin typeface="Arial"/>
                <a:ea typeface="Arial"/>
                <a:cs typeface="Arial"/>
                <a:sym typeface="Arial"/>
              </a:rPr>
              <a:t>Вежбајте безбедно прелистување! - </a:t>
            </a:r>
            <a:r>
              <a:rPr lang="mk" sz="2800" dirty="0">
                <a:solidFill>
                  <a:srgbClr val="FFAA5A"/>
                </a:solidFill>
                <a:latin typeface="Arial"/>
                <a:ea typeface="Arial"/>
                <a:cs typeface="Arial"/>
                <a:sym typeface="Arial"/>
              </a:rPr>
              <a:t>Репутација на URL </a:t>
            </a:r>
            <a:endParaRPr sz="2800" dirty="0">
              <a:latin typeface="Arial"/>
              <a:ea typeface="Arial"/>
              <a:cs typeface="Arial"/>
              <a:sym typeface="Arial"/>
            </a:endParaRPr>
          </a:p>
        </p:txBody>
      </p:sp>
      <p:sp>
        <p:nvSpPr>
          <p:cNvPr id="234" name="Google Shape;234;p29"/>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5" name="Google Shape;235;p29"/>
          <p:cNvSpPr txBox="1">
            <a:spLocks noGrp="1"/>
          </p:cNvSpPr>
          <p:nvPr>
            <p:ph type="body" idx="1"/>
          </p:nvPr>
        </p:nvSpPr>
        <p:spPr>
          <a:xfrm>
            <a:off x="860988" y="1509713"/>
            <a:ext cx="10775302" cy="2763523"/>
          </a:xfrm>
          <a:prstGeom prst="rect">
            <a:avLst/>
          </a:prstGeom>
          <a:noFill/>
          <a:ln>
            <a:noFill/>
          </a:ln>
        </p:spPr>
        <p:txBody>
          <a:bodyPr spcFirstLastPara="1" wrap="square" lIns="91425" tIns="45700" rIns="91425" bIns="45700" anchor="t" anchorCtr="0">
            <a:noAutofit/>
          </a:bodyPr>
          <a:lstStyle/>
          <a:p>
            <a:pPr marL="228600" lvl="0" indent="-203200" algn="just" rtl="0">
              <a:lnSpc>
                <a:spcPct val="90000"/>
              </a:lnSpc>
              <a:spcBef>
                <a:spcPts val="0"/>
              </a:spcBef>
              <a:spcAft>
                <a:spcPts val="0"/>
              </a:spcAft>
              <a:buSzPts val="2400"/>
              <a:buChar char="❑"/>
            </a:pPr>
            <a:r>
              <a:rPr lang="mk" sz="2000" b="1" dirty="0">
                <a:latin typeface="Arial"/>
                <a:ea typeface="Arial"/>
                <a:cs typeface="Arial"/>
                <a:sym typeface="Arial"/>
              </a:rPr>
              <a:t>Угледот на URL-то </a:t>
            </a:r>
            <a:r>
              <a:rPr lang="mk" sz="2000" dirty="0">
                <a:latin typeface="Arial"/>
                <a:ea typeface="Arial"/>
                <a:cs typeface="Arial"/>
                <a:sym typeface="Arial"/>
              </a:rPr>
              <a:t>се однесува на процесот на одредување на кредибилитетот, безбедноста и намерата на Униформен локатор на ресурси, популарно познат како URL.</a:t>
            </a:r>
            <a:endParaRPr sz="2000" dirty="0"/>
          </a:p>
          <a:p>
            <a:pPr marL="228600" lvl="0" indent="-203200" algn="just" rtl="0">
              <a:lnSpc>
                <a:spcPct val="90000"/>
              </a:lnSpc>
              <a:spcBef>
                <a:spcPts val="1000"/>
              </a:spcBef>
              <a:spcAft>
                <a:spcPts val="0"/>
              </a:spcAft>
              <a:buSzPts val="2400"/>
              <a:buChar char="❑"/>
            </a:pPr>
            <a:r>
              <a:rPr lang="mk" sz="2000" dirty="0">
                <a:latin typeface="Arial"/>
                <a:ea typeface="Arial"/>
                <a:cs typeface="Arial"/>
                <a:sym typeface="Arial"/>
              </a:rPr>
              <a:t>Системи за безбедно прелистување одржуваат бази на податоци на познати злонамерни веб-локации и ја проценуваат репутацијата на URL-адресите за да ги предупредат корисниците за потенцијалните ризици пред да ја посетат страницата.</a:t>
            </a:r>
            <a:endParaRPr sz="2000" dirty="0"/>
          </a:p>
        </p:txBody>
      </p:sp>
      <p:sp>
        <p:nvSpPr>
          <p:cNvPr id="236" name="Google Shape;236;p29"/>
          <p:cNvSpPr/>
          <p:nvPr/>
        </p:nvSpPr>
        <p:spPr>
          <a:xfrm>
            <a:off x="5473414" y="3979703"/>
            <a:ext cx="6518910" cy="2585406"/>
          </a:xfrm>
          <a:prstGeom prst="rightArrow">
            <a:avLst>
              <a:gd name="adj1" fmla="val 50000"/>
              <a:gd name="adj2" fmla="val 50000"/>
            </a:avLst>
          </a:prstGeom>
          <a:solidFill>
            <a:schemeClr val="lt1"/>
          </a:solidFill>
          <a:ln w="381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 sz="2800" b="0" i="0" u="sng">
                <a:solidFill>
                  <a:schemeClr val="hlink"/>
                </a:solidFill>
                <a:latin typeface="Arial"/>
                <a:ea typeface="Arial"/>
                <a:cs typeface="Arial"/>
                <a:sym typeface="Arial"/>
                <a:hlinkClick r:id="rId3"/>
              </a:rPr>
              <a:t>https://www.virustotal.com/gui/home/search</a:t>
            </a:r>
            <a:endParaRPr sz="2800">
              <a:solidFill>
                <a:schemeClr val="dk1"/>
              </a:solidFill>
              <a:latin typeface="Arial"/>
              <a:ea typeface="Arial"/>
              <a:cs typeface="Arial"/>
              <a:sym typeface="Arial"/>
            </a:endParaRPr>
          </a:p>
        </p:txBody>
      </p:sp>
      <p:pic>
        <p:nvPicPr>
          <p:cNvPr id="237" name="Google Shape;237;p29" descr="Enhance Online Reputation: Professional &amp; Polished Approach | AI Art  Generator | Easy-Peasy.AI"/>
          <p:cNvPicPr preferRelativeResize="0"/>
          <p:nvPr/>
        </p:nvPicPr>
        <p:blipFill rotWithShape="1">
          <a:blip r:embed="rId4">
            <a:alphaModFix/>
          </a:blip>
          <a:srcRect/>
          <a:stretch/>
        </p:blipFill>
        <p:spPr>
          <a:xfrm>
            <a:off x="1697704" y="4055584"/>
            <a:ext cx="2585406" cy="25854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30"/>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p30"/>
          <p:cNvSpPr txBox="1">
            <a:spLocks noGrp="1"/>
          </p:cNvSpPr>
          <p:nvPr>
            <p:ph type="title"/>
          </p:nvPr>
        </p:nvSpPr>
        <p:spPr>
          <a:xfrm>
            <a:off x="957430" y="365126"/>
            <a:ext cx="10396369" cy="7794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2800" dirty="0">
                <a:latin typeface="Arial"/>
                <a:ea typeface="Arial"/>
                <a:cs typeface="Arial"/>
                <a:sym typeface="Arial"/>
              </a:rPr>
              <a:t>Вежбајте безбедно прелистување! – </a:t>
            </a:r>
            <a:r>
              <a:rPr lang="mk" sz="2800" dirty="0">
                <a:solidFill>
                  <a:srgbClr val="FFAA5A"/>
                </a:solidFill>
                <a:latin typeface="Arial"/>
                <a:ea typeface="Arial"/>
                <a:cs typeface="Arial"/>
                <a:sym typeface="Arial"/>
              </a:rPr>
              <a:t>Заштита за преземање</a:t>
            </a:r>
            <a:endParaRPr sz="2800" dirty="0"/>
          </a:p>
        </p:txBody>
      </p:sp>
      <p:sp>
        <p:nvSpPr>
          <p:cNvPr id="245" name="Google Shape;245;p30"/>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0"/>
          <p:cNvSpPr txBox="1">
            <a:spLocks noGrp="1"/>
          </p:cNvSpPr>
          <p:nvPr>
            <p:ph type="body" idx="1"/>
          </p:nvPr>
        </p:nvSpPr>
        <p:spPr>
          <a:xfrm>
            <a:off x="1054248" y="1509714"/>
            <a:ext cx="10047643" cy="2133756"/>
          </a:xfrm>
          <a:prstGeom prst="rect">
            <a:avLst/>
          </a:prstGeom>
          <a:noFill/>
          <a:ln>
            <a:noFill/>
          </a:ln>
        </p:spPr>
        <p:txBody>
          <a:bodyPr spcFirstLastPara="1" wrap="square" lIns="91425" tIns="45700" rIns="91425" bIns="45700" anchor="t" anchorCtr="0">
            <a:noAutofit/>
          </a:bodyPr>
          <a:lstStyle/>
          <a:p>
            <a:pPr marL="228600" lvl="0" indent="-209550" algn="just" rtl="0">
              <a:lnSpc>
                <a:spcPct val="90000"/>
              </a:lnSpc>
              <a:spcBef>
                <a:spcPts val="0"/>
              </a:spcBef>
              <a:spcAft>
                <a:spcPts val="0"/>
              </a:spcAft>
              <a:buSzPts val="2500"/>
              <a:buChar char="❑"/>
            </a:pPr>
            <a:r>
              <a:rPr lang="mk" sz="2400" dirty="0">
                <a:latin typeface="Arial"/>
                <a:ea typeface="Arial"/>
                <a:cs typeface="Arial"/>
                <a:sym typeface="Arial"/>
              </a:rPr>
              <a:t>Заштитата за преземање работи со скенирање на датотеки за познати потписи на малициозен софтвер и сомнително однесување.</a:t>
            </a:r>
            <a:endParaRPr sz="2400" dirty="0"/>
          </a:p>
          <a:p>
            <a:pPr marL="228600" lvl="0" indent="-209550" algn="just" rtl="0">
              <a:lnSpc>
                <a:spcPct val="90000"/>
              </a:lnSpc>
              <a:spcBef>
                <a:spcPts val="1000"/>
              </a:spcBef>
              <a:spcAft>
                <a:spcPts val="0"/>
              </a:spcAft>
              <a:buSzPts val="2500"/>
              <a:buChar char="❑"/>
            </a:pPr>
            <a:r>
              <a:rPr lang="mk" sz="2400" dirty="0">
                <a:latin typeface="Arial"/>
                <a:ea typeface="Arial"/>
                <a:cs typeface="Arial"/>
                <a:sym typeface="Arial"/>
              </a:rPr>
              <a:t>Ако датотеката е означена како потенцијално штетна, антивирусниот софтвер или ќе ја стави во карантин или ќе ја избрише датотеката пред да се преземе на уредот.</a:t>
            </a:r>
            <a:endParaRPr sz="2400" dirty="0"/>
          </a:p>
        </p:txBody>
      </p:sp>
      <p:sp>
        <p:nvSpPr>
          <p:cNvPr id="247" name="Google Shape;247;p30"/>
          <p:cNvSpPr/>
          <p:nvPr/>
        </p:nvSpPr>
        <p:spPr>
          <a:xfrm>
            <a:off x="1214643" y="3824422"/>
            <a:ext cx="4282440" cy="1040131"/>
          </a:xfrm>
          <a:prstGeom prst="flowChartAlternateProcess">
            <a:avLst/>
          </a:prstGeom>
          <a:solidFill>
            <a:schemeClr val="lt1"/>
          </a:solidFill>
          <a:ln w="381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2400" b="0" i="0" dirty="0">
                <a:solidFill>
                  <a:srgbClr val="333333"/>
                </a:solidFill>
                <a:latin typeface="Arial"/>
                <a:ea typeface="Arial"/>
                <a:cs typeface="Arial"/>
                <a:sym typeface="Arial"/>
              </a:rPr>
              <a:t>Користете антивирусен софтвер</a:t>
            </a:r>
            <a:endParaRPr sz="2400" b="1" i="0" dirty="0">
              <a:solidFill>
                <a:srgbClr val="333333"/>
              </a:solidFill>
              <a:latin typeface="Arial"/>
              <a:ea typeface="Arial"/>
              <a:cs typeface="Arial"/>
              <a:sym typeface="Arial"/>
            </a:endParaRPr>
          </a:p>
        </p:txBody>
      </p:sp>
      <p:sp>
        <p:nvSpPr>
          <p:cNvPr id="248" name="Google Shape;248;p30"/>
          <p:cNvSpPr/>
          <p:nvPr/>
        </p:nvSpPr>
        <p:spPr>
          <a:xfrm>
            <a:off x="1214643" y="5407476"/>
            <a:ext cx="5867400" cy="1040131"/>
          </a:xfrm>
          <a:prstGeom prst="roundRect">
            <a:avLst>
              <a:gd name="adj" fmla="val 16667"/>
            </a:avLst>
          </a:prstGeom>
          <a:solidFill>
            <a:schemeClr val="lt1"/>
          </a:solidFill>
          <a:ln w="381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2400" b="0" i="0" dirty="0">
                <a:solidFill>
                  <a:srgbClr val="333333"/>
                </a:solidFill>
                <a:latin typeface="Arial"/>
                <a:ea typeface="Arial"/>
                <a:cs typeface="Arial"/>
                <a:sym typeface="Arial"/>
              </a:rPr>
              <a:t>Користете сигурни извори за преземање</a:t>
            </a:r>
            <a:endParaRPr sz="2400" b="1" i="0" dirty="0">
              <a:solidFill>
                <a:srgbClr val="333333"/>
              </a:solidFill>
              <a:latin typeface="Arial"/>
              <a:ea typeface="Arial"/>
              <a:cs typeface="Arial"/>
              <a:sym typeface="Arial"/>
            </a:endParaRPr>
          </a:p>
        </p:txBody>
      </p:sp>
      <p:sp>
        <p:nvSpPr>
          <p:cNvPr id="249" name="Google Shape;249;p30"/>
          <p:cNvSpPr/>
          <p:nvPr/>
        </p:nvSpPr>
        <p:spPr>
          <a:xfrm>
            <a:off x="7407798" y="5407476"/>
            <a:ext cx="4282440" cy="1040132"/>
          </a:xfrm>
          <a:prstGeom prst="roundRect">
            <a:avLst>
              <a:gd name="adj" fmla="val 16667"/>
            </a:avLst>
          </a:prstGeom>
          <a:solidFill>
            <a:schemeClr val="lt1"/>
          </a:solidFill>
          <a:ln w="381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2000" b="0" i="0" dirty="0">
                <a:solidFill>
                  <a:srgbClr val="333333"/>
                </a:solidFill>
                <a:latin typeface="Arial"/>
                <a:ea typeface="Arial"/>
                <a:cs typeface="Arial"/>
                <a:sym typeface="Arial"/>
              </a:rPr>
              <a:t>Потврдете ја автентичноста на датотеката</a:t>
            </a:r>
            <a:endParaRPr sz="2000" b="1" i="0" dirty="0">
              <a:solidFill>
                <a:srgbClr val="333333"/>
              </a:solidFill>
              <a:latin typeface="Arial"/>
              <a:ea typeface="Arial"/>
              <a:cs typeface="Arial"/>
              <a:sym typeface="Arial"/>
            </a:endParaRPr>
          </a:p>
        </p:txBody>
      </p:sp>
      <p:sp>
        <p:nvSpPr>
          <p:cNvPr id="250" name="Google Shape;250;p30"/>
          <p:cNvSpPr/>
          <p:nvPr/>
        </p:nvSpPr>
        <p:spPr>
          <a:xfrm>
            <a:off x="5822838" y="3824421"/>
            <a:ext cx="5867400" cy="1040131"/>
          </a:xfrm>
          <a:prstGeom prst="roundRect">
            <a:avLst>
              <a:gd name="adj" fmla="val 16667"/>
            </a:avLst>
          </a:prstGeom>
          <a:solidFill>
            <a:schemeClr val="lt1"/>
          </a:solidFill>
          <a:ln w="38100"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mk" sz="2400" b="0" i="0" dirty="0">
                <a:solidFill>
                  <a:srgbClr val="333333"/>
                </a:solidFill>
                <a:latin typeface="Arial"/>
                <a:ea typeface="Arial"/>
                <a:cs typeface="Arial"/>
                <a:sym typeface="Arial"/>
              </a:rPr>
              <a:t>Бидете внимателни со прилозите за е-пошта</a:t>
            </a:r>
            <a:endParaRPr sz="2400" b="1" i="0" dirty="0">
              <a:solidFill>
                <a:srgbClr val="33333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4E4543-3896-4B2D-9AFD-D54FC7940E5A}"/>
</file>

<file path=customXml/itemProps2.xml><?xml version="1.0" encoding="utf-8"?>
<ds:datastoreItem xmlns:ds="http://schemas.openxmlformats.org/officeDocument/2006/customXml" ds:itemID="{769F5BC7-382C-4513-88E1-134969952D8F}"/>
</file>

<file path=customXml/itemProps3.xml><?xml version="1.0" encoding="utf-8"?>
<ds:datastoreItem xmlns:ds="http://schemas.openxmlformats.org/officeDocument/2006/customXml" ds:itemID="{C9B947CE-D9DD-4551-A999-E9AAE9515820}"/>
</file>

<file path=docProps/app.xml><?xml version="1.0" encoding="utf-8"?>
<Properties xmlns="http://schemas.openxmlformats.org/officeDocument/2006/extended-properties" xmlns:vt="http://schemas.openxmlformats.org/officeDocument/2006/docPropsVTypes">
  <TotalTime>10</TotalTime>
  <Words>2816</Words>
  <Application>Microsoft Office PowerPoint</Application>
  <PresentationFormat>Widescreen</PresentationFormat>
  <Paragraphs>172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Cambria</vt:lpstr>
      <vt:lpstr>Noto Sans Symbols</vt:lpstr>
      <vt:lpstr>Motív Office</vt:lpstr>
      <vt:lpstr>Office Theme</vt:lpstr>
      <vt:lpstr>Дигитална безбедност – Навики за дигитална безбедност </vt:lpstr>
      <vt:lpstr>Под-оддел 2:   Навики за дигитална безбедност</vt:lpstr>
      <vt:lpstr>Безбедносни навики на Интернет</vt:lpstr>
      <vt:lpstr>Вежбајте безбедно прелистување!</vt:lpstr>
      <vt:lpstr>Вежбајте безбедно прелистување! - Обезбедете веб-страници</vt:lpstr>
      <vt:lpstr>Вежбајте безбедно прелистување! - Заштита од фишинг</vt:lpstr>
      <vt:lpstr>Вежбајте безбедно прелистување! - Откривање на малициозен софтвер</vt:lpstr>
      <vt:lpstr>Вежбајте безбедно прелистување! - Репутација на URL </vt:lpstr>
      <vt:lpstr>Вежбајте безбедно прелистување! – Заштита за преземање</vt:lpstr>
      <vt:lpstr>Вежбајте безбедно прелистување! –  Безбедносни поставки на прелистувачот</vt:lpstr>
      <vt:lpstr>Вежбајте безбедно прелистување! – Образовни ресурси</vt:lpstr>
      <vt:lpstr>Постојани најавувања</vt:lpstr>
      <vt:lpstr>Постојани најавувања – позитивни</vt:lpstr>
      <vt:lpstr>Постојани најавувања – негативни</vt:lpstr>
      <vt:lpstr>Постојани најавувања –  најдобри практики</vt:lpstr>
      <vt:lpstr>Безбедност на уредите</vt:lpstr>
      <vt:lpstr>Најдобри практики за безбедност на уредот</vt:lpstr>
      <vt:lpstr>Безбедност на мобилни уреди</vt:lpstr>
      <vt:lpstr>Безбедност на мобилни уреди – најдобри практики</vt:lpstr>
      <vt:lpstr>Безбедно користење на мобилни апликации</vt:lpstr>
      <vt:lpstr>Безбедно користење на мобилни апликации –  најдобри практики</vt:lpstr>
      <vt:lpstr>Безбедно користење на мобилни апликации –  најдобри практики – прод.</vt:lpstr>
      <vt:lpstr>Методи за автентикација</vt:lpstr>
      <vt:lpstr>Врвни методи за автентикација</vt:lpstr>
      <vt:lpstr>Квиз</vt:lpstr>
      <vt:lpstr>Квиз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Дигитална безбедност – Навики за дигитална безбедност </dc:title>
  <cp:lastModifiedBy>Suzana Trajkovska Kochankovska</cp:lastModifiedBy>
  <cp:revision>3</cp:revision>
  <dcterms:modified xsi:type="dcterms:W3CDTF">2024-10-20T13:10:53Z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ies>
</file>