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1"/>
  </p:notesMasterIdLst>
  <p:sldIdLst>
    <p:sldId id="296" r:id="rId6"/>
    <p:sldId id="377" r:id="rId7"/>
    <p:sldId id="261"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260" r:id="rId21"/>
    <p:sldId id="390" r:id="rId22"/>
    <p:sldId id="391" r:id="rId23"/>
    <p:sldId id="284" r:id="rId24"/>
    <p:sldId id="392" r:id="rId25"/>
    <p:sldId id="393" r:id="rId26"/>
    <p:sldId id="394" r:id="rId27"/>
    <p:sldId id="395" r:id="rId28"/>
    <p:sldId id="396" r:id="rId29"/>
    <p:sldId id="265" r:id="rId3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6C53A-B4BA-4F8A-8AAF-A9AA994BB634}" v="2" dt="2024-10-20T16:43:07.943"/>
    <p1510:client id="{E113E08E-5C2A-433E-8254-DB024851F411}" v="2" dt="2024-10-20T16:39:19.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E113E08E-5C2A-433E-8254-DB024851F411}"/>
    <pc:docChg chg="delSld">
      <pc:chgData name="Martina Hanová" userId="S::hanova@uniag.sk::3d22e42d-bb89-40fb-8988-9efa43568f68" providerId="AD" clId="Web-{E113E08E-5C2A-433E-8254-DB024851F411}" dt="2024-10-20T16:39:19.749" v="1"/>
      <pc:docMkLst>
        <pc:docMk/>
      </pc:docMkLst>
      <pc:sldChg chg="del">
        <pc:chgData name="Martina Hanová" userId="S::hanova@uniag.sk::3d22e42d-bb89-40fb-8988-9efa43568f68" providerId="AD" clId="Web-{E113E08E-5C2A-433E-8254-DB024851F411}" dt="2024-10-20T16:39:18.015" v="0"/>
        <pc:sldMkLst>
          <pc:docMk/>
          <pc:sldMk cId="2793738590" sldId="290"/>
        </pc:sldMkLst>
      </pc:sldChg>
      <pc:sldChg chg="del">
        <pc:chgData name="Martina Hanová" userId="S::hanova@uniag.sk::3d22e42d-bb89-40fb-8988-9efa43568f68" providerId="AD" clId="Web-{E113E08E-5C2A-433E-8254-DB024851F411}" dt="2024-10-20T16:39:19.749" v="1"/>
        <pc:sldMkLst>
          <pc:docMk/>
          <pc:sldMk cId="936828946" sldId="291"/>
        </pc:sldMkLst>
      </pc:sldChg>
    </pc:docChg>
  </pc:docChgLst>
  <pc:docChgLst>
    <pc:chgData name="Martina Hanová" userId="S::hanova@uniag.sk::3d22e42d-bb89-40fb-8988-9efa43568f68" providerId="AD" clId="Web-{B006C53A-B4BA-4F8A-8AAF-A9AA994BB634}"/>
    <pc:docChg chg="addSld delSld">
      <pc:chgData name="Martina Hanová" userId="S::hanova@uniag.sk::3d22e42d-bb89-40fb-8988-9efa43568f68" providerId="AD" clId="Web-{B006C53A-B4BA-4F8A-8AAF-A9AA994BB634}" dt="2024-10-20T16:43:07.943" v="1"/>
      <pc:docMkLst>
        <pc:docMk/>
      </pc:docMkLst>
      <pc:sldChg chg="add del">
        <pc:chgData name="Martina Hanová" userId="S::hanova@uniag.sk::3d22e42d-bb89-40fb-8988-9efa43568f68" providerId="AD" clId="Web-{B006C53A-B4BA-4F8A-8AAF-A9AA994BB634}" dt="2024-10-20T16:43:07.943" v="1"/>
        <pc:sldMkLst>
          <pc:docMk/>
          <pc:sldMk cId="0" sldId="265"/>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dirty="0">
              <a:latin typeface="Aptos" panose="020B0004020202020204" pitchFamily="34" charset="0"/>
            </a:rPr>
            <a:t>OBSAH</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sk-SK" sz="2400" kern="1200" dirty="0">
              <a:latin typeface="Aptos" panose="020B0004020202020204" pitchFamily="34" charset="0"/>
              <a:cs typeface="Calibri" panose="020F0502020204030204" pitchFamily="34" charset="0"/>
            </a:rPr>
            <a:t>Bezpečné prehliadanie</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sk-SK" sz="2400" kern="1200" dirty="0">
              <a:latin typeface="Aptos" panose="020B0004020202020204" pitchFamily="34" charset="0"/>
              <a:cs typeface="Calibri" panose="020F0502020204030204" pitchFamily="34" charset="0"/>
            </a:rPr>
            <a:t>Trvalé prihlásenie </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sk-SK" sz="2400" kern="1200" dirty="0">
              <a:latin typeface="Aptos" panose="020B0004020202020204" pitchFamily="34" charset="0"/>
              <a:cs typeface="Calibri" panose="020F0502020204030204" pitchFamily="34" charset="0"/>
            </a:rPr>
            <a:t>Bezpečnosť zariadení</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sk-SK" sz="2400" kern="1200" dirty="0">
              <a:latin typeface="Aptos" panose="020B0004020202020204" pitchFamily="34" charset="0"/>
              <a:cs typeface="Calibri" panose="020F0502020204030204" pitchFamily="34" charset="0"/>
            </a:rPr>
            <a:t>Bezpečnosť mobilných zariadení </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3E7D50C-BBD9-4960-B05A-F9A5C7AEC1A9}">
      <dgm:prSet custT="1"/>
      <dgm:spPr/>
      <dgm:t>
        <a:bodyPr/>
        <a:lstStyle/>
        <a:p>
          <a:r>
            <a:rPr lang="sk-SK" sz="2400" dirty="0">
              <a:latin typeface="Aptos" panose="020B0004020202020204" pitchFamily="34" charset="0"/>
              <a:cs typeface="Calibri" panose="020F0502020204030204" pitchFamily="34" charset="0"/>
            </a:rPr>
            <a:t>Bezpečné používanie mobilných aplikácií </a:t>
          </a:r>
          <a:endParaRPr lang="sk-SK" sz="2400" dirty="0">
            <a:latin typeface="Aptos" panose="020B0004020202020204" pitchFamily="34" charset="0"/>
          </a:endParaRPr>
        </a:p>
      </dgm:t>
    </dgm:pt>
    <dgm:pt modelId="{59F56F33-C61B-4F05-BCEA-14980FD32D2E}" type="parTrans" cxnId="{7EEE8067-2D41-4960-A2D9-5D62BE7B4036}">
      <dgm:prSet/>
      <dgm:spPr/>
      <dgm:t>
        <a:bodyPr/>
        <a:lstStyle/>
        <a:p>
          <a:endParaRPr lang="sk-SK"/>
        </a:p>
      </dgm:t>
    </dgm:pt>
    <dgm:pt modelId="{A3E73D88-C7E9-45D8-BD26-7A209E729C6D}" type="sibTrans" cxnId="{7EEE8067-2D41-4960-A2D9-5D62BE7B4036}">
      <dgm:prSet/>
      <dgm:spPr/>
      <dgm:t>
        <a:bodyPr/>
        <a:lstStyle/>
        <a:p>
          <a:endParaRPr lang="sk-SK"/>
        </a:p>
      </dgm:t>
    </dgm:pt>
    <dgm:pt modelId="{18EE8166-CE55-44E4-A91A-16E8D4D1051E}">
      <dgm:prSet custT="1"/>
      <dgm:spPr/>
      <dgm:t>
        <a:bodyPr/>
        <a:lstStyle/>
        <a:p>
          <a:r>
            <a:rPr lang="sk-SK" sz="2400" dirty="0">
              <a:latin typeface="Aptos" panose="020B0004020202020204" pitchFamily="34" charset="0"/>
              <a:cs typeface="Calibri" panose="020F0502020204030204" pitchFamily="34" charset="0"/>
            </a:rPr>
            <a:t>Autentifikačné metódy</a:t>
          </a:r>
          <a:endParaRPr lang="sk-SK" sz="2400" dirty="0">
            <a:latin typeface="Aptos" panose="020B0004020202020204" pitchFamily="34" charset="0"/>
          </a:endParaRPr>
        </a:p>
      </dgm:t>
    </dgm:pt>
    <dgm:pt modelId="{69D13FB6-8843-4E9F-9F0C-A9E4F30A8AF0}" type="parTrans" cxnId="{203AEE5C-EBC7-4275-B6D6-0D982FC07A6D}">
      <dgm:prSet/>
      <dgm:spPr/>
      <dgm:t>
        <a:bodyPr/>
        <a:lstStyle/>
        <a:p>
          <a:endParaRPr lang="sk-SK"/>
        </a:p>
      </dgm:t>
    </dgm:pt>
    <dgm:pt modelId="{7F1C1768-A306-4822-9992-FDA55034D932}" type="sibTrans" cxnId="{203AEE5C-EBC7-4275-B6D6-0D982FC07A6D}">
      <dgm:prSet/>
      <dgm:spPr/>
      <dgm:t>
        <a:bodyPr/>
        <a:lstStyle/>
        <a:p>
          <a:endParaRPr lang="sk-SK"/>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7"/>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7"/>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7"/>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7"/>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7"/>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7"/>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7"/>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7"/>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7"/>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7"/>
      <dgm:spPr/>
    </dgm:pt>
    <dgm:pt modelId="{D54F728D-CDB6-47AB-B096-56795C947C10}" type="pres">
      <dgm:prSet presAssocID="{ADB94454-2E8E-4ED0-8076-D0014D06EE10}" presName="vert1" presStyleCnt="0"/>
      <dgm:spPr/>
    </dgm:pt>
    <dgm:pt modelId="{74179D35-ABBE-4B3A-836B-4A4B3E2D9576}" type="pres">
      <dgm:prSet presAssocID="{23E7D50C-BBD9-4960-B05A-F9A5C7AEC1A9}" presName="thickLine" presStyleLbl="alignNode1" presStyleIdx="5" presStyleCnt="7"/>
      <dgm:spPr/>
    </dgm:pt>
    <dgm:pt modelId="{39F5D897-87CD-40C2-BAFD-5A4C566289F6}" type="pres">
      <dgm:prSet presAssocID="{23E7D50C-BBD9-4960-B05A-F9A5C7AEC1A9}" presName="horz1" presStyleCnt="0"/>
      <dgm:spPr/>
    </dgm:pt>
    <dgm:pt modelId="{B8074126-4884-4E43-9DC5-B2AD3A1DC8D7}" type="pres">
      <dgm:prSet presAssocID="{23E7D50C-BBD9-4960-B05A-F9A5C7AEC1A9}" presName="tx1" presStyleLbl="revTx" presStyleIdx="5" presStyleCnt="7"/>
      <dgm:spPr/>
    </dgm:pt>
    <dgm:pt modelId="{3D799917-8CD1-4EBA-A37C-B0063C9A9FBF}" type="pres">
      <dgm:prSet presAssocID="{23E7D50C-BBD9-4960-B05A-F9A5C7AEC1A9}" presName="vert1" presStyleCnt="0"/>
      <dgm:spPr/>
    </dgm:pt>
    <dgm:pt modelId="{648A20A8-418D-4A81-BB28-0C1177E63AEF}" type="pres">
      <dgm:prSet presAssocID="{18EE8166-CE55-44E4-A91A-16E8D4D1051E}" presName="thickLine" presStyleLbl="alignNode1" presStyleIdx="6" presStyleCnt="7"/>
      <dgm:spPr/>
    </dgm:pt>
    <dgm:pt modelId="{75DE7C91-C705-4464-BD6D-24B13859D25D}" type="pres">
      <dgm:prSet presAssocID="{18EE8166-CE55-44E4-A91A-16E8D4D1051E}" presName="horz1" presStyleCnt="0"/>
      <dgm:spPr/>
    </dgm:pt>
    <dgm:pt modelId="{C072F9F6-F842-4442-B25B-D1F7A0C805B6}" type="pres">
      <dgm:prSet presAssocID="{18EE8166-CE55-44E4-A91A-16E8D4D1051E}" presName="tx1" presStyleLbl="revTx" presStyleIdx="6" presStyleCnt="7"/>
      <dgm:spPr/>
    </dgm:pt>
    <dgm:pt modelId="{05950548-7546-4444-BE77-575166377922}" type="pres">
      <dgm:prSet presAssocID="{18EE8166-CE55-44E4-A91A-16E8D4D1051E}"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203AEE5C-EBC7-4275-B6D6-0D982FC07A6D}" srcId="{B243BDDD-C51D-489A-9D83-484E1B007317}" destId="{18EE8166-CE55-44E4-A91A-16E8D4D1051E}" srcOrd="6" destOrd="0" parTransId="{69D13FB6-8843-4E9F-9F0C-A9E4F30A8AF0}" sibTransId="{7F1C1768-A306-4822-9992-FDA55034D932}"/>
    <dgm:cxn modelId="{7EEE8067-2D41-4960-A2D9-5D62BE7B4036}" srcId="{B243BDDD-C51D-489A-9D83-484E1B007317}" destId="{23E7D50C-BBD9-4960-B05A-F9A5C7AEC1A9}" srcOrd="5" destOrd="0" parTransId="{59F56F33-C61B-4F05-BCEA-14980FD32D2E}" sibTransId="{A3E73D88-C7E9-45D8-BD26-7A209E729C6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AEC86853-AEDB-4352-BB00-B01A794CEF04}" type="presOf" srcId="{18EE8166-CE55-44E4-A91A-16E8D4D1051E}" destId="{C072F9F6-F842-4442-B25B-D1F7A0C805B6}"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7E2E09F9-4762-42F9-9208-83C7E64CBA6F}" type="presOf" srcId="{23E7D50C-BBD9-4960-B05A-F9A5C7AEC1A9}" destId="{B8074126-4884-4E43-9DC5-B2AD3A1DC8D7}" srcOrd="0" destOrd="0" presId="urn:microsoft.com/office/officeart/2008/layout/LinedList"/>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 modelId="{F4381B99-B911-4C16-A712-979D9FB99157}" type="presParOf" srcId="{27DDA80A-4EAA-4D66-9B0C-884472597098}" destId="{74179D35-ABBE-4B3A-836B-4A4B3E2D9576}" srcOrd="10" destOrd="0" presId="urn:microsoft.com/office/officeart/2008/layout/LinedList"/>
    <dgm:cxn modelId="{12CAC4B6-A47E-4431-9739-412DD285F942}" type="presParOf" srcId="{27DDA80A-4EAA-4D66-9B0C-884472597098}" destId="{39F5D897-87CD-40C2-BAFD-5A4C566289F6}" srcOrd="11" destOrd="0" presId="urn:microsoft.com/office/officeart/2008/layout/LinedList"/>
    <dgm:cxn modelId="{277E8A92-F24F-4A1F-8C3E-56EB7EAB78FA}" type="presParOf" srcId="{39F5D897-87CD-40C2-BAFD-5A4C566289F6}" destId="{B8074126-4884-4E43-9DC5-B2AD3A1DC8D7}" srcOrd="0" destOrd="0" presId="urn:microsoft.com/office/officeart/2008/layout/LinedList"/>
    <dgm:cxn modelId="{E024066E-A9F1-4B81-8FD9-BC3064C6B76F}" type="presParOf" srcId="{39F5D897-87CD-40C2-BAFD-5A4C566289F6}" destId="{3D799917-8CD1-4EBA-A37C-B0063C9A9FBF}" srcOrd="1" destOrd="0" presId="urn:microsoft.com/office/officeart/2008/layout/LinedList"/>
    <dgm:cxn modelId="{288A014E-50E0-4A12-97C4-95FAB0B32F10}" type="presParOf" srcId="{27DDA80A-4EAA-4D66-9B0C-884472597098}" destId="{648A20A8-418D-4A81-BB28-0C1177E63AEF}" srcOrd="12" destOrd="0" presId="urn:microsoft.com/office/officeart/2008/layout/LinedList"/>
    <dgm:cxn modelId="{A9182B1A-54CB-4ADC-AE98-3DF48E737657}" type="presParOf" srcId="{27DDA80A-4EAA-4D66-9B0C-884472597098}" destId="{75DE7C91-C705-4464-BD6D-24B13859D25D}" srcOrd="13" destOrd="0" presId="urn:microsoft.com/office/officeart/2008/layout/LinedList"/>
    <dgm:cxn modelId="{B545B5E5-09AD-4D2D-B4ED-93E903329253}" type="presParOf" srcId="{75DE7C91-C705-4464-BD6D-24B13859D25D}" destId="{C072F9F6-F842-4442-B25B-D1F7A0C805B6}" srcOrd="0" destOrd="0" presId="urn:microsoft.com/office/officeart/2008/layout/LinedList"/>
    <dgm:cxn modelId="{7ACA126F-2A00-4AF8-8937-D95AE8AC7135}" type="presParOf" srcId="{75DE7C91-C705-4464-BD6D-24B13859D25D}" destId="{05950548-7546-4444-BE77-5751663779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64163-929A-464F-8294-E677ACA521DA}"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AE7328C3-6C94-49AC-AB29-5CEB7A67F9C7}">
      <dgm:prSet custT="1"/>
      <dgm:spPr/>
      <dgm:t>
        <a:bodyPr/>
        <a:lstStyle/>
        <a:p>
          <a:r>
            <a:rPr lang="sk-SK" sz="1600" b="1" dirty="0">
              <a:solidFill>
                <a:schemeClr val="tx1"/>
              </a:solidFill>
            </a:rPr>
            <a:t>Udržujte softvér aktualizovaný </a:t>
          </a:r>
          <a:r>
            <a:rPr lang="sk-SK" sz="1600" b="0" dirty="0">
              <a:solidFill>
                <a:srgbClr val="FFFFFF"/>
              </a:solidFill>
            </a:rPr>
            <a:t>– pravidelne aktualizujte operačné systémy, aplikácie a antivírusový softvér, aby ste opravili slabé stránky zabezpečenia a chránili sa pred novými hrozbami</a:t>
          </a:r>
          <a:r>
            <a:rPr lang="sk-SK" sz="1600" b="1" dirty="0">
              <a:solidFill>
                <a:srgbClr val="FFFFFF"/>
              </a:solidFill>
            </a:rPr>
            <a:t>. </a:t>
          </a:r>
          <a:endParaRPr lang="en-US" sz="1600" dirty="0">
            <a:solidFill>
              <a:srgbClr val="FFFFFF"/>
            </a:solidFill>
          </a:endParaRPr>
        </a:p>
      </dgm:t>
    </dgm:pt>
    <dgm:pt modelId="{10B9DCE1-BB24-4ECC-9E27-98E3E64CCBB5}" type="parTrans" cxnId="{C9C50795-540F-4F6D-8597-EF4236C8F450}">
      <dgm:prSet/>
      <dgm:spPr/>
      <dgm:t>
        <a:bodyPr/>
        <a:lstStyle/>
        <a:p>
          <a:endParaRPr lang="en-US"/>
        </a:p>
      </dgm:t>
    </dgm:pt>
    <dgm:pt modelId="{5842B4F8-6071-412C-A090-34338D873E46}" type="sibTrans" cxnId="{C9C50795-540F-4F6D-8597-EF4236C8F450}">
      <dgm:prSet/>
      <dgm:spPr/>
      <dgm:t>
        <a:bodyPr/>
        <a:lstStyle/>
        <a:p>
          <a:endParaRPr lang="en-US"/>
        </a:p>
      </dgm:t>
    </dgm:pt>
    <dgm:pt modelId="{B66AF422-0AE6-4645-8028-24A428C77F7B}">
      <dgm:prSet custT="1"/>
      <dgm:spPr/>
      <dgm:t>
        <a:bodyPr/>
        <a:lstStyle/>
        <a:p>
          <a:r>
            <a:rPr lang="sk-SK" sz="1600" b="1" dirty="0">
              <a:solidFill>
                <a:schemeClr val="tx1"/>
              </a:solidFill>
            </a:rPr>
            <a:t>Používajte silné heslá </a:t>
          </a:r>
          <a:r>
            <a:rPr lang="en-US" sz="1600" b="1" dirty="0">
              <a:solidFill>
                <a:schemeClr val="tx1"/>
              </a:solidFill>
            </a:rPr>
            <a:t> </a:t>
          </a:r>
          <a:r>
            <a:rPr lang="en-US" sz="1600" dirty="0"/>
            <a:t>- </a:t>
          </a:r>
          <a:r>
            <a:rPr lang="sk-SK" sz="1600" dirty="0"/>
            <a:t>viac v </a:t>
          </a:r>
          <a:r>
            <a:rPr lang="sk-SK" sz="1600" dirty="0" err="1"/>
            <a:t>subsekcii</a:t>
          </a:r>
          <a:r>
            <a:rPr lang="sk-SK" sz="1600" dirty="0"/>
            <a:t> </a:t>
          </a:r>
          <a:r>
            <a:rPr lang="en-US" sz="1600" b="0" dirty="0"/>
            <a:t>1 – </a:t>
          </a:r>
          <a:r>
            <a:rPr lang="sk-SK" sz="1600" b="0" dirty="0"/>
            <a:t>Digitálna bezpečnosť </a:t>
          </a:r>
          <a:r>
            <a:rPr lang="en-US" sz="1600" b="0" dirty="0"/>
            <a:t> </a:t>
          </a:r>
        </a:p>
      </dgm:t>
    </dgm:pt>
    <dgm:pt modelId="{0C960427-70B5-4EC8-B84B-3A7A0257D199}" type="parTrans" cxnId="{2329B544-F076-4C47-B346-B10B7F5F87F3}">
      <dgm:prSet/>
      <dgm:spPr/>
      <dgm:t>
        <a:bodyPr/>
        <a:lstStyle/>
        <a:p>
          <a:endParaRPr lang="en-US"/>
        </a:p>
      </dgm:t>
    </dgm:pt>
    <dgm:pt modelId="{98C14494-31A9-4B61-A52D-1EC51D9CAB2F}" type="sibTrans" cxnId="{2329B544-F076-4C47-B346-B10B7F5F87F3}">
      <dgm:prSet/>
      <dgm:spPr/>
      <dgm:t>
        <a:bodyPr/>
        <a:lstStyle/>
        <a:p>
          <a:endParaRPr lang="en-US"/>
        </a:p>
      </dgm:t>
    </dgm:pt>
    <dgm:pt modelId="{5BEBE9EC-42ED-40B8-8F56-9C16E4C9F56A}">
      <dgm:prSet custT="1"/>
      <dgm:spPr/>
      <dgm:t>
        <a:bodyPr/>
        <a:lstStyle/>
        <a:p>
          <a:r>
            <a:rPr lang="sk-SK" sz="1600" b="1" dirty="0">
              <a:solidFill>
                <a:schemeClr val="tx1"/>
              </a:solidFill>
            </a:rPr>
            <a:t>Zabezpečené sieťové pripojenia</a:t>
          </a:r>
          <a:r>
            <a:rPr lang="en-US" sz="1600" b="1" dirty="0">
              <a:solidFill>
                <a:schemeClr val="tx1"/>
              </a:solidFill>
            </a:rPr>
            <a:t> </a:t>
          </a:r>
          <a:r>
            <a:rPr lang="en-US" sz="1600" dirty="0"/>
            <a:t>– </a:t>
          </a:r>
          <a:r>
            <a:rPr lang="sk-SK" sz="1600" dirty="0"/>
            <a:t>používajte zabezpečené  </a:t>
          </a:r>
          <a:r>
            <a:rPr lang="en-US" sz="1600" dirty="0"/>
            <a:t>Wi-Fi </a:t>
          </a:r>
          <a:r>
            <a:rPr lang="sk-SK" sz="1600" dirty="0"/>
            <a:t>siete so silnými šifrovacími protokolmi </a:t>
          </a:r>
          <a:r>
            <a:rPr lang="en-US" sz="1600" dirty="0"/>
            <a:t>(</a:t>
          </a:r>
          <a:r>
            <a:rPr lang="sk-SK" sz="1600" dirty="0"/>
            <a:t>napr.</a:t>
          </a:r>
          <a:r>
            <a:rPr lang="en-US" sz="1600" dirty="0"/>
            <a:t> WPA2) </a:t>
          </a:r>
          <a:r>
            <a:rPr lang="sk-SK" sz="1600" dirty="0"/>
            <a:t>a vyhýbajte sa pripojeniu k verejným alebo nezabezpečeným Wi-Fi, aby ste minimalizovali riziko odcudzenia údajov</a:t>
          </a:r>
          <a:r>
            <a:rPr lang="en-US" sz="1600" dirty="0"/>
            <a:t>.</a:t>
          </a:r>
        </a:p>
      </dgm:t>
    </dgm:pt>
    <dgm:pt modelId="{133E4A84-8213-4C06-87AC-A2193EC7557D}" type="parTrans" cxnId="{C01D1F11-38CD-4814-AA71-A3EB1B32B1C9}">
      <dgm:prSet/>
      <dgm:spPr/>
      <dgm:t>
        <a:bodyPr/>
        <a:lstStyle/>
        <a:p>
          <a:endParaRPr lang="en-US"/>
        </a:p>
      </dgm:t>
    </dgm:pt>
    <dgm:pt modelId="{21F5D9BA-4EE2-42A4-B49A-82E238CFA66D}" type="sibTrans" cxnId="{C01D1F11-38CD-4814-AA71-A3EB1B32B1C9}">
      <dgm:prSet/>
      <dgm:spPr/>
      <dgm:t>
        <a:bodyPr/>
        <a:lstStyle/>
        <a:p>
          <a:endParaRPr lang="en-US"/>
        </a:p>
      </dgm:t>
    </dgm:pt>
    <dgm:pt modelId="{8475AC9A-0522-43F6-BFD9-412FA129ACEA}">
      <dgm:prSet custT="1"/>
      <dgm:spPr/>
      <dgm:t>
        <a:bodyPr/>
        <a:lstStyle/>
        <a:p>
          <a:r>
            <a:rPr lang="sk-SK" sz="1600" b="1" dirty="0">
              <a:solidFill>
                <a:schemeClr val="tx1"/>
              </a:solidFill>
            </a:rPr>
            <a:t>Praktizujte bezpečné prehliadanie</a:t>
          </a:r>
          <a:r>
            <a:rPr lang="en-US" sz="1600" b="1" dirty="0">
              <a:solidFill>
                <a:schemeClr val="tx1"/>
              </a:solidFill>
            </a:rPr>
            <a:t> </a:t>
          </a:r>
          <a:r>
            <a:rPr lang="en-US" sz="1600" dirty="0"/>
            <a:t>– </a:t>
          </a:r>
          <a:r>
            <a:rPr lang="sk-SK" sz="1600" dirty="0"/>
            <a:t>časť 2.1 v tejto prezentácii.</a:t>
          </a:r>
          <a:endParaRPr lang="en-US" sz="1600" dirty="0"/>
        </a:p>
      </dgm:t>
    </dgm:pt>
    <dgm:pt modelId="{904D8A87-9B71-4165-A5AB-6B063C6BE050}" type="parTrans" cxnId="{F678E207-EF10-447D-8910-4BDD5B9910C1}">
      <dgm:prSet/>
      <dgm:spPr/>
      <dgm:t>
        <a:bodyPr/>
        <a:lstStyle/>
        <a:p>
          <a:endParaRPr lang="en-US"/>
        </a:p>
      </dgm:t>
    </dgm:pt>
    <dgm:pt modelId="{FECA268C-3C8C-454B-957B-F9F8100F4206}" type="sibTrans" cxnId="{F678E207-EF10-447D-8910-4BDD5B9910C1}">
      <dgm:prSet/>
      <dgm:spPr/>
      <dgm:t>
        <a:bodyPr/>
        <a:lstStyle/>
        <a:p>
          <a:endParaRPr lang="en-US"/>
        </a:p>
      </dgm:t>
    </dgm:pt>
    <dgm:pt modelId="{E3C9821C-B02B-49C2-9DBC-5E02EE785B99}">
      <dgm:prSet custT="1"/>
      <dgm:spPr/>
      <dgm:t>
        <a:bodyPr/>
        <a:lstStyle/>
        <a:p>
          <a:r>
            <a:rPr lang="sk-SK" sz="1600" b="1" dirty="0">
              <a:solidFill>
                <a:schemeClr val="tx1"/>
              </a:solidFill>
            </a:rPr>
            <a:t>Šifrovanie údajov </a:t>
          </a:r>
          <a:r>
            <a:rPr lang="sk-SK" sz="1600" b="0" dirty="0">
              <a:solidFill>
                <a:srgbClr val="FFFFFF"/>
              </a:solidFill>
            </a:rPr>
            <a:t>– šifrujte citlivé údaje uložené v zariadeniach a využívajte šifrovacie protokoly (napr. HTTPS) na bezpečný prenos údajov cez internet.</a:t>
          </a:r>
          <a:endParaRPr lang="en-US" sz="1600" b="0" dirty="0">
            <a:solidFill>
              <a:srgbClr val="FFFFFF"/>
            </a:solidFill>
          </a:endParaRPr>
        </a:p>
      </dgm:t>
    </dgm:pt>
    <dgm:pt modelId="{F5FB279F-FD72-4774-A07F-11A8661BE857}" type="parTrans" cxnId="{AB1B3EF3-41DE-477C-BD3C-B1A81EFA651C}">
      <dgm:prSet/>
      <dgm:spPr/>
      <dgm:t>
        <a:bodyPr/>
        <a:lstStyle/>
        <a:p>
          <a:endParaRPr lang="en-US"/>
        </a:p>
      </dgm:t>
    </dgm:pt>
    <dgm:pt modelId="{9F5CE456-D24C-4568-8CA8-4532A1D16382}" type="sibTrans" cxnId="{AB1B3EF3-41DE-477C-BD3C-B1A81EFA651C}">
      <dgm:prSet/>
      <dgm:spPr/>
      <dgm:t>
        <a:bodyPr/>
        <a:lstStyle/>
        <a:p>
          <a:endParaRPr lang="en-US"/>
        </a:p>
      </dgm:t>
    </dgm:pt>
    <dgm:pt modelId="{847EBB52-19E9-48D2-BEE7-DB6002E6E832}">
      <dgm:prSet custT="1"/>
      <dgm:spPr/>
      <dgm:t>
        <a:bodyPr/>
        <a:lstStyle/>
        <a:p>
          <a:r>
            <a:rPr lang="sk-SK" sz="1600" b="1" dirty="0">
              <a:solidFill>
                <a:schemeClr val="tx1"/>
              </a:solidFill>
            </a:rPr>
            <a:t>Pravidelné zálohovanie </a:t>
          </a:r>
          <a:r>
            <a:rPr lang="sk-SK" sz="1600" b="0" dirty="0">
              <a:solidFill>
                <a:srgbClr val="FFFFFF"/>
              </a:solidFill>
            </a:rPr>
            <a:t>–pravidelne zálohujte dôležité dáta, aby ste predišli strate v prípade krádeže zariadenia, zlyhania hardvéru alebo útokov </a:t>
          </a:r>
          <a:r>
            <a:rPr lang="sk-SK" sz="1600" b="0" dirty="0" err="1">
              <a:solidFill>
                <a:srgbClr val="FFFFFF"/>
              </a:solidFill>
            </a:rPr>
            <a:t>ransomvéru</a:t>
          </a:r>
          <a:r>
            <a:rPr lang="sk-SK" sz="1600" b="0" dirty="0">
              <a:solidFill>
                <a:srgbClr val="FFFFFF"/>
              </a:solidFill>
            </a:rPr>
            <a:t> a zálohy ukladajte bezpečne </a:t>
          </a:r>
          <a:r>
            <a:rPr lang="sk-SK" sz="1600" b="0" dirty="0" err="1">
              <a:solidFill>
                <a:srgbClr val="FFFFFF"/>
              </a:solidFill>
            </a:rPr>
            <a:t>offline</a:t>
          </a:r>
          <a:r>
            <a:rPr lang="sk-SK" sz="1600" b="0" dirty="0">
              <a:solidFill>
                <a:srgbClr val="FFFFFF"/>
              </a:solidFill>
            </a:rPr>
            <a:t> alebo v </a:t>
          </a:r>
          <a:r>
            <a:rPr lang="sk-SK" sz="1600" b="0" dirty="0" err="1">
              <a:solidFill>
                <a:srgbClr val="FFFFFF"/>
              </a:solidFill>
            </a:rPr>
            <a:t>cloude</a:t>
          </a:r>
          <a:r>
            <a:rPr lang="sk-SK" sz="1600" b="0" dirty="0">
              <a:solidFill>
                <a:srgbClr val="FFFFFF"/>
              </a:solidFill>
            </a:rPr>
            <a:t>. </a:t>
          </a:r>
          <a:endParaRPr lang="en-US" sz="1600" b="0" dirty="0">
            <a:solidFill>
              <a:srgbClr val="FFFFFF"/>
            </a:solidFill>
          </a:endParaRPr>
        </a:p>
      </dgm:t>
    </dgm:pt>
    <dgm:pt modelId="{7DCCC7B2-2DEC-4BA5-8E47-B7A9ACA953A5}" type="parTrans" cxnId="{3FFDE133-5B9F-4A9F-BD65-4C8D976EF19F}">
      <dgm:prSet/>
      <dgm:spPr/>
      <dgm:t>
        <a:bodyPr/>
        <a:lstStyle/>
        <a:p>
          <a:endParaRPr lang="en-US"/>
        </a:p>
      </dgm:t>
    </dgm:pt>
    <dgm:pt modelId="{0050A40F-4ED8-4A7A-8E88-9289C36633DC}" type="sibTrans" cxnId="{3FFDE133-5B9F-4A9F-BD65-4C8D976EF19F}">
      <dgm:prSet/>
      <dgm:spPr/>
      <dgm:t>
        <a:bodyPr/>
        <a:lstStyle/>
        <a:p>
          <a:endParaRPr lang="en-US"/>
        </a:p>
      </dgm:t>
    </dgm:pt>
    <dgm:pt modelId="{D3D7A5D4-CA4A-4100-B265-9F526702930C}" type="pres">
      <dgm:prSet presAssocID="{19964163-929A-464F-8294-E677ACA521DA}" presName="Name0" presStyleCnt="0">
        <dgm:presLayoutVars>
          <dgm:dir/>
          <dgm:resizeHandles val="exact"/>
        </dgm:presLayoutVars>
      </dgm:prSet>
      <dgm:spPr/>
    </dgm:pt>
    <dgm:pt modelId="{5977030B-4AAD-4030-88DE-123690AFBA67}" type="pres">
      <dgm:prSet presAssocID="{AE7328C3-6C94-49AC-AB29-5CEB7A67F9C7}" presName="node" presStyleLbl="node1" presStyleIdx="0" presStyleCnt="6" custLinFactNeighborX="266">
        <dgm:presLayoutVars>
          <dgm:bulletEnabled val="1"/>
        </dgm:presLayoutVars>
      </dgm:prSet>
      <dgm:spPr/>
    </dgm:pt>
    <dgm:pt modelId="{74BA2FB6-E555-4466-9AC6-386DF7A238F8}" type="pres">
      <dgm:prSet presAssocID="{5842B4F8-6071-412C-A090-34338D873E46}" presName="sibTrans" presStyleLbl="sibTrans1D1" presStyleIdx="0" presStyleCnt="5"/>
      <dgm:spPr/>
    </dgm:pt>
    <dgm:pt modelId="{B6EFE6FC-1733-4658-97EE-C126D2F7D893}" type="pres">
      <dgm:prSet presAssocID="{5842B4F8-6071-412C-A090-34338D873E46}" presName="connectorText" presStyleLbl="sibTrans1D1" presStyleIdx="0" presStyleCnt="5"/>
      <dgm:spPr/>
    </dgm:pt>
    <dgm:pt modelId="{A579C76C-989B-431A-851C-A95373D26C8C}" type="pres">
      <dgm:prSet presAssocID="{B66AF422-0AE6-4645-8028-24A428C77F7B}" presName="node" presStyleLbl="node1" presStyleIdx="1" presStyleCnt="6" custLinFactNeighborX="266">
        <dgm:presLayoutVars>
          <dgm:bulletEnabled val="1"/>
        </dgm:presLayoutVars>
      </dgm:prSet>
      <dgm:spPr/>
    </dgm:pt>
    <dgm:pt modelId="{9F0FA535-14F8-4B4B-B38D-5CF5B55F79C7}" type="pres">
      <dgm:prSet presAssocID="{98C14494-31A9-4B61-A52D-1EC51D9CAB2F}" presName="sibTrans" presStyleLbl="sibTrans1D1" presStyleIdx="1" presStyleCnt="5"/>
      <dgm:spPr/>
    </dgm:pt>
    <dgm:pt modelId="{127A3555-F34F-4AC9-9B1A-53110F5034B1}" type="pres">
      <dgm:prSet presAssocID="{98C14494-31A9-4B61-A52D-1EC51D9CAB2F}" presName="connectorText" presStyleLbl="sibTrans1D1" presStyleIdx="1" presStyleCnt="5"/>
      <dgm:spPr/>
    </dgm:pt>
    <dgm:pt modelId="{DDD5FC27-37DB-4D4F-BC43-885D01DF0428}" type="pres">
      <dgm:prSet presAssocID="{5BEBE9EC-42ED-40B8-8F56-9C16E4C9F56A}" presName="node" presStyleLbl="node1" presStyleIdx="2" presStyleCnt="6" custLinFactNeighborX="266">
        <dgm:presLayoutVars>
          <dgm:bulletEnabled val="1"/>
        </dgm:presLayoutVars>
      </dgm:prSet>
      <dgm:spPr/>
    </dgm:pt>
    <dgm:pt modelId="{C8D9E8FE-70AB-42C2-B5E6-E20B1D864434}" type="pres">
      <dgm:prSet presAssocID="{21F5D9BA-4EE2-42A4-B49A-82E238CFA66D}" presName="sibTrans" presStyleLbl="sibTrans1D1" presStyleIdx="2" presStyleCnt="5"/>
      <dgm:spPr/>
    </dgm:pt>
    <dgm:pt modelId="{9706D4B6-A93D-475C-A3B6-5D74F80D828A}" type="pres">
      <dgm:prSet presAssocID="{21F5D9BA-4EE2-42A4-B49A-82E238CFA66D}" presName="connectorText" presStyleLbl="sibTrans1D1" presStyleIdx="2" presStyleCnt="5"/>
      <dgm:spPr/>
    </dgm:pt>
    <dgm:pt modelId="{66CC63E6-758E-4CFE-AC2A-8B5EC4E6B163}" type="pres">
      <dgm:prSet presAssocID="{8475AC9A-0522-43F6-BFD9-412FA129ACEA}" presName="node" presStyleLbl="node1" presStyleIdx="3" presStyleCnt="6" custLinFactNeighborX="266">
        <dgm:presLayoutVars>
          <dgm:bulletEnabled val="1"/>
        </dgm:presLayoutVars>
      </dgm:prSet>
      <dgm:spPr/>
    </dgm:pt>
    <dgm:pt modelId="{1BAA78E3-F592-49D7-B616-5C250142B623}" type="pres">
      <dgm:prSet presAssocID="{FECA268C-3C8C-454B-957B-F9F8100F4206}" presName="sibTrans" presStyleLbl="sibTrans1D1" presStyleIdx="3" presStyleCnt="5"/>
      <dgm:spPr/>
    </dgm:pt>
    <dgm:pt modelId="{C7B55FF6-9315-4DCF-A6AC-B83AC951BABE}" type="pres">
      <dgm:prSet presAssocID="{FECA268C-3C8C-454B-957B-F9F8100F4206}" presName="connectorText" presStyleLbl="sibTrans1D1" presStyleIdx="3" presStyleCnt="5"/>
      <dgm:spPr/>
    </dgm:pt>
    <dgm:pt modelId="{2DBCD442-6DCC-4CEE-AD32-682C11300D51}" type="pres">
      <dgm:prSet presAssocID="{E3C9821C-B02B-49C2-9DBC-5E02EE785B99}" presName="node" presStyleLbl="node1" presStyleIdx="4" presStyleCnt="6" custLinFactNeighborX="266">
        <dgm:presLayoutVars>
          <dgm:bulletEnabled val="1"/>
        </dgm:presLayoutVars>
      </dgm:prSet>
      <dgm:spPr/>
    </dgm:pt>
    <dgm:pt modelId="{16830A27-BF7E-4AFE-BCCB-F9FE74A8B411}" type="pres">
      <dgm:prSet presAssocID="{9F5CE456-D24C-4568-8CA8-4532A1D16382}" presName="sibTrans" presStyleLbl="sibTrans1D1" presStyleIdx="4" presStyleCnt="5"/>
      <dgm:spPr/>
    </dgm:pt>
    <dgm:pt modelId="{63E3032C-2D9F-40CE-9BC6-D9572EB9690B}" type="pres">
      <dgm:prSet presAssocID="{9F5CE456-D24C-4568-8CA8-4532A1D16382}" presName="connectorText" presStyleLbl="sibTrans1D1" presStyleIdx="4" presStyleCnt="5"/>
      <dgm:spPr/>
    </dgm:pt>
    <dgm:pt modelId="{059015A5-E17E-4FCE-BB39-2B7B251B8C84}" type="pres">
      <dgm:prSet presAssocID="{847EBB52-19E9-48D2-BEE7-DB6002E6E832}" presName="node" presStyleLbl="node1" presStyleIdx="5" presStyleCnt="6">
        <dgm:presLayoutVars>
          <dgm:bulletEnabled val="1"/>
        </dgm:presLayoutVars>
      </dgm:prSet>
      <dgm:spPr/>
    </dgm:pt>
  </dgm:ptLst>
  <dgm:cxnLst>
    <dgm:cxn modelId="{ACE69402-B56D-4E4B-A7A4-7C3082731035}" type="presOf" srcId="{98C14494-31A9-4B61-A52D-1EC51D9CAB2F}" destId="{9F0FA535-14F8-4B4B-B38D-5CF5B55F79C7}" srcOrd="0" destOrd="0" presId="urn:microsoft.com/office/officeart/2016/7/layout/RepeatingBendingProcessNew"/>
    <dgm:cxn modelId="{FD245D07-A904-44EE-A92B-67455001D1EE}" type="presOf" srcId="{FECA268C-3C8C-454B-957B-F9F8100F4206}" destId="{C7B55FF6-9315-4DCF-A6AC-B83AC951BABE}" srcOrd="1" destOrd="0" presId="urn:microsoft.com/office/officeart/2016/7/layout/RepeatingBendingProcessNew"/>
    <dgm:cxn modelId="{F678E207-EF10-447D-8910-4BDD5B9910C1}" srcId="{19964163-929A-464F-8294-E677ACA521DA}" destId="{8475AC9A-0522-43F6-BFD9-412FA129ACEA}" srcOrd="3" destOrd="0" parTransId="{904D8A87-9B71-4165-A5AB-6B063C6BE050}" sibTransId="{FECA268C-3C8C-454B-957B-F9F8100F4206}"/>
    <dgm:cxn modelId="{C01D1F11-38CD-4814-AA71-A3EB1B32B1C9}" srcId="{19964163-929A-464F-8294-E677ACA521DA}" destId="{5BEBE9EC-42ED-40B8-8F56-9C16E4C9F56A}" srcOrd="2" destOrd="0" parTransId="{133E4A84-8213-4C06-87AC-A2193EC7557D}" sibTransId="{21F5D9BA-4EE2-42A4-B49A-82E238CFA66D}"/>
    <dgm:cxn modelId="{38A2CF12-C372-46C0-A172-037697EDE844}" type="presOf" srcId="{E3C9821C-B02B-49C2-9DBC-5E02EE785B99}" destId="{2DBCD442-6DCC-4CEE-AD32-682C11300D51}" srcOrd="0" destOrd="0" presId="urn:microsoft.com/office/officeart/2016/7/layout/RepeatingBendingProcessNew"/>
    <dgm:cxn modelId="{3FFDE133-5B9F-4A9F-BD65-4C8D976EF19F}" srcId="{19964163-929A-464F-8294-E677ACA521DA}" destId="{847EBB52-19E9-48D2-BEE7-DB6002E6E832}" srcOrd="5" destOrd="0" parTransId="{7DCCC7B2-2DEC-4BA5-8E47-B7A9ACA953A5}" sibTransId="{0050A40F-4ED8-4A7A-8E88-9289C36633DC}"/>
    <dgm:cxn modelId="{8EC32936-87FE-4843-AD99-CD7043341651}" type="presOf" srcId="{9F5CE456-D24C-4568-8CA8-4532A1D16382}" destId="{16830A27-BF7E-4AFE-BCCB-F9FE74A8B411}" srcOrd="0" destOrd="0" presId="urn:microsoft.com/office/officeart/2016/7/layout/RepeatingBendingProcessNew"/>
    <dgm:cxn modelId="{5BC32E42-82B0-4288-AA58-962FCEB94981}" type="presOf" srcId="{B66AF422-0AE6-4645-8028-24A428C77F7B}" destId="{A579C76C-989B-431A-851C-A95373D26C8C}" srcOrd="0" destOrd="0" presId="urn:microsoft.com/office/officeart/2016/7/layout/RepeatingBendingProcessNew"/>
    <dgm:cxn modelId="{2C6B4A43-FAB0-4972-BA59-BE08704D0E9A}" type="presOf" srcId="{21F5D9BA-4EE2-42A4-B49A-82E238CFA66D}" destId="{C8D9E8FE-70AB-42C2-B5E6-E20B1D864434}" srcOrd="0" destOrd="0" presId="urn:microsoft.com/office/officeart/2016/7/layout/RepeatingBendingProcessNew"/>
    <dgm:cxn modelId="{2329B544-F076-4C47-B346-B10B7F5F87F3}" srcId="{19964163-929A-464F-8294-E677ACA521DA}" destId="{B66AF422-0AE6-4645-8028-24A428C77F7B}" srcOrd="1" destOrd="0" parTransId="{0C960427-70B5-4EC8-B84B-3A7A0257D199}" sibTransId="{98C14494-31A9-4B61-A52D-1EC51D9CAB2F}"/>
    <dgm:cxn modelId="{AF08EA65-9060-4242-B7ED-747589769250}" type="presOf" srcId="{21F5D9BA-4EE2-42A4-B49A-82E238CFA66D}" destId="{9706D4B6-A93D-475C-A3B6-5D74F80D828A}" srcOrd="1" destOrd="0" presId="urn:microsoft.com/office/officeart/2016/7/layout/RepeatingBendingProcessNew"/>
    <dgm:cxn modelId="{B28B9C4A-0A4A-40C3-9C1D-7820E29A8126}" type="presOf" srcId="{AE7328C3-6C94-49AC-AB29-5CEB7A67F9C7}" destId="{5977030B-4AAD-4030-88DE-123690AFBA67}" srcOrd="0" destOrd="0" presId="urn:microsoft.com/office/officeart/2016/7/layout/RepeatingBendingProcessNew"/>
    <dgm:cxn modelId="{FE578259-3E24-46ED-AA62-5A36389E8BC9}" type="presOf" srcId="{5842B4F8-6071-412C-A090-34338D873E46}" destId="{B6EFE6FC-1733-4658-97EE-C126D2F7D893}" srcOrd="1" destOrd="0" presId="urn:microsoft.com/office/officeart/2016/7/layout/RepeatingBendingProcessNew"/>
    <dgm:cxn modelId="{E7BA837B-E130-446E-8FA7-5F10DE0967DD}" type="presOf" srcId="{5BEBE9EC-42ED-40B8-8F56-9C16E4C9F56A}" destId="{DDD5FC27-37DB-4D4F-BC43-885D01DF0428}" srcOrd="0" destOrd="0" presId="urn:microsoft.com/office/officeart/2016/7/layout/RepeatingBendingProcessNew"/>
    <dgm:cxn modelId="{A7052D7D-1366-43A7-9494-3E635894312F}" type="presOf" srcId="{5842B4F8-6071-412C-A090-34338D873E46}" destId="{74BA2FB6-E555-4466-9AC6-386DF7A238F8}" srcOrd="0" destOrd="0" presId="urn:microsoft.com/office/officeart/2016/7/layout/RepeatingBendingProcessNew"/>
    <dgm:cxn modelId="{C9C50795-540F-4F6D-8597-EF4236C8F450}" srcId="{19964163-929A-464F-8294-E677ACA521DA}" destId="{AE7328C3-6C94-49AC-AB29-5CEB7A67F9C7}" srcOrd="0" destOrd="0" parTransId="{10B9DCE1-BB24-4ECC-9E27-98E3E64CCBB5}" sibTransId="{5842B4F8-6071-412C-A090-34338D873E46}"/>
    <dgm:cxn modelId="{5574C5B0-24C7-4DE0-8AC9-010A69868F0A}" type="presOf" srcId="{FECA268C-3C8C-454B-957B-F9F8100F4206}" destId="{1BAA78E3-F592-49D7-B616-5C250142B623}" srcOrd="0" destOrd="0" presId="urn:microsoft.com/office/officeart/2016/7/layout/RepeatingBendingProcessNew"/>
    <dgm:cxn modelId="{A0679AC4-04EA-4C84-A5C3-E42948D1CAC3}" type="presOf" srcId="{98C14494-31A9-4B61-A52D-1EC51D9CAB2F}" destId="{127A3555-F34F-4AC9-9B1A-53110F5034B1}" srcOrd="1" destOrd="0" presId="urn:microsoft.com/office/officeart/2016/7/layout/RepeatingBendingProcessNew"/>
    <dgm:cxn modelId="{1E1CF6DE-0DEA-40E7-A79D-0FC8A6510FC2}" type="presOf" srcId="{19964163-929A-464F-8294-E677ACA521DA}" destId="{D3D7A5D4-CA4A-4100-B265-9F526702930C}" srcOrd="0" destOrd="0" presId="urn:microsoft.com/office/officeart/2016/7/layout/RepeatingBendingProcessNew"/>
    <dgm:cxn modelId="{727B0CE6-BF07-4CE1-8D07-FDE16FFF014E}" type="presOf" srcId="{847EBB52-19E9-48D2-BEE7-DB6002E6E832}" destId="{059015A5-E17E-4FCE-BB39-2B7B251B8C84}" srcOrd="0" destOrd="0" presId="urn:microsoft.com/office/officeart/2016/7/layout/RepeatingBendingProcessNew"/>
    <dgm:cxn modelId="{AB1B3EF3-41DE-477C-BD3C-B1A81EFA651C}" srcId="{19964163-929A-464F-8294-E677ACA521DA}" destId="{E3C9821C-B02B-49C2-9DBC-5E02EE785B99}" srcOrd="4" destOrd="0" parTransId="{F5FB279F-FD72-4774-A07F-11A8661BE857}" sibTransId="{9F5CE456-D24C-4568-8CA8-4532A1D16382}"/>
    <dgm:cxn modelId="{923C48F6-A450-4802-9BF6-3B809474E35B}" type="presOf" srcId="{9F5CE456-D24C-4568-8CA8-4532A1D16382}" destId="{63E3032C-2D9F-40CE-9BC6-D9572EB9690B}" srcOrd="1" destOrd="0" presId="urn:microsoft.com/office/officeart/2016/7/layout/RepeatingBendingProcessNew"/>
    <dgm:cxn modelId="{33F260FC-B1CE-4266-BA0F-BC6E36CC4194}" type="presOf" srcId="{8475AC9A-0522-43F6-BFD9-412FA129ACEA}" destId="{66CC63E6-758E-4CFE-AC2A-8B5EC4E6B163}" srcOrd="0" destOrd="0" presId="urn:microsoft.com/office/officeart/2016/7/layout/RepeatingBendingProcessNew"/>
    <dgm:cxn modelId="{FBFBF45F-56BB-4957-8C3B-9AAA7EAA5CAE}" type="presParOf" srcId="{D3D7A5D4-CA4A-4100-B265-9F526702930C}" destId="{5977030B-4AAD-4030-88DE-123690AFBA67}" srcOrd="0" destOrd="0" presId="urn:microsoft.com/office/officeart/2016/7/layout/RepeatingBendingProcessNew"/>
    <dgm:cxn modelId="{9D79110C-9C78-47B7-B8AB-46F21B444933}" type="presParOf" srcId="{D3D7A5D4-CA4A-4100-B265-9F526702930C}" destId="{74BA2FB6-E555-4466-9AC6-386DF7A238F8}" srcOrd="1" destOrd="0" presId="urn:microsoft.com/office/officeart/2016/7/layout/RepeatingBendingProcessNew"/>
    <dgm:cxn modelId="{88813991-C6BF-40F5-9951-6EEC84F208C9}" type="presParOf" srcId="{74BA2FB6-E555-4466-9AC6-386DF7A238F8}" destId="{B6EFE6FC-1733-4658-97EE-C126D2F7D893}" srcOrd="0" destOrd="0" presId="urn:microsoft.com/office/officeart/2016/7/layout/RepeatingBendingProcessNew"/>
    <dgm:cxn modelId="{C298FF3E-A5DA-440B-A8B4-A68CFB911298}" type="presParOf" srcId="{D3D7A5D4-CA4A-4100-B265-9F526702930C}" destId="{A579C76C-989B-431A-851C-A95373D26C8C}" srcOrd="2" destOrd="0" presId="urn:microsoft.com/office/officeart/2016/7/layout/RepeatingBendingProcessNew"/>
    <dgm:cxn modelId="{60F607CD-8C17-4380-B844-97166C48A6D9}" type="presParOf" srcId="{D3D7A5D4-CA4A-4100-B265-9F526702930C}" destId="{9F0FA535-14F8-4B4B-B38D-5CF5B55F79C7}" srcOrd="3" destOrd="0" presId="urn:microsoft.com/office/officeart/2016/7/layout/RepeatingBendingProcessNew"/>
    <dgm:cxn modelId="{49C2FD3E-64DB-4FA8-BFA9-34384BE69B4D}" type="presParOf" srcId="{9F0FA535-14F8-4B4B-B38D-5CF5B55F79C7}" destId="{127A3555-F34F-4AC9-9B1A-53110F5034B1}" srcOrd="0" destOrd="0" presId="urn:microsoft.com/office/officeart/2016/7/layout/RepeatingBendingProcessNew"/>
    <dgm:cxn modelId="{61DDA34C-0C1E-458E-8D60-3C67CECE41C3}" type="presParOf" srcId="{D3D7A5D4-CA4A-4100-B265-9F526702930C}" destId="{DDD5FC27-37DB-4D4F-BC43-885D01DF0428}" srcOrd="4" destOrd="0" presId="urn:microsoft.com/office/officeart/2016/7/layout/RepeatingBendingProcessNew"/>
    <dgm:cxn modelId="{933C9FC2-E0C1-43A5-B078-5BDAA4AA16F1}" type="presParOf" srcId="{D3D7A5D4-CA4A-4100-B265-9F526702930C}" destId="{C8D9E8FE-70AB-42C2-B5E6-E20B1D864434}" srcOrd="5" destOrd="0" presId="urn:microsoft.com/office/officeart/2016/7/layout/RepeatingBendingProcessNew"/>
    <dgm:cxn modelId="{8371BD19-A6D3-4AC2-AE88-1582867D48AB}" type="presParOf" srcId="{C8D9E8FE-70AB-42C2-B5E6-E20B1D864434}" destId="{9706D4B6-A93D-475C-A3B6-5D74F80D828A}" srcOrd="0" destOrd="0" presId="urn:microsoft.com/office/officeart/2016/7/layout/RepeatingBendingProcessNew"/>
    <dgm:cxn modelId="{2F4645BE-DB59-4239-AD00-3D5F103401F4}" type="presParOf" srcId="{D3D7A5D4-CA4A-4100-B265-9F526702930C}" destId="{66CC63E6-758E-4CFE-AC2A-8B5EC4E6B163}" srcOrd="6" destOrd="0" presId="urn:microsoft.com/office/officeart/2016/7/layout/RepeatingBendingProcessNew"/>
    <dgm:cxn modelId="{8D24EF6A-18FA-4589-B139-C09C4938D4B6}" type="presParOf" srcId="{D3D7A5D4-CA4A-4100-B265-9F526702930C}" destId="{1BAA78E3-F592-49D7-B616-5C250142B623}" srcOrd="7" destOrd="0" presId="urn:microsoft.com/office/officeart/2016/7/layout/RepeatingBendingProcessNew"/>
    <dgm:cxn modelId="{49B0D158-941E-4032-98C7-5AAB890EB2C3}" type="presParOf" srcId="{1BAA78E3-F592-49D7-B616-5C250142B623}" destId="{C7B55FF6-9315-4DCF-A6AC-B83AC951BABE}" srcOrd="0" destOrd="0" presId="urn:microsoft.com/office/officeart/2016/7/layout/RepeatingBendingProcessNew"/>
    <dgm:cxn modelId="{B6FDAE44-4A73-42F1-9E31-6E8487E0EB6E}" type="presParOf" srcId="{D3D7A5D4-CA4A-4100-B265-9F526702930C}" destId="{2DBCD442-6DCC-4CEE-AD32-682C11300D51}" srcOrd="8" destOrd="0" presId="urn:microsoft.com/office/officeart/2016/7/layout/RepeatingBendingProcessNew"/>
    <dgm:cxn modelId="{65B92B65-674A-4D82-A3E0-0C38D3D743D2}" type="presParOf" srcId="{D3D7A5D4-CA4A-4100-B265-9F526702930C}" destId="{16830A27-BF7E-4AFE-BCCB-F9FE74A8B411}" srcOrd="9" destOrd="0" presId="urn:microsoft.com/office/officeart/2016/7/layout/RepeatingBendingProcessNew"/>
    <dgm:cxn modelId="{493CED4F-E438-43A0-8D05-42B743C18D01}" type="presParOf" srcId="{16830A27-BF7E-4AFE-BCCB-F9FE74A8B411}" destId="{63E3032C-2D9F-40CE-9BC6-D9572EB9690B}" srcOrd="0" destOrd="0" presId="urn:microsoft.com/office/officeart/2016/7/layout/RepeatingBendingProcessNew"/>
    <dgm:cxn modelId="{205C4777-AF1C-44FC-B211-63B4D0AEA1E8}" type="presParOf" srcId="{D3D7A5D4-CA4A-4100-B265-9F526702930C}" destId="{059015A5-E17E-4FCE-BB39-2B7B251B8C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sk-SK" sz="2100" b="1" dirty="0">
              <a:latin typeface="Aptos" panose="020B0004020202020204" pitchFamily="34" charset="0"/>
              <a:ea typeface="Cambria" panose="02040503050406030204" pitchFamily="18" charset="0"/>
            </a:rPr>
            <a:t>Zabezpečenie prístupu k mobilnému zariadeniu </a:t>
          </a:r>
          <a:r>
            <a:rPr lang="en-GB" sz="2100" dirty="0">
              <a:latin typeface="Aptos" panose="020B0004020202020204" pitchFamily="34" charset="0"/>
              <a:ea typeface="Cambria" panose="02040503050406030204" pitchFamily="18" charset="0"/>
            </a:rPr>
            <a:t>– </a:t>
          </a:r>
          <a:r>
            <a:rPr lang="sk-SK" sz="2100" dirty="0">
              <a:latin typeface="Aptos" panose="020B0004020202020204" pitchFamily="34" charset="0"/>
              <a:ea typeface="Cambria" panose="02040503050406030204" pitchFamily="18" charset="0"/>
            </a:rPr>
            <a:t>odporúča sa mať SIM kartu chránenú iným PIN kódom, ako PIN kódom preddefinovaným od operátora. </a:t>
          </a:r>
          <a:endParaRPr lang="en-US" sz="210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sk-SK" sz="2100" b="1" dirty="0">
              <a:latin typeface="Aptos" panose="020B0004020202020204" pitchFamily="34" charset="0"/>
              <a:ea typeface="Cambria" panose="02040503050406030204" pitchFamily="18" charset="0"/>
            </a:rPr>
            <a:t>Aktualizácie operačného systému </a:t>
          </a:r>
          <a:r>
            <a:rPr lang="en-GB" sz="2100" dirty="0">
              <a:latin typeface="Aptos" panose="020B0004020202020204" pitchFamily="34" charset="0"/>
              <a:ea typeface="Cambria" panose="02040503050406030204" pitchFamily="18" charset="0"/>
            </a:rPr>
            <a:t>– </a:t>
          </a:r>
          <a:r>
            <a:rPr lang="sk-SK" sz="2100" dirty="0">
              <a:latin typeface="Aptos" panose="020B0004020202020204" pitchFamily="34" charset="0"/>
              <a:ea typeface="Cambria" panose="02040503050406030204" pitchFamily="18" charset="0"/>
            </a:rPr>
            <a:t>výrobcovia mobilných zariadení vydávajú aktualizácie operačného systému, ktoré do zariadenia prinášajú aktualizované prvky zabezpečenia.</a:t>
          </a:r>
          <a:endParaRPr lang="en-US" sz="210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sk-SK" sz="2100" b="1" dirty="0">
              <a:latin typeface="Aptos" panose="020B0004020202020204" pitchFamily="34" charset="0"/>
              <a:ea typeface="Cambria" panose="02040503050406030204" pitchFamily="18" charset="0"/>
            </a:rPr>
            <a:t>Používanie antivírusového softvéru </a:t>
          </a:r>
          <a:r>
            <a:rPr lang="en-GB" sz="2100" dirty="0">
              <a:latin typeface="Aptos" panose="020B0004020202020204" pitchFamily="34" charset="0"/>
              <a:ea typeface="Cambria" panose="02040503050406030204" pitchFamily="18" charset="0"/>
            </a:rPr>
            <a:t>– </a:t>
          </a:r>
          <a:r>
            <a:rPr lang="sk-SK" sz="2100" dirty="0">
              <a:latin typeface="Aptos" panose="020B0004020202020204" pitchFamily="34" charset="0"/>
              <a:ea typeface="Cambria" panose="02040503050406030204" pitchFamily="18" charset="0"/>
            </a:rPr>
            <a:t>antivírusový softvér pôsobí ako </a:t>
          </a:r>
          <a:r>
            <a:rPr lang="en-GB" sz="2100" dirty="0">
              <a:latin typeface="Aptos" panose="020B0004020202020204" pitchFamily="34" charset="0"/>
              <a:ea typeface="Cambria" panose="02040503050406030204" pitchFamily="18" charset="0"/>
            </a:rPr>
            <a:t>„</a:t>
          </a:r>
          <a:r>
            <a:rPr lang="sk-SK" sz="2100" dirty="0">
              <a:latin typeface="Aptos" panose="020B0004020202020204" pitchFamily="34" charset="0"/>
              <a:ea typeface="Cambria" panose="02040503050406030204" pitchFamily="18" charset="0"/>
            </a:rPr>
            <a:t>ochranný štít</a:t>
          </a:r>
          <a:r>
            <a:rPr lang="en-GB" sz="2100" dirty="0">
              <a:latin typeface="Aptos" panose="020B0004020202020204" pitchFamily="34" charset="0"/>
              <a:ea typeface="Cambria" panose="02040503050406030204" pitchFamily="18" charset="0"/>
            </a:rPr>
            <a:t>." </a:t>
          </a:r>
          <a:endParaRPr lang="en-US" sz="2100" dirty="0">
            <a:latin typeface="Aptos" panose="020B0004020202020204" pitchFamily="34" charset="0"/>
            <a:ea typeface="Cambria" panose="02040503050406030204" pitchFamily="18" charset="0"/>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E4660077-0DDD-41CE-8A46-D18A5F74A614}">
      <dgm:prSet custT="1"/>
      <dgm:spPr/>
      <dgm:t>
        <a:bodyPr/>
        <a:lstStyle/>
        <a:p>
          <a:pPr>
            <a:lnSpc>
              <a:spcPct val="100000"/>
            </a:lnSpc>
          </a:pPr>
          <a:r>
            <a:rPr lang="sk-SK" sz="2100" b="1" dirty="0">
              <a:ea typeface="Cambria" panose="02040503050406030204" pitchFamily="18" charset="0"/>
            </a:rPr>
            <a:t> </a:t>
          </a:r>
          <a:r>
            <a:rPr lang="sk-SK" sz="2100" b="1" dirty="0">
              <a:latin typeface="Aptos" panose="020B0004020202020204" pitchFamily="34" charset="0"/>
              <a:ea typeface="Cambria" panose="02040503050406030204" pitchFamily="18" charset="0"/>
            </a:rPr>
            <a:t>Vypnutie nepoužívaných funkcií </a:t>
          </a:r>
          <a:r>
            <a:rPr lang="en-GB" sz="2100" dirty="0">
              <a:latin typeface="Aptos" panose="020B0004020202020204" pitchFamily="34" charset="0"/>
              <a:ea typeface="Cambria" panose="02040503050406030204" pitchFamily="18" charset="0"/>
            </a:rPr>
            <a:t>– </a:t>
          </a:r>
          <a:r>
            <a:rPr lang="sk-SK" sz="2100" dirty="0">
              <a:latin typeface="Aptos" panose="020B0004020202020204" pitchFamily="34" charset="0"/>
              <a:ea typeface="Cambria" panose="02040503050406030204" pitchFamily="18" charset="0"/>
            </a:rPr>
            <a:t>vypnutím aktuálne nepoužívaných funkcií, ako je NFC alebo Bluetooth</a:t>
          </a:r>
          <a:r>
            <a:rPr lang="en-GB" sz="2100" dirty="0">
              <a:latin typeface="Aptos" panose="020B0004020202020204" pitchFamily="34" charset="0"/>
              <a:ea typeface="Cambria" panose="02040503050406030204" pitchFamily="18" charset="0"/>
            </a:rPr>
            <a:t>, </a:t>
          </a:r>
          <a:r>
            <a:rPr lang="sk-SK" sz="2100" dirty="0">
              <a:latin typeface="Aptos" panose="020B0004020202020204" pitchFamily="34" charset="0"/>
              <a:ea typeface="Cambria" panose="02040503050406030204" pitchFamily="18" charset="0"/>
            </a:rPr>
            <a:t>môžete minimalizovať riziko možných útokov. </a:t>
          </a:r>
          <a:endParaRPr lang="en-US" sz="2100" dirty="0">
            <a:latin typeface="Aptos" panose="020B0004020202020204" pitchFamily="34" charset="0"/>
            <a:ea typeface="Cambria" panose="02040503050406030204" pitchFamily="18" charset="0"/>
          </a:endParaRPr>
        </a:p>
      </dgm:t>
    </dgm:pt>
    <dgm:pt modelId="{4A8F6D98-FE21-41BA-B241-9DE3717FF88E}" type="par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33CC4A18-FEFA-4A92-85B1-D83B84F624FC}" type="sib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924E6EBF-6200-4983-BA76-B79A795A63B4}">
      <dgm:prSet custT="1"/>
      <dgm:spPr/>
      <dgm:t>
        <a:bodyPr/>
        <a:lstStyle/>
        <a:p>
          <a:pPr>
            <a:lnSpc>
              <a:spcPct val="100000"/>
            </a:lnSpc>
          </a:pPr>
          <a:r>
            <a:rPr lang="sk-SK" sz="2100" b="1" dirty="0">
              <a:latin typeface="Aptos" panose="020B0004020202020204" pitchFamily="34" charset="0"/>
              <a:ea typeface="Cambria" panose="02040503050406030204" pitchFamily="18" charset="0"/>
            </a:rPr>
            <a:t>Opatrnosť pri správach prijatých na mobilných zariadeniach </a:t>
          </a:r>
          <a:r>
            <a:rPr lang="en-GB" sz="2100" dirty="0">
              <a:latin typeface="Aptos" panose="020B0004020202020204" pitchFamily="34" charset="0"/>
              <a:ea typeface="Cambria" panose="02040503050406030204" pitchFamily="18" charset="0"/>
            </a:rPr>
            <a:t>– </a:t>
          </a:r>
          <a:r>
            <a:rPr lang="sk-SK" sz="2100" dirty="0">
              <a:latin typeface="Aptos" panose="020B0004020202020204" pitchFamily="34" charset="0"/>
              <a:ea typeface="Cambria" panose="02040503050406030204" pitchFamily="18" charset="0"/>
            </a:rPr>
            <a:t>zariadenia sa môžu infikovať prostredníctvom správ z </a:t>
          </a:r>
          <a:r>
            <a:rPr lang="sk-SK" sz="2100" dirty="0" err="1">
              <a:latin typeface="Aptos" panose="020B0004020202020204" pitchFamily="34" charset="0"/>
              <a:ea typeface="Cambria" panose="02040503050406030204" pitchFamily="18" charset="0"/>
            </a:rPr>
            <a:t>chatovacích</a:t>
          </a:r>
          <a:r>
            <a:rPr lang="sk-SK" sz="2100" dirty="0">
              <a:latin typeface="Aptos" panose="020B0004020202020204" pitchFamily="34" charset="0"/>
              <a:ea typeface="Cambria" panose="02040503050406030204" pitchFamily="18" charset="0"/>
            </a:rPr>
            <a:t> aplikácií, emailov alebo dokonca SMS správ.</a:t>
          </a:r>
          <a:r>
            <a:rPr lang="en-GB" sz="2100" dirty="0">
              <a:latin typeface="Aptos" panose="020B0004020202020204" pitchFamily="34" charset="0"/>
              <a:ea typeface="Cambria" panose="02040503050406030204" pitchFamily="18" charset="0"/>
            </a:rPr>
            <a:t> </a:t>
          </a:r>
          <a:endParaRPr lang="en-US" sz="2100" dirty="0">
            <a:latin typeface="Aptos" panose="020B0004020202020204" pitchFamily="34" charset="0"/>
            <a:ea typeface="Cambria" panose="02040503050406030204" pitchFamily="18" charset="0"/>
          </a:endParaRPr>
        </a:p>
      </dgm:t>
    </dgm:pt>
    <dgm:pt modelId="{B8EF48F2-7D1F-457A-906D-C63D3F9B8B00}" type="par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93B66CF-FD83-4001-886E-48982A323D1E}" type="sib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5"/>
      <dgm:spPr/>
    </dgm:pt>
    <dgm:pt modelId="{4C3BB3C4-D48C-46B1-8A32-9E3951CBB395}" type="pres">
      <dgm:prSet presAssocID="{E005DFF8-9213-41FA-8DA4-1A352AD9B123}"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5">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5"/>
      <dgm:spPr/>
    </dgm:pt>
    <dgm:pt modelId="{CC26F1E9-A16F-492B-A2E6-52795D094E56}" type="pres">
      <dgm:prSet presAssocID="{08C6AEBB-E1BE-4B95-B093-1B6A27485733}"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5">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5"/>
      <dgm:spPr/>
    </dgm:pt>
    <dgm:pt modelId="{099D9778-BD54-43DF-8E9C-71140C4A5329}" type="pres">
      <dgm:prSet presAssocID="{F2EE30C0-7B90-412C-9191-B26D2BF8793A}"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5">
        <dgm:presLayoutVars>
          <dgm:chMax val="0"/>
          <dgm:chPref val="0"/>
        </dgm:presLayoutVars>
      </dgm:prSet>
      <dgm:spPr/>
    </dgm:pt>
    <dgm:pt modelId="{92C39907-5341-4987-BFE6-36694DE23600}" type="pres">
      <dgm:prSet presAssocID="{680DBE87-1BDA-4A2A-9456-FEE14311D982}" presName="sibTrans" presStyleCnt="0"/>
      <dgm:spPr/>
    </dgm:pt>
    <dgm:pt modelId="{B9B4A9F3-3332-43F4-9A4F-D89402DB77FE}" type="pres">
      <dgm:prSet presAssocID="{E4660077-0DDD-41CE-8A46-D18A5F74A614}" presName="compNode" presStyleCnt="0"/>
      <dgm:spPr/>
    </dgm:pt>
    <dgm:pt modelId="{D550FA0B-68A9-45D5-AD73-9546823A0A73}" type="pres">
      <dgm:prSet presAssocID="{E4660077-0DDD-41CE-8A46-D18A5F74A614}" presName="bgRect" presStyleLbl="bgShp" presStyleIdx="3" presStyleCnt="5" custLinFactNeighborX="29181" custLinFactNeighborY="5967"/>
      <dgm:spPr/>
    </dgm:pt>
    <dgm:pt modelId="{7EBAD342-C659-4696-8D2E-8F9282F561BF}" type="pres">
      <dgm:prSet presAssocID="{E4660077-0DDD-41CE-8A46-D18A5F74A614}"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uetooth"/>
        </a:ext>
      </dgm:extLst>
    </dgm:pt>
    <dgm:pt modelId="{DBBCF0CF-A0D3-49DE-816C-33503A6316AD}" type="pres">
      <dgm:prSet presAssocID="{E4660077-0DDD-41CE-8A46-D18A5F74A614}" presName="spaceRect" presStyleCnt="0"/>
      <dgm:spPr/>
    </dgm:pt>
    <dgm:pt modelId="{298E5F31-B560-4FA6-8378-12E400B56078}" type="pres">
      <dgm:prSet presAssocID="{E4660077-0DDD-41CE-8A46-D18A5F74A614}" presName="parTx" presStyleLbl="revTx" presStyleIdx="3" presStyleCnt="5">
        <dgm:presLayoutVars>
          <dgm:chMax val="0"/>
          <dgm:chPref val="0"/>
        </dgm:presLayoutVars>
      </dgm:prSet>
      <dgm:spPr/>
    </dgm:pt>
    <dgm:pt modelId="{14ADD82C-2BA2-4B9B-870F-22A39619691B}" type="pres">
      <dgm:prSet presAssocID="{33CC4A18-FEFA-4A92-85B1-D83B84F624FC}" presName="sibTrans" presStyleCnt="0"/>
      <dgm:spPr/>
    </dgm:pt>
    <dgm:pt modelId="{741FD517-A26E-48BF-8100-717D3960E9DB}" type="pres">
      <dgm:prSet presAssocID="{924E6EBF-6200-4983-BA76-B79A795A63B4}" presName="compNode" presStyleCnt="0"/>
      <dgm:spPr/>
    </dgm:pt>
    <dgm:pt modelId="{23C0E36B-5805-47C2-BDF1-0AAEBE823E64}" type="pres">
      <dgm:prSet presAssocID="{924E6EBF-6200-4983-BA76-B79A795A63B4}" presName="bgRect" presStyleLbl="bgShp" presStyleIdx="4" presStyleCnt="5"/>
      <dgm:spPr/>
    </dgm:pt>
    <dgm:pt modelId="{BA02BD70-4112-48FA-BE1E-577A8909E068}" type="pres">
      <dgm:prSet presAssocID="{924E6EBF-6200-4983-BA76-B79A795A63B4}"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Bubble"/>
        </a:ext>
      </dgm:extLst>
    </dgm:pt>
    <dgm:pt modelId="{8C47124D-26B0-47F9-8368-0DB07712D8BA}" type="pres">
      <dgm:prSet presAssocID="{924E6EBF-6200-4983-BA76-B79A795A63B4}" presName="spaceRect" presStyleCnt="0"/>
      <dgm:spPr/>
    </dgm:pt>
    <dgm:pt modelId="{ABF42896-0DB0-4B15-AF71-CB154A49C1A0}" type="pres">
      <dgm:prSet presAssocID="{924E6EBF-6200-4983-BA76-B79A795A63B4}" presName="parTx" presStyleLbl="revTx" presStyleIdx="4" presStyleCnt="5">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803BD531-6362-47D8-9AB3-DE0CDE85384A}" type="presOf" srcId="{F2EE30C0-7B90-412C-9191-B26D2BF8793A}" destId="{98D707D8-583D-4C18-A11E-47506727DB84}" srcOrd="0" destOrd="0" presId="urn:microsoft.com/office/officeart/2018/2/layout/IconVerticalSolidList"/>
    <dgm:cxn modelId="{B492CD5C-05C9-45E3-A997-207F9AC9466B}" srcId="{07388575-53AD-4155-AF4B-1182A738C817}" destId="{E4660077-0DDD-41CE-8A46-D18A5F74A614}" srcOrd="3" destOrd="0" parTransId="{4A8F6D98-FE21-41BA-B241-9DE3717FF88E}" sibTransId="{33CC4A18-FEFA-4A92-85B1-D83B84F624FC}"/>
    <dgm:cxn modelId="{15881664-B479-4B57-B06B-F7838405F1E7}" srcId="{07388575-53AD-4155-AF4B-1182A738C817}" destId="{924E6EBF-6200-4983-BA76-B79A795A63B4}" srcOrd="4" destOrd="0" parTransId="{B8EF48F2-7D1F-457A-906D-C63D3F9B8B00}" sibTransId="{393B66CF-FD83-4001-886E-48982A323D1E}"/>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B1799AB6-BC02-47A3-A9D2-51C0083791C0}" type="presOf" srcId="{E4660077-0DDD-41CE-8A46-D18A5F74A614}" destId="{298E5F31-B560-4FA6-8378-12E400B56078}" srcOrd="0" destOrd="0" presId="urn:microsoft.com/office/officeart/2018/2/layout/IconVerticalSolidList"/>
    <dgm:cxn modelId="{56DA51E8-5044-4488-A3F6-D402E4A20E7B}" type="presOf" srcId="{924E6EBF-6200-4983-BA76-B79A795A63B4}" destId="{ABF42896-0DB0-4B15-AF71-CB154A49C1A0}"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 modelId="{BCEF94A5-26BC-42F4-9770-800589DD126F}" type="presParOf" srcId="{3A8B25B3-A87E-4D6A-B075-90B33A927147}" destId="{502FAF1B-6626-43B8-BA0E-3FB2F6DFD68E}" srcOrd="3" destOrd="0" presId="urn:microsoft.com/office/officeart/2018/2/layout/IconVerticalSolidList"/>
    <dgm:cxn modelId="{18AA0636-DCBE-4AD8-AF4A-7BA22332F48F}" type="presParOf" srcId="{3A8B25B3-A87E-4D6A-B075-90B33A927147}" destId="{ED7492C4-9DBC-4B5D-89A4-2CB7E5037265}" srcOrd="4" destOrd="0" presId="urn:microsoft.com/office/officeart/2018/2/layout/IconVerticalSolidList"/>
    <dgm:cxn modelId="{3ED9845B-78D6-45B8-A94D-BF2592A951EE}" type="presParOf" srcId="{ED7492C4-9DBC-4B5D-89A4-2CB7E5037265}" destId="{EEB9BB86-2819-4BB3-B276-7575810710AA}" srcOrd="0" destOrd="0" presId="urn:microsoft.com/office/officeart/2018/2/layout/IconVerticalSolidList"/>
    <dgm:cxn modelId="{3BAC27A2-2E62-4D3B-A982-692D3E3DBEF5}" type="presParOf" srcId="{ED7492C4-9DBC-4B5D-89A4-2CB7E5037265}" destId="{099D9778-BD54-43DF-8E9C-71140C4A5329}" srcOrd="1" destOrd="0" presId="urn:microsoft.com/office/officeart/2018/2/layout/IconVerticalSolidList"/>
    <dgm:cxn modelId="{A0A24060-924E-4A7A-9439-87C4BAF229D8}" type="presParOf" srcId="{ED7492C4-9DBC-4B5D-89A4-2CB7E5037265}" destId="{83290F8B-66E6-4808-AD2F-76614182471A}" srcOrd="2" destOrd="0" presId="urn:microsoft.com/office/officeart/2018/2/layout/IconVerticalSolidList"/>
    <dgm:cxn modelId="{AAC64F0C-276B-4D5E-9286-0677B97AE366}" type="presParOf" srcId="{ED7492C4-9DBC-4B5D-89A4-2CB7E5037265}" destId="{98D707D8-583D-4C18-A11E-47506727DB84}" srcOrd="3" destOrd="0" presId="urn:microsoft.com/office/officeart/2018/2/layout/IconVerticalSolidList"/>
    <dgm:cxn modelId="{D04326F5-0718-4045-8854-877D82FD17D5}" type="presParOf" srcId="{3A8B25B3-A87E-4D6A-B075-90B33A927147}" destId="{92C39907-5341-4987-BFE6-36694DE23600}" srcOrd="5" destOrd="0" presId="urn:microsoft.com/office/officeart/2018/2/layout/IconVerticalSolidList"/>
    <dgm:cxn modelId="{E0F06B19-33ED-4DC3-B4D3-64A878076B34}" type="presParOf" srcId="{3A8B25B3-A87E-4D6A-B075-90B33A927147}" destId="{B9B4A9F3-3332-43F4-9A4F-D89402DB77FE}" srcOrd="6" destOrd="0" presId="urn:microsoft.com/office/officeart/2018/2/layout/IconVerticalSolidList"/>
    <dgm:cxn modelId="{D5EDB9EB-6B77-4E17-AB7E-2EC0B1BA998E}" type="presParOf" srcId="{B9B4A9F3-3332-43F4-9A4F-D89402DB77FE}" destId="{D550FA0B-68A9-45D5-AD73-9546823A0A73}" srcOrd="0" destOrd="0" presId="urn:microsoft.com/office/officeart/2018/2/layout/IconVerticalSolidList"/>
    <dgm:cxn modelId="{57D32490-DFCF-42C3-AE02-D2C798E7B83F}" type="presParOf" srcId="{B9B4A9F3-3332-43F4-9A4F-D89402DB77FE}" destId="{7EBAD342-C659-4696-8D2E-8F9282F561BF}" srcOrd="1" destOrd="0" presId="urn:microsoft.com/office/officeart/2018/2/layout/IconVerticalSolidList"/>
    <dgm:cxn modelId="{875612AB-8541-4B4E-BAF0-752C6E967B2E}" type="presParOf" srcId="{B9B4A9F3-3332-43F4-9A4F-D89402DB77FE}" destId="{DBBCF0CF-A0D3-49DE-816C-33503A6316AD}" srcOrd="2" destOrd="0" presId="urn:microsoft.com/office/officeart/2018/2/layout/IconVerticalSolidList"/>
    <dgm:cxn modelId="{551DC38E-1E8B-40D3-A26F-0F17D7280CA7}" type="presParOf" srcId="{B9B4A9F3-3332-43F4-9A4F-D89402DB77FE}" destId="{298E5F31-B560-4FA6-8378-12E400B56078}" srcOrd="3" destOrd="0" presId="urn:microsoft.com/office/officeart/2018/2/layout/IconVerticalSolidList"/>
    <dgm:cxn modelId="{FEA01727-0C8F-44DF-8299-FD9122C6F660}" type="presParOf" srcId="{3A8B25B3-A87E-4D6A-B075-90B33A927147}" destId="{14ADD82C-2BA2-4B9B-870F-22A39619691B}" srcOrd="7" destOrd="0" presId="urn:microsoft.com/office/officeart/2018/2/layout/IconVerticalSolidList"/>
    <dgm:cxn modelId="{E090B131-0584-46FD-88C1-CA0370162AE3}" type="presParOf" srcId="{3A8B25B3-A87E-4D6A-B075-90B33A927147}" destId="{741FD517-A26E-48BF-8100-717D3960E9DB}" srcOrd="8" destOrd="0" presId="urn:microsoft.com/office/officeart/2018/2/layout/IconVerticalSolidList"/>
    <dgm:cxn modelId="{212E4B41-9962-4C45-A1B8-7C2B9BB25705}" type="presParOf" srcId="{741FD517-A26E-48BF-8100-717D3960E9DB}" destId="{23C0E36B-5805-47C2-BDF1-0AAEBE823E64}" srcOrd="0" destOrd="0" presId="urn:microsoft.com/office/officeart/2018/2/layout/IconVerticalSolidList"/>
    <dgm:cxn modelId="{91B1BB37-4C5B-4FBC-9C49-CE4A1C2A151E}" type="presParOf" srcId="{741FD517-A26E-48BF-8100-717D3960E9DB}" destId="{BA02BD70-4112-48FA-BE1E-577A8909E068}" srcOrd="1" destOrd="0" presId="urn:microsoft.com/office/officeart/2018/2/layout/IconVerticalSolidList"/>
    <dgm:cxn modelId="{93A7F171-436C-4428-A92B-51E034D7A703}" type="presParOf" srcId="{741FD517-A26E-48BF-8100-717D3960E9DB}" destId="{8C47124D-26B0-47F9-8368-0DB07712D8BA}" srcOrd="2" destOrd="0" presId="urn:microsoft.com/office/officeart/2018/2/layout/IconVerticalSolidList"/>
    <dgm:cxn modelId="{60EDB646-3FA5-4719-BF3D-37939037BED1}" type="presParOf" srcId="{741FD517-A26E-48BF-8100-717D3960E9DB}" destId="{ABF42896-0DB0-4B15-AF71-CB154A49C1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66CB8A-B259-4015-A970-D50C8B920E4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86CDB7-5F6E-48EE-B614-81A29459F592}">
      <dgm:prSet custT="1"/>
      <dgm:spPr/>
      <dgm:t>
        <a:bodyPr/>
        <a:lstStyle/>
        <a:p>
          <a:pPr algn="l">
            <a:lnSpc>
              <a:spcPct val="100000"/>
            </a:lnSpc>
          </a:pPr>
          <a:r>
            <a:rPr lang="sk-SK" sz="1800" b="1" dirty="0">
              <a:solidFill>
                <a:srgbClr val="FFAA5A"/>
              </a:solidFill>
              <a:latin typeface="Aptos" panose="020B0004020202020204" pitchFamily="34" charset="0"/>
            </a:rPr>
            <a:t>Metódy biometrickej autentifikácie</a:t>
          </a:r>
          <a:r>
            <a:rPr lang="en-US" sz="1800" b="1" dirty="0">
              <a:solidFill>
                <a:srgbClr val="FFAA5A"/>
              </a:solidFill>
              <a:latin typeface="Aptos" panose="020B0004020202020204" pitchFamily="34" charset="0"/>
            </a:rPr>
            <a:t> </a:t>
          </a:r>
          <a:r>
            <a:rPr lang="en-US" sz="1800" dirty="0">
              <a:latin typeface="Aptos" panose="020B0004020202020204" pitchFamily="34" charset="0"/>
            </a:rPr>
            <a:t>– </a:t>
          </a:r>
          <a:r>
            <a:rPr lang="sk-SK" sz="1800" dirty="0">
              <a:latin typeface="Aptos" panose="020B0004020202020204" pitchFamily="34" charset="0"/>
            </a:rPr>
            <a:t>využívajú jedinečné biologické črty používateľa s cieľom overiť jeho identitu. To robí z biometrie dnes jednu z najbezpečnejších metód autentifikácie. </a:t>
          </a:r>
          <a:r>
            <a:rPr lang="en-US" sz="1800" dirty="0">
              <a:latin typeface="Aptos" panose="020B0004020202020204" pitchFamily="34" charset="0"/>
            </a:rPr>
            <a:t> </a:t>
          </a:r>
        </a:p>
      </dgm:t>
    </dgm:pt>
    <dgm:pt modelId="{DA2313F5-1EFC-428A-870B-8A1FED239120}" type="parTrans" cxnId="{234CAC5C-CFA9-4716-89B7-A41CFC4202A7}">
      <dgm:prSet/>
      <dgm:spPr/>
      <dgm:t>
        <a:bodyPr/>
        <a:lstStyle/>
        <a:p>
          <a:pPr algn="l"/>
          <a:endParaRPr lang="en-US" sz="2400">
            <a:latin typeface="Aptos" panose="020B0004020202020204" pitchFamily="34" charset="0"/>
          </a:endParaRPr>
        </a:p>
      </dgm:t>
    </dgm:pt>
    <dgm:pt modelId="{450870EF-B4CE-427C-B1A2-7398E76FF493}" type="sibTrans" cxnId="{234CAC5C-CFA9-4716-89B7-A41CFC4202A7}">
      <dgm:prSet/>
      <dgm:spPr/>
      <dgm:t>
        <a:bodyPr/>
        <a:lstStyle/>
        <a:p>
          <a:pPr algn="l">
            <a:lnSpc>
              <a:spcPct val="100000"/>
            </a:lnSpc>
          </a:pPr>
          <a:endParaRPr lang="en-US" sz="2400">
            <a:latin typeface="Aptos" panose="020B0004020202020204" pitchFamily="34" charset="0"/>
          </a:endParaRPr>
        </a:p>
      </dgm:t>
    </dgm:pt>
    <dgm:pt modelId="{634CF94B-FAE7-460C-9F39-267008906EA6}">
      <dgm:prSet custT="1"/>
      <dgm:spPr/>
      <dgm:t>
        <a:bodyPr/>
        <a:lstStyle/>
        <a:p>
          <a:pPr algn="l">
            <a:lnSpc>
              <a:spcPct val="100000"/>
            </a:lnSpc>
          </a:pPr>
          <a:r>
            <a:rPr lang="en-US" sz="1800" b="1" dirty="0">
              <a:solidFill>
                <a:srgbClr val="FFAA5A"/>
              </a:solidFill>
              <a:latin typeface="Aptos" panose="020B0004020202020204" pitchFamily="34" charset="0"/>
            </a:rPr>
            <a:t>QR </a:t>
          </a:r>
          <a:r>
            <a:rPr lang="sk-SK" sz="1800" b="1" dirty="0">
              <a:solidFill>
                <a:srgbClr val="FFAA5A"/>
              </a:solidFill>
              <a:latin typeface="Aptos" panose="020B0004020202020204" pitchFamily="34" charset="0"/>
            </a:rPr>
            <a:t>kód</a:t>
          </a:r>
          <a:r>
            <a:rPr lang="en-US" sz="1800" b="1" dirty="0">
              <a:solidFill>
                <a:srgbClr val="FFAA5A"/>
              </a:solidFill>
              <a:latin typeface="Aptos" panose="020B0004020202020204" pitchFamily="34" charset="0"/>
            </a:rPr>
            <a:t> </a:t>
          </a:r>
          <a:r>
            <a:rPr lang="en-US" sz="1800" dirty="0">
              <a:latin typeface="Aptos" panose="020B0004020202020204" pitchFamily="34" charset="0"/>
            </a:rPr>
            <a:t>– </a:t>
          </a:r>
          <a:r>
            <a:rPr lang="sk-SK" sz="1800" dirty="0">
              <a:latin typeface="Aptos" panose="020B0004020202020204" pitchFamily="34" charset="0"/>
            </a:rPr>
            <a:t>toto overenie sa zvyčajne používa na overenie používateľa a vykonávanej transakcie</a:t>
          </a:r>
          <a:r>
            <a:rPr lang="en-US" sz="1800" dirty="0">
              <a:latin typeface="Aptos" panose="020B0004020202020204" pitchFamily="34" charset="0"/>
            </a:rPr>
            <a:t>.</a:t>
          </a:r>
          <a:r>
            <a:rPr lang="sk-SK" sz="1800" dirty="0">
              <a:latin typeface="Aptos" panose="020B0004020202020204" pitchFamily="34" charset="0"/>
            </a:rPr>
            <a:t> Typický priebeh overovania transakcie začína prihlásením používateľa do internetového bankovníctva a zadaním platobného príkazu</a:t>
          </a:r>
          <a:r>
            <a:rPr lang="en-US" sz="1800" dirty="0">
              <a:latin typeface="Aptos" panose="020B0004020202020204" pitchFamily="34" charset="0"/>
            </a:rPr>
            <a:t>. </a:t>
          </a:r>
        </a:p>
      </dgm:t>
    </dgm:pt>
    <dgm:pt modelId="{5A042D36-3FF8-4E89-95CB-013518B892AB}" type="parTrans" cxnId="{8A26350D-2895-4791-A70E-CEAF0DEB37A3}">
      <dgm:prSet/>
      <dgm:spPr/>
      <dgm:t>
        <a:bodyPr/>
        <a:lstStyle/>
        <a:p>
          <a:pPr algn="l"/>
          <a:endParaRPr lang="en-US" sz="2400">
            <a:latin typeface="Aptos" panose="020B0004020202020204" pitchFamily="34" charset="0"/>
          </a:endParaRPr>
        </a:p>
      </dgm:t>
    </dgm:pt>
    <dgm:pt modelId="{6CD87ED6-A083-40D6-9D46-077D5EC35B7A}" type="sibTrans" cxnId="{8A26350D-2895-4791-A70E-CEAF0DEB37A3}">
      <dgm:prSet/>
      <dgm:spPr/>
      <dgm:t>
        <a:bodyPr/>
        <a:lstStyle/>
        <a:p>
          <a:pPr algn="l">
            <a:lnSpc>
              <a:spcPct val="100000"/>
            </a:lnSpc>
          </a:pPr>
          <a:endParaRPr lang="en-US" sz="2400">
            <a:latin typeface="Aptos" panose="020B0004020202020204" pitchFamily="34" charset="0"/>
          </a:endParaRPr>
        </a:p>
      </dgm:t>
    </dgm:pt>
    <dgm:pt modelId="{9D244CE7-90F9-418A-97AD-5F0B6788DE88}">
      <dgm:prSet custT="1"/>
      <dgm:spPr/>
      <dgm:t>
        <a:bodyPr/>
        <a:lstStyle/>
        <a:p>
          <a:pPr algn="l">
            <a:lnSpc>
              <a:spcPct val="100000"/>
            </a:lnSpc>
          </a:pPr>
          <a:r>
            <a:rPr lang="sk-SK" sz="1800" b="1" dirty="0">
              <a:solidFill>
                <a:srgbClr val="FFAA5A"/>
              </a:solidFill>
              <a:latin typeface="Aptos" panose="020B0004020202020204" pitchFamily="34" charset="0"/>
            </a:rPr>
            <a:t>SMS OTP</a:t>
          </a:r>
          <a:r>
            <a:rPr lang="en-US" sz="1800" b="1" dirty="0">
              <a:solidFill>
                <a:srgbClr val="FFAA5A"/>
              </a:solidFill>
              <a:latin typeface="Aptos" panose="020B0004020202020204" pitchFamily="34" charset="0"/>
            </a:rPr>
            <a:t> </a:t>
          </a:r>
          <a:r>
            <a:rPr lang="en-US" sz="1800" dirty="0">
              <a:latin typeface="Aptos" panose="020B0004020202020204" pitchFamily="34" charset="0"/>
            </a:rPr>
            <a:t>– </a:t>
          </a:r>
          <a:r>
            <a:rPr lang="sk-SK" sz="1800" dirty="0">
              <a:latin typeface="Aptos" panose="020B0004020202020204" pitchFamily="34" charset="0"/>
            </a:rPr>
            <a:t>tento jednoduchý, ale účinný spôsob autentifikácie spočíva v odoslaní SMS správy na mobilný telefón užívateľa a obsahuje jednorazové heslo na uskutočnenie online platieb. </a:t>
          </a:r>
          <a:endParaRPr lang="en-US" sz="1800" dirty="0">
            <a:latin typeface="Aptos" panose="020B0004020202020204" pitchFamily="34" charset="0"/>
          </a:endParaRPr>
        </a:p>
      </dgm:t>
    </dgm:pt>
    <dgm:pt modelId="{41F411F1-F4BE-422E-A6E1-37494FB3F4F7}" type="parTrans" cxnId="{864C0DC9-7125-4858-9DD4-C0A6AD0A44FD}">
      <dgm:prSet/>
      <dgm:spPr/>
      <dgm:t>
        <a:bodyPr/>
        <a:lstStyle/>
        <a:p>
          <a:pPr algn="l"/>
          <a:endParaRPr lang="en-US" sz="2400">
            <a:latin typeface="Aptos" panose="020B0004020202020204" pitchFamily="34" charset="0"/>
          </a:endParaRPr>
        </a:p>
      </dgm:t>
    </dgm:pt>
    <dgm:pt modelId="{5A9E9AFB-F1AF-4850-8166-AE28BAB633CE}" type="sibTrans" cxnId="{864C0DC9-7125-4858-9DD4-C0A6AD0A44FD}">
      <dgm:prSet/>
      <dgm:spPr/>
      <dgm:t>
        <a:bodyPr/>
        <a:lstStyle/>
        <a:p>
          <a:pPr algn="l">
            <a:lnSpc>
              <a:spcPct val="100000"/>
            </a:lnSpc>
          </a:pPr>
          <a:endParaRPr lang="en-US" sz="2400">
            <a:latin typeface="Aptos" panose="020B0004020202020204" pitchFamily="34" charset="0"/>
          </a:endParaRPr>
        </a:p>
      </dgm:t>
    </dgm:pt>
    <dgm:pt modelId="{99BD6145-91C4-415C-B0C8-0E6229F36F33}">
      <dgm:prSet custT="1"/>
      <dgm:spPr/>
      <dgm:t>
        <a:bodyPr/>
        <a:lstStyle/>
        <a:p>
          <a:pPr algn="l">
            <a:lnSpc>
              <a:spcPct val="100000"/>
            </a:lnSpc>
          </a:pPr>
          <a:r>
            <a:rPr lang="sk-SK" sz="1800" b="1" dirty="0">
              <a:solidFill>
                <a:srgbClr val="FFAA5A"/>
              </a:solidFill>
              <a:latin typeface="Aptos" panose="020B0004020202020204" pitchFamily="34" charset="0"/>
            </a:rPr>
            <a:t>Autentifikácia pomocou </a:t>
          </a:r>
          <a:r>
            <a:rPr lang="en-US" sz="1800" b="1" dirty="0">
              <a:solidFill>
                <a:srgbClr val="FFAA5A"/>
              </a:solidFill>
              <a:latin typeface="Aptos" panose="020B0004020202020204" pitchFamily="34" charset="0"/>
            </a:rPr>
            <a:t>Push</a:t>
          </a:r>
          <a:r>
            <a:rPr lang="sk-SK" sz="1800" b="1" dirty="0">
              <a:solidFill>
                <a:srgbClr val="FFAA5A"/>
              </a:solidFill>
              <a:latin typeface="Aptos" panose="020B0004020202020204" pitchFamily="34" charset="0"/>
            </a:rPr>
            <a:t> notifikácie </a:t>
          </a:r>
          <a:r>
            <a:rPr lang="en-US" sz="1800" dirty="0">
              <a:latin typeface="Aptos" panose="020B0004020202020204" pitchFamily="34" charset="0"/>
            </a:rPr>
            <a:t>– </a:t>
          </a:r>
          <a:r>
            <a:rPr lang="sk-SK" sz="1800" dirty="0">
              <a:latin typeface="Aptos" panose="020B0004020202020204" pitchFamily="34" charset="0"/>
            </a:rPr>
            <a:t>v tomto prípade systém odošle notifikáciu do aplikácie na zariadení užívateľa a informuje ho o pokuse o autentifikáciu</a:t>
          </a:r>
          <a:r>
            <a:rPr lang="en-US" sz="1800" dirty="0">
              <a:latin typeface="Aptos" panose="020B0004020202020204" pitchFamily="34" charset="0"/>
            </a:rPr>
            <a:t>. </a:t>
          </a:r>
        </a:p>
      </dgm:t>
    </dgm:pt>
    <dgm:pt modelId="{B0803085-B0EF-4B21-84A7-281520DEC42C}" type="parTrans" cxnId="{F22C87A3-235D-485F-911E-618B1DFFEA92}">
      <dgm:prSet/>
      <dgm:spPr/>
      <dgm:t>
        <a:bodyPr/>
        <a:lstStyle/>
        <a:p>
          <a:pPr algn="l"/>
          <a:endParaRPr lang="en-US" sz="2400">
            <a:latin typeface="Aptos" panose="020B0004020202020204" pitchFamily="34" charset="0"/>
          </a:endParaRPr>
        </a:p>
      </dgm:t>
    </dgm:pt>
    <dgm:pt modelId="{3834CE45-09D9-46E5-A9FC-186119A3AFAA}" type="sibTrans" cxnId="{F22C87A3-235D-485F-911E-618B1DFFEA92}">
      <dgm:prSet/>
      <dgm:spPr/>
      <dgm:t>
        <a:bodyPr/>
        <a:lstStyle/>
        <a:p>
          <a:pPr algn="l"/>
          <a:endParaRPr lang="en-US" sz="2400">
            <a:latin typeface="Aptos" panose="020B0004020202020204" pitchFamily="34" charset="0"/>
          </a:endParaRPr>
        </a:p>
      </dgm:t>
    </dgm:pt>
    <dgm:pt modelId="{B25A5FE4-3ECA-4BEB-BB3A-1AE296B9BBDA}" type="pres">
      <dgm:prSet presAssocID="{CF66CB8A-B259-4015-A970-D50C8B920E46}" presName="root" presStyleCnt="0">
        <dgm:presLayoutVars>
          <dgm:dir/>
          <dgm:resizeHandles val="exact"/>
        </dgm:presLayoutVars>
      </dgm:prSet>
      <dgm:spPr/>
    </dgm:pt>
    <dgm:pt modelId="{B26648B5-74CE-40FC-A0E6-FBC1B0A0A71E}" type="pres">
      <dgm:prSet presAssocID="{CF66CB8A-B259-4015-A970-D50C8B920E46}" presName="container" presStyleCnt="0">
        <dgm:presLayoutVars>
          <dgm:dir/>
          <dgm:resizeHandles val="exact"/>
        </dgm:presLayoutVars>
      </dgm:prSet>
      <dgm:spPr/>
    </dgm:pt>
    <dgm:pt modelId="{602A22AB-1266-4983-8F0C-D7042E814F73}" type="pres">
      <dgm:prSet presAssocID="{BB86CDB7-5F6E-48EE-B614-81A29459F592}" presName="compNode" presStyleCnt="0"/>
      <dgm:spPr/>
    </dgm:pt>
    <dgm:pt modelId="{E823D54F-33F2-470B-BB76-18C9C1C2E44F}" type="pres">
      <dgm:prSet presAssocID="{BB86CDB7-5F6E-48EE-B614-81A29459F592}" presName="iconBgRect" presStyleLbl="bgShp" presStyleIdx="0" presStyleCnt="4"/>
      <dgm:spPr>
        <a:solidFill>
          <a:srgbClr val="92BAB5"/>
        </a:solidFill>
      </dgm:spPr>
    </dgm:pt>
    <dgm:pt modelId="{963CF49C-DD67-48D6-B25D-DA917283103F}" type="pres">
      <dgm:prSet presAssocID="{BB86CDB7-5F6E-48EE-B614-81A29459F5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ger Print"/>
        </a:ext>
      </dgm:extLst>
    </dgm:pt>
    <dgm:pt modelId="{288703E0-0435-450D-9C5F-FE8F586FE9FA}" type="pres">
      <dgm:prSet presAssocID="{BB86CDB7-5F6E-48EE-B614-81A29459F592}" presName="spaceRect" presStyleCnt="0"/>
      <dgm:spPr/>
    </dgm:pt>
    <dgm:pt modelId="{6E04035A-43A2-4C42-B5D7-FC75FD186FDE}" type="pres">
      <dgm:prSet presAssocID="{BB86CDB7-5F6E-48EE-B614-81A29459F592}" presName="textRect" presStyleLbl="revTx" presStyleIdx="0" presStyleCnt="4">
        <dgm:presLayoutVars>
          <dgm:chMax val="1"/>
          <dgm:chPref val="1"/>
        </dgm:presLayoutVars>
      </dgm:prSet>
      <dgm:spPr/>
    </dgm:pt>
    <dgm:pt modelId="{5B58268C-591D-4F0D-868D-04F05D560682}" type="pres">
      <dgm:prSet presAssocID="{450870EF-B4CE-427C-B1A2-7398E76FF493}" presName="sibTrans" presStyleLbl="sibTrans2D1" presStyleIdx="0" presStyleCnt="0"/>
      <dgm:spPr/>
    </dgm:pt>
    <dgm:pt modelId="{3CE6740B-DB94-4AEA-AEA7-041CE5F725C6}" type="pres">
      <dgm:prSet presAssocID="{634CF94B-FAE7-460C-9F39-267008906EA6}" presName="compNode" presStyleCnt="0"/>
      <dgm:spPr/>
    </dgm:pt>
    <dgm:pt modelId="{924E3923-A064-4F64-B7D8-7DAA4261FD99}" type="pres">
      <dgm:prSet presAssocID="{634CF94B-FAE7-460C-9F39-267008906EA6}" presName="iconBgRect" presStyleLbl="bgShp" presStyleIdx="1" presStyleCnt="4"/>
      <dgm:spPr>
        <a:solidFill>
          <a:srgbClr val="92BAB5"/>
        </a:solidFill>
      </dgm:spPr>
    </dgm:pt>
    <dgm:pt modelId="{D806C199-68C6-43BA-997E-11C453B95579}" type="pres">
      <dgm:prSet presAssocID="{634CF94B-FAE7-460C-9F39-267008906EA6}"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R Code with solid fill"/>
        </a:ext>
      </dgm:extLst>
    </dgm:pt>
    <dgm:pt modelId="{5B9C3A42-5D49-4499-8B77-8B92B4DD89C6}" type="pres">
      <dgm:prSet presAssocID="{634CF94B-FAE7-460C-9F39-267008906EA6}" presName="spaceRect" presStyleCnt="0"/>
      <dgm:spPr/>
    </dgm:pt>
    <dgm:pt modelId="{7AF72544-A81F-415A-A1AE-538A30C52872}" type="pres">
      <dgm:prSet presAssocID="{634CF94B-FAE7-460C-9F39-267008906EA6}" presName="textRect" presStyleLbl="revTx" presStyleIdx="1" presStyleCnt="4">
        <dgm:presLayoutVars>
          <dgm:chMax val="1"/>
          <dgm:chPref val="1"/>
        </dgm:presLayoutVars>
      </dgm:prSet>
      <dgm:spPr/>
    </dgm:pt>
    <dgm:pt modelId="{40B5E60E-B047-4FC2-BBB4-EE5DC3ADA357}" type="pres">
      <dgm:prSet presAssocID="{6CD87ED6-A083-40D6-9D46-077D5EC35B7A}" presName="sibTrans" presStyleLbl="sibTrans2D1" presStyleIdx="0" presStyleCnt="0"/>
      <dgm:spPr/>
    </dgm:pt>
    <dgm:pt modelId="{F45DA4CC-02DA-4C0D-9F4B-B65429DEC267}" type="pres">
      <dgm:prSet presAssocID="{9D244CE7-90F9-418A-97AD-5F0B6788DE88}" presName="compNode" presStyleCnt="0"/>
      <dgm:spPr/>
    </dgm:pt>
    <dgm:pt modelId="{7B4DF397-110A-4BC2-B444-BA462783F3B6}" type="pres">
      <dgm:prSet presAssocID="{9D244CE7-90F9-418A-97AD-5F0B6788DE88}" presName="iconBgRect" presStyleLbl="bgShp" presStyleIdx="2" presStyleCnt="4"/>
      <dgm:spPr>
        <a:solidFill>
          <a:srgbClr val="92BAB5"/>
        </a:solidFill>
      </dgm:spPr>
    </dgm:pt>
    <dgm:pt modelId="{254608E7-491F-4725-9F1B-BEB9394DFE2C}" type="pres">
      <dgm:prSet presAssocID="{9D244CE7-90F9-418A-97AD-5F0B6788DE88}"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84FE26ED-A003-4BC6-A45D-CC3F3AE9221A}" type="pres">
      <dgm:prSet presAssocID="{9D244CE7-90F9-418A-97AD-5F0B6788DE88}" presName="spaceRect" presStyleCnt="0"/>
      <dgm:spPr/>
    </dgm:pt>
    <dgm:pt modelId="{F800F481-AF1F-4D17-9891-DA6CE1884DDA}" type="pres">
      <dgm:prSet presAssocID="{9D244CE7-90F9-418A-97AD-5F0B6788DE88}" presName="textRect" presStyleLbl="revTx" presStyleIdx="2" presStyleCnt="4">
        <dgm:presLayoutVars>
          <dgm:chMax val="1"/>
          <dgm:chPref val="1"/>
        </dgm:presLayoutVars>
      </dgm:prSet>
      <dgm:spPr/>
    </dgm:pt>
    <dgm:pt modelId="{B2CE8123-9CCA-40A6-A3F7-40FCC172F772}" type="pres">
      <dgm:prSet presAssocID="{5A9E9AFB-F1AF-4850-8166-AE28BAB633CE}" presName="sibTrans" presStyleLbl="sibTrans2D1" presStyleIdx="0" presStyleCnt="0"/>
      <dgm:spPr/>
    </dgm:pt>
    <dgm:pt modelId="{51D6C2EE-3C6A-4518-9868-16BA776B4C3B}" type="pres">
      <dgm:prSet presAssocID="{99BD6145-91C4-415C-B0C8-0E6229F36F33}" presName="compNode" presStyleCnt="0"/>
      <dgm:spPr/>
    </dgm:pt>
    <dgm:pt modelId="{64532C52-9661-4A94-89D2-CDF1A45EEBCF}" type="pres">
      <dgm:prSet presAssocID="{99BD6145-91C4-415C-B0C8-0E6229F36F33}" presName="iconBgRect" presStyleLbl="bgShp" presStyleIdx="3" presStyleCnt="4"/>
      <dgm:spPr>
        <a:solidFill>
          <a:srgbClr val="92BAB5"/>
        </a:solidFill>
      </dgm:spPr>
    </dgm:pt>
    <dgm:pt modelId="{459F6C96-D51D-4E5B-A3D3-1915DE99F103}" type="pres">
      <dgm:prSet presAssocID="{99BD6145-91C4-415C-B0C8-0E6229F36F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ey"/>
        </a:ext>
      </dgm:extLst>
    </dgm:pt>
    <dgm:pt modelId="{04FC51A0-B330-4D6A-9AEF-27EBEB63643F}" type="pres">
      <dgm:prSet presAssocID="{99BD6145-91C4-415C-B0C8-0E6229F36F33}" presName="spaceRect" presStyleCnt="0"/>
      <dgm:spPr/>
    </dgm:pt>
    <dgm:pt modelId="{94221224-6287-4712-9523-4041E99092C8}" type="pres">
      <dgm:prSet presAssocID="{99BD6145-91C4-415C-B0C8-0E6229F36F33}" presName="textRect" presStyleLbl="revTx" presStyleIdx="3" presStyleCnt="4" custScaleX="101739">
        <dgm:presLayoutVars>
          <dgm:chMax val="1"/>
          <dgm:chPref val="1"/>
        </dgm:presLayoutVars>
      </dgm:prSet>
      <dgm:spPr/>
    </dgm:pt>
  </dgm:ptLst>
  <dgm:cxnLst>
    <dgm:cxn modelId="{8A26350D-2895-4791-A70E-CEAF0DEB37A3}" srcId="{CF66CB8A-B259-4015-A970-D50C8B920E46}" destId="{634CF94B-FAE7-460C-9F39-267008906EA6}" srcOrd="1" destOrd="0" parTransId="{5A042D36-3FF8-4E89-95CB-013518B892AB}" sibTransId="{6CD87ED6-A083-40D6-9D46-077D5EC35B7A}"/>
    <dgm:cxn modelId="{EB646D19-E967-418D-B310-FCC8C9C6FE5D}" type="presOf" srcId="{450870EF-B4CE-427C-B1A2-7398E76FF493}" destId="{5B58268C-591D-4F0D-868D-04F05D560682}" srcOrd="0" destOrd="0" presId="urn:microsoft.com/office/officeart/2018/2/layout/IconCircleList"/>
    <dgm:cxn modelId="{1C52651C-8D76-43FD-855A-4A4A02FC322F}" type="presOf" srcId="{9D244CE7-90F9-418A-97AD-5F0B6788DE88}" destId="{F800F481-AF1F-4D17-9891-DA6CE1884DDA}" srcOrd="0" destOrd="0" presId="urn:microsoft.com/office/officeart/2018/2/layout/IconCircleList"/>
    <dgm:cxn modelId="{234CAC5C-CFA9-4716-89B7-A41CFC4202A7}" srcId="{CF66CB8A-B259-4015-A970-D50C8B920E46}" destId="{BB86CDB7-5F6E-48EE-B614-81A29459F592}" srcOrd="0" destOrd="0" parTransId="{DA2313F5-1EFC-428A-870B-8A1FED239120}" sibTransId="{450870EF-B4CE-427C-B1A2-7398E76FF493}"/>
    <dgm:cxn modelId="{CEB9F561-33B7-4801-A0F5-DE7374F5BA59}" type="presOf" srcId="{5A9E9AFB-F1AF-4850-8166-AE28BAB633CE}" destId="{B2CE8123-9CCA-40A6-A3F7-40FCC172F772}" srcOrd="0" destOrd="0" presId="urn:microsoft.com/office/officeart/2018/2/layout/IconCircleList"/>
    <dgm:cxn modelId="{57CC5755-76AD-45CE-B88F-3F4D88BE09EF}" type="presOf" srcId="{634CF94B-FAE7-460C-9F39-267008906EA6}" destId="{7AF72544-A81F-415A-A1AE-538A30C52872}" srcOrd="0" destOrd="0" presId="urn:microsoft.com/office/officeart/2018/2/layout/IconCircleList"/>
    <dgm:cxn modelId="{6E7BF78D-406C-44D0-8128-8CC08AF1B7C1}" type="presOf" srcId="{CF66CB8A-B259-4015-A970-D50C8B920E46}" destId="{B25A5FE4-3ECA-4BEB-BB3A-1AE296B9BBDA}" srcOrd="0" destOrd="0" presId="urn:microsoft.com/office/officeart/2018/2/layout/IconCircleList"/>
    <dgm:cxn modelId="{F22C87A3-235D-485F-911E-618B1DFFEA92}" srcId="{CF66CB8A-B259-4015-A970-D50C8B920E46}" destId="{99BD6145-91C4-415C-B0C8-0E6229F36F33}" srcOrd="3" destOrd="0" parTransId="{B0803085-B0EF-4B21-84A7-281520DEC42C}" sibTransId="{3834CE45-09D9-46E5-A9FC-186119A3AFAA}"/>
    <dgm:cxn modelId="{864C0DC9-7125-4858-9DD4-C0A6AD0A44FD}" srcId="{CF66CB8A-B259-4015-A970-D50C8B920E46}" destId="{9D244CE7-90F9-418A-97AD-5F0B6788DE88}" srcOrd="2" destOrd="0" parTransId="{41F411F1-F4BE-422E-A6E1-37494FB3F4F7}" sibTransId="{5A9E9AFB-F1AF-4850-8166-AE28BAB633CE}"/>
    <dgm:cxn modelId="{109BECEC-623C-405D-A2DB-DFCB7CB1C181}" type="presOf" srcId="{BB86CDB7-5F6E-48EE-B614-81A29459F592}" destId="{6E04035A-43A2-4C42-B5D7-FC75FD186FDE}" srcOrd="0" destOrd="0" presId="urn:microsoft.com/office/officeart/2018/2/layout/IconCircleList"/>
    <dgm:cxn modelId="{B76205F8-966F-4D91-99DD-48A423C9688D}" type="presOf" srcId="{6CD87ED6-A083-40D6-9D46-077D5EC35B7A}" destId="{40B5E60E-B047-4FC2-BBB4-EE5DC3ADA357}" srcOrd="0" destOrd="0" presId="urn:microsoft.com/office/officeart/2018/2/layout/IconCircleList"/>
    <dgm:cxn modelId="{7DB81CF8-F5FB-40EB-A388-A89A2391630C}" type="presOf" srcId="{99BD6145-91C4-415C-B0C8-0E6229F36F33}" destId="{94221224-6287-4712-9523-4041E99092C8}" srcOrd="0" destOrd="0" presId="urn:microsoft.com/office/officeart/2018/2/layout/IconCircleList"/>
    <dgm:cxn modelId="{858271A6-30D4-45B0-841D-C7053C828ECB}" type="presParOf" srcId="{B25A5FE4-3ECA-4BEB-BB3A-1AE296B9BBDA}" destId="{B26648B5-74CE-40FC-A0E6-FBC1B0A0A71E}" srcOrd="0" destOrd="0" presId="urn:microsoft.com/office/officeart/2018/2/layout/IconCircleList"/>
    <dgm:cxn modelId="{42E35DE5-1E0C-4E4D-A8A6-8BB7C923F61F}" type="presParOf" srcId="{B26648B5-74CE-40FC-A0E6-FBC1B0A0A71E}" destId="{602A22AB-1266-4983-8F0C-D7042E814F73}" srcOrd="0" destOrd="0" presId="urn:microsoft.com/office/officeart/2018/2/layout/IconCircleList"/>
    <dgm:cxn modelId="{EB8BFE19-55CD-42F2-8AAD-D0A66EE0E6BD}" type="presParOf" srcId="{602A22AB-1266-4983-8F0C-D7042E814F73}" destId="{E823D54F-33F2-470B-BB76-18C9C1C2E44F}" srcOrd="0" destOrd="0" presId="urn:microsoft.com/office/officeart/2018/2/layout/IconCircleList"/>
    <dgm:cxn modelId="{9B2116A6-9061-43B0-A204-1C956C03CFE3}" type="presParOf" srcId="{602A22AB-1266-4983-8F0C-D7042E814F73}" destId="{963CF49C-DD67-48D6-B25D-DA917283103F}" srcOrd="1" destOrd="0" presId="urn:microsoft.com/office/officeart/2018/2/layout/IconCircleList"/>
    <dgm:cxn modelId="{648D465F-03F2-40EB-AFBE-2AF0BCE8606D}" type="presParOf" srcId="{602A22AB-1266-4983-8F0C-D7042E814F73}" destId="{288703E0-0435-450D-9C5F-FE8F586FE9FA}" srcOrd="2" destOrd="0" presId="urn:microsoft.com/office/officeart/2018/2/layout/IconCircleList"/>
    <dgm:cxn modelId="{9A8A617C-82E2-49DC-B285-65078D702C97}" type="presParOf" srcId="{602A22AB-1266-4983-8F0C-D7042E814F73}" destId="{6E04035A-43A2-4C42-B5D7-FC75FD186FDE}" srcOrd="3" destOrd="0" presId="urn:microsoft.com/office/officeart/2018/2/layout/IconCircleList"/>
    <dgm:cxn modelId="{F259AAEF-43BB-4E41-82FD-5D07710CD59F}" type="presParOf" srcId="{B26648B5-74CE-40FC-A0E6-FBC1B0A0A71E}" destId="{5B58268C-591D-4F0D-868D-04F05D560682}" srcOrd="1" destOrd="0" presId="urn:microsoft.com/office/officeart/2018/2/layout/IconCircleList"/>
    <dgm:cxn modelId="{6831E9B3-3EB9-4ABF-81BB-51F6E84B7BCD}" type="presParOf" srcId="{B26648B5-74CE-40FC-A0E6-FBC1B0A0A71E}" destId="{3CE6740B-DB94-4AEA-AEA7-041CE5F725C6}" srcOrd="2" destOrd="0" presId="urn:microsoft.com/office/officeart/2018/2/layout/IconCircleList"/>
    <dgm:cxn modelId="{0F25F32B-DFD4-492C-8398-CA6C864EB9BC}" type="presParOf" srcId="{3CE6740B-DB94-4AEA-AEA7-041CE5F725C6}" destId="{924E3923-A064-4F64-B7D8-7DAA4261FD99}" srcOrd="0" destOrd="0" presId="urn:microsoft.com/office/officeart/2018/2/layout/IconCircleList"/>
    <dgm:cxn modelId="{BBEE35ED-D388-4108-9349-7533EC7BB473}" type="presParOf" srcId="{3CE6740B-DB94-4AEA-AEA7-041CE5F725C6}" destId="{D806C199-68C6-43BA-997E-11C453B95579}" srcOrd="1" destOrd="0" presId="urn:microsoft.com/office/officeart/2018/2/layout/IconCircleList"/>
    <dgm:cxn modelId="{0DD50CC1-9922-4944-9B51-0ECF69669E4F}" type="presParOf" srcId="{3CE6740B-DB94-4AEA-AEA7-041CE5F725C6}" destId="{5B9C3A42-5D49-4499-8B77-8B92B4DD89C6}" srcOrd="2" destOrd="0" presId="urn:microsoft.com/office/officeart/2018/2/layout/IconCircleList"/>
    <dgm:cxn modelId="{8FBB22DE-4FC0-4982-A2B1-A8498C1889A3}" type="presParOf" srcId="{3CE6740B-DB94-4AEA-AEA7-041CE5F725C6}" destId="{7AF72544-A81F-415A-A1AE-538A30C52872}" srcOrd="3" destOrd="0" presId="urn:microsoft.com/office/officeart/2018/2/layout/IconCircleList"/>
    <dgm:cxn modelId="{6EB99437-7444-410A-97D4-A267140440C7}" type="presParOf" srcId="{B26648B5-74CE-40FC-A0E6-FBC1B0A0A71E}" destId="{40B5E60E-B047-4FC2-BBB4-EE5DC3ADA357}" srcOrd="3" destOrd="0" presId="urn:microsoft.com/office/officeart/2018/2/layout/IconCircleList"/>
    <dgm:cxn modelId="{57329223-55E6-47BA-8FBF-F67BE17F4EE2}" type="presParOf" srcId="{B26648B5-74CE-40FC-A0E6-FBC1B0A0A71E}" destId="{F45DA4CC-02DA-4C0D-9F4B-B65429DEC267}" srcOrd="4" destOrd="0" presId="urn:microsoft.com/office/officeart/2018/2/layout/IconCircleList"/>
    <dgm:cxn modelId="{950579ED-213F-4DA2-9A5F-ABE2F9095AC1}" type="presParOf" srcId="{F45DA4CC-02DA-4C0D-9F4B-B65429DEC267}" destId="{7B4DF397-110A-4BC2-B444-BA462783F3B6}" srcOrd="0" destOrd="0" presId="urn:microsoft.com/office/officeart/2018/2/layout/IconCircleList"/>
    <dgm:cxn modelId="{6E9271C4-DA11-414D-9062-962AFF2E9C76}" type="presParOf" srcId="{F45DA4CC-02DA-4C0D-9F4B-B65429DEC267}" destId="{254608E7-491F-4725-9F1B-BEB9394DFE2C}" srcOrd="1" destOrd="0" presId="urn:microsoft.com/office/officeart/2018/2/layout/IconCircleList"/>
    <dgm:cxn modelId="{E1B7982E-A688-4A50-9699-9FA7CDD8F86E}" type="presParOf" srcId="{F45DA4CC-02DA-4C0D-9F4B-B65429DEC267}" destId="{84FE26ED-A003-4BC6-A45D-CC3F3AE9221A}" srcOrd="2" destOrd="0" presId="urn:microsoft.com/office/officeart/2018/2/layout/IconCircleList"/>
    <dgm:cxn modelId="{734038D5-D54B-48A7-B6A6-8F40011759A3}" type="presParOf" srcId="{F45DA4CC-02DA-4C0D-9F4B-B65429DEC267}" destId="{F800F481-AF1F-4D17-9891-DA6CE1884DDA}" srcOrd="3" destOrd="0" presId="urn:microsoft.com/office/officeart/2018/2/layout/IconCircleList"/>
    <dgm:cxn modelId="{ECF15413-D705-443E-9618-082CFEE9F425}" type="presParOf" srcId="{B26648B5-74CE-40FC-A0E6-FBC1B0A0A71E}" destId="{B2CE8123-9CCA-40A6-A3F7-40FCC172F772}" srcOrd="5" destOrd="0" presId="urn:microsoft.com/office/officeart/2018/2/layout/IconCircleList"/>
    <dgm:cxn modelId="{349A2E72-ABBA-4AF0-90E3-71E636E23A07}" type="presParOf" srcId="{B26648B5-74CE-40FC-A0E6-FBC1B0A0A71E}" destId="{51D6C2EE-3C6A-4518-9868-16BA776B4C3B}" srcOrd="6" destOrd="0" presId="urn:microsoft.com/office/officeart/2018/2/layout/IconCircleList"/>
    <dgm:cxn modelId="{ACD4FF9F-C0F3-4308-8108-4B387E5FF1B5}" type="presParOf" srcId="{51D6C2EE-3C6A-4518-9868-16BA776B4C3B}" destId="{64532C52-9661-4A94-89D2-CDF1A45EEBCF}" srcOrd="0" destOrd="0" presId="urn:microsoft.com/office/officeart/2018/2/layout/IconCircleList"/>
    <dgm:cxn modelId="{1320FD71-2592-4C9B-9BE6-215E88611A64}" type="presParOf" srcId="{51D6C2EE-3C6A-4518-9868-16BA776B4C3B}" destId="{459F6C96-D51D-4E5B-A3D3-1915DE99F103}" srcOrd="1" destOrd="0" presId="urn:microsoft.com/office/officeart/2018/2/layout/IconCircleList"/>
    <dgm:cxn modelId="{2DB196A4-3AA8-481F-A16F-D888A4B003D6}" type="presParOf" srcId="{51D6C2EE-3C6A-4518-9868-16BA776B4C3B}" destId="{04FC51A0-B330-4D6A-9AEF-27EBEB63643F}" srcOrd="2" destOrd="0" presId="urn:microsoft.com/office/officeart/2018/2/layout/IconCircleList"/>
    <dgm:cxn modelId="{F866CE94-9360-46F7-AFF4-2DD3FA2E3F6B}" type="presParOf" srcId="{51D6C2EE-3C6A-4518-9868-16BA776B4C3B}" destId="{94221224-6287-4712-9523-4041E99092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dirty="0">
              <a:latin typeface="Aptos" panose="020B0004020202020204" pitchFamily="34" charset="0"/>
            </a:rPr>
            <a:t>OBSAH</a:t>
          </a:r>
          <a:endParaRPr lang="en-US" sz="3200" kern="1200" dirty="0">
            <a:latin typeface="Aptos" panose="020B0004020202020204" pitchFamily="34" charset="0"/>
          </a:endParaRPr>
        </a:p>
      </dsp:txBody>
      <dsp:txXfrm>
        <a:off x="0" y="586"/>
        <a:ext cx="6972975" cy="686149"/>
      </dsp:txXfrm>
    </dsp:sp>
    <dsp:sp modelId="{BA978681-798E-4E8B-9906-702C602C2001}">
      <dsp:nvSpPr>
        <dsp:cNvPr id="0" name=""/>
        <dsp:cNvSpPr/>
      </dsp:nvSpPr>
      <dsp:spPr>
        <a:xfrm>
          <a:off x="0" y="686736"/>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68673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dirty="0">
              <a:latin typeface="Aptos" panose="020B0004020202020204" pitchFamily="34" charset="0"/>
              <a:cs typeface="Calibri" panose="020F0502020204030204" pitchFamily="34" charset="0"/>
            </a:rPr>
            <a:t>Bezpečné prehliadanie</a:t>
          </a:r>
          <a:endParaRPr lang="en-US" sz="2400" kern="1200" dirty="0">
            <a:latin typeface="Aptos" panose="020B0004020202020204" pitchFamily="34" charset="0"/>
            <a:ea typeface="+mn-ea"/>
            <a:cs typeface="+mn-cs"/>
          </a:endParaRPr>
        </a:p>
      </dsp:txBody>
      <dsp:txXfrm>
        <a:off x="0" y="686736"/>
        <a:ext cx="6972975" cy="686149"/>
      </dsp:txXfrm>
    </dsp:sp>
    <dsp:sp modelId="{9B43BAE5-18C7-477B-B28A-7E020CBF5F7B}">
      <dsp:nvSpPr>
        <dsp:cNvPr id="0" name=""/>
        <dsp:cNvSpPr/>
      </dsp:nvSpPr>
      <dsp:spPr>
        <a:xfrm>
          <a:off x="0" y="137288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37288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dirty="0">
              <a:latin typeface="Aptos" panose="020B0004020202020204" pitchFamily="34" charset="0"/>
              <a:cs typeface="Calibri" panose="020F0502020204030204" pitchFamily="34" charset="0"/>
            </a:rPr>
            <a:t>Trvalé prihlásenie </a:t>
          </a:r>
          <a:endParaRPr lang="en-US" sz="2400" kern="1200" dirty="0">
            <a:latin typeface="Aptos" panose="020B0004020202020204" pitchFamily="34" charset="0"/>
            <a:ea typeface="+mn-ea"/>
            <a:cs typeface="+mn-cs"/>
          </a:endParaRPr>
        </a:p>
      </dsp:txBody>
      <dsp:txXfrm>
        <a:off x="0" y="1372885"/>
        <a:ext cx="6972975" cy="686149"/>
      </dsp:txXfrm>
    </dsp:sp>
    <dsp:sp modelId="{FE5EB41F-DC81-47AF-8DFE-8B2FC44AE86B}">
      <dsp:nvSpPr>
        <dsp:cNvPr id="0" name=""/>
        <dsp:cNvSpPr/>
      </dsp:nvSpPr>
      <dsp:spPr>
        <a:xfrm>
          <a:off x="0" y="2059035"/>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05903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dirty="0">
              <a:latin typeface="Aptos" panose="020B0004020202020204" pitchFamily="34" charset="0"/>
              <a:cs typeface="Calibri" panose="020F0502020204030204" pitchFamily="34" charset="0"/>
            </a:rPr>
            <a:t>Bezpečnosť zariadení</a:t>
          </a:r>
          <a:endParaRPr lang="en-US" sz="2400" kern="1200" dirty="0">
            <a:latin typeface="Aptos" panose="020B0004020202020204" pitchFamily="34" charset="0"/>
            <a:ea typeface="+mn-ea"/>
            <a:cs typeface="+mn-cs"/>
          </a:endParaRPr>
        </a:p>
      </dsp:txBody>
      <dsp:txXfrm>
        <a:off x="0" y="2059035"/>
        <a:ext cx="6972975" cy="686149"/>
      </dsp:txXfrm>
    </dsp:sp>
    <dsp:sp modelId="{996B8815-0BC1-49F5-9553-1DBF6F5EA2EA}">
      <dsp:nvSpPr>
        <dsp:cNvPr id="0" name=""/>
        <dsp:cNvSpPr/>
      </dsp:nvSpPr>
      <dsp:spPr>
        <a:xfrm>
          <a:off x="0" y="274518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274518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sk-SK" sz="2400" kern="1200" dirty="0">
              <a:latin typeface="Aptos" panose="020B0004020202020204" pitchFamily="34" charset="0"/>
              <a:cs typeface="Calibri" panose="020F0502020204030204" pitchFamily="34" charset="0"/>
            </a:rPr>
            <a:t>Bezpečnosť mobilných zariadení </a:t>
          </a:r>
          <a:endParaRPr lang="en-US" sz="2400" kern="1200" dirty="0">
            <a:latin typeface="Aptos" panose="020B0004020202020204" pitchFamily="34" charset="0"/>
            <a:ea typeface="+mn-ea"/>
            <a:cs typeface="+mn-cs"/>
          </a:endParaRPr>
        </a:p>
      </dsp:txBody>
      <dsp:txXfrm>
        <a:off x="0" y="2745184"/>
        <a:ext cx="6972975" cy="686149"/>
      </dsp:txXfrm>
    </dsp:sp>
    <dsp:sp modelId="{74179D35-ABBE-4B3A-836B-4A4B3E2D9576}">
      <dsp:nvSpPr>
        <dsp:cNvPr id="0" name=""/>
        <dsp:cNvSpPr/>
      </dsp:nvSpPr>
      <dsp:spPr>
        <a:xfrm>
          <a:off x="0" y="3431334"/>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74126-4884-4E43-9DC5-B2AD3A1DC8D7}">
      <dsp:nvSpPr>
        <dsp:cNvPr id="0" name=""/>
        <dsp:cNvSpPr/>
      </dsp:nvSpPr>
      <dsp:spPr>
        <a:xfrm>
          <a:off x="0" y="343133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latin typeface="Aptos" panose="020B0004020202020204" pitchFamily="34" charset="0"/>
              <a:cs typeface="Calibri" panose="020F0502020204030204" pitchFamily="34" charset="0"/>
            </a:rPr>
            <a:t>Bezpečné používanie mobilných aplikácií </a:t>
          </a:r>
          <a:endParaRPr lang="sk-SK" sz="2400" kern="1200" dirty="0">
            <a:latin typeface="Aptos" panose="020B0004020202020204" pitchFamily="34" charset="0"/>
          </a:endParaRPr>
        </a:p>
      </dsp:txBody>
      <dsp:txXfrm>
        <a:off x="0" y="3431334"/>
        <a:ext cx="6972975" cy="686149"/>
      </dsp:txXfrm>
    </dsp:sp>
    <dsp:sp modelId="{648A20A8-418D-4A81-BB28-0C1177E63AEF}">
      <dsp:nvSpPr>
        <dsp:cNvPr id="0" name=""/>
        <dsp:cNvSpPr/>
      </dsp:nvSpPr>
      <dsp:spPr>
        <a:xfrm>
          <a:off x="0" y="4117483"/>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2F9F6-F842-4442-B25B-D1F7A0C805B6}">
      <dsp:nvSpPr>
        <dsp:cNvPr id="0" name=""/>
        <dsp:cNvSpPr/>
      </dsp:nvSpPr>
      <dsp:spPr>
        <a:xfrm>
          <a:off x="0" y="4117483"/>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latin typeface="Aptos" panose="020B0004020202020204" pitchFamily="34" charset="0"/>
              <a:cs typeface="Calibri" panose="020F0502020204030204" pitchFamily="34" charset="0"/>
            </a:rPr>
            <a:t>Autentifikačné metódy</a:t>
          </a:r>
          <a:endParaRPr lang="sk-SK" sz="2400" kern="1200" dirty="0">
            <a:latin typeface="Aptos" panose="020B0004020202020204" pitchFamily="34" charset="0"/>
          </a:endParaRPr>
        </a:p>
      </dsp:txBody>
      <dsp:txXfrm>
        <a:off x="0" y="4117483"/>
        <a:ext cx="6972975" cy="686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A2FB6-E555-4466-9AC6-386DF7A238F8}">
      <dsp:nvSpPr>
        <dsp:cNvPr id="0" name=""/>
        <dsp:cNvSpPr/>
      </dsp:nvSpPr>
      <dsp:spPr>
        <a:xfrm>
          <a:off x="3056079" y="1245384"/>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1287608"/>
        <a:ext cx="34920" cy="6990"/>
      </dsp:txXfrm>
    </dsp:sp>
    <dsp:sp modelId="{5977030B-4AAD-4030-88DE-123690AFBA67}">
      <dsp:nvSpPr>
        <dsp:cNvPr id="0" name=""/>
        <dsp:cNvSpPr/>
      </dsp:nvSpPr>
      <dsp:spPr>
        <a:xfrm>
          <a:off x="21287"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sk-SK" sz="1600" b="1" kern="1200" dirty="0">
              <a:solidFill>
                <a:schemeClr val="tx1"/>
              </a:solidFill>
            </a:rPr>
            <a:t>Udržujte softvér aktualizovaný </a:t>
          </a:r>
          <a:r>
            <a:rPr lang="sk-SK" sz="1600" b="0" kern="1200" dirty="0">
              <a:solidFill>
                <a:srgbClr val="FFFFFF"/>
              </a:solidFill>
            </a:rPr>
            <a:t>– pravidelne aktualizujte operačné systémy, aplikácie a antivírusový softvér, aby ste opravili slabé stránky zabezpečenia a chránili sa pred novými hrozbami</a:t>
          </a:r>
          <a:r>
            <a:rPr lang="sk-SK" sz="1600" b="1" kern="1200" dirty="0">
              <a:solidFill>
                <a:srgbClr val="FFFFFF"/>
              </a:solidFill>
            </a:rPr>
            <a:t>. </a:t>
          </a:r>
          <a:endParaRPr lang="en-US" sz="1600" kern="1200" dirty="0">
            <a:solidFill>
              <a:srgbClr val="FFFFFF"/>
            </a:solidFill>
          </a:endParaRPr>
        </a:p>
      </dsp:txBody>
      <dsp:txXfrm>
        <a:off x="21287" y="380126"/>
        <a:ext cx="3036592" cy="1821955"/>
      </dsp:txXfrm>
    </dsp:sp>
    <dsp:sp modelId="{9F0FA535-14F8-4B4B-B38D-5CF5B55F79C7}">
      <dsp:nvSpPr>
        <dsp:cNvPr id="0" name=""/>
        <dsp:cNvSpPr/>
      </dsp:nvSpPr>
      <dsp:spPr>
        <a:xfrm>
          <a:off x="6791087" y="1245384"/>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535" y="1287608"/>
        <a:ext cx="34920" cy="6990"/>
      </dsp:txXfrm>
    </dsp:sp>
    <dsp:sp modelId="{A579C76C-989B-431A-851C-A95373D26C8C}">
      <dsp:nvSpPr>
        <dsp:cNvPr id="0" name=""/>
        <dsp:cNvSpPr/>
      </dsp:nvSpPr>
      <dsp:spPr>
        <a:xfrm>
          <a:off x="3756295"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sk-SK" sz="1600" b="1" kern="1200" dirty="0">
              <a:solidFill>
                <a:schemeClr val="tx1"/>
              </a:solidFill>
            </a:rPr>
            <a:t>Používajte silné heslá </a:t>
          </a:r>
          <a:r>
            <a:rPr lang="en-US" sz="1600" b="1" kern="1200" dirty="0">
              <a:solidFill>
                <a:schemeClr val="tx1"/>
              </a:solidFill>
            </a:rPr>
            <a:t> </a:t>
          </a:r>
          <a:r>
            <a:rPr lang="en-US" sz="1600" kern="1200" dirty="0"/>
            <a:t>- </a:t>
          </a:r>
          <a:r>
            <a:rPr lang="sk-SK" sz="1600" kern="1200" dirty="0"/>
            <a:t>viac v </a:t>
          </a:r>
          <a:r>
            <a:rPr lang="sk-SK" sz="1600" kern="1200" dirty="0" err="1"/>
            <a:t>subsekcii</a:t>
          </a:r>
          <a:r>
            <a:rPr lang="sk-SK" sz="1600" kern="1200" dirty="0"/>
            <a:t> </a:t>
          </a:r>
          <a:r>
            <a:rPr lang="en-US" sz="1600" b="0" kern="1200" dirty="0"/>
            <a:t>1 – </a:t>
          </a:r>
          <a:r>
            <a:rPr lang="sk-SK" sz="1600" b="0" kern="1200" dirty="0"/>
            <a:t>Digitálna bezpečnosť </a:t>
          </a:r>
          <a:r>
            <a:rPr lang="en-US" sz="1600" b="0" kern="1200" dirty="0"/>
            <a:t> </a:t>
          </a:r>
        </a:p>
      </dsp:txBody>
      <dsp:txXfrm>
        <a:off x="3756295" y="380126"/>
        <a:ext cx="3036592" cy="1821955"/>
      </dsp:txXfrm>
    </dsp:sp>
    <dsp:sp modelId="{C8D9E8FE-70AB-42C2-B5E6-E20B1D864434}">
      <dsp:nvSpPr>
        <dsp:cNvPr id="0" name=""/>
        <dsp:cNvSpPr/>
      </dsp:nvSpPr>
      <dsp:spPr>
        <a:xfrm>
          <a:off x="1539583" y="2200281"/>
          <a:ext cx="7470016" cy="667816"/>
        </a:xfrm>
        <a:custGeom>
          <a:avLst/>
          <a:gdLst/>
          <a:ahLst/>
          <a:cxnLst/>
          <a:rect l="0" t="0" r="0" b="0"/>
          <a:pathLst>
            <a:path>
              <a:moveTo>
                <a:pt x="7470016" y="0"/>
              </a:moveTo>
              <a:lnTo>
                <a:pt x="7470016" y="351008"/>
              </a:lnTo>
              <a:lnTo>
                <a:pt x="0" y="351008"/>
              </a:lnTo>
              <a:lnTo>
                <a:pt x="0" y="66781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026" y="2530694"/>
        <a:ext cx="375129" cy="6990"/>
      </dsp:txXfrm>
    </dsp:sp>
    <dsp:sp modelId="{DDD5FC27-37DB-4D4F-BC43-885D01DF0428}">
      <dsp:nvSpPr>
        <dsp:cNvPr id="0" name=""/>
        <dsp:cNvSpPr/>
      </dsp:nvSpPr>
      <dsp:spPr>
        <a:xfrm>
          <a:off x="7491303"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sk-SK" sz="1600" b="1" kern="1200" dirty="0">
              <a:solidFill>
                <a:schemeClr val="tx1"/>
              </a:solidFill>
            </a:rPr>
            <a:t>Zabezpečené sieťové pripojenia</a:t>
          </a:r>
          <a:r>
            <a:rPr lang="en-US" sz="1600" b="1" kern="1200" dirty="0">
              <a:solidFill>
                <a:schemeClr val="tx1"/>
              </a:solidFill>
            </a:rPr>
            <a:t> </a:t>
          </a:r>
          <a:r>
            <a:rPr lang="en-US" sz="1600" kern="1200" dirty="0"/>
            <a:t>– </a:t>
          </a:r>
          <a:r>
            <a:rPr lang="sk-SK" sz="1600" kern="1200" dirty="0"/>
            <a:t>používajte zabezpečené  </a:t>
          </a:r>
          <a:r>
            <a:rPr lang="en-US" sz="1600" kern="1200" dirty="0"/>
            <a:t>Wi-Fi </a:t>
          </a:r>
          <a:r>
            <a:rPr lang="sk-SK" sz="1600" kern="1200" dirty="0"/>
            <a:t>siete so silnými šifrovacími protokolmi </a:t>
          </a:r>
          <a:r>
            <a:rPr lang="en-US" sz="1600" kern="1200" dirty="0"/>
            <a:t>(</a:t>
          </a:r>
          <a:r>
            <a:rPr lang="sk-SK" sz="1600" kern="1200" dirty="0"/>
            <a:t>napr.</a:t>
          </a:r>
          <a:r>
            <a:rPr lang="en-US" sz="1600" kern="1200" dirty="0"/>
            <a:t> WPA2) </a:t>
          </a:r>
          <a:r>
            <a:rPr lang="sk-SK" sz="1600" kern="1200" dirty="0"/>
            <a:t>a vyhýbajte sa pripojeniu k verejným alebo nezabezpečeným Wi-Fi, aby ste minimalizovali riziko odcudzenia údajov</a:t>
          </a:r>
          <a:r>
            <a:rPr lang="en-US" sz="1600" kern="1200" dirty="0"/>
            <a:t>.</a:t>
          </a:r>
        </a:p>
      </dsp:txBody>
      <dsp:txXfrm>
        <a:off x="7491303" y="380126"/>
        <a:ext cx="3036592" cy="1821955"/>
      </dsp:txXfrm>
    </dsp:sp>
    <dsp:sp modelId="{1BAA78E3-F592-49D7-B616-5C250142B623}">
      <dsp:nvSpPr>
        <dsp:cNvPr id="0" name=""/>
        <dsp:cNvSpPr/>
      </dsp:nvSpPr>
      <dsp:spPr>
        <a:xfrm>
          <a:off x="3056079" y="3765755"/>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3807980"/>
        <a:ext cx="34920" cy="6990"/>
      </dsp:txXfrm>
    </dsp:sp>
    <dsp:sp modelId="{66CC63E6-758E-4CFE-AC2A-8B5EC4E6B163}">
      <dsp:nvSpPr>
        <dsp:cNvPr id="0" name=""/>
        <dsp:cNvSpPr/>
      </dsp:nvSpPr>
      <dsp:spPr>
        <a:xfrm>
          <a:off x="21287"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sk-SK" sz="1600" b="1" kern="1200" dirty="0">
              <a:solidFill>
                <a:schemeClr val="tx1"/>
              </a:solidFill>
            </a:rPr>
            <a:t>Praktizujte bezpečné prehliadanie</a:t>
          </a:r>
          <a:r>
            <a:rPr lang="en-US" sz="1600" b="1" kern="1200" dirty="0">
              <a:solidFill>
                <a:schemeClr val="tx1"/>
              </a:solidFill>
            </a:rPr>
            <a:t> </a:t>
          </a:r>
          <a:r>
            <a:rPr lang="en-US" sz="1600" kern="1200" dirty="0"/>
            <a:t>– </a:t>
          </a:r>
          <a:r>
            <a:rPr lang="sk-SK" sz="1600" kern="1200" dirty="0"/>
            <a:t>časť 2.1 v tejto prezentácii.</a:t>
          </a:r>
          <a:endParaRPr lang="en-US" sz="1600" kern="1200" dirty="0"/>
        </a:p>
      </dsp:txBody>
      <dsp:txXfrm>
        <a:off x="21287" y="2900498"/>
        <a:ext cx="3036592" cy="1821955"/>
      </dsp:txXfrm>
    </dsp:sp>
    <dsp:sp modelId="{16830A27-BF7E-4AFE-BCCB-F9FE74A8B411}">
      <dsp:nvSpPr>
        <dsp:cNvPr id="0" name=""/>
        <dsp:cNvSpPr/>
      </dsp:nvSpPr>
      <dsp:spPr>
        <a:xfrm>
          <a:off x="6791087" y="3765755"/>
          <a:ext cx="659738" cy="91440"/>
        </a:xfrm>
        <a:custGeom>
          <a:avLst/>
          <a:gdLst/>
          <a:ahLst/>
          <a:cxnLst/>
          <a:rect l="0" t="0" r="0" b="0"/>
          <a:pathLst>
            <a:path>
              <a:moveTo>
                <a:pt x="0" y="45720"/>
              </a:moveTo>
              <a:lnTo>
                <a:pt x="65973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3698" y="3807980"/>
        <a:ext cx="34516" cy="6990"/>
      </dsp:txXfrm>
    </dsp:sp>
    <dsp:sp modelId="{2DBCD442-6DCC-4CEE-AD32-682C11300D51}">
      <dsp:nvSpPr>
        <dsp:cNvPr id="0" name=""/>
        <dsp:cNvSpPr/>
      </dsp:nvSpPr>
      <dsp:spPr>
        <a:xfrm>
          <a:off x="3756295"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sk-SK" sz="1600" b="1" kern="1200" dirty="0">
              <a:solidFill>
                <a:schemeClr val="tx1"/>
              </a:solidFill>
            </a:rPr>
            <a:t>Šifrovanie údajov </a:t>
          </a:r>
          <a:r>
            <a:rPr lang="sk-SK" sz="1600" b="0" kern="1200" dirty="0">
              <a:solidFill>
                <a:srgbClr val="FFFFFF"/>
              </a:solidFill>
            </a:rPr>
            <a:t>– šifrujte citlivé údaje uložené v zariadeniach a využívajte šifrovacie protokoly (napr. HTTPS) na bezpečný prenos údajov cez internet.</a:t>
          </a:r>
          <a:endParaRPr lang="en-US" sz="1600" b="0" kern="1200" dirty="0">
            <a:solidFill>
              <a:srgbClr val="FFFFFF"/>
            </a:solidFill>
          </a:endParaRPr>
        </a:p>
      </dsp:txBody>
      <dsp:txXfrm>
        <a:off x="3756295" y="2900498"/>
        <a:ext cx="3036592" cy="1821955"/>
      </dsp:txXfrm>
    </dsp:sp>
    <dsp:sp modelId="{059015A5-E17E-4FCE-BB39-2B7B251B8C84}">
      <dsp:nvSpPr>
        <dsp:cNvPr id="0" name=""/>
        <dsp:cNvSpPr/>
      </dsp:nvSpPr>
      <dsp:spPr>
        <a:xfrm>
          <a:off x="7483226"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sk-SK" sz="1600" b="1" kern="1200" dirty="0">
              <a:solidFill>
                <a:schemeClr val="tx1"/>
              </a:solidFill>
            </a:rPr>
            <a:t>Pravidelné zálohovanie </a:t>
          </a:r>
          <a:r>
            <a:rPr lang="sk-SK" sz="1600" b="0" kern="1200" dirty="0">
              <a:solidFill>
                <a:srgbClr val="FFFFFF"/>
              </a:solidFill>
            </a:rPr>
            <a:t>–pravidelne zálohujte dôležité dáta, aby ste predišli strate v prípade krádeže zariadenia, zlyhania hardvéru alebo útokov </a:t>
          </a:r>
          <a:r>
            <a:rPr lang="sk-SK" sz="1600" b="0" kern="1200" dirty="0" err="1">
              <a:solidFill>
                <a:srgbClr val="FFFFFF"/>
              </a:solidFill>
            </a:rPr>
            <a:t>ransomvéru</a:t>
          </a:r>
          <a:r>
            <a:rPr lang="sk-SK" sz="1600" b="0" kern="1200" dirty="0">
              <a:solidFill>
                <a:srgbClr val="FFFFFF"/>
              </a:solidFill>
            </a:rPr>
            <a:t> a zálohy ukladajte bezpečne </a:t>
          </a:r>
          <a:r>
            <a:rPr lang="sk-SK" sz="1600" b="0" kern="1200" dirty="0" err="1">
              <a:solidFill>
                <a:srgbClr val="FFFFFF"/>
              </a:solidFill>
            </a:rPr>
            <a:t>offline</a:t>
          </a:r>
          <a:r>
            <a:rPr lang="sk-SK" sz="1600" b="0" kern="1200" dirty="0">
              <a:solidFill>
                <a:srgbClr val="FFFFFF"/>
              </a:solidFill>
            </a:rPr>
            <a:t> alebo v </a:t>
          </a:r>
          <a:r>
            <a:rPr lang="sk-SK" sz="1600" b="0" kern="1200" dirty="0" err="1">
              <a:solidFill>
                <a:srgbClr val="FFFFFF"/>
              </a:solidFill>
            </a:rPr>
            <a:t>cloude</a:t>
          </a:r>
          <a:r>
            <a:rPr lang="sk-SK" sz="1600" b="0" kern="1200" dirty="0">
              <a:solidFill>
                <a:srgbClr val="FFFFFF"/>
              </a:solidFill>
            </a:rPr>
            <a:t>. </a:t>
          </a:r>
          <a:endParaRPr lang="en-US" sz="1600" b="0" kern="1200" dirty="0">
            <a:solidFill>
              <a:srgbClr val="FFFFFF"/>
            </a:solidFill>
          </a:endParaRPr>
        </a:p>
      </dsp:txBody>
      <dsp:txXfrm>
        <a:off x="7483226" y="2900498"/>
        <a:ext cx="3036592" cy="1821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7302"/>
          <a:ext cx="10888980" cy="72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220528" y="171332"/>
          <a:ext cx="401353" cy="40096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842410" y="7302"/>
          <a:ext cx="9920715" cy="9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65" tIns="101265" rIns="101265" bIns="101265" numCol="1" spcCol="1270" anchor="ctr" anchorCtr="0">
          <a:noAutofit/>
        </a:bodyPr>
        <a:lstStyle/>
        <a:p>
          <a:pPr marL="0" lvl="0" indent="0" algn="l" defTabSz="933450">
            <a:lnSpc>
              <a:spcPct val="100000"/>
            </a:lnSpc>
            <a:spcBef>
              <a:spcPct val="0"/>
            </a:spcBef>
            <a:spcAft>
              <a:spcPct val="35000"/>
            </a:spcAft>
            <a:buNone/>
          </a:pPr>
          <a:r>
            <a:rPr lang="sk-SK" sz="2100" b="1" kern="1200" dirty="0">
              <a:latin typeface="Aptos" panose="020B0004020202020204" pitchFamily="34" charset="0"/>
              <a:ea typeface="Cambria" panose="02040503050406030204" pitchFamily="18" charset="0"/>
            </a:rPr>
            <a:t>Zabezpečenie prístupu k mobilnému zariadeniu </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odporúča sa mať SIM kartu chránenú iným PIN kódom, ako PIN kódom preddefinovaným od operátora. </a:t>
          </a:r>
          <a:endParaRPr lang="en-US" sz="2100" kern="1200" dirty="0">
            <a:latin typeface="Aptos" panose="020B0004020202020204" pitchFamily="34" charset="0"/>
            <a:ea typeface="Cambria" panose="02040503050406030204" pitchFamily="18" charset="0"/>
          </a:endParaRPr>
        </a:p>
      </dsp:txBody>
      <dsp:txXfrm>
        <a:off x="842410" y="7302"/>
        <a:ext cx="9920715" cy="956839"/>
      </dsp:txXfrm>
    </dsp:sp>
    <dsp:sp modelId="{B3FDC2A5-017D-4E3C-99BE-889B931383F2}">
      <dsp:nvSpPr>
        <dsp:cNvPr id="0" name=""/>
        <dsp:cNvSpPr/>
      </dsp:nvSpPr>
      <dsp:spPr>
        <a:xfrm>
          <a:off x="0" y="1203351"/>
          <a:ext cx="10888980" cy="72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220528" y="1367381"/>
          <a:ext cx="401353" cy="40096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842410" y="1203351"/>
          <a:ext cx="9920715" cy="9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65" tIns="101265" rIns="101265" bIns="101265" numCol="1" spcCol="1270" anchor="ctr" anchorCtr="0">
          <a:noAutofit/>
        </a:bodyPr>
        <a:lstStyle/>
        <a:p>
          <a:pPr marL="0" lvl="0" indent="0" algn="l" defTabSz="933450">
            <a:lnSpc>
              <a:spcPct val="100000"/>
            </a:lnSpc>
            <a:spcBef>
              <a:spcPct val="0"/>
            </a:spcBef>
            <a:spcAft>
              <a:spcPct val="35000"/>
            </a:spcAft>
            <a:buNone/>
          </a:pPr>
          <a:r>
            <a:rPr lang="sk-SK" sz="2100" b="1" kern="1200" dirty="0">
              <a:latin typeface="Aptos" panose="020B0004020202020204" pitchFamily="34" charset="0"/>
              <a:ea typeface="Cambria" panose="02040503050406030204" pitchFamily="18" charset="0"/>
            </a:rPr>
            <a:t>Aktualizácie operačného systému </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výrobcovia mobilných zariadení vydávajú aktualizácie operačného systému, ktoré do zariadenia prinášajú aktualizované prvky zabezpečenia.</a:t>
          </a:r>
          <a:endParaRPr lang="en-US" sz="2100" kern="1200" dirty="0">
            <a:latin typeface="Aptos" panose="020B0004020202020204" pitchFamily="34" charset="0"/>
            <a:ea typeface="Cambria" panose="02040503050406030204" pitchFamily="18" charset="0"/>
          </a:endParaRPr>
        </a:p>
      </dsp:txBody>
      <dsp:txXfrm>
        <a:off x="842410" y="1203351"/>
        <a:ext cx="9920715" cy="956839"/>
      </dsp:txXfrm>
    </dsp:sp>
    <dsp:sp modelId="{EEB9BB86-2819-4BB3-B276-7575810710AA}">
      <dsp:nvSpPr>
        <dsp:cNvPr id="0" name=""/>
        <dsp:cNvSpPr/>
      </dsp:nvSpPr>
      <dsp:spPr>
        <a:xfrm>
          <a:off x="0" y="2399400"/>
          <a:ext cx="10888980" cy="72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220528" y="2563429"/>
          <a:ext cx="401353" cy="40096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842410" y="2399400"/>
          <a:ext cx="9920715" cy="9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65" tIns="101265" rIns="101265" bIns="101265" numCol="1" spcCol="1270" anchor="ctr" anchorCtr="0">
          <a:noAutofit/>
        </a:bodyPr>
        <a:lstStyle/>
        <a:p>
          <a:pPr marL="0" lvl="0" indent="0" algn="l" defTabSz="933450">
            <a:lnSpc>
              <a:spcPct val="100000"/>
            </a:lnSpc>
            <a:spcBef>
              <a:spcPct val="0"/>
            </a:spcBef>
            <a:spcAft>
              <a:spcPct val="35000"/>
            </a:spcAft>
            <a:buNone/>
          </a:pPr>
          <a:r>
            <a:rPr lang="sk-SK" sz="2100" b="1" kern="1200" dirty="0">
              <a:latin typeface="Aptos" panose="020B0004020202020204" pitchFamily="34" charset="0"/>
              <a:ea typeface="Cambria" panose="02040503050406030204" pitchFamily="18" charset="0"/>
            </a:rPr>
            <a:t>Používanie antivírusového softvéru </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antivírusový softvér pôsobí ako </a:t>
          </a:r>
          <a:r>
            <a:rPr lang="en-GB" sz="2100" kern="1200" dirty="0">
              <a:latin typeface="Aptos" panose="020B0004020202020204" pitchFamily="34" charset="0"/>
              <a:ea typeface="Cambria" panose="02040503050406030204" pitchFamily="18" charset="0"/>
            </a:rPr>
            <a:t>„</a:t>
          </a:r>
          <a:r>
            <a:rPr lang="sk-SK" sz="2100" kern="1200" dirty="0">
              <a:latin typeface="Aptos" panose="020B0004020202020204" pitchFamily="34" charset="0"/>
              <a:ea typeface="Cambria" panose="02040503050406030204" pitchFamily="18" charset="0"/>
            </a:rPr>
            <a:t>ochranný štít</a:t>
          </a:r>
          <a:r>
            <a:rPr lang="en-GB" sz="2100" kern="1200" dirty="0">
              <a:latin typeface="Aptos" panose="020B0004020202020204" pitchFamily="34" charset="0"/>
              <a:ea typeface="Cambria" panose="02040503050406030204" pitchFamily="18" charset="0"/>
            </a:rPr>
            <a:t>." </a:t>
          </a:r>
          <a:endParaRPr lang="en-US" sz="2100" kern="1200" dirty="0">
            <a:latin typeface="Aptos" panose="020B0004020202020204" pitchFamily="34" charset="0"/>
            <a:ea typeface="Cambria" panose="02040503050406030204" pitchFamily="18" charset="0"/>
          </a:endParaRPr>
        </a:p>
      </dsp:txBody>
      <dsp:txXfrm>
        <a:off x="842410" y="2399400"/>
        <a:ext cx="9920715" cy="956839"/>
      </dsp:txXfrm>
    </dsp:sp>
    <dsp:sp modelId="{D550FA0B-68A9-45D5-AD73-9546823A0A73}">
      <dsp:nvSpPr>
        <dsp:cNvPr id="0" name=""/>
        <dsp:cNvSpPr/>
      </dsp:nvSpPr>
      <dsp:spPr>
        <a:xfrm>
          <a:off x="0" y="3638949"/>
          <a:ext cx="10888980" cy="72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AD342-C659-4696-8D2E-8F9282F561BF}">
      <dsp:nvSpPr>
        <dsp:cNvPr id="0" name=""/>
        <dsp:cNvSpPr/>
      </dsp:nvSpPr>
      <dsp:spPr>
        <a:xfrm>
          <a:off x="220528" y="3759478"/>
          <a:ext cx="401353" cy="40096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E5F31-B560-4FA6-8378-12E400B56078}">
      <dsp:nvSpPr>
        <dsp:cNvPr id="0" name=""/>
        <dsp:cNvSpPr/>
      </dsp:nvSpPr>
      <dsp:spPr>
        <a:xfrm>
          <a:off x="842410" y="3595449"/>
          <a:ext cx="9920715" cy="9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65" tIns="101265" rIns="101265" bIns="101265" numCol="1" spcCol="1270" anchor="ctr" anchorCtr="0">
          <a:noAutofit/>
        </a:bodyPr>
        <a:lstStyle/>
        <a:p>
          <a:pPr marL="0" lvl="0" indent="0" algn="l" defTabSz="933450">
            <a:lnSpc>
              <a:spcPct val="100000"/>
            </a:lnSpc>
            <a:spcBef>
              <a:spcPct val="0"/>
            </a:spcBef>
            <a:spcAft>
              <a:spcPct val="35000"/>
            </a:spcAft>
            <a:buNone/>
          </a:pPr>
          <a:r>
            <a:rPr lang="sk-SK" sz="2100" b="1" kern="1200" dirty="0">
              <a:ea typeface="Cambria" panose="02040503050406030204" pitchFamily="18" charset="0"/>
            </a:rPr>
            <a:t> </a:t>
          </a:r>
          <a:r>
            <a:rPr lang="sk-SK" sz="2100" b="1" kern="1200" dirty="0">
              <a:latin typeface="Aptos" panose="020B0004020202020204" pitchFamily="34" charset="0"/>
              <a:ea typeface="Cambria" panose="02040503050406030204" pitchFamily="18" charset="0"/>
            </a:rPr>
            <a:t>Vypnutie nepoužívaných funkcií </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vypnutím aktuálne nepoužívaných funkcií, ako je NFC alebo Bluetooth</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môžete minimalizovať riziko možných útokov. </a:t>
          </a:r>
          <a:endParaRPr lang="en-US" sz="2100" kern="1200" dirty="0">
            <a:latin typeface="Aptos" panose="020B0004020202020204" pitchFamily="34" charset="0"/>
            <a:ea typeface="Cambria" panose="02040503050406030204" pitchFamily="18" charset="0"/>
          </a:endParaRPr>
        </a:p>
      </dsp:txBody>
      <dsp:txXfrm>
        <a:off x="842410" y="3595449"/>
        <a:ext cx="9920715" cy="956839"/>
      </dsp:txXfrm>
    </dsp:sp>
    <dsp:sp modelId="{23C0E36B-5805-47C2-BDF1-0AAEBE823E64}">
      <dsp:nvSpPr>
        <dsp:cNvPr id="0" name=""/>
        <dsp:cNvSpPr/>
      </dsp:nvSpPr>
      <dsp:spPr>
        <a:xfrm>
          <a:off x="0" y="4791498"/>
          <a:ext cx="10888980" cy="72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2BD70-4112-48FA-BE1E-577A8909E068}">
      <dsp:nvSpPr>
        <dsp:cNvPr id="0" name=""/>
        <dsp:cNvSpPr/>
      </dsp:nvSpPr>
      <dsp:spPr>
        <a:xfrm>
          <a:off x="220528" y="4955527"/>
          <a:ext cx="401353" cy="40096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42896-0DB0-4B15-AF71-CB154A49C1A0}">
      <dsp:nvSpPr>
        <dsp:cNvPr id="0" name=""/>
        <dsp:cNvSpPr/>
      </dsp:nvSpPr>
      <dsp:spPr>
        <a:xfrm>
          <a:off x="842410" y="4791498"/>
          <a:ext cx="9920715" cy="9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65" tIns="101265" rIns="101265" bIns="101265" numCol="1" spcCol="1270" anchor="ctr" anchorCtr="0">
          <a:noAutofit/>
        </a:bodyPr>
        <a:lstStyle/>
        <a:p>
          <a:pPr marL="0" lvl="0" indent="0" algn="l" defTabSz="933450">
            <a:lnSpc>
              <a:spcPct val="100000"/>
            </a:lnSpc>
            <a:spcBef>
              <a:spcPct val="0"/>
            </a:spcBef>
            <a:spcAft>
              <a:spcPct val="35000"/>
            </a:spcAft>
            <a:buNone/>
          </a:pPr>
          <a:r>
            <a:rPr lang="sk-SK" sz="2100" b="1" kern="1200" dirty="0">
              <a:latin typeface="Aptos" panose="020B0004020202020204" pitchFamily="34" charset="0"/>
              <a:ea typeface="Cambria" panose="02040503050406030204" pitchFamily="18" charset="0"/>
            </a:rPr>
            <a:t>Opatrnosť pri správach prijatých na mobilných zariadeniach </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zariadenia sa môžu infikovať prostredníctvom správ z </a:t>
          </a:r>
          <a:r>
            <a:rPr lang="sk-SK" sz="2100" kern="1200" dirty="0" err="1">
              <a:latin typeface="Aptos" panose="020B0004020202020204" pitchFamily="34" charset="0"/>
              <a:ea typeface="Cambria" panose="02040503050406030204" pitchFamily="18" charset="0"/>
            </a:rPr>
            <a:t>chatovacích</a:t>
          </a:r>
          <a:r>
            <a:rPr lang="sk-SK" sz="2100" kern="1200" dirty="0">
              <a:latin typeface="Aptos" panose="020B0004020202020204" pitchFamily="34" charset="0"/>
              <a:ea typeface="Cambria" panose="02040503050406030204" pitchFamily="18" charset="0"/>
            </a:rPr>
            <a:t> aplikácií, emailov alebo dokonca SMS správ.</a:t>
          </a:r>
          <a:r>
            <a:rPr lang="en-GB" sz="2100" kern="1200" dirty="0">
              <a:latin typeface="Aptos" panose="020B0004020202020204" pitchFamily="34" charset="0"/>
              <a:ea typeface="Cambria" panose="02040503050406030204" pitchFamily="18" charset="0"/>
            </a:rPr>
            <a:t> </a:t>
          </a:r>
          <a:endParaRPr lang="en-US" sz="2100" kern="1200" dirty="0">
            <a:latin typeface="Aptos" panose="020B0004020202020204" pitchFamily="34" charset="0"/>
            <a:ea typeface="Cambria" panose="02040503050406030204" pitchFamily="18" charset="0"/>
          </a:endParaRPr>
        </a:p>
      </dsp:txBody>
      <dsp:txXfrm>
        <a:off x="842410" y="4791498"/>
        <a:ext cx="9920715" cy="956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54F-33F2-470B-BB76-18C9C1C2E44F}">
      <dsp:nvSpPr>
        <dsp:cNvPr id="0" name=""/>
        <dsp:cNvSpPr/>
      </dsp:nvSpPr>
      <dsp:spPr>
        <a:xfrm>
          <a:off x="64253"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963CF49C-DD67-48D6-B25D-DA917283103F}">
      <dsp:nvSpPr>
        <dsp:cNvPr id="0" name=""/>
        <dsp:cNvSpPr/>
      </dsp:nvSpPr>
      <dsp:spPr>
        <a:xfrm>
          <a:off x="381404" y="1064793"/>
          <a:ext cx="875938" cy="8759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4035A-43A2-4C42-B5D7-FC75FD186FDE}">
      <dsp:nvSpPr>
        <dsp:cNvPr id="0" name=""/>
        <dsp:cNvSpPr/>
      </dsp:nvSpPr>
      <dsp:spPr>
        <a:xfrm>
          <a:off x="1898115"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sk-SK" sz="1800" b="1" kern="1200" dirty="0">
              <a:solidFill>
                <a:srgbClr val="FFAA5A"/>
              </a:solidFill>
              <a:latin typeface="Aptos" panose="020B0004020202020204" pitchFamily="34" charset="0"/>
            </a:rPr>
            <a:t>Metódy biometrickej autentifikácie</a:t>
          </a:r>
          <a:r>
            <a:rPr lang="en-US" sz="1800" b="1" kern="1200" dirty="0">
              <a:solidFill>
                <a:srgbClr val="FFAA5A"/>
              </a:solidFill>
              <a:latin typeface="Aptos" panose="020B0004020202020204" pitchFamily="34" charset="0"/>
            </a:rPr>
            <a:t> </a:t>
          </a:r>
          <a:r>
            <a:rPr lang="en-US" sz="1800" kern="1200" dirty="0">
              <a:latin typeface="Aptos" panose="020B0004020202020204" pitchFamily="34" charset="0"/>
            </a:rPr>
            <a:t>– </a:t>
          </a:r>
          <a:r>
            <a:rPr lang="sk-SK" sz="1800" kern="1200" dirty="0">
              <a:latin typeface="Aptos" panose="020B0004020202020204" pitchFamily="34" charset="0"/>
            </a:rPr>
            <a:t>využívajú jedinečné biologické črty používateľa s cieľom overiť jeho identitu. To robí z biometrie dnes jednu z najbezpečnejších metód autentifikácie. </a:t>
          </a:r>
          <a:r>
            <a:rPr lang="en-US" sz="1800" kern="1200" dirty="0">
              <a:latin typeface="Aptos" panose="020B0004020202020204" pitchFamily="34" charset="0"/>
            </a:rPr>
            <a:t> </a:t>
          </a:r>
        </a:p>
      </dsp:txBody>
      <dsp:txXfrm>
        <a:off x="1898115" y="747643"/>
        <a:ext cx="3559849" cy="1510239"/>
      </dsp:txXfrm>
    </dsp:sp>
    <dsp:sp modelId="{924E3923-A064-4F64-B7D8-7DAA4261FD99}">
      <dsp:nvSpPr>
        <dsp:cNvPr id="0" name=""/>
        <dsp:cNvSpPr/>
      </dsp:nvSpPr>
      <dsp:spPr>
        <a:xfrm>
          <a:off x="6078241"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D806C199-68C6-43BA-997E-11C453B95579}">
      <dsp:nvSpPr>
        <dsp:cNvPr id="0" name=""/>
        <dsp:cNvSpPr/>
      </dsp:nvSpPr>
      <dsp:spPr>
        <a:xfrm>
          <a:off x="6395392" y="1064793"/>
          <a:ext cx="875938" cy="87593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72544-A81F-415A-A1AE-538A30C52872}">
      <dsp:nvSpPr>
        <dsp:cNvPr id="0" name=""/>
        <dsp:cNvSpPr/>
      </dsp:nvSpPr>
      <dsp:spPr>
        <a:xfrm>
          <a:off x="7912103"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QR </a:t>
          </a:r>
          <a:r>
            <a:rPr lang="sk-SK" sz="1800" b="1" kern="1200" dirty="0">
              <a:solidFill>
                <a:srgbClr val="FFAA5A"/>
              </a:solidFill>
              <a:latin typeface="Aptos" panose="020B0004020202020204" pitchFamily="34" charset="0"/>
            </a:rPr>
            <a:t>kód</a:t>
          </a:r>
          <a:r>
            <a:rPr lang="en-US" sz="1800" b="1" kern="1200" dirty="0">
              <a:solidFill>
                <a:srgbClr val="FFAA5A"/>
              </a:solidFill>
              <a:latin typeface="Aptos" panose="020B0004020202020204" pitchFamily="34" charset="0"/>
            </a:rPr>
            <a:t> </a:t>
          </a:r>
          <a:r>
            <a:rPr lang="en-US" sz="1800" kern="1200" dirty="0">
              <a:latin typeface="Aptos" panose="020B0004020202020204" pitchFamily="34" charset="0"/>
            </a:rPr>
            <a:t>– </a:t>
          </a:r>
          <a:r>
            <a:rPr lang="sk-SK" sz="1800" kern="1200" dirty="0">
              <a:latin typeface="Aptos" panose="020B0004020202020204" pitchFamily="34" charset="0"/>
            </a:rPr>
            <a:t>toto overenie sa zvyčajne používa na overenie používateľa a vykonávanej transakcie</a:t>
          </a:r>
          <a:r>
            <a:rPr lang="en-US" sz="1800" kern="1200" dirty="0">
              <a:latin typeface="Aptos" panose="020B0004020202020204" pitchFamily="34" charset="0"/>
            </a:rPr>
            <a:t>.</a:t>
          </a:r>
          <a:r>
            <a:rPr lang="sk-SK" sz="1800" kern="1200" dirty="0">
              <a:latin typeface="Aptos" panose="020B0004020202020204" pitchFamily="34" charset="0"/>
            </a:rPr>
            <a:t> Typický priebeh overovania transakcie začína prihlásením používateľa do internetového bankovníctva a zadaním platobného príkazu</a:t>
          </a:r>
          <a:r>
            <a:rPr lang="en-US" sz="1800" kern="1200" dirty="0">
              <a:latin typeface="Aptos" panose="020B0004020202020204" pitchFamily="34" charset="0"/>
            </a:rPr>
            <a:t>. </a:t>
          </a:r>
        </a:p>
      </dsp:txBody>
      <dsp:txXfrm>
        <a:off x="7912103" y="747643"/>
        <a:ext cx="3559849" cy="1510239"/>
      </dsp:txXfrm>
    </dsp:sp>
    <dsp:sp modelId="{7B4DF397-110A-4BC2-B444-BA462783F3B6}">
      <dsp:nvSpPr>
        <dsp:cNvPr id="0" name=""/>
        <dsp:cNvSpPr/>
      </dsp:nvSpPr>
      <dsp:spPr>
        <a:xfrm>
          <a:off x="64253"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254608E7-491F-4725-9F1B-BEB9394DFE2C}">
      <dsp:nvSpPr>
        <dsp:cNvPr id="0" name=""/>
        <dsp:cNvSpPr/>
      </dsp:nvSpPr>
      <dsp:spPr>
        <a:xfrm>
          <a:off x="381404" y="3499948"/>
          <a:ext cx="875938" cy="87593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0F481-AF1F-4D17-9891-DA6CE1884DDA}">
      <dsp:nvSpPr>
        <dsp:cNvPr id="0" name=""/>
        <dsp:cNvSpPr/>
      </dsp:nvSpPr>
      <dsp:spPr>
        <a:xfrm>
          <a:off x="1898115" y="3182797"/>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sk-SK" sz="1800" b="1" kern="1200" dirty="0">
              <a:solidFill>
                <a:srgbClr val="FFAA5A"/>
              </a:solidFill>
              <a:latin typeface="Aptos" panose="020B0004020202020204" pitchFamily="34" charset="0"/>
            </a:rPr>
            <a:t>SMS OTP</a:t>
          </a:r>
          <a:r>
            <a:rPr lang="en-US" sz="1800" b="1" kern="1200" dirty="0">
              <a:solidFill>
                <a:srgbClr val="FFAA5A"/>
              </a:solidFill>
              <a:latin typeface="Aptos" panose="020B0004020202020204" pitchFamily="34" charset="0"/>
            </a:rPr>
            <a:t> </a:t>
          </a:r>
          <a:r>
            <a:rPr lang="en-US" sz="1800" kern="1200" dirty="0">
              <a:latin typeface="Aptos" panose="020B0004020202020204" pitchFamily="34" charset="0"/>
            </a:rPr>
            <a:t>– </a:t>
          </a:r>
          <a:r>
            <a:rPr lang="sk-SK" sz="1800" kern="1200" dirty="0">
              <a:latin typeface="Aptos" panose="020B0004020202020204" pitchFamily="34" charset="0"/>
            </a:rPr>
            <a:t>tento jednoduchý, ale účinný spôsob autentifikácie spočíva v odoslaní SMS správy na mobilný telefón užívateľa a obsahuje jednorazové heslo na uskutočnenie online platieb. </a:t>
          </a:r>
          <a:endParaRPr lang="en-US" sz="1800" kern="1200" dirty="0">
            <a:latin typeface="Aptos" panose="020B0004020202020204" pitchFamily="34" charset="0"/>
          </a:endParaRPr>
        </a:p>
      </dsp:txBody>
      <dsp:txXfrm>
        <a:off x="1898115" y="3182797"/>
        <a:ext cx="3559849" cy="1510239"/>
      </dsp:txXfrm>
    </dsp:sp>
    <dsp:sp modelId="{64532C52-9661-4A94-89D2-CDF1A45EEBCF}">
      <dsp:nvSpPr>
        <dsp:cNvPr id="0" name=""/>
        <dsp:cNvSpPr/>
      </dsp:nvSpPr>
      <dsp:spPr>
        <a:xfrm>
          <a:off x="6078241"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459F6C96-D51D-4E5B-A3D3-1915DE99F103}">
      <dsp:nvSpPr>
        <dsp:cNvPr id="0" name=""/>
        <dsp:cNvSpPr/>
      </dsp:nvSpPr>
      <dsp:spPr>
        <a:xfrm>
          <a:off x="6395392" y="3499948"/>
          <a:ext cx="875938" cy="8759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21224-6287-4712-9523-4041E99092C8}">
      <dsp:nvSpPr>
        <dsp:cNvPr id="0" name=""/>
        <dsp:cNvSpPr/>
      </dsp:nvSpPr>
      <dsp:spPr>
        <a:xfrm>
          <a:off x="7881150" y="3182797"/>
          <a:ext cx="3621755"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sk-SK" sz="1800" b="1" kern="1200" dirty="0">
              <a:solidFill>
                <a:srgbClr val="FFAA5A"/>
              </a:solidFill>
              <a:latin typeface="Aptos" panose="020B0004020202020204" pitchFamily="34" charset="0"/>
            </a:rPr>
            <a:t>Autentifikácia pomocou </a:t>
          </a:r>
          <a:r>
            <a:rPr lang="en-US" sz="1800" b="1" kern="1200" dirty="0">
              <a:solidFill>
                <a:srgbClr val="FFAA5A"/>
              </a:solidFill>
              <a:latin typeface="Aptos" panose="020B0004020202020204" pitchFamily="34" charset="0"/>
            </a:rPr>
            <a:t>Push</a:t>
          </a:r>
          <a:r>
            <a:rPr lang="sk-SK" sz="1800" b="1" kern="1200" dirty="0">
              <a:solidFill>
                <a:srgbClr val="FFAA5A"/>
              </a:solidFill>
              <a:latin typeface="Aptos" panose="020B0004020202020204" pitchFamily="34" charset="0"/>
            </a:rPr>
            <a:t> notifikácie </a:t>
          </a:r>
          <a:r>
            <a:rPr lang="en-US" sz="1800" kern="1200" dirty="0">
              <a:latin typeface="Aptos" panose="020B0004020202020204" pitchFamily="34" charset="0"/>
            </a:rPr>
            <a:t>– </a:t>
          </a:r>
          <a:r>
            <a:rPr lang="sk-SK" sz="1800" kern="1200" dirty="0">
              <a:latin typeface="Aptos" panose="020B0004020202020204" pitchFamily="34" charset="0"/>
            </a:rPr>
            <a:t>v tomto prípade systém odošle notifikáciu do aplikácie na zariadení užívateľa a informuje ho o pokuse o autentifikáciu</a:t>
          </a:r>
          <a:r>
            <a:rPr lang="en-US" sz="1800" kern="1200" dirty="0">
              <a:latin typeface="Aptos" panose="020B0004020202020204" pitchFamily="34" charset="0"/>
            </a:rPr>
            <a:t>. </a:t>
          </a:r>
        </a:p>
      </dsp:txBody>
      <dsp:txXfrm>
        <a:off x="7881150" y="3182797"/>
        <a:ext cx="3621755" cy="15102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20. 10. 2024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343284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19</a:t>
            </a:fld>
            <a:endParaRPr lang="sk-SK"/>
          </a:p>
        </p:txBody>
      </p:sp>
    </p:spTree>
    <p:extLst>
      <p:ext uri="{BB962C8B-B14F-4D97-AF65-F5344CB8AC3E}">
        <p14:creationId xmlns:p14="http://schemas.microsoft.com/office/powerpoint/2010/main" val="8281067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6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9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437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08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52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62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09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401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3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82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37365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open.edu/openlearn/digital-computing/learning-major-cyber-security-incidents/content-section-0?active-tab=description-tab"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ransparencyreport.google.com/safe-browsing/sear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virustotal.com/gui/home/sear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rmAutofit fontScale="90000"/>
          </a:bodyPr>
          <a:lstStyle/>
          <a:p>
            <a:pPr algn="ctr">
              <a:spcBef>
                <a:spcPts val="1000"/>
              </a:spcBef>
              <a:spcAft>
                <a:spcPts val="600"/>
              </a:spcAft>
              <a:buClr>
                <a:srgbClr val="FFAA5A"/>
              </a:buClr>
            </a:pPr>
            <a:r>
              <a:rPr lang="sk-SK" b="1" dirty="0">
                <a:solidFill>
                  <a:srgbClr val="FFAA5A"/>
                </a:solidFill>
                <a:latin typeface="+mn-lt"/>
                <a:ea typeface="Cambria" panose="02040503050406030204" pitchFamily="18" charset="0"/>
                <a:cs typeface="Calibri" panose="020F0502020204030204" pitchFamily="34" charset="0"/>
              </a:rPr>
              <a:t>Digitálna bezpečnosť</a:t>
            </a:r>
            <a:r>
              <a:rPr lang="en-US" b="1" dirty="0">
                <a:solidFill>
                  <a:srgbClr val="FFAA5A"/>
                </a:solidFill>
                <a:latin typeface="+mn-lt"/>
                <a:ea typeface="Cambria" panose="02040503050406030204" pitchFamily="18" charset="0"/>
                <a:cs typeface="Calibri" panose="020F0502020204030204" pitchFamily="34" charset="0"/>
              </a:rPr>
              <a:t> – </a:t>
            </a:r>
            <a:r>
              <a:rPr lang="sk-SK" b="1" dirty="0">
                <a:solidFill>
                  <a:srgbClr val="FFAA5A"/>
                </a:solidFill>
                <a:latin typeface="+mn-lt"/>
                <a:ea typeface="Cambria" panose="02040503050406030204" pitchFamily="18" charset="0"/>
                <a:cs typeface="Calibri" panose="020F0502020204030204" pitchFamily="34" charset="0"/>
              </a:rPr>
              <a:t> Bezpečnostné návyky v digitálnom svete </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Budovanie digitálnej odolnosti sprístupnením</a:t>
            </a:r>
            <a:r>
              <a:rPr kumimoji="0" lang="sk-SK" sz="1400" b="0" i="0" u="none" strike="noStrike" kern="1200" cap="none" spc="0" normalizeH="0" noProof="0" dirty="0">
                <a:ln>
                  <a:noFill/>
                </a:ln>
                <a:solidFill>
                  <a:prstClr val="black"/>
                </a:solidFill>
                <a:effectLst/>
                <a:uLnTx/>
                <a:uFillTx/>
                <a:latin typeface="Aptos" panose="02110004020202020204"/>
                <a:ea typeface="+mj-ea"/>
                <a:cs typeface="+mj-cs"/>
              </a:rPr>
              <a:t> digitálnej pohody a bezpečnosti všetkým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11724238" cy="779462"/>
          </a:xfrm>
        </p:spPr>
        <p:txBody>
          <a:bodyPr>
            <a:normAutofit fontScale="90000"/>
          </a:bodyPr>
          <a:lstStyle/>
          <a:p>
            <a:pPr algn="l"/>
            <a:r>
              <a:rPr lang="sk-SK" sz="4800" dirty="0">
                <a:latin typeface="Aptos" panose="020B0004020202020204" pitchFamily="34" charset="0"/>
                <a:ea typeface="Cambria"/>
              </a:rPr>
              <a:t>Praktizujte bezpečné prehliadanie</a:t>
            </a:r>
            <a:r>
              <a:rPr lang="en-US" sz="4800" dirty="0">
                <a:latin typeface="Aptos" panose="020B0004020202020204" pitchFamily="34" charset="0"/>
                <a:ea typeface="Cambria"/>
              </a:rPr>
              <a:t>! </a:t>
            </a:r>
            <a:r>
              <a:rPr lang="sk-SK"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Zabezpečenie prehliadača</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Autofit/>
          </a:bodyPr>
          <a:lstStyle/>
          <a:p>
            <a:pPr algn="just"/>
            <a:r>
              <a:rPr lang="sk-SK" sz="2400" dirty="0">
                <a:latin typeface="Aptos" panose="020B0004020202020204" pitchFamily="34" charset="0"/>
                <a:ea typeface="Times New Roman" panose="02020603050405020304" pitchFamily="18" charset="0"/>
              </a:rPr>
              <a:t>Zabezpečenie prehliadača je aplikácia internetovej bezpečnosti vo webových prehliadačoch na ochranu údajov v sieti a počítačových systémov pred narušením súkromia alebo škodlivým softvérom</a:t>
            </a:r>
            <a:r>
              <a:rPr lang="en-US" sz="2400" dirty="0">
                <a:latin typeface="Aptos" panose="020B0004020202020204" pitchFamily="34" charset="0"/>
                <a:ea typeface="Times New Roman" panose="02020603050405020304" pitchFamily="18" charset="0"/>
              </a:rPr>
              <a:t>. </a:t>
            </a:r>
          </a:p>
          <a:p>
            <a:pPr algn="just"/>
            <a:r>
              <a:rPr lang="sk-SK" sz="2400" dirty="0">
                <a:latin typeface="Aptos" panose="020B0004020202020204" pitchFamily="34" charset="0"/>
                <a:ea typeface="Times New Roman" panose="02020603050405020304" pitchFamily="18" charset="0"/>
              </a:rPr>
              <a:t>Webové prehliadače často obsahujú preddefinované nastavenia zabezpečenia a funkcie, ktoré používateľom pomáhajú pri bezpečnom prehliadaní, ako napríklad blokovanie </a:t>
            </a:r>
            <a:r>
              <a:rPr lang="sk-SK" sz="2400" dirty="0" err="1">
                <a:latin typeface="Aptos" panose="020B0004020202020204" pitchFamily="34" charset="0"/>
                <a:ea typeface="Times New Roman" panose="02020603050405020304" pitchFamily="18" charset="0"/>
              </a:rPr>
              <a:t>vyskakovacích</a:t>
            </a:r>
            <a:r>
              <a:rPr lang="sk-SK" sz="2400" dirty="0">
                <a:latin typeface="Aptos" panose="020B0004020202020204" pitchFamily="34" charset="0"/>
                <a:ea typeface="Times New Roman" panose="02020603050405020304" pitchFamily="18" charset="0"/>
              </a:rPr>
              <a:t> okien, automatické aktualizácie a ovládacie prvky pre ochranu osobných údajov</a:t>
            </a:r>
            <a:r>
              <a:rPr lang="en-US" sz="2400" dirty="0">
                <a:latin typeface="Aptos" panose="020B0004020202020204" pitchFamily="34" charset="0"/>
                <a:ea typeface="Times New Roman" panose="02020603050405020304" pitchFamily="18" charset="0"/>
              </a:rPr>
              <a:t>.</a:t>
            </a:r>
            <a:r>
              <a:rPr lang="sk-SK" sz="2400" dirty="0">
                <a:latin typeface="Aptos" panose="020B0004020202020204" pitchFamily="34" charset="0"/>
                <a:ea typeface="Times New Roman" panose="02020603050405020304" pitchFamily="18" charset="0"/>
              </a:rPr>
              <a:t> </a:t>
            </a:r>
          </a:p>
          <a:p>
            <a:pPr algn="just"/>
            <a:r>
              <a:rPr lang="sk-SK" sz="2400" dirty="0">
                <a:latin typeface="Aptos" panose="020B0004020202020204" pitchFamily="34" charset="0"/>
                <a:ea typeface="Times New Roman" panose="02020603050405020304" pitchFamily="18" charset="0"/>
              </a:rPr>
              <a:t>Každý prehliadač</a:t>
            </a:r>
            <a:r>
              <a:rPr lang="en-US" sz="2400" dirty="0">
                <a:latin typeface="Aptos" panose="020B0004020202020204" pitchFamily="34" charset="0"/>
                <a:ea typeface="Times New Roman" panose="02020603050405020304" pitchFamily="18" charset="0"/>
              </a:rPr>
              <a:t> </a:t>
            </a:r>
            <a:r>
              <a:rPr lang="sk-SK" sz="2400" dirty="0">
                <a:latin typeface="Aptos" panose="020B0004020202020204" pitchFamily="34" charset="0"/>
                <a:ea typeface="Times New Roman" panose="02020603050405020304" pitchFamily="18" charset="0"/>
              </a:rPr>
              <a:t>poskytuje vlastné možnosti nastavenia zabezpečenia</a:t>
            </a:r>
            <a:r>
              <a:rPr lang="en-US" sz="2400" dirty="0">
                <a:latin typeface="Aptos" panose="020B0004020202020204" pitchFamily="34" charset="0"/>
                <a:ea typeface="Times New Roman" panose="02020603050405020304" pitchFamily="18" charset="0"/>
              </a:rPr>
              <a:t>.</a:t>
            </a:r>
            <a:r>
              <a:rPr lang="sk-SK" sz="2400" dirty="0">
                <a:latin typeface="Aptos" panose="020B0004020202020204" pitchFamily="34" charset="0"/>
                <a:ea typeface="Times New Roman" panose="02020603050405020304" pitchFamily="18" charset="0"/>
              </a:rPr>
              <a:t> </a:t>
            </a:r>
            <a:r>
              <a:rPr lang="en-US" sz="2400" dirty="0">
                <a:latin typeface="Aptos" panose="020B0004020202020204" pitchFamily="34" charset="0"/>
                <a:ea typeface="Times New Roman" panose="02020603050405020304" pitchFamily="18" charset="0"/>
              </a:rPr>
              <a:t> </a:t>
            </a: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986999" y="4701937"/>
            <a:ext cx="8117205"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k-SK" sz="3600" dirty="0">
                <a:latin typeface="Aptos" panose="020B0004020202020204" pitchFamily="34" charset="0"/>
              </a:rPr>
              <a:t>Výzva</a:t>
            </a:r>
            <a:r>
              <a:rPr lang="en-US" sz="3600" dirty="0">
                <a:latin typeface="Aptos" panose="020B0004020202020204" pitchFamily="34" charset="0"/>
              </a:rPr>
              <a:t>!</a:t>
            </a:r>
          </a:p>
          <a:p>
            <a:pPr algn="ctr"/>
            <a:r>
              <a:rPr lang="sk-SK" sz="3600" b="1" dirty="0">
                <a:solidFill>
                  <a:srgbClr val="92BAB5"/>
                </a:solidFill>
                <a:latin typeface="Aptos" panose="020B0004020202020204" pitchFamily="34" charset="0"/>
              </a:rPr>
              <a:t>Nájdite nastavenia zabezpečenia vo vašom obľúbenom prehliadači</a:t>
            </a:r>
            <a:r>
              <a:rPr lang="en-US" sz="3600" b="1" dirty="0">
                <a:solidFill>
                  <a:srgbClr val="92BAB5"/>
                </a:solidFill>
                <a:latin typeface="Aptos" panose="020B0004020202020204" pitchFamily="34" charset="0"/>
              </a:rPr>
              <a:t>. </a:t>
            </a:r>
          </a:p>
        </p:txBody>
      </p:sp>
      <p:pic>
        <p:nvPicPr>
          <p:cNvPr id="5" name="Picture 2" descr="Settings,options,preferences,cog,cog wheel - free image from needpix.com">
            <a:extLst>
              <a:ext uri="{FF2B5EF4-FFF2-40B4-BE49-F238E27FC236}">
                <a16:creationId xmlns:a16="http://schemas.microsoft.com/office/drawing/2014/main" id="{58B7576D-B58D-35C0-9587-D340158C861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68380" y="4224939"/>
            <a:ext cx="2015696" cy="213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3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3881" y="312149"/>
            <a:ext cx="11724238" cy="779462"/>
          </a:xfrm>
        </p:spPr>
        <p:txBody>
          <a:bodyPr>
            <a:normAutofit fontScale="90000"/>
          </a:bodyPr>
          <a:lstStyle/>
          <a:p>
            <a:pPr algn="l"/>
            <a:r>
              <a:rPr lang="sk-SK" sz="4800" dirty="0">
                <a:latin typeface="Aptos" panose="020B0004020202020204" pitchFamily="34" charset="0"/>
                <a:ea typeface="Cambria"/>
              </a:rPr>
              <a:t>Praktizujte bezpečné prehliadanie</a:t>
            </a:r>
            <a:r>
              <a:rPr lang="en-US" sz="4800" dirty="0">
                <a:latin typeface="Aptos" panose="020B0004020202020204" pitchFamily="34" charset="0"/>
                <a:ea typeface="Cambria"/>
              </a:rPr>
              <a:t>! </a:t>
            </a:r>
            <a:r>
              <a:rPr lang="sk-SK"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Vzdelávacie zdroje </a:t>
            </a:r>
            <a:r>
              <a:rPr lang="en-US" sz="4000" dirty="0">
                <a:solidFill>
                  <a:srgbClr val="FFAA5A"/>
                </a:solidFill>
                <a:latin typeface="Aptos" panose="020B0004020202020204" pitchFamily="34" charset="0"/>
                <a:ea typeface="Cambria"/>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rmAutofit lnSpcReduction="10000"/>
          </a:bodyPr>
          <a:lstStyle/>
          <a:p>
            <a:pPr algn="just"/>
            <a:r>
              <a:rPr lang="sk-SK" dirty="0">
                <a:latin typeface="Aptos" panose="020B0004020202020204" pitchFamily="34" charset="0"/>
                <a:ea typeface="Times New Roman" panose="02020603050405020304" pitchFamily="18" charset="0"/>
              </a:rPr>
              <a:t>Iniciatívy pre bezpečné prehliadanie môžu ponúkať vzdelávacie zdroje a tipy, ktoré používateľom pomôžu naučiť sa rozpoznať online hrozby a vyhnúť sa im, ako sú napr. podozrivé e-maily, falošné webové stránky a klamlivé reklamy</a:t>
            </a:r>
            <a:r>
              <a:rPr lang="en-US" dirty="0">
                <a:latin typeface="Aptos" panose="020B0004020202020204" pitchFamily="34" charset="0"/>
                <a:ea typeface="Times New Roman" panose="02020603050405020304" pitchFamily="18" charset="0"/>
              </a:rPr>
              <a:t>.</a:t>
            </a:r>
            <a:r>
              <a:rPr lang="sk-SK"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lvl="1">
              <a:buClr>
                <a:srgbClr val="92BAB5"/>
              </a:buClr>
              <a:buFont typeface="Wingdings" panose="05000000000000000000" pitchFamily="2" charset="2"/>
              <a:buChar char="ü"/>
            </a:pPr>
            <a:r>
              <a:rPr lang="sk-SK" sz="2800" dirty="0">
                <a:latin typeface="Aptos" panose="020B0004020202020204" pitchFamily="34" charset="0"/>
                <a:ea typeface="Cambria" panose="02040503050406030204" pitchFamily="18" charset="0"/>
              </a:rPr>
              <a:t>Bezplatný program </a:t>
            </a:r>
            <a:r>
              <a:rPr lang="sk-SK" sz="2800" u="sng" dirty="0">
                <a:solidFill>
                  <a:srgbClr val="0070C0"/>
                </a:solidFill>
                <a:latin typeface="Aptos" panose="020B0004020202020204" pitchFamily="34" charset="0"/>
                <a:ea typeface="Cambria" panose="02040503050406030204" pitchFamily="18" charset="0"/>
              </a:rPr>
              <a:t>Základy kybernetickej bezpečnosti </a:t>
            </a:r>
          </a:p>
          <a:p>
            <a:pPr lvl="1">
              <a:buClr>
                <a:srgbClr val="92BAB5"/>
              </a:buClr>
              <a:buFont typeface="Wingdings" panose="05000000000000000000" pitchFamily="2" charset="2"/>
              <a:buChar char="ü"/>
            </a:pPr>
            <a:r>
              <a:rPr lang="sk-SK" sz="2800" dirty="0">
                <a:latin typeface="Aptos" panose="020B0004020202020204" pitchFamily="34" charset="0"/>
                <a:ea typeface="Cambria" panose="02040503050406030204" pitchFamily="18" charset="0"/>
                <a:hlinkClick r:id="rId2"/>
              </a:rPr>
              <a:t>Poučenie sa z veľkých kybernetických bezpečnostných incidentov</a:t>
            </a:r>
            <a:r>
              <a:rPr lang="sk-SK" sz="2800" dirty="0">
                <a:latin typeface="Aptos" panose="020B0004020202020204" pitchFamily="34" charset="0"/>
                <a:ea typeface="Cambria" panose="02040503050406030204" pitchFamily="18" charset="0"/>
              </a:rPr>
              <a:t> - bezplatný kurz</a:t>
            </a:r>
          </a:p>
        </p:txBody>
      </p:sp>
      <p:pic>
        <p:nvPicPr>
          <p:cNvPr id="6" name="Picture 4" descr="Best Free Learning concept Illustration download in PNG &amp; Vector format">
            <a:extLst>
              <a:ext uri="{FF2B5EF4-FFF2-40B4-BE49-F238E27FC236}">
                <a16:creationId xmlns:a16="http://schemas.microsoft.com/office/drawing/2014/main" id="{37B7E238-F633-2E6C-8CA3-4FB2E3B1C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12" b="20501"/>
          <a:stretch/>
        </p:blipFill>
        <p:spPr bwMode="auto">
          <a:xfrm>
            <a:off x="6422783" y="3934569"/>
            <a:ext cx="5518785" cy="2764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curity cyber technology - Free Stock Illustrations | Creazilla">
            <a:extLst>
              <a:ext uri="{FF2B5EF4-FFF2-40B4-BE49-F238E27FC236}">
                <a16:creationId xmlns:a16="http://schemas.microsoft.com/office/drawing/2014/main" id="{87C7175E-5504-C56B-6129-8AC3A625BA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73" b="12953"/>
          <a:stretch/>
        </p:blipFill>
        <p:spPr bwMode="auto">
          <a:xfrm>
            <a:off x="1662188" y="4219725"/>
            <a:ext cx="4888230" cy="276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0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sk-SK" sz="4400" dirty="0">
                <a:latin typeface="Aptos" panose="020B0004020202020204" pitchFamily="34" charset="0"/>
                <a:ea typeface="Cambria"/>
              </a:rPr>
              <a:t>Trvalé prihlásenie</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42182" y="1414933"/>
            <a:ext cx="9712705" cy="4858635"/>
          </a:xfrm>
        </p:spPr>
        <p:txBody>
          <a:bodyPr vert="horz" lIns="91440" tIns="45720" rIns="91440" bIns="45720" rtlCol="0">
            <a:normAutofit/>
          </a:bodyPr>
          <a:lstStyle/>
          <a:p>
            <a:pPr algn="just"/>
            <a:r>
              <a:rPr lang="sk-SK" dirty="0">
                <a:latin typeface="Aptos" panose="020B0004020202020204" pitchFamily="34" charset="0"/>
                <a:ea typeface="Cambria"/>
              </a:rPr>
              <a:t>Už ste niekedy navštívili webovú stránku a všimli ste si zaškrtávacie políčko s nápisom </a:t>
            </a:r>
            <a:r>
              <a:rPr lang="sk-SK" b="1" dirty="0">
                <a:solidFill>
                  <a:schemeClr val="accent2">
                    <a:lumMod val="60000"/>
                    <a:lumOff val="40000"/>
                  </a:schemeClr>
                </a:solidFill>
                <a:latin typeface="Aptos" panose="020B0004020202020204" pitchFamily="34" charset="0"/>
                <a:ea typeface="Cambria"/>
              </a:rPr>
              <a:t>Zapamätaj si ma</a:t>
            </a:r>
            <a:r>
              <a:rPr lang="sk-SK" dirty="0">
                <a:latin typeface="Aptos" panose="020B0004020202020204" pitchFamily="34" charset="0"/>
                <a:ea typeface="Cambria"/>
              </a:rPr>
              <a:t> priamo pod formulárom? Toto je najbežnejšia fráza používaná pri tejto funkcii a existujú dve hlavné implementácie</a:t>
            </a:r>
            <a:r>
              <a:rPr lang="en-US" dirty="0">
                <a:latin typeface="Aptos" panose="020B0004020202020204" pitchFamily="34" charset="0"/>
                <a:ea typeface="Cambria"/>
              </a:rPr>
              <a:t>:</a:t>
            </a:r>
            <a:r>
              <a:rPr lang="sk-SK" dirty="0">
                <a:latin typeface="Aptos" panose="020B0004020202020204" pitchFamily="34" charset="0"/>
                <a:ea typeface="Cambria"/>
              </a:rPr>
              <a:t> </a:t>
            </a:r>
            <a:endParaRPr lang="en-US" dirty="0">
              <a:latin typeface="Aptos" panose="020B0004020202020204" pitchFamily="34" charset="0"/>
              <a:ea typeface="Cambria"/>
            </a:endParaRPr>
          </a:p>
          <a:p>
            <a:pPr lvl="1" algn="just">
              <a:buClr>
                <a:srgbClr val="FFAA5A"/>
              </a:buClr>
              <a:buFont typeface="Wingdings" panose="05000000000000000000" pitchFamily="2" charset="2"/>
              <a:buChar char="§"/>
            </a:pPr>
            <a:r>
              <a:rPr lang="sk-SK" dirty="0">
                <a:latin typeface="Aptos" panose="020B0004020202020204" pitchFamily="34" charset="0"/>
                <a:ea typeface="Cambria"/>
              </a:rPr>
              <a:t>Používateľské meno je uložené v súbore </a:t>
            </a:r>
            <a:r>
              <a:rPr lang="sk-SK" dirty="0" err="1">
                <a:latin typeface="Aptos" panose="020B0004020202020204" pitchFamily="34" charset="0"/>
                <a:ea typeface="Cambria"/>
              </a:rPr>
              <a:t>cookie</a:t>
            </a:r>
            <a:r>
              <a:rPr lang="sk-SK" dirty="0">
                <a:latin typeface="Aptos" panose="020B0004020202020204" pitchFamily="34" charset="0"/>
                <a:ea typeface="Cambria"/>
              </a:rPr>
              <a:t>, takže používateľ musí zadať heslo iba v situáciách, keď by inak musel zadať používateľské meno aj heslo</a:t>
            </a:r>
            <a:r>
              <a:rPr lang="en-US" dirty="0">
                <a:latin typeface="Aptos" panose="020B0004020202020204" pitchFamily="34" charset="0"/>
                <a:ea typeface="Cambria"/>
              </a:rPr>
              <a:t>.</a:t>
            </a:r>
            <a:r>
              <a:rPr lang="sk-SK" dirty="0">
                <a:latin typeface="Aptos" panose="020B0004020202020204" pitchFamily="34" charset="0"/>
                <a:ea typeface="Cambria"/>
              </a:rPr>
              <a:t> </a:t>
            </a:r>
          </a:p>
          <a:p>
            <a:pPr lvl="1" algn="just">
              <a:buClr>
                <a:srgbClr val="FFAA5A"/>
              </a:buClr>
              <a:buFont typeface="Wingdings" panose="05000000000000000000" pitchFamily="2" charset="2"/>
              <a:buChar char="§"/>
            </a:pPr>
            <a:r>
              <a:rPr lang="sk-SK" dirty="0">
                <a:latin typeface="Aptos" panose="020B0004020202020204" pitchFamily="34" charset="0"/>
                <a:ea typeface="Cambria"/>
              </a:rPr>
              <a:t>Vytvorí sa overovací súbor </a:t>
            </a:r>
            <a:r>
              <a:rPr lang="sk-SK" dirty="0" err="1">
                <a:latin typeface="Aptos" panose="020B0004020202020204" pitchFamily="34" charset="0"/>
                <a:ea typeface="Cambria"/>
              </a:rPr>
              <a:t>cookie</a:t>
            </a:r>
            <a:r>
              <a:rPr lang="sk-SK" dirty="0">
                <a:latin typeface="Aptos" panose="020B0004020202020204" pitchFamily="34" charset="0"/>
                <a:ea typeface="Cambria"/>
              </a:rPr>
              <a:t>, ktorý používateľovi umožní úplne obísť ďalšie overenie. Zvyčajne to znamená, že používateľ je automaticky prihlásený pri ďalšej návšteve a často až do určitého počtu ďalších návštev.</a:t>
            </a:r>
            <a:r>
              <a:rPr lang="en-US" dirty="0">
                <a:latin typeface="Aptos" panose="020B0004020202020204" pitchFamily="34" charset="0"/>
                <a:ea typeface="Cambria"/>
              </a:rPr>
              <a:t> </a:t>
            </a:r>
            <a:r>
              <a:rPr lang="sk-SK" dirty="0">
                <a:latin typeface="Aptos" panose="020B0004020202020204" pitchFamily="34" charset="0"/>
                <a:ea typeface="Cambria"/>
              </a:rPr>
              <a:t> </a:t>
            </a:r>
            <a:endParaRPr lang="en-US" dirty="0">
              <a:latin typeface="Aptos" panose="020B0004020202020204" pitchFamily="34" charset="0"/>
              <a:ea typeface="Cambria"/>
            </a:endParaRPr>
          </a:p>
        </p:txBody>
      </p:sp>
      <p:pic>
        <p:nvPicPr>
          <p:cNvPr id="4" name="Picture 2" descr="Superfeedr sends logins in plain-text (a HSTS case study) | Ctrl blog">
            <a:extLst>
              <a:ext uri="{FF2B5EF4-FFF2-40B4-BE49-F238E27FC236}">
                <a16:creationId xmlns:a16="http://schemas.microsoft.com/office/drawing/2014/main" id="{004C22A6-0BE5-5517-F5A8-75929435AB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83" t="37833" r="29042" b="37833"/>
          <a:stretch/>
        </p:blipFill>
        <p:spPr bwMode="auto">
          <a:xfrm>
            <a:off x="9680505" y="5629209"/>
            <a:ext cx="2293620" cy="10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7262" y="352637"/>
            <a:ext cx="9557220" cy="779462"/>
          </a:xfrm>
        </p:spPr>
        <p:txBody>
          <a:bodyPr>
            <a:normAutofit/>
          </a:bodyPr>
          <a:lstStyle/>
          <a:p>
            <a:pPr algn="l"/>
            <a:r>
              <a:rPr lang="sk-SK" sz="4800" dirty="0">
                <a:latin typeface="Aptos" panose="020B0004020202020204" pitchFamily="34" charset="0"/>
                <a:ea typeface="Cambria"/>
              </a:rPr>
              <a:t>Trvalé prihlásenie </a:t>
            </a:r>
            <a:r>
              <a:rPr lang="en-US"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pozitíva</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85000" lnSpcReduction="20000"/>
          </a:bodyPr>
          <a:lstStyle/>
          <a:p>
            <a:pPr algn="just"/>
            <a:r>
              <a:rPr lang="sk-SK" b="1" dirty="0">
                <a:latin typeface="Aptos" panose="020B0004020202020204" pitchFamily="34" charset="0"/>
                <a:ea typeface="Times New Roman" panose="02020603050405020304" pitchFamily="18" charset="0"/>
              </a:rPr>
              <a:t>Pohodlie</a:t>
            </a:r>
            <a:r>
              <a:rPr lang="en-US" b="1" dirty="0">
                <a:latin typeface="Aptos" panose="020B0004020202020204" pitchFamily="34" charset="0"/>
                <a:ea typeface="Times New Roman" panose="02020603050405020304" pitchFamily="18" charset="0"/>
              </a:rPr>
              <a:t> </a:t>
            </a:r>
            <a:r>
              <a:rPr lang="sk-SK" dirty="0">
                <a:latin typeface="Aptos" panose="020B0004020202020204" pitchFamily="34" charset="0"/>
                <a:ea typeface="Times New Roman" panose="02020603050405020304" pitchFamily="18" charset="0"/>
              </a:rPr>
              <a:t>– automatické prihlásenie šetrí čas a námahu používateľom, ktorí často pristupujú na rovnaké webové stránky, pretože nemusia pri každej návšteve manuálne zadávať svoje prihlasovacie údaje</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p>
          <a:p>
            <a:pPr algn="just"/>
            <a:r>
              <a:rPr lang="sk-SK" b="1" dirty="0">
                <a:latin typeface="Aptos" panose="020B0004020202020204" pitchFamily="34" charset="0"/>
                <a:ea typeface="Times New Roman" panose="02020603050405020304" pitchFamily="18" charset="0"/>
              </a:rPr>
              <a:t>Používateľská skúsenosť </a:t>
            </a:r>
            <a:r>
              <a:rPr lang="sk-SK" dirty="0">
                <a:latin typeface="Aptos" panose="020B0004020202020204" pitchFamily="34" charset="0"/>
                <a:ea typeface="Times New Roman" panose="02020603050405020304" pitchFamily="18" charset="0"/>
              </a:rPr>
              <a:t>– zlepšuje celkovú používateľskú skúsenosť poskytovaním bezproblémového prístupu k webovým stránkam a službám, čím sa znižuje zdržiavanie pri prihlasovaní</a:t>
            </a:r>
            <a:r>
              <a:rPr lang="en-US" dirty="0">
                <a:latin typeface="Aptos" panose="020B0004020202020204" pitchFamily="34" charset="0"/>
                <a:ea typeface="Times New Roman" panose="02020603050405020304" pitchFamily="18" charset="0"/>
              </a:rPr>
              <a:t>.</a:t>
            </a:r>
            <a:r>
              <a:rPr lang="sk-SK"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sk-SK" b="1" dirty="0">
                <a:latin typeface="Aptos" panose="020B0004020202020204" pitchFamily="34" charset="0"/>
                <a:ea typeface="Times New Roman" panose="02020603050405020304" pitchFamily="18" charset="0"/>
              </a:rPr>
              <a:t>Zvýšená návštevnosť </a:t>
            </a:r>
            <a:r>
              <a:rPr lang="sk-SK" dirty="0">
                <a:latin typeface="Aptos" panose="020B0004020202020204" pitchFamily="34" charset="0"/>
                <a:ea typeface="Times New Roman" panose="02020603050405020304" pitchFamily="18" charset="0"/>
              </a:rPr>
              <a:t>– s automatickým prihlásením je pravdepodobnejšie, že používatelia budú častejšie navštevovať webovú stránku alebo službu, čo vedie k vyššiemu udržaniu používateľov a zvýšenému využívaniu stánok alebo služieb</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sk-SK" b="1" dirty="0">
                <a:latin typeface="Aptos" panose="020B0004020202020204" pitchFamily="34" charset="0"/>
                <a:ea typeface="Times New Roman" panose="02020603050405020304" pitchFamily="18" charset="0"/>
              </a:rPr>
              <a:t>Personalizácia</a:t>
            </a:r>
            <a:r>
              <a:rPr lang="sk-SK" dirty="0">
                <a:latin typeface="Aptos" panose="020B0004020202020204" pitchFamily="34" charset="0"/>
                <a:ea typeface="Times New Roman" panose="02020603050405020304" pitchFamily="18" charset="0"/>
              </a:rPr>
              <a:t> – webové stránky môžu </a:t>
            </a:r>
            <a:r>
              <a:rPr lang="sk-SK" dirty="0" err="1">
                <a:latin typeface="Aptos" panose="020B0004020202020204" pitchFamily="34" charset="0"/>
                <a:ea typeface="Times New Roman" panose="02020603050405020304" pitchFamily="18" charset="0"/>
              </a:rPr>
              <a:t>personalizovať</a:t>
            </a:r>
            <a:r>
              <a:rPr lang="sk-SK" dirty="0">
                <a:latin typeface="Aptos" panose="020B0004020202020204" pitchFamily="34" charset="0"/>
                <a:ea typeface="Times New Roman" panose="02020603050405020304" pitchFamily="18" charset="0"/>
              </a:rPr>
              <a:t> preferencie používateľov na základe prihlasovacích údajov, ako je napr. zobrazovanie prispôsobeného obsahu alebo zapamätanie si používateľských preferencií</a:t>
            </a:r>
            <a:r>
              <a:rPr lang="en-US" b="1" dirty="0">
                <a:latin typeface="Aptos" panose="020B0004020202020204" pitchFamily="34" charset="0"/>
                <a:ea typeface="Times New Roman" panose="02020603050405020304" pitchFamily="18" charset="0"/>
              </a:rPr>
              <a:t>.</a:t>
            </a:r>
            <a:endParaRPr lang="en-US" dirty="0">
              <a:latin typeface="Aptos" panose="020B0004020202020204" pitchFamily="34" charset="0"/>
              <a:ea typeface="Times New Roman" panose="02020603050405020304" pitchFamily="18" charset="0"/>
            </a:endParaRPr>
          </a:p>
          <a:p>
            <a:pPr algn="just"/>
            <a:r>
              <a:rPr lang="sk-SK" b="1" dirty="0">
                <a:latin typeface="Aptos" panose="020B0004020202020204" pitchFamily="34" charset="0"/>
                <a:ea typeface="Times New Roman" panose="02020603050405020304" pitchFamily="18" charset="0"/>
              </a:rPr>
              <a:t>Produktivita</a:t>
            </a:r>
            <a:r>
              <a:rPr lang="sk-SK" dirty="0">
                <a:latin typeface="Aptos" panose="020B0004020202020204" pitchFamily="34" charset="0"/>
                <a:ea typeface="Times New Roman" panose="02020603050405020304" pitchFamily="18" charset="0"/>
              </a:rPr>
              <a:t> – pre podniky a organizácie môže automatické prihlásenie zvýšiť produktivitu znížením času stráveného opakovaným prihlasovaním sa</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p:txBody>
      </p:sp>
      <p:pic>
        <p:nvPicPr>
          <p:cNvPr id="7" name="Grafický objekt 6" descr="Pridať výplň plnou farbou">
            <a:extLst>
              <a:ext uri="{FF2B5EF4-FFF2-40B4-BE49-F238E27FC236}">
                <a16:creationId xmlns:a16="http://schemas.microsoft.com/office/drawing/2014/main" id="{C68B2976-5172-8DA7-5C71-DC61ACBC05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6520" y="183144"/>
            <a:ext cx="914400" cy="914400"/>
          </a:xfrm>
          <a:prstGeom prst="rect">
            <a:avLst/>
          </a:prstGeom>
        </p:spPr>
      </p:pic>
    </p:spTree>
    <p:extLst>
      <p:ext uri="{BB962C8B-B14F-4D97-AF65-F5344CB8AC3E}">
        <p14:creationId xmlns:p14="http://schemas.microsoft.com/office/powerpoint/2010/main" val="236452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5299" y="312149"/>
            <a:ext cx="9557220" cy="779462"/>
          </a:xfrm>
        </p:spPr>
        <p:txBody>
          <a:bodyPr>
            <a:normAutofit/>
          </a:bodyPr>
          <a:lstStyle/>
          <a:p>
            <a:pPr algn="l"/>
            <a:r>
              <a:rPr lang="sk-SK" dirty="0">
                <a:latin typeface="Aptos" panose="020B0004020202020204" pitchFamily="34" charset="0"/>
                <a:ea typeface="Cambria"/>
              </a:rPr>
              <a:t>Trvalé prihlásenie </a:t>
            </a:r>
            <a:r>
              <a:rPr lang="en-US"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negatíva</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77500" lnSpcReduction="20000"/>
          </a:bodyPr>
          <a:lstStyle/>
          <a:p>
            <a:pPr algn="just"/>
            <a:r>
              <a:rPr lang="sk-SK" b="1" dirty="0">
                <a:latin typeface="Aptos" panose="020B0004020202020204" pitchFamily="34" charset="0"/>
                <a:ea typeface="Times New Roman" panose="02020603050405020304" pitchFamily="18" charset="0"/>
              </a:rPr>
              <a:t>Bezpečnostné riziká</a:t>
            </a:r>
            <a:r>
              <a:rPr lang="sk-SK" dirty="0">
                <a:latin typeface="Aptos" panose="020B0004020202020204" pitchFamily="34" charset="0"/>
                <a:ea typeface="Times New Roman" panose="02020603050405020304" pitchFamily="18" charset="0"/>
              </a:rPr>
              <a:t> – automatické prihlásenie môže predstavovať bezpečnostné riziká, najmä ak dôjde k strate alebo odcudzeniu zariadenia používateľa, alebo k nemu získajú prístup neoprávnené osoby</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r>
              <a:rPr lang="sk-SK" dirty="0">
                <a:latin typeface="Aptos" panose="020B0004020202020204" pitchFamily="34" charset="0"/>
                <a:ea typeface="Times New Roman" panose="02020603050405020304" pitchFamily="18" charset="0"/>
              </a:rPr>
              <a:t>Uložené prihlasovacie údaje by sa mohli zneužiť na získanie neoprávneného prístupu k citlivým účtom.</a:t>
            </a:r>
            <a:r>
              <a:rPr lang="sk-SK" b="1"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sk-SK" b="1" dirty="0">
                <a:latin typeface="Aptos" panose="020B0004020202020204" pitchFamily="34" charset="0"/>
                <a:ea typeface="Times New Roman" panose="02020603050405020304" pitchFamily="18" charset="0"/>
              </a:rPr>
              <a:t>Obavy o súkromie </a:t>
            </a:r>
            <a:r>
              <a:rPr lang="sk-SK" dirty="0">
                <a:latin typeface="Aptos" panose="020B0004020202020204" pitchFamily="34" charset="0"/>
                <a:ea typeface="Times New Roman" panose="02020603050405020304" pitchFamily="18" charset="0"/>
              </a:rPr>
              <a:t>– automatické prihlasovanie môže vyvolávať obavy o súkromie, keďže zahŕňa ukladanie citlivých prihlasovacích informácií na zariadení používateľa alebo do vyrovnávacej pamäte prehliadača</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r>
              <a:rPr lang="sk-SK" dirty="0">
                <a:latin typeface="Aptos" panose="020B0004020202020204" pitchFamily="34" charset="0"/>
                <a:ea typeface="Times New Roman" panose="02020603050405020304" pitchFamily="18" charset="0"/>
              </a:rPr>
              <a:t>Tieto informácie môžu byť zraniteľné v prípade neoprávneného prístupu k zariadeniu alebo pri jeho zneužití</a:t>
            </a:r>
            <a:r>
              <a:rPr lang="sk-SK" b="1"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 </a:t>
            </a:r>
            <a:endParaRPr lang="sk-SK" dirty="0">
              <a:latin typeface="Aptos" panose="020B0004020202020204" pitchFamily="34" charset="0"/>
              <a:ea typeface="Times New Roman" panose="02020603050405020304" pitchFamily="18" charset="0"/>
            </a:endParaRPr>
          </a:p>
          <a:p>
            <a:pPr algn="just"/>
            <a:r>
              <a:rPr lang="sk-SK" b="1" dirty="0">
                <a:latin typeface="Aptos" panose="020B0004020202020204" pitchFamily="34" charset="0"/>
                <a:ea typeface="Times New Roman" panose="02020603050405020304" pitchFamily="18" charset="0"/>
              </a:rPr>
              <a:t>Zdieľané zariadenia </a:t>
            </a:r>
            <a:r>
              <a:rPr lang="sk-SK" dirty="0">
                <a:latin typeface="Aptos" panose="020B0004020202020204" pitchFamily="34" charset="0"/>
                <a:ea typeface="Times New Roman" panose="02020603050405020304" pitchFamily="18" charset="0"/>
              </a:rPr>
              <a:t>– automatické prihlásenie nie je vhodné pre zdieľané zariadenia alebo verejné počítače, pretože by mohlo umožniť neoprávneným osobám prístup k osobným účtom bez overenia totožnosti</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sk-SK" b="1" dirty="0">
                <a:latin typeface="Aptos" panose="020B0004020202020204" pitchFamily="34" charset="0"/>
                <a:ea typeface="Times New Roman" panose="02020603050405020304" pitchFamily="18" charset="0"/>
              </a:rPr>
              <a:t>Problémy s odhlásením </a:t>
            </a:r>
            <a:r>
              <a:rPr lang="sk-SK" dirty="0">
                <a:latin typeface="Aptos" panose="020B0004020202020204" pitchFamily="34" charset="0"/>
                <a:ea typeface="Times New Roman" panose="02020603050405020304" pitchFamily="18" charset="0"/>
              </a:rPr>
              <a:t>– v niektorých prípadoch môžu používatelia naraziť na problémy s odhlásením alebo prepnutím účtov, keď je povolené automatické prihlásenie, čo vedie k možným problémom so súkromím alebo bezpečnosťou</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sk-SK" b="1" dirty="0">
                <a:latin typeface="Aptos" panose="020B0004020202020204" pitchFamily="34" charset="0"/>
                <a:ea typeface="Times New Roman" panose="02020603050405020304" pitchFamily="18" charset="0"/>
              </a:rPr>
              <a:t>Kontrola používateľov </a:t>
            </a:r>
            <a:r>
              <a:rPr lang="sk-SK" dirty="0">
                <a:latin typeface="Aptos" panose="020B0004020202020204" pitchFamily="34" charset="0"/>
                <a:ea typeface="Times New Roman" panose="02020603050405020304" pitchFamily="18" charset="0"/>
              </a:rPr>
              <a:t>– automatické prihlásenie znižuje kontrolu používateľov nad svojimi prihlasovacími údajmi, pretože môžu zabudnúť svoje heslá alebo stratiť prehľad o tom, ktoré účty sú na ich zariadeniach prihlásené</a:t>
            </a:r>
            <a:r>
              <a:rPr lang="en-US" b="1" dirty="0">
                <a:latin typeface="Aptos" panose="020B0004020202020204" pitchFamily="34" charset="0"/>
                <a:ea typeface="Times New Roman" panose="02020603050405020304" pitchFamily="18" charset="0"/>
              </a:rPr>
              <a:t>.</a:t>
            </a:r>
            <a:r>
              <a:rPr lang="sk-SK" b="1"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p:txBody>
      </p:sp>
      <p:pic>
        <p:nvPicPr>
          <p:cNvPr id="5" name="Grafický objekt 4" descr="Piktogram, zrušiť sledovanie výplň plnou farbou">
            <a:extLst>
              <a:ext uri="{FF2B5EF4-FFF2-40B4-BE49-F238E27FC236}">
                <a16:creationId xmlns:a16="http://schemas.microsoft.com/office/drawing/2014/main" id="{25527319-06C3-22D1-D2F6-D9D8326714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47570" y="177211"/>
            <a:ext cx="914400" cy="914400"/>
          </a:xfrm>
          <a:prstGeom prst="rect">
            <a:avLst/>
          </a:prstGeom>
        </p:spPr>
      </p:pic>
    </p:spTree>
    <p:extLst>
      <p:ext uri="{BB962C8B-B14F-4D97-AF65-F5344CB8AC3E}">
        <p14:creationId xmlns:p14="http://schemas.microsoft.com/office/powerpoint/2010/main" val="2024281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sk-SK" sz="4400" dirty="0">
                <a:latin typeface="Aptos" panose="020B0004020202020204" pitchFamily="34" charset="0"/>
                <a:ea typeface="Cambria"/>
              </a:rPr>
              <a:t>Trvalé prihlásenie </a:t>
            </a:r>
            <a:r>
              <a:rPr lang="en-US" sz="44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osvedčené postupy </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fontScale="92500"/>
          </a:bodyPr>
          <a:lstStyle/>
          <a:p>
            <a:pPr algn="just"/>
            <a:r>
              <a:rPr lang="sk-SK" dirty="0">
                <a:latin typeface="Aptos" panose="020B0004020202020204" pitchFamily="34" charset="0"/>
                <a:ea typeface="Cambria"/>
              </a:rPr>
              <a:t>Používajte silné, jedinečné hlavné heslo na ochranu svojich uložených hesiel – </a:t>
            </a:r>
            <a:r>
              <a:rPr lang="sk-SK" b="1" dirty="0">
                <a:solidFill>
                  <a:schemeClr val="accent2"/>
                </a:solidFill>
                <a:latin typeface="Aptos" panose="020B0004020202020204" pitchFamily="34" charset="0"/>
                <a:ea typeface="Cambria"/>
              </a:rPr>
              <a:t>viac v </a:t>
            </a:r>
            <a:r>
              <a:rPr lang="sk-SK" b="1" dirty="0" err="1">
                <a:solidFill>
                  <a:schemeClr val="accent2"/>
                </a:solidFill>
                <a:latin typeface="Aptos" panose="020B0004020202020204" pitchFamily="34" charset="0"/>
                <a:ea typeface="Cambria"/>
              </a:rPr>
              <a:t>subsekcii</a:t>
            </a:r>
            <a:r>
              <a:rPr lang="sk-SK" b="1" dirty="0">
                <a:solidFill>
                  <a:schemeClr val="accent2"/>
                </a:solidFill>
                <a:latin typeface="Aptos" panose="020B0004020202020204" pitchFamily="34" charset="0"/>
                <a:ea typeface="Cambria"/>
              </a:rPr>
              <a:t> 1 – Digitálna bezpečnosť.</a:t>
            </a:r>
            <a:r>
              <a:rPr lang="sk-SK" dirty="0">
                <a:latin typeface="Aptos" panose="020B0004020202020204" pitchFamily="34" charset="0"/>
                <a:ea typeface="Cambria"/>
              </a:rPr>
              <a:t> </a:t>
            </a:r>
            <a:endParaRPr lang="en-US" b="1" dirty="0">
              <a:solidFill>
                <a:srgbClr val="FFAA5A"/>
              </a:solidFill>
              <a:latin typeface="Aptos" panose="020B0004020202020204" pitchFamily="34" charset="0"/>
              <a:ea typeface="Cambria"/>
            </a:endParaRPr>
          </a:p>
          <a:p>
            <a:pPr algn="just"/>
            <a:r>
              <a:rPr lang="sk-SK" dirty="0">
                <a:latin typeface="Aptos" panose="020B0004020202020204" pitchFamily="34" charset="0"/>
                <a:ea typeface="Cambria"/>
              </a:rPr>
              <a:t>Pravidelne kontrolujte a odstraňujte uložené heslá na webových stránkach, ktoré už nepoužívate alebo ktorým nedôverujete</a:t>
            </a:r>
            <a:r>
              <a:rPr lang="en-US" dirty="0">
                <a:latin typeface="Aptos" panose="020B0004020202020204" pitchFamily="34" charset="0"/>
                <a:ea typeface="Cambria"/>
              </a:rPr>
              <a:t>. </a:t>
            </a:r>
            <a:r>
              <a:rPr lang="sk-SK" dirty="0">
                <a:latin typeface="Aptos" panose="020B0004020202020204" pitchFamily="34" charset="0"/>
                <a:ea typeface="Cambria"/>
              </a:rPr>
              <a:t> </a:t>
            </a:r>
          </a:p>
          <a:p>
            <a:pPr algn="just"/>
            <a:r>
              <a:rPr lang="sk-SK" dirty="0">
                <a:latin typeface="Aptos" panose="020B0004020202020204" pitchFamily="34" charset="0"/>
                <a:ea typeface="Cambria"/>
              </a:rPr>
              <a:t>Pri sťahovaní softvéru alebo rozšírení prehliadača o dodatočné funkcie buďte opatrní a sťahujte iba z dôveryhodných zdrojov</a:t>
            </a:r>
            <a:r>
              <a:rPr lang="en-US" dirty="0">
                <a:latin typeface="Aptos" panose="020B0004020202020204" pitchFamily="34" charset="0"/>
                <a:ea typeface="Cambria"/>
              </a:rPr>
              <a:t>. </a:t>
            </a:r>
            <a:r>
              <a:rPr lang="sk-SK" dirty="0">
                <a:latin typeface="Aptos" panose="020B0004020202020204" pitchFamily="34" charset="0"/>
                <a:ea typeface="Cambria"/>
              </a:rPr>
              <a:t> </a:t>
            </a:r>
            <a:endParaRPr lang="en-US" dirty="0">
              <a:latin typeface="Aptos" panose="020B0004020202020204" pitchFamily="34" charset="0"/>
              <a:ea typeface="Cambria"/>
            </a:endParaRPr>
          </a:p>
          <a:p>
            <a:pPr algn="just"/>
            <a:r>
              <a:rPr lang="sk-SK" dirty="0">
                <a:latin typeface="Aptos" panose="020B0004020202020204" pitchFamily="34" charset="0"/>
                <a:ea typeface="Cambria"/>
              </a:rPr>
              <a:t>Udržujte svoj prehliadač a operačný systém v aktualizovanom stave pomocou najnovších bezpečnostných záplat</a:t>
            </a:r>
            <a:r>
              <a:rPr lang="en-US" dirty="0">
                <a:latin typeface="Aptos" panose="020B0004020202020204" pitchFamily="34" charset="0"/>
                <a:ea typeface="Cambria"/>
              </a:rPr>
              <a:t>. </a:t>
            </a:r>
            <a:r>
              <a:rPr lang="sk-SK" dirty="0">
                <a:latin typeface="Aptos" panose="020B0004020202020204" pitchFamily="34" charset="0"/>
                <a:ea typeface="Cambria"/>
              </a:rPr>
              <a:t> </a:t>
            </a:r>
            <a:endParaRPr lang="en-US" dirty="0">
              <a:latin typeface="Aptos" panose="020B0004020202020204" pitchFamily="34" charset="0"/>
              <a:ea typeface="Cambria"/>
            </a:endParaRPr>
          </a:p>
          <a:p>
            <a:pPr algn="just"/>
            <a:r>
              <a:rPr lang="sk-SK" dirty="0">
                <a:latin typeface="Aptos" panose="020B0004020202020204" pitchFamily="34" charset="0"/>
                <a:ea typeface="Cambria"/>
              </a:rPr>
              <a:t>Vždy, keď je to možné, povoľte dvojfaktorovú autentifikáciu (2FA), čím získate ďalšiu úroveň zabezpečenia</a:t>
            </a:r>
            <a:r>
              <a:rPr lang="en-US" dirty="0">
                <a:latin typeface="Aptos" panose="020B0004020202020204" pitchFamily="34" charset="0"/>
                <a:ea typeface="Cambria"/>
              </a:rPr>
              <a:t>. </a:t>
            </a:r>
            <a:r>
              <a:rPr lang="sk-SK" dirty="0">
                <a:latin typeface="Aptos" panose="020B0004020202020204" pitchFamily="34" charset="0"/>
                <a:ea typeface="Cambria"/>
              </a:rPr>
              <a:t> </a:t>
            </a:r>
            <a:endParaRPr lang="en-US" dirty="0">
              <a:latin typeface="Aptos" panose="020B0004020202020204" pitchFamily="34" charset="0"/>
              <a:ea typeface="Cambria"/>
            </a:endParaRPr>
          </a:p>
        </p:txBody>
      </p:sp>
    </p:spTree>
    <p:extLst>
      <p:ext uri="{BB962C8B-B14F-4D97-AF65-F5344CB8AC3E}">
        <p14:creationId xmlns:p14="http://schemas.microsoft.com/office/powerpoint/2010/main" val="202299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703181" y="278232"/>
            <a:ext cx="6659643" cy="1050543"/>
          </a:xfrm>
        </p:spPr>
        <p:txBody>
          <a:bodyPr>
            <a:normAutofit/>
          </a:bodyPr>
          <a:lstStyle/>
          <a:p>
            <a:r>
              <a:rPr lang="sk-SK" dirty="0">
                <a:latin typeface="Aptos" panose="020B0004020202020204" pitchFamily="34" charset="0"/>
              </a:rPr>
              <a:t>Bezpečnosť zariadení</a:t>
            </a:r>
            <a:r>
              <a:rPr lang="en-US" dirty="0">
                <a:latin typeface="Aptos" panose="020B0004020202020204" pitchFamily="34" charset="0"/>
              </a:rPr>
              <a:t> </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1591266" y="1430448"/>
            <a:ext cx="6148057" cy="4583553"/>
          </a:xfrm>
        </p:spPr>
        <p:txBody>
          <a:bodyPr>
            <a:normAutofit fontScale="92500" lnSpcReduction="20000"/>
          </a:bodyPr>
          <a:lstStyle/>
          <a:p>
            <a:r>
              <a:rPr lang="sk-SK" sz="2400" dirty="0">
                <a:latin typeface="Aptos" panose="020B0004020202020204" pitchFamily="34" charset="0"/>
              </a:rPr>
              <a:t>Je dôležité zaistiť bezpečnosť elektronických zariadení, ako sú počítače, </a:t>
            </a:r>
            <a:r>
              <a:rPr lang="sk-SK" sz="2400" dirty="0" err="1">
                <a:latin typeface="Aptos" panose="020B0004020202020204" pitchFamily="34" charset="0"/>
              </a:rPr>
              <a:t>smartfóny</a:t>
            </a:r>
            <a:r>
              <a:rPr lang="sk-SK" sz="2400" dirty="0">
                <a:latin typeface="Aptos" panose="020B0004020202020204" pitchFamily="34" charset="0"/>
              </a:rPr>
              <a:t>, tablety a ďalšie zariadenia pripojené k internetu</a:t>
            </a:r>
            <a:r>
              <a:rPr lang="en-US" sz="2400" dirty="0">
                <a:latin typeface="Aptos" panose="020B0004020202020204" pitchFamily="34" charset="0"/>
              </a:rPr>
              <a:t>.</a:t>
            </a:r>
            <a:r>
              <a:rPr lang="sk-SK" sz="2400" dirty="0">
                <a:latin typeface="Aptos" panose="020B0004020202020204" pitchFamily="34" charset="0"/>
              </a:rPr>
              <a:t> Sem patrí</a:t>
            </a:r>
            <a:r>
              <a:rPr lang="en-US" sz="2400" dirty="0">
                <a:latin typeface="Aptos" panose="020B0004020202020204" pitchFamily="34" charset="0"/>
              </a:rPr>
              <a:t>:</a:t>
            </a:r>
          </a:p>
          <a:p>
            <a:pPr lvl="1" algn="just">
              <a:buClr>
                <a:srgbClr val="FFAA5A"/>
              </a:buClr>
              <a:buFont typeface="Wingdings" panose="05000000000000000000" pitchFamily="2" charset="2"/>
              <a:buChar char="§"/>
            </a:pPr>
            <a:r>
              <a:rPr lang="sk-SK" dirty="0">
                <a:latin typeface="Aptos" panose="020B0004020202020204" pitchFamily="34" charset="0"/>
              </a:rPr>
              <a:t>Ochrana pred kybernetickými hrozbami </a:t>
            </a:r>
            <a:r>
              <a:rPr lang="en-US" dirty="0">
                <a:latin typeface="Aptos" panose="020B0004020202020204" pitchFamily="34" charset="0"/>
              </a:rPr>
              <a:t>– </a:t>
            </a:r>
            <a:r>
              <a:rPr lang="sk-SK" dirty="0">
                <a:latin typeface="Aptos" panose="020B0004020202020204" pitchFamily="34" charset="0"/>
              </a:rPr>
              <a:t> zabezpečenie zariadenia je nevyhnutné na ochranu pred rôznymi kybernetickými hrozbami</a:t>
            </a:r>
            <a:r>
              <a:rPr lang="en-US" dirty="0">
                <a:latin typeface="Aptos" panose="020B0004020202020204" pitchFamily="34" charset="0"/>
              </a:rPr>
              <a:t>.</a:t>
            </a:r>
            <a:r>
              <a:rPr lang="sk-SK" dirty="0">
                <a:latin typeface="Aptos" panose="020B0004020202020204" pitchFamily="34" charset="0"/>
              </a:rPr>
              <a:t> </a:t>
            </a:r>
            <a:endParaRPr lang="en-US" dirty="0">
              <a:latin typeface="Aptos" panose="020B0004020202020204" pitchFamily="34" charset="0"/>
            </a:endParaRPr>
          </a:p>
          <a:p>
            <a:pPr lvl="1" algn="just">
              <a:buClr>
                <a:srgbClr val="FFAA5A"/>
              </a:buClr>
              <a:buFont typeface="Wingdings" panose="05000000000000000000" pitchFamily="2" charset="2"/>
              <a:buChar char="§"/>
            </a:pPr>
            <a:r>
              <a:rPr lang="sk-SK" dirty="0">
                <a:latin typeface="Aptos" panose="020B0004020202020204" pitchFamily="34" charset="0"/>
              </a:rPr>
              <a:t>Osobné súkromie – zabezpečenie zariadenia pomáha chrániť osobné a citlivé informácie pred neoprávneným prístupom</a:t>
            </a:r>
            <a:r>
              <a:rPr lang="en-US" dirty="0">
                <a:latin typeface="Aptos" panose="020B0004020202020204" pitchFamily="34" charset="0"/>
              </a:rPr>
              <a:t>.</a:t>
            </a:r>
            <a:r>
              <a:rPr lang="sk-SK" dirty="0">
                <a:latin typeface="Aptos" panose="020B0004020202020204" pitchFamily="34" charset="0"/>
              </a:rPr>
              <a:t> </a:t>
            </a:r>
            <a:endParaRPr lang="en-US" dirty="0">
              <a:latin typeface="Aptos" panose="020B0004020202020204" pitchFamily="34" charset="0"/>
            </a:endParaRPr>
          </a:p>
          <a:p>
            <a:pPr lvl="1" algn="just">
              <a:buClr>
                <a:srgbClr val="FFAA5A"/>
              </a:buClr>
              <a:buFont typeface="Wingdings" panose="05000000000000000000" pitchFamily="2" charset="2"/>
              <a:buChar char="§"/>
            </a:pPr>
            <a:r>
              <a:rPr lang="sk-SK" dirty="0">
                <a:latin typeface="Aptos" panose="020B0004020202020204" pitchFamily="34" charset="0"/>
              </a:rPr>
              <a:t>Prevencia krádeže identity – zabezpečené zariadenia znižujú riziko krádeže</a:t>
            </a:r>
            <a:r>
              <a:rPr lang="en-US" dirty="0">
                <a:latin typeface="Aptos" panose="020B0004020202020204" pitchFamily="34" charset="0"/>
              </a:rPr>
              <a:t> identity.</a:t>
            </a:r>
            <a:r>
              <a:rPr lang="sk-SK" dirty="0">
                <a:latin typeface="Aptos" panose="020B0004020202020204" pitchFamily="34" charset="0"/>
              </a:rPr>
              <a:t> </a:t>
            </a:r>
            <a:endParaRPr lang="en-US" dirty="0">
              <a:latin typeface="Aptos" panose="020B0004020202020204" pitchFamily="34" charset="0"/>
            </a:endParaRPr>
          </a:p>
          <a:p>
            <a:pPr lvl="1" algn="just">
              <a:buClr>
                <a:srgbClr val="FFAA5A"/>
              </a:buClr>
              <a:buFont typeface="Wingdings" panose="05000000000000000000" pitchFamily="2" charset="2"/>
              <a:buChar char="§"/>
            </a:pPr>
            <a:r>
              <a:rPr lang="sk-SK" dirty="0">
                <a:latin typeface="Aptos" panose="020B0004020202020204" pitchFamily="34" charset="0"/>
              </a:rPr>
              <a:t>Finančná bezpečnosť – zabezpečené zariadenia pomáhajú predchádzať finančným podvodom a neoprávneným transakciám tým, že chránia prihlasovacie údaje v oblasti online bankovníctva</a:t>
            </a:r>
            <a:r>
              <a:rPr lang="en-US" dirty="0">
                <a:latin typeface="Aptos" panose="020B0004020202020204" pitchFamily="34" charset="0"/>
              </a:rPr>
              <a:t>.</a:t>
            </a:r>
          </a:p>
          <a:p>
            <a:pPr marL="0" indent="0">
              <a:buNone/>
            </a:pPr>
            <a:endParaRPr lang="mk-MK" dirty="0">
              <a:latin typeface="Aptos" panose="020B0004020202020204" pitchFamily="34" charset="0"/>
            </a:endParaRPr>
          </a:p>
        </p:txBody>
      </p:sp>
      <p:pic>
        <p:nvPicPr>
          <p:cNvPr id="5" name="Picture 2" descr="Secure Data - Cyber Security - | Cyber security, secure data… | Flickr">
            <a:extLst>
              <a:ext uri="{FF2B5EF4-FFF2-40B4-BE49-F238E27FC236}">
                <a16:creationId xmlns:a16="http://schemas.microsoft.com/office/drawing/2014/main" id="{624982E9-A594-B4E4-1B8E-B565C7A5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9" r="27315"/>
          <a:stretch/>
        </p:blipFill>
        <p:spPr bwMode="auto">
          <a:xfrm>
            <a:off x="7783716" y="2186412"/>
            <a:ext cx="3511957" cy="403921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2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7" y="238999"/>
            <a:ext cx="9557220" cy="779462"/>
          </a:xfrm>
        </p:spPr>
        <p:txBody>
          <a:bodyPr>
            <a:normAutofit fontScale="90000"/>
          </a:bodyPr>
          <a:lstStyle/>
          <a:p>
            <a:pPr algn="l"/>
            <a:r>
              <a:rPr lang="sk-SK" sz="4800" dirty="0">
                <a:latin typeface="Aptos" panose="020B0004020202020204" pitchFamily="34" charset="0"/>
                <a:ea typeface="Cambria"/>
              </a:rPr>
              <a:t>Osvedčené postupy pre zabezpečenie zariadení </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Zástupný objekt pre obsah 2">
            <a:extLst>
              <a:ext uri="{FF2B5EF4-FFF2-40B4-BE49-F238E27FC236}">
                <a16:creationId xmlns:a16="http://schemas.microsoft.com/office/drawing/2014/main" id="{B445A359-2F48-3428-5622-C8BE844F6F42}"/>
              </a:ext>
            </a:extLst>
          </p:cNvPr>
          <p:cNvGraphicFramePr>
            <a:graphicFrameLocks noGrp="1"/>
          </p:cNvGraphicFramePr>
          <p:nvPr>
            <p:ph idx="1"/>
            <p:extLst>
              <p:ext uri="{D42A27DB-BD31-4B8C-83A1-F6EECF244321}">
                <p14:modId xmlns:p14="http://schemas.microsoft.com/office/powerpoint/2010/main" val="1077173761"/>
              </p:ext>
            </p:extLst>
          </p:nvPr>
        </p:nvGraphicFramePr>
        <p:xfrm>
          <a:off x="986827" y="950614"/>
          <a:ext cx="10533028" cy="510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2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sk-SK" sz="4400" dirty="0">
                <a:latin typeface="Aptos" panose="020B0004020202020204" pitchFamily="34" charset="0"/>
                <a:ea typeface="Cambria"/>
              </a:rPr>
              <a:t>Bezpečnosť mobilných zariadení </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a:bodyPr>
          <a:lstStyle/>
          <a:p>
            <a:pPr algn="just"/>
            <a:r>
              <a:rPr lang="sk-SK" sz="2400" dirty="0">
                <a:latin typeface="Aptos" panose="020B0004020202020204" pitchFamily="34" charset="0"/>
                <a:ea typeface="Cambria"/>
              </a:rPr>
              <a:t>Mobilné zariadenia, ako sú smartfóny a tablety, sa stali neodmysliteľnou súčasťou nášho každodenného života</a:t>
            </a:r>
            <a:r>
              <a:rPr lang="en-US" sz="2400" dirty="0">
                <a:latin typeface="Aptos" panose="020B0004020202020204" pitchFamily="34" charset="0"/>
                <a:ea typeface="Cambria"/>
              </a:rPr>
              <a:t>.</a:t>
            </a:r>
            <a:r>
              <a:rPr lang="sk-SK" sz="2400" dirty="0">
                <a:latin typeface="Aptos" panose="020B0004020202020204" pitchFamily="34" charset="0"/>
                <a:ea typeface="Cambria"/>
              </a:rPr>
              <a:t> </a:t>
            </a:r>
          </a:p>
          <a:p>
            <a:pPr algn="just"/>
            <a:r>
              <a:rPr lang="sk-SK" sz="2400" dirty="0">
                <a:latin typeface="Aptos" panose="020B0004020202020204" pitchFamily="34" charset="0"/>
                <a:ea typeface="Cambria"/>
              </a:rPr>
              <a:t>Používame ich často a ukladáme do nich súkromné ​​osobné údaje, fotografie, poznámky, kontakty, udalosti v kalendári </a:t>
            </a:r>
            <a:r>
              <a:rPr lang="sk-SK" sz="2400" dirty="0" err="1">
                <a:latin typeface="Aptos" panose="020B0004020202020204" pitchFamily="34" charset="0"/>
                <a:ea typeface="Cambria"/>
              </a:rPr>
              <a:t>atď</a:t>
            </a:r>
            <a:r>
              <a:rPr lang="en-US" sz="2400" dirty="0">
                <a:latin typeface="Aptos" panose="020B0004020202020204" pitchFamily="34" charset="0"/>
                <a:ea typeface="Cambria"/>
              </a:rPr>
              <a:t>. </a:t>
            </a:r>
            <a:r>
              <a:rPr lang="sk-SK" sz="2400" dirty="0">
                <a:latin typeface="Aptos" panose="020B0004020202020204" pitchFamily="34" charset="0"/>
                <a:ea typeface="Cambria"/>
              </a:rPr>
              <a:t> </a:t>
            </a:r>
            <a:endParaRPr lang="en-US" sz="2400" dirty="0">
              <a:latin typeface="Aptos" panose="020B0004020202020204" pitchFamily="34" charset="0"/>
              <a:ea typeface="Cambria"/>
            </a:endParaRPr>
          </a:p>
          <a:p>
            <a:pPr algn="just"/>
            <a:r>
              <a:rPr lang="sk-SK" sz="2400" dirty="0">
                <a:latin typeface="Aptos" panose="020B0004020202020204" pitchFamily="34" charset="0"/>
                <a:ea typeface="Cambria"/>
              </a:rPr>
              <a:t>Mobilné zariadenia sú však vybavené aj rôznymi senzormi, prostredníctvom ktorých môžu zhromažďovať ďalšie dáta</a:t>
            </a:r>
            <a:r>
              <a:rPr lang="en-US" sz="2400" dirty="0">
                <a:latin typeface="Aptos" panose="020B0004020202020204" pitchFamily="34" charset="0"/>
                <a:ea typeface="Cambria"/>
              </a:rPr>
              <a:t>. </a:t>
            </a:r>
            <a:r>
              <a:rPr lang="sk-SK" sz="2400" dirty="0">
                <a:latin typeface="Aptos" panose="020B0004020202020204" pitchFamily="34" charset="0"/>
                <a:ea typeface="Cambria"/>
              </a:rPr>
              <a:t> </a:t>
            </a:r>
            <a:r>
              <a:rPr lang="en-US" sz="2400" dirty="0">
                <a:latin typeface="Aptos" panose="020B0004020202020204" pitchFamily="34" charset="0"/>
                <a:ea typeface="Cambria"/>
              </a:rPr>
              <a:t> </a:t>
            </a:r>
          </a:p>
          <a:p>
            <a:pPr algn="just"/>
            <a:r>
              <a:rPr lang="sk-SK" sz="2400" dirty="0">
                <a:latin typeface="Aptos" panose="020B0004020202020204" pitchFamily="34" charset="0"/>
                <a:ea typeface="Cambria"/>
              </a:rPr>
              <a:t>Neoprávnený prístup k týmto senzorom, strata súkromných dát, či získanie prístupu k dátam nepovolanými osobami by určite nebola príjemná skúsenosť</a:t>
            </a:r>
            <a:r>
              <a:rPr lang="en-US" sz="2400" dirty="0">
                <a:latin typeface="Aptos" panose="020B0004020202020204" pitchFamily="34" charset="0"/>
                <a:ea typeface="Cambria"/>
              </a:rPr>
              <a:t>. </a:t>
            </a:r>
            <a:r>
              <a:rPr lang="sk-SK" sz="2400" dirty="0">
                <a:latin typeface="Aptos" panose="020B0004020202020204" pitchFamily="34" charset="0"/>
                <a:ea typeface="Cambria"/>
              </a:rPr>
              <a:t> </a:t>
            </a:r>
            <a:endParaRPr lang="en-US" sz="2400" dirty="0">
              <a:latin typeface="Aptos" panose="020B0004020202020204" pitchFamily="34" charset="0"/>
              <a:ea typeface="Cambria"/>
            </a:endParaRPr>
          </a:p>
          <a:p>
            <a:pPr algn="just"/>
            <a:r>
              <a:rPr lang="sk-SK" sz="2400" dirty="0">
                <a:latin typeface="Aptos" panose="020B0004020202020204" pitchFamily="34" charset="0"/>
                <a:ea typeface="Cambria"/>
              </a:rPr>
              <a:t>Mobilné zariadenia je potrebné chrániť pred škodlivým softvérom a útočníkmi, ktorí môžu mať záujem napadnúť naše zariadenie</a:t>
            </a:r>
            <a:r>
              <a:rPr lang="en-US" sz="2400" dirty="0">
                <a:latin typeface="Aptos" panose="020B0004020202020204" pitchFamily="34" charset="0"/>
                <a:ea typeface="Cambria"/>
              </a:rPr>
              <a:t>.  </a:t>
            </a:r>
          </a:p>
        </p:txBody>
      </p:sp>
      <p:pic>
        <p:nvPicPr>
          <p:cNvPr id="4" name="Picture 2" descr="Phone Security Vector Pack - Openclipart">
            <a:extLst>
              <a:ext uri="{FF2B5EF4-FFF2-40B4-BE49-F238E27FC236}">
                <a16:creationId xmlns:a16="http://schemas.microsoft.com/office/drawing/2014/main" id="{1EF38879-595B-077B-8F22-479064BC5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862" y="5361712"/>
            <a:ext cx="2022035" cy="128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7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194310"/>
            <a:ext cx="10662684" cy="713740"/>
          </a:xfrm>
        </p:spPr>
        <p:txBody>
          <a:bodyPr>
            <a:noAutofit/>
          </a:bodyPr>
          <a:lstStyle/>
          <a:p>
            <a:pPr algn="l"/>
            <a:r>
              <a:rPr lang="sk-SK" sz="3600" dirty="0">
                <a:latin typeface="Aptos" panose="020B0004020202020204" pitchFamily="34" charset="0"/>
              </a:rPr>
              <a:t>Bezpečnosť mobilných zariadení </a:t>
            </a:r>
            <a:r>
              <a:rPr lang="en-US" sz="3200" dirty="0">
                <a:solidFill>
                  <a:srgbClr val="FFAA5A"/>
                </a:solidFill>
                <a:latin typeface="Aptos" panose="020B0004020202020204" pitchFamily="34" charset="0"/>
              </a:rPr>
              <a:t>– </a:t>
            </a:r>
            <a:r>
              <a:rPr lang="sk-SK" sz="3200" dirty="0">
                <a:solidFill>
                  <a:srgbClr val="FFAA5A"/>
                </a:solidFill>
                <a:latin typeface="Aptos" panose="020B0004020202020204" pitchFamily="34" charset="0"/>
              </a:rPr>
              <a:t>osvedčené postupy</a:t>
            </a:r>
            <a:endParaRPr lang="en-US" sz="3600"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3048762652"/>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sk-SK" dirty="0" err="1">
                <a:solidFill>
                  <a:srgbClr val="FFAA5A"/>
                </a:solidFill>
                <a:latin typeface="Aptos" panose="020B0004020202020204" pitchFamily="34" charset="0"/>
                <a:cs typeface="Calibri Light" panose="020F0302020204030204" pitchFamily="34" charset="0"/>
              </a:rPr>
              <a:t>Subsekcia</a:t>
            </a:r>
            <a:r>
              <a:rPr lang="en-US" dirty="0">
                <a:solidFill>
                  <a:srgbClr val="FFAA5A"/>
                </a:solidFill>
                <a:latin typeface="Aptos" panose="020B0004020202020204" pitchFamily="34" charset="0"/>
                <a:cs typeface="Calibri Light" panose="020F0302020204030204" pitchFamily="34" charset="0"/>
              </a:rPr>
              <a:t> </a:t>
            </a:r>
            <a:r>
              <a:rPr lang="sk-SK" dirty="0">
                <a:solidFill>
                  <a:srgbClr val="FFAA5A"/>
                </a:solidFill>
                <a:latin typeface="Aptos" panose="020B0004020202020204" pitchFamily="34" charset="0"/>
                <a:cs typeface="Calibri Light" panose="020F0302020204030204" pitchFamily="34" charset="0"/>
              </a:rPr>
              <a:t>2</a:t>
            </a:r>
            <a:r>
              <a:rPr lang="en-US" dirty="0">
                <a:solidFill>
                  <a:srgbClr val="FFAA5A"/>
                </a:solidFill>
                <a:latin typeface="Aptos" panose="020B0004020202020204" pitchFamily="34" charset="0"/>
                <a:cs typeface="Calibri Light" panose="020F0302020204030204" pitchFamily="34" charset="0"/>
              </a:rPr>
              <a:t>: </a:t>
            </a:r>
            <a:br>
              <a:rPr lang="en-US" dirty="0">
                <a:latin typeface="Aptos" panose="020B0004020202020204" pitchFamily="34" charset="0"/>
                <a:cs typeface="Calibri Light" panose="020F0302020204030204" pitchFamily="34" charset="0"/>
              </a:rPr>
            </a:br>
            <a:r>
              <a:rPr lang="sk-SK" dirty="0">
                <a:latin typeface="Aptos" panose="020B0004020202020204" pitchFamily="34" charset="0"/>
                <a:cs typeface="Calibri Light" panose="020F0302020204030204" pitchFamily="34" charset="0"/>
              </a:rPr>
              <a:t>Bezpečnostné návyky v digitálnom svete</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3863125514"/>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95857" y="189953"/>
            <a:ext cx="9111517" cy="1050543"/>
          </a:xfrm>
        </p:spPr>
        <p:txBody>
          <a:bodyPr>
            <a:normAutofit fontScale="90000"/>
          </a:bodyPr>
          <a:lstStyle/>
          <a:p>
            <a:pPr algn="l"/>
            <a:r>
              <a:rPr lang="sk-SK" dirty="0">
                <a:latin typeface="Aptos" panose="020B0004020202020204" pitchFamily="34" charset="0"/>
              </a:rPr>
              <a:t>Bezpečné používanie mobilných aplikácií</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5185899" y="1494687"/>
            <a:ext cx="6148057" cy="4583553"/>
          </a:xfrm>
        </p:spPr>
        <p:txBody>
          <a:bodyPr>
            <a:normAutofit fontScale="92500" lnSpcReduction="20000"/>
          </a:bodyPr>
          <a:lstStyle/>
          <a:p>
            <a:pPr algn="just"/>
            <a:r>
              <a:rPr lang="sk-SK" dirty="0">
                <a:latin typeface="Aptos" panose="020B0004020202020204" pitchFamily="34" charset="0"/>
              </a:rPr>
              <a:t>Dôležitým prvkom bezpečného používania mobilného zariadenia je bezpečné používanie aplikácií nainštalovaných v tomto zariadení</a:t>
            </a:r>
            <a:r>
              <a:rPr lang="en-US" dirty="0">
                <a:latin typeface="Aptos" panose="020B0004020202020204" pitchFamily="34" charset="0"/>
              </a:rPr>
              <a:t>.</a:t>
            </a:r>
            <a:r>
              <a:rPr lang="sk-SK" dirty="0">
                <a:latin typeface="Aptos" panose="020B0004020202020204" pitchFamily="34" charset="0"/>
              </a:rPr>
              <a:t> </a:t>
            </a:r>
            <a:endParaRPr lang="en-US" dirty="0">
              <a:latin typeface="Aptos" panose="020B0004020202020204" pitchFamily="34" charset="0"/>
            </a:endParaRPr>
          </a:p>
          <a:p>
            <a:pPr algn="just"/>
            <a:r>
              <a:rPr lang="sk-SK" dirty="0">
                <a:latin typeface="Aptos" panose="020B0004020202020204" pitchFamily="34" charset="0"/>
              </a:rPr>
              <a:t>Neopatrná inštalácia a používanie rôznych aplikácií môže vystaviť mobilné zariadenie rôznym bezpečnostným hrozbám a rizikám, a tým ohroziť osobné údaje používateľa uložené v tomto zariadení</a:t>
            </a:r>
            <a:r>
              <a:rPr lang="en-US" dirty="0">
                <a:latin typeface="Aptos" panose="020B0004020202020204" pitchFamily="34" charset="0"/>
              </a:rPr>
              <a:t>.</a:t>
            </a:r>
            <a:r>
              <a:rPr lang="sk-SK" dirty="0">
                <a:latin typeface="Aptos" panose="020B0004020202020204" pitchFamily="34" charset="0"/>
              </a:rPr>
              <a:t> </a:t>
            </a:r>
            <a:r>
              <a:rPr lang="en-US" dirty="0">
                <a:latin typeface="Aptos" panose="020B0004020202020204" pitchFamily="34" charset="0"/>
              </a:rPr>
              <a:t> </a:t>
            </a:r>
          </a:p>
          <a:p>
            <a:pPr algn="just"/>
            <a:r>
              <a:rPr lang="sk-SK" dirty="0">
                <a:latin typeface="Aptos" panose="020B0004020202020204" pitchFamily="34" charset="0"/>
              </a:rPr>
              <a:t>Dodržiavaním zásad bezpečného používania mobilných aplikácií je možné minimalizovať riziká a predchádzať hrozbám spojeným s ich neopatrným používaním</a:t>
            </a:r>
            <a:r>
              <a:rPr lang="en-US" dirty="0">
                <a:latin typeface="Aptos" panose="020B0004020202020204" pitchFamily="34" charset="0"/>
              </a:rPr>
              <a:t>.</a:t>
            </a:r>
          </a:p>
          <a:p>
            <a:pPr marL="0" indent="0" algn="just">
              <a:buNone/>
            </a:pPr>
            <a:endParaRPr lang="mk-MK" dirty="0">
              <a:latin typeface="Aptos" panose="020B0004020202020204" pitchFamily="34" charset="0"/>
            </a:endParaRPr>
          </a:p>
        </p:txBody>
      </p:sp>
      <p:pic>
        <p:nvPicPr>
          <p:cNvPr id="4" name="Picture 4" descr="Mobile device with apps">
            <a:extLst>
              <a:ext uri="{FF2B5EF4-FFF2-40B4-BE49-F238E27FC236}">
                <a16:creationId xmlns:a16="http://schemas.microsoft.com/office/drawing/2014/main" id="{1C1DBF00-35ED-52F2-0AE0-98D3F8781CAB}"/>
              </a:ext>
            </a:extLst>
          </p:cNvPr>
          <p:cNvPicPr>
            <a:picLocks noChangeAspect="1"/>
          </p:cNvPicPr>
          <p:nvPr/>
        </p:nvPicPr>
        <p:blipFill rotWithShape="1">
          <a:blip r:embed="rId2"/>
          <a:srcRect l="48660" r="9089"/>
          <a:stretch/>
        </p:blipFill>
        <p:spPr>
          <a:xfrm>
            <a:off x="1666742" y="1494687"/>
            <a:ext cx="3077274" cy="4096909"/>
          </a:xfrm>
          <a:prstGeom prst="rect">
            <a:avLst/>
          </a:prstGeom>
        </p:spPr>
      </p:pic>
    </p:spTree>
    <p:extLst>
      <p:ext uri="{BB962C8B-B14F-4D97-AF65-F5344CB8AC3E}">
        <p14:creationId xmlns:p14="http://schemas.microsoft.com/office/powerpoint/2010/main" val="159416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358095"/>
            <a:ext cx="11266242" cy="937827"/>
          </a:xfrm>
        </p:spPr>
        <p:txBody>
          <a:bodyPr>
            <a:normAutofit fontScale="90000"/>
          </a:bodyPr>
          <a:lstStyle/>
          <a:p>
            <a:pPr algn="l"/>
            <a:r>
              <a:rPr lang="sk-SK" sz="3600" dirty="0">
                <a:latin typeface="Aptos" panose="020B0004020202020204" pitchFamily="34" charset="0"/>
                <a:ea typeface="Cambria"/>
              </a:rPr>
              <a:t>Bezpečné používanie mobilných aplikácií – </a:t>
            </a:r>
            <a:r>
              <a:rPr lang="sk-SK" sz="3200" dirty="0">
                <a:solidFill>
                  <a:srgbClr val="FFAA5A"/>
                </a:solidFill>
                <a:latin typeface="Aptos" panose="020B0004020202020204" pitchFamily="34" charset="0"/>
                <a:ea typeface="Cambria"/>
              </a:rPr>
              <a:t>osvedčené postupy </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649394" y="1342002"/>
            <a:ext cx="9712705" cy="4858635"/>
          </a:xfrm>
        </p:spPr>
        <p:txBody>
          <a:bodyPr vert="horz" lIns="91440" tIns="45720" rIns="91440" bIns="45720" rtlCol="0">
            <a:normAutofit/>
          </a:bodyPr>
          <a:lstStyle/>
          <a:p>
            <a:pPr algn="just"/>
            <a:r>
              <a:rPr lang="sk-SK" sz="2600" b="1" dirty="0">
                <a:latin typeface="Aptos" panose="020B0004020202020204" pitchFamily="34" charset="0"/>
                <a:ea typeface="Cambria"/>
              </a:rPr>
              <a:t>Používanie oficiálnych aplikácií z oficiálnych obchodov s aplikáciami</a:t>
            </a:r>
            <a:r>
              <a:rPr lang="sk-SK" sz="2600" dirty="0">
                <a:latin typeface="Aptos" panose="020B0004020202020204" pitchFamily="34" charset="0"/>
                <a:ea typeface="Cambria"/>
              </a:rPr>
              <a:t> – aplikácie v oficiálnych obchodoch sú pred zverejnením kontrolované</a:t>
            </a:r>
            <a:r>
              <a:rPr lang="en-US" sz="2600" b="1" dirty="0">
                <a:latin typeface="Aptos" panose="020B0004020202020204" pitchFamily="34" charset="0"/>
                <a:ea typeface="Cambria"/>
              </a:rPr>
              <a:t>.</a:t>
            </a:r>
            <a:r>
              <a:rPr lang="sk-SK" sz="2600" b="1" dirty="0">
                <a:latin typeface="Aptos" panose="020B0004020202020204" pitchFamily="34" charset="0"/>
                <a:ea typeface="Cambria"/>
              </a:rPr>
              <a:t> </a:t>
            </a:r>
            <a:endParaRPr lang="en-US" sz="2600" dirty="0">
              <a:latin typeface="Aptos" panose="020B0004020202020204" pitchFamily="34" charset="0"/>
              <a:ea typeface="Cambria"/>
            </a:endParaRPr>
          </a:p>
          <a:p>
            <a:pPr algn="just"/>
            <a:r>
              <a:rPr lang="sk-SK" sz="2600" b="1" dirty="0">
                <a:latin typeface="Aptos" panose="020B0004020202020204" pitchFamily="34" charset="0"/>
                <a:ea typeface="Cambria"/>
              </a:rPr>
              <a:t>Aktualizácia mobilných aplikácií </a:t>
            </a:r>
            <a:r>
              <a:rPr lang="sk-SK" sz="2600" dirty="0">
                <a:latin typeface="Aptos" panose="020B0004020202020204" pitchFamily="34" charset="0"/>
                <a:ea typeface="Cambria"/>
              </a:rPr>
              <a:t>– bezpečným používaním mobilných zariadení a aktualizáciou operačného systému zariadenia používatelia získavajú vylepšenia mobilnej aplikácie vrátane odstránenia rôznych bezpečnostných chýb</a:t>
            </a:r>
            <a:r>
              <a:rPr lang="en-US" sz="2600" dirty="0">
                <a:latin typeface="Aptos" panose="020B0004020202020204" pitchFamily="34" charset="0"/>
                <a:ea typeface="Cambria"/>
              </a:rPr>
              <a:t>.</a:t>
            </a:r>
            <a:r>
              <a:rPr lang="sk-SK" sz="2600" dirty="0">
                <a:latin typeface="Aptos" panose="020B0004020202020204" pitchFamily="34" charset="0"/>
                <a:ea typeface="Cambria"/>
              </a:rPr>
              <a:t> </a:t>
            </a:r>
          </a:p>
          <a:p>
            <a:pPr algn="just"/>
            <a:r>
              <a:rPr lang="sk-SK" sz="2600" b="1" dirty="0">
                <a:latin typeface="Aptos" panose="020B0004020202020204" pitchFamily="34" charset="0"/>
                <a:ea typeface="Cambria"/>
              </a:rPr>
              <a:t>Povolenia pre mobilné aplikácie </a:t>
            </a:r>
            <a:r>
              <a:rPr lang="sk-SK" sz="2600" dirty="0">
                <a:latin typeface="Aptos" panose="020B0004020202020204" pitchFamily="34" charset="0"/>
                <a:ea typeface="Cambria"/>
              </a:rPr>
              <a:t>– aplikácie môžu pristupovať k rôznym funkciám zariadenia a neoprávnene aj k údajom, ak používateľ vedome alebo nevedome aplikácii udelí povolenie. Podozrivé aplikácie môžu požadovať povolenia pre funkcie, ktoré by podľa poskytnutého popisu nemali potrebovať</a:t>
            </a:r>
            <a:r>
              <a:rPr lang="en-US" sz="2600" b="1" dirty="0">
                <a:latin typeface="Aptos" panose="020B0004020202020204" pitchFamily="34" charset="0"/>
                <a:ea typeface="Cambria"/>
              </a:rPr>
              <a:t>.</a:t>
            </a:r>
            <a:r>
              <a:rPr lang="sk-SK" sz="2600" b="1" dirty="0">
                <a:latin typeface="Aptos" panose="020B0004020202020204" pitchFamily="34" charset="0"/>
                <a:ea typeface="Cambria"/>
              </a:rPr>
              <a:t> </a:t>
            </a:r>
            <a:r>
              <a:rPr lang="en-US" sz="2600" dirty="0">
                <a:latin typeface="Aptos" panose="020B0004020202020204" pitchFamily="34" charset="0"/>
                <a:ea typeface="Cambria"/>
              </a:rPr>
              <a:t> </a:t>
            </a:r>
          </a:p>
        </p:txBody>
      </p:sp>
    </p:spTree>
    <p:extLst>
      <p:ext uri="{BB962C8B-B14F-4D97-AF65-F5344CB8AC3E}">
        <p14:creationId xmlns:p14="http://schemas.microsoft.com/office/powerpoint/2010/main" val="337513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358095"/>
            <a:ext cx="11266242" cy="937827"/>
          </a:xfrm>
        </p:spPr>
        <p:txBody>
          <a:bodyPr>
            <a:normAutofit fontScale="90000"/>
          </a:bodyPr>
          <a:lstStyle/>
          <a:p>
            <a:pPr algn="l"/>
            <a:r>
              <a:rPr lang="sk-SK" sz="3600" dirty="0">
                <a:latin typeface="Aptos" panose="020B0004020202020204" pitchFamily="34" charset="0"/>
                <a:ea typeface="Cambria"/>
              </a:rPr>
              <a:t>Bezpečné používanie mobilných aplikácií – </a:t>
            </a:r>
            <a:r>
              <a:rPr lang="sk-SK" sz="3200" dirty="0">
                <a:solidFill>
                  <a:srgbClr val="FFAA5A"/>
                </a:solidFill>
                <a:latin typeface="Aptos" panose="020B0004020202020204" pitchFamily="34" charset="0"/>
                <a:ea typeface="Cambria"/>
              </a:rPr>
              <a:t>osvedčené postupy – pokračovanie  </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2000816" y="1295922"/>
            <a:ext cx="8951536" cy="4851381"/>
          </a:xfrm>
        </p:spPr>
        <p:txBody>
          <a:bodyPr vert="horz" lIns="91440" tIns="45720" rIns="91440" bIns="45720" rtlCol="0">
            <a:noAutofit/>
          </a:bodyPr>
          <a:lstStyle/>
          <a:p>
            <a:pPr algn="just"/>
            <a:r>
              <a:rPr lang="sk-SK" sz="2200" b="1" dirty="0">
                <a:latin typeface="Aptos" panose="020B0004020202020204" pitchFamily="34" charset="0"/>
                <a:ea typeface="Cambria"/>
              </a:rPr>
              <a:t>Nákupy v aplikáciách </a:t>
            </a:r>
            <a:r>
              <a:rPr lang="sk-SK" sz="2200" dirty="0">
                <a:latin typeface="Aptos" panose="020B0004020202020204" pitchFamily="34" charset="0"/>
                <a:ea typeface="Cambria"/>
              </a:rPr>
              <a:t>– aplikácie môžu umožňovať rôzne nákupy v rámci samotnej aplikácie, ako napríklad získanie špecifických platených funkcií alebo herných prvkov v rámci hry. Nákupy v aplikáciách môžu tiež predstavovať riziko pre používateľa, nie nevyhnutne z hľadiska bezpečnosti, ale z hľadiska míňania peňazí</a:t>
            </a:r>
            <a:r>
              <a:rPr lang="en-US" sz="2200" b="1" dirty="0">
                <a:latin typeface="Aptos" panose="020B0004020202020204" pitchFamily="34" charset="0"/>
                <a:ea typeface="Cambria"/>
              </a:rPr>
              <a:t>.</a:t>
            </a:r>
            <a:r>
              <a:rPr lang="sk-SK" sz="2200" b="1" dirty="0">
                <a:latin typeface="Aptos" panose="020B0004020202020204" pitchFamily="34" charset="0"/>
                <a:ea typeface="Cambria"/>
              </a:rPr>
              <a:t> </a:t>
            </a:r>
            <a:r>
              <a:rPr lang="en-US" sz="2200" dirty="0">
                <a:latin typeface="Aptos" panose="020B0004020202020204" pitchFamily="34" charset="0"/>
                <a:ea typeface="Cambria"/>
              </a:rPr>
              <a:t> </a:t>
            </a:r>
          </a:p>
          <a:p>
            <a:pPr algn="just"/>
            <a:r>
              <a:rPr lang="sk-SK" sz="2200" b="1" dirty="0">
                <a:latin typeface="Aptos" panose="020B0004020202020204" pitchFamily="34" charset="0"/>
                <a:ea typeface="Cambria"/>
              </a:rPr>
              <a:t>Reklamy v mobilných aplikáciách </a:t>
            </a:r>
            <a:r>
              <a:rPr lang="sk-SK" sz="2200" dirty="0">
                <a:latin typeface="Aptos" panose="020B0004020202020204" pitchFamily="34" charset="0"/>
                <a:ea typeface="Cambria"/>
              </a:rPr>
              <a:t>– reklamy sa zvyknú zobrazovať v aplikáciách, najmä v tých, ktoré sú používateľom poskytované bezplatne. Zobrazované reklamy v mobilných aplikáciách môžu predstavovať aj určité bezpečnostné riziká. Škodlivý kód môže byť skrytý v reklame a spustí sa pri otvorení takejto reklamy. </a:t>
            </a:r>
            <a:r>
              <a:rPr lang="sk-SK" sz="2200" b="1" dirty="0">
                <a:latin typeface="Aptos" panose="020B0004020202020204" pitchFamily="34" charset="0"/>
                <a:ea typeface="Cambria"/>
              </a:rPr>
              <a:t> </a:t>
            </a:r>
            <a:endParaRPr lang="en-US" sz="2200" dirty="0">
              <a:latin typeface="Aptos" panose="020B0004020202020204" pitchFamily="34" charset="0"/>
              <a:ea typeface="Cambria"/>
            </a:endParaRPr>
          </a:p>
          <a:p>
            <a:pPr algn="just"/>
            <a:r>
              <a:rPr lang="sk-SK" sz="2200" b="1" dirty="0">
                <a:latin typeface="Aptos" panose="020B0004020202020204" pitchFamily="34" charset="0"/>
                <a:ea typeface="Cambria"/>
              </a:rPr>
              <a:t>Aplikácie na odcudzenie identity </a:t>
            </a:r>
            <a:r>
              <a:rPr lang="sk-SK" sz="2200" dirty="0">
                <a:latin typeface="Aptos" panose="020B0004020202020204" pitchFamily="34" charset="0"/>
                <a:ea typeface="Cambria"/>
              </a:rPr>
              <a:t>– ide o metódu, pomocou ktorej môžu útočníci preniknúť do mobilného zariadenia používateľa vytvorením aplikácie, ktorá vyzerá ako iná oficiálna aplikácia. Podvodná aplikácia môže mať takmer rovnaký názov, ikonu, popis, vzhľad aj funkcionalitu.</a:t>
            </a:r>
            <a:r>
              <a:rPr lang="sk-SK" sz="2200" b="1" dirty="0">
                <a:latin typeface="Aptos" panose="020B0004020202020204" pitchFamily="34" charset="0"/>
                <a:ea typeface="Cambria"/>
              </a:rPr>
              <a:t> </a:t>
            </a:r>
            <a:r>
              <a:rPr lang="en-US" sz="2200" dirty="0">
                <a:latin typeface="Aptos" panose="020B0004020202020204" pitchFamily="34" charset="0"/>
                <a:ea typeface="Cambria"/>
              </a:rPr>
              <a:t> </a:t>
            </a:r>
          </a:p>
        </p:txBody>
      </p:sp>
    </p:spTree>
    <p:extLst>
      <p:ext uri="{BB962C8B-B14F-4D97-AF65-F5344CB8AC3E}">
        <p14:creationId xmlns:p14="http://schemas.microsoft.com/office/powerpoint/2010/main" val="3132280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229207" y="94977"/>
            <a:ext cx="9111517" cy="1050543"/>
          </a:xfrm>
        </p:spPr>
        <p:txBody>
          <a:bodyPr>
            <a:normAutofit/>
          </a:bodyPr>
          <a:lstStyle/>
          <a:p>
            <a:pPr algn="l"/>
            <a:r>
              <a:rPr lang="sk-SK" dirty="0">
                <a:latin typeface="Aptos" panose="020B0004020202020204" pitchFamily="34" charset="0"/>
              </a:rPr>
              <a:t>Autentifikačné metódy </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4427145" y="1340067"/>
            <a:ext cx="6662368" cy="4583553"/>
          </a:xfrm>
        </p:spPr>
        <p:txBody>
          <a:bodyPr>
            <a:normAutofit lnSpcReduction="10000"/>
          </a:bodyPr>
          <a:lstStyle/>
          <a:p>
            <a:r>
              <a:rPr lang="sk-SK" dirty="0">
                <a:latin typeface="Aptos" panose="020B0004020202020204" pitchFamily="34" charset="0"/>
              </a:rPr>
              <a:t>Rôzne užívateľské požiadavky  vyžadujú rôzne úrovne zabezpečenia, ktoré sa dajú dosiahnuť starostlivým výberom alebo kombináciou rôznych dostupných metód overovania</a:t>
            </a:r>
            <a:r>
              <a:rPr lang="en-US" dirty="0">
                <a:latin typeface="Aptos" panose="020B0004020202020204" pitchFamily="34" charset="0"/>
              </a:rPr>
              <a:t>.</a:t>
            </a:r>
            <a:r>
              <a:rPr lang="sk-SK" dirty="0">
                <a:latin typeface="Aptos" panose="020B0004020202020204" pitchFamily="34" charset="0"/>
              </a:rPr>
              <a:t> </a:t>
            </a:r>
            <a:r>
              <a:rPr lang="en-US" dirty="0">
                <a:latin typeface="Aptos" panose="020B0004020202020204" pitchFamily="34" charset="0"/>
              </a:rPr>
              <a:t> </a:t>
            </a:r>
          </a:p>
          <a:p>
            <a:r>
              <a:rPr lang="sk-SK" dirty="0">
                <a:latin typeface="Aptos" panose="020B0004020202020204" pitchFamily="34" charset="0"/>
              </a:rPr>
              <a:t>Pokiaľ ide o používateľskú skúsenosť, metóda autentifikácie hrá významnú úlohu v otázke spokojnosti používateľov počas spracovania online platieb</a:t>
            </a:r>
            <a:r>
              <a:rPr lang="en-US" dirty="0">
                <a:latin typeface="Aptos" panose="020B0004020202020204" pitchFamily="34" charset="0"/>
              </a:rPr>
              <a:t>.</a:t>
            </a:r>
            <a:r>
              <a:rPr lang="sk-SK" dirty="0">
                <a:latin typeface="Aptos" panose="020B0004020202020204" pitchFamily="34" charset="0"/>
              </a:rPr>
              <a:t> </a:t>
            </a:r>
            <a:r>
              <a:rPr lang="en-US" dirty="0">
                <a:latin typeface="Aptos" panose="020B0004020202020204" pitchFamily="34" charset="0"/>
              </a:rPr>
              <a:t> </a:t>
            </a:r>
          </a:p>
          <a:p>
            <a:r>
              <a:rPr lang="sk-SK" dirty="0">
                <a:latin typeface="Aptos" panose="020B0004020202020204" pitchFamily="34" charset="0"/>
              </a:rPr>
              <a:t>Preto musí použitá metóda autentifikácie poskytovať pohodlie a zároveň bezpečnosť</a:t>
            </a:r>
            <a:r>
              <a:rPr lang="en-US" dirty="0">
                <a:latin typeface="Aptos" panose="020B0004020202020204" pitchFamily="34" charset="0"/>
              </a:rPr>
              <a:t>.</a:t>
            </a:r>
            <a:r>
              <a:rPr lang="sk-SK" dirty="0">
                <a:latin typeface="Aptos" panose="020B0004020202020204" pitchFamily="34" charset="0"/>
              </a:rPr>
              <a:t> </a:t>
            </a:r>
            <a:r>
              <a:rPr lang="en-US" dirty="0">
                <a:latin typeface="Aptos" panose="020B0004020202020204" pitchFamily="34" charset="0"/>
              </a:rPr>
              <a:t> </a:t>
            </a:r>
          </a:p>
          <a:p>
            <a:pPr marL="0" indent="0">
              <a:buNone/>
            </a:pPr>
            <a:endParaRPr lang="mk-MK" dirty="0">
              <a:latin typeface="Aptos" panose="020B0004020202020204" pitchFamily="34" charset="0"/>
            </a:endParaRPr>
          </a:p>
        </p:txBody>
      </p:sp>
      <p:pic>
        <p:nvPicPr>
          <p:cNvPr id="5" name="Picture 4" descr="3D technology art">
            <a:extLst>
              <a:ext uri="{FF2B5EF4-FFF2-40B4-BE49-F238E27FC236}">
                <a16:creationId xmlns:a16="http://schemas.microsoft.com/office/drawing/2014/main" id="{48C4F803-188C-7F2D-6F72-668B39A82984}"/>
              </a:ext>
            </a:extLst>
          </p:cNvPr>
          <p:cNvPicPr>
            <a:picLocks noChangeAspect="1"/>
          </p:cNvPicPr>
          <p:nvPr/>
        </p:nvPicPr>
        <p:blipFill rotWithShape="1">
          <a:blip r:embed="rId2"/>
          <a:srcRect l="12609" r="27991" b="-2"/>
          <a:stretch/>
        </p:blipFill>
        <p:spPr>
          <a:xfrm>
            <a:off x="1353680" y="1240496"/>
            <a:ext cx="2734224" cy="4907902"/>
          </a:xfrm>
          <a:prstGeom prst="rect">
            <a:avLst/>
          </a:prstGeom>
        </p:spPr>
      </p:pic>
    </p:spTree>
    <p:extLst>
      <p:ext uri="{BB962C8B-B14F-4D97-AF65-F5344CB8AC3E}">
        <p14:creationId xmlns:p14="http://schemas.microsoft.com/office/powerpoint/2010/main" val="168621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7" y="238999"/>
            <a:ext cx="9557220" cy="779462"/>
          </a:xfrm>
        </p:spPr>
        <p:txBody>
          <a:bodyPr>
            <a:normAutofit/>
          </a:bodyPr>
          <a:lstStyle/>
          <a:p>
            <a:pPr algn="l"/>
            <a:r>
              <a:rPr lang="sk-SK" sz="4800" dirty="0">
                <a:latin typeface="Aptos" panose="020B0004020202020204" pitchFamily="34" charset="0"/>
                <a:ea typeface="Cambria"/>
              </a:rPr>
              <a:t>Najlepšie autentifikačné metódy </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26E48A5-C389-99C8-EBF8-691EB47665D7}"/>
              </a:ext>
            </a:extLst>
          </p:cNvPr>
          <p:cNvGraphicFramePr>
            <a:graphicFrameLocks noGrp="1"/>
          </p:cNvGraphicFramePr>
          <p:nvPr>
            <p:ph idx="1"/>
            <p:extLst>
              <p:ext uri="{D42A27DB-BD31-4B8C-83A1-F6EECF244321}">
                <p14:modId xmlns:p14="http://schemas.microsoft.com/office/powerpoint/2010/main" val="1367533076"/>
              </p:ext>
            </p:extLst>
          </p:nvPr>
        </p:nvGraphicFramePr>
        <p:xfrm>
          <a:off x="485379" y="1217890"/>
          <a:ext cx="11567160"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47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4865499"/>
          </a:xfrm>
          <a:prstGeom prst="rect">
            <a:avLst/>
          </a:prstGeom>
        </p:spPr>
        <p:txBody>
          <a:bodyPr lIns="0" tIns="0" rIns="0" bIns="0" rtlCol="0" anchor="t">
            <a:spAutoFit/>
          </a:bodyPr>
          <a:lstStyle/>
          <a:p>
            <a:pPr algn="just" defTabSz="609630">
              <a:lnSpc>
                <a:spcPts val="1803"/>
              </a:lnSpc>
              <a:spcBef>
                <a:spcPct val="0"/>
              </a:spcBef>
              <a:defRPr/>
            </a:pPr>
            <a:r>
              <a:rPr lang="sk-SK" sz="2667" b="1" dirty="0">
                <a:solidFill>
                  <a:srgbClr val="92BAB5"/>
                </a:solidFill>
                <a:latin typeface="Aptos"/>
                <a:ea typeface="Inter"/>
                <a:cs typeface="Inter"/>
                <a:sym typeface="Inter"/>
              </a:rPr>
              <a:t>Bezplatná licencia</a:t>
            </a:r>
          </a:p>
          <a:p>
            <a:pPr algn="just" defTabSz="609630">
              <a:lnSpc>
                <a:spcPts val="1803"/>
              </a:lnSpc>
              <a:spcBef>
                <a:spcPct val="0"/>
              </a:spcBef>
              <a:defRPr/>
            </a:pPr>
            <a:r>
              <a:rPr lang="en-US" sz="2133" dirty="0">
                <a:solidFill>
                  <a:prstClr val="black"/>
                </a:solidFill>
                <a:latin typeface="Aptos" panose="020B0004020202020204" pitchFamily="34" charset="0"/>
                <a:ea typeface="Inter"/>
                <a:cs typeface="Inter"/>
                <a:sym typeface="Inter"/>
              </a:rPr>
              <a:t> </a:t>
            </a: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Produkt vyvinutý v rámci projektu „Budovanie digitálnej odolnosti sprístupňovaním digitálnej pohody a bezpečnosti všetkým 2022-2-SK01-KA220-ADU-000096888“ bol vyvinutý s podporou Európskej komisie a odráža výlučne názor autora. Európska komisia nezodpovedá za obsah dokumentov.</a:t>
            </a: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Publikácia získava licenciu </a:t>
            </a:r>
            <a:r>
              <a:rPr lang="en-US" sz="2133" dirty="0">
                <a:solidFill>
                  <a:prstClr val="black"/>
                </a:solidFill>
                <a:latin typeface="Aptos" panose="020B0004020202020204" pitchFamily="34" charset="0"/>
                <a:ea typeface="Inter"/>
                <a:cs typeface="Inter"/>
                <a:sym typeface="Inter"/>
              </a:rPr>
              <a:t>Creative Commons CC BY-NC SA.</a:t>
            </a:r>
          </a:p>
          <a:p>
            <a:pPr algn="just" defTabSz="609630">
              <a:lnSpc>
                <a:spcPts val="1803"/>
              </a:lnSpc>
              <a:spcBef>
                <a:spcPct val="0"/>
              </a:spcBef>
              <a:defRPr/>
            </a:pPr>
            <a:r>
              <a:rPr lang="en-US" sz="2133" dirty="0">
                <a:solidFill>
                  <a:prstClr val="black"/>
                </a:solidFill>
                <a:latin typeface="Aptos" panose="020B0004020202020204" pitchFamily="34" charset="0"/>
                <a:ea typeface="Inter"/>
                <a:cs typeface="Inter"/>
                <a:sym typeface="Inter"/>
              </a:rPr>
              <a:t> </a:t>
            </a:r>
          </a:p>
          <a:p>
            <a:pPr algn="just" defTabSz="609630">
              <a:lnSpc>
                <a:spcPts val="1803"/>
              </a:lnSpc>
              <a:spcBef>
                <a:spcPct val="0"/>
              </a:spcBef>
              <a:defRPr/>
            </a:pP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Táto licencia vám umožňuje distribuovať, </a:t>
            </a:r>
            <a:r>
              <a:rPr lang="sk-SK" sz="2133" dirty="0" err="1">
                <a:solidFill>
                  <a:prstClr val="black"/>
                </a:solidFill>
                <a:latin typeface="Aptos" panose="020B0004020202020204" pitchFamily="34" charset="0"/>
                <a:ea typeface="Inter"/>
                <a:cs typeface="Inter"/>
                <a:sym typeface="Inter"/>
              </a:rPr>
              <a:t>remixovať</a:t>
            </a:r>
            <a:r>
              <a:rPr lang="sk-SK" sz="2133" dirty="0">
                <a:solidFill>
                  <a:prstClr val="black"/>
                </a:solidFill>
                <a:latin typeface="Aptos" panose="020B0004020202020204" pitchFamily="34" charset="0"/>
                <a:ea typeface="Inter"/>
                <a:cs typeface="Inter"/>
                <a:sym typeface="Inter"/>
              </a:rPr>
              <a:t>, vylepšovať a stavať na diele, ale len nekomerčne. Pri použití diela ako aj úryvkov z neho musí:</a:t>
            </a:r>
            <a:endParaRPr lang="en-US" sz="2133" dirty="0">
              <a:solidFill>
                <a:prstClr val="black"/>
              </a:solidFill>
              <a:latin typeface="Aptos" panose="020B0004020202020204" pitchFamily="34" charset="0"/>
              <a:ea typeface="Inter"/>
              <a:cs typeface="Inter"/>
              <a:sym typeface="Inter"/>
            </a:endParaRP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Musí byť uvedený zdroj a odkaz na licenciu a musia byť uvedené možné zmeny. Autorské práva zostávajú autorom dokumentov.</a:t>
            </a: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Dielo nie je možné použiť na komerčné účely.</a:t>
            </a: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Ak dielo prekomponujete, prevediete alebo na ňom staviate, vaše príspevky musia byť publikované pod rovnakou licenciou ako originál</a:t>
            </a:r>
            <a:r>
              <a:rPr lang="en-US" sz="2133" dirty="0">
                <a:solidFill>
                  <a:prstClr val="black"/>
                </a:solidFill>
                <a:latin typeface="Aptos" panose="020B0004020202020204" pitchFamily="34" charset="0"/>
                <a:ea typeface="Inter"/>
                <a:cs typeface="Inter"/>
                <a:sym typeface="Inter"/>
              </a:rPr>
              <a:t>.</a:t>
            </a:r>
          </a:p>
          <a:p>
            <a:pPr algn="just" defTabSz="609630">
              <a:lnSpc>
                <a:spcPts val="1803"/>
              </a:lnSpc>
              <a:spcBef>
                <a:spcPct val="0"/>
              </a:spcBef>
              <a:defRPr/>
            </a:pPr>
            <a:r>
              <a:rPr lang="sk-SK" sz="2133" b="1" dirty="0">
                <a:solidFill>
                  <a:srgbClr val="FFAA5A"/>
                </a:solidFill>
                <a:latin typeface="Aptos" panose="020B0004020202020204" pitchFamily="34" charset="0"/>
                <a:ea typeface="Inter"/>
                <a:cs typeface="Inter"/>
                <a:sym typeface="Inter"/>
              </a:rPr>
              <a:t>Vylúčenie zodpovednosti</a:t>
            </a:r>
            <a:r>
              <a:rPr lang="en-US" sz="2133" b="1" dirty="0">
                <a:solidFill>
                  <a:srgbClr val="FFAA5A"/>
                </a:solidFill>
                <a:latin typeface="Aptos" panose="020B0004020202020204" pitchFamily="34" charset="0"/>
                <a:ea typeface="Inter"/>
                <a:cs typeface="Inter"/>
                <a:sym typeface="Inter"/>
              </a:rPr>
              <a:t>:</a:t>
            </a: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Financované Európskou úniou. Vyjadrené pohľady a názory sú však len názormi autora (autorov) a nemusia nevyhnutne odrážať pohľady a názory Európskej únie alebo Európskej výkonnej agentúry pre vzdelávanie a kultúru (EACEA). Európska únia ani EACEA za tieto </a:t>
            </a:r>
            <a:r>
              <a:rPr lang="sk-SK" sz="2133">
                <a:solidFill>
                  <a:prstClr val="black"/>
                </a:solidFill>
                <a:latin typeface="Aptos" panose="020B0004020202020204" pitchFamily="34" charset="0"/>
                <a:ea typeface="Inter"/>
                <a:cs typeface="Inter"/>
                <a:sym typeface="Inter"/>
              </a:rPr>
              <a:t>nezodpovedajú.</a:t>
            </a:r>
            <a:endParaRPr lang="en-US" sz="2133" dirty="0">
              <a:solidFill>
                <a:prstClr val="black"/>
              </a:solidFill>
              <a:latin typeface="Aptos" panose="020B0004020202020204" pitchFamily="34" charset="0"/>
              <a:ea typeface="Inter"/>
              <a:cs typeface="Inter"/>
              <a:sym typeface="Inter"/>
            </a:endParaRP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defTabSz="609630">
              <a:defRPr/>
            </a:pPr>
            <a:endParaRPr lang="en-GB" sz="120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sk-SK" dirty="0">
                <a:latin typeface="Aptos" panose="020B0004020202020204" pitchFamily="34" charset="0"/>
                <a:cs typeface="Calibri Light" panose="020F0302020204030204" pitchFamily="34" charset="0"/>
              </a:rPr>
              <a:t>Bezpečnostné návyky na internete </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19078" y="1695736"/>
            <a:ext cx="10775302" cy="4351338"/>
          </a:xfrm>
        </p:spPr>
        <p:txBody>
          <a:bodyPr>
            <a:normAutofit/>
          </a:bodyPr>
          <a:lstStyle/>
          <a:p>
            <a:pPr algn="just"/>
            <a:r>
              <a:rPr lang="sk-SK" sz="2400" dirty="0">
                <a:latin typeface="Aptos" panose="020B0004020202020204" pitchFamily="34" charset="0"/>
                <a:ea typeface="Times New Roman" panose="02020603050405020304" pitchFamily="18" charset="0"/>
              </a:rPr>
              <a:t>Keď chcete zabezpečiť svoj domov, zamknete dvere. Keď chcete zabrániť krádeži bicykla, použijete zámok na bicykel. Keď chcete chrániť svoj cenný majetok, uložíte ho do trezoru. Čo však robíte, aby ste sa chránili v online prostredí</a:t>
            </a:r>
            <a:r>
              <a:rPr lang="en-US" sz="2400" dirty="0">
                <a:latin typeface="Aptos" panose="020B0004020202020204" pitchFamily="34" charset="0"/>
                <a:ea typeface="Times New Roman" panose="02020603050405020304" pitchFamily="18" charset="0"/>
              </a:rPr>
              <a:t>?</a:t>
            </a:r>
            <a:r>
              <a:rPr lang="sk-SK" sz="2400" dirty="0">
                <a:latin typeface="Aptos" panose="020B0004020202020204" pitchFamily="34" charset="0"/>
                <a:ea typeface="Times New Roman" panose="02020603050405020304" pitchFamily="18" charset="0"/>
              </a:rPr>
              <a:t> </a:t>
            </a:r>
            <a:endParaRPr lang="en-US" sz="2400" dirty="0">
              <a:latin typeface="Aptos" panose="020B0004020202020204" pitchFamily="34" charset="0"/>
              <a:ea typeface="Times New Roman" panose="02020603050405020304" pitchFamily="18" charset="0"/>
            </a:endParaRPr>
          </a:p>
          <a:p>
            <a:pPr algn="just"/>
            <a:r>
              <a:rPr lang="sk-SK" sz="2400" dirty="0">
                <a:latin typeface="Aptos" panose="020B0004020202020204" pitchFamily="34" charset="0"/>
                <a:ea typeface="Times New Roman" panose="02020603050405020304" pitchFamily="18" charset="0"/>
              </a:rPr>
              <a:t>Moderný život je nerozlučne prepojený s internetom. Takmer každá jedna úloha má teraz niečo spoločné s online prostredím a takmer každý z nás vlastní viacero digitálnych zariadení, či sú to notebooky, telefóny, tablety, inteligentné hodinky, inteligentné televízory a ďalšie</a:t>
            </a:r>
            <a:r>
              <a:rPr lang="en-US" sz="2400" dirty="0">
                <a:latin typeface="Aptos" panose="020B0004020202020204" pitchFamily="34" charset="0"/>
                <a:ea typeface="Times New Roman" panose="02020603050405020304" pitchFamily="18" charset="0"/>
              </a:rPr>
              <a:t>.</a:t>
            </a:r>
            <a:r>
              <a:rPr lang="sk-SK" sz="2400" dirty="0">
                <a:latin typeface="Aptos" panose="020B0004020202020204" pitchFamily="34" charset="0"/>
                <a:ea typeface="Times New Roman" panose="02020603050405020304" pitchFamily="18" charset="0"/>
              </a:rPr>
              <a:t> </a:t>
            </a:r>
            <a:r>
              <a:rPr lang="en-US" sz="2400" dirty="0">
                <a:latin typeface="Aptos" panose="020B0004020202020204" pitchFamily="34" charset="0"/>
                <a:ea typeface="Times New Roman" panose="02020603050405020304" pitchFamily="18" charset="0"/>
              </a:rPr>
              <a:t> </a:t>
            </a:r>
          </a:p>
          <a:p>
            <a:pPr algn="just"/>
            <a:r>
              <a:rPr lang="sk-SK" sz="2400" dirty="0">
                <a:latin typeface="Aptos" panose="020B0004020202020204" pitchFamily="34" charset="0"/>
                <a:ea typeface="Times New Roman" panose="02020603050405020304" pitchFamily="18" charset="0"/>
              </a:rPr>
              <a:t>Čím viac účtov a zariadení máte online, tým väčší potenciál majú zločinci na získanie prístupu k vašim osobným údajom a na ich zneužitie proti vám</a:t>
            </a:r>
            <a:r>
              <a:rPr lang="en-US" sz="2400" dirty="0">
                <a:latin typeface="Aptos" panose="020B0004020202020204" pitchFamily="34" charset="0"/>
                <a:ea typeface="Times New Roman" panose="02020603050405020304" pitchFamily="18" charset="0"/>
              </a:rPr>
              <a:t>.</a:t>
            </a:r>
            <a:r>
              <a:rPr lang="sk-SK" sz="2400" dirty="0">
                <a:latin typeface="Aptos" panose="020B0004020202020204" pitchFamily="34" charset="0"/>
                <a:ea typeface="Times New Roman" panose="02020603050405020304" pitchFamily="18" charset="0"/>
              </a:rPr>
              <a:t> </a:t>
            </a:r>
            <a:endParaRPr lang="en-US"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252818" cy="937827"/>
          </a:xfrm>
        </p:spPr>
        <p:txBody>
          <a:bodyPr>
            <a:normAutofit fontScale="90000"/>
          </a:bodyPr>
          <a:lstStyle/>
          <a:p>
            <a:pPr algn="l"/>
            <a:r>
              <a:rPr lang="sk-SK" sz="4400" dirty="0">
                <a:latin typeface="Aptos" panose="020B0004020202020204" pitchFamily="34" charset="0"/>
                <a:ea typeface="Cambria"/>
              </a:rPr>
              <a:t>Praktizujte bezpečné prehliadanie</a:t>
            </a:r>
            <a:r>
              <a:rPr lang="en-US" sz="4400" dirty="0">
                <a:latin typeface="Aptos" panose="020B0004020202020204" pitchFamily="34" charset="0"/>
                <a:ea typeface="Cambria"/>
              </a:rPr>
              <a:t>! </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sk-SK" sz="2400" dirty="0">
                <a:latin typeface="Aptos" panose="020B0004020202020204" pitchFamily="34" charset="0"/>
                <a:ea typeface="Cambria"/>
              </a:rPr>
              <a:t>Bezpečné prehliadanie označuje prehliadanie  internetu takým spôsobom, aby ste sa vyhli potenciálnym rizikám, ako sú infekcie škodlivým softvérom, </a:t>
            </a:r>
            <a:r>
              <a:rPr lang="sk-SK" sz="2400" dirty="0" err="1">
                <a:latin typeface="Aptos" panose="020B0004020202020204" pitchFamily="34" charset="0"/>
                <a:ea typeface="Cambria"/>
              </a:rPr>
              <a:t>phishingové</a:t>
            </a:r>
            <a:r>
              <a:rPr lang="sk-SK" sz="2400" dirty="0">
                <a:latin typeface="Aptos" panose="020B0004020202020204" pitchFamily="34" charset="0"/>
                <a:ea typeface="Cambria"/>
              </a:rPr>
              <a:t> útoky a iné online hrozby</a:t>
            </a:r>
            <a:r>
              <a:rPr lang="en-US" sz="2400" dirty="0">
                <a:latin typeface="Aptos" panose="020B0004020202020204" pitchFamily="34" charset="0"/>
                <a:ea typeface="Cambria"/>
              </a:rPr>
              <a:t>.</a:t>
            </a:r>
            <a:r>
              <a:rPr lang="sk-SK" sz="2400" dirty="0">
                <a:latin typeface="Aptos" panose="020B0004020202020204" pitchFamily="34" charset="0"/>
                <a:ea typeface="Cambria"/>
              </a:rPr>
              <a:t> Tu je niekoľko kľúčových bodov týkajúcich sa bezpečného prehliadania: </a:t>
            </a:r>
            <a:r>
              <a:rPr lang="en-US" sz="2400" dirty="0">
                <a:latin typeface="Aptos" panose="020B0004020202020204" pitchFamily="34" charset="0"/>
                <a:ea typeface="Cambria"/>
              </a:rPr>
              <a:t> </a:t>
            </a:r>
          </a:p>
          <a:p>
            <a:pPr lvl="1">
              <a:buClr>
                <a:srgbClr val="FFAA5A"/>
              </a:buClr>
              <a:buFont typeface="Wingdings" panose="05000000000000000000" pitchFamily="2" charset="2"/>
              <a:buChar char="§"/>
            </a:pPr>
            <a:r>
              <a:rPr lang="sk-SK" dirty="0">
                <a:latin typeface="Aptos" panose="020B0004020202020204" pitchFamily="34" charset="0"/>
                <a:ea typeface="Cambria"/>
              </a:rPr>
              <a:t>Zabezpečené webové stránky</a:t>
            </a:r>
            <a:endParaRPr lang="en-US" dirty="0">
              <a:latin typeface="Aptos" panose="020B0004020202020204" pitchFamily="34" charset="0"/>
              <a:ea typeface="Cambria"/>
            </a:endParaRPr>
          </a:p>
          <a:p>
            <a:pPr lvl="1">
              <a:buClr>
                <a:srgbClr val="FFAA5A"/>
              </a:buClr>
              <a:buFont typeface="Wingdings" panose="05000000000000000000" pitchFamily="2" charset="2"/>
              <a:buChar char="§"/>
            </a:pPr>
            <a:r>
              <a:rPr lang="sk-SK" dirty="0">
                <a:latin typeface="Aptos" panose="020B0004020202020204" pitchFamily="34" charset="0"/>
                <a:ea typeface="Cambria"/>
              </a:rPr>
              <a:t>Ochrana proti phishingu </a:t>
            </a:r>
            <a:r>
              <a:rPr lang="en-US" dirty="0">
                <a:latin typeface="Aptos" panose="020B0004020202020204" pitchFamily="34" charset="0"/>
                <a:ea typeface="Cambria"/>
              </a:rPr>
              <a:t> </a:t>
            </a:r>
          </a:p>
          <a:p>
            <a:pPr lvl="1">
              <a:buClr>
                <a:srgbClr val="FFAA5A"/>
              </a:buClr>
              <a:buFont typeface="Wingdings" panose="05000000000000000000" pitchFamily="2" charset="2"/>
              <a:buChar char="§"/>
            </a:pPr>
            <a:r>
              <a:rPr lang="sk-SK" dirty="0">
                <a:latin typeface="Aptos" panose="020B0004020202020204" pitchFamily="34" charset="0"/>
                <a:ea typeface="Cambria"/>
              </a:rPr>
              <a:t>Detekcia malwaru </a:t>
            </a:r>
            <a:r>
              <a:rPr lang="en-US" dirty="0">
                <a:latin typeface="Aptos" panose="020B0004020202020204" pitchFamily="34" charset="0"/>
                <a:ea typeface="Cambria"/>
              </a:rPr>
              <a:t> </a:t>
            </a:r>
          </a:p>
          <a:p>
            <a:pPr lvl="1">
              <a:buClr>
                <a:srgbClr val="FFAA5A"/>
              </a:buClr>
              <a:buFont typeface="Wingdings" panose="05000000000000000000" pitchFamily="2" charset="2"/>
              <a:buChar char="§"/>
            </a:pPr>
            <a:r>
              <a:rPr lang="sk-SK" dirty="0">
                <a:latin typeface="Aptos" panose="020B0004020202020204" pitchFamily="34" charset="0"/>
                <a:ea typeface="Cambria"/>
              </a:rPr>
              <a:t>Reputácie URL adresy </a:t>
            </a:r>
            <a:endParaRPr lang="en-US" dirty="0">
              <a:latin typeface="Aptos" panose="020B0004020202020204" pitchFamily="34" charset="0"/>
              <a:ea typeface="Cambria"/>
            </a:endParaRPr>
          </a:p>
          <a:p>
            <a:pPr lvl="1">
              <a:buClr>
                <a:srgbClr val="FFAA5A"/>
              </a:buClr>
              <a:buFont typeface="Wingdings" panose="05000000000000000000" pitchFamily="2" charset="2"/>
              <a:buChar char="§"/>
            </a:pPr>
            <a:r>
              <a:rPr lang="sk-SK" dirty="0">
                <a:latin typeface="Aptos" panose="020B0004020202020204" pitchFamily="34" charset="0"/>
                <a:ea typeface="Cambria"/>
              </a:rPr>
              <a:t>Ochrana pri sťahovaní </a:t>
            </a:r>
            <a:r>
              <a:rPr lang="en-US" dirty="0">
                <a:latin typeface="Aptos" panose="020B0004020202020204" pitchFamily="34" charset="0"/>
                <a:ea typeface="Cambria"/>
              </a:rPr>
              <a:t> </a:t>
            </a:r>
          </a:p>
          <a:p>
            <a:pPr lvl="1">
              <a:buClr>
                <a:srgbClr val="FFAA5A"/>
              </a:buClr>
              <a:buFont typeface="Wingdings" panose="05000000000000000000" pitchFamily="2" charset="2"/>
              <a:buChar char="§"/>
            </a:pPr>
            <a:r>
              <a:rPr lang="sk-SK" dirty="0">
                <a:latin typeface="Aptos" panose="020B0004020202020204" pitchFamily="34" charset="0"/>
                <a:ea typeface="Cambria"/>
              </a:rPr>
              <a:t>Zabezpečenie prehliadača </a:t>
            </a:r>
            <a:r>
              <a:rPr lang="en-US" dirty="0">
                <a:latin typeface="Aptos" panose="020B0004020202020204" pitchFamily="34" charset="0"/>
                <a:ea typeface="Cambria"/>
              </a:rPr>
              <a:t> </a:t>
            </a:r>
          </a:p>
          <a:p>
            <a:pPr lvl="1">
              <a:buClr>
                <a:srgbClr val="FFAA5A"/>
              </a:buClr>
              <a:buFont typeface="Wingdings" panose="05000000000000000000" pitchFamily="2" charset="2"/>
              <a:buChar char="§"/>
            </a:pPr>
            <a:r>
              <a:rPr lang="sk-SK" dirty="0">
                <a:latin typeface="Aptos" panose="020B0004020202020204" pitchFamily="34" charset="0"/>
                <a:ea typeface="Cambria"/>
              </a:rPr>
              <a:t>Vzdelávacie zdroje</a:t>
            </a:r>
            <a:r>
              <a:rPr lang="en-US" dirty="0">
                <a:latin typeface="Aptos" panose="020B0004020202020204" pitchFamily="34" charset="0"/>
                <a:ea typeface="Cambria"/>
              </a:rPr>
              <a:t> </a:t>
            </a:r>
          </a:p>
        </p:txBody>
      </p:sp>
      <p:pic>
        <p:nvPicPr>
          <p:cNvPr id="5" name="Picture 2" descr="K.G. Orphanides, Author at Trusted Reviews">
            <a:extLst>
              <a:ext uri="{FF2B5EF4-FFF2-40B4-BE49-F238E27FC236}">
                <a16:creationId xmlns:a16="http://schemas.microsoft.com/office/drawing/2014/main" id="{8FB100B3-E823-CEFB-A52E-86EECB97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52" y="2317111"/>
            <a:ext cx="4092874" cy="272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26229" cy="937827"/>
          </a:xfrm>
        </p:spPr>
        <p:txBody>
          <a:bodyPr>
            <a:normAutofit fontScale="90000"/>
          </a:bodyPr>
          <a:lstStyle/>
          <a:p>
            <a:pPr algn="l"/>
            <a:r>
              <a:rPr lang="sk-SK" sz="4400" dirty="0">
                <a:latin typeface="Aptos" panose="020B0004020202020204" pitchFamily="34" charset="0"/>
                <a:ea typeface="Cambria"/>
              </a:rPr>
              <a:t>Praktizujte bezpečné prehliadanie</a:t>
            </a:r>
            <a:r>
              <a:rPr lang="en-US" sz="4400" dirty="0">
                <a:latin typeface="Aptos" panose="020B0004020202020204" pitchFamily="34" charset="0"/>
                <a:ea typeface="Cambria"/>
              </a:rPr>
              <a:t>! </a:t>
            </a:r>
            <a:r>
              <a:rPr lang="sk-SK" sz="4400" dirty="0">
                <a:latin typeface="Aptos" panose="020B0004020202020204" pitchFamily="34" charset="0"/>
                <a:ea typeface="Cambria"/>
              </a:rPr>
              <a:t>– </a:t>
            </a:r>
            <a:r>
              <a:rPr lang="sk-SK" sz="3600" dirty="0">
                <a:solidFill>
                  <a:srgbClr val="FFAA5A"/>
                </a:solidFill>
                <a:latin typeface="Aptos" panose="020B0004020202020204" pitchFamily="34" charset="0"/>
                <a:ea typeface="Cambria"/>
              </a:rPr>
              <a:t>Bezpečné webstránky</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sk-SK" sz="2400" dirty="0">
                <a:latin typeface="Aptos" panose="020B0004020202020204" pitchFamily="34" charset="0"/>
                <a:ea typeface="Cambria"/>
              </a:rPr>
              <a:t>Bezpečné prehliadanie znamená otvárať len tie webové stránky, ktoré sú zabezpečené a dôveryhodné</a:t>
            </a:r>
            <a:r>
              <a:rPr lang="en-US" sz="2400" dirty="0">
                <a:latin typeface="Aptos" panose="020B0004020202020204" pitchFamily="34" charset="0"/>
                <a:ea typeface="Cambria"/>
              </a:rPr>
              <a:t>.</a:t>
            </a:r>
          </a:p>
          <a:p>
            <a:pPr algn="just"/>
            <a:r>
              <a:rPr lang="sk-SK" sz="2400" dirty="0">
                <a:latin typeface="Aptos" panose="020B0004020202020204" pitchFamily="34" charset="0"/>
                <a:ea typeface="Cambria"/>
              </a:rPr>
              <a:t>To zahŕňa tie webové stránky, ktoré používajú šifrovanie </a:t>
            </a:r>
            <a:r>
              <a:rPr lang="sk-SK" sz="2400" b="1" dirty="0">
                <a:solidFill>
                  <a:schemeClr val="accent2">
                    <a:lumMod val="60000"/>
                    <a:lumOff val="40000"/>
                  </a:schemeClr>
                </a:solidFill>
                <a:latin typeface="Aptos" panose="020B0004020202020204" pitchFamily="34" charset="0"/>
                <a:ea typeface="Cambria"/>
              </a:rPr>
              <a:t>HTTPS</a:t>
            </a:r>
            <a:r>
              <a:rPr lang="sk-SK" sz="2400" dirty="0">
                <a:latin typeface="Aptos" panose="020B0004020202020204" pitchFamily="34" charset="0"/>
                <a:ea typeface="Cambria"/>
              </a:rPr>
              <a:t> na ochranu prenosu údajov medzi prehliadačom používateľa a serverom webovej stránky</a:t>
            </a:r>
            <a:r>
              <a:rPr lang="en-US" sz="2400" dirty="0">
                <a:latin typeface="Aptos" panose="020B0004020202020204" pitchFamily="34" charset="0"/>
                <a:ea typeface="Cambria"/>
              </a:rPr>
              <a:t>.</a:t>
            </a:r>
            <a:r>
              <a:rPr lang="sk-SK" sz="2400" dirty="0">
                <a:latin typeface="Aptos" panose="020B0004020202020204" pitchFamily="34" charset="0"/>
                <a:ea typeface="Cambria"/>
              </a:rPr>
              <a:t> </a:t>
            </a:r>
            <a:endParaRPr lang="en-US" sz="2400" dirty="0">
              <a:latin typeface="Aptos" panose="020B0004020202020204" pitchFamily="34" charset="0"/>
              <a:ea typeface="Cambria"/>
            </a:endParaRPr>
          </a:p>
          <a:p>
            <a:pPr algn="just"/>
            <a:r>
              <a:rPr lang="sk-SK" sz="2400" dirty="0">
                <a:latin typeface="Aptos" panose="020B0004020202020204" pitchFamily="34" charset="0"/>
                <a:ea typeface="Cambria"/>
              </a:rPr>
              <a:t>Dobrá rada</a:t>
            </a:r>
            <a:r>
              <a:rPr lang="en-US" sz="2400" dirty="0">
                <a:latin typeface="Aptos" panose="020B0004020202020204" pitchFamily="34" charset="0"/>
                <a:ea typeface="Cambria"/>
              </a:rPr>
              <a:t> 1: </a:t>
            </a:r>
            <a:r>
              <a:rPr lang="sk-SK" sz="2400" b="1" dirty="0">
                <a:solidFill>
                  <a:srgbClr val="FFAA5A"/>
                </a:solidFill>
                <a:latin typeface="Aptos" panose="020B0004020202020204" pitchFamily="34" charset="0"/>
                <a:ea typeface="Cambria"/>
              </a:rPr>
              <a:t>Neignorujte toto varovanie</a:t>
            </a:r>
            <a:r>
              <a:rPr lang="en-US" sz="2400" b="1" dirty="0">
                <a:solidFill>
                  <a:srgbClr val="FFAA5A"/>
                </a:solidFill>
                <a:latin typeface="Aptos" panose="020B0004020202020204" pitchFamily="34" charset="0"/>
                <a:ea typeface="Cambria"/>
              </a:rPr>
              <a:t>!</a:t>
            </a:r>
          </a:p>
          <a:p>
            <a:pPr algn="just"/>
            <a:r>
              <a:rPr lang="sk-SK" sz="2400" dirty="0">
                <a:latin typeface="Aptos" panose="020B0004020202020204" pitchFamily="34" charset="0"/>
                <a:ea typeface="Cambria"/>
              </a:rPr>
              <a:t>Dobrá rada </a:t>
            </a:r>
            <a:r>
              <a:rPr lang="en-US" sz="2400" dirty="0">
                <a:latin typeface="Aptos" panose="020B0004020202020204" pitchFamily="34" charset="0"/>
                <a:ea typeface="Cambria"/>
              </a:rPr>
              <a:t>2: </a:t>
            </a:r>
            <a:r>
              <a:rPr lang="sk-SK" sz="2400" b="1" dirty="0">
                <a:solidFill>
                  <a:srgbClr val="FFAA5A"/>
                </a:solidFill>
                <a:latin typeface="Aptos" panose="020B0004020202020204" pitchFamily="34" charset="0"/>
                <a:ea typeface="Cambria"/>
              </a:rPr>
              <a:t>Použite nástroj na kontrolu webových stránok!</a:t>
            </a:r>
            <a:r>
              <a:rPr lang="en-US" sz="2400" b="1" dirty="0">
                <a:solidFill>
                  <a:srgbClr val="FFAA5A"/>
                </a:solidFill>
                <a:latin typeface="Aptos" panose="020B0004020202020204" pitchFamily="34" charset="0"/>
                <a:ea typeface="Cambria"/>
              </a:rPr>
              <a:t> </a:t>
            </a:r>
            <a:r>
              <a:rPr lang="sk-SK" sz="2400" b="1" dirty="0">
                <a:solidFill>
                  <a:srgbClr val="FFAA5A"/>
                </a:solidFill>
                <a:latin typeface="Aptos" panose="020B0004020202020204" pitchFamily="34" charset="0"/>
                <a:ea typeface="Cambria"/>
              </a:rPr>
              <a:t> </a:t>
            </a:r>
            <a:endParaRPr lang="en-US" sz="2400" b="1" dirty="0">
              <a:solidFill>
                <a:srgbClr val="FFAA5A"/>
              </a:solidFill>
              <a:latin typeface="Aptos" panose="020B0004020202020204" pitchFamily="34" charset="0"/>
              <a:ea typeface="Cambria"/>
            </a:endParaRPr>
          </a:p>
        </p:txBody>
      </p:sp>
      <p:sp>
        <p:nvSpPr>
          <p:cNvPr id="4" name="TextBox 5">
            <a:extLst>
              <a:ext uri="{FF2B5EF4-FFF2-40B4-BE49-F238E27FC236}">
                <a16:creationId xmlns:a16="http://schemas.microsoft.com/office/drawing/2014/main" id="{B06630D0-10EA-8F81-DA04-AB6AB102D9FC}"/>
              </a:ext>
            </a:extLst>
          </p:cNvPr>
          <p:cNvSpPr txBox="1"/>
          <p:nvPr/>
        </p:nvSpPr>
        <p:spPr>
          <a:xfrm>
            <a:off x="7505507" y="5449530"/>
            <a:ext cx="4155541" cy="1015663"/>
          </a:xfrm>
          <a:prstGeom prst="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a:latin typeface="Aptos" panose="020B0004020202020204" pitchFamily="34" charset="0"/>
                <a:hlinkClick r:id="rId2"/>
              </a:rPr>
              <a:t>https://transparencyreport.google.com/safe-browsing/search</a:t>
            </a:r>
            <a:endParaRPr lang="en-US" sz="2000" dirty="0">
              <a:latin typeface="Aptos" panose="020B0004020202020204" pitchFamily="34" charset="0"/>
            </a:endParaRPr>
          </a:p>
          <a:p>
            <a:endParaRPr lang="en-US" sz="2000" dirty="0"/>
          </a:p>
        </p:txBody>
      </p:sp>
      <p:sp>
        <p:nvSpPr>
          <p:cNvPr id="6" name="Arrow: Right 7">
            <a:extLst>
              <a:ext uri="{FF2B5EF4-FFF2-40B4-BE49-F238E27FC236}">
                <a16:creationId xmlns:a16="http://schemas.microsoft.com/office/drawing/2014/main" id="{76D2186A-2257-7EB9-3A43-C29FB8FF5AC7}"/>
              </a:ext>
            </a:extLst>
          </p:cNvPr>
          <p:cNvSpPr/>
          <p:nvPr/>
        </p:nvSpPr>
        <p:spPr>
          <a:xfrm rot="2747367">
            <a:off x="6820289" y="5390855"/>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a:extLst>
              <a:ext uri="{FF2B5EF4-FFF2-40B4-BE49-F238E27FC236}">
                <a16:creationId xmlns:a16="http://schemas.microsoft.com/office/drawing/2014/main" id="{8CAB47CA-836A-1330-A7B1-DF6EC52D779A}"/>
              </a:ext>
            </a:extLst>
          </p:cNvPr>
          <p:cNvPicPr>
            <a:picLocks noChangeAspect="1"/>
          </p:cNvPicPr>
          <p:nvPr/>
        </p:nvPicPr>
        <p:blipFill>
          <a:blip r:embed="rId3"/>
          <a:stretch>
            <a:fillRect/>
          </a:stretch>
        </p:blipFill>
        <p:spPr>
          <a:xfrm>
            <a:off x="895235" y="1837327"/>
            <a:ext cx="3555256" cy="2287049"/>
          </a:xfrm>
          <a:prstGeom prst="rect">
            <a:avLst/>
          </a:prstGeom>
        </p:spPr>
      </p:pic>
      <p:sp>
        <p:nvSpPr>
          <p:cNvPr id="9" name="Arrow: Right 7">
            <a:extLst>
              <a:ext uri="{FF2B5EF4-FFF2-40B4-BE49-F238E27FC236}">
                <a16:creationId xmlns:a16="http://schemas.microsoft.com/office/drawing/2014/main" id="{A6C85500-89BF-2CFA-D74A-0D6CE5247E93}"/>
              </a:ext>
            </a:extLst>
          </p:cNvPr>
          <p:cNvSpPr/>
          <p:nvPr/>
        </p:nvSpPr>
        <p:spPr>
          <a:xfrm rot="13344200">
            <a:off x="4328088" y="3690767"/>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73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sk-SK" sz="4800" dirty="0">
                <a:latin typeface="Aptos" panose="020B0004020202020204" pitchFamily="34" charset="0"/>
                <a:ea typeface="Cambria"/>
              </a:rPr>
              <a:t>Praktizujte bezpečné prehliadanie</a:t>
            </a:r>
            <a:r>
              <a:rPr lang="en-US" sz="4800" dirty="0">
                <a:latin typeface="Aptos" panose="020B0004020202020204" pitchFamily="34" charset="0"/>
                <a:ea typeface="Cambria"/>
              </a:rPr>
              <a:t>! </a:t>
            </a:r>
            <a:r>
              <a:rPr lang="sk-SK" sz="4800" dirty="0">
                <a:latin typeface="Aptos" panose="020B0004020202020204" pitchFamily="34" charset="0"/>
                <a:ea typeface="Cambria"/>
              </a:rPr>
              <a:t>– </a:t>
            </a:r>
            <a:r>
              <a:rPr lang="sk-SK" sz="4000" dirty="0">
                <a:solidFill>
                  <a:schemeClr val="accent2">
                    <a:lumMod val="60000"/>
                    <a:lumOff val="40000"/>
                  </a:schemeClr>
                </a:solidFill>
                <a:latin typeface="Aptos" panose="020B0004020202020204" pitchFamily="34" charset="0"/>
                <a:ea typeface="Cambria"/>
              </a:rPr>
              <a:t>Ochrana proti phishingu</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424132"/>
            <a:ext cx="10775302" cy="4351338"/>
          </a:xfrm>
        </p:spPr>
        <p:txBody>
          <a:bodyPr>
            <a:normAutofit lnSpcReduction="10000"/>
          </a:bodyPr>
          <a:lstStyle/>
          <a:p>
            <a:pPr algn="just"/>
            <a:r>
              <a:rPr lang="sk-SK" dirty="0">
                <a:latin typeface="Aptos" panose="020B0004020202020204" pitchFamily="34" charset="0"/>
                <a:ea typeface="Times New Roman" panose="02020603050405020304" pitchFamily="18" charset="0"/>
              </a:rPr>
              <a:t>O phishing ide vtedy, keď sa </a:t>
            </a:r>
            <a:r>
              <a:rPr lang="sk-SK" dirty="0" err="1">
                <a:latin typeface="Aptos" panose="020B0004020202020204" pitchFamily="34" charset="0"/>
                <a:ea typeface="Times New Roman" panose="02020603050405020304" pitchFamily="18" charset="0"/>
              </a:rPr>
              <a:t>kyberzločinec</a:t>
            </a:r>
            <a:r>
              <a:rPr lang="sk-SK" dirty="0">
                <a:latin typeface="Aptos" panose="020B0004020202020204" pitchFamily="34" charset="0"/>
                <a:ea typeface="Times New Roman" panose="02020603050405020304" pitchFamily="18" charset="0"/>
              </a:rPr>
              <a:t> snaží získať vaše citlivé údaje takým spôsobom, že sa vydáva za legitímneho partnera</a:t>
            </a:r>
            <a:r>
              <a:rPr lang="en-US" dirty="0">
                <a:latin typeface="Aptos" panose="020B0004020202020204" pitchFamily="34" charset="0"/>
                <a:ea typeface="Times New Roman" panose="02020603050405020304" pitchFamily="18" charset="0"/>
              </a:rPr>
              <a:t>.</a:t>
            </a:r>
            <a:r>
              <a:rPr lang="sk-SK"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 </a:t>
            </a:r>
          </a:p>
          <a:p>
            <a:pPr algn="just"/>
            <a:r>
              <a:rPr lang="sk-SK" dirty="0">
                <a:latin typeface="Aptos" panose="020B0004020202020204" pitchFamily="34" charset="0"/>
                <a:ea typeface="Times New Roman" panose="02020603050405020304" pitchFamily="18" charset="0"/>
              </a:rPr>
              <a:t>K ochrane pred phishingom patria nástroje a funkcie bezpečného prehliadania, ktoré používateľom pomáhajú identifikovať a vyhnúť sa </a:t>
            </a:r>
            <a:r>
              <a:rPr lang="sk-SK" dirty="0" err="1">
                <a:latin typeface="Aptos" panose="020B0004020202020204" pitchFamily="34" charset="0"/>
                <a:ea typeface="Times New Roman" panose="02020603050405020304" pitchFamily="18" charset="0"/>
              </a:rPr>
              <a:t>phishingovým</a:t>
            </a:r>
            <a:r>
              <a:rPr lang="sk-SK" dirty="0">
                <a:latin typeface="Aptos" panose="020B0004020202020204" pitchFamily="34" charset="0"/>
                <a:ea typeface="Times New Roman" panose="02020603050405020304" pitchFamily="18" charset="0"/>
              </a:rPr>
              <a:t> webovým stránkam, ktoré sa pokúšajú ukradnúť citlivé informácie, ako sú prihlasovacie údaje, čísla kreditných kariet alebo osobné údaje</a:t>
            </a:r>
            <a:r>
              <a:rPr lang="en-US" dirty="0">
                <a:latin typeface="Aptos" panose="020B0004020202020204" pitchFamily="34" charset="0"/>
                <a:ea typeface="Times New Roman" panose="02020603050405020304" pitchFamily="18" charset="0"/>
              </a:rPr>
              <a:t>.</a:t>
            </a:r>
            <a:r>
              <a:rPr lang="sk-SK"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sk-SK" dirty="0">
                <a:latin typeface="Aptos" panose="020B0004020202020204" pitchFamily="34" charset="0"/>
                <a:ea typeface="Times New Roman" panose="02020603050405020304" pitchFamily="18" charset="0"/>
              </a:rPr>
              <a:t>Všeobecné varovania</a:t>
            </a:r>
            <a:r>
              <a:rPr lang="en-US" dirty="0">
                <a:latin typeface="Aptos" panose="020B0004020202020204" pitchFamily="34" charset="0"/>
                <a:ea typeface="Times New Roman" panose="02020603050405020304" pitchFamily="18" charset="0"/>
              </a:rPr>
              <a:t>: </a:t>
            </a:r>
          </a:p>
          <a:p>
            <a:pPr lvl="1" algn="just">
              <a:buClr>
                <a:srgbClr val="FFAA5A"/>
              </a:buClr>
              <a:buFont typeface="Wingdings" panose="05000000000000000000" pitchFamily="2" charset="2"/>
              <a:buChar char="§"/>
            </a:pPr>
            <a:r>
              <a:rPr lang="sk-SK" dirty="0">
                <a:latin typeface="Aptos" panose="020B0004020202020204" pitchFamily="34" charset="0"/>
                <a:ea typeface="Times New Roman" panose="02020603050405020304" pitchFamily="18" charset="0"/>
              </a:rPr>
              <a:t>Neznámy pozdrav alebo tón</a:t>
            </a:r>
            <a:endParaRPr lang="en-US" dirty="0">
              <a:latin typeface="Aptos" panose="020B0004020202020204" pitchFamily="34" charset="0"/>
              <a:ea typeface="Times New Roman" panose="02020603050405020304" pitchFamily="18" charset="0"/>
            </a:endParaRPr>
          </a:p>
          <a:p>
            <a:pPr lvl="1" algn="just">
              <a:buClr>
                <a:srgbClr val="FFAA5A"/>
              </a:buClr>
              <a:buFont typeface="Wingdings" panose="05000000000000000000" pitchFamily="2" charset="2"/>
              <a:buChar char="§"/>
            </a:pPr>
            <a:r>
              <a:rPr lang="sk-SK" dirty="0">
                <a:latin typeface="Aptos" panose="020B0004020202020204" pitchFamily="34" charset="0"/>
                <a:ea typeface="Times New Roman" panose="02020603050405020304" pitchFamily="18" charset="0"/>
              </a:rPr>
              <a:t>Gramatické a pravopisné chyby</a:t>
            </a:r>
            <a:endParaRPr lang="en-US" dirty="0">
              <a:latin typeface="Aptos" panose="020B0004020202020204" pitchFamily="34" charset="0"/>
              <a:ea typeface="Times New Roman" panose="02020603050405020304" pitchFamily="18" charset="0"/>
            </a:endParaRPr>
          </a:p>
          <a:p>
            <a:pPr lvl="1" algn="just">
              <a:buClr>
                <a:srgbClr val="FFAA5A"/>
              </a:buClr>
              <a:buFont typeface="Wingdings" panose="05000000000000000000" pitchFamily="2" charset="2"/>
              <a:buChar char="§"/>
            </a:pPr>
            <a:r>
              <a:rPr lang="sk-SK" dirty="0">
                <a:latin typeface="Aptos" panose="020B0004020202020204" pitchFamily="34" charset="0"/>
                <a:ea typeface="Times New Roman" panose="02020603050405020304" pitchFamily="18" charset="0"/>
              </a:rPr>
              <a:t>Pocit naliehavosti</a:t>
            </a:r>
            <a:endParaRPr lang="en-US" dirty="0">
              <a:latin typeface="Aptos" panose="020B0004020202020204" pitchFamily="34" charset="0"/>
              <a:ea typeface="Times New Roman" panose="02020603050405020304" pitchFamily="18" charset="0"/>
            </a:endParaRPr>
          </a:p>
        </p:txBody>
      </p:sp>
      <p:sp>
        <p:nvSpPr>
          <p:cNvPr id="4" name="Scroll: Horizontal 3">
            <a:extLst>
              <a:ext uri="{FF2B5EF4-FFF2-40B4-BE49-F238E27FC236}">
                <a16:creationId xmlns:a16="http://schemas.microsoft.com/office/drawing/2014/main" id="{024579CB-5BF0-BE6F-3C12-EF97ABE84795}"/>
              </a:ext>
            </a:extLst>
          </p:cNvPr>
          <p:cNvSpPr/>
          <p:nvPr/>
        </p:nvSpPr>
        <p:spPr>
          <a:xfrm>
            <a:off x="5800583" y="4350716"/>
            <a:ext cx="6320790" cy="2166303"/>
          </a:xfrm>
          <a:prstGeom prst="horizontalScroll">
            <a:avLst/>
          </a:prstGeom>
          <a:solidFill>
            <a:srgbClr val="92BAB5"/>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k-SK" sz="2400" dirty="0">
                <a:solidFill>
                  <a:srgbClr val="242424"/>
                </a:solidFill>
                <a:latin typeface="Aptos" panose="020B0004020202020204" pitchFamily="34" charset="0"/>
              </a:rPr>
              <a:t>Otázka</a:t>
            </a:r>
            <a:r>
              <a:rPr lang="en-US" sz="2400" b="0" i="0" dirty="0">
                <a:solidFill>
                  <a:srgbClr val="242424"/>
                </a:solidFill>
                <a:effectLst/>
                <a:latin typeface="Aptos" panose="020B0004020202020204" pitchFamily="34" charset="0"/>
              </a:rPr>
              <a:t>: </a:t>
            </a:r>
            <a:r>
              <a:rPr lang="sk-SK" sz="2400" b="0" i="0" dirty="0">
                <a:solidFill>
                  <a:srgbClr val="242424"/>
                </a:solidFill>
                <a:effectLst/>
                <a:latin typeface="Aptos" panose="020B0004020202020204" pitchFamily="34" charset="0"/>
              </a:rPr>
              <a:t>Dostali ste niekedy e-mail od vašej banky, v ktorom vás naliehavo žiadala o zadanie osobných údajov na zabezpečenie vášho účtu</a:t>
            </a:r>
            <a:r>
              <a:rPr lang="en-US" sz="2400" b="0" i="0" dirty="0">
                <a:solidFill>
                  <a:srgbClr val="242424"/>
                </a:solidFill>
                <a:effectLst/>
                <a:latin typeface="Aptos" panose="020B0004020202020204" pitchFamily="34" charset="0"/>
              </a:rPr>
              <a:t>?</a:t>
            </a:r>
            <a:r>
              <a:rPr lang="sk-SK" sz="2400" b="0" i="0" dirty="0">
                <a:solidFill>
                  <a:srgbClr val="242424"/>
                </a:solidFill>
                <a:effectLst/>
                <a:latin typeface="Aptos" panose="020B0004020202020204" pitchFamily="34" charset="0"/>
              </a:rPr>
              <a:t> </a:t>
            </a:r>
            <a:r>
              <a:rPr lang="en-US" sz="2400" b="0" i="0" dirty="0">
                <a:solidFill>
                  <a:srgbClr val="242424"/>
                </a:solidFill>
                <a:effectLst/>
                <a:latin typeface="Aptos" panose="020B0004020202020204" pitchFamily="34" charset="0"/>
              </a:rPr>
              <a:t> </a:t>
            </a:r>
            <a:endParaRPr lang="en-US" sz="2400" dirty="0">
              <a:latin typeface="Aptos" panose="020B0004020202020204" pitchFamily="34" charset="0"/>
            </a:endParaRPr>
          </a:p>
        </p:txBody>
      </p:sp>
    </p:spTree>
    <p:extLst>
      <p:ext uri="{BB962C8B-B14F-4D97-AF65-F5344CB8AC3E}">
        <p14:creationId xmlns:p14="http://schemas.microsoft.com/office/powerpoint/2010/main" val="293107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80549" cy="937827"/>
          </a:xfrm>
        </p:spPr>
        <p:txBody>
          <a:bodyPr>
            <a:normAutofit fontScale="90000"/>
          </a:bodyPr>
          <a:lstStyle/>
          <a:p>
            <a:pPr algn="l"/>
            <a:r>
              <a:rPr lang="sk-SK" sz="4400" dirty="0">
                <a:latin typeface="Aptos" panose="020B0004020202020204" pitchFamily="34" charset="0"/>
                <a:ea typeface="Cambria"/>
              </a:rPr>
              <a:t>Praktizujte bezpečné prehliadanie</a:t>
            </a:r>
            <a:r>
              <a:rPr lang="en-US" sz="4400" dirty="0">
                <a:latin typeface="Aptos" panose="020B0004020202020204" pitchFamily="34" charset="0"/>
                <a:ea typeface="Cambria"/>
              </a:rPr>
              <a:t>! </a:t>
            </a:r>
            <a:r>
              <a:rPr lang="sk-SK" sz="4400" dirty="0">
                <a:latin typeface="Aptos" panose="020B0004020202020204" pitchFamily="34" charset="0"/>
                <a:ea typeface="Cambria"/>
              </a:rPr>
              <a:t>– </a:t>
            </a:r>
            <a:r>
              <a:rPr lang="sk-SK" sz="3600" dirty="0">
                <a:solidFill>
                  <a:srgbClr val="FFAA5A"/>
                </a:solidFill>
                <a:latin typeface="Aptos" panose="020B0004020202020204" pitchFamily="34" charset="0"/>
                <a:ea typeface="Cambria"/>
              </a:rPr>
              <a:t>Detekcia malwaru</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818954" y="1435435"/>
            <a:ext cx="6549887" cy="4858635"/>
          </a:xfrm>
        </p:spPr>
        <p:txBody>
          <a:bodyPr vert="horz" lIns="91440" tIns="45720" rIns="91440" bIns="45720" rtlCol="0">
            <a:normAutofit fontScale="92500" lnSpcReduction="10000"/>
          </a:bodyPr>
          <a:lstStyle/>
          <a:p>
            <a:pPr algn="just"/>
            <a:r>
              <a:rPr lang="sk-SK" sz="2400" dirty="0" err="1">
                <a:latin typeface="Aptos" panose="020B0004020202020204" pitchFamily="34" charset="0"/>
                <a:ea typeface="Cambria"/>
              </a:rPr>
              <a:t>Malvér</a:t>
            </a:r>
            <a:r>
              <a:rPr lang="sk-SK" sz="2400" dirty="0">
                <a:latin typeface="Aptos" panose="020B0004020202020204" pitchFamily="34" charset="0"/>
                <a:ea typeface="Cambria"/>
              </a:rPr>
              <a:t> alebo škodlivý softvér je akýkoľvek program alebo súbor, ktorý je úmyselne škodlivý pre počítač, sieť alebo server</a:t>
            </a:r>
            <a:r>
              <a:rPr lang="en-US" sz="2400" dirty="0">
                <a:latin typeface="Aptos" panose="020B0004020202020204" pitchFamily="34" charset="0"/>
                <a:ea typeface="Cambria"/>
              </a:rPr>
              <a:t>.</a:t>
            </a:r>
            <a:r>
              <a:rPr lang="sk-SK" sz="2400" dirty="0">
                <a:latin typeface="Aptos" panose="020B0004020202020204" pitchFamily="34" charset="0"/>
                <a:ea typeface="Cambria"/>
              </a:rPr>
              <a:t> </a:t>
            </a:r>
            <a:endParaRPr lang="en-US" sz="2400" dirty="0">
              <a:latin typeface="Aptos" panose="020B0004020202020204" pitchFamily="34" charset="0"/>
              <a:ea typeface="Cambria"/>
            </a:endParaRPr>
          </a:p>
          <a:p>
            <a:pPr algn="just"/>
            <a:r>
              <a:rPr lang="sk-SK" sz="2400" dirty="0">
                <a:latin typeface="Aptos" panose="020B0004020202020204" pitchFamily="34" charset="0"/>
                <a:ea typeface="Cambria"/>
              </a:rPr>
              <a:t>Technológie pre bezpečné prehliadanie pomáhajú odhaliť a blokovať prístup k webovým stránkam, ktoré obsahujú </a:t>
            </a:r>
            <a:r>
              <a:rPr lang="sk-SK" sz="2400" dirty="0" err="1">
                <a:latin typeface="Aptos" panose="020B0004020202020204" pitchFamily="34" charset="0"/>
                <a:ea typeface="Cambria"/>
              </a:rPr>
              <a:t>malvér</a:t>
            </a:r>
            <a:r>
              <a:rPr lang="sk-SK" sz="2400" dirty="0">
                <a:latin typeface="Aptos" panose="020B0004020202020204" pitchFamily="34" charset="0"/>
                <a:ea typeface="Cambria"/>
              </a:rPr>
              <a:t> alebo škodlivý kód, čím sa pre používateľa znižuje riziko infikovania zariadenia vírusmi, </a:t>
            </a:r>
            <a:r>
              <a:rPr lang="sk-SK" sz="2400" dirty="0" err="1">
                <a:latin typeface="Aptos" panose="020B0004020202020204" pitchFamily="34" charset="0"/>
                <a:ea typeface="Cambria"/>
              </a:rPr>
              <a:t>ransomvérom</a:t>
            </a:r>
            <a:r>
              <a:rPr lang="sk-SK" sz="2400" dirty="0">
                <a:latin typeface="Aptos" panose="020B0004020202020204" pitchFamily="34" charset="0"/>
                <a:ea typeface="Cambria"/>
              </a:rPr>
              <a:t> alebo inými formami </a:t>
            </a:r>
            <a:r>
              <a:rPr lang="sk-SK" sz="2400" dirty="0" err="1">
                <a:latin typeface="Aptos" panose="020B0004020202020204" pitchFamily="34" charset="0"/>
                <a:ea typeface="Cambria"/>
              </a:rPr>
              <a:t>malvéru</a:t>
            </a:r>
            <a:r>
              <a:rPr lang="en-US" sz="2400" dirty="0">
                <a:latin typeface="Aptos" panose="020B0004020202020204" pitchFamily="34" charset="0"/>
                <a:ea typeface="Cambria"/>
              </a:rPr>
              <a:t>.</a:t>
            </a:r>
            <a:r>
              <a:rPr lang="sk-SK" sz="2400" dirty="0">
                <a:latin typeface="Aptos" panose="020B0004020202020204" pitchFamily="34" charset="0"/>
                <a:ea typeface="Cambria"/>
              </a:rPr>
              <a:t> </a:t>
            </a:r>
            <a:endParaRPr lang="en-US" sz="2400" dirty="0">
              <a:latin typeface="Aptos" panose="020B0004020202020204" pitchFamily="34" charset="0"/>
              <a:ea typeface="Cambria"/>
            </a:endParaRPr>
          </a:p>
          <a:p>
            <a:pPr algn="just"/>
            <a:r>
              <a:rPr lang="sk-SK" sz="2400" dirty="0">
                <a:latin typeface="Aptos" panose="020B0004020202020204" pitchFamily="34" charset="0"/>
                <a:ea typeface="Cambria"/>
              </a:rPr>
              <a:t>Vaše zariadenie by mohlo byť infikované škodlivým softvérom, ak</a:t>
            </a:r>
            <a:r>
              <a:rPr lang="en-US" sz="2400" dirty="0">
                <a:latin typeface="Aptos" panose="020B0004020202020204" pitchFamily="34" charset="0"/>
                <a:ea typeface="Cambria"/>
              </a:rPr>
              <a:t>:</a:t>
            </a:r>
            <a:r>
              <a:rPr lang="sk-SK" sz="2400" dirty="0">
                <a:latin typeface="Aptos" panose="020B0004020202020204" pitchFamily="34" charset="0"/>
                <a:ea typeface="Cambria"/>
              </a:rPr>
              <a:t> </a:t>
            </a:r>
            <a:endParaRPr lang="en-US" sz="2400" dirty="0">
              <a:latin typeface="Aptos" panose="020B0004020202020204" pitchFamily="34" charset="0"/>
              <a:ea typeface="Cambria"/>
            </a:endParaRPr>
          </a:p>
          <a:p>
            <a:pPr lvl="1">
              <a:buClr>
                <a:srgbClr val="FFAA5A"/>
              </a:buClr>
              <a:buFont typeface="Wingdings" panose="05000000000000000000" pitchFamily="2" charset="2"/>
              <a:buChar char="§"/>
            </a:pPr>
            <a:r>
              <a:rPr lang="sk-SK" sz="2000" dirty="0">
                <a:latin typeface="Aptos" panose="020B0004020202020204" pitchFamily="34" charset="0"/>
                <a:ea typeface="Cambria"/>
              </a:rPr>
              <a:t>sa náhle spomalí, zamŕza alebo zobrazuje opakované chybové hlásenia</a:t>
            </a:r>
            <a:r>
              <a:rPr lang="en-US" sz="2000" dirty="0">
                <a:latin typeface="Aptos" panose="020B0004020202020204" pitchFamily="34" charset="0"/>
                <a:ea typeface="Cambria"/>
              </a:rPr>
              <a:t>,</a:t>
            </a:r>
            <a:r>
              <a:rPr lang="sk-SK" sz="2000" dirty="0">
                <a:latin typeface="Aptos" panose="020B0004020202020204" pitchFamily="34" charset="0"/>
                <a:ea typeface="Cambria"/>
              </a:rPr>
              <a:t> </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sk-SK" sz="2000" dirty="0">
                <a:latin typeface="Aptos" panose="020B0004020202020204" pitchFamily="34" charset="0"/>
                <a:ea typeface="Cambria"/>
              </a:rPr>
              <a:t>nevypne sa a ani sa nereštartuje,</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sk-SK" sz="2000" dirty="0">
                <a:latin typeface="Aptos" panose="020B0004020202020204" pitchFamily="34" charset="0"/>
                <a:ea typeface="Cambria"/>
              </a:rPr>
              <a:t>nedá sa odstrániť </a:t>
            </a:r>
            <a:r>
              <a:rPr lang="en-US" sz="2000" dirty="0">
                <a:latin typeface="Aptos" panose="020B0004020202020204" pitchFamily="34" charset="0"/>
                <a:ea typeface="Cambria"/>
              </a:rPr>
              <a:t>software</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sk-SK" sz="2000" dirty="0">
                <a:latin typeface="Aptos" panose="020B0004020202020204" pitchFamily="34" charset="0"/>
                <a:ea typeface="Cambria"/>
              </a:rPr>
              <a:t>posiela emaily, ktoré ste nepísali.</a:t>
            </a:r>
            <a:endParaRPr lang="en-US" sz="2000" dirty="0">
              <a:latin typeface="Aptos" panose="020B0004020202020204" pitchFamily="34" charset="0"/>
              <a:ea typeface="Cambria"/>
            </a:endParaRPr>
          </a:p>
        </p:txBody>
      </p:sp>
      <p:pic>
        <p:nvPicPr>
          <p:cNvPr id="4" name="Picture 2" descr="What is Malware and How to Protect Against It?">
            <a:extLst>
              <a:ext uri="{FF2B5EF4-FFF2-40B4-BE49-F238E27FC236}">
                <a16:creationId xmlns:a16="http://schemas.microsoft.com/office/drawing/2014/main" id="{755EAF78-6627-323A-C618-D27C9B4D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6" y="2119400"/>
            <a:ext cx="4236983" cy="237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2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sk-SK" sz="4800" dirty="0">
                <a:latin typeface="Aptos" panose="020B0004020202020204" pitchFamily="34" charset="0"/>
                <a:ea typeface="Cambria"/>
              </a:rPr>
              <a:t>Praktizujte bezpečné prehliadanie</a:t>
            </a:r>
            <a:r>
              <a:rPr lang="en-US" sz="4800" dirty="0">
                <a:latin typeface="Aptos" panose="020B0004020202020204" pitchFamily="34" charset="0"/>
                <a:ea typeface="Cambria"/>
              </a:rPr>
              <a:t>! </a:t>
            </a:r>
            <a:r>
              <a:rPr lang="sk-SK"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Reputácia URL adresy</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763523"/>
          </a:xfrm>
        </p:spPr>
        <p:txBody>
          <a:bodyPr>
            <a:normAutofit lnSpcReduction="10000"/>
          </a:bodyPr>
          <a:lstStyle/>
          <a:p>
            <a:pPr algn="just"/>
            <a:r>
              <a:rPr lang="sk-SK" b="1" dirty="0">
                <a:latin typeface="Aptos" panose="020B0004020202020204" pitchFamily="34" charset="0"/>
                <a:ea typeface="Times New Roman" panose="02020603050405020304" pitchFamily="18" charset="0"/>
              </a:rPr>
              <a:t>Reputácia URL adresy </a:t>
            </a:r>
            <a:r>
              <a:rPr lang="sk-SK" dirty="0">
                <a:latin typeface="Aptos" panose="020B0004020202020204" pitchFamily="34" charset="0"/>
                <a:ea typeface="Times New Roman" panose="02020603050405020304" pitchFamily="18" charset="0"/>
              </a:rPr>
              <a:t>sa týka určenia dôveryhodnosti, bezpečnosti a vierohodnosti internetovej adresy, tiež známej ako</a:t>
            </a:r>
            <a:r>
              <a:rPr lang="en-US" dirty="0">
                <a:latin typeface="Aptos" panose="020B0004020202020204" pitchFamily="34" charset="0"/>
                <a:ea typeface="Times New Roman" panose="02020603050405020304" pitchFamily="18" charset="0"/>
              </a:rPr>
              <a:t> URL. </a:t>
            </a:r>
            <a:r>
              <a:rPr lang="sk-SK"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sk-SK" dirty="0">
                <a:latin typeface="Aptos" panose="020B0004020202020204" pitchFamily="34" charset="0"/>
                <a:ea typeface="Times New Roman" panose="02020603050405020304" pitchFamily="18" charset="0"/>
              </a:rPr>
              <a:t>Systémy pre bezpečné prehliadanie archivujú databázy známych škodlivých webových adries a vyhodnocujú reputáciu ďalších  adries, aby varovali používateľov pred možnými rizikami predtým, ako stránku na danej adrese navštívia.  </a:t>
            </a:r>
            <a:endParaRPr lang="en-US" dirty="0">
              <a:latin typeface="Aptos" panose="020B0004020202020204" pitchFamily="34" charset="0"/>
              <a:ea typeface="Times New Roman" panose="02020603050405020304" pitchFamily="18" charset="0"/>
            </a:endParaRPr>
          </a:p>
        </p:txBody>
      </p:sp>
      <p:sp>
        <p:nvSpPr>
          <p:cNvPr id="4" name="Arrow: Right 3">
            <a:extLst>
              <a:ext uri="{FF2B5EF4-FFF2-40B4-BE49-F238E27FC236}">
                <a16:creationId xmlns:a16="http://schemas.microsoft.com/office/drawing/2014/main" id="{41D277F3-BF97-BD62-83E2-BD9731337B3F}"/>
              </a:ext>
            </a:extLst>
          </p:cNvPr>
          <p:cNvSpPr/>
          <p:nvPr/>
        </p:nvSpPr>
        <p:spPr>
          <a:xfrm>
            <a:off x="5473414" y="3979703"/>
            <a:ext cx="6518910" cy="2585406"/>
          </a:xfrm>
          <a:prstGeom prst="rightArrow">
            <a:avLst/>
          </a:prstGeom>
          <a:ln w="38100">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0" i="0" dirty="0">
                <a:solidFill>
                  <a:schemeClr val="tx1"/>
                </a:solidFill>
                <a:effectLst/>
                <a:latin typeface="Aptos" panose="020B0004020202020204" pitchFamily="34" charset="0"/>
                <a:hlinkClick r:id="rId2">
                  <a:extLst>
                    <a:ext uri="{A12FA001-AC4F-418D-AE19-62706E023703}">
                      <ahyp:hlinkClr xmlns:ahyp="http://schemas.microsoft.com/office/drawing/2018/hyperlinkcolor" val="tx"/>
                    </a:ext>
                  </a:extLst>
                </a:hlinkClick>
              </a:rPr>
              <a:t>https://www.virustotal.com/gui/home/search</a:t>
            </a:r>
            <a:endParaRPr lang="en-GB" sz="2800" dirty="0">
              <a:solidFill>
                <a:schemeClr val="tx1"/>
              </a:solidFill>
              <a:latin typeface="Aptos" panose="020B0004020202020204" pitchFamily="34" charset="0"/>
            </a:endParaRPr>
          </a:p>
        </p:txBody>
      </p:sp>
      <p:pic>
        <p:nvPicPr>
          <p:cNvPr id="5" name="Picture 2" descr="Enhance Online Reputation: Professional &amp; Polished Approach | AI Art  Generator | Easy-Peasy.AI">
            <a:extLst>
              <a:ext uri="{FF2B5EF4-FFF2-40B4-BE49-F238E27FC236}">
                <a16:creationId xmlns:a16="http://schemas.microsoft.com/office/drawing/2014/main" id="{ED16DBCC-320B-D4A5-3963-84485930942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97704" y="4055584"/>
            <a:ext cx="2585406" cy="25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5390" y="365126"/>
            <a:ext cx="11118410" cy="779462"/>
          </a:xfrm>
        </p:spPr>
        <p:txBody>
          <a:bodyPr>
            <a:normAutofit fontScale="90000"/>
          </a:bodyPr>
          <a:lstStyle/>
          <a:p>
            <a:pPr algn="l"/>
            <a:r>
              <a:rPr lang="sk-SK" sz="4800" dirty="0">
                <a:latin typeface="Aptos" panose="020B0004020202020204" pitchFamily="34" charset="0"/>
                <a:ea typeface="Cambria"/>
              </a:rPr>
              <a:t>Praktizujte bezpečné prehliadanie</a:t>
            </a:r>
            <a:r>
              <a:rPr lang="en-US" sz="4800" dirty="0">
                <a:latin typeface="Aptos" panose="020B0004020202020204" pitchFamily="34" charset="0"/>
                <a:ea typeface="Cambria"/>
              </a:rPr>
              <a:t>! </a:t>
            </a:r>
            <a:r>
              <a:rPr lang="sk-SK"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Ochrana pri sťahovaní</a:t>
            </a:r>
            <a:r>
              <a:rPr lang="en-US" sz="4000" dirty="0">
                <a:solidFill>
                  <a:srgbClr val="FFAA5A"/>
                </a:solidFill>
                <a:latin typeface="Aptos" panose="020B0004020202020204" pitchFamily="34" charset="0"/>
                <a:ea typeface="Cambria"/>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4"/>
            <a:ext cx="10775302" cy="2437598"/>
          </a:xfrm>
        </p:spPr>
        <p:txBody>
          <a:bodyPr>
            <a:normAutofit/>
          </a:bodyPr>
          <a:lstStyle/>
          <a:p>
            <a:pPr algn="just"/>
            <a:r>
              <a:rPr lang="sk-SK" dirty="0">
                <a:latin typeface="Aptos" panose="020B0004020202020204" pitchFamily="34" charset="0"/>
                <a:ea typeface="Times New Roman" panose="02020603050405020304" pitchFamily="18" charset="0"/>
              </a:rPr>
              <a:t>Ochrana pri sťahovaní funguje tak, že sa v súboroch kontrolujú známe podpisy škodlivého softvéru a podozrivé správanie</a:t>
            </a:r>
            <a:r>
              <a:rPr lang="en-US" dirty="0">
                <a:latin typeface="Aptos" panose="020B0004020202020204" pitchFamily="34" charset="0"/>
                <a:ea typeface="Times New Roman" panose="02020603050405020304" pitchFamily="18" charset="0"/>
              </a:rPr>
              <a:t>.</a:t>
            </a:r>
            <a:r>
              <a:rPr lang="sk-SK"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a:p>
            <a:pPr algn="just"/>
            <a:r>
              <a:rPr lang="en-US" dirty="0">
                <a:latin typeface="Aptos" panose="020B0004020202020204" pitchFamily="34" charset="0"/>
                <a:ea typeface="Times New Roman" panose="02020603050405020304" pitchFamily="18" charset="0"/>
              </a:rPr>
              <a:t>Ak je </a:t>
            </a:r>
            <a:r>
              <a:rPr lang="sk-SK" dirty="0">
                <a:latin typeface="Aptos" panose="020B0004020202020204" pitchFamily="34" charset="0"/>
                <a:ea typeface="Times New Roman" panose="02020603050405020304" pitchFamily="18" charset="0"/>
              </a:rPr>
              <a:t>súbor označený ako potenciálne škodlivý, antivírusový softvér ho pred stiahnutím do zariadenia buď umiestni do karantény, alebo ho vymaže</a:t>
            </a:r>
            <a:r>
              <a:rPr lang="en-US" dirty="0">
                <a:latin typeface="Aptos" panose="020B0004020202020204" pitchFamily="34" charset="0"/>
                <a:ea typeface="Times New Roman" panose="02020603050405020304" pitchFamily="18" charset="0"/>
              </a:rPr>
              <a:t>.</a:t>
            </a:r>
            <a:r>
              <a:rPr lang="sk-SK" dirty="0">
                <a:latin typeface="Aptos" panose="020B0004020202020204" pitchFamily="34" charset="0"/>
                <a:ea typeface="Times New Roman" panose="02020603050405020304" pitchFamily="18" charset="0"/>
              </a:rPr>
              <a:t> </a:t>
            </a:r>
            <a:endParaRPr lang="en-US" dirty="0">
              <a:latin typeface="Aptos" panose="020B0004020202020204" pitchFamily="34" charset="0"/>
              <a:ea typeface="Times New Roman" panose="02020603050405020304" pitchFamily="18" charset="0"/>
            </a:endParaRPr>
          </a:p>
        </p:txBody>
      </p:sp>
      <p:sp>
        <p:nvSpPr>
          <p:cNvPr id="6" name="Flowchart: Alternative Process 3">
            <a:extLst>
              <a:ext uri="{FF2B5EF4-FFF2-40B4-BE49-F238E27FC236}">
                <a16:creationId xmlns:a16="http://schemas.microsoft.com/office/drawing/2014/main" id="{D27522EF-0552-EEED-ECCE-9B3CE4694B78}"/>
              </a:ext>
            </a:extLst>
          </p:cNvPr>
          <p:cNvSpPr/>
          <p:nvPr/>
        </p:nvSpPr>
        <p:spPr>
          <a:xfrm>
            <a:off x="1214643" y="3824422"/>
            <a:ext cx="4282440" cy="1040131"/>
          </a:xfrm>
          <a:prstGeom prst="flowChartAlternateProcess">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sk-SK" sz="2800" b="0" i="0" dirty="0">
                <a:solidFill>
                  <a:srgbClr val="333333"/>
                </a:solidFill>
                <a:effectLst/>
                <a:latin typeface="Aptos" panose="020B0004020202020204" pitchFamily="34" charset="0"/>
                <a:ea typeface="Cambria" panose="02040503050406030204" pitchFamily="18" charset="0"/>
              </a:rPr>
              <a:t>Používajte antivírusový </a:t>
            </a:r>
            <a:r>
              <a:rPr lang="en-GB" sz="2800" b="0" i="0" dirty="0">
                <a:solidFill>
                  <a:srgbClr val="333333"/>
                </a:solidFill>
                <a:effectLst/>
                <a:latin typeface="Aptos" panose="020B0004020202020204" pitchFamily="34" charset="0"/>
                <a:ea typeface="Cambria" panose="02040503050406030204" pitchFamily="18" charset="0"/>
              </a:rPr>
              <a:t> software</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7" name="Rectangle: Rounded Corners 4">
            <a:extLst>
              <a:ext uri="{FF2B5EF4-FFF2-40B4-BE49-F238E27FC236}">
                <a16:creationId xmlns:a16="http://schemas.microsoft.com/office/drawing/2014/main" id="{2881A36B-6FA2-2471-F6A8-AB3C09721C8E}"/>
              </a:ext>
            </a:extLst>
          </p:cNvPr>
          <p:cNvSpPr/>
          <p:nvPr/>
        </p:nvSpPr>
        <p:spPr>
          <a:xfrm>
            <a:off x="1214643" y="5407476"/>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sk-SK" sz="2800" b="0" i="0" dirty="0">
                <a:solidFill>
                  <a:srgbClr val="333333"/>
                </a:solidFill>
                <a:effectLst/>
                <a:latin typeface="Aptos" panose="020B0004020202020204" pitchFamily="34" charset="0"/>
                <a:ea typeface="Cambria" panose="02040503050406030204" pitchFamily="18" charset="0"/>
              </a:rPr>
              <a:t>Používajte spoľahlivé zdroje pre sťahovanie </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9" name="Rectangle: Rounded Corners 5">
            <a:extLst>
              <a:ext uri="{FF2B5EF4-FFF2-40B4-BE49-F238E27FC236}">
                <a16:creationId xmlns:a16="http://schemas.microsoft.com/office/drawing/2014/main" id="{B3709284-32E4-34E6-30B7-5EF142225CAD}"/>
              </a:ext>
            </a:extLst>
          </p:cNvPr>
          <p:cNvSpPr/>
          <p:nvPr/>
        </p:nvSpPr>
        <p:spPr>
          <a:xfrm>
            <a:off x="7407798" y="5407476"/>
            <a:ext cx="4282440" cy="1040132"/>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sk-SK" sz="2800" b="0" i="0" dirty="0">
                <a:solidFill>
                  <a:srgbClr val="333333"/>
                </a:solidFill>
                <a:effectLst/>
                <a:latin typeface="Aptos" panose="020B0004020202020204" pitchFamily="34" charset="0"/>
                <a:ea typeface="Cambria" panose="02040503050406030204" pitchFamily="18" charset="0"/>
              </a:rPr>
              <a:t>Overte si autenticitu súboru </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11" name="Rectangle: Rounded Corners 6">
            <a:extLst>
              <a:ext uri="{FF2B5EF4-FFF2-40B4-BE49-F238E27FC236}">
                <a16:creationId xmlns:a16="http://schemas.microsoft.com/office/drawing/2014/main" id="{22C95C17-BAA6-7469-19E1-5E1F292F5D74}"/>
              </a:ext>
            </a:extLst>
          </p:cNvPr>
          <p:cNvSpPr/>
          <p:nvPr/>
        </p:nvSpPr>
        <p:spPr>
          <a:xfrm>
            <a:off x="5822838" y="3824421"/>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sk-SK" sz="2800" b="0" i="0" dirty="0">
                <a:solidFill>
                  <a:srgbClr val="333333"/>
                </a:solidFill>
                <a:effectLst/>
                <a:latin typeface="Aptos" panose="020B0004020202020204" pitchFamily="34" charset="0"/>
                <a:ea typeface="Cambria" panose="02040503050406030204" pitchFamily="18" charset="0"/>
              </a:rPr>
              <a:t>Buďte opatrní pri otváraní príloh v emailoch </a:t>
            </a:r>
            <a:endParaRPr lang="en-GB" sz="2800" b="1" i="0" dirty="0">
              <a:solidFill>
                <a:srgbClr val="333333"/>
              </a:solidFill>
              <a:effectLst/>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198110235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3E67CF-685C-407C-AFE8-C6DBC6EA2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9F8ED1-FF98-4C1E-A78A-36B5A4DB3248}">
  <ds:schemaRefs>
    <ds:schemaRef ds:uri="http://schemas.microsoft.com/office/2006/documentManagement/types"/>
    <ds:schemaRef ds:uri="48bc9dea-9bf6-49de-a95a-f1fa7fcbbbfa"/>
    <ds:schemaRef ds:uri="http://schemas.microsoft.com/office/infopath/2007/PartnerControls"/>
    <ds:schemaRef ds:uri="http://www.w3.org/XML/1998/namespace"/>
    <ds:schemaRef ds:uri="http://purl.org/dc/elements/1.1/"/>
    <ds:schemaRef ds:uri="http://purl.org/dc/terms/"/>
    <ds:schemaRef ds:uri="http://schemas.microsoft.com/office/2006/metadata/properties"/>
    <ds:schemaRef ds:uri="http://purl.org/dc/dcmitype/"/>
    <ds:schemaRef ds:uri="http://schemas.openxmlformats.org/package/2006/metadata/core-properties"/>
    <ds:schemaRef ds:uri="86c132ca-d2ce-4f1f-9992-28ad6e1060fc"/>
  </ds:schemaRefs>
</ds:datastoreItem>
</file>

<file path=customXml/itemProps3.xml><?xml version="1.0" encoding="utf-8"?>
<ds:datastoreItem xmlns:ds="http://schemas.openxmlformats.org/officeDocument/2006/customXml" ds:itemID="{BDCFBBB3-BF06-496B-A145-2D9F6AF3C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1386</TotalTime>
  <Words>2572</Words>
  <Application>Microsoft Office PowerPoint</Application>
  <PresentationFormat>Širokouhlá</PresentationFormat>
  <Paragraphs>168</Paragraphs>
  <Slides>25</Slides>
  <Notes>2</Notes>
  <HiddenSlides>0</HiddenSlides>
  <MMClips>0</MMClips>
  <ScaleCrop>false</ScaleCrop>
  <HeadingPairs>
    <vt:vector size="4" baseType="variant">
      <vt:variant>
        <vt:lpstr>Motív</vt:lpstr>
      </vt:variant>
      <vt:variant>
        <vt:i4>2</vt:i4>
      </vt:variant>
      <vt:variant>
        <vt:lpstr>Nadpisy snímok</vt:lpstr>
      </vt:variant>
      <vt:variant>
        <vt:i4>25</vt:i4>
      </vt:variant>
    </vt:vector>
  </HeadingPairs>
  <TitlesOfParts>
    <vt:vector size="27" baseType="lpstr">
      <vt:lpstr>Motív Office</vt:lpstr>
      <vt:lpstr>Office Theme</vt:lpstr>
      <vt:lpstr>Digitálna bezpečnosť –  Bezpečnostné návyky v digitálnom svete </vt:lpstr>
      <vt:lpstr>Subsekcia 2:  Bezpečnostné návyky v digitálnom svete</vt:lpstr>
      <vt:lpstr>Bezpečnostné návyky na internete </vt:lpstr>
      <vt:lpstr>Praktizujte bezpečné prehliadanie! </vt:lpstr>
      <vt:lpstr>Praktizujte bezpečné prehliadanie! – Bezpečné webstránky</vt:lpstr>
      <vt:lpstr>Praktizujte bezpečné prehliadanie! – Ochrana proti phishingu</vt:lpstr>
      <vt:lpstr>Praktizujte bezpečné prehliadanie! – Detekcia malwaru</vt:lpstr>
      <vt:lpstr>Praktizujte bezpečné prehliadanie! – Reputácia URL adresy</vt:lpstr>
      <vt:lpstr>Praktizujte bezpečné prehliadanie! – Ochrana pri sťahovaní </vt:lpstr>
      <vt:lpstr>Praktizujte bezpečné prehliadanie! – Zabezpečenie prehliadača</vt:lpstr>
      <vt:lpstr>Praktizujte bezpečné prehliadanie! – Vzdelávacie zdroje  </vt:lpstr>
      <vt:lpstr>Trvalé prihlásenie</vt:lpstr>
      <vt:lpstr>Trvalé prihlásenie – pozitíva</vt:lpstr>
      <vt:lpstr>Trvalé prihlásenie – negatíva</vt:lpstr>
      <vt:lpstr>Trvalé prihlásenie – osvedčené postupy </vt:lpstr>
      <vt:lpstr>Bezpečnosť zariadení </vt:lpstr>
      <vt:lpstr>Osvedčené postupy pre zabezpečenie zariadení </vt:lpstr>
      <vt:lpstr>Bezpečnosť mobilných zariadení </vt:lpstr>
      <vt:lpstr>Bezpečnosť mobilných zariadení – osvedčené postupy</vt:lpstr>
      <vt:lpstr>Bezpečné používanie mobilných aplikácií</vt:lpstr>
      <vt:lpstr>Bezpečné používanie mobilných aplikácií – osvedčené postupy </vt:lpstr>
      <vt:lpstr>Bezpečné používanie mobilných aplikácií – osvedčené postupy – pokračovanie  </vt:lpstr>
      <vt:lpstr>Autentifikačné metódy </vt:lpstr>
      <vt:lpstr>Najlepšie autentifikačné metódy </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Martina Hanová</cp:lastModifiedBy>
  <cp:revision>130</cp:revision>
  <dcterms:created xsi:type="dcterms:W3CDTF">2023-02-23T17:03:29Z</dcterms:created>
  <dcterms:modified xsi:type="dcterms:W3CDTF">2024-10-20T16:43:08Z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