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8.xml" ContentType="application/vnd.openxmlformats-officedocument.presentationml.notesSlide+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k"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2"/>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68" name="Google Shape;68;p1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80" name="Google Shape;80;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5"/>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86" name="Google Shape;86;p15"/>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87" name="Google Shape;87;p1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93" name="Google Shape;93;p16"/>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94" name="Google Shape;94;p16"/>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95" name="Google Shape;95;p16"/>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96" name="Google Shape;96;p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8"/>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107" name="Google Shape;107;p18"/>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08" name="Google Shape;108;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9"/>
          <p:cNvSpPr>
            <a:spLocks noGrp="1"/>
          </p:cNvSpPr>
          <p:nvPr>
            <p:ph type="pic" idx="2"/>
          </p:nvPr>
        </p:nvSpPr>
        <p:spPr>
          <a:xfrm>
            <a:off x="1194859" y="408517"/>
            <a:ext cx="3657600" cy="2743200"/>
          </a:xfrm>
          <a:prstGeom prst="rect">
            <a:avLst/>
          </a:prstGeom>
          <a:noFill/>
          <a:ln>
            <a:noFill/>
          </a:ln>
        </p:spPr>
      </p:sp>
      <p:sp>
        <p:nvSpPr>
          <p:cNvPr id="114" name="Google Shape;114;p19"/>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15" name="Google Shape;115;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0"/>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á snímka">
  <p:cSld name="Úvodná snímka">
    <p:spTree>
      <p:nvGrpSpPr>
        <p:cNvPr id="1" name="Shape 15"/>
        <p:cNvGrpSpPr/>
        <p:nvPr/>
      </p:nvGrpSpPr>
      <p:grpSpPr>
        <a:xfrm>
          <a:off x="0" y="0"/>
          <a:ext cx="0" cy="0"/>
          <a:chOff x="0" y="0"/>
          <a:chExt cx="0" cy="0"/>
        </a:xfrm>
      </p:grpSpPr>
      <p:sp>
        <p:nvSpPr>
          <p:cNvPr id="16" name="Google Shape;16;p3"/>
          <p:cNvSpPr txBox="1"/>
          <p:nvPr/>
        </p:nvSpPr>
        <p:spPr>
          <a:xfrm>
            <a:off x="1524000" y="2649480"/>
            <a:ext cx="9144000" cy="745313"/>
          </a:xfrm>
          <a:prstGeom prst="rect">
            <a:avLst/>
          </a:prstGeom>
          <a:noFill/>
          <a:ln>
            <a:noFill/>
          </a:ln>
        </p:spPr>
        <p:txBody>
          <a:bodyPr spcFirstLastPara="1" wrap="square" lIns="91425" tIns="45700" rIns="91425" bIns="45700" anchor="b" anchorCtr="0">
            <a:normAutofit/>
          </a:bodyPr>
          <a:lstStyle/>
          <a:p>
            <a:pPr marL="0" marR="0" lvl="0" indent="0" algn="ctr" rtl="0">
              <a:lnSpc>
                <a:spcPct val="100000"/>
              </a:lnSpc>
              <a:spcBef>
                <a:spcPts val="0"/>
              </a:spcBef>
              <a:spcAft>
                <a:spcPts val="0"/>
              </a:spcAft>
              <a:buClr>
                <a:srgbClr val="FFAA5A"/>
              </a:buClr>
              <a:buSzPts val="2000"/>
              <a:buFont typeface="Cambria"/>
              <a:buNone/>
            </a:pPr>
            <a:r>
              <a:rPr lang="mk" sz="2000" b="1" i="0" u="none" strike="noStrike" cap="none">
                <a:solidFill>
                  <a:srgbClr val="FFAA5A"/>
                </a:solidFill>
                <a:latin typeface="Cambria"/>
                <a:ea typeface="Cambria"/>
                <a:cs typeface="Cambria"/>
                <a:sym typeface="Cambria"/>
              </a:rPr>
              <a:t>ERASMUS+KA220-ADU - Cooperation partnerships in adult education</a:t>
            </a:r>
            <a:endParaRPr sz="2000" b="1" i="0" u="none" strike="noStrike" cap="none">
              <a:solidFill>
                <a:srgbClr val="FFAA5A"/>
              </a:solidFill>
              <a:latin typeface="Cambria"/>
              <a:ea typeface="Cambria"/>
              <a:cs typeface="Cambria"/>
              <a:sym typeface="Cambria"/>
            </a:endParaRPr>
          </a:p>
          <a:p>
            <a:pPr marL="0" marR="0" lvl="0" indent="0" algn="ctr" rtl="0">
              <a:lnSpc>
                <a:spcPct val="100000"/>
              </a:lnSpc>
              <a:spcBef>
                <a:spcPts val="0"/>
              </a:spcBef>
              <a:spcAft>
                <a:spcPts val="0"/>
              </a:spcAft>
              <a:buClr>
                <a:srgbClr val="FFAA5A"/>
              </a:buClr>
              <a:buSzPts val="2000"/>
              <a:buFont typeface="Cambria"/>
              <a:buNone/>
            </a:pPr>
            <a:r>
              <a:rPr lang="mk" sz="2000" b="1" i="0" u="none" strike="noStrike" cap="none">
                <a:solidFill>
                  <a:srgbClr val="FFAA5A"/>
                </a:solidFill>
                <a:latin typeface="Cambria"/>
                <a:ea typeface="Cambria"/>
                <a:cs typeface="Cambria"/>
                <a:sym typeface="Cambria"/>
              </a:rPr>
              <a:t>KA220-ADU-2BF13E10 </a:t>
            </a:r>
            <a:endParaRPr sz="2000" b="1" i="0" u="none" strike="noStrike" cap="none">
              <a:solidFill>
                <a:srgbClr val="FFAA5A"/>
              </a:solidFill>
              <a:latin typeface="Cambria"/>
              <a:ea typeface="Cambria"/>
              <a:cs typeface="Cambria"/>
              <a:sym typeface="Cambria"/>
            </a:endParaRPr>
          </a:p>
        </p:txBody>
      </p:sp>
      <p:sp>
        <p:nvSpPr>
          <p:cNvPr id="17" name="Google Shape;17;p3"/>
          <p:cNvSpPr txBox="1"/>
          <p:nvPr/>
        </p:nvSpPr>
        <p:spPr>
          <a:xfrm>
            <a:off x="1297172" y="1042061"/>
            <a:ext cx="9597656"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2600" b="1" i="0" u="none" strike="noStrike" cap="none">
                <a:solidFill>
                  <a:srgbClr val="92BAB5"/>
                </a:solidFill>
                <a:latin typeface="Cambria"/>
                <a:ea typeface="Cambria"/>
                <a:cs typeface="Cambria"/>
                <a:sym typeface="Cambria"/>
              </a:rPr>
              <a:t>Building Digital Resilience by Making Digital Wellbeing and</a:t>
            </a:r>
            <a:br>
              <a:rPr lang="mk" sz="2600" b="1" i="0" u="none" strike="noStrike" cap="none">
                <a:solidFill>
                  <a:srgbClr val="92BAB5"/>
                </a:solidFill>
                <a:latin typeface="Cambria"/>
                <a:ea typeface="Cambria"/>
                <a:cs typeface="Cambria"/>
                <a:sym typeface="Cambria"/>
              </a:rPr>
            </a:br>
            <a:r>
              <a:rPr lang="mk" sz="2600" b="1" i="0" u="none" strike="noStrike" cap="none">
                <a:solidFill>
                  <a:srgbClr val="92BAB5"/>
                </a:solidFill>
                <a:latin typeface="Cambria"/>
                <a:ea typeface="Cambria"/>
                <a:cs typeface="Cambria"/>
                <a:sym typeface="Cambria"/>
              </a:rPr>
              <a:t>Security Accessible to All</a:t>
            </a:r>
            <a:br>
              <a:rPr lang="mk" sz="2600" b="1" i="0" u="none" strike="noStrike" cap="none">
                <a:solidFill>
                  <a:srgbClr val="92BAB5"/>
                </a:solidFill>
                <a:latin typeface="Cambria"/>
                <a:ea typeface="Cambria"/>
                <a:cs typeface="Cambria"/>
                <a:sym typeface="Cambria"/>
              </a:rPr>
            </a:br>
            <a:r>
              <a:rPr lang="mk" sz="2600" b="1" i="0" u="none" strike="noStrike" cap="none">
                <a:solidFill>
                  <a:srgbClr val="92BAB5"/>
                </a:solidFill>
                <a:latin typeface="Cambria"/>
                <a:ea typeface="Cambria"/>
                <a:cs typeface="Cambria"/>
                <a:sym typeface="Cambria"/>
              </a:rPr>
              <a:t>&lt;&lt;DigiWELL&gt;&gt;</a:t>
            </a:r>
            <a:endParaRPr sz="2600" b="0" i="0" u="none" strike="noStrike" cap="none">
              <a:solidFill>
                <a:schemeClr val="dk1"/>
              </a:solidFill>
              <a:latin typeface="Calibri"/>
              <a:ea typeface="Calibri"/>
              <a:cs typeface="Calibri"/>
              <a:sym typeface="Calibri"/>
            </a:endParaRPr>
          </a:p>
        </p:txBody>
      </p:sp>
      <p:grpSp>
        <p:nvGrpSpPr>
          <p:cNvPr id="18" name="Google Shape;18;p3"/>
          <p:cNvGrpSpPr/>
          <p:nvPr/>
        </p:nvGrpSpPr>
        <p:grpSpPr>
          <a:xfrm>
            <a:off x="404037" y="5915131"/>
            <a:ext cx="11602577" cy="790052"/>
            <a:chOff x="435935" y="5851336"/>
            <a:chExt cx="11602577" cy="790052"/>
          </a:xfrm>
        </p:grpSpPr>
        <p:pic>
          <p:nvPicPr>
            <p:cNvPr id="19" name="Google Shape;19;p3" descr="Obrázok, na ktorom je text"/>
            <p:cNvPicPr preferRelativeResize="0"/>
            <p:nvPr/>
          </p:nvPicPr>
          <p:blipFill rotWithShape="1">
            <a:blip r:embed="rId2">
              <a:alphaModFix/>
            </a:blip>
            <a:srcRect/>
            <a:stretch/>
          </p:blipFill>
          <p:spPr>
            <a:xfrm>
              <a:off x="435935" y="5963498"/>
              <a:ext cx="2290456" cy="529376"/>
            </a:xfrm>
            <a:prstGeom prst="rect">
              <a:avLst/>
            </a:prstGeom>
            <a:noFill/>
            <a:ln>
              <a:noFill/>
            </a:ln>
          </p:spPr>
        </p:pic>
        <p:pic>
          <p:nvPicPr>
            <p:cNvPr id="20" name="Google Shape;20;p3"/>
            <p:cNvPicPr preferRelativeResize="0"/>
            <p:nvPr/>
          </p:nvPicPr>
          <p:blipFill rotWithShape="1">
            <a:blip r:embed="rId3">
              <a:alphaModFix/>
            </a:blip>
            <a:srcRect/>
            <a:stretch/>
          </p:blipFill>
          <p:spPr>
            <a:xfrm>
              <a:off x="10212223" y="5851336"/>
              <a:ext cx="1826289" cy="737473"/>
            </a:xfrm>
            <a:prstGeom prst="rect">
              <a:avLst/>
            </a:prstGeom>
            <a:noFill/>
            <a:ln>
              <a:noFill/>
            </a:ln>
          </p:spPr>
        </p:pic>
        <p:pic>
          <p:nvPicPr>
            <p:cNvPr id="21" name="Google Shape;21;p3"/>
            <p:cNvPicPr preferRelativeResize="0"/>
            <p:nvPr/>
          </p:nvPicPr>
          <p:blipFill rotWithShape="1">
            <a:blip r:embed="rId4">
              <a:alphaModFix/>
            </a:blip>
            <a:srcRect/>
            <a:stretch/>
          </p:blipFill>
          <p:spPr>
            <a:xfrm>
              <a:off x="2726391" y="5863719"/>
              <a:ext cx="777669" cy="777669"/>
            </a:xfrm>
            <a:prstGeom prst="rect">
              <a:avLst/>
            </a:prstGeom>
            <a:noFill/>
            <a:ln>
              <a:noFill/>
            </a:ln>
          </p:spPr>
        </p:pic>
        <p:pic>
          <p:nvPicPr>
            <p:cNvPr id="22" name="Google Shape;22;p3" descr="Slovenská poľnohospodárska univerzita v Nitre"/>
            <p:cNvPicPr preferRelativeResize="0"/>
            <p:nvPr/>
          </p:nvPicPr>
          <p:blipFill rotWithShape="1">
            <a:blip r:embed="rId5">
              <a:alphaModFix/>
            </a:blip>
            <a:srcRect/>
            <a:stretch/>
          </p:blipFill>
          <p:spPr>
            <a:xfrm>
              <a:off x="3589235" y="5963498"/>
              <a:ext cx="1128044" cy="504492"/>
            </a:xfrm>
            <a:prstGeom prst="rect">
              <a:avLst/>
            </a:prstGeom>
            <a:noFill/>
            <a:ln>
              <a:noFill/>
            </a:ln>
          </p:spPr>
        </p:pic>
        <p:pic>
          <p:nvPicPr>
            <p:cNvPr id="23" name="Google Shape;23;p3" descr="Logo"/>
            <p:cNvPicPr preferRelativeResize="0"/>
            <p:nvPr/>
          </p:nvPicPr>
          <p:blipFill rotWithShape="1">
            <a:blip r:embed="rId6">
              <a:alphaModFix/>
            </a:blip>
            <a:srcRect/>
            <a:stretch/>
          </p:blipFill>
          <p:spPr>
            <a:xfrm>
              <a:off x="4717279" y="5963498"/>
              <a:ext cx="968299" cy="504492"/>
            </a:xfrm>
            <a:prstGeom prst="rect">
              <a:avLst/>
            </a:prstGeom>
            <a:noFill/>
            <a:ln>
              <a:noFill/>
            </a:ln>
          </p:spPr>
        </p:pic>
        <p:pic>
          <p:nvPicPr>
            <p:cNvPr id="24" name="Google Shape;24;p3"/>
            <p:cNvPicPr preferRelativeResize="0"/>
            <p:nvPr/>
          </p:nvPicPr>
          <p:blipFill rotWithShape="1">
            <a:blip r:embed="rId7">
              <a:alphaModFix/>
            </a:blip>
            <a:srcRect/>
            <a:stretch/>
          </p:blipFill>
          <p:spPr>
            <a:xfrm>
              <a:off x="5685578" y="5945929"/>
              <a:ext cx="1156727" cy="564513"/>
            </a:xfrm>
            <a:prstGeom prst="rect">
              <a:avLst/>
            </a:prstGeom>
            <a:noFill/>
            <a:ln>
              <a:noFill/>
            </a:ln>
          </p:spPr>
        </p:pic>
        <p:pic>
          <p:nvPicPr>
            <p:cNvPr id="25" name="Google Shape;25;p3" descr="AIFED - Formación, cultura y empleo en Granada"/>
            <p:cNvPicPr preferRelativeResize="0"/>
            <p:nvPr/>
          </p:nvPicPr>
          <p:blipFill rotWithShape="1">
            <a:blip r:embed="rId8">
              <a:alphaModFix/>
            </a:blip>
            <a:srcRect/>
            <a:stretch/>
          </p:blipFill>
          <p:spPr>
            <a:xfrm>
              <a:off x="6898797" y="5968999"/>
              <a:ext cx="1521023" cy="523875"/>
            </a:xfrm>
            <a:prstGeom prst="rect">
              <a:avLst/>
            </a:prstGeom>
            <a:noFill/>
            <a:ln>
              <a:noFill/>
            </a:ln>
          </p:spPr>
        </p:pic>
        <p:pic>
          <p:nvPicPr>
            <p:cNvPr id="26" name="Google Shape;26;p3"/>
            <p:cNvPicPr preferRelativeResize="0"/>
            <p:nvPr/>
          </p:nvPicPr>
          <p:blipFill rotWithShape="1">
            <a:blip r:embed="rId9">
              <a:alphaModFix/>
            </a:blip>
            <a:srcRect/>
            <a:stretch/>
          </p:blipFill>
          <p:spPr>
            <a:xfrm>
              <a:off x="8566511" y="5945929"/>
              <a:ext cx="1499020" cy="228600"/>
            </a:xfrm>
            <a:prstGeom prst="rect">
              <a:avLst/>
            </a:prstGeom>
            <a:noFill/>
            <a:ln>
              <a:noFill/>
            </a:ln>
          </p:spPr>
        </p:pic>
        <p:pic>
          <p:nvPicPr>
            <p:cNvPr id="27" name="Google Shape;27;p3" descr="Syzygia Foundation"/>
            <p:cNvPicPr preferRelativeResize="0"/>
            <p:nvPr/>
          </p:nvPicPr>
          <p:blipFill rotWithShape="1">
            <a:blip r:embed="rId10">
              <a:alphaModFix/>
            </a:blip>
            <a:srcRect/>
            <a:stretch/>
          </p:blipFill>
          <p:spPr>
            <a:xfrm>
              <a:off x="8606409" y="6252553"/>
              <a:ext cx="1419225" cy="282282"/>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
          <p:cNvSpPr>
            <a:spLocks noGrp="1"/>
          </p:cNvSpPr>
          <p:nvPr>
            <p:ph type="pic" idx="2"/>
          </p:nvPr>
        </p:nvSpPr>
        <p:spPr>
          <a:xfrm>
            <a:off x="5183188" y="987425"/>
            <a:ext cx="6172200" cy="4873625"/>
          </a:xfrm>
          <a:prstGeom prst="rect">
            <a:avLst/>
          </a:prstGeom>
          <a:noFill/>
          <a:ln>
            <a:noFill/>
          </a:ln>
        </p:spPr>
      </p:sp>
      <p:sp>
        <p:nvSpPr>
          <p:cNvPr id="51" name="Google Shape;51;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92BAB5"/>
              </a:buClr>
              <a:buSzPts val="4800"/>
              <a:buFont typeface="Cambria"/>
              <a:buNone/>
              <a:defRPr sz="4800" b="1" i="0" u="none" strike="noStrike" cap="non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91116" y="1658679"/>
            <a:ext cx="10662684" cy="394467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FAA5A"/>
              </a:buClr>
              <a:buSzPts val="280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0"/>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mk"/>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425635" y="1983027"/>
            <a:ext cx="7178853" cy="137373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AA5A"/>
              </a:buClr>
              <a:buSzPts val="3600"/>
              <a:buFont typeface="Calibri"/>
              <a:buNone/>
            </a:pPr>
            <a:r>
              <a:rPr lang="mk" sz="3600" b="1" dirty="0">
                <a:solidFill>
                  <a:srgbClr val="FFAA5A"/>
                </a:solidFill>
                <a:latin typeface="Calibri"/>
                <a:ea typeface="Calibri"/>
                <a:cs typeface="Calibri"/>
                <a:sym typeface="Calibri"/>
              </a:rPr>
              <a:t>Дигитална безбедност - </a:t>
            </a:r>
            <a:br>
              <a:rPr lang="mk" sz="3600" dirty="0">
                <a:solidFill>
                  <a:srgbClr val="FFAA5A"/>
                </a:solidFill>
                <a:latin typeface="Calibri"/>
                <a:ea typeface="Calibri"/>
                <a:cs typeface="Calibri"/>
                <a:sym typeface="Calibri"/>
              </a:rPr>
            </a:br>
            <a:r>
              <a:rPr lang="mk" sz="3600" b="1" dirty="0">
                <a:solidFill>
                  <a:srgbClr val="FFAA5A"/>
                </a:solidFill>
                <a:latin typeface="Calibri"/>
                <a:ea typeface="Calibri"/>
                <a:cs typeface="Calibri"/>
                <a:sym typeface="Calibri"/>
              </a:rPr>
              <a:t>Интернет банкарство и </a:t>
            </a:r>
            <a:br>
              <a:rPr lang="mk" sz="3600" b="1" dirty="0">
                <a:solidFill>
                  <a:srgbClr val="FFAA5A"/>
                </a:solidFill>
                <a:latin typeface="Calibri"/>
                <a:ea typeface="Calibri"/>
                <a:cs typeface="Calibri"/>
                <a:sym typeface="Calibri"/>
              </a:rPr>
            </a:br>
            <a:r>
              <a:rPr lang="mk" sz="3600" b="1" dirty="0">
                <a:solidFill>
                  <a:srgbClr val="FFAA5A"/>
                </a:solidFill>
                <a:latin typeface="Calibri"/>
                <a:ea typeface="Calibri"/>
                <a:cs typeface="Calibri"/>
                <a:sym typeface="Calibri"/>
              </a:rPr>
              <a:t>безбедност на социјалните мрежи</a:t>
            </a:r>
            <a:endParaRPr dirty="0"/>
          </a:p>
        </p:txBody>
      </p:sp>
      <p:pic>
        <p:nvPicPr>
          <p:cNvPr id="135" name="Google Shape;135;p22" descr="Obrázok, na ktorom je text"/>
          <p:cNvPicPr preferRelativeResize="0"/>
          <p:nvPr/>
        </p:nvPicPr>
        <p:blipFill rotWithShape="1">
          <a:blip r:embed="rId3">
            <a:alphaModFix/>
          </a:blip>
          <a:srcRect/>
          <a:stretch/>
        </p:blipFill>
        <p:spPr>
          <a:xfrm>
            <a:off x="7821392" y="683970"/>
            <a:ext cx="2406814" cy="529376"/>
          </a:xfrm>
          <a:prstGeom prst="rect">
            <a:avLst/>
          </a:prstGeom>
          <a:noFill/>
          <a:ln>
            <a:noFill/>
          </a:ln>
        </p:spPr>
      </p:pic>
      <p:pic>
        <p:nvPicPr>
          <p:cNvPr id="136" name="Google Shape;136;p22"/>
          <p:cNvPicPr preferRelativeResize="0"/>
          <p:nvPr/>
        </p:nvPicPr>
        <p:blipFill rotWithShape="1">
          <a:blip r:embed="rId4">
            <a:alphaModFix/>
          </a:blip>
          <a:srcRect/>
          <a:stretch/>
        </p:blipFill>
        <p:spPr>
          <a:xfrm>
            <a:off x="5822658" y="5151053"/>
            <a:ext cx="817175" cy="777669"/>
          </a:xfrm>
          <a:prstGeom prst="rect">
            <a:avLst/>
          </a:prstGeom>
          <a:noFill/>
          <a:ln>
            <a:noFill/>
          </a:ln>
        </p:spPr>
      </p:pic>
      <p:pic>
        <p:nvPicPr>
          <p:cNvPr id="137" name="Google Shape;137;p22" descr="Slovenská poľnohospodárska univerzita v Nitre"/>
          <p:cNvPicPr preferRelativeResize="0"/>
          <p:nvPr/>
        </p:nvPicPr>
        <p:blipFill rotWithShape="1">
          <a:blip r:embed="rId5">
            <a:alphaModFix/>
          </a:blip>
          <a:srcRect/>
          <a:stretch/>
        </p:blipFill>
        <p:spPr>
          <a:xfrm>
            <a:off x="6746258" y="5272445"/>
            <a:ext cx="1185350" cy="504492"/>
          </a:xfrm>
          <a:prstGeom prst="rect">
            <a:avLst/>
          </a:prstGeom>
          <a:noFill/>
          <a:ln>
            <a:noFill/>
          </a:ln>
        </p:spPr>
      </p:pic>
      <p:pic>
        <p:nvPicPr>
          <p:cNvPr id="138" name="Google Shape;138;p22"/>
          <p:cNvPicPr preferRelativeResize="0"/>
          <p:nvPr/>
        </p:nvPicPr>
        <p:blipFill rotWithShape="1">
          <a:blip r:embed="rId6">
            <a:alphaModFix/>
          </a:blip>
          <a:srcRect/>
          <a:stretch/>
        </p:blipFill>
        <p:spPr>
          <a:xfrm>
            <a:off x="8059380" y="5242752"/>
            <a:ext cx="773010" cy="1016004"/>
          </a:xfrm>
          <a:prstGeom prst="rect">
            <a:avLst/>
          </a:prstGeom>
          <a:noFill/>
          <a:ln>
            <a:noFill/>
          </a:ln>
        </p:spPr>
      </p:pic>
      <p:pic>
        <p:nvPicPr>
          <p:cNvPr id="139" name="Google Shape;139;p22" descr="Logo"/>
          <p:cNvPicPr preferRelativeResize="0"/>
          <p:nvPr/>
        </p:nvPicPr>
        <p:blipFill rotWithShape="1">
          <a:blip r:embed="rId7">
            <a:alphaModFix/>
          </a:blip>
          <a:srcRect/>
          <a:stretch/>
        </p:blipFill>
        <p:spPr>
          <a:xfrm>
            <a:off x="8832390" y="5213414"/>
            <a:ext cx="1017490" cy="504492"/>
          </a:xfrm>
          <a:prstGeom prst="rect">
            <a:avLst/>
          </a:prstGeom>
          <a:noFill/>
          <a:ln>
            <a:noFill/>
          </a:ln>
        </p:spPr>
      </p:pic>
      <p:pic>
        <p:nvPicPr>
          <p:cNvPr id="140" name="Google Shape;140;p22"/>
          <p:cNvPicPr preferRelativeResize="0"/>
          <p:nvPr/>
        </p:nvPicPr>
        <p:blipFill rotWithShape="1">
          <a:blip r:embed="rId8">
            <a:alphaModFix/>
          </a:blip>
          <a:srcRect/>
          <a:stretch/>
        </p:blipFill>
        <p:spPr>
          <a:xfrm>
            <a:off x="9965882" y="5208372"/>
            <a:ext cx="1215490" cy="564513"/>
          </a:xfrm>
          <a:prstGeom prst="rect">
            <a:avLst/>
          </a:prstGeom>
          <a:noFill/>
          <a:ln>
            <a:noFill/>
          </a:ln>
        </p:spPr>
      </p:pic>
      <p:pic>
        <p:nvPicPr>
          <p:cNvPr id="141" name="Google Shape;141;p22" descr="AIFED - Formación, cultura y empleo en Granada"/>
          <p:cNvPicPr preferRelativeResize="0"/>
          <p:nvPr/>
        </p:nvPicPr>
        <p:blipFill rotWithShape="1">
          <a:blip r:embed="rId9">
            <a:alphaModFix/>
          </a:blip>
          <a:srcRect/>
          <a:stretch/>
        </p:blipFill>
        <p:spPr>
          <a:xfrm>
            <a:off x="6223099" y="5771248"/>
            <a:ext cx="1598293" cy="523875"/>
          </a:xfrm>
          <a:prstGeom prst="rect">
            <a:avLst/>
          </a:prstGeom>
          <a:noFill/>
          <a:ln>
            <a:noFill/>
          </a:ln>
        </p:spPr>
      </p:pic>
      <p:pic>
        <p:nvPicPr>
          <p:cNvPr id="142" name="Google Shape;142;p22"/>
          <p:cNvPicPr preferRelativeResize="0"/>
          <p:nvPr/>
        </p:nvPicPr>
        <p:blipFill rotWithShape="1">
          <a:blip r:embed="rId10">
            <a:alphaModFix/>
          </a:blip>
          <a:srcRect/>
          <a:stretch/>
        </p:blipFill>
        <p:spPr>
          <a:xfrm>
            <a:off x="8937023" y="5889422"/>
            <a:ext cx="1575172" cy="228600"/>
          </a:xfrm>
          <a:prstGeom prst="rect">
            <a:avLst/>
          </a:prstGeom>
          <a:noFill/>
          <a:ln>
            <a:noFill/>
          </a:ln>
        </p:spPr>
      </p:pic>
      <p:pic>
        <p:nvPicPr>
          <p:cNvPr id="143" name="Google Shape;143;p22" descr="Syzygia Foundation"/>
          <p:cNvPicPr preferRelativeResize="0"/>
          <p:nvPr/>
        </p:nvPicPr>
        <p:blipFill rotWithShape="1">
          <a:blip r:embed="rId11">
            <a:alphaModFix/>
          </a:blip>
          <a:srcRect/>
          <a:stretch/>
        </p:blipFill>
        <p:spPr>
          <a:xfrm>
            <a:off x="10621679" y="5862581"/>
            <a:ext cx="1491323" cy="282282"/>
          </a:xfrm>
          <a:prstGeom prst="rect">
            <a:avLst/>
          </a:prstGeom>
          <a:noFill/>
          <a:ln>
            <a:noFill/>
          </a:ln>
        </p:spPr>
      </p:pic>
      <p:sp>
        <p:nvSpPr>
          <p:cNvPr id="144" name="Google Shape;144;p22"/>
          <p:cNvSpPr txBox="1"/>
          <p:nvPr/>
        </p:nvSpPr>
        <p:spPr>
          <a:xfrm>
            <a:off x="7622071" y="3686794"/>
            <a:ext cx="2480219" cy="137373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mk" sz="1400" b="0" i="0" u="none" strike="noStrike" cap="none" dirty="0">
                <a:solidFill>
                  <a:srgbClr val="000000"/>
                </a:solidFill>
                <a:latin typeface="Arial"/>
                <a:ea typeface="Arial"/>
                <a:cs typeface="Arial"/>
                <a:sym typeface="Arial"/>
              </a:rPr>
              <a:t>Градење дигитална отпорност </a:t>
            </a:r>
            <a:br>
              <a:rPr lang="mk" sz="1400" b="0" i="0" u="none" strike="noStrike" cap="none" dirty="0">
                <a:solidFill>
                  <a:srgbClr val="000000"/>
                </a:solidFill>
                <a:latin typeface="Arial"/>
                <a:ea typeface="Arial"/>
                <a:cs typeface="Arial"/>
                <a:sym typeface="Arial"/>
              </a:rPr>
            </a:br>
            <a:r>
              <a:rPr lang="mk" dirty="0"/>
              <a:t>преку обезбедување</a:t>
            </a:r>
            <a:r>
              <a:rPr lang="mk" sz="1400" b="0" i="0" u="none" strike="noStrike" cap="none" dirty="0">
                <a:solidFill>
                  <a:srgbClr val="000000"/>
                </a:solidFill>
                <a:latin typeface="Arial"/>
                <a:ea typeface="Arial"/>
                <a:cs typeface="Arial"/>
                <a:sym typeface="Arial"/>
              </a:rPr>
              <a:t> на дигиталната благосостојба </a:t>
            </a:r>
            <a:br>
              <a:rPr lang="mk" sz="1400" b="0" i="0" u="none" strike="noStrike" cap="none" dirty="0">
                <a:solidFill>
                  <a:srgbClr val="000000"/>
                </a:solidFill>
                <a:latin typeface="Arial"/>
                <a:ea typeface="Arial"/>
                <a:cs typeface="Arial"/>
                <a:sym typeface="Arial"/>
              </a:rPr>
            </a:br>
            <a:r>
              <a:rPr lang="mk" sz="1400" b="0" i="0" u="none" strike="noStrike" cap="none" dirty="0">
                <a:solidFill>
                  <a:srgbClr val="000000"/>
                </a:solidFill>
                <a:latin typeface="Arial"/>
                <a:ea typeface="Arial"/>
                <a:cs typeface="Arial"/>
                <a:sym typeface="Arial"/>
              </a:rPr>
              <a:t>и безбедност достапни за сите </a:t>
            </a:r>
            <a:br>
              <a:rPr lang="mk" sz="1400" b="0" i="0" u="none" strike="noStrike" cap="none" dirty="0">
                <a:solidFill>
                  <a:srgbClr val="000000"/>
                </a:solidFill>
                <a:latin typeface="Arial"/>
                <a:ea typeface="Arial"/>
                <a:cs typeface="Arial"/>
                <a:sym typeface="Arial"/>
              </a:rPr>
            </a:br>
            <a:r>
              <a:rPr lang="mk" sz="1100" b="0" i="0" u="none" strike="noStrike" cap="none" dirty="0">
                <a:solidFill>
                  <a:srgbClr val="000000"/>
                </a:solidFill>
                <a:latin typeface="Arial"/>
                <a:ea typeface="Arial"/>
                <a:cs typeface="Arial"/>
                <a:sym typeface="Arial"/>
              </a:rPr>
              <a:t>2022-2-SK01-KA220-ADU-000096888</a:t>
            </a:r>
            <a:endParaRPr sz="1400" b="0" i="0" u="none" strike="noStrike" cap="none" dirty="0">
              <a:solidFill>
                <a:srgbClr val="000000"/>
              </a:solidFill>
              <a:latin typeface="Arial"/>
              <a:ea typeface="Arial"/>
              <a:cs typeface="Arial"/>
              <a:sym typeface="Arial"/>
            </a:endParaRPr>
          </a:p>
        </p:txBody>
      </p:sp>
      <p:pic>
        <p:nvPicPr>
          <p:cNvPr id="145" name="Google Shape;145;p22" descr="Obrázok, na ktorom je počítač, animák, chlapec&#10;&#10;Automaticky generovaný popis"/>
          <p:cNvPicPr preferRelativeResize="0"/>
          <p:nvPr/>
        </p:nvPicPr>
        <p:blipFill rotWithShape="1">
          <a:blip r:embed="rId12">
            <a:alphaModFix/>
          </a:blip>
          <a:srcRect/>
          <a:stretch/>
        </p:blipFill>
        <p:spPr>
          <a:xfrm>
            <a:off x="1106297" y="1470012"/>
            <a:ext cx="3755414" cy="3418014"/>
          </a:xfrm>
          <a:prstGeom prst="rect">
            <a:avLst/>
          </a:prstGeom>
          <a:noFill/>
          <a:ln>
            <a:noFill/>
          </a:ln>
        </p:spPr>
      </p:pic>
      <p:pic>
        <p:nvPicPr>
          <p:cNvPr id="146" name="Google Shape;146;p22" descr="Štít so značkou obrys"/>
          <p:cNvPicPr preferRelativeResize="0"/>
          <p:nvPr/>
        </p:nvPicPr>
        <p:blipFill rotWithShape="1">
          <a:blip r:embed="rId13">
            <a:alphaModFix/>
          </a:blip>
          <a:srcRect/>
          <a:stretch/>
        </p:blipFill>
        <p:spPr>
          <a:xfrm>
            <a:off x="3511235" y="2447570"/>
            <a:ext cx="9144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31"/>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4" name="Google Shape;274;p31"/>
          <p:cNvSpPr txBox="1">
            <a:spLocks noGrp="1"/>
          </p:cNvSpPr>
          <p:nvPr>
            <p:ph type="title"/>
          </p:nvPr>
        </p:nvSpPr>
        <p:spPr>
          <a:xfrm>
            <a:off x="1531620" y="358095"/>
            <a:ext cx="8691574" cy="9378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3600" dirty="0">
                <a:latin typeface="Arial"/>
                <a:ea typeface="Arial"/>
                <a:cs typeface="Arial"/>
                <a:sym typeface="Arial"/>
              </a:rPr>
              <a:t>Користете безбеден уред и мрежа</a:t>
            </a:r>
            <a:endParaRPr sz="3600" dirty="0">
              <a:latin typeface="Arial"/>
              <a:ea typeface="Arial"/>
              <a:cs typeface="Arial"/>
              <a:sym typeface="Arial"/>
            </a:endParaRPr>
          </a:p>
        </p:txBody>
      </p:sp>
      <p:sp>
        <p:nvSpPr>
          <p:cNvPr id="275" name="Google Shape;275;p31"/>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6" name="Google Shape;276;p31"/>
          <p:cNvSpPr txBox="1">
            <a:spLocks noGrp="1"/>
          </p:cNvSpPr>
          <p:nvPr>
            <p:ph type="body" idx="1"/>
          </p:nvPr>
        </p:nvSpPr>
        <p:spPr>
          <a:xfrm>
            <a:off x="1531620" y="1295922"/>
            <a:ext cx="9581778" cy="4864848"/>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SzPts val="2400"/>
              <a:buChar char="❑"/>
            </a:pPr>
            <a:r>
              <a:rPr lang="mk" sz="2400" dirty="0">
                <a:latin typeface="Arial"/>
                <a:ea typeface="Arial"/>
                <a:cs typeface="Arial"/>
                <a:sym typeface="Arial"/>
              </a:rPr>
              <a:t>Уредот и мрежата што ги користите за пристап до вашата онлајн банкарска сметка, исто така, може да влијаат на вашата безбедност.</a:t>
            </a:r>
            <a:endParaRPr sz="2200" dirty="0"/>
          </a:p>
          <a:p>
            <a:pPr marL="228600" lvl="0" indent="-190500" algn="l" rtl="0">
              <a:lnSpc>
                <a:spcPct val="90000"/>
              </a:lnSpc>
              <a:spcBef>
                <a:spcPts val="1000"/>
              </a:spcBef>
              <a:spcAft>
                <a:spcPts val="0"/>
              </a:spcAft>
              <a:buSzPts val="2400"/>
              <a:buChar char="❑"/>
            </a:pPr>
            <a:r>
              <a:rPr lang="mk" sz="2400" dirty="0">
                <a:latin typeface="Arial"/>
                <a:ea typeface="Arial"/>
                <a:cs typeface="Arial"/>
                <a:sym typeface="Arial"/>
              </a:rPr>
              <a:t>Чувајте го уредот од кој пристапувате до онлајн банкарскиот систем внимателно обезбеден. Овозможете заштита со лозинка или пристап до автентикација на сите уреди.</a:t>
            </a:r>
            <a:endParaRPr sz="2200" dirty="0"/>
          </a:p>
          <a:p>
            <a:pPr marL="228600" lvl="0" indent="-190500" algn="l" rtl="0">
              <a:lnSpc>
                <a:spcPct val="90000"/>
              </a:lnSpc>
              <a:spcBef>
                <a:spcPts val="1000"/>
              </a:spcBef>
              <a:spcAft>
                <a:spcPts val="0"/>
              </a:spcAft>
              <a:buSzPts val="2400"/>
              <a:buChar char="❑"/>
            </a:pPr>
            <a:r>
              <a:rPr lang="mk" sz="2400" dirty="0">
                <a:latin typeface="Arial"/>
                <a:ea typeface="Arial"/>
                <a:cs typeface="Arial"/>
                <a:sym typeface="Arial"/>
              </a:rPr>
              <a:t>Проверете дали е ажуриран целиот софтвер на уредите. Додадете кориснички антивирусен софтвер за дополнителна безбедност во банкарството.</a:t>
            </a:r>
            <a:endParaRPr sz="2200" dirty="0"/>
          </a:p>
          <a:p>
            <a:pPr marL="228600" lvl="0" indent="-190500" algn="l" rtl="0">
              <a:lnSpc>
                <a:spcPct val="90000"/>
              </a:lnSpc>
              <a:spcBef>
                <a:spcPts val="1000"/>
              </a:spcBef>
              <a:spcAft>
                <a:spcPts val="0"/>
              </a:spcAft>
              <a:buSzPts val="2400"/>
              <a:buChar char="❑"/>
            </a:pPr>
            <a:r>
              <a:rPr lang="mk" sz="2400" dirty="0">
                <a:latin typeface="Arial"/>
                <a:ea typeface="Arial"/>
                <a:cs typeface="Arial"/>
                <a:sym typeface="Arial"/>
              </a:rPr>
              <a:t>Не пристапувајте до системите за онлајн банкарство преку непознати/необезбедени мрежи, како што се јавните WiFi мрежи.</a:t>
            </a:r>
            <a:endParaRPr sz="2200" dirty="0"/>
          </a:p>
          <a:p>
            <a:pPr marL="228600" lvl="0" indent="-38100" algn="l" rtl="0">
              <a:lnSpc>
                <a:spcPct val="90000"/>
              </a:lnSpc>
              <a:spcBef>
                <a:spcPts val="1000"/>
              </a:spcBef>
              <a:spcAft>
                <a:spcPts val="0"/>
              </a:spcAft>
              <a:buSzPts val="3000"/>
              <a:buNone/>
            </a:pPr>
            <a:endParaRPr sz="2400" dirty="0">
              <a:latin typeface="Arial"/>
              <a:ea typeface="Arial"/>
              <a:cs typeface="Arial"/>
              <a:sym typeface="Arial"/>
            </a:endParaRPr>
          </a:p>
        </p:txBody>
      </p:sp>
      <p:pic>
        <p:nvPicPr>
          <p:cNvPr id="277" name="Google Shape;277;p31" descr="How to secure your passwords"/>
          <p:cNvPicPr preferRelativeResize="0"/>
          <p:nvPr/>
        </p:nvPicPr>
        <p:blipFill rotWithShape="1">
          <a:blip r:embed="rId3">
            <a:alphaModFix/>
          </a:blip>
          <a:srcRect/>
          <a:stretch/>
        </p:blipFill>
        <p:spPr>
          <a:xfrm>
            <a:off x="10125297" y="5402566"/>
            <a:ext cx="1943883" cy="12959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mk"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283" name="Google Shape;283;p32"/>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 name="Google Shape;284;p32"/>
          <p:cNvSpPr txBox="1">
            <a:spLocks noGrp="1"/>
          </p:cNvSpPr>
          <p:nvPr>
            <p:ph type="title"/>
          </p:nvPr>
        </p:nvSpPr>
        <p:spPr>
          <a:xfrm>
            <a:off x="2086984" y="358095"/>
            <a:ext cx="8136210" cy="9378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3200" dirty="0">
                <a:latin typeface="Arial"/>
                <a:ea typeface="Arial"/>
                <a:cs typeface="Arial"/>
                <a:sym typeface="Arial"/>
              </a:rPr>
              <a:t>Следете ја активноста и изводите</a:t>
            </a:r>
            <a:br>
              <a:rPr lang="mk" sz="3200" dirty="0">
                <a:latin typeface="Arial"/>
                <a:ea typeface="Arial"/>
                <a:cs typeface="Arial"/>
                <a:sym typeface="Arial"/>
              </a:rPr>
            </a:br>
            <a:r>
              <a:rPr lang="mk" sz="3200" dirty="0">
                <a:latin typeface="Arial"/>
                <a:ea typeface="Arial"/>
                <a:cs typeface="Arial"/>
                <a:sym typeface="Arial"/>
              </a:rPr>
              <a:t>на вашата сметка</a:t>
            </a:r>
            <a:endParaRPr sz="3200" dirty="0">
              <a:latin typeface="Arial"/>
              <a:ea typeface="Arial"/>
              <a:cs typeface="Arial"/>
              <a:sym typeface="Arial"/>
            </a:endParaRPr>
          </a:p>
        </p:txBody>
      </p:sp>
      <p:sp>
        <p:nvSpPr>
          <p:cNvPr id="285" name="Google Shape;285;p32"/>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6" name="Google Shape;286;p32"/>
          <p:cNvSpPr txBox="1">
            <a:spLocks noGrp="1"/>
          </p:cNvSpPr>
          <p:nvPr>
            <p:ph type="body" idx="1"/>
          </p:nvPr>
        </p:nvSpPr>
        <p:spPr>
          <a:xfrm>
            <a:off x="1968806" y="1295921"/>
            <a:ext cx="9381184" cy="5575676"/>
          </a:xfrm>
          <a:prstGeom prst="rect">
            <a:avLst/>
          </a:prstGeom>
          <a:noFill/>
          <a:ln>
            <a:noFill/>
          </a:ln>
        </p:spPr>
        <p:txBody>
          <a:bodyPr spcFirstLastPara="1" wrap="square" lIns="91425" tIns="45700" rIns="91425" bIns="45700" anchor="t" anchorCtr="0">
            <a:noAutofit/>
          </a:bodyPr>
          <a:lstStyle/>
          <a:p>
            <a:pPr marL="457200" lvl="0" indent="-196850" algn="just" rtl="0">
              <a:lnSpc>
                <a:spcPct val="105000"/>
              </a:lnSpc>
              <a:spcBef>
                <a:spcPts val="0"/>
              </a:spcBef>
              <a:spcAft>
                <a:spcPts val="0"/>
              </a:spcAft>
              <a:buSzPts val="1900"/>
              <a:buChar char="❑"/>
            </a:pPr>
            <a:r>
              <a:rPr lang="mk" sz="1900" dirty="0">
                <a:latin typeface="Arial"/>
                <a:ea typeface="Arial"/>
                <a:cs typeface="Arial"/>
                <a:sym typeface="Arial"/>
              </a:rPr>
              <a:t>Редовно следете го прометот и изводите на сметките за сомнителна активност, за да ги идентификувате потенцијалните закани.</a:t>
            </a:r>
            <a:endParaRPr sz="2300" dirty="0"/>
          </a:p>
          <a:p>
            <a:pPr marL="457200" lvl="0" indent="-196850" algn="just" rtl="0">
              <a:lnSpc>
                <a:spcPct val="105000"/>
              </a:lnSpc>
              <a:spcBef>
                <a:spcPts val="1200"/>
              </a:spcBef>
              <a:spcAft>
                <a:spcPts val="0"/>
              </a:spcAft>
              <a:buSzPts val="1900"/>
              <a:buChar char="❑"/>
            </a:pPr>
            <a:r>
              <a:rPr lang="mk" sz="1900" dirty="0">
                <a:latin typeface="Arial"/>
                <a:ea typeface="Arial"/>
                <a:cs typeface="Arial"/>
                <a:sym typeface="Arial"/>
              </a:rPr>
              <a:t>Проверувајте ја активноста и изводите на вашата сметка најмалку еднаш месечно и пријавете ги сите проблеми во вашата банка што е можно поскоро.</a:t>
            </a:r>
            <a:endParaRPr sz="2300" dirty="0"/>
          </a:p>
          <a:p>
            <a:pPr marL="457200" lvl="0" indent="-196850" algn="just" rtl="0">
              <a:lnSpc>
                <a:spcPct val="105000"/>
              </a:lnSpc>
              <a:spcBef>
                <a:spcPts val="1200"/>
              </a:spcBef>
              <a:spcAft>
                <a:spcPts val="0"/>
              </a:spcAft>
              <a:buSzPts val="1900"/>
              <a:buChar char="❑"/>
            </a:pPr>
            <a:r>
              <a:rPr lang="mk" sz="1900" dirty="0">
                <a:latin typeface="Arial"/>
                <a:ea typeface="Arial"/>
                <a:cs typeface="Arial"/>
                <a:sym typeface="Arial"/>
              </a:rPr>
              <a:t>Овозможете предупредувања и известувања за вашата сметка, како што се е-пошта или текстуални пораки за да ве известат за какви било промени или трансакции во вашата сметка.</a:t>
            </a:r>
            <a:endParaRPr sz="2300" dirty="0"/>
          </a:p>
          <a:p>
            <a:pPr marL="457200" lvl="0" indent="-196850" algn="just" rtl="0">
              <a:lnSpc>
                <a:spcPct val="105000"/>
              </a:lnSpc>
              <a:spcBef>
                <a:spcPts val="1200"/>
              </a:spcBef>
              <a:spcAft>
                <a:spcPts val="0"/>
              </a:spcAft>
              <a:buSzPts val="1900"/>
              <a:buChar char="❑"/>
            </a:pPr>
            <a:r>
              <a:rPr lang="mk" sz="1900" dirty="0">
                <a:latin typeface="Arial"/>
                <a:ea typeface="Arial"/>
                <a:cs typeface="Arial"/>
                <a:sym typeface="Arial"/>
              </a:rPr>
              <a:t>Ова ќе ви помогне да откриете какви било неовластени или лажни трансакции на вашата сметка и да спречите каква било потенцијална загуба или штета.</a:t>
            </a:r>
            <a:endParaRPr sz="1900" dirty="0">
              <a:latin typeface="Arial"/>
              <a:ea typeface="Arial"/>
              <a:cs typeface="Arial"/>
              <a:sym typeface="Arial"/>
            </a:endParaRPr>
          </a:p>
          <a:p>
            <a:pPr marL="228600" lvl="0" indent="0" algn="ctr" rtl="0">
              <a:lnSpc>
                <a:spcPct val="104999"/>
              </a:lnSpc>
              <a:spcBef>
                <a:spcPts val="1200"/>
              </a:spcBef>
              <a:spcAft>
                <a:spcPts val="0"/>
              </a:spcAft>
              <a:buSzPts val="2400"/>
              <a:buNone/>
            </a:pPr>
            <a:r>
              <a:rPr lang="mk" sz="1900" b="1" i="1" dirty="0">
                <a:solidFill>
                  <a:srgbClr val="E97132"/>
                </a:solidFill>
                <a:latin typeface="Arial"/>
                <a:ea typeface="Arial"/>
                <a:cs typeface="Arial"/>
                <a:sym typeface="Arial"/>
              </a:rPr>
              <a:t>Извештај за неовластени трошоци или трансфери</a:t>
            </a:r>
            <a:endParaRPr sz="1900" b="1" i="1" dirty="0">
              <a:solidFill>
                <a:srgbClr val="000000"/>
              </a:solidFill>
              <a:latin typeface="Arial"/>
              <a:ea typeface="Arial"/>
              <a:cs typeface="Arial"/>
              <a:sym typeface="Arial"/>
            </a:endParaRPr>
          </a:p>
          <a:p>
            <a:pPr marL="228600" lvl="0" indent="0" algn="ctr" rtl="0">
              <a:lnSpc>
                <a:spcPct val="104999"/>
              </a:lnSpc>
              <a:spcBef>
                <a:spcPts val="1200"/>
              </a:spcBef>
              <a:spcAft>
                <a:spcPts val="0"/>
              </a:spcAft>
              <a:buSzPts val="2400"/>
              <a:buNone/>
            </a:pPr>
            <a:r>
              <a:rPr lang="mk" sz="1900" b="1" i="1" dirty="0">
                <a:solidFill>
                  <a:srgbClr val="E97132"/>
                </a:solidFill>
                <a:latin typeface="Arial"/>
                <a:ea typeface="Arial"/>
                <a:cs typeface="Arial"/>
                <a:sym typeface="Arial"/>
              </a:rPr>
              <a:t>до вашата банка .</a:t>
            </a:r>
            <a:endParaRPr sz="1900" b="1" i="1" dirty="0">
              <a:latin typeface="Arial"/>
              <a:ea typeface="Arial"/>
              <a:cs typeface="Arial"/>
              <a:sym typeface="Arial"/>
            </a:endParaRPr>
          </a:p>
          <a:p>
            <a:pPr marL="228600" lvl="0" indent="-25400" algn="just" rtl="0">
              <a:lnSpc>
                <a:spcPct val="80000"/>
              </a:lnSpc>
              <a:spcBef>
                <a:spcPts val="1600"/>
              </a:spcBef>
              <a:spcAft>
                <a:spcPts val="0"/>
              </a:spcAft>
              <a:buSzPts val="3200"/>
              <a:buNone/>
            </a:pPr>
            <a:endParaRPr sz="2700"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2" name="Google Shape;292;p33"/>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 name="Google Shape;293;p33"/>
          <p:cNvSpPr txBox="1">
            <a:spLocks noGrp="1"/>
          </p:cNvSpPr>
          <p:nvPr>
            <p:ph type="title"/>
          </p:nvPr>
        </p:nvSpPr>
        <p:spPr>
          <a:xfrm>
            <a:off x="1872948" y="358095"/>
            <a:ext cx="8350245" cy="9378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3600" dirty="0">
                <a:latin typeface="Arial"/>
                <a:ea typeface="Arial"/>
                <a:cs typeface="Arial"/>
                <a:sym typeface="Arial"/>
              </a:rPr>
              <a:t>Заштитете ги вашите лични податоци</a:t>
            </a:r>
            <a:endParaRPr sz="3600" dirty="0">
              <a:latin typeface="Arial"/>
              <a:ea typeface="Arial"/>
              <a:cs typeface="Arial"/>
              <a:sym typeface="Arial"/>
            </a:endParaRPr>
          </a:p>
        </p:txBody>
      </p:sp>
      <p:sp>
        <p:nvSpPr>
          <p:cNvPr id="294" name="Google Shape;294;p33"/>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5" name="Google Shape;295;p33"/>
          <p:cNvSpPr txBox="1">
            <a:spLocks noGrp="1"/>
          </p:cNvSpPr>
          <p:nvPr>
            <p:ph type="body" idx="1"/>
          </p:nvPr>
        </p:nvSpPr>
        <p:spPr>
          <a:xfrm>
            <a:off x="1731981" y="1295921"/>
            <a:ext cx="9618009" cy="5203983"/>
          </a:xfrm>
          <a:prstGeom prst="rect">
            <a:avLst/>
          </a:prstGeom>
          <a:noFill/>
          <a:ln>
            <a:noFill/>
          </a:ln>
        </p:spPr>
        <p:txBody>
          <a:bodyPr spcFirstLastPara="1" wrap="square" lIns="91425" tIns="45700" rIns="91425" bIns="45700" anchor="t" anchorCtr="0">
            <a:noAutofit/>
          </a:bodyPr>
          <a:lstStyle/>
          <a:p>
            <a:pPr marL="457200" lvl="0" indent="-196850" algn="just" rtl="0">
              <a:lnSpc>
                <a:spcPct val="115000"/>
              </a:lnSpc>
              <a:spcBef>
                <a:spcPts val="0"/>
              </a:spcBef>
              <a:spcAft>
                <a:spcPts val="0"/>
              </a:spcAft>
              <a:buSzPts val="1720"/>
              <a:buChar char="❑"/>
            </a:pPr>
            <a:r>
              <a:rPr lang="mk" sz="1720" dirty="0">
                <a:latin typeface="Arial"/>
                <a:ea typeface="Arial"/>
                <a:cs typeface="Arial"/>
                <a:sym typeface="Arial"/>
              </a:rPr>
              <a:t>Секогаш внимавајте на банкарските е-пошта или пораки кои бараат лични информации или ве пренасочуваат на веб-локација на банка.</a:t>
            </a:r>
            <a:endParaRPr sz="2090" dirty="0"/>
          </a:p>
          <a:p>
            <a:pPr marL="457200" lvl="0" indent="-196850" algn="just" rtl="0">
              <a:lnSpc>
                <a:spcPct val="115000"/>
              </a:lnSpc>
              <a:spcBef>
                <a:spcPts val="1200"/>
              </a:spcBef>
              <a:spcAft>
                <a:spcPts val="0"/>
              </a:spcAft>
              <a:buSzPts val="1720"/>
              <a:buChar char="❑"/>
            </a:pPr>
            <a:r>
              <a:rPr lang="mk" sz="1720" dirty="0">
                <a:latin typeface="Arial"/>
                <a:ea typeface="Arial"/>
                <a:cs typeface="Arial"/>
                <a:sym typeface="Arial"/>
              </a:rPr>
              <a:t>Никогаш не давајте чувствителни информации на трети страни, како што се идентификациски броеви, најавување или PIN-кодови.</a:t>
            </a:r>
            <a:endParaRPr sz="2090" dirty="0"/>
          </a:p>
          <a:p>
            <a:pPr marL="457200" lvl="0" indent="-196850" algn="just" rtl="0">
              <a:lnSpc>
                <a:spcPct val="115000"/>
              </a:lnSpc>
              <a:spcBef>
                <a:spcPts val="1200"/>
              </a:spcBef>
              <a:spcAft>
                <a:spcPts val="0"/>
              </a:spcAft>
              <a:buSzPts val="1720"/>
              <a:buChar char="❑"/>
            </a:pPr>
            <a:r>
              <a:rPr lang="mk" sz="1720" dirty="0">
                <a:latin typeface="Arial"/>
                <a:ea typeface="Arial"/>
                <a:cs typeface="Arial"/>
                <a:sym typeface="Arial"/>
              </a:rPr>
              <a:t>Хакерите користат лажни е-пошта или пораки, кои изгледаат како да се од вашата банка, за да ги украдат вашите банкарски податоци (фишинг). Хакерите често имитираат некој друг и бараат од вас да ги споделите деталите за вашата сметка (измама).</a:t>
            </a:r>
            <a:endParaRPr sz="2090" dirty="0"/>
          </a:p>
          <a:p>
            <a:pPr marL="457200" lvl="0" indent="-196850" algn="just" rtl="0">
              <a:lnSpc>
                <a:spcPct val="115000"/>
              </a:lnSpc>
              <a:spcBef>
                <a:spcPts val="1200"/>
              </a:spcBef>
              <a:spcAft>
                <a:spcPts val="0"/>
              </a:spcAft>
              <a:buSzPts val="1720"/>
              <a:buChar char="❑"/>
            </a:pPr>
            <a:r>
              <a:rPr lang="mk" sz="1720" dirty="0">
                <a:latin typeface="Arial"/>
                <a:ea typeface="Arial"/>
                <a:cs typeface="Arial"/>
                <a:sym typeface="Arial"/>
              </a:rPr>
              <a:t>Не паѓајте на сомнителни пораки, врски или барања за детали. Проверете ги адресите на испраќачот, URL-адресите и содржината пред да ги отворите.</a:t>
            </a:r>
            <a:endParaRPr sz="2090" dirty="0"/>
          </a:p>
          <a:p>
            <a:pPr marL="457200" lvl="0" indent="-196850" algn="just" rtl="0">
              <a:lnSpc>
                <a:spcPct val="115000"/>
              </a:lnSpc>
              <a:spcBef>
                <a:spcPts val="1200"/>
              </a:spcBef>
              <a:spcAft>
                <a:spcPts val="0"/>
              </a:spcAft>
              <a:buSzPts val="1720"/>
              <a:buChar char="❑"/>
            </a:pPr>
            <a:r>
              <a:rPr lang="mk" sz="1720" dirty="0">
                <a:latin typeface="Arial"/>
                <a:ea typeface="Arial"/>
                <a:cs typeface="Arial"/>
                <a:sym typeface="Arial"/>
              </a:rPr>
              <a:t>Контактирајте ја директно вашата банка доколку имате какви било сомнежи или грижи</a:t>
            </a:r>
            <a:endParaRPr sz="2090" dirty="0"/>
          </a:p>
          <a:p>
            <a:pPr marL="228600" lvl="0" indent="0" algn="ctr" rtl="0">
              <a:lnSpc>
                <a:spcPct val="115000"/>
              </a:lnSpc>
              <a:spcBef>
                <a:spcPts val="1200"/>
              </a:spcBef>
              <a:spcAft>
                <a:spcPts val="0"/>
              </a:spcAft>
              <a:buSzPts val="2220"/>
              <a:buNone/>
            </a:pPr>
            <a:r>
              <a:rPr lang="mk" sz="1720" b="1" i="1" dirty="0">
                <a:solidFill>
                  <a:srgbClr val="E97132"/>
                </a:solidFill>
                <a:latin typeface="Arial"/>
                <a:ea typeface="Arial"/>
                <a:cs typeface="Arial"/>
                <a:sym typeface="Arial"/>
              </a:rPr>
              <a:t>Автентичните банки никогаш нема да побараат чувствителни информации.</a:t>
            </a:r>
            <a:endParaRPr sz="3200" i="1"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1" name="Google Shape;301;p34"/>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2" name="Google Shape;302;p34"/>
          <p:cNvSpPr txBox="1">
            <a:spLocks noGrp="1"/>
          </p:cNvSpPr>
          <p:nvPr>
            <p:ph type="title"/>
          </p:nvPr>
        </p:nvSpPr>
        <p:spPr>
          <a:xfrm>
            <a:off x="1726453" y="235900"/>
            <a:ext cx="7750697" cy="1059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000"/>
              <a:buFont typeface="Arial"/>
              <a:buNone/>
            </a:pPr>
            <a:r>
              <a:rPr lang="mk" sz="3000" dirty="0">
                <a:latin typeface="Arial"/>
                <a:ea typeface="Arial"/>
                <a:cs typeface="Arial"/>
                <a:sym typeface="Arial"/>
              </a:rPr>
              <a:t>Дополнителни препораки за безбедност на онлајн банкарството</a:t>
            </a:r>
            <a:r>
              <a:rPr lang="mk" sz="2800" dirty="0">
                <a:latin typeface="Arial"/>
                <a:ea typeface="Arial"/>
                <a:cs typeface="Arial"/>
                <a:sym typeface="Arial"/>
              </a:rPr>
              <a:t> </a:t>
            </a:r>
            <a:endParaRPr sz="2800" dirty="0">
              <a:latin typeface="Arial"/>
              <a:ea typeface="Arial"/>
              <a:cs typeface="Arial"/>
              <a:sym typeface="Arial"/>
            </a:endParaRPr>
          </a:p>
        </p:txBody>
      </p:sp>
      <p:sp>
        <p:nvSpPr>
          <p:cNvPr id="303" name="Google Shape;303;p34"/>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p34"/>
          <p:cNvSpPr txBox="1">
            <a:spLocks noGrp="1"/>
          </p:cNvSpPr>
          <p:nvPr>
            <p:ph type="body" idx="1"/>
          </p:nvPr>
        </p:nvSpPr>
        <p:spPr>
          <a:xfrm>
            <a:off x="1333948" y="1295921"/>
            <a:ext cx="9897036" cy="5203983"/>
          </a:xfrm>
          <a:prstGeom prst="rect">
            <a:avLst/>
          </a:prstGeom>
          <a:noFill/>
          <a:ln>
            <a:noFill/>
          </a:ln>
        </p:spPr>
        <p:txBody>
          <a:bodyPr spcFirstLastPara="1" wrap="square" lIns="91425" tIns="45700" rIns="91425" bIns="45700" anchor="t" anchorCtr="0">
            <a:noAutofit/>
          </a:bodyPr>
          <a:lstStyle/>
          <a:p>
            <a:pPr marL="457200" lvl="0" indent="-209550" algn="just" rtl="0">
              <a:lnSpc>
                <a:spcPct val="115000"/>
              </a:lnSpc>
              <a:spcBef>
                <a:spcPts val="0"/>
              </a:spcBef>
              <a:spcAft>
                <a:spcPts val="0"/>
              </a:spcAft>
              <a:buSzPts val="2100"/>
              <a:buChar char="❑"/>
            </a:pPr>
            <a:r>
              <a:rPr lang="mk" sz="2100" dirty="0">
                <a:latin typeface="Arial"/>
                <a:ea typeface="Arial"/>
                <a:cs typeface="Arial"/>
                <a:sym typeface="Arial"/>
              </a:rPr>
              <a:t>Следете било каква </a:t>
            </a:r>
            <a:r>
              <a:rPr lang="mk" sz="2100" b="1" dirty="0">
                <a:solidFill>
                  <a:srgbClr val="E97132"/>
                </a:solidFill>
                <a:latin typeface="Arial"/>
                <a:ea typeface="Arial"/>
                <a:cs typeface="Arial"/>
                <a:sym typeface="Arial"/>
              </a:rPr>
              <a:t>неочекувана активност </a:t>
            </a:r>
            <a:r>
              <a:rPr lang="mk" sz="2100" dirty="0">
                <a:latin typeface="Arial"/>
                <a:ea typeface="Arial"/>
                <a:cs typeface="Arial"/>
                <a:sym typeface="Arial"/>
              </a:rPr>
              <a:t>за време на онлајн банкарска сесија, како што се невообичаени </a:t>
            </a:r>
            <a:r>
              <a:rPr lang="en-US" sz="2100" dirty="0">
                <a:latin typeface="Arial"/>
                <a:ea typeface="Arial"/>
                <a:cs typeface="Arial"/>
                <a:sym typeface="Arial"/>
              </a:rPr>
              <a:t>pop up </a:t>
            </a:r>
            <a:r>
              <a:rPr lang="mk-MK" sz="2100" dirty="0">
                <a:latin typeface="Arial"/>
                <a:ea typeface="Arial"/>
                <a:cs typeface="Arial"/>
                <a:sym typeface="Arial"/>
              </a:rPr>
              <a:t>прозорци</a:t>
            </a:r>
            <a:r>
              <a:rPr lang="mk" sz="2100" dirty="0">
                <a:latin typeface="Arial"/>
                <a:ea typeface="Arial"/>
                <a:cs typeface="Arial"/>
                <a:sym typeface="Arial"/>
              </a:rPr>
              <a:t> - веднаш оневозможете ги.</a:t>
            </a:r>
            <a:endParaRPr sz="2500" dirty="0"/>
          </a:p>
          <a:p>
            <a:pPr marL="457200" lvl="0" indent="-209550" algn="just" rtl="0">
              <a:lnSpc>
                <a:spcPct val="115000"/>
              </a:lnSpc>
              <a:spcBef>
                <a:spcPts val="1200"/>
              </a:spcBef>
              <a:spcAft>
                <a:spcPts val="0"/>
              </a:spcAft>
              <a:buSzPts val="2100"/>
              <a:buChar char="❑"/>
            </a:pPr>
            <a:r>
              <a:rPr lang="mk" sz="2100" dirty="0">
                <a:latin typeface="Arial"/>
                <a:ea typeface="Arial"/>
                <a:cs typeface="Arial"/>
                <a:sym typeface="Arial"/>
              </a:rPr>
              <a:t>Секогаш </a:t>
            </a:r>
            <a:r>
              <a:rPr lang="mk" sz="2100" b="1" dirty="0">
                <a:solidFill>
                  <a:srgbClr val="E97132"/>
                </a:solidFill>
                <a:latin typeface="Arial"/>
                <a:ea typeface="Arial"/>
                <a:cs typeface="Arial"/>
                <a:sym typeface="Arial"/>
              </a:rPr>
              <a:t>одјавувајте се од банкарските сесии </a:t>
            </a:r>
            <a:r>
              <a:rPr lang="mk" sz="2100" dirty="0">
                <a:latin typeface="Arial"/>
                <a:ea typeface="Arial"/>
                <a:cs typeface="Arial"/>
                <a:sym typeface="Arial"/>
              </a:rPr>
              <a:t>и ако тоа не се случи автоматски, активирајте темпирано одјавување.</a:t>
            </a:r>
            <a:endParaRPr sz="2500" dirty="0"/>
          </a:p>
          <a:p>
            <a:pPr marL="457200" lvl="0" indent="-209550" algn="just" rtl="0">
              <a:lnSpc>
                <a:spcPct val="115000"/>
              </a:lnSpc>
              <a:spcBef>
                <a:spcPts val="1200"/>
              </a:spcBef>
              <a:spcAft>
                <a:spcPts val="0"/>
              </a:spcAft>
              <a:buSzPts val="2100"/>
              <a:buChar char="❑"/>
            </a:pPr>
            <a:r>
              <a:rPr lang="mk" sz="2100" dirty="0">
                <a:latin typeface="Arial"/>
                <a:ea typeface="Arial"/>
                <a:cs typeface="Arial"/>
                <a:sym typeface="Arial"/>
              </a:rPr>
              <a:t>Ако е можно, </a:t>
            </a:r>
            <a:r>
              <a:rPr lang="mk" sz="2100" b="1" dirty="0">
                <a:solidFill>
                  <a:srgbClr val="E97132"/>
                </a:solidFill>
                <a:latin typeface="Arial"/>
                <a:ea typeface="Arial"/>
                <a:cs typeface="Arial"/>
                <a:sym typeface="Arial"/>
              </a:rPr>
              <a:t>пријавете се за банкарски предупредувања – PUSH известувања</a:t>
            </a:r>
            <a:r>
              <a:rPr lang="mk" sz="2100" dirty="0">
                <a:latin typeface="Arial"/>
                <a:ea typeface="Arial"/>
                <a:cs typeface="Arial"/>
                <a:sym typeface="Arial"/>
              </a:rPr>
              <a:t> да бидете известени за сите трансакции, промени на лозинка, промени на сметката и неуспешни обиди за најава.</a:t>
            </a:r>
            <a:endParaRPr sz="2500" dirty="0"/>
          </a:p>
          <a:p>
            <a:pPr marL="457200" lvl="0" indent="-209550" algn="just" rtl="0">
              <a:lnSpc>
                <a:spcPct val="115000"/>
              </a:lnSpc>
              <a:spcBef>
                <a:spcPts val="1200"/>
              </a:spcBef>
              <a:spcAft>
                <a:spcPts val="0"/>
              </a:spcAft>
              <a:buSzPts val="2100"/>
              <a:buChar char="❑"/>
            </a:pPr>
            <a:r>
              <a:rPr lang="mk" sz="2100" dirty="0">
                <a:latin typeface="Arial"/>
                <a:ea typeface="Arial"/>
                <a:cs typeface="Arial"/>
                <a:sym typeface="Arial"/>
              </a:rPr>
              <a:t>Go Paperless –добивањето на хартиени изјави по пошта им дава можност на потенцијалните напаѓачи да украдат лични податоци.</a:t>
            </a:r>
            <a:endParaRPr sz="2500" dirty="0"/>
          </a:p>
        </p:txBody>
      </p:sp>
      <p:pic>
        <p:nvPicPr>
          <p:cNvPr id="305" name="Google Shape;305;p34" descr="concierge by online emoji | AI Emoji Generator"/>
          <p:cNvPicPr preferRelativeResize="0"/>
          <p:nvPr/>
        </p:nvPicPr>
        <p:blipFill rotWithShape="1">
          <a:blip r:embed="rId3">
            <a:alphaModFix/>
          </a:blip>
          <a:srcRect/>
          <a:stretch/>
        </p:blipFill>
        <p:spPr>
          <a:xfrm>
            <a:off x="193167" y="3574710"/>
            <a:ext cx="1533286" cy="15508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35"/>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2" name="Google Shape;312;p35"/>
          <p:cNvSpPr txBox="1">
            <a:spLocks noGrp="1"/>
          </p:cNvSpPr>
          <p:nvPr>
            <p:ph type="title"/>
          </p:nvPr>
        </p:nvSpPr>
        <p:spPr>
          <a:xfrm>
            <a:off x="1129553" y="235897"/>
            <a:ext cx="9534638" cy="10600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200"/>
              <a:buFont typeface="Arial"/>
              <a:buNone/>
            </a:pPr>
            <a:r>
              <a:rPr lang="mk" sz="3200" dirty="0">
                <a:latin typeface="Arial"/>
                <a:ea typeface="Arial"/>
                <a:cs typeface="Arial"/>
                <a:sym typeface="Arial"/>
              </a:rPr>
              <a:t>Безбедно мобилни плаќања </a:t>
            </a:r>
            <a:br>
              <a:rPr lang="mk" sz="3200" dirty="0">
                <a:latin typeface="Arial"/>
                <a:ea typeface="Arial"/>
                <a:cs typeface="Arial"/>
                <a:sym typeface="Arial"/>
              </a:rPr>
            </a:br>
            <a:r>
              <a:rPr lang="mk" sz="2800" dirty="0">
                <a:solidFill>
                  <a:srgbClr val="FFAA5A"/>
                </a:solidFill>
                <a:latin typeface="Arial"/>
                <a:ea typeface="Arial"/>
                <a:cs typeface="Arial"/>
                <a:sym typeface="Arial"/>
              </a:rPr>
              <a:t>Плаќајте преку мобилен во продавница или онлајн</a:t>
            </a:r>
            <a:endParaRPr sz="2800" dirty="0">
              <a:solidFill>
                <a:srgbClr val="FFAA5A"/>
              </a:solidFill>
              <a:latin typeface="Arial"/>
              <a:ea typeface="Arial"/>
              <a:cs typeface="Arial"/>
              <a:sym typeface="Arial"/>
            </a:endParaRPr>
          </a:p>
        </p:txBody>
      </p:sp>
      <p:sp>
        <p:nvSpPr>
          <p:cNvPr id="313" name="Google Shape;313;p35"/>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4" name="Google Shape;314;p35"/>
          <p:cNvSpPr txBox="1">
            <a:spLocks noGrp="1"/>
          </p:cNvSpPr>
          <p:nvPr>
            <p:ph type="body" idx="1"/>
          </p:nvPr>
        </p:nvSpPr>
        <p:spPr>
          <a:xfrm>
            <a:off x="781656" y="1295921"/>
            <a:ext cx="10568334" cy="5203983"/>
          </a:xfrm>
          <a:prstGeom prst="rect">
            <a:avLst/>
          </a:prstGeom>
          <a:noFill/>
          <a:ln>
            <a:noFill/>
          </a:ln>
        </p:spPr>
        <p:txBody>
          <a:bodyPr spcFirstLastPara="1" wrap="square" lIns="91425" tIns="45700" rIns="91425" bIns="45700" anchor="t" anchorCtr="0">
            <a:noAutofit/>
          </a:bodyPr>
          <a:lstStyle/>
          <a:p>
            <a:pPr marL="457200" lvl="0" indent="-203200" algn="just" rtl="0">
              <a:lnSpc>
                <a:spcPct val="95000"/>
              </a:lnSpc>
              <a:spcBef>
                <a:spcPts val="0"/>
              </a:spcBef>
              <a:spcAft>
                <a:spcPts val="0"/>
              </a:spcAft>
              <a:buSzPts val="1770"/>
              <a:buChar char="❑"/>
            </a:pPr>
            <a:r>
              <a:rPr lang="mk" sz="1770" b="1">
                <a:latin typeface="Arial"/>
                <a:ea typeface="Arial"/>
                <a:cs typeface="Arial"/>
                <a:sym typeface="Arial"/>
              </a:rPr>
              <a:t>Плаќајте </a:t>
            </a:r>
            <a:r>
              <a:rPr lang="mk" sz="1770">
                <a:latin typeface="Arial"/>
                <a:ea typeface="Arial"/>
                <a:cs typeface="Arial"/>
                <a:sym typeface="Arial"/>
              </a:rPr>
              <a:t>преку мобилен </a:t>
            </a:r>
            <a:r>
              <a:rPr lang="mk" sz="1770" b="1">
                <a:latin typeface="Arial"/>
                <a:ea typeface="Arial"/>
                <a:cs typeface="Arial"/>
                <a:sym typeface="Arial"/>
              </a:rPr>
              <a:t>во продавница </a:t>
            </a:r>
            <a:r>
              <a:rPr lang="mk" sz="1770">
                <a:latin typeface="Arial"/>
                <a:ea typeface="Arial"/>
                <a:cs typeface="Arial"/>
                <a:sym typeface="Arial"/>
              </a:rPr>
              <a:t>со помош на </a:t>
            </a:r>
            <a:r>
              <a:rPr lang="mk" sz="1770" b="1">
                <a:solidFill>
                  <a:srgbClr val="FFAA5A"/>
                </a:solidFill>
                <a:latin typeface="Arial"/>
                <a:ea typeface="Arial"/>
                <a:cs typeface="Arial"/>
                <a:sym typeface="Arial"/>
              </a:rPr>
              <a:t>Google Pay </a:t>
            </a:r>
            <a:r>
              <a:rPr lang="mk" sz="1770">
                <a:latin typeface="Arial"/>
                <a:ea typeface="Arial"/>
                <a:cs typeface="Arial"/>
                <a:sym typeface="Arial"/>
              </a:rPr>
              <a:t>(Најдобро за корисници на Android) и </a:t>
            </a:r>
            <a:r>
              <a:rPr lang="mk" sz="1770" b="1">
                <a:solidFill>
                  <a:srgbClr val="FFAA5A"/>
                </a:solidFill>
                <a:latin typeface="Arial"/>
                <a:ea typeface="Arial"/>
                <a:cs typeface="Arial"/>
                <a:sym typeface="Arial"/>
              </a:rPr>
              <a:t>Apple Pay </a:t>
            </a:r>
            <a:r>
              <a:rPr lang="mk" sz="1770">
                <a:latin typeface="Arial"/>
                <a:ea typeface="Arial"/>
                <a:cs typeface="Arial"/>
                <a:sym typeface="Arial"/>
              </a:rPr>
              <a:t>(Најдобро за корисници на iOS и Mac), само со прикачување на терминалот за плаќање.</a:t>
            </a:r>
            <a:endParaRPr sz="1770"/>
          </a:p>
          <a:p>
            <a:pPr marL="457200" lvl="0" indent="-203200" algn="just" rtl="0">
              <a:lnSpc>
                <a:spcPct val="95000"/>
              </a:lnSpc>
              <a:spcBef>
                <a:spcPts val="1200"/>
              </a:spcBef>
              <a:spcAft>
                <a:spcPts val="0"/>
              </a:spcAft>
              <a:buSzPts val="1770"/>
              <a:buChar char="❑"/>
            </a:pPr>
            <a:r>
              <a:rPr lang="mk" sz="1770" b="1">
                <a:latin typeface="Arial"/>
                <a:ea typeface="Arial"/>
                <a:cs typeface="Arial"/>
                <a:sym typeface="Arial"/>
              </a:rPr>
              <a:t>Плаќајќи онлајн </a:t>
            </a:r>
            <a:r>
              <a:rPr lang="mk" sz="1770">
                <a:latin typeface="Arial"/>
                <a:ea typeface="Arial"/>
                <a:cs typeface="Arial"/>
                <a:sym typeface="Arial"/>
              </a:rPr>
              <a:t>, само изберете ја опцијата за плаќање преку Google Pay или Apple Pay.</a:t>
            </a:r>
            <a:endParaRPr sz="1770"/>
          </a:p>
          <a:p>
            <a:pPr marL="457200" lvl="0" indent="-203200" algn="just" rtl="0">
              <a:lnSpc>
                <a:spcPct val="95000"/>
              </a:lnSpc>
              <a:spcBef>
                <a:spcPts val="1200"/>
              </a:spcBef>
              <a:spcAft>
                <a:spcPts val="0"/>
              </a:spcAft>
              <a:buSzPts val="1770"/>
              <a:buChar char="❑"/>
            </a:pPr>
            <a:r>
              <a:rPr lang="mk" sz="1770">
                <a:latin typeface="Arial"/>
                <a:ea typeface="Arial"/>
                <a:cs typeface="Arial"/>
                <a:sym typeface="Arial"/>
              </a:rPr>
              <a:t>Не треба да се грижите за </a:t>
            </a:r>
            <a:r>
              <a:rPr lang="mk" sz="1770" b="1">
                <a:solidFill>
                  <a:srgbClr val="FFAA5A"/>
                </a:solidFill>
                <a:latin typeface="Arial"/>
                <a:ea typeface="Arial"/>
                <a:cs typeface="Arial"/>
                <a:sym typeface="Arial"/>
              </a:rPr>
              <a:t>БЕЗБЕДНОСТ </a:t>
            </a:r>
            <a:r>
              <a:rPr lang="mk" sz="1770">
                <a:latin typeface="Arial"/>
                <a:ea typeface="Arial"/>
                <a:cs typeface="Arial"/>
                <a:sym typeface="Arial"/>
              </a:rPr>
              <a:t>- бројот на вашата картичка не се користи за плаќање, туку виртуелен токен.</a:t>
            </a:r>
            <a:endParaRPr sz="1770"/>
          </a:p>
          <a:p>
            <a:pPr marL="457200" lvl="0" indent="-203200" algn="just" rtl="0">
              <a:lnSpc>
                <a:spcPct val="95000"/>
              </a:lnSpc>
              <a:spcBef>
                <a:spcPts val="1200"/>
              </a:spcBef>
              <a:spcAft>
                <a:spcPts val="0"/>
              </a:spcAft>
              <a:buSzPts val="1770"/>
              <a:buChar char="❑"/>
            </a:pPr>
            <a:r>
              <a:rPr lang="mk" sz="1770">
                <a:latin typeface="Arial"/>
                <a:ea typeface="Arial"/>
                <a:cs typeface="Arial"/>
                <a:sym typeface="Arial"/>
              </a:rPr>
              <a:t>Виртуелниот токен или валути се дигитални репрезентации на вредност кои можат да постојат само електронски.</a:t>
            </a:r>
            <a:endParaRPr sz="1770"/>
          </a:p>
          <a:p>
            <a:pPr marL="457200" lvl="0" indent="-203200" algn="just" rtl="0">
              <a:lnSpc>
                <a:spcPct val="95000"/>
              </a:lnSpc>
              <a:spcBef>
                <a:spcPts val="1200"/>
              </a:spcBef>
              <a:spcAft>
                <a:spcPts val="0"/>
              </a:spcAft>
              <a:buSzPts val="1770"/>
              <a:buChar char="❑"/>
            </a:pPr>
            <a:r>
              <a:rPr lang="mk" sz="1770" b="1">
                <a:solidFill>
                  <a:srgbClr val="FFAA5A"/>
                </a:solidFill>
                <a:latin typeface="Arial"/>
                <a:ea typeface="Arial"/>
                <a:cs typeface="Arial"/>
                <a:sym typeface="Arial"/>
              </a:rPr>
              <a:t>PayPal </a:t>
            </a:r>
            <a:r>
              <a:rPr lang="mk" sz="1770">
                <a:latin typeface="Arial"/>
                <a:ea typeface="Arial"/>
                <a:cs typeface="Arial"/>
                <a:sym typeface="Arial"/>
              </a:rPr>
              <a:t>е еден од најшироко користените онлајн системи за плаќање за купувачи и продавачи и доверлив начин на плаќање за сајтови </a:t>
            </a:r>
            <a:r>
              <a:rPr lang="mk" sz="1770" b="1">
                <a:latin typeface="Arial"/>
                <a:ea typeface="Arial"/>
                <a:cs typeface="Arial"/>
                <a:sym typeface="Arial"/>
              </a:rPr>
              <a:t>за онлајн шопинг </a:t>
            </a:r>
            <a:r>
              <a:rPr lang="mk" sz="1770">
                <a:latin typeface="Arial"/>
                <a:ea typeface="Arial"/>
                <a:cs typeface="Arial"/>
                <a:sym typeface="Arial"/>
              </a:rPr>
              <a:t>.</a:t>
            </a:r>
            <a:endParaRPr sz="1770"/>
          </a:p>
          <a:p>
            <a:pPr marL="457200" lvl="0" indent="-203200" algn="just" rtl="0">
              <a:lnSpc>
                <a:spcPct val="95000"/>
              </a:lnSpc>
              <a:spcBef>
                <a:spcPts val="1200"/>
              </a:spcBef>
              <a:spcAft>
                <a:spcPts val="0"/>
              </a:spcAft>
              <a:buSzPts val="1770"/>
              <a:buChar char="❑"/>
            </a:pPr>
            <a:r>
              <a:rPr lang="mk" sz="1770">
                <a:latin typeface="Arial"/>
                <a:ea typeface="Arial"/>
                <a:cs typeface="Arial"/>
                <a:sym typeface="Arial"/>
              </a:rPr>
              <a:t>Предноста во однос на дигиталната безбедност е што не давате целосни финансиски податоци на продавачите. Трансферите на пари помеѓу сметките се идентификуваат само со адреса на е-пошта и лозинка.</a:t>
            </a:r>
            <a:endParaRPr sz="1770"/>
          </a:p>
          <a:p>
            <a:pPr marL="228600" lvl="0" indent="0" algn="just" rtl="0">
              <a:lnSpc>
                <a:spcPct val="95000"/>
              </a:lnSpc>
              <a:spcBef>
                <a:spcPts val="1200"/>
              </a:spcBef>
              <a:spcAft>
                <a:spcPts val="0"/>
              </a:spcAft>
              <a:buSzPts val="2170"/>
              <a:buNone/>
            </a:pPr>
            <a:endParaRPr sz="177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36"/>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21" name="Google Shape;321;p36"/>
          <p:cNvGrpSpPr/>
          <p:nvPr/>
        </p:nvGrpSpPr>
        <p:grpSpPr>
          <a:xfrm>
            <a:off x="836675" y="1448302"/>
            <a:ext cx="10524656" cy="3603756"/>
            <a:chOff x="838200" y="2769159"/>
            <a:chExt cx="10524656" cy="1589909"/>
          </a:xfrm>
        </p:grpSpPr>
        <p:sp>
          <p:nvSpPr>
            <p:cNvPr id="322" name="Google Shape;322;p36"/>
            <p:cNvSpPr/>
            <p:nvPr/>
          </p:nvSpPr>
          <p:spPr>
            <a:xfrm>
              <a:off x="838200" y="2800874"/>
              <a:ext cx="10515600" cy="1558194"/>
            </a:xfrm>
            <a:prstGeom prst="roundRect">
              <a:avLst>
                <a:gd name="adj" fmla="val 10000"/>
              </a:avLst>
            </a:prstGeom>
            <a:solidFill>
              <a:srgbClr val="F7D5CB"/>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b="0" i="0" u="none" strike="noStrike" cap="none">
                <a:solidFill>
                  <a:schemeClr val="dk1"/>
                </a:solidFill>
                <a:latin typeface="Arial"/>
                <a:ea typeface="Arial"/>
                <a:cs typeface="Arial"/>
                <a:sym typeface="Arial"/>
              </a:endParaRPr>
            </a:p>
          </p:txBody>
        </p:sp>
        <p:sp>
          <p:nvSpPr>
            <p:cNvPr id="323" name="Google Shape;323;p36"/>
            <p:cNvSpPr/>
            <p:nvPr/>
          </p:nvSpPr>
          <p:spPr>
            <a:xfrm>
              <a:off x="1094219" y="2769159"/>
              <a:ext cx="10268637" cy="1589909"/>
            </a:xfrm>
            <a:custGeom>
              <a:avLst/>
              <a:gdLst/>
              <a:ahLst/>
              <a:cxnLst/>
              <a:rect l="l" t="t" r="r" b="b"/>
              <a:pathLst>
                <a:path w="8715884" h="1558194" extrusionOk="0">
                  <a:moveTo>
                    <a:pt x="0" y="0"/>
                  </a:moveTo>
                  <a:lnTo>
                    <a:pt x="8715884" y="0"/>
                  </a:lnTo>
                  <a:lnTo>
                    <a:pt x="8715884" y="1558194"/>
                  </a:lnTo>
                  <a:lnTo>
                    <a:pt x="0" y="1558194"/>
                  </a:lnTo>
                  <a:lnTo>
                    <a:pt x="0" y="0"/>
                  </a:lnTo>
                  <a:close/>
                </a:path>
              </a:pathLst>
            </a:custGeom>
            <a:noFill/>
            <a:ln>
              <a:noFill/>
            </a:ln>
          </p:spPr>
          <p:txBody>
            <a:bodyPr spcFirstLastPara="1" wrap="square" lIns="164900" tIns="164900" rIns="164900" bIns="164900" anchor="ctr" anchorCtr="0">
              <a:noAutofit/>
            </a:bodyPr>
            <a:lstStyle/>
            <a:p>
              <a:pPr marL="0" marR="0" lvl="0" indent="0" algn="ctr" rtl="0">
                <a:spcBef>
                  <a:spcPts val="0"/>
                </a:spcBef>
                <a:spcAft>
                  <a:spcPts val="0"/>
                </a:spcAft>
                <a:buNone/>
              </a:pPr>
              <a:r>
                <a:rPr lang="mk" sz="3200" b="0" i="0" u="none" strike="noStrike" cap="none" dirty="0">
                  <a:solidFill>
                    <a:schemeClr val="dk1"/>
                  </a:solidFill>
                  <a:latin typeface="Arial"/>
                  <a:ea typeface="Arial"/>
                  <a:cs typeface="Arial"/>
                  <a:sym typeface="Arial"/>
                </a:rPr>
                <a:t>Банките гарантираат високо ниво на </a:t>
              </a:r>
              <a:r>
                <a:rPr lang="mk" sz="3200" b="1" i="0" u="none" strike="noStrike" cap="none" dirty="0">
                  <a:solidFill>
                    <a:srgbClr val="FFAA5A"/>
                  </a:solidFill>
                  <a:latin typeface="Arial"/>
                  <a:ea typeface="Arial"/>
                  <a:cs typeface="Arial"/>
                  <a:sym typeface="Arial"/>
                </a:rPr>
                <a:t>сајбер безбедност</a:t>
              </a:r>
              <a:r>
                <a:rPr lang="mk" sz="3200" b="0" i="0" u="none" strike="noStrike" cap="none" dirty="0">
                  <a:solidFill>
                    <a:schemeClr val="dk1"/>
                  </a:solidFill>
                  <a:latin typeface="Arial"/>
                  <a:ea typeface="Arial"/>
                  <a:cs typeface="Arial"/>
                  <a:sym typeface="Arial"/>
                </a:rPr>
                <a:t> </a:t>
              </a:r>
              <a:endParaRPr sz="3200" b="0" i="0" u="none" strike="noStrike" cap="none" dirty="0">
                <a:solidFill>
                  <a:schemeClr val="dk1"/>
                </a:solidFill>
                <a:latin typeface="Arial"/>
                <a:ea typeface="Arial"/>
                <a:cs typeface="Arial"/>
                <a:sym typeface="Arial"/>
              </a:endParaRPr>
            </a:p>
            <a:p>
              <a:pPr marL="0" marR="0" lvl="0" indent="0" algn="ctr" rtl="0">
                <a:spcBef>
                  <a:spcPts val="1260"/>
                </a:spcBef>
                <a:spcAft>
                  <a:spcPts val="0"/>
                </a:spcAft>
                <a:buNone/>
              </a:pPr>
              <a:r>
                <a:rPr lang="mk" sz="3200" b="0" i="0" u="none" strike="noStrike" cap="none" dirty="0">
                  <a:solidFill>
                    <a:schemeClr val="dk1"/>
                  </a:solidFill>
                  <a:latin typeface="Arial"/>
                  <a:ea typeface="Arial"/>
                  <a:cs typeface="Arial"/>
                  <a:sym typeface="Arial"/>
                </a:rPr>
                <a:t>на </a:t>
              </a:r>
              <a:r>
                <a:rPr lang="mk" sz="3200" b="1" i="0" u="none" strike="noStrike" cap="none" dirty="0">
                  <a:solidFill>
                    <a:schemeClr val="dk1"/>
                  </a:solidFill>
                  <a:latin typeface="Arial"/>
                  <a:ea typeface="Arial"/>
                  <a:cs typeface="Arial"/>
                  <a:sym typeface="Arial"/>
                </a:rPr>
                <a:t>Интернет банкарство </a:t>
              </a:r>
              <a:r>
                <a:rPr lang="mk" sz="3200" b="0" i="0" u="none" strike="noStrike" cap="none" dirty="0">
                  <a:solidFill>
                    <a:schemeClr val="dk1"/>
                  </a:solidFill>
                  <a:latin typeface="Arial"/>
                  <a:ea typeface="Arial"/>
                  <a:cs typeface="Arial"/>
                  <a:sym typeface="Arial"/>
                </a:rPr>
                <a:t>, но тоа е неопходно</a:t>
              </a:r>
              <a:endParaRPr sz="3200" b="0" i="0" u="none" strike="noStrike" cap="none" dirty="0">
                <a:solidFill>
                  <a:schemeClr val="dk1"/>
                </a:solidFill>
                <a:latin typeface="Arial"/>
                <a:ea typeface="Arial"/>
                <a:cs typeface="Arial"/>
                <a:sym typeface="Arial"/>
              </a:endParaRPr>
            </a:p>
            <a:p>
              <a:pPr marL="0" marR="0" lvl="0" indent="0" algn="ctr" rtl="0">
                <a:spcBef>
                  <a:spcPts val="1260"/>
                </a:spcBef>
                <a:spcAft>
                  <a:spcPts val="0"/>
                </a:spcAft>
                <a:buNone/>
              </a:pPr>
              <a:r>
                <a:rPr lang="mk" sz="3200" b="0" i="0" u="none" strike="noStrike" cap="none" dirty="0">
                  <a:solidFill>
                    <a:schemeClr val="dk1"/>
                  </a:solidFill>
                  <a:latin typeface="Arial"/>
                  <a:ea typeface="Arial"/>
                  <a:cs typeface="Arial"/>
                  <a:sym typeface="Arial"/>
                </a:rPr>
                <a:t>и суштински да го набљудува </a:t>
              </a:r>
              <a:r>
                <a:rPr lang="mk" sz="3200" b="1" i="0" u="none" strike="noStrike" cap="none" dirty="0">
                  <a:solidFill>
                    <a:srgbClr val="FFAA5A"/>
                  </a:solidFill>
                  <a:latin typeface="Arial"/>
                  <a:ea typeface="Arial"/>
                  <a:cs typeface="Arial"/>
                  <a:sym typeface="Arial"/>
                </a:rPr>
                <a:t>онлајн банкарството Безбедност</a:t>
              </a:r>
              <a:r>
                <a:rPr lang="mk" sz="3200" b="0" i="0" u="none" strike="noStrike" cap="none" dirty="0">
                  <a:solidFill>
                    <a:srgbClr val="FFAA5A"/>
                  </a:solidFill>
                  <a:latin typeface="Arial"/>
                  <a:ea typeface="Arial"/>
                  <a:cs typeface="Arial"/>
                  <a:sym typeface="Arial"/>
                </a:rPr>
                <a:t> </a:t>
              </a:r>
              <a:endParaRPr sz="3200" b="0" i="0" u="none" strike="noStrike" cap="none" dirty="0">
                <a:solidFill>
                  <a:schemeClr val="dk1"/>
                </a:solidFill>
                <a:latin typeface="Arial"/>
                <a:ea typeface="Arial"/>
                <a:cs typeface="Arial"/>
                <a:sym typeface="Arial"/>
              </a:endParaRPr>
            </a:p>
            <a:p>
              <a:pPr marL="0" marR="0" lvl="0" indent="0" algn="ctr" rtl="0">
                <a:spcBef>
                  <a:spcPts val="1260"/>
                </a:spcBef>
                <a:spcAft>
                  <a:spcPts val="0"/>
                </a:spcAft>
                <a:buNone/>
              </a:pPr>
              <a:r>
                <a:rPr lang="mk" sz="3200" b="0" i="0" u="none" strike="noStrike" cap="none" dirty="0">
                  <a:solidFill>
                    <a:schemeClr val="dk1"/>
                  </a:solidFill>
                  <a:latin typeface="Arial"/>
                  <a:ea typeface="Arial"/>
                  <a:cs typeface="Arial"/>
                  <a:sym typeface="Arial"/>
                </a:rPr>
                <a:t>и од страна на </a:t>
              </a:r>
              <a:r>
                <a:rPr lang="mk" sz="3200" b="1" i="0" u="none" strike="noStrike" cap="none" dirty="0">
                  <a:solidFill>
                    <a:srgbClr val="FFAA5A"/>
                  </a:solidFill>
                  <a:latin typeface="Arial"/>
                  <a:ea typeface="Arial"/>
                  <a:cs typeface="Arial"/>
                  <a:sym typeface="Arial"/>
                </a:rPr>
                <a:t>Корисниците .</a:t>
              </a:r>
              <a:endParaRPr sz="3200" b="0" i="0" u="none" strike="noStrike" cap="none" dirty="0">
                <a:solidFill>
                  <a:schemeClr val="dk1"/>
                </a:solidFill>
                <a:latin typeface="Arial"/>
                <a:ea typeface="Arial"/>
                <a:cs typeface="Arial"/>
                <a:sym typeface="Arial"/>
              </a:endParaRPr>
            </a:p>
          </p:txBody>
        </p:sp>
      </p:grpSp>
      <p:pic>
        <p:nvPicPr>
          <p:cNvPr id="324" name="Google Shape;324;p36" descr="Banka obrys"/>
          <p:cNvPicPr preferRelativeResize="0"/>
          <p:nvPr/>
        </p:nvPicPr>
        <p:blipFill rotWithShape="1">
          <a:blip r:embed="rId3">
            <a:alphaModFix/>
          </a:blip>
          <a:srcRect/>
          <a:stretch/>
        </p:blipFill>
        <p:spPr>
          <a:xfrm>
            <a:off x="10626056" y="0"/>
            <a:ext cx="1452438" cy="1452438"/>
          </a:xfrm>
          <a:prstGeom prst="rect">
            <a:avLst/>
          </a:prstGeom>
          <a:noFill/>
          <a:ln>
            <a:noFill/>
          </a:ln>
        </p:spPr>
      </p:pic>
      <p:sp>
        <p:nvSpPr>
          <p:cNvPr id="325" name="Google Shape;325;p36"/>
          <p:cNvSpPr txBox="1">
            <a:spLocks noGrp="1"/>
          </p:cNvSpPr>
          <p:nvPr>
            <p:ph type="title"/>
          </p:nvPr>
        </p:nvSpPr>
        <p:spPr>
          <a:xfrm>
            <a:off x="836674" y="338084"/>
            <a:ext cx="10368535" cy="7137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4000"/>
              <a:buFont typeface="Arial"/>
              <a:buNone/>
            </a:pPr>
            <a:r>
              <a:rPr lang="mk" sz="4000" dirty="0">
                <a:latin typeface="Arial"/>
                <a:ea typeface="Arial"/>
                <a:cs typeface="Arial"/>
                <a:sym typeface="Arial"/>
              </a:rPr>
              <a:t>Заклучок за интернет банкарство</a:t>
            </a:r>
            <a:endParaRPr sz="4000" dirty="0">
              <a:solidFill>
                <a:srgbClr val="FFAA5A"/>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3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1" name="Google Shape;331;p37"/>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2" name="Google Shape;332;p37"/>
          <p:cNvSpPr txBox="1">
            <a:spLocks noGrp="1"/>
          </p:cNvSpPr>
          <p:nvPr>
            <p:ph type="title"/>
          </p:nvPr>
        </p:nvSpPr>
        <p:spPr>
          <a:xfrm>
            <a:off x="838200" y="365126"/>
            <a:ext cx="10515600"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800"/>
              <a:buFont typeface="Arial"/>
              <a:buNone/>
            </a:pPr>
            <a:r>
              <a:rPr lang="mk">
                <a:latin typeface="Arial"/>
                <a:ea typeface="Arial"/>
                <a:cs typeface="Arial"/>
                <a:sym typeface="Arial"/>
              </a:rPr>
              <a:t>Социјални мрежи</a:t>
            </a:r>
            <a:endParaRPr/>
          </a:p>
        </p:txBody>
      </p:sp>
      <p:sp>
        <p:nvSpPr>
          <p:cNvPr id="333" name="Google Shape;333;p37"/>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4" name="Google Shape;334;p37"/>
          <p:cNvSpPr txBox="1">
            <a:spLocks noGrp="1"/>
          </p:cNvSpPr>
          <p:nvPr>
            <p:ph type="body" idx="1"/>
          </p:nvPr>
        </p:nvSpPr>
        <p:spPr>
          <a:xfrm>
            <a:off x="997598" y="1144588"/>
            <a:ext cx="10775302" cy="4902486"/>
          </a:xfrm>
          <a:prstGeom prst="rect">
            <a:avLst/>
          </a:prstGeom>
          <a:noFill/>
          <a:ln>
            <a:noFill/>
          </a:ln>
        </p:spPr>
        <p:txBody>
          <a:bodyPr spcFirstLastPara="1" wrap="square" lIns="91425" tIns="45700" rIns="91425" bIns="45700" anchor="t" anchorCtr="0">
            <a:noAutofit/>
          </a:bodyPr>
          <a:lstStyle/>
          <a:p>
            <a:pPr marL="228600" lvl="0" indent="-196850" algn="just" rtl="0">
              <a:lnSpc>
                <a:spcPct val="90000"/>
              </a:lnSpc>
              <a:spcBef>
                <a:spcPts val="0"/>
              </a:spcBef>
              <a:spcAft>
                <a:spcPts val="0"/>
              </a:spcAft>
              <a:buSzPts val="1900"/>
              <a:buChar char="❑"/>
            </a:pPr>
            <a:r>
              <a:rPr lang="mk" sz="1900" b="1" dirty="0">
                <a:latin typeface="Arial"/>
                <a:ea typeface="Arial"/>
                <a:cs typeface="Arial"/>
                <a:sym typeface="Arial"/>
              </a:rPr>
              <a:t>Социјалната мрежа </a:t>
            </a:r>
            <a:r>
              <a:rPr lang="mk" sz="1900" dirty="0">
                <a:latin typeface="Arial"/>
                <a:ea typeface="Arial"/>
                <a:cs typeface="Arial"/>
                <a:sym typeface="Arial"/>
              </a:rPr>
              <a:t>е платформа која ни овозможува да комуницираме едни со други преку објавување информации, коментари и пораки.</a:t>
            </a:r>
            <a:endParaRPr sz="2300" dirty="0"/>
          </a:p>
          <a:p>
            <a:pPr marL="228600" lvl="0" indent="-196850" algn="just" rtl="0">
              <a:lnSpc>
                <a:spcPct val="90000"/>
              </a:lnSpc>
              <a:spcBef>
                <a:spcPts val="1000"/>
              </a:spcBef>
              <a:spcAft>
                <a:spcPts val="0"/>
              </a:spcAft>
              <a:buSzPts val="1900"/>
              <a:buChar char="❑"/>
            </a:pPr>
            <a:r>
              <a:rPr lang="mk" sz="1900" dirty="0">
                <a:latin typeface="Arial"/>
                <a:ea typeface="Arial"/>
                <a:cs typeface="Arial"/>
                <a:sym typeface="Arial"/>
              </a:rPr>
              <a:t>Мрежа на социјални интеракции и лични односи.</a:t>
            </a:r>
            <a:endParaRPr sz="2300" dirty="0"/>
          </a:p>
          <a:p>
            <a:pPr marL="228600" lvl="0" indent="-196850" algn="just" rtl="0">
              <a:lnSpc>
                <a:spcPct val="90000"/>
              </a:lnSpc>
              <a:spcBef>
                <a:spcPts val="1000"/>
              </a:spcBef>
              <a:spcAft>
                <a:spcPts val="0"/>
              </a:spcAft>
              <a:buSzPts val="1900"/>
              <a:buChar char="❑"/>
            </a:pPr>
            <a:r>
              <a:rPr lang="mk" sz="1900" dirty="0">
                <a:latin typeface="Arial"/>
                <a:ea typeface="Arial"/>
                <a:cs typeface="Arial"/>
                <a:sym typeface="Arial"/>
              </a:rPr>
              <a:t>Посветена веб-локација или друга апликација која им овозможува на корисниците да комуницираат едни со други преку објавување информации, коментари, пораки, слики итн.</a:t>
            </a:r>
            <a:endParaRPr sz="2300" dirty="0"/>
          </a:p>
          <a:p>
            <a:pPr marL="228600" lvl="0" indent="-196850" algn="just" rtl="0">
              <a:lnSpc>
                <a:spcPct val="90000"/>
              </a:lnSpc>
              <a:spcBef>
                <a:spcPts val="1000"/>
              </a:spcBef>
              <a:spcAft>
                <a:spcPts val="0"/>
              </a:spcAft>
              <a:buSzPts val="1900"/>
              <a:buChar char="❑"/>
            </a:pPr>
            <a:r>
              <a:rPr lang="mk" sz="1900" dirty="0">
                <a:latin typeface="Arial"/>
                <a:ea typeface="Arial"/>
                <a:cs typeface="Arial"/>
                <a:sym typeface="Arial"/>
              </a:rPr>
              <a:t>Веб-страница или мобилна апликација која им овозможува на луѓето да се поврзат меѓу себе на заедничка платформа.</a:t>
            </a:r>
            <a:endParaRPr sz="1900" dirty="0">
              <a:latin typeface="Arial"/>
              <a:ea typeface="Arial"/>
              <a:cs typeface="Arial"/>
              <a:sym typeface="Arial"/>
            </a:endParaRPr>
          </a:p>
          <a:p>
            <a:pPr marL="0" lvl="0" indent="0" algn="just" rtl="0">
              <a:lnSpc>
                <a:spcPct val="90000"/>
              </a:lnSpc>
              <a:spcBef>
                <a:spcPts val="1000"/>
              </a:spcBef>
              <a:spcAft>
                <a:spcPts val="0"/>
              </a:spcAft>
              <a:buSzPts val="2400"/>
              <a:buNone/>
            </a:pPr>
            <a:r>
              <a:rPr lang="mk" sz="1900" dirty="0">
                <a:latin typeface="Arial"/>
                <a:ea typeface="Arial"/>
                <a:cs typeface="Arial"/>
                <a:sym typeface="Arial"/>
              </a:rPr>
              <a:t>Платформи кои луѓето ги користат за градење </a:t>
            </a:r>
            <a:r>
              <a:rPr lang="mk" sz="1900" b="1" dirty="0">
                <a:latin typeface="Arial"/>
                <a:ea typeface="Arial"/>
                <a:cs typeface="Arial"/>
                <a:sym typeface="Arial"/>
              </a:rPr>
              <a:t>социјални мрежи </a:t>
            </a:r>
            <a:r>
              <a:rPr lang="mk" sz="1900" dirty="0">
                <a:latin typeface="Arial"/>
                <a:ea typeface="Arial"/>
                <a:cs typeface="Arial"/>
                <a:sym typeface="Arial"/>
              </a:rPr>
              <a:t>- социјални односи со други луѓе кои споделуваат слични лични или кариерни интереси, активности, позадини или врски во реалниот живот.</a:t>
            </a:r>
            <a:endParaRPr sz="2300" dirty="0"/>
          </a:p>
          <a:p>
            <a:pPr marL="0" lvl="0" indent="0" algn="just" rtl="0">
              <a:lnSpc>
                <a:spcPct val="90000"/>
              </a:lnSpc>
              <a:spcBef>
                <a:spcPts val="1000"/>
              </a:spcBef>
              <a:spcAft>
                <a:spcPts val="0"/>
              </a:spcAft>
              <a:buSzPts val="2400"/>
              <a:buNone/>
            </a:pPr>
            <a:r>
              <a:rPr lang="mk" sz="1900" dirty="0">
                <a:latin typeface="Arial"/>
                <a:ea typeface="Arial"/>
                <a:cs typeface="Arial"/>
                <a:sym typeface="Arial"/>
              </a:rPr>
              <a:t>Вообичаени примери на сајтови или платформи за социјално вмрежување вклучуваат </a:t>
            </a:r>
            <a:r>
              <a:rPr lang="mk" sz="1900" b="1" dirty="0">
                <a:latin typeface="Arial"/>
                <a:ea typeface="Arial"/>
                <a:cs typeface="Arial"/>
                <a:sym typeface="Arial"/>
              </a:rPr>
              <a:t>Facebook, Instagram, Twitter, TikTok, WhatsUp </a:t>
            </a:r>
            <a:r>
              <a:rPr lang="mk" sz="1900" dirty="0">
                <a:latin typeface="Arial"/>
                <a:ea typeface="Arial"/>
                <a:cs typeface="Arial"/>
                <a:sym typeface="Arial"/>
              </a:rPr>
              <a:t>и </a:t>
            </a:r>
            <a:r>
              <a:rPr lang="mk" sz="1900" b="1" dirty="0">
                <a:latin typeface="Arial"/>
                <a:ea typeface="Arial"/>
                <a:cs typeface="Arial"/>
                <a:sym typeface="Arial"/>
              </a:rPr>
              <a:t>LinkedIn </a:t>
            </a:r>
            <a:r>
              <a:rPr lang="mk" sz="1900" dirty="0">
                <a:latin typeface="Arial"/>
                <a:ea typeface="Arial"/>
                <a:cs typeface="Arial"/>
                <a:sym typeface="Arial"/>
              </a:rPr>
              <a:t>.</a:t>
            </a:r>
            <a:endParaRPr sz="2300" dirty="0"/>
          </a:p>
          <a:p>
            <a:pPr marL="0" lvl="0" indent="0" algn="just" rtl="0">
              <a:lnSpc>
                <a:spcPct val="90000"/>
              </a:lnSpc>
              <a:spcBef>
                <a:spcPts val="1000"/>
              </a:spcBef>
              <a:spcAft>
                <a:spcPts val="0"/>
              </a:spcAft>
              <a:buSzPts val="2400"/>
              <a:buNone/>
            </a:pPr>
            <a:endParaRPr sz="19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3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0" name="Google Shape;340;p38"/>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1" name="Google Shape;341;p38"/>
          <p:cNvSpPr txBox="1">
            <a:spLocks noGrp="1"/>
          </p:cNvSpPr>
          <p:nvPr>
            <p:ph type="title"/>
          </p:nvPr>
        </p:nvSpPr>
        <p:spPr>
          <a:xfrm>
            <a:off x="251102" y="358095"/>
            <a:ext cx="9032747"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ts val="4400"/>
              <a:buFont typeface="Arial"/>
              <a:buNone/>
            </a:pPr>
            <a:r>
              <a:rPr lang="mk" sz="4400" dirty="0">
                <a:latin typeface="Arial"/>
                <a:ea typeface="Arial"/>
                <a:cs typeface="Arial"/>
                <a:sym typeface="Arial"/>
              </a:rPr>
              <a:t>Корисници на социјалните мрежи</a:t>
            </a:r>
            <a:endParaRPr dirty="0"/>
          </a:p>
        </p:txBody>
      </p:sp>
      <p:sp>
        <p:nvSpPr>
          <p:cNvPr id="342" name="Google Shape;342;p38"/>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3" name="Google Shape;343;p38"/>
          <p:cNvSpPr txBox="1">
            <a:spLocks noGrp="1"/>
          </p:cNvSpPr>
          <p:nvPr>
            <p:ph type="body" idx="1"/>
          </p:nvPr>
        </p:nvSpPr>
        <p:spPr>
          <a:xfrm>
            <a:off x="3609461" y="1313565"/>
            <a:ext cx="8051587" cy="518634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480"/>
              <a:buNone/>
            </a:pPr>
            <a:r>
              <a:rPr lang="mk" sz="2000" dirty="0">
                <a:latin typeface="Arial"/>
                <a:ea typeface="Arial"/>
                <a:cs typeface="Arial"/>
                <a:sym typeface="Arial"/>
              </a:rPr>
              <a:t>Социјалните мрежи станаа суштински дел од нашите животи во денешниот дигитален свет. Тие веќе не се користат само за комуникација со пријателите, туку некои актуелни информации може да се најдат само на социјалните мрежи.</a:t>
            </a:r>
            <a:endParaRPr sz="2000" dirty="0"/>
          </a:p>
          <a:p>
            <a:pPr marL="228600" lvl="0" indent="-209550" algn="l" rtl="0">
              <a:lnSpc>
                <a:spcPct val="70000"/>
              </a:lnSpc>
              <a:spcBef>
                <a:spcPts val="1000"/>
              </a:spcBef>
              <a:spcAft>
                <a:spcPts val="0"/>
              </a:spcAft>
              <a:buSzPts val="2180"/>
              <a:buChar char="❑"/>
            </a:pPr>
            <a:r>
              <a:rPr lang="mk" sz="2000" dirty="0">
                <a:latin typeface="Arial"/>
                <a:ea typeface="Arial"/>
                <a:cs typeface="Arial"/>
                <a:sym typeface="Arial"/>
              </a:rPr>
              <a:t>Корисниците се приклучуваат на платформа за социјална мрежа и почнуваат да се поврзуваат - </a:t>
            </a:r>
            <a:r>
              <a:rPr lang="mk" sz="2000" b="1" dirty="0">
                <a:latin typeface="Arial"/>
                <a:ea typeface="Arial"/>
                <a:cs typeface="Arial"/>
                <a:sym typeface="Arial"/>
              </a:rPr>
              <a:t>вмрежуваат </a:t>
            </a:r>
            <a:r>
              <a:rPr lang="mk" sz="2000" dirty="0">
                <a:latin typeface="Arial"/>
                <a:ea typeface="Arial"/>
                <a:cs typeface="Arial"/>
                <a:sym typeface="Arial"/>
              </a:rPr>
              <a:t>со други корисници од лични и професионални причини.</a:t>
            </a:r>
            <a:endParaRPr sz="2000" dirty="0"/>
          </a:p>
          <a:p>
            <a:pPr marL="228600" lvl="0" indent="-209550" algn="l" rtl="0">
              <a:lnSpc>
                <a:spcPct val="70000"/>
              </a:lnSpc>
              <a:spcBef>
                <a:spcPts val="1000"/>
              </a:spcBef>
              <a:spcAft>
                <a:spcPts val="0"/>
              </a:spcAft>
              <a:buSzPts val="2180"/>
              <a:buChar char="❑"/>
            </a:pPr>
            <a:r>
              <a:rPr lang="mk" sz="2000" dirty="0">
                <a:latin typeface="Arial"/>
                <a:ea typeface="Arial"/>
                <a:cs typeface="Arial"/>
                <a:sym typeface="Arial"/>
              </a:rPr>
              <a:t>Корисниците можат да изберат од кого сакаат да примаат комуникации. Во некои случаи, комуникацијата е еднонасочна, додека, во други, таа е повеќенасочна.</a:t>
            </a:r>
            <a:endParaRPr sz="2000" dirty="0"/>
          </a:p>
          <a:p>
            <a:pPr marL="228600" lvl="0" indent="-209550" algn="l" rtl="0">
              <a:lnSpc>
                <a:spcPct val="70000"/>
              </a:lnSpc>
              <a:spcBef>
                <a:spcPts val="1000"/>
              </a:spcBef>
              <a:spcAft>
                <a:spcPts val="0"/>
              </a:spcAft>
              <a:buSzPts val="2180"/>
              <a:buChar char="❑"/>
            </a:pPr>
            <a:r>
              <a:rPr lang="mk" sz="2000" dirty="0">
                <a:latin typeface="Arial"/>
                <a:ea typeface="Arial"/>
                <a:cs typeface="Arial"/>
                <a:sym typeface="Arial"/>
              </a:rPr>
              <a:t>Корисниците можат да споделуваат информации, да изразуваат мислења, да истражуваат заеднички интереси, да бараат работа, да ги промовираат своите бизниси, да формираат врски и на друг начин да комуницираат едни со други.</a:t>
            </a:r>
            <a:endParaRPr sz="2000" dirty="0"/>
          </a:p>
          <a:p>
            <a:pPr marL="0" lvl="0" indent="0" algn="l" rtl="0">
              <a:lnSpc>
                <a:spcPct val="70000"/>
              </a:lnSpc>
              <a:spcBef>
                <a:spcPts val="1000"/>
              </a:spcBef>
              <a:spcAft>
                <a:spcPts val="0"/>
              </a:spcAft>
              <a:buSzPts val="2480"/>
              <a:buNone/>
            </a:pPr>
            <a:r>
              <a:rPr lang="mk" sz="2000" dirty="0">
                <a:latin typeface="Arial"/>
                <a:ea typeface="Arial"/>
                <a:cs typeface="Arial"/>
                <a:sym typeface="Arial"/>
              </a:rPr>
              <a:t>Социјалните мрежи се многу популарни и станаа префериран начин на комуникација за повеќето луѓе.</a:t>
            </a:r>
            <a:endParaRPr sz="2000" dirty="0"/>
          </a:p>
        </p:txBody>
      </p:sp>
      <p:pic>
        <p:nvPicPr>
          <p:cNvPr id="344" name="Google Shape;344;p38"/>
          <p:cNvPicPr preferRelativeResize="0"/>
          <p:nvPr/>
        </p:nvPicPr>
        <p:blipFill rotWithShape="1">
          <a:blip r:embed="rId3">
            <a:alphaModFix/>
          </a:blip>
          <a:srcRect l="19305" r="13943" b="-2"/>
          <a:stretch/>
        </p:blipFill>
        <p:spPr>
          <a:xfrm>
            <a:off x="530952" y="2014376"/>
            <a:ext cx="2753556" cy="27535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3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0" name="Google Shape;350;p39"/>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1" name="Google Shape;351;p39"/>
          <p:cNvSpPr txBox="1">
            <a:spLocks noGrp="1"/>
          </p:cNvSpPr>
          <p:nvPr>
            <p:ph type="title"/>
          </p:nvPr>
        </p:nvSpPr>
        <p:spPr>
          <a:xfrm>
            <a:off x="251102" y="358095"/>
            <a:ext cx="8051587"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sz="4400">
                <a:latin typeface="Arial"/>
                <a:ea typeface="Arial"/>
                <a:cs typeface="Arial"/>
                <a:sym typeface="Arial"/>
              </a:rPr>
              <a:t>Предности на социјалните мрежи</a:t>
            </a:r>
            <a:endParaRPr/>
          </a:p>
        </p:txBody>
      </p:sp>
      <p:sp>
        <p:nvSpPr>
          <p:cNvPr id="352" name="Google Shape;352;p39"/>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3" name="Google Shape;353;p39"/>
          <p:cNvSpPr txBox="1">
            <a:spLocks noGrp="1"/>
          </p:cNvSpPr>
          <p:nvPr>
            <p:ph type="body" idx="1"/>
          </p:nvPr>
        </p:nvSpPr>
        <p:spPr>
          <a:xfrm>
            <a:off x="3460506" y="1358837"/>
            <a:ext cx="8140944" cy="5088683"/>
          </a:xfrm>
          <a:prstGeom prst="rect">
            <a:avLst/>
          </a:prstGeom>
          <a:noFill/>
          <a:ln>
            <a:noFill/>
          </a:ln>
        </p:spPr>
        <p:txBody>
          <a:bodyPr spcFirstLastPara="1" wrap="square" lIns="91425" tIns="45700" rIns="91425" bIns="45700" anchor="t" anchorCtr="0">
            <a:normAutofit/>
          </a:bodyPr>
          <a:lstStyle/>
          <a:p>
            <a:pPr marL="228600" lvl="0" indent="-215900" algn="l" rtl="0">
              <a:lnSpc>
                <a:spcPct val="70000"/>
              </a:lnSpc>
              <a:spcBef>
                <a:spcPts val="0"/>
              </a:spcBef>
              <a:spcAft>
                <a:spcPts val="0"/>
              </a:spcAft>
              <a:buSzPts val="2020"/>
              <a:buChar char="❑"/>
            </a:pPr>
            <a:r>
              <a:rPr lang="mk" sz="2020" dirty="0">
                <a:latin typeface="Arial"/>
                <a:ea typeface="Arial"/>
                <a:cs typeface="Arial"/>
                <a:sym typeface="Arial"/>
              </a:rPr>
              <a:t> </a:t>
            </a:r>
            <a:r>
              <a:rPr lang="mk" sz="2020" b="1" dirty="0">
                <a:latin typeface="Arial"/>
                <a:ea typeface="Arial"/>
                <a:cs typeface="Arial"/>
                <a:sym typeface="Arial"/>
              </a:rPr>
              <a:t>Глобална поврзаност - </a:t>
            </a:r>
            <a:r>
              <a:rPr lang="mk" sz="2020" dirty="0">
                <a:latin typeface="Arial"/>
                <a:ea typeface="Arial"/>
                <a:cs typeface="Arial"/>
                <a:sym typeface="Arial"/>
              </a:rPr>
              <a:t>овозможете одлична глобална комуникација.</a:t>
            </a:r>
            <a:endParaRPr sz="2390" dirty="0"/>
          </a:p>
          <a:p>
            <a:pPr marL="228600" lvl="0" indent="-215900" algn="l" rtl="0">
              <a:lnSpc>
                <a:spcPct val="70000"/>
              </a:lnSpc>
              <a:spcBef>
                <a:spcPts val="1000"/>
              </a:spcBef>
              <a:spcAft>
                <a:spcPts val="0"/>
              </a:spcAft>
              <a:buSzPts val="2020"/>
              <a:buChar char="❑"/>
            </a:pPr>
            <a:r>
              <a:rPr lang="mk" sz="2020" b="1" dirty="0">
                <a:latin typeface="Arial"/>
                <a:ea typeface="Arial"/>
                <a:cs typeface="Arial"/>
                <a:sym typeface="Arial"/>
              </a:rPr>
              <a:t>Вистинско место за благородни цели </a:t>
            </a:r>
            <a:r>
              <a:rPr lang="mk" sz="2020" dirty="0">
                <a:latin typeface="Arial"/>
                <a:ea typeface="Arial"/>
                <a:cs typeface="Arial"/>
                <a:sym typeface="Arial"/>
              </a:rPr>
              <a:t>- добротворна работа - најзначајна предност.</a:t>
            </a:r>
            <a:endParaRPr sz="2390" dirty="0"/>
          </a:p>
          <a:p>
            <a:pPr marL="228600" lvl="0" indent="-215900" algn="l" rtl="0">
              <a:lnSpc>
                <a:spcPct val="70000"/>
              </a:lnSpc>
              <a:spcBef>
                <a:spcPts val="1000"/>
              </a:spcBef>
              <a:spcAft>
                <a:spcPts val="0"/>
              </a:spcAft>
              <a:buSzPts val="2020"/>
              <a:buChar char="❑"/>
            </a:pPr>
            <a:r>
              <a:rPr lang="mk" sz="2020" b="1" dirty="0">
                <a:latin typeface="Arial"/>
                <a:ea typeface="Arial"/>
                <a:cs typeface="Arial"/>
                <a:sym typeface="Arial"/>
              </a:rPr>
              <a:t>Алатка за образование </a:t>
            </a:r>
            <a:r>
              <a:rPr lang="mk" sz="2020" dirty="0">
                <a:latin typeface="Arial"/>
                <a:ea typeface="Arial"/>
                <a:cs typeface="Arial"/>
                <a:sym typeface="Arial"/>
              </a:rPr>
              <a:t>- ефективна алатка за олеснување на учењето на нови вештини и концепти ( DigiWELL ).</a:t>
            </a:r>
            <a:endParaRPr sz="2390" dirty="0"/>
          </a:p>
          <a:p>
            <a:pPr marL="228600" lvl="0" indent="-215900" algn="l" rtl="0">
              <a:lnSpc>
                <a:spcPct val="70000"/>
              </a:lnSpc>
              <a:spcBef>
                <a:spcPts val="1000"/>
              </a:spcBef>
              <a:spcAft>
                <a:spcPts val="0"/>
              </a:spcAft>
              <a:buSzPts val="2020"/>
              <a:buChar char="❑"/>
            </a:pPr>
            <a:r>
              <a:rPr lang="mk" sz="2020" b="1" dirty="0">
                <a:latin typeface="Arial"/>
                <a:ea typeface="Arial"/>
                <a:cs typeface="Arial"/>
                <a:sym typeface="Arial"/>
              </a:rPr>
              <a:t>Информации и ажурирања </a:t>
            </a:r>
            <a:r>
              <a:rPr lang="mk" sz="2020" dirty="0">
                <a:latin typeface="Arial"/>
                <a:ea typeface="Arial"/>
                <a:cs typeface="Arial"/>
                <a:sym typeface="Arial"/>
              </a:rPr>
              <a:t>- добивајте ажурирани информации и вести од целиот свет.</a:t>
            </a:r>
            <a:endParaRPr sz="2390" dirty="0"/>
          </a:p>
          <a:p>
            <a:pPr marL="228600" lvl="0" indent="-215900" algn="l" rtl="0">
              <a:lnSpc>
                <a:spcPct val="70000"/>
              </a:lnSpc>
              <a:spcBef>
                <a:spcPts val="1000"/>
              </a:spcBef>
              <a:spcAft>
                <a:spcPts val="0"/>
              </a:spcAft>
              <a:buSzPts val="2020"/>
              <a:buChar char="❑"/>
            </a:pPr>
            <a:r>
              <a:rPr lang="mk" sz="2020" b="1" dirty="0">
                <a:latin typeface="Arial"/>
                <a:ea typeface="Arial"/>
                <a:cs typeface="Arial"/>
                <a:sym typeface="Arial"/>
              </a:rPr>
              <a:t>Споделување на информации секојдневно </a:t>
            </a:r>
            <a:r>
              <a:rPr lang="mk" sz="2020" dirty="0">
                <a:latin typeface="Arial"/>
                <a:ea typeface="Arial"/>
                <a:cs typeface="Arial"/>
                <a:sym typeface="Arial"/>
              </a:rPr>
              <a:t>- со вашите најблиски и поголема заедница - одлична алатка за подобрување на вашата креативност и идентитет на брендот.</a:t>
            </a:r>
            <a:endParaRPr sz="2390" dirty="0"/>
          </a:p>
          <a:p>
            <a:pPr marL="228600" lvl="0" indent="-215900" algn="l" rtl="0">
              <a:lnSpc>
                <a:spcPct val="70000"/>
              </a:lnSpc>
              <a:spcBef>
                <a:spcPts val="1000"/>
              </a:spcBef>
              <a:spcAft>
                <a:spcPts val="0"/>
              </a:spcAft>
              <a:buSzPts val="2020"/>
              <a:buChar char="❑"/>
            </a:pPr>
            <a:r>
              <a:rPr lang="mk" sz="2020" b="1" dirty="0">
                <a:latin typeface="Arial"/>
                <a:ea typeface="Arial"/>
                <a:cs typeface="Arial"/>
                <a:sym typeface="Arial"/>
              </a:rPr>
              <a:t>Придружете се на заедницата </a:t>
            </a:r>
            <a:r>
              <a:rPr lang="mk" sz="2020" dirty="0">
                <a:latin typeface="Arial"/>
                <a:ea typeface="Arial"/>
                <a:cs typeface="Arial"/>
                <a:sym typeface="Arial"/>
              </a:rPr>
              <a:t>- поединци од други потекла, религии, заедници и земји - одлична алатка станува дел од мултикултурното општество.</a:t>
            </a:r>
            <a:endParaRPr sz="2390" dirty="0"/>
          </a:p>
          <a:p>
            <a:pPr marL="228600" lvl="0" indent="-215900" algn="l" rtl="0">
              <a:lnSpc>
                <a:spcPct val="70000"/>
              </a:lnSpc>
              <a:spcBef>
                <a:spcPts val="1000"/>
              </a:spcBef>
              <a:spcAft>
                <a:spcPts val="0"/>
              </a:spcAft>
              <a:buSzPts val="2020"/>
              <a:buChar char="❑"/>
            </a:pPr>
            <a:r>
              <a:rPr lang="mk" sz="2020" b="1" dirty="0">
                <a:latin typeface="Arial"/>
                <a:ea typeface="Arial"/>
                <a:cs typeface="Arial"/>
                <a:sym typeface="Arial"/>
              </a:rPr>
              <a:t>Намалување на </a:t>
            </a:r>
            <a:r>
              <a:rPr lang="mk-MK" sz="2020" b="1" dirty="0">
                <a:latin typeface="Arial"/>
                <a:ea typeface="Arial"/>
                <a:cs typeface="Arial"/>
                <a:sym typeface="Arial"/>
              </a:rPr>
              <a:t>брзото снаоѓање</a:t>
            </a:r>
            <a:r>
              <a:rPr lang="mk" sz="2020" b="1" dirty="0">
                <a:latin typeface="Arial"/>
                <a:ea typeface="Arial"/>
                <a:cs typeface="Arial"/>
                <a:sym typeface="Arial"/>
              </a:rPr>
              <a:t> - </a:t>
            </a:r>
            <a:r>
              <a:rPr lang="mk" sz="2020" dirty="0">
                <a:latin typeface="Arial"/>
                <a:ea typeface="Arial"/>
                <a:cs typeface="Arial"/>
                <a:sym typeface="Arial"/>
              </a:rPr>
              <a:t>заради ограничување на разговорите лице в лице во реално време.</a:t>
            </a:r>
            <a:endParaRPr sz="2390" dirty="0"/>
          </a:p>
          <a:p>
            <a:pPr marL="228600" lvl="0" indent="-215900" algn="l" rtl="0">
              <a:lnSpc>
                <a:spcPct val="70000"/>
              </a:lnSpc>
              <a:spcBef>
                <a:spcPts val="1000"/>
              </a:spcBef>
              <a:spcAft>
                <a:spcPts val="0"/>
              </a:spcAft>
              <a:buSzPts val="2020"/>
              <a:buChar char="❑"/>
            </a:pPr>
            <a:r>
              <a:rPr lang="mk" sz="2020" b="1" dirty="0">
                <a:latin typeface="Arial"/>
                <a:ea typeface="Arial"/>
                <a:cs typeface="Arial"/>
                <a:sym typeface="Arial"/>
              </a:rPr>
              <a:t>Вмрежување </a:t>
            </a:r>
            <a:r>
              <a:rPr lang="mk" sz="2020" dirty="0">
                <a:latin typeface="Arial"/>
                <a:ea typeface="Arial"/>
                <a:cs typeface="Arial"/>
                <a:sym typeface="Arial"/>
              </a:rPr>
              <a:t>- се користи за барање можности за работа.</a:t>
            </a:r>
            <a:endParaRPr sz="2390" dirty="0"/>
          </a:p>
        </p:txBody>
      </p:sp>
      <p:pic>
        <p:nvPicPr>
          <p:cNvPr id="354" name="Google Shape;354;p39"/>
          <p:cNvPicPr preferRelativeResize="0"/>
          <p:nvPr/>
        </p:nvPicPr>
        <p:blipFill rotWithShape="1">
          <a:blip r:embed="rId3">
            <a:alphaModFix/>
          </a:blip>
          <a:srcRect l="19955" r="15829" b="2"/>
          <a:stretch/>
        </p:blipFill>
        <p:spPr>
          <a:xfrm>
            <a:off x="590550" y="1891881"/>
            <a:ext cx="2644396" cy="274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4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1" name="Google Shape;361;p40"/>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2" name="Google Shape;362;p40"/>
          <p:cNvSpPr txBox="1">
            <a:spLocks noGrp="1"/>
          </p:cNvSpPr>
          <p:nvPr>
            <p:ph type="title"/>
          </p:nvPr>
        </p:nvSpPr>
        <p:spPr>
          <a:xfrm>
            <a:off x="205382" y="217304"/>
            <a:ext cx="9407248"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ts val="4400"/>
              <a:buFont typeface="Arial"/>
              <a:buNone/>
            </a:pPr>
            <a:r>
              <a:rPr lang="mk" sz="4400">
                <a:latin typeface="Arial"/>
                <a:ea typeface="Arial"/>
                <a:cs typeface="Arial"/>
                <a:sym typeface="Arial"/>
              </a:rPr>
              <a:t>Недостатоци на социјалните мрежи</a:t>
            </a:r>
            <a:endParaRPr/>
          </a:p>
        </p:txBody>
      </p:sp>
      <p:sp>
        <p:nvSpPr>
          <p:cNvPr id="363" name="Google Shape;363;p40"/>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4" name="Google Shape;364;p40"/>
          <p:cNvSpPr txBox="1">
            <a:spLocks noGrp="1"/>
          </p:cNvSpPr>
          <p:nvPr>
            <p:ph type="body" idx="1"/>
          </p:nvPr>
        </p:nvSpPr>
        <p:spPr>
          <a:xfrm>
            <a:off x="3460506" y="1155131"/>
            <a:ext cx="8140944" cy="5599999"/>
          </a:xfrm>
          <a:prstGeom prst="rect">
            <a:avLst/>
          </a:prstGeom>
          <a:noFill/>
          <a:ln>
            <a:noFill/>
          </a:ln>
        </p:spPr>
        <p:txBody>
          <a:bodyPr spcFirstLastPara="1" wrap="square" lIns="91425" tIns="45700" rIns="91425" bIns="45700" anchor="t" anchorCtr="0">
            <a:noAutofit/>
          </a:bodyPr>
          <a:lstStyle/>
          <a:p>
            <a:pPr marL="228600" lvl="0" indent="-209550" algn="l" rtl="0">
              <a:lnSpc>
                <a:spcPct val="80000"/>
              </a:lnSpc>
              <a:spcBef>
                <a:spcPts val="0"/>
              </a:spcBef>
              <a:spcAft>
                <a:spcPts val="0"/>
              </a:spcAft>
              <a:buSzPts val="1700"/>
              <a:buChar char="❑"/>
            </a:pPr>
            <a:r>
              <a:rPr lang="mk" sz="1700" dirty="0">
                <a:latin typeface="Arial"/>
                <a:ea typeface="Arial"/>
                <a:cs typeface="Arial"/>
                <a:sym typeface="Arial"/>
              </a:rPr>
              <a:t> </a:t>
            </a:r>
            <a:r>
              <a:rPr lang="mk" sz="1700" b="1" dirty="0">
                <a:latin typeface="Arial"/>
                <a:ea typeface="Arial"/>
                <a:cs typeface="Arial"/>
                <a:sym typeface="Arial"/>
              </a:rPr>
              <a:t>Проблеми со приватноста </a:t>
            </a:r>
            <a:r>
              <a:rPr lang="mk" sz="1700" dirty="0">
                <a:latin typeface="Arial"/>
                <a:ea typeface="Arial"/>
                <a:cs typeface="Arial"/>
                <a:sym typeface="Arial"/>
              </a:rPr>
              <a:t>- твитање несоодветни информации, споделување премногу од вашиот секојдневен живот со голема публика, несвесно споделување на вашата онлајн локација, кој било ентитет ширум светот има пристап до сите информации што ги објавувате.</a:t>
            </a:r>
            <a:endParaRPr sz="2500" dirty="0"/>
          </a:p>
          <a:p>
            <a:pPr marL="0" lvl="0" indent="0" algn="l" rtl="0">
              <a:lnSpc>
                <a:spcPct val="80000"/>
              </a:lnSpc>
              <a:spcBef>
                <a:spcPts val="1000"/>
              </a:spcBef>
              <a:spcAft>
                <a:spcPts val="0"/>
              </a:spcAft>
              <a:buSzPts val="2000"/>
              <a:buNone/>
            </a:pPr>
            <a:r>
              <a:rPr lang="mk" sz="1700" dirty="0">
                <a:latin typeface="Arial"/>
                <a:ea typeface="Arial"/>
                <a:cs typeface="Arial"/>
                <a:sym typeface="Arial"/>
              </a:rPr>
              <a:t> </a:t>
            </a:r>
            <a:r>
              <a:rPr lang="mk" sz="1700" b="1" dirty="0">
                <a:solidFill>
                  <a:srgbClr val="FFAA5A"/>
                </a:solidFill>
                <a:latin typeface="Arial"/>
                <a:ea typeface="Arial"/>
                <a:cs typeface="Arial"/>
                <a:sym typeface="Arial"/>
              </a:rPr>
              <a:t>Вашата приватност повеќе не е приватна…</a:t>
            </a:r>
            <a:endParaRPr sz="2500" dirty="0"/>
          </a:p>
          <a:p>
            <a:pPr marL="228600" lvl="0" indent="-209550" algn="l" rtl="0">
              <a:lnSpc>
                <a:spcPct val="80000"/>
              </a:lnSpc>
              <a:spcBef>
                <a:spcPts val="1000"/>
              </a:spcBef>
              <a:spcAft>
                <a:spcPts val="0"/>
              </a:spcAft>
              <a:buSzPts val="1700"/>
              <a:buChar char="❑"/>
            </a:pPr>
            <a:r>
              <a:rPr lang="mk" sz="1700" b="1" dirty="0">
                <a:latin typeface="Arial"/>
                <a:ea typeface="Arial"/>
                <a:cs typeface="Arial"/>
                <a:sym typeface="Arial"/>
              </a:rPr>
              <a:t>Хакирање </a:t>
            </a:r>
            <a:r>
              <a:rPr lang="mk" sz="1700" dirty="0">
                <a:latin typeface="Arial"/>
                <a:ea typeface="Arial"/>
                <a:cs typeface="Arial"/>
                <a:sym typeface="Arial"/>
              </a:rPr>
              <a:t>- стекнување пристап до лични информации на друго лице.</a:t>
            </a:r>
            <a:endParaRPr sz="2500" dirty="0"/>
          </a:p>
          <a:p>
            <a:pPr marL="0" lvl="0" indent="0">
              <a:lnSpc>
                <a:spcPct val="80000"/>
              </a:lnSpc>
              <a:buSzPts val="2000"/>
              <a:buNone/>
            </a:pPr>
            <a:r>
              <a:rPr lang="mk" sz="1700" dirty="0">
                <a:latin typeface="Arial"/>
                <a:ea typeface="Arial"/>
                <a:cs typeface="Arial"/>
                <a:sym typeface="Arial"/>
              </a:rPr>
              <a:t> </a:t>
            </a:r>
            <a:r>
              <a:rPr lang="mk" sz="1700" b="1" dirty="0">
                <a:solidFill>
                  <a:srgbClr val="FFAA5A"/>
                </a:solidFill>
                <a:latin typeface="Arial"/>
                <a:ea typeface="Arial"/>
                <a:cs typeface="Arial"/>
                <a:sym typeface="Arial"/>
              </a:rPr>
              <a:t>Има многу случаи кога хакерите успеваат да ја нарушат финансиската и социјалнита  стабилност на поединецот.</a:t>
            </a:r>
            <a:endParaRPr sz="2500" dirty="0"/>
          </a:p>
          <a:p>
            <a:pPr marL="228600" lvl="0" indent="-209550" algn="l" rtl="0">
              <a:lnSpc>
                <a:spcPct val="80000"/>
              </a:lnSpc>
              <a:spcBef>
                <a:spcPts val="1000"/>
              </a:spcBef>
              <a:spcAft>
                <a:spcPts val="0"/>
              </a:spcAft>
              <a:buSzPts val="1700"/>
              <a:buChar char="❑"/>
            </a:pPr>
            <a:r>
              <a:rPr lang="mk" sz="1700" b="1" dirty="0">
                <a:latin typeface="Arial"/>
                <a:ea typeface="Arial"/>
                <a:cs typeface="Arial"/>
                <a:sym typeface="Arial"/>
              </a:rPr>
              <a:t>Недостаток на емоционална поврзаност </a:t>
            </a:r>
            <a:r>
              <a:rPr lang="mk" sz="1700" dirty="0">
                <a:latin typeface="Arial"/>
                <a:ea typeface="Arial"/>
                <a:cs typeface="Arial"/>
                <a:sym typeface="Arial"/>
              </a:rPr>
              <a:t>- емоциите и чувствата не се изразуваат лесно во онлајн просторот.</a:t>
            </a:r>
            <a:endParaRPr sz="2500" dirty="0"/>
          </a:p>
          <a:p>
            <a:pPr marL="228600" lvl="0" indent="-209550" algn="l" rtl="0">
              <a:lnSpc>
                <a:spcPct val="80000"/>
              </a:lnSpc>
              <a:spcBef>
                <a:spcPts val="1000"/>
              </a:spcBef>
              <a:spcAft>
                <a:spcPts val="0"/>
              </a:spcAft>
              <a:buSzPts val="1700"/>
              <a:buChar char="❑"/>
            </a:pPr>
            <a:r>
              <a:rPr lang="mk" sz="1700" b="1" dirty="0">
                <a:latin typeface="Arial"/>
                <a:ea typeface="Arial"/>
                <a:cs typeface="Arial"/>
                <a:sym typeface="Arial"/>
              </a:rPr>
              <a:t>Сајбер-малтретирање </a:t>
            </a:r>
            <a:r>
              <a:rPr lang="mk" sz="1700" dirty="0">
                <a:latin typeface="Arial"/>
                <a:ea typeface="Arial"/>
                <a:cs typeface="Arial"/>
                <a:sym typeface="Arial"/>
              </a:rPr>
              <a:t>- да се вознемирува, заканува или понижува личност со испраќање на клеветнички и несоодветни фотографии, видеа или пораки.</a:t>
            </a:r>
            <a:endParaRPr sz="2500" dirty="0"/>
          </a:p>
          <a:p>
            <a:pPr marL="228600" lvl="0" indent="-209550" algn="l" rtl="0">
              <a:lnSpc>
                <a:spcPct val="80000"/>
              </a:lnSpc>
              <a:spcBef>
                <a:spcPts val="1000"/>
              </a:spcBef>
              <a:spcAft>
                <a:spcPts val="0"/>
              </a:spcAft>
              <a:buSzPts val="1700"/>
              <a:buChar char="❑"/>
            </a:pPr>
            <a:r>
              <a:rPr lang="mk" sz="1700" b="1" dirty="0">
                <a:latin typeface="Arial"/>
                <a:ea typeface="Arial"/>
                <a:cs typeface="Arial"/>
                <a:sym typeface="Arial"/>
              </a:rPr>
              <a:t>Психолошка зависност </a:t>
            </a:r>
            <a:r>
              <a:rPr lang="mk" sz="1700" dirty="0">
                <a:latin typeface="Arial"/>
                <a:ea typeface="Arial"/>
                <a:cs typeface="Arial"/>
                <a:sym typeface="Arial"/>
              </a:rPr>
              <a:t>- прекумерната употреба на социјалните мрежи предизвикува одвојување од реалниот живот.</a:t>
            </a:r>
            <a:endParaRPr sz="2500" dirty="0"/>
          </a:p>
          <a:p>
            <a:pPr marL="228600" lvl="0" indent="-209550" algn="l" rtl="0">
              <a:lnSpc>
                <a:spcPct val="80000"/>
              </a:lnSpc>
              <a:spcBef>
                <a:spcPts val="1000"/>
              </a:spcBef>
              <a:spcAft>
                <a:spcPts val="0"/>
              </a:spcAft>
              <a:buSzPts val="1700"/>
              <a:buChar char="❑"/>
            </a:pPr>
            <a:r>
              <a:rPr lang="mk" sz="1700" b="1" dirty="0">
                <a:latin typeface="Arial"/>
                <a:ea typeface="Arial"/>
                <a:cs typeface="Arial"/>
                <a:sym typeface="Arial"/>
              </a:rPr>
              <a:t>Ширење лажни вести </a:t>
            </a:r>
            <a:r>
              <a:rPr lang="mk" sz="1700" dirty="0">
                <a:latin typeface="Arial"/>
                <a:ea typeface="Arial"/>
                <a:cs typeface="Arial"/>
                <a:sym typeface="Arial"/>
              </a:rPr>
              <a:t>- креирање објави на популарна тема без верификација што може да има негативно влијание врз знаењето на луѓето.</a:t>
            </a:r>
            <a:endParaRPr sz="2500" dirty="0"/>
          </a:p>
          <a:p>
            <a:pPr marL="0" lvl="0" indent="0" algn="l" rtl="0">
              <a:lnSpc>
                <a:spcPct val="80000"/>
              </a:lnSpc>
              <a:spcBef>
                <a:spcPts val="1000"/>
              </a:spcBef>
              <a:spcAft>
                <a:spcPts val="0"/>
              </a:spcAft>
              <a:buSzPts val="2000"/>
              <a:buNone/>
            </a:pPr>
            <a:r>
              <a:rPr lang="mk" sz="1700" dirty="0">
                <a:latin typeface="Arial"/>
                <a:ea typeface="Arial"/>
                <a:cs typeface="Arial"/>
                <a:sym typeface="Arial"/>
              </a:rPr>
              <a:t> </a:t>
            </a:r>
            <a:r>
              <a:rPr lang="mk" sz="1700" b="1" dirty="0">
                <a:solidFill>
                  <a:srgbClr val="FFAA5A"/>
                </a:solidFill>
                <a:latin typeface="Arial"/>
                <a:ea typeface="Arial"/>
                <a:cs typeface="Arial"/>
                <a:sym typeface="Arial"/>
              </a:rPr>
              <a:t>Не верувајте во се што гледате или читате на социјалните мрежи...</a:t>
            </a:r>
            <a:endParaRPr sz="2500" dirty="0"/>
          </a:p>
        </p:txBody>
      </p:sp>
      <p:pic>
        <p:nvPicPr>
          <p:cNvPr id="365" name="Google Shape;365;p40"/>
          <p:cNvPicPr preferRelativeResize="0"/>
          <p:nvPr/>
        </p:nvPicPr>
        <p:blipFill rotWithShape="1">
          <a:blip r:embed="rId3">
            <a:alphaModFix/>
          </a:blip>
          <a:srcRect l="9117" r="7431" b="2"/>
          <a:stretch/>
        </p:blipFill>
        <p:spPr>
          <a:xfrm>
            <a:off x="406495" y="2380195"/>
            <a:ext cx="3054011" cy="2433585"/>
          </a:xfrm>
          <a:custGeom>
            <a:avLst/>
            <a:gdLst/>
            <a:ahLst/>
            <a:cxnLst/>
            <a:rect l="l" t="t" r="r" b="b"/>
            <a:pathLst>
              <a:path w="5283866" h="4210442" extrusionOk="0">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45233" y="773620"/>
            <a:ext cx="4192477" cy="55831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AA5A"/>
              </a:buClr>
              <a:buSzPts val="4800"/>
              <a:buFont typeface="Arial"/>
              <a:buNone/>
            </a:pPr>
            <a:r>
              <a:rPr lang="mk" sz="4000" dirty="0">
                <a:solidFill>
                  <a:srgbClr val="FFAA5A"/>
                </a:solidFill>
                <a:latin typeface="Arial"/>
                <a:ea typeface="Arial"/>
                <a:cs typeface="Arial"/>
                <a:sym typeface="Arial"/>
              </a:rPr>
              <a:t>Под-оддел 3 : </a:t>
            </a:r>
            <a:br>
              <a:rPr lang="mk" sz="4000" dirty="0">
                <a:latin typeface="Arial"/>
                <a:ea typeface="Arial"/>
                <a:cs typeface="Arial"/>
                <a:sym typeface="Arial"/>
              </a:rPr>
            </a:br>
            <a:r>
              <a:rPr lang="mk" sz="4000" dirty="0">
                <a:latin typeface="Arial"/>
                <a:ea typeface="Arial"/>
                <a:cs typeface="Arial"/>
                <a:sym typeface="Arial"/>
              </a:rPr>
              <a:t>Интернет банкарство и безбедност на социјалните мрежи</a:t>
            </a:r>
            <a:endParaRPr sz="4000" dirty="0">
              <a:latin typeface="Arial"/>
              <a:ea typeface="Arial"/>
              <a:cs typeface="Arial"/>
              <a:sym typeface="Arial"/>
            </a:endParaRPr>
          </a:p>
        </p:txBody>
      </p:sp>
      <p:grpSp>
        <p:nvGrpSpPr>
          <p:cNvPr id="152" name="Google Shape;152;p23"/>
          <p:cNvGrpSpPr/>
          <p:nvPr/>
        </p:nvGrpSpPr>
        <p:grpSpPr>
          <a:xfrm>
            <a:off x="4537710" y="1174257"/>
            <a:ext cx="7309057" cy="4803046"/>
            <a:chOff x="-209543" y="586"/>
            <a:chExt cx="7309057" cy="4803046"/>
          </a:xfrm>
        </p:grpSpPr>
        <p:cxnSp>
          <p:nvCxnSpPr>
            <p:cNvPr id="153" name="Google Shape;153;p23"/>
            <p:cNvCxnSpPr/>
            <p:nvPr/>
          </p:nvCxnSpPr>
          <p:spPr>
            <a:xfrm>
              <a:off x="0" y="586"/>
              <a:ext cx="6972975"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54" name="Google Shape;154;p23"/>
            <p:cNvSpPr/>
            <p:nvPr/>
          </p:nvSpPr>
          <p:spPr>
            <a:xfrm>
              <a:off x="0" y="586"/>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p:nvPr/>
          </p:nvSpPr>
          <p:spPr>
            <a:xfrm>
              <a:off x="0" y="586"/>
              <a:ext cx="6972975" cy="533671"/>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mk" sz="3200" b="1" i="0" u="none" strike="noStrike" cap="none">
                  <a:solidFill>
                    <a:schemeClr val="dk1"/>
                  </a:solidFill>
                  <a:latin typeface="Arial"/>
                  <a:ea typeface="Arial"/>
                  <a:cs typeface="Arial"/>
                  <a:sym typeface="Arial"/>
                </a:rPr>
                <a:t>СОДРЖИНА</a:t>
              </a:r>
              <a:endParaRPr sz="3200" b="0" i="0" u="none" strike="noStrike" cap="none">
                <a:solidFill>
                  <a:schemeClr val="dk1"/>
                </a:solidFill>
                <a:latin typeface="Arial"/>
                <a:ea typeface="Arial"/>
                <a:cs typeface="Arial"/>
                <a:sym typeface="Arial"/>
              </a:endParaRPr>
            </a:p>
          </p:txBody>
        </p:sp>
        <p:cxnSp>
          <p:nvCxnSpPr>
            <p:cNvPr id="156" name="Google Shape;156;p23"/>
            <p:cNvCxnSpPr/>
            <p:nvPr/>
          </p:nvCxnSpPr>
          <p:spPr>
            <a:xfrm>
              <a:off x="0" y="534258"/>
              <a:ext cx="6972975"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57" name="Google Shape;157;p23"/>
            <p:cNvSpPr/>
            <p:nvPr/>
          </p:nvSpPr>
          <p:spPr>
            <a:xfrm>
              <a:off x="0" y="534258"/>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0" y="534258"/>
              <a:ext cx="6972975" cy="53367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000" b="0" i="0" u="none" strike="noStrike" cap="none" dirty="0">
                  <a:solidFill>
                    <a:schemeClr val="dk1"/>
                  </a:solidFill>
                  <a:latin typeface="Arial"/>
                  <a:ea typeface="Arial"/>
                  <a:cs typeface="Arial"/>
                  <a:sym typeface="Arial"/>
                </a:rPr>
                <a:t>Интернет банкарство</a:t>
              </a:r>
              <a:endParaRPr sz="2000" b="0" i="0" u="none" strike="noStrike" cap="none" dirty="0">
                <a:solidFill>
                  <a:schemeClr val="dk1"/>
                </a:solidFill>
                <a:latin typeface="Arial"/>
                <a:ea typeface="Arial"/>
                <a:cs typeface="Arial"/>
                <a:sym typeface="Arial"/>
              </a:endParaRPr>
            </a:p>
          </p:txBody>
        </p:sp>
        <p:cxnSp>
          <p:nvCxnSpPr>
            <p:cNvPr id="159" name="Google Shape;159;p23"/>
            <p:cNvCxnSpPr/>
            <p:nvPr/>
          </p:nvCxnSpPr>
          <p:spPr>
            <a:xfrm>
              <a:off x="0" y="1067930"/>
              <a:ext cx="6972975"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60" name="Google Shape;160;p23"/>
            <p:cNvSpPr/>
            <p:nvPr/>
          </p:nvSpPr>
          <p:spPr>
            <a:xfrm>
              <a:off x="0" y="1067930"/>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0" y="1067930"/>
              <a:ext cx="6972975" cy="53367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000" b="0" i="0" u="none" strike="noStrike" cap="none" dirty="0">
                  <a:solidFill>
                    <a:schemeClr val="dk1"/>
                  </a:solidFill>
                  <a:latin typeface="Arial"/>
                  <a:ea typeface="Arial"/>
                  <a:cs typeface="Arial"/>
                  <a:sym typeface="Arial"/>
                </a:rPr>
                <a:t>Добрите и лошите страни на Интернет банкарството</a:t>
              </a:r>
              <a:endParaRPr sz="2000" b="0" i="0" u="none" strike="noStrike" cap="none" dirty="0">
                <a:solidFill>
                  <a:schemeClr val="dk1"/>
                </a:solidFill>
                <a:latin typeface="Arial"/>
                <a:ea typeface="Arial"/>
                <a:cs typeface="Arial"/>
                <a:sym typeface="Arial"/>
              </a:endParaRPr>
            </a:p>
          </p:txBody>
        </p:sp>
        <p:cxnSp>
          <p:nvCxnSpPr>
            <p:cNvPr id="162" name="Google Shape;162;p23"/>
            <p:cNvCxnSpPr/>
            <p:nvPr/>
          </p:nvCxnSpPr>
          <p:spPr>
            <a:xfrm>
              <a:off x="0" y="1601602"/>
              <a:ext cx="6972975"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63" name="Google Shape;163;p23"/>
            <p:cNvSpPr/>
            <p:nvPr/>
          </p:nvSpPr>
          <p:spPr>
            <a:xfrm>
              <a:off x="0" y="1601602"/>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0" y="1601602"/>
              <a:ext cx="6972975" cy="53367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1900" b="0" i="0" u="none" strike="noStrike" cap="none" dirty="0">
                  <a:solidFill>
                    <a:schemeClr val="dk1"/>
                  </a:solidFill>
                  <a:latin typeface="Arial"/>
                  <a:ea typeface="Arial"/>
                  <a:cs typeface="Arial"/>
                  <a:sym typeface="Arial"/>
                </a:rPr>
                <a:t>Најдобри практики – безбедност на интернет банкарството</a:t>
              </a:r>
              <a:endParaRPr sz="1900" b="0" i="0" u="none" strike="noStrike" cap="none" dirty="0">
                <a:solidFill>
                  <a:schemeClr val="dk1"/>
                </a:solidFill>
                <a:latin typeface="Arial"/>
                <a:ea typeface="Arial"/>
                <a:cs typeface="Arial"/>
                <a:sym typeface="Arial"/>
              </a:endParaRPr>
            </a:p>
          </p:txBody>
        </p:sp>
        <p:cxnSp>
          <p:nvCxnSpPr>
            <p:cNvPr id="165" name="Google Shape;165;p23"/>
            <p:cNvCxnSpPr/>
            <p:nvPr/>
          </p:nvCxnSpPr>
          <p:spPr>
            <a:xfrm>
              <a:off x="0" y="2135274"/>
              <a:ext cx="6972975"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166" name="Google Shape;166;p23"/>
            <p:cNvSpPr/>
            <p:nvPr/>
          </p:nvSpPr>
          <p:spPr>
            <a:xfrm>
              <a:off x="0" y="2135274"/>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0" y="2135274"/>
              <a:ext cx="6972975" cy="533671"/>
            </a:xfrm>
            <a:prstGeom prst="rect">
              <a:avLst/>
            </a:prstGeom>
            <a:noFill/>
            <a:ln>
              <a:noFill/>
            </a:ln>
          </p:spPr>
          <p:txBody>
            <a:bodyPr spcFirstLastPara="1" wrap="square" lIns="87625" tIns="87625" rIns="87625" bIns="87625" anchor="t" anchorCtr="0">
              <a:noAutofit/>
            </a:bodyPr>
            <a:lstStyle/>
            <a:p>
              <a:pPr marL="0" marR="0" lvl="0" indent="0" algn="l" rtl="0">
                <a:lnSpc>
                  <a:spcPct val="100000"/>
                </a:lnSpc>
                <a:spcBef>
                  <a:spcPts val="0"/>
                </a:spcBef>
                <a:spcAft>
                  <a:spcPts val="0"/>
                </a:spcAft>
                <a:buClr>
                  <a:srgbClr val="000000"/>
                </a:buClr>
                <a:buSzPts val="2300"/>
                <a:buFont typeface="Calibri"/>
                <a:buNone/>
              </a:pPr>
              <a:r>
                <a:rPr lang="mk" sz="2300" b="0" i="0" u="none" strike="noStrike" cap="none" dirty="0">
                  <a:solidFill>
                    <a:srgbClr val="000000"/>
                  </a:solidFill>
                  <a:latin typeface="Calibri"/>
                  <a:ea typeface="Calibri"/>
                  <a:cs typeface="Calibri"/>
                  <a:sym typeface="Calibri"/>
                </a:rPr>
                <a:t>Безбедност на интернет банкарството заклучоци</a:t>
              </a:r>
              <a:endParaRPr sz="2300" b="0" i="0" u="none" strike="noStrike" cap="none" dirty="0">
                <a:solidFill>
                  <a:srgbClr val="000000"/>
                </a:solidFill>
                <a:latin typeface="Calibri"/>
                <a:ea typeface="Calibri"/>
                <a:cs typeface="Calibri"/>
                <a:sym typeface="Calibri"/>
              </a:endParaRPr>
            </a:p>
          </p:txBody>
        </p:sp>
        <p:cxnSp>
          <p:nvCxnSpPr>
            <p:cNvPr id="168" name="Google Shape;168;p23"/>
            <p:cNvCxnSpPr/>
            <p:nvPr/>
          </p:nvCxnSpPr>
          <p:spPr>
            <a:xfrm>
              <a:off x="0" y="2668945"/>
              <a:ext cx="6972975"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69" name="Google Shape;169;p23"/>
            <p:cNvSpPr/>
            <p:nvPr/>
          </p:nvSpPr>
          <p:spPr>
            <a:xfrm>
              <a:off x="0" y="2668945"/>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txBox="1"/>
            <p:nvPr/>
          </p:nvSpPr>
          <p:spPr>
            <a:xfrm>
              <a:off x="0" y="2668945"/>
              <a:ext cx="6972975" cy="533671"/>
            </a:xfrm>
            <a:prstGeom prst="rect">
              <a:avLst/>
            </a:prstGeom>
            <a:noFill/>
            <a:ln>
              <a:noFill/>
            </a:ln>
          </p:spPr>
          <p:txBody>
            <a:bodyPr spcFirstLastPara="1" wrap="square" lIns="87625" tIns="87625" rIns="87625" bIns="87625" anchor="t" anchorCtr="0">
              <a:noAutofit/>
            </a:bodyPr>
            <a:lstStyle/>
            <a:p>
              <a:pPr marL="0" marR="0" lvl="0" indent="0" algn="l" rtl="0">
                <a:lnSpc>
                  <a:spcPct val="100000"/>
                </a:lnSpc>
                <a:spcBef>
                  <a:spcPts val="0"/>
                </a:spcBef>
                <a:spcAft>
                  <a:spcPts val="0"/>
                </a:spcAft>
                <a:buClr>
                  <a:schemeClr val="dk1"/>
                </a:buClr>
                <a:buSzPts val="2300"/>
                <a:buFont typeface="Arial"/>
                <a:buNone/>
              </a:pPr>
              <a:r>
                <a:rPr lang="mk" sz="2000" b="0" i="0" u="none" strike="noStrike" cap="none" dirty="0">
                  <a:solidFill>
                    <a:schemeClr val="dk1"/>
                  </a:solidFill>
                  <a:latin typeface="Arial"/>
                  <a:ea typeface="Arial"/>
                  <a:cs typeface="Arial"/>
                  <a:sym typeface="Arial"/>
                </a:rPr>
                <a:t>Социјални мрежи</a:t>
              </a:r>
              <a:endParaRPr sz="2000" dirty="0"/>
            </a:p>
          </p:txBody>
        </p:sp>
        <p:cxnSp>
          <p:nvCxnSpPr>
            <p:cNvPr id="171" name="Google Shape;171;p23"/>
            <p:cNvCxnSpPr/>
            <p:nvPr/>
          </p:nvCxnSpPr>
          <p:spPr>
            <a:xfrm>
              <a:off x="0" y="3202617"/>
              <a:ext cx="6972975"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72" name="Google Shape;172;p23"/>
            <p:cNvSpPr/>
            <p:nvPr/>
          </p:nvSpPr>
          <p:spPr>
            <a:xfrm>
              <a:off x="0" y="3202617"/>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txBox="1"/>
            <p:nvPr/>
          </p:nvSpPr>
          <p:spPr>
            <a:xfrm>
              <a:off x="0" y="3202617"/>
              <a:ext cx="6972975" cy="53367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mk" sz="2200" b="0" i="0" u="none" strike="noStrike" cap="none" dirty="0">
                  <a:solidFill>
                    <a:schemeClr val="dk1"/>
                  </a:solidFill>
                  <a:latin typeface="Arial"/>
                  <a:ea typeface="Arial"/>
                  <a:cs typeface="Arial"/>
                  <a:sym typeface="Arial"/>
                </a:rPr>
                <a:t>Позитивни и лошите страни на социјалните мрежи</a:t>
              </a:r>
              <a:endParaRPr sz="2200" b="0" i="0" u="none" strike="noStrike" cap="none" dirty="0">
                <a:solidFill>
                  <a:schemeClr val="dk1"/>
                </a:solidFill>
                <a:latin typeface="Arial"/>
                <a:ea typeface="Arial"/>
                <a:cs typeface="Arial"/>
                <a:sym typeface="Arial"/>
              </a:endParaRPr>
            </a:p>
          </p:txBody>
        </p:sp>
        <p:cxnSp>
          <p:nvCxnSpPr>
            <p:cNvPr id="174" name="Google Shape;174;p23"/>
            <p:cNvCxnSpPr/>
            <p:nvPr/>
          </p:nvCxnSpPr>
          <p:spPr>
            <a:xfrm>
              <a:off x="0" y="3736289"/>
              <a:ext cx="6972975"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75" name="Google Shape;175;p23"/>
            <p:cNvSpPr/>
            <p:nvPr/>
          </p:nvSpPr>
          <p:spPr>
            <a:xfrm>
              <a:off x="0" y="3736289"/>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txBox="1"/>
            <p:nvPr/>
          </p:nvSpPr>
          <p:spPr>
            <a:xfrm>
              <a:off x="0" y="3736289"/>
              <a:ext cx="7099514" cy="533671"/>
            </a:xfrm>
            <a:prstGeom prst="rect">
              <a:avLst/>
            </a:prstGeom>
            <a:noFill/>
            <a:ln>
              <a:noFill/>
            </a:ln>
          </p:spPr>
          <p:txBody>
            <a:bodyPr spcFirstLastPara="1" wrap="square" lIns="91425" tIns="91425" rIns="91425" bIns="91425" anchor="t" anchorCtr="0">
              <a:noAutofit/>
            </a:bodyPr>
            <a:lstStyle/>
            <a:p>
              <a:pPr lvl="0">
                <a:buClr>
                  <a:schemeClr val="dk1"/>
                </a:buClr>
                <a:buSzPts val="2400"/>
              </a:pPr>
              <a:r>
                <a:rPr lang="mk" sz="2100" b="0" i="0" u="none" strike="noStrike" cap="none" dirty="0">
                  <a:solidFill>
                    <a:schemeClr val="dk1"/>
                  </a:solidFill>
                  <a:latin typeface="Arial"/>
                  <a:ea typeface="Arial"/>
                  <a:cs typeface="Arial"/>
                  <a:sym typeface="Arial"/>
                </a:rPr>
                <a:t>Најдобри практики – </a:t>
              </a:r>
              <a:r>
                <a:rPr lang="mk" sz="2100" dirty="0">
                  <a:solidFill>
                    <a:schemeClr val="dk1"/>
                  </a:solidFill>
                </a:rPr>
                <a:t>безбедност на социјални медиуми</a:t>
              </a:r>
              <a:endParaRPr sz="2100" b="0" i="0" u="none" strike="noStrike" cap="none" dirty="0">
                <a:solidFill>
                  <a:schemeClr val="dk1"/>
                </a:solidFill>
                <a:latin typeface="Arial"/>
                <a:ea typeface="Arial"/>
                <a:cs typeface="Arial"/>
                <a:sym typeface="Arial"/>
              </a:endParaRPr>
            </a:p>
          </p:txBody>
        </p:sp>
        <p:cxnSp>
          <p:nvCxnSpPr>
            <p:cNvPr id="177" name="Google Shape;177;p23"/>
            <p:cNvCxnSpPr/>
            <p:nvPr/>
          </p:nvCxnSpPr>
          <p:spPr>
            <a:xfrm>
              <a:off x="0" y="4269961"/>
              <a:ext cx="6972975"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78" name="Google Shape;178;p23"/>
            <p:cNvSpPr/>
            <p:nvPr/>
          </p:nvSpPr>
          <p:spPr>
            <a:xfrm>
              <a:off x="0" y="4269961"/>
              <a:ext cx="6972975" cy="5336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txBox="1"/>
            <p:nvPr/>
          </p:nvSpPr>
          <p:spPr>
            <a:xfrm>
              <a:off x="-209543" y="4243236"/>
              <a:ext cx="6972975" cy="533671"/>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Arial"/>
                <a:buNone/>
              </a:pPr>
              <a:r>
                <a:rPr lang="mk" sz="2400" b="0" i="0" u="none" strike="noStrike" cap="none" dirty="0">
                  <a:solidFill>
                    <a:schemeClr val="dk1"/>
                  </a:solidFill>
                  <a:latin typeface="Arial"/>
                  <a:ea typeface="Arial"/>
                  <a:cs typeface="Arial"/>
                  <a:sym typeface="Arial"/>
                </a:rPr>
                <a:t>  </a:t>
              </a:r>
              <a:r>
                <a:rPr lang="mk" sz="2000" b="0" i="0" u="none" strike="noStrike" cap="none" dirty="0">
                  <a:solidFill>
                    <a:schemeClr val="dk1"/>
                  </a:solidFill>
                  <a:latin typeface="Arial"/>
                  <a:ea typeface="Arial"/>
                  <a:cs typeface="Arial"/>
                  <a:sym typeface="Arial"/>
                </a:rPr>
                <a:t>Безбедност на социјални мрежи заклучоци</a:t>
              </a:r>
              <a:endParaRPr sz="20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4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1" name="Google Shape;371;p41"/>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2" name="Google Shape;372;p41"/>
          <p:cNvSpPr txBox="1">
            <a:spLocks noGrp="1"/>
          </p:cNvSpPr>
          <p:nvPr>
            <p:ph type="title"/>
          </p:nvPr>
        </p:nvSpPr>
        <p:spPr>
          <a:xfrm>
            <a:off x="891540" y="208574"/>
            <a:ext cx="10027920" cy="5598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dirty="0">
                <a:latin typeface="Arial"/>
                <a:ea typeface="Arial"/>
                <a:cs typeface="Arial"/>
                <a:sym typeface="Arial"/>
              </a:rPr>
              <a:t>Напади на социјалните мрежи</a:t>
            </a:r>
            <a:endParaRPr dirty="0"/>
          </a:p>
        </p:txBody>
      </p:sp>
      <p:sp>
        <p:nvSpPr>
          <p:cNvPr id="373" name="Google Shape;373;p41"/>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4" name="Google Shape;374;p41"/>
          <p:cNvSpPr txBox="1">
            <a:spLocks noGrp="1"/>
          </p:cNvSpPr>
          <p:nvPr>
            <p:ph type="body" idx="1"/>
          </p:nvPr>
        </p:nvSpPr>
        <p:spPr>
          <a:xfrm>
            <a:off x="1151068" y="1237129"/>
            <a:ext cx="10610402" cy="4902198"/>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SzPts val="2220"/>
              <a:buNone/>
            </a:pPr>
            <a:r>
              <a:rPr lang="mk" sz="1820" b="1" dirty="0">
                <a:latin typeface="Arial"/>
                <a:ea typeface="Arial"/>
                <a:cs typeface="Arial"/>
                <a:sym typeface="Arial"/>
              </a:rPr>
              <a:t>За подобро да ја разбереме важноста на заштитата на нашите сметки на социјалните мрежи, треба да знаеме колку е распространето хакирањето на социјалните мрежи. Нека хакерските броеви на социјалните мрежи ја раскажат приказната:</a:t>
            </a:r>
            <a:endParaRPr sz="2190" dirty="0"/>
          </a:p>
          <a:p>
            <a:pPr marL="228600" lvl="0" indent="-203200" algn="just" rtl="0">
              <a:lnSpc>
                <a:spcPct val="80000"/>
              </a:lnSpc>
              <a:spcBef>
                <a:spcPts val="1000"/>
              </a:spcBef>
              <a:spcAft>
                <a:spcPts val="0"/>
              </a:spcAft>
              <a:buSzPts val="1820"/>
              <a:buChar char="❑"/>
            </a:pPr>
            <a:r>
              <a:rPr lang="mk" sz="1820" dirty="0">
                <a:latin typeface="Arial"/>
                <a:ea typeface="Arial"/>
                <a:cs typeface="Arial"/>
                <a:sym typeface="Arial"/>
              </a:rPr>
              <a:t>речиси 5 милијарди луѓе имаат барем еден профил (</a:t>
            </a:r>
            <a:r>
              <a:rPr lang="en-US" sz="1820" dirty="0">
                <a:latin typeface="Arial"/>
                <a:ea typeface="Arial"/>
                <a:cs typeface="Arial"/>
                <a:sym typeface="Arial"/>
              </a:rPr>
              <a:t>account)</a:t>
            </a:r>
            <a:r>
              <a:rPr lang="mk" sz="1820" dirty="0">
                <a:latin typeface="Arial"/>
                <a:ea typeface="Arial"/>
                <a:cs typeface="Arial"/>
                <a:sym typeface="Arial"/>
              </a:rPr>
              <a:t> на социјалните мрежи,</a:t>
            </a:r>
            <a:endParaRPr sz="2190" dirty="0"/>
          </a:p>
          <a:p>
            <a:pPr marL="228600" lvl="0" indent="-203200" algn="just" rtl="0">
              <a:lnSpc>
                <a:spcPct val="80000"/>
              </a:lnSpc>
              <a:spcBef>
                <a:spcPts val="1000"/>
              </a:spcBef>
              <a:spcAft>
                <a:spcPts val="0"/>
              </a:spcAft>
              <a:buSzPts val="1820"/>
              <a:buChar char="❑"/>
            </a:pPr>
            <a:r>
              <a:rPr lang="mk" sz="1820" dirty="0">
                <a:latin typeface="Arial"/>
                <a:ea typeface="Arial"/>
                <a:cs typeface="Arial"/>
                <a:sym typeface="Arial"/>
              </a:rPr>
              <a:t>повеќе од половина од светската популација е во опасност да бидат хакирани нивните профили на социјалните мрежи.</a:t>
            </a:r>
            <a:endParaRPr sz="2190" dirty="0"/>
          </a:p>
          <a:p>
            <a:pPr marL="0" lvl="0" indent="0" algn="just" rtl="0">
              <a:lnSpc>
                <a:spcPct val="80000"/>
              </a:lnSpc>
              <a:spcBef>
                <a:spcPts val="1000"/>
              </a:spcBef>
              <a:spcAft>
                <a:spcPts val="0"/>
              </a:spcAft>
              <a:buSzPts val="2220"/>
              <a:buNone/>
            </a:pPr>
            <a:r>
              <a:rPr lang="mk" sz="1820" b="1" dirty="0">
                <a:latin typeface="Arial"/>
                <a:ea typeface="Arial"/>
                <a:cs typeface="Arial"/>
                <a:sym typeface="Arial"/>
              </a:rPr>
              <a:t>Статистика за хакирање на социјалните мрежи:</a:t>
            </a:r>
            <a:endParaRPr sz="2190" dirty="0"/>
          </a:p>
          <a:p>
            <a:pPr marL="228600" lvl="0" indent="-203200" algn="just" rtl="0">
              <a:lnSpc>
                <a:spcPct val="80000"/>
              </a:lnSpc>
              <a:spcBef>
                <a:spcPts val="1000"/>
              </a:spcBef>
              <a:spcAft>
                <a:spcPts val="0"/>
              </a:spcAft>
              <a:buSzPts val="1820"/>
              <a:buChar char="❑"/>
            </a:pPr>
            <a:r>
              <a:rPr lang="mk" sz="1820" dirty="0">
                <a:latin typeface="Arial"/>
                <a:ea typeface="Arial"/>
                <a:cs typeface="Arial"/>
                <a:sym typeface="Arial"/>
              </a:rPr>
              <a:t>во септември 2021 година, веб-хакер се обиде да продаде лични податоци украдени од 1,5 милијарди Фејсбук профили,</a:t>
            </a:r>
            <a:endParaRPr sz="2190" dirty="0"/>
          </a:p>
          <a:p>
            <a:pPr marL="228600" lvl="0" indent="-203200" algn="just" rtl="0">
              <a:lnSpc>
                <a:spcPct val="80000"/>
              </a:lnSpc>
              <a:spcBef>
                <a:spcPts val="1000"/>
              </a:spcBef>
              <a:spcAft>
                <a:spcPts val="0"/>
              </a:spcAft>
              <a:buSzPts val="1820"/>
              <a:buChar char="❑"/>
            </a:pPr>
            <a:r>
              <a:rPr lang="mk" sz="1820" dirty="0">
                <a:latin typeface="Arial"/>
                <a:ea typeface="Arial"/>
                <a:cs typeface="Arial"/>
                <a:sym typeface="Arial"/>
              </a:rPr>
              <a:t>во 2018 година, најмалку 30 милиони сметки на Фејсбук беа хакирани при едно пробивање на податоците,</a:t>
            </a:r>
            <a:endParaRPr sz="2190" dirty="0"/>
          </a:p>
          <a:p>
            <a:pPr marL="228600" lvl="0" indent="-203200" algn="just" rtl="0">
              <a:lnSpc>
                <a:spcPct val="80000"/>
              </a:lnSpc>
              <a:spcBef>
                <a:spcPts val="1000"/>
              </a:spcBef>
              <a:spcAft>
                <a:spcPts val="0"/>
              </a:spcAft>
              <a:buSzPts val="1820"/>
              <a:buChar char="❑"/>
            </a:pPr>
            <a:r>
              <a:rPr lang="mk" sz="1820" dirty="0">
                <a:latin typeface="Arial"/>
                <a:ea typeface="Arial"/>
                <a:cs typeface="Arial"/>
                <a:sym typeface="Arial"/>
              </a:rPr>
              <a:t>во просек 1,4 милијарди сметки на социјалните мрежи се хакирани секој месец,</a:t>
            </a:r>
            <a:endParaRPr sz="2190" dirty="0"/>
          </a:p>
          <a:p>
            <a:pPr marL="228600" lvl="0" indent="-203200" algn="just" rtl="0">
              <a:lnSpc>
                <a:spcPct val="80000"/>
              </a:lnSpc>
              <a:spcBef>
                <a:spcPts val="1000"/>
              </a:spcBef>
              <a:spcAft>
                <a:spcPts val="0"/>
              </a:spcAft>
              <a:buSzPts val="1820"/>
              <a:buChar char="❑"/>
            </a:pPr>
            <a:r>
              <a:rPr lang="mk" sz="1820" dirty="0">
                <a:latin typeface="Arial"/>
                <a:ea typeface="Arial"/>
                <a:cs typeface="Arial"/>
                <a:sym typeface="Arial"/>
              </a:rPr>
              <a:t>во годините 2021-2022 година, бројот на киднапирани профили на социјалните мрежи е зголемен за 1000%.</a:t>
            </a:r>
            <a:endParaRPr sz="2190" dirty="0"/>
          </a:p>
          <a:p>
            <a:pPr marL="228600" lvl="0" indent="-203200" algn="just" rtl="0">
              <a:lnSpc>
                <a:spcPct val="80000"/>
              </a:lnSpc>
              <a:spcBef>
                <a:spcPts val="1000"/>
              </a:spcBef>
              <a:spcAft>
                <a:spcPts val="0"/>
              </a:spcAft>
              <a:buSzPts val="1820"/>
              <a:buChar char="❑"/>
            </a:pPr>
            <a:r>
              <a:rPr lang="mk" sz="1820" dirty="0">
                <a:latin typeface="Arial"/>
                <a:ea typeface="Arial"/>
                <a:cs typeface="Arial"/>
                <a:sym typeface="Arial"/>
              </a:rPr>
              <a:t>Google објави дека 20% од сметките на социјалните мрежи во одреден момент се компромитирани .</a:t>
            </a:r>
            <a:endParaRPr sz="1820" dirty="0">
              <a:latin typeface="Arial"/>
              <a:ea typeface="Arial"/>
              <a:cs typeface="Arial"/>
              <a:sym typeface="Arial"/>
            </a:endParaRPr>
          </a:p>
          <a:p>
            <a:pPr marL="0" lvl="0" indent="0" algn="just" rtl="0">
              <a:lnSpc>
                <a:spcPct val="80000"/>
              </a:lnSpc>
              <a:spcBef>
                <a:spcPts val="1000"/>
              </a:spcBef>
              <a:spcAft>
                <a:spcPts val="0"/>
              </a:spcAft>
              <a:buSzPts val="2220"/>
              <a:buNone/>
            </a:pPr>
            <a:endParaRPr sz="1820"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p4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1" name="Google Shape;381;p42"/>
          <p:cNvSpPr txBox="1">
            <a:spLocks noGrp="1"/>
          </p:cNvSpPr>
          <p:nvPr>
            <p:ph type="title"/>
          </p:nvPr>
        </p:nvSpPr>
        <p:spPr>
          <a:xfrm>
            <a:off x="609600" y="364273"/>
            <a:ext cx="4911090" cy="7803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ct val="100000"/>
              <a:buFont typeface="Arial"/>
              <a:buNone/>
            </a:pPr>
            <a:r>
              <a:rPr lang="mk" sz="4000">
                <a:latin typeface="Arial"/>
                <a:ea typeface="Arial"/>
                <a:cs typeface="Arial"/>
                <a:sym typeface="Arial"/>
              </a:rPr>
              <a:t>Кои се целите?</a:t>
            </a:r>
            <a:endParaRPr/>
          </a:p>
        </p:txBody>
      </p:sp>
      <p:grpSp>
        <p:nvGrpSpPr>
          <p:cNvPr id="382" name="Google Shape;382;p42"/>
          <p:cNvGrpSpPr/>
          <p:nvPr/>
        </p:nvGrpSpPr>
        <p:grpSpPr>
          <a:xfrm>
            <a:off x="838200" y="1742266"/>
            <a:ext cx="10515600" cy="4295588"/>
            <a:chOff x="0" y="233405"/>
            <a:chExt cx="10515600" cy="4295588"/>
          </a:xfrm>
        </p:grpSpPr>
        <p:sp>
          <p:nvSpPr>
            <p:cNvPr id="383" name="Google Shape;383;p42"/>
            <p:cNvSpPr/>
            <p:nvPr/>
          </p:nvSpPr>
          <p:spPr>
            <a:xfrm>
              <a:off x="0" y="233405"/>
              <a:ext cx="10515600" cy="1925592"/>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582491" y="666663"/>
              <a:ext cx="1059075" cy="105907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2224058" y="233405"/>
              <a:ext cx="8291541" cy="19255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txBox="1"/>
            <p:nvPr/>
          </p:nvSpPr>
          <p:spPr>
            <a:xfrm>
              <a:off x="2224058" y="233405"/>
              <a:ext cx="8291541" cy="1925592"/>
            </a:xfrm>
            <a:prstGeom prst="rect">
              <a:avLst/>
            </a:prstGeom>
            <a:noFill/>
            <a:ln>
              <a:noFill/>
            </a:ln>
          </p:spPr>
          <p:txBody>
            <a:bodyPr spcFirstLastPara="1" wrap="square" lIns="203775" tIns="203775" rIns="203775" bIns="203775"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b="1" i="0" u="none" strike="noStrike" cap="none">
                  <a:solidFill>
                    <a:schemeClr val="dk1"/>
                  </a:solidFill>
                  <a:latin typeface="Arial"/>
                  <a:ea typeface="Arial"/>
                  <a:cs typeface="Arial"/>
                  <a:sym typeface="Arial"/>
                </a:rPr>
                <a:t>Секој </a:t>
              </a:r>
              <a:r>
                <a:rPr lang="mk" sz="2400" b="0" i="0" u="none" strike="noStrike" cap="none">
                  <a:solidFill>
                    <a:schemeClr val="dk1"/>
                  </a:solidFill>
                  <a:latin typeface="Arial"/>
                  <a:ea typeface="Arial"/>
                  <a:cs typeface="Arial"/>
                  <a:sym typeface="Arial"/>
                </a:rPr>
                <a:t>може да биде цел од која било причина, без разлика </a:t>
              </a:r>
              <a:r>
                <a:rPr lang="mk" sz="2400" b="1" i="0" u="none" strike="noStrike" cap="none">
                  <a:solidFill>
                    <a:schemeClr val="dk1"/>
                  </a:solidFill>
                  <a:latin typeface="Arial"/>
                  <a:ea typeface="Arial"/>
                  <a:cs typeface="Arial"/>
                  <a:sym typeface="Arial"/>
                </a:rPr>
                <a:t>кој сте </a:t>
              </a:r>
              <a:r>
                <a:rPr lang="mk" sz="2400" b="0" i="0" u="none" strike="noStrike" cap="none">
                  <a:solidFill>
                    <a:schemeClr val="dk1"/>
                  </a:solidFill>
                  <a:latin typeface="Arial"/>
                  <a:ea typeface="Arial"/>
                  <a:cs typeface="Arial"/>
                  <a:sym typeface="Arial"/>
                </a:rPr>
                <a:t>, </a:t>
              </a:r>
              <a:r>
                <a:rPr lang="mk" sz="2400" b="1" i="0" u="none" strike="noStrike" cap="none">
                  <a:solidFill>
                    <a:schemeClr val="dk1"/>
                  </a:solidFill>
                  <a:latin typeface="Arial"/>
                  <a:ea typeface="Arial"/>
                  <a:cs typeface="Arial"/>
                  <a:sym typeface="Arial"/>
                </a:rPr>
                <a:t>каква платформа </a:t>
              </a:r>
              <a:r>
                <a:rPr lang="mk" sz="2400" b="0" i="0" u="none" strike="noStrike" cap="none">
                  <a:solidFill>
                    <a:schemeClr val="dk1"/>
                  </a:solidFill>
                  <a:latin typeface="Arial"/>
                  <a:ea typeface="Arial"/>
                  <a:cs typeface="Arial"/>
                  <a:sym typeface="Arial"/>
                </a:rPr>
                <a:t>користите, </a:t>
              </a:r>
              <a:r>
                <a:rPr lang="mk" sz="2400" b="1" i="0" u="none" strike="noStrike" cap="none">
                  <a:solidFill>
                    <a:schemeClr val="dk1"/>
                  </a:solidFill>
                  <a:latin typeface="Arial"/>
                  <a:ea typeface="Arial"/>
                  <a:cs typeface="Arial"/>
                  <a:sym typeface="Arial"/>
                </a:rPr>
                <a:t>колку пари </a:t>
              </a:r>
              <a:r>
                <a:rPr lang="mk" sz="2400" b="0" i="0" u="none" strike="noStrike" cap="none">
                  <a:solidFill>
                    <a:schemeClr val="dk1"/>
                  </a:solidFill>
                  <a:latin typeface="Arial"/>
                  <a:ea typeface="Arial"/>
                  <a:cs typeface="Arial"/>
                  <a:sym typeface="Arial"/>
                </a:rPr>
                <a:t>имате .</a:t>
              </a:r>
              <a:endParaRPr sz="2400" b="0" i="0" u="none" strike="noStrike" cap="none">
                <a:solidFill>
                  <a:schemeClr val="dk1"/>
                </a:solidFill>
                <a:latin typeface="Arial"/>
                <a:ea typeface="Arial"/>
                <a:cs typeface="Arial"/>
                <a:sym typeface="Arial"/>
              </a:endParaRPr>
            </a:p>
          </p:txBody>
        </p:sp>
        <p:sp>
          <p:nvSpPr>
            <p:cNvPr id="387" name="Google Shape;387;p42"/>
            <p:cNvSpPr/>
            <p:nvPr/>
          </p:nvSpPr>
          <p:spPr>
            <a:xfrm>
              <a:off x="0" y="2603401"/>
              <a:ext cx="10515600" cy="1925592"/>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582491" y="2942363"/>
              <a:ext cx="1059075" cy="105907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2224058" y="2492602"/>
              <a:ext cx="8291541" cy="19255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txBox="1"/>
            <p:nvPr/>
          </p:nvSpPr>
          <p:spPr>
            <a:xfrm>
              <a:off x="2224058" y="2492602"/>
              <a:ext cx="8291541" cy="1925592"/>
            </a:xfrm>
            <a:prstGeom prst="rect">
              <a:avLst/>
            </a:prstGeom>
            <a:noFill/>
            <a:ln>
              <a:noFill/>
            </a:ln>
          </p:spPr>
          <p:txBody>
            <a:bodyPr spcFirstLastPara="1" wrap="square" lIns="203775" tIns="203775" rIns="203775" bIns="203775"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b="0" i="0" u="none" strike="noStrike" cap="none">
                  <a:solidFill>
                    <a:schemeClr val="dk1"/>
                  </a:solidFill>
                  <a:latin typeface="Arial"/>
                  <a:ea typeface="Arial"/>
                  <a:cs typeface="Arial"/>
                  <a:sym typeface="Arial"/>
                </a:rPr>
                <a:t>Според пребарувањата на Google, во 2024 година во просек </a:t>
              </a:r>
              <a:r>
                <a:rPr lang="mk" sz="2400" b="1" i="0" u="none" strike="noStrike" cap="none">
                  <a:solidFill>
                    <a:schemeClr val="dk1"/>
                  </a:solidFill>
                  <a:latin typeface="Arial"/>
                  <a:ea typeface="Arial"/>
                  <a:cs typeface="Arial"/>
                  <a:sym typeface="Arial"/>
                </a:rPr>
                <a:t>68.000 корисници на Facebook </a:t>
              </a:r>
              <a:r>
                <a:rPr lang="mk" sz="2400" b="0" i="0" u="none" strike="noStrike" cap="none">
                  <a:solidFill>
                    <a:schemeClr val="dk1"/>
                  </a:solidFill>
                  <a:latin typeface="Arial"/>
                  <a:ea typeface="Arial"/>
                  <a:cs typeface="Arial"/>
                  <a:sym typeface="Arial"/>
                </a:rPr>
                <a:t>и </a:t>
              </a:r>
              <a:r>
                <a:rPr lang="mk" sz="2400" b="1" i="0" u="none" strike="noStrike" cap="none">
                  <a:solidFill>
                    <a:schemeClr val="dk1"/>
                  </a:solidFill>
                  <a:latin typeface="Arial"/>
                  <a:ea typeface="Arial"/>
                  <a:cs typeface="Arial"/>
                  <a:sym typeface="Arial"/>
                </a:rPr>
                <a:t>36.000 корисници на Instagram</a:t>
              </a:r>
              <a:r>
                <a:rPr lang="mk" sz="2400" b="0" i="0" u="none" strike="noStrike" cap="none">
                  <a:solidFill>
                    <a:schemeClr val="dk1"/>
                  </a:solidFill>
                  <a:latin typeface="Arial"/>
                  <a:ea typeface="Arial"/>
                  <a:cs typeface="Arial"/>
                  <a:sym typeface="Arial"/>
                </a:rPr>
                <a:t> го прашуваа Google секој месец за информации во врска со тоа како да ја вратите </a:t>
              </a:r>
              <a:r>
                <a:rPr lang="mk" sz="2400" b="1" i="0" u="none" strike="noStrike" cap="none">
                  <a:solidFill>
                    <a:schemeClr val="dk1"/>
                  </a:solidFill>
                  <a:latin typeface="Arial"/>
                  <a:ea typeface="Arial"/>
                  <a:cs typeface="Arial"/>
                  <a:sym typeface="Arial"/>
                </a:rPr>
                <a:t>хакираната сметка </a:t>
              </a:r>
              <a:r>
                <a:rPr lang="mk"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5" name="Google Shape;395;p43"/>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6" name="Google Shape;396;p43"/>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7" name="Google Shape;397;p43"/>
          <p:cNvSpPr txBox="1">
            <a:spLocks noGrp="1"/>
          </p:cNvSpPr>
          <p:nvPr>
            <p:ph type="title"/>
          </p:nvPr>
        </p:nvSpPr>
        <p:spPr>
          <a:xfrm>
            <a:off x="1165860" y="208573"/>
            <a:ext cx="9753600" cy="10649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AA5A"/>
              </a:buClr>
              <a:buSzPts val="2800"/>
              <a:buFont typeface="Arial"/>
              <a:buNone/>
            </a:pPr>
            <a:r>
              <a:rPr lang="mk" sz="2800" dirty="0">
                <a:solidFill>
                  <a:srgbClr val="FFAA5A"/>
                </a:solidFill>
                <a:latin typeface="Arial"/>
                <a:ea typeface="Arial"/>
                <a:cs typeface="Arial"/>
                <a:sym typeface="Arial"/>
              </a:rPr>
              <a:t>Негативна пракса: </a:t>
            </a:r>
            <a:r>
              <a:rPr lang="mk" sz="2800" dirty="0">
                <a:latin typeface="Arial"/>
                <a:ea typeface="Arial"/>
                <a:cs typeface="Arial"/>
                <a:sym typeface="Arial"/>
              </a:rPr>
              <a:t>Мојата сметка на социјалните мрежи беше хакирана. Тоа беше кошмар.</a:t>
            </a:r>
            <a:endParaRPr sz="2800" dirty="0">
              <a:latin typeface="Arial"/>
              <a:ea typeface="Arial"/>
              <a:cs typeface="Arial"/>
              <a:sym typeface="Arial"/>
            </a:endParaRPr>
          </a:p>
        </p:txBody>
      </p:sp>
      <p:sp>
        <p:nvSpPr>
          <p:cNvPr id="398" name="Google Shape;398;p43"/>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43"/>
          <p:cNvSpPr txBox="1">
            <a:spLocks noGrp="1"/>
          </p:cNvSpPr>
          <p:nvPr>
            <p:ph type="body" idx="1"/>
          </p:nvPr>
        </p:nvSpPr>
        <p:spPr>
          <a:xfrm>
            <a:off x="1165860" y="1387736"/>
            <a:ext cx="10595610" cy="5070213"/>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SzPts val="2400"/>
              <a:buNone/>
            </a:pPr>
            <a:r>
              <a:rPr lang="mk" sz="2000" dirty="0">
                <a:latin typeface="Arial"/>
                <a:ea typeface="Arial"/>
                <a:cs typeface="Arial"/>
                <a:sym typeface="Arial"/>
              </a:rPr>
              <a:t>Беше јуни 2022 година кога Хедер Демпси откри дека нејзините профили на Фејсбук и Инстаграм биле хакирани. Оттогаш, таа го живее тековниот кошмар да се обидува да ги врати своите профили и да бара објаснување за тоа што се случило.</a:t>
            </a:r>
            <a:endParaRPr sz="2000" dirty="0"/>
          </a:p>
          <a:p>
            <a:pPr marL="0" lvl="0" indent="0" algn="just" rtl="0">
              <a:lnSpc>
                <a:spcPct val="80000"/>
              </a:lnSpc>
              <a:spcBef>
                <a:spcPts val="1000"/>
              </a:spcBef>
              <a:spcAft>
                <a:spcPts val="0"/>
              </a:spcAft>
              <a:buSzPts val="2400"/>
              <a:buNone/>
            </a:pPr>
            <a:r>
              <a:rPr lang="mk" sz="2000" dirty="0">
                <a:latin typeface="Arial"/>
                <a:ea typeface="Arial"/>
                <a:cs typeface="Arial"/>
                <a:sym typeface="Arial"/>
              </a:rPr>
              <a:t>Хедер не работи во голема компанија, ниту нејзината работа е поврзана со технолошката индустрија, секторите често се погодени од сајбер напади. Хедер е горд сопственик на Центарот за грижа за себе во југозападна Флорида и основач на Elite Spa Pros Academy. Но, преземањето на профилот на социјалните мрежи ја чини многу повеќе отколку што очекуваше.</a:t>
            </a:r>
            <a:endParaRPr sz="2000" dirty="0"/>
          </a:p>
          <a:p>
            <a:pPr marL="0" lvl="0" indent="0" algn="just" rtl="0">
              <a:lnSpc>
                <a:spcPct val="80000"/>
              </a:lnSpc>
              <a:spcBef>
                <a:spcPts val="1000"/>
              </a:spcBef>
              <a:spcAft>
                <a:spcPts val="0"/>
              </a:spcAft>
              <a:buSzPts val="2400"/>
              <a:buNone/>
            </a:pPr>
            <a:r>
              <a:rPr lang="mk" sz="2000" dirty="0">
                <a:latin typeface="Arial"/>
                <a:ea typeface="Arial"/>
                <a:cs typeface="Arial"/>
                <a:sym typeface="Arial"/>
              </a:rPr>
              <a:t>„Хакирањето резултираше со доживотна забрана од Фејсбук и Инстаграм“, објасни Хедер.</a:t>
            </a:r>
            <a:endParaRPr sz="2000" dirty="0"/>
          </a:p>
          <a:p>
            <a:pPr marL="0" lvl="0" indent="0" algn="just" rtl="0">
              <a:lnSpc>
                <a:spcPct val="80000"/>
              </a:lnSpc>
              <a:spcBef>
                <a:spcPts val="1000"/>
              </a:spcBef>
              <a:spcAft>
                <a:spcPts val="0"/>
              </a:spcAft>
              <a:buSzPts val="2400"/>
              <a:buNone/>
            </a:pPr>
            <a:r>
              <a:rPr lang="mk" sz="2000" dirty="0">
                <a:latin typeface="Arial"/>
                <a:ea typeface="Arial"/>
                <a:cs typeface="Arial"/>
                <a:sym typeface="Arial"/>
              </a:rPr>
              <a:t>Двете платформи за социјални медиуми беа од витално значење за бизнисот на Хедер, бидејќи таа ги користеше за да придобие клиенти, често прикажувајќи реклами на сајтовите.</a:t>
            </a:r>
            <a:endParaRPr sz="2000" dirty="0"/>
          </a:p>
          <a:p>
            <a:pPr marL="0" lvl="0" indent="0" algn="just" rtl="0">
              <a:lnSpc>
                <a:spcPct val="80000"/>
              </a:lnSpc>
              <a:spcBef>
                <a:spcPts val="1000"/>
              </a:spcBef>
              <a:spcAft>
                <a:spcPts val="0"/>
              </a:spcAft>
              <a:buSzPts val="2400"/>
              <a:buNone/>
            </a:pPr>
            <a:r>
              <a:rPr lang="mk" sz="2000" dirty="0">
                <a:latin typeface="Arial"/>
                <a:ea typeface="Arial"/>
                <a:cs typeface="Arial"/>
                <a:sym typeface="Arial"/>
              </a:rPr>
              <a:t>„Останав без работа без приходи и морав брзо да размислувам“, рече Хедер. „На крајот отворив локален бизнис затоа што не би можела да најдам друга опција за да врзам крај со крај“.</a:t>
            </a:r>
            <a:endParaRPr sz="2000" dirty="0"/>
          </a:p>
          <a:p>
            <a:pPr marL="0" lvl="0" indent="0" algn="just" rtl="0">
              <a:lnSpc>
                <a:spcPct val="80000"/>
              </a:lnSpc>
              <a:spcBef>
                <a:spcPts val="1000"/>
              </a:spcBef>
              <a:spcAft>
                <a:spcPts val="0"/>
              </a:spcAft>
              <a:buSzPts val="2400"/>
              <a:buNone/>
            </a:pPr>
            <a:endParaRPr sz="2100"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4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5" name="Google Shape;405;p44"/>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6" name="Google Shape;406;p44"/>
          <p:cNvSpPr txBox="1">
            <a:spLocks noGrp="1"/>
          </p:cNvSpPr>
          <p:nvPr>
            <p:ph type="title"/>
          </p:nvPr>
        </p:nvSpPr>
        <p:spPr>
          <a:xfrm>
            <a:off x="1333948" y="208574"/>
            <a:ext cx="9585512" cy="5598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AA5A"/>
              </a:buClr>
              <a:buSzPts val="2800"/>
              <a:buFont typeface="Arial"/>
              <a:buNone/>
            </a:pPr>
            <a:r>
              <a:rPr lang="mk" sz="2800" dirty="0">
                <a:solidFill>
                  <a:srgbClr val="FFAA5A"/>
                </a:solidFill>
                <a:latin typeface="Arial"/>
                <a:ea typeface="Arial"/>
                <a:cs typeface="Arial"/>
                <a:sym typeface="Arial"/>
              </a:rPr>
              <a:t>Негативна практика: </a:t>
            </a:r>
            <a:r>
              <a:rPr lang="mk" sz="2800" dirty="0">
                <a:latin typeface="Arial"/>
                <a:ea typeface="Arial"/>
                <a:cs typeface="Arial"/>
                <a:sym typeface="Arial"/>
              </a:rPr>
              <a:t>Кражба на идентитет со измама</a:t>
            </a:r>
            <a:endParaRPr sz="2800" dirty="0">
              <a:latin typeface="Arial"/>
              <a:ea typeface="Arial"/>
              <a:cs typeface="Arial"/>
              <a:sym typeface="Arial"/>
            </a:endParaRPr>
          </a:p>
        </p:txBody>
      </p:sp>
      <p:sp>
        <p:nvSpPr>
          <p:cNvPr id="407" name="Google Shape;407;p44"/>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8" name="Google Shape;408;p44"/>
          <p:cNvSpPr txBox="1">
            <a:spLocks noGrp="1"/>
          </p:cNvSpPr>
          <p:nvPr>
            <p:ph type="body" idx="1"/>
          </p:nvPr>
        </p:nvSpPr>
        <p:spPr>
          <a:xfrm>
            <a:off x="1165860" y="1204856"/>
            <a:ext cx="10595610" cy="525309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400"/>
              <a:buNone/>
            </a:pPr>
            <a:r>
              <a:rPr lang="mk" sz="2200" dirty="0">
                <a:latin typeface="Arial"/>
                <a:ea typeface="Arial"/>
                <a:cs typeface="Arial"/>
                <a:sym typeface="Arial"/>
              </a:rPr>
              <a:t>Неодамна фатив инфлуенсерка на Фејсбук како таа стана жртва на финансиска измама. Бев тотално заинтригиран од тоа. Така, ја слушав нејзината приказна во Кадри:</a:t>
            </a:r>
            <a:endParaRPr sz="2600" dirty="0"/>
          </a:p>
          <a:p>
            <a:pPr marL="0" lvl="0" indent="0" algn="just" rtl="0">
              <a:lnSpc>
                <a:spcPct val="90000"/>
              </a:lnSpc>
              <a:spcBef>
                <a:spcPts val="1000"/>
              </a:spcBef>
              <a:spcAft>
                <a:spcPts val="0"/>
              </a:spcAft>
              <a:buSzPts val="2400"/>
              <a:buNone/>
            </a:pPr>
            <a:r>
              <a:rPr lang="mk" sz="2200" dirty="0">
                <a:latin typeface="Arial"/>
                <a:ea typeface="Arial"/>
                <a:cs typeface="Arial"/>
                <a:sym typeface="Arial"/>
              </a:rPr>
              <a:t>Имала пријателка финансиски советник, еден ден и пришла преку социјална мрежа и и препорачала профитабилна инвестициска можност.</a:t>
            </a:r>
            <a:endParaRPr sz="2600" dirty="0"/>
          </a:p>
          <a:p>
            <a:pPr marL="0" lvl="0" indent="0" algn="just" rtl="0">
              <a:lnSpc>
                <a:spcPct val="90000"/>
              </a:lnSpc>
              <a:spcBef>
                <a:spcPts val="1000"/>
              </a:spcBef>
              <a:spcAft>
                <a:spcPts val="0"/>
              </a:spcAft>
              <a:buSzPts val="2400"/>
              <a:buNone/>
            </a:pPr>
            <a:r>
              <a:rPr lang="mk" sz="2200" dirty="0">
                <a:latin typeface="Arial"/>
                <a:ea typeface="Arial"/>
                <a:cs typeface="Arial"/>
                <a:sym typeface="Arial"/>
              </a:rPr>
              <a:t>Изгледа дека некој го создал истиот идентитет како нејзината пријателка и не ѝ паднало на памет дека може да има некој друг од другата страна на кабелот.</a:t>
            </a:r>
            <a:endParaRPr sz="2600" dirty="0"/>
          </a:p>
          <a:p>
            <a:pPr marL="0" lvl="0" indent="0" algn="just" rtl="0">
              <a:lnSpc>
                <a:spcPct val="90000"/>
              </a:lnSpc>
              <a:spcBef>
                <a:spcPts val="1000"/>
              </a:spcBef>
              <a:spcAft>
                <a:spcPts val="0"/>
              </a:spcAft>
              <a:buSzPts val="2400"/>
              <a:buNone/>
            </a:pPr>
            <a:r>
              <a:rPr lang="mk" sz="2200" dirty="0">
                <a:latin typeface="Arial"/>
                <a:ea typeface="Arial"/>
                <a:cs typeface="Arial"/>
                <a:sym typeface="Arial"/>
              </a:rPr>
              <a:t>Долго се консултирала со него каде да ги вложи парите и на крајот ги испратила на договорената сметка со голема верба дека за тоа ќе се погрижи нејзината пријателка.</a:t>
            </a:r>
            <a:endParaRPr sz="2600" dirty="0"/>
          </a:p>
          <a:p>
            <a:pPr marL="0" lvl="0" indent="0" algn="just" rtl="0">
              <a:lnSpc>
                <a:spcPct val="90000"/>
              </a:lnSpc>
              <a:spcBef>
                <a:spcPts val="1000"/>
              </a:spcBef>
              <a:spcAft>
                <a:spcPts val="0"/>
              </a:spcAft>
              <a:buSzPts val="2400"/>
              <a:buNone/>
            </a:pPr>
            <a:r>
              <a:rPr lang="mk" sz="2200" dirty="0">
                <a:latin typeface="Arial"/>
                <a:ea typeface="Arial"/>
                <a:cs typeface="Arial"/>
                <a:sym typeface="Arial"/>
              </a:rPr>
              <a:t>Следниот ден другарката веќе била исклучена од сметката и и станало сомнително. Предоцна за жал.</a:t>
            </a:r>
            <a:endParaRPr sz="2600" dirty="0"/>
          </a:p>
          <a:p>
            <a:pPr marL="0" lvl="0" indent="0" algn="just" rtl="0">
              <a:lnSpc>
                <a:spcPct val="90000"/>
              </a:lnSpc>
              <a:spcBef>
                <a:spcPts val="1000"/>
              </a:spcBef>
              <a:spcAft>
                <a:spcPts val="0"/>
              </a:spcAft>
              <a:buSzPts val="2400"/>
              <a:buNone/>
            </a:pPr>
            <a:r>
              <a:rPr lang="mk" sz="2200" dirty="0">
                <a:latin typeface="Arial"/>
                <a:ea typeface="Arial"/>
                <a:cs typeface="Arial"/>
                <a:sym typeface="Arial"/>
              </a:rPr>
              <a:t>Парите веќе биле кај измамникот, а неа и останало само да плаче.</a:t>
            </a:r>
            <a:endParaRPr sz="2600" dirty="0"/>
          </a:p>
          <a:p>
            <a:pPr marL="0" lvl="0" indent="0" algn="just" rtl="0">
              <a:lnSpc>
                <a:spcPct val="90000"/>
              </a:lnSpc>
              <a:spcBef>
                <a:spcPts val="1000"/>
              </a:spcBef>
              <a:spcAft>
                <a:spcPts val="0"/>
              </a:spcAft>
              <a:buSzPts val="2400"/>
              <a:buNone/>
            </a:pPr>
            <a:endParaRPr sz="2200" dirty="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Google Shape;414;p4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5" name="Google Shape;415;p45"/>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6" name="Google Shape;416;p45"/>
          <p:cNvSpPr txBox="1">
            <a:spLocks noGrp="1"/>
          </p:cNvSpPr>
          <p:nvPr>
            <p:ph type="title"/>
          </p:nvPr>
        </p:nvSpPr>
        <p:spPr>
          <a:xfrm>
            <a:off x="658324" y="212151"/>
            <a:ext cx="11065913"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000"/>
              <a:buFont typeface="Arial"/>
              <a:buNone/>
            </a:pPr>
            <a:r>
              <a:rPr lang="mk" sz="3600" dirty="0">
                <a:latin typeface="Arial"/>
                <a:ea typeface="Arial"/>
                <a:cs typeface="Arial"/>
                <a:sym typeface="Arial"/>
              </a:rPr>
              <a:t>Безбедност на социјалните мрежи - </a:t>
            </a:r>
            <a:r>
              <a:rPr lang="mk" sz="3600" dirty="0">
                <a:solidFill>
                  <a:srgbClr val="FFAA5A"/>
                </a:solidFill>
                <a:latin typeface="Arial"/>
                <a:ea typeface="Arial"/>
                <a:cs typeface="Arial"/>
                <a:sym typeface="Arial"/>
              </a:rPr>
              <a:t>S tart</a:t>
            </a:r>
            <a:endParaRPr sz="3600" dirty="0">
              <a:solidFill>
                <a:srgbClr val="FFAA5A"/>
              </a:solidFill>
              <a:latin typeface="Arial"/>
              <a:ea typeface="Arial"/>
              <a:cs typeface="Arial"/>
              <a:sym typeface="Arial"/>
            </a:endParaRPr>
          </a:p>
        </p:txBody>
      </p:sp>
      <p:sp>
        <p:nvSpPr>
          <p:cNvPr id="417" name="Google Shape;417;p45"/>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45"/>
          <p:cNvSpPr txBox="1">
            <a:spLocks noGrp="1"/>
          </p:cNvSpPr>
          <p:nvPr>
            <p:ph type="body" idx="1"/>
          </p:nvPr>
        </p:nvSpPr>
        <p:spPr>
          <a:xfrm>
            <a:off x="658325" y="1144600"/>
            <a:ext cx="10977900" cy="3883200"/>
          </a:xfrm>
          <a:prstGeom prst="rect">
            <a:avLst/>
          </a:prstGeom>
          <a:noFill/>
          <a:ln>
            <a:noFill/>
          </a:ln>
        </p:spPr>
        <p:txBody>
          <a:bodyPr spcFirstLastPara="1" wrap="square" lIns="91425" tIns="45700" rIns="91425" bIns="45700" anchor="t" anchorCtr="0">
            <a:noAutofit/>
          </a:bodyPr>
          <a:lstStyle/>
          <a:p>
            <a:pPr marL="0" lvl="0" indent="0" algn="just" rtl="0">
              <a:lnSpc>
                <a:spcPct val="70000"/>
              </a:lnSpc>
              <a:spcBef>
                <a:spcPts val="0"/>
              </a:spcBef>
              <a:spcAft>
                <a:spcPts val="0"/>
              </a:spcAft>
              <a:buSzPts val="2380"/>
              <a:buNone/>
            </a:pPr>
            <a:r>
              <a:rPr lang="mk" sz="1979" dirty="0">
                <a:latin typeface="Arial"/>
                <a:ea typeface="Arial"/>
                <a:cs typeface="Arial"/>
                <a:sym typeface="Arial"/>
              </a:rPr>
              <a:t>Креирањето профил на социјална мрежа е прашање на неколку минути. На самиот почеток, мора да ја набљудуваме основната безбедност или ажурирање што е можно поскоро:</a:t>
            </a:r>
            <a:endParaRPr sz="1979" dirty="0"/>
          </a:p>
          <a:p>
            <a:pPr marL="0" lvl="0" indent="0" algn="just" rtl="0">
              <a:lnSpc>
                <a:spcPct val="70000"/>
              </a:lnSpc>
              <a:spcBef>
                <a:spcPts val="1000"/>
              </a:spcBef>
              <a:spcAft>
                <a:spcPts val="0"/>
              </a:spcAft>
              <a:buSzPts val="2380"/>
              <a:buNone/>
            </a:pPr>
            <a:r>
              <a:rPr lang="mk" sz="1979" b="1" dirty="0">
                <a:solidFill>
                  <a:srgbClr val="FFAA5A"/>
                </a:solidFill>
                <a:latin typeface="Arial"/>
                <a:ea typeface="Arial"/>
                <a:cs typeface="Arial"/>
                <a:sym typeface="Arial"/>
              </a:rPr>
              <a:t>1. Имплементирајте силни лозинки</a:t>
            </a:r>
            <a:endParaRPr sz="1979" dirty="0"/>
          </a:p>
          <a:p>
            <a:pPr marL="0" lvl="0" indent="0" algn="just" rtl="0">
              <a:lnSpc>
                <a:spcPct val="70000"/>
              </a:lnSpc>
              <a:spcBef>
                <a:spcPts val="1000"/>
              </a:spcBef>
              <a:spcAft>
                <a:spcPts val="0"/>
              </a:spcAft>
              <a:buSzPts val="2380"/>
              <a:buNone/>
            </a:pPr>
            <a:r>
              <a:rPr lang="mk" sz="1979" dirty="0">
                <a:latin typeface="Arial"/>
                <a:ea typeface="Arial"/>
                <a:cs typeface="Arial"/>
                <a:sym typeface="Arial"/>
              </a:rPr>
              <a:t> </a:t>
            </a:r>
            <a:r>
              <a:rPr lang="mk" sz="1640" i="1" dirty="0">
                <a:latin typeface="Arial"/>
                <a:ea typeface="Arial"/>
                <a:cs typeface="Arial"/>
                <a:sym typeface="Arial"/>
              </a:rPr>
              <a:t>Забелешка: Редовно ажурирајте ги за да ги зајакнете против развојните безбедносни закани.</a:t>
            </a:r>
            <a:endParaRPr sz="1979" dirty="0"/>
          </a:p>
          <a:p>
            <a:pPr marL="0" lvl="0" indent="0" algn="just" rtl="0">
              <a:lnSpc>
                <a:spcPct val="70000"/>
              </a:lnSpc>
              <a:spcBef>
                <a:spcPts val="1000"/>
              </a:spcBef>
              <a:spcAft>
                <a:spcPts val="0"/>
              </a:spcAft>
              <a:buSzPts val="2380"/>
              <a:buNone/>
            </a:pPr>
            <a:r>
              <a:rPr lang="mk" sz="1979" b="1" dirty="0">
                <a:solidFill>
                  <a:srgbClr val="FFAA5A"/>
                </a:solidFill>
                <a:latin typeface="Arial"/>
                <a:ea typeface="Arial"/>
                <a:cs typeface="Arial"/>
                <a:sym typeface="Arial"/>
              </a:rPr>
              <a:t>2. Овозможете двофакторна автентикација</a:t>
            </a:r>
            <a:endParaRPr sz="1979" dirty="0"/>
          </a:p>
          <a:p>
            <a:pPr marL="0" lvl="0" indent="0" algn="just" rtl="0">
              <a:lnSpc>
                <a:spcPct val="70000"/>
              </a:lnSpc>
              <a:spcBef>
                <a:spcPts val="1000"/>
              </a:spcBef>
              <a:spcAft>
                <a:spcPts val="0"/>
              </a:spcAft>
              <a:buSzPts val="2380"/>
              <a:buNone/>
            </a:pPr>
            <a:r>
              <a:rPr lang="mk" sz="1979" dirty="0">
                <a:latin typeface="Arial"/>
                <a:ea typeface="Arial"/>
                <a:cs typeface="Arial"/>
                <a:sym typeface="Arial"/>
              </a:rPr>
              <a:t> </a:t>
            </a:r>
            <a:r>
              <a:rPr lang="mk" sz="1640" i="1" dirty="0">
                <a:latin typeface="Arial"/>
                <a:ea typeface="Arial"/>
                <a:cs typeface="Arial"/>
                <a:sym typeface="Arial"/>
              </a:rPr>
              <a:t>Забелешка: Повеќето платформи за социјални мрежи како Instagram, LinkedIn, Facebook, TikTok и Twitter имајте ја оваа безбедносна мерка.</a:t>
            </a:r>
            <a:endParaRPr sz="1979" dirty="0"/>
          </a:p>
          <a:p>
            <a:pPr marL="0" lvl="0" indent="0" algn="just" rtl="0">
              <a:lnSpc>
                <a:spcPct val="70000"/>
              </a:lnSpc>
              <a:spcBef>
                <a:spcPts val="1000"/>
              </a:spcBef>
              <a:spcAft>
                <a:spcPts val="0"/>
              </a:spcAft>
              <a:buSzPts val="2380"/>
              <a:buNone/>
            </a:pPr>
            <a:r>
              <a:rPr lang="mk" sz="1979" b="1" dirty="0">
                <a:solidFill>
                  <a:srgbClr val="FFAA5A"/>
                </a:solidFill>
                <a:latin typeface="Arial"/>
                <a:ea typeface="Arial"/>
                <a:cs typeface="Arial"/>
                <a:sym typeface="Arial"/>
              </a:rPr>
              <a:t>3. Поставете и ажурирајте ги безбедносните поставки низ платформите</a:t>
            </a:r>
            <a:endParaRPr sz="1979" dirty="0"/>
          </a:p>
          <a:p>
            <a:pPr marL="0" lvl="0" indent="0" algn="just" rtl="0">
              <a:lnSpc>
                <a:spcPct val="70000"/>
              </a:lnSpc>
              <a:spcBef>
                <a:spcPts val="1000"/>
              </a:spcBef>
              <a:spcAft>
                <a:spcPts val="0"/>
              </a:spcAft>
              <a:buSzPts val="2380"/>
              <a:buNone/>
            </a:pPr>
            <a:r>
              <a:rPr lang="mk" sz="1979" dirty="0">
                <a:solidFill>
                  <a:srgbClr val="92BAB5"/>
                </a:solidFill>
                <a:latin typeface="Arial"/>
                <a:ea typeface="Arial"/>
                <a:cs typeface="Arial"/>
                <a:sym typeface="Arial"/>
              </a:rPr>
              <a:t> </a:t>
            </a:r>
            <a:r>
              <a:rPr lang="mk" sz="1979" b="1" dirty="0">
                <a:solidFill>
                  <a:srgbClr val="92BAB5"/>
                </a:solidFill>
                <a:latin typeface="Arial"/>
                <a:ea typeface="Arial"/>
                <a:cs typeface="Arial"/>
                <a:sym typeface="Arial"/>
              </a:rPr>
              <a:t>Управувајте со поставките за приватност, безбедност и безбедност на вашата сметка на социјалната мрежа.</a:t>
            </a:r>
            <a:endParaRPr sz="1979" b="1" dirty="0">
              <a:solidFill>
                <a:srgbClr val="92BAB5"/>
              </a:solidFill>
              <a:latin typeface="Arial"/>
              <a:ea typeface="Arial"/>
              <a:cs typeface="Arial"/>
              <a:sym typeface="Arial"/>
            </a:endParaRPr>
          </a:p>
          <a:p>
            <a:pPr marL="0" lvl="0" indent="0" algn="just" rtl="0">
              <a:lnSpc>
                <a:spcPct val="70000"/>
              </a:lnSpc>
              <a:spcBef>
                <a:spcPts val="1000"/>
              </a:spcBef>
              <a:spcAft>
                <a:spcPts val="0"/>
              </a:spcAft>
              <a:buSzPts val="2380"/>
              <a:buNone/>
            </a:pPr>
            <a:r>
              <a:rPr lang="mk" sz="1979" dirty="0">
                <a:latin typeface="Arial"/>
                <a:ea typeface="Arial"/>
                <a:cs typeface="Arial"/>
                <a:sym typeface="Arial"/>
              </a:rPr>
              <a:t> </a:t>
            </a:r>
            <a:r>
              <a:rPr lang="mk" sz="1640" i="1" dirty="0">
                <a:latin typeface="Arial"/>
                <a:ea typeface="Arial"/>
                <a:cs typeface="Arial"/>
                <a:sym typeface="Arial"/>
              </a:rPr>
              <a:t>Забелешка: платформите на социјалните мрежи во денешно време обезбедуваат алатки и водичи за зголемување на безбедноста на вашата сметка.</a:t>
            </a:r>
            <a:endParaRPr sz="1979" i="1" dirty="0">
              <a:latin typeface="Arial"/>
              <a:ea typeface="Arial"/>
              <a:cs typeface="Arial"/>
              <a:sym typeface="Arial"/>
            </a:endParaRPr>
          </a:p>
        </p:txBody>
      </p:sp>
      <p:sp>
        <p:nvSpPr>
          <p:cNvPr id="419" name="Google Shape;419;p45"/>
          <p:cNvSpPr/>
          <p:nvPr/>
        </p:nvSpPr>
        <p:spPr>
          <a:xfrm>
            <a:off x="3494256" y="4879933"/>
            <a:ext cx="8117205" cy="1634490"/>
          </a:xfrm>
          <a:prstGeom prst="roundRect">
            <a:avLst>
              <a:gd name="adj" fmla="val 16667"/>
            </a:avLst>
          </a:prstGeom>
          <a:solidFill>
            <a:schemeClr val="lt1"/>
          </a:solidFill>
          <a:ln w="28575"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mk" sz="2200" b="1" i="0" u="none" strike="noStrike" cap="none" dirty="0">
                <a:solidFill>
                  <a:srgbClr val="92BAB5"/>
                </a:solidFill>
                <a:latin typeface="Arial"/>
                <a:ea typeface="Arial"/>
                <a:cs typeface="Arial"/>
                <a:sym typeface="Arial"/>
              </a:rPr>
              <a:t>Поставки за приватност, безбедност и безбедност - одете во Центарот за помош : </a:t>
            </a:r>
            <a:r>
              <a:rPr lang="mk" sz="2200" b="0" i="0" u="none" strike="noStrike" cap="none" dirty="0">
                <a:solidFill>
                  <a:schemeClr val="dk1"/>
                </a:solidFill>
                <a:latin typeface="Arial"/>
                <a:ea typeface="Arial"/>
                <a:cs typeface="Arial"/>
                <a:sym typeface="Arial"/>
              </a:rPr>
              <a:t>Компјутер - кликнете на сликата на вашиот профил во горниот десен агол</a:t>
            </a:r>
            <a:endParaRPr sz="1200" dirty="0"/>
          </a:p>
          <a:p>
            <a:pPr marL="0" marR="0" lvl="0" indent="0" algn="ctr" rtl="0">
              <a:spcBef>
                <a:spcPts val="0"/>
              </a:spcBef>
              <a:spcAft>
                <a:spcPts val="0"/>
              </a:spcAft>
              <a:buNone/>
            </a:pPr>
            <a:r>
              <a:rPr lang="mk" sz="2200" b="0" i="0" u="none" strike="noStrike" cap="none" dirty="0">
                <a:solidFill>
                  <a:schemeClr val="dk1"/>
                </a:solidFill>
                <a:latin typeface="Arial"/>
                <a:ea typeface="Arial"/>
                <a:cs typeface="Arial"/>
                <a:sym typeface="Arial"/>
              </a:rPr>
              <a:t>     Мобилен – допрете го менито „хамбургер“ во горниот десен агол</a:t>
            </a:r>
            <a:endParaRPr sz="1200" dirty="0"/>
          </a:p>
        </p:txBody>
      </p:sp>
      <p:pic>
        <p:nvPicPr>
          <p:cNvPr id="420" name="Google Shape;420;p45"/>
          <p:cNvPicPr preferRelativeResize="0"/>
          <p:nvPr/>
        </p:nvPicPr>
        <p:blipFill rotWithShape="1">
          <a:blip r:embed="rId3">
            <a:alphaModFix/>
          </a:blip>
          <a:srcRect/>
          <a:stretch/>
        </p:blipFill>
        <p:spPr>
          <a:xfrm>
            <a:off x="5478163" y="5915349"/>
            <a:ext cx="302047" cy="2926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46"/>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7" name="Google Shape;427;p46"/>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8" name="Google Shape;428;p46"/>
          <p:cNvSpPr txBox="1">
            <a:spLocks noGrp="1"/>
          </p:cNvSpPr>
          <p:nvPr>
            <p:ph type="title"/>
          </p:nvPr>
        </p:nvSpPr>
        <p:spPr>
          <a:xfrm>
            <a:off x="0" y="212151"/>
            <a:ext cx="11724238" cy="7794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2900">
                <a:latin typeface="Arial"/>
                <a:ea typeface="Arial"/>
                <a:cs typeface="Arial"/>
                <a:sym typeface="Arial"/>
              </a:rPr>
              <a:t>Безбедност на социјалните мрежи - </a:t>
            </a:r>
            <a:r>
              <a:rPr lang="mk" sz="2900">
                <a:solidFill>
                  <a:srgbClr val="FFAA5A"/>
                </a:solidFill>
                <a:latin typeface="Arial"/>
                <a:ea typeface="Arial"/>
                <a:cs typeface="Arial"/>
                <a:sym typeface="Arial"/>
              </a:rPr>
              <a:t>се препорачува практики</a:t>
            </a:r>
            <a:endParaRPr sz="2180">
              <a:solidFill>
                <a:srgbClr val="FFAA5A"/>
              </a:solidFill>
              <a:latin typeface="Arial"/>
              <a:ea typeface="Arial"/>
              <a:cs typeface="Arial"/>
              <a:sym typeface="Arial"/>
            </a:endParaRPr>
          </a:p>
        </p:txBody>
      </p:sp>
      <p:sp>
        <p:nvSpPr>
          <p:cNvPr id="429" name="Google Shape;429;p46"/>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0" name="Google Shape;430;p46"/>
          <p:cNvSpPr txBox="1">
            <a:spLocks noGrp="1"/>
          </p:cNvSpPr>
          <p:nvPr>
            <p:ph type="body" idx="1"/>
          </p:nvPr>
        </p:nvSpPr>
        <p:spPr>
          <a:xfrm>
            <a:off x="695000" y="1203762"/>
            <a:ext cx="10941300" cy="3824037"/>
          </a:xfrm>
          <a:prstGeom prst="rect">
            <a:avLst/>
          </a:prstGeom>
          <a:noFill/>
          <a:ln>
            <a:noFill/>
          </a:ln>
        </p:spPr>
        <p:txBody>
          <a:bodyPr spcFirstLastPara="1" wrap="square" lIns="91425" tIns="45700" rIns="91425" bIns="45700" anchor="t" anchorCtr="0">
            <a:noAutofit/>
          </a:bodyPr>
          <a:lstStyle/>
          <a:p>
            <a:pPr marL="0" lvl="0" indent="0" algn="just" rtl="0">
              <a:lnSpc>
                <a:spcPct val="70000"/>
              </a:lnSpc>
              <a:spcBef>
                <a:spcPts val="0"/>
              </a:spcBef>
              <a:spcAft>
                <a:spcPts val="0"/>
              </a:spcAft>
              <a:buSzPts val="2590"/>
              <a:buNone/>
            </a:pPr>
            <a:r>
              <a:rPr lang="mk" sz="2490" b="1" dirty="0">
                <a:solidFill>
                  <a:srgbClr val="FFAA5A"/>
                </a:solidFill>
                <a:latin typeface="Arial"/>
                <a:ea typeface="Arial"/>
                <a:cs typeface="Arial"/>
                <a:sym typeface="Arial"/>
              </a:rPr>
              <a:t>4. </a:t>
            </a:r>
            <a:r>
              <a:rPr lang="mk" sz="2000" b="1" dirty="0">
                <a:solidFill>
                  <a:srgbClr val="FFAA5A"/>
                </a:solidFill>
                <a:latin typeface="Arial"/>
                <a:ea typeface="Arial"/>
                <a:cs typeface="Arial"/>
                <a:sym typeface="Arial"/>
              </a:rPr>
              <a:t>Редовно ги ажурира лозинките </a:t>
            </a:r>
            <a:r>
              <a:rPr lang="mk" sz="2000" dirty="0">
                <a:latin typeface="Arial"/>
                <a:ea typeface="Arial"/>
                <a:cs typeface="Arial"/>
                <a:sym typeface="Arial"/>
              </a:rPr>
              <a:t>-</a:t>
            </a:r>
            <a:r>
              <a:rPr lang="mk" sz="2000" b="1" dirty="0">
                <a:solidFill>
                  <a:srgbClr val="FFAA5A"/>
                </a:solidFill>
                <a:latin typeface="Arial"/>
                <a:ea typeface="Arial"/>
                <a:cs typeface="Arial"/>
                <a:sym typeface="Arial"/>
              </a:rPr>
              <a:t> </a:t>
            </a:r>
            <a:r>
              <a:rPr lang="mk" sz="2000" dirty="0">
                <a:latin typeface="Arial"/>
                <a:ea typeface="Arial"/>
                <a:cs typeface="Arial"/>
                <a:sym typeface="Arial"/>
              </a:rPr>
              <a:t>да се зајакне одбраната од развојните безбедносни закани.</a:t>
            </a:r>
            <a:endParaRPr sz="2000" dirty="0"/>
          </a:p>
          <a:p>
            <a:pPr marL="0" lvl="0" indent="0" algn="just" rtl="0">
              <a:lnSpc>
                <a:spcPct val="70000"/>
              </a:lnSpc>
              <a:spcBef>
                <a:spcPts val="1000"/>
              </a:spcBef>
              <a:spcAft>
                <a:spcPts val="0"/>
              </a:spcAft>
              <a:buSzPts val="2590"/>
              <a:buNone/>
            </a:pPr>
            <a:r>
              <a:rPr lang="mk" sz="2000" b="1" dirty="0">
                <a:solidFill>
                  <a:srgbClr val="FFAA5A"/>
                </a:solidFill>
                <a:latin typeface="Arial"/>
                <a:ea typeface="Arial"/>
                <a:cs typeface="Arial"/>
                <a:sym typeface="Arial"/>
              </a:rPr>
              <a:t>5 . Не користете повторно исти лозинки </a:t>
            </a:r>
            <a:r>
              <a:rPr lang="mk" sz="2000" dirty="0">
                <a:latin typeface="Arial"/>
                <a:ea typeface="Arial"/>
                <a:cs typeface="Arial"/>
                <a:sym typeface="Arial"/>
              </a:rPr>
              <a:t>-</a:t>
            </a:r>
            <a:r>
              <a:rPr lang="mk" sz="2000" b="1" dirty="0">
                <a:solidFill>
                  <a:srgbClr val="FFAA5A"/>
                </a:solidFill>
                <a:latin typeface="Arial"/>
                <a:ea typeface="Arial"/>
                <a:cs typeface="Arial"/>
                <a:sym typeface="Arial"/>
              </a:rPr>
              <a:t> </a:t>
            </a:r>
            <a:r>
              <a:rPr lang="mk" sz="2000" dirty="0">
                <a:latin typeface="Arial"/>
                <a:ea typeface="Arial"/>
                <a:cs typeface="Arial"/>
                <a:sym typeface="Arial"/>
              </a:rPr>
              <a:t>за да избегнете користење на истите лозинки во сметките на социјалните мрежи.</a:t>
            </a:r>
            <a:endParaRPr sz="2000" dirty="0"/>
          </a:p>
          <a:p>
            <a:pPr marL="0" lvl="0" indent="0" algn="just" rtl="0">
              <a:lnSpc>
                <a:spcPct val="70000"/>
              </a:lnSpc>
              <a:spcBef>
                <a:spcPts val="1000"/>
              </a:spcBef>
              <a:spcAft>
                <a:spcPts val="0"/>
              </a:spcAft>
              <a:buSzPts val="2590"/>
              <a:buNone/>
            </a:pPr>
            <a:r>
              <a:rPr lang="mk" sz="2000" dirty="0">
                <a:latin typeface="Arial"/>
                <a:ea typeface="Arial"/>
                <a:cs typeface="Arial"/>
                <a:sym typeface="Arial"/>
              </a:rPr>
              <a:t> </a:t>
            </a:r>
            <a:r>
              <a:rPr lang="mk" sz="2000" i="1" dirty="0">
                <a:latin typeface="Arial"/>
                <a:ea typeface="Arial"/>
                <a:cs typeface="Arial"/>
                <a:sym typeface="Arial"/>
              </a:rPr>
              <a:t>Создавањето силни лозинки значи користење на комбинација од алфанумерички знаци што не е лесно да се погоди, но тешко е да се запомнат сите. Користете лозинка како алатка за управување.</a:t>
            </a:r>
            <a:endParaRPr sz="2000" dirty="0"/>
          </a:p>
          <a:p>
            <a:pPr marL="0" lvl="0" indent="0" algn="just" rtl="0">
              <a:lnSpc>
                <a:spcPct val="70000"/>
              </a:lnSpc>
              <a:spcBef>
                <a:spcPts val="1000"/>
              </a:spcBef>
              <a:spcAft>
                <a:spcPts val="0"/>
              </a:spcAft>
              <a:buSzPts val="2590"/>
              <a:buNone/>
            </a:pPr>
            <a:r>
              <a:rPr lang="mk" sz="2000" b="1" dirty="0">
                <a:solidFill>
                  <a:srgbClr val="FFAA5A"/>
                </a:solidFill>
                <a:latin typeface="Arial"/>
                <a:ea typeface="Arial"/>
                <a:cs typeface="Arial"/>
                <a:sym typeface="Arial"/>
              </a:rPr>
              <a:t>6 . Користете апликации од трети страни со претпазливост</a:t>
            </a:r>
            <a:endParaRPr sz="2000" dirty="0"/>
          </a:p>
          <a:p>
            <a:pPr marL="0" lvl="0" indent="0" algn="just" rtl="0">
              <a:lnSpc>
                <a:spcPct val="70000"/>
              </a:lnSpc>
              <a:spcBef>
                <a:spcPts val="1000"/>
              </a:spcBef>
              <a:spcAft>
                <a:spcPts val="0"/>
              </a:spcAft>
              <a:buSzPts val="2590"/>
              <a:buNone/>
            </a:pPr>
            <a:r>
              <a:rPr lang="mk" sz="2000" dirty="0">
                <a:latin typeface="Arial"/>
                <a:ea typeface="Arial"/>
                <a:cs typeface="Arial"/>
                <a:sym typeface="Arial"/>
              </a:rPr>
              <a:t> </a:t>
            </a:r>
            <a:r>
              <a:rPr lang="mk" sz="2000" i="1" dirty="0">
                <a:latin typeface="Arial"/>
                <a:ea typeface="Arial"/>
                <a:cs typeface="Arial"/>
                <a:sym typeface="Arial"/>
              </a:rPr>
              <a:t>Многу апликации и игри деновиве бараат од вас дозвола за пристап до вашата социјална мрежа медиумски профили, особено ако сте ги презеле преку врска на социјалните мрежи медиуми. Повеќето апликации се автентични, но некои ги собираат деталите за вашата сметка.</a:t>
            </a:r>
            <a:endParaRPr sz="2000" dirty="0"/>
          </a:p>
          <a:p>
            <a:pPr marL="0" lvl="0" indent="0" algn="just" rtl="0">
              <a:lnSpc>
                <a:spcPct val="70000"/>
              </a:lnSpc>
              <a:spcBef>
                <a:spcPts val="1000"/>
              </a:spcBef>
              <a:spcAft>
                <a:spcPts val="0"/>
              </a:spcAft>
              <a:buSzPts val="2590"/>
              <a:buNone/>
            </a:pPr>
            <a:endParaRPr sz="2490" i="1" dirty="0">
              <a:latin typeface="Arial"/>
              <a:ea typeface="Arial"/>
              <a:cs typeface="Arial"/>
              <a:sym typeface="Arial"/>
            </a:endParaRPr>
          </a:p>
        </p:txBody>
      </p:sp>
      <p:sp>
        <p:nvSpPr>
          <p:cNvPr id="431" name="Google Shape;431;p46"/>
          <p:cNvSpPr/>
          <p:nvPr/>
        </p:nvSpPr>
        <p:spPr>
          <a:xfrm>
            <a:off x="3494256" y="4879933"/>
            <a:ext cx="8117205" cy="1634490"/>
          </a:xfrm>
          <a:prstGeom prst="roundRect">
            <a:avLst>
              <a:gd name="adj" fmla="val 16667"/>
            </a:avLst>
          </a:prstGeom>
          <a:solidFill>
            <a:schemeClr val="lt1"/>
          </a:solidFill>
          <a:ln w="28575" cap="flat" cmpd="sng">
            <a:solidFill>
              <a:srgbClr val="FFAA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mk" sz="1700" b="1" i="0" u="none" strike="noStrike" cap="none" dirty="0">
                <a:solidFill>
                  <a:srgbClr val="92BAB5"/>
                </a:solidFill>
                <a:latin typeface="Arial"/>
                <a:ea typeface="Arial"/>
                <a:cs typeface="Arial"/>
                <a:sym typeface="Arial"/>
              </a:rPr>
              <a:t>Пример: една жена изгубила речиси 30.000 долари откако преземала апликација од трета страна преку врската WhatsApp.</a:t>
            </a:r>
            <a:endParaRPr sz="1300" dirty="0"/>
          </a:p>
          <a:p>
            <a:pPr marL="0" marR="0" lvl="0" indent="0" algn="ctr" rtl="0">
              <a:spcBef>
                <a:spcPts val="0"/>
              </a:spcBef>
              <a:spcAft>
                <a:spcPts val="0"/>
              </a:spcAft>
              <a:buNone/>
            </a:pPr>
            <a:r>
              <a:rPr lang="mk" sz="1700" b="0" i="0" u="none" strike="noStrike" cap="none" dirty="0">
                <a:solidFill>
                  <a:schemeClr val="dk1"/>
                </a:solidFill>
                <a:latin typeface="Arial"/>
                <a:ea typeface="Arial"/>
                <a:cs typeface="Arial"/>
                <a:sym typeface="Arial"/>
              </a:rPr>
              <a:t>Препорачаната практика е да преземате само апликации на кои им веруваме врз основа на сопственото искуство или прегледи и да ги ограничите дозволите на недоверливите апликации со одење низ делот Поставки на вашите уреди.</a:t>
            </a:r>
            <a:endParaRPr sz="13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4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8" name="Google Shape;438;p47"/>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9" name="Google Shape;439;p47"/>
          <p:cNvSpPr txBox="1">
            <a:spLocks noGrp="1"/>
          </p:cNvSpPr>
          <p:nvPr>
            <p:ph type="title"/>
          </p:nvPr>
        </p:nvSpPr>
        <p:spPr>
          <a:xfrm>
            <a:off x="0" y="212151"/>
            <a:ext cx="11724238" cy="7794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2900">
                <a:latin typeface="Arial"/>
                <a:ea typeface="Arial"/>
                <a:cs typeface="Arial"/>
                <a:sym typeface="Arial"/>
              </a:rPr>
              <a:t>Безбедност на социјалните мрежи - </a:t>
            </a:r>
            <a:r>
              <a:rPr lang="mk" sz="2900">
                <a:solidFill>
                  <a:srgbClr val="FFAA5A"/>
                </a:solidFill>
                <a:latin typeface="Arial"/>
                <a:ea typeface="Arial"/>
                <a:cs typeface="Arial"/>
                <a:sym typeface="Arial"/>
              </a:rPr>
              <a:t>се препорачува практики</a:t>
            </a:r>
            <a:endParaRPr sz="2180">
              <a:solidFill>
                <a:srgbClr val="FFAA5A"/>
              </a:solidFill>
              <a:latin typeface="Arial"/>
              <a:ea typeface="Arial"/>
              <a:cs typeface="Arial"/>
              <a:sym typeface="Arial"/>
            </a:endParaRPr>
          </a:p>
        </p:txBody>
      </p:sp>
      <p:sp>
        <p:nvSpPr>
          <p:cNvPr id="440" name="Google Shape;440;p47"/>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1" name="Google Shape;441;p47"/>
          <p:cNvSpPr txBox="1">
            <a:spLocks noGrp="1"/>
          </p:cNvSpPr>
          <p:nvPr>
            <p:ph type="body" idx="1"/>
          </p:nvPr>
        </p:nvSpPr>
        <p:spPr>
          <a:xfrm>
            <a:off x="777240" y="991614"/>
            <a:ext cx="10679654" cy="5275042"/>
          </a:xfrm>
          <a:prstGeom prst="rect">
            <a:avLst/>
          </a:prstGeom>
          <a:noFill/>
          <a:ln>
            <a:noFill/>
          </a:ln>
        </p:spPr>
        <p:txBody>
          <a:bodyPr spcFirstLastPara="1" wrap="square" lIns="91425" tIns="45700" rIns="91425" bIns="45700" anchor="t" anchorCtr="0">
            <a:noAutofit/>
          </a:bodyPr>
          <a:lstStyle/>
          <a:p>
            <a:pPr marL="0" lvl="0" indent="0" algn="just" rtl="0">
              <a:lnSpc>
                <a:spcPct val="70000"/>
              </a:lnSpc>
              <a:spcBef>
                <a:spcPts val="0"/>
              </a:spcBef>
              <a:spcAft>
                <a:spcPts val="0"/>
              </a:spcAft>
              <a:buSzPts val="2590"/>
              <a:buNone/>
            </a:pPr>
            <a:r>
              <a:rPr lang="mk" sz="1990" b="1" dirty="0">
                <a:solidFill>
                  <a:srgbClr val="FFAA5A"/>
                </a:solidFill>
                <a:latin typeface="Arial"/>
                <a:ea typeface="Arial"/>
                <a:cs typeface="Arial"/>
                <a:sym typeface="Arial"/>
              </a:rPr>
              <a:t>7 . Одржувајте контрола на пристап </a:t>
            </a:r>
            <a:r>
              <a:rPr lang="mk" sz="1990" dirty="0">
                <a:latin typeface="Arial"/>
                <a:ea typeface="Arial"/>
                <a:cs typeface="Arial"/>
                <a:sym typeface="Arial"/>
              </a:rPr>
              <a:t>-</a:t>
            </a:r>
            <a:r>
              <a:rPr lang="mk" sz="1990" b="1" dirty="0">
                <a:solidFill>
                  <a:srgbClr val="FFAA5A"/>
                </a:solidFill>
                <a:latin typeface="Arial"/>
                <a:ea typeface="Arial"/>
                <a:cs typeface="Arial"/>
                <a:sym typeface="Arial"/>
              </a:rPr>
              <a:t> </a:t>
            </a:r>
            <a:r>
              <a:rPr lang="mk" sz="1990" dirty="0">
                <a:latin typeface="Arial"/>
                <a:ea typeface="Arial"/>
                <a:cs typeface="Arial"/>
                <a:sym typeface="Arial"/>
              </a:rPr>
              <a:t>редовно проверувајте ја вашата поврзана сметка за е-пошта.</a:t>
            </a:r>
            <a:endParaRPr sz="1990" dirty="0">
              <a:latin typeface="Arial"/>
              <a:ea typeface="Arial"/>
              <a:cs typeface="Arial"/>
              <a:sym typeface="Arial"/>
            </a:endParaRPr>
          </a:p>
          <a:p>
            <a:pPr marL="0" lvl="0" indent="0" algn="just" rtl="0">
              <a:lnSpc>
                <a:spcPct val="70000"/>
              </a:lnSpc>
              <a:spcBef>
                <a:spcPts val="1000"/>
              </a:spcBef>
              <a:spcAft>
                <a:spcPts val="0"/>
              </a:spcAft>
              <a:buSzPts val="2220"/>
              <a:buNone/>
            </a:pPr>
            <a:r>
              <a:rPr lang="mk" sz="1620" dirty="0">
                <a:latin typeface="Arial"/>
                <a:ea typeface="Arial"/>
                <a:cs typeface="Arial"/>
                <a:sym typeface="Arial"/>
              </a:rPr>
              <a:t>Платформите на социјалните мрежи обично се поврзани со вашите е-пошта.</a:t>
            </a:r>
            <a:endParaRPr sz="1990" dirty="0"/>
          </a:p>
          <a:p>
            <a:pPr marL="0" lvl="0" indent="0" algn="just" rtl="0">
              <a:lnSpc>
                <a:spcPct val="70000"/>
              </a:lnSpc>
              <a:spcBef>
                <a:spcPts val="1000"/>
              </a:spcBef>
              <a:spcAft>
                <a:spcPts val="0"/>
              </a:spcAft>
              <a:buSzPts val="2220"/>
              <a:buNone/>
            </a:pPr>
            <a:r>
              <a:rPr lang="mk" sz="1620" b="1" dirty="0">
                <a:latin typeface="Arial"/>
                <a:ea typeface="Arial"/>
                <a:cs typeface="Arial"/>
                <a:sym typeface="Arial"/>
              </a:rPr>
              <a:t>Предупредување: </a:t>
            </a:r>
            <a:r>
              <a:rPr lang="mk" sz="1620" dirty="0">
                <a:latin typeface="Arial"/>
                <a:ea typeface="Arial"/>
                <a:cs typeface="Arial"/>
                <a:sym typeface="Arial"/>
              </a:rPr>
              <a:t>ако платформата открие невообичаена активност на вашиот профил или мисли дека некој друг освен вас се обидува да пристапи до вашата сметка, ќе добиете е-пошта за безбедносно предупредување. Секогаш проверувајте дали адресата на е-пошта од која доаѓа е официјална.</a:t>
            </a:r>
            <a:endParaRPr sz="1990" dirty="0"/>
          </a:p>
          <a:p>
            <a:pPr marL="0" lvl="0" indent="0" algn="just" rtl="0">
              <a:lnSpc>
                <a:spcPct val="70000"/>
              </a:lnSpc>
              <a:spcBef>
                <a:spcPts val="1000"/>
              </a:spcBef>
              <a:spcAft>
                <a:spcPts val="0"/>
              </a:spcAft>
              <a:buSzPts val="2590"/>
              <a:buNone/>
            </a:pPr>
            <a:r>
              <a:rPr lang="mk" sz="1990" b="1" dirty="0">
                <a:solidFill>
                  <a:srgbClr val="FFAA5A"/>
                </a:solidFill>
                <a:latin typeface="Arial"/>
                <a:ea typeface="Arial"/>
                <a:cs typeface="Arial"/>
                <a:sym typeface="Arial"/>
              </a:rPr>
              <a:t>8 . Бидете внимателни за нападите од социјалниот инженеринг</a:t>
            </a:r>
            <a:endParaRPr sz="1990" dirty="0"/>
          </a:p>
          <a:p>
            <a:pPr marL="0" lvl="0" indent="0" algn="just" rtl="0">
              <a:lnSpc>
                <a:spcPct val="70000"/>
              </a:lnSpc>
              <a:spcBef>
                <a:spcPts val="1000"/>
              </a:spcBef>
              <a:spcAft>
                <a:spcPts val="0"/>
              </a:spcAft>
              <a:buSzPts val="2220"/>
              <a:buNone/>
            </a:pPr>
            <a:r>
              <a:rPr lang="mk" sz="1620" dirty="0">
                <a:latin typeface="Arial"/>
                <a:ea typeface="Arial"/>
                <a:cs typeface="Arial"/>
                <a:sym typeface="Arial"/>
              </a:rPr>
              <a:t>Пазете се од напади на фишинг кои ве поттикнуваат да откривате чувствителни информации.</a:t>
            </a:r>
            <a:endParaRPr sz="1990" dirty="0"/>
          </a:p>
          <a:p>
            <a:pPr marL="0" lvl="0" indent="0" algn="just" rtl="0">
              <a:lnSpc>
                <a:spcPct val="70000"/>
              </a:lnSpc>
              <a:spcBef>
                <a:spcPts val="1000"/>
              </a:spcBef>
              <a:spcAft>
                <a:spcPts val="0"/>
              </a:spcAft>
              <a:buSzPts val="2220"/>
              <a:buNone/>
            </a:pPr>
            <a:r>
              <a:rPr lang="mk" sz="1620" dirty="0">
                <a:latin typeface="Arial"/>
                <a:ea typeface="Arial"/>
                <a:cs typeface="Arial"/>
                <a:sym typeface="Arial"/>
              </a:rPr>
              <a:t>Не објавувајте или чувајте чувствителни информации или давајте овластувања на интернет, дури и во приватни пораки.</a:t>
            </a:r>
            <a:endParaRPr sz="1990" dirty="0"/>
          </a:p>
          <a:p>
            <a:pPr marL="0" lvl="0" indent="0" algn="just" rtl="0">
              <a:lnSpc>
                <a:spcPct val="70000"/>
              </a:lnSpc>
              <a:spcBef>
                <a:spcPts val="1000"/>
              </a:spcBef>
              <a:spcAft>
                <a:spcPts val="0"/>
              </a:spcAft>
              <a:buSzPts val="2220"/>
              <a:buNone/>
            </a:pPr>
            <a:r>
              <a:rPr lang="mk" sz="1620" dirty="0">
                <a:latin typeface="Arial"/>
                <a:ea typeface="Arial"/>
                <a:cs typeface="Arial"/>
                <a:sym typeface="Arial"/>
              </a:rPr>
              <a:t>Ве молиме проверете ја автентичноста на корисничкиот профил пред да кликнете на било кој линк вклучен во објавата.</a:t>
            </a:r>
            <a:endParaRPr sz="1990" dirty="0"/>
          </a:p>
          <a:p>
            <a:pPr marL="685800" lvl="1" indent="-190500" algn="just" rtl="0">
              <a:lnSpc>
                <a:spcPct val="70000"/>
              </a:lnSpc>
              <a:spcBef>
                <a:spcPts val="500"/>
              </a:spcBef>
              <a:spcAft>
                <a:spcPts val="0"/>
              </a:spcAft>
              <a:buClr>
                <a:srgbClr val="FFAA5A"/>
              </a:buClr>
              <a:buSzPts val="1435"/>
              <a:buFont typeface="Noto Sans Symbols"/>
              <a:buChar char="▪"/>
            </a:pPr>
            <a:r>
              <a:rPr lang="mk" sz="1435" dirty="0">
                <a:latin typeface="Arial"/>
                <a:ea typeface="Arial"/>
                <a:cs typeface="Arial"/>
                <a:sym typeface="Arial"/>
              </a:rPr>
              <a:t>Платформите на социјалните мрежи, како и сите други, се полни со лажни вести и дезинформации.</a:t>
            </a:r>
            <a:endParaRPr sz="1620" dirty="0"/>
          </a:p>
          <a:p>
            <a:pPr marL="685800" lvl="1" indent="-190500" algn="just" rtl="0">
              <a:lnSpc>
                <a:spcPct val="70000"/>
              </a:lnSpc>
              <a:spcBef>
                <a:spcPts val="500"/>
              </a:spcBef>
              <a:spcAft>
                <a:spcPts val="0"/>
              </a:spcAft>
              <a:buClr>
                <a:srgbClr val="FFAA5A"/>
              </a:buClr>
              <a:buSzPts val="1435"/>
              <a:buFont typeface="Noto Sans Symbols"/>
              <a:buChar char="▪"/>
            </a:pPr>
            <a:r>
              <a:rPr lang="mk" sz="1435" dirty="0">
                <a:latin typeface="Arial"/>
                <a:ea typeface="Arial"/>
                <a:cs typeface="Arial"/>
                <a:sym typeface="Arial"/>
              </a:rPr>
              <a:t>Погледнете дали некој од доверливите новински власти ја пријавил истата вест.</a:t>
            </a:r>
            <a:endParaRPr sz="1620" dirty="0"/>
          </a:p>
          <a:p>
            <a:pPr marL="0" lvl="0" indent="0" algn="just" rtl="0">
              <a:lnSpc>
                <a:spcPct val="70000"/>
              </a:lnSpc>
              <a:spcBef>
                <a:spcPts val="1000"/>
              </a:spcBef>
              <a:spcAft>
                <a:spcPts val="0"/>
              </a:spcAft>
              <a:buSzPts val="2220"/>
              <a:buNone/>
            </a:pPr>
            <a:r>
              <a:rPr lang="mk" sz="1620" dirty="0">
                <a:latin typeface="Arial"/>
                <a:ea typeface="Arial"/>
                <a:cs typeface="Arial"/>
                <a:sym typeface="Arial"/>
              </a:rPr>
              <a:t>Побарајте граматички грешки и специјални знаци во врската.</a:t>
            </a:r>
            <a:endParaRPr sz="1990" dirty="0"/>
          </a:p>
          <a:p>
            <a:pPr marL="0" lvl="0" indent="0" algn="just" rtl="0">
              <a:lnSpc>
                <a:spcPct val="70000"/>
              </a:lnSpc>
              <a:spcBef>
                <a:spcPts val="1000"/>
              </a:spcBef>
              <a:spcAft>
                <a:spcPts val="0"/>
              </a:spcAft>
              <a:buSzPts val="2220"/>
              <a:buNone/>
            </a:pPr>
            <a:r>
              <a:rPr lang="mk" sz="1620" dirty="0">
                <a:latin typeface="Arial"/>
                <a:ea typeface="Arial"/>
                <a:cs typeface="Arial"/>
                <a:sym typeface="Arial"/>
              </a:rPr>
              <a:t>Во случај на протекување податоци, хакерите би можеле да ги користат овие информации за да се инфилтрираат во вашата сметка .</a:t>
            </a:r>
            <a:endParaRPr sz="1990" dirty="0"/>
          </a:p>
          <a:p>
            <a:pPr marL="0" lvl="0" indent="0" algn="just" rtl="0">
              <a:lnSpc>
                <a:spcPct val="70000"/>
              </a:lnSpc>
              <a:spcBef>
                <a:spcPts val="1000"/>
              </a:spcBef>
              <a:spcAft>
                <a:spcPts val="0"/>
              </a:spcAft>
              <a:buSzPts val="2590"/>
              <a:buNone/>
            </a:pPr>
            <a:endParaRPr sz="1990" i="1"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8"/>
          <p:cNvSpPr txBox="1">
            <a:spLocks noGrp="1"/>
          </p:cNvSpPr>
          <p:nvPr>
            <p:ph type="title"/>
          </p:nvPr>
        </p:nvSpPr>
        <p:spPr>
          <a:xfrm>
            <a:off x="542526" y="338084"/>
            <a:ext cx="10662684" cy="7137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4000"/>
              <a:buFont typeface="Arial"/>
              <a:buNone/>
            </a:pPr>
            <a:r>
              <a:rPr lang="mk" sz="4000">
                <a:latin typeface="Arial"/>
                <a:ea typeface="Arial"/>
                <a:cs typeface="Arial"/>
                <a:sym typeface="Arial"/>
              </a:rPr>
              <a:t>Заклучок за социјалните мрежи</a:t>
            </a:r>
            <a:endParaRPr sz="4000">
              <a:solidFill>
                <a:srgbClr val="FFAA5A"/>
              </a:solidFill>
              <a:latin typeface="Arial"/>
              <a:ea typeface="Arial"/>
              <a:cs typeface="Arial"/>
              <a:sym typeface="Arial"/>
            </a:endParaRPr>
          </a:p>
        </p:txBody>
      </p:sp>
      <p:grpSp>
        <p:nvGrpSpPr>
          <p:cNvPr id="448" name="Google Shape;448;p48"/>
          <p:cNvGrpSpPr/>
          <p:nvPr/>
        </p:nvGrpSpPr>
        <p:grpSpPr>
          <a:xfrm>
            <a:off x="838200" y="1681464"/>
            <a:ext cx="10888980" cy="4208811"/>
            <a:chOff x="0" y="773414"/>
            <a:chExt cx="10888980" cy="4208811"/>
          </a:xfrm>
        </p:grpSpPr>
        <p:sp>
          <p:nvSpPr>
            <p:cNvPr id="449" name="Google Shape;449;p48"/>
            <p:cNvSpPr/>
            <p:nvPr/>
          </p:nvSpPr>
          <p:spPr>
            <a:xfrm>
              <a:off x="0" y="773414"/>
              <a:ext cx="10888980" cy="1888569"/>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8"/>
            <p:cNvSpPr/>
            <p:nvPr/>
          </p:nvSpPr>
          <p:spPr>
            <a:xfrm>
              <a:off x="571292" y="1198342"/>
              <a:ext cx="1038713" cy="1038713"/>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8"/>
            <p:cNvSpPr/>
            <p:nvPr/>
          </p:nvSpPr>
          <p:spPr>
            <a:xfrm>
              <a:off x="2181297" y="773414"/>
              <a:ext cx="8707682" cy="18885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8"/>
            <p:cNvSpPr txBox="1"/>
            <p:nvPr/>
          </p:nvSpPr>
          <p:spPr>
            <a:xfrm>
              <a:off x="2181297" y="773414"/>
              <a:ext cx="8707682" cy="1888569"/>
            </a:xfrm>
            <a:prstGeom prst="rect">
              <a:avLst/>
            </a:prstGeom>
            <a:noFill/>
            <a:ln>
              <a:noFill/>
            </a:ln>
          </p:spPr>
          <p:txBody>
            <a:bodyPr spcFirstLastPara="1" wrap="square" lIns="199850" tIns="199850" rIns="199850" bIns="199850" anchor="ctr" anchorCtr="0">
              <a:noAutofit/>
            </a:bodyPr>
            <a:lstStyle/>
            <a:p>
              <a:pPr marL="0" marR="0" lvl="0" indent="0" algn="l" rtl="0">
                <a:lnSpc>
                  <a:spcPct val="100000"/>
                </a:lnSpc>
                <a:spcBef>
                  <a:spcPts val="0"/>
                </a:spcBef>
                <a:spcAft>
                  <a:spcPts val="0"/>
                </a:spcAft>
                <a:buClr>
                  <a:schemeClr val="accent2"/>
                </a:buClr>
                <a:buSzPts val="2400"/>
                <a:buFont typeface="Arial"/>
                <a:buNone/>
              </a:pPr>
              <a:r>
                <a:rPr lang="mk" sz="2400" b="0" i="0" u="none" strike="noStrike" cap="none">
                  <a:solidFill>
                    <a:schemeClr val="accent2"/>
                  </a:solidFill>
                  <a:latin typeface="Arial"/>
                  <a:ea typeface="Arial"/>
                  <a:cs typeface="Arial"/>
                  <a:sym typeface="Arial"/>
                </a:rPr>
                <a:t>Заштитата на личните податоци </a:t>
              </a:r>
              <a:r>
                <a:rPr lang="mk" sz="2400" b="0" i="0" u="none" strike="noStrike" cap="none">
                  <a:solidFill>
                    <a:schemeClr val="dk1"/>
                  </a:solidFill>
                  <a:latin typeface="Arial"/>
                  <a:ea typeface="Arial"/>
                  <a:cs typeface="Arial"/>
                  <a:sym typeface="Arial"/>
                </a:rPr>
                <a:t>и </a:t>
              </a:r>
              <a:r>
                <a:rPr lang="mk" sz="2400" b="0" i="0" u="none" strike="noStrike" cap="none">
                  <a:solidFill>
                    <a:schemeClr val="accent2"/>
                  </a:solidFill>
                  <a:latin typeface="Arial"/>
                  <a:ea typeface="Arial"/>
                  <a:cs typeface="Arial"/>
                  <a:sym typeface="Arial"/>
                </a:rPr>
                <a:t>минимизирањето на безбедносниот ризик </a:t>
              </a:r>
              <a:r>
                <a:rPr lang="mk" sz="2400" b="0" i="0" u="none" strike="noStrike" cap="none">
                  <a:solidFill>
                    <a:schemeClr val="dk1"/>
                  </a:solidFill>
                  <a:latin typeface="Arial"/>
                  <a:ea typeface="Arial"/>
                  <a:cs typeface="Arial"/>
                  <a:sym typeface="Arial"/>
                </a:rPr>
                <a:t>е клучна задача на сите корисници бидејќи платформите на социјалните мрежи растат во популарност и меѓусебна поврзаност.</a:t>
              </a:r>
              <a:endParaRPr sz="2400" b="0" i="0" u="none" strike="noStrike" cap="none">
                <a:solidFill>
                  <a:schemeClr val="dk1"/>
                </a:solidFill>
                <a:latin typeface="Arial"/>
                <a:ea typeface="Arial"/>
                <a:cs typeface="Arial"/>
                <a:sym typeface="Arial"/>
              </a:endParaRPr>
            </a:p>
          </p:txBody>
        </p:sp>
        <p:sp>
          <p:nvSpPr>
            <p:cNvPr id="453" name="Google Shape;453;p48"/>
            <p:cNvSpPr/>
            <p:nvPr/>
          </p:nvSpPr>
          <p:spPr>
            <a:xfrm>
              <a:off x="0" y="3093656"/>
              <a:ext cx="10888980" cy="1888569"/>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8"/>
            <p:cNvSpPr/>
            <p:nvPr/>
          </p:nvSpPr>
          <p:spPr>
            <a:xfrm>
              <a:off x="571292" y="3518584"/>
              <a:ext cx="1038713" cy="1038713"/>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8"/>
            <p:cNvSpPr/>
            <p:nvPr/>
          </p:nvSpPr>
          <p:spPr>
            <a:xfrm>
              <a:off x="2181297" y="3093656"/>
              <a:ext cx="8707682" cy="18885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8"/>
            <p:cNvSpPr txBox="1"/>
            <p:nvPr/>
          </p:nvSpPr>
          <p:spPr>
            <a:xfrm>
              <a:off x="2181297" y="3093656"/>
              <a:ext cx="8707682" cy="1888569"/>
            </a:xfrm>
            <a:prstGeom prst="rect">
              <a:avLst/>
            </a:prstGeom>
            <a:noFill/>
            <a:ln>
              <a:noFill/>
            </a:ln>
          </p:spPr>
          <p:txBody>
            <a:bodyPr spcFirstLastPara="1" wrap="square" lIns="199850" tIns="199850" rIns="199850" bIns="19985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b="0" i="0" u="none" strike="noStrike" cap="none" dirty="0">
                  <a:solidFill>
                    <a:schemeClr val="dk1"/>
                  </a:solidFill>
                  <a:latin typeface="Arial"/>
                  <a:ea typeface="Arial"/>
                  <a:cs typeface="Arial"/>
                  <a:sym typeface="Arial"/>
                </a:rPr>
                <a:t>Обезбед</a:t>
              </a:r>
              <a:r>
                <a:rPr lang="mk-MK" sz="2400" b="0" i="0" u="none" strike="noStrike" cap="none" dirty="0">
                  <a:solidFill>
                    <a:schemeClr val="dk1"/>
                  </a:solidFill>
                  <a:latin typeface="Arial"/>
                  <a:ea typeface="Arial"/>
                  <a:cs typeface="Arial"/>
                  <a:sym typeface="Arial"/>
                </a:rPr>
                <a:t>увањето</a:t>
              </a:r>
              <a:r>
                <a:rPr lang="mk-MK" sz="2400" dirty="0">
                  <a:solidFill>
                    <a:schemeClr val="dk1"/>
                  </a:solidFill>
                </a:rPr>
                <a:t> на вашиот</a:t>
              </a:r>
              <a:r>
                <a:rPr lang="mk" sz="2400" b="1" i="0" u="none" strike="noStrike" cap="none" dirty="0">
                  <a:solidFill>
                    <a:schemeClr val="dk1"/>
                  </a:solidFill>
                  <a:latin typeface="Arial"/>
                  <a:ea typeface="Arial"/>
                  <a:cs typeface="Arial"/>
                  <a:sym typeface="Arial"/>
                </a:rPr>
                <a:t> Профил на социјалните мрежи </a:t>
              </a:r>
              <a:r>
                <a:rPr lang="mk" sz="2400" b="0" i="0" u="none" strike="noStrike" cap="none" dirty="0">
                  <a:solidFill>
                    <a:schemeClr val="dk1"/>
                  </a:solidFill>
                  <a:latin typeface="Arial"/>
                  <a:ea typeface="Arial"/>
                  <a:cs typeface="Arial"/>
                  <a:sym typeface="Arial"/>
                </a:rPr>
                <a:t>од </a:t>
              </a:r>
              <a:r>
                <a:rPr lang="mk" sz="2400" b="1" i="0" u="none" strike="noStrike" cap="none" dirty="0">
                  <a:solidFill>
                    <a:schemeClr val="dk1"/>
                  </a:solidFill>
                  <a:latin typeface="Arial"/>
                  <a:ea typeface="Arial"/>
                  <a:cs typeface="Arial"/>
                  <a:sym typeface="Arial"/>
                </a:rPr>
                <a:t>заканите за приватност, сигурност и безбедност </a:t>
              </a:r>
              <a:r>
                <a:rPr lang="mk" sz="2400" b="0" i="0" u="none" strike="noStrike" cap="none" dirty="0">
                  <a:solidFill>
                    <a:schemeClr val="dk1"/>
                  </a:solidFill>
                  <a:latin typeface="Arial"/>
                  <a:ea typeface="Arial"/>
                  <a:cs typeface="Arial"/>
                  <a:sym typeface="Arial"/>
                </a:rPr>
                <a:t>не е премногу тешко ако ги следите </a:t>
              </a:r>
              <a:r>
                <a:rPr lang="mk" sz="2400" b="0" i="0" u="none" strike="noStrike" cap="none" dirty="0">
                  <a:solidFill>
                    <a:schemeClr val="accent2"/>
                  </a:solidFill>
                  <a:latin typeface="Arial"/>
                  <a:ea typeface="Arial"/>
                  <a:cs typeface="Arial"/>
                  <a:sym typeface="Arial"/>
                </a:rPr>
                <a:t>препорачаните основни практики </a:t>
              </a:r>
              <a:r>
                <a:rPr lang="mk" sz="2400" b="0" i="0" u="none" strike="noStrike" cap="none" dirty="0">
                  <a:solidFill>
                    <a:schemeClr val="dk1"/>
                  </a:solidFill>
                  <a:latin typeface="Arial"/>
                  <a:ea typeface="Arial"/>
                  <a:cs typeface="Arial"/>
                  <a:sym typeface="Arial"/>
                </a:rPr>
                <a:t>за да ве предупредат за </a:t>
              </a:r>
              <a:r>
                <a:rPr lang="mk" sz="2400" b="1" i="0" u="none" strike="noStrike" cap="none" dirty="0">
                  <a:solidFill>
                    <a:schemeClr val="dk1"/>
                  </a:solidFill>
                  <a:latin typeface="Arial"/>
                  <a:ea typeface="Arial"/>
                  <a:cs typeface="Arial"/>
                  <a:sym typeface="Arial"/>
                </a:rPr>
                <a:t>сомнителни активности </a:t>
              </a:r>
              <a:r>
                <a:rPr lang="mk" sz="2400" b="0" i="0" u="none" strike="noStrike" cap="none" dirty="0">
                  <a:solidFill>
                    <a:schemeClr val="dk1"/>
                  </a:solidFill>
                  <a:latin typeface="Arial"/>
                  <a:ea typeface="Arial"/>
                  <a:cs typeface="Arial"/>
                  <a:sym typeface="Arial"/>
                </a:rPr>
                <a:t>и да се заштитите од </a:t>
              </a:r>
              <a:r>
                <a:rPr lang="mk" sz="2400" b="1" i="0" u="none" strike="noStrike" cap="none" dirty="0">
                  <a:solidFill>
                    <a:schemeClr val="dk1"/>
                  </a:solidFill>
                  <a:latin typeface="Arial"/>
                  <a:ea typeface="Arial"/>
                  <a:cs typeface="Arial"/>
                  <a:sym typeface="Arial"/>
                </a:rPr>
                <a:t>сајбер измами </a:t>
              </a:r>
              <a:r>
                <a:rPr lang="mk" sz="2400" b="0" i="0" u="none" strike="noStrike" cap="none" dirty="0">
                  <a:solidFill>
                    <a:schemeClr val="dk1"/>
                  </a:solidFill>
                  <a:latin typeface="Arial"/>
                  <a:ea typeface="Arial"/>
                  <a:cs typeface="Arial"/>
                  <a:sym typeface="Arial"/>
                </a:rPr>
                <a:t>.</a:t>
              </a:r>
              <a:endParaRPr sz="24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9"/>
          <p:cNvSpPr txBox="1"/>
          <p:nvPr/>
        </p:nvSpPr>
        <p:spPr>
          <a:xfrm>
            <a:off x="312298" y="654050"/>
            <a:ext cx="11567400" cy="5671617"/>
          </a:xfrm>
          <a:prstGeom prst="rect">
            <a:avLst/>
          </a:prstGeom>
          <a:noFill/>
          <a:ln>
            <a:noFill/>
          </a:ln>
        </p:spPr>
        <p:txBody>
          <a:bodyPr spcFirstLastPara="1" wrap="square" lIns="0" tIns="0" rIns="0" bIns="0" anchor="t" anchorCtr="0">
            <a:spAutoFit/>
          </a:bodyPr>
          <a:lstStyle/>
          <a:p>
            <a:pPr marL="0" marR="0" lvl="0" indent="0" algn="just" rtl="0">
              <a:lnSpc>
                <a:spcPct val="67604"/>
              </a:lnSpc>
              <a:spcBef>
                <a:spcPts val="0"/>
              </a:spcBef>
              <a:spcAft>
                <a:spcPts val="0"/>
              </a:spcAft>
              <a:buClr>
                <a:srgbClr val="92BAB5"/>
              </a:buClr>
              <a:buSzPts val="2667"/>
              <a:buFont typeface="Arial"/>
              <a:buNone/>
            </a:pPr>
            <a:r>
              <a:rPr lang="mk" sz="2367" b="1" i="0" u="none" strike="noStrike" cap="none" dirty="0">
                <a:solidFill>
                  <a:srgbClr val="92BAB5"/>
                </a:solidFill>
                <a:latin typeface="Arial"/>
                <a:ea typeface="Arial"/>
                <a:cs typeface="Arial"/>
                <a:sym typeface="Arial"/>
              </a:rPr>
              <a:t>Бесплатна лиценца </a:t>
            </a:r>
            <a:endParaRPr sz="1100" dirty="0"/>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 </a:t>
            </a:r>
            <a:endParaRPr sz="1100" dirty="0"/>
          </a:p>
          <a:p>
            <a:pPr marL="0" marR="0" lvl="0" indent="0" algn="just" rtl="0">
              <a:lnSpc>
                <a:spcPct val="84528"/>
              </a:lnSpc>
              <a:spcBef>
                <a:spcPts val="0"/>
              </a:spcBef>
              <a:spcAft>
                <a:spcPts val="0"/>
              </a:spcAft>
              <a:buClr>
                <a:srgbClr val="000000"/>
              </a:buClr>
              <a:buSzPts val="2133"/>
              <a:buFont typeface="Arial"/>
              <a:buNone/>
            </a:pPr>
            <a:r>
              <a:rPr lang="mk" sz="1800" b="0" i="0" u="none" strike="noStrike" cap="none" dirty="0">
                <a:solidFill>
                  <a:srgbClr val="000000"/>
                </a:solidFill>
                <a:latin typeface="Arial"/>
                <a:ea typeface="Arial"/>
                <a:cs typeface="Arial"/>
                <a:sym typeface="Arial"/>
              </a:rPr>
              <a:t>Производот е креиран од проектот „Градење дигитална отпорност преку правење дигитална благосостојба и безбедност достапни за сите 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sz="1800" dirty="0"/>
          </a:p>
          <a:p>
            <a:pPr marL="0" marR="0" lvl="0" indent="0" algn="just" rtl="0">
              <a:lnSpc>
                <a:spcPct val="84528"/>
              </a:lnSpc>
              <a:spcBef>
                <a:spcPts val="0"/>
              </a:spcBef>
              <a:spcAft>
                <a:spcPts val="0"/>
              </a:spcAft>
              <a:buClr>
                <a:srgbClr val="000000"/>
              </a:buClr>
              <a:buSzPts val="2133"/>
              <a:buFont typeface="Arial"/>
              <a:buNone/>
            </a:pPr>
            <a:r>
              <a:rPr lang="mk" sz="1800" b="0" i="0" u="none" strike="noStrike" cap="none" dirty="0">
                <a:solidFill>
                  <a:srgbClr val="000000"/>
                </a:solidFill>
                <a:latin typeface="Arial"/>
                <a:ea typeface="Arial"/>
                <a:cs typeface="Arial"/>
                <a:sym typeface="Arial"/>
              </a:rPr>
              <a:t>Публикацијата ја добива лиценцата Creative Commons CC BY-NC SA.</a:t>
            </a:r>
            <a:endParaRPr sz="1800" dirty="0"/>
          </a:p>
          <a:p>
            <a:pPr marL="0" marR="0" lvl="0" indent="0" algn="just" rtl="0">
              <a:lnSpc>
                <a:spcPct val="84528"/>
              </a:lnSpc>
              <a:spcBef>
                <a:spcPts val="0"/>
              </a:spcBef>
              <a:spcAft>
                <a:spcPts val="0"/>
              </a:spcAft>
              <a:buClr>
                <a:schemeClr val="dk1"/>
              </a:buClr>
              <a:buSzPts val="2133"/>
              <a:buFont typeface="Calibri"/>
              <a:buNone/>
            </a:pPr>
            <a:endParaRPr sz="1800" b="0" i="0" u="none" strike="noStrike" cap="none" dirty="0">
              <a:solidFill>
                <a:srgbClr val="000000"/>
              </a:solidFill>
              <a:latin typeface="Arial"/>
              <a:ea typeface="Arial"/>
              <a:cs typeface="Arial"/>
              <a:sym typeface="Arial"/>
            </a:endParaRPr>
          </a:p>
          <a:p>
            <a:pPr marL="0" marR="0" lvl="0" indent="0" algn="just" rtl="0">
              <a:lnSpc>
                <a:spcPct val="84528"/>
              </a:lnSpc>
              <a:spcBef>
                <a:spcPts val="0"/>
              </a:spcBef>
              <a:spcAft>
                <a:spcPts val="0"/>
              </a:spcAft>
              <a:buClr>
                <a:srgbClr val="000000"/>
              </a:buClr>
              <a:buSzPts val="2133"/>
              <a:buFont typeface="Arial"/>
              <a:buNone/>
            </a:pPr>
            <a:r>
              <a:rPr lang="mk" sz="1800" b="0" i="0" u="none" strike="noStrike" cap="none" dirty="0">
                <a:solidFill>
                  <a:srgbClr val="000000"/>
                </a:solidFill>
                <a:latin typeface="Arial"/>
                <a:ea typeface="Arial"/>
                <a:cs typeface="Arial"/>
                <a:sym typeface="Arial"/>
              </a:rPr>
              <a:t> </a:t>
            </a:r>
            <a:endParaRPr sz="1800" dirty="0"/>
          </a:p>
          <a:p>
            <a:pPr marL="0" marR="0" lvl="0" indent="0" algn="just" rtl="0">
              <a:lnSpc>
                <a:spcPct val="84528"/>
              </a:lnSpc>
              <a:spcBef>
                <a:spcPts val="0"/>
              </a:spcBef>
              <a:spcAft>
                <a:spcPts val="0"/>
              </a:spcAft>
              <a:buClr>
                <a:schemeClr val="dk1"/>
              </a:buClr>
              <a:buSzPts val="2133"/>
              <a:buFont typeface="Calibri"/>
              <a:buNone/>
            </a:pPr>
            <a:endParaRPr sz="1800" b="0" i="0" u="none" strike="noStrike" cap="none" dirty="0">
              <a:solidFill>
                <a:srgbClr val="000000"/>
              </a:solidFill>
              <a:latin typeface="Arial"/>
              <a:ea typeface="Arial"/>
              <a:cs typeface="Arial"/>
              <a:sym typeface="Arial"/>
            </a:endParaRPr>
          </a:p>
          <a:p>
            <a:pPr marL="0" marR="0" lvl="0" indent="0" algn="just" rtl="0">
              <a:lnSpc>
                <a:spcPct val="84528"/>
              </a:lnSpc>
              <a:spcBef>
                <a:spcPts val="0"/>
              </a:spcBef>
              <a:spcAft>
                <a:spcPts val="0"/>
              </a:spcAft>
              <a:buClr>
                <a:schemeClr val="dk1"/>
              </a:buClr>
              <a:buSzPts val="2133"/>
              <a:buFont typeface="Calibri"/>
              <a:buNone/>
            </a:pPr>
            <a:endParaRPr sz="1800" b="0" i="0" u="none" strike="noStrike" cap="none" dirty="0">
              <a:solidFill>
                <a:srgbClr val="000000"/>
              </a:solidFill>
              <a:latin typeface="Arial"/>
              <a:ea typeface="Arial"/>
              <a:cs typeface="Arial"/>
              <a:sym typeface="Arial"/>
            </a:endParaRPr>
          </a:p>
          <a:p>
            <a:pPr marL="0" marR="0" lvl="0" indent="0" algn="just" rtl="0">
              <a:lnSpc>
                <a:spcPct val="84528"/>
              </a:lnSpc>
              <a:spcBef>
                <a:spcPts val="0"/>
              </a:spcBef>
              <a:spcAft>
                <a:spcPts val="0"/>
              </a:spcAft>
              <a:buClr>
                <a:srgbClr val="000000"/>
              </a:buClr>
              <a:buSzPts val="2133"/>
              <a:buFont typeface="Arial"/>
              <a:buNone/>
            </a:pPr>
            <a:r>
              <a:rPr lang="mk" sz="1800" b="0" i="0" u="none" strike="noStrike" cap="none" dirty="0">
                <a:solidFill>
                  <a:srgbClr val="000000"/>
                </a:solidFill>
                <a:latin typeface="Arial"/>
                <a:ea typeface="Arial"/>
                <a:cs typeface="Arial"/>
                <a:sym typeface="Arial"/>
              </a:rPr>
              <a:t>Оваа лиценца ви овозможува да ја дистрибуирате, </a:t>
            </a:r>
            <a:r>
              <a:rPr lang="mk" sz="1800" dirty="0"/>
              <a:t>преработувате</a:t>
            </a:r>
            <a:r>
              <a:rPr lang="mk" sz="1800" b="0" i="0" u="none" strike="noStrike" cap="none" dirty="0">
                <a:solidFill>
                  <a:srgbClr val="000000"/>
                </a:solidFill>
                <a:latin typeface="Arial"/>
                <a:ea typeface="Arial"/>
                <a:cs typeface="Arial"/>
                <a:sym typeface="Arial"/>
              </a:rPr>
              <a:t>, подобрувате и надградувате работата, но само некомерцијално. При користење на делото, како и извадоците од ова мора : </a:t>
            </a:r>
            <a:endParaRPr sz="1800" dirty="0"/>
          </a:p>
          <a:p>
            <a:pPr marL="647732" marR="0" lvl="1" indent="-323867" algn="just" rtl="0">
              <a:lnSpc>
                <a:spcPct val="84528"/>
              </a:lnSpc>
              <a:spcBef>
                <a:spcPts val="0"/>
              </a:spcBef>
              <a:spcAft>
                <a:spcPts val="0"/>
              </a:spcAft>
              <a:buClr>
                <a:srgbClr val="000000"/>
              </a:buClr>
              <a:buSzPts val="1833"/>
              <a:buFont typeface="Calibri"/>
              <a:buAutoNum type="arabicPeriod"/>
            </a:pPr>
            <a:r>
              <a:rPr lang="mk" sz="1800" b="0" i="0" u="none" strike="noStrike" cap="none" dirty="0">
                <a:solidFill>
                  <a:srgbClr val="000000"/>
                </a:solidFill>
                <a:latin typeface="Arial"/>
                <a:ea typeface="Arial"/>
                <a:cs typeface="Arial"/>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sz="1800" dirty="0"/>
          </a:p>
          <a:p>
            <a:pPr marL="647732" marR="0" lvl="1" indent="-323867" algn="just" rtl="0">
              <a:lnSpc>
                <a:spcPct val="84528"/>
              </a:lnSpc>
              <a:spcBef>
                <a:spcPts val="0"/>
              </a:spcBef>
              <a:spcAft>
                <a:spcPts val="0"/>
              </a:spcAft>
              <a:buClr>
                <a:srgbClr val="000000"/>
              </a:buClr>
              <a:buSzPts val="1833"/>
              <a:buFont typeface="Calibri"/>
              <a:buAutoNum type="arabicPeriod"/>
            </a:pPr>
            <a:r>
              <a:rPr lang="mk" sz="1800" b="0" i="0" u="none" strike="noStrike" cap="none" dirty="0">
                <a:solidFill>
                  <a:srgbClr val="000000"/>
                </a:solidFill>
                <a:latin typeface="Arial"/>
                <a:ea typeface="Arial"/>
                <a:cs typeface="Arial"/>
                <a:sym typeface="Arial"/>
              </a:rPr>
              <a:t>делото не смее да се користи за комерцијални цели.</a:t>
            </a:r>
            <a:endParaRPr sz="1800" dirty="0"/>
          </a:p>
          <a:p>
            <a:pPr marL="647732" marR="0" lvl="1" indent="-323867" algn="just" rtl="0">
              <a:lnSpc>
                <a:spcPct val="84528"/>
              </a:lnSpc>
              <a:spcBef>
                <a:spcPts val="0"/>
              </a:spcBef>
              <a:spcAft>
                <a:spcPts val="0"/>
              </a:spcAft>
              <a:buClr>
                <a:srgbClr val="000000"/>
              </a:buClr>
              <a:buSzPts val="1833"/>
              <a:buFont typeface="Calibri"/>
              <a:buAutoNum type="arabicPeriod"/>
            </a:pPr>
            <a:r>
              <a:rPr lang="mk" sz="1800" b="0" i="0" u="none" strike="noStrike" cap="none" dirty="0">
                <a:solidFill>
                  <a:srgbClr val="000000"/>
                </a:solidFill>
                <a:latin typeface="Arial"/>
                <a:ea typeface="Arial"/>
                <a:cs typeface="Arial"/>
                <a:sym typeface="Arial"/>
              </a:rPr>
              <a:t>Ако го прекомпонирате, конвертирате или надградите на делото, вашите придонеси мора да бидат објавени под истата лиценца како и оригиналот.</a:t>
            </a:r>
            <a:endParaRPr sz="1800" dirty="0"/>
          </a:p>
          <a:p>
            <a:pPr marL="0" marR="0" lvl="0" indent="0" algn="just" rtl="0">
              <a:lnSpc>
                <a:spcPct val="84528"/>
              </a:lnSpc>
              <a:spcBef>
                <a:spcPts val="0"/>
              </a:spcBef>
              <a:spcAft>
                <a:spcPts val="0"/>
              </a:spcAft>
              <a:buClr>
                <a:srgbClr val="FFAA5A"/>
              </a:buClr>
              <a:buSzPts val="2133"/>
              <a:buFont typeface="Arial"/>
              <a:buNone/>
            </a:pPr>
            <a:r>
              <a:rPr lang="mk" sz="1800" b="1" i="0" u="none" strike="noStrike" cap="none" dirty="0">
                <a:solidFill>
                  <a:srgbClr val="FFAA5A"/>
                </a:solidFill>
                <a:latin typeface="Arial"/>
                <a:ea typeface="Arial"/>
                <a:cs typeface="Arial"/>
                <a:sym typeface="Arial"/>
              </a:rPr>
              <a:t>Одрекување на одгооврност:</a:t>
            </a:r>
            <a:endParaRPr sz="1800" dirty="0"/>
          </a:p>
          <a:p>
            <a:pPr marL="0" marR="0" lvl="0" indent="0" algn="just" rtl="0">
              <a:lnSpc>
                <a:spcPct val="84528"/>
              </a:lnSpc>
              <a:spcBef>
                <a:spcPts val="0"/>
              </a:spcBef>
              <a:spcAft>
                <a:spcPts val="0"/>
              </a:spcAft>
              <a:buClr>
                <a:srgbClr val="000000"/>
              </a:buClr>
              <a:buSzPts val="2133"/>
              <a:buFont typeface="Arial"/>
              <a:buNone/>
            </a:pPr>
            <a:r>
              <a:rPr lang="mk" sz="1800" b="0" i="0" u="none" strike="noStrike" cap="none" dirty="0">
                <a:solidFill>
                  <a:srgbClr val="000000"/>
                </a:solidFill>
                <a:latin typeface="Arial"/>
                <a:ea typeface="Arial"/>
                <a:cs typeface="Arial"/>
                <a:sym typeface="Arial"/>
              </a:rPr>
              <a:t>Проектот е финансиран 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sz="1800" dirty="0"/>
          </a:p>
          <a:p>
            <a:pPr marL="0" marR="0" lvl="0" indent="0" algn="just" rtl="0">
              <a:lnSpc>
                <a:spcPct val="84528"/>
              </a:lnSpc>
              <a:spcBef>
                <a:spcPts val="0"/>
              </a:spcBef>
              <a:spcAft>
                <a:spcPts val="0"/>
              </a:spcAft>
              <a:buClr>
                <a:srgbClr val="000000"/>
              </a:buClr>
              <a:buSzPts val="2133"/>
              <a:buFont typeface="Arial"/>
              <a:buNone/>
            </a:pPr>
            <a:r>
              <a:rPr lang="mk" sz="1833" b="0" i="0" u="none" strike="noStrike" cap="none" dirty="0">
                <a:solidFill>
                  <a:srgbClr val="000000"/>
                </a:solidFill>
                <a:latin typeface="Arial"/>
                <a:ea typeface="Arial"/>
                <a:cs typeface="Arial"/>
                <a:sym typeface="Arial"/>
              </a:rPr>
              <a:t> </a:t>
            </a:r>
            <a:endParaRPr sz="1100" dirty="0"/>
          </a:p>
        </p:txBody>
      </p:sp>
      <p:sp>
        <p:nvSpPr>
          <p:cNvPr id="462" name="Google Shape;462;p49"/>
          <p:cNvSpPr/>
          <p:nvPr/>
        </p:nvSpPr>
        <p:spPr>
          <a:xfrm>
            <a:off x="934500" y="2545575"/>
            <a:ext cx="1564701" cy="539822"/>
          </a:xfrm>
          <a:custGeom>
            <a:avLst/>
            <a:gdLst/>
            <a:ahLst/>
            <a:cxnLst/>
            <a:rect l="l" t="t" r="r" b="b"/>
            <a:pathLst>
              <a:path w="2344122" h="808722" extrusionOk="0">
                <a:moveTo>
                  <a:pt x="0" y="0"/>
                </a:moveTo>
                <a:lnTo>
                  <a:pt x="2344122" y="0"/>
                </a:lnTo>
                <a:lnTo>
                  <a:pt x="2344122" y="808722"/>
                </a:lnTo>
                <a:lnTo>
                  <a:pt x="0" y="8087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2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5" name="Google Shape;185;p24"/>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6" name="Google Shape;186;p24"/>
          <p:cNvSpPr txBox="1">
            <a:spLocks noGrp="1"/>
          </p:cNvSpPr>
          <p:nvPr>
            <p:ph type="title"/>
          </p:nvPr>
        </p:nvSpPr>
        <p:spPr>
          <a:xfrm>
            <a:off x="838200" y="365126"/>
            <a:ext cx="10515600" cy="779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800"/>
              <a:buFont typeface="Arial"/>
              <a:buNone/>
            </a:pPr>
            <a:r>
              <a:rPr lang="mk">
                <a:latin typeface="Arial"/>
                <a:ea typeface="Arial"/>
                <a:cs typeface="Arial"/>
                <a:sym typeface="Arial"/>
              </a:rPr>
              <a:t>Интернет банкарство</a:t>
            </a:r>
            <a:endParaRPr>
              <a:latin typeface="Arial"/>
              <a:ea typeface="Arial"/>
              <a:cs typeface="Arial"/>
              <a:sym typeface="Arial"/>
            </a:endParaRPr>
          </a:p>
        </p:txBody>
      </p:sp>
      <p:sp>
        <p:nvSpPr>
          <p:cNvPr id="187" name="Google Shape;187;p24"/>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8" name="Google Shape;188;p24"/>
          <p:cNvSpPr txBox="1">
            <a:spLocks noGrp="1"/>
          </p:cNvSpPr>
          <p:nvPr>
            <p:ph type="body" idx="1"/>
          </p:nvPr>
        </p:nvSpPr>
        <p:spPr>
          <a:xfrm>
            <a:off x="997598" y="1144588"/>
            <a:ext cx="10775302" cy="4902486"/>
          </a:xfrm>
          <a:prstGeom prst="rect">
            <a:avLst/>
          </a:prstGeom>
          <a:noFill/>
          <a:ln>
            <a:noFill/>
          </a:ln>
        </p:spPr>
        <p:txBody>
          <a:bodyPr spcFirstLastPara="1" wrap="square" lIns="91425" tIns="45700" rIns="91425" bIns="45700" anchor="t" anchorCtr="0">
            <a:noAutofit/>
          </a:bodyPr>
          <a:lstStyle/>
          <a:p>
            <a:pPr marL="228600" lvl="0" indent="-203200" algn="just" rtl="0">
              <a:lnSpc>
                <a:spcPct val="90000"/>
              </a:lnSpc>
              <a:spcBef>
                <a:spcPts val="0"/>
              </a:spcBef>
              <a:spcAft>
                <a:spcPts val="0"/>
              </a:spcAft>
              <a:buSzPts val="1820"/>
              <a:buChar char="❑"/>
            </a:pPr>
            <a:r>
              <a:rPr lang="mk" sz="1820" b="1" dirty="0">
                <a:latin typeface="Arial"/>
                <a:ea typeface="Arial"/>
                <a:cs typeface="Arial"/>
                <a:sym typeface="Arial"/>
              </a:rPr>
              <a:t>Интернет банкарството е познато под многу други имиња како што се веб-банкарство, нето банкарство и онлајн банкарство</a:t>
            </a:r>
            <a:r>
              <a:rPr lang="mk" sz="1820" dirty="0">
                <a:latin typeface="Arial"/>
                <a:ea typeface="Arial"/>
                <a:cs typeface="Arial"/>
                <a:sym typeface="Arial"/>
              </a:rPr>
              <a:t>, што им овозможува на клиентите да вршат трансакции користејќи веб-прелистувач на десктоп и мобилни уреди и на мобилни апликации.</a:t>
            </a:r>
            <a:endParaRPr sz="2190" dirty="0"/>
          </a:p>
          <a:p>
            <a:pPr marL="228600" lvl="0" indent="-203200" algn="just" rtl="0">
              <a:lnSpc>
                <a:spcPct val="90000"/>
              </a:lnSpc>
              <a:spcBef>
                <a:spcPts val="1000"/>
              </a:spcBef>
              <a:spcAft>
                <a:spcPts val="0"/>
              </a:spcAft>
              <a:buSzPts val="1820"/>
              <a:buChar char="❑"/>
            </a:pPr>
            <a:r>
              <a:rPr lang="mk" sz="1820" dirty="0">
                <a:latin typeface="Arial"/>
                <a:ea typeface="Arial"/>
                <a:cs typeface="Arial"/>
                <a:sym typeface="Arial"/>
              </a:rPr>
              <a:t>Онлајн банкарството им нуди на клиентите речиси секоја услуга која традиционално е достапна преку локална филијала, вклучувајќи депозити, трансфери и онлајн плаќања на сметки.</a:t>
            </a:r>
            <a:endParaRPr sz="2190" dirty="0"/>
          </a:p>
          <a:p>
            <a:pPr marL="228600" lvl="0" indent="-203200" algn="just" rtl="0">
              <a:lnSpc>
                <a:spcPct val="90000"/>
              </a:lnSpc>
              <a:spcBef>
                <a:spcPts val="1000"/>
              </a:spcBef>
              <a:spcAft>
                <a:spcPts val="0"/>
              </a:spcAft>
              <a:buSzPts val="1820"/>
              <a:buChar char="❑"/>
            </a:pPr>
            <a:r>
              <a:rPr lang="mk" sz="1820" dirty="0">
                <a:latin typeface="Arial"/>
                <a:ea typeface="Arial"/>
                <a:cs typeface="Arial"/>
                <a:sym typeface="Arial"/>
              </a:rPr>
              <a:t>Интернет банкарството во суштина им овозможува на клиентите да управуваат со своите пари преку електронски средства, негирајќи ја потребата физички да влезат во филијала на банка.</a:t>
            </a:r>
            <a:endParaRPr sz="2190" dirty="0"/>
          </a:p>
          <a:p>
            <a:pPr marL="228600" lvl="0" indent="-203200" algn="just" rtl="0">
              <a:lnSpc>
                <a:spcPct val="90000"/>
              </a:lnSpc>
              <a:spcBef>
                <a:spcPts val="1000"/>
              </a:spcBef>
              <a:spcAft>
                <a:spcPts val="0"/>
              </a:spcAft>
              <a:buSzPts val="1820"/>
              <a:buChar char="❑"/>
            </a:pPr>
            <a:r>
              <a:rPr lang="mk" sz="1820" dirty="0">
                <a:latin typeface="Arial"/>
                <a:ea typeface="Arial"/>
                <a:cs typeface="Arial"/>
                <a:sym typeface="Arial"/>
              </a:rPr>
              <a:t>И покрај некои грижи за </a:t>
            </a:r>
            <a:r>
              <a:rPr lang="mk" sz="1820" b="1" dirty="0">
                <a:solidFill>
                  <a:srgbClr val="FFAA5A"/>
                </a:solidFill>
                <a:latin typeface="Arial"/>
                <a:ea typeface="Arial"/>
                <a:cs typeface="Arial"/>
                <a:sym typeface="Arial"/>
              </a:rPr>
              <a:t>безбедноста на интернет банкарството </a:t>
            </a:r>
            <a:r>
              <a:rPr lang="mk" sz="1820" dirty="0">
                <a:latin typeface="Arial"/>
                <a:ea typeface="Arial"/>
                <a:cs typeface="Arial"/>
                <a:sym typeface="Arial"/>
              </a:rPr>
              <a:t>, повеќето луѓе во голема мера се потпираат на практичноста и леснотијата на електронското банкарство.</a:t>
            </a:r>
            <a:endParaRPr sz="2190" dirty="0"/>
          </a:p>
          <a:p>
            <a:pPr marL="228600" lvl="0" indent="-203200" algn="just" rtl="0">
              <a:lnSpc>
                <a:spcPct val="90000"/>
              </a:lnSpc>
              <a:spcBef>
                <a:spcPts val="1000"/>
              </a:spcBef>
              <a:spcAft>
                <a:spcPts val="0"/>
              </a:spcAft>
              <a:buSzPts val="1820"/>
              <a:buChar char="❑"/>
            </a:pPr>
            <a:r>
              <a:rPr lang="mk" sz="1820" dirty="0">
                <a:latin typeface="Arial"/>
                <a:ea typeface="Arial"/>
                <a:cs typeface="Arial"/>
                <a:sym typeface="Arial"/>
              </a:rPr>
              <a:t>Но, како и повеќето работи што може да се направат онлајн, има неколку предности и недостатоци.</a:t>
            </a:r>
            <a:endParaRPr sz="2190" dirty="0"/>
          </a:p>
          <a:p>
            <a:pPr marL="228600" lvl="0" indent="-203200" algn="just" rtl="0">
              <a:lnSpc>
                <a:spcPct val="90000"/>
              </a:lnSpc>
              <a:spcBef>
                <a:spcPts val="1000"/>
              </a:spcBef>
              <a:spcAft>
                <a:spcPts val="0"/>
              </a:spcAft>
              <a:buSzPts val="1820"/>
              <a:buChar char="❑"/>
            </a:pPr>
            <a:r>
              <a:rPr lang="mk" sz="1820" dirty="0">
                <a:latin typeface="Arial"/>
                <a:ea typeface="Arial"/>
                <a:cs typeface="Arial"/>
                <a:sym typeface="Arial"/>
              </a:rPr>
              <a:t>Банките гарантираат високо ниво на сајбер безбедност на интернет банкарството, но неопходно и суштинско е да се набљудува безбедноста на онлајн банкарството и од страна на клиентот.</a:t>
            </a:r>
            <a:endParaRPr sz="182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4" name="Google Shape;194;p25"/>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5" name="Google Shape;195;p25"/>
          <p:cNvSpPr txBox="1">
            <a:spLocks noGrp="1"/>
          </p:cNvSpPr>
          <p:nvPr>
            <p:ph type="title"/>
          </p:nvPr>
        </p:nvSpPr>
        <p:spPr>
          <a:xfrm>
            <a:off x="251102" y="358095"/>
            <a:ext cx="8051587"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ts val="4400"/>
              <a:buFont typeface="Arial"/>
              <a:buNone/>
            </a:pPr>
            <a:r>
              <a:rPr lang="mk" sz="4400">
                <a:latin typeface="Arial"/>
                <a:ea typeface="Arial"/>
                <a:cs typeface="Arial"/>
                <a:sym typeface="Arial"/>
              </a:rPr>
              <a:t>Предности на онлајн банкарството</a:t>
            </a:r>
            <a:endParaRPr/>
          </a:p>
        </p:txBody>
      </p:sp>
      <p:sp>
        <p:nvSpPr>
          <p:cNvPr id="196" name="Google Shape;196;p25"/>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p25"/>
          <p:cNvSpPr txBox="1">
            <a:spLocks noGrp="1"/>
          </p:cNvSpPr>
          <p:nvPr>
            <p:ph type="body" idx="1"/>
          </p:nvPr>
        </p:nvSpPr>
        <p:spPr>
          <a:xfrm>
            <a:off x="4916032" y="1525970"/>
            <a:ext cx="6745016" cy="4858635"/>
          </a:xfrm>
          <a:prstGeom prst="rect">
            <a:avLst/>
          </a:prstGeom>
          <a:noFill/>
          <a:ln>
            <a:noFill/>
          </a:ln>
        </p:spPr>
        <p:txBody>
          <a:bodyPr spcFirstLastPara="1" wrap="square" lIns="91425" tIns="45700" rIns="91425" bIns="45700" anchor="t" anchorCtr="0">
            <a:noAutofit/>
          </a:bodyPr>
          <a:lstStyle/>
          <a:p>
            <a:pPr marL="228600" lvl="0" indent="-209550" algn="l" rtl="0">
              <a:lnSpc>
                <a:spcPct val="80000"/>
              </a:lnSpc>
              <a:spcBef>
                <a:spcPts val="0"/>
              </a:spcBef>
              <a:spcAft>
                <a:spcPts val="0"/>
              </a:spcAft>
              <a:buSzPts val="2900"/>
              <a:buChar char="❑"/>
            </a:pPr>
            <a:r>
              <a:rPr lang="mk" sz="2900" dirty="0">
                <a:latin typeface="Arial"/>
                <a:ea typeface="Arial"/>
                <a:cs typeface="Arial"/>
                <a:sym typeface="Arial"/>
              </a:rPr>
              <a:t> </a:t>
            </a:r>
            <a:r>
              <a:rPr lang="mk" sz="2400" dirty="0">
                <a:latin typeface="Arial"/>
                <a:ea typeface="Arial"/>
                <a:cs typeface="Arial"/>
                <a:sym typeface="Arial"/>
              </a:rPr>
              <a:t>24/7 пристап до сметки</a:t>
            </a:r>
            <a:endParaRPr sz="2400" dirty="0"/>
          </a:p>
          <a:p>
            <a:pPr marL="228600" lvl="0" indent="-209550" algn="l" rtl="0">
              <a:lnSpc>
                <a:spcPct val="80000"/>
              </a:lnSpc>
              <a:spcBef>
                <a:spcPts val="1000"/>
              </a:spcBef>
              <a:spcAft>
                <a:spcPts val="0"/>
              </a:spcAft>
              <a:buSzPts val="2900"/>
              <a:buChar char="❑"/>
            </a:pPr>
            <a:r>
              <a:rPr lang="mk" sz="2400" dirty="0">
                <a:latin typeface="Arial"/>
                <a:ea typeface="Arial"/>
                <a:cs typeface="Arial"/>
                <a:sym typeface="Arial"/>
              </a:rPr>
              <a:t> Едноставни плаќања на сметки</a:t>
            </a:r>
            <a:endParaRPr sz="2400" dirty="0"/>
          </a:p>
          <a:p>
            <a:pPr marL="228600" lvl="0" indent="-209550" algn="l" rtl="0">
              <a:lnSpc>
                <a:spcPct val="80000"/>
              </a:lnSpc>
              <a:spcBef>
                <a:spcPts val="1000"/>
              </a:spcBef>
              <a:spcAft>
                <a:spcPts val="0"/>
              </a:spcAft>
              <a:buSzPts val="2900"/>
              <a:buChar char="❑"/>
            </a:pPr>
            <a:r>
              <a:rPr lang="mk" sz="2400" dirty="0">
                <a:latin typeface="Arial"/>
                <a:ea typeface="Arial"/>
                <a:cs typeface="Arial"/>
                <a:sym typeface="Arial"/>
              </a:rPr>
              <a:t> Лесни трансфери на средства</a:t>
            </a:r>
            <a:endParaRPr sz="2400" dirty="0"/>
          </a:p>
          <a:p>
            <a:pPr marL="228600" lvl="0" indent="-209550" algn="l" rtl="0">
              <a:lnSpc>
                <a:spcPct val="80000"/>
              </a:lnSpc>
              <a:spcBef>
                <a:spcPts val="1000"/>
              </a:spcBef>
              <a:spcAft>
                <a:spcPts val="0"/>
              </a:spcAft>
              <a:buSzPts val="2900"/>
              <a:buChar char="❑"/>
            </a:pPr>
            <a:r>
              <a:rPr lang="mk" sz="2400" dirty="0">
                <a:latin typeface="Arial"/>
                <a:ea typeface="Arial"/>
                <a:cs typeface="Arial"/>
                <a:sym typeface="Arial"/>
              </a:rPr>
              <a:t> Непосреден пристап до банкарска евиденција</a:t>
            </a:r>
            <a:endParaRPr sz="2400" dirty="0"/>
          </a:p>
          <a:p>
            <a:pPr marL="228600" lvl="0" indent="-209550" algn="l" rtl="0">
              <a:lnSpc>
                <a:spcPct val="80000"/>
              </a:lnSpc>
              <a:spcBef>
                <a:spcPts val="1000"/>
              </a:spcBef>
              <a:spcAft>
                <a:spcPts val="0"/>
              </a:spcAft>
              <a:buSzPts val="2900"/>
              <a:buChar char="❑"/>
            </a:pPr>
            <a:r>
              <a:rPr lang="mk" sz="2400" dirty="0">
                <a:latin typeface="Arial"/>
                <a:ea typeface="Arial"/>
                <a:cs typeface="Arial"/>
                <a:sym typeface="Arial"/>
              </a:rPr>
              <a:t> Подобро буџетирање</a:t>
            </a:r>
            <a:endParaRPr sz="2400" dirty="0"/>
          </a:p>
          <a:p>
            <a:pPr marL="228600" lvl="0" indent="-209550" algn="l" rtl="0">
              <a:lnSpc>
                <a:spcPct val="80000"/>
              </a:lnSpc>
              <a:spcBef>
                <a:spcPts val="1000"/>
              </a:spcBef>
              <a:spcAft>
                <a:spcPts val="0"/>
              </a:spcAft>
              <a:buSzPts val="2900"/>
              <a:buChar char="❑"/>
            </a:pPr>
            <a:r>
              <a:rPr lang="mk" sz="2400" dirty="0">
                <a:latin typeface="Arial"/>
                <a:ea typeface="Arial"/>
                <a:cs typeface="Arial"/>
                <a:sym typeface="Arial"/>
              </a:rPr>
              <a:t> Подобри стапки и пониски такси</a:t>
            </a:r>
            <a:endParaRPr sz="2400" dirty="0"/>
          </a:p>
          <a:p>
            <a:pPr marL="228600" lvl="0" indent="-209550" algn="l" rtl="0">
              <a:lnSpc>
                <a:spcPct val="80000"/>
              </a:lnSpc>
              <a:spcBef>
                <a:spcPts val="1000"/>
              </a:spcBef>
              <a:spcAft>
                <a:spcPts val="0"/>
              </a:spcAft>
              <a:buSzPts val="2900"/>
              <a:buChar char="❑"/>
            </a:pPr>
            <a:r>
              <a:rPr lang="mk" sz="2400" dirty="0">
                <a:latin typeface="Arial"/>
                <a:ea typeface="Arial"/>
                <a:cs typeface="Arial"/>
                <a:sym typeface="Arial"/>
              </a:rPr>
              <a:t> Повеќе функции - поширок спектар </a:t>
            </a:r>
            <a:br>
              <a:rPr lang="mk" sz="2400" dirty="0">
                <a:latin typeface="Arial"/>
                <a:ea typeface="Arial"/>
                <a:cs typeface="Arial"/>
                <a:sym typeface="Arial"/>
              </a:rPr>
            </a:br>
            <a:r>
              <a:rPr lang="mk" sz="2400" dirty="0">
                <a:latin typeface="Arial"/>
                <a:ea typeface="Arial"/>
                <a:cs typeface="Arial"/>
                <a:sym typeface="Arial"/>
              </a:rPr>
              <a:t>на услуги</a:t>
            </a:r>
            <a:endParaRPr sz="2400" dirty="0"/>
          </a:p>
          <a:p>
            <a:pPr marL="228600" lvl="0" indent="-209550" algn="l" rtl="0">
              <a:lnSpc>
                <a:spcPct val="80000"/>
              </a:lnSpc>
              <a:spcBef>
                <a:spcPts val="1000"/>
              </a:spcBef>
              <a:spcAft>
                <a:spcPts val="0"/>
              </a:spcAft>
              <a:buSzPts val="2900"/>
              <a:buChar char="❑"/>
            </a:pPr>
            <a:r>
              <a:rPr lang="mk" sz="2400" dirty="0">
                <a:latin typeface="Arial"/>
                <a:ea typeface="Arial"/>
                <a:cs typeface="Arial"/>
                <a:sym typeface="Arial"/>
              </a:rPr>
              <a:t> Точно управување со парите</a:t>
            </a:r>
            <a:endParaRPr sz="2400" dirty="0"/>
          </a:p>
        </p:txBody>
      </p:sp>
      <p:pic>
        <p:nvPicPr>
          <p:cNvPr id="198" name="Google Shape;198;p25" descr="Online Banking Isometric Banner | Online banking service iso… | Flickr"/>
          <p:cNvPicPr preferRelativeResize="0"/>
          <p:nvPr/>
        </p:nvPicPr>
        <p:blipFill rotWithShape="1">
          <a:blip r:embed="rId3">
            <a:alphaModFix/>
          </a:blip>
          <a:srcRect/>
          <a:stretch/>
        </p:blipFill>
        <p:spPr>
          <a:xfrm>
            <a:off x="412434" y="1805939"/>
            <a:ext cx="4285764" cy="30079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4" name="Google Shape;204;p26"/>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5" name="Google Shape;205;p26"/>
          <p:cNvSpPr txBox="1">
            <a:spLocks noGrp="1"/>
          </p:cNvSpPr>
          <p:nvPr>
            <p:ph type="title"/>
          </p:nvPr>
        </p:nvSpPr>
        <p:spPr>
          <a:xfrm>
            <a:off x="251102" y="358095"/>
            <a:ext cx="8051587" cy="9378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sz="4400">
                <a:latin typeface="Arial"/>
                <a:ea typeface="Arial"/>
                <a:cs typeface="Arial"/>
                <a:sym typeface="Arial"/>
              </a:rPr>
              <a:t>Недостатоци на онлајн банкарството</a:t>
            </a:r>
            <a:endParaRPr/>
          </a:p>
        </p:txBody>
      </p:sp>
      <p:sp>
        <p:nvSpPr>
          <p:cNvPr id="206" name="Google Shape;206;p26"/>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26"/>
          <p:cNvSpPr txBox="1">
            <a:spLocks noGrp="1"/>
          </p:cNvSpPr>
          <p:nvPr>
            <p:ph type="body" idx="1"/>
          </p:nvPr>
        </p:nvSpPr>
        <p:spPr>
          <a:xfrm>
            <a:off x="4645516" y="1063557"/>
            <a:ext cx="6826158" cy="5436348"/>
          </a:xfrm>
          <a:prstGeom prst="rect">
            <a:avLst/>
          </a:prstGeom>
          <a:noFill/>
          <a:ln>
            <a:noFill/>
          </a:ln>
        </p:spPr>
        <p:txBody>
          <a:bodyPr spcFirstLastPara="1" wrap="square" lIns="91425" tIns="45700" rIns="91425" bIns="45700" anchor="t" anchorCtr="0">
            <a:noAutofit/>
          </a:bodyPr>
          <a:lstStyle/>
          <a:p>
            <a:pPr marL="342900" lvl="0" indent="-323850" algn="l" rtl="0">
              <a:lnSpc>
                <a:spcPct val="115000"/>
              </a:lnSpc>
              <a:spcBef>
                <a:spcPts val="0"/>
              </a:spcBef>
              <a:spcAft>
                <a:spcPts val="0"/>
              </a:spcAft>
              <a:buSzPts val="1500"/>
              <a:buFont typeface="Noto Sans Symbols"/>
              <a:buChar char="❑"/>
            </a:pPr>
            <a:r>
              <a:rPr lang="mk" sz="1500" dirty="0">
                <a:latin typeface="Arial"/>
                <a:ea typeface="Arial"/>
                <a:cs typeface="Arial"/>
                <a:sym typeface="Arial"/>
              </a:rPr>
              <a:t>Навигацијата во онлајн банкарството бара пристап до Интернет </a:t>
            </a:r>
            <a:br>
              <a:rPr lang="mk" sz="1500" dirty="0">
                <a:latin typeface="Arial"/>
                <a:ea typeface="Arial"/>
                <a:cs typeface="Arial"/>
                <a:sym typeface="Arial"/>
              </a:rPr>
            </a:br>
            <a:r>
              <a:rPr lang="mk" sz="1500" dirty="0">
                <a:latin typeface="Arial"/>
                <a:ea typeface="Arial"/>
                <a:cs typeface="Arial"/>
                <a:sym typeface="Arial"/>
              </a:rPr>
              <a:t>и основни ИТ вештини, што може да биде ограничувачко за одредена група луѓе.</a:t>
            </a:r>
            <a:endParaRPr sz="1500" dirty="0">
              <a:latin typeface="Arial"/>
              <a:ea typeface="Arial"/>
              <a:cs typeface="Arial"/>
              <a:sym typeface="Arial"/>
            </a:endParaRPr>
          </a:p>
          <a:p>
            <a:pPr marL="342900" lvl="0" indent="-323850" algn="l" rtl="0">
              <a:lnSpc>
                <a:spcPct val="115000"/>
              </a:lnSpc>
              <a:spcBef>
                <a:spcPts val="1000"/>
              </a:spcBef>
              <a:spcAft>
                <a:spcPts val="0"/>
              </a:spcAft>
              <a:buSzPts val="1500"/>
              <a:buFont typeface="Noto Sans Symbols"/>
              <a:buChar char="❑"/>
            </a:pPr>
            <a:r>
              <a:rPr lang="mk" sz="1500" dirty="0">
                <a:latin typeface="Arial"/>
                <a:ea typeface="Arial"/>
                <a:cs typeface="Arial"/>
                <a:sym typeface="Arial"/>
              </a:rPr>
              <a:t>Онлајн банкарството можеби нема да може да се справи со големи или сложени трансакции.</a:t>
            </a:r>
            <a:endParaRPr sz="1500" dirty="0">
              <a:latin typeface="Arial"/>
              <a:ea typeface="Arial"/>
              <a:cs typeface="Arial"/>
              <a:sym typeface="Arial"/>
            </a:endParaRPr>
          </a:p>
          <a:p>
            <a:pPr marL="342900" lvl="0" indent="-323850" algn="l" rtl="0">
              <a:lnSpc>
                <a:spcPct val="115000"/>
              </a:lnSpc>
              <a:spcBef>
                <a:spcPts val="1000"/>
              </a:spcBef>
              <a:spcAft>
                <a:spcPts val="0"/>
              </a:spcAft>
              <a:buSzPts val="1500"/>
              <a:buFont typeface="Noto Sans Symbols"/>
              <a:buChar char="❑"/>
            </a:pPr>
            <a:r>
              <a:rPr lang="mk" sz="1500" dirty="0">
                <a:latin typeface="Arial"/>
                <a:ea typeface="Arial"/>
                <a:cs typeface="Arial"/>
                <a:sym typeface="Arial"/>
              </a:rPr>
              <a:t>Врз основа на безбедносните протоколи, банките често поставуваат ограничувања за тоа што клиентите можат да го прават преку нивниот онлајн банкарски портал (дневни лимити за трансфер).</a:t>
            </a:r>
            <a:endParaRPr sz="1500" dirty="0">
              <a:latin typeface="Arial"/>
              <a:ea typeface="Arial"/>
              <a:cs typeface="Arial"/>
              <a:sym typeface="Arial"/>
            </a:endParaRPr>
          </a:p>
          <a:p>
            <a:pPr marL="342900" lvl="0" indent="-323850" algn="l" rtl="0">
              <a:lnSpc>
                <a:spcPct val="115000"/>
              </a:lnSpc>
              <a:spcBef>
                <a:spcPts val="1000"/>
              </a:spcBef>
              <a:spcAft>
                <a:spcPts val="0"/>
              </a:spcAft>
              <a:buSzPts val="1500"/>
              <a:buFont typeface="Noto Sans Symbols"/>
              <a:buChar char="❑"/>
            </a:pPr>
            <a:r>
              <a:rPr lang="mk" sz="1500" dirty="0">
                <a:latin typeface="Arial"/>
                <a:ea typeface="Arial"/>
                <a:cs typeface="Arial"/>
                <a:sym typeface="Arial"/>
              </a:rPr>
              <a:t>Онлајн банкарството се потпира на сигурна интернет конекција, какви било проблеми со поврзувањето може да предизвикаат проблеми со функционалноста на порталот.</a:t>
            </a:r>
            <a:endParaRPr sz="2500" dirty="0"/>
          </a:p>
          <a:p>
            <a:pPr marL="342900" lvl="0" indent="-323850" algn="l" rtl="0">
              <a:lnSpc>
                <a:spcPct val="115000"/>
              </a:lnSpc>
              <a:spcBef>
                <a:spcPts val="1000"/>
              </a:spcBef>
              <a:spcAft>
                <a:spcPts val="0"/>
              </a:spcAft>
              <a:buSzPts val="1500"/>
              <a:buFont typeface="Noto Sans Symbols"/>
              <a:buChar char="❑"/>
            </a:pPr>
            <a:r>
              <a:rPr lang="mk" sz="1500" dirty="0">
                <a:latin typeface="Arial"/>
                <a:ea typeface="Arial"/>
                <a:cs typeface="Arial"/>
                <a:sym typeface="Arial"/>
              </a:rPr>
              <a:t>Банкарските портали често се одржуваат за да бидат ажурирани и безбедни, што значи дека може да дојде до прекин на услугата.</a:t>
            </a:r>
            <a:endParaRPr sz="1500" dirty="0">
              <a:latin typeface="Arial"/>
              <a:ea typeface="Arial"/>
              <a:cs typeface="Arial"/>
              <a:sym typeface="Arial"/>
            </a:endParaRPr>
          </a:p>
          <a:p>
            <a:pPr marL="342900" lvl="0" indent="-323850" algn="l" rtl="0">
              <a:lnSpc>
                <a:spcPct val="115000"/>
              </a:lnSpc>
              <a:spcBef>
                <a:spcPts val="1800"/>
              </a:spcBef>
              <a:spcAft>
                <a:spcPts val="0"/>
              </a:spcAft>
              <a:buSzPts val="1500"/>
              <a:buFont typeface="Noto Sans Symbols"/>
              <a:buChar char="❑"/>
            </a:pPr>
            <a:r>
              <a:rPr lang="mk" sz="1500" dirty="0">
                <a:latin typeface="Arial"/>
                <a:ea typeface="Arial"/>
                <a:cs typeface="Arial"/>
                <a:sym typeface="Arial"/>
              </a:rPr>
              <a:t>И покрај високите безбедносни мерки, интернет банкарството сè уште е ранливо на сајбер криминал.</a:t>
            </a:r>
            <a:endParaRPr sz="1500" dirty="0">
              <a:latin typeface="Arial"/>
              <a:ea typeface="Arial"/>
              <a:cs typeface="Arial"/>
              <a:sym typeface="Arial"/>
            </a:endParaRPr>
          </a:p>
        </p:txBody>
      </p:sp>
      <p:pic>
        <p:nvPicPr>
          <p:cNvPr id="208" name="Google Shape;208;p26" descr="Premium Vector | Online banking Banking services on the website Correct  transaction flat vector modern illustration"/>
          <p:cNvPicPr preferRelativeResize="0"/>
          <p:nvPr/>
        </p:nvPicPr>
        <p:blipFill rotWithShape="1">
          <a:blip r:embed="rId3">
            <a:alphaModFix/>
          </a:blip>
          <a:srcRect/>
          <a:stretch/>
        </p:blipFill>
        <p:spPr>
          <a:xfrm>
            <a:off x="403125" y="1622368"/>
            <a:ext cx="4242391" cy="35375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837801" y="213360"/>
            <a:ext cx="10890408" cy="18091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2BAB5"/>
              </a:buClr>
              <a:buSzPts val="3200"/>
              <a:buFont typeface="Arial"/>
              <a:buNone/>
            </a:pPr>
            <a:r>
              <a:rPr lang="mk" sz="3000">
                <a:latin typeface="Arial"/>
                <a:ea typeface="Arial"/>
                <a:cs typeface="Arial"/>
                <a:sym typeface="Arial"/>
              </a:rPr>
              <a:t>Безбедносни практики за онлајн банкарство што треба да ги следите за да станете дигитално еластични </a:t>
            </a:r>
            <a:br>
              <a:rPr lang="mk" sz="3000">
                <a:latin typeface="Arial"/>
                <a:ea typeface="Arial"/>
                <a:cs typeface="Arial"/>
                <a:sym typeface="Arial"/>
              </a:rPr>
            </a:br>
            <a:br>
              <a:rPr lang="mk" sz="3000">
                <a:latin typeface="Arial"/>
                <a:ea typeface="Arial"/>
                <a:cs typeface="Arial"/>
                <a:sym typeface="Arial"/>
              </a:rPr>
            </a:br>
            <a:r>
              <a:rPr lang="mk" sz="2300">
                <a:solidFill>
                  <a:srgbClr val="FFAA5A"/>
                </a:solidFill>
                <a:latin typeface="Arial"/>
                <a:ea typeface="Arial"/>
                <a:cs typeface="Arial"/>
                <a:sym typeface="Arial"/>
              </a:rPr>
              <a:t>Користете само </a:t>
            </a:r>
            <a:r>
              <a:rPr lang="mk" sz="2300">
                <a:latin typeface="Arial"/>
                <a:ea typeface="Arial"/>
                <a:cs typeface="Arial"/>
                <a:sym typeface="Arial"/>
              </a:rPr>
              <a:t>официјална веб-локација </a:t>
            </a:r>
            <a:r>
              <a:rPr lang="mk" sz="2300">
                <a:solidFill>
                  <a:srgbClr val="FFAA5A"/>
                </a:solidFill>
                <a:latin typeface="Arial"/>
                <a:ea typeface="Arial"/>
                <a:cs typeface="Arial"/>
                <a:sym typeface="Arial"/>
              </a:rPr>
              <a:t>и </a:t>
            </a:r>
            <a:r>
              <a:rPr lang="mk" sz="2300">
                <a:latin typeface="Arial"/>
                <a:ea typeface="Arial"/>
                <a:cs typeface="Arial"/>
                <a:sym typeface="Arial"/>
              </a:rPr>
              <a:t>апликации </a:t>
            </a:r>
            <a:r>
              <a:rPr lang="mk" sz="2300">
                <a:solidFill>
                  <a:srgbClr val="FFAA5A"/>
                </a:solidFill>
                <a:latin typeface="Arial"/>
                <a:ea typeface="Arial"/>
                <a:cs typeface="Arial"/>
                <a:sym typeface="Arial"/>
              </a:rPr>
              <a:t>на банката за пристап до сметките.</a:t>
            </a:r>
            <a:endParaRPr sz="2300">
              <a:solidFill>
                <a:srgbClr val="FFAA5A"/>
              </a:solidFill>
              <a:latin typeface="Arial"/>
              <a:ea typeface="Arial"/>
              <a:cs typeface="Arial"/>
              <a:sym typeface="Arial"/>
            </a:endParaRPr>
          </a:p>
        </p:txBody>
      </p:sp>
      <p:grpSp>
        <p:nvGrpSpPr>
          <p:cNvPr id="215" name="Google Shape;215;p27"/>
          <p:cNvGrpSpPr/>
          <p:nvPr/>
        </p:nvGrpSpPr>
        <p:grpSpPr>
          <a:xfrm>
            <a:off x="838200" y="2257279"/>
            <a:ext cx="10888980" cy="4405872"/>
            <a:chOff x="0" y="537"/>
            <a:chExt cx="10888980" cy="4405872"/>
          </a:xfrm>
        </p:grpSpPr>
        <p:sp>
          <p:nvSpPr>
            <p:cNvPr id="216" name="Google Shape;216;p27"/>
            <p:cNvSpPr/>
            <p:nvPr/>
          </p:nvSpPr>
          <p:spPr>
            <a:xfrm>
              <a:off x="0" y="537"/>
              <a:ext cx="10888980" cy="125882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380793" y="283772"/>
              <a:ext cx="692351" cy="692351"/>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1453937" y="537"/>
              <a:ext cx="9435042" cy="12588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txBox="1"/>
            <p:nvPr/>
          </p:nvSpPr>
          <p:spPr>
            <a:xfrm>
              <a:off x="1453937" y="537"/>
              <a:ext cx="9435042" cy="1258820"/>
            </a:xfrm>
            <a:prstGeom prst="rect">
              <a:avLst/>
            </a:prstGeom>
            <a:noFill/>
            <a:ln>
              <a:noFill/>
            </a:ln>
          </p:spPr>
          <p:txBody>
            <a:bodyPr spcFirstLastPara="1" wrap="square" lIns="133225" tIns="133225" rIns="133225" bIns="133225" anchor="ctr" anchorCtr="0">
              <a:noAutofit/>
            </a:bodyPr>
            <a:lstStyle/>
            <a:p>
              <a:pPr marL="0" marR="0" lvl="0" indent="0" algn="l" rtl="0">
                <a:lnSpc>
                  <a:spcPct val="100000"/>
                </a:lnSpc>
                <a:spcBef>
                  <a:spcPts val="0"/>
                </a:spcBef>
                <a:spcAft>
                  <a:spcPts val="0"/>
                </a:spcAft>
                <a:buClr>
                  <a:srgbClr val="444444"/>
                </a:buClr>
                <a:buSzPts val="2400"/>
                <a:buFont typeface="Arial"/>
                <a:buNone/>
              </a:pPr>
              <a:r>
                <a:rPr lang="mk" sz="2400" b="0" i="0" u="none" strike="noStrike" cap="none">
                  <a:solidFill>
                    <a:srgbClr val="444444"/>
                  </a:solidFill>
                  <a:latin typeface="Arial"/>
                  <a:ea typeface="Arial"/>
                  <a:cs typeface="Arial"/>
                  <a:sym typeface="Arial"/>
                </a:rPr>
                <a:t>Избегнувајте кликнување на линкови за е-пошта што наводно ве упатуваат на веб-страницата на банката.</a:t>
              </a:r>
              <a:endParaRPr sz="2400" b="0" i="0" u="none" strike="noStrike" cap="none">
                <a:solidFill>
                  <a:srgbClr val="444444"/>
                </a:solidFill>
                <a:latin typeface="Arial"/>
                <a:ea typeface="Arial"/>
                <a:cs typeface="Arial"/>
                <a:sym typeface="Arial"/>
              </a:endParaRPr>
            </a:p>
          </p:txBody>
        </p:sp>
        <p:sp>
          <p:nvSpPr>
            <p:cNvPr id="220" name="Google Shape;220;p27"/>
            <p:cNvSpPr/>
            <p:nvPr/>
          </p:nvSpPr>
          <p:spPr>
            <a:xfrm>
              <a:off x="0" y="1574063"/>
              <a:ext cx="10888980" cy="125882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380793" y="1857298"/>
              <a:ext cx="692351" cy="692351"/>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1453937" y="1574063"/>
              <a:ext cx="9435042" cy="12588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txBox="1"/>
            <p:nvPr/>
          </p:nvSpPr>
          <p:spPr>
            <a:xfrm>
              <a:off x="1453937" y="1574063"/>
              <a:ext cx="9435042" cy="1258820"/>
            </a:xfrm>
            <a:prstGeom prst="rect">
              <a:avLst/>
            </a:prstGeom>
            <a:noFill/>
            <a:ln>
              <a:noFill/>
            </a:ln>
          </p:spPr>
          <p:txBody>
            <a:bodyPr spcFirstLastPara="1" wrap="square" lIns="133225" tIns="133225" rIns="133225" bIns="133225"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mk" sz="2400" b="0" i="0" u="none" strike="noStrike" cap="none">
                  <a:solidFill>
                    <a:schemeClr val="dk1"/>
                  </a:solidFill>
                  <a:latin typeface="Arial"/>
                  <a:ea typeface="Arial"/>
                  <a:cs typeface="Arial"/>
                  <a:sym typeface="Arial"/>
                </a:rPr>
                <a:t>Внесете ја </a:t>
              </a:r>
              <a:r>
                <a:rPr lang="mk" sz="2400" b="1" i="0" u="none" strike="noStrike" cap="none">
                  <a:solidFill>
                    <a:schemeClr val="dk1"/>
                  </a:solidFill>
                  <a:latin typeface="Arial"/>
                  <a:ea typeface="Arial"/>
                  <a:cs typeface="Arial"/>
                  <a:sym typeface="Arial"/>
                </a:rPr>
                <a:t>веб-адресата на Банката </a:t>
              </a:r>
              <a:r>
                <a:rPr lang="mk" sz="2400" b="0" i="0" u="none" strike="noStrike" cap="none">
                  <a:solidFill>
                    <a:schemeClr val="dk1"/>
                  </a:solidFill>
                  <a:latin typeface="Arial"/>
                  <a:ea typeface="Arial"/>
                  <a:cs typeface="Arial"/>
                  <a:sym typeface="Arial"/>
                </a:rPr>
                <a:t>директно во прелистувачот и погрижете се да се наоѓате на легитимната, обезбедена локација на банката.</a:t>
              </a:r>
              <a:endParaRPr sz="2400" b="0" i="0" u="none" strike="noStrike" cap="none">
                <a:solidFill>
                  <a:schemeClr val="dk1"/>
                </a:solidFill>
                <a:latin typeface="Arial"/>
                <a:ea typeface="Arial"/>
                <a:cs typeface="Arial"/>
                <a:sym typeface="Arial"/>
              </a:endParaRPr>
            </a:p>
          </p:txBody>
        </p:sp>
        <p:sp>
          <p:nvSpPr>
            <p:cNvPr id="224" name="Google Shape;224;p27"/>
            <p:cNvSpPr/>
            <p:nvPr/>
          </p:nvSpPr>
          <p:spPr>
            <a:xfrm>
              <a:off x="0" y="3117541"/>
              <a:ext cx="10888980" cy="1258820"/>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380793" y="3430824"/>
              <a:ext cx="692351" cy="692351"/>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1453937" y="3147589"/>
              <a:ext cx="9435042" cy="12588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txBox="1"/>
            <p:nvPr/>
          </p:nvSpPr>
          <p:spPr>
            <a:xfrm>
              <a:off x="1453937" y="3147589"/>
              <a:ext cx="9435042" cy="1258820"/>
            </a:xfrm>
            <a:prstGeom prst="rect">
              <a:avLst/>
            </a:prstGeom>
            <a:noFill/>
            <a:ln>
              <a:noFill/>
            </a:ln>
          </p:spPr>
          <p:txBody>
            <a:bodyPr spcFirstLastPara="1" wrap="square" lIns="133225" tIns="133225" rIns="133225" bIns="133225" anchor="ctr" anchorCtr="0">
              <a:noAutofit/>
            </a:bodyPr>
            <a:lstStyle/>
            <a:p>
              <a:pPr marL="0" marR="0" lvl="0" indent="0" algn="l" rtl="0">
                <a:lnSpc>
                  <a:spcPct val="100000"/>
                </a:lnSpc>
                <a:spcBef>
                  <a:spcPts val="0"/>
                </a:spcBef>
                <a:spcAft>
                  <a:spcPts val="0"/>
                </a:spcAft>
                <a:buClr>
                  <a:schemeClr val="dk1"/>
                </a:buClr>
                <a:buSzPts val="2100"/>
                <a:buFont typeface="Arial"/>
                <a:buNone/>
              </a:pPr>
              <a:r>
                <a:rPr lang="mk" sz="2100" b="0" i="0" u="none" strike="noStrike" cap="none">
                  <a:solidFill>
                    <a:schemeClr val="dk1"/>
                  </a:solidFill>
                  <a:latin typeface="Arial"/>
                  <a:ea typeface="Arial"/>
                  <a:cs typeface="Arial"/>
                  <a:sym typeface="Arial"/>
                </a:rPr>
                <a:t>Користете ја </a:t>
              </a:r>
              <a:r>
                <a:rPr lang="mk" sz="2100" b="1" i="0" u="none" strike="noStrike" cap="none">
                  <a:solidFill>
                    <a:schemeClr val="dk1"/>
                  </a:solidFill>
                  <a:latin typeface="Arial"/>
                  <a:ea typeface="Arial"/>
                  <a:cs typeface="Arial"/>
                  <a:sym typeface="Arial"/>
                </a:rPr>
                <a:t>апликацијата за мобилно банкарство </a:t>
              </a:r>
              <a:r>
                <a:rPr lang="mk" sz="2100" b="0" i="0" u="none" strike="noStrike" cap="none">
                  <a:solidFill>
                    <a:schemeClr val="dk1"/>
                  </a:solidFill>
                  <a:latin typeface="Arial"/>
                  <a:ea typeface="Arial"/>
                  <a:cs typeface="Arial"/>
                  <a:sym typeface="Arial"/>
                </a:rPr>
                <a:t>преземена од официјалните продавници за хардвер, Google Play, App Store, App Gallery.</a:t>
              </a:r>
              <a:endParaRPr sz="2100" b="0" i="0" u="none" strike="noStrike" cap="none">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28"/>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4" name="Google Shape;234;p28"/>
          <p:cNvSpPr txBox="1">
            <a:spLocks noGrp="1"/>
          </p:cNvSpPr>
          <p:nvPr>
            <p:ph type="title"/>
          </p:nvPr>
        </p:nvSpPr>
        <p:spPr>
          <a:xfrm>
            <a:off x="251100" y="358100"/>
            <a:ext cx="9062400" cy="93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960"/>
              <a:buFont typeface="Arial"/>
              <a:buNone/>
            </a:pPr>
            <a:r>
              <a:rPr lang="mk" sz="3759">
                <a:latin typeface="Arial"/>
                <a:ea typeface="Arial"/>
                <a:cs typeface="Arial"/>
                <a:sym typeface="Arial"/>
              </a:rPr>
              <a:t>Користете силна и безбедна лозинка</a:t>
            </a:r>
            <a:endParaRPr sz="3759">
              <a:latin typeface="Arial"/>
              <a:ea typeface="Arial"/>
              <a:cs typeface="Arial"/>
              <a:sym typeface="Arial"/>
            </a:endParaRPr>
          </a:p>
        </p:txBody>
      </p:sp>
      <p:sp>
        <p:nvSpPr>
          <p:cNvPr id="235" name="Google Shape;235;p28"/>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6" name="Google Shape;236;p28"/>
          <p:cNvSpPr txBox="1">
            <a:spLocks noGrp="1"/>
          </p:cNvSpPr>
          <p:nvPr>
            <p:ph type="body" idx="1"/>
          </p:nvPr>
        </p:nvSpPr>
        <p:spPr>
          <a:xfrm>
            <a:off x="1078601" y="1295922"/>
            <a:ext cx="10034797" cy="5073418"/>
          </a:xfrm>
          <a:prstGeom prst="rect">
            <a:avLst/>
          </a:prstGeom>
          <a:noFill/>
          <a:ln>
            <a:noFill/>
          </a:ln>
        </p:spPr>
        <p:txBody>
          <a:bodyPr spcFirstLastPara="1" wrap="square" lIns="91425" tIns="45700" rIns="91425" bIns="45700" anchor="t" anchorCtr="0">
            <a:normAutofit/>
          </a:bodyPr>
          <a:lstStyle/>
          <a:p>
            <a:pPr marL="228600" lvl="0" indent="-215900" algn="just" rtl="0">
              <a:lnSpc>
                <a:spcPct val="80000"/>
              </a:lnSpc>
              <a:spcBef>
                <a:spcPts val="0"/>
              </a:spcBef>
              <a:spcAft>
                <a:spcPts val="0"/>
              </a:spcAft>
              <a:buSzPts val="2390"/>
              <a:buChar char="❑"/>
            </a:pPr>
            <a:r>
              <a:rPr lang="mk" sz="2390">
                <a:latin typeface="Arial"/>
                <a:ea typeface="Arial"/>
                <a:cs typeface="Arial"/>
                <a:sym typeface="Arial"/>
              </a:rPr>
              <a:t>Еден од најосновните и најважните чекори за обезбедување на вашата онлајн банкарска сметка е да користите силна сигурна лозинка - долга, сложена и единствена.</a:t>
            </a:r>
            <a:endParaRPr sz="2390">
              <a:latin typeface="Arial"/>
              <a:ea typeface="Arial"/>
              <a:cs typeface="Arial"/>
              <a:sym typeface="Arial"/>
            </a:endParaRPr>
          </a:p>
          <a:p>
            <a:pPr marL="685800" lvl="1" indent="-215900" algn="just" rtl="0">
              <a:lnSpc>
                <a:spcPct val="80000"/>
              </a:lnSpc>
              <a:spcBef>
                <a:spcPts val="500"/>
              </a:spcBef>
              <a:spcAft>
                <a:spcPts val="0"/>
              </a:spcAft>
              <a:buClr>
                <a:srgbClr val="FFAA5A"/>
              </a:buClr>
              <a:buSzPts val="2020"/>
              <a:buFont typeface="Noto Sans Symbols"/>
              <a:buChar char="▪"/>
            </a:pPr>
            <a:r>
              <a:rPr lang="mk" sz="2020">
                <a:latin typeface="Arial"/>
                <a:ea typeface="Arial"/>
                <a:cs typeface="Arial"/>
                <a:sym typeface="Arial"/>
              </a:rPr>
              <a:t>не содржи никакви лични податоци, како што се вашето име, датум на раѓање или адреса,</a:t>
            </a:r>
            <a:endParaRPr sz="2020"/>
          </a:p>
          <a:p>
            <a:pPr marL="685800" lvl="1" indent="-215900" algn="just" rtl="0">
              <a:lnSpc>
                <a:spcPct val="80000"/>
              </a:lnSpc>
              <a:spcBef>
                <a:spcPts val="500"/>
              </a:spcBef>
              <a:spcAft>
                <a:spcPts val="0"/>
              </a:spcAft>
              <a:buClr>
                <a:srgbClr val="FFAA5A"/>
              </a:buClr>
              <a:buSzPts val="2020"/>
              <a:buFont typeface="Noto Sans Symbols"/>
              <a:buChar char="▪"/>
            </a:pPr>
            <a:r>
              <a:rPr lang="mk" sz="2020">
                <a:latin typeface="Arial"/>
                <a:ea typeface="Arial"/>
                <a:cs typeface="Arial"/>
                <a:sym typeface="Arial"/>
              </a:rPr>
              <a:t>да не биде иста како и која било друга лозинка што ја користите за други сметки или услуги,</a:t>
            </a:r>
            <a:endParaRPr sz="2020"/>
          </a:p>
          <a:p>
            <a:pPr marL="685800" lvl="1" indent="-215900" algn="just" rtl="0">
              <a:lnSpc>
                <a:spcPct val="80000"/>
              </a:lnSpc>
              <a:spcBef>
                <a:spcPts val="500"/>
              </a:spcBef>
              <a:spcAft>
                <a:spcPts val="0"/>
              </a:spcAft>
              <a:buClr>
                <a:srgbClr val="FFAA5A"/>
              </a:buClr>
              <a:buSzPts val="2020"/>
              <a:buFont typeface="Noto Sans Symbols"/>
              <a:buChar char="▪"/>
            </a:pPr>
            <a:r>
              <a:rPr lang="mk" sz="2020">
                <a:latin typeface="Arial"/>
                <a:ea typeface="Arial"/>
                <a:cs typeface="Arial"/>
                <a:sym typeface="Arial"/>
              </a:rPr>
              <a:t>треба да вклучува мешавина од големи и мали букви, бројки и симболи.</a:t>
            </a:r>
            <a:endParaRPr sz="2020">
              <a:latin typeface="Arial"/>
              <a:ea typeface="Arial"/>
              <a:cs typeface="Arial"/>
              <a:sym typeface="Arial"/>
            </a:endParaRPr>
          </a:p>
          <a:p>
            <a:pPr marL="228600" lvl="0" indent="-215900" algn="just" rtl="0">
              <a:lnSpc>
                <a:spcPct val="80000"/>
              </a:lnSpc>
              <a:spcBef>
                <a:spcPts val="1000"/>
              </a:spcBef>
              <a:spcAft>
                <a:spcPts val="0"/>
              </a:spcAft>
              <a:buSzPts val="2390"/>
              <a:buChar char="❑"/>
            </a:pPr>
            <a:r>
              <a:rPr lang="mk" sz="2390">
                <a:latin typeface="Arial"/>
                <a:ea typeface="Arial"/>
                <a:cs typeface="Arial"/>
                <a:sym typeface="Arial"/>
              </a:rPr>
              <a:t>Доколку е достапно, користете </a:t>
            </a:r>
            <a:r>
              <a:rPr lang="mk" sz="2390" b="1">
                <a:solidFill>
                  <a:srgbClr val="FFAA5A"/>
                </a:solidFill>
                <a:latin typeface="Arial"/>
                <a:ea typeface="Arial"/>
                <a:cs typeface="Arial"/>
                <a:sym typeface="Arial"/>
              </a:rPr>
              <a:t>еднократни лозинки </a:t>
            </a:r>
            <a:r>
              <a:rPr lang="mk" sz="2390">
                <a:latin typeface="Arial"/>
                <a:ea typeface="Arial"/>
                <a:cs typeface="Arial"/>
                <a:sym typeface="Arial"/>
              </a:rPr>
              <a:t>за да ги потврдите трансферите, плаќањата и промените.</a:t>
            </a:r>
            <a:endParaRPr sz="2390"/>
          </a:p>
          <a:p>
            <a:pPr marL="228600" lvl="0" indent="-215900" algn="just" rtl="0">
              <a:lnSpc>
                <a:spcPct val="80000"/>
              </a:lnSpc>
              <a:spcBef>
                <a:spcPts val="1000"/>
              </a:spcBef>
              <a:spcAft>
                <a:spcPts val="0"/>
              </a:spcAft>
              <a:buSzPts val="2390"/>
              <a:buChar char="❑"/>
            </a:pPr>
            <a:r>
              <a:rPr lang="mk" sz="2390">
                <a:latin typeface="Arial"/>
                <a:ea typeface="Arial"/>
                <a:cs typeface="Arial"/>
                <a:sym typeface="Arial"/>
              </a:rPr>
              <a:t>Веб-страниците редовно обезбедуваат опција за зачувување на податоците за пристап за побрзо најавување. Иако вашите уреди се 100% недостапни за други, оваа опција не е безбедна.</a:t>
            </a:r>
            <a:endParaRPr sz="2390"/>
          </a:p>
          <a:p>
            <a:pPr marL="228600" lvl="0" indent="-64135" algn="just" rtl="0">
              <a:lnSpc>
                <a:spcPct val="80000"/>
              </a:lnSpc>
              <a:spcBef>
                <a:spcPts val="1000"/>
              </a:spcBef>
              <a:spcAft>
                <a:spcPts val="0"/>
              </a:spcAft>
              <a:buSzPts val="2590"/>
              <a:buNone/>
            </a:pPr>
            <a:endParaRPr sz="2390">
              <a:latin typeface="Arial"/>
              <a:ea typeface="Arial"/>
              <a:cs typeface="Arial"/>
              <a:sym typeface="Arial"/>
            </a:endParaRPr>
          </a:p>
        </p:txBody>
      </p:sp>
      <p:pic>
        <p:nvPicPr>
          <p:cNvPr id="237" name="Google Shape;237;p28" descr="Password,keyword,codeword,solution,parole - free image from needpix.com"/>
          <p:cNvPicPr preferRelativeResize="0"/>
          <p:nvPr/>
        </p:nvPicPr>
        <p:blipFill rotWithShape="1">
          <a:blip r:embed="rId3">
            <a:alphaModFix/>
          </a:blip>
          <a:srcRect t="27318" b="26501"/>
          <a:stretch/>
        </p:blipFill>
        <p:spPr>
          <a:xfrm>
            <a:off x="8076828" y="5814953"/>
            <a:ext cx="3755362" cy="8373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29"/>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4" name="Google Shape;244;p29"/>
          <p:cNvSpPr txBox="1">
            <a:spLocks noGrp="1"/>
          </p:cNvSpPr>
          <p:nvPr>
            <p:ph type="title"/>
          </p:nvPr>
        </p:nvSpPr>
        <p:spPr>
          <a:xfrm>
            <a:off x="1078601" y="315091"/>
            <a:ext cx="8109948" cy="93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2800" dirty="0">
                <a:latin typeface="Arial"/>
                <a:ea typeface="Arial"/>
                <a:cs typeface="Arial"/>
                <a:sym typeface="Arial"/>
              </a:rPr>
              <a:t>Овозможете двофакторна/мултифакторска автентикација</a:t>
            </a:r>
            <a:endParaRPr sz="2800" dirty="0">
              <a:latin typeface="Arial"/>
              <a:ea typeface="Arial"/>
              <a:cs typeface="Arial"/>
              <a:sym typeface="Arial"/>
            </a:endParaRPr>
          </a:p>
        </p:txBody>
      </p:sp>
      <p:sp>
        <p:nvSpPr>
          <p:cNvPr id="245" name="Google Shape;245;p29"/>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6" name="Google Shape;246;p29"/>
          <p:cNvSpPr txBox="1">
            <a:spLocks noGrp="1"/>
          </p:cNvSpPr>
          <p:nvPr>
            <p:ph type="body" idx="1"/>
          </p:nvPr>
        </p:nvSpPr>
        <p:spPr>
          <a:xfrm>
            <a:off x="1078601" y="1761878"/>
            <a:ext cx="10034797" cy="3941691"/>
          </a:xfrm>
          <a:prstGeom prst="rect">
            <a:avLst/>
          </a:prstGeom>
          <a:noFill/>
          <a:ln>
            <a:noFill/>
          </a:ln>
        </p:spPr>
        <p:txBody>
          <a:bodyPr spcFirstLastPara="1" wrap="square" lIns="91425" tIns="45700" rIns="91425" bIns="45700" anchor="t" anchorCtr="0">
            <a:noAutofit/>
          </a:bodyPr>
          <a:lstStyle/>
          <a:p>
            <a:pPr marL="228600" lvl="0" indent="-190500" algn="just" rtl="0">
              <a:lnSpc>
                <a:spcPct val="90000"/>
              </a:lnSpc>
              <a:spcBef>
                <a:spcPts val="0"/>
              </a:spcBef>
              <a:spcAft>
                <a:spcPts val="0"/>
              </a:spcAft>
              <a:buSzPts val="2600"/>
              <a:buChar char="❑"/>
            </a:pPr>
            <a:r>
              <a:rPr lang="mk" sz="2400" dirty="0">
                <a:latin typeface="Arial"/>
                <a:ea typeface="Arial"/>
                <a:cs typeface="Arial"/>
                <a:sym typeface="Arial"/>
              </a:rPr>
              <a:t>Двофакторна автентикација е функција која бара од вас да го потврдите вашиот идентитет со втор фактор, како што е кодот испратен на вашиот телефон или е-пошта.</a:t>
            </a:r>
            <a:endParaRPr sz="2400" dirty="0"/>
          </a:p>
          <a:p>
            <a:pPr marL="228600" lvl="0" indent="-190500" algn="just" rtl="0">
              <a:lnSpc>
                <a:spcPct val="90000"/>
              </a:lnSpc>
              <a:spcBef>
                <a:spcPts val="1000"/>
              </a:spcBef>
              <a:spcAft>
                <a:spcPts val="0"/>
              </a:spcAft>
              <a:buSzPts val="2600"/>
              <a:buChar char="❑"/>
            </a:pPr>
            <a:r>
              <a:rPr lang="mk" sz="2400" dirty="0">
                <a:latin typeface="Arial"/>
                <a:ea typeface="Arial"/>
                <a:cs typeface="Arial"/>
                <a:sym typeface="Arial"/>
              </a:rPr>
              <a:t>Користете повеќефакторска или биометриска автентикација ако банката ја нуди - </a:t>
            </a:r>
            <a:r>
              <a:rPr lang="mk" sz="2400" b="1" dirty="0">
                <a:solidFill>
                  <a:srgbClr val="FFAA5A"/>
                </a:solidFill>
                <a:latin typeface="Arial"/>
                <a:ea typeface="Arial"/>
                <a:cs typeface="Arial"/>
                <a:sym typeface="Arial"/>
              </a:rPr>
              <a:t>метод за автентикација што бара од корисникот да обезбеди два или повеќе фактори за верификација за да добие пристап до банкарска сметка </a:t>
            </a:r>
            <a:r>
              <a:rPr lang="mk" sz="2400" dirty="0">
                <a:latin typeface="Arial"/>
                <a:ea typeface="Arial"/>
                <a:cs typeface="Arial"/>
                <a:sym typeface="Arial"/>
              </a:rPr>
              <a:t>.</a:t>
            </a:r>
            <a:endParaRPr sz="2400" dirty="0"/>
          </a:p>
          <a:p>
            <a:pPr marL="228600" lvl="0" indent="-190500" algn="just" rtl="0">
              <a:lnSpc>
                <a:spcPct val="90000"/>
              </a:lnSpc>
              <a:spcBef>
                <a:spcPts val="1000"/>
              </a:spcBef>
              <a:spcAft>
                <a:spcPts val="0"/>
              </a:spcAft>
              <a:buSzPts val="2600"/>
              <a:buChar char="❑"/>
            </a:pPr>
            <a:r>
              <a:rPr lang="mk" sz="2400" dirty="0">
                <a:latin typeface="Arial"/>
                <a:ea typeface="Arial"/>
                <a:cs typeface="Arial"/>
                <a:sym typeface="Arial"/>
              </a:rPr>
              <a:t>Ова додава дополнителен слој на заштита од хакери кои можеби ја украле вашата лозинка или се обиделе да ја погодат.</a:t>
            </a:r>
            <a:endParaRPr sz="2400" dirty="0"/>
          </a:p>
          <a:p>
            <a:pPr marL="228600" lvl="0" indent="-25400" algn="just" rtl="0">
              <a:lnSpc>
                <a:spcPct val="90000"/>
              </a:lnSpc>
              <a:spcBef>
                <a:spcPts val="1000"/>
              </a:spcBef>
              <a:spcAft>
                <a:spcPts val="0"/>
              </a:spcAft>
              <a:buSzPts val="3200"/>
              <a:buNone/>
            </a:pPr>
            <a:endParaRPr sz="2600" dirty="0">
              <a:latin typeface="Arial"/>
              <a:ea typeface="Arial"/>
              <a:cs typeface="Arial"/>
              <a:sym typeface="Arial"/>
            </a:endParaRPr>
          </a:p>
        </p:txBody>
      </p:sp>
      <p:pic>
        <p:nvPicPr>
          <p:cNvPr id="247" name="Google Shape;247;p29" descr="Major Risks Of Crypto Trading"/>
          <p:cNvPicPr preferRelativeResize="0"/>
          <p:nvPr/>
        </p:nvPicPr>
        <p:blipFill rotWithShape="1">
          <a:blip r:embed="rId3">
            <a:alphaModFix/>
          </a:blip>
          <a:srcRect/>
          <a:stretch/>
        </p:blipFill>
        <p:spPr>
          <a:xfrm>
            <a:off x="9742170" y="5556120"/>
            <a:ext cx="2145030" cy="12059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30"/>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30"/>
          <p:cNvSpPr txBox="1">
            <a:spLocks noGrp="1"/>
          </p:cNvSpPr>
          <p:nvPr>
            <p:ph type="title"/>
          </p:nvPr>
        </p:nvSpPr>
        <p:spPr>
          <a:xfrm>
            <a:off x="609600" y="364273"/>
            <a:ext cx="4911090" cy="7803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000"/>
              <a:buFont typeface="Arial"/>
              <a:buNone/>
            </a:pPr>
            <a:r>
              <a:rPr lang="mk" sz="4000">
                <a:latin typeface="Arial"/>
                <a:ea typeface="Arial"/>
                <a:cs typeface="Arial"/>
                <a:sym typeface="Arial"/>
              </a:rPr>
              <a:t>Препорака:</a:t>
            </a:r>
            <a:endParaRPr sz="4000">
              <a:latin typeface="Arial"/>
              <a:ea typeface="Arial"/>
              <a:cs typeface="Arial"/>
              <a:sym typeface="Arial"/>
            </a:endParaRPr>
          </a:p>
        </p:txBody>
      </p:sp>
      <p:grpSp>
        <p:nvGrpSpPr>
          <p:cNvPr id="255" name="Google Shape;255;p30"/>
          <p:cNvGrpSpPr/>
          <p:nvPr/>
        </p:nvGrpSpPr>
        <p:grpSpPr>
          <a:xfrm>
            <a:off x="838200" y="1509430"/>
            <a:ext cx="10515600" cy="4666962"/>
            <a:chOff x="0" y="569"/>
            <a:chExt cx="10515600" cy="4666962"/>
          </a:xfrm>
        </p:grpSpPr>
        <p:sp>
          <p:nvSpPr>
            <p:cNvPr id="256" name="Google Shape;256;p30"/>
            <p:cNvSpPr/>
            <p:nvPr/>
          </p:nvSpPr>
          <p:spPr>
            <a:xfrm>
              <a:off x="0" y="569"/>
              <a:ext cx="10515600" cy="1333417"/>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403358" y="300588"/>
              <a:ext cx="733379" cy="7333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1540097" y="569"/>
              <a:ext cx="8975502" cy="13334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txBox="1"/>
            <p:nvPr/>
          </p:nvSpPr>
          <p:spPr>
            <a:xfrm>
              <a:off x="1540097" y="569"/>
              <a:ext cx="8975502" cy="1333417"/>
            </a:xfrm>
            <a:prstGeom prst="rect">
              <a:avLst/>
            </a:prstGeom>
            <a:noFill/>
            <a:ln>
              <a:noFill/>
            </a:ln>
          </p:spPr>
          <p:txBody>
            <a:bodyPr spcFirstLastPara="1" wrap="square" lIns="141100" tIns="141100" rIns="141100" bIns="14110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mk" sz="2200" b="0" i="0" u="none" strike="noStrike" cap="none">
                  <a:solidFill>
                    <a:schemeClr val="dk1"/>
                  </a:solidFill>
                  <a:latin typeface="Arial"/>
                  <a:ea typeface="Arial"/>
                  <a:cs typeface="Arial"/>
                  <a:sym typeface="Arial"/>
                </a:rPr>
                <a:t>Користете биометриски податоци за да се најавите, бидејќи е исклучително тешко за измамниците да манипулираат со нив.</a:t>
              </a:r>
              <a:endParaRPr sz="2200" b="0" i="0" u="none" strike="noStrike" cap="none">
                <a:solidFill>
                  <a:schemeClr val="dk1"/>
                </a:solidFill>
                <a:latin typeface="Arial"/>
                <a:ea typeface="Arial"/>
                <a:cs typeface="Arial"/>
                <a:sym typeface="Arial"/>
              </a:endParaRPr>
            </a:p>
          </p:txBody>
        </p:sp>
        <p:sp>
          <p:nvSpPr>
            <p:cNvPr id="260" name="Google Shape;260;p30"/>
            <p:cNvSpPr/>
            <p:nvPr/>
          </p:nvSpPr>
          <p:spPr>
            <a:xfrm>
              <a:off x="0" y="1667342"/>
              <a:ext cx="10515600" cy="1333417"/>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403358" y="1967361"/>
              <a:ext cx="733379" cy="733379"/>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a:off x="1540097" y="1667342"/>
              <a:ext cx="8975502" cy="13334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txBox="1"/>
            <p:nvPr/>
          </p:nvSpPr>
          <p:spPr>
            <a:xfrm>
              <a:off x="1540097" y="1667342"/>
              <a:ext cx="8975502" cy="1333417"/>
            </a:xfrm>
            <a:prstGeom prst="rect">
              <a:avLst/>
            </a:prstGeom>
            <a:noFill/>
            <a:ln>
              <a:noFill/>
            </a:ln>
          </p:spPr>
          <p:txBody>
            <a:bodyPr spcFirstLastPara="1" wrap="square" lIns="141100" tIns="141100" rIns="141100" bIns="14110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mk" sz="2200" b="0" i="0" u="none" strike="noStrike" cap="none">
                  <a:solidFill>
                    <a:schemeClr val="dk1"/>
                  </a:solidFill>
                  <a:latin typeface="Arial"/>
                  <a:ea typeface="Arial"/>
                  <a:cs typeface="Arial"/>
                  <a:sym typeface="Arial"/>
                </a:rPr>
                <a:t>Лозинките се силни колку и безбедноста на вашата мрежа и лесно можат да паднат во рацете на криминалците преку евидентирање на клучеви кога хардверот е компромитиран од малициозен софтвер.</a:t>
              </a:r>
              <a:endParaRPr sz="2200" b="0" i="0" u="none" strike="noStrike" cap="none">
                <a:solidFill>
                  <a:schemeClr val="dk1"/>
                </a:solidFill>
                <a:latin typeface="Arial"/>
                <a:ea typeface="Arial"/>
                <a:cs typeface="Arial"/>
                <a:sym typeface="Arial"/>
              </a:endParaRPr>
            </a:p>
          </p:txBody>
        </p:sp>
        <p:sp>
          <p:nvSpPr>
            <p:cNvPr id="264" name="Google Shape;264;p30"/>
            <p:cNvSpPr/>
            <p:nvPr/>
          </p:nvSpPr>
          <p:spPr>
            <a:xfrm>
              <a:off x="0" y="3302285"/>
              <a:ext cx="10515600" cy="1333417"/>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0"/>
            <p:cNvSpPr/>
            <p:nvPr/>
          </p:nvSpPr>
          <p:spPr>
            <a:xfrm>
              <a:off x="403358" y="3634133"/>
              <a:ext cx="733379" cy="733379"/>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a:off x="1540097" y="3334114"/>
              <a:ext cx="8975502" cy="13334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txBox="1"/>
            <p:nvPr/>
          </p:nvSpPr>
          <p:spPr>
            <a:xfrm>
              <a:off x="1540097" y="3334114"/>
              <a:ext cx="8975502" cy="1333417"/>
            </a:xfrm>
            <a:prstGeom prst="rect">
              <a:avLst/>
            </a:prstGeom>
            <a:noFill/>
            <a:ln>
              <a:noFill/>
            </a:ln>
          </p:spPr>
          <p:txBody>
            <a:bodyPr spcFirstLastPara="1" wrap="square" lIns="141100" tIns="141100" rIns="141100" bIns="141100" anchor="ctr" anchorCtr="0">
              <a:noAutofit/>
            </a:bodyPr>
            <a:lstStyle/>
            <a:p>
              <a:pPr marL="0" marR="0" lvl="0" indent="0" algn="l" rtl="0">
                <a:lnSpc>
                  <a:spcPct val="100000"/>
                </a:lnSpc>
                <a:spcBef>
                  <a:spcPts val="0"/>
                </a:spcBef>
                <a:spcAft>
                  <a:spcPts val="0"/>
                </a:spcAft>
                <a:buClr>
                  <a:schemeClr val="dk1"/>
                </a:buClr>
                <a:buSzPts val="2200"/>
                <a:buFont typeface="Arial"/>
                <a:buNone/>
              </a:pPr>
              <a:r>
                <a:rPr lang="mk" sz="2200" b="0" i="1" u="none" strike="noStrike" cap="none">
                  <a:solidFill>
                    <a:schemeClr val="dk1"/>
                  </a:solidFill>
                  <a:latin typeface="Arial"/>
                  <a:ea typeface="Arial"/>
                  <a:cs typeface="Arial"/>
                  <a:sym typeface="Arial"/>
                </a:rPr>
                <a:t>Внимавајте: Не ги запишувајте лозинката и шифрите во датотеки што се читаат слободно (на пр. Word, Excel, ...) или на парчиња хартија.</a:t>
              </a:r>
              <a:endParaRPr sz="2200" b="0" i="1" u="none" strike="noStrike" cap="none">
                <a:solidFill>
                  <a:schemeClr val="dk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C3A0F4-F250-4D43-A6BC-2D1501F26E1E}"/>
</file>

<file path=customXml/itemProps2.xml><?xml version="1.0" encoding="utf-8"?>
<ds:datastoreItem xmlns:ds="http://schemas.openxmlformats.org/officeDocument/2006/customXml" ds:itemID="{519B5A06-A41E-429B-BB7E-E60617AD34E9}"/>
</file>

<file path=customXml/itemProps3.xml><?xml version="1.0" encoding="utf-8"?>
<ds:datastoreItem xmlns:ds="http://schemas.openxmlformats.org/officeDocument/2006/customXml" ds:itemID="{FC4E7B61-EE69-4323-A15A-392E7E5737FE}"/>
</file>

<file path=docProps/app.xml><?xml version="1.0" encoding="utf-8"?>
<Properties xmlns="http://schemas.openxmlformats.org/officeDocument/2006/extended-properties" xmlns:vt="http://schemas.openxmlformats.org/officeDocument/2006/docPropsVTypes">
  <TotalTime>11</TotalTime>
  <Words>3445</Words>
  <Application>Microsoft Office PowerPoint</Application>
  <PresentationFormat>Widescreen</PresentationFormat>
  <Paragraphs>207</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Cambria</vt:lpstr>
      <vt:lpstr>Noto Sans Symbols</vt:lpstr>
      <vt:lpstr>Motív Office</vt:lpstr>
      <vt:lpstr>Office Theme</vt:lpstr>
      <vt:lpstr>Дигитална безбедност -  Интернет банкарство и  безбедност на социјалните мрежи</vt:lpstr>
      <vt:lpstr>Под-оддел 3 :  Интернет банкарство и безбедност на социјалните мрежи</vt:lpstr>
      <vt:lpstr>Интернет банкарство</vt:lpstr>
      <vt:lpstr>Предности на онлајн банкарството</vt:lpstr>
      <vt:lpstr>Недостатоци на онлајн банкарството</vt:lpstr>
      <vt:lpstr>Безбедносни практики за онлајн банкарство што треба да ги следите за да станете дигитално еластични   Користете само официјална веб-локација и апликации на банката за пристап до сметките.</vt:lpstr>
      <vt:lpstr>Користете силна и безбедна лозинка</vt:lpstr>
      <vt:lpstr>Овозможете двофакторна/мултифакторска автентикација</vt:lpstr>
      <vt:lpstr>Препорака:</vt:lpstr>
      <vt:lpstr>Користете безбеден уред и мрежа</vt:lpstr>
      <vt:lpstr>Следете ја активноста и изводите на вашата сметка</vt:lpstr>
      <vt:lpstr>Заштитете ги вашите лични податоци</vt:lpstr>
      <vt:lpstr>Дополнителни препораки за безбедност на онлајн банкарството </vt:lpstr>
      <vt:lpstr>Безбедно мобилни плаќања  Плаќајте преку мобилен во продавница или онлајн</vt:lpstr>
      <vt:lpstr>Заклучок за интернет банкарство</vt:lpstr>
      <vt:lpstr>Социјални мрежи</vt:lpstr>
      <vt:lpstr>Корисници на социјалните мрежи</vt:lpstr>
      <vt:lpstr>Предности на социјалните мрежи</vt:lpstr>
      <vt:lpstr>Недостатоци на социјалните мрежи</vt:lpstr>
      <vt:lpstr>Напади на социјалните мрежи</vt:lpstr>
      <vt:lpstr>Кои се целите?</vt:lpstr>
      <vt:lpstr>Негативна пракса: Мојата сметка на социјалните мрежи беше хакирана. Тоа беше кошмар.</vt:lpstr>
      <vt:lpstr>Негативна практика: Кражба на идентитет со измама</vt:lpstr>
      <vt:lpstr>Безбедност на социјалните мрежи - S tart</vt:lpstr>
      <vt:lpstr>Безбедност на социјалните мрежи - се препорачува практики</vt:lpstr>
      <vt:lpstr>Безбедност на социјалните мрежи - се препорачува практики</vt:lpstr>
      <vt:lpstr>Заклучок за социјалните мрежи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Дигитална безбедност -  Интернет банкарство и  безбедност на социјалните мрежи</dc:title>
  <cp:lastModifiedBy>Suzana Trajkovska Kochankovska</cp:lastModifiedBy>
  <cp:revision>2</cp:revision>
  <dcterms:modified xsi:type="dcterms:W3CDTF">2024-10-20T21:59:42Z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ies>
</file>