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96" r:id="rId5"/>
    <p:sldId id="377" r:id="rId6"/>
    <p:sldId id="261" r:id="rId7"/>
    <p:sldId id="378" r:id="rId8"/>
    <p:sldId id="397" r:id="rId9"/>
    <p:sldId id="398" r:id="rId10"/>
    <p:sldId id="386" r:id="rId11"/>
    <p:sldId id="400" r:id="rId12"/>
    <p:sldId id="401" r:id="rId13"/>
    <p:sldId id="402" r:id="rId14"/>
    <p:sldId id="403" r:id="rId15"/>
    <p:sldId id="404" r:id="rId16"/>
    <p:sldId id="405" r:id="rId17"/>
    <p:sldId id="416" r:id="rId18"/>
    <p:sldId id="417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384" r:id="rId28"/>
    <p:sldId id="414" r:id="rId29"/>
    <p:sldId id="415" r:id="rId30"/>
    <p:sldId id="284" r:id="rId31"/>
    <p:sldId id="301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69DD1-5EFD-4CE0-F79F-38986CEB0027}" v="2" dt="2024-10-19T18:33:20.947"/>
    <p1510:client id="{A921ED7C-19BD-45F2-86AA-9031F334CAA7}" v="2" dt="2024-10-20T18:08:42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A921ED7C-19BD-45F2-86AA-9031F334CAA7}"/>
    <pc:docChg chg="modSld">
      <pc:chgData name="Martina Hanová" userId="S::hanova@uniag.sk::3d22e42d-bb89-40fb-8988-9efa43568f68" providerId="AD" clId="Web-{A921ED7C-19BD-45F2-86AA-9031F334CAA7}" dt="2024-10-20T18:08:42.643" v="1" actId="20577"/>
      <pc:docMkLst>
        <pc:docMk/>
      </pc:docMkLst>
      <pc:sldChg chg="modSp">
        <pc:chgData name="Martina Hanová" userId="S::hanova@uniag.sk::3d22e42d-bb89-40fb-8988-9efa43568f68" providerId="AD" clId="Web-{A921ED7C-19BD-45F2-86AA-9031F334CAA7}" dt="2024-10-20T18:08:42.643" v="1" actId="20577"/>
        <pc:sldMkLst>
          <pc:docMk/>
          <pc:sldMk cId="27406747" sldId="414"/>
        </pc:sldMkLst>
        <pc:spChg chg="mod">
          <ac:chgData name="Martina Hanová" userId="S::hanova@uniag.sk::3d22e42d-bb89-40fb-8988-9efa43568f68" providerId="AD" clId="Web-{A921ED7C-19BD-45F2-86AA-9031F334CAA7}" dt="2024-10-20T18:08:42.643" v="1" actId="20577"/>
          <ac:spMkLst>
            <pc:docMk/>
            <pc:sldMk cId="27406747" sldId="414"/>
            <ac:spMk id="4" creationId="{478A3A9F-7C3A-D511-7F9F-D654C81435A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3200" b="0" i="0" u="none" dirty="0">
              <a:latin typeface="Aptos" panose="020B0004020202020204" pitchFamily="34" charset="0"/>
            </a:rPr>
            <a:t>İÇERİK</a:t>
          </a:r>
          <a:endParaRPr lang="en-US" sz="32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İnternet </a:t>
          </a: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Bankacılığı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 </a:t>
          </a: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İnternet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bankacılığının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avantajları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ve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dezavantajları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Sosyal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ağlar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Sosyal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ağların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avantajları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ve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dezavantajları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8EE8166-CE55-44E4-A91A-16E8D4D1051E}">
      <dgm:prSet custT="1"/>
      <dgm:spPr/>
      <dgm:t>
        <a:bodyPr/>
        <a:lstStyle/>
        <a:p>
          <a:r>
            <a:rPr lang="sk-SK" sz="2400" dirty="0" err="1">
              <a:latin typeface="Aptos" panose="020B0004020202020204" pitchFamily="34" charset="0"/>
              <a:cs typeface="Calibri" panose="020F0502020204030204" pitchFamily="34" charset="0"/>
            </a:rPr>
            <a:t>Sonuç</a:t>
          </a:r>
          <a:r>
            <a:rPr lang="sk-SK" sz="24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sk-SK" sz="2400" dirty="0" err="1">
              <a:latin typeface="Aptos" panose="020B0004020202020204" pitchFamily="34" charset="0"/>
              <a:cs typeface="Calibri" panose="020F0502020204030204" pitchFamily="34" charset="0"/>
            </a:rPr>
            <a:t>Sosyal</a:t>
          </a:r>
          <a:r>
            <a:rPr lang="sk-SK" sz="24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sk-SK" sz="2400" dirty="0" err="1">
              <a:latin typeface="Aptos" panose="020B0004020202020204" pitchFamily="34" charset="0"/>
              <a:cs typeface="Calibri" panose="020F0502020204030204" pitchFamily="34" charset="0"/>
            </a:rPr>
            <a:t>ağların</a:t>
          </a:r>
          <a:r>
            <a:rPr lang="sk-SK" sz="24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sk-SK" sz="2400" dirty="0" err="1">
              <a:latin typeface="Aptos" panose="020B0004020202020204" pitchFamily="34" charset="0"/>
              <a:cs typeface="Calibri" panose="020F0502020204030204" pitchFamily="34" charset="0"/>
            </a:rPr>
            <a:t>güvenliği</a:t>
          </a:r>
          <a:endParaRPr lang="sk-SK" sz="2400" dirty="0">
            <a:latin typeface="Aptos" panose="020B0004020202020204" pitchFamily="34" charset="0"/>
          </a:endParaRPr>
        </a:p>
      </dgm:t>
    </dgm:pt>
    <dgm:pt modelId="{69D13FB6-8843-4E9F-9F0C-A9E4F30A8AF0}" type="parTrans" cxnId="{203AEE5C-EBC7-4275-B6D6-0D982FC07A6D}">
      <dgm:prSet/>
      <dgm:spPr/>
      <dgm:t>
        <a:bodyPr/>
        <a:lstStyle/>
        <a:p>
          <a:endParaRPr lang="sk-SK"/>
        </a:p>
      </dgm:t>
    </dgm:pt>
    <dgm:pt modelId="{7F1C1768-A306-4822-9992-FDA55034D932}" type="sibTrans" cxnId="{203AEE5C-EBC7-4275-B6D6-0D982FC07A6D}">
      <dgm:prSet/>
      <dgm:spPr/>
      <dgm:t>
        <a:bodyPr/>
        <a:lstStyle/>
        <a:p>
          <a:endParaRPr lang="sk-SK"/>
        </a:p>
      </dgm:t>
    </dgm:pt>
    <dgm:pt modelId="{09EA1CA8-110A-4429-B706-37D486EBD1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kern="1200" dirty="0">
              <a:latin typeface="Aptos" panose="020B0004020202020204" pitchFamily="34" charset="0"/>
              <a:ea typeface="+mn-ea"/>
              <a:cs typeface="+mn-cs"/>
            </a:rPr>
            <a:t>En iyi </a:t>
          </a:r>
          <a:r>
            <a:rPr lang="en-GB" sz="2400" kern="1200" dirty="0" err="1">
              <a:latin typeface="Aptos" panose="020B0004020202020204" pitchFamily="34" charset="0"/>
              <a:ea typeface="+mn-ea"/>
              <a:cs typeface="+mn-cs"/>
            </a:rPr>
            <a:t>uygulamalar</a:t>
          </a:r>
          <a:r>
            <a:rPr lang="en-GB" sz="2400" kern="1200" dirty="0">
              <a:latin typeface="Aptos" panose="020B0004020202020204" pitchFamily="34" charset="0"/>
              <a:ea typeface="+mn-ea"/>
              <a:cs typeface="+mn-cs"/>
            </a:rPr>
            <a:t> – İnternet </a:t>
          </a:r>
          <a:r>
            <a:rPr lang="en-GB" sz="2400" kern="1200" dirty="0" err="1">
              <a:latin typeface="Aptos" panose="020B0004020202020204" pitchFamily="34" charset="0"/>
              <a:ea typeface="+mn-ea"/>
              <a:cs typeface="+mn-cs"/>
            </a:rPr>
            <a:t>bankacılığı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 g</a:t>
          </a: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üvenliği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F27A54A6-F2CF-4C55-8CA9-50C364FB2249}" type="parTrans" cxnId="{708801C2-39FD-4531-8B94-DE50F3028CFC}">
      <dgm:prSet/>
      <dgm:spPr/>
      <dgm:t>
        <a:bodyPr/>
        <a:lstStyle/>
        <a:p>
          <a:endParaRPr lang="en-GB"/>
        </a:p>
      </dgm:t>
    </dgm:pt>
    <dgm:pt modelId="{1475EE42-ECF1-4FAA-A988-45EC5C8B3820}" type="sibTrans" cxnId="{708801C2-39FD-4531-8B94-DE50F3028CFC}">
      <dgm:prSet/>
      <dgm:spPr/>
      <dgm:t>
        <a:bodyPr/>
        <a:lstStyle/>
        <a:p>
          <a:endParaRPr lang="en-GB"/>
        </a:p>
      </dgm:t>
    </dgm:pt>
    <dgm:pt modelId="{791449DD-2513-4104-8444-815A0D8E27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400" kern="1200" dirty="0">
              <a:latin typeface="Aptos" panose="020B0004020202020204" pitchFamily="34" charset="0"/>
              <a:ea typeface="+mn-ea"/>
              <a:cs typeface="+mn-cs"/>
            </a:rPr>
            <a:t>En iyi uygulamalar – 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S</a:t>
          </a:r>
          <a:r>
            <a:rPr lang="sv-SE" sz="2400" kern="1200" dirty="0">
              <a:latin typeface="Aptos" panose="020B0004020202020204" pitchFamily="34" charset="0"/>
              <a:ea typeface="+mn-ea"/>
              <a:cs typeface="+mn-cs"/>
            </a:rPr>
            <a:t>osyal medya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 g</a:t>
          </a: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üvenliği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181DB350-042F-44E0-B8E8-34199B1216E3}" type="parTrans" cxnId="{18D7FFFD-B153-4DDA-B7B2-720B27153734}">
      <dgm:prSet/>
      <dgm:spPr/>
      <dgm:t>
        <a:bodyPr/>
        <a:lstStyle/>
        <a:p>
          <a:endParaRPr lang="en-GB"/>
        </a:p>
      </dgm:t>
    </dgm:pt>
    <dgm:pt modelId="{F561756E-59D4-4573-8AF0-5FCCBD6BF374}" type="sibTrans" cxnId="{18D7FFFD-B153-4DDA-B7B2-720B27153734}">
      <dgm:prSet/>
      <dgm:spPr/>
      <dgm:t>
        <a:bodyPr/>
        <a:lstStyle/>
        <a:p>
          <a:endParaRPr lang="en-GB"/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8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8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8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8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8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8"/>
      <dgm:spPr/>
    </dgm:pt>
    <dgm:pt modelId="{54BBA686-F1E4-44DA-B734-11637E00264E}" type="pres">
      <dgm:prSet presAssocID="{579F5918-B840-4DAD-A874-55B063A14ED8}" presName="vert1" presStyleCnt="0"/>
      <dgm:spPr/>
    </dgm:pt>
    <dgm:pt modelId="{93A14647-9A57-498F-B002-0BD7E3FDCB1B}" type="pres">
      <dgm:prSet presAssocID="{09EA1CA8-110A-4429-B706-37D486EBD138}" presName="thickLine" presStyleLbl="alignNode1" presStyleIdx="3" presStyleCnt="8"/>
      <dgm:spPr/>
    </dgm:pt>
    <dgm:pt modelId="{D2283230-5836-406E-98A9-C6F516CC496F}" type="pres">
      <dgm:prSet presAssocID="{09EA1CA8-110A-4429-B706-37D486EBD138}" presName="horz1" presStyleCnt="0"/>
      <dgm:spPr/>
    </dgm:pt>
    <dgm:pt modelId="{1BD2D81F-790E-4239-8EC7-CF9A12B1367A}" type="pres">
      <dgm:prSet presAssocID="{09EA1CA8-110A-4429-B706-37D486EBD138}" presName="tx1" presStyleLbl="revTx" presStyleIdx="3" presStyleCnt="8"/>
      <dgm:spPr/>
    </dgm:pt>
    <dgm:pt modelId="{3F6D4EC6-5630-4230-BF8D-FB460A9C0188}" type="pres">
      <dgm:prSet presAssocID="{09EA1CA8-110A-4429-B706-37D486EBD138}" presName="vert1" presStyleCnt="0"/>
      <dgm:spPr/>
    </dgm:pt>
    <dgm:pt modelId="{FE5EB41F-DC81-47AF-8DFE-8B2FC44AE86B}" type="pres">
      <dgm:prSet presAssocID="{078842D6-6B74-42A5-B67C-0A37A4CD31A9}" presName="thickLine" presStyleLbl="alignNode1" presStyleIdx="4" presStyleCnt="8"/>
      <dgm:spPr/>
    </dgm:pt>
    <dgm:pt modelId="{35A75E32-9E93-44B9-A895-20F19CA75056}" type="pres">
      <dgm:prSet presAssocID="{078842D6-6B74-42A5-B67C-0A37A4CD31A9}" presName="horz1" presStyleCnt="0"/>
      <dgm:spPr/>
    </dgm:pt>
    <dgm:pt modelId="{267E7B5F-1C43-410C-83C8-908BF621182B}" type="pres">
      <dgm:prSet presAssocID="{078842D6-6B74-42A5-B67C-0A37A4CD31A9}" presName="tx1" presStyleLbl="revTx" presStyleIdx="4" presStyleCnt="8"/>
      <dgm:spPr/>
    </dgm:pt>
    <dgm:pt modelId="{AEE056C0-CD07-44BB-950A-9F7311746DE0}" type="pres">
      <dgm:prSet presAssocID="{078842D6-6B74-42A5-B67C-0A37A4CD31A9}" presName="vert1" presStyleCnt="0"/>
      <dgm:spPr/>
    </dgm:pt>
    <dgm:pt modelId="{996B8815-0BC1-49F5-9553-1DBF6F5EA2EA}" type="pres">
      <dgm:prSet presAssocID="{ADB94454-2E8E-4ED0-8076-D0014D06EE10}" presName="thickLine" presStyleLbl="alignNode1" presStyleIdx="5" presStyleCnt="8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5" presStyleCnt="8"/>
      <dgm:spPr/>
    </dgm:pt>
    <dgm:pt modelId="{D54F728D-CDB6-47AB-B096-56795C947C10}" type="pres">
      <dgm:prSet presAssocID="{ADB94454-2E8E-4ED0-8076-D0014D06EE10}" presName="vert1" presStyleCnt="0"/>
      <dgm:spPr/>
    </dgm:pt>
    <dgm:pt modelId="{530E71F0-C27F-46BC-9B42-5B7332EF4DBE}" type="pres">
      <dgm:prSet presAssocID="{791449DD-2513-4104-8444-815A0D8E279D}" presName="thickLine" presStyleLbl="alignNode1" presStyleIdx="6" presStyleCnt="8"/>
      <dgm:spPr/>
    </dgm:pt>
    <dgm:pt modelId="{2DE69432-9E55-405D-9076-BC2864E6ADFE}" type="pres">
      <dgm:prSet presAssocID="{791449DD-2513-4104-8444-815A0D8E279D}" presName="horz1" presStyleCnt="0"/>
      <dgm:spPr/>
    </dgm:pt>
    <dgm:pt modelId="{24687F62-05B5-49FE-BA1D-E8CCADBCA17B}" type="pres">
      <dgm:prSet presAssocID="{791449DD-2513-4104-8444-815A0D8E279D}" presName="tx1" presStyleLbl="revTx" presStyleIdx="6" presStyleCnt="8"/>
      <dgm:spPr/>
    </dgm:pt>
    <dgm:pt modelId="{D35D49AA-B6ED-4F3B-8DE9-F6A0867BF3B5}" type="pres">
      <dgm:prSet presAssocID="{791449DD-2513-4104-8444-815A0D8E279D}" presName="vert1" presStyleCnt="0"/>
      <dgm:spPr/>
    </dgm:pt>
    <dgm:pt modelId="{648A20A8-418D-4A81-BB28-0C1177E63AEF}" type="pres">
      <dgm:prSet presAssocID="{18EE8166-CE55-44E4-A91A-16E8D4D1051E}" presName="thickLine" presStyleLbl="alignNode1" presStyleIdx="7" presStyleCnt="8"/>
      <dgm:spPr/>
    </dgm:pt>
    <dgm:pt modelId="{75DE7C91-C705-4464-BD6D-24B13859D25D}" type="pres">
      <dgm:prSet presAssocID="{18EE8166-CE55-44E4-A91A-16E8D4D1051E}" presName="horz1" presStyleCnt="0"/>
      <dgm:spPr/>
    </dgm:pt>
    <dgm:pt modelId="{C072F9F6-F842-4442-B25B-D1F7A0C805B6}" type="pres">
      <dgm:prSet presAssocID="{18EE8166-CE55-44E4-A91A-16E8D4D1051E}" presName="tx1" presStyleLbl="revTx" presStyleIdx="7" presStyleCnt="8"/>
      <dgm:spPr/>
    </dgm:pt>
    <dgm:pt modelId="{05950548-7546-4444-BE77-575166377922}" type="pres">
      <dgm:prSet presAssocID="{18EE8166-CE55-44E4-A91A-16E8D4D1051E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019CC12E-20EB-4036-8C96-0AB46CB9E85E}" type="presOf" srcId="{09EA1CA8-110A-4429-B706-37D486EBD138}" destId="{1BD2D81F-790E-4239-8EC7-CF9A12B1367A}" srcOrd="0" destOrd="0" presId="urn:microsoft.com/office/officeart/2008/layout/LinedList"/>
    <dgm:cxn modelId="{203AEE5C-EBC7-4275-B6D6-0D982FC07A6D}" srcId="{B243BDDD-C51D-489A-9D83-484E1B007317}" destId="{18EE8166-CE55-44E4-A91A-16E8D4D1051E}" srcOrd="7" destOrd="0" parTransId="{69D13FB6-8843-4E9F-9F0C-A9E4F30A8AF0}" sibTransId="{7F1C1768-A306-4822-9992-FDA55034D932}"/>
    <dgm:cxn modelId="{83D2A868-7914-4223-AC8D-E069710DD3ED}" srcId="{B243BDDD-C51D-489A-9D83-484E1B007317}" destId="{ADB94454-2E8E-4ED0-8076-D0014D06EE10}" srcOrd="5" destOrd="0" parTransId="{A1F73035-1984-4496-BF33-81A8AF3D1DFE}" sibTransId="{028CC942-95C9-49D6-90B9-E424882F2F6E}"/>
    <dgm:cxn modelId="{0E66D569-5F97-411E-A3C4-B635DC1A6F6A}" type="presOf" srcId="{ADB94454-2E8E-4ED0-8076-D0014D06EE10}" destId="{6EF04FAA-CDBB-45AF-B0C2-49E51794CC51}" srcOrd="0" destOrd="0" presId="urn:microsoft.com/office/officeart/2008/layout/LinedList"/>
    <dgm:cxn modelId="{7E6F6853-7509-43C4-B3DD-43942D18BE05}" type="presOf" srcId="{FB63ECC2-F2C3-44FF-A373-AFC169BF9AD1}" destId="{CCC219AF-C8D7-4CA7-AF96-133CB193B538}" srcOrd="0" destOrd="0" presId="urn:microsoft.com/office/officeart/2008/layout/LinedList"/>
    <dgm:cxn modelId="{AEC86853-AEDB-4352-BB00-B01A794CEF04}" type="presOf" srcId="{18EE8166-CE55-44E4-A91A-16E8D4D1051E}" destId="{C072F9F6-F842-4442-B25B-D1F7A0C805B6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A73F9858-CBD7-474D-B223-5805D0121F6B}" type="presOf" srcId="{078842D6-6B74-42A5-B67C-0A37A4CD31A9}" destId="{267E7B5F-1C43-410C-83C8-908BF621182B}" srcOrd="0" destOrd="0" presId="urn:microsoft.com/office/officeart/2008/layout/LinedList"/>
    <dgm:cxn modelId="{3B453CB0-2FB6-49E1-B9D7-286B9EAB2AB5}" type="presOf" srcId="{2B708D23-F7BA-4009-8042-F59C4DB86A34}" destId="{6857DFD6-E532-4C2F-8E0F-DDB6EB97F0A2}" srcOrd="0" destOrd="0" presId="urn:microsoft.com/office/officeart/2008/layout/LinedList"/>
    <dgm:cxn modelId="{708801C2-39FD-4531-8B94-DE50F3028CFC}" srcId="{B243BDDD-C51D-489A-9D83-484E1B007317}" destId="{09EA1CA8-110A-4429-B706-37D486EBD138}" srcOrd="3" destOrd="0" parTransId="{F27A54A6-F2CF-4C55-8CA9-50C364FB2249}" sibTransId="{1475EE42-ECF1-4FAA-A988-45EC5C8B3820}"/>
    <dgm:cxn modelId="{C19094CA-8B64-45B7-B2F3-D2DA8BB5FAA4}" type="presOf" srcId="{791449DD-2513-4104-8444-815A0D8E279D}" destId="{24687F62-05B5-49FE-BA1D-E8CCADBCA17B}" srcOrd="0" destOrd="0" presId="urn:microsoft.com/office/officeart/2008/layout/Line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4" destOrd="0" parTransId="{B47EDC7C-9CE6-4AA9-982F-78B6A8C403B1}" sibTransId="{129BE90E-C04F-4DEC-8864-8FB101226F7D}"/>
    <dgm:cxn modelId="{9F4C5EFC-C052-40F1-A672-7EA342F24687}" type="presOf" srcId="{579F5918-B840-4DAD-A874-55B063A14ED8}" destId="{E4558840-8C6C-481B-8684-6366253DF07C}" srcOrd="0" destOrd="0" presId="urn:microsoft.com/office/officeart/2008/layout/LinedList"/>
    <dgm:cxn modelId="{18D7FFFD-B153-4DDA-B7B2-720B27153734}" srcId="{B243BDDD-C51D-489A-9D83-484E1B007317}" destId="{791449DD-2513-4104-8444-815A0D8E279D}" srcOrd="6" destOrd="0" parTransId="{181DB350-042F-44E0-B8E8-34199B1216E3}" sibTransId="{F561756E-59D4-4573-8AF0-5FCCBD6BF374}"/>
    <dgm:cxn modelId="{392A0562-D3BB-4285-976E-BBE9651A3F39}" type="presParOf" srcId="{27DDA80A-4EAA-4D66-9B0C-884472597098}" destId="{75D8C951-EFFD-4FFC-AF76-CDA07FA13611}" srcOrd="0" destOrd="0" presId="urn:microsoft.com/office/officeart/2008/layout/LinedList"/>
    <dgm:cxn modelId="{34B2180D-AC51-417E-9ACA-CD5F05B167F6}" type="presParOf" srcId="{27DDA80A-4EAA-4D66-9B0C-884472597098}" destId="{B42A43A9-44AF-4625-8DA0-09BCE32AAA3B}" srcOrd="1" destOrd="0" presId="urn:microsoft.com/office/officeart/2008/layout/LinedList"/>
    <dgm:cxn modelId="{02DDF74F-F5E4-4704-898D-B24547D034D9}" type="presParOf" srcId="{B42A43A9-44AF-4625-8DA0-09BCE32AAA3B}" destId="{6857DFD6-E532-4C2F-8E0F-DDB6EB97F0A2}" srcOrd="0" destOrd="0" presId="urn:microsoft.com/office/officeart/2008/layout/LinedList"/>
    <dgm:cxn modelId="{BC2A651B-0A98-4D32-B772-DB1BA603EA3B}" type="presParOf" srcId="{B42A43A9-44AF-4625-8DA0-09BCE32AAA3B}" destId="{25265A2D-DFAA-476B-B86B-5B46AD100A7D}" srcOrd="1" destOrd="0" presId="urn:microsoft.com/office/officeart/2008/layout/LinedList"/>
    <dgm:cxn modelId="{5A50E452-F7E1-47AD-A50C-EAA8B70B01E0}" type="presParOf" srcId="{27DDA80A-4EAA-4D66-9B0C-884472597098}" destId="{BA978681-798E-4E8B-9906-702C602C2001}" srcOrd="2" destOrd="0" presId="urn:microsoft.com/office/officeart/2008/layout/LinedList"/>
    <dgm:cxn modelId="{1714F9C2-3AC6-4FB7-A67E-850CBA48FAFC}" type="presParOf" srcId="{27DDA80A-4EAA-4D66-9B0C-884472597098}" destId="{D56C6F22-FF19-4181-981B-2901566BF9E5}" srcOrd="3" destOrd="0" presId="urn:microsoft.com/office/officeart/2008/layout/LinedList"/>
    <dgm:cxn modelId="{88FC369A-9094-49F4-A98A-44C5CC3915D0}" type="presParOf" srcId="{D56C6F22-FF19-4181-981B-2901566BF9E5}" destId="{CCC219AF-C8D7-4CA7-AF96-133CB193B538}" srcOrd="0" destOrd="0" presId="urn:microsoft.com/office/officeart/2008/layout/LinedList"/>
    <dgm:cxn modelId="{B705389A-64B1-42C3-9121-8767FC10476E}" type="presParOf" srcId="{D56C6F22-FF19-4181-981B-2901566BF9E5}" destId="{0897EE1B-CBD1-403C-8A81-4D615CFDDEEF}" srcOrd="1" destOrd="0" presId="urn:microsoft.com/office/officeart/2008/layout/LinedList"/>
    <dgm:cxn modelId="{9011CD5A-48FD-44E9-82EB-7E65D3DABE7B}" type="presParOf" srcId="{27DDA80A-4EAA-4D66-9B0C-884472597098}" destId="{9B43BAE5-18C7-477B-B28A-7E020CBF5F7B}" srcOrd="4" destOrd="0" presId="urn:microsoft.com/office/officeart/2008/layout/LinedList"/>
    <dgm:cxn modelId="{A33E6F82-BB5A-447A-AB2B-681B8CCFE491}" type="presParOf" srcId="{27DDA80A-4EAA-4D66-9B0C-884472597098}" destId="{0B4067AB-CD46-4ECA-BEE7-829EDC4A5CCF}" srcOrd="5" destOrd="0" presId="urn:microsoft.com/office/officeart/2008/layout/LinedList"/>
    <dgm:cxn modelId="{B7035F88-77C0-470B-B3C7-8C876B9B85E5}" type="presParOf" srcId="{0B4067AB-CD46-4ECA-BEE7-829EDC4A5CCF}" destId="{E4558840-8C6C-481B-8684-6366253DF07C}" srcOrd="0" destOrd="0" presId="urn:microsoft.com/office/officeart/2008/layout/LinedList"/>
    <dgm:cxn modelId="{23FB126A-1842-48AB-8B90-10081C2F10EE}" type="presParOf" srcId="{0B4067AB-CD46-4ECA-BEE7-829EDC4A5CCF}" destId="{54BBA686-F1E4-44DA-B734-11637E00264E}" srcOrd="1" destOrd="0" presId="urn:microsoft.com/office/officeart/2008/layout/LinedList"/>
    <dgm:cxn modelId="{FB7471A8-A074-42DE-B050-67B3E5A9037A}" type="presParOf" srcId="{27DDA80A-4EAA-4D66-9B0C-884472597098}" destId="{93A14647-9A57-498F-B002-0BD7E3FDCB1B}" srcOrd="6" destOrd="0" presId="urn:microsoft.com/office/officeart/2008/layout/LinedList"/>
    <dgm:cxn modelId="{E9919226-B191-4AE1-BD4D-B7E95D8246C4}" type="presParOf" srcId="{27DDA80A-4EAA-4D66-9B0C-884472597098}" destId="{D2283230-5836-406E-98A9-C6F516CC496F}" srcOrd="7" destOrd="0" presId="urn:microsoft.com/office/officeart/2008/layout/LinedList"/>
    <dgm:cxn modelId="{F5BD42DA-FA1E-4513-AF91-188B6600B74E}" type="presParOf" srcId="{D2283230-5836-406E-98A9-C6F516CC496F}" destId="{1BD2D81F-790E-4239-8EC7-CF9A12B1367A}" srcOrd="0" destOrd="0" presId="urn:microsoft.com/office/officeart/2008/layout/LinedList"/>
    <dgm:cxn modelId="{0D73AE0A-F2DA-4433-996D-2EA0AFCD5118}" type="presParOf" srcId="{D2283230-5836-406E-98A9-C6F516CC496F}" destId="{3F6D4EC6-5630-4230-BF8D-FB460A9C0188}" srcOrd="1" destOrd="0" presId="urn:microsoft.com/office/officeart/2008/layout/LinedList"/>
    <dgm:cxn modelId="{6910C3B0-B71C-4D6A-8770-530B839EEFF9}" type="presParOf" srcId="{27DDA80A-4EAA-4D66-9B0C-884472597098}" destId="{FE5EB41F-DC81-47AF-8DFE-8B2FC44AE86B}" srcOrd="8" destOrd="0" presId="urn:microsoft.com/office/officeart/2008/layout/LinedList"/>
    <dgm:cxn modelId="{31D17906-8BDE-46BE-9034-2A34E714CD9F}" type="presParOf" srcId="{27DDA80A-4EAA-4D66-9B0C-884472597098}" destId="{35A75E32-9E93-44B9-A895-20F19CA75056}" srcOrd="9" destOrd="0" presId="urn:microsoft.com/office/officeart/2008/layout/LinedList"/>
    <dgm:cxn modelId="{0358966E-622C-4E40-8594-B32B5B863C33}" type="presParOf" srcId="{35A75E32-9E93-44B9-A895-20F19CA75056}" destId="{267E7B5F-1C43-410C-83C8-908BF621182B}" srcOrd="0" destOrd="0" presId="urn:microsoft.com/office/officeart/2008/layout/LinedList"/>
    <dgm:cxn modelId="{05B3E1A4-6599-4477-86C2-9D56E2C0FF4D}" type="presParOf" srcId="{35A75E32-9E93-44B9-A895-20F19CA75056}" destId="{AEE056C0-CD07-44BB-950A-9F7311746DE0}" srcOrd="1" destOrd="0" presId="urn:microsoft.com/office/officeart/2008/layout/LinedList"/>
    <dgm:cxn modelId="{08D72C03-0B63-4252-A43A-02D9106CEB56}" type="presParOf" srcId="{27DDA80A-4EAA-4D66-9B0C-884472597098}" destId="{996B8815-0BC1-49F5-9553-1DBF6F5EA2EA}" srcOrd="10" destOrd="0" presId="urn:microsoft.com/office/officeart/2008/layout/LinedList"/>
    <dgm:cxn modelId="{E2ADC9FA-C411-4671-8F89-25AD303CC3D3}" type="presParOf" srcId="{27DDA80A-4EAA-4D66-9B0C-884472597098}" destId="{E8C01C51-40FD-4FFB-8CCE-476A9D628DC5}" srcOrd="11" destOrd="0" presId="urn:microsoft.com/office/officeart/2008/layout/LinedList"/>
    <dgm:cxn modelId="{2BB61A54-C64F-43F8-A128-F339C7A04DD2}" type="presParOf" srcId="{E8C01C51-40FD-4FFB-8CCE-476A9D628DC5}" destId="{6EF04FAA-CDBB-45AF-B0C2-49E51794CC51}" srcOrd="0" destOrd="0" presId="urn:microsoft.com/office/officeart/2008/layout/LinedList"/>
    <dgm:cxn modelId="{EDC846F4-DB5D-4015-984B-384C2D58E3F9}" type="presParOf" srcId="{E8C01C51-40FD-4FFB-8CCE-476A9D628DC5}" destId="{D54F728D-CDB6-47AB-B096-56795C947C10}" srcOrd="1" destOrd="0" presId="urn:microsoft.com/office/officeart/2008/layout/LinedList"/>
    <dgm:cxn modelId="{9EC36DB5-BA47-4567-8FC2-3CB4071E4D4A}" type="presParOf" srcId="{27DDA80A-4EAA-4D66-9B0C-884472597098}" destId="{530E71F0-C27F-46BC-9B42-5B7332EF4DBE}" srcOrd="12" destOrd="0" presId="urn:microsoft.com/office/officeart/2008/layout/LinedList"/>
    <dgm:cxn modelId="{5F5CF7E9-F9E9-473C-B300-0800CCB25C77}" type="presParOf" srcId="{27DDA80A-4EAA-4D66-9B0C-884472597098}" destId="{2DE69432-9E55-405D-9076-BC2864E6ADFE}" srcOrd="13" destOrd="0" presId="urn:microsoft.com/office/officeart/2008/layout/LinedList"/>
    <dgm:cxn modelId="{EAD4BFF8-9194-4A8F-BFC2-5257DB0C7104}" type="presParOf" srcId="{2DE69432-9E55-405D-9076-BC2864E6ADFE}" destId="{24687F62-05B5-49FE-BA1D-E8CCADBCA17B}" srcOrd="0" destOrd="0" presId="urn:microsoft.com/office/officeart/2008/layout/LinedList"/>
    <dgm:cxn modelId="{FFA8180E-56E3-4DC6-B713-A0E1E9445324}" type="presParOf" srcId="{2DE69432-9E55-405D-9076-BC2864E6ADFE}" destId="{D35D49AA-B6ED-4F3B-8DE9-F6A0867BF3B5}" srcOrd="1" destOrd="0" presId="urn:microsoft.com/office/officeart/2008/layout/LinedList"/>
    <dgm:cxn modelId="{288A014E-50E0-4A12-97C4-95FAB0B32F10}" type="presParOf" srcId="{27DDA80A-4EAA-4D66-9B0C-884472597098}" destId="{648A20A8-418D-4A81-BB28-0C1177E63AEF}" srcOrd="14" destOrd="0" presId="urn:microsoft.com/office/officeart/2008/layout/LinedList"/>
    <dgm:cxn modelId="{A9182B1A-54CB-4ADC-AE98-3DF48E737657}" type="presParOf" srcId="{27DDA80A-4EAA-4D66-9B0C-884472597098}" destId="{75DE7C91-C705-4464-BD6D-24B13859D25D}" srcOrd="15" destOrd="0" presId="urn:microsoft.com/office/officeart/2008/layout/LinedList"/>
    <dgm:cxn modelId="{B545B5E5-09AD-4D2D-B4ED-93E903329253}" type="presParOf" srcId="{75DE7C91-C705-4464-BD6D-24B13859D25D}" destId="{C072F9F6-F842-4442-B25B-D1F7A0C805B6}" srcOrd="0" destOrd="0" presId="urn:microsoft.com/office/officeart/2008/layout/LinedList"/>
    <dgm:cxn modelId="{7ACA126F-2A00-4AF8-8937-D95AE8AC7135}" type="presParOf" srcId="{75DE7C91-C705-4464-BD6D-24B13859D25D}" destId="{05950548-7546-4444-BE77-5751663779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>
              <a:latin typeface="Aptos" panose="020B0004020202020204" pitchFamily="34" charset="0"/>
            </a:rPr>
            <a:t>Sizi bir bankanın web sitesine yönlendirdiğini iddia eden e-posta bağlantılarına tıklamaktan kaçının.</a:t>
          </a:r>
          <a:endParaRPr lang="en-US" sz="2400" b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>
              <a:latin typeface="Aptos" panose="020B0004020202020204" pitchFamily="34" charset="0"/>
            </a:rPr>
            <a:t>Banka web adresini</a:t>
          </a:r>
          <a:r>
            <a:rPr lang="tr-TR" sz="2400" dirty="0">
              <a:latin typeface="Aptos" panose="020B0004020202020204" pitchFamily="34" charset="0"/>
            </a:rPr>
            <a:t> doğrudan tarayıcıya yazın ve bankanın meşru, güvenli sitesinde olduğunuzdan emin olun.</a:t>
          </a:r>
          <a:endParaRPr lang="en-US" sz="24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b="0" dirty="0" err="1">
              <a:latin typeface="Aptos" panose="020B0004020202020204" pitchFamily="34" charset="0"/>
            </a:rPr>
            <a:t>Resmi</a:t>
          </a:r>
          <a:r>
            <a:rPr lang="sk-SK" sz="2400" b="0" dirty="0">
              <a:latin typeface="Aptos" panose="020B0004020202020204" pitchFamily="34" charset="0"/>
            </a:rPr>
            <a:t> </a:t>
          </a:r>
          <a:r>
            <a:rPr lang="sk-SK" sz="2400" b="0" dirty="0" err="1">
              <a:latin typeface="Aptos" panose="020B0004020202020204" pitchFamily="34" charset="0"/>
            </a:rPr>
            <a:t>donanım</a:t>
          </a:r>
          <a:r>
            <a:rPr lang="sk-SK" sz="2400" b="0" dirty="0">
              <a:latin typeface="Aptos" panose="020B0004020202020204" pitchFamily="34" charset="0"/>
            </a:rPr>
            <a:t> </a:t>
          </a:r>
          <a:r>
            <a:rPr lang="sk-SK" sz="2400" b="0" dirty="0" err="1">
              <a:latin typeface="Aptos" panose="020B0004020202020204" pitchFamily="34" charset="0"/>
            </a:rPr>
            <a:t>perakende</a:t>
          </a:r>
          <a:r>
            <a:rPr lang="sk-SK" sz="2400" b="0" dirty="0">
              <a:latin typeface="Aptos" panose="020B0004020202020204" pitchFamily="34" charset="0"/>
            </a:rPr>
            <a:t> </a:t>
          </a:r>
          <a:r>
            <a:rPr lang="sk-SK" sz="2400" b="0" dirty="0" err="1">
              <a:latin typeface="Aptos" panose="020B0004020202020204" pitchFamily="34" charset="0"/>
            </a:rPr>
            <a:t>mağazalarından</a:t>
          </a:r>
          <a:r>
            <a:rPr lang="sk-SK" sz="2400" b="0" dirty="0">
              <a:latin typeface="Aptos" panose="020B0004020202020204" pitchFamily="34" charset="0"/>
            </a:rPr>
            <a:t> (Google </a:t>
          </a:r>
          <a:r>
            <a:rPr lang="sk-SK" sz="2400" b="0" dirty="0" err="1">
              <a:latin typeface="Aptos" panose="020B0004020202020204" pitchFamily="34" charset="0"/>
            </a:rPr>
            <a:t>Play</a:t>
          </a:r>
          <a:r>
            <a:rPr lang="sk-SK" sz="2400" b="0" dirty="0">
              <a:latin typeface="Aptos" panose="020B0004020202020204" pitchFamily="34" charset="0"/>
            </a:rPr>
            <a:t>, </a:t>
          </a:r>
          <a:r>
            <a:rPr lang="sk-SK" sz="2400" b="0" dirty="0" err="1">
              <a:latin typeface="Aptos" panose="020B0004020202020204" pitchFamily="34" charset="0"/>
            </a:rPr>
            <a:t>App</a:t>
          </a:r>
          <a:r>
            <a:rPr lang="sk-SK" sz="2400" b="0" dirty="0">
              <a:latin typeface="Aptos" panose="020B0004020202020204" pitchFamily="34" charset="0"/>
            </a:rPr>
            <a:t> </a:t>
          </a:r>
          <a:r>
            <a:rPr lang="sk-SK" sz="2400" b="0" dirty="0" err="1">
              <a:latin typeface="Aptos" panose="020B0004020202020204" pitchFamily="34" charset="0"/>
            </a:rPr>
            <a:t>Store</a:t>
          </a:r>
          <a:r>
            <a:rPr lang="sk-SK" sz="2400" b="0" dirty="0">
              <a:latin typeface="Aptos" panose="020B0004020202020204" pitchFamily="34" charset="0"/>
            </a:rPr>
            <a:t>, </a:t>
          </a:r>
          <a:r>
            <a:rPr lang="sk-SK" sz="2400" b="0" dirty="0" err="1">
              <a:latin typeface="Aptos" panose="020B0004020202020204" pitchFamily="34" charset="0"/>
            </a:rPr>
            <a:t>App</a:t>
          </a:r>
          <a:r>
            <a:rPr lang="sk-SK" sz="2400" b="0" dirty="0">
              <a:latin typeface="Aptos" panose="020B0004020202020204" pitchFamily="34" charset="0"/>
            </a:rPr>
            <a:t> </a:t>
          </a:r>
          <a:r>
            <a:rPr lang="sk-SK" sz="2400" b="0" dirty="0" err="1">
              <a:latin typeface="Aptos" panose="020B0004020202020204" pitchFamily="34" charset="0"/>
            </a:rPr>
            <a:t>Gallery</a:t>
          </a:r>
          <a:r>
            <a:rPr lang="sk-SK" sz="2400" b="0" dirty="0">
              <a:latin typeface="Aptos" panose="020B0004020202020204" pitchFamily="34" charset="0"/>
            </a:rPr>
            <a:t>) </a:t>
          </a:r>
          <a:r>
            <a:rPr lang="sk-SK" sz="2400" b="0" dirty="0" err="1">
              <a:latin typeface="Aptos" panose="020B0004020202020204" pitchFamily="34" charset="0"/>
            </a:rPr>
            <a:t>indirdiğiniz</a:t>
          </a:r>
          <a:r>
            <a:rPr lang="sk-SK" sz="2400" b="0" dirty="0">
              <a:latin typeface="Aptos" panose="020B0004020202020204" pitchFamily="34" charset="0"/>
            </a:rPr>
            <a:t> </a:t>
          </a:r>
          <a:r>
            <a:rPr lang="sk-SK" sz="2400" b="1" dirty="0">
              <a:latin typeface="Aptos" panose="020B0004020202020204" pitchFamily="34" charset="0"/>
            </a:rPr>
            <a:t>Mobil </a:t>
          </a:r>
          <a:r>
            <a:rPr lang="sk-SK" sz="2400" b="1" dirty="0" err="1">
              <a:latin typeface="Aptos" panose="020B0004020202020204" pitchFamily="34" charset="0"/>
            </a:rPr>
            <a:t>bankacılık</a:t>
          </a:r>
          <a:r>
            <a:rPr lang="sk-SK" sz="2400" b="1" dirty="0">
              <a:latin typeface="Aptos" panose="020B0004020202020204" pitchFamily="34" charset="0"/>
            </a:rPr>
            <a:t> </a:t>
          </a:r>
          <a:r>
            <a:rPr lang="sk-SK" sz="2400" b="1" dirty="0" err="1">
              <a:latin typeface="Aptos" panose="020B0004020202020204" pitchFamily="34" charset="0"/>
            </a:rPr>
            <a:t>uygulamasını</a:t>
          </a:r>
          <a:r>
            <a:rPr lang="sk-SK" sz="2400" b="1" dirty="0">
              <a:latin typeface="Aptos" panose="020B0004020202020204" pitchFamily="34" charset="0"/>
            </a:rPr>
            <a:t> </a:t>
          </a:r>
          <a:r>
            <a:rPr lang="sk-SK" sz="2400" b="0" dirty="0" err="1">
              <a:latin typeface="Aptos" panose="020B0004020202020204" pitchFamily="34" charset="0"/>
            </a:rPr>
            <a:t>kullanın</a:t>
          </a:r>
          <a:r>
            <a:rPr lang="sk-SK" sz="2400" b="0" dirty="0">
              <a:latin typeface="Aptos" panose="020B0004020202020204" pitchFamily="34" charset="0"/>
            </a:rPr>
            <a:t>.</a:t>
          </a:r>
          <a:endParaRPr lang="en-US" sz="2400" b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3"/>
      <dgm:spPr/>
    </dgm:pt>
    <dgm:pt modelId="{4C3BB3C4-D48C-46B1-8A32-9E3951CBB395}" type="pres">
      <dgm:prSet presAssocID="{E005DFF8-9213-41FA-8DA4-1A352AD9B1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3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3"/>
      <dgm:spPr/>
    </dgm:pt>
    <dgm:pt modelId="{CC26F1E9-A16F-492B-A2E6-52795D094E56}" type="pres">
      <dgm:prSet presAssocID="{08C6AEBB-E1BE-4B95-B093-1B6A274857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3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3" custLinFactNeighborX="-6088" custLinFactNeighborY="-2387"/>
      <dgm:spPr/>
    </dgm:pt>
    <dgm:pt modelId="{099D9778-BD54-43DF-8E9C-71140C4A5329}" type="pres">
      <dgm:prSet presAssocID="{F2EE30C0-7B90-412C-9191-B26D2BF87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9F88E17-311F-4242-B568-A6E0125C6BA8}" type="presOf" srcId="{08C6AEBB-E1BE-4B95-B093-1B6A27485733}" destId="{DB47289C-841F-4AA3-9FCF-CD74B20F0644}" srcOrd="0" destOrd="0" presId="urn:microsoft.com/office/officeart/2018/2/layout/IconVerticalSolidList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803BD531-6362-47D8-9AB3-DE0CDE85384A}" type="presOf" srcId="{F2EE30C0-7B90-412C-9191-B26D2BF8793A}" destId="{98D707D8-583D-4C18-A11E-47506727DB84}" srcOrd="0" destOrd="0" presId="urn:microsoft.com/office/officeart/2018/2/layout/IconVerticalSolidList"/>
    <dgm:cxn modelId="{D6BAF248-1590-48CA-8362-B4A42BA33D6B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CD800242-1BAB-4743-832E-6368AE5257BE}" type="presParOf" srcId="{3A8B25B3-A87E-4D6A-B075-90B33A927147}" destId="{B23338E4-A26E-40B7-9A0F-BC323F84F8F2}" srcOrd="0" destOrd="0" presId="urn:microsoft.com/office/officeart/2018/2/layout/IconVerticalSolidList"/>
    <dgm:cxn modelId="{8F343E84-1CE9-4090-9A92-7CF7A490EF73}" type="presParOf" srcId="{B23338E4-A26E-40B7-9A0F-BC323F84F8F2}" destId="{9130D0B2-D5F8-4D0C-B3D1-EFC9BF353892}" srcOrd="0" destOrd="0" presId="urn:microsoft.com/office/officeart/2018/2/layout/IconVerticalSolidList"/>
    <dgm:cxn modelId="{23D3EA36-97D6-4768-A7E0-929CC3E89DB5}" type="presParOf" srcId="{B23338E4-A26E-40B7-9A0F-BC323F84F8F2}" destId="{4C3BB3C4-D48C-46B1-8A32-9E3951CBB395}" srcOrd="1" destOrd="0" presId="urn:microsoft.com/office/officeart/2018/2/layout/IconVerticalSolidList"/>
    <dgm:cxn modelId="{F1655BAF-BCD2-4C41-BFA1-9122C3DAA3E0}" type="presParOf" srcId="{B23338E4-A26E-40B7-9A0F-BC323F84F8F2}" destId="{1F723BC6-5744-4673-A96B-225E8AAF85EB}" srcOrd="2" destOrd="0" presId="urn:microsoft.com/office/officeart/2018/2/layout/IconVerticalSolidList"/>
    <dgm:cxn modelId="{F664BB29-677C-4F5B-B881-DC5322EF886B}" type="presParOf" srcId="{B23338E4-A26E-40B7-9A0F-BC323F84F8F2}" destId="{B87462E3-B2C6-419A-9325-3F627D30FBAC}" srcOrd="3" destOrd="0" presId="urn:microsoft.com/office/officeart/2018/2/layout/IconVerticalSolidList"/>
    <dgm:cxn modelId="{79738652-F305-4299-9498-88EC03F59C14}" type="presParOf" srcId="{3A8B25B3-A87E-4D6A-B075-90B33A927147}" destId="{74B4F4B0-DD78-425B-B24D-2DDD9B9EEE5B}" srcOrd="1" destOrd="0" presId="urn:microsoft.com/office/officeart/2018/2/layout/IconVerticalSolidList"/>
    <dgm:cxn modelId="{D9FAC8CE-C301-47DA-B9F7-46C91038819C}" type="presParOf" srcId="{3A8B25B3-A87E-4D6A-B075-90B33A927147}" destId="{DCC388F6-A70D-404E-9468-5D997AB517B0}" srcOrd="2" destOrd="0" presId="urn:microsoft.com/office/officeart/2018/2/layout/IconVerticalSolidList"/>
    <dgm:cxn modelId="{31E0D815-0D33-4CAC-9559-54C3E0D6BC95}" type="presParOf" srcId="{DCC388F6-A70D-404E-9468-5D997AB517B0}" destId="{B3FDC2A5-017D-4E3C-99BE-889B931383F2}" srcOrd="0" destOrd="0" presId="urn:microsoft.com/office/officeart/2018/2/layout/IconVerticalSolidList"/>
    <dgm:cxn modelId="{8C08BF74-3229-4E0A-8DD8-D8BB40C73DF8}" type="presParOf" srcId="{DCC388F6-A70D-404E-9468-5D997AB517B0}" destId="{CC26F1E9-A16F-492B-A2E6-52795D094E56}" srcOrd="1" destOrd="0" presId="urn:microsoft.com/office/officeart/2018/2/layout/IconVerticalSolidList"/>
    <dgm:cxn modelId="{012FAD6C-ED29-49F3-A6E4-67817DE4A61A}" type="presParOf" srcId="{DCC388F6-A70D-404E-9468-5D997AB517B0}" destId="{E240DB1B-542C-49A9-BFEC-D25F71F9D599}" srcOrd="2" destOrd="0" presId="urn:microsoft.com/office/officeart/2018/2/layout/IconVerticalSolidList"/>
    <dgm:cxn modelId="{B0336081-9725-4D81-BB8B-292CF77ADA3D}" type="presParOf" srcId="{DCC388F6-A70D-404E-9468-5D997AB517B0}" destId="{DB47289C-841F-4AA3-9FCF-CD74B20F0644}" srcOrd="3" destOrd="0" presId="urn:microsoft.com/office/officeart/2018/2/layout/IconVerticalSolidList"/>
    <dgm:cxn modelId="{BCEF94A5-26BC-42F4-9770-800589DD126F}" type="presParOf" srcId="{3A8B25B3-A87E-4D6A-B075-90B33A927147}" destId="{502FAF1B-6626-43B8-BA0E-3FB2F6DFD68E}" srcOrd="3" destOrd="0" presId="urn:microsoft.com/office/officeart/2018/2/layout/IconVerticalSolidList"/>
    <dgm:cxn modelId="{18AA0636-DCBE-4AD8-AF4A-7BA22332F48F}" type="presParOf" srcId="{3A8B25B3-A87E-4D6A-B075-90B33A927147}" destId="{ED7492C4-9DBC-4B5D-89A4-2CB7E5037265}" srcOrd="4" destOrd="0" presId="urn:microsoft.com/office/officeart/2018/2/layout/IconVerticalSolidList"/>
    <dgm:cxn modelId="{3ED9845B-78D6-45B8-A94D-BF2592A951EE}" type="presParOf" srcId="{ED7492C4-9DBC-4B5D-89A4-2CB7E5037265}" destId="{EEB9BB86-2819-4BB3-B276-7575810710AA}" srcOrd="0" destOrd="0" presId="urn:microsoft.com/office/officeart/2018/2/layout/IconVerticalSolidList"/>
    <dgm:cxn modelId="{3BAC27A2-2E62-4D3B-A982-692D3E3DBEF5}" type="presParOf" srcId="{ED7492C4-9DBC-4B5D-89A4-2CB7E5037265}" destId="{099D9778-BD54-43DF-8E9C-71140C4A5329}" srcOrd="1" destOrd="0" presId="urn:microsoft.com/office/officeart/2018/2/layout/IconVerticalSolidList"/>
    <dgm:cxn modelId="{A0A24060-924E-4A7A-9439-87C4BAF229D8}" type="presParOf" srcId="{ED7492C4-9DBC-4B5D-89A4-2CB7E5037265}" destId="{83290F8B-66E6-4808-AD2F-76614182471A}" srcOrd="2" destOrd="0" presId="urn:microsoft.com/office/officeart/2018/2/layout/IconVerticalSolidList"/>
    <dgm:cxn modelId="{AAC64F0C-276B-4D5E-9286-0677B97AE366}" type="presParOf" srcId="{ED7492C4-9DBC-4B5D-89A4-2CB7E5037265}" destId="{98D707D8-583D-4C18-A11E-47506727D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05DFF8-9213-41FA-8DA4-1A352AD9B12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dirty="0">
              <a:latin typeface="Aptos" panose="020B0004020202020204" pitchFamily="34" charset="0"/>
            </a:rPr>
            <a:t>Dolandırıcıların manipüle etmesi son derece zor olduğundan, oturum açmak için biyometrik verileri kullanın.</a:t>
          </a:r>
          <a:endParaRPr lang="en-US" b="0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dirty="0">
              <a:latin typeface="Aptos" panose="020B0004020202020204" pitchFamily="34" charset="0"/>
            </a:rPr>
            <a:t>Parolalar, ağınızın güvenliği kadar güçlüdür ve donanım kötü amaçlı yazılım tarafından tehlikeye atıldığında, anahtar kaydı yoluyla kolayca suçluların eline geçebilir.</a:t>
          </a:r>
          <a:endParaRPr lang="en-US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i="1" dirty="0">
              <a:latin typeface="Aptos" panose="020B0004020202020204" pitchFamily="34" charset="0"/>
            </a:rPr>
            <a:t>Dikkat: Şifre ve kodları herkesin okuyabileceği dosyalara (örneğin; word, excel, ...) veya kağıt parçalarına yazmayın.</a:t>
          </a:r>
          <a:endParaRPr lang="en-US" i="1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3"/>
      <dgm:spPr/>
    </dgm:pt>
    <dgm:pt modelId="{4C3BB3C4-D48C-46B1-8A32-9E3951CBB395}" type="pres">
      <dgm:prSet presAssocID="{E005DFF8-9213-41FA-8DA4-1A352AD9B1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tlačok prsta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3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3"/>
      <dgm:spPr/>
    </dgm:pt>
    <dgm:pt modelId="{CC26F1E9-A16F-492B-A2E6-52795D094E56}" type="pres">
      <dgm:prSet presAssocID="{08C6AEBB-E1BE-4B95-B093-1B6A274857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turista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3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3" custLinFactNeighborX="-6088" custLinFactNeighborY="-2387"/>
      <dgm:spPr/>
    </dgm:pt>
    <dgm:pt modelId="{099D9778-BD54-43DF-8E9C-71140C4A5329}" type="pres">
      <dgm:prSet presAssocID="{F2EE30C0-7B90-412C-9191-B26D2BF87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výplň plnou farbou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1A1163E-C812-406E-ACAF-B2DA9A2CF71E}" type="presOf" srcId="{08C6AEBB-E1BE-4B95-B093-1B6A27485733}" destId="{DB47289C-841F-4AA3-9FCF-CD74B20F0644}" srcOrd="0" destOrd="0" presId="urn:microsoft.com/office/officeart/2018/2/layout/IconVerticalSolidList"/>
    <dgm:cxn modelId="{41DC345C-09FD-4F6D-81E1-4B5B22934597}" type="presOf" srcId="{F2EE30C0-7B90-412C-9191-B26D2BF8793A}" destId="{98D707D8-583D-4C18-A11E-47506727DB84}" srcOrd="0" destOrd="0" presId="urn:microsoft.com/office/officeart/2018/2/layout/IconVerticalSolidList"/>
    <dgm:cxn modelId="{2DA86068-8DB5-46FA-A81D-573E87BAF0CA}" type="presOf" srcId="{07388575-53AD-4155-AF4B-1182A738C817}" destId="{3A8B25B3-A87E-4D6A-B075-90B33A927147}" srcOrd="0" destOrd="0" presId="urn:microsoft.com/office/officeart/2018/2/layout/IconVerticalSolidList"/>
    <dgm:cxn modelId="{9FBA41DF-78A7-4171-90F7-D14AA9395029}" type="presOf" srcId="{E005DFF8-9213-41FA-8DA4-1A352AD9B123}" destId="{B87462E3-B2C6-419A-9325-3F627D30FBAC}" srcOrd="0" destOrd="0" presId="urn:microsoft.com/office/officeart/2018/2/layout/IconVerticalSolidList"/>
    <dgm:cxn modelId="{0DA0B4A2-25AC-4FA2-BD17-4C12F2E635A3}" type="presParOf" srcId="{3A8B25B3-A87E-4D6A-B075-90B33A927147}" destId="{B23338E4-A26E-40B7-9A0F-BC323F84F8F2}" srcOrd="0" destOrd="0" presId="urn:microsoft.com/office/officeart/2018/2/layout/IconVerticalSolidList"/>
    <dgm:cxn modelId="{326CDB74-6E37-41E3-8CD2-AA93006BC3A5}" type="presParOf" srcId="{B23338E4-A26E-40B7-9A0F-BC323F84F8F2}" destId="{9130D0B2-D5F8-4D0C-B3D1-EFC9BF353892}" srcOrd="0" destOrd="0" presId="urn:microsoft.com/office/officeart/2018/2/layout/IconVerticalSolidList"/>
    <dgm:cxn modelId="{8FB1B1D6-72D3-4772-ADB9-7904988E22F7}" type="presParOf" srcId="{B23338E4-A26E-40B7-9A0F-BC323F84F8F2}" destId="{4C3BB3C4-D48C-46B1-8A32-9E3951CBB395}" srcOrd="1" destOrd="0" presId="urn:microsoft.com/office/officeart/2018/2/layout/IconVerticalSolidList"/>
    <dgm:cxn modelId="{420C2680-4331-4ED6-B723-23A068AEADD2}" type="presParOf" srcId="{B23338E4-A26E-40B7-9A0F-BC323F84F8F2}" destId="{1F723BC6-5744-4673-A96B-225E8AAF85EB}" srcOrd="2" destOrd="0" presId="urn:microsoft.com/office/officeart/2018/2/layout/IconVerticalSolidList"/>
    <dgm:cxn modelId="{54969103-B374-4F59-BB56-84983706523A}" type="presParOf" srcId="{B23338E4-A26E-40B7-9A0F-BC323F84F8F2}" destId="{B87462E3-B2C6-419A-9325-3F627D30FBAC}" srcOrd="3" destOrd="0" presId="urn:microsoft.com/office/officeart/2018/2/layout/IconVerticalSolidList"/>
    <dgm:cxn modelId="{64049327-82D6-4455-BC15-5EDB0EC4E6AE}" type="presParOf" srcId="{3A8B25B3-A87E-4D6A-B075-90B33A927147}" destId="{74B4F4B0-DD78-425B-B24D-2DDD9B9EEE5B}" srcOrd="1" destOrd="0" presId="urn:microsoft.com/office/officeart/2018/2/layout/IconVerticalSolidList"/>
    <dgm:cxn modelId="{9E3FDBB4-6A0E-4640-8106-7328D8616E9C}" type="presParOf" srcId="{3A8B25B3-A87E-4D6A-B075-90B33A927147}" destId="{DCC388F6-A70D-404E-9468-5D997AB517B0}" srcOrd="2" destOrd="0" presId="urn:microsoft.com/office/officeart/2018/2/layout/IconVerticalSolidList"/>
    <dgm:cxn modelId="{2C533124-43D0-457B-B151-058D1546B05F}" type="presParOf" srcId="{DCC388F6-A70D-404E-9468-5D997AB517B0}" destId="{B3FDC2A5-017D-4E3C-99BE-889B931383F2}" srcOrd="0" destOrd="0" presId="urn:microsoft.com/office/officeart/2018/2/layout/IconVerticalSolidList"/>
    <dgm:cxn modelId="{3157169F-EF5A-4D9B-BD70-559808D2D6F5}" type="presParOf" srcId="{DCC388F6-A70D-404E-9468-5D997AB517B0}" destId="{CC26F1E9-A16F-492B-A2E6-52795D094E56}" srcOrd="1" destOrd="0" presId="urn:microsoft.com/office/officeart/2018/2/layout/IconVerticalSolidList"/>
    <dgm:cxn modelId="{4A74E4A0-3458-4854-AB7C-C5C612855774}" type="presParOf" srcId="{DCC388F6-A70D-404E-9468-5D997AB517B0}" destId="{E240DB1B-542C-49A9-BFEC-D25F71F9D599}" srcOrd="2" destOrd="0" presId="urn:microsoft.com/office/officeart/2018/2/layout/IconVerticalSolidList"/>
    <dgm:cxn modelId="{B887E9CA-B022-4D9D-ABF3-A99F2B390BF9}" type="presParOf" srcId="{DCC388F6-A70D-404E-9468-5D997AB517B0}" destId="{DB47289C-841F-4AA3-9FCF-CD74B20F0644}" srcOrd="3" destOrd="0" presId="urn:microsoft.com/office/officeart/2018/2/layout/IconVerticalSolidList"/>
    <dgm:cxn modelId="{09DBD1AC-FFB6-45C1-BE98-17CCFCDDE246}" type="presParOf" srcId="{3A8B25B3-A87E-4D6A-B075-90B33A927147}" destId="{502FAF1B-6626-43B8-BA0E-3FB2F6DFD68E}" srcOrd="3" destOrd="0" presId="urn:microsoft.com/office/officeart/2018/2/layout/IconVerticalSolidList"/>
    <dgm:cxn modelId="{9EF10572-B4D9-4DD7-8D1C-C04207EA3D22}" type="presParOf" srcId="{3A8B25B3-A87E-4D6A-B075-90B33A927147}" destId="{ED7492C4-9DBC-4B5D-89A4-2CB7E5037265}" srcOrd="4" destOrd="0" presId="urn:microsoft.com/office/officeart/2018/2/layout/IconVerticalSolidList"/>
    <dgm:cxn modelId="{06FB8B6E-B436-4102-BF7C-A360D2F7E836}" type="presParOf" srcId="{ED7492C4-9DBC-4B5D-89A4-2CB7E5037265}" destId="{EEB9BB86-2819-4BB3-B276-7575810710AA}" srcOrd="0" destOrd="0" presId="urn:microsoft.com/office/officeart/2018/2/layout/IconVerticalSolidList"/>
    <dgm:cxn modelId="{1B83C25D-D617-4D67-A576-83F55546042C}" type="presParOf" srcId="{ED7492C4-9DBC-4B5D-89A4-2CB7E5037265}" destId="{099D9778-BD54-43DF-8E9C-71140C4A5329}" srcOrd="1" destOrd="0" presId="urn:microsoft.com/office/officeart/2018/2/layout/IconVerticalSolidList"/>
    <dgm:cxn modelId="{FB63B918-F9A1-45C5-8757-5BCEBB4D99FA}" type="presParOf" srcId="{ED7492C4-9DBC-4B5D-89A4-2CB7E5037265}" destId="{83290F8B-66E6-4808-AD2F-76614182471A}" srcOrd="2" destOrd="0" presId="urn:microsoft.com/office/officeart/2018/2/layout/IconVerticalSolidList"/>
    <dgm:cxn modelId="{62A29BDC-0A19-4B91-B282-AC20BDB0A9FA}" type="presParOf" srcId="{ED7492C4-9DBC-4B5D-89A4-2CB7E5037265}" destId="{98D707D8-583D-4C18-A11E-47506727D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>
              <a:latin typeface="Aptos" panose="020B0004020202020204" pitchFamily="34" charset="0"/>
            </a:rPr>
            <a:t>Herhangi bir nedenle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herkes</a:t>
          </a:r>
          <a:r>
            <a:rPr lang="tr-TR" sz="2400" b="1" dirty="0">
              <a:solidFill>
                <a:srgbClr val="92BAB5"/>
              </a:solidFill>
              <a:latin typeface="Aptos" panose="020B0004020202020204" pitchFamily="34" charset="0"/>
            </a:rPr>
            <a:t> </a:t>
          </a:r>
          <a:r>
            <a:rPr lang="tr-TR" sz="2400" dirty="0">
              <a:latin typeface="Aptos" panose="020B0004020202020204" pitchFamily="34" charset="0"/>
            </a:rPr>
            <a:t>hedef olabilir,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kim olduğunuz</a:t>
          </a:r>
          <a:r>
            <a:rPr lang="tr-TR" sz="2400" dirty="0">
              <a:latin typeface="Aptos" panose="020B0004020202020204" pitchFamily="34" charset="0"/>
            </a:rPr>
            <a:t>,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hangi platformu kullandığınız</a:t>
          </a:r>
          <a:r>
            <a:rPr lang="tr-TR" sz="2400" dirty="0">
              <a:latin typeface="Aptos" panose="020B0004020202020204" pitchFamily="34" charset="0"/>
            </a:rPr>
            <a:t>,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ne kadar paranız olduğu </a:t>
          </a:r>
          <a:r>
            <a:rPr lang="tr-TR" sz="2400" dirty="0">
              <a:latin typeface="Aptos" panose="020B0004020202020204" pitchFamily="34" charset="0"/>
            </a:rPr>
            <a:t>önemli değildir</a:t>
          </a:r>
          <a:r>
            <a:rPr lang="sk-SK" sz="2400" dirty="0">
              <a:latin typeface="Aptos" panose="020B0004020202020204" pitchFamily="34" charset="0"/>
            </a:rPr>
            <a:t>.</a:t>
          </a:r>
          <a:endParaRPr lang="en-US" sz="2400" b="0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>
              <a:latin typeface="Aptos" panose="020B0004020202020204" pitchFamily="34" charset="0"/>
            </a:rPr>
            <a:t>Google aramalarına göre 2024 yılında her ay ortalama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68.000 Facebook</a:t>
          </a:r>
          <a:r>
            <a:rPr lang="tr-TR" sz="24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tr-TR" sz="2400" dirty="0">
              <a:latin typeface="Aptos" panose="020B0004020202020204" pitchFamily="34" charset="0"/>
            </a:rPr>
            <a:t>kullanıcısı ve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36.000 Instagram </a:t>
          </a:r>
          <a:r>
            <a:rPr lang="tr-TR" sz="2400" dirty="0">
              <a:latin typeface="Aptos" panose="020B0004020202020204" pitchFamily="34" charset="0"/>
            </a:rPr>
            <a:t>kullanıcısı,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</a:rPr>
            <a:t>hacklenen hesaplarının </a:t>
          </a:r>
          <a:r>
            <a:rPr lang="tr-TR" sz="2400" dirty="0">
              <a:latin typeface="Aptos" panose="020B0004020202020204" pitchFamily="34" charset="0"/>
            </a:rPr>
            <a:t>nasıl kurtarılacağına ilişkin bilgi edinmek için Google'a başvuruda bulundu.</a:t>
          </a:r>
          <a:endParaRPr lang="en-US" sz="2400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2"/>
      <dgm:spPr/>
    </dgm:pt>
    <dgm:pt modelId="{4C3BB3C4-D48C-46B1-8A32-9E3951CBB395}" type="pres">
      <dgm:prSet presAssocID="{E005DFF8-9213-41FA-8DA4-1A352AD9B1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d terča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2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2" custLinFactNeighborX="-13913" custLinFactNeighborY="4897"/>
      <dgm:spPr/>
    </dgm:pt>
    <dgm:pt modelId="{CC26F1E9-A16F-492B-A2E6-52795D094E56}" type="pres">
      <dgm:prSet presAssocID="{08C6AEBB-E1BE-4B95-B093-1B6A27485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blížiť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2" custLinFactNeighborX="382" custLinFactNeighborY="-857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1A1163E-C812-406E-ACAF-B2DA9A2CF71E}" type="presOf" srcId="{08C6AEBB-E1BE-4B95-B093-1B6A27485733}" destId="{DB47289C-841F-4AA3-9FCF-CD74B20F0644}" srcOrd="0" destOrd="0" presId="urn:microsoft.com/office/officeart/2018/2/layout/IconVerticalSolidList"/>
    <dgm:cxn modelId="{2DA86068-8DB5-46FA-A81D-573E87BAF0CA}" type="presOf" srcId="{07388575-53AD-4155-AF4B-1182A738C817}" destId="{3A8B25B3-A87E-4D6A-B075-90B33A927147}" srcOrd="0" destOrd="0" presId="urn:microsoft.com/office/officeart/2018/2/layout/IconVerticalSolidList"/>
    <dgm:cxn modelId="{9FBA41DF-78A7-4171-90F7-D14AA9395029}" type="presOf" srcId="{E005DFF8-9213-41FA-8DA4-1A352AD9B123}" destId="{B87462E3-B2C6-419A-9325-3F627D30FBAC}" srcOrd="0" destOrd="0" presId="urn:microsoft.com/office/officeart/2018/2/layout/IconVerticalSolidList"/>
    <dgm:cxn modelId="{0DA0B4A2-25AC-4FA2-BD17-4C12F2E635A3}" type="presParOf" srcId="{3A8B25B3-A87E-4D6A-B075-90B33A927147}" destId="{B23338E4-A26E-40B7-9A0F-BC323F84F8F2}" srcOrd="0" destOrd="0" presId="urn:microsoft.com/office/officeart/2018/2/layout/IconVerticalSolidList"/>
    <dgm:cxn modelId="{326CDB74-6E37-41E3-8CD2-AA93006BC3A5}" type="presParOf" srcId="{B23338E4-A26E-40B7-9A0F-BC323F84F8F2}" destId="{9130D0B2-D5F8-4D0C-B3D1-EFC9BF353892}" srcOrd="0" destOrd="0" presId="urn:microsoft.com/office/officeart/2018/2/layout/IconVerticalSolidList"/>
    <dgm:cxn modelId="{8FB1B1D6-72D3-4772-ADB9-7904988E22F7}" type="presParOf" srcId="{B23338E4-A26E-40B7-9A0F-BC323F84F8F2}" destId="{4C3BB3C4-D48C-46B1-8A32-9E3951CBB395}" srcOrd="1" destOrd="0" presId="urn:microsoft.com/office/officeart/2018/2/layout/IconVerticalSolidList"/>
    <dgm:cxn modelId="{420C2680-4331-4ED6-B723-23A068AEADD2}" type="presParOf" srcId="{B23338E4-A26E-40B7-9A0F-BC323F84F8F2}" destId="{1F723BC6-5744-4673-A96B-225E8AAF85EB}" srcOrd="2" destOrd="0" presId="urn:microsoft.com/office/officeart/2018/2/layout/IconVerticalSolidList"/>
    <dgm:cxn modelId="{54969103-B374-4F59-BB56-84983706523A}" type="presParOf" srcId="{B23338E4-A26E-40B7-9A0F-BC323F84F8F2}" destId="{B87462E3-B2C6-419A-9325-3F627D30FBAC}" srcOrd="3" destOrd="0" presId="urn:microsoft.com/office/officeart/2018/2/layout/IconVerticalSolidList"/>
    <dgm:cxn modelId="{64049327-82D6-4455-BC15-5EDB0EC4E6AE}" type="presParOf" srcId="{3A8B25B3-A87E-4D6A-B075-90B33A927147}" destId="{74B4F4B0-DD78-425B-B24D-2DDD9B9EEE5B}" srcOrd="1" destOrd="0" presId="urn:microsoft.com/office/officeart/2018/2/layout/IconVerticalSolidList"/>
    <dgm:cxn modelId="{9E3FDBB4-6A0E-4640-8106-7328D8616E9C}" type="presParOf" srcId="{3A8B25B3-A87E-4D6A-B075-90B33A927147}" destId="{DCC388F6-A70D-404E-9468-5D997AB517B0}" srcOrd="2" destOrd="0" presId="urn:microsoft.com/office/officeart/2018/2/layout/IconVerticalSolidList"/>
    <dgm:cxn modelId="{2C533124-43D0-457B-B151-058D1546B05F}" type="presParOf" srcId="{DCC388F6-A70D-404E-9468-5D997AB517B0}" destId="{B3FDC2A5-017D-4E3C-99BE-889B931383F2}" srcOrd="0" destOrd="0" presId="urn:microsoft.com/office/officeart/2018/2/layout/IconVerticalSolidList"/>
    <dgm:cxn modelId="{3157169F-EF5A-4D9B-BD70-559808D2D6F5}" type="presParOf" srcId="{DCC388F6-A70D-404E-9468-5D997AB517B0}" destId="{CC26F1E9-A16F-492B-A2E6-52795D094E56}" srcOrd="1" destOrd="0" presId="urn:microsoft.com/office/officeart/2018/2/layout/IconVerticalSolidList"/>
    <dgm:cxn modelId="{4A74E4A0-3458-4854-AB7C-C5C612855774}" type="presParOf" srcId="{DCC388F6-A70D-404E-9468-5D997AB517B0}" destId="{E240DB1B-542C-49A9-BFEC-D25F71F9D599}" srcOrd="2" destOrd="0" presId="urn:microsoft.com/office/officeart/2018/2/layout/IconVerticalSolidList"/>
    <dgm:cxn modelId="{B887E9CA-B022-4D9D-ABF3-A99F2B390BF9}" type="presParOf" srcId="{DCC388F6-A70D-404E-9468-5D997AB517B0}" destId="{DB47289C-841F-4AA3-9FCF-CD74B20F0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Kişisel verileri korumak </a:t>
          </a:r>
          <a:r>
            <a:rPr lang="tr-TR" sz="2400" dirty="0">
              <a:latin typeface="Aptos" panose="020B0004020202020204" pitchFamily="34" charset="0"/>
              <a:cs typeface="Arial" panose="020B0604020202020204" pitchFamily="34" charset="0"/>
            </a:rPr>
            <a:t>ve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güvenlik riskini en aza indirmek</a:t>
          </a:r>
          <a:r>
            <a:rPr lang="tr-TR" sz="2400" dirty="0">
              <a:latin typeface="Aptos" panose="020B0004020202020204" pitchFamily="34" charset="0"/>
              <a:cs typeface="Arial" panose="020B0604020202020204" pitchFamily="34" charset="0"/>
            </a:rPr>
            <a:t>, sosyal ağ platformlarının popülerliği ve birbirine bağlılığı arttıkça tüm kullanıcıların temel görevi haline gelmektedir</a:t>
          </a:r>
          <a:r>
            <a:rPr lang="en-US" sz="2400" dirty="0">
              <a:latin typeface="Aptos" panose="020B0004020202020204" pitchFamily="34" charset="0"/>
              <a:cs typeface="Arial" panose="020B0604020202020204" pitchFamily="34" charset="0"/>
            </a:rPr>
            <a:t>.</a:t>
          </a:r>
          <a:endParaRPr lang="en-US" sz="24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Sosyal Ağ Hesabınızı </a:t>
          </a:r>
          <a:r>
            <a:rPr lang="tr-TR" sz="24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gizlilik ve güvenlik </a:t>
          </a:r>
          <a:r>
            <a:rPr lang="tr-TR" sz="2400" dirty="0">
              <a:latin typeface="Aptos" panose="020B0004020202020204" pitchFamily="34" charset="0"/>
              <a:cs typeface="Arial" panose="020B0604020202020204" pitchFamily="34" charset="0"/>
            </a:rPr>
            <a:t>tehditlerinden korumak, </a:t>
          </a:r>
          <a:r>
            <a:rPr lang="tr-TR" sz="24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şüpheli faaliyetlere karşı sizi uyarmak ve siber dolandırıcılıktan korunmak </a:t>
          </a:r>
          <a:r>
            <a:rPr lang="tr-TR" sz="2400" dirty="0">
              <a:latin typeface="Aptos" panose="020B0004020202020204" pitchFamily="34" charset="0"/>
              <a:cs typeface="Arial" panose="020B0604020202020204" pitchFamily="34" charset="0"/>
            </a:rPr>
            <a:t>için önerilen temel uygulamaları izlerseniz çok da </a:t>
          </a:r>
          <a:r>
            <a:rPr lang="tr-TR" sz="2400" b="1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zor</a:t>
          </a:r>
          <a:r>
            <a:rPr lang="tr-TR" sz="2400" b="1" dirty="0">
              <a:latin typeface="Aptos" panose="020B0004020202020204" pitchFamily="34" charset="0"/>
              <a:cs typeface="Arial" panose="020B0604020202020204" pitchFamily="34" charset="0"/>
            </a:rPr>
            <a:t> </a:t>
          </a:r>
          <a:r>
            <a:rPr lang="tr-TR" sz="2400" dirty="0">
              <a:latin typeface="Aptos" panose="020B0004020202020204" pitchFamily="34" charset="0"/>
              <a:cs typeface="Arial" panose="020B0604020202020204" pitchFamily="34" charset="0"/>
            </a:rPr>
            <a:t>değildir</a:t>
          </a:r>
          <a:r>
            <a:rPr lang="en-US" sz="2400" dirty="0">
              <a:latin typeface="Aptos" panose="020B0004020202020204" pitchFamily="34" charset="0"/>
              <a:cs typeface="Arial" panose="020B0604020202020204" pitchFamily="34" charset="0"/>
            </a:rPr>
            <a:t>.</a:t>
          </a:r>
          <a:endParaRPr lang="en-US" sz="24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2"/>
      <dgm:spPr/>
    </dgm:pt>
    <dgm:pt modelId="{4C3BB3C4-D48C-46B1-8A32-9E3951CBB395}" type="pres">
      <dgm:prSet presAssocID="{E005DFF8-9213-41FA-8DA4-1A352AD9B1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áždnik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2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2" custLinFactNeighborX="-11546"/>
      <dgm:spPr/>
    </dgm:pt>
    <dgm:pt modelId="{CC26F1E9-A16F-492B-A2E6-52795D094E56}" type="pres">
      <dgm:prSet presAssocID="{08C6AEBB-E1BE-4B95-B093-1B6A27485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tít so značkou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E9F88E17-311F-4242-B568-A6E0125C6BA8}" type="presOf" srcId="{08C6AEBB-E1BE-4B95-B093-1B6A27485733}" destId="{DB47289C-841F-4AA3-9FCF-CD74B20F0644}" srcOrd="0" destOrd="0" presId="urn:microsoft.com/office/officeart/2018/2/layout/IconVerticalSolidList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6BAF248-1590-48CA-8362-B4A42BA33D6B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CD800242-1BAB-4743-832E-6368AE5257BE}" type="presParOf" srcId="{3A8B25B3-A87E-4D6A-B075-90B33A927147}" destId="{B23338E4-A26E-40B7-9A0F-BC323F84F8F2}" srcOrd="0" destOrd="0" presId="urn:microsoft.com/office/officeart/2018/2/layout/IconVerticalSolidList"/>
    <dgm:cxn modelId="{8F343E84-1CE9-4090-9A92-7CF7A490EF73}" type="presParOf" srcId="{B23338E4-A26E-40B7-9A0F-BC323F84F8F2}" destId="{9130D0B2-D5F8-4D0C-B3D1-EFC9BF353892}" srcOrd="0" destOrd="0" presId="urn:microsoft.com/office/officeart/2018/2/layout/IconVerticalSolidList"/>
    <dgm:cxn modelId="{23D3EA36-97D6-4768-A7E0-929CC3E89DB5}" type="presParOf" srcId="{B23338E4-A26E-40B7-9A0F-BC323F84F8F2}" destId="{4C3BB3C4-D48C-46B1-8A32-9E3951CBB395}" srcOrd="1" destOrd="0" presId="urn:microsoft.com/office/officeart/2018/2/layout/IconVerticalSolidList"/>
    <dgm:cxn modelId="{F1655BAF-BCD2-4C41-BFA1-9122C3DAA3E0}" type="presParOf" srcId="{B23338E4-A26E-40B7-9A0F-BC323F84F8F2}" destId="{1F723BC6-5744-4673-A96B-225E8AAF85EB}" srcOrd="2" destOrd="0" presId="urn:microsoft.com/office/officeart/2018/2/layout/IconVerticalSolidList"/>
    <dgm:cxn modelId="{F664BB29-677C-4F5B-B881-DC5322EF886B}" type="presParOf" srcId="{B23338E4-A26E-40B7-9A0F-BC323F84F8F2}" destId="{B87462E3-B2C6-419A-9325-3F627D30FBAC}" srcOrd="3" destOrd="0" presId="urn:microsoft.com/office/officeart/2018/2/layout/IconVerticalSolidList"/>
    <dgm:cxn modelId="{79738652-F305-4299-9498-88EC03F59C14}" type="presParOf" srcId="{3A8B25B3-A87E-4D6A-B075-90B33A927147}" destId="{74B4F4B0-DD78-425B-B24D-2DDD9B9EEE5B}" srcOrd="1" destOrd="0" presId="urn:microsoft.com/office/officeart/2018/2/layout/IconVerticalSolidList"/>
    <dgm:cxn modelId="{D9FAC8CE-C301-47DA-B9F7-46C91038819C}" type="presParOf" srcId="{3A8B25B3-A87E-4D6A-B075-90B33A927147}" destId="{DCC388F6-A70D-404E-9468-5D997AB517B0}" srcOrd="2" destOrd="0" presId="urn:microsoft.com/office/officeart/2018/2/layout/IconVerticalSolidList"/>
    <dgm:cxn modelId="{31E0D815-0D33-4CAC-9559-54C3E0D6BC95}" type="presParOf" srcId="{DCC388F6-A70D-404E-9468-5D997AB517B0}" destId="{B3FDC2A5-017D-4E3C-99BE-889B931383F2}" srcOrd="0" destOrd="0" presId="urn:microsoft.com/office/officeart/2018/2/layout/IconVerticalSolidList"/>
    <dgm:cxn modelId="{8C08BF74-3229-4E0A-8DD8-D8BB40C73DF8}" type="presParOf" srcId="{DCC388F6-A70D-404E-9468-5D997AB517B0}" destId="{CC26F1E9-A16F-492B-A2E6-52795D094E56}" srcOrd="1" destOrd="0" presId="urn:microsoft.com/office/officeart/2018/2/layout/IconVerticalSolidList"/>
    <dgm:cxn modelId="{012FAD6C-ED29-49F3-A6E4-67817DE4A61A}" type="presParOf" srcId="{DCC388F6-A70D-404E-9468-5D997AB517B0}" destId="{E240DB1B-542C-49A9-BFEC-D25F71F9D599}" srcOrd="2" destOrd="0" presId="urn:microsoft.com/office/officeart/2018/2/layout/IconVerticalSolidList"/>
    <dgm:cxn modelId="{B0336081-9725-4D81-BB8B-292CF77ADA3D}" type="presParOf" srcId="{DCC388F6-A70D-404E-9468-5D997AB517B0}" destId="{DB47289C-841F-4AA3-9FCF-CD74B20F0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0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0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i="0" u="none" kern="1200" dirty="0">
              <a:latin typeface="Aptos" panose="020B0004020202020204" pitchFamily="34" charset="0"/>
            </a:rPr>
            <a:t>İÇERİK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0" y="0"/>
        <a:ext cx="6972975" cy="600527"/>
      </dsp:txXfrm>
    </dsp:sp>
    <dsp:sp modelId="{BA978681-798E-4E8B-9906-702C602C2001}">
      <dsp:nvSpPr>
        <dsp:cNvPr id="0" name=""/>
        <dsp:cNvSpPr/>
      </dsp:nvSpPr>
      <dsp:spPr>
        <a:xfrm>
          <a:off x="0" y="600527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600527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İnternet </a:t>
          </a: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Bankacılığı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  </a:t>
          </a:r>
        </a:p>
      </dsp:txBody>
      <dsp:txXfrm>
        <a:off x="0" y="600527"/>
        <a:ext cx="6972975" cy="600527"/>
      </dsp:txXfrm>
    </dsp:sp>
    <dsp:sp modelId="{9B43BAE5-18C7-477B-B28A-7E020CBF5F7B}">
      <dsp:nvSpPr>
        <dsp:cNvPr id="0" name=""/>
        <dsp:cNvSpPr/>
      </dsp:nvSpPr>
      <dsp:spPr>
        <a:xfrm>
          <a:off x="0" y="1201054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201055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İnternet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bankacılığının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avantajları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ve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dezavantajları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201055"/>
        <a:ext cx="6972975" cy="600527"/>
      </dsp:txXfrm>
    </dsp:sp>
    <dsp:sp modelId="{93A14647-9A57-498F-B002-0BD7E3FDCB1B}">
      <dsp:nvSpPr>
        <dsp:cNvPr id="0" name=""/>
        <dsp:cNvSpPr/>
      </dsp:nvSpPr>
      <dsp:spPr>
        <a:xfrm>
          <a:off x="0" y="1801582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2D81F-790E-4239-8EC7-CF9A12B1367A}">
      <dsp:nvSpPr>
        <dsp:cNvPr id="0" name=""/>
        <dsp:cNvSpPr/>
      </dsp:nvSpPr>
      <dsp:spPr>
        <a:xfrm>
          <a:off x="0" y="1801582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ptos" panose="020B0004020202020204" pitchFamily="34" charset="0"/>
              <a:ea typeface="+mn-ea"/>
              <a:cs typeface="+mn-cs"/>
            </a:rPr>
            <a:t>En iyi </a:t>
          </a:r>
          <a:r>
            <a:rPr lang="en-GB" sz="2400" kern="1200" dirty="0" err="1">
              <a:latin typeface="Aptos" panose="020B0004020202020204" pitchFamily="34" charset="0"/>
              <a:ea typeface="+mn-ea"/>
              <a:cs typeface="+mn-cs"/>
            </a:rPr>
            <a:t>uygulamalar</a:t>
          </a:r>
          <a:r>
            <a:rPr lang="en-GB" sz="2400" kern="1200" dirty="0">
              <a:latin typeface="Aptos" panose="020B0004020202020204" pitchFamily="34" charset="0"/>
              <a:ea typeface="+mn-ea"/>
              <a:cs typeface="+mn-cs"/>
            </a:rPr>
            <a:t> – İnternet </a:t>
          </a:r>
          <a:r>
            <a:rPr lang="en-GB" sz="2400" kern="1200" dirty="0" err="1">
              <a:latin typeface="Aptos" panose="020B0004020202020204" pitchFamily="34" charset="0"/>
              <a:ea typeface="+mn-ea"/>
              <a:cs typeface="+mn-cs"/>
            </a:rPr>
            <a:t>bankacılığı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 g</a:t>
          </a: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üvenliği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801582"/>
        <a:ext cx="6972975" cy="600527"/>
      </dsp:txXfrm>
    </dsp:sp>
    <dsp:sp modelId="{FE5EB41F-DC81-47AF-8DFE-8B2FC44AE86B}">
      <dsp:nvSpPr>
        <dsp:cNvPr id="0" name=""/>
        <dsp:cNvSpPr/>
      </dsp:nvSpPr>
      <dsp:spPr>
        <a:xfrm>
          <a:off x="0" y="2402109"/>
          <a:ext cx="6972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E7B5F-1C43-410C-83C8-908BF621182B}">
      <dsp:nvSpPr>
        <dsp:cNvPr id="0" name=""/>
        <dsp:cNvSpPr/>
      </dsp:nvSpPr>
      <dsp:spPr>
        <a:xfrm>
          <a:off x="0" y="2402110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Sosyal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ağlar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2402110"/>
        <a:ext cx="6972975" cy="600527"/>
      </dsp:txXfrm>
    </dsp:sp>
    <dsp:sp modelId="{996B8815-0BC1-49F5-9553-1DBF6F5EA2EA}">
      <dsp:nvSpPr>
        <dsp:cNvPr id="0" name=""/>
        <dsp:cNvSpPr/>
      </dsp:nvSpPr>
      <dsp:spPr>
        <a:xfrm>
          <a:off x="0" y="3002637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3002637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Sosyal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ağların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avantajları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ve</a:t>
          </a:r>
          <a:r>
            <a:rPr lang="en-GB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en-GB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dezavantajları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3002637"/>
        <a:ext cx="6972975" cy="600527"/>
      </dsp:txXfrm>
    </dsp:sp>
    <dsp:sp modelId="{530E71F0-C27F-46BC-9B42-5B7332EF4DBE}">
      <dsp:nvSpPr>
        <dsp:cNvPr id="0" name=""/>
        <dsp:cNvSpPr/>
      </dsp:nvSpPr>
      <dsp:spPr>
        <a:xfrm>
          <a:off x="0" y="3603164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87F62-05B5-49FE-BA1D-E8CCADBCA17B}">
      <dsp:nvSpPr>
        <dsp:cNvPr id="0" name=""/>
        <dsp:cNvSpPr/>
      </dsp:nvSpPr>
      <dsp:spPr>
        <a:xfrm>
          <a:off x="0" y="3603165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Aptos" panose="020B0004020202020204" pitchFamily="34" charset="0"/>
              <a:ea typeface="+mn-ea"/>
              <a:cs typeface="+mn-cs"/>
            </a:rPr>
            <a:t>En iyi uygulamalar – 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S</a:t>
          </a:r>
          <a:r>
            <a:rPr lang="sv-SE" sz="2400" kern="1200" dirty="0">
              <a:latin typeface="Aptos" panose="020B0004020202020204" pitchFamily="34" charset="0"/>
              <a:ea typeface="+mn-ea"/>
              <a:cs typeface="+mn-cs"/>
            </a:rPr>
            <a:t>osyal medya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 g</a:t>
          </a:r>
          <a:r>
            <a:rPr lang="en-US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üvenliği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3603165"/>
        <a:ext cx="6972975" cy="600527"/>
      </dsp:txXfrm>
    </dsp:sp>
    <dsp:sp modelId="{648A20A8-418D-4A81-BB28-0C1177E63AEF}">
      <dsp:nvSpPr>
        <dsp:cNvPr id="0" name=""/>
        <dsp:cNvSpPr/>
      </dsp:nvSpPr>
      <dsp:spPr>
        <a:xfrm>
          <a:off x="0" y="4203692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2F9F6-F842-4442-B25B-D1F7A0C805B6}">
      <dsp:nvSpPr>
        <dsp:cNvPr id="0" name=""/>
        <dsp:cNvSpPr/>
      </dsp:nvSpPr>
      <dsp:spPr>
        <a:xfrm>
          <a:off x="0" y="4203692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Sonuç</a:t>
          </a:r>
          <a:r>
            <a:rPr lang="sk-SK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sk-SK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Sosyal</a:t>
          </a:r>
          <a:r>
            <a:rPr lang="sk-SK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sk-SK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ağların</a:t>
          </a:r>
          <a:r>
            <a:rPr lang="sk-SK" sz="2400" kern="1200" dirty="0">
              <a:latin typeface="Aptos" panose="020B0004020202020204" pitchFamily="34" charset="0"/>
              <a:cs typeface="Calibri" panose="020F0502020204030204" pitchFamily="34" charset="0"/>
            </a:rPr>
            <a:t> </a:t>
          </a:r>
          <a:r>
            <a:rPr lang="sk-SK" sz="2400" kern="1200" dirty="0" err="1">
              <a:latin typeface="Aptos" panose="020B0004020202020204" pitchFamily="34" charset="0"/>
              <a:cs typeface="Calibri" panose="020F0502020204030204" pitchFamily="34" charset="0"/>
            </a:rPr>
            <a:t>güvenliği</a:t>
          </a:r>
          <a:endParaRPr lang="sk-SK" sz="2400" kern="1200" dirty="0">
            <a:latin typeface="Aptos" panose="020B0004020202020204" pitchFamily="34" charset="0"/>
          </a:endParaRPr>
        </a:p>
      </dsp:txBody>
      <dsp:txXfrm>
        <a:off x="0" y="4203692"/>
        <a:ext cx="6972975" cy="600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571"/>
          <a:ext cx="10888980" cy="133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404471" y="301418"/>
          <a:ext cx="735403" cy="735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544346" y="571"/>
          <a:ext cx="9344633" cy="133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09" tIns="141509" rIns="141509" bIns="14150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ptos" panose="020B0004020202020204" pitchFamily="34" charset="0"/>
            </a:rPr>
            <a:t>Sizi bir bankanın web sitesine yönlendirdiğini iddia eden e-posta bağlantılarına tıklamaktan kaçının.</a:t>
          </a:r>
          <a:endParaRPr lang="en-US" sz="2400" b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4346" y="571"/>
        <a:ext cx="9344633" cy="1337096"/>
      </dsp:txXfrm>
    </dsp:sp>
    <dsp:sp modelId="{B3FDC2A5-017D-4E3C-99BE-889B931383F2}">
      <dsp:nvSpPr>
        <dsp:cNvPr id="0" name=""/>
        <dsp:cNvSpPr/>
      </dsp:nvSpPr>
      <dsp:spPr>
        <a:xfrm>
          <a:off x="0" y="1671942"/>
          <a:ext cx="10888980" cy="133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404471" y="1972788"/>
          <a:ext cx="735403" cy="735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544346" y="1671942"/>
          <a:ext cx="9344633" cy="133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09" tIns="141509" rIns="141509" bIns="14150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Aptos" panose="020B0004020202020204" pitchFamily="34" charset="0"/>
            </a:rPr>
            <a:t>Banka web adresini</a:t>
          </a:r>
          <a:r>
            <a:rPr lang="tr-TR" sz="2400" kern="1200" dirty="0">
              <a:latin typeface="Aptos" panose="020B0004020202020204" pitchFamily="34" charset="0"/>
            </a:rPr>
            <a:t> doğrudan tarayıcıya yazın ve bankanın meşru, güvenli sitesinde olduğunuzdan emin olun.</a:t>
          </a:r>
          <a:endParaRPr lang="en-US" sz="24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4346" y="1671942"/>
        <a:ext cx="9344633" cy="1337096"/>
      </dsp:txXfrm>
    </dsp:sp>
    <dsp:sp modelId="{EEB9BB86-2819-4BB3-B276-7575810710AA}">
      <dsp:nvSpPr>
        <dsp:cNvPr id="0" name=""/>
        <dsp:cNvSpPr/>
      </dsp:nvSpPr>
      <dsp:spPr>
        <a:xfrm>
          <a:off x="0" y="3311396"/>
          <a:ext cx="10888980" cy="133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404471" y="3644159"/>
          <a:ext cx="735403" cy="735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544346" y="3343312"/>
          <a:ext cx="9344633" cy="133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09" tIns="141509" rIns="141509" bIns="14150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0" kern="1200" dirty="0" err="1">
              <a:latin typeface="Aptos" panose="020B0004020202020204" pitchFamily="34" charset="0"/>
            </a:rPr>
            <a:t>Resmi</a:t>
          </a:r>
          <a:r>
            <a:rPr lang="sk-SK" sz="2400" b="0" kern="1200" dirty="0">
              <a:latin typeface="Aptos" panose="020B0004020202020204" pitchFamily="34" charset="0"/>
            </a:rPr>
            <a:t> </a:t>
          </a:r>
          <a:r>
            <a:rPr lang="sk-SK" sz="2400" b="0" kern="1200" dirty="0" err="1">
              <a:latin typeface="Aptos" panose="020B0004020202020204" pitchFamily="34" charset="0"/>
            </a:rPr>
            <a:t>donanım</a:t>
          </a:r>
          <a:r>
            <a:rPr lang="sk-SK" sz="2400" b="0" kern="1200" dirty="0">
              <a:latin typeface="Aptos" panose="020B0004020202020204" pitchFamily="34" charset="0"/>
            </a:rPr>
            <a:t> </a:t>
          </a:r>
          <a:r>
            <a:rPr lang="sk-SK" sz="2400" b="0" kern="1200" dirty="0" err="1">
              <a:latin typeface="Aptos" panose="020B0004020202020204" pitchFamily="34" charset="0"/>
            </a:rPr>
            <a:t>perakende</a:t>
          </a:r>
          <a:r>
            <a:rPr lang="sk-SK" sz="2400" b="0" kern="1200" dirty="0">
              <a:latin typeface="Aptos" panose="020B0004020202020204" pitchFamily="34" charset="0"/>
            </a:rPr>
            <a:t> </a:t>
          </a:r>
          <a:r>
            <a:rPr lang="sk-SK" sz="2400" b="0" kern="1200" dirty="0" err="1">
              <a:latin typeface="Aptos" panose="020B0004020202020204" pitchFamily="34" charset="0"/>
            </a:rPr>
            <a:t>mağazalarından</a:t>
          </a:r>
          <a:r>
            <a:rPr lang="sk-SK" sz="2400" b="0" kern="1200" dirty="0">
              <a:latin typeface="Aptos" panose="020B0004020202020204" pitchFamily="34" charset="0"/>
            </a:rPr>
            <a:t> (Google </a:t>
          </a:r>
          <a:r>
            <a:rPr lang="sk-SK" sz="2400" b="0" kern="1200" dirty="0" err="1">
              <a:latin typeface="Aptos" panose="020B0004020202020204" pitchFamily="34" charset="0"/>
            </a:rPr>
            <a:t>Play</a:t>
          </a:r>
          <a:r>
            <a:rPr lang="sk-SK" sz="2400" b="0" kern="1200" dirty="0">
              <a:latin typeface="Aptos" panose="020B0004020202020204" pitchFamily="34" charset="0"/>
            </a:rPr>
            <a:t>, </a:t>
          </a:r>
          <a:r>
            <a:rPr lang="sk-SK" sz="2400" b="0" kern="1200" dirty="0" err="1">
              <a:latin typeface="Aptos" panose="020B0004020202020204" pitchFamily="34" charset="0"/>
            </a:rPr>
            <a:t>App</a:t>
          </a:r>
          <a:r>
            <a:rPr lang="sk-SK" sz="2400" b="0" kern="1200" dirty="0">
              <a:latin typeface="Aptos" panose="020B0004020202020204" pitchFamily="34" charset="0"/>
            </a:rPr>
            <a:t> </a:t>
          </a:r>
          <a:r>
            <a:rPr lang="sk-SK" sz="2400" b="0" kern="1200" dirty="0" err="1">
              <a:latin typeface="Aptos" panose="020B0004020202020204" pitchFamily="34" charset="0"/>
            </a:rPr>
            <a:t>Store</a:t>
          </a:r>
          <a:r>
            <a:rPr lang="sk-SK" sz="2400" b="0" kern="1200" dirty="0">
              <a:latin typeface="Aptos" panose="020B0004020202020204" pitchFamily="34" charset="0"/>
            </a:rPr>
            <a:t>, </a:t>
          </a:r>
          <a:r>
            <a:rPr lang="sk-SK" sz="2400" b="0" kern="1200" dirty="0" err="1">
              <a:latin typeface="Aptos" panose="020B0004020202020204" pitchFamily="34" charset="0"/>
            </a:rPr>
            <a:t>App</a:t>
          </a:r>
          <a:r>
            <a:rPr lang="sk-SK" sz="2400" b="0" kern="1200" dirty="0">
              <a:latin typeface="Aptos" panose="020B0004020202020204" pitchFamily="34" charset="0"/>
            </a:rPr>
            <a:t> </a:t>
          </a:r>
          <a:r>
            <a:rPr lang="sk-SK" sz="2400" b="0" kern="1200" dirty="0" err="1">
              <a:latin typeface="Aptos" panose="020B0004020202020204" pitchFamily="34" charset="0"/>
            </a:rPr>
            <a:t>Gallery</a:t>
          </a:r>
          <a:r>
            <a:rPr lang="sk-SK" sz="2400" b="0" kern="1200" dirty="0">
              <a:latin typeface="Aptos" panose="020B0004020202020204" pitchFamily="34" charset="0"/>
            </a:rPr>
            <a:t>) </a:t>
          </a:r>
          <a:r>
            <a:rPr lang="sk-SK" sz="2400" b="0" kern="1200" dirty="0" err="1">
              <a:latin typeface="Aptos" panose="020B0004020202020204" pitchFamily="34" charset="0"/>
            </a:rPr>
            <a:t>indirdiğiniz</a:t>
          </a:r>
          <a:r>
            <a:rPr lang="sk-SK" sz="2400" b="0" kern="1200" dirty="0">
              <a:latin typeface="Aptos" panose="020B0004020202020204" pitchFamily="34" charset="0"/>
            </a:rPr>
            <a:t> </a:t>
          </a:r>
          <a:r>
            <a:rPr lang="sk-SK" sz="2400" b="1" kern="1200" dirty="0">
              <a:latin typeface="Aptos" panose="020B0004020202020204" pitchFamily="34" charset="0"/>
            </a:rPr>
            <a:t>Mobil </a:t>
          </a:r>
          <a:r>
            <a:rPr lang="sk-SK" sz="2400" b="1" kern="1200" dirty="0" err="1">
              <a:latin typeface="Aptos" panose="020B0004020202020204" pitchFamily="34" charset="0"/>
            </a:rPr>
            <a:t>bankacılık</a:t>
          </a:r>
          <a:r>
            <a:rPr lang="sk-SK" sz="2400" b="1" kern="1200" dirty="0">
              <a:latin typeface="Aptos" panose="020B0004020202020204" pitchFamily="34" charset="0"/>
            </a:rPr>
            <a:t> </a:t>
          </a:r>
          <a:r>
            <a:rPr lang="sk-SK" sz="2400" b="1" kern="1200" dirty="0" err="1">
              <a:latin typeface="Aptos" panose="020B0004020202020204" pitchFamily="34" charset="0"/>
            </a:rPr>
            <a:t>uygulamasını</a:t>
          </a:r>
          <a:r>
            <a:rPr lang="sk-SK" sz="2400" b="1" kern="1200" dirty="0">
              <a:latin typeface="Aptos" panose="020B0004020202020204" pitchFamily="34" charset="0"/>
            </a:rPr>
            <a:t> </a:t>
          </a:r>
          <a:r>
            <a:rPr lang="sk-SK" sz="2400" b="0" kern="1200" dirty="0" err="1">
              <a:latin typeface="Aptos" panose="020B0004020202020204" pitchFamily="34" charset="0"/>
            </a:rPr>
            <a:t>kullanın</a:t>
          </a:r>
          <a:r>
            <a:rPr lang="sk-SK" sz="2400" b="0" kern="1200" dirty="0">
              <a:latin typeface="Aptos" panose="020B0004020202020204" pitchFamily="34" charset="0"/>
            </a:rPr>
            <a:t>.</a:t>
          </a:r>
          <a:endParaRPr lang="en-US" sz="2400" b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4346" y="3343312"/>
        <a:ext cx="9344633" cy="1337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569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403358" y="300588"/>
          <a:ext cx="733379" cy="733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540097" y="569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i="1" kern="1200" dirty="0">
              <a:latin typeface="Aptos" panose="020B0004020202020204" pitchFamily="34" charset="0"/>
            </a:rPr>
            <a:t>Dolandırıcıların manipüle etmesi son derece zor olduğundan, oturum açmak için biyometrik verileri kullanın.</a:t>
          </a:r>
          <a:endParaRPr lang="en-US" sz="2200" b="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569"/>
        <a:ext cx="8975502" cy="1333417"/>
      </dsp:txXfrm>
    </dsp:sp>
    <dsp:sp modelId="{B3FDC2A5-017D-4E3C-99BE-889B931383F2}">
      <dsp:nvSpPr>
        <dsp:cNvPr id="0" name=""/>
        <dsp:cNvSpPr/>
      </dsp:nvSpPr>
      <dsp:spPr>
        <a:xfrm>
          <a:off x="0" y="1667342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403358" y="1967361"/>
          <a:ext cx="733379" cy="733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540097" y="1667342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i="1" kern="1200" dirty="0">
              <a:latin typeface="Aptos" panose="020B0004020202020204" pitchFamily="34" charset="0"/>
            </a:rPr>
            <a:t>Parolalar, ağınızın güvenliği kadar güçlüdür ve donanım kötü amaçlı yazılım tarafından tehlikeye atıldığında, anahtar kaydı yoluyla kolayca suçluların eline geçebilir.</a:t>
          </a:r>
          <a:endParaRPr lang="en-US" sz="220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1667342"/>
        <a:ext cx="8975502" cy="1333417"/>
      </dsp:txXfrm>
    </dsp:sp>
    <dsp:sp modelId="{EEB9BB86-2819-4BB3-B276-7575810710AA}">
      <dsp:nvSpPr>
        <dsp:cNvPr id="0" name=""/>
        <dsp:cNvSpPr/>
      </dsp:nvSpPr>
      <dsp:spPr>
        <a:xfrm>
          <a:off x="0" y="3302285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403358" y="3634133"/>
          <a:ext cx="733379" cy="733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540097" y="3334114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i="1" kern="1200" dirty="0">
              <a:latin typeface="Aptos" panose="020B0004020202020204" pitchFamily="34" charset="0"/>
            </a:rPr>
            <a:t>Dikkat: Şifre ve kodları herkesin okuyabileceği dosyalara (örneğin; word, excel, ...) veya kağıt parçalarına yazmayın.</a:t>
          </a:r>
          <a:endParaRPr lang="en-US" sz="2200" i="1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3334114"/>
        <a:ext cx="8975502" cy="133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337441"/>
          <a:ext cx="10515600" cy="19326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584616" y="772279"/>
          <a:ext cx="1062939" cy="1062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2232172" y="337441"/>
          <a:ext cx="8283427" cy="193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535" tIns="204535" rIns="204535" bIns="2045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ptos" panose="020B0004020202020204" pitchFamily="34" charset="0"/>
            </a:rPr>
            <a:t>Herhangi bir nedenle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herkes</a:t>
          </a:r>
          <a:r>
            <a:rPr lang="tr-TR" sz="2400" b="1" kern="1200" dirty="0">
              <a:solidFill>
                <a:srgbClr val="92BAB5"/>
              </a:solidFill>
              <a:latin typeface="Aptos" panose="020B0004020202020204" pitchFamily="34" charset="0"/>
            </a:rPr>
            <a:t> </a:t>
          </a:r>
          <a:r>
            <a:rPr lang="tr-TR" sz="2400" kern="1200" dirty="0">
              <a:latin typeface="Aptos" panose="020B0004020202020204" pitchFamily="34" charset="0"/>
            </a:rPr>
            <a:t>hedef olabilir,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kim olduğunuz</a:t>
          </a:r>
          <a:r>
            <a:rPr lang="tr-TR" sz="2400" kern="1200" dirty="0">
              <a:latin typeface="Aptos" panose="020B0004020202020204" pitchFamily="34" charset="0"/>
            </a:rPr>
            <a:t>,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hangi platformu kullandığınız</a:t>
          </a:r>
          <a:r>
            <a:rPr lang="tr-TR" sz="2400" kern="1200" dirty="0">
              <a:latin typeface="Aptos" panose="020B0004020202020204" pitchFamily="34" charset="0"/>
            </a:rPr>
            <a:t>,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ne kadar paranız olduğu </a:t>
          </a:r>
          <a:r>
            <a:rPr lang="tr-TR" sz="2400" kern="1200" dirty="0">
              <a:latin typeface="Aptos" panose="020B0004020202020204" pitchFamily="34" charset="0"/>
            </a:rPr>
            <a:t>önemli değildir</a:t>
          </a:r>
          <a:r>
            <a:rPr lang="sk-SK" sz="2400" kern="1200" dirty="0">
              <a:latin typeface="Aptos" panose="020B0004020202020204" pitchFamily="34" charset="0"/>
            </a:rPr>
            <a:t>.</a:t>
          </a:r>
          <a:endParaRPr lang="en-US" sz="2400" b="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232172" y="337441"/>
        <a:ext cx="8283427" cy="1932616"/>
      </dsp:txXfrm>
    </dsp:sp>
    <dsp:sp modelId="{B3FDC2A5-017D-4E3C-99BE-889B931383F2}">
      <dsp:nvSpPr>
        <dsp:cNvPr id="0" name=""/>
        <dsp:cNvSpPr/>
      </dsp:nvSpPr>
      <dsp:spPr>
        <a:xfrm>
          <a:off x="0" y="2732815"/>
          <a:ext cx="10515600" cy="19326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584616" y="3073014"/>
          <a:ext cx="1062939" cy="1062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2232172" y="2621612"/>
          <a:ext cx="8283427" cy="193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535" tIns="204535" rIns="204535" bIns="20453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ptos" panose="020B0004020202020204" pitchFamily="34" charset="0"/>
            </a:rPr>
            <a:t>Google aramalarına göre 2024 yılında her ay ortalama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68.000 Facebook</a:t>
          </a:r>
          <a:r>
            <a:rPr lang="tr-TR" sz="2400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tr-TR" sz="2400" kern="1200" dirty="0">
              <a:latin typeface="Aptos" panose="020B0004020202020204" pitchFamily="34" charset="0"/>
            </a:rPr>
            <a:t>kullanıcısı ve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36.000 Instagram </a:t>
          </a:r>
          <a:r>
            <a:rPr lang="tr-TR" sz="2400" kern="1200" dirty="0">
              <a:latin typeface="Aptos" panose="020B0004020202020204" pitchFamily="34" charset="0"/>
            </a:rPr>
            <a:t>kullanıcısı,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</a:rPr>
            <a:t>hacklenen hesaplarının </a:t>
          </a:r>
          <a:r>
            <a:rPr lang="tr-TR" sz="2400" kern="1200" dirty="0">
              <a:latin typeface="Aptos" panose="020B0004020202020204" pitchFamily="34" charset="0"/>
            </a:rPr>
            <a:t>nasıl kurtarılacağına ilişkin bilgi edinmek için Google'a başvuruda bulundu.</a:t>
          </a:r>
          <a:endParaRPr lang="en-US" sz="240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232172" y="2621612"/>
        <a:ext cx="8283427" cy="1932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773414"/>
          <a:ext cx="10888980" cy="18885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571292" y="1198342"/>
          <a:ext cx="1038713" cy="10387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2181297" y="773414"/>
          <a:ext cx="8707682" cy="188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74" tIns="199874" rIns="199874" bIns="1998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Kişisel verileri korumak </a:t>
          </a:r>
          <a:r>
            <a:rPr lang="tr-TR" sz="2400" kern="1200" dirty="0">
              <a:latin typeface="Aptos" panose="020B0004020202020204" pitchFamily="34" charset="0"/>
              <a:cs typeface="Arial" panose="020B0604020202020204" pitchFamily="34" charset="0"/>
            </a:rPr>
            <a:t>ve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güvenlik riskini en aza indirmek</a:t>
          </a:r>
          <a:r>
            <a:rPr lang="tr-TR" sz="2400" kern="1200" dirty="0">
              <a:latin typeface="Aptos" panose="020B0004020202020204" pitchFamily="34" charset="0"/>
              <a:cs typeface="Arial" panose="020B0604020202020204" pitchFamily="34" charset="0"/>
            </a:rPr>
            <a:t>, sosyal ağ platformlarının popülerliği ve birbirine bağlılığı arttıkça tüm kullanıcıların temel görevi haline gelmektedir</a:t>
          </a:r>
          <a:r>
            <a:rPr lang="en-US" sz="2400" kern="1200" dirty="0">
              <a:latin typeface="Aptos" panose="020B00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181297" y="773414"/>
        <a:ext cx="8707682" cy="1888569"/>
      </dsp:txXfrm>
    </dsp:sp>
    <dsp:sp modelId="{B3FDC2A5-017D-4E3C-99BE-889B931383F2}">
      <dsp:nvSpPr>
        <dsp:cNvPr id="0" name=""/>
        <dsp:cNvSpPr/>
      </dsp:nvSpPr>
      <dsp:spPr>
        <a:xfrm>
          <a:off x="0" y="3093656"/>
          <a:ext cx="10888980" cy="18885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571292" y="3518584"/>
          <a:ext cx="1038713" cy="1038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2181297" y="3093656"/>
          <a:ext cx="8707682" cy="188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74" tIns="199874" rIns="199874" bIns="1998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Sosyal Ağ Hesabınızı </a:t>
          </a:r>
          <a:r>
            <a:rPr lang="tr-TR" sz="2400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gizlilik ve güvenlik </a:t>
          </a:r>
          <a:r>
            <a:rPr lang="tr-TR" sz="2400" kern="1200" dirty="0">
              <a:latin typeface="Aptos" panose="020B0004020202020204" pitchFamily="34" charset="0"/>
              <a:cs typeface="Arial" panose="020B0604020202020204" pitchFamily="34" charset="0"/>
            </a:rPr>
            <a:t>tehditlerinden korumak, </a:t>
          </a:r>
          <a:r>
            <a:rPr lang="tr-TR" sz="2400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şüpheli faaliyetlere karşı sizi uyarmak ve siber dolandırıcılıktan korunmak </a:t>
          </a:r>
          <a:r>
            <a:rPr lang="tr-TR" sz="2400" kern="1200" dirty="0">
              <a:latin typeface="Aptos" panose="020B0004020202020204" pitchFamily="34" charset="0"/>
              <a:cs typeface="Arial" panose="020B0604020202020204" pitchFamily="34" charset="0"/>
            </a:rPr>
            <a:t>için önerilen temel uygulamaları izlerseniz çok da </a:t>
          </a:r>
          <a:r>
            <a:rPr lang="tr-TR" sz="2400" b="1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zor</a:t>
          </a:r>
          <a:r>
            <a:rPr lang="tr-TR" sz="2400" b="1" kern="1200" dirty="0">
              <a:latin typeface="Aptos" panose="020B0004020202020204" pitchFamily="34" charset="0"/>
              <a:cs typeface="Arial" panose="020B0604020202020204" pitchFamily="34" charset="0"/>
            </a:rPr>
            <a:t> </a:t>
          </a:r>
          <a:r>
            <a:rPr lang="tr-TR" sz="2400" kern="1200" dirty="0">
              <a:latin typeface="Aptos" panose="020B0004020202020204" pitchFamily="34" charset="0"/>
              <a:cs typeface="Arial" panose="020B0604020202020204" pitchFamily="34" charset="0"/>
            </a:rPr>
            <a:t>değildir</a:t>
          </a:r>
          <a:r>
            <a:rPr lang="en-US" sz="2400" kern="1200" dirty="0">
              <a:latin typeface="Aptos" panose="020B00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181297" y="3093656"/>
        <a:ext cx="8707682" cy="188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722A-652A-4715-ADE4-F2AE1CA88ED0}" type="datetimeFigureOut">
              <a:rPr lang="sk-SK" smtClean="0"/>
              <a:t>20. 10. 2024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7964-D389-42D8-91CE-A46B6AD74B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9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09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10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F6EE1-3FA2-45A9-9CF4-355B18A05B98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3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1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4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18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05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78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504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85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www.pngall.com/cybersecurity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onx.net/social-media-hacking-statist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itstimes.com/singapore/the-screen-started-moving-on-its-own-woman-loses-almost-30k-after-downloading-third-party-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apple.com/en-in/guide/security/sec35dd877d0/web" TargetMode="External"/><Relationship Id="rId4" Type="http://schemas.openxmlformats.org/officeDocument/2006/relationships/hyperlink" Target="https://support.google.com/googleplay/answer/2812853?hl=e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2"/>
            <a:ext cx="5334930" cy="17727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en-US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Dijital</a:t>
            </a:r>
            <a:r>
              <a:rPr lang="en-US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Güvenlik</a:t>
            </a:r>
            <a:r>
              <a:rPr lang="en-US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- İnternet </a:t>
            </a:r>
            <a:r>
              <a:rPr lang="en-US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Bankacılığı</a:t>
            </a:r>
            <a:r>
              <a:rPr lang="en-US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Güvenliği</a:t>
            </a:r>
            <a:r>
              <a:rPr lang="en-US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sk-SK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Sosyal</a:t>
            </a:r>
            <a:r>
              <a:rPr lang="sk-SK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Ağ</a:t>
            </a:r>
            <a:r>
              <a:rPr lang="sk-SK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k-SK" sz="36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Güvenliği</a:t>
            </a:r>
            <a:endParaRPr lang="en-US" sz="3600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92" y="683970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Building Digital Resilience </a:t>
            </a:r>
            <a:b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by Making Digital Wellbeing </a:t>
            </a:r>
            <a:b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and Security Accessible to All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3" name="Obrázok 2" descr="Obrázok, na ktorom je počítač, animák, chlapec&#10;&#10;Automaticky generovaný popis">
            <a:extLst>
              <a:ext uri="{FF2B5EF4-FFF2-40B4-BE49-F238E27FC236}">
                <a16:creationId xmlns:a16="http://schemas.microsoft.com/office/drawing/2014/main" id="{C202155C-44E1-7C08-0D48-EB765193B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06297" y="1470012"/>
            <a:ext cx="3755414" cy="3418014"/>
          </a:xfrm>
          <a:prstGeom prst="rect">
            <a:avLst/>
          </a:prstGeom>
        </p:spPr>
      </p:pic>
      <p:pic>
        <p:nvPicPr>
          <p:cNvPr id="4" name="Grafický objekt 3" descr="Štít so značkou obrys">
            <a:extLst>
              <a:ext uri="{FF2B5EF4-FFF2-40B4-BE49-F238E27FC236}">
                <a16:creationId xmlns:a16="http://schemas.microsoft.com/office/drawing/2014/main" id="{6170BE01-09C6-6943-9587-26C1F6C94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11235" y="24475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58095"/>
            <a:ext cx="9410394" cy="937827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cihaz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kullanın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460" y="1635057"/>
            <a:ext cx="9581778" cy="4864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bankacılık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hesabınıza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erişmek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kullandığınız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cihaz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da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güvenliğinizi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etkileyebilir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bankacılık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sistemine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eriştiğiniz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cihazı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dikkatlice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tutun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Tüm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cihazlarda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parola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korumasını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erişim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kimlik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doğrulamasını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etkinleştirin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Cihazlardaki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tüm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yazılımların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güncel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olduğundan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emin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olun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Bankacılıkta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ek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güvenlik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antivirüs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yazılımı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kullanın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Genel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WiFi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ağları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gibi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bilinmeyen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/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olmayan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ağlar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üzerinden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bankacılık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sistemlerine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erişmeyin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endParaRPr lang="en-GB" sz="30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5124" name="Picture 4" descr="How to secure your passwords">
            <a:extLst>
              <a:ext uri="{FF2B5EF4-FFF2-40B4-BE49-F238E27FC236}">
                <a16:creationId xmlns:a16="http://schemas.microsoft.com/office/drawing/2014/main" id="{1D78CCE7-3CB2-1ABB-7C3F-051595ED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97" y="5402566"/>
            <a:ext cx="1943883" cy="12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6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54" y="358095"/>
            <a:ext cx="9163939" cy="937827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>
                <a:latin typeface="Aptos" panose="020B0004020202020204" pitchFamily="34" charset="0"/>
                <a:ea typeface="Cambria"/>
              </a:rPr>
              <a:t>Hesap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aktivitelerinizi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ekstrelerinizi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izleyin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55" y="1295921"/>
            <a:ext cx="10290734" cy="5575676"/>
          </a:xfrm>
        </p:spPr>
        <p:txBody>
          <a:bodyPr vert="horz" lIns="91440" tIns="45720" rIns="91440" bIns="45720" rtlCol="0">
            <a:normAutofit/>
          </a:bodyPr>
          <a:lstStyle/>
          <a:p>
            <a:pPr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Olası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tehditleri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belirlemek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ciroyu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hesap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özetlerini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şüpheli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faaliyetler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açısından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düzenli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olarak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izleyin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Hesap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etkinliğinizi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özetlerinizi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ayda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az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kez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kontrol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edin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herhangi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sorunu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mümkün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olan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kısa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sürede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bankanıza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bildirin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Hesabınızdaki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herhangi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değişiklik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işlem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hakkında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sizi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bilgilendirmek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postalar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kısa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mesajlar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gibi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hesabınız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uyarıları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bildirimleri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etkinleştirin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Hesap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yönetiminiz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internet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bankacılığında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mobil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hesabınız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bildirimleri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etkinleştirin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Bu,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hesabınızdaki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yetkisiz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hileli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işlemleri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tespit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etmenize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olası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herhangi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kayıp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hasarı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önlemenize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yardımcı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 err="1">
                <a:latin typeface="Aptos" panose="020B00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2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Yetkisiz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harcamaları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transferleri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derhal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bankanıza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bildirin</a:t>
            </a:r>
            <a:r>
              <a:rPr lang="en-GB" sz="22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2200" i="1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222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56" y="358096"/>
            <a:ext cx="9028137" cy="579730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>
                <a:latin typeface="Aptos" panose="020B0004020202020204" pitchFamily="34" charset="0"/>
                <a:ea typeface="Cambria"/>
              </a:rPr>
              <a:t>Kişisel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bilgilerinizi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koruyun</a:t>
            </a:r>
            <a:endParaRPr lang="en-GB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56" y="1295921"/>
            <a:ext cx="10154934" cy="520398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Kişisel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bilgilerinizi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isteyen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sizi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web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sitesine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yönlendiren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postalarına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mesajlarına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karşı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her zaman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dikkatli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olun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Kimlik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numaraları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oturum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açma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PIN'ler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gibi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hassas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asla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üçüncü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taraflara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vermeyin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korsanları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bilgilerinizi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çalmak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bankanızdan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geliyormuş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gibi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görünen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sahte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postalar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mesajlar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kullanır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kimlik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avı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korsanları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genellikle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başka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birini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taklit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eder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hesap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bilgilerinizi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paylaşmanızı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ister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dolandırıcılık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Şüpheli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mesajlara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bağlantılara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taleplerine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kanmayın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Açmadan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önce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gönderici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adreslerini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URL'leri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içeriği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kontrol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Herhangi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şüpheniz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endişeniz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varsa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doğrudan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bankanızla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iletişime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Gerçek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bankalar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asla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hassas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bilgilerinizi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istemez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4000" i="1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2373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859" y="235897"/>
            <a:ext cx="9333332" cy="1060024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bankacılık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güvenliği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ek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öneriler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endParaRPr lang="en-US" sz="28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859" y="1295921"/>
            <a:ext cx="10019131" cy="520398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oturumu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sırasında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beklenmedik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herhangi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etkinliğe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örneğin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alışılmadık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açılır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pencerelere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dikkat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edin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bunları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hemen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devre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dışı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bırakın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 zaman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oturumlarından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çıkış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yapın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otomatik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olarak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gerçekleşmezse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zamanlanmış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çıkış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özelliğini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etkinleştirin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Mümkünse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uyarılarına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kaydolun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Tüm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işlemler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parola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değişiklikleri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hesap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değişiklikleri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başarısız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oturum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açma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girişimleri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hakkında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bildirim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almak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bildirimleri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açık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tutun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Kağıtsız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Olun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Postayla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kağıt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ekstreler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almak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potansiyel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saldırganlara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kişisel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bilgileri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çalma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fırsatı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verir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concierge by online emoji | AI Emoji Generator">
            <a:extLst>
              <a:ext uri="{FF2B5EF4-FFF2-40B4-BE49-F238E27FC236}">
                <a16:creationId xmlns:a16="http://schemas.microsoft.com/office/drawing/2014/main" id="{C5129EFF-D1AF-3311-ED90-27206169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5" y="3866836"/>
            <a:ext cx="1537045" cy="15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69" y="235897"/>
            <a:ext cx="9646921" cy="1060024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Mobil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Ödemeler</a:t>
            </a:r>
            <a:br>
              <a:rPr lang="sk-SK" sz="2800" dirty="0">
                <a:latin typeface="Aptos" panose="020B0004020202020204" pitchFamily="34" charset="0"/>
                <a:ea typeface="Cambria"/>
              </a:rPr>
            </a:b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Mağazada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veya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Mobil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ile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Ödeme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Yapın</a:t>
            </a:r>
            <a:endParaRPr lang="en-US" sz="28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70" y="1295921"/>
            <a:ext cx="10687050" cy="524203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kern="100" dirty="0">
                <a:solidFill>
                  <a:srgbClr val="FFAA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Google Pay 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(Android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kullanıcıları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iyisi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100" dirty="0">
                <a:solidFill>
                  <a:srgbClr val="FFAA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Apple Pay 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(iOS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Mac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kullanıcıları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iyisi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yardımıyla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mağazada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mobil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yapın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sadece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terminaline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bağlayarak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yaparken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sadece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Google Pay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Apple Pay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seçeneğini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kern="100" dirty="0">
                <a:solidFill>
                  <a:srgbClr val="FFAA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GÜVENLİK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konusunda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endişelenmenize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gerek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yok - kart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numaranız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değil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sanal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belirteç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kullanılır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Sanal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belirteç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birimleri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yalnızca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elektronik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olarak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var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olabilen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değerin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dijital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temsilleridir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kern="100" dirty="0">
                <a:solidFill>
                  <a:srgbClr val="FFAA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PayPal,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alıcılar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satıcılar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yaygın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sistemlerinden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biridir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alışveriş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siteleri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güvenilir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ödeme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yöntemidir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Dijital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güvenlik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açısından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avantajı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satıcılara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tam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finansal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sağlamamanızdır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Hesaplar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arasındaki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transferleri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yalnızca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adresi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parola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tanımlanır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6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86487AA-28D6-20B2-DC73-A857E81E4864}"/>
              </a:ext>
            </a:extLst>
          </p:cNvPr>
          <p:cNvGrpSpPr/>
          <p:nvPr/>
        </p:nvGrpSpPr>
        <p:grpSpPr>
          <a:xfrm>
            <a:off x="836675" y="1520190"/>
            <a:ext cx="10515600" cy="3531870"/>
            <a:chOff x="838200" y="2800874"/>
            <a:chExt cx="10515600" cy="1558194"/>
          </a:xfrm>
        </p:grpSpPr>
        <p:sp>
          <p:nvSpPr>
            <p:cNvPr id="7" name="Obdĺžnik: zaoblené rohy 6">
              <a:extLst>
                <a:ext uri="{FF2B5EF4-FFF2-40B4-BE49-F238E27FC236}">
                  <a16:creationId xmlns:a16="http://schemas.microsoft.com/office/drawing/2014/main" id="{771F7856-D08D-AEFB-E604-9FCCFC789561}"/>
                </a:ext>
              </a:extLst>
            </p:cNvPr>
            <p:cNvSpPr/>
            <p:nvPr/>
          </p:nvSpPr>
          <p:spPr>
            <a:xfrm>
              <a:off x="838200" y="2800874"/>
              <a:ext cx="10515600" cy="1558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GB" sz="3600">
                <a:latin typeface="Aptos" panose="020B0004020202020204" pitchFamily="34" charset="0"/>
              </a:endParaRPr>
            </a:p>
          </p:txBody>
        </p:sp>
        <p:sp>
          <p:nvSpPr>
            <p:cNvPr id="9" name="Voľný tvar: obrazec 8">
              <a:extLst>
                <a:ext uri="{FF2B5EF4-FFF2-40B4-BE49-F238E27FC236}">
                  <a16:creationId xmlns:a16="http://schemas.microsoft.com/office/drawing/2014/main" id="{FDDA5666-D2A0-ABF9-755F-E39E0C3C50A1}"/>
                </a:ext>
              </a:extLst>
            </p:cNvPr>
            <p:cNvSpPr/>
            <p:nvPr/>
          </p:nvSpPr>
          <p:spPr>
            <a:xfrm>
              <a:off x="1654935" y="2800874"/>
              <a:ext cx="8715884" cy="1558194"/>
            </a:xfrm>
            <a:custGeom>
              <a:avLst/>
              <a:gdLst>
                <a:gd name="connsiteX0" fmla="*/ 0 w 8715884"/>
                <a:gd name="connsiteY0" fmla="*/ 0 h 1558194"/>
                <a:gd name="connsiteX1" fmla="*/ 8715884 w 8715884"/>
                <a:gd name="connsiteY1" fmla="*/ 0 h 1558194"/>
                <a:gd name="connsiteX2" fmla="*/ 8715884 w 8715884"/>
                <a:gd name="connsiteY2" fmla="*/ 1558194 h 1558194"/>
                <a:gd name="connsiteX3" fmla="*/ 0 w 8715884"/>
                <a:gd name="connsiteY3" fmla="*/ 1558194 h 1558194"/>
                <a:gd name="connsiteX4" fmla="*/ 0 w 8715884"/>
                <a:gd name="connsiteY4" fmla="*/ 0 h 155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884" h="1558194">
                  <a:moveTo>
                    <a:pt x="0" y="0"/>
                  </a:moveTo>
                  <a:lnTo>
                    <a:pt x="8715884" y="0"/>
                  </a:lnTo>
                  <a:lnTo>
                    <a:pt x="8715884" y="1558194"/>
                  </a:lnTo>
                  <a:lnTo>
                    <a:pt x="0" y="15581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09" tIns="164909" rIns="164909" bIns="16490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 err="1">
                  <a:latin typeface="Aptos" panose="020B0004020202020204" pitchFamily="34" charset="0"/>
                </a:rPr>
                <a:t>Bankalar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b="1" kern="1200" dirty="0">
                  <a:latin typeface="Aptos" panose="020B0004020202020204" pitchFamily="34" charset="0"/>
                </a:rPr>
                <a:t>İnternet </a:t>
              </a:r>
              <a:r>
                <a:rPr lang="en-GB" sz="3600" b="1" kern="1200" dirty="0" err="1">
                  <a:latin typeface="Aptos" panose="020B0004020202020204" pitchFamily="34" charset="0"/>
                </a:rPr>
                <a:t>Bankacılığında</a:t>
              </a:r>
              <a:r>
                <a:rPr lang="en-GB" sz="3600" b="1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yüksek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düzeyde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b="1" kern="1200" dirty="0" err="1">
                  <a:latin typeface="Aptos" panose="020B0004020202020204" pitchFamily="34" charset="0"/>
                </a:rPr>
                <a:t>Siber</a:t>
              </a:r>
              <a:r>
                <a:rPr lang="en-GB" sz="3600" b="1" kern="1200" dirty="0">
                  <a:latin typeface="Aptos" panose="020B0004020202020204" pitchFamily="34" charset="0"/>
                </a:rPr>
                <a:t> </a:t>
              </a:r>
              <a:r>
                <a:rPr lang="en-GB" sz="3600" b="1" kern="1200" dirty="0" err="1">
                  <a:latin typeface="Aptos" panose="020B0004020202020204" pitchFamily="34" charset="0"/>
                </a:rPr>
                <a:t>Güvenlik</a:t>
              </a:r>
              <a:r>
                <a:rPr lang="en-GB" sz="3600" b="1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garantisi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vermektedir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ancak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Kullanıcıların</a:t>
              </a:r>
              <a:r>
                <a:rPr lang="en-GB" sz="3600" kern="1200" dirty="0">
                  <a:latin typeface="Aptos" panose="020B0004020202020204" pitchFamily="34" charset="0"/>
                </a:rPr>
                <a:t> da İnternet </a:t>
              </a:r>
              <a:r>
                <a:rPr lang="en-GB" sz="3600" kern="1200" dirty="0" err="1">
                  <a:latin typeface="Aptos" panose="020B0004020202020204" pitchFamily="34" charset="0"/>
                </a:rPr>
                <a:t>Bankacılığı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Güvenliğine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b="1" kern="1200" dirty="0" err="1">
                  <a:latin typeface="Aptos" panose="020B0004020202020204" pitchFamily="34" charset="0"/>
                </a:rPr>
                <a:t>dikkat</a:t>
              </a:r>
              <a:r>
                <a:rPr lang="en-GB" sz="3600" b="1" kern="1200" dirty="0">
                  <a:latin typeface="Aptos" panose="020B0004020202020204" pitchFamily="34" charset="0"/>
                </a:rPr>
                <a:t> </a:t>
              </a:r>
              <a:r>
                <a:rPr lang="en-GB" sz="3600" b="1" kern="1200" dirty="0" err="1">
                  <a:latin typeface="Aptos" panose="020B0004020202020204" pitchFamily="34" charset="0"/>
                </a:rPr>
                <a:t>etmesi</a:t>
              </a:r>
              <a:r>
                <a:rPr lang="en-GB" sz="3600" b="1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gerekli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ve</a:t>
              </a:r>
              <a:r>
                <a:rPr lang="en-GB" sz="3600" kern="1200" dirty="0">
                  <a:latin typeface="Aptos" panose="020B0004020202020204" pitchFamily="34" charset="0"/>
                </a:rPr>
                <a:t> </a:t>
              </a:r>
              <a:r>
                <a:rPr lang="en-GB" sz="3600" kern="1200" dirty="0" err="1">
                  <a:latin typeface="Aptos" panose="020B0004020202020204" pitchFamily="34" charset="0"/>
                </a:rPr>
                <a:t>zorunludur</a:t>
              </a:r>
              <a:r>
                <a:rPr lang="en-GB" sz="3600" kern="1200" dirty="0">
                  <a:latin typeface="Aptos" panose="020B0004020202020204" pitchFamily="34" charset="0"/>
                </a:rPr>
                <a:t>.</a:t>
              </a:r>
              <a:endParaRPr lang="en-US" sz="3600" b="0" i="0" kern="1200" dirty="0">
                <a:latin typeface="Aptos" panose="020B0004020202020204" pitchFamily="34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Grafický objekt 10" descr="Banka obrys">
            <a:extLst>
              <a:ext uri="{FF2B5EF4-FFF2-40B4-BE49-F238E27FC236}">
                <a16:creationId xmlns:a16="http://schemas.microsoft.com/office/drawing/2014/main" id="{FA362BB8-7590-96BB-8799-8AB07D42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6056" y="0"/>
            <a:ext cx="1452438" cy="1452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AE5C6-C186-35B6-283D-5B5815FF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26" y="194310"/>
            <a:ext cx="10662684" cy="71374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ptos" panose="020B0004020202020204" pitchFamily="34" charset="0"/>
              </a:rPr>
              <a:t>İnternet </a:t>
            </a:r>
            <a:r>
              <a:rPr lang="en-US" sz="3600" dirty="0" err="1">
                <a:latin typeface="Aptos" panose="020B0004020202020204" pitchFamily="34" charset="0"/>
              </a:rPr>
              <a:t>Bankacılığı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Güvenlik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Sonuç</a:t>
            </a:r>
            <a:endParaRPr lang="en-US" sz="36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Sosyal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Ağlar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028" y="1144588"/>
            <a:ext cx="10775302" cy="4902486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Ağlar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birbirimizle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yorum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mesaj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göndererek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iletişim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kurmamızı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sağlayan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platformlardır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sk-SK" sz="2400" dirty="0">
                <a:latin typeface="Aptos" panose="020B0004020202020204" pitchFamily="34" charset="0"/>
                <a:ea typeface="Times New Roman" panose="02020603050405020304" pitchFamily="18" charset="0"/>
              </a:rPr>
              <a:t>S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etkileşimler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kişisel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ilişkiler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sk-SK" sz="2400" dirty="0">
                <a:latin typeface="Aptos" panose="020B0004020202020204" pitchFamily="34" charset="0"/>
                <a:ea typeface="Times New Roman" panose="02020603050405020304" pitchFamily="18" charset="0"/>
              </a:rPr>
              <a:t>K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ullanıcıların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yorum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mesaj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resim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vb.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göndererek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birbirleriyle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iletişim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kurmasını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sağlayan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özel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web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sitesi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diğer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uygulama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sk-SK" sz="2400" dirty="0">
                <a:latin typeface="Aptos" panose="020B0004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nsanların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ortak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birbirleriyle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bağlantı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kurmasını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sağlayan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web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sitesi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mobil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uygulama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İnsanların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ağlar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kurmak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kullandıkları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platformlar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benzer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kişisel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kariyer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ilgi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alanlarını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aktiviteleri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geçmişleri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gerçek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yaşam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bağlantılarını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paylaşan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diğer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insanlarla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ilişkiler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siteleri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platformlarının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yaygın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örnekleri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arasında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Facebook, Instagram, Twitter, TikTok,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WhatsUp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LinkedIn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bulunur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6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Kullanıcıları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1" y="1313565"/>
            <a:ext cx="8051587" cy="51863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200" i="1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ağlar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günümüzün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dijital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dünyasında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hayatımızın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vazgeçilmez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parçası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haline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geldi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Artık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sadece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arkadaşlarla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iletişim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kurmak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kullanılmıyorlar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bazı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güncel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bilgiler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sadece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ağlarda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i="1" dirty="0" err="1">
                <a:latin typeface="Aptos" panose="020B0004020202020204" pitchFamily="34" charset="0"/>
                <a:ea typeface="Cambria"/>
              </a:rPr>
              <a:t>bulunabiliyor</a:t>
            </a:r>
            <a:r>
              <a:rPr lang="en-GB" sz="2200" i="1" dirty="0">
                <a:latin typeface="Aptos" panose="020B0004020202020204" pitchFamily="34" charset="0"/>
                <a:ea typeface="Cambria"/>
              </a:rPr>
              <a:t>.</a:t>
            </a:r>
          </a:p>
          <a:p>
            <a:r>
              <a:rPr lang="en-GB" sz="2200" dirty="0" err="1">
                <a:latin typeface="Aptos" panose="020B0004020202020204" pitchFamily="34" charset="0"/>
                <a:ea typeface="Cambria"/>
              </a:rPr>
              <a:t>Kullanıcılar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platformuna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katılır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kişisel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profesyonel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nedenlerle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diğer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kullanıcılarla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bağlantı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kurmaya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başlar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kurar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.</a:t>
            </a:r>
          </a:p>
          <a:p>
            <a:r>
              <a:rPr lang="en-GB" sz="2200" dirty="0" err="1">
                <a:latin typeface="Aptos" panose="020B0004020202020204" pitchFamily="34" charset="0"/>
                <a:ea typeface="Cambria"/>
              </a:rPr>
              <a:t>Kullanıcılar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kimlerden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iletişim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almak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istediklerini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seçebilirler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Bazı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durumlarda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iletişim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tek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yönlüdür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diğerlerinde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ise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çok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yönlüdür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.</a:t>
            </a:r>
          </a:p>
          <a:p>
            <a:r>
              <a:rPr lang="en-GB" sz="2200" dirty="0" err="1">
                <a:latin typeface="Aptos" panose="020B0004020202020204" pitchFamily="34" charset="0"/>
                <a:ea typeface="Cambria"/>
              </a:rPr>
              <a:t>Kullanıcılar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bilgi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paylaşabilir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fikirlerini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ifade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edebilir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ortak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ilgi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alanlarını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keşfedebilir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iş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arayabilir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işlerini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tanıtabilir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ilişkiler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kurabilir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başka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şekillerde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birbirleriyle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etkileşime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girebilirler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marL="0" indent="0">
              <a:buNone/>
            </a:pPr>
            <a:r>
              <a:rPr lang="en-GB" sz="22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ağlar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oldukça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popülerdir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çoğu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insan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tercih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edilen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iletişim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yöntemi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haline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Cambria"/>
              </a:rPr>
              <a:t>gelmiştir</a:t>
            </a:r>
            <a:r>
              <a:rPr lang="en-GB" sz="2200" dirty="0">
                <a:latin typeface="Aptos" panose="020B0004020202020204" pitchFamily="34" charset="0"/>
                <a:ea typeface="Cambria"/>
              </a:rPr>
              <a:t>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2FC181-1676-BABF-99B3-FFC8FA54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5" r="13944" b="-2"/>
          <a:stretch/>
        </p:blipFill>
        <p:spPr>
          <a:xfrm>
            <a:off x="530952" y="2014376"/>
            <a:ext cx="2753556" cy="27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ağların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avantajları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06" y="1358837"/>
            <a:ext cx="8140944" cy="508868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err="1">
                <a:latin typeface="Aptos" panose="020B0004020202020204" pitchFamily="34" charset="0"/>
                <a:ea typeface="Cambria"/>
              </a:rPr>
              <a:t>Küresel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bağlantı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mükemmel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küresel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iletişimi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mümkün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kılar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400" b="1" dirty="0">
                <a:latin typeface="Aptos" panose="020B0004020202020204" pitchFamily="34" charset="0"/>
                <a:ea typeface="Cambria"/>
              </a:rPr>
              <a:t>Asil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amaçlar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doğru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yer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hayır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işleri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en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önemli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avantaj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latin typeface="Aptos" panose="020B0004020202020204" pitchFamily="34" charset="0"/>
                <a:ea typeface="Cambria"/>
              </a:rPr>
              <a:t>Eğitim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aracı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yeni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becerilerin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kavramların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öğrenilmesini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kolaylaştırmak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etkili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araç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(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DigiWELL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).</a:t>
            </a:r>
          </a:p>
          <a:p>
            <a:pPr marL="0" indent="0">
              <a:buNone/>
            </a:pPr>
            <a:r>
              <a:rPr lang="en-GB" sz="2400" b="1" dirty="0">
                <a:latin typeface="Aptos" panose="020B0004020202020204" pitchFamily="34" charset="0"/>
                <a:ea typeface="Cambria"/>
              </a:rPr>
              <a:t>Bilgi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güncellemeler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dünyanın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dört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yanından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güncel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bilgiler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haberler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alın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latin typeface="Aptos" panose="020B0004020202020204" pitchFamily="34" charset="0"/>
                <a:ea typeface="Cambria"/>
              </a:rPr>
              <a:t>Sevdiklerinizle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geniş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toplulukla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günlük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bilgi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paylaşımı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yaratıcılığınızı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marka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kimliğinizi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geliştirmek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mükemmel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araç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400" b="1" dirty="0">
                <a:latin typeface="Aptos" panose="020B0004020202020204" pitchFamily="34" charset="0"/>
                <a:ea typeface="Cambria"/>
              </a:rPr>
              <a:t>Bir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topluluğa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katılın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farklı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geçmişlere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dinlere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topluluklara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ülkelere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sahip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bireyler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Çok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Kültürlü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Toplumun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parçası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olmak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mükemmel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araç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400" b="1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Cambria"/>
              </a:rPr>
              <a:t>kurma</a:t>
            </a:r>
            <a:r>
              <a:rPr lang="en-GB" sz="24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iş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fırsatları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aramak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kullanılır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C3D80B-8680-4305-FF92-E4C52F251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5" r="15829" b="2"/>
          <a:stretch/>
        </p:blipFill>
        <p:spPr>
          <a:xfrm>
            <a:off x="590550" y="1891881"/>
            <a:ext cx="2644396" cy="27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2" y="217304"/>
            <a:ext cx="9407248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ağların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dezavantajları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05" y="1155131"/>
            <a:ext cx="8635637" cy="559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err="1">
                <a:latin typeface="Aptos" panose="020B0004020202020204" pitchFamily="34" charset="0"/>
                <a:ea typeface="Cambria"/>
              </a:rPr>
              <a:t>Gizlilik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sorunları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uygunsuz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bilgiler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tweetlemek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günlük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hayatınızın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çok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büyük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kısmını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geniş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kitleyle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paylaşmak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farkında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olmadan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konumunuzu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paylaşmak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;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dünyadaki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herhangi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kuruluş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gönderdiğiniz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her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bilgiye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erişebilir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sk-SK" sz="2000" dirty="0">
                <a:latin typeface="Aptos" panose="020B0004020202020204" pitchFamily="34" charset="0"/>
                <a:ea typeface="Cambria"/>
              </a:rPr>
              <a:t>	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Artık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mahremiyetiniz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gizli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değil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…</a:t>
            </a:r>
          </a:p>
          <a:p>
            <a:pPr marL="0" indent="0">
              <a:buNone/>
            </a:pPr>
            <a:r>
              <a:rPr lang="en-GB" sz="2000" b="1" dirty="0" err="1">
                <a:latin typeface="Aptos" panose="020B0004020202020204" pitchFamily="34" charset="0"/>
                <a:ea typeface="Cambria"/>
              </a:rPr>
              <a:t>Bilgisayar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korsanlığı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başka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bireyin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kişisel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bilgilerine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erişim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sağlamak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000" i="1" dirty="0" err="1">
                <a:latin typeface="Aptos" panose="020B0004020202020204" pitchFamily="34" charset="0"/>
                <a:ea typeface="Cambria"/>
              </a:rPr>
              <a:t>Bilgisayar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korsanlarının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bireyin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finansal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istikrarını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altüst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etmeyi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başardığı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birçok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 durum </a:t>
            </a:r>
            <a:r>
              <a:rPr lang="en-GB" sz="2000" i="1" dirty="0" err="1">
                <a:latin typeface="Aptos" panose="020B0004020202020204" pitchFamily="34" charset="0"/>
                <a:ea typeface="Cambria"/>
              </a:rPr>
              <a:t>olmuştur</a:t>
            </a:r>
            <a:r>
              <a:rPr lang="en-GB" sz="2000" i="1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000" b="1" dirty="0" err="1">
                <a:latin typeface="Aptos" panose="020B0004020202020204" pitchFamily="34" charset="0"/>
                <a:ea typeface="Cambria"/>
              </a:rPr>
              <a:t>Duygusal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bağlantı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eksikliği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duygular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hisler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alanda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kolayca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ifade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edilemez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000" b="1" dirty="0" err="1">
                <a:latin typeface="Aptos" panose="020B0004020202020204" pitchFamily="34" charset="0"/>
                <a:ea typeface="Cambria"/>
              </a:rPr>
              <a:t>Siber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zorbalık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kişiyi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hakaret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içeren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uygunsuz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fotoğraflar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videolar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mesajlar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göndererek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taciz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etmek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tehdit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etmek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aşağılamak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000" b="1" dirty="0" err="1">
                <a:latin typeface="Aptos" panose="020B0004020202020204" pitchFamily="34" charset="0"/>
                <a:ea typeface="Cambria"/>
              </a:rPr>
              <a:t>Psikolojik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bağımlılık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ağların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aşırı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kullanımı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gerçek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hayattan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kopmaya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neden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olur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000" b="1" dirty="0" err="1">
                <a:latin typeface="Aptos" panose="020B0004020202020204" pitchFamily="34" charset="0"/>
                <a:ea typeface="Cambria"/>
              </a:rPr>
              <a:t>Sahte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haberlerin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latin typeface="Aptos" panose="020B0004020202020204" pitchFamily="34" charset="0"/>
                <a:ea typeface="Cambria"/>
              </a:rPr>
              <a:t>yayılması</a:t>
            </a:r>
            <a:r>
              <a:rPr lang="en-GB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insanların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bilgisi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üzerinde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olumsuz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etkisi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olabilecek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doğrulanmadan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popüler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konu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hakkında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gönderiler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000" dirty="0" err="1">
                <a:latin typeface="Aptos" panose="020B0004020202020204" pitchFamily="34" charset="0"/>
                <a:ea typeface="Cambria"/>
              </a:rPr>
              <a:t>oluşturmak</a:t>
            </a:r>
            <a:r>
              <a:rPr lang="en-GB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sk-SK" sz="2000" dirty="0">
                <a:latin typeface="Aptos" panose="020B0004020202020204" pitchFamily="34" charset="0"/>
                <a:ea typeface="Cambria"/>
              </a:rPr>
              <a:t>	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Sosyal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ağlarda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gördüğünüz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veya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okuduğunuz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her 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şeye</a:t>
            </a:r>
            <a:r>
              <a:rPr lang="sk-SK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	</a:t>
            </a:r>
            <a:r>
              <a:rPr lang="en-GB" sz="20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inanmayın</a:t>
            </a:r>
            <a:r>
              <a:rPr lang="en-GB" sz="20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...</a:t>
            </a:r>
          </a:p>
          <a:p>
            <a:pPr marL="0" indent="0">
              <a:buNone/>
            </a:pPr>
            <a:endParaRPr lang="en-GB" sz="2000" b="1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60118B3-DCB9-8F38-56FB-28B111D64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7" r="7431" b="2"/>
          <a:stretch/>
        </p:blipFill>
        <p:spPr>
          <a:xfrm>
            <a:off x="406495" y="2380195"/>
            <a:ext cx="3054011" cy="2433585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10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773620"/>
            <a:ext cx="4192477" cy="558312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rgbClr val="FFAA5A"/>
                </a:solidFill>
                <a:latin typeface="Aptos"/>
                <a:ea typeface="Cambria"/>
                <a:cs typeface="Calibri Light"/>
              </a:rPr>
              <a:t>Bölüm</a:t>
            </a:r>
            <a:r>
              <a:rPr lang="en-US" dirty="0">
                <a:solidFill>
                  <a:srgbClr val="FFAA5A"/>
                </a:solidFill>
                <a:latin typeface="Aptos"/>
                <a:ea typeface="Cambria"/>
                <a:cs typeface="Calibri Light"/>
              </a:rPr>
              <a:t> </a:t>
            </a:r>
            <a:r>
              <a:rPr lang="sk-SK" dirty="0">
                <a:solidFill>
                  <a:srgbClr val="FFAA5A"/>
                </a:solidFill>
                <a:latin typeface="Aptos"/>
                <a:ea typeface="Cambria"/>
                <a:cs typeface="Calibri Light"/>
              </a:rPr>
              <a:t>3</a:t>
            </a:r>
            <a:r>
              <a:rPr lang="en-US" dirty="0">
                <a:solidFill>
                  <a:srgbClr val="FFAA5A"/>
                </a:solidFill>
                <a:latin typeface="Aptos"/>
                <a:ea typeface="Cambria"/>
                <a:cs typeface="Calibri Light"/>
              </a:rPr>
              <a:t>: 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Aptos"/>
                <a:ea typeface="Cambria"/>
                <a:cs typeface="Calibri Light"/>
              </a:rPr>
              <a:t>İnternet </a:t>
            </a:r>
            <a:r>
              <a:rPr lang="en-GB" dirty="0" err="1">
                <a:latin typeface="Aptos"/>
                <a:ea typeface="Cambria"/>
                <a:cs typeface="Calibri Light"/>
              </a:rPr>
              <a:t>Bankacılığı</a:t>
            </a:r>
            <a:r>
              <a:rPr lang="en-GB" dirty="0">
                <a:latin typeface="Aptos"/>
                <a:ea typeface="Cambria"/>
                <a:cs typeface="Calibri Light"/>
              </a:rPr>
              <a:t> </a:t>
            </a:r>
            <a:r>
              <a:rPr lang="en-GB" dirty="0" err="1">
                <a:latin typeface="Aptos"/>
                <a:ea typeface="Cambria"/>
                <a:cs typeface="Calibri Light"/>
              </a:rPr>
              <a:t>Güvenliği</a:t>
            </a:r>
            <a:r>
              <a:rPr lang="en-GB" dirty="0">
                <a:latin typeface="Aptos"/>
                <a:ea typeface="Cambria"/>
                <a:cs typeface="Calibri Light"/>
              </a:rPr>
              <a:t> </a:t>
            </a:r>
            <a:r>
              <a:rPr lang="en-GB" dirty="0" err="1">
                <a:latin typeface="Aptos"/>
                <a:ea typeface="Cambria"/>
                <a:cs typeface="Calibri Light"/>
              </a:rPr>
              <a:t>ve</a:t>
            </a:r>
            <a:r>
              <a:rPr lang="en-GB" dirty="0">
                <a:latin typeface="Aptos"/>
                <a:ea typeface="Cambria"/>
                <a:cs typeface="Calibri Light"/>
              </a:rPr>
              <a:t> </a:t>
            </a:r>
            <a:r>
              <a:rPr lang="en-GB" dirty="0" err="1">
                <a:latin typeface="Aptos"/>
                <a:ea typeface="Cambria"/>
                <a:cs typeface="Calibri Light"/>
              </a:rPr>
              <a:t>Sosyal</a:t>
            </a:r>
            <a:r>
              <a:rPr lang="en-GB" dirty="0">
                <a:latin typeface="Aptos"/>
                <a:ea typeface="Cambria"/>
                <a:cs typeface="Calibri Light"/>
              </a:rPr>
              <a:t> </a:t>
            </a:r>
            <a:r>
              <a:rPr lang="en-GB" dirty="0" err="1">
                <a:latin typeface="Aptos"/>
                <a:ea typeface="Cambria"/>
                <a:cs typeface="Calibri Light"/>
              </a:rPr>
              <a:t>Ağ</a:t>
            </a:r>
            <a:r>
              <a:rPr lang="en-GB" dirty="0">
                <a:latin typeface="Aptos"/>
                <a:ea typeface="Cambria"/>
                <a:cs typeface="Calibri Light"/>
              </a:rPr>
              <a:t> </a:t>
            </a:r>
            <a:r>
              <a:rPr lang="en-GB" dirty="0" err="1">
                <a:latin typeface="Aptos"/>
                <a:ea typeface="Cambria"/>
                <a:cs typeface="Calibri Light"/>
              </a:rPr>
              <a:t>Güvenliği</a:t>
            </a:r>
            <a:endParaRPr lang="en-US" dirty="0">
              <a:latin typeface="Aptos"/>
              <a:ea typeface="Cambria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898745"/>
              </p:ext>
            </p:extLst>
          </p:nvPr>
        </p:nvGraphicFramePr>
        <p:xfrm>
          <a:off x="4747253" y="1173671"/>
          <a:ext cx="6972975" cy="48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5598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Sosyal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Ağ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Saldırıları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927246"/>
            <a:ext cx="10869930" cy="57221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ağlardaki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hesaplarımızı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korumanın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önemini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daha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iyi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anlamak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hacklemesinin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ne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kadar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yaygın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olduğunu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bilmemiz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gerekir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hackleme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sayılarının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hikayeyi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anlatmasına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izin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verin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yaklaşık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5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milyar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insanın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en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az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var,</a:t>
            </a:r>
          </a:p>
          <a:p>
            <a:pPr algn="just"/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dünya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nüfusunun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yarısından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fazlası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hesaplarının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hacklenme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riski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altında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hackleme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istatistikleri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Eylül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2021'de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web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korsanı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1,5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milyar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Facebook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hesabından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çalınan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kişisel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verileri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satmaya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çalıştı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2018'de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en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az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30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milyon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Facebook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tek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veri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ihlalinde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hacklendi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ortalama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olarak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her ay 1,4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milyar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hackleniyor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2021-2022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yıllarında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ele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geçirilen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hesaplarının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sayısı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%1000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arttı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Google,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hesaplarının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%20'sinin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noktada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tehlikeye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gireceğini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bildirdi</a:t>
            </a:r>
            <a:r>
              <a:rPr lang="sk-SK" sz="22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2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2000" i="1" dirty="0">
                <a:latin typeface="Aptos" panose="020B0004020202020204" pitchFamily="34" charset="0"/>
              </a:rPr>
              <a:t>	</a:t>
            </a:r>
            <a:r>
              <a:rPr lang="sk-SK" sz="2000" i="1" dirty="0" err="1">
                <a:latin typeface="Aptos" panose="020B0004020202020204" pitchFamily="34" charset="0"/>
              </a:rPr>
              <a:t>Source</a:t>
            </a:r>
            <a:r>
              <a:rPr lang="en-US" sz="2000" i="1" dirty="0">
                <a:latin typeface="Aptos" panose="020B0004020202020204" pitchFamily="34" charset="0"/>
              </a:rPr>
              <a:t>: </a:t>
            </a:r>
            <a:r>
              <a:rPr lang="en-US" sz="2000" i="1" dirty="0">
                <a:latin typeface="Aptos" panose="020B0004020202020204" pitchFamily="34" charset="0"/>
                <a:hlinkClick r:id="rId3"/>
              </a:rPr>
              <a:t>https://www.stationx.net/social-media-hacking-statistics/</a:t>
            </a:r>
            <a:r>
              <a:rPr lang="en-US" sz="2000" i="1" dirty="0">
                <a:latin typeface="Aptos" panose="020B00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73"/>
            <a:ext cx="4911090" cy="780315"/>
          </a:xfrm>
        </p:spPr>
        <p:txBody>
          <a:bodyPr>
            <a:normAutofit/>
          </a:bodyPr>
          <a:lstStyle/>
          <a:p>
            <a:pPr algn="l"/>
            <a:r>
              <a:rPr lang="en-GB" sz="4000" dirty="0" err="1">
                <a:latin typeface="Aptos" panose="020B0004020202020204" pitchFamily="34" charset="0"/>
              </a:rPr>
              <a:t>Hedef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kim</a:t>
            </a:r>
            <a:r>
              <a:rPr lang="en-GB" sz="4000" dirty="0">
                <a:latin typeface="Aptos" panose="020B0004020202020204" pitchFamily="34" charset="0"/>
              </a:rPr>
              <a:t>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44743"/>
              </p:ext>
            </p:extLst>
          </p:nvPr>
        </p:nvGraphicFramePr>
        <p:xfrm>
          <a:off x="838200" y="1268730"/>
          <a:ext cx="10515600" cy="490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6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559880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Talihsiz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Örnek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Sosyal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medya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hesabım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hacklendi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. Bir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kabustu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.</a:t>
            </a:r>
            <a:endParaRPr lang="en-US" sz="28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927246"/>
            <a:ext cx="10595610" cy="55307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Heather Dempsey, Facebook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Instagram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hesaplarının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hacklendiğini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2022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yılının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Haziran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ayında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keşfetti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O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zamandan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hesaplarını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kurtarmaya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çalışmanın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olanlara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açıklama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aramanın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devam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eden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kabusunu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yaşıyor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Heather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büyük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şirkette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çalışmıyor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işi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siber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saldırılara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sıklıkla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maruz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kalan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teknoloji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sektörüyle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ilgili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değil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Heather,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Güneybatı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Florida'daki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Self-Care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Center'ın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gururlu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sahibi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Elite Spa Pros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Academy'nin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kurucusu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Ancak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geçirilmesi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beklediğinden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çok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daha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pahalıya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mal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oluyor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Heather, "Hack, Facebook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Instagram'dan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ömür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boyu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yasaklanmasına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neden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oldu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,"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diye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açıkladı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Her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iki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Heather'ın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işi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hayati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önem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taşıyordu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çünkü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bunları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müşteri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edinmek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kullanıyordu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genellikle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sitelerde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reklamlar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yayınlıyordu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Heather, "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Hiçbir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gelirim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olmadan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işsiz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kaldım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hızlı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düşünmem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gerekiyordu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,"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dedi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"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Geçimini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sağlayacak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hiçbir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şey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bulamayacağımdan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yerel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işletme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açmak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zorunda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kaldım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89287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559880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Talihsiz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Örnek</a:t>
            </a:r>
            <a:r>
              <a:rPr lang="en-GB" sz="2800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Sahte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Kimlik</a:t>
            </a:r>
            <a:r>
              <a:rPr lang="en-GB" sz="28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Hırsızlığı</a:t>
            </a:r>
            <a:endParaRPr lang="en-US" sz="28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927246"/>
            <a:ext cx="10595610" cy="5530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Yakın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zamanda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Facebook'ta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influencer'ı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finansal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dolandırıcılığın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kurbanı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olarak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yakaladım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Tamamen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ilgimi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çekmişti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Bu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yüzden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Shots'taki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hikayesini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dinledim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Finans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danışmanı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arkadaşı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vardı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aracılığıyla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yaklaştı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karlı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yatırım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fırsatı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önerdi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Görünüşe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göre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arkadaşıyla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aynı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kimliği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yaratmış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kablonun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diğer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ucunda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başka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birinin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olabileceği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hiç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aklına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gelmemiş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Parayı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nereye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yatıracağı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konusunda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uzun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süre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onunla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istişare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etti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sonunda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arkadaşının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ilgileneceğine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büyük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inançla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parayı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kararlaştırılan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gönderdi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Ertesi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arkadaşının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çoktan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kesilmişti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şüphelenmeye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başladı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Maalesef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çok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geçti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Para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zaten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dolandırıcıdaydı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sadece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ağlamak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gözleri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vardı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151"/>
            <a:ext cx="11724238" cy="77946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 err="1">
                <a:latin typeface="Aptos" panose="020B0004020202020204" pitchFamily="34" charset="0"/>
                <a:ea typeface="Cambria"/>
              </a:rPr>
              <a:t>Güvenliği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- </a:t>
            </a:r>
            <a:r>
              <a:rPr lang="sk-SK" sz="40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Önerilen</a:t>
            </a:r>
            <a: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sk-SK" sz="40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uygulamalar</a:t>
            </a:r>
            <a:endParaRPr lang="en-US" sz="32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11179090" cy="35531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ağda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profil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oluşturmak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birkaç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dakika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meselesidir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. En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başta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temel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güvenliği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gözlemlemeli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mümkün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olan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en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kısa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sürede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güncellemeliyiz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Güçlü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Parolalar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Kullanın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Not: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Gelişen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güvenlik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tehditlerine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karşı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güçlenmek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düzenli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olarak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güncelleyin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İki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faktörlü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kimlik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doğrulamayı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etkinleştirin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Not: Instagram, LinkedIn, Facebook, TikTok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Twitter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gibi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çoğu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br>
              <a:rPr lang="sk-SK" sz="2400" i="1" dirty="0"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sk-SK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platformunda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bu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güvenlik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önlemi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mevcut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3.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Platformlar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arasında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güvenlik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ayarlarını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kurun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güncelleyin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hesabınızın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gizlilik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güvenlik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emniyet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ayarlarını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yönetin</a:t>
            </a:r>
            <a:endParaRPr lang="en-GB" b="1" dirty="0">
              <a:solidFill>
                <a:srgbClr val="92BAB5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Not: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Günümüzde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platformları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hesabınızın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güvenliğini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artırmak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araçlar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kılavuzlar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sunmaktadır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i="1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4326440" y="4969646"/>
            <a:ext cx="7716794" cy="163449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Gizlilik</a:t>
            </a:r>
            <a:r>
              <a:rPr lang="en-GB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ve</a:t>
            </a:r>
            <a:r>
              <a:rPr lang="en-GB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güvenlik</a:t>
            </a:r>
            <a:r>
              <a:rPr lang="en-GB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chemeClr val="accent2"/>
                </a:solidFill>
                <a:latin typeface="Aptos" panose="020B0004020202020204" pitchFamily="34" charset="0"/>
              </a:rPr>
              <a:t>ayarları</a:t>
            </a:r>
            <a:r>
              <a:rPr lang="en-GB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ptos" panose="020B0004020202020204" pitchFamily="34" charset="0"/>
              </a:rPr>
              <a:t>- </a:t>
            </a:r>
            <a:r>
              <a:rPr lang="en-GB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Yardım</a:t>
            </a:r>
            <a:r>
              <a:rPr lang="en-GB" sz="24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merkezine</a:t>
            </a:r>
            <a:r>
              <a:rPr lang="en-GB" sz="24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gidin</a:t>
            </a:r>
            <a:r>
              <a:rPr lang="en-GB" sz="2400" dirty="0">
                <a:solidFill>
                  <a:schemeClr val="tx1"/>
                </a:solidFill>
                <a:latin typeface="Aptos" panose="020B0004020202020204" pitchFamily="34" charset="0"/>
              </a:rPr>
              <a:t>:</a:t>
            </a:r>
            <a:endParaRPr lang="sk-SK" sz="2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GB" sz="2400" b="1" dirty="0" err="1">
                <a:latin typeface="Aptos" panose="020B0004020202020204" pitchFamily="34" charset="0"/>
              </a:rPr>
              <a:t>Bilgisayar</a:t>
            </a:r>
            <a:r>
              <a:rPr lang="en-GB" sz="2400" dirty="0">
                <a:latin typeface="Aptos" panose="020B0004020202020204" pitchFamily="34" charset="0"/>
              </a:rPr>
              <a:t> - </a:t>
            </a:r>
            <a:r>
              <a:rPr lang="en-GB" sz="2400" dirty="0" err="1">
                <a:latin typeface="Aptos" panose="020B0004020202020204" pitchFamily="34" charset="0"/>
              </a:rPr>
              <a:t>Sağ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üstteki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profil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resminize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tıklayın</a:t>
            </a:r>
            <a:endParaRPr lang="en-GB" sz="2400" dirty="0">
              <a:latin typeface="Aptos" panose="020B0004020202020204" pitchFamily="34" charset="0"/>
            </a:endParaRPr>
          </a:p>
          <a:p>
            <a:pPr algn="ctr"/>
            <a:r>
              <a:rPr lang="sk-SK" sz="2400" dirty="0">
                <a:latin typeface="Aptos" panose="020B0004020202020204" pitchFamily="34" charset="0"/>
              </a:rPr>
              <a:t>     </a:t>
            </a:r>
            <a:r>
              <a:rPr lang="en-GB" sz="2400" dirty="0" err="1">
                <a:solidFill>
                  <a:schemeClr val="tx1"/>
                </a:solidFill>
                <a:latin typeface="Aptos" panose="020B0004020202020204" pitchFamily="34" charset="0"/>
              </a:rPr>
              <a:t>Telefon</a:t>
            </a:r>
            <a:r>
              <a:rPr lang="sk-SK" sz="2400" dirty="0">
                <a:latin typeface="Aptos" panose="020B0004020202020204" pitchFamily="34" charset="0"/>
              </a:rPr>
              <a:t> -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</a:rPr>
              <a:t>  </a:t>
            </a:r>
            <a:r>
              <a:rPr lang="en-GB" sz="2400" dirty="0" err="1">
                <a:latin typeface="Aptos" panose="020B0004020202020204" pitchFamily="34" charset="0"/>
              </a:rPr>
              <a:t>Dokunun</a:t>
            </a:r>
            <a:r>
              <a:rPr lang="en-GB" sz="2400" dirty="0">
                <a:latin typeface="Aptos" panose="020B0004020202020204" pitchFamily="34" charset="0"/>
              </a:rPr>
              <a:t>	</a:t>
            </a:r>
            <a:r>
              <a:rPr lang="en-GB" sz="2400" dirty="0" err="1">
                <a:latin typeface="Aptos" panose="020B0004020202020204" pitchFamily="34" charset="0"/>
              </a:rPr>
              <a:t>sağ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üstteki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bu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menüye</a:t>
            </a:r>
            <a:endParaRPr lang="en-GB" sz="2400" dirty="0">
              <a:latin typeface="Aptos" panose="020B0004020202020204" pitchFamily="34" charset="0"/>
            </a:endParaRPr>
          </a:p>
          <a:p>
            <a:pPr algn="ctr"/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3CE322-A58F-363B-8DED-08D975710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45" y="5824510"/>
            <a:ext cx="220913" cy="21400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96AF593-861C-E61C-0106-A1DF0B6F9BC9}"/>
              </a:ext>
            </a:extLst>
          </p:cNvPr>
          <p:cNvSpPr txBox="1"/>
          <p:nvPr/>
        </p:nvSpPr>
        <p:spPr>
          <a:xfrm>
            <a:off x="406675" y="4900711"/>
            <a:ext cx="3516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Facebook: "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Globálnej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bir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topluluk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olarak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,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küresel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bir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topluluk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olarak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,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daha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önce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görülmemiş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bir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şekilde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,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daha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fazla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bilgi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edinmek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ve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daha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fazla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bilgi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edinmek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için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bir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araya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r>
              <a:rPr lang="en-US" sz="1800" i="1" dirty="0" err="1">
                <a:solidFill>
                  <a:schemeClr val="accent5"/>
                </a:solidFill>
                <a:latin typeface="Aptos" panose="020B0004020202020204" pitchFamily="34" charset="0"/>
              </a:rPr>
              <a:t>geldik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91143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151"/>
            <a:ext cx="11724238" cy="77946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 err="1">
                <a:latin typeface="Aptos" panose="020B0004020202020204" pitchFamily="34" charset="0"/>
                <a:ea typeface="Cambria"/>
              </a:rPr>
              <a:t>Güvenliği</a:t>
            </a:r>
            <a:r>
              <a:rPr lang="sk-SK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  <a:ea typeface="Cambria"/>
              </a:rPr>
              <a:t>-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40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önerilen</a:t>
            </a:r>
            <a: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sk-SK" sz="40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uygulamalar</a:t>
            </a:r>
            <a:endParaRPr lang="en-US" sz="32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11179090" cy="33624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4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Düzenli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Olarak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Güncellenen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Parolalar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 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-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gelişen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güvenlik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tehditlerine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karşı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savunmayı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güçlendir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5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Aynı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parolayı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tekrar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kullanmamak</a:t>
            </a: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–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aynı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şifreleri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kullanmaktan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</a:rPr>
              <a:t>kaçının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Güçlü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parolalar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oluşturmak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tahmin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edilmesi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kolay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olmayan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ancak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hepsini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hatırlaması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zor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olan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alfanümerik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karakterlerin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kombinasyonunu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kullanmak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anlamına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gelir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 Bir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parola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yönetim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aracı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kullanın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Üçüncü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taraf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uygulamalarını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dikkatli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kullanın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Günümüzde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birçok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uygulama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oyun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özellikle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bunları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medyadaki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bağlantı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aracılığıyla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indirdiyseniz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medya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profillerinize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erişmek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sizden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izin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istiyor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Çoğu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uygulama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gerçektir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ancak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bazıları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hesap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bilgilerinizi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Aptos" panose="020B0004020202020204" pitchFamily="34" charset="0"/>
                <a:ea typeface="Times New Roman" panose="02020603050405020304" pitchFamily="18" charset="0"/>
              </a:rPr>
              <a:t>toplar</a:t>
            </a:r>
            <a:r>
              <a:rPr lang="en-GB" sz="2400" i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i="1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4652436" y="4507073"/>
            <a:ext cx="6959025" cy="200735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rgbClr val="92BAB5"/>
                </a:solidFill>
                <a:latin typeface="Aptos"/>
              </a:rPr>
              <a:t>Örnek: Bir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kadın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, WhatsApp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bağlantısı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aracılığıyla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üçüncü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taraf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bir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uygulamayı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indirdikten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sonra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yaklaşık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 </a:t>
            </a:r>
            <a:r>
              <a:rPr lang="en-GB" i="1" dirty="0">
                <a:solidFill>
                  <a:srgbClr val="000000"/>
                </a:solidFill>
                <a:latin typeface="Aptos"/>
                <a:hlinkClick r:id="rId3"/>
              </a:rPr>
              <a:t>$30,000 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 </a:t>
            </a:r>
            <a:r>
              <a:rPr lang="en-GB" b="1" dirty="0" err="1">
                <a:solidFill>
                  <a:srgbClr val="92BAB5"/>
                </a:solidFill>
                <a:latin typeface="Aptos"/>
              </a:rPr>
              <a:t>kaybett</a:t>
            </a:r>
            <a:r>
              <a:rPr lang="en-GB" b="1" dirty="0">
                <a:solidFill>
                  <a:srgbClr val="92BAB5"/>
                </a:solidFill>
                <a:latin typeface="Aptos"/>
              </a:rPr>
              <a:t>.</a:t>
            </a:r>
          </a:p>
          <a:p>
            <a:pPr algn="ctr"/>
            <a:r>
              <a:rPr lang="en-GB" dirty="0" err="1">
                <a:latin typeface="Aptos" panose="020B0004020202020204" pitchFamily="34" charset="0"/>
              </a:rPr>
              <a:t>Önerilen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uygulama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yalnızca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kendi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deneyimlerimize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veya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incelemelerimize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dayanarak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güvendiğimiz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uygulamaları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indirmeniz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cihazlarınızdaki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Ayarlar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bölümünden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güvenilmeyen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uygulamalara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izinleri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sınırlamanızdır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5F65AEC-E4F2-309F-1EB5-D4D7F6D26B0B}"/>
              </a:ext>
            </a:extLst>
          </p:cNvPr>
          <p:cNvSpPr txBox="1"/>
          <p:nvPr/>
        </p:nvSpPr>
        <p:spPr>
          <a:xfrm>
            <a:off x="443907" y="4453815"/>
            <a:ext cx="37332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Çok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sayıda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yeni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yazılım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ve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virüs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yazılımı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içeren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bir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1800" b="1" dirty="0" err="1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uygulamanız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var: </a:t>
            </a:r>
            <a:r>
              <a:rPr lang="en-US" sz="1800" dirty="0">
                <a:latin typeface="Aptos" panose="020B0004020202020204" pitchFamily="34" charset="0"/>
                <a:hlinkClick r:id="rId4"/>
              </a:rPr>
              <a:t>Google Play Protect </a:t>
            </a:r>
            <a:r>
              <a:rPr lang="tr-TR" dirty="0"/>
              <a:t>bir </a:t>
            </a:r>
            <a:r>
              <a:rPr lang="en-US" sz="1800" dirty="0">
                <a:latin typeface="Aptos" panose="020B0004020202020204" pitchFamily="34" charset="0"/>
                <a:hlinkClick r:id="rId5"/>
              </a:rPr>
              <a:t>Apple security controls</a:t>
            </a:r>
            <a:r>
              <a:rPr lang="tr-TR" dirty="0"/>
              <a:t> </a:t>
            </a:r>
            <a:r>
              <a:rPr lang="sk-SK" dirty="0"/>
              <a:t>u</a:t>
            </a:r>
            <a:r>
              <a:rPr lang="tr-TR" dirty="0"/>
              <a:t>ygulamayı kontrol etmek için güvenli bir şekilde kontrol edin..</a:t>
            </a:r>
            <a:endParaRPr lang="en-US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151"/>
            <a:ext cx="11724238" cy="77946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Aptos" panose="020B0004020202020204" pitchFamily="34" charset="0"/>
                <a:ea typeface="Cambria"/>
              </a:rPr>
              <a:t>Sosyal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 err="1">
                <a:latin typeface="Aptos" panose="020B0004020202020204" pitchFamily="34" charset="0"/>
                <a:ea typeface="Cambria"/>
              </a:rPr>
              <a:t>Ağ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000" dirty="0" err="1">
                <a:latin typeface="Aptos" panose="020B0004020202020204" pitchFamily="34" charset="0"/>
                <a:ea typeface="Cambria"/>
              </a:rPr>
              <a:t>Güvenliği</a:t>
            </a:r>
            <a:r>
              <a:rPr lang="en-US" sz="4000" dirty="0">
                <a:latin typeface="Aptos" panose="020B0004020202020204" pitchFamily="34" charset="0"/>
                <a:ea typeface="Cambria"/>
              </a:rPr>
              <a:t> - </a:t>
            </a:r>
            <a:r>
              <a:rPr lang="sk-SK" sz="40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önerilen</a:t>
            </a:r>
            <a: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sk-SK" sz="40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uygulamalar</a:t>
            </a:r>
            <a:endParaRPr lang="en-US" sz="32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991614"/>
            <a:ext cx="10859050" cy="527504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7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Erişim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kontrolünü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sürdürün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</a:rPr>
              <a:t>-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Bağlantılı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 e-</a:t>
            </a:r>
            <a:r>
              <a:rPr lang="sk-SK" dirty="0" err="1">
                <a:latin typeface="Aptos" panose="020B0004020202020204" pitchFamily="34" charset="0"/>
                <a:ea typeface="Times New Roman" panose="02020603050405020304" pitchFamily="18" charset="0"/>
              </a:rPr>
              <a:t>posta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hesabınızı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latin typeface="Aptos" panose="020B0004020202020204" pitchFamily="34" charset="0"/>
                <a:ea typeface="Times New Roman" panose="02020603050405020304" pitchFamily="18" charset="0"/>
              </a:rPr>
              <a:t>düzenli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latin typeface="Aptos" panose="020B0004020202020204" pitchFamily="34" charset="0"/>
                <a:ea typeface="Times New Roman" panose="02020603050405020304" pitchFamily="18" charset="0"/>
              </a:rPr>
              <a:t>olarak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 kontrol </a:t>
            </a:r>
            <a:r>
              <a:rPr lang="sk-SK" dirty="0" err="1">
                <a:latin typeface="Aptos" panose="020B0004020202020204" pitchFamily="34" charset="0"/>
                <a:ea typeface="Times New Roman" panose="02020603050405020304" pitchFamily="18" charset="0"/>
              </a:rPr>
              <a:t>edin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platformları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genellikle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e-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postalarınıza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bağlıdır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Uyarı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Platform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profilinizde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alışılmadık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etkinlik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tespit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ederse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sizden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başka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birinin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hesabınıza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erişmeye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çalıştığını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düşünürse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güvenlik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uyarısı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e-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postası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alırsınız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Her zaman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gelen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e-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posta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adresinin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resmi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olup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olmadığını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kontrol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edin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8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mühendislik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saldırılarına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karşı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dikkatli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olun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Hassas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ifşa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etmenizi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teşvik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eden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kimlik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avı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saldırılarına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karşı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dikkatli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olun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Özel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mesajlarda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bile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hassas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yayınlamayın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saklamayın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çevrimiçi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yetkilendirme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vermeyin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Lütfen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gönderide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herhangi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bağlantıya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tıklamadan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önce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kullanıcı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profilinin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gerçekliğini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doğrulayın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Güvenilir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haber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otoritesinin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aynı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haberi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bildirip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bildirmediğine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bakın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Bağlantıda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bilgisi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hataları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özel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karakterler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latin typeface="Aptos" panose="020B0004020202020204" pitchFamily="34" charset="0"/>
                <a:ea typeface="Times New Roman" panose="02020603050405020304" pitchFamily="18" charset="0"/>
              </a:rPr>
              <a:t>arayın</a:t>
            </a: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Diğerleri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gibi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sosyal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platformları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sahte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haberler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yanlış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bilgilerle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doludur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Bir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sızıntısı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durumunda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bilgisayar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korsanları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bilgileri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hesabınıza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sızmak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kullanabilir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i="1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26" y="194310"/>
            <a:ext cx="10662684" cy="71374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Aptos" panose="020B0004020202020204" pitchFamily="34" charset="0"/>
              </a:rPr>
              <a:t>Sonuç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Sosyal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ağların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güvenliği</a:t>
            </a:r>
            <a:endParaRPr lang="en-US" sz="36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11175"/>
              </p:ext>
            </p:extLst>
          </p:nvPr>
        </p:nvGraphicFramePr>
        <p:xfrm>
          <a:off x="838200" y="908050"/>
          <a:ext cx="10888980" cy="57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08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1"/>
            <a:ext cx="11567404" cy="560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Açık Lisans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"Dijital Esenlik ve Güvenliği Herkes için Erişilebilir Hale Getirerek Dijital Yılmazlığın İnşası” (Proje </a:t>
            </a:r>
            <a:r>
              <a:rPr kumimoji="0" lang="tr-TR" sz="1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no</a:t>
            </a: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 2022-2-SK01-KA220-ADU000096888) projesi kapsamında hazırlanan bu ürün, Avrupa Komisyonu’nun desteği ile geliştirilmiştir ve yalnızca yazar(</a:t>
            </a:r>
            <a:r>
              <a:rPr kumimoji="0" lang="tr-TR" sz="1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lar</a:t>
            </a: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)</a:t>
            </a:r>
            <a:r>
              <a:rPr kumimoji="0" lang="tr-TR" sz="1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ının</a:t>
            </a: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görüşlerini yansıtmaktadır. Avrupa Komisyonu, belgelerin içeriği hakkında sorumlu tutulamaz. 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Bu yayın, CC-BY-NC-SA Creative Commons lisansına sahiptir.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</a:br>
            <a:endParaRPr kumimoji="0" lang="tr-TR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Bu lisans, ticari olmayan amaçlar için eserin kopyalanmasına, dağıtılmasına, uyarlanmasına ve işlenmesine izin verir. Eseri kullanırken ve eserden alıntı yaparken: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1. uygun atıf yapılmalı, lisans kullanılmalı ve değişiklik yapıldıysa bu belirtilmelidir. Telif hakları, eser sahiplerine ait kalacaktır.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2. eser ticari amaçlarla kullanılamaz.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3. eseri değiştirdiğinizde, dönüştürdüğünüzde veya işlediğinizde, ortaya çıkan eseri aynı lisansla lisanslamalısınız. 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733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Sorumluluk Reddi: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Avrupa Birliği tarafından ortak finanse edilmiştir. Ancak ifade edilen görüşler ve fikirler yalnızca yazar(</a:t>
            </a:r>
            <a:r>
              <a:rPr kumimoji="0" lang="tr-TR" sz="1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lar</a:t>
            </a: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+mn-cs"/>
              </a:rPr>
              <a:t>)a aittir ve Avrupa Birliği veya Avrupa Eğitim ve Kültür Yürütme Ajansı'nın (EACEA) görüşlerini yansıtmaz. Ne Avrupa Birliği ne de EACEA bunlardan sorumlu tutulamaz.</a:t>
            </a:r>
            <a:r>
              <a:rPr kumimoji="0" lang="tr-TR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312298" y="25654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5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İnternet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Bankacılığı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Güvenliği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98" y="1144588"/>
            <a:ext cx="10775302" cy="49024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tr-T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İnternet bankacılığı, web bankacılığı, net bankacılık ve müşterilerin masaüstü ve mobil cihazlarda ve mobil uygulamalarda bir web tarayıcısı kullanarak işlem yapmalarına olanak tanıyan çevrimiçi bankacılık</a:t>
            </a:r>
            <a: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gibi birçok başka isimle bilinir.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 bankacılık, müşterilere mevduat, transfer ve çevrimiçi fatura ödemeleri dâhil olmak üzere geleneksel olarak yerel bir şube aracılığıyla sunulan hemen hemen her hizmeti sunar.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İnternet bankacılığı, müşterilerin paralarını elektronik yollarla yönetmelerini sağlayarak fiziksel olarak bir banka şubesine gitme ihtiyacını ortadan kaldırır.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tr-TR" sz="2000" b="1" kern="100" dirty="0">
                <a:solidFill>
                  <a:srgbClr val="FFAA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İnternet bankacılığı güvenliği </a:t>
            </a:r>
            <a: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ile ilgili bazı endişelere rağmen, çoğu insan elektronik bankacılığın rahatlığına ve kolaylığına büyük ölçüde güvenir.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Ancak çevrimiçi olarak yapılabilen çoğu şey gibi, bunun da birkaç avantajı ve dezavantajı vardır.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Bankalar, internet bankacılığının yüksek düzeyde siber güvenliğini garanti eder, ancak müşterinin de çevrimiçi bankacılık güvenliğini gözlemlemesi gerekli ve önemlidir.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Aptos" panose="020B0004020202020204" pitchFamily="34" charset="0"/>
                <a:ea typeface="Cambria"/>
              </a:rPr>
              <a:t>İnternet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bankacılığının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avantajları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32" y="1525970"/>
            <a:ext cx="6745016" cy="48586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Hesaplara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7/24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erişim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>
                <a:latin typeface="Aptos" panose="020B0004020202020204" pitchFamily="34" charset="0"/>
                <a:ea typeface="Cambria"/>
              </a:rPr>
              <a:t>Basit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fatura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ödemeleri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 err="1">
                <a:latin typeface="Aptos" panose="020B0004020202020204" pitchFamily="34" charset="0"/>
                <a:ea typeface="Cambria"/>
              </a:rPr>
              <a:t>Kolay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para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transferleri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>
                <a:latin typeface="Aptos" panose="020B0004020202020204" pitchFamily="34" charset="0"/>
                <a:ea typeface="Cambria"/>
              </a:rPr>
              <a:t>Banka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kayıtlarına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anında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erişim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iyi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bütçeleme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iyi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oranlar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düşük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ücretler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fazla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özellik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geniş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hizmet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çeşitliliği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en-GB" sz="3200" dirty="0" err="1">
                <a:latin typeface="Aptos" panose="020B0004020202020204" pitchFamily="34" charset="0"/>
                <a:ea typeface="Cambria"/>
              </a:rPr>
              <a:t>Doğru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para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yönetimi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1026" name="Picture 2" descr="Online Banking Isometric Banner | Online banking service iso… | Flickr">
            <a:extLst>
              <a:ext uri="{FF2B5EF4-FFF2-40B4-BE49-F238E27FC236}">
                <a16:creationId xmlns:a16="http://schemas.microsoft.com/office/drawing/2014/main" id="{2E76DCCC-834A-4B65-72E6-9C1EF807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" y="1805939"/>
            <a:ext cx="4285764" cy="30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961478" cy="9378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Aptos" panose="020B0004020202020204" pitchFamily="34" charset="0"/>
                <a:ea typeface="Cambria"/>
              </a:rPr>
              <a:t>İnternet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bankacılığının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dezavantajları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515" y="1063556"/>
            <a:ext cx="7143359" cy="5520123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bankacılıkta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gezinme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İnternet'e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erişim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temel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BT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becerileri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gerektirir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belirli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grup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için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kısıtlayıcı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olabilir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büyük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veya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karmaşık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işlemleri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gerçekleştiremeyebilir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Güvenlik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protokollerine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dayanarak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bankalar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müşterilerin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portalı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aracılığıyla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yapabilecekleri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konusunda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sınırlamalar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koyar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günlük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transfer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limitleri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Çevrimiçi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güvenilir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İnternet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bağlantısına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dayanır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herhangi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bağlantı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sorunu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portalın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işlevselliğinde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sorunlara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olabilir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portalları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sıklıkla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güncel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güvenli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olacak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şekilde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korunur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hizmet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kesintilerinin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meydana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gelebileceği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anlamına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gelir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Yüksek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güvenlik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önlemlerine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rağmen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İnternet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bankacılığı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hala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siber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suçlara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karşı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savunmasızdır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Premium Vector | Online banking Banking services on the website Correct  transaction flat vector modern illustration">
            <a:extLst>
              <a:ext uri="{FF2B5EF4-FFF2-40B4-BE49-F238E27FC236}">
                <a16:creationId xmlns:a16="http://schemas.microsoft.com/office/drawing/2014/main" id="{E8B39E74-6D7B-D2AE-237F-9E38EA1C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5" y="1622368"/>
            <a:ext cx="4242391" cy="35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7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0" y="0"/>
            <a:ext cx="10662684" cy="1828800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Aptos"/>
                <a:ea typeface="Cambria"/>
              </a:rPr>
              <a:t>Dijital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Dayanıklılığa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sk-SK" sz="3200" dirty="0">
                <a:latin typeface="Aptos"/>
                <a:ea typeface="Cambria"/>
              </a:rPr>
              <a:t>- </a:t>
            </a:r>
            <a:r>
              <a:rPr lang="en-GB" sz="3200" dirty="0" err="1">
                <a:latin typeface="Aptos"/>
                <a:ea typeface="Cambria"/>
              </a:rPr>
              <a:t>Sahip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Olmak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İçin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Bilmeniz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Gereken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Çevrimiçi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Bankacılık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Güvenlik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Uygulamaları</a:t>
            </a:r>
            <a:br>
              <a:rPr lang="sk-SK" sz="1000" dirty="0">
                <a:latin typeface="Aptos"/>
                <a:ea typeface="Cambria"/>
              </a:rPr>
            </a:br>
            <a:br>
              <a:rPr lang="sk-SK" sz="2000" dirty="0">
                <a:latin typeface="Aptos"/>
                <a:ea typeface="Cambria"/>
              </a:rPr>
            </a:br>
            <a:r>
              <a:rPr lang="tr-TR" sz="2500" dirty="0">
                <a:solidFill>
                  <a:srgbClr val="FFAA5A"/>
                </a:solidFill>
                <a:latin typeface="Aptos"/>
                <a:ea typeface="Cambria"/>
              </a:rPr>
              <a:t>Hesaplara erişmek için yalnızca bankanın resmi </a:t>
            </a:r>
            <a:r>
              <a:rPr lang="tr-TR" sz="2400" dirty="0">
                <a:latin typeface="Aptos"/>
                <a:ea typeface="Cambria"/>
              </a:rPr>
              <a:t>web sitesini </a:t>
            </a:r>
            <a:r>
              <a:rPr lang="tr-TR" sz="2500" dirty="0">
                <a:solidFill>
                  <a:srgbClr val="FFAA5A"/>
                </a:solidFill>
                <a:latin typeface="Aptos"/>
                <a:ea typeface="Cambria"/>
              </a:rPr>
              <a:t>ve </a:t>
            </a:r>
            <a:r>
              <a:rPr lang="tr-TR" sz="2400" dirty="0">
                <a:latin typeface="Aptos"/>
                <a:ea typeface="Cambria"/>
              </a:rPr>
              <a:t>uygulamalarını </a:t>
            </a:r>
            <a:r>
              <a:rPr lang="tr-TR" sz="2500" dirty="0">
                <a:solidFill>
                  <a:srgbClr val="FFAA5A"/>
                </a:solidFill>
                <a:latin typeface="Aptos"/>
                <a:ea typeface="Cambria"/>
              </a:rPr>
              <a:t>kullanın.</a:t>
            </a:r>
            <a:r>
              <a:rPr lang="sk-SK" sz="2500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endParaRPr lang="en-US" sz="2500" dirty="0">
              <a:solidFill>
                <a:srgbClr val="FFAA5A"/>
              </a:solidFill>
              <a:latin typeface="Aptos"/>
              <a:ea typeface="Cambria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823561"/>
              </p:ext>
            </p:extLst>
          </p:nvPr>
        </p:nvGraphicFramePr>
        <p:xfrm>
          <a:off x="838200" y="1982708"/>
          <a:ext cx="10888980" cy="468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27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652868" cy="937827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 err="1">
                <a:latin typeface="Aptos" panose="020B0004020202020204" pitchFamily="34" charset="0"/>
                <a:ea typeface="Cambria"/>
              </a:rPr>
              <a:t>Güçlü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parola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kullanın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1" y="1295922"/>
            <a:ext cx="10034797" cy="50734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Cambria"/>
              </a:rPr>
              <a:t>Çevrimiçi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bankacılık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hesabınızı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güvence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altına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almak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en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temel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önemli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adımlardan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güçlü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parola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kullanmaktır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uzun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karmaşık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benzersiz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  <a:endParaRPr lang="sk-SK" sz="24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adınız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doğum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tarihiniz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adresiniz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gibi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kişisel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bilgiler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içermemeli</a:t>
            </a:r>
            <a:r>
              <a:rPr lang="en-GB" dirty="0">
                <a:latin typeface="Aptos" panose="020B0004020202020204" pitchFamily="34" charset="0"/>
                <a:ea typeface="Cambria"/>
              </a:rPr>
              <a:t>,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diğer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hesaplar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hizmetler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kullandığınız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diğer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parolalarla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aynı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olmamalı</a:t>
            </a:r>
            <a:r>
              <a:rPr lang="en-GB" dirty="0">
                <a:latin typeface="Aptos" panose="020B0004020202020204" pitchFamily="34" charset="0"/>
                <a:ea typeface="Cambria"/>
              </a:rPr>
              <a:t>,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büyük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küçük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harflerin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sayıların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sembollerin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karışımını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içermelidir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Cambria"/>
              </a:rPr>
              <a:t>Mümkünse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transferleri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ödemeleri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değişiklikleri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doğrulamak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tek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seferlik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parolalar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kullanın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  <a:endParaRPr lang="sk-SK" sz="24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  <a:ea typeface="Cambria"/>
              </a:rPr>
              <a:t>Web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siteleri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hızlı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oturum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açmanız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erişim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verilerinizi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kaydetme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seçeneği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sunar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Cihazlarınız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başkaları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tarafından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%100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erişilemez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olsa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bile,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bu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seçenek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güvenli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Cambria"/>
              </a:rPr>
              <a:t>değildir</a:t>
            </a:r>
            <a:r>
              <a:rPr lang="en-GB" sz="24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3074" name="Picture 2" descr="Password,keyword,codeword,solution,parole - free image from needpix.com">
            <a:extLst>
              <a:ext uri="{FF2B5EF4-FFF2-40B4-BE49-F238E27FC236}">
                <a16:creationId xmlns:a16="http://schemas.microsoft.com/office/drawing/2014/main" id="{A3ABCE42-E8B5-6716-D404-393499BD8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8" b="26502"/>
          <a:stretch/>
        </p:blipFill>
        <p:spPr bwMode="auto">
          <a:xfrm>
            <a:off x="8340781" y="5950686"/>
            <a:ext cx="3755362" cy="8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2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4" y="519163"/>
            <a:ext cx="10911234" cy="796335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>
                <a:latin typeface="Aptos" panose="020B0004020202020204" pitchFamily="34" charset="0"/>
                <a:ea typeface="Cambria"/>
              </a:rPr>
              <a:t>İki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faktörlü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/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çok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faktörlü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kimlik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doğrulamayı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etkinleştirin</a:t>
            </a:r>
            <a:endParaRPr lang="en-US" sz="32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1" y="1635893"/>
            <a:ext cx="10034797" cy="44076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İki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faktörlü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kimlik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doğrulama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telefonunuza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e-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postanıza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gönderilen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gibi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ikinci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faktörle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kimliğinizi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doğrulamanızı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gerektiren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özelliktir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  <a:endParaRPr lang="sk-SK" sz="26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Banka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sunuyorsa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çok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faktörlü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veya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biyometrik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kimlik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doğrulamayı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kullanın</a:t>
            </a:r>
            <a:r>
              <a:rPr lang="en-GB" sz="26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-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kullanıcının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hesabına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erişmek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için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iki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daha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fazla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doğrulama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faktörü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sağlamasını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gerektiren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kimlik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doğrulama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yöntemi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  <a:endParaRPr lang="sk-SK" sz="26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en-GB" sz="2600" dirty="0">
                <a:latin typeface="Aptos" panose="020B0004020202020204" pitchFamily="34" charset="0"/>
                <a:ea typeface="Cambria"/>
              </a:rPr>
              <a:t>Bu,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şifrenizi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çalmış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veya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tahmin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etmeye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çalışmış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olabilecek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bilgisayar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korsanlarına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karşı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ekstra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koruma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katmanı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ekler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4098" name="Picture 2" descr="Major Risks Of Crypto Trading">
            <a:extLst>
              <a:ext uri="{FF2B5EF4-FFF2-40B4-BE49-F238E27FC236}">
                <a16:creationId xmlns:a16="http://schemas.microsoft.com/office/drawing/2014/main" id="{20AFA8D7-3454-3D6D-FC75-5164D64E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5556120"/>
            <a:ext cx="2145030" cy="12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6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73"/>
            <a:ext cx="4911090" cy="780315"/>
          </a:xfrm>
        </p:spPr>
        <p:txBody>
          <a:bodyPr>
            <a:normAutofit/>
          </a:bodyPr>
          <a:lstStyle/>
          <a:p>
            <a:pPr algn="l"/>
            <a:r>
              <a:rPr lang="en-GB" sz="4000" dirty="0" err="1">
                <a:latin typeface="Aptos" panose="020B0004020202020204" pitchFamily="34" charset="0"/>
              </a:rPr>
              <a:t>Öneri</a:t>
            </a:r>
            <a:r>
              <a:rPr lang="en-GB" sz="4000" dirty="0">
                <a:latin typeface="Aptos" panose="020B0004020202020204" pitchFamily="34" charset="0"/>
              </a:rPr>
              <a:t>:</a:t>
            </a:r>
            <a:endParaRPr lang="en-US" sz="4000" dirty="0"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93715"/>
              </p:ext>
            </p:extLst>
          </p:nvPr>
        </p:nvGraphicFramePr>
        <p:xfrm>
          <a:off x="838200" y="1508861"/>
          <a:ext cx="10515600" cy="466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617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FBBB3-BF06-496B-A145-2D9F6AF3C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9F8ED1-FF98-4C1E-A78A-36B5A4DB3248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3.xml><?xml version="1.0" encoding="utf-8"?>
<ds:datastoreItem xmlns:ds="http://schemas.openxmlformats.org/officeDocument/2006/customXml" ds:itemID="{76379A6F-8DF7-42E0-A6A4-99D84312631E}"/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2904</Words>
  <Application>Microsoft Office PowerPoint</Application>
  <PresentationFormat>Širokouhlá</PresentationFormat>
  <Paragraphs>207</Paragraphs>
  <Slides>28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Dijital Güvenlik- İnternet Bankacılığı Güvenliği ve Sosyal Ağ Güvenliği</vt:lpstr>
      <vt:lpstr>Bölüm 3:  İnternet Bankacılığı Güvenliği ve Sosyal Ağ Güvenliği</vt:lpstr>
      <vt:lpstr>İnternet Bankacılığı Güvenliği </vt:lpstr>
      <vt:lpstr>İnternet bankacılığının avantajları</vt:lpstr>
      <vt:lpstr>İnternet bankacılığının dezavantajları</vt:lpstr>
      <vt:lpstr>Dijital Dayanıklılığa - Sahip Olmak İçin Bilmeniz Gereken Çevrimiçi Bankacılık Güvenlik Uygulamaları  Hesaplara erişmek için yalnızca bankanın resmi web sitesini ve uygulamalarını kullanın. </vt:lpstr>
      <vt:lpstr>Güçlü ve güvenli bir parola kullanın</vt:lpstr>
      <vt:lpstr>İki faktörlü/çok faktörlü kimlik doğrulamayı etkinleştirin</vt:lpstr>
      <vt:lpstr>Öneri:</vt:lpstr>
      <vt:lpstr>Güvenli bir cihaz ve ağ kullanın</vt:lpstr>
      <vt:lpstr>Hesap aktivitelerinizi ve ekstrelerinizi izleyin</vt:lpstr>
      <vt:lpstr>Kişisel bilgilerinizi koruyun</vt:lpstr>
      <vt:lpstr>Çevrimiçi bankacılık güvenliği için ek öneriler </vt:lpstr>
      <vt:lpstr>Güvenli Mobil Ödemeler Mağazada veya Çevrimiçi Mobil ile Ödeme Yapın</vt:lpstr>
      <vt:lpstr>İnternet Bankacılığı Güvenlik Sonuç</vt:lpstr>
      <vt:lpstr>Sosyal Ağlar</vt:lpstr>
      <vt:lpstr>Sosyal Ağ Kullanıcıları</vt:lpstr>
      <vt:lpstr>Sosyal ağların avantajları</vt:lpstr>
      <vt:lpstr>Sosyal ağların dezavantajları</vt:lpstr>
      <vt:lpstr>Sosyal Ağ Saldırıları</vt:lpstr>
      <vt:lpstr>Hedef kim? </vt:lpstr>
      <vt:lpstr>Talihsiz Örnek: Sosyal medya hesabım hacklendi. Bir kabustu.</vt:lpstr>
      <vt:lpstr>Talihsiz Örnek: Sahte Kimlik Hırsızlığı</vt:lpstr>
      <vt:lpstr>Sosyal Ağ Güvenliği - Önerilen uygulamalar</vt:lpstr>
      <vt:lpstr>Sosyal Ağ Güvenliği - önerilen uygulamalar</vt:lpstr>
      <vt:lpstr>Sosyal Ağ Güvenliği - önerilen uygulamalar</vt:lpstr>
      <vt:lpstr>Sonuç Sosyal ağların güvenliği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Hanova Martina</dc:creator>
  <cp:lastModifiedBy>Martina Hanová</cp:lastModifiedBy>
  <cp:revision>151</cp:revision>
  <dcterms:created xsi:type="dcterms:W3CDTF">2023-02-23T17:03:29Z</dcterms:created>
  <dcterms:modified xsi:type="dcterms:W3CDTF">2024-10-20T18:08:42Z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