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5"/>
  </p:notesMasterIdLst>
  <p:sldIdLst>
    <p:sldId id="296" r:id="rId6"/>
    <p:sldId id="377" r:id="rId7"/>
    <p:sldId id="261" r:id="rId8"/>
    <p:sldId id="378" r:id="rId9"/>
    <p:sldId id="397" r:id="rId10"/>
    <p:sldId id="398" r:id="rId11"/>
    <p:sldId id="418" r:id="rId12"/>
    <p:sldId id="386" r:id="rId13"/>
    <p:sldId id="400" r:id="rId14"/>
    <p:sldId id="401" r:id="rId15"/>
    <p:sldId id="402" r:id="rId16"/>
    <p:sldId id="403" r:id="rId17"/>
    <p:sldId id="404" r:id="rId18"/>
    <p:sldId id="405" r:id="rId19"/>
    <p:sldId id="416" r:id="rId20"/>
    <p:sldId id="417" r:id="rId21"/>
    <p:sldId id="406" r:id="rId22"/>
    <p:sldId id="407" r:id="rId23"/>
    <p:sldId id="408" r:id="rId24"/>
    <p:sldId id="409" r:id="rId25"/>
    <p:sldId id="410" r:id="rId26"/>
    <p:sldId id="411" r:id="rId27"/>
    <p:sldId id="412" r:id="rId28"/>
    <p:sldId id="413" r:id="rId29"/>
    <p:sldId id="384" r:id="rId30"/>
    <p:sldId id="414" r:id="rId31"/>
    <p:sldId id="415" r:id="rId32"/>
    <p:sldId id="284" r:id="rId33"/>
    <p:sldId id="265" r:id="rId3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298D4-86C9-ED6F-0EA2-8C6CC31F4183}" v="1" dt="2024-10-20T21:55:10.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ata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de-DE" sz="3200" b="1" dirty="0"/>
            <a:t>INHALT</a:t>
          </a:r>
          <a:endParaRPr lang="en-US" sz="3200" b="1"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D5AA72D6-308C-43D7-8BE2-CA326B3BD328}">
      <dgm:prSet custT="1"/>
      <dgm:spPr/>
      <dgm: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Internetbanking</a:t>
          </a:r>
          <a:endParaRPr lang="en-US" sz="2600" kern="1200" dirty="0">
            <a:solidFill>
              <a:prstClr val="black">
                <a:hueOff val="0"/>
                <a:satOff val="0"/>
                <a:lumOff val="0"/>
                <a:alphaOff val="0"/>
              </a:prstClr>
            </a:solidFill>
            <a:latin typeface="Aptos" panose="020B0004020202020204" pitchFamily="34" charset="0"/>
            <a:ea typeface="+mn-ea"/>
            <a:cs typeface="+mn-cs"/>
          </a:endParaRPr>
        </a:p>
      </dgm:t>
    </dgm:pt>
    <dgm:pt modelId="{354C2884-2980-4751-8D24-91B13B4650A0}" type="parTrans" cxnId="{281B4591-E413-4419-A9E0-D3CFB6EF2F77}">
      <dgm:prSet/>
      <dgm:spPr/>
      <dgm:t>
        <a:bodyPr/>
        <a:lstStyle/>
        <a:p>
          <a:endParaRPr lang="sk-SK"/>
        </a:p>
      </dgm:t>
    </dgm:pt>
    <dgm:pt modelId="{D4991301-EAF3-4788-9462-3905A5449127}" type="sibTrans" cxnId="{281B4591-E413-4419-A9E0-D3CFB6EF2F77}">
      <dgm:prSet/>
      <dgm:spPr/>
      <dgm:t>
        <a:bodyPr/>
        <a:lstStyle/>
        <a:p>
          <a:endParaRPr lang="sk-SK"/>
        </a:p>
      </dgm:t>
    </dgm:pt>
    <dgm:pt modelId="{C2BD14BC-D31C-48DC-99D2-94E83D43A8A9}">
      <dgm:prSet custT="1"/>
      <dgm:spPr/>
      <dgm: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Vor- und Nachteile des Internetbankings</a:t>
          </a:r>
          <a:endParaRPr lang="en-US" sz="2600" kern="1200" dirty="0">
            <a:solidFill>
              <a:prstClr val="black">
                <a:hueOff val="0"/>
                <a:satOff val="0"/>
                <a:lumOff val="0"/>
                <a:alphaOff val="0"/>
              </a:prstClr>
            </a:solidFill>
            <a:latin typeface="Aptos" panose="020B0004020202020204" pitchFamily="34" charset="0"/>
            <a:ea typeface="+mn-ea"/>
            <a:cs typeface="+mn-cs"/>
          </a:endParaRPr>
        </a:p>
      </dgm:t>
    </dgm:pt>
    <dgm:pt modelId="{4BE269D4-8A57-433F-B176-234908AD1A6E}" type="parTrans" cxnId="{AFA11031-F946-40AB-9C4F-3E005B246C66}">
      <dgm:prSet/>
      <dgm:spPr/>
      <dgm:t>
        <a:bodyPr/>
        <a:lstStyle/>
        <a:p>
          <a:endParaRPr lang="sk-SK"/>
        </a:p>
      </dgm:t>
    </dgm:pt>
    <dgm:pt modelId="{63FF86E4-2A5E-4F0F-AF3B-FD84A3002B33}" type="sibTrans" cxnId="{AFA11031-F946-40AB-9C4F-3E005B246C66}">
      <dgm:prSet/>
      <dgm:spPr/>
      <dgm:t>
        <a:bodyPr/>
        <a:lstStyle/>
        <a:p>
          <a:endParaRPr lang="sk-SK"/>
        </a:p>
      </dgm:t>
    </dgm:pt>
    <dgm:pt modelId="{14CB1D1F-5BDA-42C1-8E6F-66653D8F51CA}">
      <dgm:prSet custT="1"/>
      <dgm:spPr/>
      <dgm: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Best Practices – Sicherheit beim</a:t>
          </a:r>
          <a:r>
            <a:rPr lang="sk-SK" sz="2600" kern="1200" dirty="0">
              <a:solidFill>
                <a:prstClr val="black">
                  <a:hueOff val="0"/>
                  <a:satOff val="0"/>
                  <a:lumOff val="0"/>
                  <a:alphaOff val="0"/>
                </a:prstClr>
              </a:solidFill>
              <a:latin typeface="Aptos" panose="020B0004020202020204" pitchFamily="34" charset="0"/>
              <a:ea typeface="+mn-ea"/>
              <a:cs typeface="+mn-cs"/>
            </a:rPr>
            <a:t> </a:t>
          </a:r>
          <a:r>
            <a:rPr lang="de-DE" sz="2600" kern="1200" dirty="0">
              <a:solidFill>
                <a:prstClr val="black">
                  <a:hueOff val="0"/>
                  <a:satOff val="0"/>
                  <a:lumOff val="0"/>
                  <a:alphaOff val="0"/>
                </a:prstClr>
              </a:solidFill>
              <a:latin typeface="Aptos" panose="020B0004020202020204" pitchFamily="34" charset="0"/>
              <a:ea typeface="+mn-ea"/>
              <a:cs typeface="+mn-cs"/>
            </a:rPr>
            <a:t>Internetbanking</a:t>
          </a:r>
          <a:endParaRPr lang="en-US" sz="2600" kern="1200" dirty="0">
            <a:solidFill>
              <a:prstClr val="black">
                <a:hueOff val="0"/>
                <a:satOff val="0"/>
                <a:lumOff val="0"/>
                <a:alphaOff val="0"/>
              </a:prstClr>
            </a:solidFill>
            <a:latin typeface="Aptos" panose="020B0004020202020204" pitchFamily="34" charset="0"/>
            <a:ea typeface="+mn-ea"/>
            <a:cs typeface="+mn-cs"/>
          </a:endParaRPr>
        </a:p>
      </dgm:t>
    </dgm:pt>
    <dgm:pt modelId="{5321A95A-F467-4F72-BA68-A54FD1703358}" type="parTrans" cxnId="{26DA91BE-3E91-4B78-85ED-ABE0BF27D030}">
      <dgm:prSet/>
      <dgm:spPr/>
      <dgm:t>
        <a:bodyPr/>
        <a:lstStyle/>
        <a:p>
          <a:endParaRPr lang="sk-SK"/>
        </a:p>
      </dgm:t>
    </dgm:pt>
    <dgm:pt modelId="{1B918A51-EA43-4B97-A4D9-D9097894C957}" type="sibTrans" cxnId="{26DA91BE-3E91-4B78-85ED-ABE0BF27D030}">
      <dgm:prSet/>
      <dgm:spPr/>
      <dgm:t>
        <a:bodyPr/>
        <a:lstStyle/>
        <a:p>
          <a:endParaRPr lang="sk-SK"/>
        </a:p>
      </dgm:t>
    </dgm:pt>
    <dgm:pt modelId="{E27A0E8A-DB8B-4CB5-8EC3-CC80C9BC05A9}">
      <dgm:prSet custT="1"/>
      <dgm:spPr/>
      <dgm: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Schlussfolgerungen zur Sicherheit beim</a:t>
          </a:r>
          <a:r>
            <a:rPr lang="sk-SK" sz="2600" kern="1200" dirty="0">
              <a:solidFill>
                <a:prstClr val="black">
                  <a:hueOff val="0"/>
                  <a:satOff val="0"/>
                  <a:lumOff val="0"/>
                  <a:alphaOff val="0"/>
                </a:prstClr>
              </a:solidFill>
              <a:latin typeface="Aptos" panose="020B0004020202020204" pitchFamily="34" charset="0"/>
              <a:ea typeface="+mn-ea"/>
              <a:cs typeface="+mn-cs"/>
            </a:rPr>
            <a:t> </a:t>
          </a:r>
          <a:r>
            <a:rPr lang="de-DE" sz="2600" kern="1200" dirty="0">
              <a:solidFill>
                <a:prstClr val="black">
                  <a:hueOff val="0"/>
                  <a:satOff val="0"/>
                  <a:lumOff val="0"/>
                  <a:alphaOff val="0"/>
                </a:prstClr>
              </a:solidFill>
              <a:latin typeface="Aptos" panose="020B0004020202020204" pitchFamily="34" charset="0"/>
              <a:ea typeface="+mn-ea"/>
              <a:cs typeface="+mn-cs"/>
            </a:rPr>
            <a:t>Internetbanking</a:t>
          </a:r>
          <a:endParaRPr lang="en-US" sz="2600" kern="1200" dirty="0">
            <a:solidFill>
              <a:prstClr val="black">
                <a:hueOff val="0"/>
                <a:satOff val="0"/>
                <a:lumOff val="0"/>
                <a:alphaOff val="0"/>
              </a:prstClr>
            </a:solidFill>
            <a:latin typeface="Aptos" panose="020B0004020202020204" pitchFamily="34" charset="0"/>
            <a:ea typeface="+mn-ea"/>
            <a:cs typeface="+mn-cs"/>
          </a:endParaRPr>
        </a:p>
      </dgm:t>
    </dgm:pt>
    <dgm:pt modelId="{37E78BA8-0B24-4712-BC87-E5E2C0CB1C34}" type="parTrans" cxnId="{B6973322-47BD-4694-A5C4-20CBE908BB1D}">
      <dgm:prSet/>
      <dgm:spPr/>
      <dgm:t>
        <a:bodyPr/>
        <a:lstStyle/>
        <a:p>
          <a:endParaRPr lang="sk-SK"/>
        </a:p>
      </dgm:t>
    </dgm:pt>
    <dgm:pt modelId="{3BB2B458-5DCF-40B9-B711-E2476C268EE6}" type="sibTrans" cxnId="{B6973322-47BD-4694-A5C4-20CBE908BB1D}">
      <dgm:prSet/>
      <dgm:spPr/>
      <dgm:t>
        <a:bodyPr/>
        <a:lstStyle/>
        <a:p>
          <a:endParaRPr lang="sk-SK"/>
        </a:p>
      </dgm:t>
    </dgm:pt>
    <dgm:pt modelId="{142662D9-755C-4FE2-847B-516C108A503E}">
      <dgm:prSet custT="1"/>
      <dgm:spPr/>
      <dgm:t>
        <a:bodyPr/>
        <a:lstStyle/>
        <a:p>
          <a:pPr>
            <a:lnSpc>
              <a:spcPct val="100000"/>
            </a:lnSpc>
          </a:pPr>
          <a:r>
            <a:rPr lang="de-DE" sz="2600" dirty="0">
              <a:latin typeface="Aptos" panose="020B0004020202020204" pitchFamily="34" charset="0"/>
            </a:rPr>
            <a:t>Soziale Netzwerke</a:t>
          </a:r>
          <a:endParaRPr lang="en-US" sz="2600" dirty="0">
            <a:latin typeface="Aptos" panose="020B0004020202020204" pitchFamily="34" charset="0"/>
          </a:endParaRPr>
        </a:p>
      </dgm:t>
    </dgm:pt>
    <dgm:pt modelId="{526ACD44-21FC-472F-8B73-A8EF22845AC2}" type="parTrans" cxnId="{9D2C5C07-2EE4-4CE0-BD7E-BC6ED6D0990D}">
      <dgm:prSet/>
      <dgm:spPr/>
      <dgm:t>
        <a:bodyPr/>
        <a:lstStyle/>
        <a:p>
          <a:endParaRPr lang="sk-SK"/>
        </a:p>
      </dgm:t>
    </dgm:pt>
    <dgm:pt modelId="{0FB29B42-EDE7-4D56-BFDC-2E7F154F7C61}" type="sibTrans" cxnId="{9D2C5C07-2EE4-4CE0-BD7E-BC6ED6D0990D}">
      <dgm:prSet/>
      <dgm:spPr/>
      <dgm:t>
        <a:bodyPr/>
        <a:lstStyle/>
        <a:p>
          <a:endParaRPr lang="sk-SK"/>
        </a:p>
      </dgm:t>
    </dgm:pt>
    <dgm:pt modelId="{F30937F9-CBF4-407E-96E8-C26D14D54BB4}">
      <dgm:prSet custT="1"/>
      <dgm:spPr/>
      <dgm: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Vor- und Nachteile sozialer Netzwerke</a:t>
          </a:r>
          <a:endParaRPr lang="en-US" sz="2600" kern="1200" dirty="0">
            <a:solidFill>
              <a:prstClr val="black">
                <a:hueOff val="0"/>
                <a:satOff val="0"/>
                <a:lumOff val="0"/>
                <a:alphaOff val="0"/>
              </a:prstClr>
            </a:solidFill>
            <a:latin typeface="Aptos" panose="020B0004020202020204" pitchFamily="34" charset="0"/>
            <a:ea typeface="+mn-ea"/>
            <a:cs typeface="+mn-cs"/>
          </a:endParaRPr>
        </a:p>
      </dgm:t>
    </dgm:pt>
    <dgm:pt modelId="{23E8A1B1-0FDA-47CB-9489-CADD90BB4218}" type="parTrans" cxnId="{4F17C7C0-DC27-4AED-9933-5BD094A2131E}">
      <dgm:prSet/>
      <dgm:spPr/>
      <dgm:t>
        <a:bodyPr/>
        <a:lstStyle/>
        <a:p>
          <a:endParaRPr lang="sk-SK"/>
        </a:p>
      </dgm:t>
    </dgm:pt>
    <dgm:pt modelId="{A0226DD0-BD30-4681-8DD2-0520AE1B7D6B}" type="sibTrans" cxnId="{4F17C7C0-DC27-4AED-9933-5BD094A2131E}">
      <dgm:prSet/>
      <dgm:spPr/>
      <dgm:t>
        <a:bodyPr/>
        <a:lstStyle/>
        <a:p>
          <a:endParaRPr lang="sk-SK"/>
        </a:p>
      </dgm:t>
    </dgm:pt>
    <dgm:pt modelId="{681C2557-F777-4A01-8267-0B049EA4C746}">
      <dgm:prSet custT="1"/>
      <dgm:spPr/>
      <dgm: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Best Practices – Sicherheit sozialer Medien</a:t>
          </a:r>
          <a:endParaRPr lang="en-US" sz="2600" kern="1200" dirty="0">
            <a:solidFill>
              <a:prstClr val="black">
                <a:hueOff val="0"/>
                <a:satOff val="0"/>
                <a:lumOff val="0"/>
                <a:alphaOff val="0"/>
              </a:prstClr>
            </a:solidFill>
            <a:latin typeface="Aptos" panose="020B0004020202020204" pitchFamily="34" charset="0"/>
            <a:ea typeface="+mn-ea"/>
            <a:cs typeface="+mn-cs"/>
          </a:endParaRPr>
        </a:p>
      </dgm:t>
    </dgm:pt>
    <dgm:pt modelId="{43EB1F0B-CB0F-4CFC-8362-24CCCB39C78B}" type="parTrans" cxnId="{98DE5093-66AF-47E2-A6DB-E4E6D2AC1F21}">
      <dgm:prSet/>
      <dgm:spPr/>
      <dgm:t>
        <a:bodyPr/>
        <a:lstStyle/>
        <a:p>
          <a:endParaRPr lang="sk-SK"/>
        </a:p>
      </dgm:t>
    </dgm:pt>
    <dgm:pt modelId="{C6F1677B-2CAB-46E6-B9B7-8A6938EEF717}" type="sibTrans" cxnId="{98DE5093-66AF-47E2-A6DB-E4E6D2AC1F21}">
      <dgm:prSet/>
      <dgm:spPr/>
      <dgm:t>
        <a:bodyPr/>
        <a:lstStyle/>
        <a:p>
          <a:endParaRPr lang="sk-SK"/>
        </a:p>
      </dgm:t>
    </dgm:pt>
    <dgm:pt modelId="{F082E75A-E6AA-43BB-9D89-F48494A95E2F}">
      <dgm:prSet custT="1"/>
      <dgm:spPr/>
      <dgm: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Schlussfolgerungen zur Sicherheit sozialer Netzwerke</a:t>
          </a:r>
          <a:endParaRPr lang="en-US" sz="2600" kern="1200" dirty="0">
            <a:solidFill>
              <a:prstClr val="black">
                <a:hueOff val="0"/>
                <a:satOff val="0"/>
                <a:lumOff val="0"/>
                <a:alphaOff val="0"/>
              </a:prstClr>
            </a:solidFill>
            <a:latin typeface="Aptos" panose="020B0004020202020204" pitchFamily="34" charset="0"/>
            <a:ea typeface="+mn-ea"/>
            <a:cs typeface="+mn-cs"/>
          </a:endParaRPr>
        </a:p>
      </dgm:t>
    </dgm:pt>
    <dgm:pt modelId="{8BBCD153-D749-4CB0-9805-FBBF811E95E3}" type="parTrans" cxnId="{6F246146-4B9A-4EE8-AB98-D8FC61595C62}">
      <dgm:prSet/>
      <dgm:spPr/>
      <dgm:t>
        <a:bodyPr/>
        <a:lstStyle/>
        <a:p>
          <a:endParaRPr lang="sk-SK"/>
        </a:p>
      </dgm:t>
    </dgm:pt>
    <dgm:pt modelId="{AE3015CB-20AA-4060-BE14-A72A63CBC23D}" type="sibTrans" cxnId="{6F246146-4B9A-4EE8-AB98-D8FC61595C62}">
      <dgm:prSet/>
      <dgm:spPr/>
      <dgm:t>
        <a:bodyPr/>
        <a:lstStyle/>
        <a:p>
          <a:endParaRPr lang="sk-SK"/>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9"/>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9" custScaleY="130100"/>
      <dgm:spPr/>
    </dgm:pt>
    <dgm:pt modelId="{25265A2D-DFAA-476B-B86B-5B46AD100A7D}" type="pres">
      <dgm:prSet presAssocID="{2B708D23-F7BA-4009-8042-F59C4DB86A34}" presName="vert1" presStyleCnt="0"/>
      <dgm:spPr/>
    </dgm:pt>
    <dgm:pt modelId="{DB4B66BF-51BB-40BA-A0DF-F8F6649D63FE}" type="pres">
      <dgm:prSet presAssocID="{D5AA72D6-308C-43D7-8BE2-CA326B3BD328}" presName="thickLine" presStyleLbl="alignNode1" presStyleIdx="1" presStyleCnt="9"/>
      <dgm:spPr/>
    </dgm:pt>
    <dgm:pt modelId="{BB606744-096F-41A8-A20B-325602730F23}" type="pres">
      <dgm:prSet presAssocID="{D5AA72D6-308C-43D7-8BE2-CA326B3BD328}" presName="horz1" presStyleCnt="0"/>
      <dgm:spPr/>
    </dgm:pt>
    <dgm:pt modelId="{F537BF50-6396-4340-8B86-08643A5AB13D}" type="pres">
      <dgm:prSet presAssocID="{D5AA72D6-308C-43D7-8BE2-CA326B3BD328}" presName="tx1" presStyleLbl="revTx" presStyleIdx="1" presStyleCnt="9" custScaleY="103411"/>
      <dgm:spPr/>
    </dgm:pt>
    <dgm:pt modelId="{4DCDE6A8-23B2-4397-8791-AD787A719F9D}" type="pres">
      <dgm:prSet presAssocID="{D5AA72D6-308C-43D7-8BE2-CA326B3BD328}" presName="vert1" presStyleCnt="0"/>
      <dgm:spPr/>
    </dgm:pt>
    <dgm:pt modelId="{46EA1EEB-CAD1-4F15-8531-771423259043}" type="pres">
      <dgm:prSet presAssocID="{C2BD14BC-D31C-48DC-99D2-94E83D43A8A9}" presName="thickLine" presStyleLbl="alignNode1" presStyleIdx="2" presStyleCnt="9"/>
      <dgm:spPr/>
    </dgm:pt>
    <dgm:pt modelId="{9FC5F02D-9CA6-49E0-878C-C155095FB535}" type="pres">
      <dgm:prSet presAssocID="{C2BD14BC-D31C-48DC-99D2-94E83D43A8A9}" presName="horz1" presStyleCnt="0"/>
      <dgm:spPr/>
    </dgm:pt>
    <dgm:pt modelId="{F8D0A779-1996-44E8-892A-15A25EA7B6C4}" type="pres">
      <dgm:prSet presAssocID="{C2BD14BC-D31C-48DC-99D2-94E83D43A8A9}" presName="tx1" presStyleLbl="revTx" presStyleIdx="2" presStyleCnt="9"/>
      <dgm:spPr/>
    </dgm:pt>
    <dgm:pt modelId="{568EEBB5-1289-4AF3-8A94-1F45CC818436}" type="pres">
      <dgm:prSet presAssocID="{C2BD14BC-D31C-48DC-99D2-94E83D43A8A9}" presName="vert1" presStyleCnt="0"/>
      <dgm:spPr/>
    </dgm:pt>
    <dgm:pt modelId="{6AFB29CE-03CB-45E5-9FAE-210D2B4FB3D5}" type="pres">
      <dgm:prSet presAssocID="{14CB1D1F-5BDA-42C1-8E6F-66653D8F51CA}" presName="thickLine" presStyleLbl="alignNode1" presStyleIdx="3" presStyleCnt="9"/>
      <dgm:spPr/>
    </dgm:pt>
    <dgm:pt modelId="{AC77C66A-76D1-4C66-BA15-DD99306DCAB8}" type="pres">
      <dgm:prSet presAssocID="{14CB1D1F-5BDA-42C1-8E6F-66653D8F51CA}" presName="horz1" presStyleCnt="0"/>
      <dgm:spPr/>
    </dgm:pt>
    <dgm:pt modelId="{FCA3AD1A-CD60-4062-8827-3083326E0E8A}" type="pres">
      <dgm:prSet presAssocID="{14CB1D1F-5BDA-42C1-8E6F-66653D8F51CA}" presName="tx1" presStyleLbl="revTx" presStyleIdx="3" presStyleCnt="9" custScaleY="105595"/>
      <dgm:spPr/>
    </dgm:pt>
    <dgm:pt modelId="{6D5FF955-FA85-40B8-BBFF-ACDB67519574}" type="pres">
      <dgm:prSet presAssocID="{14CB1D1F-5BDA-42C1-8E6F-66653D8F51CA}" presName="vert1" presStyleCnt="0"/>
      <dgm:spPr/>
    </dgm:pt>
    <dgm:pt modelId="{17F98ABC-2571-413E-AA60-CAF9D01FD490}" type="pres">
      <dgm:prSet presAssocID="{E27A0E8A-DB8B-4CB5-8EC3-CC80C9BC05A9}" presName="thickLine" presStyleLbl="alignNode1" presStyleIdx="4" presStyleCnt="9"/>
      <dgm:spPr/>
    </dgm:pt>
    <dgm:pt modelId="{9C9B2FCA-615B-488E-94E2-7821436C3C40}" type="pres">
      <dgm:prSet presAssocID="{E27A0E8A-DB8B-4CB5-8EC3-CC80C9BC05A9}" presName="horz1" presStyleCnt="0"/>
      <dgm:spPr/>
    </dgm:pt>
    <dgm:pt modelId="{CF99C336-4277-4776-925A-A2C0D874919A}" type="pres">
      <dgm:prSet presAssocID="{E27A0E8A-DB8B-4CB5-8EC3-CC80C9BC05A9}" presName="tx1" presStyleLbl="revTx" presStyleIdx="4" presStyleCnt="9" custScaleY="141808"/>
      <dgm:spPr/>
    </dgm:pt>
    <dgm:pt modelId="{A742C298-B77C-43D5-9830-40D13BFE3F80}" type="pres">
      <dgm:prSet presAssocID="{E27A0E8A-DB8B-4CB5-8EC3-CC80C9BC05A9}" presName="vert1" presStyleCnt="0"/>
      <dgm:spPr/>
    </dgm:pt>
    <dgm:pt modelId="{DB2729BA-DAA3-4135-B921-0D8D7257D1A9}" type="pres">
      <dgm:prSet presAssocID="{142662D9-755C-4FE2-847B-516C108A503E}" presName="thickLine" presStyleLbl="alignNode1" presStyleIdx="5" presStyleCnt="9"/>
      <dgm:spPr/>
    </dgm:pt>
    <dgm:pt modelId="{92DC0CD6-058B-4D37-BF69-28DA58C49CCF}" type="pres">
      <dgm:prSet presAssocID="{142662D9-755C-4FE2-847B-516C108A503E}" presName="horz1" presStyleCnt="0"/>
      <dgm:spPr/>
    </dgm:pt>
    <dgm:pt modelId="{C7573C82-7D62-4B31-ADA1-14F662BB51AA}" type="pres">
      <dgm:prSet presAssocID="{142662D9-755C-4FE2-847B-516C108A503E}" presName="tx1" presStyleLbl="revTx" presStyleIdx="5" presStyleCnt="9" custScaleY="122932"/>
      <dgm:spPr/>
    </dgm:pt>
    <dgm:pt modelId="{D058C3F2-981A-4A49-B234-0F33E043DC77}" type="pres">
      <dgm:prSet presAssocID="{142662D9-755C-4FE2-847B-516C108A503E}" presName="vert1" presStyleCnt="0"/>
      <dgm:spPr/>
    </dgm:pt>
    <dgm:pt modelId="{33100BD4-03C5-45D5-A6B3-3DA49D8FDCDD}" type="pres">
      <dgm:prSet presAssocID="{F30937F9-CBF4-407E-96E8-C26D14D54BB4}" presName="thickLine" presStyleLbl="alignNode1" presStyleIdx="6" presStyleCnt="9"/>
      <dgm:spPr/>
    </dgm:pt>
    <dgm:pt modelId="{9151DCE7-8DDF-49F9-ACAE-8BC0ED801CC3}" type="pres">
      <dgm:prSet presAssocID="{F30937F9-CBF4-407E-96E8-C26D14D54BB4}" presName="horz1" presStyleCnt="0"/>
      <dgm:spPr/>
    </dgm:pt>
    <dgm:pt modelId="{06126C88-003E-4C36-99FF-20467291C820}" type="pres">
      <dgm:prSet presAssocID="{F30937F9-CBF4-407E-96E8-C26D14D54BB4}" presName="tx1" presStyleLbl="revTx" presStyleIdx="6" presStyleCnt="9"/>
      <dgm:spPr/>
    </dgm:pt>
    <dgm:pt modelId="{916739A5-5315-45B0-93EA-A269674F1D01}" type="pres">
      <dgm:prSet presAssocID="{F30937F9-CBF4-407E-96E8-C26D14D54BB4}" presName="vert1" presStyleCnt="0"/>
      <dgm:spPr/>
    </dgm:pt>
    <dgm:pt modelId="{59578C46-29C5-4C0C-99B8-AFBD7F5F0101}" type="pres">
      <dgm:prSet presAssocID="{681C2557-F777-4A01-8267-0B049EA4C746}" presName="thickLine" presStyleLbl="alignNode1" presStyleIdx="7" presStyleCnt="9"/>
      <dgm:spPr/>
    </dgm:pt>
    <dgm:pt modelId="{BE6F98B5-5E2B-4CE0-80A5-521111D33EC6}" type="pres">
      <dgm:prSet presAssocID="{681C2557-F777-4A01-8267-0B049EA4C746}" presName="horz1" presStyleCnt="0"/>
      <dgm:spPr/>
    </dgm:pt>
    <dgm:pt modelId="{A52091C7-D620-4213-8722-5D6779E5C1D0}" type="pres">
      <dgm:prSet presAssocID="{681C2557-F777-4A01-8267-0B049EA4C746}" presName="tx1" presStyleLbl="revTx" presStyleIdx="7" presStyleCnt="9"/>
      <dgm:spPr/>
    </dgm:pt>
    <dgm:pt modelId="{6409B8E7-F699-4C57-AEF0-D0E6C9AB1634}" type="pres">
      <dgm:prSet presAssocID="{681C2557-F777-4A01-8267-0B049EA4C746}" presName="vert1" presStyleCnt="0"/>
      <dgm:spPr/>
    </dgm:pt>
    <dgm:pt modelId="{8985F49B-53FE-4EB9-AA74-AFC147D9A14D}" type="pres">
      <dgm:prSet presAssocID="{F082E75A-E6AA-43BB-9D89-F48494A95E2F}" presName="thickLine" presStyleLbl="alignNode1" presStyleIdx="8" presStyleCnt="9"/>
      <dgm:spPr/>
    </dgm:pt>
    <dgm:pt modelId="{064F8BAA-FCAD-4D65-BA75-A229944905F7}" type="pres">
      <dgm:prSet presAssocID="{F082E75A-E6AA-43BB-9D89-F48494A95E2F}" presName="horz1" presStyleCnt="0"/>
      <dgm:spPr/>
    </dgm:pt>
    <dgm:pt modelId="{FE16EADE-4BD8-4F5B-A95F-5F393287E003}" type="pres">
      <dgm:prSet presAssocID="{F082E75A-E6AA-43BB-9D89-F48494A95E2F}" presName="tx1" presStyleLbl="revTx" presStyleIdx="8" presStyleCnt="9"/>
      <dgm:spPr/>
    </dgm:pt>
    <dgm:pt modelId="{BAB2006A-2650-435F-984D-BEE18619CA0C}" type="pres">
      <dgm:prSet presAssocID="{F082E75A-E6AA-43BB-9D89-F48494A95E2F}" presName="vert1" presStyleCnt="0"/>
      <dgm:spPr/>
    </dgm:pt>
  </dgm:ptLst>
  <dgm:cxnLst>
    <dgm:cxn modelId="{9D2C5C07-2EE4-4CE0-BD7E-BC6ED6D0990D}" srcId="{B243BDDD-C51D-489A-9D83-484E1B007317}" destId="{142662D9-755C-4FE2-847B-516C108A503E}" srcOrd="5" destOrd="0" parTransId="{526ACD44-21FC-472F-8B73-A8EF22845AC2}" sibTransId="{0FB29B42-EDE7-4D56-BFDC-2E7F154F7C61}"/>
    <dgm:cxn modelId="{B6973322-47BD-4694-A5C4-20CBE908BB1D}" srcId="{B243BDDD-C51D-489A-9D83-484E1B007317}" destId="{E27A0E8A-DB8B-4CB5-8EC3-CC80C9BC05A9}" srcOrd="4" destOrd="0" parTransId="{37E78BA8-0B24-4712-BC87-E5E2C0CB1C34}" sibTransId="{3BB2B458-5DCF-40B9-B711-E2476C268EE6}"/>
    <dgm:cxn modelId="{AFA11031-F946-40AB-9C4F-3E005B246C66}" srcId="{B243BDDD-C51D-489A-9D83-484E1B007317}" destId="{C2BD14BC-D31C-48DC-99D2-94E83D43A8A9}" srcOrd="2" destOrd="0" parTransId="{4BE269D4-8A57-433F-B176-234908AD1A6E}" sibTransId="{63FF86E4-2A5E-4F0F-AF3B-FD84A3002B33}"/>
    <dgm:cxn modelId="{28401A34-5F42-469D-8B9E-2EE360B92A3A}" type="presOf" srcId="{2B708D23-F7BA-4009-8042-F59C4DB86A34}" destId="{6857DFD6-E532-4C2F-8E0F-DDB6EB97F0A2}" srcOrd="0" destOrd="0" presId="urn:microsoft.com/office/officeart/2008/layout/LinedList"/>
    <dgm:cxn modelId="{6F246146-4B9A-4EE8-AB98-D8FC61595C62}" srcId="{B243BDDD-C51D-489A-9D83-484E1B007317}" destId="{F082E75A-E6AA-43BB-9D89-F48494A95E2F}" srcOrd="8" destOrd="0" parTransId="{8BBCD153-D749-4CB0-9805-FBBF811E95E3}" sibTransId="{AE3015CB-20AA-4060-BE14-A72A63CBC23D}"/>
    <dgm:cxn modelId="{72D3A856-8E67-4384-81A3-E3E6D00D8D13}" type="presOf" srcId="{E27A0E8A-DB8B-4CB5-8EC3-CC80C9BC05A9}" destId="{CF99C336-4277-4776-925A-A2C0D874919A}"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DEA4857C-1A3D-4327-B855-7E56AF886F61}" type="presOf" srcId="{D5AA72D6-308C-43D7-8BE2-CA326B3BD328}" destId="{F537BF50-6396-4340-8B86-08643A5AB13D}" srcOrd="0" destOrd="0" presId="urn:microsoft.com/office/officeart/2008/layout/LinedList"/>
    <dgm:cxn modelId="{9FFE3D80-CED3-4322-9CBA-5E669B534BE9}" type="presOf" srcId="{681C2557-F777-4A01-8267-0B049EA4C746}" destId="{A52091C7-D620-4213-8722-5D6779E5C1D0}" srcOrd="0" destOrd="0" presId="urn:microsoft.com/office/officeart/2008/layout/LinedList"/>
    <dgm:cxn modelId="{281B4591-E413-4419-A9E0-D3CFB6EF2F77}" srcId="{B243BDDD-C51D-489A-9D83-484E1B007317}" destId="{D5AA72D6-308C-43D7-8BE2-CA326B3BD328}" srcOrd="1" destOrd="0" parTransId="{354C2884-2980-4751-8D24-91B13B4650A0}" sibTransId="{D4991301-EAF3-4788-9462-3905A5449127}"/>
    <dgm:cxn modelId="{98DE5093-66AF-47E2-A6DB-E4E6D2AC1F21}" srcId="{B243BDDD-C51D-489A-9D83-484E1B007317}" destId="{681C2557-F777-4A01-8267-0B049EA4C746}" srcOrd="7" destOrd="0" parTransId="{43EB1F0B-CB0F-4CFC-8362-24CCCB39C78B}" sibTransId="{C6F1677B-2CAB-46E6-B9B7-8A6938EEF717}"/>
    <dgm:cxn modelId="{93CEF8AB-723B-424E-8C86-02A4151F6C66}" type="presOf" srcId="{F082E75A-E6AA-43BB-9D89-F48494A95E2F}" destId="{FE16EADE-4BD8-4F5B-A95F-5F393287E003}" srcOrd="0" destOrd="0" presId="urn:microsoft.com/office/officeart/2008/layout/LinedList"/>
    <dgm:cxn modelId="{26DA91BE-3E91-4B78-85ED-ABE0BF27D030}" srcId="{B243BDDD-C51D-489A-9D83-484E1B007317}" destId="{14CB1D1F-5BDA-42C1-8E6F-66653D8F51CA}" srcOrd="3" destOrd="0" parTransId="{5321A95A-F467-4F72-BA68-A54FD1703358}" sibTransId="{1B918A51-EA43-4B97-A4D9-D9097894C957}"/>
    <dgm:cxn modelId="{4F17C7C0-DC27-4AED-9933-5BD094A2131E}" srcId="{B243BDDD-C51D-489A-9D83-484E1B007317}" destId="{F30937F9-CBF4-407E-96E8-C26D14D54BB4}" srcOrd="6" destOrd="0" parTransId="{23E8A1B1-0FDA-47CB-9489-CADD90BB4218}" sibTransId="{A0226DD0-BD30-4681-8DD2-0520AE1B7D6B}"/>
    <dgm:cxn modelId="{014C43CB-3CC6-43CD-B58E-5B4857063AE5}" srcId="{B243BDDD-C51D-489A-9D83-484E1B007317}" destId="{2B708D23-F7BA-4009-8042-F59C4DB86A34}" srcOrd="0" destOrd="0" parTransId="{294AC199-2143-4C5C-9F47-99B86156D936}" sibTransId="{2B847863-9BDA-465B-98F6-E4A85A2330AD}"/>
    <dgm:cxn modelId="{33F631CC-8ACC-49F6-ABB2-D9CCD95D2DB7}" type="presOf" srcId="{C2BD14BC-D31C-48DC-99D2-94E83D43A8A9}" destId="{F8D0A779-1996-44E8-892A-15A25EA7B6C4}" srcOrd="0" destOrd="0" presId="urn:microsoft.com/office/officeart/2008/layout/LinedList"/>
    <dgm:cxn modelId="{A47B77D8-917D-4323-BA72-50AA7BA6528C}" type="presOf" srcId="{F30937F9-CBF4-407E-96E8-C26D14D54BB4}" destId="{06126C88-003E-4C36-99FF-20467291C820}" srcOrd="0" destOrd="0" presId="urn:microsoft.com/office/officeart/2008/layout/LinedList"/>
    <dgm:cxn modelId="{F6FBB6E4-2169-434F-AF18-0A947C3D1CB7}" type="presOf" srcId="{14CB1D1F-5BDA-42C1-8E6F-66653D8F51CA}" destId="{FCA3AD1A-CD60-4062-8827-3083326E0E8A}" srcOrd="0" destOrd="0" presId="urn:microsoft.com/office/officeart/2008/layout/LinedList"/>
    <dgm:cxn modelId="{21D106F3-369C-44A9-8F98-4C5E923344F1}" type="presOf" srcId="{142662D9-755C-4FE2-847B-516C108A503E}" destId="{C7573C82-7D62-4B31-ADA1-14F662BB51AA}" srcOrd="0" destOrd="0" presId="urn:microsoft.com/office/officeart/2008/layout/LinedList"/>
    <dgm:cxn modelId="{D5093F0B-A2C0-44B8-A628-8130BF5E65CC}" type="presParOf" srcId="{27DDA80A-4EAA-4D66-9B0C-884472597098}" destId="{75D8C951-EFFD-4FFC-AF76-CDA07FA13611}" srcOrd="0" destOrd="0" presId="urn:microsoft.com/office/officeart/2008/layout/LinedList"/>
    <dgm:cxn modelId="{0A2D521C-4542-48C8-95D2-949A3F33D23E}" type="presParOf" srcId="{27DDA80A-4EAA-4D66-9B0C-884472597098}" destId="{B42A43A9-44AF-4625-8DA0-09BCE32AAA3B}" srcOrd="1" destOrd="0" presId="urn:microsoft.com/office/officeart/2008/layout/LinedList"/>
    <dgm:cxn modelId="{E8C1F5FF-85FD-48B1-A0C4-17E613809FB3}" type="presParOf" srcId="{B42A43A9-44AF-4625-8DA0-09BCE32AAA3B}" destId="{6857DFD6-E532-4C2F-8E0F-DDB6EB97F0A2}" srcOrd="0" destOrd="0" presId="urn:microsoft.com/office/officeart/2008/layout/LinedList"/>
    <dgm:cxn modelId="{459E5566-8C29-456C-AFDC-A9000B081B2D}" type="presParOf" srcId="{B42A43A9-44AF-4625-8DA0-09BCE32AAA3B}" destId="{25265A2D-DFAA-476B-B86B-5B46AD100A7D}" srcOrd="1" destOrd="0" presId="urn:microsoft.com/office/officeart/2008/layout/LinedList"/>
    <dgm:cxn modelId="{89CB2642-E9F0-4B17-9833-7CFA535D7D6B}" type="presParOf" srcId="{27DDA80A-4EAA-4D66-9B0C-884472597098}" destId="{DB4B66BF-51BB-40BA-A0DF-F8F6649D63FE}" srcOrd="2" destOrd="0" presId="urn:microsoft.com/office/officeart/2008/layout/LinedList"/>
    <dgm:cxn modelId="{1C74099D-43A7-42BC-B587-C59BA73492E1}" type="presParOf" srcId="{27DDA80A-4EAA-4D66-9B0C-884472597098}" destId="{BB606744-096F-41A8-A20B-325602730F23}" srcOrd="3" destOrd="0" presId="urn:microsoft.com/office/officeart/2008/layout/LinedList"/>
    <dgm:cxn modelId="{201D3F7D-8149-4A2C-A589-4125979C4AAE}" type="presParOf" srcId="{BB606744-096F-41A8-A20B-325602730F23}" destId="{F537BF50-6396-4340-8B86-08643A5AB13D}" srcOrd="0" destOrd="0" presId="urn:microsoft.com/office/officeart/2008/layout/LinedList"/>
    <dgm:cxn modelId="{10A48C3B-A1EF-4FF7-92D9-444A7391C7FC}" type="presParOf" srcId="{BB606744-096F-41A8-A20B-325602730F23}" destId="{4DCDE6A8-23B2-4397-8791-AD787A719F9D}" srcOrd="1" destOrd="0" presId="urn:microsoft.com/office/officeart/2008/layout/LinedList"/>
    <dgm:cxn modelId="{1C19E458-3110-4A6E-81F1-4D8450BF4056}" type="presParOf" srcId="{27DDA80A-4EAA-4D66-9B0C-884472597098}" destId="{46EA1EEB-CAD1-4F15-8531-771423259043}" srcOrd="4" destOrd="0" presId="urn:microsoft.com/office/officeart/2008/layout/LinedList"/>
    <dgm:cxn modelId="{068F63B1-0D90-4961-9D0D-F862D73917C6}" type="presParOf" srcId="{27DDA80A-4EAA-4D66-9B0C-884472597098}" destId="{9FC5F02D-9CA6-49E0-878C-C155095FB535}" srcOrd="5" destOrd="0" presId="urn:microsoft.com/office/officeart/2008/layout/LinedList"/>
    <dgm:cxn modelId="{D6D1728B-0AD7-4DF4-91B6-DDC10C572A07}" type="presParOf" srcId="{9FC5F02D-9CA6-49E0-878C-C155095FB535}" destId="{F8D0A779-1996-44E8-892A-15A25EA7B6C4}" srcOrd="0" destOrd="0" presId="urn:microsoft.com/office/officeart/2008/layout/LinedList"/>
    <dgm:cxn modelId="{0205BACB-6A91-4D3A-B718-85B1A72F2FB1}" type="presParOf" srcId="{9FC5F02D-9CA6-49E0-878C-C155095FB535}" destId="{568EEBB5-1289-4AF3-8A94-1F45CC818436}" srcOrd="1" destOrd="0" presId="urn:microsoft.com/office/officeart/2008/layout/LinedList"/>
    <dgm:cxn modelId="{FC63C7B8-E40B-4051-995F-6518A55BAD91}" type="presParOf" srcId="{27DDA80A-4EAA-4D66-9B0C-884472597098}" destId="{6AFB29CE-03CB-45E5-9FAE-210D2B4FB3D5}" srcOrd="6" destOrd="0" presId="urn:microsoft.com/office/officeart/2008/layout/LinedList"/>
    <dgm:cxn modelId="{4D0AED2B-5190-4477-8E31-17561EC421FC}" type="presParOf" srcId="{27DDA80A-4EAA-4D66-9B0C-884472597098}" destId="{AC77C66A-76D1-4C66-BA15-DD99306DCAB8}" srcOrd="7" destOrd="0" presId="urn:microsoft.com/office/officeart/2008/layout/LinedList"/>
    <dgm:cxn modelId="{8F0D1771-FC71-4EF6-88C9-0C1F46CA5122}" type="presParOf" srcId="{AC77C66A-76D1-4C66-BA15-DD99306DCAB8}" destId="{FCA3AD1A-CD60-4062-8827-3083326E0E8A}" srcOrd="0" destOrd="0" presId="urn:microsoft.com/office/officeart/2008/layout/LinedList"/>
    <dgm:cxn modelId="{17AA776F-0670-4318-A9B2-1115F4101FA7}" type="presParOf" srcId="{AC77C66A-76D1-4C66-BA15-DD99306DCAB8}" destId="{6D5FF955-FA85-40B8-BBFF-ACDB67519574}" srcOrd="1" destOrd="0" presId="urn:microsoft.com/office/officeart/2008/layout/LinedList"/>
    <dgm:cxn modelId="{2734FD13-4F41-4DE6-85FD-83B8EED7382D}" type="presParOf" srcId="{27DDA80A-4EAA-4D66-9B0C-884472597098}" destId="{17F98ABC-2571-413E-AA60-CAF9D01FD490}" srcOrd="8" destOrd="0" presId="urn:microsoft.com/office/officeart/2008/layout/LinedList"/>
    <dgm:cxn modelId="{DD3257F9-7DA9-4329-A30F-FFAAFEE77F6D}" type="presParOf" srcId="{27DDA80A-4EAA-4D66-9B0C-884472597098}" destId="{9C9B2FCA-615B-488E-94E2-7821436C3C40}" srcOrd="9" destOrd="0" presId="urn:microsoft.com/office/officeart/2008/layout/LinedList"/>
    <dgm:cxn modelId="{82803774-C8CD-4C8B-A773-25D043273EA4}" type="presParOf" srcId="{9C9B2FCA-615B-488E-94E2-7821436C3C40}" destId="{CF99C336-4277-4776-925A-A2C0D874919A}" srcOrd="0" destOrd="0" presId="urn:microsoft.com/office/officeart/2008/layout/LinedList"/>
    <dgm:cxn modelId="{BF3983A0-56D3-4755-950A-2182765E495D}" type="presParOf" srcId="{9C9B2FCA-615B-488E-94E2-7821436C3C40}" destId="{A742C298-B77C-43D5-9830-40D13BFE3F80}" srcOrd="1" destOrd="0" presId="urn:microsoft.com/office/officeart/2008/layout/LinedList"/>
    <dgm:cxn modelId="{2B65CF02-80A5-479D-AE59-043C46165C5C}" type="presParOf" srcId="{27DDA80A-4EAA-4D66-9B0C-884472597098}" destId="{DB2729BA-DAA3-4135-B921-0D8D7257D1A9}" srcOrd="10" destOrd="0" presId="urn:microsoft.com/office/officeart/2008/layout/LinedList"/>
    <dgm:cxn modelId="{2C29C78C-7E8A-407B-9464-2E7012F00B15}" type="presParOf" srcId="{27DDA80A-4EAA-4D66-9B0C-884472597098}" destId="{92DC0CD6-058B-4D37-BF69-28DA58C49CCF}" srcOrd="11" destOrd="0" presId="urn:microsoft.com/office/officeart/2008/layout/LinedList"/>
    <dgm:cxn modelId="{BFC13DAF-F20D-49E9-80E9-691C002D46A7}" type="presParOf" srcId="{92DC0CD6-058B-4D37-BF69-28DA58C49CCF}" destId="{C7573C82-7D62-4B31-ADA1-14F662BB51AA}" srcOrd="0" destOrd="0" presId="urn:microsoft.com/office/officeart/2008/layout/LinedList"/>
    <dgm:cxn modelId="{3090526F-6DA0-499E-8352-D68737535ACB}" type="presParOf" srcId="{92DC0CD6-058B-4D37-BF69-28DA58C49CCF}" destId="{D058C3F2-981A-4A49-B234-0F33E043DC77}" srcOrd="1" destOrd="0" presId="urn:microsoft.com/office/officeart/2008/layout/LinedList"/>
    <dgm:cxn modelId="{D6630495-E091-45AE-A2AC-C454AAD28E69}" type="presParOf" srcId="{27DDA80A-4EAA-4D66-9B0C-884472597098}" destId="{33100BD4-03C5-45D5-A6B3-3DA49D8FDCDD}" srcOrd="12" destOrd="0" presId="urn:microsoft.com/office/officeart/2008/layout/LinedList"/>
    <dgm:cxn modelId="{68CF625C-7EDB-4E31-84F2-D788331DE054}" type="presParOf" srcId="{27DDA80A-4EAA-4D66-9B0C-884472597098}" destId="{9151DCE7-8DDF-49F9-ACAE-8BC0ED801CC3}" srcOrd="13" destOrd="0" presId="urn:microsoft.com/office/officeart/2008/layout/LinedList"/>
    <dgm:cxn modelId="{5F5F5A45-07A1-4AD5-9974-6EBBDFAA3136}" type="presParOf" srcId="{9151DCE7-8DDF-49F9-ACAE-8BC0ED801CC3}" destId="{06126C88-003E-4C36-99FF-20467291C820}" srcOrd="0" destOrd="0" presId="urn:microsoft.com/office/officeart/2008/layout/LinedList"/>
    <dgm:cxn modelId="{1932CE9B-1A68-4963-AAA4-E3AD239F2647}" type="presParOf" srcId="{9151DCE7-8DDF-49F9-ACAE-8BC0ED801CC3}" destId="{916739A5-5315-45B0-93EA-A269674F1D01}" srcOrd="1" destOrd="0" presId="urn:microsoft.com/office/officeart/2008/layout/LinedList"/>
    <dgm:cxn modelId="{BA4046A0-6086-4AEE-AE7F-BA709343F484}" type="presParOf" srcId="{27DDA80A-4EAA-4D66-9B0C-884472597098}" destId="{59578C46-29C5-4C0C-99B8-AFBD7F5F0101}" srcOrd="14" destOrd="0" presId="urn:microsoft.com/office/officeart/2008/layout/LinedList"/>
    <dgm:cxn modelId="{F4FF424D-F20C-4077-A05C-E6485BEF51E1}" type="presParOf" srcId="{27DDA80A-4EAA-4D66-9B0C-884472597098}" destId="{BE6F98B5-5E2B-4CE0-80A5-521111D33EC6}" srcOrd="15" destOrd="0" presId="urn:microsoft.com/office/officeart/2008/layout/LinedList"/>
    <dgm:cxn modelId="{927CAAA8-201A-436B-9BB4-9C9BEEA55918}" type="presParOf" srcId="{BE6F98B5-5E2B-4CE0-80A5-521111D33EC6}" destId="{A52091C7-D620-4213-8722-5D6779E5C1D0}" srcOrd="0" destOrd="0" presId="urn:microsoft.com/office/officeart/2008/layout/LinedList"/>
    <dgm:cxn modelId="{4D2507DF-4AE7-46EB-9BC7-F2165674CC18}" type="presParOf" srcId="{BE6F98B5-5E2B-4CE0-80A5-521111D33EC6}" destId="{6409B8E7-F699-4C57-AEF0-D0E6C9AB1634}" srcOrd="1" destOrd="0" presId="urn:microsoft.com/office/officeart/2008/layout/LinedList"/>
    <dgm:cxn modelId="{A17837CD-2A82-4A7A-BB5D-9DCAB5BF6568}" type="presParOf" srcId="{27DDA80A-4EAA-4D66-9B0C-884472597098}" destId="{8985F49B-53FE-4EB9-AA74-AFC147D9A14D}" srcOrd="16" destOrd="0" presId="urn:microsoft.com/office/officeart/2008/layout/LinedList"/>
    <dgm:cxn modelId="{E96EAF0D-A927-488C-A4B1-61E8A0CC2BCB}" type="presParOf" srcId="{27DDA80A-4EAA-4D66-9B0C-884472597098}" destId="{064F8BAA-FCAD-4D65-BA75-A229944905F7}" srcOrd="17" destOrd="0" presId="urn:microsoft.com/office/officeart/2008/layout/LinedList"/>
    <dgm:cxn modelId="{0044DF60-2CDA-43D5-90B0-DC045FBC1B83}" type="presParOf" srcId="{064F8BAA-FCAD-4D65-BA75-A229944905F7}" destId="{FE16EADE-4BD8-4F5B-A95F-5F393287E003}" srcOrd="0" destOrd="0" presId="urn:microsoft.com/office/officeart/2008/layout/LinedList"/>
    <dgm:cxn modelId="{8796AF68-5C52-443C-8A26-B106E9B792BA}" type="presParOf" srcId="{064F8BAA-FCAD-4D65-BA75-A229944905F7}" destId="{BAB2006A-2650-435F-984D-BEE18619CA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nSpc>
              <a:spcPct val="100000"/>
            </a:lnSpc>
          </a:pPr>
          <a:r>
            <a:rPr lang="de-DE" sz="2400" b="0" dirty="0">
              <a:solidFill>
                <a:srgbClr val="444444"/>
              </a:solidFill>
              <a:latin typeface="Aptos"/>
              <a:cs typeface="Calibri"/>
            </a:rPr>
            <a:t>Vermeiden Sie es, auf E-Mail-Links zu klicken, die vorgeben, Sie auf die Website einer Bank zu leiten.</a:t>
          </a:r>
          <a:endParaRPr lang="en-US" sz="2400" b="0" dirty="0">
            <a:solidFill>
              <a:srgbClr val="444444"/>
            </a:solidFill>
            <a:latin typeface="Aptos"/>
            <a:ea typeface="Cambria"/>
            <a:cs typeface="Calibri"/>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de-DE" sz="2400" dirty="0">
              <a:latin typeface="Aptos"/>
              <a:cs typeface="Calibri"/>
            </a:rPr>
            <a:t>Geben Sie die </a:t>
          </a:r>
          <a:r>
            <a:rPr lang="de-DE" sz="2400" b="1" dirty="0">
              <a:latin typeface="Aptos"/>
              <a:cs typeface="Calibri"/>
            </a:rPr>
            <a:t>Webadresse der Bank </a:t>
          </a:r>
          <a:r>
            <a:rPr lang="de-DE" sz="2400" dirty="0">
              <a:latin typeface="Aptos"/>
              <a:cs typeface="Calibri"/>
            </a:rPr>
            <a:t>direkt in den Browser ein und vergewissern Sie sich, dass Sie sich auf der seriösen, sicheren Website der Bank befinden.</a:t>
          </a:r>
          <a:endParaRPr lang="en-US" sz="2400" dirty="0">
            <a:latin typeface="Aptos"/>
            <a:ea typeface="Cambria"/>
            <a:cs typeface="Calibri"/>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F2EE30C0-7B90-412C-9191-B26D2BF8793A}">
      <dgm:prSet custT="1"/>
      <dgm:spPr/>
      <dgm:t>
        <a:bodyPr/>
        <a:lstStyle/>
        <a:p>
          <a:pPr>
            <a:lnSpc>
              <a:spcPct val="100000"/>
            </a:lnSpc>
          </a:pPr>
          <a:r>
            <a:rPr lang="de-DE" sz="2100" dirty="0">
              <a:latin typeface="Aptos"/>
            </a:rPr>
            <a:t>Verwenden Sie </a:t>
          </a:r>
          <a:r>
            <a:rPr lang="de-DE" sz="2100" b="1" dirty="0">
              <a:latin typeface="Aptos"/>
            </a:rPr>
            <a:t>die App für mobiles Banking</a:t>
          </a:r>
          <a:r>
            <a:rPr lang="de-DE" sz="2100" dirty="0">
              <a:latin typeface="Aptos"/>
            </a:rPr>
            <a:t>, die Sie von den offiziellen Hardware-Händlern Google Play, App Store und App Gallery heruntergeladen haben.</a:t>
          </a:r>
          <a:endParaRPr lang="en-US" sz="2100" dirty="0">
            <a:latin typeface="Aptos"/>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3"/>
      <dgm:spPr/>
    </dgm:pt>
    <dgm:pt modelId="{4C3BB3C4-D48C-46B1-8A32-9E3951CBB395}" type="pres">
      <dgm:prSet presAssocID="{E005DFF8-9213-41FA-8DA4-1A352AD9B1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3">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3"/>
      <dgm:spPr/>
    </dgm:pt>
    <dgm:pt modelId="{CC26F1E9-A16F-492B-A2E6-52795D094E56}" type="pres">
      <dgm:prSet presAssocID="{08C6AEBB-E1BE-4B95-B093-1B6A274857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B"/>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3">
        <dgm:presLayoutVars>
          <dgm:chMax val="0"/>
          <dgm:chPref val="0"/>
        </dgm:presLayoutVars>
      </dgm:prSet>
      <dgm:spPr/>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3" custLinFactNeighborX="-6088" custLinFactNeighborY="-2387"/>
      <dgm:spPr/>
    </dgm:pt>
    <dgm:pt modelId="{099D9778-BD54-43DF-8E9C-71140C4A5329}" type="pres">
      <dgm:prSet presAssocID="{F2EE30C0-7B90-412C-9191-B26D2BF879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3">
        <dgm:presLayoutVars>
          <dgm:chMax val="0"/>
          <dgm:chPref val="0"/>
        </dgm:presLayoutVars>
      </dgm:prSet>
      <dgm:spPr/>
    </dgm:pt>
  </dgm:ptLst>
  <dgm:cxnLst>
    <dgm:cxn modelId="{611F8209-E516-4D86-BB7C-0F42AC72D0FA}" type="presOf" srcId="{08C6AEBB-E1BE-4B95-B093-1B6A27485733}" destId="{DB47289C-841F-4AA3-9FCF-CD74B20F0644}" srcOrd="0" destOrd="0" presId="urn:microsoft.com/office/officeart/2018/2/layout/IconVerticalSolidList"/>
    <dgm:cxn modelId="{1A2FDF0F-75FD-470F-9456-29C992478D80}" srcId="{07388575-53AD-4155-AF4B-1182A738C817}" destId="{E005DFF8-9213-41FA-8DA4-1A352AD9B123}" srcOrd="0" destOrd="0" parTransId="{3DBC4C04-3832-4C01-A142-99296A3E2384}" sibTransId="{84A9EEEF-B6BC-4E2D-B379-2E35CF316B71}"/>
    <dgm:cxn modelId="{72717716-C15B-466F-855E-97D4E300523D}" srcId="{07388575-53AD-4155-AF4B-1182A738C817}" destId="{F2EE30C0-7B90-412C-9191-B26D2BF8793A}" srcOrd="2" destOrd="0" parTransId="{B24763C0-AC18-48C9-9297-1E917BAE53E0}" sibTransId="{680DBE87-1BDA-4A2A-9456-FEE14311D982}"/>
    <dgm:cxn modelId="{E23C9D2E-2133-4F0A-A3CF-187E19CB2448}" srcId="{07388575-53AD-4155-AF4B-1182A738C817}" destId="{08C6AEBB-E1BE-4B95-B093-1B6A27485733}" srcOrd="1" destOrd="0" parTransId="{D3166BD2-CCD9-4D15-A18F-7244F7704C10}" sibTransId="{58C01267-6BA1-44E9-A81F-DC281F61A696}"/>
    <dgm:cxn modelId="{3F9B9738-D3A2-4089-B301-E2FC5BE1F865}" type="presOf" srcId="{E005DFF8-9213-41FA-8DA4-1A352AD9B123}" destId="{B87462E3-B2C6-419A-9325-3F627D30FBAC}" srcOrd="0" destOrd="0" presId="urn:microsoft.com/office/officeart/2018/2/layout/IconVerticalSolidList"/>
    <dgm:cxn modelId="{38F57E57-A8F8-4A7E-9A9B-6486DEC07537}" type="presOf" srcId="{07388575-53AD-4155-AF4B-1182A738C817}" destId="{3A8B25B3-A87E-4D6A-B075-90B33A927147}" srcOrd="0" destOrd="0" presId="urn:microsoft.com/office/officeart/2018/2/layout/IconVerticalSolidList"/>
    <dgm:cxn modelId="{6A05C8BF-234E-42F6-B4D9-F7D2C00D16B0}" type="presOf" srcId="{F2EE30C0-7B90-412C-9191-B26D2BF8793A}" destId="{98D707D8-583D-4C18-A11E-47506727DB84}" srcOrd="0" destOrd="0" presId="urn:microsoft.com/office/officeart/2018/2/layout/IconVerticalSolidList"/>
    <dgm:cxn modelId="{0918BB8B-B438-438E-86DD-633C1BC380DC}" type="presParOf" srcId="{3A8B25B3-A87E-4D6A-B075-90B33A927147}" destId="{B23338E4-A26E-40B7-9A0F-BC323F84F8F2}" srcOrd="0" destOrd="0" presId="urn:microsoft.com/office/officeart/2018/2/layout/IconVerticalSolidList"/>
    <dgm:cxn modelId="{A8C3E27A-7E4E-4756-B59C-1718E2A129DA}" type="presParOf" srcId="{B23338E4-A26E-40B7-9A0F-BC323F84F8F2}" destId="{9130D0B2-D5F8-4D0C-B3D1-EFC9BF353892}" srcOrd="0" destOrd="0" presId="urn:microsoft.com/office/officeart/2018/2/layout/IconVerticalSolidList"/>
    <dgm:cxn modelId="{74D655AA-8B3B-4C12-9199-5F0C5107DB2B}" type="presParOf" srcId="{B23338E4-A26E-40B7-9A0F-BC323F84F8F2}" destId="{4C3BB3C4-D48C-46B1-8A32-9E3951CBB395}" srcOrd="1" destOrd="0" presId="urn:microsoft.com/office/officeart/2018/2/layout/IconVerticalSolidList"/>
    <dgm:cxn modelId="{8E268CA8-44FE-4A59-B49D-F34A22FCC10E}" type="presParOf" srcId="{B23338E4-A26E-40B7-9A0F-BC323F84F8F2}" destId="{1F723BC6-5744-4673-A96B-225E8AAF85EB}" srcOrd="2" destOrd="0" presId="urn:microsoft.com/office/officeart/2018/2/layout/IconVerticalSolidList"/>
    <dgm:cxn modelId="{47E7B5C9-38B5-4A7A-9503-F786256F0A1F}" type="presParOf" srcId="{B23338E4-A26E-40B7-9A0F-BC323F84F8F2}" destId="{B87462E3-B2C6-419A-9325-3F627D30FBAC}" srcOrd="3" destOrd="0" presId="urn:microsoft.com/office/officeart/2018/2/layout/IconVerticalSolidList"/>
    <dgm:cxn modelId="{E3A07B27-9CDC-4724-9135-7D01ABCD6826}" type="presParOf" srcId="{3A8B25B3-A87E-4D6A-B075-90B33A927147}" destId="{74B4F4B0-DD78-425B-B24D-2DDD9B9EEE5B}" srcOrd="1" destOrd="0" presId="urn:microsoft.com/office/officeart/2018/2/layout/IconVerticalSolidList"/>
    <dgm:cxn modelId="{69FDB864-6AE0-4E36-97BB-A0CD7E3E8622}" type="presParOf" srcId="{3A8B25B3-A87E-4D6A-B075-90B33A927147}" destId="{DCC388F6-A70D-404E-9468-5D997AB517B0}" srcOrd="2" destOrd="0" presId="urn:microsoft.com/office/officeart/2018/2/layout/IconVerticalSolidList"/>
    <dgm:cxn modelId="{09FFCC78-F28C-460C-9B01-3AA43127AFAA}" type="presParOf" srcId="{DCC388F6-A70D-404E-9468-5D997AB517B0}" destId="{B3FDC2A5-017D-4E3C-99BE-889B931383F2}" srcOrd="0" destOrd="0" presId="urn:microsoft.com/office/officeart/2018/2/layout/IconVerticalSolidList"/>
    <dgm:cxn modelId="{C6BA2E58-F1B3-4384-B77F-0B7697711A4B}" type="presParOf" srcId="{DCC388F6-A70D-404E-9468-5D997AB517B0}" destId="{CC26F1E9-A16F-492B-A2E6-52795D094E56}" srcOrd="1" destOrd="0" presId="urn:microsoft.com/office/officeart/2018/2/layout/IconVerticalSolidList"/>
    <dgm:cxn modelId="{8AE0DEA7-8554-442C-B94A-804B1684C571}" type="presParOf" srcId="{DCC388F6-A70D-404E-9468-5D997AB517B0}" destId="{E240DB1B-542C-49A9-BFEC-D25F71F9D599}" srcOrd="2" destOrd="0" presId="urn:microsoft.com/office/officeart/2018/2/layout/IconVerticalSolidList"/>
    <dgm:cxn modelId="{BD3A7500-7A6D-4E0A-B091-F64E967CF6A3}" type="presParOf" srcId="{DCC388F6-A70D-404E-9468-5D997AB517B0}" destId="{DB47289C-841F-4AA3-9FCF-CD74B20F0644}" srcOrd="3" destOrd="0" presId="urn:microsoft.com/office/officeart/2018/2/layout/IconVerticalSolidList"/>
    <dgm:cxn modelId="{F6A0AE8B-AB74-4A99-9CE0-4ED8BCFA30E1}" type="presParOf" srcId="{3A8B25B3-A87E-4D6A-B075-90B33A927147}" destId="{502FAF1B-6626-43B8-BA0E-3FB2F6DFD68E}" srcOrd="3" destOrd="0" presId="urn:microsoft.com/office/officeart/2018/2/layout/IconVerticalSolidList"/>
    <dgm:cxn modelId="{2CCFBDA9-9878-4FF5-BF9C-045F23FE7EB1}" type="presParOf" srcId="{3A8B25B3-A87E-4D6A-B075-90B33A927147}" destId="{ED7492C4-9DBC-4B5D-89A4-2CB7E5037265}" srcOrd="4" destOrd="0" presId="urn:microsoft.com/office/officeart/2018/2/layout/IconVerticalSolidList"/>
    <dgm:cxn modelId="{2D2C38A4-45E0-480B-9402-E230ADE3E27C}" type="presParOf" srcId="{ED7492C4-9DBC-4B5D-89A4-2CB7E5037265}" destId="{EEB9BB86-2819-4BB3-B276-7575810710AA}" srcOrd="0" destOrd="0" presId="urn:microsoft.com/office/officeart/2018/2/layout/IconVerticalSolidList"/>
    <dgm:cxn modelId="{3319D172-02DA-4432-A2D5-B07F7B7C7C22}" type="presParOf" srcId="{ED7492C4-9DBC-4B5D-89A4-2CB7E5037265}" destId="{099D9778-BD54-43DF-8E9C-71140C4A5329}" srcOrd="1" destOrd="0" presId="urn:microsoft.com/office/officeart/2018/2/layout/IconVerticalSolidList"/>
    <dgm:cxn modelId="{E12902E3-F82E-4689-A989-DA19918B048B}" type="presParOf" srcId="{ED7492C4-9DBC-4B5D-89A4-2CB7E5037265}" destId="{83290F8B-66E6-4808-AD2F-76614182471A}" srcOrd="2" destOrd="0" presId="urn:microsoft.com/office/officeart/2018/2/layout/IconVerticalSolidList"/>
    <dgm:cxn modelId="{BCA08A9A-AF3F-4024-BC56-0A5AA68C7135}" type="presParOf" srcId="{ED7492C4-9DBC-4B5D-89A4-2CB7E5037265}" destId="{98D707D8-583D-4C18-A11E-47506727DB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005DFF8-9213-41FA-8DA4-1A352AD9B123}">
      <dgm:prSet/>
      <dgm:spPr/>
      <dgm:t>
        <a:bodyPr/>
        <a:lstStyle/>
        <a:p>
          <a:pPr>
            <a:lnSpc>
              <a:spcPct val="100000"/>
            </a:lnSpc>
          </a:pPr>
          <a:r>
            <a:rPr lang="de-DE" i="0" dirty="0">
              <a:latin typeface="Aptos" panose="020B0004020202020204" pitchFamily="34" charset="0"/>
            </a:rPr>
            <a:t>Verwenden Sie biometrische Daten für die Anmeldung, da diese für Betrüger extrem schwer zu manipulieren sind.</a:t>
          </a:r>
          <a:endParaRPr lang="en-US" b="0" i="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a:latin typeface="Aptos" panose="020B0004020202020204" pitchFamily="34" charset="0"/>
            <a:ea typeface="Cambria" panose="02040503050406030204" pitchFamily="18" charset="0"/>
          </a:endParaRPr>
        </a:p>
      </dgm:t>
    </dgm:pt>
    <dgm:pt modelId="{08C6AEBB-E1BE-4B95-B093-1B6A27485733}">
      <dgm:prSet/>
      <dgm:spPr/>
      <dgm:t>
        <a:bodyPr/>
        <a:lstStyle/>
        <a:p>
          <a:pPr>
            <a:lnSpc>
              <a:spcPct val="100000"/>
            </a:lnSpc>
          </a:pPr>
          <a:r>
            <a:rPr lang="de-DE" i="0" dirty="0">
              <a:latin typeface="Aptos" panose="020B0004020202020204" pitchFamily="34" charset="0"/>
            </a:rPr>
            <a:t>Passwörter sind so stark wie die Sicherheit Ihres Netzwerks und können durch die Aufzeichnung von Schlüsseln leicht in die Hände von Kriminellen fallen, wenn die Hardware durch Schadsoftware kompromittiert wird.</a:t>
          </a:r>
          <a:endParaRPr lang="en-US" i="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a:latin typeface="Aptos" panose="020B0004020202020204" pitchFamily="34" charset="0"/>
            <a:ea typeface="Cambria" panose="02040503050406030204" pitchFamily="18" charset="0"/>
          </a:endParaRPr>
        </a:p>
      </dgm:t>
    </dgm:pt>
    <dgm:pt modelId="{F2EE30C0-7B90-412C-9191-B26D2BF8793A}">
      <dgm:prSet/>
      <dgm:spPr/>
      <dgm:t>
        <a:bodyPr/>
        <a:lstStyle/>
        <a:p>
          <a:pPr>
            <a:lnSpc>
              <a:spcPct val="100000"/>
            </a:lnSpc>
          </a:pPr>
          <a:r>
            <a:rPr lang="de-DE" i="1" dirty="0">
              <a:latin typeface="Aptos"/>
            </a:rPr>
            <a:t>Seien Sie achtsam: Schreiben Sie das Passwort und die Codes nicht in frei lesbaren Dateien (z.B. Word, Excel, ...) oder auf Zetteln auf.</a:t>
          </a:r>
          <a:endParaRPr lang="en-US" i="1" dirty="0">
            <a:latin typeface="Aptos"/>
            <a:ea typeface="Cambria"/>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3"/>
      <dgm:spPr/>
    </dgm:pt>
    <dgm:pt modelId="{4C3BB3C4-D48C-46B1-8A32-9E3951CBB395}" type="pres">
      <dgm:prSet presAssocID="{E005DFF8-9213-41FA-8DA4-1A352AD9B12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dtlačok prsta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3">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3"/>
      <dgm:spPr/>
    </dgm:pt>
    <dgm:pt modelId="{CC26F1E9-A16F-492B-A2E6-52795D094E56}" type="pres">
      <dgm:prSet presAssocID="{08C6AEBB-E1BE-4B95-B093-1B6A2748573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ulturista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3">
        <dgm:presLayoutVars>
          <dgm:chMax val="0"/>
          <dgm:chPref val="0"/>
        </dgm:presLayoutVars>
      </dgm:prSet>
      <dgm:spPr/>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3" custLinFactNeighborX="-6088" custLinFactNeighborY="-2387"/>
      <dgm:spPr/>
    </dgm:pt>
    <dgm:pt modelId="{099D9778-BD54-43DF-8E9C-71140C4A5329}" type="pres">
      <dgm:prSet presAssocID="{F2EE30C0-7B90-412C-9191-B26D2BF8793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kument výplň plnou farbou"/>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3">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72717716-C15B-466F-855E-97D4E300523D}" srcId="{07388575-53AD-4155-AF4B-1182A738C817}" destId="{F2EE30C0-7B90-412C-9191-B26D2BF8793A}" srcOrd="2" destOrd="0" parTransId="{B24763C0-AC18-48C9-9297-1E917BAE53E0}" sibTransId="{680DBE87-1BDA-4A2A-9456-FEE14311D982}"/>
    <dgm:cxn modelId="{E23C9D2E-2133-4F0A-A3CF-187E19CB2448}" srcId="{07388575-53AD-4155-AF4B-1182A738C817}" destId="{08C6AEBB-E1BE-4B95-B093-1B6A27485733}" srcOrd="1" destOrd="0" parTransId="{D3166BD2-CCD9-4D15-A18F-7244F7704C10}" sibTransId="{58C01267-6BA1-44E9-A81F-DC281F61A696}"/>
    <dgm:cxn modelId="{D1A1163E-C812-406E-ACAF-B2DA9A2CF71E}" type="presOf" srcId="{08C6AEBB-E1BE-4B95-B093-1B6A27485733}" destId="{DB47289C-841F-4AA3-9FCF-CD74B20F0644}" srcOrd="0" destOrd="0" presId="urn:microsoft.com/office/officeart/2018/2/layout/IconVerticalSolidList"/>
    <dgm:cxn modelId="{41DC345C-09FD-4F6D-81E1-4B5B22934597}" type="presOf" srcId="{F2EE30C0-7B90-412C-9191-B26D2BF8793A}" destId="{98D707D8-583D-4C18-A11E-47506727DB84}" srcOrd="0" destOrd="0" presId="urn:microsoft.com/office/officeart/2018/2/layout/IconVerticalSolidList"/>
    <dgm:cxn modelId="{2DA86068-8DB5-46FA-A81D-573E87BAF0CA}" type="presOf" srcId="{07388575-53AD-4155-AF4B-1182A738C817}" destId="{3A8B25B3-A87E-4D6A-B075-90B33A927147}" srcOrd="0" destOrd="0" presId="urn:microsoft.com/office/officeart/2018/2/layout/IconVerticalSolidList"/>
    <dgm:cxn modelId="{9FBA41DF-78A7-4171-90F7-D14AA9395029}" type="presOf" srcId="{E005DFF8-9213-41FA-8DA4-1A352AD9B123}" destId="{B87462E3-B2C6-419A-9325-3F627D30FBAC}" srcOrd="0" destOrd="0" presId="urn:microsoft.com/office/officeart/2018/2/layout/IconVerticalSolidList"/>
    <dgm:cxn modelId="{0DA0B4A2-25AC-4FA2-BD17-4C12F2E635A3}" type="presParOf" srcId="{3A8B25B3-A87E-4D6A-B075-90B33A927147}" destId="{B23338E4-A26E-40B7-9A0F-BC323F84F8F2}" srcOrd="0" destOrd="0" presId="urn:microsoft.com/office/officeart/2018/2/layout/IconVerticalSolidList"/>
    <dgm:cxn modelId="{326CDB74-6E37-41E3-8CD2-AA93006BC3A5}" type="presParOf" srcId="{B23338E4-A26E-40B7-9A0F-BC323F84F8F2}" destId="{9130D0B2-D5F8-4D0C-B3D1-EFC9BF353892}" srcOrd="0" destOrd="0" presId="urn:microsoft.com/office/officeart/2018/2/layout/IconVerticalSolidList"/>
    <dgm:cxn modelId="{8FB1B1D6-72D3-4772-ADB9-7904988E22F7}" type="presParOf" srcId="{B23338E4-A26E-40B7-9A0F-BC323F84F8F2}" destId="{4C3BB3C4-D48C-46B1-8A32-9E3951CBB395}" srcOrd="1" destOrd="0" presId="urn:microsoft.com/office/officeart/2018/2/layout/IconVerticalSolidList"/>
    <dgm:cxn modelId="{420C2680-4331-4ED6-B723-23A068AEADD2}" type="presParOf" srcId="{B23338E4-A26E-40B7-9A0F-BC323F84F8F2}" destId="{1F723BC6-5744-4673-A96B-225E8AAF85EB}" srcOrd="2" destOrd="0" presId="urn:microsoft.com/office/officeart/2018/2/layout/IconVerticalSolidList"/>
    <dgm:cxn modelId="{54969103-B374-4F59-BB56-84983706523A}" type="presParOf" srcId="{B23338E4-A26E-40B7-9A0F-BC323F84F8F2}" destId="{B87462E3-B2C6-419A-9325-3F627D30FBAC}" srcOrd="3" destOrd="0" presId="urn:microsoft.com/office/officeart/2018/2/layout/IconVerticalSolidList"/>
    <dgm:cxn modelId="{64049327-82D6-4455-BC15-5EDB0EC4E6AE}" type="presParOf" srcId="{3A8B25B3-A87E-4D6A-B075-90B33A927147}" destId="{74B4F4B0-DD78-425B-B24D-2DDD9B9EEE5B}" srcOrd="1" destOrd="0" presId="urn:microsoft.com/office/officeart/2018/2/layout/IconVerticalSolidList"/>
    <dgm:cxn modelId="{9E3FDBB4-6A0E-4640-8106-7328D8616E9C}" type="presParOf" srcId="{3A8B25B3-A87E-4D6A-B075-90B33A927147}" destId="{DCC388F6-A70D-404E-9468-5D997AB517B0}" srcOrd="2" destOrd="0" presId="urn:microsoft.com/office/officeart/2018/2/layout/IconVerticalSolidList"/>
    <dgm:cxn modelId="{2C533124-43D0-457B-B151-058D1546B05F}" type="presParOf" srcId="{DCC388F6-A70D-404E-9468-5D997AB517B0}" destId="{B3FDC2A5-017D-4E3C-99BE-889B931383F2}" srcOrd="0" destOrd="0" presId="urn:microsoft.com/office/officeart/2018/2/layout/IconVerticalSolidList"/>
    <dgm:cxn modelId="{3157169F-EF5A-4D9B-BD70-559808D2D6F5}" type="presParOf" srcId="{DCC388F6-A70D-404E-9468-5D997AB517B0}" destId="{CC26F1E9-A16F-492B-A2E6-52795D094E56}" srcOrd="1" destOrd="0" presId="urn:microsoft.com/office/officeart/2018/2/layout/IconVerticalSolidList"/>
    <dgm:cxn modelId="{4A74E4A0-3458-4854-AB7C-C5C612855774}" type="presParOf" srcId="{DCC388F6-A70D-404E-9468-5D997AB517B0}" destId="{E240DB1B-542C-49A9-BFEC-D25F71F9D599}" srcOrd="2" destOrd="0" presId="urn:microsoft.com/office/officeart/2018/2/layout/IconVerticalSolidList"/>
    <dgm:cxn modelId="{B887E9CA-B022-4D9D-ABF3-A99F2B390BF9}" type="presParOf" srcId="{DCC388F6-A70D-404E-9468-5D997AB517B0}" destId="{DB47289C-841F-4AA3-9FCF-CD74B20F0644}" srcOrd="3" destOrd="0" presId="urn:microsoft.com/office/officeart/2018/2/layout/IconVerticalSolidList"/>
    <dgm:cxn modelId="{09DBD1AC-FFB6-45C1-BE98-17CCFCDDE246}" type="presParOf" srcId="{3A8B25B3-A87E-4D6A-B075-90B33A927147}" destId="{502FAF1B-6626-43B8-BA0E-3FB2F6DFD68E}" srcOrd="3" destOrd="0" presId="urn:microsoft.com/office/officeart/2018/2/layout/IconVerticalSolidList"/>
    <dgm:cxn modelId="{9EF10572-B4D9-4DD7-8D1C-C04207EA3D22}" type="presParOf" srcId="{3A8B25B3-A87E-4D6A-B075-90B33A927147}" destId="{ED7492C4-9DBC-4B5D-89A4-2CB7E5037265}" srcOrd="4" destOrd="0" presId="urn:microsoft.com/office/officeart/2018/2/layout/IconVerticalSolidList"/>
    <dgm:cxn modelId="{06FB8B6E-B436-4102-BF7C-A360D2F7E836}" type="presParOf" srcId="{ED7492C4-9DBC-4B5D-89A4-2CB7E5037265}" destId="{EEB9BB86-2819-4BB3-B276-7575810710AA}" srcOrd="0" destOrd="0" presId="urn:microsoft.com/office/officeart/2018/2/layout/IconVerticalSolidList"/>
    <dgm:cxn modelId="{1B83C25D-D617-4D67-A576-83F55546042C}" type="presParOf" srcId="{ED7492C4-9DBC-4B5D-89A4-2CB7E5037265}" destId="{099D9778-BD54-43DF-8E9C-71140C4A5329}" srcOrd="1" destOrd="0" presId="urn:microsoft.com/office/officeart/2018/2/layout/IconVerticalSolidList"/>
    <dgm:cxn modelId="{FB63B918-F9A1-45C5-8757-5BCEBB4D99FA}" type="presParOf" srcId="{ED7492C4-9DBC-4B5D-89A4-2CB7E5037265}" destId="{83290F8B-66E6-4808-AD2F-76614182471A}" srcOrd="2" destOrd="0" presId="urn:microsoft.com/office/officeart/2018/2/layout/IconVerticalSolidList"/>
    <dgm:cxn modelId="{62A29BDC-0A19-4B91-B282-AC20BDB0A9FA}" type="presParOf" srcId="{ED7492C4-9DBC-4B5D-89A4-2CB7E5037265}" destId="{98D707D8-583D-4C18-A11E-47506727DB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005DFF8-9213-41FA-8DA4-1A352AD9B123}">
      <dgm:prSet custT="1"/>
      <dgm:spPr/>
      <dgm:t>
        <a:bodyPr/>
        <a:lstStyle/>
        <a:p>
          <a:pPr>
            <a:lnSpc>
              <a:spcPct val="100000"/>
            </a:lnSpc>
          </a:pPr>
          <a:r>
            <a:rPr lang="de-DE" sz="2400" b="1" dirty="0">
              <a:solidFill>
                <a:schemeClr val="tx1"/>
              </a:solidFill>
              <a:latin typeface="Aptos" panose="020B0004020202020204" pitchFamily="34" charset="0"/>
              <a:cs typeface="+mj-cs"/>
            </a:rPr>
            <a:t>Jeder</a:t>
          </a:r>
          <a:r>
            <a:rPr lang="de-DE" sz="2400" b="0" dirty="0">
              <a:solidFill>
                <a:schemeClr val="tx1"/>
              </a:solidFill>
              <a:latin typeface="Aptos" panose="020B0004020202020204" pitchFamily="34" charset="0"/>
              <a:cs typeface="+mj-cs"/>
            </a:rPr>
            <a:t> kann aus irgendeinem Grund zur Zielscheibe werden, unabhängig davon, </a:t>
          </a:r>
          <a:r>
            <a:rPr lang="de-DE" sz="2400" b="1" dirty="0">
              <a:solidFill>
                <a:schemeClr val="tx1"/>
              </a:solidFill>
              <a:latin typeface="Aptos" panose="020B0004020202020204" pitchFamily="34" charset="0"/>
              <a:cs typeface="+mj-cs"/>
            </a:rPr>
            <a:t>wer Sie sind, welche Plattform </a:t>
          </a:r>
          <a:r>
            <a:rPr lang="de-DE" sz="2400" b="0" dirty="0">
              <a:solidFill>
                <a:schemeClr val="tx1"/>
              </a:solidFill>
              <a:latin typeface="Aptos" panose="020B0004020202020204" pitchFamily="34" charset="0"/>
              <a:cs typeface="+mj-cs"/>
            </a:rPr>
            <a:t>Sie nutzen und wie </a:t>
          </a:r>
          <a:r>
            <a:rPr lang="de-DE" sz="2400" b="1" dirty="0">
              <a:solidFill>
                <a:schemeClr val="tx1"/>
              </a:solidFill>
              <a:latin typeface="Aptos" panose="020B0004020202020204" pitchFamily="34" charset="0"/>
              <a:cs typeface="+mj-cs"/>
            </a:rPr>
            <a:t>viel Geld </a:t>
          </a:r>
          <a:r>
            <a:rPr lang="de-DE" sz="2400" b="0" dirty="0">
              <a:solidFill>
                <a:schemeClr val="tx1"/>
              </a:solidFill>
              <a:latin typeface="Aptos" panose="020B0004020202020204" pitchFamily="34" charset="0"/>
              <a:cs typeface="+mj-cs"/>
            </a:rPr>
            <a:t>Sie haben.</a:t>
          </a:r>
          <a:endParaRPr lang="sk-SK" sz="2400" b="0" dirty="0">
            <a:solidFill>
              <a:schemeClr val="tx1"/>
            </a:solidFill>
            <a:latin typeface="Aptos" panose="020B0004020202020204" pitchFamily="34" charset="0"/>
            <a:cs typeface="+mj-cs"/>
          </a:endParaRPr>
        </a:p>
      </dgm:t>
    </dgm:pt>
    <dgm:pt modelId="{3DBC4C04-3832-4C01-A142-99296A3E2384}" type="parTrans" cxnId="{1A2FDF0F-75FD-470F-9456-29C992478D80}">
      <dgm:prSet/>
      <dgm:spPr/>
      <dgm:t>
        <a:bodyPr/>
        <a:lstStyle/>
        <a:p>
          <a:endParaRPr lang="en-US" sz="24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4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de-DE" sz="2400" dirty="0">
              <a:latin typeface="Aptos" panose="020B0004020202020204" pitchFamily="34" charset="0"/>
            </a:rPr>
            <a:t>Laut Google-Suchen haben im Jahr 2024 durchschnittlich </a:t>
          </a:r>
          <a:r>
            <a:rPr lang="de-DE" sz="2400" b="1" dirty="0">
              <a:latin typeface="Aptos" panose="020B0004020202020204" pitchFamily="34" charset="0"/>
            </a:rPr>
            <a:t>68 000 Facebook-Nutzer </a:t>
          </a:r>
          <a:r>
            <a:rPr lang="de-DE" sz="2400" dirty="0">
              <a:latin typeface="Aptos" panose="020B0004020202020204" pitchFamily="34" charset="0"/>
            </a:rPr>
            <a:t>und </a:t>
          </a:r>
          <a:r>
            <a:rPr lang="de-DE" sz="2400" b="1" dirty="0">
              <a:latin typeface="Aptos" panose="020B0004020202020204" pitchFamily="34" charset="0"/>
            </a:rPr>
            <a:t>36 000 Instagram-Nutzer </a:t>
          </a:r>
          <a:r>
            <a:rPr lang="de-DE" sz="2400" dirty="0">
              <a:latin typeface="Aptos" panose="020B0004020202020204" pitchFamily="34" charset="0"/>
            </a:rPr>
            <a:t>jeden Monat bei Google nach Informationen darüber gesucht, wie man ein </a:t>
          </a:r>
          <a:r>
            <a:rPr lang="de-DE" sz="2400" b="1" dirty="0">
              <a:latin typeface="Aptos" panose="020B0004020202020204" pitchFamily="34" charset="0"/>
            </a:rPr>
            <a:t>gehacktes Konto </a:t>
          </a:r>
          <a:r>
            <a:rPr lang="de-DE" sz="2400" dirty="0">
              <a:latin typeface="Aptos" panose="020B0004020202020204" pitchFamily="34" charset="0"/>
            </a:rPr>
            <a:t>wiederherstellen kann.</a:t>
          </a:r>
          <a:endParaRPr lang="sk-SK" sz="2400" dirty="0">
            <a:latin typeface="Aptos" panose="020B0004020202020204" pitchFamily="34" charset="0"/>
          </a:endParaRPr>
        </a:p>
      </dgm:t>
    </dgm:pt>
    <dgm:pt modelId="{D3166BD2-CCD9-4D15-A18F-7244F7704C10}" type="parTrans" cxnId="{E23C9D2E-2133-4F0A-A3CF-187E19CB2448}">
      <dgm:prSet/>
      <dgm:spPr/>
      <dgm:t>
        <a:bodyPr/>
        <a:lstStyle/>
        <a:p>
          <a:endParaRPr lang="en-US" sz="24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4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2"/>
      <dgm:spPr/>
    </dgm:pt>
    <dgm:pt modelId="{4C3BB3C4-D48C-46B1-8A32-9E3951CBB395}" type="pres">
      <dgm:prSet presAssocID="{E005DFF8-9213-41FA-8DA4-1A352AD9B12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red terča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2">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2" custLinFactNeighborX="-13913" custLinFactNeighborY="4897"/>
      <dgm:spPr/>
    </dgm:pt>
    <dgm:pt modelId="{CC26F1E9-A16F-492B-A2E6-52795D094E56}" type="pres">
      <dgm:prSet presAssocID="{08C6AEBB-E1BE-4B95-B093-1B6A2748573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iblížiť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2" custLinFactNeighborX="382" custLinFactNeighborY="-857">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E23C9D2E-2133-4F0A-A3CF-187E19CB2448}" srcId="{07388575-53AD-4155-AF4B-1182A738C817}" destId="{08C6AEBB-E1BE-4B95-B093-1B6A27485733}" srcOrd="1" destOrd="0" parTransId="{D3166BD2-CCD9-4D15-A18F-7244F7704C10}" sibTransId="{58C01267-6BA1-44E9-A81F-DC281F61A696}"/>
    <dgm:cxn modelId="{D1A1163E-C812-406E-ACAF-B2DA9A2CF71E}" type="presOf" srcId="{08C6AEBB-E1BE-4B95-B093-1B6A27485733}" destId="{DB47289C-841F-4AA3-9FCF-CD74B20F0644}" srcOrd="0" destOrd="0" presId="urn:microsoft.com/office/officeart/2018/2/layout/IconVerticalSolidList"/>
    <dgm:cxn modelId="{2DA86068-8DB5-46FA-A81D-573E87BAF0CA}" type="presOf" srcId="{07388575-53AD-4155-AF4B-1182A738C817}" destId="{3A8B25B3-A87E-4D6A-B075-90B33A927147}" srcOrd="0" destOrd="0" presId="urn:microsoft.com/office/officeart/2018/2/layout/IconVerticalSolidList"/>
    <dgm:cxn modelId="{9FBA41DF-78A7-4171-90F7-D14AA9395029}" type="presOf" srcId="{E005DFF8-9213-41FA-8DA4-1A352AD9B123}" destId="{B87462E3-B2C6-419A-9325-3F627D30FBAC}" srcOrd="0" destOrd="0" presId="urn:microsoft.com/office/officeart/2018/2/layout/IconVerticalSolidList"/>
    <dgm:cxn modelId="{0DA0B4A2-25AC-4FA2-BD17-4C12F2E635A3}" type="presParOf" srcId="{3A8B25B3-A87E-4D6A-B075-90B33A927147}" destId="{B23338E4-A26E-40B7-9A0F-BC323F84F8F2}" srcOrd="0" destOrd="0" presId="urn:microsoft.com/office/officeart/2018/2/layout/IconVerticalSolidList"/>
    <dgm:cxn modelId="{326CDB74-6E37-41E3-8CD2-AA93006BC3A5}" type="presParOf" srcId="{B23338E4-A26E-40B7-9A0F-BC323F84F8F2}" destId="{9130D0B2-D5F8-4D0C-B3D1-EFC9BF353892}" srcOrd="0" destOrd="0" presId="urn:microsoft.com/office/officeart/2018/2/layout/IconVerticalSolidList"/>
    <dgm:cxn modelId="{8FB1B1D6-72D3-4772-ADB9-7904988E22F7}" type="presParOf" srcId="{B23338E4-A26E-40B7-9A0F-BC323F84F8F2}" destId="{4C3BB3C4-D48C-46B1-8A32-9E3951CBB395}" srcOrd="1" destOrd="0" presId="urn:microsoft.com/office/officeart/2018/2/layout/IconVerticalSolidList"/>
    <dgm:cxn modelId="{420C2680-4331-4ED6-B723-23A068AEADD2}" type="presParOf" srcId="{B23338E4-A26E-40B7-9A0F-BC323F84F8F2}" destId="{1F723BC6-5744-4673-A96B-225E8AAF85EB}" srcOrd="2" destOrd="0" presId="urn:microsoft.com/office/officeart/2018/2/layout/IconVerticalSolidList"/>
    <dgm:cxn modelId="{54969103-B374-4F59-BB56-84983706523A}" type="presParOf" srcId="{B23338E4-A26E-40B7-9A0F-BC323F84F8F2}" destId="{B87462E3-B2C6-419A-9325-3F627D30FBAC}" srcOrd="3" destOrd="0" presId="urn:microsoft.com/office/officeart/2018/2/layout/IconVerticalSolidList"/>
    <dgm:cxn modelId="{64049327-82D6-4455-BC15-5EDB0EC4E6AE}" type="presParOf" srcId="{3A8B25B3-A87E-4D6A-B075-90B33A927147}" destId="{74B4F4B0-DD78-425B-B24D-2DDD9B9EEE5B}" srcOrd="1" destOrd="0" presId="urn:microsoft.com/office/officeart/2018/2/layout/IconVerticalSolidList"/>
    <dgm:cxn modelId="{9E3FDBB4-6A0E-4640-8106-7328D8616E9C}" type="presParOf" srcId="{3A8B25B3-A87E-4D6A-B075-90B33A927147}" destId="{DCC388F6-A70D-404E-9468-5D997AB517B0}" srcOrd="2" destOrd="0" presId="urn:microsoft.com/office/officeart/2018/2/layout/IconVerticalSolidList"/>
    <dgm:cxn modelId="{2C533124-43D0-457B-B151-058D1546B05F}" type="presParOf" srcId="{DCC388F6-A70D-404E-9468-5D997AB517B0}" destId="{B3FDC2A5-017D-4E3C-99BE-889B931383F2}" srcOrd="0" destOrd="0" presId="urn:microsoft.com/office/officeart/2018/2/layout/IconVerticalSolidList"/>
    <dgm:cxn modelId="{3157169F-EF5A-4D9B-BD70-559808D2D6F5}" type="presParOf" srcId="{DCC388F6-A70D-404E-9468-5D997AB517B0}" destId="{CC26F1E9-A16F-492B-A2E6-52795D094E56}" srcOrd="1" destOrd="0" presId="urn:microsoft.com/office/officeart/2018/2/layout/IconVerticalSolidList"/>
    <dgm:cxn modelId="{4A74E4A0-3458-4854-AB7C-C5C612855774}" type="presParOf" srcId="{DCC388F6-A70D-404E-9468-5D997AB517B0}" destId="{E240DB1B-542C-49A9-BFEC-D25F71F9D599}" srcOrd="2" destOrd="0" presId="urn:microsoft.com/office/officeart/2018/2/layout/IconVerticalSolidList"/>
    <dgm:cxn modelId="{B887E9CA-B022-4D9D-ABF3-A99F2B390BF9}" type="presParOf" srcId="{DCC388F6-A70D-404E-9468-5D997AB517B0}" destId="{DB47289C-841F-4AA3-9FCF-CD74B20F06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gn="l">
            <a:lnSpc>
              <a:spcPct val="100000"/>
            </a:lnSpc>
          </a:pPr>
          <a:r>
            <a:rPr lang="de-DE" sz="2400" kern="1200" dirty="0">
              <a:solidFill>
                <a:srgbClr val="ED7D31"/>
              </a:solidFill>
              <a:latin typeface="Aptos" panose="020B0004020202020204" pitchFamily="34" charset="0"/>
              <a:ea typeface="+mn-ea"/>
              <a:cs typeface="Arial" panose="020B0604020202020204" pitchFamily="34" charset="0"/>
            </a:rPr>
            <a:t>Schutz persönlicher Daten </a:t>
          </a:r>
          <a:r>
            <a:rPr lang="de-DE" sz="2400" kern="1200" dirty="0">
              <a:solidFill>
                <a:prstClr val="black">
                  <a:hueOff val="0"/>
                  <a:satOff val="0"/>
                  <a:lumOff val="0"/>
                  <a:alphaOff val="0"/>
                </a:prstClr>
              </a:solidFill>
              <a:latin typeface="Aptos" panose="020B0004020202020204" pitchFamily="34" charset="0"/>
              <a:ea typeface="+mn-ea"/>
              <a:cs typeface="Arial" panose="020B0604020202020204" pitchFamily="34" charset="0"/>
            </a:rPr>
            <a:t>und </a:t>
          </a:r>
          <a:r>
            <a:rPr lang="de-DE" sz="2400" kern="1200" dirty="0">
              <a:solidFill>
                <a:srgbClr val="ED7D31"/>
              </a:solidFill>
              <a:latin typeface="Aptos" panose="020B0004020202020204" pitchFamily="34" charset="0"/>
              <a:ea typeface="+mn-ea"/>
              <a:cs typeface="Arial" panose="020B0604020202020204" pitchFamily="34" charset="0"/>
            </a:rPr>
            <a:t>Minimierung des Sicherheitsrisikos </a:t>
          </a:r>
          <a:r>
            <a:rPr lang="de-DE" sz="2400" kern="1200" dirty="0">
              <a:solidFill>
                <a:prstClr val="black">
                  <a:hueOff val="0"/>
                  <a:satOff val="0"/>
                  <a:lumOff val="0"/>
                  <a:alphaOff val="0"/>
                </a:prstClr>
              </a:solidFill>
              <a:latin typeface="Aptos" panose="020B0004020202020204" pitchFamily="34" charset="0"/>
              <a:ea typeface="+mn-ea"/>
              <a:cs typeface="Arial" panose="020B0604020202020204" pitchFamily="34" charset="0"/>
            </a:rPr>
            <a:t>ist die Hauptaufgabe aller Nutzer, da die Plattformen der sozialen Netzwerke immer beliebter und vernetzter werden.</a:t>
          </a:r>
          <a:endParaRPr lang="sk-SK" sz="2400" kern="1200" dirty="0">
            <a:solidFill>
              <a:prstClr val="black">
                <a:hueOff val="0"/>
                <a:satOff val="0"/>
                <a:lumOff val="0"/>
                <a:alphaOff val="0"/>
              </a:prstClr>
            </a:solidFill>
            <a:latin typeface="Aptos" panose="020B0004020202020204" pitchFamily="34" charset="0"/>
            <a:ea typeface="+mn-ea"/>
            <a:cs typeface="Arial" panose="020B0604020202020204" pitchFamily="34"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de-DE" sz="2200" kern="1200" dirty="0">
              <a:latin typeface="Aptos" panose="020B0004020202020204" pitchFamily="34" charset="0"/>
              <a:cs typeface="Arial" panose="020B0604020202020204" pitchFamily="34" charset="0"/>
            </a:rPr>
            <a:t>Sichern Sie Ihr </a:t>
          </a:r>
          <a:r>
            <a:rPr lang="de-DE" sz="2400" kern="1200" dirty="0">
              <a:solidFill>
                <a:srgbClr val="ED7D31"/>
              </a:solidFill>
              <a:latin typeface="Aptos" panose="020B0004020202020204" pitchFamily="34" charset="0"/>
              <a:ea typeface="+mn-ea"/>
              <a:cs typeface="Arial" panose="020B0604020202020204" pitchFamily="34" charset="0"/>
            </a:rPr>
            <a:t>Konto bei einem sozialen Netzwerk </a:t>
          </a:r>
          <a:r>
            <a:rPr lang="de-DE" sz="2200" kern="1200" dirty="0">
              <a:latin typeface="Aptos" panose="020B0004020202020204" pitchFamily="34" charset="0"/>
              <a:cs typeface="Arial" panose="020B0604020202020204" pitchFamily="34" charset="0"/>
            </a:rPr>
            <a:t>vor </a:t>
          </a:r>
          <a:r>
            <a:rPr lang="de-DE" sz="2200" b="1" kern="1200" dirty="0">
              <a:latin typeface="Aptos" panose="020B0004020202020204" pitchFamily="34" charset="0"/>
              <a:cs typeface="Arial" panose="020B0604020202020204" pitchFamily="34" charset="0"/>
            </a:rPr>
            <a:t>Bedrohungen der Privatsphäre, der Sicherheit und der Gefahrenabwehr</a:t>
          </a:r>
          <a:r>
            <a:rPr lang="de-DE" sz="2200" kern="1200" dirty="0">
              <a:latin typeface="Aptos" panose="020B0004020202020204" pitchFamily="34" charset="0"/>
              <a:cs typeface="Arial" panose="020B0604020202020204" pitchFamily="34" charset="0"/>
            </a:rPr>
            <a:t> ist nicht allzu schwierig, wenn Sie die </a:t>
          </a:r>
          <a:r>
            <a:rPr lang="de-DE" sz="2400" kern="1200" dirty="0">
              <a:solidFill>
                <a:srgbClr val="ED7D31"/>
              </a:solidFill>
              <a:latin typeface="Aptos" panose="020B0004020202020204" pitchFamily="34" charset="0"/>
              <a:ea typeface="+mn-ea"/>
              <a:cs typeface="Arial" panose="020B0604020202020204" pitchFamily="34" charset="0"/>
            </a:rPr>
            <a:t>empfohlenen grundlegenden </a:t>
          </a:r>
          <a:r>
            <a:rPr lang="de-DE" sz="2200" kern="1200" dirty="0">
              <a:latin typeface="Aptos" panose="020B0004020202020204" pitchFamily="34" charset="0"/>
              <a:cs typeface="Arial" panose="020B0604020202020204" pitchFamily="34" charset="0"/>
            </a:rPr>
            <a:t>Praktiken, um Sie auf verdächtige Aktivitäten aufmerksam zu machen und vor </a:t>
          </a:r>
          <a:r>
            <a:rPr lang="de-DE" sz="2200" b="1" kern="1200" dirty="0">
              <a:latin typeface="Aptos" panose="020B0004020202020204" pitchFamily="34" charset="0"/>
              <a:cs typeface="Arial" panose="020B0604020202020204" pitchFamily="34" charset="0"/>
            </a:rPr>
            <a:t>Cyber-Betrug</a:t>
          </a:r>
          <a:r>
            <a:rPr lang="de-DE" sz="2200" kern="1200" dirty="0">
              <a:latin typeface="Aptos" panose="020B0004020202020204" pitchFamily="34" charset="0"/>
              <a:cs typeface="Arial" panose="020B0604020202020204" pitchFamily="34" charset="0"/>
            </a:rPr>
            <a:t> zu schützen.</a:t>
          </a:r>
          <a:endParaRPr lang="en-US" sz="2400" kern="1200" dirty="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2"/>
      <dgm:spPr/>
    </dgm:pt>
    <dgm:pt modelId="{4C3BB3C4-D48C-46B1-8A32-9E3951CBB395}" type="pres">
      <dgm:prSet presAssocID="{E005DFF8-9213-41FA-8DA4-1A352AD9B12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áždnik výplň plnou farbou"/>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2">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2"/>
      <dgm:spPr/>
    </dgm:pt>
    <dgm:pt modelId="{CC26F1E9-A16F-492B-A2E6-52795D094E56}" type="pres">
      <dgm:prSet presAssocID="{08C6AEBB-E1BE-4B95-B093-1B6A2748573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Štít so značkou výplň plnou farbou"/>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2" custScaleX="105216" custScaleY="136467">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E9F88E17-311F-4242-B568-A6E0125C6BA8}" type="presOf" srcId="{08C6AEBB-E1BE-4B95-B093-1B6A27485733}" destId="{DB47289C-841F-4AA3-9FCF-CD74B20F0644}" srcOrd="0" destOrd="0" presId="urn:microsoft.com/office/officeart/2018/2/layout/IconVerticalSolidList"/>
    <dgm:cxn modelId="{E23C9D2E-2133-4F0A-A3CF-187E19CB2448}" srcId="{07388575-53AD-4155-AF4B-1182A738C817}" destId="{08C6AEBB-E1BE-4B95-B093-1B6A27485733}" srcOrd="1" destOrd="0" parTransId="{D3166BD2-CCD9-4D15-A18F-7244F7704C10}" sibTransId="{58C01267-6BA1-44E9-A81F-DC281F61A696}"/>
    <dgm:cxn modelId="{D6BAF248-1590-48CA-8362-B4A42BA33D6B}" type="presOf" srcId="{E005DFF8-9213-41FA-8DA4-1A352AD9B123}" destId="{B87462E3-B2C6-419A-9325-3F627D30FBAC}" srcOrd="0" destOrd="0" presId="urn:microsoft.com/office/officeart/2018/2/layout/IconVerticalSolidList"/>
    <dgm:cxn modelId="{38F57E57-A8F8-4A7E-9A9B-6486DEC07537}" type="presOf" srcId="{07388575-53AD-4155-AF4B-1182A738C817}" destId="{3A8B25B3-A87E-4D6A-B075-90B33A927147}" srcOrd="0" destOrd="0" presId="urn:microsoft.com/office/officeart/2018/2/layout/IconVerticalSolidList"/>
    <dgm:cxn modelId="{CD800242-1BAB-4743-832E-6368AE5257BE}" type="presParOf" srcId="{3A8B25B3-A87E-4D6A-B075-90B33A927147}" destId="{B23338E4-A26E-40B7-9A0F-BC323F84F8F2}" srcOrd="0" destOrd="0" presId="urn:microsoft.com/office/officeart/2018/2/layout/IconVerticalSolidList"/>
    <dgm:cxn modelId="{8F343E84-1CE9-4090-9A92-7CF7A490EF73}" type="presParOf" srcId="{B23338E4-A26E-40B7-9A0F-BC323F84F8F2}" destId="{9130D0B2-D5F8-4D0C-B3D1-EFC9BF353892}" srcOrd="0" destOrd="0" presId="urn:microsoft.com/office/officeart/2018/2/layout/IconVerticalSolidList"/>
    <dgm:cxn modelId="{23D3EA36-97D6-4768-A7E0-929CC3E89DB5}" type="presParOf" srcId="{B23338E4-A26E-40B7-9A0F-BC323F84F8F2}" destId="{4C3BB3C4-D48C-46B1-8A32-9E3951CBB395}" srcOrd="1" destOrd="0" presId="urn:microsoft.com/office/officeart/2018/2/layout/IconVerticalSolidList"/>
    <dgm:cxn modelId="{F1655BAF-BCD2-4C41-BFA1-9122C3DAA3E0}" type="presParOf" srcId="{B23338E4-A26E-40B7-9A0F-BC323F84F8F2}" destId="{1F723BC6-5744-4673-A96B-225E8AAF85EB}" srcOrd="2" destOrd="0" presId="urn:microsoft.com/office/officeart/2018/2/layout/IconVerticalSolidList"/>
    <dgm:cxn modelId="{F664BB29-677C-4F5B-B881-DC5322EF886B}" type="presParOf" srcId="{B23338E4-A26E-40B7-9A0F-BC323F84F8F2}" destId="{B87462E3-B2C6-419A-9325-3F627D30FBAC}" srcOrd="3" destOrd="0" presId="urn:microsoft.com/office/officeart/2018/2/layout/IconVerticalSolidList"/>
    <dgm:cxn modelId="{79738652-F305-4299-9498-88EC03F59C14}" type="presParOf" srcId="{3A8B25B3-A87E-4D6A-B075-90B33A927147}" destId="{74B4F4B0-DD78-425B-B24D-2DDD9B9EEE5B}" srcOrd="1" destOrd="0" presId="urn:microsoft.com/office/officeart/2018/2/layout/IconVerticalSolidList"/>
    <dgm:cxn modelId="{D9FAC8CE-C301-47DA-B9F7-46C91038819C}" type="presParOf" srcId="{3A8B25B3-A87E-4D6A-B075-90B33A927147}" destId="{DCC388F6-A70D-404E-9468-5D997AB517B0}" srcOrd="2" destOrd="0" presId="urn:microsoft.com/office/officeart/2018/2/layout/IconVerticalSolidList"/>
    <dgm:cxn modelId="{31E0D815-0D33-4CAC-9559-54C3E0D6BC95}" type="presParOf" srcId="{DCC388F6-A70D-404E-9468-5D997AB517B0}" destId="{B3FDC2A5-017D-4E3C-99BE-889B931383F2}" srcOrd="0" destOrd="0" presId="urn:microsoft.com/office/officeart/2018/2/layout/IconVerticalSolidList"/>
    <dgm:cxn modelId="{8C08BF74-3229-4E0A-8DD8-D8BB40C73DF8}" type="presParOf" srcId="{DCC388F6-A70D-404E-9468-5D997AB517B0}" destId="{CC26F1E9-A16F-492B-A2E6-52795D094E56}" srcOrd="1" destOrd="0" presId="urn:microsoft.com/office/officeart/2018/2/layout/IconVerticalSolidList"/>
    <dgm:cxn modelId="{012FAD6C-ED29-49F3-A6E4-67817DE4A61A}" type="presParOf" srcId="{DCC388F6-A70D-404E-9468-5D997AB517B0}" destId="{E240DB1B-542C-49A9-BFEC-D25F71F9D599}" srcOrd="2" destOrd="0" presId="urn:microsoft.com/office/officeart/2018/2/layout/IconVerticalSolidList"/>
    <dgm:cxn modelId="{B0336081-9725-4D81-BB8B-292CF77ADA3D}" type="presParOf" srcId="{DCC388F6-A70D-404E-9468-5D997AB517B0}" destId="{DB47289C-841F-4AA3-9FCF-CD74B20F064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231"/>
          <a:ext cx="725848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231"/>
          <a:ext cx="7251391" cy="797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de-DE" sz="3200" b="1" kern="1200" dirty="0"/>
            <a:t>INHALT</a:t>
          </a:r>
          <a:endParaRPr lang="en-US" sz="3200" b="1" kern="1200" dirty="0">
            <a:latin typeface="Aptos" panose="020B0004020202020204" pitchFamily="34" charset="0"/>
          </a:endParaRPr>
        </a:p>
      </dsp:txBody>
      <dsp:txXfrm>
        <a:off x="0" y="231"/>
        <a:ext cx="7251391" cy="797449"/>
      </dsp:txXfrm>
    </dsp:sp>
    <dsp:sp modelId="{DB4B66BF-51BB-40BA-A0DF-F8F6649D63FE}">
      <dsp:nvSpPr>
        <dsp:cNvPr id="0" name=""/>
        <dsp:cNvSpPr/>
      </dsp:nvSpPr>
      <dsp:spPr>
        <a:xfrm>
          <a:off x="0" y="797680"/>
          <a:ext cx="72584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37BF50-6396-4340-8B86-08643A5AB13D}">
      <dsp:nvSpPr>
        <dsp:cNvPr id="0" name=""/>
        <dsp:cNvSpPr/>
      </dsp:nvSpPr>
      <dsp:spPr>
        <a:xfrm>
          <a:off x="0" y="797680"/>
          <a:ext cx="7251391" cy="633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Internetbanking</a:t>
          </a:r>
          <a:endParaRPr lang="en-US" sz="2600" kern="1200" dirty="0">
            <a:solidFill>
              <a:prstClr val="black">
                <a:hueOff val="0"/>
                <a:satOff val="0"/>
                <a:lumOff val="0"/>
                <a:alphaOff val="0"/>
              </a:prstClr>
            </a:solidFill>
            <a:latin typeface="Aptos" panose="020B0004020202020204" pitchFamily="34" charset="0"/>
            <a:ea typeface="+mn-ea"/>
            <a:cs typeface="+mn-cs"/>
          </a:endParaRPr>
        </a:p>
      </dsp:txBody>
      <dsp:txXfrm>
        <a:off x="0" y="797680"/>
        <a:ext cx="7251391" cy="633858"/>
      </dsp:txXfrm>
    </dsp:sp>
    <dsp:sp modelId="{46EA1EEB-CAD1-4F15-8531-771423259043}">
      <dsp:nvSpPr>
        <dsp:cNvPr id="0" name=""/>
        <dsp:cNvSpPr/>
      </dsp:nvSpPr>
      <dsp:spPr>
        <a:xfrm>
          <a:off x="0" y="1431539"/>
          <a:ext cx="725848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0A779-1996-44E8-892A-15A25EA7B6C4}">
      <dsp:nvSpPr>
        <dsp:cNvPr id="0" name=""/>
        <dsp:cNvSpPr/>
      </dsp:nvSpPr>
      <dsp:spPr>
        <a:xfrm>
          <a:off x="0" y="1431539"/>
          <a:ext cx="7258480" cy="61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Vor- und Nachteile des Internetbankings</a:t>
          </a:r>
          <a:endParaRPr lang="en-US" sz="2600" kern="1200" dirty="0">
            <a:solidFill>
              <a:prstClr val="black">
                <a:hueOff val="0"/>
                <a:satOff val="0"/>
                <a:lumOff val="0"/>
                <a:alphaOff val="0"/>
              </a:prstClr>
            </a:solidFill>
            <a:latin typeface="Aptos" panose="020B0004020202020204" pitchFamily="34" charset="0"/>
            <a:ea typeface="+mn-ea"/>
            <a:cs typeface="+mn-cs"/>
          </a:endParaRPr>
        </a:p>
      </dsp:txBody>
      <dsp:txXfrm>
        <a:off x="0" y="1431539"/>
        <a:ext cx="7258480" cy="612950"/>
      </dsp:txXfrm>
    </dsp:sp>
    <dsp:sp modelId="{6AFB29CE-03CB-45E5-9FAE-210D2B4FB3D5}">
      <dsp:nvSpPr>
        <dsp:cNvPr id="0" name=""/>
        <dsp:cNvSpPr/>
      </dsp:nvSpPr>
      <dsp:spPr>
        <a:xfrm>
          <a:off x="0" y="2044490"/>
          <a:ext cx="725848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3AD1A-CD60-4062-8827-3083326E0E8A}">
      <dsp:nvSpPr>
        <dsp:cNvPr id="0" name=""/>
        <dsp:cNvSpPr/>
      </dsp:nvSpPr>
      <dsp:spPr>
        <a:xfrm>
          <a:off x="0" y="2044490"/>
          <a:ext cx="7251391" cy="64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Best Practices – Sicherheit beim</a:t>
          </a:r>
          <a:r>
            <a:rPr lang="sk-SK" sz="2600" kern="1200" dirty="0">
              <a:solidFill>
                <a:prstClr val="black">
                  <a:hueOff val="0"/>
                  <a:satOff val="0"/>
                  <a:lumOff val="0"/>
                  <a:alphaOff val="0"/>
                </a:prstClr>
              </a:solidFill>
              <a:latin typeface="Aptos" panose="020B0004020202020204" pitchFamily="34" charset="0"/>
              <a:ea typeface="+mn-ea"/>
              <a:cs typeface="+mn-cs"/>
            </a:rPr>
            <a:t> </a:t>
          </a:r>
          <a:r>
            <a:rPr lang="de-DE" sz="2600" kern="1200" dirty="0">
              <a:solidFill>
                <a:prstClr val="black">
                  <a:hueOff val="0"/>
                  <a:satOff val="0"/>
                  <a:lumOff val="0"/>
                  <a:alphaOff val="0"/>
                </a:prstClr>
              </a:solidFill>
              <a:latin typeface="Aptos" panose="020B0004020202020204" pitchFamily="34" charset="0"/>
              <a:ea typeface="+mn-ea"/>
              <a:cs typeface="+mn-cs"/>
            </a:rPr>
            <a:t>Internetbanking</a:t>
          </a:r>
          <a:endParaRPr lang="en-US" sz="2600" kern="1200" dirty="0">
            <a:solidFill>
              <a:prstClr val="black">
                <a:hueOff val="0"/>
                <a:satOff val="0"/>
                <a:lumOff val="0"/>
                <a:alphaOff val="0"/>
              </a:prstClr>
            </a:solidFill>
            <a:latin typeface="Aptos" panose="020B0004020202020204" pitchFamily="34" charset="0"/>
            <a:ea typeface="+mn-ea"/>
            <a:cs typeface="+mn-cs"/>
          </a:endParaRPr>
        </a:p>
      </dsp:txBody>
      <dsp:txXfrm>
        <a:off x="0" y="2044490"/>
        <a:ext cx="7251391" cy="647245"/>
      </dsp:txXfrm>
    </dsp:sp>
    <dsp:sp modelId="{17F98ABC-2571-413E-AA60-CAF9D01FD490}">
      <dsp:nvSpPr>
        <dsp:cNvPr id="0" name=""/>
        <dsp:cNvSpPr/>
      </dsp:nvSpPr>
      <dsp:spPr>
        <a:xfrm>
          <a:off x="0" y="2691735"/>
          <a:ext cx="72584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9C336-4277-4776-925A-A2C0D874919A}">
      <dsp:nvSpPr>
        <dsp:cNvPr id="0" name=""/>
        <dsp:cNvSpPr/>
      </dsp:nvSpPr>
      <dsp:spPr>
        <a:xfrm>
          <a:off x="0" y="2691735"/>
          <a:ext cx="7251391" cy="86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Schlussfolgerungen zur Sicherheit beim</a:t>
          </a:r>
          <a:r>
            <a:rPr lang="sk-SK" sz="2600" kern="1200" dirty="0">
              <a:solidFill>
                <a:prstClr val="black">
                  <a:hueOff val="0"/>
                  <a:satOff val="0"/>
                  <a:lumOff val="0"/>
                  <a:alphaOff val="0"/>
                </a:prstClr>
              </a:solidFill>
              <a:latin typeface="Aptos" panose="020B0004020202020204" pitchFamily="34" charset="0"/>
              <a:ea typeface="+mn-ea"/>
              <a:cs typeface="+mn-cs"/>
            </a:rPr>
            <a:t> </a:t>
          </a:r>
          <a:r>
            <a:rPr lang="de-DE" sz="2600" kern="1200" dirty="0">
              <a:solidFill>
                <a:prstClr val="black">
                  <a:hueOff val="0"/>
                  <a:satOff val="0"/>
                  <a:lumOff val="0"/>
                  <a:alphaOff val="0"/>
                </a:prstClr>
              </a:solidFill>
              <a:latin typeface="Aptos" panose="020B0004020202020204" pitchFamily="34" charset="0"/>
              <a:ea typeface="+mn-ea"/>
              <a:cs typeface="+mn-cs"/>
            </a:rPr>
            <a:t>Internetbanking</a:t>
          </a:r>
          <a:endParaRPr lang="en-US" sz="2600" kern="1200" dirty="0">
            <a:solidFill>
              <a:prstClr val="black">
                <a:hueOff val="0"/>
                <a:satOff val="0"/>
                <a:lumOff val="0"/>
                <a:alphaOff val="0"/>
              </a:prstClr>
            </a:solidFill>
            <a:latin typeface="Aptos" panose="020B0004020202020204" pitchFamily="34" charset="0"/>
            <a:ea typeface="+mn-ea"/>
            <a:cs typeface="+mn-cs"/>
          </a:endParaRPr>
        </a:p>
      </dsp:txBody>
      <dsp:txXfrm>
        <a:off x="0" y="2691735"/>
        <a:ext cx="7251391" cy="869213"/>
      </dsp:txXfrm>
    </dsp:sp>
    <dsp:sp modelId="{DB2729BA-DAA3-4135-B921-0D8D7257D1A9}">
      <dsp:nvSpPr>
        <dsp:cNvPr id="0" name=""/>
        <dsp:cNvSpPr/>
      </dsp:nvSpPr>
      <dsp:spPr>
        <a:xfrm>
          <a:off x="0" y="3560949"/>
          <a:ext cx="725848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73C82-7D62-4B31-ADA1-14F662BB51AA}">
      <dsp:nvSpPr>
        <dsp:cNvPr id="0" name=""/>
        <dsp:cNvSpPr/>
      </dsp:nvSpPr>
      <dsp:spPr>
        <a:xfrm>
          <a:off x="0" y="3560949"/>
          <a:ext cx="7251391" cy="753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100000"/>
            </a:lnSpc>
            <a:spcBef>
              <a:spcPct val="0"/>
            </a:spcBef>
            <a:spcAft>
              <a:spcPct val="35000"/>
            </a:spcAft>
            <a:buNone/>
          </a:pPr>
          <a:r>
            <a:rPr lang="de-DE" sz="2600" kern="1200" dirty="0">
              <a:latin typeface="Aptos" panose="020B0004020202020204" pitchFamily="34" charset="0"/>
            </a:rPr>
            <a:t>Soziale Netzwerke</a:t>
          </a:r>
          <a:endParaRPr lang="en-US" sz="2600" kern="1200" dirty="0">
            <a:latin typeface="Aptos" panose="020B0004020202020204" pitchFamily="34" charset="0"/>
          </a:endParaRPr>
        </a:p>
      </dsp:txBody>
      <dsp:txXfrm>
        <a:off x="0" y="3560949"/>
        <a:ext cx="7251391" cy="753512"/>
      </dsp:txXfrm>
    </dsp:sp>
    <dsp:sp modelId="{33100BD4-03C5-45D5-A6B3-3DA49D8FDCDD}">
      <dsp:nvSpPr>
        <dsp:cNvPr id="0" name=""/>
        <dsp:cNvSpPr/>
      </dsp:nvSpPr>
      <dsp:spPr>
        <a:xfrm>
          <a:off x="0" y="4314461"/>
          <a:ext cx="72584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26C88-003E-4C36-99FF-20467291C820}">
      <dsp:nvSpPr>
        <dsp:cNvPr id="0" name=""/>
        <dsp:cNvSpPr/>
      </dsp:nvSpPr>
      <dsp:spPr>
        <a:xfrm>
          <a:off x="0" y="4314461"/>
          <a:ext cx="7258480" cy="61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Vor- und Nachteile sozialer Netzwerke</a:t>
          </a:r>
          <a:endParaRPr lang="en-US" sz="2600" kern="1200" dirty="0">
            <a:solidFill>
              <a:prstClr val="black">
                <a:hueOff val="0"/>
                <a:satOff val="0"/>
                <a:lumOff val="0"/>
                <a:alphaOff val="0"/>
              </a:prstClr>
            </a:solidFill>
            <a:latin typeface="Aptos" panose="020B0004020202020204" pitchFamily="34" charset="0"/>
            <a:ea typeface="+mn-ea"/>
            <a:cs typeface="+mn-cs"/>
          </a:endParaRPr>
        </a:p>
      </dsp:txBody>
      <dsp:txXfrm>
        <a:off x="0" y="4314461"/>
        <a:ext cx="7258480" cy="612950"/>
      </dsp:txXfrm>
    </dsp:sp>
    <dsp:sp modelId="{59578C46-29C5-4C0C-99B8-AFBD7F5F0101}">
      <dsp:nvSpPr>
        <dsp:cNvPr id="0" name=""/>
        <dsp:cNvSpPr/>
      </dsp:nvSpPr>
      <dsp:spPr>
        <a:xfrm>
          <a:off x="0" y="4927412"/>
          <a:ext cx="725848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2091C7-D620-4213-8722-5D6779E5C1D0}">
      <dsp:nvSpPr>
        <dsp:cNvPr id="0" name=""/>
        <dsp:cNvSpPr/>
      </dsp:nvSpPr>
      <dsp:spPr>
        <a:xfrm>
          <a:off x="0" y="4927412"/>
          <a:ext cx="7258480" cy="61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Best Practices – Sicherheit sozialer Medien</a:t>
          </a:r>
          <a:endParaRPr lang="en-US" sz="2600" kern="1200" dirty="0">
            <a:solidFill>
              <a:prstClr val="black">
                <a:hueOff val="0"/>
                <a:satOff val="0"/>
                <a:lumOff val="0"/>
                <a:alphaOff val="0"/>
              </a:prstClr>
            </a:solidFill>
            <a:latin typeface="Aptos" panose="020B0004020202020204" pitchFamily="34" charset="0"/>
            <a:ea typeface="+mn-ea"/>
            <a:cs typeface="+mn-cs"/>
          </a:endParaRPr>
        </a:p>
      </dsp:txBody>
      <dsp:txXfrm>
        <a:off x="0" y="4927412"/>
        <a:ext cx="7258480" cy="612950"/>
      </dsp:txXfrm>
    </dsp:sp>
    <dsp:sp modelId="{8985F49B-53FE-4EB9-AA74-AFC147D9A14D}">
      <dsp:nvSpPr>
        <dsp:cNvPr id="0" name=""/>
        <dsp:cNvSpPr/>
      </dsp:nvSpPr>
      <dsp:spPr>
        <a:xfrm>
          <a:off x="0" y="5540363"/>
          <a:ext cx="725848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6EADE-4BD8-4F5B-A95F-5F393287E003}">
      <dsp:nvSpPr>
        <dsp:cNvPr id="0" name=""/>
        <dsp:cNvSpPr/>
      </dsp:nvSpPr>
      <dsp:spPr>
        <a:xfrm>
          <a:off x="0" y="5540363"/>
          <a:ext cx="7258480" cy="612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100000"/>
            </a:lnSpc>
            <a:spcBef>
              <a:spcPct val="0"/>
            </a:spcBef>
            <a:spcAft>
              <a:spcPct val="35000"/>
            </a:spcAft>
            <a:buNone/>
          </a:pPr>
          <a:r>
            <a:rPr lang="de-DE" sz="2600" kern="1200" dirty="0">
              <a:solidFill>
                <a:prstClr val="black">
                  <a:hueOff val="0"/>
                  <a:satOff val="0"/>
                  <a:lumOff val="0"/>
                  <a:alphaOff val="0"/>
                </a:prstClr>
              </a:solidFill>
              <a:latin typeface="Aptos" panose="020B0004020202020204" pitchFamily="34" charset="0"/>
              <a:ea typeface="+mn-ea"/>
              <a:cs typeface="+mn-cs"/>
            </a:rPr>
            <a:t>Schlussfolgerungen zur Sicherheit sozialer Netzwerke</a:t>
          </a:r>
          <a:endParaRPr lang="en-US" sz="2600" kern="1200" dirty="0">
            <a:solidFill>
              <a:prstClr val="black">
                <a:hueOff val="0"/>
                <a:satOff val="0"/>
                <a:lumOff val="0"/>
                <a:alphaOff val="0"/>
              </a:prstClr>
            </a:solidFill>
            <a:latin typeface="Aptos" panose="020B0004020202020204" pitchFamily="34" charset="0"/>
            <a:ea typeface="+mn-ea"/>
            <a:cs typeface="+mn-cs"/>
          </a:endParaRPr>
        </a:p>
      </dsp:txBody>
      <dsp:txXfrm>
        <a:off x="0" y="5540363"/>
        <a:ext cx="7258480" cy="612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3858"/>
          <a:ext cx="10888980" cy="1271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384556" y="289892"/>
          <a:ext cx="699877" cy="699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468991" y="3858"/>
          <a:ext cx="9323045" cy="1272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73" tIns="134673" rIns="134673" bIns="134673" numCol="1" spcCol="1270" anchor="ctr" anchorCtr="0">
          <a:noAutofit/>
        </a:bodyPr>
        <a:lstStyle/>
        <a:p>
          <a:pPr marL="0" lvl="0" indent="0" algn="l" defTabSz="1066800">
            <a:lnSpc>
              <a:spcPct val="100000"/>
            </a:lnSpc>
            <a:spcBef>
              <a:spcPct val="0"/>
            </a:spcBef>
            <a:spcAft>
              <a:spcPct val="35000"/>
            </a:spcAft>
            <a:buNone/>
          </a:pPr>
          <a:r>
            <a:rPr lang="de-DE" sz="2400" b="0" kern="1200" dirty="0">
              <a:solidFill>
                <a:srgbClr val="444444"/>
              </a:solidFill>
              <a:latin typeface="Aptos"/>
              <a:cs typeface="Calibri"/>
            </a:rPr>
            <a:t>Vermeiden Sie es, auf E-Mail-Links zu klicken, die vorgeben, Sie auf die Website einer Bank zu leiten.</a:t>
          </a:r>
          <a:endParaRPr lang="en-US" sz="2400" b="0" kern="1200" dirty="0">
            <a:solidFill>
              <a:srgbClr val="444444"/>
            </a:solidFill>
            <a:latin typeface="Aptos"/>
            <a:ea typeface="Cambria"/>
            <a:cs typeface="Calibri"/>
          </a:endParaRPr>
        </a:p>
      </dsp:txBody>
      <dsp:txXfrm>
        <a:off x="1468991" y="3858"/>
        <a:ext cx="9323045" cy="1272505"/>
      </dsp:txXfrm>
    </dsp:sp>
    <dsp:sp modelId="{B3FDC2A5-017D-4E3C-99BE-889B931383F2}">
      <dsp:nvSpPr>
        <dsp:cNvPr id="0" name=""/>
        <dsp:cNvSpPr/>
      </dsp:nvSpPr>
      <dsp:spPr>
        <a:xfrm>
          <a:off x="0" y="1567221"/>
          <a:ext cx="10888980" cy="1271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384556" y="1853255"/>
          <a:ext cx="699877" cy="699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468991" y="1567221"/>
          <a:ext cx="9323045" cy="1272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73" tIns="134673" rIns="134673" bIns="134673" numCol="1" spcCol="1270" anchor="ctr" anchorCtr="0">
          <a:noAutofit/>
        </a:bodyPr>
        <a:lstStyle/>
        <a:p>
          <a:pPr marL="0" lvl="0" indent="0" algn="l" defTabSz="1066800">
            <a:lnSpc>
              <a:spcPct val="100000"/>
            </a:lnSpc>
            <a:spcBef>
              <a:spcPct val="0"/>
            </a:spcBef>
            <a:spcAft>
              <a:spcPct val="35000"/>
            </a:spcAft>
            <a:buNone/>
          </a:pPr>
          <a:r>
            <a:rPr lang="de-DE" sz="2400" kern="1200" dirty="0">
              <a:latin typeface="Aptos"/>
              <a:cs typeface="Calibri"/>
            </a:rPr>
            <a:t>Geben Sie die </a:t>
          </a:r>
          <a:r>
            <a:rPr lang="de-DE" sz="2400" b="1" kern="1200" dirty="0">
              <a:latin typeface="Aptos"/>
              <a:cs typeface="Calibri"/>
            </a:rPr>
            <a:t>Webadresse der Bank </a:t>
          </a:r>
          <a:r>
            <a:rPr lang="de-DE" sz="2400" kern="1200" dirty="0">
              <a:latin typeface="Aptos"/>
              <a:cs typeface="Calibri"/>
            </a:rPr>
            <a:t>direkt in den Browser ein und vergewissern Sie sich, dass Sie sich auf der seriösen, sicheren Website der Bank befinden.</a:t>
          </a:r>
          <a:endParaRPr lang="en-US" sz="2400" kern="1200" dirty="0">
            <a:latin typeface="Aptos"/>
            <a:ea typeface="Cambria"/>
            <a:cs typeface="Calibri"/>
          </a:endParaRPr>
        </a:p>
      </dsp:txBody>
      <dsp:txXfrm>
        <a:off x="1468991" y="1567221"/>
        <a:ext cx="9323045" cy="1272505"/>
      </dsp:txXfrm>
    </dsp:sp>
    <dsp:sp modelId="{EEB9BB86-2819-4BB3-B276-7575810710AA}">
      <dsp:nvSpPr>
        <dsp:cNvPr id="0" name=""/>
        <dsp:cNvSpPr/>
      </dsp:nvSpPr>
      <dsp:spPr>
        <a:xfrm>
          <a:off x="0" y="3100239"/>
          <a:ext cx="10888980" cy="12712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384556" y="3416618"/>
          <a:ext cx="699877" cy="699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1468991" y="3130584"/>
          <a:ext cx="9323045" cy="1272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673" tIns="134673" rIns="134673" bIns="134673" numCol="1" spcCol="1270" anchor="ctr" anchorCtr="0">
          <a:noAutofit/>
        </a:bodyPr>
        <a:lstStyle/>
        <a:p>
          <a:pPr marL="0" lvl="0" indent="0" algn="l" defTabSz="933450">
            <a:lnSpc>
              <a:spcPct val="100000"/>
            </a:lnSpc>
            <a:spcBef>
              <a:spcPct val="0"/>
            </a:spcBef>
            <a:spcAft>
              <a:spcPct val="35000"/>
            </a:spcAft>
            <a:buNone/>
          </a:pPr>
          <a:r>
            <a:rPr lang="de-DE" sz="2100" kern="1200" dirty="0">
              <a:latin typeface="Aptos"/>
            </a:rPr>
            <a:t>Verwenden Sie </a:t>
          </a:r>
          <a:r>
            <a:rPr lang="de-DE" sz="2100" b="1" kern="1200" dirty="0">
              <a:latin typeface="Aptos"/>
            </a:rPr>
            <a:t>die App für mobiles Banking</a:t>
          </a:r>
          <a:r>
            <a:rPr lang="de-DE" sz="2100" kern="1200" dirty="0">
              <a:latin typeface="Aptos"/>
            </a:rPr>
            <a:t>, die Sie von den offiziellen Hardware-Händlern Google Play, App Store und App Gallery heruntergeladen haben.</a:t>
          </a:r>
          <a:endParaRPr lang="en-US" sz="2100" kern="1200" dirty="0">
            <a:latin typeface="Aptos"/>
          </a:endParaRPr>
        </a:p>
      </dsp:txBody>
      <dsp:txXfrm>
        <a:off x="1468991" y="3130584"/>
        <a:ext cx="9323045" cy="1272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569"/>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403358" y="300588"/>
          <a:ext cx="733379" cy="73337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540097" y="569"/>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marL="0" lvl="0" indent="0" algn="l" defTabSz="933450">
            <a:lnSpc>
              <a:spcPct val="100000"/>
            </a:lnSpc>
            <a:spcBef>
              <a:spcPct val="0"/>
            </a:spcBef>
            <a:spcAft>
              <a:spcPct val="35000"/>
            </a:spcAft>
            <a:buNone/>
          </a:pPr>
          <a:r>
            <a:rPr lang="de-DE" sz="2100" i="0" kern="1200" dirty="0">
              <a:latin typeface="Aptos" panose="020B0004020202020204" pitchFamily="34" charset="0"/>
            </a:rPr>
            <a:t>Verwenden Sie biometrische Daten für die Anmeldung, da diese für Betrüger extrem schwer zu manipulieren sind.</a:t>
          </a:r>
          <a:endParaRPr lang="en-US" sz="2100" b="0" i="0" kern="1200" dirty="0">
            <a:latin typeface="Aptos" panose="020B0004020202020204" pitchFamily="34" charset="0"/>
            <a:ea typeface="Cambria" panose="02040503050406030204" pitchFamily="18" charset="0"/>
          </a:endParaRPr>
        </a:p>
      </dsp:txBody>
      <dsp:txXfrm>
        <a:off x="1540097" y="569"/>
        <a:ext cx="8975502" cy="1333417"/>
      </dsp:txXfrm>
    </dsp:sp>
    <dsp:sp modelId="{B3FDC2A5-017D-4E3C-99BE-889B931383F2}">
      <dsp:nvSpPr>
        <dsp:cNvPr id="0" name=""/>
        <dsp:cNvSpPr/>
      </dsp:nvSpPr>
      <dsp:spPr>
        <a:xfrm>
          <a:off x="0" y="1667342"/>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403358" y="1967361"/>
          <a:ext cx="733379" cy="73337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540097" y="1667342"/>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marL="0" lvl="0" indent="0" algn="l" defTabSz="933450">
            <a:lnSpc>
              <a:spcPct val="100000"/>
            </a:lnSpc>
            <a:spcBef>
              <a:spcPct val="0"/>
            </a:spcBef>
            <a:spcAft>
              <a:spcPct val="35000"/>
            </a:spcAft>
            <a:buNone/>
          </a:pPr>
          <a:r>
            <a:rPr lang="de-DE" sz="2100" i="0" kern="1200" dirty="0">
              <a:latin typeface="Aptos" panose="020B0004020202020204" pitchFamily="34" charset="0"/>
            </a:rPr>
            <a:t>Passwörter sind so stark wie die Sicherheit Ihres Netzwerks und können durch die Aufzeichnung von Schlüsseln leicht in die Hände von Kriminellen fallen, wenn die Hardware durch Schadsoftware kompromittiert wird.</a:t>
          </a:r>
          <a:endParaRPr lang="en-US" sz="2100" i="0" kern="1200" dirty="0">
            <a:latin typeface="Aptos" panose="020B0004020202020204" pitchFamily="34" charset="0"/>
            <a:ea typeface="Cambria" panose="02040503050406030204" pitchFamily="18" charset="0"/>
          </a:endParaRPr>
        </a:p>
      </dsp:txBody>
      <dsp:txXfrm>
        <a:off x="1540097" y="1667342"/>
        <a:ext cx="8975502" cy="1333417"/>
      </dsp:txXfrm>
    </dsp:sp>
    <dsp:sp modelId="{EEB9BB86-2819-4BB3-B276-7575810710AA}">
      <dsp:nvSpPr>
        <dsp:cNvPr id="0" name=""/>
        <dsp:cNvSpPr/>
      </dsp:nvSpPr>
      <dsp:spPr>
        <a:xfrm>
          <a:off x="0" y="3302285"/>
          <a:ext cx="10515600" cy="13334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403358" y="3634133"/>
          <a:ext cx="733379" cy="73337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1540097" y="3334114"/>
          <a:ext cx="8975502" cy="13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20" tIns="141120" rIns="141120" bIns="141120" numCol="1" spcCol="1270" anchor="ctr" anchorCtr="0">
          <a:noAutofit/>
        </a:bodyPr>
        <a:lstStyle/>
        <a:p>
          <a:pPr marL="0" lvl="0" indent="0" algn="l" defTabSz="933450">
            <a:lnSpc>
              <a:spcPct val="100000"/>
            </a:lnSpc>
            <a:spcBef>
              <a:spcPct val="0"/>
            </a:spcBef>
            <a:spcAft>
              <a:spcPct val="35000"/>
            </a:spcAft>
            <a:buNone/>
          </a:pPr>
          <a:r>
            <a:rPr lang="de-DE" sz="2100" i="1" kern="1200" dirty="0">
              <a:latin typeface="Aptos"/>
            </a:rPr>
            <a:t>Seien Sie achtsam: Schreiben Sie das Passwort und die Codes nicht in frei lesbaren Dateien (z.B. Word, Excel, ...) oder auf Zetteln auf.</a:t>
          </a:r>
          <a:endParaRPr lang="en-US" sz="2100" i="1" kern="1200" dirty="0">
            <a:latin typeface="Aptos"/>
            <a:ea typeface="Cambria"/>
          </a:endParaRPr>
        </a:p>
      </dsp:txBody>
      <dsp:txXfrm>
        <a:off x="1540097" y="3334114"/>
        <a:ext cx="8975502" cy="1333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391496"/>
          <a:ext cx="10515600" cy="15313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463233" y="736049"/>
          <a:ext cx="842242" cy="8422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768708" y="391496"/>
          <a:ext cx="8535301" cy="191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85" tIns="202585" rIns="202585" bIns="202585" numCol="1" spcCol="1270" anchor="ctr" anchorCtr="0">
          <a:noAutofit/>
        </a:bodyPr>
        <a:lstStyle/>
        <a:p>
          <a:pPr marL="0" lvl="0" indent="0" algn="l" defTabSz="1066800">
            <a:lnSpc>
              <a:spcPct val="100000"/>
            </a:lnSpc>
            <a:spcBef>
              <a:spcPct val="0"/>
            </a:spcBef>
            <a:spcAft>
              <a:spcPct val="35000"/>
            </a:spcAft>
            <a:buNone/>
          </a:pPr>
          <a:r>
            <a:rPr lang="de-DE" sz="2400" b="1" kern="1200" dirty="0">
              <a:solidFill>
                <a:schemeClr val="tx1"/>
              </a:solidFill>
              <a:latin typeface="Aptos" panose="020B0004020202020204" pitchFamily="34" charset="0"/>
              <a:cs typeface="+mj-cs"/>
            </a:rPr>
            <a:t>Jeder</a:t>
          </a:r>
          <a:r>
            <a:rPr lang="de-DE" sz="2400" b="0" kern="1200" dirty="0">
              <a:solidFill>
                <a:schemeClr val="tx1"/>
              </a:solidFill>
              <a:latin typeface="Aptos" panose="020B0004020202020204" pitchFamily="34" charset="0"/>
              <a:cs typeface="+mj-cs"/>
            </a:rPr>
            <a:t> kann aus irgendeinem Grund zur Zielscheibe werden, unabhängig davon, </a:t>
          </a:r>
          <a:r>
            <a:rPr lang="de-DE" sz="2400" b="1" kern="1200" dirty="0">
              <a:solidFill>
                <a:schemeClr val="tx1"/>
              </a:solidFill>
              <a:latin typeface="Aptos" panose="020B0004020202020204" pitchFamily="34" charset="0"/>
              <a:cs typeface="+mj-cs"/>
            </a:rPr>
            <a:t>wer Sie sind, welche Plattform </a:t>
          </a:r>
          <a:r>
            <a:rPr lang="de-DE" sz="2400" b="0" kern="1200" dirty="0">
              <a:solidFill>
                <a:schemeClr val="tx1"/>
              </a:solidFill>
              <a:latin typeface="Aptos" panose="020B0004020202020204" pitchFamily="34" charset="0"/>
              <a:cs typeface="+mj-cs"/>
            </a:rPr>
            <a:t>Sie nutzen und wie </a:t>
          </a:r>
          <a:r>
            <a:rPr lang="de-DE" sz="2400" b="1" kern="1200" dirty="0">
              <a:solidFill>
                <a:schemeClr val="tx1"/>
              </a:solidFill>
              <a:latin typeface="Aptos" panose="020B0004020202020204" pitchFamily="34" charset="0"/>
              <a:cs typeface="+mj-cs"/>
            </a:rPr>
            <a:t>viel Geld </a:t>
          </a:r>
          <a:r>
            <a:rPr lang="de-DE" sz="2400" b="0" kern="1200" dirty="0">
              <a:solidFill>
                <a:schemeClr val="tx1"/>
              </a:solidFill>
              <a:latin typeface="Aptos" panose="020B0004020202020204" pitchFamily="34" charset="0"/>
              <a:cs typeface="+mj-cs"/>
            </a:rPr>
            <a:t>Sie haben.</a:t>
          </a:r>
          <a:endParaRPr lang="sk-SK" sz="2400" b="0" kern="1200" dirty="0">
            <a:solidFill>
              <a:schemeClr val="tx1"/>
            </a:solidFill>
            <a:latin typeface="Aptos" panose="020B0004020202020204" pitchFamily="34" charset="0"/>
            <a:cs typeface="+mj-cs"/>
          </a:endParaRPr>
        </a:p>
      </dsp:txBody>
      <dsp:txXfrm>
        <a:off x="1768708" y="391496"/>
        <a:ext cx="8535301" cy="1914186"/>
      </dsp:txXfrm>
    </dsp:sp>
    <dsp:sp modelId="{B3FDC2A5-017D-4E3C-99BE-889B931383F2}">
      <dsp:nvSpPr>
        <dsp:cNvPr id="0" name=""/>
        <dsp:cNvSpPr/>
      </dsp:nvSpPr>
      <dsp:spPr>
        <a:xfrm>
          <a:off x="0" y="2754173"/>
          <a:ext cx="10515600" cy="15313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463233" y="3023736"/>
          <a:ext cx="842242" cy="84224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801313" y="2662778"/>
          <a:ext cx="8535301" cy="1914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85" tIns="202585" rIns="202585" bIns="202585" numCol="1" spcCol="1270" anchor="ctr" anchorCtr="0">
          <a:noAutofit/>
        </a:bodyPr>
        <a:lstStyle/>
        <a:p>
          <a:pPr marL="0" lvl="0" indent="0" algn="l" defTabSz="1066800">
            <a:lnSpc>
              <a:spcPct val="100000"/>
            </a:lnSpc>
            <a:spcBef>
              <a:spcPct val="0"/>
            </a:spcBef>
            <a:spcAft>
              <a:spcPct val="35000"/>
            </a:spcAft>
            <a:buNone/>
          </a:pPr>
          <a:r>
            <a:rPr lang="de-DE" sz="2400" kern="1200" dirty="0">
              <a:latin typeface="Aptos" panose="020B0004020202020204" pitchFamily="34" charset="0"/>
            </a:rPr>
            <a:t>Laut Google-Suchen haben im Jahr 2024 durchschnittlich </a:t>
          </a:r>
          <a:r>
            <a:rPr lang="de-DE" sz="2400" b="1" kern="1200" dirty="0">
              <a:latin typeface="Aptos" panose="020B0004020202020204" pitchFamily="34" charset="0"/>
            </a:rPr>
            <a:t>68 000 Facebook-Nutzer </a:t>
          </a:r>
          <a:r>
            <a:rPr lang="de-DE" sz="2400" kern="1200" dirty="0">
              <a:latin typeface="Aptos" panose="020B0004020202020204" pitchFamily="34" charset="0"/>
            </a:rPr>
            <a:t>und </a:t>
          </a:r>
          <a:r>
            <a:rPr lang="de-DE" sz="2400" b="1" kern="1200" dirty="0">
              <a:latin typeface="Aptos" panose="020B0004020202020204" pitchFamily="34" charset="0"/>
            </a:rPr>
            <a:t>36 000 Instagram-Nutzer </a:t>
          </a:r>
          <a:r>
            <a:rPr lang="de-DE" sz="2400" kern="1200" dirty="0">
              <a:latin typeface="Aptos" panose="020B0004020202020204" pitchFamily="34" charset="0"/>
            </a:rPr>
            <a:t>jeden Monat bei Google nach Informationen darüber gesucht, wie man ein </a:t>
          </a:r>
          <a:r>
            <a:rPr lang="de-DE" sz="2400" b="1" kern="1200" dirty="0">
              <a:latin typeface="Aptos" panose="020B0004020202020204" pitchFamily="34" charset="0"/>
            </a:rPr>
            <a:t>gehacktes Konto </a:t>
          </a:r>
          <a:r>
            <a:rPr lang="de-DE" sz="2400" kern="1200" dirty="0">
              <a:latin typeface="Aptos" panose="020B0004020202020204" pitchFamily="34" charset="0"/>
            </a:rPr>
            <a:t>wiederherstellen kann.</a:t>
          </a:r>
          <a:endParaRPr lang="sk-SK" sz="2400" kern="1200" dirty="0">
            <a:latin typeface="Aptos" panose="020B0004020202020204" pitchFamily="34" charset="0"/>
          </a:endParaRPr>
        </a:p>
      </dsp:txBody>
      <dsp:txXfrm>
        <a:off x="1801313" y="2662778"/>
        <a:ext cx="8535301" cy="1914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100193" y="438613"/>
          <a:ext cx="10888980" cy="1839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456118" y="852399"/>
          <a:ext cx="1013455" cy="101147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2025886" y="438613"/>
          <a:ext cx="8722761" cy="1881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94" tIns="199094" rIns="199094" bIns="199094" numCol="1" spcCol="1270" anchor="ctr" anchorCtr="0">
          <a:noAutofit/>
        </a:bodyPr>
        <a:lstStyle/>
        <a:p>
          <a:pPr marL="0" lvl="0" indent="0" algn="l" defTabSz="1066800">
            <a:lnSpc>
              <a:spcPct val="100000"/>
            </a:lnSpc>
            <a:spcBef>
              <a:spcPct val="0"/>
            </a:spcBef>
            <a:spcAft>
              <a:spcPct val="35000"/>
            </a:spcAft>
            <a:buNone/>
          </a:pPr>
          <a:r>
            <a:rPr lang="de-DE" sz="2400" kern="1200" dirty="0">
              <a:solidFill>
                <a:srgbClr val="ED7D31"/>
              </a:solidFill>
              <a:latin typeface="Aptos" panose="020B0004020202020204" pitchFamily="34" charset="0"/>
              <a:ea typeface="+mn-ea"/>
              <a:cs typeface="Arial" panose="020B0604020202020204" pitchFamily="34" charset="0"/>
            </a:rPr>
            <a:t>Schutz persönlicher Daten </a:t>
          </a:r>
          <a:r>
            <a:rPr lang="de-DE" sz="2400" kern="1200" dirty="0">
              <a:solidFill>
                <a:prstClr val="black">
                  <a:hueOff val="0"/>
                  <a:satOff val="0"/>
                  <a:lumOff val="0"/>
                  <a:alphaOff val="0"/>
                </a:prstClr>
              </a:solidFill>
              <a:latin typeface="Aptos" panose="020B0004020202020204" pitchFamily="34" charset="0"/>
              <a:ea typeface="+mn-ea"/>
              <a:cs typeface="Arial" panose="020B0604020202020204" pitchFamily="34" charset="0"/>
            </a:rPr>
            <a:t>und </a:t>
          </a:r>
          <a:r>
            <a:rPr lang="de-DE" sz="2400" kern="1200" dirty="0">
              <a:solidFill>
                <a:srgbClr val="ED7D31"/>
              </a:solidFill>
              <a:latin typeface="Aptos" panose="020B0004020202020204" pitchFamily="34" charset="0"/>
              <a:ea typeface="+mn-ea"/>
              <a:cs typeface="Arial" panose="020B0604020202020204" pitchFamily="34" charset="0"/>
            </a:rPr>
            <a:t>Minimierung des Sicherheitsrisikos </a:t>
          </a:r>
          <a:r>
            <a:rPr lang="de-DE" sz="2400" kern="1200" dirty="0">
              <a:solidFill>
                <a:prstClr val="black">
                  <a:hueOff val="0"/>
                  <a:satOff val="0"/>
                  <a:lumOff val="0"/>
                  <a:alphaOff val="0"/>
                </a:prstClr>
              </a:solidFill>
              <a:latin typeface="Aptos" panose="020B0004020202020204" pitchFamily="34" charset="0"/>
              <a:ea typeface="+mn-ea"/>
              <a:cs typeface="Arial" panose="020B0604020202020204" pitchFamily="34" charset="0"/>
            </a:rPr>
            <a:t>ist die Hauptaufgabe aller Nutzer, da die Plattformen der sozialen Netzwerke immer beliebter und vernetzter werden.</a:t>
          </a:r>
          <a:endParaRPr lang="sk-SK" sz="2400" kern="1200" dirty="0">
            <a:solidFill>
              <a:prstClr val="black">
                <a:hueOff val="0"/>
                <a:satOff val="0"/>
                <a:lumOff val="0"/>
                <a:alphaOff val="0"/>
              </a:prstClr>
            </a:solidFill>
            <a:latin typeface="Aptos" panose="020B0004020202020204" pitchFamily="34" charset="0"/>
            <a:ea typeface="+mn-ea"/>
            <a:cs typeface="Arial" panose="020B0604020202020204" pitchFamily="34" charset="0"/>
          </a:endParaRPr>
        </a:p>
      </dsp:txBody>
      <dsp:txXfrm>
        <a:off x="2025886" y="438613"/>
        <a:ext cx="8722761" cy="1881202"/>
      </dsp:txXfrm>
    </dsp:sp>
    <dsp:sp modelId="{B3FDC2A5-017D-4E3C-99BE-889B931383F2}">
      <dsp:nvSpPr>
        <dsp:cNvPr id="0" name=""/>
        <dsp:cNvSpPr/>
      </dsp:nvSpPr>
      <dsp:spPr>
        <a:xfrm>
          <a:off x="-100193" y="3092814"/>
          <a:ext cx="10888980" cy="1839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456118" y="3506600"/>
          <a:ext cx="1013455" cy="101147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798065" y="2749805"/>
          <a:ext cx="9191107" cy="2567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94" tIns="199094" rIns="199094" bIns="199094" numCol="1" spcCol="1270" anchor="ctr" anchorCtr="0">
          <a:noAutofit/>
        </a:bodyPr>
        <a:lstStyle/>
        <a:p>
          <a:pPr marL="0" lvl="0" indent="0" algn="l" defTabSz="977900">
            <a:lnSpc>
              <a:spcPct val="100000"/>
            </a:lnSpc>
            <a:spcBef>
              <a:spcPct val="0"/>
            </a:spcBef>
            <a:spcAft>
              <a:spcPct val="35000"/>
            </a:spcAft>
            <a:buNone/>
          </a:pPr>
          <a:r>
            <a:rPr lang="de-DE" sz="2200" kern="1200" dirty="0">
              <a:latin typeface="Aptos" panose="020B0004020202020204" pitchFamily="34" charset="0"/>
              <a:cs typeface="Arial" panose="020B0604020202020204" pitchFamily="34" charset="0"/>
            </a:rPr>
            <a:t>Sichern Sie Ihr </a:t>
          </a:r>
          <a:r>
            <a:rPr lang="de-DE" sz="2400" kern="1200" dirty="0">
              <a:solidFill>
                <a:srgbClr val="ED7D31"/>
              </a:solidFill>
              <a:latin typeface="Aptos" panose="020B0004020202020204" pitchFamily="34" charset="0"/>
              <a:ea typeface="+mn-ea"/>
              <a:cs typeface="Arial" panose="020B0604020202020204" pitchFamily="34" charset="0"/>
            </a:rPr>
            <a:t>Konto bei einem sozialen Netzwerk </a:t>
          </a:r>
          <a:r>
            <a:rPr lang="de-DE" sz="2200" kern="1200" dirty="0">
              <a:latin typeface="Aptos" panose="020B0004020202020204" pitchFamily="34" charset="0"/>
              <a:cs typeface="Arial" panose="020B0604020202020204" pitchFamily="34" charset="0"/>
            </a:rPr>
            <a:t>vor </a:t>
          </a:r>
          <a:r>
            <a:rPr lang="de-DE" sz="2200" b="1" kern="1200" dirty="0">
              <a:latin typeface="Aptos" panose="020B0004020202020204" pitchFamily="34" charset="0"/>
              <a:cs typeface="Arial" panose="020B0604020202020204" pitchFamily="34" charset="0"/>
            </a:rPr>
            <a:t>Bedrohungen der Privatsphäre, der Sicherheit und der Gefahrenabwehr</a:t>
          </a:r>
          <a:r>
            <a:rPr lang="de-DE" sz="2200" kern="1200" dirty="0">
              <a:latin typeface="Aptos" panose="020B0004020202020204" pitchFamily="34" charset="0"/>
              <a:cs typeface="Arial" panose="020B0604020202020204" pitchFamily="34" charset="0"/>
            </a:rPr>
            <a:t> ist nicht allzu schwierig, wenn Sie die </a:t>
          </a:r>
          <a:r>
            <a:rPr lang="de-DE" sz="2400" kern="1200" dirty="0">
              <a:solidFill>
                <a:srgbClr val="ED7D31"/>
              </a:solidFill>
              <a:latin typeface="Aptos" panose="020B0004020202020204" pitchFamily="34" charset="0"/>
              <a:ea typeface="+mn-ea"/>
              <a:cs typeface="Arial" panose="020B0604020202020204" pitchFamily="34" charset="0"/>
            </a:rPr>
            <a:t>empfohlenen grundlegenden </a:t>
          </a:r>
          <a:r>
            <a:rPr lang="de-DE" sz="2200" kern="1200" dirty="0">
              <a:latin typeface="Aptos" panose="020B0004020202020204" pitchFamily="34" charset="0"/>
              <a:cs typeface="Arial" panose="020B0604020202020204" pitchFamily="34" charset="0"/>
            </a:rPr>
            <a:t>Praktiken, um Sie auf verdächtige Aktivitäten aufmerksam zu machen und vor </a:t>
          </a:r>
          <a:r>
            <a:rPr lang="de-DE" sz="2200" b="1" kern="1200" dirty="0">
              <a:latin typeface="Aptos" panose="020B0004020202020204" pitchFamily="34" charset="0"/>
              <a:cs typeface="Arial" panose="020B0604020202020204" pitchFamily="34" charset="0"/>
            </a:rPr>
            <a:t>Cyber-Betrug</a:t>
          </a:r>
          <a:r>
            <a:rPr lang="de-DE" sz="2200" kern="1200" dirty="0">
              <a:latin typeface="Aptos" panose="020B0004020202020204" pitchFamily="34" charset="0"/>
              <a:cs typeface="Arial" panose="020B0604020202020204" pitchFamily="34" charset="0"/>
            </a:rPr>
            <a:t> zu schützen.</a:t>
          </a:r>
          <a:endParaRPr lang="en-US" sz="2400" kern="1200" dirty="0">
            <a:latin typeface="Aptos" panose="020B0004020202020204" pitchFamily="34" charset="0"/>
            <a:ea typeface="Cambria" panose="02040503050406030204" pitchFamily="18" charset="0"/>
          </a:endParaRPr>
        </a:p>
      </dsp:txBody>
      <dsp:txXfrm>
        <a:off x="1798065" y="2749805"/>
        <a:ext cx="9191107" cy="25672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B722A-652A-4715-ADE4-F2AE1CA88ED0}" type="datetimeFigureOut">
              <a:rPr lang="sk-SK" smtClean="0"/>
              <a:t>21.10.2024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97964-D389-42D8-91CE-A46B6AD74BED}" type="slidenum">
              <a:rPr lang="sk-SK" smtClean="0"/>
              <a:t>‹#›</a:t>
            </a:fld>
            <a:endParaRPr lang="sk-SK"/>
          </a:p>
        </p:txBody>
      </p:sp>
    </p:spTree>
    <p:extLst>
      <p:ext uri="{BB962C8B-B14F-4D97-AF65-F5344CB8AC3E}">
        <p14:creationId xmlns:p14="http://schemas.microsoft.com/office/powerpoint/2010/main" val="36869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6</a:t>
            </a:fld>
            <a:endParaRPr lang="sk-SK"/>
          </a:p>
        </p:txBody>
      </p:sp>
    </p:spTree>
    <p:extLst>
      <p:ext uri="{BB962C8B-B14F-4D97-AF65-F5344CB8AC3E}">
        <p14:creationId xmlns:p14="http://schemas.microsoft.com/office/powerpoint/2010/main" val="296009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10</a:t>
            </a:fld>
            <a:endParaRPr lang="sk-SK"/>
          </a:p>
        </p:txBody>
      </p:sp>
    </p:spTree>
    <p:extLst>
      <p:ext uri="{BB962C8B-B14F-4D97-AF65-F5344CB8AC3E}">
        <p14:creationId xmlns:p14="http://schemas.microsoft.com/office/powerpoint/2010/main" val="29511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16</a:t>
            </a:fld>
            <a:endParaRPr lang="sk-SK"/>
          </a:p>
        </p:txBody>
      </p:sp>
    </p:spTree>
    <p:extLst>
      <p:ext uri="{BB962C8B-B14F-4D97-AF65-F5344CB8AC3E}">
        <p14:creationId xmlns:p14="http://schemas.microsoft.com/office/powerpoint/2010/main" val="22674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20</a:t>
            </a:fld>
            <a:endParaRPr lang="sk-SK"/>
          </a:p>
        </p:txBody>
      </p:sp>
    </p:spTree>
    <p:extLst>
      <p:ext uri="{BB962C8B-B14F-4D97-AF65-F5344CB8AC3E}">
        <p14:creationId xmlns:p14="http://schemas.microsoft.com/office/powerpoint/2010/main" val="370818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22</a:t>
            </a:fld>
            <a:endParaRPr lang="sk-SK"/>
          </a:p>
        </p:txBody>
      </p:sp>
    </p:spTree>
    <p:extLst>
      <p:ext uri="{BB962C8B-B14F-4D97-AF65-F5344CB8AC3E}">
        <p14:creationId xmlns:p14="http://schemas.microsoft.com/office/powerpoint/2010/main" val="52178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25</a:t>
            </a:fld>
            <a:endParaRPr lang="sk-SK"/>
          </a:p>
        </p:txBody>
      </p:sp>
    </p:spTree>
    <p:extLst>
      <p:ext uri="{BB962C8B-B14F-4D97-AF65-F5344CB8AC3E}">
        <p14:creationId xmlns:p14="http://schemas.microsoft.com/office/powerpoint/2010/main" val="179850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26</a:t>
            </a:fld>
            <a:endParaRPr lang="sk-SK"/>
          </a:p>
        </p:txBody>
      </p:sp>
    </p:spTree>
    <p:extLst>
      <p:ext uri="{BB962C8B-B14F-4D97-AF65-F5344CB8AC3E}">
        <p14:creationId xmlns:p14="http://schemas.microsoft.com/office/powerpoint/2010/main" val="303485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27</a:t>
            </a:fld>
            <a:endParaRPr lang="sk-SK"/>
          </a:p>
        </p:txBody>
      </p:sp>
    </p:spTree>
    <p:extLst>
      <p:ext uri="{BB962C8B-B14F-4D97-AF65-F5344CB8AC3E}">
        <p14:creationId xmlns:p14="http://schemas.microsoft.com/office/powerpoint/2010/main" val="34542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28</a:t>
            </a:fld>
            <a:endParaRPr lang="sk-SK"/>
          </a:p>
        </p:txBody>
      </p:sp>
    </p:spTree>
    <p:extLst>
      <p:ext uri="{BB962C8B-B14F-4D97-AF65-F5344CB8AC3E}">
        <p14:creationId xmlns:p14="http://schemas.microsoft.com/office/powerpoint/2010/main" val="8281067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161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98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437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108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52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627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609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4015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38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95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21/10/2024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21/10/2024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482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837365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tationx.net/social-media-hacking-statisti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ybernews.com/best-password-manag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upport.apple.com/en-in/guide/security/sec35dd877d0/web" TargetMode="External"/><Relationship Id="rId5" Type="http://schemas.openxmlformats.org/officeDocument/2006/relationships/hyperlink" Target="https://support.google.com/googleplay/answer/2812853?hl=en" TargetMode="External"/><Relationship Id="rId4" Type="http://schemas.openxmlformats.org/officeDocument/2006/relationships/hyperlink" Target="https://www.straitstimes.com/singapore/the-screen-started-moving-on-its-own-woman-loses-almost-30k-after-downloading-third-party-app"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022268" y="1739542"/>
            <a:ext cx="5334930" cy="1765026"/>
          </a:xfrm>
        </p:spPr>
        <p:txBody>
          <a:bodyPr vert="horz" lIns="91440" tIns="45720" rIns="91440" bIns="45720" rtlCol="0" anchor="b">
            <a:noAutofit/>
          </a:bodyPr>
          <a:lstStyle/>
          <a:p>
            <a:pPr>
              <a:spcBef>
                <a:spcPts val="1000"/>
              </a:spcBef>
              <a:spcAft>
                <a:spcPts val="600"/>
              </a:spcAft>
              <a:buClr>
                <a:srgbClr val="FFAA5A"/>
              </a:buClr>
            </a:pPr>
            <a:r>
              <a:rPr lang="en-US" sz="3600" b="1" dirty="0">
                <a:solidFill>
                  <a:srgbClr val="FFAA5A"/>
                </a:solidFill>
                <a:latin typeface="+mn-lt"/>
                <a:ea typeface="Cambria"/>
                <a:cs typeface="Calibri"/>
              </a:rPr>
              <a:t>Digital </a:t>
            </a:r>
            <a:r>
              <a:rPr lang="en-US" sz="3600" b="1" dirty="0" err="1">
                <a:solidFill>
                  <a:srgbClr val="FFAA5A"/>
                </a:solidFill>
                <a:latin typeface="+mn-lt"/>
                <a:ea typeface="Cambria"/>
                <a:cs typeface="Calibri"/>
              </a:rPr>
              <a:t>Sicherheit</a:t>
            </a:r>
            <a:r>
              <a:rPr lang="en-US" sz="3600" b="1" dirty="0">
                <a:solidFill>
                  <a:srgbClr val="FFAA5A"/>
                </a:solidFill>
                <a:latin typeface="+mn-lt"/>
                <a:ea typeface="Cambria"/>
                <a:cs typeface="Calibri"/>
              </a:rPr>
              <a:t> - </a:t>
            </a:r>
            <a:br>
              <a:rPr lang="en-US" sz="3600" dirty="0">
                <a:solidFill>
                  <a:srgbClr val="FFAA5A"/>
                </a:solidFill>
                <a:latin typeface="+mn-lt"/>
                <a:ea typeface="Cambria"/>
                <a:cs typeface="Calibri"/>
              </a:rPr>
            </a:br>
            <a:r>
              <a:rPr lang="en-US" sz="3600" b="1" dirty="0" err="1">
                <a:solidFill>
                  <a:srgbClr val="FFAA5A"/>
                </a:solidFill>
                <a:latin typeface="+mn-lt"/>
                <a:ea typeface="Cambria"/>
                <a:cs typeface="Calibri"/>
              </a:rPr>
              <a:t>Sicherheit</a:t>
            </a:r>
            <a:r>
              <a:rPr lang="en-US" sz="3600" b="1" dirty="0">
                <a:solidFill>
                  <a:srgbClr val="FFAA5A"/>
                </a:solidFill>
                <a:latin typeface="+mn-lt"/>
                <a:ea typeface="Cambria"/>
                <a:cs typeface="Calibri"/>
              </a:rPr>
              <a:t> </a:t>
            </a:r>
            <a:r>
              <a:rPr lang="en-US" sz="3600" b="1" dirty="0" err="1">
                <a:solidFill>
                  <a:srgbClr val="FFAA5A"/>
                </a:solidFill>
                <a:latin typeface="+mn-lt"/>
                <a:ea typeface="Cambria"/>
                <a:cs typeface="Calibri"/>
              </a:rPr>
              <a:t>beim</a:t>
            </a:r>
            <a:r>
              <a:rPr lang="en-US" sz="3600" b="1" dirty="0">
                <a:solidFill>
                  <a:srgbClr val="FFAA5A"/>
                </a:solidFill>
                <a:latin typeface="+mn-lt"/>
                <a:ea typeface="Cambria"/>
                <a:cs typeface="Calibri"/>
              </a:rPr>
              <a:t> Internet-Banking</a:t>
            </a:r>
            <a:r>
              <a:rPr lang="sk-SK" sz="3600" b="1" dirty="0">
                <a:solidFill>
                  <a:srgbClr val="FFAA5A"/>
                </a:solidFill>
                <a:latin typeface="+mn-lt"/>
                <a:ea typeface="Cambria"/>
                <a:cs typeface="Calibri"/>
              </a:rPr>
              <a:t> </a:t>
            </a:r>
            <a:r>
              <a:rPr lang="sk-SK" sz="3600" b="1" dirty="0" err="1">
                <a:solidFill>
                  <a:srgbClr val="FFAA5A"/>
                </a:solidFill>
                <a:latin typeface="+mn-lt"/>
                <a:ea typeface="Cambria"/>
                <a:cs typeface="Calibri"/>
              </a:rPr>
              <a:t>und</a:t>
            </a:r>
            <a:r>
              <a:rPr lang="sk-SK" sz="3600" b="1" dirty="0">
                <a:solidFill>
                  <a:srgbClr val="FFAA5A"/>
                </a:solidFill>
                <a:latin typeface="+mn-lt"/>
                <a:ea typeface="Cambria"/>
                <a:cs typeface="Calibri"/>
              </a:rPr>
              <a:t> </a:t>
            </a:r>
            <a:r>
              <a:rPr lang="sk-SK" sz="3600" b="1" dirty="0" err="1">
                <a:solidFill>
                  <a:srgbClr val="FFAA5A"/>
                </a:solidFill>
                <a:latin typeface="+mn-lt"/>
                <a:ea typeface="Cambria"/>
                <a:cs typeface="Calibri"/>
              </a:rPr>
              <a:t>Social</a:t>
            </a:r>
            <a:r>
              <a:rPr lang="sk-SK" sz="3600" b="1" dirty="0">
                <a:solidFill>
                  <a:srgbClr val="FFAA5A"/>
                </a:solidFill>
                <a:latin typeface="+mn-lt"/>
                <a:ea typeface="Cambria"/>
                <a:cs typeface="Calibri"/>
              </a:rPr>
              <a:t> </a:t>
            </a:r>
            <a:r>
              <a:rPr lang="sk-SK" sz="3600" b="1" dirty="0" err="1">
                <a:solidFill>
                  <a:srgbClr val="FFAA5A"/>
                </a:solidFill>
                <a:latin typeface="+mn-lt"/>
                <a:ea typeface="Cambria"/>
                <a:cs typeface="Calibri"/>
              </a:rPr>
              <a:t>Networks</a:t>
            </a:r>
            <a:endParaRPr lang="en-US" sz="3600" b="1" dirty="0">
              <a:solidFill>
                <a:srgbClr val="FFAA5A"/>
              </a:solidFill>
              <a:latin typeface="+mn-lt"/>
              <a:ea typeface="Cambria"/>
              <a:cs typeface="Calibri"/>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609600" y="364273"/>
            <a:ext cx="4911090" cy="780315"/>
          </a:xfrm>
        </p:spPr>
        <p:txBody>
          <a:bodyPr>
            <a:normAutofit/>
          </a:bodyPr>
          <a:lstStyle/>
          <a:p>
            <a:pPr algn="l"/>
            <a:r>
              <a:rPr lang="en-GB" sz="4000" dirty="0" err="1">
                <a:latin typeface="Aptos" panose="020B0004020202020204" pitchFamily="34" charset="0"/>
              </a:rPr>
              <a:t>Empfehlung</a:t>
            </a:r>
            <a:r>
              <a:rPr lang="en-GB" sz="4000" dirty="0">
                <a:latin typeface="Aptos" panose="020B0004020202020204" pitchFamily="34" charset="0"/>
              </a:rPr>
              <a:t>:</a:t>
            </a:r>
            <a:endParaRPr lang="en-US" sz="4000" dirty="0">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1788367871"/>
              </p:ext>
            </p:extLst>
          </p:nvPr>
        </p:nvGraphicFramePr>
        <p:xfrm>
          <a:off x="838200" y="1508861"/>
          <a:ext cx="10515600" cy="466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961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87866" y="358095"/>
            <a:ext cx="9935327" cy="937827"/>
          </a:xfrm>
        </p:spPr>
        <p:txBody>
          <a:bodyPr>
            <a:noAutofit/>
          </a:bodyPr>
          <a:lstStyle/>
          <a:p>
            <a:pPr algn="l"/>
            <a:r>
              <a:rPr lang="de-DE" sz="3600" dirty="0">
                <a:latin typeface="Aptos" panose="020B0004020202020204" pitchFamily="34" charset="0"/>
                <a:ea typeface="Cambria"/>
              </a:rPr>
              <a:t>Verwenden Sie ein sicheres Gerät und Netzwerk</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161911" y="1536461"/>
            <a:ext cx="9935327" cy="4864848"/>
          </a:xfrm>
        </p:spPr>
        <p:txBody>
          <a:bodyPr vert="horz" lIns="91440" tIns="45720" rIns="91440" bIns="45720" rtlCol="0">
            <a:normAutofit/>
          </a:bodyPr>
          <a:lstStyle/>
          <a:p>
            <a:pPr marL="0" indent="0">
              <a:buNone/>
            </a:pPr>
            <a:r>
              <a:rPr lang="de-DE" sz="2400" dirty="0">
                <a:latin typeface="Aptos" panose="020B0004020202020204" pitchFamily="34" charset="0"/>
                <a:ea typeface="Cambria"/>
              </a:rPr>
              <a:t>Auch das Gerät und das Netzwerk, über das Sie auf Ihr Online-Banking-Konto zugreifen, können Ihre Sicherheit beeinträchtigen.</a:t>
            </a:r>
          </a:p>
          <a:p>
            <a:pPr marL="0" indent="0">
              <a:buNone/>
            </a:pPr>
            <a:r>
              <a:rPr lang="de-DE" sz="2400" dirty="0">
                <a:latin typeface="Aptos" panose="020B0004020202020204" pitchFamily="34" charset="0"/>
                <a:ea typeface="Cambria"/>
              </a:rPr>
              <a:t>Achten Sie darauf, dass das Gerät, von dem aus Sie auf das Online-Banking-System zugreifen, sorgfältig gesichert ist. Aktivieren Sie auf allen Geräten den Passwortschutz oder die Zugangsauthentifizierung.</a:t>
            </a:r>
          </a:p>
          <a:p>
            <a:pPr marL="0" indent="0">
              <a:buNone/>
            </a:pPr>
            <a:r>
              <a:rPr lang="de-DE" sz="2400" dirty="0">
                <a:latin typeface="Aptos" panose="020B0004020202020204" pitchFamily="34" charset="0"/>
                <a:ea typeface="Cambria"/>
              </a:rPr>
              <a:t>Vergewissern Sie sich, dass alle Software auf den Geräten auf dem neuesten Stand ist. Verwenden Sie Antiviren-Software für zusätzliche Sicherheit beim Banking.</a:t>
            </a:r>
          </a:p>
          <a:p>
            <a:pPr marL="0" indent="0">
              <a:buNone/>
            </a:pPr>
            <a:r>
              <a:rPr lang="de-DE" sz="2400" dirty="0">
                <a:latin typeface="Aptos" panose="020B0004020202020204" pitchFamily="34" charset="0"/>
                <a:ea typeface="Cambria"/>
              </a:rPr>
              <a:t>Greifen Sie nicht über unbekannte/ungesicherte Netzwerke, wie z. B. öffentliche WiFi-Netzwerke, auf Online-Banking-Systeme zu.</a:t>
            </a:r>
          </a:p>
        </p:txBody>
      </p:sp>
      <p:pic>
        <p:nvPicPr>
          <p:cNvPr id="5124" name="Picture 4" descr="How to secure your passwords">
            <a:extLst>
              <a:ext uri="{FF2B5EF4-FFF2-40B4-BE49-F238E27FC236}">
                <a16:creationId xmlns:a16="http://schemas.microsoft.com/office/drawing/2014/main" id="{1D78CCE7-3CB2-1ABB-7C3F-051595ED6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5297" y="5402566"/>
            <a:ext cx="1943883" cy="129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6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a:solidFill>
                  <a:prstClr val="white"/>
                </a:solidFill>
                <a:latin typeface="Calibri" panose="020F0502020204030204"/>
                <a:cs typeface="Calibri"/>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06400" y="358095"/>
            <a:ext cx="9816794" cy="937827"/>
          </a:xfrm>
        </p:spPr>
        <p:txBody>
          <a:bodyPr>
            <a:noAutofit/>
          </a:bodyPr>
          <a:lstStyle/>
          <a:p>
            <a:pPr algn="l"/>
            <a:r>
              <a:rPr lang="de-DE" sz="3600" dirty="0">
                <a:latin typeface="Aptos" panose="020B0004020202020204" pitchFamily="34" charset="0"/>
                <a:ea typeface="Cambria"/>
              </a:rPr>
              <a:t>Überwachen Sie Ihre Kontoaktivitäten und Kontoauszüge</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16000" y="1295921"/>
            <a:ext cx="10333990" cy="5575676"/>
          </a:xfrm>
        </p:spPr>
        <p:txBody>
          <a:bodyPr vert="horz" lIns="91440" tIns="45720" rIns="91440" bIns="45720" rtlCol="0" anchor="t">
            <a:normAutofit fontScale="92500" lnSpcReduction="10000"/>
          </a:bodyPr>
          <a:lstStyle/>
          <a:p>
            <a:pPr indent="0" algn="just">
              <a:lnSpc>
                <a:spcPct val="115000"/>
              </a:lnSpc>
              <a:spcBef>
                <a:spcPts val="600"/>
              </a:spcBef>
              <a:spcAft>
                <a:spcPts val="600"/>
              </a:spcAft>
              <a:buNone/>
            </a:pPr>
            <a:r>
              <a:rPr lang="de-DE" sz="2400" kern="100" dirty="0">
                <a:effectLst/>
                <a:latin typeface="Aptos" panose="020B0004020202020204" pitchFamily="34" charset="0"/>
                <a:ea typeface="Aptos" panose="020B0004020202020204" pitchFamily="34" charset="0"/>
                <a:cs typeface="Arial" panose="020B0604020202020204" pitchFamily="34" charset="0"/>
              </a:rPr>
              <a:t>Überprüfen Sie regelmäßig die Umsätze und Kontoauszüge auf verdächtige Aktivitäten, um potenzielle Bedrohungen zu erkennen.</a:t>
            </a:r>
          </a:p>
          <a:p>
            <a:pPr indent="0" algn="just">
              <a:lnSpc>
                <a:spcPct val="115000"/>
              </a:lnSpc>
              <a:spcBef>
                <a:spcPts val="600"/>
              </a:spcBef>
              <a:spcAft>
                <a:spcPts val="600"/>
              </a:spcAft>
              <a:buNone/>
            </a:pPr>
            <a:r>
              <a:rPr lang="de-DE" sz="2400" kern="100" dirty="0">
                <a:effectLst/>
                <a:latin typeface="Aptos" panose="020B0004020202020204" pitchFamily="34" charset="0"/>
                <a:ea typeface="Aptos" panose="020B0004020202020204" pitchFamily="34" charset="0"/>
                <a:cs typeface="Arial" panose="020B0604020202020204" pitchFamily="34" charset="0"/>
              </a:rPr>
              <a:t>Überprüfen Sie Ihre Kontobewegungen und Kontoauszüge mindestens einmal im Monat und melden Sie Ihrer Bank alle Probleme so schnell wie möglich.</a:t>
            </a:r>
          </a:p>
          <a:p>
            <a:pPr indent="0" algn="just">
              <a:lnSpc>
                <a:spcPct val="115000"/>
              </a:lnSpc>
              <a:spcBef>
                <a:spcPts val="600"/>
              </a:spcBef>
              <a:spcAft>
                <a:spcPts val="600"/>
              </a:spcAft>
              <a:buNone/>
            </a:pPr>
            <a:r>
              <a:rPr lang="de-DE" sz="2400" kern="100" dirty="0">
                <a:effectLst/>
                <a:latin typeface="Aptos" panose="020B0004020202020204" pitchFamily="34" charset="0"/>
                <a:ea typeface="Aptos" panose="020B0004020202020204" pitchFamily="34" charset="0"/>
                <a:cs typeface="Arial" panose="020B0604020202020204" pitchFamily="34" charset="0"/>
              </a:rPr>
              <a:t>Aktivieren Sie Warnungen und Benachrichtigungen für Ihr Konto, wie z. B. E-Mails oder Textnachrichten, um Sie über Änderungen oder Transaktionen auf Ihrem Konto zu informieren.</a:t>
            </a:r>
          </a:p>
          <a:p>
            <a:pPr indent="0" algn="just">
              <a:lnSpc>
                <a:spcPct val="115000"/>
              </a:lnSpc>
              <a:spcBef>
                <a:spcPts val="600"/>
              </a:spcBef>
              <a:spcAft>
                <a:spcPts val="600"/>
              </a:spcAft>
              <a:buNone/>
            </a:pPr>
            <a:r>
              <a:rPr lang="de-DE" sz="2400" dirty="0">
                <a:effectLst/>
                <a:latin typeface="Aptos" panose="020B0004020202020204" pitchFamily="34" charset="0"/>
                <a:ea typeface="Aptos" panose="020B0004020202020204" pitchFamily="34" charset="0"/>
                <a:cs typeface="Arial" panose="020B0604020202020204" pitchFamily="34" charset="0"/>
              </a:rPr>
              <a:t>Aktivieren Sie </a:t>
            </a:r>
            <a:r>
              <a:rPr lang="de-DE" sz="2400" kern="100" dirty="0">
                <a:solidFill>
                  <a:srgbClr val="E97132"/>
                </a:solidFill>
                <a:latin typeface="Aptos"/>
                <a:cs typeface="Arial"/>
              </a:rPr>
              <a:t>PUSH-Benachrichtigungen</a:t>
            </a:r>
            <a:r>
              <a:rPr lang="de-DE" sz="2400" dirty="0">
                <a:effectLst/>
                <a:latin typeface="Aptos" panose="020B0004020202020204" pitchFamily="34" charset="0"/>
                <a:ea typeface="Aptos" panose="020B0004020202020204" pitchFamily="34" charset="0"/>
                <a:cs typeface="Arial" panose="020B0604020202020204" pitchFamily="34" charset="0"/>
              </a:rPr>
              <a:t> für Ihr Konto im Internet-Banking und in der mobilen App für Ihre Kontoführung.</a:t>
            </a:r>
          </a:p>
          <a:p>
            <a:pPr indent="0" algn="just">
              <a:lnSpc>
                <a:spcPct val="115000"/>
              </a:lnSpc>
              <a:spcBef>
                <a:spcPts val="600"/>
              </a:spcBef>
              <a:spcAft>
                <a:spcPts val="600"/>
              </a:spcAft>
              <a:buNone/>
            </a:pPr>
            <a:r>
              <a:rPr lang="de-DE" sz="2400" dirty="0">
                <a:effectLst/>
                <a:latin typeface="Aptos" panose="020B0004020202020204" pitchFamily="34" charset="0"/>
                <a:ea typeface="Aptos" panose="020B0004020202020204" pitchFamily="34" charset="0"/>
                <a:cs typeface="Arial" panose="020B0604020202020204" pitchFamily="34" charset="0"/>
              </a:rPr>
              <a:t>Dies hilft Ihnen, unbefugte oder betrügerische Transaktionen auf Ihrem Konto zu erkennen und mögliche Verluste oder Schäden zu vermeiden.</a:t>
            </a:r>
          </a:p>
          <a:p>
            <a:pPr indent="0" algn="ctr">
              <a:lnSpc>
                <a:spcPct val="114999"/>
              </a:lnSpc>
              <a:spcBef>
                <a:spcPts val="600"/>
              </a:spcBef>
              <a:spcAft>
                <a:spcPts val="600"/>
              </a:spcAft>
              <a:buNone/>
            </a:pPr>
            <a:r>
              <a:rPr lang="de-DE" sz="2400" b="1" i="1" kern="100" dirty="0">
                <a:solidFill>
                  <a:srgbClr val="E97132"/>
                </a:solidFill>
                <a:effectLst/>
                <a:latin typeface="Aptos"/>
                <a:ea typeface="Aptos" panose="020B0004020202020204" pitchFamily="34" charset="0"/>
                <a:cs typeface="Arial"/>
              </a:rPr>
              <a:t>Unerlaubte Abbuchungen oder Überweisungen sollten Sie sofort Ihrer Bank melden.</a:t>
            </a:r>
            <a:endParaRPr lang="en-GB" sz="3200" dirty="0">
              <a:latin typeface="Aptos" panose="020B0004020202020204" pitchFamily="34" charset="0"/>
              <a:ea typeface="Cambria"/>
            </a:endParaRPr>
          </a:p>
        </p:txBody>
      </p:sp>
    </p:spTree>
    <p:extLst>
      <p:ext uri="{BB962C8B-B14F-4D97-AF65-F5344CB8AC3E}">
        <p14:creationId xmlns:p14="http://schemas.microsoft.com/office/powerpoint/2010/main" val="394222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609600" y="358095"/>
            <a:ext cx="9613594" cy="937827"/>
          </a:xfrm>
        </p:spPr>
        <p:txBody>
          <a:bodyPr>
            <a:noAutofit/>
          </a:bodyPr>
          <a:lstStyle/>
          <a:p>
            <a:pPr algn="l"/>
            <a:r>
              <a:rPr lang="de-DE" sz="3600" dirty="0">
                <a:latin typeface="Aptos" panose="020B0004020202020204" pitchFamily="34" charset="0"/>
                <a:ea typeface="Cambria"/>
              </a:rPr>
              <a:t>Schützen Sie Ihre persönlichen Informationen</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609600" y="1295920"/>
            <a:ext cx="10740390" cy="5562079"/>
          </a:xfrm>
        </p:spPr>
        <p:txBody>
          <a:bodyPr vert="horz" lIns="91440" tIns="45720" rIns="91440" bIns="45720" rtlCol="0" anchor="t">
            <a:normAutofit fontScale="70000" lnSpcReduction="20000"/>
          </a:bodyPr>
          <a:lstStyle/>
          <a:p>
            <a:pPr indent="0" algn="just">
              <a:lnSpc>
                <a:spcPct val="115000"/>
              </a:lnSpc>
              <a:spcAft>
                <a:spcPts val="800"/>
              </a:spcAft>
              <a:buNone/>
            </a:pPr>
            <a:r>
              <a:rPr lang="de-DE" sz="3100" kern="100" dirty="0">
                <a:latin typeface="Aptos" panose="020B0004020202020204" pitchFamily="34" charset="0"/>
                <a:cs typeface="Arial" panose="020B0604020202020204" pitchFamily="34" charset="0"/>
              </a:rPr>
              <a:t>Seien Sie immer vorsichtig bei Bank-E-Mails oder Nachrichten, die nach persönlichen Informationen fragen oder Sie auf eine Bank-Website weiterleiten.</a:t>
            </a:r>
            <a:endParaRPr lang="sk-SK" sz="3100" kern="100" dirty="0">
              <a:latin typeface="Aptos" panose="020B0004020202020204" pitchFamily="34" charset="0"/>
              <a:cs typeface="Arial" panose="020B0604020202020204" pitchFamily="34" charset="0"/>
            </a:endParaRPr>
          </a:p>
          <a:p>
            <a:pPr indent="0" algn="just">
              <a:lnSpc>
                <a:spcPct val="115000"/>
              </a:lnSpc>
              <a:spcAft>
                <a:spcPts val="800"/>
              </a:spcAft>
              <a:buNone/>
            </a:pPr>
            <a:r>
              <a:rPr lang="de-DE" sz="3100" kern="100" dirty="0">
                <a:latin typeface="Aptos" panose="020B0004020202020204" pitchFamily="34" charset="0"/>
                <a:cs typeface="Arial" panose="020B0604020202020204" pitchFamily="34" charset="0"/>
              </a:rPr>
              <a:t>Geben Sie niemals sensible Informationen an Dritte weiter, wie Identitätsnummern, Login oder PINs.</a:t>
            </a:r>
            <a:endParaRPr lang="sk-SK" sz="3100" kern="100" dirty="0">
              <a:latin typeface="Aptos" panose="020B0004020202020204" pitchFamily="34" charset="0"/>
              <a:cs typeface="Arial" panose="020B0604020202020204" pitchFamily="34" charset="0"/>
            </a:endParaRPr>
          </a:p>
          <a:p>
            <a:pPr indent="0" algn="just">
              <a:lnSpc>
                <a:spcPct val="115000"/>
              </a:lnSpc>
              <a:spcAft>
                <a:spcPts val="800"/>
              </a:spcAft>
              <a:buNone/>
            </a:pPr>
            <a:r>
              <a:rPr lang="de-DE" sz="3100" kern="100" dirty="0">
                <a:latin typeface="Aptos" panose="020B0004020202020204" pitchFamily="34" charset="0"/>
                <a:cs typeface="Arial" panose="020B0604020202020204" pitchFamily="34" charset="0"/>
              </a:rPr>
              <a:t>Hacker verwenden gefälschte E-Mails oder Nachrichten, die aussehen, als kämen sie von Ihrer Bank, um Ihre Bankdaten zu stehlen (Phishing). Hacker geben sich oft als eine andere Person aus und fordern Sie auf, Ihre Kontodaten preiszugeben (Betrug).</a:t>
            </a:r>
            <a:endParaRPr lang="sk-SK" sz="3100" kern="100" dirty="0">
              <a:latin typeface="Aptos" panose="020B0004020202020204" pitchFamily="34" charset="0"/>
              <a:cs typeface="Arial" panose="020B0604020202020204" pitchFamily="34" charset="0"/>
            </a:endParaRPr>
          </a:p>
          <a:p>
            <a:pPr indent="0" algn="just">
              <a:lnSpc>
                <a:spcPct val="115000"/>
              </a:lnSpc>
              <a:spcAft>
                <a:spcPts val="800"/>
              </a:spcAft>
              <a:buNone/>
            </a:pPr>
            <a:r>
              <a:rPr lang="de-DE" sz="3100" kern="100" dirty="0">
                <a:latin typeface="Aptos" panose="020B0004020202020204" pitchFamily="34" charset="0"/>
                <a:cs typeface="Arial" panose="020B0604020202020204" pitchFamily="34" charset="0"/>
              </a:rPr>
              <a:t>Fallen Sie nicht auf verdächtige Nachrichten, Links oder Aufforderungen zur Angabe von Daten herein. Überprüfen Sie Absenderadressen, URLs und Inhalte, bevor Sie sie öffnen.</a:t>
            </a:r>
            <a:endParaRPr lang="sk-SK" sz="3100" kern="100" dirty="0">
              <a:latin typeface="Aptos" panose="020B0004020202020204" pitchFamily="34" charset="0"/>
              <a:cs typeface="Arial" panose="020B0604020202020204" pitchFamily="34" charset="0"/>
            </a:endParaRPr>
          </a:p>
          <a:p>
            <a:pPr indent="0" algn="just">
              <a:lnSpc>
                <a:spcPct val="115000"/>
              </a:lnSpc>
              <a:spcAft>
                <a:spcPts val="800"/>
              </a:spcAft>
              <a:buNone/>
            </a:pPr>
            <a:r>
              <a:rPr lang="de-DE" sz="3100" kern="100" dirty="0">
                <a:latin typeface="Aptos" panose="020B0004020202020204" pitchFamily="34" charset="0"/>
                <a:cs typeface="Arial" panose="020B0604020202020204" pitchFamily="34" charset="0"/>
              </a:rPr>
              <a:t>Wenden Sie sich direkt an Ihre Bank, wenn Sie irgendwelche Zweifel oder Bedenken haben.</a:t>
            </a:r>
            <a:endParaRPr lang="sk-SK" sz="3100" kern="100" dirty="0">
              <a:latin typeface="Aptos" panose="020B0004020202020204" pitchFamily="34" charset="0"/>
              <a:cs typeface="Arial" panose="020B0604020202020204" pitchFamily="34" charset="0"/>
            </a:endParaRPr>
          </a:p>
          <a:p>
            <a:pPr indent="0" algn="ctr">
              <a:lnSpc>
                <a:spcPct val="115000"/>
              </a:lnSpc>
              <a:spcAft>
                <a:spcPts val="800"/>
              </a:spcAft>
              <a:buNone/>
            </a:pPr>
            <a:r>
              <a:rPr lang="de-DE" sz="2900" b="1" i="1" kern="100" dirty="0">
                <a:solidFill>
                  <a:srgbClr val="E97132"/>
                </a:solidFill>
                <a:latin typeface="Aptos"/>
                <a:cs typeface="Arial"/>
              </a:rPr>
              <a:t>Seriöse Banken fragen niemals nach sensiblen Informationen</a:t>
            </a:r>
            <a:r>
              <a:rPr lang="sk-SK" sz="2900" b="1" i="1" kern="100" dirty="0">
                <a:solidFill>
                  <a:srgbClr val="E97132"/>
                </a:solidFill>
                <a:latin typeface="Aptos"/>
                <a:cs typeface="Arial"/>
              </a:rPr>
              <a:t>.</a:t>
            </a:r>
            <a:endParaRPr lang="de-DE" sz="2900" b="1" i="1" kern="100" dirty="0">
              <a:solidFill>
                <a:srgbClr val="E97132"/>
              </a:solidFill>
              <a:latin typeface="Aptos"/>
              <a:cs typeface="Arial"/>
            </a:endParaRPr>
          </a:p>
        </p:txBody>
      </p:sp>
    </p:spTree>
    <p:extLst>
      <p:ext uri="{BB962C8B-B14F-4D97-AF65-F5344CB8AC3E}">
        <p14:creationId xmlns:p14="http://schemas.microsoft.com/office/powerpoint/2010/main" val="92373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235897"/>
            <a:ext cx="10568334" cy="1060024"/>
          </a:xfrm>
        </p:spPr>
        <p:txBody>
          <a:bodyPr>
            <a:noAutofit/>
          </a:bodyPr>
          <a:lstStyle/>
          <a:p>
            <a:pPr algn="l"/>
            <a:r>
              <a:rPr lang="de-DE" sz="3000" dirty="0">
                <a:latin typeface="Aptos"/>
                <a:ea typeface="Cambria"/>
              </a:rPr>
              <a:t>Zusätzliche Empfehlungen für die Sicherheit beim Online-Banking</a:t>
            </a:r>
            <a:endParaRPr lang="en-US" sz="2800" dirty="0">
              <a:latin typeface="Aptos"/>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527809" y="1295921"/>
            <a:ext cx="9822181" cy="5203983"/>
          </a:xfrm>
        </p:spPr>
        <p:txBody>
          <a:bodyPr vert="horz" lIns="91440" tIns="45720" rIns="91440" bIns="45720" rtlCol="0" anchor="t">
            <a:normAutofit lnSpcReduction="10000"/>
          </a:bodyPr>
          <a:lstStyle/>
          <a:p>
            <a:pPr indent="0">
              <a:lnSpc>
                <a:spcPct val="115000"/>
              </a:lnSpc>
              <a:spcBef>
                <a:spcPts val="600"/>
              </a:spcBef>
              <a:spcAft>
                <a:spcPts val="600"/>
              </a:spcAft>
              <a:buNone/>
            </a:pPr>
            <a:r>
              <a:rPr lang="de-DE" sz="2400" kern="100" dirty="0">
                <a:effectLst/>
                <a:latin typeface="Aptos"/>
                <a:ea typeface="Aptos" panose="020B0004020202020204" pitchFamily="34" charset="0"/>
                <a:cs typeface="Arial"/>
              </a:rPr>
              <a:t>Achten Sie auf </a:t>
            </a:r>
            <a:r>
              <a:rPr lang="de-DE" sz="2400" b="1" kern="100" dirty="0">
                <a:solidFill>
                  <a:srgbClr val="E97132"/>
                </a:solidFill>
                <a:latin typeface="Aptos"/>
                <a:ea typeface="Cambria"/>
                <a:cs typeface="Arial"/>
              </a:rPr>
              <a:t>unerwartete Aktivitäten </a:t>
            </a:r>
            <a:r>
              <a:rPr lang="de-DE" sz="2400" kern="100" dirty="0">
                <a:effectLst/>
                <a:latin typeface="Aptos"/>
                <a:ea typeface="Aptos" panose="020B0004020202020204" pitchFamily="34" charset="0"/>
                <a:cs typeface="Arial"/>
              </a:rPr>
              <a:t>während einer Online-Banking-Sitzung, wie z. B. ungewöhnliche Pop-up-Fenster - deaktivieren Sie diese sofort.</a:t>
            </a:r>
            <a:r>
              <a:rPr lang="en-GB" sz="2400" kern="100" dirty="0">
                <a:effectLst/>
                <a:latin typeface="Aptos"/>
                <a:ea typeface="Aptos" panose="020B0004020202020204" pitchFamily="34" charset="0"/>
                <a:cs typeface="Arial"/>
              </a:rPr>
              <a:t>.</a:t>
            </a:r>
            <a:endParaRPr lang="de-DE"/>
          </a:p>
          <a:p>
            <a:pPr indent="0">
              <a:lnSpc>
                <a:spcPct val="115000"/>
              </a:lnSpc>
              <a:spcBef>
                <a:spcPts val="600"/>
              </a:spcBef>
              <a:spcAft>
                <a:spcPts val="600"/>
              </a:spcAft>
              <a:buNone/>
            </a:pPr>
            <a:r>
              <a:rPr lang="de-DE" sz="2400" b="1" kern="100" dirty="0">
                <a:solidFill>
                  <a:srgbClr val="E97132"/>
                </a:solidFill>
                <a:latin typeface="Aptos"/>
                <a:ea typeface="Cambria"/>
                <a:cs typeface="Arial"/>
              </a:rPr>
              <a:t>Melden Sie sich immer von Bankgeschäften ab</a:t>
            </a:r>
            <a:r>
              <a:rPr lang="de-DE" sz="2400" kern="100" dirty="0">
                <a:effectLst/>
                <a:latin typeface="Aptos"/>
                <a:ea typeface="Aptos" panose="020B0004020202020204" pitchFamily="34" charset="0"/>
                <a:cs typeface="Arial"/>
              </a:rPr>
              <a:t>, und wenn dies nicht automatisch geschieht, aktivieren Sie eine zeitgesteuerte Abmeldung.</a:t>
            </a:r>
            <a:endParaRPr lang="de-DE" sz="2400" kern="100" dirty="0">
              <a:effectLst/>
              <a:latin typeface="Aptos" panose="020B0004020202020204" pitchFamily="34" charset="0"/>
              <a:ea typeface="Aptos" panose="020B0004020202020204" pitchFamily="34" charset="0"/>
              <a:cs typeface="Arial"/>
            </a:endParaRPr>
          </a:p>
          <a:p>
            <a:pPr indent="0">
              <a:lnSpc>
                <a:spcPct val="115000"/>
              </a:lnSpc>
              <a:spcBef>
                <a:spcPts val="600"/>
              </a:spcBef>
              <a:spcAft>
                <a:spcPts val="600"/>
              </a:spcAft>
              <a:buNone/>
            </a:pPr>
            <a:r>
              <a:rPr lang="de-DE" sz="2400" kern="100" dirty="0">
                <a:effectLst/>
                <a:latin typeface="Aptos"/>
                <a:ea typeface="Aptos" panose="020B0004020202020204" pitchFamily="34" charset="0"/>
                <a:cs typeface="Arial"/>
              </a:rPr>
              <a:t>Wenn möglich, </a:t>
            </a:r>
            <a:r>
              <a:rPr lang="de-DE" sz="2400" b="1" kern="100" dirty="0">
                <a:solidFill>
                  <a:srgbClr val="E97132"/>
                </a:solidFill>
                <a:latin typeface="Aptos"/>
                <a:ea typeface="Cambria"/>
                <a:cs typeface="Arial"/>
              </a:rPr>
              <a:t>melden Sie sich für Bankalarme an (PUSH-Benachrichtigungen),</a:t>
            </a:r>
            <a:r>
              <a:rPr lang="sk-SK" sz="2400" b="1" kern="100" dirty="0">
                <a:solidFill>
                  <a:srgbClr val="E97132"/>
                </a:solidFill>
                <a:latin typeface="Aptos"/>
                <a:ea typeface="Cambria"/>
                <a:cs typeface="Arial"/>
              </a:rPr>
              <a:t> </a:t>
            </a:r>
            <a:r>
              <a:rPr lang="de-DE" sz="2400" kern="100" dirty="0">
                <a:effectLst/>
                <a:latin typeface="Aptos"/>
                <a:ea typeface="Aptos" panose="020B0004020202020204" pitchFamily="34" charset="0"/>
                <a:cs typeface="Arial"/>
              </a:rPr>
              <a:t>um über alle Transaktionen, Passwortänderungen, Kontoänderungen und fehlgeschlagene Anmeldeversuche informiert zu werden.</a:t>
            </a:r>
            <a:endParaRPr lang="sk-SK" sz="2400" kern="100" dirty="0">
              <a:effectLst/>
              <a:latin typeface="Aptos" panose="020B0004020202020204" pitchFamily="34" charset="0"/>
              <a:ea typeface="Aptos" panose="020B0004020202020204" pitchFamily="34" charset="0"/>
              <a:cs typeface="Arial"/>
            </a:endParaRPr>
          </a:p>
          <a:p>
            <a:pPr indent="0">
              <a:lnSpc>
                <a:spcPct val="115000"/>
              </a:lnSpc>
              <a:spcBef>
                <a:spcPts val="600"/>
              </a:spcBef>
              <a:spcAft>
                <a:spcPts val="600"/>
              </a:spcAft>
              <a:buNone/>
            </a:pPr>
            <a:r>
              <a:rPr lang="de-DE" sz="2400" kern="100" dirty="0">
                <a:effectLst/>
                <a:latin typeface="Aptos"/>
                <a:ea typeface="Aptos" panose="020B0004020202020204" pitchFamily="34" charset="0"/>
                <a:cs typeface="Arial"/>
              </a:rPr>
              <a:t>Verzichten Sie auf Papier - Wenn Sie Ihre Kontoauszüge in Papierform per Post erhalten, haben potenzielle Angreifer die Möglichkeit, persönliche Daten zu stehlen.</a:t>
            </a:r>
            <a:endParaRPr lang="de-DE" sz="2400" kern="100" dirty="0">
              <a:effectLst/>
              <a:latin typeface="Aptos" panose="020B0004020202020204" pitchFamily="34" charset="0"/>
              <a:ea typeface="Aptos" panose="020B0004020202020204" pitchFamily="34" charset="0"/>
              <a:cs typeface="Arial"/>
            </a:endParaRPr>
          </a:p>
        </p:txBody>
      </p:sp>
      <p:pic>
        <p:nvPicPr>
          <p:cNvPr id="6146" name="Picture 2" descr="concierge by online emoji | AI Emoji Generator">
            <a:extLst>
              <a:ext uri="{FF2B5EF4-FFF2-40B4-BE49-F238E27FC236}">
                <a16:creationId xmlns:a16="http://schemas.microsoft.com/office/drawing/2014/main" id="{C5129EFF-D1AF-3311-ED90-27206169F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67" y="3574710"/>
            <a:ext cx="1533286" cy="155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6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626533" y="235897"/>
            <a:ext cx="10037658" cy="1060024"/>
          </a:xfrm>
        </p:spPr>
        <p:txBody>
          <a:bodyPr>
            <a:noAutofit/>
          </a:bodyPr>
          <a:lstStyle/>
          <a:p>
            <a:pPr algn="l"/>
            <a:r>
              <a:rPr lang="en-GB" sz="3200" dirty="0" err="1">
                <a:latin typeface="Aptos"/>
                <a:ea typeface="Cambria"/>
              </a:rPr>
              <a:t>Sicherer</a:t>
            </a:r>
            <a:r>
              <a:rPr lang="en-GB" sz="3200" dirty="0">
                <a:latin typeface="Aptos"/>
                <a:ea typeface="Cambria"/>
              </a:rPr>
              <a:t> </a:t>
            </a:r>
            <a:r>
              <a:rPr lang="en-GB" sz="3200" dirty="0" err="1">
                <a:latin typeface="Aptos"/>
                <a:ea typeface="Cambria"/>
              </a:rPr>
              <a:t>mobiler</a:t>
            </a:r>
            <a:r>
              <a:rPr lang="en-GB" sz="3200" dirty="0">
                <a:latin typeface="Aptos"/>
                <a:ea typeface="Cambria"/>
              </a:rPr>
              <a:t> </a:t>
            </a:r>
            <a:r>
              <a:rPr lang="en-GB" sz="3200" dirty="0" err="1">
                <a:latin typeface="Aptos"/>
                <a:ea typeface="Cambria"/>
              </a:rPr>
              <a:t>Zahlungsverkehr</a:t>
            </a:r>
            <a:br>
              <a:rPr lang="sk-SK" sz="3200" dirty="0">
                <a:latin typeface="Aptos" panose="020B0004020202020204" pitchFamily="34" charset="0"/>
                <a:ea typeface="Cambria"/>
              </a:rPr>
            </a:br>
            <a:r>
              <a:rPr lang="en-GB" sz="2800" dirty="0">
                <a:solidFill>
                  <a:srgbClr val="FFAA5A"/>
                </a:solidFill>
                <a:latin typeface="Aptos"/>
                <a:ea typeface="Cambria"/>
              </a:rPr>
              <a:t>  </a:t>
            </a:r>
            <a:r>
              <a:rPr lang="de-DE" sz="2800" dirty="0">
                <a:solidFill>
                  <a:srgbClr val="FFAA5A"/>
                </a:solidFill>
                <a:latin typeface="Aptos"/>
                <a:ea typeface="Cambria"/>
              </a:rPr>
              <a:t>Mit dem Handy im Geschäft oder online bezahlen</a:t>
            </a:r>
            <a:endParaRPr lang="en-US" sz="2800" dirty="0">
              <a:solidFill>
                <a:srgbClr val="FFAA5A"/>
              </a:solidFill>
              <a:latin typeface="Aptos"/>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811833" y="1589193"/>
            <a:ext cx="10568334" cy="5203983"/>
          </a:xfrm>
        </p:spPr>
        <p:txBody>
          <a:bodyPr vert="horz" lIns="91440" tIns="45720" rIns="91440" bIns="45720" rtlCol="0" anchor="t">
            <a:normAutofit fontScale="70000" lnSpcReduction="20000"/>
          </a:bodyPr>
          <a:lstStyle/>
          <a:p>
            <a:pPr indent="0" algn="just">
              <a:lnSpc>
                <a:spcPct val="115000"/>
              </a:lnSpc>
              <a:spcBef>
                <a:spcPts val="600"/>
              </a:spcBef>
              <a:spcAft>
                <a:spcPts val="600"/>
              </a:spcAft>
              <a:buNone/>
            </a:pPr>
            <a:r>
              <a:rPr lang="de-DE" b="1" kern="100" dirty="0">
                <a:effectLst/>
                <a:latin typeface="Aptos" panose="020B0004020202020204" pitchFamily="34" charset="0"/>
                <a:ea typeface="Aptos" panose="020B0004020202020204" pitchFamily="34" charset="0"/>
                <a:cs typeface="Arial" panose="020B0604020202020204" pitchFamily="34" charset="0"/>
              </a:rPr>
              <a:t>Bezahlen </a:t>
            </a:r>
            <a:r>
              <a:rPr lang="de-DE" kern="100" dirty="0">
                <a:effectLst/>
                <a:latin typeface="Aptos" panose="020B0004020202020204" pitchFamily="34" charset="0"/>
                <a:ea typeface="Aptos" panose="020B0004020202020204" pitchFamily="34" charset="0"/>
                <a:cs typeface="Arial" panose="020B0604020202020204" pitchFamily="34" charset="0"/>
              </a:rPr>
              <a:t>Sie mit dem Handy </a:t>
            </a:r>
            <a:r>
              <a:rPr lang="de-DE" b="1" kern="100" dirty="0">
                <a:effectLst/>
                <a:latin typeface="Aptos" panose="020B0004020202020204" pitchFamily="34" charset="0"/>
                <a:ea typeface="Aptos" panose="020B0004020202020204" pitchFamily="34" charset="0"/>
                <a:cs typeface="Arial" panose="020B0604020202020204" pitchFamily="34" charset="0"/>
              </a:rPr>
              <a:t>im Geschäft </a:t>
            </a:r>
            <a:r>
              <a:rPr lang="de-DE" kern="100" dirty="0">
                <a:effectLst/>
                <a:latin typeface="Aptos" panose="020B0004020202020204" pitchFamily="34" charset="0"/>
                <a:ea typeface="Aptos" panose="020B0004020202020204" pitchFamily="34" charset="0"/>
                <a:cs typeface="Arial" panose="020B0604020202020204" pitchFamily="34" charset="0"/>
              </a:rPr>
              <a:t>mit Hilfe von </a:t>
            </a:r>
            <a:r>
              <a:rPr lang="de-DE" sz="2900" b="1" kern="100" dirty="0">
                <a:solidFill>
                  <a:srgbClr val="FFAA5A"/>
                </a:solidFill>
                <a:latin typeface="Aptos"/>
                <a:cs typeface="Arial"/>
              </a:rPr>
              <a:t>Google Pay </a:t>
            </a:r>
            <a:r>
              <a:rPr lang="de-DE" kern="100" dirty="0">
                <a:effectLst/>
                <a:latin typeface="Aptos" panose="020B0004020202020204" pitchFamily="34" charset="0"/>
                <a:ea typeface="Aptos" panose="020B0004020202020204" pitchFamily="34" charset="0"/>
                <a:cs typeface="Arial" panose="020B0604020202020204" pitchFamily="34" charset="0"/>
              </a:rPr>
              <a:t>(am besten für Android-Nutzer) und </a:t>
            </a:r>
            <a:r>
              <a:rPr lang="de-DE" sz="2900" b="1" kern="100" dirty="0">
                <a:solidFill>
                  <a:srgbClr val="FFAA5A"/>
                </a:solidFill>
                <a:latin typeface="Aptos"/>
                <a:cs typeface="Arial"/>
              </a:rPr>
              <a:t>Apple Pay </a:t>
            </a:r>
            <a:r>
              <a:rPr lang="de-DE" kern="100" dirty="0">
                <a:effectLst/>
                <a:latin typeface="Aptos" panose="020B0004020202020204" pitchFamily="34" charset="0"/>
                <a:ea typeface="Aptos" panose="020B0004020202020204" pitchFamily="34" charset="0"/>
                <a:cs typeface="Arial" panose="020B0604020202020204" pitchFamily="34" charset="0"/>
              </a:rPr>
              <a:t>(am besten für iOS- und Mac-Nutzer), indem Sie es einfach an das Zahlungsterminal anschließen.</a:t>
            </a:r>
          </a:p>
          <a:p>
            <a:pPr indent="0" algn="just">
              <a:lnSpc>
                <a:spcPct val="115000"/>
              </a:lnSpc>
              <a:spcBef>
                <a:spcPts val="600"/>
              </a:spcBef>
              <a:spcAft>
                <a:spcPts val="600"/>
              </a:spcAft>
              <a:buNone/>
            </a:pPr>
            <a:r>
              <a:rPr lang="de-DE" kern="100" dirty="0">
                <a:effectLst/>
                <a:latin typeface="Aptos" panose="020B0004020202020204" pitchFamily="34" charset="0"/>
                <a:ea typeface="Aptos" panose="020B0004020202020204" pitchFamily="34" charset="0"/>
                <a:cs typeface="Arial" panose="020B0604020202020204" pitchFamily="34" charset="0"/>
              </a:rPr>
              <a:t>Bei der </a:t>
            </a:r>
            <a:r>
              <a:rPr lang="de-DE" b="1" kern="100" dirty="0">
                <a:effectLst/>
                <a:latin typeface="Aptos" panose="020B0004020202020204" pitchFamily="34" charset="0"/>
                <a:ea typeface="Aptos" panose="020B0004020202020204" pitchFamily="34" charset="0"/>
                <a:cs typeface="Arial" panose="020B0604020202020204" pitchFamily="34" charset="0"/>
              </a:rPr>
              <a:t>Online-Zahlung</a:t>
            </a:r>
            <a:r>
              <a:rPr lang="de-DE" kern="100" dirty="0">
                <a:effectLst/>
                <a:latin typeface="Aptos" panose="020B0004020202020204" pitchFamily="34" charset="0"/>
                <a:ea typeface="Aptos" panose="020B0004020202020204" pitchFamily="34" charset="0"/>
                <a:cs typeface="Arial" panose="020B0604020202020204" pitchFamily="34" charset="0"/>
              </a:rPr>
              <a:t> wählen Sie einfach die Option der Zahlung über Google Pay oder Apple Pay.</a:t>
            </a:r>
          </a:p>
          <a:p>
            <a:pPr indent="0" algn="just">
              <a:lnSpc>
                <a:spcPct val="115000"/>
              </a:lnSpc>
              <a:spcBef>
                <a:spcPts val="600"/>
              </a:spcBef>
              <a:spcAft>
                <a:spcPts val="600"/>
              </a:spcAft>
              <a:buNone/>
            </a:pPr>
            <a:r>
              <a:rPr lang="de-DE" kern="100" dirty="0">
                <a:effectLst/>
                <a:latin typeface="Aptos"/>
                <a:ea typeface="Aptos" panose="020B0004020202020204" pitchFamily="34" charset="0"/>
                <a:cs typeface="Arial"/>
              </a:rPr>
              <a:t>Um die </a:t>
            </a:r>
            <a:r>
              <a:rPr lang="de-DE" sz="2900" b="1" kern="100" dirty="0">
                <a:solidFill>
                  <a:srgbClr val="FFAA5A"/>
                </a:solidFill>
                <a:latin typeface="Aptos"/>
                <a:cs typeface="Arial"/>
              </a:rPr>
              <a:t>SICHERHEIT</a:t>
            </a:r>
            <a:r>
              <a:rPr lang="de-DE" kern="100" dirty="0">
                <a:effectLst/>
                <a:latin typeface="Aptos"/>
                <a:ea typeface="Aptos" panose="020B0004020202020204" pitchFamily="34" charset="0"/>
                <a:cs typeface="Arial"/>
              </a:rPr>
              <a:t> - müssen Sie sich keine Sorgen machen - Ihre Kartennummer wird nicht für die Zahlung verwendet, sondern ein virtuelles Token.</a:t>
            </a:r>
          </a:p>
          <a:p>
            <a:pPr indent="0" algn="just">
              <a:lnSpc>
                <a:spcPct val="115000"/>
              </a:lnSpc>
              <a:spcBef>
                <a:spcPts val="600"/>
              </a:spcBef>
              <a:spcAft>
                <a:spcPts val="600"/>
              </a:spcAft>
              <a:buNone/>
            </a:pPr>
            <a:r>
              <a:rPr lang="de-DE" kern="100" dirty="0">
                <a:effectLst/>
                <a:latin typeface="Aptos"/>
                <a:ea typeface="Aptos" panose="020B0004020202020204" pitchFamily="34" charset="0"/>
                <a:cs typeface="Arial"/>
              </a:rPr>
              <a:t>Virtuelle Token oder Währungen sind digitale Repräsentationen von Werten, die nur elektronisch existieren können.</a:t>
            </a:r>
          </a:p>
          <a:p>
            <a:pPr indent="0" algn="just">
              <a:lnSpc>
                <a:spcPct val="115000"/>
              </a:lnSpc>
              <a:spcBef>
                <a:spcPts val="600"/>
              </a:spcBef>
              <a:spcAft>
                <a:spcPts val="600"/>
              </a:spcAft>
              <a:buNone/>
            </a:pPr>
            <a:r>
              <a:rPr lang="de-DE" sz="2900" b="1" kern="100" dirty="0">
                <a:solidFill>
                  <a:srgbClr val="FFAA5A"/>
                </a:solidFill>
                <a:latin typeface="Aptos"/>
                <a:cs typeface="Arial"/>
              </a:rPr>
              <a:t>PayPal</a:t>
            </a:r>
            <a:r>
              <a:rPr lang="de-DE" kern="100" dirty="0">
                <a:effectLst/>
                <a:latin typeface="Aptos"/>
                <a:ea typeface="Aptos" panose="020B0004020202020204" pitchFamily="34" charset="0"/>
                <a:cs typeface="Arial"/>
              </a:rPr>
              <a:t> ist eines der am weitesten verbreiteten Online-Zahlungssysteme für Käufer und Verkäufer und eine vertrauenswürdige Zahlungsmethode für </a:t>
            </a:r>
            <a:r>
              <a:rPr lang="de-DE" b="1" kern="100" dirty="0">
                <a:effectLst/>
                <a:latin typeface="Aptos"/>
                <a:ea typeface="Aptos" panose="020B0004020202020204" pitchFamily="34" charset="0"/>
                <a:cs typeface="Arial"/>
              </a:rPr>
              <a:t>Online-Shopping</a:t>
            </a:r>
            <a:r>
              <a:rPr lang="de-DE" kern="100" dirty="0">
                <a:effectLst/>
                <a:latin typeface="Aptos"/>
                <a:ea typeface="Aptos" panose="020B0004020202020204" pitchFamily="34" charset="0"/>
                <a:cs typeface="Arial"/>
              </a:rPr>
              <a:t>-Seiten.</a:t>
            </a:r>
          </a:p>
          <a:p>
            <a:pPr indent="0" algn="just">
              <a:lnSpc>
                <a:spcPct val="115000"/>
              </a:lnSpc>
              <a:spcBef>
                <a:spcPts val="600"/>
              </a:spcBef>
              <a:spcAft>
                <a:spcPts val="600"/>
              </a:spcAft>
              <a:buNone/>
            </a:pPr>
            <a:r>
              <a:rPr lang="de-DE" kern="100" dirty="0">
                <a:effectLst/>
                <a:latin typeface="Aptos"/>
                <a:ea typeface="Aptos" panose="020B0004020202020204" pitchFamily="34" charset="0"/>
                <a:cs typeface="Arial"/>
              </a:rPr>
              <a:t>Der Vorteil in Bezug auf die digitale Sicherheit besteht darin, dass Sie den Verkäufern keine vollständigen Finanzdaten mitteilen müssen. Geldtransfers zwischen Konten werden nur durch E-Mail-Adresse und Passwort identifiziert.</a:t>
            </a:r>
          </a:p>
          <a:p>
            <a:pPr indent="0" algn="just">
              <a:lnSpc>
                <a:spcPct val="115000"/>
              </a:lnSpc>
              <a:spcBef>
                <a:spcPts val="600"/>
              </a:spcBef>
              <a:spcAft>
                <a:spcPts val="600"/>
              </a:spcAft>
              <a:buNone/>
            </a:pPr>
            <a:endParaRPr lang="en-GB"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7068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Skupina 5">
            <a:extLst>
              <a:ext uri="{FF2B5EF4-FFF2-40B4-BE49-F238E27FC236}">
                <a16:creationId xmlns:a16="http://schemas.microsoft.com/office/drawing/2014/main" id="{486487AA-28D6-20B2-DC73-A857E81E4864}"/>
              </a:ext>
            </a:extLst>
          </p:cNvPr>
          <p:cNvGrpSpPr/>
          <p:nvPr/>
        </p:nvGrpSpPr>
        <p:grpSpPr>
          <a:xfrm>
            <a:off x="836675" y="1448302"/>
            <a:ext cx="10524656" cy="3603756"/>
            <a:chOff x="838200" y="2769159"/>
            <a:chExt cx="10524656" cy="1589909"/>
          </a:xfrm>
        </p:grpSpPr>
        <p:sp>
          <p:nvSpPr>
            <p:cNvPr id="7" name="Obdĺžnik: zaoblené rohy 6">
              <a:extLst>
                <a:ext uri="{FF2B5EF4-FFF2-40B4-BE49-F238E27FC236}">
                  <a16:creationId xmlns:a16="http://schemas.microsoft.com/office/drawing/2014/main" id="{771F7856-D08D-AEFB-E604-9FCCFC789561}"/>
                </a:ext>
              </a:extLst>
            </p:cNvPr>
            <p:cNvSpPr/>
            <p:nvPr/>
          </p:nvSpPr>
          <p:spPr>
            <a:xfrm>
              <a:off x="838200" y="2800874"/>
              <a:ext cx="10515600" cy="155819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algn="ctr"/>
              <a:endParaRPr lang="en-GB" sz="3600">
                <a:latin typeface="Aptos" panose="020B0004020202020204" pitchFamily="34" charset="0"/>
              </a:endParaRPr>
            </a:p>
          </p:txBody>
        </p:sp>
        <p:sp>
          <p:nvSpPr>
            <p:cNvPr id="9" name="Voľný tvar: obrazec 8">
              <a:extLst>
                <a:ext uri="{FF2B5EF4-FFF2-40B4-BE49-F238E27FC236}">
                  <a16:creationId xmlns:a16="http://schemas.microsoft.com/office/drawing/2014/main" id="{FDDA5666-D2A0-ABF9-755F-E39E0C3C50A1}"/>
                </a:ext>
              </a:extLst>
            </p:cNvPr>
            <p:cNvSpPr/>
            <p:nvPr/>
          </p:nvSpPr>
          <p:spPr>
            <a:xfrm>
              <a:off x="1094219" y="2769159"/>
              <a:ext cx="10268637" cy="1589909"/>
            </a:xfrm>
            <a:custGeom>
              <a:avLst/>
              <a:gdLst>
                <a:gd name="connsiteX0" fmla="*/ 0 w 8715884"/>
                <a:gd name="connsiteY0" fmla="*/ 0 h 1558194"/>
                <a:gd name="connsiteX1" fmla="*/ 8715884 w 8715884"/>
                <a:gd name="connsiteY1" fmla="*/ 0 h 1558194"/>
                <a:gd name="connsiteX2" fmla="*/ 8715884 w 8715884"/>
                <a:gd name="connsiteY2" fmla="*/ 1558194 h 1558194"/>
                <a:gd name="connsiteX3" fmla="*/ 0 w 8715884"/>
                <a:gd name="connsiteY3" fmla="*/ 1558194 h 1558194"/>
                <a:gd name="connsiteX4" fmla="*/ 0 w 8715884"/>
                <a:gd name="connsiteY4" fmla="*/ 0 h 155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884" h="1558194">
                  <a:moveTo>
                    <a:pt x="0" y="0"/>
                  </a:moveTo>
                  <a:lnTo>
                    <a:pt x="8715884" y="0"/>
                  </a:lnTo>
                  <a:lnTo>
                    <a:pt x="8715884" y="1558194"/>
                  </a:lnTo>
                  <a:lnTo>
                    <a:pt x="0" y="15581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4909" tIns="164909" rIns="164909" bIns="164909" numCol="1" spcCol="1270" anchor="ctr" anchorCtr="0">
              <a:noAutofit/>
            </a:bodyPr>
            <a:lstStyle/>
            <a:p>
              <a:pPr algn="ctr" defTabSz="1066800">
                <a:spcBef>
                  <a:spcPct val="0"/>
                </a:spcBef>
                <a:spcAft>
                  <a:spcPct val="35000"/>
                </a:spcAft>
              </a:pPr>
              <a:r>
                <a:rPr lang="de-DE" sz="3600" kern="1200" dirty="0">
                  <a:latin typeface="Aptos"/>
                </a:rPr>
                <a:t>Die Banken garantieren ein hohes Maß an </a:t>
              </a:r>
              <a:r>
                <a:rPr lang="en-GB" sz="3600" b="1" kern="1200" dirty="0" err="1">
                  <a:solidFill>
                    <a:srgbClr val="FFAA5A"/>
                  </a:solidFill>
                  <a:latin typeface="Aptos"/>
                </a:rPr>
                <a:t>Cybersicherheit</a:t>
              </a:r>
              <a:r>
                <a:rPr lang="sk-SK" sz="3600" b="1" kern="1200" dirty="0">
                  <a:solidFill>
                    <a:srgbClr val="FFAA5A"/>
                  </a:solidFill>
                  <a:latin typeface="Aptos"/>
                </a:rPr>
                <a:t>  </a:t>
              </a:r>
              <a:r>
                <a:rPr lang="de-DE" sz="3600" kern="1200" dirty="0">
                  <a:latin typeface="Aptos"/>
                </a:rPr>
                <a:t>beim </a:t>
              </a:r>
              <a:r>
                <a:rPr lang="de-DE" sz="3600" b="1" kern="1200" dirty="0">
                  <a:latin typeface="Aptos"/>
                </a:rPr>
                <a:t>Internet-Banking</a:t>
              </a:r>
              <a:r>
                <a:rPr lang="de-DE" sz="3600" kern="1200" dirty="0">
                  <a:latin typeface="Aptos"/>
                </a:rPr>
                <a:t>, aber es ist notwendig und wichtig die </a:t>
              </a:r>
              <a:r>
                <a:rPr lang="de-DE" sz="3600" b="1" dirty="0">
                  <a:solidFill>
                    <a:srgbClr val="FFAA5A"/>
                  </a:solidFill>
                  <a:latin typeface="Aptos"/>
                </a:rPr>
                <a:t>Sicherheit des Online-Bankings</a:t>
              </a:r>
              <a:r>
                <a:rPr lang="de-DE" sz="3600" kern="1200" dirty="0">
                  <a:latin typeface="Aptos"/>
                </a:rPr>
                <a:t> auch auf Seiten der </a:t>
              </a:r>
              <a:r>
                <a:rPr lang="de-DE" sz="3600" b="1" dirty="0">
                  <a:solidFill>
                    <a:srgbClr val="FFAA5A"/>
                  </a:solidFill>
                  <a:latin typeface="Aptos"/>
                </a:rPr>
                <a:t>Nutzer</a:t>
              </a:r>
              <a:r>
                <a:rPr lang="de-DE" sz="3600" kern="1200" dirty="0">
                  <a:latin typeface="Aptos"/>
                </a:rPr>
                <a:t> zu beachten.</a:t>
              </a:r>
              <a:endParaRPr lang="en-US" sz="3600" b="0" i="0" kern="1200" dirty="0">
                <a:latin typeface="Aptos"/>
                <a:ea typeface="Cambria" panose="02040503050406030204" pitchFamily="18" charset="0"/>
              </a:endParaRPr>
            </a:p>
          </p:txBody>
        </p:sp>
      </p:grpSp>
      <p:pic>
        <p:nvPicPr>
          <p:cNvPr id="11" name="Grafický objekt 10" descr="Banka obrys">
            <a:extLst>
              <a:ext uri="{FF2B5EF4-FFF2-40B4-BE49-F238E27FC236}">
                <a16:creationId xmlns:a16="http://schemas.microsoft.com/office/drawing/2014/main" id="{FA362BB8-7590-96BB-8799-8AB07D4295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6056" y="0"/>
            <a:ext cx="1452438" cy="1452438"/>
          </a:xfrm>
          <a:prstGeom prst="rect">
            <a:avLst/>
          </a:prstGeom>
        </p:spPr>
      </p:pic>
      <p:sp>
        <p:nvSpPr>
          <p:cNvPr id="3" name="Title 1">
            <a:extLst>
              <a:ext uri="{FF2B5EF4-FFF2-40B4-BE49-F238E27FC236}">
                <a16:creationId xmlns:a16="http://schemas.microsoft.com/office/drawing/2014/main" id="{56F2C1E0-75E0-CFDA-5435-BB3233EF4AB6}"/>
              </a:ext>
            </a:extLst>
          </p:cNvPr>
          <p:cNvSpPr>
            <a:spLocks noGrp="1"/>
          </p:cNvSpPr>
          <p:nvPr>
            <p:ph type="title"/>
          </p:nvPr>
        </p:nvSpPr>
        <p:spPr>
          <a:xfrm>
            <a:off x="542526" y="338084"/>
            <a:ext cx="10662684" cy="713740"/>
          </a:xfrm>
        </p:spPr>
        <p:txBody>
          <a:bodyPr>
            <a:noAutofit/>
          </a:bodyPr>
          <a:lstStyle/>
          <a:p>
            <a:pPr algn="l"/>
            <a:r>
              <a:rPr lang="en-US" sz="4000" dirty="0" err="1">
                <a:latin typeface="Aptos"/>
                <a:ea typeface="Cambria"/>
              </a:rPr>
              <a:t>Schlussfolgerung</a:t>
            </a:r>
            <a:r>
              <a:rPr lang="en-US" sz="4000" dirty="0">
                <a:latin typeface="Aptos"/>
                <a:ea typeface="Cambria"/>
              </a:rPr>
              <a:t> </a:t>
            </a:r>
            <a:r>
              <a:rPr lang="en-US" sz="4000" dirty="0" err="1">
                <a:latin typeface="Aptos"/>
                <a:ea typeface="Cambria"/>
              </a:rPr>
              <a:t>zum</a:t>
            </a:r>
            <a:r>
              <a:rPr lang="en-US" sz="4000" dirty="0">
                <a:latin typeface="Aptos"/>
                <a:ea typeface="Cambria"/>
              </a:rPr>
              <a:t> Internet-Banking</a:t>
            </a:r>
            <a:endParaRPr lang="en-US" sz="4000" dirty="0">
              <a:solidFill>
                <a:srgbClr val="FFAA5A"/>
              </a:solidFill>
              <a:latin typeface="Aptos" panose="020B0004020202020204" pitchFamily="34" charset="0"/>
            </a:endParaRPr>
          </a:p>
        </p:txBody>
      </p:sp>
    </p:spTree>
    <p:extLst>
      <p:ext uri="{BB962C8B-B14F-4D97-AF65-F5344CB8AC3E}">
        <p14:creationId xmlns:p14="http://schemas.microsoft.com/office/powerpoint/2010/main" val="171187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a:bodyPr>
          <a:lstStyle/>
          <a:p>
            <a:pPr algn="l"/>
            <a:r>
              <a:rPr lang="en-US" dirty="0" err="1">
                <a:latin typeface="Aptos" panose="020B0004020202020204" pitchFamily="34" charset="0"/>
                <a:cs typeface="Calibri Light" panose="020F0302020204030204" pitchFamily="34" charset="0"/>
              </a:rPr>
              <a:t>Soziale</a:t>
            </a:r>
            <a:r>
              <a:rPr lang="en-US" dirty="0">
                <a:latin typeface="Aptos" panose="020B0004020202020204" pitchFamily="34" charset="0"/>
                <a:cs typeface="Calibri Light" panose="020F0302020204030204" pitchFamily="34" charset="0"/>
              </a:rPr>
              <a:t> </a:t>
            </a:r>
            <a:r>
              <a:rPr lang="en-US" dirty="0" err="1">
                <a:latin typeface="Aptos" panose="020B0004020202020204" pitchFamily="34" charset="0"/>
                <a:cs typeface="Calibri Light" panose="020F0302020204030204" pitchFamily="34" charset="0"/>
              </a:rPr>
              <a:t>Netzwerke</a:t>
            </a:r>
            <a:r>
              <a:rPr lang="en-US" dirty="0">
                <a:latin typeface="Aptos" panose="020B0004020202020204" pitchFamily="34" charset="0"/>
                <a:cs typeface="Calibri Light" panose="020F0302020204030204" pitchFamily="34" charset="0"/>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97598" y="1144588"/>
            <a:ext cx="10775302" cy="5348286"/>
          </a:xfrm>
        </p:spPr>
        <p:txBody>
          <a:bodyPr>
            <a:normAutofit fontScale="70000" lnSpcReduction="20000"/>
          </a:bodyPr>
          <a:lstStyle/>
          <a:p>
            <a:pPr marL="0" indent="0">
              <a:lnSpc>
                <a:spcPct val="107000"/>
              </a:lnSpc>
              <a:spcAft>
                <a:spcPts val="800"/>
              </a:spcAft>
              <a:buNone/>
            </a:pPr>
            <a:r>
              <a:rPr lang="en-US" sz="3000" b="1" kern="100" dirty="0">
                <a:effectLst/>
                <a:latin typeface="Aptos" panose="020B0004020202020204" pitchFamily="34" charset="0"/>
                <a:ea typeface="Aptos" panose="020B0004020202020204" pitchFamily="34" charset="0"/>
                <a:cs typeface="Times New Roman" panose="02020603050405020304" pitchFamily="18" charset="0"/>
              </a:rPr>
              <a:t>Ein </a:t>
            </a:r>
            <a:r>
              <a:rPr lang="en-US" sz="3000" b="1" kern="100" dirty="0" err="1">
                <a:effectLst/>
                <a:latin typeface="Aptos" panose="020B0004020202020204" pitchFamily="34" charset="0"/>
                <a:ea typeface="Aptos" panose="020B0004020202020204" pitchFamily="34" charset="0"/>
                <a:cs typeface="Times New Roman" panose="02020603050405020304" pitchFamily="18" charset="0"/>
              </a:rPr>
              <a:t>soziales</a:t>
            </a:r>
            <a:r>
              <a:rPr lang="en-US"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b="1" kern="100" dirty="0" err="1">
                <a:effectLst/>
                <a:latin typeface="Aptos" panose="020B0004020202020204" pitchFamily="34" charset="0"/>
                <a:ea typeface="Aptos" panose="020B0004020202020204" pitchFamily="34" charset="0"/>
                <a:cs typeface="Times New Roman" panose="02020603050405020304" pitchFamily="18" charset="0"/>
              </a:rPr>
              <a:t>Netzwerk</a:t>
            </a:r>
            <a:r>
              <a:rPr lang="en-US"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ist</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eine</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Plattform</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die es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uns</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ermöglicht</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miteinander</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zu</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kommunizieren</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indem</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wir</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Informationen</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Kommentare</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und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Nachrichten</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veröffentlichen</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en-US" sz="3000" kern="100" dirty="0" err="1">
                <a:effectLst/>
                <a:latin typeface="Aptos" panose="020B0004020202020204" pitchFamily="34" charset="0"/>
                <a:ea typeface="Aptos" panose="020B0004020202020204" pitchFamily="34" charset="0"/>
                <a:cs typeface="Arial" panose="020B0604020202020204" pitchFamily="34" charset="0"/>
              </a:rPr>
              <a:t>ein</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Netz</a:t>
            </a:r>
            <a:r>
              <a:rPr lang="en-US" sz="3000" kern="100" dirty="0">
                <a:effectLst/>
                <a:latin typeface="Aptos" panose="020B0004020202020204" pitchFamily="34" charset="0"/>
                <a:ea typeface="Aptos" panose="020B0004020202020204" pitchFamily="34" charset="0"/>
                <a:cs typeface="Arial" panose="020B0604020202020204" pitchFamily="34" charset="0"/>
              </a:rPr>
              <a:t> von </a:t>
            </a:r>
            <a:r>
              <a:rPr lang="en-US" sz="3000" kern="100" dirty="0" err="1">
                <a:effectLst/>
                <a:latin typeface="Aptos" panose="020B0004020202020204" pitchFamily="34" charset="0"/>
                <a:ea typeface="Aptos" panose="020B0004020202020204" pitchFamily="34" charset="0"/>
                <a:cs typeface="Arial" panose="020B0604020202020204" pitchFamily="34" charset="0"/>
              </a:rPr>
              <a:t>sozialen</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Interaktionen</a:t>
            </a:r>
            <a:r>
              <a:rPr lang="en-US" sz="3000" kern="100" dirty="0">
                <a:effectLst/>
                <a:latin typeface="Aptos" panose="020B0004020202020204" pitchFamily="34" charset="0"/>
                <a:ea typeface="Aptos" panose="020B0004020202020204" pitchFamily="34" charset="0"/>
                <a:cs typeface="Arial" panose="020B0604020202020204" pitchFamily="34" charset="0"/>
              </a:rPr>
              <a:t> und </a:t>
            </a:r>
            <a:r>
              <a:rPr lang="en-US" sz="3000" kern="100" dirty="0" err="1">
                <a:effectLst/>
                <a:latin typeface="Aptos" panose="020B0004020202020204" pitchFamily="34" charset="0"/>
                <a:ea typeface="Aptos" panose="020B0004020202020204" pitchFamily="34" charset="0"/>
                <a:cs typeface="Arial" panose="020B0604020202020204" pitchFamily="34" charset="0"/>
              </a:rPr>
              <a:t>persönlichen</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Beziehungen</a:t>
            </a:r>
            <a:r>
              <a:rPr lang="en-US" sz="3000" kern="100" dirty="0">
                <a:effectLst/>
                <a:latin typeface="Aptos" panose="020B0004020202020204" pitchFamily="34" charset="0"/>
                <a:ea typeface="Aptos" panose="020B0004020202020204" pitchFamily="34" charset="0"/>
                <a:cs typeface="Arial" panose="020B0604020202020204" pitchFamily="34" charset="0"/>
              </a:rPr>
              <a:t>.</a:t>
            </a:r>
          </a:p>
          <a:p>
            <a:pPr>
              <a:lnSpc>
                <a:spcPct val="115000"/>
              </a:lnSpc>
              <a:spcAft>
                <a:spcPts val="800"/>
              </a:spcAft>
            </a:pPr>
            <a:r>
              <a:rPr lang="en-US" sz="3000" kern="100" dirty="0" err="1">
                <a:effectLst/>
                <a:latin typeface="Aptos" panose="020B0004020202020204" pitchFamily="34" charset="0"/>
                <a:ea typeface="Aptos" panose="020B0004020202020204" pitchFamily="34" charset="0"/>
                <a:cs typeface="Arial" panose="020B0604020202020204" pitchFamily="34" charset="0"/>
              </a:rPr>
              <a:t>eine</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spezielle</a:t>
            </a:r>
            <a:r>
              <a:rPr lang="en-US" sz="3000" kern="100" dirty="0">
                <a:effectLst/>
                <a:latin typeface="Aptos" panose="020B0004020202020204" pitchFamily="34" charset="0"/>
                <a:ea typeface="Aptos" panose="020B0004020202020204" pitchFamily="34" charset="0"/>
                <a:cs typeface="Arial" panose="020B0604020202020204" pitchFamily="34" charset="0"/>
              </a:rPr>
              <a:t> Website </a:t>
            </a:r>
            <a:r>
              <a:rPr lang="en-US" sz="3000" kern="100" dirty="0" err="1">
                <a:effectLst/>
                <a:latin typeface="Aptos" panose="020B0004020202020204" pitchFamily="34" charset="0"/>
                <a:ea typeface="Aptos" panose="020B0004020202020204" pitchFamily="34" charset="0"/>
                <a:cs typeface="Arial" panose="020B0604020202020204" pitchFamily="34" charset="0"/>
              </a:rPr>
              <a:t>oder</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andere</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Anwendung</a:t>
            </a:r>
            <a:r>
              <a:rPr lang="en-US" sz="3000" kern="100" dirty="0">
                <a:effectLst/>
                <a:latin typeface="Aptos" panose="020B0004020202020204" pitchFamily="34" charset="0"/>
                <a:ea typeface="Aptos" panose="020B0004020202020204" pitchFamily="34" charset="0"/>
                <a:cs typeface="Arial" panose="020B0604020202020204" pitchFamily="34" charset="0"/>
              </a:rPr>
              <a:t>, die es den </a:t>
            </a:r>
            <a:r>
              <a:rPr lang="en-US" sz="3000" kern="100" dirty="0" err="1">
                <a:effectLst/>
                <a:latin typeface="Aptos" panose="020B0004020202020204" pitchFamily="34" charset="0"/>
                <a:ea typeface="Aptos" panose="020B0004020202020204" pitchFamily="34" charset="0"/>
                <a:cs typeface="Arial" panose="020B0604020202020204" pitchFamily="34" charset="0"/>
              </a:rPr>
              <a:t>Nutzern</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ermöglicht</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miteinander</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zu</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kommunizieren</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indem</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sie</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Informationen</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Kommentare</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Nachrichten</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Bilder</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usw</a:t>
            </a:r>
            <a:r>
              <a:rPr lang="en-US" sz="3000" kern="100" dirty="0">
                <a:effectLst/>
                <a:latin typeface="Aptos" panose="020B0004020202020204" pitchFamily="34" charset="0"/>
                <a:ea typeface="Aptos" panose="020B0004020202020204" pitchFamily="34" charset="0"/>
                <a:cs typeface="Arial" panose="020B0604020202020204" pitchFamily="34" charset="0"/>
              </a:rPr>
              <a:t>. </a:t>
            </a:r>
            <a:r>
              <a:rPr lang="en-US" sz="3000" kern="100" dirty="0" err="1">
                <a:effectLst/>
                <a:latin typeface="Aptos" panose="020B0004020202020204" pitchFamily="34" charset="0"/>
                <a:ea typeface="Aptos" panose="020B0004020202020204" pitchFamily="34" charset="0"/>
                <a:cs typeface="Arial" panose="020B0604020202020204" pitchFamily="34" charset="0"/>
              </a:rPr>
              <a:t>einstellen</a:t>
            </a:r>
            <a:r>
              <a:rPr lang="en-US" sz="3000" kern="100" dirty="0">
                <a:effectLst/>
                <a:latin typeface="Aptos" panose="020B0004020202020204" pitchFamily="34" charset="0"/>
                <a:ea typeface="Aptos" panose="020B0004020202020204" pitchFamily="34" charset="0"/>
                <a:cs typeface="Arial" panose="020B0604020202020204" pitchFamily="34" charset="0"/>
              </a:rPr>
              <a:t>.</a:t>
            </a:r>
          </a:p>
          <a:p>
            <a:pPr>
              <a:lnSpc>
                <a:spcPct val="115000"/>
              </a:lnSpc>
              <a:spcAft>
                <a:spcPts val="800"/>
              </a:spcAft>
            </a:pPr>
            <a:r>
              <a:rPr lang="en-US" sz="3000" kern="100" dirty="0" err="1">
                <a:latin typeface="Aptos" panose="020B0004020202020204" pitchFamily="34" charset="0"/>
                <a:cs typeface="Arial" panose="020B0604020202020204" pitchFamily="34" charset="0"/>
              </a:rPr>
              <a:t>eine</a:t>
            </a:r>
            <a:r>
              <a:rPr lang="en-US" sz="3000" kern="100" dirty="0">
                <a:latin typeface="Aptos" panose="020B0004020202020204" pitchFamily="34" charset="0"/>
                <a:cs typeface="Arial" panose="020B0604020202020204" pitchFamily="34" charset="0"/>
              </a:rPr>
              <a:t> Website </a:t>
            </a:r>
            <a:r>
              <a:rPr lang="en-US" sz="3000" kern="100" dirty="0" err="1">
                <a:latin typeface="Aptos" panose="020B0004020202020204" pitchFamily="34" charset="0"/>
                <a:cs typeface="Arial" panose="020B0604020202020204" pitchFamily="34" charset="0"/>
              </a:rPr>
              <a:t>oder</a:t>
            </a:r>
            <a:r>
              <a:rPr lang="en-US" sz="3000" kern="100" dirty="0">
                <a:latin typeface="Aptos" panose="020B0004020202020204" pitchFamily="34" charset="0"/>
                <a:cs typeface="Arial" panose="020B0604020202020204" pitchFamily="34" charset="0"/>
              </a:rPr>
              <a:t> mobile </a:t>
            </a:r>
            <a:r>
              <a:rPr lang="en-US" sz="3000" kern="100" dirty="0" err="1">
                <a:latin typeface="Aptos" panose="020B0004020202020204" pitchFamily="34" charset="0"/>
                <a:cs typeface="Arial" panose="020B0604020202020204" pitchFamily="34" charset="0"/>
              </a:rPr>
              <a:t>Anwendung</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über</a:t>
            </a:r>
            <a:r>
              <a:rPr lang="en-US" sz="3000" kern="100" dirty="0">
                <a:latin typeface="Aptos" panose="020B0004020202020204" pitchFamily="34" charset="0"/>
                <a:cs typeface="Arial" panose="020B0604020202020204" pitchFamily="34" charset="0"/>
              </a:rPr>
              <a:t> die Menschen auf </a:t>
            </a:r>
            <a:r>
              <a:rPr lang="en-US" sz="3000" kern="100" dirty="0" err="1">
                <a:latin typeface="Aptos" panose="020B0004020202020204" pitchFamily="34" charset="0"/>
                <a:cs typeface="Arial" panose="020B0604020202020204" pitchFamily="34" charset="0"/>
              </a:rPr>
              <a:t>einer</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gemeinsamen</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Plattform</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miteinander</a:t>
            </a:r>
            <a:r>
              <a:rPr lang="en-US" sz="3000" kern="100" dirty="0">
                <a:latin typeface="Aptos" panose="020B0004020202020204" pitchFamily="34" charset="0"/>
                <a:cs typeface="Arial" panose="020B0604020202020204" pitchFamily="34" charset="0"/>
              </a:rPr>
              <a:t> in </a:t>
            </a:r>
            <a:r>
              <a:rPr lang="en-US" sz="3000" kern="100" dirty="0" err="1">
                <a:latin typeface="Aptos" panose="020B0004020202020204" pitchFamily="34" charset="0"/>
                <a:cs typeface="Arial" panose="020B0604020202020204" pitchFamily="34" charset="0"/>
              </a:rPr>
              <a:t>Kontakt</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treten</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können</a:t>
            </a:r>
            <a:r>
              <a:rPr lang="en-US" sz="3000" kern="100" dirty="0">
                <a:latin typeface="Aptos" panose="020B0004020202020204" pitchFamily="34" charset="0"/>
                <a:cs typeface="Arial" panose="020B0604020202020204" pitchFamily="34" charset="0"/>
              </a:rPr>
              <a:t>.</a:t>
            </a:r>
          </a:p>
          <a:p>
            <a:pPr marL="0" indent="0">
              <a:lnSpc>
                <a:spcPct val="115000"/>
              </a:lnSpc>
              <a:spcAft>
                <a:spcPts val="800"/>
              </a:spcAft>
              <a:buNone/>
            </a:pPr>
            <a:r>
              <a:rPr lang="en-US" sz="3000" kern="100" dirty="0" err="1">
                <a:latin typeface="Aptos" panose="020B0004020202020204" pitchFamily="34" charset="0"/>
                <a:cs typeface="Arial" panose="020B0604020202020204" pitchFamily="34" charset="0"/>
              </a:rPr>
              <a:t>Plattformen</a:t>
            </a:r>
            <a:r>
              <a:rPr lang="en-US" sz="3000" kern="100" dirty="0">
                <a:latin typeface="Aptos" panose="020B0004020202020204" pitchFamily="34" charset="0"/>
                <a:cs typeface="Arial" panose="020B0604020202020204" pitchFamily="34" charset="0"/>
              </a:rPr>
              <a:t>, die Menschen </a:t>
            </a:r>
            <a:r>
              <a:rPr lang="en-US" sz="3000" kern="100" dirty="0" err="1">
                <a:latin typeface="Aptos" panose="020B0004020202020204" pitchFamily="34" charset="0"/>
                <a:cs typeface="Arial" panose="020B0604020202020204" pitchFamily="34" charset="0"/>
              </a:rPr>
              <a:t>nutzen</a:t>
            </a:r>
            <a:r>
              <a:rPr lang="en-US" sz="3000" kern="100" dirty="0">
                <a:latin typeface="Aptos" panose="020B0004020202020204" pitchFamily="34" charset="0"/>
                <a:cs typeface="Arial" panose="020B0604020202020204" pitchFamily="34" charset="0"/>
              </a:rPr>
              <a:t>, um </a:t>
            </a:r>
            <a:r>
              <a:rPr lang="en-US" sz="3000" b="1" kern="100" dirty="0" err="1">
                <a:latin typeface="Aptos" panose="020B0004020202020204" pitchFamily="34" charset="0"/>
                <a:cs typeface="Arial" panose="020B0604020202020204" pitchFamily="34" charset="0"/>
              </a:rPr>
              <a:t>soziale</a:t>
            </a:r>
            <a:r>
              <a:rPr lang="en-US" sz="3000" b="1" kern="100" dirty="0">
                <a:latin typeface="Aptos" panose="020B0004020202020204" pitchFamily="34" charset="0"/>
                <a:cs typeface="Arial" panose="020B0604020202020204" pitchFamily="34" charset="0"/>
              </a:rPr>
              <a:t> </a:t>
            </a:r>
            <a:r>
              <a:rPr lang="en-US" sz="3000" b="1" kern="100" dirty="0" err="1">
                <a:latin typeface="Aptos" panose="020B0004020202020204" pitchFamily="34" charset="0"/>
                <a:cs typeface="Arial" panose="020B0604020202020204" pitchFamily="34" charset="0"/>
              </a:rPr>
              <a:t>Netzwerke</a:t>
            </a:r>
            <a:r>
              <a:rPr lang="en-US" sz="3000" b="1"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aufzubauen</a:t>
            </a:r>
            <a:r>
              <a:rPr lang="en-US" sz="3000" kern="100" dirty="0">
                <a:latin typeface="Aptos" panose="020B0004020202020204" pitchFamily="34" charset="0"/>
                <a:cs typeface="Arial" panose="020B0604020202020204" pitchFamily="34" charset="0"/>
              </a:rPr>
              <a:t> - </a:t>
            </a:r>
            <a:r>
              <a:rPr lang="en-US" sz="3000" i="1" kern="100" dirty="0" err="1">
                <a:latin typeface="Aptos" panose="020B0004020202020204" pitchFamily="34" charset="0"/>
                <a:cs typeface="Arial" panose="020B0604020202020204" pitchFamily="34" charset="0"/>
              </a:rPr>
              <a:t>soziale</a:t>
            </a:r>
            <a:r>
              <a:rPr lang="en-US" sz="3000" i="1" kern="100" dirty="0">
                <a:latin typeface="Aptos" panose="020B0004020202020204" pitchFamily="34" charset="0"/>
                <a:cs typeface="Arial" panose="020B0604020202020204" pitchFamily="34" charset="0"/>
              </a:rPr>
              <a:t> </a:t>
            </a:r>
            <a:r>
              <a:rPr lang="en-US" sz="3000" i="1" kern="100" dirty="0" err="1">
                <a:latin typeface="Aptos" panose="020B0004020202020204" pitchFamily="34" charset="0"/>
                <a:cs typeface="Arial" panose="020B0604020202020204" pitchFamily="34" charset="0"/>
              </a:rPr>
              <a:t>Beziehungen</a:t>
            </a:r>
            <a:r>
              <a:rPr lang="en-US" sz="3000" i="1"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zu</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anderen</a:t>
            </a:r>
            <a:r>
              <a:rPr lang="en-US" sz="3000" kern="100" dirty="0">
                <a:latin typeface="Aptos" panose="020B0004020202020204" pitchFamily="34" charset="0"/>
                <a:cs typeface="Arial" panose="020B0604020202020204" pitchFamily="34" charset="0"/>
              </a:rPr>
              <a:t> Menschen, die </a:t>
            </a:r>
            <a:r>
              <a:rPr lang="en-US" sz="3000" kern="100" dirty="0" err="1">
                <a:latin typeface="Aptos" panose="020B0004020202020204" pitchFamily="34" charset="0"/>
                <a:cs typeface="Arial" panose="020B0604020202020204" pitchFamily="34" charset="0"/>
              </a:rPr>
              <a:t>ähnliche</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persönliche</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oder</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berufliche</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Interessen</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Aktivitäten</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Hintergründe</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oder</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reale</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Verbindungen</a:t>
            </a:r>
            <a:r>
              <a:rPr lang="en-US" sz="3000" kern="100" dirty="0">
                <a:latin typeface="Aptos" panose="020B0004020202020204" pitchFamily="34" charset="0"/>
                <a:cs typeface="Arial" panose="020B0604020202020204" pitchFamily="34" charset="0"/>
              </a:rPr>
              <a:t> </a:t>
            </a:r>
            <a:r>
              <a:rPr lang="en-US" sz="3000" kern="100" dirty="0" err="1">
                <a:latin typeface="Aptos" panose="020B0004020202020204" pitchFamily="34" charset="0"/>
                <a:cs typeface="Arial" panose="020B0604020202020204" pitchFamily="34" charset="0"/>
              </a:rPr>
              <a:t>haben</a:t>
            </a:r>
            <a:r>
              <a:rPr lang="en-US" sz="3000" kern="100" dirty="0">
                <a:latin typeface="Aptos" panose="020B0004020202020204" pitchFamily="34" charset="0"/>
                <a:cs typeface="Arial" panose="020B0604020202020204" pitchFamily="34" charset="0"/>
              </a:rPr>
              <a:t>.</a:t>
            </a:r>
          </a:p>
          <a:p>
            <a:pPr marL="0" indent="0">
              <a:lnSpc>
                <a:spcPct val="115000"/>
              </a:lnSpc>
              <a:spcAft>
                <a:spcPts val="800"/>
              </a:spcAft>
              <a:buNone/>
            </a:pP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Gängige</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Beispiele</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für Social-Networking-Sites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oder</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Plattformen</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err="1">
                <a:effectLst/>
                <a:latin typeface="Aptos" panose="020B0004020202020204" pitchFamily="34" charset="0"/>
                <a:ea typeface="Aptos" panose="020B0004020202020204" pitchFamily="34" charset="0"/>
                <a:cs typeface="Times New Roman" panose="02020603050405020304" pitchFamily="18" charset="0"/>
              </a:rPr>
              <a:t>sind</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b="1" kern="100" dirty="0">
                <a:effectLst/>
                <a:latin typeface="Aptos" panose="020B0004020202020204" pitchFamily="34" charset="0"/>
                <a:ea typeface="Aptos" panose="020B0004020202020204" pitchFamily="34" charset="0"/>
                <a:cs typeface="Times New Roman" panose="02020603050405020304" pitchFamily="18" charset="0"/>
              </a:rPr>
              <a:t>Facebook, Instagram, Twitter, TikTok</a:t>
            </a:r>
            <a:r>
              <a:rPr lang="sk-SK"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sk-SK" sz="3000" b="1" kern="100" dirty="0" err="1">
                <a:effectLst/>
                <a:latin typeface="Aptos" panose="020B0004020202020204" pitchFamily="34" charset="0"/>
                <a:ea typeface="Aptos" panose="020B0004020202020204" pitchFamily="34" charset="0"/>
                <a:cs typeface="Times New Roman" panose="02020603050405020304" pitchFamily="18" charset="0"/>
              </a:rPr>
              <a:t>WhatsUp</a:t>
            </a:r>
            <a:r>
              <a:rPr lang="sk-SK" sz="3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und </a:t>
            </a:r>
            <a:r>
              <a:rPr lang="en-US" sz="3000" b="1" kern="100" dirty="0">
                <a:effectLst/>
                <a:latin typeface="Aptos" panose="020B0004020202020204" pitchFamily="34" charset="0"/>
                <a:ea typeface="Aptos" panose="020B0004020202020204" pitchFamily="34" charset="0"/>
                <a:cs typeface="Times New Roman" panose="02020603050405020304" pitchFamily="18" charset="0"/>
              </a:rPr>
              <a:t>LinkedIn</a:t>
            </a:r>
            <a:r>
              <a:rPr lang="en-US" sz="3000" kern="100" dirty="0">
                <a:effectLst/>
                <a:latin typeface="Aptos" panose="020B0004020202020204" pitchFamily="34" charset="0"/>
                <a:ea typeface="Aptos" panose="020B0004020202020204" pitchFamily="34" charset="0"/>
                <a:cs typeface="Times New Roman" panose="02020603050405020304" pitchFamily="18" charset="0"/>
              </a:rPr>
              <a:t>.</a:t>
            </a:r>
          </a:p>
          <a:p>
            <a:pPr marL="0" indent="0" algn="just">
              <a:buNone/>
            </a:pPr>
            <a:endParaRPr lang="en-GB" sz="24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1934061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78391" y="244553"/>
            <a:ext cx="8051587" cy="937827"/>
          </a:xfrm>
        </p:spPr>
        <p:txBody>
          <a:bodyPr>
            <a:normAutofit/>
          </a:bodyPr>
          <a:lstStyle/>
          <a:p>
            <a:pPr algn="l"/>
            <a:r>
              <a:rPr lang="en-US" sz="4400" dirty="0" err="1">
                <a:latin typeface="Aptos" panose="020B0004020202020204" pitchFamily="34" charset="0"/>
                <a:ea typeface="Cambria"/>
              </a:rPr>
              <a:t>Nutzer</a:t>
            </a:r>
            <a:r>
              <a:rPr lang="en-US" sz="4400" dirty="0">
                <a:latin typeface="Aptos" panose="020B0004020202020204" pitchFamily="34" charset="0"/>
                <a:ea typeface="Cambria"/>
              </a:rPr>
              <a:t> </a:t>
            </a:r>
            <a:r>
              <a:rPr lang="sk-SK" sz="4400" dirty="0">
                <a:latin typeface="Aptos" panose="020B0004020202020204" pitchFamily="34" charset="0"/>
                <a:ea typeface="Cambria"/>
              </a:rPr>
              <a:t>S</a:t>
            </a:r>
            <a:r>
              <a:rPr lang="en-US" sz="4400" dirty="0" err="1">
                <a:latin typeface="Aptos" panose="020B0004020202020204" pitchFamily="34" charset="0"/>
                <a:ea typeface="Cambria"/>
              </a:rPr>
              <a:t>ozialer</a:t>
            </a:r>
            <a:r>
              <a:rPr lang="en-US" sz="4400" dirty="0">
                <a:latin typeface="Aptos" panose="020B0004020202020204" pitchFamily="34" charset="0"/>
                <a:ea typeface="Cambria"/>
              </a:rPr>
              <a:t> </a:t>
            </a:r>
            <a:r>
              <a:rPr lang="en-US" sz="4400" dirty="0" err="1">
                <a:latin typeface="Aptos" panose="020B0004020202020204" pitchFamily="34" charset="0"/>
                <a:ea typeface="Cambria"/>
              </a:rPr>
              <a:t>Netzwerke</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517013" y="1018488"/>
            <a:ext cx="8051587" cy="5341235"/>
          </a:xfrm>
        </p:spPr>
        <p:txBody>
          <a:bodyPr vert="horz" lIns="91440" tIns="45720" rIns="91440" bIns="45720" rtlCol="0">
            <a:noAutofit/>
          </a:bodyPr>
          <a:lstStyle/>
          <a:p>
            <a:pPr marL="0" indent="0">
              <a:lnSpc>
                <a:spcPct val="115000"/>
              </a:lnSpc>
              <a:spcAft>
                <a:spcPts val="800"/>
              </a:spcAft>
              <a:buNone/>
            </a:pPr>
            <a:r>
              <a:rPr lang="en-US" sz="1800" i="1" kern="100" dirty="0" err="1">
                <a:latin typeface="Aptos"/>
                <a:ea typeface="Cambria"/>
                <a:cs typeface="Arial"/>
              </a:rPr>
              <a:t>Soziale</a:t>
            </a:r>
            <a:r>
              <a:rPr lang="en-US" sz="1800" i="1" kern="100" dirty="0">
                <a:latin typeface="Aptos"/>
                <a:ea typeface="Cambria"/>
                <a:cs typeface="Arial"/>
              </a:rPr>
              <a:t> </a:t>
            </a:r>
            <a:r>
              <a:rPr lang="en-US" sz="1800" i="1" kern="100" dirty="0" err="1">
                <a:latin typeface="Aptos"/>
                <a:ea typeface="Cambria"/>
                <a:cs typeface="Arial"/>
              </a:rPr>
              <a:t>Netzwerke</a:t>
            </a:r>
            <a:r>
              <a:rPr lang="en-US" sz="1800" i="1" kern="100" dirty="0">
                <a:latin typeface="Aptos"/>
                <a:ea typeface="Cambria"/>
                <a:cs typeface="Arial"/>
              </a:rPr>
              <a:t> </a:t>
            </a:r>
            <a:r>
              <a:rPr lang="en-US" sz="1800" i="1" kern="100" dirty="0" err="1">
                <a:latin typeface="Aptos"/>
                <a:ea typeface="Cambria"/>
                <a:cs typeface="Arial"/>
              </a:rPr>
              <a:t>sind</a:t>
            </a:r>
            <a:r>
              <a:rPr lang="en-US" sz="1800" i="1" kern="100" dirty="0">
                <a:latin typeface="Aptos"/>
                <a:ea typeface="Cambria"/>
                <a:cs typeface="Arial"/>
              </a:rPr>
              <a:t> in der </a:t>
            </a:r>
            <a:r>
              <a:rPr lang="en-US" sz="1800" i="1" kern="100" dirty="0" err="1">
                <a:latin typeface="Aptos"/>
                <a:ea typeface="Cambria"/>
                <a:cs typeface="Arial"/>
              </a:rPr>
              <a:t>heutigen</a:t>
            </a:r>
            <a:r>
              <a:rPr lang="en-US" sz="1800" i="1" kern="100" dirty="0">
                <a:latin typeface="Aptos"/>
                <a:ea typeface="Cambria"/>
                <a:cs typeface="Arial"/>
              </a:rPr>
              <a:t> </a:t>
            </a:r>
            <a:r>
              <a:rPr lang="en-US" sz="1800" i="1" kern="100" dirty="0" err="1">
                <a:latin typeface="Aptos"/>
                <a:ea typeface="Cambria"/>
                <a:cs typeface="Arial"/>
              </a:rPr>
              <a:t>digitalen</a:t>
            </a:r>
            <a:r>
              <a:rPr lang="en-US" sz="1800" i="1" kern="100" dirty="0">
                <a:latin typeface="Aptos"/>
                <a:ea typeface="Cambria"/>
                <a:cs typeface="Arial"/>
              </a:rPr>
              <a:t> Welt </a:t>
            </a:r>
            <a:r>
              <a:rPr lang="en-US" sz="1800" i="1" kern="100" dirty="0" err="1">
                <a:latin typeface="Aptos"/>
                <a:ea typeface="Cambria"/>
                <a:cs typeface="Arial"/>
              </a:rPr>
              <a:t>ein</a:t>
            </a:r>
            <a:r>
              <a:rPr lang="en-US" sz="1800" i="1" kern="100" dirty="0">
                <a:latin typeface="Aptos"/>
                <a:ea typeface="Cambria"/>
                <a:cs typeface="Arial"/>
              </a:rPr>
              <a:t> </a:t>
            </a:r>
            <a:r>
              <a:rPr lang="en-US" sz="1800" i="1" kern="100" dirty="0" err="1">
                <a:latin typeface="Aptos"/>
                <a:ea typeface="Cambria"/>
                <a:cs typeface="Arial"/>
              </a:rPr>
              <a:t>wesentlicher</a:t>
            </a:r>
            <a:r>
              <a:rPr lang="en-US" sz="1800" i="1" kern="100" dirty="0">
                <a:latin typeface="Aptos"/>
                <a:ea typeface="Cambria"/>
                <a:cs typeface="Arial"/>
              </a:rPr>
              <a:t> </a:t>
            </a:r>
            <a:r>
              <a:rPr lang="en-US" sz="1800" i="1" kern="100" dirty="0" err="1">
                <a:latin typeface="Aptos"/>
                <a:ea typeface="Cambria"/>
                <a:cs typeface="Arial"/>
              </a:rPr>
              <a:t>Bestandteil</a:t>
            </a:r>
            <a:r>
              <a:rPr lang="en-US" sz="1800" i="1" kern="100" dirty="0">
                <a:latin typeface="Aptos"/>
                <a:ea typeface="Cambria"/>
                <a:cs typeface="Arial"/>
              </a:rPr>
              <a:t> </a:t>
            </a:r>
            <a:r>
              <a:rPr lang="en-US" sz="1800" i="1" kern="100" dirty="0" err="1">
                <a:latin typeface="Aptos"/>
                <a:ea typeface="Cambria"/>
                <a:cs typeface="Arial"/>
              </a:rPr>
              <a:t>unseres</a:t>
            </a:r>
            <a:r>
              <a:rPr lang="en-US" sz="1800" i="1" kern="100" dirty="0">
                <a:latin typeface="Aptos"/>
                <a:ea typeface="Cambria"/>
                <a:cs typeface="Arial"/>
              </a:rPr>
              <a:t> Lebens </a:t>
            </a:r>
            <a:r>
              <a:rPr lang="en-US" sz="1800" i="1" kern="100" dirty="0" err="1">
                <a:latin typeface="Aptos"/>
                <a:ea typeface="Cambria"/>
                <a:cs typeface="Arial"/>
              </a:rPr>
              <a:t>geworden</a:t>
            </a:r>
            <a:r>
              <a:rPr lang="en-US" sz="1800" i="1" kern="100" dirty="0">
                <a:latin typeface="Aptos"/>
                <a:ea typeface="Cambria"/>
                <a:cs typeface="Arial"/>
              </a:rPr>
              <a:t>. Sie </a:t>
            </a:r>
            <a:r>
              <a:rPr lang="en-US" sz="1800" i="1" kern="100" dirty="0" err="1">
                <a:latin typeface="Aptos"/>
                <a:ea typeface="Cambria"/>
                <a:cs typeface="Arial"/>
              </a:rPr>
              <a:t>werden</a:t>
            </a:r>
            <a:r>
              <a:rPr lang="en-US" sz="1800" i="1" kern="100" dirty="0">
                <a:latin typeface="Aptos"/>
                <a:ea typeface="Cambria"/>
                <a:cs typeface="Arial"/>
              </a:rPr>
              <a:t> </a:t>
            </a:r>
            <a:r>
              <a:rPr lang="en-US" sz="1800" i="1" kern="100" dirty="0" err="1">
                <a:latin typeface="Aptos"/>
                <a:ea typeface="Cambria"/>
                <a:cs typeface="Arial"/>
              </a:rPr>
              <a:t>nicht</a:t>
            </a:r>
            <a:r>
              <a:rPr lang="en-US" sz="1800" i="1" kern="100" dirty="0">
                <a:latin typeface="Aptos"/>
                <a:ea typeface="Cambria"/>
                <a:cs typeface="Arial"/>
              </a:rPr>
              <a:t> </a:t>
            </a:r>
            <a:r>
              <a:rPr lang="en-US" sz="1800" i="1" kern="100" dirty="0" err="1">
                <a:latin typeface="Aptos"/>
                <a:ea typeface="Cambria"/>
                <a:cs typeface="Arial"/>
              </a:rPr>
              <a:t>mehr</a:t>
            </a:r>
            <a:r>
              <a:rPr lang="en-US" sz="1800" i="1" kern="100" dirty="0">
                <a:latin typeface="Aptos"/>
                <a:ea typeface="Cambria"/>
                <a:cs typeface="Arial"/>
              </a:rPr>
              <a:t> </a:t>
            </a:r>
            <a:r>
              <a:rPr lang="en-US" sz="1800" i="1" kern="100" dirty="0" err="1">
                <a:latin typeface="Aptos"/>
                <a:ea typeface="Cambria"/>
                <a:cs typeface="Arial"/>
              </a:rPr>
              <a:t>nur</a:t>
            </a:r>
            <a:r>
              <a:rPr lang="en-US" sz="1800" i="1" kern="100" dirty="0">
                <a:latin typeface="Aptos"/>
                <a:ea typeface="Cambria"/>
                <a:cs typeface="Arial"/>
              </a:rPr>
              <a:t> für die </a:t>
            </a:r>
            <a:r>
              <a:rPr lang="en-US" sz="1800" i="1" kern="100" dirty="0" err="1">
                <a:latin typeface="Aptos"/>
                <a:ea typeface="Cambria"/>
                <a:cs typeface="Arial"/>
              </a:rPr>
              <a:t>Kommunikation</a:t>
            </a:r>
            <a:r>
              <a:rPr lang="en-US" sz="1800" i="1" kern="100" dirty="0">
                <a:latin typeface="Aptos"/>
                <a:ea typeface="Cambria"/>
                <a:cs typeface="Arial"/>
              </a:rPr>
              <a:t> </a:t>
            </a:r>
            <a:r>
              <a:rPr lang="en-US" sz="1800" i="1" kern="100" dirty="0" err="1">
                <a:latin typeface="Aptos"/>
                <a:ea typeface="Cambria"/>
                <a:cs typeface="Arial"/>
              </a:rPr>
              <a:t>mit</a:t>
            </a:r>
            <a:r>
              <a:rPr lang="en-US" sz="1800" i="1" kern="100" dirty="0">
                <a:latin typeface="Aptos"/>
                <a:ea typeface="Cambria"/>
                <a:cs typeface="Arial"/>
              </a:rPr>
              <a:t> </a:t>
            </a:r>
            <a:r>
              <a:rPr lang="en-US" sz="1800" i="1" kern="100" dirty="0" err="1">
                <a:latin typeface="Aptos"/>
                <a:ea typeface="Cambria"/>
                <a:cs typeface="Arial"/>
              </a:rPr>
              <a:t>Freunden</a:t>
            </a:r>
            <a:r>
              <a:rPr lang="en-US" sz="1800" i="1" kern="100" dirty="0">
                <a:latin typeface="Aptos"/>
                <a:ea typeface="Cambria"/>
                <a:cs typeface="Arial"/>
              </a:rPr>
              <a:t> </a:t>
            </a:r>
            <a:r>
              <a:rPr lang="en-US" sz="1800" i="1" kern="100" dirty="0" err="1">
                <a:latin typeface="Aptos"/>
                <a:ea typeface="Cambria"/>
                <a:cs typeface="Arial"/>
              </a:rPr>
              <a:t>genutzt</a:t>
            </a:r>
            <a:r>
              <a:rPr lang="en-US" sz="1800" i="1" kern="100" dirty="0">
                <a:latin typeface="Aptos"/>
                <a:ea typeface="Cambria"/>
                <a:cs typeface="Arial"/>
              </a:rPr>
              <a:t>, </a:t>
            </a:r>
            <a:r>
              <a:rPr lang="en-US" sz="1800" i="1" kern="100" dirty="0" err="1">
                <a:latin typeface="Aptos"/>
                <a:ea typeface="Cambria"/>
                <a:cs typeface="Arial"/>
              </a:rPr>
              <a:t>sondern</a:t>
            </a:r>
            <a:r>
              <a:rPr lang="en-US" sz="1800" i="1" kern="100" dirty="0">
                <a:latin typeface="Aptos"/>
                <a:ea typeface="Cambria"/>
                <a:cs typeface="Arial"/>
              </a:rPr>
              <a:t> </a:t>
            </a:r>
            <a:r>
              <a:rPr lang="en-US" sz="1800" i="1" kern="100" dirty="0" err="1">
                <a:latin typeface="Aptos"/>
                <a:ea typeface="Cambria"/>
                <a:cs typeface="Arial"/>
              </a:rPr>
              <a:t>einige</a:t>
            </a:r>
            <a:r>
              <a:rPr lang="en-US" sz="1800" i="1" kern="100" dirty="0">
                <a:latin typeface="Aptos"/>
                <a:ea typeface="Cambria"/>
                <a:cs typeface="Arial"/>
              </a:rPr>
              <a:t> </a:t>
            </a:r>
            <a:r>
              <a:rPr lang="en-US" sz="1800" i="1" kern="100" dirty="0" err="1">
                <a:latin typeface="Aptos"/>
                <a:ea typeface="Cambria"/>
                <a:cs typeface="Arial"/>
              </a:rPr>
              <a:t>aktuelle</a:t>
            </a:r>
            <a:r>
              <a:rPr lang="en-US" sz="1800" i="1" kern="100" dirty="0">
                <a:latin typeface="Aptos"/>
                <a:ea typeface="Cambria"/>
                <a:cs typeface="Arial"/>
              </a:rPr>
              <a:t> </a:t>
            </a:r>
            <a:r>
              <a:rPr lang="en-US" sz="1800" i="1" kern="100" dirty="0" err="1">
                <a:latin typeface="Aptos"/>
                <a:ea typeface="Cambria"/>
                <a:cs typeface="Arial"/>
              </a:rPr>
              <a:t>Informationen</a:t>
            </a:r>
            <a:r>
              <a:rPr lang="en-US" sz="1800" i="1" kern="100" dirty="0">
                <a:latin typeface="Aptos"/>
                <a:ea typeface="Cambria"/>
                <a:cs typeface="Arial"/>
              </a:rPr>
              <a:t> </a:t>
            </a:r>
            <a:r>
              <a:rPr lang="en-US" sz="1800" i="1" kern="100" dirty="0" err="1">
                <a:latin typeface="Aptos"/>
                <a:ea typeface="Cambria"/>
                <a:cs typeface="Arial"/>
              </a:rPr>
              <a:t>sind</a:t>
            </a:r>
            <a:r>
              <a:rPr lang="en-US" sz="1800" i="1" kern="100" dirty="0">
                <a:latin typeface="Aptos"/>
                <a:ea typeface="Cambria"/>
                <a:cs typeface="Arial"/>
              </a:rPr>
              <a:t> </a:t>
            </a:r>
            <a:r>
              <a:rPr lang="en-US" sz="1800" i="1" kern="100" dirty="0" err="1">
                <a:latin typeface="Aptos"/>
                <a:ea typeface="Cambria"/>
                <a:cs typeface="Arial"/>
              </a:rPr>
              <a:t>nur</a:t>
            </a:r>
            <a:r>
              <a:rPr lang="en-US" sz="1800" i="1" kern="100" dirty="0">
                <a:latin typeface="Aptos"/>
                <a:ea typeface="Cambria"/>
                <a:cs typeface="Arial"/>
              </a:rPr>
              <a:t> in </a:t>
            </a:r>
            <a:r>
              <a:rPr lang="en-US" sz="1800" i="1" kern="100" dirty="0" err="1">
                <a:latin typeface="Aptos"/>
                <a:ea typeface="Cambria"/>
                <a:cs typeface="Arial"/>
              </a:rPr>
              <a:t>sozialen</a:t>
            </a:r>
            <a:r>
              <a:rPr lang="en-US" sz="1800" i="1" kern="100" dirty="0">
                <a:latin typeface="Aptos"/>
                <a:ea typeface="Cambria"/>
                <a:cs typeface="Arial"/>
              </a:rPr>
              <a:t> </a:t>
            </a:r>
            <a:r>
              <a:rPr lang="en-US" sz="1800" i="1" kern="100" dirty="0" err="1">
                <a:latin typeface="Aptos"/>
                <a:ea typeface="Cambria"/>
                <a:cs typeface="Arial"/>
              </a:rPr>
              <a:t>Netzwerken</a:t>
            </a:r>
            <a:r>
              <a:rPr lang="en-US" sz="1800" i="1" kern="100" dirty="0">
                <a:latin typeface="Aptos"/>
                <a:ea typeface="Cambria"/>
                <a:cs typeface="Arial"/>
              </a:rPr>
              <a:t> </a:t>
            </a:r>
            <a:r>
              <a:rPr lang="en-US" sz="1800" i="1" kern="100" dirty="0" err="1">
                <a:latin typeface="Aptos"/>
                <a:ea typeface="Cambria"/>
                <a:cs typeface="Arial"/>
              </a:rPr>
              <a:t>zu</a:t>
            </a:r>
            <a:r>
              <a:rPr lang="en-US" sz="1800" i="1" kern="100" dirty="0">
                <a:latin typeface="Aptos"/>
                <a:ea typeface="Cambria"/>
                <a:cs typeface="Arial"/>
              </a:rPr>
              <a:t> </a:t>
            </a:r>
            <a:r>
              <a:rPr lang="en-US" sz="1800" i="1" kern="100" dirty="0" err="1">
                <a:latin typeface="Aptos"/>
                <a:ea typeface="Cambria"/>
                <a:cs typeface="Arial"/>
              </a:rPr>
              <a:t>finden</a:t>
            </a:r>
            <a:r>
              <a:rPr lang="en-US" sz="1800" i="1" kern="100" dirty="0">
                <a:latin typeface="Aptos"/>
                <a:ea typeface="Cambria"/>
                <a:cs typeface="Arial"/>
              </a:rPr>
              <a:t>.</a:t>
            </a:r>
          </a:p>
          <a:p>
            <a:pPr>
              <a:lnSpc>
                <a:spcPct val="115000"/>
              </a:lnSpc>
              <a:spcAft>
                <a:spcPts val="800"/>
              </a:spcAft>
            </a:pPr>
            <a:r>
              <a:rPr lang="en-US" sz="1800" kern="100" dirty="0">
                <a:latin typeface="Aptos"/>
                <a:ea typeface="Cambria"/>
                <a:cs typeface="Arial"/>
              </a:rPr>
              <a:t>Die </a:t>
            </a:r>
            <a:r>
              <a:rPr lang="en-US" sz="1800" kern="100" dirty="0" err="1">
                <a:latin typeface="Aptos"/>
                <a:ea typeface="Cambria"/>
                <a:cs typeface="Arial"/>
              </a:rPr>
              <a:t>Nutzer</a:t>
            </a:r>
            <a:r>
              <a:rPr lang="en-US" sz="1800" kern="100" dirty="0">
                <a:latin typeface="Aptos"/>
                <a:ea typeface="Cambria"/>
                <a:cs typeface="Arial"/>
              </a:rPr>
              <a:t> </a:t>
            </a:r>
            <a:r>
              <a:rPr lang="en-US" sz="1800" kern="100" dirty="0" err="1">
                <a:latin typeface="Aptos"/>
                <a:ea typeface="Cambria"/>
                <a:cs typeface="Arial"/>
              </a:rPr>
              <a:t>treten</a:t>
            </a:r>
            <a:r>
              <a:rPr lang="en-US" sz="1800" kern="100" dirty="0">
                <a:latin typeface="Aptos"/>
                <a:ea typeface="Cambria"/>
                <a:cs typeface="Arial"/>
              </a:rPr>
              <a:t> </a:t>
            </a:r>
            <a:r>
              <a:rPr lang="en-US" sz="1800" kern="100" dirty="0" err="1">
                <a:latin typeface="Aptos"/>
                <a:ea typeface="Cambria"/>
                <a:cs typeface="Arial"/>
              </a:rPr>
              <a:t>einer</a:t>
            </a:r>
            <a:r>
              <a:rPr lang="en-US" sz="1800" kern="100" dirty="0">
                <a:latin typeface="Aptos"/>
                <a:ea typeface="Cambria"/>
                <a:cs typeface="Arial"/>
              </a:rPr>
              <a:t> </a:t>
            </a:r>
            <a:r>
              <a:rPr lang="en-US" sz="1800" kern="100" dirty="0" err="1">
                <a:latin typeface="Aptos"/>
                <a:ea typeface="Cambria"/>
                <a:cs typeface="Arial"/>
              </a:rPr>
              <a:t>sozialen</a:t>
            </a:r>
            <a:r>
              <a:rPr lang="en-US" sz="1800" kern="100" dirty="0">
                <a:latin typeface="Aptos"/>
                <a:ea typeface="Cambria"/>
                <a:cs typeface="Arial"/>
              </a:rPr>
              <a:t> </a:t>
            </a:r>
            <a:r>
              <a:rPr lang="en-US" sz="1800" kern="100" dirty="0" err="1">
                <a:latin typeface="Aptos"/>
                <a:ea typeface="Cambria"/>
                <a:cs typeface="Arial"/>
              </a:rPr>
              <a:t>Netzwerkplattform</a:t>
            </a:r>
            <a:r>
              <a:rPr lang="en-US" sz="1800" kern="100" dirty="0">
                <a:latin typeface="Aptos"/>
                <a:ea typeface="Cambria"/>
                <a:cs typeface="Arial"/>
              </a:rPr>
              <a:t> </a:t>
            </a:r>
            <a:r>
              <a:rPr lang="en-US" sz="1800" kern="100" dirty="0" err="1">
                <a:latin typeface="Aptos"/>
                <a:ea typeface="Cambria"/>
                <a:cs typeface="Arial"/>
              </a:rPr>
              <a:t>bei</a:t>
            </a:r>
            <a:r>
              <a:rPr lang="en-US" sz="1800" kern="100" dirty="0">
                <a:latin typeface="Aptos"/>
                <a:ea typeface="Cambria"/>
                <a:cs typeface="Arial"/>
              </a:rPr>
              <a:t> und </a:t>
            </a:r>
            <a:r>
              <a:rPr lang="en-US" sz="1800" kern="100" dirty="0" err="1">
                <a:latin typeface="Aptos"/>
                <a:ea typeface="Cambria"/>
                <a:cs typeface="Arial"/>
              </a:rPr>
              <a:t>beginnen</a:t>
            </a:r>
            <a:r>
              <a:rPr lang="en-US" sz="1800" kern="100" dirty="0">
                <a:latin typeface="Aptos"/>
                <a:ea typeface="Cambria"/>
                <a:cs typeface="Arial"/>
              </a:rPr>
              <a:t>, </a:t>
            </a:r>
            <a:r>
              <a:rPr lang="en-US" sz="1800" kern="100" dirty="0" err="1">
                <a:latin typeface="Aptos"/>
                <a:ea typeface="Cambria"/>
                <a:cs typeface="Arial"/>
              </a:rPr>
              <a:t>sich</a:t>
            </a:r>
            <a:r>
              <a:rPr lang="en-US" sz="1800" kern="100" dirty="0">
                <a:latin typeface="Aptos"/>
                <a:ea typeface="Cambria"/>
                <a:cs typeface="Arial"/>
              </a:rPr>
              <a:t> </a:t>
            </a:r>
            <a:r>
              <a:rPr lang="en-US" sz="1800" kern="100" dirty="0" err="1">
                <a:latin typeface="Aptos"/>
                <a:ea typeface="Cambria"/>
                <a:cs typeface="Arial"/>
              </a:rPr>
              <a:t>mit</a:t>
            </a:r>
            <a:r>
              <a:rPr lang="en-US" sz="1800" kern="100" dirty="0">
                <a:latin typeface="Aptos"/>
                <a:ea typeface="Cambria"/>
                <a:cs typeface="Arial"/>
              </a:rPr>
              <a:t> </a:t>
            </a:r>
            <a:r>
              <a:rPr lang="en-US" sz="1800" kern="100" dirty="0" err="1">
                <a:latin typeface="Aptos"/>
                <a:ea typeface="Cambria"/>
                <a:cs typeface="Arial"/>
              </a:rPr>
              <a:t>anderen</a:t>
            </a:r>
            <a:r>
              <a:rPr lang="en-US" sz="1800" kern="100" dirty="0">
                <a:latin typeface="Aptos"/>
                <a:ea typeface="Cambria"/>
                <a:cs typeface="Arial"/>
              </a:rPr>
              <a:t> </a:t>
            </a:r>
            <a:r>
              <a:rPr lang="en-US" sz="1800" kern="100" dirty="0" err="1">
                <a:latin typeface="Aptos"/>
                <a:ea typeface="Cambria"/>
                <a:cs typeface="Arial"/>
              </a:rPr>
              <a:t>Nutzern</a:t>
            </a:r>
            <a:r>
              <a:rPr lang="en-US" sz="1800" kern="100" dirty="0">
                <a:latin typeface="Aptos"/>
                <a:ea typeface="Cambria"/>
                <a:cs typeface="Arial"/>
              </a:rPr>
              <a:t> </a:t>
            </a:r>
            <a:r>
              <a:rPr lang="en-US" sz="1800" kern="100" dirty="0" err="1">
                <a:latin typeface="Aptos"/>
                <a:ea typeface="Cambria"/>
                <a:cs typeface="Arial"/>
              </a:rPr>
              <a:t>aus</a:t>
            </a:r>
            <a:r>
              <a:rPr lang="en-US" sz="1800" kern="100" dirty="0">
                <a:latin typeface="Aptos"/>
                <a:ea typeface="Cambria"/>
                <a:cs typeface="Arial"/>
              </a:rPr>
              <a:t> </a:t>
            </a:r>
            <a:r>
              <a:rPr lang="en-US" sz="1800" kern="100" dirty="0" err="1">
                <a:latin typeface="Aptos"/>
                <a:ea typeface="Cambria"/>
                <a:cs typeface="Arial"/>
              </a:rPr>
              <a:t>persönlichen</a:t>
            </a:r>
            <a:r>
              <a:rPr lang="en-US" sz="1800" kern="100" dirty="0">
                <a:latin typeface="Aptos"/>
                <a:ea typeface="Cambria"/>
                <a:cs typeface="Arial"/>
              </a:rPr>
              <a:t> und </a:t>
            </a:r>
            <a:r>
              <a:rPr lang="en-US" sz="1800" kern="100" dirty="0" err="1">
                <a:latin typeface="Aptos"/>
                <a:ea typeface="Cambria"/>
                <a:cs typeface="Arial"/>
              </a:rPr>
              <a:t>beruflichen</a:t>
            </a:r>
            <a:r>
              <a:rPr lang="en-US" sz="1800" kern="100" dirty="0">
                <a:latin typeface="Aptos"/>
                <a:ea typeface="Cambria"/>
                <a:cs typeface="Arial"/>
              </a:rPr>
              <a:t> </a:t>
            </a:r>
            <a:r>
              <a:rPr lang="en-US" sz="1800" kern="100" dirty="0" err="1">
                <a:latin typeface="Aptos"/>
                <a:ea typeface="Cambria"/>
                <a:cs typeface="Arial"/>
              </a:rPr>
              <a:t>Gründen</a:t>
            </a:r>
            <a:r>
              <a:rPr lang="en-US" sz="1800" kern="100" dirty="0">
                <a:latin typeface="Aptos"/>
                <a:ea typeface="Cambria"/>
                <a:cs typeface="Arial"/>
              </a:rPr>
              <a:t> </a:t>
            </a:r>
            <a:r>
              <a:rPr lang="en-US" sz="1800" kern="100" dirty="0" err="1">
                <a:latin typeface="Aptos"/>
                <a:ea typeface="Cambria"/>
                <a:cs typeface="Arial"/>
              </a:rPr>
              <a:t>zu</a:t>
            </a:r>
            <a:r>
              <a:rPr lang="en-US" sz="1800" kern="100" dirty="0">
                <a:latin typeface="Aptos"/>
                <a:ea typeface="Cambria"/>
                <a:cs typeface="Arial"/>
              </a:rPr>
              <a:t> </a:t>
            </a:r>
            <a:r>
              <a:rPr lang="en-US" sz="1800" b="1" kern="100" dirty="0" err="1">
                <a:latin typeface="Aptos"/>
                <a:ea typeface="Cambria"/>
                <a:cs typeface="Arial"/>
              </a:rPr>
              <a:t>vernetzen</a:t>
            </a:r>
            <a:r>
              <a:rPr lang="en-US" sz="1800" kern="100" dirty="0">
                <a:latin typeface="Aptos"/>
                <a:ea typeface="Cambria"/>
                <a:cs typeface="Arial"/>
              </a:rPr>
              <a:t>.</a:t>
            </a:r>
          </a:p>
          <a:p>
            <a:pPr>
              <a:lnSpc>
                <a:spcPct val="115000"/>
              </a:lnSpc>
              <a:spcAft>
                <a:spcPts val="800"/>
              </a:spcAft>
            </a:pPr>
            <a:r>
              <a:rPr lang="en-US" sz="1800" kern="100" dirty="0">
                <a:latin typeface="Aptos"/>
                <a:ea typeface="Cambria"/>
                <a:cs typeface="Arial"/>
              </a:rPr>
              <a:t>Die </a:t>
            </a:r>
            <a:r>
              <a:rPr lang="en-US" sz="1800" kern="100" dirty="0" err="1">
                <a:latin typeface="Aptos"/>
                <a:ea typeface="Cambria"/>
                <a:cs typeface="Arial"/>
              </a:rPr>
              <a:t>Nutzer</a:t>
            </a:r>
            <a:r>
              <a:rPr lang="en-US" sz="1800" kern="100" dirty="0">
                <a:latin typeface="Aptos"/>
                <a:ea typeface="Cambria"/>
                <a:cs typeface="Arial"/>
              </a:rPr>
              <a:t> </a:t>
            </a:r>
            <a:r>
              <a:rPr lang="en-US" sz="1800" kern="100" dirty="0" err="1">
                <a:latin typeface="Aptos"/>
                <a:ea typeface="Cambria"/>
                <a:cs typeface="Arial"/>
              </a:rPr>
              <a:t>können</a:t>
            </a:r>
            <a:r>
              <a:rPr lang="en-US" sz="1800" kern="100" dirty="0">
                <a:latin typeface="Aptos"/>
                <a:ea typeface="Cambria"/>
                <a:cs typeface="Arial"/>
              </a:rPr>
              <a:t> </a:t>
            </a:r>
            <a:r>
              <a:rPr lang="en-US" sz="1800" kern="100" dirty="0" err="1">
                <a:latin typeface="Aptos"/>
                <a:ea typeface="Cambria"/>
                <a:cs typeface="Arial"/>
              </a:rPr>
              <a:t>wählen</a:t>
            </a:r>
            <a:r>
              <a:rPr lang="en-US" sz="1800" kern="100" dirty="0">
                <a:latin typeface="Aptos"/>
                <a:ea typeface="Cambria"/>
                <a:cs typeface="Arial"/>
              </a:rPr>
              <a:t>, von </a:t>
            </a:r>
            <a:r>
              <a:rPr lang="en-US" sz="1800" kern="100" dirty="0" err="1">
                <a:latin typeface="Aptos"/>
                <a:ea typeface="Cambria"/>
                <a:cs typeface="Arial"/>
              </a:rPr>
              <a:t>wem</a:t>
            </a:r>
            <a:r>
              <a:rPr lang="en-US" sz="1800" kern="100" dirty="0">
                <a:latin typeface="Aptos"/>
                <a:ea typeface="Cambria"/>
                <a:cs typeface="Arial"/>
              </a:rPr>
              <a:t> </a:t>
            </a:r>
            <a:r>
              <a:rPr lang="en-US" sz="1800" kern="100" dirty="0" err="1">
                <a:latin typeface="Aptos"/>
                <a:ea typeface="Cambria"/>
                <a:cs typeface="Arial"/>
              </a:rPr>
              <a:t>sie</a:t>
            </a:r>
            <a:r>
              <a:rPr lang="en-US" sz="1800" kern="100" dirty="0">
                <a:latin typeface="Aptos"/>
                <a:ea typeface="Cambria"/>
                <a:cs typeface="Arial"/>
              </a:rPr>
              <a:t> </a:t>
            </a:r>
            <a:r>
              <a:rPr lang="en-US" sz="1800" kern="100" dirty="0" err="1">
                <a:latin typeface="Aptos"/>
                <a:ea typeface="Cambria"/>
                <a:cs typeface="Arial"/>
              </a:rPr>
              <a:t>Mitteilungen</a:t>
            </a:r>
            <a:r>
              <a:rPr lang="en-US" sz="1800" kern="100" dirty="0">
                <a:latin typeface="Aptos"/>
                <a:ea typeface="Cambria"/>
                <a:cs typeface="Arial"/>
              </a:rPr>
              <a:t> </a:t>
            </a:r>
            <a:r>
              <a:rPr lang="en-US" sz="1800" kern="100" dirty="0" err="1">
                <a:latin typeface="Aptos"/>
                <a:ea typeface="Cambria"/>
                <a:cs typeface="Arial"/>
              </a:rPr>
              <a:t>erhalten</a:t>
            </a:r>
            <a:r>
              <a:rPr lang="en-US" sz="1800" kern="100" dirty="0">
                <a:latin typeface="Aptos"/>
                <a:ea typeface="Cambria"/>
                <a:cs typeface="Arial"/>
              </a:rPr>
              <a:t> </a:t>
            </a:r>
            <a:r>
              <a:rPr lang="en-US" sz="1800" kern="100" dirty="0" err="1">
                <a:latin typeface="Aptos"/>
                <a:ea typeface="Cambria"/>
                <a:cs typeface="Arial"/>
              </a:rPr>
              <a:t>möchten</a:t>
            </a:r>
            <a:r>
              <a:rPr lang="en-US" sz="1800" kern="100" dirty="0">
                <a:latin typeface="Aptos"/>
                <a:ea typeface="Cambria"/>
                <a:cs typeface="Arial"/>
              </a:rPr>
              <a:t>. In </a:t>
            </a:r>
            <a:r>
              <a:rPr lang="en-US" sz="1800" kern="100" dirty="0" err="1">
                <a:latin typeface="Aptos"/>
                <a:ea typeface="Cambria"/>
                <a:cs typeface="Arial"/>
              </a:rPr>
              <a:t>einigen</a:t>
            </a:r>
            <a:r>
              <a:rPr lang="en-US" sz="1800" kern="100" dirty="0">
                <a:latin typeface="Aptos"/>
                <a:ea typeface="Cambria"/>
                <a:cs typeface="Arial"/>
              </a:rPr>
              <a:t> </a:t>
            </a:r>
            <a:r>
              <a:rPr lang="en-US" sz="1800" kern="100" dirty="0" err="1">
                <a:latin typeface="Aptos"/>
                <a:ea typeface="Cambria"/>
                <a:cs typeface="Arial"/>
              </a:rPr>
              <a:t>Fällen</a:t>
            </a:r>
            <a:r>
              <a:rPr lang="en-US" sz="1800" kern="100" dirty="0">
                <a:latin typeface="Aptos"/>
                <a:ea typeface="Cambria"/>
                <a:cs typeface="Arial"/>
              </a:rPr>
              <a:t> </a:t>
            </a:r>
            <a:r>
              <a:rPr lang="en-US" sz="1800" kern="100" dirty="0" err="1">
                <a:latin typeface="Aptos"/>
                <a:ea typeface="Cambria"/>
                <a:cs typeface="Arial"/>
              </a:rPr>
              <a:t>ist</a:t>
            </a:r>
            <a:r>
              <a:rPr lang="en-US" sz="1800" kern="100" dirty="0">
                <a:latin typeface="Aptos"/>
                <a:ea typeface="Cambria"/>
                <a:cs typeface="Arial"/>
              </a:rPr>
              <a:t> die </a:t>
            </a:r>
            <a:r>
              <a:rPr lang="en-US" sz="1800" kern="100" dirty="0" err="1">
                <a:latin typeface="Aptos"/>
                <a:ea typeface="Cambria"/>
                <a:cs typeface="Arial"/>
              </a:rPr>
              <a:t>Kommunikation</a:t>
            </a:r>
            <a:r>
              <a:rPr lang="en-US" sz="1800" kern="100" dirty="0">
                <a:latin typeface="Aptos"/>
                <a:ea typeface="Cambria"/>
                <a:cs typeface="Arial"/>
              </a:rPr>
              <a:t> </a:t>
            </a:r>
            <a:r>
              <a:rPr lang="en-US" sz="1800" kern="100" dirty="0" err="1">
                <a:latin typeface="Aptos"/>
                <a:ea typeface="Cambria"/>
                <a:cs typeface="Arial"/>
              </a:rPr>
              <a:t>einseitig</a:t>
            </a:r>
            <a:r>
              <a:rPr lang="en-US" sz="1800" kern="100" dirty="0">
                <a:latin typeface="Aptos"/>
                <a:ea typeface="Cambria"/>
                <a:cs typeface="Arial"/>
              </a:rPr>
              <a:t>, in </a:t>
            </a:r>
            <a:r>
              <a:rPr lang="en-US" sz="1800" kern="100" dirty="0" err="1">
                <a:latin typeface="Aptos"/>
                <a:ea typeface="Cambria"/>
                <a:cs typeface="Arial"/>
              </a:rPr>
              <a:t>anderen</a:t>
            </a:r>
            <a:r>
              <a:rPr lang="en-US" sz="1800" kern="100" dirty="0">
                <a:latin typeface="Aptos"/>
                <a:ea typeface="Cambria"/>
                <a:cs typeface="Arial"/>
              </a:rPr>
              <a:t> </a:t>
            </a:r>
            <a:r>
              <a:rPr lang="en-US" sz="1800" kern="100" dirty="0" err="1">
                <a:latin typeface="Aptos"/>
                <a:ea typeface="Cambria"/>
                <a:cs typeface="Arial"/>
              </a:rPr>
              <a:t>Fällen</a:t>
            </a:r>
            <a:r>
              <a:rPr lang="en-US" sz="1800" kern="100" dirty="0">
                <a:latin typeface="Aptos"/>
                <a:ea typeface="Cambria"/>
                <a:cs typeface="Arial"/>
              </a:rPr>
              <a:t> </a:t>
            </a:r>
            <a:r>
              <a:rPr lang="en-US" sz="1800" kern="100" dirty="0" err="1">
                <a:latin typeface="Aptos"/>
                <a:ea typeface="Cambria"/>
                <a:cs typeface="Arial"/>
              </a:rPr>
              <a:t>multidirektional</a:t>
            </a:r>
            <a:r>
              <a:rPr lang="en-US" sz="1800" kern="100" dirty="0">
                <a:latin typeface="Aptos"/>
                <a:ea typeface="Cambria"/>
                <a:cs typeface="Arial"/>
              </a:rPr>
              <a:t>.</a:t>
            </a:r>
          </a:p>
          <a:p>
            <a:pPr>
              <a:lnSpc>
                <a:spcPct val="115000"/>
              </a:lnSpc>
              <a:spcAft>
                <a:spcPts val="800"/>
              </a:spcAft>
            </a:pPr>
            <a:r>
              <a:rPr lang="en-US" sz="1800" kern="100" dirty="0">
                <a:latin typeface="Aptos"/>
                <a:ea typeface="Cambria"/>
                <a:cs typeface="Arial"/>
              </a:rPr>
              <a:t>Die </a:t>
            </a:r>
            <a:r>
              <a:rPr lang="en-US" sz="1800" kern="100" dirty="0" err="1">
                <a:latin typeface="Aptos"/>
                <a:ea typeface="Cambria"/>
                <a:cs typeface="Arial"/>
              </a:rPr>
              <a:t>Nutzer</a:t>
            </a:r>
            <a:r>
              <a:rPr lang="en-US" sz="1800" kern="100" dirty="0">
                <a:latin typeface="Aptos"/>
                <a:ea typeface="Cambria"/>
                <a:cs typeface="Arial"/>
              </a:rPr>
              <a:t> </a:t>
            </a:r>
            <a:r>
              <a:rPr lang="en-US" sz="1800" kern="100" dirty="0" err="1">
                <a:latin typeface="Aptos"/>
                <a:ea typeface="Cambria"/>
                <a:cs typeface="Arial"/>
              </a:rPr>
              <a:t>können</a:t>
            </a:r>
            <a:r>
              <a:rPr lang="en-US" sz="1800" kern="100" dirty="0">
                <a:latin typeface="Aptos"/>
                <a:ea typeface="Cambria"/>
                <a:cs typeface="Arial"/>
              </a:rPr>
              <a:t> </a:t>
            </a:r>
            <a:r>
              <a:rPr lang="en-US" sz="1800" kern="100" dirty="0" err="1">
                <a:latin typeface="Aptos"/>
                <a:ea typeface="Cambria"/>
                <a:cs typeface="Arial"/>
              </a:rPr>
              <a:t>Informationen</a:t>
            </a:r>
            <a:r>
              <a:rPr lang="en-US" sz="1800" kern="100" dirty="0">
                <a:latin typeface="Aptos"/>
                <a:ea typeface="Cambria"/>
                <a:cs typeface="Arial"/>
              </a:rPr>
              <a:t> </a:t>
            </a:r>
            <a:r>
              <a:rPr lang="en-US" sz="1800" kern="100" dirty="0" err="1">
                <a:latin typeface="Aptos"/>
                <a:ea typeface="Cambria"/>
                <a:cs typeface="Arial"/>
              </a:rPr>
              <a:t>austauschen</a:t>
            </a:r>
            <a:r>
              <a:rPr lang="en-US" sz="1800" kern="100" dirty="0">
                <a:latin typeface="Aptos"/>
                <a:ea typeface="Cambria"/>
                <a:cs typeface="Arial"/>
              </a:rPr>
              <a:t>, </a:t>
            </a:r>
            <a:r>
              <a:rPr lang="en-US" sz="1800" kern="100" dirty="0" err="1">
                <a:latin typeface="Aptos"/>
                <a:ea typeface="Cambria"/>
                <a:cs typeface="Arial"/>
              </a:rPr>
              <a:t>Meinungen</a:t>
            </a:r>
            <a:r>
              <a:rPr lang="en-US" sz="1800" kern="100" dirty="0">
                <a:latin typeface="Aptos"/>
                <a:ea typeface="Cambria"/>
                <a:cs typeface="Arial"/>
              </a:rPr>
              <a:t> </a:t>
            </a:r>
            <a:r>
              <a:rPr lang="en-US" sz="1800" kern="100" dirty="0" err="1">
                <a:latin typeface="Aptos"/>
                <a:ea typeface="Cambria"/>
                <a:cs typeface="Arial"/>
              </a:rPr>
              <a:t>äußern</a:t>
            </a:r>
            <a:r>
              <a:rPr lang="en-US" sz="1800" kern="100" dirty="0">
                <a:latin typeface="Aptos"/>
                <a:ea typeface="Cambria"/>
                <a:cs typeface="Arial"/>
              </a:rPr>
              <a:t>, </a:t>
            </a:r>
            <a:r>
              <a:rPr lang="en-US" sz="1800" kern="100" dirty="0" err="1">
                <a:latin typeface="Aptos"/>
                <a:ea typeface="Cambria"/>
                <a:cs typeface="Arial"/>
              </a:rPr>
              <a:t>gemeinsame</a:t>
            </a:r>
            <a:r>
              <a:rPr lang="en-US" sz="1800" kern="100" dirty="0">
                <a:latin typeface="Aptos"/>
                <a:ea typeface="Cambria"/>
                <a:cs typeface="Arial"/>
              </a:rPr>
              <a:t> </a:t>
            </a:r>
            <a:r>
              <a:rPr lang="en-US" sz="1800" kern="100" dirty="0" err="1">
                <a:latin typeface="Aptos"/>
                <a:ea typeface="Cambria"/>
                <a:cs typeface="Arial"/>
              </a:rPr>
              <a:t>Interessen</a:t>
            </a:r>
            <a:r>
              <a:rPr lang="en-US" sz="1800" kern="100" dirty="0">
                <a:latin typeface="Aptos"/>
                <a:ea typeface="Cambria"/>
                <a:cs typeface="Arial"/>
              </a:rPr>
              <a:t> </a:t>
            </a:r>
            <a:r>
              <a:rPr lang="en-US" sz="1800" kern="100" dirty="0" err="1">
                <a:latin typeface="Aptos"/>
                <a:ea typeface="Cambria"/>
                <a:cs typeface="Arial"/>
              </a:rPr>
              <a:t>erkunden</a:t>
            </a:r>
            <a:r>
              <a:rPr lang="en-US" sz="1800" kern="100" dirty="0">
                <a:latin typeface="Aptos"/>
                <a:ea typeface="Cambria"/>
                <a:cs typeface="Arial"/>
              </a:rPr>
              <a:t>, </a:t>
            </a:r>
            <a:r>
              <a:rPr lang="en-US" sz="1800" kern="100" dirty="0" err="1">
                <a:latin typeface="Aptos"/>
                <a:ea typeface="Cambria"/>
                <a:cs typeface="Arial"/>
              </a:rPr>
              <a:t>nach</a:t>
            </a:r>
            <a:r>
              <a:rPr lang="en-US" sz="1800" kern="100" dirty="0">
                <a:latin typeface="Aptos"/>
                <a:ea typeface="Cambria"/>
                <a:cs typeface="Arial"/>
              </a:rPr>
              <a:t> </a:t>
            </a:r>
            <a:r>
              <a:rPr lang="en-US" sz="1800" kern="100" dirty="0" err="1">
                <a:latin typeface="Aptos"/>
                <a:ea typeface="Cambria"/>
                <a:cs typeface="Arial"/>
              </a:rPr>
              <a:t>Stellen</a:t>
            </a:r>
            <a:r>
              <a:rPr lang="en-US" sz="1800" kern="100" dirty="0">
                <a:latin typeface="Aptos"/>
                <a:ea typeface="Cambria"/>
                <a:cs typeface="Arial"/>
              </a:rPr>
              <a:t> </a:t>
            </a:r>
            <a:r>
              <a:rPr lang="en-US" sz="1800" kern="100" dirty="0" err="1">
                <a:latin typeface="Aptos"/>
                <a:ea typeface="Cambria"/>
                <a:cs typeface="Arial"/>
              </a:rPr>
              <a:t>suchen</a:t>
            </a:r>
            <a:r>
              <a:rPr lang="en-US" sz="1800" kern="100" dirty="0">
                <a:latin typeface="Aptos"/>
                <a:ea typeface="Cambria"/>
                <a:cs typeface="Arial"/>
              </a:rPr>
              <a:t>, für </a:t>
            </a:r>
            <a:r>
              <a:rPr lang="en-US" sz="1800" kern="100" dirty="0" err="1">
                <a:latin typeface="Aptos"/>
                <a:ea typeface="Cambria"/>
                <a:cs typeface="Arial"/>
              </a:rPr>
              <a:t>ihre</a:t>
            </a:r>
            <a:r>
              <a:rPr lang="en-US" sz="1800" kern="100" dirty="0">
                <a:latin typeface="Aptos"/>
                <a:ea typeface="Cambria"/>
                <a:cs typeface="Arial"/>
              </a:rPr>
              <a:t> </a:t>
            </a:r>
            <a:r>
              <a:rPr lang="en-US" sz="1800" kern="100" dirty="0" err="1">
                <a:latin typeface="Aptos"/>
                <a:ea typeface="Cambria"/>
                <a:cs typeface="Arial"/>
              </a:rPr>
              <a:t>Unternehmen</a:t>
            </a:r>
            <a:r>
              <a:rPr lang="en-US" sz="1800" kern="100" dirty="0">
                <a:latin typeface="Aptos"/>
                <a:ea typeface="Cambria"/>
                <a:cs typeface="Arial"/>
              </a:rPr>
              <a:t> </a:t>
            </a:r>
            <a:r>
              <a:rPr lang="en-US" sz="1800" kern="100" dirty="0" err="1">
                <a:latin typeface="Aptos"/>
                <a:ea typeface="Cambria"/>
                <a:cs typeface="Arial"/>
              </a:rPr>
              <a:t>werben</a:t>
            </a:r>
            <a:r>
              <a:rPr lang="en-US" sz="1800" kern="100" dirty="0">
                <a:latin typeface="Aptos"/>
                <a:ea typeface="Cambria"/>
                <a:cs typeface="Arial"/>
              </a:rPr>
              <a:t>, </a:t>
            </a:r>
            <a:r>
              <a:rPr lang="en-US" sz="1800" kern="100" dirty="0" err="1">
                <a:latin typeface="Aptos"/>
                <a:ea typeface="Cambria"/>
                <a:cs typeface="Arial"/>
              </a:rPr>
              <a:t>Beziehungen</a:t>
            </a:r>
            <a:r>
              <a:rPr lang="en-US" sz="1800" kern="100" dirty="0">
                <a:latin typeface="Aptos"/>
                <a:ea typeface="Cambria"/>
                <a:cs typeface="Arial"/>
              </a:rPr>
              <a:t> </a:t>
            </a:r>
            <a:r>
              <a:rPr lang="en-US" sz="1800" kern="100" dirty="0" err="1">
                <a:latin typeface="Aptos"/>
                <a:ea typeface="Cambria"/>
                <a:cs typeface="Arial"/>
              </a:rPr>
              <a:t>knüpfen</a:t>
            </a:r>
            <a:r>
              <a:rPr lang="en-US" sz="1800" kern="100" dirty="0">
                <a:latin typeface="Aptos"/>
                <a:ea typeface="Cambria"/>
                <a:cs typeface="Arial"/>
              </a:rPr>
              <a:t> und auf </a:t>
            </a:r>
            <a:r>
              <a:rPr lang="en-US" sz="1800" kern="100" dirty="0" err="1">
                <a:latin typeface="Aptos"/>
                <a:ea typeface="Cambria"/>
                <a:cs typeface="Arial"/>
              </a:rPr>
              <a:t>andere</a:t>
            </a:r>
            <a:r>
              <a:rPr lang="en-US" sz="1800" kern="100" dirty="0">
                <a:latin typeface="Aptos"/>
                <a:ea typeface="Cambria"/>
                <a:cs typeface="Arial"/>
              </a:rPr>
              <a:t> Weise </a:t>
            </a:r>
            <a:r>
              <a:rPr lang="en-US" sz="1800" kern="100" dirty="0" err="1">
                <a:latin typeface="Aptos"/>
                <a:ea typeface="Cambria"/>
                <a:cs typeface="Arial"/>
              </a:rPr>
              <a:t>miteinander</a:t>
            </a:r>
            <a:r>
              <a:rPr lang="en-US" sz="1800" kern="100" dirty="0">
                <a:latin typeface="Aptos"/>
                <a:ea typeface="Cambria"/>
                <a:cs typeface="Arial"/>
              </a:rPr>
              <a:t> </a:t>
            </a:r>
            <a:r>
              <a:rPr lang="en-US" sz="1800" kern="100" dirty="0" err="1">
                <a:latin typeface="Aptos"/>
                <a:ea typeface="Cambria"/>
                <a:cs typeface="Arial"/>
              </a:rPr>
              <a:t>interagieren</a:t>
            </a:r>
            <a:r>
              <a:rPr lang="en-US" sz="1800" kern="100" dirty="0">
                <a:latin typeface="Aptos"/>
                <a:ea typeface="Cambria"/>
                <a:cs typeface="Arial"/>
              </a:rPr>
              <a:t>. </a:t>
            </a:r>
            <a:endParaRPr lang="sk-SK" sz="1800" kern="100" dirty="0">
              <a:latin typeface="Aptos"/>
              <a:ea typeface="Cambria"/>
              <a:cs typeface="Arial"/>
            </a:endParaRPr>
          </a:p>
          <a:p>
            <a:pPr marL="0" indent="0">
              <a:lnSpc>
                <a:spcPct val="115000"/>
              </a:lnSpc>
              <a:spcAft>
                <a:spcPts val="800"/>
              </a:spcAft>
              <a:buNone/>
            </a:pPr>
            <a:r>
              <a:rPr lang="en-US" sz="1800" dirty="0" err="1">
                <a:latin typeface="Aptos"/>
                <a:ea typeface="Cambria"/>
              </a:rPr>
              <a:t>Soziale</a:t>
            </a:r>
            <a:r>
              <a:rPr lang="en-US" sz="1800" dirty="0">
                <a:latin typeface="Aptos"/>
                <a:ea typeface="Cambria"/>
              </a:rPr>
              <a:t> </a:t>
            </a:r>
            <a:r>
              <a:rPr lang="en-US" sz="1800" dirty="0" err="1">
                <a:latin typeface="Aptos"/>
                <a:ea typeface="Cambria"/>
              </a:rPr>
              <a:t>Netzwerke</a:t>
            </a:r>
            <a:r>
              <a:rPr lang="en-US" sz="1800" dirty="0">
                <a:latin typeface="Aptos"/>
                <a:ea typeface="Cambria"/>
              </a:rPr>
              <a:t> </a:t>
            </a:r>
            <a:r>
              <a:rPr lang="en-US" sz="1800" dirty="0" err="1">
                <a:latin typeface="Aptos"/>
                <a:ea typeface="Cambria"/>
              </a:rPr>
              <a:t>sind</a:t>
            </a:r>
            <a:r>
              <a:rPr lang="en-US" sz="1800" dirty="0">
                <a:latin typeface="Aptos"/>
                <a:ea typeface="Cambria"/>
              </a:rPr>
              <a:t> </a:t>
            </a:r>
            <a:r>
              <a:rPr lang="en-US" sz="1800" dirty="0" err="1">
                <a:latin typeface="Aptos"/>
                <a:ea typeface="Cambria"/>
              </a:rPr>
              <a:t>sehr</a:t>
            </a:r>
            <a:r>
              <a:rPr lang="en-US" sz="1800" dirty="0">
                <a:latin typeface="Aptos"/>
                <a:ea typeface="Cambria"/>
              </a:rPr>
              <a:t> </a:t>
            </a:r>
            <a:r>
              <a:rPr lang="en-US" sz="1800" dirty="0" err="1">
                <a:latin typeface="Aptos"/>
                <a:ea typeface="Cambria"/>
              </a:rPr>
              <a:t>beliebt</a:t>
            </a:r>
            <a:r>
              <a:rPr lang="en-US" sz="1800" dirty="0">
                <a:latin typeface="Aptos"/>
                <a:ea typeface="Cambria"/>
              </a:rPr>
              <a:t> und für die </a:t>
            </a:r>
            <a:r>
              <a:rPr lang="en-US" sz="1800" dirty="0" err="1">
                <a:latin typeface="Aptos"/>
                <a:ea typeface="Cambria"/>
              </a:rPr>
              <a:t>meisten</a:t>
            </a:r>
            <a:r>
              <a:rPr lang="en-US" sz="1800" dirty="0">
                <a:latin typeface="Aptos"/>
                <a:ea typeface="Cambria"/>
              </a:rPr>
              <a:t> Menschen </a:t>
            </a:r>
            <a:r>
              <a:rPr lang="en-US" sz="1800" dirty="0" err="1">
                <a:latin typeface="Aptos"/>
                <a:ea typeface="Cambria"/>
              </a:rPr>
              <a:t>zur</a:t>
            </a:r>
            <a:r>
              <a:rPr lang="en-US" sz="1800" dirty="0">
                <a:latin typeface="Aptos"/>
                <a:ea typeface="Cambria"/>
              </a:rPr>
              <a:t> </a:t>
            </a:r>
            <a:r>
              <a:rPr lang="en-US" sz="1800" dirty="0" err="1">
                <a:latin typeface="Aptos"/>
                <a:ea typeface="Cambria"/>
              </a:rPr>
              <a:t>bevorzugten</a:t>
            </a:r>
            <a:r>
              <a:rPr lang="en-US" sz="1800" dirty="0">
                <a:latin typeface="Aptos"/>
                <a:ea typeface="Cambria"/>
              </a:rPr>
              <a:t> </a:t>
            </a:r>
            <a:r>
              <a:rPr lang="en-US" sz="1800" dirty="0" err="1">
                <a:latin typeface="Aptos"/>
                <a:ea typeface="Cambria"/>
              </a:rPr>
              <a:t>Kommunikationsmethode</a:t>
            </a:r>
            <a:r>
              <a:rPr lang="en-US" sz="1800" dirty="0">
                <a:latin typeface="Aptos"/>
                <a:ea typeface="Cambria"/>
              </a:rPr>
              <a:t> </a:t>
            </a:r>
            <a:r>
              <a:rPr lang="en-US" sz="1800" dirty="0" err="1">
                <a:latin typeface="Aptos"/>
                <a:ea typeface="Cambria"/>
              </a:rPr>
              <a:t>geworden</a:t>
            </a:r>
            <a:r>
              <a:rPr lang="en-US" sz="1800" dirty="0">
                <a:latin typeface="Aptos"/>
                <a:ea typeface="Cambria"/>
              </a:rPr>
              <a:t>. </a:t>
            </a:r>
          </a:p>
        </p:txBody>
      </p:sp>
      <p:pic>
        <p:nvPicPr>
          <p:cNvPr id="4" name="Picture 4">
            <a:extLst>
              <a:ext uri="{FF2B5EF4-FFF2-40B4-BE49-F238E27FC236}">
                <a16:creationId xmlns:a16="http://schemas.microsoft.com/office/drawing/2014/main" id="{E32FC181-1676-BABF-99B3-FFC8FA549576}"/>
              </a:ext>
            </a:extLst>
          </p:cNvPr>
          <p:cNvPicPr>
            <a:picLocks noChangeAspect="1"/>
          </p:cNvPicPr>
          <p:nvPr/>
        </p:nvPicPr>
        <p:blipFill rotWithShape="1">
          <a:blip r:embed="rId2"/>
          <a:srcRect l="19305" r="13944" b="-2"/>
          <a:stretch/>
        </p:blipFill>
        <p:spPr>
          <a:xfrm>
            <a:off x="530952" y="2014376"/>
            <a:ext cx="2753556" cy="2753569"/>
          </a:xfrm>
          <a:prstGeom prst="rect">
            <a:avLst/>
          </a:prstGeom>
        </p:spPr>
      </p:pic>
    </p:spTree>
    <p:extLst>
      <p:ext uri="{BB962C8B-B14F-4D97-AF65-F5344CB8AC3E}">
        <p14:creationId xmlns:p14="http://schemas.microsoft.com/office/powerpoint/2010/main" val="2074187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n-US" sz="4400" dirty="0" err="1">
                <a:latin typeface="Aptos" panose="020B0004020202020204" pitchFamily="34" charset="0"/>
                <a:ea typeface="Cambria"/>
              </a:rPr>
              <a:t>Vorteile</a:t>
            </a:r>
            <a:r>
              <a:rPr lang="en-US" sz="4400" dirty="0">
                <a:latin typeface="Aptos" panose="020B0004020202020204" pitchFamily="34" charset="0"/>
                <a:ea typeface="Cambria"/>
              </a:rPr>
              <a:t> der </a:t>
            </a:r>
            <a:r>
              <a:rPr lang="en-US" sz="4400" dirty="0" err="1">
                <a:latin typeface="Aptos" panose="020B0004020202020204" pitchFamily="34" charset="0"/>
                <a:ea typeface="Cambria"/>
              </a:rPr>
              <a:t>sozialen</a:t>
            </a:r>
            <a:r>
              <a:rPr lang="en-US" sz="4400" dirty="0">
                <a:latin typeface="Aptos" panose="020B0004020202020204" pitchFamily="34" charset="0"/>
                <a:ea typeface="Cambria"/>
              </a:rPr>
              <a:t> </a:t>
            </a:r>
            <a:r>
              <a:rPr lang="en-US" sz="4400" dirty="0" err="1">
                <a:latin typeface="Aptos" panose="020B0004020202020204" pitchFamily="34" charset="0"/>
                <a:ea typeface="Cambria"/>
              </a:rPr>
              <a:t>Vernetzung</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460506" y="1258344"/>
            <a:ext cx="8635637" cy="5586059"/>
          </a:xfrm>
        </p:spPr>
        <p:txBody>
          <a:bodyPr vert="horz" lIns="91440" tIns="45720" rIns="91440" bIns="45720" rtlCol="0">
            <a:noAutofit/>
          </a:bodyPr>
          <a:lstStyle/>
          <a:p>
            <a:pPr marL="0" indent="0">
              <a:lnSpc>
                <a:spcPct val="110000"/>
              </a:lnSpc>
              <a:buNone/>
            </a:pPr>
            <a:r>
              <a:rPr lang="en-US" sz="1800" b="1" kern="100" dirty="0" err="1">
                <a:latin typeface="Aptos" panose="020B0004020202020204" pitchFamily="34" charset="0"/>
                <a:cs typeface="Arial" panose="020B0604020202020204" pitchFamily="34" charset="0"/>
              </a:rPr>
              <a:t>Globale</a:t>
            </a:r>
            <a:r>
              <a:rPr lang="en-US" sz="1800" b="1" kern="100" dirty="0">
                <a:latin typeface="Aptos" panose="020B0004020202020204" pitchFamily="34" charset="0"/>
                <a:cs typeface="Arial" panose="020B0604020202020204" pitchFamily="34" charset="0"/>
              </a:rPr>
              <a:t> </a:t>
            </a:r>
            <a:r>
              <a:rPr lang="en-US" sz="1800" b="1" kern="100" dirty="0" err="1">
                <a:latin typeface="Aptos" panose="020B0004020202020204" pitchFamily="34" charset="0"/>
                <a:cs typeface="Arial" panose="020B0604020202020204" pitchFamily="34" charset="0"/>
              </a:rPr>
              <a:t>Konnektivität</a:t>
            </a:r>
            <a:r>
              <a:rPr lang="en-US" sz="1800" b="1" kern="100" dirty="0">
                <a:latin typeface="Aptos" panose="020B0004020202020204" pitchFamily="34" charset="0"/>
                <a:cs typeface="Arial" panose="020B0604020202020204" pitchFamily="34" charset="0"/>
              </a:rPr>
              <a:t> </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ermöglicht</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eine</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hervorragende</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globale</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Kommunikation</a:t>
            </a:r>
            <a:r>
              <a:rPr lang="sk-SK" sz="1800" kern="100" dirty="0">
                <a:latin typeface="Aptos" panose="020B0004020202020204" pitchFamily="34" charset="0"/>
                <a:cs typeface="Arial" panose="020B0604020202020204" pitchFamily="34" charset="0"/>
              </a:rPr>
              <a:t>.</a:t>
            </a:r>
            <a:endParaRPr lang="en-US" sz="1800" kern="100" dirty="0">
              <a:latin typeface="Aptos" panose="020B0004020202020204" pitchFamily="34" charset="0"/>
              <a:cs typeface="Arial" panose="020B0604020202020204" pitchFamily="34" charset="0"/>
            </a:endParaRPr>
          </a:p>
          <a:p>
            <a:pPr marL="0" indent="0">
              <a:lnSpc>
                <a:spcPct val="110000"/>
              </a:lnSpc>
              <a:buNone/>
            </a:pPr>
            <a:r>
              <a:rPr lang="en-US" sz="1800" b="1" kern="100" dirty="0">
                <a:latin typeface="Aptos" panose="020B0004020202020204" pitchFamily="34" charset="0"/>
                <a:cs typeface="Arial" panose="020B0604020202020204" pitchFamily="34" charset="0"/>
              </a:rPr>
              <a:t>Der </a:t>
            </a:r>
            <a:r>
              <a:rPr lang="en-US" sz="1800" b="1" kern="100" dirty="0" err="1">
                <a:latin typeface="Aptos" panose="020B0004020202020204" pitchFamily="34" charset="0"/>
                <a:cs typeface="Arial" panose="020B0604020202020204" pitchFamily="34" charset="0"/>
              </a:rPr>
              <a:t>richtige</a:t>
            </a:r>
            <a:r>
              <a:rPr lang="en-US" sz="1800" b="1" kern="100" dirty="0">
                <a:latin typeface="Aptos" panose="020B0004020202020204" pitchFamily="34" charset="0"/>
                <a:cs typeface="Arial" panose="020B0604020202020204" pitchFamily="34" charset="0"/>
              </a:rPr>
              <a:t> Ort für </a:t>
            </a:r>
            <a:r>
              <a:rPr lang="en-US" sz="1800" b="1" kern="100" dirty="0" err="1">
                <a:latin typeface="Aptos" panose="020B0004020202020204" pitchFamily="34" charset="0"/>
                <a:cs typeface="Arial" panose="020B0604020202020204" pitchFamily="34" charset="0"/>
              </a:rPr>
              <a:t>edle</a:t>
            </a:r>
            <a:r>
              <a:rPr lang="en-US" sz="1800" b="1" kern="100" dirty="0">
                <a:latin typeface="Aptos" panose="020B0004020202020204" pitchFamily="34" charset="0"/>
                <a:cs typeface="Arial" panose="020B0604020202020204" pitchFamily="34" charset="0"/>
              </a:rPr>
              <a:t> </a:t>
            </a:r>
            <a:r>
              <a:rPr lang="en-US" sz="1800" b="1" kern="100" dirty="0" err="1">
                <a:latin typeface="Aptos" panose="020B0004020202020204" pitchFamily="34" charset="0"/>
                <a:cs typeface="Arial" panose="020B0604020202020204" pitchFamily="34" charset="0"/>
              </a:rPr>
              <a:t>Zwecke</a:t>
            </a:r>
            <a:r>
              <a:rPr lang="en-US" sz="1800" b="1" kern="100" dirty="0">
                <a:latin typeface="Aptos" panose="020B0004020202020204" pitchFamily="34" charset="0"/>
                <a:cs typeface="Arial" panose="020B0604020202020204" pitchFamily="34" charset="0"/>
              </a:rPr>
              <a:t> </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Wohltätigkeitsarbeit</a:t>
            </a:r>
            <a:r>
              <a:rPr lang="en-US" sz="1800" kern="100" dirty="0">
                <a:latin typeface="Aptos" panose="020B0004020202020204" pitchFamily="34" charset="0"/>
                <a:cs typeface="Arial" panose="020B0604020202020204" pitchFamily="34" charset="0"/>
              </a:rPr>
              <a:t> - </a:t>
            </a:r>
            <a:r>
              <a:rPr lang="en-US" sz="1800" b="1" kern="100" dirty="0">
                <a:solidFill>
                  <a:schemeClr val="accent2"/>
                </a:solidFill>
                <a:latin typeface="Aptos" panose="020B0004020202020204" pitchFamily="34" charset="0"/>
                <a:cs typeface="Arial" panose="020B0604020202020204" pitchFamily="34" charset="0"/>
              </a:rPr>
              <a:t>der </a:t>
            </a:r>
            <a:r>
              <a:rPr lang="en-US" sz="1800" b="1" kern="100" dirty="0" err="1">
                <a:solidFill>
                  <a:schemeClr val="accent2"/>
                </a:solidFill>
                <a:latin typeface="Aptos" panose="020B0004020202020204" pitchFamily="34" charset="0"/>
                <a:cs typeface="Arial" panose="020B0604020202020204" pitchFamily="34" charset="0"/>
              </a:rPr>
              <a:t>wichtigste</a:t>
            </a:r>
            <a:r>
              <a:rPr lang="en-US" sz="1800" b="1" kern="100" dirty="0">
                <a:solidFill>
                  <a:schemeClr val="accent2"/>
                </a:solidFill>
                <a:latin typeface="Aptos" panose="020B0004020202020204" pitchFamily="34" charset="0"/>
                <a:cs typeface="Arial" panose="020B0604020202020204" pitchFamily="34" charset="0"/>
              </a:rPr>
              <a:t> </a:t>
            </a:r>
            <a:r>
              <a:rPr lang="en-US" sz="1800" b="1" kern="100" dirty="0" err="1">
                <a:solidFill>
                  <a:schemeClr val="accent2"/>
                </a:solidFill>
                <a:latin typeface="Aptos" panose="020B0004020202020204" pitchFamily="34" charset="0"/>
                <a:cs typeface="Arial" panose="020B0604020202020204" pitchFamily="34" charset="0"/>
              </a:rPr>
              <a:t>Vorteil</a:t>
            </a:r>
            <a:r>
              <a:rPr lang="sk-SK" sz="1800" b="1" kern="100" dirty="0">
                <a:solidFill>
                  <a:schemeClr val="accent2"/>
                </a:solidFill>
                <a:latin typeface="Aptos" panose="020B0004020202020204" pitchFamily="34" charset="0"/>
                <a:cs typeface="Arial" panose="020B0604020202020204" pitchFamily="34" charset="0"/>
              </a:rPr>
              <a:t>.</a:t>
            </a:r>
            <a:endParaRPr lang="en-US" sz="1800" b="1" kern="100" dirty="0">
              <a:solidFill>
                <a:schemeClr val="accent2"/>
              </a:solidFill>
              <a:latin typeface="Aptos" panose="020B0004020202020204" pitchFamily="34" charset="0"/>
              <a:cs typeface="Arial" panose="020B0604020202020204" pitchFamily="34" charset="0"/>
            </a:endParaRPr>
          </a:p>
          <a:p>
            <a:pPr marL="0" indent="0">
              <a:lnSpc>
                <a:spcPct val="110000"/>
              </a:lnSpc>
              <a:buNone/>
            </a:pPr>
            <a:r>
              <a:rPr lang="en-US" sz="1800" b="1" kern="100" dirty="0" err="1">
                <a:latin typeface="Aptos" panose="020B0004020202020204" pitchFamily="34" charset="0"/>
                <a:cs typeface="Arial" panose="020B0604020202020204" pitchFamily="34" charset="0"/>
              </a:rPr>
              <a:t>Werkzeug</a:t>
            </a:r>
            <a:r>
              <a:rPr lang="en-US" sz="1800" b="1" kern="100" dirty="0">
                <a:latin typeface="Aptos" panose="020B0004020202020204" pitchFamily="34" charset="0"/>
                <a:cs typeface="Arial" panose="020B0604020202020204" pitchFamily="34" charset="0"/>
              </a:rPr>
              <a:t> für die </a:t>
            </a:r>
            <a:r>
              <a:rPr lang="en-US" sz="1800" b="1" kern="100" dirty="0" err="1">
                <a:latin typeface="Aptos" panose="020B0004020202020204" pitchFamily="34" charset="0"/>
                <a:cs typeface="Arial" panose="020B0604020202020204" pitchFamily="34" charset="0"/>
              </a:rPr>
              <a:t>Bildung</a:t>
            </a:r>
            <a:r>
              <a:rPr lang="en-US" sz="1800" b="1" kern="100" dirty="0">
                <a:latin typeface="Aptos" panose="020B0004020202020204" pitchFamily="34" charset="0"/>
                <a:cs typeface="Arial" panose="020B0604020202020204" pitchFamily="34" charset="0"/>
              </a:rPr>
              <a:t> </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ein</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wirksames</a:t>
            </a:r>
            <a:r>
              <a:rPr lang="en-US" sz="1800" kern="100" dirty="0">
                <a:latin typeface="Aptos" panose="020B0004020202020204" pitchFamily="34" charset="0"/>
                <a:cs typeface="Arial" panose="020B0604020202020204" pitchFamily="34" charset="0"/>
              </a:rPr>
              <a:t> Instrument </a:t>
            </a:r>
            <a:r>
              <a:rPr lang="en-US" sz="1800" kern="100" dirty="0" err="1">
                <a:latin typeface="Aptos" panose="020B0004020202020204" pitchFamily="34" charset="0"/>
                <a:cs typeface="Arial" panose="020B0604020202020204" pitchFamily="34" charset="0"/>
              </a:rPr>
              <a:t>zur</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Erleichterung</a:t>
            </a:r>
            <a:r>
              <a:rPr lang="en-US" sz="1800" kern="100" dirty="0">
                <a:latin typeface="Aptos" panose="020B0004020202020204" pitchFamily="34" charset="0"/>
                <a:cs typeface="Arial" panose="020B0604020202020204" pitchFamily="34" charset="0"/>
              </a:rPr>
              <a:t> des </a:t>
            </a:r>
            <a:r>
              <a:rPr lang="en-US" sz="1800" kern="100" dirty="0" err="1">
                <a:latin typeface="Aptos" panose="020B0004020202020204" pitchFamily="34" charset="0"/>
                <a:cs typeface="Arial" panose="020B0604020202020204" pitchFamily="34" charset="0"/>
              </a:rPr>
              <a:t>Erlernens</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neuer</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Fähigkeiten</a:t>
            </a:r>
            <a:r>
              <a:rPr lang="en-US" sz="1800" kern="100" dirty="0">
                <a:latin typeface="Aptos" panose="020B0004020202020204" pitchFamily="34" charset="0"/>
                <a:cs typeface="Arial" panose="020B0604020202020204" pitchFamily="34" charset="0"/>
              </a:rPr>
              <a:t> und </a:t>
            </a:r>
            <a:r>
              <a:rPr lang="en-US" sz="1800" kern="100" dirty="0" err="1">
                <a:latin typeface="Aptos" panose="020B0004020202020204" pitchFamily="34" charset="0"/>
                <a:cs typeface="Arial" panose="020B0604020202020204" pitchFamily="34" charset="0"/>
              </a:rPr>
              <a:t>Konzepte</a:t>
            </a:r>
            <a:r>
              <a:rPr lang="en-US" sz="1800" kern="100" dirty="0">
                <a:latin typeface="Aptos" panose="020B0004020202020204" pitchFamily="34" charset="0"/>
                <a:cs typeface="Arial" panose="020B0604020202020204" pitchFamily="34" charset="0"/>
              </a:rPr>
              <a:t> (</a:t>
            </a:r>
            <a:r>
              <a:rPr lang="en-US" sz="1800" kern="100" dirty="0" err="1">
                <a:solidFill>
                  <a:schemeClr val="accent2"/>
                </a:solidFill>
                <a:latin typeface="Aptos" panose="020B0004020202020204" pitchFamily="34" charset="0"/>
                <a:cs typeface="Arial" panose="020B0604020202020204" pitchFamily="34" charset="0"/>
              </a:rPr>
              <a:t>DigiWELL</a:t>
            </a:r>
            <a:r>
              <a:rPr lang="en-US" sz="1800" kern="100" dirty="0">
                <a:latin typeface="Aptos" panose="020B0004020202020204" pitchFamily="34" charset="0"/>
                <a:cs typeface="Arial" panose="020B0604020202020204" pitchFamily="34" charset="0"/>
              </a:rPr>
              <a:t>)</a:t>
            </a:r>
            <a:r>
              <a:rPr lang="sk-SK" sz="1800" kern="100" dirty="0">
                <a:latin typeface="Aptos" panose="020B0004020202020204" pitchFamily="34" charset="0"/>
                <a:cs typeface="Arial" panose="020B0604020202020204" pitchFamily="34" charset="0"/>
              </a:rPr>
              <a:t>.</a:t>
            </a:r>
            <a:endParaRPr lang="en-US" sz="1800" kern="100" dirty="0">
              <a:latin typeface="Aptos" panose="020B0004020202020204" pitchFamily="34" charset="0"/>
              <a:cs typeface="Arial" panose="020B0604020202020204" pitchFamily="34" charset="0"/>
            </a:endParaRPr>
          </a:p>
          <a:p>
            <a:pPr marL="0" indent="0">
              <a:lnSpc>
                <a:spcPct val="110000"/>
              </a:lnSpc>
              <a:buNone/>
            </a:pPr>
            <a:r>
              <a:rPr lang="en-US" sz="1800" b="1" kern="100" dirty="0" err="1">
                <a:latin typeface="Aptos" panose="020B0004020202020204" pitchFamily="34" charset="0"/>
                <a:cs typeface="Arial" panose="020B0604020202020204" pitchFamily="34" charset="0"/>
              </a:rPr>
              <a:t>Informationen</a:t>
            </a:r>
            <a:r>
              <a:rPr lang="en-US" sz="1800" b="1" kern="100" dirty="0">
                <a:latin typeface="Aptos" panose="020B0004020202020204" pitchFamily="34" charset="0"/>
                <a:cs typeface="Arial" panose="020B0604020202020204" pitchFamily="34" charset="0"/>
              </a:rPr>
              <a:t> und </a:t>
            </a:r>
            <a:r>
              <a:rPr lang="en-US" sz="1800" b="1" kern="100" dirty="0" err="1">
                <a:latin typeface="Aptos" panose="020B0004020202020204" pitchFamily="34" charset="0"/>
                <a:cs typeface="Arial" panose="020B0604020202020204" pitchFamily="34" charset="0"/>
              </a:rPr>
              <a:t>Aktualisierungen</a:t>
            </a:r>
            <a:r>
              <a:rPr lang="en-US" sz="1800" b="1" kern="100" dirty="0">
                <a:latin typeface="Aptos" panose="020B0004020202020204" pitchFamily="34" charset="0"/>
                <a:cs typeface="Arial" panose="020B0604020202020204" pitchFamily="34" charset="0"/>
              </a:rPr>
              <a:t> </a:t>
            </a:r>
            <a:r>
              <a:rPr lang="en-US" sz="1800" kern="100" dirty="0">
                <a:latin typeface="Aptos" panose="020B0004020202020204" pitchFamily="34" charset="0"/>
                <a:cs typeface="Arial" panose="020B0604020202020204" pitchFamily="34" charset="0"/>
              </a:rPr>
              <a:t>- Sie </a:t>
            </a:r>
            <a:r>
              <a:rPr lang="en-US" sz="1800" kern="100" dirty="0" err="1">
                <a:latin typeface="Aptos" panose="020B0004020202020204" pitchFamily="34" charset="0"/>
                <a:cs typeface="Arial" panose="020B0604020202020204" pitchFamily="34" charset="0"/>
              </a:rPr>
              <a:t>erhalten</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aktuelle</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Informationen</a:t>
            </a:r>
            <a:r>
              <a:rPr lang="en-US" sz="1800" kern="100" dirty="0">
                <a:latin typeface="Aptos" panose="020B0004020202020204" pitchFamily="34" charset="0"/>
                <a:cs typeface="Arial" panose="020B0604020202020204" pitchFamily="34" charset="0"/>
              </a:rPr>
              <a:t> und </a:t>
            </a:r>
            <a:r>
              <a:rPr lang="en-US" sz="1800" kern="100" dirty="0" err="1">
                <a:latin typeface="Aptos" panose="020B0004020202020204" pitchFamily="34" charset="0"/>
                <a:cs typeface="Arial" panose="020B0604020202020204" pitchFamily="34" charset="0"/>
              </a:rPr>
              <a:t>Nachrichten</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aus</a:t>
            </a:r>
            <a:r>
              <a:rPr lang="en-US" sz="1800" kern="100" dirty="0">
                <a:latin typeface="Aptos" panose="020B0004020202020204" pitchFamily="34" charset="0"/>
                <a:cs typeface="Arial" panose="020B0604020202020204" pitchFamily="34" charset="0"/>
              </a:rPr>
              <a:t> der </a:t>
            </a:r>
            <a:r>
              <a:rPr lang="en-US" sz="1800" kern="100" dirty="0" err="1">
                <a:latin typeface="Aptos" panose="020B0004020202020204" pitchFamily="34" charset="0"/>
                <a:cs typeface="Arial" panose="020B0604020202020204" pitchFamily="34" charset="0"/>
              </a:rPr>
              <a:t>ganzen</a:t>
            </a:r>
            <a:r>
              <a:rPr lang="en-US" sz="1800" kern="100" dirty="0">
                <a:latin typeface="Aptos" panose="020B0004020202020204" pitchFamily="34" charset="0"/>
                <a:cs typeface="Arial" panose="020B0604020202020204" pitchFamily="34" charset="0"/>
              </a:rPr>
              <a:t> </a:t>
            </a:r>
            <a:r>
              <a:rPr lang="sk-SK" sz="1800" kern="100" dirty="0" err="1">
                <a:latin typeface="Aptos" panose="020B0004020202020204" pitchFamily="34" charset="0"/>
                <a:cs typeface="Arial" panose="020B0604020202020204" pitchFamily="34" charset="0"/>
              </a:rPr>
              <a:t>Welt</a:t>
            </a:r>
            <a:r>
              <a:rPr lang="en-US" sz="1800" kern="100" dirty="0">
                <a:latin typeface="Aptos" panose="020B0004020202020204" pitchFamily="34" charset="0"/>
                <a:cs typeface="Arial" panose="020B0604020202020204" pitchFamily="34" charset="0"/>
              </a:rPr>
              <a:t>. </a:t>
            </a:r>
          </a:p>
          <a:p>
            <a:pPr marL="0" indent="0">
              <a:lnSpc>
                <a:spcPct val="110000"/>
              </a:lnSpc>
              <a:buNone/>
            </a:pPr>
            <a:r>
              <a:rPr lang="en-US" sz="1800" b="1" kern="100" dirty="0">
                <a:latin typeface="Aptos" panose="020B0004020202020204" pitchFamily="34" charset="0"/>
                <a:cs typeface="Arial" panose="020B0604020202020204" pitchFamily="34" charset="0"/>
              </a:rPr>
              <a:t>Der </a:t>
            </a:r>
            <a:r>
              <a:rPr lang="en-US" sz="1800" b="1" kern="100" dirty="0" err="1">
                <a:latin typeface="Aptos" panose="020B0004020202020204" pitchFamily="34" charset="0"/>
                <a:cs typeface="Arial" panose="020B0604020202020204" pitchFamily="34" charset="0"/>
              </a:rPr>
              <a:t>tägliche</a:t>
            </a:r>
            <a:r>
              <a:rPr lang="en-US" sz="1800" b="1" kern="100" dirty="0">
                <a:latin typeface="Aptos" panose="020B0004020202020204" pitchFamily="34" charset="0"/>
                <a:cs typeface="Arial" panose="020B0604020202020204" pitchFamily="34" charset="0"/>
              </a:rPr>
              <a:t> </a:t>
            </a:r>
            <a:r>
              <a:rPr lang="en-US" sz="1800" b="1" kern="100" dirty="0" err="1">
                <a:latin typeface="Aptos" panose="020B0004020202020204" pitchFamily="34" charset="0"/>
                <a:cs typeface="Arial" panose="020B0604020202020204" pitchFamily="34" charset="0"/>
              </a:rPr>
              <a:t>Austausch</a:t>
            </a:r>
            <a:r>
              <a:rPr lang="en-US" sz="1800" b="1" kern="100" dirty="0">
                <a:latin typeface="Aptos" panose="020B0004020202020204" pitchFamily="34" charset="0"/>
                <a:cs typeface="Arial" panose="020B0604020202020204" pitchFamily="34" charset="0"/>
              </a:rPr>
              <a:t> von </a:t>
            </a:r>
            <a:r>
              <a:rPr lang="en-US" sz="1800" b="1" kern="100" dirty="0" err="1">
                <a:latin typeface="Aptos" panose="020B0004020202020204" pitchFamily="34" charset="0"/>
                <a:cs typeface="Arial" panose="020B0604020202020204" pitchFamily="34" charset="0"/>
              </a:rPr>
              <a:t>Informationen</a:t>
            </a:r>
            <a:r>
              <a:rPr lang="en-US" sz="1800" b="1" kern="100" dirty="0">
                <a:latin typeface="Aptos" panose="020B0004020202020204" pitchFamily="34" charset="0"/>
                <a:cs typeface="Arial" panose="020B0604020202020204" pitchFamily="34" charset="0"/>
              </a:rPr>
              <a:t> </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mit</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Ihren</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Angehörigen</a:t>
            </a:r>
            <a:r>
              <a:rPr lang="en-US" sz="1800" kern="100" dirty="0">
                <a:latin typeface="Aptos" panose="020B0004020202020204" pitchFamily="34" charset="0"/>
                <a:cs typeface="Arial" panose="020B0604020202020204" pitchFamily="34" charset="0"/>
              </a:rPr>
              <a:t> und </a:t>
            </a:r>
            <a:r>
              <a:rPr lang="en-US" sz="1800" kern="100" dirty="0" err="1">
                <a:latin typeface="Aptos" panose="020B0004020202020204" pitchFamily="34" charset="0"/>
                <a:cs typeface="Arial" panose="020B0604020202020204" pitchFamily="34" charset="0"/>
              </a:rPr>
              <a:t>einer</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größeren</a:t>
            </a:r>
            <a:r>
              <a:rPr lang="en-US" sz="1800" kern="100" dirty="0">
                <a:latin typeface="Aptos" panose="020B0004020202020204" pitchFamily="34" charset="0"/>
                <a:cs typeface="Arial" panose="020B0604020202020204" pitchFamily="34" charset="0"/>
              </a:rPr>
              <a:t> Gemeinschaft - </a:t>
            </a:r>
            <a:r>
              <a:rPr lang="en-US" sz="1800" kern="100" dirty="0" err="1">
                <a:latin typeface="Aptos" panose="020B0004020202020204" pitchFamily="34" charset="0"/>
                <a:cs typeface="Arial" panose="020B0604020202020204" pitchFamily="34" charset="0"/>
              </a:rPr>
              <a:t>ist</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ein</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hervorragendes</a:t>
            </a:r>
            <a:r>
              <a:rPr lang="en-US" sz="1800" kern="100" dirty="0">
                <a:latin typeface="Aptos" panose="020B0004020202020204" pitchFamily="34" charset="0"/>
                <a:cs typeface="Arial" panose="020B0604020202020204" pitchFamily="34" charset="0"/>
              </a:rPr>
              <a:t> Instrument </a:t>
            </a:r>
            <a:r>
              <a:rPr lang="en-US" sz="1800" kern="100" dirty="0" err="1">
                <a:latin typeface="Aptos" panose="020B0004020202020204" pitchFamily="34" charset="0"/>
                <a:cs typeface="Arial" panose="020B0604020202020204" pitchFamily="34" charset="0"/>
              </a:rPr>
              <a:t>zur</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Förderung</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Ihrer</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Kreativität</a:t>
            </a:r>
            <a:r>
              <a:rPr lang="en-US" sz="1800" kern="100" dirty="0">
                <a:latin typeface="Aptos" panose="020B0004020202020204" pitchFamily="34" charset="0"/>
                <a:cs typeface="Arial" panose="020B0604020202020204" pitchFamily="34" charset="0"/>
              </a:rPr>
              <a:t> und </a:t>
            </a:r>
            <a:r>
              <a:rPr lang="en-US" sz="1800" kern="100" dirty="0" err="1">
                <a:latin typeface="Aptos" panose="020B0004020202020204" pitchFamily="34" charset="0"/>
                <a:cs typeface="Arial" panose="020B0604020202020204" pitchFamily="34" charset="0"/>
              </a:rPr>
              <a:t>Markenidentität</a:t>
            </a:r>
            <a:r>
              <a:rPr lang="sk-SK" sz="1800" kern="100" dirty="0">
                <a:latin typeface="Aptos" panose="020B0004020202020204" pitchFamily="34" charset="0"/>
                <a:cs typeface="Arial" panose="020B0604020202020204" pitchFamily="34" charset="0"/>
              </a:rPr>
              <a:t>.</a:t>
            </a:r>
            <a:endParaRPr lang="en-US" sz="1800" kern="100" dirty="0">
              <a:latin typeface="Aptos" panose="020B0004020202020204" pitchFamily="34" charset="0"/>
              <a:cs typeface="Arial" panose="020B0604020202020204" pitchFamily="34" charset="0"/>
            </a:endParaRPr>
          </a:p>
          <a:p>
            <a:pPr marL="0" indent="0">
              <a:lnSpc>
                <a:spcPct val="110000"/>
              </a:lnSpc>
              <a:buNone/>
            </a:pPr>
            <a:r>
              <a:rPr lang="en-US" sz="1800" b="1" kern="100" dirty="0" err="1">
                <a:latin typeface="Aptos" panose="020B0004020202020204" pitchFamily="34" charset="0"/>
                <a:cs typeface="Arial" panose="020B0604020202020204" pitchFamily="34" charset="0"/>
              </a:rPr>
              <a:t>Schließen</a:t>
            </a:r>
            <a:r>
              <a:rPr lang="en-US" sz="1800" b="1" kern="100" dirty="0">
                <a:latin typeface="Aptos" panose="020B0004020202020204" pitchFamily="34" charset="0"/>
                <a:cs typeface="Arial" panose="020B0604020202020204" pitchFamily="34" charset="0"/>
              </a:rPr>
              <a:t> Sie </a:t>
            </a:r>
            <a:r>
              <a:rPr lang="en-US" sz="1800" b="1" kern="100" dirty="0" err="1">
                <a:latin typeface="Aptos" panose="020B0004020202020204" pitchFamily="34" charset="0"/>
                <a:cs typeface="Arial" panose="020B0604020202020204" pitchFamily="34" charset="0"/>
              </a:rPr>
              <a:t>sich</a:t>
            </a:r>
            <a:r>
              <a:rPr lang="en-US" sz="1800" b="1" kern="100" dirty="0">
                <a:latin typeface="Aptos" panose="020B0004020202020204" pitchFamily="34" charset="0"/>
                <a:cs typeface="Arial" panose="020B0604020202020204" pitchFamily="34" charset="0"/>
              </a:rPr>
              <a:t> </a:t>
            </a:r>
            <a:r>
              <a:rPr lang="en-US" sz="1800" b="1" kern="100" dirty="0" err="1">
                <a:latin typeface="Aptos" panose="020B0004020202020204" pitchFamily="34" charset="0"/>
                <a:cs typeface="Arial" panose="020B0604020202020204" pitchFamily="34" charset="0"/>
              </a:rPr>
              <a:t>einer</a:t>
            </a:r>
            <a:r>
              <a:rPr lang="en-US" sz="1800" b="1" kern="100" dirty="0">
                <a:latin typeface="Aptos" panose="020B0004020202020204" pitchFamily="34" charset="0"/>
                <a:cs typeface="Arial" panose="020B0604020202020204" pitchFamily="34" charset="0"/>
              </a:rPr>
              <a:t> Gemeinschaft an </a:t>
            </a:r>
            <a:r>
              <a:rPr lang="en-US" sz="1800" kern="100" dirty="0">
                <a:latin typeface="Aptos" panose="020B0004020202020204" pitchFamily="34" charset="0"/>
                <a:cs typeface="Arial" panose="020B0604020202020204" pitchFamily="34" charset="0"/>
              </a:rPr>
              <a:t>- Menschen </a:t>
            </a:r>
            <a:r>
              <a:rPr lang="en-US" sz="1800" kern="100" dirty="0" err="1">
                <a:latin typeface="Aptos" panose="020B0004020202020204" pitchFamily="34" charset="0"/>
                <a:cs typeface="Arial" panose="020B0604020202020204" pitchFamily="34" charset="0"/>
              </a:rPr>
              <a:t>mit</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anderem</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Hintergrund</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anderer</a:t>
            </a:r>
            <a:r>
              <a:rPr lang="en-US" sz="1800" kern="100" dirty="0">
                <a:latin typeface="Aptos" panose="020B0004020202020204" pitchFamily="34" charset="0"/>
                <a:cs typeface="Arial" panose="020B0604020202020204" pitchFamily="34" charset="0"/>
              </a:rPr>
              <a:t> Religion, </a:t>
            </a:r>
            <a:r>
              <a:rPr lang="en-US" sz="1800" kern="100" dirty="0" err="1">
                <a:latin typeface="Aptos" panose="020B0004020202020204" pitchFamily="34" charset="0"/>
                <a:cs typeface="Arial" panose="020B0604020202020204" pitchFamily="34" charset="0"/>
              </a:rPr>
              <a:t>anderen</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Gemeinschaften</a:t>
            </a:r>
            <a:r>
              <a:rPr lang="en-US" sz="1800" kern="100" dirty="0">
                <a:latin typeface="Aptos" panose="020B0004020202020204" pitchFamily="34" charset="0"/>
                <a:cs typeface="Arial" panose="020B0604020202020204" pitchFamily="34" charset="0"/>
              </a:rPr>
              <a:t> und </a:t>
            </a:r>
            <a:r>
              <a:rPr lang="en-US" sz="1800" kern="100" dirty="0" err="1">
                <a:latin typeface="Aptos" panose="020B0004020202020204" pitchFamily="34" charset="0"/>
                <a:cs typeface="Arial" panose="020B0604020202020204" pitchFamily="34" charset="0"/>
              </a:rPr>
              <a:t>anderen</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Ländern</a:t>
            </a:r>
            <a:r>
              <a:rPr lang="en-US" sz="1800" kern="100" dirty="0">
                <a:latin typeface="Aptos" panose="020B0004020202020204" pitchFamily="34" charset="0"/>
                <a:cs typeface="Arial" panose="020B0604020202020204" pitchFamily="34" charset="0"/>
              </a:rPr>
              <a:t> - und </a:t>
            </a:r>
            <a:r>
              <a:rPr lang="en-US" sz="1800" kern="100" dirty="0" err="1">
                <a:latin typeface="Aptos" panose="020B0004020202020204" pitchFamily="34" charset="0"/>
                <a:cs typeface="Arial" panose="020B0604020202020204" pitchFamily="34" charset="0"/>
              </a:rPr>
              <a:t>werden</a:t>
            </a:r>
            <a:r>
              <a:rPr lang="en-US" sz="1800" kern="100" dirty="0">
                <a:latin typeface="Aptos" panose="020B0004020202020204" pitchFamily="34" charset="0"/>
                <a:cs typeface="Arial" panose="020B0604020202020204" pitchFamily="34" charset="0"/>
              </a:rPr>
              <a:t> Sie Teil der </a:t>
            </a:r>
            <a:r>
              <a:rPr lang="en-US" sz="1800" kern="100" dirty="0" err="1">
                <a:solidFill>
                  <a:schemeClr val="accent2"/>
                </a:solidFill>
                <a:latin typeface="Aptos" panose="020B0004020202020204" pitchFamily="34" charset="0"/>
                <a:cs typeface="Arial" panose="020B0604020202020204" pitchFamily="34" charset="0"/>
              </a:rPr>
              <a:t>multikulturellen</a:t>
            </a:r>
            <a:r>
              <a:rPr lang="en-US" sz="1800" kern="100" dirty="0">
                <a:solidFill>
                  <a:schemeClr val="accent2"/>
                </a:solidFill>
                <a:latin typeface="Aptos" panose="020B0004020202020204" pitchFamily="34" charset="0"/>
                <a:cs typeface="Arial" panose="020B0604020202020204" pitchFamily="34" charset="0"/>
              </a:rPr>
              <a:t> Gesellschaft. </a:t>
            </a:r>
            <a:endParaRPr lang="sk-SK" sz="1800" kern="100" dirty="0">
              <a:solidFill>
                <a:schemeClr val="accent2"/>
              </a:solidFill>
              <a:latin typeface="Aptos" panose="020B0004020202020204" pitchFamily="34" charset="0"/>
              <a:cs typeface="Arial" panose="020B0604020202020204" pitchFamily="34" charset="0"/>
            </a:endParaRPr>
          </a:p>
          <a:p>
            <a:pPr marL="0" indent="0">
              <a:lnSpc>
                <a:spcPct val="110000"/>
              </a:lnSpc>
              <a:buNone/>
            </a:pPr>
            <a:r>
              <a:rPr lang="en-US" sz="1800" b="1" kern="100" dirty="0" err="1">
                <a:latin typeface="Aptos" panose="020B0004020202020204" pitchFamily="34" charset="0"/>
                <a:cs typeface="Arial" panose="020B0604020202020204" pitchFamily="34" charset="0"/>
              </a:rPr>
              <a:t>Verringerung</a:t>
            </a:r>
            <a:r>
              <a:rPr lang="en-US" sz="1800" b="1" kern="100" dirty="0">
                <a:latin typeface="Aptos" panose="020B0004020202020204" pitchFamily="34" charset="0"/>
                <a:cs typeface="Arial" panose="020B0604020202020204" pitchFamily="34" charset="0"/>
              </a:rPr>
              <a:t> der </a:t>
            </a:r>
            <a:r>
              <a:rPr lang="en-US" sz="1800" b="1" kern="100" dirty="0" err="1">
                <a:latin typeface="Aptos" panose="020B0004020202020204" pitchFamily="34" charset="0"/>
                <a:cs typeface="Arial" panose="020B0604020202020204" pitchFamily="34" charset="0"/>
              </a:rPr>
              <a:t>Schlagfertigkeit</a:t>
            </a:r>
            <a:r>
              <a:rPr lang="en-US" sz="1800" b="1" kern="100" dirty="0">
                <a:latin typeface="Aptos" panose="020B0004020202020204" pitchFamily="34" charset="0"/>
                <a:cs typeface="Arial" panose="020B0604020202020204" pitchFamily="34" charset="0"/>
              </a:rPr>
              <a:t> </a:t>
            </a:r>
            <a:r>
              <a:rPr lang="sk-SK" sz="1800" b="1"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durch</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Einschränkung</a:t>
            </a:r>
            <a:r>
              <a:rPr lang="en-US" sz="1800" kern="100" dirty="0">
                <a:latin typeface="Aptos" panose="020B0004020202020204" pitchFamily="34" charset="0"/>
                <a:cs typeface="Arial" panose="020B0604020202020204" pitchFamily="34" charset="0"/>
              </a:rPr>
              <a:t> von </a:t>
            </a:r>
            <a:r>
              <a:rPr lang="en-US" sz="1800" kern="100" dirty="0" err="1">
                <a:latin typeface="Aptos" panose="020B0004020202020204" pitchFamily="34" charset="0"/>
                <a:cs typeface="Arial" panose="020B0604020202020204" pitchFamily="34" charset="0"/>
              </a:rPr>
              <a:t>Gesprächen</a:t>
            </a:r>
            <a:r>
              <a:rPr lang="en-US" sz="1800" kern="100" dirty="0">
                <a:latin typeface="Aptos" panose="020B0004020202020204" pitchFamily="34" charset="0"/>
                <a:cs typeface="Arial" panose="020B0604020202020204" pitchFamily="34" charset="0"/>
              </a:rPr>
              <a:t> von </a:t>
            </a:r>
            <a:r>
              <a:rPr lang="en-US" sz="1800" kern="100" dirty="0" err="1">
                <a:latin typeface="Aptos" panose="020B0004020202020204" pitchFamily="34" charset="0"/>
                <a:cs typeface="Arial" panose="020B0604020202020204" pitchFamily="34" charset="0"/>
              </a:rPr>
              <a:t>Angesicht</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zu</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Angesicht</a:t>
            </a:r>
            <a:r>
              <a:rPr lang="en-US" sz="1800" kern="100" dirty="0">
                <a:latin typeface="Aptos" panose="020B0004020202020204" pitchFamily="34" charset="0"/>
                <a:cs typeface="Arial" panose="020B0604020202020204" pitchFamily="34" charset="0"/>
              </a:rPr>
              <a:t> in </a:t>
            </a:r>
            <a:r>
              <a:rPr lang="en-US" sz="1800" kern="100" dirty="0" err="1">
                <a:latin typeface="Aptos" panose="020B0004020202020204" pitchFamily="34" charset="0"/>
                <a:cs typeface="Arial" panose="020B0604020202020204" pitchFamily="34" charset="0"/>
              </a:rPr>
              <a:t>Echtzeit</a:t>
            </a:r>
            <a:r>
              <a:rPr lang="sk-SK" sz="1800" kern="100" dirty="0">
                <a:latin typeface="Aptos" panose="020B0004020202020204" pitchFamily="34" charset="0"/>
                <a:cs typeface="Arial" panose="020B0604020202020204" pitchFamily="34" charset="0"/>
              </a:rPr>
              <a:t>.</a:t>
            </a:r>
          </a:p>
          <a:p>
            <a:pPr marL="0" indent="0">
              <a:lnSpc>
                <a:spcPct val="110000"/>
              </a:lnSpc>
              <a:buNone/>
            </a:pPr>
            <a:r>
              <a:rPr lang="en-US" sz="1800" b="1" kern="100" dirty="0">
                <a:latin typeface="Aptos" panose="020B0004020202020204" pitchFamily="34" charset="0"/>
                <a:cs typeface="Arial" panose="020B0604020202020204" pitchFamily="34" charset="0"/>
              </a:rPr>
              <a:t>Networking </a:t>
            </a:r>
            <a:r>
              <a:rPr lang="sk-SK" sz="1800" b="1" kern="100" dirty="0">
                <a:latin typeface="Aptos" panose="020B0004020202020204" pitchFamily="34" charset="0"/>
                <a:cs typeface="Arial" panose="020B0604020202020204" pitchFamily="34" charset="0"/>
              </a:rPr>
              <a:t>- </a:t>
            </a:r>
            <a:r>
              <a:rPr lang="en-US" sz="1800" kern="100" dirty="0">
                <a:latin typeface="Aptos" panose="020B0004020202020204" pitchFamily="34" charset="0"/>
                <a:cs typeface="Arial" panose="020B0604020202020204" pitchFamily="34" charset="0"/>
              </a:rPr>
              <a:t>für die </a:t>
            </a:r>
            <a:r>
              <a:rPr lang="en-US" sz="1800" kern="100" dirty="0" err="1">
                <a:latin typeface="Aptos" panose="020B0004020202020204" pitchFamily="34" charset="0"/>
                <a:cs typeface="Arial" panose="020B0604020202020204" pitchFamily="34" charset="0"/>
              </a:rPr>
              <a:t>Suche</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nach</a:t>
            </a:r>
            <a:r>
              <a:rPr lang="en-US" sz="1800" kern="100" dirty="0">
                <a:latin typeface="Aptos" panose="020B0004020202020204" pitchFamily="34" charset="0"/>
                <a:cs typeface="Arial" panose="020B0604020202020204" pitchFamily="34" charset="0"/>
              </a:rPr>
              <a:t> </a:t>
            </a:r>
            <a:r>
              <a:rPr lang="en-US" sz="1800" kern="100" dirty="0" err="1">
                <a:latin typeface="Aptos" panose="020B0004020202020204" pitchFamily="34" charset="0"/>
                <a:cs typeface="Arial" panose="020B0604020202020204" pitchFamily="34" charset="0"/>
              </a:rPr>
              <a:t>Stellenangeboten</a:t>
            </a:r>
            <a:r>
              <a:rPr lang="sk-SK" sz="1800" kern="100" dirty="0">
                <a:latin typeface="Aptos" panose="020B0004020202020204" pitchFamily="34" charset="0"/>
                <a:cs typeface="Arial" panose="020B0604020202020204" pitchFamily="34" charset="0"/>
              </a:rPr>
              <a:t>.</a:t>
            </a:r>
            <a:endParaRPr lang="en-US" sz="1800" kern="100" dirty="0">
              <a:latin typeface="Aptos" panose="020B0004020202020204" pitchFamily="34" charset="0"/>
              <a:cs typeface="Arial" panose="020B0604020202020204" pitchFamily="34" charset="0"/>
            </a:endParaRPr>
          </a:p>
        </p:txBody>
      </p:sp>
      <p:pic>
        <p:nvPicPr>
          <p:cNvPr id="4" name="Picture 1">
            <a:extLst>
              <a:ext uri="{FF2B5EF4-FFF2-40B4-BE49-F238E27FC236}">
                <a16:creationId xmlns:a16="http://schemas.microsoft.com/office/drawing/2014/main" id="{E5C3D80B-8680-4305-FF92-E4C52F251196}"/>
              </a:ext>
            </a:extLst>
          </p:cNvPr>
          <p:cNvPicPr>
            <a:picLocks noChangeAspect="1"/>
          </p:cNvPicPr>
          <p:nvPr/>
        </p:nvPicPr>
        <p:blipFill rotWithShape="1">
          <a:blip r:embed="rId2"/>
          <a:srcRect l="19955" r="15829" b="2"/>
          <a:stretch/>
        </p:blipFill>
        <p:spPr>
          <a:xfrm>
            <a:off x="590550" y="1891881"/>
            <a:ext cx="2644396" cy="2748700"/>
          </a:xfrm>
          <a:prstGeom prst="rect">
            <a:avLst/>
          </a:prstGeom>
        </p:spPr>
      </p:pic>
    </p:spTree>
    <p:extLst>
      <p:ext uri="{BB962C8B-B14F-4D97-AF65-F5344CB8AC3E}">
        <p14:creationId xmlns:p14="http://schemas.microsoft.com/office/powerpoint/2010/main" val="211636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773620"/>
            <a:ext cx="4192477" cy="5583126"/>
          </a:xfrm>
        </p:spPr>
        <p:txBody>
          <a:bodyPr>
            <a:normAutofit/>
          </a:bodyPr>
          <a:lstStyle/>
          <a:p>
            <a:pPr algn="r"/>
            <a:r>
              <a:rPr lang="en-US" dirty="0" err="1">
                <a:solidFill>
                  <a:srgbClr val="FFAA5A"/>
                </a:solidFill>
                <a:latin typeface="Aptos" panose="020B0004020202020204" pitchFamily="34" charset="0"/>
                <a:cs typeface="Calibri Light" panose="020F0302020204030204" pitchFamily="34" charset="0"/>
              </a:rPr>
              <a:t>Unterteil</a:t>
            </a:r>
            <a:r>
              <a:rPr lang="en-US" dirty="0">
                <a:solidFill>
                  <a:srgbClr val="FFAA5A"/>
                </a:solidFill>
                <a:latin typeface="Aptos" panose="020B0004020202020204" pitchFamily="34" charset="0"/>
                <a:cs typeface="Calibri Light" panose="020F0302020204030204" pitchFamily="34" charset="0"/>
              </a:rPr>
              <a:t> </a:t>
            </a:r>
            <a:r>
              <a:rPr lang="sk-SK" dirty="0">
                <a:solidFill>
                  <a:srgbClr val="FFAA5A"/>
                </a:solidFill>
                <a:latin typeface="Aptos" panose="020B0004020202020204" pitchFamily="34" charset="0"/>
                <a:cs typeface="Calibri Light" panose="020F0302020204030204" pitchFamily="34" charset="0"/>
              </a:rPr>
              <a:t>3</a:t>
            </a:r>
            <a:r>
              <a:rPr lang="en-US" dirty="0">
                <a:solidFill>
                  <a:srgbClr val="FFAA5A"/>
                </a:solidFill>
                <a:latin typeface="Aptos" panose="020B0004020202020204" pitchFamily="34" charset="0"/>
                <a:cs typeface="Calibri Light" panose="020F0302020204030204" pitchFamily="34" charset="0"/>
              </a:rPr>
              <a:t>: </a:t>
            </a:r>
            <a:br>
              <a:rPr lang="en-US" dirty="0">
                <a:latin typeface="Aptos" panose="020B0004020202020204" pitchFamily="34" charset="0"/>
                <a:cs typeface="Calibri Light" panose="020F0302020204030204" pitchFamily="34" charset="0"/>
              </a:rPr>
            </a:br>
            <a:r>
              <a:rPr lang="en-GB" dirty="0" err="1">
                <a:latin typeface="Aptos" panose="020B0004020202020204" pitchFamily="34" charset="0"/>
                <a:cs typeface="Calibri Light" panose="020F0302020204030204" pitchFamily="34" charset="0"/>
              </a:rPr>
              <a:t>Sicherheit</a:t>
            </a:r>
            <a:r>
              <a:rPr lang="en-GB" dirty="0">
                <a:latin typeface="Aptos" panose="020B0004020202020204" pitchFamily="34" charset="0"/>
                <a:cs typeface="Calibri Light" panose="020F0302020204030204" pitchFamily="34" charset="0"/>
              </a:rPr>
              <a:t> </a:t>
            </a:r>
            <a:r>
              <a:rPr lang="en-GB" dirty="0" err="1">
                <a:latin typeface="Aptos" panose="020B0004020202020204" pitchFamily="34" charset="0"/>
                <a:cs typeface="Calibri Light" panose="020F0302020204030204" pitchFamily="34" charset="0"/>
              </a:rPr>
              <a:t>beim</a:t>
            </a:r>
            <a:r>
              <a:rPr lang="en-GB" dirty="0">
                <a:latin typeface="Aptos" panose="020B0004020202020204" pitchFamily="34" charset="0"/>
                <a:cs typeface="Calibri Light" panose="020F0302020204030204" pitchFamily="34" charset="0"/>
              </a:rPr>
              <a:t> Internet-Banking</a:t>
            </a:r>
            <a:r>
              <a:rPr lang="sk-SK" dirty="0">
                <a:latin typeface="Aptos" panose="020B0004020202020204" pitchFamily="34" charset="0"/>
                <a:cs typeface="Calibri Light" panose="020F0302020204030204" pitchFamily="34" charset="0"/>
              </a:rPr>
              <a:t> u</a:t>
            </a:r>
            <a:r>
              <a:rPr lang="en-GB" dirty="0" err="1">
                <a:latin typeface="Aptos" panose="020B0004020202020204" pitchFamily="34" charset="0"/>
                <a:cs typeface="Calibri Light" panose="020F0302020204030204" pitchFamily="34" charset="0"/>
              </a:rPr>
              <a:t>nd</a:t>
            </a:r>
            <a:r>
              <a:rPr lang="en-GB" dirty="0">
                <a:latin typeface="Aptos" panose="020B0004020202020204" pitchFamily="34" charset="0"/>
                <a:cs typeface="Calibri Light" panose="020F0302020204030204" pitchFamily="34" charset="0"/>
              </a:rPr>
              <a:t> Social Networks</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2746385292"/>
              </p:ext>
            </p:extLst>
          </p:nvPr>
        </p:nvGraphicFramePr>
        <p:xfrm>
          <a:off x="4747253" y="203201"/>
          <a:ext cx="7258480" cy="6153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590550" y="217304"/>
            <a:ext cx="9022080" cy="937827"/>
          </a:xfrm>
        </p:spPr>
        <p:txBody>
          <a:bodyPr>
            <a:normAutofit/>
          </a:bodyPr>
          <a:lstStyle/>
          <a:p>
            <a:pPr algn="l"/>
            <a:r>
              <a:rPr lang="en-US" sz="4400" dirty="0" err="1">
                <a:latin typeface="Aptos" panose="020B0004020202020204" pitchFamily="34" charset="0"/>
              </a:rPr>
              <a:t>Nachteile</a:t>
            </a:r>
            <a:r>
              <a:rPr lang="en-US" sz="4400" dirty="0">
                <a:latin typeface="Aptos" panose="020B0004020202020204" pitchFamily="34" charset="0"/>
              </a:rPr>
              <a:t> der </a:t>
            </a:r>
            <a:r>
              <a:rPr lang="en-US" sz="4400" dirty="0" err="1">
                <a:latin typeface="Aptos" panose="020B0004020202020204" pitchFamily="34" charset="0"/>
              </a:rPr>
              <a:t>sozialen</a:t>
            </a:r>
            <a:r>
              <a:rPr lang="en-US" sz="4400" dirty="0">
                <a:latin typeface="Aptos" panose="020B0004020202020204" pitchFamily="34" charset="0"/>
              </a:rPr>
              <a:t> </a:t>
            </a:r>
            <a:r>
              <a:rPr lang="en-US" sz="4400" dirty="0" err="1">
                <a:latin typeface="Aptos" panose="020B0004020202020204" pitchFamily="34" charset="0"/>
              </a:rPr>
              <a:t>Vernetzung</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460506" y="1155131"/>
            <a:ext cx="8140944" cy="5599999"/>
          </a:xfrm>
        </p:spPr>
        <p:txBody>
          <a:bodyPr vert="horz" lIns="91440" tIns="45720" rIns="91440" bIns="45720" rtlCol="0">
            <a:normAutofit fontScale="92500" lnSpcReduction="20000"/>
          </a:bodyPr>
          <a:lstStyle/>
          <a:p>
            <a:pPr marL="0" indent="0">
              <a:buNone/>
            </a:pPr>
            <a:r>
              <a:rPr lang="en-US" sz="2000" b="1" dirty="0" err="1">
                <a:latin typeface="Aptos"/>
                <a:ea typeface="Cambria"/>
              </a:rPr>
              <a:t>Probleme</a:t>
            </a:r>
            <a:r>
              <a:rPr lang="en-US" sz="2000" b="1" dirty="0">
                <a:latin typeface="Aptos"/>
                <a:ea typeface="Cambria"/>
              </a:rPr>
              <a:t> </a:t>
            </a:r>
            <a:r>
              <a:rPr lang="en-US" sz="2000" b="1" dirty="0" err="1">
                <a:latin typeface="Aptos"/>
                <a:ea typeface="Cambria"/>
              </a:rPr>
              <a:t>mit</a:t>
            </a:r>
            <a:r>
              <a:rPr lang="en-US" sz="2000" b="1" dirty="0">
                <a:latin typeface="Aptos"/>
                <a:ea typeface="Cambria"/>
              </a:rPr>
              <a:t> dem </a:t>
            </a:r>
            <a:r>
              <a:rPr lang="en-US" sz="2000" b="1" dirty="0" err="1">
                <a:latin typeface="Aptos"/>
                <a:ea typeface="Cambria"/>
              </a:rPr>
              <a:t>Datenschutz</a:t>
            </a:r>
            <a:r>
              <a:rPr lang="en-US" sz="2000" b="1" dirty="0">
                <a:latin typeface="Aptos"/>
                <a:ea typeface="Cambria"/>
              </a:rPr>
              <a:t> - </a:t>
            </a:r>
            <a:r>
              <a:rPr lang="en-US" sz="2000" dirty="0">
                <a:latin typeface="Aptos"/>
                <a:ea typeface="Cambria"/>
              </a:rPr>
              <a:t>Sie </a:t>
            </a:r>
            <a:r>
              <a:rPr lang="en-US" sz="2000" dirty="0" err="1">
                <a:latin typeface="Aptos"/>
                <a:ea typeface="Cambria"/>
              </a:rPr>
              <a:t>twittern</a:t>
            </a:r>
            <a:r>
              <a:rPr lang="en-US" sz="2000" dirty="0">
                <a:latin typeface="Aptos"/>
                <a:ea typeface="Cambria"/>
              </a:rPr>
              <a:t> </a:t>
            </a:r>
            <a:r>
              <a:rPr lang="en-US" sz="2000" dirty="0" err="1">
                <a:latin typeface="Aptos"/>
                <a:ea typeface="Cambria"/>
              </a:rPr>
              <a:t>unangemessene</a:t>
            </a:r>
            <a:r>
              <a:rPr lang="en-US" sz="2000" dirty="0">
                <a:latin typeface="Aptos"/>
                <a:ea typeface="Cambria"/>
              </a:rPr>
              <a:t> </a:t>
            </a:r>
            <a:r>
              <a:rPr lang="en-US" sz="2000" dirty="0" err="1">
                <a:latin typeface="Aptos"/>
                <a:ea typeface="Cambria"/>
              </a:rPr>
              <a:t>Informationen</a:t>
            </a:r>
            <a:r>
              <a:rPr lang="sk-SK" sz="2000" dirty="0">
                <a:latin typeface="Aptos"/>
                <a:ea typeface="Cambria"/>
              </a:rPr>
              <a:t>, </a:t>
            </a:r>
            <a:r>
              <a:rPr lang="en-US" sz="2000" dirty="0" err="1">
                <a:latin typeface="Aptos"/>
                <a:ea typeface="Cambria"/>
              </a:rPr>
              <a:t>geben</a:t>
            </a:r>
            <a:r>
              <a:rPr lang="en-US" sz="2000" dirty="0">
                <a:latin typeface="Aptos"/>
                <a:ea typeface="Cambria"/>
              </a:rPr>
              <a:t> </a:t>
            </a:r>
            <a:r>
              <a:rPr lang="en-US" sz="2000" dirty="0" err="1">
                <a:latin typeface="Aptos"/>
                <a:ea typeface="Cambria"/>
              </a:rPr>
              <a:t>zu</a:t>
            </a:r>
            <a:r>
              <a:rPr lang="en-US" sz="2000" dirty="0">
                <a:latin typeface="Aptos"/>
                <a:ea typeface="Cambria"/>
              </a:rPr>
              <a:t> </a:t>
            </a:r>
            <a:r>
              <a:rPr lang="en-US" sz="2000" dirty="0" err="1">
                <a:latin typeface="Aptos"/>
                <a:ea typeface="Cambria"/>
              </a:rPr>
              <a:t>viel</a:t>
            </a:r>
            <a:r>
              <a:rPr lang="en-US" sz="2000" dirty="0">
                <a:latin typeface="Aptos"/>
                <a:ea typeface="Cambria"/>
              </a:rPr>
              <a:t> von </a:t>
            </a:r>
            <a:r>
              <a:rPr lang="en-US" sz="2000" dirty="0" err="1">
                <a:latin typeface="Aptos"/>
                <a:ea typeface="Cambria"/>
              </a:rPr>
              <a:t>Ihrem</a:t>
            </a:r>
            <a:r>
              <a:rPr lang="en-US" sz="2000" dirty="0">
                <a:latin typeface="Aptos"/>
                <a:ea typeface="Cambria"/>
              </a:rPr>
              <a:t> </a:t>
            </a:r>
            <a:r>
              <a:rPr lang="en-US" sz="2000" dirty="0" err="1">
                <a:latin typeface="Aptos"/>
                <a:ea typeface="Cambria"/>
              </a:rPr>
              <a:t>täglichen</a:t>
            </a:r>
            <a:r>
              <a:rPr lang="en-US" sz="2000" dirty="0">
                <a:latin typeface="Aptos"/>
                <a:ea typeface="Cambria"/>
              </a:rPr>
              <a:t> Leben an </a:t>
            </a:r>
            <a:r>
              <a:rPr lang="en-US" sz="2000" dirty="0" err="1">
                <a:latin typeface="Aptos"/>
                <a:ea typeface="Cambria"/>
              </a:rPr>
              <a:t>ein</a:t>
            </a:r>
            <a:r>
              <a:rPr lang="en-US" sz="2000" dirty="0">
                <a:latin typeface="Aptos"/>
                <a:ea typeface="Cambria"/>
              </a:rPr>
              <a:t> </a:t>
            </a:r>
            <a:r>
              <a:rPr lang="en-US" sz="2000" dirty="0" err="1">
                <a:latin typeface="Aptos"/>
                <a:ea typeface="Cambria"/>
              </a:rPr>
              <a:t>großes</a:t>
            </a:r>
            <a:r>
              <a:rPr lang="en-US" sz="2000" dirty="0">
                <a:latin typeface="Aptos"/>
                <a:ea typeface="Cambria"/>
              </a:rPr>
              <a:t> </a:t>
            </a:r>
            <a:r>
              <a:rPr lang="en-US" sz="2000" dirty="0" err="1">
                <a:latin typeface="Aptos"/>
                <a:ea typeface="Cambria"/>
              </a:rPr>
              <a:t>Publikum</a:t>
            </a:r>
            <a:r>
              <a:rPr lang="en-US" sz="2000" dirty="0">
                <a:latin typeface="Aptos"/>
                <a:ea typeface="Cambria"/>
              </a:rPr>
              <a:t> </a:t>
            </a:r>
            <a:r>
              <a:rPr lang="en-US" sz="2000" dirty="0" err="1">
                <a:latin typeface="Aptos"/>
                <a:ea typeface="Cambria"/>
              </a:rPr>
              <a:t>weiter</a:t>
            </a:r>
            <a:r>
              <a:rPr lang="sk-SK" sz="2000" dirty="0">
                <a:latin typeface="Aptos"/>
                <a:ea typeface="Cambria"/>
              </a:rPr>
              <a:t>, </a:t>
            </a:r>
            <a:r>
              <a:rPr lang="en-US" sz="2000" dirty="0" err="1">
                <a:latin typeface="Aptos"/>
                <a:ea typeface="Cambria"/>
              </a:rPr>
              <a:t>teilen</a:t>
            </a:r>
            <a:r>
              <a:rPr lang="en-US" sz="2000" dirty="0">
                <a:latin typeface="Aptos"/>
                <a:ea typeface="Cambria"/>
              </a:rPr>
              <a:t> </a:t>
            </a:r>
            <a:r>
              <a:rPr lang="en-US" sz="2000" dirty="0" err="1">
                <a:latin typeface="Aptos"/>
                <a:ea typeface="Cambria"/>
              </a:rPr>
              <a:t>unwissentlich</a:t>
            </a:r>
            <a:r>
              <a:rPr lang="en-US" sz="2000" dirty="0">
                <a:latin typeface="Aptos"/>
                <a:ea typeface="Cambria"/>
              </a:rPr>
              <a:t> </a:t>
            </a:r>
            <a:r>
              <a:rPr lang="en-US" sz="2000" dirty="0" err="1">
                <a:latin typeface="Aptos"/>
                <a:ea typeface="Cambria"/>
              </a:rPr>
              <a:t>Ihren</a:t>
            </a:r>
            <a:r>
              <a:rPr lang="en-US" sz="2000" dirty="0">
                <a:latin typeface="Aptos"/>
                <a:ea typeface="Cambria"/>
              </a:rPr>
              <a:t> Online-</a:t>
            </a:r>
            <a:r>
              <a:rPr lang="en-US" sz="2000" dirty="0" err="1">
                <a:latin typeface="Aptos"/>
                <a:ea typeface="Cambria"/>
              </a:rPr>
              <a:t>Standort</a:t>
            </a:r>
            <a:r>
              <a:rPr lang="en-US" sz="2000" dirty="0">
                <a:latin typeface="Aptos"/>
                <a:ea typeface="Cambria"/>
              </a:rPr>
              <a:t> </a:t>
            </a:r>
            <a:r>
              <a:rPr lang="en-US" sz="2000" dirty="0" err="1">
                <a:latin typeface="Aptos"/>
                <a:ea typeface="Cambria"/>
              </a:rPr>
              <a:t>mit</a:t>
            </a:r>
            <a:r>
              <a:rPr lang="sk-SK" sz="2000" dirty="0">
                <a:latin typeface="Aptos"/>
                <a:ea typeface="Cambria"/>
              </a:rPr>
              <a:t>, </a:t>
            </a:r>
            <a:r>
              <a:rPr lang="sk-SK" sz="2000" dirty="0" err="1">
                <a:latin typeface="Aptos"/>
                <a:ea typeface="Cambria"/>
              </a:rPr>
              <a:t>und</a:t>
            </a:r>
            <a:r>
              <a:rPr lang="sk-SK" sz="2000" dirty="0">
                <a:latin typeface="Aptos"/>
                <a:ea typeface="Cambria"/>
              </a:rPr>
              <a:t> </a:t>
            </a:r>
            <a:r>
              <a:rPr lang="en-US" sz="2000" b="1" dirty="0" err="1">
                <a:solidFill>
                  <a:schemeClr val="accent2"/>
                </a:solidFill>
                <a:latin typeface="Aptos"/>
                <a:ea typeface="Cambria"/>
              </a:rPr>
              <a:t>jede</a:t>
            </a:r>
            <a:r>
              <a:rPr lang="en-US" sz="2000" b="1" dirty="0">
                <a:solidFill>
                  <a:schemeClr val="accent2"/>
                </a:solidFill>
                <a:latin typeface="Aptos"/>
                <a:ea typeface="Cambria"/>
              </a:rPr>
              <a:t> </a:t>
            </a:r>
            <a:r>
              <a:rPr lang="en-US" sz="2000" b="1" dirty="0" err="1">
                <a:solidFill>
                  <a:schemeClr val="accent2"/>
                </a:solidFill>
                <a:latin typeface="Aptos"/>
                <a:ea typeface="Cambria"/>
              </a:rPr>
              <a:t>beliebige</a:t>
            </a:r>
            <a:r>
              <a:rPr lang="en-US" sz="2000" b="1" dirty="0">
                <a:solidFill>
                  <a:schemeClr val="accent2"/>
                </a:solidFill>
                <a:latin typeface="Aptos"/>
                <a:ea typeface="Cambria"/>
              </a:rPr>
              <a:t> Person </a:t>
            </a:r>
            <a:r>
              <a:rPr lang="en-US" sz="2000" dirty="0">
                <a:latin typeface="Aptos"/>
                <a:ea typeface="Cambria"/>
              </a:rPr>
              <a:t>auf der </a:t>
            </a:r>
            <a:r>
              <a:rPr lang="en-US" sz="2000" dirty="0" err="1">
                <a:latin typeface="Aptos"/>
                <a:ea typeface="Cambria"/>
              </a:rPr>
              <a:t>ganzen</a:t>
            </a:r>
            <a:r>
              <a:rPr lang="en-US" sz="2000" dirty="0">
                <a:latin typeface="Aptos"/>
                <a:ea typeface="Cambria"/>
              </a:rPr>
              <a:t> Welt hat </a:t>
            </a:r>
            <a:r>
              <a:rPr lang="en-US" sz="2000" dirty="0" err="1">
                <a:latin typeface="Aptos"/>
                <a:ea typeface="Cambria"/>
              </a:rPr>
              <a:t>Zugang</a:t>
            </a:r>
            <a:r>
              <a:rPr lang="en-US" sz="2000" dirty="0">
                <a:latin typeface="Aptos"/>
                <a:ea typeface="Cambria"/>
              </a:rPr>
              <a:t> </a:t>
            </a:r>
            <a:r>
              <a:rPr lang="en-US" sz="2000" dirty="0" err="1">
                <a:latin typeface="Aptos"/>
                <a:ea typeface="Cambria"/>
              </a:rPr>
              <a:t>zu</a:t>
            </a:r>
            <a:r>
              <a:rPr lang="en-US" sz="2000" dirty="0">
                <a:latin typeface="Aptos"/>
                <a:ea typeface="Cambria"/>
              </a:rPr>
              <a:t> </a:t>
            </a:r>
            <a:r>
              <a:rPr lang="en-US" sz="2000" dirty="0" err="1">
                <a:latin typeface="Aptos"/>
                <a:ea typeface="Cambria"/>
              </a:rPr>
              <a:t>allen</a:t>
            </a:r>
            <a:r>
              <a:rPr lang="en-US" sz="2000" dirty="0">
                <a:latin typeface="Aptos"/>
                <a:ea typeface="Cambria"/>
              </a:rPr>
              <a:t> von </a:t>
            </a:r>
            <a:r>
              <a:rPr lang="en-US" sz="2000" dirty="0" err="1">
                <a:latin typeface="Aptos"/>
                <a:ea typeface="Cambria"/>
              </a:rPr>
              <a:t>Ihnen</a:t>
            </a:r>
            <a:r>
              <a:rPr lang="en-US" sz="2000" dirty="0">
                <a:latin typeface="Aptos"/>
                <a:ea typeface="Cambria"/>
              </a:rPr>
              <a:t> </a:t>
            </a:r>
            <a:r>
              <a:rPr lang="en-US" sz="2000" dirty="0" err="1">
                <a:latin typeface="Aptos"/>
                <a:ea typeface="Cambria"/>
              </a:rPr>
              <a:t>veröffentlichten</a:t>
            </a:r>
            <a:r>
              <a:rPr lang="en-US" sz="2000" dirty="0">
                <a:latin typeface="Aptos"/>
                <a:ea typeface="Cambria"/>
              </a:rPr>
              <a:t> </a:t>
            </a:r>
            <a:r>
              <a:rPr lang="en-US" sz="2000" dirty="0" err="1">
                <a:latin typeface="Aptos"/>
                <a:ea typeface="Cambria"/>
              </a:rPr>
              <a:t>Informationen</a:t>
            </a:r>
            <a:r>
              <a:rPr lang="en-US" sz="2000" dirty="0">
                <a:latin typeface="Aptos"/>
                <a:ea typeface="Cambria"/>
              </a:rPr>
              <a:t>.</a:t>
            </a:r>
          </a:p>
          <a:p>
            <a:pPr marL="0" indent="0" algn="ctr">
              <a:buNone/>
            </a:pPr>
            <a:r>
              <a:rPr lang="en-US" sz="2000" b="1" dirty="0" err="1">
                <a:solidFill>
                  <a:schemeClr val="accent2"/>
                </a:solidFill>
                <a:latin typeface="Aptos"/>
                <a:ea typeface="Cambria"/>
              </a:rPr>
              <a:t>Ihre</a:t>
            </a:r>
            <a:r>
              <a:rPr lang="en-US" sz="2000" b="1" dirty="0">
                <a:solidFill>
                  <a:schemeClr val="accent2"/>
                </a:solidFill>
                <a:latin typeface="Aptos"/>
                <a:ea typeface="Cambria"/>
              </a:rPr>
              <a:t> </a:t>
            </a:r>
            <a:r>
              <a:rPr lang="en-US" sz="2000" b="1" dirty="0" err="1">
                <a:solidFill>
                  <a:schemeClr val="accent2"/>
                </a:solidFill>
                <a:latin typeface="Aptos"/>
                <a:ea typeface="Cambria"/>
              </a:rPr>
              <a:t>Privatsphäre</a:t>
            </a:r>
            <a:r>
              <a:rPr lang="en-US" sz="2000" b="1" dirty="0">
                <a:solidFill>
                  <a:schemeClr val="accent2"/>
                </a:solidFill>
                <a:latin typeface="Aptos"/>
                <a:ea typeface="Cambria"/>
              </a:rPr>
              <a:t> </a:t>
            </a:r>
            <a:r>
              <a:rPr lang="en-US" sz="2000" b="1" dirty="0" err="1">
                <a:solidFill>
                  <a:schemeClr val="accent2"/>
                </a:solidFill>
                <a:latin typeface="Aptos"/>
                <a:ea typeface="Cambria"/>
              </a:rPr>
              <a:t>ist</a:t>
            </a:r>
            <a:r>
              <a:rPr lang="en-US" sz="2000" b="1" dirty="0">
                <a:solidFill>
                  <a:schemeClr val="accent2"/>
                </a:solidFill>
                <a:latin typeface="Aptos"/>
                <a:ea typeface="Cambria"/>
              </a:rPr>
              <a:t> </a:t>
            </a:r>
            <a:r>
              <a:rPr lang="en-US" sz="2000" b="1" dirty="0" err="1">
                <a:solidFill>
                  <a:schemeClr val="accent2"/>
                </a:solidFill>
                <a:latin typeface="Aptos"/>
                <a:ea typeface="Cambria"/>
              </a:rPr>
              <a:t>nicht</a:t>
            </a:r>
            <a:r>
              <a:rPr lang="en-US" sz="2000" b="1" dirty="0">
                <a:solidFill>
                  <a:schemeClr val="accent2"/>
                </a:solidFill>
                <a:latin typeface="Aptos"/>
                <a:ea typeface="Cambria"/>
              </a:rPr>
              <a:t> </a:t>
            </a:r>
            <a:r>
              <a:rPr lang="en-US" sz="2000" b="1" dirty="0" err="1">
                <a:solidFill>
                  <a:schemeClr val="accent2"/>
                </a:solidFill>
                <a:latin typeface="Aptos"/>
                <a:ea typeface="Cambria"/>
              </a:rPr>
              <a:t>mehr</a:t>
            </a:r>
            <a:r>
              <a:rPr lang="en-US" sz="2000" b="1" dirty="0">
                <a:solidFill>
                  <a:schemeClr val="accent2"/>
                </a:solidFill>
                <a:latin typeface="Aptos"/>
                <a:ea typeface="Cambria"/>
              </a:rPr>
              <a:t> </a:t>
            </a:r>
            <a:r>
              <a:rPr lang="en-US" sz="2000" b="1" dirty="0" err="1">
                <a:solidFill>
                  <a:schemeClr val="accent2"/>
                </a:solidFill>
                <a:latin typeface="Aptos"/>
                <a:ea typeface="Cambria"/>
              </a:rPr>
              <a:t>privat</a:t>
            </a:r>
            <a:r>
              <a:rPr lang="en-US" sz="2000" b="1" dirty="0">
                <a:solidFill>
                  <a:schemeClr val="accent2"/>
                </a:solidFill>
                <a:latin typeface="Aptos"/>
                <a:ea typeface="Cambria"/>
              </a:rPr>
              <a:t>...</a:t>
            </a:r>
          </a:p>
          <a:p>
            <a:pPr marL="0" indent="0">
              <a:buNone/>
            </a:pPr>
            <a:r>
              <a:rPr lang="en-US" sz="2000" b="1" dirty="0">
                <a:latin typeface="Aptos"/>
                <a:ea typeface="Cambria"/>
              </a:rPr>
              <a:t>Hacking - </a:t>
            </a:r>
            <a:r>
              <a:rPr lang="en-US" sz="2000" dirty="0" err="1">
                <a:latin typeface="Aptos"/>
                <a:ea typeface="Cambria"/>
              </a:rPr>
              <a:t>sich</a:t>
            </a:r>
            <a:r>
              <a:rPr lang="en-US" sz="2000" dirty="0">
                <a:latin typeface="Aptos"/>
                <a:ea typeface="Cambria"/>
              </a:rPr>
              <a:t> </a:t>
            </a:r>
            <a:r>
              <a:rPr lang="en-US" sz="2000" dirty="0" err="1">
                <a:latin typeface="Aptos"/>
                <a:ea typeface="Cambria"/>
              </a:rPr>
              <a:t>Zugang</a:t>
            </a:r>
            <a:r>
              <a:rPr lang="en-US" sz="2000" dirty="0">
                <a:latin typeface="Aptos"/>
                <a:ea typeface="Cambria"/>
              </a:rPr>
              <a:t> </a:t>
            </a:r>
            <a:r>
              <a:rPr lang="en-US" sz="2000" dirty="0" err="1">
                <a:latin typeface="Aptos"/>
                <a:ea typeface="Cambria"/>
              </a:rPr>
              <a:t>zu</a:t>
            </a:r>
            <a:r>
              <a:rPr lang="en-US" sz="2000" dirty="0">
                <a:latin typeface="Aptos"/>
                <a:ea typeface="Cambria"/>
              </a:rPr>
              <a:t> den </a:t>
            </a:r>
            <a:r>
              <a:rPr lang="en-US" sz="2000" dirty="0" err="1">
                <a:latin typeface="Aptos"/>
                <a:ea typeface="Cambria"/>
              </a:rPr>
              <a:t>persönlichen</a:t>
            </a:r>
            <a:r>
              <a:rPr lang="en-US" sz="2000" dirty="0">
                <a:latin typeface="Aptos"/>
                <a:ea typeface="Cambria"/>
              </a:rPr>
              <a:t> </a:t>
            </a:r>
            <a:r>
              <a:rPr lang="en-US" sz="2000" dirty="0" err="1">
                <a:latin typeface="Aptos"/>
                <a:ea typeface="Cambria"/>
              </a:rPr>
              <a:t>Daten</a:t>
            </a:r>
            <a:r>
              <a:rPr lang="en-US" sz="2000" dirty="0">
                <a:latin typeface="Aptos"/>
                <a:ea typeface="Cambria"/>
              </a:rPr>
              <a:t> </a:t>
            </a:r>
            <a:r>
              <a:rPr lang="en-US" sz="2000" dirty="0" err="1">
                <a:latin typeface="Aptos"/>
                <a:ea typeface="Cambria"/>
              </a:rPr>
              <a:t>einer</a:t>
            </a:r>
            <a:r>
              <a:rPr lang="en-US" sz="2000" dirty="0">
                <a:latin typeface="Aptos"/>
                <a:ea typeface="Cambria"/>
              </a:rPr>
              <a:t> </a:t>
            </a:r>
            <a:r>
              <a:rPr lang="en-US" sz="2000" dirty="0" err="1">
                <a:latin typeface="Aptos"/>
                <a:ea typeface="Cambria"/>
              </a:rPr>
              <a:t>anderen</a:t>
            </a:r>
            <a:r>
              <a:rPr lang="en-US" sz="2000" dirty="0">
                <a:latin typeface="Aptos"/>
                <a:ea typeface="Cambria"/>
              </a:rPr>
              <a:t> Person </a:t>
            </a:r>
            <a:r>
              <a:rPr lang="en-US" sz="2000" dirty="0" err="1">
                <a:latin typeface="Aptos"/>
                <a:ea typeface="Cambria"/>
              </a:rPr>
              <a:t>verschaffen</a:t>
            </a:r>
            <a:r>
              <a:rPr lang="en-US" sz="2000" dirty="0">
                <a:latin typeface="Aptos"/>
                <a:ea typeface="Cambria"/>
              </a:rPr>
              <a:t>. </a:t>
            </a:r>
          </a:p>
          <a:p>
            <a:pPr marL="0" indent="0">
              <a:buNone/>
            </a:pPr>
            <a:r>
              <a:rPr lang="en-US" sz="2000" i="1" dirty="0">
                <a:latin typeface="Aptos"/>
                <a:ea typeface="Cambria"/>
              </a:rPr>
              <a:t>Es hat </a:t>
            </a:r>
            <a:r>
              <a:rPr lang="en-US" sz="2000" i="1" dirty="0" err="1">
                <a:latin typeface="Aptos"/>
                <a:ea typeface="Cambria"/>
              </a:rPr>
              <a:t>schon</a:t>
            </a:r>
            <a:r>
              <a:rPr lang="en-US" sz="2000" i="1" dirty="0">
                <a:latin typeface="Aptos"/>
                <a:ea typeface="Cambria"/>
              </a:rPr>
              <a:t> </a:t>
            </a:r>
            <a:r>
              <a:rPr lang="en-US" sz="2000" i="1" dirty="0" err="1">
                <a:latin typeface="Aptos"/>
                <a:ea typeface="Cambria"/>
              </a:rPr>
              <a:t>viele</a:t>
            </a:r>
            <a:r>
              <a:rPr lang="en-US" sz="2000" i="1" dirty="0">
                <a:latin typeface="Aptos"/>
                <a:ea typeface="Cambria"/>
              </a:rPr>
              <a:t> </a:t>
            </a:r>
            <a:r>
              <a:rPr lang="en-US" sz="2000" i="1" dirty="0" err="1">
                <a:latin typeface="Aptos"/>
                <a:ea typeface="Cambria"/>
              </a:rPr>
              <a:t>Fälle</a:t>
            </a:r>
            <a:r>
              <a:rPr lang="en-US" sz="2000" i="1" dirty="0">
                <a:latin typeface="Aptos"/>
                <a:ea typeface="Cambria"/>
              </a:rPr>
              <a:t> </a:t>
            </a:r>
            <a:r>
              <a:rPr lang="en-US" sz="2000" i="1" dirty="0" err="1">
                <a:latin typeface="Aptos"/>
                <a:ea typeface="Cambria"/>
              </a:rPr>
              <a:t>gegeben</a:t>
            </a:r>
            <a:r>
              <a:rPr lang="en-US" sz="2000" i="1" dirty="0">
                <a:latin typeface="Aptos"/>
                <a:ea typeface="Cambria"/>
              </a:rPr>
              <a:t>, in </a:t>
            </a:r>
            <a:r>
              <a:rPr lang="en-US" sz="2000" i="1" dirty="0" err="1">
                <a:latin typeface="Aptos"/>
                <a:ea typeface="Cambria"/>
              </a:rPr>
              <a:t>denen</a:t>
            </a:r>
            <a:r>
              <a:rPr lang="en-US" sz="2000" i="1" dirty="0">
                <a:latin typeface="Aptos"/>
                <a:ea typeface="Cambria"/>
              </a:rPr>
              <a:t> es </a:t>
            </a:r>
            <a:r>
              <a:rPr lang="en-US" sz="2000" i="1" dirty="0" err="1">
                <a:latin typeface="Aptos"/>
                <a:ea typeface="Cambria"/>
              </a:rPr>
              <a:t>Hackern</a:t>
            </a:r>
            <a:r>
              <a:rPr lang="en-US" sz="2000" i="1" dirty="0">
                <a:latin typeface="Aptos"/>
                <a:ea typeface="Cambria"/>
              </a:rPr>
              <a:t> </a:t>
            </a:r>
            <a:r>
              <a:rPr lang="en-US" sz="2000" i="1" dirty="0" err="1">
                <a:latin typeface="Aptos"/>
                <a:ea typeface="Cambria"/>
              </a:rPr>
              <a:t>gelungen</a:t>
            </a:r>
            <a:r>
              <a:rPr lang="en-US" sz="2000" i="1" dirty="0">
                <a:latin typeface="Aptos"/>
                <a:ea typeface="Cambria"/>
              </a:rPr>
              <a:t> </a:t>
            </a:r>
            <a:r>
              <a:rPr lang="en-US" sz="2000" i="1" dirty="0" err="1">
                <a:latin typeface="Aptos"/>
                <a:ea typeface="Cambria"/>
              </a:rPr>
              <a:t>ist</a:t>
            </a:r>
            <a:r>
              <a:rPr lang="en-US" sz="2000" i="1" dirty="0">
                <a:latin typeface="Aptos"/>
                <a:ea typeface="Cambria"/>
              </a:rPr>
              <a:t>, die </a:t>
            </a:r>
            <a:r>
              <a:rPr lang="en-US" sz="2000" i="1" dirty="0" err="1">
                <a:latin typeface="Aptos"/>
                <a:ea typeface="Cambria"/>
              </a:rPr>
              <a:t>finanzielle</a:t>
            </a:r>
            <a:r>
              <a:rPr lang="en-US" sz="2000" i="1" dirty="0">
                <a:latin typeface="Aptos"/>
                <a:ea typeface="Cambria"/>
              </a:rPr>
              <a:t> und </a:t>
            </a:r>
            <a:r>
              <a:rPr lang="en-US" sz="2000" i="1" dirty="0" err="1">
                <a:latin typeface="Aptos"/>
                <a:ea typeface="Cambria"/>
              </a:rPr>
              <a:t>soziale</a:t>
            </a:r>
            <a:r>
              <a:rPr lang="en-US" sz="2000" i="1" dirty="0">
                <a:latin typeface="Aptos"/>
                <a:ea typeface="Cambria"/>
              </a:rPr>
              <a:t> </a:t>
            </a:r>
            <a:r>
              <a:rPr lang="en-US" sz="2000" i="1" dirty="0" err="1">
                <a:latin typeface="Aptos"/>
                <a:ea typeface="Cambria"/>
              </a:rPr>
              <a:t>Stabilität</a:t>
            </a:r>
            <a:r>
              <a:rPr lang="en-US" sz="2000" i="1" dirty="0">
                <a:latin typeface="Aptos"/>
                <a:ea typeface="Cambria"/>
              </a:rPr>
              <a:t> </a:t>
            </a:r>
            <a:r>
              <a:rPr lang="en-US" sz="2000" i="1" dirty="0" err="1">
                <a:latin typeface="Aptos"/>
                <a:ea typeface="Cambria"/>
              </a:rPr>
              <a:t>einer</a:t>
            </a:r>
            <a:r>
              <a:rPr lang="en-US" sz="2000" i="1" dirty="0">
                <a:latin typeface="Aptos"/>
                <a:ea typeface="Cambria"/>
              </a:rPr>
              <a:t> Person </a:t>
            </a:r>
            <a:r>
              <a:rPr lang="en-US" sz="2000" i="1" dirty="0" err="1">
                <a:latin typeface="Aptos"/>
                <a:ea typeface="Cambria"/>
              </a:rPr>
              <a:t>zu</a:t>
            </a:r>
            <a:r>
              <a:rPr lang="en-US" sz="2000" i="1" dirty="0">
                <a:latin typeface="Aptos"/>
                <a:ea typeface="Cambria"/>
              </a:rPr>
              <a:t> </a:t>
            </a:r>
            <a:r>
              <a:rPr lang="en-US" sz="2000" i="1" dirty="0" err="1">
                <a:latin typeface="Aptos"/>
                <a:ea typeface="Cambria"/>
              </a:rPr>
              <a:t>stören</a:t>
            </a:r>
            <a:r>
              <a:rPr lang="en-US" sz="2000" dirty="0">
                <a:latin typeface="Aptos"/>
                <a:ea typeface="Cambria"/>
              </a:rPr>
              <a:t>. </a:t>
            </a:r>
          </a:p>
          <a:p>
            <a:pPr marL="0" indent="0">
              <a:buNone/>
            </a:pPr>
            <a:r>
              <a:rPr lang="en-US" sz="2000" b="1" dirty="0" err="1">
                <a:latin typeface="Aptos"/>
                <a:ea typeface="Cambria"/>
              </a:rPr>
              <a:t>Mangelnde</a:t>
            </a:r>
            <a:r>
              <a:rPr lang="en-US" sz="2000" b="1" dirty="0">
                <a:latin typeface="Aptos"/>
                <a:ea typeface="Cambria"/>
              </a:rPr>
              <a:t> </a:t>
            </a:r>
            <a:r>
              <a:rPr lang="en-US" sz="2000" b="1" dirty="0" err="1">
                <a:latin typeface="Aptos"/>
                <a:ea typeface="Cambria"/>
              </a:rPr>
              <a:t>emotionale</a:t>
            </a:r>
            <a:r>
              <a:rPr lang="en-US" sz="2000" b="1" dirty="0">
                <a:latin typeface="Aptos"/>
                <a:ea typeface="Cambria"/>
              </a:rPr>
              <a:t> </a:t>
            </a:r>
            <a:r>
              <a:rPr lang="en-US" sz="2000" b="1" dirty="0" err="1">
                <a:latin typeface="Aptos"/>
                <a:ea typeface="Cambria"/>
              </a:rPr>
              <a:t>Bindung</a:t>
            </a:r>
            <a:r>
              <a:rPr lang="en-US" sz="2000" b="1" dirty="0">
                <a:latin typeface="Aptos"/>
                <a:ea typeface="Cambria"/>
              </a:rPr>
              <a:t> - </a:t>
            </a:r>
            <a:r>
              <a:rPr lang="en-US" sz="2000" dirty="0" err="1">
                <a:latin typeface="Aptos"/>
                <a:ea typeface="Cambria"/>
              </a:rPr>
              <a:t>Emotionen</a:t>
            </a:r>
            <a:r>
              <a:rPr lang="en-US" sz="2000" dirty="0">
                <a:latin typeface="Aptos"/>
                <a:ea typeface="Cambria"/>
              </a:rPr>
              <a:t> und </a:t>
            </a:r>
            <a:r>
              <a:rPr lang="en-US" sz="2000" dirty="0" err="1">
                <a:latin typeface="Aptos"/>
                <a:ea typeface="Cambria"/>
              </a:rPr>
              <a:t>Gefühle</a:t>
            </a:r>
            <a:r>
              <a:rPr lang="en-US" sz="2000" dirty="0">
                <a:latin typeface="Aptos"/>
                <a:ea typeface="Cambria"/>
              </a:rPr>
              <a:t> </a:t>
            </a:r>
            <a:r>
              <a:rPr lang="en-US" sz="2000" dirty="0" err="1">
                <a:latin typeface="Aptos"/>
                <a:ea typeface="Cambria"/>
              </a:rPr>
              <a:t>lassen</a:t>
            </a:r>
            <a:r>
              <a:rPr lang="en-US" sz="2000" dirty="0">
                <a:latin typeface="Aptos"/>
                <a:ea typeface="Cambria"/>
              </a:rPr>
              <a:t> </a:t>
            </a:r>
            <a:r>
              <a:rPr lang="en-US" sz="2000" dirty="0" err="1">
                <a:latin typeface="Aptos"/>
                <a:ea typeface="Cambria"/>
              </a:rPr>
              <a:t>sich</a:t>
            </a:r>
            <a:r>
              <a:rPr lang="en-US" sz="2000" dirty="0">
                <a:latin typeface="Aptos"/>
                <a:ea typeface="Cambria"/>
              </a:rPr>
              <a:t> </a:t>
            </a:r>
            <a:r>
              <a:rPr lang="en-US" sz="2000" dirty="0" err="1">
                <a:latin typeface="Aptos"/>
                <a:ea typeface="Cambria"/>
              </a:rPr>
              <a:t>im</a:t>
            </a:r>
            <a:r>
              <a:rPr lang="en-US" sz="2000" dirty="0">
                <a:latin typeface="Aptos"/>
                <a:ea typeface="Cambria"/>
              </a:rPr>
              <a:t> Online-</a:t>
            </a:r>
            <a:r>
              <a:rPr lang="en-US" sz="2000" dirty="0" err="1">
                <a:latin typeface="Aptos"/>
                <a:ea typeface="Cambria"/>
              </a:rPr>
              <a:t>Bereich</a:t>
            </a:r>
            <a:r>
              <a:rPr lang="en-US" sz="2000" dirty="0">
                <a:latin typeface="Aptos"/>
                <a:ea typeface="Cambria"/>
              </a:rPr>
              <a:t> </a:t>
            </a:r>
            <a:r>
              <a:rPr lang="en-US" sz="2000" dirty="0" err="1">
                <a:latin typeface="Aptos"/>
                <a:ea typeface="Cambria"/>
              </a:rPr>
              <a:t>nicht</a:t>
            </a:r>
            <a:r>
              <a:rPr lang="en-US" sz="2000" dirty="0">
                <a:latin typeface="Aptos"/>
                <a:ea typeface="Cambria"/>
              </a:rPr>
              <a:t> so </a:t>
            </a:r>
            <a:r>
              <a:rPr lang="en-US" sz="2000" dirty="0" err="1">
                <a:latin typeface="Aptos"/>
                <a:ea typeface="Cambria"/>
              </a:rPr>
              <a:t>leicht</a:t>
            </a:r>
            <a:r>
              <a:rPr lang="en-US" sz="2000" dirty="0">
                <a:latin typeface="Aptos"/>
                <a:ea typeface="Cambria"/>
              </a:rPr>
              <a:t> </a:t>
            </a:r>
            <a:r>
              <a:rPr lang="en-US" sz="2000" dirty="0" err="1">
                <a:latin typeface="Aptos"/>
                <a:ea typeface="Cambria"/>
              </a:rPr>
              <a:t>ausdrücken</a:t>
            </a:r>
            <a:r>
              <a:rPr lang="en-US" sz="2000" dirty="0">
                <a:latin typeface="Aptos"/>
                <a:ea typeface="Cambria"/>
              </a:rPr>
              <a:t>.</a:t>
            </a:r>
          </a:p>
          <a:p>
            <a:pPr marL="0" indent="0">
              <a:buNone/>
            </a:pPr>
            <a:r>
              <a:rPr lang="en-US" sz="2000" b="1" dirty="0" err="1">
                <a:latin typeface="Aptos"/>
                <a:ea typeface="Cambria"/>
              </a:rPr>
              <a:t>Cybermobbing</a:t>
            </a:r>
            <a:r>
              <a:rPr lang="en-US" sz="2000" b="1" dirty="0">
                <a:latin typeface="Aptos"/>
                <a:ea typeface="Cambria"/>
              </a:rPr>
              <a:t> - </a:t>
            </a:r>
            <a:r>
              <a:rPr lang="en-US" sz="2000" dirty="0" err="1">
                <a:latin typeface="Aptos"/>
                <a:ea typeface="Cambria"/>
              </a:rPr>
              <a:t>Belästigung</a:t>
            </a:r>
            <a:r>
              <a:rPr lang="en-US" sz="2000" dirty="0">
                <a:latin typeface="Aptos"/>
                <a:ea typeface="Cambria"/>
              </a:rPr>
              <a:t>, </a:t>
            </a:r>
            <a:r>
              <a:rPr lang="en-US" sz="2000" dirty="0" err="1">
                <a:latin typeface="Aptos"/>
                <a:ea typeface="Cambria"/>
              </a:rPr>
              <a:t>Bedrohung</a:t>
            </a:r>
            <a:r>
              <a:rPr lang="en-US" sz="2000" dirty="0">
                <a:latin typeface="Aptos"/>
                <a:ea typeface="Cambria"/>
              </a:rPr>
              <a:t> </a:t>
            </a:r>
            <a:r>
              <a:rPr lang="en-US" sz="2000" dirty="0" err="1">
                <a:latin typeface="Aptos"/>
                <a:ea typeface="Cambria"/>
              </a:rPr>
              <a:t>oder</a:t>
            </a:r>
            <a:r>
              <a:rPr lang="en-US" sz="2000" dirty="0">
                <a:latin typeface="Aptos"/>
                <a:ea typeface="Cambria"/>
              </a:rPr>
              <a:t> </a:t>
            </a:r>
            <a:r>
              <a:rPr lang="en-US" sz="2000" dirty="0" err="1">
                <a:latin typeface="Aptos"/>
                <a:ea typeface="Cambria"/>
              </a:rPr>
              <a:t>Demütigung</a:t>
            </a:r>
            <a:r>
              <a:rPr lang="en-US" sz="2000" dirty="0">
                <a:latin typeface="Aptos"/>
                <a:ea typeface="Cambria"/>
              </a:rPr>
              <a:t> </a:t>
            </a:r>
            <a:r>
              <a:rPr lang="en-US" sz="2000" dirty="0" err="1">
                <a:latin typeface="Aptos"/>
                <a:ea typeface="Cambria"/>
              </a:rPr>
              <a:t>einer</a:t>
            </a:r>
            <a:r>
              <a:rPr lang="en-US" sz="2000" dirty="0">
                <a:latin typeface="Aptos"/>
                <a:ea typeface="Cambria"/>
              </a:rPr>
              <a:t> Person </a:t>
            </a:r>
            <a:r>
              <a:rPr lang="en-US" sz="2000" dirty="0" err="1">
                <a:latin typeface="Aptos"/>
                <a:ea typeface="Cambria"/>
              </a:rPr>
              <a:t>durch</a:t>
            </a:r>
            <a:r>
              <a:rPr lang="en-US" sz="2000" dirty="0">
                <a:latin typeface="Aptos"/>
                <a:ea typeface="Cambria"/>
              </a:rPr>
              <a:t> das </a:t>
            </a:r>
            <a:r>
              <a:rPr lang="en-US" sz="2000" dirty="0" err="1">
                <a:latin typeface="Aptos"/>
                <a:ea typeface="Cambria"/>
              </a:rPr>
              <a:t>Versenden</a:t>
            </a:r>
            <a:r>
              <a:rPr lang="en-US" sz="2000" dirty="0">
                <a:latin typeface="Aptos"/>
                <a:ea typeface="Cambria"/>
              </a:rPr>
              <a:t> von </a:t>
            </a:r>
            <a:r>
              <a:rPr lang="en-US" sz="2000" dirty="0" err="1">
                <a:latin typeface="Aptos"/>
                <a:ea typeface="Cambria"/>
              </a:rPr>
              <a:t>verleumderischen</a:t>
            </a:r>
            <a:r>
              <a:rPr lang="en-US" sz="2000" dirty="0">
                <a:latin typeface="Aptos"/>
                <a:ea typeface="Cambria"/>
              </a:rPr>
              <a:t> und </a:t>
            </a:r>
            <a:r>
              <a:rPr lang="en-US" sz="2000" dirty="0" err="1">
                <a:latin typeface="Aptos"/>
                <a:ea typeface="Cambria"/>
              </a:rPr>
              <a:t>unangemessenen</a:t>
            </a:r>
            <a:r>
              <a:rPr lang="en-US" sz="2000" dirty="0">
                <a:latin typeface="Aptos"/>
                <a:ea typeface="Cambria"/>
              </a:rPr>
              <a:t> Fotos, Videos </a:t>
            </a:r>
            <a:r>
              <a:rPr lang="en-US" sz="2000" dirty="0" err="1">
                <a:latin typeface="Aptos"/>
                <a:ea typeface="Cambria"/>
              </a:rPr>
              <a:t>oder</a:t>
            </a:r>
            <a:r>
              <a:rPr lang="en-US" sz="2000" dirty="0">
                <a:latin typeface="Aptos"/>
                <a:ea typeface="Cambria"/>
              </a:rPr>
              <a:t> </a:t>
            </a:r>
            <a:r>
              <a:rPr lang="en-US" sz="2000" dirty="0" err="1">
                <a:latin typeface="Aptos"/>
                <a:ea typeface="Cambria"/>
              </a:rPr>
              <a:t>Nachrichten</a:t>
            </a:r>
            <a:r>
              <a:rPr lang="en-US" sz="2000" dirty="0">
                <a:latin typeface="Aptos"/>
                <a:ea typeface="Cambria"/>
              </a:rPr>
              <a:t>.</a:t>
            </a:r>
          </a:p>
          <a:p>
            <a:pPr marL="0" indent="0">
              <a:buNone/>
            </a:pPr>
            <a:r>
              <a:rPr lang="en-US" sz="2000" b="1" dirty="0" err="1">
                <a:latin typeface="Aptos"/>
                <a:ea typeface="Cambria"/>
              </a:rPr>
              <a:t>Psychische</a:t>
            </a:r>
            <a:r>
              <a:rPr lang="en-US" sz="2000" b="1" dirty="0">
                <a:latin typeface="Aptos"/>
                <a:ea typeface="Cambria"/>
              </a:rPr>
              <a:t> </a:t>
            </a:r>
            <a:r>
              <a:rPr lang="en-US" sz="2000" b="1" dirty="0" err="1">
                <a:latin typeface="Aptos"/>
                <a:ea typeface="Cambria"/>
              </a:rPr>
              <a:t>Abhängigkeit</a:t>
            </a:r>
            <a:r>
              <a:rPr lang="en-US" sz="2000" b="1" dirty="0">
                <a:latin typeface="Aptos"/>
                <a:ea typeface="Cambria"/>
              </a:rPr>
              <a:t> - </a:t>
            </a:r>
            <a:r>
              <a:rPr lang="en-US" sz="2000" dirty="0">
                <a:latin typeface="Aptos"/>
                <a:ea typeface="Cambria"/>
              </a:rPr>
              <a:t>die </a:t>
            </a:r>
            <a:r>
              <a:rPr lang="en-US" sz="2000" dirty="0" err="1">
                <a:latin typeface="Aptos"/>
                <a:ea typeface="Cambria"/>
              </a:rPr>
              <a:t>übermäßige</a:t>
            </a:r>
            <a:r>
              <a:rPr lang="en-US" sz="2000" dirty="0">
                <a:latin typeface="Aptos"/>
                <a:ea typeface="Cambria"/>
              </a:rPr>
              <a:t> </a:t>
            </a:r>
            <a:r>
              <a:rPr lang="en-US" sz="2000" dirty="0" err="1">
                <a:latin typeface="Aptos"/>
                <a:ea typeface="Cambria"/>
              </a:rPr>
              <a:t>Nutzung</a:t>
            </a:r>
            <a:r>
              <a:rPr lang="en-US" sz="2000" dirty="0">
                <a:latin typeface="Aptos"/>
                <a:ea typeface="Cambria"/>
              </a:rPr>
              <a:t> </a:t>
            </a:r>
            <a:r>
              <a:rPr lang="en-US" sz="2000" dirty="0" err="1">
                <a:latin typeface="Aptos"/>
                <a:ea typeface="Cambria"/>
              </a:rPr>
              <a:t>sozialer</a:t>
            </a:r>
            <a:r>
              <a:rPr lang="en-US" sz="2000" dirty="0">
                <a:latin typeface="Aptos"/>
                <a:ea typeface="Cambria"/>
              </a:rPr>
              <a:t> </a:t>
            </a:r>
            <a:r>
              <a:rPr lang="en-US" sz="2000" dirty="0" err="1">
                <a:latin typeface="Aptos"/>
                <a:ea typeface="Cambria"/>
              </a:rPr>
              <a:t>Netzwerke</a:t>
            </a:r>
            <a:r>
              <a:rPr lang="en-US" sz="2000" dirty="0">
                <a:latin typeface="Aptos"/>
                <a:ea typeface="Cambria"/>
              </a:rPr>
              <a:t> </a:t>
            </a:r>
            <a:r>
              <a:rPr lang="en-US" sz="2000" dirty="0" err="1">
                <a:latin typeface="Aptos"/>
                <a:ea typeface="Cambria"/>
              </a:rPr>
              <a:t>führt</a:t>
            </a:r>
            <a:r>
              <a:rPr lang="en-US" sz="2000" dirty="0">
                <a:latin typeface="Aptos"/>
                <a:ea typeface="Cambria"/>
              </a:rPr>
              <a:t> </a:t>
            </a:r>
            <a:r>
              <a:rPr lang="en-US" sz="2000" dirty="0" err="1">
                <a:latin typeface="Aptos"/>
                <a:ea typeface="Cambria"/>
              </a:rPr>
              <a:t>zu</a:t>
            </a:r>
            <a:r>
              <a:rPr lang="en-US" sz="2000" dirty="0">
                <a:latin typeface="Aptos"/>
                <a:ea typeface="Cambria"/>
              </a:rPr>
              <a:t> </a:t>
            </a:r>
            <a:r>
              <a:rPr lang="en-US" sz="2000" dirty="0" err="1">
                <a:latin typeface="Aptos"/>
                <a:ea typeface="Cambria"/>
              </a:rPr>
              <a:t>einer</a:t>
            </a:r>
            <a:r>
              <a:rPr lang="en-US" sz="2000" dirty="0">
                <a:latin typeface="Aptos"/>
                <a:ea typeface="Cambria"/>
              </a:rPr>
              <a:t> </a:t>
            </a:r>
            <a:r>
              <a:rPr lang="en-US" sz="2000" dirty="0" err="1">
                <a:latin typeface="Aptos"/>
                <a:ea typeface="Cambria"/>
              </a:rPr>
              <a:t>Distanzierung</a:t>
            </a:r>
            <a:r>
              <a:rPr lang="en-US" sz="2000" dirty="0">
                <a:latin typeface="Aptos"/>
                <a:ea typeface="Cambria"/>
              </a:rPr>
              <a:t> </a:t>
            </a:r>
            <a:r>
              <a:rPr lang="en-US" sz="2000" dirty="0" err="1">
                <a:latin typeface="Aptos"/>
                <a:ea typeface="Cambria"/>
              </a:rPr>
              <a:t>vom</a:t>
            </a:r>
            <a:r>
              <a:rPr lang="en-US" sz="2000" dirty="0">
                <a:latin typeface="Aptos"/>
                <a:ea typeface="Cambria"/>
              </a:rPr>
              <a:t> </a:t>
            </a:r>
            <a:r>
              <a:rPr lang="en-US" sz="2000" dirty="0" err="1">
                <a:latin typeface="Aptos"/>
                <a:ea typeface="Cambria"/>
              </a:rPr>
              <a:t>realen</a:t>
            </a:r>
            <a:r>
              <a:rPr lang="en-US" sz="2000" dirty="0">
                <a:latin typeface="Aptos"/>
                <a:ea typeface="Cambria"/>
              </a:rPr>
              <a:t> Leben.</a:t>
            </a:r>
          </a:p>
          <a:p>
            <a:pPr marL="0" indent="0">
              <a:buNone/>
            </a:pPr>
            <a:r>
              <a:rPr lang="en-US" sz="2000" b="1" dirty="0" err="1">
                <a:latin typeface="Aptos"/>
                <a:ea typeface="Cambria"/>
              </a:rPr>
              <a:t>Verbreitung</a:t>
            </a:r>
            <a:r>
              <a:rPr lang="en-US" sz="2000" b="1" dirty="0">
                <a:latin typeface="Aptos"/>
                <a:ea typeface="Cambria"/>
              </a:rPr>
              <a:t> von Fake News - </a:t>
            </a:r>
            <a:r>
              <a:rPr lang="en-US" sz="2000" dirty="0" err="1">
                <a:latin typeface="Aptos"/>
                <a:ea typeface="Cambria"/>
              </a:rPr>
              <a:t>Erstellung</a:t>
            </a:r>
            <a:r>
              <a:rPr lang="en-US" sz="2000" dirty="0">
                <a:latin typeface="Aptos"/>
                <a:ea typeface="Cambria"/>
              </a:rPr>
              <a:t> von </a:t>
            </a:r>
            <a:r>
              <a:rPr lang="en-US" sz="2000" dirty="0" err="1">
                <a:latin typeface="Aptos"/>
                <a:ea typeface="Cambria"/>
              </a:rPr>
              <a:t>Beiträgen</a:t>
            </a:r>
            <a:r>
              <a:rPr lang="en-US" sz="2000" dirty="0">
                <a:latin typeface="Aptos"/>
                <a:ea typeface="Cambria"/>
              </a:rPr>
              <a:t> </a:t>
            </a:r>
            <a:r>
              <a:rPr lang="en-US" sz="2000" dirty="0" err="1">
                <a:latin typeface="Aptos"/>
                <a:ea typeface="Cambria"/>
              </a:rPr>
              <a:t>zu</a:t>
            </a:r>
            <a:r>
              <a:rPr lang="en-US" sz="2000" dirty="0">
                <a:latin typeface="Aptos"/>
                <a:ea typeface="Cambria"/>
              </a:rPr>
              <a:t> </a:t>
            </a:r>
            <a:r>
              <a:rPr lang="en-US" sz="2000" dirty="0" err="1">
                <a:latin typeface="Aptos"/>
                <a:ea typeface="Cambria"/>
              </a:rPr>
              <a:t>einem</a:t>
            </a:r>
            <a:r>
              <a:rPr lang="en-US" sz="2000" dirty="0">
                <a:latin typeface="Aptos"/>
                <a:ea typeface="Cambria"/>
              </a:rPr>
              <a:t> </a:t>
            </a:r>
            <a:r>
              <a:rPr lang="en-US" sz="2000" dirty="0" err="1">
                <a:latin typeface="Aptos"/>
                <a:ea typeface="Cambria"/>
              </a:rPr>
              <a:t>populären</a:t>
            </a:r>
            <a:r>
              <a:rPr lang="en-US" sz="2000" dirty="0">
                <a:latin typeface="Aptos"/>
                <a:ea typeface="Cambria"/>
              </a:rPr>
              <a:t> Thema </a:t>
            </a:r>
            <a:r>
              <a:rPr lang="en-US" sz="2000" dirty="0" err="1">
                <a:latin typeface="Aptos"/>
                <a:ea typeface="Cambria"/>
              </a:rPr>
              <a:t>ohne</a:t>
            </a:r>
            <a:r>
              <a:rPr lang="en-US" sz="2000" dirty="0">
                <a:latin typeface="Aptos"/>
                <a:ea typeface="Cambria"/>
              </a:rPr>
              <a:t> </a:t>
            </a:r>
            <a:r>
              <a:rPr lang="en-US" sz="2000" dirty="0" err="1">
                <a:latin typeface="Aptos"/>
                <a:ea typeface="Cambria"/>
              </a:rPr>
              <a:t>Überprüfung</a:t>
            </a:r>
            <a:r>
              <a:rPr lang="en-US" sz="2000" dirty="0">
                <a:latin typeface="Aptos"/>
                <a:ea typeface="Cambria"/>
              </a:rPr>
              <a:t>, die </a:t>
            </a:r>
            <a:r>
              <a:rPr lang="en-US" sz="2000" dirty="0" err="1">
                <a:latin typeface="Aptos"/>
                <a:ea typeface="Cambria"/>
              </a:rPr>
              <a:t>sich</a:t>
            </a:r>
            <a:r>
              <a:rPr lang="en-US" sz="2000" dirty="0">
                <a:latin typeface="Aptos"/>
                <a:ea typeface="Cambria"/>
              </a:rPr>
              <a:t> </a:t>
            </a:r>
            <a:r>
              <a:rPr lang="en-US" sz="2000" dirty="0" err="1">
                <a:latin typeface="Aptos"/>
                <a:ea typeface="Cambria"/>
              </a:rPr>
              <a:t>negativ</a:t>
            </a:r>
            <a:r>
              <a:rPr lang="en-US" sz="2000" dirty="0">
                <a:latin typeface="Aptos"/>
                <a:ea typeface="Cambria"/>
              </a:rPr>
              <a:t> auf den </a:t>
            </a:r>
            <a:r>
              <a:rPr lang="en-US" sz="2000" dirty="0" err="1">
                <a:latin typeface="Aptos"/>
                <a:ea typeface="Cambria"/>
              </a:rPr>
              <a:t>Wissensstand</a:t>
            </a:r>
            <a:r>
              <a:rPr lang="en-US" sz="2000" dirty="0">
                <a:latin typeface="Aptos"/>
                <a:ea typeface="Cambria"/>
              </a:rPr>
              <a:t> der Menschen </a:t>
            </a:r>
            <a:r>
              <a:rPr lang="en-US" sz="2000" dirty="0" err="1">
                <a:latin typeface="Aptos"/>
                <a:ea typeface="Cambria"/>
              </a:rPr>
              <a:t>auswirken</a:t>
            </a:r>
            <a:r>
              <a:rPr lang="en-US" sz="2000" dirty="0">
                <a:latin typeface="Aptos"/>
                <a:ea typeface="Cambria"/>
              </a:rPr>
              <a:t> </a:t>
            </a:r>
            <a:r>
              <a:rPr lang="en-US" sz="2000" dirty="0" err="1">
                <a:latin typeface="Aptos"/>
                <a:ea typeface="Cambria"/>
              </a:rPr>
              <a:t>können</a:t>
            </a:r>
            <a:r>
              <a:rPr lang="en-US" sz="2000" dirty="0">
                <a:latin typeface="Aptos"/>
                <a:ea typeface="Cambria"/>
              </a:rPr>
              <a:t>.</a:t>
            </a:r>
          </a:p>
          <a:p>
            <a:pPr marL="0" indent="0" algn="ctr">
              <a:buNone/>
            </a:pPr>
            <a:r>
              <a:rPr lang="en-US" sz="2000" b="1" dirty="0" err="1">
                <a:solidFill>
                  <a:schemeClr val="accent2"/>
                </a:solidFill>
                <a:latin typeface="Aptos"/>
                <a:ea typeface="Cambria"/>
              </a:rPr>
              <a:t>Glauben</a:t>
            </a:r>
            <a:r>
              <a:rPr lang="en-US" sz="2000" b="1" dirty="0">
                <a:solidFill>
                  <a:schemeClr val="accent2"/>
                </a:solidFill>
                <a:latin typeface="Aptos"/>
                <a:ea typeface="Cambria"/>
              </a:rPr>
              <a:t> Sie </a:t>
            </a:r>
            <a:r>
              <a:rPr lang="en-US" sz="2000" b="1" dirty="0" err="1">
                <a:solidFill>
                  <a:schemeClr val="accent2"/>
                </a:solidFill>
                <a:latin typeface="Aptos"/>
                <a:ea typeface="Cambria"/>
              </a:rPr>
              <a:t>nicht</a:t>
            </a:r>
            <a:r>
              <a:rPr lang="en-US" sz="2000" b="1" dirty="0">
                <a:solidFill>
                  <a:schemeClr val="accent2"/>
                </a:solidFill>
                <a:latin typeface="Aptos"/>
                <a:ea typeface="Cambria"/>
              </a:rPr>
              <a:t> </a:t>
            </a:r>
            <a:r>
              <a:rPr lang="en-US" sz="2000" b="1" dirty="0" err="1">
                <a:solidFill>
                  <a:schemeClr val="accent2"/>
                </a:solidFill>
                <a:latin typeface="Aptos"/>
                <a:ea typeface="Cambria"/>
              </a:rPr>
              <a:t>alles</a:t>
            </a:r>
            <a:r>
              <a:rPr lang="en-US" sz="2000" b="1" dirty="0">
                <a:solidFill>
                  <a:schemeClr val="accent2"/>
                </a:solidFill>
                <a:latin typeface="Aptos"/>
                <a:ea typeface="Cambria"/>
              </a:rPr>
              <a:t>, was Sie in </a:t>
            </a:r>
            <a:r>
              <a:rPr lang="en-US" sz="2000" b="1" dirty="0" err="1">
                <a:solidFill>
                  <a:schemeClr val="accent2"/>
                </a:solidFill>
                <a:latin typeface="Aptos"/>
                <a:ea typeface="Cambria"/>
              </a:rPr>
              <a:t>sozialen</a:t>
            </a:r>
            <a:r>
              <a:rPr lang="en-US" sz="2000" b="1" dirty="0">
                <a:solidFill>
                  <a:schemeClr val="accent2"/>
                </a:solidFill>
                <a:latin typeface="Aptos"/>
                <a:ea typeface="Cambria"/>
              </a:rPr>
              <a:t> </a:t>
            </a:r>
            <a:r>
              <a:rPr lang="en-US" sz="2000" b="1" dirty="0" err="1">
                <a:solidFill>
                  <a:schemeClr val="accent2"/>
                </a:solidFill>
                <a:latin typeface="Aptos"/>
                <a:ea typeface="Cambria"/>
              </a:rPr>
              <a:t>Netzwerken</a:t>
            </a:r>
            <a:r>
              <a:rPr lang="en-US" sz="2000" b="1" dirty="0">
                <a:solidFill>
                  <a:schemeClr val="accent2"/>
                </a:solidFill>
                <a:latin typeface="Aptos"/>
                <a:ea typeface="Cambria"/>
              </a:rPr>
              <a:t> </a:t>
            </a:r>
            <a:r>
              <a:rPr lang="en-US" sz="2000" b="1" dirty="0" err="1">
                <a:solidFill>
                  <a:schemeClr val="accent2"/>
                </a:solidFill>
                <a:latin typeface="Aptos"/>
                <a:ea typeface="Cambria"/>
              </a:rPr>
              <a:t>sehen</a:t>
            </a:r>
            <a:r>
              <a:rPr lang="en-US" sz="2000" b="1" dirty="0">
                <a:solidFill>
                  <a:schemeClr val="accent2"/>
                </a:solidFill>
                <a:latin typeface="Aptos"/>
                <a:ea typeface="Cambria"/>
              </a:rPr>
              <a:t> </a:t>
            </a:r>
            <a:r>
              <a:rPr lang="en-US" sz="2000" b="1" dirty="0" err="1">
                <a:solidFill>
                  <a:schemeClr val="accent2"/>
                </a:solidFill>
                <a:latin typeface="Aptos"/>
                <a:ea typeface="Cambria"/>
              </a:rPr>
              <a:t>oder</a:t>
            </a:r>
            <a:r>
              <a:rPr lang="en-US" sz="2000" b="1" dirty="0">
                <a:solidFill>
                  <a:schemeClr val="accent2"/>
                </a:solidFill>
                <a:latin typeface="Aptos"/>
                <a:ea typeface="Cambria"/>
              </a:rPr>
              <a:t> </a:t>
            </a:r>
            <a:r>
              <a:rPr lang="en-US" sz="2000" b="1" dirty="0" err="1">
                <a:solidFill>
                  <a:schemeClr val="accent2"/>
                </a:solidFill>
                <a:latin typeface="Aptos"/>
                <a:ea typeface="Cambria"/>
              </a:rPr>
              <a:t>lesen</a:t>
            </a:r>
            <a:r>
              <a:rPr lang="en-US" sz="2000" b="1" dirty="0">
                <a:solidFill>
                  <a:schemeClr val="accent2"/>
                </a:solidFill>
                <a:latin typeface="Aptos"/>
                <a:ea typeface="Cambria"/>
              </a:rPr>
              <a:t>...</a:t>
            </a:r>
          </a:p>
          <a:p>
            <a:pPr marL="0" indent="0">
              <a:buNone/>
            </a:pPr>
            <a:endParaRPr lang="en-GB" sz="2000" b="1" dirty="0">
              <a:solidFill>
                <a:srgbClr val="FFAA5A"/>
              </a:solidFill>
              <a:latin typeface="Aptos" panose="020B0004020202020204" pitchFamily="34" charset="0"/>
              <a:ea typeface="Cambria"/>
            </a:endParaRPr>
          </a:p>
        </p:txBody>
      </p:sp>
      <p:pic>
        <p:nvPicPr>
          <p:cNvPr id="5" name="Picture 3">
            <a:extLst>
              <a:ext uri="{FF2B5EF4-FFF2-40B4-BE49-F238E27FC236}">
                <a16:creationId xmlns:a16="http://schemas.microsoft.com/office/drawing/2014/main" id="{F60118B3-DCB9-8F38-56FB-28B111D6420D}"/>
              </a:ext>
            </a:extLst>
          </p:cNvPr>
          <p:cNvPicPr>
            <a:picLocks noChangeAspect="1"/>
          </p:cNvPicPr>
          <p:nvPr/>
        </p:nvPicPr>
        <p:blipFill rotWithShape="1">
          <a:blip r:embed="rId3"/>
          <a:srcRect l="9117" r="7431" b="2"/>
          <a:stretch/>
        </p:blipFill>
        <p:spPr>
          <a:xfrm>
            <a:off x="406495" y="2380195"/>
            <a:ext cx="3054011" cy="2433585"/>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961066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3860" y="208574"/>
            <a:ext cx="10515600" cy="559880"/>
          </a:xfrm>
        </p:spPr>
        <p:txBody>
          <a:bodyPr>
            <a:normAutofit fontScale="90000"/>
          </a:bodyPr>
          <a:lstStyle/>
          <a:p>
            <a:pPr algn="l"/>
            <a:r>
              <a:rPr lang="en-US" dirty="0" err="1">
                <a:latin typeface="Aptos" panose="020B0004020202020204" pitchFamily="34" charset="0"/>
              </a:rPr>
              <a:t>Angriffe</a:t>
            </a:r>
            <a:r>
              <a:rPr lang="en-US" dirty="0">
                <a:latin typeface="Aptos" panose="020B0004020202020204" pitchFamily="34" charset="0"/>
              </a:rPr>
              <a:t> auf </a:t>
            </a:r>
            <a:r>
              <a:rPr lang="en-US" dirty="0" err="1">
                <a:latin typeface="Aptos" panose="020B0004020202020204" pitchFamily="34" charset="0"/>
              </a:rPr>
              <a:t>soziale</a:t>
            </a:r>
            <a:r>
              <a:rPr lang="en-US" dirty="0">
                <a:latin typeface="Aptos" panose="020B0004020202020204" pitchFamily="34" charset="0"/>
              </a:rPr>
              <a:t> </a:t>
            </a:r>
            <a:r>
              <a:rPr lang="en-US" dirty="0" err="1">
                <a:latin typeface="Aptos" panose="020B0004020202020204" pitchFamily="34" charset="0"/>
              </a:rPr>
              <a:t>Netzwerke</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91540" y="927246"/>
            <a:ext cx="10869930" cy="5722179"/>
          </a:xfrm>
        </p:spPr>
        <p:txBody>
          <a:bodyPr>
            <a:normAutofit fontScale="92500" lnSpcReduction="20000"/>
          </a:bodyPr>
          <a:lstStyle/>
          <a:p>
            <a:pPr marL="0" indent="0">
              <a:buNone/>
            </a:pPr>
            <a:r>
              <a:rPr lang="en-US" sz="2400" dirty="0">
                <a:latin typeface="Aptos" panose="020B0004020202020204" pitchFamily="34" charset="0"/>
              </a:rPr>
              <a:t>Um </a:t>
            </a:r>
            <a:r>
              <a:rPr lang="en-US" sz="2400" dirty="0" err="1">
                <a:latin typeface="Aptos" panose="020B0004020202020204" pitchFamily="34" charset="0"/>
              </a:rPr>
              <a:t>besser</a:t>
            </a:r>
            <a:r>
              <a:rPr lang="en-US" sz="2400" dirty="0">
                <a:latin typeface="Aptos" panose="020B0004020202020204" pitchFamily="34" charset="0"/>
              </a:rPr>
              <a:t> </a:t>
            </a:r>
            <a:r>
              <a:rPr lang="en-US" sz="2400" dirty="0" err="1">
                <a:latin typeface="Aptos" panose="020B0004020202020204" pitchFamily="34" charset="0"/>
              </a:rPr>
              <a:t>zu</a:t>
            </a:r>
            <a:r>
              <a:rPr lang="en-US" sz="2400" dirty="0">
                <a:latin typeface="Aptos" panose="020B0004020202020204" pitchFamily="34" charset="0"/>
              </a:rPr>
              <a:t> verstehen, </a:t>
            </a:r>
            <a:r>
              <a:rPr lang="en-US" sz="2400" dirty="0" err="1">
                <a:latin typeface="Aptos" panose="020B0004020202020204" pitchFamily="34" charset="0"/>
              </a:rPr>
              <a:t>wie</a:t>
            </a:r>
            <a:r>
              <a:rPr lang="en-US" sz="2400" dirty="0">
                <a:latin typeface="Aptos" panose="020B0004020202020204" pitchFamily="34" charset="0"/>
              </a:rPr>
              <a:t> </a:t>
            </a:r>
            <a:r>
              <a:rPr lang="en-US" sz="2400" dirty="0" err="1">
                <a:latin typeface="Aptos" panose="020B0004020202020204" pitchFamily="34" charset="0"/>
              </a:rPr>
              <a:t>wichtig</a:t>
            </a:r>
            <a:r>
              <a:rPr lang="en-US" sz="2400" dirty="0">
                <a:latin typeface="Aptos" panose="020B0004020202020204" pitchFamily="34" charset="0"/>
              </a:rPr>
              <a:t> der Schutz </a:t>
            </a:r>
            <a:r>
              <a:rPr lang="en-US" sz="2400" dirty="0" err="1">
                <a:latin typeface="Aptos" panose="020B0004020202020204" pitchFamily="34" charset="0"/>
              </a:rPr>
              <a:t>unserer</a:t>
            </a:r>
            <a:r>
              <a:rPr lang="en-US" sz="2400" dirty="0">
                <a:latin typeface="Aptos" panose="020B0004020202020204" pitchFamily="34" charset="0"/>
              </a:rPr>
              <a:t> </a:t>
            </a:r>
            <a:r>
              <a:rPr lang="en-US" sz="2400" dirty="0" err="1">
                <a:latin typeface="Aptos" panose="020B0004020202020204" pitchFamily="34" charset="0"/>
              </a:rPr>
              <a:t>Konten</a:t>
            </a:r>
            <a:r>
              <a:rPr lang="en-US" sz="2400" dirty="0">
                <a:latin typeface="Aptos" panose="020B0004020202020204" pitchFamily="34" charset="0"/>
              </a:rPr>
              <a:t> in </a:t>
            </a:r>
            <a:r>
              <a:rPr lang="en-US" sz="2400" dirty="0" err="1">
                <a:latin typeface="Aptos" panose="020B0004020202020204" pitchFamily="34" charset="0"/>
              </a:rPr>
              <a:t>sozialen</a:t>
            </a:r>
            <a:r>
              <a:rPr lang="en-US" sz="2400" dirty="0">
                <a:latin typeface="Aptos" panose="020B0004020202020204" pitchFamily="34" charset="0"/>
              </a:rPr>
              <a:t> </a:t>
            </a:r>
            <a:r>
              <a:rPr lang="en-US" sz="2400" dirty="0" err="1">
                <a:latin typeface="Aptos" panose="020B0004020202020204" pitchFamily="34" charset="0"/>
              </a:rPr>
              <a:t>Netzwerken</a:t>
            </a:r>
            <a:r>
              <a:rPr lang="en-US" sz="2400" dirty="0">
                <a:latin typeface="Aptos" panose="020B0004020202020204" pitchFamily="34" charset="0"/>
              </a:rPr>
              <a:t> </a:t>
            </a:r>
            <a:r>
              <a:rPr lang="en-US" sz="2400" dirty="0" err="1">
                <a:latin typeface="Aptos" panose="020B0004020202020204" pitchFamily="34" charset="0"/>
              </a:rPr>
              <a:t>ist</a:t>
            </a:r>
            <a:r>
              <a:rPr lang="en-US" sz="2400" dirty="0">
                <a:latin typeface="Aptos" panose="020B0004020202020204" pitchFamily="34" charset="0"/>
              </a:rPr>
              <a:t>, </a:t>
            </a:r>
            <a:r>
              <a:rPr lang="en-US" sz="2400" dirty="0" err="1">
                <a:latin typeface="Aptos" panose="020B0004020202020204" pitchFamily="34" charset="0"/>
              </a:rPr>
              <a:t>müssen</a:t>
            </a:r>
            <a:r>
              <a:rPr lang="en-US" sz="2400" dirty="0">
                <a:latin typeface="Aptos" panose="020B0004020202020204" pitchFamily="34" charset="0"/>
              </a:rPr>
              <a:t> </a:t>
            </a:r>
            <a:r>
              <a:rPr lang="en-US" sz="2400" dirty="0" err="1">
                <a:latin typeface="Aptos" panose="020B0004020202020204" pitchFamily="34" charset="0"/>
              </a:rPr>
              <a:t>wir</a:t>
            </a:r>
            <a:r>
              <a:rPr lang="en-US" sz="2400" dirty="0">
                <a:latin typeface="Aptos" panose="020B0004020202020204" pitchFamily="34" charset="0"/>
              </a:rPr>
              <a:t> </a:t>
            </a:r>
            <a:r>
              <a:rPr lang="en-US" sz="2400" dirty="0" err="1">
                <a:latin typeface="Aptos" panose="020B0004020202020204" pitchFamily="34" charset="0"/>
              </a:rPr>
              <a:t>wissen</a:t>
            </a:r>
            <a:r>
              <a:rPr lang="en-US" sz="2400" dirty="0">
                <a:latin typeface="Aptos" panose="020B0004020202020204" pitchFamily="34" charset="0"/>
              </a:rPr>
              <a:t>, </a:t>
            </a:r>
            <a:r>
              <a:rPr lang="en-US" sz="2400" dirty="0" err="1">
                <a:latin typeface="Aptos" panose="020B0004020202020204" pitchFamily="34" charset="0"/>
              </a:rPr>
              <a:t>wie</a:t>
            </a:r>
            <a:r>
              <a:rPr lang="en-US" sz="2400" dirty="0">
                <a:latin typeface="Aptos" panose="020B0004020202020204" pitchFamily="34" charset="0"/>
              </a:rPr>
              <a:t> </a:t>
            </a:r>
            <a:r>
              <a:rPr lang="en-US" sz="2400" dirty="0" err="1">
                <a:latin typeface="Aptos" panose="020B0004020202020204" pitchFamily="34" charset="0"/>
              </a:rPr>
              <a:t>verbreitet</a:t>
            </a:r>
            <a:r>
              <a:rPr lang="en-US" sz="2400" dirty="0">
                <a:latin typeface="Aptos" panose="020B0004020202020204" pitchFamily="34" charset="0"/>
              </a:rPr>
              <a:t> Social Media Hacking </a:t>
            </a:r>
            <a:r>
              <a:rPr lang="en-US" sz="2400" dirty="0" err="1">
                <a:latin typeface="Aptos" panose="020B0004020202020204" pitchFamily="34" charset="0"/>
              </a:rPr>
              <a:t>ist</a:t>
            </a:r>
            <a:r>
              <a:rPr lang="en-US" sz="2400" dirty="0">
                <a:latin typeface="Aptos" panose="020B0004020202020204" pitchFamily="34" charset="0"/>
              </a:rPr>
              <a:t>. Die </a:t>
            </a:r>
            <a:r>
              <a:rPr lang="en-US" sz="2400" dirty="0" err="1">
                <a:latin typeface="Aptos" panose="020B0004020202020204" pitchFamily="34" charset="0"/>
              </a:rPr>
              <a:t>Zahlen</a:t>
            </a:r>
            <a:r>
              <a:rPr lang="en-US" sz="2400" dirty="0">
                <a:latin typeface="Aptos" panose="020B0004020202020204" pitchFamily="34" charset="0"/>
              </a:rPr>
              <a:t> </a:t>
            </a:r>
            <a:r>
              <a:rPr lang="en-US" sz="2400" dirty="0" err="1">
                <a:latin typeface="Aptos" panose="020B0004020202020204" pitchFamily="34" charset="0"/>
              </a:rPr>
              <a:t>zum</a:t>
            </a:r>
            <a:r>
              <a:rPr lang="en-US" sz="2400" dirty="0">
                <a:latin typeface="Aptos" panose="020B0004020202020204" pitchFamily="34" charset="0"/>
              </a:rPr>
              <a:t> Social Media Hacking </a:t>
            </a:r>
            <a:r>
              <a:rPr lang="en-US" sz="2400" dirty="0" err="1">
                <a:latin typeface="Aptos" panose="020B0004020202020204" pitchFamily="34" charset="0"/>
              </a:rPr>
              <a:t>erzählen</a:t>
            </a:r>
            <a:r>
              <a:rPr lang="en-US" sz="2400" dirty="0">
                <a:latin typeface="Aptos" panose="020B0004020202020204" pitchFamily="34" charset="0"/>
              </a:rPr>
              <a:t> die </a:t>
            </a:r>
            <a:r>
              <a:rPr lang="en-US" sz="2400" dirty="0" err="1">
                <a:latin typeface="Aptos" panose="020B0004020202020204" pitchFamily="34" charset="0"/>
              </a:rPr>
              <a:t>Geschichte</a:t>
            </a:r>
            <a:r>
              <a:rPr lang="en-US" sz="2400" dirty="0">
                <a:latin typeface="Aptos" panose="020B0004020202020204" pitchFamily="34" charset="0"/>
              </a:rPr>
              <a:t>:</a:t>
            </a:r>
          </a:p>
          <a:p>
            <a:r>
              <a:rPr lang="en-US" sz="2400" dirty="0">
                <a:latin typeface="Aptos" panose="020B0004020202020204" pitchFamily="34" charset="0"/>
              </a:rPr>
              <a:t>Fast </a:t>
            </a:r>
            <a:r>
              <a:rPr lang="en-US" sz="2400" dirty="0">
                <a:solidFill>
                  <a:schemeClr val="accent2"/>
                </a:solidFill>
                <a:latin typeface="Aptos" panose="020B0004020202020204" pitchFamily="34" charset="0"/>
              </a:rPr>
              <a:t>5 </a:t>
            </a:r>
            <a:r>
              <a:rPr lang="en-US" sz="2400" dirty="0" err="1">
                <a:solidFill>
                  <a:schemeClr val="accent2"/>
                </a:solidFill>
                <a:latin typeface="Aptos" panose="020B0004020202020204" pitchFamily="34" charset="0"/>
              </a:rPr>
              <a:t>Milliarden</a:t>
            </a:r>
            <a:r>
              <a:rPr lang="en-US" sz="2400" dirty="0">
                <a:solidFill>
                  <a:schemeClr val="accent2"/>
                </a:solidFill>
                <a:latin typeface="Aptos" panose="020B0004020202020204" pitchFamily="34" charset="0"/>
              </a:rPr>
              <a:t> Menschen </a:t>
            </a:r>
            <a:r>
              <a:rPr lang="en-US" sz="2400" dirty="0" err="1">
                <a:latin typeface="Aptos" panose="020B0004020202020204" pitchFamily="34" charset="0"/>
              </a:rPr>
              <a:t>haben</a:t>
            </a:r>
            <a:r>
              <a:rPr lang="en-US" sz="2400" dirty="0">
                <a:latin typeface="Aptos" panose="020B0004020202020204" pitchFamily="34" charset="0"/>
              </a:rPr>
              <a:t> </a:t>
            </a:r>
            <a:r>
              <a:rPr lang="en-US" sz="2400" dirty="0" err="1">
                <a:latin typeface="Aptos" panose="020B0004020202020204" pitchFamily="34" charset="0"/>
              </a:rPr>
              <a:t>mindestens</a:t>
            </a:r>
            <a:r>
              <a:rPr lang="en-US" sz="2400" dirty="0">
                <a:latin typeface="Aptos" panose="020B0004020202020204" pitchFamily="34" charset="0"/>
              </a:rPr>
              <a:t> </a:t>
            </a:r>
            <a:r>
              <a:rPr lang="en-US" sz="2400" dirty="0" err="1">
                <a:solidFill>
                  <a:schemeClr val="accent2"/>
                </a:solidFill>
                <a:latin typeface="Aptos" panose="020B0004020202020204" pitchFamily="34" charset="0"/>
              </a:rPr>
              <a:t>ein</a:t>
            </a:r>
            <a:r>
              <a:rPr lang="en-US" sz="2400" dirty="0">
                <a:solidFill>
                  <a:schemeClr val="accent2"/>
                </a:solidFill>
                <a:latin typeface="Aptos" panose="020B0004020202020204" pitchFamily="34" charset="0"/>
              </a:rPr>
              <a:t> </a:t>
            </a:r>
            <a:r>
              <a:rPr lang="en-US" sz="2400" dirty="0" err="1">
                <a:solidFill>
                  <a:schemeClr val="accent2"/>
                </a:solidFill>
                <a:latin typeface="Aptos" panose="020B0004020202020204" pitchFamily="34" charset="0"/>
              </a:rPr>
              <a:t>Konto</a:t>
            </a:r>
            <a:r>
              <a:rPr lang="en-US" sz="2400" dirty="0">
                <a:solidFill>
                  <a:schemeClr val="accent2"/>
                </a:solidFill>
                <a:latin typeface="Aptos" panose="020B0004020202020204" pitchFamily="34" charset="0"/>
              </a:rPr>
              <a:t> in </a:t>
            </a:r>
            <a:r>
              <a:rPr lang="en-US" sz="2400" dirty="0" err="1">
                <a:solidFill>
                  <a:schemeClr val="accent2"/>
                </a:solidFill>
                <a:latin typeface="Aptos" panose="020B0004020202020204" pitchFamily="34" charset="0"/>
              </a:rPr>
              <a:t>einem</a:t>
            </a:r>
            <a:r>
              <a:rPr lang="en-US" sz="2400" dirty="0">
                <a:solidFill>
                  <a:schemeClr val="accent2"/>
                </a:solidFill>
                <a:latin typeface="Aptos" panose="020B0004020202020204" pitchFamily="34" charset="0"/>
              </a:rPr>
              <a:t> </a:t>
            </a:r>
            <a:r>
              <a:rPr lang="en-US" sz="2400" dirty="0" err="1">
                <a:solidFill>
                  <a:schemeClr val="accent2"/>
                </a:solidFill>
                <a:latin typeface="Aptos" panose="020B0004020202020204" pitchFamily="34" charset="0"/>
              </a:rPr>
              <a:t>sozialen</a:t>
            </a:r>
            <a:r>
              <a:rPr lang="en-US" sz="2400" dirty="0">
                <a:solidFill>
                  <a:schemeClr val="accent2"/>
                </a:solidFill>
                <a:latin typeface="Aptos" panose="020B0004020202020204" pitchFamily="34" charset="0"/>
              </a:rPr>
              <a:t> </a:t>
            </a:r>
            <a:r>
              <a:rPr lang="en-US" sz="2400" dirty="0" err="1">
                <a:solidFill>
                  <a:schemeClr val="accent2"/>
                </a:solidFill>
                <a:latin typeface="Aptos" panose="020B0004020202020204" pitchFamily="34" charset="0"/>
              </a:rPr>
              <a:t>Netzwerk</a:t>
            </a:r>
            <a:r>
              <a:rPr lang="en-US" sz="2400" dirty="0">
                <a:solidFill>
                  <a:schemeClr val="accent2"/>
                </a:solidFill>
                <a:latin typeface="Aptos" panose="020B0004020202020204" pitchFamily="34" charset="0"/>
              </a:rPr>
              <a:t>,</a:t>
            </a:r>
            <a:endParaRPr lang="en-US" sz="2400" dirty="0">
              <a:latin typeface="Aptos" panose="020B0004020202020204" pitchFamily="34" charset="0"/>
            </a:endParaRPr>
          </a:p>
          <a:p>
            <a:r>
              <a:rPr lang="en-US" sz="2400" dirty="0" err="1">
                <a:latin typeface="Aptos" panose="020B0004020202020204" pitchFamily="34" charset="0"/>
              </a:rPr>
              <a:t>mehr</a:t>
            </a:r>
            <a:r>
              <a:rPr lang="en-US" sz="2400" dirty="0">
                <a:latin typeface="Aptos" panose="020B0004020202020204" pitchFamily="34" charset="0"/>
              </a:rPr>
              <a:t> </a:t>
            </a:r>
            <a:r>
              <a:rPr lang="en-US" sz="2400" dirty="0" err="1">
                <a:latin typeface="Aptos" panose="020B0004020202020204" pitchFamily="34" charset="0"/>
              </a:rPr>
              <a:t>als</a:t>
            </a:r>
            <a:r>
              <a:rPr lang="en-US" sz="2400" dirty="0">
                <a:latin typeface="Aptos" panose="020B0004020202020204" pitchFamily="34" charset="0"/>
              </a:rPr>
              <a:t> </a:t>
            </a:r>
            <a:r>
              <a:rPr lang="en-US" sz="2400" dirty="0">
                <a:solidFill>
                  <a:schemeClr val="accent2"/>
                </a:solidFill>
                <a:latin typeface="Aptos" panose="020B0004020202020204" pitchFamily="34" charset="0"/>
              </a:rPr>
              <a:t>die </a:t>
            </a:r>
            <a:r>
              <a:rPr lang="en-US" sz="2400" dirty="0" err="1">
                <a:solidFill>
                  <a:schemeClr val="accent2"/>
                </a:solidFill>
                <a:latin typeface="Aptos" panose="020B0004020202020204" pitchFamily="34" charset="0"/>
              </a:rPr>
              <a:t>Hälfte</a:t>
            </a:r>
            <a:r>
              <a:rPr lang="en-US" sz="2400" dirty="0">
                <a:solidFill>
                  <a:schemeClr val="accent2"/>
                </a:solidFill>
                <a:latin typeface="Aptos" panose="020B0004020202020204" pitchFamily="34" charset="0"/>
              </a:rPr>
              <a:t> der </a:t>
            </a:r>
            <a:r>
              <a:rPr lang="en-US" sz="2400" dirty="0" err="1">
                <a:solidFill>
                  <a:schemeClr val="accent2"/>
                </a:solidFill>
                <a:latin typeface="Aptos" panose="020B0004020202020204" pitchFamily="34" charset="0"/>
              </a:rPr>
              <a:t>Weltbevölkerung</a:t>
            </a:r>
            <a:r>
              <a:rPr lang="en-US" sz="2400" dirty="0">
                <a:solidFill>
                  <a:schemeClr val="accent2"/>
                </a:solidFill>
                <a:latin typeface="Aptos" panose="020B0004020202020204" pitchFamily="34" charset="0"/>
              </a:rPr>
              <a:t> </a:t>
            </a:r>
            <a:r>
              <a:rPr lang="en-US" sz="2400" dirty="0" err="1">
                <a:latin typeface="Aptos" panose="020B0004020202020204" pitchFamily="34" charset="0"/>
              </a:rPr>
              <a:t>ist</a:t>
            </a:r>
            <a:r>
              <a:rPr lang="en-US" sz="2400" dirty="0">
                <a:latin typeface="Aptos" panose="020B0004020202020204" pitchFamily="34" charset="0"/>
              </a:rPr>
              <a:t> dem </a:t>
            </a:r>
            <a:r>
              <a:rPr lang="en-US" sz="2400" dirty="0" err="1">
                <a:latin typeface="Aptos" panose="020B0004020202020204" pitchFamily="34" charset="0"/>
              </a:rPr>
              <a:t>Risiko</a:t>
            </a:r>
            <a:r>
              <a:rPr lang="en-US" sz="2400" dirty="0">
                <a:latin typeface="Aptos" panose="020B0004020202020204" pitchFamily="34" charset="0"/>
              </a:rPr>
              <a:t> </a:t>
            </a:r>
            <a:r>
              <a:rPr lang="en-US" sz="2400" dirty="0" err="1">
                <a:latin typeface="Aptos" panose="020B0004020202020204" pitchFamily="34" charset="0"/>
              </a:rPr>
              <a:t>ausgesetzt</a:t>
            </a:r>
            <a:r>
              <a:rPr lang="en-US" sz="2400" dirty="0">
                <a:latin typeface="Aptos" panose="020B0004020202020204" pitchFamily="34" charset="0"/>
              </a:rPr>
              <a:t>, </a:t>
            </a:r>
            <a:r>
              <a:rPr lang="en-US" sz="2400" dirty="0" err="1">
                <a:latin typeface="Aptos" panose="020B0004020202020204" pitchFamily="34" charset="0"/>
              </a:rPr>
              <a:t>dass</a:t>
            </a:r>
            <a:r>
              <a:rPr lang="en-US" sz="2400" dirty="0">
                <a:latin typeface="Aptos" panose="020B0004020202020204" pitchFamily="34" charset="0"/>
              </a:rPr>
              <a:t> </a:t>
            </a:r>
            <a:r>
              <a:rPr lang="en-US" sz="2400" dirty="0" err="1">
                <a:latin typeface="Aptos" panose="020B0004020202020204" pitchFamily="34" charset="0"/>
              </a:rPr>
              <a:t>ihre</a:t>
            </a:r>
            <a:r>
              <a:rPr lang="en-US" sz="2400" dirty="0">
                <a:latin typeface="Aptos" panose="020B0004020202020204" pitchFamily="34" charset="0"/>
              </a:rPr>
              <a:t> </a:t>
            </a:r>
            <a:r>
              <a:rPr lang="en-US" sz="2400" dirty="0" err="1">
                <a:latin typeface="Aptos" panose="020B0004020202020204" pitchFamily="34" charset="0"/>
              </a:rPr>
              <a:t>Konten</a:t>
            </a:r>
            <a:r>
              <a:rPr lang="en-US" sz="2400" dirty="0">
                <a:latin typeface="Aptos" panose="020B0004020202020204" pitchFamily="34" charset="0"/>
              </a:rPr>
              <a:t> in den </a:t>
            </a:r>
            <a:r>
              <a:rPr lang="en-US" sz="2400" dirty="0" err="1">
                <a:latin typeface="Aptos" panose="020B0004020202020204" pitchFamily="34" charset="0"/>
              </a:rPr>
              <a:t>sozialen</a:t>
            </a:r>
            <a:r>
              <a:rPr lang="en-US" sz="2400" dirty="0">
                <a:latin typeface="Aptos" panose="020B0004020202020204" pitchFamily="34" charset="0"/>
              </a:rPr>
              <a:t> </a:t>
            </a:r>
            <a:r>
              <a:rPr lang="en-US" sz="2400" dirty="0" err="1">
                <a:latin typeface="Aptos" panose="020B0004020202020204" pitchFamily="34" charset="0"/>
              </a:rPr>
              <a:t>Medien</a:t>
            </a:r>
            <a:r>
              <a:rPr lang="en-US" sz="2400" dirty="0">
                <a:latin typeface="Aptos" panose="020B0004020202020204" pitchFamily="34" charset="0"/>
              </a:rPr>
              <a:t> </a:t>
            </a:r>
            <a:r>
              <a:rPr lang="en-US" sz="2400" dirty="0" err="1">
                <a:latin typeface="Aptos" panose="020B0004020202020204" pitchFamily="34" charset="0"/>
              </a:rPr>
              <a:t>gehackt</a:t>
            </a:r>
            <a:r>
              <a:rPr lang="en-US" sz="2400" dirty="0">
                <a:latin typeface="Aptos" panose="020B0004020202020204" pitchFamily="34" charset="0"/>
              </a:rPr>
              <a:t> </a:t>
            </a:r>
            <a:r>
              <a:rPr lang="en-US" sz="2400" dirty="0" err="1">
                <a:latin typeface="Aptos" panose="020B0004020202020204" pitchFamily="34" charset="0"/>
              </a:rPr>
              <a:t>werden</a:t>
            </a:r>
            <a:r>
              <a:rPr lang="en-US" sz="2400" dirty="0">
                <a:latin typeface="Aptos" panose="020B0004020202020204" pitchFamily="34" charset="0"/>
              </a:rPr>
              <a:t>.</a:t>
            </a:r>
          </a:p>
          <a:p>
            <a:pPr marL="0" indent="0">
              <a:buNone/>
            </a:pPr>
            <a:r>
              <a:rPr lang="en-US" sz="2400" dirty="0" err="1">
                <a:latin typeface="Aptos" panose="020B0004020202020204" pitchFamily="34" charset="0"/>
              </a:rPr>
              <a:t>Statistiken</a:t>
            </a:r>
            <a:r>
              <a:rPr lang="en-US" sz="2400" dirty="0">
                <a:latin typeface="Aptos" panose="020B0004020202020204" pitchFamily="34" charset="0"/>
              </a:rPr>
              <a:t> </a:t>
            </a:r>
            <a:r>
              <a:rPr lang="en-US" sz="2400" dirty="0" err="1">
                <a:latin typeface="Aptos" panose="020B0004020202020204" pitchFamily="34" charset="0"/>
              </a:rPr>
              <a:t>über</a:t>
            </a:r>
            <a:r>
              <a:rPr lang="en-US" sz="2400" dirty="0">
                <a:latin typeface="Aptos" panose="020B0004020202020204" pitchFamily="34" charset="0"/>
              </a:rPr>
              <a:t> das Hacken von </a:t>
            </a:r>
            <a:r>
              <a:rPr lang="en-US" sz="2400" dirty="0" err="1">
                <a:latin typeface="Aptos" panose="020B0004020202020204" pitchFamily="34" charset="0"/>
              </a:rPr>
              <a:t>sozialen</a:t>
            </a:r>
            <a:r>
              <a:rPr lang="en-US" sz="2400" dirty="0">
                <a:latin typeface="Aptos" panose="020B0004020202020204" pitchFamily="34" charset="0"/>
              </a:rPr>
              <a:t> </a:t>
            </a:r>
            <a:r>
              <a:rPr lang="en-US" sz="2400" dirty="0" err="1">
                <a:latin typeface="Aptos" panose="020B0004020202020204" pitchFamily="34" charset="0"/>
              </a:rPr>
              <a:t>Netzwerken</a:t>
            </a:r>
            <a:r>
              <a:rPr lang="en-US" sz="2400" dirty="0">
                <a:latin typeface="Aptos" panose="020B0004020202020204" pitchFamily="34" charset="0"/>
              </a:rPr>
              <a:t>:</a:t>
            </a:r>
          </a:p>
          <a:p>
            <a:r>
              <a:rPr lang="en-US" sz="2400" dirty="0" err="1">
                <a:latin typeface="Aptos" panose="020B0004020202020204" pitchFamily="34" charset="0"/>
              </a:rPr>
              <a:t>Im</a:t>
            </a:r>
            <a:r>
              <a:rPr lang="en-US" sz="2400" dirty="0">
                <a:latin typeface="Aptos" panose="020B0004020202020204" pitchFamily="34" charset="0"/>
              </a:rPr>
              <a:t> September 2021 </a:t>
            </a:r>
            <a:r>
              <a:rPr lang="en-US" sz="2400" dirty="0" err="1">
                <a:latin typeface="Aptos" panose="020B0004020202020204" pitchFamily="34" charset="0"/>
              </a:rPr>
              <a:t>versuchte</a:t>
            </a:r>
            <a:r>
              <a:rPr lang="en-US" sz="2400" dirty="0">
                <a:latin typeface="Aptos" panose="020B0004020202020204" pitchFamily="34" charset="0"/>
              </a:rPr>
              <a:t> </a:t>
            </a:r>
            <a:r>
              <a:rPr lang="en-US" sz="2400" dirty="0" err="1">
                <a:latin typeface="Aptos" panose="020B0004020202020204" pitchFamily="34" charset="0"/>
              </a:rPr>
              <a:t>ein</a:t>
            </a:r>
            <a:r>
              <a:rPr lang="en-US" sz="2400" dirty="0">
                <a:latin typeface="Aptos" panose="020B0004020202020204" pitchFamily="34" charset="0"/>
              </a:rPr>
              <a:t> </a:t>
            </a:r>
            <a:r>
              <a:rPr lang="en-US" sz="2400" dirty="0" err="1">
                <a:latin typeface="Aptos" panose="020B0004020202020204" pitchFamily="34" charset="0"/>
              </a:rPr>
              <a:t>Webhacker</a:t>
            </a:r>
            <a:r>
              <a:rPr lang="en-US" sz="2400" dirty="0">
                <a:latin typeface="Aptos" panose="020B0004020202020204" pitchFamily="34" charset="0"/>
              </a:rPr>
              <a:t>, </a:t>
            </a:r>
            <a:r>
              <a:rPr lang="en-US" sz="2400" dirty="0" err="1">
                <a:latin typeface="Aptos" panose="020B0004020202020204" pitchFamily="34" charset="0"/>
              </a:rPr>
              <a:t>persönliche</a:t>
            </a:r>
            <a:r>
              <a:rPr lang="en-US" sz="2400" dirty="0">
                <a:latin typeface="Aptos" panose="020B0004020202020204" pitchFamily="34" charset="0"/>
              </a:rPr>
              <a:t> </a:t>
            </a:r>
            <a:r>
              <a:rPr lang="en-US" sz="2400" dirty="0" err="1">
                <a:latin typeface="Aptos" panose="020B0004020202020204" pitchFamily="34" charset="0"/>
              </a:rPr>
              <a:t>Daten</a:t>
            </a:r>
            <a:r>
              <a:rPr lang="en-US" sz="2400" dirty="0">
                <a:latin typeface="Aptos" panose="020B0004020202020204" pitchFamily="34" charset="0"/>
              </a:rPr>
              <a:t> </a:t>
            </a:r>
            <a:r>
              <a:rPr lang="en-US" sz="2400" dirty="0" err="1">
                <a:latin typeface="Aptos" panose="020B0004020202020204" pitchFamily="34" charset="0"/>
              </a:rPr>
              <a:t>zu</a:t>
            </a:r>
            <a:r>
              <a:rPr lang="en-US" sz="2400" dirty="0">
                <a:latin typeface="Aptos" panose="020B0004020202020204" pitchFamily="34" charset="0"/>
              </a:rPr>
              <a:t> </a:t>
            </a:r>
            <a:r>
              <a:rPr lang="en-US" sz="2400" dirty="0" err="1">
                <a:latin typeface="Aptos" panose="020B0004020202020204" pitchFamily="34" charset="0"/>
              </a:rPr>
              <a:t>verkaufen</a:t>
            </a:r>
            <a:r>
              <a:rPr lang="en-US" sz="2400" dirty="0">
                <a:latin typeface="Aptos" panose="020B0004020202020204" pitchFamily="34" charset="0"/>
              </a:rPr>
              <a:t>, die er von 1,5 </a:t>
            </a:r>
            <a:r>
              <a:rPr lang="en-US" sz="2400" dirty="0" err="1">
                <a:latin typeface="Aptos" panose="020B0004020202020204" pitchFamily="34" charset="0"/>
              </a:rPr>
              <a:t>Milliarden</a:t>
            </a:r>
            <a:r>
              <a:rPr lang="en-US" sz="2400" dirty="0">
                <a:latin typeface="Aptos" panose="020B0004020202020204" pitchFamily="34" charset="0"/>
              </a:rPr>
              <a:t> Facebook-</a:t>
            </a:r>
            <a:r>
              <a:rPr lang="en-US" sz="2400" dirty="0" err="1">
                <a:latin typeface="Aptos" panose="020B0004020202020204" pitchFamily="34" charset="0"/>
              </a:rPr>
              <a:t>Konten</a:t>
            </a:r>
            <a:r>
              <a:rPr lang="en-US" sz="2400" dirty="0">
                <a:latin typeface="Aptos" panose="020B0004020202020204" pitchFamily="34" charset="0"/>
              </a:rPr>
              <a:t> </a:t>
            </a:r>
            <a:r>
              <a:rPr lang="en-US" sz="2400" dirty="0" err="1">
                <a:latin typeface="Aptos" panose="020B0004020202020204" pitchFamily="34" charset="0"/>
              </a:rPr>
              <a:t>gestohlen</a:t>
            </a:r>
            <a:r>
              <a:rPr lang="en-US" sz="2400" dirty="0">
                <a:latin typeface="Aptos" panose="020B0004020202020204" pitchFamily="34" charset="0"/>
              </a:rPr>
              <a:t> </a:t>
            </a:r>
            <a:r>
              <a:rPr lang="en-US" sz="2400" dirty="0" err="1">
                <a:latin typeface="Aptos" panose="020B0004020202020204" pitchFamily="34" charset="0"/>
              </a:rPr>
              <a:t>hatte</a:t>
            </a:r>
            <a:r>
              <a:rPr lang="en-US" sz="2400" dirty="0">
                <a:latin typeface="Aptos" panose="020B0004020202020204" pitchFamily="34" charset="0"/>
              </a:rPr>
              <a:t>,</a:t>
            </a:r>
          </a:p>
          <a:p>
            <a:r>
              <a:rPr lang="en-US" sz="2400" dirty="0" err="1">
                <a:latin typeface="Aptos" panose="020B0004020202020204" pitchFamily="34" charset="0"/>
              </a:rPr>
              <a:t>Im</a:t>
            </a:r>
            <a:r>
              <a:rPr lang="en-US" sz="2400" dirty="0">
                <a:latin typeface="Aptos" panose="020B0004020202020204" pitchFamily="34" charset="0"/>
              </a:rPr>
              <a:t> </a:t>
            </a:r>
            <a:r>
              <a:rPr lang="en-US" sz="2400" dirty="0" err="1">
                <a:latin typeface="Aptos" panose="020B0004020202020204" pitchFamily="34" charset="0"/>
              </a:rPr>
              <a:t>Jahr</a:t>
            </a:r>
            <a:r>
              <a:rPr lang="en-US" sz="2400" dirty="0">
                <a:latin typeface="Aptos" panose="020B0004020202020204" pitchFamily="34" charset="0"/>
              </a:rPr>
              <a:t> 2018 </a:t>
            </a:r>
            <a:r>
              <a:rPr lang="en-US" sz="2400" dirty="0" err="1">
                <a:latin typeface="Aptos" panose="020B0004020202020204" pitchFamily="34" charset="0"/>
              </a:rPr>
              <a:t>wurden</a:t>
            </a:r>
            <a:r>
              <a:rPr lang="en-US" sz="2400" dirty="0">
                <a:latin typeface="Aptos" panose="020B0004020202020204" pitchFamily="34" charset="0"/>
              </a:rPr>
              <a:t> </a:t>
            </a:r>
            <a:r>
              <a:rPr lang="en-US" sz="2400" dirty="0" err="1">
                <a:latin typeface="Aptos" panose="020B0004020202020204" pitchFamily="34" charset="0"/>
              </a:rPr>
              <a:t>mindestens</a:t>
            </a:r>
            <a:r>
              <a:rPr lang="en-US" sz="2400" dirty="0">
                <a:latin typeface="Aptos" panose="020B0004020202020204" pitchFamily="34" charset="0"/>
              </a:rPr>
              <a:t> 30 </a:t>
            </a:r>
            <a:r>
              <a:rPr lang="en-US" sz="2400" dirty="0" err="1">
                <a:latin typeface="Aptos" panose="020B0004020202020204" pitchFamily="34" charset="0"/>
              </a:rPr>
              <a:t>Millionen</a:t>
            </a:r>
            <a:r>
              <a:rPr lang="en-US" sz="2400" dirty="0">
                <a:latin typeface="Aptos" panose="020B0004020202020204" pitchFamily="34" charset="0"/>
              </a:rPr>
              <a:t> Facebook-</a:t>
            </a:r>
            <a:r>
              <a:rPr lang="en-US" sz="2400" dirty="0" err="1">
                <a:latin typeface="Aptos" panose="020B0004020202020204" pitchFamily="34" charset="0"/>
              </a:rPr>
              <a:t>Konten</a:t>
            </a:r>
            <a:r>
              <a:rPr lang="en-US" sz="2400" dirty="0">
                <a:latin typeface="Aptos" panose="020B0004020202020204" pitchFamily="34" charset="0"/>
              </a:rPr>
              <a:t> </a:t>
            </a:r>
            <a:r>
              <a:rPr lang="en-US" sz="2400" dirty="0" err="1">
                <a:latin typeface="Aptos" panose="020B0004020202020204" pitchFamily="34" charset="0"/>
              </a:rPr>
              <a:t>bei</a:t>
            </a:r>
            <a:r>
              <a:rPr lang="en-US" sz="2400" dirty="0">
                <a:latin typeface="Aptos" panose="020B0004020202020204" pitchFamily="34" charset="0"/>
              </a:rPr>
              <a:t> </a:t>
            </a:r>
            <a:r>
              <a:rPr lang="en-US" sz="2400" dirty="0" err="1">
                <a:latin typeface="Aptos" panose="020B0004020202020204" pitchFamily="34" charset="0"/>
              </a:rPr>
              <a:t>einem</a:t>
            </a:r>
            <a:r>
              <a:rPr lang="en-US" sz="2400" dirty="0">
                <a:latin typeface="Aptos" panose="020B0004020202020204" pitchFamily="34" charset="0"/>
              </a:rPr>
              <a:t> </a:t>
            </a:r>
            <a:r>
              <a:rPr lang="en-US" sz="2400" dirty="0" err="1">
                <a:latin typeface="Aptos" panose="020B0004020202020204" pitchFamily="34" charset="0"/>
              </a:rPr>
              <a:t>einzigen</a:t>
            </a:r>
            <a:r>
              <a:rPr lang="en-US" sz="2400" dirty="0">
                <a:latin typeface="Aptos" panose="020B0004020202020204" pitchFamily="34" charset="0"/>
              </a:rPr>
              <a:t> </a:t>
            </a:r>
            <a:r>
              <a:rPr lang="en-US" sz="2400" dirty="0" err="1">
                <a:latin typeface="Aptos" panose="020B0004020202020204" pitchFamily="34" charset="0"/>
              </a:rPr>
              <a:t>Datenverstoß</a:t>
            </a:r>
            <a:r>
              <a:rPr lang="en-US" sz="2400" dirty="0">
                <a:latin typeface="Aptos" panose="020B0004020202020204" pitchFamily="34" charset="0"/>
              </a:rPr>
              <a:t> </a:t>
            </a:r>
            <a:r>
              <a:rPr lang="en-US" sz="2400" dirty="0" err="1">
                <a:latin typeface="Aptos" panose="020B0004020202020204" pitchFamily="34" charset="0"/>
              </a:rPr>
              <a:t>gehackt</a:t>
            </a:r>
            <a:r>
              <a:rPr lang="en-US" sz="2400" dirty="0">
                <a:latin typeface="Aptos" panose="020B0004020202020204" pitchFamily="34" charset="0"/>
              </a:rPr>
              <a:t>,</a:t>
            </a:r>
          </a:p>
          <a:p>
            <a:r>
              <a:rPr lang="en-US" sz="2400" dirty="0" err="1">
                <a:latin typeface="Aptos" panose="020B0004020202020204" pitchFamily="34" charset="0"/>
              </a:rPr>
              <a:t>Im</a:t>
            </a:r>
            <a:r>
              <a:rPr lang="en-US" sz="2400" dirty="0">
                <a:latin typeface="Aptos" panose="020B0004020202020204" pitchFamily="34" charset="0"/>
              </a:rPr>
              <a:t> </a:t>
            </a:r>
            <a:r>
              <a:rPr lang="en-US" sz="2400" dirty="0" err="1">
                <a:latin typeface="Aptos" panose="020B0004020202020204" pitchFamily="34" charset="0"/>
              </a:rPr>
              <a:t>Durchschnitt</a:t>
            </a:r>
            <a:r>
              <a:rPr lang="en-US" sz="2400" dirty="0">
                <a:latin typeface="Aptos" panose="020B0004020202020204" pitchFamily="34" charset="0"/>
              </a:rPr>
              <a:t> </a:t>
            </a:r>
            <a:r>
              <a:rPr lang="en-US" sz="2400" dirty="0" err="1">
                <a:latin typeface="Aptos" panose="020B0004020202020204" pitchFamily="34" charset="0"/>
              </a:rPr>
              <a:t>werden</a:t>
            </a:r>
            <a:r>
              <a:rPr lang="en-US" sz="2400" dirty="0">
                <a:latin typeface="Aptos" panose="020B0004020202020204" pitchFamily="34" charset="0"/>
              </a:rPr>
              <a:t> </a:t>
            </a:r>
            <a:r>
              <a:rPr lang="en-US" sz="2400" dirty="0" err="1">
                <a:latin typeface="Aptos" panose="020B0004020202020204" pitchFamily="34" charset="0"/>
              </a:rPr>
              <a:t>jeden</a:t>
            </a:r>
            <a:r>
              <a:rPr lang="en-US" sz="2400" dirty="0">
                <a:latin typeface="Aptos" panose="020B0004020202020204" pitchFamily="34" charset="0"/>
              </a:rPr>
              <a:t> Monat 1,4 </a:t>
            </a:r>
            <a:r>
              <a:rPr lang="en-US" sz="2400" dirty="0" err="1">
                <a:latin typeface="Aptos" panose="020B0004020202020204" pitchFamily="34" charset="0"/>
              </a:rPr>
              <a:t>Milliarden</a:t>
            </a:r>
            <a:r>
              <a:rPr lang="en-US" sz="2400" dirty="0">
                <a:latin typeface="Aptos" panose="020B0004020202020204" pitchFamily="34" charset="0"/>
              </a:rPr>
              <a:t> </a:t>
            </a:r>
            <a:r>
              <a:rPr lang="en-US" sz="2400" dirty="0" err="1">
                <a:latin typeface="Aptos" panose="020B0004020202020204" pitchFamily="34" charset="0"/>
              </a:rPr>
              <a:t>Konten</a:t>
            </a:r>
            <a:r>
              <a:rPr lang="en-US" sz="2400" dirty="0">
                <a:latin typeface="Aptos" panose="020B0004020202020204" pitchFamily="34" charset="0"/>
              </a:rPr>
              <a:t> in </a:t>
            </a:r>
            <a:r>
              <a:rPr lang="en-US" sz="2400" dirty="0" err="1">
                <a:latin typeface="Aptos" panose="020B0004020202020204" pitchFamily="34" charset="0"/>
              </a:rPr>
              <a:t>sozialen</a:t>
            </a:r>
            <a:r>
              <a:rPr lang="en-US" sz="2400" dirty="0">
                <a:latin typeface="Aptos" panose="020B0004020202020204" pitchFamily="34" charset="0"/>
              </a:rPr>
              <a:t> </a:t>
            </a:r>
            <a:r>
              <a:rPr lang="en-US" sz="2400" dirty="0" err="1">
                <a:latin typeface="Aptos" panose="020B0004020202020204" pitchFamily="34" charset="0"/>
              </a:rPr>
              <a:t>Medien</a:t>
            </a:r>
            <a:r>
              <a:rPr lang="en-US" sz="2400" dirty="0">
                <a:latin typeface="Aptos" panose="020B0004020202020204" pitchFamily="34" charset="0"/>
              </a:rPr>
              <a:t> </a:t>
            </a:r>
            <a:r>
              <a:rPr lang="en-US" sz="2400" dirty="0" err="1">
                <a:latin typeface="Aptos" panose="020B0004020202020204" pitchFamily="34" charset="0"/>
              </a:rPr>
              <a:t>gehackt</a:t>
            </a:r>
            <a:r>
              <a:rPr lang="en-US" sz="2400" dirty="0">
                <a:latin typeface="Aptos" panose="020B0004020202020204" pitchFamily="34" charset="0"/>
              </a:rPr>
              <a:t>,</a:t>
            </a:r>
          </a:p>
          <a:p>
            <a:r>
              <a:rPr lang="en-US" sz="2400" dirty="0">
                <a:latin typeface="Aptos" panose="020B0004020202020204" pitchFamily="34" charset="0"/>
              </a:rPr>
              <a:t>In den Jahren 2021-2022 </a:t>
            </a:r>
            <a:r>
              <a:rPr lang="en-US" sz="2400" dirty="0" err="1">
                <a:latin typeface="Aptos" panose="020B0004020202020204" pitchFamily="34" charset="0"/>
              </a:rPr>
              <a:t>stieg</a:t>
            </a:r>
            <a:r>
              <a:rPr lang="en-US" sz="2400" dirty="0">
                <a:latin typeface="Aptos" panose="020B0004020202020204" pitchFamily="34" charset="0"/>
              </a:rPr>
              <a:t> die </a:t>
            </a:r>
            <a:r>
              <a:rPr lang="en-US" sz="2400" dirty="0" err="1">
                <a:latin typeface="Aptos" panose="020B0004020202020204" pitchFamily="34" charset="0"/>
              </a:rPr>
              <a:t>Zahl</a:t>
            </a:r>
            <a:r>
              <a:rPr lang="en-US" sz="2400" dirty="0">
                <a:latin typeface="Aptos" panose="020B0004020202020204" pitchFamily="34" charset="0"/>
              </a:rPr>
              <a:t> der </a:t>
            </a:r>
            <a:r>
              <a:rPr lang="en-US" sz="2400" dirty="0" err="1">
                <a:latin typeface="Aptos" panose="020B0004020202020204" pitchFamily="34" charset="0"/>
              </a:rPr>
              <a:t>gekaperten</a:t>
            </a:r>
            <a:r>
              <a:rPr lang="en-US" sz="2400" dirty="0">
                <a:latin typeface="Aptos" panose="020B0004020202020204" pitchFamily="34" charset="0"/>
              </a:rPr>
              <a:t> Social-Media-</a:t>
            </a:r>
            <a:r>
              <a:rPr lang="en-US" sz="2400" dirty="0" err="1">
                <a:latin typeface="Aptos" panose="020B0004020202020204" pitchFamily="34" charset="0"/>
              </a:rPr>
              <a:t>Konten</a:t>
            </a:r>
            <a:r>
              <a:rPr lang="en-US" sz="2400" dirty="0">
                <a:latin typeface="Aptos" panose="020B0004020202020204" pitchFamily="34" charset="0"/>
              </a:rPr>
              <a:t> um 1 000 %,</a:t>
            </a:r>
          </a:p>
          <a:p>
            <a:r>
              <a:rPr lang="en-US" sz="2400" dirty="0">
                <a:latin typeface="Aptos" panose="020B0004020202020204" pitchFamily="34" charset="0"/>
              </a:rPr>
              <a:t>Google </a:t>
            </a:r>
            <a:r>
              <a:rPr lang="en-US" sz="2400" dirty="0" err="1">
                <a:latin typeface="Aptos" panose="020B0004020202020204" pitchFamily="34" charset="0"/>
              </a:rPr>
              <a:t>berichtet</a:t>
            </a:r>
            <a:r>
              <a:rPr lang="en-US" sz="2400" dirty="0">
                <a:latin typeface="Aptos" panose="020B0004020202020204" pitchFamily="34" charset="0"/>
              </a:rPr>
              <a:t>, </a:t>
            </a:r>
            <a:r>
              <a:rPr lang="en-US" sz="2400" dirty="0" err="1">
                <a:latin typeface="Aptos" panose="020B0004020202020204" pitchFamily="34" charset="0"/>
              </a:rPr>
              <a:t>dass</a:t>
            </a:r>
            <a:r>
              <a:rPr lang="en-US" sz="2400" dirty="0">
                <a:latin typeface="Aptos" panose="020B0004020202020204" pitchFamily="34" charset="0"/>
              </a:rPr>
              <a:t> 20 % der </a:t>
            </a:r>
            <a:r>
              <a:rPr lang="en-US" sz="2400" dirty="0" err="1">
                <a:latin typeface="Aptos" panose="020B0004020202020204" pitchFamily="34" charset="0"/>
              </a:rPr>
              <a:t>Konten</a:t>
            </a:r>
            <a:r>
              <a:rPr lang="en-US" sz="2400" dirty="0">
                <a:latin typeface="Aptos" panose="020B0004020202020204" pitchFamily="34" charset="0"/>
              </a:rPr>
              <a:t> in </a:t>
            </a:r>
            <a:r>
              <a:rPr lang="en-US" sz="2400" dirty="0" err="1">
                <a:latin typeface="Aptos" panose="020B0004020202020204" pitchFamily="34" charset="0"/>
              </a:rPr>
              <a:t>sozialen</a:t>
            </a:r>
            <a:r>
              <a:rPr lang="en-US" sz="2400" dirty="0">
                <a:latin typeface="Aptos" panose="020B0004020202020204" pitchFamily="34" charset="0"/>
              </a:rPr>
              <a:t> </a:t>
            </a:r>
            <a:r>
              <a:rPr lang="en-US" sz="2400" dirty="0" err="1">
                <a:latin typeface="Aptos" panose="020B0004020202020204" pitchFamily="34" charset="0"/>
              </a:rPr>
              <a:t>Netzwerken</a:t>
            </a:r>
            <a:r>
              <a:rPr lang="en-US" sz="2400" dirty="0">
                <a:latin typeface="Aptos" panose="020B0004020202020204" pitchFamily="34" charset="0"/>
              </a:rPr>
              <a:t> </a:t>
            </a:r>
            <a:r>
              <a:rPr lang="en-US" sz="2400" dirty="0" err="1">
                <a:latin typeface="Aptos" panose="020B0004020202020204" pitchFamily="34" charset="0"/>
              </a:rPr>
              <a:t>irgendwann</a:t>
            </a:r>
            <a:r>
              <a:rPr lang="en-US" sz="2400" dirty="0">
                <a:latin typeface="Aptos" panose="020B0004020202020204" pitchFamily="34" charset="0"/>
              </a:rPr>
              <a:t> </a:t>
            </a:r>
            <a:r>
              <a:rPr lang="en-US" sz="2400" dirty="0" err="1">
                <a:latin typeface="Aptos" panose="020B0004020202020204" pitchFamily="34" charset="0"/>
              </a:rPr>
              <a:t>kompromittiert</a:t>
            </a:r>
            <a:r>
              <a:rPr lang="en-US" sz="2400" dirty="0">
                <a:latin typeface="Aptos" panose="020B0004020202020204" pitchFamily="34" charset="0"/>
              </a:rPr>
              <a:t> </a:t>
            </a:r>
            <a:r>
              <a:rPr lang="en-US" sz="2400" dirty="0" err="1">
                <a:latin typeface="Aptos" panose="020B0004020202020204" pitchFamily="34" charset="0"/>
              </a:rPr>
              <a:t>werden</a:t>
            </a:r>
            <a:r>
              <a:rPr lang="sk-SK" sz="2400" dirty="0">
                <a:latin typeface="Aptos" panose="020B0004020202020204" pitchFamily="34" charset="0"/>
              </a:rPr>
              <a:t>,</a:t>
            </a:r>
          </a:p>
          <a:p>
            <a:pPr marL="0" indent="0" algn="ctr">
              <a:buNone/>
            </a:pPr>
            <a:endParaRPr lang="sk-SK" sz="2000" i="1" dirty="0">
              <a:latin typeface="Aptos" panose="020B0004020202020204" pitchFamily="34" charset="0"/>
            </a:endParaRPr>
          </a:p>
          <a:p>
            <a:pPr marL="0" indent="0" algn="ctr">
              <a:buNone/>
            </a:pPr>
            <a:r>
              <a:rPr lang="en-US" sz="2000" i="1" dirty="0">
                <a:latin typeface="Aptos" panose="020B0004020202020204" pitchFamily="34" charset="0"/>
              </a:rPr>
              <a:t>Quelle: </a:t>
            </a:r>
            <a:r>
              <a:rPr lang="en-US" sz="1900" i="1" dirty="0">
                <a:latin typeface="Aptos" panose="020B0004020202020204" pitchFamily="34" charset="0"/>
              </a:rPr>
              <a:t> </a:t>
            </a:r>
            <a:r>
              <a:rPr lang="en-US" sz="1900" i="1" dirty="0">
                <a:latin typeface="Aptos" panose="020B0004020202020204" pitchFamily="34" charset="0"/>
                <a:hlinkClick r:id="rId2"/>
              </a:rPr>
              <a:t>https://www.stationx.net/social-media-hacking-statistics/</a:t>
            </a:r>
            <a:r>
              <a:rPr lang="en-US" sz="1900" i="1" dirty="0">
                <a:latin typeface="Aptos" panose="020B0004020202020204" pitchFamily="34" charset="0"/>
              </a:rPr>
              <a:t> </a:t>
            </a:r>
          </a:p>
          <a:p>
            <a:pPr marL="0" indent="0" algn="just">
              <a:buNone/>
            </a:pPr>
            <a:endParaRPr lang="en-GB" sz="2400" dirty="0">
              <a:latin typeface="Aptos" panose="020B0004020202020204" pitchFamily="34" charset="0"/>
              <a:ea typeface="Times New Roman" panose="02020603050405020304" pitchFamily="18" charset="0"/>
            </a:endParaRPr>
          </a:p>
          <a:p>
            <a:pPr marL="0" indent="0" algn="just">
              <a:buNone/>
            </a:pPr>
            <a:endParaRPr lang="en-GB" sz="2400"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177113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609600" y="364273"/>
            <a:ext cx="6578600" cy="780315"/>
          </a:xfrm>
        </p:spPr>
        <p:txBody>
          <a:bodyPr>
            <a:normAutofit/>
          </a:bodyPr>
          <a:lstStyle/>
          <a:p>
            <a:pPr algn="l"/>
            <a:r>
              <a:rPr lang="en-GB" sz="4000" dirty="0" err="1">
                <a:latin typeface="Aptos" panose="020B0004020202020204" pitchFamily="34" charset="0"/>
              </a:rPr>
              <a:t>Wer</a:t>
            </a:r>
            <a:r>
              <a:rPr lang="en-GB" sz="4000" dirty="0">
                <a:latin typeface="Aptos" panose="020B0004020202020204" pitchFamily="34" charset="0"/>
              </a:rPr>
              <a:t> </a:t>
            </a:r>
            <a:r>
              <a:rPr lang="en-GB" sz="4000" dirty="0" err="1">
                <a:latin typeface="Aptos" panose="020B0004020202020204" pitchFamily="34" charset="0"/>
              </a:rPr>
              <a:t>sind</a:t>
            </a:r>
            <a:r>
              <a:rPr lang="en-GB" sz="4000" dirty="0">
                <a:latin typeface="Aptos" panose="020B0004020202020204" pitchFamily="34" charset="0"/>
              </a:rPr>
              <a:t> die </a:t>
            </a:r>
            <a:r>
              <a:rPr lang="en-GB" sz="4000" dirty="0" err="1">
                <a:latin typeface="Aptos" panose="020B0004020202020204" pitchFamily="34" charset="0"/>
              </a:rPr>
              <a:t>Zielpersonen</a:t>
            </a:r>
            <a:r>
              <a:rPr lang="en-GB" sz="4000" dirty="0">
                <a:latin typeface="Aptos" panose="020B0004020202020204" pitchFamily="34" charset="0"/>
              </a:rPr>
              <a:t>? </a:t>
            </a: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3525034333"/>
              </p:ext>
            </p:extLst>
          </p:nvPr>
        </p:nvGraphicFramePr>
        <p:xfrm>
          <a:off x="838200" y="1508861"/>
          <a:ext cx="10515600" cy="4984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612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5710" y="203201"/>
            <a:ext cx="10515600" cy="850410"/>
          </a:xfrm>
        </p:spPr>
        <p:txBody>
          <a:bodyPr>
            <a:noAutofit/>
          </a:bodyPr>
          <a:lstStyle/>
          <a:p>
            <a:pPr algn="l"/>
            <a:r>
              <a:rPr lang="en-GB" sz="2800" dirty="0">
                <a:solidFill>
                  <a:srgbClr val="FFAA5A"/>
                </a:solidFill>
                <a:latin typeface="Aptos" panose="020B0004020202020204" pitchFamily="34" charset="0"/>
                <a:cs typeface="Calibri Light" panose="020F0302020204030204" pitchFamily="34" charset="0"/>
              </a:rPr>
              <a:t>Negative </a:t>
            </a:r>
            <a:r>
              <a:rPr lang="en-GB" sz="2800" dirty="0" err="1">
                <a:solidFill>
                  <a:srgbClr val="FFAA5A"/>
                </a:solidFill>
                <a:latin typeface="Aptos" panose="020B0004020202020204" pitchFamily="34" charset="0"/>
                <a:cs typeface="Calibri Light" panose="020F0302020204030204" pitchFamily="34" charset="0"/>
              </a:rPr>
              <a:t>Pra</a:t>
            </a:r>
            <a:r>
              <a:rPr lang="sk-SK" sz="2800" dirty="0" err="1">
                <a:solidFill>
                  <a:srgbClr val="FFAA5A"/>
                </a:solidFill>
                <a:latin typeface="Aptos" panose="020B0004020202020204" pitchFamily="34" charset="0"/>
                <a:cs typeface="Calibri Light" panose="020F0302020204030204" pitchFamily="34" charset="0"/>
              </a:rPr>
              <a:t>xis</a:t>
            </a:r>
            <a:r>
              <a:rPr lang="en-GB" sz="2800" dirty="0">
                <a:solidFill>
                  <a:srgbClr val="FFAA5A"/>
                </a:solidFill>
                <a:latin typeface="Aptos" panose="020B0004020202020204" pitchFamily="34" charset="0"/>
                <a:cs typeface="Calibri Light" panose="020F0302020204030204" pitchFamily="34" charset="0"/>
              </a:rPr>
              <a:t>: </a:t>
            </a:r>
            <a:r>
              <a:rPr lang="de-DE" sz="2800" dirty="0">
                <a:latin typeface="Aptos" panose="020B0004020202020204" pitchFamily="34" charset="0"/>
                <a:cs typeface="Calibri Light" panose="020F0302020204030204" pitchFamily="34" charset="0"/>
              </a:rPr>
              <a:t>Mein </a:t>
            </a:r>
            <a:r>
              <a:rPr lang="de-DE" sz="2800" dirty="0" err="1">
                <a:latin typeface="Aptos" panose="020B0004020202020204" pitchFamily="34" charset="0"/>
                <a:cs typeface="Calibri Light" panose="020F0302020204030204" pitchFamily="34" charset="0"/>
              </a:rPr>
              <a:t>Social</a:t>
            </a:r>
            <a:r>
              <a:rPr lang="de-DE" sz="2800" dirty="0">
                <a:latin typeface="Aptos" panose="020B0004020202020204" pitchFamily="34" charset="0"/>
                <a:cs typeface="Calibri Light" panose="020F0302020204030204" pitchFamily="34" charset="0"/>
              </a:rPr>
              <a:t>-Media-Konto wurde gehackt. Das war ein Alptraum.</a:t>
            </a:r>
            <a:endParaRPr lang="en-US" sz="2800"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65860" y="1286933"/>
            <a:ext cx="10595610" cy="5171016"/>
          </a:xfrm>
        </p:spPr>
        <p:txBody>
          <a:bodyPr>
            <a:normAutofit fontScale="92500" lnSpcReduction="10000"/>
          </a:bodyPr>
          <a:lstStyle/>
          <a:p>
            <a:pPr marL="0" indent="0" algn="just">
              <a:buNone/>
            </a:pPr>
            <a:r>
              <a:rPr lang="de-DE" sz="2400" dirty="0">
                <a:latin typeface="Aptos" panose="020B0004020202020204" pitchFamily="34" charset="0"/>
                <a:ea typeface="Times New Roman" panose="02020603050405020304" pitchFamily="18" charset="0"/>
              </a:rPr>
              <a:t>Es war im Juni 2022, als Heather Dempsey entdeckte, dass ihre Facebook- und Instagram-Konten gehackt worden waren. Seitdem durchlebt sie den ständigen Alptraum, ihre Konten wiederherzustellen und eine Erklärung für den Vorfall zu finden.   </a:t>
            </a:r>
          </a:p>
          <a:p>
            <a:pPr marL="0" indent="0" algn="just">
              <a:buNone/>
            </a:pPr>
            <a:r>
              <a:rPr lang="de-DE" sz="2400" dirty="0">
                <a:latin typeface="Aptos" panose="020B0004020202020204" pitchFamily="34" charset="0"/>
                <a:ea typeface="Times New Roman" panose="02020603050405020304" pitchFamily="18" charset="0"/>
              </a:rPr>
              <a:t>Heather arbeitet weder in einem großen Unternehmen, noch hat ihre Arbeit mit der Tech-Industrie zu tun, den Sektoren, die häufig von Cyberangriffen betroffen sind. Heather ist die stolze Besitzerin des Self-Care Center in Südwest-Florida und Gründerin der Elite </a:t>
            </a:r>
            <a:r>
              <a:rPr lang="de-DE" sz="2400" dirty="0" err="1">
                <a:latin typeface="Aptos" panose="020B0004020202020204" pitchFamily="34" charset="0"/>
                <a:ea typeface="Times New Roman" panose="02020603050405020304" pitchFamily="18" charset="0"/>
              </a:rPr>
              <a:t>Spa</a:t>
            </a:r>
            <a:r>
              <a:rPr lang="de-DE" sz="2400" dirty="0">
                <a:latin typeface="Aptos" panose="020B0004020202020204" pitchFamily="34" charset="0"/>
                <a:ea typeface="Times New Roman" panose="02020603050405020304" pitchFamily="18" charset="0"/>
              </a:rPr>
              <a:t> Pros Academy. Aber die Übernahme ihres </a:t>
            </a:r>
            <a:r>
              <a:rPr lang="de-DE" sz="2400" dirty="0" err="1">
                <a:latin typeface="Aptos" panose="020B0004020202020204" pitchFamily="34" charset="0"/>
                <a:ea typeface="Times New Roman" panose="02020603050405020304" pitchFamily="18" charset="0"/>
              </a:rPr>
              <a:t>Social</a:t>
            </a:r>
            <a:r>
              <a:rPr lang="de-DE" sz="2400" dirty="0">
                <a:latin typeface="Aptos" panose="020B0004020202020204" pitchFamily="34" charset="0"/>
                <a:ea typeface="Times New Roman" panose="02020603050405020304" pitchFamily="18" charset="0"/>
              </a:rPr>
              <a:t>-Media-Kontos kostet sie viel mehr, als sie erwartet hatte. </a:t>
            </a:r>
          </a:p>
          <a:p>
            <a:pPr marL="0" indent="0" algn="just">
              <a:buNone/>
            </a:pPr>
            <a:r>
              <a:rPr lang="de-DE" sz="2400" dirty="0">
                <a:latin typeface="Aptos" panose="020B0004020202020204" pitchFamily="34" charset="0"/>
                <a:ea typeface="Times New Roman" panose="02020603050405020304" pitchFamily="18" charset="0"/>
              </a:rPr>
              <a:t>"Der Hack führte zu einer lebenslangen Sperre von Facebook und Instagram", erklärte Heather.</a:t>
            </a:r>
          </a:p>
          <a:p>
            <a:pPr marL="0" indent="0" algn="just">
              <a:buNone/>
            </a:pPr>
            <a:r>
              <a:rPr lang="de-DE" sz="2400" dirty="0">
                <a:latin typeface="Aptos" panose="020B0004020202020204" pitchFamily="34" charset="0"/>
                <a:ea typeface="Times New Roman" panose="02020603050405020304" pitchFamily="18" charset="0"/>
              </a:rPr>
              <a:t>Beide </a:t>
            </a:r>
            <a:r>
              <a:rPr lang="de-DE" sz="2400" dirty="0" err="1">
                <a:latin typeface="Aptos" panose="020B0004020202020204" pitchFamily="34" charset="0"/>
                <a:ea typeface="Times New Roman" panose="02020603050405020304" pitchFamily="18" charset="0"/>
              </a:rPr>
              <a:t>Social</a:t>
            </a:r>
            <a:r>
              <a:rPr lang="de-DE" sz="2400" dirty="0">
                <a:latin typeface="Aptos" panose="020B0004020202020204" pitchFamily="34" charset="0"/>
                <a:ea typeface="Times New Roman" panose="02020603050405020304" pitchFamily="18" charset="0"/>
              </a:rPr>
              <a:t>-Media-Plattformen waren für Heathers Geschäft von entscheidender Bedeutung, da sie sie nutzte, um Kunden zu gewinnen, und häufig Anzeigen auf den Seiten schaltete. </a:t>
            </a:r>
          </a:p>
          <a:p>
            <a:pPr marL="0" indent="0" algn="just">
              <a:buNone/>
            </a:pPr>
            <a:r>
              <a:rPr lang="de-DE" sz="2400" dirty="0">
                <a:latin typeface="Aptos" panose="020B0004020202020204" pitchFamily="34" charset="0"/>
                <a:ea typeface="Times New Roman" panose="02020603050405020304" pitchFamily="18" charset="0"/>
              </a:rPr>
              <a:t>"Ich stand arbeitslos und ohne Einkommen da und musste schnell handeln", sagte Heather. "Ich habe schließlich ein lokales Geschäft eröffnet, weil ich nichts gefunden hätte, um über die Runden zu kommen.</a:t>
            </a:r>
          </a:p>
        </p:txBody>
      </p:sp>
    </p:spTree>
    <p:extLst>
      <p:ext uri="{BB962C8B-B14F-4D97-AF65-F5344CB8AC3E}">
        <p14:creationId xmlns:p14="http://schemas.microsoft.com/office/powerpoint/2010/main" val="89287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3860" y="208574"/>
            <a:ext cx="10515600" cy="559880"/>
          </a:xfrm>
        </p:spPr>
        <p:txBody>
          <a:bodyPr>
            <a:noAutofit/>
          </a:bodyPr>
          <a:lstStyle/>
          <a:p>
            <a:pPr algn="l"/>
            <a:r>
              <a:rPr lang="en-GB" sz="2800" dirty="0">
                <a:solidFill>
                  <a:srgbClr val="FFAA5A"/>
                </a:solidFill>
                <a:latin typeface="Aptos" panose="020B0004020202020204" pitchFamily="34" charset="0"/>
                <a:cs typeface="Calibri Light" panose="020F0302020204030204" pitchFamily="34" charset="0"/>
              </a:rPr>
              <a:t>Negative </a:t>
            </a:r>
            <a:r>
              <a:rPr lang="en-GB" sz="2800" dirty="0" err="1">
                <a:solidFill>
                  <a:srgbClr val="FFAA5A"/>
                </a:solidFill>
                <a:latin typeface="Aptos" panose="020B0004020202020204" pitchFamily="34" charset="0"/>
                <a:cs typeface="Calibri Light" panose="020F0302020204030204" pitchFamily="34" charset="0"/>
              </a:rPr>
              <a:t>Pra</a:t>
            </a:r>
            <a:r>
              <a:rPr lang="sk-SK" sz="2800" dirty="0" err="1">
                <a:solidFill>
                  <a:srgbClr val="FFAA5A"/>
                </a:solidFill>
                <a:latin typeface="Aptos" panose="020B0004020202020204" pitchFamily="34" charset="0"/>
                <a:cs typeface="Calibri Light" panose="020F0302020204030204" pitchFamily="34" charset="0"/>
              </a:rPr>
              <a:t>xis</a:t>
            </a:r>
            <a:r>
              <a:rPr lang="en-GB" sz="2800" dirty="0">
                <a:solidFill>
                  <a:srgbClr val="FFAA5A"/>
                </a:solidFill>
                <a:latin typeface="Aptos" panose="020B0004020202020204" pitchFamily="34" charset="0"/>
                <a:cs typeface="Calibri Light" panose="020F0302020204030204" pitchFamily="34" charset="0"/>
              </a:rPr>
              <a:t>: </a:t>
            </a:r>
            <a:r>
              <a:rPr lang="en-GB" sz="2800" dirty="0" err="1">
                <a:latin typeface="Aptos" panose="020B0004020202020204" pitchFamily="34" charset="0"/>
                <a:cs typeface="Calibri Light" panose="020F0302020204030204" pitchFamily="34" charset="0"/>
              </a:rPr>
              <a:t>Betrug</a:t>
            </a:r>
            <a:r>
              <a:rPr lang="en-GB" sz="2800" dirty="0">
                <a:latin typeface="Aptos" panose="020B0004020202020204" pitchFamily="34" charset="0"/>
                <a:cs typeface="Calibri Light" panose="020F0302020204030204" pitchFamily="34" charset="0"/>
              </a:rPr>
              <a:t> </a:t>
            </a:r>
            <a:r>
              <a:rPr lang="en-GB" sz="2800" dirty="0" err="1">
                <a:latin typeface="Aptos" panose="020B0004020202020204" pitchFamily="34" charset="0"/>
                <a:cs typeface="Calibri Light" panose="020F0302020204030204" pitchFamily="34" charset="0"/>
              </a:rPr>
              <a:t>Identitätsdiebstahl</a:t>
            </a:r>
            <a:endParaRPr lang="en-US" sz="2800"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65860" y="927246"/>
            <a:ext cx="10595610" cy="5530703"/>
          </a:xfrm>
        </p:spPr>
        <p:txBody>
          <a:bodyPr>
            <a:normAutofit/>
          </a:bodyPr>
          <a:lstStyle/>
          <a:p>
            <a:pPr marL="0" indent="0" algn="just">
              <a:buNone/>
            </a:pPr>
            <a:r>
              <a:rPr lang="de-DE" sz="2200" dirty="0">
                <a:latin typeface="Aptos" panose="020B0004020202020204" pitchFamily="34" charset="0"/>
                <a:ea typeface="Times New Roman" panose="02020603050405020304" pitchFamily="18" charset="0"/>
              </a:rPr>
              <a:t>Kürzlich habe ich eine Influencerin auf Facebook dabei erwischt, wie sie Opfer eines Finanzbetrugs wurde. Ich war total fasziniert davon. Also habe ich mir ihre Geschichte in Shots angehört:</a:t>
            </a:r>
          </a:p>
          <a:p>
            <a:pPr marL="0" indent="0" algn="just">
              <a:buNone/>
            </a:pPr>
            <a:r>
              <a:rPr lang="de-DE" sz="2200" dirty="0">
                <a:latin typeface="Aptos" panose="020B0004020202020204" pitchFamily="34" charset="0"/>
                <a:ea typeface="Times New Roman" panose="02020603050405020304" pitchFamily="18" charset="0"/>
              </a:rPr>
              <a:t>Sie hatte eine befreundete Finanzberaterin, die sie eines Tages über ein soziales Netzwerk ansprach und ihr eine rentable Anlagemöglichkeit empfahl. </a:t>
            </a:r>
          </a:p>
          <a:p>
            <a:pPr marL="0" indent="0" algn="just">
              <a:buNone/>
            </a:pPr>
            <a:r>
              <a:rPr lang="de-DE" sz="2200" dirty="0">
                <a:latin typeface="Aptos" panose="020B0004020202020204" pitchFamily="34" charset="0"/>
                <a:ea typeface="Times New Roman" panose="02020603050405020304" pitchFamily="18" charset="0"/>
              </a:rPr>
              <a:t>Es scheint, dass jemand dieselbe Identität wie ihre Freundin geschaffen hat, und es ist ihr nie in den Sinn gekommen, dass am anderen Ende des Kabels jemand anderes sein könnte. </a:t>
            </a:r>
          </a:p>
          <a:p>
            <a:pPr marL="0" indent="0" algn="just">
              <a:buNone/>
            </a:pPr>
            <a:r>
              <a:rPr lang="de-DE" sz="2200" dirty="0">
                <a:latin typeface="Aptos" panose="020B0004020202020204" pitchFamily="34" charset="0"/>
                <a:ea typeface="Times New Roman" panose="02020603050405020304" pitchFamily="18" charset="0"/>
              </a:rPr>
              <a:t>Sie beriet sich lange mit ihm darüber, wo sie das Geld anlegen sollte, und überwies es schließlich auf das vereinbarte Konto im Vertrauen darauf, dass ihr Freund darauf aufpassen würde. </a:t>
            </a:r>
          </a:p>
          <a:p>
            <a:pPr marL="0" indent="0" algn="just">
              <a:buNone/>
            </a:pPr>
            <a:r>
              <a:rPr lang="de-DE" sz="2200" dirty="0">
                <a:latin typeface="Aptos" panose="020B0004020202020204" pitchFamily="34" charset="0"/>
                <a:ea typeface="Times New Roman" panose="02020603050405020304" pitchFamily="18" charset="0"/>
              </a:rPr>
              <a:t>Am nächsten Tag war die Verbindung des Freundes zum Konto bereits unterbrochen, und sie wurde misstrauisch. Leider zu spät. </a:t>
            </a:r>
          </a:p>
          <a:p>
            <a:pPr marL="0" indent="0" algn="just">
              <a:buNone/>
            </a:pPr>
            <a:r>
              <a:rPr lang="de-DE" sz="2200" dirty="0">
                <a:latin typeface="Aptos" panose="020B0004020202020204" pitchFamily="34" charset="0"/>
                <a:ea typeface="Times New Roman" panose="02020603050405020304" pitchFamily="18" charset="0"/>
              </a:rPr>
              <a:t>Das Geld war bereits bei dem Betrüger, und sie hatte nur noch Augen zum Weinen.</a:t>
            </a:r>
          </a:p>
        </p:txBody>
      </p:sp>
    </p:spTree>
    <p:extLst>
      <p:ext uri="{BB962C8B-B14F-4D97-AF65-F5344CB8AC3E}">
        <p14:creationId xmlns:p14="http://schemas.microsoft.com/office/powerpoint/2010/main" val="3018782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5710" y="212151"/>
            <a:ext cx="11168528" cy="779462"/>
          </a:xfrm>
        </p:spPr>
        <p:txBody>
          <a:bodyPr>
            <a:normAutofit/>
          </a:bodyPr>
          <a:lstStyle/>
          <a:p>
            <a:pPr algn="l"/>
            <a:r>
              <a:rPr lang="en-US" sz="4000" dirty="0" err="1">
                <a:latin typeface="Aptos" panose="020B0004020202020204" pitchFamily="34" charset="0"/>
                <a:ea typeface="Cambria"/>
              </a:rPr>
              <a:t>Soziale</a:t>
            </a:r>
            <a:r>
              <a:rPr lang="en-US" sz="4000" dirty="0">
                <a:latin typeface="Aptos" panose="020B0004020202020204" pitchFamily="34" charset="0"/>
                <a:ea typeface="Cambria"/>
              </a:rPr>
              <a:t> </a:t>
            </a:r>
            <a:r>
              <a:rPr lang="en-US" sz="4000" dirty="0" err="1">
                <a:latin typeface="Aptos" panose="020B0004020202020204" pitchFamily="34" charset="0"/>
                <a:ea typeface="Cambria"/>
              </a:rPr>
              <a:t>Netzwerke</a:t>
            </a:r>
            <a:r>
              <a:rPr lang="en-US" sz="4000" dirty="0">
                <a:latin typeface="Aptos" panose="020B0004020202020204" pitchFamily="34" charset="0"/>
                <a:ea typeface="Cambria"/>
              </a:rPr>
              <a:t> </a:t>
            </a:r>
            <a:r>
              <a:rPr lang="en-US" sz="4000" dirty="0" err="1">
                <a:latin typeface="Aptos" panose="020B0004020202020204" pitchFamily="34" charset="0"/>
                <a:ea typeface="Cambria"/>
              </a:rPr>
              <a:t>Sicherheit</a:t>
            </a:r>
            <a:r>
              <a:rPr lang="en-US" sz="4000" dirty="0">
                <a:latin typeface="Aptos" panose="020B0004020202020204" pitchFamily="34" charset="0"/>
                <a:ea typeface="Cambria"/>
              </a:rPr>
              <a:t> - </a:t>
            </a:r>
            <a:r>
              <a:rPr lang="sk-SK" sz="4000" dirty="0">
                <a:solidFill>
                  <a:srgbClr val="FFAA5A"/>
                </a:solidFill>
                <a:latin typeface="Aptos" panose="020B0004020202020204" pitchFamily="34" charset="0"/>
                <a:ea typeface="Cambria"/>
              </a:rPr>
              <a:t>S</a:t>
            </a:r>
            <a:r>
              <a:rPr lang="en-US" sz="4000" dirty="0">
                <a:solidFill>
                  <a:srgbClr val="FFAA5A"/>
                </a:solidFill>
                <a:latin typeface="Aptos" panose="020B0004020202020204" pitchFamily="34" charset="0"/>
                <a:ea typeface="Cambria"/>
              </a:rPr>
              <a:t>tart</a:t>
            </a:r>
            <a:endParaRPr lang="en-US" sz="32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57200" y="1144588"/>
            <a:ext cx="11179090" cy="3883301"/>
          </a:xfrm>
        </p:spPr>
        <p:txBody>
          <a:bodyPr>
            <a:normAutofit fontScale="70000" lnSpcReduction="20000"/>
          </a:bodyPr>
          <a:lstStyle/>
          <a:p>
            <a:pPr marL="0" indent="0" algn="just">
              <a:buNone/>
            </a:pPr>
            <a:r>
              <a:rPr lang="de-DE" dirty="0">
                <a:latin typeface="Aptos" panose="020B0004020202020204" pitchFamily="34" charset="0"/>
                <a:ea typeface="Times New Roman" panose="02020603050405020304" pitchFamily="18" charset="0"/>
              </a:rPr>
              <a:t>Die Erstellung eines Profils in einem sozialen Netzwerk ist eine Sache von wenigen Minuten. In diesem ersten Schritt sollten wir drei grundlegende Sicherheitspraktiken anwenden oder sie so bald wie möglich aktualisieren:</a:t>
            </a:r>
          </a:p>
          <a:p>
            <a:pPr marL="0" indent="0" algn="just">
              <a:buNone/>
            </a:pPr>
            <a:r>
              <a:rPr lang="en-GB" b="1" dirty="0">
                <a:solidFill>
                  <a:srgbClr val="FFAA5A"/>
                </a:solidFill>
                <a:latin typeface="Aptos" panose="020B0004020202020204" pitchFamily="34" charset="0"/>
                <a:ea typeface="Times New Roman" panose="02020603050405020304" pitchFamily="18" charset="0"/>
              </a:rPr>
              <a:t>1. </a:t>
            </a:r>
            <a:r>
              <a:rPr lang="en-GB" b="1" dirty="0" err="1">
                <a:solidFill>
                  <a:srgbClr val="FFAA5A"/>
                </a:solidFill>
                <a:latin typeface="Aptos" panose="020B0004020202020204" pitchFamily="34" charset="0"/>
                <a:ea typeface="Times New Roman" panose="02020603050405020304" pitchFamily="18" charset="0"/>
              </a:rPr>
              <a:t>Implementierung</a:t>
            </a:r>
            <a:r>
              <a:rPr lang="en-GB" b="1" dirty="0">
                <a:solidFill>
                  <a:srgbClr val="FFAA5A"/>
                </a:solidFill>
                <a:latin typeface="Aptos" panose="020B0004020202020204" pitchFamily="34" charset="0"/>
                <a:ea typeface="Times New Roman" panose="02020603050405020304" pitchFamily="18" charset="0"/>
              </a:rPr>
              <a:t> starker </a:t>
            </a:r>
            <a:r>
              <a:rPr lang="en-GB" b="1" dirty="0" err="1">
                <a:solidFill>
                  <a:srgbClr val="FFAA5A"/>
                </a:solidFill>
                <a:latin typeface="Aptos" panose="020B0004020202020204" pitchFamily="34" charset="0"/>
                <a:ea typeface="Times New Roman" panose="02020603050405020304" pitchFamily="18" charset="0"/>
              </a:rPr>
              <a:t>Passwörter</a:t>
            </a:r>
            <a:r>
              <a:rPr lang="en-GB" b="1" dirty="0">
                <a:solidFill>
                  <a:srgbClr val="FFAA5A"/>
                </a:solidFill>
                <a:latin typeface="Aptos" panose="020B0004020202020204" pitchFamily="34" charset="0"/>
                <a:ea typeface="Times New Roman" panose="02020603050405020304" pitchFamily="18" charset="0"/>
              </a:rPr>
              <a:t> </a:t>
            </a:r>
          </a:p>
          <a:p>
            <a:pPr marL="0" indent="0" algn="just">
              <a:buNone/>
            </a:pPr>
            <a:r>
              <a:rPr lang="de-DE" sz="2400" i="1" dirty="0">
                <a:latin typeface="Aptos" panose="020B0004020202020204" pitchFamily="34" charset="0"/>
                <a:ea typeface="Times New Roman" panose="02020603050405020304" pitchFamily="18" charset="0"/>
              </a:rPr>
              <a:t>Hinweis: Aktualisieren Sie diese regelmäßig, um sich vor neuen Sicherheitsbedrohungen zu schützen.</a:t>
            </a:r>
          </a:p>
          <a:p>
            <a:pPr marL="0" indent="0" algn="just">
              <a:buNone/>
            </a:pPr>
            <a:r>
              <a:rPr lang="de-DE" b="1" dirty="0">
                <a:solidFill>
                  <a:srgbClr val="FFAA5A"/>
                </a:solidFill>
                <a:latin typeface="Aptos" panose="020B0004020202020204" pitchFamily="34" charset="0"/>
                <a:ea typeface="Times New Roman" panose="02020603050405020304" pitchFamily="18" charset="0"/>
              </a:rPr>
              <a:t>2. Aktivieren Sie die Zwei-Faktor-Authentifizierung </a:t>
            </a:r>
          </a:p>
          <a:p>
            <a:pPr marL="0" indent="0" algn="just">
              <a:buNone/>
            </a:pPr>
            <a:r>
              <a:rPr lang="de-DE" sz="2400" i="1" dirty="0">
                <a:latin typeface="Aptos" panose="020B0004020202020204" pitchFamily="34" charset="0"/>
                <a:ea typeface="Times New Roman" panose="02020603050405020304" pitchFamily="18" charset="0"/>
              </a:rPr>
              <a:t>Hinweis: Die meisten Plattformen sozialer Netzwerke wie Instagram, LinkedIn, Facebook, </a:t>
            </a:r>
            <a:r>
              <a:rPr lang="de-DE" sz="2400" i="1" dirty="0" err="1">
                <a:latin typeface="Aptos" panose="020B0004020202020204" pitchFamily="34" charset="0"/>
                <a:ea typeface="Times New Roman" panose="02020603050405020304" pitchFamily="18" charset="0"/>
              </a:rPr>
              <a:t>TikTok</a:t>
            </a:r>
            <a:r>
              <a:rPr lang="de-DE" sz="2400" i="1" dirty="0">
                <a:latin typeface="Aptos" panose="020B0004020202020204" pitchFamily="34" charset="0"/>
                <a:ea typeface="Times New Roman" panose="02020603050405020304" pitchFamily="18" charset="0"/>
              </a:rPr>
              <a:t> und Twitter verfügen über diese Sicherheitsmaßnahme</a:t>
            </a:r>
            <a:endParaRPr lang="sk-SK" sz="2400" i="1" dirty="0">
              <a:latin typeface="Aptos" panose="020B0004020202020204" pitchFamily="34" charset="0"/>
              <a:ea typeface="Times New Roman" panose="02020603050405020304" pitchFamily="18" charset="0"/>
            </a:endParaRPr>
          </a:p>
          <a:p>
            <a:pPr marL="0" indent="0" algn="just">
              <a:buNone/>
            </a:pPr>
            <a:r>
              <a:rPr lang="de-DE" b="1" dirty="0">
                <a:solidFill>
                  <a:srgbClr val="FFAA5A"/>
                </a:solidFill>
                <a:latin typeface="Aptos" panose="020B0004020202020204" pitchFamily="34" charset="0"/>
                <a:ea typeface="Times New Roman" panose="02020603050405020304" pitchFamily="18" charset="0"/>
              </a:rPr>
              <a:t>3. Sicherheitseinstellungen plattformübergreifend einrichten und aktualisieren</a:t>
            </a:r>
          </a:p>
          <a:p>
            <a:pPr marL="0" indent="0" algn="just">
              <a:buNone/>
            </a:pPr>
            <a:r>
              <a:rPr lang="sk-SK" dirty="0">
                <a:solidFill>
                  <a:srgbClr val="92BAB5"/>
                </a:solidFill>
                <a:latin typeface="Aptos" panose="020B0004020202020204" pitchFamily="34" charset="0"/>
                <a:ea typeface="Times New Roman" panose="02020603050405020304" pitchFamily="18" charset="0"/>
              </a:rPr>
              <a:t> </a:t>
            </a:r>
            <a:r>
              <a:rPr lang="de-DE" b="1" dirty="0">
                <a:solidFill>
                  <a:srgbClr val="92BAB5"/>
                </a:solidFill>
                <a:latin typeface="Aptos" panose="020B0004020202020204" pitchFamily="34" charset="0"/>
                <a:ea typeface="Times New Roman" panose="02020603050405020304" pitchFamily="18" charset="0"/>
              </a:rPr>
              <a:t>Verwalten Sie die Datenschutz-, Sicherheits- und Schutzeinstellungen Ihres Kontos bei einem sozialen Netzwerk</a:t>
            </a:r>
          </a:p>
          <a:p>
            <a:pPr marL="0" indent="0" algn="just">
              <a:buNone/>
            </a:pPr>
            <a:r>
              <a:rPr lang="de-DE" sz="2400" i="1" dirty="0">
                <a:latin typeface="Aptos" panose="020B0004020202020204" pitchFamily="34" charset="0"/>
                <a:ea typeface="Times New Roman" panose="02020603050405020304" pitchFamily="18" charset="0"/>
              </a:rPr>
              <a:t>Hinweis: Die Plattformen der sozialen Netzwerke bieten heutzutage Tools und Anleitungen zur Erhöhung der Sicherheit Ihres Kontos.</a:t>
            </a:r>
          </a:p>
        </p:txBody>
      </p:sp>
      <p:sp>
        <p:nvSpPr>
          <p:cNvPr id="4" name="Rectangle: Rounded Corners 3">
            <a:extLst>
              <a:ext uri="{FF2B5EF4-FFF2-40B4-BE49-F238E27FC236}">
                <a16:creationId xmlns:a16="http://schemas.microsoft.com/office/drawing/2014/main" id="{478A3A9F-7C3A-D511-7F9F-D654C81435A0}"/>
              </a:ext>
            </a:extLst>
          </p:cNvPr>
          <p:cNvSpPr/>
          <p:nvPr/>
        </p:nvSpPr>
        <p:spPr>
          <a:xfrm>
            <a:off x="4080932" y="4879933"/>
            <a:ext cx="7708349" cy="1634490"/>
          </a:xfrm>
          <a:prstGeom prst="roundRect">
            <a:avLst/>
          </a:prstGeom>
          <a:ln w="28575">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sz="2200" b="1" dirty="0">
                <a:solidFill>
                  <a:srgbClr val="92BAB5"/>
                </a:solidFill>
                <a:latin typeface="Aptos" panose="020B0004020202020204" pitchFamily="34" charset="0"/>
              </a:rPr>
              <a:t>Datenschutz-, Sicherheits- und Schutzeinstellungen - siehe Hilfe-Center:</a:t>
            </a:r>
          </a:p>
          <a:p>
            <a:pPr algn="ctr"/>
            <a:r>
              <a:rPr lang="en-GB" sz="2200" dirty="0">
                <a:latin typeface="Aptos" panose="020B0004020202020204" pitchFamily="34" charset="0"/>
              </a:rPr>
              <a:t>Computer - </a:t>
            </a:r>
            <a:r>
              <a:rPr lang="de-DE" sz="2200" dirty="0">
                <a:latin typeface="Aptos" panose="020B0004020202020204" pitchFamily="34" charset="0"/>
              </a:rPr>
              <a:t>Klicken Sie auf Ihr Profilbild oben rechts</a:t>
            </a:r>
            <a:endParaRPr lang="en-GB" sz="2200" dirty="0">
              <a:latin typeface="Aptos" panose="020B0004020202020204" pitchFamily="34" charset="0"/>
            </a:endParaRPr>
          </a:p>
          <a:p>
            <a:pPr algn="ctr"/>
            <a:r>
              <a:rPr lang="sk-SK" sz="2200" dirty="0">
                <a:latin typeface="Aptos" panose="020B0004020202020204" pitchFamily="34" charset="0"/>
              </a:rPr>
              <a:t>     </a:t>
            </a:r>
            <a:r>
              <a:rPr lang="en-GB" sz="2200" dirty="0">
                <a:latin typeface="Aptos" panose="020B0004020202020204" pitchFamily="34" charset="0"/>
              </a:rPr>
              <a:t>Mobile – </a:t>
            </a:r>
            <a:r>
              <a:rPr lang="de-DE" sz="2200" dirty="0">
                <a:latin typeface="Aptos" panose="020B0004020202020204" pitchFamily="34" charset="0"/>
              </a:rPr>
              <a:t>Tippen Sie oben rechts auf das Menü "Hamburger". </a:t>
            </a:r>
            <a:endParaRPr lang="en-GB" sz="2200" dirty="0">
              <a:latin typeface="Aptos" panose="020B0004020202020204" pitchFamily="34" charset="0"/>
            </a:endParaRPr>
          </a:p>
        </p:txBody>
      </p:sp>
      <p:pic>
        <p:nvPicPr>
          <p:cNvPr id="6" name="Obrázok 5">
            <a:extLst>
              <a:ext uri="{FF2B5EF4-FFF2-40B4-BE49-F238E27FC236}">
                <a16:creationId xmlns:a16="http://schemas.microsoft.com/office/drawing/2014/main" id="{6515F070-D426-3F9C-253D-038120D4C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1714" y="5879870"/>
            <a:ext cx="302047" cy="292607"/>
          </a:xfrm>
          <a:prstGeom prst="rect">
            <a:avLst/>
          </a:prstGeom>
        </p:spPr>
      </p:pic>
      <p:sp>
        <p:nvSpPr>
          <p:cNvPr id="5" name="BlokTextu 4">
            <a:extLst>
              <a:ext uri="{FF2B5EF4-FFF2-40B4-BE49-F238E27FC236}">
                <a16:creationId xmlns:a16="http://schemas.microsoft.com/office/drawing/2014/main" id="{FE13F6FA-3A86-7483-A268-78E139BF350E}"/>
              </a:ext>
            </a:extLst>
          </p:cNvPr>
          <p:cNvSpPr txBox="1"/>
          <p:nvPr/>
        </p:nvSpPr>
        <p:spPr>
          <a:xfrm>
            <a:off x="376388" y="4804983"/>
            <a:ext cx="3331204" cy="2031325"/>
          </a:xfrm>
          <a:prstGeom prst="rect">
            <a:avLst/>
          </a:prstGeom>
          <a:noFill/>
        </p:spPr>
        <p:txBody>
          <a:bodyPr wrap="square" rtlCol="0">
            <a:spAutoFit/>
          </a:bodyPr>
          <a:lstStyle/>
          <a:p>
            <a:r>
              <a:rPr lang="de-DE" sz="1800" i="1" dirty="0">
                <a:solidFill>
                  <a:schemeClr val="accent5"/>
                </a:solidFill>
                <a:latin typeface="Aptos" panose="020B0004020202020204" pitchFamily="34" charset="0"/>
              </a:rPr>
              <a:t>Facebook: "Wir sorgen uns um die Sicherheit unserer globalen Gemeinschaft, deshalb stellen wir Tools zur Verfügung, die helfen, dein Konto sicher zu halten und deine Privatsphäre zu schützen."</a:t>
            </a:r>
          </a:p>
        </p:txBody>
      </p:sp>
    </p:spTree>
    <p:extLst>
      <p:ext uri="{BB962C8B-B14F-4D97-AF65-F5344CB8AC3E}">
        <p14:creationId xmlns:p14="http://schemas.microsoft.com/office/powerpoint/2010/main" val="2911437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72614" y="212151"/>
            <a:ext cx="11551624" cy="779462"/>
          </a:xfrm>
        </p:spPr>
        <p:txBody>
          <a:bodyPr>
            <a:normAutofit fontScale="90000"/>
          </a:bodyPr>
          <a:lstStyle/>
          <a:p>
            <a:pPr algn="l"/>
            <a:r>
              <a:rPr lang="en-US" sz="4000" dirty="0" err="1">
                <a:latin typeface="Aptos" panose="020B0004020202020204" pitchFamily="34" charset="0"/>
                <a:ea typeface="Cambria"/>
              </a:rPr>
              <a:t>Sicherheit</a:t>
            </a:r>
            <a:r>
              <a:rPr lang="en-US" sz="4000" dirty="0">
                <a:latin typeface="Aptos" panose="020B0004020202020204" pitchFamily="34" charset="0"/>
                <a:ea typeface="Cambria"/>
              </a:rPr>
              <a:t> </a:t>
            </a:r>
            <a:r>
              <a:rPr lang="en-US" sz="4000" dirty="0" err="1">
                <a:latin typeface="Aptos" panose="020B0004020202020204" pitchFamily="34" charset="0"/>
                <a:ea typeface="Cambria"/>
              </a:rPr>
              <a:t>sozialer</a:t>
            </a:r>
            <a:r>
              <a:rPr lang="en-US" sz="4000" dirty="0">
                <a:latin typeface="Aptos" panose="020B0004020202020204" pitchFamily="34" charset="0"/>
                <a:ea typeface="Cambria"/>
              </a:rPr>
              <a:t> </a:t>
            </a:r>
            <a:r>
              <a:rPr lang="en-US" sz="4000" dirty="0" err="1">
                <a:latin typeface="Aptos" panose="020B0004020202020204" pitchFamily="34" charset="0"/>
                <a:ea typeface="Cambria"/>
              </a:rPr>
              <a:t>Netzwerke</a:t>
            </a:r>
            <a:r>
              <a:rPr lang="en-US" sz="4000" dirty="0">
                <a:latin typeface="Aptos" panose="020B0004020202020204" pitchFamily="34" charset="0"/>
                <a:ea typeface="Cambria"/>
              </a:rPr>
              <a:t> - </a:t>
            </a:r>
            <a:r>
              <a:rPr lang="sk-SK" sz="4000" dirty="0" err="1">
                <a:solidFill>
                  <a:srgbClr val="FFAA5A"/>
                </a:solidFill>
                <a:latin typeface="Aptos" panose="020B0004020202020204" pitchFamily="34" charset="0"/>
                <a:ea typeface="Cambria"/>
              </a:rPr>
              <a:t>empfohlene</a:t>
            </a:r>
            <a:r>
              <a:rPr lang="sk-SK" sz="4000" dirty="0">
                <a:solidFill>
                  <a:srgbClr val="FFAA5A"/>
                </a:solidFill>
                <a:latin typeface="Aptos" panose="020B0004020202020204" pitchFamily="34" charset="0"/>
                <a:ea typeface="Cambria"/>
              </a:rPr>
              <a:t> </a:t>
            </a:r>
            <a:r>
              <a:rPr lang="sk-SK" sz="4000" dirty="0" err="1">
                <a:solidFill>
                  <a:srgbClr val="FFAA5A"/>
                </a:solidFill>
                <a:latin typeface="Aptos" panose="020B0004020202020204" pitchFamily="34" charset="0"/>
                <a:ea typeface="Cambria"/>
              </a:rPr>
              <a:t>Praktiken</a:t>
            </a:r>
            <a:endParaRPr lang="en-US" sz="32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57200" y="1144588"/>
            <a:ext cx="11179090" cy="3883301"/>
          </a:xfrm>
        </p:spPr>
        <p:txBody>
          <a:bodyPr>
            <a:normAutofit fontScale="92500"/>
          </a:bodyPr>
          <a:lstStyle/>
          <a:p>
            <a:pPr marL="0" indent="0" algn="just">
              <a:buNone/>
            </a:pPr>
            <a:r>
              <a:rPr lang="de-DE" b="1" dirty="0">
                <a:solidFill>
                  <a:srgbClr val="FFAA5A"/>
                </a:solidFill>
                <a:latin typeface="Aptos" panose="020B0004020202020204" pitchFamily="34" charset="0"/>
                <a:ea typeface="Times New Roman" panose="02020603050405020304" pitchFamily="18" charset="0"/>
              </a:rPr>
              <a:t>4. Regelmäßige Aktualisierung von Passwörtern - </a:t>
            </a:r>
            <a:r>
              <a:rPr lang="de-DE" dirty="0">
                <a:latin typeface="Aptos" panose="020B0004020202020204" pitchFamily="34" charset="0"/>
              </a:rPr>
              <a:t>zur Verstärkung der Verteidigung gegen sich entwickelnde Sicherheitsbedrohungen. </a:t>
            </a:r>
          </a:p>
          <a:p>
            <a:pPr marL="0" indent="0" algn="just">
              <a:buNone/>
            </a:pPr>
            <a:r>
              <a:rPr lang="de-DE" b="1" dirty="0">
                <a:solidFill>
                  <a:srgbClr val="FFAA5A"/>
                </a:solidFill>
                <a:latin typeface="Aptos" panose="020B0004020202020204" pitchFamily="34" charset="0"/>
                <a:ea typeface="Times New Roman" panose="02020603050405020304" pitchFamily="18" charset="0"/>
              </a:rPr>
              <a:t>5. Passwörter nicht wiederverwenden - </a:t>
            </a:r>
            <a:r>
              <a:rPr lang="de-DE" dirty="0">
                <a:latin typeface="Aptos" panose="020B0004020202020204" pitchFamily="34" charset="0"/>
              </a:rPr>
              <a:t>um zu vermeiden, dass dieselben Passwörter in den Konten der sozialen Netzwerke verwendet werden.</a:t>
            </a:r>
          </a:p>
          <a:p>
            <a:pPr marL="0" indent="0" algn="just">
              <a:buNone/>
            </a:pPr>
            <a:r>
              <a:rPr lang="en-US" sz="1900" dirty="0">
                <a:latin typeface="Aptos"/>
                <a:ea typeface="Cambria"/>
              </a:rPr>
              <a:t>Um </a:t>
            </a:r>
            <a:r>
              <a:rPr lang="en-US" sz="1900" dirty="0" err="1">
                <a:latin typeface="Aptos"/>
                <a:ea typeface="Cambria"/>
              </a:rPr>
              <a:t>sichere</a:t>
            </a:r>
            <a:r>
              <a:rPr lang="en-US" sz="1900" dirty="0">
                <a:latin typeface="Aptos"/>
                <a:ea typeface="Cambria"/>
              </a:rPr>
              <a:t> </a:t>
            </a:r>
            <a:r>
              <a:rPr lang="en-US" sz="1900" dirty="0" err="1">
                <a:latin typeface="Aptos"/>
                <a:ea typeface="Cambria"/>
              </a:rPr>
              <a:t>Passwörter</a:t>
            </a:r>
            <a:r>
              <a:rPr lang="en-US" sz="1900" dirty="0">
                <a:latin typeface="Aptos"/>
                <a:ea typeface="Cambria"/>
              </a:rPr>
              <a:t> </a:t>
            </a:r>
            <a:r>
              <a:rPr lang="en-US" sz="1900" dirty="0" err="1">
                <a:latin typeface="Aptos"/>
                <a:ea typeface="Cambria"/>
              </a:rPr>
              <a:t>zu</a:t>
            </a:r>
            <a:r>
              <a:rPr lang="en-US" sz="1900" dirty="0">
                <a:latin typeface="Aptos"/>
                <a:ea typeface="Cambria"/>
              </a:rPr>
              <a:t> </a:t>
            </a:r>
            <a:r>
              <a:rPr lang="en-US" sz="1900" dirty="0" err="1">
                <a:latin typeface="Aptos"/>
                <a:ea typeface="Cambria"/>
              </a:rPr>
              <a:t>erstellen</a:t>
            </a:r>
            <a:r>
              <a:rPr lang="en-US" sz="1900" dirty="0">
                <a:latin typeface="Aptos"/>
                <a:ea typeface="Cambria"/>
              </a:rPr>
              <a:t>, </a:t>
            </a:r>
            <a:r>
              <a:rPr lang="en-US" sz="1900" dirty="0" err="1">
                <a:latin typeface="Aptos"/>
                <a:ea typeface="Cambria"/>
              </a:rPr>
              <a:t>müssen</a:t>
            </a:r>
            <a:r>
              <a:rPr lang="en-US" sz="1900" dirty="0">
                <a:latin typeface="Aptos"/>
                <a:ea typeface="Cambria"/>
              </a:rPr>
              <a:t> Sie </a:t>
            </a:r>
            <a:r>
              <a:rPr lang="en-US" sz="1900" dirty="0" err="1">
                <a:latin typeface="Aptos"/>
                <a:ea typeface="Cambria"/>
              </a:rPr>
              <a:t>eine</a:t>
            </a:r>
            <a:r>
              <a:rPr lang="en-US" sz="1900" dirty="0">
                <a:latin typeface="Aptos"/>
                <a:ea typeface="Cambria"/>
              </a:rPr>
              <a:t> </a:t>
            </a:r>
            <a:r>
              <a:rPr lang="en-US" sz="1900" dirty="0" err="1">
                <a:latin typeface="Aptos"/>
                <a:ea typeface="Cambria"/>
              </a:rPr>
              <a:t>Kombination</a:t>
            </a:r>
            <a:r>
              <a:rPr lang="en-US" sz="1900" dirty="0">
                <a:latin typeface="Aptos"/>
                <a:ea typeface="Cambria"/>
              </a:rPr>
              <a:t> </a:t>
            </a:r>
            <a:r>
              <a:rPr lang="en-US" sz="1900" dirty="0" err="1">
                <a:latin typeface="Aptos"/>
                <a:ea typeface="Cambria"/>
              </a:rPr>
              <a:t>aus</a:t>
            </a:r>
            <a:r>
              <a:rPr lang="en-US" sz="1900" dirty="0">
                <a:latin typeface="Aptos"/>
                <a:ea typeface="Cambria"/>
              </a:rPr>
              <a:t> </a:t>
            </a:r>
            <a:r>
              <a:rPr lang="en-US" sz="1900" dirty="0" err="1">
                <a:latin typeface="Aptos"/>
                <a:ea typeface="Cambria"/>
              </a:rPr>
              <a:t>alphanumerischen</a:t>
            </a:r>
            <a:r>
              <a:rPr lang="en-US" sz="1900" dirty="0">
                <a:latin typeface="Aptos"/>
                <a:ea typeface="Cambria"/>
              </a:rPr>
              <a:t> </a:t>
            </a:r>
            <a:r>
              <a:rPr lang="en-US" sz="1900" dirty="0" err="1">
                <a:latin typeface="Aptos"/>
                <a:ea typeface="Cambria"/>
              </a:rPr>
              <a:t>Zeichen</a:t>
            </a:r>
            <a:r>
              <a:rPr lang="en-US" sz="1900" dirty="0">
                <a:latin typeface="Aptos"/>
                <a:ea typeface="Cambria"/>
              </a:rPr>
              <a:t> </a:t>
            </a:r>
            <a:r>
              <a:rPr lang="en-US" sz="1900" dirty="0" err="1">
                <a:latin typeface="Aptos"/>
                <a:ea typeface="Cambria"/>
              </a:rPr>
              <a:t>verwenden</a:t>
            </a:r>
            <a:r>
              <a:rPr lang="en-US" sz="1900" dirty="0">
                <a:latin typeface="Aptos"/>
                <a:ea typeface="Cambria"/>
              </a:rPr>
              <a:t>, die </a:t>
            </a:r>
            <a:r>
              <a:rPr lang="en-US" sz="1900" dirty="0" err="1">
                <a:latin typeface="Aptos"/>
                <a:ea typeface="Cambria"/>
              </a:rPr>
              <a:t>nicht</a:t>
            </a:r>
            <a:r>
              <a:rPr lang="en-US" sz="1900" dirty="0">
                <a:latin typeface="Aptos"/>
                <a:ea typeface="Cambria"/>
              </a:rPr>
              <a:t> </a:t>
            </a:r>
            <a:r>
              <a:rPr lang="en-US" sz="1900" dirty="0" err="1">
                <a:latin typeface="Aptos"/>
                <a:ea typeface="Cambria"/>
              </a:rPr>
              <a:t>leicht</a:t>
            </a:r>
            <a:r>
              <a:rPr lang="en-US" sz="1900" dirty="0">
                <a:latin typeface="Aptos"/>
                <a:ea typeface="Cambria"/>
              </a:rPr>
              <a:t> </a:t>
            </a:r>
            <a:r>
              <a:rPr lang="en-US" sz="1900" dirty="0" err="1">
                <a:latin typeface="Aptos"/>
                <a:ea typeface="Cambria"/>
              </a:rPr>
              <a:t>zu</a:t>
            </a:r>
            <a:r>
              <a:rPr lang="en-US" sz="1900" dirty="0">
                <a:latin typeface="Aptos"/>
                <a:ea typeface="Cambria"/>
              </a:rPr>
              <a:t> </a:t>
            </a:r>
            <a:r>
              <a:rPr lang="en-US" sz="1900" dirty="0" err="1">
                <a:latin typeface="Aptos"/>
                <a:ea typeface="Cambria"/>
              </a:rPr>
              <a:t>erraten</a:t>
            </a:r>
            <a:r>
              <a:rPr lang="en-US" sz="1900" dirty="0">
                <a:latin typeface="Aptos"/>
                <a:ea typeface="Cambria"/>
              </a:rPr>
              <a:t>, </a:t>
            </a:r>
            <a:r>
              <a:rPr lang="en-US" sz="1900" dirty="0" err="1">
                <a:latin typeface="Aptos"/>
                <a:ea typeface="Cambria"/>
              </a:rPr>
              <a:t>aber</a:t>
            </a:r>
            <a:r>
              <a:rPr lang="en-US" sz="1900" dirty="0">
                <a:latin typeface="Aptos"/>
                <a:ea typeface="Cambria"/>
              </a:rPr>
              <a:t> </a:t>
            </a:r>
            <a:r>
              <a:rPr lang="en-US" sz="1900" dirty="0" err="1">
                <a:latin typeface="Aptos"/>
                <a:ea typeface="Cambria"/>
              </a:rPr>
              <a:t>auch</a:t>
            </a:r>
            <a:r>
              <a:rPr lang="en-US" sz="1900" dirty="0">
                <a:latin typeface="Aptos"/>
                <a:ea typeface="Cambria"/>
              </a:rPr>
              <a:t> </a:t>
            </a:r>
            <a:r>
              <a:rPr lang="en-US" sz="1900" dirty="0" err="1">
                <a:latin typeface="Aptos"/>
                <a:ea typeface="Cambria"/>
              </a:rPr>
              <a:t>schwer</a:t>
            </a:r>
            <a:r>
              <a:rPr lang="en-US" sz="1900" dirty="0">
                <a:latin typeface="Aptos"/>
                <a:ea typeface="Cambria"/>
              </a:rPr>
              <a:t> </a:t>
            </a:r>
            <a:r>
              <a:rPr lang="en-US" sz="1900" dirty="0" err="1">
                <a:latin typeface="Aptos"/>
                <a:ea typeface="Cambria"/>
              </a:rPr>
              <a:t>zu</a:t>
            </a:r>
            <a:r>
              <a:rPr lang="en-US" sz="1900" dirty="0">
                <a:latin typeface="Aptos"/>
                <a:ea typeface="Cambria"/>
              </a:rPr>
              <a:t> </a:t>
            </a:r>
            <a:r>
              <a:rPr lang="en-US" sz="1900" dirty="0" err="1">
                <a:latin typeface="Aptos"/>
                <a:ea typeface="Cambria"/>
              </a:rPr>
              <a:t>merken</a:t>
            </a:r>
            <a:r>
              <a:rPr lang="en-US" sz="1900" dirty="0">
                <a:latin typeface="Aptos"/>
                <a:ea typeface="Cambria"/>
              </a:rPr>
              <a:t> </a:t>
            </a:r>
            <a:r>
              <a:rPr lang="en-US" sz="1900" dirty="0" err="1">
                <a:latin typeface="Aptos"/>
                <a:ea typeface="Cambria"/>
              </a:rPr>
              <a:t>sind</a:t>
            </a:r>
            <a:r>
              <a:rPr lang="en-US" sz="1900" dirty="0">
                <a:latin typeface="Aptos"/>
                <a:ea typeface="Cambria"/>
              </a:rPr>
              <a:t>. </a:t>
            </a:r>
            <a:r>
              <a:rPr lang="en-US" sz="1900" dirty="0" err="1">
                <a:latin typeface="Aptos"/>
                <a:ea typeface="Cambria"/>
              </a:rPr>
              <a:t>Verwenden</a:t>
            </a:r>
            <a:r>
              <a:rPr lang="en-US" sz="1900" dirty="0">
                <a:latin typeface="Aptos"/>
                <a:ea typeface="Cambria"/>
              </a:rPr>
              <a:t> Sie </a:t>
            </a:r>
            <a:r>
              <a:rPr lang="en-US" sz="1900" dirty="0" err="1">
                <a:latin typeface="Aptos"/>
                <a:ea typeface="Cambria"/>
              </a:rPr>
              <a:t>ein</a:t>
            </a:r>
            <a:r>
              <a:rPr lang="en-US" sz="1900" dirty="0">
                <a:latin typeface="Aptos"/>
                <a:ea typeface="Cambria"/>
              </a:rPr>
              <a:t> </a:t>
            </a:r>
            <a:r>
              <a:rPr lang="en-US" sz="1900" dirty="0">
                <a:latin typeface="Aptos"/>
                <a:ea typeface="Cambria"/>
                <a:hlinkClick r:id="rId3"/>
              </a:rPr>
              <a:t>Tool </a:t>
            </a:r>
            <a:r>
              <a:rPr lang="en-US" sz="1900" dirty="0" err="1">
                <a:latin typeface="Aptos"/>
                <a:ea typeface="Cambria"/>
                <a:hlinkClick r:id="rId3"/>
              </a:rPr>
              <a:t>zur</a:t>
            </a:r>
            <a:r>
              <a:rPr lang="en-US" sz="1900" dirty="0">
                <a:latin typeface="Aptos"/>
                <a:ea typeface="Cambria"/>
                <a:hlinkClick r:id="rId3"/>
              </a:rPr>
              <a:t> </a:t>
            </a:r>
            <a:r>
              <a:rPr lang="en-US" sz="1900" dirty="0" err="1">
                <a:latin typeface="Aptos"/>
                <a:ea typeface="Cambria"/>
                <a:hlinkClick r:id="rId3"/>
              </a:rPr>
              <a:t>Passwortverwaltung</a:t>
            </a:r>
            <a:r>
              <a:rPr lang="en-US" sz="1900" dirty="0">
                <a:latin typeface="Aptos"/>
                <a:ea typeface="Cambria"/>
                <a:hlinkClick r:id="rId3"/>
              </a:rPr>
              <a:t> </a:t>
            </a:r>
            <a:endParaRPr lang="sk-SK" sz="1900" dirty="0">
              <a:latin typeface="Aptos"/>
              <a:ea typeface="Cambria"/>
            </a:endParaRPr>
          </a:p>
          <a:p>
            <a:pPr marL="0" indent="0" algn="just">
              <a:buNone/>
            </a:pPr>
            <a:r>
              <a:rPr lang="de-DE" b="1" dirty="0">
                <a:solidFill>
                  <a:srgbClr val="FFAA5A"/>
                </a:solidFill>
                <a:latin typeface="Aptos" panose="020B0004020202020204" pitchFamily="34" charset="0"/>
                <a:ea typeface="Times New Roman" panose="02020603050405020304" pitchFamily="18" charset="0"/>
              </a:rPr>
              <a:t>6. Verwenden Sie Anwendungen von Drittanbietern mit Bedacht</a:t>
            </a:r>
          </a:p>
          <a:p>
            <a:pPr marL="0" indent="0" algn="just">
              <a:buNone/>
            </a:pPr>
            <a:r>
              <a:rPr lang="de-DE" sz="2200" i="1" dirty="0">
                <a:latin typeface="Aptos" panose="020B0004020202020204" pitchFamily="34" charset="0"/>
                <a:ea typeface="Times New Roman" panose="02020603050405020304" pitchFamily="18" charset="0"/>
              </a:rPr>
              <a:t>Viele Apps und Spiele bitten Sie heutzutage um die Erlaubnis, auf Ihre </a:t>
            </a:r>
            <a:r>
              <a:rPr lang="de-DE" sz="2200" i="1" dirty="0" err="1">
                <a:latin typeface="Aptos" panose="020B0004020202020204" pitchFamily="34" charset="0"/>
                <a:ea typeface="Times New Roman" panose="02020603050405020304" pitchFamily="18" charset="0"/>
              </a:rPr>
              <a:t>Social</a:t>
            </a:r>
            <a:r>
              <a:rPr lang="de-DE" sz="2200" i="1" dirty="0">
                <a:latin typeface="Aptos" panose="020B0004020202020204" pitchFamily="34" charset="0"/>
                <a:ea typeface="Times New Roman" panose="02020603050405020304" pitchFamily="18" charset="0"/>
              </a:rPr>
              <a:t>-Media-Profile zuzugreifen, insbesondere wenn Sie sie über einen Link in sozialen Medien heruntergeladen haben. Die meisten Apps sind authentisch, aber einige sammeln Ihre Kontodaten.</a:t>
            </a:r>
          </a:p>
          <a:p>
            <a:pPr marL="0" indent="0" algn="just">
              <a:buNone/>
            </a:pPr>
            <a:endParaRPr lang="en-GB" i="1" dirty="0">
              <a:latin typeface="Aptos" panose="020B0004020202020204" pitchFamily="34" charset="0"/>
              <a:ea typeface="Times New Roman" panose="02020603050405020304" pitchFamily="18" charset="0"/>
            </a:endParaRPr>
          </a:p>
        </p:txBody>
      </p:sp>
      <p:sp>
        <p:nvSpPr>
          <p:cNvPr id="4" name="Rectangle: Rounded Corners 3">
            <a:extLst>
              <a:ext uri="{FF2B5EF4-FFF2-40B4-BE49-F238E27FC236}">
                <a16:creationId xmlns:a16="http://schemas.microsoft.com/office/drawing/2014/main" id="{478A3A9F-7C3A-D511-7F9F-D654C81435A0}"/>
              </a:ext>
            </a:extLst>
          </p:cNvPr>
          <p:cNvSpPr/>
          <p:nvPr/>
        </p:nvSpPr>
        <p:spPr>
          <a:xfrm>
            <a:off x="4763114" y="4973515"/>
            <a:ext cx="7327328" cy="1765916"/>
          </a:xfrm>
          <a:prstGeom prst="roundRect">
            <a:avLst/>
          </a:prstGeom>
          <a:ln w="28575">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marL="0" indent="0">
              <a:buNone/>
            </a:pPr>
            <a:endParaRPr lang="sk-SK" sz="1800" i="1" dirty="0">
              <a:latin typeface="Aptos"/>
              <a:ea typeface="Cambria"/>
            </a:endParaRPr>
          </a:p>
          <a:p>
            <a:pPr marL="0" indent="0">
              <a:buNone/>
            </a:pPr>
            <a:r>
              <a:rPr lang="en-US" sz="1800" i="1" dirty="0" err="1">
                <a:latin typeface="Aptos"/>
                <a:ea typeface="Cambria"/>
              </a:rPr>
              <a:t>Beispiel</a:t>
            </a:r>
            <a:r>
              <a:rPr lang="en-US" sz="1800" i="1" dirty="0">
                <a:latin typeface="Aptos"/>
                <a:ea typeface="Cambria"/>
              </a:rPr>
              <a:t>: Eine Frau hat fast </a:t>
            </a:r>
            <a:r>
              <a:rPr lang="en-US" sz="1800" i="1" dirty="0">
                <a:latin typeface="Aptos"/>
                <a:ea typeface="Cambria"/>
                <a:hlinkClick r:id="rId4"/>
              </a:rPr>
              <a:t>30.000 Dollar </a:t>
            </a:r>
            <a:r>
              <a:rPr lang="en-US" sz="1800" i="1" dirty="0" err="1">
                <a:latin typeface="Aptos"/>
                <a:ea typeface="Cambria"/>
              </a:rPr>
              <a:t>verloren</a:t>
            </a:r>
            <a:r>
              <a:rPr lang="en-US" sz="1800" i="1" dirty="0">
                <a:latin typeface="Aptos"/>
                <a:ea typeface="Cambria"/>
              </a:rPr>
              <a:t>, </a:t>
            </a:r>
            <a:r>
              <a:rPr lang="en-US" sz="1800" i="1" dirty="0" err="1">
                <a:latin typeface="Aptos"/>
                <a:ea typeface="Cambria"/>
              </a:rPr>
              <a:t>nachdem</a:t>
            </a:r>
            <a:r>
              <a:rPr lang="en-US" sz="1800" i="1" dirty="0">
                <a:latin typeface="Aptos"/>
                <a:ea typeface="Cambria"/>
              </a:rPr>
              <a:t> </a:t>
            </a:r>
            <a:r>
              <a:rPr lang="en-US" sz="1800" i="1" dirty="0" err="1">
                <a:latin typeface="Aptos"/>
                <a:ea typeface="Cambria"/>
              </a:rPr>
              <a:t>sie</a:t>
            </a:r>
            <a:r>
              <a:rPr lang="en-US" sz="1800" i="1" dirty="0">
                <a:latin typeface="Aptos"/>
                <a:ea typeface="Cambria"/>
              </a:rPr>
              <a:t> </a:t>
            </a:r>
            <a:r>
              <a:rPr lang="en-US" sz="1800" i="1" dirty="0" err="1">
                <a:latin typeface="Aptos"/>
                <a:ea typeface="Cambria"/>
              </a:rPr>
              <a:t>über</a:t>
            </a:r>
            <a:r>
              <a:rPr lang="en-US" sz="1800" i="1" dirty="0">
                <a:latin typeface="Aptos"/>
                <a:ea typeface="Cambria"/>
              </a:rPr>
              <a:t> </a:t>
            </a:r>
            <a:r>
              <a:rPr lang="en-US" sz="1800" i="1" dirty="0" err="1">
                <a:latin typeface="Aptos"/>
                <a:ea typeface="Cambria"/>
              </a:rPr>
              <a:t>einen</a:t>
            </a:r>
            <a:r>
              <a:rPr lang="en-US" sz="1800" i="1" dirty="0">
                <a:latin typeface="Aptos"/>
                <a:ea typeface="Cambria"/>
              </a:rPr>
              <a:t> WhatsApp-Link </a:t>
            </a:r>
            <a:r>
              <a:rPr lang="en-US" sz="1800" i="1" dirty="0" err="1">
                <a:latin typeface="Aptos"/>
                <a:ea typeface="Cambria"/>
              </a:rPr>
              <a:t>eine</a:t>
            </a:r>
            <a:r>
              <a:rPr lang="en-US" sz="1800" i="1" dirty="0">
                <a:latin typeface="Aptos"/>
                <a:ea typeface="Cambria"/>
              </a:rPr>
              <a:t> </a:t>
            </a:r>
            <a:r>
              <a:rPr lang="en-US" sz="1800" i="1" dirty="0" err="1">
                <a:latin typeface="Aptos"/>
                <a:ea typeface="Cambria"/>
              </a:rPr>
              <a:t>Drittanbieter</a:t>
            </a:r>
            <a:r>
              <a:rPr lang="en-US" sz="1800" i="1" dirty="0">
                <a:latin typeface="Aptos"/>
                <a:ea typeface="Cambria"/>
              </a:rPr>
              <a:t>-App </a:t>
            </a:r>
            <a:r>
              <a:rPr lang="en-US" sz="1800" i="1" dirty="0" err="1">
                <a:latin typeface="Aptos"/>
                <a:ea typeface="Cambria"/>
              </a:rPr>
              <a:t>heruntergeladen</a:t>
            </a:r>
            <a:r>
              <a:rPr lang="en-US" sz="1800" i="1" dirty="0">
                <a:latin typeface="Aptos"/>
                <a:ea typeface="Cambria"/>
              </a:rPr>
              <a:t> </a:t>
            </a:r>
            <a:r>
              <a:rPr lang="en-US" sz="1800" i="1" dirty="0" err="1">
                <a:latin typeface="Aptos"/>
                <a:ea typeface="Cambria"/>
              </a:rPr>
              <a:t>hatte</a:t>
            </a:r>
            <a:r>
              <a:rPr lang="en-US" sz="1800" i="1" dirty="0">
                <a:latin typeface="Aptos"/>
                <a:ea typeface="Cambria"/>
              </a:rPr>
              <a:t>.</a:t>
            </a:r>
          </a:p>
          <a:p>
            <a:pPr algn="ctr"/>
            <a:r>
              <a:rPr lang="de-DE" dirty="0">
                <a:latin typeface="Aptos" panose="020B0004020202020204" pitchFamily="34" charset="0"/>
              </a:rPr>
              <a:t>Es wird empfohlen, nur Apps herunterzuladen, denen wir aufgrund unserer eigenen Erfahrungen oder Bewertungen vertrauen, und die Berechtigungen für nicht vertrauenswürdige Apps über die Einstellungen auf Ihren Geräten einzuschränken.</a:t>
            </a:r>
          </a:p>
          <a:p>
            <a:pPr algn="ctr"/>
            <a:endParaRPr lang="de-DE" dirty="0">
              <a:latin typeface="Aptos" panose="020B0004020202020204" pitchFamily="34" charset="0"/>
            </a:endParaRPr>
          </a:p>
        </p:txBody>
      </p:sp>
      <p:sp>
        <p:nvSpPr>
          <p:cNvPr id="6" name="BlokTextu 5">
            <a:extLst>
              <a:ext uri="{FF2B5EF4-FFF2-40B4-BE49-F238E27FC236}">
                <a16:creationId xmlns:a16="http://schemas.microsoft.com/office/drawing/2014/main" id="{24BE9C54-71D5-7357-759F-A8DC04B4FC78}"/>
              </a:ext>
            </a:extLst>
          </p:cNvPr>
          <p:cNvSpPr txBox="1"/>
          <p:nvPr/>
        </p:nvSpPr>
        <p:spPr>
          <a:xfrm>
            <a:off x="172614" y="4847826"/>
            <a:ext cx="4466529" cy="1754326"/>
          </a:xfrm>
          <a:prstGeom prst="rect">
            <a:avLst/>
          </a:prstGeom>
          <a:noFill/>
        </p:spPr>
        <p:txBody>
          <a:bodyPr wrap="square">
            <a:spAutoFit/>
          </a:bodyPr>
          <a:lstStyle/>
          <a:p>
            <a:pPr marL="0" indent="0">
              <a:buNone/>
            </a:pPr>
            <a:r>
              <a:rPr lang="de-DE" sz="1800" b="1" dirty="0">
                <a:solidFill>
                  <a:srgbClr val="92BAB5"/>
                </a:solidFill>
                <a:latin typeface="Aptos" panose="020B0004020202020204" pitchFamily="34" charset="0"/>
                <a:cs typeface="+mj-cs"/>
              </a:rPr>
              <a:t>Zugang zu Apps, die überprüft wurden und frei von Malware oder Viren sind:</a:t>
            </a:r>
          </a:p>
          <a:p>
            <a:pPr marL="0" indent="0">
              <a:buNone/>
            </a:pPr>
            <a:r>
              <a:rPr lang="en-US" sz="1800" dirty="0" err="1">
                <a:latin typeface="Aptos"/>
                <a:ea typeface="Cambria"/>
              </a:rPr>
              <a:t>Verwenden</a:t>
            </a:r>
            <a:r>
              <a:rPr lang="en-US" sz="1800" dirty="0">
                <a:latin typeface="Aptos"/>
                <a:ea typeface="Cambria"/>
              </a:rPr>
              <a:t> Sie </a:t>
            </a:r>
            <a:r>
              <a:rPr lang="en-US" sz="1800" dirty="0">
                <a:latin typeface="Aptos"/>
                <a:ea typeface="Cambria"/>
                <a:hlinkClick r:id="rId5"/>
              </a:rPr>
              <a:t>Google Play Protect </a:t>
            </a:r>
            <a:r>
              <a:rPr lang="en-US" sz="1800" dirty="0" err="1">
                <a:latin typeface="Aptos"/>
                <a:ea typeface="Cambria"/>
              </a:rPr>
              <a:t>oder</a:t>
            </a:r>
            <a:r>
              <a:rPr lang="en-US" sz="1800" dirty="0">
                <a:latin typeface="Aptos"/>
                <a:ea typeface="Cambria"/>
              </a:rPr>
              <a:t> die </a:t>
            </a:r>
            <a:r>
              <a:rPr lang="en-US" sz="1800" dirty="0">
                <a:latin typeface="Aptos"/>
                <a:ea typeface="Cambria"/>
                <a:hlinkClick r:id="rId6"/>
              </a:rPr>
              <a:t>Apple-</a:t>
            </a:r>
            <a:r>
              <a:rPr lang="en-US" sz="1800" dirty="0" err="1">
                <a:latin typeface="Aptos"/>
                <a:ea typeface="Cambria"/>
                <a:hlinkClick r:id="rId6"/>
              </a:rPr>
              <a:t>Sicherheitskontrollen</a:t>
            </a:r>
            <a:r>
              <a:rPr lang="en-US" sz="1800" dirty="0">
                <a:latin typeface="Aptos"/>
                <a:ea typeface="Cambria"/>
              </a:rPr>
              <a:t>, die </a:t>
            </a:r>
            <a:r>
              <a:rPr lang="en-US" sz="1800" dirty="0" err="1">
                <a:latin typeface="Aptos"/>
                <a:ea typeface="Cambria"/>
              </a:rPr>
              <a:t>vor</a:t>
            </a:r>
            <a:r>
              <a:rPr lang="en-US" sz="1800" dirty="0">
                <a:latin typeface="Aptos"/>
                <a:ea typeface="Cambria"/>
              </a:rPr>
              <a:t> dem </a:t>
            </a:r>
            <a:r>
              <a:rPr lang="en-US" sz="1800" dirty="0" err="1">
                <a:latin typeface="Aptos"/>
                <a:ea typeface="Cambria"/>
              </a:rPr>
              <a:t>Herunterladen</a:t>
            </a:r>
            <a:r>
              <a:rPr lang="en-US" sz="1800" dirty="0">
                <a:latin typeface="Aptos"/>
                <a:ea typeface="Cambria"/>
              </a:rPr>
              <a:t> </a:t>
            </a:r>
            <a:r>
              <a:rPr lang="en-US" sz="1800" dirty="0" err="1">
                <a:latin typeface="Aptos"/>
                <a:ea typeface="Cambria"/>
              </a:rPr>
              <a:t>eine</a:t>
            </a:r>
            <a:r>
              <a:rPr lang="en-US" sz="1800" dirty="0">
                <a:latin typeface="Aptos"/>
                <a:ea typeface="Cambria"/>
              </a:rPr>
              <a:t> </a:t>
            </a:r>
            <a:r>
              <a:rPr lang="en-US" sz="1800" dirty="0" err="1">
                <a:latin typeface="Aptos"/>
                <a:ea typeface="Cambria"/>
              </a:rPr>
              <a:t>Sicherheitsüberprüfung</a:t>
            </a:r>
            <a:r>
              <a:rPr lang="en-US" sz="1800" dirty="0">
                <a:latin typeface="Aptos"/>
                <a:ea typeface="Cambria"/>
              </a:rPr>
              <a:t> der App </a:t>
            </a:r>
            <a:r>
              <a:rPr lang="en-US" sz="1800" dirty="0" err="1">
                <a:latin typeface="Aptos"/>
                <a:ea typeface="Cambria"/>
              </a:rPr>
              <a:t>durchführen</a:t>
            </a:r>
            <a:r>
              <a:rPr lang="en-US" sz="1800" dirty="0">
                <a:latin typeface="Aptos"/>
                <a:ea typeface="Cambria"/>
              </a:rPr>
              <a:t> </a:t>
            </a:r>
          </a:p>
        </p:txBody>
      </p:sp>
    </p:spTree>
    <p:extLst>
      <p:ext uri="{BB962C8B-B14F-4D97-AF65-F5344CB8AC3E}">
        <p14:creationId xmlns:p14="http://schemas.microsoft.com/office/powerpoint/2010/main" val="2740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30200" y="212151"/>
            <a:ext cx="11394038" cy="779462"/>
          </a:xfrm>
        </p:spPr>
        <p:txBody>
          <a:bodyPr>
            <a:normAutofit fontScale="90000"/>
          </a:bodyPr>
          <a:lstStyle/>
          <a:p>
            <a:pPr algn="l"/>
            <a:r>
              <a:rPr lang="en-US" sz="4000" dirty="0" err="1">
                <a:latin typeface="Aptos" panose="020B0004020202020204" pitchFamily="34" charset="0"/>
                <a:ea typeface="Cambria"/>
              </a:rPr>
              <a:t>Sicherheit</a:t>
            </a:r>
            <a:r>
              <a:rPr lang="en-US" sz="4000" dirty="0">
                <a:latin typeface="Aptos" panose="020B0004020202020204" pitchFamily="34" charset="0"/>
                <a:ea typeface="Cambria"/>
              </a:rPr>
              <a:t> </a:t>
            </a:r>
            <a:r>
              <a:rPr lang="en-US" sz="4000" dirty="0" err="1">
                <a:latin typeface="Aptos" panose="020B0004020202020204" pitchFamily="34" charset="0"/>
                <a:ea typeface="Cambria"/>
              </a:rPr>
              <a:t>sozialer</a:t>
            </a:r>
            <a:r>
              <a:rPr lang="en-US" sz="4000" dirty="0">
                <a:latin typeface="Aptos" panose="020B0004020202020204" pitchFamily="34" charset="0"/>
                <a:ea typeface="Cambria"/>
              </a:rPr>
              <a:t> </a:t>
            </a:r>
            <a:r>
              <a:rPr lang="en-US" sz="4000" dirty="0" err="1">
                <a:latin typeface="Aptos" panose="020B0004020202020204" pitchFamily="34" charset="0"/>
                <a:ea typeface="Cambria"/>
              </a:rPr>
              <a:t>Netzwerke</a:t>
            </a:r>
            <a:r>
              <a:rPr lang="en-US" sz="4000" dirty="0">
                <a:latin typeface="Aptos" panose="020B0004020202020204" pitchFamily="34" charset="0"/>
                <a:ea typeface="Cambria"/>
              </a:rPr>
              <a:t> - </a:t>
            </a:r>
            <a:r>
              <a:rPr lang="en-US" sz="4000" dirty="0" err="1">
                <a:solidFill>
                  <a:srgbClr val="FFAA5A"/>
                </a:solidFill>
                <a:latin typeface="Aptos" panose="020B0004020202020204" pitchFamily="34" charset="0"/>
                <a:ea typeface="Cambria"/>
              </a:rPr>
              <a:t>empfohlene</a:t>
            </a:r>
            <a:r>
              <a:rPr lang="en-US" sz="4000" dirty="0">
                <a:solidFill>
                  <a:srgbClr val="FFAA5A"/>
                </a:solidFill>
                <a:latin typeface="Aptos" panose="020B0004020202020204" pitchFamily="34" charset="0"/>
                <a:ea typeface="Cambria"/>
              </a:rPr>
              <a:t> </a:t>
            </a:r>
            <a:r>
              <a:rPr lang="en-US" sz="4000" dirty="0" err="1">
                <a:solidFill>
                  <a:srgbClr val="FFAA5A"/>
                </a:solidFill>
                <a:latin typeface="Aptos" panose="020B0004020202020204" pitchFamily="34" charset="0"/>
                <a:ea typeface="Cambria"/>
              </a:rPr>
              <a:t>Praktiken</a:t>
            </a:r>
            <a:endParaRPr lang="en-US" sz="32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55710" y="991613"/>
            <a:ext cx="11080580" cy="5654235"/>
          </a:xfrm>
        </p:spPr>
        <p:txBody>
          <a:bodyPr>
            <a:normAutofit fontScale="92500" lnSpcReduction="10000"/>
          </a:bodyPr>
          <a:lstStyle/>
          <a:p>
            <a:pPr marL="0" indent="0">
              <a:buNone/>
            </a:pPr>
            <a:r>
              <a:rPr lang="en-US" b="1" dirty="0">
                <a:solidFill>
                  <a:srgbClr val="FFAA5A"/>
                </a:solidFill>
                <a:latin typeface="Aptos" panose="020B0004020202020204" pitchFamily="34" charset="0"/>
              </a:rPr>
              <a:t>7. </a:t>
            </a:r>
            <a:r>
              <a:rPr lang="en-US" b="1" dirty="0" err="1">
                <a:solidFill>
                  <a:srgbClr val="FFAA5A"/>
                </a:solidFill>
                <a:latin typeface="Aptos" panose="020B0004020202020204" pitchFamily="34" charset="0"/>
              </a:rPr>
              <a:t>Behalten</a:t>
            </a:r>
            <a:r>
              <a:rPr lang="en-US" b="1" dirty="0">
                <a:solidFill>
                  <a:srgbClr val="FFAA5A"/>
                </a:solidFill>
                <a:latin typeface="Aptos" panose="020B0004020202020204" pitchFamily="34" charset="0"/>
              </a:rPr>
              <a:t> Sie die </a:t>
            </a:r>
            <a:r>
              <a:rPr lang="en-US" b="1" dirty="0" err="1">
                <a:solidFill>
                  <a:srgbClr val="FFAA5A"/>
                </a:solidFill>
                <a:latin typeface="Aptos" panose="020B0004020202020204" pitchFamily="34" charset="0"/>
              </a:rPr>
              <a:t>Zugangskontrolle</a:t>
            </a:r>
            <a:r>
              <a:rPr lang="en-US" b="1" dirty="0">
                <a:solidFill>
                  <a:srgbClr val="FFAA5A"/>
                </a:solidFill>
                <a:latin typeface="Aptos" panose="020B0004020202020204" pitchFamily="34" charset="0"/>
              </a:rPr>
              <a:t> </a:t>
            </a:r>
            <a:r>
              <a:rPr lang="en-US" b="1" dirty="0" err="1">
                <a:solidFill>
                  <a:srgbClr val="FFAA5A"/>
                </a:solidFill>
                <a:latin typeface="Aptos" panose="020B0004020202020204" pitchFamily="34" charset="0"/>
              </a:rPr>
              <a:t>bei</a:t>
            </a:r>
            <a:r>
              <a:rPr lang="en-US" b="1" dirty="0">
                <a:solidFill>
                  <a:srgbClr val="FFAA5A"/>
                </a:solidFill>
                <a:latin typeface="Aptos" panose="020B0004020202020204" pitchFamily="34" charset="0"/>
              </a:rPr>
              <a:t> - </a:t>
            </a:r>
            <a:r>
              <a:rPr lang="en-US" sz="2400" dirty="0" err="1">
                <a:latin typeface="Aptos" panose="020B0004020202020204" pitchFamily="34" charset="0"/>
              </a:rPr>
              <a:t>Überprüfen</a:t>
            </a:r>
            <a:r>
              <a:rPr lang="en-US" sz="2400" dirty="0">
                <a:latin typeface="Aptos" panose="020B0004020202020204" pitchFamily="34" charset="0"/>
              </a:rPr>
              <a:t> Sie </a:t>
            </a:r>
            <a:r>
              <a:rPr lang="en-US" sz="2400" dirty="0" err="1">
                <a:latin typeface="Aptos" panose="020B0004020202020204" pitchFamily="34" charset="0"/>
              </a:rPr>
              <a:t>regelmäßig</a:t>
            </a:r>
            <a:r>
              <a:rPr lang="en-US" sz="2400" dirty="0">
                <a:latin typeface="Aptos" panose="020B0004020202020204" pitchFamily="34" charset="0"/>
              </a:rPr>
              <a:t> </a:t>
            </a:r>
            <a:r>
              <a:rPr lang="en-US" sz="2400" dirty="0" err="1">
                <a:latin typeface="Aptos" panose="020B0004020202020204" pitchFamily="34" charset="0"/>
              </a:rPr>
              <a:t>Ihr</a:t>
            </a:r>
            <a:r>
              <a:rPr lang="en-US" sz="2400" dirty="0">
                <a:latin typeface="Aptos" panose="020B0004020202020204" pitchFamily="34" charset="0"/>
              </a:rPr>
              <a:t> </a:t>
            </a:r>
            <a:r>
              <a:rPr lang="en-US" sz="2400" dirty="0" err="1">
                <a:latin typeface="Aptos" panose="020B0004020202020204" pitchFamily="34" charset="0"/>
              </a:rPr>
              <a:t>verknüpftes</a:t>
            </a:r>
            <a:r>
              <a:rPr lang="en-US" sz="2400" dirty="0">
                <a:latin typeface="Aptos" panose="020B0004020202020204" pitchFamily="34" charset="0"/>
              </a:rPr>
              <a:t> E-Mail-</a:t>
            </a:r>
            <a:r>
              <a:rPr lang="en-US" sz="2400" dirty="0" err="1">
                <a:latin typeface="Aptos" panose="020B0004020202020204" pitchFamily="34" charset="0"/>
              </a:rPr>
              <a:t>Konto</a:t>
            </a:r>
            <a:r>
              <a:rPr lang="en-US" sz="2400" dirty="0">
                <a:latin typeface="Aptos" panose="020B0004020202020204" pitchFamily="34" charset="0"/>
              </a:rPr>
              <a:t>.</a:t>
            </a:r>
          </a:p>
          <a:p>
            <a:pPr marL="0" indent="0" algn="just">
              <a:buNone/>
            </a:pPr>
            <a:r>
              <a:rPr lang="de-DE" sz="2400" dirty="0">
                <a:latin typeface="Aptos" panose="020B0004020202020204" pitchFamily="34" charset="0"/>
                <a:ea typeface="Times New Roman" panose="02020603050405020304" pitchFamily="18" charset="0"/>
              </a:rPr>
              <a:t>Die Plattformen der sozialen Netzwerke sind in der Regel mit Ihren E-Mails verknüpft. </a:t>
            </a:r>
          </a:p>
          <a:p>
            <a:pPr marL="0" indent="0">
              <a:buNone/>
            </a:pPr>
            <a:r>
              <a:rPr lang="en-US" sz="1900" i="1" dirty="0" err="1">
                <a:latin typeface="Aptos"/>
                <a:ea typeface="Cambria"/>
                <a:cs typeface="Times New Roman"/>
              </a:rPr>
              <a:t>Warnung</a:t>
            </a:r>
            <a:r>
              <a:rPr lang="en-US" sz="1900" i="1" dirty="0">
                <a:latin typeface="Aptos"/>
                <a:ea typeface="Cambria"/>
                <a:cs typeface="Times New Roman"/>
              </a:rPr>
              <a:t>: </a:t>
            </a:r>
            <a:r>
              <a:rPr lang="en-US" sz="1900" i="1" dirty="0" err="1">
                <a:latin typeface="Aptos"/>
                <a:ea typeface="Cambria"/>
                <a:cs typeface="Times New Roman"/>
              </a:rPr>
              <a:t>Wenn</a:t>
            </a:r>
            <a:r>
              <a:rPr lang="en-US" sz="1900" i="1" dirty="0">
                <a:latin typeface="Aptos"/>
                <a:ea typeface="Cambria"/>
                <a:cs typeface="Times New Roman"/>
              </a:rPr>
              <a:t> die </a:t>
            </a:r>
            <a:r>
              <a:rPr lang="en-US" sz="1900" i="1" dirty="0" err="1">
                <a:latin typeface="Aptos"/>
                <a:ea typeface="Cambria"/>
                <a:cs typeface="Times New Roman"/>
              </a:rPr>
              <a:t>Plattform</a:t>
            </a:r>
            <a:r>
              <a:rPr lang="en-US" sz="1900" i="1" dirty="0">
                <a:latin typeface="Aptos"/>
                <a:ea typeface="Cambria"/>
                <a:cs typeface="Times New Roman"/>
              </a:rPr>
              <a:t> </a:t>
            </a:r>
            <a:r>
              <a:rPr lang="en-US" sz="1900" i="1" dirty="0" err="1">
                <a:latin typeface="Aptos"/>
                <a:ea typeface="Cambria"/>
                <a:cs typeface="Times New Roman"/>
              </a:rPr>
              <a:t>ungewöhnliche</a:t>
            </a:r>
            <a:r>
              <a:rPr lang="en-US" sz="1900" i="1" dirty="0">
                <a:latin typeface="Aptos"/>
                <a:ea typeface="Cambria"/>
                <a:cs typeface="Times New Roman"/>
              </a:rPr>
              <a:t> </a:t>
            </a:r>
            <a:r>
              <a:rPr lang="en-US" sz="1900" i="1" dirty="0" err="1">
                <a:latin typeface="Aptos"/>
                <a:ea typeface="Cambria"/>
                <a:cs typeface="Times New Roman"/>
              </a:rPr>
              <a:t>Aktivitäten</a:t>
            </a:r>
            <a:r>
              <a:rPr lang="en-US" sz="1900" i="1" dirty="0">
                <a:latin typeface="Aptos"/>
                <a:ea typeface="Cambria"/>
                <a:cs typeface="Times New Roman"/>
              </a:rPr>
              <a:t> in </a:t>
            </a:r>
            <a:r>
              <a:rPr lang="en-US" sz="1900" i="1" dirty="0" err="1">
                <a:latin typeface="Aptos"/>
                <a:ea typeface="Cambria"/>
                <a:cs typeface="Times New Roman"/>
              </a:rPr>
              <a:t>Ihrem</a:t>
            </a:r>
            <a:r>
              <a:rPr lang="en-US" sz="1900" i="1" dirty="0">
                <a:latin typeface="Aptos"/>
                <a:ea typeface="Cambria"/>
                <a:cs typeface="Times New Roman"/>
              </a:rPr>
              <a:t> </a:t>
            </a:r>
            <a:r>
              <a:rPr lang="en-US" sz="1900" i="1" dirty="0" err="1">
                <a:latin typeface="Aptos"/>
                <a:ea typeface="Cambria"/>
                <a:cs typeface="Times New Roman"/>
              </a:rPr>
              <a:t>Profil</a:t>
            </a:r>
            <a:r>
              <a:rPr lang="en-US" sz="1900" i="1" dirty="0">
                <a:latin typeface="Aptos"/>
                <a:ea typeface="Cambria"/>
                <a:cs typeface="Times New Roman"/>
              </a:rPr>
              <a:t> </a:t>
            </a:r>
            <a:r>
              <a:rPr lang="en-US" sz="1900" i="1" dirty="0" err="1">
                <a:latin typeface="Aptos"/>
                <a:ea typeface="Cambria"/>
                <a:cs typeface="Times New Roman"/>
              </a:rPr>
              <a:t>feststellt</a:t>
            </a:r>
            <a:r>
              <a:rPr lang="en-US" sz="1900" i="1" dirty="0">
                <a:latin typeface="Aptos"/>
                <a:ea typeface="Cambria"/>
                <a:cs typeface="Times New Roman"/>
              </a:rPr>
              <a:t> </a:t>
            </a:r>
            <a:r>
              <a:rPr lang="en-US" sz="1900" i="1" dirty="0" err="1">
                <a:latin typeface="Aptos"/>
                <a:ea typeface="Cambria"/>
                <a:cs typeface="Times New Roman"/>
              </a:rPr>
              <a:t>oder</a:t>
            </a:r>
            <a:r>
              <a:rPr lang="en-US" sz="1900" i="1" dirty="0">
                <a:latin typeface="Aptos"/>
                <a:ea typeface="Cambria"/>
                <a:cs typeface="Times New Roman"/>
              </a:rPr>
              <a:t> </a:t>
            </a:r>
            <a:r>
              <a:rPr lang="en-US" sz="1900" i="1" dirty="0" err="1">
                <a:latin typeface="Aptos"/>
                <a:ea typeface="Cambria"/>
                <a:cs typeface="Times New Roman"/>
              </a:rPr>
              <a:t>glaubt</a:t>
            </a:r>
            <a:r>
              <a:rPr lang="en-US" sz="1900" i="1" dirty="0">
                <a:latin typeface="Aptos"/>
                <a:ea typeface="Cambria"/>
                <a:cs typeface="Times New Roman"/>
              </a:rPr>
              <a:t>, </a:t>
            </a:r>
            <a:r>
              <a:rPr lang="en-US" sz="1900" i="1" dirty="0" err="1">
                <a:latin typeface="Aptos"/>
                <a:ea typeface="Cambria"/>
                <a:cs typeface="Times New Roman"/>
              </a:rPr>
              <a:t>dass</a:t>
            </a:r>
            <a:r>
              <a:rPr lang="en-US" sz="1900" i="1" dirty="0">
                <a:latin typeface="Aptos"/>
                <a:ea typeface="Cambria"/>
                <a:cs typeface="Times New Roman"/>
              </a:rPr>
              <a:t> </a:t>
            </a:r>
            <a:r>
              <a:rPr lang="en-US" sz="1900" i="1" dirty="0" err="1">
                <a:latin typeface="Aptos"/>
                <a:ea typeface="Cambria"/>
                <a:cs typeface="Times New Roman"/>
              </a:rPr>
              <a:t>jemand</a:t>
            </a:r>
            <a:r>
              <a:rPr lang="en-US" sz="1900" i="1" dirty="0">
                <a:latin typeface="Aptos"/>
                <a:ea typeface="Cambria"/>
                <a:cs typeface="Times New Roman"/>
              </a:rPr>
              <a:t> </a:t>
            </a:r>
            <a:r>
              <a:rPr lang="en-US" sz="1900" i="1" dirty="0" err="1">
                <a:latin typeface="Aptos"/>
                <a:ea typeface="Cambria"/>
                <a:cs typeface="Times New Roman"/>
              </a:rPr>
              <a:t>anderes</a:t>
            </a:r>
            <a:r>
              <a:rPr lang="en-US" sz="1900" i="1" dirty="0">
                <a:latin typeface="Aptos"/>
                <a:ea typeface="Cambria"/>
                <a:cs typeface="Times New Roman"/>
              </a:rPr>
              <a:t> </a:t>
            </a:r>
            <a:r>
              <a:rPr lang="en-US" sz="1900" i="1" dirty="0" err="1">
                <a:latin typeface="Aptos"/>
                <a:ea typeface="Cambria"/>
                <a:cs typeface="Times New Roman"/>
              </a:rPr>
              <a:t>als</a:t>
            </a:r>
            <a:r>
              <a:rPr lang="en-US" sz="1900" i="1" dirty="0">
                <a:latin typeface="Aptos"/>
                <a:ea typeface="Cambria"/>
                <a:cs typeface="Times New Roman"/>
              </a:rPr>
              <a:t> Sie </a:t>
            </a:r>
            <a:r>
              <a:rPr lang="en-US" sz="1900" i="1" dirty="0" err="1">
                <a:latin typeface="Aptos"/>
                <a:ea typeface="Cambria"/>
                <a:cs typeface="Times New Roman"/>
              </a:rPr>
              <a:t>versucht</a:t>
            </a:r>
            <a:r>
              <a:rPr lang="en-US" sz="1900" i="1" dirty="0">
                <a:latin typeface="Aptos"/>
                <a:ea typeface="Cambria"/>
                <a:cs typeface="Times New Roman"/>
              </a:rPr>
              <a:t>, auf </a:t>
            </a:r>
            <a:r>
              <a:rPr lang="en-US" sz="1900" i="1" dirty="0" err="1">
                <a:latin typeface="Aptos"/>
                <a:ea typeface="Cambria"/>
                <a:cs typeface="Times New Roman"/>
              </a:rPr>
              <a:t>Ihr</a:t>
            </a:r>
            <a:r>
              <a:rPr lang="en-US" sz="1900" i="1" dirty="0">
                <a:latin typeface="Aptos"/>
                <a:ea typeface="Cambria"/>
                <a:cs typeface="Times New Roman"/>
              </a:rPr>
              <a:t> </a:t>
            </a:r>
            <a:r>
              <a:rPr lang="en-US" sz="1900" i="1" dirty="0" err="1">
                <a:latin typeface="Aptos"/>
                <a:ea typeface="Cambria"/>
                <a:cs typeface="Times New Roman"/>
              </a:rPr>
              <a:t>Konto</a:t>
            </a:r>
            <a:r>
              <a:rPr lang="en-US" sz="1900" i="1" dirty="0">
                <a:latin typeface="Aptos"/>
                <a:ea typeface="Cambria"/>
                <a:cs typeface="Times New Roman"/>
              </a:rPr>
              <a:t> </a:t>
            </a:r>
            <a:r>
              <a:rPr lang="en-US" sz="1900" i="1" dirty="0" err="1">
                <a:latin typeface="Aptos"/>
                <a:ea typeface="Cambria"/>
                <a:cs typeface="Times New Roman"/>
              </a:rPr>
              <a:t>zuzugreifen</a:t>
            </a:r>
            <a:r>
              <a:rPr lang="en-US" sz="1900" i="1" dirty="0">
                <a:latin typeface="Aptos"/>
                <a:ea typeface="Cambria"/>
                <a:cs typeface="Times New Roman"/>
              </a:rPr>
              <a:t>, </a:t>
            </a:r>
            <a:r>
              <a:rPr lang="en-US" sz="1900" i="1" dirty="0" err="1">
                <a:latin typeface="Aptos"/>
                <a:ea typeface="Cambria"/>
                <a:cs typeface="Times New Roman"/>
              </a:rPr>
              <a:t>erhalten</a:t>
            </a:r>
            <a:r>
              <a:rPr lang="en-US" sz="1900" i="1" dirty="0">
                <a:latin typeface="Aptos"/>
                <a:ea typeface="Cambria"/>
                <a:cs typeface="Times New Roman"/>
              </a:rPr>
              <a:t> Sie </a:t>
            </a:r>
            <a:r>
              <a:rPr lang="en-US" sz="1900" i="1" dirty="0" err="1">
                <a:latin typeface="Aptos"/>
                <a:ea typeface="Cambria"/>
                <a:cs typeface="Times New Roman"/>
              </a:rPr>
              <a:t>eine</a:t>
            </a:r>
            <a:r>
              <a:rPr lang="en-US" sz="1900" i="1" dirty="0">
                <a:latin typeface="Aptos"/>
                <a:ea typeface="Cambria"/>
                <a:cs typeface="Times New Roman"/>
              </a:rPr>
              <a:t> </a:t>
            </a:r>
            <a:r>
              <a:rPr lang="en-US" sz="1900" b="1" i="1" dirty="0">
                <a:latin typeface="Aptos"/>
                <a:ea typeface="Cambria"/>
                <a:cs typeface="Times New Roman"/>
              </a:rPr>
              <a:t>E-Mail </a:t>
            </a:r>
            <a:r>
              <a:rPr lang="en-US" sz="1900" b="1" i="1" dirty="0" err="1">
                <a:latin typeface="Aptos"/>
                <a:ea typeface="Cambria"/>
                <a:cs typeface="Times New Roman"/>
              </a:rPr>
              <a:t>mit</a:t>
            </a:r>
            <a:r>
              <a:rPr lang="en-US" sz="1900" b="1" i="1" dirty="0">
                <a:latin typeface="Aptos"/>
                <a:ea typeface="Cambria"/>
                <a:cs typeface="Times New Roman"/>
              </a:rPr>
              <a:t> </a:t>
            </a:r>
            <a:r>
              <a:rPr lang="en-US" sz="1900" b="1" i="1" dirty="0" err="1">
                <a:latin typeface="Aptos"/>
                <a:ea typeface="Cambria"/>
                <a:cs typeface="Times New Roman"/>
              </a:rPr>
              <a:t>einer</a:t>
            </a:r>
            <a:r>
              <a:rPr lang="en-US" sz="1900" b="1" i="1" dirty="0">
                <a:latin typeface="Aptos"/>
                <a:ea typeface="Cambria"/>
                <a:cs typeface="Times New Roman"/>
              </a:rPr>
              <a:t> </a:t>
            </a:r>
            <a:r>
              <a:rPr lang="en-US" sz="1900" b="1" i="1" dirty="0" err="1">
                <a:latin typeface="Aptos"/>
                <a:ea typeface="Cambria"/>
                <a:cs typeface="Times New Roman"/>
              </a:rPr>
              <a:t>Sicherheitswarnung</a:t>
            </a:r>
            <a:r>
              <a:rPr lang="en-US" sz="1900" i="1" dirty="0">
                <a:latin typeface="Aptos"/>
                <a:ea typeface="Cambria"/>
                <a:cs typeface="Times New Roman"/>
              </a:rPr>
              <a:t>. </a:t>
            </a:r>
            <a:r>
              <a:rPr lang="en-US" sz="1900" i="1" dirty="0" err="1">
                <a:latin typeface="Aptos"/>
                <a:ea typeface="Cambria"/>
                <a:cs typeface="Times New Roman"/>
              </a:rPr>
              <a:t>Überprüfen</a:t>
            </a:r>
            <a:r>
              <a:rPr lang="en-US" sz="1900" i="1" dirty="0">
                <a:latin typeface="Aptos"/>
                <a:ea typeface="Cambria"/>
                <a:cs typeface="Times New Roman"/>
              </a:rPr>
              <a:t> Sie </a:t>
            </a:r>
            <a:r>
              <a:rPr lang="en-US" sz="1900" i="1" dirty="0" err="1">
                <a:latin typeface="Aptos"/>
                <a:ea typeface="Cambria"/>
                <a:cs typeface="Times New Roman"/>
              </a:rPr>
              <a:t>immer</a:t>
            </a:r>
            <a:r>
              <a:rPr lang="en-US" sz="1900" i="1" dirty="0">
                <a:latin typeface="Aptos"/>
                <a:ea typeface="Cambria"/>
                <a:cs typeface="Times New Roman"/>
              </a:rPr>
              <a:t>, </a:t>
            </a:r>
            <a:r>
              <a:rPr lang="en-US" sz="1900" i="1" dirty="0" err="1">
                <a:latin typeface="Aptos"/>
                <a:ea typeface="Cambria"/>
                <a:cs typeface="Times New Roman"/>
              </a:rPr>
              <a:t>ob</a:t>
            </a:r>
            <a:r>
              <a:rPr lang="en-US" sz="1900" i="1" dirty="0">
                <a:latin typeface="Aptos"/>
                <a:ea typeface="Cambria"/>
                <a:cs typeface="Times New Roman"/>
              </a:rPr>
              <a:t> die E-Mail-</a:t>
            </a:r>
            <a:r>
              <a:rPr lang="en-US" sz="1900" i="1" dirty="0" err="1">
                <a:latin typeface="Aptos"/>
                <a:ea typeface="Cambria"/>
                <a:cs typeface="Times New Roman"/>
              </a:rPr>
              <a:t>Adresse</a:t>
            </a:r>
            <a:r>
              <a:rPr lang="en-US" sz="1900" i="1" dirty="0">
                <a:latin typeface="Aptos"/>
                <a:ea typeface="Cambria"/>
                <a:cs typeface="Times New Roman"/>
              </a:rPr>
              <a:t>, von der die E-Mail </a:t>
            </a:r>
            <a:r>
              <a:rPr lang="en-US" sz="1900" i="1" dirty="0" err="1">
                <a:latin typeface="Aptos"/>
                <a:ea typeface="Cambria"/>
                <a:cs typeface="Times New Roman"/>
              </a:rPr>
              <a:t>kommt</a:t>
            </a:r>
            <a:r>
              <a:rPr lang="en-US" sz="1900" i="1" dirty="0">
                <a:latin typeface="Aptos"/>
                <a:ea typeface="Cambria"/>
                <a:cs typeface="Times New Roman"/>
              </a:rPr>
              <a:t>, </a:t>
            </a:r>
            <a:r>
              <a:rPr lang="en-US" sz="1900" b="1" i="1" dirty="0" err="1">
                <a:latin typeface="Aptos"/>
                <a:ea typeface="Cambria"/>
                <a:cs typeface="Times New Roman"/>
              </a:rPr>
              <a:t>offiziell</a:t>
            </a:r>
            <a:r>
              <a:rPr lang="en-US" sz="1900" b="1" i="1" dirty="0">
                <a:latin typeface="Aptos"/>
                <a:ea typeface="Cambria"/>
                <a:cs typeface="Times New Roman"/>
              </a:rPr>
              <a:t> </a:t>
            </a:r>
            <a:r>
              <a:rPr lang="en-US" sz="1900" i="1" dirty="0" err="1">
                <a:latin typeface="Aptos"/>
                <a:ea typeface="Cambria"/>
                <a:cs typeface="Times New Roman"/>
              </a:rPr>
              <a:t>ist</a:t>
            </a:r>
            <a:r>
              <a:rPr lang="en-US" sz="1900" i="1" dirty="0">
                <a:latin typeface="Aptos"/>
                <a:ea typeface="Cambria"/>
                <a:cs typeface="Times New Roman"/>
              </a:rPr>
              <a:t>.</a:t>
            </a:r>
          </a:p>
          <a:p>
            <a:pPr marL="0" indent="0" algn="just">
              <a:buNone/>
            </a:pPr>
            <a:r>
              <a:rPr lang="de-DE" b="1" dirty="0">
                <a:solidFill>
                  <a:srgbClr val="FFAA5A"/>
                </a:solidFill>
                <a:latin typeface="Aptos" panose="020B0004020202020204" pitchFamily="34" charset="0"/>
                <a:ea typeface="Times New Roman" panose="02020603050405020304" pitchFamily="18" charset="0"/>
              </a:rPr>
              <a:t>8. Seien Sie vorsichtig bei </a:t>
            </a:r>
            <a:r>
              <a:rPr lang="de-DE" b="1" dirty="0" err="1">
                <a:solidFill>
                  <a:srgbClr val="FFAA5A"/>
                </a:solidFill>
                <a:latin typeface="Aptos" panose="020B0004020202020204" pitchFamily="34" charset="0"/>
                <a:ea typeface="Times New Roman" panose="02020603050405020304" pitchFamily="18" charset="0"/>
              </a:rPr>
              <a:t>Social</a:t>
            </a:r>
            <a:r>
              <a:rPr lang="de-DE" b="1" dirty="0">
                <a:solidFill>
                  <a:srgbClr val="FFAA5A"/>
                </a:solidFill>
                <a:latin typeface="Aptos" panose="020B0004020202020204" pitchFamily="34" charset="0"/>
                <a:ea typeface="Times New Roman" panose="02020603050405020304" pitchFamily="18" charset="0"/>
              </a:rPr>
              <a:t>-Engineering-Angriffen</a:t>
            </a:r>
          </a:p>
          <a:p>
            <a:pPr marL="0" indent="0" algn="just">
              <a:buNone/>
            </a:pPr>
            <a:r>
              <a:rPr lang="de-DE" sz="2400" dirty="0">
                <a:latin typeface="Aptos" panose="020B0004020202020204" pitchFamily="34" charset="0"/>
                <a:ea typeface="Times New Roman" panose="02020603050405020304" pitchFamily="18" charset="0"/>
              </a:rPr>
              <a:t>Veröffentlichen oder speichern Sie keine sensiblen Informationen oder erteilen Sie keine Genehmigungen online, auch nicht in privaten Nachrichten.</a:t>
            </a:r>
          </a:p>
          <a:p>
            <a:pPr marL="0" indent="0" algn="just">
              <a:buNone/>
            </a:pPr>
            <a:r>
              <a:rPr lang="de-DE" sz="2400" dirty="0">
                <a:latin typeface="Aptos" panose="020B0004020202020204" pitchFamily="34" charset="0"/>
                <a:ea typeface="Times New Roman" panose="02020603050405020304" pitchFamily="18" charset="0"/>
              </a:rPr>
              <a:t>Bitte überprüfen Sie die Echtheit des Benutzerprofils, bevor Sie auf einen Link in dem Beitrag klicken. </a:t>
            </a:r>
          </a:p>
          <a:p>
            <a:pPr marL="0" indent="0" algn="just">
              <a:buNone/>
            </a:pPr>
            <a:r>
              <a:rPr lang="de-DE" sz="2400" dirty="0">
                <a:latin typeface="Aptos" panose="020B0004020202020204" pitchFamily="34" charset="0"/>
                <a:ea typeface="Times New Roman" panose="02020603050405020304" pitchFamily="18" charset="0"/>
              </a:rPr>
              <a:t>Die Plattformen der sozialen Netzwerke sind, wie alle anderen auch, voll von Fake News und Fehlinformationen.</a:t>
            </a:r>
          </a:p>
          <a:p>
            <a:pPr lvl="1" algn="just"/>
            <a:r>
              <a:rPr lang="de-DE" sz="2000" dirty="0">
                <a:latin typeface="Aptos" panose="020B0004020202020204" pitchFamily="34" charset="0"/>
                <a:ea typeface="Times New Roman" panose="02020603050405020304" pitchFamily="18" charset="0"/>
              </a:rPr>
              <a:t>Sehen Sie nach, ob eine vertrauenswürdige Nachrichtenagentur dieselbe Nachricht gemeldet hat.</a:t>
            </a:r>
          </a:p>
          <a:p>
            <a:pPr lvl="1" algn="just"/>
            <a:r>
              <a:rPr lang="de-DE" sz="2000" dirty="0">
                <a:latin typeface="Aptos" panose="020B0004020202020204" pitchFamily="34" charset="0"/>
                <a:ea typeface="Times New Roman" panose="02020603050405020304" pitchFamily="18" charset="0"/>
              </a:rPr>
              <a:t>Achten Sie auf grammatikalische Fehler und Sonderzeichen im Link.</a:t>
            </a:r>
          </a:p>
          <a:p>
            <a:pPr marL="0" indent="0" algn="just">
              <a:buNone/>
            </a:pPr>
            <a:r>
              <a:rPr lang="de-DE" sz="2400" dirty="0">
                <a:latin typeface="Aptos" panose="020B0004020202020204" pitchFamily="34" charset="0"/>
                <a:ea typeface="Times New Roman" panose="02020603050405020304" pitchFamily="18" charset="0"/>
              </a:rPr>
              <a:t>Im Falle eines Datenlecks könnten Hacker diese Informationen nutzen, um Ihr Konto zu infiltrieren.</a:t>
            </a:r>
          </a:p>
          <a:p>
            <a:pPr marL="0" indent="0" algn="just">
              <a:buNone/>
            </a:pPr>
            <a:endParaRPr lang="en-GB" i="1" dirty="0">
              <a:latin typeface="Aptos"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1270240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542526" y="338084"/>
            <a:ext cx="10662684" cy="713740"/>
          </a:xfrm>
        </p:spPr>
        <p:txBody>
          <a:bodyPr>
            <a:noAutofit/>
          </a:bodyPr>
          <a:lstStyle/>
          <a:p>
            <a:pPr algn="l"/>
            <a:r>
              <a:rPr lang="de-DE" sz="4000" dirty="0">
                <a:latin typeface="Aptos"/>
                <a:ea typeface="Cambria"/>
              </a:rPr>
              <a:t>Schlussfolgerungen zur Sicherheit </a:t>
            </a:r>
            <a:r>
              <a:rPr lang="sk-SK" sz="4000" dirty="0">
                <a:latin typeface="Aptos"/>
                <a:ea typeface="Cambria"/>
              </a:rPr>
              <a:t>S</a:t>
            </a:r>
            <a:r>
              <a:rPr lang="de-DE" sz="4000" dirty="0" err="1">
                <a:latin typeface="Aptos"/>
                <a:ea typeface="Cambria"/>
              </a:rPr>
              <a:t>ozialer</a:t>
            </a:r>
            <a:r>
              <a:rPr lang="de-DE" sz="4000" dirty="0">
                <a:latin typeface="Aptos"/>
                <a:ea typeface="Cambria"/>
              </a:rPr>
              <a:t> Netzwerke</a:t>
            </a: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637047672"/>
              </p:ext>
            </p:extLst>
          </p:nvPr>
        </p:nvGraphicFramePr>
        <p:xfrm>
          <a:off x="838200" y="908050"/>
          <a:ext cx="10888980" cy="575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08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Free </a:t>
            </a:r>
            <a:r>
              <a:rPr kumimoji="0" lang="en-US" sz="2667" b="1" i="0" u="none" strike="noStrike" kern="1200" cap="none" spc="0" normalizeH="0" baseline="0" noProof="0" dirty="0" err="1">
                <a:ln>
                  <a:noFill/>
                </a:ln>
                <a:solidFill>
                  <a:srgbClr val="92BAB5"/>
                </a:solidFill>
                <a:effectLst/>
                <a:uLnTx/>
                <a:uFillTx/>
                <a:latin typeface="Aptos" panose="020B0004020202020204" pitchFamily="34" charset="0"/>
                <a:ea typeface="Inter"/>
                <a:cs typeface="Inter"/>
                <a:sym typeface="Inter"/>
              </a:rPr>
              <a:t>Licence</a:t>
            </a: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publication obtains the Creative Commons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Licence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a:ea typeface="Cambria"/>
                <a:cs typeface="Calibri Light"/>
              </a:rPr>
              <a:t>Internet Banking</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97598" y="1144588"/>
            <a:ext cx="10775302" cy="4902486"/>
          </a:xfrm>
        </p:spPr>
        <p:txBody>
          <a:bodyPr vert="horz" lIns="91440" tIns="45720" rIns="91440" bIns="45720" rtlCol="0" anchor="t">
            <a:normAutofit fontScale="92500" lnSpcReduction="20000"/>
          </a:bodyPr>
          <a:lstStyle/>
          <a:p>
            <a:pPr algn="just"/>
            <a:r>
              <a:rPr lang="de-DE" sz="2400" b="1" dirty="0">
                <a:latin typeface="Aptos" panose="020B0004020202020204" pitchFamily="34" charset="0"/>
                <a:ea typeface="Times New Roman" panose="02020603050405020304" pitchFamily="18" charset="0"/>
              </a:rPr>
              <a:t>Internet-Banking ist unter vielen anderen Namen bekannt, wie z. B. Web-Banking, Net-Banking und Online-Banking. </a:t>
            </a:r>
            <a:r>
              <a:rPr lang="de-DE" sz="2400" dirty="0">
                <a:latin typeface="Aptos" panose="020B0004020202020204" pitchFamily="34" charset="0"/>
                <a:ea typeface="Times New Roman" panose="02020603050405020304" pitchFamily="18" charset="0"/>
              </a:rPr>
              <a:t>Es ermöglicht den Kunden, Transaktionen über einen Webbrowser auf Desktop- und Mobilgeräten sowie über mobile Anwendungen durchzuführen.</a:t>
            </a:r>
            <a:endParaRPr lang="sk-SK" sz="2400" dirty="0">
              <a:latin typeface="Aptos" panose="020B0004020202020204" pitchFamily="34" charset="0"/>
              <a:ea typeface="Times New Roman" panose="02020603050405020304" pitchFamily="18" charset="0"/>
            </a:endParaRPr>
          </a:p>
          <a:p>
            <a:pPr algn="just"/>
            <a:r>
              <a:rPr lang="de-DE" sz="2400" dirty="0">
                <a:latin typeface="Aptos" panose="020B0004020202020204" pitchFamily="34" charset="0"/>
                <a:ea typeface="Times New Roman" panose="02020603050405020304" pitchFamily="18" charset="0"/>
              </a:rPr>
              <a:t>Das Online-Banking bietet den Kunden fast alle Dienstleistungen, die traditionell in einer lokalen Filiale angeboten werden, einschließlich Einzahlungen, Überweisungen und Online-Rechnungszahlungen.</a:t>
            </a:r>
          </a:p>
          <a:p>
            <a:pPr algn="just"/>
            <a:r>
              <a:rPr lang="de-DE" sz="2400" dirty="0">
                <a:latin typeface="Aptos" panose="020B0004020202020204" pitchFamily="34" charset="0"/>
                <a:ea typeface="Times New Roman" panose="02020603050405020304" pitchFamily="18" charset="0"/>
              </a:rPr>
              <a:t>Das Internetbanking ermöglicht den Kunden, ihr Geld auf elektronischem Wege zu verwalten, ohne dass sie eine Bankfiliale aufsuchen müssen.</a:t>
            </a:r>
          </a:p>
          <a:p>
            <a:pPr algn="just"/>
            <a:r>
              <a:rPr lang="de-DE" sz="2400" dirty="0">
                <a:latin typeface="Aptos" panose="020B0004020202020204" pitchFamily="34" charset="0"/>
                <a:ea typeface="Times New Roman" panose="02020603050405020304" pitchFamily="18" charset="0"/>
              </a:rPr>
              <a:t>Trotz einiger Bedenken hinsichtlich der </a:t>
            </a:r>
            <a:r>
              <a:rPr lang="en-GB" sz="2400" b="1" dirty="0" err="1">
                <a:solidFill>
                  <a:srgbClr val="FFAA5A"/>
                </a:solidFill>
                <a:latin typeface="Aptos" panose="020B0004020202020204" pitchFamily="34" charset="0"/>
                <a:ea typeface="Times New Roman" panose="02020603050405020304" pitchFamily="18" charset="0"/>
              </a:rPr>
              <a:t>Sicherheit</a:t>
            </a:r>
            <a:r>
              <a:rPr lang="en-GB" sz="2400" b="1" dirty="0">
                <a:solidFill>
                  <a:srgbClr val="FFAA5A"/>
                </a:solidFill>
                <a:latin typeface="Aptos" panose="020B0004020202020204" pitchFamily="34" charset="0"/>
                <a:ea typeface="Times New Roman" panose="02020603050405020304" pitchFamily="18" charset="0"/>
              </a:rPr>
              <a:t> des Internet-</a:t>
            </a:r>
            <a:r>
              <a:rPr lang="en-GB" sz="2400" b="1" dirty="0" err="1">
                <a:solidFill>
                  <a:srgbClr val="FFAA5A"/>
                </a:solidFill>
                <a:latin typeface="Aptos" panose="020B0004020202020204" pitchFamily="34" charset="0"/>
                <a:ea typeface="Times New Roman" panose="02020603050405020304" pitchFamily="18" charset="0"/>
              </a:rPr>
              <a:t>Bankings</a:t>
            </a:r>
            <a:r>
              <a:rPr lang="sk-SK" sz="2400" b="1" dirty="0">
                <a:solidFill>
                  <a:srgbClr val="FFAA5A"/>
                </a:solidFill>
                <a:latin typeface="Aptos" panose="020B0004020202020204" pitchFamily="34" charset="0"/>
                <a:ea typeface="Times New Roman" panose="02020603050405020304" pitchFamily="18" charset="0"/>
              </a:rPr>
              <a:t> </a:t>
            </a:r>
            <a:r>
              <a:rPr lang="de-DE" sz="2400" dirty="0">
                <a:latin typeface="Aptos" panose="020B0004020202020204" pitchFamily="34" charset="0"/>
                <a:ea typeface="Times New Roman" panose="02020603050405020304" pitchFamily="18" charset="0"/>
              </a:rPr>
              <a:t>verlassen sich die meisten Menschen auf die Bequemlichkeit und Einfachheit des elektronischen Bankverkehrs.</a:t>
            </a:r>
            <a:endParaRPr lang="en-GB" sz="2400" dirty="0">
              <a:latin typeface="Aptos" panose="020B0004020202020204" pitchFamily="34" charset="0"/>
              <a:ea typeface="Times New Roman" panose="02020603050405020304" pitchFamily="18" charset="0"/>
            </a:endParaRPr>
          </a:p>
          <a:p>
            <a:pPr algn="just"/>
            <a:r>
              <a:rPr lang="de-DE" sz="2400" dirty="0">
                <a:latin typeface="Aptos" panose="020B0004020202020204" pitchFamily="34" charset="0"/>
                <a:ea typeface="Times New Roman" panose="02020603050405020304" pitchFamily="18" charset="0"/>
              </a:rPr>
              <a:t>Aber wie bei den meisten Dingen, die online erledigt werden können, gibt es verschiedene Vor- und Nachteile.</a:t>
            </a:r>
          </a:p>
          <a:p>
            <a:pPr algn="just"/>
            <a:r>
              <a:rPr lang="de-DE" sz="2400" dirty="0">
                <a:latin typeface="Aptos" panose="020B0004020202020204" pitchFamily="34" charset="0"/>
                <a:ea typeface="Times New Roman" panose="02020603050405020304" pitchFamily="18" charset="0"/>
              </a:rPr>
              <a:t>Die Banken garantieren ein hohes Maß an Cybersicherheit beim Internet-Banking, aber es ist notwendig und wichtig, dass auch der Kunde die Sicherheit beim Online-Banking beachtet.</a:t>
            </a: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n-US" sz="4400" dirty="0" err="1">
                <a:latin typeface="Aptos" panose="020B0004020202020204" pitchFamily="34" charset="0"/>
                <a:ea typeface="Cambria"/>
              </a:rPr>
              <a:t>Vorteile</a:t>
            </a:r>
            <a:r>
              <a:rPr lang="en-US" sz="4400" dirty="0">
                <a:latin typeface="Aptos" panose="020B0004020202020204" pitchFamily="34" charset="0"/>
                <a:ea typeface="Cambria"/>
              </a:rPr>
              <a:t> des Online-</a:t>
            </a:r>
            <a:r>
              <a:rPr lang="en-US" sz="4400" dirty="0" err="1">
                <a:latin typeface="Aptos" panose="020B0004020202020204" pitchFamily="34" charset="0"/>
                <a:ea typeface="Cambria"/>
              </a:rPr>
              <a:t>Bankings</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rmAutofit fontScale="92500" lnSpcReduction="20000"/>
          </a:bodyPr>
          <a:lstStyle/>
          <a:p>
            <a:r>
              <a:rPr lang="sk-SK" sz="3200" dirty="0">
                <a:latin typeface="Aptos" panose="020B0004020202020204" pitchFamily="34" charset="0"/>
                <a:ea typeface="Cambria"/>
              </a:rPr>
              <a:t> </a:t>
            </a:r>
            <a:r>
              <a:rPr lang="de-DE" sz="3200" dirty="0">
                <a:latin typeface="Aptos" panose="020B0004020202020204" pitchFamily="34" charset="0"/>
                <a:ea typeface="Cambria"/>
              </a:rPr>
              <a:t>Tag und Nacht an sieben Tagen der Woche Zugang zu den Konten (24/7)</a:t>
            </a:r>
          </a:p>
          <a:p>
            <a:r>
              <a:rPr lang="de-DE" sz="3200" dirty="0">
                <a:latin typeface="Aptos" panose="020B0004020202020204" pitchFamily="34" charset="0"/>
                <a:ea typeface="Cambria"/>
              </a:rPr>
              <a:t>Einfache Rechnungszahlungen </a:t>
            </a:r>
          </a:p>
          <a:p>
            <a:r>
              <a:rPr lang="de-DE" sz="3200" dirty="0">
                <a:latin typeface="Aptos" panose="020B0004020202020204" pitchFamily="34" charset="0"/>
                <a:ea typeface="Cambria"/>
              </a:rPr>
              <a:t>Einfache Überweisungen </a:t>
            </a:r>
          </a:p>
          <a:p>
            <a:r>
              <a:rPr lang="de-DE" sz="3200" dirty="0">
                <a:latin typeface="Aptos" panose="020B0004020202020204" pitchFamily="34" charset="0"/>
                <a:ea typeface="Cambria"/>
              </a:rPr>
              <a:t>Sofortiger Zugriff auf Bankdaten</a:t>
            </a:r>
          </a:p>
          <a:p>
            <a:r>
              <a:rPr lang="de-DE" sz="3200" dirty="0">
                <a:latin typeface="Aptos" panose="020B0004020202020204" pitchFamily="34" charset="0"/>
                <a:ea typeface="Cambria"/>
              </a:rPr>
              <a:t>Bessere Budgetierung </a:t>
            </a:r>
          </a:p>
          <a:p>
            <a:r>
              <a:rPr lang="de-DE" sz="3200" dirty="0">
                <a:latin typeface="Aptos" panose="020B0004020202020204" pitchFamily="34" charset="0"/>
                <a:ea typeface="Cambria"/>
              </a:rPr>
              <a:t>Bessere Tarife und niedrigere Gebühren </a:t>
            </a:r>
          </a:p>
          <a:p>
            <a:r>
              <a:rPr lang="de-DE" sz="3200" dirty="0">
                <a:latin typeface="Aptos" panose="020B0004020202020204" pitchFamily="34" charset="0"/>
                <a:ea typeface="Cambria"/>
              </a:rPr>
              <a:t>Mehr Funktionen - größere Vielfalt an Dienstleistungen </a:t>
            </a:r>
          </a:p>
          <a:p>
            <a:r>
              <a:rPr lang="de-DE" sz="3200" dirty="0">
                <a:latin typeface="Aptos" panose="020B0004020202020204" pitchFamily="34" charset="0"/>
                <a:ea typeface="Cambria"/>
              </a:rPr>
              <a:t>Genaue Geldverwaltung</a:t>
            </a:r>
          </a:p>
        </p:txBody>
      </p:sp>
      <p:pic>
        <p:nvPicPr>
          <p:cNvPr id="1026" name="Picture 2" descr="Online Banking Isometric Banner | Online banking service iso… | Flickr">
            <a:extLst>
              <a:ext uri="{FF2B5EF4-FFF2-40B4-BE49-F238E27FC236}">
                <a16:creationId xmlns:a16="http://schemas.microsoft.com/office/drawing/2014/main" id="{2E76DCCC-834A-4B65-72E6-9C1EF807D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34" y="1805939"/>
            <a:ext cx="4285764" cy="300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4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n-US" sz="4400" dirty="0" err="1">
                <a:latin typeface="Aptos" panose="020B0004020202020204" pitchFamily="34" charset="0"/>
                <a:ea typeface="Cambria"/>
              </a:rPr>
              <a:t>Nachteile</a:t>
            </a:r>
            <a:r>
              <a:rPr lang="en-US" sz="4400" dirty="0">
                <a:latin typeface="Aptos" panose="020B0004020202020204" pitchFamily="34" charset="0"/>
                <a:ea typeface="Cambria"/>
              </a:rPr>
              <a:t> des Online-</a:t>
            </a:r>
            <a:r>
              <a:rPr lang="en-US" sz="4400" dirty="0" err="1">
                <a:latin typeface="Aptos" panose="020B0004020202020204" pitchFamily="34" charset="0"/>
                <a:ea typeface="Cambria"/>
              </a:rPr>
              <a:t>Bankings</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645516" y="1063557"/>
            <a:ext cx="6826158" cy="5436348"/>
          </a:xfrm>
        </p:spPr>
        <p:txBody>
          <a:bodyPr vert="horz" lIns="91440" tIns="45720" rIns="91440" bIns="45720" rtlCol="0">
            <a:noAutofit/>
          </a:bodyPr>
          <a:lstStyle/>
          <a:p>
            <a:pPr marL="342900" lvl="0" indent="-342900">
              <a:lnSpc>
                <a:spcPct val="115000"/>
              </a:lnSpc>
              <a:buFont typeface="Wingdings" panose="05000000000000000000" pitchFamily="2" charset="2"/>
              <a:buChar char=""/>
              <a:tabLst>
                <a:tab pos="457200" algn="l"/>
              </a:tabLst>
            </a:pPr>
            <a:r>
              <a:rPr lang="de-DE" sz="1800" kern="100" dirty="0">
                <a:effectLst/>
                <a:latin typeface="Aptos" panose="020B0004020202020204" pitchFamily="34" charset="0"/>
                <a:ea typeface="Aptos" panose="020B0004020202020204" pitchFamily="34" charset="0"/>
                <a:cs typeface="Arial" panose="020B0604020202020204" pitchFamily="34" charset="0"/>
              </a:rPr>
              <a:t>Die Navigation im Online-Banking erfordert einen Internetzugang und grundlegende IT-Kenntnisse, was für bestimmte Personenkreise eine Einschränkung darstellen kann. </a:t>
            </a:r>
          </a:p>
          <a:p>
            <a:pPr marL="342900" lvl="0" indent="-342900">
              <a:lnSpc>
                <a:spcPct val="115000"/>
              </a:lnSpc>
              <a:buFont typeface="Wingdings" panose="05000000000000000000" pitchFamily="2" charset="2"/>
              <a:buChar char=""/>
              <a:tabLst>
                <a:tab pos="457200" algn="l"/>
              </a:tabLst>
            </a:pPr>
            <a:r>
              <a:rPr lang="de-DE" sz="1800" kern="100" dirty="0">
                <a:effectLst/>
                <a:latin typeface="Aptos" panose="020B0004020202020204" pitchFamily="34" charset="0"/>
                <a:ea typeface="Aptos" panose="020B0004020202020204" pitchFamily="34" charset="0"/>
                <a:cs typeface="Arial" panose="020B0604020202020204" pitchFamily="34" charset="0"/>
              </a:rPr>
              <a:t>Online-Banking ist möglicherweise nicht dafür geeignet, große oder komplexe Transaktionen zu bearbeiten. </a:t>
            </a:r>
          </a:p>
          <a:p>
            <a:pPr marL="342900" lvl="0" indent="-342900">
              <a:lnSpc>
                <a:spcPct val="115000"/>
              </a:lnSpc>
              <a:buFont typeface="Wingdings" panose="05000000000000000000" pitchFamily="2" charset="2"/>
              <a:buChar char=""/>
              <a:tabLst>
                <a:tab pos="457200" algn="l"/>
              </a:tabLst>
            </a:pPr>
            <a:r>
              <a:rPr lang="de-DE" sz="1800" kern="100" dirty="0">
                <a:effectLst/>
                <a:latin typeface="Aptos" panose="020B0004020202020204" pitchFamily="34" charset="0"/>
                <a:ea typeface="Aptos" panose="020B0004020202020204" pitchFamily="34" charset="0"/>
                <a:cs typeface="Arial" panose="020B0604020202020204" pitchFamily="34" charset="0"/>
              </a:rPr>
              <a:t>Aufgrund von Sicherheitsprotokollen legen die Banken oft Beschränkungen fest, was die Kunden über ihr Online-Banking-Portal tun können (tägliche Überweisungslimits). </a:t>
            </a:r>
          </a:p>
          <a:p>
            <a:pPr marL="342900" lvl="0" indent="-342900">
              <a:lnSpc>
                <a:spcPct val="115000"/>
              </a:lnSpc>
              <a:buFont typeface="Wingdings" panose="05000000000000000000" pitchFamily="2" charset="2"/>
              <a:buChar char=""/>
              <a:tabLst>
                <a:tab pos="457200" algn="l"/>
              </a:tabLst>
            </a:pPr>
            <a:r>
              <a:rPr lang="de-DE" sz="1800" kern="100" dirty="0">
                <a:effectLst/>
                <a:latin typeface="Aptos" panose="020B0004020202020204" pitchFamily="34" charset="0"/>
                <a:ea typeface="Aptos" panose="020B0004020202020204" pitchFamily="34" charset="0"/>
                <a:cs typeface="Arial" panose="020B0604020202020204" pitchFamily="34" charset="0"/>
              </a:rPr>
              <a:t>Online-Banking ist von einer zuverlässigen Internetverbindung abhängig; Verbindungsprobleme können zu Problemen mit der Funktionalität des Portals führen. </a:t>
            </a:r>
          </a:p>
          <a:p>
            <a:pPr marL="342900" lvl="0" indent="-342900">
              <a:lnSpc>
                <a:spcPct val="115000"/>
              </a:lnSpc>
              <a:buFont typeface="Wingdings" panose="05000000000000000000" pitchFamily="2" charset="2"/>
              <a:buChar char=""/>
              <a:tabLst>
                <a:tab pos="457200" algn="l"/>
              </a:tabLst>
            </a:pPr>
            <a:r>
              <a:rPr lang="de-DE" sz="1800" kern="100" dirty="0">
                <a:effectLst/>
                <a:latin typeface="Aptos" panose="020B0004020202020204" pitchFamily="34" charset="0"/>
                <a:ea typeface="Aptos" panose="020B0004020202020204" pitchFamily="34" charset="0"/>
                <a:cs typeface="Arial" panose="020B0604020202020204" pitchFamily="34" charset="0"/>
              </a:rPr>
              <a:t>Die Bankportale werden häufig gewartet, um aktuell und sicher zu sein, so dass es zu Ausfällen kommen kann. </a:t>
            </a:r>
          </a:p>
          <a:p>
            <a:pPr marL="342900" lvl="0" indent="-342900">
              <a:lnSpc>
                <a:spcPct val="115000"/>
              </a:lnSpc>
              <a:buFont typeface="Wingdings" panose="05000000000000000000" pitchFamily="2" charset="2"/>
              <a:buChar char=""/>
              <a:tabLst>
                <a:tab pos="457200" algn="l"/>
              </a:tabLst>
            </a:pPr>
            <a:r>
              <a:rPr lang="de-DE" sz="1800" kern="100" dirty="0">
                <a:effectLst/>
                <a:latin typeface="Aptos" panose="020B0004020202020204" pitchFamily="34" charset="0"/>
                <a:ea typeface="Aptos" panose="020B0004020202020204" pitchFamily="34" charset="0"/>
                <a:cs typeface="Arial" panose="020B0604020202020204" pitchFamily="34" charset="0"/>
              </a:rPr>
              <a:t>Trotz hoher Sicherheitsvorkehrungen ist das Internet-Banking anfällig für Cyberkriminalität.</a:t>
            </a:r>
          </a:p>
        </p:txBody>
      </p:sp>
      <p:pic>
        <p:nvPicPr>
          <p:cNvPr id="2050" name="Picture 2" descr="Premium Vector | Online banking Banking services on the website Correct  transaction flat vector modern illustration">
            <a:extLst>
              <a:ext uri="{FF2B5EF4-FFF2-40B4-BE49-F238E27FC236}">
                <a16:creationId xmlns:a16="http://schemas.microsoft.com/office/drawing/2014/main" id="{E8B39E74-6D7B-D2AE-237F-9E38EA1CA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25" y="1622368"/>
            <a:ext cx="4242391" cy="353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7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837801" y="213360"/>
            <a:ext cx="10890408" cy="1683173"/>
          </a:xfrm>
        </p:spPr>
        <p:txBody>
          <a:bodyPr>
            <a:noAutofit/>
          </a:bodyPr>
          <a:lstStyle/>
          <a:p>
            <a:r>
              <a:rPr lang="de-DE" sz="3200" dirty="0">
                <a:latin typeface="Aptos"/>
                <a:ea typeface="Cambria"/>
              </a:rPr>
              <a:t>Sicherheitspraktiken beim Online-Banking, die Sie befolgen sollten, um digital resilient zu werden</a:t>
            </a:r>
            <a:br>
              <a:rPr lang="sk-SK" sz="1000" dirty="0">
                <a:latin typeface="Aptos"/>
                <a:ea typeface="Cambria"/>
              </a:rPr>
            </a:br>
            <a:br>
              <a:rPr lang="en-GB" sz="3200" dirty="0">
                <a:latin typeface="Aptos"/>
                <a:ea typeface="Cambria"/>
              </a:rPr>
            </a:br>
            <a:r>
              <a:rPr lang="de-DE" sz="2500" dirty="0">
                <a:solidFill>
                  <a:srgbClr val="FFAA5A"/>
                </a:solidFill>
                <a:latin typeface="Aptos"/>
                <a:ea typeface="Cambria"/>
              </a:rPr>
              <a:t>Verwenden Sie nur die offizielle Website und die Apps der Bank, um auf die Konten zuzugreifen.</a:t>
            </a:r>
            <a:endParaRPr lang="en-US" sz="2500" dirty="0">
              <a:solidFill>
                <a:srgbClr val="FFAA5A"/>
              </a:solidFill>
              <a:latin typeface="Aptos"/>
              <a:ea typeface="Cambria"/>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2390240441"/>
              </p:ext>
            </p:extLst>
          </p:nvPr>
        </p:nvGraphicFramePr>
        <p:xfrm>
          <a:off x="838200" y="2256742"/>
          <a:ext cx="10888980" cy="440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27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80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1803"/>
              </a:lnSpc>
              <a:spcBef>
                <a:spcPct val="0"/>
              </a:spcBef>
            </a:pPr>
            <a:r>
              <a:rPr lang="en-US" sz="2650" b="1" dirty="0">
                <a:solidFill>
                  <a:srgbClr val="92BAB5"/>
                </a:solidFill>
                <a:latin typeface="Aptos"/>
                <a:ea typeface="Inter"/>
                <a:cs typeface="Inter"/>
                <a:sym typeface="Inter"/>
              </a:rPr>
              <a:t>Freie Lizenz </a:t>
            </a: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r>
              <a:rPr lang="en-US" sz="2133" dirty="0">
                <a:latin typeface="Aptos" panose="020B0004020202020204" pitchFamily="34" charset="0"/>
                <a:ea typeface="Inter"/>
                <a:cs typeface="Inter"/>
                <a:sym typeface="Inter"/>
              </a:rPr>
              <a:t>Das hier im Rahmen des Projekts "Building Digital Resilience by Making Digital Wellbeing and Security Accessible to All 2022-2-SK01-KA220-ADU-000096888" entwickelte Produkt wurde mit Unterstützung der Europäischen Kommission entwickelt und gibt ausschließlich die Meinung des Autors wieder. Die Europäische Kommission ist nicht für den Inhalt der Dokumente verantwortlich. </a:t>
            </a:r>
          </a:p>
          <a:p>
            <a:pPr algn="just">
              <a:lnSpc>
                <a:spcPts val="1803"/>
              </a:lnSpc>
              <a:spcBef>
                <a:spcPct val="0"/>
              </a:spcBef>
            </a:pPr>
            <a:r>
              <a:rPr lang="en-US" sz="2100" dirty="0">
                <a:latin typeface="Aptos"/>
                <a:ea typeface="Inter"/>
                <a:cs typeface="Inter"/>
                <a:sym typeface="Inter"/>
              </a:rPr>
              <a:t>Die Veröffentlichung steht unter der Creative Commons </a:t>
            </a:r>
            <a:r>
              <a:rPr lang="en-US" sz="2100">
                <a:latin typeface="Aptos"/>
                <a:ea typeface="Inter"/>
                <a:cs typeface="Inter"/>
                <a:sym typeface="Inter"/>
              </a:rPr>
              <a:t>Lizenz </a:t>
            </a:r>
            <a:r>
              <a:rPr lang="en-US" sz="2100" dirty="0">
                <a:latin typeface="Aptos"/>
                <a:ea typeface="Inter"/>
                <a:cs typeface="Inter"/>
                <a:sym typeface="Inter"/>
              </a:rPr>
              <a:t>CC BY- NC SA.</a:t>
            </a:r>
            <a:endParaRPr lang="en-US" sz="2100" dirty="0">
              <a:latin typeface="Aptos"/>
              <a:ea typeface="Inter"/>
              <a:cs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lang="sk-SK" sz="2133" dirty="0">
                <a:latin typeface="Aptos" panose="020B0004020202020204" pitchFamily="34" charset="0"/>
                <a:ea typeface="Inter"/>
                <a:cs typeface="Inter"/>
                <a:sym typeface="Inter"/>
              </a:rPr>
              <a:t>muss</a:t>
            </a:r>
            <a:r>
              <a:rPr lang="en-US" sz="2133" dirty="0">
                <a:latin typeface="Aptos" panose="020B0004020202020204" pitchFamily="34" charset="0"/>
                <a:ea typeface="Inter"/>
                <a:cs typeface="Inter"/>
                <a:sym typeface="Inter"/>
              </a:rPr>
              <a:t>: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das Werk darf nicht zu kommerziellen Zwecken verwendet werden.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algn="just">
              <a:lnSpc>
                <a:spcPts val="1803"/>
              </a:lnSpc>
              <a:spcBef>
                <a:spcPct val="0"/>
              </a:spcBef>
            </a:pPr>
            <a:r>
              <a:rPr lang="en-US" sz="2133" b="1" dirty="0">
                <a:solidFill>
                  <a:srgbClr val="FFAA5A"/>
                </a:solidFill>
                <a:latin typeface="Aptos" panose="020B0004020202020204" pitchFamily="34" charset="0"/>
                <a:ea typeface="Inter"/>
                <a:cs typeface="Inter"/>
                <a:sym typeface="Inter"/>
              </a:rPr>
              <a:t>Haftungsausschluss:</a:t>
            </a:r>
          </a:p>
          <a:p>
            <a:pPr algn="just">
              <a:lnSpc>
                <a:spcPts val="1803"/>
              </a:lnSpc>
              <a:spcBef>
                <a:spcPct val="0"/>
              </a:spcBef>
            </a:pPr>
            <a:r>
              <a:rPr lang="en-US" sz="2133" dirty="0">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algn="just">
              <a:lnSpc>
                <a:spcPts val="1803"/>
              </a:lnSpc>
              <a:spcBef>
                <a:spcPct val="0"/>
              </a:spcBef>
            </a:pPr>
            <a:r>
              <a:rPr lang="en-US" sz="2133" dirty="0">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de-DE" sz="4400" dirty="0">
                <a:latin typeface="Aptos" panose="020B0004020202020204" pitchFamily="34" charset="0"/>
                <a:ea typeface="Cambria"/>
              </a:rPr>
              <a:t>Verwenden Sie ein starkes und sicheres Passwort</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78601" y="1295922"/>
            <a:ext cx="10034797" cy="5073418"/>
          </a:xfrm>
        </p:spPr>
        <p:txBody>
          <a:bodyPr vert="horz" lIns="91440" tIns="45720" rIns="91440" bIns="45720" rtlCol="0">
            <a:normAutofit fontScale="92500" lnSpcReduction="10000"/>
          </a:bodyPr>
          <a:lstStyle/>
          <a:p>
            <a:pPr marL="0" indent="0" algn="just">
              <a:buNone/>
            </a:pPr>
            <a:r>
              <a:rPr lang="de-DE" dirty="0">
                <a:latin typeface="Aptos" panose="020B0004020202020204" pitchFamily="34" charset="0"/>
                <a:ea typeface="Cambria"/>
              </a:rPr>
              <a:t>Einer der grundlegendsten und wichtigsten Schritte zur Sicherung Ihres Online-Banking-Kontos ist die Verwendung eines starken und sicheren Passworts - lang, komplex und einzigartig. </a:t>
            </a:r>
            <a:endParaRPr lang="sk-SK" dirty="0">
              <a:latin typeface="Aptos" panose="020B0004020202020204" pitchFamily="34" charset="0"/>
              <a:ea typeface="Cambria"/>
            </a:endParaRPr>
          </a:p>
          <a:p>
            <a:pPr algn="just">
              <a:buFont typeface="Arial" panose="020B0604020202020204" pitchFamily="34" charset="0"/>
              <a:buChar char="•"/>
            </a:pPr>
            <a:r>
              <a:rPr lang="de-DE" sz="2400" dirty="0">
                <a:latin typeface="Aptos" panose="020B0004020202020204" pitchFamily="34" charset="0"/>
                <a:ea typeface="Cambria"/>
              </a:rPr>
              <a:t>Es sollte keine persönlichen Daten enthalten, wie z. B. Ihren Namen, Ihr Geburtsdatum oder Ihre Adresse,</a:t>
            </a:r>
          </a:p>
          <a:p>
            <a:pPr algn="just">
              <a:buFont typeface="Arial" panose="020B0604020202020204" pitchFamily="34" charset="0"/>
              <a:buChar char="•"/>
            </a:pPr>
            <a:r>
              <a:rPr lang="de-DE" sz="2400" dirty="0">
                <a:latin typeface="Aptos" panose="020B0004020202020204" pitchFamily="34" charset="0"/>
                <a:ea typeface="Cambria"/>
              </a:rPr>
              <a:t>Es darf nicht mit anderen Passwörtern identisch sein, die Sie für andere Konten oder Dienste verwenden,</a:t>
            </a:r>
          </a:p>
          <a:p>
            <a:pPr algn="just">
              <a:buFont typeface="Arial" panose="020B0604020202020204" pitchFamily="34" charset="0"/>
              <a:buChar char="•"/>
            </a:pPr>
            <a:r>
              <a:rPr lang="de-DE" sz="2400" dirty="0">
                <a:latin typeface="Aptos" panose="020B0004020202020204" pitchFamily="34" charset="0"/>
                <a:ea typeface="Cambria"/>
              </a:rPr>
              <a:t>Es sollte eine Mischung aus Groß- und Kleinbuchstaben, Zahlen und Symbolen enthalten.</a:t>
            </a:r>
            <a:endParaRPr lang="sk-SK" dirty="0">
              <a:latin typeface="Aptos" panose="020B0004020202020204" pitchFamily="34" charset="0"/>
              <a:ea typeface="Cambria"/>
            </a:endParaRPr>
          </a:p>
          <a:p>
            <a:pPr marL="0" indent="0" algn="just">
              <a:buNone/>
            </a:pPr>
            <a:r>
              <a:rPr lang="de-DE" dirty="0">
                <a:latin typeface="Aptos" panose="020B0004020202020204" pitchFamily="34" charset="0"/>
                <a:ea typeface="Cambria"/>
              </a:rPr>
              <a:t>Falls verfügbar, sollten Sie </a:t>
            </a:r>
            <a:r>
              <a:rPr lang="de-DE" b="1" dirty="0">
                <a:latin typeface="Aptos" panose="020B0004020202020204" pitchFamily="34" charset="0"/>
                <a:ea typeface="Cambria"/>
              </a:rPr>
              <a:t>Einmalpasswörter</a:t>
            </a:r>
            <a:r>
              <a:rPr lang="de-DE" dirty="0">
                <a:latin typeface="Aptos" panose="020B0004020202020204" pitchFamily="34" charset="0"/>
                <a:ea typeface="Cambria"/>
              </a:rPr>
              <a:t> verwenden, um Überweisungen, Zahlungen und Änderungen zu bestätigen.</a:t>
            </a:r>
          </a:p>
          <a:p>
            <a:pPr marL="0" indent="0" algn="just">
              <a:buNone/>
            </a:pPr>
            <a:r>
              <a:rPr lang="de-DE" dirty="0">
                <a:latin typeface="Aptos" panose="020B0004020202020204" pitchFamily="34" charset="0"/>
                <a:ea typeface="Cambria"/>
              </a:rPr>
              <a:t>Websites bieten regelmäßig die Möglichkeit, Ihre Zugangsdaten für eine schnellere Anmeldung zu speichern. Auch wenn Ihre Geräte für andere zu 100 % unzugänglich sind, ist diese Option nicht sicher.</a:t>
            </a:r>
          </a:p>
          <a:p>
            <a:pPr algn="just"/>
            <a:endParaRPr lang="en-GB" dirty="0">
              <a:latin typeface="Aptos" panose="020B0004020202020204" pitchFamily="34" charset="0"/>
              <a:ea typeface="Cambria"/>
            </a:endParaRPr>
          </a:p>
        </p:txBody>
      </p:sp>
      <p:pic>
        <p:nvPicPr>
          <p:cNvPr id="3074" name="Picture 2" descr="Password,keyword,codeword,solution,parole - free image from needpix.com">
            <a:extLst>
              <a:ext uri="{FF2B5EF4-FFF2-40B4-BE49-F238E27FC236}">
                <a16:creationId xmlns:a16="http://schemas.microsoft.com/office/drawing/2014/main" id="{A3ABCE42-E8B5-6716-D404-393499BD8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18" b="26502"/>
          <a:stretch/>
        </p:blipFill>
        <p:spPr bwMode="auto">
          <a:xfrm>
            <a:off x="9059333" y="6145934"/>
            <a:ext cx="3132666" cy="69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74132" y="358095"/>
            <a:ext cx="9749061" cy="937827"/>
          </a:xfrm>
        </p:spPr>
        <p:txBody>
          <a:bodyPr>
            <a:noAutofit/>
          </a:bodyPr>
          <a:lstStyle/>
          <a:p>
            <a:pPr algn="l"/>
            <a:r>
              <a:rPr lang="de-DE" sz="3600" dirty="0">
                <a:latin typeface="Aptos" panose="020B0004020202020204" pitchFamily="34" charset="0"/>
                <a:ea typeface="Cambria"/>
              </a:rPr>
              <a:t>Aktivieren Sie die Zwei-Faktor-/Mehr-Faktor-Authentifizierung</a:t>
            </a:r>
            <a:endParaRPr lang="en-US" sz="36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78601" y="1568266"/>
            <a:ext cx="10034797" cy="4407648"/>
          </a:xfrm>
        </p:spPr>
        <p:txBody>
          <a:bodyPr vert="horz" lIns="91440" tIns="45720" rIns="91440" bIns="45720" rtlCol="0" anchor="t">
            <a:normAutofit/>
          </a:bodyPr>
          <a:lstStyle/>
          <a:p>
            <a:pPr marL="0" indent="0" algn="just">
              <a:buNone/>
            </a:pPr>
            <a:r>
              <a:rPr lang="de-DE" sz="2400" dirty="0">
                <a:latin typeface="Aptos" panose="020B0004020202020204" pitchFamily="34" charset="0"/>
                <a:ea typeface="Cambria"/>
              </a:rPr>
              <a:t>Die Zwei-Faktor-Authentifizierung ist eine Funktion, bei der Sie Ihre Identität mit einem zweiten Faktor verifizieren müssen, z. B. mit einem Code, der an Ihr Telefon oder Ihre E-Mail gesendet wird.</a:t>
            </a:r>
            <a:endParaRPr lang="sk-SK" sz="2400" dirty="0">
              <a:latin typeface="Aptos" panose="020B0004020202020204" pitchFamily="34" charset="0"/>
              <a:ea typeface="Cambria"/>
            </a:endParaRPr>
          </a:p>
          <a:p>
            <a:pPr marL="0" indent="0" algn="just">
              <a:buNone/>
            </a:pPr>
            <a:r>
              <a:rPr lang="de-DE" sz="2400" dirty="0">
                <a:latin typeface="Aptos"/>
                <a:ea typeface="Cambria"/>
              </a:rPr>
              <a:t>Verwenden Sie die Multifaktor-Authentifizierung oder die biometrische Authentifizierung, wenn die Bank dies anbietet </a:t>
            </a:r>
            <a:r>
              <a:rPr lang="en-GB" sz="2400" dirty="0">
                <a:latin typeface="Aptos"/>
                <a:ea typeface="Cambria"/>
              </a:rPr>
              <a:t>– </a:t>
            </a:r>
            <a:r>
              <a:rPr lang="de-DE" sz="2400" b="1" dirty="0">
                <a:solidFill>
                  <a:srgbClr val="FFAA5A"/>
                </a:solidFill>
                <a:latin typeface="Aptos"/>
                <a:ea typeface="Cambria"/>
              </a:rPr>
              <a:t>eine Authentifizierungsmethode, bei der der Benutzer zwei oder mehr Verifizierungsfaktoren angeben muss, um Zugang zu seinem Bankkonto zu erhalten.</a:t>
            </a:r>
            <a:endParaRPr lang="sk-SK" sz="2400" b="1" dirty="0">
              <a:solidFill>
                <a:srgbClr val="FFAA5A"/>
              </a:solidFill>
              <a:latin typeface="Aptos"/>
              <a:ea typeface="Cambria"/>
            </a:endParaRPr>
          </a:p>
          <a:p>
            <a:pPr marL="0" indent="0" algn="just">
              <a:buNone/>
            </a:pPr>
            <a:r>
              <a:rPr lang="de-DE" sz="2400" dirty="0">
                <a:latin typeface="Aptos" panose="020B0004020202020204" pitchFamily="34" charset="0"/>
                <a:ea typeface="Cambria"/>
              </a:rPr>
              <a:t>Dies bietet einen zusätzlichen Schutz vor Hackern, die Ihr Passwort gestohlen oder versucht haben, es zu erraten.</a:t>
            </a:r>
            <a:endParaRPr lang="en-GB" sz="2400" dirty="0">
              <a:latin typeface="Aptos" panose="020B0004020202020204" pitchFamily="34" charset="0"/>
              <a:ea typeface="Cambria"/>
            </a:endParaRPr>
          </a:p>
        </p:txBody>
      </p:sp>
      <p:pic>
        <p:nvPicPr>
          <p:cNvPr id="4098" name="Picture 2" descr="Major Risks Of Crypto Trading">
            <a:extLst>
              <a:ext uri="{FF2B5EF4-FFF2-40B4-BE49-F238E27FC236}">
                <a16:creationId xmlns:a16="http://schemas.microsoft.com/office/drawing/2014/main" id="{20AFA8D7-3454-3D6D-FC75-5164D64EF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192" y="5826562"/>
            <a:ext cx="1664007" cy="93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60072"/>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9F8ED1-FF98-4C1E-A78A-36B5A4DB3248}">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2.xml><?xml version="1.0" encoding="utf-8"?>
<ds:datastoreItem xmlns:ds="http://schemas.openxmlformats.org/officeDocument/2006/customXml" ds:itemID="{D8902467-1D7D-4804-ADE9-3052EE8E1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CFBBB3-BF06-496B-A145-2D9F6AF3C6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941</TotalTime>
  <Words>3796</Words>
  <Application>Microsoft Office PowerPoint</Application>
  <PresentationFormat>Widescreen</PresentationFormat>
  <Paragraphs>225</Paragraphs>
  <Slides>29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Aptos</vt:lpstr>
      <vt:lpstr>Arial</vt:lpstr>
      <vt:lpstr>Calibri</vt:lpstr>
      <vt:lpstr>Cambria</vt:lpstr>
      <vt:lpstr>Wingdings</vt:lpstr>
      <vt:lpstr>Motív Office</vt:lpstr>
      <vt:lpstr>Office Theme</vt:lpstr>
      <vt:lpstr>Digital Sicherheit -  Sicherheit beim Internet-Banking und Social Networks</vt:lpstr>
      <vt:lpstr>Unterteil 3:  Sicherheit beim Internet-Banking und Social Networks</vt:lpstr>
      <vt:lpstr>Internet Banking</vt:lpstr>
      <vt:lpstr>Vorteile des Online-Bankings</vt:lpstr>
      <vt:lpstr>Nachteile des Online-Bankings</vt:lpstr>
      <vt:lpstr>Sicherheitspraktiken beim Online-Banking, die Sie befolgen sollten, um digital resilient zu werden  Verwenden Sie nur die offizielle Website und die Apps der Bank, um auf die Konten zuzugreifen.</vt:lpstr>
      <vt:lpstr>PowerPoint Presentation</vt:lpstr>
      <vt:lpstr>Verwenden Sie ein starkes und sicheres Passwort</vt:lpstr>
      <vt:lpstr>Aktivieren Sie die Zwei-Faktor-/Mehr-Faktor-Authentifizierung</vt:lpstr>
      <vt:lpstr>Empfehlung:</vt:lpstr>
      <vt:lpstr>Verwenden Sie ein sicheres Gerät und Netzwerk</vt:lpstr>
      <vt:lpstr>Überwachen Sie Ihre Kontoaktivitäten und Kontoauszüge</vt:lpstr>
      <vt:lpstr>Schützen Sie Ihre persönlichen Informationen</vt:lpstr>
      <vt:lpstr>Zusätzliche Empfehlungen für die Sicherheit beim Online-Banking</vt:lpstr>
      <vt:lpstr>Sicherer mobiler Zahlungsverkehr   Mit dem Handy im Geschäft oder online bezahlen</vt:lpstr>
      <vt:lpstr>Schlussfolgerung zum Internet-Banking</vt:lpstr>
      <vt:lpstr>Soziale Netzwerke </vt:lpstr>
      <vt:lpstr>Nutzer Sozialer Netzwerke</vt:lpstr>
      <vt:lpstr>Vorteile der sozialen Vernetzung</vt:lpstr>
      <vt:lpstr>Nachteile der sozialen Vernetzung</vt:lpstr>
      <vt:lpstr>Angriffe auf soziale Netzwerke</vt:lpstr>
      <vt:lpstr>Wer sind die Zielpersonen? </vt:lpstr>
      <vt:lpstr>Negative Praxis: Mein Social-Media-Konto wurde gehackt. Das war ein Alptraum.</vt:lpstr>
      <vt:lpstr>Negative Praxis: Betrug Identitätsdiebstahl</vt:lpstr>
      <vt:lpstr>Soziale Netzwerke Sicherheit - Start</vt:lpstr>
      <vt:lpstr>Sicherheit sozialer Netzwerke - empfohlene Praktiken</vt:lpstr>
      <vt:lpstr>Sicherheit sozialer Netzwerke - empfohlene Praktiken</vt:lpstr>
      <vt:lpstr>Schlussfolgerungen zur Sicherheit Sozialer Netzwerke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Hanova Martina</dc:creator>
  <cp:lastModifiedBy>Martina Hanová</cp:lastModifiedBy>
  <cp:revision>279</cp:revision>
  <dcterms:created xsi:type="dcterms:W3CDTF">2023-02-23T17:03:29Z</dcterms:created>
  <dcterms:modified xsi:type="dcterms:W3CDTF">2024-10-21T08:48:49Z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