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96" r:id="rId5"/>
    <p:sldId id="377" r:id="rId6"/>
    <p:sldId id="261" r:id="rId7"/>
    <p:sldId id="378" r:id="rId8"/>
    <p:sldId id="397" r:id="rId9"/>
    <p:sldId id="398" r:id="rId10"/>
    <p:sldId id="386" r:id="rId11"/>
    <p:sldId id="400" r:id="rId12"/>
    <p:sldId id="401" r:id="rId13"/>
    <p:sldId id="402" r:id="rId14"/>
    <p:sldId id="403" r:id="rId15"/>
    <p:sldId id="404" r:id="rId16"/>
    <p:sldId id="405" r:id="rId17"/>
    <p:sldId id="416" r:id="rId18"/>
    <p:sldId id="417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84" r:id="rId28"/>
    <p:sldId id="414" r:id="rId29"/>
    <p:sldId id="415" r:id="rId30"/>
    <p:sldId id="284" r:id="rId31"/>
    <p:sldId id="265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51EC4-7184-4D7A-AF80-2E3249274875}" v="1" dt="2024-10-20T16:42:04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81551EC4-7184-4D7A-AF80-2E3249274875}"/>
    <pc:docChg chg="addSld">
      <pc:chgData name="Martina Hanová" userId="S::hanova@uniag.sk::3d22e42d-bb89-40fb-8988-9efa43568f68" providerId="AD" clId="Web-{81551EC4-7184-4D7A-AF80-2E3249274875}" dt="2024-10-20T16:42:04.062" v="0"/>
      <pc:docMkLst>
        <pc:docMk/>
      </pc:docMkLst>
      <pc:sldChg chg="add">
        <pc:chgData name="Martina Hanová" userId="S::hanova@uniag.sk::3d22e42d-bb89-40fb-8988-9efa43568f68" providerId="AD" clId="Web-{81551EC4-7184-4D7A-AF80-2E3249274875}" dt="2024-10-20T16:42:04.062" v="0"/>
        <pc:sldMkLst>
          <pc:docMk/>
          <pc:sldMk cId="0" sldId="26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b="1" dirty="0">
              <a:latin typeface="Aptos" panose="020B0004020202020204" pitchFamily="34" charset="0"/>
            </a:rPr>
            <a:t>OBSAH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b="0" kern="1200" dirty="0">
              <a:latin typeface="Aptos"/>
            </a:rPr>
            <a:t>Internetové bankovníctvo	</a:t>
          </a:r>
          <a:endParaRPr lang="en-US" sz="2400" b="0" kern="1200" dirty="0">
            <a:latin typeface="Aptos"/>
            <a:ea typeface="+mn-ea"/>
            <a:cs typeface="+mn-cs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cs typeface="Calibri"/>
            </a:rPr>
            <a:t>Výhody a nevýhody  internetového bankovníctva</a:t>
          </a:r>
          <a:endParaRPr lang="en-US" sz="2400" kern="1200" dirty="0">
            <a:latin typeface="Aptos"/>
            <a:ea typeface="+mn-ea"/>
            <a:cs typeface="Calibri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cs typeface="Calibri"/>
            </a:rPr>
            <a:t>Výhody a nevýhody  sociálnych sietí</a:t>
          </a:r>
          <a:endParaRPr lang="en-US" sz="2400" kern="1200" dirty="0">
            <a:latin typeface="Aptos"/>
            <a:ea typeface="+mn-ea"/>
            <a:cs typeface="Calibri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8EE8166-CE55-44E4-A91A-16E8D4D1051E}">
      <dgm:prSet custT="1"/>
      <dgm:spPr/>
      <dgm:t>
        <a:bodyPr/>
        <a:lstStyle/>
        <a:p>
          <a:pPr rtl="0"/>
          <a:r>
            <a:rPr lang="sk-SK" sz="24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Bezpečnosť sociálnych sietí záver</a:t>
          </a:r>
          <a:endParaRPr lang="sk-SK" sz="2400" dirty="0">
            <a:latin typeface="Aptos" panose="020B0004020202020204" pitchFamily="34" charset="0"/>
          </a:endParaRPr>
        </a:p>
      </dgm:t>
    </dgm:pt>
    <dgm:pt modelId="{69D13FB6-8843-4E9F-9F0C-A9E4F30A8AF0}" type="parTrans" cxnId="{203AEE5C-EBC7-4275-B6D6-0D982FC07A6D}">
      <dgm:prSet/>
      <dgm:spPr/>
      <dgm:t>
        <a:bodyPr/>
        <a:lstStyle/>
        <a:p>
          <a:endParaRPr lang="sk-SK"/>
        </a:p>
      </dgm:t>
    </dgm:pt>
    <dgm:pt modelId="{7F1C1768-A306-4822-9992-FDA55034D932}" type="sibTrans" cxnId="{203AEE5C-EBC7-4275-B6D6-0D982FC07A6D}">
      <dgm:prSet/>
      <dgm:spPr/>
      <dgm:t>
        <a:bodyPr/>
        <a:lstStyle/>
        <a:p>
          <a:endParaRPr lang="sk-SK"/>
        </a:p>
      </dgm:t>
    </dgm:pt>
    <dgm:pt modelId="{09EA1CA8-110A-4429-B706-37D486EBD13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IB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F27A54A6-F2CF-4C55-8CA9-50C364FB2249}" type="parTrans" cxnId="{708801C2-39FD-4531-8B94-DE50F3028CFC}">
      <dgm:prSet/>
      <dgm:spPr/>
      <dgm:t>
        <a:bodyPr/>
        <a:lstStyle/>
        <a:p>
          <a:endParaRPr lang="en-GB"/>
        </a:p>
      </dgm:t>
    </dgm:pt>
    <dgm:pt modelId="{1475EE42-ECF1-4FAA-A988-45EC5C8B3820}" type="sibTrans" cxnId="{708801C2-39FD-4531-8B94-DE50F3028CFC}">
      <dgm:prSet/>
      <dgm:spPr/>
      <dgm:t>
        <a:bodyPr/>
        <a:lstStyle/>
        <a:p>
          <a:endParaRPr lang="en-GB"/>
        </a:p>
      </dgm:t>
    </dgm:pt>
    <dgm:pt modelId="{791449DD-2513-4104-8444-815A0D8E279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sociálnych sietí </a:t>
          </a:r>
          <a:endParaRPr lang="en-US" sz="2400" kern="1200" dirty="0" err="1">
            <a:latin typeface="Aptos"/>
            <a:ea typeface="+mn-ea"/>
            <a:cs typeface="+mn-cs"/>
          </a:endParaRPr>
        </a:p>
      </dgm:t>
    </dgm:pt>
    <dgm:pt modelId="{181DB350-042F-44E0-B8E8-34199B1216E3}" type="parTrans" cxnId="{18D7FFFD-B153-4DDA-B7B2-720B27153734}">
      <dgm:prSet/>
      <dgm:spPr/>
      <dgm:t>
        <a:bodyPr/>
        <a:lstStyle/>
        <a:p>
          <a:endParaRPr lang="en-GB"/>
        </a:p>
      </dgm:t>
    </dgm:pt>
    <dgm:pt modelId="{F561756E-59D4-4573-8AF0-5FCCBD6BF374}" type="sibTrans" cxnId="{18D7FFFD-B153-4DDA-B7B2-720B27153734}">
      <dgm:prSet/>
      <dgm:spPr/>
      <dgm:t>
        <a:bodyPr/>
        <a:lstStyle/>
        <a:p>
          <a:endParaRPr lang="en-GB"/>
        </a:p>
      </dgm:t>
    </dgm:pt>
    <dgm:pt modelId="{11130155-0B0B-4726-897D-31126FE6E09C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latin typeface="Aptos"/>
              <a:cs typeface="Calibri"/>
            </a:rPr>
            <a:t>Sociálne siete</a:t>
          </a:r>
        </a:p>
      </dgm:t>
    </dgm:pt>
    <dgm:pt modelId="{58938EB6-BFA1-4014-AA13-F3EFD00153D7}" type="parTrans" cxnId="{584A2A9B-FD47-49C5-94C3-DE33D949B3B0}">
      <dgm:prSet/>
      <dgm:spPr/>
      <dgm:t>
        <a:bodyPr/>
        <a:lstStyle/>
        <a:p>
          <a:endParaRPr lang="sk-SK"/>
        </a:p>
      </dgm:t>
    </dgm:pt>
    <dgm:pt modelId="{3BD9E839-B35B-41FB-8BB7-0D5690584AD3}" type="sibTrans" cxnId="{584A2A9B-FD47-49C5-94C3-DE33D949B3B0}">
      <dgm:prSet/>
      <dgm:spPr/>
      <dgm:t>
        <a:bodyPr/>
        <a:lstStyle/>
        <a:p>
          <a:endParaRPr lang="sk-SK"/>
        </a:p>
      </dgm:t>
    </dgm:pt>
    <dgm:pt modelId="{57DC5D38-50BD-4AD2-99A6-EF9100117775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Bezpečnosť internetového </a:t>
          </a:r>
          <a:r>
            <a:rPr lang="sk-SK" sz="2400" kern="120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bankovníctva záver</a:t>
          </a:r>
          <a:endParaRPr lang="sk-SK" sz="2400" kern="1200" dirty="0">
            <a:solidFill>
              <a:srgbClr val="000000"/>
            </a:solidFill>
            <a:latin typeface="Aptos" panose="020B0004020202020204" pitchFamily="34" charset="0"/>
            <a:ea typeface="Calibri"/>
            <a:cs typeface="Calibri"/>
          </a:endParaRPr>
        </a:p>
      </dgm:t>
    </dgm:pt>
    <dgm:pt modelId="{83A2DBAB-B9CF-45F0-B311-156E0FF881A8}" type="parTrans" cxnId="{C170A3E4-44CA-462D-B33A-5FDA1CDD0176}">
      <dgm:prSet/>
      <dgm:spPr/>
      <dgm:t>
        <a:bodyPr/>
        <a:lstStyle/>
        <a:p>
          <a:endParaRPr lang="sk-SK"/>
        </a:p>
      </dgm:t>
    </dgm:pt>
    <dgm:pt modelId="{E08347C0-2E70-4D7E-AC99-E8EFF63ABD14}" type="sibTrans" cxnId="{C170A3E4-44CA-462D-B33A-5FDA1CDD0176}">
      <dgm:prSet/>
      <dgm:spPr/>
      <dgm:t>
        <a:bodyPr/>
        <a:lstStyle/>
        <a:p>
          <a:endParaRPr lang="sk-SK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9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9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9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9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9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9"/>
      <dgm:spPr/>
    </dgm:pt>
    <dgm:pt modelId="{54BBA686-F1E4-44DA-B734-11637E00264E}" type="pres">
      <dgm:prSet presAssocID="{579F5918-B840-4DAD-A874-55B063A14ED8}" presName="vert1" presStyleCnt="0"/>
      <dgm:spPr/>
    </dgm:pt>
    <dgm:pt modelId="{93A14647-9A57-498F-B002-0BD7E3FDCB1B}" type="pres">
      <dgm:prSet presAssocID="{09EA1CA8-110A-4429-B706-37D486EBD138}" presName="thickLine" presStyleLbl="alignNode1" presStyleIdx="3" presStyleCnt="9"/>
      <dgm:spPr/>
    </dgm:pt>
    <dgm:pt modelId="{D2283230-5836-406E-98A9-C6F516CC496F}" type="pres">
      <dgm:prSet presAssocID="{09EA1CA8-110A-4429-B706-37D486EBD138}" presName="horz1" presStyleCnt="0"/>
      <dgm:spPr/>
    </dgm:pt>
    <dgm:pt modelId="{1BD2D81F-790E-4239-8EC7-CF9A12B1367A}" type="pres">
      <dgm:prSet presAssocID="{09EA1CA8-110A-4429-B706-37D486EBD138}" presName="tx1" presStyleLbl="revTx" presStyleIdx="3" presStyleCnt="9"/>
      <dgm:spPr/>
    </dgm:pt>
    <dgm:pt modelId="{3F6D4EC6-5630-4230-BF8D-FB460A9C0188}" type="pres">
      <dgm:prSet presAssocID="{09EA1CA8-110A-4429-B706-37D486EBD138}" presName="vert1" presStyleCnt="0"/>
      <dgm:spPr/>
    </dgm:pt>
    <dgm:pt modelId="{1B725A3C-332C-4241-BAA5-3F2D5B50DEC0}" type="pres">
      <dgm:prSet presAssocID="{57DC5D38-50BD-4AD2-99A6-EF9100117775}" presName="thickLine" presStyleLbl="alignNode1" presStyleIdx="4" presStyleCnt="9"/>
      <dgm:spPr/>
    </dgm:pt>
    <dgm:pt modelId="{647651DF-6CC9-4592-BDA2-29C4602ADEF0}" type="pres">
      <dgm:prSet presAssocID="{57DC5D38-50BD-4AD2-99A6-EF9100117775}" presName="horz1" presStyleCnt="0"/>
      <dgm:spPr/>
    </dgm:pt>
    <dgm:pt modelId="{0ABA3B41-FBFD-4DBC-9B3B-948EA8460D0B}" type="pres">
      <dgm:prSet presAssocID="{57DC5D38-50BD-4AD2-99A6-EF9100117775}" presName="tx1" presStyleLbl="revTx" presStyleIdx="4" presStyleCnt="9"/>
      <dgm:spPr/>
    </dgm:pt>
    <dgm:pt modelId="{09B0F6EF-602C-402B-BC29-7F63159D38E6}" type="pres">
      <dgm:prSet presAssocID="{57DC5D38-50BD-4AD2-99A6-EF9100117775}" presName="vert1" presStyleCnt="0"/>
      <dgm:spPr/>
    </dgm:pt>
    <dgm:pt modelId="{DE5B319D-76DF-444D-AE04-D3D3B61082C7}" type="pres">
      <dgm:prSet presAssocID="{11130155-0B0B-4726-897D-31126FE6E09C}" presName="thickLine" presStyleLbl="alignNode1" presStyleIdx="5" presStyleCnt="9"/>
      <dgm:spPr/>
    </dgm:pt>
    <dgm:pt modelId="{53039DA0-AD05-499B-8822-8929319FE703}" type="pres">
      <dgm:prSet presAssocID="{11130155-0B0B-4726-897D-31126FE6E09C}" presName="horz1" presStyleCnt="0"/>
      <dgm:spPr/>
    </dgm:pt>
    <dgm:pt modelId="{ABDC7A2B-EBE0-4E49-94CD-23CE80717489}" type="pres">
      <dgm:prSet presAssocID="{11130155-0B0B-4726-897D-31126FE6E09C}" presName="tx1" presStyleLbl="revTx" presStyleIdx="5" presStyleCnt="9"/>
      <dgm:spPr/>
    </dgm:pt>
    <dgm:pt modelId="{F44F3E4B-748E-4925-8EC6-EFE2E36B2C2B}" type="pres">
      <dgm:prSet presAssocID="{11130155-0B0B-4726-897D-31126FE6E09C}" presName="vert1" presStyleCnt="0"/>
      <dgm:spPr/>
    </dgm:pt>
    <dgm:pt modelId="{996B8815-0BC1-49F5-9553-1DBF6F5EA2EA}" type="pres">
      <dgm:prSet presAssocID="{ADB94454-2E8E-4ED0-8076-D0014D06EE10}" presName="thickLine" presStyleLbl="alignNode1" presStyleIdx="6" presStyleCnt="9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6" presStyleCnt="9"/>
      <dgm:spPr/>
    </dgm:pt>
    <dgm:pt modelId="{D54F728D-CDB6-47AB-B096-56795C947C10}" type="pres">
      <dgm:prSet presAssocID="{ADB94454-2E8E-4ED0-8076-D0014D06EE10}" presName="vert1" presStyleCnt="0"/>
      <dgm:spPr/>
    </dgm:pt>
    <dgm:pt modelId="{530E71F0-C27F-46BC-9B42-5B7332EF4DBE}" type="pres">
      <dgm:prSet presAssocID="{791449DD-2513-4104-8444-815A0D8E279D}" presName="thickLine" presStyleLbl="alignNode1" presStyleIdx="7" presStyleCnt="9"/>
      <dgm:spPr/>
    </dgm:pt>
    <dgm:pt modelId="{2DE69432-9E55-405D-9076-BC2864E6ADFE}" type="pres">
      <dgm:prSet presAssocID="{791449DD-2513-4104-8444-815A0D8E279D}" presName="horz1" presStyleCnt="0"/>
      <dgm:spPr/>
    </dgm:pt>
    <dgm:pt modelId="{24687F62-05B5-49FE-BA1D-E8CCADBCA17B}" type="pres">
      <dgm:prSet presAssocID="{791449DD-2513-4104-8444-815A0D8E279D}" presName="tx1" presStyleLbl="revTx" presStyleIdx="7" presStyleCnt="9"/>
      <dgm:spPr/>
    </dgm:pt>
    <dgm:pt modelId="{D35D49AA-B6ED-4F3B-8DE9-F6A0867BF3B5}" type="pres">
      <dgm:prSet presAssocID="{791449DD-2513-4104-8444-815A0D8E279D}" presName="vert1" presStyleCnt="0"/>
      <dgm:spPr/>
    </dgm:pt>
    <dgm:pt modelId="{648A20A8-418D-4A81-BB28-0C1177E63AEF}" type="pres">
      <dgm:prSet presAssocID="{18EE8166-CE55-44E4-A91A-16E8D4D1051E}" presName="thickLine" presStyleLbl="alignNode1" presStyleIdx="8" presStyleCnt="9"/>
      <dgm:spPr/>
    </dgm:pt>
    <dgm:pt modelId="{75DE7C91-C705-4464-BD6D-24B13859D25D}" type="pres">
      <dgm:prSet presAssocID="{18EE8166-CE55-44E4-A91A-16E8D4D1051E}" presName="horz1" presStyleCnt="0"/>
      <dgm:spPr/>
    </dgm:pt>
    <dgm:pt modelId="{C072F9F6-F842-4442-B25B-D1F7A0C805B6}" type="pres">
      <dgm:prSet presAssocID="{18EE8166-CE55-44E4-A91A-16E8D4D1051E}" presName="tx1" presStyleLbl="revTx" presStyleIdx="8" presStyleCnt="9"/>
      <dgm:spPr/>
    </dgm:pt>
    <dgm:pt modelId="{05950548-7546-4444-BE77-575166377922}" type="pres">
      <dgm:prSet presAssocID="{18EE8166-CE55-44E4-A91A-16E8D4D1051E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45804606-7278-4EB0-B565-2E787C318EE5}" type="presOf" srcId="{57DC5D38-50BD-4AD2-99A6-EF9100117775}" destId="{0ABA3B41-FBFD-4DBC-9B3B-948EA8460D0B}" srcOrd="0" destOrd="0" presId="urn:microsoft.com/office/officeart/2008/layout/LinedList"/>
    <dgm:cxn modelId="{4EBBB915-B13E-4EA9-B911-61B176EDF703}" type="presOf" srcId="{11130155-0B0B-4726-897D-31126FE6E09C}" destId="{ABDC7A2B-EBE0-4E49-94CD-23CE80717489}" srcOrd="0" destOrd="0" presId="urn:microsoft.com/office/officeart/2008/layout/LinedList"/>
    <dgm:cxn modelId="{28401A34-5F42-469D-8B9E-2EE360B92A3A}" type="presOf" srcId="{2B708D23-F7BA-4009-8042-F59C4DB86A34}" destId="{6857DFD6-E532-4C2F-8E0F-DDB6EB97F0A2}" srcOrd="0" destOrd="0" presId="urn:microsoft.com/office/officeart/2008/layout/LinedList"/>
    <dgm:cxn modelId="{203AEE5C-EBC7-4275-B6D6-0D982FC07A6D}" srcId="{B243BDDD-C51D-489A-9D83-484E1B007317}" destId="{18EE8166-CE55-44E4-A91A-16E8D4D1051E}" srcOrd="8" destOrd="0" parTransId="{69D13FB6-8843-4E9F-9F0C-A9E4F30A8AF0}" sibTransId="{7F1C1768-A306-4822-9992-FDA55034D932}"/>
    <dgm:cxn modelId="{F4EDA165-F61B-4279-9A3A-A3BD6E00EB74}" type="presOf" srcId="{579F5918-B840-4DAD-A874-55B063A14ED8}" destId="{E4558840-8C6C-481B-8684-6366253DF07C}" srcOrd="0" destOrd="0" presId="urn:microsoft.com/office/officeart/2008/layout/LinedList"/>
    <dgm:cxn modelId="{81246B47-6017-422A-B9BC-6AC0699BAC3F}" type="presOf" srcId="{18EE8166-CE55-44E4-A91A-16E8D4D1051E}" destId="{C072F9F6-F842-4442-B25B-D1F7A0C805B6}" srcOrd="0" destOrd="0" presId="urn:microsoft.com/office/officeart/2008/layout/LinedList"/>
    <dgm:cxn modelId="{83D2A868-7914-4223-AC8D-E069710DD3ED}" srcId="{B243BDDD-C51D-489A-9D83-484E1B007317}" destId="{ADB94454-2E8E-4ED0-8076-D0014D06EE10}" srcOrd="6" destOrd="0" parTransId="{A1F73035-1984-4496-BF33-81A8AF3D1DFE}" sibTransId="{028CC942-95C9-49D6-90B9-E424882F2F6E}"/>
    <dgm:cxn modelId="{89FBB653-6D68-48CC-9CA6-182F0FF138D7}" type="presOf" srcId="{09EA1CA8-110A-4429-B706-37D486EBD138}" destId="{1BD2D81F-790E-4239-8EC7-CF9A12B1367A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584A2A9B-FD47-49C5-94C3-DE33D949B3B0}" srcId="{B243BDDD-C51D-489A-9D83-484E1B007317}" destId="{11130155-0B0B-4726-897D-31126FE6E09C}" srcOrd="5" destOrd="0" parTransId="{58938EB6-BFA1-4014-AA13-F3EFD00153D7}" sibTransId="{3BD9E839-B35B-41FB-8BB7-0D5690584AD3}"/>
    <dgm:cxn modelId="{708801C2-39FD-4531-8B94-DE50F3028CFC}" srcId="{B243BDDD-C51D-489A-9D83-484E1B007317}" destId="{09EA1CA8-110A-4429-B706-37D486EBD138}" srcOrd="3" destOrd="0" parTransId="{F27A54A6-F2CF-4C55-8CA9-50C364FB2249}" sibTransId="{1475EE42-ECF1-4FAA-A988-45EC5C8B3820}"/>
    <dgm:cxn modelId="{12909DC6-18EC-4CA2-849D-7CC5E39562D7}" type="presOf" srcId="{FB63ECC2-F2C3-44FF-A373-AFC169BF9AD1}" destId="{CCC219AF-C8D7-4CA7-AF96-133CB193B538}" srcOrd="0" destOrd="0" presId="urn:microsoft.com/office/officeart/2008/layout/Line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9C906FDB-4791-403C-9FC8-7338FC1F2867}" type="presOf" srcId="{ADB94454-2E8E-4ED0-8076-D0014D06EE10}" destId="{6EF04FAA-CDBB-45AF-B0C2-49E51794CC51}" srcOrd="0" destOrd="0" presId="urn:microsoft.com/office/officeart/2008/layout/LinedList"/>
    <dgm:cxn modelId="{6087DFDE-3CE3-43DC-A109-55906DF56827}" type="presOf" srcId="{791449DD-2513-4104-8444-815A0D8E279D}" destId="{24687F62-05B5-49FE-BA1D-E8CCADBCA17B}" srcOrd="0" destOrd="0" presId="urn:microsoft.com/office/officeart/2008/layout/LinedList"/>
    <dgm:cxn modelId="{C170A3E4-44CA-462D-B33A-5FDA1CDD0176}" srcId="{B243BDDD-C51D-489A-9D83-484E1B007317}" destId="{57DC5D38-50BD-4AD2-99A6-EF9100117775}" srcOrd="4" destOrd="0" parTransId="{83A2DBAB-B9CF-45F0-B311-156E0FF881A8}" sibTransId="{E08347C0-2E70-4D7E-AC99-E8EFF63ABD14}"/>
    <dgm:cxn modelId="{18D7FFFD-B153-4DDA-B7B2-720B27153734}" srcId="{B243BDDD-C51D-489A-9D83-484E1B007317}" destId="{791449DD-2513-4104-8444-815A0D8E279D}" srcOrd="7" destOrd="0" parTransId="{181DB350-042F-44E0-B8E8-34199B1216E3}" sibTransId="{F561756E-59D4-4573-8AF0-5FCCBD6BF374}"/>
    <dgm:cxn modelId="{D5093F0B-A2C0-44B8-A628-8130BF5E65CC}" type="presParOf" srcId="{27DDA80A-4EAA-4D66-9B0C-884472597098}" destId="{75D8C951-EFFD-4FFC-AF76-CDA07FA13611}" srcOrd="0" destOrd="0" presId="urn:microsoft.com/office/officeart/2008/layout/LinedList"/>
    <dgm:cxn modelId="{0A2D521C-4542-48C8-95D2-949A3F33D23E}" type="presParOf" srcId="{27DDA80A-4EAA-4D66-9B0C-884472597098}" destId="{B42A43A9-44AF-4625-8DA0-09BCE32AAA3B}" srcOrd="1" destOrd="0" presId="urn:microsoft.com/office/officeart/2008/layout/LinedList"/>
    <dgm:cxn modelId="{E8C1F5FF-85FD-48B1-A0C4-17E613809FB3}" type="presParOf" srcId="{B42A43A9-44AF-4625-8DA0-09BCE32AAA3B}" destId="{6857DFD6-E532-4C2F-8E0F-DDB6EB97F0A2}" srcOrd="0" destOrd="0" presId="urn:microsoft.com/office/officeart/2008/layout/LinedList"/>
    <dgm:cxn modelId="{459E5566-8C29-456C-AFDC-A9000B081B2D}" type="presParOf" srcId="{B42A43A9-44AF-4625-8DA0-09BCE32AAA3B}" destId="{25265A2D-DFAA-476B-B86B-5B46AD100A7D}" srcOrd="1" destOrd="0" presId="urn:microsoft.com/office/officeart/2008/layout/LinedList"/>
    <dgm:cxn modelId="{D72EC9BF-0D28-42E3-952A-BE08DE73A642}" type="presParOf" srcId="{27DDA80A-4EAA-4D66-9B0C-884472597098}" destId="{BA978681-798E-4E8B-9906-702C602C2001}" srcOrd="2" destOrd="0" presId="urn:microsoft.com/office/officeart/2008/layout/LinedList"/>
    <dgm:cxn modelId="{5A9A8693-03F5-4404-BFA2-F59FF1032197}" type="presParOf" srcId="{27DDA80A-4EAA-4D66-9B0C-884472597098}" destId="{D56C6F22-FF19-4181-981B-2901566BF9E5}" srcOrd="3" destOrd="0" presId="urn:microsoft.com/office/officeart/2008/layout/LinedList"/>
    <dgm:cxn modelId="{B6F67272-27D6-4B43-90DD-62468F81A51E}" type="presParOf" srcId="{D56C6F22-FF19-4181-981B-2901566BF9E5}" destId="{CCC219AF-C8D7-4CA7-AF96-133CB193B538}" srcOrd="0" destOrd="0" presId="urn:microsoft.com/office/officeart/2008/layout/LinedList"/>
    <dgm:cxn modelId="{B425D346-22DF-4342-97D4-10E050A9CEBB}" type="presParOf" srcId="{D56C6F22-FF19-4181-981B-2901566BF9E5}" destId="{0897EE1B-CBD1-403C-8A81-4D615CFDDEEF}" srcOrd="1" destOrd="0" presId="urn:microsoft.com/office/officeart/2008/layout/LinedList"/>
    <dgm:cxn modelId="{483D4EA9-5915-456F-897E-240D891FDF9D}" type="presParOf" srcId="{27DDA80A-4EAA-4D66-9B0C-884472597098}" destId="{9B43BAE5-18C7-477B-B28A-7E020CBF5F7B}" srcOrd="4" destOrd="0" presId="urn:microsoft.com/office/officeart/2008/layout/LinedList"/>
    <dgm:cxn modelId="{36030E05-3F3A-49E7-8079-271FB486B0D4}" type="presParOf" srcId="{27DDA80A-4EAA-4D66-9B0C-884472597098}" destId="{0B4067AB-CD46-4ECA-BEE7-829EDC4A5CCF}" srcOrd="5" destOrd="0" presId="urn:microsoft.com/office/officeart/2008/layout/LinedList"/>
    <dgm:cxn modelId="{937B9EA2-78C9-443F-991C-5E12D70301A6}" type="presParOf" srcId="{0B4067AB-CD46-4ECA-BEE7-829EDC4A5CCF}" destId="{E4558840-8C6C-481B-8684-6366253DF07C}" srcOrd="0" destOrd="0" presId="urn:microsoft.com/office/officeart/2008/layout/LinedList"/>
    <dgm:cxn modelId="{80362FD5-977A-4937-A7EE-2173B16BEE5F}" type="presParOf" srcId="{0B4067AB-CD46-4ECA-BEE7-829EDC4A5CCF}" destId="{54BBA686-F1E4-44DA-B734-11637E00264E}" srcOrd="1" destOrd="0" presId="urn:microsoft.com/office/officeart/2008/layout/LinedList"/>
    <dgm:cxn modelId="{07B5B1BC-4D11-44DE-8060-95C71151DE5C}" type="presParOf" srcId="{27DDA80A-4EAA-4D66-9B0C-884472597098}" destId="{93A14647-9A57-498F-B002-0BD7E3FDCB1B}" srcOrd="6" destOrd="0" presId="urn:microsoft.com/office/officeart/2008/layout/LinedList"/>
    <dgm:cxn modelId="{BBF27922-6090-431F-BD39-E3F6DFDFFE4E}" type="presParOf" srcId="{27DDA80A-4EAA-4D66-9B0C-884472597098}" destId="{D2283230-5836-406E-98A9-C6F516CC496F}" srcOrd="7" destOrd="0" presId="urn:microsoft.com/office/officeart/2008/layout/LinedList"/>
    <dgm:cxn modelId="{628C9293-4728-4DE1-8504-929639B9AD9F}" type="presParOf" srcId="{D2283230-5836-406E-98A9-C6F516CC496F}" destId="{1BD2D81F-790E-4239-8EC7-CF9A12B1367A}" srcOrd="0" destOrd="0" presId="urn:microsoft.com/office/officeart/2008/layout/LinedList"/>
    <dgm:cxn modelId="{92558298-5726-4305-9B66-E000BC9B5CAF}" type="presParOf" srcId="{D2283230-5836-406E-98A9-C6F516CC496F}" destId="{3F6D4EC6-5630-4230-BF8D-FB460A9C0188}" srcOrd="1" destOrd="0" presId="urn:microsoft.com/office/officeart/2008/layout/LinedList"/>
    <dgm:cxn modelId="{D1F1412E-530B-4CE2-8ABC-FE9A4B0C00E8}" type="presParOf" srcId="{27DDA80A-4EAA-4D66-9B0C-884472597098}" destId="{1B725A3C-332C-4241-BAA5-3F2D5B50DEC0}" srcOrd="8" destOrd="0" presId="urn:microsoft.com/office/officeart/2008/layout/LinedList"/>
    <dgm:cxn modelId="{7B614ADC-A52D-48A3-B0A5-BEAFB2DB4B76}" type="presParOf" srcId="{27DDA80A-4EAA-4D66-9B0C-884472597098}" destId="{647651DF-6CC9-4592-BDA2-29C4602ADEF0}" srcOrd="9" destOrd="0" presId="urn:microsoft.com/office/officeart/2008/layout/LinedList"/>
    <dgm:cxn modelId="{515255B1-BC5E-4A97-A4D5-04DA9928F47C}" type="presParOf" srcId="{647651DF-6CC9-4592-BDA2-29C4602ADEF0}" destId="{0ABA3B41-FBFD-4DBC-9B3B-948EA8460D0B}" srcOrd="0" destOrd="0" presId="urn:microsoft.com/office/officeart/2008/layout/LinedList"/>
    <dgm:cxn modelId="{B7CB498C-14D0-44A9-A11B-07E6B7FBD413}" type="presParOf" srcId="{647651DF-6CC9-4592-BDA2-29C4602ADEF0}" destId="{09B0F6EF-602C-402B-BC29-7F63159D38E6}" srcOrd="1" destOrd="0" presId="urn:microsoft.com/office/officeart/2008/layout/LinedList"/>
    <dgm:cxn modelId="{A00E2A33-D1C4-479A-BB15-7E38CB605E26}" type="presParOf" srcId="{27DDA80A-4EAA-4D66-9B0C-884472597098}" destId="{DE5B319D-76DF-444D-AE04-D3D3B61082C7}" srcOrd="10" destOrd="0" presId="urn:microsoft.com/office/officeart/2008/layout/LinedList"/>
    <dgm:cxn modelId="{FA6AA7B2-405C-452B-BAF1-AAA2E3A0BFDE}" type="presParOf" srcId="{27DDA80A-4EAA-4D66-9B0C-884472597098}" destId="{53039DA0-AD05-499B-8822-8929319FE703}" srcOrd="11" destOrd="0" presId="urn:microsoft.com/office/officeart/2008/layout/LinedList"/>
    <dgm:cxn modelId="{7A3DB525-325E-4388-A54C-CB9306361F03}" type="presParOf" srcId="{53039DA0-AD05-499B-8822-8929319FE703}" destId="{ABDC7A2B-EBE0-4E49-94CD-23CE80717489}" srcOrd="0" destOrd="0" presId="urn:microsoft.com/office/officeart/2008/layout/LinedList"/>
    <dgm:cxn modelId="{F3D0D1DD-C42F-4F5F-A50B-26166CE5166D}" type="presParOf" srcId="{53039DA0-AD05-499B-8822-8929319FE703}" destId="{F44F3E4B-748E-4925-8EC6-EFE2E36B2C2B}" srcOrd="1" destOrd="0" presId="urn:microsoft.com/office/officeart/2008/layout/LinedList"/>
    <dgm:cxn modelId="{86CEE8A7-BC44-4FC5-826F-52CEB527B2A8}" type="presParOf" srcId="{27DDA80A-4EAA-4D66-9B0C-884472597098}" destId="{996B8815-0BC1-49F5-9553-1DBF6F5EA2EA}" srcOrd="12" destOrd="0" presId="urn:microsoft.com/office/officeart/2008/layout/LinedList"/>
    <dgm:cxn modelId="{4285AA37-91D0-4419-84B6-535EC8734561}" type="presParOf" srcId="{27DDA80A-4EAA-4D66-9B0C-884472597098}" destId="{E8C01C51-40FD-4FFB-8CCE-476A9D628DC5}" srcOrd="13" destOrd="0" presId="urn:microsoft.com/office/officeart/2008/layout/LinedList"/>
    <dgm:cxn modelId="{44BF486C-776D-494D-9BF2-93C4E7E284BD}" type="presParOf" srcId="{E8C01C51-40FD-4FFB-8CCE-476A9D628DC5}" destId="{6EF04FAA-CDBB-45AF-B0C2-49E51794CC51}" srcOrd="0" destOrd="0" presId="urn:microsoft.com/office/officeart/2008/layout/LinedList"/>
    <dgm:cxn modelId="{DCEECB6E-7D7F-491E-9D55-127F2BF4C442}" type="presParOf" srcId="{E8C01C51-40FD-4FFB-8CCE-476A9D628DC5}" destId="{D54F728D-CDB6-47AB-B096-56795C947C10}" srcOrd="1" destOrd="0" presId="urn:microsoft.com/office/officeart/2008/layout/LinedList"/>
    <dgm:cxn modelId="{CC23F1CC-9548-4E1C-9EFC-9B7F71C9FE0B}" type="presParOf" srcId="{27DDA80A-4EAA-4D66-9B0C-884472597098}" destId="{530E71F0-C27F-46BC-9B42-5B7332EF4DBE}" srcOrd="14" destOrd="0" presId="urn:microsoft.com/office/officeart/2008/layout/LinedList"/>
    <dgm:cxn modelId="{C5F414AD-4039-4807-AD8B-712DE4E5284F}" type="presParOf" srcId="{27DDA80A-4EAA-4D66-9B0C-884472597098}" destId="{2DE69432-9E55-405D-9076-BC2864E6ADFE}" srcOrd="15" destOrd="0" presId="urn:microsoft.com/office/officeart/2008/layout/LinedList"/>
    <dgm:cxn modelId="{005DAFEC-6F58-480F-A5D5-9AA3DF33AF09}" type="presParOf" srcId="{2DE69432-9E55-405D-9076-BC2864E6ADFE}" destId="{24687F62-05B5-49FE-BA1D-E8CCADBCA17B}" srcOrd="0" destOrd="0" presId="urn:microsoft.com/office/officeart/2008/layout/LinedList"/>
    <dgm:cxn modelId="{DD7E5261-284E-4DE2-B228-2F5F8573DB25}" type="presParOf" srcId="{2DE69432-9E55-405D-9076-BC2864E6ADFE}" destId="{D35D49AA-B6ED-4F3B-8DE9-F6A0867BF3B5}" srcOrd="1" destOrd="0" presId="urn:microsoft.com/office/officeart/2008/layout/LinedList"/>
    <dgm:cxn modelId="{DFD1EEF4-D613-4ACF-88FD-47C4C76C766B}" type="presParOf" srcId="{27DDA80A-4EAA-4D66-9B0C-884472597098}" destId="{648A20A8-418D-4A81-BB28-0C1177E63AEF}" srcOrd="16" destOrd="0" presId="urn:microsoft.com/office/officeart/2008/layout/LinedList"/>
    <dgm:cxn modelId="{34D263A1-32B5-4C62-BAA2-07099D5621CA}" type="presParOf" srcId="{27DDA80A-4EAA-4D66-9B0C-884472597098}" destId="{75DE7C91-C705-4464-BD6D-24B13859D25D}" srcOrd="17" destOrd="0" presId="urn:microsoft.com/office/officeart/2008/layout/LinedList"/>
    <dgm:cxn modelId="{23E51A0A-D0CD-41A3-869F-00237BF69DB1}" type="presParOf" srcId="{75DE7C91-C705-4464-BD6D-24B13859D25D}" destId="{C072F9F6-F842-4442-B25B-D1F7A0C805B6}" srcOrd="0" destOrd="0" presId="urn:microsoft.com/office/officeart/2008/layout/LinedList"/>
    <dgm:cxn modelId="{58ED8179-3EEC-4751-9B0A-86105EBD353A}" type="presParOf" srcId="{75DE7C91-C705-4464-BD6D-24B13859D25D}" destId="{05950548-7546-4444-BE77-5751663779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100" b="0" dirty="0">
              <a:solidFill>
                <a:srgbClr val="444444"/>
              </a:solidFill>
              <a:latin typeface="Aptos"/>
              <a:cs typeface="Calibri"/>
            </a:rPr>
            <a:t>Vyhnite sa klikaniu na e-mailové odkazy, ktoré vás údajne presmerujú na webové sídlo banky.</a:t>
          </a:r>
          <a:endParaRPr lang="en-US" sz="2100" b="0" dirty="0">
            <a:solidFill>
              <a:srgbClr val="444444"/>
            </a:solidFill>
            <a:latin typeface="Aptos"/>
            <a:ea typeface="Cambria"/>
            <a:cs typeface="Calibri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100" kern="1200" dirty="0">
              <a:latin typeface="Aptos"/>
              <a:cs typeface="Calibri"/>
            </a:rPr>
            <a:t>Zadajte 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j-cs"/>
            </a:rPr>
            <a:t>webovú adresu banky </a:t>
          </a:r>
          <a:r>
            <a:rPr lang="sk-SK" sz="2100" kern="1200" dirty="0">
              <a:latin typeface="Aptos"/>
              <a:cs typeface="Calibri"/>
            </a:rPr>
            <a:t>priamo do prehliadača a uistite sa, že ste na legitímnej, zabezpečenej stránke banky.</a:t>
          </a:r>
          <a:endParaRPr lang="en-US" sz="2100" kern="1200" dirty="0">
            <a:latin typeface="Aptos"/>
            <a:ea typeface="Cambria"/>
            <a:cs typeface="Calibri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100" kern="1200" dirty="0">
              <a:latin typeface="Aptos"/>
            </a:rPr>
            <a:t>Používajte 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aplikáciu mobilného bankovníctva </a:t>
          </a:r>
          <a:r>
            <a:rPr lang="sk-SK" sz="2100" kern="1200" dirty="0">
              <a:latin typeface="Aptos"/>
            </a:rPr>
            <a:t>stiahnutú z oficiálnych maloobchodných predajní hardvéru Google </a:t>
          </a:r>
          <a:r>
            <a:rPr lang="sk-SK" sz="2100" kern="1200" dirty="0" err="1">
              <a:latin typeface="Aptos"/>
            </a:rPr>
            <a:t>Play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Store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Gallery</a:t>
          </a:r>
          <a:r>
            <a:rPr lang="sk-SK" sz="2100" kern="1200" dirty="0">
              <a:latin typeface="Aptos"/>
            </a:rPr>
            <a:t>.</a:t>
          </a:r>
          <a:endParaRPr lang="en-US" sz="2100" kern="1200" dirty="0">
            <a:latin typeface="Aptos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1F8209-E516-4D86-BB7C-0F42AC72D0FA}" type="presOf" srcId="{08C6AEBB-E1BE-4B95-B093-1B6A27485733}" destId="{DB47289C-841F-4AA3-9FCF-CD74B20F0644}" srcOrd="0" destOrd="0" presId="urn:microsoft.com/office/officeart/2018/2/layout/IconVerticalSolidList"/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3F9B9738-D3A2-4089-B301-E2FC5BE1F865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6A05C8BF-234E-42F6-B4D9-F7D2C00D16B0}" type="presOf" srcId="{F2EE30C0-7B90-412C-9191-B26D2BF8793A}" destId="{98D707D8-583D-4C18-A11E-47506727DB84}" srcOrd="0" destOrd="0" presId="urn:microsoft.com/office/officeart/2018/2/layout/IconVerticalSolidList"/>
    <dgm:cxn modelId="{0918BB8B-B438-438E-86DD-633C1BC380DC}" type="presParOf" srcId="{3A8B25B3-A87E-4D6A-B075-90B33A927147}" destId="{B23338E4-A26E-40B7-9A0F-BC323F84F8F2}" srcOrd="0" destOrd="0" presId="urn:microsoft.com/office/officeart/2018/2/layout/IconVerticalSolidList"/>
    <dgm:cxn modelId="{A8C3E27A-7E4E-4756-B59C-1718E2A129DA}" type="presParOf" srcId="{B23338E4-A26E-40B7-9A0F-BC323F84F8F2}" destId="{9130D0B2-D5F8-4D0C-B3D1-EFC9BF353892}" srcOrd="0" destOrd="0" presId="urn:microsoft.com/office/officeart/2018/2/layout/IconVerticalSolidList"/>
    <dgm:cxn modelId="{74D655AA-8B3B-4C12-9199-5F0C5107DB2B}" type="presParOf" srcId="{B23338E4-A26E-40B7-9A0F-BC323F84F8F2}" destId="{4C3BB3C4-D48C-46B1-8A32-9E3951CBB395}" srcOrd="1" destOrd="0" presId="urn:microsoft.com/office/officeart/2018/2/layout/IconVerticalSolidList"/>
    <dgm:cxn modelId="{8E268CA8-44FE-4A59-B49D-F34A22FCC10E}" type="presParOf" srcId="{B23338E4-A26E-40B7-9A0F-BC323F84F8F2}" destId="{1F723BC6-5744-4673-A96B-225E8AAF85EB}" srcOrd="2" destOrd="0" presId="urn:microsoft.com/office/officeart/2018/2/layout/IconVerticalSolidList"/>
    <dgm:cxn modelId="{47E7B5C9-38B5-4A7A-9503-F786256F0A1F}" type="presParOf" srcId="{B23338E4-A26E-40B7-9A0F-BC323F84F8F2}" destId="{B87462E3-B2C6-419A-9325-3F627D30FBAC}" srcOrd="3" destOrd="0" presId="urn:microsoft.com/office/officeart/2018/2/layout/IconVerticalSolidList"/>
    <dgm:cxn modelId="{E3A07B27-9CDC-4724-9135-7D01ABCD6826}" type="presParOf" srcId="{3A8B25B3-A87E-4D6A-B075-90B33A927147}" destId="{74B4F4B0-DD78-425B-B24D-2DDD9B9EEE5B}" srcOrd="1" destOrd="0" presId="urn:microsoft.com/office/officeart/2018/2/layout/IconVerticalSolidList"/>
    <dgm:cxn modelId="{69FDB864-6AE0-4E36-97BB-A0CD7E3E8622}" type="presParOf" srcId="{3A8B25B3-A87E-4D6A-B075-90B33A927147}" destId="{DCC388F6-A70D-404E-9468-5D997AB517B0}" srcOrd="2" destOrd="0" presId="urn:microsoft.com/office/officeart/2018/2/layout/IconVerticalSolidList"/>
    <dgm:cxn modelId="{09FFCC78-F28C-460C-9B01-3AA43127AFAA}" type="presParOf" srcId="{DCC388F6-A70D-404E-9468-5D997AB517B0}" destId="{B3FDC2A5-017D-4E3C-99BE-889B931383F2}" srcOrd="0" destOrd="0" presId="urn:microsoft.com/office/officeart/2018/2/layout/IconVerticalSolidList"/>
    <dgm:cxn modelId="{C6BA2E58-F1B3-4384-B77F-0B7697711A4B}" type="presParOf" srcId="{DCC388F6-A70D-404E-9468-5D997AB517B0}" destId="{CC26F1E9-A16F-492B-A2E6-52795D094E56}" srcOrd="1" destOrd="0" presId="urn:microsoft.com/office/officeart/2018/2/layout/IconVerticalSolidList"/>
    <dgm:cxn modelId="{8AE0DEA7-8554-442C-B94A-804B1684C571}" type="presParOf" srcId="{DCC388F6-A70D-404E-9468-5D997AB517B0}" destId="{E240DB1B-542C-49A9-BFEC-D25F71F9D599}" srcOrd="2" destOrd="0" presId="urn:microsoft.com/office/officeart/2018/2/layout/IconVerticalSolidList"/>
    <dgm:cxn modelId="{BD3A7500-7A6D-4E0A-B091-F64E967CF6A3}" type="presParOf" srcId="{DCC388F6-A70D-404E-9468-5D997AB517B0}" destId="{DB47289C-841F-4AA3-9FCF-CD74B20F0644}" srcOrd="3" destOrd="0" presId="urn:microsoft.com/office/officeart/2018/2/layout/IconVerticalSolidList"/>
    <dgm:cxn modelId="{F6A0AE8B-AB74-4A99-9CE0-4ED8BCFA30E1}" type="presParOf" srcId="{3A8B25B3-A87E-4D6A-B075-90B33A927147}" destId="{502FAF1B-6626-43B8-BA0E-3FB2F6DFD68E}" srcOrd="3" destOrd="0" presId="urn:microsoft.com/office/officeart/2018/2/layout/IconVerticalSolidList"/>
    <dgm:cxn modelId="{2CCFBDA9-9878-4FF5-BF9C-045F23FE7EB1}" type="presParOf" srcId="{3A8B25B3-A87E-4D6A-B075-90B33A927147}" destId="{ED7492C4-9DBC-4B5D-89A4-2CB7E5037265}" srcOrd="4" destOrd="0" presId="urn:microsoft.com/office/officeart/2018/2/layout/IconVerticalSolidList"/>
    <dgm:cxn modelId="{2D2C38A4-45E0-480B-9402-E230ADE3E27C}" type="presParOf" srcId="{ED7492C4-9DBC-4B5D-89A4-2CB7E5037265}" destId="{EEB9BB86-2819-4BB3-B276-7575810710AA}" srcOrd="0" destOrd="0" presId="urn:microsoft.com/office/officeart/2018/2/layout/IconVerticalSolidList"/>
    <dgm:cxn modelId="{3319D172-02DA-4432-A2D5-B07F7B7C7C22}" type="presParOf" srcId="{ED7492C4-9DBC-4B5D-89A4-2CB7E5037265}" destId="{099D9778-BD54-43DF-8E9C-71140C4A5329}" srcOrd="1" destOrd="0" presId="urn:microsoft.com/office/officeart/2018/2/layout/IconVerticalSolidList"/>
    <dgm:cxn modelId="{E12902E3-F82E-4689-A989-DA19918B048B}" type="presParOf" srcId="{ED7492C4-9DBC-4B5D-89A4-2CB7E5037265}" destId="{83290F8B-66E6-4808-AD2F-76614182471A}" srcOrd="2" destOrd="0" presId="urn:microsoft.com/office/officeart/2018/2/layout/IconVerticalSolidList"/>
    <dgm:cxn modelId="{BCA08A9A-AF3F-4024-BC56-0A5AA68C7135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>
              <a:latin typeface="Aptos" panose="020B0004020202020204" pitchFamily="34" charset="0"/>
            </a:rPr>
            <a:t>Na prihlasovanie používajte biometrické údaje, pretože pre podvodníkov je veľmi ťažké s nimi manipulovať.</a:t>
          </a:r>
          <a:endParaRPr lang="en-US" b="0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>
              <a:latin typeface="Aptos" panose="020B0004020202020204" pitchFamily="34" charset="0"/>
            </a:rPr>
            <a:t>Heslá sú rovnako silné ako zabezpečenie vašej siete a pri napadnutí hardvéru škodlivým softvérom sa môžu ľahko dostať do rúk zločincov prostredníctvom zaznamenávania kľúčov.</a:t>
          </a:r>
          <a:endParaRPr lang="en-US" i="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1" dirty="0">
              <a:latin typeface="Aptos"/>
            </a:rPr>
            <a:t>Buďte obozretní: Nezapisujte si heslá a kódy do voľne čitateľných súborov (napr. </a:t>
          </a:r>
          <a:r>
            <a:rPr lang="sk-SK" i="1" dirty="0" err="1">
              <a:latin typeface="Aptos"/>
            </a:rPr>
            <a:t>word</a:t>
          </a:r>
          <a:r>
            <a:rPr lang="sk-SK" i="1" dirty="0">
              <a:latin typeface="Aptos"/>
            </a:rPr>
            <a:t>, </a:t>
          </a:r>
          <a:r>
            <a:rPr lang="sk-SK" i="1" dirty="0" err="1">
              <a:latin typeface="Aptos"/>
            </a:rPr>
            <a:t>excel</a:t>
          </a:r>
          <a:r>
            <a:rPr lang="sk-SK" i="1" dirty="0">
              <a:latin typeface="Aptos"/>
            </a:rPr>
            <a:t>, ...) alebo na kúsky papiera.</a:t>
          </a:r>
          <a:endParaRPr lang="en-US" i="1" dirty="0">
            <a:latin typeface="Aptos"/>
            <a:ea typeface="Cambria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3"/>
      <dgm:spPr/>
    </dgm:pt>
    <dgm:pt modelId="{4C3BB3C4-D48C-46B1-8A32-9E3951CBB395}" type="pres">
      <dgm:prSet presAssocID="{E005DFF8-9213-41FA-8DA4-1A352AD9B1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tlačok prst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3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3"/>
      <dgm:spPr/>
    </dgm:pt>
    <dgm:pt modelId="{CC26F1E9-A16F-492B-A2E6-52795D094E56}" type="pres">
      <dgm:prSet presAssocID="{08C6AEBB-E1BE-4B95-B093-1B6A274857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turista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3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3" custLinFactNeighborX="-6088" custLinFactNeighborY="-2387"/>
      <dgm:spPr/>
    </dgm:pt>
    <dgm:pt modelId="{099D9778-BD54-43DF-8E9C-71140C4A5329}" type="pres">
      <dgm:prSet presAssocID="{F2EE30C0-7B90-412C-9191-B26D2BF87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výplň plnou farbou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41DC345C-09FD-4F6D-81E1-4B5B22934597}" type="presOf" srcId="{F2EE30C0-7B90-412C-9191-B26D2BF8793A}" destId="{98D707D8-583D-4C18-A11E-47506727DB8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  <dgm:cxn modelId="{09DBD1AC-FFB6-45C1-BE98-17CCFCDDE246}" type="presParOf" srcId="{3A8B25B3-A87E-4D6A-B075-90B33A927147}" destId="{502FAF1B-6626-43B8-BA0E-3FB2F6DFD68E}" srcOrd="3" destOrd="0" presId="urn:microsoft.com/office/officeart/2018/2/layout/IconVerticalSolidList"/>
    <dgm:cxn modelId="{9EF10572-B4D9-4DD7-8D1C-C04207EA3D22}" type="presParOf" srcId="{3A8B25B3-A87E-4D6A-B075-90B33A927147}" destId="{ED7492C4-9DBC-4B5D-89A4-2CB7E5037265}" srcOrd="4" destOrd="0" presId="urn:microsoft.com/office/officeart/2018/2/layout/IconVerticalSolidList"/>
    <dgm:cxn modelId="{06FB8B6E-B436-4102-BF7C-A360D2F7E836}" type="presParOf" srcId="{ED7492C4-9DBC-4B5D-89A4-2CB7E5037265}" destId="{EEB9BB86-2819-4BB3-B276-7575810710AA}" srcOrd="0" destOrd="0" presId="urn:microsoft.com/office/officeart/2018/2/layout/IconVerticalSolidList"/>
    <dgm:cxn modelId="{1B83C25D-D617-4D67-A576-83F55546042C}" type="presParOf" srcId="{ED7492C4-9DBC-4B5D-89A4-2CB7E5037265}" destId="{099D9778-BD54-43DF-8E9C-71140C4A5329}" srcOrd="1" destOrd="0" presId="urn:microsoft.com/office/officeart/2018/2/layout/IconVerticalSolidList"/>
    <dgm:cxn modelId="{FB63B918-F9A1-45C5-8757-5BCEBB4D99FA}" type="presParOf" srcId="{ED7492C4-9DBC-4B5D-89A4-2CB7E5037265}" destId="{83290F8B-66E6-4808-AD2F-76614182471A}" srcOrd="2" destOrd="0" presId="urn:microsoft.com/office/officeart/2018/2/layout/IconVerticalSolidList"/>
    <dgm:cxn modelId="{62A29BDC-0A19-4B91-B282-AC20BDB0A9FA}" type="presParOf" srcId="{ED7492C4-9DBC-4B5D-89A4-2CB7E5037265}" destId="{98D707D8-583D-4C18-A11E-47506727D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Cieľom môže byť </a:t>
          </a:r>
          <a:r>
            <a:rPr lang="sk-SK" sz="2400" b="1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ktokoľvek</a:t>
          </a:r>
          <a:r>
            <a:rPr lang="sk-SK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z akéhokoľvek dôvodu, bez ohľadu na to, kto ste, akú platformu používate, alebo </a:t>
          </a:r>
          <a:r>
            <a:rPr lang="sk-SK" sz="2400" b="1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koľko</a:t>
          </a:r>
          <a:r>
            <a:rPr lang="sk-SK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máte peňazí</a:t>
          </a:r>
          <a:r>
            <a:rPr lang="en-US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.</a:t>
          </a:r>
          <a:r>
            <a:rPr lang="sk-SK" sz="2400" b="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endParaRPr lang="en-US" sz="2400" b="0" i="0" dirty="0">
            <a:solidFill>
              <a:schemeClr val="tx1"/>
            </a:solidFill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dirty="0">
              <a:latin typeface="Aptos" panose="020B0004020202020204" pitchFamily="34" charset="0"/>
            </a:rPr>
            <a:t>Podľa správy Google, v priemere </a:t>
          </a:r>
          <a:r>
            <a:rPr lang="sk-SK" sz="2400" b="1" dirty="0">
              <a:latin typeface="Aptos" panose="020B0004020202020204" pitchFamily="34" charset="0"/>
            </a:rPr>
            <a:t>68 000 používateľov Facebooku </a:t>
          </a:r>
          <a:r>
            <a:rPr lang="sk-SK" sz="2400" dirty="0">
              <a:latin typeface="Aptos" panose="020B0004020202020204" pitchFamily="34" charset="0"/>
            </a:rPr>
            <a:t>a </a:t>
          </a:r>
          <a:r>
            <a:rPr lang="sk-SK" sz="2400" dirty="0">
              <a:solidFill>
                <a:schemeClr val="tx1"/>
              </a:solidFill>
              <a:latin typeface="Aptos" panose="020B0004020202020204" pitchFamily="34" charset="0"/>
            </a:rPr>
            <a:t>36 000 používateľov Instagramu </a:t>
          </a:r>
          <a:r>
            <a:rPr lang="sk-SK" sz="2400" dirty="0">
              <a:latin typeface="Aptos" panose="020B0004020202020204" pitchFamily="34" charset="0"/>
            </a:rPr>
            <a:t>požiadalo každý mesiac v roku 2024 Google o informácie o tom, ako obnoviť </a:t>
          </a:r>
          <a:r>
            <a:rPr lang="sk-SK" sz="2400" b="1" dirty="0">
              <a:latin typeface="Aptos" panose="020B0004020202020204" pitchFamily="34" charset="0"/>
            </a:rPr>
            <a:t>napadnutý účet</a:t>
          </a:r>
          <a:r>
            <a:rPr lang="sk-SK" sz="2400" dirty="0">
              <a:latin typeface="Aptos" panose="020B0004020202020204" pitchFamily="34" charset="0"/>
            </a:rPr>
            <a:t>. </a:t>
          </a: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4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d terča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 custLinFactNeighborX="-13913" custLinFactNeighborY="4897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blížiť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 custLinFactNeighborX="382" custLinFactNeighborY="-857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1A1163E-C812-406E-ACAF-B2DA9A2CF71E}" type="presOf" srcId="{08C6AEBB-E1BE-4B95-B093-1B6A27485733}" destId="{DB47289C-841F-4AA3-9FCF-CD74B20F0644}" srcOrd="0" destOrd="0" presId="urn:microsoft.com/office/officeart/2018/2/layout/IconVerticalSolidList"/>
    <dgm:cxn modelId="{2DA86068-8DB5-46FA-A81D-573E87BAF0CA}" type="presOf" srcId="{07388575-53AD-4155-AF4B-1182A738C817}" destId="{3A8B25B3-A87E-4D6A-B075-90B33A927147}" srcOrd="0" destOrd="0" presId="urn:microsoft.com/office/officeart/2018/2/layout/IconVerticalSolidList"/>
    <dgm:cxn modelId="{9FBA41DF-78A7-4171-90F7-D14AA9395029}" type="presOf" srcId="{E005DFF8-9213-41FA-8DA4-1A352AD9B123}" destId="{B87462E3-B2C6-419A-9325-3F627D30FBAC}" srcOrd="0" destOrd="0" presId="urn:microsoft.com/office/officeart/2018/2/layout/IconVerticalSolidList"/>
    <dgm:cxn modelId="{0DA0B4A2-25AC-4FA2-BD17-4C12F2E635A3}" type="presParOf" srcId="{3A8B25B3-A87E-4D6A-B075-90B33A927147}" destId="{B23338E4-A26E-40B7-9A0F-BC323F84F8F2}" srcOrd="0" destOrd="0" presId="urn:microsoft.com/office/officeart/2018/2/layout/IconVerticalSolidList"/>
    <dgm:cxn modelId="{326CDB74-6E37-41E3-8CD2-AA93006BC3A5}" type="presParOf" srcId="{B23338E4-A26E-40B7-9A0F-BC323F84F8F2}" destId="{9130D0B2-D5F8-4D0C-B3D1-EFC9BF353892}" srcOrd="0" destOrd="0" presId="urn:microsoft.com/office/officeart/2018/2/layout/IconVerticalSolidList"/>
    <dgm:cxn modelId="{8FB1B1D6-72D3-4772-ADB9-7904988E22F7}" type="presParOf" srcId="{B23338E4-A26E-40B7-9A0F-BC323F84F8F2}" destId="{4C3BB3C4-D48C-46B1-8A32-9E3951CBB395}" srcOrd="1" destOrd="0" presId="urn:microsoft.com/office/officeart/2018/2/layout/IconVerticalSolidList"/>
    <dgm:cxn modelId="{420C2680-4331-4ED6-B723-23A068AEADD2}" type="presParOf" srcId="{B23338E4-A26E-40B7-9A0F-BC323F84F8F2}" destId="{1F723BC6-5744-4673-A96B-225E8AAF85EB}" srcOrd="2" destOrd="0" presId="urn:microsoft.com/office/officeart/2018/2/layout/IconVerticalSolidList"/>
    <dgm:cxn modelId="{54969103-B374-4F59-BB56-84983706523A}" type="presParOf" srcId="{B23338E4-A26E-40B7-9A0F-BC323F84F8F2}" destId="{B87462E3-B2C6-419A-9325-3F627D30FBAC}" srcOrd="3" destOrd="0" presId="urn:microsoft.com/office/officeart/2018/2/layout/IconVerticalSolidList"/>
    <dgm:cxn modelId="{64049327-82D6-4455-BC15-5EDB0EC4E6AE}" type="presParOf" srcId="{3A8B25B3-A87E-4D6A-B075-90B33A927147}" destId="{74B4F4B0-DD78-425B-B24D-2DDD9B9EEE5B}" srcOrd="1" destOrd="0" presId="urn:microsoft.com/office/officeart/2018/2/layout/IconVerticalSolidList"/>
    <dgm:cxn modelId="{9E3FDBB4-6A0E-4640-8106-7328D8616E9C}" type="presParOf" srcId="{3A8B25B3-A87E-4D6A-B075-90B33A927147}" destId="{DCC388F6-A70D-404E-9468-5D997AB517B0}" srcOrd="2" destOrd="0" presId="urn:microsoft.com/office/officeart/2018/2/layout/IconVerticalSolidList"/>
    <dgm:cxn modelId="{2C533124-43D0-457B-B151-058D1546B05F}" type="presParOf" srcId="{DCC388F6-A70D-404E-9468-5D997AB517B0}" destId="{B3FDC2A5-017D-4E3C-99BE-889B931383F2}" srcOrd="0" destOrd="0" presId="urn:microsoft.com/office/officeart/2018/2/layout/IconVerticalSolidList"/>
    <dgm:cxn modelId="{3157169F-EF5A-4D9B-BD70-559808D2D6F5}" type="presParOf" srcId="{DCC388F6-A70D-404E-9468-5D997AB517B0}" destId="{CC26F1E9-A16F-492B-A2E6-52795D094E56}" srcOrd="1" destOrd="0" presId="urn:microsoft.com/office/officeart/2018/2/layout/IconVerticalSolidList"/>
    <dgm:cxn modelId="{4A74E4A0-3458-4854-AB7C-C5C612855774}" type="presParOf" srcId="{DCC388F6-A70D-404E-9468-5D997AB517B0}" destId="{E240DB1B-542C-49A9-BFEC-D25F71F9D599}" srcOrd="2" destOrd="0" presId="urn:microsoft.com/office/officeart/2018/2/layout/IconVerticalSolidList"/>
    <dgm:cxn modelId="{B887E9CA-B022-4D9D-ABF3-A99F2B390BF9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sk-SK" sz="2400" kern="120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Ochrana osobných údajov a minimalizácia bezpečnostných </a:t>
          </a:r>
          <a:r>
            <a:rPr lang="sk-SK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rizík je kľúčovou úlohou všetkých používateľov rozrastajúcich sa platforiem sociálnych sietí. </a:t>
          </a: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kern="1200" dirty="0">
              <a:latin typeface="Aptos" panose="020B0004020202020204" pitchFamily="34" charset="0"/>
              <a:cs typeface="Arial" panose="020B0604020202020204" pitchFamily="34" charset="0"/>
            </a:rPr>
            <a:t>Zabezpečenie </a:t>
          </a:r>
          <a:r>
            <a:rPr lang="pl-PL" sz="2400" b="1" kern="1200" dirty="0">
              <a:solidFill>
                <a:srgbClr val="92BAB5"/>
              </a:solidFill>
              <a:latin typeface="Aptos"/>
              <a:ea typeface="Cambria"/>
              <a:cs typeface="+mj-cs"/>
            </a:rPr>
            <a:t>účtu na sociálnej sieti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proti </a:t>
          </a:r>
          <a:r>
            <a:rPr lang="sk-SK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ohrozeniu </a:t>
          </a:r>
          <a:r>
            <a:rPr lang="sk-SK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súkromia a bezpečnosti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 alebo proti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hrozbám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 nie je veľmi zložité, keď budete dodržiavať </a:t>
          </a:r>
          <a:r>
            <a:rPr lang="sk-SK" sz="2400" kern="120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základné odporúčané postupy 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na ochranu</a:t>
          </a:r>
          <a:r>
            <a:rPr lang="sk-SK" sz="2400" b="0" kern="1200" dirty="0">
              <a:latin typeface="Aptos" panose="020B0004020202020204" pitchFamily="34" charset="0"/>
              <a:cs typeface="Arial" panose="020B0604020202020204" pitchFamily="34" charset="0"/>
            </a:rPr>
            <a:t> pred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kybernetickou kriminalitou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a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podozrivou aktivitou. </a:t>
          </a:r>
          <a:endParaRPr lang="en-US" sz="2400" b="1" kern="12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2"/>
      <dgm:spPr/>
    </dgm:pt>
    <dgm:pt modelId="{4C3BB3C4-D48C-46B1-8A32-9E3951CBB395}" type="pres">
      <dgm:prSet presAssocID="{E005DFF8-9213-41FA-8DA4-1A352AD9B1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ždnik výplň plnou farbou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2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2"/>
      <dgm:spPr/>
    </dgm:pt>
    <dgm:pt modelId="{CC26F1E9-A16F-492B-A2E6-52795D094E56}" type="pres">
      <dgm:prSet presAssocID="{08C6AEBB-E1BE-4B95-B093-1B6A274857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tít so značkou výplň plnou farbou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2" custScaleY="145026" custLinFactNeighborX="-389" custLinFactNeighborY="-1286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E9F88E17-311F-4242-B568-A6E0125C6BA8}" type="presOf" srcId="{08C6AEBB-E1BE-4B95-B093-1B6A27485733}" destId="{DB47289C-841F-4AA3-9FCF-CD74B20F0644}" srcOrd="0" destOrd="0" presId="urn:microsoft.com/office/officeart/2018/2/layout/IconVerticalSolidList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D6BAF248-1590-48CA-8362-B4A42BA33D6B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CD800242-1BAB-4743-832E-6368AE5257BE}" type="presParOf" srcId="{3A8B25B3-A87E-4D6A-B075-90B33A927147}" destId="{B23338E4-A26E-40B7-9A0F-BC323F84F8F2}" srcOrd="0" destOrd="0" presId="urn:microsoft.com/office/officeart/2018/2/layout/IconVerticalSolidList"/>
    <dgm:cxn modelId="{8F343E84-1CE9-4090-9A92-7CF7A490EF73}" type="presParOf" srcId="{B23338E4-A26E-40B7-9A0F-BC323F84F8F2}" destId="{9130D0B2-D5F8-4D0C-B3D1-EFC9BF353892}" srcOrd="0" destOrd="0" presId="urn:microsoft.com/office/officeart/2018/2/layout/IconVerticalSolidList"/>
    <dgm:cxn modelId="{23D3EA36-97D6-4768-A7E0-929CC3E89DB5}" type="presParOf" srcId="{B23338E4-A26E-40B7-9A0F-BC323F84F8F2}" destId="{4C3BB3C4-D48C-46B1-8A32-9E3951CBB395}" srcOrd="1" destOrd="0" presId="urn:microsoft.com/office/officeart/2018/2/layout/IconVerticalSolidList"/>
    <dgm:cxn modelId="{F1655BAF-BCD2-4C41-BFA1-9122C3DAA3E0}" type="presParOf" srcId="{B23338E4-A26E-40B7-9A0F-BC323F84F8F2}" destId="{1F723BC6-5744-4673-A96B-225E8AAF85EB}" srcOrd="2" destOrd="0" presId="urn:microsoft.com/office/officeart/2018/2/layout/IconVerticalSolidList"/>
    <dgm:cxn modelId="{F664BB29-677C-4F5B-B881-DC5322EF886B}" type="presParOf" srcId="{B23338E4-A26E-40B7-9A0F-BC323F84F8F2}" destId="{B87462E3-B2C6-419A-9325-3F627D30FBAC}" srcOrd="3" destOrd="0" presId="urn:microsoft.com/office/officeart/2018/2/layout/IconVerticalSolidList"/>
    <dgm:cxn modelId="{79738652-F305-4299-9498-88EC03F59C14}" type="presParOf" srcId="{3A8B25B3-A87E-4D6A-B075-90B33A927147}" destId="{74B4F4B0-DD78-425B-B24D-2DDD9B9EEE5B}" srcOrd="1" destOrd="0" presId="urn:microsoft.com/office/officeart/2018/2/layout/IconVerticalSolidList"/>
    <dgm:cxn modelId="{D9FAC8CE-C301-47DA-B9F7-46C91038819C}" type="presParOf" srcId="{3A8B25B3-A87E-4D6A-B075-90B33A927147}" destId="{DCC388F6-A70D-404E-9468-5D997AB517B0}" srcOrd="2" destOrd="0" presId="urn:microsoft.com/office/officeart/2018/2/layout/IconVerticalSolidList"/>
    <dgm:cxn modelId="{31E0D815-0D33-4CAC-9559-54C3E0D6BC95}" type="presParOf" srcId="{DCC388F6-A70D-404E-9468-5D997AB517B0}" destId="{B3FDC2A5-017D-4E3C-99BE-889B931383F2}" srcOrd="0" destOrd="0" presId="urn:microsoft.com/office/officeart/2018/2/layout/IconVerticalSolidList"/>
    <dgm:cxn modelId="{8C08BF74-3229-4E0A-8DD8-D8BB40C73DF8}" type="presParOf" srcId="{DCC388F6-A70D-404E-9468-5D997AB517B0}" destId="{CC26F1E9-A16F-492B-A2E6-52795D094E56}" srcOrd="1" destOrd="0" presId="urn:microsoft.com/office/officeart/2018/2/layout/IconVerticalSolidList"/>
    <dgm:cxn modelId="{012FAD6C-ED29-49F3-A6E4-67817DE4A61A}" type="presParOf" srcId="{DCC388F6-A70D-404E-9468-5D997AB517B0}" destId="{E240DB1B-542C-49A9-BFEC-D25F71F9D599}" srcOrd="2" destOrd="0" presId="urn:microsoft.com/office/officeart/2018/2/layout/IconVerticalSolidList"/>
    <dgm:cxn modelId="{B0336081-9725-4D81-BB8B-292CF77ADA3D}" type="presParOf" srcId="{DCC388F6-A70D-404E-9468-5D997AB517B0}" destId="{DB47289C-841F-4AA3-9FCF-CD74B20F0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586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586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OBSAH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586"/>
        <a:ext cx="6972975" cy="533671"/>
      </dsp:txXfrm>
    </dsp:sp>
    <dsp:sp modelId="{BA978681-798E-4E8B-9906-702C602C2001}">
      <dsp:nvSpPr>
        <dsp:cNvPr id="0" name=""/>
        <dsp:cNvSpPr/>
      </dsp:nvSpPr>
      <dsp:spPr>
        <a:xfrm>
          <a:off x="0" y="534258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534258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0" kern="1200" dirty="0">
              <a:latin typeface="Aptos"/>
            </a:rPr>
            <a:t>Internetové bankovníctvo	</a:t>
          </a:r>
          <a:endParaRPr lang="en-US" sz="2400" b="0" kern="1200" dirty="0">
            <a:latin typeface="Aptos"/>
            <a:ea typeface="+mn-ea"/>
            <a:cs typeface="+mn-cs"/>
          </a:endParaRPr>
        </a:p>
      </dsp:txBody>
      <dsp:txXfrm>
        <a:off x="0" y="534258"/>
        <a:ext cx="6972975" cy="533671"/>
      </dsp:txXfrm>
    </dsp:sp>
    <dsp:sp modelId="{9B43BAE5-18C7-477B-B28A-7E020CBF5F7B}">
      <dsp:nvSpPr>
        <dsp:cNvPr id="0" name=""/>
        <dsp:cNvSpPr/>
      </dsp:nvSpPr>
      <dsp:spPr>
        <a:xfrm>
          <a:off x="0" y="1067930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067930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cs typeface="Calibri"/>
            </a:rPr>
            <a:t>Výhody a nevýhody  internetového bankovníctva</a:t>
          </a:r>
          <a:endParaRPr lang="en-US" sz="2400" kern="1200" dirty="0">
            <a:latin typeface="Aptos"/>
            <a:ea typeface="+mn-ea"/>
            <a:cs typeface="Calibri"/>
          </a:endParaRPr>
        </a:p>
      </dsp:txBody>
      <dsp:txXfrm>
        <a:off x="0" y="1067930"/>
        <a:ext cx="6972975" cy="533671"/>
      </dsp:txXfrm>
    </dsp:sp>
    <dsp:sp modelId="{93A14647-9A57-498F-B002-0BD7E3FDCB1B}">
      <dsp:nvSpPr>
        <dsp:cNvPr id="0" name=""/>
        <dsp:cNvSpPr/>
      </dsp:nvSpPr>
      <dsp:spPr>
        <a:xfrm>
          <a:off x="0" y="1601602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2D81F-790E-4239-8EC7-CF9A12B1367A}">
      <dsp:nvSpPr>
        <dsp:cNvPr id="0" name=""/>
        <dsp:cNvSpPr/>
      </dsp:nvSpPr>
      <dsp:spPr>
        <a:xfrm>
          <a:off x="0" y="1601602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IB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601602"/>
        <a:ext cx="6972975" cy="533671"/>
      </dsp:txXfrm>
    </dsp:sp>
    <dsp:sp modelId="{1B725A3C-332C-4241-BAA5-3F2D5B50DEC0}">
      <dsp:nvSpPr>
        <dsp:cNvPr id="0" name=""/>
        <dsp:cNvSpPr/>
      </dsp:nvSpPr>
      <dsp:spPr>
        <a:xfrm>
          <a:off x="0" y="2135274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A3B41-FBFD-4DBC-9B3B-948EA8460D0B}">
      <dsp:nvSpPr>
        <dsp:cNvPr id="0" name=""/>
        <dsp:cNvSpPr/>
      </dsp:nvSpPr>
      <dsp:spPr>
        <a:xfrm>
          <a:off x="0" y="2135274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Bezpečnosť internetového </a:t>
          </a:r>
          <a:r>
            <a:rPr lang="sk-SK" sz="2400" kern="120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bankovníctva záver</a:t>
          </a:r>
          <a:endParaRPr lang="sk-SK" sz="2400" kern="1200" dirty="0">
            <a:solidFill>
              <a:srgbClr val="000000"/>
            </a:solidFill>
            <a:latin typeface="Aptos" panose="020B0004020202020204" pitchFamily="34" charset="0"/>
            <a:ea typeface="Calibri"/>
            <a:cs typeface="Calibri"/>
          </a:endParaRPr>
        </a:p>
      </dsp:txBody>
      <dsp:txXfrm>
        <a:off x="0" y="2135274"/>
        <a:ext cx="6972975" cy="533671"/>
      </dsp:txXfrm>
    </dsp:sp>
    <dsp:sp modelId="{DE5B319D-76DF-444D-AE04-D3D3B61082C7}">
      <dsp:nvSpPr>
        <dsp:cNvPr id="0" name=""/>
        <dsp:cNvSpPr/>
      </dsp:nvSpPr>
      <dsp:spPr>
        <a:xfrm>
          <a:off x="0" y="2668945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C7A2B-EBE0-4E49-94CD-23CE80717489}">
      <dsp:nvSpPr>
        <dsp:cNvPr id="0" name=""/>
        <dsp:cNvSpPr/>
      </dsp:nvSpPr>
      <dsp:spPr>
        <a:xfrm>
          <a:off x="0" y="2668945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cs typeface="Calibri"/>
            </a:rPr>
            <a:t>Sociálne siete</a:t>
          </a:r>
        </a:p>
      </dsp:txBody>
      <dsp:txXfrm>
        <a:off x="0" y="2668945"/>
        <a:ext cx="6972975" cy="533671"/>
      </dsp:txXfrm>
    </dsp:sp>
    <dsp:sp modelId="{996B8815-0BC1-49F5-9553-1DBF6F5EA2EA}">
      <dsp:nvSpPr>
        <dsp:cNvPr id="0" name=""/>
        <dsp:cNvSpPr/>
      </dsp:nvSpPr>
      <dsp:spPr>
        <a:xfrm>
          <a:off x="0" y="3202617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3202617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cs typeface="Calibri"/>
            </a:rPr>
            <a:t>Výhody a nevýhody  sociálnych sietí</a:t>
          </a:r>
          <a:endParaRPr lang="en-US" sz="2400" kern="1200" dirty="0">
            <a:latin typeface="Aptos"/>
            <a:ea typeface="+mn-ea"/>
            <a:cs typeface="Calibri"/>
          </a:endParaRPr>
        </a:p>
      </dsp:txBody>
      <dsp:txXfrm>
        <a:off x="0" y="3202617"/>
        <a:ext cx="6972975" cy="533671"/>
      </dsp:txXfrm>
    </dsp:sp>
    <dsp:sp modelId="{530E71F0-C27F-46BC-9B42-5B7332EF4DBE}">
      <dsp:nvSpPr>
        <dsp:cNvPr id="0" name=""/>
        <dsp:cNvSpPr/>
      </dsp:nvSpPr>
      <dsp:spPr>
        <a:xfrm>
          <a:off x="0" y="3736289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87F62-05B5-49FE-BA1D-E8CCADBCA17B}">
      <dsp:nvSpPr>
        <dsp:cNvPr id="0" name=""/>
        <dsp:cNvSpPr/>
      </dsp:nvSpPr>
      <dsp:spPr>
        <a:xfrm>
          <a:off x="0" y="3736289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/>
              <a:ea typeface="+mn-ea"/>
              <a:cs typeface="+mn-cs"/>
            </a:rPr>
            <a:t>Osvedčené postupy – Bezpečnosť sociálnych sietí </a:t>
          </a:r>
          <a:endParaRPr lang="en-US" sz="2400" kern="1200" dirty="0" err="1">
            <a:latin typeface="Aptos"/>
            <a:ea typeface="+mn-ea"/>
            <a:cs typeface="+mn-cs"/>
          </a:endParaRPr>
        </a:p>
      </dsp:txBody>
      <dsp:txXfrm>
        <a:off x="0" y="3736289"/>
        <a:ext cx="6972975" cy="533671"/>
      </dsp:txXfrm>
    </dsp:sp>
    <dsp:sp modelId="{648A20A8-418D-4A81-BB28-0C1177E63AEF}">
      <dsp:nvSpPr>
        <dsp:cNvPr id="0" name=""/>
        <dsp:cNvSpPr/>
      </dsp:nvSpPr>
      <dsp:spPr>
        <a:xfrm>
          <a:off x="0" y="4269961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F9F6-F842-4442-B25B-D1F7A0C805B6}">
      <dsp:nvSpPr>
        <dsp:cNvPr id="0" name=""/>
        <dsp:cNvSpPr/>
      </dsp:nvSpPr>
      <dsp:spPr>
        <a:xfrm>
          <a:off x="0" y="4269961"/>
          <a:ext cx="6972975" cy="53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rgbClr val="000000"/>
              </a:solidFill>
              <a:latin typeface="Aptos" panose="020B0004020202020204" pitchFamily="34" charset="0"/>
              <a:cs typeface="Calibri"/>
            </a:rPr>
            <a:t>Bezpečnosť sociálnych sietí záver</a:t>
          </a:r>
          <a:endParaRPr lang="sk-SK" sz="2400" kern="1200" dirty="0">
            <a:latin typeface="Aptos" panose="020B0004020202020204" pitchFamily="34" charset="0"/>
          </a:endParaRPr>
        </a:p>
      </dsp:txBody>
      <dsp:txXfrm>
        <a:off x="0" y="4269961"/>
        <a:ext cx="6972975" cy="53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37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380793" y="283772"/>
          <a:ext cx="692351" cy="692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453937" y="537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dirty="0">
              <a:solidFill>
                <a:srgbClr val="444444"/>
              </a:solidFill>
              <a:latin typeface="Aptos"/>
              <a:cs typeface="Calibri"/>
            </a:rPr>
            <a:t>Vyhnite sa klikaniu na e-mailové odkazy, ktoré vás údajne presmerujú na webové sídlo banky.</a:t>
          </a:r>
          <a:endParaRPr lang="en-US" sz="2100" b="0" kern="1200" dirty="0">
            <a:solidFill>
              <a:srgbClr val="444444"/>
            </a:solidFill>
            <a:latin typeface="Aptos"/>
            <a:ea typeface="Cambria"/>
            <a:cs typeface="Calibri"/>
          </a:endParaRPr>
        </a:p>
      </dsp:txBody>
      <dsp:txXfrm>
        <a:off x="1453937" y="537"/>
        <a:ext cx="9435042" cy="1258820"/>
      </dsp:txXfrm>
    </dsp:sp>
    <dsp:sp modelId="{B3FDC2A5-017D-4E3C-99BE-889B931383F2}">
      <dsp:nvSpPr>
        <dsp:cNvPr id="0" name=""/>
        <dsp:cNvSpPr/>
      </dsp:nvSpPr>
      <dsp:spPr>
        <a:xfrm>
          <a:off x="0" y="1574063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380793" y="1857298"/>
          <a:ext cx="692351" cy="692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453937" y="1574063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ptos"/>
              <a:cs typeface="Calibri"/>
            </a:rPr>
            <a:t>Zadajte 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j-cs"/>
            </a:rPr>
            <a:t>webovú adresu banky </a:t>
          </a:r>
          <a:r>
            <a:rPr lang="sk-SK" sz="2100" kern="1200" dirty="0">
              <a:latin typeface="Aptos"/>
              <a:cs typeface="Calibri"/>
            </a:rPr>
            <a:t>priamo do prehliadača a uistite sa, že ste na legitímnej, zabezpečenej stránke banky.</a:t>
          </a:r>
          <a:endParaRPr lang="en-US" sz="2100" kern="1200" dirty="0">
            <a:latin typeface="Aptos"/>
            <a:ea typeface="Cambria"/>
            <a:cs typeface="Calibri"/>
          </a:endParaRPr>
        </a:p>
      </dsp:txBody>
      <dsp:txXfrm>
        <a:off x="1453937" y="1574063"/>
        <a:ext cx="9435042" cy="1258820"/>
      </dsp:txXfrm>
    </dsp:sp>
    <dsp:sp modelId="{EEB9BB86-2819-4BB3-B276-7575810710AA}">
      <dsp:nvSpPr>
        <dsp:cNvPr id="0" name=""/>
        <dsp:cNvSpPr/>
      </dsp:nvSpPr>
      <dsp:spPr>
        <a:xfrm>
          <a:off x="0" y="3117541"/>
          <a:ext cx="10888980" cy="12588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380793" y="3430824"/>
          <a:ext cx="692351" cy="692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453937" y="3147589"/>
          <a:ext cx="9435042" cy="125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25" tIns="133225" rIns="133225" bIns="13322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ptos"/>
            </a:rPr>
            <a:t>Používajte </a:t>
          </a:r>
          <a:r>
            <a:rPr lang="sk-SK" sz="2100" b="1" kern="1200" dirty="0">
              <a:solidFill>
                <a:srgbClr val="FFAA5A"/>
              </a:solidFill>
              <a:latin typeface="Aptos"/>
              <a:ea typeface="Cambria"/>
              <a:cs typeface="+mn-cs"/>
            </a:rPr>
            <a:t>aplikáciu mobilného bankovníctva </a:t>
          </a:r>
          <a:r>
            <a:rPr lang="sk-SK" sz="2100" kern="1200" dirty="0">
              <a:latin typeface="Aptos"/>
            </a:rPr>
            <a:t>stiahnutú z oficiálnych maloobchodných predajní hardvéru Google </a:t>
          </a:r>
          <a:r>
            <a:rPr lang="sk-SK" sz="2100" kern="1200" dirty="0" err="1">
              <a:latin typeface="Aptos"/>
            </a:rPr>
            <a:t>Play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Store</a:t>
          </a:r>
          <a:r>
            <a:rPr lang="sk-SK" sz="2100" kern="1200" dirty="0">
              <a:latin typeface="Aptos"/>
            </a:rPr>
            <a:t>, </a:t>
          </a:r>
          <a:r>
            <a:rPr lang="sk-SK" sz="2100" kern="1200" dirty="0" err="1">
              <a:latin typeface="Aptos"/>
            </a:rPr>
            <a:t>App</a:t>
          </a:r>
          <a:r>
            <a:rPr lang="sk-SK" sz="2100" kern="1200" dirty="0">
              <a:latin typeface="Aptos"/>
            </a:rPr>
            <a:t> </a:t>
          </a:r>
          <a:r>
            <a:rPr lang="sk-SK" sz="2100" kern="1200" dirty="0" err="1">
              <a:latin typeface="Aptos"/>
            </a:rPr>
            <a:t>Gallery</a:t>
          </a:r>
          <a:r>
            <a:rPr lang="sk-SK" sz="2100" kern="1200" dirty="0">
              <a:latin typeface="Aptos"/>
            </a:rPr>
            <a:t>.</a:t>
          </a:r>
          <a:endParaRPr lang="en-US" sz="2100" kern="1200" dirty="0">
            <a:latin typeface="Aptos"/>
          </a:endParaRPr>
        </a:p>
      </dsp:txBody>
      <dsp:txXfrm>
        <a:off x="1453937" y="3147589"/>
        <a:ext cx="9435042" cy="1258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569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403358" y="300588"/>
          <a:ext cx="733379" cy="733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540097" y="569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i="0" kern="1200" dirty="0">
              <a:latin typeface="Aptos" panose="020B0004020202020204" pitchFamily="34" charset="0"/>
            </a:rPr>
            <a:t>Na prihlasovanie používajte biometrické údaje, pretože pre podvodníkov je veľmi ťažké s nimi manipulovať.</a:t>
          </a:r>
          <a:endParaRPr lang="en-US" sz="2200" b="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569"/>
        <a:ext cx="8975502" cy="1333417"/>
      </dsp:txXfrm>
    </dsp:sp>
    <dsp:sp modelId="{B3FDC2A5-017D-4E3C-99BE-889B931383F2}">
      <dsp:nvSpPr>
        <dsp:cNvPr id="0" name=""/>
        <dsp:cNvSpPr/>
      </dsp:nvSpPr>
      <dsp:spPr>
        <a:xfrm>
          <a:off x="0" y="1667342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403358" y="1967361"/>
          <a:ext cx="733379" cy="733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540097" y="1667342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i="0" kern="1200" dirty="0">
              <a:latin typeface="Aptos" panose="020B0004020202020204" pitchFamily="34" charset="0"/>
            </a:rPr>
            <a:t>Heslá sú rovnako silné ako zabezpečenie vašej siete a pri napadnutí hardvéru škodlivým softvérom sa môžu ľahko dostať do rúk zločincov prostredníctvom zaznamenávania kľúčov.</a:t>
          </a:r>
          <a:endParaRPr lang="en-US" sz="2200" i="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40097" y="1667342"/>
        <a:ext cx="8975502" cy="1333417"/>
      </dsp:txXfrm>
    </dsp:sp>
    <dsp:sp modelId="{EEB9BB86-2819-4BB3-B276-7575810710AA}">
      <dsp:nvSpPr>
        <dsp:cNvPr id="0" name=""/>
        <dsp:cNvSpPr/>
      </dsp:nvSpPr>
      <dsp:spPr>
        <a:xfrm>
          <a:off x="0" y="3302285"/>
          <a:ext cx="10515600" cy="13334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403358" y="3634133"/>
          <a:ext cx="733379" cy="733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540097" y="3334114"/>
          <a:ext cx="8975502" cy="13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20" tIns="141120" rIns="141120" bIns="1411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i="1" kern="1200" dirty="0">
              <a:latin typeface="Aptos"/>
            </a:rPr>
            <a:t>Buďte obozretní: Nezapisujte si heslá a kódy do voľne čitateľných súborov (napr. </a:t>
          </a:r>
          <a:r>
            <a:rPr lang="sk-SK" sz="2200" i="1" kern="1200" dirty="0" err="1">
              <a:latin typeface="Aptos"/>
            </a:rPr>
            <a:t>word</a:t>
          </a:r>
          <a:r>
            <a:rPr lang="sk-SK" sz="2200" i="1" kern="1200" dirty="0">
              <a:latin typeface="Aptos"/>
            </a:rPr>
            <a:t>, </a:t>
          </a:r>
          <a:r>
            <a:rPr lang="sk-SK" sz="2200" i="1" kern="1200" dirty="0" err="1">
              <a:latin typeface="Aptos"/>
            </a:rPr>
            <a:t>excel</a:t>
          </a:r>
          <a:r>
            <a:rPr lang="sk-SK" sz="2200" i="1" kern="1200" dirty="0">
              <a:latin typeface="Aptos"/>
            </a:rPr>
            <a:t>, ...) alebo na kúsky papiera.</a:t>
          </a:r>
          <a:endParaRPr lang="en-US" sz="2200" i="1" kern="1200" dirty="0">
            <a:latin typeface="Aptos"/>
            <a:ea typeface="Cambria"/>
          </a:endParaRPr>
        </a:p>
      </dsp:txBody>
      <dsp:txXfrm>
        <a:off x="1540097" y="3334114"/>
        <a:ext cx="8975502" cy="133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263492"/>
          <a:ext cx="10515600" cy="1895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573390" y="689981"/>
          <a:ext cx="1042527" cy="1042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2189307" y="263492"/>
          <a:ext cx="8291541" cy="18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08" tIns="200608" rIns="200608" bIns="2006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Cieľom môže byť </a:t>
          </a:r>
          <a:r>
            <a:rPr lang="sk-SK" sz="2400" b="1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ktokoľvek</a:t>
          </a:r>
          <a:r>
            <a:rPr lang="sk-SK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z akéhokoľvek dôvodu, bez ohľadu na to, kto ste, akú platformu používate, alebo </a:t>
          </a:r>
          <a:r>
            <a:rPr lang="sk-SK" sz="2400" b="1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koľko</a:t>
          </a:r>
          <a:r>
            <a:rPr lang="sk-SK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máte peňazí</a:t>
          </a:r>
          <a:r>
            <a:rPr lang="en-US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.</a:t>
          </a:r>
          <a:r>
            <a:rPr lang="sk-SK" sz="2400" b="0" kern="1200" dirty="0">
              <a:solidFill>
                <a:schemeClr val="tx1"/>
              </a:solidFill>
              <a:latin typeface="Aptos" panose="020B0004020202020204" pitchFamily="34" charset="0"/>
              <a:cs typeface="+mj-cs"/>
            </a:rPr>
            <a:t> </a:t>
          </a:r>
          <a:endParaRPr lang="en-US" sz="2400" b="0" i="0" kern="1200" dirty="0">
            <a:solidFill>
              <a:schemeClr val="tx1"/>
            </a:solidFill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189307" y="263492"/>
        <a:ext cx="8291541" cy="1895504"/>
      </dsp:txXfrm>
    </dsp:sp>
    <dsp:sp modelId="{B3FDC2A5-017D-4E3C-99BE-889B931383F2}">
      <dsp:nvSpPr>
        <dsp:cNvPr id="0" name=""/>
        <dsp:cNvSpPr/>
      </dsp:nvSpPr>
      <dsp:spPr>
        <a:xfrm>
          <a:off x="0" y="2601927"/>
          <a:ext cx="10515600" cy="1895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573390" y="2935593"/>
          <a:ext cx="1042527" cy="1042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2220981" y="2492860"/>
          <a:ext cx="8291541" cy="189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08" tIns="200608" rIns="200608" bIns="2006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</a:rPr>
            <a:t>Podľa správy Google, v priemere </a:t>
          </a:r>
          <a:r>
            <a:rPr lang="sk-SK" sz="2400" b="1" kern="1200" dirty="0">
              <a:latin typeface="Aptos" panose="020B0004020202020204" pitchFamily="34" charset="0"/>
            </a:rPr>
            <a:t>68 000 používateľov Facebooku </a:t>
          </a:r>
          <a:r>
            <a:rPr lang="sk-SK" sz="2400" kern="1200" dirty="0">
              <a:latin typeface="Aptos" panose="020B0004020202020204" pitchFamily="34" charset="0"/>
            </a:rPr>
            <a:t>a </a:t>
          </a:r>
          <a:r>
            <a:rPr lang="sk-SK" sz="2400" kern="1200" dirty="0">
              <a:solidFill>
                <a:schemeClr val="tx1"/>
              </a:solidFill>
              <a:latin typeface="Aptos" panose="020B0004020202020204" pitchFamily="34" charset="0"/>
            </a:rPr>
            <a:t>36 000 používateľov Instagramu </a:t>
          </a:r>
          <a:r>
            <a:rPr lang="sk-SK" sz="2400" kern="1200" dirty="0">
              <a:latin typeface="Aptos" panose="020B0004020202020204" pitchFamily="34" charset="0"/>
            </a:rPr>
            <a:t>požiadalo každý mesiac v roku 2024 Google o informácie o tom, ako obnoviť </a:t>
          </a:r>
          <a:r>
            <a:rPr lang="sk-SK" sz="2400" b="1" kern="1200" dirty="0">
              <a:latin typeface="Aptos" panose="020B0004020202020204" pitchFamily="34" charset="0"/>
            </a:rPr>
            <a:t>napadnutý účet</a:t>
          </a:r>
          <a:r>
            <a:rPr lang="sk-SK" sz="2400" kern="1200" dirty="0">
              <a:latin typeface="Aptos" panose="020B0004020202020204" pitchFamily="34" charset="0"/>
            </a:rPr>
            <a:t>. </a:t>
          </a:r>
        </a:p>
      </dsp:txBody>
      <dsp:txXfrm>
        <a:off x="2220981" y="2492860"/>
        <a:ext cx="8291541" cy="1895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350710"/>
          <a:ext cx="10888980" cy="1886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570734" y="775223"/>
          <a:ext cx="1037698" cy="1037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2179167" y="350710"/>
          <a:ext cx="8708798" cy="188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8" tIns="199678" rIns="199678" bIns="1996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Ochrana osobných údajov a minimalizácia bezpečnostných </a:t>
          </a:r>
          <a:r>
            <a:rPr lang="sk-SK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rizík je kľúčovou úlohou všetkých používateľov rozrastajúcich sa platforiem sociálnych sietí. </a:t>
          </a:r>
        </a:p>
      </dsp:txBody>
      <dsp:txXfrm>
        <a:off x="2179167" y="350710"/>
        <a:ext cx="8708798" cy="1886725"/>
      </dsp:txXfrm>
    </dsp:sp>
    <dsp:sp modelId="{B3FDC2A5-017D-4E3C-99BE-889B931383F2}">
      <dsp:nvSpPr>
        <dsp:cNvPr id="0" name=""/>
        <dsp:cNvSpPr/>
      </dsp:nvSpPr>
      <dsp:spPr>
        <a:xfrm>
          <a:off x="0" y="3093445"/>
          <a:ext cx="10888980" cy="1886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570734" y="3517958"/>
          <a:ext cx="1037698" cy="1037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2145290" y="2644424"/>
          <a:ext cx="8708798" cy="273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8" tIns="199678" rIns="199678" bIns="1996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ptos" panose="020B0004020202020204" pitchFamily="34" charset="0"/>
              <a:cs typeface="Arial" panose="020B0604020202020204" pitchFamily="34" charset="0"/>
            </a:rPr>
            <a:t>Zabezpečenie </a:t>
          </a:r>
          <a:r>
            <a:rPr lang="pl-PL" sz="2400" b="1" kern="1200" dirty="0">
              <a:solidFill>
                <a:srgbClr val="92BAB5"/>
              </a:solidFill>
              <a:latin typeface="Aptos"/>
              <a:ea typeface="Cambria"/>
              <a:cs typeface="+mj-cs"/>
            </a:rPr>
            <a:t>účtu na sociálnej sieti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proti </a:t>
          </a:r>
          <a:r>
            <a:rPr lang="sk-SK" sz="2400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ohrozeniu </a:t>
          </a:r>
          <a:r>
            <a:rPr lang="sk-SK" sz="2400" b="1" kern="12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súkromia a bezpečnosti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 alebo proti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hrozbám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 nie je veľmi zložité, keď budete dodržiavať </a:t>
          </a:r>
          <a:r>
            <a:rPr lang="sk-SK" sz="2400" kern="1200" dirty="0">
              <a:solidFill>
                <a:srgbClr val="ED7D31"/>
              </a:solidFill>
              <a:latin typeface="Aptos" panose="020B0004020202020204" pitchFamily="34" charset="0"/>
              <a:ea typeface="+mn-ea"/>
              <a:cs typeface="Arial" panose="020B0604020202020204" pitchFamily="34" charset="0"/>
            </a:rPr>
            <a:t>základné odporúčané postupy 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na ochranu</a:t>
          </a:r>
          <a:r>
            <a:rPr lang="sk-SK" sz="2400" b="0" kern="1200" dirty="0">
              <a:latin typeface="Aptos" panose="020B0004020202020204" pitchFamily="34" charset="0"/>
              <a:cs typeface="Arial" panose="020B0604020202020204" pitchFamily="34" charset="0"/>
            </a:rPr>
            <a:t> pred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kybernetickou kriminalitou </a:t>
          </a:r>
          <a:r>
            <a:rPr lang="sk-SK" sz="2400" kern="1200" dirty="0">
              <a:latin typeface="Aptos" panose="020B0004020202020204" pitchFamily="34" charset="0"/>
              <a:cs typeface="Arial" panose="020B0604020202020204" pitchFamily="34" charset="0"/>
            </a:rPr>
            <a:t>a </a:t>
          </a:r>
          <a:r>
            <a:rPr lang="sk-SK" sz="2400" b="1" kern="1200" dirty="0">
              <a:latin typeface="Aptos" panose="020B0004020202020204" pitchFamily="34" charset="0"/>
              <a:cs typeface="Arial" panose="020B0604020202020204" pitchFamily="34" charset="0"/>
            </a:rPr>
            <a:t>podozrivou aktivitou. </a:t>
          </a:r>
          <a:endParaRPr lang="en-US" sz="2400" b="1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2145290" y="2644424"/>
        <a:ext cx="8708798" cy="273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722A-652A-4715-ADE4-F2AE1CA88ED0}" type="datetimeFigureOut">
              <a:rPr lang="sk-SK" smtClean="0"/>
              <a:t>20. 10. 2024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7964-D389-42D8-91CE-A46B6AD74B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9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0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1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1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78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50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85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2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1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www.pngall.com/cybersecurity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onx.net/social-media-hacking-statistic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googleplay/answer/2812853?hl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apple.com/en-in/guide/security/sec35dd877d0/we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83992"/>
            <a:ext cx="6118088" cy="177276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n-US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Digit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álna</a:t>
            </a:r>
            <a:r>
              <a:rPr lang="sk-SK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 Bezpečnosť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 - </a:t>
            </a:r>
            <a:br>
              <a:rPr lang="en-US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</a:br>
            <a:r>
              <a:rPr lang="sk-SK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Bezpečnosť </a:t>
            </a:r>
            <a:r>
              <a:rPr lang="en-US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Interne</a:t>
            </a:r>
            <a:r>
              <a:rPr lang="sk-SK" sz="3600" b="1" dirty="0" err="1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tového</a:t>
            </a:r>
            <a:r>
              <a:rPr lang="sk-SK" sz="3600" b="1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 Bankovníctva a </a:t>
            </a:r>
            <a:r>
              <a:rPr lang="sk-SK" sz="3600" dirty="0">
                <a:solidFill>
                  <a:srgbClr val="FFAA5A"/>
                </a:solidFill>
                <a:latin typeface="+mn-lt"/>
                <a:ea typeface="Cambria"/>
                <a:cs typeface="Calibri"/>
              </a:rPr>
              <a:t>Sociálnych sietí</a:t>
            </a:r>
            <a:endParaRPr lang="en-US" sz="3600" b="1" dirty="0">
              <a:solidFill>
                <a:srgbClr val="FFAA5A"/>
              </a:solidFill>
              <a:latin typeface="+mn-lt"/>
              <a:ea typeface="Cambria"/>
              <a:cs typeface="Calibri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2" y="68397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Building Digital Resilience </a:t>
            </a:r>
            <a:b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by Making Digital Wellbeing </a:t>
            </a:r>
            <a:b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and Security Accessible to All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3" name="Obrázok 2" descr="Obrázok, na ktorom je počítač, animák, chlapec&#10;&#10;Automaticky generovaný popis">
            <a:extLst>
              <a:ext uri="{FF2B5EF4-FFF2-40B4-BE49-F238E27FC236}">
                <a16:creationId xmlns:a16="http://schemas.microsoft.com/office/drawing/2014/main" id="{C202155C-44E1-7C08-0D48-EB765193B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6297" y="1470012"/>
            <a:ext cx="3755414" cy="3418014"/>
          </a:xfrm>
          <a:prstGeom prst="rect">
            <a:avLst/>
          </a:prstGeom>
        </p:spPr>
      </p:pic>
      <p:pic>
        <p:nvPicPr>
          <p:cNvPr id="4" name="Grafický objekt 3" descr="Štít so značkou obrys">
            <a:extLst>
              <a:ext uri="{FF2B5EF4-FFF2-40B4-BE49-F238E27FC236}">
                <a16:creationId xmlns:a16="http://schemas.microsoft.com/office/drawing/2014/main" id="{6170BE01-09C6-6943-9587-26C1F6C94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1235" y="24475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16" y="358095"/>
            <a:ext cx="9581778" cy="937827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Používanie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zabezpečeného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zariadenia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siete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1295922"/>
            <a:ext cx="9581778" cy="4864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Bezpečnosť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môže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ovplyvniť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aj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zariadenie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sieť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ktoré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používate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prístup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svojmu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účtu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internetovom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bankovníctve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Zariadenie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z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ktorého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pristupujete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systému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elektronického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bankovníctva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starostlivo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zabezpečte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všetkých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zariadeniach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povoľte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ochranu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heslom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overenie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prístupu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Uistite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všetok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softvér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zariadeniach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aktualizovaný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Používajte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antivírusový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softvér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zvýšenie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bezpečnosti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bankovníctve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Nepristupujte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systémov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elektronického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bankovníctva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prostredníctvom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neznámych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/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nezabezpečených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sietí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ako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sú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napríklad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verejné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siete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WiFi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endParaRPr lang="en-GB" sz="30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5124" name="Picture 4" descr="How to secure your passwords">
            <a:extLst>
              <a:ext uri="{FF2B5EF4-FFF2-40B4-BE49-F238E27FC236}">
                <a16:creationId xmlns:a16="http://schemas.microsoft.com/office/drawing/2014/main" id="{1D78CCE7-3CB2-1ABB-7C3F-051595ED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97" y="5402566"/>
            <a:ext cx="1943883" cy="12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6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  <a:cs typeface="Calibri"/>
              </a:rPr>
              <a:t>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08" y="358095"/>
            <a:ext cx="9381185" cy="937827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Sledovanie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aktivity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výpisov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účtu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7" y="1295921"/>
            <a:ext cx="10249323" cy="55756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Pravidelne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sledujte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obraty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výpisy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z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účtu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nevyskytujú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podozrivé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aktivity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aby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identifikovali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potenciálne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hrozby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Najmenej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raz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mesačne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kontrolujte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pohyb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výpisy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z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účtu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akékoľvek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problémy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najskôr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nahláste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svojej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Povoľte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upozornenia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oznámenia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svoj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účet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napríklad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e-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maily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textové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správy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ktoré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vás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budú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informovať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akýchkoľvek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zmenách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transakciách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vašom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Aktivujte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>
                <a:solidFill>
                  <a:srgbClr val="E97132"/>
                </a:solidFill>
                <a:latin typeface="Aptos"/>
                <a:cs typeface="Arial"/>
              </a:rPr>
              <a:t>PUSH </a:t>
            </a:r>
            <a:r>
              <a:rPr lang="en-GB" sz="2400" b="1" i="1" kern="100" dirty="0" err="1">
                <a:solidFill>
                  <a:srgbClr val="E97132"/>
                </a:solidFill>
                <a:latin typeface="Aptos"/>
                <a:cs typeface="Arial"/>
              </a:rPr>
              <a:t>notifikácie</a:t>
            </a:r>
            <a:r>
              <a:rPr lang="en-GB" sz="2400" b="1" i="1" kern="100" dirty="0">
                <a:solidFill>
                  <a:srgbClr val="E97132"/>
                </a:solidFill>
                <a:latin typeface="Aptos"/>
                <a:cs typeface="Arial"/>
              </a:rPr>
              <a:t>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váš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účet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internetovom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v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mobilnej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aplikácii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správu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vášho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účtu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Pomôže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odhaliť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akékoľvek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neoprávnené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podvodné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transakcie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vašom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účte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zabrániť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prípadným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stratám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škodám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Neautorizované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poplatky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prevody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okamžite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nahláste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svojej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banke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222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26" y="358095"/>
            <a:ext cx="8847067" cy="937827"/>
          </a:xfrm>
        </p:spPr>
        <p:txBody>
          <a:bodyPr>
            <a:noAutofit/>
          </a:bodyPr>
          <a:lstStyle/>
          <a:p>
            <a:pPr algn="l"/>
            <a:r>
              <a:rPr lang="en-GB" sz="3600" dirty="0" err="1">
                <a:latin typeface="Aptos" panose="020B0004020202020204" pitchFamily="34" charset="0"/>
                <a:ea typeface="Cambria"/>
              </a:rPr>
              <a:t>Chráňte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svoje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osobné</a:t>
            </a:r>
            <a:r>
              <a:rPr lang="en-GB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600" dirty="0" err="1">
                <a:latin typeface="Aptos" panose="020B0004020202020204" pitchFamily="34" charset="0"/>
                <a:ea typeface="Cambria"/>
              </a:rPr>
              <a:t>údaje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89" y="1295921"/>
            <a:ext cx="9810901" cy="52039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Vždy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dávajte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pozor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bankové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e-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maily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správy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ktoré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vás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žiadajú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osobné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vás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presmerujú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webovú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stránku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Nikdy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neposkytujte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tretím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stranám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citlivé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informácie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identifikačné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čísla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prihlasovacie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PIN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kódy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Hackeri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používajú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falošné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e-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maily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správy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ktoré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vyzerajú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od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vašej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aby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ukradli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vaše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bankové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(phishing).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Hackeri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často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vydávajú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za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niekoho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iného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a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žiadajú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vás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poskytnutie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údajov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vašom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účte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(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podvod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).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Nenaleťte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podozrivé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správy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odkazy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žiadosti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poskytnutie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údajov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 Pred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otvorením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skontrolujte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adresy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odosielateľov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adresy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URL a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obsah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Ak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máte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akékoľvek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pochybnosti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alebo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obavy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obráťte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priamo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svoju</a:t>
            </a:r>
            <a:r>
              <a:rPr lang="en-GB" sz="24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banku</a:t>
            </a:r>
            <a:endParaRPr lang="en-GB" sz="2400" kern="100" dirty="0">
              <a:effectLst/>
              <a:latin typeface="Aptos"/>
              <a:ea typeface="Aptos" panose="020B0004020202020204" pitchFamily="34" charset="0"/>
              <a:cs typeface="Arial"/>
            </a:endParaRPr>
          </a:p>
          <a:p>
            <a:pPr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Skutočné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banky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nikdy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nebudú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žiadať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citlivé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400" b="1" i="1" kern="100" dirty="0" err="1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údaje</a:t>
            </a:r>
            <a:r>
              <a:rPr lang="en-GB" sz="2400" b="1" i="1" kern="100" dirty="0">
                <a:solidFill>
                  <a:srgbClr val="E97132"/>
                </a:solidFill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  <a:endParaRPr lang="en-GB" sz="4000" i="1" dirty="0">
              <a:latin typeface="Aptos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73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35897"/>
            <a:ext cx="10638790" cy="1060024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>
                <a:latin typeface="Aptos"/>
                <a:ea typeface="Cambria"/>
              </a:rPr>
              <a:t>Ďalšie</a:t>
            </a:r>
            <a:r>
              <a:rPr lang="en-GB" sz="3000" dirty="0">
                <a:latin typeface="Aptos"/>
                <a:ea typeface="Cambria"/>
              </a:rPr>
              <a:t> </a:t>
            </a:r>
            <a:r>
              <a:rPr lang="en-GB" sz="3000" dirty="0" err="1">
                <a:latin typeface="Aptos"/>
                <a:ea typeface="Cambria"/>
              </a:rPr>
              <a:t>odporúčania</a:t>
            </a:r>
            <a:r>
              <a:rPr lang="en-GB" sz="3000" dirty="0">
                <a:latin typeface="Aptos"/>
                <a:ea typeface="Cambria"/>
              </a:rPr>
              <a:t> </a:t>
            </a:r>
            <a:r>
              <a:rPr lang="en-GB" sz="3000" dirty="0" err="1">
                <a:latin typeface="Aptos"/>
                <a:ea typeface="Cambria"/>
              </a:rPr>
              <a:t>týkajúce</a:t>
            </a:r>
            <a:r>
              <a:rPr lang="en-GB" sz="3000" dirty="0">
                <a:latin typeface="Aptos"/>
                <a:ea typeface="Cambria"/>
              </a:rPr>
              <a:t> </a:t>
            </a:r>
            <a:r>
              <a:rPr lang="en-GB" sz="3000" dirty="0" err="1">
                <a:latin typeface="Aptos"/>
                <a:ea typeface="Cambria"/>
              </a:rPr>
              <a:t>sa</a:t>
            </a:r>
            <a:r>
              <a:rPr lang="en-GB" sz="3000" dirty="0">
                <a:latin typeface="Aptos"/>
                <a:ea typeface="Cambria"/>
              </a:rPr>
              <a:t> </a:t>
            </a:r>
            <a:r>
              <a:rPr lang="en-GB" sz="3000" dirty="0" err="1">
                <a:latin typeface="Aptos"/>
                <a:ea typeface="Cambria"/>
              </a:rPr>
              <a:t>zabezpečenia</a:t>
            </a:r>
            <a:r>
              <a:rPr lang="en-GB" sz="3000" dirty="0">
                <a:latin typeface="Aptos"/>
                <a:ea typeface="Cambria"/>
              </a:rPr>
              <a:t> online </a:t>
            </a:r>
            <a:r>
              <a:rPr lang="en-GB" sz="3000" dirty="0" err="1">
                <a:latin typeface="Aptos"/>
                <a:ea typeface="Cambria"/>
              </a:rPr>
              <a:t>bankovníctva</a:t>
            </a:r>
            <a:endParaRPr lang="en-US" sz="2800" dirty="0">
              <a:latin typeface="Aptos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89" y="1295921"/>
            <a:ext cx="9810901" cy="520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Sledujte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všetky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neočakávané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aktivity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počas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realizácie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platby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v  online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bankovníctve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ako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napríklad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neobvyklé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vyskakovacie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okná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-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okamžite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ich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vypnite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  <a:endParaRPr lang="sk-SK" sz="2200" kern="100" dirty="0">
              <a:effectLst/>
              <a:latin typeface="Aptos"/>
              <a:ea typeface="Aptos" panose="020B0004020202020204" pitchFamily="34" charset="0"/>
              <a:cs typeface="Arial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Vždy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sa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odhlasujte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z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bankových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relácií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a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sa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tak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nestane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automaticky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aktivujte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časované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odhlásenie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Ak je to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možné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zaregistrujte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sa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na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odber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bankových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upozornení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 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- </a:t>
            </a:r>
            <a:r>
              <a:rPr lang="en-GB" sz="2200" b="1" kern="100" dirty="0">
                <a:solidFill>
                  <a:srgbClr val="E97132"/>
                </a:solidFill>
                <a:latin typeface="Aptos"/>
                <a:ea typeface="Cambria"/>
                <a:cs typeface="Arial"/>
              </a:rPr>
              <a:t>PUSH </a:t>
            </a:r>
            <a:r>
              <a:rPr lang="en-GB" sz="2200" b="1" kern="100" dirty="0" err="1">
                <a:solidFill>
                  <a:srgbClr val="E97132"/>
                </a:solidFill>
                <a:latin typeface="Aptos"/>
                <a:ea typeface="Cambria"/>
                <a:cs typeface="Arial"/>
              </a:rPr>
              <a:t>notifikácií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aby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ste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boli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informovaní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všetkých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transakciách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zmenách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hesla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,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zmenách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účtu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a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neúspešných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pokusoch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o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prihlásenie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Prestaňte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používať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papierové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výpisy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-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Prijímanie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papierových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výpisov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poštou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dáva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potenciálnym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útočníkom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príležitosť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na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krádež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osobných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GB" sz="2200" kern="100" dirty="0" err="1">
                <a:effectLst/>
                <a:latin typeface="Aptos"/>
                <a:ea typeface="Aptos" panose="020B0004020202020204" pitchFamily="34" charset="0"/>
                <a:cs typeface="Arial"/>
              </a:rPr>
              <a:t>údajov</a:t>
            </a:r>
            <a:r>
              <a:rPr lang="en-GB" sz="2200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.</a:t>
            </a:r>
          </a:p>
        </p:txBody>
      </p:sp>
      <p:pic>
        <p:nvPicPr>
          <p:cNvPr id="6146" name="Picture 2" descr="concierge by online emoji | AI Emoji Generator">
            <a:extLst>
              <a:ext uri="{FF2B5EF4-FFF2-40B4-BE49-F238E27FC236}">
                <a16:creationId xmlns:a16="http://schemas.microsoft.com/office/drawing/2014/main" id="{C5129EFF-D1AF-3311-ED90-27206169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" y="3574710"/>
            <a:ext cx="1533286" cy="15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6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35897"/>
            <a:ext cx="9978392" cy="1060024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>
                <a:latin typeface="Aptos"/>
                <a:ea typeface="Cambria"/>
              </a:rPr>
              <a:t>Bezpečné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mobilné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platby</a:t>
            </a:r>
            <a:br>
              <a:rPr lang="sk-SK" sz="3200" dirty="0">
                <a:latin typeface="Aptos" panose="020B0004020202020204" pitchFamily="34" charset="0"/>
                <a:ea typeface="Cambria"/>
              </a:rPr>
            </a:br>
            <a:r>
              <a:rPr lang="en-GB" sz="2800" dirty="0">
                <a:solidFill>
                  <a:srgbClr val="FFAA5A"/>
                </a:solidFill>
                <a:latin typeface="Aptos"/>
                <a:ea typeface="Cambria"/>
              </a:rPr>
              <a:t>  </a:t>
            </a:r>
            <a:r>
              <a:rPr lang="en-GB" sz="2800" dirty="0" err="1">
                <a:solidFill>
                  <a:srgbClr val="FFAA5A"/>
                </a:solidFill>
                <a:latin typeface="Aptos"/>
                <a:ea typeface="Cambria"/>
              </a:rPr>
              <a:t>Plaťte</a:t>
            </a:r>
            <a:r>
              <a:rPr lang="en-GB" sz="2800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/>
                <a:ea typeface="Cambria"/>
              </a:rPr>
              <a:t>mobilom</a:t>
            </a:r>
            <a:r>
              <a:rPr lang="en-GB" sz="2800" dirty="0">
                <a:solidFill>
                  <a:srgbClr val="FFAA5A"/>
                </a:solidFill>
                <a:latin typeface="Aptos"/>
                <a:ea typeface="Cambria"/>
              </a:rPr>
              <a:t> v </a:t>
            </a:r>
            <a:r>
              <a:rPr lang="en-GB" sz="2800" dirty="0" err="1">
                <a:solidFill>
                  <a:srgbClr val="FFAA5A"/>
                </a:solidFill>
                <a:latin typeface="Aptos"/>
                <a:ea typeface="Cambria"/>
              </a:rPr>
              <a:t>obchode</a:t>
            </a:r>
            <a:r>
              <a:rPr lang="en-GB" sz="2800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800" dirty="0" err="1">
                <a:solidFill>
                  <a:srgbClr val="FFAA5A"/>
                </a:solidFill>
                <a:latin typeface="Aptos"/>
                <a:ea typeface="Cambria"/>
              </a:rPr>
              <a:t>alebo</a:t>
            </a:r>
            <a:r>
              <a:rPr lang="en-GB" sz="2800" dirty="0">
                <a:solidFill>
                  <a:srgbClr val="FFAA5A"/>
                </a:solidFill>
                <a:latin typeface="Aptos"/>
                <a:ea typeface="Cambria"/>
              </a:rPr>
              <a:t> online</a:t>
            </a:r>
            <a:endParaRPr lang="en-US" sz="2800" dirty="0">
              <a:solidFill>
                <a:srgbClr val="FFAA5A"/>
              </a:solidFill>
              <a:latin typeface="Aptos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56" y="1295921"/>
            <a:ext cx="10568334" cy="520398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Plaťte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mobilom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 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obchode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pomocou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>
                <a:solidFill>
                  <a:srgbClr val="FFAA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Google Pay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najlepšie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používateľov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Androidu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a </a:t>
            </a:r>
            <a:r>
              <a:rPr lang="en-GB" b="1" kern="100" dirty="0">
                <a:solidFill>
                  <a:srgbClr val="FFAA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Apple Pay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najlepšie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používateľov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iOS a Mac),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stačí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priložiť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k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platobnému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terminálu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sk-S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platení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online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stačí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zvoliť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možnosť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platby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cez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Google Pay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Apple Pay.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Nemusíte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obávať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en-GB" b="1" kern="100" dirty="0">
                <a:solidFill>
                  <a:srgbClr val="FFAA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BEZPEČNOSŤ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platbu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nepoužíva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číslo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vašej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karty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virtuálny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token.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Virtuálny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token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sú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digitálne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reprezentácie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hodnoty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ktoré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môžu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existovať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len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elektronicky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kern="100" dirty="0">
                <a:solidFill>
                  <a:srgbClr val="FFAA5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PayPal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jedným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z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najpoužívanejších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online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platobných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systémov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kupujúcich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predajcov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dôveryhodnou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platobnou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metódou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nákupné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stránky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86487AA-28D6-20B2-DC73-A857E81E4864}"/>
              </a:ext>
            </a:extLst>
          </p:cNvPr>
          <p:cNvGrpSpPr/>
          <p:nvPr/>
        </p:nvGrpSpPr>
        <p:grpSpPr>
          <a:xfrm>
            <a:off x="832147" y="1627122"/>
            <a:ext cx="10524656" cy="3603756"/>
            <a:chOff x="838200" y="2769159"/>
            <a:chExt cx="10524656" cy="1589909"/>
          </a:xfrm>
        </p:grpSpPr>
        <p:sp>
          <p:nvSpPr>
            <p:cNvPr id="7" name="Obdĺžnik: zaoblené rohy 6">
              <a:extLst>
                <a:ext uri="{FF2B5EF4-FFF2-40B4-BE49-F238E27FC236}">
                  <a16:creationId xmlns:a16="http://schemas.microsoft.com/office/drawing/2014/main" id="{771F7856-D08D-AEFB-E604-9FCCFC789561}"/>
                </a:ext>
              </a:extLst>
            </p:cNvPr>
            <p:cNvSpPr/>
            <p:nvPr/>
          </p:nvSpPr>
          <p:spPr>
            <a:xfrm>
              <a:off x="838200" y="2800874"/>
              <a:ext cx="10515600" cy="1558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GB" sz="3600">
                <a:latin typeface="Aptos" panose="020B0004020202020204" pitchFamily="34" charset="0"/>
              </a:endParaRPr>
            </a:p>
          </p:txBody>
        </p:sp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FDDA5666-D2A0-ABF9-755F-E39E0C3C50A1}"/>
                </a:ext>
              </a:extLst>
            </p:cNvPr>
            <p:cNvSpPr/>
            <p:nvPr/>
          </p:nvSpPr>
          <p:spPr>
            <a:xfrm>
              <a:off x="1094219" y="2769159"/>
              <a:ext cx="10268637" cy="1589909"/>
            </a:xfrm>
            <a:custGeom>
              <a:avLst/>
              <a:gdLst>
                <a:gd name="connsiteX0" fmla="*/ 0 w 8715884"/>
                <a:gd name="connsiteY0" fmla="*/ 0 h 1558194"/>
                <a:gd name="connsiteX1" fmla="*/ 8715884 w 8715884"/>
                <a:gd name="connsiteY1" fmla="*/ 0 h 1558194"/>
                <a:gd name="connsiteX2" fmla="*/ 8715884 w 8715884"/>
                <a:gd name="connsiteY2" fmla="*/ 1558194 h 1558194"/>
                <a:gd name="connsiteX3" fmla="*/ 0 w 8715884"/>
                <a:gd name="connsiteY3" fmla="*/ 1558194 h 1558194"/>
                <a:gd name="connsiteX4" fmla="*/ 0 w 8715884"/>
                <a:gd name="connsiteY4" fmla="*/ 0 h 155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884" h="1558194">
                  <a:moveTo>
                    <a:pt x="0" y="0"/>
                  </a:moveTo>
                  <a:lnTo>
                    <a:pt x="8715884" y="0"/>
                  </a:lnTo>
                  <a:lnTo>
                    <a:pt x="8715884" y="1558194"/>
                  </a:lnTo>
                  <a:lnTo>
                    <a:pt x="0" y="15581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09" tIns="164909" rIns="164909" bIns="164909" numCol="1" spcCol="1270" anchor="ctr" anchorCtr="0">
              <a:noAutofit/>
            </a:bodyPr>
            <a:lstStyle/>
            <a:p>
              <a:pPr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kern="1200" dirty="0" err="1">
                  <a:latin typeface="Aptos"/>
                </a:rPr>
                <a:t>Banky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kern="1200" dirty="0" err="1">
                  <a:latin typeface="Aptos"/>
                </a:rPr>
                <a:t>zaručujú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kern="1200" dirty="0" err="1">
                  <a:latin typeface="Aptos"/>
                </a:rPr>
                <a:t>vysokú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kern="1200" dirty="0" err="1">
                  <a:latin typeface="Aptos"/>
                </a:rPr>
                <a:t>úroveň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kybernetickej</a:t>
              </a:r>
              <a:r>
                <a:rPr lang="en-GB" sz="3600" b="1" dirty="0">
                  <a:solidFill>
                    <a:srgbClr val="FFAA5A"/>
                  </a:solidFill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bezpečnosti</a:t>
              </a:r>
              <a:r>
                <a:rPr lang="en-GB" sz="3600" b="1" dirty="0">
                  <a:solidFill>
                    <a:srgbClr val="FFAA5A"/>
                  </a:solidFill>
                  <a:latin typeface="Aptos"/>
                </a:rPr>
                <a:t> </a:t>
              </a:r>
              <a:r>
                <a:rPr lang="en-GB" sz="3600" b="1" kern="1200" dirty="0" err="1">
                  <a:latin typeface="Aptos"/>
                </a:rPr>
                <a:t>internetového</a:t>
              </a:r>
              <a:r>
                <a:rPr lang="en-GB" sz="3600" b="1" kern="1200" dirty="0">
                  <a:latin typeface="Aptos"/>
                </a:rPr>
                <a:t> </a:t>
              </a:r>
              <a:r>
                <a:rPr lang="en-GB" sz="3600" b="1" kern="1200" dirty="0" err="1">
                  <a:latin typeface="Aptos"/>
                </a:rPr>
                <a:t>bankovníctva</a:t>
              </a:r>
              <a:r>
                <a:rPr lang="en-GB" sz="3600" kern="1200" dirty="0">
                  <a:latin typeface="Aptos"/>
                </a:rPr>
                <a:t>,</a:t>
              </a:r>
              <a:r>
                <a:rPr lang="en-GB" sz="3600" dirty="0">
                  <a:latin typeface="Aptos"/>
                </a:rPr>
                <a:t> </a:t>
              </a:r>
              <a:endParaRPr lang="en-US" sz="3600" dirty="0">
                <a:latin typeface="Aptos"/>
                <a:ea typeface="Cambria" panose="02040503050406030204" pitchFamily="18" charset="0"/>
              </a:endParaRPr>
            </a:p>
            <a:p>
              <a:pPr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kern="1200" dirty="0">
                  <a:latin typeface="Aptos"/>
                </a:rPr>
                <a:t>ale je </a:t>
              </a:r>
              <a:r>
                <a:rPr lang="en-GB" sz="3600" kern="1200" dirty="0" err="1">
                  <a:latin typeface="Aptos"/>
                </a:rPr>
                <a:t>potrebné</a:t>
              </a:r>
              <a:r>
                <a:rPr lang="en-GB" sz="3600" kern="1200" dirty="0">
                  <a:latin typeface="Aptos"/>
                </a:rPr>
                <a:t> a </a:t>
              </a:r>
              <a:r>
                <a:rPr lang="en-GB" sz="3600" kern="1200" dirty="0" err="1">
                  <a:latin typeface="Aptos"/>
                </a:rPr>
                <a:t>nevyhnutné</a:t>
              </a:r>
              <a:endParaRPr lang="en-GB" sz="3600" kern="1200" dirty="0">
                <a:latin typeface="Aptos"/>
              </a:endParaRPr>
            </a:p>
            <a:p>
              <a:pPr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kern="1200" dirty="0" err="1">
                  <a:latin typeface="Aptos"/>
                </a:rPr>
                <a:t>dodržiavať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bezpečnosť</a:t>
              </a:r>
              <a:r>
                <a:rPr lang="en-GB" sz="3600" b="1" dirty="0">
                  <a:solidFill>
                    <a:srgbClr val="FFAA5A"/>
                  </a:solidFill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internetového</a:t>
              </a:r>
              <a:r>
                <a:rPr lang="en-GB" sz="3600" b="1" dirty="0">
                  <a:solidFill>
                    <a:srgbClr val="FFAA5A"/>
                  </a:solidFill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bankovníctva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kern="1200" dirty="0" err="1">
                  <a:latin typeface="Aptos"/>
                </a:rPr>
                <a:t>aj</a:t>
              </a:r>
              <a:r>
                <a:rPr lang="en-GB" sz="3600" kern="1200" dirty="0">
                  <a:latin typeface="Aptos"/>
                </a:rPr>
                <a:t> zo </a:t>
              </a:r>
              <a:r>
                <a:rPr lang="en-GB" sz="3600" kern="1200" dirty="0" err="1">
                  <a:latin typeface="Aptos"/>
                </a:rPr>
                <a:t>strany</a:t>
              </a:r>
              <a:r>
                <a:rPr lang="en-GB" sz="3600" kern="1200" dirty="0">
                  <a:latin typeface="Aptos"/>
                </a:rPr>
                <a:t> </a:t>
              </a:r>
              <a:r>
                <a:rPr lang="en-GB" sz="3600" b="1" dirty="0" err="1">
                  <a:solidFill>
                    <a:srgbClr val="FFAA5A"/>
                  </a:solidFill>
                  <a:latin typeface="Aptos"/>
                </a:rPr>
                <a:t>používateľov</a:t>
              </a:r>
              <a:r>
                <a:rPr lang="en-GB" sz="3600" kern="1200" dirty="0">
                  <a:latin typeface="Aptos"/>
                </a:rPr>
                <a:t>.</a:t>
              </a:r>
            </a:p>
          </p:txBody>
        </p:sp>
      </p:grpSp>
      <p:pic>
        <p:nvPicPr>
          <p:cNvPr id="11" name="Grafický objekt 10" descr="Banka obrys">
            <a:extLst>
              <a:ext uri="{FF2B5EF4-FFF2-40B4-BE49-F238E27FC236}">
                <a16:creationId xmlns:a16="http://schemas.microsoft.com/office/drawing/2014/main" id="{FA362BB8-7590-96BB-8799-8AB07D42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056" y="0"/>
            <a:ext cx="1452438" cy="14524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2C1E0-75E0-CFDA-5435-BB3233EF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3" y="403225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sk-SK" sz="4000" dirty="0">
                <a:latin typeface="Aptos"/>
                <a:ea typeface="Cambria"/>
              </a:rPr>
              <a:t>B</a:t>
            </a:r>
            <a:r>
              <a:rPr lang="en-US" sz="4000" dirty="0" err="1">
                <a:latin typeface="Aptos"/>
                <a:ea typeface="Cambria"/>
              </a:rPr>
              <a:t>ezpečnos</a:t>
            </a:r>
            <a:r>
              <a:rPr lang="sk-SK" sz="4000" dirty="0">
                <a:latin typeface="Aptos"/>
                <a:ea typeface="Cambria"/>
              </a:rPr>
              <a:t>ť</a:t>
            </a:r>
            <a:r>
              <a:rPr lang="en-US" sz="4000" dirty="0">
                <a:latin typeface="Aptos"/>
                <a:ea typeface="Cambria"/>
              </a:rPr>
              <a:t> </a:t>
            </a:r>
            <a:r>
              <a:rPr lang="en-US" sz="4000" dirty="0" err="1">
                <a:latin typeface="Aptos"/>
                <a:ea typeface="Cambria"/>
              </a:rPr>
              <a:t>internetového</a:t>
            </a:r>
            <a:r>
              <a:rPr lang="sk-SK" sz="4000" dirty="0">
                <a:latin typeface="Aptos"/>
                <a:ea typeface="Cambria"/>
              </a:rPr>
              <a:t> </a:t>
            </a:r>
            <a:r>
              <a:rPr lang="en-US" sz="4000" dirty="0" err="1">
                <a:latin typeface="Aptos"/>
                <a:ea typeface="Cambria"/>
              </a:rPr>
              <a:t>bankovníctva</a:t>
            </a:r>
            <a:r>
              <a:rPr lang="sk-SK" sz="4000" dirty="0">
                <a:latin typeface="Aptos"/>
                <a:ea typeface="Cambria"/>
              </a:rPr>
              <a:t> z</a:t>
            </a:r>
            <a:r>
              <a:rPr lang="en-US" sz="4000" dirty="0" err="1">
                <a:latin typeface="Aptos"/>
                <a:ea typeface="Cambria"/>
              </a:rPr>
              <a:t>áver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Sociálne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siete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98" y="1144588"/>
            <a:ext cx="10775302" cy="512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Sociálne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siete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ktorá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nám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umožňuje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navzájom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komunikovať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uverejňovať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informácie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komentáre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správy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siete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sociálnych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interakcií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osobných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vzťahov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špecializované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alebo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aplikácie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používateľom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umožňujú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vzájomnú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komunikáciu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uverejňovaním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informácií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komentárov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správ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obrázkov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atď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  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alebo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mobilné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aplikácie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umožňujú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ľuďom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spojiť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navzájom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spoločnej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platforme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to platformy,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ľudia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používajú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budovanie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sociálnych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kontaktov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–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sociálnych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vzťahov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inými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ľuďmi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zdieľajú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podobné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alebo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kariérne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záujmy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zázemie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alebo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prepojenia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v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reálnom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živote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Bežné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príklady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stránok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alebo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platforiem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sociálnych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sietí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zahŕňajú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Facebook, Instagram, Twitter, TikTok,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WhatsUp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a LinkedIn.</a:t>
            </a:r>
          </a:p>
        </p:txBody>
      </p:sp>
    </p:spTree>
    <p:extLst>
      <p:ext uri="{BB962C8B-B14F-4D97-AF65-F5344CB8AC3E}">
        <p14:creationId xmlns:p14="http://schemas.microsoft.com/office/powerpoint/2010/main" val="193406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Používatelia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sociálnych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sietí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1" y="1313565"/>
            <a:ext cx="8051587" cy="518634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3200" i="1" kern="100" dirty="0">
                <a:latin typeface="Aptos" panose="020B0004020202020204" pitchFamily="34" charset="0"/>
                <a:cs typeface="Arial" panose="020B0604020202020204" pitchFamily="34" charset="0"/>
              </a:rPr>
              <a:t>Sociálne siete sa v dnešnom digitálnom svete stali nevyhnutnou súčasťou našich životov. Už neslúžia len na komunikáciu s priateľmi, ale niektoré aktuálne informácie sa dajú nájsť už len na sociálnych sieťach</a:t>
            </a:r>
            <a:r>
              <a:rPr lang="en-US" sz="3200" i="1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sk-SK" sz="3200" i="1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3200" kern="100" dirty="0">
                <a:latin typeface="Aptos" panose="020B0004020202020204" pitchFamily="34" charset="0"/>
                <a:cs typeface="Arial" panose="020B0604020202020204" pitchFamily="34" charset="0"/>
              </a:rPr>
              <a:t>Používatelia sa pripájajú k platforme sociálnych sietí a začínajú sa spájať – vytvárať siete s inými používateľmi z osobných a profesionálnych dôvodov</a:t>
            </a:r>
            <a:r>
              <a:rPr lang="en-US" sz="3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sk-SK" sz="3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32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3200" kern="100" dirty="0">
                <a:latin typeface="Aptos" panose="020B0004020202020204" pitchFamily="34" charset="0"/>
                <a:cs typeface="Arial" panose="020B0604020202020204" pitchFamily="34" charset="0"/>
              </a:rPr>
              <a:t>Používatelia si môžu vybrať, od koho chcú prijímať správy. V niektorých prípadoch je komunikácia jednosmerná, zatiaľ čo v iných je viacsmerná</a:t>
            </a:r>
            <a:r>
              <a:rPr lang="en-US" sz="32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sk-SK" sz="3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32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3200" kern="100" dirty="0">
                <a:latin typeface="Aptos" panose="020B0004020202020204" pitchFamily="34" charset="0"/>
                <a:cs typeface="Arial" panose="020B0604020202020204" pitchFamily="34" charset="0"/>
              </a:rPr>
              <a:t>Používatelia môžu zdieľať informácie, vyjadrovať názory, hľadať spoločné záujmy, hľadať si prácu, propagovať svoje podnikanie, vytvárať vzťahy a inak spolu komunikovať.  </a:t>
            </a:r>
            <a:r>
              <a:rPr lang="en-US" sz="32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sk-SK" sz="32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3200" dirty="0">
                <a:latin typeface="Aptos" panose="020B0004020202020204" pitchFamily="34" charset="0"/>
              </a:rPr>
              <a:t>Sociálne siete sú veľmi populárne a pre väčšinu ľudí sa stali preferovaným spôsobom komunikácie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  <a:r>
              <a:rPr lang="sk-SK" sz="3200" dirty="0">
                <a:latin typeface="Aptos" panose="020B0004020202020204" pitchFamily="34" charset="0"/>
              </a:rPr>
              <a:t> </a:t>
            </a:r>
            <a:endParaRPr lang="en-US" sz="4000" dirty="0">
              <a:latin typeface="Aptos" panose="020B00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2FC181-1676-BABF-99B3-FFC8FA54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5" r="13944" b="-2"/>
          <a:stretch/>
        </p:blipFill>
        <p:spPr>
          <a:xfrm>
            <a:off x="530952" y="2014376"/>
            <a:ext cx="2753556" cy="27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</a:rPr>
              <a:t>Výhody sociálnych sietí 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6" y="1358837"/>
            <a:ext cx="8140944" cy="508868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Globálna konektivita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– umožňuje vynikajúcu globálnu komunikáciu</a:t>
            </a:r>
            <a:r>
              <a:rPr lang="en-US" sz="2400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Správne miesto pre ušľachtilé účely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 - charitatívna práca – </a:t>
            </a:r>
            <a:r>
              <a:rPr lang="sk-SK" sz="2400" b="1" kern="1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najväčšia výhoda.</a:t>
            </a:r>
            <a:endParaRPr lang="en-US" sz="2400" b="1" kern="100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Nástroje pre vzdelávanie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- efektívne nástroje na uľahčenie vzdelávania v oblasti nových zručností a pojmov (</a:t>
            </a:r>
            <a:r>
              <a:rPr lang="sk-SK" sz="2400" kern="100" dirty="0" err="1">
                <a:latin typeface="Aptos" panose="020B0004020202020204" pitchFamily="34" charset="0"/>
                <a:cs typeface="Arial" panose="020B0604020202020204" pitchFamily="34" charset="0"/>
              </a:rPr>
              <a:t>DigiWELL</a:t>
            </a:r>
            <a:r>
              <a:rPr lang="en-US" sz="2400" kern="100" dirty="0">
                <a:latin typeface="Aptos" panose="020B0004020202020204" pitchFamily="34" charset="0"/>
                <a:cs typeface="Arial" panose="020B0604020202020204" pitchFamily="34" charset="0"/>
              </a:rPr>
              <a:t>).</a:t>
            </a: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Informácie a aktualizácie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– poskytujú aktuálne informácie a novinky z celého sveta</a:t>
            </a:r>
            <a:r>
              <a:rPr lang="en-US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Denné zdieľanie informácií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– s vašimi blízkymi a väčšou komunitou – vynikajúci nástroj na zvýšenie vašej kreativity a identity.</a:t>
            </a:r>
            <a:endParaRPr lang="en-US" sz="24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Pripojenie sa ku komunite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– pre ľudí z iných prostredí, náboženstiev, komunít a krajín je to vynikajúci nástroj pre členstvo v </a:t>
            </a:r>
            <a:r>
              <a:rPr lang="sk-SK" sz="2400" b="1" kern="1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multikultúrnej spoločnosti</a:t>
            </a:r>
            <a:r>
              <a:rPr lang="sk-SK" sz="2400" kern="1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sk-SK" sz="2400" kern="100" dirty="0">
              <a:solidFill>
                <a:schemeClr val="accent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Networking – </a:t>
            </a:r>
            <a:r>
              <a:rPr lang="sk-SK" sz="2400" kern="100" dirty="0">
                <a:latin typeface="Aptos" panose="020B0004020202020204" pitchFamily="34" charset="0"/>
                <a:cs typeface="Arial" panose="020B0604020202020204" pitchFamily="34" charset="0"/>
              </a:rPr>
              <a:t>slúži na vyhľadávanie pracovných príležitostí</a:t>
            </a:r>
            <a:r>
              <a:rPr lang="en-US" sz="2400" b="1" kern="1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C3D80B-8680-4305-FF92-E4C52F251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5" r="15829" b="2"/>
          <a:stretch/>
        </p:blipFill>
        <p:spPr>
          <a:xfrm>
            <a:off x="590550" y="1891881"/>
            <a:ext cx="2644396" cy="27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2" y="217304"/>
            <a:ext cx="9407248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Nevýhody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sociálnych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sietí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06" y="1155131"/>
            <a:ext cx="8140944" cy="559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sk-SK" sz="2000" b="1" dirty="0">
                <a:latin typeface="Aptos" panose="020B0004020202020204" pitchFamily="34" charset="0"/>
              </a:rPr>
              <a:t>Problémy so súkromím </a:t>
            </a:r>
            <a:r>
              <a:rPr lang="sk-SK" sz="2000" dirty="0">
                <a:latin typeface="Aptos" panose="020B0004020202020204" pitchFamily="34" charset="0"/>
              </a:rPr>
              <a:t>– pri prezentovaní nevhodných informácií, pri zdieľaní príliš veľkej časti každodenného života s veľkou komunitou, pri nevedomom zdieľaní svojej online polohy, môže mať </a:t>
            </a: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akýkoľvek subjekt </a:t>
            </a:r>
            <a:r>
              <a:rPr lang="sk-SK" sz="2000" dirty="0">
                <a:latin typeface="Aptos" panose="020B0004020202020204" pitchFamily="34" charset="0"/>
              </a:rPr>
              <a:t>kdekoľvek na svete prístup ku všetkým informáciám, ktoré zverejníte</a:t>
            </a:r>
            <a:r>
              <a:rPr lang="en-US" sz="2000" b="1" dirty="0">
                <a:latin typeface="Aptos" panose="020B0004020202020204" pitchFamily="34" charset="0"/>
              </a:rPr>
              <a:t>.</a:t>
            </a:r>
            <a:r>
              <a:rPr lang="sk-SK" sz="2000" b="1" dirty="0">
                <a:latin typeface="Aptos" panose="020B00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Vaše súkromie už nie je súkromné... </a:t>
            </a:r>
            <a:endParaRPr lang="en-US" sz="2000" b="1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000" b="1" dirty="0" err="1">
                <a:latin typeface="Aptos" panose="020B0004020202020204" pitchFamily="34" charset="0"/>
              </a:rPr>
              <a:t>Hackovanie</a:t>
            </a:r>
            <a:r>
              <a:rPr lang="sk-SK" sz="2000" dirty="0">
                <a:latin typeface="Aptos" panose="020B0004020202020204" pitchFamily="34" charset="0"/>
              </a:rPr>
              <a:t> – získanie prístupu k osobným údajom inej osoby</a:t>
            </a:r>
            <a:r>
              <a:rPr lang="en-US" sz="2000" b="1" dirty="0">
                <a:latin typeface="Aptos" panose="020B0004020202020204" pitchFamily="34" charset="0"/>
              </a:rPr>
              <a:t>.</a:t>
            </a:r>
            <a:r>
              <a:rPr lang="sk-SK" sz="2000" b="1" dirty="0">
                <a:latin typeface="Aptos" panose="020B0004020202020204" pitchFamily="34" charset="0"/>
              </a:rPr>
              <a:t> 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000" i="1" dirty="0">
                <a:latin typeface="Aptos" panose="020B0004020202020204" pitchFamily="34" charset="0"/>
              </a:rPr>
              <a:t>Existuje veľa prípadov, keď sa hackerom podarilo narušiť finančnú a sociálnu stabilitu jednotlivca</a:t>
            </a:r>
            <a:r>
              <a:rPr lang="en-US" sz="2000" i="1" dirty="0">
                <a:latin typeface="Aptos" panose="020B0004020202020204" pitchFamily="34" charset="0"/>
              </a:rPr>
              <a:t>.</a:t>
            </a:r>
            <a:r>
              <a:rPr lang="sk-SK" sz="2000" i="1" dirty="0">
                <a:latin typeface="Aptos" panose="020B0004020202020204" pitchFamily="34" charset="0"/>
              </a:rPr>
              <a:t> </a:t>
            </a:r>
            <a:r>
              <a:rPr lang="en-US" sz="2000" dirty="0">
                <a:latin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sk-SK" sz="2000" b="1" dirty="0">
                <a:latin typeface="Aptos" panose="020B0004020202020204" pitchFamily="34" charset="0"/>
              </a:rPr>
              <a:t>Nedostatok emocionálneho spojenia</a:t>
            </a:r>
            <a:r>
              <a:rPr lang="sk-SK" sz="2000" dirty="0">
                <a:latin typeface="Aptos" panose="020B0004020202020204" pitchFamily="34" charset="0"/>
              </a:rPr>
              <a:t> – emócie a pocity sa v online priestore nevyjadrujú ľahko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r>
              <a:rPr lang="sk-SK" sz="2000" dirty="0">
                <a:latin typeface="Aptos" panose="020B00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000" b="1" dirty="0" err="1">
                <a:latin typeface="Aptos" panose="020B0004020202020204" pitchFamily="34" charset="0"/>
              </a:rPr>
              <a:t>Kyberšikanovanie</a:t>
            </a:r>
            <a:r>
              <a:rPr lang="sk-SK" sz="2000" b="1" dirty="0">
                <a:latin typeface="Aptos" panose="020B0004020202020204" pitchFamily="34" charset="0"/>
              </a:rPr>
              <a:t> – </a:t>
            </a:r>
            <a:r>
              <a:rPr lang="sk-SK" sz="2000" dirty="0">
                <a:latin typeface="Aptos" panose="020B0004020202020204" pitchFamily="34" charset="0"/>
              </a:rPr>
              <a:t>obťažovanie, vyhrážanie sa alebo ponižovanie osoby posielaním hanlivých a nevhodných fotografií, videí alebo správ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endParaRPr lang="sk-SK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000" b="1" dirty="0">
                <a:latin typeface="Aptos" panose="020B0004020202020204" pitchFamily="34" charset="0"/>
              </a:rPr>
              <a:t>Psychická závislosť </a:t>
            </a:r>
            <a:r>
              <a:rPr lang="sk-SK" sz="2000" dirty="0">
                <a:latin typeface="Aptos" panose="020B0004020202020204" pitchFamily="34" charset="0"/>
              </a:rPr>
              <a:t>– nadmerné používanie sociálnych sietí spôsobuje odlúčenie od reálneho života</a:t>
            </a:r>
            <a:r>
              <a:rPr lang="en-US" sz="2000" b="1" dirty="0">
                <a:latin typeface="Aptos" panose="020B0004020202020204" pitchFamily="34" charset="0"/>
              </a:rPr>
              <a:t>.</a:t>
            </a:r>
            <a:r>
              <a:rPr lang="sk-SK" sz="2000" b="1" dirty="0">
                <a:latin typeface="Aptos" panose="020B00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000" b="1" dirty="0">
                <a:latin typeface="Aptos" panose="020B0004020202020204" pitchFamily="34" charset="0"/>
              </a:rPr>
              <a:t>Šírenie falošných správ </a:t>
            </a:r>
            <a:r>
              <a:rPr lang="sk-SK" sz="2000" dirty="0">
                <a:latin typeface="Aptos" panose="020B0004020202020204" pitchFamily="34" charset="0"/>
              </a:rPr>
              <a:t>– vytváranie príspevkov na populárnu tému bez overenia pravdivosti môže mať negatívny vplyv na objektívnu informovanosť ľudí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r>
              <a:rPr lang="sk-SK" sz="2000" dirty="0">
                <a:latin typeface="Aptos" panose="020B00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sk-SK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 Neverte všetkému, čo vidíte alebo čítate na sociálnych sieťach</a:t>
            </a:r>
            <a:r>
              <a:rPr lang="en-US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...</a:t>
            </a:r>
            <a:r>
              <a:rPr lang="sk-SK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endParaRPr lang="en-US" sz="2000" b="1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60118B3-DCB9-8F38-56FB-28B111D64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7" r="7431" b="2"/>
          <a:stretch/>
        </p:blipFill>
        <p:spPr>
          <a:xfrm>
            <a:off x="406495" y="2380195"/>
            <a:ext cx="3054011" cy="2433585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10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Sub-section </a:t>
            </a:r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3</a:t>
            </a:r>
            <a:r>
              <a:rPr lang="en-US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Aptos" panose="020B0004020202020204" pitchFamily="34" charset="0"/>
                <a:cs typeface="Calibri Light" panose="020F0302020204030204" pitchFamily="34" charset="0"/>
              </a:rPr>
              <a:t>Internet Banking and Social Networks Security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91149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03" y="213458"/>
            <a:ext cx="10515600" cy="55988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>
                <a:latin typeface="Aptos" panose="020B0004020202020204" pitchFamily="34" charset="0"/>
              </a:rPr>
              <a:t>Útoky na sociálnych sieťach 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927246"/>
            <a:ext cx="10869930" cy="5575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Aby sme lepšie pochopili dôležitosť ochrany našich účtov na sociálnych sieťach, musíme vedieť, aké rozšírené je </a:t>
            </a:r>
            <a:r>
              <a:rPr lang="sk-SK" sz="2400" dirty="0" err="1">
                <a:latin typeface="Aptos" panose="020B0004020202020204" pitchFamily="34" charset="0"/>
              </a:rPr>
              <a:t>hackovanie</a:t>
            </a:r>
            <a:r>
              <a:rPr lang="sk-SK" sz="2400" dirty="0">
                <a:latin typeface="Aptos" panose="020B0004020202020204" pitchFamily="34" charset="0"/>
              </a:rPr>
              <a:t> na týchto sieťach. Nechajme hovoriť štatistiky týkajúce sa  sociálnych sietí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r>
              <a:rPr lang="sk-SK" sz="2400" dirty="0">
                <a:latin typeface="Aptos" panose="020B0004020202020204" pitchFamily="34" charset="0"/>
              </a:rPr>
              <a:t>takmer </a:t>
            </a:r>
            <a:r>
              <a:rPr lang="sk-SK" sz="2400" dirty="0">
                <a:solidFill>
                  <a:schemeClr val="accent2"/>
                </a:solidFill>
                <a:latin typeface="Aptos" panose="020B0004020202020204" pitchFamily="34" charset="0"/>
              </a:rPr>
              <a:t>5 miliárd </a:t>
            </a:r>
            <a:r>
              <a:rPr lang="sk-SK" sz="2400" dirty="0">
                <a:latin typeface="Aptos" panose="020B0004020202020204" pitchFamily="34" charset="0"/>
              </a:rPr>
              <a:t>ľudí má aspoň </a:t>
            </a:r>
            <a:r>
              <a:rPr lang="sk-SK" sz="2400" dirty="0">
                <a:solidFill>
                  <a:schemeClr val="accent2"/>
                </a:solidFill>
                <a:latin typeface="Aptos" panose="020B0004020202020204" pitchFamily="34" charset="0"/>
              </a:rPr>
              <a:t>jeden účet na sociálnych sieťach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viac ako </a:t>
            </a:r>
            <a:r>
              <a:rPr lang="sk-SK" sz="2400" dirty="0">
                <a:solidFill>
                  <a:schemeClr val="accent2"/>
                </a:solidFill>
                <a:latin typeface="Aptos" panose="020B0004020202020204" pitchFamily="34" charset="0"/>
              </a:rPr>
              <a:t>polovici svetovej populácie hrozí napadnutie</a:t>
            </a:r>
            <a:r>
              <a:rPr lang="sk-SK" sz="2400" dirty="0">
                <a:latin typeface="Aptos" panose="020B0004020202020204" pitchFamily="34" charset="0"/>
              </a:rPr>
              <a:t> ich účtov na sociálnych sieťach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Štatistiky hackerských prípadov na sociálnych sieťach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v septembri 2021 sa webový hacker pokúsil predať osobné údaje odcudzené z 1,5 miliardy účtov na Facebooku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v roku 2018 bolo napadnutých najmenej 30 miliónov účtov na Facebooku pri jedinom úniku údajov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v priemere je každý mesiac napadnutých 1,4 miliardy účtov na sociálnych médiách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v rokoch 2021-2022 počet ukradnutých účtov na sociálnych sieťach vzrástol </a:t>
            </a:r>
            <a:r>
              <a:rPr lang="en-US" sz="2400" dirty="0">
                <a:latin typeface="Aptos" panose="020B0004020202020204" pitchFamily="34" charset="0"/>
              </a:rPr>
              <a:t>o 1 000 %,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sk-SK" sz="2400" dirty="0">
                <a:latin typeface="Aptos" panose="020B0004020202020204" pitchFamily="34" charset="0"/>
              </a:rPr>
              <a:t>Google podal správu, že 20 % účtov na sociálnych sieťach bude v určitom okamihu napadnutých. </a:t>
            </a:r>
          </a:p>
          <a:p>
            <a:pPr marL="0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sk-SK" sz="2200" i="1" dirty="0">
                <a:latin typeface="Aptos" panose="020B0004020202020204" pitchFamily="34" charset="0"/>
              </a:rPr>
              <a:t>Zdroj</a:t>
            </a:r>
            <a:r>
              <a:rPr lang="en-US" sz="2200" i="1" dirty="0">
                <a:latin typeface="Aptos" panose="020B0004020202020204" pitchFamily="34" charset="0"/>
              </a:rPr>
              <a:t>: </a:t>
            </a:r>
            <a:r>
              <a:rPr lang="en-US" sz="2200" i="1" dirty="0">
                <a:latin typeface="Aptos" panose="020B0004020202020204" pitchFamily="34" charset="0"/>
                <a:hlinkClick r:id="rId2"/>
              </a:rPr>
              <a:t>https://www.stationx.net/social-media-hacking-statistics/</a:t>
            </a:r>
            <a:r>
              <a:rPr lang="en-US" sz="2200" i="1" dirty="0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13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err="1">
                <a:latin typeface="Aptos" panose="020B0004020202020204" pitchFamily="34" charset="0"/>
              </a:rPr>
              <a:t>Kto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môže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byť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cieľom</a:t>
            </a:r>
            <a:r>
              <a:rPr lang="en-GB" sz="4000" dirty="0">
                <a:latin typeface="Aptos" panose="020B0004020202020204" pitchFamily="34" charset="0"/>
              </a:rPr>
              <a:t>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13268"/>
              </p:ext>
            </p:extLst>
          </p:nvPr>
        </p:nvGraphicFramePr>
        <p:xfrm>
          <a:off x="838200" y="1508861"/>
          <a:ext cx="10515600" cy="466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6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839300"/>
          </a:xfrm>
        </p:spPr>
        <p:txBody>
          <a:bodyPr>
            <a:noAutofit/>
          </a:bodyPr>
          <a:lstStyle/>
          <a:p>
            <a:pPr algn="l"/>
            <a:r>
              <a:rPr lang="en-GB" sz="24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Zlá</a:t>
            </a:r>
            <a:r>
              <a:rPr lang="en-GB" sz="24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 err="1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skúsenosť</a:t>
            </a:r>
            <a:r>
              <a:rPr lang="en-GB" sz="2400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r>
              <a:rPr lang="en-GB" sz="2400" dirty="0" err="1">
                <a:latin typeface="Aptos" panose="020B0004020202020204" pitchFamily="34" charset="0"/>
              </a:rPr>
              <a:t>Môj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účet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na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sociálnych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médiách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bol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napadnutý</a:t>
            </a:r>
            <a:r>
              <a:rPr lang="en-GB" sz="2400" dirty="0">
                <a:latin typeface="Aptos" panose="020B0004020202020204" pitchFamily="34" charset="0"/>
              </a:rPr>
              <a:t>. Bola to </a:t>
            </a:r>
            <a:r>
              <a:rPr lang="en-GB" sz="2400" dirty="0" err="1">
                <a:latin typeface="Aptos" panose="020B0004020202020204" pitchFamily="34" charset="0"/>
              </a:rPr>
              <a:t>nočná</a:t>
            </a:r>
            <a:r>
              <a:rPr lang="en-GB" sz="2400" dirty="0">
                <a:latin typeface="Aptos" panose="020B0004020202020204" pitchFamily="34" charset="0"/>
              </a:rPr>
              <a:t> mora.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0" y="1047875"/>
            <a:ext cx="10595610" cy="5530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Bol jún 2022, keď </a:t>
            </a:r>
            <a:r>
              <a:rPr lang="sk-SK" sz="2400" dirty="0" err="1">
                <a:latin typeface="Aptos" panose="020B0004020202020204" pitchFamily="34" charset="0"/>
              </a:rPr>
              <a:t>Heather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sk-SK" sz="2400" dirty="0" err="1">
                <a:latin typeface="Aptos" panose="020B0004020202020204" pitchFamily="34" charset="0"/>
              </a:rPr>
              <a:t>Dempsey</a:t>
            </a:r>
            <a:r>
              <a:rPr lang="sk-SK" sz="2400" dirty="0">
                <a:latin typeface="Aptos" panose="020B0004020202020204" pitchFamily="34" charset="0"/>
              </a:rPr>
              <a:t> zistila, že jej účty na Facebooku a Instagrame boli napadnuté. Odvtedy prežívala nočnú moru, keď sa snažila opäť obnoviť svoje účty a hľadala vysvetlenie toho, čo sa stalo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sk-SK" sz="2400" dirty="0" err="1">
                <a:latin typeface="Aptos" panose="020B0004020202020204" pitchFamily="34" charset="0"/>
              </a:rPr>
              <a:t>Heather</a:t>
            </a:r>
            <a:r>
              <a:rPr lang="sk-SK" sz="2400" dirty="0">
                <a:latin typeface="Aptos" panose="020B0004020202020204" pitchFamily="34" charset="0"/>
              </a:rPr>
              <a:t> nepracuje vo veľkej spoločnosti a ani jej práca nesúvisí s technologickým priemyslom, ktorý je často postihovaný kybernetickými útokmi. </a:t>
            </a:r>
            <a:r>
              <a:rPr lang="sk-SK" sz="2400" dirty="0" err="1">
                <a:latin typeface="Aptos" panose="020B0004020202020204" pitchFamily="34" charset="0"/>
              </a:rPr>
              <a:t>Heather</a:t>
            </a:r>
            <a:r>
              <a:rPr lang="sk-SK" sz="2400" dirty="0">
                <a:latin typeface="Aptos" panose="020B0004020202020204" pitchFamily="34" charset="0"/>
              </a:rPr>
              <a:t> je úspešnou majiteľkou </a:t>
            </a:r>
            <a:r>
              <a:rPr lang="sk-SK" sz="2400" dirty="0" err="1">
                <a:latin typeface="Aptos" panose="020B0004020202020204" pitchFamily="34" charset="0"/>
              </a:rPr>
              <a:t>Self-Care</a:t>
            </a:r>
            <a:r>
              <a:rPr lang="sk-SK" sz="2400" dirty="0">
                <a:latin typeface="Aptos" panose="020B0004020202020204" pitchFamily="34" charset="0"/>
              </a:rPr>
              <a:t> Center na juhozápade Floridy a zakladateľkou Elite </a:t>
            </a:r>
            <a:r>
              <a:rPr lang="sk-SK" sz="2400" dirty="0" err="1">
                <a:latin typeface="Aptos" panose="020B0004020202020204" pitchFamily="34" charset="0"/>
              </a:rPr>
              <a:t>Spa</a:t>
            </a:r>
            <a:r>
              <a:rPr lang="sk-SK" sz="2400" dirty="0">
                <a:latin typeface="Aptos" panose="020B0004020202020204" pitchFamily="34" charset="0"/>
              </a:rPr>
              <a:t> Pros </a:t>
            </a:r>
            <a:r>
              <a:rPr lang="sk-SK" sz="2400" dirty="0" err="1">
                <a:latin typeface="Aptos" panose="020B0004020202020204" pitchFamily="34" charset="0"/>
              </a:rPr>
              <a:t>Academy</a:t>
            </a:r>
            <a:r>
              <a:rPr lang="sk-SK" sz="2400" dirty="0">
                <a:latin typeface="Aptos" panose="020B0004020202020204" pitchFamily="34" charset="0"/>
              </a:rPr>
              <a:t>. Ale odcudzenie jej účtu na sociálnych sieťach ju však stálo oveľa viac, ako čakala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</a:rPr>
              <a:t>„</a:t>
            </a:r>
            <a:r>
              <a:rPr lang="sk-SK" sz="2400" dirty="0">
                <a:latin typeface="Aptos" panose="020B0004020202020204" pitchFamily="34" charset="0"/>
              </a:rPr>
              <a:t>Hacknutie účtov ma viedlo k doživotnému zákazu Facebooku a Instagramu,“ vysvetlila</a:t>
            </a:r>
            <a:r>
              <a:rPr lang="en-US" sz="2400" dirty="0">
                <a:latin typeface="Aptos" panose="020B0004020202020204" pitchFamily="34" charset="0"/>
              </a:rPr>
              <a:t> Heather.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Obe platformy sociálnych médií boli pre </a:t>
            </a:r>
            <a:r>
              <a:rPr lang="sk-SK" sz="2400" dirty="0" err="1">
                <a:latin typeface="Aptos" panose="020B0004020202020204" pitchFamily="34" charset="0"/>
              </a:rPr>
              <a:t>Heatherin</a:t>
            </a:r>
            <a:r>
              <a:rPr lang="sk-SK" sz="2400" dirty="0">
                <a:latin typeface="Aptos" panose="020B0004020202020204" pitchFamily="34" charset="0"/>
              </a:rPr>
              <a:t> obchod životne dôležité, pretože ich využívala na získavanie klientov, pričom na stránkach často prezentovala reklamy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</a:rPr>
              <a:t>"</a:t>
            </a:r>
            <a:r>
              <a:rPr lang="sk-SK" sz="2400" dirty="0">
                <a:latin typeface="Aptos" panose="020B0004020202020204" pitchFamily="34" charset="0"/>
              </a:rPr>
              <a:t>Zostala som bez práce a bez príjmu a musela som rýchlo niečo vymyslieť," povedala </a:t>
            </a:r>
            <a:r>
              <a:rPr lang="sk-SK" sz="2400" dirty="0" err="1">
                <a:latin typeface="Aptos" panose="020B0004020202020204" pitchFamily="34" charset="0"/>
              </a:rPr>
              <a:t>Heather</a:t>
            </a:r>
            <a:r>
              <a:rPr lang="sk-SK" sz="2400" dirty="0">
                <a:latin typeface="Aptos" panose="020B0004020202020204" pitchFamily="34" charset="0"/>
              </a:rPr>
              <a:t>. "Nakoniec som si otvorila miestnu firmu, pretože by som si nevedela nájsť nič, z čoho by som vyžila.</a:t>
            </a:r>
            <a:r>
              <a:rPr lang="en-US" sz="2400" dirty="0">
                <a:latin typeface="Aptos" panose="020B0004020202020204" pitchFamily="34" charset="0"/>
              </a:rPr>
              <a:t>„</a:t>
            </a:r>
            <a:r>
              <a:rPr lang="sk-SK" sz="2400" dirty="0">
                <a:latin typeface="Aptos" panose="020B0004020202020204" pitchFamily="34" charset="0"/>
              </a:rPr>
              <a:t>   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208574"/>
            <a:ext cx="10515600" cy="559880"/>
          </a:xfrm>
        </p:spPr>
        <p:txBody>
          <a:bodyPr>
            <a:noAutofit/>
          </a:bodyPr>
          <a:lstStyle/>
          <a:p>
            <a:pPr algn="l"/>
            <a:r>
              <a:rPr lang="sk-SK" sz="2800" dirty="0">
                <a:solidFill>
                  <a:schemeClr val="accent2"/>
                </a:solidFill>
                <a:latin typeface="Aptos" panose="020B0004020202020204" pitchFamily="34" charset="0"/>
              </a:rPr>
              <a:t>Zlá skúsenosť</a:t>
            </a:r>
            <a:r>
              <a:rPr lang="en-US" sz="2800" dirty="0">
                <a:solidFill>
                  <a:schemeClr val="accent2"/>
                </a:solidFill>
                <a:latin typeface="Aptos" panose="020B0004020202020204" pitchFamily="34" charset="0"/>
              </a:rPr>
              <a:t>: </a:t>
            </a:r>
            <a:r>
              <a:rPr lang="sk-SK" sz="2800" dirty="0">
                <a:latin typeface="Aptos" panose="020B0004020202020204" pitchFamily="34" charset="0"/>
              </a:rPr>
              <a:t>Krádež identity</a:t>
            </a:r>
            <a:endParaRPr lang="en-US" sz="28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927246"/>
            <a:ext cx="10595610" cy="5530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Nedávno som na Facebooku našiel </a:t>
            </a:r>
            <a:r>
              <a:rPr lang="sk-SK" sz="2400" dirty="0" err="1">
                <a:latin typeface="Aptos" panose="020B0004020202020204" pitchFamily="34" charset="0"/>
              </a:rPr>
              <a:t>influencerku</a:t>
            </a:r>
            <a:r>
              <a:rPr lang="sk-SK" sz="2400" dirty="0">
                <a:latin typeface="Aptos" panose="020B0004020202020204" pitchFamily="34" charset="0"/>
              </a:rPr>
              <a:t>, ktorá sa stala obeťou finančného podvodu. Celkom ma to zaujalo. Tak som si vypočul jej príbeh </a:t>
            </a:r>
            <a:r>
              <a:rPr lang="en-US" sz="2400" dirty="0">
                <a:latin typeface="Aptos" panose="020B0004020202020204" pitchFamily="34" charset="0"/>
              </a:rPr>
              <a:t>v Shots: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Mala kamarátku, finančnú poradkyňu, ktorá ju jedného dňa oslovila cez sociálnu sieť a ponúkla jej výhodnú investičnú príležitosť. </a:t>
            </a: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Zdá sa, že niekto si vytvoril rovnakú identitu ako jej kamarátka a ani ju nenapadlo, že by na druhom konci mohol byť niekto iný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 </a:t>
            </a:r>
            <a:endParaRPr lang="sk-SK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Dlho sa s ňou radila, kam peniaze investovať, a nakoniec ich poslala na dohodnutý účet s veľkou vierou, že sa o investíciu jej kamarátka postará. </a:t>
            </a: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Na druhý deň už bola kamarátka odpojená od účtu a začalo jej to byť podozrivé. Bohužiaľ neskoro. </a:t>
            </a:r>
          </a:p>
          <a:p>
            <a:pPr marL="0" indent="0">
              <a:buNone/>
            </a:pPr>
            <a:r>
              <a:rPr lang="sk-SK" sz="2400" dirty="0">
                <a:latin typeface="Aptos" panose="020B0004020202020204" pitchFamily="34" charset="0"/>
              </a:rPr>
              <a:t>Peniaze už boli u podvodníka a jej zostali len oči pre plač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1"/>
            <a:ext cx="11724238" cy="779462"/>
          </a:xfrm>
        </p:spPr>
        <p:txBody>
          <a:bodyPr>
            <a:normAutofit/>
          </a:bodyPr>
          <a:lstStyle/>
          <a:p>
            <a:pPr algn="l"/>
            <a:r>
              <a:rPr lang="sk-SK" sz="4000" dirty="0">
                <a:latin typeface="Aptos" panose="020B0004020202020204" pitchFamily="34" charset="0"/>
              </a:rPr>
              <a:t>Bezpečnosť na sociálnych sieťach</a:t>
            </a:r>
            <a:r>
              <a:rPr lang="en-US" sz="4000" dirty="0">
                <a:latin typeface="Aptos" panose="020B0004020202020204" pitchFamily="34" charset="0"/>
              </a:rPr>
              <a:t> - </a:t>
            </a:r>
            <a:r>
              <a:rPr lang="sk-SK" sz="4000" dirty="0">
                <a:latin typeface="Aptos" panose="020B0004020202020204" pitchFamily="34" charset="0"/>
              </a:rPr>
              <a:t>začiatok</a:t>
            </a:r>
            <a:endParaRPr lang="en-US" sz="32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11179090" cy="3735345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4400" dirty="0">
                <a:latin typeface="Aptos" panose="020B0004020202020204" pitchFamily="34" charset="0"/>
              </a:rPr>
              <a:t>Vytvorenie profilu na sociálnej sieti je otázkou niekoľkých minút. V tomto prvom kroku by sme mali vykonať tri základné bezpečnostné postupy alebo ich čo najskôr aktualizovať</a:t>
            </a:r>
            <a:r>
              <a:rPr lang="en-US" sz="4400" dirty="0">
                <a:latin typeface="Aptos" panose="020B0004020202020204" pitchFamily="34" charset="0"/>
              </a:rPr>
              <a:t>:</a:t>
            </a:r>
            <a:r>
              <a:rPr lang="sk-SK" sz="4400" dirty="0">
                <a:latin typeface="Aptos" panose="020B0004020202020204" pitchFamily="34" charset="0"/>
              </a:rPr>
              <a:t> </a:t>
            </a:r>
            <a:endParaRPr lang="en-US" sz="4400" dirty="0">
              <a:latin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dirty="0">
              <a:latin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1.</a:t>
            </a:r>
            <a:r>
              <a:rPr lang="sk-SK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 Použite silné heslá  </a:t>
            </a: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sk-SK" sz="3300" i="1" dirty="0">
                <a:latin typeface="Aptos" panose="020B0004020202020204" pitchFamily="34" charset="0"/>
              </a:rPr>
              <a:t>Poznámka</a:t>
            </a:r>
            <a:r>
              <a:rPr lang="en-US" sz="3300" i="1" dirty="0">
                <a:latin typeface="Aptos" panose="020B0004020202020204" pitchFamily="34" charset="0"/>
              </a:rPr>
              <a:t>: </a:t>
            </a:r>
            <a:r>
              <a:rPr lang="sk-SK" sz="3300" i="1" dirty="0">
                <a:latin typeface="Aptos" panose="020B0004020202020204" pitchFamily="34" charset="0"/>
              </a:rPr>
              <a:t>Pravidelne ich aktualizujte proti neustále sa meniacim hrozbám</a:t>
            </a:r>
            <a:r>
              <a:rPr lang="en-US" sz="3300" i="1" dirty="0"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2. </a:t>
            </a:r>
            <a:r>
              <a:rPr lang="sk-SK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Povoľte dvojfaktorové overenie </a:t>
            </a: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sk-SK" sz="2800" i="1" dirty="0">
                <a:latin typeface="Aptos" panose="020B0004020202020204" pitchFamily="34" charset="0"/>
              </a:rPr>
              <a:t>Poznámka</a:t>
            </a:r>
            <a:r>
              <a:rPr lang="en-US" sz="2800" i="1" dirty="0">
                <a:latin typeface="Aptos" panose="020B0004020202020204" pitchFamily="34" charset="0"/>
              </a:rPr>
              <a:t>: </a:t>
            </a:r>
            <a:r>
              <a:rPr lang="sk-SK" sz="2800" i="1" dirty="0">
                <a:latin typeface="Aptos" panose="020B0004020202020204" pitchFamily="34" charset="0"/>
              </a:rPr>
              <a:t>Väčšina platforiem sociálnych sietí ako </a:t>
            </a:r>
            <a:r>
              <a:rPr lang="en-US" sz="2800" i="1" dirty="0">
                <a:latin typeface="Aptos" panose="020B0004020202020204" pitchFamily="34" charset="0"/>
              </a:rPr>
              <a:t>Instagram, LinkedIn, Facebook, TikTok a Twitter </a:t>
            </a:r>
            <a:r>
              <a:rPr lang="sk-SK" sz="2800" i="1" dirty="0">
                <a:latin typeface="Aptos" panose="020B0004020202020204" pitchFamily="34" charset="0"/>
              </a:rPr>
              <a:t>ponúka toto bezpečnostné opatrenie</a:t>
            </a:r>
            <a:r>
              <a:rPr lang="en-US" sz="2800" i="1" dirty="0">
                <a:latin typeface="Aptos" panose="020B0004020202020204" pitchFamily="34" charset="0"/>
              </a:rPr>
              <a:t>.</a:t>
            </a:r>
            <a:r>
              <a:rPr lang="sk-SK" sz="2800" i="1" dirty="0">
                <a:latin typeface="Aptos" panose="020B0004020202020204" pitchFamily="34" charset="0"/>
              </a:rPr>
              <a:t> </a:t>
            </a:r>
            <a:endParaRPr lang="en-US" sz="2800" i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3. </a:t>
            </a:r>
            <a:r>
              <a:rPr lang="pl-PL" sz="44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Nastavte si a aktualizujte bezpečnostné nastavenia na všetkých platformách</a:t>
            </a:r>
            <a:endParaRPr lang="en-US" sz="4400" b="1" dirty="0">
              <a:solidFill>
                <a:schemeClr val="accent2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Spravujte nastavenia súkromia, bezpečnosti a zabezpečenia svojho účtu na sociálnej sieti</a:t>
            </a:r>
            <a:endParaRPr lang="en-US" sz="3600" b="1" dirty="0">
              <a:solidFill>
                <a:srgbClr val="92BAB5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2800" i="1" dirty="0">
                <a:latin typeface="Aptos" panose="020B0004020202020204" pitchFamily="34" charset="0"/>
              </a:rPr>
              <a:t>Poznámka: Platformy sociálnych sietí v súčasnosti poskytujú nástroje a návody na zvýšenie bezpečnosti vášho účtu</a:t>
            </a:r>
            <a:r>
              <a:rPr lang="en-US" sz="2800" i="1" dirty="0">
                <a:latin typeface="Aptos" panose="020B0004020202020204" pitchFamily="34" charset="0"/>
              </a:rPr>
              <a:t>.</a:t>
            </a:r>
            <a:r>
              <a:rPr lang="sk-SK" sz="2800" i="1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sz="3600" i="1" dirty="0"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3494256" y="4879933"/>
            <a:ext cx="8117205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k-SK" sz="2400" b="1" dirty="0">
                <a:latin typeface="Aptos" panose="020B0004020202020204" pitchFamily="34" charset="0"/>
              </a:rPr>
              <a:t> </a:t>
            </a:r>
            <a:r>
              <a:rPr lang="sk-SK" sz="2400" dirty="0">
                <a:solidFill>
                  <a:schemeClr val="accent2"/>
                </a:solidFill>
                <a:latin typeface="Aptos" panose="020B0004020202020204" pitchFamily="34" charset="0"/>
              </a:rPr>
              <a:t>Nastavenia ochrany osobných údajov</a:t>
            </a:r>
            <a:r>
              <a:rPr lang="en-US" sz="2400" dirty="0">
                <a:latin typeface="Aptos" panose="020B0004020202020204" pitchFamily="34" charset="0"/>
              </a:rPr>
              <a:t> – </a:t>
            </a:r>
            <a:r>
              <a:rPr lang="sk-SK" sz="2400" dirty="0">
                <a:latin typeface="Aptos" panose="020B0004020202020204" pitchFamily="34" charset="0"/>
              </a:rPr>
              <a:t>navštívte centrum pomoci</a:t>
            </a:r>
            <a:r>
              <a:rPr lang="en-US" sz="2400" dirty="0">
                <a:latin typeface="Aptos" panose="020B00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2400" b="1" dirty="0">
                <a:latin typeface="Aptos" panose="020B0004020202020204" pitchFamily="34" charset="0"/>
              </a:rPr>
              <a:t>Počítač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- </a:t>
            </a:r>
            <a:r>
              <a:rPr lang="sk-SK" sz="2400" dirty="0">
                <a:latin typeface="Aptos" panose="020B0004020202020204" pitchFamily="34" charset="0"/>
              </a:rPr>
              <a:t>kliknite na svoj profilový obrázok vpravo hore 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Mobil</a:t>
            </a:r>
            <a:r>
              <a:rPr lang="sk-SK" sz="2400" b="1" dirty="0">
                <a:latin typeface="Aptos" panose="020B0004020202020204" pitchFamily="34" charset="0"/>
              </a:rPr>
              <a:t>    </a:t>
            </a:r>
            <a:r>
              <a:rPr lang="en-US" sz="2400" dirty="0">
                <a:latin typeface="Aptos" panose="020B0004020202020204" pitchFamily="34" charset="0"/>
              </a:rPr>
              <a:t> – </a:t>
            </a:r>
            <a:r>
              <a:rPr lang="sk-SK" sz="2400" dirty="0">
                <a:latin typeface="Aptos" panose="020B0004020202020204" pitchFamily="34" charset="0"/>
              </a:rPr>
              <a:t>ťuknite na</a:t>
            </a:r>
            <a:r>
              <a:rPr lang="en-US" sz="2400" dirty="0">
                <a:latin typeface="Aptos" panose="020B0004020202020204" pitchFamily="34" charset="0"/>
              </a:rPr>
              <a:t>	    </a:t>
            </a:r>
            <a:r>
              <a:rPr lang="sk-SK" sz="2400" dirty="0">
                <a:latin typeface="Aptos" panose="020B0004020202020204" pitchFamily="34" charset="0"/>
              </a:rPr>
              <a:t>ikonu </a:t>
            </a:r>
            <a:r>
              <a:rPr lang="en-US" sz="2400" i="1" dirty="0">
                <a:latin typeface="Aptos" panose="020B0004020202020204" pitchFamily="34" charset="0"/>
              </a:rPr>
              <a:t>"hamburger„ </a:t>
            </a:r>
            <a:r>
              <a:rPr lang="sk-SK" sz="2400" dirty="0">
                <a:latin typeface="Aptos" panose="020B0004020202020204" pitchFamily="34" charset="0"/>
              </a:rPr>
              <a:t>vpravo hore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515F070-D426-3F9C-253D-038120D4C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13" y="6075513"/>
            <a:ext cx="302047" cy="29260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FE8B0E6-1423-47C3-8A1A-F2754A89D231}"/>
              </a:ext>
            </a:extLst>
          </p:cNvPr>
          <p:cNvSpPr txBox="1"/>
          <p:nvPr/>
        </p:nvSpPr>
        <p:spPr>
          <a:xfrm>
            <a:off x="254592" y="4697749"/>
            <a:ext cx="2963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Facebook: „</a:t>
            </a:r>
            <a:r>
              <a:rPr lang="sk-SK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Záleží nám na bezpečnosti našej globálnej komunity, a preto poskytujeme nástroje, ktoré vám pomôžu udržať váš účet v bezpečí a ochrániť vaše súkromie</a:t>
            </a:r>
            <a:r>
              <a:rPr lang="en-US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.“</a:t>
            </a:r>
            <a:r>
              <a:rPr lang="sk-SK" sz="1800" i="1" dirty="0">
                <a:solidFill>
                  <a:schemeClr val="accent5"/>
                </a:solidFill>
                <a:latin typeface="Aptos" panose="020B0004020202020204" pitchFamily="34" charset="0"/>
              </a:rPr>
              <a:t> </a:t>
            </a:r>
            <a:endParaRPr lang="en-US" sz="1800" i="1" dirty="0">
              <a:solidFill>
                <a:schemeClr val="accent5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212151"/>
            <a:ext cx="11436371" cy="779462"/>
          </a:xfrm>
        </p:spPr>
        <p:txBody>
          <a:bodyPr>
            <a:normAutofit/>
          </a:bodyPr>
          <a:lstStyle/>
          <a:p>
            <a:pPr algn="l"/>
            <a:r>
              <a:rPr lang="pl-PL" sz="3400" dirty="0">
                <a:latin typeface="Aptos" panose="020B0004020202020204" pitchFamily="34" charset="0"/>
                <a:ea typeface="Cambria"/>
              </a:rPr>
              <a:t>Bezpečnosť na sociálnych sieťach – odporúčané postupy</a:t>
            </a:r>
            <a:endParaRPr lang="en-US" sz="34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11179090" cy="34875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4. </a:t>
            </a:r>
            <a:r>
              <a:rPr lang="sk-SK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Pravidelne aktualizujte svoje heslá – </a:t>
            </a:r>
            <a:r>
              <a:rPr lang="sk-SK" sz="3600" dirty="0">
                <a:latin typeface="Aptos" panose="020B0004020202020204" pitchFamily="34" charset="0"/>
                <a:cs typeface="+mj-cs"/>
              </a:rPr>
              <a:t>na posilnenie obrany proti meniacim sa bezpečnostným hrozbám</a:t>
            </a:r>
            <a:r>
              <a:rPr lang="en-US" sz="3600" dirty="0">
                <a:latin typeface="Aptos" panose="020B0004020202020204" pitchFamily="34" charset="0"/>
                <a:cs typeface="+mj-cs"/>
              </a:rPr>
              <a:t>.</a:t>
            </a:r>
            <a:r>
              <a:rPr lang="sk-SK" sz="3600" dirty="0">
                <a:latin typeface="Aptos" panose="020B0004020202020204" pitchFamily="34" charset="0"/>
                <a:cs typeface="+mj-cs"/>
              </a:rPr>
              <a:t> 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5. </a:t>
            </a:r>
            <a:r>
              <a:rPr lang="sk-SK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Nepoužívajte tie isté heslá – </a:t>
            </a:r>
            <a:r>
              <a:rPr lang="sk-SK" sz="3600" dirty="0">
                <a:latin typeface="Aptos" panose="020B0004020202020204" pitchFamily="34" charset="0"/>
                <a:cs typeface="+mj-cs"/>
              </a:rPr>
              <a:t>vyhýbajte sa používaniu rovnakých hesiel na rôznych účtoch na sociálnych sieťach</a:t>
            </a:r>
            <a:r>
              <a:rPr lang="en-US" sz="3600" dirty="0">
                <a:latin typeface="Aptos" panose="020B0004020202020204" pitchFamily="34" charset="0"/>
                <a:cs typeface="+mj-cs"/>
              </a:rPr>
              <a:t>.</a:t>
            </a:r>
            <a:endParaRPr lang="en-US" sz="3600" b="1" dirty="0">
              <a:solidFill>
                <a:srgbClr val="92BAB5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Vytváranie silných hesiel znamená použitie kombinácie alfanumerických znakov, ktoré nie je ľahké uhádnuť, ale je aj ťažké si ich všetky zapamätať. Použite </a:t>
            </a:r>
            <a:r>
              <a:rPr lang="sk-SK" sz="2800" u="sng" dirty="0">
                <a:solidFill>
                  <a:srgbClr val="0070C0"/>
                </a:solidFill>
                <a:latin typeface="Aptos" panose="020B0004020202020204" pitchFamily="34" charset="0"/>
              </a:rPr>
              <a:t>nástroj na správu hesiel</a:t>
            </a:r>
            <a:r>
              <a:rPr lang="en-US" sz="2800" dirty="0">
                <a:latin typeface="Aptos" panose="020B0004020202020204" pitchFamily="34" charset="0"/>
              </a:rPr>
              <a:t>. </a:t>
            </a:r>
            <a:endParaRPr lang="sk-SK" sz="2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6. </a:t>
            </a:r>
            <a:r>
              <a:rPr lang="sk-SK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Aplikácie tretích strán používajte opatrne</a:t>
            </a:r>
            <a:r>
              <a:rPr lang="en-US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 </a:t>
            </a:r>
            <a:r>
              <a:rPr lang="sk-SK" sz="36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 </a:t>
            </a:r>
            <a:endParaRPr lang="en-US" sz="3600" b="1" dirty="0">
              <a:solidFill>
                <a:schemeClr val="accent2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Mnoho aplikácií a hier vás v súčasnosti žiada o povolenie prístupu k vašim profilom na sociálnych médiách, najmä ak ste si ich stiahli prostredníctvom odkazu na sociálnych sieťach. Väčšina aplikácií je autentická, ale niektoré zhromažďujú podrobnosti o vašom účte</a:t>
            </a:r>
            <a:r>
              <a:rPr lang="en-US" sz="2800" dirty="0">
                <a:latin typeface="Aptos" panose="020B0004020202020204" pitchFamily="34" charset="0"/>
              </a:rPr>
              <a:t>. 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4453467" y="4879933"/>
            <a:ext cx="7157994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Príklad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: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Žena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prišla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takmer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o 30 000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dolárov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po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stiahnutí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aplikácie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tretej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strany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cez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GB" b="1" dirty="0" err="1">
                <a:solidFill>
                  <a:srgbClr val="92BAB5"/>
                </a:solidFill>
                <a:latin typeface="Aptos" panose="020B0004020202020204" pitchFamily="34" charset="0"/>
              </a:rPr>
              <a:t>odkaz</a:t>
            </a:r>
            <a:r>
              <a:rPr lang="en-GB" b="1" dirty="0">
                <a:solidFill>
                  <a:srgbClr val="92BAB5"/>
                </a:solidFill>
                <a:latin typeface="Aptos" panose="020B0004020202020204" pitchFamily="34" charset="0"/>
              </a:rPr>
              <a:t> WhatsApp. </a:t>
            </a:r>
            <a:endParaRPr lang="sk-SK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 algn="ctr"/>
            <a:r>
              <a:rPr lang="en-GB" dirty="0" err="1">
                <a:latin typeface="Aptos" panose="020B0004020202020204" pitchFamily="34" charset="0"/>
              </a:rPr>
              <a:t>Odporúčaný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postup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sťahovať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iba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také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aplikácie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ktorým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základe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vlastných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skúseností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alebo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recenzií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dôverujeme</a:t>
            </a:r>
            <a:r>
              <a:rPr lang="en-GB" dirty="0">
                <a:latin typeface="Aptos" panose="020B0004020202020204" pitchFamily="34" charset="0"/>
              </a:rPr>
              <a:t>, a </a:t>
            </a:r>
            <a:r>
              <a:rPr lang="en-GB" dirty="0" err="1">
                <a:latin typeface="Aptos" panose="020B0004020202020204" pitchFamily="34" charset="0"/>
              </a:rPr>
              <a:t>obmedziť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povolenia</a:t>
            </a:r>
            <a:r>
              <a:rPr lang="en-GB" dirty="0">
                <a:latin typeface="Aptos" panose="020B0004020202020204" pitchFamily="34" charset="0"/>
              </a:rPr>
              <a:t> pre </a:t>
            </a:r>
            <a:r>
              <a:rPr lang="en-GB" dirty="0" err="1">
                <a:latin typeface="Aptos" panose="020B0004020202020204" pitchFamily="34" charset="0"/>
              </a:rPr>
              <a:t>nedôveryhodné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aplikácie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sekcii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Nastavenia</a:t>
            </a:r>
            <a:r>
              <a:rPr lang="en-GB" dirty="0">
                <a:latin typeface="Aptos" panose="020B0004020202020204" pitchFamily="34" charset="0"/>
              </a:rPr>
              <a:t>.  </a:t>
            </a:r>
          </a:p>
          <a:p>
            <a:pPr algn="ctr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1EBC6F3-2A36-6078-AC8A-0E6D3E2EAF27}"/>
              </a:ext>
            </a:extLst>
          </p:cNvPr>
          <p:cNvSpPr txBox="1"/>
          <p:nvPr/>
        </p:nvSpPr>
        <p:spPr>
          <a:xfrm>
            <a:off x="443907" y="4453815"/>
            <a:ext cx="37332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Používajte iba aplikácie, ktoré boli overené a neobsahujú škodlivý softvér alebo vírusy</a:t>
            </a:r>
            <a:r>
              <a:rPr lang="en-US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: </a:t>
            </a:r>
            <a:r>
              <a:rPr lang="sk-SK" sz="1800" b="1" dirty="0">
                <a:solidFill>
                  <a:srgbClr val="92BAB5"/>
                </a:solidFill>
                <a:latin typeface="Aptos" panose="020B0004020202020204" pitchFamily="34" charset="0"/>
                <a:cs typeface="+mj-cs"/>
              </a:rPr>
              <a:t> </a:t>
            </a:r>
            <a:endParaRPr lang="en-US" sz="1800" b="1" dirty="0">
              <a:solidFill>
                <a:srgbClr val="92BAB5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1800" dirty="0">
                <a:latin typeface="Aptos" panose="020B0004020202020204" pitchFamily="34" charset="0"/>
              </a:rPr>
              <a:t>Používajte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>
                <a:latin typeface="Aptos" panose="020B0004020202020204" pitchFamily="34" charset="0"/>
                <a:hlinkClick r:id="rId3"/>
              </a:rPr>
              <a:t>Google Play Protect </a:t>
            </a:r>
            <a:r>
              <a:rPr lang="sk-SK" sz="1800" dirty="0">
                <a:latin typeface="Aptos" panose="020B0004020202020204" pitchFamily="34" charset="0"/>
              </a:rPr>
              <a:t>alebo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>
                <a:latin typeface="Aptos" panose="020B0004020202020204" pitchFamily="34" charset="0"/>
                <a:hlinkClick r:id="rId4"/>
              </a:rPr>
              <a:t>Apple security controls</a:t>
            </a:r>
            <a:r>
              <a:rPr lang="en-US" sz="1800" dirty="0">
                <a:latin typeface="Aptos" panose="020B0004020202020204" pitchFamily="34" charset="0"/>
              </a:rPr>
              <a:t>, </a:t>
            </a:r>
            <a:r>
              <a:rPr lang="sk-SK" sz="1800" dirty="0">
                <a:latin typeface="Aptos" panose="020B0004020202020204" pitchFamily="34" charset="0"/>
              </a:rPr>
              <a:t>ktoré pred stiahnutím spustia bezpečnostnú kontrolu aplikácie.</a:t>
            </a:r>
            <a:endParaRPr lang="en-US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2151"/>
            <a:ext cx="11470238" cy="779462"/>
          </a:xfrm>
        </p:spPr>
        <p:txBody>
          <a:bodyPr>
            <a:normAutofit/>
          </a:bodyPr>
          <a:lstStyle/>
          <a:p>
            <a:pPr algn="l"/>
            <a:r>
              <a:rPr lang="pl-PL" sz="3400" dirty="0">
                <a:latin typeface="Aptos" panose="020B0004020202020204" pitchFamily="34" charset="0"/>
                <a:ea typeface="Cambria"/>
              </a:rPr>
              <a:t>Bezpečnosť na sociálnych sieťach – odporúčané postupy</a:t>
            </a:r>
            <a:endParaRPr lang="en-US" sz="34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991614"/>
            <a:ext cx="10859050" cy="52750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7. </a:t>
            </a:r>
            <a:r>
              <a:rPr lang="sk-SK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Kontrolujte si prepojený účet – </a:t>
            </a:r>
            <a:r>
              <a:rPr lang="sk-SK" sz="4000" dirty="0">
                <a:latin typeface="Aptos" panose="020B0004020202020204" pitchFamily="34" charset="0"/>
                <a:cs typeface="+mj-cs"/>
              </a:rPr>
              <a:t>Pravidelne kontrolujte svoj prepojený e-mailový účet</a:t>
            </a:r>
            <a:r>
              <a:rPr lang="en-US" sz="4000" dirty="0">
                <a:latin typeface="Aptos" panose="020B0004020202020204" pitchFamily="34" charset="0"/>
                <a:cs typeface="+mj-cs"/>
              </a:rPr>
              <a:t>.</a:t>
            </a:r>
            <a:r>
              <a:rPr lang="sk-SK" sz="4000" dirty="0">
                <a:latin typeface="Aptos" panose="020B0004020202020204" pitchFamily="34" charset="0"/>
                <a:cs typeface="+mj-cs"/>
              </a:rPr>
              <a:t> 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Aptos" panose="020B0004020202020204" pitchFamily="34" charset="0"/>
              </a:rPr>
              <a:t>Platformy </a:t>
            </a:r>
            <a:r>
              <a:rPr lang="sk-SK" sz="2800" dirty="0">
                <a:latin typeface="Aptos" panose="020B0004020202020204" pitchFamily="34" charset="0"/>
              </a:rPr>
              <a:t>sociálnych sietí sú zvyčajne prepojené s vašimi emailmi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Upozornenie: Ak platforma zistí neobvyklú aktivitu vo vašom účte alebo sa domnieva, že sa k vášmu účtu pokúša získať prístup niekto iný, dostanete </a:t>
            </a:r>
            <a:r>
              <a:rPr lang="sk-SK" sz="28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e-mail s bezpečnostným upozornením</a:t>
            </a:r>
            <a:r>
              <a:rPr lang="en-US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k-SK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 Vždy skontrolujte, či je e-mailová adresa, z ktorej prichádza, </a:t>
            </a:r>
            <a:r>
              <a:rPr lang="sk-SK" sz="28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oficiálna</a:t>
            </a:r>
            <a:r>
              <a:rPr lang="en-US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k-SK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k-SK" sz="4000" b="1" dirty="0">
              <a:solidFill>
                <a:schemeClr val="accent2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8. </a:t>
            </a:r>
            <a:r>
              <a:rPr lang="sk-SK" sz="4000" b="1" dirty="0">
                <a:solidFill>
                  <a:schemeClr val="accent2"/>
                </a:solidFill>
                <a:latin typeface="Aptos" panose="020B0004020202020204" pitchFamily="34" charset="0"/>
                <a:cs typeface="+mj-cs"/>
              </a:rPr>
              <a:t>Buďte opatrní pri útokoch v rámci sociálneho inžinierstva</a:t>
            </a:r>
            <a:endParaRPr lang="en-US" sz="4000" b="1" dirty="0">
              <a:solidFill>
                <a:schemeClr val="accent2"/>
              </a:solidFill>
              <a:latin typeface="Aptos" panose="020B0004020202020204" pitchFamily="34" charset="0"/>
              <a:cs typeface="+mj-cs"/>
            </a:endParaRP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Dávajte si pozor na </a:t>
            </a:r>
            <a:r>
              <a:rPr lang="sk-SK" sz="2800" dirty="0" err="1">
                <a:latin typeface="Aptos" panose="020B0004020202020204" pitchFamily="34" charset="0"/>
              </a:rPr>
              <a:t>phishingové</a:t>
            </a:r>
            <a:r>
              <a:rPr lang="sk-SK" sz="2800" dirty="0">
                <a:latin typeface="Aptos" panose="020B0004020202020204" pitchFamily="34" charset="0"/>
              </a:rPr>
              <a:t> útoky, ktoré vás nabádajú k odhaleniu citlivých informácií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Nezverejňujte ani neuchovávajte citlivé informácie ani neudeľujte autorizácie online, a to ani v súkromných správach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Pred kliknutím na akýkoľvek odkaz v príspevku si overte pravosť používateľského profilu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Aptos" panose="020B0004020202020204" pitchFamily="34" charset="0"/>
              </a:rPr>
              <a:t>Platformy sociálnych sietí, ako každé iné, sú plné falošných správ a dezinformácií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>
                <a:latin typeface="Aptos" panose="020B0004020202020204" pitchFamily="34" charset="0"/>
              </a:rPr>
              <a:t>Pozrite sa, či nejaký dôveryhodný spravodajský portál nenahlásil rovnakú správu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V </a:t>
            </a:r>
            <a:r>
              <a:rPr lang="sk-SK" sz="2800" dirty="0">
                <a:latin typeface="Aptos" panose="020B0004020202020204" pitchFamily="34" charset="0"/>
              </a:rPr>
              <a:t>odkaze hľadajte gramatické chyby a špeciálne znaky</a:t>
            </a:r>
            <a:r>
              <a:rPr lang="en-US" sz="2800" dirty="0">
                <a:latin typeface="Aptos" panose="020B0004020202020204" pitchFamily="34" charset="0"/>
              </a:rPr>
              <a:t>.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Aptos" panose="020B0004020202020204" pitchFamily="34" charset="0"/>
              </a:rPr>
              <a:t>V </a:t>
            </a:r>
            <a:r>
              <a:rPr lang="sk-SK" sz="2800" i="1" dirty="0">
                <a:latin typeface="Aptos" panose="020B0004020202020204" pitchFamily="34" charset="0"/>
              </a:rPr>
              <a:t>prípade úniku údajov by hackeri mohli tieto informácie použiť na prelomenie vášho účtu</a:t>
            </a:r>
            <a:r>
              <a:rPr lang="en-US" sz="2800" i="1" dirty="0">
                <a:latin typeface="Aptos" panose="020B0004020202020204" pitchFamily="34" charset="0"/>
              </a:rPr>
              <a:t>.</a:t>
            </a:r>
            <a:endParaRPr lang="en-GB" i="1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6" y="338084"/>
            <a:ext cx="10662684" cy="713740"/>
          </a:xfrm>
        </p:spPr>
        <p:txBody>
          <a:bodyPr>
            <a:noAutofit/>
          </a:bodyPr>
          <a:lstStyle/>
          <a:p>
            <a:pPr algn="l"/>
            <a:r>
              <a:rPr lang="sk-SK" sz="4000" dirty="0">
                <a:latin typeface="Aptos"/>
                <a:ea typeface="Cambria"/>
              </a:rPr>
              <a:t>B</a:t>
            </a:r>
            <a:r>
              <a:rPr lang="en-US" sz="4000" dirty="0" err="1">
                <a:latin typeface="Aptos"/>
                <a:ea typeface="Cambria"/>
              </a:rPr>
              <a:t>ezpečnos</a:t>
            </a:r>
            <a:r>
              <a:rPr lang="sk-SK" sz="4000" dirty="0">
                <a:latin typeface="Aptos"/>
                <a:ea typeface="Cambria"/>
              </a:rPr>
              <a:t>ť sociálnych sietí z</a:t>
            </a:r>
            <a:r>
              <a:rPr lang="en-US" sz="4000" dirty="0" err="1">
                <a:latin typeface="Aptos"/>
                <a:ea typeface="Cambria"/>
              </a:rPr>
              <a:t>áver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090213"/>
              </p:ext>
            </p:extLst>
          </p:nvPr>
        </p:nvGraphicFramePr>
        <p:xfrm>
          <a:off x="838200" y="908050"/>
          <a:ext cx="10888980" cy="57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08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486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667" b="1" dirty="0">
                <a:solidFill>
                  <a:srgbClr val="92BAB5"/>
                </a:solidFill>
                <a:latin typeface="Aptos"/>
                <a:ea typeface="Inter"/>
                <a:cs typeface="Inter"/>
                <a:sym typeface="Inter"/>
              </a:rPr>
              <a:t>Bezplatná licencia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dokumentov.</a:t>
            </a: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lang="sk-SK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 musí:</a:t>
            </a: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647732" lvl="1" indent="-342917" algn="just" defTabSz="609630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647732" lvl="1" indent="-342917" algn="just" defTabSz="609630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</a:p>
          <a:p>
            <a:pPr marL="647732" lvl="1" indent="-342917" algn="just" defTabSz="609630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Ak dielo prekomponujete, prevediete alebo na ňom staviate, vaše príspevky musia byť publikované pod rovnakou licenciou ako originál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133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lang="en-US" sz="2133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sk-SK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</a:t>
            </a:r>
            <a:r>
              <a:rPr lang="sk-SK" sz="2133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nezodpovedajú.</a:t>
            </a: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ptos"/>
                <a:ea typeface="Cambria"/>
                <a:cs typeface="Calibri Light"/>
              </a:rPr>
              <a:t>Internet Banking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98" y="1144588"/>
            <a:ext cx="10775302" cy="49024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bankovníctvo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známe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pod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mnohými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inými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názvami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ako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napríklad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web bank</a:t>
            </a:r>
            <a:r>
              <a:rPr lang="sk-SK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ovníctvo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, net bank</a:t>
            </a:r>
            <a:r>
              <a:rPr lang="sk-SK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ovníctvo</a:t>
            </a:r>
            <a:r>
              <a:rPr lang="en-GB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 a online bank</a:t>
            </a:r>
            <a:r>
              <a:rPr lang="sk-SK" sz="2400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ovníctvo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umožňuje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klientom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vykonávať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transakcie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prostredníctvom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webového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prehliadača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desktopoch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mobilných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zariadeniach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v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mobilných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aplikáciách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sk-SK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ponúka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klientom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takmer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všetky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služby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tradične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dostupné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prostredníctvom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miestnej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pobočky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vrátane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vkladov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prevodov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online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platieb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účtov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sk-SK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v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podstate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umožňuje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klientom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spravovať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svoje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peniaze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elektronickými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spôsobmi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čím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odpadá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potreba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fyzickej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návštevy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pobočky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sk-SK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Napriek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určitým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obavám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  </a:t>
            </a:r>
            <a:r>
              <a:rPr lang="en-GB" sz="2400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bezpečnosť</a:t>
            </a:r>
            <a:r>
              <a:rPr lang="en-GB" sz="2400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internetového</a:t>
            </a:r>
            <a:r>
              <a:rPr lang="en-GB" sz="2400" b="1" dirty="0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AA5A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bankovníctva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väčšina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ľudí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veľkej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miere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spolieha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pohodlie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jednoduchosť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elektronického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väčšina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vecí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ktoré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robiť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online,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má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však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toto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niekoľko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výhod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nevýhod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zaručujú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vysokú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úroveň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kybernetickej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bezpečnosti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internetového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ale je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potrebné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nevyhnutné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dodržiavať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zásady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bezpečnosti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internetového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bankovníctva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aj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zo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strany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klienta</a:t>
            </a:r>
            <a:r>
              <a:rPr lang="en-GB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Výhody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online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bankovníctv</a:t>
            </a:r>
            <a:r>
              <a:rPr lang="sk-SK" sz="4400" dirty="0">
                <a:latin typeface="Aptos" panose="020B0004020202020204" pitchFamily="34" charset="0"/>
                <a:ea typeface="Cambria"/>
              </a:rPr>
              <a:t>a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32" y="1525970"/>
            <a:ext cx="6745016" cy="4858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24/7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nepretržitý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prístup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účtom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Jednoduché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platby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účtov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Jednoduché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prevody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finančných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prostriedkov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Okamžitý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prístup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bankovým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záznamom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Lepšie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zostavovanie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rozpočtu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Lepšie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sadzby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nižšie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poplatky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Viac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funkcií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širšia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ponuka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služieb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  <a:p>
            <a:r>
              <a:rPr lang="sk-SK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Presná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správa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peňazí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1026" name="Picture 2" descr="Online Banking Isometric Banner | Online banking service iso… | Flickr">
            <a:extLst>
              <a:ext uri="{FF2B5EF4-FFF2-40B4-BE49-F238E27FC236}">
                <a16:creationId xmlns:a16="http://schemas.microsoft.com/office/drawing/2014/main" id="{2E76DCCC-834A-4B65-72E6-9C1EF807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" y="1805939"/>
            <a:ext cx="4285764" cy="30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  <a:ea typeface="Cambria"/>
              </a:rPr>
              <a:t>Nevýhody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online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bankovníctva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16" y="1063557"/>
            <a:ext cx="6826158" cy="543634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Navigácia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 online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vyžaduje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prístup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internet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základné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IT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zručnosti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môže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určitú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skupinu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ľudí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obmedzujúce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Internetové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nemusí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schopné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spracovať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veľké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alebo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zložité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transakcie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základe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bezpečnostných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protokolov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často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stanovujú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ktoré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môžu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klienti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vykonávať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prostredníctvom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portálu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elektronického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denné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prevodov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Internetové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spolieha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spoľahlivé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internetové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pripojenie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akékoľvek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problémy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pripojením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môžu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spôsobiť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problémy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funkčnosťou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portálu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portály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často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aktualizujú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bezpečné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znamená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že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môže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dochádzať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k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výpadkom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služieb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Napriek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vysokým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bezpečnostným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opatreniam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internetové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bankovníctvo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stále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zraniteľné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voči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počítačovej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kriminalite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Premium Vector | Online banking Banking services on the website Correct  transaction flat vector modern illustration">
            <a:extLst>
              <a:ext uri="{FF2B5EF4-FFF2-40B4-BE49-F238E27FC236}">
                <a16:creationId xmlns:a16="http://schemas.microsoft.com/office/drawing/2014/main" id="{E8B39E74-6D7B-D2AE-237F-9E38EA1C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5" y="1622368"/>
            <a:ext cx="4242391" cy="35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7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01" y="213360"/>
            <a:ext cx="10890408" cy="1809103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Aptos"/>
                <a:ea typeface="Cambria"/>
              </a:rPr>
              <a:t>Bezpečnostné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postupy</a:t>
            </a:r>
            <a:r>
              <a:rPr lang="en-GB" sz="3200" dirty="0">
                <a:latin typeface="Aptos"/>
                <a:ea typeface="Cambria"/>
              </a:rPr>
              <a:t> online </a:t>
            </a:r>
            <a:r>
              <a:rPr lang="en-GB" sz="3200" dirty="0" err="1">
                <a:latin typeface="Aptos"/>
                <a:ea typeface="Cambria"/>
              </a:rPr>
              <a:t>bankovníctva</a:t>
            </a:r>
            <a:r>
              <a:rPr lang="en-GB" sz="3200" dirty="0">
                <a:latin typeface="Aptos"/>
                <a:ea typeface="Cambria"/>
              </a:rPr>
              <a:t>, </a:t>
            </a:r>
            <a:r>
              <a:rPr lang="en-GB" sz="3200" dirty="0" err="1">
                <a:latin typeface="Aptos"/>
                <a:ea typeface="Cambria"/>
              </a:rPr>
              <a:t>ktoré</a:t>
            </a:r>
            <a:r>
              <a:rPr lang="en-GB" sz="3200" dirty="0">
                <a:latin typeface="Aptos"/>
                <a:ea typeface="Cambria"/>
              </a:rPr>
              <a:t> by </a:t>
            </a:r>
            <a:r>
              <a:rPr lang="en-GB" sz="3200" dirty="0" err="1">
                <a:latin typeface="Aptos"/>
                <a:ea typeface="Cambria"/>
              </a:rPr>
              <a:t>ste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mali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dodržiavať</a:t>
            </a:r>
            <a:r>
              <a:rPr lang="en-GB" sz="3200" dirty="0">
                <a:latin typeface="Aptos"/>
                <a:ea typeface="Cambria"/>
              </a:rPr>
              <a:t>, aby </a:t>
            </a:r>
            <a:r>
              <a:rPr lang="en-GB" sz="3200" dirty="0" err="1">
                <a:latin typeface="Aptos"/>
                <a:ea typeface="Cambria"/>
              </a:rPr>
              <a:t>ste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sa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stali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digitálne</a:t>
            </a:r>
            <a:r>
              <a:rPr lang="en-GB" sz="3200" dirty="0">
                <a:latin typeface="Aptos"/>
                <a:ea typeface="Cambria"/>
              </a:rPr>
              <a:t> </a:t>
            </a:r>
            <a:r>
              <a:rPr lang="en-GB" sz="3200" dirty="0" err="1">
                <a:latin typeface="Aptos"/>
                <a:ea typeface="Cambria"/>
              </a:rPr>
              <a:t>odolnými</a:t>
            </a:r>
            <a:br>
              <a:rPr lang="en-GB" sz="3200" dirty="0">
                <a:latin typeface="Aptos"/>
                <a:ea typeface="Cambria"/>
              </a:rPr>
            </a:br>
            <a:br>
              <a:rPr lang="en-GB" sz="3200" dirty="0">
                <a:latin typeface="Aptos"/>
                <a:ea typeface="Cambria"/>
              </a:rPr>
            </a:br>
            <a:r>
              <a:rPr lang="sk-SK" sz="2400" dirty="0">
                <a:solidFill>
                  <a:srgbClr val="FFAA5A"/>
                </a:solidFill>
                <a:latin typeface="Aptos"/>
                <a:ea typeface="Cambria"/>
              </a:rPr>
              <a:t>Na prístup k účtom používajte len oficiálne </a:t>
            </a:r>
            <a:r>
              <a:rPr lang="sk-SK" sz="2400" dirty="0">
                <a:latin typeface="Aptos"/>
                <a:ea typeface="Cambria"/>
              </a:rPr>
              <a:t>webové stránky </a:t>
            </a:r>
            <a:r>
              <a:rPr lang="sk-SK" sz="2400" dirty="0">
                <a:solidFill>
                  <a:srgbClr val="FFAA5A"/>
                </a:solidFill>
                <a:latin typeface="Aptos"/>
                <a:ea typeface="Cambria"/>
              </a:rPr>
              <a:t>a</a:t>
            </a:r>
            <a:r>
              <a:rPr lang="sk-SK" sz="2400" dirty="0">
                <a:latin typeface="Aptos"/>
                <a:ea typeface="Cambria"/>
              </a:rPr>
              <a:t> aplikácie banky.</a:t>
            </a:r>
            <a:endParaRPr lang="en-US" sz="2400" dirty="0">
              <a:latin typeface="Aptos"/>
              <a:ea typeface="Cambria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80814"/>
              </p:ext>
            </p:extLst>
          </p:nvPr>
        </p:nvGraphicFramePr>
        <p:xfrm>
          <a:off x="838200" y="2256742"/>
          <a:ext cx="10888980" cy="440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27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 err="1">
                <a:latin typeface="Aptos" panose="020B0004020202020204" pitchFamily="34" charset="0"/>
                <a:ea typeface="Cambria"/>
              </a:rPr>
              <a:t>Používajte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silné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GB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400" dirty="0" err="1">
                <a:latin typeface="Aptos" panose="020B0004020202020204" pitchFamily="34" charset="0"/>
                <a:ea typeface="Cambria"/>
              </a:rPr>
              <a:t>heslo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295922"/>
            <a:ext cx="10034797" cy="507341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Jedným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najzákladnejších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najdôležitejších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krokov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zabezpečenie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vášho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účtu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internetovom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bankovníctve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používanie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silného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bezpečného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dlhého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zložitého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jedinečného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endParaRPr lang="sk-SK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nemá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neobsahovať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žiadne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osobné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napríklad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meno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dátum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narodenia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adresu</a:t>
            </a:r>
            <a:r>
              <a:rPr lang="en-GB" dirty="0">
                <a:latin typeface="Aptos" panose="020B0004020202020204" pitchFamily="34" charset="0"/>
                <a:ea typeface="Cambria"/>
              </a:rPr>
              <a:t>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nesmie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byť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rovnaké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akékoľvek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ktoré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používate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účty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služby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malo</a:t>
            </a:r>
            <a:r>
              <a:rPr lang="en-GB" dirty="0">
                <a:latin typeface="Aptos" panose="020B0004020202020204" pitchFamily="34" charset="0"/>
                <a:ea typeface="Cambria"/>
              </a:rPr>
              <a:t> by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obsahovať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kombináciu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veľkých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malých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písmen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číslic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symbolov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 algn="just">
              <a:buNone/>
            </a:pPr>
            <a:r>
              <a:rPr lang="en-GB" sz="2600" dirty="0">
                <a:latin typeface="Aptos" panose="020B0004020202020204" pitchFamily="34" charset="0"/>
                <a:ea typeface="Cambria"/>
              </a:rPr>
              <a:t>Ak je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možné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používajte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  <a:cs typeface="+mj-cs"/>
              </a:rPr>
              <a:t>jednorazové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  <a:cs typeface="+mj-cs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  <a:cs typeface="+mj-cs"/>
              </a:rPr>
              <a:t>heslá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  <a:cs typeface="+mj-cs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overovanie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prevodov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platieb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zmien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Webové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stránky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pravidelne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poskytujú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možnosť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uložiť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prístupové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rýchlejšie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prihlásenie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Aj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keď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sú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zariadenia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stopercentne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nedostupné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osoby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táto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možnosť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bezpečná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3074" name="Picture 2" descr="Password,keyword,codeword,solution,parole - free image from needpix.com">
            <a:extLst>
              <a:ext uri="{FF2B5EF4-FFF2-40B4-BE49-F238E27FC236}">
                <a16:creationId xmlns:a16="http://schemas.microsoft.com/office/drawing/2014/main" id="{A3ABCE42-E8B5-6716-D404-393499BD8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6502"/>
          <a:stretch/>
        </p:blipFill>
        <p:spPr bwMode="auto">
          <a:xfrm>
            <a:off x="8076828" y="5814953"/>
            <a:ext cx="3755362" cy="8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2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348339"/>
            <a:ext cx="9749061" cy="937827"/>
          </a:xfrm>
        </p:spPr>
        <p:txBody>
          <a:bodyPr>
            <a:noAutofit/>
          </a:bodyPr>
          <a:lstStyle/>
          <a:p>
            <a:pPr algn="l"/>
            <a:r>
              <a:rPr lang="en-GB" sz="3400" dirty="0" err="1">
                <a:latin typeface="Aptos" panose="020B0004020202020204" pitchFamily="34" charset="0"/>
                <a:ea typeface="Cambria"/>
              </a:rPr>
              <a:t>Povolenie</a:t>
            </a:r>
            <a:r>
              <a:rPr lang="en-GB" sz="3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400" dirty="0" err="1">
                <a:latin typeface="Aptos" panose="020B0004020202020204" pitchFamily="34" charset="0"/>
                <a:ea typeface="Cambria"/>
              </a:rPr>
              <a:t>dvojfaktorového</a:t>
            </a:r>
            <a:r>
              <a:rPr lang="en-GB" sz="3400" dirty="0">
                <a:latin typeface="Aptos" panose="020B0004020202020204" pitchFamily="34" charset="0"/>
                <a:ea typeface="Cambria"/>
              </a:rPr>
              <a:t>/</a:t>
            </a:r>
            <a:r>
              <a:rPr lang="en-GB" sz="3400" dirty="0" err="1">
                <a:latin typeface="Aptos" panose="020B0004020202020204" pitchFamily="34" charset="0"/>
                <a:ea typeface="Cambria"/>
              </a:rPr>
              <a:t>viacfaktorového</a:t>
            </a:r>
            <a:r>
              <a:rPr lang="en-GB" sz="34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400" dirty="0" err="1">
                <a:latin typeface="Aptos" panose="020B0004020202020204" pitchFamily="34" charset="0"/>
                <a:ea typeface="Cambria"/>
              </a:rPr>
              <a:t>overovania</a:t>
            </a:r>
            <a:endParaRPr lang="en-US" sz="3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1" y="1761878"/>
            <a:ext cx="10034797" cy="3941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Dvojfaktorové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overovanie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funkcia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ktorá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vyžaduje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overenie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vašej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totožnosti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pomocou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druhého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faktora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napríklad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kódu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zaslaného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váš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telefón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e-mail. </a:t>
            </a:r>
          </a:p>
          <a:p>
            <a:pPr marL="0" indent="0" algn="just">
              <a:buNone/>
            </a:pPr>
            <a:r>
              <a:rPr lang="en-GB" sz="2600" dirty="0">
                <a:latin typeface="Aptos" panose="020B0004020202020204" pitchFamily="34" charset="0"/>
                <a:ea typeface="Cambria"/>
              </a:rPr>
              <a:t>Ak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banka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ponúka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použite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viacfaktorovú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biometrickú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autentifikáciu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-</a:t>
            </a:r>
            <a:r>
              <a:rPr lang="en-GB" sz="2600" dirty="0"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metódu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autentifikácie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,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ktorá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vyžaduje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, aby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používateľ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poskytol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dva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alebo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viacero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faktorov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overenia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, aby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získal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prístup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k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bankovému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 </a:t>
            </a:r>
            <a:r>
              <a:rPr lang="en-GB" sz="2600" b="1" dirty="0" err="1">
                <a:solidFill>
                  <a:srgbClr val="FFAA5A"/>
                </a:solidFill>
                <a:latin typeface="Aptos"/>
                <a:ea typeface="Cambria"/>
              </a:rPr>
              <a:t>účtu</a:t>
            </a:r>
            <a:r>
              <a:rPr lang="en-GB" sz="2600" b="1" dirty="0">
                <a:solidFill>
                  <a:srgbClr val="FFAA5A"/>
                </a:solidFill>
                <a:latin typeface="Aptos"/>
                <a:ea typeface="Cambria"/>
              </a:rPr>
              <a:t>.</a:t>
            </a:r>
            <a:r>
              <a:rPr lang="en-GB" sz="2600" dirty="0">
                <a:latin typeface="Aptos"/>
                <a:ea typeface="Cambria"/>
              </a:rPr>
              <a:t>.</a:t>
            </a:r>
          </a:p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Pridáva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ďalšiu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vrstvu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ochrany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pred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hackermi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ktorí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mohli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ukradnúť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alebo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pokúsili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uhádnuť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4098" name="Picture 2" descr="Major Risks Of Crypto Trading">
            <a:extLst>
              <a:ext uri="{FF2B5EF4-FFF2-40B4-BE49-F238E27FC236}">
                <a16:creationId xmlns:a16="http://schemas.microsoft.com/office/drawing/2014/main" id="{20AFA8D7-3454-3D6D-FC75-5164D64E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5556120"/>
            <a:ext cx="2145030" cy="12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6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273"/>
            <a:ext cx="4911090" cy="780315"/>
          </a:xfrm>
        </p:spPr>
        <p:txBody>
          <a:bodyPr>
            <a:normAutofit/>
          </a:bodyPr>
          <a:lstStyle/>
          <a:p>
            <a:pPr algn="l"/>
            <a:r>
              <a:rPr lang="en-GB" sz="4000" dirty="0" err="1">
                <a:latin typeface="Aptos" panose="020B0004020202020204" pitchFamily="34" charset="0"/>
              </a:rPr>
              <a:t>Odporúčani</a:t>
            </a:r>
            <a:r>
              <a:rPr lang="sk-SK" sz="4000" dirty="0">
                <a:latin typeface="Aptos" panose="020B0004020202020204" pitchFamily="34" charset="0"/>
              </a:rPr>
              <a:t>a</a:t>
            </a:r>
            <a:r>
              <a:rPr lang="en-GB" sz="4000" dirty="0">
                <a:latin typeface="Aptos" panose="020B0004020202020204" pitchFamily="34" charset="0"/>
              </a:rPr>
              <a:t>:</a:t>
            </a:r>
            <a:endParaRPr lang="en-US" sz="4000" dirty="0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228556"/>
              </p:ext>
            </p:extLst>
          </p:nvPr>
        </p:nvGraphicFramePr>
        <p:xfrm>
          <a:off x="838200" y="1508861"/>
          <a:ext cx="10515600" cy="466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617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9F8ED1-FF98-4C1E-A78A-36B5A4DB3248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6cbf513-5500-405d-bccf-133bac962346"/>
    <ds:schemaRef ds:uri="http://purl.org/dc/terms/"/>
    <ds:schemaRef ds:uri="http://schemas.microsoft.com/office/infopath/2007/PartnerControls"/>
    <ds:schemaRef ds:uri="a6f652e5-f8a3-4ad1-a17c-8b970c1a4981"/>
    <ds:schemaRef ds:uri="http://www.w3.org/XML/1998/namespace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173A4CBE-8502-4225-89D1-915EE811FE36}"/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3009</Words>
  <Application>Microsoft Office PowerPoint</Application>
  <PresentationFormat>Širokouhlá</PresentationFormat>
  <Paragraphs>197</Paragraphs>
  <Slides>28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Digitálna Bezpečnosť -  Bezpečnosť Internetového Bankovníctva a Sociálnych sietí</vt:lpstr>
      <vt:lpstr>Sub-section 3:  Internet Banking and Social Networks Security</vt:lpstr>
      <vt:lpstr>Internet Banking</vt:lpstr>
      <vt:lpstr>Výhody online bankovníctva</vt:lpstr>
      <vt:lpstr>Nevýhody online bankovníctva</vt:lpstr>
      <vt:lpstr>Bezpečnostné postupy online bankovníctva, ktoré by ste mali dodržiavať, aby ste sa stali digitálne odolnými  Na prístup k účtom používajte len oficiálne webové stránky a aplikácie banky.</vt:lpstr>
      <vt:lpstr>Používajte silné a bezpečné heslo</vt:lpstr>
      <vt:lpstr>Povolenie dvojfaktorového/viacfaktorového overovania</vt:lpstr>
      <vt:lpstr>Odporúčania:</vt:lpstr>
      <vt:lpstr>Používanie zabezpečeného zariadenia a siete</vt:lpstr>
      <vt:lpstr>Sledovanie aktivity a výpisov z účtu</vt:lpstr>
      <vt:lpstr>Chráňte svoje osobné údaje</vt:lpstr>
      <vt:lpstr>Ďalšie odporúčania týkajúce sa zabezpečenia online bankovníctva</vt:lpstr>
      <vt:lpstr>Bezpečné mobilné platby   Plaťte mobilom v obchode alebo online</vt:lpstr>
      <vt:lpstr>Bezpečnosť internetového bankovníctva záver</vt:lpstr>
      <vt:lpstr>Sociálne siete</vt:lpstr>
      <vt:lpstr>Používatelia sociálnych sietí </vt:lpstr>
      <vt:lpstr>Výhody sociálnych sietí </vt:lpstr>
      <vt:lpstr>Nevýhody sociálnych sietí </vt:lpstr>
      <vt:lpstr>Útoky na sociálnych sieťach </vt:lpstr>
      <vt:lpstr>Kto môže byť cieľom? </vt:lpstr>
      <vt:lpstr>Zlá skúsenosť: Môj účet na sociálnych médiách bol napadnutý. Bola to nočná mora.</vt:lpstr>
      <vt:lpstr>Zlá skúsenosť: Krádež identity</vt:lpstr>
      <vt:lpstr>Bezpečnosť na sociálnych sieťach - začiatok</vt:lpstr>
      <vt:lpstr>Bezpečnosť na sociálnych sieťach – odporúčané postupy</vt:lpstr>
      <vt:lpstr>Bezpečnosť na sociálnych sieťach – odporúčané postupy</vt:lpstr>
      <vt:lpstr>Bezpečnosť sociálnych sietí záver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Martina Hanová</cp:lastModifiedBy>
  <cp:revision>265</cp:revision>
  <dcterms:created xsi:type="dcterms:W3CDTF">2023-02-23T17:03:29Z</dcterms:created>
  <dcterms:modified xsi:type="dcterms:W3CDTF">2024-10-20T16:42:04Z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