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79" r:id="rId7"/>
    <p:sldMasterId id="2147483691" r:id="rId8"/>
  </p:sldMasterIdLst>
  <p:notesMasterIdLst>
    <p:notesMasterId r:id="rId23"/>
  </p:notesMasterIdLst>
  <p:sldIdLst>
    <p:sldId id="296" r:id="rId9"/>
    <p:sldId id="257" r:id="rId10"/>
    <p:sldId id="268" r:id="rId11"/>
    <p:sldId id="265" r:id="rId12"/>
    <p:sldId id="301" r:id="rId13"/>
    <p:sldId id="302" r:id="rId14"/>
    <p:sldId id="317" r:id="rId15"/>
    <p:sldId id="312" r:id="rId16"/>
    <p:sldId id="313" r:id="rId17"/>
    <p:sldId id="314" r:id="rId18"/>
    <p:sldId id="315" r:id="rId19"/>
    <p:sldId id="292" r:id="rId20"/>
    <p:sldId id="316"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C5721-2A96-461A-AA10-DF5FC29CCAAD}" v="10" dt="2024-10-20T17:11:14.896"/>
    <p1510:client id="{D09E0F5F-588F-4F7D-9ED1-9B1CCD8737F6}" v="1" dt="2024-10-20T16:57:43.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239C5721-2A96-461A-AA10-DF5FC29CCAAD}"/>
    <pc:docChg chg="delSld modSld">
      <pc:chgData name="Martina Hanová" userId="S::hanova@uniag.sk::3d22e42d-bb89-40fb-8988-9efa43568f68" providerId="AD" clId="Web-{239C5721-2A96-461A-AA10-DF5FC29CCAAD}" dt="2024-10-20T17:11:14.896" v="7"/>
      <pc:docMkLst>
        <pc:docMk/>
      </pc:docMkLst>
      <pc:sldChg chg="del">
        <pc:chgData name="Martina Hanová" userId="S::hanova@uniag.sk::3d22e42d-bb89-40fb-8988-9efa43568f68" providerId="AD" clId="Web-{239C5721-2A96-461A-AA10-DF5FC29CCAAD}" dt="2024-10-20T17:11:14.896" v="7"/>
        <pc:sldMkLst>
          <pc:docMk/>
          <pc:sldMk cId="2906921666" sldId="310"/>
        </pc:sldMkLst>
      </pc:sldChg>
      <pc:sldChg chg="modSp">
        <pc:chgData name="Martina Hanová" userId="S::hanova@uniag.sk::3d22e42d-bb89-40fb-8988-9efa43568f68" providerId="AD" clId="Web-{239C5721-2A96-461A-AA10-DF5FC29CCAAD}" dt="2024-10-20T17:11:09.067" v="6" actId="20577"/>
        <pc:sldMkLst>
          <pc:docMk/>
          <pc:sldMk cId="3165454283" sldId="317"/>
        </pc:sldMkLst>
        <pc:spChg chg="mod">
          <ac:chgData name="Martina Hanová" userId="S::hanova@uniag.sk::3d22e42d-bb89-40fb-8988-9efa43568f68" providerId="AD" clId="Web-{239C5721-2A96-461A-AA10-DF5FC29CCAAD}" dt="2024-10-20T17:11:09.067" v="6" actId="20577"/>
          <ac:spMkLst>
            <pc:docMk/>
            <pc:sldMk cId="3165454283" sldId="317"/>
            <ac:spMk id="2" creationId="{DD2D17F4-D3FA-8ACD-9A80-0D377165199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support.apple.com/guide/mac-help/keep-your-data-safe-mh11402/mac" TargetMode="External"/><Relationship Id="rId1" Type="http://schemas.openxmlformats.org/officeDocument/2006/relationships/hyperlink" Target="file:///C:\Users\Administrator\Downloads\4%20ways%20to%20stay%20safe%20online%20-%202020%20update.pdf" TargetMode="Externa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8" Type="http://schemas.openxmlformats.org/officeDocument/2006/relationships/hyperlink" Target="https://support.apple.com/guide/mac-help/keep-your-data-safe-mh11402/mac" TargetMode="External"/><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hyperlink" Target="file:///C:\Users\Administrator\Downloads\4%20ways%20to%20stay%20safe%20online%20-%202020%20update.pdf" TargetMode="External"/><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endParaRPr lang="cs-CZ" sz="2800" dirty="0">
            <a:latin typeface="Aptos" panose="020B0004020202020204" pitchFamily="34" charset="0"/>
          </a:endParaRPr>
        </a:p>
        <a:p>
          <a:pPr>
            <a:lnSpc>
              <a:spcPct val="100000"/>
            </a:lnSpc>
          </a:pPr>
          <a:endParaRPr lang="cs-CZ" sz="2800" dirty="0">
            <a:latin typeface="Aptos" panose="020B0004020202020204" pitchFamily="34" charset="0"/>
          </a:endParaRPr>
        </a:p>
        <a:p>
          <a:pPr>
            <a:lnSpc>
              <a:spcPct val="100000"/>
            </a:lnSpc>
          </a:pPr>
          <a:r>
            <a:rPr lang="cs-CZ" sz="2400" dirty="0">
              <a:latin typeface="Aptos" panose="020B0004020202020204" pitchFamily="34" charset="0"/>
            </a:rPr>
            <a:t>Digitální identita je naše online přítomnost, kterou vytváříme pomocí digitálních nástrojů</a:t>
          </a:r>
          <a:r>
            <a:rPr lang="cs-CZ" sz="2800" dirty="0">
              <a:latin typeface="Aptos" panose="020B0004020202020204" pitchFamily="34" charset="0"/>
            </a:rPr>
            <a:t>.</a:t>
          </a:r>
        </a:p>
        <a:p>
          <a:endParaRPr lang="cs-CZ" sz="2800" dirty="0">
            <a:latin typeface="Aptos" panose="020B0004020202020204" pitchFamily="34" charset="0"/>
          </a:endParaRPr>
        </a:p>
        <a:p>
          <a:pPr>
            <a:lnSpc>
              <a:spcPct val="100000"/>
            </a:lnSpc>
          </a:pPr>
          <a:endParaRPr lang="en-US" sz="28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endParaRPr lang="cs-CZ" sz="2800" dirty="0">
            <a:latin typeface="Aptos" panose="020B0004020202020204" pitchFamily="34" charset="0"/>
          </a:endParaRPr>
        </a:p>
        <a:p>
          <a:pPr>
            <a:lnSpc>
              <a:spcPct val="100000"/>
            </a:lnSpc>
          </a:pPr>
          <a:endParaRPr lang="cs-CZ" sz="2800" dirty="0">
            <a:latin typeface="Aptos" panose="020B0004020202020204" pitchFamily="34" charset="0"/>
          </a:endParaRPr>
        </a:p>
        <a:p>
          <a:pPr>
            <a:lnSpc>
              <a:spcPct val="100000"/>
            </a:lnSpc>
          </a:pPr>
          <a:r>
            <a:rPr lang="cs-CZ" sz="2400" dirty="0">
              <a:latin typeface="Aptos" panose="020B0004020202020204" pitchFamily="34" charset="0"/>
            </a:rPr>
            <a:t>Digitální otisk stopy je "trvalý záznam" naší digitální přítomnosti a našeho používání online služeb.</a:t>
          </a:r>
        </a:p>
        <a:p>
          <a:endParaRPr lang="cs-CZ" sz="2800" dirty="0">
            <a:latin typeface="Aptos" panose="020B0004020202020204" pitchFamily="34" charset="0"/>
          </a:endParaRPr>
        </a:p>
        <a:p>
          <a:pPr>
            <a:lnSpc>
              <a:spcPct val="100000"/>
            </a:lnSpc>
          </a:pPr>
          <a:endParaRPr lang="en-US" sz="2800" dirty="0">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C46E4E1F-A908-493D-AFB1-DAEAF64F609F}">
      <dgm:prSet custT="1"/>
      <dgm:spPr/>
      <dgm:t>
        <a:bodyPr/>
        <a:lstStyle/>
        <a:p>
          <a:pPr>
            <a:lnSpc>
              <a:spcPct val="100000"/>
            </a:lnSpc>
          </a:pPr>
          <a:endParaRPr lang="cs-CZ" sz="2400" dirty="0">
            <a:latin typeface="Aptos" panose="020B0004020202020204" pitchFamily="34" charset="0"/>
          </a:endParaRPr>
        </a:p>
        <a:p>
          <a:pPr>
            <a:lnSpc>
              <a:spcPct val="100000"/>
            </a:lnSpc>
          </a:pPr>
          <a:endParaRPr lang="cs-CZ" sz="2400" dirty="0">
            <a:latin typeface="Aptos" panose="020B0004020202020204" pitchFamily="34" charset="0"/>
          </a:endParaRPr>
        </a:p>
        <a:p>
          <a:pPr>
            <a:lnSpc>
              <a:spcPct val="100000"/>
            </a:lnSpc>
          </a:pPr>
          <a:r>
            <a:rPr lang="cs-CZ" sz="2400" dirty="0">
              <a:latin typeface="Aptos" panose="020B0004020202020204" pitchFamily="34" charset="0"/>
            </a:rPr>
            <a:t>Znalost a efektivní řízení digitální identity a digitální stopy jsou klíčem k našemu digitálnímu soukromí a digitální bezpečnosti v digitálním světě.</a:t>
          </a:r>
        </a:p>
        <a:p>
          <a:endParaRPr lang="cs-CZ" sz="2800" dirty="0">
            <a:latin typeface="Aptos" panose="020B0004020202020204" pitchFamily="34" charset="0"/>
          </a:endParaRPr>
        </a:p>
        <a:p>
          <a:pPr>
            <a:lnSpc>
              <a:spcPct val="100000"/>
            </a:lnSpc>
          </a:pPr>
          <a:endParaRPr lang="sk-SK" sz="2800" dirty="0">
            <a:latin typeface="Aptos" panose="020B0004020202020204" pitchFamily="34" charset="0"/>
          </a:endParaRPr>
        </a:p>
      </dgm:t>
    </dgm:pt>
    <dgm:pt modelId="{8E4993A5-ABDD-4736-A512-DA6DF6AED5ED}" type="parTrans" cxnId="{A96CF47A-0717-4D27-B310-A0E44A7BE886}">
      <dgm:prSet/>
      <dgm:spPr/>
      <dgm:t>
        <a:bodyPr/>
        <a:lstStyle/>
        <a:p>
          <a:endParaRPr lang="sk-SK"/>
        </a:p>
      </dgm:t>
    </dgm:pt>
    <dgm:pt modelId="{93C837B5-9515-4CA5-8DA7-FC070EEFE25D}" type="sibTrans" cxnId="{A96CF47A-0717-4D27-B310-A0E44A7BE886}">
      <dgm:prSet/>
      <dgm:spPr/>
      <dgm:t>
        <a:bodyPr/>
        <a:lstStyle/>
        <a:p>
          <a:endParaRPr lang="sk-SK"/>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custScaleY="112979">
        <dgm:presLayoutVars>
          <dgm:chMax val="0"/>
          <dgm:chPref val="0"/>
        </dgm:presLayoutVars>
      </dgm:prSet>
      <dgm:spPr/>
    </dgm:pt>
    <dgm:pt modelId="{5662E5A4-E490-47CA-AF38-4E4B0DB70AA8}" type="pres">
      <dgm:prSet presAssocID="{A0FA3DFA-E61E-4743-B176-DEE2C8607848}" presName="sibTrans" presStyleCnt="0"/>
      <dgm:spPr/>
    </dgm:pt>
    <dgm:pt modelId="{B4164C2B-2A41-4C34-8E0C-33196F627316}" type="pres">
      <dgm:prSet presAssocID="{C46E4E1F-A908-493D-AFB1-DAEAF64F609F}" presName="compNode" presStyleCnt="0"/>
      <dgm:spPr/>
    </dgm:pt>
    <dgm:pt modelId="{656A4B56-40F5-4D29-B83F-336EA2817DAF}" type="pres">
      <dgm:prSet presAssocID="{C46E4E1F-A908-493D-AFB1-DAEAF64F609F}" presName="bgRect" presStyleLbl="bgShp" presStyleIdx="2" presStyleCnt="3"/>
      <dgm:spPr/>
    </dgm:pt>
    <dgm:pt modelId="{F5E51E61-FBF3-4A17-954E-438CDF3D3C96}" type="pres">
      <dgm:prSet presAssocID="{C46E4E1F-A908-493D-AFB1-DAEAF64F609F}"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ADFCE899-6D85-45FF-AEC9-366969470D84}" type="pres">
      <dgm:prSet presAssocID="{C46E4E1F-A908-493D-AFB1-DAEAF64F609F}" presName="spaceRect" presStyleCnt="0"/>
      <dgm:spPr/>
    </dgm:pt>
    <dgm:pt modelId="{F250AD98-6E58-4763-AD99-70B1F7EA4102}" type="pres">
      <dgm:prSet presAssocID="{C46E4E1F-A908-493D-AFB1-DAEAF64F609F}"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A96CF47A-0717-4D27-B310-A0E44A7BE886}" srcId="{2DB17B16-1802-46E4-9F7D-50A2DF01E262}" destId="{C46E4E1F-A908-493D-AFB1-DAEAF64F609F}" srcOrd="2" destOrd="0" parTransId="{8E4993A5-ABDD-4736-A512-DA6DF6AED5ED}" sibTransId="{93C837B5-9515-4CA5-8DA7-FC070EEFE25D}"/>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7A864295-9F05-4FC6-938A-C7233A75EB4F}" type="presOf" srcId="{C46E4E1F-A908-493D-AFB1-DAEAF64F609F}" destId="{F250AD98-6E58-4763-AD99-70B1F7EA4102}"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D7153C9E-293C-4B83-888B-5F25E0037E02}" type="presParOf" srcId="{9D08EBA8-9757-4B1C-A668-7D56EC487579}" destId="{5662E5A4-E490-47CA-AF38-4E4B0DB70AA8}" srcOrd="3" destOrd="0" presId="urn:microsoft.com/office/officeart/2018/2/layout/IconVerticalSolidList"/>
    <dgm:cxn modelId="{4ACBEFBF-B5FB-4824-9C8D-07355F4AEB85}" type="presParOf" srcId="{9D08EBA8-9757-4B1C-A668-7D56EC487579}" destId="{B4164C2B-2A41-4C34-8E0C-33196F627316}" srcOrd="4" destOrd="0" presId="urn:microsoft.com/office/officeart/2018/2/layout/IconVerticalSolidList"/>
    <dgm:cxn modelId="{2D7B221E-31F0-443F-9274-56EDF9A886C3}" type="presParOf" srcId="{B4164C2B-2A41-4C34-8E0C-33196F627316}" destId="{656A4B56-40F5-4D29-B83F-336EA2817DAF}" srcOrd="0" destOrd="0" presId="urn:microsoft.com/office/officeart/2018/2/layout/IconVerticalSolidList"/>
    <dgm:cxn modelId="{9A429CD1-E2D3-4273-80B9-F32BFA0A04C4}" type="presParOf" srcId="{B4164C2B-2A41-4C34-8E0C-33196F627316}" destId="{F5E51E61-FBF3-4A17-954E-438CDF3D3C96}" srcOrd="1" destOrd="0" presId="urn:microsoft.com/office/officeart/2018/2/layout/IconVerticalSolidList"/>
    <dgm:cxn modelId="{CC610423-D243-4AE3-8BBD-0F71DB9E5A51}" type="presParOf" srcId="{B4164C2B-2A41-4C34-8E0C-33196F627316}" destId="{ADFCE899-6D85-45FF-AEC9-366969470D84}" srcOrd="2" destOrd="0" presId="urn:microsoft.com/office/officeart/2018/2/layout/IconVerticalSolidList"/>
    <dgm:cxn modelId="{CDDA6653-4031-4EEC-A613-397B40A7241A}" type="presParOf" srcId="{B4164C2B-2A41-4C34-8E0C-33196F627316}" destId="{F250AD98-6E58-4763-AD99-70B1F7EA41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cs-CZ" sz="2400" dirty="0"/>
            <a:t>Pomocí vyhledávačů zkontrolujte svou digitální stopu - podle vašeho jména, účtů, e-mailů</a:t>
          </a:r>
        </a:p>
        <a:p>
          <a:endParaRPr lang="cs-CZ" sz="2400" dirty="0"/>
        </a:p>
        <a:p>
          <a:r>
            <a:rPr lang="en-GB" sz="2400" dirty="0"/>
            <a:t>.</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cs-CZ" sz="2400" dirty="0"/>
            <a:t>Zkontrolujte svou online aktivitu</a:t>
          </a:r>
        </a:p>
        <a:p>
          <a:endParaRPr lang="cs-CZ" sz="2400" dirty="0"/>
        </a:p>
        <a:p>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cs-CZ" sz="2400" dirty="0"/>
            <a:t>Odstranění negativní digitální stopy z vyhledávačů.</a:t>
          </a:r>
        </a:p>
        <a:p>
          <a:endParaRPr lang="cs-CZ" sz="2400" dirty="0"/>
        </a:p>
        <a:p>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cs-CZ" sz="2400" dirty="0"/>
            <a:t>Smazat a minimalizovat cookies.</a:t>
          </a:r>
        </a:p>
        <a:p>
          <a:endParaRPr lang="cs-CZ" sz="2400" dirty="0"/>
        </a:p>
        <a:p>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cs-CZ" sz="2400" dirty="0"/>
            <a:t>Vymazat historii vyhledávání a prohlížení.</a:t>
          </a:r>
        </a:p>
        <a:p>
          <a:endParaRPr lang="cs-CZ" sz="2400" dirty="0"/>
        </a:p>
        <a:p>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cs-CZ" sz="2400" dirty="0"/>
            <a:t>Neukládejte přihlašovací jméno a hesla do prohlížeče.</a:t>
          </a:r>
        </a:p>
        <a:p>
          <a:endParaRPr lang="cs-CZ" sz="2400" dirty="0"/>
        </a:p>
        <a:p>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cs-CZ" sz="2400" dirty="0"/>
            <a:t>Používejte nástroje k minimalizaci své digitální stopy a zakrývejte svou identitu.</a:t>
          </a:r>
        </a:p>
        <a:p>
          <a:endParaRPr lang="cs-CZ" sz="2400" dirty="0"/>
        </a:p>
        <a:p>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endParaRPr lang="cs-CZ" sz="2600" dirty="0">
            <a:latin typeface="Aptos" panose="020B0004020202020204" pitchFamily="34" charset="0"/>
          </a:endParaRPr>
        </a:p>
        <a:p>
          <a:pPr>
            <a:lnSpc>
              <a:spcPct val="100000"/>
            </a:lnSpc>
          </a:pPr>
          <a:endParaRPr lang="cs-CZ" sz="2600" dirty="0">
            <a:latin typeface="Aptos" panose="020B0004020202020204" pitchFamily="34" charset="0"/>
          </a:endParaRPr>
        </a:p>
        <a:p>
          <a:pPr>
            <a:lnSpc>
              <a:spcPct val="100000"/>
            </a:lnSpc>
          </a:pPr>
          <a:r>
            <a:rPr lang="cs-CZ" sz="2600" dirty="0">
              <a:latin typeface="Aptos" panose="020B0004020202020204" pitchFamily="34" charset="0"/>
            </a:rPr>
            <a:t>V dnešním propojeném světě jsou návyky v oblasti digitální bezpečnosti důležitější než kdy jindy. </a:t>
          </a:r>
        </a:p>
        <a:p>
          <a:endParaRPr lang="cs-CZ" sz="2600" dirty="0">
            <a:latin typeface="Aptos" panose="020B0004020202020204" pitchFamily="34" charset="0"/>
          </a:endParaRPr>
        </a:p>
        <a:p>
          <a:pPr>
            <a:lnSpc>
              <a:spcPct val="100000"/>
            </a:lnSpc>
          </a:pPr>
          <a:endParaRPr lang="en-US" sz="26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endParaRPr lang="cs-CZ" sz="2600" dirty="0">
            <a:solidFill>
              <a:schemeClr val="tx1"/>
            </a:solidFill>
            <a:latin typeface="Aptos" panose="020B0004020202020204" pitchFamily="34" charset="0"/>
          </a:endParaRPr>
        </a:p>
        <a:p>
          <a:pPr>
            <a:lnSpc>
              <a:spcPct val="100000"/>
            </a:lnSpc>
          </a:pPr>
          <a:endParaRPr lang="cs-CZ" sz="2600" dirty="0">
            <a:solidFill>
              <a:schemeClr val="tx1"/>
            </a:solidFill>
            <a:latin typeface="Aptos" panose="020B0004020202020204" pitchFamily="34" charset="0"/>
          </a:endParaRPr>
        </a:p>
        <a:p>
          <a:pPr>
            <a:lnSpc>
              <a:spcPct val="100000"/>
            </a:lnSpc>
          </a:pPr>
          <a:r>
            <a:rPr lang="cs-CZ" sz="2400" dirty="0">
              <a:solidFill>
                <a:schemeClr val="tx1"/>
              </a:solidFill>
              <a:latin typeface="Aptos" panose="020B0004020202020204" pitchFamily="34" charset="0"/>
            </a:rPr>
            <a:t>Pěstováním silných návyků v oblasti digitální bezpečnosti, jako je používání robustních hesel, povolení </a:t>
          </a:r>
          <a:r>
            <a:rPr lang="cs-CZ" sz="2400" dirty="0" err="1">
              <a:solidFill>
                <a:schemeClr val="tx1"/>
              </a:solidFill>
              <a:latin typeface="Aptos" panose="020B0004020202020204" pitchFamily="34" charset="0"/>
            </a:rPr>
            <a:t>dvoufaktorové</a:t>
          </a:r>
          <a:r>
            <a:rPr lang="cs-CZ" sz="2400" dirty="0">
              <a:solidFill>
                <a:schemeClr val="tx1"/>
              </a:solidFill>
              <a:latin typeface="Aptos" panose="020B0004020202020204" pitchFamily="34" charset="0"/>
            </a:rPr>
            <a:t> autentizace a pravidelná aktualizace softwaru, můžeme výrazně snížit riziko kybernetických útoků.</a:t>
          </a:r>
        </a:p>
        <a:p>
          <a:endParaRPr lang="cs-CZ" sz="2600" dirty="0">
            <a:solidFill>
              <a:schemeClr val="tx1"/>
            </a:solidFill>
            <a:latin typeface="Aptos" panose="020B0004020202020204" pitchFamily="34" charset="0"/>
          </a:endParaRPr>
        </a:p>
        <a:p>
          <a:pPr>
            <a:lnSpc>
              <a:spcPct val="100000"/>
            </a:lnSpc>
          </a:pPr>
          <a:endParaRPr lang="en-US" sz="26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custLinFactNeighborX="-690" custLinFactNeighborY="1619"/>
      <dgm:spPr/>
    </dgm:pt>
    <dgm:pt modelId="{C30DF1B2-F37F-4977-A83F-C68B1482F247}" type="pres">
      <dgm:prSet presAssocID="{7EABECD8-D455-4319-8FF4-C2EE5129454B}"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cs-CZ" sz="2200" dirty="0">
              <a:solidFill>
                <a:srgbClr val="000000"/>
              </a:solidFill>
              <a:latin typeface="Aptos" panose="020B0004020202020204" pitchFamily="34" charset="0"/>
              <a:cs typeface="Calibri"/>
            </a:rPr>
            <a:t>Ujistěte se, že každý z vašich online účtů má silné a jedinečné heslo. </a:t>
          </a:r>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cs-CZ" sz="2200" dirty="0">
              <a:solidFill>
                <a:srgbClr val="000000"/>
              </a:solidFill>
              <a:latin typeface="Aptos" panose="020B0004020202020204" pitchFamily="34" charset="0"/>
              <a:cs typeface="Calibri"/>
            </a:rPr>
            <a:t>Pravidelně aktualizujte svůj operační systém, prohlížeče a další software.</a:t>
          </a:r>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cs-CZ" sz="2200" dirty="0">
              <a:solidFill>
                <a:srgbClr val="000000"/>
              </a:solidFill>
              <a:latin typeface="Aptos" panose="020B0004020202020204" pitchFamily="34" charset="0"/>
              <a:cs typeface="Calibri"/>
            </a:rPr>
            <a:t>Buďte opatrní při klikání na odkazy nebo stahování příloh z neznámých nebo podezřelých e-mailů</a:t>
          </a:r>
          <a:r>
            <a:rPr lang="cs-CZ" sz="2200" dirty="0">
              <a:solidFill>
                <a:srgbClr val="000000"/>
              </a:solidFill>
              <a:latin typeface="Calibri"/>
              <a:cs typeface="Calibri"/>
            </a:rPr>
            <a:t>. </a:t>
          </a:r>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cs-CZ" sz="2200" dirty="0">
              <a:solidFill>
                <a:srgbClr val="000000"/>
              </a:solidFill>
              <a:latin typeface="Aptos" panose="020B0004020202020204" pitchFamily="34" charset="0"/>
              <a:cs typeface="Calibri"/>
            </a:rPr>
            <a:t>Pro domácí Wi-Fi síť používejte silné heslo a nepoužívejte výchozí název a heslo routeru. </a:t>
          </a:r>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pPr marL="0" lvl="0" indent="0" algn="l" defTabSz="977900" rtl="0">
            <a:lnSpc>
              <a:spcPct val="90000"/>
            </a:lnSpc>
            <a:spcBef>
              <a:spcPct val="0"/>
            </a:spcBef>
            <a:spcAft>
              <a:spcPct val="35000"/>
            </a:spcAft>
            <a:buNone/>
          </a:pPr>
          <a:r>
            <a:rPr lang="cs-CZ" sz="2200" kern="1200" dirty="0">
              <a:solidFill>
                <a:srgbClr val="000000"/>
              </a:solidFill>
              <a:latin typeface="Aptos" panose="020B0004020202020204" pitchFamily="34" charset="0"/>
              <a:ea typeface="+mn-ea"/>
              <a:cs typeface="Calibri"/>
            </a:rPr>
            <a:t>Pravidelně zálohujte důležitá data na externí pevný disk nebo zabezpečená cloudová služba</a:t>
          </a:r>
          <a:endParaRPr lang="en-US" sz="2200" kern="1200" dirty="0">
            <a:solidFill>
              <a:srgbClr val="000000"/>
            </a:solidFill>
            <a:latin typeface="Aptos" panose="020B0004020202020204" pitchFamily="34" charset="0"/>
            <a:ea typeface="+mn-ea"/>
            <a:cs typeface="Calibri"/>
          </a:endParaRPr>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pPr marL="0" lvl="0" indent="0" algn="l" defTabSz="977900" rtl="0">
            <a:lnSpc>
              <a:spcPct val="90000"/>
            </a:lnSpc>
            <a:spcBef>
              <a:spcPct val="0"/>
            </a:spcBef>
            <a:spcAft>
              <a:spcPct val="35000"/>
            </a:spcAft>
            <a:buNone/>
          </a:pPr>
          <a:r>
            <a:rPr lang="cs-CZ" sz="2200" kern="1200" dirty="0">
              <a:solidFill>
                <a:srgbClr val="000000"/>
              </a:solidFill>
              <a:latin typeface="Aptos" panose="020B0004020202020204" pitchFamily="34" charset="0"/>
              <a:ea typeface="+mn-ea"/>
              <a:cs typeface="Calibri"/>
            </a:rPr>
            <a:t>Pravidelně kontrolujte své bankovní výpisy, úvěrové zprávy a online účty, zda nevykazují podezřelou aktivitu. </a:t>
          </a:r>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pPr marL="0" lvl="0" indent="0" algn="l" defTabSz="977900" rtl="0">
            <a:lnSpc>
              <a:spcPct val="90000"/>
            </a:lnSpc>
            <a:spcBef>
              <a:spcPct val="0"/>
            </a:spcBef>
            <a:spcAft>
              <a:spcPct val="35000"/>
            </a:spcAft>
            <a:buNone/>
          </a:pPr>
          <a:r>
            <a:rPr lang="cs-CZ" sz="2200" kern="1200" dirty="0">
              <a:solidFill>
                <a:srgbClr val="000000"/>
              </a:solidFill>
              <a:latin typeface="Aptos" panose="020B0004020202020204" pitchFamily="34" charset="0"/>
              <a:ea typeface="+mn-ea"/>
              <a:cs typeface="Calibri"/>
            </a:rPr>
            <a:t>Buďte opatrní ohledně množství osobních údajů, které sdílíte na sociálních sítích a dalších online platformách.</a:t>
          </a:r>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custScaleY="140663"/>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custScaleY="12269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custScaleY="117572"/>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custScaleY="142888"/>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custScaleY="124831"/>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custScaleY="122150"/>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D9270E16-237E-4EE7-B2C0-CCB76875C826}" type="presOf" srcId="{DC788A54-8810-40CD-AA86-A55183BE4059}" destId="{1CAF5182-2C6E-4C2F-8478-D22322863F7E}" srcOrd="0" destOrd="0" presId="urn:microsoft.com/office/officeart/2008/layout/LinedList"/>
    <dgm:cxn modelId="{0871371D-853C-4A02-89ED-DAD074F676C2}" type="presOf" srcId="{B3F8BCC5-5751-4454-A61D-1CE2F5451BD4}" destId="{F252B691-CEF3-4A38-A827-DD35DD468977}" srcOrd="0" destOrd="0" presId="urn:microsoft.com/office/officeart/2008/layout/LinedList"/>
    <dgm:cxn modelId="{35014D2F-5245-44E2-BDEE-6B05599C80E9}" type="presOf" srcId="{6F1670F9-410D-482A-B0A6-528AA7330BCA}" destId="{08CEC063-5D20-4928-85DF-6A15FE570807}" srcOrd="0" destOrd="0" presId="urn:microsoft.com/office/officeart/2008/layout/LinedList"/>
    <dgm:cxn modelId="{CF80C332-8CEC-4210-B16A-1676F24B0C3D}" type="presOf" srcId="{10089A96-4B23-4F3C-970F-428F20491944}" destId="{A0490A5E-C57E-4A3A-B538-C150F5FFF8F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46ECF266-4799-46CD-94B3-5EAF8D2D74F9}" type="presOf" srcId="{5C0DE9B2-BDEC-4028-A87A-323B96D19024}" destId="{ED2847D2-5C2D-40C2-84EF-7B485D634C8D}"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023D0B4F-26CB-4713-B1A7-6314488AC294}" type="presOf" srcId="{F954DFA4-7D10-42A7-885E-1832E02BE94D}" destId="{51FDEE40-09B4-4699-A19A-1CCCCB752A6F}"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21C7DCBE-B529-43E9-8C20-0A1B926F901A}" type="presOf" srcId="{5EE690B3-35EB-42D6-8F31-592993FF28CD}" destId="{A8952C95-E4DD-4664-93E1-13FE2F6BA420}" srcOrd="0" destOrd="0" presId="urn:microsoft.com/office/officeart/2008/layout/LinedList"/>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6AD753BB-63CA-41A9-A718-388D21129C47}" type="presParOf" srcId="{A8C7D03A-1DA2-4B0C-B82F-F77B5DE187AB}" destId="{6FED4431-38B2-4876-9F3F-08876EAFB887}" srcOrd="0" destOrd="0" presId="urn:microsoft.com/office/officeart/2008/layout/LinedList"/>
    <dgm:cxn modelId="{61F0E00F-27F2-4321-A34C-6D5F4146CD74}" type="presParOf" srcId="{A8C7D03A-1DA2-4B0C-B82F-F77B5DE187AB}" destId="{D1182CB0-D821-411A-B771-0D368129A6FD}" srcOrd="1" destOrd="0" presId="urn:microsoft.com/office/officeart/2008/layout/LinedList"/>
    <dgm:cxn modelId="{C6E6EBF4-96FC-4803-9A28-B216537D965F}" type="presParOf" srcId="{D1182CB0-D821-411A-B771-0D368129A6FD}" destId="{ED2847D2-5C2D-40C2-84EF-7B485D634C8D}" srcOrd="0" destOrd="0" presId="urn:microsoft.com/office/officeart/2008/layout/LinedList"/>
    <dgm:cxn modelId="{08071058-CC0E-4D43-B782-928DE65351F2}" type="presParOf" srcId="{D1182CB0-D821-411A-B771-0D368129A6FD}" destId="{43FB9A83-D0FB-4EA3-A0CB-8B0A0012BC26}" srcOrd="1" destOrd="0" presId="urn:microsoft.com/office/officeart/2008/layout/LinedList"/>
    <dgm:cxn modelId="{3B3FCD36-8797-4B70-B8AE-2B58FC35EFC2}" type="presParOf" srcId="{A8C7D03A-1DA2-4B0C-B82F-F77B5DE187AB}" destId="{E443470C-D8E6-49A4-A690-808B17BFF4FF}" srcOrd="2" destOrd="0" presId="urn:microsoft.com/office/officeart/2008/layout/LinedList"/>
    <dgm:cxn modelId="{093B891F-A90A-452C-8E37-20EF6B8E482C}" type="presParOf" srcId="{A8C7D03A-1DA2-4B0C-B82F-F77B5DE187AB}" destId="{6D3A4C1D-5830-4100-887A-FAA261FF0604}" srcOrd="3" destOrd="0" presId="urn:microsoft.com/office/officeart/2008/layout/LinedList"/>
    <dgm:cxn modelId="{AC1BE7D1-03DD-4CB1-A24A-7398BDAB27E0}" type="presParOf" srcId="{6D3A4C1D-5830-4100-887A-FAA261FF0604}" destId="{08CEC063-5D20-4928-85DF-6A15FE570807}" srcOrd="0" destOrd="0" presId="urn:microsoft.com/office/officeart/2008/layout/LinedList"/>
    <dgm:cxn modelId="{704F593A-9BF9-4E4E-82CE-5E8244AF53F9}" type="presParOf" srcId="{6D3A4C1D-5830-4100-887A-FAA261FF0604}" destId="{6829F62B-6971-4D09-ACD2-4CE463C98BB7}" srcOrd="1" destOrd="0" presId="urn:microsoft.com/office/officeart/2008/layout/LinedList"/>
    <dgm:cxn modelId="{DF55682E-80ED-48AF-B149-1AC37BC009C2}" type="presParOf" srcId="{A8C7D03A-1DA2-4B0C-B82F-F77B5DE187AB}" destId="{4C98E698-16E9-497E-8559-39490EDB192A}" srcOrd="4" destOrd="0" presId="urn:microsoft.com/office/officeart/2008/layout/LinedList"/>
    <dgm:cxn modelId="{ED34EDE1-1E2D-4612-8F07-7F3E8FAEE32D}" type="presParOf" srcId="{A8C7D03A-1DA2-4B0C-B82F-F77B5DE187AB}" destId="{0B375B15-3877-4E52-9C53-8EF3661A7233}" srcOrd="5" destOrd="0" presId="urn:microsoft.com/office/officeart/2008/layout/LinedList"/>
    <dgm:cxn modelId="{D733C7DE-5A6F-4B75-807D-8C3ACAD12AC4}" type="presParOf" srcId="{0B375B15-3877-4E52-9C53-8EF3661A7233}" destId="{1CAF5182-2C6E-4C2F-8478-D22322863F7E}" srcOrd="0" destOrd="0" presId="urn:microsoft.com/office/officeart/2008/layout/LinedList"/>
    <dgm:cxn modelId="{30AE468F-1990-4A1A-B345-8A7905AE38F9}" type="presParOf" srcId="{0B375B15-3877-4E52-9C53-8EF3661A7233}" destId="{81294BFC-0AA1-42D9-A9F8-E32DB4515721}" srcOrd="1" destOrd="0" presId="urn:microsoft.com/office/officeart/2008/layout/LinedList"/>
    <dgm:cxn modelId="{3B1707DA-50F2-4DFC-A05C-E657E4E1C31D}" type="presParOf" srcId="{A8C7D03A-1DA2-4B0C-B82F-F77B5DE187AB}" destId="{0F806F39-CDBB-4DD8-B049-A66520902F1B}" srcOrd="6" destOrd="0" presId="urn:microsoft.com/office/officeart/2008/layout/LinedList"/>
    <dgm:cxn modelId="{F06A1C55-0040-4187-AE12-431E0DE45717}" type="presParOf" srcId="{A8C7D03A-1DA2-4B0C-B82F-F77B5DE187AB}" destId="{E87C4248-F82E-4FE9-A173-F432F7EAAB0B}" srcOrd="7" destOrd="0" presId="urn:microsoft.com/office/officeart/2008/layout/LinedList"/>
    <dgm:cxn modelId="{E5AE4DFD-EE7F-4592-97E2-64CE986BE5D2}" type="presParOf" srcId="{E87C4248-F82E-4FE9-A173-F432F7EAAB0B}" destId="{A8952C95-E4DD-4664-93E1-13FE2F6BA420}" srcOrd="0" destOrd="0" presId="urn:microsoft.com/office/officeart/2008/layout/LinedList"/>
    <dgm:cxn modelId="{4C4AFAD3-8EA4-498F-BF57-1CEC9B587FCF}" type="presParOf" srcId="{E87C4248-F82E-4FE9-A173-F432F7EAAB0B}" destId="{A0724B69-2162-45D6-8FD8-73C0DD6BEFD5}" srcOrd="1" destOrd="0" presId="urn:microsoft.com/office/officeart/2008/layout/LinedList"/>
    <dgm:cxn modelId="{611F2376-CEDB-4642-BDB0-30A245F4BC6D}" type="presParOf" srcId="{A8C7D03A-1DA2-4B0C-B82F-F77B5DE187AB}" destId="{1BBB056F-C572-47AD-8B80-48BD153ACAE1}" srcOrd="8" destOrd="0" presId="urn:microsoft.com/office/officeart/2008/layout/LinedList"/>
    <dgm:cxn modelId="{3B6705B8-705C-48F7-A421-E7A7039CA9BA}" type="presParOf" srcId="{A8C7D03A-1DA2-4B0C-B82F-F77B5DE187AB}" destId="{F2E3BC59-9289-482C-AB80-6EC459799467}" srcOrd="9" destOrd="0" presId="urn:microsoft.com/office/officeart/2008/layout/LinedList"/>
    <dgm:cxn modelId="{2AB3B31C-98A3-492B-BB70-E46A3BD392A6}" type="presParOf" srcId="{F2E3BC59-9289-482C-AB80-6EC459799467}" destId="{A0490A5E-C57E-4A3A-B538-C150F5FFF8F7}" srcOrd="0" destOrd="0" presId="urn:microsoft.com/office/officeart/2008/layout/LinedList"/>
    <dgm:cxn modelId="{BB581FA3-037A-4230-8CCE-04F9C81E0C62}" type="presParOf" srcId="{F2E3BC59-9289-482C-AB80-6EC459799467}" destId="{903E5478-1749-4EFC-AE54-D2BB2F0F5BE5}" srcOrd="1" destOrd="0" presId="urn:microsoft.com/office/officeart/2008/layout/LinedList"/>
    <dgm:cxn modelId="{8B3F3395-5297-4661-876F-7057C00D6585}" type="presParOf" srcId="{A8C7D03A-1DA2-4B0C-B82F-F77B5DE187AB}" destId="{86E4DFFB-3321-4F3A-9D49-F4F31FDB5C3B}" srcOrd="10" destOrd="0" presId="urn:microsoft.com/office/officeart/2008/layout/LinedList"/>
    <dgm:cxn modelId="{97DD4C05-FE20-443A-8AA3-7704CA760704}" type="presParOf" srcId="{A8C7D03A-1DA2-4B0C-B82F-F77B5DE187AB}" destId="{EBE68730-6190-4498-BDD8-1C5606F1D5BD}" srcOrd="11" destOrd="0" presId="urn:microsoft.com/office/officeart/2008/layout/LinedList"/>
    <dgm:cxn modelId="{DDCC9746-B6D4-4B4D-86AF-D8D88289D0FE}" type="presParOf" srcId="{EBE68730-6190-4498-BDD8-1C5606F1D5BD}" destId="{51FDEE40-09B4-4699-A19A-1CCCCB752A6F}" srcOrd="0" destOrd="0" presId="urn:microsoft.com/office/officeart/2008/layout/LinedList"/>
    <dgm:cxn modelId="{751ED11E-6A71-4702-8DF3-B1E5BF9C6C6D}" type="presParOf" srcId="{EBE68730-6190-4498-BDD8-1C5606F1D5BD}" destId="{0AD77AFC-AE5C-4118-B21A-52B099915C01}" srcOrd="1" destOrd="0" presId="urn:microsoft.com/office/officeart/2008/layout/LinedList"/>
    <dgm:cxn modelId="{EF9A4919-9F74-4952-B235-1356A3EF11DC}" type="presParOf" srcId="{A8C7D03A-1DA2-4B0C-B82F-F77B5DE187AB}" destId="{FAFD233B-3F65-4AFF-BCB1-C8736775AAC9}" srcOrd="12" destOrd="0" presId="urn:microsoft.com/office/officeart/2008/layout/LinedList"/>
    <dgm:cxn modelId="{B40A1267-9158-4770-8209-B9AB59426580}" type="presParOf" srcId="{A8C7D03A-1DA2-4B0C-B82F-F77B5DE187AB}" destId="{C5CCDAD7-EF5F-43BA-9459-11D8EF537CC1}" srcOrd="13" destOrd="0" presId="urn:microsoft.com/office/officeart/2008/layout/LinedList"/>
    <dgm:cxn modelId="{890E3DBB-69C6-4B7D-93E2-90F482A91658}" type="presParOf" srcId="{C5CCDAD7-EF5F-43BA-9459-11D8EF537CC1}" destId="{F252B691-CEF3-4A38-A827-DD35DD468977}" srcOrd="0" destOrd="0" presId="urn:microsoft.com/office/officeart/2008/layout/LinedList"/>
    <dgm:cxn modelId="{234D4D2B-1ACB-469E-9AE0-1EADB8E88C23}"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endParaRPr lang="cs-CZ" sz="2000" dirty="0">
            <a:effectLst/>
            <a:latin typeface="Aptos" panose="020B0004020202020204" pitchFamily="34" charset="0"/>
            <a:cs typeface="Arial" panose="020B0604020202020204" pitchFamily="34" charset="0"/>
          </a:endParaRPr>
        </a:p>
        <a:p>
          <a:pPr>
            <a:lnSpc>
              <a:spcPct val="100000"/>
            </a:lnSpc>
          </a:pPr>
          <a:endParaRPr lang="cs-CZ" sz="2000" dirty="0">
            <a:effectLst/>
            <a:latin typeface="Aptos" panose="020B0004020202020204" pitchFamily="34" charset="0"/>
            <a:cs typeface="Arial" panose="020B0604020202020204" pitchFamily="34" charset="0"/>
          </a:endParaRPr>
        </a:p>
        <a:p>
          <a:pPr>
            <a:lnSpc>
              <a:spcPct val="100000"/>
            </a:lnSpc>
          </a:pPr>
          <a:r>
            <a:rPr lang="cs-CZ" sz="2000" dirty="0">
              <a:effectLst/>
              <a:latin typeface="Aptos" panose="020B0004020202020204" pitchFamily="34" charset="0"/>
              <a:cs typeface="Arial" panose="020B0604020202020204" pitchFamily="34" charset="0"/>
            </a:rPr>
            <a:t>Sociální sítě se v dnešním digitálním světě staly nezbytnou součástí našich životů. Už dávno neslouží pouze ke komunikaci s přáteli, ale některé aktuální informace lze najít pouze na sociálních sítích.</a:t>
          </a:r>
        </a:p>
        <a:p>
          <a:endParaRPr lang="cs-CZ" sz="2000" dirty="0">
            <a:effectLst/>
            <a:latin typeface="Aptos" panose="020B0004020202020204" pitchFamily="34" charset="0"/>
            <a:cs typeface="Arial" panose="020B0604020202020204" pitchFamily="34" charset="0"/>
          </a:endParaRPr>
        </a:p>
        <a:p>
          <a:pPr>
            <a:lnSpc>
              <a:spcPct val="100000"/>
            </a:lnSpc>
          </a:pP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endParaRPr lang="cs-CZ" sz="2000" dirty="0">
            <a:effectLst/>
            <a:latin typeface="Aptos" panose="020B0004020202020204" pitchFamily="34" charset="0"/>
            <a:cs typeface="Times New Roman" panose="02020603050405020304" pitchFamily="18" charset="0"/>
          </a:endParaRPr>
        </a:p>
        <a:p>
          <a:pPr>
            <a:lnSpc>
              <a:spcPct val="100000"/>
            </a:lnSpc>
          </a:pPr>
          <a:endParaRPr lang="cs-CZ" sz="2000" dirty="0">
            <a:effectLst/>
            <a:latin typeface="Aptos" panose="020B0004020202020204" pitchFamily="34" charset="0"/>
            <a:cs typeface="Times New Roman" panose="02020603050405020304" pitchFamily="18" charset="0"/>
          </a:endParaRPr>
        </a:p>
        <a:p>
          <a:pPr>
            <a:lnSpc>
              <a:spcPct val="100000"/>
            </a:lnSpc>
          </a:pPr>
          <a:r>
            <a:rPr lang="cs-CZ" sz="2000" dirty="0">
              <a:effectLst/>
              <a:latin typeface="Aptos" panose="020B0004020202020204" pitchFamily="34" charset="0"/>
              <a:cs typeface="Times New Roman" panose="02020603050405020304" pitchFamily="18" charset="0"/>
            </a:rPr>
            <a:t>Ti, kteří využívají sociální sítě, často sdílejí širokou škálu informací a obsahu, včetně fotografií, videí, zvukových klipů, dokumentů, zpráv, marketingových materiálů nebo odkazů na jiné zdroje.</a:t>
          </a:r>
        </a:p>
        <a:p>
          <a:endParaRPr lang="cs-CZ" sz="2000" dirty="0">
            <a:effectLst/>
            <a:latin typeface="Aptos" panose="020B0004020202020204" pitchFamily="34" charset="0"/>
            <a:cs typeface="Times New Roman" panose="02020603050405020304" pitchFamily="18" charset="0"/>
          </a:endParaRPr>
        </a:p>
        <a:p>
          <a:pPr>
            <a:lnSpc>
              <a:spcPct val="100000"/>
            </a:lnSpc>
          </a:pP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endParaRPr lang="cs-CZ" sz="2000" dirty="0">
            <a:effectLst/>
            <a:latin typeface="Aptos" panose="020B0004020202020204" pitchFamily="34" charset="0"/>
            <a:cs typeface="Times New Roman" panose="02020603050405020304" pitchFamily="18" charset="0"/>
          </a:endParaRPr>
        </a:p>
        <a:p>
          <a:pPr>
            <a:lnSpc>
              <a:spcPct val="100000"/>
            </a:lnSpc>
          </a:pPr>
          <a:endParaRPr lang="cs-CZ" sz="2000" dirty="0">
            <a:effectLst/>
            <a:latin typeface="Aptos" panose="020B0004020202020204" pitchFamily="34" charset="0"/>
            <a:cs typeface="Times New Roman" panose="02020603050405020304" pitchFamily="18" charset="0"/>
          </a:endParaRPr>
        </a:p>
        <a:p>
          <a:pPr>
            <a:lnSpc>
              <a:spcPct val="100000"/>
            </a:lnSpc>
          </a:pPr>
          <a:r>
            <a:rPr lang="cs-CZ" sz="2000" dirty="0">
              <a:effectLst/>
              <a:latin typeface="Aptos" panose="020B0004020202020204" pitchFamily="34" charset="0"/>
              <a:cs typeface="Times New Roman" panose="02020603050405020304" pitchFamily="18" charset="0"/>
            </a:rPr>
            <a:t>Zabezpečení sociálních médií zahrnuje postupy, které jednotlivci přijímají k ochraně soukromí (diskrétnost, důvěrnost) a informací zveřejněných na účtech sociálních médií. </a:t>
          </a:r>
        </a:p>
        <a:p>
          <a:endParaRPr lang="cs-CZ" sz="2000" dirty="0">
            <a:effectLst/>
            <a:latin typeface="Aptos" panose="020B0004020202020204" pitchFamily="34" charset="0"/>
            <a:cs typeface="Times New Roman" panose="02020603050405020304" pitchFamily="18" charset="0"/>
          </a:endParaRPr>
        </a:p>
        <a:p>
          <a:pPr>
            <a:lnSpc>
              <a:spcPct val="100000"/>
            </a:lnSpc>
          </a:pP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cs-CZ" sz="2400" dirty="0"/>
            <a:t>Implementujte silná hesla.</a:t>
          </a:r>
        </a:p>
        <a:p>
          <a:endParaRPr lang="cs-CZ" sz="2400" dirty="0"/>
        </a:p>
        <a:p>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cs-CZ" sz="2400" dirty="0"/>
            <a:t>Nepoužívejte hesla opakovaně. </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cs-CZ" sz="2400" dirty="0"/>
            <a:t>Povolte </a:t>
          </a:r>
          <a:r>
            <a:rPr lang="cs-CZ" sz="2400" dirty="0" err="1"/>
            <a:t>dvoufaktorové</a:t>
          </a:r>
          <a:r>
            <a:rPr lang="cs-CZ" sz="2400" dirty="0"/>
            <a:t> ověřování.</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cs-CZ" sz="2400" dirty="0"/>
            <a:t>Udržujte řízení přístupu.</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cs-CZ" sz="2400" dirty="0"/>
            <a:t>Nastavte a aktualizujte nastavení zabezpečení napříč platformami.</a:t>
          </a:r>
        </a:p>
        <a:p>
          <a:endParaRPr lang="cs-CZ" sz="2400" dirty="0"/>
        </a:p>
        <a:p>
          <a:r>
            <a:rPr lang="cs-CZ" sz="2400" dirty="0"/>
            <a:t>.</a:t>
          </a:r>
        </a:p>
        <a:p>
          <a:endParaRPr lang="cs-CZ" sz="2400" dirty="0"/>
        </a:p>
        <a:p>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n-US" sz="2400" dirty="0"/>
            <a:t>Use third-party applications with caution</a:t>
          </a:r>
          <a:r>
            <a:rPr lang="sk-SK" sz="2400" dirty="0"/>
            <a:t>.</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cs-CZ" sz="2400" dirty="0"/>
            <a:t>Buďte opatrní ohledně útoků sociálního inženýrství.</a:t>
          </a:r>
        </a:p>
        <a:p>
          <a:endParaRPr lang="cs-CZ" sz="2400" dirty="0"/>
        </a:p>
        <a:p>
          <a:r>
            <a:rPr lang="cs-CZ" sz="2400" dirty="0"/>
            <a:t>.</a:t>
          </a:r>
        </a:p>
        <a:p>
          <a:endParaRPr lang="cs-CZ" sz="2400" dirty="0"/>
        </a:p>
        <a:p>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endParaRPr lang="cs-CZ" sz="2000" noProof="0" dirty="0">
            <a:latin typeface="Aptos" panose="020B0004020202020204" pitchFamily="34" charset="0"/>
          </a:endParaRPr>
        </a:p>
        <a:p>
          <a:pPr>
            <a:lnSpc>
              <a:spcPct val="100000"/>
            </a:lnSpc>
          </a:pPr>
          <a:endParaRPr lang="cs-CZ" sz="2000" noProof="0" dirty="0">
            <a:latin typeface="Aptos" panose="020B0004020202020204" pitchFamily="34" charset="0"/>
          </a:endParaRPr>
        </a:p>
        <a:p>
          <a:pPr>
            <a:lnSpc>
              <a:spcPct val="100000"/>
            </a:lnSpc>
          </a:pPr>
          <a:endParaRPr lang="cs-CZ" sz="2000" noProof="0" dirty="0">
            <a:latin typeface="Aptos" panose="020B0004020202020204" pitchFamily="34" charset="0"/>
          </a:endParaRPr>
        </a:p>
        <a:p>
          <a:pPr>
            <a:lnSpc>
              <a:spcPct val="100000"/>
            </a:lnSpc>
          </a:pPr>
          <a:r>
            <a:rPr lang="cs-CZ" sz="2000" noProof="0" dirty="0">
              <a:latin typeface="Aptos" panose="020B0004020202020204" pitchFamily="34" charset="0"/>
            </a:rPr>
            <a:t>Internetové bankovnictví v podstatě umožňuje zákazníkům spravovat své peníze elektronickými prostředky, čímž odpadá nutnost fyzicky chodit na pobočku banky.</a:t>
          </a:r>
        </a:p>
        <a:p>
          <a:endParaRPr lang="cs-CZ" sz="2000" noProof="0" dirty="0">
            <a:latin typeface="Aptos" panose="020B0004020202020204" pitchFamily="34" charset="0"/>
          </a:endParaRPr>
        </a:p>
        <a:p>
          <a:r>
            <a:rPr lang="cs-CZ" sz="2000" noProof="0" dirty="0">
              <a:latin typeface="Aptos" panose="020B0004020202020204" pitchFamily="34" charset="0"/>
            </a:rPr>
            <a:t>.</a:t>
          </a:r>
        </a:p>
        <a:p>
          <a:endParaRPr lang="cs-CZ" sz="2000" noProof="0" dirty="0">
            <a:latin typeface="Aptos" panose="020B0004020202020204" pitchFamily="34" charset="0"/>
          </a:endParaRPr>
        </a:p>
        <a:p>
          <a:pPr>
            <a:lnSpc>
              <a:spcPct val="100000"/>
            </a:lnSpc>
          </a:pP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cs-CZ" sz="2000" dirty="0">
              <a:latin typeface="Aptos" panose="020B0004020202020204" pitchFamily="34" charset="0"/>
            </a:rPr>
            <a:t>I přes určité obavy o bezpečnost internetového bankovnictví se většina lidí silně spoléhá na pohodlí a snadnost využívání elektronického bankovnictví</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cs-CZ" sz="2000" dirty="0">
              <a:latin typeface="Aptos" panose="020B0004020202020204" pitchFamily="34" charset="0"/>
            </a:rPr>
            <a:t>Banky garantují vysokou úroveň kybernetické bezpečnosti internetového bankovnictví, je však nutné a nezbytné dbát na bezpečnost internetového bankovnictví i ze strany klienta</a:t>
          </a:r>
          <a:r>
            <a:rPr lang="en-US" sz="2000" dirty="0">
              <a:latin typeface="Aptos" panose="020B0004020202020204" pitchFamily="34" charset="0"/>
            </a:rPr>
            <a:t>.</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cs-CZ" sz="2400" dirty="0"/>
            <a:t>Pro přístup k účtům používejte pouze oficiální webové stránky a aplikace banky.</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cs-CZ" sz="2400" dirty="0"/>
            <a:t>Používejte silné a bezpečné heslo.</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cs-CZ" sz="2400" dirty="0"/>
            <a:t>Povolte </a:t>
          </a:r>
          <a:r>
            <a:rPr lang="cs-CZ" sz="2400" dirty="0" err="1"/>
            <a:t>dvoufaktorové</a:t>
          </a:r>
          <a:r>
            <a:rPr lang="cs-CZ" sz="2400" dirty="0"/>
            <a:t>/</a:t>
          </a:r>
          <a:r>
            <a:rPr lang="cs-CZ" sz="2400" dirty="0" err="1"/>
            <a:t>vícefaktorové</a:t>
          </a:r>
          <a:r>
            <a:rPr lang="cs-CZ" sz="2400" dirty="0"/>
            <a:t> ověřování.</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cs-CZ" sz="2400" dirty="0"/>
            <a:t>Používejte zabezpečené zařízení a síť.</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cs-CZ" sz="2400" dirty="0"/>
            <a:t>Sledujte aktivitu svého účtu a výpisy.</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cs-CZ" sz="2400" dirty="0"/>
            <a:t>Chraňte své osobní údaje.</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6"/>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6"/>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6"/>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6"/>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6"/>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6"/>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6"/>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6"/>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6"/>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6"/>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6"/>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6"/>
      <dgm:spPr/>
    </dgm:pt>
    <dgm:pt modelId="{0AD77AFC-AE5C-4118-B21A-52B099915C01}" type="pres">
      <dgm:prSet presAssocID="{F954DFA4-7D10-42A7-885E-1832E02BE94D}" presName="vert1" presStyleCnt="0"/>
      <dgm:spPr/>
    </dgm:pt>
  </dgm:ptLst>
  <dgm:cxnL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cs-CZ" sz="2000" b="1" dirty="0">
              <a:effectLst/>
              <a:latin typeface="Aptos" panose="020B0004020202020204" pitchFamily="34" charset="0"/>
              <a:cs typeface="Arial" panose="020B0604020202020204" pitchFamily="34" charset="0"/>
            </a:rPr>
            <a:t>Snadno najděte ztracené nebo odcizené zařízení – </a:t>
          </a:r>
          <a:r>
            <a:rPr lang="cs-CZ" sz="2000" b="0" dirty="0">
              <a:effectLst/>
              <a:latin typeface="Aptos" panose="020B0004020202020204" pitchFamily="34" charset="0"/>
              <a:cs typeface="Arial" panose="020B0604020202020204" pitchFamily="34" charset="0"/>
            </a:rPr>
            <a:t>riziko můžete zmírnit registrací do služeb Google "Najít moje zařízení" a Apple "Najít můj iPhone", aby bylo možné jej lokalizovat, uzamknout a dokonce na dálku vymazat z dat, pokud dojde ke ztrátě nebo odcizení.</a:t>
          </a:r>
          <a:endParaRPr lang="en-US" sz="2000" b="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cs-CZ" sz="2000" b="1" dirty="0">
              <a:latin typeface="Aptos" panose="020B0004020202020204" pitchFamily="34" charset="0"/>
            </a:rPr>
            <a:t>Microsoft: 4 způsoby, jak zůstat v bezpečí online </a:t>
          </a:r>
        </a:p>
        <a:p>
          <a:pPr>
            <a:lnSpc>
              <a:spcPct val="100000"/>
            </a:lnSpc>
          </a:pPr>
          <a:r>
            <a:rPr lang="en-US" sz="2000" dirty="0">
              <a:latin typeface="Aptos" panose="020B0004020202020204" pitchFamily="34" charset="0"/>
              <a:hlinkClick xmlns:r="http://schemas.openxmlformats.org/officeDocument/2006/relationships" r:id="rId1" action="ppaction://hlinkfile">
                <a:extLst>
                  <a:ext uri="{A12FA001-AC4F-418D-AE19-62706E023703}">
                    <ahyp:hlinkClr xmlns:ahyp="http://schemas.microsoft.com/office/drawing/2018/hyperlinkcolor" val="tx"/>
                  </a:ext>
                </a:extLst>
              </a:hlinkClick>
            </a:rPr>
            <a:t>file:///C:/Users/Administrator/Downloads/4%20ways%20to%20stay%20safe%20online%20-%202020%20update.pdf</a:t>
          </a:r>
          <a:r>
            <a:rPr lang="sk-SK" sz="2000" dirty="0">
              <a:latin typeface="Aptos" panose="020B0004020202020204" pitchFamily="34" charset="0"/>
            </a:rPr>
            <a:t> </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en-US" sz="2000" b="1" i="0" dirty="0">
              <a:solidFill>
                <a:srgbClr val="333333"/>
              </a:solidFill>
              <a:effectLst/>
              <a:latin typeface="Aptos" panose="020B0004020202020204" pitchFamily="34" charset="0"/>
            </a:rPr>
            <a:t>Ways to keep your information safe on Mac</a:t>
          </a:r>
          <a:r>
            <a:rPr lang="sk-SK" sz="2000" b="1" i="0" dirty="0">
              <a:solidFill>
                <a:srgbClr val="333333"/>
              </a:solidFill>
              <a:effectLst/>
              <a:latin typeface="Aptos" panose="020B0004020202020204" pitchFamily="34" charset="0"/>
            </a:rPr>
            <a:t> </a:t>
          </a:r>
          <a:r>
            <a:rPr lang="sk-SK" sz="2000" dirty="0">
              <a:latin typeface="Aptos" panose="020B00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https://support.apple.com/guide/mac-help/keep-your-data-safe-mh11402/mac</a:t>
          </a:r>
          <a:r>
            <a:rPr lang="sk-SK" sz="2000" dirty="0">
              <a:latin typeface="Aptos" panose="020B0004020202020204" pitchFamily="34" charset="0"/>
            </a:rPr>
            <a:t> </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72E3FF14-1E93-40D1-BD95-2888ECE2BDC6}">
      <dgm:prSet custT="1"/>
      <dgm:spPr/>
      <dgm:t>
        <a:bodyPr/>
        <a:lstStyle/>
        <a:p>
          <a:pPr>
            <a:lnSpc>
              <a:spcPct val="100000"/>
            </a:lnSpc>
          </a:pPr>
          <a:r>
            <a:rPr lang="sk-SK" sz="2000" b="1" dirty="0">
              <a:latin typeface="Aptos" panose="020B0004020202020204" pitchFamily="34" charset="0"/>
            </a:rPr>
            <a:t>ESET: Bezpečne na nete </a:t>
          </a:r>
          <a:r>
            <a:rPr lang="sk-SK" sz="2000" dirty="0">
              <a:latin typeface="Aptos" panose="020B0004020202020204" pitchFamily="34" charset="0"/>
            </a:rPr>
            <a:t>https://bezpecnenanete.eset.com/sk/o-bezpecne-na-nete/</a:t>
          </a:r>
        </a:p>
      </dgm:t>
    </dgm:pt>
    <dgm:pt modelId="{426C884A-1215-46A3-A7EB-CE53786FF7A0}" type="parTrans" cxnId="{83CAD0F8-693B-48F4-B64D-93A8E99F3AAA}">
      <dgm:prSet/>
      <dgm:spPr/>
      <dgm:t>
        <a:bodyPr/>
        <a:lstStyle/>
        <a:p>
          <a:endParaRPr lang="en-GB"/>
        </a:p>
      </dgm:t>
    </dgm:pt>
    <dgm:pt modelId="{6895CAD7-DC92-4DDE-AC91-2A9FA5978C63}" type="sibTrans" cxnId="{83CAD0F8-693B-48F4-B64D-93A8E99F3AAA}">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4" custLinFactNeighborX="-690" custLinFactNeighborY="1619"/>
      <dgm:spPr/>
    </dgm:pt>
    <dgm:pt modelId="{C30DF1B2-F37F-4977-A83F-C68B1482F247}" type="pres">
      <dgm:prSet presAssocID="{7EABECD8-D455-4319-8FF4-C2EE5129454B}" presName="iconRect" presStyleLbl="node1" presStyleIdx="0"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4">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4"/>
      <dgm:spPr/>
    </dgm:pt>
    <dgm:pt modelId="{5C34206F-EB45-4DC3-8F16-DE3603D6F2D8}" type="pres">
      <dgm:prSet presAssocID="{B86FD1F9-60AF-4E92-85B6-C2039899D794}" presName="iconRect" presStyleLbl="node1" presStyleIdx="1"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4">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4"/>
      <dgm:spPr/>
    </dgm:pt>
    <dgm:pt modelId="{1B69FA4C-1F5A-4CE4-B8BC-E9162F1F53F7}" type="pres">
      <dgm:prSet presAssocID="{D1B8B6FE-94F8-4E51-A48C-0DCD5BADAB4A}" presName="iconRect" presStyleLbl="nod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4">
        <dgm:presLayoutVars>
          <dgm:chMax val="0"/>
          <dgm:chPref val="0"/>
        </dgm:presLayoutVars>
      </dgm:prSet>
      <dgm:spPr/>
    </dgm:pt>
    <dgm:pt modelId="{1916B33F-9C26-4F8C-ABF5-76F9AFD312C7}" type="pres">
      <dgm:prSet presAssocID="{B5CC6443-3B71-4F30-8D66-1FB8BC5B5D08}" presName="sibTrans" presStyleCnt="0"/>
      <dgm:spPr/>
    </dgm:pt>
    <dgm:pt modelId="{535DBF9C-4CDC-4E17-9034-B83F6B93C461}" type="pres">
      <dgm:prSet presAssocID="{72E3FF14-1E93-40D1-BD95-2888ECE2BDC6}" presName="compNode" presStyleCnt="0"/>
      <dgm:spPr/>
    </dgm:pt>
    <dgm:pt modelId="{327B0DCB-8183-4A1D-B833-67C81D368094}" type="pres">
      <dgm:prSet presAssocID="{72E3FF14-1E93-40D1-BD95-2888ECE2BDC6}" presName="bgRect" presStyleLbl="bgShp" presStyleIdx="3" presStyleCnt="4"/>
      <dgm:spPr/>
    </dgm:pt>
    <dgm:pt modelId="{323F5F07-6223-48D9-91EE-D60BF49522CA}" type="pres">
      <dgm:prSet presAssocID="{72E3FF14-1E93-40D1-BD95-2888ECE2BDC6}" presName="iconRect" presStyleLbl="node1" presStyleIdx="3" presStyleCnt="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ikróby obrys"/>
        </a:ext>
      </dgm:extLst>
    </dgm:pt>
    <dgm:pt modelId="{CD827B7C-9F74-4344-AFE5-EB88E7D8B74D}" type="pres">
      <dgm:prSet presAssocID="{72E3FF14-1E93-40D1-BD95-2888ECE2BDC6}" presName="spaceRect" presStyleCnt="0"/>
      <dgm:spPr/>
    </dgm:pt>
    <dgm:pt modelId="{8A290AB3-BA78-4F03-A4FB-7E404393BA1C}" type="pres">
      <dgm:prSet presAssocID="{72E3FF14-1E93-40D1-BD95-2888ECE2BDC6}" presName="parTx" presStyleLbl="revTx" presStyleIdx="3" presStyleCnt="4">
        <dgm:presLayoutVars>
          <dgm:chMax val="0"/>
          <dgm:chPref val="0"/>
        </dgm:presLayoutVars>
      </dgm:prSet>
      <dgm:spPr/>
    </dgm:pt>
  </dgm:ptLst>
  <dgm:cxnLst>
    <dgm:cxn modelId="{421FA93C-FEA3-4CD2-8904-5F5BB8D6CDA2}" type="presOf" srcId="{72E3FF14-1E93-40D1-BD95-2888ECE2BDC6}" destId="{8A290AB3-BA78-4F03-A4FB-7E404393BA1C}" srcOrd="0" destOrd="0" presId="urn:microsoft.com/office/officeart/2018/2/layout/IconVerticalSolidLi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3CAD0F8-693B-48F4-B64D-93A8E99F3AAA}" srcId="{2DB17B16-1802-46E4-9F7D-50A2DF01E262}" destId="{72E3FF14-1E93-40D1-BD95-2888ECE2BDC6}" srcOrd="3" destOrd="0" parTransId="{426C884A-1215-46A3-A7EB-CE53786FF7A0}" sibTransId="{6895CAD7-DC92-4DDE-AC91-2A9FA5978C63}"/>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 modelId="{A7154D38-8BBA-4935-B3B7-74D0C9359B45}" type="presParOf" srcId="{9D08EBA8-9757-4B1C-A668-7D56EC487579}" destId="{1916B33F-9C26-4F8C-ABF5-76F9AFD312C7}" srcOrd="5" destOrd="0" presId="urn:microsoft.com/office/officeart/2018/2/layout/IconVerticalSolidList"/>
    <dgm:cxn modelId="{2E0AC483-E35C-40E5-8107-8841A7E28A8C}" type="presParOf" srcId="{9D08EBA8-9757-4B1C-A668-7D56EC487579}" destId="{535DBF9C-4CDC-4E17-9034-B83F6B93C461}" srcOrd="6" destOrd="0" presId="urn:microsoft.com/office/officeart/2018/2/layout/IconVerticalSolidList"/>
    <dgm:cxn modelId="{04D450AE-9CFF-492A-B781-4516D0247663}" type="presParOf" srcId="{535DBF9C-4CDC-4E17-9034-B83F6B93C461}" destId="{327B0DCB-8183-4A1D-B833-67C81D368094}" srcOrd="0" destOrd="0" presId="urn:microsoft.com/office/officeart/2018/2/layout/IconVerticalSolidList"/>
    <dgm:cxn modelId="{AB5EE6D3-93E1-453D-BD2C-98BD21A76A11}" type="presParOf" srcId="{535DBF9C-4CDC-4E17-9034-B83F6B93C461}" destId="{323F5F07-6223-48D9-91EE-D60BF49522CA}" srcOrd="1" destOrd="0" presId="urn:microsoft.com/office/officeart/2018/2/layout/IconVerticalSolidList"/>
    <dgm:cxn modelId="{25724677-E1D1-4746-9EE7-004F6CA507B9}" type="presParOf" srcId="{535DBF9C-4CDC-4E17-9034-B83F6B93C461}" destId="{CD827B7C-9F74-4344-AFE5-EB88E7D8B74D}" srcOrd="2" destOrd="0" presId="urn:microsoft.com/office/officeart/2018/2/layout/IconVerticalSolidList"/>
    <dgm:cxn modelId="{BA63CC49-0CA4-46BD-A0FA-B7C42A1BA25F}" type="presParOf" srcId="{535DBF9C-4CDC-4E17-9034-B83F6B93C461}" destId="{8A290AB3-BA78-4F03-A4FB-7E404393BA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1239"/>
          <a:ext cx="10662684" cy="1173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55074" y="266340"/>
          <a:ext cx="646220" cy="64558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356368" y="2235"/>
          <a:ext cx="7709534" cy="1320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55" tIns="139755" rIns="139755" bIns="139755" numCol="1" spcCol="1270" anchor="ctr" anchorCtr="0">
          <a:noAutofit/>
        </a:bodyPr>
        <a:lstStyle/>
        <a:p>
          <a:pPr marL="0" lvl="0" indent="0" algn="l" defTabSz="1244600">
            <a:lnSpc>
              <a:spcPct val="100000"/>
            </a:lnSpc>
            <a:spcBef>
              <a:spcPct val="0"/>
            </a:spcBef>
            <a:spcAft>
              <a:spcPct val="35000"/>
            </a:spcAft>
            <a:buNone/>
          </a:pPr>
          <a:endParaRPr lang="cs-CZ" sz="2800" kern="1200" dirty="0">
            <a:latin typeface="Aptos" panose="020B0004020202020204" pitchFamily="34" charset="0"/>
          </a:endParaRPr>
        </a:p>
        <a:p>
          <a:pPr marL="0" lvl="0" indent="0" algn="l" defTabSz="1244600">
            <a:lnSpc>
              <a:spcPct val="100000"/>
            </a:lnSpc>
            <a:spcBef>
              <a:spcPct val="0"/>
            </a:spcBef>
            <a:spcAft>
              <a:spcPct val="35000"/>
            </a:spcAft>
            <a:buNone/>
          </a:pPr>
          <a:endParaRPr lang="cs-CZ" sz="2800" kern="1200" dirty="0">
            <a:latin typeface="Aptos" panose="020B0004020202020204" pitchFamily="34" charset="0"/>
          </a:endParaRPr>
        </a:p>
        <a:p>
          <a:pPr marL="0" lvl="0" indent="0" algn="l" defTabSz="1244600">
            <a:lnSpc>
              <a:spcPct val="100000"/>
            </a:lnSpc>
            <a:spcBef>
              <a:spcPct val="0"/>
            </a:spcBef>
            <a:spcAft>
              <a:spcPct val="35000"/>
            </a:spcAft>
            <a:buNone/>
          </a:pPr>
          <a:r>
            <a:rPr lang="cs-CZ" sz="2400" kern="1200" dirty="0">
              <a:latin typeface="Aptos" panose="020B0004020202020204" pitchFamily="34" charset="0"/>
            </a:rPr>
            <a:t>Digitální identita je naše online přítomnost, kterou vytváříme pomocí digitálních nástrojů</a:t>
          </a:r>
          <a:r>
            <a:rPr lang="cs-CZ" sz="2800" kern="1200" dirty="0">
              <a:latin typeface="Aptos" panose="020B0004020202020204" pitchFamily="34" charset="0"/>
            </a:rPr>
            <a:t>.</a:t>
          </a:r>
        </a:p>
        <a:p>
          <a:pPr marL="0" lvl="0" indent="0" algn="l" defTabSz="1244600">
            <a:spcBef>
              <a:spcPct val="0"/>
            </a:spcBef>
            <a:spcAft>
              <a:spcPct val="35000"/>
            </a:spcAft>
            <a:buNone/>
          </a:pPr>
          <a:endParaRPr lang="cs-CZ" sz="2800" kern="1200" dirty="0">
            <a:latin typeface="Aptos" panose="020B0004020202020204" pitchFamily="34" charset="0"/>
          </a:endParaRPr>
        </a:p>
        <a:p>
          <a:pPr marL="0" lvl="0" indent="0" algn="l" defTabSz="1244600">
            <a:lnSpc>
              <a:spcPct val="100000"/>
            </a:lnSpc>
            <a:spcBef>
              <a:spcPct val="0"/>
            </a:spcBef>
            <a:spcAft>
              <a:spcPct val="35000"/>
            </a:spcAft>
            <a:buNone/>
          </a:pPr>
          <a:endParaRPr lang="en-US" sz="2800" kern="1200" dirty="0">
            <a:latin typeface="Aptos" panose="020B0004020202020204" pitchFamily="34" charset="0"/>
          </a:endParaRPr>
        </a:p>
      </dsp:txBody>
      <dsp:txXfrm>
        <a:off x="1356368" y="2235"/>
        <a:ext cx="7709534" cy="1320523"/>
      </dsp:txXfrm>
    </dsp:sp>
    <dsp:sp modelId="{C4E9ED3C-7BA5-44DA-B485-7992C21B656E}">
      <dsp:nvSpPr>
        <dsp:cNvPr id="0" name=""/>
        <dsp:cNvSpPr/>
      </dsp:nvSpPr>
      <dsp:spPr>
        <a:xfrm>
          <a:off x="0" y="1514096"/>
          <a:ext cx="10662684" cy="1173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55074" y="1778200"/>
          <a:ext cx="646220" cy="64558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356368" y="1428400"/>
          <a:ext cx="7709534" cy="1491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55" tIns="139755" rIns="139755" bIns="139755" numCol="1" spcCol="1270" anchor="ctr" anchorCtr="0">
          <a:noAutofit/>
        </a:bodyPr>
        <a:lstStyle/>
        <a:p>
          <a:pPr marL="0" lvl="0" indent="0" algn="l" defTabSz="1244600">
            <a:lnSpc>
              <a:spcPct val="100000"/>
            </a:lnSpc>
            <a:spcBef>
              <a:spcPct val="0"/>
            </a:spcBef>
            <a:spcAft>
              <a:spcPct val="35000"/>
            </a:spcAft>
            <a:buNone/>
          </a:pPr>
          <a:endParaRPr lang="cs-CZ" sz="2800" kern="1200" dirty="0">
            <a:latin typeface="Aptos" panose="020B0004020202020204" pitchFamily="34" charset="0"/>
          </a:endParaRPr>
        </a:p>
        <a:p>
          <a:pPr marL="0" lvl="0" indent="0" algn="l" defTabSz="1244600">
            <a:lnSpc>
              <a:spcPct val="100000"/>
            </a:lnSpc>
            <a:spcBef>
              <a:spcPct val="0"/>
            </a:spcBef>
            <a:spcAft>
              <a:spcPct val="35000"/>
            </a:spcAft>
            <a:buNone/>
          </a:pPr>
          <a:endParaRPr lang="cs-CZ" sz="2800" kern="1200" dirty="0">
            <a:latin typeface="Aptos" panose="020B0004020202020204" pitchFamily="34" charset="0"/>
          </a:endParaRPr>
        </a:p>
        <a:p>
          <a:pPr marL="0" lvl="0" indent="0" algn="l" defTabSz="1244600">
            <a:lnSpc>
              <a:spcPct val="100000"/>
            </a:lnSpc>
            <a:spcBef>
              <a:spcPct val="0"/>
            </a:spcBef>
            <a:spcAft>
              <a:spcPct val="35000"/>
            </a:spcAft>
            <a:buNone/>
          </a:pPr>
          <a:r>
            <a:rPr lang="cs-CZ" sz="2400" kern="1200" dirty="0">
              <a:latin typeface="Aptos" panose="020B0004020202020204" pitchFamily="34" charset="0"/>
            </a:rPr>
            <a:t>Digitální otisk stopy je "trvalý záznam" naší digitální přítomnosti a našeho používání online služeb.</a:t>
          </a:r>
        </a:p>
        <a:p>
          <a:pPr marL="0" lvl="0" indent="0" algn="l" defTabSz="1244600">
            <a:spcBef>
              <a:spcPct val="0"/>
            </a:spcBef>
            <a:spcAft>
              <a:spcPct val="35000"/>
            </a:spcAft>
            <a:buNone/>
          </a:pPr>
          <a:endParaRPr lang="cs-CZ" sz="2800" kern="1200" dirty="0">
            <a:latin typeface="Aptos" panose="020B0004020202020204" pitchFamily="34" charset="0"/>
          </a:endParaRPr>
        </a:p>
        <a:p>
          <a:pPr marL="0" lvl="0" indent="0" algn="l" defTabSz="1244600">
            <a:lnSpc>
              <a:spcPct val="100000"/>
            </a:lnSpc>
            <a:spcBef>
              <a:spcPct val="0"/>
            </a:spcBef>
            <a:spcAft>
              <a:spcPct val="35000"/>
            </a:spcAft>
            <a:buNone/>
          </a:pPr>
          <a:endParaRPr lang="en-US" sz="2800" kern="1200" dirty="0">
            <a:latin typeface="Aptos" panose="020B0004020202020204" pitchFamily="34" charset="0"/>
          </a:endParaRPr>
        </a:p>
      </dsp:txBody>
      <dsp:txXfrm>
        <a:off x="1356368" y="1428400"/>
        <a:ext cx="7709534" cy="1491914"/>
      </dsp:txXfrm>
    </dsp:sp>
    <dsp:sp modelId="{656A4B56-40F5-4D29-B83F-336EA2817DAF}">
      <dsp:nvSpPr>
        <dsp:cNvPr id="0" name=""/>
        <dsp:cNvSpPr/>
      </dsp:nvSpPr>
      <dsp:spPr>
        <a:xfrm>
          <a:off x="0" y="3025956"/>
          <a:ext cx="10662684" cy="11737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51E61-FBF3-4A17-954E-438CDF3D3C96}">
      <dsp:nvSpPr>
        <dsp:cNvPr id="0" name=""/>
        <dsp:cNvSpPr/>
      </dsp:nvSpPr>
      <dsp:spPr>
        <a:xfrm>
          <a:off x="355074" y="3290061"/>
          <a:ext cx="646220" cy="64558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0AD98-6E58-4763-AD99-70B1F7EA4102}">
      <dsp:nvSpPr>
        <dsp:cNvPr id="0" name=""/>
        <dsp:cNvSpPr/>
      </dsp:nvSpPr>
      <dsp:spPr>
        <a:xfrm>
          <a:off x="1356368" y="3025956"/>
          <a:ext cx="7709534" cy="1320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55" tIns="139755" rIns="139755" bIns="139755" numCol="1" spcCol="1270" anchor="ctr" anchorCtr="0">
          <a:noAutofit/>
        </a:bodyPr>
        <a:lstStyle/>
        <a:p>
          <a:pPr marL="0" lvl="0" indent="0" algn="l" defTabSz="1066800">
            <a:lnSpc>
              <a:spcPct val="100000"/>
            </a:lnSpc>
            <a:spcBef>
              <a:spcPct val="0"/>
            </a:spcBef>
            <a:spcAft>
              <a:spcPct val="35000"/>
            </a:spcAft>
            <a:buNone/>
          </a:pPr>
          <a:endParaRPr lang="cs-CZ" sz="2400" kern="1200" dirty="0">
            <a:latin typeface="Aptos" panose="020B0004020202020204" pitchFamily="34" charset="0"/>
          </a:endParaRPr>
        </a:p>
        <a:p>
          <a:pPr marL="0" lvl="0" indent="0" algn="l" defTabSz="1066800">
            <a:lnSpc>
              <a:spcPct val="100000"/>
            </a:lnSpc>
            <a:spcBef>
              <a:spcPct val="0"/>
            </a:spcBef>
            <a:spcAft>
              <a:spcPct val="35000"/>
            </a:spcAft>
            <a:buNone/>
          </a:pPr>
          <a:endParaRPr lang="cs-CZ" sz="2400" kern="1200" dirty="0">
            <a:latin typeface="Aptos" panose="020B0004020202020204" pitchFamily="34" charset="0"/>
          </a:endParaRPr>
        </a:p>
        <a:p>
          <a:pPr marL="0" lvl="0" indent="0" algn="l" defTabSz="1066800">
            <a:lnSpc>
              <a:spcPct val="100000"/>
            </a:lnSpc>
            <a:spcBef>
              <a:spcPct val="0"/>
            </a:spcBef>
            <a:spcAft>
              <a:spcPct val="35000"/>
            </a:spcAft>
            <a:buNone/>
          </a:pPr>
          <a:r>
            <a:rPr lang="cs-CZ" sz="2400" kern="1200" dirty="0">
              <a:latin typeface="Aptos" panose="020B0004020202020204" pitchFamily="34" charset="0"/>
            </a:rPr>
            <a:t>Znalost a efektivní řízení digitální identity a digitální stopy jsou klíčem k našemu digitálnímu soukromí a digitální bezpečnosti v digitálním světě.</a:t>
          </a:r>
        </a:p>
        <a:p>
          <a:pPr marL="0" lvl="0" indent="0" algn="l" defTabSz="1066800">
            <a:spcBef>
              <a:spcPct val="0"/>
            </a:spcBef>
            <a:spcAft>
              <a:spcPct val="35000"/>
            </a:spcAft>
            <a:buNone/>
          </a:pPr>
          <a:endParaRPr lang="cs-CZ" sz="2800" kern="1200" dirty="0">
            <a:latin typeface="Aptos" panose="020B0004020202020204" pitchFamily="34" charset="0"/>
          </a:endParaRPr>
        </a:p>
        <a:p>
          <a:pPr marL="0" lvl="0" indent="0" algn="l" defTabSz="1066800">
            <a:lnSpc>
              <a:spcPct val="100000"/>
            </a:lnSpc>
            <a:spcBef>
              <a:spcPct val="0"/>
            </a:spcBef>
            <a:spcAft>
              <a:spcPct val="35000"/>
            </a:spcAft>
            <a:buNone/>
          </a:pPr>
          <a:endParaRPr lang="sk-SK" sz="2800" kern="1200" dirty="0">
            <a:latin typeface="Aptos" panose="020B0004020202020204" pitchFamily="34" charset="0"/>
          </a:endParaRPr>
        </a:p>
      </dsp:txBody>
      <dsp:txXfrm>
        <a:off x="1356368" y="3025956"/>
        <a:ext cx="7709534" cy="1320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Pomocí vyhledávačů zkontrolujte svou digitální stopu - podle vašeho jména, účtů, e-mailů</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r>
            <a:rPr lang="en-GB" sz="2400" kern="1200" dirty="0"/>
            <a:t>.</a:t>
          </a:r>
          <a:endParaRPr lang="en-US" sz="2400" kern="1200" dirty="0"/>
        </a:p>
      </dsp:txBody>
      <dsp:txXfrm>
        <a:off x="0" y="675"/>
        <a:ext cx="6900512" cy="790684"/>
      </dsp:txXfrm>
    </dsp:sp>
    <dsp:sp modelId="{E443470C-D8E6-49A4-A690-808B17BFF4FF}">
      <dsp:nvSpPr>
        <dsp:cNvPr id="0" name=""/>
        <dsp:cNvSpPr/>
      </dsp:nvSpPr>
      <dsp:spPr>
        <a:xfrm>
          <a:off x="0" y="791359"/>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Zkontrolujte svou online aktivitu</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791359"/>
        <a:ext cx="6900512" cy="790684"/>
      </dsp:txXfrm>
    </dsp:sp>
    <dsp:sp modelId="{4C98E698-16E9-497E-8559-39490EDB192A}">
      <dsp:nvSpPr>
        <dsp:cNvPr id="0" name=""/>
        <dsp:cNvSpPr/>
      </dsp:nvSpPr>
      <dsp:spPr>
        <a:xfrm>
          <a:off x="0" y="1582044"/>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Odstranění negativní digitální stopy z vyhledávačů.</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1582044"/>
        <a:ext cx="6900512" cy="790684"/>
      </dsp:txXfrm>
    </dsp:sp>
    <dsp:sp modelId="{0F806F39-CDBB-4DD8-B049-A66520902F1B}">
      <dsp:nvSpPr>
        <dsp:cNvPr id="0" name=""/>
        <dsp:cNvSpPr/>
      </dsp:nvSpPr>
      <dsp:spPr>
        <a:xfrm>
          <a:off x="0" y="2372728"/>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Smazat a minimalizovat cookies.</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2372728"/>
        <a:ext cx="6900512" cy="790684"/>
      </dsp:txXfrm>
    </dsp:sp>
    <dsp:sp modelId="{1BBB056F-C572-47AD-8B80-48BD153ACAE1}">
      <dsp:nvSpPr>
        <dsp:cNvPr id="0" name=""/>
        <dsp:cNvSpPr/>
      </dsp:nvSpPr>
      <dsp:spPr>
        <a:xfrm>
          <a:off x="0" y="3163412"/>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Vymazat historii vyhledávání a prohlížení.</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3163412"/>
        <a:ext cx="6900512" cy="790684"/>
      </dsp:txXfrm>
    </dsp:sp>
    <dsp:sp modelId="{86E4DFFB-3321-4F3A-9D49-F4F31FDB5C3B}">
      <dsp:nvSpPr>
        <dsp:cNvPr id="0" name=""/>
        <dsp:cNvSpPr/>
      </dsp:nvSpPr>
      <dsp:spPr>
        <a:xfrm>
          <a:off x="0" y="3954096"/>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Neukládejte přihlašovací jméno a hesla do prohlížeče.</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3954096"/>
        <a:ext cx="6900512" cy="790684"/>
      </dsp:txXfrm>
    </dsp:sp>
    <dsp:sp modelId="{FAFD233B-3F65-4AFF-BCB1-C8736775AAC9}">
      <dsp:nvSpPr>
        <dsp:cNvPr id="0" name=""/>
        <dsp:cNvSpPr/>
      </dsp:nvSpPr>
      <dsp:spPr>
        <a:xfrm>
          <a:off x="0" y="474478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Používejte nástroje k minimalizaci své digitální stopy a zakrývejte svou identitu.</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4744781"/>
        <a:ext cx="6900512" cy="790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33180"/>
          <a:ext cx="10662684" cy="18511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559968" y="419716"/>
          <a:ext cx="1019120" cy="101812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2139058" y="3210"/>
          <a:ext cx="7433883" cy="208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01" tIns="220401" rIns="220401" bIns="220401" numCol="1" spcCol="1270" anchor="ctr" anchorCtr="0">
          <a:noAutofit/>
        </a:bodyPr>
        <a:lstStyle/>
        <a:p>
          <a:pPr marL="0" lvl="0" indent="0" algn="l" defTabSz="1155700">
            <a:lnSpc>
              <a:spcPct val="100000"/>
            </a:lnSpc>
            <a:spcBef>
              <a:spcPct val="0"/>
            </a:spcBef>
            <a:spcAft>
              <a:spcPct val="35000"/>
            </a:spcAft>
            <a:buNone/>
          </a:pPr>
          <a:endParaRPr lang="cs-CZ" sz="2600" kern="1200" dirty="0">
            <a:latin typeface="Aptos" panose="020B0004020202020204" pitchFamily="34" charset="0"/>
          </a:endParaRPr>
        </a:p>
        <a:p>
          <a:pPr marL="0" lvl="0" indent="0" algn="l" defTabSz="1155700">
            <a:lnSpc>
              <a:spcPct val="100000"/>
            </a:lnSpc>
            <a:spcBef>
              <a:spcPct val="0"/>
            </a:spcBef>
            <a:spcAft>
              <a:spcPct val="35000"/>
            </a:spcAft>
            <a:buNone/>
          </a:pPr>
          <a:endParaRPr lang="cs-CZ" sz="2600" kern="1200" dirty="0">
            <a:latin typeface="Aptos" panose="020B0004020202020204" pitchFamily="34" charset="0"/>
          </a:endParaRPr>
        </a:p>
        <a:p>
          <a:pPr marL="0" lvl="0" indent="0" algn="l" defTabSz="1155700">
            <a:lnSpc>
              <a:spcPct val="100000"/>
            </a:lnSpc>
            <a:spcBef>
              <a:spcPct val="0"/>
            </a:spcBef>
            <a:spcAft>
              <a:spcPct val="35000"/>
            </a:spcAft>
            <a:buNone/>
          </a:pPr>
          <a:r>
            <a:rPr lang="cs-CZ" sz="2600" kern="1200" dirty="0">
              <a:latin typeface="Aptos" panose="020B0004020202020204" pitchFamily="34" charset="0"/>
            </a:rPr>
            <a:t>V dnešním propojeném světě jsou návyky v oblasti digitální bezpečnosti důležitější než kdy jindy. </a:t>
          </a:r>
        </a:p>
        <a:p>
          <a:pPr marL="0" lvl="0" indent="0" algn="l" defTabSz="1155700">
            <a:spcBef>
              <a:spcPct val="0"/>
            </a:spcBef>
            <a:spcAft>
              <a:spcPct val="35000"/>
            </a:spcAft>
            <a:buNone/>
          </a:pPr>
          <a:endParaRPr lang="cs-CZ" sz="2600" kern="1200" dirty="0">
            <a:latin typeface="Aptos" panose="020B0004020202020204" pitchFamily="34" charset="0"/>
          </a:endParaRPr>
        </a:p>
        <a:p>
          <a:pPr marL="0" lvl="0" indent="0" algn="l" defTabSz="1155700">
            <a:lnSpc>
              <a:spcPct val="100000"/>
            </a:lnSpc>
            <a:spcBef>
              <a:spcPct val="0"/>
            </a:spcBef>
            <a:spcAft>
              <a:spcPct val="35000"/>
            </a:spcAft>
            <a:buNone/>
          </a:pPr>
          <a:endParaRPr lang="en-US" sz="2600" kern="1200" dirty="0">
            <a:latin typeface="Aptos" panose="020B0004020202020204" pitchFamily="34" charset="0"/>
          </a:endParaRPr>
        </a:p>
      </dsp:txBody>
      <dsp:txXfrm>
        <a:off x="2139058" y="3210"/>
        <a:ext cx="7433883" cy="2082529"/>
      </dsp:txXfrm>
    </dsp:sp>
    <dsp:sp modelId="{C4E9ED3C-7BA5-44DA-B485-7992C21B656E}">
      <dsp:nvSpPr>
        <dsp:cNvPr id="0" name=""/>
        <dsp:cNvSpPr/>
      </dsp:nvSpPr>
      <dsp:spPr>
        <a:xfrm>
          <a:off x="0" y="2262976"/>
          <a:ext cx="10662684" cy="18511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559968" y="2679482"/>
          <a:ext cx="1019120" cy="101812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2139058" y="2262976"/>
          <a:ext cx="7433883" cy="208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01" tIns="220401" rIns="220401" bIns="220401" numCol="1" spcCol="1270" anchor="ctr" anchorCtr="0">
          <a:noAutofit/>
        </a:bodyPr>
        <a:lstStyle/>
        <a:p>
          <a:pPr marL="0" lvl="0" indent="0" algn="l" defTabSz="1155700">
            <a:lnSpc>
              <a:spcPct val="100000"/>
            </a:lnSpc>
            <a:spcBef>
              <a:spcPct val="0"/>
            </a:spcBef>
            <a:spcAft>
              <a:spcPct val="35000"/>
            </a:spcAft>
            <a:buNone/>
          </a:pPr>
          <a:endParaRPr lang="cs-CZ" sz="2600" kern="1200" dirty="0">
            <a:solidFill>
              <a:schemeClr val="tx1"/>
            </a:solidFill>
            <a:latin typeface="Aptos" panose="020B0004020202020204" pitchFamily="34" charset="0"/>
          </a:endParaRPr>
        </a:p>
        <a:p>
          <a:pPr marL="0" lvl="0" indent="0" algn="l" defTabSz="1155700">
            <a:lnSpc>
              <a:spcPct val="100000"/>
            </a:lnSpc>
            <a:spcBef>
              <a:spcPct val="0"/>
            </a:spcBef>
            <a:spcAft>
              <a:spcPct val="35000"/>
            </a:spcAft>
            <a:buNone/>
          </a:pPr>
          <a:endParaRPr lang="cs-CZ" sz="2600" kern="1200" dirty="0">
            <a:solidFill>
              <a:schemeClr val="tx1"/>
            </a:solidFill>
            <a:latin typeface="Aptos" panose="020B0004020202020204" pitchFamily="34" charset="0"/>
          </a:endParaRPr>
        </a:p>
        <a:p>
          <a:pPr marL="0" lvl="0" indent="0" algn="l" defTabSz="1155700">
            <a:lnSpc>
              <a:spcPct val="100000"/>
            </a:lnSpc>
            <a:spcBef>
              <a:spcPct val="0"/>
            </a:spcBef>
            <a:spcAft>
              <a:spcPct val="35000"/>
            </a:spcAft>
            <a:buNone/>
          </a:pPr>
          <a:r>
            <a:rPr lang="cs-CZ" sz="2400" kern="1200" dirty="0">
              <a:solidFill>
                <a:schemeClr val="tx1"/>
              </a:solidFill>
              <a:latin typeface="Aptos" panose="020B0004020202020204" pitchFamily="34" charset="0"/>
            </a:rPr>
            <a:t>Pěstováním silných návyků v oblasti digitální bezpečnosti, jako je používání robustních hesel, povolení </a:t>
          </a:r>
          <a:r>
            <a:rPr lang="cs-CZ" sz="2400" kern="1200" dirty="0" err="1">
              <a:solidFill>
                <a:schemeClr val="tx1"/>
              </a:solidFill>
              <a:latin typeface="Aptos" panose="020B0004020202020204" pitchFamily="34" charset="0"/>
            </a:rPr>
            <a:t>dvoufaktorové</a:t>
          </a:r>
          <a:r>
            <a:rPr lang="cs-CZ" sz="2400" kern="1200" dirty="0">
              <a:solidFill>
                <a:schemeClr val="tx1"/>
              </a:solidFill>
              <a:latin typeface="Aptos" panose="020B0004020202020204" pitchFamily="34" charset="0"/>
            </a:rPr>
            <a:t> autentizace a pravidelná aktualizace softwaru, můžeme výrazně snížit riziko kybernetických útoků.</a:t>
          </a:r>
        </a:p>
        <a:p>
          <a:pPr marL="0" lvl="0" indent="0" algn="l" defTabSz="1155700">
            <a:spcBef>
              <a:spcPct val="0"/>
            </a:spcBef>
            <a:spcAft>
              <a:spcPct val="35000"/>
            </a:spcAft>
            <a:buNone/>
          </a:pPr>
          <a:endParaRPr lang="cs-CZ" sz="2600" kern="1200" dirty="0">
            <a:solidFill>
              <a:schemeClr val="tx1"/>
            </a:solidFill>
            <a:latin typeface="Aptos" panose="020B0004020202020204" pitchFamily="34" charset="0"/>
          </a:endParaRPr>
        </a:p>
        <a:p>
          <a:pPr marL="0" lvl="0" indent="0" algn="l" defTabSz="1155700">
            <a:lnSpc>
              <a:spcPct val="100000"/>
            </a:lnSpc>
            <a:spcBef>
              <a:spcPct val="0"/>
            </a:spcBef>
            <a:spcAft>
              <a:spcPct val="35000"/>
            </a:spcAft>
            <a:buNone/>
          </a:pPr>
          <a:endParaRPr lang="en-US" sz="2600" kern="1200" dirty="0">
            <a:solidFill>
              <a:schemeClr val="tx1"/>
            </a:solidFill>
            <a:latin typeface="Aptos" panose="020B0004020202020204" pitchFamily="34" charset="0"/>
          </a:endParaRPr>
        </a:p>
      </dsp:txBody>
      <dsp:txXfrm>
        <a:off x="2139058" y="2262976"/>
        <a:ext cx="7433883" cy="2082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2507"/>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2507"/>
          <a:ext cx="6893773" cy="102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a:solidFill>
                <a:srgbClr val="000000"/>
              </a:solidFill>
              <a:latin typeface="Aptos" panose="020B0004020202020204" pitchFamily="34" charset="0"/>
              <a:cs typeface="Calibri"/>
            </a:rPr>
            <a:t>Ujistěte se, že každý z vašich online účtů má silné a jedinečné heslo. </a:t>
          </a:r>
        </a:p>
      </dsp:txBody>
      <dsp:txXfrm>
        <a:off x="0" y="2507"/>
        <a:ext cx="6893773" cy="1024923"/>
      </dsp:txXfrm>
    </dsp:sp>
    <dsp:sp modelId="{E443470C-D8E6-49A4-A690-808B17BFF4FF}">
      <dsp:nvSpPr>
        <dsp:cNvPr id="0" name=""/>
        <dsp:cNvSpPr/>
      </dsp:nvSpPr>
      <dsp:spPr>
        <a:xfrm>
          <a:off x="0" y="1027431"/>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1027431"/>
          <a:ext cx="6893773" cy="89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a:solidFill>
                <a:srgbClr val="000000"/>
              </a:solidFill>
              <a:latin typeface="Aptos" panose="020B0004020202020204" pitchFamily="34" charset="0"/>
              <a:cs typeface="Calibri"/>
            </a:rPr>
            <a:t>Pravidelně aktualizujte svůj operační systém, prohlížeče a další software.</a:t>
          </a:r>
        </a:p>
      </dsp:txBody>
      <dsp:txXfrm>
        <a:off x="0" y="1027431"/>
        <a:ext cx="6893773" cy="894016"/>
      </dsp:txXfrm>
    </dsp:sp>
    <dsp:sp modelId="{4C98E698-16E9-497E-8559-39490EDB192A}">
      <dsp:nvSpPr>
        <dsp:cNvPr id="0" name=""/>
        <dsp:cNvSpPr/>
      </dsp:nvSpPr>
      <dsp:spPr>
        <a:xfrm>
          <a:off x="0" y="1921447"/>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921447"/>
          <a:ext cx="6893773" cy="85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a:solidFill>
                <a:srgbClr val="000000"/>
              </a:solidFill>
              <a:latin typeface="Aptos" panose="020B0004020202020204" pitchFamily="34" charset="0"/>
              <a:cs typeface="Calibri"/>
            </a:rPr>
            <a:t>Buďte opatrní při klikání na odkazy nebo stahování příloh z neznámých nebo podezřelých e-mailů</a:t>
          </a:r>
          <a:r>
            <a:rPr lang="cs-CZ" sz="2200" kern="1200" dirty="0">
              <a:solidFill>
                <a:srgbClr val="000000"/>
              </a:solidFill>
              <a:latin typeface="Calibri"/>
              <a:cs typeface="Calibri"/>
            </a:rPr>
            <a:t>. </a:t>
          </a:r>
        </a:p>
      </dsp:txBody>
      <dsp:txXfrm>
        <a:off x="0" y="1921447"/>
        <a:ext cx="6893773" cy="856673"/>
      </dsp:txXfrm>
    </dsp:sp>
    <dsp:sp modelId="{0F806F39-CDBB-4DD8-B049-A66520902F1B}">
      <dsp:nvSpPr>
        <dsp:cNvPr id="0" name=""/>
        <dsp:cNvSpPr/>
      </dsp:nvSpPr>
      <dsp:spPr>
        <a:xfrm>
          <a:off x="0" y="277812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778121"/>
          <a:ext cx="6893773" cy="104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a:solidFill>
                <a:srgbClr val="000000"/>
              </a:solidFill>
              <a:latin typeface="Aptos" panose="020B0004020202020204" pitchFamily="34" charset="0"/>
              <a:cs typeface="Calibri"/>
            </a:rPr>
            <a:t>Pro domácí Wi-Fi síť používejte silné heslo a nepoužívejte výchozí název a heslo routeru. </a:t>
          </a:r>
        </a:p>
      </dsp:txBody>
      <dsp:txXfrm>
        <a:off x="0" y="2778121"/>
        <a:ext cx="6893773" cy="1041135"/>
      </dsp:txXfrm>
    </dsp:sp>
    <dsp:sp modelId="{1BBB056F-C572-47AD-8B80-48BD153ACAE1}">
      <dsp:nvSpPr>
        <dsp:cNvPr id="0" name=""/>
        <dsp:cNvSpPr/>
      </dsp:nvSpPr>
      <dsp:spPr>
        <a:xfrm>
          <a:off x="0" y="3819257"/>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819257"/>
          <a:ext cx="6893773" cy="90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cs-CZ" sz="2200" kern="1200" dirty="0">
              <a:solidFill>
                <a:srgbClr val="000000"/>
              </a:solidFill>
              <a:latin typeface="Aptos" panose="020B0004020202020204" pitchFamily="34" charset="0"/>
              <a:ea typeface="+mn-ea"/>
              <a:cs typeface="Calibri"/>
            </a:rPr>
            <a:t>Pravidelně zálohujte důležitá data na externí pevný disk nebo zabezpečená cloudová služba</a:t>
          </a:r>
          <a:endParaRPr lang="en-US" sz="2200" kern="1200" dirty="0">
            <a:solidFill>
              <a:srgbClr val="000000"/>
            </a:solidFill>
            <a:latin typeface="Aptos" panose="020B0004020202020204" pitchFamily="34" charset="0"/>
            <a:ea typeface="+mn-ea"/>
            <a:cs typeface="Calibri"/>
          </a:endParaRPr>
        </a:p>
      </dsp:txBody>
      <dsp:txXfrm>
        <a:off x="0" y="3819257"/>
        <a:ext cx="6893773" cy="909565"/>
      </dsp:txXfrm>
    </dsp:sp>
    <dsp:sp modelId="{86E4DFFB-3321-4F3A-9D49-F4F31FDB5C3B}">
      <dsp:nvSpPr>
        <dsp:cNvPr id="0" name=""/>
        <dsp:cNvSpPr/>
      </dsp:nvSpPr>
      <dsp:spPr>
        <a:xfrm>
          <a:off x="0" y="4728822"/>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728822"/>
          <a:ext cx="6893773" cy="8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cs-CZ" sz="2200" kern="1200" dirty="0">
              <a:solidFill>
                <a:srgbClr val="000000"/>
              </a:solidFill>
              <a:latin typeface="Aptos" panose="020B0004020202020204" pitchFamily="34" charset="0"/>
              <a:ea typeface="+mn-ea"/>
              <a:cs typeface="Calibri"/>
            </a:rPr>
            <a:t>Pravidelně kontrolujte své bankovní výpisy, úvěrové zprávy a online účty, zda nevykazují podezřelou aktivitu. </a:t>
          </a:r>
        </a:p>
      </dsp:txBody>
      <dsp:txXfrm>
        <a:off x="0" y="4728822"/>
        <a:ext cx="6893773" cy="890030"/>
      </dsp:txXfrm>
    </dsp:sp>
    <dsp:sp modelId="{FAFD233B-3F65-4AFF-BCB1-C8736775AAC9}">
      <dsp:nvSpPr>
        <dsp:cNvPr id="0" name=""/>
        <dsp:cNvSpPr/>
      </dsp:nvSpPr>
      <dsp:spPr>
        <a:xfrm>
          <a:off x="0" y="561885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5618853"/>
          <a:ext cx="6900512" cy="72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cs-CZ" sz="2200" kern="1200" dirty="0">
              <a:solidFill>
                <a:srgbClr val="000000"/>
              </a:solidFill>
              <a:latin typeface="Aptos" panose="020B0004020202020204" pitchFamily="34" charset="0"/>
              <a:ea typeface="+mn-ea"/>
              <a:cs typeface="Calibri"/>
            </a:rPr>
            <a:t>Buďte opatrní ohledně množství osobních údajů, které sdílíte na sociálních sítích a dalších online platformách.</a:t>
          </a:r>
        </a:p>
      </dsp:txBody>
      <dsp:txXfrm>
        <a:off x="0" y="5618853"/>
        <a:ext cx="6900512" cy="728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3734"/>
          <a:ext cx="10662684" cy="1207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65266" y="275870"/>
          <a:ext cx="664769" cy="6641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395302" y="4185"/>
          <a:ext cx="8092745" cy="135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67" tIns="143767" rIns="143767" bIns="143767" numCol="1" spcCol="1270" anchor="ctr" anchorCtr="0">
          <a:noAutofit/>
        </a:bodyPr>
        <a:lstStyle/>
        <a:p>
          <a:pPr marL="0" lvl="0" indent="0" algn="l" defTabSz="889000">
            <a:lnSpc>
              <a:spcPct val="100000"/>
            </a:lnSpc>
            <a:spcBef>
              <a:spcPct val="0"/>
            </a:spcBef>
            <a:spcAft>
              <a:spcPct val="35000"/>
            </a:spcAft>
            <a:buNone/>
          </a:pPr>
          <a:endParaRPr lang="cs-CZ" sz="2000" kern="1200" dirty="0">
            <a:effectLst/>
            <a:latin typeface="Aptos" panose="020B0004020202020204" pitchFamily="34" charset="0"/>
            <a:cs typeface="Arial" panose="020B0604020202020204" pitchFamily="34" charset="0"/>
          </a:endParaRPr>
        </a:p>
        <a:p>
          <a:pPr marL="0" lvl="0" indent="0" algn="l" defTabSz="889000">
            <a:lnSpc>
              <a:spcPct val="100000"/>
            </a:lnSpc>
            <a:spcBef>
              <a:spcPct val="0"/>
            </a:spcBef>
            <a:spcAft>
              <a:spcPct val="35000"/>
            </a:spcAft>
            <a:buNone/>
          </a:pPr>
          <a:endParaRPr lang="cs-CZ" sz="2000" kern="1200" dirty="0">
            <a:effectLst/>
            <a:latin typeface="Aptos" panose="020B0004020202020204" pitchFamily="34" charset="0"/>
            <a:cs typeface="Arial" panose="020B0604020202020204" pitchFamily="34" charset="0"/>
          </a:endParaRPr>
        </a:p>
        <a:p>
          <a:pPr marL="0" lvl="0" indent="0" algn="l" defTabSz="889000">
            <a:lnSpc>
              <a:spcPct val="100000"/>
            </a:lnSpc>
            <a:spcBef>
              <a:spcPct val="0"/>
            </a:spcBef>
            <a:spcAft>
              <a:spcPct val="35000"/>
            </a:spcAft>
            <a:buNone/>
          </a:pPr>
          <a:r>
            <a:rPr lang="cs-CZ" sz="2000" kern="1200" dirty="0">
              <a:effectLst/>
              <a:latin typeface="Aptos" panose="020B0004020202020204" pitchFamily="34" charset="0"/>
              <a:cs typeface="Arial" panose="020B0604020202020204" pitchFamily="34" charset="0"/>
            </a:rPr>
            <a:t>Sociální sítě se v dnešním digitálním světě staly nezbytnou součástí našich životů. Už dávno neslouží pouze ke komunikaci s přáteli, ale některé aktuální informace lze najít pouze na sociálních sítích.</a:t>
          </a:r>
        </a:p>
        <a:p>
          <a:pPr marL="0" lvl="0" indent="0" algn="l" defTabSz="889000">
            <a:spcBef>
              <a:spcPct val="0"/>
            </a:spcBef>
            <a:spcAft>
              <a:spcPct val="35000"/>
            </a:spcAft>
            <a:buNone/>
          </a:pPr>
          <a:endParaRPr lang="cs-CZ" sz="2000" kern="1200" dirty="0">
            <a:effectLst/>
            <a:latin typeface="Aptos" panose="020B0004020202020204" pitchFamily="34" charset="0"/>
            <a:cs typeface="Arial" panose="020B0604020202020204" pitchFamily="34" charset="0"/>
          </a:endParaRPr>
        </a:p>
        <a:p>
          <a:pPr marL="0" lvl="0" indent="0" algn="l" defTabSz="889000">
            <a:lnSpc>
              <a:spcPct val="100000"/>
            </a:lnSpc>
            <a:spcBef>
              <a:spcPct val="0"/>
            </a:spcBef>
            <a:spcAft>
              <a:spcPct val="35000"/>
            </a:spcAft>
            <a:buNone/>
          </a:pPr>
          <a:endParaRPr lang="en-US" sz="2000" kern="1200" dirty="0">
            <a:latin typeface="Aptos" panose="020B0004020202020204" pitchFamily="34" charset="0"/>
          </a:endParaRPr>
        </a:p>
      </dsp:txBody>
      <dsp:txXfrm>
        <a:off x="1395302" y="4185"/>
        <a:ext cx="8092745" cy="1358428"/>
      </dsp:txXfrm>
    </dsp:sp>
    <dsp:sp modelId="{C4E9ED3C-7BA5-44DA-B485-7992C21B656E}">
      <dsp:nvSpPr>
        <dsp:cNvPr id="0" name=""/>
        <dsp:cNvSpPr/>
      </dsp:nvSpPr>
      <dsp:spPr>
        <a:xfrm>
          <a:off x="0" y="1495143"/>
          <a:ext cx="10662684" cy="1207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65266" y="1766829"/>
          <a:ext cx="664769" cy="66412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395302" y="1495143"/>
          <a:ext cx="8092745" cy="135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67" tIns="143767" rIns="143767" bIns="143767" numCol="1" spcCol="1270" anchor="ctr" anchorCtr="0">
          <a:noAutofit/>
        </a:bodyPr>
        <a:lstStyle/>
        <a:p>
          <a:pPr marL="0" lvl="0" indent="0" algn="l" defTabSz="889000">
            <a:lnSpc>
              <a:spcPct val="100000"/>
            </a:lnSpc>
            <a:spcBef>
              <a:spcPct val="0"/>
            </a:spcBef>
            <a:spcAft>
              <a:spcPct val="35000"/>
            </a:spcAft>
            <a:buNone/>
          </a:pPr>
          <a:endParaRPr lang="cs-CZ" sz="2000" kern="1200" dirty="0">
            <a:effectLst/>
            <a:latin typeface="Aptos" panose="020B0004020202020204" pitchFamily="34" charset="0"/>
            <a:cs typeface="Times New Roman" panose="02020603050405020304" pitchFamily="18" charset="0"/>
          </a:endParaRPr>
        </a:p>
        <a:p>
          <a:pPr marL="0" lvl="0" indent="0" algn="l" defTabSz="889000">
            <a:lnSpc>
              <a:spcPct val="100000"/>
            </a:lnSpc>
            <a:spcBef>
              <a:spcPct val="0"/>
            </a:spcBef>
            <a:spcAft>
              <a:spcPct val="35000"/>
            </a:spcAft>
            <a:buNone/>
          </a:pPr>
          <a:endParaRPr lang="cs-CZ" sz="2000" kern="1200" dirty="0">
            <a:effectLst/>
            <a:latin typeface="Aptos" panose="020B0004020202020204" pitchFamily="34" charset="0"/>
            <a:cs typeface="Times New Roman" panose="02020603050405020304" pitchFamily="18" charset="0"/>
          </a:endParaRPr>
        </a:p>
        <a:p>
          <a:pPr marL="0" lvl="0" indent="0" algn="l" defTabSz="889000">
            <a:lnSpc>
              <a:spcPct val="100000"/>
            </a:lnSpc>
            <a:spcBef>
              <a:spcPct val="0"/>
            </a:spcBef>
            <a:spcAft>
              <a:spcPct val="35000"/>
            </a:spcAft>
            <a:buNone/>
          </a:pPr>
          <a:r>
            <a:rPr lang="cs-CZ" sz="2000" kern="1200" dirty="0">
              <a:effectLst/>
              <a:latin typeface="Aptos" panose="020B0004020202020204" pitchFamily="34" charset="0"/>
              <a:cs typeface="Times New Roman" panose="02020603050405020304" pitchFamily="18" charset="0"/>
            </a:rPr>
            <a:t>Ti, kteří využívají sociální sítě, často sdílejí širokou škálu informací a obsahu, včetně fotografií, videí, zvukových klipů, dokumentů, zpráv, marketingových materiálů nebo odkazů na jiné zdroje.</a:t>
          </a:r>
        </a:p>
        <a:p>
          <a:pPr marL="0" lvl="0" indent="0" algn="l" defTabSz="889000">
            <a:spcBef>
              <a:spcPct val="0"/>
            </a:spcBef>
            <a:spcAft>
              <a:spcPct val="35000"/>
            </a:spcAft>
            <a:buNone/>
          </a:pPr>
          <a:endParaRPr lang="cs-CZ" sz="2000" kern="1200" dirty="0">
            <a:effectLst/>
            <a:latin typeface="Aptos" panose="020B0004020202020204" pitchFamily="34" charset="0"/>
            <a:cs typeface="Times New Roman" panose="02020603050405020304" pitchFamily="18" charset="0"/>
          </a:endParaRPr>
        </a:p>
        <a:p>
          <a:pPr marL="0" lvl="0" indent="0" algn="l" defTabSz="889000">
            <a:lnSpc>
              <a:spcPct val="100000"/>
            </a:lnSpc>
            <a:spcBef>
              <a:spcPct val="0"/>
            </a:spcBef>
            <a:spcAft>
              <a:spcPct val="35000"/>
            </a:spcAft>
            <a:buNone/>
          </a:pPr>
          <a:endParaRPr lang="en-US" sz="2000" kern="1200" dirty="0">
            <a:solidFill>
              <a:schemeClr val="tx1"/>
            </a:solidFill>
            <a:latin typeface="Aptos" panose="020B0004020202020204" pitchFamily="34" charset="0"/>
          </a:endParaRPr>
        </a:p>
      </dsp:txBody>
      <dsp:txXfrm>
        <a:off x="1395302" y="1495143"/>
        <a:ext cx="8092745" cy="1358428"/>
      </dsp:txXfrm>
    </dsp:sp>
    <dsp:sp modelId="{B8A1163D-9A50-4338-9F8F-9A51F2B46039}">
      <dsp:nvSpPr>
        <dsp:cNvPr id="0" name=""/>
        <dsp:cNvSpPr/>
      </dsp:nvSpPr>
      <dsp:spPr>
        <a:xfrm>
          <a:off x="0" y="2986102"/>
          <a:ext cx="10662684" cy="1207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65266" y="3257787"/>
          <a:ext cx="664769" cy="6641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395302" y="2986102"/>
          <a:ext cx="8092745" cy="135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67" tIns="143767" rIns="143767" bIns="143767" numCol="1" spcCol="1270" anchor="ctr" anchorCtr="0">
          <a:noAutofit/>
        </a:bodyPr>
        <a:lstStyle/>
        <a:p>
          <a:pPr marL="0" lvl="0" indent="0" algn="l" defTabSz="889000">
            <a:lnSpc>
              <a:spcPct val="100000"/>
            </a:lnSpc>
            <a:spcBef>
              <a:spcPct val="0"/>
            </a:spcBef>
            <a:spcAft>
              <a:spcPct val="35000"/>
            </a:spcAft>
            <a:buNone/>
          </a:pPr>
          <a:endParaRPr lang="cs-CZ" sz="2000" kern="1200" dirty="0">
            <a:effectLst/>
            <a:latin typeface="Aptos" panose="020B0004020202020204" pitchFamily="34" charset="0"/>
            <a:cs typeface="Times New Roman" panose="02020603050405020304" pitchFamily="18" charset="0"/>
          </a:endParaRPr>
        </a:p>
        <a:p>
          <a:pPr marL="0" lvl="0" indent="0" algn="l" defTabSz="889000">
            <a:lnSpc>
              <a:spcPct val="100000"/>
            </a:lnSpc>
            <a:spcBef>
              <a:spcPct val="0"/>
            </a:spcBef>
            <a:spcAft>
              <a:spcPct val="35000"/>
            </a:spcAft>
            <a:buNone/>
          </a:pPr>
          <a:endParaRPr lang="cs-CZ" sz="2000" kern="1200" dirty="0">
            <a:effectLst/>
            <a:latin typeface="Aptos" panose="020B0004020202020204" pitchFamily="34" charset="0"/>
            <a:cs typeface="Times New Roman" panose="02020603050405020304" pitchFamily="18" charset="0"/>
          </a:endParaRPr>
        </a:p>
        <a:p>
          <a:pPr marL="0" lvl="0" indent="0" algn="l" defTabSz="889000">
            <a:lnSpc>
              <a:spcPct val="100000"/>
            </a:lnSpc>
            <a:spcBef>
              <a:spcPct val="0"/>
            </a:spcBef>
            <a:spcAft>
              <a:spcPct val="35000"/>
            </a:spcAft>
            <a:buNone/>
          </a:pPr>
          <a:r>
            <a:rPr lang="cs-CZ" sz="2000" kern="1200" dirty="0">
              <a:effectLst/>
              <a:latin typeface="Aptos" panose="020B0004020202020204" pitchFamily="34" charset="0"/>
              <a:cs typeface="Times New Roman" panose="02020603050405020304" pitchFamily="18" charset="0"/>
            </a:rPr>
            <a:t>Zabezpečení sociálních médií zahrnuje postupy, které jednotlivci přijímají k ochraně soukromí (diskrétnost, důvěrnost) a informací zveřejněných na účtech sociálních médií. </a:t>
          </a:r>
        </a:p>
        <a:p>
          <a:pPr marL="0" lvl="0" indent="0" algn="l" defTabSz="889000">
            <a:spcBef>
              <a:spcPct val="0"/>
            </a:spcBef>
            <a:spcAft>
              <a:spcPct val="35000"/>
            </a:spcAft>
            <a:buNone/>
          </a:pPr>
          <a:endParaRPr lang="cs-CZ" sz="2000" kern="1200" dirty="0">
            <a:effectLst/>
            <a:latin typeface="Aptos" panose="020B0004020202020204" pitchFamily="34" charset="0"/>
            <a:cs typeface="Times New Roman" panose="02020603050405020304" pitchFamily="18" charset="0"/>
          </a:endParaRPr>
        </a:p>
        <a:p>
          <a:pPr marL="0" lvl="0" indent="0" algn="l" defTabSz="889000">
            <a:lnSpc>
              <a:spcPct val="100000"/>
            </a:lnSpc>
            <a:spcBef>
              <a:spcPct val="0"/>
            </a:spcBef>
            <a:spcAft>
              <a:spcPct val="35000"/>
            </a:spcAft>
            <a:buNone/>
          </a:pP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395302" y="2986102"/>
        <a:ext cx="8092745" cy="1358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Implementujte silná hesla.</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675"/>
        <a:ext cx="6900512" cy="790684"/>
      </dsp:txXfrm>
    </dsp:sp>
    <dsp:sp modelId="{E443470C-D8E6-49A4-A690-808B17BFF4FF}">
      <dsp:nvSpPr>
        <dsp:cNvPr id="0" name=""/>
        <dsp:cNvSpPr/>
      </dsp:nvSpPr>
      <dsp:spPr>
        <a:xfrm>
          <a:off x="0" y="791359"/>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Nepoužívejte hesla opakovaně. </a:t>
          </a:r>
          <a:endParaRPr lang="en-US" sz="2400" kern="1200" dirty="0"/>
        </a:p>
      </dsp:txBody>
      <dsp:txXfrm>
        <a:off x="0" y="791359"/>
        <a:ext cx="6900512" cy="790684"/>
      </dsp:txXfrm>
    </dsp:sp>
    <dsp:sp modelId="{4C98E698-16E9-497E-8559-39490EDB192A}">
      <dsp:nvSpPr>
        <dsp:cNvPr id="0" name=""/>
        <dsp:cNvSpPr/>
      </dsp:nvSpPr>
      <dsp:spPr>
        <a:xfrm>
          <a:off x="0" y="1582044"/>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Povolte </a:t>
          </a:r>
          <a:r>
            <a:rPr lang="cs-CZ" sz="2400" kern="1200" dirty="0" err="1"/>
            <a:t>dvoufaktorové</a:t>
          </a:r>
          <a:r>
            <a:rPr lang="cs-CZ" sz="2400" kern="1200" dirty="0"/>
            <a:t> ověřování.</a:t>
          </a:r>
          <a:endParaRPr lang="en-US" sz="2400" kern="1200" dirty="0"/>
        </a:p>
      </dsp:txBody>
      <dsp:txXfrm>
        <a:off x="0" y="1582044"/>
        <a:ext cx="6900512" cy="790684"/>
      </dsp:txXfrm>
    </dsp:sp>
    <dsp:sp modelId="{0F806F39-CDBB-4DD8-B049-A66520902F1B}">
      <dsp:nvSpPr>
        <dsp:cNvPr id="0" name=""/>
        <dsp:cNvSpPr/>
      </dsp:nvSpPr>
      <dsp:spPr>
        <a:xfrm>
          <a:off x="0" y="2372728"/>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Udržujte řízení přístupu.</a:t>
          </a:r>
          <a:endParaRPr lang="en-US" sz="2400" kern="1200" dirty="0"/>
        </a:p>
      </dsp:txBody>
      <dsp:txXfrm>
        <a:off x="0" y="2372728"/>
        <a:ext cx="6900512" cy="790684"/>
      </dsp:txXfrm>
    </dsp:sp>
    <dsp:sp modelId="{1BBB056F-C572-47AD-8B80-48BD153ACAE1}">
      <dsp:nvSpPr>
        <dsp:cNvPr id="0" name=""/>
        <dsp:cNvSpPr/>
      </dsp:nvSpPr>
      <dsp:spPr>
        <a:xfrm>
          <a:off x="0" y="3163412"/>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Nastavte a aktualizujte nastavení zabezpečení napříč platformami.</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r>
            <a:rPr lang="cs-CZ" sz="2400" kern="1200" dirty="0"/>
            <a:t>.</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3163412"/>
        <a:ext cx="6900512" cy="790684"/>
      </dsp:txXfrm>
    </dsp:sp>
    <dsp:sp modelId="{86E4DFFB-3321-4F3A-9D49-F4F31FDB5C3B}">
      <dsp:nvSpPr>
        <dsp:cNvPr id="0" name=""/>
        <dsp:cNvSpPr/>
      </dsp:nvSpPr>
      <dsp:spPr>
        <a:xfrm>
          <a:off x="0" y="3954096"/>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Use third-party applications with caution</a:t>
          </a:r>
          <a:r>
            <a:rPr lang="sk-SK" sz="2400" kern="1200" dirty="0"/>
            <a:t>.</a:t>
          </a:r>
          <a:endParaRPr lang="en-US" sz="2400" kern="1200" dirty="0"/>
        </a:p>
      </dsp:txBody>
      <dsp:txXfrm>
        <a:off x="0" y="3954096"/>
        <a:ext cx="6900512" cy="790684"/>
      </dsp:txXfrm>
    </dsp:sp>
    <dsp:sp modelId="{FAFD233B-3F65-4AFF-BCB1-C8736775AAC9}">
      <dsp:nvSpPr>
        <dsp:cNvPr id="0" name=""/>
        <dsp:cNvSpPr/>
      </dsp:nvSpPr>
      <dsp:spPr>
        <a:xfrm>
          <a:off x="0" y="474478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Buďte opatrní ohledně útoků sociálního inženýrství.</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r>
            <a:rPr lang="cs-CZ" sz="2400" kern="1200" dirty="0"/>
            <a:t>.</a:t>
          </a:r>
        </a:p>
        <a:p>
          <a:pPr marL="0" lvl="0" indent="0" algn="l" defTabSz="1066800">
            <a:lnSpc>
              <a:spcPct val="90000"/>
            </a:lnSpc>
            <a:spcBef>
              <a:spcPct val="0"/>
            </a:spcBef>
            <a:spcAft>
              <a:spcPct val="35000"/>
            </a:spcAft>
            <a:buNone/>
          </a:pPr>
          <a:endParaRPr lang="cs-CZ" sz="2400" kern="1200" dirty="0"/>
        </a:p>
        <a:p>
          <a:pPr marL="0" lvl="0" indent="0" algn="l" defTabSz="1066800">
            <a:lnSpc>
              <a:spcPct val="90000"/>
            </a:lnSpc>
            <a:spcBef>
              <a:spcPct val="0"/>
            </a:spcBef>
            <a:spcAft>
              <a:spcPct val="35000"/>
            </a:spcAft>
            <a:buNone/>
          </a:pPr>
          <a:endParaRPr lang="en-US" sz="2400" kern="1200" dirty="0"/>
        </a:p>
      </dsp:txBody>
      <dsp:txXfrm>
        <a:off x="0" y="4744781"/>
        <a:ext cx="6900512" cy="790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1259"/>
          <a:ext cx="10662684" cy="1109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35593" y="252912"/>
          <a:ext cx="610170" cy="610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281357" y="3297"/>
          <a:ext cx="7255882" cy="13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64" tIns="146764" rIns="146764" bIns="146764" numCol="1" spcCol="1270" anchor="ctr" anchorCtr="0">
          <a:noAutofit/>
        </a:bodyPr>
        <a:lstStyle/>
        <a:p>
          <a:pPr marL="0" lvl="0" indent="0" algn="l" defTabSz="889000">
            <a:lnSpc>
              <a:spcPct val="100000"/>
            </a:lnSpc>
            <a:spcBef>
              <a:spcPct val="0"/>
            </a:spcBef>
            <a:spcAft>
              <a:spcPct val="35000"/>
            </a:spcAft>
            <a:buNone/>
          </a:pPr>
          <a:endParaRPr lang="cs-CZ" sz="2000" kern="1200" noProof="0" dirty="0">
            <a:latin typeface="Aptos" panose="020B0004020202020204" pitchFamily="34" charset="0"/>
          </a:endParaRPr>
        </a:p>
        <a:p>
          <a:pPr marL="0" lvl="0" indent="0" algn="l" defTabSz="889000">
            <a:lnSpc>
              <a:spcPct val="100000"/>
            </a:lnSpc>
            <a:spcBef>
              <a:spcPct val="0"/>
            </a:spcBef>
            <a:spcAft>
              <a:spcPct val="35000"/>
            </a:spcAft>
            <a:buNone/>
          </a:pPr>
          <a:endParaRPr lang="cs-CZ" sz="2000" kern="1200" noProof="0" dirty="0">
            <a:latin typeface="Aptos" panose="020B0004020202020204" pitchFamily="34" charset="0"/>
          </a:endParaRPr>
        </a:p>
        <a:p>
          <a:pPr marL="0" lvl="0" indent="0" algn="l" defTabSz="889000">
            <a:lnSpc>
              <a:spcPct val="100000"/>
            </a:lnSpc>
            <a:spcBef>
              <a:spcPct val="0"/>
            </a:spcBef>
            <a:spcAft>
              <a:spcPct val="35000"/>
            </a:spcAft>
            <a:buNone/>
          </a:pPr>
          <a:endParaRPr lang="cs-CZ" sz="2000" kern="1200" noProof="0" dirty="0">
            <a:latin typeface="Aptos" panose="020B0004020202020204" pitchFamily="34" charset="0"/>
          </a:endParaRPr>
        </a:p>
        <a:p>
          <a:pPr marL="0" lvl="0" indent="0" algn="l" defTabSz="889000">
            <a:lnSpc>
              <a:spcPct val="100000"/>
            </a:lnSpc>
            <a:spcBef>
              <a:spcPct val="0"/>
            </a:spcBef>
            <a:spcAft>
              <a:spcPct val="35000"/>
            </a:spcAft>
            <a:buNone/>
          </a:pPr>
          <a:r>
            <a:rPr lang="cs-CZ" sz="2000" kern="1200" noProof="0" dirty="0">
              <a:latin typeface="Aptos" panose="020B0004020202020204" pitchFamily="34" charset="0"/>
            </a:rPr>
            <a:t>Internetové bankovnictví v podstatě umožňuje zákazníkům spravovat své peníze elektronickými prostředky, čímž odpadá nutnost fyzicky chodit na pobočku banky.</a:t>
          </a:r>
        </a:p>
        <a:p>
          <a:pPr marL="0" lvl="0" indent="0" algn="l" defTabSz="889000">
            <a:spcBef>
              <a:spcPct val="0"/>
            </a:spcBef>
            <a:spcAft>
              <a:spcPct val="35000"/>
            </a:spcAft>
            <a:buNone/>
          </a:pPr>
          <a:endParaRPr lang="cs-CZ" sz="2000" kern="1200" noProof="0" dirty="0">
            <a:latin typeface="Aptos" panose="020B0004020202020204" pitchFamily="34" charset="0"/>
          </a:endParaRPr>
        </a:p>
        <a:p>
          <a:pPr marL="0" lvl="0" indent="0" algn="l" defTabSz="889000">
            <a:spcBef>
              <a:spcPct val="0"/>
            </a:spcBef>
            <a:spcAft>
              <a:spcPct val="35000"/>
            </a:spcAft>
            <a:buNone/>
          </a:pPr>
          <a:r>
            <a:rPr lang="cs-CZ" sz="2000" kern="1200" noProof="0" dirty="0">
              <a:latin typeface="Aptos" panose="020B0004020202020204" pitchFamily="34" charset="0"/>
            </a:rPr>
            <a:t>.</a:t>
          </a:r>
        </a:p>
        <a:p>
          <a:pPr marL="0" lvl="0" indent="0" algn="l" defTabSz="889000">
            <a:spcBef>
              <a:spcPct val="0"/>
            </a:spcBef>
            <a:spcAft>
              <a:spcPct val="35000"/>
            </a:spcAft>
            <a:buNone/>
          </a:pPr>
          <a:endParaRPr lang="cs-CZ" sz="2000" kern="1200" noProof="0" dirty="0">
            <a:latin typeface="Aptos" panose="020B0004020202020204" pitchFamily="34" charset="0"/>
          </a:endParaRPr>
        </a:p>
        <a:p>
          <a:pPr marL="0" lvl="0" indent="0" algn="l" defTabSz="889000">
            <a:lnSpc>
              <a:spcPct val="100000"/>
            </a:lnSpc>
            <a:spcBef>
              <a:spcPct val="0"/>
            </a:spcBef>
            <a:spcAft>
              <a:spcPct val="35000"/>
            </a:spcAft>
            <a:buNone/>
          </a:pPr>
          <a:endParaRPr lang="en-US" sz="2000" kern="1200" dirty="0">
            <a:latin typeface="Aptos" panose="020B0004020202020204" pitchFamily="34" charset="0"/>
          </a:endParaRPr>
        </a:p>
      </dsp:txBody>
      <dsp:txXfrm>
        <a:off x="1281357" y="3297"/>
        <a:ext cx="7255882" cy="1386750"/>
      </dsp:txXfrm>
    </dsp:sp>
    <dsp:sp modelId="{C4E9ED3C-7BA5-44DA-B485-7992C21B656E}">
      <dsp:nvSpPr>
        <dsp:cNvPr id="0" name=""/>
        <dsp:cNvSpPr/>
      </dsp:nvSpPr>
      <dsp:spPr>
        <a:xfrm>
          <a:off x="0" y="1480982"/>
          <a:ext cx="10662684" cy="1109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35593" y="1730597"/>
          <a:ext cx="610170" cy="61017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281357" y="1480982"/>
          <a:ext cx="7255882" cy="13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64" tIns="146764" rIns="146764" bIns="146764" numCol="1" spcCol="1270" anchor="ctr" anchorCtr="0">
          <a:noAutofit/>
        </a:bodyPr>
        <a:lstStyle/>
        <a:p>
          <a:pPr marL="0" lvl="0" indent="0" algn="l" defTabSz="889000">
            <a:lnSpc>
              <a:spcPct val="100000"/>
            </a:lnSpc>
            <a:spcBef>
              <a:spcPct val="0"/>
            </a:spcBef>
            <a:spcAft>
              <a:spcPct val="35000"/>
            </a:spcAft>
            <a:buNone/>
          </a:pPr>
          <a:r>
            <a:rPr lang="cs-CZ" sz="2000" kern="1200" dirty="0">
              <a:latin typeface="Aptos" panose="020B0004020202020204" pitchFamily="34" charset="0"/>
            </a:rPr>
            <a:t>I přes určité obavy o bezpečnost internetového bankovnictví se většina lidí silně spoléhá na pohodlí a snadnost využívání elektronického bankovnictví</a:t>
          </a:r>
          <a:endParaRPr lang="en-US" sz="2000" kern="1200" dirty="0">
            <a:solidFill>
              <a:schemeClr val="tx1"/>
            </a:solidFill>
            <a:latin typeface="Aptos" panose="020B0004020202020204" pitchFamily="34" charset="0"/>
          </a:endParaRPr>
        </a:p>
      </dsp:txBody>
      <dsp:txXfrm>
        <a:off x="1281357" y="1480982"/>
        <a:ext cx="7255882" cy="1386750"/>
      </dsp:txXfrm>
    </dsp:sp>
    <dsp:sp modelId="{B8A1163D-9A50-4338-9F8F-9A51F2B46039}">
      <dsp:nvSpPr>
        <dsp:cNvPr id="0" name=""/>
        <dsp:cNvSpPr/>
      </dsp:nvSpPr>
      <dsp:spPr>
        <a:xfrm>
          <a:off x="0" y="2958667"/>
          <a:ext cx="10662684" cy="1109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35593" y="3208282"/>
          <a:ext cx="610170" cy="61017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281357" y="2958667"/>
          <a:ext cx="7255882" cy="13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64" tIns="146764" rIns="146764" bIns="146764" numCol="1" spcCol="1270" anchor="ctr" anchorCtr="0">
          <a:noAutofit/>
        </a:bodyPr>
        <a:lstStyle/>
        <a:p>
          <a:pPr marL="0" lvl="0" indent="0" algn="l" defTabSz="889000">
            <a:lnSpc>
              <a:spcPct val="100000"/>
            </a:lnSpc>
            <a:spcBef>
              <a:spcPct val="0"/>
            </a:spcBef>
            <a:spcAft>
              <a:spcPct val="35000"/>
            </a:spcAft>
            <a:buNone/>
          </a:pPr>
          <a:r>
            <a:rPr lang="cs-CZ" sz="2000" kern="1200" dirty="0">
              <a:latin typeface="Aptos" panose="020B0004020202020204" pitchFamily="34" charset="0"/>
            </a:rPr>
            <a:t>Banky garantují vysokou úroveň kybernetické bezpečnosti internetového bankovnictví, je však nutné a nezbytné dbát na bezpečnost internetového bankovnictví i ze strany klienta</a:t>
          </a:r>
          <a:r>
            <a:rPr lang="en-US" sz="2000" kern="1200" dirty="0">
              <a:latin typeface="Aptos" panose="020B0004020202020204" pitchFamily="34" charset="0"/>
            </a:rPr>
            <a:t>.</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281357" y="2958667"/>
        <a:ext cx="7255882" cy="13867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Pro přístup k účtům používejte pouze oficiální webové stránky a aplikace banky.</a:t>
          </a:r>
          <a:endParaRPr lang="en-US" sz="2400" kern="1200" dirty="0"/>
        </a:p>
      </dsp:txBody>
      <dsp:txXfrm>
        <a:off x="0" y="2703"/>
        <a:ext cx="6900512" cy="921789"/>
      </dsp:txXfrm>
    </dsp:sp>
    <dsp:sp modelId="{E443470C-D8E6-49A4-A690-808B17BFF4FF}">
      <dsp:nvSpPr>
        <dsp:cNvPr id="0" name=""/>
        <dsp:cNvSpPr/>
      </dsp:nvSpPr>
      <dsp:spPr>
        <a:xfrm>
          <a:off x="0" y="924492"/>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Používejte silné a bezpečné heslo.</a:t>
          </a:r>
          <a:endParaRPr lang="en-US" sz="2400" kern="1200" dirty="0"/>
        </a:p>
      </dsp:txBody>
      <dsp:txXfrm>
        <a:off x="0" y="924492"/>
        <a:ext cx="6900512" cy="921789"/>
      </dsp:txXfrm>
    </dsp:sp>
    <dsp:sp modelId="{4C98E698-16E9-497E-8559-39490EDB192A}">
      <dsp:nvSpPr>
        <dsp:cNvPr id="0" name=""/>
        <dsp:cNvSpPr/>
      </dsp:nvSpPr>
      <dsp:spPr>
        <a:xfrm>
          <a:off x="0" y="1846281"/>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Povolte </a:t>
          </a:r>
          <a:r>
            <a:rPr lang="cs-CZ" sz="2400" kern="1200" dirty="0" err="1"/>
            <a:t>dvoufaktorové</a:t>
          </a:r>
          <a:r>
            <a:rPr lang="cs-CZ" sz="2400" kern="1200" dirty="0"/>
            <a:t>/</a:t>
          </a:r>
          <a:r>
            <a:rPr lang="cs-CZ" sz="2400" kern="1200" dirty="0" err="1"/>
            <a:t>vícefaktorové</a:t>
          </a:r>
          <a:r>
            <a:rPr lang="cs-CZ" sz="2400" kern="1200" dirty="0"/>
            <a:t> ověřování.</a:t>
          </a:r>
          <a:endParaRPr lang="en-US" sz="2400" kern="1200" dirty="0"/>
        </a:p>
      </dsp:txBody>
      <dsp:txXfrm>
        <a:off x="0" y="1846281"/>
        <a:ext cx="6900512" cy="921789"/>
      </dsp:txXfrm>
    </dsp:sp>
    <dsp:sp modelId="{0F806F39-CDBB-4DD8-B049-A66520902F1B}">
      <dsp:nvSpPr>
        <dsp:cNvPr id="0" name=""/>
        <dsp:cNvSpPr/>
      </dsp:nvSpPr>
      <dsp:spPr>
        <a:xfrm>
          <a:off x="0" y="2768070"/>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Používejte zabezpečené zařízení a síť.</a:t>
          </a:r>
          <a:endParaRPr lang="en-US" sz="2400" kern="1200" dirty="0"/>
        </a:p>
      </dsp:txBody>
      <dsp:txXfrm>
        <a:off x="0" y="2768070"/>
        <a:ext cx="6900512" cy="921789"/>
      </dsp:txXfrm>
    </dsp:sp>
    <dsp:sp modelId="{1BBB056F-C572-47AD-8B80-48BD153ACAE1}">
      <dsp:nvSpPr>
        <dsp:cNvPr id="0" name=""/>
        <dsp:cNvSpPr/>
      </dsp:nvSpPr>
      <dsp:spPr>
        <a:xfrm>
          <a:off x="0" y="3689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Sledujte aktivitu svého účtu a výpisy.</a:t>
          </a:r>
          <a:endParaRPr lang="en-US" sz="2400" kern="1200" dirty="0"/>
        </a:p>
      </dsp:txBody>
      <dsp:txXfrm>
        <a:off x="0" y="3689859"/>
        <a:ext cx="6900512" cy="921789"/>
      </dsp:txXfrm>
    </dsp:sp>
    <dsp:sp modelId="{86E4DFFB-3321-4F3A-9D49-F4F31FDB5C3B}">
      <dsp:nvSpPr>
        <dsp:cNvPr id="0" name=""/>
        <dsp:cNvSpPr/>
      </dsp:nvSpPr>
      <dsp:spPr>
        <a:xfrm>
          <a:off x="0" y="461164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Chraňte své osobní údaje.</a:t>
          </a:r>
          <a:endParaRPr lang="en-US" sz="2400" kern="1200" dirty="0"/>
        </a:p>
      </dsp:txBody>
      <dsp:txXfrm>
        <a:off x="0" y="4611648"/>
        <a:ext cx="6900512" cy="9217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2076"/>
          <a:ext cx="10662684" cy="10615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21115" y="243736"/>
          <a:ext cx="584417" cy="58384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226649" y="4890"/>
          <a:ext cx="9140854" cy="106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100000"/>
            </a:lnSpc>
            <a:spcBef>
              <a:spcPct val="0"/>
            </a:spcBef>
            <a:spcAft>
              <a:spcPct val="35000"/>
            </a:spcAft>
            <a:buNone/>
          </a:pPr>
          <a:r>
            <a:rPr lang="cs-CZ" sz="2000" b="1" kern="1200" dirty="0">
              <a:effectLst/>
              <a:latin typeface="Aptos" panose="020B0004020202020204" pitchFamily="34" charset="0"/>
              <a:cs typeface="Arial" panose="020B0604020202020204" pitchFamily="34" charset="0"/>
            </a:rPr>
            <a:t>Snadno najděte ztracené nebo odcizené zařízení – </a:t>
          </a:r>
          <a:r>
            <a:rPr lang="cs-CZ" sz="2000" b="0" kern="1200" dirty="0">
              <a:effectLst/>
              <a:latin typeface="Aptos" panose="020B0004020202020204" pitchFamily="34" charset="0"/>
              <a:cs typeface="Arial" panose="020B0604020202020204" pitchFamily="34" charset="0"/>
            </a:rPr>
            <a:t>riziko můžete zmírnit registrací do služeb Google "Najít moje zařízení" a Apple "Najít můj iPhone", aby bylo možné jej lokalizovat, uzamknout a dokonce na dálku vymazat z dat, pokud dojde ke ztrátě nebo odcizení.</a:t>
          </a:r>
          <a:endParaRPr lang="en-US" sz="2000" b="0" kern="1200" dirty="0">
            <a:latin typeface="Aptos" panose="020B0004020202020204" pitchFamily="34" charset="0"/>
          </a:endParaRPr>
        </a:p>
      </dsp:txBody>
      <dsp:txXfrm>
        <a:off x="1226649" y="4890"/>
        <a:ext cx="9140854" cy="1062578"/>
      </dsp:txXfrm>
    </dsp:sp>
    <dsp:sp modelId="{C4E9ED3C-7BA5-44DA-B485-7992C21B656E}">
      <dsp:nvSpPr>
        <dsp:cNvPr id="0" name=""/>
        <dsp:cNvSpPr/>
      </dsp:nvSpPr>
      <dsp:spPr>
        <a:xfrm>
          <a:off x="0" y="1317486"/>
          <a:ext cx="10662684" cy="10615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21115" y="1556333"/>
          <a:ext cx="584417" cy="58384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226649" y="1317486"/>
          <a:ext cx="9140854" cy="106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100000"/>
            </a:lnSpc>
            <a:spcBef>
              <a:spcPct val="0"/>
            </a:spcBef>
            <a:spcAft>
              <a:spcPct val="35000"/>
            </a:spcAft>
            <a:buNone/>
          </a:pPr>
          <a:r>
            <a:rPr lang="cs-CZ" sz="2000" b="1" kern="1200" dirty="0">
              <a:latin typeface="Aptos" panose="020B0004020202020204" pitchFamily="34" charset="0"/>
            </a:rPr>
            <a:t>Microsoft: 4 způsoby, jak zůstat v bezpečí online </a:t>
          </a:r>
        </a:p>
        <a:p>
          <a:pPr marL="0" lvl="0" indent="0" algn="l" defTabSz="889000">
            <a:lnSpc>
              <a:spcPct val="100000"/>
            </a:lnSpc>
            <a:spcBef>
              <a:spcPct val="0"/>
            </a:spcBef>
            <a:spcAft>
              <a:spcPct val="35000"/>
            </a:spcAft>
            <a:buNone/>
          </a:pPr>
          <a:r>
            <a:rPr lang="en-US" sz="2000" kern="1200" dirty="0">
              <a:latin typeface="Aptos" panose="020B0004020202020204" pitchFamily="34" charset="0"/>
              <a:hlinkClick xmlns:r="http://schemas.openxmlformats.org/officeDocument/2006/relationships" r:id="rId5" action="ppaction://hlinkfile">
                <a:extLst>
                  <a:ext uri="{A12FA001-AC4F-418D-AE19-62706E023703}">
                    <ahyp:hlinkClr xmlns:ahyp="http://schemas.microsoft.com/office/drawing/2018/hyperlinkcolor" val="tx"/>
                  </a:ext>
                </a:extLst>
              </a:hlinkClick>
            </a:rPr>
            <a:t>file:///C:/Users/Administrator/Downloads/4%20ways%20to%20stay%20safe%20online%20-%202020%20update.pdf</a:t>
          </a:r>
          <a:r>
            <a:rPr lang="sk-SK" sz="2000" kern="1200" dirty="0">
              <a:latin typeface="Aptos" panose="020B0004020202020204" pitchFamily="34" charset="0"/>
            </a:rPr>
            <a:t> </a:t>
          </a:r>
          <a:endParaRPr lang="en-US" sz="2000" kern="1200" dirty="0">
            <a:solidFill>
              <a:schemeClr val="tx1"/>
            </a:solidFill>
            <a:latin typeface="Aptos" panose="020B0004020202020204" pitchFamily="34" charset="0"/>
          </a:endParaRPr>
        </a:p>
      </dsp:txBody>
      <dsp:txXfrm>
        <a:off x="1226649" y="1317486"/>
        <a:ext cx="9140854" cy="1062578"/>
      </dsp:txXfrm>
    </dsp:sp>
    <dsp:sp modelId="{B8A1163D-9A50-4338-9F8F-9A51F2B46039}">
      <dsp:nvSpPr>
        <dsp:cNvPr id="0" name=""/>
        <dsp:cNvSpPr/>
      </dsp:nvSpPr>
      <dsp:spPr>
        <a:xfrm>
          <a:off x="0" y="2630083"/>
          <a:ext cx="10662684" cy="10615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21115" y="2868929"/>
          <a:ext cx="584417" cy="583847"/>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226649" y="2630083"/>
          <a:ext cx="9140854" cy="106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100000"/>
            </a:lnSpc>
            <a:spcBef>
              <a:spcPct val="0"/>
            </a:spcBef>
            <a:spcAft>
              <a:spcPct val="35000"/>
            </a:spcAft>
            <a:buNone/>
          </a:pPr>
          <a:r>
            <a:rPr lang="en-US" sz="2000" b="1" i="0" kern="1200" dirty="0">
              <a:solidFill>
                <a:srgbClr val="333333"/>
              </a:solidFill>
              <a:effectLst/>
              <a:latin typeface="Aptos" panose="020B0004020202020204" pitchFamily="34" charset="0"/>
            </a:rPr>
            <a:t>Ways to keep your information safe on Mac</a:t>
          </a:r>
          <a:r>
            <a:rPr lang="sk-SK" sz="2000" b="1" i="0" kern="1200" dirty="0">
              <a:solidFill>
                <a:srgbClr val="333333"/>
              </a:solidFill>
              <a:effectLst/>
              <a:latin typeface="Aptos" panose="020B0004020202020204" pitchFamily="34" charset="0"/>
            </a:rPr>
            <a:t> </a:t>
          </a:r>
          <a:r>
            <a:rPr lang="sk-SK" sz="2000" kern="1200" dirty="0">
              <a:latin typeface="Aptos" panose="020B00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https://support.apple.com/guide/mac-help/keep-your-data-safe-mh11402/mac</a:t>
          </a:r>
          <a:r>
            <a:rPr lang="sk-SK" sz="2000" kern="1200" dirty="0">
              <a:latin typeface="Aptos" panose="020B0004020202020204" pitchFamily="34" charset="0"/>
            </a:rPr>
            <a:t> </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226649" y="2630083"/>
        <a:ext cx="9140854" cy="1062578"/>
      </dsp:txXfrm>
    </dsp:sp>
    <dsp:sp modelId="{327B0DCB-8183-4A1D-B833-67C81D368094}">
      <dsp:nvSpPr>
        <dsp:cNvPr id="0" name=""/>
        <dsp:cNvSpPr/>
      </dsp:nvSpPr>
      <dsp:spPr>
        <a:xfrm>
          <a:off x="0" y="3942679"/>
          <a:ext cx="10662684" cy="10615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F5F07-6223-48D9-91EE-D60BF49522CA}">
      <dsp:nvSpPr>
        <dsp:cNvPr id="0" name=""/>
        <dsp:cNvSpPr/>
      </dsp:nvSpPr>
      <dsp:spPr>
        <a:xfrm>
          <a:off x="321115" y="4181526"/>
          <a:ext cx="584417" cy="58384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90AB3-BA78-4F03-A4FB-7E404393BA1C}">
      <dsp:nvSpPr>
        <dsp:cNvPr id="0" name=""/>
        <dsp:cNvSpPr/>
      </dsp:nvSpPr>
      <dsp:spPr>
        <a:xfrm>
          <a:off x="1226649" y="3942679"/>
          <a:ext cx="9140854" cy="106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100000"/>
            </a:lnSpc>
            <a:spcBef>
              <a:spcPct val="0"/>
            </a:spcBef>
            <a:spcAft>
              <a:spcPct val="35000"/>
            </a:spcAft>
            <a:buNone/>
          </a:pPr>
          <a:r>
            <a:rPr lang="sk-SK" sz="2000" b="1" kern="1200" dirty="0">
              <a:latin typeface="Aptos" panose="020B0004020202020204" pitchFamily="34" charset="0"/>
            </a:rPr>
            <a:t>ESET: Bezpečne na nete </a:t>
          </a:r>
          <a:r>
            <a:rPr lang="sk-SK" sz="2000" kern="1200" dirty="0">
              <a:latin typeface="Aptos" panose="020B0004020202020204" pitchFamily="34" charset="0"/>
            </a:rPr>
            <a:t>https://bezpecnenanete.eset.com/sk/o-bezpecne-na-nete/</a:t>
          </a:r>
        </a:p>
      </dsp:txBody>
      <dsp:txXfrm>
        <a:off x="1226649" y="3942679"/>
        <a:ext cx="9140854" cy="10625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E2ED7-34DC-4705-AE51-796430D52F2C}" type="datetimeFigureOut">
              <a:rPr lang="sk-SK" smtClean="0"/>
              <a:t>20. 10. 2024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FAB10-14CD-4F76-B801-EB1F7522999B}" type="slidenum">
              <a:rPr lang="sk-SK" smtClean="0"/>
              <a:t>‹#›</a:t>
            </a:fld>
            <a:endParaRPr lang="sk-SK"/>
          </a:p>
        </p:txBody>
      </p:sp>
    </p:spTree>
    <p:extLst>
      <p:ext uri="{BB962C8B-B14F-4D97-AF65-F5344CB8AC3E}">
        <p14:creationId xmlns:p14="http://schemas.microsoft.com/office/powerpoint/2010/main" val="9160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2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2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40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9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51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498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8719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6601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2140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82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998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8374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1696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3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20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1685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123953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20.10.2024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33698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930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312357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302691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74123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48612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93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2316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487803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590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79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120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61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2776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4940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591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893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1493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603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971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10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36032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5315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825469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258913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904338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21884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694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33492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05608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51440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44533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666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7890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63677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5417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61214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231385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89309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974953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err="1">
                <a:solidFill>
                  <a:srgbClr val="FFAA5A"/>
                </a:solidFill>
                <a:latin typeface="+mn-lt"/>
                <a:ea typeface="Cambria" panose="02040503050406030204" pitchFamily="18" charset="0"/>
                <a:cs typeface="Calibri" panose="020F0502020204030204" pitchFamily="34" charset="0"/>
              </a:rPr>
              <a:t>Digitální</a:t>
            </a:r>
            <a:r>
              <a:rPr lang="en-US" b="1" dirty="0">
                <a:solidFill>
                  <a:srgbClr val="FFAA5A"/>
                </a:solidFill>
                <a:latin typeface="+mn-lt"/>
                <a:ea typeface="Cambria" panose="02040503050406030204" pitchFamily="18" charset="0"/>
                <a:cs typeface="Calibri" panose="020F0502020204030204" pitchFamily="34" charset="0"/>
              </a:rPr>
              <a:t> </a:t>
            </a:r>
            <a:r>
              <a:rPr lang="en-US" b="1" dirty="0" err="1">
                <a:solidFill>
                  <a:srgbClr val="FFAA5A"/>
                </a:solidFill>
                <a:latin typeface="+mn-lt"/>
                <a:ea typeface="Cambria" panose="02040503050406030204" pitchFamily="18" charset="0"/>
                <a:cs typeface="Calibri" panose="020F0502020204030204" pitchFamily="34" charset="0"/>
              </a:rPr>
              <a:t>bezpečnost</a:t>
            </a:r>
            <a:r>
              <a:rPr lang="en-US" b="1" dirty="0">
                <a:solidFill>
                  <a:srgbClr val="FFAA5A"/>
                </a:solidFill>
                <a:latin typeface="+mn-lt"/>
                <a:ea typeface="Cambria" panose="02040503050406030204" pitchFamily="18" charset="0"/>
                <a:cs typeface="Calibri" panose="020F0502020204030204" pitchFamily="34" charset="0"/>
              </a:rPr>
              <a:t> - </a:t>
            </a:r>
            <a:r>
              <a:rPr lang="en-US" b="1" dirty="0" err="1">
                <a:solidFill>
                  <a:srgbClr val="FFAA5A"/>
                </a:solidFill>
                <a:latin typeface="+mn-lt"/>
                <a:ea typeface="Cambria" panose="02040503050406030204" pitchFamily="18" charset="0"/>
                <a:cs typeface="Calibri" panose="020F0502020204030204" pitchFamily="34" charset="0"/>
              </a:rPr>
              <a:t>závěry</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Budování</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digitální</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odolnosti</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zpřístupněním</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digitální</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pohody</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 </a:t>
            </a: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bezpečnosti</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400" b="0" i="0" u="none" strike="noStrike" kern="1200" cap="none" spc="0" normalizeH="0" baseline="0" noProof="0" dirty="0" err="1">
                <a:ln>
                  <a:noFill/>
                </a:ln>
                <a:solidFill>
                  <a:prstClr val="black"/>
                </a:solidFill>
                <a:effectLst/>
                <a:uLnTx/>
                <a:uFillTx/>
                <a:latin typeface="Aptos" panose="02110004020202020204"/>
                <a:ea typeface="+mj-ea"/>
                <a:cs typeface="+mj-cs"/>
              </a:rPr>
              <a:t>všem</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br>
              <a:rPr lang="cs-CZ" sz="3600" dirty="0">
                <a:solidFill>
                  <a:srgbClr val="FFAA5A"/>
                </a:solidFill>
                <a:latin typeface="Aptos" panose="020B0004020202020204" pitchFamily="34" charset="0"/>
                <a:cs typeface="Calibri" panose="020F0502020204030204" pitchFamily="34" charset="0"/>
              </a:rPr>
            </a:br>
            <a:br>
              <a:rPr lang="cs-CZ" sz="3600" dirty="0">
                <a:solidFill>
                  <a:srgbClr val="FFAA5A"/>
                </a:solidFill>
                <a:latin typeface="Aptos" panose="020B0004020202020204" pitchFamily="34" charset="0"/>
                <a:cs typeface="Calibri" panose="020F0502020204030204" pitchFamily="34" charset="0"/>
              </a:rPr>
            </a:br>
            <a:br>
              <a:rPr lang="cs-CZ" sz="3600" dirty="0">
                <a:solidFill>
                  <a:srgbClr val="FFAA5A"/>
                </a:solidFill>
                <a:latin typeface="Aptos" panose="020B0004020202020204" pitchFamily="34" charset="0"/>
                <a:cs typeface="Calibri" panose="020F0502020204030204" pitchFamily="34" charset="0"/>
              </a:rPr>
            </a:br>
            <a:br>
              <a:rPr lang="cs-CZ" sz="3600" dirty="0">
                <a:solidFill>
                  <a:srgbClr val="FFAA5A"/>
                </a:solidFill>
                <a:latin typeface="Aptos" panose="020B0004020202020204" pitchFamily="34" charset="0"/>
                <a:cs typeface="Calibri" panose="020F0502020204030204" pitchFamily="34" charset="0"/>
              </a:rPr>
            </a:br>
            <a:r>
              <a:rPr lang="cs-CZ" sz="3600" dirty="0">
                <a:latin typeface="Aptos" panose="020B0004020202020204" pitchFamily="34" charset="0"/>
              </a:rPr>
              <a:t>Podkapitola 4 </a:t>
            </a:r>
            <a:br>
              <a:rPr lang="cs-CZ" sz="3600" dirty="0">
                <a:latin typeface="Aptos" panose="020B0004020202020204" pitchFamily="34" charset="0"/>
              </a:rPr>
            </a:br>
            <a:r>
              <a:rPr lang="cs-CZ" sz="3600" dirty="0">
                <a:solidFill>
                  <a:srgbClr val="FFAA5A"/>
                </a:solidFill>
                <a:latin typeface="Aptos" panose="020B0004020202020204" pitchFamily="34" charset="0"/>
                <a:cs typeface="Calibri" panose="020F0502020204030204" pitchFamily="34" charset="0"/>
              </a:rPr>
              <a:t>Bezpečnost internetového bankovnictví</a:t>
            </a:r>
            <a:br>
              <a:rPr lang="cs-CZ" sz="3600" dirty="0">
                <a:solidFill>
                  <a:srgbClr val="FFAA5A"/>
                </a:solidFill>
                <a:latin typeface="Aptos" panose="020B0004020202020204" pitchFamily="34" charset="0"/>
                <a:cs typeface="Calibri" panose="020F0502020204030204" pitchFamily="34" charset="0"/>
              </a:rPr>
            </a:br>
            <a:br>
              <a:rPr lang="cs-CZ" sz="3600" dirty="0">
                <a:solidFill>
                  <a:srgbClr val="FFAA5A"/>
                </a:solidFill>
                <a:latin typeface="Aptos" panose="020B0004020202020204" pitchFamily="34" charset="0"/>
                <a:cs typeface="Calibri" panose="020F0502020204030204" pitchFamily="34" charset="0"/>
              </a:rPr>
            </a:br>
            <a:r>
              <a:rPr lang="cs-CZ" sz="3600" dirty="0">
                <a:solidFill>
                  <a:srgbClr val="FFAA5A"/>
                </a:solidFill>
                <a:latin typeface="Aptos" panose="020B0004020202020204" pitchFamily="34" charset="0"/>
                <a:cs typeface="Calibri" panose="020F0502020204030204" pitchFamily="34" charset="0"/>
              </a:rPr>
              <a:t>.</a:t>
            </a:r>
            <a:br>
              <a:rPr lang="cs-CZ" sz="3600" dirty="0">
                <a:solidFill>
                  <a:srgbClr val="FFAA5A"/>
                </a:solidFill>
                <a:latin typeface="Aptos" panose="020B0004020202020204" pitchFamily="34" charset="0"/>
                <a:cs typeface="Calibri" panose="020F0502020204030204" pitchFamily="34" charset="0"/>
              </a:rPr>
            </a:br>
            <a:br>
              <a:rPr lang="cs-CZ" sz="3600" dirty="0">
                <a:solidFill>
                  <a:srgbClr val="FFAA5A"/>
                </a:solidFill>
                <a:latin typeface="Aptos" panose="020B0004020202020204" pitchFamily="34" charset="0"/>
                <a:cs typeface="Calibri" panose="020F0502020204030204" pitchFamily="34" charset="0"/>
              </a:rPr>
            </a:b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778734839"/>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88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br>
              <a:rPr lang="cs-CZ" b="1" dirty="0">
                <a:solidFill>
                  <a:srgbClr val="FFAA5A"/>
                </a:solidFill>
                <a:latin typeface="+mn-lt"/>
                <a:ea typeface="Cambria" panose="02040503050406030204" pitchFamily="18" charset="0"/>
                <a:cs typeface="Calibri" panose="020F0502020204030204" pitchFamily="34" charset="0"/>
              </a:rPr>
            </a:br>
            <a:r>
              <a:rPr lang="cs-CZ" sz="3600" b="1" dirty="0">
                <a:solidFill>
                  <a:srgbClr val="92BAB5"/>
                </a:solidFill>
                <a:latin typeface="Aptos" panose="020B0004020202020204" pitchFamily="34" charset="0"/>
                <a:ea typeface="Cambria" panose="02040503050406030204" pitchFamily="18" charset="0"/>
              </a:rPr>
              <a:t>Bezpečnost internetového bankovnictví </a:t>
            </a:r>
            <a:br>
              <a:rPr lang="cs-CZ" sz="3600" b="1" dirty="0">
                <a:solidFill>
                  <a:srgbClr val="92BAB5"/>
                </a:solidFill>
                <a:latin typeface="Aptos" panose="020B0004020202020204" pitchFamily="34" charset="0"/>
                <a:ea typeface="Cambria" panose="02040503050406030204" pitchFamily="18" charset="0"/>
              </a:rPr>
            </a:br>
            <a:r>
              <a:rPr lang="cs-CZ" sz="3600" b="1" dirty="0">
                <a:solidFill>
                  <a:srgbClr val="FFAA5A"/>
                </a:solidFill>
                <a:latin typeface="+mn-lt"/>
                <a:ea typeface="Cambria" panose="02040503050406030204" pitchFamily="18" charset="0"/>
                <a:cs typeface="Calibri" panose="020F0502020204030204" pitchFamily="34" charset="0"/>
              </a:rPr>
              <a:t>– tipy a triky</a:t>
            </a:r>
            <a:endParaRPr lang="en-US" sz="3600" b="1" dirty="0">
              <a:solidFill>
                <a:srgbClr val="FFAA5A"/>
              </a:solidFill>
              <a:latin typeface="+mn-lt"/>
              <a:ea typeface="Cambria" panose="02040503050406030204" pitchFamily="18" charset="0"/>
              <a:cs typeface="Calibri" panose="020F0502020204030204" pitchFamily="34" charset="0"/>
            </a:endParaRP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12516213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7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Autofit/>
          </a:bodyPr>
          <a:lstStyle/>
          <a:p>
            <a:r>
              <a:rPr lang="en-GB" sz="3600" dirty="0">
                <a:latin typeface="Aptos" panose="020B0004020202020204" pitchFamily="34" charset="0"/>
                <a:ea typeface="Cambria"/>
              </a:rPr>
              <a:t>10 </a:t>
            </a:r>
            <a:r>
              <a:rPr lang="en-GB" sz="3600" dirty="0" err="1">
                <a:latin typeface="Aptos" panose="020B0004020202020204" pitchFamily="34" charset="0"/>
                <a:ea typeface="Cambria"/>
              </a:rPr>
              <a:t>základních</a:t>
            </a:r>
            <a:r>
              <a:rPr lang="en-GB" sz="3600" dirty="0">
                <a:latin typeface="Aptos" panose="020B0004020202020204" pitchFamily="34" charset="0"/>
                <a:ea typeface="Cambria"/>
              </a:rPr>
              <a:t> </a:t>
            </a:r>
            <a:r>
              <a:rPr lang="en-GB" sz="3600" dirty="0" err="1">
                <a:latin typeface="Aptos" panose="020B0004020202020204" pitchFamily="34" charset="0"/>
                <a:ea typeface="Cambria"/>
              </a:rPr>
              <a:t>opatření</a:t>
            </a:r>
            <a:r>
              <a:rPr lang="en-GB" sz="3600" dirty="0">
                <a:latin typeface="Aptos" panose="020B0004020202020204" pitchFamily="34" charset="0"/>
                <a:ea typeface="Cambria"/>
              </a:rPr>
              <a:t>, </a:t>
            </a:r>
            <a:r>
              <a:rPr lang="en-GB" sz="3600" dirty="0" err="1">
                <a:latin typeface="Aptos" panose="020B0004020202020204" pitchFamily="34" charset="0"/>
                <a:ea typeface="Cambria"/>
              </a:rPr>
              <a:t>která</a:t>
            </a:r>
            <a:r>
              <a:rPr lang="en-GB" sz="3600" dirty="0">
                <a:latin typeface="Aptos" panose="020B0004020202020204" pitchFamily="34" charset="0"/>
                <a:ea typeface="Cambria"/>
              </a:rPr>
              <a:t> </a:t>
            </a:r>
            <a:r>
              <a:rPr lang="en-GB" sz="3600" dirty="0" err="1">
                <a:latin typeface="Aptos" panose="020B0004020202020204" pitchFamily="34" charset="0"/>
                <a:ea typeface="Cambria"/>
              </a:rPr>
              <a:t>bychom</a:t>
            </a:r>
            <a:r>
              <a:rPr lang="en-GB" sz="3600" dirty="0">
                <a:latin typeface="Aptos" panose="020B0004020202020204" pitchFamily="34" charset="0"/>
                <a:ea typeface="Cambria"/>
              </a:rPr>
              <a:t> </a:t>
            </a:r>
            <a:r>
              <a:rPr lang="en-GB" sz="3600" dirty="0" err="1">
                <a:latin typeface="Aptos" panose="020B0004020202020204" pitchFamily="34" charset="0"/>
                <a:ea typeface="Cambria"/>
              </a:rPr>
              <a:t>měli</a:t>
            </a:r>
            <a:r>
              <a:rPr lang="en-GB" sz="3600" dirty="0">
                <a:latin typeface="Aptos" panose="020B0004020202020204" pitchFamily="34" charset="0"/>
                <a:ea typeface="Cambria"/>
              </a:rPr>
              <a:t> </a:t>
            </a:r>
            <a:r>
              <a:rPr lang="en-GB" sz="3600" dirty="0" err="1">
                <a:latin typeface="Aptos" panose="020B0004020202020204" pitchFamily="34" charset="0"/>
                <a:ea typeface="Cambria"/>
              </a:rPr>
              <a:t>přijmout</a:t>
            </a:r>
            <a:r>
              <a:rPr lang="en-GB" sz="3600" dirty="0">
                <a:latin typeface="Aptos" panose="020B0004020202020204" pitchFamily="34" charset="0"/>
                <a:ea typeface="Cambria"/>
              </a:rPr>
              <a:t> pro </a:t>
            </a:r>
            <a:r>
              <a:rPr lang="en-GB" sz="3600" dirty="0" err="1">
                <a:latin typeface="Aptos" panose="020B0004020202020204" pitchFamily="34" charset="0"/>
                <a:ea typeface="Cambria"/>
              </a:rPr>
              <a:t>zvýšení</a:t>
            </a:r>
            <a:r>
              <a:rPr lang="en-GB" sz="3600" dirty="0">
                <a:latin typeface="Aptos" panose="020B0004020202020204" pitchFamily="34" charset="0"/>
                <a:ea typeface="Cambria"/>
              </a:rPr>
              <a:t> </a:t>
            </a:r>
            <a:r>
              <a:rPr lang="en-GB" sz="3600" dirty="0" err="1">
                <a:latin typeface="Aptos" panose="020B0004020202020204" pitchFamily="34" charset="0"/>
                <a:ea typeface="Cambria"/>
              </a:rPr>
              <a:t>naší</a:t>
            </a:r>
            <a:r>
              <a:rPr lang="en-GB" sz="3600" dirty="0">
                <a:latin typeface="Aptos" panose="020B0004020202020204" pitchFamily="34" charset="0"/>
                <a:ea typeface="Cambria"/>
              </a:rPr>
              <a:t> </a:t>
            </a:r>
            <a:r>
              <a:rPr lang="en-GB" sz="3600" dirty="0" err="1">
                <a:latin typeface="Aptos" panose="020B0004020202020204" pitchFamily="34" charset="0"/>
                <a:ea typeface="Cambria"/>
              </a:rPr>
              <a:t>digitální</a:t>
            </a:r>
            <a:r>
              <a:rPr lang="en-GB" sz="3600" dirty="0">
                <a:latin typeface="Aptos" panose="020B0004020202020204" pitchFamily="34" charset="0"/>
                <a:ea typeface="Cambria"/>
              </a:rPr>
              <a:t> </a:t>
            </a:r>
            <a:r>
              <a:rPr lang="en-GB" sz="3600" dirty="0" err="1">
                <a:latin typeface="Aptos" panose="020B0004020202020204" pitchFamily="34" charset="0"/>
                <a:ea typeface="Cambria"/>
              </a:rPr>
              <a:t>odolnosti</a:t>
            </a:r>
            <a:r>
              <a:rPr lang="en-GB" sz="3600" dirty="0">
                <a:latin typeface="Aptos" panose="020B0004020202020204" pitchFamily="34" charset="0"/>
                <a:ea typeface="Cambria"/>
              </a:rPr>
              <a:t>:</a:t>
            </a:r>
            <a:endParaRPr lang="en-US"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524000" y="1438210"/>
            <a:ext cx="9829800" cy="5054665"/>
          </a:xfrm>
        </p:spPr>
        <p:txBody>
          <a:bodyPr vert="horz" lIns="91440" tIns="45720" rIns="91440" bIns="45720" rtlCol="0">
            <a:normAutofit fontScale="92500" lnSpcReduction="10000"/>
          </a:bodyPr>
          <a:lstStyle/>
          <a:p>
            <a:pPr marL="457200" indent="-457200" algn="just">
              <a:buFont typeface="+mj-lt"/>
              <a:buAutoNum type="arabicParenR"/>
            </a:pPr>
            <a:r>
              <a:rPr lang="en-GB" sz="2200" b="1" dirty="0" err="1">
                <a:latin typeface="Aptos" panose="020B0004020202020204" pitchFamily="34" charset="0"/>
                <a:ea typeface="Cambria"/>
              </a:rPr>
              <a:t>Zajistěte</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zabezpečte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digitální</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zařízení</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Vytvořte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si</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silná</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hesla</a:t>
            </a:r>
            <a:r>
              <a:rPr lang="en-GB" sz="2200" b="1" dirty="0">
                <a:latin typeface="Aptos" panose="020B0004020202020204" pitchFamily="34" charset="0"/>
                <a:ea typeface="Cambria"/>
              </a:rPr>
              <a:t> pro </a:t>
            </a:r>
            <a:r>
              <a:rPr lang="en-GB" sz="2200" b="1" dirty="0" err="1">
                <a:latin typeface="Aptos" panose="020B0004020202020204" pitchFamily="34" charset="0"/>
                <a:ea typeface="Cambria"/>
              </a:rPr>
              <a:t>přístup</a:t>
            </a:r>
            <a:r>
              <a:rPr lang="en-GB" sz="2200" b="1" dirty="0">
                <a:latin typeface="Aptos" panose="020B0004020202020204" pitchFamily="34" charset="0"/>
                <a:ea typeface="Cambria"/>
              </a:rPr>
              <a:t> k </a:t>
            </a:r>
            <a:r>
              <a:rPr lang="en-GB" sz="2200" b="1" dirty="0" err="1">
                <a:latin typeface="Aptos" panose="020B0004020202020204" pitchFamily="34" charset="0"/>
                <a:ea typeface="Cambria"/>
              </a:rPr>
              <a:t>jakémukoli</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zařízení</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účtu</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Nastavte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dvoufaktorové</a:t>
            </a:r>
            <a:r>
              <a:rPr lang="en-GB" sz="2200" b="1" dirty="0">
                <a:latin typeface="Aptos" panose="020B0004020202020204" pitchFamily="34" charset="0"/>
                <a:ea typeface="Cambria"/>
              </a:rPr>
              <a:t>/</a:t>
            </a:r>
            <a:r>
              <a:rPr lang="en-GB" sz="2200" b="1" dirty="0" err="1">
                <a:latin typeface="Aptos" panose="020B0004020202020204" pitchFamily="34" charset="0"/>
                <a:ea typeface="Cambria"/>
              </a:rPr>
              <a:t>vícefaktorové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ověřování</a:t>
            </a:r>
            <a:r>
              <a:rPr lang="en-GB" sz="2200" b="1" dirty="0">
                <a:latin typeface="Aptos" panose="020B0004020202020204" pitchFamily="34" charset="0"/>
                <a:ea typeface="Cambria"/>
              </a:rPr>
              <a:t> pro </a:t>
            </a:r>
            <a:r>
              <a:rPr lang="en-GB" sz="2200" b="1" dirty="0" err="1">
                <a:latin typeface="Aptos" panose="020B0004020202020204" pitchFamily="34" charset="0"/>
                <a:ea typeface="Cambria"/>
              </a:rPr>
              <a:t>přístup</a:t>
            </a:r>
            <a:r>
              <a:rPr lang="en-GB" sz="2200" b="1" dirty="0">
                <a:latin typeface="Aptos" panose="020B0004020202020204" pitchFamily="34" charset="0"/>
                <a:ea typeface="Cambria"/>
              </a:rPr>
              <a:t> k </a:t>
            </a:r>
            <a:r>
              <a:rPr lang="en-GB" sz="2200" b="1" dirty="0" err="1">
                <a:latin typeface="Aptos" panose="020B0004020202020204" pitchFamily="34" charset="0"/>
                <a:ea typeface="Cambria"/>
              </a:rPr>
              <a:t>libovolnému</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zařízení</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účtu</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Zkontrolujte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nebo</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odfiltrujte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neznámé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odesílatele</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neodpovídejte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na</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zprávy</a:t>
            </a:r>
            <a:r>
              <a:rPr lang="en-GB" sz="2200" b="1" dirty="0">
                <a:latin typeface="Aptos" panose="020B0004020202020204" pitchFamily="34" charset="0"/>
                <a:ea typeface="Cambria"/>
              </a:rPr>
              <a:t> od </a:t>
            </a:r>
            <a:r>
              <a:rPr lang="en-GB" sz="2200" b="1" dirty="0" err="1">
                <a:latin typeface="Aptos" panose="020B0004020202020204" pitchFamily="34" charset="0"/>
                <a:ea typeface="Cambria"/>
              </a:rPr>
              <a:t>neznámých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odesílatelů</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Proveďte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všechny</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aktualizace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softwaru</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Stahujte</a:t>
            </a:r>
            <a:r>
              <a:rPr lang="en-GB" sz="2200" b="1" dirty="0">
                <a:latin typeface="Aptos" panose="020B0004020202020204" pitchFamily="34" charset="0"/>
                <a:ea typeface="Cambria"/>
              </a:rPr>
              <a:t> software a </a:t>
            </a:r>
            <a:r>
              <a:rPr lang="en-GB" sz="2200" b="1" dirty="0" err="1">
                <a:latin typeface="Aptos" panose="020B0004020202020204" pitchFamily="34" charset="0"/>
                <a:ea typeface="Cambria"/>
              </a:rPr>
              <a:t>aplikace</a:t>
            </a:r>
            <a:r>
              <a:rPr lang="en-GB" sz="2200" b="1" dirty="0">
                <a:latin typeface="Aptos" panose="020B0004020202020204" pitchFamily="34" charset="0"/>
                <a:ea typeface="Cambria"/>
              </a:rPr>
              <a:t> z </a:t>
            </a:r>
            <a:r>
              <a:rPr lang="en-GB" sz="2200" b="1" dirty="0" err="1">
                <a:latin typeface="Aptos" panose="020B0004020202020204" pitchFamily="34" charset="0"/>
                <a:ea typeface="Cambria"/>
              </a:rPr>
              <a:t>oficiálních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obchodů</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Zkontrolujte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nastavení</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prohlížeče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soukromí</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zabezpečení</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Navštivte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legitimní</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webové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stránky</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zkontrolujte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bezpečnost</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webových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stránek</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Využijte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důvěryhodné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prodejce</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nakupujte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na</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oblíbených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nebo</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známých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webových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stránkách</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Používejte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internetové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bankovnictví</a:t>
            </a:r>
            <a:r>
              <a:rPr lang="en-GB" sz="2200" b="1" dirty="0">
                <a:latin typeface="Aptos" panose="020B0004020202020204" pitchFamily="34" charset="0"/>
                <a:ea typeface="Cambria"/>
              </a:rPr>
              <a:t> s </a:t>
            </a:r>
            <a:r>
              <a:rPr lang="en-GB" sz="2200" b="1" dirty="0" err="1">
                <a:latin typeface="Aptos" panose="020B0004020202020204" pitchFamily="34" charset="0"/>
                <a:ea typeface="Cambria"/>
              </a:rPr>
              <a:t>bezpečným</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připojením</a:t>
            </a:r>
            <a:r>
              <a:rPr lang="en-GB" sz="2200" b="1" dirty="0">
                <a:latin typeface="Aptos" panose="020B0004020202020204" pitchFamily="34" charset="0"/>
                <a:ea typeface="Cambria"/>
              </a:rPr>
              <a:t> k </a:t>
            </a:r>
            <a:r>
              <a:rPr lang="en-GB" sz="2200" b="1" dirty="0" err="1">
                <a:latin typeface="Aptos" panose="020B0004020202020204" pitchFamily="34" charset="0"/>
                <a:ea typeface="Cambria"/>
              </a:rPr>
              <a:t>internetu</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vyhněte</a:t>
            </a:r>
            <a:r>
              <a:rPr lang="en-GB" sz="2200" b="1" dirty="0">
                <a:latin typeface="Aptos" panose="020B0004020202020204" pitchFamily="34" charset="0"/>
                <a:ea typeface="Cambria"/>
              </a:rPr>
              <a:t> se </a:t>
            </a:r>
            <a:r>
              <a:rPr lang="en-GB" sz="2200" b="1" dirty="0" err="1">
                <a:latin typeface="Aptos" panose="020B0004020202020204" pitchFamily="34" charset="0"/>
                <a:ea typeface="Cambria"/>
              </a:rPr>
              <a:t>používání</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veřejné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wifi</a:t>
            </a:r>
            <a:r>
              <a:rPr lang="en-GB" sz="2200" b="1" dirty="0">
                <a:latin typeface="Aptos" panose="020B0004020202020204" pitchFamily="34" charset="0"/>
                <a:ea typeface="Cambria"/>
              </a:rPr>
              <a:t>.</a:t>
            </a:r>
          </a:p>
        </p:txBody>
      </p:sp>
    </p:spTree>
    <p:extLst>
      <p:ext uri="{BB962C8B-B14F-4D97-AF65-F5344CB8AC3E}">
        <p14:creationId xmlns:p14="http://schemas.microsoft.com/office/powerpoint/2010/main" val="23485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3600" dirty="0" err="1">
                <a:latin typeface="Aptos" panose="020B0004020202020204" pitchFamily="34" charset="0"/>
              </a:rPr>
              <a:t>Doporučené</a:t>
            </a:r>
            <a:r>
              <a:rPr lang="en-US" sz="3600" dirty="0">
                <a:latin typeface="Aptos" panose="020B0004020202020204" pitchFamily="34" charset="0"/>
              </a:rPr>
              <a:t> </a:t>
            </a:r>
            <a:r>
              <a:rPr lang="en-US" sz="3600" dirty="0" err="1">
                <a:latin typeface="Aptos" panose="020B0004020202020204" pitchFamily="34" charset="0"/>
              </a:rPr>
              <a:t>tipy</a:t>
            </a:r>
            <a:r>
              <a:rPr lang="en-US" sz="3600" dirty="0">
                <a:latin typeface="Aptos" panose="020B0004020202020204" pitchFamily="34" charset="0"/>
              </a:rPr>
              <a:t> a </a:t>
            </a:r>
            <a:r>
              <a:rPr lang="en-US" sz="3600" dirty="0" err="1">
                <a:latin typeface="Aptos" panose="020B0004020202020204" pitchFamily="34" charset="0"/>
              </a:rPr>
              <a:t>literatura</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1412874058"/>
              </p:ext>
            </p:extLst>
          </p:nvPr>
        </p:nvGraphicFramePr>
        <p:xfrm>
          <a:off x="764658" y="1390652"/>
          <a:ext cx="10662684" cy="5010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88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6019661"/>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cs-CZ"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Volná</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r>
              <a:rPr kumimoji="0" lang="en-U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licence</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Produkt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vyvinutý</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zde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v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rámci</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projektu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"Building Digital Resilience by Making Digital Wellbeing and Security Accessible to All 2022-2-SK01-KA220-ADU-000096888"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byl</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vyvinut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za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podpory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Evropské</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komise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odráží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výhradně</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názor</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autora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Evropská</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komise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neodpovídá</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za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obsah</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dokumentů</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Publikace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získává</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licenci</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Creative Commons CC BY- NC SA.</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304815" marR="0" lvl="1" algn="just" defTabSz="609630" rtl="0" eaLnBrk="1" fontAlgn="auto" latinLnBrk="0" hangingPunct="1">
              <a:lnSpc>
                <a:spcPts val="1803"/>
              </a:lnSpc>
              <a:spcBef>
                <a:spcPct val="0"/>
              </a:spcBef>
              <a:spcAft>
                <a:spcPts val="0"/>
              </a:spcAft>
              <a:buClrTx/>
              <a:buSzTx/>
              <a:tabLst/>
              <a:defRPr/>
            </a:pPr>
            <a:endParaRPr lang="cs-CZ"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r>
              <a:rPr lang="en-US" sz="2133" dirty="0">
                <a:solidFill>
                  <a:prstClr val="black"/>
                </a:solidFill>
                <a:latin typeface="Aptos" panose="020B0004020202020204" pitchFamily="34" charset="0"/>
                <a:sym typeface="Inter"/>
              </a:rPr>
              <a:t>Tato </a:t>
            </a:r>
            <a:r>
              <a:rPr lang="en-US" sz="2133" dirty="0" err="1">
                <a:solidFill>
                  <a:prstClr val="black"/>
                </a:solidFill>
                <a:latin typeface="Aptos" panose="020B0004020202020204" pitchFamily="34" charset="0"/>
                <a:sym typeface="Inter"/>
              </a:rPr>
              <a:t>licence</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vám</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umožňuje</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distribuovat</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remixovat</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vylepšovat</a:t>
            </a:r>
            <a:r>
              <a:rPr lang="en-US" sz="2133" dirty="0">
                <a:solidFill>
                  <a:prstClr val="black"/>
                </a:solidFill>
                <a:latin typeface="Aptos" panose="020B0004020202020204" pitchFamily="34" charset="0"/>
                <a:sym typeface="Inter"/>
              </a:rPr>
              <a:t> a </a:t>
            </a:r>
            <a:r>
              <a:rPr lang="en-US" sz="2133" dirty="0" err="1">
                <a:solidFill>
                  <a:prstClr val="black"/>
                </a:solidFill>
                <a:latin typeface="Aptos" panose="020B0004020202020204" pitchFamily="34" charset="0"/>
                <a:sym typeface="Inter"/>
              </a:rPr>
              <a:t>stavět</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na</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díle</a:t>
            </a:r>
            <a:r>
              <a:rPr lang="en-US" sz="2133" dirty="0">
                <a:solidFill>
                  <a:prstClr val="black"/>
                </a:solidFill>
                <a:latin typeface="Aptos" panose="020B0004020202020204" pitchFamily="34" charset="0"/>
                <a:sym typeface="Inter"/>
              </a:rPr>
              <a:t>, ale </a:t>
            </a:r>
            <a:r>
              <a:rPr lang="en-US" sz="2133" dirty="0" err="1">
                <a:solidFill>
                  <a:prstClr val="black"/>
                </a:solidFill>
                <a:latin typeface="Aptos" panose="020B0004020202020204" pitchFamily="34" charset="0"/>
                <a:sym typeface="Inter"/>
              </a:rPr>
              <a:t>pouze</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nekomerčně</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Při</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užití</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díla</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i</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výňatků</a:t>
            </a:r>
            <a:r>
              <a:rPr lang="en-US" sz="2133" dirty="0">
                <a:solidFill>
                  <a:prstClr val="black"/>
                </a:solidFill>
                <a:latin typeface="Aptos" panose="020B0004020202020204" pitchFamily="34" charset="0"/>
                <a:sym typeface="Inter"/>
              </a:rPr>
              <a:t> z </a:t>
            </a:r>
            <a:r>
              <a:rPr lang="en-US" sz="2133" dirty="0" err="1">
                <a:solidFill>
                  <a:prstClr val="black"/>
                </a:solidFill>
                <a:latin typeface="Aptos" panose="020B0004020202020204" pitchFamily="34" charset="0"/>
                <a:sym typeface="Inter"/>
              </a:rPr>
              <a:t>něj</a:t>
            </a:r>
            <a:r>
              <a:rPr lang="en-US" sz="2133" dirty="0">
                <a:solidFill>
                  <a:prstClr val="black"/>
                </a:solidFill>
                <a:latin typeface="Aptos" panose="020B0004020202020204" pitchFamily="34" charset="0"/>
                <a:sym typeface="Inter"/>
              </a:rPr>
              <a:t> </a:t>
            </a:r>
            <a:r>
              <a:rPr lang="en-US" sz="2133" dirty="0" err="1">
                <a:solidFill>
                  <a:prstClr val="black"/>
                </a:solidFill>
                <a:latin typeface="Aptos" panose="020B0004020202020204" pitchFamily="34" charset="0"/>
                <a:sym typeface="Inter"/>
              </a:rPr>
              <a:t>musí</a:t>
            </a:r>
            <a:r>
              <a:rPr lang="en-US" sz="2133" dirty="0">
                <a:solidFill>
                  <a:prstClr val="black"/>
                </a:solidFill>
                <a:latin typeface="Aptos" panose="020B0004020202020204" pitchFamily="34" charset="0"/>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musí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být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uveden</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zdroj</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odkaz</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licenci</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musí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být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zmíněny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případné</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změny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Autorská</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práva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zůstávají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autorům</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dokumentů</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Dílo</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nesmí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být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použito</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pro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komerční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účely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Pokud</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dílo</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znovu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vytvoříte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převedete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nebo</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něm</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budete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stavět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musí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být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vaše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příspěvky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zveřejněny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pod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stejnou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jako</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originál</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algn="just" defTabSz="609630">
              <a:lnSpc>
                <a:spcPts val="1803"/>
              </a:lnSpc>
              <a:spcBef>
                <a:spcPct val="0"/>
              </a:spcBef>
              <a:defRPr/>
            </a:pPr>
            <a:r>
              <a:rPr lang="cs-CZ" sz="2133" b="1">
                <a:solidFill>
                  <a:srgbClr val="FFAA5A"/>
                </a:solidFill>
                <a:latin typeface="Aptos" panose="020B0004020202020204" pitchFamily="34" charset="0"/>
                <a:sym typeface="Inter"/>
              </a:rPr>
              <a:t>Prohlášení</a:t>
            </a:r>
            <a:r>
              <a:rPr lang="en-US" sz="2133" b="1">
                <a:solidFill>
                  <a:srgbClr val="FFAA5A"/>
                </a:solidFill>
                <a:latin typeface="Aptos" panose="020B0004020202020204" pitchFamily="34" charset="0"/>
                <a:sym typeface="Inter"/>
              </a:rPr>
              <a:t>:</a:t>
            </a:r>
            <a:endParaRPr lang="en-US" sz="2133" b="1" dirty="0">
              <a:solidFill>
                <a:srgbClr val="FFAA5A"/>
              </a:solidFill>
              <a:latin typeface="Aptos" panose="020B0004020202020204" pitchFamily="34" charset="0"/>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Financováno</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Evropskou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unií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Vyjádřené</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názory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stanoviska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jsou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však</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pouze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názory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stanoviska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autora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autorů</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nemusí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nutně</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odrážet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názory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stanoviska</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Evropské</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unie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nebo</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Evropské</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výkonné</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agentury</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pro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vzdělávání</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kulturu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(EACEA).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Evropská</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unie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ani EACEA za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ně</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nemohou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nést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odpovědnost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312298" y="211562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err="1">
                <a:latin typeface="Aptos" panose="020B0004020202020204" pitchFamily="34" charset="0"/>
                <a:ea typeface="+mj-ea"/>
              </a:rPr>
              <a:t>Digitální</a:t>
            </a:r>
            <a:r>
              <a:rPr lang="en-US" sz="4400" kern="1200" dirty="0">
                <a:latin typeface="Aptos" panose="020B0004020202020204" pitchFamily="34" charset="0"/>
                <a:ea typeface="+mj-ea"/>
              </a:rPr>
              <a:t> </a:t>
            </a:r>
            <a:r>
              <a:rPr lang="en-US" sz="4400" kern="1200" dirty="0" err="1">
                <a:latin typeface="Aptos" panose="020B0004020202020204" pitchFamily="34" charset="0"/>
                <a:ea typeface="+mj-ea"/>
              </a:rPr>
              <a:t>zabezpečení</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algn="just"/>
            <a:r>
              <a:rPr lang="en-US" dirty="0" err="1">
                <a:latin typeface="Aptos" panose="020B0004020202020204" pitchFamily="34" charset="0"/>
                <a:ea typeface="+mn-ea"/>
              </a:rPr>
              <a:t>Bezpečnost</a:t>
            </a:r>
            <a:r>
              <a:rPr lang="en-US" dirty="0">
                <a:latin typeface="Aptos" panose="020B0004020202020204" pitchFamily="34" charset="0"/>
                <a:ea typeface="+mn-ea"/>
              </a:rPr>
              <a:t> v online </a:t>
            </a:r>
            <a:r>
              <a:rPr lang="en-US" dirty="0" err="1">
                <a:latin typeface="Aptos" panose="020B0004020202020204" pitchFamily="34" charset="0"/>
                <a:ea typeface="+mn-ea"/>
              </a:rPr>
              <a:t>prostředí</a:t>
            </a:r>
            <a:r>
              <a:rPr lang="en-US" dirty="0">
                <a:latin typeface="Aptos" panose="020B0004020202020204" pitchFamily="34" charset="0"/>
                <a:ea typeface="+mn-ea"/>
              </a:rPr>
              <a:t> je </a:t>
            </a:r>
            <a:r>
              <a:rPr lang="en-US" dirty="0" err="1">
                <a:latin typeface="Aptos" panose="020B0004020202020204" pitchFamily="34" charset="0"/>
                <a:ea typeface="+mn-ea"/>
              </a:rPr>
              <a:t>jedním</a:t>
            </a:r>
            <a:r>
              <a:rPr lang="en-US" dirty="0">
                <a:latin typeface="Aptos" panose="020B0004020202020204" pitchFamily="34" charset="0"/>
                <a:ea typeface="+mn-ea"/>
              </a:rPr>
              <a:t> z </a:t>
            </a:r>
            <a:r>
              <a:rPr lang="en-US" dirty="0" err="1">
                <a:latin typeface="Aptos" panose="020B0004020202020204" pitchFamily="34" charset="0"/>
                <a:ea typeface="+mn-ea"/>
              </a:rPr>
              <a:t>největších</a:t>
            </a:r>
            <a:r>
              <a:rPr lang="en-US" dirty="0">
                <a:latin typeface="Aptos" panose="020B0004020202020204" pitchFamily="34" charset="0"/>
                <a:ea typeface="+mn-ea"/>
              </a:rPr>
              <a:t> </a:t>
            </a:r>
            <a:r>
              <a:rPr lang="en-US" dirty="0" err="1">
                <a:latin typeface="Aptos" panose="020B0004020202020204" pitchFamily="34" charset="0"/>
                <a:ea typeface="+mn-ea"/>
              </a:rPr>
              <a:t>problémů</a:t>
            </a:r>
            <a:r>
              <a:rPr lang="en-US" dirty="0">
                <a:latin typeface="Aptos" panose="020B0004020202020204" pitchFamily="34" charset="0"/>
                <a:ea typeface="+mn-ea"/>
              </a:rPr>
              <a:t>, </a:t>
            </a:r>
            <a:r>
              <a:rPr lang="en-US" dirty="0" err="1">
                <a:latin typeface="Aptos" panose="020B0004020202020204" pitchFamily="34" charset="0"/>
                <a:ea typeface="+mn-ea"/>
              </a:rPr>
              <a:t>kterým</a:t>
            </a:r>
            <a:r>
              <a:rPr lang="en-US" dirty="0">
                <a:latin typeface="Aptos" panose="020B0004020202020204" pitchFamily="34" charset="0"/>
                <a:ea typeface="+mn-ea"/>
              </a:rPr>
              <a:t> </a:t>
            </a:r>
            <a:r>
              <a:rPr lang="en-US" dirty="0" err="1">
                <a:latin typeface="Aptos" panose="020B0004020202020204" pitchFamily="34" charset="0"/>
                <a:ea typeface="+mn-ea"/>
              </a:rPr>
              <a:t>čelí</a:t>
            </a:r>
            <a:r>
              <a:rPr lang="en-US" dirty="0">
                <a:latin typeface="Aptos" panose="020B0004020202020204" pitchFamily="34" charset="0"/>
                <a:ea typeface="+mn-ea"/>
              </a:rPr>
              <a:t> </a:t>
            </a:r>
            <a:r>
              <a:rPr lang="en-US" dirty="0" err="1">
                <a:latin typeface="Aptos" panose="020B0004020202020204" pitchFamily="34" charset="0"/>
                <a:ea typeface="+mn-ea"/>
              </a:rPr>
              <a:t>jednotlivci</a:t>
            </a:r>
            <a:r>
              <a:rPr lang="en-US" dirty="0">
                <a:latin typeface="Aptos" panose="020B0004020202020204" pitchFamily="34" charset="0"/>
                <a:ea typeface="+mn-ea"/>
              </a:rPr>
              <a:t> v </a:t>
            </a:r>
            <a:r>
              <a:rPr lang="en-US" dirty="0" err="1">
                <a:latin typeface="Aptos" panose="020B0004020202020204" pitchFamily="34" charset="0"/>
                <a:ea typeface="+mn-ea"/>
              </a:rPr>
              <a:t>dnešním</a:t>
            </a:r>
            <a:r>
              <a:rPr lang="en-US" dirty="0">
                <a:latin typeface="Aptos" panose="020B0004020202020204" pitchFamily="34" charset="0"/>
                <a:ea typeface="+mn-ea"/>
              </a:rPr>
              <a:t> </a:t>
            </a:r>
            <a:r>
              <a:rPr lang="en-US" dirty="0" err="1">
                <a:latin typeface="Aptos" panose="020B0004020202020204" pitchFamily="34" charset="0"/>
                <a:ea typeface="+mn-ea"/>
              </a:rPr>
              <a:t>moderním</a:t>
            </a:r>
            <a:r>
              <a:rPr lang="en-US" dirty="0">
                <a:latin typeface="Aptos" panose="020B0004020202020204" pitchFamily="34" charset="0"/>
                <a:ea typeface="+mn-ea"/>
              </a:rPr>
              <a:t> </a:t>
            </a:r>
            <a:r>
              <a:rPr lang="en-US" dirty="0" err="1">
                <a:latin typeface="Aptos" panose="020B0004020202020204" pitchFamily="34" charset="0"/>
                <a:ea typeface="+mn-ea"/>
              </a:rPr>
              <a:t>světě</a:t>
            </a:r>
            <a:r>
              <a:rPr lang="en-US" dirty="0">
                <a:latin typeface="Aptos" panose="020B0004020202020204" pitchFamily="34" charset="0"/>
                <a:ea typeface="+mn-ea"/>
              </a:rPr>
              <a:t>.</a:t>
            </a:r>
          </a:p>
          <a:p>
            <a:pPr algn="just"/>
            <a:r>
              <a:rPr lang="en-US" dirty="0" err="1">
                <a:latin typeface="Aptos" panose="020B0004020202020204" pitchFamily="34" charset="0"/>
                <a:ea typeface="+mn-ea"/>
              </a:rPr>
              <a:t>Ochrana</a:t>
            </a:r>
            <a:r>
              <a:rPr lang="en-US" dirty="0">
                <a:latin typeface="Aptos" panose="020B0004020202020204" pitchFamily="34" charset="0"/>
                <a:ea typeface="+mn-ea"/>
              </a:rPr>
              <a:t> </a:t>
            </a:r>
            <a:r>
              <a:rPr lang="en-US" dirty="0" err="1">
                <a:latin typeface="Aptos" panose="020B0004020202020204" pitchFamily="34" charset="0"/>
                <a:ea typeface="+mn-ea"/>
              </a:rPr>
              <a:t>vaší</a:t>
            </a:r>
            <a:r>
              <a:rPr lang="en-US" dirty="0">
                <a:latin typeface="Aptos" panose="020B0004020202020204" pitchFamily="34" charset="0"/>
                <a:ea typeface="+mn-ea"/>
              </a:rPr>
              <a:t> identity, </a:t>
            </a:r>
            <a:r>
              <a:rPr lang="en-US" dirty="0" err="1">
                <a:latin typeface="Aptos" panose="020B0004020202020204" pitchFamily="34" charset="0"/>
                <a:ea typeface="+mn-ea"/>
              </a:rPr>
              <a:t>vašich</a:t>
            </a:r>
            <a:r>
              <a:rPr lang="en-US" dirty="0">
                <a:latin typeface="Aptos" panose="020B0004020202020204" pitchFamily="34" charset="0"/>
                <a:ea typeface="+mn-ea"/>
              </a:rPr>
              <a:t> </a:t>
            </a:r>
            <a:r>
              <a:rPr lang="en-US" dirty="0" err="1">
                <a:latin typeface="Aptos" panose="020B0004020202020204" pitchFamily="34" charset="0"/>
                <a:ea typeface="+mn-ea"/>
              </a:rPr>
              <a:t>dat</a:t>
            </a:r>
            <a:r>
              <a:rPr lang="en-US" dirty="0">
                <a:latin typeface="Aptos" panose="020B0004020202020204" pitchFamily="34" charset="0"/>
                <a:ea typeface="+mn-ea"/>
              </a:rPr>
              <a:t> a </a:t>
            </a:r>
            <a:r>
              <a:rPr lang="en-US" dirty="0" err="1">
                <a:latin typeface="Aptos" panose="020B0004020202020204" pitchFamily="34" charset="0"/>
                <a:ea typeface="+mn-ea"/>
              </a:rPr>
              <a:t>vašich</a:t>
            </a:r>
            <a:r>
              <a:rPr lang="en-US" dirty="0">
                <a:latin typeface="Aptos" panose="020B0004020202020204" pitchFamily="34" charset="0"/>
                <a:ea typeface="+mn-ea"/>
              </a:rPr>
              <a:t> </a:t>
            </a:r>
            <a:r>
              <a:rPr lang="en-US" dirty="0" err="1">
                <a:latin typeface="Aptos" panose="020B0004020202020204" pitchFamily="34" charset="0"/>
                <a:ea typeface="+mn-ea"/>
              </a:rPr>
              <a:t>zařízení</a:t>
            </a:r>
            <a:r>
              <a:rPr lang="en-US" dirty="0">
                <a:latin typeface="Aptos" panose="020B0004020202020204" pitchFamily="34" charset="0"/>
                <a:ea typeface="+mn-ea"/>
              </a:rPr>
              <a:t> je </a:t>
            </a:r>
            <a:r>
              <a:rPr lang="en-US" dirty="0" err="1">
                <a:latin typeface="Aptos" panose="020B0004020202020204" pitchFamily="34" charset="0"/>
                <a:ea typeface="+mn-ea"/>
              </a:rPr>
              <a:t>nevyhnutelnou</a:t>
            </a:r>
            <a:r>
              <a:rPr lang="en-US" dirty="0">
                <a:latin typeface="Aptos" panose="020B0004020202020204" pitchFamily="34" charset="0"/>
                <a:ea typeface="+mn-ea"/>
              </a:rPr>
              <a:t> </a:t>
            </a:r>
            <a:r>
              <a:rPr lang="en-US" dirty="0" err="1">
                <a:latin typeface="Aptos" panose="020B0004020202020204" pitchFamily="34" charset="0"/>
                <a:ea typeface="+mn-ea"/>
              </a:rPr>
              <a:t>výzvou</a:t>
            </a:r>
            <a:r>
              <a:rPr lang="en-US" dirty="0">
                <a:latin typeface="Aptos" panose="020B0004020202020204" pitchFamily="34" charset="0"/>
                <a:ea typeface="+mn-ea"/>
              </a:rPr>
              <a:t>, </a:t>
            </a:r>
            <a:r>
              <a:rPr lang="en-US" dirty="0" err="1">
                <a:latin typeface="Aptos" panose="020B0004020202020204" pitchFamily="34" charset="0"/>
                <a:ea typeface="+mn-ea"/>
              </a:rPr>
              <a:t>kterou</a:t>
            </a:r>
            <a:r>
              <a:rPr lang="en-US" dirty="0">
                <a:latin typeface="Aptos" panose="020B0004020202020204" pitchFamily="34" charset="0"/>
                <a:ea typeface="+mn-ea"/>
              </a:rPr>
              <a:t> </a:t>
            </a:r>
            <a:r>
              <a:rPr lang="en-US" dirty="0" err="1">
                <a:latin typeface="Aptos" panose="020B0004020202020204" pitchFamily="34" charset="0"/>
                <a:ea typeface="+mn-ea"/>
              </a:rPr>
              <a:t>nelze</a:t>
            </a:r>
            <a:r>
              <a:rPr lang="en-US" dirty="0">
                <a:latin typeface="Aptos" panose="020B0004020202020204" pitchFamily="34" charset="0"/>
                <a:ea typeface="+mn-ea"/>
              </a:rPr>
              <a:t> </a:t>
            </a:r>
            <a:r>
              <a:rPr lang="en-US" dirty="0" err="1">
                <a:latin typeface="Aptos" panose="020B0004020202020204" pitchFamily="34" charset="0"/>
                <a:ea typeface="+mn-ea"/>
              </a:rPr>
              <a:t>brát</a:t>
            </a:r>
            <a:r>
              <a:rPr lang="en-US" dirty="0">
                <a:latin typeface="Aptos" panose="020B0004020202020204" pitchFamily="34" charset="0"/>
                <a:ea typeface="+mn-ea"/>
              </a:rPr>
              <a:t> </a:t>
            </a:r>
            <a:r>
              <a:rPr lang="en-US" dirty="0" err="1">
                <a:latin typeface="Aptos" panose="020B0004020202020204" pitchFamily="34" charset="0"/>
                <a:ea typeface="+mn-ea"/>
              </a:rPr>
              <a:t>na</a:t>
            </a:r>
            <a:r>
              <a:rPr lang="en-US" dirty="0">
                <a:latin typeface="Aptos" panose="020B0004020202020204" pitchFamily="34" charset="0"/>
                <a:ea typeface="+mn-ea"/>
              </a:rPr>
              <a:t> </a:t>
            </a:r>
            <a:r>
              <a:rPr lang="en-US" dirty="0" err="1">
                <a:latin typeface="Aptos" panose="020B0004020202020204" pitchFamily="34" charset="0"/>
                <a:ea typeface="+mn-ea"/>
              </a:rPr>
              <a:t>lehkou</a:t>
            </a:r>
            <a:r>
              <a:rPr lang="en-US" dirty="0">
                <a:latin typeface="Aptos" panose="020B0004020202020204" pitchFamily="34" charset="0"/>
                <a:ea typeface="+mn-ea"/>
              </a:rPr>
              <a:t> </a:t>
            </a:r>
            <a:r>
              <a:rPr lang="en-US" dirty="0" err="1">
                <a:latin typeface="Aptos" panose="020B0004020202020204" pitchFamily="34" charset="0"/>
                <a:ea typeface="+mn-ea"/>
              </a:rPr>
              <a:t>váhu</a:t>
            </a:r>
            <a:r>
              <a:rPr lang="en-US" dirty="0">
                <a:latin typeface="Aptos" panose="020B0004020202020204" pitchFamily="34" charset="0"/>
                <a:ea typeface="+mn-ea"/>
              </a:rPr>
              <a:t>.</a:t>
            </a:r>
          </a:p>
          <a:p>
            <a:pPr algn="just"/>
            <a:endParaRPr lang="en-US" dirty="0">
              <a:latin typeface="Aptos" panose="020B0004020202020204" pitchFamily="34" charset="0"/>
              <a:ea typeface="+mn-ea"/>
            </a:endParaRPr>
          </a:p>
          <a:p>
            <a:pPr algn="just"/>
            <a:endParaRPr lang="en-US"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A green lock on a circuit board&#10;&#10;Description automatically generated">
            <a:extLst>
              <a:ext uri="{FF2B5EF4-FFF2-40B4-BE49-F238E27FC236}">
                <a16:creationId xmlns:a16="http://schemas.microsoft.com/office/drawing/2014/main" id="{BDE8FAE4-0C95-C8E4-1A74-DBD9F7BB8843}"/>
              </a:ext>
            </a:extLst>
          </p:cNvPr>
          <p:cNvPicPr>
            <a:picLocks noChangeAspect="1"/>
          </p:cNvPicPr>
          <p:nvPr/>
        </p:nvPicPr>
        <p:blipFill>
          <a:blip r:embed="rId3"/>
          <a:srcRect l="24799" r="25145"/>
          <a:stretch/>
        </p:blipFill>
        <p:spPr>
          <a:xfrm>
            <a:off x="8124970" y="1425255"/>
            <a:ext cx="3113076" cy="3498294"/>
          </a:xfrm>
          <a:prstGeom prst="rect">
            <a:avLst/>
          </a:prstGeom>
        </p:spPr>
      </p:pic>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txBody>
          <a:bodyPr>
            <a:normAutofit/>
          </a:bodyPr>
          <a:lstStyle/>
          <a:p>
            <a:r>
              <a:rPr lang="en-US" sz="4000" dirty="0">
                <a:solidFill>
                  <a:srgbClr val="FFFFFF"/>
                </a:solidFill>
                <a:latin typeface="Aptos" panose="020B0004020202020204" pitchFamily="34" charset="0"/>
                <a:cs typeface="Calibri Light" panose="020F0302020204030204" pitchFamily="34" charset="0"/>
              </a:rPr>
              <a:t>Modul </a:t>
            </a:r>
            <a:r>
              <a:rPr lang="en-US" sz="4000" dirty="0" err="1">
                <a:solidFill>
                  <a:srgbClr val="FFFFFF"/>
                </a:solidFill>
                <a:latin typeface="Aptos" panose="020B0004020202020204" pitchFamily="34" charset="0"/>
                <a:cs typeface="Calibri Light" panose="020F0302020204030204" pitchFamily="34" charset="0"/>
              </a:rPr>
              <a:t>digitálního</a:t>
            </a:r>
            <a:r>
              <a:rPr lang="en-US" sz="4000" dirty="0">
                <a:solidFill>
                  <a:srgbClr val="FFFFFF"/>
                </a:solidFill>
                <a:latin typeface="Aptos" panose="020B0004020202020204" pitchFamily="34" charset="0"/>
                <a:cs typeface="Calibri Light" panose="020F0302020204030204" pitchFamily="34" charset="0"/>
              </a:rPr>
              <a:t> </a:t>
            </a:r>
            <a:r>
              <a:rPr lang="en-US" sz="4000" dirty="0" err="1">
                <a:solidFill>
                  <a:srgbClr val="FFFFFF"/>
                </a:solidFill>
                <a:latin typeface="Aptos" panose="020B0004020202020204" pitchFamily="34" charset="0"/>
                <a:cs typeface="Calibri Light" panose="020F0302020204030204" pitchFamily="34" charset="0"/>
              </a:rPr>
              <a:t>zabezpečení</a:t>
            </a:r>
            <a:br>
              <a:rPr lang="en-US" dirty="0">
                <a:solidFill>
                  <a:srgbClr val="FFFFFF"/>
                </a:solidFill>
                <a:latin typeface="Aptos" panose="020B0004020202020204" pitchFamily="34" charset="0"/>
                <a:cs typeface="Calibri Light" panose="020F0302020204030204" pitchFamily="34" charset="0"/>
              </a:rPr>
            </a:br>
            <a:endParaRPr lang="en-US" dirty="0">
              <a:solidFill>
                <a:srgbClr val="FFFFFF"/>
              </a:solidFill>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7417032" cy="5695156"/>
          </a:xfrm>
        </p:spPr>
        <p:txBody>
          <a:bodyPr anchor="ctr">
            <a:normAutofit lnSpcReduction="10000"/>
          </a:bodyPr>
          <a:lstStyle/>
          <a:p>
            <a:pPr marL="0" indent="0">
              <a:spcAft>
                <a:spcPts val="600"/>
              </a:spcAft>
              <a:buNone/>
            </a:pPr>
            <a:endParaRPr lang="cs-CZ" sz="3200" dirty="0">
              <a:latin typeface="Aptos" panose="020B0004020202020204" pitchFamily="34" charset="0"/>
              <a:cs typeface="Calibri" panose="020F0502020204030204" pitchFamily="34" charset="0"/>
            </a:endParaRPr>
          </a:p>
          <a:p>
            <a:pPr marL="0" indent="0">
              <a:spcAft>
                <a:spcPts val="600"/>
              </a:spcAft>
              <a:buNone/>
            </a:pPr>
            <a:endParaRPr lang="cs-CZ" sz="3200" dirty="0">
              <a:latin typeface="Aptos" panose="020B0004020202020204" pitchFamily="34" charset="0"/>
              <a:cs typeface="Calibri" panose="020F0502020204030204" pitchFamily="34" charset="0"/>
            </a:endParaRPr>
          </a:p>
          <a:p>
            <a:pPr marL="0" indent="0">
              <a:spcAft>
                <a:spcPts val="600"/>
              </a:spcAft>
              <a:buNone/>
            </a:pPr>
            <a:r>
              <a:rPr lang="en-GB" sz="3200" dirty="0" err="1">
                <a:latin typeface="Aptos" panose="020B0004020202020204" pitchFamily="34" charset="0"/>
                <a:cs typeface="Calibri" panose="020F0502020204030204" pitchFamily="34" charset="0"/>
              </a:rPr>
              <a:t>Cílem</a:t>
            </a:r>
            <a:r>
              <a:rPr lang="en-GB" sz="3200" dirty="0">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Modulu</a:t>
            </a:r>
            <a:r>
              <a:rPr lang="en-GB" sz="3200" b="1" dirty="0">
                <a:solidFill>
                  <a:srgbClr val="FFAA5A"/>
                </a:solidFill>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digitální</a:t>
            </a:r>
            <a:r>
              <a:rPr lang="en-GB" sz="3200" b="1" dirty="0">
                <a:solidFill>
                  <a:srgbClr val="FFAA5A"/>
                </a:solidFill>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bezpečnosti</a:t>
            </a:r>
            <a:r>
              <a:rPr lang="en-GB" sz="3200" b="1" dirty="0">
                <a:solidFill>
                  <a:srgbClr val="FFAA5A"/>
                </a:solidFill>
                <a:latin typeface="Aptos" panose="020B0004020202020204" pitchFamily="34" charset="0"/>
                <a:cs typeface="Calibri" panose="020F0502020204030204" pitchFamily="34" charset="0"/>
              </a:rPr>
              <a:t> </a:t>
            </a:r>
            <a:r>
              <a:rPr lang="en-GB" sz="3200" dirty="0">
                <a:latin typeface="Aptos" panose="020B0004020202020204" pitchFamily="34" charset="0"/>
                <a:cs typeface="Calibri" panose="020F0502020204030204" pitchFamily="34" charset="0"/>
              </a:rPr>
              <a:t>je </a:t>
            </a:r>
            <a:r>
              <a:rPr lang="en-GB" sz="3200" dirty="0" err="1">
                <a:latin typeface="Aptos" panose="020B0004020202020204" pitchFamily="34" charset="0"/>
                <a:cs typeface="Calibri" panose="020F0502020204030204" pitchFamily="34" charset="0"/>
              </a:rPr>
              <a:t>vybavit</a:t>
            </a:r>
            <a:r>
              <a:rPr lang="en-GB" sz="3200" dirty="0">
                <a:latin typeface="Aptos" panose="020B0004020202020204" pitchFamily="34" charset="0"/>
                <a:cs typeface="Calibri" panose="020F0502020204030204" pitchFamily="34" charset="0"/>
              </a:rPr>
              <a:t> </a:t>
            </a:r>
            <a:r>
              <a:rPr lang="en-GB" sz="3200" b="1" dirty="0" err="1">
                <a:latin typeface="Aptos" panose="020B0004020202020204" pitchFamily="34" charset="0"/>
                <a:cs typeface="Calibri" panose="020F0502020204030204" pitchFamily="34" charset="0"/>
              </a:rPr>
              <a:t>dospělé</a:t>
            </a:r>
            <a:r>
              <a:rPr lang="en-GB" sz="3200" dirty="0">
                <a:latin typeface="Aptos" panose="020B0004020202020204" pitchFamily="34" charset="0"/>
                <a:cs typeface="Calibri" panose="020F0502020204030204" pitchFamily="34" charset="0"/>
              </a:rPr>
              <a:t> </a:t>
            </a:r>
            <a:r>
              <a:rPr lang="en-GB" sz="3200" b="1" dirty="0" err="1">
                <a:latin typeface="Aptos" panose="020B0004020202020204" pitchFamily="34" charset="0"/>
                <a:cs typeface="Calibri" panose="020F0502020204030204" pitchFamily="34" charset="0"/>
              </a:rPr>
              <a:t>dovednostmi</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potřebnými</a:t>
            </a:r>
            <a:r>
              <a:rPr lang="en-GB" sz="3200" dirty="0">
                <a:latin typeface="Aptos" panose="020B0004020202020204" pitchFamily="34" charset="0"/>
                <a:cs typeface="Calibri" panose="020F0502020204030204" pitchFamily="34" charset="0"/>
              </a:rPr>
              <a:t> k </a:t>
            </a:r>
            <a:r>
              <a:rPr lang="en-GB" sz="3200" dirty="0" err="1">
                <a:latin typeface="Aptos" panose="020B0004020202020204" pitchFamily="34" charset="0"/>
                <a:cs typeface="Calibri" panose="020F0502020204030204" pitchFamily="34" charset="0"/>
              </a:rPr>
              <a:t>odpovědnému</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chování</a:t>
            </a:r>
            <a:r>
              <a:rPr lang="en-GB" sz="3200" dirty="0">
                <a:latin typeface="Aptos" panose="020B0004020202020204" pitchFamily="34" charset="0"/>
                <a:cs typeface="Calibri" panose="020F0502020204030204" pitchFamily="34" charset="0"/>
              </a:rPr>
              <a:t> v online </a:t>
            </a:r>
            <a:r>
              <a:rPr lang="en-GB" sz="3200" dirty="0" err="1">
                <a:latin typeface="Aptos" panose="020B0004020202020204" pitchFamily="34" charset="0"/>
                <a:cs typeface="Calibri" panose="020F0502020204030204" pitchFamily="34" charset="0"/>
              </a:rPr>
              <a:t>světě</a:t>
            </a:r>
            <a:r>
              <a:rPr lang="en-GB" sz="3200" dirty="0">
                <a:latin typeface="Aptos" panose="020B0004020202020204" pitchFamily="34" charset="0"/>
                <a:cs typeface="Calibri" panose="020F0502020204030204" pitchFamily="34" charset="0"/>
              </a:rPr>
              <a:t> a </a:t>
            </a:r>
            <a:r>
              <a:rPr lang="en-GB" sz="3200" dirty="0" err="1">
                <a:latin typeface="Aptos" panose="020B0004020202020204" pitchFamily="34" charset="0"/>
                <a:cs typeface="Calibri" panose="020F0502020204030204" pitchFamily="34" charset="0"/>
              </a:rPr>
              <a:t>rozvíjet</a:t>
            </a:r>
            <a:r>
              <a:rPr lang="en-GB" sz="3200" dirty="0">
                <a:latin typeface="Aptos" panose="020B0004020202020204" pitchFamily="34" charset="0"/>
                <a:cs typeface="Calibri" panose="020F0502020204030204" pitchFamily="34" charset="0"/>
              </a:rPr>
              <a:t> </a:t>
            </a:r>
            <a:r>
              <a:rPr lang="en-GB" sz="3200" b="1" dirty="0" err="1">
                <a:latin typeface="Aptos" panose="020B0004020202020204" pitchFamily="34" charset="0"/>
                <a:cs typeface="Calibri" panose="020F0502020204030204" pitchFamily="34" charset="0"/>
              </a:rPr>
              <a:t>kompetence</a:t>
            </a:r>
            <a:r>
              <a:rPr lang="en-GB" sz="3200" b="1"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dospělých</a:t>
            </a:r>
            <a:r>
              <a:rPr lang="en-GB" sz="3200" dirty="0">
                <a:latin typeface="Aptos" panose="020B0004020202020204" pitchFamily="34" charset="0"/>
                <a:cs typeface="Calibri" panose="020F0502020204030204" pitchFamily="34" charset="0"/>
              </a:rPr>
              <a:t> pro </a:t>
            </a:r>
            <a:r>
              <a:rPr lang="en-GB" sz="3200" b="1" dirty="0" err="1">
                <a:solidFill>
                  <a:srgbClr val="FFAA5A"/>
                </a:solidFill>
                <a:latin typeface="Aptos" panose="020B0004020202020204" pitchFamily="34" charset="0"/>
                <a:cs typeface="Calibri" panose="020F0502020204030204" pitchFamily="34" charset="0"/>
              </a:rPr>
              <a:t>digitální</a:t>
            </a:r>
            <a:r>
              <a:rPr lang="en-GB" sz="3200" b="1" dirty="0">
                <a:solidFill>
                  <a:srgbClr val="FFAA5A"/>
                </a:solidFill>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odolnost</a:t>
            </a:r>
            <a:r>
              <a:rPr lang="en-GB" sz="3200" dirty="0">
                <a:latin typeface="Aptos" panose="020B0004020202020204" pitchFamily="34" charset="0"/>
                <a:cs typeface="Calibri" panose="020F0502020204030204" pitchFamily="34" charset="0"/>
              </a:rPr>
              <a:t>.</a:t>
            </a:r>
          </a:p>
          <a:p>
            <a:pPr marL="0" indent="0">
              <a:spcAft>
                <a:spcPts val="600"/>
              </a:spcAft>
              <a:buNone/>
            </a:pPr>
            <a:endParaRPr lang="cs-CZ" sz="3200" dirty="0">
              <a:latin typeface="Aptos" panose="020B0004020202020204" pitchFamily="34" charset="0"/>
              <a:cs typeface="Calibri" panose="020F0502020204030204" pitchFamily="34" charset="0"/>
            </a:endParaRPr>
          </a:p>
          <a:p>
            <a:pPr marL="0" indent="0">
              <a:spcAft>
                <a:spcPts val="600"/>
              </a:spcAft>
              <a:buNone/>
            </a:pPr>
            <a:r>
              <a:rPr lang="en-GB" sz="3200" dirty="0" err="1">
                <a:latin typeface="Aptos" panose="020B0004020202020204" pitchFamily="34" charset="0"/>
                <a:cs typeface="Calibri" panose="020F0502020204030204" pitchFamily="34" charset="0"/>
              </a:rPr>
              <a:t>Obsah</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modulu</a:t>
            </a:r>
            <a:r>
              <a:rPr lang="en-GB" sz="3200" dirty="0">
                <a:latin typeface="Aptos" panose="020B0004020202020204" pitchFamily="34" charset="0"/>
                <a:cs typeface="Calibri" panose="020F0502020204030204" pitchFamily="34" charset="0"/>
              </a:rPr>
              <a:t>:</a:t>
            </a:r>
          </a:p>
          <a:p>
            <a:pPr>
              <a:spcAft>
                <a:spcPts val="600"/>
              </a:spcAft>
            </a:pPr>
            <a:r>
              <a:rPr lang="en-GB" sz="3200" dirty="0" err="1">
                <a:latin typeface="Aptos" panose="020B0004020202020204" pitchFamily="34" charset="0"/>
                <a:cs typeface="Calibri" panose="020F0502020204030204" pitchFamily="34" charset="0"/>
              </a:rPr>
              <a:t>Digitální</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identita</a:t>
            </a:r>
            <a:r>
              <a:rPr lang="en-GB" sz="3200" dirty="0">
                <a:latin typeface="Aptos" panose="020B0004020202020204" pitchFamily="34" charset="0"/>
                <a:cs typeface="Calibri" panose="020F0502020204030204" pitchFamily="34" charset="0"/>
              </a:rPr>
              <a:t> a </a:t>
            </a:r>
            <a:r>
              <a:rPr lang="en-GB" sz="3200" dirty="0" err="1">
                <a:latin typeface="Aptos" panose="020B0004020202020204" pitchFamily="34" charset="0"/>
                <a:cs typeface="Calibri" panose="020F0502020204030204" pitchFamily="34" charset="0"/>
              </a:rPr>
              <a:t>digitální</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stopa</a:t>
            </a:r>
            <a:endParaRPr lang="en-GB" sz="3200" dirty="0">
              <a:latin typeface="Aptos" panose="020B0004020202020204" pitchFamily="34" charset="0"/>
              <a:cs typeface="Calibri" panose="020F0502020204030204" pitchFamily="34" charset="0"/>
            </a:endParaRPr>
          </a:p>
          <a:p>
            <a:pPr>
              <a:spcAft>
                <a:spcPts val="600"/>
              </a:spcAft>
            </a:pPr>
            <a:r>
              <a:rPr lang="en-GB" sz="3200" dirty="0" err="1">
                <a:latin typeface="Aptos" panose="020B0004020202020204" pitchFamily="34" charset="0"/>
                <a:cs typeface="Calibri" panose="020F0502020204030204" pitchFamily="34" charset="0"/>
              </a:rPr>
              <a:t>Návyky</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digitální</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bezpečnosti</a:t>
            </a:r>
            <a:endParaRPr lang="en-GB" sz="3200" dirty="0">
              <a:latin typeface="Aptos" panose="020B0004020202020204" pitchFamily="34" charset="0"/>
              <a:cs typeface="Calibri" panose="020F0502020204030204" pitchFamily="34" charset="0"/>
            </a:endParaRPr>
          </a:p>
          <a:p>
            <a:pPr>
              <a:spcAft>
                <a:spcPts val="600"/>
              </a:spcAft>
            </a:pPr>
            <a:endParaRPr lang="en-GB" sz="3200" dirty="0">
              <a:latin typeface="Aptos" panose="020B0004020202020204" pitchFamily="34" charset="0"/>
              <a:cs typeface="Calibri" panose="020F0502020204030204" pitchFamily="34" charset="0"/>
            </a:endParaRPr>
          </a:p>
          <a:p>
            <a:pPr>
              <a:spcAft>
                <a:spcPts val="600"/>
              </a:spcAft>
            </a:pPr>
            <a:endParaRPr lang="en-GB" sz="3200" dirty="0">
              <a:latin typeface="Aptos" panose="020B0004020202020204" pitchFamily="34" charset="0"/>
              <a:cs typeface="Calibri" panose="020F0502020204030204" pitchFamily="34" charset="0"/>
            </a:endParaRPr>
          </a:p>
          <a:p>
            <a:pPr lvl="1">
              <a:spcAft>
                <a:spcPts val="600"/>
              </a:spcAft>
              <a:buFont typeface="Wingdings" pitchFamily="2" charset="2"/>
              <a:buChar char="§"/>
            </a:pPr>
            <a:endParaRPr lang="en-US" sz="32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928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br>
              <a:rPr lang="cs-CZ" sz="4000" dirty="0">
                <a:latin typeface="Aptos" panose="020B0004020202020204" pitchFamily="34" charset="0"/>
              </a:rPr>
            </a:br>
            <a:br>
              <a:rPr lang="cs-CZ" sz="4000" dirty="0">
                <a:latin typeface="Aptos" panose="020B0004020202020204" pitchFamily="34" charset="0"/>
              </a:rPr>
            </a:br>
            <a:r>
              <a:rPr lang="en-US" sz="4000" dirty="0" err="1">
                <a:latin typeface="Aptos" panose="020B0004020202020204" pitchFamily="34" charset="0"/>
              </a:rPr>
              <a:t>Pododdíl</a:t>
            </a:r>
            <a:r>
              <a:rPr lang="en-US" sz="4000" dirty="0">
                <a:latin typeface="Aptos" panose="020B0004020202020204" pitchFamily="34" charset="0"/>
              </a:rPr>
              <a:t> 1 </a:t>
            </a:r>
            <a:br>
              <a:rPr lang="en-US" sz="4000" dirty="0">
                <a:latin typeface="Aptos" panose="020B0004020202020204" pitchFamily="34" charset="0"/>
              </a:rPr>
            </a:br>
            <a:r>
              <a:rPr lang="pt-BR" sz="4000" dirty="0">
                <a:solidFill>
                  <a:srgbClr val="FFAA5A"/>
                </a:solidFill>
                <a:latin typeface="Aptos" panose="020B0004020202020204" pitchFamily="34" charset="0"/>
                <a:cs typeface="Calibri" panose="020F0502020204030204" pitchFamily="34" charset="0"/>
              </a:rPr>
              <a:t>Digitální identita a digitální stopa</a:t>
            </a:r>
            <a:br>
              <a:rPr lang="pt-BR" sz="4000" dirty="0">
                <a:solidFill>
                  <a:srgbClr val="FFAA5A"/>
                </a:solidFill>
                <a:latin typeface="Aptos" panose="020B0004020202020204" pitchFamily="34" charset="0"/>
                <a:cs typeface="Calibri" panose="020F0502020204030204" pitchFamily="34" charset="0"/>
              </a:rPr>
            </a:br>
            <a:br>
              <a:rPr lang="pt-BR" sz="4000" dirty="0">
                <a:solidFill>
                  <a:srgbClr val="FFAA5A"/>
                </a:solidFill>
                <a:latin typeface="Aptos" panose="020B0004020202020204" pitchFamily="34" charset="0"/>
                <a:cs typeface="Calibri" panose="020F0502020204030204" pitchFamily="34" charset="0"/>
              </a:rPr>
            </a:b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186440737"/>
              </p:ext>
            </p:extLst>
          </p:nvPr>
        </p:nvGraphicFramePr>
        <p:xfrm>
          <a:off x="908496" y="156531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br>
              <a:rPr lang="cs-CZ" b="1" dirty="0">
                <a:solidFill>
                  <a:srgbClr val="FFAA5A"/>
                </a:solidFill>
                <a:latin typeface="+mn-lt"/>
                <a:ea typeface="Cambria" panose="02040503050406030204" pitchFamily="18" charset="0"/>
                <a:cs typeface="Calibri" panose="020F0502020204030204" pitchFamily="34" charset="0"/>
              </a:rPr>
            </a:br>
            <a:r>
              <a:rPr lang="cs-CZ" sz="4300" b="1" dirty="0">
                <a:solidFill>
                  <a:srgbClr val="92BAB5"/>
                </a:solidFill>
                <a:latin typeface="Aptos" panose="020B0004020202020204" pitchFamily="34" charset="0"/>
                <a:ea typeface="Cambria" panose="02040503050406030204" pitchFamily="18" charset="0"/>
              </a:rPr>
              <a:t>Digitální identita a digitální stopa </a:t>
            </a:r>
            <a:r>
              <a:rPr lang="cs-CZ" b="1" dirty="0">
                <a:solidFill>
                  <a:srgbClr val="FFAA5A"/>
                </a:solidFill>
                <a:latin typeface="+mn-lt"/>
                <a:ea typeface="Cambria" panose="02040503050406030204" pitchFamily="18" charset="0"/>
                <a:cs typeface="Calibri" panose="020F0502020204030204" pitchFamily="34" charset="0"/>
              </a:rPr>
              <a:t>– tipy a triky</a:t>
            </a:r>
            <a:br>
              <a:rPr lang="cs-CZ" b="1" dirty="0">
                <a:solidFill>
                  <a:srgbClr val="FFAA5A"/>
                </a:solidFill>
                <a:latin typeface="+mn-lt"/>
                <a:ea typeface="Cambria" panose="02040503050406030204" pitchFamily="18" charset="0"/>
                <a:cs typeface="Calibri" panose="020F0502020204030204" pitchFamily="34" charset="0"/>
              </a:rPr>
            </a:br>
            <a:br>
              <a:rPr lang="cs-CZ" b="1" dirty="0">
                <a:solidFill>
                  <a:srgbClr val="FFAA5A"/>
                </a:solidFill>
                <a:latin typeface="+mn-lt"/>
                <a:ea typeface="Cambria" panose="02040503050406030204" pitchFamily="18" charset="0"/>
                <a:cs typeface="Calibri" panose="020F0502020204030204" pitchFamily="34" charset="0"/>
              </a:rPr>
            </a:b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23797656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08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br>
              <a:rPr lang="cs-CZ" sz="4000" dirty="0">
                <a:solidFill>
                  <a:srgbClr val="FFAA5A"/>
                </a:solidFill>
                <a:latin typeface="Aptos" panose="020B0004020202020204" pitchFamily="34" charset="0"/>
                <a:cs typeface="Calibri" panose="020F0502020204030204" pitchFamily="34" charset="0"/>
              </a:rPr>
            </a:br>
            <a:br>
              <a:rPr lang="cs-CZ" sz="4000" dirty="0">
                <a:solidFill>
                  <a:srgbClr val="FFAA5A"/>
                </a:solidFill>
                <a:latin typeface="Aptos" panose="020B0004020202020204" pitchFamily="34" charset="0"/>
                <a:cs typeface="Calibri" panose="020F0502020204030204" pitchFamily="34" charset="0"/>
              </a:rPr>
            </a:br>
            <a:r>
              <a:rPr lang="cs-CZ" sz="3600" dirty="0">
                <a:latin typeface="Aptos" panose="020B0004020202020204" pitchFamily="34" charset="0"/>
              </a:rPr>
              <a:t>Pododdíl 2 </a:t>
            </a:r>
            <a:br>
              <a:rPr lang="cs-CZ" sz="3600" dirty="0">
                <a:latin typeface="Aptos" panose="020B0004020202020204" pitchFamily="34" charset="0"/>
              </a:rPr>
            </a:br>
            <a:r>
              <a:rPr lang="cs-CZ" sz="3600" dirty="0">
                <a:solidFill>
                  <a:srgbClr val="FFAA5A"/>
                </a:solidFill>
                <a:latin typeface="Aptos" panose="020B0004020202020204" pitchFamily="34" charset="0"/>
                <a:cs typeface="Calibri" panose="020F0502020204030204" pitchFamily="34" charset="0"/>
              </a:rPr>
              <a:t>Návyky v oblasti digitální bezpečnosti</a:t>
            </a:r>
            <a:br>
              <a:rPr lang="cs-CZ" sz="4000" dirty="0">
                <a:solidFill>
                  <a:srgbClr val="FFAA5A"/>
                </a:solidFill>
                <a:latin typeface="Aptos" panose="020B0004020202020204" pitchFamily="34" charset="0"/>
                <a:cs typeface="Calibri" panose="020F0502020204030204" pitchFamily="34" charset="0"/>
              </a:rPr>
            </a:br>
            <a:br>
              <a:rPr lang="cs-CZ" sz="4000" dirty="0">
                <a:solidFill>
                  <a:srgbClr val="FFAA5A"/>
                </a:solidFill>
                <a:latin typeface="Aptos" panose="020B0004020202020204" pitchFamily="34" charset="0"/>
                <a:cs typeface="Calibri" panose="020F0502020204030204" pitchFamily="34" charset="0"/>
              </a:rPr>
            </a:b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337077258"/>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82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cs-CZ" sz="4400" dirty="0">
                <a:latin typeface="Aptos"/>
                <a:ea typeface="Cambria"/>
                <a:cs typeface="Calibri"/>
              </a:rPr>
              <a:t>Návyky digitální bezpečnosti</a:t>
            </a:r>
            <a:r>
              <a:rPr lang="en-US" b="1" dirty="0">
                <a:solidFill>
                  <a:srgbClr val="FFAA5A"/>
                </a:solidFill>
                <a:latin typeface="+mn-lt"/>
                <a:ea typeface="Cambria"/>
                <a:cs typeface="Calibri"/>
              </a:rPr>
              <a:t>– </a:t>
            </a:r>
            <a:r>
              <a:rPr lang="en-US" dirty="0" err="1">
                <a:solidFill>
                  <a:srgbClr val="FFAA5A"/>
                </a:solidFill>
                <a:latin typeface="+mn-lt"/>
                <a:ea typeface="Cambria"/>
                <a:cs typeface="Calibri"/>
              </a:rPr>
              <a:t>tipy</a:t>
            </a:r>
            <a:r>
              <a:rPr lang="en-US" b="1" dirty="0">
                <a:solidFill>
                  <a:srgbClr val="FFAA5A"/>
                </a:solidFill>
                <a:latin typeface="+mn-lt"/>
                <a:ea typeface="Cambria"/>
                <a:cs typeface="Calibri"/>
              </a:rPr>
              <a:t> and </a:t>
            </a:r>
            <a:r>
              <a:rPr lang="en-US" dirty="0" err="1">
                <a:solidFill>
                  <a:srgbClr val="FFAA5A"/>
                </a:solidFill>
                <a:latin typeface="+mn-lt"/>
                <a:ea typeface="Cambria"/>
                <a:cs typeface="Calibri"/>
              </a:rPr>
              <a:t>triky</a:t>
            </a:r>
            <a:endParaRPr lang="sk-SK" dirty="0" err="1">
              <a:ea typeface="Cambria"/>
              <a:cs typeface="Calibri"/>
            </a:endParaRPr>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1019384655"/>
              </p:ext>
            </p:extLst>
          </p:nvPr>
        </p:nvGraphicFramePr>
        <p:xfrm>
          <a:off x="4648018" y="287867"/>
          <a:ext cx="6900512" cy="634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45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764658" y="395949"/>
            <a:ext cx="10662684" cy="889516"/>
          </a:xfrm>
        </p:spPr>
        <p:txBody>
          <a:bodyPr>
            <a:noAutofit/>
          </a:bodyPr>
          <a:lstStyle/>
          <a:p>
            <a:br>
              <a:rPr lang="cs-CZ" sz="3600" dirty="0">
                <a:solidFill>
                  <a:srgbClr val="FFAA5A"/>
                </a:solidFill>
                <a:latin typeface="Aptos" panose="020B0004020202020204" pitchFamily="34" charset="0"/>
                <a:cs typeface="Calibri" panose="020F0502020204030204" pitchFamily="34" charset="0"/>
              </a:rPr>
            </a:br>
            <a:br>
              <a:rPr lang="cs-CZ" sz="3600" dirty="0">
                <a:solidFill>
                  <a:srgbClr val="FFAA5A"/>
                </a:solidFill>
                <a:latin typeface="Aptos" panose="020B0004020202020204" pitchFamily="34" charset="0"/>
                <a:cs typeface="Calibri" panose="020F0502020204030204" pitchFamily="34" charset="0"/>
              </a:rPr>
            </a:br>
            <a:r>
              <a:rPr lang="cs-CZ" sz="3600" dirty="0">
                <a:latin typeface="Aptos" panose="020B0004020202020204" pitchFamily="34" charset="0"/>
              </a:rPr>
              <a:t>Podsekce 3 </a:t>
            </a:r>
            <a:br>
              <a:rPr lang="cs-CZ" sz="3600" dirty="0">
                <a:latin typeface="Aptos" panose="020B0004020202020204" pitchFamily="34" charset="0"/>
              </a:rPr>
            </a:br>
            <a:r>
              <a:rPr lang="cs-CZ" sz="3600" dirty="0">
                <a:solidFill>
                  <a:srgbClr val="FFAA5A"/>
                </a:solidFill>
                <a:latin typeface="Aptos" panose="020B0004020202020204" pitchFamily="34" charset="0"/>
                <a:cs typeface="Calibri" panose="020F0502020204030204" pitchFamily="34" charset="0"/>
              </a:rPr>
              <a:t>Bezpečnost sociálních sítí</a:t>
            </a:r>
            <a:br>
              <a:rPr lang="cs-CZ" sz="3600" dirty="0">
                <a:solidFill>
                  <a:srgbClr val="FFAA5A"/>
                </a:solidFill>
                <a:latin typeface="Aptos" panose="020B0004020202020204" pitchFamily="34" charset="0"/>
                <a:cs typeface="Calibri" panose="020F0502020204030204" pitchFamily="34" charset="0"/>
              </a:rPr>
            </a:br>
            <a:br>
              <a:rPr lang="cs-CZ" sz="3600" dirty="0">
                <a:solidFill>
                  <a:srgbClr val="FFAA5A"/>
                </a:solidFill>
                <a:latin typeface="Aptos" panose="020B0004020202020204" pitchFamily="34" charset="0"/>
                <a:cs typeface="Calibri" panose="020F0502020204030204" pitchFamily="34" charset="0"/>
              </a:rPr>
            </a:b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374206908"/>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97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br>
              <a:rPr lang="cs-CZ" b="1" dirty="0">
                <a:solidFill>
                  <a:srgbClr val="FFAA5A"/>
                </a:solidFill>
                <a:latin typeface="+mn-lt"/>
                <a:ea typeface="Cambria" panose="02040503050406030204" pitchFamily="18" charset="0"/>
                <a:cs typeface="Calibri" panose="020F0502020204030204" pitchFamily="34" charset="0"/>
              </a:rPr>
            </a:br>
            <a:r>
              <a:rPr lang="cs-CZ" sz="4300" b="1" dirty="0">
                <a:solidFill>
                  <a:srgbClr val="92BAB5"/>
                </a:solidFill>
                <a:latin typeface="Aptos" panose="020B0004020202020204" pitchFamily="34" charset="0"/>
                <a:ea typeface="Cambria" panose="02040503050406030204" pitchFamily="18" charset="0"/>
              </a:rPr>
              <a:t>Bezpečnost sociálních sítí</a:t>
            </a:r>
            <a:br>
              <a:rPr lang="cs-CZ" b="1" dirty="0">
                <a:solidFill>
                  <a:srgbClr val="FFAA5A"/>
                </a:solidFill>
                <a:latin typeface="+mn-lt"/>
                <a:ea typeface="Cambria" panose="02040503050406030204" pitchFamily="18" charset="0"/>
                <a:cs typeface="Calibri" panose="020F0502020204030204" pitchFamily="34" charset="0"/>
              </a:rPr>
            </a:br>
            <a:r>
              <a:rPr lang="cs-CZ" b="1" dirty="0">
                <a:solidFill>
                  <a:srgbClr val="FFAA5A"/>
                </a:solidFill>
                <a:latin typeface="+mn-lt"/>
                <a:ea typeface="Cambria" panose="02040503050406030204" pitchFamily="18" charset="0"/>
                <a:cs typeface="Calibri" panose="020F0502020204030204" pitchFamily="34" charset="0"/>
              </a:rPr>
              <a:t>– tipy a triky</a:t>
            </a:r>
            <a:br>
              <a:rPr lang="cs-CZ" b="1" dirty="0">
                <a:solidFill>
                  <a:srgbClr val="FFAA5A"/>
                </a:solidFill>
                <a:latin typeface="+mn-lt"/>
                <a:ea typeface="Cambria" panose="02040503050406030204" pitchFamily="18" charset="0"/>
                <a:cs typeface="Calibri" panose="020F0502020204030204" pitchFamily="34" charset="0"/>
              </a:rPr>
            </a:br>
            <a:br>
              <a:rPr lang="cs-CZ" b="1" dirty="0">
                <a:solidFill>
                  <a:srgbClr val="FFAA5A"/>
                </a:solidFill>
                <a:latin typeface="+mn-lt"/>
                <a:ea typeface="Cambria" panose="02040503050406030204" pitchFamily="18" charset="0"/>
                <a:cs typeface="Calibri" panose="020F0502020204030204" pitchFamily="34" charset="0"/>
              </a:rPr>
            </a:b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16903335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385094"/>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22E35-08DB-42A4-B173-BCC72FF48001}">
  <ds:schemaRefs>
    <ds:schemaRef ds:uri="http://schemas.microsoft.com/sharepoint/v3/contenttype/forms"/>
  </ds:schemaRefs>
</ds:datastoreItem>
</file>

<file path=customXml/itemProps2.xml><?xml version="1.0" encoding="utf-8"?>
<ds:datastoreItem xmlns:ds="http://schemas.openxmlformats.org/officeDocument/2006/customXml" ds:itemID="{914718C3-1161-454B-8EFB-E9E1B20FC13B}">
  <ds:schemaRefs>
    <ds:schemaRef ds:uri="http://www.w3.org/XML/1998/namespace"/>
    <ds:schemaRef ds:uri="http://schemas.openxmlformats.org/package/2006/metadata/core-properties"/>
    <ds:schemaRef ds:uri="http://schemas.microsoft.com/office/2006/documentManagement/types"/>
    <ds:schemaRef ds:uri="86c132ca-d2ce-4f1f-9992-28ad6e1060fc"/>
    <ds:schemaRef ds:uri="http://schemas.microsoft.com/office/infopath/2007/PartnerControls"/>
    <ds:schemaRef ds:uri="http://schemas.microsoft.com/office/2006/metadata/properties"/>
    <ds:schemaRef ds:uri="http://purl.org/dc/elements/1.1/"/>
    <ds:schemaRef ds:uri="http://purl.org/dc/dcmitype/"/>
    <ds:schemaRef ds:uri="http://purl.org/dc/terms/"/>
    <ds:schemaRef ds:uri="48bc9dea-9bf6-49de-a95a-f1fa7fcbbbfa"/>
  </ds:schemaRefs>
</ds:datastoreItem>
</file>

<file path=customXml/itemProps3.xml><?xml version="1.0" encoding="utf-8"?>
<ds:datastoreItem xmlns:ds="http://schemas.openxmlformats.org/officeDocument/2006/customXml" ds:itemID="{E00BF5B6-4D80-492D-A5C8-30BE50B25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334</TotalTime>
  <Words>1273</Words>
  <Application>Microsoft Office PowerPoint</Application>
  <PresentationFormat>Širokouhlá</PresentationFormat>
  <Paragraphs>160</Paragraphs>
  <Slides>14</Slides>
  <Notes>6</Notes>
  <HiddenSlides>0</HiddenSlides>
  <MMClips>0</MMClips>
  <ScaleCrop>false</ScaleCrop>
  <HeadingPairs>
    <vt:vector size="4" baseType="variant">
      <vt:variant>
        <vt:lpstr>Motív</vt:lpstr>
      </vt:variant>
      <vt:variant>
        <vt:i4>5</vt:i4>
      </vt:variant>
      <vt:variant>
        <vt:lpstr>Nadpisy snímok</vt:lpstr>
      </vt:variant>
      <vt:variant>
        <vt:i4>14</vt:i4>
      </vt:variant>
    </vt:vector>
  </HeadingPairs>
  <TitlesOfParts>
    <vt:vector size="19" baseType="lpstr">
      <vt:lpstr>Motív Office</vt:lpstr>
      <vt:lpstr>1_Motív Office</vt:lpstr>
      <vt:lpstr>3_Motív Office</vt:lpstr>
      <vt:lpstr>Office Theme</vt:lpstr>
      <vt:lpstr>2_Motív Office</vt:lpstr>
      <vt:lpstr>Digitální bezpečnost - závěry</vt:lpstr>
      <vt:lpstr>Digitální zabezpečení</vt:lpstr>
      <vt:lpstr>Modul digitálního zabezpečení </vt:lpstr>
      <vt:lpstr>  Pododdíl 1  Digitální identita a digitální stopa  </vt:lpstr>
      <vt:lpstr> Digitální identita a digitální stopa – tipy a triky  </vt:lpstr>
      <vt:lpstr>  Pododdíl 2  Návyky v oblasti digitální bezpečnosti  </vt:lpstr>
      <vt:lpstr>Návyky digitální bezpečnosti– tipy and triky</vt:lpstr>
      <vt:lpstr>  Podsekce 3  Bezpečnost sociálních sítí  </vt:lpstr>
      <vt:lpstr> Bezpečnost sociálních sítí – tipy a triky  </vt:lpstr>
      <vt:lpstr>    Podkapitola 4  Bezpečnost internetového bankovnictví  .  </vt:lpstr>
      <vt:lpstr> Bezpečnost internetového bankovnictví  – tipy a triky</vt:lpstr>
      <vt:lpstr>10 základních opatření, která bychom měli přijmout pro zvýšení naší digitální odolnosti:</vt:lpstr>
      <vt:lpstr>Doporučené tipy a literatura</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Security - Conclusions</dc:title>
  <dc:creator>Marcela Hallová</dc:creator>
  <cp:lastModifiedBy>Martina Hanová</cp:lastModifiedBy>
  <cp:revision>52</cp:revision>
  <dcterms:created xsi:type="dcterms:W3CDTF">2024-06-11T13:21:59Z</dcterms:created>
  <dcterms:modified xsi:type="dcterms:W3CDTF">2024-10-20T17:11:18Z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