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Aptos" panose="020B0004020202020204" pitchFamily="34" charset="0"/>
      <p:regular r:id="rId15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Play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mk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 i="0" u="none" strike="noStrike" cap="non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2000" b="1" i="0" u="none" strike="noStrike" cap="non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 i="0" u="none" strike="noStrike" cap="non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2000" b="1" i="0" u="none" strike="noStrike" cap="non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94" name="Google Shape;94;p15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5968009" y="1712149"/>
            <a:ext cx="5478128" cy="18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400"/>
              <a:buFont typeface="Arial"/>
              <a:buNone/>
            </a:pPr>
            <a:r>
              <a:rPr lang="mk" b="1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Дигитална безбедност - Вовед</a:t>
            </a:r>
            <a:endParaRPr dirty="0"/>
          </a:p>
        </p:txBody>
      </p:sp>
      <p:sp>
        <p:nvSpPr>
          <p:cNvPr id="211" name="Google Shape;211;p34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4" descr="Obrázok, na ktorom j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392" y="683970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 descr="Slovenská poľnohospodárska univerzita v N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 descr="AIFED - Formación, cultura y empleo en Granad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 descr="Syzygia Found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7622071" y="3560306"/>
            <a:ext cx="2480219" cy="119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mk-MK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mk-MK" sz="11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mk-MK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mk-MK" sz="1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Градење дигитална отпорност преку овозможување на дигитална благосостојба и безбедност достапна за сите</a:t>
            </a:r>
            <a:endParaRPr lang="mk-MK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</a:p>
        </p:txBody>
      </p:sp>
      <p:pic>
        <p:nvPicPr>
          <p:cNvPr id="227" name="Google Shape;227;p34" descr="Obrázok, na ktorom je počítač, animák, chlapec&#10;&#10;Automaticky generovaný popi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6297" y="1470012"/>
            <a:ext cx="3755414" cy="34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 descr="Štít so značkou obry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11235" y="244757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/>
        </p:nvSpPr>
        <p:spPr>
          <a:xfrm>
            <a:off x="312298" y="654050"/>
            <a:ext cx="11567400" cy="522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267" b="1" i="0" u="none" strike="noStrike" cap="none" dirty="0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Бесплатна лиценца 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Производот е креиран од проектот „Градење дигитална отпорност преку правење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Публикацијата ја добива лиценцата Creative Commons CC BY-NC SA.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Оваа лиценца ви овозможува да ја дистрибуирате, преработите, подобрувате и надградувате работата, но само неформално. При користење на делото, како и извадоците од ова мора : </a:t>
            </a:r>
            <a:endParaRPr sz="1000" dirty="0"/>
          </a:p>
          <a:p>
            <a:pPr marL="647732" marR="0" lvl="1" indent="-3175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Calibri"/>
              <a:buAutoNum type="arabicPeriod"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000" dirty="0"/>
          </a:p>
          <a:p>
            <a:pPr marL="647732" marR="0" lvl="1" indent="-3175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Calibri"/>
              <a:buAutoNum type="arabicPeriod"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делото не смее да се користи за комерцијални цели.</a:t>
            </a:r>
            <a:endParaRPr sz="1000" dirty="0"/>
          </a:p>
          <a:p>
            <a:pPr marL="647732" marR="0" lvl="1" indent="-3175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Calibri"/>
              <a:buAutoNum type="arabicPeriod"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1" i="0" u="none" strike="noStrike" cap="none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Одрекување на одговорност: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Проектот е финансиран </a:t>
            </a: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0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7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</p:txBody>
      </p:sp>
      <p:sp>
        <p:nvSpPr>
          <p:cNvPr id="385" name="Google Shape;385;p43"/>
          <p:cNvSpPr/>
          <p:nvPr/>
        </p:nvSpPr>
        <p:spPr>
          <a:xfrm>
            <a:off x="670450" y="2413550"/>
            <a:ext cx="1564701" cy="5398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291575" y="1070800"/>
            <a:ext cx="4371600" cy="55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sz="4200" dirty="0">
                <a:solidFill>
                  <a:srgbClr val="FFAA5A"/>
                </a:solidFill>
              </a:rPr>
              <a:t>ДИГИТАЛНА БЕЗБЕДНОСТ: </a:t>
            </a:r>
            <a:br>
              <a:rPr lang="mk" sz="4200" dirty="0"/>
            </a:br>
            <a:r>
              <a:rPr lang="mk" sz="4200" dirty="0"/>
              <a:t>АКТИВНО ОСТАНЕТЕ БЕЗБЕДНИ ОНЛАЈН</a:t>
            </a:r>
            <a:endParaRPr sz="4200" dirty="0"/>
          </a:p>
        </p:txBody>
      </p:sp>
      <p:cxnSp>
        <p:nvCxnSpPr>
          <p:cNvPr id="235" name="Google Shape;235;p35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236" name="Google Shape;236;p35"/>
          <p:cNvGrpSpPr/>
          <p:nvPr/>
        </p:nvGrpSpPr>
        <p:grpSpPr>
          <a:xfrm>
            <a:off x="5108535" y="1071277"/>
            <a:ext cx="6245265" cy="5588391"/>
            <a:chOff x="0" y="477"/>
            <a:chExt cx="6245265" cy="5588391"/>
          </a:xfrm>
        </p:grpSpPr>
        <p:sp>
          <p:nvSpPr>
            <p:cNvPr id="237" name="Google Shape;237;p35"/>
            <p:cNvSpPr/>
            <p:nvPr/>
          </p:nvSpPr>
          <p:spPr>
            <a:xfrm>
              <a:off x="0" y="477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198881" y="148405"/>
              <a:ext cx="361601" cy="36160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759363" y="477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 txBox="1"/>
            <p:nvPr/>
          </p:nvSpPr>
          <p:spPr>
            <a:xfrm>
              <a:off x="759363" y="477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mk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СОДРЖИНА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0" y="822299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198881" y="970227"/>
              <a:ext cx="361601" cy="36160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759363" y="822299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759363" y="822299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Вовед во дигитална безбедност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0" y="1644122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198881" y="1792050"/>
              <a:ext cx="361601" cy="3616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759363" y="1644122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759363" y="1644122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Дигитален идентитет и дигитален отпечаток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0" y="2465944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198881" y="2613872"/>
              <a:ext cx="361601" cy="36160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759363" y="2465944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 txBox="1"/>
            <p:nvPr/>
          </p:nvSpPr>
          <p:spPr>
            <a:xfrm>
              <a:off x="759363" y="2465944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Навики за дигитална безбедност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0" y="3287766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198881" y="3435694"/>
              <a:ext cx="361601" cy="36160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759363" y="3287766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 txBox="1"/>
            <p:nvPr/>
          </p:nvSpPr>
          <p:spPr>
            <a:xfrm>
              <a:off x="759363" y="3287766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Безбедност на социјалните мрежи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0" y="4109589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198881" y="4257517"/>
              <a:ext cx="361601" cy="36160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759363" y="4109589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 txBox="1"/>
            <p:nvPr/>
          </p:nvSpPr>
          <p:spPr>
            <a:xfrm>
              <a:off x="759363" y="4109589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Безбедност на интернет банкарството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0" y="4931411"/>
              <a:ext cx="6245265" cy="65745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198881" y="5079339"/>
              <a:ext cx="361601" cy="361601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759363" y="4931411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 txBox="1"/>
            <p:nvPr/>
          </p:nvSpPr>
          <p:spPr>
            <a:xfrm>
              <a:off x="759363" y="4931411"/>
              <a:ext cx="5485901" cy="657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75" tIns="69575" rIns="69575" bIns="69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Повторување - заклучоци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630936" y="486850"/>
            <a:ext cx="4818888" cy="8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000"/>
              <a:buFont typeface="Arial"/>
              <a:buNone/>
            </a:pPr>
            <a:r>
              <a:rPr lang="mk" sz="5000"/>
              <a:t>ВОВЕД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630935" y="2660904"/>
            <a:ext cx="5361073" cy="335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mk" sz="3200" dirty="0"/>
              <a:t>Овој модул за обука е развиен за да им обезбеди на возрасните знаење и вештини за безбедно однесување во онлајн просторот, за да постават повисоко ниво на нивната дигитална безбедност.</a:t>
            </a:r>
            <a:endParaRPr dirty="0"/>
          </a:p>
        </p:txBody>
      </p:sp>
      <p:pic>
        <p:nvPicPr>
          <p:cNvPr id="274" name="Google Shape;274;p36" descr="A computer screen with a shield and a check mark o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8802" y="2938523"/>
            <a:ext cx="5458968" cy="248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mk" sz="3600" dirty="0"/>
              <a:t>Која е разликата меѓу </a:t>
            </a:r>
            <a:br>
              <a:rPr lang="mk" sz="3600" dirty="0"/>
            </a:br>
            <a:r>
              <a:rPr lang="mk" sz="3600" dirty="0"/>
              <a:t>сајбер безбедноста и дигиталната безбедност?</a:t>
            </a:r>
            <a:endParaRPr sz="3600" dirty="0"/>
          </a:p>
        </p:txBody>
      </p:sp>
      <p:sp>
        <p:nvSpPr>
          <p:cNvPr id="282" name="Google Shape;282;p37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1"/>
          </p:nvPr>
        </p:nvSpPr>
        <p:spPr>
          <a:xfrm>
            <a:off x="1257300" y="2055812"/>
            <a:ext cx="10515600" cy="456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mk" sz="2500" dirty="0"/>
              <a:t>Сајбер-безбедноста и дигиталната безбедност звучат многу слично и луѓето често ги користат наизменично, но тие имаат различни концепти.</a:t>
            </a:r>
            <a:endParaRPr sz="2500" dirty="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500"/>
              <a:buChar char="❑"/>
            </a:pPr>
            <a:r>
              <a:rPr lang="mk" sz="2500" b="1" dirty="0">
                <a:solidFill>
                  <a:srgbClr val="FFAA5A"/>
                </a:solidFill>
              </a:rPr>
              <a:t>Сајбер-безбедноста </a:t>
            </a:r>
            <a:r>
              <a:rPr lang="mk" sz="2500" dirty="0"/>
              <a:t>е поширок поим кој вклучува сè што може да направи бизнисот за да се заштити онлајн - мрежна безбедност, заштита на податоци и процеси.</a:t>
            </a:r>
            <a:endParaRPr sz="2500" dirty="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500"/>
              <a:buChar char="❑"/>
            </a:pPr>
            <a:r>
              <a:rPr lang="mk" sz="2500" b="1" dirty="0">
                <a:solidFill>
                  <a:srgbClr val="FFAA5A"/>
                </a:solidFill>
              </a:rPr>
              <a:t>Дигиталната безбедност </a:t>
            </a:r>
            <a:r>
              <a:rPr lang="mk" sz="2500" dirty="0"/>
              <a:t>е подгрупа на сајбер безбедноста. Се фокусира на способностите и напорите што поединците можат да ги преземат за да се заштитат себеси и своите податоци и уреди.</a:t>
            </a:r>
            <a:endParaRPr sz="2500" dirty="0"/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mk" sz="2500" dirty="0"/>
              <a:t> </a:t>
            </a:r>
            <a:endParaRPr sz="2500" dirty="0"/>
          </a:p>
          <a:p>
            <a:pPr marL="228600" lvl="0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/>
              <a:t>Што е дигитална безбедност?</a:t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xfrm>
            <a:off x="1120690" y="1448555"/>
            <a:ext cx="10515600" cy="409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mk" sz="2600" dirty="0"/>
              <a:t>Во оваа дигитална ера, сè се заснова на податоци и вашите лични информации се клучни за вашиот живот.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mk" sz="2600" dirty="0"/>
              <a:t>Напаѓачите постојано наоѓаат нови начини за пристап до личните информации и напад на вашето онлајн присуство.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mk" sz="2600" dirty="0"/>
              <a:t> </a:t>
            </a:r>
            <a:r>
              <a:rPr lang="mk" sz="2000" b="1" i="1" dirty="0">
                <a:solidFill>
                  <a:srgbClr val="FFAA5A"/>
                </a:solidFill>
              </a:rPr>
              <a:t>Да се заштитите во вашиот онлајн живот никогаш не било поважно!!!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mk" sz="2600" b="1" dirty="0">
                <a:solidFill>
                  <a:srgbClr val="FFAA5A"/>
                </a:solidFill>
              </a:rPr>
              <a:t>Дигиталната безбедност </a:t>
            </a:r>
            <a:r>
              <a:rPr lang="mk" sz="2600" dirty="0"/>
              <a:t>гарантира дека не само да сте свесни за заканите со кои се соочувате како поединец, туку и да имате алатките и знаењето за борба против овие напади.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600" dirty="0"/>
          </a:p>
        </p:txBody>
      </p:sp>
      <p:sp>
        <p:nvSpPr>
          <p:cNvPr id="294" name="Google Shape;294;p38"/>
          <p:cNvSpPr txBox="1"/>
          <p:nvPr/>
        </p:nvSpPr>
        <p:spPr>
          <a:xfrm>
            <a:off x="1613647" y="5540801"/>
            <a:ext cx="9730114" cy="828000"/>
          </a:xfrm>
          <a:prstGeom prst="rect">
            <a:avLst/>
          </a:prstGeom>
          <a:solidFill>
            <a:srgbClr val="92BAB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FFAA5A"/>
              </a:buClr>
              <a:buSzPts val="1800"/>
            </a:pPr>
            <a:r>
              <a:rPr lang="mk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Дигитална безбедност: разликата меѓу добивањето е-пошта со тврдење дека е од вашиот шеф кој го сака </a:t>
            </a:r>
            <a:r>
              <a:rPr lang="mk" sz="1800" dirty="0">
                <a:solidFill>
                  <a:schemeClr val="lt1"/>
                </a:solidFill>
              </a:rPr>
              <a:t>нешто апсурдното од </a:t>
            </a:r>
            <a:r>
              <a:rPr lang="mk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вас и согледување дека адресата од која доаѓа е лажна.</a:t>
            </a:r>
            <a:endParaRPr sz="28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9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mk">
                <a:solidFill>
                  <a:srgbClr val="FFFFFF"/>
                </a:solidFill>
              </a:rPr>
              <a:t>Цел на модулот</a:t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39"/>
          <p:cNvGrpSpPr/>
          <p:nvPr/>
        </p:nvGrpSpPr>
        <p:grpSpPr>
          <a:xfrm>
            <a:off x="4641597" y="1384538"/>
            <a:ext cx="6074904" cy="3711693"/>
            <a:chOff x="230503" y="454668"/>
            <a:chExt cx="6074904" cy="3711693"/>
          </a:xfrm>
        </p:grpSpPr>
        <p:sp>
          <p:nvSpPr>
            <p:cNvPr id="304" name="Google Shape;304;p39"/>
            <p:cNvSpPr/>
            <p:nvPr/>
          </p:nvSpPr>
          <p:spPr>
            <a:xfrm>
              <a:off x="230503" y="454668"/>
              <a:ext cx="1341562" cy="1341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9"/>
            <p:cNvSpPr/>
            <p:nvPr/>
          </p:nvSpPr>
          <p:spPr>
            <a:xfrm>
              <a:off x="3139319" y="539500"/>
              <a:ext cx="2981250" cy="1465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 txBox="1"/>
            <p:nvPr/>
          </p:nvSpPr>
          <p:spPr>
            <a:xfrm>
              <a:off x="3139319" y="539500"/>
              <a:ext cx="2981250" cy="1465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Целта на </a:t>
              </a:r>
              <a:r>
                <a:rPr lang="mk" sz="1800" b="1" i="0" u="none" strike="noStrike" cap="none">
                  <a:solidFill>
                    <a:srgbClr val="92BAB5"/>
                  </a:solidFill>
                  <a:latin typeface="Arial"/>
                  <a:ea typeface="Arial"/>
                  <a:cs typeface="Arial"/>
                  <a:sym typeface="Arial"/>
                </a:rPr>
                <a:t>Модулот за дигитална безбедност </a:t>
              </a: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 да ги опреми возрасните со компетенциите неопходни за одговорно однесување во онлајн светот.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230511" y="2824799"/>
              <a:ext cx="1341562" cy="1341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2985964" y="2698447"/>
              <a:ext cx="3319443" cy="137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9"/>
            <p:cNvSpPr txBox="1"/>
            <p:nvPr/>
          </p:nvSpPr>
          <p:spPr>
            <a:xfrm>
              <a:off x="2985964" y="2698447"/>
              <a:ext cx="3319443" cy="137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Модулот е дизајниран да им помогне на возрасните да ги разберат основните концепти за дигитална безбедност за да го намалат ризикот од онлајн напад и да обезбедат начини за зголемување на нивната дигитална еластичност.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mk" sz="5200"/>
              <a:t>ЦЕЛИ НА УЧЕЊЕТО</a:t>
            </a:r>
            <a:endParaRPr/>
          </a:p>
        </p:txBody>
      </p:sp>
      <p:grpSp>
        <p:nvGrpSpPr>
          <p:cNvPr id="316" name="Google Shape;316;p40"/>
          <p:cNvGrpSpPr/>
          <p:nvPr/>
        </p:nvGrpSpPr>
        <p:grpSpPr>
          <a:xfrm>
            <a:off x="838415" y="2027604"/>
            <a:ext cx="10808539" cy="4445534"/>
            <a:chOff x="215" y="201980"/>
            <a:chExt cx="10808539" cy="4445534"/>
          </a:xfrm>
        </p:grpSpPr>
        <p:sp>
          <p:nvSpPr>
            <p:cNvPr id="317" name="Google Shape;317;p40"/>
            <p:cNvSpPr/>
            <p:nvPr/>
          </p:nvSpPr>
          <p:spPr>
            <a:xfrm>
              <a:off x="4282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 txBox="1"/>
            <p:nvPr/>
          </p:nvSpPr>
          <p:spPr>
            <a:xfrm>
              <a:off x="4282" y="1891283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се има општо познавање на концептот </a:t>
              </a:r>
              <a:r>
                <a:rPr lang="mk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 дигитална безбедност 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50065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 txBox="1"/>
            <p:nvPr/>
          </p:nvSpPr>
          <p:spPr>
            <a:xfrm>
              <a:off x="61038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215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1966575" y="201980"/>
              <a:ext cx="2339195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 txBox="1"/>
            <p:nvPr/>
          </p:nvSpPr>
          <p:spPr>
            <a:xfrm>
              <a:off x="1966575" y="1891283"/>
              <a:ext cx="2339195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се разбере прашањето за </a:t>
              </a:r>
              <a:r>
                <a:rPr lang="mk" sz="2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дигитален идентитет </a:t>
              </a: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 </a:t>
              </a:r>
              <a:r>
                <a:rPr lang="mk" sz="2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дигитален отпечаток </a:t>
              </a:r>
              <a:endParaRPr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2667254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 txBox="1"/>
            <p:nvPr/>
          </p:nvSpPr>
          <p:spPr>
            <a:xfrm>
              <a:off x="2776977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2190419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4484160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 txBox="1"/>
            <p:nvPr/>
          </p:nvSpPr>
          <p:spPr>
            <a:xfrm>
              <a:off x="4484150" y="1713501"/>
              <a:ext cx="1783800" cy="28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се истражат практични стратегии за </a:t>
              </a:r>
              <a:r>
                <a:rPr lang="mk" sz="2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дигитални безбедносни навики</a:t>
              </a:r>
              <a:endParaRPr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500009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 txBox="1"/>
            <p:nvPr/>
          </p:nvSpPr>
          <p:spPr>
            <a:xfrm>
              <a:off x="510982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4503551" y="1525776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446453" y="201980"/>
              <a:ext cx="2395941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 txBox="1"/>
            <p:nvPr/>
          </p:nvSpPr>
          <p:spPr>
            <a:xfrm>
              <a:off x="6446453" y="1891283"/>
              <a:ext cx="2395941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научиме начини за безбедно користење </a:t>
              </a:r>
              <a:r>
                <a:rPr lang="mk" sz="2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социјалните мрежи </a:t>
              </a: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 </a:t>
              </a:r>
              <a:r>
                <a:rPr lang="mk" sz="2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интернет банкарството </a:t>
              </a:r>
              <a:endParaRPr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7217417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 txBox="1"/>
            <p:nvPr/>
          </p:nvSpPr>
          <p:spPr>
            <a:xfrm>
              <a:off x="7327140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675247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9020784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 txBox="1"/>
            <p:nvPr/>
          </p:nvSpPr>
          <p:spPr>
            <a:xfrm>
              <a:off x="9020784" y="1891283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се откријат најдобрите практики и совети за дигитална безбедност</a:t>
              </a:r>
              <a:endParaRPr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9538116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 txBox="1"/>
            <p:nvPr/>
          </p:nvSpPr>
          <p:spPr>
            <a:xfrm>
              <a:off x="9647839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902485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mk" sz="5200" dirty="0"/>
              <a:t>РЕЗУЛТАТИ ОД УЧЕЊЕТО</a:t>
            </a:r>
            <a:endParaRPr dirty="0"/>
          </a:p>
        </p:txBody>
      </p:sp>
      <p:grpSp>
        <p:nvGrpSpPr>
          <p:cNvPr id="348" name="Google Shape;348;p41"/>
          <p:cNvGrpSpPr/>
          <p:nvPr/>
        </p:nvGrpSpPr>
        <p:grpSpPr>
          <a:xfrm>
            <a:off x="846261" y="1835382"/>
            <a:ext cx="10499477" cy="4339379"/>
            <a:chOff x="8061" y="6582"/>
            <a:chExt cx="10499477" cy="4339379"/>
          </a:xfrm>
        </p:grpSpPr>
        <p:sp>
          <p:nvSpPr>
            <p:cNvPr id="349" name="Google Shape;349;p41"/>
            <p:cNvSpPr/>
            <p:nvPr/>
          </p:nvSpPr>
          <p:spPr>
            <a:xfrm>
              <a:off x="3040792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 txBox="1"/>
            <p:nvPr/>
          </p:nvSpPr>
          <p:spPr>
            <a:xfrm>
              <a:off x="3357014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 txBox="1"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 КРАЈОТ НА ОВОЈ МОДУЛ, ЌЕ МОЖЕТЕ ДА: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6773265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 txBox="1"/>
            <p:nvPr/>
          </p:nvSpPr>
          <p:spPr>
            <a:xfrm>
              <a:off x="7089488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solidFill>
              <a:srgbClr val="DB784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 txBox="1"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ДЕФИНИРАТЕ  ДИГИТАЛЕН ИДЕНТИТЕТ И ДИГИТАЛЕН ОТПЕЧАТОК И ДА ЈА РАЗБЕРЕТЕ НЕГОВАТА ВРСКА СО КОНЦЕПТОТ НА ДИГИТАЛНА БЕЗБЕДНОСТ</a:t>
              </a: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1525326" y="1825500"/>
              <a:ext cx="7464946" cy="66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 txBox="1"/>
            <p:nvPr/>
          </p:nvSpPr>
          <p:spPr>
            <a:xfrm>
              <a:off x="5070362" y="2155682"/>
              <a:ext cx="374875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solidFill>
              <a:srgbClr val="CB7C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 txBox="1"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РАЗВИЕТЕ ЛИЧНА СТРАТЕГИЈА ЗА ДИГИТАЛНИ БЕЗБЕДНОСНИ НАВИКИ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3040792" y="3389882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 txBox="1"/>
            <p:nvPr/>
          </p:nvSpPr>
          <p:spPr>
            <a:xfrm>
              <a:off x="3357014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solidFill>
              <a:srgbClr val="BC8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 txBox="1"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 ОДНЕСУВАТЕ БЕЗБЕДНО НА СОЦИЈАЛНИТЕ МРЕЖИ И ИНТЕРНЕТ БАНКАРСТВОТО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6773265" y="3389882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 txBox="1"/>
            <p:nvPr/>
          </p:nvSpPr>
          <p:spPr>
            <a:xfrm>
              <a:off x="7089488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solidFill>
              <a:srgbClr val="AF93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 txBox="1"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ИДЕНТИФИКУВАТЕ И ИМАТЕ КОРИСТ ОД НАЈДОБРИТЕ ПРАКТИКИ ЗА ДИГИТАЛНА БЕЗБЕДНОСТ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 txBox="1"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ГО НАМАЛИТЕ НА РИЗИКОТ ОД ОНЛАЈН НАПАДИ И ЗАКАНИ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/>
              <a:t>Очекувања од учениците</a:t>
            </a:r>
            <a:endParaRPr/>
          </a:p>
        </p:txBody>
      </p:sp>
      <p:sp>
        <p:nvSpPr>
          <p:cNvPr id="378" name="Google Shape;378;p42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2"/>
          <p:cNvSpPr txBox="1">
            <a:spLocks noGrp="1"/>
          </p:cNvSpPr>
          <p:nvPr>
            <p:ph type="body" idx="1"/>
          </p:nvPr>
        </p:nvSpPr>
        <p:spPr>
          <a:xfrm>
            <a:off x="1257300" y="1477578"/>
            <a:ext cx="10515600" cy="51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mk" sz="2300" b="1" dirty="0">
                <a:solidFill>
                  <a:srgbClr val="FFAA5A"/>
                </a:solidFill>
              </a:rPr>
              <a:t>Задачи и одговорности на учениците</a:t>
            </a:r>
            <a:endParaRPr sz="2300" dirty="0">
              <a:solidFill>
                <a:srgbClr val="FFAA5A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mk" sz="2300" dirty="0"/>
              <a:t>За да ја максимизирате користа што ќе ја имате од модулот и да ги имате </a:t>
            </a:r>
            <a:br>
              <a:rPr lang="mk" sz="2300" dirty="0"/>
            </a:br>
            <a:r>
              <a:rPr lang="mk" sz="2300" dirty="0"/>
              <a:t>сите резултати од учењето, од вас како ученик се очекува следново:</a:t>
            </a:r>
            <a:endParaRPr sz="2700" dirty="0"/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mk" sz="2300" dirty="0"/>
              <a:t>Ве молам;</a:t>
            </a:r>
            <a:endParaRPr sz="2700" dirty="0"/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/>
              <a:t>Одвојте приближно три часа за да го завршите овој модул.</a:t>
            </a:r>
            <a:endParaRPr sz="2700" dirty="0"/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/>
              <a:t>Гледајте ги сите обработени видеа за да имате општо разбирање за дигиталната благосостојба.</a:t>
            </a:r>
            <a:endParaRPr sz="2700" dirty="0"/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/>
              <a:t>Внимателно прегледајте ги сите презентации за да истражите важни прашања поврзани со темата.</a:t>
            </a:r>
            <a:endParaRPr sz="2700" dirty="0"/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/>
              <a:t>Пополнете ги сите квизови за да го проверите вашето разбирање и да се потсетите кога е потребно.</a:t>
            </a:r>
            <a:endParaRPr sz="2700" dirty="0"/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mk" sz="2300" dirty="0"/>
              <a:t> </a:t>
            </a:r>
            <a:endParaRPr sz="2700" dirty="0"/>
          </a:p>
          <a:p>
            <a:pPr marL="228600" lvl="0" indent="-76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54BE3F-9008-4F23-A807-926B1CE9235E}"/>
</file>

<file path=customXml/itemProps2.xml><?xml version="1.0" encoding="utf-8"?>
<ds:datastoreItem xmlns:ds="http://schemas.openxmlformats.org/officeDocument/2006/customXml" ds:itemID="{F90561D4-C774-4DC6-86AC-527E263D8924}"/>
</file>

<file path=customXml/itemProps3.xml><?xml version="1.0" encoding="utf-8"?>
<ds:datastoreItem xmlns:ds="http://schemas.openxmlformats.org/officeDocument/2006/customXml" ds:itemID="{71933911-41C2-41D2-90FF-FA46D6D56E8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783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Noto Sans Symbols</vt:lpstr>
      <vt:lpstr>Arial</vt:lpstr>
      <vt:lpstr>Aptos</vt:lpstr>
      <vt:lpstr>Cambria</vt:lpstr>
      <vt:lpstr>Play</vt:lpstr>
      <vt:lpstr>2_Motív Office</vt:lpstr>
      <vt:lpstr>3_Motív Office</vt:lpstr>
      <vt:lpstr>Office Theme</vt:lpstr>
      <vt:lpstr>Дигитална безбедност - Вовед</vt:lpstr>
      <vt:lpstr>ДИГИТАЛНА БЕЗБЕДНОСТ:  АКТИВНО ОСТАНЕТЕ БЕЗБЕДНИ ОНЛАЈН</vt:lpstr>
      <vt:lpstr>ВОВЕД</vt:lpstr>
      <vt:lpstr>Која е разликата меѓу  сајбер безбедноста и дигиталната безбедност?</vt:lpstr>
      <vt:lpstr>Што е дигитална безбедност?</vt:lpstr>
      <vt:lpstr>Цел на модулот</vt:lpstr>
      <vt:lpstr>ЦЕЛИ НА УЧЕЊЕТО</vt:lpstr>
      <vt:lpstr>РЕЗУЛТАТИ ОД УЧЕЊЕТО</vt:lpstr>
      <vt:lpstr>Очекувања од учениците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безбедност - Вовед</dc:title>
  <cp:lastModifiedBy>Suzana Trajkovska Kochankovska</cp:lastModifiedBy>
  <cp:revision>2</cp:revision>
  <dcterms:modified xsi:type="dcterms:W3CDTF">2024-10-16T21:01:22Z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