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  <p:sldMasterId id="214748366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12192000"/>
  <p:notesSz cx="6858000" cy="9144000"/>
  <p:embeddedFontLst>
    <p:embeddedFont>
      <p:font typeface="Play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gax46cMwyQmIwPJwD3q93zoLhq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Play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3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Play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7" name="Google Shape;26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6" name="Google Shape;28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10" Type="http://schemas.openxmlformats.org/officeDocument/2006/relationships/image" Target="../media/image8.png"/><Relationship Id="rId9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7"/>
          <p:cNvSpPr txBox="1"/>
          <p:nvPr/>
        </p:nvSpPr>
        <p:spPr>
          <a:xfrm>
            <a:off x="1524000" y="2649480"/>
            <a:ext cx="9144000" cy="745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i="0" lang="en-US" sz="2000" u="none" cap="none" strike="noStrike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i="0" sz="2000" u="none" cap="none" strike="noStrike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i="0" lang="en-US" sz="2000" u="none" cap="none" strike="noStrike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i="0" sz="2000" u="none" cap="none" strike="noStrike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27"/>
          <p:cNvSpPr txBox="1"/>
          <p:nvPr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" name="Google Shape;93;p27"/>
          <p:cNvGrpSpPr/>
          <p:nvPr/>
        </p:nvGrpSpPr>
        <p:grpSpPr>
          <a:xfrm>
            <a:off x="404037" y="5915131"/>
            <a:ext cx="11602577" cy="790052"/>
            <a:chOff x="435935" y="5851336"/>
            <a:chExt cx="11602577" cy="790052"/>
          </a:xfrm>
        </p:grpSpPr>
        <p:pic>
          <p:nvPicPr>
            <p:cNvPr descr="Obrázok, na ktorom je text" id="94" name="Google Shape;94;p2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lovenská poľnohospodárska univerzita v Nitre" id="97" name="Google Shape;97;p2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89235" y="5963498"/>
              <a:ext cx="1128044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" id="98" name="Google Shape;98;p2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17279" y="5963498"/>
              <a:ext cx="968299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2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IFED - Formación, cultura y empleo en Granada" id="100" name="Google Shape;100;p2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898797" y="5968999"/>
              <a:ext cx="1521023" cy="523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27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566511" y="5945929"/>
              <a:ext cx="149902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yzygia Foundation" id="102" name="Google Shape;102;p27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606409" y="6252553"/>
              <a:ext cx="1419225" cy="2822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8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2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2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2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0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❑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9" name="Google Shape;119;p3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0" name="Google Shape;120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3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7" name="Google Shape;12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6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4"/>
          <p:cNvSpPr txBox="1"/>
          <p:nvPr>
            <p:ph type="ctrTitle"/>
          </p:nvPr>
        </p:nvSpPr>
        <p:spPr>
          <a:xfrm>
            <a:off x="457200" y="1420283"/>
            <a:ext cx="5181600" cy="9800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4"/>
          <p:cNvSpPr txBox="1"/>
          <p:nvPr>
            <p:ph idx="1" type="subTitle"/>
          </p:nvPr>
        </p:nvSpPr>
        <p:spPr>
          <a:xfrm>
            <a:off x="914400" y="2590800"/>
            <a:ext cx="426720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3" name="Google Shape;143;p34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4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5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5"/>
          <p:cNvSpPr txBox="1"/>
          <p:nvPr>
            <p:ph idx="1" type="body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35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5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5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6"/>
          <p:cNvSpPr txBox="1"/>
          <p:nvPr>
            <p:ph type="title"/>
          </p:nvPr>
        </p:nvSpPr>
        <p:spPr>
          <a:xfrm>
            <a:off x="481542" y="2937934"/>
            <a:ext cx="5181600" cy="90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b="1" sz="2667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6"/>
          <p:cNvSpPr txBox="1"/>
          <p:nvPr>
            <p:ph idx="1" type="body"/>
          </p:nvPr>
        </p:nvSpPr>
        <p:spPr>
          <a:xfrm>
            <a:off x="481542" y="1937809"/>
            <a:ext cx="5181600" cy="1000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13"/>
              </a:spcBef>
              <a:spcAft>
                <a:spcPts val="0"/>
              </a:spcAft>
              <a:buClr>
                <a:srgbClr val="888888"/>
              </a:buClr>
              <a:buSzPts val="1067"/>
              <a:buNone/>
              <a:defRPr sz="1067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5" name="Google Shape;155;p36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6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6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7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7"/>
          <p:cNvSpPr txBox="1"/>
          <p:nvPr>
            <p:ph idx="1" type="body"/>
          </p:nvPr>
        </p:nvSpPr>
        <p:spPr>
          <a:xfrm>
            <a:off x="304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7154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Char char="•"/>
              <a:defRPr sz="1867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2pPr>
            <a:lvl3pPr indent="-313245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indent="-3048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61" name="Google Shape;161;p37"/>
          <p:cNvSpPr txBox="1"/>
          <p:nvPr>
            <p:ph idx="2" type="body"/>
          </p:nvPr>
        </p:nvSpPr>
        <p:spPr>
          <a:xfrm>
            <a:off x="3098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7154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Char char="•"/>
              <a:defRPr sz="1867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2pPr>
            <a:lvl3pPr indent="-313245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indent="-3048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62" name="Google Shape;162;p37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7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7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8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33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8"/>
          <p:cNvSpPr txBox="1"/>
          <p:nvPr>
            <p:ph idx="1" type="body"/>
          </p:nvPr>
        </p:nvSpPr>
        <p:spPr>
          <a:xfrm>
            <a:off x="304800" y="1023409"/>
            <a:ext cx="2693459" cy="4265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1pPr>
            <a:lvl2pPr indent="-228600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3pPr>
            <a:lvl4pPr indent="-228600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4pPr>
            <a:lvl5pPr indent="-228600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5pPr>
            <a:lvl6pPr indent="-228600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6pPr>
            <a:lvl7pPr indent="-228600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7pPr>
            <a:lvl8pPr indent="-228600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8pPr>
            <a:lvl9pPr indent="-228600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9pPr>
          </a:lstStyle>
          <a:p/>
        </p:txBody>
      </p:sp>
      <p:sp>
        <p:nvSpPr>
          <p:cNvPr id="168" name="Google Shape;168;p38"/>
          <p:cNvSpPr txBox="1"/>
          <p:nvPr>
            <p:ph idx="2" type="body"/>
          </p:nvPr>
        </p:nvSpPr>
        <p:spPr>
          <a:xfrm>
            <a:off x="304800" y="1449917"/>
            <a:ext cx="2693459" cy="263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3245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–"/>
              <a:defRPr sz="1333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6354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–"/>
              <a:defRPr sz="1067"/>
            </a:lvl4pPr>
            <a:lvl5pPr indent="-296354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»"/>
              <a:defRPr sz="1067"/>
            </a:lvl5pPr>
            <a:lvl6pPr indent="-296354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6pPr>
            <a:lvl7pPr indent="-296354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7pPr>
            <a:lvl8pPr indent="-296354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8pPr>
            <a:lvl9pPr indent="-296354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9pPr>
          </a:lstStyle>
          <a:p/>
        </p:txBody>
      </p:sp>
      <p:sp>
        <p:nvSpPr>
          <p:cNvPr id="169" name="Google Shape;169;p38"/>
          <p:cNvSpPr txBox="1"/>
          <p:nvPr>
            <p:ph idx="3" type="body"/>
          </p:nvPr>
        </p:nvSpPr>
        <p:spPr>
          <a:xfrm>
            <a:off x="3096684" y="1023409"/>
            <a:ext cx="2694517" cy="4265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1pPr>
            <a:lvl2pPr indent="-228600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3pPr>
            <a:lvl4pPr indent="-228600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4pPr>
            <a:lvl5pPr indent="-228600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5pPr>
            <a:lvl6pPr indent="-228600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6pPr>
            <a:lvl7pPr indent="-228600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7pPr>
            <a:lvl8pPr indent="-228600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8pPr>
            <a:lvl9pPr indent="-228600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9pPr>
          </a:lstStyle>
          <a:p/>
        </p:txBody>
      </p:sp>
      <p:sp>
        <p:nvSpPr>
          <p:cNvPr id="170" name="Google Shape;170;p38"/>
          <p:cNvSpPr txBox="1"/>
          <p:nvPr>
            <p:ph idx="4" type="body"/>
          </p:nvPr>
        </p:nvSpPr>
        <p:spPr>
          <a:xfrm>
            <a:off x="3096684" y="1449917"/>
            <a:ext cx="2694517" cy="263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3245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–"/>
              <a:defRPr sz="1333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6354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–"/>
              <a:defRPr sz="1067"/>
            </a:lvl4pPr>
            <a:lvl5pPr indent="-296354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»"/>
              <a:defRPr sz="1067"/>
            </a:lvl5pPr>
            <a:lvl6pPr indent="-296354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6pPr>
            <a:lvl7pPr indent="-296354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7pPr>
            <a:lvl8pPr indent="-296354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8pPr>
            <a:lvl9pPr indent="-296354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9pPr>
          </a:lstStyle>
          <a:p/>
        </p:txBody>
      </p:sp>
      <p:sp>
        <p:nvSpPr>
          <p:cNvPr id="171" name="Google Shape;171;p38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8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8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9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9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9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39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0"/>
          <p:cNvSpPr txBox="1"/>
          <p:nvPr>
            <p:ph type="title"/>
          </p:nvPr>
        </p:nvSpPr>
        <p:spPr>
          <a:xfrm>
            <a:off x="304800" y="182033"/>
            <a:ext cx="2005542" cy="77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Calibri"/>
              <a:buNone/>
              <a:defRPr b="1" sz="1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0"/>
          <p:cNvSpPr txBox="1"/>
          <p:nvPr>
            <p:ph idx="1" type="body"/>
          </p:nvPr>
        </p:nvSpPr>
        <p:spPr>
          <a:xfrm>
            <a:off x="2383367" y="182034"/>
            <a:ext cx="3407833" cy="390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4045" lvl="0" marL="457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1pPr>
            <a:lvl2pPr indent="-347154" lvl="1" marL="9144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Char char="–"/>
              <a:defRPr sz="1867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13245" lvl="3" marL="18288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–"/>
              <a:defRPr sz="1333"/>
            </a:lvl4pPr>
            <a:lvl5pPr indent="-313245" lvl="4" marL="22860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»"/>
              <a:defRPr sz="1333"/>
            </a:lvl5pPr>
            <a:lvl6pPr indent="-313245" lvl="5" marL="27432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6pPr>
            <a:lvl7pPr indent="-313245" lvl="6" marL="3200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7pPr>
            <a:lvl8pPr indent="-313245" lvl="7" marL="3657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8pPr>
            <a:lvl9pPr indent="-313245" lvl="8" marL="41148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9pPr>
          </a:lstStyle>
          <a:p/>
        </p:txBody>
      </p:sp>
      <p:sp>
        <p:nvSpPr>
          <p:cNvPr id="182" name="Google Shape;182;p40"/>
          <p:cNvSpPr txBox="1"/>
          <p:nvPr>
            <p:ph idx="2" type="body"/>
          </p:nvPr>
        </p:nvSpPr>
        <p:spPr>
          <a:xfrm>
            <a:off x="304800" y="956734"/>
            <a:ext cx="2005542" cy="3127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None/>
              <a:defRPr sz="933"/>
            </a:lvl1pPr>
            <a:lvl2pPr indent="-228600" lvl="1" marL="914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indent="-228600" lvl="2" marL="1371600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667"/>
              <a:buNone/>
              <a:defRPr sz="667"/>
            </a:lvl3pPr>
            <a:lvl4pPr indent="-228600" lvl="3" marL="1828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4pPr>
            <a:lvl5pPr indent="-228600" lvl="4" marL="22860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5pPr>
            <a:lvl6pPr indent="-228600" lvl="5" marL="27432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6pPr>
            <a:lvl7pPr indent="-228600" lvl="6" marL="32004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7pPr>
            <a:lvl8pPr indent="-228600" lvl="7" marL="36576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8pPr>
            <a:lvl9pPr indent="-228600" lvl="8" marL="4114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9pPr>
          </a:lstStyle>
          <a:p/>
        </p:txBody>
      </p:sp>
      <p:sp>
        <p:nvSpPr>
          <p:cNvPr id="183" name="Google Shape;183;p40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40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40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1"/>
          <p:cNvSpPr txBox="1"/>
          <p:nvPr>
            <p:ph type="title"/>
          </p:nvPr>
        </p:nvSpPr>
        <p:spPr>
          <a:xfrm>
            <a:off x="1194859" y="3200400"/>
            <a:ext cx="36576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Calibri"/>
              <a:buNone/>
              <a:defRPr b="1" sz="1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1"/>
          <p:cNvSpPr/>
          <p:nvPr>
            <p:ph idx="2" type="pic"/>
          </p:nvPr>
        </p:nvSpPr>
        <p:spPr>
          <a:xfrm>
            <a:off x="1194859" y="408517"/>
            <a:ext cx="3657600" cy="2743200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41"/>
          <p:cNvSpPr txBox="1"/>
          <p:nvPr>
            <p:ph idx="1" type="body"/>
          </p:nvPr>
        </p:nvSpPr>
        <p:spPr>
          <a:xfrm>
            <a:off x="1194859" y="3578225"/>
            <a:ext cx="3657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None/>
              <a:defRPr sz="933"/>
            </a:lvl1pPr>
            <a:lvl2pPr indent="-228600" lvl="1" marL="914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indent="-228600" lvl="2" marL="1371600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667"/>
              <a:buNone/>
              <a:defRPr sz="667"/>
            </a:lvl3pPr>
            <a:lvl4pPr indent="-228600" lvl="3" marL="1828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4pPr>
            <a:lvl5pPr indent="-228600" lvl="4" marL="22860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5pPr>
            <a:lvl6pPr indent="-228600" lvl="5" marL="27432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6pPr>
            <a:lvl7pPr indent="-228600" lvl="6" marL="32004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7pPr>
            <a:lvl8pPr indent="-228600" lvl="7" marL="36576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8pPr>
            <a:lvl9pPr indent="-228600" lvl="8" marL="4114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9pPr>
          </a:lstStyle>
          <a:p/>
        </p:txBody>
      </p:sp>
      <p:sp>
        <p:nvSpPr>
          <p:cNvPr id="190" name="Google Shape;190;p41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41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1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2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42"/>
          <p:cNvSpPr txBox="1"/>
          <p:nvPr>
            <p:ph idx="1" type="body"/>
          </p:nvPr>
        </p:nvSpPr>
        <p:spPr>
          <a:xfrm rot="5400000">
            <a:off x="1539346" y="-167746"/>
            <a:ext cx="3017309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42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2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42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3"/>
          <p:cNvSpPr txBox="1"/>
          <p:nvPr>
            <p:ph type="title"/>
          </p:nvPr>
        </p:nvSpPr>
        <p:spPr>
          <a:xfrm rot="5400000">
            <a:off x="3154892" y="1447800"/>
            <a:ext cx="3901017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3"/>
          <p:cNvSpPr txBox="1"/>
          <p:nvPr>
            <p:ph idx="1" type="body"/>
          </p:nvPr>
        </p:nvSpPr>
        <p:spPr>
          <a:xfrm rot="5400000">
            <a:off x="360892" y="127000"/>
            <a:ext cx="3901017" cy="4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2" name="Google Shape;202;p43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3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43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b="1" i="0" sz="48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❑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33"/>
              <a:buFont typeface="Calibri"/>
              <a:buNone/>
              <a:defRPr b="0" i="0" sz="29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2" name="Google Shape;132;p15"/>
          <p:cNvSpPr txBox="1"/>
          <p:nvPr>
            <p:ph idx="1" type="body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4045" lvl="0" marL="457200" marR="0" rtl="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b="0" i="0" sz="21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7154" lvl="1" marL="914400" marR="0" rtl="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–"/>
              <a:defRPr b="0" i="0" sz="18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3245" lvl="3" marL="18288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–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3245" lvl="4" marL="22860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3245" lvl="5" marL="27432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3245" lvl="6" marL="32004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3245" lvl="7" marL="36576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3245" lvl="8" marL="41148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15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15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9.png"/><Relationship Id="rId13" Type="http://schemas.openxmlformats.org/officeDocument/2006/relationships/image" Target="../media/image30.png"/><Relationship Id="rId1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9" Type="http://schemas.openxmlformats.org/officeDocument/2006/relationships/image" Target="../media/image7.jpg"/><Relationship Id="rId5" Type="http://schemas.openxmlformats.org/officeDocument/2006/relationships/image" Target="../media/image3.png"/><Relationship Id="rId6" Type="http://schemas.openxmlformats.org/officeDocument/2006/relationships/image" Target="../media/image16.png"/><Relationship Id="rId7" Type="http://schemas.openxmlformats.org/officeDocument/2006/relationships/image" Target="../media/image5.png"/><Relationship Id="rId8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29.png"/><Relationship Id="rId9" Type="http://schemas.openxmlformats.org/officeDocument/2006/relationships/image" Target="../media/image19.png"/><Relationship Id="rId5" Type="http://schemas.openxmlformats.org/officeDocument/2006/relationships/image" Target="../media/image24.png"/><Relationship Id="rId6" Type="http://schemas.openxmlformats.org/officeDocument/2006/relationships/image" Target="../media/image31.png"/><Relationship Id="rId7" Type="http://schemas.openxmlformats.org/officeDocument/2006/relationships/image" Target="../media/image25.png"/><Relationship Id="rId8" Type="http://schemas.openxmlformats.org/officeDocument/2006/relationships/image" Target="../media/image2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6.png"/><Relationship Id="rId4" Type="http://schemas.openxmlformats.org/officeDocument/2006/relationships/image" Target="../media/image2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"/>
          <p:cNvSpPr txBox="1"/>
          <p:nvPr>
            <p:ph type="title"/>
          </p:nvPr>
        </p:nvSpPr>
        <p:spPr>
          <a:xfrm>
            <a:off x="6269558" y="1583993"/>
            <a:ext cx="5334930" cy="14775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Arial"/>
              <a:buNone/>
            </a:pPr>
            <a:r>
              <a:rPr b="1" lang="en-US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Digitální bezpečnost -Úvod</a:t>
            </a:r>
            <a:endParaRPr b="1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"/>
          <p:cNvSpPr/>
          <p:nvPr/>
        </p:nvSpPr>
        <p:spPr>
          <a:xfrm flipH="1">
            <a:off x="530529" y="1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"/>
          <p:cNvSpPr/>
          <p:nvPr/>
        </p:nvSpPr>
        <p:spPr>
          <a:xfrm flipH="1">
            <a:off x="4349052" y="0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"/>
          <p:cNvSpPr/>
          <p:nvPr/>
        </p:nvSpPr>
        <p:spPr>
          <a:xfrm flipH="1">
            <a:off x="0" y="2916245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"/>
          <p:cNvSpPr/>
          <p:nvPr/>
        </p:nvSpPr>
        <p:spPr>
          <a:xfrm flipH="1">
            <a:off x="3697761" y="5717906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"/>
          <p:cNvSpPr/>
          <p:nvPr/>
        </p:nvSpPr>
        <p:spPr>
          <a:xfrm flipH="1">
            <a:off x="4520513" y="6258756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text" id="217" name="Google Shape;21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1392" y="683970"/>
            <a:ext cx="2406814" cy="52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22658" y="5151053"/>
            <a:ext cx="817175" cy="777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219" name="Google Shape;21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46258" y="5272445"/>
            <a:ext cx="118535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59380" y="5242752"/>
            <a:ext cx="773010" cy="10160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221" name="Google Shape;221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32390" y="5213414"/>
            <a:ext cx="101749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965882" y="5208372"/>
            <a:ext cx="1215490" cy="564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223" name="Google Shape;223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23099" y="5771248"/>
            <a:ext cx="1598293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937023" y="5889422"/>
            <a:ext cx="1575172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225" name="Google Shape;225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0621679" y="5862581"/>
            <a:ext cx="1491323" cy="2822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rázok, na ktorom je počítač, animák, chlapec&#10;&#10;Automaticky generovaný popis" id="226" name="Google Shape;226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06297" y="1470012"/>
            <a:ext cx="3755414" cy="34180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Štít so značkou obrys" id="227" name="Google Shape;227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511235" y="244757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"/>
          <p:cNvSpPr txBox="1"/>
          <p:nvPr/>
        </p:nvSpPr>
        <p:spPr>
          <a:xfrm>
            <a:off x="7622071" y="3686794"/>
            <a:ext cx="2480219" cy="13737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Utváření digitální odolnosti prostřednictvím digitální pohody a bezpečnosti pro všechny</a:t>
            </a:r>
            <a:b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2022-2-SK01-KA220-ADU-000096888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0"/>
          <p:cNvSpPr txBox="1"/>
          <p:nvPr/>
        </p:nvSpPr>
        <p:spPr>
          <a:xfrm>
            <a:off x="312298" y="654050"/>
            <a:ext cx="11567404" cy="6246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676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67" u="none" cap="none" strike="noStrike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Volná licence </a:t>
            </a: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Produkt vyvinutý zde v rámci projektu "Building Digital Resilience by Making Digital Wellbeing and Security Accessible to All 2022-2-SK01-KA220-ADU-000096888" byl vyvinut za podpory Evropské komise a odráží výhradně názor autora. Evropská komise neodpovídá za obsah dokumentů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Publikace získává licenci Creative Commons CC BY- NC SA.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Tato licence vám umožňuje distribuovat, remixovat, vylepšovat a stavět na díle, ale pouze nekomerčně. Při užití díla i výňatků z něj musí: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1. musí být uveden zdroj a odkaz na licenci a musí být zmíněny případné změny. Autorská práva 	zůstávají autorům dokumentů.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2. Dílo nesmí být použito pro komerční účely.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3. Pokud dílo znovu vytvoříte, převedete nebo na něm budete stavět, musí být vaše příspěvky 	zveřejněny pod stejnou licencí jako originál.  </a:t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33" u="none" cap="none" strike="noStrike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Zřeknutí se: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Financováno Evropskou unií. Vyjádřené názory a stanoviska jsou však pouze názory a stanoviska autora (autorů) a nemusí nutně odrážet názory a stanoviska Evropské unie nebo Evropské výkonné agentury pro vzdělávání a kulturu (EACEA). Evropská unie ani EACEA za ně nemohou nést odpovědnost.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10"/>
          <p:cNvSpPr/>
          <p:nvPr/>
        </p:nvSpPr>
        <p:spPr>
          <a:xfrm>
            <a:off x="406400" y="2362200"/>
            <a:ext cx="1562748" cy="539148"/>
          </a:xfrm>
          <a:custGeom>
            <a:rect b="b" l="l" r="r" t="t"/>
            <a:pathLst>
              <a:path extrusionOk="0" h="808722" w="2344122">
                <a:moveTo>
                  <a:pt x="0" y="0"/>
                </a:moveTo>
                <a:lnTo>
                  <a:pt x="2344122" y="0"/>
                </a:lnTo>
                <a:lnTo>
                  <a:pt x="2344122" y="808722"/>
                </a:lnTo>
                <a:lnTo>
                  <a:pt x="0" y="8087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"/>
          <p:cNvSpPr/>
          <p:nvPr/>
        </p:nvSpPr>
        <p:spPr>
          <a:xfrm>
            <a:off x="0" y="8313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"/>
          <p:cNvSpPr txBox="1"/>
          <p:nvPr>
            <p:ph type="title"/>
          </p:nvPr>
        </p:nvSpPr>
        <p:spPr>
          <a:xfrm>
            <a:off x="479394" y="1070800"/>
            <a:ext cx="3939688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800"/>
              <a:buFont typeface="Arial"/>
              <a:buNone/>
            </a:pPr>
            <a:r>
              <a:rPr lang="en-US">
                <a:solidFill>
                  <a:srgbClr val="FFAA5A"/>
                </a:solidFill>
              </a:rPr>
              <a:t>DIGITÁLNÍ BEZPEČNOST: </a:t>
            </a:r>
            <a:br>
              <a:rPr lang="en-US"/>
            </a:br>
            <a:r>
              <a:rPr lang="en-US" sz="4000"/>
              <a:t>AKTIVNĚ ZŮSTAŇTE V BEZPEČÍ ONLINE</a:t>
            </a:r>
            <a:endParaRPr/>
          </a:p>
        </p:txBody>
      </p:sp>
      <p:cxnSp>
        <p:nvCxnSpPr>
          <p:cNvPr id="235" name="Google Shape;235;p2"/>
          <p:cNvCxnSpPr/>
          <p:nvPr/>
        </p:nvCxnSpPr>
        <p:spPr>
          <a:xfrm>
            <a:off x="4728053" y="1132114"/>
            <a:ext cx="0" cy="5717573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grpSp>
        <p:nvGrpSpPr>
          <p:cNvPr id="236" name="Google Shape;236;p2"/>
          <p:cNvGrpSpPr/>
          <p:nvPr/>
        </p:nvGrpSpPr>
        <p:grpSpPr>
          <a:xfrm>
            <a:off x="5108535" y="1077048"/>
            <a:ext cx="6245265" cy="5576850"/>
            <a:chOff x="0" y="6248"/>
            <a:chExt cx="6245265" cy="5576850"/>
          </a:xfrm>
        </p:grpSpPr>
        <p:sp>
          <p:nvSpPr>
            <p:cNvPr id="237" name="Google Shape;237;p2"/>
            <p:cNvSpPr/>
            <p:nvPr/>
          </p:nvSpPr>
          <p:spPr>
            <a:xfrm>
              <a:off x="0" y="6248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2844" y="142248"/>
              <a:ext cx="332769" cy="33244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98458" y="6248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"/>
            <p:cNvSpPr txBox="1"/>
            <p:nvPr/>
          </p:nvSpPr>
          <p:spPr>
            <a:xfrm>
              <a:off x="698458" y="6248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OBSAH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0" y="819241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2844" y="955241"/>
              <a:ext cx="332769" cy="33244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698458" y="819241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"/>
            <p:cNvSpPr txBox="1"/>
            <p:nvPr/>
          </p:nvSpPr>
          <p:spPr>
            <a:xfrm>
              <a:off x="698458" y="819241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Úvod do digitální bezpečnosti</a:t>
              </a:r>
              <a:endParaRPr/>
            </a:p>
            <a:p>
              <a:pPr indent="0" lvl="0" marL="0" marR="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0" y="1632235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182844" y="1768235"/>
              <a:ext cx="332769" cy="33244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98458" y="1632235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"/>
            <p:cNvSpPr txBox="1"/>
            <p:nvPr/>
          </p:nvSpPr>
          <p:spPr>
            <a:xfrm>
              <a:off x="698458" y="1632235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Digitální identita a digitální stopa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0" y="2445228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182844" y="2581228"/>
              <a:ext cx="332769" cy="33244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698458" y="2445228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"/>
            <p:cNvSpPr txBox="1"/>
            <p:nvPr/>
          </p:nvSpPr>
          <p:spPr>
            <a:xfrm>
              <a:off x="698458" y="2445228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Návyky digitální bezpečnosti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0" y="3258222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182844" y="3394222"/>
              <a:ext cx="332769" cy="332444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698458" y="3258222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"/>
            <p:cNvSpPr txBox="1"/>
            <p:nvPr/>
          </p:nvSpPr>
          <p:spPr>
            <a:xfrm>
              <a:off x="698458" y="3258222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Bezpečnost sociálních sítí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0" y="4071216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182844" y="4207216"/>
              <a:ext cx="332769" cy="332444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>
                  <a:alpha val="0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98458" y="4071216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"/>
            <p:cNvSpPr txBox="1"/>
            <p:nvPr/>
          </p:nvSpPr>
          <p:spPr>
            <a:xfrm>
              <a:off x="698458" y="4071216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Bezpečnost internetového bankovnictví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0" y="4884209"/>
              <a:ext cx="6245265" cy="604444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182844" y="5020209"/>
              <a:ext cx="332769" cy="332444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98458" y="4884209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"/>
            <p:cNvSpPr txBox="1"/>
            <p:nvPr/>
          </p:nvSpPr>
          <p:spPr>
            <a:xfrm>
              <a:off x="698458" y="4884209"/>
              <a:ext cx="4467035" cy="698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3950" lIns="73950" spcFirstLastPara="1" rIns="73950" wrap="square" tIns="739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Rekapitulace - závěry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"/>
          <p:cNvSpPr txBox="1"/>
          <p:nvPr>
            <p:ph type="title"/>
          </p:nvPr>
        </p:nvSpPr>
        <p:spPr>
          <a:xfrm>
            <a:off x="630936" y="486850"/>
            <a:ext cx="4818888" cy="8436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000"/>
              <a:buFont typeface="Arial"/>
              <a:buNone/>
            </a:pPr>
            <a:r>
              <a:rPr lang="en-US" sz="5000"/>
              <a:t>ÚVOD </a:t>
            </a:r>
            <a:endParaRPr sz="5000"/>
          </a:p>
        </p:txBody>
      </p:sp>
      <p:sp>
        <p:nvSpPr>
          <p:cNvPr id="272" name="Google Shape;272;p3"/>
          <p:cNvSpPr/>
          <p:nvPr/>
        </p:nvSpPr>
        <p:spPr>
          <a:xfrm>
            <a:off x="643278" y="2372868"/>
            <a:ext cx="3255095" cy="18288"/>
          </a:xfrm>
          <a:custGeom>
            <a:rect b="b" l="l" r="r" t="t"/>
            <a:pathLst>
              <a:path extrusionOk="0" fill="none" h="18288" w="3255095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extrusionOk="0" h="18288" w="3255095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"/>
          <p:cNvSpPr txBox="1"/>
          <p:nvPr>
            <p:ph idx="1" type="body"/>
          </p:nvPr>
        </p:nvSpPr>
        <p:spPr>
          <a:xfrm>
            <a:off x="630936" y="2660904"/>
            <a:ext cx="4818888" cy="35478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/>
              <a:t>Tento vzdělávací modul je vyvinut s cílem poskytnout dospělým znalosti a dovednosti o bezpečném chování v online prostoru, aby byla nastavena vyšší úroveň jejich digitální bezpečnosti.</a:t>
            </a:r>
            <a:endParaRPr/>
          </a:p>
        </p:txBody>
      </p:sp>
      <p:pic>
        <p:nvPicPr>
          <p:cNvPr descr="A computer screen with a shield and a check mark on it&#10;&#10;Description automatically generated" id="274" name="Google Shape;2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8802" y="2938523"/>
            <a:ext cx="5458968" cy="2483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4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en-US"/>
              <a:t>Jaký je rozdíl mezi kybernetickou bezpečností a digitální bezpečností?</a:t>
            </a:r>
            <a:endParaRPr/>
          </a:p>
        </p:txBody>
      </p:sp>
      <p:sp>
        <p:nvSpPr>
          <p:cNvPr id="282" name="Google Shape;282;p4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4"/>
          <p:cNvSpPr txBox="1"/>
          <p:nvPr>
            <p:ph idx="1" type="body"/>
          </p:nvPr>
        </p:nvSpPr>
        <p:spPr>
          <a:xfrm>
            <a:off x="1257300" y="1946494"/>
            <a:ext cx="10515600" cy="46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en-US" sz="2700"/>
              <a:t>Kybernetická bezpečnost a digitální bezpečnost znějí velmi podobně a lidé je často používají zaměnitelně, ale mají odlišné pojmy.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900"/>
              <a:buChar char="❑"/>
            </a:pPr>
            <a:r>
              <a:rPr b="1" lang="en-US" sz="2900">
                <a:solidFill>
                  <a:srgbClr val="FFAA5A"/>
                </a:solidFill>
              </a:rPr>
              <a:t>Kybernetická bezpečnost </a:t>
            </a:r>
            <a:r>
              <a:rPr lang="en-US"/>
              <a:t>je širší pojem, který zahrnuje vše, co může podnik udělat pro svou ochranu online – zabezpečení sítě, ochranu dat a procesů.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900"/>
              <a:buChar char="❑"/>
            </a:pPr>
            <a:r>
              <a:rPr b="1" lang="en-US" sz="2900">
                <a:solidFill>
                  <a:srgbClr val="FFAA5A"/>
                </a:solidFill>
              </a:rPr>
              <a:t>Digitální bezpečnost </a:t>
            </a:r>
            <a:r>
              <a:rPr lang="en-US"/>
              <a:t>je podmnožinou kybernetické bezpečnosti. Zaměřuje se na možnosti a úsilí, které mohou jednotlivci vynaložit na ochranu sebe a svých dat a zařízení.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rPr lang="en-US"/>
              <a:t>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5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5"/>
          <p:cNvSpPr txBox="1"/>
          <p:nvPr>
            <p:ph type="title"/>
          </p:nvPr>
        </p:nvSpPr>
        <p:spPr>
          <a:xfrm>
            <a:off x="838200" y="365125"/>
            <a:ext cx="10515600" cy="99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n-US"/>
              <a:t>Co je digitální bezpečnost?</a:t>
            </a:r>
            <a:endParaRPr/>
          </a:p>
        </p:txBody>
      </p:sp>
      <p:sp>
        <p:nvSpPr>
          <p:cNvPr id="292" name="Google Shape;292;p5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5"/>
          <p:cNvSpPr txBox="1"/>
          <p:nvPr>
            <p:ph idx="1" type="body"/>
          </p:nvPr>
        </p:nvSpPr>
        <p:spPr>
          <a:xfrm>
            <a:off x="1120690" y="1448555"/>
            <a:ext cx="10515600" cy="4092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V tomto digitálním věku je vše založeno na datech a vaše osobní údaje jsou pro váš život zásadní.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rPr lang="en-US"/>
              <a:t>Útočníci neustále hledají nové způsoby, jak získat přístup k osobním údajům a útočit na vaši online přítomnost.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rPr lang="en-US"/>
              <a:t>	</a:t>
            </a:r>
            <a:r>
              <a:rPr b="1" i="1" lang="en-US" sz="2200">
                <a:solidFill>
                  <a:srgbClr val="FFAA5A"/>
                </a:solidFill>
              </a:rPr>
              <a:t>Chránit se ve svém online životě nebylo nikdy důležitější!!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rPr lang="en-US"/>
              <a:t>Digitální zabezpečení zajišťuje, že máte nejen povědomí o hrozbách, kterým čelíte jako jednotlivec, ale že máte nástroje a znalosti k boji proti těmto útokům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94" name="Google Shape;294;p5"/>
          <p:cNvSpPr txBox="1"/>
          <p:nvPr/>
        </p:nvSpPr>
        <p:spPr>
          <a:xfrm>
            <a:off x="1775813" y="5643001"/>
            <a:ext cx="10015194" cy="725864"/>
          </a:xfrm>
          <a:prstGeom prst="rect">
            <a:avLst/>
          </a:prstGeom>
          <a:solidFill>
            <a:srgbClr val="92BAB5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18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Digitální bezpečnost: rozdíl mezi tím, když dostanete e-mail, který tvrdí, že je od vašeho šéfa, který od vás chce absurdní věc, a tím, když si uvědomíte, že adresa je falešná.</a:t>
            </a:r>
            <a:endParaRPr b="0" i="0" sz="28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6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6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6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Cíl modulu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2" name="Google Shape;302;p6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3" name="Google Shape;303;p6"/>
          <p:cNvGrpSpPr/>
          <p:nvPr/>
        </p:nvGrpSpPr>
        <p:grpSpPr>
          <a:xfrm>
            <a:off x="4641597" y="1409854"/>
            <a:ext cx="6074904" cy="3710977"/>
            <a:chOff x="230503" y="479984"/>
            <a:chExt cx="6074904" cy="3710977"/>
          </a:xfrm>
        </p:grpSpPr>
        <p:sp>
          <p:nvSpPr>
            <p:cNvPr id="304" name="Google Shape;304;p6"/>
            <p:cNvSpPr/>
            <p:nvPr/>
          </p:nvSpPr>
          <p:spPr>
            <a:xfrm>
              <a:off x="230503" y="479984"/>
              <a:ext cx="1341562" cy="1341562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6"/>
            <p:cNvSpPr/>
            <p:nvPr/>
          </p:nvSpPr>
          <p:spPr>
            <a:xfrm>
              <a:off x="3139319" y="624177"/>
              <a:ext cx="2981250" cy="1419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6"/>
            <p:cNvSpPr txBox="1"/>
            <p:nvPr/>
          </p:nvSpPr>
          <p:spPr>
            <a:xfrm>
              <a:off x="3139319" y="624177"/>
              <a:ext cx="2981250" cy="1419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Cílem modulu </a:t>
              </a:r>
              <a:r>
                <a:rPr b="0" i="0" lang="en-US" sz="1800" u="none" cap="none" strike="noStrike">
                  <a:solidFill>
                    <a:srgbClr val="548135"/>
                  </a:solidFill>
                  <a:latin typeface="Calibri"/>
                  <a:ea typeface="Calibri"/>
                  <a:cs typeface="Calibri"/>
                  <a:sym typeface="Calibri"/>
                </a:rPr>
                <a:t>digitální bezpečnosti 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 vybavit dospělé kompetencemi nezbytnými k odpovědnému chování v online světě. 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230511" y="2849399"/>
              <a:ext cx="1341562" cy="134156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2985964" y="2715533"/>
              <a:ext cx="3319443" cy="1331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6"/>
            <p:cNvSpPr txBox="1"/>
            <p:nvPr/>
          </p:nvSpPr>
          <p:spPr>
            <a:xfrm>
              <a:off x="2985964" y="2715533"/>
              <a:ext cx="3319443" cy="1331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Modul je navržen tak, aby pomohl dospělým porozumět základním konceptům digitální bezpečnosti, aby se snížilo riziko online útoků a poskytly způsoby, jak zvýšit jejich digitální odolnost.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7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7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en-US" sz="5200"/>
              <a:t>CÍLE UČENÍ </a:t>
            </a:r>
            <a:endParaRPr/>
          </a:p>
        </p:txBody>
      </p:sp>
      <p:grpSp>
        <p:nvGrpSpPr>
          <p:cNvPr id="316" name="Google Shape;316;p7"/>
          <p:cNvGrpSpPr/>
          <p:nvPr/>
        </p:nvGrpSpPr>
        <p:grpSpPr>
          <a:xfrm>
            <a:off x="838415" y="2027604"/>
            <a:ext cx="10808539" cy="4445534"/>
            <a:chOff x="215" y="201980"/>
            <a:chExt cx="10808539" cy="4445534"/>
          </a:xfrm>
        </p:grpSpPr>
        <p:sp>
          <p:nvSpPr>
            <p:cNvPr id="317" name="Google Shape;317;p7"/>
            <p:cNvSpPr/>
            <p:nvPr/>
          </p:nvSpPr>
          <p:spPr>
            <a:xfrm>
              <a:off x="4282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7"/>
            <p:cNvSpPr txBox="1"/>
            <p:nvPr/>
          </p:nvSpPr>
          <p:spPr>
            <a:xfrm>
              <a:off x="4282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Mít všeobecný přehled o koncepci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bezpečnosti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7"/>
            <p:cNvSpPr/>
            <p:nvPr/>
          </p:nvSpPr>
          <p:spPr>
            <a:xfrm>
              <a:off x="500658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7"/>
            <p:cNvSpPr txBox="1"/>
            <p:nvPr/>
          </p:nvSpPr>
          <p:spPr>
            <a:xfrm>
              <a:off x="610381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21" name="Google Shape;321;p7"/>
            <p:cNvSpPr/>
            <p:nvPr/>
          </p:nvSpPr>
          <p:spPr>
            <a:xfrm>
              <a:off x="215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7"/>
            <p:cNvSpPr/>
            <p:nvPr/>
          </p:nvSpPr>
          <p:spPr>
            <a:xfrm>
              <a:off x="1966575" y="201980"/>
              <a:ext cx="2339195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7"/>
            <p:cNvSpPr txBox="1"/>
            <p:nvPr/>
          </p:nvSpPr>
          <p:spPr>
            <a:xfrm>
              <a:off x="1966575" y="1891283"/>
              <a:ext cx="2339195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Porozumět problematice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identity 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stopy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2667254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7"/>
            <p:cNvSpPr txBox="1"/>
            <p:nvPr/>
          </p:nvSpPr>
          <p:spPr>
            <a:xfrm>
              <a:off x="2776977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7"/>
            <p:cNvSpPr/>
            <p:nvPr/>
          </p:nvSpPr>
          <p:spPr>
            <a:xfrm>
              <a:off x="2190419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7"/>
            <p:cNvSpPr/>
            <p:nvPr/>
          </p:nvSpPr>
          <p:spPr>
            <a:xfrm>
              <a:off x="4484160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7"/>
            <p:cNvSpPr txBox="1"/>
            <p:nvPr/>
          </p:nvSpPr>
          <p:spPr>
            <a:xfrm>
              <a:off x="4484160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Prozkoumat praktické strategie pro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návyky v oblasti digitální bezpečnosti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5000098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7"/>
            <p:cNvSpPr txBox="1"/>
            <p:nvPr/>
          </p:nvSpPr>
          <p:spPr>
            <a:xfrm>
              <a:off x="5109821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331" name="Google Shape;331;p7"/>
            <p:cNvSpPr/>
            <p:nvPr/>
          </p:nvSpPr>
          <p:spPr>
            <a:xfrm>
              <a:off x="4503551" y="1525776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6446453" y="201980"/>
              <a:ext cx="2395941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7"/>
            <p:cNvSpPr txBox="1"/>
            <p:nvPr/>
          </p:nvSpPr>
          <p:spPr>
            <a:xfrm>
              <a:off x="6446453" y="1891283"/>
              <a:ext cx="2395941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Naučit se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bezpečně používat sociální sítě 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internetové bankovnictví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7217417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7"/>
            <p:cNvSpPr txBox="1"/>
            <p:nvPr/>
          </p:nvSpPr>
          <p:spPr>
            <a:xfrm>
              <a:off x="7327140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6752472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9020784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7"/>
            <p:cNvSpPr txBox="1"/>
            <p:nvPr/>
          </p:nvSpPr>
          <p:spPr>
            <a:xfrm>
              <a:off x="9020784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Seznámit se s osvědčenými postupy a tipy pro digitální bezpečnost.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9538116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7"/>
            <p:cNvSpPr txBox="1"/>
            <p:nvPr/>
          </p:nvSpPr>
          <p:spPr>
            <a:xfrm>
              <a:off x="9647839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9024852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8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8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en-US" sz="5200"/>
              <a:t>VÝSTUPY Z UČENÍ</a:t>
            </a:r>
            <a:endParaRPr/>
          </a:p>
        </p:txBody>
      </p:sp>
      <p:grpSp>
        <p:nvGrpSpPr>
          <p:cNvPr id="348" name="Google Shape;348;p8"/>
          <p:cNvGrpSpPr/>
          <p:nvPr/>
        </p:nvGrpSpPr>
        <p:grpSpPr>
          <a:xfrm>
            <a:off x="846261" y="1835382"/>
            <a:ext cx="10499477" cy="4339379"/>
            <a:chOff x="8061" y="6582"/>
            <a:chExt cx="10499477" cy="4339379"/>
          </a:xfrm>
        </p:grpSpPr>
        <p:sp>
          <p:nvSpPr>
            <p:cNvPr id="349" name="Google Shape;349;p8"/>
            <p:cNvSpPr/>
            <p:nvPr/>
          </p:nvSpPr>
          <p:spPr>
            <a:xfrm>
              <a:off x="3040792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8"/>
            <p:cNvSpPr txBox="1"/>
            <p:nvPr/>
          </p:nvSpPr>
          <p:spPr>
            <a:xfrm>
              <a:off x="3357014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8"/>
            <p:cNvSpPr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8"/>
            <p:cNvSpPr txBox="1"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t/>
              </a:r>
              <a:endParaRPr b="0" i="0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 KONCI TOHOTO MODULU BUDETE SCHOPNI:</a:t>
              </a:r>
              <a:endParaRPr b="0" i="0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t/>
              </a:r>
              <a:endParaRPr b="0" i="0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t/>
              </a:r>
              <a:endParaRPr b="0" i="0" sz="1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8"/>
            <p:cNvSpPr/>
            <p:nvPr/>
          </p:nvSpPr>
          <p:spPr>
            <a:xfrm>
              <a:off x="6773265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D77850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8"/>
            <p:cNvSpPr txBox="1"/>
            <p:nvPr/>
          </p:nvSpPr>
          <p:spPr>
            <a:xfrm>
              <a:off x="7089488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8"/>
            <p:cNvSpPr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solidFill>
              <a:srgbClr val="DB784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8"/>
            <p:cNvSpPr txBox="1"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DEFINOVAT DIGITÁLNÍ IDENTITU A DIGITÁLNÍ STOPU A POROZUMĚT JEJÍMU VZTAHU K KONCEPTU DIGITÁLNÍ BEZPEČNOSTI</a:t>
              </a:r>
              <a:endParaRPr b="0" i="0" sz="1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8"/>
            <p:cNvSpPr/>
            <p:nvPr/>
          </p:nvSpPr>
          <p:spPr>
            <a:xfrm>
              <a:off x="1525326" y="1825500"/>
              <a:ext cx="7464946" cy="66734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075"/>
                  </a:lnTo>
                  <a:lnTo>
                    <a:pt x="0" y="63075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C47F6E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8"/>
            <p:cNvSpPr txBox="1"/>
            <p:nvPr/>
          </p:nvSpPr>
          <p:spPr>
            <a:xfrm>
              <a:off x="5070362" y="2155682"/>
              <a:ext cx="374875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8"/>
            <p:cNvSpPr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solidFill>
              <a:srgbClr val="CB7C6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8"/>
            <p:cNvSpPr txBox="1"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VYTVOŘIT SI OSOBNÍ STRATEGII NÁVYKŮ V OBLASTI DIGITÁLNÍ BEZPEČNOSTI</a:t>
              </a:r>
              <a:endParaRPr b="0" i="0" sz="1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8"/>
            <p:cNvSpPr/>
            <p:nvPr/>
          </p:nvSpPr>
          <p:spPr>
            <a:xfrm>
              <a:off x="3040792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B38E8A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8"/>
            <p:cNvSpPr txBox="1"/>
            <p:nvPr/>
          </p:nvSpPr>
          <p:spPr>
            <a:xfrm>
              <a:off x="3357014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8"/>
            <p:cNvSpPr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solidFill>
              <a:srgbClr val="BC857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8"/>
            <p:cNvSpPr txBox="1"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CHOVAT SE BEZPEČNĚ NA SOCIÁLNÍCH SÍTÍCH A V INTERNETOVÉM BANKOVNICTVÍ</a:t>
              </a:r>
              <a:endParaRPr b="0" i="0" sz="1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8"/>
            <p:cNvSpPr/>
            <p:nvPr/>
          </p:nvSpPr>
          <p:spPr>
            <a:xfrm>
              <a:off x="6773265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A4A4A4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8"/>
            <p:cNvSpPr txBox="1"/>
            <p:nvPr/>
          </p:nvSpPr>
          <p:spPr>
            <a:xfrm>
              <a:off x="7089488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8"/>
            <p:cNvSpPr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solidFill>
              <a:srgbClr val="AF939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8"/>
            <p:cNvSpPr txBox="1"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IDENTIFIKOVAT OSVĚDČENÉ POSTUPY DIGITÁLNÍ BEZPEČNOSTI A VYUŽÍVAT JE</a:t>
              </a:r>
              <a:endParaRPr b="0" i="0" sz="1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8"/>
            <p:cNvSpPr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8"/>
            <p:cNvSpPr txBox="1"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SNÍŽIT RIZIKO ONLINE ÚTOKŮ A HROZEB</a:t>
              </a:r>
              <a:endParaRPr b="0" i="0" sz="1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9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n-US"/>
              <a:t>Očekávání od studentů</a:t>
            </a:r>
            <a:endParaRPr/>
          </a:p>
        </p:txBody>
      </p:sp>
      <p:sp>
        <p:nvSpPr>
          <p:cNvPr id="378" name="Google Shape;378;p9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9"/>
          <p:cNvSpPr txBox="1"/>
          <p:nvPr>
            <p:ph idx="1" type="body"/>
          </p:nvPr>
        </p:nvSpPr>
        <p:spPr>
          <a:xfrm>
            <a:off x="1257300" y="1477578"/>
            <a:ext cx="10515600" cy="51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400">
                <a:solidFill>
                  <a:srgbClr val="FFAA5A"/>
                </a:solidFill>
              </a:rPr>
              <a:t>Úkoly a povinnosti studentů</a:t>
            </a:r>
            <a:endParaRPr b="1" sz="2400">
              <a:solidFill>
                <a:srgbClr val="FFAA5A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Abyste maximalizovali přínos, který budete mít z modulu a abyste měli všechny výsledky učení, očekává se od vás jako od studenta následující: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Prosím;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en-US" sz="2400"/>
              <a:t> Na dokončení tohoto modulu si vyhraďte alespoň přibližně tři hodiny.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en-US" sz="2400"/>
              <a:t> Podívejte se na všechna zadaná videa, abyste měli obecné představy o digitální pohodě.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en-US" sz="2400"/>
              <a:t> Pozorně si prohlédněte všechny prezentace, abyste prozkoumali důležité otázky související s tématem.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en-US" sz="2400"/>
              <a:t> Vyplňte všechny kvízy, abyste si ověřili své porozumění a v případě potřeby se vrátili.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2023-02-23T17:03:29Z</dcterms:created>
  <dc:creator>Hanova Martina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