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31"/>
  </p:notesMasterIdLst>
  <p:sldIdLst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30" r:id="rId14"/>
    <p:sldId id="331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278" r:id="rId29"/>
    <p:sldId id="332" r:id="rId30"/>
  </p:sldIdLst>
  <p:sldSz cx="18288000" cy="10287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Inter" panose="020B0604020202020204" charset="0"/>
      <p:regular r:id="rId36"/>
    </p:embeddedFont>
    <p:embeddedFont>
      <p:font typeface="Inter Bold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5A"/>
    <a:srgbClr val="92B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57018-93B4-4FD3-9F4A-D4A65003431F}" v="3" dt="2024-10-23T11:10:15.981"/>
    <p1510:client id="{E744C664-9048-48D6-83ED-012672B603AB}" v="3" dt="2024-10-23T12:35:38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75" autoAdjust="0"/>
  </p:normalViewPr>
  <p:slideViewPr>
    <p:cSldViewPr>
      <p:cViewPr varScale="1">
        <p:scale>
          <a:sx n="59" d="100"/>
          <a:sy n="59" d="100"/>
        </p:scale>
        <p:origin x="9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Hanová" userId="S::hanova@uniag.sk::3d22e42d-bb89-40fb-8988-9efa43568f68" providerId="AD" clId="Web-{E744C664-9048-48D6-83ED-012672B603AB}"/>
    <pc:docChg chg="delSld">
      <pc:chgData name="Martina Hanová" userId="S::hanova@uniag.sk::3d22e42d-bb89-40fb-8988-9efa43568f68" providerId="AD" clId="Web-{E744C664-9048-48D6-83ED-012672B603AB}" dt="2024-10-23T12:35:38.456" v="2"/>
      <pc:docMkLst>
        <pc:docMk/>
      </pc:docMkLst>
      <pc:sldChg chg="del">
        <pc:chgData name="Martina Hanová" userId="S::hanova@uniag.sk::3d22e42d-bb89-40fb-8988-9efa43568f68" providerId="AD" clId="Web-{E744C664-9048-48D6-83ED-012672B603AB}" dt="2024-10-23T12:35:38.456" v="2"/>
        <pc:sldMkLst>
          <pc:docMk/>
          <pc:sldMk cId="0" sldId="282"/>
        </pc:sldMkLst>
      </pc:sldChg>
      <pc:sldChg chg="del">
        <pc:chgData name="Martina Hanová" userId="S::hanova@uniag.sk::3d22e42d-bb89-40fb-8988-9efa43568f68" providerId="AD" clId="Web-{E744C664-9048-48D6-83ED-012672B603AB}" dt="2024-10-23T12:35:24.893" v="0"/>
        <pc:sldMkLst>
          <pc:docMk/>
          <pc:sldMk cId="3068211290" sldId="290"/>
        </pc:sldMkLst>
      </pc:sldChg>
      <pc:sldChg chg="del">
        <pc:chgData name="Martina Hanová" userId="S::hanova@uniag.sk::3d22e42d-bb89-40fb-8988-9efa43568f68" providerId="AD" clId="Web-{E744C664-9048-48D6-83ED-012672B603AB}" dt="2024-10-23T12:35:31.315" v="1"/>
        <pc:sldMkLst>
          <pc:docMk/>
          <pc:sldMk cId="2546280741" sldId="328"/>
        </pc:sldMkLst>
      </pc:sldChg>
    </pc:docChg>
  </pc:docChgLst>
  <pc:docChgLst>
    <pc:chgData name="Martina Hanová" userId="S::hanova@uniag.sk::3d22e42d-bb89-40fb-8988-9efa43568f68" providerId="AD" clId="Web-{57157018-93B4-4FD3-9F4A-D4A65003431F}"/>
    <pc:docChg chg="modSld">
      <pc:chgData name="Martina Hanová" userId="S::hanova@uniag.sk::3d22e42d-bb89-40fb-8988-9efa43568f68" providerId="AD" clId="Web-{57157018-93B4-4FD3-9F4A-D4A65003431F}" dt="2024-10-23T11:10:15.981" v="2"/>
      <pc:docMkLst>
        <pc:docMk/>
      </pc:docMkLst>
      <pc:sldChg chg="addSp delSp modSp">
        <pc:chgData name="Martina Hanová" userId="S::hanova@uniag.sk::3d22e42d-bb89-40fb-8988-9efa43568f68" providerId="AD" clId="Web-{57157018-93B4-4FD3-9F4A-D4A65003431F}" dt="2024-10-23T11:10:15.981" v="2"/>
        <pc:sldMkLst>
          <pc:docMk/>
          <pc:sldMk cId="0" sldId="282"/>
        </pc:sldMkLst>
        <pc:spChg chg="add del mod">
          <ac:chgData name="Martina Hanová" userId="S::hanova@uniag.sk::3d22e42d-bb89-40fb-8988-9efa43568f68" providerId="AD" clId="Web-{57157018-93B4-4FD3-9F4A-D4A65003431F}" dt="2024-10-23T11:10:15.981" v="2"/>
          <ac:spMkLst>
            <pc:docMk/>
            <pc:sldMk cId="0" sldId="282"/>
            <ac:spMk id="4" creationId="{24A6DC01-4143-D862-5ED7-7168B5A7368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DB165-D3FA-48F5-B897-6D11180F3A1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9C2F4BE-EB9B-4688-A872-ADD58D39D0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200" dirty="0">
              <a:solidFill>
                <a:srgbClr val="000000"/>
              </a:solidFill>
              <a:ea typeface="Inter"/>
              <a:sym typeface="Inter"/>
            </a:rPr>
            <a:t>Dijital gizlilik, </a:t>
          </a:r>
          <a:r>
            <a:rPr lang="tr-TR" sz="3200" b="1" dirty="0">
              <a:solidFill>
                <a:srgbClr val="000000"/>
              </a:solidFill>
              <a:ea typeface="Inter"/>
              <a:sym typeface="Inter"/>
            </a:rPr>
            <a:t>bireyin internette gezinirken kişisel bilgilerine erişimini ve bu bilgilerin kullanımını kontrol etme ve koruma becerisidir.</a:t>
          </a:r>
          <a:endParaRPr lang="en-US" sz="3200" b="1" dirty="0">
            <a:latin typeface="Aptos" panose="020B0004020202020204" pitchFamily="34" charset="0"/>
          </a:endParaRPr>
        </a:p>
      </dgm:t>
    </dgm:pt>
    <dgm:pt modelId="{8E8351F2-7651-4031-A843-6C966FB0A51A}" type="parTrans" cxnId="{FB5B30B6-57F6-4F69-9140-1141AC4B2C58}">
      <dgm:prSet/>
      <dgm:spPr/>
      <dgm:t>
        <a:bodyPr/>
        <a:lstStyle/>
        <a:p>
          <a:endParaRPr lang="en-US" sz="3200"/>
        </a:p>
      </dgm:t>
    </dgm:pt>
    <dgm:pt modelId="{97070667-920B-4A5C-879E-A0476EF7D076}" type="sibTrans" cxnId="{FB5B30B6-57F6-4F69-9140-1141AC4B2C58}">
      <dgm:prSet/>
      <dgm:spPr/>
      <dgm:t>
        <a:bodyPr/>
        <a:lstStyle/>
        <a:p>
          <a:endParaRPr lang="en-US" sz="3200"/>
        </a:p>
      </dgm:t>
    </dgm:pt>
    <dgm:pt modelId="{F896F5E4-15BF-42B7-A51E-CA6559A2EC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200" b="1" dirty="0">
              <a:solidFill>
                <a:srgbClr val="000000"/>
              </a:solidFill>
              <a:ea typeface="Inter"/>
              <a:sym typeface="Inter"/>
            </a:rPr>
            <a:t>Dijital gizlilik</a:t>
          </a:r>
          <a:r>
            <a:rPr lang="tr-TR" sz="3200" dirty="0">
              <a:solidFill>
                <a:srgbClr val="000000"/>
              </a:solidFill>
              <a:ea typeface="Inter"/>
              <a:sym typeface="Inter"/>
            </a:rPr>
            <a:t>; adlar, adresler ve kredi kartı ayrıntıları gibi kişisel olarak tanımlanabilen bilgileri koruyarak bireylerin çevrimiçi ortamda anonim kalmasına yardımcı olur.</a:t>
          </a:r>
          <a:endParaRPr lang="en-US" sz="3200" dirty="0">
            <a:latin typeface="Aptos" panose="020B0004020202020204" pitchFamily="34" charset="0"/>
          </a:endParaRPr>
        </a:p>
      </dgm:t>
    </dgm:pt>
    <dgm:pt modelId="{E14449A5-0CD7-4EF3-A112-3C5B96BC3A3B}" type="parTrans" cxnId="{6FE6C4C1-99CB-403A-BFDC-9DB772E1FC40}">
      <dgm:prSet/>
      <dgm:spPr/>
      <dgm:t>
        <a:bodyPr/>
        <a:lstStyle/>
        <a:p>
          <a:endParaRPr lang="en-US" sz="3200"/>
        </a:p>
      </dgm:t>
    </dgm:pt>
    <dgm:pt modelId="{2A6D5719-2F96-47BE-B966-4671EADC725C}" type="sibTrans" cxnId="{6FE6C4C1-99CB-403A-BFDC-9DB772E1FC40}">
      <dgm:prSet/>
      <dgm:spPr/>
      <dgm:t>
        <a:bodyPr/>
        <a:lstStyle/>
        <a:p>
          <a:endParaRPr lang="en-US" sz="3200"/>
        </a:p>
      </dgm:t>
    </dgm:pt>
    <dgm:pt modelId="{3D6586E9-DAD8-4FF9-A9F8-6ECE6D098BF1}" type="pres">
      <dgm:prSet presAssocID="{795DB165-D3FA-48F5-B897-6D11180F3A13}" presName="root" presStyleCnt="0">
        <dgm:presLayoutVars>
          <dgm:dir/>
          <dgm:resizeHandles val="exact"/>
        </dgm:presLayoutVars>
      </dgm:prSet>
      <dgm:spPr/>
    </dgm:pt>
    <dgm:pt modelId="{EB9EE116-6FBF-4F5B-B254-C02E10F9351E}" type="pres">
      <dgm:prSet presAssocID="{F9C2F4BE-EB9B-4688-A872-ADD58D39D041}" presName="compNode" presStyleCnt="0"/>
      <dgm:spPr/>
    </dgm:pt>
    <dgm:pt modelId="{01501B25-992C-428D-BC88-5BE162DC90C4}" type="pres">
      <dgm:prSet presAssocID="{F9C2F4BE-EB9B-4688-A872-ADD58D39D041}" presName="bgRect" presStyleLbl="bgShp" presStyleIdx="0" presStyleCnt="2" custLinFactNeighborX="-347" custLinFactNeighborY="-1301"/>
      <dgm:spPr/>
    </dgm:pt>
    <dgm:pt modelId="{EBE6A6BB-A490-48D6-927D-A2E4AE497919}" type="pres">
      <dgm:prSet presAssocID="{F9C2F4BE-EB9B-4688-A872-ADD58D39D04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20B2E8CE-F129-4924-BE26-5E588B840AC3}" type="pres">
      <dgm:prSet presAssocID="{F9C2F4BE-EB9B-4688-A872-ADD58D39D041}" presName="spaceRect" presStyleCnt="0"/>
      <dgm:spPr/>
    </dgm:pt>
    <dgm:pt modelId="{DDDCAE08-0219-4A6A-823B-1BE2FD8D99F0}" type="pres">
      <dgm:prSet presAssocID="{F9C2F4BE-EB9B-4688-A872-ADD58D39D041}" presName="parTx" presStyleLbl="revTx" presStyleIdx="0" presStyleCnt="2">
        <dgm:presLayoutVars>
          <dgm:chMax val="0"/>
          <dgm:chPref val="0"/>
        </dgm:presLayoutVars>
      </dgm:prSet>
      <dgm:spPr/>
    </dgm:pt>
    <dgm:pt modelId="{246F4194-34C1-4674-A8B8-B458C70028B0}" type="pres">
      <dgm:prSet presAssocID="{97070667-920B-4A5C-879E-A0476EF7D076}" presName="sibTrans" presStyleCnt="0"/>
      <dgm:spPr/>
    </dgm:pt>
    <dgm:pt modelId="{163FD45F-56B6-417B-9F11-995B0B80338E}" type="pres">
      <dgm:prSet presAssocID="{F896F5E4-15BF-42B7-A51E-CA6559A2EC6C}" presName="compNode" presStyleCnt="0"/>
      <dgm:spPr/>
    </dgm:pt>
    <dgm:pt modelId="{6969EAE1-338E-4270-A363-8BDB06D9270B}" type="pres">
      <dgm:prSet presAssocID="{F896F5E4-15BF-42B7-A51E-CA6559A2EC6C}" presName="bgRect" presStyleLbl="bgShp" presStyleIdx="1" presStyleCnt="2"/>
      <dgm:spPr/>
    </dgm:pt>
    <dgm:pt modelId="{86AFC11D-B852-4C54-9CD8-71F36EDFF892}" type="pres">
      <dgm:prSet presAssocID="{F896F5E4-15BF-42B7-A51E-CA6559A2EC6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zpečnostná kamera výplň plnou farbou"/>
        </a:ext>
      </dgm:extLst>
    </dgm:pt>
    <dgm:pt modelId="{0ACE72F2-4716-47E4-9D97-2AE227448777}" type="pres">
      <dgm:prSet presAssocID="{F896F5E4-15BF-42B7-A51E-CA6559A2EC6C}" presName="spaceRect" presStyleCnt="0"/>
      <dgm:spPr/>
    </dgm:pt>
    <dgm:pt modelId="{A35EC939-0C9B-40DC-BF1F-CC1B41E157FC}" type="pres">
      <dgm:prSet presAssocID="{F896F5E4-15BF-42B7-A51E-CA6559A2EC6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D040384-E0DA-472A-B35E-FF2E9814DA18}" type="presOf" srcId="{F9C2F4BE-EB9B-4688-A872-ADD58D39D041}" destId="{DDDCAE08-0219-4A6A-823B-1BE2FD8D99F0}" srcOrd="0" destOrd="0" presId="urn:microsoft.com/office/officeart/2018/2/layout/IconVerticalSolidList"/>
    <dgm:cxn modelId="{7EF4F4AC-7DFC-4C72-8FE2-F6BD790E15C1}" type="presOf" srcId="{795DB165-D3FA-48F5-B897-6D11180F3A13}" destId="{3D6586E9-DAD8-4FF9-A9F8-6ECE6D098BF1}" srcOrd="0" destOrd="0" presId="urn:microsoft.com/office/officeart/2018/2/layout/IconVerticalSolidList"/>
    <dgm:cxn modelId="{FB5B30B6-57F6-4F69-9140-1141AC4B2C58}" srcId="{795DB165-D3FA-48F5-B897-6D11180F3A13}" destId="{F9C2F4BE-EB9B-4688-A872-ADD58D39D041}" srcOrd="0" destOrd="0" parTransId="{8E8351F2-7651-4031-A843-6C966FB0A51A}" sibTransId="{97070667-920B-4A5C-879E-A0476EF7D076}"/>
    <dgm:cxn modelId="{6FE6C4C1-99CB-403A-BFDC-9DB772E1FC40}" srcId="{795DB165-D3FA-48F5-B897-6D11180F3A13}" destId="{F896F5E4-15BF-42B7-A51E-CA6559A2EC6C}" srcOrd="1" destOrd="0" parTransId="{E14449A5-0CD7-4EF3-A112-3C5B96BC3A3B}" sibTransId="{2A6D5719-2F96-47BE-B966-4671EADC725C}"/>
    <dgm:cxn modelId="{17AAF2C2-8BC9-4690-BAEF-073DE31BB216}" type="presOf" srcId="{F896F5E4-15BF-42B7-A51E-CA6559A2EC6C}" destId="{A35EC939-0C9B-40DC-BF1F-CC1B41E157FC}" srcOrd="0" destOrd="0" presId="urn:microsoft.com/office/officeart/2018/2/layout/IconVerticalSolidList"/>
    <dgm:cxn modelId="{03378936-C748-4E7B-B643-063C7DFE611A}" type="presParOf" srcId="{3D6586E9-DAD8-4FF9-A9F8-6ECE6D098BF1}" destId="{EB9EE116-6FBF-4F5B-B254-C02E10F9351E}" srcOrd="0" destOrd="0" presId="urn:microsoft.com/office/officeart/2018/2/layout/IconVerticalSolidList"/>
    <dgm:cxn modelId="{E524F6C7-9086-4F21-8AAB-D374791A6CA2}" type="presParOf" srcId="{EB9EE116-6FBF-4F5B-B254-C02E10F9351E}" destId="{01501B25-992C-428D-BC88-5BE162DC90C4}" srcOrd="0" destOrd="0" presId="urn:microsoft.com/office/officeart/2018/2/layout/IconVerticalSolidList"/>
    <dgm:cxn modelId="{504E4429-A8B8-4997-A0A0-04C4B684AF2B}" type="presParOf" srcId="{EB9EE116-6FBF-4F5B-B254-C02E10F9351E}" destId="{EBE6A6BB-A490-48D6-927D-A2E4AE497919}" srcOrd="1" destOrd="0" presId="urn:microsoft.com/office/officeart/2018/2/layout/IconVerticalSolidList"/>
    <dgm:cxn modelId="{C3FDAA0B-9DDE-45E3-BF70-0E500EF679D2}" type="presParOf" srcId="{EB9EE116-6FBF-4F5B-B254-C02E10F9351E}" destId="{20B2E8CE-F129-4924-BE26-5E588B840AC3}" srcOrd="2" destOrd="0" presId="urn:microsoft.com/office/officeart/2018/2/layout/IconVerticalSolidList"/>
    <dgm:cxn modelId="{3C4550A4-1F57-4E05-9355-3FEDA181CED6}" type="presParOf" srcId="{EB9EE116-6FBF-4F5B-B254-C02E10F9351E}" destId="{DDDCAE08-0219-4A6A-823B-1BE2FD8D99F0}" srcOrd="3" destOrd="0" presId="urn:microsoft.com/office/officeart/2018/2/layout/IconVerticalSolidList"/>
    <dgm:cxn modelId="{48F395ED-DA5B-4BC2-8150-2E84F0F07A1D}" type="presParOf" srcId="{3D6586E9-DAD8-4FF9-A9F8-6ECE6D098BF1}" destId="{246F4194-34C1-4674-A8B8-B458C70028B0}" srcOrd="1" destOrd="0" presId="urn:microsoft.com/office/officeart/2018/2/layout/IconVerticalSolidList"/>
    <dgm:cxn modelId="{0D4C30FA-3E48-41E1-A647-8F6EDC38D860}" type="presParOf" srcId="{3D6586E9-DAD8-4FF9-A9F8-6ECE6D098BF1}" destId="{163FD45F-56B6-417B-9F11-995B0B80338E}" srcOrd="2" destOrd="0" presId="urn:microsoft.com/office/officeart/2018/2/layout/IconVerticalSolidList"/>
    <dgm:cxn modelId="{6E4ADB7F-3B8D-4668-86FB-0E1CCD4F03A2}" type="presParOf" srcId="{163FD45F-56B6-417B-9F11-995B0B80338E}" destId="{6969EAE1-338E-4270-A363-8BDB06D9270B}" srcOrd="0" destOrd="0" presId="urn:microsoft.com/office/officeart/2018/2/layout/IconVerticalSolidList"/>
    <dgm:cxn modelId="{C3E40B7E-2C93-4DA5-95A7-9D06D3F66117}" type="presParOf" srcId="{163FD45F-56B6-417B-9F11-995B0B80338E}" destId="{86AFC11D-B852-4C54-9CD8-71F36EDFF892}" srcOrd="1" destOrd="0" presId="urn:microsoft.com/office/officeart/2018/2/layout/IconVerticalSolidList"/>
    <dgm:cxn modelId="{D4325EFF-DDEF-4148-A8C8-2A0D9263BFCA}" type="presParOf" srcId="{163FD45F-56B6-417B-9F11-995B0B80338E}" destId="{0ACE72F2-4716-47E4-9D97-2AE227448777}" srcOrd="2" destOrd="0" presId="urn:microsoft.com/office/officeart/2018/2/layout/IconVerticalSolidList"/>
    <dgm:cxn modelId="{32A1524C-D199-4957-B6BA-2E6259A81B6B}" type="presParOf" srcId="{163FD45F-56B6-417B-9F11-995B0B80338E}" destId="{A35EC939-0C9B-40DC-BF1F-CC1B41E157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DB165-D3FA-48F5-B897-6D11180F3A1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9C2F4BE-EB9B-4688-A872-ADD58D39D0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200" b="1" dirty="0">
              <a:solidFill>
                <a:srgbClr val="000000"/>
              </a:solidFill>
              <a:sym typeface="Inter Bold"/>
            </a:rPr>
            <a:t>DİJİTAL GİZLİLİK = </a:t>
          </a:r>
          <a:r>
            <a:rPr lang="tr-TR" sz="3200" b="0" dirty="0">
              <a:solidFill>
                <a:srgbClr val="000000"/>
              </a:solidFill>
              <a:sym typeface="Inter Bold"/>
            </a:rPr>
            <a:t>özel kişilerin çevrimiçi bilgilerinin korunmasını ifade eder.</a:t>
          </a:r>
          <a:endParaRPr lang="en-US" sz="3200" b="0" dirty="0">
            <a:latin typeface="Aptos" panose="020B0004020202020204" pitchFamily="34" charset="0"/>
          </a:endParaRPr>
        </a:p>
      </dgm:t>
    </dgm:pt>
    <dgm:pt modelId="{8E8351F2-7651-4031-A843-6C966FB0A51A}" type="parTrans" cxnId="{FB5B30B6-57F6-4F69-9140-1141AC4B2C58}">
      <dgm:prSet/>
      <dgm:spPr/>
      <dgm:t>
        <a:bodyPr/>
        <a:lstStyle/>
        <a:p>
          <a:endParaRPr lang="en-US" sz="3200"/>
        </a:p>
      </dgm:t>
    </dgm:pt>
    <dgm:pt modelId="{97070667-920B-4A5C-879E-A0476EF7D076}" type="sibTrans" cxnId="{FB5B30B6-57F6-4F69-9140-1141AC4B2C58}">
      <dgm:prSet/>
      <dgm:spPr/>
      <dgm:t>
        <a:bodyPr/>
        <a:lstStyle/>
        <a:p>
          <a:endParaRPr lang="en-US" sz="3200"/>
        </a:p>
      </dgm:t>
    </dgm:pt>
    <dgm:pt modelId="{F896F5E4-15BF-42B7-A51E-CA6559A2EC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Ancak her eylemimizin </a:t>
          </a:r>
          <a:r>
            <a:rPr lang="tr-TR" sz="3200" u="none" kern="1200" dirty="0">
              <a:solidFill>
                <a:srgbClr val="0070C0"/>
              </a:solidFill>
              <a:ea typeface="Inter"/>
              <a:sym typeface="Inter"/>
            </a:rPr>
            <a:t>izlenebildiği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sanal dünyada gizlilik, </a:t>
          </a:r>
          <a:r>
            <a:rPr lang="tr-TR" sz="3200" u="none" kern="1200" dirty="0">
              <a:solidFill>
                <a:srgbClr val="0070C0"/>
              </a:solidFill>
              <a:ea typeface="Inter"/>
              <a:sym typeface="Inter"/>
            </a:rPr>
            <a:t>gerçeklikten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çok, </a:t>
          </a:r>
          <a:r>
            <a:rPr lang="tr-TR" sz="3200" i="1" kern="1200" dirty="0">
              <a:solidFill>
                <a:srgbClr val="000000"/>
              </a:solidFill>
              <a:ea typeface="Inter"/>
              <a:sym typeface="Inter"/>
            </a:rPr>
            <a:t>ideal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bir kavram gibi görünebilir.</a:t>
          </a:r>
          <a:endParaRPr lang="en-US" sz="3200" kern="1200" dirty="0">
            <a:latin typeface="Aptos" panose="020B0004020202020204" pitchFamily="34" charset="0"/>
          </a:endParaRPr>
        </a:p>
      </dgm:t>
    </dgm:pt>
    <dgm:pt modelId="{E14449A5-0CD7-4EF3-A112-3C5B96BC3A3B}" type="parTrans" cxnId="{6FE6C4C1-99CB-403A-BFDC-9DB772E1FC40}">
      <dgm:prSet/>
      <dgm:spPr/>
      <dgm:t>
        <a:bodyPr/>
        <a:lstStyle/>
        <a:p>
          <a:endParaRPr lang="en-US" sz="3200"/>
        </a:p>
      </dgm:t>
    </dgm:pt>
    <dgm:pt modelId="{2A6D5719-2F96-47BE-B966-4671EADC725C}" type="sibTrans" cxnId="{6FE6C4C1-99CB-403A-BFDC-9DB772E1FC40}">
      <dgm:prSet/>
      <dgm:spPr/>
      <dgm:t>
        <a:bodyPr/>
        <a:lstStyle/>
        <a:p>
          <a:endParaRPr lang="en-US" sz="3200"/>
        </a:p>
      </dgm:t>
    </dgm:pt>
    <dgm:pt modelId="{3D6586E9-DAD8-4FF9-A9F8-6ECE6D098BF1}" type="pres">
      <dgm:prSet presAssocID="{795DB165-D3FA-48F5-B897-6D11180F3A13}" presName="root" presStyleCnt="0">
        <dgm:presLayoutVars>
          <dgm:dir/>
          <dgm:resizeHandles val="exact"/>
        </dgm:presLayoutVars>
      </dgm:prSet>
      <dgm:spPr/>
    </dgm:pt>
    <dgm:pt modelId="{EB9EE116-6FBF-4F5B-B254-C02E10F9351E}" type="pres">
      <dgm:prSet presAssocID="{F9C2F4BE-EB9B-4688-A872-ADD58D39D041}" presName="compNode" presStyleCnt="0"/>
      <dgm:spPr/>
    </dgm:pt>
    <dgm:pt modelId="{01501B25-992C-428D-BC88-5BE162DC90C4}" type="pres">
      <dgm:prSet presAssocID="{F9C2F4BE-EB9B-4688-A872-ADD58D39D041}" presName="bgRect" presStyleLbl="bgShp" presStyleIdx="0" presStyleCnt="2" custLinFactNeighborX="-347" custLinFactNeighborY="-1301"/>
      <dgm:spPr/>
    </dgm:pt>
    <dgm:pt modelId="{EBE6A6BB-A490-48D6-927D-A2E4AE497919}" type="pres">
      <dgm:prSet presAssocID="{F9C2F4BE-EB9B-4688-A872-ADD58D39D04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20B2E8CE-F129-4924-BE26-5E588B840AC3}" type="pres">
      <dgm:prSet presAssocID="{F9C2F4BE-EB9B-4688-A872-ADD58D39D041}" presName="spaceRect" presStyleCnt="0"/>
      <dgm:spPr/>
    </dgm:pt>
    <dgm:pt modelId="{DDDCAE08-0219-4A6A-823B-1BE2FD8D99F0}" type="pres">
      <dgm:prSet presAssocID="{F9C2F4BE-EB9B-4688-A872-ADD58D39D041}" presName="parTx" presStyleLbl="revTx" presStyleIdx="0" presStyleCnt="2">
        <dgm:presLayoutVars>
          <dgm:chMax val="0"/>
          <dgm:chPref val="0"/>
        </dgm:presLayoutVars>
      </dgm:prSet>
      <dgm:spPr/>
    </dgm:pt>
    <dgm:pt modelId="{246F4194-34C1-4674-A8B8-B458C70028B0}" type="pres">
      <dgm:prSet presAssocID="{97070667-920B-4A5C-879E-A0476EF7D076}" presName="sibTrans" presStyleCnt="0"/>
      <dgm:spPr/>
    </dgm:pt>
    <dgm:pt modelId="{163FD45F-56B6-417B-9F11-995B0B80338E}" type="pres">
      <dgm:prSet presAssocID="{F896F5E4-15BF-42B7-A51E-CA6559A2EC6C}" presName="compNode" presStyleCnt="0"/>
      <dgm:spPr/>
    </dgm:pt>
    <dgm:pt modelId="{6969EAE1-338E-4270-A363-8BDB06D9270B}" type="pres">
      <dgm:prSet presAssocID="{F896F5E4-15BF-42B7-A51E-CA6559A2EC6C}" presName="bgRect" presStyleLbl="bgShp" presStyleIdx="1" presStyleCnt="2"/>
      <dgm:spPr/>
    </dgm:pt>
    <dgm:pt modelId="{86AFC11D-B852-4C54-9CD8-71F36EDFF892}" type="pres">
      <dgm:prSet presAssocID="{F896F5E4-15BF-42B7-A51E-CA6559A2EC6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zpečnostná kamera výplň plnou farbou"/>
        </a:ext>
      </dgm:extLst>
    </dgm:pt>
    <dgm:pt modelId="{0ACE72F2-4716-47E4-9D97-2AE227448777}" type="pres">
      <dgm:prSet presAssocID="{F896F5E4-15BF-42B7-A51E-CA6559A2EC6C}" presName="spaceRect" presStyleCnt="0"/>
      <dgm:spPr/>
    </dgm:pt>
    <dgm:pt modelId="{A35EC939-0C9B-40DC-BF1F-CC1B41E157FC}" type="pres">
      <dgm:prSet presAssocID="{F896F5E4-15BF-42B7-A51E-CA6559A2EC6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D040384-E0DA-472A-B35E-FF2E9814DA18}" type="presOf" srcId="{F9C2F4BE-EB9B-4688-A872-ADD58D39D041}" destId="{DDDCAE08-0219-4A6A-823B-1BE2FD8D99F0}" srcOrd="0" destOrd="0" presId="urn:microsoft.com/office/officeart/2018/2/layout/IconVerticalSolidList"/>
    <dgm:cxn modelId="{7EF4F4AC-7DFC-4C72-8FE2-F6BD790E15C1}" type="presOf" srcId="{795DB165-D3FA-48F5-B897-6D11180F3A13}" destId="{3D6586E9-DAD8-4FF9-A9F8-6ECE6D098BF1}" srcOrd="0" destOrd="0" presId="urn:microsoft.com/office/officeart/2018/2/layout/IconVerticalSolidList"/>
    <dgm:cxn modelId="{FB5B30B6-57F6-4F69-9140-1141AC4B2C58}" srcId="{795DB165-D3FA-48F5-B897-6D11180F3A13}" destId="{F9C2F4BE-EB9B-4688-A872-ADD58D39D041}" srcOrd="0" destOrd="0" parTransId="{8E8351F2-7651-4031-A843-6C966FB0A51A}" sibTransId="{97070667-920B-4A5C-879E-A0476EF7D076}"/>
    <dgm:cxn modelId="{6FE6C4C1-99CB-403A-BFDC-9DB772E1FC40}" srcId="{795DB165-D3FA-48F5-B897-6D11180F3A13}" destId="{F896F5E4-15BF-42B7-A51E-CA6559A2EC6C}" srcOrd="1" destOrd="0" parTransId="{E14449A5-0CD7-4EF3-A112-3C5B96BC3A3B}" sibTransId="{2A6D5719-2F96-47BE-B966-4671EADC725C}"/>
    <dgm:cxn modelId="{17AAF2C2-8BC9-4690-BAEF-073DE31BB216}" type="presOf" srcId="{F896F5E4-15BF-42B7-A51E-CA6559A2EC6C}" destId="{A35EC939-0C9B-40DC-BF1F-CC1B41E157FC}" srcOrd="0" destOrd="0" presId="urn:microsoft.com/office/officeart/2018/2/layout/IconVerticalSolidList"/>
    <dgm:cxn modelId="{03378936-C748-4E7B-B643-063C7DFE611A}" type="presParOf" srcId="{3D6586E9-DAD8-4FF9-A9F8-6ECE6D098BF1}" destId="{EB9EE116-6FBF-4F5B-B254-C02E10F9351E}" srcOrd="0" destOrd="0" presId="urn:microsoft.com/office/officeart/2018/2/layout/IconVerticalSolidList"/>
    <dgm:cxn modelId="{E524F6C7-9086-4F21-8AAB-D374791A6CA2}" type="presParOf" srcId="{EB9EE116-6FBF-4F5B-B254-C02E10F9351E}" destId="{01501B25-992C-428D-BC88-5BE162DC90C4}" srcOrd="0" destOrd="0" presId="urn:microsoft.com/office/officeart/2018/2/layout/IconVerticalSolidList"/>
    <dgm:cxn modelId="{504E4429-A8B8-4997-A0A0-04C4B684AF2B}" type="presParOf" srcId="{EB9EE116-6FBF-4F5B-B254-C02E10F9351E}" destId="{EBE6A6BB-A490-48D6-927D-A2E4AE497919}" srcOrd="1" destOrd="0" presId="urn:microsoft.com/office/officeart/2018/2/layout/IconVerticalSolidList"/>
    <dgm:cxn modelId="{C3FDAA0B-9DDE-45E3-BF70-0E500EF679D2}" type="presParOf" srcId="{EB9EE116-6FBF-4F5B-B254-C02E10F9351E}" destId="{20B2E8CE-F129-4924-BE26-5E588B840AC3}" srcOrd="2" destOrd="0" presId="urn:microsoft.com/office/officeart/2018/2/layout/IconVerticalSolidList"/>
    <dgm:cxn modelId="{3C4550A4-1F57-4E05-9355-3FEDA181CED6}" type="presParOf" srcId="{EB9EE116-6FBF-4F5B-B254-C02E10F9351E}" destId="{DDDCAE08-0219-4A6A-823B-1BE2FD8D99F0}" srcOrd="3" destOrd="0" presId="urn:microsoft.com/office/officeart/2018/2/layout/IconVerticalSolidList"/>
    <dgm:cxn modelId="{48F395ED-DA5B-4BC2-8150-2E84F0F07A1D}" type="presParOf" srcId="{3D6586E9-DAD8-4FF9-A9F8-6ECE6D098BF1}" destId="{246F4194-34C1-4674-A8B8-B458C70028B0}" srcOrd="1" destOrd="0" presId="urn:microsoft.com/office/officeart/2018/2/layout/IconVerticalSolidList"/>
    <dgm:cxn modelId="{0D4C30FA-3E48-41E1-A647-8F6EDC38D860}" type="presParOf" srcId="{3D6586E9-DAD8-4FF9-A9F8-6ECE6D098BF1}" destId="{163FD45F-56B6-417B-9F11-995B0B80338E}" srcOrd="2" destOrd="0" presId="urn:microsoft.com/office/officeart/2018/2/layout/IconVerticalSolidList"/>
    <dgm:cxn modelId="{6E4ADB7F-3B8D-4668-86FB-0E1CCD4F03A2}" type="presParOf" srcId="{163FD45F-56B6-417B-9F11-995B0B80338E}" destId="{6969EAE1-338E-4270-A363-8BDB06D9270B}" srcOrd="0" destOrd="0" presId="urn:microsoft.com/office/officeart/2018/2/layout/IconVerticalSolidList"/>
    <dgm:cxn modelId="{C3E40B7E-2C93-4DA5-95A7-9D06D3F66117}" type="presParOf" srcId="{163FD45F-56B6-417B-9F11-995B0B80338E}" destId="{86AFC11D-B852-4C54-9CD8-71F36EDFF892}" srcOrd="1" destOrd="0" presId="urn:microsoft.com/office/officeart/2018/2/layout/IconVerticalSolidList"/>
    <dgm:cxn modelId="{D4325EFF-DDEF-4148-A8C8-2A0D9263BFCA}" type="presParOf" srcId="{163FD45F-56B6-417B-9F11-995B0B80338E}" destId="{0ACE72F2-4716-47E4-9D97-2AE227448777}" srcOrd="2" destOrd="0" presId="urn:microsoft.com/office/officeart/2018/2/layout/IconVerticalSolidList"/>
    <dgm:cxn modelId="{32A1524C-D199-4957-B6BA-2E6259A81B6B}" type="presParOf" srcId="{163FD45F-56B6-417B-9F11-995B0B80338E}" destId="{A35EC939-0C9B-40DC-BF1F-CC1B41E157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01B25-992C-428D-BC88-5BE162DC90C4}">
      <dsp:nvSpPr>
        <dsp:cNvPr id="0" name=""/>
        <dsp:cNvSpPr/>
      </dsp:nvSpPr>
      <dsp:spPr>
        <a:xfrm>
          <a:off x="0" y="563491"/>
          <a:ext cx="11468100" cy="25575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6A6BB-A490-48D6-927D-A2E4AE497919}">
      <dsp:nvSpPr>
        <dsp:cNvPr id="0" name=""/>
        <dsp:cNvSpPr/>
      </dsp:nvSpPr>
      <dsp:spPr>
        <a:xfrm>
          <a:off x="773663" y="1172217"/>
          <a:ext cx="1406660" cy="1406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CAE08-0219-4A6A-823B-1BE2FD8D99F0}">
      <dsp:nvSpPr>
        <dsp:cNvPr id="0" name=""/>
        <dsp:cNvSpPr/>
      </dsp:nvSpPr>
      <dsp:spPr>
        <a:xfrm>
          <a:off x="2953987" y="596765"/>
          <a:ext cx="8514112" cy="255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676" tIns="270676" rIns="270676" bIns="27067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Dijital gizlilik, </a:t>
          </a:r>
          <a:r>
            <a:rPr lang="tr-TR" sz="3200" b="1" kern="1200" dirty="0">
              <a:solidFill>
                <a:srgbClr val="000000"/>
              </a:solidFill>
              <a:ea typeface="Inter"/>
              <a:sym typeface="Inter"/>
            </a:rPr>
            <a:t>bireyin internette gezinirken kişisel bilgilerine erişimini ve bu bilgilerin kullanımını kontrol etme ve koruma becerisidir.</a:t>
          </a:r>
          <a:endParaRPr lang="en-US" sz="3200" b="1" kern="1200" dirty="0">
            <a:latin typeface="Aptos" panose="020B0004020202020204" pitchFamily="34" charset="0"/>
          </a:endParaRPr>
        </a:p>
      </dsp:txBody>
      <dsp:txXfrm>
        <a:off x="2953987" y="596765"/>
        <a:ext cx="8514112" cy="2557564"/>
      </dsp:txXfrm>
    </dsp:sp>
    <dsp:sp modelId="{6969EAE1-338E-4270-A363-8BDB06D9270B}">
      <dsp:nvSpPr>
        <dsp:cNvPr id="0" name=""/>
        <dsp:cNvSpPr/>
      </dsp:nvSpPr>
      <dsp:spPr>
        <a:xfrm>
          <a:off x="0" y="3665842"/>
          <a:ext cx="11468100" cy="25575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FC11D-B852-4C54-9CD8-71F36EDFF892}">
      <dsp:nvSpPr>
        <dsp:cNvPr id="0" name=""/>
        <dsp:cNvSpPr/>
      </dsp:nvSpPr>
      <dsp:spPr>
        <a:xfrm>
          <a:off x="773663" y="4241295"/>
          <a:ext cx="1406660" cy="1406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EC939-0C9B-40DC-BF1F-CC1B41E157FC}">
      <dsp:nvSpPr>
        <dsp:cNvPr id="0" name=""/>
        <dsp:cNvSpPr/>
      </dsp:nvSpPr>
      <dsp:spPr>
        <a:xfrm>
          <a:off x="2953987" y="3665842"/>
          <a:ext cx="8514112" cy="255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676" tIns="270676" rIns="270676" bIns="27067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>
              <a:solidFill>
                <a:srgbClr val="000000"/>
              </a:solidFill>
              <a:ea typeface="Inter"/>
              <a:sym typeface="Inter"/>
            </a:rPr>
            <a:t>Dijital gizlilik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; adlar, adresler ve kredi kartı ayrıntıları gibi kişisel olarak tanımlanabilen bilgileri koruyarak bireylerin çevrimiçi ortamda anonim kalmasına yardımcı olur.</a:t>
          </a:r>
          <a:endParaRPr lang="en-US" sz="3200" kern="1200" dirty="0">
            <a:latin typeface="Aptos" panose="020B0004020202020204" pitchFamily="34" charset="0"/>
          </a:endParaRPr>
        </a:p>
      </dsp:txBody>
      <dsp:txXfrm>
        <a:off x="2953987" y="3665842"/>
        <a:ext cx="8514112" cy="2557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01B25-992C-428D-BC88-5BE162DC90C4}">
      <dsp:nvSpPr>
        <dsp:cNvPr id="0" name=""/>
        <dsp:cNvSpPr/>
      </dsp:nvSpPr>
      <dsp:spPr>
        <a:xfrm>
          <a:off x="0" y="1081658"/>
          <a:ext cx="11468100" cy="204605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6A6BB-A490-48D6-927D-A2E4AE497919}">
      <dsp:nvSpPr>
        <dsp:cNvPr id="0" name=""/>
        <dsp:cNvSpPr/>
      </dsp:nvSpPr>
      <dsp:spPr>
        <a:xfrm>
          <a:off x="618930" y="1568639"/>
          <a:ext cx="1125328" cy="1125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CAE08-0219-4A6A-823B-1BE2FD8D99F0}">
      <dsp:nvSpPr>
        <dsp:cNvPr id="0" name=""/>
        <dsp:cNvSpPr/>
      </dsp:nvSpPr>
      <dsp:spPr>
        <a:xfrm>
          <a:off x="2363189" y="1108278"/>
          <a:ext cx="9104910" cy="2046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540" tIns="216540" rIns="216540" bIns="21654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>
              <a:solidFill>
                <a:srgbClr val="000000"/>
              </a:solidFill>
              <a:sym typeface="Inter Bold"/>
            </a:rPr>
            <a:t>DİJİTAL GİZLİLİK = </a:t>
          </a:r>
          <a:r>
            <a:rPr lang="tr-TR" sz="3200" b="0" kern="1200" dirty="0">
              <a:solidFill>
                <a:srgbClr val="000000"/>
              </a:solidFill>
              <a:sym typeface="Inter Bold"/>
            </a:rPr>
            <a:t>özel kişilerin çevrimiçi bilgilerinin korunmasını ifade eder.</a:t>
          </a:r>
          <a:endParaRPr lang="en-US" sz="3200" b="0" kern="1200" dirty="0">
            <a:latin typeface="Aptos" panose="020B0004020202020204" pitchFamily="34" charset="0"/>
          </a:endParaRPr>
        </a:p>
      </dsp:txBody>
      <dsp:txXfrm>
        <a:off x="2363189" y="1108278"/>
        <a:ext cx="9104910" cy="2046051"/>
      </dsp:txXfrm>
    </dsp:sp>
    <dsp:sp modelId="{6969EAE1-338E-4270-A363-8BDB06D9270B}">
      <dsp:nvSpPr>
        <dsp:cNvPr id="0" name=""/>
        <dsp:cNvSpPr/>
      </dsp:nvSpPr>
      <dsp:spPr>
        <a:xfrm>
          <a:off x="0" y="3665842"/>
          <a:ext cx="11468100" cy="204605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FC11D-B852-4C54-9CD8-71F36EDFF892}">
      <dsp:nvSpPr>
        <dsp:cNvPr id="0" name=""/>
        <dsp:cNvSpPr/>
      </dsp:nvSpPr>
      <dsp:spPr>
        <a:xfrm>
          <a:off x="618930" y="4126204"/>
          <a:ext cx="1125328" cy="1125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EC939-0C9B-40DC-BF1F-CC1B41E157FC}">
      <dsp:nvSpPr>
        <dsp:cNvPr id="0" name=""/>
        <dsp:cNvSpPr/>
      </dsp:nvSpPr>
      <dsp:spPr>
        <a:xfrm>
          <a:off x="2363189" y="3665842"/>
          <a:ext cx="9104910" cy="2046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540" tIns="216540" rIns="216540" bIns="21654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Ancak her eylemimizin </a:t>
          </a:r>
          <a:r>
            <a:rPr lang="tr-TR" sz="3200" u="none" kern="1200" dirty="0">
              <a:solidFill>
                <a:srgbClr val="0070C0"/>
              </a:solidFill>
              <a:ea typeface="Inter"/>
              <a:sym typeface="Inter"/>
            </a:rPr>
            <a:t>izlenebildiği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sanal dünyada gizlilik, </a:t>
          </a:r>
          <a:r>
            <a:rPr lang="tr-TR" sz="3200" u="none" kern="1200" dirty="0">
              <a:solidFill>
                <a:srgbClr val="0070C0"/>
              </a:solidFill>
              <a:ea typeface="Inter"/>
              <a:sym typeface="Inter"/>
            </a:rPr>
            <a:t>gerçeklikten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çok, </a:t>
          </a:r>
          <a:r>
            <a:rPr lang="tr-TR" sz="3200" i="1" kern="1200" dirty="0">
              <a:solidFill>
                <a:srgbClr val="000000"/>
              </a:solidFill>
              <a:ea typeface="Inter"/>
              <a:sym typeface="Inter"/>
            </a:rPr>
            <a:t>ideal</a:t>
          </a:r>
          <a:r>
            <a:rPr lang="tr-TR" sz="3200" kern="1200" dirty="0">
              <a:solidFill>
                <a:srgbClr val="000000"/>
              </a:solidFill>
              <a:ea typeface="Inter"/>
              <a:sym typeface="Inter"/>
            </a:rPr>
            <a:t> bir kavram gibi görünebilir.</a:t>
          </a:r>
          <a:endParaRPr lang="en-US" sz="3200" kern="1200" dirty="0">
            <a:latin typeface="Aptos" panose="020B0004020202020204" pitchFamily="34" charset="0"/>
          </a:endParaRPr>
        </a:p>
      </dsp:txBody>
      <dsp:txXfrm>
        <a:off x="2363189" y="3665842"/>
        <a:ext cx="9104910" cy="2046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8FD91-54EE-4753-9A16-1C3430ABD755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79F5-8B9F-4680-9BFC-DFA2671E6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8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55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6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22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8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77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050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4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778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71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92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5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35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6EE1-3FA2-45A9-9CF4-355B18A05B98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35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2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9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77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2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4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79F5-8B9F-4680-9BFC-DFA2671E61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67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2286000" y="3974221"/>
            <a:ext cx="13716000" cy="111797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ERASMUS+KA220-ADU - </a:t>
            </a:r>
            <a:r>
              <a:rPr lang="en-US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Cooperation partnerships in adult education</a:t>
            </a:r>
            <a:endParaRPr lang="sk-SK" sz="3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3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KA220-ADU-2BF13E10 </a:t>
            </a:r>
            <a:endParaRPr lang="en-GB" sz="3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945758" y="1563092"/>
            <a:ext cx="1439648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Building Digital Resilience by Making Digital Wellbeing and</a:t>
            </a:r>
            <a:b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Security Accessible to All</a:t>
            </a:r>
            <a:b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&lt;&lt;</a:t>
            </a:r>
            <a:r>
              <a:rPr kumimoji="0" lang="sk-SK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DigiWELL</a:t>
            </a:r>
            <a:r>
              <a:rPr kumimoji="0" lang="sk-SK" sz="39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&gt;&gt;</a:t>
            </a:r>
            <a:endParaRPr lang="en-GB" sz="3900" dirty="0"/>
          </a:p>
        </p:txBody>
      </p:sp>
      <p:grpSp>
        <p:nvGrpSpPr>
          <p:cNvPr id="2" name="Skupina 6">
            <a:extLst>
              <a:ext uri="{FF2B5EF4-FFF2-40B4-BE49-F238E27FC236}">
                <a16:creationId xmlns:a16="http://schemas.microsoft.com/office/drawing/2014/main" id="{7742E34A-6003-4057-7109-B4DCB96D35A2}"/>
              </a:ext>
            </a:extLst>
          </p:cNvPr>
          <p:cNvGrpSpPr/>
          <p:nvPr userDrawn="1"/>
        </p:nvGrpSpPr>
        <p:grpSpPr>
          <a:xfrm>
            <a:off x="606056" y="8872697"/>
            <a:ext cx="17403866" cy="1185078"/>
            <a:chOff x="435935" y="5851336"/>
            <a:chExt cx="11602577" cy="790052"/>
          </a:xfrm>
        </p:grpSpPr>
        <p:pic>
          <p:nvPicPr>
            <p:cNvPr id="3" name="Obrázok 7" descr="Obrázok, na ktorom je text">
              <a:extLst>
                <a:ext uri="{FF2B5EF4-FFF2-40B4-BE49-F238E27FC236}">
                  <a16:creationId xmlns:a16="http://schemas.microsoft.com/office/drawing/2014/main" id="{B188D6EE-9640-2F18-BB35-B6223AACB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" y="5963498"/>
              <a:ext cx="2290456" cy="529376"/>
            </a:xfrm>
            <a:prstGeom prst="rect">
              <a:avLst/>
            </a:prstGeom>
          </p:spPr>
        </p:pic>
        <p:pic>
          <p:nvPicPr>
            <p:cNvPr id="4" name="Obrázok 8">
              <a:extLst>
                <a:ext uri="{FF2B5EF4-FFF2-40B4-BE49-F238E27FC236}">
                  <a16:creationId xmlns:a16="http://schemas.microsoft.com/office/drawing/2014/main" id="{94663C1E-6A81-5255-6A8A-1BA39AA9AE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2223" y="5851336"/>
              <a:ext cx="1826289" cy="737473"/>
            </a:xfrm>
            <a:prstGeom prst="rect">
              <a:avLst/>
            </a:prstGeom>
          </p:spPr>
        </p:pic>
        <p:pic>
          <p:nvPicPr>
            <p:cNvPr id="5" name="Obrázok 9">
              <a:extLst>
                <a:ext uri="{FF2B5EF4-FFF2-40B4-BE49-F238E27FC236}">
                  <a16:creationId xmlns:a16="http://schemas.microsoft.com/office/drawing/2014/main" id="{3B80CD3C-F3EB-86BE-9402-CCA53F62F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391" y="5863719"/>
              <a:ext cx="777669" cy="777669"/>
            </a:xfrm>
            <a:prstGeom prst="rect">
              <a:avLst/>
            </a:prstGeom>
          </p:spPr>
        </p:pic>
        <p:pic>
          <p:nvPicPr>
            <p:cNvPr id="6" name="Picture 2" descr="Slovenská poľnohospodárska univerzita v Nitre">
              <a:extLst>
                <a:ext uri="{FF2B5EF4-FFF2-40B4-BE49-F238E27FC236}">
                  <a16:creationId xmlns:a16="http://schemas.microsoft.com/office/drawing/2014/main" id="{18C12442-9888-DF01-0D04-E54CFC519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5" y="5963498"/>
              <a:ext cx="1128044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ogo">
              <a:extLst>
                <a:ext uri="{FF2B5EF4-FFF2-40B4-BE49-F238E27FC236}">
                  <a16:creationId xmlns:a16="http://schemas.microsoft.com/office/drawing/2014/main" id="{A12653CD-F652-4955-2DF8-1F145D4874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279" y="5963498"/>
              <a:ext cx="968299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C24E57-7917-345F-39EB-C946DC599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578" y="5945929"/>
              <a:ext cx="1156727" cy="564513"/>
            </a:xfrm>
            <a:prstGeom prst="rect">
              <a:avLst/>
            </a:prstGeom>
          </p:spPr>
        </p:pic>
        <p:pic>
          <p:nvPicPr>
            <p:cNvPr id="10" name="Picture 9" descr="AIFED - Formación, cultura y empleo en Granada">
              <a:extLst>
                <a:ext uri="{FF2B5EF4-FFF2-40B4-BE49-F238E27FC236}">
                  <a16:creationId xmlns:a16="http://schemas.microsoft.com/office/drawing/2014/main" id="{2A4BD905-BF5D-7F6B-DC78-E8B21C7779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797" y="5968999"/>
              <a:ext cx="152102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E1F00A-E68C-4D66-6740-C74D4C1A96A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511" y="5945929"/>
              <a:ext cx="149902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Syzygia Foundation">
              <a:extLst>
                <a:ext uri="{FF2B5EF4-FFF2-40B4-BE49-F238E27FC236}">
                  <a16:creationId xmlns:a16="http://schemas.microsoft.com/office/drawing/2014/main" id="{641A6490-CDF8-6265-0143-32A2FCE4E69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409" y="6252553"/>
              <a:ext cx="1419225" cy="2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757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00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30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46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88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41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4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74" y="547689"/>
            <a:ext cx="15994026" cy="1587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036674" y="2488019"/>
            <a:ext cx="15994026" cy="5917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92818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rgbClr val="FFAA5A"/>
        </a:buClr>
        <a:buFont typeface="Wingdings" panose="05000000000000000000" pitchFamily="2" charset="2"/>
        <a:buChar char="q"/>
        <a:defRPr sz="4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hyperlink" Target="https://researchoutreach.org/articles/sender-controlled-private-email-electronic-privacy-eprivo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vzuat.gov.tr/mevzuat?MevzuatNo=6698&amp;MevzuatTur=1&amp;MevzuatTertip=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337" y="2375990"/>
            <a:ext cx="8002395" cy="2216265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>
              <a:spcBef>
                <a:spcPts val="1500"/>
              </a:spcBef>
              <a:spcAft>
                <a:spcPts val="900"/>
              </a:spcAft>
              <a:buClr>
                <a:srgbClr val="FFAA5A"/>
              </a:buClr>
            </a:pPr>
            <a:r>
              <a:rPr lang="tr-TR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Dijital Gizlilik – </a:t>
            </a:r>
            <a:br>
              <a:rPr lang="tr-TR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tr-TR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Dijital Gizliliği Anlamak</a:t>
            </a:r>
            <a:endParaRPr lang="en-US" b="1" dirty="0">
              <a:solidFill>
                <a:srgbClr val="FFAA5A"/>
              </a:solidFill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E61D75E1-8198-2645-4D4B-679D6C8F82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88" y="7726580"/>
            <a:ext cx="1225763" cy="1166504"/>
          </a:xfrm>
          <a:prstGeom prst="rect">
            <a:avLst/>
          </a:prstGeom>
        </p:spPr>
      </p:pic>
      <p:pic>
        <p:nvPicPr>
          <p:cNvPr id="23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87" y="7908668"/>
            <a:ext cx="1778025" cy="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070" y="7864128"/>
            <a:ext cx="1159515" cy="1524006"/>
          </a:xfrm>
          <a:prstGeom prst="rect">
            <a:avLst/>
          </a:prstGeom>
        </p:spPr>
      </p:pic>
      <p:pic>
        <p:nvPicPr>
          <p:cNvPr id="27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585" y="7820121"/>
            <a:ext cx="1526235" cy="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23" y="7812559"/>
            <a:ext cx="1823235" cy="846770"/>
          </a:xfrm>
          <a:prstGeom prst="rect">
            <a:avLst/>
          </a:prstGeom>
        </p:spPr>
      </p:pic>
      <p:pic>
        <p:nvPicPr>
          <p:cNvPr id="3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49" y="8656873"/>
            <a:ext cx="239744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35" y="8834133"/>
            <a:ext cx="236275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519" y="8793872"/>
            <a:ext cx="2236985" cy="4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FE115C06-2DA3-1E38-A8ED-4AAEF9D0755A}"/>
              </a:ext>
            </a:extLst>
          </p:cNvPr>
          <p:cNvGrpSpPr/>
          <p:nvPr/>
        </p:nvGrpSpPr>
        <p:grpSpPr>
          <a:xfrm>
            <a:off x="-705636" y="1934355"/>
            <a:ext cx="9207105" cy="5238753"/>
            <a:chOff x="-1118443" y="1146344"/>
            <a:chExt cx="10365960" cy="6096000"/>
          </a:xfrm>
        </p:grpSpPr>
        <p:pic>
          <p:nvPicPr>
            <p:cNvPr id="4" name="Obrázok 3" descr="Obrázok, na ktorom je text, diagram, kruh, snímka obrazovky&#10;&#10;Automaticky generovaný popis">
              <a:extLst>
                <a:ext uri="{FF2B5EF4-FFF2-40B4-BE49-F238E27FC236}">
                  <a16:creationId xmlns:a16="http://schemas.microsoft.com/office/drawing/2014/main" id="{522C4227-5728-9B30-65CA-BE06791A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5017" y="1146344"/>
              <a:ext cx="8572500" cy="6096000"/>
            </a:xfrm>
            <a:prstGeom prst="rect">
              <a:avLst/>
            </a:prstGeom>
          </p:spPr>
        </p:pic>
        <p:pic>
          <p:nvPicPr>
            <p:cNvPr id="5" name="Picture 2" descr="Free Concept Of Data Privacy And Policy Illustration - Free Download  Business Illustrations | IconScout">
              <a:extLst>
                <a:ext uri="{FF2B5EF4-FFF2-40B4-BE49-F238E27FC236}">
                  <a16:creationId xmlns:a16="http://schemas.microsoft.com/office/drawing/2014/main" id="{729FD8EC-332C-8D10-4A62-29F5A519F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8443" y="1638300"/>
              <a:ext cx="7620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Nadpis 1">
            <a:extLst>
              <a:ext uri="{FF2B5EF4-FFF2-40B4-BE49-F238E27FC236}">
                <a16:creationId xmlns:a16="http://schemas.microsoft.com/office/drawing/2014/main" id="{4542C344-F7CD-A949-BC46-D747A6BB76C5}"/>
              </a:ext>
            </a:extLst>
          </p:cNvPr>
          <p:cNvSpPr txBox="1">
            <a:spLocks/>
          </p:cNvSpPr>
          <p:nvPr/>
        </p:nvSpPr>
        <p:spPr>
          <a:xfrm>
            <a:off x="11332535" y="5198842"/>
            <a:ext cx="4413939" cy="1953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100" dirty="0">
                <a:latin typeface="+mn-lt"/>
              </a:rPr>
              <a:t>Dijital Esenlik ve Güvenliği Herkes için Erişilebilir Hale Getirerek Dijital Yılmazlığın İnşası</a:t>
            </a:r>
            <a:br>
              <a:rPr lang="tr-TR" sz="2100" dirty="0">
                <a:latin typeface="+mn-lt"/>
              </a:rPr>
            </a:br>
            <a:r>
              <a:rPr lang="tr-TR" sz="2100" dirty="0">
                <a:latin typeface="+mn-lt"/>
              </a:rPr>
              <a:t>2022-2-SK01-KA220-ADU-000096888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9EDBDEE-BE34-5F41-9CDB-7C45F998F9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3999" y="760002"/>
            <a:ext cx="4557821" cy="8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048" y="692241"/>
            <a:ext cx="15773400" cy="1204599"/>
          </a:xfrm>
        </p:spPr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  <a:t>Türkiye'de uygulanan yasal bir çerçeve KVKK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387821"/>
            <a:ext cx="15773400" cy="6877624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4000" b="1" dirty="0">
                <a:latin typeface="Aptos" panose="020B0004020202020204" pitchFamily="34" charset="0"/>
              </a:rPr>
              <a:t>Kişilerin Hakları: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Kişisel verilere erişme, düzeltme, silme hakkı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Veri işlenmesine karşı çıkma hakkı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Şikayet hakkı</a:t>
            </a:r>
          </a:p>
          <a:p>
            <a:pPr>
              <a:spcAft>
                <a:spcPts val="900"/>
              </a:spcAft>
            </a:pPr>
            <a:r>
              <a:rPr lang="tr-TR" sz="4000" b="1" dirty="0">
                <a:latin typeface="Aptos" panose="020B0004020202020204" pitchFamily="34" charset="0"/>
              </a:rPr>
              <a:t>Kurumların Yükümlülükleri: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Kişisel verileri güvenli bir şekilde saklama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Veri sahiplerine bilgi verme </a:t>
            </a:r>
          </a:p>
          <a:p>
            <a:pPr lvl="1">
              <a:spcAft>
                <a:spcPts val="900"/>
              </a:spcAft>
            </a:pPr>
            <a:r>
              <a:rPr lang="tr-TR" sz="3400" dirty="0">
                <a:latin typeface="Aptos" panose="020B0004020202020204" pitchFamily="34" charset="0"/>
              </a:rPr>
              <a:t>Veri işleme amaçlarını belirleme ve sınırlama</a:t>
            </a:r>
            <a:endParaRPr lang="tr-TR" sz="3400" i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7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7"/>
            <a:ext cx="15773400" cy="1988345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  <a:t>Dijital Gizliliğin faydaları nelerdir?</a:t>
            </a:r>
            <a:b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tr-TR" sz="6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Dijital Gizliliğin olumlu etkileri şunlardır: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1E4283-66C6-BCF7-B616-5FA84A2B9C85}"/>
              </a:ext>
            </a:extLst>
          </p:cNvPr>
          <p:cNvGrpSpPr/>
          <p:nvPr/>
        </p:nvGrpSpPr>
        <p:grpSpPr>
          <a:xfrm>
            <a:off x="975896" y="3666569"/>
            <a:ext cx="4018203" cy="4065383"/>
            <a:chOff x="0" y="0"/>
            <a:chExt cx="812800" cy="81280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E468A8E7-5F45-A8FA-F896-5693E3A0BE7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786DDF31-B1FD-99C6-6202-22ED93FCFDF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tr-TR"/>
            </a:p>
          </p:txBody>
        </p:sp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12DACE4F-76A8-8A9B-D9D6-A40C6F7C0449}"/>
              </a:ext>
            </a:extLst>
          </p:cNvPr>
          <p:cNvSpPr txBox="1"/>
          <p:nvPr/>
        </p:nvSpPr>
        <p:spPr>
          <a:xfrm>
            <a:off x="1635690" y="4989578"/>
            <a:ext cx="2642674" cy="129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 b="1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Kişisel bilgileri ve kimliği koruyabilme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6509F261-FC56-F7B3-F487-15752DACFAB2}"/>
              </a:ext>
            </a:extLst>
          </p:cNvPr>
          <p:cNvGrpSpPr/>
          <p:nvPr/>
        </p:nvGrpSpPr>
        <p:grpSpPr>
          <a:xfrm>
            <a:off x="5197704" y="3667552"/>
            <a:ext cx="4017600" cy="4064400"/>
            <a:chOff x="0" y="0"/>
            <a:chExt cx="812800" cy="81280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3940F23-E1DF-E8D9-C10A-A4033E8052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82592AB3-2287-50E8-29EC-64EE4CB41E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tr-TR"/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D959F584-FE5A-729B-4E14-2C05226D95B1}"/>
              </a:ext>
            </a:extLst>
          </p:cNvPr>
          <p:cNvGrpSpPr/>
          <p:nvPr/>
        </p:nvGrpSpPr>
        <p:grpSpPr>
          <a:xfrm>
            <a:off x="9478075" y="3667552"/>
            <a:ext cx="4017600" cy="4064400"/>
            <a:chOff x="0" y="0"/>
            <a:chExt cx="812800" cy="812800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972999F-921A-7B92-141A-3D1F84C6F5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6DBFABD0-233F-774F-E4AE-BCD6F99F945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tr-TR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7F12DEA5-E0CF-95C7-A11A-1069D46E489D}"/>
              </a:ext>
            </a:extLst>
          </p:cNvPr>
          <p:cNvGrpSpPr/>
          <p:nvPr/>
        </p:nvGrpSpPr>
        <p:grpSpPr>
          <a:xfrm>
            <a:off x="13883037" y="3667552"/>
            <a:ext cx="4017600" cy="4064400"/>
            <a:chOff x="0" y="0"/>
            <a:chExt cx="812800" cy="812800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04A96750-3A0A-E1FD-0D2C-EB190BEF6CF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A26C3C77-3054-E803-F6C0-9A031B2A279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tr-TR"/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4828F322-E5AA-C8DB-E72F-3BBA0D616E91}"/>
              </a:ext>
            </a:extLst>
          </p:cNvPr>
          <p:cNvSpPr txBox="1"/>
          <p:nvPr/>
        </p:nvSpPr>
        <p:spPr>
          <a:xfrm>
            <a:off x="5885143" y="5143500"/>
            <a:ext cx="2531725" cy="129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 b="1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Kimlik hırsızlığının önlenmesi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5AD8B8A7-57E5-D633-CF6A-984B7CBFD4B1}"/>
              </a:ext>
            </a:extLst>
          </p:cNvPr>
          <p:cNvSpPr txBox="1"/>
          <p:nvPr/>
        </p:nvSpPr>
        <p:spPr>
          <a:xfrm>
            <a:off x="10106627" y="4790098"/>
            <a:ext cx="2882615" cy="172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 b="1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Yetkisiz erişim, kötüye kullanım ve veri ihlallerinin önlenmesi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6FDD6696-5029-A2C2-5BAC-EC37E78466DA}"/>
              </a:ext>
            </a:extLst>
          </p:cNvPr>
          <p:cNvSpPr txBox="1"/>
          <p:nvPr/>
        </p:nvSpPr>
        <p:spPr>
          <a:xfrm>
            <a:off x="14618095" y="4991100"/>
            <a:ext cx="2694009" cy="129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Hedefli reklamcılıktan kaçınabilme</a:t>
            </a:r>
          </a:p>
        </p:txBody>
      </p:sp>
    </p:spTree>
    <p:extLst>
      <p:ext uri="{BB962C8B-B14F-4D97-AF65-F5344CB8AC3E}">
        <p14:creationId xmlns:p14="http://schemas.microsoft.com/office/powerpoint/2010/main" val="281272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71500"/>
            <a:ext cx="15773400" cy="3713224"/>
          </a:xfrm>
        </p:spPr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tr-TR" sz="5300">
                <a:latin typeface="Aptos" panose="020B0004020202020204" pitchFamily="34" charset="0"/>
                <a:cs typeface="Calibri" panose="020F0502020204030204" pitchFamily="34" charset="0"/>
              </a:rPr>
              <a:t>Dijital Gizliliğin yokluğunun olumsuz sonuçları nelerdir?</a:t>
            </a:r>
            <a:br>
              <a:rPr lang="tr-TR" sz="5300">
                <a:latin typeface="Aptos" panose="020B0004020202020204" pitchFamily="34" charset="0"/>
                <a:cs typeface="Calibri" panose="020F0502020204030204" pitchFamily="34" charset="0"/>
              </a:rPr>
            </a:br>
            <a:br>
              <a:rPr lang="tr-TR" sz="670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tr-TR" sz="4000" b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Dijital gizliliğin yokluğunun çok sayıda olumsuz etkisi vardır ve kullanıcıların itibarını ve haklarını etkileyen birden çok sonucu olabilir:</a:t>
            </a:r>
            <a:br>
              <a:rPr lang="tr-TR" sz="6700" b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endParaRPr lang="tr-TR" sz="6700" b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85C26FF-917F-8BC8-1758-6F865FF47C67}"/>
              </a:ext>
            </a:extLst>
          </p:cNvPr>
          <p:cNvGrpSpPr/>
          <p:nvPr/>
        </p:nvGrpSpPr>
        <p:grpSpPr>
          <a:xfrm>
            <a:off x="533400" y="4686300"/>
            <a:ext cx="17395235" cy="2877863"/>
            <a:chOff x="0" y="0"/>
            <a:chExt cx="23193646" cy="3837151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45FD2C1E-9F7B-7C62-096C-60C227324DD6}"/>
                </a:ext>
              </a:extLst>
            </p:cNvPr>
            <p:cNvGrpSpPr/>
            <p:nvPr/>
          </p:nvGrpSpPr>
          <p:grpSpPr>
            <a:xfrm>
              <a:off x="0" y="40390"/>
              <a:ext cx="4176201" cy="3796761"/>
              <a:chOff x="0" y="0"/>
              <a:chExt cx="894029" cy="8128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1404AB34-421C-5342-2E6A-89D619374880}"/>
                  </a:ext>
                </a:extLst>
              </p:cNvPr>
              <p:cNvSpPr/>
              <p:nvPr/>
            </p:nvSpPr>
            <p:spPr>
              <a:xfrm>
                <a:off x="0" y="0"/>
                <a:ext cx="89402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4029" h="812800">
                    <a:moveTo>
                      <a:pt x="447015" y="0"/>
                    </a:moveTo>
                    <a:cubicBezTo>
                      <a:pt x="200135" y="0"/>
                      <a:pt x="0" y="181951"/>
                      <a:pt x="0" y="406400"/>
                    </a:cubicBezTo>
                    <a:cubicBezTo>
                      <a:pt x="0" y="630849"/>
                      <a:pt x="200135" y="812800"/>
                      <a:pt x="447015" y="812800"/>
                    </a:cubicBezTo>
                    <a:cubicBezTo>
                      <a:pt x="693894" y="812800"/>
                      <a:pt x="894029" y="630849"/>
                      <a:pt x="894029" y="406400"/>
                    </a:cubicBezTo>
                    <a:cubicBezTo>
                      <a:pt x="894029" y="181951"/>
                      <a:pt x="693894" y="0"/>
                      <a:pt x="447015" y="0"/>
                    </a:cubicBezTo>
                    <a:close/>
                  </a:path>
                </a:pathLst>
              </a:custGeom>
              <a:solidFill>
                <a:srgbClr val="FFAD6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2" name="TextBox 7">
                <a:extLst>
                  <a:ext uri="{FF2B5EF4-FFF2-40B4-BE49-F238E27FC236}">
                    <a16:creationId xmlns:a16="http://schemas.microsoft.com/office/drawing/2014/main" id="{D4CB0480-60C3-EDEF-CC17-A61335E72422}"/>
                  </a:ext>
                </a:extLst>
              </p:cNvPr>
              <p:cNvSpPr txBox="1"/>
              <p:nvPr/>
            </p:nvSpPr>
            <p:spPr>
              <a:xfrm>
                <a:off x="83815" y="38100"/>
                <a:ext cx="726399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tr-TR"/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0A0463A-6291-D20A-579B-E4C0A611FA70}"/>
                </a:ext>
              </a:extLst>
            </p:cNvPr>
            <p:cNvSpPr txBox="1"/>
            <p:nvPr/>
          </p:nvSpPr>
          <p:spPr>
            <a:xfrm>
              <a:off x="588687" y="1342120"/>
              <a:ext cx="2998831" cy="114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tr-TR" sz="2800" b="1">
                  <a:solidFill>
                    <a:srgbClr val="000000"/>
                  </a:solidFill>
                  <a:latin typeface="Aptos" panose="020B0004020202020204" pitchFamily="34" charset="0"/>
                  <a:ea typeface="Canva Sans Bold"/>
                  <a:cs typeface="Canva Sans Bold"/>
                  <a:sym typeface="Canva Sans Bold"/>
                </a:rPr>
                <a:t>Siber Saldırı Riski</a:t>
              </a: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813B6EE1-4E9B-FBCA-CC4D-E822EEE82D50}"/>
                </a:ext>
              </a:extLst>
            </p:cNvPr>
            <p:cNvGrpSpPr/>
            <p:nvPr/>
          </p:nvGrpSpPr>
          <p:grpSpPr>
            <a:xfrm>
              <a:off x="4849301" y="40390"/>
              <a:ext cx="4176201" cy="3796761"/>
              <a:chOff x="0" y="0"/>
              <a:chExt cx="894029" cy="8128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2B200140-E207-7246-4D8D-5F2B8139332F}"/>
                  </a:ext>
                </a:extLst>
              </p:cNvPr>
              <p:cNvSpPr/>
              <p:nvPr/>
            </p:nvSpPr>
            <p:spPr>
              <a:xfrm>
                <a:off x="0" y="0"/>
                <a:ext cx="89402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4029" h="812800">
                    <a:moveTo>
                      <a:pt x="447015" y="0"/>
                    </a:moveTo>
                    <a:cubicBezTo>
                      <a:pt x="200135" y="0"/>
                      <a:pt x="0" y="181951"/>
                      <a:pt x="0" y="406400"/>
                    </a:cubicBezTo>
                    <a:cubicBezTo>
                      <a:pt x="0" y="630849"/>
                      <a:pt x="200135" y="812800"/>
                      <a:pt x="447015" y="812800"/>
                    </a:cubicBezTo>
                    <a:cubicBezTo>
                      <a:pt x="693894" y="812800"/>
                      <a:pt x="894029" y="630849"/>
                      <a:pt x="894029" y="406400"/>
                    </a:cubicBezTo>
                    <a:cubicBezTo>
                      <a:pt x="894029" y="181951"/>
                      <a:pt x="693894" y="0"/>
                      <a:pt x="447015" y="0"/>
                    </a:cubicBezTo>
                    <a:close/>
                  </a:path>
                </a:pathLst>
              </a:custGeom>
              <a:solidFill>
                <a:srgbClr val="FFAD6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5CA0D0D1-15AE-0D19-7D16-2FF53B2E30F4}"/>
                  </a:ext>
                </a:extLst>
              </p:cNvPr>
              <p:cNvSpPr txBox="1"/>
              <p:nvPr/>
            </p:nvSpPr>
            <p:spPr>
              <a:xfrm>
                <a:off x="83815" y="38100"/>
                <a:ext cx="726399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tr-TR"/>
              </a:p>
            </p:txBody>
          </p:sp>
        </p:grp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A2B9D9B2-AEFE-EE17-F245-861EBD4CE0E0}"/>
                </a:ext>
              </a:extLst>
            </p:cNvPr>
            <p:cNvSpPr txBox="1"/>
            <p:nvPr/>
          </p:nvSpPr>
          <p:spPr>
            <a:xfrm>
              <a:off x="5143693" y="1416627"/>
              <a:ext cx="3587416" cy="114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tr-TR" sz="2800" b="1">
                  <a:solidFill>
                    <a:srgbClr val="000000"/>
                  </a:solidFill>
                  <a:latin typeface="Aptos" panose="020B0004020202020204" pitchFamily="34" charset="0"/>
                  <a:ea typeface="Canva Sans Bold"/>
                  <a:cs typeface="Canva Sans Bold"/>
                  <a:sym typeface="Canva Sans Bold"/>
                </a:rPr>
                <a:t>Kimlik Hırsızlığı ve Dolandırıcılık</a:t>
              </a:r>
            </a:p>
          </p:txBody>
        </p:sp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4C7FF7F6-9041-9F61-0938-0928B8D36C56}"/>
                </a:ext>
              </a:extLst>
            </p:cNvPr>
            <p:cNvGrpSpPr/>
            <p:nvPr/>
          </p:nvGrpSpPr>
          <p:grpSpPr>
            <a:xfrm>
              <a:off x="9572843" y="40390"/>
              <a:ext cx="4176201" cy="3796761"/>
              <a:chOff x="0" y="0"/>
              <a:chExt cx="894029" cy="812800"/>
            </a:xfrm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F73F35A4-8586-1D4B-56E9-D764E384D7BD}"/>
                  </a:ext>
                </a:extLst>
              </p:cNvPr>
              <p:cNvSpPr/>
              <p:nvPr/>
            </p:nvSpPr>
            <p:spPr>
              <a:xfrm>
                <a:off x="0" y="0"/>
                <a:ext cx="89402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4029" h="812800">
                    <a:moveTo>
                      <a:pt x="447015" y="0"/>
                    </a:moveTo>
                    <a:cubicBezTo>
                      <a:pt x="200135" y="0"/>
                      <a:pt x="0" y="181951"/>
                      <a:pt x="0" y="406400"/>
                    </a:cubicBezTo>
                    <a:cubicBezTo>
                      <a:pt x="0" y="630849"/>
                      <a:pt x="200135" y="812800"/>
                      <a:pt x="447015" y="812800"/>
                    </a:cubicBezTo>
                    <a:cubicBezTo>
                      <a:pt x="693894" y="812800"/>
                      <a:pt x="894029" y="630849"/>
                      <a:pt x="894029" y="406400"/>
                    </a:cubicBezTo>
                    <a:cubicBezTo>
                      <a:pt x="894029" y="181951"/>
                      <a:pt x="693894" y="0"/>
                      <a:pt x="447015" y="0"/>
                    </a:cubicBezTo>
                    <a:close/>
                  </a:path>
                </a:pathLst>
              </a:custGeom>
              <a:solidFill>
                <a:srgbClr val="FFAD6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860C2BBA-E7C7-CC37-C134-79D9D6E46479}"/>
                  </a:ext>
                </a:extLst>
              </p:cNvPr>
              <p:cNvSpPr txBox="1"/>
              <p:nvPr/>
            </p:nvSpPr>
            <p:spPr>
              <a:xfrm>
                <a:off x="83815" y="38100"/>
                <a:ext cx="726399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tr-TR"/>
              </a:p>
            </p:txBody>
          </p:sp>
        </p:grp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F1E08D57-9F14-2EB5-2EFF-8EA935403D6E}"/>
                </a:ext>
              </a:extLst>
            </p:cNvPr>
            <p:cNvSpPr txBox="1"/>
            <p:nvPr/>
          </p:nvSpPr>
          <p:spPr>
            <a:xfrm>
              <a:off x="9702286" y="1272159"/>
              <a:ext cx="3917315" cy="1143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tr-TR" sz="2800" b="1">
                  <a:solidFill>
                    <a:srgbClr val="000000"/>
                  </a:solidFill>
                  <a:latin typeface="Aptos" panose="020B0004020202020204" pitchFamily="34" charset="0"/>
                  <a:ea typeface="Canva Sans Bold"/>
                  <a:cs typeface="Canva Sans Bold"/>
                  <a:sym typeface="Canva Sans Bold"/>
                </a:rPr>
                <a:t>Veri İhlalleri ve Güven Kaybı</a:t>
              </a:r>
            </a:p>
          </p:txBody>
        </p:sp>
        <p:grpSp>
          <p:nvGrpSpPr>
            <p:cNvPr id="26" name="Group 17">
              <a:extLst>
                <a:ext uri="{FF2B5EF4-FFF2-40B4-BE49-F238E27FC236}">
                  <a16:creationId xmlns:a16="http://schemas.microsoft.com/office/drawing/2014/main" id="{A152B808-CB34-B454-8D3D-49AF35C330CA}"/>
                </a:ext>
              </a:extLst>
            </p:cNvPr>
            <p:cNvGrpSpPr/>
            <p:nvPr/>
          </p:nvGrpSpPr>
          <p:grpSpPr>
            <a:xfrm>
              <a:off x="14295144" y="0"/>
              <a:ext cx="4176201" cy="3796761"/>
              <a:chOff x="0" y="0"/>
              <a:chExt cx="894029" cy="812800"/>
            </a:xfrm>
          </p:grpSpPr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23BA39D3-0E83-8FF6-4778-B97841320A5D}"/>
                  </a:ext>
                </a:extLst>
              </p:cNvPr>
              <p:cNvSpPr/>
              <p:nvPr/>
            </p:nvSpPr>
            <p:spPr>
              <a:xfrm>
                <a:off x="0" y="0"/>
                <a:ext cx="89402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4029" h="812800">
                    <a:moveTo>
                      <a:pt x="447015" y="0"/>
                    </a:moveTo>
                    <a:cubicBezTo>
                      <a:pt x="200135" y="0"/>
                      <a:pt x="0" y="181951"/>
                      <a:pt x="0" y="406400"/>
                    </a:cubicBezTo>
                    <a:cubicBezTo>
                      <a:pt x="0" y="630849"/>
                      <a:pt x="200135" y="812800"/>
                      <a:pt x="447015" y="812800"/>
                    </a:cubicBezTo>
                    <a:cubicBezTo>
                      <a:pt x="693894" y="812800"/>
                      <a:pt x="894029" y="630849"/>
                      <a:pt x="894029" y="406400"/>
                    </a:cubicBezTo>
                    <a:cubicBezTo>
                      <a:pt x="894029" y="181951"/>
                      <a:pt x="693894" y="0"/>
                      <a:pt x="447015" y="0"/>
                    </a:cubicBezTo>
                    <a:close/>
                  </a:path>
                </a:pathLst>
              </a:custGeom>
              <a:solidFill>
                <a:srgbClr val="FFAD6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A5BAF131-3E06-4D01-026A-94914AD60824}"/>
                  </a:ext>
                </a:extLst>
              </p:cNvPr>
              <p:cNvSpPr txBox="1"/>
              <p:nvPr/>
            </p:nvSpPr>
            <p:spPr>
              <a:xfrm>
                <a:off x="83815" y="38100"/>
                <a:ext cx="726399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tr-TR"/>
              </a:p>
            </p:txBody>
          </p:sp>
        </p:grp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738A52F-218F-4EE7-4CE8-5AFC4FF2C7A0}"/>
                </a:ext>
              </a:extLst>
            </p:cNvPr>
            <p:cNvSpPr txBox="1"/>
            <p:nvPr/>
          </p:nvSpPr>
          <p:spPr>
            <a:xfrm>
              <a:off x="14732000" y="1382509"/>
              <a:ext cx="3386603" cy="114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tr-TR" sz="2800" b="1" dirty="0">
                  <a:solidFill>
                    <a:srgbClr val="000000"/>
                  </a:solidFill>
                  <a:latin typeface="Aptos" panose="020B0004020202020204" pitchFamily="34" charset="0"/>
                  <a:ea typeface="Canva Sans Bold"/>
                  <a:cs typeface="Canva Sans Bold"/>
                  <a:sym typeface="Canva Sans Bold"/>
                </a:rPr>
                <a:t>Gözetleme ve İzleme</a:t>
              </a:r>
            </a:p>
          </p:txBody>
        </p:sp>
        <p:grpSp>
          <p:nvGrpSpPr>
            <p:cNvPr id="30" name="Group 21">
              <a:extLst>
                <a:ext uri="{FF2B5EF4-FFF2-40B4-BE49-F238E27FC236}">
                  <a16:creationId xmlns:a16="http://schemas.microsoft.com/office/drawing/2014/main" id="{B06EB424-295A-7E4C-2D55-D8EDB6B54766}"/>
                </a:ext>
              </a:extLst>
            </p:cNvPr>
            <p:cNvGrpSpPr/>
            <p:nvPr/>
          </p:nvGrpSpPr>
          <p:grpSpPr>
            <a:xfrm>
              <a:off x="19017445" y="40390"/>
              <a:ext cx="4176201" cy="3796761"/>
              <a:chOff x="0" y="0"/>
              <a:chExt cx="894029" cy="812800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313EB01A-1C5B-8325-0E07-60776EC53EF0}"/>
                  </a:ext>
                </a:extLst>
              </p:cNvPr>
              <p:cNvSpPr/>
              <p:nvPr/>
            </p:nvSpPr>
            <p:spPr>
              <a:xfrm>
                <a:off x="0" y="0"/>
                <a:ext cx="89402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4029" h="812800">
                    <a:moveTo>
                      <a:pt x="447015" y="0"/>
                    </a:moveTo>
                    <a:cubicBezTo>
                      <a:pt x="200135" y="0"/>
                      <a:pt x="0" y="181951"/>
                      <a:pt x="0" y="406400"/>
                    </a:cubicBezTo>
                    <a:cubicBezTo>
                      <a:pt x="0" y="630849"/>
                      <a:pt x="200135" y="812800"/>
                      <a:pt x="447015" y="812800"/>
                    </a:cubicBezTo>
                    <a:cubicBezTo>
                      <a:pt x="693894" y="812800"/>
                      <a:pt x="894029" y="630849"/>
                      <a:pt x="894029" y="406400"/>
                    </a:cubicBezTo>
                    <a:cubicBezTo>
                      <a:pt x="894029" y="181951"/>
                      <a:pt x="693894" y="0"/>
                      <a:pt x="447015" y="0"/>
                    </a:cubicBezTo>
                    <a:close/>
                  </a:path>
                </a:pathLst>
              </a:custGeom>
              <a:solidFill>
                <a:srgbClr val="FFAD6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4" name="TextBox 23">
                <a:extLst>
                  <a:ext uri="{FF2B5EF4-FFF2-40B4-BE49-F238E27FC236}">
                    <a16:creationId xmlns:a16="http://schemas.microsoft.com/office/drawing/2014/main" id="{E3273B0B-125F-AB3C-C3E6-88E4572D7F5A}"/>
                  </a:ext>
                </a:extLst>
              </p:cNvPr>
              <p:cNvSpPr txBox="1"/>
              <p:nvPr/>
            </p:nvSpPr>
            <p:spPr>
              <a:xfrm>
                <a:off x="83815" y="38100"/>
                <a:ext cx="726399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tr-TR"/>
              </a:p>
            </p:txBody>
          </p:sp>
        </p:grpSp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id="{51F8E028-8A9A-9026-6F89-436AFAEE16AE}"/>
                </a:ext>
              </a:extLst>
            </p:cNvPr>
            <p:cNvSpPr txBox="1"/>
            <p:nvPr/>
          </p:nvSpPr>
          <p:spPr>
            <a:xfrm>
              <a:off x="19436545" y="1416627"/>
              <a:ext cx="3386603" cy="56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tr-TR" sz="2800" b="1">
                  <a:solidFill>
                    <a:srgbClr val="000000"/>
                  </a:solidFill>
                  <a:latin typeface="Aptos" panose="020B0004020202020204" pitchFamily="34" charset="0"/>
                  <a:ea typeface="Canva Sans Bold"/>
                  <a:cs typeface="Canva Sans Bold"/>
                  <a:sym typeface="Canva Sans Bold"/>
                </a:rPr>
                <a:t>Psikolojijk Etkiler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54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41" y="168719"/>
            <a:ext cx="15188303" cy="1583813"/>
          </a:xfrm>
        </p:spPr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Dijital Gizlilik eksikliğinden kaynaklanan </a:t>
            </a:r>
            <a:b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sorunlar nelerdir?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85" y="1975670"/>
            <a:ext cx="10936922" cy="7739510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5400">
                <a:latin typeface="Aptos" panose="020B0004020202020204" pitchFamily="34" charset="0"/>
              </a:rPr>
              <a:t>Veri ihlallerinden çevrimiçi tehditlere kadar, internette mevcut olan tüm sorunları (kimlik avı, fidye yazılımı, kötü amaçlı yazılım ...) bilmek ve </a:t>
            </a:r>
            <a:r>
              <a:rPr lang="tr-TR" sz="5400" b="1">
                <a:latin typeface="Aptos" panose="020B0004020202020204" pitchFamily="34" charset="0"/>
              </a:rPr>
              <a:t>riskleri ve güvenlik açıklarını</a:t>
            </a:r>
            <a:r>
              <a:rPr lang="tr-TR" sz="5400">
                <a:latin typeface="Aptos" panose="020B0004020202020204" pitchFamily="34" charset="0"/>
              </a:rPr>
              <a:t> azaltmak için </a:t>
            </a:r>
            <a:r>
              <a:rPr lang="tr-TR" sz="5400" b="1">
                <a:latin typeface="Aptos" panose="020B0004020202020204" pitchFamily="34" charset="0"/>
              </a:rPr>
              <a:t>stratejiler</a:t>
            </a:r>
            <a:r>
              <a:rPr lang="tr-TR" sz="5400">
                <a:latin typeface="Aptos" panose="020B0004020202020204" pitchFamily="34" charset="0"/>
              </a:rPr>
              <a:t> (eğitim, virüsten koruma, kötü amaçlı yazılımdan koruma vb.) </a:t>
            </a:r>
            <a:r>
              <a:rPr lang="tr-TR" sz="5400" b="1">
                <a:latin typeface="Aptos" panose="020B0004020202020204" pitchFamily="34" charset="0"/>
              </a:rPr>
              <a:t>geliştirmek</a:t>
            </a:r>
            <a:r>
              <a:rPr lang="tr-TR" sz="5400">
                <a:latin typeface="Aptos" panose="020B0004020202020204" pitchFamily="34" charset="0"/>
              </a:rPr>
              <a:t> önemlidir.</a:t>
            </a:r>
            <a:endParaRPr lang="tr-TR" sz="5400" i="0">
              <a:effectLst/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9392824" y="1031734"/>
            <a:ext cx="8206721" cy="8206721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tr-TR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72842" y="1381688"/>
            <a:ext cx="1186532" cy="11543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9BA0061-A020-1E09-F019-E24EAD319C77}"/>
              </a:ext>
            </a:extLst>
          </p:cNvPr>
          <p:cNvSpPr/>
          <p:nvPr/>
        </p:nvSpPr>
        <p:spPr>
          <a:xfrm>
            <a:off x="11792007" y="3327929"/>
            <a:ext cx="4470607" cy="4131290"/>
          </a:xfrm>
          <a:custGeom>
            <a:avLst/>
            <a:gdLst/>
            <a:ahLst/>
            <a:cxnLst/>
            <a:rect l="l" t="t" r="r" b="b"/>
            <a:pathLst>
              <a:path w="3525775" h="3521368">
                <a:moveTo>
                  <a:pt x="0" y="0"/>
                </a:moveTo>
                <a:lnTo>
                  <a:pt x="3525774" y="0"/>
                </a:lnTo>
                <a:lnTo>
                  <a:pt x="3525774" y="3521367"/>
                </a:lnTo>
                <a:lnTo>
                  <a:pt x="0" y="3521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27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7"/>
            <a:ext cx="16725900" cy="162401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Dijital Gizliliğin temel öğeleri nelerdir?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035" y="21717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solidFill>
                  <a:srgbClr val="FFAA5A"/>
                </a:solidFill>
                <a:latin typeface="Aptos" panose="020B0004020202020204" pitchFamily="34" charset="0"/>
              </a:rPr>
              <a:t>A- Kişisel Veri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latin typeface="Aptos" panose="020B0004020202020204" pitchFamily="34" charset="0"/>
              </a:rPr>
              <a:t>Kimliği belirli veya belirlenebilir; </a:t>
            </a:r>
            <a:r>
              <a:rPr lang="tr-TR" dirty="0">
                <a:latin typeface="Aptos" panose="020B0004020202020204" pitchFamily="34" charset="0"/>
              </a:rPr>
              <a:t>yaşayan bir bireye ilişkin her türlü bilgidir. Belirli bir kişinin kimliğinin belirlenmesine yol açabilecek şekilde toplanan farklı bilgiler de ad, soyad, ikametgah adresi gibi kişisel veri olarak kabul edilir.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solidFill>
                  <a:srgbClr val="FFAA5A"/>
                </a:solidFill>
                <a:latin typeface="Aptos" panose="020B0004020202020204" pitchFamily="34" charset="0"/>
              </a:rPr>
              <a:t>B- Veri Güvenliği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tr-TR" dirty="0">
                <a:latin typeface="Aptos" panose="020B0004020202020204" pitchFamily="34" charset="0"/>
              </a:rPr>
              <a:t>Veri ihlallerine karşı </a:t>
            </a:r>
            <a:r>
              <a:rPr lang="tr-TR" b="1" dirty="0">
                <a:latin typeface="Aptos" panose="020B0004020202020204" pitchFamily="34" charset="0"/>
              </a:rPr>
              <a:t>güvenlik programları</a:t>
            </a:r>
            <a:r>
              <a:rPr lang="tr-TR" dirty="0">
                <a:latin typeface="Aptos" panose="020B0004020202020204" pitchFamily="34" charset="0"/>
              </a:rPr>
              <a:t> (anti-virüsler, kişisel sunucular...) kurmak, özellikle profesyoneller ve şirketler için büyük önem taşımaktadır.</a:t>
            </a:r>
          </a:p>
          <a:p>
            <a:pPr marL="0" indent="0">
              <a:spcAft>
                <a:spcPts val="900"/>
              </a:spcAft>
              <a:buNone/>
            </a:pPr>
            <a:endParaRPr lang="tr-TR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6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584" y="730657"/>
            <a:ext cx="15773400" cy="4275246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solidFill>
                  <a:srgbClr val="FFAA5A"/>
                </a:solidFill>
                <a:latin typeface="Aptos" panose="020B0004020202020204" pitchFamily="34" charset="0"/>
              </a:rPr>
              <a:t>C- Bilgilendirilmiş Onay</a:t>
            </a: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 Bireyler bir web sitesine erişirken verdikleri bilgilerin bilincinde olmalıdır.</a:t>
            </a: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 Bilgilendiril(me)</a:t>
            </a:r>
            <a:r>
              <a:rPr lang="tr-TR" sz="3600" dirty="0" err="1">
                <a:latin typeface="Aptos" panose="020B0004020202020204" pitchFamily="34" charset="0"/>
              </a:rPr>
              <a:t>miş</a:t>
            </a:r>
            <a:r>
              <a:rPr lang="tr-TR" sz="3600" dirty="0">
                <a:latin typeface="Aptos" panose="020B0004020202020204" pitchFamily="34" charset="0"/>
              </a:rPr>
              <a:t> onayın açık bir örneği, belirli çerez kategorileriyle ilgili olabilir.</a:t>
            </a: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 Tüm çerezlerin kullanıcıların gizliliğini ihlal etmeyi amaçla</a:t>
            </a:r>
            <a:r>
              <a:rPr lang="tr-TR" sz="3600" u="sng" dirty="0">
                <a:latin typeface="Aptos" panose="020B0004020202020204" pitchFamily="34" charset="0"/>
              </a:rPr>
              <a:t>ma</a:t>
            </a:r>
            <a:r>
              <a:rPr lang="tr-TR" sz="3600" dirty="0">
                <a:latin typeface="Aptos" panose="020B0004020202020204" pitchFamily="34" charset="0"/>
              </a:rPr>
              <a:t>dığını söylemek daha uygun olur. Üç çerez türü arasında şu şekilde bir ayrım yapılabilir:</a:t>
            </a:r>
            <a:endParaRPr lang="tr-TR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7A29929-3AA0-E387-2B21-86D8EBCC1F01}"/>
              </a:ext>
            </a:extLst>
          </p:cNvPr>
          <p:cNvSpPr/>
          <p:nvPr/>
        </p:nvSpPr>
        <p:spPr>
          <a:xfrm>
            <a:off x="2051390" y="5774382"/>
            <a:ext cx="3289338" cy="3289338"/>
          </a:xfrm>
          <a:custGeom>
            <a:avLst/>
            <a:gdLst/>
            <a:ahLst/>
            <a:cxnLst/>
            <a:rect l="l" t="t" r="r" b="b"/>
            <a:pathLst>
              <a:path w="3289338" h="3289338">
                <a:moveTo>
                  <a:pt x="0" y="0"/>
                </a:moveTo>
                <a:lnTo>
                  <a:pt x="3289338" y="0"/>
                </a:lnTo>
                <a:lnTo>
                  <a:pt x="3289338" y="3289337"/>
                </a:lnTo>
                <a:lnTo>
                  <a:pt x="0" y="328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69C9EE7-C39F-F214-ACAD-255993C87542}"/>
              </a:ext>
            </a:extLst>
          </p:cNvPr>
          <p:cNvSpPr txBox="1"/>
          <p:nvPr/>
        </p:nvSpPr>
        <p:spPr>
          <a:xfrm>
            <a:off x="2404171" y="5171536"/>
            <a:ext cx="2777429" cy="41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Teknik çerezler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5B944DB-21E0-37DC-37C7-CCC96B71E01D}"/>
              </a:ext>
            </a:extLst>
          </p:cNvPr>
          <p:cNvSpPr txBox="1"/>
          <p:nvPr/>
        </p:nvSpPr>
        <p:spPr>
          <a:xfrm>
            <a:off x="7509570" y="5190587"/>
            <a:ext cx="2777430" cy="41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Analitik çerezler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AF08F28-D043-F14B-C28A-9FB97F310517}"/>
              </a:ext>
            </a:extLst>
          </p:cNvPr>
          <p:cNvSpPr txBox="1"/>
          <p:nvPr/>
        </p:nvSpPr>
        <p:spPr>
          <a:xfrm>
            <a:off x="12675157" y="5190587"/>
            <a:ext cx="2793443" cy="41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399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Profilleme çerezleri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B61D361-1B0E-B3EA-D3CE-945AF1A0F020}"/>
              </a:ext>
            </a:extLst>
          </p:cNvPr>
          <p:cNvSpPr txBox="1"/>
          <p:nvPr/>
        </p:nvSpPr>
        <p:spPr>
          <a:xfrm>
            <a:off x="2313366" y="5836472"/>
            <a:ext cx="2765386" cy="303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6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E-ticaret sitelerinde olduğu gibi, bir web sitesinin düzgün şekilde çalışmasını sağlarlar.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0B2B6EE5-925B-E25F-5123-57A87C582BB3}"/>
              </a:ext>
            </a:extLst>
          </p:cNvPr>
          <p:cNvSpPr/>
          <p:nvPr/>
        </p:nvSpPr>
        <p:spPr>
          <a:xfrm>
            <a:off x="7194393" y="5795490"/>
            <a:ext cx="3247122" cy="3247122"/>
          </a:xfrm>
          <a:custGeom>
            <a:avLst/>
            <a:gdLst/>
            <a:ahLst/>
            <a:cxnLst/>
            <a:rect l="l" t="t" r="r" b="b"/>
            <a:pathLst>
              <a:path w="3247122" h="3247122">
                <a:moveTo>
                  <a:pt x="0" y="0"/>
                </a:moveTo>
                <a:lnTo>
                  <a:pt x="3247122" y="0"/>
                </a:lnTo>
                <a:lnTo>
                  <a:pt x="3247122" y="3247122"/>
                </a:lnTo>
                <a:lnTo>
                  <a:pt x="0" y="324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4E7F783-CEC5-6C1B-5856-5B2A8BD982BA}"/>
              </a:ext>
            </a:extLst>
          </p:cNvPr>
          <p:cNvSpPr/>
          <p:nvPr/>
        </p:nvSpPr>
        <p:spPr>
          <a:xfrm>
            <a:off x="12344400" y="5795490"/>
            <a:ext cx="3289338" cy="3289338"/>
          </a:xfrm>
          <a:custGeom>
            <a:avLst/>
            <a:gdLst/>
            <a:ahLst/>
            <a:cxnLst/>
            <a:rect l="l" t="t" r="r" b="b"/>
            <a:pathLst>
              <a:path w="3289338" h="3289338">
                <a:moveTo>
                  <a:pt x="0" y="0"/>
                </a:moveTo>
                <a:lnTo>
                  <a:pt x="3289338" y="0"/>
                </a:lnTo>
                <a:lnTo>
                  <a:pt x="3289338" y="3289337"/>
                </a:lnTo>
                <a:lnTo>
                  <a:pt x="0" y="3289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280243E7-3E15-A5EC-E760-6D8A1C8CD494}"/>
              </a:ext>
            </a:extLst>
          </p:cNvPr>
          <p:cNvSpPr txBox="1"/>
          <p:nvPr/>
        </p:nvSpPr>
        <p:spPr>
          <a:xfrm>
            <a:off x="7252659" y="6042766"/>
            <a:ext cx="3140969" cy="26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tr-TR" sz="26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İşletmeciye tamamen istatistiksel veriler (sitenin kaç ziyaretçisi olduğu gibi) sağlarlar.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D21FEA4-D800-B0B5-3104-A5166080511E}"/>
              </a:ext>
            </a:extLst>
          </p:cNvPr>
          <p:cNvSpPr txBox="1"/>
          <p:nvPr/>
        </p:nvSpPr>
        <p:spPr>
          <a:xfrm>
            <a:off x="12421430" y="5829300"/>
            <a:ext cx="3212308" cy="3122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tr-TR" sz="26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Ticari amaçlı kullanıcı profilleri oluşturmak için kullanılırlar. </a:t>
            </a:r>
            <a:br>
              <a:rPr lang="tr-TR" sz="26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</a:br>
            <a:r>
              <a:rPr lang="tr-TR" sz="26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Bu kategori, yanlış kullanıldığında sorunlu olabilir.</a:t>
            </a:r>
          </a:p>
        </p:txBody>
      </p:sp>
    </p:spTree>
    <p:extLst>
      <p:ext uri="{BB962C8B-B14F-4D97-AF65-F5344CB8AC3E}">
        <p14:creationId xmlns:p14="http://schemas.microsoft.com/office/powerpoint/2010/main" val="265233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65508"/>
            <a:ext cx="16725900" cy="124301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Dijital Gizliliğin temel unsurları nelerdir?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641" y="4931260"/>
            <a:ext cx="15773400" cy="4850607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3200" dirty="0">
                <a:latin typeface="Aptos" panose="020B0004020202020204" pitchFamily="34" charset="0"/>
              </a:rPr>
              <a:t>Bir web sitesini ziyaret ettiğinizde, sitenin sunucusu sizin hakkınızda bilgisayarınızda depolanan </a:t>
            </a:r>
            <a:r>
              <a:rPr lang="tr-TR" sz="3200" b="1" dirty="0">
                <a:latin typeface="Aptos" panose="020B0004020202020204" pitchFamily="34" charset="0"/>
              </a:rPr>
              <a:t>veri parçaları </a:t>
            </a:r>
            <a:r>
              <a:rPr lang="tr-TR" sz="3200" dirty="0">
                <a:latin typeface="Aptos" panose="020B0004020202020204" pitchFamily="34" charset="0"/>
              </a:rPr>
              <a:t>oluşturur. Bu </a:t>
            </a:r>
            <a:r>
              <a:rPr lang="tr-TR" sz="3200" b="1" dirty="0">
                <a:latin typeface="Aptos" panose="020B0004020202020204" pitchFamily="34" charset="0"/>
              </a:rPr>
              <a:t>veriler</a:t>
            </a:r>
            <a:r>
              <a:rPr lang="tr-TR" sz="3200" dirty="0">
                <a:latin typeface="Aptos" panose="020B0004020202020204" pitchFamily="34" charset="0"/>
              </a:rPr>
              <a:t> hesap bilgilerini, alışveriş sepetinizin içeriklerini, ziyaret ettiğiniz sayfaları veya hatta bir e-ticaret sitesinde görüntülediğiniz öğeleri içerebilir.</a:t>
            </a:r>
          </a:p>
          <a:p>
            <a:pPr>
              <a:spcAft>
                <a:spcPts val="900"/>
              </a:spcAft>
            </a:pPr>
            <a:r>
              <a:rPr lang="tr-TR" sz="3200" dirty="0">
                <a:latin typeface="Aptos" panose="020B0004020202020204" pitchFamily="34" charset="0"/>
              </a:rPr>
              <a:t>Bu web sitesini bir sonraki ziyaretinizde, </a:t>
            </a:r>
            <a:r>
              <a:rPr lang="tr-TR" sz="3200" b="1" dirty="0">
                <a:latin typeface="Aptos" panose="020B0004020202020204" pitchFamily="34" charset="0"/>
              </a:rPr>
              <a:t>tarayıcınız sunucuya son ziyaretinizle ilgili bilgiler gönderir.</a:t>
            </a:r>
          </a:p>
          <a:p>
            <a:pPr>
              <a:spcAft>
                <a:spcPts val="900"/>
              </a:spcAft>
            </a:pPr>
            <a:r>
              <a:rPr lang="tr-TR" sz="3200" dirty="0">
                <a:latin typeface="Aptos" panose="020B0004020202020204" pitchFamily="34" charset="0"/>
              </a:rPr>
              <a:t>Bu, web sitesinin </a:t>
            </a:r>
            <a:r>
              <a:rPr lang="tr-TR" sz="3200" b="1" dirty="0">
                <a:latin typeface="Aptos" panose="020B0004020202020204" pitchFamily="34" charset="0"/>
              </a:rPr>
              <a:t>sizinle ilgili ayrıntıları </a:t>
            </a:r>
            <a:r>
              <a:rPr lang="tr-TR" sz="3200" dirty="0">
                <a:latin typeface="Aptos" panose="020B0004020202020204" pitchFamily="34" charset="0"/>
              </a:rPr>
              <a:t>hatırlamasına ve size </a:t>
            </a:r>
            <a:r>
              <a:rPr lang="tr-TR" sz="3200" b="1" dirty="0">
                <a:latin typeface="Aptos" panose="020B0004020202020204" pitchFamily="34" charset="0"/>
              </a:rPr>
              <a:t>daha iyi bir deneyim</a:t>
            </a:r>
            <a:r>
              <a:rPr lang="tr-TR" sz="3200" dirty="0">
                <a:latin typeface="Aptos" panose="020B0004020202020204" pitchFamily="34" charset="0"/>
              </a:rPr>
              <a:t> sunmasına yardımcı olur.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1D94309-5200-1F79-45A7-88A7D7B58ED0}"/>
              </a:ext>
            </a:extLst>
          </p:cNvPr>
          <p:cNvSpPr/>
          <p:nvPr/>
        </p:nvSpPr>
        <p:spPr>
          <a:xfrm>
            <a:off x="4853643" y="1112723"/>
            <a:ext cx="7965638" cy="3793635"/>
          </a:xfrm>
          <a:custGeom>
            <a:avLst/>
            <a:gdLst/>
            <a:ahLst/>
            <a:cxnLst/>
            <a:rect l="l" t="t" r="r" b="b"/>
            <a:pathLst>
              <a:path w="7965638" h="3793635">
                <a:moveTo>
                  <a:pt x="0" y="0"/>
                </a:moveTo>
                <a:lnTo>
                  <a:pt x="7965638" y="0"/>
                </a:lnTo>
                <a:lnTo>
                  <a:pt x="7965638" y="3793635"/>
                </a:lnTo>
                <a:lnTo>
                  <a:pt x="0" y="379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4881F9E-D1ED-27B4-A45A-87DE4D7928A8}"/>
              </a:ext>
            </a:extLst>
          </p:cNvPr>
          <p:cNvSpPr txBox="1"/>
          <p:nvPr/>
        </p:nvSpPr>
        <p:spPr>
          <a:xfrm>
            <a:off x="5829598" y="1634448"/>
            <a:ext cx="6257935" cy="272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tr-TR" sz="2800" b="1" dirty="0">
                <a:solidFill>
                  <a:srgbClr val="FFAD60"/>
                </a:solidFill>
                <a:latin typeface="Aptos" panose="020B0004020202020204" pitchFamily="34" charset="0"/>
                <a:ea typeface="Inter Bold Italics"/>
                <a:cs typeface="Inter Bold Italics"/>
                <a:sym typeface="Inter Bold Italics"/>
              </a:rPr>
              <a:t>Web çerezleri, bir web sitesini ziyaret ettiğinizde bilgisayarınızın sabit diskindeki tarayıcı klasöründe depolanan veri parçalarını içeren küçük metin dosyalarıdır.</a:t>
            </a:r>
          </a:p>
        </p:txBody>
      </p:sp>
    </p:spTree>
    <p:extLst>
      <p:ext uri="{BB962C8B-B14F-4D97-AF65-F5344CB8AC3E}">
        <p14:creationId xmlns:p14="http://schemas.microsoft.com/office/powerpoint/2010/main" val="294660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8"/>
            <a:ext cx="16725900" cy="104060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1- Teknik çerezler nelerdir?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90700"/>
            <a:ext cx="15773400" cy="2438400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900"/>
              </a:spcAft>
              <a:buNone/>
            </a:pPr>
            <a:r>
              <a:rPr lang="tr-TR" b="1" dirty="0">
                <a:latin typeface="Aptos" panose="020B0004020202020204" pitchFamily="34" charset="0"/>
              </a:rPr>
              <a:t>Bir web sitesini işletme veya istatistik toplama </a:t>
            </a:r>
            <a:r>
              <a:rPr lang="tr-TR" dirty="0">
                <a:latin typeface="Aptos" panose="020B0004020202020204" pitchFamily="34" charset="0"/>
              </a:rPr>
              <a:t>işlevi gören, anonim ve kümelenmiş oldukları kabul edilen tüm çerezler, neredeyse kesin düzeyde teknik çerezler olarak kabul edilebilir. Çerezler şu şekilde örneklendirilebilir:</a:t>
            </a: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EDE3F2A-D92C-2F6A-7547-5C3ACE975227}"/>
              </a:ext>
            </a:extLst>
          </p:cNvPr>
          <p:cNvGrpSpPr/>
          <p:nvPr/>
        </p:nvGrpSpPr>
        <p:grpSpPr>
          <a:xfrm>
            <a:off x="1246751" y="4281765"/>
            <a:ext cx="4573024" cy="4573024"/>
            <a:chOff x="0" y="0"/>
            <a:chExt cx="812800" cy="812800"/>
          </a:xfrm>
          <a:solidFill>
            <a:srgbClr val="FFAA5A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0C03620-52F1-C6D7-A484-0BD3BE0579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97527F8-19B9-19A3-E658-1FCD8D38333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E5265AB-9902-7BEE-45BB-3FDE981BB176}"/>
              </a:ext>
            </a:extLst>
          </p:cNvPr>
          <p:cNvSpPr txBox="1"/>
          <p:nvPr/>
        </p:nvSpPr>
        <p:spPr>
          <a:xfrm>
            <a:off x="1732274" y="5075755"/>
            <a:ext cx="3565874" cy="304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Kullanıcıların bir site tarafından tanınmasını ve her seferinde kullanıcı adı ve şifre girmeden profillerine erişebilmelerini sağlayanlar.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E7A87E88-558A-DEBA-3170-F367BD15EE37}"/>
              </a:ext>
            </a:extLst>
          </p:cNvPr>
          <p:cNvGrpSpPr/>
          <p:nvPr/>
        </p:nvGrpSpPr>
        <p:grpSpPr>
          <a:xfrm>
            <a:off x="7391400" y="4267721"/>
            <a:ext cx="4569016" cy="4569016"/>
            <a:chOff x="0" y="0"/>
            <a:chExt cx="812800" cy="812800"/>
          </a:xfrm>
          <a:solidFill>
            <a:srgbClr val="FFAA5A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99589B4-151C-F290-42B3-ED4360F4D6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7E7B12-0717-B73E-889A-45A26D28D0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9F285D8-7337-7036-1FE0-1468AEECE8BF}"/>
              </a:ext>
            </a:extLst>
          </p:cNvPr>
          <p:cNvGrpSpPr/>
          <p:nvPr/>
        </p:nvGrpSpPr>
        <p:grpSpPr>
          <a:xfrm>
            <a:off x="13532042" y="4299818"/>
            <a:ext cx="4536919" cy="4536919"/>
            <a:chOff x="0" y="0"/>
            <a:chExt cx="812800" cy="812800"/>
          </a:xfrm>
          <a:solidFill>
            <a:srgbClr val="FFAA5A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5D273C3-753E-0FC3-3E2A-AA2B524EF1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F9B2407-CDDF-F594-E903-F6F50B23CD9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9AE6FFFC-85DD-A105-160C-8B5202594B3F}"/>
              </a:ext>
            </a:extLst>
          </p:cNvPr>
          <p:cNvSpPr txBox="1"/>
          <p:nvPr/>
        </p:nvSpPr>
        <p:spPr>
          <a:xfrm>
            <a:off x="7876923" y="5271260"/>
            <a:ext cx="3565874" cy="304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Kullanıcıların her seferinde sitede hangi dilde gezineceklerini seçmelerine gerek kalmadan, bunu yapmalarına olanak sağlayanlar.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14027BD-9D91-5025-E864-FBDC3DBADDAF}"/>
              </a:ext>
            </a:extLst>
          </p:cNvPr>
          <p:cNvSpPr txBox="1"/>
          <p:nvPr/>
        </p:nvSpPr>
        <p:spPr>
          <a:xfrm>
            <a:off x="14017564" y="5468248"/>
            <a:ext cx="3565874" cy="217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280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Kullanıcıların eklenen ürünleri günler sonra bile alışveriş sepetinde bulabilmelerini sağlayanlar.</a:t>
            </a:r>
          </a:p>
        </p:txBody>
      </p:sp>
    </p:spTree>
    <p:extLst>
      <p:ext uri="{BB962C8B-B14F-4D97-AF65-F5344CB8AC3E}">
        <p14:creationId xmlns:p14="http://schemas.microsoft.com/office/powerpoint/2010/main" val="363719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8"/>
            <a:ext cx="16725900" cy="104060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2- Analitik çerezler nelerdir?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90700"/>
            <a:ext cx="15773400" cy="24384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Aft>
                <a:spcPts val="900"/>
              </a:spcAft>
              <a:buNone/>
            </a:pPr>
            <a:r>
              <a:rPr lang="tr-TR" b="1" dirty="0">
                <a:latin typeface="Aptos" panose="020B0004020202020204" pitchFamily="34" charset="0"/>
              </a:rPr>
              <a:t>Analitik (istatistiksel) çerezler, </a:t>
            </a:r>
            <a:r>
              <a:rPr lang="tr-TR" dirty="0">
                <a:latin typeface="Aptos" panose="020B0004020202020204" pitchFamily="34" charset="0"/>
              </a:rPr>
              <a:t>bir web hizmetinin etkinliğini değerlendirmek veya 'trafiğini' ölçmeye yardımcı olmak için kullanılabilir. Belirli koşullar altında </a:t>
            </a:r>
            <a:r>
              <a:rPr lang="tr-TR" b="1" dirty="0">
                <a:latin typeface="Aptos" panose="020B0004020202020204" pitchFamily="34" charset="0"/>
              </a:rPr>
              <a:t>teknik çerezlerin bir alt kategorisi </a:t>
            </a:r>
            <a:r>
              <a:rPr lang="tr-TR" dirty="0">
                <a:latin typeface="Aptos" panose="020B0004020202020204" pitchFamily="34" charset="0"/>
              </a:rPr>
              <a:t>olarak kabul edilebilir, bu nedenle </a:t>
            </a:r>
            <a:r>
              <a:rPr lang="tr-TR" b="1" dirty="0">
                <a:latin typeface="Aptos" panose="020B0004020202020204" pitchFamily="34" charset="0"/>
              </a:rPr>
              <a:t>izinsiz olarak elde edilebilirler</a:t>
            </a:r>
            <a:r>
              <a:rPr lang="tr-TR" dirty="0">
                <a:latin typeface="Aptos" panose="020B0004020202020204" pitchFamily="34" charset="0"/>
              </a:rPr>
              <a:t>. Bu, aşağıdaki özellikler gerçekleştiğinde uygun olabilir:</a:t>
            </a: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EDE3F2A-D92C-2F6A-7547-5C3ACE975227}"/>
              </a:ext>
            </a:extLst>
          </p:cNvPr>
          <p:cNvGrpSpPr/>
          <p:nvPr/>
        </p:nvGrpSpPr>
        <p:grpSpPr>
          <a:xfrm>
            <a:off x="1246751" y="4281765"/>
            <a:ext cx="4573024" cy="4573024"/>
            <a:chOff x="0" y="0"/>
            <a:chExt cx="812800" cy="812800"/>
          </a:xfrm>
          <a:solidFill>
            <a:srgbClr val="FFAA5A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0C03620-52F1-C6D7-A484-0BD3BE0579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97527F8-19B9-19A3-E658-1FCD8D38333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E5265AB-9902-7BEE-45BB-3FDE981BB176}"/>
              </a:ext>
            </a:extLst>
          </p:cNvPr>
          <p:cNvSpPr txBox="1"/>
          <p:nvPr/>
        </p:nvSpPr>
        <p:spPr>
          <a:xfrm>
            <a:off x="1750326" y="5888778"/>
            <a:ext cx="3565874" cy="132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3600" dirty="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Sadece istatistik üretmek için kullanılırlar.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E7A87E88-558A-DEBA-3170-F367BD15EE37}"/>
              </a:ext>
            </a:extLst>
          </p:cNvPr>
          <p:cNvGrpSpPr/>
          <p:nvPr/>
        </p:nvGrpSpPr>
        <p:grpSpPr>
          <a:xfrm>
            <a:off x="7391400" y="4267721"/>
            <a:ext cx="4569016" cy="4569016"/>
            <a:chOff x="0" y="0"/>
            <a:chExt cx="812800" cy="812800"/>
          </a:xfrm>
          <a:solidFill>
            <a:srgbClr val="FFAA5A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99589B4-151C-F290-42B3-ED4360F4D6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7E7B12-0717-B73E-889A-45A26D28D0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9F285D8-7337-7036-1FE0-1468AEECE8BF}"/>
              </a:ext>
            </a:extLst>
          </p:cNvPr>
          <p:cNvGrpSpPr/>
          <p:nvPr/>
        </p:nvGrpSpPr>
        <p:grpSpPr>
          <a:xfrm>
            <a:off x="13532042" y="4299818"/>
            <a:ext cx="4536919" cy="4536919"/>
            <a:chOff x="0" y="0"/>
            <a:chExt cx="812800" cy="812800"/>
          </a:xfrm>
          <a:solidFill>
            <a:srgbClr val="FFAA5A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5D273C3-753E-0FC3-3E2A-AA2B524EF1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F9B2407-CDDF-F594-E903-F6F50B23CD9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tr-TR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9AE6FFFC-85DD-A105-160C-8B5202594B3F}"/>
              </a:ext>
            </a:extLst>
          </p:cNvPr>
          <p:cNvSpPr txBox="1"/>
          <p:nvPr/>
        </p:nvSpPr>
        <p:spPr>
          <a:xfrm>
            <a:off x="7892971" y="6125815"/>
            <a:ext cx="3565874" cy="8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3600" dirty="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Başka verilerle birleştirilmezler.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14027BD-9D91-5025-E864-FBDC3DBADDAF}"/>
              </a:ext>
            </a:extLst>
          </p:cNvPr>
          <p:cNvSpPr txBox="1"/>
          <p:nvPr/>
        </p:nvSpPr>
        <p:spPr>
          <a:xfrm>
            <a:off x="14017564" y="5907807"/>
            <a:ext cx="3565874" cy="13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tr-TR" sz="3600" dirty="0">
                <a:solidFill>
                  <a:srgbClr val="000000"/>
                </a:solidFill>
                <a:latin typeface="Aptos" panose="020B0004020202020204" pitchFamily="34" charset="0"/>
                <a:ea typeface="Canva Sans Italics"/>
                <a:cs typeface="Canva Sans Italics"/>
                <a:sym typeface="Canva Sans Italics"/>
              </a:rPr>
              <a:t>Özellikle üçüncü kişilerle paylaşılmazlar.</a:t>
            </a:r>
          </a:p>
        </p:txBody>
      </p:sp>
    </p:spTree>
    <p:extLst>
      <p:ext uri="{BB962C8B-B14F-4D97-AF65-F5344CB8AC3E}">
        <p14:creationId xmlns:p14="http://schemas.microsoft.com/office/powerpoint/2010/main" val="1541400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8"/>
            <a:ext cx="16725900" cy="104060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3- Profilleme çerezleri nelerdir?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90700"/>
            <a:ext cx="15773400" cy="701040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900"/>
              </a:spcAft>
              <a:buNone/>
            </a:pPr>
            <a:r>
              <a:rPr lang="tr-TR" sz="3600" b="1" dirty="0">
                <a:latin typeface="Aptos" panose="020B0004020202020204" pitchFamily="34" charset="0"/>
              </a:rPr>
              <a:t>Profilleme çerezleri</a:t>
            </a:r>
            <a:r>
              <a:rPr lang="tr-TR" sz="3600" dirty="0">
                <a:latin typeface="Aptos" panose="020B0004020202020204" pitchFamily="34" charset="0"/>
              </a:rPr>
              <a:t>, </a:t>
            </a:r>
            <a:r>
              <a:rPr lang="tr-TR" sz="3600" b="1" dirty="0">
                <a:latin typeface="Aptos" panose="020B0004020202020204" pitchFamily="34" charset="0"/>
              </a:rPr>
              <a:t>kullanıcının kişiselleştirilmiş profilini </a:t>
            </a:r>
            <a:r>
              <a:rPr lang="tr-TR" sz="3600" dirty="0">
                <a:latin typeface="Aptos" panose="020B0004020202020204" pitchFamily="34" charset="0"/>
              </a:rPr>
              <a:t>oluşturmak için kullanılan çerezlerdir. Bunlar esas olarak iki alanda kullanılır:</a:t>
            </a:r>
          </a:p>
          <a:p>
            <a:pPr marL="0" indent="0" algn="just">
              <a:spcAft>
                <a:spcPts val="900"/>
              </a:spcAft>
              <a:buNone/>
            </a:pPr>
            <a:r>
              <a:rPr lang="tr-TR" sz="3600" b="1" dirty="0">
                <a:latin typeface="Aptos" panose="020B0004020202020204" pitchFamily="34" charset="0"/>
              </a:rPr>
              <a:t>1- Kişiselleştirilmiş reklam gönderme </a:t>
            </a:r>
            <a:r>
              <a:rPr lang="tr-TR" sz="3600" dirty="0">
                <a:latin typeface="Aptos" panose="020B0004020202020204" pitchFamily="34" charset="0"/>
              </a:rPr>
              <a:t>amacıyla kullanılır. Bu nedenle, bu çerezlerin kullanıcının tercihlerine yönelik olduğu belirtilebilir.</a:t>
            </a:r>
          </a:p>
          <a:p>
            <a:pPr marL="0" indent="0" algn="just">
              <a:spcAft>
                <a:spcPts val="900"/>
              </a:spcAft>
              <a:buNone/>
            </a:pPr>
            <a:r>
              <a:rPr lang="tr-TR" sz="3600" b="1" dirty="0">
                <a:latin typeface="Aptos" panose="020B0004020202020204" pitchFamily="34" charset="0"/>
              </a:rPr>
              <a:t>2- Kullanıcıların tercihlerini daha iyi anlayabilmek ve böylece sitenin nasıl optimize edileceğini belirlemek</a:t>
            </a:r>
            <a:r>
              <a:rPr lang="tr-TR" sz="3600" dirty="0">
                <a:latin typeface="Aptos" panose="020B0004020202020204" pitchFamily="34" charset="0"/>
              </a:rPr>
              <a:t> amacıyla kullanılır. Bu nedenle, kullanıcıların gezinme davranışlarını anlamak için web sitesinin analiz edilmesi yoluyla elde edilir.</a:t>
            </a:r>
          </a:p>
          <a:p>
            <a:pPr algn="just"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Bu tür </a:t>
            </a:r>
            <a:r>
              <a:rPr lang="tr-TR" sz="3600" b="1" dirty="0">
                <a:latin typeface="Aptos" panose="020B0004020202020204" pitchFamily="34" charset="0"/>
              </a:rPr>
              <a:t>çerezlerle</a:t>
            </a:r>
            <a:r>
              <a:rPr lang="tr-TR" sz="3600" dirty="0">
                <a:latin typeface="Aptos" panose="020B0004020202020204" pitchFamily="34" charset="0"/>
              </a:rPr>
              <a:t> ilgili temel </a:t>
            </a:r>
            <a:r>
              <a:rPr lang="tr-TR" sz="3600" b="1" dirty="0">
                <a:latin typeface="Aptos" panose="020B0004020202020204" pitchFamily="34" charset="0"/>
              </a:rPr>
              <a:t>sorunlardan</a:t>
            </a:r>
            <a:r>
              <a:rPr lang="tr-TR" sz="3600" dirty="0">
                <a:latin typeface="Aptos" panose="020B0004020202020204" pitchFamily="34" charset="0"/>
              </a:rPr>
              <a:t> biri, kullanıcıların bunları genellikle normal teknik çerezlerle karıştırmasıdır. Sonuç olarak, kullanıcılar, bilgilendirilmiş onay vermeden hedefli reklamların hedefi haline gelebilir ve bu da </a:t>
            </a:r>
            <a:r>
              <a:rPr lang="tr-TR" sz="3600" b="1" dirty="0">
                <a:latin typeface="Aptos" panose="020B0004020202020204" pitchFamily="34" charset="0"/>
              </a:rPr>
              <a:t>gizliliklerini ihlal edebilir.</a:t>
            </a:r>
          </a:p>
        </p:txBody>
      </p:sp>
    </p:spTree>
    <p:extLst>
      <p:ext uri="{BB962C8B-B14F-4D97-AF65-F5344CB8AC3E}">
        <p14:creationId xmlns:p14="http://schemas.microsoft.com/office/powerpoint/2010/main" val="272488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250907" cy="1028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51" y="1730358"/>
            <a:ext cx="4800600" cy="6691744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Aptos" panose="020B0004020202020204" pitchFamily="34" charset="0"/>
                <a:cs typeface="Calibri Light" panose="020F0302020204030204" pitchFamily="34" charset="0"/>
              </a:rPr>
              <a:t>TEKNOLOJİNİN YAŞAMIMIZDAKİ ROLÜ NEDİR?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325603" y="3683218"/>
            <a:ext cx="6125149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800100"/>
            <a:ext cx="10477498" cy="8465344"/>
          </a:xfrm>
        </p:spPr>
        <p:txBody>
          <a:bodyPr anchor="ctr">
            <a:normAutofit/>
          </a:bodyPr>
          <a:lstStyle/>
          <a:p>
            <a:r>
              <a:rPr lang="tr-TR" sz="4400" b="1" dirty="0">
                <a:latin typeface="Aptos" panose="020B0004020202020204" pitchFamily="34" charset="0"/>
                <a:ea typeface="Times New Roman" panose="02020603050405020304" pitchFamily="18" charset="0"/>
              </a:rPr>
              <a:t>Teknoloji,</a:t>
            </a:r>
            <a:r>
              <a:rPr lang="tr-TR" sz="4400" dirty="0">
                <a:latin typeface="Aptos" panose="020B0004020202020204" pitchFamily="34" charset="0"/>
                <a:ea typeface="Times New Roman" panose="02020603050405020304" pitchFamily="18" charset="0"/>
              </a:rPr>
              <a:t> yaşamımızı kökten değiştirdi, çeşitlik kolaylıklar ve bağlantılar sağladı, ancak aynı zamanda </a:t>
            </a:r>
            <a:r>
              <a:rPr lang="tr-TR" sz="4400" b="1" dirty="0">
                <a:latin typeface="Aptos" panose="020B0004020202020204" pitchFamily="34" charset="0"/>
                <a:ea typeface="Times New Roman" panose="02020603050405020304" pitchFamily="18" charset="0"/>
              </a:rPr>
              <a:t>güvenlik açıklarını </a:t>
            </a:r>
            <a:r>
              <a:rPr lang="tr-TR" sz="4400" dirty="0">
                <a:latin typeface="Aptos" panose="020B0004020202020204" pitchFamily="34" charset="0"/>
                <a:ea typeface="Times New Roman" panose="02020603050405020304" pitchFamily="18" charset="0"/>
              </a:rPr>
              <a:t>da beraberinde getirdi.</a:t>
            </a:r>
          </a:p>
          <a:p>
            <a:r>
              <a:rPr lang="tr-TR" sz="4400" dirty="0">
                <a:latin typeface="Aptos" panose="020B0004020202020204" pitchFamily="34" charset="0"/>
                <a:ea typeface="Times New Roman" panose="02020603050405020304" pitchFamily="18" charset="0"/>
              </a:rPr>
              <a:t>Teknolojinin ikili yapısını keşfetmek; dijital gizlilik üzerindeki </a:t>
            </a:r>
            <a:r>
              <a:rPr lang="tr-TR" sz="4400" b="1" dirty="0">
                <a:latin typeface="Aptos" panose="020B0004020202020204" pitchFamily="34" charset="0"/>
                <a:ea typeface="Times New Roman" panose="02020603050405020304" pitchFamily="18" charset="0"/>
              </a:rPr>
              <a:t>hem olumlu hem olumsuz </a:t>
            </a:r>
            <a:r>
              <a:rPr lang="tr-TR" sz="4400" dirty="0">
                <a:latin typeface="Aptos" panose="020B0004020202020204" pitchFamily="34" charset="0"/>
                <a:ea typeface="Times New Roman" panose="02020603050405020304" pitchFamily="18" charset="0"/>
              </a:rPr>
              <a:t>etkilerini vurgulamak önemlidir.</a:t>
            </a:r>
          </a:p>
          <a:p>
            <a:r>
              <a:rPr lang="tr-TR" sz="4400" dirty="0">
                <a:latin typeface="Aptos" panose="020B0004020202020204" pitchFamily="34" charset="0"/>
                <a:cs typeface="Calibri" panose="020F0502020204030204" pitchFamily="34" charset="0"/>
              </a:rPr>
              <a:t>Çok yönlü bir anlayışa ulaşmak, dijital dünyada gezinmek için çok önemlidir.</a:t>
            </a:r>
          </a:p>
        </p:txBody>
      </p:sp>
    </p:spTree>
    <p:extLst>
      <p:ext uri="{BB962C8B-B14F-4D97-AF65-F5344CB8AC3E}">
        <p14:creationId xmlns:p14="http://schemas.microsoft.com/office/powerpoint/2010/main" val="642908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035" y="1104901"/>
            <a:ext cx="15773400" cy="3124200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solidFill>
                  <a:srgbClr val="FFAA5A"/>
                </a:solidFill>
                <a:latin typeface="Aptos" panose="020B0004020202020204" pitchFamily="34" charset="0"/>
              </a:rPr>
              <a:t>D- Kullanıcı eğitimi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tr-TR" dirty="0">
                <a:latin typeface="Aptos" panose="020B0004020202020204" pitchFamily="34" charset="0"/>
              </a:rPr>
              <a:t>İnternet kullanıcılarının </a:t>
            </a:r>
            <a:r>
              <a:rPr lang="tr-TR" b="1" dirty="0">
                <a:latin typeface="Aptos" panose="020B0004020202020204" pitchFamily="34" charset="0"/>
              </a:rPr>
              <a:t>içeriklerini güvenli bir şekilde yönetebilmeleri için doğru becerilere sahip olmaları </a:t>
            </a:r>
            <a:r>
              <a:rPr lang="tr-TR" dirty="0">
                <a:latin typeface="Aptos" panose="020B0004020202020204" pitchFamily="34" charset="0"/>
              </a:rPr>
              <a:t>önemlidir.</a:t>
            </a: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5E1D9F4-4053-8A27-CCB9-78E9F8D41C05}"/>
              </a:ext>
            </a:extLst>
          </p:cNvPr>
          <p:cNvSpPr txBox="1"/>
          <p:nvPr/>
        </p:nvSpPr>
        <p:spPr>
          <a:xfrm>
            <a:off x="1524000" y="4617005"/>
            <a:ext cx="9529032" cy="328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  <a:t>Bu konudaki en önemli sorunlardan biri </a:t>
            </a:r>
            <a:b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</a:br>
            <a: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  <a:t>yaşlı insanların eski zamanlara kıyasla web hizmetlerini daha sık kullanıyor olmasıdır. </a:t>
            </a:r>
            <a:b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</a:br>
            <a: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  <a:t>Buradaki sorun, </a:t>
            </a:r>
            <a:b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</a:br>
            <a:r>
              <a:rPr lang="tr-TR" sz="3200" i="1" dirty="0">
                <a:solidFill>
                  <a:srgbClr val="000000"/>
                </a:solidFill>
                <a:latin typeface="Aptos" panose="020B0004020202020204" pitchFamily="34" charset="0"/>
                <a:ea typeface="Inter Italics"/>
                <a:cs typeface="Inter Italics"/>
                <a:sym typeface="Inter Italics"/>
              </a:rPr>
              <a:t>bu grubun internetteki saldırılara karşı daha savunmasız bir nüfus kategorisi olmasıdır.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49C610B-BC00-CD51-4EE6-D3A1BE7E036A}"/>
              </a:ext>
            </a:extLst>
          </p:cNvPr>
          <p:cNvSpPr/>
          <p:nvPr/>
        </p:nvSpPr>
        <p:spPr>
          <a:xfrm>
            <a:off x="12445508" y="4161264"/>
            <a:ext cx="3617140" cy="3644474"/>
          </a:xfrm>
          <a:custGeom>
            <a:avLst/>
            <a:gdLst/>
            <a:ahLst/>
            <a:cxnLst/>
            <a:rect l="l" t="t" r="r" b="b"/>
            <a:pathLst>
              <a:path w="3617140" h="3644474">
                <a:moveTo>
                  <a:pt x="0" y="0"/>
                </a:moveTo>
                <a:lnTo>
                  <a:pt x="3617140" y="0"/>
                </a:lnTo>
                <a:lnTo>
                  <a:pt x="3617140" y="3644474"/>
                </a:lnTo>
                <a:lnTo>
                  <a:pt x="0" y="364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1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64969"/>
            <a:ext cx="15773400" cy="3562179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b="1" dirty="0">
                <a:solidFill>
                  <a:srgbClr val="FFAA5A"/>
                </a:solidFill>
                <a:latin typeface="Aptos" panose="020B0004020202020204" pitchFamily="34" charset="0"/>
              </a:rPr>
              <a:t>E- Gizlilik mevzuatı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tr-TR" sz="3600" dirty="0">
                <a:latin typeface="Aptos" panose="020B0004020202020204" pitchFamily="34" charset="0"/>
              </a:rPr>
              <a:t>Dijital gizlilik sorununu Avrupa ve küresel düzeyde düzenleyen birçok yasa bulunmaktadır. En önemli katkılardan biri, dört ana hedef etrafında yapılandırılmış olan </a:t>
            </a:r>
            <a:r>
              <a:rPr lang="tr-TR" sz="3600" b="1" dirty="0">
                <a:latin typeface="Aptos" panose="020B0004020202020204" pitchFamily="34" charset="0"/>
              </a:rPr>
              <a:t>Genel Veri Koruma Yönetmeliği 2016/679 </a:t>
            </a:r>
            <a:r>
              <a:rPr lang="tr-TR" sz="3600" dirty="0">
                <a:latin typeface="Aptos" panose="020B0004020202020204" pitchFamily="34" charset="0"/>
              </a:rPr>
              <a:t>tarafından sağlanmıştır:</a:t>
            </a: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668A98B-2D4F-C0A7-C3D6-A1B6CF07374E}"/>
              </a:ext>
            </a:extLst>
          </p:cNvPr>
          <p:cNvGrpSpPr/>
          <p:nvPr/>
        </p:nvGrpSpPr>
        <p:grpSpPr>
          <a:xfrm>
            <a:off x="5144603" y="4391087"/>
            <a:ext cx="3805886" cy="3366589"/>
            <a:chOff x="0" y="0"/>
            <a:chExt cx="918860" cy="8128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C047C3B-8922-475D-4662-0CBC17EBB6E4}"/>
                </a:ext>
              </a:extLst>
            </p:cNvPr>
            <p:cNvSpPr/>
            <p:nvPr/>
          </p:nvSpPr>
          <p:spPr>
            <a:xfrm>
              <a:off x="0" y="0"/>
              <a:ext cx="918860" cy="812800"/>
            </a:xfrm>
            <a:custGeom>
              <a:avLst/>
              <a:gdLst/>
              <a:ahLst/>
              <a:cxnLst/>
              <a:rect l="l" t="t" r="r" b="b"/>
              <a:pathLst>
                <a:path w="918860" h="812800">
                  <a:moveTo>
                    <a:pt x="459430" y="0"/>
                  </a:moveTo>
                  <a:cubicBezTo>
                    <a:pt x="205694" y="0"/>
                    <a:pt x="0" y="181951"/>
                    <a:pt x="0" y="406400"/>
                  </a:cubicBezTo>
                  <a:cubicBezTo>
                    <a:pt x="0" y="630849"/>
                    <a:pt x="205694" y="812800"/>
                    <a:pt x="459430" y="812800"/>
                  </a:cubicBezTo>
                  <a:cubicBezTo>
                    <a:pt x="713166" y="812800"/>
                    <a:pt x="918860" y="630849"/>
                    <a:pt x="918860" y="406400"/>
                  </a:cubicBezTo>
                  <a:cubicBezTo>
                    <a:pt x="918860" y="181951"/>
                    <a:pt x="713166" y="0"/>
                    <a:pt x="45943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2D4837BA-4F82-25AB-8895-4FF3D79FC823}"/>
                </a:ext>
              </a:extLst>
            </p:cNvPr>
            <p:cNvSpPr txBox="1"/>
            <p:nvPr/>
          </p:nvSpPr>
          <p:spPr>
            <a:xfrm>
              <a:off x="86143" y="38100"/>
              <a:ext cx="74657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r-TR"/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4BDBA44B-C364-71CD-8B53-BA17B9EAFF52}"/>
              </a:ext>
            </a:extLst>
          </p:cNvPr>
          <p:cNvSpPr txBox="1"/>
          <p:nvPr/>
        </p:nvSpPr>
        <p:spPr>
          <a:xfrm>
            <a:off x="5601331" y="4909977"/>
            <a:ext cx="2892430" cy="237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Hizmet sağlayıcıları arasında kişisel verilerin iletilmesini kolaylaştıran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veri taşınabilirliği hakkı</a:t>
            </a:r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9CCD8C63-95C6-8C6E-0FF6-284BBEA85085}"/>
              </a:ext>
            </a:extLst>
          </p:cNvPr>
          <p:cNvGrpSpPr/>
          <p:nvPr/>
        </p:nvGrpSpPr>
        <p:grpSpPr>
          <a:xfrm>
            <a:off x="1143000" y="4391087"/>
            <a:ext cx="3805886" cy="3366589"/>
            <a:chOff x="0" y="0"/>
            <a:chExt cx="918860" cy="8128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CF72898-8301-C11B-87CA-E387C592053E}"/>
                </a:ext>
              </a:extLst>
            </p:cNvPr>
            <p:cNvSpPr/>
            <p:nvPr/>
          </p:nvSpPr>
          <p:spPr>
            <a:xfrm>
              <a:off x="0" y="0"/>
              <a:ext cx="918860" cy="812800"/>
            </a:xfrm>
            <a:custGeom>
              <a:avLst/>
              <a:gdLst/>
              <a:ahLst/>
              <a:cxnLst/>
              <a:rect l="l" t="t" r="r" b="b"/>
              <a:pathLst>
                <a:path w="918860" h="812800">
                  <a:moveTo>
                    <a:pt x="459430" y="0"/>
                  </a:moveTo>
                  <a:cubicBezTo>
                    <a:pt x="205694" y="0"/>
                    <a:pt x="0" y="181951"/>
                    <a:pt x="0" y="406400"/>
                  </a:cubicBezTo>
                  <a:cubicBezTo>
                    <a:pt x="0" y="630849"/>
                    <a:pt x="205694" y="812800"/>
                    <a:pt x="459430" y="812800"/>
                  </a:cubicBezTo>
                  <a:cubicBezTo>
                    <a:pt x="713166" y="812800"/>
                    <a:pt x="918860" y="630849"/>
                    <a:pt x="918860" y="406400"/>
                  </a:cubicBezTo>
                  <a:cubicBezTo>
                    <a:pt x="918860" y="181951"/>
                    <a:pt x="713166" y="0"/>
                    <a:pt x="45943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F0DF87D9-E728-9ACF-1640-5233517CE17D}"/>
                </a:ext>
              </a:extLst>
            </p:cNvPr>
            <p:cNvSpPr txBox="1"/>
            <p:nvPr/>
          </p:nvSpPr>
          <p:spPr>
            <a:xfrm>
              <a:off x="86143" y="38100"/>
              <a:ext cx="74657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r-TR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683FE22B-5665-5732-9137-F335E7D64B4C}"/>
              </a:ext>
            </a:extLst>
          </p:cNvPr>
          <p:cNvSpPr txBox="1"/>
          <p:nvPr/>
        </p:nvSpPr>
        <p:spPr>
          <a:xfrm>
            <a:off x="1822843" y="4730670"/>
            <a:ext cx="2431124" cy="28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Kişinin verilerine daha iyi erişebilmesi, verilerin nasıl işlendiğine dair bilgi sağlanması hakkı</a:t>
            </a: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5ADB5C8C-5424-367D-3A50-93EBEC733CDC}"/>
              </a:ext>
            </a:extLst>
          </p:cNvPr>
          <p:cNvGrpSpPr/>
          <p:nvPr/>
        </p:nvGrpSpPr>
        <p:grpSpPr>
          <a:xfrm>
            <a:off x="9278862" y="4300024"/>
            <a:ext cx="3996866" cy="3535525"/>
            <a:chOff x="0" y="0"/>
            <a:chExt cx="918860" cy="812800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7B869BC-BB1B-0F2B-B115-0146397194C0}"/>
                </a:ext>
              </a:extLst>
            </p:cNvPr>
            <p:cNvSpPr/>
            <p:nvPr/>
          </p:nvSpPr>
          <p:spPr>
            <a:xfrm>
              <a:off x="0" y="0"/>
              <a:ext cx="918860" cy="812800"/>
            </a:xfrm>
            <a:custGeom>
              <a:avLst/>
              <a:gdLst/>
              <a:ahLst/>
              <a:cxnLst/>
              <a:rect l="l" t="t" r="r" b="b"/>
              <a:pathLst>
                <a:path w="918860" h="812800">
                  <a:moveTo>
                    <a:pt x="459430" y="0"/>
                  </a:moveTo>
                  <a:cubicBezTo>
                    <a:pt x="205694" y="0"/>
                    <a:pt x="0" y="181951"/>
                    <a:pt x="0" y="406400"/>
                  </a:cubicBezTo>
                  <a:cubicBezTo>
                    <a:pt x="0" y="630849"/>
                    <a:pt x="205694" y="812800"/>
                    <a:pt x="459430" y="812800"/>
                  </a:cubicBezTo>
                  <a:cubicBezTo>
                    <a:pt x="713166" y="812800"/>
                    <a:pt x="918860" y="630849"/>
                    <a:pt x="918860" y="406400"/>
                  </a:cubicBezTo>
                  <a:cubicBezTo>
                    <a:pt x="918860" y="181951"/>
                    <a:pt x="713166" y="0"/>
                    <a:pt x="45943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88697D4B-2202-4494-E806-7C7FBD747D27}"/>
                </a:ext>
              </a:extLst>
            </p:cNvPr>
            <p:cNvSpPr txBox="1"/>
            <p:nvPr/>
          </p:nvSpPr>
          <p:spPr>
            <a:xfrm>
              <a:off x="86143" y="38100"/>
              <a:ext cx="74657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r-TR"/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530163C8-F058-71E0-D634-8F30328EEFF0}"/>
              </a:ext>
            </a:extLst>
          </p:cNvPr>
          <p:cNvSpPr txBox="1"/>
          <p:nvPr/>
        </p:nvSpPr>
        <p:spPr>
          <a:xfrm>
            <a:off x="9742612" y="4842625"/>
            <a:ext cx="3145787" cy="244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Kullanıcıların talep ettiklerinde verilerini silme olanağını garanti eden, daha iyi tanımlanmış unutulma hakkı</a:t>
            </a:r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1AA58B43-5E3A-CAC4-1A12-589FF3C2E236}"/>
              </a:ext>
            </a:extLst>
          </p:cNvPr>
          <p:cNvGrpSpPr/>
          <p:nvPr/>
        </p:nvGrpSpPr>
        <p:grpSpPr>
          <a:xfrm>
            <a:off x="13604101" y="4300024"/>
            <a:ext cx="3996866" cy="3535525"/>
            <a:chOff x="0" y="0"/>
            <a:chExt cx="918860" cy="812800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A9B5BB19-758D-3419-0298-83643C53516C}"/>
                </a:ext>
              </a:extLst>
            </p:cNvPr>
            <p:cNvSpPr/>
            <p:nvPr/>
          </p:nvSpPr>
          <p:spPr>
            <a:xfrm>
              <a:off x="0" y="0"/>
              <a:ext cx="918860" cy="812800"/>
            </a:xfrm>
            <a:custGeom>
              <a:avLst/>
              <a:gdLst/>
              <a:ahLst/>
              <a:cxnLst/>
              <a:rect l="l" t="t" r="r" b="b"/>
              <a:pathLst>
                <a:path w="918860" h="812800">
                  <a:moveTo>
                    <a:pt x="459430" y="0"/>
                  </a:moveTo>
                  <a:cubicBezTo>
                    <a:pt x="205694" y="0"/>
                    <a:pt x="0" y="181951"/>
                    <a:pt x="0" y="406400"/>
                  </a:cubicBezTo>
                  <a:cubicBezTo>
                    <a:pt x="0" y="630849"/>
                    <a:pt x="205694" y="812800"/>
                    <a:pt x="459430" y="812800"/>
                  </a:cubicBezTo>
                  <a:cubicBezTo>
                    <a:pt x="713166" y="812800"/>
                    <a:pt x="918860" y="630849"/>
                    <a:pt x="918860" y="406400"/>
                  </a:cubicBezTo>
                  <a:cubicBezTo>
                    <a:pt x="918860" y="181951"/>
                    <a:pt x="713166" y="0"/>
                    <a:pt x="459430" y="0"/>
                  </a:cubicBezTo>
                  <a:close/>
                </a:path>
              </a:pathLst>
            </a:custGeom>
            <a:solidFill>
              <a:srgbClr val="96BDB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C2B2D44B-0125-8B9C-3286-89D95288465F}"/>
                </a:ext>
              </a:extLst>
            </p:cNvPr>
            <p:cNvSpPr txBox="1"/>
            <p:nvPr/>
          </p:nvSpPr>
          <p:spPr>
            <a:xfrm>
              <a:off x="86143" y="38100"/>
              <a:ext cx="74657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r-TR"/>
            </a:p>
          </p:txBody>
        </p:sp>
      </p:grpSp>
      <p:sp>
        <p:nvSpPr>
          <p:cNvPr id="28" name="TextBox 20">
            <a:extLst>
              <a:ext uri="{FF2B5EF4-FFF2-40B4-BE49-F238E27FC236}">
                <a16:creationId xmlns:a16="http://schemas.microsoft.com/office/drawing/2014/main" id="{06275E48-6D2C-F479-857A-5649FEB039BE}"/>
              </a:ext>
            </a:extLst>
          </p:cNvPr>
          <p:cNvSpPr txBox="1"/>
          <p:nvPr/>
        </p:nvSpPr>
        <p:spPr>
          <a:xfrm>
            <a:off x="14214545" y="4706968"/>
            <a:ext cx="2775978" cy="28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tr-TR" sz="20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Kişisel verilerinin ihlal edildiğini öğrenme hakkı kapsamında şirketler, yetkili mercilere bildirimde bulunmakla yükümlüdür.</a:t>
            </a:r>
          </a:p>
        </p:txBody>
      </p:sp>
    </p:spTree>
    <p:extLst>
      <p:ext uri="{BB962C8B-B14F-4D97-AF65-F5344CB8AC3E}">
        <p14:creationId xmlns:p14="http://schemas.microsoft.com/office/powerpoint/2010/main" val="872029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7"/>
            <a:ext cx="16725900" cy="2128262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Gizlilik İhlali</a:t>
            </a:r>
            <a:b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tr-TR" sz="600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İhlalin tanımı ve aktörleri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274834"/>
            <a:ext cx="15773400" cy="5526266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 algn="just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A9C7905-DB4E-484F-DF42-317FE9E71D6E}"/>
              </a:ext>
            </a:extLst>
          </p:cNvPr>
          <p:cNvSpPr txBox="1"/>
          <p:nvPr/>
        </p:nvSpPr>
        <p:spPr>
          <a:xfrm>
            <a:off x="1570336" y="2917269"/>
            <a:ext cx="1328866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tr-TR" sz="40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Yeni dijital iletişim teknolojilerinin gelişmesiyle birlikte </a:t>
            </a:r>
            <a:r>
              <a:rPr lang="tr-TR" sz="4000" b="1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kişisel iletişim ihlali vakaları</a:t>
            </a:r>
            <a:r>
              <a:rPr lang="tr-TR" sz="40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  <a:r>
              <a:rPr lang="tr-TR" sz="4000" b="1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giderek</a:t>
            </a:r>
            <a:r>
              <a:rPr lang="tr-TR" sz="40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 yaygınlaşmaktadır. </a:t>
            </a:r>
            <a:r>
              <a:rPr lang="tr-TR" sz="4000" b="1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Bilgisayar korsanları </a:t>
            </a:r>
            <a:r>
              <a:rPr lang="tr-TR" sz="40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ya da bilgi teknolojisinde uzmanlaşmış suçlular, iki birey arasında kalması gereken </a:t>
            </a:r>
            <a:r>
              <a:rPr lang="tr-TR" sz="4000" b="1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konuşmaları ele geçirebilmektedir</a:t>
            </a:r>
            <a:r>
              <a:rPr lang="tr-TR" sz="40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. Bu durum, ihlale uğrayan kişi üzerinde önemli sonuçlar doğurabilir.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EA4D1FE-BDA7-0311-C4A7-35DAACF66DB9}"/>
              </a:ext>
            </a:extLst>
          </p:cNvPr>
          <p:cNvSpPr/>
          <p:nvPr/>
        </p:nvSpPr>
        <p:spPr>
          <a:xfrm>
            <a:off x="14138899" y="5143500"/>
            <a:ext cx="3401067" cy="4264661"/>
          </a:xfrm>
          <a:custGeom>
            <a:avLst/>
            <a:gdLst/>
            <a:ahLst/>
            <a:cxnLst/>
            <a:rect l="l" t="t" r="r" b="b"/>
            <a:pathLst>
              <a:path w="3401067" h="4264661">
                <a:moveTo>
                  <a:pt x="0" y="0"/>
                </a:moveTo>
                <a:lnTo>
                  <a:pt x="3401067" y="0"/>
                </a:lnTo>
                <a:lnTo>
                  <a:pt x="3401067" y="4264660"/>
                </a:lnTo>
                <a:lnTo>
                  <a:pt x="0" y="4264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393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7687"/>
            <a:ext cx="16725900" cy="2128262"/>
          </a:xfrm>
        </p:spPr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  <a:t>Gizlilik İhlali</a:t>
            </a:r>
            <a:br>
              <a:rPr lang="tr-TR" sz="600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tr-TR" sz="600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Gizliliğinizin ihlal edilmesi durumunda ne hissedersiniz?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274834"/>
            <a:ext cx="15773400" cy="5526266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900"/>
              </a:spcAft>
              <a:buNone/>
            </a:pPr>
            <a:endParaRPr lang="tr-TR">
              <a:latin typeface="Aptos" panose="020B0004020202020204" pitchFamily="34" charset="0"/>
            </a:endParaRPr>
          </a:p>
          <a:p>
            <a:pPr marL="0" indent="0" algn="just">
              <a:spcAft>
                <a:spcPts val="900"/>
              </a:spcAft>
              <a:buNone/>
            </a:pPr>
            <a:endParaRPr lang="tr-TR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i="0">
              <a:effectLst/>
              <a:latin typeface="Aptos" panose="020B00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A9C7905-DB4E-484F-DF42-317FE9E71D6E}"/>
              </a:ext>
            </a:extLst>
          </p:cNvPr>
          <p:cNvSpPr txBox="1"/>
          <p:nvPr/>
        </p:nvSpPr>
        <p:spPr>
          <a:xfrm>
            <a:off x="3135702" y="6132059"/>
            <a:ext cx="14347488" cy="327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4339"/>
              </a:lnSpc>
              <a:spcBef>
                <a:spcPct val="0"/>
              </a:spcBef>
              <a:buClr>
                <a:srgbClr val="FFAA5A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Ayrıca, cinsel ifşa gibi, kişinin rızası olmadan yapılan paylaşım ihlalleri, çok ciddi sonuçlara yol açabilmektedir.</a:t>
            </a:r>
          </a:p>
          <a:p>
            <a:pPr marL="457200" indent="-457200" algn="just">
              <a:lnSpc>
                <a:spcPts val="4339"/>
              </a:lnSpc>
              <a:spcBef>
                <a:spcPct val="0"/>
              </a:spcBef>
              <a:buClr>
                <a:srgbClr val="FFAA5A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Bu tür durumlar nedeniyle intihar girişiminde bulunan kişilerle ilgili çok sayıda vaka bilinmektedir.</a:t>
            </a:r>
          </a:p>
          <a:p>
            <a:pPr marL="457200" indent="-457200" algn="just">
              <a:lnSpc>
                <a:spcPts val="4339"/>
              </a:lnSpc>
              <a:spcBef>
                <a:spcPct val="0"/>
              </a:spcBef>
              <a:buClr>
                <a:srgbClr val="FFAA5A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rgbClr val="000000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Bu durum, kişisel bilgilerin kötü niyetli kişilerin eline geçmemesi için gerekli tedbirlerin alınmasının önemini ortaya koymaktadır.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46BF83D-AE25-0E82-007E-2272E6694EAB}"/>
              </a:ext>
            </a:extLst>
          </p:cNvPr>
          <p:cNvSpPr/>
          <p:nvPr/>
        </p:nvSpPr>
        <p:spPr>
          <a:xfrm>
            <a:off x="734981" y="2548122"/>
            <a:ext cx="3433431" cy="3503501"/>
          </a:xfrm>
          <a:custGeom>
            <a:avLst/>
            <a:gdLst/>
            <a:ahLst/>
            <a:cxnLst/>
            <a:rect l="l" t="t" r="r" b="b"/>
            <a:pathLst>
              <a:path w="3433431" h="3503501">
                <a:moveTo>
                  <a:pt x="0" y="0"/>
                </a:moveTo>
                <a:lnTo>
                  <a:pt x="3433431" y="0"/>
                </a:lnTo>
                <a:lnTo>
                  <a:pt x="3433431" y="3503502"/>
                </a:lnTo>
                <a:lnTo>
                  <a:pt x="0" y="3503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4531536-12EC-596D-4217-31E2D448E198}"/>
              </a:ext>
            </a:extLst>
          </p:cNvPr>
          <p:cNvSpPr/>
          <p:nvPr/>
        </p:nvSpPr>
        <p:spPr>
          <a:xfrm>
            <a:off x="4966482" y="2546051"/>
            <a:ext cx="3435461" cy="3505573"/>
          </a:xfrm>
          <a:custGeom>
            <a:avLst/>
            <a:gdLst/>
            <a:ahLst/>
            <a:cxnLst/>
            <a:rect l="l" t="t" r="r" b="b"/>
            <a:pathLst>
              <a:path w="3435461" h="3505573">
                <a:moveTo>
                  <a:pt x="0" y="0"/>
                </a:moveTo>
                <a:lnTo>
                  <a:pt x="3435462" y="0"/>
                </a:lnTo>
                <a:lnTo>
                  <a:pt x="3435462" y="3505573"/>
                </a:lnTo>
                <a:lnTo>
                  <a:pt x="0" y="350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5AA372D-8C0D-0B40-AC72-E623AA368192}"/>
              </a:ext>
            </a:extLst>
          </p:cNvPr>
          <p:cNvSpPr/>
          <p:nvPr/>
        </p:nvSpPr>
        <p:spPr>
          <a:xfrm>
            <a:off x="9305813" y="2532842"/>
            <a:ext cx="3328656" cy="3396588"/>
          </a:xfrm>
          <a:custGeom>
            <a:avLst/>
            <a:gdLst/>
            <a:ahLst/>
            <a:cxnLst/>
            <a:rect l="l" t="t" r="r" b="b"/>
            <a:pathLst>
              <a:path w="3328656" h="3396588">
                <a:moveTo>
                  <a:pt x="0" y="0"/>
                </a:moveTo>
                <a:lnTo>
                  <a:pt x="3328657" y="0"/>
                </a:lnTo>
                <a:lnTo>
                  <a:pt x="3328657" y="3396588"/>
                </a:lnTo>
                <a:lnTo>
                  <a:pt x="0" y="339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0CB0DF5-EBB4-A67D-0292-F1BEA61D07F2}"/>
              </a:ext>
            </a:extLst>
          </p:cNvPr>
          <p:cNvSpPr/>
          <p:nvPr/>
        </p:nvSpPr>
        <p:spPr>
          <a:xfrm>
            <a:off x="13392748" y="2532842"/>
            <a:ext cx="3328656" cy="3396588"/>
          </a:xfrm>
          <a:custGeom>
            <a:avLst/>
            <a:gdLst/>
            <a:ahLst/>
            <a:cxnLst/>
            <a:rect l="l" t="t" r="r" b="b"/>
            <a:pathLst>
              <a:path w="3328656" h="3396588">
                <a:moveTo>
                  <a:pt x="0" y="0"/>
                </a:moveTo>
                <a:lnTo>
                  <a:pt x="3328657" y="0"/>
                </a:lnTo>
                <a:lnTo>
                  <a:pt x="3328657" y="3396588"/>
                </a:lnTo>
                <a:lnTo>
                  <a:pt x="0" y="339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E0A37-8506-3D29-5286-F4B5A22AB6BD}"/>
              </a:ext>
            </a:extLst>
          </p:cNvPr>
          <p:cNvSpPr txBox="1"/>
          <p:nvPr/>
        </p:nvSpPr>
        <p:spPr>
          <a:xfrm>
            <a:off x="13932017" y="3843836"/>
            <a:ext cx="2250118" cy="48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tr-TR" sz="30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Depresyon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E416E-AC4F-2864-DBE0-81BD19F908D6}"/>
              </a:ext>
            </a:extLst>
          </p:cNvPr>
          <p:cNvSpPr txBox="1"/>
          <p:nvPr/>
        </p:nvSpPr>
        <p:spPr>
          <a:xfrm>
            <a:off x="5633844" y="3736673"/>
            <a:ext cx="2156479" cy="98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tr-TR" sz="30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Güçsüzlük duygusu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AC417-1C00-EAAF-FB0D-EF4E05ECCE1F}"/>
              </a:ext>
            </a:extLst>
          </p:cNvPr>
          <p:cNvSpPr txBox="1"/>
          <p:nvPr/>
        </p:nvSpPr>
        <p:spPr>
          <a:xfrm>
            <a:off x="9280784" y="3656321"/>
            <a:ext cx="3378716" cy="9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tr-TR" sz="30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Teknolojiye güvensizlik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60D568-1243-2D24-804F-722348566DA4}"/>
              </a:ext>
            </a:extLst>
          </p:cNvPr>
          <p:cNvSpPr txBox="1"/>
          <p:nvPr/>
        </p:nvSpPr>
        <p:spPr>
          <a:xfrm>
            <a:off x="946361" y="4011176"/>
            <a:ext cx="3141280" cy="483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tr-TR" sz="2800" b="1" dirty="0">
                <a:solidFill>
                  <a:srgbClr val="000000"/>
                </a:solidFill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Cesaretsizleşme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3C446F-F08F-2B60-0657-E875FA2D6CDB}"/>
              </a:ext>
            </a:extLst>
          </p:cNvPr>
          <p:cNvSpPr/>
          <p:nvPr/>
        </p:nvSpPr>
        <p:spPr>
          <a:xfrm>
            <a:off x="10311" y="45442"/>
            <a:ext cx="1822041" cy="1796988"/>
          </a:xfrm>
          <a:custGeom>
            <a:avLst/>
            <a:gdLst/>
            <a:ahLst/>
            <a:cxnLst/>
            <a:rect l="l" t="t" r="r" b="b"/>
            <a:pathLst>
              <a:path w="1822041" h="1796988">
                <a:moveTo>
                  <a:pt x="0" y="0"/>
                </a:moveTo>
                <a:lnTo>
                  <a:pt x="1822040" y="0"/>
                </a:lnTo>
                <a:lnTo>
                  <a:pt x="1822040" y="1796988"/>
                </a:lnTo>
                <a:lnTo>
                  <a:pt x="0" y="1796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145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5F85EE-0741-464A-89E5-9FE05AD7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03" y="222238"/>
            <a:ext cx="8090040" cy="1390622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latin typeface="Aptos" panose="020B0004020202020204" pitchFamily="34" charset="0"/>
              </a:rPr>
              <a:t>FİNAL SORUSU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97986" y="2"/>
            <a:ext cx="1732713" cy="937541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43C8CB-ADCB-F147-B1DE-A91743521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4" y="1988821"/>
            <a:ext cx="8880209" cy="727662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900"/>
              </a:spcAft>
              <a:buNone/>
            </a:pPr>
            <a:r>
              <a:rPr lang="tr-TR" sz="5400" dirty="0">
                <a:latin typeface="Aptos" panose="020B0004020202020204" pitchFamily="34" charset="0"/>
              </a:rPr>
              <a:t>Dijital gizliliğinizi korumak neden önemlidir? Teknolojinin bilinçli ve bilinçsiz kullanımı arasında bir karşılaştırma yaptığınızda, insan sağlığı üzerindeki başlıca sonuçları neler olabilir?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12278" y="5135939"/>
            <a:ext cx="946326" cy="946326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11175341" y="7750024"/>
            <a:ext cx="2753588" cy="3037178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Resim 4" descr="Otáznik výplň plnou farbou">
            <a:extLst>
              <a:ext uri="{FF2B5EF4-FFF2-40B4-BE49-F238E27FC236}">
                <a16:creationId xmlns:a16="http://schemas.microsoft.com/office/drawing/2014/main" id="{BB5D2F0A-3C14-8B4B-A8B2-6DBCCD66C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7963" y="1612859"/>
            <a:ext cx="6192905" cy="6192905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4403" y="2"/>
            <a:ext cx="3100422" cy="243281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208118" y="1541859"/>
            <a:ext cx="0" cy="2396562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14291" y="9050693"/>
            <a:ext cx="2986596" cy="1236308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77545" y="8278795"/>
            <a:ext cx="2010458" cy="2008208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2895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68447" y="981075"/>
            <a:ext cx="17351106" cy="872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tr-TR" sz="2600" b="1" dirty="0">
                <a:solidFill>
                  <a:srgbClr val="92BAB5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Açık Lisans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"Dijital Esenlik ve Güvenliği Herkes için Erişilebilir Hale Getirerek Dijital Yılmazlığın İnşası” (Proje 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no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: 2022-2-SK01-KA220-ADU000096888) projesi kapsamında hazırlanan bu ürün, Avrupa Komisyonu’nun desteği ile geliştirilmiştir ve yalnızca yazar(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lar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)</a:t>
            </a:r>
            <a:r>
              <a:rPr lang="tr-TR" sz="2600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ının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görüşlerini yansıtmaktadır. Avrupa Komisyonu, belgelerin içeriği hakkında sorumlu tutulamaz. </a:t>
            </a:r>
          </a:p>
          <a:p>
            <a:pPr algn="just">
              <a:spcBef>
                <a:spcPct val="0"/>
              </a:spcBef>
            </a:pP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Bu yayın, CC-BY-NC-SA Creative Commons lisansına sahiptir.</a:t>
            </a:r>
          </a:p>
          <a:p>
            <a:pPr algn="just">
              <a:spcBef>
                <a:spcPct val="0"/>
              </a:spcBef>
            </a:pPr>
            <a:b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</a:b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endParaRPr lang="tr-TR" sz="2600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Bu lisans, ticari olmayan amaçlar için eserin kopyalanmasına, dağıtılmasına, uyarlanmasına ve işlenmesine izin verir. Eseri kullanırken ve eserden alıntı yaparken: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1. uygun atıf yapılmalı, lisans kullanılmalı ve değişiklik yapıldıysa bu belirtilmelidir. Telif hakları, eser sahiplerine ait kalacaktır.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2. eser ticari amaçlarla kullanılamaz.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3. eseri değiştirdiğinizde, dönüştürdüğünüzde veya işlediğinizde, ortaya çıkan eseri aynı lisansla lisanslamalısınız. </a:t>
            </a:r>
          </a:p>
          <a:p>
            <a:pPr algn="just">
              <a:spcBef>
                <a:spcPct val="0"/>
              </a:spcBef>
              <a:defRPr/>
            </a:pPr>
            <a:endParaRPr lang="tr-TR" sz="2600" b="1" dirty="0">
              <a:solidFill>
                <a:srgbClr val="FFAA5A"/>
              </a:solidFill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2600" b="1" dirty="0">
                <a:solidFill>
                  <a:srgbClr val="FFAA5A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Sorumluluk Reddi:</a:t>
            </a:r>
          </a:p>
          <a:p>
            <a:pPr algn="just">
              <a:spcBef>
                <a:spcPct val="0"/>
              </a:spcBef>
            </a:pPr>
            <a:r>
              <a:rPr lang="tr-TR" sz="2600" dirty="0">
                <a:latin typeface="Aptos" panose="020B0004020202020204" pitchFamily="34" charset="0"/>
                <a:ea typeface="Inter"/>
              </a:rPr>
              <a:t>Avrupa Birliği tarafından ortak finanse edilmiştir. Ancak ifade edilen görüşler ve fikirler yalnızca yazar(</a:t>
            </a:r>
            <a:r>
              <a:rPr lang="tr-TR" sz="2600" dirty="0" err="1">
                <a:latin typeface="Aptos" panose="020B0004020202020204" pitchFamily="34" charset="0"/>
                <a:ea typeface="Inter"/>
              </a:rPr>
              <a:t>lar</a:t>
            </a:r>
            <a:r>
              <a:rPr lang="tr-TR" sz="2600" dirty="0">
                <a:latin typeface="Aptos" panose="020B0004020202020204" pitchFamily="34" charset="0"/>
                <a:ea typeface="Inter"/>
              </a:rPr>
              <a:t>)a aittir ve Avrupa Birliği veya Avrupa Eğitim ve Kültür Yürütme Ajansı'nın (EACEA) görüşlerini yansıtmaz. Ne Avrupa Birliği ne de EACEA bunlardan sorumlu tutulamaz.</a:t>
            </a:r>
            <a:r>
              <a:rPr lang="tr-TR" sz="2600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468447" y="3848100"/>
            <a:ext cx="2344122" cy="808722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4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Gizliliği Tanımlamak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294E8A8-F03D-B828-0E81-670AEEE75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104802"/>
              </p:ext>
            </p:extLst>
          </p:nvPr>
        </p:nvGraphicFramePr>
        <p:xfrm>
          <a:off x="1012232" y="2135235"/>
          <a:ext cx="11468100" cy="682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eeform 3">
            <a:extLst>
              <a:ext uri="{FF2B5EF4-FFF2-40B4-BE49-F238E27FC236}">
                <a16:creationId xmlns:a16="http://schemas.microsoft.com/office/drawing/2014/main" id="{AB5E4027-C34A-311C-201B-83B0562AA722}"/>
              </a:ext>
            </a:extLst>
          </p:cNvPr>
          <p:cNvSpPr/>
          <p:nvPr/>
        </p:nvSpPr>
        <p:spPr>
          <a:xfrm rot="3627783">
            <a:off x="12801152" y="4166805"/>
            <a:ext cx="5334000" cy="2757033"/>
          </a:xfrm>
          <a:custGeom>
            <a:avLst/>
            <a:gdLst/>
            <a:ahLst/>
            <a:cxnLst/>
            <a:rect l="l" t="t" r="r" b="b"/>
            <a:pathLst>
              <a:path w="6420532" h="3612335">
                <a:moveTo>
                  <a:pt x="0" y="0"/>
                </a:moveTo>
                <a:lnTo>
                  <a:pt x="6420532" y="0"/>
                </a:lnTo>
                <a:lnTo>
                  <a:pt x="6420532" y="3612334"/>
                </a:lnTo>
                <a:lnTo>
                  <a:pt x="0" y="3612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09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Gizliliği Tanımlamak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294E8A8-F03D-B828-0E81-670AEEE75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212236"/>
              </p:ext>
            </p:extLst>
          </p:nvPr>
        </p:nvGraphicFramePr>
        <p:xfrm>
          <a:off x="1012232" y="2135235"/>
          <a:ext cx="11468100" cy="682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eeform 2">
            <a:extLst>
              <a:ext uri="{FF2B5EF4-FFF2-40B4-BE49-F238E27FC236}">
                <a16:creationId xmlns:a16="http://schemas.microsoft.com/office/drawing/2014/main" id="{89C94F99-2B36-7ECB-210A-7C2B07231D8F}"/>
              </a:ext>
            </a:extLst>
          </p:cNvPr>
          <p:cNvSpPr/>
          <p:nvPr/>
        </p:nvSpPr>
        <p:spPr>
          <a:xfrm>
            <a:off x="13335000" y="3390845"/>
            <a:ext cx="4279752" cy="3683020"/>
          </a:xfrm>
          <a:custGeom>
            <a:avLst/>
            <a:gdLst/>
            <a:ahLst/>
            <a:cxnLst/>
            <a:rect l="l" t="t" r="r" b="b"/>
            <a:pathLst>
              <a:path w="2713736" h="2408440">
                <a:moveTo>
                  <a:pt x="0" y="0"/>
                </a:moveTo>
                <a:lnTo>
                  <a:pt x="2713735" y="0"/>
                </a:lnTo>
                <a:lnTo>
                  <a:pt x="2713735" y="2408440"/>
                </a:lnTo>
                <a:lnTo>
                  <a:pt x="0" y="240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97" y="375047"/>
            <a:ext cx="14559203" cy="158381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 dirty="0">
                <a:latin typeface="Aptos" panose="020B0004020202020204" pitchFamily="34" charset="0"/>
                <a:cs typeface="Calibri" panose="020F0502020204030204" pitchFamily="34" charset="0"/>
              </a:rPr>
              <a:t>Dijital Gizliliğin Günlük Yaşamımıza Etkisi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1" y="1958860"/>
            <a:ext cx="10936922" cy="7739510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5400" dirty="0">
                <a:latin typeface="Aptos" panose="020B0004020202020204" pitchFamily="34" charset="0"/>
              </a:rPr>
              <a:t>Dijital gizlilik, </a:t>
            </a:r>
            <a:r>
              <a:rPr lang="tr-TR" sz="5400" b="1" dirty="0">
                <a:latin typeface="Aptos" panose="020B0004020202020204" pitchFamily="34" charset="0"/>
              </a:rPr>
              <a:t>soyut bir kavram değil, yaşamımızın somut ve hayati bir özelliğidir.</a:t>
            </a:r>
          </a:p>
          <a:p>
            <a:pPr>
              <a:spcAft>
                <a:spcPts val="900"/>
              </a:spcAft>
            </a:pPr>
            <a:r>
              <a:rPr lang="tr-TR" sz="5400" i="0" dirty="0">
                <a:effectLst/>
                <a:latin typeface="Aptos" panose="020B0004020202020204" pitchFamily="34" charset="0"/>
              </a:rPr>
              <a:t>Kullanıcıların </a:t>
            </a:r>
            <a:r>
              <a:rPr lang="tr-TR" sz="5400" b="1" i="0" dirty="0">
                <a:effectLst/>
                <a:latin typeface="Aptos" panose="020B0004020202020204" pitchFamily="34" charset="0"/>
              </a:rPr>
              <a:t>haklarına saygı göstermek</a:t>
            </a:r>
            <a:r>
              <a:rPr lang="tr-TR" sz="5400" i="0" dirty="0">
                <a:effectLst/>
                <a:latin typeface="Aptos" panose="020B0004020202020204" pitchFamily="34" charset="0"/>
              </a:rPr>
              <a:t> ve </a:t>
            </a:r>
            <a:r>
              <a:rPr lang="tr-TR" sz="5400" b="1" i="0" dirty="0">
                <a:effectLst/>
                <a:latin typeface="Aptos" panose="020B0004020202020204" pitchFamily="34" charset="0"/>
              </a:rPr>
              <a:t>kişisel bilgilerini </a:t>
            </a:r>
            <a:r>
              <a:rPr lang="tr-TR" sz="5400" i="0" dirty="0">
                <a:effectLst/>
                <a:latin typeface="Aptos" panose="020B0004020202020204" pitchFamily="34" charset="0"/>
              </a:rPr>
              <a:t>siber suçlardan veya yetkisiz kullanımdan </a:t>
            </a:r>
            <a:r>
              <a:rPr lang="tr-TR" sz="5400" b="1" i="0" dirty="0">
                <a:effectLst/>
                <a:latin typeface="Aptos" panose="020B0004020202020204" pitchFamily="34" charset="0"/>
              </a:rPr>
              <a:t>korumak</a:t>
            </a:r>
            <a:r>
              <a:rPr lang="tr-TR" sz="5400" i="0" dirty="0">
                <a:effectLst/>
                <a:latin typeface="Aptos" panose="020B0004020202020204" pitchFamily="34" charset="0"/>
              </a:rPr>
              <a:t> için dijital gizliliği anlamak büyük önem taşımaktadır.</a:t>
            </a: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9392824" y="1031734"/>
            <a:ext cx="8206721" cy="8206721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72842" y="1381688"/>
            <a:ext cx="1186532" cy="11543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FDC31B5-323B-B676-4CCD-F8C24F46BBE1}"/>
              </a:ext>
            </a:extLst>
          </p:cNvPr>
          <p:cNvSpPr/>
          <p:nvPr/>
        </p:nvSpPr>
        <p:spPr>
          <a:xfrm>
            <a:off x="11826513" y="3417449"/>
            <a:ext cx="4799558" cy="2699751"/>
          </a:xfrm>
          <a:custGeom>
            <a:avLst/>
            <a:gdLst/>
            <a:ahLst/>
            <a:cxnLst/>
            <a:rect l="l" t="t" r="r" b="b"/>
            <a:pathLst>
              <a:path w="4799558" h="2699751">
                <a:moveTo>
                  <a:pt x="0" y="0"/>
                </a:moveTo>
                <a:lnTo>
                  <a:pt x="4799558" y="0"/>
                </a:lnTo>
                <a:lnTo>
                  <a:pt x="4799558" y="2699752"/>
                </a:lnTo>
                <a:lnTo>
                  <a:pt x="0" y="2699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44" b="-11444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1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97" y="375047"/>
            <a:ext cx="14559203" cy="158381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000" dirty="0">
                <a:latin typeface="Aptos" panose="020B0004020202020204" pitchFamily="34" charset="0"/>
                <a:cs typeface="Calibri" panose="020F0502020204030204" pitchFamily="34" charset="0"/>
              </a:rPr>
              <a:t>Dijital Gizlilik Neden Önemlidir?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1" y="1958860"/>
            <a:ext cx="10936922" cy="7739510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tr-TR" sz="4000" dirty="0">
                <a:latin typeface="Aptos" panose="020B0004020202020204" pitchFamily="34" charset="0"/>
              </a:rPr>
              <a:t>Dijital gizlilik birçok nedenden dolayı önemlidir. Kişisel verilerin korunmasının ötesine geçer, </a:t>
            </a:r>
            <a:r>
              <a:rPr lang="tr-TR" sz="4000" b="1" dirty="0">
                <a:latin typeface="Aptos" panose="020B0004020202020204" pitchFamily="34" charset="0"/>
              </a:rPr>
              <a:t>kişisel güvenlik ve özgürlükte</a:t>
            </a:r>
            <a:r>
              <a:rPr lang="tr-TR" sz="4000" dirty="0">
                <a:latin typeface="Aptos" panose="020B0004020202020204" pitchFamily="34" charset="0"/>
              </a:rPr>
              <a:t> önemli bir rol oynar. </a:t>
            </a:r>
          </a:p>
          <a:p>
            <a:pPr>
              <a:spcAft>
                <a:spcPts val="900"/>
              </a:spcAft>
            </a:pPr>
            <a:r>
              <a:rPr lang="tr-TR" sz="4000" i="0" dirty="0">
                <a:effectLst/>
                <a:latin typeface="Aptos" panose="020B0004020202020204" pitchFamily="34" charset="0"/>
              </a:rPr>
              <a:t>Dijital gizlilik kavramı, küreselleşme süreci ve dijital bağlantı nedeniyle günümüz toplumunda oldukça yaygın kullanılan bir terimdir.</a:t>
            </a:r>
          </a:p>
          <a:p>
            <a:pPr>
              <a:spcAft>
                <a:spcPts val="900"/>
              </a:spcAft>
            </a:pPr>
            <a:r>
              <a:rPr lang="tr-TR" sz="4000" i="0" dirty="0">
                <a:effectLst/>
                <a:latin typeface="Aptos" panose="020B0004020202020204" pitchFamily="34" charset="0"/>
              </a:rPr>
              <a:t>Giderek daha fazla birbirine bağlı hale gelen bir dünyada yaşamamız nedeniyle, </a:t>
            </a:r>
            <a:r>
              <a:rPr lang="tr-TR" sz="4000" b="1" i="0" dirty="0">
                <a:effectLst/>
                <a:latin typeface="Aptos" panose="020B0004020202020204" pitchFamily="34" charset="0"/>
              </a:rPr>
              <a:t>kişisel/özel ve genel/kamusal arasındaki ayrım</a:t>
            </a:r>
            <a:r>
              <a:rPr lang="tr-TR" sz="4000" i="0" dirty="0">
                <a:effectLst/>
                <a:latin typeface="Aptos" panose="020B0004020202020204" pitchFamily="34" charset="0"/>
              </a:rPr>
              <a:t> yeterince belirgin değildir. </a:t>
            </a:r>
          </a:p>
          <a:p>
            <a:pPr>
              <a:spcAft>
                <a:spcPts val="900"/>
              </a:spcAft>
            </a:pPr>
            <a:r>
              <a:rPr lang="tr-TR" sz="4000" i="0" dirty="0">
                <a:effectLst/>
                <a:latin typeface="Aptos" panose="020B0004020202020204" pitchFamily="34" charset="0"/>
              </a:rPr>
              <a:t>Bu nedenle kişisel bilgilerimizin dijital gizlilik çerçevesinde korunması çok önemlidir.</a:t>
            </a:r>
          </a:p>
          <a:p>
            <a:pPr marL="0" indent="0">
              <a:spcAft>
                <a:spcPts val="900"/>
              </a:spcAft>
              <a:buNone/>
            </a:pPr>
            <a:endParaRPr lang="tr-TR" sz="4000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9392824" y="1031734"/>
            <a:ext cx="8206721" cy="8206721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72842" y="1381688"/>
            <a:ext cx="1186532" cy="11543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Oblúk 7">
            <a:extLst>
              <a:ext uri="{FF2B5EF4-FFF2-40B4-BE49-F238E27FC236}">
                <a16:creationId xmlns:a16="http://schemas.microsoft.com/office/drawing/2014/main" id="{F97BCE77-F0AE-EFF9-3ECF-1B841A963ED6}"/>
              </a:ext>
            </a:extLst>
          </p:cNvPr>
          <p:cNvSpPr/>
          <p:nvPr/>
        </p:nvSpPr>
        <p:spPr>
          <a:xfrm rot="3553311">
            <a:off x="10275391" y="2194671"/>
            <a:ext cx="2982738" cy="3119996"/>
          </a:xfrm>
          <a:prstGeom prst="arc">
            <a:avLst>
              <a:gd name="adj1" fmla="val 12805575"/>
              <a:gd name="adj2" fmla="val 2065840"/>
            </a:avLst>
          </a:prstGeom>
          <a:ln w="8572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7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7"/>
            <a:ext cx="15773400" cy="1988345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  <a:t>AB'de uygulanan yasal bir çerçeve olan GDPR nedir?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7"/>
            <a:ext cx="15773400" cy="6527007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tr-TR" sz="3900" b="1" dirty="0">
                <a:latin typeface="Aptos" panose="020B0004020202020204" pitchFamily="34" charset="0"/>
              </a:rPr>
              <a:t>Avrupa Birliği</a:t>
            </a:r>
            <a:r>
              <a:rPr lang="tr-TR" sz="3900" dirty="0">
                <a:latin typeface="Aptos" panose="020B0004020202020204" pitchFamily="34" charset="0"/>
              </a:rPr>
              <a:t>'nde, Genel Veri Koruma Tüzüğü (GDPR), kişisel verilerin işlenmesini düzenleyerek bireylerin gizlilik haklarını koruyan önemli bir yasal çerçevedir.</a:t>
            </a:r>
          </a:p>
          <a:p>
            <a:pPr>
              <a:spcAft>
                <a:spcPts val="900"/>
              </a:spcAft>
            </a:pPr>
            <a:r>
              <a:rPr lang="tr-TR" sz="3900" b="1" i="0" dirty="0">
                <a:effectLst/>
                <a:latin typeface="Aptos" panose="020B0004020202020204" pitchFamily="34" charset="0"/>
              </a:rPr>
              <a:t>AB veri koruma kuralları, </a:t>
            </a:r>
            <a:r>
              <a:rPr lang="tr-TR" sz="3900" i="0" dirty="0">
                <a:effectLst/>
                <a:latin typeface="Aptos" panose="020B0004020202020204" pitchFamily="34" charset="0"/>
              </a:rPr>
              <a:t>kişisel verilerinizin toplandığı </a:t>
            </a:r>
            <a:r>
              <a:rPr lang="tr-TR" sz="3900" b="1" i="0" dirty="0">
                <a:effectLst/>
                <a:latin typeface="Aptos" panose="020B0004020202020204" pitchFamily="34" charset="0"/>
              </a:rPr>
              <a:t>her yerde </a:t>
            </a:r>
            <a:r>
              <a:rPr lang="tr-TR" sz="3900" i="0" dirty="0">
                <a:effectLst/>
                <a:latin typeface="Aptos" panose="020B0004020202020204" pitchFamily="34" charset="0"/>
              </a:rPr>
              <a:t>(örneğin, çevrimiçi bir şey satın aldığınızda, bir işe başvurduğunuzda...) korunmasını garanti etmektedir.</a:t>
            </a:r>
          </a:p>
          <a:p>
            <a:pPr>
              <a:spcAft>
                <a:spcPts val="900"/>
              </a:spcAft>
            </a:pPr>
            <a:r>
              <a:rPr lang="tr-TR" sz="3900" i="0" dirty="0">
                <a:effectLst/>
                <a:latin typeface="Aptos" panose="020B0004020202020204" pitchFamily="34" charset="0"/>
              </a:rPr>
              <a:t>Bu kurallar, hem </a:t>
            </a:r>
            <a:r>
              <a:rPr lang="tr-TR" sz="3900" b="1" i="0" dirty="0">
                <a:effectLst/>
                <a:latin typeface="Aptos" panose="020B0004020202020204" pitchFamily="34" charset="0"/>
              </a:rPr>
              <a:t>AB'de</a:t>
            </a:r>
            <a:r>
              <a:rPr lang="tr-TR" sz="3900" i="0" dirty="0">
                <a:effectLst/>
                <a:latin typeface="Aptos" panose="020B0004020202020204" pitchFamily="34" charset="0"/>
              </a:rPr>
              <a:t> bulunan </a:t>
            </a:r>
            <a:r>
              <a:rPr lang="tr-TR" sz="3900" b="1" i="0" dirty="0">
                <a:effectLst/>
                <a:latin typeface="Aptos" panose="020B0004020202020204" pitchFamily="34" charset="0"/>
              </a:rPr>
              <a:t>şirketler ve kuruluşlar </a:t>
            </a:r>
            <a:r>
              <a:rPr lang="tr-TR" sz="3900" i="0" dirty="0">
                <a:effectLst/>
                <a:latin typeface="Aptos" panose="020B0004020202020204" pitchFamily="34" charset="0"/>
              </a:rPr>
              <a:t>(kamu ve özel) hem de </a:t>
            </a:r>
            <a:r>
              <a:rPr lang="tr-TR" sz="3900" b="1" i="0" dirty="0">
                <a:effectLst/>
                <a:latin typeface="Aptos" panose="020B0004020202020204" pitchFamily="34" charset="0"/>
              </a:rPr>
              <a:t>AB dışında </a:t>
            </a:r>
            <a:r>
              <a:rPr lang="tr-TR" sz="3900" i="0" dirty="0">
                <a:effectLst/>
                <a:latin typeface="Aptos" panose="020B0004020202020204" pitchFamily="34" charset="0"/>
              </a:rPr>
              <a:t>bulunan ve AB'de mal veya hizmet sunan Facebook veya Amazon gibi şirketler ve kuruluşlar için (bu şirketler AB'deki bireylerin kişisel verilerini talep ettiğinde veya yeniden kullandığında)  geçerlidir.</a:t>
            </a:r>
          </a:p>
        </p:txBody>
      </p:sp>
    </p:spTree>
    <p:extLst>
      <p:ext uri="{BB962C8B-B14F-4D97-AF65-F5344CB8AC3E}">
        <p14:creationId xmlns:p14="http://schemas.microsoft.com/office/powerpoint/2010/main" val="299775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048" y="692241"/>
            <a:ext cx="15773400" cy="1204599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  <a:t>Dijital Gizlilik: Bir Avrupa Birliği Yasası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387821"/>
            <a:ext cx="15773400" cy="6877624"/>
          </a:xfrm>
        </p:spPr>
        <p:txBody>
          <a:bodyPr>
            <a:normAutofit/>
          </a:bodyPr>
          <a:lstStyle/>
          <a:p>
            <a:pPr algn="just">
              <a:spcAft>
                <a:spcPts val="900"/>
              </a:spcAft>
            </a:pPr>
            <a:r>
              <a:rPr lang="tr-TR" sz="4000" dirty="0">
                <a:latin typeface="Aptos" panose="020B0004020202020204" pitchFamily="34" charset="0"/>
              </a:rPr>
              <a:t>Gizlilik hakkı aynı zamanda </a:t>
            </a:r>
            <a:r>
              <a:rPr lang="tr-TR" sz="4000" b="1" dirty="0">
                <a:latin typeface="Aptos" panose="020B0004020202020204" pitchFamily="34" charset="0"/>
              </a:rPr>
              <a:t>Avrupa Birliği Temel Haklar Şartı </a:t>
            </a:r>
            <a:r>
              <a:rPr lang="tr-TR" sz="4000" dirty="0">
                <a:latin typeface="Aptos" panose="020B0004020202020204" pitchFamily="34" charset="0"/>
              </a:rPr>
              <a:t>tarafından da açıkça korunmaktadır.</a:t>
            </a:r>
            <a:endParaRPr lang="tr-TR" sz="4000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4000" b="1" dirty="0">
              <a:latin typeface="Aptos" panose="020B000402020202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endParaRPr lang="tr-TR" sz="4000" b="1" dirty="0">
              <a:latin typeface="Aptos" panose="020B0004020202020204" pitchFamily="34" charset="0"/>
            </a:endParaRPr>
          </a:p>
          <a:p>
            <a:pPr algn="just">
              <a:spcAft>
                <a:spcPts val="900"/>
              </a:spcAft>
            </a:pPr>
            <a:r>
              <a:rPr lang="tr-TR" sz="4000" b="1" dirty="0">
                <a:solidFill>
                  <a:srgbClr val="FFAA5A"/>
                </a:solidFill>
                <a:latin typeface="Aptos" panose="020B0004020202020204" pitchFamily="34" charset="0"/>
              </a:rPr>
              <a:t>«</a:t>
            </a:r>
            <a:r>
              <a:rPr lang="tr-TR" sz="4000" b="1" i="0" dirty="0">
                <a:solidFill>
                  <a:srgbClr val="FFAA5A"/>
                </a:solidFill>
                <a:effectLst/>
                <a:latin typeface="Aptos" panose="020B0004020202020204" pitchFamily="34" charset="0"/>
              </a:rPr>
              <a:t>Herkes kendisiyle ilgili kişisel verilerin korunması hakkına sahiptir.»</a:t>
            </a:r>
          </a:p>
          <a:p>
            <a:pPr algn="just">
              <a:spcAft>
                <a:spcPts val="900"/>
              </a:spcAft>
            </a:pPr>
            <a:r>
              <a:rPr lang="tr-TR" sz="4000" i="0" dirty="0">
                <a:effectLst/>
                <a:latin typeface="Aptos" panose="020B0004020202020204" pitchFamily="34" charset="0"/>
              </a:rPr>
              <a:t>Bu </a:t>
            </a:r>
            <a:r>
              <a:rPr lang="tr-TR" sz="4000" dirty="0">
                <a:latin typeface="Aptos" panose="020B0004020202020204" pitchFamily="34" charset="0"/>
              </a:rPr>
              <a:t>madde</a:t>
            </a:r>
            <a:r>
              <a:rPr lang="tr-TR" sz="4000" i="0" dirty="0">
                <a:effectLst/>
                <a:latin typeface="Aptos" panose="020B0004020202020204" pitchFamily="34" charset="0"/>
              </a:rPr>
              <a:t>, Avrupa Birliği'nde dijital gizliliğin önemli bir boyutu olan </a:t>
            </a:r>
            <a:r>
              <a:rPr lang="tr-TR" sz="4000" b="1" i="0" dirty="0">
                <a:effectLst/>
                <a:latin typeface="Aptos" panose="020B0004020202020204" pitchFamily="34" charset="0"/>
              </a:rPr>
              <a:t>bireylerin kişisel verilerinin korunmasının </a:t>
            </a:r>
            <a:r>
              <a:rPr lang="tr-TR" sz="4000" i="0" dirty="0">
                <a:effectLst/>
                <a:latin typeface="Aptos" panose="020B0004020202020204" pitchFamily="34" charset="0"/>
              </a:rPr>
              <a:t>önemini vurgulamaktadır.</a:t>
            </a:r>
          </a:p>
          <a:p>
            <a:pPr>
              <a:spcAft>
                <a:spcPts val="900"/>
              </a:spcAft>
            </a:pPr>
            <a:endParaRPr lang="tr-TR" sz="4000" b="1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4" name="Šípka: nadol 3">
            <a:extLst>
              <a:ext uri="{FF2B5EF4-FFF2-40B4-BE49-F238E27FC236}">
                <a16:creationId xmlns:a16="http://schemas.microsoft.com/office/drawing/2014/main" id="{66FC3496-7F5D-9DE9-DED4-78A27915C385}"/>
              </a:ext>
            </a:extLst>
          </p:cNvPr>
          <p:cNvSpPr/>
          <p:nvPr/>
        </p:nvSpPr>
        <p:spPr>
          <a:xfrm rot="17562278">
            <a:off x="5546950" y="3503092"/>
            <a:ext cx="1676400" cy="1905000"/>
          </a:xfrm>
          <a:prstGeom prst="downArrow">
            <a:avLst/>
          </a:prstGeom>
          <a:solidFill>
            <a:srgbClr val="92BA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4232E16-DB2E-29BD-1B72-3A4CE2EFC428}"/>
              </a:ext>
            </a:extLst>
          </p:cNvPr>
          <p:cNvSpPr txBox="1"/>
          <p:nvPr/>
        </p:nvSpPr>
        <p:spPr>
          <a:xfrm>
            <a:off x="7570114" y="4727409"/>
            <a:ext cx="29772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4800" b="1" dirty="0">
                <a:latin typeface="Aptos" panose="020B0004020202020204" pitchFamily="34" charset="0"/>
              </a:rPr>
              <a:t>Madde 8</a:t>
            </a:r>
          </a:p>
        </p:txBody>
      </p:sp>
    </p:spTree>
    <p:extLst>
      <p:ext uri="{BB962C8B-B14F-4D97-AF65-F5344CB8AC3E}">
        <p14:creationId xmlns:p14="http://schemas.microsoft.com/office/powerpoint/2010/main" val="410580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048" y="692241"/>
            <a:ext cx="15773400" cy="1204599"/>
          </a:xfrm>
        </p:spPr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tr-TR" sz="6700" dirty="0">
                <a:latin typeface="Aptos" panose="020B0004020202020204" pitchFamily="34" charset="0"/>
                <a:cs typeface="Calibri" panose="020F0502020204030204" pitchFamily="34" charset="0"/>
              </a:rPr>
              <a:t>Türkiye'de uygulanan yasal bir çerçeve KVKK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33565" y="3274835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387821"/>
            <a:ext cx="15773400" cy="6877624"/>
          </a:xfr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tr-TR" sz="3600" b="1" dirty="0">
                <a:latin typeface="Aptos" panose="020B0004020202020204" pitchFamily="34" charset="0"/>
                <a:hlinkClick r:id="rId3"/>
              </a:rPr>
              <a:t>6698 Sayılı Kişisel Verilerin Korunması Kanunu</a:t>
            </a:r>
            <a:endParaRPr lang="tr-TR" sz="3600" b="1" dirty="0">
              <a:latin typeface="Aptos" panose="020B00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Ad, soyad, T.C. kimlik numarası, iletişim bilgileri gibi </a:t>
            </a:r>
            <a:r>
              <a:rPr lang="tr-TR" sz="3600" b="1" dirty="0">
                <a:latin typeface="Aptos" panose="020B0004020202020204" pitchFamily="34" charset="0"/>
              </a:rPr>
              <a:t>doğrudan bir kişiyi belirleyen veya belirlenebilir kılan her türlü bilgi</a:t>
            </a:r>
            <a:r>
              <a:rPr lang="tr-TR" sz="3600" dirty="0">
                <a:latin typeface="Aptos" panose="020B0004020202020204" pitchFamily="34" charset="0"/>
              </a:rPr>
              <a:t> </a:t>
            </a:r>
            <a:r>
              <a:rPr lang="tr-TR" sz="3600" b="1" dirty="0">
                <a:latin typeface="Aptos" panose="020B0004020202020204" pitchFamily="34" charset="0"/>
              </a:rPr>
              <a:t>kişisel veridir.</a:t>
            </a:r>
          </a:p>
          <a:p>
            <a:pPr>
              <a:spcAft>
                <a:spcPts val="900"/>
              </a:spcAft>
            </a:pPr>
            <a:r>
              <a:rPr lang="tr-TR" sz="3600" b="1" dirty="0">
                <a:latin typeface="Aptos" panose="020B0004020202020204" pitchFamily="34" charset="0"/>
              </a:rPr>
              <a:t>KVKK</a:t>
            </a:r>
            <a:r>
              <a:rPr lang="tr-TR" sz="3600" dirty="0">
                <a:latin typeface="Aptos" panose="020B0004020202020204" pitchFamily="34" charset="0"/>
              </a:rPr>
              <a:t>, bireylerin kişisel verilerinin </a:t>
            </a:r>
            <a:r>
              <a:rPr lang="tr-TR" sz="3600" b="1" dirty="0">
                <a:latin typeface="Aptos" panose="020B0004020202020204" pitchFamily="34" charset="0"/>
              </a:rPr>
              <a:t>hukuka aykırı olarak işlenmesini önlemek </a:t>
            </a:r>
            <a:r>
              <a:rPr lang="tr-TR" sz="3600" dirty="0">
                <a:latin typeface="Aptos" panose="020B0004020202020204" pitchFamily="34" charset="0"/>
              </a:rPr>
              <a:t>amacıyla çıkarılmış bir </a:t>
            </a:r>
            <a:r>
              <a:rPr lang="tr-TR" sz="3600" b="1" dirty="0">
                <a:latin typeface="Aptos" panose="020B0004020202020204" pitchFamily="34" charset="0"/>
              </a:rPr>
              <a:t>kanundur</a:t>
            </a:r>
            <a:r>
              <a:rPr lang="tr-TR" sz="3600" dirty="0">
                <a:latin typeface="Aptos" panose="020B0004020202020204" pitchFamily="34" charset="0"/>
              </a:rPr>
              <a:t>. </a:t>
            </a: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Bu kanun, </a:t>
            </a:r>
            <a:r>
              <a:rPr lang="tr-TR" sz="3600" b="1" dirty="0">
                <a:latin typeface="Aptos" panose="020B0004020202020204" pitchFamily="34" charset="0"/>
              </a:rPr>
              <a:t>kişisel verilerin toplanması, saklanması, işlenmesi ve paylaşılması</a:t>
            </a:r>
            <a:r>
              <a:rPr lang="tr-TR" sz="3600" dirty="0">
                <a:latin typeface="Aptos" panose="020B0004020202020204" pitchFamily="34" charset="0"/>
              </a:rPr>
              <a:t> gibi konularda belirli </a:t>
            </a:r>
            <a:r>
              <a:rPr lang="tr-TR" sz="3600" b="1" dirty="0">
                <a:latin typeface="Aptos" panose="020B0004020202020204" pitchFamily="34" charset="0"/>
              </a:rPr>
              <a:t>kurallar</a:t>
            </a:r>
            <a:r>
              <a:rPr lang="tr-TR" sz="3600" dirty="0">
                <a:latin typeface="Aptos" panose="020B0004020202020204" pitchFamily="34" charset="0"/>
              </a:rPr>
              <a:t> getirir. </a:t>
            </a:r>
          </a:p>
          <a:p>
            <a:pPr>
              <a:spcAft>
                <a:spcPts val="900"/>
              </a:spcAft>
            </a:pPr>
            <a:r>
              <a:rPr lang="tr-TR" sz="3600" dirty="0">
                <a:latin typeface="Aptos" panose="020B0004020202020204" pitchFamily="34" charset="0"/>
              </a:rPr>
              <a:t>KVKK, özel hayatın gizliliği hakkını korur ve </a:t>
            </a:r>
            <a:r>
              <a:rPr lang="tr-TR" sz="3600" b="1" dirty="0">
                <a:latin typeface="Aptos" panose="020B0004020202020204" pitchFamily="34" charset="0"/>
              </a:rPr>
              <a:t>bireylerin kişisel verileri üzerindeki haklarını güçlendirir.</a:t>
            </a:r>
            <a:endParaRPr lang="tr-TR" sz="3600" b="1" i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68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9A8C05164174D8B0CC0E9EA7C08B6" ma:contentTypeVersion="15" ma:contentTypeDescription="Create a new document." ma:contentTypeScope="" ma:versionID="5e34536f7e5372aa8996aa909db675fa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77f63ab45eca9933f37a9aec6ea1e437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bc9dea-9bf6-49de-a95a-f1fa7fcbbbfa">
      <Terms xmlns="http://schemas.microsoft.com/office/infopath/2007/PartnerControls"/>
    </lcf76f155ced4ddcb4097134ff3c332f>
    <TaxCatchAll xmlns="86c132ca-d2ce-4f1f-9992-28ad6e1060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FD87A-E287-4715-8D9B-20599FC62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bc9dea-9bf6-49de-a95a-f1fa7fcbbbfa"/>
    <ds:schemaRef ds:uri="86c132ca-d2ce-4f1f-9992-28ad6e106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272674-2F0C-4E7C-9BEB-0244C255D351}">
  <ds:schemaRefs>
    <ds:schemaRef ds:uri="http://schemas.microsoft.com/office/2006/metadata/properties"/>
    <ds:schemaRef ds:uri="http://schemas.microsoft.com/office/infopath/2007/PartnerControls"/>
    <ds:schemaRef ds:uri="48bc9dea-9bf6-49de-a95a-f1fa7fcbbbfa"/>
    <ds:schemaRef ds:uri="86c132ca-d2ce-4f1f-9992-28ad6e1060fc"/>
  </ds:schemaRefs>
</ds:datastoreItem>
</file>

<file path=customXml/itemProps3.xml><?xml version="1.0" encoding="utf-8"?>
<ds:datastoreItem xmlns:ds="http://schemas.openxmlformats.org/officeDocument/2006/customXml" ds:itemID="{32EE849A-0EF8-442A-8582-D618F32394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2059</Words>
  <Application>Microsoft Office PowerPoint</Application>
  <PresentationFormat>Vlastná</PresentationFormat>
  <Paragraphs>182</Paragraphs>
  <Slides>25</Slides>
  <Notes>20</Notes>
  <HiddenSlides>0</HiddenSlides>
  <MMClips>0</MMClips>
  <ScaleCrop>false</ScaleCrop>
  <HeadingPairs>
    <vt:vector size="4" baseType="variant">
      <vt:variant>
        <vt:lpstr>Motív</vt:lpstr>
      </vt:variant>
      <vt:variant>
        <vt:i4>2</vt:i4>
      </vt:variant>
      <vt:variant>
        <vt:lpstr>Nadpisy snímok</vt:lpstr>
      </vt:variant>
      <vt:variant>
        <vt:i4>25</vt:i4>
      </vt:variant>
    </vt:vector>
  </HeadingPairs>
  <TitlesOfParts>
    <vt:vector size="27" baseType="lpstr">
      <vt:lpstr>Office Theme</vt:lpstr>
      <vt:lpstr>Motív Office</vt:lpstr>
      <vt:lpstr>Dijital Gizlilik –  Dijital Gizliliği Anlamak</vt:lpstr>
      <vt:lpstr>TEKNOLOJİNİN YAŞAMIMIZDAKİ ROLÜ NEDİR?</vt:lpstr>
      <vt:lpstr>Dijital Gizliliği Tanımlamak</vt:lpstr>
      <vt:lpstr>Dijital Gizliliği Tanımlamak</vt:lpstr>
      <vt:lpstr>Dijital Gizliliğin Günlük Yaşamımıza Etkisi</vt:lpstr>
      <vt:lpstr>Dijital Gizlilik Neden Önemlidir?</vt:lpstr>
      <vt:lpstr>AB'de uygulanan yasal bir çerçeve olan GDPR nedir?</vt:lpstr>
      <vt:lpstr>Dijital Gizlilik: Bir Avrupa Birliği Yasası</vt:lpstr>
      <vt:lpstr>Türkiye'de uygulanan yasal bir çerçeve KVKK</vt:lpstr>
      <vt:lpstr>Türkiye'de uygulanan yasal bir çerçeve KVKK</vt:lpstr>
      <vt:lpstr>Dijital Gizliliğin faydaları nelerdir? Dijital Gizliliğin olumlu etkileri şunlardır:</vt:lpstr>
      <vt:lpstr>Dijital Gizliliğin yokluğunun olumsuz sonuçları nelerdir?  Dijital gizliliğin yokluğunun çok sayıda olumsuz etkisi vardır ve kullanıcıların itibarını ve haklarını etkileyen birden çok sonucu olabilir: </vt:lpstr>
      <vt:lpstr>Dijital Gizlilik eksikliğinden kaynaklanan  sorunlar nelerdir?</vt:lpstr>
      <vt:lpstr>Dijital Gizliliğin temel öğeleri nelerdir?</vt:lpstr>
      <vt:lpstr>Prezentácia programu PowerPoint</vt:lpstr>
      <vt:lpstr>Dijital Gizliliğin temel unsurları nelerdir?</vt:lpstr>
      <vt:lpstr>1- Teknik çerezler nelerdir?</vt:lpstr>
      <vt:lpstr>2- Analitik çerezler nelerdir?</vt:lpstr>
      <vt:lpstr>3- Profilleme çerezleri nelerdir?</vt:lpstr>
      <vt:lpstr>Prezentácia programu PowerPoint</vt:lpstr>
      <vt:lpstr>Prezentácia programu PowerPoint</vt:lpstr>
      <vt:lpstr>Gizlilik İhlali İhlalin tanımı ve aktörleri</vt:lpstr>
      <vt:lpstr>Gizlilik İhlali Gizliliğinizin ihlal edilmesi durumunda ne hissedersiniz?</vt:lpstr>
      <vt:lpstr>FİNAL SORUSU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DIGIWELL: 1. Understanding  Digital Privacy</dc:title>
  <cp:lastModifiedBy>yilmazilkeryorulmaz@posta.mu.edu.tr</cp:lastModifiedBy>
  <cp:revision>57</cp:revision>
  <dcterms:created xsi:type="dcterms:W3CDTF">2006-08-16T00:00:00Z</dcterms:created>
  <dcterms:modified xsi:type="dcterms:W3CDTF">2024-10-23T12:35:44Z</dcterms:modified>
  <dc:identifier>DAGKcixA18U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