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9"/>
  </p:notesMasterIdLst>
  <p:sldIdLst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278" r:id="rId27"/>
    <p:sldId id="265" r:id="rId28"/>
  </p:sldIdLst>
  <p:sldSz cx="18288000" cy="10287000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Inter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94499-23BD-4E1E-8A3D-DF2B288518FC}" v="3" dt="2024-10-23T12:26:43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A9694499-23BD-4E1E-8A3D-DF2B288518FC}"/>
    <pc:docChg chg="delSld">
      <pc:chgData name="Martina Hanová" userId="S::hanova@uniag.sk::3d22e42d-bb89-40fb-8988-9efa43568f68" providerId="AD" clId="Web-{A9694499-23BD-4E1E-8A3D-DF2B288518FC}" dt="2024-10-23T12:26:43.938" v="2"/>
      <pc:docMkLst>
        <pc:docMk/>
      </pc:docMkLst>
      <pc:sldChg chg="del">
        <pc:chgData name="Martina Hanová" userId="S::hanova@uniag.sk::3d22e42d-bb89-40fb-8988-9efa43568f68" providerId="AD" clId="Web-{A9694499-23BD-4E1E-8A3D-DF2B288518FC}" dt="2024-10-23T12:26:43.938" v="2"/>
        <pc:sldMkLst>
          <pc:docMk/>
          <pc:sldMk cId="0" sldId="282"/>
        </pc:sldMkLst>
      </pc:sldChg>
      <pc:sldChg chg="del">
        <pc:chgData name="Martina Hanová" userId="S::hanova@uniag.sk::3d22e42d-bb89-40fb-8988-9efa43568f68" providerId="AD" clId="Web-{A9694499-23BD-4E1E-8A3D-DF2B288518FC}" dt="2024-10-23T12:26:35.422" v="0"/>
        <pc:sldMkLst>
          <pc:docMk/>
          <pc:sldMk cId="3068211290" sldId="290"/>
        </pc:sldMkLst>
      </pc:sldChg>
      <pc:sldChg chg="del">
        <pc:chgData name="Martina Hanová" userId="S::hanova@uniag.sk::3d22e42d-bb89-40fb-8988-9efa43568f68" providerId="AD" clId="Web-{A9694499-23BD-4E1E-8A3D-DF2B288518FC}" dt="2024-10-23T12:26:40.250" v="1"/>
        <pc:sldMkLst>
          <pc:docMk/>
          <pc:sldMk cId="2546280741" sldId="328"/>
        </pc:sldMkLst>
      </pc:sldChg>
    </pc:docChg>
  </pc:docChgLst>
  <pc:docChgLst>
    <pc:chgData name="Yorulmaz, Yilmaz Ilker" userId="S::ilker.yorulmaz_cvut.cz#ext#@uniag1.onmicrosoft.com::18522686-d04d-483a-9261-9e0628e86e03" providerId="AD" clId="Web-{A4EF11CD-305D-F154-0F4D-0353A2395A3D}"/>
    <pc:docChg chg="modSld">
      <pc:chgData name="Yorulmaz, Yilmaz Ilker" userId="S::ilker.yorulmaz_cvut.cz#ext#@uniag1.onmicrosoft.com::18522686-d04d-483a-9261-9e0628e86e03" providerId="AD" clId="Web-{A4EF11CD-305D-F154-0F4D-0353A2395A3D}" dt="2024-10-16T09:48:41.232" v="2"/>
      <pc:docMkLst>
        <pc:docMk/>
      </pc:docMkLst>
      <pc:sldChg chg="addSp delSp">
        <pc:chgData name="Yorulmaz, Yilmaz Ilker" userId="S::ilker.yorulmaz_cvut.cz#ext#@uniag1.onmicrosoft.com::18522686-d04d-483a-9261-9e0628e86e03" providerId="AD" clId="Web-{A4EF11CD-305D-F154-0F4D-0353A2395A3D}" dt="2024-10-16T09:48:41.232" v="2"/>
        <pc:sldMkLst>
          <pc:docMk/>
          <pc:sldMk cId="3910063453" sldId="307"/>
        </pc:sldMkLst>
        <pc:spChg chg="add">
          <ac:chgData name="Yorulmaz, Yilmaz Ilker" userId="S::ilker.yorulmaz_cvut.cz#ext#@uniag1.onmicrosoft.com::18522686-d04d-483a-9261-9e0628e86e03" providerId="AD" clId="Web-{A4EF11CD-305D-F154-0F4D-0353A2395A3D}" dt="2024-10-16T09:48:40.389" v="1"/>
          <ac:spMkLst>
            <pc:docMk/>
            <pc:sldMk cId="3910063453" sldId="307"/>
            <ac:spMk id="6" creationId="{D631E33B-7141-87BC-7265-49AEB99568AD}"/>
          </ac:spMkLst>
        </pc:spChg>
        <pc:spChg chg="add">
          <ac:chgData name="Yorulmaz, Yilmaz Ilker" userId="S::ilker.yorulmaz_cvut.cz#ext#@uniag1.onmicrosoft.com::18522686-d04d-483a-9261-9e0628e86e03" providerId="AD" clId="Web-{A4EF11CD-305D-F154-0F4D-0353A2395A3D}" dt="2024-10-16T09:48:41.232" v="2"/>
          <ac:spMkLst>
            <pc:docMk/>
            <pc:sldMk cId="3910063453" sldId="307"/>
            <ac:spMk id="7" creationId="{D631E33B-7141-87BC-7265-49AEB99568AD}"/>
          </ac:spMkLst>
        </pc:spChg>
        <pc:spChg chg="del">
          <ac:chgData name="Yorulmaz, Yilmaz Ilker" userId="S::ilker.yorulmaz_cvut.cz#ext#@uniag1.onmicrosoft.com::18522686-d04d-483a-9261-9e0628e86e03" providerId="AD" clId="Web-{A4EF11CD-305D-F154-0F4D-0353A2395A3D}" dt="2024-10-16T09:48:35.326" v="0"/>
          <ac:spMkLst>
            <pc:docMk/>
            <pc:sldMk cId="3910063453" sldId="307"/>
            <ac:spMk id="34" creationId="{D631E33B-7141-87BC-7265-49AEB99568A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i="1" dirty="0">
              <a:solidFill>
                <a:srgbClr val="000000"/>
              </a:solidFill>
              <a:ea typeface="Inter"/>
              <a:sym typeface="Inter"/>
            </a:rPr>
            <a:t>Digitální soukromí je schopnost jednotlivce kontrolovat a chránit přístup ke svým osobním údajům a jejich používání při pohybu na internetu.</a:t>
          </a:r>
          <a:endParaRPr lang="en-US" sz="2800" b="1" i="1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 sz="3200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 sz="3200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r>
            <a:rPr lang="cs-CZ" sz="2800" dirty="0">
              <a:solidFill>
                <a:srgbClr val="000000"/>
              </a:solidFill>
              <a:ea typeface="Inter"/>
              <a:sym typeface="Inter"/>
            </a:rPr>
            <a:t>Digitální soukromí pomáhá jednotlivcům zůstat v anonymitě online tím, že chrání osobně identifikovatelné informace, jako jsou jména, adresy a údaje o kreditní kartě.</a:t>
          </a:r>
        </a:p>
        <a:p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endParaRPr lang="cs-CZ" sz="3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en-US" sz="3200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 sz="3200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 sz="3200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2" custLinFactNeighborX="232" custLinFactNeighborY="-30356"/>
      <dgm:spPr/>
    </dgm:pt>
    <dgm:pt modelId="{EBE6A6BB-A490-48D6-927D-A2E4AE497919}" type="pres">
      <dgm:prSet presAssocID="{F9C2F4BE-EB9B-4688-A872-ADD58D39D0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2" custScaleX="100000" custScaleY="71168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2"/>
      <dgm:spPr/>
    </dgm:pt>
    <dgm:pt modelId="{86AFC11D-B852-4C54-9CD8-71F36EDFF892}" type="pres">
      <dgm:prSet presAssocID="{F896F5E4-15BF-42B7-A51E-CA6559A2EC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zpečnostná kamera výplň plnou farbou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r>
            <a:rPr lang="cs-CZ" sz="3200" b="1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"/>
            </a:rPr>
            <a:t>DIGITÁLNÍ SOUKROMÍ </a:t>
          </a: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= odkazuje na ochranu online informací soukromých občanů.</a:t>
          </a:r>
        </a:p>
        <a:p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en-US" sz="3200" b="1" kern="1200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 sz="3200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 sz="3200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Ve virtuálním světě, kde lze </a:t>
          </a:r>
          <a:r>
            <a:rPr lang="cs-CZ" sz="3200" kern="1200" dirty="0">
              <a:solidFill>
                <a:schemeClr val="accent1"/>
              </a:solidFill>
              <a:ea typeface="Inter"/>
              <a:sym typeface="Inter"/>
            </a:rPr>
            <a:t>sledovat každou naši akci, </a:t>
          </a: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se však soukromí může zdát spíše jako ideální </a:t>
          </a:r>
          <a:r>
            <a:rPr lang="cs-CZ" sz="3200" kern="1200" dirty="0">
              <a:solidFill>
                <a:schemeClr val="accent1"/>
              </a:solidFill>
              <a:ea typeface="Inter"/>
              <a:sym typeface="Inter"/>
            </a:rPr>
            <a:t>koncept než jako realita</a:t>
          </a: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.</a:t>
          </a:r>
        </a:p>
        <a:p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>
            <a:lnSpc>
              <a:spcPct val="100000"/>
            </a:lnSpc>
          </a:pPr>
          <a:endParaRPr lang="en-US" sz="3200" kern="1200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 sz="3200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 sz="3200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2" custLinFactNeighborX="-347" custLinFactNeighborY="-1301"/>
      <dgm:spPr/>
    </dgm:pt>
    <dgm:pt modelId="{EBE6A6BB-A490-48D6-927D-A2E4AE497919}" type="pres">
      <dgm:prSet presAssocID="{F9C2F4BE-EB9B-4688-A872-ADD58D39D0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2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2"/>
      <dgm:spPr/>
    </dgm:pt>
    <dgm:pt modelId="{86AFC11D-B852-4C54-9CD8-71F36EDFF892}" type="pres">
      <dgm:prSet presAssocID="{F896F5E4-15BF-42B7-A51E-CA6559A2EC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zpečnostná kamera výplň plnou farbou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457208"/>
          <a:ext cx="11468100" cy="18942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573009" y="1458431"/>
          <a:ext cx="1041835" cy="1041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2187855" y="1133832"/>
          <a:ext cx="9244465" cy="50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94" tIns="74594" rIns="74594" bIns="7459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i="1" kern="1200" dirty="0">
              <a:solidFill>
                <a:srgbClr val="000000"/>
              </a:solidFill>
              <a:ea typeface="Inter"/>
              <a:sym typeface="Inter"/>
            </a:rPr>
            <a:t>Digitální soukromí je schopnost jednotlivce kontrolovat a chránit přístup ke svým osobním údajům a jejich používání při pohybu na internetu.</a:t>
          </a:r>
          <a:endParaRPr lang="en-US" sz="2800" b="1" i="1" kern="1200" dirty="0">
            <a:latin typeface="Aptos" panose="020B0004020202020204" pitchFamily="34" charset="0"/>
          </a:endParaRPr>
        </a:p>
      </dsp:txBody>
      <dsp:txXfrm>
        <a:off x="2187855" y="1133832"/>
        <a:ext cx="9244465" cy="501607"/>
      </dsp:txXfrm>
    </dsp:sp>
    <dsp:sp modelId="{6969EAE1-338E-4270-A363-8BDB06D9270B}">
      <dsp:nvSpPr>
        <dsp:cNvPr id="0" name=""/>
        <dsp:cNvSpPr/>
      </dsp:nvSpPr>
      <dsp:spPr>
        <a:xfrm>
          <a:off x="0" y="3400034"/>
          <a:ext cx="11468100" cy="18942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573009" y="3826240"/>
          <a:ext cx="1041835" cy="1041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2187855" y="3400034"/>
          <a:ext cx="9244465" cy="70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94" tIns="74594" rIns="74594" bIns="7459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rgbClr val="000000"/>
              </a:solidFill>
              <a:ea typeface="Inter"/>
              <a:sym typeface="Inter"/>
            </a:rPr>
            <a:t>Digitální soukromí pomáhá jednotlivcům zůstat v anonymitě online tím, že chrání osobně identifikovatelné informace, jako jsou jména, adresy a údaje o kreditní kartě.</a:t>
          </a:r>
        </a:p>
        <a:p>
          <a:pPr marL="0" lvl="0" indent="0" algn="l" defTabSz="1422400"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Aptos" panose="020B0004020202020204" pitchFamily="34" charset="0"/>
          </a:endParaRPr>
        </a:p>
      </dsp:txBody>
      <dsp:txXfrm>
        <a:off x="2187855" y="3400034"/>
        <a:ext cx="9244465" cy="704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123540"/>
          <a:ext cx="11468100" cy="24609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744434" y="709268"/>
          <a:ext cx="1354840" cy="13535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2843710" y="155557"/>
          <a:ext cx="8324948" cy="299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423" tIns="317423" rIns="317423" bIns="317423" numCol="1" spcCol="1270" anchor="ctr" anchorCtr="0">
          <a:noAutofit/>
        </a:bodyPr>
        <a:lstStyle/>
        <a:p>
          <a:pPr marL="0" lvl="0" indent="0" algn="l" defTabSz="1422400"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"/>
            </a:rPr>
            <a:t>DIGITÁLNÍ SOUKROMÍ </a:t>
          </a: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= odkazuje na ochranu online informací soukromých občanů.</a:t>
          </a:r>
        </a:p>
        <a:p>
          <a:pPr marL="0" lvl="0" indent="0" algn="l" defTabSz="1422400"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Aptos" panose="020B0004020202020204" pitchFamily="34" charset="0"/>
          </a:endParaRPr>
        </a:p>
      </dsp:txBody>
      <dsp:txXfrm>
        <a:off x="2843710" y="155557"/>
        <a:ext cx="8324948" cy="2999272"/>
      </dsp:txXfrm>
    </dsp:sp>
    <dsp:sp modelId="{6969EAE1-338E-4270-A363-8BDB06D9270B}">
      <dsp:nvSpPr>
        <dsp:cNvPr id="0" name=""/>
        <dsp:cNvSpPr/>
      </dsp:nvSpPr>
      <dsp:spPr>
        <a:xfrm>
          <a:off x="0" y="3665343"/>
          <a:ext cx="11468100" cy="24609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744434" y="4219055"/>
          <a:ext cx="1354840" cy="13535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2843710" y="3665343"/>
          <a:ext cx="8324948" cy="299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423" tIns="317423" rIns="317423" bIns="31742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Ve virtuálním světě, kde lze </a:t>
          </a:r>
          <a:r>
            <a:rPr lang="cs-CZ" sz="3200" kern="1200" dirty="0">
              <a:solidFill>
                <a:schemeClr val="accent1"/>
              </a:solidFill>
              <a:ea typeface="Inter"/>
              <a:sym typeface="Inter"/>
            </a:rPr>
            <a:t>sledovat každou naši akci, </a:t>
          </a: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se však soukromí může zdát spíše jako ideální </a:t>
          </a:r>
          <a:r>
            <a:rPr lang="cs-CZ" sz="3200" kern="1200" dirty="0">
              <a:solidFill>
                <a:schemeClr val="accent1"/>
              </a:solidFill>
              <a:ea typeface="Inter"/>
              <a:sym typeface="Inter"/>
            </a:rPr>
            <a:t>koncept než jako realita</a:t>
          </a:r>
          <a:r>
            <a:rPr lang="cs-CZ" sz="3200" kern="1200" dirty="0">
              <a:solidFill>
                <a:srgbClr val="000000"/>
              </a:solidFill>
              <a:ea typeface="Inter"/>
              <a:sym typeface="Inter"/>
            </a:rPr>
            <a:t>.</a:t>
          </a:r>
        </a:p>
        <a:p>
          <a:pPr marL="0" lvl="0" indent="0" algn="l" defTabSz="1422400">
            <a:spcBef>
              <a:spcPct val="0"/>
            </a:spcBef>
            <a:spcAft>
              <a:spcPct val="35000"/>
            </a:spcAft>
            <a:buNone/>
          </a:pPr>
          <a:endParaRPr lang="cs-CZ" sz="3200" kern="1200" dirty="0">
            <a:solidFill>
              <a:srgbClr val="000000"/>
            </a:solidFill>
            <a:ea typeface="Inter"/>
            <a:sym typeface="Inter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Aptos" panose="020B0004020202020204" pitchFamily="34" charset="0"/>
          </a:endParaRPr>
        </a:p>
      </dsp:txBody>
      <dsp:txXfrm>
        <a:off x="2843710" y="3665343"/>
        <a:ext cx="8324948" cy="2999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FD91-54EE-4753-9A16-1C3430ABD755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79F5-8B9F-4680-9BFC-DFA2671E6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8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8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7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05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4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7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7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92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3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9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2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4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7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6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57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0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3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8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1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9281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 fontScale="90000"/>
          </a:bodyPr>
          <a:lstStyle/>
          <a:p>
            <a:pPr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b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soukromí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Porozumění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digitálnímu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soukromí</a:t>
            </a:r>
            <a:b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844314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725855" y="5656059"/>
            <a:ext cx="3457965" cy="1690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725855" y="5656059"/>
            <a:ext cx="3457965" cy="1690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71500"/>
            <a:ext cx="15773400" cy="3713224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en-GB" sz="67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5300" dirty="0" err="1">
                <a:latin typeface="Aptos" panose="020B0004020202020204" pitchFamily="34" charset="0"/>
                <a:cs typeface="Calibri" panose="020F0502020204030204" pitchFamily="34" charset="0"/>
              </a:rPr>
              <a:t>Jaké</a:t>
            </a:r>
            <a:r>
              <a:rPr lang="en-GB" sz="53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5300" dirty="0" err="1">
                <a:latin typeface="Aptos" panose="020B0004020202020204" pitchFamily="34" charset="0"/>
                <a:cs typeface="Calibri" panose="020F0502020204030204" pitchFamily="34" charset="0"/>
              </a:rPr>
              <a:t>jsou</a:t>
            </a:r>
            <a:r>
              <a:rPr lang="en-GB" sz="53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5300" dirty="0" err="1">
                <a:latin typeface="Aptos" panose="020B0004020202020204" pitchFamily="34" charset="0"/>
                <a:cs typeface="Calibri" panose="020F0502020204030204" pitchFamily="34" charset="0"/>
              </a:rPr>
              <a:t>negativní</a:t>
            </a:r>
            <a:r>
              <a:rPr lang="en-GB" sz="53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5300" dirty="0" err="1">
                <a:latin typeface="Aptos" panose="020B0004020202020204" pitchFamily="34" charset="0"/>
                <a:cs typeface="Calibri" panose="020F0502020204030204" pitchFamily="34" charset="0"/>
              </a:rPr>
              <a:t>důsledky</a:t>
            </a:r>
            <a:r>
              <a:rPr lang="en-GB" sz="5300" dirty="0">
                <a:latin typeface="Aptos" panose="020B0004020202020204" pitchFamily="34" charset="0"/>
                <a:cs typeface="Calibri" panose="020F0502020204030204" pitchFamily="34" charset="0"/>
              </a:rPr>
              <a:t> absence </a:t>
            </a:r>
            <a:r>
              <a:rPr lang="en-GB" sz="53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53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53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5300" dirty="0">
                <a:latin typeface="Aptos" panose="020B0004020202020204" pitchFamily="34" charset="0"/>
                <a:cs typeface="Calibri" panose="020F0502020204030204" pitchFamily="34" charset="0"/>
              </a:rPr>
              <a:t>?</a:t>
            </a:r>
            <a:br>
              <a:rPr lang="en-GB" sz="67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en-GB" sz="67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Negativních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dopadů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absence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je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několik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mohou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mít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mnoho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důsledků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které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mají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pověst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práva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0" dirty="0" err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uživatelů</a:t>
            </a:r>
            <a:r>
              <a:rPr lang="en-GB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</a:t>
            </a:r>
            <a:br>
              <a:rPr lang="en-GB" sz="67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en-GB" sz="67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700" b="0" dirty="0">
              <a:solidFill>
                <a:schemeClr val="tx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85C26FF-917F-8BC8-1758-6F865FF47C67}"/>
              </a:ext>
            </a:extLst>
          </p:cNvPr>
          <p:cNvGrpSpPr/>
          <p:nvPr/>
        </p:nvGrpSpPr>
        <p:grpSpPr>
          <a:xfrm>
            <a:off x="533400" y="4686300"/>
            <a:ext cx="17395235" cy="2877863"/>
            <a:chOff x="0" y="0"/>
            <a:chExt cx="23193646" cy="3837151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45FD2C1E-9F7B-7C62-096C-60C227324DD6}"/>
                </a:ext>
              </a:extLst>
            </p:cNvPr>
            <p:cNvGrpSpPr/>
            <p:nvPr/>
          </p:nvGrpSpPr>
          <p:grpSpPr>
            <a:xfrm>
              <a:off x="0" y="40390"/>
              <a:ext cx="4176201" cy="3796761"/>
              <a:chOff x="0" y="0"/>
              <a:chExt cx="894029" cy="812800"/>
            </a:xfrm>
          </p:grpSpPr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1404AB34-421C-5342-2E6A-89D619374880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7">
                <a:extLst>
                  <a:ext uri="{FF2B5EF4-FFF2-40B4-BE49-F238E27FC236}">
                    <a16:creationId xmlns:a16="http://schemas.microsoft.com/office/drawing/2014/main" id="{D4CB0480-60C3-EDEF-CC17-A61335E72422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E0A0463A-6291-D20A-579B-E4C0A611FA70}"/>
                </a:ext>
              </a:extLst>
            </p:cNvPr>
            <p:cNvSpPr txBox="1"/>
            <p:nvPr/>
          </p:nvSpPr>
          <p:spPr>
            <a:xfrm>
              <a:off x="588687" y="1342120"/>
              <a:ext cx="2998831" cy="2306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Riziko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kybernetických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útoků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813B6EE1-4E9B-FBCA-CC4D-E822EEE82D50}"/>
                </a:ext>
              </a:extLst>
            </p:cNvPr>
            <p:cNvGrpSpPr/>
            <p:nvPr/>
          </p:nvGrpSpPr>
          <p:grpSpPr>
            <a:xfrm>
              <a:off x="4849301" y="40390"/>
              <a:ext cx="4176201" cy="3796761"/>
              <a:chOff x="0" y="0"/>
              <a:chExt cx="894029" cy="812800"/>
            </a:xfrm>
          </p:grpSpPr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2B200140-E207-7246-4D8D-5F2B8139332F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5CA0D0D1-15AE-0D19-7D16-2FF53B2E30F4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2B9D9B2-AEFE-EE17-F245-861EBD4CE0E0}"/>
                </a:ext>
              </a:extLst>
            </p:cNvPr>
            <p:cNvSpPr txBox="1"/>
            <p:nvPr/>
          </p:nvSpPr>
          <p:spPr>
            <a:xfrm>
              <a:off x="5143693" y="1416627"/>
              <a:ext cx="3587416" cy="172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Krádež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identity a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podvody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4C7FF7F6-9041-9F61-0938-0928B8D36C56}"/>
                </a:ext>
              </a:extLst>
            </p:cNvPr>
            <p:cNvGrpSpPr/>
            <p:nvPr/>
          </p:nvGrpSpPr>
          <p:grpSpPr>
            <a:xfrm>
              <a:off x="9572843" y="40390"/>
              <a:ext cx="4176201" cy="3796761"/>
              <a:chOff x="0" y="0"/>
              <a:chExt cx="894029" cy="812800"/>
            </a:xfrm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F73F35A4-8586-1D4B-56E9-D764E384D7BD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15">
                <a:extLst>
                  <a:ext uri="{FF2B5EF4-FFF2-40B4-BE49-F238E27FC236}">
                    <a16:creationId xmlns:a16="http://schemas.microsoft.com/office/drawing/2014/main" id="{860C2BBA-E7C7-CC37-C134-79D9D6E46479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F1E08D57-9F14-2EB5-2EFF-8EA935403D6E}"/>
                </a:ext>
              </a:extLst>
            </p:cNvPr>
            <p:cNvSpPr txBox="1"/>
            <p:nvPr/>
          </p:nvSpPr>
          <p:spPr>
            <a:xfrm>
              <a:off x="9702286" y="1272159"/>
              <a:ext cx="3917315" cy="173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Narušení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dat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a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ztráta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důvěry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26" name="Group 17">
              <a:extLst>
                <a:ext uri="{FF2B5EF4-FFF2-40B4-BE49-F238E27FC236}">
                  <a16:creationId xmlns:a16="http://schemas.microsoft.com/office/drawing/2014/main" id="{A152B808-CB34-B454-8D3D-49AF35C330CA}"/>
                </a:ext>
              </a:extLst>
            </p:cNvPr>
            <p:cNvGrpSpPr/>
            <p:nvPr/>
          </p:nvGrpSpPr>
          <p:grpSpPr>
            <a:xfrm>
              <a:off x="14295144" y="0"/>
              <a:ext cx="4176201" cy="3796761"/>
              <a:chOff x="0" y="0"/>
              <a:chExt cx="894029" cy="812800"/>
            </a:xfrm>
          </p:grpSpPr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23BA39D3-0E83-8FF6-4778-B97841320A5D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id="{A5BAF131-3E06-4D01-026A-94914AD60824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738A52F-218F-4EE7-4CE8-5AFC4FF2C7A0}"/>
                </a:ext>
              </a:extLst>
            </p:cNvPr>
            <p:cNvSpPr txBox="1"/>
            <p:nvPr/>
          </p:nvSpPr>
          <p:spPr>
            <a:xfrm>
              <a:off x="14587244" y="1382509"/>
              <a:ext cx="3386603" cy="172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Dohled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a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monitorování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B06EB424-295A-7E4C-2D55-D8EDB6B54766}"/>
                </a:ext>
              </a:extLst>
            </p:cNvPr>
            <p:cNvGrpSpPr/>
            <p:nvPr/>
          </p:nvGrpSpPr>
          <p:grpSpPr>
            <a:xfrm>
              <a:off x="19017445" y="40390"/>
              <a:ext cx="4176201" cy="3796761"/>
              <a:chOff x="0" y="0"/>
              <a:chExt cx="894029" cy="812800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313EB01A-1C5B-8325-0E07-60776EC53EF0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23">
                <a:extLst>
                  <a:ext uri="{FF2B5EF4-FFF2-40B4-BE49-F238E27FC236}">
                    <a16:creationId xmlns:a16="http://schemas.microsoft.com/office/drawing/2014/main" id="{E3273B0B-125F-AB3C-C3E6-88E4572D7F5A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51F8E028-8A9A-9026-6F89-436AFAEE16AE}"/>
                </a:ext>
              </a:extLst>
            </p:cNvPr>
            <p:cNvSpPr txBox="1"/>
            <p:nvPr/>
          </p:nvSpPr>
          <p:spPr>
            <a:xfrm>
              <a:off x="19436545" y="1416627"/>
              <a:ext cx="3386603" cy="172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Psychologický</a:t>
              </a:r>
              <a:r>
                <a:rPr lang="en-US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dopad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54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41" y="168719"/>
            <a:ext cx="15188303" cy="15838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Jaké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jsou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problémy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s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nedostatkem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?</a:t>
            </a:r>
            <a:b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085" y="1975670"/>
            <a:ext cx="10936922" cy="773951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6000" dirty="0">
                <a:latin typeface="Aptos" panose="020B0004020202020204" pitchFamily="34" charset="0"/>
              </a:rPr>
              <a:t>Od </a:t>
            </a:r>
            <a:r>
              <a:rPr lang="en-GB" sz="6000" dirty="0" err="1">
                <a:latin typeface="Aptos" panose="020B0004020202020204" pitchFamily="34" charset="0"/>
              </a:rPr>
              <a:t>úniků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dat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až</a:t>
            </a:r>
            <a:r>
              <a:rPr lang="en-GB" sz="6000" dirty="0">
                <a:latin typeface="Aptos" panose="020B0004020202020204" pitchFamily="34" charset="0"/>
              </a:rPr>
              <a:t> po online </a:t>
            </a:r>
            <a:r>
              <a:rPr lang="en-GB" sz="6000" dirty="0" err="1">
                <a:latin typeface="Aptos" panose="020B0004020202020204" pitchFamily="34" charset="0"/>
              </a:rPr>
              <a:t>hrozby</a:t>
            </a:r>
            <a:r>
              <a:rPr lang="en-GB" sz="6000" dirty="0">
                <a:latin typeface="Aptos" panose="020B0004020202020204" pitchFamily="34" charset="0"/>
              </a:rPr>
              <a:t> je </a:t>
            </a:r>
            <a:r>
              <a:rPr lang="en-GB" sz="6000" dirty="0" err="1">
                <a:latin typeface="Aptos" panose="020B0004020202020204" pitchFamily="34" charset="0"/>
              </a:rPr>
              <a:t>důležité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znát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všechny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problémy</a:t>
            </a:r>
            <a:r>
              <a:rPr lang="en-GB" sz="6000" dirty="0">
                <a:latin typeface="Aptos" panose="020B0004020202020204" pitchFamily="34" charset="0"/>
              </a:rPr>
              <a:t>, </a:t>
            </a:r>
            <a:r>
              <a:rPr lang="en-GB" sz="6000" dirty="0" err="1">
                <a:latin typeface="Aptos" panose="020B0004020202020204" pitchFamily="34" charset="0"/>
              </a:rPr>
              <a:t>které</a:t>
            </a:r>
            <a:r>
              <a:rPr lang="en-GB" sz="6000" dirty="0">
                <a:latin typeface="Aptos" panose="020B0004020202020204" pitchFamily="34" charset="0"/>
              </a:rPr>
              <a:t> se </a:t>
            </a:r>
            <a:r>
              <a:rPr lang="en-GB" sz="6000" dirty="0" err="1">
                <a:latin typeface="Aptos" panose="020B0004020202020204" pitchFamily="34" charset="0"/>
              </a:rPr>
              <a:t>na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internetu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vyskytují</a:t>
            </a:r>
            <a:r>
              <a:rPr lang="en-GB" sz="6000" dirty="0">
                <a:latin typeface="Aptos" panose="020B0004020202020204" pitchFamily="34" charset="0"/>
              </a:rPr>
              <a:t> (phishing, ransomware, malware ...) a </a:t>
            </a:r>
            <a:r>
              <a:rPr lang="en-GB" sz="6000" dirty="0" err="1">
                <a:latin typeface="Aptos" panose="020B0004020202020204" pitchFamily="34" charset="0"/>
              </a:rPr>
              <a:t>vybavit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nás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strategiemi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ke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zmírnění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rizik</a:t>
            </a:r>
            <a:r>
              <a:rPr lang="en-GB" sz="6000" dirty="0">
                <a:latin typeface="Aptos" panose="020B0004020202020204" pitchFamily="34" charset="0"/>
              </a:rPr>
              <a:t> a </a:t>
            </a:r>
            <a:r>
              <a:rPr lang="en-GB" sz="6000" dirty="0" err="1">
                <a:latin typeface="Aptos" panose="020B0004020202020204" pitchFamily="34" charset="0"/>
              </a:rPr>
              <a:t>zranitelností</a:t>
            </a:r>
            <a:r>
              <a:rPr lang="en-GB" sz="6000" dirty="0">
                <a:latin typeface="Aptos" panose="020B0004020202020204" pitchFamily="34" charset="0"/>
              </a:rPr>
              <a:t> (</a:t>
            </a:r>
            <a:r>
              <a:rPr lang="en-GB" sz="6000" dirty="0" err="1">
                <a:latin typeface="Aptos" panose="020B0004020202020204" pitchFamily="34" charset="0"/>
              </a:rPr>
              <a:t>vzdělávání</a:t>
            </a:r>
            <a:r>
              <a:rPr lang="en-GB" sz="6000" dirty="0">
                <a:latin typeface="Aptos" panose="020B0004020202020204" pitchFamily="34" charset="0"/>
              </a:rPr>
              <a:t>, </a:t>
            </a:r>
            <a:r>
              <a:rPr lang="en-GB" sz="6000" dirty="0" err="1">
                <a:latin typeface="Aptos" panose="020B0004020202020204" pitchFamily="34" charset="0"/>
              </a:rPr>
              <a:t>antiviry</a:t>
            </a:r>
            <a:r>
              <a:rPr lang="en-GB" sz="6000" dirty="0">
                <a:latin typeface="Aptos" panose="020B0004020202020204" pitchFamily="34" charset="0"/>
              </a:rPr>
              <a:t>, antimalware </a:t>
            </a:r>
            <a:r>
              <a:rPr lang="en-GB" sz="6000" dirty="0" err="1">
                <a:latin typeface="Aptos" panose="020B0004020202020204" pitchFamily="34" charset="0"/>
              </a:rPr>
              <a:t>atd</a:t>
            </a:r>
            <a:r>
              <a:rPr lang="en-GB" sz="6000" dirty="0">
                <a:latin typeface="Aptos" panose="020B0004020202020204" pitchFamily="34" charset="0"/>
              </a:rPr>
              <a:t>.).</a:t>
            </a:r>
          </a:p>
          <a:p>
            <a:pPr>
              <a:spcAft>
                <a:spcPts val="900"/>
              </a:spcAft>
            </a:pPr>
            <a:endParaRPr lang="en-GB" sz="5400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5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9BA0061-A020-1E09-F019-E24EAD319C77}"/>
              </a:ext>
            </a:extLst>
          </p:cNvPr>
          <p:cNvSpPr/>
          <p:nvPr/>
        </p:nvSpPr>
        <p:spPr>
          <a:xfrm>
            <a:off x="11792007" y="3327929"/>
            <a:ext cx="4470607" cy="4131290"/>
          </a:xfrm>
          <a:custGeom>
            <a:avLst/>
            <a:gdLst/>
            <a:ahLst/>
            <a:cxnLst/>
            <a:rect l="l" t="t" r="r" b="b"/>
            <a:pathLst>
              <a:path w="3525775" h="3521368">
                <a:moveTo>
                  <a:pt x="0" y="0"/>
                </a:moveTo>
                <a:lnTo>
                  <a:pt x="3525774" y="0"/>
                </a:lnTo>
                <a:lnTo>
                  <a:pt x="3525774" y="3521367"/>
                </a:lnTo>
                <a:lnTo>
                  <a:pt x="0" y="3521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7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7"/>
            <a:ext cx="16725900" cy="16240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Jaké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jsou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klíčové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prvky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?</a:t>
            </a:r>
            <a:b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035" y="2171700"/>
            <a:ext cx="15773400" cy="6527007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4100" b="1" dirty="0">
                <a:solidFill>
                  <a:srgbClr val="FFAA5A"/>
                </a:solidFill>
              </a:rPr>
              <a:t>A- Osobní údaje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sk-SK" dirty="0" err="1">
                <a:latin typeface="Aptos" panose="020B0004020202020204" pitchFamily="34" charset="0"/>
              </a:rPr>
              <a:t>Jakékoli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informace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které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se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vztahují</a:t>
            </a:r>
            <a:r>
              <a:rPr lang="sk-SK" dirty="0">
                <a:latin typeface="Aptos" panose="020B0004020202020204" pitchFamily="34" charset="0"/>
              </a:rPr>
              <a:t> k </a:t>
            </a:r>
            <a:r>
              <a:rPr lang="sk-SK" b="1" dirty="0">
                <a:latin typeface="Aptos" panose="020B0004020202020204" pitchFamily="34" charset="0"/>
              </a:rPr>
              <a:t>identifikované nebo </a:t>
            </a:r>
            <a:r>
              <a:rPr lang="sk-SK" b="1" dirty="0" err="1">
                <a:latin typeface="Aptos" panose="020B0004020202020204" pitchFamily="34" charset="0"/>
              </a:rPr>
              <a:t>identifikovatelné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sk-SK" b="1" dirty="0" err="1">
                <a:latin typeface="Aptos" panose="020B0004020202020204" pitchFamily="34" charset="0"/>
              </a:rPr>
              <a:t>žijící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sk-SK" b="1" dirty="0" err="1">
                <a:latin typeface="Aptos" panose="020B0004020202020204" pitchFamily="34" charset="0"/>
              </a:rPr>
              <a:t>osobě</a:t>
            </a:r>
            <a:r>
              <a:rPr lang="sk-SK" dirty="0">
                <a:latin typeface="Aptos" panose="020B0004020202020204" pitchFamily="34" charset="0"/>
              </a:rPr>
              <a:t>. </a:t>
            </a:r>
            <a:r>
              <a:rPr lang="sk-SK" dirty="0" err="1">
                <a:latin typeface="Aptos" panose="020B0004020202020204" pitchFamily="34" charset="0"/>
              </a:rPr>
              <a:t>Osobními</a:t>
            </a:r>
            <a:r>
              <a:rPr lang="sk-SK" dirty="0">
                <a:latin typeface="Aptos" panose="020B0004020202020204" pitchFamily="34" charset="0"/>
              </a:rPr>
              <a:t> údaji, </a:t>
            </a:r>
            <a:r>
              <a:rPr lang="sk-SK" dirty="0" err="1">
                <a:latin typeface="Aptos" panose="020B0004020202020204" pitchFamily="34" charset="0"/>
              </a:rPr>
              <a:t>jako</a:t>
            </a:r>
            <a:r>
              <a:rPr lang="sk-SK" dirty="0">
                <a:latin typeface="Aptos" panose="020B0004020202020204" pitchFamily="34" charset="0"/>
              </a:rPr>
              <a:t> je </a:t>
            </a:r>
            <a:r>
              <a:rPr lang="sk-SK" dirty="0" err="1">
                <a:latin typeface="Aptos" panose="020B0004020202020204" pitchFamily="34" charset="0"/>
              </a:rPr>
              <a:t>jméno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příjmení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bydliště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jsou</a:t>
            </a:r>
            <a:r>
              <a:rPr lang="sk-SK" dirty="0">
                <a:latin typeface="Aptos" panose="020B0004020202020204" pitchFamily="34" charset="0"/>
              </a:rPr>
              <a:t> také </a:t>
            </a:r>
            <a:r>
              <a:rPr lang="sk-SK" dirty="0" err="1">
                <a:latin typeface="Aptos" panose="020B0004020202020204" pitchFamily="34" charset="0"/>
              </a:rPr>
              <a:t>různé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informace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které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mohou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vést</a:t>
            </a:r>
            <a:r>
              <a:rPr lang="sk-SK" dirty="0">
                <a:latin typeface="Aptos" panose="020B0004020202020204" pitchFamily="34" charset="0"/>
              </a:rPr>
              <a:t> k </a:t>
            </a:r>
            <a:r>
              <a:rPr lang="sk-SK" dirty="0" err="1">
                <a:latin typeface="Aptos" panose="020B0004020202020204" pitchFamily="34" charset="0"/>
              </a:rPr>
              <a:t>identifikaci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konkrétní</a:t>
            </a:r>
            <a:r>
              <a:rPr lang="sk-SK" dirty="0">
                <a:latin typeface="Aptos" panose="020B0004020202020204" pitchFamily="34" charset="0"/>
              </a:rPr>
              <a:t> osoby.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B -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</a:rPr>
              <a:t>Bezpečnost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</a:rPr>
              <a:t>dat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GB" dirty="0" err="1">
                <a:latin typeface="Aptos" panose="020B0004020202020204" pitchFamily="34" charset="0"/>
              </a:rPr>
              <a:t>Zejména</a:t>
            </a:r>
            <a:r>
              <a:rPr lang="en-GB" dirty="0">
                <a:latin typeface="Aptos" panose="020B0004020202020204" pitchFamily="34" charset="0"/>
              </a:rPr>
              <a:t> pro </a:t>
            </a:r>
            <a:r>
              <a:rPr lang="en-GB" dirty="0" err="1">
                <a:latin typeface="Aptos" panose="020B0004020202020204" pitchFamily="34" charset="0"/>
              </a:rPr>
              <a:t>profesionály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firmy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nezbytné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instalovat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bezpečnostní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programy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(</a:t>
            </a:r>
            <a:r>
              <a:rPr lang="en-GB" dirty="0" err="1">
                <a:latin typeface="Aptos" panose="020B0004020202020204" pitchFamily="34" charset="0"/>
              </a:rPr>
              <a:t>antiviry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osobní</a:t>
            </a:r>
            <a:r>
              <a:rPr lang="en-GB" dirty="0">
                <a:latin typeface="Aptos" panose="020B0004020202020204" pitchFamily="34" charset="0"/>
              </a:rPr>
              <a:t> servery...),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chrání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před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narušením</a:t>
            </a:r>
            <a:r>
              <a:rPr lang="en-GB" dirty="0">
                <a:latin typeface="Aptos" panose="020B0004020202020204" pitchFamily="34" charset="0"/>
              </a:rPr>
              <a:t> dat.</a:t>
            </a: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6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4969"/>
            <a:ext cx="15773400" cy="4778531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C -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</a:rPr>
              <a:t>Informovaný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FFAA5A"/>
                </a:solidFill>
                <a:latin typeface="Aptos" panose="020B0004020202020204" pitchFamily="34" charset="0"/>
              </a:rPr>
              <a:t>souhlas</a:t>
            </a: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900"/>
              </a:spcAft>
            </a:pPr>
            <a:r>
              <a:rPr lang="en-GB" sz="3600" dirty="0" err="1">
                <a:latin typeface="Aptos" panose="020B0004020202020204" pitchFamily="34" charset="0"/>
              </a:rPr>
              <a:t>Jednotlivci</a:t>
            </a:r>
            <a:r>
              <a:rPr lang="en-GB" sz="3600" dirty="0">
                <a:latin typeface="Aptos" panose="020B0004020202020204" pitchFamily="34" charset="0"/>
              </a:rPr>
              <a:t> by </a:t>
            </a:r>
            <a:r>
              <a:rPr lang="en-GB" sz="3600" dirty="0" err="1">
                <a:latin typeface="Aptos" panose="020B0004020202020204" pitchFamily="34" charset="0"/>
              </a:rPr>
              <a:t>si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měli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být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vědomi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informací</a:t>
            </a:r>
            <a:r>
              <a:rPr lang="en-GB" sz="3600" dirty="0">
                <a:latin typeface="Aptos" panose="020B0004020202020204" pitchFamily="34" charset="0"/>
              </a:rPr>
              <a:t>, </a:t>
            </a:r>
            <a:r>
              <a:rPr lang="en-GB" sz="3600" dirty="0" err="1">
                <a:latin typeface="Aptos" panose="020B0004020202020204" pitchFamily="34" charset="0"/>
              </a:rPr>
              <a:t>které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poskytují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při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přístupu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na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webovou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stránku</a:t>
            </a:r>
            <a:r>
              <a:rPr lang="en-GB" sz="36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3600" dirty="0" err="1">
                <a:latin typeface="Aptos" panose="020B0004020202020204" pitchFamily="34" charset="0"/>
              </a:rPr>
              <a:t>Jasným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příkladem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neinformovaného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souhlasu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mohou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být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určité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kategorie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souborů</a:t>
            </a:r>
            <a:r>
              <a:rPr lang="en-GB" sz="3600" dirty="0">
                <a:latin typeface="Aptos" panose="020B0004020202020204" pitchFamily="34" charset="0"/>
              </a:rPr>
              <a:t> cookie. </a:t>
            </a:r>
          </a:p>
          <a:p>
            <a:pPr>
              <a:spcAft>
                <a:spcPts val="900"/>
              </a:spcAft>
            </a:pPr>
            <a:r>
              <a:rPr lang="en-GB" sz="3600" dirty="0">
                <a:latin typeface="Aptos" panose="020B0004020202020204" pitchFamily="34" charset="0"/>
              </a:rPr>
              <a:t>Je </a:t>
            </a:r>
            <a:r>
              <a:rPr lang="en-GB" sz="3600" dirty="0" err="1">
                <a:latin typeface="Aptos" panose="020B0004020202020204" pitchFamily="34" charset="0"/>
              </a:rPr>
              <a:t>však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fér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říci</a:t>
            </a:r>
            <a:r>
              <a:rPr lang="en-GB" sz="3600" dirty="0">
                <a:latin typeface="Aptos" panose="020B0004020202020204" pitchFamily="34" charset="0"/>
              </a:rPr>
              <a:t>, </a:t>
            </a:r>
            <a:r>
              <a:rPr lang="en-GB" sz="3600" dirty="0" err="1">
                <a:latin typeface="Aptos" panose="020B0004020202020204" pitchFamily="34" charset="0"/>
              </a:rPr>
              <a:t>že</a:t>
            </a:r>
            <a:r>
              <a:rPr lang="en-GB" sz="3600" dirty="0">
                <a:latin typeface="Aptos" panose="020B0004020202020204" pitchFamily="34" charset="0"/>
              </a:rPr>
              <a:t> ne </a:t>
            </a:r>
            <a:r>
              <a:rPr lang="en-GB" sz="3600" dirty="0" err="1">
                <a:latin typeface="Aptos" panose="020B0004020202020204" pitchFamily="34" charset="0"/>
              </a:rPr>
              <a:t>všechny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soubory</a:t>
            </a:r>
            <a:r>
              <a:rPr lang="en-GB" sz="3600" dirty="0">
                <a:latin typeface="Aptos" panose="020B0004020202020204" pitchFamily="34" charset="0"/>
              </a:rPr>
              <a:t> cookie </a:t>
            </a:r>
            <a:r>
              <a:rPr lang="en-GB" sz="3600" dirty="0" err="1">
                <a:latin typeface="Aptos" panose="020B0004020202020204" pitchFamily="34" charset="0"/>
              </a:rPr>
              <a:t>jsou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určeny</a:t>
            </a:r>
            <a:r>
              <a:rPr lang="en-GB" sz="3600" dirty="0">
                <a:latin typeface="Aptos" panose="020B0004020202020204" pitchFamily="34" charset="0"/>
              </a:rPr>
              <a:t> k </a:t>
            </a:r>
            <a:r>
              <a:rPr lang="en-GB" sz="3600" dirty="0" err="1">
                <a:latin typeface="Aptos" panose="020B0004020202020204" pitchFamily="34" charset="0"/>
              </a:rPr>
              <a:t>narušení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soukromí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uživatelů</a:t>
            </a:r>
            <a:r>
              <a:rPr lang="en-GB" sz="3600" dirty="0">
                <a:latin typeface="Aptos" panose="020B0004020202020204" pitchFamily="34" charset="0"/>
              </a:rPr>
              <a:t>, ale </a:t>
            </a:r>
            <a:r>
              <a:rPr lang="en-GB" sz="3600" dirty="0" err="1">
                <a:latin typeface="Aptos" panose="020B0004020202020204" pitchFamily="34" charset="0"/>
              </a:rPr>
              <a:t>můžeme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rozlišovat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tři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typy</a:t>
            </a:r>
            <a:r>
              <a:rPr lang="en-GB" sz="3600" dirty="0">
                <a:latin typeface="Aptos" panose="020B0004020202020204" pitchFamily="34" charset="0"/>
              </a:rPr>
              <a:t>:</a:t>
            </a:r>
          </a:p>
          <a:p>
            <a:pPr>
              <a:spcAft>
                <a:spcPts val="900"/>
              </a:spcAft>
            </a:pPr>
            <a:endParaRPr lang="en-GB" sz="3600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GB" sz="3600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A7A29929-3AA0-E387-2B21-86D8EBCC1F01}"/>
              </a:ext>
            </a:extLst>
          </p:cNvPr>
          <p:cNvSpPr/>
          <p:nvPr/>
        </p:nvSpPr>
        <p:spPr>
          <a:xfrm>
            <a:off x="2051390" y="5774382"/>
            <a:ext cx="3289338" cy="3289338"/>
          </a:xfrm>
          <a:custGeom>
            <a:avLst/>
            <a:gdLst/>
            <a:ahLst/>
            <a:cxnLst/>
            <a:rect l="l" t="t" r="r" b="b"/>
            <a:pathLst>
              <a:path w="3289338" h="3289338">
                <a:moveTo>
                  <a:pt x="0" y="0"/>
                </a:moveTo>
                <a:lnTo>
                  <a:pt x="3289338" y="0"/>
                </a:lnTo>
                <a:lnTo>
                  <a:pt x="3289338" y="3289337"/>
                </a:lnTo>
                <a:lnTo>
                  <a:pt x="0" y="328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69C9EE7-C39F-F214-ACAD-255993C87542}"/>
              </a:ext>
            </a:extLst>
          </p:cNvPr>
          <p:cNvSpPr txBox="1"/>
          <p:nvPr/>
        </p:nvSpPr>
        <p:spPr>
          <a:xfrm>
            <a:off x="2268509" y="5171536"/>
            <a:ext cx="2777429" cy="40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cs-CZ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Technické soubory </a:t>
            </a:r>
            <a:endParaRPr lang="en-US" sz="24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5B944DB-21E0-37DC-37C7-CCC96B71E01D}"/>
              </a:ext>
            </a:extLst>
          </p:cNvPr>
          <p:cNvSpPr txBox="1"/>
          <p:nvPr/>
        </p:nvSpPr>
        <p:spPr>
          <a:xfrm>
            <a:off x="7435413" y="5190587"/>
            <a:ext cx="2777430" cy="41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cs-CZ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Analytické soubory </a:t>
            </a:r>
            <a:endParaRPr lang="en-US" sz="24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F08F28-D043-F14B-C28A-9FB97F310517}"/>
              </a:ext>
            </a:extLst>
          </p:cNvPr>
          <p:cNvSpPr txBox="1"/>
          <p:nvPr/>
        </p:nvSpPr>
        <p:spPr>
          <a:xfrm>
            <a:off x="12751116" y="5190587"/>
            <a:ext cx="2475905" cy="41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Profilovací</a:t>
            </a:r>
            <a:r>
              <a:rPr lang="en-US" sz="2399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soubory</a:t>
            </a:r>
            <a:r>
              <a:rPr lang="en-US" sz="2399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B61D361-1B0E-B3EA-D3CE-945AF1A0F020}"/>
              </a:ext>
            </a:extLst>
          </p:cNvPr>
          <p:cNvSpPr txBox="1"/>
          <p:nvPr/>
        </p:nvSpPr>
        <p:spPr>
          <a:xfrm>
            <a:off x="2345334" y="6085397"/>
            <a:ext cx="2765386" cy="347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Umožňují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správné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fungování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webových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stránek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jako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je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tomu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v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případě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webových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stránek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elektronického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obchodu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B2B6EE5-925B-E25F-5123-57A87C582BB3}"/>
              </a:ext>
            </a:extLst>
          </p:cNvPr>
          <p:cNvSpPr/>
          <p:nvPr/>
        </p:nvSpPr>
        <p:spPr>
          <a:xfrm>
            <a:off x="7194393" y="5795490"/>
            <a:ext cx="3247122" cy="3247122"/>
          </a:xfrm>
          <a:custGeom>
            <a:avLst/>
            <a:gdLst/>
            <a:ahLst/>
            <a:cxnLst/>
            <a:rect l="l" t="t" r="r" b="b"/>
            <a:pathLst>
              <a:path w="3247122" h="3247122">
                <a:moveTo>
                  <a:pt x="0" y="0"/>
                </a:moveTo>
                <a:lnTo>
                  <a:pt x="3247122" y="0"/>
                </a:lnTo>
                <a:lnTo>
                  <a:pt x="3247122" y="3247122"/>
                </a:lnTo>
                <a:lnTo>
                  <a:pt x="0" y="3247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4E7F783-CEC5-6C1B-5856-5B2A8BD982BA}"/>
              </a:ext>
            </a:extLst>
          </p:cNvPr>
          <p:cNvSpPr/>
          <p:nvPr/>
        </p:nvSpPr>
        <p:spPr>
          <a:xfrm>
            <a:off x="12344400" y="5795490"/>
            <a:ext cx="3289338" cy="3289338"/>
          </a:xfrm>
          <a:custGeom>
            <a:avLst/>
            <a:gdLst/>
            <a:ahLst/>
            <a:cxnLst/>
            <a:rect l="l" t="t" r="r" b="b"/>
            <a:pathLst>
              <a:path w="3289338" h="3289338">
                <a:moveTo>
                  <a:pt x="0" y="0"/>
                </a:moveTo>
                <a:lnTo>
                  <a:pt x="3289338" y="0"/>
                </a:lnTo>
                <a:lnTo>
                  <a:pt x="3289338" y="3289337"/>
                </a:lnTo>
                <a:lnTo>
                  <a:pt x="0" y="328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80243E7-3E15-A5EC-E760-6D8A1C8CD494}"/>
              </a:ext>
            </a:extLst>
          </p:cNvPr>
          <p:cNvSpPr txBox="1"/>
          <p:nvPr/>
        </p:nvSpPr>
        <p:spPr>
          <a:xfrm>
            <a:off x="7252659" y="6042766"/>
            <a:ext cx="3140969" cy="312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Provozovateli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poskytují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čistě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statistické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údaje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jako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je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například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počet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návštěvníků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webu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D21FEA4-D800-B0B5-3104-A5166080511E}"/>
              </a:ext>
            </a:extLst>
          </p:cNvPr>
          <p:cNvSpPr txBox="1"/>
          <p:nvPr/>
        </p:nvSpPr>
        <p:spPr>
          <a:xfrm>
            <a:off x="12421430" y="5993830"/>
            <a:ext cx="3273316" cy="312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Používají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se k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vytváření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uživatelských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profilů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pro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komerční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účely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tato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kategorie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by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mohla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být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při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nesprávném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použití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problematická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5233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5508"/>
            <a:ext cx="16725900" cy="12430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Jaké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jsou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klíčové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prvky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?</a:t>
            </a:r>
            <a:b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49378"/>
            <a:ext cx="15773400" cy="485060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GB" dirty="0" err="1">
                <a:latin typeface="Aptos" panose="020B0004020202020204" pitchFamily="34" charset="0"/>
              </a:rPr>
              <a:t>Když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navštívíte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webovou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stránku</a:t>
            </a:r>
            <a:r>
              <a:rPr lang="en-GB" dirty="0">
                <a:latin typeface="Aptos" panose="020B0004020202020204" pitchFamily="34" charset="0"/>
              </a:rPr>
              <a:t>, server </a:t>
            </a:r>
            <a:r>
              <a:rPr lang="en-GB" dirty="0" err="1">
                <a:latin typeface="Aptos" panose="020B0004020202020204" pitchFamily="34" charset="0"/>
              </a:rPr>
              <a:t>stránky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vás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vytvoří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>
                <a:latin typeface="Aptos" panose="020B0004020202020204" pitchFamily="34" charset="0"/>
              </a:rPr>
              <a:t>bity </a:t>
            </a:r>
            <a:r>
              <a:rPr lang="en-GB" b="1" dirty="0" err="1">
                <a:latin typeface="Aptos" panose="020B0004020202020204" pitchFamily="34" charset="0"/>
              </a:rPr>
              <a:t>dat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jsou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uloženy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vašem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počítači</a:t>
            </a:r>
            <a:r>
              <a:rPr lang="en-GB" dirty="0">
                <a:latin typeface="Aptos" panose="020B0004020202020204" pitchFamily="34" charset="0"/>
              </a:rPr>
              <a:t>. Tato data </a:t>
            </a:r>
            <a:r>
              <a:rPr lang="en-GB" dirty="0" err="1">
                <a:latin typeface="Aptos" panose="020B0004020202020204" pitchFamily="34" charset="0"/>
              </a:rPr>
              <a:t>mohou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obsahovat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informace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účtu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obsah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vašeho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nákupního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košíku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stránky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jste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navštívili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nebo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dokonce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položky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jste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prohlíželi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webu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elektronického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obchodu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dirty="0" err="1">
                <a:latin typeface="Aptos" panose="020B0004020202020204" pitchFamily="34" charset="0"/>
              </a:rPr>
              <a:t>Při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příští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návštěvě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této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webové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stránky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váš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prohlížeč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odešle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na</a:t>
            </a:r>
            <a:r>
              <a:rPr lang="en-GB" b="1" dirty="0">
                <a:latin typeface="Aptos" panose="020B0004020202020204" pitchFamily="34" charset="0"/>
              </a:rPr>
              <a:t> server </a:t>
            </a:r>
            <a:r>
              <a:rPr lang="en-GB" b="1" dirty="0" err="1">
                <a:latin typeface="Aptos" panose="020B0004020202020204" pitchFamily="34" charset="0"/>
              </a:rPr>
              <a:t>informaci</a:t>
            </a:r>
            <a:r>
              <a:rPr lang="en-GB" b="1" dirty="0">
                <a:latin typeface="Aptos" panose="020B0004020202020204" pitchFamily="34" charset="0"/>
              </a:rPr>
              <a:t> o </a:t>
            </a:r>
            <a:r>
              <a:rPr lang="en-GB" b="1" dirty="0" err="1">
                <a:latin typeface="Aptos" panose="020B0004020202020204" pitchFamily="34" charset="0"/>
              </a:rPr>
              <a:t>vaší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poslední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návštěvě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dirty="0">
                <a:latin typeface="Aptos" panose="020B0004020202020204" pitchFamily="34" charset="0"/>
              </a:rPr>
              <a:t>To </a:t>
            </a:r>
            <a:r>
              <a:rPr lang="en-GB" dirty="0" err="1">
                <a:latin typeface="Aptos" panose="020B0004020202020204" pitchFamily="34" charset="0"/>
              </a:rPr>
              <a:t>pomáhá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webové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stránce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zapamatovat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podrobnosti</a:t>
            </a:r>
            <a:r>
              <a:rPr lang="en-GB" b="1" dirty="0">
                <a:latin typeface="Aptos" panose="020B0004020202020204" pitchFamily="34" charset="0"/>
              </a:rPr>
              <a:t> o </a:t>
            </a:r>
            <a:r>
              <a:rPr lang="en-GB" b="1" dirty="0" err="1">
                <a:latin typeface="Aptos" panose="020B0004020202020204" pitchFamily="34" charset="0"/>
              </a:rPr>
              <a:t>vás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a </a:t>
            </a:r>
            <a:r>
              <a:rPr lang="en-GB" b="1" dirty="0" err="1">
                <a:latin typeface="Aptos" panose="020B0004020202020204" pitchFamily="34" charset="0"/>
              </a:rPr>
              <a:t>poskytnout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vám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lepší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zážitek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>
              <a:spcAft>
                <a:spcPts val="900"/>
              </a:spcAft>
            </a:pPr>
            <a:endParaRPr lang="en-GB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GB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1D94309-5200-1F79-45A7-88A7D7B58ED0}"/>
              </a:ext>
            </a:extLst>
          </p:cNvPr>
          <p:cNvSpPr/>
          <p:nvPr/>
        </p:nvSpPr>
        <p:spPr>
          <a:xfrm>
            <a:off x="4853643" y="1112723"/>
            <a:ext cx="7965638" cy="3793635"/>
          </a:xfrm>
          <a:custGeom>
            <a:avLst/>
            <a:gdLst/>
            <a:ahLst/>
            <a:cxnLst/>
            <a:rect l="l" t="t" r="r" b="b"/>
            <a:pathLst>
              <a:path w="7965638" h="3793635">
                <a:moveTo>
                  <a:pt x="0" y="0"/>
                </a:moveTo>
                <a:lnTo>
                  <a:pt x="7965638" y="0"/>
                </a:lnTo>
                <a:lnTo>
                  <a:pt x="7965638" y="3793635"/>
                </a:lnTo>
                <a:lnTo>
                  <a:pt x="0" y="379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4881F9E-D1ED-27B4-A45A-87DE4D7928A8}"/>
              </a:ext>
            </a:extLst>
          </p:cNvPr>
          <p:cNvSpPr txBox="1"/>
          <p:nvPr/>
        </p:nvSpPr>
        <p:spPr>
          <a:xfrm>
            <a:off x="5829598" y="1634448"/>
            <a:ext cx="6257935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Webové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soubory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cookie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jsou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malé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textové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soubory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,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které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obsahují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bity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dat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uložené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ve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složce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prohlížeče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na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pevném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disku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vašeho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počítače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při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každé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návštěvě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webové</a:t>
            </a:r>
            <a:r>
              <a:rPr lang="en-US" sz="28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800" b="1" dirty="0" err="1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stránky</a:t>
            </a:r>
            <a:endParaRPr lang="en-US" sz="2800" b="1" dirty="0">
              <a:solidFill>
                <a:srgbClr val="FFAD60"/>
              </a:solidFill>
              <a:latin typeface="Aptos" panose="020B0004020202020204" pitchFamily="34" charset="0"/>
              <a:ea typeface="Inter Bold Italics"/>
              <a:cs typeface="Inter Bold Italics"/>
              <a:sym typeface="Inter Bold Italics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endParaRPr lang="en-US" sz="3600" b="1" dirty="0">
              <a:solidFill>
                <a:srgbClr val="FFAD60"/>
              </a:solidFill>
              <a:latin typeface="Aptos" panose="020B0004020202020204" pitchFamily="34" charset="0"/>
              <a:ea typeface="Inter Bold Italics"/>
              <a:cs typeface="Inter Bold Italics"/>
              <a:sym typeface="Inter Bold Italics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660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pl-PL" sz="6000" dirty="0">
                <a:latin typeface="Aptos" panose="020B0004020202020204" pitchFamily="34" charset="0"/>
                <a:cs typeface="Calibri" panose="020F0502020204030204" pitchFamily="34" charset="0"/>
              </a:rPr>
              <a:t>1.  Co jsou technické soubory cookie?</a:t>
            </a: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90700"/>
            <a:ext cx="15773400" cy="243840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en-GB" b="1" dirty="0" err="1">
                <a:latin typeface="Aptos" panose="020B0004020202020204" pitchFamily="34" charset="0"/>
              </a:rPr>
              <a:t>Všechny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soubory</a:t>
            </a:r>
            <a:r>
              <a:rPr lang="en-GB" b="1" dirty="0">
                <a:latin typeface="Aptos" panose="020B0004020202020204" pitchFamily="34" charset="0"/>
              </a:rPr>
              <a:t> cookie, </a:t>
            </a:r>
            <a:r>
              <a:rPr lang="en-GB" b="1" dirty="0" err="1">
                <a:latin typeface="Aptos" panose="020B0004020202020204" pitchFamily="34" charset="0"/>
              </a:rPr>
              <a:t>které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slouží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výhradně</a:t>
            </a:r>
            <a:r>
              <a:rPr lang="en-GB" b="1" dirty="0">
                <a:latin typeface="Aptos" panose="020B0004020202020204" pitchFamily="34" charset="0"/>
              </a:rPr>
              <a:t> k </a:t>
            </a:r>
            <a:r>
              <a:rPr lang="en-GB" b="1" dirty="0" err="1">
                <a:latin typeface="Aptos" panose="020B0004020202020204" pitchFamily="34" charset="0"/>
              </a:rPr>
              <a:t>provozu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webových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stránek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nebo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ke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shromažďování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statistik</a:t>
            </a:r>
            <a:r>
              <a:rPr lang="en-GB" b="1" dirty="0">
                <a:latin typeface="Aptos" panose="020B0004020202020204" pitchFamily="34" charset="0"/>
              </a:rPr>
              <a:t>, za </a:t>
            </a:r>
            <a:r>
              <a:rPr lang="en-GB" b="1" dirty="0" err="1">
                <a:latin typeface="Aptos" panose="020B0004020202020204" pitchFamily="34" charset="0"/>
              </a:rPr>
              <a:t>předpokladu</a:t>
            </a:r>
            <a:r>
              <a:rPr lang="en-GB" b="1" dirty="0">
                <a:latin typeface="Aptos" panose="020B0004020202020204" pitchFamily="34" charset="0"/>
              </a:rPr>
              <a:t>, </a:t>
            </a:r>
            <a:r>
              <a:rPr lang="en-GB" b="1" dirty="0" err="1">
                <a:latin typeface="Aptos" panose="020B0004020202020204" pitchFamily="34" charset="0"/>
              </a:rPr>
              <a:t>že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jsou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anonymní</a:t>
            </a:r>
            <a:r>
              <a:rPr lang="en-GB" b="1" dirty="0">
                <a:latin typeface="Aptos" panose="020B0004020202020204" pitchFamily="34" charset="0"/>
              </a:rPr>
              <a:t> a </a:t>
            </a:r>
            <a:r>
              <a:rPr lang="en-GB" b="1" dirty="0" err="1">
                <a:latin typeface="Aptos" panose="020B0004020202020204" pitchFamily="34" charset="0"/>
              </a:rPr>
              <a:t>agregované</a:t>
            </a:r>
            <a:r>
              <a:rPr lang="en-GB" b="1" dirty="0">
                <a:latin typeface="Aptos" panose="020B0004020202020204" pitchFamily="34" charset="0"/>
              </a:rPr>
              <a:t>, </a:t>
            </a:r>
            <a:r>
              <a:rPr lang="en-GB" b="1" dirty="0" err="1">
                <a:latin typeface="Aptos" panose="020B0004020202020204" pitchFamily="34" charset="0"/>
              </a:rPr>
              <a:t>lze</a:t>
            </a:r>
            <a:r>
              <a:rPr lang="en-GB" b="1" dirty="0">
                <a:latin typeface="Aptos" panose="020B0004020202020204" pitchFamily="34" charset="0"/>
              </a:rPr>
              <a:t> s </a:t>
            </a:r>
            <a:r>
              <a:rPr lang="en-GB" b="1" dirty="0" err="1">
                <a:latin typeface="Aptos" panose="020B0004020202020204" pitchFamily="34" charset="0"/>
              </a:rPr>
              <a:t>téměř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absolutní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jistotou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považovat</a:t>
            </a:r>
            <a:r>
              <a:rPr lang="en-GB" b="1" dirty="0">
                <a:latin typeface="Aptos" panose="020B0004020202020204" pitchFamily="34" charset="0"/>
              </a:rPr>
              <a:t> za </a:t>
            </a:r>
            <a:r>
              <a:rPr lang="en-GB" b="1" dirty="0" err="1">
                <a:latin typeface="Aptos" panose="020B0004020202020204" pitchFamily="34" charset="0"/>
              </a:rPr>
              <a:t>technické</a:t>
            </a:r>
            <a:r>
              <a:rPr lang="en-GB" b="1" dirty="0">
                <a:latin typeface="Aptos" panose="020B0004020202020204" pitchFamily="34" charset="0"/>
              </a:rPr>
              <a:t>.</a:t>
            </a: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EDE3F2A-D92C-2F6A-7547-5C3ACE975227}"/>
              </a:ext>
            </a:extLst>
          </p:cNvPr>
          <p:cNvGrpSpPr/>
          <p:nvPr/>
        </p:nvGrpSpPr>
        <p:grpSpPr>
          <a:xfrm>
            <a:off x="1246751" y="4281765"/>
            <a:ext cx="4573024" cy="4573024"/>
            <a:chOff x="0" y="0"/>
            <a:chExt cx="812800" cy="812800"/>
          </a:xfrm>
          <a:solidFill>
            <a:srgbClr val="FFAA5A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0C03620-52F1-C6D7-A484-0BD3BE0579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97527F8-19B9-19A3-E658-1FCD8D38333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E5265AB-9902-7BEE-45BB-3FDE981BB176}"/>
              </a:ext>
            </a:extLst>
          </p:cNvPr>
          <p:cNvSpPr txBox="1"/>
          <p:nvPr/>
        </p:nvSpPr>
        <p:spPr>
          <a:xfrm>
            <a:off x="1732274" y="5075755"/>
            <a:ext cx="3565874" cy="390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Ty,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které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umožňují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uživatelům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být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rozpoznáni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webem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přistupovat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k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jejich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profilu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aniž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byste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museli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pokaždé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zadávat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uživatelské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jméno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heslo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7A87E88-558A-DEBA-3170-F367BD15EE37}"/>
              </a:ext>
            </a:extLst>
          </p:cNvPr>
          <p:cNvGrpSpPr/>
          <p:nvPr/>
        </p:nvGrpSpPr>
        <p:grpSpPr>
          <a:xfrm>
            <a:off x="7391400" y="4267721"/>
            <a:ext cx="4569016" cy="4569016"/>
            <a:chOff x="0" y="0"/>
            <a:chExt cx="812800" cy="812800"/>
          </a:xfrm>
          <a:solidFill>
            <a:srgbClr val="FFAA5A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9589B4-151C-F290-42B3-ED4360F4D6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97E7B12-0717-B73E-889A-45A26D28D01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9F285D8-7337-7036-1FE0-1468AEECE8BF}"/>
              </a:ext>
            </a:extLst>
          </p:cNvPr>
          <p:cNvGrpSpPr/>
          <p:nvPr/>
        </p:nvGrpSpPr>
        <p:grpSpPr>
          <a:xfrm>
            <a:off x="13532042" y="4299818"/>
            <a:ext cx="4536919" cy="4536919"/>
            <a:chOff x="0" y="0"/>
            <a:chExt cx="812800" cy="812800"/>
          </a:xfrm>
          <a:solidFill>
            <a:srgbClr val="FFAA5A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5D273C3-753E-0FC3-3E2A-AA2B524EF1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F9B2407-CDDF-F594-E903-F6F50B23CD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AE6FFFC-85DD-A105-160C-8B5202594B3F}"/>
              </a:ext>
            </a:extLst>
          </p:cNvPr>
          <p:cNvSpPr txBox="1"/>
          <p:nvPr/>
        </p:nvSpPr>
        <p:spPr>
          <a:xfrm>
            <a:off x="7876923" y="5271260"/>
            <a:ext cx="3565874" cy="304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Ty,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které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uživatelům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umožňují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vybrat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si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kterém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jazyce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budou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webu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pohybovat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aniž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by to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museli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dělat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pokaždé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14027BD-9D91-5025-E864-FBDC3DBADDAF}"/>
              </a:ext>
            </a:extLst>
          </p:cNvPr>
          <p:cNvSpPr txBox="1"/>
          <p:nvPr/>
        </p:nvSpPr>
        <p:spPr>
          <a:xfrm>
            <a:off x="14017564" y="5468248"/>
            <a:ext cx="3565874" cy="217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Ty,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které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uživatelům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umožňují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najít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nákupní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košík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s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přidanými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produkty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po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několika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dnech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19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6000" dirty="0">
                <a:latin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cs-CZ" sz="60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en-US" sz="6000" dirty="0">
                <a:latin typeface="Aptos" panose="020B0004020202020204" pitchFamily="34" charset="0"/>
                <a:cs typeface="Calibri" panose="020F0502020204030204" pitchFamily="34" charset="0"/>
              </a:rPr>
              <a:t> Co </a:t>
            </a:r>
            <a:r>
              <a:rPr lang="en-US" sz="6000" dirty="0" err="1">
                <a:latin typeface="Aptos" panose="020B0004020202020204" pitchFamily="34" charset="0"/>
                <a:cs typeface="Calibri" panose="020F0502020204030204" pitchFamily="34" charset="0"/>
              </a:rPr>
              <a:t>jsou</a:t>
            </a:r>
            <a:r>
              <a:rPr lang="en-US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Aptos" panose="020B0004020202020204" pitchFamily="34" charset="0"/>
                <a:cs typeface="Calibri" panose="020F0502020204030204" pitchFamily="34" charset="0"/>
              </a:rPr>
              <a:t>analytické</a:t>
            </a:r>
            <a:r>
              <a:rPr lang="en-US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Aptos" panose="020B0004020202020204" pitchFamily="34" charset="0"/>
                <a:cs typeface="Calibri" panose="020F0502020204030204" pitchFamily="34" charset="0"/>
              </a:rPr>
              <a:t>soubory</a:t>
            </a:r>
            <a:r>
              <a:rPr lang="en-US" sz="6000" dirty="0">
                <a:latin typeface="Aptos" panose="020B0004020202020204" pitchFamily="34" charset="0"/>
                <a:cs typeface="Calibri" panose="020F0502020204030204" pitchFamily="34" charset="0"/>
              </a:rPr>
              <a:t> cookie?</a:t>
            </a: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90700"/>
            <a:ext cx="15773400" cy="2438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en-GB" b="1" dirty="0" err="1">
                <a:latin typeface="Aptos" panose="020B0004020202020204" pitchFamily="34" charset="0"/>
              </a:rPr>
              <a:t>Statistické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soubory</a:t>
            </a:r>
            <a:r>
              <a:rPr lang="en-GB" b="1" dirty="0">
                <a:latin typeface="Aptos" panose="020B0004020202020204" pitchFamily="34" charset="0"/>
              </a:rPr>
              <a:t> cookie </a:t>
            </a:r>
            <a:r>
              <a:rPr lang="en-GB" b="1" dirty="0" err="1">
                <a:latin typeface="Aptos" panose="020B0004020202020204" pitchFamily="34" charset="0"/>
              </a:rPr>
              <a:t>lze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použít</a:t>
            </a:r>
            <a:r>
              <a:rPr lang="en-GB" b="1" dirty="0">
                <a:latin typeface="Aptos" panose="020B0004020202020204" pitchFamily="34" charset="0"/>
              </a:rPr>
              <a:t> k </a:t>
            </a:r>
            <a:r>
              <a:rPr lang="en-GB" b="1" dirty="0" err="1">
                <a:latin typeface="Aptos" panose="020B0004020202020204" pitchFamily="34" charset="0"/>
              </a:rPr>
              <a:t>posouzení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efektivity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webové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služby</a:t>
            </a:r>
            <a:r>
              <a:rPr lang="en-GB" b="1" dirty="0">
                <a:latin typeface="Aptos" panose="020B0004020202020204" pitchFamily="34" charset="0"/>
              </a:rPr>
              <a:t>, k </a:t>
            </a:r>
            <a:r>
              <a:rPr lang="en-GB" b="1" dirty="0" err="1">
                <a:latin typeface="Aptos" panose="020B0004020202020204" pitchFamily="34" charset="0"/>
              </a:rPr>
              <a:t>jejímu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návrhu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nebo</a:t>
            </a:r>
            <a:r>
              <a:rPr lang="en-GB" b="1" dirty="0">
                <a:latin typeface="Aptos" panose="020B0004020202020204" pitchFamily="34" charset="0"/>
              </a:rPr>
              <a:t> k </a:t>
            </a:r>
            <a:r>
              <a:rPr lang="en-GB" b="1" dirty="0" err="1">
                <a:latin typeface="Aptos" panose="020B0004020202020204" pitchFamily="34" charset="0"/>
              </a:rPr>
              <a:t>měření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její</a:t>
            </a:r>
            <a:r>
              <a:rPr lang="en-GB" b="1" dirty="0">
                <a:latin typeface="Aptos" panose="020B0004020202020204" pitchFamily="34" charset="0"/>
              </a:rPr>
              <a:t> "</a:t>
            </a:r>
            <a:r>
              <a:rPr lang="en-GB" b="1" dirty="0" err="1">
                <a:latin typeface="Aptos" panose="020B0004020202020204" pitchFamily="34" charset="0"/>
              </a:rPr>
              <a:t>návštěvnosti</a:t>
            </a:r>
            <a:r>
              <a:rPr lang="en-GB" b="1" dirty="0">
                <a:latin typeface="Aptos" panose="020B0004020202020204" pitchFamily="34" charset="0"/>
              </a:rPr>
              <a:t>". Za </a:t>
            </a:r>
            <a:r>
              <a:rPr lang="en-GB" b="1" dirty="0" err="1">
                <a:latin typeface="Aptos" panose="020B0004020202020204" pitchFamily="34" charset="0"/>
              </a:rPr>
              <a:t>určitých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podmínek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lze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soubory</a:t>
            </a:r>
            <a:r>
              <a:rPr lang="en-GB" b="1" dirty="0">
                <a:latin typeface="Aptos" panose="020B0004020202020204" pitchFamily="34" charset="0"/>
              </a:rPr>
              <a:t> cookie </a:t>
            </a:r>
            <a:r>
              <a:rPr lang="en-GB" b="1" dirty="0" err="1">
                <a:latin typeface="Aptos" panose="020B0004020202020204" pitchFamily="34" charset="0"/>
              </a:rPr>
              <a:t>považovat</a:t>
            </a:r>
            <a:r>
              <a:rPr lang="en-GB" b="1" dirty="0">
                <a:latin typeface="Aptos" panose="020B0004020202020204" pitchFamily="34" charset="0"/>
              </a:rPr>
              <a:t> za </a:t>
            </a:r>
            <a:r>
              <a:rPr lang="en-GB" b="1" dirty="0" err="1">
                <a:latin typeface="Aptos" panose="020B0004020202020204" pitchFamily="34" charset="0"/>
              </a:rPr>
              <a:t>podkategorii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technických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souborů</a:t>
            </a:r>
            <a:r>
              <a:rPr lang="en-GB" b="1" dirty="0">
                <a:latin typeface="Aptos" panose="020B0004020202020204" pitchFamily="34" charset="0"/>
              </a:rPr>
              <a:t> cookie, </a:t>
            </a:r>
            <a:r>
              <a:rPr lang="en-GB" b="1" dirty="0" err="1">
                <a:latin typeface="Aptos" panose="020B0004020202020204" pitchFamily="34" charset="0"/>
              </a:rPr>
              <a:t>takže</a:t>
            </a:r>
            <a:r>
              <a:rPr lang="en-GB" b="1" dirty="0">
                <a:latin typeface="Aptos" panose="020B0004020202020204" pitchFamily="34" charset="0"/>
              </a:rPr>
              <a:t> je </a:t>
            </a:r>
            <a:r>
              <a:rPr lang="en-GB" b="1" dirty="0" err="1">
                <a:latin typeface="Aptos" panose="020B0004020202020204" pitchFamily="34" charset="0"/>
              </a:rPr>
              <a:t>lze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získat</a:t>
            </a:r>
            <a:r>
              <a:rPr lang="en-GB" b="1" dirty="0">
                <a:latin typeface="Aptos" panose="020B0004020202020204" pitchFamily="34" charset="0"/>
              </a:rPr>
              <a:t> bez </a:t>
            </a:r>
            <a:r>
              <a:rPr lang="en-GB" b="1" dirty="0" err="1">
                <a:latin typeface="Aptos" panose="020B0004020202020204" pitchFamily="34" charset="0"/>
              </a:rPr>
              <a:t>souhlasu</a:t>
            </a:r>
            <a:r>
              <a:rPr lang="en-GB" b="1" dirty="0">
                <a:latin typeface="Aptos" panose="020B0004020202020204" pitchFamily="34" charset="0"/>
              </a:rPr>
              <a:t>. K </a:t>
            </a:r>
            <a:r>
              <a:rPr lang="en-GB" b="1" dirty="0" err="1">
                <a:latin typeface="Aptos" panose="020B0004020202020204" pitchFamily="34" charset="0"/>
              </a:rPr>
              <a:t>tomu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dochází</a:t>
            </a:r>
            <a:r>
              <a:rPr lang="en-GB" b="1" dirty="0">
                <a:latin typeface="Aptos" panose="020B0004020202020204" pitchFamily="34" charset="0"/>
              </a:rPr>
              <a:t>, </a:t>
            </a:r>
            <a:r>
              <a:rPr lang="en-GB" b="1" dirty="0" err="1">
                <a:latin typeface="Aptos" panose="020B0004020202020204" pitchFamily="34" charset="0"/>
              </a:rPr>
              <a:t>když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mají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následující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vlastnosti</a:t>
            </a:r>
            <a:r>
              <a:rPr lang="en-GB" b="1" dirty="0">
                <a:latin typeface="Aptos" panose="020B0004020202020204" pitchFamily="34" charset="0"/>
              </a:rPr>
              <a:t>:</a:t>
            </a:r>
          </a:p>
          <a:p>
            <a:pPr marL="0" indent="0" algn="just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EDE3F2A-D92C-2F6A-7547-5C3ACE975227}"/>
              </a:ext>
            </a:extLst>
          </p:cNvPr>
          <p:cNvGrpSpPr/>
          <p:nvPr/>
        </p:nvGrpSpPr>
        <p:grpSpPr>
          <a:xfrm>
            <a:off x="1246751" y="4281765"/>
            <a:ext cx="4573024" cy="4573024"/>
            <a:chOff x="0" y="0"/>
            <a:chExt cx="812800" cy="812800"/>
          </a:xfrm>
          <a:solidFill>
            <a:srgbClr val="FFAA5A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0C03620-52F1-C6D7-A484-0BD3BE0579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97527F8-19B9-19A3-E658-1FCD8D38333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E5265AB-9902-7BEE-45BB-3FDE981BB176}"/>
              </a:ext>
            </a:extLst>
          </p:cNvPr>
          <p:cNvSpPr txBox="1"/>
          <p:nvPr/>
        </p:nvSpPr>
        <p:spPr>
          <a:xfrm>
            <a:off x="1750326" y="5888778"/>
            <a:ext cx="3565874" cy="175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Používají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se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pouze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k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vytváření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interních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statistik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GB" sz="36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7A87E88-558A-DEBA-3170-F367BD15EE37}"/>
              </a:ext>
            </a:extLst>
          </p:cNvPr>
          <p:cNvGrpSpPr/>
          <p:nvPr/>
        </p:nvGrpSpPr>
        <p:grpSpPr>
          <a:xfrm>
            <a:off x="7391400" y="4267721"/>
            <a:ext cx="4569016" cy="4569016"/>
            <a:chOff x="0" y="0"/>
            <a:chExt cx="812800" cy="812800"/>
          </a:xfrm>
          <a:solidFill>
            <a:srgbClr val="FFAA5A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9589B4-151C-F290-42B3-ED4360F4D6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97E7B12-0717-B73E-889A-45A26D28D01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9F285D8-7337-7036-1FE0-1468AEECE8BF}"/>
              </a:ext>
            </a:extLst>
          </p:cNvPr>
          <p:cNvGrpSpPr/>
          <p:nvPr/>
        </p:nvGrpSpPr>
        <p:grpSpPr>
          <a:xfrm>
            <a:off x="13532042" y="4299818"/>
            <a:ext cx="4536919" cy="4536919"/>
            <a:chOff x="0" y="0"/>
            <a:chExt cx="812800" cy="812800"/>
          </a:xfrm>
          <a:solidFill>
            <a:srgbClr val="FFAA5A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5D273C3-753E-0FC3-3E2A-AA2B524EF1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F9B2407-CDDF-F594-E903-F6F50B23CD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AE6FFFC-85DD-A105-160C-8B5202594B3F}"/>
              </a:ext>
            </a:extLst>
          </p:cNvPr>
          <p:cNvSpPr txBox="1"/>
          <p:nvPr/>
        </p:nvSpPr>
        <p:spPr>
          <a:xfrm>
            <a:off x="7892971" y="5770175"/>
            <a:ext cx="3565874" cy="219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Nejsou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kombinovány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s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jinými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údaji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GB" sz="36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14027BD-9D91-5025-E864-FBDC3DBADDAF}"/>
              </a:ext>
            </a:extLst>
          </p:cNvPr>
          <p:cNvSpPr txBox="1"/>
          <p:nvPr/>
        </p:nvSpPr>
        <p:spPr>
          <a:xfrm>
            <a:off x="14017564" y="5686817"/>
            <a:ext cx="3565874" cy="176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Zejména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nejsou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sdíleny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s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třetími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stranami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GB" sz="36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154140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pl-PL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pl-PL" sz="6000" dirty="0">
                <a:latin typeface="Aptos" panose="020B0004020202020204" pitchFamily="34" charset="0"/>
                <a:cs typeface="Calibri" panose="020F0502020204030204" pitchFamily="34" charset="0"/>
              </a:rPr>
              <a:t>3.  Co jsou profilovací soubory cookie?</a:t>
            </a:r>
            <a:br>
              <a:rPr lang="pl-PL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pl-PL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90700"/>
            <a:ext cx="15773400" cy="7010400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sk-SK" b="1" dirty="0" err="1">
                <a:latin typeface="Aptos" panose="020B0004020202020204" pitchFamily="34" charset="0"/>
              </a:rPr>
              <a:t>Profilovací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sk-SK" b="1" dirty="0" err="1">
                <a:latin typeface="Aptos" panose="020B0004020202020204" pitchFamily="34" charset="0"/>
              </a:rPr>
              <a:t>soubory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sk-SK" b="1" dirty="0" err="1">
                <a:latin typeface="Aptos" panose="020B0004020202020204" pitchFamily="34" charset="0"/>
              </a:rPr>
              <a:t>cookie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jsou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soubory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cookie</a:t>
            </a:r>
            <a:r>
              <a:rPr lang="sk-SK" dirty="0">
                <a:latin typeface="Aptos" panose="020B0004020202020204" pitchFamily="34" charset="0"/>
              </a:rPr>
              <a:t> používané k </a:t>
            </a:r>
            <a:r>
              <a:rPr lang="sk-SK" dirty="0" err="1">
                <a:latin typeface="Aptos" panose="020B0004020202020204" pitchFamily="34" charset="0"/>
              </a:rPr>
              <a:t>vytvoření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b="1" dirty="0" err="1">
                <a:latin typeface="Aptos" panose="020B0004020202020204" pitchFamily="34" charset="0"/>
              </a:rPr>
              <a:t>personalizovaného</a:t>
            </a:r>
            <a:r>
              <a:rPr lang="sk-SK" b="1" dirty="0">
                <a:latin typeface="Aptos" panose="020B0004020202020204" pitchFamily="34" charset="0"/>
              </a:rPr>
              <a:t> profilu </a:t>
            </a:r>
            <a:r>
              <a:rPr lang="sk-SK" b="1" dirty="0" err="1">
                <a:latin typeface="Aptos" panose="020B0004020202020204" pitchFamily="34" charset="0"/>
              </a:rPr>
              <a:t>uživatele</a:t>
            </a:r>
            <a:r>
              <a:rPr lang="sk-SK" dirty="0">
                <a:latin typeface="Aptos" panose="020B0004020202020204" pitchFamily="34" charset="0"/>
              </a:rPr>
              <a:t>. </a:t>
            </a:r>
            <a:r>
              <a:rPr lang="sk-SK" dirty="0" err="1">
                <a:latin typeface="Aptos" panose="020B0004020202020204" pitchFamily="34" charset="0"/>
              </a:rPr>
              <a:t>Používají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se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hlavně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ve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dvou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oblastech</a:t>
            </a:r>
            <a:r>
              <a:rPr lang="sk-SK" dirty="0">
                <a:latin typeface="Aptos" panose="020B0004020202020204" pitchFamily="34" charset="0"/>
              </a:rPr>
              <a:t>:</a:t>
            </a:r>
          </a:p>
          <a:p>
            <a:pPr algn="just">
              <a:spcAft>
                <a:spcPts val="900"/>
              </a:spcAft>
            </a:pPr>
            <a:r>
              <a:rPr lang="sk-SK" dirty="0" err="1">
                <a:latin typeface="Aptos" panose="020B0004020202020204" pitchFamily="34" charset="0"/>
              </a:rPr>
              <a:t>Zasílání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b="1" dirty="0" err="1">
                <a:latin typeface="Aptos" panose="020B0004020202020204" pitchFamily="34" charset="0"/>
              </a:rPr>
              <a:t>personalizované</a:t>
            </a:r>
            <a:r>
              <a:rPr lang="sk-SK" b="1" dirty="0">
                <a:latin typeface="Aptos" panose="020B0004020202020204" pitchFamily="34" charset="0"/>
              </a:rPr>
              <a:t> reklamy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tedy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cílené</a:t>
            </a:r>
            <a:r>
              <a:rPr lang="sk-SK" dirty="0">
                <a:latin typeface="Aptos" panose="020B0004020202020204" pitchFamily="34" charset="0"/>
              </a:rPr>
              <a:t> na </a:t>
            </a:r>
            <a:r>
              <a:rPr lang="sk-SK" dirty="0" err="1">
                <a:latin typeface="Aptos" panose="020B0004020202020204" pitchFamily="34" charset="0"/>
              </a:rPr>
              <a:t>preference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uživatele</a:t>
            </a:r>
            <a:r>
              <a:rPr lang="sk-SK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sk-SK" dirty="0">
                <a:latin typeface="Aptos" panose="020B0004020202020204" pitchFamily="34" charset="0"/>
              </a:rPr>
              <a:t>Analýza webových </a:t>
            </a:r>
            <a:r>
              <a:rPr lang="sk-SK" dirty="0" err="1">
                <a:latin typeface="Aptos" panose="020B0004020202020204" pitchFamily="34" charset="0"/>
              </a:rPr>
              <a:t>stránek</a:t>
            </a:r>
            <a:r>
              <a:rPr lang="sk-SK" dirty="0">
                <a:latin typeface="Aptos" panose="020B0004020202020204" pitchFamily="34" charset="0"/>
              </a:rPr>
              <a:t> za </a:t>
            </a:r>
            <a:r>
              <a:rPr lang="sk-SK" dirty="0" err="1">
                <a:latin typeface="Aptos" panose="020B0004020202020204" pitchFamily="34" charset="0"/>
              </a:rPr>
              <a:t>účelem</a:t>
            </a:r>
            <a:r>
              <a:rPr lang="sk-SK" dirty="0">
                <a:latin typeface="Aptos" panose="020B0004020202020204" pitchFamily="34" charset="0"/>
              </a:rPr>
              <a:t> pochopení </a:t>
            </a:r>
            <a:r>
              <a:rPr lang="sk-SK" dirty="0" err="1">
                <a:latin typeface="Aptos" panose="020B0004020202020204" pitchFamily="34" charset="0"/>
              </a:rPr>
              <a:t>chování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uživatelů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při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surfování</a:t>
            </a:r>
            <a:r>
              <a:rPr lang="sk-SK" dirty="0">
                <a:latin typeface="Aptos" panose="020B0004020202020204" pitchFamily="34" charset="0"/>
              </a:rPr>
              <a:t>, </a:t>
            </a:r>
            <a:r>
              <a:rPr lang="sk-SK" dirty="0" err="1">
                <a:latin typeface="Aptos" panose="020B0004020202020204" pitchFamily="34" charset="0"/>
              </a:rPr>
              <a:t>abychom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lépe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porozuměli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jejich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preferencím</a:t>
            </a:r>
            <a:r>
              <a:rPr lang="sk-SK" dirty="0">
                <a:latin typeface="Aptos" panose="020B0004020202020204" pitchFamily="34" charset="0"/>
              </a:rPr>
              <a:t> a byli tak </a:t>
            </a:r>
            <a:r>
              <a:rPr lang="sk-SK" dirty="0" err="1">
                <a:latin typeface="Aptos" panose="020B0004020202020204" pitchFamily="34" charset="0"/>
              </a:rPr>
              <a:t>schopni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pochopit</a:t>
            </a:r>
            <a:r>
              <a:rPr lang="sk-SK" dirty="0">
                <a:latin typeface="Aptos" panose="020B0004020202020204" pitchFamily="34" charset="0"/>
              </a:rPr>
              <a:t>, jak stránky </a:t>
            </a:r>
            <a:r>
              <a:rPr lang="sk-SK" dirty="0" err="1">
                <a:latin typeface="Aptos" panose="020B0004020202020204" pitchFamily="34" charset="0"/>
              </a:rPr>
              <a:t>optimalizovat</a:t>
            </a:r>
            <a:r>
              <a:rPr lang="sk-SK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n-GB" dirty="0" err="1">
                <a:latin typeface="Aptos" panose="020B0004020202020204" pitchFamily="34" charset="0"/>
              </a:rPr>
              <a:t>Jedním</a:t>
            </a:r>
            <a:r>
              <a:rPr lang="en-GB" dirty="0">
                <a:latin typeface="Aptos" panose="020B0004020202020204" pitchFamily="34" charset="0"/>
              </a:rPr>
              <a:t> z </a:t>
            </a:r>
            <a:r>
              <a:rPr lang="en-GB" b="1" dirty="0" err="1">
                <a:latin typeface="Aptos" panose="020B0004020202020204" pitchFamily="34" charset="0"/>
              </a:rPr>
              <a:t>hlavních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problémů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spojených</a:t>
            </a:r>
            <a:r>
              <a:rPr lang="en-GB" dirty="0">
                <a:latin typeface="Aptos" panose="020B0004020202020204" pitchFamily="34" charset="0"/>
              </a:rPr>
              <a:t> s </a:t>
            </a:r>
            <a:r>
              <a:rPr lang="en-GB" dirty="0" err="1">
                <a:latin typeface="Aptos" panose="020B0004020202020204" pitchFamily="34" charset="0"/>
              </a:rPr>
              <a:t>tímto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typem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souborů</a:t>
            </a:r>
            <a:r>
              <a:rPr lang="en-GB" dirty="0">
                <a:latin typeface="Aptos" panose="020B0004020202020204" pitchFamily="34" charset="0"/>
              </a:rPr>
              <a:t> cookie je, </a:t>
            </a:r>
            <a:r>
              <a:rPr lang="en-GB" dirty="0" err="1">
                <a:latin typeface="Aptos" panose="020B0004020202020204" pitchFamily="34" charset="0"/>
              </a:rPr>
              <a:t>že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si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uživatelé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často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pletou</a:t>
            </a:r>
            <a:r>
              <a:rPr lang="en-GB" dirty="0">
                <a:latin typeface="Aptos" panose="020B0004020202020204" pitchFamily="34" charset="0"/>
              </a:rPr>
              <a:t> s </a:t>
            </a:r>
            <a:r>
              <a:rPr lang="en-GB" dirty="0" err="1">
                <a:latin typeface="Aptos" panose="020B0004020202020204" pitchFamily="34" charset="0"/>
              </a:rPr>
              <a:t>běžnými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technickými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soubory</a:t>
            </a:r>
            <a:r>
              <a:rPr lang="en-GB" dirty="0">
                <a:latin typeface="Aptos" panose="020B0004020202020204" pitchFamily="34" charset="0"/>
              </a:rPr>
              <a:t> cookie. V </a:t>
            </a:r>
            <a:r>
              <a:rPr lang="en-GB" dirty="0" err="1">
                <a:latin typeface="Aptos" panose="020B0004020202020204" pitchFamily="34" charset="0"/>
              </a:rPr>
              <a:t>důsledku</a:t>
            </a:r>
            <a:r>
              <a:rPr lang="en-GB" dirty="0">
                <a:latin typeface="Aptos" panose="020B0004020202020204" pitchFamily="34" charset="0"/>
              </a:rPr>
              <a:t> toho se </a:t>
            </a:r>
            <a:r>
              <a:rPr lang="en-GB" dirty="0" err="1">
                <a:latin typeface="Aptos" panose="020B0004020202020204" pitchFamily="34" charset="0"/>
              </a:rPr>
              <a:t>uživatelé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mohou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neúmyslně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stát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terčem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cílené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reklamy</a:t>
            </a:r>
            <a:r>
              <a:rPr lang="en-GB" dirty="0">
                <a:latin typeface="Aptos" panose="020B0004020202020204" pitchFamily="34" charset="0"/>
              </a:rPr>
              <a:t> bez </a:t>
            </a:r>
            <a:r>
              <a:rPr lang="en-GB" dirty="0" err="1">
                <a:latin typeface="Aptos" panose="020B0004020202020204" pitchFamily="34" charset="0"/>
              </a:rPr>
              <a:t>poskytnutí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informovaného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souhlasu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což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může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potenciálně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narušit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jejich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soukromí</a:t>
            </a:r>
            <a:r>
              <a:rPr lang="en-GB" b="1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035" y="1104901"/>
            <a:ext cx="15773400" cy="3124200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sz="4300" b="1" dirty="0">
                <a:solidFill>
                  <a:srgbClr val="FFAA5A"/>
                </a:solidFill>
                <a:latin typeface="Aptos" panose="020B0004020202020204" pitchFamily="34" charset="0"/>
              </a:rPr>
              <a:t>D- </a:t>
            </a:r>
            <a:r>
              <a:rPr lang="en-GB" sz="4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Vzdělávání</a:t>
            </a:r>
            <a:r>
              <a:rPr lang="en-GB" sz="43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GB" sz="4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uživatelů</a:t>
            </a:r>
            <a:r>
              <a:rPr lang="en-GB" sz="43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GB" dirty="0">
                <a:latin typeface="Aptos" panose="020B0004020202020204" pitchFamily="34" charset="0"/>
              </a:rPr>
              <a:t>Je </a:t>
            </a:r>
            <a:r>
              <a:rPr lang="en-GB" dirty="0" err="1">
                <a:latin typeface="Aptos" panose="020B0004020202020204" pitchFamily="34" charset="0"/>
              </a:rPr>
              <a:t>nezbytné</a:t>
            </a:r>
            <a:r>
              <a:rPr lang="en-GB" dirty="0">
                <a:latin typeface="Aptos" panose="020B0004020202020204" pitchFamily="34" charset="0"/>
              </a:rPr>
              <a:t>, aby </a:t>
            </a:r>
            <a:r>
              <a:rPr lang="en-GB" dirty="0" err="1">
                <a:latin typeface="Aptos" panose="020B0004020202020204" pitchFamily="34" charset="0"/>
              </a:rPr>
              <a:t>uživatelé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internetu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měli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správné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dovednosti</a:t>
            </a:r>
            <a:r>
              <a:rPr lang="en-GB" b="1" dirty="0">
                <a:latin typeface="Aptos" panose="020B0004020202020204" pitchFamily="34" charset="0"/>
              </a:rPr>
              <a:t> pro </a:t>
            </a:r>
            <a:r>
              <a:rPr lang="en-GB" b="1" dirty="0" err="1">
                <a:latin typeface="Aptos" panose="020B0004020202020204" pitchFamily="34" charset="0"/>
              </a:rPr>
              <a:t>bezpečnou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správu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svého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obsahu</a:t>
            </a:r>
            <a:r>
              <a:rPr lang="en-GB" b="1" dirty="0">
                <a:latin typeface="Aptos" panose="020B0004020202020204" pitchFamily="34" charset="0"/>
              </a:rPr>
              <a:t>. </a:t>
            </a: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5E1D9F4-4053-8A27-CCB9-78E9F8D41C05}"/>
              </a:ext>
            </a:extLst>
          </p:cNvPr>
          <p:cNvSpPr txBox="1"/>
          <p:nvPr/>
        </p:nvSpPr>
        <p:spPr>
          <a:xfrm>
            <a:off x="1524000" y="4617005"/>
            <a:ext cx="9529032" cy="273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Jedním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z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nejvýznamnějších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problémů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na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toto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téma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je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skutečnost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že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starší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lidé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používají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webové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služby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častěji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než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v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minulosti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. Je to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však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kategorie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populace,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která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je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zranitelnější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vůči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útokům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na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internetu</a:t>
            </a:r>
            <a:r>
              <a:rPr lang="en-US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endParaRPr lang="en-US" sz="3200" i="1" dirty="0">
              <a:solidFill>
                <a:srgbClr val="000000"/>
              </a:solidFill>
              <a:latin typeface="Aptos" panose="020B0004020202020204" pitchFamily="34" charset="0"/>
              <a:ea typeface="Inter Italics"/>
              <a:cs typeface="Inter Italics"/>
              <a:sym typeface="Inter Italics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49C610B-BC00-CD51-4EE6-D3A1BE7E036A}"/>
              </a:ext>
            </a:extLst>
          </p:cNvPr>
          <p:cNvSpPr/>
          <p:nvPr/>
        </p:nvSpPr>
        <p:spPr>
          <a:xfrm>
            <a:off x="12445508" y="4161264"/>
            <a:ext cx="3617140" cy="3644474"/>
          </a:xfrm>
          <a:custGeom>
            <a:avLst/>
            <a:gdLst/>
            <a:ahLst/>
            <a:cxnLst/>
            <a:rect l="l" t="t" r="r" b="b"/>
            <a:pathLst>
              <a:path w="3617140" h="3644474">
                <a:moveTo>
                  <a:pt x="0" y="0"/>
                </a:moveTo>
                <a:lnTo>
                  <a:pt x="3617140" y="0"/>
                </a:lnTo>
                <a:lnTo>
                  <a:pt x="3617140" y="3644474"/>
                </a:lnTo>
                <a:lnTo>
                  <a:pt x="0" y="3644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4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4969"/>
            <a:ext cx="15773400" cy="3562179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sz="4100" b="1" dirty="0">
                <a:solidFill>
                  <a:srgbClr val="FFAA5A"/>
                </a:solidFill>
                <a:latin typeface="Aptos" panose="020B0004020202020204" pitchFamily="34" charset="0"/>
              </a:rPr>
              <a:t>E- </a:t>
            </a:r>
            <a:r>
              <a:rPr lang="en-GB" sz="4100" b="1" dirty="0" err="1">
                <a:solidFill>
                  <a:srgbClr val="FFAA5A"/>
                </a:solidFill>
                <a:latin typeface="Aptos" panose="020B0004020202020204" pitchFamily="34" charset="0"/>
              </a:rPr>
              <a:t>Právní</a:t>
            </a:r>
            <a:r>
              <a:rPr lang="en-GB" sz="41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GB" sz="4100" b="1" dirty="0" err="1">
                <a:solidFill>
                  <a:srgbClr val="FFAA5A"/>
                </a:solidFill>
                <a:latin typeface="Aptos" panose="020B0004020202020204" pitchFamily="34" charset="0"/>
              </a:rPr>
              <a:t>předpisy</a:t>
            </a:r>
            <a:r>
              <a:rPr lang="en-GB" sz="4100" b="1" dirty="0">
                <a:solidFill>
                  <a:srgbClr val="FFAA5A"/>
                </a:solidFill>
                <a:latin typeface="Aptos" panose="020B0004020202020204" pitchFamily="34" charset="0"/>
              </a:rPr>
              <a:t> o </a:t>
            </a:r>
            <a:r>
              <a:rPr lang="en-GB" sz="4100" b="1" dirty="0" err="1">
                <a:solidFill>
                  <a:srgbClr val="FFAA5A"/>
                </a:solidFill>
                <a:latin typeface="Aptos" panose="020B0004020202020204" pitchFamily="34" charset="0"/>
              </a:rPr>
              <a:t>ochraně</a:t>
            </a:r>
            <a:r>
              <a:rPr lang="en-GB" sz="41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GB" sz="4100" b="1" dirty="0" err="1">
                <a:solidFill>
                  <a:srgbClr val="FFAA5A"/>
                </a:solidFill>
                <a:latin typeface="Aptos" panose="020B0004020202020204" pitchFamily="34" charset="0"/>
              </a:rPr>
              <a:t>osobních</a:t>
            </a:r>
            <a:r>
              <a:rPr lang="en-GB" sz="41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GB" sz="4100" b="1" dirty="0" err="1">
                <a:solidFill>
                  <a:srgbClr val="FFAA5A"/>
                </a:solidFill>
                <a:latin typeface="Aptos" panose="020B0004020202020204" pitchFamily="34" charset="0"/>
              </a:rPr>
              <a:t>údajů</a:t>
            </a:r>
            <a:endParaRPr lang="en-GB" sz="4100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GB" sz="3600" dirty="0">
                <a:latin typeface="Aptos" panose="020B0004020202020204" pitchFamily="34" charset="0"/>
              </a:rPr>
              <a:t>Na </a:t>
            </a:r>
            <a:r>
              <a:rPr lang="en-GB" sz="3600" dirty="0" err="1">
                <a:latin typeface="Aptos" panose="020B0004020202020204" pitchFamily="34" charset="0"/>
              </a:rPr>
              <a:t>evropské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celosvětové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úrovni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existuje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několik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zákonů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upravujících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problematiku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digitálního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soukromí</a:t>
            </a:r>
            <a:r>
              <a:rPr lang="en-GB" sz="3600" dirty="0">
                <a:latin typeface="Aptos" panose="020B0004020202020204" pitchFamily="34" charset="0"/>
              </a:rPr>
              <a:t>. </a:t>
            </a:r>
            <a:r>
              <a:rPr lang="en-GB" sz="3600" dirty="0" err="1">
                <a:latin typeface="Aptos" panose="020B0004020202020204" pitchFamily="34" charset="0"/>
              </a:rPr>
              <a:t>Jedním</a:t>
            </a:r>
            <a:r>
              <a:rPr lang="en-GB" sz="3600" dirty="0">
                <a:latin typeface="Aptos" panose="020B0004020202020204" pitchFamily="34" charset="0"/>
              </a:rPr>
              <a:t> z </a:t>
            </a:r>
            <a:r>
              <a:rPr lang="en-GB" sz="3600" dirty="0" err="1">
                <a:latin typeface="Aptos" panose="020B0004020202020204" pitchFamily="34" charset="0"/>
              </a:rPr>
              <a:t>nejdůležitějších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příspěvků</a:t>
            </a:r>
            <a:r>
              <a:rPr lang="en-GB" sz="3600" dirty="0">
                <a:latin typeface="Aptos" panose="020B0004020202020204" pitchFamily="34" charset="0"/>
              </a:rPr>
              <a:t> je </a:t>
            </a:r>
            <a:r>
              <a:rPr lang="en-GB" sz="3600" dirty="0" err="1">
                <a:latin typeface="Aptos" panose="020B0004020202020204" pitchFamily="34" charset="0"/>
              </a:rPr>
              <a:t>jistě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cs-CZ" sz="3600" b="1" dirty="0">
                <a:latin typeface="Aptos" panose="020B0004020202020204" pitchFamily="34" charset="0"/>
              </a:rPr>
              <a:t>O</a:t>
            </a:r>
            <a:r>
              <a:rPr lang="en-GB" sz="3600" b="1" dirty="0" err="1">
                <a:latin typeface="Aptos" panose="020B0004020202020204" pitchFamily="34" charset="0"/>
              </a:rPr>
              <a:t>becné</a:t>
            </a:r>
            <a:r>
              <a:rPr lang="en-GB" sz="3600" b="1" dirty="0">
                <a:latin typeface="Aptos" panose="020B0004020202020204" pitchFamily="34" charset="0"/>
              </a:rPr>
              <a:t> </a:t>
            </a:r>
            <a:r>
              <a:rPr lang="en-GB" sz="3600" b="1" dirty="0" err="1">
                <a:latin typeface="Aptos" panose="020B0004020202020204" pitchFamily="34" charset="0"/>
              </a:rPr>
              <a:t>nařízení</a:t>
            </a:r>
            <a:r>
              <a:rPr lang="en-GB" sz="3600" b="1" dirty="0">
                <a:latin typeface="Aptos" panose="020B0004020202020204" pitchFamily="34" charset="0"/>
              </a:rPr>
              <a:t> o </a:t>
            </a:r>
            <a:r>
              <a:rPr lang="en-GB" sz="3600" b="1" dirty="0" err="1">
                <a:latin typeface="Aptos" panose="020B0004020202020204" pitchFamily="34" charset="0"/>
              </a:rPr>
              <a:t>ochraně</a:t>
            </a:r>
            <a:r>
              <a:rPr lang="en-GB" sz="3600" b="1" dirty="0">
                <a:latin typeface="Aptos" panose="020B0004020202020204" pitchFamily="34" charset="0"/>
              </a:rPr>
              <a:t> </a:t>
            </a:r>
            <a:r>
              <a:rPr lang="en-GB" sz="3600" b="1" dirty="0" err="1">
                <a:latin typeface="Aptos" panose="020B0004020202020204" pitchFamily="34" charset="0"/>
              </a:rPr>
              <a:t>osobních</a:t>
            </a:r>
            <a:r>
              <a:rPr lang="en-GB" sz="3600" b="1" dirty="0">
                <a:latin typeface="Aptos" panose="020B0004020202020204" pitchFamily="34" charset="0"/>
              </a:rPr>
              <a:t> </a:t>
            </a:r>
            <a:r>
              <a:rPr lang="en-GB" sz="3600" b="1" dirty="0" err="1">
                <a:latin typeface="Aptos" panose="020B0004020202020204" pitchFamily="34" charset="0"/>
              </a:rPr>
              <a:t>údajů</a:t>
            </a:r>
            <a:r>
              <a:rPr lang="en-GB" sz="3600" b="1" dirty="0">
                <a:latin typeface="Aptos" panose="020B0004020202020204" pitchFamily="34" charset="0"/>
              </a:rPr>
              <a:t> 2016/679</a:t>
            </a:r>
            <a:r>
              <a:rPr lang="en-GB" sz="3600" dirty="0">
                <a:latin typeface="Aptos" panose="020B0004020202020204" pitchFamily="34" charset="0"/>
              </a:rPr>
              <a:t>, </a:t>
            </a:r>
            <a:r>
              <a:rPr lang="en-GB" sz="3600" dirty="0" err="1">
                <a:latin typeface="Aptos" panose="020B0004020202020204" pitchFamily="34" charset="0"/>
              </a:rPr>
              <a:t>které</a:t>
            </a:r>
            <a:r>
              <a:rPr lang="en-GB" sz="3600" dirty="0">
                <a:latin typeface="Aptos" panose="020B0004020202020204" pitchFamily="34" charset="0"/>
              </a:rPr>
              <a:t> je </a:t>
            </a:r>
            <a:r>
              <a:rPr lang="en-GB" sz="3600" dirty="0" err="1">
                <a:latin typeface="Aptos" panose="020B0004020202020204" pitchFamily="34" charset="0"/>
              </a:rPr>
              <a:t>strukturováno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kolem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čtyř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hlavních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3600" dirty="0" err="1">
                <a:latin typeface="Aptos" panose="020B0004020202020204" pitchFamily="34" charset="0"/>
              </a:rPr>
              <a:t>cílů</a:t>
            </a:r>
            <a:r>
              <a:rPr lang="en-GB" sz="3600" dirty="0">
                <a:latin typeface="Aptos" panose="020B0004020202020204" pitchFamily="34" charset="0"/>
              </a:rPr>
              <a:t>:</a:t>
            </a:r>
          </a:p>
          <a:p>
            <a:pPr>
              <a:spcAft>
                <a:spcPts val="900"/>
              </a:spcAft>
            </a:pPr>
            <a:endParaRPr lang="en-GB" sz="3600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GB" sz="3600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668A98B-2D4F-C0A7-C3D6-A1B6CF07374E}"/>
              </a:ext>
            </a:extLst>
          </p:cNvPr>
          <p:cNvGrpSpPr/>
          <p:nvPr/>
        </p:nvGrpSpPr>
        <p:grpSpPr>
          <a:xfrm>
            <a:off x="5144603" y="4391087"/>
            <a:ext cx="3805886" cy="3366589"/>
            <a:chOff x="0" y="0"/>
            <a:chExt cx="918860" cy="8128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C047C3B-8922-475D-4662-0CBC17EBB6E4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D4837BA-4F82-25AB-8895-4FF3D79FC823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4BDBA44B-C364-71CD-8B53-BA17B9EAFF52}"/>
              </a:ext>
            </a:extLst>
          </p:cNvPr>
          <p:cNvSpPr txBox="1"/>
          <p:nvPr/>
        </p:nvSpPr>
        <p:spPr>
          <a:xfrm>
            <a:off x="5601331" y="4781852"/>
            <a:ext cx="2892430" cy="23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Nové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právo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na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přenositelnost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údajů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které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usnadňuje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předávání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osobních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údajů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mezi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poskytovateli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služeb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CCD8C63-95C6-8C6E-0FF6-284BBEA85085}"/>
              </a:ext>
            </a:extLst>
          </p:cNvPr>
          <p:cNvGrpSpPr/>
          <p:nvPr/>
        </p:nvGrpSpPr>
        <p:grpSpPr>
          <a:xfrm>
            <a:off x="1143000" y="4391087"/>
            <a:ext cx="3805886" cy="3366589"/>
            <a:chOff x="0" y="0"/>
            <a:chExt cx="91886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CF72898-8301-C11B-87CA-E387C592053E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0DF87D9-E728-9ACF-1640-5233517CE17D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83FE22B-5665-5732-9137-F335E7D64B4C}"/>
              </a:ext>
            </a:extLst>
          </p:cNvPr>
          <p:cNvSpPr txBox="1"/>
          <p:nvPr/>
        </p:nvSpPr>
        <p:spPr>
          <a:xfrm>
            <a:off x="1739321" y="4940285"/>
            <a:ext cx="2431124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Lepší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přístup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svým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údajům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poskytování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informací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o tom, jak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jsou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zpracovávány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5ADB5C8C-5424-367D-3A50-93EBEC733CDC}"/>
              </a:ext>
            </a:extLst>
          </p:cNvPr>
          <p:cNvGrpSpPr/>
          <p:nvPr/>
        </p:nvGrpSpPr>
        <p:grpSpPr>
          <a:xfrm>
            <a:off x="9278862" y="4300024"/>
            <a:ext cx="3996866" cy="3535525"/>
            <a:chOff x="0" y="0"/>
            <a:chExt cx="918860" cy="812800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7B869BC-BB1B-0F2B-B115-0146397194C0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88697D4B-2202-4494-E806-7C7FBD747D27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530163C8-F058-71E0-D634-8F30328EEFF0}"/>
              </a:ext>
            </a:extLst>
          </p:cNvPr>
          <p:cNvSpPr txBox="1"/>
          <p:nvPr/>
        </p:nvSpPr>
        <p:spPr>
          <a:xfrm>
            <a:off x="9742612" y="4842625"/>
            <a:ext cx="3145787" cy="285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Lépe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vymezené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právo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být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zapomenut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které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uživatelům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zaručuje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možnost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smazat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své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když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o to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požádají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4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1AA58B43-5E3A-CAC4-1A12-589FF3C2E236}"/>
              </a:ext>
            </a:extLst>
          </p:cNvPr>
          <p:cNvGrpSpPr/>
          <p:nvPr/>
        </p:nvGrpSpPr>
        <p:grpSpPr>
          <a:xfrm>
            <a:off x="13604101" y="4300024"/>
            <a:ext cx="3996866" cy="3535525"/>
            <a:chOff x="0" y="0"/>
            <a:chExt cx="918860" cy="812800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9B5BB19-758D-3419-0298-83643C53516C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C2B2D44B-0125-8B9C-3286-89D95288465F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06275E48-6D2C-F479-857A-5649FEB039BE}"/>
              </a:ext>
            </a:extLst>
          </p:cNvPr>
          <p:cNvSpPr txBox="1"/>
          <p:nvPr/>
        </p:nvSpPr>
        <p:spPr>
          <a:xfrm>
            <a:off x="14214545" y="4706968"/>
            <a:ext cx="2775978" cy="244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endParaRPr lang="cs-CZ" sz="24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Právo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vědět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zda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byly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porušeny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něčí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údaje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jsou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společnosti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povinny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informovat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příslušné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orgány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02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br>
              <a:rPr lang="en-GB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en-GB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JAKOU ROLI HRAJÍ TECHNOLOGIE V NAŠEM ŽIVOTĚ?</a:t>
            </a:r>
            <a:br>
              <a:rPr lang="en-GB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</a:br>
            <a:endParaRPr lang="en-GB" sz="5600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800100"/>
            <a:ext cx="10477498" cy="8465344"/>
          </a:xfrm>
        </p:spPr>
        <p:txBody>
          <a:bodyPr anchor="ctr">
            <a:normAutofit/>
          </a:bodyPr>
          <a:lstStyle/>
          <a:p>
            <a:endParaRPr lang="en-GB" sz="4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Technologie</a:t>
            </a:r>
            <a:r>
              <a:rPr lang="en-GB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způsobily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revoluci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našich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životech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poskytly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pohodlí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konektivitu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, ale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také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přinesly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zranitelnosti</a:t>
            </a:r>
            <a:r>
              <a:rPr lang="en-GB" sz="4400" b="1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Je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důležité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prozkoumat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dvojí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povahu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technologií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zdůraznit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jejich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pozitivní</a:t>
            </a:r>
            <a:r>
              <a:rPr lang="en-GB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GB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negativní</a:t>
            </a:r>
            <a:r>
              <a:rPr lang="en-GB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Aptos" panose="020B0004020202020204" pitchFamily="34" charset="0"/>
                <a:cs typeface="Calibri" panose="020F0502020204030204" pitchFamily="34" charset="0"/>
              </a:rPr>
              <a:t>dopady</a:t>
            </a:r>
            <a:r>
              <a:rPr lang="en-GB" sz="4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Dosažení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všestranného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porozumění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je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zásadní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pro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orientaci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digitálním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latin typeface="Aptos" panose="020B0004020202020204" pitchFamily="34" charset="0"/>
                <a:cs typeface="Calibri" panose="020F0502020204030204" pitchFamily="34" charset="0"/>
              </a:rPr>
              <a:t>světě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4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en-GB" sz="44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7"/>
            <a:ext cx="16725900" cy="2128262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6000" dirty="0">
                <a:cs typeface="Calibri" panose="020F0502020204030204" pitchFamily="34" charset="0"/>
              </a:rPr>
              <a:t>Porušení ochrany osobních údajů</a:t>
            </a: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Definice a původci porušení</a:t>
            </a: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274834"/>
            <a:ext cx="15773400" cy="552626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A9C7905-DB4E-484F-DF42-317FE9E71D6E}"/>
              </a:ext>
            </a:extLst>
          </p:cNvPr>
          <p:cNvSpPr txBox="1"/>
          <p:nvPr/>
        </p:nvSpPr>
        <p:spPr>
          <a:xfrm>
            <a:off x="1570336" y="2917269"/>
            <a:ext cx="12679064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endParaRPr lang="cs-CZ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rozvojem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nových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digitálních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komunikačních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technologií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případy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narušení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osobní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komunikace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stále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častější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Hackeři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zločinci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specializující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informační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technologie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mohou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zachytit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konverzace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které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by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měly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zůstat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mezi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dvěma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jednotlivci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To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může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mít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značné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důsledky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psychiku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znásilněné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osoby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algn="just">
              <a:lnSpc>
                <a:spcPts val="4339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6EA4D1FE-BDA7-0311-C4A7-35DAACF66DB9}"/>
              </a:ext>
            </a:extLst>
          </p:cNvPr>
          <p:cNvSpPr/>
          <p:nvPr/>
        </p:nvSpPr>
        <p:spPr>
          <a:xfrm>
            <a:off x="14138899" y="5143500"/>
            <a:ext cx="3401067" cy="4264661"/>
          </a:xfrm>
          <a:custGeom>
            <a:avLst/>
            <a:gdLst/>
            <a:ahLst/>
            <a:cxnLst/>
            <a:rect l="l" t="t" r="r" b="b"/>
            <a:pathLst>
              <a:path w="3401067" h="4264661">
                <a:moveTo>
                  <a:pt x="0" y="0"/>
                </a:moveTo>
                <a:lnTo>
                  <a:pt x="3401067" y="0"/>
                </a:lnTo>
                <a:lnTo>
                  <a:pt x="3401067" y="4264660"/>
                </a:lnTo>
                <a:lnTo>
                  <a:pt x="0" y="4264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9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05" y="547687"/>
            <a:ext cx="16725900" cy="2128262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cs typeface="Calibri" panose="020F0502020204030204" pitchFamily="34" charset="0"/>
              </a:rPr>
            </a:br>
            <a:br>
              <a:rPr lang="cs-CZ" sz="6000" dirty="0">
                <a:cs typeface="Calibri" panose="020F0502020204030204" pitchFamily="34" charset="0"/>
              </a:rPr>
            </a:br>
            <a:r>
              <a:rPr lang="cs-CZ" sz="6000" dirty="0">
                <a:cs typeface="Calibri" panose="020F0502020204030204" pitchFamily="34" charset="0"/>
              </a:rPr>
              <a:t>Porušení ochrany osobních údajů</a:t>
            </a: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Jak se cítíte, když porušují vaše soukromí?</a:t>
            </a: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cs-CZ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274834"/>
            <a:ext cx="15773400" cy="552626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A9C7905-DB4E-484F-DF42-317FE9E71D6E}"/>
              </a:ext>
            </a:extLst>
          </p:cNvPr>
          <p:cNvSpPr txBox="1"/>
          <p:nvPr/>
        </p:nvSpPr>
        <p:spPr>
          <a:xfrm>
            <a:off x="3135702" y="6132059"/>
            <a:ext cx="14347488" cy="383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Navíc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když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mluvíme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o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velmi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závažných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porušeních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případy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pornografie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pomsty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tj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zveřejnění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soukromého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pornografického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materiálu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bez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souhlasu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dané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osoby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může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to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vést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k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velmi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vážným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následkům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známo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mnoho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případů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lidí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kteří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se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kvůli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takovým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situacím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pokusili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o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sebevraždu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To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podtrhuje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důležitost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přijetí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nezbytných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opatření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aby se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zabránilo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tomu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že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se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dostaneme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do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rukou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zlomyslných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osob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GB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46BF83D-AE25-0E82-007E-2272E6694EAB}"/>
              </a:ext>
            </a:extLst>
          </p:cNvPr>
          <p:cNvSpPr/>
          <p:nvPr/>
        </p:nvSpPr>
        <p:spPr>
          <a:xfrm>
            <a:off x="734981" y="2548122"/>
            <a:ext cx="3433431" cy="3503501"/>
          </a:xfrm>
          <a:custGeom>
            <a:avLst/>
            <a:gdLst/>
            <a:ahLst/>
            <a:cxnLst/>
            <a:rect l="l" t="t" r="r" b="b"/>
            <a:pathLst>
              <a:path w="3433431" h="3503501">
                <a:moveTo>
                  <a:pt x="0" y="0"/>
                </a:moveTo>
                <a:lnTo>
                  <a:pt x="3433431" y="0"/>
                </a:lnTo>
                <a:lnTo>
                  <a:pt x="3433431" y="3503502"/>
                </a:lnTo>
                <a:lnTo>
                  <a:pt x="0" y="3503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4531536-12EC-596D-4217-31E2D448E198}"/>
              </a:ext>
            </a:extLst>
          </p:cNvPr>
          <p:cNvSpPr/>
          <p:nvPr/>
        </p:nvSpPr>
        <p:spPr>
          <a:xfrm>
            <a:off x="4966482" y="2546051"/>
            <a:ext cx="3435461" cy="3505573"/>
          </a:xfrm>
          <a:custGeom>
            <a:avLst/>
            <a:gdLst/>
            <a:ahLst/>
            <a:cxnLst/>
            <a:rect l="l" t="t" r="r" b="b"/>
            <a:pathLst>
              <a:path w="3435461" h="3505573">
                <a:moveTo>
                  <a:pt x="0" y="0"/>
                </a:moveTo>
                <a:lnTo>
                  <a:pt x="3435462" y="0"/>
                </a:lnTo>
                <a:lnTo>
                  <a:pt x="3435462" y="3505573"/>
                </a:lnTo>
                <a:lnTo>
                  <a:pt x="0" y="3505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5AA372D-8C0D-0B40-AC72-E623AA368192}"/>
              </a:ext>
            </a:extLst>
          </p:cNvPr>
          <p:cNvSpPr/>
          <p:nvPr/>
        </p:nvSpPr>
        <p:spPr>
          <a:xfrm>
            <a:off x="9305813" y="2532842"/>
            <a:ext cx="3328656" cy="3396588"/>
          </a:xfrm>
          <a:custGeom>
            <a:avLst/>
            <a:gdLst/>
            <a:ahLst/>
            <a:cxnLst/>
            <a:rect l="l" t="t" r="r" b="b"/>
            <a:pathLst>
              <a:path w="3328656" h="3396588">
                <a:moveTo>
                  <a:pt x="0" y="0"/>
                </a:moveTo>
                <a:lnTo>
                  <a:pt x="3328657" y="0"/>
                </a:lnTo>
                <a:lnTo>
                  <a:pt x="3328657" y="3396588"/>
                </a:lnTo>
                <a:lnTo>
                  <a:pt x="0" y="339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0CB0DF5-EBB4-A67D-0292-F1BEA61D07F2}"/>
              </a:ext>
            </a:extLst>
          </p:cNvPr>
          <p:cNvSpPr/>
          <p:nvPr/>
        </p:nvSpPr>
        <p:spPr>
          <a:xfrm>
            <a:off x="13392748" y="2532842"/>
            <a:ext cx="3328656" cy="3396588"/>
          </a:xfrm>
          <a:custGeom>
            <a:avLst/>
            <a:gdLst/>
            <a:ahLst/>
            <a:cxnLst/>
            <a:rect l="l" t="t" r="r" b="b"/>
            <a:pathLst>
              <a:path w="3328656" h="3396588">
                <a:moveTo>
                  <a:pt x="0" y="0"/>
                </a:moveTo>
                <a:lnTo>
                  <a:pt x="3328657" y="0"/>
                </a:lnTo>
                <a:lnTo>
                  <a:pt x="3328657" y="3396588"/>
                </a:lnTo>
                <a:lnTo>
                  <a:pt x="0" y="339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E0A37-8506-3D29-5286-F4B5A22AB6BD}"/>
              </a:ext>
            </a:extLst>
          </p:cNvPr>
          <p:cNvSpPr txBox="1"/>
          <p:nvPr/>
        </p:nvSpPr>
        <p:spPr>
          <a:xfrm>
            <a:off x="13932017" y="3843836"/>
            <a:ext cx="2250118" cy="983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Deprese</a:t>
            </a: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E416E-AC4F-2864-DBE0-81BD19F908D6}"/>
              </a:ext>
            </a:extLst>
          </p:cNvPr>
          <p:cNvSpPr txBox="1"/>
          <p:nvPr/>
        </p:nvSpPr>
        <p:spPr>
          <a:xfrm>
            <a:off x="5633844" y="3736673"/>
            <a:ext cx="2156479" cy="148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Smysl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pro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impotence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AC417-1C00-EAAF-FB0D-EF4E05ECCE1F}"/>
              </a:ext>
            </a:extLst>
          </p:cNvPr>
          <p:cNvSpPr txBox="1"/>
          <p:nvPr/>
        </p:nvSpPr>
        <p:spPr>
          <a:xfrm>
            <a:off x="9280784" y="3656321"/>
            <a:ext cx="3378716" cy="148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Nedůvěra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v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technologie</a:t>
            </a: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0D568-1243-2D24-804F-722348566DA4}"/>
              </a:ext>
            </a:extLst>
          </p:cNvPr>
          <p:cNvSpPr txBox="1"/>
          <p:nvPr/>
        </p:nvSpPr>
        <p:spPr>
          <a:xfrm>
            <a:off x="921332" y="3656321"/>
            <a:ext cx="3141280" cy="148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Všeobecné</a:t>
            </a:r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odrazování</a:t>
            </a: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83C446F-F08F-2B60-0657-E875FA2D6CDB}"/>
              </a:ext>
            </a:extLst>
          </p:cNvPr>
          <p:cNvSpPr/>
          <p:nvPr/>
        </p:nvSpPr>
        <p:spPr>
          <a:xfrm>
            <a:off x="10311" y="45442"/>
            <a:ext cx="1822041" cy="1796988"/>
          </a:xfrm>
          <a:custGeom>
            <a:avLst/>
            <a:gdLst/>
            <a:ahLst/>
            <a:cxnLst/>
            <a:rect l="l" t="t" r="r" b="b"/>
            <a:pathLst>
              <a:path w="1822041" h="1796988">
                <a:moveTo>
                  <a:pt x="0" y="0"/>
                </a:moveTo>
                <a:lnTo>
                  <a:pt x="1822040" y="0"/>
                </a:lnTo>
                <a:lnTo>
                  <a:pt x="1822040" y="1796988"/>
                </a:lnTo>
                <a:lnTo>
                  <a:pt x="0" y="1796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4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Aptos" panose="020B0004020202020204" pitchFamily="34" charset="0"/>
              </a:rPr>
              <a:t>ZÁVĚREČNÝ TEST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4" y="1988821"/>
            <a:ext cx="8880209" cy="72766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900"/>
              </a:spcAft>
              <a:buNone/>
            </a:pPr>
            <a:r>
              <a:rPr lang="en-GB" sz="6000" dirty="0" err="1">
                <a:latin typeface="Aptos" panose="020B0004020202020204" pitchFamily="34" charset="0"/>
              </a:rPr>
              <a:t>Proč</a:t>
            </a:r>
            <a:r>
              <a:rPr lang="en-GB" sz="6000" dirty="0">
                <a:latin typeface="Aptos" panose="020B0004020202020204" pitchFamily="34" charset="0"/>
              </a:rPr>
              <a:t> je </a:t>
            </a:r>
            <a:r>
              <a:rPr lang="en-GB" sz="6000" dirty="0" err="1">
                <a:latin typeface="Aptos" panose="020B0004020202020204" pitchFamily="34" charset="0"/>
              </a:rPr>
              <a:t>důležité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chránit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své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digitální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soukromí</a:t>
            </a:r>
            <a:r>
              <a:rPr lang="en-GB" sz="6000" dirty="0">
                <a:latin typeface="Aptos" panose="020B0004020202020204" pitchFamily="34" charset="0"/>
              </a:rPr>
              <a:t>? </a:t>
            </a:r>
            <a:r>
              <a:rPr lang="en-GB" sz="6000" dirty="0" err="1">
                <a:latin typeface="Aptos" panose="020B0004020202020204" pitchFamily="34" charset="0"/>
              </a:rPr>
              <a:t>Porovnejte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vědomé</a:t>
            </a:r>
            <a:r>
              <a:rPr lang="en-GB" sz="6000" dirty="0">
                <a:latin typeface="Aptos" panose="020B0004020202020204" pitchFamily="34" charset="0"/>
              </a:rPr>
              <a:t> a </a:t>
            </a:r>
            <a:r>
              <a:rPr lang="en-GB" sz="6000" dirty="0" err="1">
                <a:latin typeface="Aptos" panose="020B0004020202020204" pitchFamily="34" charset="0"/>
              </a:rPr>
              <a:t>nevědomé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používání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technologií</a:t>
            </a:r>
            <a:r>
              <a:rPr lang="en-GB" sz="6000" dirty="0">
                <a:latin typeface="Aptos" panose="020B0004020202020204" pitchFamily="34" charset="0"/>
              </a:rPr>
              <a:t>, </a:t>
            </a:r>
            <a:r>
              <a:rPr lang="en-GB" sz="6000" dirty="0" err="1">
                <a:latin typeface="Aptos" panose="020B0004020202020204" pitchFamily="34" charset="0"/>
              </a:rPr>
              <a:t>jaké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jsou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hlavní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důsledky</a:t>
            </a:r>
            <a:r>
              <a:rPr lang="en-GB" sz="6000" dirty="0">
                <a:latin typeface="Aptos" panose="020B0004020202020204" pitchFamily="34" charset="0"/>
              </a:rPr>
              <a:t> pro </a:t>
            </a:r>
            <a:r>
              <a:rPr lang="en-GB" sz="6000" dirty="0" err="1">
                <a:latin typeface="Aptos" panose="020B0004020202020204" pitchFamily="34" charset="0"/>
              </a:rPr>
              <a:t>lidské</a:t>
            </a:r>
            <a:r>
              <a:rPr lang="en-GB" sz="6000" dirty="0">
                <a:latin typeface="Aptos" panose="020B000402020202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</a:rPr>
              <a:t>zdraví</a:t>
            </a:r>
            <a:r>
              <a:rPr lang="en-GB" sz="6000" dirty="0">
                <a:latin typeface="Aptos" panose="020B0004020202020204" pitchFamily="34" charset="0"/>
              </a:rPr>
              <a:t>?</a:t>
            </a:r>
          </a:p>
          <a:p>
            <a:pPr marL="0" indent="0" algn="ctr">
              <a:spcAft>
                <a:spcPts val="900"/>
              </a:spcAft>
              <a:buNone/>
            </a:pPr>
            <a:endParaRPr lang="en-GB" sz="5400" dirty="0">
              <a:latin typeface="Aptos" panose="020B0004020202020204" pitchFamily="34" charset="0"/>
            </a:endParaRPr>
          </a:p>
          <a:p>
            <a:pPr marL="0" indent="0" algn="ctr">
              <a:spcAft>
                <a:spcPts val="900"/>
              </a:spcAft>
              <a:buNone/>
            </a:pPr>
            <a:endParaRPr lang="en-GB" sz="5400" dirty="0">
              <a:latin typeface="Aptos" panose="020B0004020202020204" pitchFamily="34" charset="0"/>
            </a:endParaRPr>
          </a:p>
          <a:p>
            <a:pPr marL="0" indent="0" algn="ctr">
              <a:spcAft>
                <a:spcPts val="900"/>
              </a:spcAft>
              <a:buNone/>
            </a:pPr>
            <a:endParaRPr lang="en-GB" sz="5400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7534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Resim 4" descr="Otáznik výplň plnou farbou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902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2BAB5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0" b="1" dirty="0">
              <a:solidFill>
                <a:srgbClr val="92BAB5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Volná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vyvinutý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rámci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projektu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byl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vyvinut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podpory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odráží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výhradně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neodpovídá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obsah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získává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Creative Commons CC BY- NC SA.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Tato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umožňuje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distribuovat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vylepšovat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ale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nekomerčně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užití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výňatků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uveden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zdroj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odkaz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zmíněny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případné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změny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práva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zůstávají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nesmí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použito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komerční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účely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Pokud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znovu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vytvoříte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převedete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budete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vaše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příspěvky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pod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stejnou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AA5A"/>
                </a:solidFill>
                <a:latin typeface="Aptos" panose="020B0004020202020204" pitchFamily="34" charset="0"/>
                <a:ea typeface="Inter"/>
                <a:sym typeface="Inter"/>
              </a:rPr>
              <a:t>Zřeknutí</a:t>
            </a:r>
            <a:r>
              <a:rPr lang="en-US" sz="3200" b="1" dirty="0">
                <a:solidFill>
                  <a:srgbClr val="FFAA5A"/>
                </a:solidFill>
                <a:latin typeface="Aptos" panose="020B0004020202020204" pitchFamily="34" charset="0"/>
                <a:ea typeface="Inter"/>
                <a:sym typeface="Inter"/>
              </a:rPr>
              <a:t> se: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Vyjádřené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však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autorů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)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nemusí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nutně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odrážet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výkonné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agentury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vzdělávání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kulturu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(EACEA).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ani EACEA za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nemohou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nést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odpovědnost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489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Definice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digitálního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soukromí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39606"/>
              </p:ext>
            </p:extLst>
          </p:nvPr>
        </p:nvGraphicFramePr>
        <p:xfrm>
          <a:off x="1012232" y="2628900"/>
          <a:ext cx="11468100" cy="632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3">
            <a:extLst>
              <a:ext uri="{FF2B5EF4-FFF2-40B4-BE49-F238E27FC236}">
                <a16:creationId xmlns:a16="http://schemas.microsoft.com/office/drawing/2014/main" id="{AB5E4027-C34A-311C-201B-83B0562AA722}"/>
              </a:ext>
            </a:extLst>
          </p:cNvPr>
          <p:cNvSpPr/>
          <p:nvPr/>
        </p:nvSpPr>
        <p:spPr>
          <a:xfrm rot="3627783">
            <a:off x="12801152" y="4166805"/>
            <a:ext cx="5334000" cy="2757033"/>
          </a:xfrm>
          <a:custGeom>
            <a:avLst/>
            <a:gdLst/>
            <a:ahLst/>
            <a:cxnLst/>
            <a:rect l="l" t="t" r="r" b="b"/>
            <a:pathLst>
              <a:path w="6420532" h="3612335">
                <a:moveTo>
                  <a:pt x="0" y="0"/>
                </a:moveTo>
                <a:lnTo>
                  <a:pt x="6420532" y="0"/>
                </a:lnTo>
                <a:lnTo>
                  <a:pt x="6420532" y="3612334"/>
                </a:lnTo>
                <a:lnTo>
                  <a:pt x="0" y="3612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9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Definice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digitálního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soukromí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083772"/>
              </p:ext>
            </p:extLst>
          </p:nvPr>
        </p:nvGraphicFramePr>
        <p:xfrm>
          <a:off x="1012232" y="2135235"/>
          <a:ext cx="11468100" cy="68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89C94F99-2B36-7ECB-210A-7C2B07231D8F}"/>
              </a:ext>
            </a:extLst>
          </p:cNvPr>
          <p:cNvSpPr/>
          <p:nvPr/>
        </p:nvSpPr>
        <p:spPr>
          <a:xfrm>
            <a:off x="13335000" y="3390845"/>
            <a:ext cx="4279752" cy="3683020"/>
          </a:xfrm>
          <a:custGeom>
            <a:avLst/>
            <a:gdLst/>
            <a:ahLst/>
            <a:cxnLst/>
            <a:rect l="l" t="t" r="r" b="b"/>
            <a:pathLst>
              <a:path w="2713736" h="2408440">
                <a:moveTo>
                  <a:pt x="0" y="0"/>
                </a:moveTo>
                <a:lnTo>
                  <a:pt x="2713735" y="0"/>
                </a:lnTo>
                <a:lnTo>
                  <a:pt x="2713735" y="2408440"/>
                </a:lnTo>
                <a:lnTo>
                  <a:pt x="0" y="2408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97" y="375047"/>
            <a:ext cx="14559203" cy="15838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Dopad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náš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každodenní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život</a:t>
            </a:r>
            <a:b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1" y="1958860"/>
            <a:ext cx="10936922" cy="773951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5400" dirty="0" err="1">
                <a:latin typeface="Aptos" panose="020B0004020202020204" pitchFamily="34" charset="0"/>
              </a:rPr>
              <a:t>Digitální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soukromí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není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abstraktní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pojem</a:t>
            </a:r>
            <a:r>
              <a:rPr lang="en-GB" sz="5400" dirty="0">
                <a:latin typeface="Aptos" panose="020B0004020202020204" pitchFamily="34" charset="0"/>
              </a:rPr>
              <a:t>, ale </a:t>
            </a:r>
            <a:r>
              <a:rPr lang="en-GB" sz="5400" dirty="0" err="1">
                <a:latin typeface="Aptos" panose="020B0004020202020204" pitchFamily="34" charset="0"/>
              </a:rPr>
              <a:t>hmatatelný</a:t>
            </a:r>
            <a:r>
              <a:rPr lang="en-GB" sz="5400" dirty="0">
                <a:latin typeface="Aptos" panose="020B0004020202020204" pitchFamily="34" charset="0"/>
              </a:rPr>
              <a:t> a </a:t>
            </a:r>
            <a:r>
              <a:rPr lang="en-GB" sz="5400" dirty="0" err="1">
                <a:latin typeface="Aptos" panose="020B0004020202020204" pitchFamily="34" charset="0"/>
              </a:rPr>
              <a:t>životně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důležitý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aspekt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našeho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života</a:t>
            </a:r>
            <a:r>
              <a:rPr lang="en-GB" sz="54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5400" dirty="0">
                <a:latin typeface="Aptos" panose="020B0004020202020204" pitchFamily="34" charset="0"/>
              </a:rPr>
              <a:t>Je </a:t>
            </a:r>
            <a:r>
              <a:rPr lang="en-GB" sz="5400" dirty="0" err="1">
                <a:latin typeface="Aptos" panose="020B0004020202020204" pitchFamily="34" charset="0"/>
              </a:rPr>
              <a:t>důležité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tomu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porozumět</a:t>
            </a:r>
            <a:r>
              <a:rPr lang="en-GB" sz="5400" dirty="0">
                <a:latin typeface="Aptos" panose="020B0004020202020204" pitchFamily="34" charset="0"/>
              </a:rPr>
              <a:t>, </a:t>
            </a:r>
            <a:r>
              <a:rPr lang="en-GB" sz="5400" dirty="0" err="1">
                <a:latin typeface="Aptos" panose="020B0004020202020204" pitchFamily="34" charset="0"/>
              </a:rPr>
              <a:t>respektovat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práva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uživatelů</a:t>
            </a:r>
            <a:r>
              <a:rPr lang="en-GB" sz="5400" dirty="0">
                <a:latin typeface="Aptos" panose="020B0004020202020204" pitchFamily="34" charset="0"/>
              </a:rPr>
              <a:t> a </a:t>
            </a:r>
            <a:r>
              <a:rPr lang="en-GB" sz="5400" dirty="0" err="1">
                <a:latin typeface="Aptos" panose="020B0004020202020204" pitchFamily="34" charset="0"/>
              </a:rPr>
              <a:t>chránit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jejich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osobní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údaje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před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kybernetickou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kriminalitou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nebo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neoprávněným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en-GB" sz="5400" dirty="0" err="1">
                <a:latin typeface="Aptos" panose="020B0004020202020204" pitchFamily="34" charset="0"/>
              </a:rPr>
              <a:t>použitím</a:t>
            </a:r>
            <a:r>
              <a:rPr lang="en-GB" sz="54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endParaRPr lang="en-GB" sz="5400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GB" sz="5400" i="0" dirty="0">
              <a:effectLst/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5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FDC31B5-323B-B676-4CCD-F8C24F46BBE1}"/>
              </a:ext>
            </a:extLst>
          </p:cNvPr>
          <p:cNvSpPr/>
          <p:nvPr/>
        </p:nvSpPr>
        <p:spPr>
          <a:xfrm>
            <a:off x="11826513" y="3417449"/>
            <a:ext cx="4799558" cy="2699751"/>
          </a:xfrm>
          <a:custGeom>
            <a:avLst/>
            <a:gdLst/>
            <a:ahLst/>
            <a:cxnLst/>
            <a:rect l="l" t="t" r="r" b="b"/>
            <a:pathLst>
              <a:path w="4799558" h="2699751">
                <a:moveTo>
                  <a:pt x="0" y="0"/>
                </a:moveTo>
                <a:lnTo>
                  <a:pt x="4799558" y="0"/>
                </a:lnTo>
                <a:lnTo>
                  <a:pt x="4799558" y="2699752"/>
                </a:lnTo>
                <a:lnTo>
                  <a:pt x="0" y="2699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44" b="-11444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1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97" y="375047"/>
            <a:ext cx="14559203" cy="15838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Proč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je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latin typeface="Aptos" panose="020B0004020202020204" pitchFamily="34" charset="0"/>
                <a:cs typeface="Calibri" panose="020F0502020204030204" pitchFamily="34" charset="0"/>
              </a:rPr>
              <a:t>důležité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?</a:t>
            </a:r>
            <a:b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1" y="1958860"/>
            <a:ext cx="10936922" cy="773951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4000" dirty="0" err="1">
                <a:latin typeface="Aptos" panose="020B0004020202020204" pitchFamily="34" charset="0"/>
              </a:rPr>
              <a:t>Digitální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soukromí</a:t>
            </a:r>
            <a:r>
              <a:rPr lang="en-GB" sz="4000" dirty="0">
                <a:latin typeface="Aptos" panose="020B0004020202020204" pitchFamily="34" charset="0"/>
              </a:rPr>
              <a:t> je </a:t>
            </a:r>
            <a:r>
              <a:rPr lang="en-GB" sz="4000" dirty="0" err="1">
                <a:latin typeface="Aptos" panose="020B0004020202020204" pitchFamily="34" charset="0"/>
              </a:rPr>
              <a:t>důležité</a:t>
            </a:r>
            <a:r>
              <a:rPr lang="en-GB" sz="4000" dirty="0">
                <a:latin typeface="Aptos" panose="020B0004020202020204" pitchFamily="34" charset="0"/>
              </a:rPr>
              <a:t> z </a:t>
            </a:r>
            <a:r>
              <a:rPr lang="en-GB" sz="4000" dirty="0" err="1">
                <a:latin typeface="Aptos" panose="020B0004020202020204" pitchFamily="34" charset="0"/>
              </a:rPr>
              <a:t>nesčetných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důvodů</a:t>
            </a:r>
            <a:r>
              <a:rPr lang="en-GB" sz="4000" dirty="0">
                <a:latin typeface="Aptos" panose="020B0004020202020204" pitchFamily="34" charset="0"/>
              </a:rPr>
              <a:t>. </a:t>
            </a:r>
            <a:r>
              <a:rPr lang="en-GB" sz="4000" dirty="0" err="1">
                <a:latin typeface="Aptos" panose="020B0004020202020204" pitchFamily="34" charset="0"/>
              </a:rPr>
              <a:t>Jde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nad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rámec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uchovávání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osobních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údajů</a:t>
            </a:r>
            <a:r>
              <a:rPr lang="en-GB" sz="4000" dirty="0">
                <a:latin typeface="Aptos" panose="020B0004020202020204" pitchFamily="34" charset="0"/>
              </a:rPr>
              <a:t> a </a:t>
            </a:r>
            <a:r>
              <a:rPr lang="en-GB" sz="4000" dirty="0" err="1">
                <a:latin typeface="Aptos" panose="020B0004020202020204" pitchFamily="34" charset="0"/>
              </a:rPr>
              <a:t>hraje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klíčovou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úlohu</a:t>
            </a:r>
            <a:r>
              <a:rPr lang="en-GB" sz="4000" dirty="0">
                <a:latin typeface="Aptos" panose="020B0004020202020204" pitchFamily="34" charset="0"/>
              </a:rPr>
              <a:t> v </a:t>
            </a:r>
            <a:r>
              <a:rPr lang="en-GB" sz="4000" dirty="0" err="1">
                <a:latin typeface="Aptos" panose="020B0004020202020204" pitchFamily="34" charset="0"/>
              </a:rPr>
              <a:t>oblasti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osobní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bezpečnosti</a:t>
            </a:r>
            <a:r>
              <a:rPr lang="en-GB" sz="4000" dirty="0">
                <a:latin typeface="Aptos" panose="020B0004020202020204" pitchFamily="34" charset="0"/>
              </a:rPr>
              <a:t> a </a:t>
            </a:r>
            <a:r>
              <a:rPr lang="en-GB" sz="4000" dirty="0" err="1">
                <a:latin typeface="Aptos" panose="020B0004020202020204" pitchFamily="34" charset="0"/>
              </a:rPr>
              <a:t>svobody</a:t>
            </a:r>
            <a:r>
              <a:rPr lang="en-GB" sz="40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4000" dirty="0" err="1">
                <a:latin typeface="Aptos" panose="020B0004020202020204" pitchFamily="34" charset="0"/>
              </a:rPr>
              <a:t>Pojem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digitální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soukromí</a:t>
            </a:r>
            <a:r>
              <a:rPr lang="en-GB" sz="4000" dirty="0">
                <a:latin typeface="Aptos" panose="020B0004020202020204" pitchFamily="34" charset="0"/>
              </a:rPr>
              <a:t> je v </a:t>
            </a:r>
            <a:r>
              <a:rPr lang="en-GB" sz="4000" dirty="0" err="1">
                <a:latin typeface="Aptos" panose="020B0004020202020204" pitchFamily="34" charset="0"/>
              </a:rPr>
              <a:t>dnešní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společnosti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poměrně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běžným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pojmem</a:t>
            </a:r>
            <a:r>
              <a:rPr lang="en-GB" sz="4000" dirty="0">
                <a:latin typeface="Aptos" panose="020B0004020202020204" pitchFamily="34" charset="0"/>
              </a:rPr>
              <a:t>, a to v </a:t>
            </a:r>
            <a:r>
              <a:rPr lang="en-GB" sz="4000" dirty="0" err="1">
                <a:latin typeface="Aptos" panose="020B0004020202020204" pitchFamily="34" charset="0"/>
              </a:rPr>
              <a:t>důsledku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procesu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globalizace</a:t>
            </a:r>
            <a:r>
              <a:rPr lang="en-GB" sz="4000" dirty="0">
                <a:latin typeface="Aptos" panose="020B0004020202020204" pitchFamily="34" charset="0"/>
              </a:rPr>
              <a:t> a </a:t>
            </a:r>
            <a:r>
              <a:rPr lang="en-GB" sz="4000" dirty="0" err="1">
                <a:latin typeface="Aptos" panose="020B0004020202020204" pitchFamily="34" charset="0"/>
              </a:rPr>
              <a:t>digitálního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propojování</a:t>
            </a:r>
            <a:r>
              <a:rPr lang="en-GB" sz="40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4000" dirty="0" err="1">
                <a:latin typeface="Aptos" panose="020B0004020202020204" pitchFamily="34" charset="0"/>
              </a:rPr>
              <a:t>Žijeme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ve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stále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více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propojeném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světě</a:t>
            </a:r>
            <a:r>
              <a:rPr lang="en-GB" sz="4000" dirty="0">
                <a:latin typeface="Aptos" panose="020B0004020202020204" pitchFamily="34" charset="0"/>
              </a:rPr>
              <a:t>, </a:t>
            </a:r>
            <a:r>
              <a:rPr lang="en-GB" sz="4000" dirty="0" err="1">
                <a:latin typeface="Aptos" panose="020B0004020202020204" pitchFamily="34" charset="0"/>
              </a:rPr>
              <a:t>takže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rozdělení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na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osobní</a:t>
            </a:r>
            <a:r>
              <a:rPr lang="en-GB" sz="4000" dirty="0">
                <a:latin typeface="Aptos" panose="020B0004020202020204" pitchFamily="34" charset="0"/>
              </a:rPr>
              <a:t>/</a:t>
            </a:r>
            <a:r>
              <a:rPr lang="en-GB" sz="4000" dirty="0" err="1">
                <a:latin typeface="Aptos" panose="020B0004020202020204" pitchFamily="34" charset="0"/>
              </a:rPr>
              <a:t>soukromé</a:t>
            </a:r>
            <a:r>
              <a:rPr lang="en-GB" sz="4000" dirty="0">
                <a:latin typeface="Aptos" panose="020B0004020202020204" pitchFamily="34" charset="0"/>
              </a:rPr>
              <a:t> a </a:t>
            </a:r>
            <a:r>
              <a:rPr lang="en-GB" sz="4000" dirty="0" err="1">
                <a:latin typeface="Aptos" panose="020B0004020202020204" pitchFamily="34" charset="0"/>
              </a:rPr>
              <a:t>obecné</a:t>
            </a:r>
            <a:r>
              <a:rPr lang="en-GB" sz="4000" dirty="0">
                <a:latin typeface="Aptos" panose="020B0004020202020204" pitchFamily="34" charset="0"/>
              </a:rPr>
              <a:t>/</a:t>
            </a:r>
            <a:r>
              <a:rPr lang="en-GB" sz="4000" dirty="0" err="1">
                <a:latin typeface="Aptos" panose="020B0004020202020204" pitchFamily="34" charset="0"/>
              </a:rPr>
              <a:t>veřejné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nemá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žádnou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dělicí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čáru</a:t>
            </a:r>
            <a:r>
              <a:rPr lang="en-GB" sz="40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4000" dirty="0">
                <a:latin typeface="Aptos" panose="020B0004020202020204" pitchFamily="34" charset="0"/>
              </a:rPr>
              <a:t>Proto je </a:t>
            </a:r>
            <a:r>
              <a:rPr lang="en-GB" sz="4000" dirty="0" err="1">
                <a:latin typeface="Aptos" panose="020B0004020202020204" pitchFamily="34" charset="0"/>
              </a:rPr>
              <a:t>velmi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důležité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chránit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naše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osobní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údaje</a:t>
            </a:r>
            <a:r>
              <a:rPr lang="en-GB" sz="4000" dirty="0">
                <a:latin typeface="Aptos" panose="020B0004020202020204" pitchFamily="34" charset="0"/>
              </a:rPr>
              <a:t> v </a:t>
            </a:r>
            <a:r>
              <a:rPr lang="en-GB" sz="4000" dirty="0" err="1">
                <a:latin typeface="Aptos" panose="020B0004020202020204" pitchFamily="34" charset="0"/>
              </a:rPr>
              <a:t>rámci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digitálního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soukromí</a:t>
            </a:r>
            <a:r>
              <a:rPr lang="en-GB" sz="4000" dirty="0">
                <a:latin typeface="Aptos" panose="020B0004020202020204" pitchFamily="34" charset="0"/>
              </a:rPr>
              <a:t>.</a:t>
            </a:r>
          </a:p>
          <a:p>
            <a:pPr>
              <a:spcAft>
                <a:spcPts val="900"/>
              </a:spcAft>
            </a:pPr>
            <a:endParaRPr lang="en-GB" sz="4000" i="0" dirty="0">
              <a:effectLst/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40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Oblúk 7">
            <a:extLst>
              <a:ext uri="{FF2B5EF4-FFF2-40B4-BE49-F238E27FC236}">
                <a16:creationId xmlns:a16="http://schemas.microsoft.com/office/drawing/2014/main" id="{F97BCE77-F0AE-EFF9-3ECF-1B841A963ED6}"/>
              </a:ext>
            </a:extLst>
          </p:cNvPr>
          <p:cNvSpPr/>
          <p:nvPr/>
        </p:nvSpPr>
        <p:spPr>
          <a:xfrm rot="3553311">
            <a:off x="10275391" y="2194671"/>
            <a:ext cx="2982738" cy="3119996"/>
          </a:xfrm>
          <a:prstGeom prst="arc">
            <a:avLst>
              <a:gd name="adj1" fmla="val 12805575"/>
              <a:gd name="adj2" fmla="val 2065840"/>
            </a:avLst>
          </a:prstGeom>
          <a:ln w="857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Co je GDPR,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právní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rámec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uplatňovaný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v EU?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6527007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GB" sz="3900" b="1" dirty="0">
                <a:latin typeface="Aptos" panose="020B0004020202020204" pitchFamily="34" charset="0"/>
              </a:rPr>
              <a:t>V </a:t>
            </a:r>
            <a:r>
              <a:rPr lang="en-GB" sz="3900" b="1" dirty="0" err="1">
                <a:latin typeface="Aptos" panose="020B0004020202020204" pitchFamily="34" charset="0"/>
              </a:rPr>
              <a:t>Evropské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unii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dirty="0">
                <a:latin typeface="Aptos" panose="020B0004020202020204" pitchFamily="34" charset="0"/>
              </a:rPr>
              <a:t>je </a:t>
            </a:r>
            <a:r>
              <a:rPr lang="en-GB" sz="3900" dirty="0" err="1">
                <a:latin typeface="Aptos" panose="020B0004020202020204" pitchFamily="34" charset="0"/>
              </a:rPr>
              <a:t>obecné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nařízení</a:t>
            </a:r>
            <a:r>
              <a:rPr lang="en-GB" sz="3900" dirty="0">
                <a:latin typeface="Aptos" panose="020B0004020202020204" pitchFamily="34" charset="0"/>
              </a:rPr>
              <a:t> o </a:t>
            </a:r>
            <a:r>
              <a:rPr lang="en-GB" sz="3900" dirty="0" err="1">
                <a:latin typeface="Aptos" panose="020B0004020202020204" pitchFamily="34" charset="0"/>
              </a:rPr>
              <a:t>ochraně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osobních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údajů</a:t>
            </a:r>
            <a:r>
              <a:rPr lang="en-GB" sz="3900" dirty="0">
                <a:latin typeface="Aptos" panose="020B0004020202020204" pitchFamily="34" charset="0"/>
              </a:rPr>
              <a:t> (GDPR) </a:t>
            </a:r>
            <a:r>
              <a:rPr lang="en-GB" sz="3900" dirty="0" err="1">
                <a:latin typeface="Aptos" panose="020B0004020202020204" pitchFamily="34" charset="0"/>
              </a:rPr>
              <a:t>významným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právním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rámcem</a:t>
            </a:r>
            <a:r>
              <a:rPr lang="en-GB" sz="3900" dirty="0">
                <a:latin typeface="Aptos" panose="020B0004020202020204" pitchFamily="34" charset="0"/>
              </a:rPr>
              <a:t>, </a:t>
            </a:r>
            <a:r>
              <a:rPr lang="en-GB" sz="3900" dirty="0" err="1">
                <a:latin typeface="Aptos" panose="020B0004020202020204" pitchFamily="34" charset="0"/>
              </a:rPr>
              <a:t>který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chrání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práva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jednotlivců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na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ochranu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soukromí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tím</a:t>
            </a:r>
            <a:r>
              <a:rPr lang="en-GB" sz="3900" dirty="0">
                <a:latin typeface="Aptos" panose="020B0004020202020204" pitchFamily="34" charset="0"/>
              </a:rPr>
              <a:t>, </a:t>
            </a:r>
            <a:r>
              <a:rPr lang="en-GB" sz="3900" dirty="0" err="1">
                <a:latin typeface="Aptos" panose="020B0004020202020204" pitchFamily="34" charset="0"/>
              </a:rPr>
              <a:t>že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reguluje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zpracování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osobních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údajů</a:t>
            </a:r>
            <a:endParaRPr lang="en-GB" sz="3900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GB" sz="3900" b="1" dirty="0" err="1">
                <a:latin typeface="Aptos" panose="020B0004020202020204" pitchFamily="34" charset="0"/>
              </a:rPr>
              <a:t>Pravidla</a:t>
            </a:r>
            <a:r>
              <a:rPr lang="en-GB" sz="3900" b="1" dirty="0">
                <a:latin typeface="Aptos" panose="020B0004020202020204" pitchFamily="34" charset="0"/>
              </a:rPr>
              <a:t> EU pro </a:t>
            </a:r>
            <a:r>
              <a:rPr lang="en-GB" sz="3900" b="1" dirty="0" err="1">
                <a:latin typeface="Aptos" panose="020B0004020202020204" pitchFamily="34" charset="0"/>
              </a:rPr>
              <a:t>ochranu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osobních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údajů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zaručují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ochranu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vašich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osobních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údajů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vždy</a:t>
            </a:r>
            <a:r>
              <a:rPr lang="en-GB" sz="3900" b="1" dirty="0">
                <a:latin typeface="Aptos" panose="020B0004020202020204" pitchFamily="34" charset="0"/>
              </a:rPr>
              <a:t>, </a:t>
            </a:r>
            <a:r>
              <a:rPr lang="en-GB" sz="3900" b="1" dirty="0" err="1">
                <a:latin typeface="Aptos" panose="020B0004020202020204" pitchFamily="34" charset="0"/>
              </a:rPr>
              <a:t>když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jsou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shromažďovány</a:t>
            </a:r>
            <a:r>
              <a:rPr lang="en-GB" sz="3900" dirty="0">
                <a:latin typeface="Aptos" panose="020B0004020202020204" pitchFamily="34" charset="0"/>
              </a:rPr>
              <a:t> – </a:t>
            </a:r>
            <a:r>
              <a:rPr lang="en-GB" sz="3900" dirty="0" err="1">
                <a:latin typeface="Aptos" panose="020B0004020202020204" pitchFamily="34" charset="0"/>
              </a:rPr>
              <a:t>například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když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si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něco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koupíte</a:t>
            </a:r>
            <a:r>
              <a:rPr lang="en-GB" sz="3900" dirty="0">
                <a:latin typeface="Aptos" panose="020B0004020202020204" pitchFamily="34" charset="0"/>
              </a:rPr>
              <a:t> online, </a:t>
            </a:r>
            <a:r>
              <a:rPr lang="en-GB" sz="3900" dirty="0" err="1">
                <a:latin typeface="Aptos" panose="020B0004020202020204" pitchFamily="34" charset="0"/>
              </a:rPr>
              <a:t>ucházíte</a:t>
            </a:r>
            <a:r>
              <a:rPr lang="en-GB" sz="3900" dirty="0">
                <a:latin typeface="Aptos" panose="020B0004020202020204" pitchFamily="34" charset="0"/>
              </a:rPr>
              <a:t> se o </a:t>
            </a:r>
            <a:r>
              <a:rPr lang="en-GB" sz="3900" dirty="0" err="1">
                <a:latin typeface="Aptos" panose="020B0004020202020204" pitchFamily="34" charset="0"/>
              </a:rPr>
              <a:t>práci</a:t>
            </a:r>
            <a:r>
              <a:rPr lang="en-GB" sz="3900" dirty="0">
                <a:latin typeface="Aptos" panose="020B0004020202020204" pitchFamily="34" charset="0"/>
              </a:rPr>
              <a:t>... </a:t>
            </a:r>
          </a:p>
          <a:p>
            <a:pPr>
              <a:spcAft>
                <a:spcPts val="900"/>
              </a:spcAft>
            </a:pPr>
            <a:r>
              <a:rPr lang="en-GB" sz="3900" dirty="0">
                <a:latin typeface="Aptos" panose="020B0004020202020204" pitchFamily="34" charset="0"/>
              </a:rPr>
              <a:t>Tato </a:t>
            </a:r>
            <a:r>
              <a:rPr lang="en-GB" sz="3900" dirty="0" err="1">
                <a:latin typeface="Aptos" panose="020B0004020202020204" pitchFamily="34" charset="0"/>
              </a:rPr>
              <a:t>pravidla</a:t>
            </a:r>
            <a:r>
              <a:rPr lang="en-GB" sz="3900" dirty="0">
                <a:latin typeface="Aptos" panose="020B0004020202020204" pitchFamily="34" charset="0"/>
              </a:rPr>
              <a:t> se </a:t>
            </a:r>
            <a:r>
              <a:rPr lang="en-GB" sz="3900" dirty="0" err="1">
                <a:latin typeface="Aptos" panose="020B0004020202020204" pitchFamily="34" charset="0"/>
              </a:rPr>
              <a:t>vztahují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jak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na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společnosti</a:t>
            </a:r>
            <a:r>
              <a:rPr lang="en-GB" sz="3900" b="1" dirty="0">
                <a:latin typeface="Aptos" panose="020B0004020202020204" pitchFamily="34" charset="0"/>
              </a:rPr>
              <a:t> a </a:t>
            </a:r>
            <a:r>
              <a:rPr lang="en-GB" sz="3900" b="1" dirty="0" err="1">
                <a:latin typeface="Aptos" panose="020B0004020202020204" pitchFamily="34" charset="0"/>
              </a:rPr>
              <a:t>organizace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dirty="0">
                <a:latin typeface="Aptos" panose="020B0004020202020204" pitchFamily="34" charset="0"/>
              </a:rPr>
              <a:t>(</a:t>
            </a:r>
            <a:r>
              <a:rPr lang="en-GB" sz="3900" dirty="0" err="1">
                <a:latin typeface="Aptos" panose="020B0004020202020204" pitchFamily="34" charset="0"/>
              </a:rPr>
              <a:t>veřejné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i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soukromé</a:t>
            </a:r>
            <a:r>
              <a:rPr lang="en-GB" sz="3900" dirty="0">
                <a:latin typeface="Aptos" panose="020B0004020202020204" pitchFamily="34" charset="0"/>
              </a:rPr>
              <a:t>) </a:t>
            </a:r>
            <a:r>
              <a:rPr lang="en-GB" sz="3900" b="1" dirty="0">
                <a:latin typeface="Aptos" panose="020B0004020202020204" pitchFamily="34" charset="0"/>
              </a:rPr>
              <a:t>v EU</a:t>
            </a:r>
            <a:r>
              <a:rPr lang="en-GB" sz="3900" dirty="0">
                <a:latin typeface="Aptos" panose="020B0004020202020204" pitchFamily="34" charset="0"/>
              </a:rPr>
              <a:t>, </a:t>
            </a:r>
            <a:r>
              <a:rPr lang="en-GB" sz="3900" dirty="0" err="1">
                <a:latin typeface="Aptos" panose="020B0004020202020204" pitchFamily="34" charset="0"/>
              </a:rPr>
              <a:t>tak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na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společnosti</a:t>
            </a:r>
            <a:r>
              <a:rPr lang="en-GB" sz="3900" dirty="0">
                <a:latin typeface="Aptos" panose="020B0004020202020204" pitchFamily="34" charset="0"/>
              </a:rPr>
              <a:t> a </a:t>
            </a:r>
            <a:r>
              <a:rPr lang="en-GB" sz="3900" b="1" dirty="0" err="1">
                <a:latin typeface="Aptos" panose="020B0004020202020204" pitchFamily="34" charset="0"/>
              </a:rPr>
              <a:t>organizace</a:t>
            </a:r>
            <a:r>
              <a:rPr lang="en-GB" sz="3900" b="1" dirty="0">
                <a:latin typeface="Aptos" panose="020B0004020202020204" pitchFamily="34" charset="0"/>
              </a:rPr>
              <a:t> se </a:t>
            </a:r>
            <a:r>
              <a:rPr lang="en-GB" sz="3900" b="1" dirty="0" err="1">
                <a:latin typeface="Aptos" panose="020B0004020202020204" pitchFamily="34" charset="0"/>
              </a:rPr>
              <a:t>sídlem</a:t>
            </a:r>
            <a:r>
              <a:rPr lang="en-GB" sz="3900" b="1" dirty="0">
                <a:latin typeface="Aptos" panose="020B0004020202020204" pitchFamily="34" charset="0"/>
              </a:rPr>
              <a:t> </a:t>
            </a:r>
            <a:r>
              <a:rPr lang="en-GB" sz="3900" b="1" dirty="0" err="1">
                <a:latin typeface="Aptos" panose="020B0004020202020204" pitchFamily="34" charset="0"/>
              </a:rPr>
              <a:t>mimo</a:t>
            </a:r>
            <a:r>
              <a:rPr lang="en-GB" sz="3900" b="1" dirty="0">
                <a:latin typeface="Aptos" panose="020B0004020202020204" pitchFamily="34" charset="0"/>
              </a:rPr>
              <a:t> EU, </a:t>
            </a:r>
            <a:r>
              <a:rPr lang="en-GB" sz="3900" dirty="0" err="1">
                <a:latin typeface="Aptos" panose="020B0004020202020204" pitchFamily="34" charset="0"/>
              </a:rPr>
              <a:t>které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nabízejí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zboží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nebo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služby</a:t>
            </a:r>
            <a:r>
              <a:rPr lang="en-GB" sz="3900" dirty="0">
                <a:latin typeface="Aptos" panose="020B0004020202020204" pitchFamily="34" charset="0"/>
              </a:rPr>
              <a:t> v EU, </a:t>
            </a:r>
            <a:r>
              <a:rPr lang="en-GB" sz="3900" dirty="0" err="1">
                <a:latin typeface="Aptos" panose="020B0004020202020204" pitchFamily="34" charset="0"/>
              </a:rPr>
              <a:t>jako</a:t>
            </a:r>
            <a:r>
              <a:rPr lang="en-GB" sz="3900" dirty="0">
                <a:latin typeface="Aptos" panose="020B0004020202020204" pitchFamily="34" charset="0"/>
              </a:rPr>
              <a:t> je Facebook </a:t>
            </a:r>
            <a:r>
              <a:rPr lang="en-GB" sz="3900" dirty="0" err="1">
                <a:latin typeface="Aptos" panose="020B0004020202020204" pitchFamily="34" charset="0"/>
              </a:rPr>
              <a:t>nebo</a:t>
            </a:r>
            <a:r>
              <a:rPr lang="en-GB" sz="3900" dirty="0">
                <a:latin typeface="Aptos" panose="020B0004020202020204" pitchFamily="34" charset="0"/>
              </a:rPr>
              <a:t> Amazon, </a:t>
            </a:r>
            <a:r>
              <a:rPr lang="en-GB" sz="3900" dirty="0" err="1">
                <a:latin typeface="Aptos" panose="020B0004020202020204" pitchFamily="34" charset="0"/>
              </a:rPr>
              <a:t>kdykoli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tyto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společnosti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požadují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nebo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opakovaně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používají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osobní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údaje</a:t>
            </a:r>
            <a:r>
              <a:rPr lang="en-GB" sz="3900" dirty="0">
                <a:latin typeface="Aptos" panose="020B0004020202020204" pitchFamily="34" charset="0"/>
              </a:rPr>
              <a:t> </a:t>
            </a:r>
            <a:r>
              <a:rPr lang="en-GB" sz="3900" dirty="0" err="1">
                <a:latin typeface="Aptos" panose="020B0004020202020204" pitchFamily="34" charset="0"/>
              </a:rPr>
              <a:t>jednotlivců</a:t>
            </a:r>
            <a:r>
              <a:rPr lang="en-GB" sz="3900" dirty="0">
                <a:latin typeface="Aptos" panose="020B0004020202020204" pitchFamily="34" charset="0"/>
              </a:rPr>
              <a:t> v EU.</a:t>
            </a:r>
          </a:p>
          <a:p>
            <a:pPr>
              <a:spcAft>
                <a:spcPts val="900"/>
              </a:spcAft>
            </a:pPr>
            <a:endParaRPr lang="en-GB" sz="3900" dirty="0"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GB" sz="3900" i="0" dirty="0">
              <a:effectLst/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900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5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48" y="692241"/>
            <a:ext cx="15773400" cy="1204599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7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Zákon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Evropské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6700" dirty="0" err="1">
                <a:latin typeface="Aptos" panose="020B0004020202020204" pitchFamily="34" charset="0"/>
                <a:cs typeface="Calibri" panose="020F0502020204030204" pitchFamily="34" charset="0"/>
              </a:rPr>
              <a:t>unie</a:t>
            </a:r>
            <a:b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7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387821"/>
            <a:ext cx="15773400" cy="687762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900"/>
              </a:spcAft>
            </a:pPr>
            <a:r>
              <a:rPr lang="sk-SK" sz="4000" dirty="0">
                <a:latin typeface="Aptos" panose="020B0004020202020204" pitchFamily="34" charset="0"/>
              </a:rPr>
              <a:t>Právo na </a:t>
            </a:r>
            <a:r>
              <a:rPr lang="sk-SK" sz="4000" dirty="0" err="1">
                <a:latin typeface="Aptos" panose="020B0004020202020204" pitchFamily="34" charset="0"/>
              </a:rPr>
              <a:t>soukromí</a:t>
            </a:r>
            <a:r>
              <a:rPr lang="sk-SK" sz="4000" dirty="0">
                <a:latin typeface="Aptos" panose="020B0004020202020204" pitchFamily="34" charset="0"/>
              </a:rPr>
              <a:t> je </a:t>
            </a:r>
            <a:r>
              <a:rPr lang="sk-SK" sz="4000" dirty="0" err="1">
                <a:latin typeface="Aptos" panose="020B0004020202020204" pitchFamily="34" charset="0"/>
              </a:rPr>
              <a:t>rovněž</a:t>
            </a:r>
            <a:r>
              <a:rPr lang="sk-SK" sz="4000" dirty="0">
                <a:latin typeface="Aptos" panose="020B0004020202020204" pitchFamily="34" charset="0"/>
              </a:rPr>
              <a:t> </a:t>
            </a:r>
            <a:r>
              <a:rPr lang="sk-SK" sz="4000" dirty="0" err="1">
                <a:latin typeface="Aptos" panose="020B0004020202020204" pitchFamily="34" charset="0"/>
              </a:rPr>
              <a:t>výslovně</a:t>
            </a:r>
            <a:r>
              <a:rPr lang="sk-SK" sz="4000" dirty="0">
                <a:latin typeface="Aptos" panose="020B0004020202020204" pitchFamily="34" charset="0"/>
              </a:rPr>
              <a:t> </a:t>
            </a:r>
            <a:r>
              <a:rPr lang="sk-SK" sz="4000" dirty="0" err="1">
                <a:latin typeface="Aptos" panose="020B0004020202020204" pitchFamily="34" charset="0"/>
              </a:rPr>
              <a:t>chráněno</a:t>
            </a:r>
            <a:r>
              <a:rPr lang="sk-SK" sz="4000" dirty="0">
                <a:latin typeface="Aptos" panose="020B0004020202020204" pitchFamily="34" charset="0"/>
              </a:rPr>
              <a:t> </a:t>
            </a:r>
            <a:r>
              <a:rPr lang="sk-SK" sz="4000" b="1" dirty="0">
                <a:latin typeface="Aptos" panose="020B0004020202020204" pitchFamily="34" charset="0"/>
              </a:rPr>
              <a:t>Listinou </a:t>
            </a:r>
            <a:r>
              <a:rPr lang="sk-SK" sz="4000" b="1" dirty="0" err="1">
                <a:latin typeface="Aptos" panose="020B0004020202020204" pitchFamily="34" charset="0"/>
              </a:rPr>
              <a:t>základních</a:t>
            </a:r>
            <a:r>
              <a:rPr lang="sk-SK" sz="4000" b="1" dirty="0">
                <a:latin typeface="Aptos" panose="020B0004020202020204" pitchFamily="34" charset="0"/>
              </a:rPr>
              <a:t> práv </a:t>
            </a:r>
            <a:r>
              <a:rPr lang="sk-SK" sz="4000" b="1" dirty="0" err="1">
                <a:latin typeface="Aptos" panose="020B0004020202020204" pitchFamily="34" charset="0"/>
              </a:rPr>
              <a:t>Evropské</a:t>
            </a:r>
            <a:r>
              <a:rPr lang="sk-SK" sz="4000" b="1" dirty="0">
                <a:latin typeface="Aptos" panose="020B0004020202020204" pitchFamily="34" charset="0"/>
              </a:rPr>
              <a:t> </a:t>
            </a:r>
            <a:r>
              <a:rPr lang="sk-SK" sz="4000" b="1" dirty="0" err="1">
                <a:latin typeface="Aptos" panose="020B0004020202020204" pitchFamily="34" charset="0"/>
              </a:rPr>
              <a:t>unie</a:t>
            </a:r>
            <a:endParaRPr lang="sk-SK" sz="4000" b="1" dirty="0">
              <a:latin typeface="Aptos" panose="020B0004020202020204" pitchFamily="34" charset="0"/>
            </a:endParaRPr>
          </a:p>
          <a:p>
            <a:pPr algn="just">
              <a:spcAft>
                <a:spcPts val="900"/>
              </a:spcAft>
            </a:pPr>
            <a:endParaRPr lang="sk-SK" sz="4000" b="1" dirty="0">
              <a:latin typeface="Aptos" panose="020B0004020202020204" pitchFamily="34" charset="0"/>
            </a:endParaRPr>
          </a:p>
          <a:p>
            <a:pPr algn="just">
              <a:spcAft>
                <a:spcPts val="900"/>
              </a:spcAft>
            </a:pPr>
            <a:endParaRPr lang="sk-SK" sz="4000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sk-SK" sz="4000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sz="4000" b="1" dirty="0">
              <a:latin typeface="Aptos" panose="020B000402020202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sk-SK" sz="4000" b="1" dirty="0">
                <a:solidFill>
                  <a:srgbClr val="FFAA5A"/>
                </a:solidFill>
                <a:latin typeface="Aptos" panose="020B0004020202020204" pitchFamily="34" charset="0"/>
              </a:rPr>
              <a:t>Každý má právo na ochranu </a:t>
            </a:r>
            <a:r>
              <a:rPr lang="sk-SK" sz="4000" b="1" dirty="0" err="1">
                <a:solidFill>
                  <a:srgbClr val="FFAA5A"/>
                </a:solidFill>
                <a:latin typeface="Aptos" panose="020B0004020202020204" pitchFamily="34" charset="0"/>
              </a:rPr>
              <a:t>osobních</a:t>
            </a:r>
            <a:r>
              <a:rPr lang="sk-SK" sz="40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sk-SK" sz="4000" b="1" dirty="0" err="1">
                <a:solidFill>
                  <a:srgbClr val="FFAA5A"/>
                </a:solidFill>
                <a:latin typeface="Aptos" panose="020B0004020202020204" pitchFamily="34" charset="0"/>
              </a:rPr>
              <a:t>údajů</a:t>
            </a:r>
            <a:r>
              <a:rPr lang="sk-SK" sz="4000" b="1" dirty="0">
                <a:solidFill>
                  <a:srgbClr val="FFAA5A"/>
                </a:solidFill>
                <a:latin typeface="Aptos" panose="020B0004020202020204" pitchFamily="34" charset="0"/>
              </a:rPr>
              <a:t>, </a:t>
            </a:r>
            <a:r>
              <a:rPr lang="sk-SK" sz="4000" b="1" dirty="0" err="1">
                <a:solidFill>
                  <a:srgbClr val="FFAA5A"/>
                </a:solidFill>
                <a:latin typeface="Aptos" panose="020B0004020202020204" pitchFamily="34" charset="0"/>
              </a:rPr>
              <a:t>které</a:t>
            </a:r>
            <a:r>
              <a:rPr lang="sk-SK" sz="40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sk-SK" sz="4000" b="1" dirty="0" err="1">
                <a:solidFill>
                  <a:srgbClr val="FFAA5A"/>
                </a:solidFill>
                <a:latin typeface="Aptos" panose="020B0004020202020204" pitchFamily="34" charset="0"/>
              </a:rPr>
              <a:t>se</a:t>
            </a:r>
            <a:r>
              <a:rPr lang="sk-SK" sz="4000" b="1" dirty="0">
                <a:solidFill>
                  <a:srgbClr val="FFAA5A"/>
                </a:solidFill>
                <a:latin typeface="Aptos" panose="020B0004020202020204" pitchFamily="34" charset="0"/>
              </a:rPr>
              <a:t> ho </a:t>
            </a:r>
            <a:r>
              <a:rPr lang="sk-SK" sz="4000" b="1" dirty="0" err="1">
                <a:solidFill>
                  <a:srgbClr val="FFAA5A"/>
                </a:solidFill>
                <a:latin typeface="Aptos" panose="020B0004020202020204" pitchFamily="34" charset="0"/>
              </a:rPr>
              <a:t>týkají</a:t>
            </a:r>
            <a:r>
              <a:rPr lang="sk-SK" sz="4000" b="1" dirty="0">
                <a:solidFill>
                  <a:srgbClr val="FFAA5A"/>
                </a:solidFill>
                <a:latin typeface="Aptos" panose="020B0004020202020204" pitchFamily="34" charset="0"/>
              </a:rPr>
              <a:t>."</a:t>
            </a:r>
          </a:p>
          <a:p>
            <a:pPr algn="just">
              <a:spcAft>
                <a:spcPts val="900"/>
              </a:spcAft>
            </a:pPr>
            <a:r>
              <a:rPr lang="en-GB" sz="4000" dirty="0" err="1">
                <a:latin typeface="Aptos" panose="020B0004020202020204" pitchFamily="34" charset="0"/>
              </a:rPr>
              <a:t>Tento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článek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zdůrazňuje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význam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ochrany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osobních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údajů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jednotlivců</a:t>
            </a:r>
            <a:r>
              <a:rPr lang="en-GB" sz="4000" dirty="0">
                <a:latin typeface="Aptos" panose="020B0004020202020204" pitchFamily="34" charset="0"/>
              </a:rPr>
              <a:t>, </a:t>
            </a:r>
            <a:r>
              <a:rPr lang="en-GB" sz="4000" dirty="0" err="1">
                <a:latin typeface="Aptos" panose="020B0004020202020204" pitchFamily="34" charset="0"/>
              </a:rPr>
              <a:t>což</a:t>
            </a:r>
            <a:r>
              <a:rPr lang="en-GB" sz="4000" dirty="0">
                <a:latin typeface="Aptos" panose="020B0004020202020204" pitchFamily="34" charset="0"/>
              </a:rPr>
              <a:t> je </a:t>
            </a:r>
            <a:r>
              <a:rPr lang="en-GB" sz="4000" dirty="0" err="1">
                <a:latin typeface="Aptos" panose="020B0004020202020204" pitchFamily="34" charset="0"/>
              </a:rPr>
              <a:t>zásadní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aspekt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digitálního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soukromí</a:t>
            </a:r>
            <a:r>
              <a:rPr lang="en-GB" sz="4000" dirty="0">
                <a:latin typeface="Aptos" panose="020B0004020202020204" pitchFamily="34" charset="0"/>
              </a:rPr>
              <a:t> v </a:t>
            </a:r>
            <a:r>
              <a:rPr lang="en-GB" sz="4000" dirty="0" err="1">
                <a:latin typeface="Aptos" panose="020B0004020202020204" pitchFamily="34" charset="0"/>
              </a:rPr>
              <a:t>Evropské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unii</a:t>
            </a:r>
            <a:r>
              <a:rPr lang="en-GB" sz="4000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900"/>
              </a:spcAft>
            </a:pPr>
            <a:endParaRPr lang="en-GB" sz="4000" dirty="0">
              <a:latin typeface="Aptos" panose="020B0004020202020204" pitchFamily="34" charset="0"/>
            </a:endParaRPr>
          </a:p>
          <a:p>
            <a:pPr algn="just">
              <a:spcAft>
                <a:spcPts val="900"/>
              </a:spcAft>
            </a:pPr>
            <a:endParaRPr lang="en-GB" sz="4000" i="0" dirty="0">
              <a:effectLst/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endParaRPr lang="en-US" sz="4000" b="1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66FC3496-7F5D-9DE9-DED4-78A27915C385}"/>
              </a:ext>
            </a:extLst>
          </p:cNvPr>
          <p:cNvSpPr/>
          <p:nvPr/>
        </p:nvSpPr>
        <p:spPr>
          <a:xfrm rot="17562278">
            <a:off x="5546950" y="3880512"/>
            <a:ext cx="1676400" cy="1905000"/>
          </a:xfrm>
          <a:prstGeom prst="downArrow">
            <a:avLst/>
          </a:prstGeom>
          <a:solidFill>
            <a:srgbClr val="92BA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4232E16-DB2E-29BD-1B72-3A4CE2EFC428}"/>
              </a:ext>
            </a:extLst>
          </p:cNvPr>
          <p:cNvSpPr txBox="1"/>
          <p:nvPr/>
        </p:nvSpPr>
        <p:spPr>
          <a:xfrm>
            <a:off x="7570114" y="4727409"/>
            <a:ext cx="29772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4800" b="1" dirty="0" err="1">
                <a:latin typeface="Aptos" panose="020B0004020202020204" pitchFamily="34" charset="0"/>
              </a:rPr>
              <a:t>Článek</a:t>
            </a:r>
            <a:r>
              <a:rPr lang="sk-SK" sz="4800" b="1" dirty="0">
                <a:latin typeface="Aptos" panose="020B0004020202020204" pitchFamily="34" charset="0"/>
              </a:rPr>
              <a:t> 8</a:t>
            </a:r>
            <a:endParaRPr lang="en-GB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br>
              <a:rPr lang="cs-CZ" sz="6700" dirty="0">
                <a:cs typeface="Calibri" panose="020F0502020204030204" pitchFamily="34" charset="0"/>
              </a:rPr>
            </a:br>
            <a:br>
              <a:rPr lang="cs-CZ" sz="6700" dirty="0">
                <a:cs typeface="Calibri" panose="020F0502020204030204" pitchFamily="34" charset="0"/>
              </a:rPr>
            </a:br>
            <a:r>
              <a:rPr lang="cs-CZ" sz="6700" dirty="0">
                <a:cs typeface="Calibri" panose="020F0502020204030204" pitchFamily="34" charset="0"/>
              </a:rPr>
              <a:t>Jaké jsou výhody digitálního soukromí?</a:t>
            </a:r>
            <a:br>
              <a:rPr lang="cs-CZ" sz="5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5300" dirty="0">
                <a:solidFill>
                  <a:srgbClr val="FFAA5A"/>
                </a:solidFill>
                <a:cs typeface="Calibri" panose="020F0502020204030204" pitchFamily="34" charset="0"/>
              </a:rPr>
              <a:t>Pozitivní účinky digitálního soukromí jsou:</a:t>
            </a:r>
            <a:br>
              <a:rPr lang="cs-CZ" sz="5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cs-CZ" sz="5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5300" dirty="0">
              <a:solidFill>
                <a:schemeClr val="accent6">
                  <a:lumMod val="60000"/>
                  <a:lumOff val="40000"/>
                </a:schemeClr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1E4283-66C6-BCF7-B616-5FA84A2B9C85}"/>
              </a:ext>
            </a:extLst>
          </p:cNvPr>
          <p:cNvGrpSpPr/>
          <p:nvPr/>
        </p:nvGrpSpPr>
        <p:grpSpPr>
          <a:xfrm>
            <a:off x="975896" y="3666569"/>
            <a:ext cx="4018203" cy="4065383"/>
            <a:chOff x="0" y="0"/>
            <a:chExt cx="812800" cy="81280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468A8E7-5F45-A8FA-F896-5693E3A0BE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786DDF31-B1FD-99C6-6202-22ED93FCFD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12DACE4F-76A8-8A9B-D9D6-A40C6F7C0449}"/>
              </a:ext>
            </a:extLst>
          </p:cNvPr>
          <p:cNvSpPr txBox="1"/>
          <p:nvPr/>
        </p:nvSpPr>
        <p:spPr>
          <a:xfrm>
            <a:off x="1680686" y="4553562"/>
            <a:ext cx="2642674" cy="172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Schopnost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chránit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osobní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údaje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identitu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6509F261-FC56-F7B3-F487-15752DACFAB2}"/>
              </a:ext>
            </a:extLst>
          </p:cNvPr>
          <p:cNvGrpSpPr/>
          <p:nvPr/>
        </p:nvGrpSpPr>
        <p:grpSpPr>
          <a:xfrm>
            <a:off x="5197704" y="3667552"/>
            <a:ext cx="4017600" cy="4064400"/>
            <a:chOff x="0" y="0"/>
            <a:chExt cx="812800" cy="81280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3940F23-E1DF-E8D9-C10A-A4033E8052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82592AB3-2287-50E8-29EC-64EE4CB41E4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D959F584-FE5A-729B-4E14-2C05226D95B1}"/>
              </a:ext>
            </a:extLst>
          </p:cNvPr>
          <p:cNvGrpSpPr/>
          <p:nvPr/>
        </p:nvGrpSpPr>
        <p:grpSpPr>
          <a:xfrm>
            <a:off x="9478075" y="3667552"/>
            <a:ext cx="4017600" cy="4064400"/>
            <a:chOff x="0" y="0"/>
            <a:chExt cx="812800" cy="8128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972999F-921A-7B92-141A-3D1F84C6F5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DBFABD0-233F-774F-E4AE-BCD6F99F945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7F12DEA5-E0CF-95C7-A11A-1069D46E489D}"/>
              </a:ext>
            </a:extLst>
          </p:cNvPr>
          <p:cNvGrpSpPr/>
          <p:nvPr/>
        </p:nvGrpSpPr>
        <p:grpSpPr>
          <a:xfrm>
            <a:off x="13883037" y="3667552"/>
            <a:ext cx="4017600" cy="4064400"/>
            <a:chOff x="0" y="0"/>
            <a:chExt cx="812800" cy="812800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4A96750-3A0A-E1FD-0D2C-EB190BEF6C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A26C3C77-3054-E803-F6C0-9A031B2A279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4828F322-E5AA-C8DB-E72F-3BBA0D616E91}"/>
              </a:ext>
            </a:extLst>
          </p:cNvPr>
          <p:cNvSpPr txBox="1"/>
          <p:nvPr/>
        </p:nvSpPr>
        <p:spPr>
          <a:xfrm>
            <a:off x="5885143" y="5143500"/>
            <a:ext cx="2531725" cy="129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Prevence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krádeže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identity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AD8B8A7-57E5-D633-CF6A-984B7CBFD4B1}"/>
              </a:ext>
            </a:extLst>
          </p:cNvPr>
          <p:cNvSpPr txBox="1"/>
          <p:nvPr/>
        </p:nvSpPr>
        <p:spPr>
          <a:xfrm>
            <a:off x="10106627" y="4790098"/>
            <a:ext cx="2882615" cy="217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Prevence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neoprávněného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přístupu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zneužití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narušení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dat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6FDD6696-5029-A2C2-5BAC-EC37E78466DA}"/>
              </a:ext>
            </a:extLst>
          </p:cNvPr>
          <p:cNvSpPr txBox="1"/>
          <p:nvPr/>
        </p:nvSpPr>
        <p:spPr>
          <a:xfrm>
            <a:off x="14618095" y="4989578"/>
            <a:ext cx="2694009" cy="12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Vyhýbání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se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cílené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reklamě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1272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72674-2F0C-4E7C-9BEB-0244C255D351}">
  <ds:schemaRefs>
    <ds:schemaRef ds:uri="http://www.w3.org/XML/1998/namespace"/>
    <ds:schemaRef ds:uri="http://schemas.microsoft.com/office/2006/metadata/properties"/>
    <ds:schemaRef ds:uri="86c132ca-d2ce-4f1f-9992-28ad6e1060fc"/>
    <ds:schemaRef ds:uri="http://schemas.microsoft.com/office/2006/documentManagement/types"/>
    <ds:schemaRef ds:uri="48bc9dea-9bf6-49de-a95a-f1fa7fcbbbf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EE849A-0EF8-442A-8582-D618F3239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ED2D98-874F-4EE4-B24B-B27E7E9AB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2150</Words>
  <Application>Microsoft Office PowerPoint</Application>
  <PresentationFormat>Vlastná</PresentationFormat>
  <Paragraphs>243</Paragraphs>
  <Slides>23</Slides>
  <Notes>17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Office Theme</vt:lpstr>
      <vt:lpstr>Motív Office</vt:lpstr>
      <vt:lpstr> Digitální soukromí – Porozumění digitálnímu soukromí </vt:lpstr>
      <vt:lpstr> JAKOU ROLI HRAJÍ TECHNOLOGIE V NAŠEM ŽIVOTĚ? </vt:lpstr>
      <vt:lpstr> Definice digitálního soukromí </vt:lpstr>
      <vt:lpstr> Definice digitálního soukromí </vt:lpstr>
      <vt:lpstr> Dopad digitálního soukromí na náš každodenní život </vt:lpstr>
      <vt:lpstr> Proč je digitální soukromí důležité? </vt:lpstr>
      <vt:lpstr>Co je GDPR, právní rámec uplatňovaný v EU?</vt:lpstr>
      <vt:lpstr> Digitální soukromí: Zákon Evropské unie </vt:lpstr>
      <vt:lpstr>  Jaké jsou výhody digitálního soukromí? Pozitivní účinky digitálního soukromí jsou:  </vt:lpstr>
      <vt:lpstr> Jaké jsou negativní důsledky absence digitálního soukromí?  Negativních dopadů absence digitálního soukromí je několik a mohou mít mnoho důsledků, které mají dopad na pověst a práva uživatelů:  </vt:lpstr>
      <vt:lpstr> Jaké jsou problémy s nedostatkem digitálního soukromí? </vt:lpstr>
      <vt:lpstr> Jaké jsou klíčové prvky digitálního soukromí? </vt:lpstr>
      <vt:lpstr>Prezentácia programu PowerPoint</vt:lpstr>
      <vt:lpstr> Jaké jsou klíčové prvky digitálního soukromí? </vt:lpstr>
      <vt:lpstr>1.  Co jsou technické soubory cookie?</vt:lpstr>
      <vt:lpstr>2. Co jsou analytické soubory cookie?</vt:lpstr>
      <vt:lpstr> 3.  Co jsou profilovací soubory cookie? </vt:lpstr>
      <vt:lpstr>Prezentácia programu PowerPoint</vt:lpstr>
      <vt:lpstr>Prezentácia programu PowerPoint</vt:lpstr>
      <vt:lpstr>  Porušení ochrany osobních údajů Definice a původci porušení  </vt:lpstr>
      <vt:lpstr>  Porušení ochrany osobních údajů Jak se cítíte, když porušují vaše soukromí?  </vt:lpstr>
      <vt:lpstr>ZÁVĚREČNÝ TEST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1. Understanding  Digital Privacy</dc:title>
  <dc:creator>Eva Škorňová</dc:creator>
  <cp:lastModifiedBy>Skornova, Eva</cp:lastModifiedBy>
  <cp:revision>59</cp:revision>
  <dcterms:created xsi:type="dcterms:W3CDTF">2006-08-16T00:00:00Z</dcterms:created>
  <dcterms:modified xsi:type="dcterms:W3CDTF">2024-10-23T12:26:47Z</dcterms:modified>
  <dc:identifier>DAGKcixA18U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