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9" r:id="rId6"/>
  </p:sldMasterIdLst>
  <p:notesMasterIdLst>
    <p:notesMasterId r:id="rId30"/>
  </p:notesMasterIdLst>
  <p:sldIdLst>
    <p:sldId id="307" r:id="rId7"/>
    <p:sldId id="310" r:id="rId8"/>
    <p:sldId id="311" r:id="rId9"/>
    <p:sldId id="312" r:id="rId10"/>
    <p:sldId id="313" r:id="rId11"/>
    <p:sldId id="259" r:id="rId12"/>
    <p:sldId id="262" r:id="rId13"/>
    <p:sldId id="314" r:id="rId14"/>
    <p:sldId id="315" r:id="rId15"/>
    <p:sldId id="316" r:id="rId16"/>
    <p:sldId id="317" r:id="rId17"/>
    <p:sldId id="318" r:id="rId18"/>
    <p:sldId id="319" r:id="rId19"/>
    <p:sldId id="269" r:id="rId20"/>
    <p:sldId id="320" r:id="rId21"/>
    <p:sldId id="321" r:id="rId22"/>
    <p:sldId id="272" r:id="rId23"/>
    <p:sldId id="273" r:id="rId24"/>
    <p:sldId id="290" r:id="rId25"/>
    <p:sldId id="322" r:id="rId26"/>
    <p:sldId id="282" r:id="rId27"/>
    <p:sldId id="278" r:id="rId28"/>
    <p:sldId id="323" r:id="rId29"/>
  </p:sldIdLst>
  <p:sldSz cx="18288000" cy="10287000"/>
  <p:notesSz cx="6858000" cy="9144000"/>
  <p:embeddedFontLst>
    <p:embeddedFont>
      <p:font typeface="Aptos" panose="020B00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Inter" panose="020B0502030000000004" pitchFamily="34" charset="0"/>
      <p:regular r:id="rId47"/>
      <p:bold r:id="rId48"/>
      <p:italic r:id="rId49"/>
      <p:boldItalic r:id="rId50"/>
    </p:embeddedFont>
    <p:embeddedFont>
      <p:font typeface="Inter Bold" panose="020F050202020403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5126" autoAdjust="0"/>
  </p:normalViewPr>
  <p:slideViewPr>
    <p:cSldViewPr>
      <p:cViewPr varScale="1">
        <p:scale>
          <a:sx n="59" d="100"/>
          <a:sy n="59" d="100"/>
        </p:scale>
        <p:origin x="94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67F8C5-2147-47F9-A575-B57D292C9C0F}"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FD996AC3-2EDE-4221-85AD-C1349B49BC6A}">
      <dgm:prSet custT="1"/>
      <dgm:spPr/>
      <dgm:t>
        <a:bodyPr/>
        <a:lstStyle/>
        <a:p>
          <a:r>
            <a:rPr lang="tr-TR" sz="4000" dirty="0">
              <a:ea typeface="Inter"/>
              <a:sym typeface="Inter"/>
            </a:rPr>
            <a:t>«Oltalama» kavramının ne olduğunu düşünüyorsunuz?</a:t>
          </a:r>
          <a:endParaRPr lang="en-US" sz="4000" dirty="0">
            <a:latin typeface="Aptos" panose="020B0004020202020204" pitchFamily="34" charset="0"/>
          </a:endParaRPr>
        </a:p>
      </dgm:t>
    </dgm:pt>
    <dgm:pt modelId="{4CB0B043-98FF-4B67-8BFD-9ED36802F02C}" type="parTrans" cxnId="{1F9BA073-B6FB-4F9F-A167-C19854217788}">
      <dgm:prSet/>
      <dgm:spPr/>
      <dgm:t>
        <a:bodyPr/>
        <a:lstStyle/>
        <a:p>
          <a:endParaRPr lang="en-US" sz="2800">
            <a:latin typeface="Aptos" panose="020B0004020202020204" pitchFamily="34" charset="0"/>
          </a:endParaRPr>
        </a:p>
      </dgm:t>
    </dgm:pt>
    <dgm:pt modelId="{D8534C3A-9749-4FD8-BDFB-E707F39AB874}" type="sibTrans" cxnId="{1F9BA073-B6FB-4F9F-A167-C19854217788}">
      <dgm:prSet/>
      <dgm:spPr/>
      <dgm:t>
        <a:bodyPr/>
        <a:lstStyle/>
        <a:p>
          <a:endParaRPr lang="en-US">
            <a:latin typeface="Aptos" panose="020B0004020202020204" pitchFamily="34" charset="0"/>
          </a:endParaRPr>
        </a:p>
      </dgm:t>
    </dgm:pt>
    <dgm:pt modelId="{EC11C502-9B59-4944-92F6-0B5403136BAE}">
      <dgm:prSet custT="1"/>
      <dgm:spPr/>
      <dgm:t>
        <a:bodyPr/>
        <a:lstStyle/>
        <a:p>
          <a:r>
            <a:rPr lang="tr-TR" sz="4000" dirty="0">
              <a:ea typeface="Inter"/>
              <a:sym typeface="Inter"/>
            </a:rPr>
            <a:t>Bir mesajın oltalama girişimi olabileceği konusunda sizi genellikle hangi ipuçları uyarır?</a:t>
          </a:r>
          <a:endParaRPr lang="en-US" sz="4000" dirty="0">
            <a:latin typeface="Aptos" panose="020B0004020202020204" pitchFamily="34" charset="0"/>
          </a:endParaRPr>
        </a:p>
      </dgm:t>
    </dgm:pt>
    <dgm:pt modelId="{DE40E66C-F261-44F1-87FF-6A2AD644B46E}" type="parTrans" cxnId="{63F379C3-1953-4323-A6AF-8CFB3E4A9566}">
      <dgm:prSet/>
      <dgm:spPr/>
      <dgm:t>
        <a:bodyPr/>
        <a:lstStyle/>
        <a:p>
          <a:endParaRPr lang="en-US" sz="2800">
            <a:latin typeface="Aptos" panose="020B0004020202020204" pitchFamily="34" charset="0"/>
          </a:endParaRPr>
        </a:p>
      </dgm:t>
    </dgm:pt>
    <dgm:pt modelId="{4DF339E1-469F-4B71-A228-3D55713A966E}" type="sibTrans" cxnId="{63F379C3-1953-4323-A6AF-8CFB3E4A9566}">
      <dgm:prSet/>
      <dgm:spPr/>
      <dgm:t>
        <a:bodyPr/>
        <a:lstStyle/>
        <a:p>
          <a:endParaRPr lang="en-US">
            <a:latin typeface="Aptos" panose="020B0004020202020204" pitchFamily="34" charset="0"/>
          </a:endParaRPr>
        </a:p>
      </dgm:t>
    </dgm:pt>
    <dgm:pt modelId="{5A5933B3-638B-42D8-BAAB-8A126D8C74F7}">
      <dgm:prSet custT="1"/>
      <dgm:spPr/>
      <dgm:t>
        <a:bodyPr/>
        <a:lstStyle/>
        <a:p>
          <a:r>
            <a:rPr lang="tr-TR" sz="4000" dirty="0">
              <a:ea typeface="Inter"/>
              <a:sym typeface="Inter"/>
            </a:rPr>
            <a:t>Hiç oltalama mağduru oldunuz mu veya böyle birini tanıyor musunuz?</a:t>
          </a:r>
          <a:endParaRPr lang="en-US" sz="4000" dirty="0">
            <a:latin typeface="Aptos" panose="020B0004020202020204" pitchFamily="34" charset="0"/>
          </a:endParaRPr>
        </a:p>
      </dgm:t>
    </dgm:pt>
    <dgm:pt modelId="{ACAF7926-6414-40AE-99D8-F45652477851}" type="parTrans" cxnId="{C78E26E0-F2DD-4E75-8ABB-051DEECE9D8C}">
      <dgm:prSet/>
      <dgm:spPr/>
      <dgm:t>
        <a:bodyPr/>
        <a:lstStyle/>
        <a:p>
          <a:endParaRPr lang="en-US" sz="2800">
            <a:latin typeface="Aptos" panose="020B0004020202020204" pitchFamily="34" charset="0"/>
          </a:endParaRPr>
        </a:p>
      </dgm:t>
    </dgm:pt>
    <dgm:pt modelId="{C51B2801-8AD2-4EED-A6DB-C80FF3221A60}" type="sibTrans" cxnId="{C78E26E0-F2DD-4E75-8ABB-051DEECE9D8C}">
      <dgm:prSet/>
      <dgm:spPr/>
      <dgm:t>
        <a:bodyPr/>
        <a:lstStyle/>
        <a:p>
          <a:endParaRPr lang="en-US">
            <a:latin typeface="Aptos" panose="020B0004020202020204" pitchFamily="34" charset="0"/>
          </a:endParaRPr>
        </a:p>
      </dgm:t>
    </dgm:pt>
    <dgm:pt modelId="{51A94D5F-03AE-4E59-BA61-20DAE9520598}">
      <dgm:prSet custT="1"/>
      <dgm:spPr/>
      <dgm:t>
        <a:bodyPr/>
        <a:lstStyle/>
        <a:p>
          <a:r>
            <a:rPr lang="tr-TR" sz="4000" dirty="0">
              <a:solidFill>
                <a:schemeClr val="bg1"/>
              </a:solidFill>
              <a:ea typeface="Inter"/>
              <a:sym typeface="Inter"/>
            </a:rPr>
            <a:t>Yakın zamanda yaşadığınız ve paylaşmak istediğiniz oltalama örnekleri var mı?</a:t>
          </a:r>
          <a:endParaRPr lang="en-GB" sz="4000" dirty="0">
            <a:solidFill>
              <a:schemeClr val="bg1"/>
            </a:solidFill>
            <a:latin typeface="Aptos" panose="020B0004020202020204" pitchFamily="34" charset="0"/>
          </a:endParaRPr>
        </a:p>
      </dgm:t>
    </dgm:pt>
    <dgm:pt modelId="{E2EED633-54E9-4123-9CA1-1028285AE72C}" type="parTrans" cxnId="{60EDBFF9-EF9B-431B-900B-DA049256C2DD}">
      <dgm:prSet/>
      <dgm:spPr/>
      <dgm:t>
        <a:bodyPr/>
        <a:lstStyle/>
        <a:p>
          <a:endParaRPr lang="en-GB"/>
        </a:p>
      </dgm:t>
    </dgm:pt>
    <dgm:pt modelId="{06E999FD-D9EC-4E69-8A89-44C69CF33279}" type="sibTrans" cxnId="{60EDBFF9-EF9B-431B-900B-DA049256C2DD}">
      <dgm:prSet/>
      <dgm:spPr/>
      <dgm:t>
        <a:bodyPr/>
        <a:lstStyle/>
        <a:p>
          <a:endParaRPr lang="en-GB"/>
        </a:p>
      </dgm:t>
    </dgm:pt>
    <dgm:pt modelId="{B3F6A303-365F-43A5-9A5D-28931EA0EBC2}" type="pres">
      <dgm:prSet presAssocID="{AE67F8C5-2147-47F9-A575-B57D292C9C0F}" presName="outerComposite" presStyleCnt="0">
        <dgm:presLayoutVars>
          <dgm:chMax val="5"/>
          <dgm:dir/>
          <dgm:resizeHandles val="exact"/>
        </dgm:presLayoutVars>
      </dgm:prSet>
      <dgm:spPr/>
    </dgm:pt>
    <dgm:pt modelId="{B2DD08DB-FA21-4BBE-B55E-D9BB6EFA5BAA}" type="pres">
      <dgm:prSet presAssocID="{AE67F8C5-2147-47F9-A575-B57D292C9C0F}" presName="dummyMaxCanvas" presStyleCnt="0">
        <dgm:presLayoutVars/>
      </dgm:prSet>
      <dgm:spPr/>
    </dgm:pt>
    <dgm:pt modelId="{FA74487E-19BB-4C30-B7C6-BCD8680483BF}" type="pres">
      <dgm:prSet presAssocID="{AE67F8C5-2147-47F9-A575-B57D292C9C0F}" presName="FourNodes_1" presStyleLbl="node1" presStyleIdx="0" presStyleCnt="4">
        <dgm:presLayoutVars>
          <dgm:bulletEnabled val="1"/>
        </dgm:presLayoutVars>
      </dgm:prSet>
      <dgm:spPr/>
    </dgm:pt>
    <dgm:pt modelId="{B41085AF-525F-4712-9B38-3CDBE5A733EE}" type="pres">
      <dgm:prSet presAssocID="{AE67F8C5-2147-47F9-A575-B57D292C9C0F}" presName="FourNodes_2" presStyleLbl="node1" presStyleIdx="1" presStyleCnt="4">
        <dgm:presLayoutVars>
          <dgm:bulletEnabled val="1"/>
        </dgm:presLayoutVars>
      </dgm:prSet>
      <dgm:spPr/>
    </dgm:pt>
    <dgm:pt modelId="{39377F6E-7C2D-4817-AF67-43CD42F04E65}" type="pres">
      <dgm:prSet presAssocID="{AE67F8C5-2147-47F9-A575-B57D292C9C0F}" presName="FourNodes_3" presStyleLbl="node1" presStyleIdx="2" presStyleCnt="4">
        <dgm:presLayoutVars>
          <dgm:bulletEnabled val="1"/>
        </dgm:presLayoutVars>
      </dgm:prSet>
      <dgm:spPr/>
    </dgm:pt>
    <dgm:pt modelId="{CE8F1E9D-1831-4E20-8AFB-CD5C0E628F57}" type="pres">
      <dgm:prSet presAssocID="{AE67F8C5-2147-47F9-A575-B57D292C9C0F}" presName="FourNodes_4" presStyleLbl="node1" presStyleIdx="3" presStyleCnt="4">
        <dgm:presLayoutVars>
          <dgm:bulletEnabled val="1"/>
        </dgm:presLayoutVars>
      </dgm:prSet>
      <dgm:spPr/>
    </dgm:pt>
    <dgm:pt modelId="{81AAC059-7238-4E15-9B16-CC46383664AA}" type="pres">
      <dgm:prSet presAssocID="{AE67F8C5-2147-47F9-A575-B57D292C9C0F}" presName="FourConn_1-2" presStyleLbl="fgAccFollowNode1" presStyleIdx="0" presStyleCnt="3">
        <dgm:presLayoutVars>
          <dgm:bulletEnabled val="1"/>
        </dgm:presLayoutVars>
      </dgm:prSet>
      <dgm:spPr/>
    </dgm:pt>
    <dgm:pt modelId="{B87A072C-8C89-4B9B-8E7E-E4657F1104D8}" type="pres">
      <dgm:prSet presAssocID="{AE67F8C5-2147-47F9-A575-B57D292C9C0F}" presName="FourConn_2-3" presStyleLbl="fgAccFollowNode1" presStyleIdx="1" presStyleCnt="3">
        <dgm:presLayoutVars>
          <dgm:bulletEnabled val="1"/>
        </dgm:presLayoutVars>
      </dgm:prSet>
      <dgm:spPr/>
    </dgm:pt>
    <dgm:pt modelId="{83CCDF6A-E9F2-4E90-A872-18035F2D0B84}" type="pres">
      <dgm:prSet presAssocID="{AE67F8C5-2147-47F9-A575-B57D292C9C0F}" presName="FourConn_3-4" presStyleLbl="fgAccFollowNode1" presStyleIdx="2" presStyleCnt="3">
        <dgm:presLayoutVars>
          <dgm:bulletEnabled val="1"/>
        </dgm:presLayoutVars>
      </dgm:prSet>
      <dgm:spPr/>
    </dgm:pt>
    <dgm:pt modelId="{BBD6433F-6791-4565-88CB-15CF85157FF9}" type="pres">
      <dgm:prSet presAssocID="{AE67F8C5-2147-47F9-A575-B57D292C9C0F}" presName="FourNodes_1_text" presStyleLbl="node1" presStyleIdx="3" presStyleCnt="4">
        <dgm:presLayoutVars>
          <dgm:bulletEnabled val="1"/>
        </dgm:presLayoutVars>
      </dgm:prSet>
      <dgm:spPr/>
    </dgm:pt>
    <dgm:pt modelId="{5827357D-FE17-467D-A387-F53370390C96}" type="pres">
      <dgm:prSet presAssocID="{AE67F8C5-2147-47F9-A575-B57D292C9C0F}" presName="FourNodes_2_text" presStyleLbl="node1" presStyleIdx="3" presStyleCnt="4">
        <dgm:presLayoutVars>
          <dgm:bulletEnabled val="1"/>
        </dgm:presLayoutVars>
      </dgm:prSet>
      <dgm:spPr/>
    </dgm:pt>
    <dgm:pt modelId="{72E9CAC0-DDD9-41A6-AD55-D80C60D923C5}" type="pres">
      <dgm:prSet presAssocID="{AE67F8C5-2147-47F9-A575-B57D292C9C0F}" presName="FourNodes_3_text" presStyleLbl="node1" presStyleIdx="3" presStyleCnt="4">
        <dgm:presLayoutVars>
          <dgm:bulletEnabled val="1"/>
        </dgm:presLayoutVars>
      </dgm:prSet>
      <dgm:spPr/>
    </dgm:pt>
    <dgm:pt modelId="{1E0E32B0-213E-4EE7-85FC-81E349A7BDA2}" type="pres">
      <dgm:prSet presAssocID="{AE67F8C5-2147-47F9-A575-B57D292C9C0F}" presName="FourNodes_4_text" presStyleLbl="node1" presStyleIdx="3" presStyleCnt="4">
        <dgm:presLayoutVars>
          <dgm:bulletEnabled val="1"/>
        </dgm:presLayoutVars>
      </dgm:prSet>
      <dgm:spPr/>
    </dgm:pt>
  </dgm:ptLst>
  <dgm:cxnLst>
    <dgm:cxn modelId="{FDA47900-86C9-45FC-8ADC-223FAFFC57CA}" type="presOf" srcId="{4DF339E1-469F-4B71-A228-3D55713A966E}" destId="{B87A072C-8C89-4B9B-8E7E-E4657F1104D8}" srcOrd="0" destOrd="0" presId="urn:microsoft.com/office/officeart/2005/8/layout/vProcess5"/>
    <dgm:cxn modelId="{BEF17439-B183-45CE-8BF4-5F40AB6C97CD}" type="presOf" srcId="{FD996AC3-2EDE-4221-85AD-C1349B49BC6A}" destId="{FA74487E-19BB-4C30-B7C6-BCD8680483BF}" srcOrd="0" destOrd="0" presId="urn:microsoft.com/office/officeart/2005/8/layout/vProcess5"/>
    <dgm:cxn modelId="{E5AF603D-724D-4A9F-9BA6-0EFA1328AEB7}" type="presOf" srcId="{EC11C502-9B59-4944-92F6-0B5403136BAE}" destId="{5827357D-FE17-467D-A387-F53370390C96}" srcOrd="1" destOrd="0" presId="urn:microsoft.com/office/officeart/2005/8/layout/vProcess5"/>
    <dgm:cxn modelId="{245AD73D-C88A-4ECF-841A-F7CFAB07B653}" type="presOf" srcId="{D8534C3A-9749-4FD8-BDFB-E707F39AB874}" destId="{81AAC059-7238-4E15-9B16-CC46383664AA}" srcOrd="0" destOrd="0" presId="urn:microsoft.com/office/officeart/2005/8/layout/vProcess5"/>
    <dgm:cxn modelId="{25D9BC4C-7158-4BF9-B14F-289278254BDB}" type="presOf" srcId="{51A94D5F-03AE-4E59-BA61-20DAE9520598}" destId="{1E0E32B0-213E-4EE7-85FC-81E349A7BDA2}" srcOrd="1" destOrd="0" presId="urn:microsoft.com/office/officeart/2005/8/layout/vProcess5"/>
    <dgm:cxn modelId="{37237660-F696-42AC-BCB7-B55B604F9C1D}" type="presOf" srcId="{FD996AC3-2EDE-4221-85AD-C1349B49BC6A}" destId="{BBD6433F-6791-4565-88CB-15CF85157FF9}" srcOrd="1" destOrd="0" presId="urn:microsoft.com/office/officeart/2005/8/layout/vProcess5"/>
    <dgm:cxn modelId="{87818063-9470-4039-AFF7-DCDB54C3C8C1}" type="presOf" srcId="{5A5933B3-638B-42D8-BAAB-8A126D8C74F7}" destId="{39377F6E-7C2D-4817-AF67-43CD42F04E65}" srcOrd="0" destOrd="0" presId="urn:microsoft.com/office/officeart/2005/8/layout/vProcess5"/>
    <dgm:cxn modelId="{1F9BA073-B6FB-4F9F-A167-C19854217788}" srcId="{AE67F8C5-2147-47F9-A575-B57D292C9C0F}" destId="{FD996AC3-2EDE-4221-85AD-C1349B49BC6A}" srcOrd="0" destOrd="0" parTransId="{4CB0B043-98FF-4B67-8BFD-9ED36802F02C}" sibTransId="{D8534C3A-9749-4FD8-BDFB-E707F39AB874}"/>
    <dgm:cxn modelId="{37566581-B049-4A2D-B4EF-A89F97692E6E}" type="presOf" srcId="{EC11C502-9B59-4944-92F6-0B5403136BAE}" destId="{B41085AF-525F-4712-9B38-3CDBE5A733EE}" srcOrd="0" destOrd="0" presId="urn:microsoft.com/office/officeart/2005/8/layout/vProcess5"/>
    <dgm:cxn modelId="{D1E0A58D-3FE7-4FAE-BD91-A9BE8C1BD793}" type="presOf" srcId="{C51B2801-8AD2-4EED-A6DB-C80FF3221A60}" destId="{83CCDF6A-E9F2-4E90-A872-18035F2D0B84}" srcOrd="0" destOrd="0" presId="urn:microsoft.com/office/officeart/2005/8/layout/vProcess5"/>
    <dgm:cxn modelId="{8EAA4D9B-C145-44BF-AB45-2CB71795CF8F}" type="presOf" srcId="{AE67F8C5-2147-47F9-A575-B57D292C9C0F}" destId="{B3F6A303-365F-43A5-9A5D-28931EA0EBC2}" srcOrd="0" destOrd="0" presId="urn:microsoft.com/office/officeart/2005/8/layout/vProcess5"/>
    <dgm:cxn modelId="{63F379C3-1953-4323-A6AF-8CFB3E4A9566}" srcId="{AE67F8C5-2147-47F9-A575-B57D292C9C0F}" destId="{EC11C502-9B59-4944-92F6-0B5403136BAE}" srcOrd="1" destOrd="0" parTransId="{DE40E66C-F261-44F1-87FF-6A2AD644B46E}" sibTransId="{4DF339E1-469F-4B71-A228-3D55713A966E}"/>
    <dgm:cxn modelId="{FBC31FD2-3772-40A7-83AB-A6232E4CBD6B}" type="presOf" srcId="{5A5933B3-638B-42D8-BAAB-8A126D8C74F7}" destId="{72E9CAC0-DDD9-41A6-AD55-D80C60D923C5}" srcOrd="1" destOrd="0" presId="urn:microsoft.com/office/officeart/2005/8/layout/vProcess5"/>
    <dgm:cxn modelId="{A38A1BDA-0E3C-41E0-A484-84D2A66A6052}" type="presOf" srcId="{51A94D5F-03AE-4E59-BA61-20DAE9520598}" destId="{CE8F1E9D-1831-4E20-8AFB-CD5C0E628F57}" srcOrd="0" destOrd="0" presId="urn:microsoft.com/office/officeart/2005/8/layout/vProcess5"/>
    <dgm:cxn modelId="{C78E26E0-F2DD-4E75-8ABB-051DEECE9D8C}" srcId="{AE67F8C5-2147-47F9-A575-B57D292C9C0F}" destId="{5A5933B3-638B-42D8-BAAB-8A126D8C74F7}" srcOrd="2" destOrd="0" parTransId="{ACAF7926-6414-40AE-99D8-F45652477851}" sibTransId="{C51B2801-8AD2-4EED-A6DB-C80FF3221A60}"/>
    <dgm:cxn modelId="{60EDBFF9-EF9B-431B-900B-DA049256C2DD}" srcId="{AE67F8C5-2147-47F9-A575-B57D292C9C0F}" destId="{51A94D5F-03AE-4E59-BA61-20DAE9520598}" srcOrd="3" destOrd="0" parTransId="{E2EED633-54E9-4123-9CA1-1028285AE72C}" sibTransId="{06E999FD-D9EC-4E69-8A89-44C69CF33279}"/>
    <dgm:cxn modelId="{1491B4B5-2167-4D90-BCD3-C07F0E1EE500}" type="presParOf" srcId="{B3F6A303-365F-43A5-9A5D-28931EA0EBC2}" destId="{B2DD08DB-FA21-4BBE-B55E-D9BB6EFA5BAA}" srcOrd="0" destOrd="0" presId="urn:microsoft.com/office/officeart/2005/8/layout/vProcess5"/>
    <dgm:cxn modelId="{2A6F97A5-E20C-46AB-8D1A-014C2324C712}" type="presParOf" srcId="{B3F6A303-365F-43A5-9A5D-28931EA0EBC2}" destId="{FA74487E-19BB-4C30-B7C6-BCD8680483BF}" srcOrd="1" destOrd="0" presId="urn:microsoft.com/office/officeart/2005/8/layout/vProcess5"/>
    <dgm:cxn modelId="{CE8EA301-B462-4B1D-AE42-86303CBF40D7}" type="presParOf" srcId="{B3F6A303-365F-43A5-9A5D-28931EA0EBC2}" destId="{B41085AF-525F-4712-9B38-3CDBE5A733EE}" srcOrd="2" destOrd="0" presId="urn:microsoft.com/office/officeart/2005/8/layout/vProcess5"/>
    <dgm:cxn modelId="{ED1282C8-308A-4A0A-BA6B-DEAA2B9AE4FE}" type="presParOf" srcId="{B3F6A303-365F-43A5-9A5D-28931EA0EBC2}" destId="{39377F6E-7C2D-4817-AF67-43CD42F04E65}" srcOrd="3" destOrd="0" presId="urn:microsoft.com/office/officeart/2005/8/layout/vProcess5"/>
    <dgm:cxn modelId="{EAC1D8C5-A49E-46CA-A71C-58813988DD55}" type="presParOf" srcId="{B3F6A303-365F-43A5-9A5D-28931EA0EBC2}" destId="{CE8F1E9D-1831-4E20-8AFB-CD5C0E628F57}" srcOrd="4" destOrd="0" presId="urn:microsoft.com/office/officeart/2005/8/layout/vProcess5"/>
    <dgm:cxn modelId="{52E2BEF1-C823-447C-8004-2607E7658110}" type="presParOf" srcId="{B3F6A303-365F-43A5-9A5D-28931EA0EBC2}" destId="{81AAC059-7238-4E15-9B16-CC46383664AA}" srcOrd="5" destOrd="0" presId="urn:microsoft.com/office/officeart/2005/8/layout/vProcess5"/>
    <dgm:cxn modelId="{CD0856A1-E771-4A68-995C-BD7EBE7A8F21}" type="presParOf" srcId="{B3F6A303-365F-43A5-9A5D-28931EA0EBC2}" destId="{B87A072C-8C89-4B9B-8E7E-E4657F1104D8}" srcOrd="6" destOrd="0" presId="urn:microsoft.com/office/officeart/2005/8/layout/vProcess5"/>
    <dgm:cxn modelId="{59280F49-DCF8-48C8-B263-378A3FA5B7B5}" type="presParOf" srcId="{B3F6A303-365F-43A5-9A5D-28931EA0EBC2}" destId="{83CCDF6A-E9F2-4E90-A872-18035F2D0B84}" srcOrd="7" destOrd="0" presId="urn:microsoft.com/office/officeart/2005/8/layout/vProcess5"/>
    <dgm:cxn modelId="{3FCC1788-5D26-45DC-966A-84DDB525CFF9}" type="presParOf" srcId="{B3F6A303-365F-43A5-9A5D-28931EA0EBC2}" destId="{BBD6433F-6791-4565-88CB-15CF85157FF9}" srcOrd="8" destOrd="0" presId="urn:microsoft.com/office/officeart/2005/8/layout/vProcess5"/>
    <dgm:cxn modelId="{4918B4E4-F7F5-41B3-8A2B-C204F7ADA0F0}" type="presParOf" srcId="{B3F6A303-365F-43A5-9A5D-28931EA0EBC2}" destId="{5827357D-FE17-467D-A387-F53370390C96}" srcOrd="9" destOrd="0" presId="urn:microsoft.com/office/officeart/2005/8/layout/vProcess5"/>
    <dgm:cxn modelId="{799E684D-00A6-46EC-9116-6B3BEC785CB6}" type="presParOf" srcId="{B3F6A303-365F-43A5-9A5D-28931EA0EBC2}" destId="{72E9CAC0-DDD9-41A6-AD55-D80C60D923C5}" srcOrd="10" destOrd="0" presId="urn:microsoft.com/office/officeart/2005/8/layout/vProcess5"/>
    <dgm:cxn modelId="{00FE7AA8-3F3C-4B5C-9AB1-2AD5A1F4F75A}" type="presParOf" srcId="{B3F6A303-365F-43A5-9A5D-28931EA0EBC2}" destId="{1E0E32B0-213E-4EE7-85FC-81E349A7BDA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869140-7D9F-4CB6-9D68-26ACDA20828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542472-7C4D-49E1-8A14-C6DE51CF669D}">
      <dgm:prSet custT="1"/>
      <dgm:spPr/>
      <dgm:t>
        <a:bodyPr/>
        <a:lstStyle/>
        <a:p>
          <a:pPr>
            <a:lnSpc>
              <a:spcPct val="100000"/>
            </a:lnSpc>
          </a:pPr>
          <a:r>
            <a:rPr lang="tr-TR" sz="2400" b="1" dirty="0">
              <a:solidFill>
                <a:srgbClr val="000000"/>
              </a:solidFill>
              <a:sym typeface="Inter Bold"/>
            </a:rPr>
            <a:t>Oltalama nedir ve neden etkilidir?</a:t>
          </a:r>
          <a:endParaRPr lang="en-US" sz="2400" b="1" dirty="0">
            <a:latin typeface="Aptos" panose="020B0004020202020204" pitchFamily="34" charset="0"/>
          </a:endParaRPr>
        </a:p>
      </dgm:t>
    </dgm:pt>
    <dgm:pt modelId="{2D4B34F0-04D7-4A3A-9712-631AFE9A375D}" type="parTrans" cxnId="{AF9A14EB-168A-4444-9634-55D70ACFCC21}">
      <dgm:prSet/>
      <dgm:spPr/>
      <dgm:t>
        <a:bodyPr/>
        <a:lstStyle/>
        <a:p>
          <a:endParaRPr lang="en-US"/>
        </a:p>
      </dgm:t>
    </dgm:pt>
    <dgm:pt modelId="{2F2C53CB-2009-4FBB-9C0A-58A8FF656479}" type="sibTrans" cxnId="{AF9A14EB-168A-4444-9634-55D70ACFCC21}">
      <dgm:prSet/>
      <dgm:spPr/>
      <dgm:t>
        <a:bodyPr/>
        <a:lstStyle/>
        <a:p>
          <a:endParaRPr lang="en-US"/>
        </a:p>
      </dgm:t>
    </dgm:pt>
    <dgm:pt modelId="{C9F0CD1F-889A-41C4-A411-987C2920B5E0}">
      <dgm:prSet custT="1"/>
      <dgm:spPr/>
      <dgm:t>
        <a:bodyPr/>
        <a:lstStyle/>
        <a:p>
          <a:pPr>
            <a:lnSpc>
              <a:spcPct val="100000"/>
            </a:lnSpc>
          </a:pPr>
          <a:r>
            <a:rPr lang="tr-TR" sz="1800" dirty="0"/>
            <a:t>a) Oltalama, okyanusta balık yakalamak anlamına gelir.
b) </a:t>
          </a:r>
          <a:r>
            <a:rPr lang="tr-TR" sz="1800" dirty="0">
              <a:solidFill>
                <a:srgbClr val="FF0000"/>
              </a:solidFill>
            </a:rPr>
            <a:t>Oltalama, bireyleri kişisel bilgilerini vermeleri için kandırmayı içeren bir siber suç tekniğidir.</a:t>
          </a:r>
          <a:r>
            <a:rPr lang="tr-TR" sz="1800" dirty="0"/>
            <a:t>
c) Oltalama, bir tür bilgisayar virüsüdür.
d) Oltalama, bir tür sosyal medya manipülasyonudur.</a:t>
          </a:r>
          <a:endParaRPr lang="sk-SK" sz="1800" dirty="0">
            <a:latin typeface="Aptos" panose="020B0004020202020204" pitchFamily="34" charset="0"/>
          </a:endParaRPr>
        </a:p>
      </dgm:t>
    </dgm:pt>
    <dgm:pt modelId="{8B6D9C76-83D2-473A-97CA-BE4275D5664F}" type="parTrans" cxnId="{FE6094DA-D5A7-4623-9A7D-D0CD41EE6032}">
      <dgm:prSet/>
      <dgm:spPr/>
      <dgm:t>
        <a:bodyPr/>
        <a:lstStyle/>
        <a:p>
          <a:endParaRPr lang="en-US"/>
        </a:p>
      </dgm:t>
    </dgm:pt>
    <dgm:pt modelId="{3FB545FB-D12D-4209-A95C-2E62CBB13CEE}" type="sibTrans" cxnId="{FE6094DA-D5A7-4623-9A7D-D0CD41EE6032}">
      <dgm:prSet/>
      <dgm:spPr/>
      <dgm:t>
        <a:bodyPr/>
        <a:lstStyle/>
        <a:p>
          <a:endParaRPr lang="en-US"/>
        </a:p>
      </dgm:t>
    </dgm:pt>
    <dgm:pt modelId="{9C545FC9-AE64-431A-B92D-E009ECE2CF08}">
      <dgm:prSet custT="1"/>
      <dgm:spPr/>
      <dgm:t>
        <a:bodyPr/>
        <a:lstStyle/>
        <a:p>
          <a:pPr>
            <a:lnSpc>
              <a:spcPct val="100000"/>
            </a:lnSpc>
          </a:pPr>
          <a:r>
            <a:rPr lang="tr-TR" sz="2200" b="1" dirty="0">
              <a:solidFill>
                <a:srgbClr val="000000"/>
              </a:solidFill>
              <a:sym typeface="Inter Bold"/>
            </a:rPr>
            <a:t>İlk oltalama girişimleri ne zaman ve nerede kaydedildi?</a:t>
          </a:r>
          <a:endParaRPr lang="en-US" sz="2200" b="1" dirty="0">
            <a:latin typeface="Aptos" panose="020B0004020202020204" pitchFamily="34" charset="0"/>
          </a:endParaRPr>
        </a:p>
      </dgm:t>
    </dgm:pt>
    <dgm:pt modelId="{3DC60C8B-5C3C-4506-8456-DBF647271F1D}" type="parTrans" cxnId="{B8969043-A11E-4895-A24F-491D4C44888A}">
      <dgm:prSet/>
      <dgm:spPr/>
      <dgm:t>
        <a:bodyPr/>
        <a:lstStyle/>
        <a:p>
          <a:endParaRPr lang="en-US"/>
        </a:p>
      </dgm:t>
    </dgm:pt>
    <dgm:pt modelId="{6F58F7C4-40FC-47B4-B1B4-52879C50BFE0}" type="sibTrans" cxnId="{B8969043-A11E-4895-A24F-491D4C44888A}">
      <dgm:prSet/>
      <dgm:spPr/>
      <dgm:t>
        <a:bodyPr/>
        <a:lstStyle/>
        <a:p>
          <a:endParaRPr lang="en-US"/>
        </a:p>
      </dgm:t>
    </dgm:pt>
    <dgm:pt modelId="{A058DD08-E9FC-4E44-9CA5-383DF4D89F87}">
      <dgm:prSet custT="1"/>
      <dgm:spPr/>
      <dgm:t>
        <a:bodyPr/>
        <a:lstStyle/>
        <a:p>
          <a:pPr>
            <a:lnSpc>
              <a:spcPct val="100000"/>
            </a:lnSpc>
          </a:pPr>
          <a:r>
            <a:rPr lang="tr-TR" sz="2000" dirty="0"/>
            <a:t>a) 2000'lerin başı.
b) </a:t>
          </a:r>
          <a:r>
            <a:rPr lang="tr-TR" sz="2000" dirty="0">
              <a:solidFill>
                <a:srgbClr val="FF0000"/>
              </a:solidFill>
            </a:rPr>
            <a:t>1990'ların sonu</a:t>
          </a:r>
          <a:r>
            <a:rPr lang="tr-TR" sz="2000" dirty="0"/>
            <a:t>.
c) ​​1980'ler.
d) 2010'ların başı.</a:t>
          </a:r>
          <a:endParaRPr lang="en-US" sz="2000" dirty="0">
            <a:latin typeface="Aptos" panose="020B0004020202020204" pitchFamily="34" charset="0"/>
          </a:endParaRPr>
        </a:p>
      </dgm:t>
    </dgm:pt>
    <dgm:pt modelId="{EAEE6FA1-5371-4844-A4EE-239C8535E0BD}" type="parTrans" cxnId="{D9BE3F2B-5F06-478A-A56D-B1713434D258}">
      <dgm:prSet/>
      <dgm:spPr/>
      <dgm:t>
        <a:bodyPr/>
        <a:lstStyle/>
        <a:p>
          <a:endParaRPr lang="en-US"/>
        </a:p>
      </dgm:t>
    </dgm:pt>
    <dgm:pt modelId="{84610FBE-DE2A-4324-A908-42C238C9DACE}" type="sibTrans" cxnId="{D9BE3F2B-5F06-478A-A56D-B1713434D258}">
      <dgm:prSet/>
      <dgm:spPr/>
      <dgm:t>
        <a:bodyPr/>
        <a:lstStyle/>
        <a:p>
          <a:endParaRPr lang="en-US"/>
        </a:p>
      </dgm:t>
    </dgm:pt>
    <dgm:pt modelId="{68595575-9697-4867-96CF-88644DE3FC82}">
      <dgm:prSet custT="1"/>
      <dgm:spPr/>
      <dgm:t>
        <a:bodyPr/>
        <a:lstStyle/>
        <a:p>
          <a:pPr>
            <a:lnSpc>
              <a:spcPct val="100000"/>
            </a:lnSpc>
          </a:pPr>
          <a:r>
            <a:rPr lang="tr-TR" sz="2400" b="1" noProof="0" dirty="0">
              <a:solidFill>
                <a:srgbClr val="000000"/>
              </a:solidFill>
              <a:latin typeface="Aptos" panose="020B0004020202020204" pitchFamily="34" charset="0"/>
              <a:ea typeface="Inter Bold"/>
              <a:cs typeface="Inter Bold"/>
              <a:sym typeface="Inter Bold"/>
            </a:rPr>
            <a:t>Hedefli kimlik avı nedir?</a:t>
          </a:r>
          <a:endParaRPr lang="tr-TR" sz="2400" b="1" noProof="0" dirty="0">
            <a:latin typeface="Aptos" panose="020B0004020202020204" pitchFamily="34" charset="0"/>
          </a:endParaRPr>
        </a:p>
      </dgm:t>
    </dgm:pt>
    <dgm:pt modelId="{366519F6-1A13-42EA-8156-03A24D130400}" type="parTrans" cxnId="{9F42C817-BD8E-4654-8185-10480B281AEF}">
      <dgm:prSet/>
      <dgm:spPr/>
      <dgm:t>
        <a:bodyPr/>
        <a:lstStyle/>
        <a:p>
          <a:endParaRPr lang="en-US"/>
        </a:p>
      </dgm:t>
    </dgm:pt>
    <dgm:pt modelId="{49591E18-4EDF-407B-AEA8-CAA14328CD7E}" type="sibTrans" cxnId="{9F42C817-BD8E-4654-8185-10480B281AEF}">
      <dgm:prSet/>
      <dgm:spPr/>
      <dgm:t>
        <a:bodyPr/>
        <a:lstStyle/>
        <a:p>
          <a:endParaRPr lang="en-US"/>
        </a:p>
      </dgm:t>
    </dgm:pt>
    <dgm:pt modelId="{28C2AD25-31C0-4FC9-971C-8484532155B8}">
      <dgm:prSet custT="1"/>
      <dgm:spPr/>
      <dgm:t>
        <a:bodyPr/>
        <a:lstStyle/>
        <a:p>
          <a:pPr>
            <a:lnSpc>
              <a:spcPct val="100000"/>
            </a:lnSpc>
          </a:pPr>
          <a:r>
            <a:rPr lang="tr-TR" sz="1800" dirty="0"/>
            <a:t>a) Profesyoneller tarafından kullanılan bir kimlik avı tekniği.
b) </a:t>
          </a:r>
          <a:r>
            <a:rPr lang="tr-TR" sz="1800" dirty="0">
              <a:solidFill>
                <a:srgbClr val="FF0000"/>
              </a:solidFill>
            </a:rPr>
            <a:t>Belirli bireyleri veya kuruluşları hedef alan bir kimlik avı türü.</a:t>
          </a:r>
          <a:r>
            <a:rPr lang="tr-TR" sz="1800" dirty="0"/>
            <a:t>
c) Sahte web sitelerini içeren bir kimlik avı türü.
d) Bir kimlik avı taktiği.</a:t>
          </a:r>
          <a:endParaRPr lang="en-US" sz="1800" dirty="0">
            <a:latin typeface="Aptos" panose="020B0004020202020204" pitchFamily="34" charset="0"/>
          </a:endParaRPr>
        </a:p>
      </dgm:t>
    </dgm:pt>
    <dgm:pt modelId="{DAD8D563-F8B3-4B3D-9D9E-B1777F36990D}" type="parTrans" cxnId="{8A849033-180E-46A8-8950-06077641D82E}">
      <dgm:prSet/>
      <dgm:spPr/>
      <dgm:t>
        <a:bodyPr/>
        <a:lstStyle/>
        <a:p>
          <a:endParaRPr lang="en-US"/>
        </a:p>
      </dgm:t>
    </dgm:pt>
    <dgm:pt modelId="{F549FD9D-1CF9-4CAA-AE54-1CE7694967B2}" type="sibTrans" cxnId="{8A849033-180E-46A8-8950-06077641D82E}">
      <dgm:prSet/>
      <dgm:spPr/>
      <dgm:t>
        <a:bodyPr/>
        <a:lstStyle/>
        <a:p>
          <a:endParaRPr lang="en-US"/>
        </a:p>
      </dgm:t>
    </dgm:pt>
    <dgm:pt modelId="{3219D51B-F9F0-4311-8704-E2D8234ED9D9}">
      <dgm:prSet/>
      <dgm:spPr/>
      <dgm:t>
        <a:bodyPr/>
        <a:lstStyle/>
        <a:p>
          <a:pPr>
            <a:lnSpc>
              <a:spcPct val="100000"/>
            </a:lnSpc>
          </a:pPr>
          <a:endParaRPr lang="en-GB"/>
        </a:p>
      </dgm:t>
    </dgm:pt>
    <dgm:pt modelId="{CBEB6EB2-C6B2-4DD1-976C-EF9F3E23FB34}" type="parTrans" cxnId="{F8FA9753-758D-49D9-AD31-E0F450540CCF}">
      <dgm:prSet/>
      <dgm:spPr/>
      <dgm:t>
        <a:bodyPr/>
        <a:lstStyle/>
        <a:p>
          <a:endParaRPr lang="en-GB"/>
        </a:p>
      </dgm:t>
    </dgm:pt>
    <dgm:pt modelId="{69AEA44E-1813-48A8-9062-EF0DB7ACA905}" type="sibTrans" cxnId="{F8FA9753-758D-49D9-AD31-E0F450540CCF}">
      <dgm:prSet/>
      <dgm:spPr/>
      <dgm:t>
        <a:bodyPr/>
        <a:lstStyle/>
        <a:p>
          <a:endParaRPr lang="en-GB"/>
        </a:p>
      </dgm:t>
    </dgm:pt>
    <dgm:pt modelId="{ACAD79A3-A3B5-4C29-A61D-6CBDD4F5BC2A}" type="pres">
      <dgm:prSet presAssocID="{56869140-7D9F-4CB6-9D68-26ACDA208287}" presName="root" presStyleCnt="0">
        <dgm:presLayoutVars>
          <dgm:dir/>
          <dgm:resizeHandles val="exact"/>
        </dgm:presLayoutVars>
      </dgm:prSet>
      <dgm:spPr/>
    </dgm:pt>
    <dgm:pt modelId="{9DF5B7AC-90D4-4B3F-92EC-D6B03D8F6A21}" type="pres">
      <dgm:prSet presAssocID="{6D542472-7C4D-49E1-8A14-C6DE51CF669D}" presName="compNode" presStyleCnt="0"/>
      <dgm:spPr/>
    </dgm:pt>
    <dgm:pt modelId="{B4726CC5-7390-4024-93ED-AAC710A64838}" type="pres">
      <dgm:prSet presAssocID="{6D542472-7C4D-49E1-8A14-C6DE51CF669D}" presName="bgRect" presStyleLbl="bgShp" presStyleIdx="0" presStyleCnt="4" custLinFactNeighborX="1297" custLinFactNeighborY="-1156"/>
      <dgm:spPr/>
    </dgm:pt>
    <dgm:pt modelId="{4B1041DB-D0F1-4A33-8769-A6F56943AD6D}" type="pres">
      <dgm:prSet presAssocID="{6D542472-7C4D-49E1-8A14-C6DE51CF669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t"/>
        </a:ext>
      </dgm:extLst>
    </dgm:pt>
    <dgm:pt modelId="{7C445DCE-13DC-4362-95C5-FF46EDCED362}" type="pres">
      <dgm:prSet presAssocID="{6D542472-7C4D-49E1-8A14-C6DE51CF669D}" presName="spaceRect" presStyleCnt="0"/>
      <dgm:spPr/>
    </dgm:pt>
    <dgm:pt modelId="{00B35C01-F451-489E-B753-533AD7ED8622}" type="pres">
      <dgm:prSet presAssocID="{6D542472-7C4D-49E1-8A14-C6DE51CF669D}" presName="parTx" presStyleLbl="revTx" presStyleIdx="0" presStyleCnt="7" custScaleX="70472" custLinFactNeighborX="-22244" custLinFactNeighborY="-5145">
        <dgm:presLayoutVars>
          <dgm:chMax val="0"/>
          <dgm:chPref val="0"/>
        </dgm:presLayoutVars>
      </dgm:prSet>
      <dgm:spPr/>
    </dgm:pt>
    <dgm:pt modelId="{099DFF35-6CC1-448C-B4A5-D0B03EB39F76}" type="pres">
      <dgm:prSet presAssocID="{6D542472-7C4D-49E1-8A14-C6DE51CF669D}" presName="desTx" presStyleLbl="revTx" presStyleIdx="1" presStyleCnt="7" custScaleX="114982" custLinFactNeighborX="2853" custLinFactNeighborY="2288">
        <dgm:presLayoutVars/>
      </dgm:prSet>
      <dgm:spPr/>
    </dgm:pt>
    <dgm:pt modelId="{3FA080A5-22CC-4EE4-AF1A-194A02FA7FA6}" type="pres">
      <dgm:prSet presAssocID="{2F2C53CB-2009-4FBB-9C0A-58A8FF656479}" presName="sibTrans" presStyleCnt="0"/>
      <dgm:spPr/>
    </dgm:pt>
    <dgm:pt modelId="{F9891C48-9B09-4D4F-8F49-24A186DC8A3D}" type="pres">
      <dgm:prSet presAssocID="{9C545FC9-AE64-431A-B92D-E009ECE2CF08}" presName="compNode" presStyleCnt="0"/>
      <dgm:spPr/>
    </dgm:pt>
    <dgm:pt modelId="{9EE2B3C3-AAD9-4FDB-806E-5DB8B58DAB3C}" type="pres">
      <dgm:prSet presAssocID="{9C545FC9-AE64-431A-B92D-E009ECE2CF08}" presName="bgRect" presStyleLbl="bgShp" presStyleIdx="1" presStyleCnt="4" custLinFactNeighborX="-1045" custLinFactNeighborY="4060"/>
      <dgm:spPr/>
    </dgm:pt>
    <dgm:pt modelId="{B9A4E4F4-A75F-4D13-B3A9-F42846606A69}" type="pres">
      <dgm:prSet presAssocID="{9C545FC9-AE64-431A-B92D-E009ECE2CF0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steľ"/>
        </a:ext>
      </dgm:extLst>
    </dgm:pt>
    <dgm:pt modelId="{2872B64C-6E22-43F4-BBC3-47350A344059}" type="pres">
      <dgm:prSet presAssocID="{9C545FC9-AE64-431A-B92D-E009ECE2CF08}" presName="spaceRect" presStyleCnt="0"/>
      <dgm:spPr/>
    </dgm:pt>
    <dgm:pt modelId="{F2745722-15D6-4847-BFC7-9ACF2C6107E2}" type="pres">
      <dgm:prSet presAssocID="{9C545FC9-AE64-431A-B92D-E009ECE2CF08}" presName="parTx" presStyleLbl="revTx" presStyleIdx="2" presStyleCnt="7" custScaleX="66493" custLinFactNeighborX="-24233" custLinFactNeighborY="-760">
        <dgm:presLayoutVars>
          <dgm:chMax val="0"/>
          <dgm:chPref val="0"/>
        </dgm:presLayoutVars>
      </dgm:prSet>
      <dgm:spPr/>
    </dgm:pt>
    <dgm:pt modelId="{8CFA6A97-7529-4A7A-A14A-BD2BA81DBD83}" type="pres">
      <dgm:prSet presAssocID="{9C545FC9-AE64-431A-B92D-E009ECE2CF08}" presName="desTx" presStyleLbl="revTx" presStyleIdx="3" presStyleCnt="7" custScaleX="109398" custLinFactNeighborX="4772" custLinFactNeighborY="-760">
        <dgm:presLayoutVars/>
      </dgm:prSet>
      <dgm:spPr/>
    </dgm:pt>
    <dgm:pt modelId="{BD3721B0-8537-4F93-B9CF-CBDE6651AD1C}" type="pres">
      <dgm:prSet presAssocID="{6F58F7C4-40FC-47B4-B1B4-52879C50BFE0}" presName="sibTrans" presStyleCnt="0"/>
      <dgm:spPr/>
    </dgm:pt>
    <dgm:pt modelId="{29372B44-0877-4E98-A269-7E1CC774712B}" type="pres">
      <dgm:prSet presAssocID="{68595575-9697-4867-96CF-88644DE3FC82}" presName="compNode" presStyleCnt="0"/>
      <dgm:spPr/>
    </dgm:pt>
    <dgm:pt modelId="{F153EEFB-0006-4BBF-84AB-00ED3F5E662F}" type="pres">
      <dgm:prSet presAssocID="{68595575-9697-4867-96CF-88644DE3FC82}" presName="bgRect" presStyleLbl="bgShp" presStyleIdx="2" presStyleCnt="4"/>
      <dgm:spPr/>
    </dgm:pt>
    <dgm:pt modelId="{45E7A115-8C6E-41A7-B108-132D80947806}" type="pres">
      <dgm:prSet presAssocID="{68595575-9697-4867-96CF-88644DE3FC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C444152A-F035-475E-9945-3F5B4E89CDCE}" type="pres">
      <dgm:prSet presAssocID="{68595575-9697-4867-96CF-88644DE3FC82}" presName="spaceRect" presStyleCnt="0"/>
      <dgm:spPr/>
    </dgm:pt>
    <dgm:pt modelId="{069BA8FF-572B-42F6-987F-D61CD8CB3FD6}" type="pres">
      <dgm:prSet presAssocID="{68595575-9697-4867-96CF-88644DE3FC82}" presName="parTx" presStyleLbl="revTx" presStyleIdx="4" presStyleCnt="7" custScaleX="77334" custLinFactNeighborX="-17779" custLinFactNeighborY="1375">
        <dgm:presLayoutVars>
          <dgm:chMax val="0"/>
          <dgm:chPref val="0"/>
        </dgm:presLayoutVars>
      </dgm:prSet>
      <dgm:spPr/>
    </dgm:pt>
    <dgm:pt modelId="{C2F23335-0208-48C4-BCB1-61071F1A2593}" type="pres">
      <dgm:prSet presAssocID="{68595575-9697-4867-96CF-88644DE3FC82}" presName="desTx" presStyleLbl="revTx" presStyleIdx="5" presStyleCnt="7" custScaleX="128386" custLinFactNeighborX="1513" custLinFactNeighborY="1375">
        <dgm:presLayoutVars/>
      </dgm:prSet>
      <dgm:spPr/>
    </dgm:pt>
    <dgm:pt modelId="{A577A621-B7DC-41FB-964E-451674A40B00}" type="pres">
      <dgm:prSet presAssocID="{49591E18-4EDF-407B-AEA8-CAA14328CD7E}" presName="sibTrans" presStyleCnt="0"/>
      <dgm:spPr/>
    </dgm:pt>
    <dgm:pt modelId="{019C192F-E311-452D-80BB-C0F2734724CB}" type="pres">
      <dgm:prSet presAssocID="{3219D51B-F9F0-4311-8704-E2D8234ED9D9}" presName="compNode" presStyleCnt="0"/>
      <dgm:spPr/>
    </dgm:pt>
    <dgm:pt modelId="{8C376533-406F-4720-BB3B-078144837A22}" type="pres">
      <dgm:prSet presAssocID="{3219D51B-F9F0-4311-8704-E2D8234ED9D9}" presName="bgRect" presStyleLbl="bgShp" presStyleIdx="3" presStyleCnt="4"/>
      <dgm:spPr/>
    </dgm:pt>
    <dgm:pt modelId="{0DFAEE4A-BA10-43BC-ACDA-4659ABBD18C2}" type="pres">
      <dgm:prSet presAssocID="{3219D51B-F9F0-4311-8704-E2D8234ED9D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0BD25D56-2A46-40FA-9B73-5B32E47A3148}" type="pres">
      <dgm:prSet presAssocID="{3219D51B-F9F0-4311-8704-E2D8234ED9D9}" presName="spaceRect" presStyleCnt="0"/>
      <dgm:spPr/>
    </dgm:pt>
    <dgm:pt modelId="{2F002478-7EEF-4271-AEA3-AD113063CE67}" type="pres">
      <dgm:prSet presAssocID="{3219D51B-F9F0-4311-8704-E2D8234ED9D9}" presName="parTx" presStyleLbl="revTx" presStyleIdx="6" presStyleCnt="7">
        <dgm:presLayoutVars>
          <dgm:chMax val="0"/>
          <dgm:chPref val="0"/>
        </dgm:presLayoutVars>
      </dgm:prSet>
      <dgm:spPr/>
    </dgm:pt>
  </dgm:ptLst>
  <dgm:cxnLst>
    <dgm:cxn modelId="{31C4E007-A391-4E5D-B903-67F82AF6079E}" type="presOf" srcId="{28C2AD25-31C0-4FC9-971C-8484532155B8}" destId="{C2F23335-0208-48C4-BCB1-61071F1A2593}" srcOrd="0" destOrd="0" presId="urn:microsoft.com/office/officeart/2018/2/layout/IconVerticalSolidList"/>
    <dgm:cxn modelId="{793ACD0F-178C-4711-8AB4-0FBCF7532045}" type="presOf" srcId="{56869140-7D9F-4CB6-9D68-26ACDA208287}" destId="{ACAD79A3-A3B5-4C29-A61D-6CBDD4F5BC2A}" srcOrd="0" destOrd="0" presId="urn:microsoft.com/office/officeart/2018/2/layout/IconVerticalSolidList"/>
    <dgm:cxn modelId="{D905AD11-AC9C-4E35-BA5C-B4854E4D7BB1}" type="presOf" srcId="{6D542472-7C4D-49E1-8A14-C6DE51CF669D}" destId="{00B35C01-F451-489E-B753-533AD7ED8622}" srcOrd="0" destOrd="0" presId="urn:microsoft.com/office/officeart/2018/2/layout/IconVerticalSolidList"/>
    <dgm:cxn modelId="{92EAFD13-6D45-4E41-8E88-9330FD1E073A}" type="presOf" srcId="{C9F0CD1F-889A-41C4-A411-987C2920B5E0}" destId="{099DFF35-6CC1-448C-B4A5-D0B03EB39F76}" srcOrd="0" destOrd="0" presId="urn:microsoft.com/office/officeart/2018/2/layout/IconVerticalSolidList"/>
    <dgm:cxn modelId="{9F42C817-BD8E-4654-8185-10480B281AEF}" srcId="{56869140-7D9F-4CB6-9D68-26ACDA208287}" destId="{68595575-9697-4867-96CF-88644DE3FC82}" srcOrd="2" destOrd="0" parTransId="{366519F6-1A13-42EA-8156-03A24D130400}" sibTransId="{49591E18-4EDF-407B-AEA8-CAA14328CD7E}"/>
    <dgm:cxn modelId="{D9BE3F2B-5F06-478A-A56D-B1713434D258}" srcId="{9C545FC9-AE64-431A-B92D-E009ECE2CF08}" destId="{A058DD08-E9FC-4E44-9CA5-383DF4D89F87}" srcOrd="0" destOrd="0" parTransId="{EAEE6FA1-5371-4844-A4EE-239C8535E0BD}" sibTransId="{84610FBE-DE2A-4324-A908-42C238C9DACE}"/>
    <dgm:cxn modelId="{8A849033-180E-46A8-8950-06077641D82E}" srcId="{68595575-9697-4867-96CF-88644DE3FC82}" destId="{28C2AD25-31C0-4FC9-971C-8484532155B8}" srcOrd="0" destOrd="0" parTransId="{DAD8D563-F8B3-4B3D-9D9E-B1777F36990D}" sibTransId="{F549FD9D-1CF9-4CAA-AE54-1CE7694967B2}"/>
    <dgm:cxn modelId="{B8969043-A11E-4895-A24F-491D4C44888A}" srcId="{56869140-7D9F-4CB6-9D68-26ACDA208287}" destId="{9C545FC9-AE64-431A-B92D-E009ECE2CF08}" srcOrd="1" destOrd="0" parTransId="{3DC60C8B-5C3C-4506-8456-DBF647271F1D}" sibTransId="{6F58F7C4-40FC-47B4-B1B4-52879C50BFE0}"/>
    <dgm:cxn modelId="{F8FA9753-758D-49D9-AD31-E0F450540CCF}" srcId="{56869140-7D9F-4CB6-9D68-26ACDA208287}" destId="{3219D51B-F9F0-4311-8704-E2D8234ED9D9}" srcOrd="3" destOrd="0" parTransId="{CBEB6EB2-C6B2-4DD1-976C-EF9F3E23FB34}" sibTransId="{69AEA44E-1813-48A8-9062-EF0DB7ACA905}"/>
    <dgm:cxn modelId="{D6A8FA7D-56E4-4F5D-9C50-90181867D760}" type="presOf" srcId="{68595575-9697-4867-96CF-88644DE3FC82}" destId="{069BA8FF-572B-42F6-987F-D61CD8CB3FD6}" srcOrd="0" destOrd="0" presId="urn:microsoft.com/office/officeart/2018/2/layout/IconVerticalSolidList"/>
    <dgm:cxn modelId="{1FD63098-497B-4181-82F3-01BECBDE0428}" type="presOf" srcId="{A058DD08-E9FC-4E44-9CA5-383DF4D89F87}" destId="{8CFA6A97-7529-4A7A-A14A-BD2BA81DBD83}" srcOrd="0" destOrd="0" presId="urn:microsoft.com/office/officeart/2018/2/layout/IconVerticalSolidList"/>
    <dgm:cxn modelId="{BE55E0AA-7CBB-482F-ABF4-BB307EAD15ED}" type="presOf" srcId="{9C545FC9-AE64-431A-B92D-E009ECE2CF08}" destId="{F2745722-15D6-4847-BFC7-9ACF2C6107E2}" srcOrd="0" destOrd="0" presId="urn:microsoft.com/office/officeart/2018/2/layout/IconVerticalSolidList"/>
    <dgm:cxn modelId="{0422F0D4-3F50-4DD1-86FC-DC731758C575}" type="presOf" srcId="{3219D51B-F9F0-4311-8704-E2D8234ED9D9}" destId="{2F002478-7EEF-4271-AEA3-AD113063CE67}" srcOrd="0" destOrd="0" presId="urn:microsoft.com/office/officeart/2018/2/layout/IconVerticalSolidList"/>
    <dgm:cxn modelId="{FE6094DA-D5A7-4623-9A7D-D0CD41EE6032}" srcId="{6D542472-7C4D-49E1-8A14-C6DE51CF669D}" destId="{C9F0CD1F-889A-41C4-A411-987C2920B5E0}" srcOrd="0" destOrd="0" parTransId="{8B6D9C76-83D2-473A-97CA-BE4275D5664F}" sibTransId="{3FB545FB-D12D-4209-A95C-2E62CBB13CEE}"/>
    <dgm:cxn modelId="{AF9A14EB-168A-4444-9634-55D70ACFCC21}" srcId="{56869140-7D9F-4CB6-9D68-26ACDA208287}" destId="{6D542472-7C4D-49E1-8A14-C6DE51CF669D}" srcOrd="0" destOrd="0" parTransId="{2D4B34F0-04D7-4A3A-9712-631AFE9A375D}" sibTransId="{2F2C53CB-2009-4FBB-9C0A-58A8FF656479}"/>
    <dgm:cxn modelId="{F7577903-949B-41CD-B313-0EC1B92B4DEF}" type="presParOf" srcId="{ACAD79A3-A3B5-4C29-A61D-6CBDD4F5BC2A}" destId="{9DF5B7AC-90D4-4B3F-92EC-D6B03D8F6A21}" srcOrd="0" destOrd="0" presId="urn:microsoft.com/office/officeart/2018/2/layout/IconVerticalSolidList"/>
    <dgm:cxn modelId="{CA6A37DE-EECC-41ED-8020-D12C8CD479E8}" type="presParOf" srcId="{9DF5B7AC-90D4-4B3F-92EC-D6B03D8F6A21}" destId="{B4726CC5-7390-4024-93ED-AAC710A64838}" srcOrd="0" destOrd="0" presId="urn:microsoft.com/office/officeart/2018/2/layout/IconVerticalSolidList"/>
    <dgm:cxn modelId="{E0BB9A98-66D4-40CC-A60D-E32D2B3063BC}" type="presParOf" srcId="{9DF5B7AC-90D4-4B3F-92EC-D6B03D8F6A21}" destId="{4B1041DB-D0F1-4A33-8769-A6F56943AD6D}" srcOrd="1" destOrd="0" presId="urn:microsoft.com/office/officeart/2018/2/layout/IconVerticalSolidList"/>
    <dgm:cxn modelId="{20EEF3DD-C8F1-4389-8B25-54E7538F4B91}" type="presParOf" srcId="{9DF5B7AC-90D4-4B3F-92EC-D6B03D8F6A21}" destId="{7C445DCE-13DC-4362-95C5-FF46EDCED362}" srcOrd="2" destOrd="0" presId="urn:microsoft.com/office/officeart/2018/2/layout/IconVerticalSolidList"/>
    <dgm:cxn modelId="{856F6FE1-40C3-45A0-9EBB-083A0D9BD5BB}" type="presParOf" srcId="{9DF5B7AC-90D4-4B3F-92EC-D6B03D8F6A21}" destId="{00B35C01-F451-489E-B753-533AD7ED8622}" srcOrd="3" destOrd="0" presId="urn:microsoft.com/office/officeart/2018/2/layout/IconVerticalSolidList"/>
    <dgm:cxn modelId="{8F11B998-5B36-403A-8E94-7F3AE155DE0E}" type="presParOf" srcId="{9DF5B7AC-90D4-4B3F-92EC-D6B03D8F6A21}" destId="{099DFF35-6CC1-448C-B4A5-D0B03EB39F76}" srcOrd="4" destOrd="0" presId="urn:microsoft.com/office/officeart/2018/2/layout/IconVerticalSolidList"/>
    <dgm:cxn modelId="{0CA46A38-41D0-4DA7-B31A-80F6486ACA22}" type="presParOf" srcId="{ACAD79A3-A3B5-4C29-A61D-6CBDD4F5BC2A}" destId="{3FA080A5-22CC-4EE4-AF1A-194A02FA7FA6}" srcOrd="1" destOrd="0" presId="urn:microsoft.com/office/officeart/2018/2/layout/IconVerticalSolidList"/>
    <dgm:cxn modelId="{D18C6BB5-B613-486F-AE95-E870E41AB8D9}" type="presParOf" srcId="{ACAD79A3-A3B5-4C29-A61D-6CBDD4F5BC2A}" destId="{F9891C48-9B09-4D4F-8F49-24A186DC8A3D}" srcOrd="2" destOrd="0" presId="urn:microsoft.com/office/officeart/2018/2/layout/IconVerticalSolidList"/>
    <dgm:cxn modelId="{05C19E6D-EE05-4848-8E1F-AC3B070F2741}" type="presParOf" srcId="{F9891C48-9B09-4D4F-8F49-24A186DC8A3D}" destId="{9EE2B3C3-AAD9-4FDB-806E-5DB8B58DAB3C}" srcOrd="0" destOrd="0" presId="urn:microsoft.com/office/officeart/2018/2/layout/IconVerticalSolidList"/>
    <dgm:cxn modelId="{A1A4B277-AB2B-4AAE-B6CC-0A796E1C4476}" type="presParOf" srcId="{F9891C48-9B09-4D4F-8F49-24A186DC8A3D}" destId="{B9A4E4F4-A75F-4D13-B3A9-F42846606A69}" srcOrd="1" destOrd="0" presId="urn:microsoft.com/office/officeart/2018/2/layout/IconVerticalSolidList"/>
    <dgm:cxn modelId="{615DFAEC-E1C6-4E71-86B9-D37C48EDF726}" type="presParOf" srcId="{F9891C48-9B09-4D4F-8F49-24A186DC8A3D}" destId="{2872B64C-6E22-43F4-BBC3-47350A344059}" srcOrd="2" destOrd="0" presId="urn:microsoft.com/office/officeart/2018/2/layout/IconVerticalSolidList"/>
    <dgm:cxn modelId="{9AC1A312-47F9-42D0-986F-F81C23736C5F}" type="presParOf" srcId="{F9891C48-9B09-4D4F-8F49-24A186DC8A3D}" destId="{F2745722-15D6-4847-BFC7-9ACF2C6107E2}" srcOrd="3" destOrd="0" presId="urn:microsoft.com/office/officeart/2018/2/layout/IconVerticalSolidList"/>
    <dgm:cxn modelId="{2FCF9E79-D6DD-49D7-8F3B-6D07ACC2E713}" type="presParOf" srcId="{F9891C48-9B09-4D4F-8F49-24A186DC8A3D}" destId="{8CFA6A97-7529-4A7A-A14A-BD2BA81DBD83}" srcOrd="4" destOrd="0" presId="urn:microsoft.com/office/officeart/2018/2/layout/IconVerticalSolidList"/>
    <dgm:cxn modelId="{AAE359CD-04DA-482E-8C31-EA51B630AB8B}" type="presParOf" srcId="{ACAD79A3-A3B5-4C29-A61D-6CBDD4F5BC2A}" destId="{BD3721B0-8537-4F93-B9CF-CBDE6651AD1C}" srcOrd="3" destOrd="0" presId="urn:microsoft.com/office/officeart/2018/2/layout/IconVerticalSolidList"/>
    <dgm:cxn modelId="{3F3F368B-6580-48DD-8EDB-281FDE3709EB}" type="presParOf" srcId="{ACAD79A3-A3B5-4C29-A61D-6CBDD4F5BC2A}" destId="{29372B44-0877-4E98-A269-7E1CC774712B}" srcOrd="4" destOrd="0" presId="urn:microsoft.com/office/officeart/2018/2/layout/IconVerticalSolidList"/>
    <dgm:cxn modelId="{058EED99-C322-4214-849C-1280F3D480B8}" type="presParOf" srcId="{29372B44-0877-4E98-A269-7E1CC774712B}" destId="{F153EEFB-0006-4BBF-84AB-00ED3F5E662F}" srcOrd="0" destOrd="0" presId="urn:microsoft.com/office/officeart/2018/2/layout/IconVerticalSolidList"/>
    <dgm:cxn modelId="{60A008C0-4C41-4122-855C-CE0752E13316}" type="presParOf" srcId="{29372B44-0877-4E98-A269-7E1CC774712B}" destId="{45E7A115-8C6E-41A7-B108-132D80947806}" srcOrd="1" destOrd="0" presId="urn:microsoft.com/office/officeart/2018/2/layout/IconVerticalSolidList"/>
    <dgm:cxn modelId="{4D44BFBF-B8DB-4281-B111-76DD4BC35BC1}" type="presParOf" srcId="{29372B44-0877-4E98-A269-7E1CC774712B}" destId="{C444152A-F035-475E-9945-3F5B4E89CDCE}" srcOrd="2" destOrd="0" presId="urn:microsoft.com/office/officeart/2018/2/layout/IconVerticalSolidList"/>
    <dgm:cxn modelId="{B7D1D42C-1FBC-4213-8EE6-ECF87567422A}" type="presParOf" srcId="{29372B44-0877-4E98-A269-7E1CC774712B}" destId="{069BA8FF-572B-42F6-987F-D61CD8CB3FD6}" srcOrd="3" destOrd="0" presId="urn:microsoft.com/office/officeart/2018/2/layout/IconVerticalSolidList"/>
    <dgm:cxn modelId="{DEBA946D-F077-4402-9B59-5081BA39E346}" type="presParOf" srcId="{29372B44-0877-4E98-A269-7E1CC774712B}" destId="{C2F23335-0208-48C4-BCB1-61071F1A2593}" srcOrd="4" destOrd="0" presId="urn:microsoft.com/office/officeart/2018/2/layout/IconVerticalSolidList"/>
    <dgm:cxn modelId="{EFC1B909-4546-42AD-A60D-444E41E0B599}" type="presParOf" srcId="{ACAD79A3-A3B5-4C29-A61D-6CBDD4F5BC2A}" destId="{A577A621-B7DC-41FB-964E-451674A40B00}" srcOrd="5" destOrd="0" presId="urn:microsoft.com/office/officeart/2018/2/layout/IconVerticalSolidList"/>
    <dgm:cxn modelId="{1F2E8A80-42D8-4EFD-BED8-70BE5DE5F0FE}" type="presParOf" srcId="{ACAD79A3-A3B5-4C29-A61D-6CBDD4F5BC2A}" destId="{019C192F-E311-452D-80BB-C0F2734724CB}" srcOrd="6" destOrd="0" presId="urn:microsoft.com/office/officeart/2018/2/layout/IconVerticalSolidList"/>
    <dgm:cxn modelId="{F60AEEAB-B7E1-471F-81DA-F2324C278CC3}" type="presParOf" srcId="{019C192F-E311-452D-80BB-C0F2734724CB}" destId="{8C376533-406F-4720-BB3B-078144837A22}" srcOrd="0" destOrd="0" presId="urn:microsoft.com/office/officeart/2018/2/layout/IconVerticalSolidList"/>
    <dgm:cxn modelId="{770D7FA1-4948-49DB-81E7-A980A057E882}" type="presParOf" srcId="{019C192F-E311-452D-80BB-C0F2734724CB}" destId="{0DFAEE4A-BA10-43BC-ACDA-4659ABBD18C2}" srcOrd="1" destOrd="0" presId="urn:microsoft.com/office/officeart/2018/2/layout/IconVerticalSolidList"/>
    <dgm:cxn modelId="{2CA7B807-3C0E-46C0-92CA-A40C3883F028}" type="presParOf" srcId="{019C192F-E311-452D-80BB-C0F2734724CB}" destId="{0BD25D56-2A46-40FA-9B73-5B32E47A3148}" srcOrd="2" destOrd="0" presId="urn:microsoft.com/office/officeart/2018/2/layout/IconVerticalSolidList"/>
    <dgm:cxn modelId="{CCD75BBC-25CD-4E7C-BC58-65388A20907C}" type="presParOf" srcId="{019C192F-E311-452D-80BB-C0F2734724CB}" destId="{2F002478-7EEF-4271-AEA3-AD113063CE6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869140-7D9F-4CB6-9D68-26ACDA20828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542472-7C4D-49E1-8A14-C6DE51CF669D}">
      <dgm:prSet custT="1"/>
      <dgm:spPr/>
      <dgm:t>
        <a:bodyPr/>
        <a:lstStyle/>
        <a:p>
          <a:pPr>
            <a:lnSpc>
              <a:spcPct val="100000"/>
            </a:lnSpc>
          </a:pPr>
          <a:r>
            <a:rPr lang="tr-TR" sz="2400" b="1" noProof="0" dirty="0">
              <a:solidFill>
                <a:srgbClr val="000000"/>
              </a:solidFill>
              <a:latin typeface="Aptos" panose="020B0004020202020204" pitchFamily="34" charset="0"/>
              <a:ea typeface="Inter Bold"/>
              <a:cs typeface="Inter Bold"/>
              <a:sym typeface="Inter Bold"/>
            </a:rPr>
            <a:t>Sesli kimlik avı ne olarak da bilinir?</a:t>
          </a:r>
          <a:endParaRPr lang="tr-TR" sz="2400" b="1" noProof="0" dirty="0">
            <a:latin typeface="Aptos" panose="020B0004020202020204" pitchFamily="34" charset="0"/>
          </a:endParaRPr>
        </a:p>
      </dgm:t>
    </dgm:pt>
    <dgm:pt modelId="{2D4B34F0-04D7-4A3A-9712-631AFE9A375D}" type="parTrans" cxnId="{AF9A14EB-168A-4444-9634-55D70ACFCC21}">
      <dgm:prSet/>
      <dgm:spPr/>
      <dgm:t>
        <a:bodyPr/>
        <a:lstStyle/>
        <a:p>
          <a:endParaRPr lang="en-US"/>
        </a:p>
      </dgm:t>
    </dgm:pt>
    <dgm:pt modelId="{2F2C53CB-2009-4FBB-9C0A-58A8FF656479}" type="sibTrans" cxnId="{AF9A14EB-168A-4444-9634-55D70ACFCC21}">
      <dgm:prSet/>
      <dgm:spPr/>
      <dgm:t>
        <a:bodyPr/>
        <a:lstStyle/>
        <a:p>
          <a:endParaRPr lang="en-US"/>
        </a:p>
      </dgm:t>
    </dgm:pt>
    <dgm:pt modelId="{C9F0CD1F-889A-41C4-A411-987C2920B5E0}">
      <dgm:prSet custT="1"/>
      <dgm:spPr/>
      <dgm:t>
        <a:bodyPr/>
        <a:lstStyle/>
        <a:p>
          <a:pPr>
            <a:lnSpc>
              <a:spcPct val="100000"/>
            </a:lnSpc>
          </a:pPr>
          <a:r>
            <a:rPr lang="tr-TR" sz="1800" noProof="0" dirty="0">
              <a:latin typeface="Aptos" panose="020B0004020202020204" pitchFamily="34" charset="0"/>
            </a:rPr>
            <a:t>a)</a:t>
          </a:r>
          <a:r>
            <a:rPr lang="tr-TR" sz="1800" noProof="0" dirty="0">
              <a:solidFill>
                <a:srgbClr val="000000"/>
              </a:solidFill>
              <a:latin typeface="Aptos" panose="020B0004020202020204" pitchFamily="34" charset="0"/>
              <a:ea typeface="Inter"/>
              <a:cs typeface="Inter"/>
              <a:sym typeface="Inter"/>
            </a:rPr>
            <a:t> Hedefli kimlik avı.</a:t>
          </a:r>
        </a:p>
        <a:p>
          <a:pPr>
            <a:lnSpc>
              <a:spcPct val="100000"/>
            </a:lnSpc>
          </a:pPr>
          <a:r>
            <a:rPr lang="tr-TR" sz="1800" noProof="0" dirty="0">
              <a:latin typeface="Aptos" panose="020B0004020202020204" pitchFamily="34" charset="0"/>
            </a:rPr>
            <a:t>b) </a:t>
          </a:r>
          <a:r>
            <a:rPr lang="tr-TR" sz="1800" noProof="0" dirty="0">
              <a:solidFill>
                <a:srgbClr val="000000"/>
              </a:solidFill>
              <a:latin typeface="Aptos" panose="020B0004020202020204" pitchFamily="34" charset="0"/>
              <a:ea typeface="Inter"/>
              <a:cs typeface="Inter"/>
              <a:sym typeface="Inter"/>
            </a:rPr>
            <a:t>Klon kimlik avı</a:t>
          </a:r>
        </a:p>
        <a:p>
          <a:pPr>
            <a:lnSpc>
              <a:spcPct val="100000"/>
            </a:lnSpc>
          </a:pPr>
          <a:r>
            <a:rPr lang="tr-TR" sz="1800" noProof="0" dirty="0">
              <a:latin typeface="Aptos" panose="020B0004020202020204" pitchFamily="34" charset="0"/>
            </a:rPr>
            <a:t>c) </a:t>
          </a:r>
          <a:r>
            <a:rPr lang="tr-TR" sz="1800" noProof="0" dirty="0" err="1">
              <a:solidFill>
                <a:srgbClr val="ED0000"/>
              </a:solidFill>
              <a:latin typeface="Aptos" panose="020B0004020202020204" pitchFamily="34" charset="0"/>
              <a:ea typeface="Inter"/>
              <a:cs typeface="Inter"/>
              <a:sym typeface="Inter"/>
            </a:rPr>
            <a:t>Vishing</a:t>
          </a:r>
          <a:r>
            <a:rPr lang="tr-TR" sz="1800" noProof="0" dirty="0">
              <a:solidFill>
                <a:srgbClr val="ED0000"/>
              </a:solidFill>
              <a:latin typeface="Aptos" panose="020B0004020202020204" pitchFamily="34" charset="0"/>
              <a:ea typeface="Inter"/>
              <a:cs typeface="Inter"/>
              <a:sym typeface="Inter"/>
            </a:rPr>
            <a:t>.</a:t>
          </a:r>
        </a:p>
        <a:p>
          <a:pPr>
            <a:lnSpc>
              <a:spcPct val="100000"/>
            </a:lnSpc>
          </a:pPr>
          <a:r>
            <a:rPr lang="tr-TR" sz="1800" noProof="0" dirty="0">
              <a:latin typeface="Aptos" panose="020B0004020202020204" pitchFamily="34" charset="0"/>
            </a:rPr>
            <a:t>d) </a:t>
          </a:r>
          <a:r>
            <a:rPr lang="tr-TR" sz="1800" noProof="0" dirty="0" err="1">
              <a:solidFill>
                <a:srgbClr val="000000"/>
              </a:solidFill>
              <a:latin typeface="Aptos" panose="020B0004020202020204" pitchFamily="34" charset="0"/>
              <a:ea typeface="Inter"/>
              <a:cs typeface="Inter"/>
              <a:sym typeface="Inter"/>
            </a:rPr>
            <a:t>Smishing</a:t>
          </a:r>
          <a:r>
            <a:rPr lang="tr-TR" sz="1800" noProof="0" dirty="0">
              <a:solidFill>
                <a:srgbClr val="000000"/>
              </a:solidFill>
              <a:latin typeface="Aptos" panose="020B0004020202020204" pitchFamily="34" charset="0"/>
              <a:ea typeface="Inter"/>
              <a:cs typeface="Inter"/>
              <a:sym typeface="Inter"/>
            </a:rPr>
            <a:t>.</a:t>
          </a:r>
          <a:endParaRPr lang="tr-TR" sz="1800" noProof="0" dirty="0">
            <a:latin typeface="Aptos" panose="020B0004020202020204" pitchFamily="34" charset="0"/>
          </a:endParaRPr>
        </a:p>
      </dgm:t>
    </dgm:pt>
    <dgm:pt modelId="{8B6D9C76-83D2-473A-97CA-BE4275D5664F}" type="parTrans" cxnId="{FE6094DA-D5A7-4623-9A7D-D0CD41EE6032}">
      <dgm:prSet/>
      <dgm:spPr/>
      <dgm:t>
        <a:bodyPr/>
        <a:lstStyle/>
        <a:p>
          <a:endParaRPr lang="en-US"/>
        </a:p>
      </dgm:t>
    </dgm:pt>
    <dgm:pt modelId="{3FB545FB-D12D-4209-A95C-2E62CBB13CEE}" type="sibTrans" cxnId="{FE6094DA-D5A7-4623-9A7D-D0CD41EE6032}">
      <dgm:prSet/>
      <dgm:spPr/>
      <dgm:t>
        <a:bodyPr/>
        <a:lstStyle/>
        <a:p>
          <a:endParaRPr lang="en-US"/>
        </a:p>
      </dgm:t>
    </dgm:pt>
    <dgm:pt modelId="{9C545FC9-AE64-431A-B92D-E009ECE2CF08}">
      <dgm:prSet custT="1"/>
      <dgm:spPr/>
      <dgm:t>
        <a:bodyPr/>
        <a:lstStyle/>
        <a:p>
          <a:pPr>
            <a:lnSpc>
              <a:spcPct val="100000"/>
            </a:lnSpc>
          </a:pPr>
          <a:r>
            <a:rPr lang="tr-TR" sz="2400" b="1" noProof="0" dirty="0">
              <a:solidFill>
                <a:srgbClr val="000000"/>
              </a:solidFill>
              <a:latin typeface="Aptos" panose="020B0004020202020204" pitchFamily="34" charset="0"/>
              <a:ea typeface="Inter Bold"/>
              <a:cs typeface="Inter Bold"/>
              <a:sym typeface="Inter Bold"/>
            </a:rPr>
            <a:t>SMS kimlik avı nasıl gerçekleşir?</a:t>
          </a:r>
          <a:endParaRPr lang="tr-TR" sz="2400" b="1" noProof="0" dirty="0">
            <a:latin typeface="Aptos" panose="020B0004020202020204" pitchFamily="34" charset="0"/>
          </a:endParaRPr>
        </a:p>
      </dgm:t>
    </dgm:pt>
    <dgm:pt modelId="{3DC60C8B-5C3C-4506-8456-DBF647271F1D}" type="parTrans" cxnId="{B8969043-A11E-4895-A24F-491D4C44888A}">
      <dgm:prSet/>
      <dgm:spPr/>
      <dgm:t>
        <a:bodyPr/>
        <a:lstStyle/>
        <a:p>
          <a:endParaRPr lang="en-US"/>
        </a:p>
      </dgm:t>
    </dgm:pt>
    <dgm:pt modelId="{6F58F7C4-40FC-47B4-B1B4-52879C50BFE0}" type="sibTrans" cxnId="{B8969043-A11E-4895-A24F-491D4C44888A}">
      <dgm:prSet/>
      <dgm:spPr/>
      <dgm:t>
        <a:bodyPr/>
        <a:lstStyle/>
        <a:p>
          <a:endParaRPr lang="en-US"/>
        </a:p>
      </dgm:t>
    </dgm:pt>
    <dgm:pt modelId="{A058DD08-E9FC-4E44-9CA5-383DF4D89F87}">
      <dgm:prSet custT="1"/>
      <dgm:spPr/>
      <dgm:t>
        <a:bodyPr/>
        <a:lstStyle/>
        <a:p>
          <a:pPr>
            <a:lnSpc>
              <a:spcPct val="100000"/>
            </a:lnSpc>
          </a:pPr>
          <a:r>
            <a:rPr lang="tr-TR" sz="2000" noProof="0" dirty="0"/>
            <a:t>a) Telefon görüşmeleri yoluyla.
b) E-posta yoluyla.
c) </a:t>
          </a:r>
          <a:r>
            <a:rPr lang="tr-TR" sz="2000" noProof="0" dirty="0">
              <a:solidFill>
                <a:srgbClr val="FF0000"/>
              </a:solidFill>
            </a:rPr>
            <a:t>SMS metin mesajları yoluyla.</a:t>
          </a:r>
          <a:r>
            <a:rPr lang="tr-TR" sz="2000" noProof="0" dirty="0"/>
            <a:t>
d) Sosyal medya mesajları yoluyla.</a:t>
          </a:r>
          <a:endParaRPr lang="tr-TR" sz="2000" noProof="0" dirty="0">
            <a:latin typeface="Aptos" panose="020B0004020202020204" pitchFamily="34" charset="0"/>
          </a:endParaRPr>
        </a:p>
      </dgm:t>
    </dgm:pt>
    <dgm:pt modelId="{EAEE6FA1-5371-4844-A4EE-239C8535E0BD}" type="parTrans" cxnId="{D9BE3F2B-5F06-478A-A56D-B1713434D258}">
      <dgm:prSet/>
      <dgm:spPr/>
      <dgm:t>
        <a:bodyPr/>
        <a:lstStyle/>
        <a:p>
          <a:endParaRPr lang="en-US"/>
        </a:p>
      </dgm:t>
    </dgm:pt>
    <dgm:pt modelId="{84610FBE-DE2A-4324-A908-42C238C9DACE}" type="sibTrans" cxnId="{D9BE3F2B-5F06-478A-A56D-B1713434D258}">
      <dgm:prSet/>
      <dgm:spPr/>
      <dgm:t>
        <a:bodyPr/>
        <a:lstStyle/>
        <a:p>
          <a:endParaRPr lang="en-US"/>
        </a:p>
      </dgm:t>
    </dgm:pt>
    <dgm:pt modelId="{68595575-9697-4867-96CF-88644DE3FC82}">
      <dgm:prSet custT="1"/>
      <dgm:spPr/>
      <dgm:t>
        <a:bodyPr/>
        <a:lstStyle/>
        <a:p>
          <a:pPr>
            <a:lnSpc>
              <a:spcPct val="100000"/>
            </a:lnSpc>
          </a:pPr>
          <a:r>
            <a:rPr lang="tr-TR" sz="2400" b="1" noProof="0" dirty="0">
              <a:solidFill>
                <a:srgbClr val="000000"/>
              </a:solidFill>
              <a:sym typeface="Inter Bold"/>
            </a:rPr>
            <a:t>Nijerya Dolandırıcılığı Nedir?</a:t>
          </a:r>
          <a:endParaRPr lang="tr-TR" sz="2400" b="1" noProof="0" dirty="0">
            <a:latin typeface="Aptos" panose="020B0004020202020204" pitchFamily="34" charset="0"/>
          </a:endParaRPr>
        </a:p>
      </dgm:t>
    </dgm:pt>
    <dgm:pt modelId="{366519F6-1A13-42EA-8156-03A24D130400}" type="parTrans" cxnId="{9F42C817-BD8E-4654-8185-10480B281AEF}">
      <dgm:prSet/>
      <dgm:spPr/>
      <dgm:t>
        <a:bodyPr/>
        <a:lstStyle/>
        <a:p>
          <a:endParaRPr lang="en-US"/>
        </a:p>
      </dgm:t>
    </dgm:pt>
    <dgm:pt modelId="{49591E18-4EDF-407B-AEA8-CAA14328CD7E}" type="sibTrans" cxnId="{9F42C817-BD8E-4654-8185-10480B281AEF}">
      <dgm:prSet/>
      <dgm:spPr/>
      <dgm:t>
        <a:bodyPr/>
        <a:lstStyle/>
        <a:p>
          <a:endParaRPr lang="en-US"/>
        </a:p>
      </dgm:t>
    </dgm:pt>
    <dgm:pt modelId="{28C2AD25-31C0-4FC9-971C-8484532155B8}">
      <dgm:prSet custT="1"/>
      <dgm:spPr/>
      <dgm:t>
        <a:bodyPr/>
        <a:lstStyle/>
        <a:p>
          <a:pPr>
            <a:lnSpc>
              <a:spcPct val="100000"/>
            </a:lnSpc>
          </a:pPr>
          <a:r>
            <a:rPr lang="tr-TR" sz="1800" noProof="0" dirty="0"/>
            <a:t>a) Nijerya kökenli bir kimlik avı tekniği.
b) Sahte Nijeryalı prenslerin karıştığı bir dolandırıcılık.
c) </a:t>
          </a:r>
          <a:r>
            <a:rPr lang="tr-TR" sz="1800" noProof="0" dirty="0">
              <a:solidFill>
                <a:srgbClr val="FF0000"/>
              </a:solidFill>
            </a:rPr>
            <a:t>Büyük miktarda parayı gizlice yurtdışına taşımayı içeren klasik bir dolandırıcılık.</a:t>
          </a:r>
          <a:r>
            <a:rPr lang="tr-TR" sz="1800" noProof="0" dirty="0"/>
            <a:t>
d) Sahte avukatlar ve noterlerin karıştığı bir dolandırıcılık.</a:t>
          </a:r>
          <a:endParaRPr lang="tr-TR" sz="1800" noProof="0" dirty="0">
            <a:latin typeface="Aptos" panose="020B0004020202020204" pitchFamily="34" charset="0"/>
          </a:endParaRPr>
        </a:p>
      </dgm:t>
    </dgm:pt>
    <dgm:pt modelId="{DAD8D563-F8B3-4B3D-9D9E-B1777F36990D}" type="parTrans" cxnId="{8A849033-180E-46A8-8950-06077641D82E}">
      <dgm:prSet/>
      <dgm:spPr/>
      <dgm:t>
        <a:bodyPr/>
        <a:lstStyle/>
        <a:p>
          <a:endParaRPr lang="en-US"/>
        </a:p>
      </dgm:t>
    </dgm:pt>
    <dgm:pt modelId="{F549FD9D-1CF9-4CAA-AE54-1CE7694967B2}" type="sibTrans" cxnId="{8A849033-180E-46A8-8950-06077641D82E}">
      <dgm:prSet/>
      <dgm:spPr/>
      <dgm:t>
        <a:bodyPr/>
        <a:lstStyle/>
        <a:p>
          <a:endParaRPr lang="en-US"/>
        </a:p>
      </dgm:t>
    </dgm:pt>
    <dgm:pt modelId="{3219D51B-F9F0-4311-8704-E2D8234ED9D9}">
      <dgm:prSet/>
      <dgm:spPr/>
      <dgm:t>
        <a:bodyPr/>
        <a:lstStyle/>
        <a:p>
          <a:pPr>
            <a:lnSpc>
              <a:spcPct val="100000"/>
            </a:lnSpc>
          </a:pPr>
          <a:endParaRPr lang="tr-TR" noProof="0" dirty="0"/>
        </a:p>
      </dgm:t>
    </dgm:pt>
    <dgm:pt modelId="{CBEB6EB2-C6B2-4DD1-976C-EF9F3E23FB34}" type="parTrans" cxnId="{F8FA9753-758D-49D9-AD31-E0F450540CCF}">
      <dgm:prSet/>
      <dgm:spPr/>
      <dgm:t>
        <a:bodyPr/>
        <a:lstStyle/>
        <a:p>
          <a:endParaRPr lang="en-GB"/>
        </a:p>
      </dgm:t>
    </dgm:pt>
    <dgm:pt modelId="{69AEA44E-1813-48A8-9062-EF0DB7ACA905}" type="sibTrans" cxnId="{F8FA9753-758D-49D9-AD31-E0F450540CCF}">
      <dgm:prSet/>
      <dgm:spPr/>
      <dgm:t>
        <a:bodyPr/>
        <a:lstStyle/>
        <a:p>
          <a:endParaRPr lang="en-GB"/>
        </a:p>
      </dgm:t>
    </dgm:pt>
    <dgm:pt modelId="{ACAD79A3-A3B5-4C29-A61D-6CBDD4F5BC2A}" type="pres">
      <dgm:prSet presAssocID="{56869140-7D9F-4CB6-9D68-26ACDA208287}" presName="root" presStyleCnt="0">
        <dgm:presLayoutVars>
          <dgm:dir/>
          <dgm:resizeHandles val="exact"/>
        </dgm:presLayoutVars>
      </dgm:prSet>
      <dgm:spPr/>
    </dgm:pt>
    <dgm:pt modelId="{9DF5B7AC-90D4-4B3F-92EC-D6B03D8F6A21}" type="pres">
      <dgm:prSet presAssocID="{6D542472-7C4D-49E1-8A14-C6DE51CF669D}" presName="compNode" presStyleCnt="0"/>
      <dgm:spPr/>
    </dgm:pt>
    <dgm:pt modelId="{B4726CC5-7390-4024-93ED-AAC710A64838}" type="pres">
      <dgm:prSet presAssocID="{6D542472-7C4D-49E1-8A14-C6DE51CF669D}" presName="bgRect" presStyleLbl="bgShp" presStyleIdx="0" presStyleCnt="4" custLinFactNeighborX="1297" custLinFactNeighborY="-1156"/>
      <dgm:spPr/>
    </dgm:pt>
    <dgm:pt modelId="{4B1041DB-D0F1-4A33-8769-A6F56943AD6D}" type="pres">
      <dgm:prSet presAssocID="{6D542472-7C4D-49E1-8A14-C6DE51CF669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t"/>
        </a:ext>
      </dgm:extLst>
    </dgm:pt>
    <dgm:pt modelId="{7C445DCE-13DC-4362-95C5-FF46EDCED362}" type="pres">
      <dgm:prSet presAssocID="{6D542472-7C4D-49E1-8A14-C6DE51CF669D}" presName="spaceRect" presStyleCnt="0"/>
      <dgm:spPr/>
    </dgm:pt>
    <dgm:pt modelId="{00B35C01-F451-489E-B753-533AD7ED8622}" type="pres">
      <dgm:prSet presAssocID="{6D542472-7C4D-49E1-8A14-C6DE51CF669D}" presName="parTx" presStyleLbl="revTx" presStyleIdx="0" presStyleCnt="7" custScaleX="70472" custLinFactNeighborX="-22244" custLinFactNeighborY="-5145">
        <dgm:presLayoutVars>
          <dgm:chMax val="0"/>
          <dgm:chPref val="0"/>
        </dgm:presLayoutVars>
      </dgm:prSet>
      <dgm:spPr/>
    </dgm:pt>
    <dgm:pt modelId="{099DFF35-6CC1-448C-B4A5-D0B03EB39F76}" type="pres">
      <dgm:prSet presAssocID="{6D542472-7C4D-49E1-8A14-C6DE51CF669D}" presName="desTx" presStyleLbl="revTx" presStyleIdx="1" presStyleCnt="7" custScaleX="114982" custLinFactNeighborX="2853" custLinFactNeighborY="2288">
        <dgm:presLayoutVars/>
      </dgm:prSet>
      <dgm:spPr/>
    </dgm:pt>
    <dgm:pt modelId="{3FA080A5-22CC-4EE4-AF1A-194A02FA7FA6}" type="pres">
      <dgm:prSet presAssocID="{2F2C53CB-2009-4FBB-9C0A-58A8FF656479}" presName="sibTrans" presStyleCnt="0"/>
      <dgm:spPr/>
    </dgm:pt>
    <dgm:pt modelId="{F9891C48-9B09-4D4F-8F49-24A186DC8A3D}" type="pres">
      <dgm:prSet presAssocID="{9C545FC9-AE64-431A-B92D-E009ECE2CF08}" presName="compNode" presStyleCnt="0"/>
      <dgm:spPr/>
    </dgm:pt>
    <dgm:pt modelId="{9EE2B3C3-AAD9-4FDB-806E-5DB8B58DAB3C}" type="pres">
      <dgm:prSet presAssocID="{9C545FC9-AE64-431A-B92D-E009ECE2CF08}" presName="bgRect" presStyleLbl="bgShp" presStyleIdx="1" presStyleCnt="4" custLinFactNeighborX="-1045" custLinFactNeighborY="4060"/>
      <dgm:spPr/>
    </dgm:pt>
    <dgm:pt modelId="{B9A4E4F4-A75F-4D13-B3A9-F42846606A69}" type="pres">
      <dgm:prSet presAssocID="{9C545FC9-AE64-431A-B92D-E009ECE2CF0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steľ"/>
        </a:ext>
      </dgm:extLst>
    </dgm:pt>
    <dgm:pt modelId="{2872B64C-6E22-43F4-BBC3-47350A344059}" type="pres">
      <dgm:prSet presAssocID="{9C545FC9-AE64-431A-B92D-E009ECE2CF08}" presName="spaceRect" presStyleCnt="0"/>
      <dgm:spPr/>
    </dgm:pt>
    <dgm:pt modelId="{F2745722-15D6-4847-BFC7-9ACF2C6107E2}" type="pres">
      <dgm:prSet presAssocID="{9C545FC9-AE64-431A-B92D-E009ECE2CF08}" presName="parTx" presStyleLbl="revTx" presStyleIdx="2" presStyleCnt="7" custScaleX="66493" custLinFactNeighborX="-24233" custLinFactNeighborY="-760">
        <dgm:presLayoutVars>
          <dgm:chMax val="0"/>
          <dgm:chPref val="0"/>
        </dgm:presLayoutVars>
      </dgm:prSet>
      <dgm:spPr/>
    </dgm:pt>
    <dgm:pt modelId="{8CFA6A97-7529-4A7A-A14A-BD2BA81DBD83}" type="pres">
      <dgm:prSet presAssocID="{9C545FC9-AE64-431A-B92D-E009ECE2CF08}" presName="desTx" presStyleLbl="revTx" presStyleIdx="3" presStyleCnt="7" custScaleX="109398" custLinFactNeighborX="4772" custLinFactNeighborY="-760">
        <dgm:presLayoutVars/>
      </dgm:prSet>
      <dgm:spPr/>
    </dgm:pt>
    <dgm:pt modelId="{BD3721B0-8537-4F93-B9CF-CBDE6651AD1C}" type="pres">
      <dgm:prSet presAssocID="{6F58F7C4-40FC-47B4-B1B4-52879C50BFE0}" presName="sibTrans" presStyleCnt="0"/>
      <dgm:spPr/>
    </dgm:pt>
    <dgm:pt modelId="{29372B44-0877-4E98-A269-7E1CC774712B}" type="pres">
      <dgm:prSet presAssocID="{68595575-9697-4867-96CF-88644DE3FC82}" presName="compNode" presStyleCnt="0"/>
      <dgm:spPr/>
    </dgm:pt>
    <dgm:pt modelId="{F153EEFB-0006-4BBF-84AB-00ED3F5E662F}" type="pres">
      <dgm:prSet presAssocID="{68595575-9697-4867-96CF-88644DE3FC82}" presName="bgRect" presStyleLbl="bgShp" presStyleIdx="2" presStyleCnt="4"/>
      <dgm:spPr/>
    </dgm:pt>
    <dgm:pt modelId="{45E7A115-8C6E-41A7-B108-132D80947806}" type="pres">
      <dgm:prSet presAssocID="{68595575-9697-4867-96CF-88644DE3FC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C444152A-F035-475E-9945-3F5B4E89CDCE}" type="pres">
      <dgm:prSet presAssocID="{68595575-9697-4867-96CF-88644DE3FC82}" presName="spaceRect" presStyleCnt="0"/>
      <dgm:spPr/>
    </dgm:pt>
    <dgm:pt modelId="{069BA8FF-572B-42F6-987F-D61CD8CB3FD6}" type="pres">
      <dgm:prSet presAssocID="{68595575-9697-4867-96CF-88644DE3FC82}" presName="parTx" presStyleLbl="revTx" presStyleIdx="4" presStyleCnt="7" custScaleX="77334" custLinFactNeighborX="-17779" custLinFactNeighborY="1375">
        <dgm:presLayoutVars>
          <dgm:chMax val="0"/>
          <dgm:chPref val="0"/>
        </dgm:presLayoutVars>
      </dgm:prSet>
      <dgm:spPr/>
    </dgm:pt>
    <dgm:pt modelId="{C2F23335-0208-48C4-BCB1-61071F1A2593}" type="pres">
      <dgm:prSet presAssocID="{68595575-9697-4867-96CF-88644DE3FC82}" presName="desTx" presStyleLbl="revTx" presStyleIdx="5" presStyleCnt="7" custScaleX="124012" custLinFactNeighborX="856" custLinFactNeighborY="1375">
        <dgm:presLayoutVars/>
      </dgm:prSet>
      <dgm:spPr/>
    </dgm:pt>
    <dgm:pt modelId="{A577A621-B7DC-41FB-964E-451674A40B00}" type="pres">
      <dgm:prSet presAssocID="{49591E18-4EDF-407B-AEA8-CAA14328CD7E}" presName="sibTrans" presStyleCnt="0"/>
      <dgm:spPr/>
    </dgm:pt>
    <dgm:pt modelId="{019C192F-E311-452D-80BB-C0F2734724CB}" type="pres">
      <dgm:prSet presAssocID="{3219D51B-F9F0-4311-8704-E2D8234ED9D9}" presName="compNode" presStyleCnt="0"/>
      <dgm:spPr/>
    </dgm:pt>
    <dgm:pt modelId="{8C376533-406F-4720-BB3B-078144837A22}" type="pres">
      <dgm:prSet presAssocID="{3219D51B-F9F0-4311-8704-E2D8234ED9D9}" presName="bgRect" presStyleLbl="bgShp" presStyleIdx="3" presStyleCnt="4" custLinFactNeighborX="-1537" custLinFactNeighborY="-11150"/>
      <dgm:spPr/>
    </dgm:pt>
    <dgm:pt modelId="{0DFAEE4A-BA10-43BC-ACDA-4659ABBD18C2}" type="pres">
      <dgm:prSet presAssocID="{3219D51B-F9F0-4311-8704-E2D8234ED9D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0BD25D56-2A46-40FA-9B73-5B32E47A3148}" type="pres">
      <dgm:prSet presAssocID="{3219D51B-F9F0-4311-8704-E2D8234ED9D9}" presName="spaceRect" presStyleCnt="0"/>
      <dgm:spPr/>
    </dgm:pt>
    <dgm:pt modelId="{2F002478-7EEF-4271-AEA3-AD113063CE67}" type="pres">
      <dgm:prSet presAssocID="{3219D51B-F9F0-4311-8704-E2D8234ED9D9}" presName="parTx" presStyleLbl="revTx" presStyleIdx="6" presStyleCnt="7">
        <dgm:presLayoutVars>
          <dgm:chMax val="0"/>
          <dgm:chPref val="0"/>
        </dgm:presLayoutVars>
      </dgm:prSet>
      <dgm:spPr/>
    </dgm:pt>
  </dgm:ptLst>
  <dgm:cxnLst>
    <dgm:cxn modelId="{31C4E007-A391-4E5D-B903-67F82AF6079E}" type="presOf" srcId="{28C2AD25-31C0-4FC9-971C-8484532155B8}" destId="{C2F23335-0208-48C4-BCB1-61071F1A2593}" srcOrd="0" destOrd="0" presId="urn:microsoft.com/office/officeart/2018/2/layout/IconVerticalSolidList"/>
    <dgm:cxn modelId="{793ACD0F-178C-4711-8AB4-0FBCF7532045}" type="presOf" srcId="{56869140-7D9F-4CB6-9D68-26ACDA208287}" destId="{ACAD79A3-A3B5-4C29-A61D-6CBDD4F5BC2A}" srcOrd="0" destOrd="0" presId="urn:microsoft.com/office/officeart/2018/2/layout/IconVerticalSolidList"/>
    <dgm:cxn modelId="{D905AD11-AC9C-4E35-BA5C-B4854E4D7BB1}" type="presOf" srcId="{6D542472-7C4D-49E1-8A14-C6DE51CF669D}" destId="{00B35C01-F451-489E-B753-533AD7ED8622}" srcOrd="0" destOrd="0" presId="urn:microsoft.com/office/officeart/2018/2/layout/IconVerticalSolidList"/>
    <dgm:cxn modelId="{92EAFD13-6D45-4E41-8E88-9330FD1E073A}" type="presOf" srcId="{C9F0CD1F-889A-41C4-A411-987C2920B5E0}" destId="{099DFF35-6CC1-448C-B4A5-D0B03EB39F76}" srcOrd="0" destOrd="0" presId="urn:microsoft.com/office/officeart/2018/2/layout/IconVerticalSolidList"/>
    <dgm:cxn modelId="{9F42C817-BD8E-4654-8185-10480B281AEF}" srcId="{56869140-7D9F-4CB6-9D68-26ACDA208287}" destId="{68595575-9697-4867-96CF-88644DE3FC82}" srcOrd="2" destOrd="0" parTransId="{366519F6-1A13-42EA-8156-03A24D130400}" sibTransId="{49591E18-4EDF-407B-AEA8-CAA14328CD7E}"/>
    <dgm:cxn modelId="{D9BE3F2B-5F06-478A-A56D-B1713434D258}" srcId="{9C545FC9-AE64-431A-B92D-E009ECE2CF08}" destId="{A058DD08-E9FC-4E44-9CA5-383DF4D89F87}" srcOrd="0" destOrd="0" parTransId="{EAEE6FA1-5371-4844-A4EE-239C8535E0BD}" sibTransId="{84610FBE-DE2A-4324-A908-42C238C9DACE}"/>
    <dgm:cxn modelId="{8A849033-180E-46A8-8950-06077641D82E}" srcId="{68595575-9697-4867-96CF-88644DE3FC82}" destId="{28C2AD25-31C0-4FC9-971C-8484532155B8}" srcOrd="0" destOrd="0" parTransId="{DAD8D563-F8B3-4B3D-9D9E-B1777F36990D}" sibTransId="{F549FD9D-1CF9-4CAA-AE54-1CE7694967B2}"/>
    <dgm:cxn modelId="{B8969043-A11E-4895-A24F-491D4C44888A}" srcId="{56869140-7D9F-4CB6-9D68-26ACDA208287}" destId="{9C545FC9-AE64-431A-B92D-E009ECE2CF08}" srcOrd="1" destOrd="0" parTransId="{3DC60C8B-5C3C-4506-8456-DBF647271F1D}" sibTransId="{6F58F7C4-40FC-47B4-B1B4-52879C50BFE0}"/>
    <dgm:cxn modelId="{F8FA9753-758D-49D9-AD31-E0F450540CCF}" srcId="{56869140-7D9F-4CB6-9D68-26ACDA208287}" destId="{3219D51B-F9F0-4311-8704-E2D8234ED9D9}" srcOrd="3" destOrd="0" parTransId="{CBEB6EB2-C6B2-4DD1-976C-EF9F3E23FB34}" sibTransId="{69AEA44E-1813-48A8-9062-EF0DB7ACA905}"/>
    <dgm:cxn modelId="{D6A8FA7D-56E4-4F5D-9C50-90181867D760}" type="presOf" srcId="{68595575-9697-4867-96CF-88644DE3FC82}" destId="{069BA8FF-572B-42F6-987F-D61CD8CB3FD6}" srcOrd="0" destOrd="0" presId="urn:microsoft.com/office/officeart/2018/2/layout/IconVerticalSolidList"/>
    <dgm:cxn modelId="{1FD63098-497B-4181-82F3-01BECBDE0428}" type="presOf" srcId="{A058DD08-E9FC-4E44-9CA5-383DF4D89F87}" destId="{8CFA6A97-7529-4A7A-A14A-BD2BA81DBD83}" srcOrd="0" destOrd="0" presId="urn:microsoft.com/office/officeart/2018/2/layout/IconVerticalSolidList"/>
    <dgm:cxn modelId="{BE55E0AA-7CBB-482F-ABF4-BB307EAD15ED}" type="presOf" srcId="{9C545FC9-AE64-431A-B92D-E009ECE2CF08}" destId="{F2745722-15D6-4847-BFC7-9ACF2C6107E2}" srcOrd="0" destOrd="0" presId="urn:microsoft.com/office/officeart/2018/2/layout/IconVerticalSolidList"/>
    <dgm:cxn modelId="{0422F0D4-3F50-4DD1-86FC-DC731758C575}" type="presOf" srcId="{3219D51B-F9F0-4311-8704-E2D8234ED9D9}" destId="{2F002478-7EEF-4271-AEA3-AD113063CE67}" srcOrd="0" destOrd="0" presId="urn:microsoft.com/office/officeart/2018/2/layout/IconVerticalSolidList"/>
    <dgm:cxn modelId="{FE6094DA-D5A7-4623-9A7D-D0CD41EE6032}" srcId="{6D542472-7C4D-49E1-8A14-C6DE51CF669D}" destId="{C9F0CD1F-889A-41C4-A411-987C2920B5E0}" srcOrd="0" destOrd="0" parTransId="{8B6D9C76-83D2-473A-97CA-BE4275D5664F}" sibTransId="{3FB545FB-D12D-4209-A95C-2E62CBB13CEE}"/>
    <dgm:cxn modelId="{AF9A14EB-168A-4444-9634-55D70ACFCC21}" srcId="{56869140-7D9F-4CB6-9D68-26ACDA208287}" destId="{6D542472-7C4D-49E1-8A14-C6DE51CF669D}" srcOrd="0" destOrd="0" parTransId="{2D4B34F0-04D7-4A3A-9712-631AFE9A375D}" sibTransId="{2F2C53CB-2009-4FBB-9C0A-58A8FF656479}"/>
    <dgm:cxn modelId="{F7577903-949B-41CD-B313-0EC1B92B4DEF}" type="presParOf" srcId="{ACAD79A3-A3B5-4C29-A61D-6CBDD4F5BC2A}" destId="{9DF5B7AC-90D4-4B3F-92EC-D6B03D8F6A21}" srcOrd="0" destOrd="0" presId="urn:microsoft.com/office/officeart/2018/2/layout/IconVerticalSolidList"/>
    <dgm:cxn modelId="{CA6A37DE-EECC-41ED-8020-D12C8CD479E8}" type="presParOf" srcId="{9DF5B7AC-90D4-4B3F-92EC-D6B03D8F6A21}" destId="{B4726CC5-7390-4024-93ED-AAC710A64838}" srcOrd="0" destOrd="0" presId="urn:microsoft.com/office/officeart/2018/2/layout/IconVerticalSolidList"/>
    <dgm:cxn modelId="{E0BB9A98-66D4-40CC-A60D-E32D2B3063BC}" type="presParOf" srcId="{9DF5B7AC-90D4-4B3F-92EC-D6B03D8F6A21}" destId="{4B1041DB-D0F1-4A33-8769-A6F56943AD6D}" srcOrd="1" destOrd="0" presId="urn:microsoft.com/office/officeart/2018/2/layout/IconVerticalSolidList"/>
    <dgm:cxn modelId="{20EEF3DD-C8F1-4389-8B25-54E7538F4B91}" type="presParOf" srcId="{9DF5B7AC-90D4-4B3F-92EC-D6B03D8F6A21}" destId="{7C445DCE-13DC-4362-95C5-FF46EDCED362}" srcOrd="2" destOrd="0" presId="urn:microsoft.com/office/officeart/2018/2/layout/IconVerticalSolidList"/>
    <dgm:cxn modelId="{856F6FE1-40C3-45A0-9EBB-083A0D9BD5BB}" type="presParOf" srcId="{9DF5B7AC-90D4-4B3F-92EC-D6B03D8F6A21}" destId="{00B35C01-F451-489E-B753-533AD7ED8622}" srcOrd="3" destOrd="0" presId="urn:microsoft.com/office/officeart/2018/2/layout/IconVerticalSolidList"/>
    <dgm:cxn modelId="{8F11B998-5B36-403A-8E94-7F3AE155DE0E}" type="presParOf" srcId="{9DF5B7AC-90D4-4B3F-92EC-D6B03D8F6A21}" destId="{099DFF35-6CC1-448C-B4A5-D0B03EB39F76}" srcOrd="4" destOrd="0" presId="urn:microsoft.com/office/officeart/2018/2/layout/IconVerticalSolidList"/>
    <dgm:cxn modelId="{0CA46A38-41D0-4DA7-B31A-80F6486ACA22}" type="presParOf" srcId="{ACAD79A3-A3B5-4C29-A61D-6CBDD4F5BC2A}" destId="{3FA080A5-22CC-4EE4-AF1A-194A02FA7FA6}" srcOrd="1" destOrd="0" presId="urn:microsoft.com/office/officeart/2018/2/layout/IconVerticalSolidList"/>
    <dgm:cxn modelId="{D18C6BB5-B613-486F-AE95-E870E41AB8D9}" type="presParOf" srcId="{ACAD79A3-A3B5-4C29-A61D-6CBDD4F5BC2A}" destId="{F9891C48-9B09-4D4F-8F49-24A186DC8A3D}" srcOrd="2" destOrd="0" presId="urn:microsoft.com/office/officeart/2018/2/layout/IconVerticalSolidList"/>
    <dgm:cxn modelId="{05C19E6D-EE05-4848-8E1F-AC3B070F2741}" type="presParOf" srcId="{F9891C48-9B09-4D4F-8F49-24A186DC8A3D}" destId="{9EE2B3C3-AAD9-4FDB-806E-5DB8B58DAB3C}" srcOrd="0" destOrd="0" presId="urn:microsoft.com/office/officeart/2018/2/layout/IconVerticalSolidList"/>
    <dgm:cxn modelId="{A1A4B277-AB2B-4AAE-B6CC-0A796E1C4476}" type="presParOf" srcId="{F9891C48-9B09-4D4F-8F49-24A186DC8A3D}" destId="{B9A4E4F4-A75F-4D13-B3A9-F42846606A69}" srcOrd="1" destOrd="0" presId="urn:microsoft.com/office/officeart/2018/2/layout/IconVerticalSolidList"/>
    <dgm:cxn modelId="{615DFAEC-E1C6-4E71-86B9-D37C48EDF726}" type="presParOf" srcId="{F9891C48-9B09-4D4F-8F49-24A186DC8A3D}" destId="{2872B64C-6E22-43F4-BBC3-47350A344059}" srcOrd="2" destOrd="0" presId="urn:microsoft.com/office/officeart/2018/2/layout/IconVerticalSolidList"/>
    <dgm:cxn modelId="{9AC1A312-47F9-42D0-986F-F81C23736C5F}" type="presParOf" srcId="{F9891C48-9B09-4D4F-8F49-24A186DC8A3D}" destId="{F2745722-15D6-4847-BFC7-9ACF2C6107E2}" srcOrd="3" destOrd="0" presId="urn:microsoft.com/office/officeart/2018/2/layout/IconVerticalSolidList"/>
    <dgm:cxn modelId="{2FCF9E79-D6DD-49D7-8F3B-6D07ACC2E713}" type="presParOf" srcId="{F9891C48-9B09-4D4F-8F49-24A186DC8A3D}" destId="{8CFA6A97-7529-4A7A-A14A-BD2BA81DBD83}" srcOrd="4" destOrd="0" presId="urn:microsoft.com/office/officeart/2018/2/layout/IconVerticalSolidList"/>
    <dgm:cxn modelId="{AAE359CD-04DA-482E-8C31-EA51B630AB8B}" type="presParOf" srcId="{ACAD79A3-A3B5-4C29-A61D-6CBDD4F5BC2A}" destId="{BD3721B0-8537-4F93-B9CF-CBDE6651AD1C}" srcOrd="3" destOrd="0" presId="urn:microsoft.com/office/officeart/2018/2/layout/IconVerticalSolidList"/>
    <dgm:cxn modelId="{3F3F368B-6580-48DD-8EDB-281FDE3709EB}" type="presParOf" srcId="{ACAD79A3-A3B5-4C29-A61D-6CBDD4F5BC2A}" destId="{29372B44-0877-4E98-A269-7E1CC774712B}" srcOrd="4" destOrd="0" presId="urn:microsoft.com/office/officeart/2018/2/layout/IconVerticalSolidList"/>
    <dgm:cxn modelId="{058EED99-C322-4214-849C-1280F3D480B8}" type="presParOf" srcId="{29372B44-0877-4E98-A269-7E1CC774712B}" destId="{F153EEFB-0006-4BBF-84AB-00ED3F5E662F}" srcOrd="0" destOrd="0" presId="urn:microsoft.com/office/officeart/2018/2/layout/IconVerticalSolidList"/>
    <dgm:cxn modelId="{60A008C0-4C41-4122-855C-CE0752E13316}" type="presParOf" srcId="{29372B44-0877-4E98-A269-7E1CC774712B}" destId="{45E7A115-8C6E-41A7-B108-132D80947806}" srcOrd="1" destOrd="0" presId="urn:microsoft.com/office/officeart/2018/2/layout/IconVerticalSolidList"/>
    <dgm:cxn modelId="{4D44BFBF-B8DB-4281-B111-76DD4BC35BC1}" type="presParOf" srcId="{29372B44-0877-4E98-A269-7E1CC774712B}" destId="{C444152A-F035-475E-9945-3F5B4E89CDCE}" srcOrd="2" destOrd="0" presId="urn:microsoft.com/office/officeart/2018/2/layout/IconVerticalSolidList"/>
    <dgm:cxn modelId="{B7D1D42C-1FBC-4213-8EE6-ECF87567422A}" type="presParOf" srcId="{29372B44-0877-4E98-A269-7E1CC774712B}" destId="{069BA8FF-572B-42F6-987F-D61CD8CB3FD6}" srcOrd="3" destOrd="0" presId="urn:microsoft.com/office/officeart/2018/2/layout/IconVerticalSolidList"/>
    <dgm:cxn modelId="{DEBA946D-F077-4402-9B59-5081BA39E346}" type="presParOf" srcId="{29372B44-0877-4E98-A269-7E1CC774712B}" destId="{C2F23335-0208-48C4-BCB1-61071F1A2593}" srcOrd="4" destOrd="0" presId="urn:microsoft.com/office/officeart/2018/2/layout/IconVerticalSolidList"/>
    <dgm:cxn modelId="{EFC1B909-4546-42AD-A60D-444E41E0B599}" type="presParOf" srcId="{ACAD79A3-A3B5-4C29-A61D-6CBDD4F5BC2A}" destId="{A577A621-B7DC-41FB-964E-451674A40B00}" srcOrd="5" destOrd="0" presId="urn:microsoft.com/office/officeart/2018/2/layout/IconVerticalSolidList"/>
    <dgm:cxn modelId="{1F2E8A80-42D8-4EFD-BED8-70BE5DE5F0FE}" type="presParOf" srcId="{ACAD79A3-A3B5-4C29-A61D-6CBDD4F5BC2A}" destId="{019C192F-E311-452D-80BB-C0F2734724CB}" srcOrd="6" destOrd="0" presId="urn:microsoft.com/office/officeart/2018/2/layout/IconVerticalSolidList"/>
    <dgm:cxn modelId="{F60AEEAB-B7E1-471F-81DA-F2324C278CC3}" type="presParOf" srcId="{019C192F-E311-452D-80BB-C0F2734724CB}" destId="{8C376533-406F-4720-BB3B-078144837A22}" srcOrd="0" destOrd="0" presId="urn:microsoft.com/office/officeart/2018/2/layout/IconVerticalSolidList"/>
    <dgm:cxn modelId="{770D7FA1-4948-49DB-81E7-A980A057E882}" type="presParOf" srcId="{019C192F-E311-452D-80BB-C0F2734724CB}" destId="{0DFAEE4A-BA10-43BC-ACDA-4659ABBD18C2}" srcOrd="1" destOrd="0" presId="urn:microsoft.com/office/officeart/2018/2/layout/IconVerticalSolidList"/>
    <dgm:cxn modelId="{2CA7B807-3C0E-46C0-92CA-A40C3883F028}" type="presParOf" srcId="{019C192F-E311-452D-80BB-C0F2734724CB}" destId="{0BD25D56-2A46-40FA-9B73-5B32E47A3148}" srcOrd="2" destOrd="0" presId="urn:microsoft.com/office/officeart/2018/2/layout/IconVerticalSolidList"/>
    <dgm:cxn modelId="{CCD75BBC-25CD-4E7C-BC58-65388A20907C}" type="presParOf" srcId="{019C192F-E311-452D-80BB-C0F2734724CB}" destId="{2F002478-7EEF-4271-AEA3-AD113063CE6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4487E-19BB-4C30-B7C6-BCD8680483BF}">
      <dsp:nvSpPr>
        <dsp:cNvPr id="0" name=""/>
        <dsp:cNvSpPr/>
      </dsp:nvSpPr>
      <dsp:spPr>
        <a:xfrm>
          <a:off x="0" y="0"/>
          <a:ext cx="12618720" cy="143633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tr-TR" sz="4000" kern="1200" dirty="0">
              <a:ea typeface="Inter"/>
              <a:sym typeface="Inter"/>
            </a:rPr>
            <a:t>«Oltalama» kavramının ne olduğunu düşünüyorsunuz?</a:t>
          </a:r>
          <a:endParaRPr lang="en-US" sz="4000" kern="1200" dirty="0">
            <a:latin typeface="Aptos" panose="020B0004020202020204" pitchFamily="34" charset="0"/>
          </a:endParaRPr>
        </a:p>
      </dsp:txBody>
      <dsp:txXfrm>
        <a:off x="42069" y="42069"/>
        <a:ext cx="10947426" cy="1352201"/>
      </dsp:txXfrm>
    </dsp:sp>
    <dsp:sp modelId="{B41085AF-525F-4712-9B38-3CDBE5A733EE}">
      <dsp:nvSpPr>
        <dsp:cNvPr id="0" name=""/>
        <dsp:cNvSpPr/>
      </dsp:nvSpPr>
      <dsp:spPr>
        <a:xfrm>
          <a:off x="1056817" y="1697492"/>
          <a:ext cx="12618720" cy="143633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tr-TR" sz="4000" kern="1200" dirty="0">
              <a:ea typeface="Inter"/>
              <a:sym typeface="Inter"/>
            </a:rPr>
            <a:t>Bir mesajın oltalama girişimi olabileceği konusunda sizi genellikle hangi ipuçları uyarır?</a:t>
          </a:r>
          <a:endParaRPr lang="en-US" sz="4000" kern="1200" dirty="0">
            <a:latin typeface="Aptos" panose="020B0004020202020204" pitchFamily="34" charset="0"/>
          </a:endParaRPr>
        </a:p>
      </dsp:txBody>
      <dsp:txXfrm>
        <a:off x="1098886" y="1739561"/>
        <a:ext cx="10544143" cy="1352201"/>
      </dsp:txXfrm>
    </dsp:sp>
    <dsp:sp modelId="{39377F6E-7C2D-4817-AF67-43CD42F04E65}">
      <dsp:nvSpPr>
        <dsp:cNvPr id="0" name=""/>
        <dsp:cNvSpPr/>
      </dsp:nvSpPr>
      <dsp:spPr>
        <a:xfrm>
          <a:off x="2097862" y="3394984"/>
          <a:ext cx="12618720" cy="143633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tr-TR" sz="4000" kern="1200" dirty="0">
              <a:ea typeface="Inter"/>
              <a:sym typeface="Inter"/>
            </a:rPr>
            <a:t>Hiç oltalama mağduru oldunuz mu veya böyle birini tanıyor musunuz?</a:t>
          </a:r>
          <a:endParaRPr lang="en-US" sz="4000" kern="1200" dirty="0">
            <a:latin typeface="Aptos" panose="020B0004020202020204" pitchFamily="34" charset="0"/>
          </a:endParaRPr>
        </a:p>
      </dsp:txBody>
      <dsp:txXfrm>
        <a:off x="2139931" y="3437053"/>
        <a:ext cx="10559916" cy="1352201"/>
      </dsp:txXfrm>
    </dsp:sp>
    <dsp:sp modelId="{CE8F1E9D-1831-4E20-8AFB-CD5C0E628F57}">
      <dsp:nvSpPr>
        <dsp:cNvPr id="0" name=""/>
        <dsp:cNvSpPr/>
      </dsp:nvSpPr>
      <dsp:spPr>
        <a:xfrm>
          <a:off x="3154680" y="5092476"/>
          <a:ext cx="12618720" cy="143633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tr-TR" sz="4000" kern="1200" dirty="0">
              <a:solidFill>
                <a:schemeClr val="bg1"/>
              </a:solidFill>
              <a:ea typeface="Inter"/>
              <a:sym typeface="Inter"/>
            </a:rPr>
            <a:t>Yakın zamanda yaşadığınız ve paylaşmak istediğiniz oltalama örnekleri var mı?</a:t>
          </a:r>
          <a:endParaRPr lang="en-GB" sz="4000" kern="1200" dirty="0">
            <a:solidFill>
              <a:schemeClr val="bg1"/>
            </a:solidFill>
            <a:latin typeface="Aptos" panose="020B0004020202020204" pitchFamily="34" charset="0"/>
          </a:endParaRPr>
        </a:p>
      </dsp:txBody>
      <dsp:txXfrm>
        <a:off x="3196749" y="5134545"/>
        <a:ext cx="10544143" cy="1352201"/>
      </dsp:txXfrm>
    </dsp:sp>
    <dsp:sp modelId="{81AAC059-7238-4E15-9B16-CC46383664AA}">
      <dsp:nvSpPr>
        <dsp:cNvPr id="0" name=""/>
        <dsp:cNvSpPr/>
      </dsp:nvSpPr>
      <dsp:spPr>
        <a:xfrm>
          <a:off x="11685099" y="1100105"/>
          <a:ext cx="933620" cy="93362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ptos" panose="020B0004020202020204" pitchFamily="34" charset="0"/>
          </a:endParaRPr>
        </a:p>
      </dsp:txBody>
      <dsp:txXfrm>
        <a:off x="11895163" y="1100105"/>
        <a:ext cx="513492" cy="702549"/>
      </dsp:txXfrm>
    </dsp:sp>
    <dsp:sp modelId="{B87A072C-8C89-4B9B-8E7E-E4657F1104D8}">
      <dsp:nvSpPr>
        <dsp:cNvPr id="0" name=""/>
        <dsp:cNvSpPr/>
      </dsp:nvSpPr>
      <dsp:spPr>
        <a:xfrm>
          <a:off x="12741917" y="2797597"/>
          <a:ext cx="933620" cy="93362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ptos" panose="020B0004020202020204" pitchFamily="34" charset="0"/>
          </a:endParaRPr>
        </a:p>
      </dsp:txBody>
      <dsp:txXfrm>
        <a:off x="12951981" y="2797597"/>
        <a:ext cx="513492" cy="702549"/>
      </dsp:txXfrm>
    </dsp:sp>
    <dsp:sp modelId="{83CCDF6A-E9F2-4E90-A872-18035F2D0B84}">
      <dsp:nvSpPr>
        <dsp:cNvPr id="0" name=""/>
        <dsp:cNvSpPr/>
      </dsp:nvSpPr>
      <dsp:spPr>
        <a:xfrm>
          <a:off x="13782961" y="4495089"/>
          <a:ext cx="933620" cy="93362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ptos" panose="020B0004020202020204" pitchFamily="34" charset="0"/>
          </a:endParaRPr>
        </a:p>
      </dsp:txBody>
      <dsp:txXfrm>
        <a:off x="13993025" y="4495089"/>
        <a:ext cx="513492" cy="702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26CC5-7390-4024-93ED-AAC710A64838}">
      <dsp:nvSpPr>
        <dsp:cNvPr id="0" name=""/>
        <dsp:cNvSpPr/>
      </dsp:nvSpPr>
      <dsp:spPr>
        <a:xfrm>
          <a:off x="0" y="0"/>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041DB-D0F1-4A33-8769-A6F56943AD6D}">
      <dsp:nvSpPr>
        <dsp:cNvPr id="0" name=""/>
        <dsp:cNvSpPr/>
      </dsp:nvSpPr>
      <dsp:spPr>
        <a:xfrm>
          <a:off x="569851" y="440717"/>
          <a:ext cx="1036093" cy="103609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35C01-F451-489E-B753-533AD7ED8622}">
      <dsp:nvSpPr>
        <dsp:cNvPr id="0" name=""/>
        <dsp:cNvSpPr/>
      </dsp:nvSpPr>
      <dsp:spPr>
        <a:xfrm>
          <a:off x="1866988" y="0"/>
          <a:ext cx="2909401"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1066800">
            <a:lnSpc>
              <a:spcPct val="100000"/>
            </a:lnSpc>
            <a:spcBef>
              <a:spcPct val="0"/>
            </a:spcBef>
            <a:spcAft>
              <a:spcPct val="35000"/>
            </a:spcAft>
            <a:buNone/>
          </a:pPr>
          <a:r>
            <a:rPr lang="tr-TR" sz="2400" b="1" kern="1200" dirty="0">
              <a:solidFill>
                <a:srgbClr val="000000"/>
              </a:solidFill>
              <a:sym typeface="Inter Bold"/>
            </a:rPr>
            <a:t>Oltalama nedir ve neden etkilidir?</a:t>
          </a:r>
          <a:endParaRPr lang="en-US" sz="2400" b="1" kern="1200" dirty="0">
            <a:latin typeface="Aptos" panose="020B0004020202020204" pitchFamily="34" charset="0"/>
          </a:endParaRPr>
        </a:p>
      </dsp:txBody>
      <dsp:txXfrm>
        <a:off x="1866988" y="0"/>
        <a:ext cx="2909401" cy="1883806"/>
      </dsp:txXfrm>
    </dsp:sp>
    <dsp:sp modelId="{099DFF35-6CC1-448C-B4A5-D0B03EB39F76}">
      <dsp:nvSpPr>
        <dsp:cNvPr id="0" name=""/>
        <dsp:cNvSpPr/>
      </dsp:nvSpPr>
      <dsp:spPr>
        <a:xfrm>
          <a:off x="6073271" y="59962"/>
          <a:ext cx="5726187"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800100">
            <a:lnSpc>
              <a:spcPct val="100000"/>
            </a:lnSpc>
            <a:spcBef>
              <a:spcPct val="0"/>
            </a:spcBef>
            <a:spcAft>
              <a:spcPct val="35000"/>
            </a:spcAft>
            <a:buNone/>
          </a:pPr>
          <a:r>
            <a:rPr lang="tr-TR" sz="1800" kern="1200" dirty="0"/>
            <a:t>a) Oltalama, okyanusta balık yakalamak anlamına gelir.
b) </a:t>
          </a:r>
          <a:r>
            <a:rPr lang="tr-TR" sz="1800" kern="1200" dirty="0">
              <a:solidFill>
                <a:srgbClr val="FF0000"/>
              </a:solidFill>
            </a:rPr>
            <a:t>Oltalama, bireyleri kişisel bilgilerini vermeleri için kandırmayı içeren bir siber suç tekniğidir.</a:t>
          </a:r>
          <a:r>
            <a:rPr lang="tr-TR" sz="1800" kern="1200" dirty="0"/>
            <a:t>
c) Oltalama, bir tür bilgisayar virüsüdür.
d) Oltalama, bir tür sosyal medya manipülasyonudur.</a:t>
          </a:r>
          <a:endParaRPr lang="sk-SK" sz="1800" kern="1200" dirty="0">
            <a:latin typeface="Aptos" panose="020B0004020202020204" pitchFamily="34" charset="0"/>
          </a:endParaRPr>
        </a:p>
      </dsp:txBody>
      <dsp:txXfrm>
        <a:off x="6073271" y="59962"/>
        <a:ext cx="5726187" cy="1883806"/>
      </dsp:txXfrm>
    </dsp:sp>
    <dsp:sp modelId="{9EE2B3C3-AAD9-4FDB-806E-5DB8B58DAB3C}">
      <dsp:nvSpPr>
        <dsp:cNvPr id="0" name=""/>
        <dsp:cNvSpPr/>
      </dsp:nvSpPr>
      <dsp:spPr>
        <a:xfrm>
          <a:off x="0" y="2448102"/>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A4E4F4-A75F-4D13-B3A9-F42846606A69}">
      <dsp:nvSpPr>
        <dsp:cNvPr id="0" name=""/>
        <dsp:cNvSpPr/>
      </dsp:nvSpPr>
      <dsp:spPr>
        <a:xfrm>
          <a:off x="569851" y="2795476"/>
          <a:ext cx="1036093" cy="103609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45722-15D6-4847-BFC7-9ACF2C6107E2}">
      <dsp:nvSpPr>
        <dsp:cNvPr id="0" name=""/>
        <dsp:cNvSpPr/>
      </dsp:nvSpPr>
      <dsp:spPr>
        <a:xfrm>
          <a:off x="1884444" y="2357302"/>
          <a:ext cx="2590134"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977900">
            <a:lnSpc>
              <a:spcPct val="100000"/>
            </a:lnSpc>
            <a:spcBef>
              <a:spcPct val="0"/>
            </a:spcBef>
            <a:spcAft>
              <a:spcPct val="35000"/>
            </a:spcAft>
            <a:buNone/>
          </a:pPr>
          <a:r>
            <a:rPr lang="tr-TR" sz="2200" b="1" kern="1200" dirty="0">
              <a:solidFill>
                <a:srgbClr val="000000"/>
              </a:solidFill>
              <a:sym typeface="Inter Bold"/>
            </a:rPr>
            <a:t>İlk oltalama girişimleri ne zaman ve nerede kaydedildi?</a:t>
          </a:r>
          <a:endParaRPr lang="en-US" sz="2200" b="1" kern="1200" dirty="0">
            <a:latin typeface="Aptos" panose="020B0004020202020204" pitchFamily="34" charset="0"/>
          </a:endParaRPr>
        </a:p>
      </dsp:txBody>
      <dsp:txXfrm>
        <a:off x="1884444" y="2357302"/>
        <a:ext cx="2590134" cy="1883806"/>
      </dsp:txXfrm>
    </dsp:sp>
    <dsp:sp modelId="{8CFA6A97-7529-4A7A-A14A-BD2BA81DBD83}">
      <dsp:nvSpPr>
        <dsp:cNvPr id="0" name=""/>
        <dsp:cNvSpPr/>
      </dsp:nvSpPr>
      <dsp:spPr>
        <a:xfrm>
          <a:off x="6074781" y="2357302"/>
          <a:ext cx="5448099"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889000">
            <a:lnSpc>
              <a:spcPct val="100000"/>
            </a:lnSpc>
            <a:spcBef>
              <a:spcPct val="0"/>
            </a:spcBef>
            <a:spcAft>
              <a:spcPct val="35000"/>
            </a:spcAft>
            <a:buNone/>
          </a:pPr>
          <a:r>
            <a:rPr lang="tr-TR" sz="2000" kern="1200" dirty="0"/>
            <a:t>a) 2000'lerin başı.
b) </a:t>
          </a:r>
          <a:r>
            <a:rPr lang="tr-TR" sz="2000" kern="1200" dirty="0">
              <a:solidFill>
                <a:srgbClr val="FF0000"/>
              </a:solidFill>
            </a:rPr>
            <a:t>1990'ların sonu</a:t>
          </a:r>
          <a:r>
            <a:rPr lang="tr-TR" sz="2000" kern="1200" dirty="0"/>
            <a:t>.
c) ​​1980'ler.
d) 2010'ların başı.</a:t>
          </a:r>
          <a:endParaRPr lang="en-US" sz="2000" kern="1200" dirty="0">
            <a:latin typeface="Aptos" panose="020B0004020202020204" pitchFamily="34" charset="0"/>
          </a:endParaRPr>
        </a:p>
      </dsp:txBody>
      <dsp:txXfrm>
        <a:off x="6074781" y="2357302"/>
        <a:ext cx="5448099" cy="1883806"/>
      </dsp:txXfrm>
    </dsp:sp>
    <dsp:sp modelId="{F153EEFB-0006-4BBF-84AB-00ED3F5E662F}">
      <dsp:nvSpPr>
        <dsp:cNvPr id="0" name=""/>
        <dsp:cNvSpPr/>
      </dsp:nvSpPr>
      <dsp:spPr>
        <a:xfrm>
          <a:off x="0" y="4726378"/>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7A115-8C6E-41A7-B108-132D80947806}">
      <dsp:nvSpPr>
        <dsp:cNvPr id="0" name=""/>
        <dsp:cNvSpPr/>
      </dsp:nvSpPr>
      <dsp:spPr>
        <a:xfrm>
          <a:off x="569851" y="5150234"/>
          <a:ext cx="1036093" cy="10360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BA8FF-572B-42F6-987F-D61CD8CB3FD6}">
      <dsp:nvSpPr>
        <dsp:cNvPr id="0" name=""/>
        <dsp:cNvSpPr/>
      </dsp:nvSpPr>
      <dsp:spPr>
        <a:xfrm>
          <a:off x="1883764" y="4752280"/>
          <a:ext cx="3503574"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1066800">
            <a:lnSpc>
              <a:spcPct val="100000"/>
            </a:lnSpc>
            <a:spcBef>
              <a:spcPct val="0"/>
            </a:spcBef>
            <a:spcAft>
              <a:spcPct val="35000"/>
            </a:spcAft>
            <a:buNone/>
          </a:pPr>
          <a:r>
            <a:rPr lang="tr-TR" sz="2400" b="1" kern="1200" noProof="0" dirty="0">
              <a:solidFill>
                <a:srgbClr val="000000"/>
              </a:solidFill>
              <a:latin typeface="Aptos" panose="020B0004020202020204" pitchFamily="34" charset="0"/>
              <a:ea typeface="Inter Bold"/>
              <a:cs typeface="Inter Bold"/>
              <a:sym typeface="Inter Bold"/>
            </a:rPr>
            <a:t>Hedefli kimlik avı nedir?</a:t>
          </a:r>
          <a:endParaRPr lang="tr-TR" sz="2400" b="1" kern="1200" noProof="0" dirty="0">
            <a:latin typeface="Aptos" panose="020B0004020202020204" pitchFamily="34" charset="0"/>
          </a:endParaRPr>
        </a:p>
      </dsp:txBody>
      <dsp:txXfrm>
        <a:off x="1883764" y="4752280"/>
        <a:ext cx="3503574" cy="1883806"/>
      </dsp:txXfrm>
    </dsp:sp>
    <dsp:sp modelId="{C2F23335-0208-48C4-BCB1-61071F1A2593}">
      <dsp:nvSpPr>
        <dsp:cNvPr id="0" name=""/>
        <dsp:cNvSpPr/>
      </dsp:nvSpPr>
      <dsp:spPr>
        <a:xfrm>
          <a:off x="6074769" y="4752280"/>
          <a:ext cx="6393716"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800100">
            <a:lnSpc>
              <a:spcPct val="100000"/>
            </a:lnSpc>
            <a:spcBef>
              <a:spcPct val="0"/>
            </a:spcBef>
            <a:spcAft>
              <a:spcPct val="35000"/>
            </a:spcAft>
            <a:buNone/>
          </a:pPr>
          <a:r>
            <a:rPr lang="tr-TR" sz="1800" kern="1200" dirty="0"/>
            <a:t>a) Profesyoneller tarafından kullanılan bir kimlik avı tekniği.
b) </a:t>
          </a:r>
          <a:r>
            <a:rPr lang="tr-TR" sz="1800" kern="1200" dirty="0">
              <a:solidFill>
                <a:srgbClr val="FF0000"/>
              </a:solidFill>
            </a:rPr>
            <a:t>Belirli bireyleri veya kuruluşları hedef alan bir kimlik avı türü.</a:t>
          </a:r>
          <a:r>
            <a:rPr lang="tr-TR" sz="1800" kern="1200" dirty="0"/>
            <a:t>
c) Sahte web sitelerini içeren bir kimlik avı türü.
d) Bir kimlik avı taktiği.</a:t>
          </a:r>
          <a:endParaRPr lang="en-US" sz="1800" kern="1200" dirty="0">
            <a:latin typeface="Aptos" panose="020B0004020202020204" pitchFamily="34" charset="0"/>
          </a:endParaRPr>
        </a:p>
      </dsp:txBody>
      <dsp:txXfrm>
        <a:off x="6074769" y="4752280"/>
        <a:ext cx="6393716" cy="1883806"/>
      </dsp:txXfrm>
    </dsp:sp>
    <dsp:sp modelId="{8C376533-406F-4720-BB3B-078144837A22}">
      <dsp:nvSpPr>
        <dsp:cNvPr id="0" name=""/>
        <dsp:cNvSpPr/>
      </dsp:nvSpPr>
      <dsp:spPr>
        <a:xfrm>
          <a:off x="0" y="7081137"/>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FAEE4A-BA10-43BC-ACDA-4659ABBD18C2}">
      <dsp:nvSpPr>
        <dsp:cNvPr id="0" name=""/>
        <dsp:cNvSpPr/>
      </dsp:nvSpPr>
      <dsp:spPr>
        <a:xfrm>
          <a:off x="569851" y="7504993"/>
          <a:ext cx="1036093" cy="103609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478-7EEF-4271-AEA3-AD113063CE67}">
      <dsp:nvSpPr>
        <dsp:cNvPr id="0" name=""/>
        <dsp:cNvSpPr/>
      </dsp:nvSpPr>
      <dsp:spPr>
        <a:xfrm>
          <a:off x="2175797" y="7081137"/>
          <a:ext cx="10838357"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977900">
            <a:lnSpc>
              <a:spcPct val="100000"/>
            </a:lnSpc>
            <a:spcBef>
              <a:spcPct val="0"/>
            </a:spcBef>
            <a:spcAft>
              <a:spcPct val="35000"/>
            </a:spcAft>
            <a:buNone/>
          </a:pPr>
          <a:endParaRPr lang="en-GB" sz="2200" kern="1200"/>
        </a:p>
      </dsp:txBody>
      <dsp:txXfrm>
        <a:off x="2175797" y="7081137"/>
        <a:ext cx="10838357" cy="1883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26CC5-7390-4024-93ED-AAC710A64838}">
      <dsp:nvSpPr>
        <dsp:cNvPr id="0" name=""/>
        <dsp:cNvSpPr/>
      </dsp:nvSpPr>
      <dsp:spPr>
        <a:xfrm>
          <a:off x="0" y="0"/>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041DB-D0F1-4A33-8769-A6F56943AD6D}">
      <dsp:nvSpPr>
        <dsp:cNvPr id="0" name=""/>
        <dsp:cNvSpPr/>
      </dsp:nvSpPr>
      <dsp:spPr>
        <a:xfrm>
          <a:off x="569851" y="440717"/>
          <a:ext cx="1036093" cy="103609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35C01-F451-489E-B753-533AD7ED8622}">
      <dsp:nvSpPr>
        <dsp:cNvPr id="0" name=""/>
        <dsp:cNvSpPr/>
      </dsp:nvSpPr>
      <dsp:spPr>
        <a:xfrm>
          <a:off x="1866988" y="0"/>
          <a:ext cx="2909401"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1066800">
            <a:lnSpc>
              <a:spcPct val="100000"/>
            </a:lnSpc>
            <a:spcBef>
              <a:spcPct val="0"/>
            </a:spcBef>
            <a:spcAft>
              <a:spcPct val="35000"/>
            </a:spcAft>
            <a:buNone/>
          </a:pPr>
          <a:r>
            <a:rPr lang="tr-TR" sz="2400" b="1" kern="1200" noProof="0" dirty="0">
              <a:solidFill>
                <a:srgbClr val="000000"/>
              </a:solidFill>
              <a:latin typeface="Aptos" panose="020B0004020202020204" pitchFamily="34" charset="0"/>
              <a:ea typeface="Inter Bold"/>
              <a:cs typeface="Inter Bold"/>
              <a:sym typeface="Inter Bold"/>
            </a:rPr>
            <a:t>Sesli kimlik avı ne olarak da bilinir?</a:t>
          </a:r>
          <a:endParaRPr lang="tr-TR" sz="2400" b="1" kern="1200" noProof="0" dirty="0">
            <a:latin typeface="Aptos" panose="020B0004020202020204" pitchFamily="34" charset="0"/>
          </a:endParaRPr>
        </a:p>
      </dsp:txBody>
      <dsp:txXfrm>
        <a:off x="1866988" y="0"/>
        <a:ext cx="2909401" cy="1883806"/>
      </dsp:txXfrm>
    </dsp:sp>
    <dsp:sp modelId="{099DFF35-6CC1-448C-B4A5-D0B03EB39F76}">
      <dsp:nvSpPr>
        <dsp:cNvPr id="0" name=""/>
        <dsp:cNvSpPr/>
      </dsp:nvSpPr>
      <dsp:spPr>
        <a:xfrm>
          <a:off x="6073271" y="59962"/>
          <a:ext cx="5726187"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800100">
            <a:lnSpc>
              <a:spcPct val="100000"/>
            </a:lnSpc>
            <a:spcBef>
              <a:spcPct val="0"/>
            </a:spcBef>
            <a:spcAft>
              <a:spcPct val="35000"/>
            </a:spcAft>
            <a:buNone/>
          </a:pPr>
          <a:r>
            <a:rPr lang="tr-TR" sz="1800" kern="1200" noProof="0" dirty="0">
              <a:latin typeface="Aptos" panose="020B0004020202020204" pitchFamily="34" charset="0"/>
            </a:rPr>
            <a:t>a)</a:t>
          </a:r>
          <a:r>
            <a:rPr lang="tr-TR" sz="1800" kern="1200" noProof="0" dirty="0">
              <a:solidFill>
                <a:srgbClr val="000000"/>
              </a:solidFill>
              <a:latin typeface="Aptos" panose="020B0004020202020204" pitchFamily="34" charset="0"/>
              <a:ea typeface="Inter"/>
              <a:cs typeface="Inter"/>
              <a:sym typeface="Inter"/>
            </a:rPr>
            <a:t> Hedefli kimlik avı.</a:t>
          </a:r>
        </a:p>
        <a:p>
          <a:pPr marL="0" lvl="0" indent="0" algn="l" defTabSz="800100">
            <a:lnSpc>
              <a:spcPct val="100000"/>
            </a:lnSpc>
            <a:spcBef>
              <a:spcPct val="0"/>
            </a:spcBef>
            <a:spcAft>
              <a:spcPct val="35000"/>
            </a:spcAft>
            <a:buNone/>
          </a:pPr>
          <a:r>
            <a:rPr lang="tr-TR" sz="1800" kern="1200" noProof="0" dirty="0">
              <a:latin typeface="Aptos" panose="020B0004020202020204" pitchFamily="34" charset="0"/>
            </a:rPr>
            <a:t>b) </a:t>
          </a:r>
          <a:r>
            <a:rPr lang="tr-TR" sz="1800" kern="1200" noProof="0" dirty="0">
              <a:solidFill>
                <a:srgbClr val="000000"/>
              </a:solidFill>
              <a:latin typeface="Aptos" panose="020B0004020202020204" pitchFamily="34" charset="0"/>
              <a:ea typeface="Inter"/>
              <a:cs typeface="Inter"/>
              <a:sym typeface="Inter"/>
            </a:rPr>
            <a:t>Klon kimlik avı</a:t>
          </a:r>
        </a:p>
        <a:p>
          <a:pPr marL="0" lvl="0" indent="0" algn="l" defTabSz="800100">
            <a:lnSpc>
              <a:spcPct val="100000"/>
            </a:lnSpc>
            <a:spcBef>
              <a:spcPct val="0"/>
            </a:spcBef>
            <a:spcAft>
              <a:spcPct val="35000"/>
            </a:spcAft>
            <a:buNone/>
          </a:pPr>
          <a:r>
            <a:rPr lang="tr-TR" sz="1800" kern="1200" noProof="0" dirty="0">
              <a:latin typeface="Aptos" panose="020B0004020202020204" pitchFamily="34" charset="0"/>
            </a:rPr>
            <a:t>c) </a:t>
          </a:r>
          <a:r>
            <a:rPr lang="tr-TR" sz="1800" kern="1200" noProof="0" dirty="0" err="1">
              <a:solidFill>
                <a:srgbClr val="ED0000"/>
              </a:solidFill>
              <a:latin typeface="Aptos" panose="020B0004020202020204" pitchFamily="34" charset="0"/>
              <a:ea typeface="Inter"/>
              <a:cs typeface="Inter"/>
              <a:sym typeface="Inter"/>
            </a:rPr>
            <a:t>Vishing</a:t>
          </a:r>
          <a:r>
            <a:rPr lang="tr-TR" sz="1800" kern="1200" noProof="0" dirty="0">
              <a:solidFill>
                <a:srgbClr val="ED0000"/>
              </a:solidFill>
              <a:latin typeface="Aptos" panose="020B0004020202020204" pitchFamily="34" charset="0"/>
              <a:ea typeface="Inter"/>
              <a:cs typeface="Inter"/>
              <a:sym typeface="Inter"/>
            </a:rPr>
            <a:t>.</a:t>
          </a:r>
        </a:p>
        <a:p>
          <a:pPr marL="0" lvl="0" indent="0" algn="l" defTabSz="800100">
            <a:lnSpc>
              <a:spcPct val="100000"/>
            </a:lnSpc>
            <a:spcBef>
              <a:spcPct val="0"/>
            </a:spcBef>
            <a:spcAft>
              <a:spcPct val="35000"/>
            </a:spcAft>
            <a:buNone/>
          </a:pPr>
          <a:r>
            <a:rPr lang="tr-TR" sz="1800" kern="1200" noProof="0" dirty="0">
              <a:latin typeface="Aptos" panose="020B0004020202020204" pitchFamily="34" charset="0"/>
            </a:rPr>
            <a:t>d) </a:t>
          </a:r>
          <a:r>
            <a:rPr lang="tr-TR" sz="1800" kern="1200" noProof="0" dirty="0" err="1">
              <a:solidFill>
                <a:srgbClr val="000000"/>
              </a:solidFill>
              <a:latin typeface="Aptos" panose="020B0004020202020204" pitchFamily="34" charset="0"/>
              <a:ea typeface="Inter"/>
              <a:cs typeface="Inter"/>
              <a:sym typeface="Inter"/>
            </a:rPr>
            <a:t>Smishing</a:t>
          </a:r>
          <a:r>
            <a:rPr lang="tr-TR" sz="1800" kern="1200" noProof="0" dirty="0">
              <a:solidFill>
                <a:srgbClr val="000000"/>
              </a:solidFill>
              <a:latin typeface="Aptos" panose="020B0004020202020204" pitchFamily="34" charset="0"/>
              <a:ea typeface="Inter"/>
              <a:cs typeface="Inter"/>
              <a:sym typeface="Inter"/>
            </a:rPr>
            <a:t>.</a:t>
          </a:r>
          <a:endParaRPr lang="tr-TR" sz="1800" kern="1200" noProof="0" dirty="0">
            <a:latin typeface="Aptos" panose="020B0004020202020204" pitchFamily="34" charset="0"/>
          </a:endParaRPr>
        </a:p>
      </dsp:txBody>
      <dsp:txXfrm>
        <a:off x="6073271" y="59962"/>
        <a:ext cx="5726187" cy="1883806"/>
      </dsp:txXfrm>
    </dsp:sp>
    <dsp:sp modelId="{9EE2B3C3-AAD9-4FDB-806E-5DB8B58DAB3C}">
      <dsp:nvSpPr>
        <dsp:cNvPr id="0" name=""/>
        <dsp:cNvSpPr/>
      </dsp:nvSpPr>
      <dsp:spPr>
        <a:xfrm>
          <a:off x="0" y="2448102"/>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A4E4F4-A75F-4D13-B3A9-F42846606A69}">
      <dsp:nvSpPr>
        <dsp:cNvPr id="0" name=""/>
        <dsp:cNvSpPr/>
      </dsp:nvSpPr>
      <dsp:spPr>
        <a:xfrm>
          <a:off x="569851" y="2795476"/>
          <a:ext cx="1036093" cy="103609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45722-15D6-4847-BFC7-9ACF2C6107E2}">
      <dsp:nvSpPr>
        <dsp:cNvPr id="0" name=""/>
        <dsp:cNvSpPr/>
      </dsp:nvSpPr>
      <dsp:spPr>
        <a:xfrm>
          <a:off x="1884444" y="2357302"/>
          <a:ext cx="2590134"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1066800">
            <a:lnSpc>
              <a:spcPct val="100000"/>
            </a:lnSpc>
            <a:spcBef>
              <a:spcPct val="0"/>
            </a:spcBef>
            <a:spcAft>
              <a:spcPct val="35000"/>
            </a:spcAft>
            <a:buNone/>
          </a:pPr>
          <a:r>
            <a:rPr lang="tr-TR" sz="2400" b="1" kern="1200" noProof="0" dirty="0">
              <a:solidFill>
                <a:srgbClr val="000000"/>
              </a:solidFill>
              <a:latin typeface="Aptos" panose="020B0004020202020204" pitchFamily="34" charset="0"/>
              <a:ea typeface="Inter Bold"/>
              <a:cs typeface="Inter Bold"/>
              <a:sym typeface="Inter Bold"/>
            </a:rPr>
            <a:t>SMS kimlik avı nasıl gerçekleşir?</a:t>
          </a:r>
          <a:endParaRPr lang="tr-TR" sz="2400" b="1" kern="1200" noProof="0" dirty="0">
            <a:latin typeface="Aptos" panose="020B0004020202020204" pitchFamily="34" charset="0"/>
          </a:endParaRPr>
        </a:p>
      </dsp:txBody>
      <dsp:txXfrm>
        <a:off x="1884444" y="2357302"/>
        <a:ext cx="2590134" cy="1883806"/>
      </dsp:txXfrm>
    </dsp:sp>
    <dsp:sp modelId="{8CFA6A97-7529-4A7A-A14A-BD2BA81DBD83}">
      <dsp:nvSpPr>
        <dsp:cNvPr id="0" name=""/>
        <dsp:cNvSpPr/>
      </dsp:nvSpPr>
      <dsp:spPr>
        <a:xfrm>
          <a:off x="6074781" y="2357302"/>
          <a:ext cx="5448099"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889000">
            <a:lnSpc>
              <a:spcPct val="100000"/>
            </a:lnSpc>
            <a:spcBef>
              <a:spcPct val="0"/>
            </a:spcBef>
            <a:spcAft>
              <a:spcPct val="35000"/>
            </a:spcAft>
            <a:buNone/>
          </a:pPr>
          <a:r>
            <a:rPr lang="tr-TR" sz="2000" kern="1200" noProof="0" dirty="0"/>
            <a:t>a) Telefon görüşmeleri yoluyla.
b) E-posta yoluyla.
c) </a:t>
          </a:r>
          <a:r>
            <a:rPr lang="tr-TR" sz="2000" kern="1200" noProof="0" dirty="0">
              <a:solidFill>
                <a:srgbClr val="FF0000"/>
              </a:solidFill>
            </a:rPr>
            <a:t>SMS metin mesajları yoluyla.</a:t>
          </a:r>
          <a:r>
            <a:rPr lang="tr-TR" sz="2000" kern="1200" noProof="0" dirty="0"/>
            <a:t>
d) Sosyal medya mesajları yoluyla.</a:t>
          </a:r>
          <a:endParaRPr lang="tr-TR" sz="2000" kern="1200" noProof="0" dirty="0">
            <a:latin typeface="Aptos" panose="020B0004020202020204" pitchFamily="34" charset="0"/>
          </a:endParaRPr>
        </a:p>
      </dsp:txBody>
      <dsp:txXfrm>
        <a:off x="6074781" y="2357302"/>
        <a:ext cx="5448099" cy="1883806"/>
      </dsp:txXfrm>
    </dsp:sp>
    <dsp:sp modelId="{F153EEFB-0006-4BBF-84AB-00ED3F5E662F}">
      <dsp:nvSpPr>
        <dsp:cNvPr id="0" name=""/>
        <dsp:cNvSpPr/>
      </dsp:nvSpPr>
      <dsp:spPr>
        <a:xfrm>
          <a:off x="0" y="4726378"/>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7A115-8C6E-41A7-B108-132D80947806}">
      <dsp:nvSpPr>
        <dsp:cNvPr id="0" name=""/>
        <dsp:cNvSpPr/>
      </dsp:nvSpPr>
      <dsp:spPr>
        <a:xfrm>
          <a:off x="569851" y="5150234"/>
          <a:ext cx="1036093" cy="10360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BA8FF-572B-42F6-987F-D61CD8CB3FD6}">
      <dsp:nvSpPr>
        <dsp:cNvPr id="0" name=""/>
        <dsp:cNvSpPr/>
      </dsp:nvSpPr>
      <dsp:spPr>
        <a:xfrm>
          <a:off x="1883764" y="4752280"/>
          <a:ext cx="3503574"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1066800">
            <a:lnSpc>
              <a:spcPct val="100000"/>
            </a:lnSpc>
            <a:spcBef>
              <a:spcPct val="0"/>
            </a:spcBef>
            <a:spcAft>
              <a:spcPct val="35000"/>
            </a:spcAft>
            <a:buNone/>
          </a:pPr>
          <a:r>
            <a:rPr lang="tr-TR" sz="2400" b="1" kern="1200" noProof="0" dirty="0">
              <a:solidFill>
                <a:srgbClr val="000000"/>
              </a:solidFill>
              <a:sym typeface="Inter Bold"/>
            </a:rPr>
            <a:t>Nijerya Dolandırıcılığı Nedir?</a:t>
          </a:r>
          <a:endParaRPr lang="tr-TR" sz="2400" b="1" kern="1200" noProof="0" dirty="0">
            <a:latin typeface="Aptos" panose="020B0004020202020204" pitchFamily="34" charset="0"/>
          </a:endParaRPr>
        </a:p>
      </dsp:txBody>
      <dsp:txXfrm>
        <a:off x="1883764" y="4752280"/>
        <a:ext cx="3503574" cy="1883806"/>
      </dsp:txXfrm>
    </dsp:sp>
    <dsp:sp modelId="{C2F23335-0208-48C4-BCB1-61071F1A2593}">
      <dsp:nvSpPr>
        <dsp:cNvPr id="0" name=""/>
        <dsp:cNvSpPr/>
      </dsp:nvSpPr>
      <dsp:spPr>
        <a:xfrm>
          <a:off x="6150964" y="4752280"/>
          <a:ext cx="6175887"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800100">
            <a:lnSpc>
              <a:spcPct val="100000"/>
            </a:lnSpc>
            <a:spcBef>
              <a:spcPct val="0"/>
            </a:spcBef>
            <a:spcAft>
              <a:spcPct val="35000"/>
            </a:spcAft>
            <a:buNone/>
          </a:pPr>
          <a:r>
            <a:rPr lang="tr-TR" sz="1800" kern="1200" noProof="0" dirty="0"/>
            <a:t>a) Nijerya kökenli bir kimlik avı tekniği.
b) Sahte Nijeryalı prenslerin karıştığı bir dolandırıcılık.
c) </a:t>
          </a:r>
          <a:r>
            <a:rPr lang="tr-TR" sz="1800" kern="1200" noProof="0" dirty="0">
              <a:solidFill>
                <a:srgbClr val="FF0000"/>
              </a:solidFill>
            </a:rPr>
            <a:t>Büyük miktarda parayı gizlice yurtdışına taşımayı içeren klasik bir dolandırıcılık.</a:t>
          </a:r>
          <a:r>
            <a:rPr lang="tr-TR" sz="1800" kern="1200" noProof="0" dirty="0"/>
            <a:t>
d) Sahte avukatlar ve noterlerin karıştığı bir dolandırıcılık.</a:t>
          </a:r>
          <a:endParaRPr lang="tr-TR" sz="1800" kern="1200" noProof="0" dirty="0">
            <a:latin typeface="Aptos" panose="020B0004020202020204" pitchFamily="34" charset="0"/>
          </a:endParaRPr>
        </a:p>
      </dsp:txBody>
      <dsp:txXfrm>
        <a:off x="6150964" y="4752280"/>
        <a:ext cx="6175887" cy="1883806"/>
      </dsp:txXfrm>
    </dsp:sp>
    <dsp:sp modelId="{8C376533-406F-4720-BB3B-078144837A22}">
      <dsp:nvSpPr>
        <dsp:cNvPr id="0" name=""/>
        <dsp:cNvSpPr/>
      </dsp:nvSpPr>
      <dsp:spPr>
        <a:xfrm>
          <a:off x="0" y="6871092"/>
          <a:ext cx="13018410" cy="18838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FAEE4A-BA10-43BC-ACDA-4659ABBD18C2}">
      <dsp:nvSpPr>
        <dsp:cNvPr id="0" name=""/>
        <dsp:cNvSpPr/>
      </dsp:nvSpPr>
      <dsp:spPr>
        <a:xfrm>
          <a:off x="569851" y="7504993"/>
          <a:ext cx="1036093" cy="103609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478-7EEF-4271-AEA3-AD113063CE67}">
      <dsp:nvSpPr>
        <dsp:cNvPr id="0" name=""/>
        <dsp:cNvSpPr/>
      </dsp:nvSpPr>
      <dsp:spPr>
        <a:xfrm>
          <a:off x="2175797" y="7081137"/>
          <a:ext cx="10838357" cy="188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0" tIns="199370" rIns="199370" bIns="199370" numCol="1" spcCol="1270" anchor="ctr" anchorCtr="0">
          <a:noAutofit/>
        </a:bodyPr>
        <a:lstStyle/>
        <a:p>
          <a:pPr marL="0" lvl="0" indent="0" algn="l" defTabSz="977900">
            <a:lnSpc>
              <a:spcPct val="100000"/>
            </a:lnSpc>
            <a:spcBef>
              <a:spcPct val="0"/>
            </a:spcBef>
            <a:spcAft>
              <a:spcPct val="35000"/>
            </a:spcAft>
            <a:buNone/>
          </a:pPr>
          <a:endParaRPr lang="tr-TR" sz="2200" kern="1200" noProof="0" dirty="0"/>
        </a:p>
      </dsp:txBody>
      <dsp:txXfrm>
        <a:off x="2175797" y="7081137"/>
        <a:ext cx="10838357" cy="188380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1CDB5-A712-4892-9C57-39C8C8F36051}" type="datetimeFigureOut">
              <a:rPr lang="en-GB" smtClean="0"/>
              <a:t>05/10/2024</a:t>
            </a:fld>
            <a:endParaRPr lang="en-GB"/>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CF3E2-285A-409A-9504-2601CA38962D}" type="slidenum">
              <a:rPr lang="en-GB" smtClean="0"/>
              <a:t>‹#›</a:t>
            </a:fld>
            <a:endParaRPr lang="en-GB"/>
          </a:p>
        </p:txBody>
      </p:sp>
    </p:spTree>
    <p:extLst>
      <p:ext uri="{BB962C8B-B14F-4D97-AF65-F5344CB8AC3E}">
        <p14:creationId xmlns:p14="http://schemas.microsoft.com/office/powerpoint/2010/main" val="372962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B9E2A-6BBB-43F5-B176-C8B3CC09172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807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79F5-8B9F-4680-9BFC-DFA2671E616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6065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79F5-8B9F-4680-9BFC-DFA2671E616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83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23</a:t>
            </a:fld>
            <a:endParaRPr lang="sk-SK"/>
          </a:p>
        </p:txBody>
      </p:sp>
    </p:spTree>
    <p:extLst>
      <p:ext uri="{BB962C8B-B14F-4D97-AF65-F5344CB8AC3E}">
        <p14:creationId xmlns:p14="http://schemas.microsoft.com/office/powerpoint/2010/main" val="237535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png"/><Relationship Id="rId7"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2.jpg"/><Relationship Id="rId9"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2286000" y="3974221"/>
            <a:ext cx="13716000" cy="1117970"/>
          </a:xfrm>
          <a:prstGeom prst="rect">
            <a:avLst/>
          </a:prstGeom>
        </p:spPr>
        <p:txBody>
          <a:bodyPr vert="horz" lIns="137160" tIns="68580" rIns="137160" bIns="6858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3000" dirty="0">
                <a:solidFill>
                  <a:srgbClr val="FFAA5A"/>
                </a:solidFill>
                <a:latin typeface="Cambria" panose="02040503050406030204" pitchFamily="18" charset="0"/>
                <a:ea typeface="Cambria" panose="02040503050406030204" pitchFamily="18" charset="0"/>
              </a:rPr>
              <a:t>ERASMUS+KA220-ADU - </a:t>
            </a:r>
            <a:r>
              <a:rPr lang="en-US" sz="3000" dirty="0">
                <a:solidFill>
                  <a:srgbClr val="FFAA5A"/>
                </a:solidFill>
                <a:latin typeface="Cambria" panose="02040503050406030204" pitchFamily="18" charset="0"/>
                <a:ea typeface="Cambria" panose="02040503050406030204" pitchFamily="18" charset="0"/>
              </a:rPr>
              <a:t>Cooperation partnerships in adult education</a:t>
            </a:r>
            <a:endParaRPr lang="sk-SK" sz="3000" dirty="0">
              <a:solidFill>
                <a:srgbClr val="FFAA5A"/>
              </a:solidFill>
              <a:latin typeface="Cambria" panose="02040503050406030204" pitchFamily="18" charset="0"/>
              <a:ea typeface="Cambria" panose="02040503050406030204" pitchFamily="18" charset="0"/>
            </a:endParaRPr>
          </a:p>
          <a:p>
            <a:r>
              <a:rPr lang="sk-SK" sz="3000" dirty="0">
                <a:solidFill>
                  <a:srgbClr val="FFAA5A"/>
                </a:solidFill>
                <a:latin typeface="Cambria" panose="02040503050406030204" pitchFamily="18" charset="0"/>
                <a:ea typeface="Cambria" panose="02040503050406030204" pitchFamily="18" charset="0"/>
              </a:rPr>
              <a:t>KA220-ADU-2BF13E10 </a:t>
            </a:r>
            <a:endParaRPr lang="en-GB" sz="3000" dirty="0">
              <a:solidFill>
                <a:srgbClr val="FFAA5A"/>
              </a:solidFill>
              <a:latin typeface="Cambria" panose="02040503050406030204" pitchFamily="18" charset="0"/>
              <a:ea typeface="Cambria" panose="02040503050406030204" pitchFamily="18" charset="0"/>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945758" y="1563092"/>
            <a:ext cx="14396484" cy="1892826"/>
          </a:xfrm>
          <a:prstGeom prst="rect">
            <a:avLst/>
          </a:prstGeom>
          <a:noFill/>
        </p:spPr>
        <p:txBody>
          <a:bodyPr wrap="square">
            <a:spAutoFit/>
          </a:bodyPr>
          <a:lstStyle/>
          <a:p>
            <a:pPr algn="ctr"/>
            <a:r>
              <a:rPr kumimoji="0" lang="en-US"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Building Digital Resilience by Making Digital Wellbeing and</a:t>
            </a:r>
            <a:br>
              <a:rPr kumimoji="0" lang="en-US"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en-US"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Security Accessible to All</a:t>
            </a:r>
            <a:br>
              <a:rPr kumimoji="0" lang="sk-SK"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sk-SK"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&lt;&lt;</a:t>
            </a:r>
            <a:r>
              <a:rPr kumimoji="0" lang="sk-SK" sz="39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j-cs"/>
              </a:rPr>
              <a:t>DigiWELL</a:t>
            </a:r>
            <a:r>
              <a:rPr kumimoji="0" lang="sk-SK"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&gt;&gt;</a:t>
            </a:r>
            <a:endParaRPr lang="en-GB" sz="3900" dirty="0"/>
          </a:p>
        </p:txBody>
      </p:sp>
      <p:grpSp>
        <p:nvGrpSpPr>
          <p:cNvPr id="2" name="Skupina 6">
            <a:extLst>
              <a:ext uri="{FF2B5EF4-FFF2-40B4-BE49-F238E27FC236}">
                <a16:creationId xmlns:a16="http://schemas.microsoft.com/office/drawing/2014/main" id="{7742E34A-6003-4057-7109-B4DCB96D35A2}"/>
              </a:ext>
            </a:extLst>
          </p:cNvPr>
          <p:cNvGrpSpPr/>
          <p:nvPr userDrawn="1"/>
        </p:nvGrpSpPr>
        <p:grpSpPr>
          <a:xfrm>
            <a:off x="606056" y="8872697"/>
            <a:ext cx="17403866" cy="1185078"/>
            <a:chOff x="435935" y="5851336"/>
            <a:chExt cx="11602577" cy="790052"/>
          </a:xfrm>
        </p:grpSpPr>
        <p:pic>
          <p:nvPicPr>
            <p:cNvPr id="3" name="Obrázok 7" descr="Obrázok, na ktorom je text">
              <a:extLst>
                <a:ext uri="{FF2B5EF4-FFF2-40B4-BE49-F238E27FC236}">
                  <a16:creationId xmlns:a16="http://schemas.microsoft.com/office/drawing/2014/main" id="{B188D6EE-9640-2F18-BB35-B6223AACBA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935" y="5963498"/>
              <a:ext cx="2290456" cy="529376"/>
            </a:xfrm>
            <a:prstGeom prst="rect">
              <a:avLst/>
            </a:prstGeom>
          </p:spPr>
        </p:pic>
        <p:pic>
          <p:nvPicPr>
            <p:cNvPr id="4" name="Obrázok 8">
              <a:extLst>
                <a:ext uri="{FF2B5EF4-FFF2-40B4-BE49-F238E27FC236}">
                  <a16:creationId xmlns:a16="http://schemas.microsoft.com/office/drawing/2014/main" id="{94663C1E-6A81-5255-6A8A-1BA39AA9AE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2223" y="5851336"/>
              <a:ext cx="1826289" cy="737473"/>
            </a:xfrm>
            <a:prstGeom prst="rect">
              <a:avLst/>
            </a:prstGeom>
          </p:spPr>
        </p:pic>
        <p:pic>
          <p:nvPicPr>
            <p:cNvPr id="5" name="Obrázok 9">
              <a:extLst>
                <a:ext uri="{FF2B5EF4-FFF2-40B4-BE49-F238E27FC236}">
                  <a16:creationId xmlns:a16="http://schemas.microsoft.com/office/drawing/2014/main" id="{3B80CD3C-F3EB-86BE-9402-CCA53F62F2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726391" y="5863719"/>
              <a:ext cx="777669" cy="777669"/>
            </a:xfrm>
            <a:prstGeom prst="rect">
              <a:avLst/>
            </a:prstGeom>
          </p:spPr>
        </p:pic>
        <p:pic>
          <p:nvPicPr>
            <p:cNvPr id="6" name="Picture 2" descr="Slovenská poľnohospodárska univerzita v Nitre">
              <a:extLst>
                <a:ext uri="{FF2B5EF4-FFF2-40B4-BE49-F238E27FC236}">
                  <a16:creationId xmlns:a16="http://schemas.microsoft.com/office/drawing/2014/main" id="{18C12442-9888-DF01-0D04-E54CFC51996F}"/>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3589235" y="5963498"/>
              <a:ext cx="1128044" cy="504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extLst>
                <a:ext uri="{FF2B5EF4-FFF2-40B4-BE49-F238E27FC236}">
                  <a16:creationId xmlns:a16="http://schemas.microsoft.com/office/drawing/2014/main" id="{A12653CD-F652-4955-2DF8-1F145D48746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717279"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2C24E57-7917-345F-39EB-C946DC59954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85578" y="5945929"/>
              <a:ext cx="1156727" cy="564513"/>
            </a:xfrm>
            <a:prstGeom prst="rect">
              <a:avLst/>
            </a:prstGeom>
          </p:spPr>
        </p:pic>
        <p:pic>
          <p:nvPicPr>
            <p:cNvPr id="10" name="Picture 9" descr="AIFED - Formación, cultura y empleo en Granada">
              <a:extLst>
                <a:ext uri="{FF2B5EF4-FFF2-40B4-BE49-F238E27FC236}">
                  <a16:creationId xmlns:a16="http://schemas.microsoft.com/office/drawing/2014/main" id="{2A4BD905-BF5D-7F6B-DC78-E8B21C77798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98797" y="5968999"/>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DE1F00A-E68C-4D66-6740-C74D4C1A96A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566511" y="594592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yzygia Foundation">
              <a:extLst>
                <a:ext uri="{FF2B5EF4-FFF2-40B4-BE49-F238E27FC236}">
                  <a16:creationId xmlns:a16="http://schemas.microsoft.com/office/drawing/2014/main" id="{641A6490-CDF8-6265-0143-32A2FCE4E69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606409" y="6252553"/>
              <a:ext cx="1419225" cy="2822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743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lvl1pPr>
              <a:defRPr>
                <a:latin typeface="Aptos" panose="020B0004020202020204" pitchFamily="34" charset="0"/>
              </a:defRPr>
            </a:lvl1pPr>
          </a:lstStyle>
          <a:p>
            <a:r>
              <a:rPr lang="sk-SK" dirty="0"/>
              <a:t>Kliknutím upravte štýl predlohy nadpisu</a:t>
            </a:r>
            <a:endParaRPr lang="en-GB" dirty="0"/>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1257300" y="2738438"/>
            <a:ext cx="15773400" cy="6527007"/>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endParaRPr lang="en-GB" dirty="0"/>
          </a:p>
        </p:txBody>
      </p:sp>
    </p:spTree>
    <p:extLst>
      <p:ext uri="{BB962C8B-B14F-4D97-AF65-F5344CB8AC3E}">
        <p14:creationId xmlns:p14="http://schemas.microsoft.com/office/powerpoint/2010/main" val="2097553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lvl1pPr>
              <a:defRPr>
                <a:latin typeface="Aptos" panose="020B0004020202020204" pitchFamily="34" charset="0"/>
              </a:defRPr>
            </a:lvl1pPr>
          </a:lstStyle>
          <a:p>
            <a:r>
              <a:rPr lang="sk-SK" dirty="0"/>
              <a:t>Kliknutím upravte štýl predlohy nadpisu</a:t>
            </a:r>
            <a:endParaRPr lang="en-GB" dirty="0"/>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1257300" y="2738438"/>
            <a:ext cx="7772400" cy="6527007"/>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endParaRPr lang="en-GB" dirty="0"/>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9258300" y="2738438"/>
            <a:ext cx="7772400" cy="6527007"/>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endParaRPr lang="en-GB" dirty="0"/>
          </a:p>
        </p:txBody>
      </p:sp>
    </p:spTree>
    <p:extLst>
      <p:ext uri="{BB962C8B-B14F-4D97-AF65-F5344CB8AC3E}">
        <p14:creationId xmlns:p14="http://schemas.microsoft.com/office/powerpoint/2010/main" val="2380916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1259682" y="547688"/>
            <a:ext cx="15773400" cy="1988345"/>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1259683" y="3757613"/>
            <a:ext cx="7736681" cy="5526882"/>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9258300" y="3757613"/>
            <a:ext cx="7774782" cy="5526882"/>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61983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1444174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22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1259683" y="685800"/>
            <a:ext cx="5898356" cy="2400300"/>
          </a:xfrm>
        </p:spPr>
        <p:txBody>
          <a:bodyPr anchor="b"/>
          <a:lstStyle>
            <a:lvl1pPr>
              <a:defRPr sz="48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1257300" y="9534526"/>
            <a:ext cx="4114800" cy="547688"/>
          </a:xfrm>
          <a:prstGeom prst="rect">
            <a:avLst/>
          </a:prstGeom>
        </p:spPr>
        <p:txBody>
          <a:bodyPr/>
          <a:lstStyle/>
          <a:p>
            <a:fld id="{4496294D-597E-4D2E-B81B-892A1B613257}" type="datetimeFigureOut">
              <a:rPr lang="en-GB" smtClean="0"/>
              <a:t>05/10/2024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12915900" y="9534526"/>
            <a:ext cx="4114800" cy="547688"/>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2852927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1259683" y="685800"/>
            <a:ext cx="5898356" cy="2400300"/>
          </a:xfrm>
        </p:spPr>
        <p:txBody>
          <a:bodyPr anchor="b"/>
          <a:lstStyle>
            <a:lvl1pPr>
              <a:defRPr sz="48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1257300" y="9534526"/>
            <a:ext cx="4114800" cy="547688"/>
          </a:xfrm>
          <a:prstGeom prst="rect">
            <a:avLst/>
          </a:prstGeom>
        </p:spPr>
        <p:txBody>
          <a:bodyPr/>
          <a:lstStyle/>
          <a:p>
            <a:fld id="{4496294D-597E-4D2E-B81B-892A1B613257}" type="datetimeFigureOut">
              <a:rPr lang="en-GB" smtClean="0"/>
              <a:t>05/10/2024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12915900" y="9534526"/>
            <a:ext cx="4114800" cy="547688"/>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362112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2286000" y="5486843"/>
            <a:ext cx="13716000" cy="721016"/>
          </a:xfrm>
          <a:prstGeom prst="rect">
            <a:avLst/>
          </a:prstGeom>
        </p:spPr>
        <p:txBody>
          <a:bodyPr vert="horz" lIns="137160" tIns="68580" rIns="137160" bIns="6858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3000" dirty="0">
                <a:solidFill>
                  <a:srgbClr val="FFAA5A"/>
                </a:solidFill>
                <a:latin typeface="Calibri" panose="020F0502020204030204" pitchFamily="34" charset="0"/>
                <a:ea typeface="Cambria" panose="02040503050406030204" pitchFamily="18" charset="0"/>
                <a:cs typeface="Calibri" panose="020F0502020204030204" pitchFamily="34" charset="0"/>
              </a:rPr>
              <a:t>2022-2-SK01-KA220-ADU-000096888</a:t>
            </a: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945758" y="2969114"/>
            <a:ext cx="14396484" cy="2492990"/>
          </a:xfrm>
          <a:prstGeom prst="rect">
            <a:avLst/>
          </a:prstGeom>
          <a:noFill/>
        </p:spPr>
        <p:txBody>
          <a:bodyPr wrap="square">
            <a:spAutoFit/>
          </a:bodyPr>
          <a:lstStyle/>
          <a:p>
            <a:pPr algn="ctr"/>
            <a:r>
              <a:rPr kumimoji="0" lang="en-US"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Building Digital Resilience </a:t>
            </a:r>
            <a:br>
              <a:rPr kumimoji="0" lang="sk-SK"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by Making Digital Wellbeing and</a:t>
            </a:r>
            <a:r>
              <a:rPr kumimoji="0" lang="sk-SK"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Security </a:t>
            </a:r>
            <a:br>
              <a:rPr kumimoji="0" lang="sk-SK"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Accessible to All</a:t>
            </a:r>
            <a:br>
              <a:rPr kumimoji="0" lang="sk-SK" sz="39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sk-SK" sz="3900" b="1" i="0" u="none" strike="noStrike" kern="1200" cap="none" spc="0" normalizeH="0" baseline="0" noProof="0" dirty="0" err="1">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DigiWELL</a:t>
            </a:r>
            <a:endParaRPr lang="en-GB" sz="3900" dirty="0">
              <a:latin typeface="Calibri" panose="020F0502020204030204" pitchFamily="34" charset="0"/>
              <a:cs typeface="Calibri" panose="020F0502020204030204" pitchFamily="34" charset="0"/>
            </a:endParaRPr>
          </a:p>
        </p:txBody>
      </p:sp>
      <p:pic>
        <p:nvPicPr>
          <p:cNvPr id="3" name="Obrázok 2" descr="Obrázok, na ktorom je text">
            <a:extLst>
              <a:ext uri="{FF2B5EF4-FFF2-40B4-BE49-F238E27FC236}">
                <a16:creationId xmlns:a16="http://schemas.microsoft.com/office/drawing/2014/main" id="{54C5578C-DDE6-7454-9A35-A21DF6FD6E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2613" y="1664231"/>
            <a:ext cx="4178745" cy="965802"/>
          </a:xfrm>
          <a:prstGeom prst="rect">
            <a:avLst/>
          </a:prstGeom>
        </p:spPr>
      </p:pic>
      <p:pic>
        <p:nvPicPr>
          <p:cNvPr id="4" name="Obrázok 3">
            <a:extLst>
              <a:ext uri="{FF2B5EF4-FFF2-40B4-BE49-F238E27FC236}">
                <a16:creationId xmlns:a16="http://schemas.microsoft.com/office/drawing/2014/main" id="{A4B61CA5-55B9-4CB5-9152-A8113B1B02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95939" y="1166272"/>
            <a:ext cx="1960835" cy="1960835"/>
          </a:xfrm>
          <a:prstGeom prst="rect">
            <a:avLst/>
          </a:prstGeom>
        </p:spPr>
      </p:pic>
      <p:grpSp>
        <p:nvGrpSpPr>
          <p:cNvPr id="5" name="Skupina 4">
            <a:extLst>
              <a:ext uri="{FF2B5EF4-FFF2-40B4-BE49-F238E27FC236}">
                <a16:creationId xmlns:a16="http://schemas.microsoft.com/office/drawing/2014/main" id="{93EB76E5-F830-4DD2-448B-85F788FD2FF6}"/>
              </a:ext>
            </a:extLst>
          </p:cNvPr>
          <p:cNvGrpSpPr/>
          <p:nvPr userDrawn="1"/>
        </p:nvGrpSpPr>
        <p:grpSpPr>
          <a:xfrm>
            <a:off x="1666580" y="8616277"/>
            <a:ext cx="15649209" cy="1106210"/>
            <a:chOff x="2911015" y="5847007"/>
            <a:chExt cx="10432806" cy="737473"/>
          </a:xfrm>
        </p:grpSpPr>
        <p:pic>
          <p:nvPicPr>
            <p:cNvPr id="6" name="Obrázok 5">
              <a:extLst>
                <a:ext uri="{FF2B5EF4-FFF2-40B4-BE49-F238E27FC236}">
                  <a16:creationId xmlns:a16="http://schemas.microsoft.com/office/drawing/2014/main" id="{0717F8F2-0BCE-9421-DF7E-92091F55BA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17532" y="5847007"/>
              <a:ext cx="1826289" cy="737473"/>
            </a:xfrm>
            <a:prstGeom prst="rect">
              <a:avLst/>
            </a:prstGeom>
          </p:spPr>
        </p:pic>
        <p:pic>
          <p:nvPicPr>
            <p:cNvPr id="7" name="Picture 2" descr="Slovenská poľnohospodárska univerzita v Nitre">
              <a:extLst>
                <a:ext uri="{FF2B5EF4-FFF2-40B4-BE49-F238E27FC236}">
                  <a16:creationId xmlns:a16="http://schemas.microsoft.com/office/drawing/2014/main" id="{B00D6C37-830D-9941-CE8E-7B8A7F58995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911015" y="5933486"/>
              <a:ext cx="1128044" cy="534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
              <a:extLst>
                <a:ext uri="{FF2B5EF4-FFF2-40B4-BE49-F238E27FC236}">
                  <a16:creationId xmlns:a16="http://schemas.microsoft.com/office/drawing/2014/main" id="{CD7F7C8A-16EA-543D-14C6-A4B03911D38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69350"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BCF61E06-6F0B-102C-C5D7-4F46BA0036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739235" y="5933486"/>
              <a:ext cx="1156727" cy="564513"/>
            </a:xfrm>
            <a:prstGeom prst="rect">
              <a:avLst/>
            </a:prstGeom>
          </p:spPr>
        </p:pic>
        <p:pic>
          <p:nvPicPr>
            <p:cNvPr id="11" name="Picture 4" descr="AIFED - Formación, cultura y empleo en Granada">
              <a:extLst>
                <a:ext uri="{FF2B5EF4-FFF2-40B4-BE49-F238E27FC236}">
                  <a16:creationId xmlns:a16="http://schemas.microsoft.com/office/drawing/2014/main" id="{D66156B2-E30F-3CE0-6DDE-56F3AB67B9D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89109" y="5921371"/>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0E56BECE-5124-9DF4-2569-5A497617F4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911718" y="595470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Syzygia Foundation">
              <a:extLst>
                <a:ext uri="{FF2B5EF4-FFF2-40B4-BE49-F238E27FC236}">
                  <a16:creationId xmlns:a16="http://schemas.microsoft.com/office/drawing/2014/main" id="{B5BBB899-B640-32EB-E0F3-C9B21A3DB9F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951615" y="6291863"/>
              <a:ext cx="1419225" cy="282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Obrázok 13">
            <a:extLst>
              <a:ext uri="{FF2B5EF4-FFF2-40B4-BE49-F238E27FC236}">
                <a16:creationId xmlns:a16="http://schemas.microsoft.com/office/drawing/2014/main" id="{742551FF-9CE1-7E47-DF33-E0FC04B1985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960859" y="8261234"/>
            <a:ext cx="1331000" cy="1749396"/>
          </a:xfrm>
          <a:prstGeom prst="rect">
            <a:avLst/>
          </a:prstGeom>
        </p:spPr>
      </p:pic>
    </p:spTree>
    <p:extLst>
      <p:ext uri="{BB962C8B-B14F-4D97-AF65-F5344CB8AC3E}">
        <p14:creationId xmlns:p14="http://schemas.microsoft.com/office/powerpoint/2010/main" val="1329585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1257300" y="2738438"/>
            <a:ext cx="15773400" cy="6527007"/>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3833778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1257300" y="2738438"/>
            <a:ext cx="7772400" cy="6527007"/>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9258300" y="2738438"/>
            <a:ext cx="7772400" cy="6527007"/>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3899923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1259682" y="547688"/>
            <a:ext cx="15773400" cy="1988345"/>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1259683" y="3757613"/>
            <a:ext cx="7736681" cy="5526882"/>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9258300" y="3757613"/>
            <a:ext cx="7774782" cy="5526882"/>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900092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3945874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8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1259683" y="685800"/>
            <a:ext cx="5898356" cy="2400300"/>
          </a:xfrm>
        </p:spPr>
        <p:txBody>
          <a:bodyPr anchor="b"/>
          <a:lstStyle>
            <a:lvl1pPr>
              <a:defRPr sz="48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1257300" y="9534526"/>
            <a:ext cx="4114800" cy="547688"/>
          </a:xfrm>
          <a:prstGeom prst="rect">
            <a:avLst/>
          </a:prstGeom>
        </p:spPr>
        <p:txBody>
          <a:bodyPr/>
          <a:lstStyle/>
          <a:p>
            <a:fld id="{4496294D-597E-4D2E-B81B-892A1B613257}" type="datetimeFigureOut">
              <a:rPr lang="en-GB" smtClean="0"/>
              <a:t>05/10/2024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12915900" y="9534526"/>
            <a:ext cx="4114800" cy="547688"/>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2278604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1259683" y="685800"/>
            <a:ext cx="5898356" cy="2400300"/>
          </a:xfrm>
        </p:spPr>
        <p:txBody>
          <a:bodyPr anchor="b"/>
          <a:lstStyle>
            <a:lvl1pPr>
              <a:defRPr sz="48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1257300" y="9534526"/>
            <a:ext cx="4114800" cy="547688"/>
          </a:xfrm>
          <a:prstGeom prst="rect">
            <a:avLst/>
          </a:prstGeom>
        </p:spPr>
        <p:txBody>
          <a:bodyPr/>
          <a:lstStyle/>
          <a:p>
            <a:fld id="{4496294D-597E-4D2E-B81B-892A1B613257}" type="datetimeFigureOut">
              <a:rPr lang="en-GB" smtClean="0"/>
              <a:t>05/10/2024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12915900" y="9534526"/>
            <a:ext cx="4114800" cy="547688"/>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305501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1036674" y="547689"/>
            <a:ext cx="15994026" cy="1587546"/>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1036674" y="2488019"/>
            <a:ext cx="15994026" cy="591701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587063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371600" rtl="0" eaLnBrk="1" latinLnBrk="0" hangingPunct="1">
        <a:lnSpc>
          <a:spcPct val="90000"/>
        </a:lnSpc>
        <a:spcBef>
          <a:spcPct val="0"/>
        </a:spcBef>
        <a:buNone/>
        <a:defRPr sz="7200" b="1" kern="1200">
          <a:solidFill>
            <a:srgbClr val="92BAB5"/>
          </a:solidFill>
          <a:latin typeface="Cambria" panose="02040503050406030204" pitchFamily="18" charset="0"/>
          <a:ea typeface="Cambria" panose="02040503050406030204" pitchFamily="18" charset="0"/>
          <a:cs typeface="+mj-cs"/>
        </a:defRPr>
      </a:lvl1pPr>
    </p:titleStyle>
    <p:bodyStyle>
      <a:lvl1pPr marL="342900" indent="-342900" algn="l" defTabSz="1371600" rtl="0" eaLnBrk="1" latinLnBrk="0" hangingPunct="1">
        <a:lnSpc>
          <a:spcPct val="90000"/>
        </a:lnSpc>
        <a:spcBef>
          <a:spcPts val="1500"/>
        </a:spcBef>
        <a:buClr>
          <a:srgbClr val="FFAA5A"/>
        </a:buClr>
        <a:buFont typeface="Wingdings" panose="05000000000000000000" pitchFamily="2" charset="2"/>
        <a:buChar char="q"/>
        <a:defRPr sz="4200" kern="1200">
          <a:solidFill>
            <a:schemeClr val="tx1"/>
          </a:solidFill>
          <a:latin typeface="Cambria" panose="02040503050406030204" pitchFamily="18" charset="0"/>
          <a:ea typeface="Cambria" panose="02040503050406030204" pitchFamily="18"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sk-S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1036674" y="547689"/>
            <a:ext cx="15994026" cy="1587546"/>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1036674" y="2488019"/>
            <a:ext cx="15994026" cy="591701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13659362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ctr" defTabSz="1371600" rtl="0" eaLnBrk="1" latinLnBrk="0" hangingPunct="1">
        <a:lnSpc>
          <a:spcPct val="90000"/>
        </a:lnSpc>
        <a:spcBef>
          <a:spcPct val="0"/>
        </a:spcBef>
        <a:buNone/>
        <a:defRPr sz="7200" b="1" kern="1200">
          <a:solidFill>
            <a:srgbClr val="92BAB5"/>
          </a:solidFill>
          <a:latin typeface="Cambria" panose="02040503050406030204" pitchFamily="18" charset="0"/>
          <a:ea typeface="Cambria" panose="02040503050406030204" pitchFamily="18" charset="0"/>
          <a:cs typeface="+mj-cs"/>
        </a:defRPr>
      </a:lvl1pPr>
    </p:titleStyle>
    <p:bodyStyle>
      <a:lvl1pPr marL="342900" indent="-342900" algn="l" defTabSz="1371600" rtl="0" eaLnBrk="1" latinLnBrk="0" hangingPunct="1">
        <a:lnSpc>
          <a:spcPct val="90000"/>
        </a:lnSpc>
        <a:spcBef>
          <a:spcPts val="1500"/>
        </a:spcBef>
        <a:buClr>
          <a:srgbClr val="FFAA5A"/>
        </a:buClr>
        <a:buFont typeface="Wingdings" panose="05000000000000000000" pitchFamily="2" charset="2"/>
        <a:buChar char="q"/>
        <a:defRPr sz="4200" kern="1200">
          <a:solidFill>
            <a:schemeClr val="tx1"/>
          </a:solidFill>
          <a:latin typeface="Cambria" panose="02040503050406030204" pitchFamily="18" charset="0"/>
          <a:ea typeface="Cambria" panose="02040503050406030204" pitchFamily="18"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sk-S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tiff"/><Relationship Id="rId3" Type="http://schemas.openxmlformats.org/officeDocument/2006/relationships/image" Target="../media/image4.png"/><Relationship Id="rId7" Type="http://schemas.openxmlformats.org/officeDocument/2006/relationships/image" Target="../media/image7.jpeg"/><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hyperlink" Target="https://researchoutreach.org/articles/sender-controlled-private-email-electronic-privacy-eprivo/" TargetMode="External"/><Relationship Id="rId5" Type="http://schemas.openxmlformats.org/officeDocument/2006/relationships/image" Target="../media/image5.png"/><Relationship Id="rId10"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1.xml"/><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9404337" y="2375990"/>
            <a:ext cx="8002395" cy="2216265"/>
          </a:xfrm>
        </p:spPr>
        <p:txBody>
          <a:bodyPr vert="horz" lIns="137160" tIns="68580" rIns="137160" bIns="68580" rtlCol="0" anchor="b">
            <a:normAutofit/>
          </a:bodyPr>
          <a:lstStyle/>
          <a:p>
            <a:pPr algn="ctr">
              <a:spcBef>
                <a:spcPts val="1500"/>
              </a:spcBef>
              <a:spcAft>
                <a:spcPts val="9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Gizlilik- </a:t>
            </a:r>
            <a:br>
              <a:rPr lang="tr-TR" b="1" dirty="0">
                <a:solidFill>
                  <a:srgbClr val="FFAA5A"/>
                </a:solidFill>
                <a:latin typeface="+mn-lt"/>
                <a:ea typeface="Cambria" panose="02040503050406030204" pitchFamily="18" charset="0"/>
                <a:cs typeface="Calibri" panose="020F0502020204030204" pitchFamily="34" charset="0"/>
              </a:rPr>
            </a:br>
            <a:r>
              <a:rPr lang="tr-TR" b="1" dirty="0">
                <a:solidFill>
                  <a:srgbClr val="FFAA5A"/>
                </a:solidFill>
                <a:latin typeface="+mn-lt"/>
                <a:ea typeface="Cambria" panose="02040503050406030204" pitchFamily="18" charset="0"/>
                <a:cs typeface="Calibri" panose="020F0502020204030204" pitchFamily="34" charset="0"/>
              </a:rPr>
              <a:t>Oltalama (Kimlik Avı)</a:t>
            </a: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33988" y="7726580"/>
            <a:ext cx="1225763" cy="1166504"/>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19387" y="7908668"/>
            <a:ext cx="1778025" cy="756738"/>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9070" y="7864128"/>
            <a:ext cx="1159515" cy="1524006"/>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8585" y="7820121"/>
            <a:ext cx="1526235" cy="7567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48823" y="7812559"/>
            <a:ext cx="1823235" cy="846770"/>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49" y="8656873"/>
            <a:ext cx="2397440" cy="7858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5535" y="8834133"/>
            <a:ext cx="2362758" cy="342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32519" y="8793872"/>
            <a:ext cx="2236985" cy="4234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FE115C06-2DA3-1E38-A8ED-4AAEF9D0755A}"/>
              </a:ext>
            </a:extLst>
          </p:cNvPr>
          <p:cNvGrpSpPr/>
          <p:nvPr/>
        </p:nvGrpSpPr>
        <p:grpSpPr>
          <a:xfrm>
            <a:off x="-705636" y="1934355"/>
            <a:ext cx="9207105" cy="5238753"/>
            <a:chOff x="-1118443" y="1146344"/>
            <a:chExt cx="10365960" cy="6096000"/>
          </a:xfrm>
        </p:grpSpPr>
        <p:pic>
          <p:nvPicPr>
            <p:cNvPr id="4" name="Obrázok 3" descr="Obrázok, na ktorom je text, diagram, kruh, snímka obrazovky&#10;&#10;Automaticky generovaný popis">
              <a:extLst>
                <a:ext uri="{FF2B5EF4-FFF2-40B4-BE49-F238E27FC236}">
                  <a16:creationId xmlns:a16="http://schemas.microsoft.com/office/drawing/2014/main" id="{522C4227-5728-9B30-65CA-BE06791A43D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75017" y="1146344"/>
              <a:ext cx="8572500" cy="6096000"/>
            </a:xfrm>
            <a:prstGeom prst="rect">
              <a:avLst/>
            </a:prstGeom>
          </p:spPr>
        </p:pic>
        <p:pic>
          <p:nvPicPr>
            <p:cNvPr id="5" name="Picture 2" descr="Free Concept Of Data Privacy And Policy Illustration - Free Download  Business Illustrations | IconScout">
              <a:extLst>
                <a:ext uri="{FF2B5EF4-FFF2-40B4-BE49-F238E27FC236}">
                  <a16:creationId xmlns:a16="http://schemas.microsoft.com/office/drawing/2014/main" id="{729FD8EC-332C-8D10-4A62-29F5A519FE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443" y="1638300"/>
              <a:ext cx="7620000" cy="428625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Nadpis 1">
            <a:extLst>
              <a:ext uri="{FF2B5EF4-FFF2-40B4-BE49-F238E27FC236}">
                <a16:creationId xmlns:a16="http://schemas.microsoft.com/office/drawing/2014/main" id="{C3E5F82F-FBAD-F345-B103-AE38CCAE05F5}"/>
              </a:ext>
            </a:extLst>
          </p:cNvPr>
          <p:cNvSpPr txBox="1">
            <a:spLocks/>
          </p:cNvSpPr>
          <p:nvPr/>
        </p:nvSpPr>
        <p:spPr>
          <a:xfrm>
            <a:off x="11332535" y="5198842"/>
            <a:ext cx="4413939" cy="1953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100" dirty="0">
                <a:latin typeface="+mn-lt"/>
              </a:rPr>
              <a:t>Dijital Esenlik ve Güvenliği Herkes için Erişilebilir Hale Getirerek Dijital Yılmazlığın İnşası</a:t>
            </a:r>
            <a:br>
              <a:rPr lang="tr-TR" sz="2100" dirty="0">
                <a:latin typeface="+mn-lt"/>
              </a:rPr>
            </a:br>
            <a:r>
              <a:rPr lang="tr-TR" sz="2100" dirty="0">
                <a:latin typeface="+mn-lt"/>
              </a:rPr>
              <a:t>2022-2-SK01-KA220-ADU-000096888</a:t>
            </a:r>
          </a:p>
        </p:txBody>
      </p:sp>
      <p:pic>
        <p:nvPicPr>
          <p:cNvPr id="17" name="Resim 16">
            <a:extLst>
              <a:ext uri="{FF2B5EF4-FFF2-40B4-BE49-F238E27FC236}">
                <a16:creationId xmlns:a16="http://schemas.microsoft.com/office/drawing/2014/main" id="{102A2D65-3EB5-4642-B97A-708B8AEF3447}"/>
              </a:ext>
            </a:extLst>
          </p:cNvPr>
          <p:cNvPicPr>
            <a:picLocks noChangeAspect="1"/>
          </p:cNvPicPr>
          <p:nvPr/>
        </p:nvPicPr>
        <p:blipFill>
          <a:blip r:embed="rId13"/>
          <a:stretch>
            <a:fillRect/>
          </a:stretch>
        </p:blipFill>
        <p:spPr>
          <a:xfrm>
            <a:off x="12953999" y="760002"/>
            <a:ext cx="4557821" cy="846127"/>
          </a:xfrm>
          <a:prstGeom prst="rect">
            <a:avLst/>
          </a:prstGeom>
        </p:spPr>
      </p:pic>
    </p:spTree>
    <p:extLst>
      <p:ext uri="{BB962C8B-B14F-4D97-AF65-F5344CB8AC3E}">
        <p14:creationId xmlns:p14="http://schemas.microsoft.com/office/powerpoint/2010/main" val="3910063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784" y="1678547"/>
            <a:ext cx="6929907" cy="69299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E8AFF6D-F8A2-42CB-BA36-51007CBC4994}"/>
              </a:ext>
            </a:extLst>
          </p:cNvPr>
          <p:cNvSpPr>
            <a:spLocks noGrp="1"/>
          </p:cNvSpPr>
          <p:nvPr>
            <p:ph type="title"/>
          </p:nvPr>
        </p:nvSpPr>
        <p:spPr>
          <a:xfrm>
            <a:off x="1756611" y="2095029"/>
            <a:ext cx="4860759" cy="6096942"/>
          </a:xfrm>
        </p:spPr>
        <p:txBody>
          <a:bodyPr>
            <a:normAutofit/>
          </a:bodyPr>
          <a:lstStyle/>
          <a:p>
            <a:r>
              <a:rPr lang="tr-TR" dirty="0">
                <a:solidFill>
                  <a:srgbClr val="FFFFFF"/>
                </a:solidFill>
                <a:latin typeface="Aptos" panose="020B0004020202020204" pitchFamily="34" charset="0"/>
              </a:rPr>
              <a:t>Ne için kullanılır?</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13025581" y="1411723"/>
            <a:ext cx="4481849" cy="448184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srgbClr val="000000"/>
              </a:solidFill>
              <a:latin typeface="Calibri" panose="020F0502020204030204"/>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5072" y="7171488"/>
            <a:ext cx="819150" cy="8191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17" name="Content Placeholder 2">
            <a:extLst>
              <a:ext uri="{FF2B5EF4-FFF2-40B4-BE49-F238E27FC236}">
                <a16:creationId xmlns:a16="http://schemas.microsoft.com/office/drawing/2014/main" id="{4EC8D95E-50C5-4709-9FA2-E78DD9FD3176}"/>
              </a:ext>
            </a:extLst>
          </p:cNvPr>
          <p:cNvSpPr>
            <a:spLocks noGrp="1"/>
          </p:cNvSpPr>
          <p:nvPr>
            <p:ph idx="1"/>
          </p:nvPr>
        </p:nvSpPr>
        <p:spPr>
          <a:xfrm>
            <a:off x="7772400" y="2602649"/>
            <a:ext cx="9259238" cy="7090679"/>
          </a:xfrm>
        </p:spPr>
        <p:txBody>
          <a:bodyPr>
            <a:normAutofit lnSpcReduction="10000"/>
          </a:bodyPr>
          <a:lstStyle/>
          <a:p>
            <a:r>
              <a:rPr lang="tr-TR" dirty="0" err="1">
                <a:latin typeface="Aptos" panose="020B0004020202020204" pitchFamily="34" charset="0"/>
              </a:rPr>
              <a:t>Vanson</a:t>
            </a:r>
            <a:r>
              <a:rPr lang="tr-TR" dirty="0">
                <a:latin typeface="Aptos" panose="020B0004020202020204" pitchFamily="34" charset="0"/>
              </a:rPr>
              <a:t> </a:t>
            </a:r>
            <a:r>
              <a:rPr lang="tr-TR" dirty="0" err="1">
                <a:latin typeface="Aptos" panose="020B0004020202020204" pitchFamily="34" charset="0"/>
              </a:rPr>
              <a:t>Bourne</a:t>
            </a:r>
            <a:r>
              <a:rPr lang="tr-TR" dirty="0">
                <a:latin typeface="Aptos" panose="020B0004020202020204" pitchFamily="34" charset="0"/>
              </a:rPr>
              <a:t> tarafından yürütülen ve </a:t>
            </a:r>
            <a:r>
              <a:rPr lang="tr-TR" dirty="0" err="1">
                <a:latin typeface="Aptos" panose="020B0004020202020204" pitchFamily="34" charset="0"/>
              </a:rPr>
              <a:t>Cloudmark</a:t>
            </a:r>
            <a:r>
              <a:rPr lang="tr-TR" dirty="0">
                <a:latin typeface="Aptos" panose="020B0004020202020204" pitchFamily="34" charset="0"/>
              </a:rPr>
              <a:t> tarafından desteklenen 'Bir Hedefli Kimlik Avı Olayının Ortalama Maliyeti: 1,6 Milyon Dolar' raporuna göre, 2015 yılında hedefli kimlik avı, araştırılan şirketlere yönelik siber saldırıların yüzde 38’ini oluşturmuştur.</a:t>
            </a:r>
          </a:p>
          <a:p>
            <a:r>
              <a:rPr lang="tr-TR" dirty="0">
                <a:latin typeface="Aptos" panose="020B0004020202020204" pitchFamily="34" charset="0"/>
              </a:rPr>
              <a:t>Çoğu durumda bu strateji </a:t>
            </a:r>
            <a:r>
              <a:rPr lang="tr-TR" b="1" dirty="0">
                <a:latin typeface="Aptos" panose="020B0004020202020204" pitchFamily="34" charset="0"/>
              </a:rPr>
              <a:t>siyasi</a:t>
            </a:r>
            <a:r>
              <a:rPr lang="tr-TR" dirty="0">
                <a:latin typeface="Aptos" panose="020B0004020202020204" pitchFamily="34" charset="0"/>
              </a:rPr>
              <a:t> amaçlarla kullanılmaktadır; Çin hükümetinin de 2011 yılında ABD ve Güney Koreli yetkililere karşı bir kimlik avı kampanyası yürüttüğü bildiriliyor.</a:t>
            </a:r>
          </a:p>
        </p:txBody>
      </p:sp>
    </p:spTree>
    <p:extLst>
      <p:ext uri="{BB962C8B-B14F-4D97-AF65-F5344CB8AC3E}">
        <p14:creationId xmlns:p14="http://schemas.microsoft.com/office/powerpoint/2010/main" val="377714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tr-TR" sz="2700">
              <a:solidFill>
                <a:prstClr val="white"/>
              </a:solidFill>
              <a:latin typeface="Calibri" panose="020F0502020204030204"/>
            </a:endParaRPr>
          </a:p>
        </p:txBody>
      </p:sp>
      <p:sp>
        <p:nvSpPr>
          <p:cNvPr id="3088" name="Freeform: Shape 308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8706" y="8229600"/>
            <a:ext cx="4009295"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tr-TR" sz="2700">
              <a:solidFill>
                <a:prstClr val="white"/>
              </a:solidFill>
              <a:latin typeface="Calibri" panose="020F0502020204030204"/>
            </a:endParaRPr>
          </a:p>
        </p:txBody>
      </p:sp>
      <p:sp>
        <p:nvSpPr>
          <p:cNvPr id="3090" name="Arc 308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3076" y="975241"/>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tr-TR" sz="2700">
              <a:solidFill>
                <a:srgbClr val="000000"/>
              </a:solidFill>
              <a:latin typeface="Calibri" panose="020F0502020204030204"/>
            </a:endParaRPr>
          </a:p>
        </p:txBody>
      </p:sp>
      <p:sp>
        <p:nvSpPr>
          <p:cNvPr id="2" name="Title 1">
            <a:extLst>
              <a:ext uri="{FF2B5EF4-FFF2-40B4-BE49-F238E27FC236}">
                <a16:creationId xmlns:a16="http://schemas.microsoft.com/office/drawing/2014/main" id="{8B1D3459-AC01-45D2-9871-29E0293C3A09}"/>
              </a:ext>
            </a:extLst>
          </p:cNvPr>
          <p:cNvSpPr>
            <a:spLocks noGrp="1"/>
          </p:cNvSpPr>
          <p:nvPr>
            <p:ph type="title"/>
          </p:nvPr>
        </p:nvSpPr>
        <p:spPr>
          <a:xfrm>
            <a:off x="380115" y="1021556"/>
            <a:ext cx="7886700" cy="1988345"/>
          </a:xfrm>
        </p:spPr>
        <p:txBody>
          <a:bodyPr>
            <a:normAutofit/>
          </a:bodyPr>
          <a:lstStyle/>
          <a:p>
            <a:r>
              <a:rPr lang="tr-TR" sz="6000">
                <a:latin typeface="Aptos" panose="020B0004020202020204" pitchFamily="34" charset="0"/>
              </a:rPr>
              <a:t>KLON KİMLİK AVI</a:t>
            </a:r>
          </a:p>
        </p:txBody>
      </p:sp>
      <p:sp>
        <p:nvSpPr>
          <p:cNvPr id="3" name="Content Placeholder 2">
            <a:extLst>
              <a:ext uri="{FF2B5EF4-FFF2-40B4-BE49-F238E27FC236}">
                <a16:creationId xmlns:a16="http://schemas.microsoft.com/office/drawing/2014/main" id="{B13805A1-31A0-42C7-93F8-296AADC913E0}"/>
              </a:ext>
            </a:extLst>
          </p:cNvPr>
          <p:cNvSpPr>
            <a:spLocks noGrp="1"/>
          </p:cNvSpPr>
          <p:nvPr>
            <p:ph idx="1"/>
          </p:nvPr>
        </p:nvSpPr>
        <p:spPr>
          <a:xfrm>
            <a:off x="878572" y="2781300"/>
            <a:ext cx="9941828" cy="6846482"/>
          </a:xfrm>
        </p:spPr>
        <p:txBody>
          <a:bodyPr>
            <a:normAutofit fontScale="92500" lnSpcReduction="10000"/>
          </a:bodyPr>
          <a:lstStyle/>
          <a:p>
            <a:r>
              <a:rPr lang="tr-TR" sz="4800" dirty="0">
                <a:latin typeface="Aptos" panose="020B0004020202020204" pitchFamily="34" charset="0"/>
              </a:rPr>
              <a:t>Klon kimlik avı, siber suçluların kurnazca kullandığı bir taktiktir.</a:t>
            </a:r>
          </a:p>
          <a:p>
            <a:r>
              <a:rPr lang="tr-TR" sz="4800" dirty="0">
                <a:latin typeface="Aptos" panose="020B0004020202020204" pitchFamily="34" charset="0"/>
              </a:rPr>
              <a:t>Bu teknikte suçlular, geçmişteki e-postaları veya mesajları klonlayarak, insanları çoğunlukla orijinal sitelerin birebir kopyaları olan sahte sitelere yönlendiriyorlar.</a:t>
            </a:r>
          </a:p>
          <a:p>
            <a:r>
              <a:rPr lang="tr-TR" sz="4800" dirty="0">
                <a:latin typeface="Aptos" panose="020B0004020202020204" pitchFamily="34" charset="0"/>
              </a:rPr>
              <a:t>Daha sonra kullanıcı, kendini güvende hissederek erişim verilerini girer ve bu veriler daha sonra bilgisayar korsanları tarafından kullanılır.</a:t>
            </a:r>
          </a:p>
        </p:txBody>
      </p:sp>
      <p:sp>
        <p:nvSpPr>
          <p:cNvPr id="4" name="Freeform 2">
            <a:extLst>
              <a:ext uri="{FF2B5EF4-FFF2-40B4-BE49-F238E27FC236}">
                <a16:creationId xmlns:a16="http://schemas.microsoft.com/office/drawing/2014/main" id="{BC1BC74F-15AE-487B-1A49-4619074D230F}"/>
              </a:ext>
            </a:extLst>
          </p:cNvPr>
          <p:cNvSpPr/>
          <p:nvPr/>
        </p:nvSpPr>
        <p:spPr>
          <a:xfrm>
            <a:off x="13308331" y="1495080"/>
            <a:ext cx="3303269" cy="1286219"/>
          </a:xfrm>
          <a:custGeom>
            <a:avLst/>
            <a:gdLst/>
            <a:ahLst/>
            <a:cxnLst/>
            <a:rect l="l" t="t" r="r" b="b"/>
            <a:pathLst>
              <a:path w="2542725" h="1100306">
                <a:moveTo>
                  <a:pt x="0" y="0"/>
                </a:moveTo>
                <a:lnTo>
                  <a:pt x="2542725" y="0"/>
                </a:lnTo>
                <a:lnTo>
                  <a:pt x="2542725" y="1100307"/>
                </a:lnTo>
                <a:lnTo>
                  <a:pt x="0" y="1100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3">
            <a:extLst>
              <a:ext uri="{FF2B5EF4-FFF2-40B4-BE49-F238E27FC236}">
                <a16:creationId xmlns:a16="http://schemas.microsoft.com/office/drawing/2014/main" id="{9A3439C3-37D4-4606-C169-D9ACD0613D76}"/>
              </a:ext>
            </a:extLst>
          </p:cNvPr>
          <p:cNvSpPr/>
          <p:nvPr/>
        </p:nvSpPr>
        <p:spPr>
          <a:xfrm rot="5400000">
            <a:off x="14515932" y="3746028"/>
            <a:ext cx="888065" cy="377831"/>
          </a:xfrm>
          <a:custGeom>
            <a:avLst/>
            <a:gdLst/>
            <a:ahLst/>
            <a:cxnLst/>
            <a:rect l="l" t="t" r="r" b="b"/>
            <a:pathLst>
              <a:path w="888065" h="377831">
                <a:moveTo>
                  <a:pt x="0" y="0"/>
                </a:moveTo>
                <a:lnTo>
                  <a:pt x="888066" y="0"/>
                </a:lnTo>
                <a:lnTo>
                  <a:pt x="888066" y="377831"/>
                </a:lnTo>
                <a:lnTo>
                  <a:pt x="0" y="3778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TextBox 6">
            <a:extLst>
              <a:ext uri="{FF2B5EF4-FFF2-40B4-BE49-F238E27FC236}">
                <a16:creationId xmlns:a16="http://schemas.microsoft.com/office/drawing/2014/main" id="{E87C4470-980D-E486-0023-B75AA8974FD1}"/>
              </a:ext>
            </a:extLst>
          </p:cNvPr>
          <p:cNvSpPr txBox="1"/>
          <p:nvPr/>
        </p:nvSpPr>
        <p:spPr>
          <a:xfrm>
            <a:off x="13298591" y="1714500"/>
            <a:ext cx="3303269" cy="861774"/>
          </a:xfrm>
          <a:prstGeom prst="rect">
            <a:avLst/>
          </a:prstGeom>
        </p:spPr>
        <p:txBody>
          <a:bodyPr wrap="square" lIns="0" tIns="0" rIns="0" bIns="0" rtlCol="0" anchor="t">
            <a:spAutoFit/>
          </a:bodyPr>
          <a:lstStyle/>
          <a:p>
            <a:pPr algn="ctr"/>
            <a:r>
              <a:rPr lang="tr-TR" sz="2800" b="1" dirty="0">
                <a:solidFill>
                  <a:srgbClr val="000000"/>
                </a:solidFill>
                <a:latin typeface="Aptos" panose="020B0004020202020204" pitchFamily="34" charset="0"/>
                <a:ea typeface="Canva Sans Bold"/>
                <a:cs typeface="Canva Sans Bold"/>
                <a:sym typeface="Canva Sans Bold"/>
              </a:rPr>
              <a:t>Suçlular e-postaları kopyalar</a:t>
            </a:r>
          </a:p>
        </p:txBody>
      </p:sp>
      <p:sp>
        <p:nvSpPr>
          <p:cNvPr id="10" name="Freeform 2">
            <a:extLst>
              <a:ext uri="{FF2B5EF4-FFF2-40B4-BE49-F238E27FC236}">
                <a16:creationId xmlns:a16="http://schemas.microsoft.com/office/drawing/2014/main" id="{438D7CEF-C6FC-9A9F-7428-30807821A74B}"/>
              </a:ext>
            </a:extLst>
          </p:cNvPr>
          <p:cNvSpPr/>
          <p:nvPr/>
        </p:nvSpPr>
        <p:spPr>
          <a:xfrm>
            <a:off x="13298590" y="5143500"/>
            <a:ext cx="3303269" cy="1286219"/>
          </a:xfrm>
          <a:custGeom>
            <a:avLst/>
            <a:gdLst/>
            <a:ahLst/>
            <a:cxnLst/>
            <a:rect l="l" t="t" r="r" b="b"/>
            <a:pathLst>
              <a:path w="2542725" h="1100306">
                <a:moveTo>
                  <a:pt x="0" y="0"/>
                </a:moveTo>
                <a:lnTo>
                  <a:pt x="2542725" y="0"/>
                </a:lnTo>
                <a:lnTo>
                  <a:pt x="2542725" y="1100307"/>
                </a:lnTo>
                <a:lnTo>
                  <a:pt x="0" y="1100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TextBox 6">
            <a:extLst>
              <a:ext uri="{FF2B5EF4-FFF2-40B4-BE49-F238E27FC236}">
                <a16:creationId xmlns:a16="http://schemas.microsoft.com/office/drawing/2014/main" id="{B2D910D8-2C9D-9A7B-CAE6-ED7779441E6F}"/>
              </a:ext>
            </a:extLst>
          </p:cNvPr>
          <p:cNvSpPr txBox="1"/>
          <p:nvPr/>
        </p:nvSpPr>
        <p:spPr>
          <a:xfrm>
            <a:off x="13298590" y="5372100"/>
            <a:ext cx="3303269" cy="861774"/>
          </a:xfrm>
          <a:prstGeom prst="rect">
            <a:avLst/>
          </a:prstGeom>
        </p:spPr>
        <p:txBody>
          <a:bodyPr wrap="square" lIns="0" tIns="0" rIns="0" bIns="0" rtlCol="0" anchor="t">
            <a:spAutoFit/>
          </a:bodyPr>
          <a:lstStyle/>
          <a:p>
            <a:pPr algn="ctr"/>
            <a:r>
              <a:rPr lang="tr-TR" sz="2800" b="1" dirty="0">
                <a:solidFill>
                  <a:srgbClr val="000000"/>
                </a:solidFill>
                <a:latin typeface="Aptos" panose="020B0004020202020204" pitchFamily="34" charset="0"/>
                <a:ea typeface="Canva Sans Bold"/>
                <a:cs typeface="Canva Sans Bold"/>
                <a:sym typeface="Canva Sans Bold"/>
              </a:rPr>
              <a:t>İnsanları sahte sitelere yönlendirir.</a:t>
            </a:r>
          </a:p>
        </p:txBody>
      </p:sp>
    </p:spTree>
    <p:extLst>
      <p:ext uri="{BB962C8B-B14F-4D97-AF65-F5344CB8AC3E}">
        <p14:creationId xmlns:p14="http://schemas.microsoft.com/office/powerpoint/2010/main" val="2525994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3088" name="Freeform: Shape 308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8706" y="8229600"/>
            <a:ext cx="4009295"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090" name="Arc 308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3076" y="975241"/>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srgbClr val="000000"/>
              </a:solidFill>
              <a:latin typeface="Calibri" panose="020F0502020204030204"/>
            </a:endParaRPr>
          </a:p>
        </p:txBody>
      </p:sp>
      <p:sp>
        <p:nvSpPr>
          <p:cNvPr id="2" name="Title 1">
            <a:extLst>
              <a:ext uri="{FF2B5EF4-FFF2-40B4-BE49-F238E27FC236}">
                <a16:creationId xmlns:a16="http://schemas.microsoft.com/office/drawing/2014/main" id="{8B1D3459-AC01-45D2-9871-29E0293C3A09}"/>
              </a:ext>
            </a:extLst>
          </p:cNvPr>
          <p:cNvSpPr>
            <a:spLocks noGrp="1"/>
          </p:cNvSpPr>
          <p:nvPr>
            <p:ph type="title"/>
          </p:nvPr>
        </p:nvSpPr>
        <p:spPr>
          <a:xfrm>
            <a:off x="380115" y="1021556"/>
            <a:ext cx="7886700" cy="1988345"/>
          </a:xfrm>
        </p:spPr>
        <p:txBody>
          <a:bodyPr>
            <a:normAutofit/>
          </a:bodyPr>
          <a:lstStyle/>
          <a:p>
            <a:r>
              <a:rPr lang="en-US" sz="6000" dirty="0">
                <a:latin typeface="Aptos" panose="020B0004020202020204" pitchFamily="34" charset="0"/>
              </a:rPr>
              <a:t>SESLİ KİMLİK AVI</a:t>
            </a:r>
          </a:p>
        </p:txBody>
      </p:sp>
      <p:sp>
        <p:nvSpPr>
          <p:cNvPr id="3" name="Content Placeholder 2">
            <a:extLst>
              <a:ext uri="{FF2B5EF4-FFF2-40B4-BE49-F238E27FC236}">
                <a16:creationId xmlns:a16="http://schemas.microsoft.com/office/drawing/2014/main" id="{B13805A1-31A0-42C7-93F8-296AADC913E0}"/>
              </a:ext>
            </a:extLst>
          </p:cNvPr>
          <p:cNvSpPr>
            <a:spLocks noGrp="1"/>
          </p:cNvSpPr>
          <p:nvPr>
            <p:ph idx="1"/>
          </p:nvPr>
        </p:nvSpPr>
        <p:spPr>
          <a:xfrm>
            <a:off x="878572" y="2781300"/>
            <a:ext cx="9941828" cy="6846482"/>
          </a:xfrm>
        </p:spPr>
        <p:txBody>
          <a:bodyPr>
            <a:normAutofit lnSpcReduction="10000"/>
          </a:bodyPr>
          <a:lstStyle/>
          <a:p>
            <a:r>
              <a:rPr lang="tr-TR" sz="4800" dirty="0">
                <a:latin typeface="Aptos" panose="020B0004020202020204" pitchFamily="34" charset="0"/>
              </a:rPr>
              <a:t>Sesli kimlik avı, </a:t>
            </a:r>
            <a:r>
              <a:rPr lang="tr-TR" sz="4800" b="1" dirty="0">
                <a:latin typeface="Aptos" panose="020B0004020202020204" pitchFamily="34" charset="0"/>
              </a:rPr>
              <a:t>kredi kartı numaraları, parolalar</a:t>
            </a:r>
            <a:r>
              <a:rPr lang="tr-TR" sz="4800" dirty="0">
                <a:latin typeface="Aptos" panose="020B0004020202020204" pitchFamily="34" charset="0"/>
              </a:rPr>
              <a:t> veya diğer kişisel bilgiler gibi gizli bilgileri elde ederek insanları kandırmak amacıyla </a:t>
            </a:r>
            <a:r>
              <a:rPr lang="tr-TR" sz="4800" b="1" dirty="0">
                <a:latin typeface="Aptos" panose="020B0004020202020204" pitchFamily="34" charset="0"/>
              </a:rPr>
              <a:t>telefon görüşmeleri kullanılmasını içeren bir dolandırıcılık tekniğidir.</a:t>
            </a:r>
          </a:p>
          <a:p>
            <a:r>
              <a:rPr lang="tr-TR" sz="4800" dirty="0">
                <a:latin typeface="Aptos" panose="020B0004020202020204" pitchFamily="34" charset="0"/>
              </a:rPr>
              <a:t>Bu dolandırıcılar genellikle bankalar, telefon şirketleri, sigorta şirketleri vb. gibi meşru işletmeleri taklit ederler.</a:t>
            </a:r>
          </a:p>
          <a:p>
            <a:endParaRPr lang="tr-TR" sz="4800" dirty="0">
              <a:latin typeface="Aptos" panose="020B0004020202020204" pitchFamily="34" charset="0"/>
            </a:endParaRPr>
          </a:p>
        </p:txBody>
      </p:sp>
      <p:sp>
        <p:nvSpPr>
          <p:cNvPr id="5" name="Freeform 2">
            <a:extLst>
              <a:ext uri="{FF2B5EF4-FFF2-40B4-BE49-F238E27FC236}">
                <a16:creationId xmlns:a16="http://schemas.microsoft.com/office/drawing/2014/main" id="{A680C547-78DD-67A3-4837-C009D23C8572}"/>
              </a:ext>
            </a:extLst>
          </p:cNvPr>
          <p:cNvSpPr/>
          <p:nvPr/>
        </p:nvSpPr>
        <p:spPr>
          <a:xfrm>
            <a:off x="11477714" y="3619500"/>
            <a:ext cx="6152972" cy="41148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en-GB"/>
          </a:p>
        </p:txBody>
      </p:sp>
    </p:spTree>
    <p:extLst>
      <p:ext uri="{BB962C8B-B14F-4D97-AF65-F5344CB8AC3E}">
        <p14:creationId xmlns:p14="http://schemas.microsoft.com/office/powerpoint/2010/main" val="347526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3088" name="Freeform: Shape 308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8706" y="8229600"/>
            <a:ext cx="4009295"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090" name="Arc 308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3076" y="975241"/>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srgbClr val="000000"/>
              </a:solidFill>
              <a:latin typeface="Calibri" panose="020F0502020204030204"/>
            </a:endParaRPr>
          </a:p>
        </p:txBody>
      </p:sp>
      <p:sp>
        <p:nvSpPr>
          <p:cNvPr id="2" name="Title 1">
            <a:extLst>
              <a:ext uri="{FF2B5EF4-FFF2-40B4-BE49-F238E27FC236}">
                <a16:creationId xmlns:a16="http://schemas.microsoft.com/office/drawing/2014/main" id="{8B1D3459-AC01-45D2-9871-29E0293C3A09}"/>
              </a:ext>
            </a:extLst>
          </p:cNvPr>
          <p:cNvSpPr>
            <a:spLocks noGrp="1"/>
          </p:cNvSpPr>
          <p:nvPr>
            <p:ph type="title"/>
          </p:nvPr>
        </p:nvSpPr>
        <p:spPr>
          <a:xfrm>
            <a:off x="380115" y="1021556"/>
            <a:ext cx="7886700" cy="1988345"/>
          </a:xfrm>
        </p:spPr>
        <p:txBody>
          <a:bodyPr>
            <a:normAutofit/>
          </a:bodyPr>
          <a:lstStyle/>
          <a:p>
            <a:r>
              <a:rPr lang="en-US" sz="6000" dirty="0">
                <a:latin typeface="Aptos" panose="020B0004020202020204" pitchFamily="34" charset="0"/>
              </a:rPr>
              <a:t>SMS KİMLİK AVI</a:t>
            </a:r>
          </a:p>
        </p:txBody>
      </p:sp>
      <p:sp>
        <p:nvSpPr>
          <p:cNvPr id="3" name="Content Placeholder 2">
            <a:extLst>
              <a:ext uri="{FF2B5EF4-FFF2-40B4-BE49-F238E27FC236}">
                <a16:creationId xmlns:a16="http://schemas.microsoft.com/office/drawing/2014/main" id="{B13805A1-31A0-42C7-93F8-296AADC913E0}"/>
              </a:ext>
            </a:extLst>
          </p:cNvPr>
          <p:cNvSpPr>
            <a:spLocks noGrp="1"/>
          </p:cNvSpPr>
          <p:nvPr>
            <p:ph idx="1"/>
          </p:nvPr>
        </p:nvSpPr>
        <p:spPr>
          <a:xfrm>
            <a:off x="878572" y="2781300"/>
            <a:ext cx="9941828" cy="6846482"/>
          </a:xfrm>
        </p:spPr>
        <p:txBody>
          <a:bodyPr>
            <a:normAutofit/>
          </a:bodyPr>
          <a:lstStyle/>
          <a:p>
            <a:r>
              <a:rPr lang="tr-TR" sz="4800" dirty="0">
                <a:latin typeface="Aptos" panose="020B0004020202020204" pitchFamily="34" charset="0"/>
              </a:rPr>
              <a:t>SMS kimlik avı, sesli kimlik avıyla aynıdır, farkı </a:t>
            </a:r>
            <a:r>
              <a:rPr lang="tr-TR" sz="4800" b="1" dirty="0">
                <a:latin typeface="Aptos" panose="020B0004020202020204" pitchFamily="34" charset="0"/>
              </a:rPr>
              <a:t>SMS metin mesajları</a:t>
            </a:r>
            <a:r>
              <a:rPr lang="tr-TR" sz="4800" dirty="0">
                <a:latin typeface="Aptos" panose="020B0004020202020204" pitchFamily="34" charset="0"/>
              </a:rPr>
              <a:t> aracılığıyla gerçekleştirilmesidir.</a:t>
            </a:r>
          </a:p>
          <a:p>
            <a:r>
              <a:rPr lang="tr-TR" sz="4800" dirty="0">
                <a:latin typeface="Aptos" panose="020B0004020202020204" pitchFamily="34" charset="0"/>
              </a:rPr>
              <a:t>Bu mesajlar, genellikle kötü amaçlı bağlantılar veya kurbanın kişisel bilgileriyle yanıt vermesi için talimatlar içermektedir.</a:t>
            </a:r>
          </a:p>
        </p:txBody>
      </p:sp>
      <p:sp>
        <p:nvSpPr>
          <p:cNvPr id="4" name="Freeform 2">
            <a:extLst>
              <a:ext uri="{FF2B5EF4-FFF2-40B4-BE49-F238E27FC236}">
                <a16:creationId xmlns:a16="http://schemas.microsoft.com/office/drawing/2014/main" id="{8E07B497-20DF-30C8-8F3D-46DBAD743D7E}"/>
              </a:ext>
            </a:extLst>
          </p:cNvPr>
          <p:cNvSpPr/>
          <p:nvPr/>
        </p:nvSpPr>
        <p:spPr>
          <a:xfrm>
            <a:off x="11133249" y="3658500"/>
            <a:ext cx="6320684" cy="4211155"/>
          </a:xfrm>
          <a:custGeom>
            <a:avLst/>
            <a:gdLst/>
            <a:ahLst/>
            <a:cxnLst/>
            <a:rect l="l" t="t" r="r" b="b"/>
            <a:pathLst>
              <a:path w="6320684" h="4211155">
                <a:moveTo>
                  <a:pt x="0" y="0"/>
                </a:moveTo>
                <a:lnTo>
                  <a:pt x="6320684" y="0"/>
                </a:lnTo>
                <a:lnTo>
                  <a:pt x="6320684" y="4211155"/>
                </a:lnTo>
                <a:lnTo>
                  <a:pt x="0" y="4211155"/>
                </a:lnTo>
                <a:lnTo>
                  <a:pt x="0" y="0"/>
                </a:lnTo>
                <a:close/>
              </a:path>
            </a:pathLst>
          </a:custGeom>
          <a:blipFill>
            <a:blip r:embed="rId2"/>
            <a:stretch>
              <a:fillRect/>
            </a:stretch>
          </a:blipFill>
        </p:spPr>
        <p:txBody>
          <a:bodyPr/>
          <a:lstStyle/>
          <a:p>
            <a:endParaRPr lang="en-GB"/>
          </a:p>
        </p:txBody>
      </p:sp>
      <p:sp>
        <p:nvSpPr>
          <p:cNvPr id="6" name="Freeform 3">
            <a:extLst>
              <a:ext uri="{FF2B5EF4-FFF2-40B4-BE49-F238E27FC236}">
                <a16:creationId xmlns:a16="http://schemas.microsoft.com/office/drawing/2014/main" id="{8A721219-DFE9-57BD-B3C8-5BA77B5A38F3}"/>
              </a:ext>
            </a:extLst>
          </p:cNvPr>
          <p:cNvSpPr/>
          <p:nvPr/>
        </p:nvSpPr>
        <p:spPr>
          <a:xfrm>
            <a:off x="16365734" y="6861471"/>
            <a:ext cx="1396337" cy="1403354"/>
          </a:xfrm>
          <a:custGeom>
            <a:avLst/>
            <a:gdLst/>
            <a:ahLst/>
            <a:cxnLst/>
            <a:rect l="l" t="t" r="r" b="b"/>
            <a:pathLst>
              <a:path w="1396337" h="1403354">
                <a:moveTo>
                  <a:pt x="0" y="0"/>
                </a:moveTo>
                <a:lnTo>
                  <a:pt x="1396337" y="0"/>
                </a:lnTo>
                <a:lnTo>
                  <a:pt x="1396337" y="1403354"/>
                </a:lnTo>
                <a:lnTo>
                  <a:pt x="0" y="1403354"/>
                </a:lnTo>
                <a:lnTo>
                  <a:pt x="0" y="0"/>
                </a:lnTo>
                <a:close/>
              </a:path>
            </a:pathLst>
          </a:custGeom>
          <a:blipFill>
            <a:blip r:embed="rId3"/>
            <a:stretch>
              <a:fillRect/>
            </a:stretch>
          </a:blipFill>
        </p:spPr>
        <p:txBody>
          <a:bodyPr/>
          <a:lstStyle/>
          <a:p>
            <a:endParaRPr lang="en-GB"/>
          </a:p>
        </p:txBody>
      </p:sp>
      <p:sp>
        <p:nvSpPr>
          <p:cNvPr id="7" name="Freeform 4">
            <a:extLst>
              <a:ext uri="{FF2B5EF4-FFF2-40B4-BE49-F238E27FC236}">
                <a16:creationId xmlns:a16="http://schemas.microsoft.com/office/drawing/2014/main" id="{8873A187-6893-DC0B-8E19-0D53108F5670}"/>
              </a:ext>
            </a:extLst>
          </p:cNvPr>
          <p:cNvSpPr/>
          <p:nvPr/>
        </p:nvSpPr>
        <p:spPr>
          <a:xfrm>
            <a:off x="15519118" y="3658500"/>
            <a:ext cx="3089570" cy="3101199"/>
          </a:xfrm>
          <a:custGeom>
            <a:avLst/>
            <a:gdLst/>
            <a:ahLst/>
            <a:cxnLst/>
            <a:rect l="l" t="t" r="r" b="b"/>
            <a:pathLst>
              <a:path w="3089570" h="3101199">
                <a:moveTo>
                  <a:pt x="0" y="0"/>
                </a:moveTo>
                <a:lnTo>
                  <a:pt x="3089569" y="0"/>
                </a:lnTo>
                <a:lnTo>
                  <a:pt x="3089569" y="3101199"/>
                </a:lnTo>
                <a:lnTo>
                  <a:pt x="0" y="3101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956413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29677" y="4003361"/>
            <a:ext cx="6218702" cy="4150984"/>
          </a:xfrm>
          <a:custGeom>
            <a:avLst/>
            <a:gdLst/>
            <a:ahLst/>
            <a:cxnLst/>
            <a:rect l="l" t="t" r="r" b="b"/>
            <a:pathLst>
              <a:path w="6218702" h="4150984">
                <a:moveTo>
                  <a:pt x="0" y="0"/>
                </a:moveTo>
                <a:lnTo>
                  <a:pt x="6218702" y="0"/>
                </a:lnTo>
                <a:lnTo>
                  <a:pt x="6218702" y="4150983"/>
                </a:lnTo>
                <a:lnTo>
                  <a:pt x="0" y="4150983"/>
                </a:lnTo>
                <a:lnTo>
                  <a:pt x="0" y="0"/>
                </a:lnTo>
                <a:close/>
              </a:path>
            </a:pathLst>
          </a:custGeom>
          <a:blipFill>
            <a:blip r:embed="rId2"/>
            <a:stretch>
              <a:fillRect/>
            </a:stretch>
          </a:blipFill>
        </p:spPr>
        <p:txBody>
          <a:bodyPr/>
          <a:lstStyle/>
          <a:p>
            <a:endParaRPr lang="en-GB"/>
          </a:p>
        </p:txBody>
      </p:sp>
      <p:sp>
        <p:nvSpPr>
          <p:cNvPr id="3" name="Freeform 3"/>
          <p:cNvSpPr/>
          <p:nvPr/>
        </p:nvSpPr>
        <p:spPr>
          <a:xfrm>
            <a:off x="15209463" y="4686734"/>
            <a:ext cx="2049837" cy="1847416"/>
          </a:xfrm>
          <a:custGeom>
            <a:avLst/>
            <a:gdLst/>
            <a:ahLst/>
            <a:cxnLst/>
            <a:rect l="l" t="t" r="r" b="b"/>
            <a:pathLst>
              <a:path w="2049837" h="1847416">
                <a:moveTo>
                  <a:pt x="0" y="0"/>
                </a:moveTo>
                <a:lnTo>
                  <a:pt x="2049837" y="0"/>
                </a:lnTo>
                <a:lnTo>
                  <a:pt x="2049837" y="1847416"/>
                </a:lnTo>
                <a:lnTo>
                  <a:pt x="0" y="1847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1169822" y="2471285"/>
            <a:ext cx="15581542" cy="1102866"/>
          </a:xfrm>
          <a:prstGeom prst="rect">
            <a:avLst/>
          </a:prstGeom>
        </p:spPr>
        <p:txBody>
          <a:bodyPr lIns="0" tIns="0" rIns="0" bIns="0" rtlCol="0" anchor="t">
            <a:spAutoFit/>
          </a:bodyPr>
          <a:lstStyle/>
          <a:p>
            <a:pPr algn="ctr">
              <a:lnSpc>
                <a:spcPts val="4339"/>
              </a:lnSpc>
            </a:pPr>
            <a:r>
              <a:rPr lang="tr-TR" sz="3600" b="1" dirty="0">
                <a:solidFill>
                  <a:srgbClr val="000000"/>
                </a:solidFill>
                <a:latin typeface="Aptos" panose="020B0004020202020204" pitchFamily="34" charset="0"/>
                <a:ea typeface="Inter"/>
                <a:cs typeface="Inter"/>
                <a:sym typeface="Inter"/>
              </a:rPr>
              <a:t>En ünlü </a:t>
            </a:r>
            <a:r>
              <a:rPr lang="tr-TR" sz="3600" dirty="0">
                <a:solidFill>
                  <a:srgbClr val="000000"/>
                </a:solidFill>
                <a:latin typeface="Aptos" panose="020B0004020202020204" pitchFamily="34" charset="0"/>
                <a:ea typeface="Inter"/>
                <a:cs typeface="Inter"/>
                <a:sym typeface="Inter"/>
              </a:rPr>
              <a:t>oltalama (kimlik avı) tekniklerinden biri Nijerya dolandırıcılığıdır.</a:t>
            </a:r>
          </a:p>
          <a:p>
            <a:pPr algn="ctr">
              <a:lnSpc>
                <a:spcPts val="4339"/>
              </a:lnSpc>
            </a:pPr>
            <a:r>
              <a:rPr lang="tr-TR" sz="3600" dirty="0">
                <a:solidFill>
                  <a:srgbClr val="000000"/>
                </a:solidFill>
                <a:latin typeface="Aptos" panose="020B0004020202020204" pitchFamily="34" charset="0"/>
                <a:ea typeface="Inter"/>
                <a:cs typeface="Inter"/>
                <a:sym typeface="Inter"/>
              </a:rPr>
              <a:t>1990’lı yıllardan bilinen klasik bir dolandırıcılık türüdür.</a:t>
            </a:r>
          </a:p>
        </p:txBody>
      </p:sp>
      <p:sp>
        <p:nvSpPr>
          <p:cNvPr id="5" name="TextBox 5"/>
          <p:cNvSpPr txBox="1"/>
          <p:nvPr/>
        </p:nvSpPr>
        <p:spPr>
          <a:xfrm>
            <a:off x="5677531" y="830533"/>
            <a:ext cx="7809869" cy="663708"/>
          </a:xfrm>
          <a:prstGeom prst="rect">
            <a:avLst/>
          </a:prstGeom>
        </p:spPr>
        <p:txBody>
          <a:bodyPr wrap="square" lIns="0" tIns="0" rIns="0" bIns="0" rtlCol="0" anchor="t">
            <a:spAutoFit/>
          </a:bodyPr>
          <a:lstStyle/>
          <a:p>
            <a:pPr algn="ctr">
              <a:lnSpc>
                <a:spcPts val="5029"/>
              </a:lnSpc>
            </a:pPr>
            <a:r>
              <a:rPr lang="en-US" sz="5400" b="1" dirty="0">
                <a:solidFill>
                  <a:srgbClr val="92BAB5"/>
                </a:solidFill>
                <a:latin typeface="Aptos" panose="020B0004020202020204" pitchFamily="34" charset="0"/>
                <a:ea typeface="Inter Bold"/>
                <a:cs typeface="Inter Bold"/>
                <a:sym typeface="Inter Bold"/>
              </a:rPr>
              <a:t>NİJERYA DOLANDIRICILIĞI</a:t>
            </a:r>
          </a:p>
        </p:txBody>
      </p:sp>
      <p:sp>
        <p:nvSpPr>
          <p:cNvPr id="6" name="TextBox 6"/>
          <p:cNvSpPr txBox="1"/>
          <p:nvPr/>
        </p:nvSpPr>
        <p:spPr>
          <a:xfrm>
            <a:off x="8991600" y="5226736"/>
            <a:ext cx="6499951" cy="907364"/>
          </a:xfrm>
          <a:prstGeom prst="rect">
            <a:avLst/>
          </a:prstGeom>
        </p:spPr>
        <p:txBody>
          <a:bodyPr wrap="square" lIns="0" tIns="0" rIns="0" bIns="0" rtlCol="0" anchor="t">
            <a:spAutoFit/>
          </a:bodyPr>
          <a:lstStyle/>
          <a:p>
            <a:pPr algn="ctr">
              <a:lnSpc>
                <a:spcPts val="3499"/>
              </a:lnSpc>
              <a:spcBef>
                <a:spcPct val="0"/>
              </a:spcBef>
            </a:pPr>
            <a:r>
              <a:rPr lang="en-US" sz="3600" b="1" dirty="0">
                <a:solidFill>
                  <a:srgbClr val="FFAD60"/>
                </a:solidFill>
                <a:latin typeface="Aptos" panose="020B0004020202020204" pitchFamily="34" charset="0"/>
                <a:ea typeface="Inter Bold"/>
                <a:cs typeface="Inter Bold"/>
                <a:sym typeface="Inter Bold"/>
              </a:rPr>
              <a:t>BU DOLANDIRICILIK NASIL ORTAYA ÇIKTI?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2B48E4-052E-41E0-AE9C-C53CCC56BB94}"/>
              </a:ext>
            </a:extLst>
          </p:cNvPr>
          <p:cNvSpPr>
            <a:spLocks noGrp="1"/>
          </p:cNvSpPr>
          <p:nvPr>
            <p:ph idx="1"/>
          </p:nvPr>
        </p:nvSpPr>
        <p:spPr>
          <a:xfrm>
            <a:off x="990600" y="952500"/>
            <a:ext cx="15263037" cy="6375104"/>
          </a:xfrm>
        </p:spPr>
        <p:txBody>
          <a:bodyPr>
            <a:normAutofit fontScale="92500" lnSpcReduction="20000"/>
          </a:bodyPr>
          <a:lstStyle/>
          <a:p>
            <a:pPr algn="just"/>
            <a:r>
              <a:rPr lang="tr-TR" dirty="0">
                <a:latin typeface="Aptos" panose="020B0004020202020204" pitchFamily="34" charset="0"/>
              </a:rPr>
              <a:t>1990‘lı yıllarda kendini </a:t>
            </a:r>
            <a:r>
              <a:rPr lang="tr-TR" b="1" dirty="0">
                <a:latin typeface="Aptos" panose="020B0004020202020204" pitchFamily="34" charset="0"/>
              </a:rPr>
              <a:t>Nijeryalı prens </a:t>
            </a:r>
            <a:r>
              <a:rPr lang="tr-TR" dirty="0">
                <a:latin typeface="Aptos" panose="020B0004020202020204" pitchFamily="34" charset="0"/>
              </a:rPr>
              <a:t>olarak tanıtan birinin (bu yüzden adı bu şekilde tanınmıştır) posta yoluyla rastgele insanlarla iletişime geçerek büyük miktarda parayı yurtdışına taşımak istediğini; ancak bunun gizlice yapılması gerektiğini iddia etmesi ile başlamıştır. Daha sonra </a:t>
            </a:r>
            <a:r>
              <a:rPr lang="tr-TR" b="1" dirty="0">
                <a:latin typeface="Aptos" panose="020B0004020202020204" pitchFamily="34" charset="0"/>
              </a:rPr>
              <a:t>taşınan paranın </a:t>
            </a:r>
            <a:r>
              <a:rPr lang="tr-TR" dirty="0">
                <a:latin typeface="Aptos" panose="020B0004020202020204" pitchFamily="34" charset="0"/>
              </a:rPr>
              <a:t>büyük bir yüzdesine (genellikle milyonlarca avro) karşılık kişilerden hesap bilgisi istenmiştir.</a:t>
            </a:r>
          </a:p>
          <a:p>
            <a:pPr algn="just"/>
            <a:endParaRPr lang="sk-SK" dirty="0">
              <a:latin typeface="Aptos" panose="020B0004020202020204" pitchFamily="34" charset="0"/>
            </a:endParaRPr>
          </a:p>
          <a:p>
            <a:pPr algn="just"/>
            <a:r>
              <a:rPr lang="tr-TR" dirty="0">
                <a:latin typeface="Aptos" panose="020B0004020202020204" pitchFamily="34" charset="0"/>
              </a:rPr>
              <a:t>Bu dolandırıcılıklarda genellikle ülkeden </a:t>
            </a:r>
            <a:r>
              <a:rPr lang="tr-TR" b="1" dirty="0">
                <a:latin typeface="Aptos" panose="020B0004020202020204" pitchFamily="34" charset="0"/>
              </a:rPr>
              <a:t>büyük miktarda para </a:t>
            </a:r>
            <a:r>
              <a:rPr lang="tr-TR" dirty="0">
                <a:latin typeface="Aptos" panose="020B0004020202020204" pitchFamily="34" charset="0"/>
              </a:rPr>
              <a:t>transferinde yardıma ihtiyacı olan </a:t>
            </a:r>
            <a:r>
              <a:rPr lang="tr-TR" b="1" dirty="0">
                <a:latin typeface="Aptos" panose="020B0004020202020204" pitchFamily="34" charset="0"/>
              </a:rPr>
              <a:t>zengin bir birey gibi </a:t>
            </a:r>
            <a:r>
              <a:rPr lang="tr-TR" dirty="0">
                <a:latin typeface="Aptos" panose="020B0004020202020204" pitchFamily="34" charset="0"/>
              </a:rPr>
              <a:t>davranan kişiler rol oynar. Mağdura çeşitli ücret ve masrafları karşılamak için küçük bir </a:t>
            </a:r>
            <a:r>
              <a:rPr lang="tr-TR" b="1" dirty="0">
                <a:latin typeface="Aptos" panose="020B0004020202020204" pitchFamily="34" charset="0"/>
              </a:rPr>
              <a:t>avans ödemesi </a:t>
            </a:r>
            <a:r>
              <a:rPr lang="tr-TR" dirty="0">
                <a:latin typeface="Aptos" panose="020B0004020202020204" pitchFamily="34" charset="0"/>
              </a:rPr>
              <a:t>karşılığında fonların önemli bir kısmını vaat ederler. Ancak, mağdur parayı gönderdiğinde dolandırıcı ortadan kaybolur.</a:t>
            </a:r>
          </a:p>
          <a:p>
            <a:pPr algn="just"/>
            <a:endParaRPr lang="en-GB" dirty="0">
              <a:latin typeface="Aptos" panose="020B0004020202020204" pitchFamily="34" charset="0"/>
            </a:endParaRPr>
          </a:p>
          <a:p>
            <a:pPr algn="just"/>
            <a:endParaRPr lang="en-GB" dirty="0">
              <a:latin typeface="Aptos" panose="020B0004020202020204" pitchFamily="34" charset="0"/>
            </a:endParaRPr>
          </a:p>
        </p:txBody>
      </p:sp>
      <p:sp>
        <p:nvSpPr>
          <p:cNvPr id="7" name="Freeform 3">
            <a:extLst>
              <a:ext uri="{FF2B5EF4-FFF2-40B4-BE49-F238E27FC236}">
                <a16:creationId xmlns:a16="http://schemas.microsoft.com/office/drawing/2014/main" id="{38BE2160-20DB-34B0-0DA1-6F0D5AFB94E5}"/>
              </a:ext>
            </a:extLst>
          </p:cNvPr>
          <p:cNvSpPr/>
          <p:nvPr/>
        </p:nvSpPr>
        <p:spPr>
          <a:xfrm>
            <a:off x="12649200" y="6134100"/>
            <a:ext cx="5410200" cy="3962400"/>
          </a:xfrm>
          <a:custGeom>
            <a:avLst/>
            <a:gdLst/>
            <a:ahLst/>
            <a:cxnLst/>
            <a:rect l="l" t="t" r="r" b="b"/>
            <a:pathLst>
              <a:path w="6405679" h="4932372">
                <a:moveTo>
                  <a:pt x="0" y="0"/>
                </a:moveTo>
                <a:lnTo>
                  <a:pt x="6405678" y="0"/>
                </a:lnTo>
                <a:lnTo>
                  <a:pt x="6405678" y="4932373"/>
                </a:lnTo>
                <a:lnTo>
                  <a:pt x="0" y="4932373"/>
                </a:lnTo>
                <a:lnTo>
                  <a:pt x="0" y="0"/>
                </a:lnTo>
                <a:close/>
              </a:path>
            </a:pathLst>
          </a:custGeom>
          <a:blipFill>
            <a:blip r:embed="rId2">
              <a:alphaModFix amt="70000"/>
            </a:blip>
            <a:stretch>
              <a:fillRect/>
            </a:stretch>
          </a:blipFill>
        </p:spPr>
        <p:txBody>
          <a:bodyPr/>
          <a:lstStyle/>
          <a:p>
            <a:endParaRPr lang="en-GB"/>
          </a:p>
        </p:txBody>
      </p:sp>
    </p:spTree>
    <p:extLst>
      <p:ext uri="{BB962C8B-B14F-4D97-AF65-F5344CB8AC3E}">
        <p14:creationId xmlns:p14="http://schemas.microsoft.com/office/powerpoint/2010/main" val="70546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784" y="1678547"/>
            <a:ext cx="6929907" cy="69299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E8AFF6D-F8A2-42CB-BA36-51007CBC4994}"/>
              </a:ext>
            </a:extLst>
          </p:cNvPr>
          <p:cNvSpPr>
            <a:spLocks noGrp="1"/>
          </p:cNvSpPr>
          <p:nvPr>
            <p:ph type="title"/>
          </p:nvPr>
        </p:nvSpPr>
        <p:spPr>
          <a:xfrm>
            <a:off x="1756611" y="2095029"/>
            <a:ext cx="4860759" cy="6096942"/>
          </a:xfrm>
        </p:spPr>
        <p:txBody>
          <a:bodyPr>
            <a:normAutofit/>
          </a:bodyPr>
          <a:lstStyle/>
          <a:p>
            <a:r>
              <a:rPr lang="en-GB" sz="4800" dirty="0">
                <a:solidFill>
                  <a:srgbClr val="FFFFFF"/>
                </a:solidFill>
                <a:latin typeface="Aptos" panose="020B0004020202020204" pitchFamily="34" charset="0"/>
              </a:rPr>
              <a:t>PEK</a:t>
            </a:r>
            <a:r>
              <a:rPr lang="tr-TR" sz="4800" dirty="0">
                <a:solidFill>
                  <a:srgbClr val="FFFFFF"/>
                </a:solidFill>
                <a:latin typeface="Aptos" panose="020B0004020202020204" pitchFamily="34" charset="0"/>
              </a:rPr>
              <a:t>İ</a:t>
            </a:r>
            <a:r>
              <a:rPr lang="en-GB" sz="4800" dirty="0">
                <a:solidFill>
                  <a:srgbClr val="FFFFFF"/>
                </a:solidFill>
                <a:latin typeface="Aptos" panose="020B0004020202020204" pitchFamily="34" charset="0"/>
              </a:rPr>
              <a:t>, </a:t>
            </a:r>
            <a:br>
              <a:rPr lang="en-GB" sz="4800" dirty="0">
                <a:solidFill>
                  <a:srgbClr val="FFFFFF"/>
                </a:solidFill>
                <a:latin typeface="Aptos" panose="020B0004020202020204" pitchFamily="34" charset="0"/>
              </a:rPr>
            </a:br>
            <a:r>
              <a:rPr lang="en-GB" sz="4800" dirty="0">
                <a:solidFill>
                  <a:srgbClr val="FFFFFF"/>
                </a:solidFill>
                <a:latin typeface="Aptos" panose="020B0004020202020204" pitchFamily="34" charset="0"/>
              </a:rPr>
              <a:t>YEMİ YUTAN D</a:t>
            </a:r>
            <a:r>
              <a:rPr lang="tr-TR" sz="4800" dirty="0">
                <a:solidFill>
                  <a:srgbClr val="FFFFFF"/>
                </a:solidFill>
                <a:latin typeface="Aptos" panose="020B0004020202020204" pitchFamily="34" charset="0"/>
              </a:rPr>
              <a:t>İ</a:t>
            </a:r>
            <a:r>
              <a:rPr lang="en-GB" sz="4800" dirty="0">
                <a:solidFill>
                  <a:srgbClr val="FFFFFF"/>
                </a:solidFill>
                <a:latin typeface="Aptos" panose="020B0004020202020204" pitchFamily="34" charset="0"/>
              </a:rPr>
              <a:t>KKATSİZ KİŞİLERE</a:t>
            </a:r>
            <a:br>
              <a:rPr lang="en-GB" sz="4800" dirty="0">
                <a:solidFill>
                  <a:srgbClr val="FFFFFF"/>
                </a:solidFill>
                <a:latin typeface="Aptos" panose="020B0004020202020204" pitchFamily="34" charset="0"/>
              </a:rPr>
            </a:br>
            <a:r>
              <a:rPr lang="en-GB" sz="4800" dirty="0">
                <a:solidFill>
                  <a:srgbClr val="FFFFFF"/>
                </a:solidFill>
                <a:latin typeface="Aptos" panose="020B0004020202020204" pitchFamily="34" charset="0"/>
              </a:rPr>
              <a:t> NE OLUR?</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13025581" y="1411723"/>
            <a:ext cx="4481849" cy="448184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srgbClr val="000000"/>
              </a:solidFill>
              <a:latin typeface="Calibri" panose="020F0502020204030204"/>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5072" y="7171488"/>
            <a:ext cx="819150" cy="8191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17" name="Content Placeholder 2">
            <a:extLst>
              <a:ext uri="{FF2B5EF4-FFF2-40B4-BE49-F238E27FC236}">
                <a16:creationId xmlns:a16="http://schemas.microsoft.com/office/drawing/2014/main" id="{4EC8D95E-50C5-4709-9FA2-E78DD9FD3176}"/>
              </a:ext>
            </a:extLst>
          </p:cNvPr>
          <p:cNvSpPr>
            <a:spLocks noGrp="1"/>
          </p:cNvSpPr>
          <p:nvPr>
            <p:ph idx="1"/>
          </p:nvPr>
        </p:nvSpPr>
        <p:spPr>
          <a:xfrm>
            <a:off x="7885762" y="2247900"/>
            <a:ext cx="9259238" cy="3836251"/>
          </a:xfrm>
        </p:spPr>
        <p:txBody>
          <a:bodyPr>
            <a:normAutofit/>
          </a:bodyPr>
          <a:lstStyle/>
          <a:p>
            <a:pPr marL="0" indent="0">
              <a:buNone/>
            </a:pPr>
            <a:r>
              <a:rPr lang="tr-TR" sz="4800" dirty="0">
                <a:latin typeface="Aptos" panose="020B0004020202020204" pitchFamily="34" charset="0"/>
              </a:rPr>
              <a:t>Dolandırıcılar, hayali avukatlık ve noter ücretleri için para istemeye başlar; kurban ödemeyi bırakana veya dolandırıldığını anlayana kadar devam eder.</a:t>
            </a:r>
          </a:p>
        </p:txBody>
      </p:sp>
      <p:sp>
        <p:nvSpPr>
          <p:cNvPr id="3" name="Freeform 2">
            <a:extLst>
              <a:ext uri="{FF2B5EF4-FFF2-40B4-BE49-F238E27FC236}">
                <a16:creationId xmlns:a16="http://schemas.microsoft.com/office/drawing/2014/main" id="{CB70DC2B-0448-AEFA-0BF1-3600C52DEA04}"/>
              </a:ext>
            </a:extLst>
          </p:cNvPr>
          <p:cNvSpPr/>
          <p:nvPr/>
        </p:nvSpPr>
        <p:spPr>
          <a:xfrm>
            <a:off x="9567561" y="6057124"/>
            <a:ext cx="5279937" cy="3362510"/>
          </a:xfrm>
          <a:custGeom>
            <a:avLst/>
            <a:gdLst/>
            <a:ahLst/>
            <a:cxnLst/>
            <a:rect l="l" t="t" r="r" b="b"/>
            <a:pathLst>
              <a:path w="6189237" h="4123579">
                <a:moveTo>
                  <a:pt x="0" y="0"/>
                </a:moveTo>
                <a:lnTo>
                  <a:pt x="6189236" y="0"/>
                </a:lnTo>
                <a:lnTo>
                  <a:pt x="6189236" y="4123580"/>
                </a:lnTo>
                <a:lnTo>
                  <a:pt x="0" y="4123580"/>
                </a:lnTo>
                <a:lnTo>
                  <a:pt x="0" y="0"/>
                </a:lnTo>
                <a:close/>
              </a:path>
            </a:pathLst>
          </a:custGeom>
          <a:blipFill>
            <a:blip r:embed="rId2">
              <a:alphaModFix amt="79000"/>
            </a:blip>
            <a:stretch>
              <a:fillRect/>
            </a:stretch>
          </a:blipFill>
        </p:spPr>
        <p:txBody>
          <a:bodyPr/>
          <a:lstStyle/>
          <a:p>
            <a:endParaRPr lang="en-GB"/>
          </a:p>
        </p:txBody>
      </p:sp>
    </p:spTree>
    <p:extLst>
      <p:ext uri="{BB962C8B-B14F-4D97-AF65-F5344CB8AC3E}">
        <p14:creationId xmlns:p14="http://schemas.microsoft.com/office/powerpoint/2010/main" val="373022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762016"/>
            <a:ext cx="7086600" cy="7124683"/>
          </a:xfrm>
          <a:custGeom>
            <a:avLst/>
            <a:gdLst/>
            <a:ahLst/>
            <a:cxnLst/>
            <a:rect l="l" t="t" r="r" b="b"/>
            <a:pathLst>
              <a:path w="6633060" h="6426494">
                <a:moveTo>
                  <a:pt x="0" y="0"/>
                </a:moveTo>
                <a:lnTo>
                  <a:pt x="6633060" y="0"/>
                </a:lnTo>
                <a:lnTo>
                  <a:pt x="6633060" y="6426494"/>
                </a:lnTo>
                <a:lnTo>
                  <a:pt x="0" y="6426494"/>
                </a:lnTo>
                <a:lnTo>
                  <a:pt x="0" y="0"/>
                </a:lnTo>
                <a:close/>
              </a:path>
            </a:pathLst>
          </a:custGeom>
          <a:blipFill>
            <a:blip r:embed="rId2"/>
            <a:stretch>
              <a:fillRect/>
            </a:stretch>
          </a:blipFill>
        </p:spPr>
        <p:txBody>
          <a:bodyPr/>
          <a:lstStyle/>
          <a:p>
            <a:endParaRPr lang="en-GB" dirty="0"/>
          </a:p>
        </p:txBody>
      </p:sp>
      <p:sp>
        <p:nvSpPr>
          <p:cNvPr id="4" name="Freeform 4"/>
          <p:cNvSpPr/>
          <p:nvPr/>
        </p:nvSpPr>
        <p:spPr>
          <a:xfrm>
            <a:off x="8271279" y="1348893"/>
            <a:ext cx="8781723" cy="2044202"/>
          </a:xfrm>
          <a:custGeom>
            <a:avLst/>
            <a:gdLst/>
            <a:ahLst/>
            <a:cxnLst/>
            <a:rect l="l" t="t" r="r" b="b"/>
            <a:pathLst>
              <a:path w="8781723" h="2044202">
                <a:moveTo>
                  <a:pt x="0" y="0"/>
                </a:moveTo>
                <a:lnTo>
                  <a:pt x="8781723" y="0"/>
                </a:lnTo>
                <a:lnTo>
                  <a:pt x="8781723" y="2044202"/>
                </a:lnTo>
                <a:lnTo>
                  <a:pt x="0" y="2044202"/>
                </a:lnTo>
                <a:lnTo>
                  <a:pt x="0" y="0"/>
                </a:lnTo>
                <a:close/>
              </a:path>
            </a:pathLst>
          </a:custGeom>
          <a:blipFill>
            <a:blip r:embed="rId3"/>
            <a:stretch>
              <a:fillRect/>
            </a:stretch>
          </a:blipFill>
        </p:spPr>
        <p:txBody>
          <a:bodyPr/>
          <a:lstStyle/>
          <a:p>
            <a:endParaRPr lang="en-GB" sz="2000"/>
          </a:p>
        </p:txBody>
      </p:sp>
      <p:sp>
        <p:nvSpPr>
          <p:cNvPr id="5" name="Freeform 5"/>
          <p:cNvSpPr/>
          <p:nvPr/>
        </p:nvSpPr>
        <p:spPr>
          <a:xfrm>
            <a:off x="8331200" y="4799374"/>
            <a:ext cx="8594117" cy="2517051"/>
          </a:xfrm>
          <a:custGeom>
            <a:avLst/>
            <a:gdLst/>
            <a:ahLst/>
            <a:cxnLst/>
            <a:rect l="l" t="t" r="r" b="b"/>
            <a:pathLst>
              <a:path w="8594117" h="2517051">
                <a:moveTo>
                  <a:pt x="0" y="0"/>
                </a:moveTo>
                <a:lnTo>
                  <a:pt x="8594116" y="0"/>
                </a:lnTo>
                <a:lnTo>
                  <a:pt x="8594116" y="2517051"/>
                </a:lnTo>
                <a:lnTo>
                  <a:pt x="0" y="2517051"/>
                </a:lnTo>
                <a:lnTo>
                  <a:pt x="0" y="0"/>
                </a:lnTo>
                <a:close/>
              </a:path>
            </a:pathLst>
          </a:custGeom>
          <a:blipFill>
            <a:blip r:embed="rId4"/>
            <a:stretch>
              <a:fillRect r="-3662"/>
            </a:stretch>
          </a:blipFill>
        </p:spPr>
        <p:txBody>
          <a:bodyPr/>
          <a:lstStyle/>
          <a:p>
            <a:endParaRPr lang="en-GB" dirty="0"/>
          </a:p>
        </p:txBody>
      </p:sp>
      <p:sp>
        <p:nvSpPr>
          <p:cNvPr id="6" name="Metin kutusu 5">
            <a:extLst>
              <a:ext uri="{FF2B5EF4-FFF2-40B4-BE49-F238E27FC236}">
                <a16:creationId xmlns:a16="http://schemas.microsoft.com/office/drawing/2014/main" id="{CFDAB6C1-9297-D440-8378-54619FF96EF5}"/>
              </a:ext>
            </a:extLst>
          </p:cNvPr>
          <p:cNvSpPr txBox="1"/>
          <p:nvPr/>
        </p:nvSpPr>
        <p:spPr>
          <a:xfrm>
            <a:off x="816429" y="610969"/>
            <a:ext cx="7086600" cy="646331"/>
          </a:xfrm>
          <a:prstGeom prst="rect">
            <a:avLst/>
          </a:prstGeom>
          <a:solidFill>
            <a:schemeClr val="bg1"/>
          </a:solidFill>
        </p:spPr>
        <p:txBody>
          <a:bodyPr wrap="square">
            <a:spAutoFit/>
          </a:bodyPr>
          <a:lstStyle/>
          <a:p>
            <a:r>
              <a:rPr lang="tr-TR" b="1" dirty="0">
                <a:latin typeface="Georgia" panose="02040502050405020303" pitchFamily="18" charset="0"/>
              </a:rPr>
              <a:t>FBI, yol geçiş ücreti SMS kimlik avı saldırıları dalgası konusunda uyarıyor!</a:t>
            </a:r>
          </a:p>
        </p:txBody>
      </p:sp>
      <p:sp>
        <p:nvSpPr>
          <p:cNvPr id="8" name="Metin kutusu 7">
            <a:extLst>
              <a:ext uri="{FF2B5EF4-FFF2-40B4-BE49-F238E27FC236}">
                <a16:creationId xmlns:a16="http://schemas.microsoft.com/office/drawing/2014/main" id="{D3AC7306-80DD-B443-A737-4D0DA2F5BA5B}"/>
              </a:ext>
            </a:extLst>
          </p:cNvPr>
          <p:cNvSpPr txBox="1"/>
          <p:nvPr/>
        </p:nvSpPr>
        <p:spPr>
          <a:xfrm>
            <a:off x="838200" y="6057900"/>
            <a:ext cx="6879771" cy="2462213"/>
          </a:xfrm>
          <a:prstGeom prst="rect">
            <a:avLst/>
          </a:prstGeom>
          <a:solidFill>
            <a:schemeClr val="bg1"/>
          </a:solidFill>
        </p:spPr>
        <p:txBody>
          <a:bodyPr wrap="square">
            <a:spAutoFit/>
          </a:bodyPr>
          <a:lstStyle/>
          <a:p>
            <a:r>
              <a:rPr lang="tr-TR" sz="1400" dirty="0">
                <a:latin typeface="Georgia" panose="02040502050405020303" pitchFamily="18" charset="0"/>
              </a:rPr>
              <a:t>Cuma günü, Federal Soruşturma Bürosu, ödenmemiş yol geçiş ücretleriyle ilgili tuzaklarla Amerikalıları hedef alan,  büyük bir SMS kimlik avı saldırı dalgası konusunda uyardı.</a:t>
            </a:r>
          </a:p>
          <a:p>
            <a:endParaRPr lang="tr-TR" sz="1400" dirty="0">
              <a:latin typeface="Georgia" panose="02040502050405020303" pitchFamily="18" charset="0"/>
            </a:endParaRPr>
          </a:p>
          <a:p>
            <a:r>
              <a:rPr lang="tr-TR" sz="1400" dirty="0">
                <a:latin typeface="Georgia" panose="02040502050405020303" pitchFamily="18" charset="0"/>
              </a:rPr>
              <a:t>Bu saldırılar geçen ay başladı ve Federal Emniyet Teşkilatı, binlerce kişinin dolandırıcıların kendilerini hedef aldığını bildirdiğini söyledi.</a:t>
            </a:r>
          </a:p>
          <a:p>
            <a:endParaRPr lang="tr-TR" sz="1400" dirty="0">
              <a:latin typeface="Georgia" panose="02040502050405020303" pitchFamily="18" charset="0"/>
            </a:endParaRPr>
          </a:p>
          <a:p>
            <a:r>
              <a:rPr lang="tr-TR" sz="1400" dirty="0">
                <a:latin typeface="Georgia" panose="02040502050405020303" pitchFamily="18" charset="0"/>
              </a:rPr>
              <a:t>FBI bugün yayınlanan bir kamu hizmeti duyurusunda şunu bildirdi: "Mart 2024'ün başından bu yana, FBI İnternet Suçları Şikayet Merkezi (IC3), en az üç eyaletten yol ücreti toplama hizmeti ile ilgili SMS kimlik avı metinlerini bildiren 2.000'den fazla şikayet aldı."</a:t>
            </a:r>
          </a:p>
        </p:txBody>
      </p:sp>
      <p:sp>
        <p:nvSpPr>
          <p:cNvPr id="10" name="Metin kutusu 9">
            <a:extLst>
              <a:ext uri="{FF2B5EF4-FFF2-40B4-BE49-F238E27FC236}">
                <a16:creationId xmlns:a16="http://schemas.microsoft.com/office/drawing/2014/main" id="{0F13EA18-A5D0-A143-84B8-2453111220FF}"/>
              </a:ext>
            </a:extLst>
          </p:cNvPr>
          <p:cNvSpPr txBox="1"/>
          <p:nvPr/>
        </p:nvSpPr>
        <p:spPr>
          <a:xfrm>
            <a:off x="8271279" y="1179078"/>
            <a:ext cx="9144000" cy="3046988"/>
          </a:xfrm>
          <a:prstGeom prst="rect">
            <a:avLst/>
          </a:prstGeom>
          <a:solidFill>
            <a:schemeClr val="bg1"/>
          </a:solidFill>
        </p:spPr>
        <p:txBody>
          <a:bodyPr wrap="square">
            <a:spAutoFit/>
          </a:bodyPr>
          <a:lstStyle/>
          <a:p>
            <a:pPr algn="l"/>
            <a:r>
              <a:rPr lang="tr-TR" sz="1600" b="0" i="0" dirty="0">
                <a:solidFill>
                  <a:srgbClr val="070707"/>
                </a:solidFill>
                <a:effectLst/>
                <a:latin typeface="Georgia" panose="02040502050405020303" pitchFamily="18" charset="0"/>
              </a:rPr>
              <a:t>Mobil kimlik avı kampanyası henüz ABD'nin bazı bölgelerine ulaşmadı. Bu durum, şu ana kadar </a:t>
            </a:r>
            <a:r>
              <a:rPr lang="tr-TR" sz="1600" dirty="0">
                <a:latin typeface="Georgia" panose="02040502050405020303" pitchFamily="18" charset="0"/>
              </a:rPr>
              <a:t>FBI İnternet Suçları Şikayet Merkezi </a:t>
            </a:r>
            <a:r>
              <a:rPr lang="tr-TR" sz="1600" b="0" i="0" dirty="0">
                <a:solidFill>
                  <a:srgbClr val="070707"/>
                </a:solidFill>
                <a:effectLst/>
                <a:latin typeface="Georgia" panose="02040502050405020303" pitchFamily="18" charset="0"/>
              </a:rPr>
              <a:t> tarafından toplanan şikayet bilgilerinin, dolandırıcılığın eyaletten eyalete taşınıyor olabileceğini göstermesiyle açıklanabilir.</a:t>
            </a:r>
          </a:p>
          <a:p>
            <a:pPr algn="l"/>
            <a:endParaRPr lang="tr-TR" sz="1600" b="0" i="0" dirty="0">
              <a:solidFill>
                <a:srgbClr val="070707"/>
              </a:solidFill>
              <a:effectLst/>
              <a:latin typeface="Georgia" panose="02040502050405020303" pitchFamily="18" charset="0"/>
            </a:endParaRPr>
          </a:p>
          <a:p>
            <a:pPr algn="l"/>
            <a:r>
              <a:rPr lang="tr-TR" sz="1600" b="0" i="0" dirty="0">
                <a:solidFill>
                  <a:srgbClr val="070707"/>
                </a:solidFill>
                <a:effectLst/>
                <a:latin typeface="Georgia" panose="02040502050405020303" pitchFamily="18" charset="0"/>
              </a:rPr>
              <a:t>FBI, kötü niyetli metin mesajlarının alıcının ödenmemiş geçiş ücretleri için borcu olduğunu iddia ettiğini ve neredeyse aynı dili içerdiğini söylüyor.</a:t>
            </a:r>
          </a:p>
          <a:p>
            <a:pPr algn="l"/>
            <a:endParaRPr lang="tr-TR" sz="1600" b="0" i="0" dirty="0">
              <a:solidFill>
                <a:srgbClr val="070707"/>
              </a:solidFill>
              <a:effectLst/>
              <a:latin typeface="Georgia" panose="02040502050405020303" pitchFamily="18" charset="0"/>
            </a:endParaRPr>
          </a:p>
          <a:p>
            <a:pPr algn="l"/>
            <a:r>
              <a:rPr lang="tr-TR" sz="1600" b="0" i="0" dirty="0">
                <a:solidFill>
                  <a:srgbClr val="070707"/>
                </a:solidFill>
                <a:effectLst/>
                <a:latin typeface="Georgia" panose="02040502050405020303" pitchFamily="18" charset="0"/>
              </a:rPr>
              <a:t>Örneğin, tüm raporlarda, saldırganların hedefleri kandırıp gömülü bir köprüyü tıklamaları için "ödenmemiş geçiş ücreti tutarını" kullandıkları belirtiliyor.</a:t>
            </a:r>
          </a:p>
          <a:p>
            <a:pPr algn="l"/>
            <a:endParaRPr lang="tr-TR" sz="1600" b="0" i="0" dirty="0">
              <a:solidFill>
                <a:srgbClr val="070707"/>
              </a:solidFill>
              <a:effectLst/>
              <a:latin typeface="Georgia" panose="02040502050405020303" pitchFamily="18" charset="0"/>
            </a:endParaRPr>
          </a:p>
          <a:p>
            <a:pPr algn="l"/>
            <a:r>
              <a:rPr lang="tr-TR" sz="1600" b="0" i="0" dirty="0">
                <a:solidFill>
                  <a:srgbClr val="070707"/>
                </a:solidFill>
                <a:effectLst/>
                <a:latin typeface="Georgia" panose="02040502050405020303" pitchFamily="18" charset="0"/>
              </a:rPr>
              <a:t>FBI, "Ancak metinde sağlanan bağlantı, eyaletin ücretli hizmet adını taklit etmek için oluşturuldu ve telefon numaraları eyaletler arasında değişiyor gibi görünüyor" diye açıklıyor.</a:t>
            </a:r>
          </a:p>
        </p:txBody>
      </p:sp>
      <p:sp>
        <p:nvSpPr>
          <p:cNvPr id="12" name="Metin kutusu 11">
            <a:extLst>
              <a:ext uri="{FF2B5EF4-FFF2-40B4-BE49-F238E27FC236}">
                <a16:creationId xmlns:a16="http://schemas.microsoft.com/office/drawing/2014/main" id="{5A79EF3F-1514-6F4B-B607-35CB97A407E8}"/>
              </a:ext>
            </a:extLst>
          </p:cNvPr>
          <p:cNvSpPr txBox="1"/>
          <p:nvPr/>
        </p:nvSpPr>
        <p:spPr>
          <a:xfrm>
            <a:off x="8305800" y="4799374"/>
            <a:ext cx="9144000" cy="2800767"/>
          </a:xfrm>
          <a:prstGeom prst="rect">
            <a:avLst/>
          </a:prstGeom>
          <a:solidFill>
            <a:schemeClr val="bg1"/>
          </a:solidFill>
        </p:spPr>
        <p:txBody>
          <a:bodyPr wrap="square">
            <a:spAutoFit/>
          </a:bodyPr>
          <a:lstStyle/>
          <a:p>
            <a:r>
              <a:rPr lang="tr-TR" sz="1600" dirty="0">
                <a:latin typeface="Georgia" panose="02040502050405020303" pitchFamily="18" charset="0"/>
              </a:rPr>
              <a:t>Bu saldırılarda müşterileri hedef alınan yol geçiş ücreti hizmetlerinden biri olan Pennsylvania Paralı Yolu, kimlik avı mesajlarını alan kişileri bağlantılara dokunmamaları konusunda uyardı.</a:t>
            </a:r>
          </a:p>
          <a:p>
            <a:endParaRPr lang="tr-TR" sz="1600" dirty="0">
              <a:latin typeface="Georgia" panose="02040502050405020303" pitchFamily="18" charset="0"/>
            </a:endParaRPr>
          </a:p>
          <a:p>
            <a:r>
              <a:rPr lang="tr-TR" sz="1600" dirty="0">
                <a:latin typeface="Georgia" panose="02040502050405020303" pitchFamily="18" charset="0"/>
              </a:rPr>
              <a:t>«Bazı müşteriler, PA Paralı Yol ücreti hizmetlerinden geldiğini iddia eden kimlik avı girişimi kısa mesajları aldı. Size ödenmemiş bir geçiş ücretini ödemeniz için bir bağlantı sağlayan böyle bir metin alırsanız, bağlantıya tıklamayın ve metni silin»</a:t>
            </a:r>
          </a:p>
          <a:p>
            <a:endParaRPr lang="tr-TR" sz="1600" dirty="0">
              <a:latin typeface="Georgia" panose="02040502050405020303" pitchFamily="18" charset="0"/>
            </a:endParaRPr>
          </a:p>
          <a:p>
            <a:r>
              <a:rPr lang="tr-TR" sz="1600" dirty="0">
                <a:latin typeface="Georgia" panose="02040502050405020303" pitchFamily="18" charset="0"/>
              </a:rPr>
              <a:t>Pensilvanya Eyalet Polisi uyarıyor: </a:t>
            </a:r>
          </a:p>
          <a:p>
            <a:endParaRPr lang="tr-TR" sz="1600" dirty="0">
              <a:latin typeface="Georgia" panose="02040502050405020303" pitchFamily="18" charset="0"/>
            </a:endParaRPr>
          </a:p>
          <a:p>
            <a:r>
              <a:rPr lang="tr-TR" sz="1600" dirty="0">
                <a:latin typeface="Georgia" panose="02040502050405020303" pitchFamily="18" charset="0"/>
              </a:rPr>
              <a:t>"FARKINDA OLUN: Bölgemizde ekteki dolandırıcılık mesajıyla ilgili birçok endişe aldık. Bu bağlantı sizi sahte bir Paralı Yol web sitesine gönderecek ve bilgilerinizi toplayacaktır!"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436" y="8965563"/>
            <a:ext cx="18143564" cy="1321437"/>
          </a:xfrm>
          <a:custGeom>
            <a:avLst/>
            <a:gdLst/>
            <a:ahLst/>
            <a:cxnLst/>
            <a:rect l="l" t="t" r="r" b="b"/>
            <a:pathLst>
              <a:path w="18143564" h="1321437">
                <a:moveTo>
                  <a:pt x="0" y="0"/>
                </a:moveTo>
                <a:lnTo>
                  <a:pt x="18143564" y="0"/>
                </a:lnTo>
                <a:lnTo>
                  <a:pt x="18143564" y="1321437"/>
                </a:lnTo>
                <a:lnTo>
                  <a:pt x="0" y="1321437"/>
                </a:lnTo>
                <a:lnTo>
                  <a:pt x="0" y="0"/>
                </a:lnTo>
                <a:close/>
              </a:path>
            </a:pathLst>
          </a:custGeom>
          <a:blipFill>
            <a:blip r:embed="rId2"/>
            <a:stretch>
              <a:fillRect t="-2296" r="-556" b="-2896"/>
            </a:stretch>
          </a:blipFill>
        </p:spPr>
        <p:txBody>
          <a:bodyPr/>
          <a:lstStyle/>
          <a:p>
            <a:endParaRPr lang="en-GB"/>
          </a:p>
        </p:txBody>
      </p:sp>
      <p:sp>
        <p:nvSpPr>
          <p:cNvPr id="3" name="Freeform 3"/>
          <p:cNvSpPr/>
          <p:nvPr/>
        </p:nvSpPr>
        <p:spPr>
          <a:xfrm>
            <a:off x="1028700" y="1028700"/>
            <a:ext cx="6502827" cy="7486101"/>
          </a:xfrm>
          <a:custGeom>
            <a:avLst/>
            <a:gdLst/>
            <a:ahLst/>
            <a:cxnLst/>
            <a:rect l="l" t="t" r="r" b="b"/>
            <a:pathLst>
              <a:path w="6502827" h="7486101">
                <a:moveTo>
                  <a:pt x="0" y="0"/>
                </a:moveTo>
                <a:lnTo>
                  <a:pt x="6502827" y="0"/>
                </a:lnTo>
                <a:lnTo>
                  <a:pt x="6502827" y="7486101"/>
                </a:lnTo>
                <a:lnTo>
                  <a:pt x="0" y="7486101"/>
                </a:lnTo>
                <a:lnTo>
                  <a:pt x="0" y="0"/>
                </a:lnTo>
                <a:close/>
              </a:path>
            </a:pathLst>
          </a:custGeom>
          <a:blipFill>
            <a:blip r:embed="rId3"/>
            <a:stretch>
              <a:fillRect/>
            </a:stretch>
          </a:blipFill>
        </p:spPr>
        <p:txBody>
          <a:bodyPr/>
          <a:lstStyle/>
          <a:p>
            <a:endParaRPr lang="en-GB"/>
          </a:p>
        </p:txBody>
      </p:sp>
      <p:sp>
        <p:nvSpPr>
          <p:cNvPr id="4" name="Freeform 4"/>
          <p:cNvSpPr/>
          <p:nvPr/>
        </p:nvSpPr>
        <p:spPr>
          <a:xfrm>
            <a:off x="9008800" y="1205115"/>
            <a:ext cx="6698325" cy="768267"/>
          </a:xfrm>
          <a:custGeom>
            <a:avLst/>
            <a:gdLst/>
            <a:ahLst/>
            <a:cxnLst/>
            <a:rect l="l" t="t" r="r" b="b"/>
            <a:pathLst>
              <a:path w="6698325" h="768267">
                <a:moveTo>
                  <a:pt x="0" y="0"/>
                </a:moveTo>
                <a:lnTo>
                  <a:pt x="6698325" y="0"/>
                </a:lnTo>
                <a:lnTo>
                  <a:pt x="6698325" y="768267"/>
                </a:lnTo>
                <a:lnTo>
                  <a:pt x="0" y="768267"/>
                </a:lnTo>
                <a:lnTo>
                  <a:pt x="0" y="0"/>
                </a:lnTo>
                <a:close/>
              </a:path>
            </a:pathLst>
          </a:custGeom>
          <a:blipFill>
            <a:blip r:embed="rId4"/>
            <a:stretch>
              <a:fillRect/>
            </a:stretch>
          </a:blipFill>
        </p:spPr>
        <p:txBody>
          <a:bodyPr/>
          <a:lstStyle/>
          <a:p>
            <a:endParaRPr lang="en-GB"/>
          </a:p>
        </p:txBody>
      </p:sp>
      <p:sp>
        <p:nvSpPr>
          <p:cNvPr id="5" name="Freeform 5"/>
          <p:cNvSpPr/>
          <p:nvPr/>
        </p:nvSpPr>
        <p:spPr>
          <a:xfrm>
            <a:off x="9008800" y="1973382"/>
            <a:ext cx="6822267" cy="998975"/>
          </a:xfrm>
          <a:custGeom>
            <a:avLst/>
            <a:gdLst/>
            <a:ahLst/>
            <a:cxnLst/>
            <a:rect l="l" t="t" r="r" b="b"/>
            <a:pathLst>
              <a:path w="6822267" h="998975">
                <a:moveTo>
                  <a:pt x="0" y="0"/>
                </a:moveTo>
                <a:lnTo>
                  <a:pt x="6822267" y="0"/>
                </a:lnTo>
                <a:lnTo>
                  <a:pt x="6822267" y="998975"/>
                </a:lnTo>
                <a:lnTo>
                  <a:pt x="0" y="998975"/>
                </a:lnTo>
                <a:lnTo>
                  <a:pt x="0" y="0"/>
                </a:lnTo>
                <a:close/>
              </a:path>
            </a:pathLst>
          </a:custGeom>
          <a:blipFill>
            <a:blip r:embed="rId5"/>
            <a:stretch>
              <a:fillRect/>
            </a:stretch>
          </a:blipFill>
        </p:spPr>
        <p:txBody>
          <a:bodyPr/>
          <a:lstStyle/>
          <a:p>
            <a:endParaRPr lang="en-GB"/>
          </a:p>
        </p:txBody>
      </p:sp>
      <p:sp>
        <p:nvSpPr>
          <p:cNvPr id="6" name="Freeform 6"/>
          <p:cNvSpPr/>
          <p:nvPr/>
        </p:nvSpPr>
        <p:spPr>
          <a:xfrm>
            <a:off x="9008800" y="3133544"/>
            <a:ext cx="6624195" cy="374726"/>
          </a:xfrm>
          <a:custGeom>
            <a:avLst/>
            <a:gdLst/>
            <a:ahLst/>
            <a:cxnLst/>
            <a:rect l="l" t="t" r="r" b="b"/>
            <a:pathLst>
              <a:path w="6624195" h="374726">
                <a:moveTo>
                  <a:pt x="0" y="0"/>
                </a:moveTo>
                <a:lnTo>
                  <a:pt x="6624195" y="0"/>
                </a:lnTo>
                <a:lnTo>
                  <a:pt x="6624195" y="374726"/>
                </a:lnTo>
                <a:lnTo>
                  <a:pt x="0" y="374726"/>
                </a:lnTo>
                <a:lnTo>
                  <a:pt x="0" y="0"/>
                </a:lnTo>
                <a:close/>
              </a:path>
            </a:pathLst>
          </a:custGeom>
          <a:blipFill>
            <a:blip r:embed="rId6"/>
            <a:stretch>
              <a:fillRect/>
            </a:stretch>
          </a:blipFill>
        </p:spPr>
        <p:txBody>
          <a:bodyPr/>
          <a:lstStyle/>
          <a:p>
            <a:endParaRPr lang="en-GB"/>
          </a:p>
        </p:txBody>
      </p:sp>
      <p:sp>
        <p:nvSpPr>
          <p:cNvPr id="7" name="Freeform 7"/>
          <p:cNvSpPr/>
          <p:nvPr/>
        </p:nvSpPr>
        <p:spPr>
          <a:xfrm>
            <a:off x="9144000" y="3508270"/>
            <a:ext cx="6824101" cy="893337"/>
          </a:xfrm>
          <a:custGeom>
            <a:avLst/>
            <a:gdLst/>
            <a:ahLst/>
            <a:cxnLst/>
            <a:rect l="l" t="t" r="r" b="b"/>
            <a:pathLst>
              <a:path w="6824101" h="893337">
                <a:moveTo>
                  <a:pt x="0" y="0"/>
                </a:moveTo>
                <a:lnTo>
                  <a:pt x="6824101" y="0"/>
                </a:lnTo>
                <a:lnTo>
                  <a:pt x="6824101" y="893337"/>
                </a:lnTo>
                <a:lnTo>
                  <a:pt x="0" y="893337"/>
                </a:lnTo>
                <a:lnTo>
                  <a:pt x="0" y="0"/>
                </a:lnTo>
                <a:close/>
              </a:path>
            </a:pathLst>
          </a:custGeom>
          <a:blipFill>
            <a:blip r:embed="rId7"/>
            <a:stretch>
              <a:fillRect/>
            </a:stretch>
          </a:blipFill>
        </p:spPr>
        <p:txBody>
          <a:bodyPr/>
          <a:lstStyle/>
          <a:p>
            <a:endParaRPr lang="en-GB"/>
          </a:p>
        </p:txBody>
      </p:sp>
      <p:sp>
        <p:nvSpPr>
          <p:cNvPr id="8" name="Freeform 8"/>
          <p:cNvSpPr/>
          <p:nvPr/>
        </p:nvSpPr>
        <p:spPr>
          <a:xfrm>
            <a:off x="9144000" y="4441447"/>
            <a:ext cx="6150192" cy="4073355"/>
          </a:xfrm>
          <a:custGeom>
            <a:avLst/>
            <a:gdLst/>
            <a:ahLst/>
            <a:cxnLst/>
            <a:rect l="l" t="t" r="r" b="b"/>
            <a:pathLst>
              <a:path w="6150192" h="4073355">
                <a:moveTo>
                  <a:pt x="0" y="0"/>
                </a:moveTo>
                <a:lnTo>
                  <a:pt x="6150192" y="0"/>
                </a:lnTo>
                <a:lnTo>
                  <a:pt x="6150192" y="4073354"/>
                </a:lnTo>
                <a:lnTo>
                  <a:pt x="0" y="4073354"/>
                </a:lnTo>
                <a:lnTo>
                  <a:pt x="0" y="0"/>
                </a:lnTo>
                <a:close/>
              </a:path>
            </a:pathLst>
          </a:custGeom>
          <a:blipFill>
            <a:blip r:embed="rId8"/>
            <a:stretch>
              <a:fillRect/>
            </a:stretch>
          </a:blipFill>
        </p:spPr>
        <p:txBody>
          <a:bodyPr/>
          <a:lstStyle/>
          <a:p>
            <a:endParaRPr lang="en-GB"/>
          </a:p>
        </p:txBody>
      </p:sp>
      <p:sp>
        <p:nvSpPr>
          <p:cNvPr id="10" name="Metin kutusu 9">
            <a:extLst>
              <a:ext uri="{FF2B5EF4-FFF2-40B4-BE49-F238E27FC236}">
                <a16:creationId xmlns:a16="http://schemas.microsoft.com/office/drawing/2014/main" id="{CDECF7B5-3104-5448-935D-39BCABF86E6A}"/>
              </a:ext>
            </a:extLst>
          </p:cNvPr>
          <p:cNvSpPr txBox="1"/>
          <p:nvPr/>
        </p:nvSpPr>
        <p:spPr>
          <a:xfrm>
            <a:off x="1752600" y="6168068"/>
            <a:ext cx="5495027" cy="2346733"/>
          </a:xfrm>
          <a:prstGeom prst="rect">
            <a:avLst/>
          </a:prstGeom>
          <a:solidFill>
            <a:schemeClr val="bg1"/>
          </a:solidFill>
        </p:spPr>
        <p:txBody>
          <a:bodyPr wrap="square">
            <a:spAutoFit/>
          </a:bodyPr>
          <a:lstStyle/>
          <a:p>
            <a:pPr algn="ctr">
              <a:lnSpc>
                <a:spcPct val="150000"/>
              </a:lnSpc>
            </a:pPr>
            <a:r>
              <a:rPr lang="tr-TR" sz="1100" b="1" dirty="0">
                <a:latin typeface="Georgia" panose="02040502050405020303" pitchFamily="18" charset="0"/>
              </a:rPr>
              <a:t>E-posta, SMS ve mesajlaşma platformlarındaki bağlantılara asla tıklamayın; özellikle de mesaj sizi acil harekete geçmeye teşvik ediyorsa.</a:t>
            </a:r>
          </a:p>
          <a:p>
            <a:pPr algn="ctr">
              <a:lnSpc>
                <a:spcPct val="150000"/>
              </a:lnSpc>
            </a:pPr>
            <a:endParaRPr lang="tr-TR" sz="1100" b="1" dirty="0">
              <a:latin typeface="Georgia" panose="02040502050405020303" pitchFamily="18" charset="0"/>
            </a:endParaRPr>
          </a:p>
          <a:p>
            <a:pPr algn="ctr">
              <a:lnSpc>
                <a:spcPct val="150000"/>
              </a:lnSpc>
            </a:pPr>
            <a:r>
              <a:rPr lang="tr-TR" sz="1100" dirty="0">
                <a:latin typeface="Georgia" panose="02040502050405020303" pitchFamily="18" charset="0"/>
              </a:rPr>
              <a:t>İspanya'da, kendisini İspanyol Vergi Dairesi </a:t>
            </a:r>
            <a:r>
              <a:rPr lang="tr-TR" sz="1100" dirty="0" err="1">
                <a:latin typeface="Georgia" panose="02040502050405020303" pitchFamily="18" charset="0"/>
              </a:rPr>
              <a:t>Agencia</a:t>
            </a:r>
            <a:r>
              <a:rPr lang="tr-TR" sz="1100" dirty="0">
                <a:latin typeface="Georgia" panose="02040502050405020303" pitchFamily="18" charset="0"/>
              </a:rPr>
              <a:t> </a:t>
            </a:r>
            <a:r>
              <a:rPr lang="tr-TR" sz="1100" dirty="0" err="1">
                <a:latin typeface="Georgia" panose="02040502050405020303" pitchFamily="18" charset="0"/>
              </a:rPr>
              <a:t>Tributaria</a:t>
            </a:r>
            <a:r>
              <a:rPr lang="tr-TR" sz="1100" dirty="0">
                <a:latin typeface="Georgia" panose="02040502050405020303" pitchFamily="18" charset="0"/>
              </a:rPr>
              <a:t> olarak tanıtan yepyeni bir kimlik avı kampanyası yürütülüyor.</a:t>
            </a:r>
          </a:p>
          <a:p>
            <a:pPr algn="ctr">
              <a:lnSpc>
                <a:spcPct val="150000"/>
              </a:lnSpc>
            </a:pPr>
            <a:endParaRPr lang="tr-TR" sz="1100" dirty="0">
              <a:latin typeface="Georgia" panose="02040502050405020303" pitchFamily="18" charset="0"/>
            </a:endParaRPr>
          </a:p>
          <a:p>
            <a:pPr algn="ctr">
              <a:lnSpc>
                <a:spcPct val="150000"/>
              </a:lnSpc>
            </a:pPr>
            <a:r>
              <a:rPr lang="tr-TR" sz="1100" dirty="0">
                <a:latin typeface="Georgia" panose="02040502050405020303" pitchFamily="18" charset="0"/>
              </a:rPr>
              <a:t>Kimlik avı girişimi, mağdurlara hak kazandıkları varsayılan bir tazminatı bildiren sahte bir SMS aracılığıyla başlıyor. </a:t>
            </a:r>
            <a:r>
              <a:rPr lang="tr-TR" sz="1100" dirty="0" err="1">
                <a:latin typeface="Georgia" panose="02040502050405020303" pitchFamily="18" charset="0"/>
              </a:rPr>
              <a:t>SMS'e</a:t>
            </a:r>
            <a:r>
              <a:rPr lang="tr-TR" sz="1100" dirty="0">
                <a:latin typeface="Georgia" panose="02040502050405020303" pitchFamily="18" charset="0"/>
              </a:rPr>
              <a:t> göre geri ödeme almak için tek yapmaları gereken acentenin internet sitesindeki formu doldurmak.</a:t>
            </a:r>
          </a:p>
        </p:txBody>
      </p:sp>
      <p:sp>
        <p:nvSpPr>
          <p:cNvPr id="12" name="Metin kutusu 11">
            <a:extLst>
              <a:ext uri="{FF2B5EF4-FFF2-40B4-BE49-F238E27FC236}">
                <a16:creationId xmlns:a16="http://schemas.microsoft.com/office/drawing/2014/main" id="{E2CE6DC9-90B4-394B-96C6-A22963322567}"/>
              </a:ext>
            </a:extLst>
          </p:cNvPr>
          <p:cNvSpPr txBox="1"/>
          <p:nvPr/>
        </p:nvSpPr>
        <p:spPr>
          <a:xfrm>
            <a:off x="9037258" y="1333500"/>
            <a:ext cx="8717342" cy="7478970"/>
          </a:xfrm>
          <a:prstGeom prst="rect">
            <a:avLst/>
          </a:prstGeom>
          <a:solidFill>
            <a:schemeClr val="bg1"/>
          </a:solidFill>
        </p:spPr>
        <p:txBody>
          <a:bodyPr wrap="square">
            <a:spAutoFit/>
          </a:bodyPr>
          <a:lstStyle/>
          <a:p>
            <a:r>
              <a:rPr lang="tr-TR" sz="1600" dirty="0">
                <a:latin typeface="Georgia" panose="02040502050405020303" pitchFamily="18" charset="0"/>
              </a:rPr>
              <a:t>Kullanıcı bağlantıya tıkladığında, Vergi Dairesi gibi görünen bir sayfaya yönlendiriliyor ve CCV ve PIN kodları da dahil olmak üzere kredi kartı bilgilerini istiyor.</a:t>
            </a:r>
          </a:p>
          <a:p>
            <a:endParaRPr lang="tr-TR" sz="1600" dirty="0">
              <a:latin typeface="Georgia" panose="02040502050405020303" pitchFamily="18" charset="0"/>
            </a:endParaRPr>
          </a:p>
          <a:p>
            <a:r>
              <a:rPr lang="tr-TR" sz="1600" dirty="0">
                <a:latin typeface="Georgia" panose="02040502050405020303" pitchFamily="18" charset="0"/>
              </a:rPr>
              <a:t>Bu kimlik avı girişimi, ajansın gerçek web sitesini taklit etmeye çalışsa da, gerçek web sitesinin çoğu işlevselliğinden yoksun olduğunu unutmamak önemlidir. Örneğin sitenin dilini değiştirmek her ne kadar seçenek mevcut olsa da mümkün değildir.</a:t>
            </a:r>
          </a:p>
          <a:p>
            <a:endParaRPr lang="tr-TR" sz="1600" dirty="0">
              <a:latin typeface="Georgia" panose="02040502050405020303" pitchFamily="18" charset="0"/>
            </a:endParaRPr>
          </a:p>
          <a:p>
            <a:r>
              <a:rPr lang="tr-TR" sz="1600" dirty="0">
                <a:latin typeface="Georgia" panose="02040502050405020303" pitchFamily="18" charset="0"/>
              </a:rPr>
              <a:t>Kredi kartı bilgileri kullanıcı tarafından girildiğinde sitenin bunu işlediği görülmektedir.</a:t>
            </a:r>
          </a:p>
          <a:p>
            <a:endParaRPr lang="tr-TR" sz="1600" dirty="0">
              <a:latin typeface="Georgia" panose="02040502050405020303" pitchFamily="18" charset="0"/>
            </a:endParaRPr>
          </a:p>
          <a:p>
            <a:r>
              <a:rPr lang="tr-TR" sz="1600" dirty="0">
                <a:latin typeface="Georgia" panose="02040502050405020303" pitchFamily="18" charset="0"/>
              </a:rPr>
              <a:t>Son olarak, kurbanlardan SMS yoluyla almaları gereken (kurbanın asla alamayacağı) bir kodu girmeleri veya alternatif olarak, geri ödeme bildirimini almaları gereken mobil bankacılık uygulamasını açmaları istenir.</a:t>
            </a:r>
          </a:p>
          <a:p>
            <a:endParaRPr lang="tr-TR" sz="1600" dirty="0">
              <a:latin typeface="Georgia" panose="02040502050405020303" pitchFamily="18" charset="0"/>
            </a:endParaRPr>
          </a:p>
          <a:p>
            <a:r>
              <a:rPr lang="tr-TR" sz="1600" dirty="0">
                <a:latin typeface="Georgia" panose="02040502050405020303" pitchFamily="18" charset="0"/>
              </a:rPr>
              <a:t>Elbette herhangi bir bildirim veya SMS kodu alınmayacaktır; bunların her ikisi de kimlik avı saldırısının yalnızca bir parçasıdır.</a:t>
            </a:r>
          </a:p>
          <a:p>
            <a:endParaRPr lang="tr-TR" sz="1600" dirty="0">
              <a:latin typeface="Georgia" panose="02040502050405020303" pitchFamily="18" charset="0"/>
            </a:endParaRPr>
          </a:p>
          <a:p>
            <a:r>
              <a:rPr lang="tr-TR" sz="1600" b="1" dirty="0">
                <a:latin typeface="Georgia" panose="02040502050405020303" pitchFamily="18" charset="0"/>
              </a:rPr>
              <a:t>Bu dolandırıcılıkların tuzağına düşmemek için birkaç ipucu!</a:t>
            </a:r>
          </a:p>
          <a:p>
            <a:endParaRPr lang="tr-TR" sz="1600" dirty="0">
              <a:latin typeface="Georgia" panose="02040502050405020303" pitchFamily="18" charset="0"/>
            </a:endParaRPr>
          </a:p>
          <a:p>
            <a:r>
              <a:rPr lang="tr-TR" sz="1600" dirty="0">
                <a:latin typeface="Georgia" panose="02040502050405020303" pitchFamily="18" charset="0"/>
              </a:rPr>
              <a:t>E-posta, SMS ve mesajlaşma platformlarındaki herhangi bir bağlantıya asla tıklamayın; özellikle de göndereni tanımıyorsanız veya sizi acilen harekete geçmeye teşvik ediyorsa itibar etmeyin.</a:t>
            </a:r>
          </a:p>
          <a:p>
            <a:endParaRPr lang="tr-TR" sz="1600" dirty="0">
              <a:latin typeface="Georgia" panose="02040502050405020303" pitchFamily="18" charset="0"/>
            </a:endParaRPr>
          </a:p>
          <a:p>
            <a:r>
              <a:rPr lang="tr-TR" sz="1600" dirty="0">
                <a:latin typeface="Georgia" panose="02040502050405020303" pitchFamily="18" charset="0"/>
              </a:rPr>
              <a:t>Kimlik avı web siteleri orijinal sitelerin URL'leriyle eşleşmeyen URL'ler kullandığından URL'lere dikkat edin.</a:t>
            </a:r>
          </a:p>
          <a:p>
            <a:endParaRPr lang="tr-TR" sz="1600" dirty="0">
              <a:latin typeface="Georgia" panose="02040502050405020303" pitchFamily="18" charset="0"/>
            </a:endParaRPr>
          </a:p>
          <a:p>
            <a:r>
              <a:rPr lang="tr-TR" sz="1600" dirty="0">
                <a:latin typeface="Georgia" panose="02040502050405020303" pitchFamily="18" charset="0"/>
              </a:rPr>
              <a:t>Mesajın gerçek olabileceğini düşünüyorsanız tarayıcınızdan doğrudan orijinal web sitesine gidin.</a:t>
            </a:r>
          </a:p>
          <a:p>
            <a:endParaRPr lang="tr-TR" sz="1600" dirty="0">
              <a:latin typeface="Georgia" panose="02040502050405020303" pitchFamily="18" charset="0"/>
            </a:endParaRPr>
          </a:p>
          <a:p>
            <a:r>
              <a:rPr lang="tr-TR" sz="1600" dirty="0">
                <a:latin typeface="Georgia" panose="02040502050405020303" pitchFamily="18" charset="0"/>
              </a:rPr>
              <a:t>Sizi kötü amaçlı yazılımlara ve kimlik avı sitelerine karşı korumak için cihazınızda bir güvenlik çözümü kullanın.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D4CFD-612B-4C22-B1FF-FFF00CA4DCC6}"/>
              </a:ext>
            </a:extLst>
          </p:cNvPr>
          <p:cNvSpPr>
            <a:spLocks noGrp="1"/>
          </p:cNvSpPr>
          <p:nvPr>
            <p:ph type="title"/>
          </p:nvPr>
        </p:nvSpPr>
        <p:spPr>
          <a:xfrm>
            <a:off x="1009353" y="887744"/>
            <a:ext cx="3562647" cy="8374689"/>
          </a:xfrm>
        </p:spPr>
        <p:txBody>
          <a:bodyPr>
            <a:normAutofit/>
          </a:bodyPr>
          <a:lstStyle/>
          <a:p>
            <a:r>
              <a:rPr lang="tr-TR" sz="5600" dirty="0">
                <a:latin typeface="Aptos" panose="020B0004020202020204" pitchFamily="34" charset="0"/>
              </a:rPr>
              <a:t>Oltalama- Kısa  Sınav</a:t>
            </a:r>
            <a:endParaRPr lang="mk-MK" sz="5600" dirty="0">
              <a:latin typeface="Aptos" panose="020B0004020202020204" pitchFamily="34" charset="0"/>
            </a:endParaRP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3835" y="535219"/>
            <a:ext cx="0" cy="973931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49667" y="887744"/>
            <a:ext cx="208559" cy="20855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7837" y="1231686"/>
            <a:ext cx="136707" cy="136707"/>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6357" y="2004402"/>
            <a:ext cx="191571" cy="191571"/>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9632D98-C7C5-A6B9-C065-66C39FF3C8E5}"/>
              </a:ext>
            </a:extLst>
          </p:cNvPr>
          <p:cNvGraphicFramePr>
            <a:graphicFrameLocks noGrp="1"/>
          </p:cNvGraphicFramePr>
          <p:nvPr>
            <p:ph idx="1"/>
            <p:extLst>
              <p:ext uri="{D42A27DB-BD31-4B8C-83A1-F6EECF244321}">
                <p14:modId xmlns:p14="http://schemas.microsoft.com/office/powerpoint/2010/main" val="3127969645"/>
              </p:ext>
            </p:extLst>
          </p:nvPr>
        </p:nvGraphicFramePr>
        <p:xfrm>
          <a:off x="4669427" y="652598"/>
          <a:ext cx="13018410" cy="8981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BlokTextu 5">
            <a:extLst>
              <a:ext uri="{FF2B5EF4-FFF2-40B4-BE49-F238E27FC236}">
                <a16:creationId xmlns:a16="http://schemas.microsoft.com/office/drawing/2014/main" id="{1D931850-5374-8BFC-E95F-22A02D965C31}"/>
              </a:ext>
            </a:extLst>
          </p:cNvPr>
          <p:cNvSpPr txBox="1"/>
          <p:nvPr/>
        </p:nvSpPr>
        <p:spPr>
          <a:xfrm>
            <a:off x="6705600" y="8039100"/>
            <a:ext cx="2760822" cy="830997"/>
          </a:xfrm>
          <a:prstGeom prst="rect">
            <a:avLst/>
          </a:prstGeom>
          <a:noFill/>
        </p:spPr>
        <p:txBody>
          <a:bodyPr wrap="square" rtlCol="0">
            <a:spAutoFit/>
          </a:bodyPr>
          <a:lstStyle/>
          <a:p>
            <a:r>
              <a:rPr lang="tr-TR" sz="2400" b="1" dirty="0">
                <a:solidFill>
                  <a:srgbClr val="000000"/>
                </a:solidFill>
                <a:latin typeface="Aptos" panose="020B0004020202020204" pitchFamily="34" charset="0"/>
                <a:ea typeface="Inter Bold"/>
                <a:cs typeface="Inter Bold"/>
                <a:sym typeface="Inter Bold"/>
              </a:rPr>
              <a:t>Klon kimlik avı nedir?</a:t>
            </a:r>
          </a:p>
        </p:txBody>
      </p:sp>
      <p:sp>
        <p:nvSpPr>
          <p:cNvPr id="8" name="BlokTextu 7">
            <a:extLst>
              <a:ext uri="{FF2B5EF4-FFF2-40B4-BE49-F238E27FC236}">
                <a16:creationId xmlns:a16="http://schemas.microsoft.com/office/drawing/2014/main" id="{4F444C1D-EE67-3B49-E42C-2454C1CD5AE1}"/>
              </a:ext>
            </a:extLst>
          </p:cNvPr>
          <p:cNvSpPr txBox="1"/>
          <p:nvPr/>
        </p:nvSpPr>
        <p:spPr>
          <a:xfrm>
            <a:off x="10820400" y="7901786"/>
            <a:ext cx="5089707" cy="1477328"/>
          </a:xfrm>
          <a:prstGeom prst="rect">
            <a:avLst/>
          </a:prstGeom>
          <a:noFill/>
        </p:spPr>
        <p:txBody>
          <a:bodyPr wrap="square" rtlCol="0">
            <a:spAutoFit/>
          </a:bodyPr>
          <a:lstStyle/>
          <a:p>
            <a:pPr lvl="0">
              <a:lnSpc>
                <a:spcPct val="100000"/>
              </a:lnSpc>
            </a:pPr>
            <a:r>
              <a:rPr lang="tr-TR" sz="1800" dirty="0">
                <a:latin typeface="Aptos" panose="020B0004020202020204" pitchFamily="34" charset="0"/>
              </a:rPr>
              <a:t>a) Fiziksel nesnelerin kopyalarını oluşturmak.</a:t>
            </a:r>
          </a:p>
          <a:p>
            <a:pPr lvl="0">
              <a:lnSpc>
                <a:spcPct val="100000"/>
              </a:lnSpc>
            </a:pPr>
            <a:r>
              <a:rPr lang="tr-TR" sz="1800" dirty="0">
                <a:latin typeface="Aptos" panose="020B0004020202020204" pitchFamily="34" charset="0"/>
              </a:rPr>
              <a:t>b) İnsanların kimliklerini klonlamak.</a:t>
            </a:r>
          </a:p>
          <a:p>
            <a:pPr lvl="0">
              <a:lnSpc>
                <a:spcPct val="100000"/>
              </a:lnSpc>
            </a:pPr>
            <a:r>
              <a:rPr lang="tr-TR" sz="1800" dirty="0">
                <a:latin typeface="Aptos" panose="020B0004020202020204" pitchFamily="34" charset="0"/>
              </a:rPr>
              <a:t>c) </a:t>
            </a:r>
            <a:r>
              <a:rPr lang="tr-TR" sz="1800" dirty="0">
                <a:solidFill>
                  <a:srgbClr val="FF0000"/>
                </a:solidFill>
                <a:latin typeface="Aptos" panose="020B0004020202020204" pitchFamily="34" charset="0"/>
              </a:rPr>
              <a:t>Sahte sitelere yönlendirmek için e-postaları veya mesajları klonlamak.</a:t>
            </a:r>
          </a:p>
          <a:p>
            <a:pPr lvl="0">
              <a:lnSpc>
                <a:spcPct val="100000"/>
              </a:lnSpc>
            </a:pPr>
            <a:r>
              <a:rPr lang="tr-TR" sz="1800" dirty="0">
                <a:latin typeface="Aptos" panose="020B0004020202020204" pitchFamily="34" charset="0"/>
              </a:rPr>
              <a:t>d) Sahte sosyal medya profilleri oluşturmak.</a:t>
            </a:r>
          </a:p>
        </p:txBody>
      </p:sp>
    </p:spTree>
    <p:extLst>
      <p:ext uri="{BB962C8B-B14F-4D97-AF65-F5344CB8AC3E}">
        <p14:creationId xmlns:p14="http://schemas.microsoft.com/office/powerpoint/2010/main" val="306821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lokTextu 2">
            <a:extLst>
              <a:ext uri="{FF2B5EF4-FFF2-40B4-BE49-F238E27FC236}">
                <a16:creationId xmlns:a16="http://schemas.microsoft.com/office/drawing/2014/main" id="{CDD10C35-053D-1E9B-DC1B-9CF03FC524EE}"/>
              </a:ext>
            </a:extLst>
          </p:cNvPr>
          <p:cNvSpPr txBox="1"/>
          <p:nvPr/>
        </p:nvSpPr>
        <p:spPr>
          <a:xfrm>
            <a:off x="1257300" y="835782"/>
            <a:ext cx="15773400" cy="170024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kern="1200" dirty="0">
                <a:solidFill>
                  <a:srgbClr val="92BAB5"/>
                </a:solidFill>
                <a:latin typeface="Aptos" panose="020B0004020202020204" pitchFamily="34" charset="0"/>
                <a:ea typeface="+mj-ea"/>
                <a:cs typeface="+mj-cs"/>
                <a:sym typeface="Inter Bold"/>
              </a:rPr>
              <a:t>GİRİŞ SORULARI</a:t>
            </a:r>
          </a:p>
        </p:txBody>
      </p:sp>
      <p:graphicFrame>
        <p:nvGraphicFramePr>
          <p:cNvPr id="14" name="Content Placeholder 2">
            <a:extLst>
              <a:ext uri="{FF2B5EF4-FFF2-40B4-BE49-F238E27FC236}">
                <a16:creationId xmlns:a16="http://schemas.microsoft.com/office/drawing/2014/main" id="{9A8F0EBB-169A-9953-0CA4-461697C32D67}"/>
              </a:ext>
            </a:extLst>
          </p:cNvPr>
          <p:cNvGraphicFramePr>
            <a:graphicFrameLocks noGrp="1"/>
          </p:cNvGraphicFramePr>
          <p:nvPr>
            <p:ph idx="1"/>
            <p:extLst>
              <p:ext uri="{D42A27DB-BD31-4B8C-83A1-F6EECF244321}">
                <p14:modId xmlns:p14="http://schemas.microsoft.com/office/powerpoint/2010/main" val="1840963536"/>
              </p:ext>
            </p:extLst>
          </p:nvPr>
        </p:nvGraphicFramePr>
        <p:xfrm>
          <a:off x="1257300" y="2743200"/>
          <a:ext cx="15773400" cy="6528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reeform 3">
            <a:extLst>
              <a:ext uri="{FF2B5EF4-FFF2-40B4-BE49-F238E27FC236}">
                <a16:creationId xmlns:a16="http://schemas.microsoft.com/office/drawing/2014/main" id="{19BC1B5E-5DEE-EEFB-8E95-460412B6D25B}"/>
              </a:ext>
            </a:extLst>
          </p:cNvPr>
          <p:cNvSpPr/>
          <p:nvPr/>
        </p:nvSpPr>
        <p:spPr>
          <a:xfrm>
            <a:off x="609600" y="6900254"/>
            <a:ext cx="2591329" cy="2879254"/>
          </a:xfrm>
          <a:custGeom>
            <a:avLst/>
            <a:gdLst/>
            <a:ahLst/>
            <a:cxnLst/>
            <a:rect l="l" t="t" r="r" b="b"/>
            <a:pathLst>
              <a:path w="2591329" h="2879254">
                <a:moveTo>
                  <a:pt x="0" y="0"/>
                </a:moveTo>
                <a:lnTo>
                  <a:pt x="2591329" y="0"/>
                </a:lnTo>
                <a:lnTo>
                  <a:pt x="2591329" y="2879255"/>
                </a:lnTo>
                <a:lnTo>
                  <a:pt x="0" y="2879255"/>
                </a:lnTo>
                <a:lnTo>
                  <a:pt x="0" y="0"/>
                </a:lnTo>
                <a:close/>
              </a:path>
            </a:pathLst>
          </a:custGeom>
          <a:blipFill>
            <a:blip r:embed="rId8"/>
            <a:stretch>
              <a:fillRect/>
            </a:stretch>
          </a:blipFill>
        </p:spPr>
        <p:txBody>
          <a:bodyPr/>
          <a:lstStyle/>
          <a:p>
            <a:endParaRPr lang="en-GB"/>
          </a:p>
        </p:txBody>
      </p:sp>
    </p:spTree>
    <p:extLst>
      <p:ext uri="{BB962C8B-B14F-4D97-AF65-F5344CB8AC3E}">
        <p14:creationId xmlns:p14="http://schemas.microsoft.com/office/powerpoint/2010/main" val="3638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dirty="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3835" y="535219"/>
            <a:ext cx="0" cy="973931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49667" y="887744"/>
            <a:ext cx="208559" cy="20855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7837" y="1231686"/>
            <a:ext cx="136707" cy="136707"/>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6357" y="2004402"/>
            <a:ext cx="191571" cy="191571"/>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dirty="0">
              <a:ln>
                <a:noFill/>
              </a:ln>
              <a:solidFill>
                <a:prstClr val="black"/>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9632D98-C7C5-A6B9-C065-66C39FF3C8E5}"/>
              </a:ext>
            </a:extLst>
          </p:cNvPr>
          <p:cNvGraphicFramePr>
            <a:graphicFrameLocks noGrp="1"/>
          </p:cNvGraphicFramePr>
          <p:nvPr>
            <p:ph idx="1"/>
            <p:extLst>
              <p:ext uri="{D42A27DB-BD31-4B8C-83A1-F6EECF244321}">
                <p14:modId xmlns:p14="http://schemas.microsoft.com/office/powerpoint/2010/main" val="3529305043"/>
              </p:ext>
            </p:extLst>
          </p:nvPr>
        </p:nvGraphicFramePr>
        <p:xfrm>
          <a:off x="4669427" y="652598"/>
          <a:ext cx="13018410" cy="8981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BlokTextu 5">
            <a:extLst>
              <a:ext uri="{FF2B5EF4-FFF2-40B4-BE49-F238E27FC236}">
                <a16:creationId xmlns:a16="http://schemas.microsoft.com/office/drawing/2014/main" id="{1D931850-5374-8BFC-E95F-22A02D965C31}"/>
              </a:ext>
            </a:extLst>
          </p:cNvPr>
          <p:cNvSpPr txBox="1"/>
          <p:nvPr/>
        </p:nvSpPr>
        <p:spPr>
          <a:xfrm>
            <a:off x="6606776" y="7631217"/>
            <a:ext cx="2760822" cy="1323439"/>
          </a:xfrm>
          <a:prstGeom prst="rect">
            <a:avLst/>
          </a:prstGeom>
          <a:noFill/>
        </p:spPr>
        <p:txBody>
          <a:bodyPr wrap="square" rtlCol="0">
            <a:spAutoFit/>
          </a:bodyPr>
          <a:lstStyle/>
          <a:p>
            <a:r>
              <a:rPr lang="tr-TR" sz="2000" b="1" dirty="0">
                <a:solidFill>
                  <a:srgbClr val="000000"/>
                </a:solidFill>
                <a:latin typeface="Aptos" panose="020B0004020202020204" pitchFamily="34" charset="0"/>
                <a:ea typeface="Inter Bold"/>
                <a:cs typeface="Inter Bold"/>
                <a:sym typeface="Inter Bold"/>
              </a:rPr>
              <a:t>1990'ların sonlarında kaydedilen ilk kimlik avı girişimlerinin temel amacı neydi?</a:t>
            </a:r>
          </a:p>
        </p:txBody>
      </p:sp>
      <p:sp>
        <p:nvSpPr>
          <p:cNvPr id="8" name="BlokTextu 7">
            <a:extLst>
              <a:ext uri="{FF2B5EF4-FFF2-40B4-BE49-F238E27FC236}">
                <a16:creationId xmlns:a16="http://schemas.microsoft.com/office/drawing/2014/main" id="{4F444C1D-EE67-3B49-E42C-2454C1CD5AE1}"/>
              </a:ext>
            </a:extLst>
          </p:cNvPr>
          <p:cNvSpPr txBox="1"/>
          <p:nvPr/>
        </p:nvSpPr>
        <p:spPr>
          <a:xfrm>
            <a:off x="10953521" y="7667879"/>
            <a:ext cx="6404705" cy="1477328"/>
          </a:xfrm>
          <a:prstGeom prst="rect">
            <a:avLst/>
          </a:prstGeom>
          <a:noFill/>
        </p:spPr>
        <p:txBody>
          <a:bodyPr wrap="square" rtlCol="0">
            <a:spAutoFit/>
          </a:bodyPr>
          <a:lstStyle/>
          <a:p>
            <a:pPr lvl="0">
              <a:lnSpc>
                <a:spcPct val="100000"/>
              </a:lnSpc>
            </a:pPr>
            <a:r>
              <a:rPr lang="tr-TR" sz="1800" dirty="0">
                <a:latin typeface="Aptos" panose="020B0004020202020204" pitchFamily="34" charset="0"/>
              </a:rPr>
              <a:t>a) Sosyal medya hesaplarının şifrelerini çalmak.</a:t>
            </a:r>
          </a:p>
          <a:p>
            <a:pPr lvl="0">
              <a:lnSpc>
                <a:spcPct val="100000"/>
              </a:lnSpc>
            </a:pPr>
            <a:r>
              <a:rPr lang="tr-TR" sz="1800" dirty="0">
                <a:latin typeface="Aptos" panose="020B0004020202020204" pitchFamily="34" charset="0"/>
              </a:rPr>
              <a:t>b) Hükümet bilgisayar sistemlerine saldırmak.</a:t>
            </a:r>
          </a:p>
          <a:p>
            <a:pPr lvl="0">
              <a:lnSpc>
                <a:spcPct val="100000"/>
              </a:lnSpc>
            </a:pPr>
            <a:r>
              <a:rPr lang="tr-TR" sz="1800" dirty="0">
                <a:latin typeface="Aptos" panose="020B0004020202020204" pitchFamily="34" charset="0"/>
              </a:rPr>
              <a:t>c) </a:t>
            </a:r>
            <a:r>
              <a:rPr lang="tr-TR" dirty="0">
                <a:solidFill>
                  <a:srgbClr val="FF0000"/>
                </a:solidFill>
                <a:latin typeface="Aptos" panose="020B0004020202020204" pitchFamily="34" charset="0"/>
              </a:rPr>
              <a:t>B</a:t>
            </a:r>
            <a:r>
              <a:rPr lang="tr-TR" sz="1800" dirty="0">
                <a:solidFill>
                  <a:srgbClr val="FF0000"/>
                </a:solidFill>
                <a:latin typeface="Aptos" panose="020B0004020202020204" pitchFamily="34" charset="0"/>
              </a:rPr>
              <a:t>anka hesap numaraları gibi kişisel verilerini vermeye çalışarak kullanıcıları kandırmak.</a:t>
            </a:r>
          </a:p>
          <a:p>
            <a:pPr lvl="0">
              <a:lnSpc>
                <a:spcPct val="100000"/>
              </a:lnSpc>
            </a:pPr>
            <a:r>
              <a:rPr lang="tr-TR" sz="1800" dirty="0">
                <a:latin typeface="Aptos" panose="020B0004020202020204" pitchFamily="34" charset="0"/>
              </a:rPr>
              <a:t>d) E-posta adreslerine spam göndermek.</a:t>
            </a:r>
          </a:p>
        </p:txBody>
      </p:sp>
      <p:sp>
        <p:nvSpPr>
          <p:cNvPr id="14" name="Title 1">
            <a:extLst>
              <a:ext uri="{FF2B5EF4-FFF2-40B4-BE49-F238E27FC236}">
                <a16:creationId xmlns:a16="http://schemas.microsoft.com/office/drawing/2014/main" id="{B54FB152-12E5-5C4C-BF1A-2679EC11FD24}"/>
              </a:ext>
            </a:extLst>
          </p:cNvPr>
          <p:cNvSpPr txBox="1">
            <a:spLocks/>
          </p:cNvSpPr>
          <p:nvPr/>
        </p:nvSpPr>
        <p:spPr>
          <a:xfrm>
            <a:off x="1009353" y="887744"/>
            <a:ext cx="3562647" cy="8374689"/>
          </a:xfrm>
          <a:prstGeom prst="rect">
            <a:avLst/>
          </a:prstGeom>
        </p:spPr>
        <p:txBody>
          <a:bodyPr vert="horz" lIns="91440" tIns="45720" rIns="91440" bIns="45720" rtlCol="0" anchor="ctr">
            <a:normAutofit/>
          </a:bodyPr>
          <a:lstStyle>
            <a:lvl1pPr algn="ctr" defTabSz="1371600" rtl="0" eaLnBrk="1" latinLnBrk="0" hangingPunct="1">
              <a:lnSpc>
                <a:spcPct val="90000"/>
              </a:lnSpc>
              <a:spcBef>
                <a:spcPct val="0"/>
              </a:spcBef>
              <a:buNone/>
              <a:defRPr sz="7200" b="1" kern="1200">
                <a:solidFill>
                  <a:srgbClr val="92BAB5"/>
                </a:solidFill>
                <a:latin typeface="Cambria" panose="02040503050406030204" pitchFamily="18" charset="0"/>
                <a:ea typeface="Cambria" panose="02040503050406030204" pitchFamily="18" charset="0"/>
                <a:cs typeface="+mj-cs"/>
              </a:defRPr>
            </a:lvl1pPr>
          </a:lstStyle>
          <a:p>
            <a:r>
              <a:rPr lang="tr-TR" sz="5600">
                <a:latin typeface="Aptos" panose="020B0004020202020204" pitchFamily="34" charset="0"/>
              </a:rPr>
              <a:t>Oltalama- Kısa  Sınav</a:t>
            </a:r>
            <a:endParaRPr lang="mk-MK" sz="5600" dirty="0">
              <a:latin typeface="Aptos" panose="020B0004020202020204" pitchFamily="34" charset="0"/>
            </a:endParaRPr>
          </a:p>
        </p:txBody>
      </p:sp>
    </p:spTree>
    <p:extLst>
      <p:ext uri="{BB962C8B-B14F-4D97-AF65-F5344CB8AC3E}">
        <p14:creationId xmlns:p14="http://schemas.microsoft.com/office/powerpoint/2010/main" val="4120888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97846" y="616635"/>
            <a:ext cx="8692307" cy="651397"/>
          </a:xfrm>
          <a:prstGeom prst="rect">
            <a:avLst/>
          </a:prstGeom>
        </p:spPr>
        <p:txBody>
          <a:bodyPr wrap="square" lIns="0" tIns="0" rIns="0" bIns="0" rtlCol="0" anchor="t">
            <a:spAutoFit/>
          </a:bodyPr>
          <a:lstStyle/>
          <a:p>
            <a:pPr marL="0" marR="0" lvl="0" indent="0" algn="ctr" defTabSz="914400" rtl="0" eaLnBrk="1" fontAlgn="auto" latinLnBrk="0" hangingPunct="1">
              <a:lnSpc>
                <a:spcPts val="5026"/>
              </a:lnSpc>
              <a:spcBef>
                <a:spcPct val="0"/>
              </a:spcBef>
              <a:spcAft>
                <a:spcPts val="0"/>
              </a:spcAft>
              <a:buClrTx/>
              <a:buSzTx/>
              <a:buFontTx/>
              <a:buNone/>
              <a:tabLst/>
              <a:defRPr/>
            </a:pPr>
            <a:r>
              <a:rPr kumimoji="0" lang="tr-TR" sz="4800" b="1" i="0" u="none" strike="noStrike" kern="1200" cap="none" spc="0" normalizeH="0" baseline="0" noProof="0">
                <a:ln>
                  <a:noFill/>
                </a:ln>
                <a:solidFill>
                  <a:srgbClr val="92BAB5"/>
                </a:solidFill>
                <a:effectLst/>
                <a:uLnTx/>
                <a:uFillTx/>
                <a:latin typeface="Aptos" panose="020B0004020202020204" pitchFamily="34" charset="0"/>
                <a:ea typeface="Inter Bold"/>
                <a:cs typeface="Inter Bold"/>
                <a:sym typeface="Inter Bold"/>
              </a:rPr>
              <a:t>DOĞRU/YANLIŞ SORULARI</a:t>
            </a:r>
            <a:endParaRPr kumimoji="0" lang="tr-TR" sz="4800" b="1" i="0" u="none" strike="noStrike" kern="1200" cap="none" spc="0" normalizeH="0" baseline="0" noProof="0" dirty="0">
              <a:ln>
                <a:noFill/>
              </a:ln>
              <a:solidFill>
                <a:srgbClr val="92BAB5"/>
              </a:solidFill>
              <a:effectLst/>
              <a:uLnTx/>
              <a:uFillTx/>
              <a:latin typeface="Aptos" panose="020B0004020202020204" pitchFamily="34" charset="0"/>
              <a:ea typeface="Inter Bold"/>
              <a:cs typeface="Inter Bold"/>
              <a:sym typeface="Inter Bold"/>
            </a:endParaRPr>
          </a:p>
        </p:txBody>
      </p:sp>
      <p:sp>
        <p:nvSpPr>
          <p:cNvPr id="3" name="TextBox 3"/>
          <p:cNvSpPr txBox="1"/>
          <p:nvPr/>
        </p:nvSpPr>
        <p:spPr>
          <a:xfrm>
            <a:off x="1028700" y="4047679"/>
            <a:ext cx="16230600" cy="1672702"/>
          </a:xfrm>
          <a:prstGeom prst="rect">
            <a:avLst/>
          </a:prstGeom>
        </p:spPr>
        <p:txBody>
          <a:bodyPr lIns="0" tIns="0" rIns="0" bIns="0" rtlCol="0" anchor="t">
            <a:spAutoFit/>
          </a:bodyPr>
          <a:lstStyle/>
          <a:p>
            <a:pPr algn="just">
              <a:lnSpc>
                <a:spcPts val="4339"/>
              </a:lnSpc>
              <a:spcBef>
                <a:spcPct val="0"/>
              </a:spcBef>
              <a:defRPr/>
            </a:pPr>
            <a:r>
              <a:rPr kumimoji="0" lang="tr-TR" sz="4400" b="0" i="0" u="none" strike="noStrike" kern="1200" cap="none" spc="0" normalizeH="0" baseline="0" noProof="0" dirty="0">
                <a:ln>
                  <a:noFill/>
                </a:ln>
                <a:solidFill>
                  <a:srgbClr val="000000"/>
                </a:solidFill>
                <a:effectLst/>
                <a:uLnTx/>
                <a:uFillTx/>
                <a:latin typeface="Aptos" panose="020B0004020202020204" pitchFamily="34" charset="0"/>
                <a:ea typeface="Inter Bold"/>
                <a:cs typeface="Inter Bold"/>
                <a:sym typeface="Inter Bold"/>
              </a:rPr>
              <a:t>2 - Nijerya dolandırıcılığında, dolandırıcılar, kurban tuzağa düştükten hemen sonra hayali yasal ücretlerin ve noter ücretlerinin ödenmesini talep ederler. </a:t>
            </a:r>
            <a:r>
              <a:rPr kumimoji="0" lang="tr-TR" sz="4400" b="1" i="0" u="none" strike="noStrike" kern="1200" cap="none" spc="0" normalizeH="0" baseline="0" noProof="0" dirty="0">
                <a:ln>
                  <a:noFill/>
                </a:ln>
                <a:solidFill>
                  <a:srgbClr val="FFC000"/>
                </a:solidFill>
                <a:effectLst/>
                <a:uLnTx/>
                <a:uFillTx/>
                <a:latin typeface="Aptos" panose="020B0004020202020204" pitchFamily="34" charset="0"/>
                <a:ea typeface="Inter Bold"/>
                <a:cs typeface="Inter Bold"/>
                <a:sym typeface="Inter Bold"/>
              </a:rPr>
              <a:t>DOĞRU</a:t>
            </a:r>
          </a:p>
        </p:txBody>
      </p:sp>
      <p:sp>
        <p:nvSpPr>
          <p:cNvPr id="5" name="TextBox 5"/>
          <p:cNvSpPr txBox="1"/>
          <p:nvPr/>
        </p:nvSpPr>
        <p:spPr>
          <a:xfrm>
            <a:off x="1028700" y="1820725"/>
            <a:ext cx="16230600" cy="1113959"/>
          </a:xfrm>
          <a:prstGeom prst="rect">
            <a:avLst/>
          </a:prstGeom>
        </p:spPr>
        <p:txBody>
          <a:bodyPr lIns="0" tIns="0" rIns="0" bIns="0" rtlCol="0" anchor="t">
            <a:spAutoFit/>
          </a:bodyPr>
          <a:lstStyle/>
          <a:p>
            <a:pPr marL="0" marR="0" lvl="0" indent="0" algn="just" defTabSz="914400" rtl="0" eaLnBrk="1" fontAlgn="auto" latinLnBrk="0" hangingPunct="1">
              <a:lnSpc>
                <a:spcPts val="4339"/>
              </a:lnSpc>
              <a:spcBef>
                <a:spcPct val="0"/>
              </a:spcBef>
              <a:spcAft>
                <a:spcPts val="0"/>
              </a:spcAft>
              <a:buClrTx/>
              <a:buSzTx/>
              <a:buFontTx/>
              <a:buNone/>
              <a:tabLst/>
              <a:defRPr/>
            </a:pPr>
            <a:r>
              <a:rPr kumimoji="0" lang="tr-TR" sz="4400" b="0" i="0" u="none" strike="noStrike" kern="1200" cap="none" spc="0" normalizeH="0" baseline="0" noProof="0" dirty="0">
                <a:ln>
                  <a:noFill/>
                </a:ln>
                <a:solidFill>
                  <a:srgbClr val="000000"/>
                </a:solidFill>
                <a:effectLst/>
                <a:uLnTx/>
                <a:uFillTx/>
                <a:latin typeface="Aptos" panose="020B0004020202020204" pitchFamily="34" charset="0"/>
                <a:ea typeface="Inter Bold"/>
                <a:cs typeface="Inter Bold"/>
                <a:sym typeface="Inter Bold"/>
              </a:rPr>
              <a:t>1 – Hedef</a:t>
            </a:r>
            <a:r>
              <a:rPr lang="tr-TR" sz="4400" dirty="0" err="1">
                <a:solidFill>
                  <a:srgbClr val="000000"/>
                </a:solidFill>
                <a:latin typeface="Aptos" panose="020B0004020202020204" pitchFamily="34" charset="0"/>
                <a:ea typeface="Inter Bold"/>
                <a:cs typeface="Inter Bold"/>
                <a:sym typeface="Inter Bold"/>
              </a:rPr>
              <a:t>li</a:t>
            </a:r>
            <a:r>
              <a:rPr lang="tr-TR" sz="4400" dirty="0">
                <a:solidFill>
                  <a:srgbClr val="000000"/>
                </a:solidFill>
                <a:latin typeface="Aptos" panose="020B0004020202020204" pitchFamily="34" charset="0"/>
                <a:ea typeface="Inter Bold"/>
                <a:cs typeface="Inter Bold"/>
                <a:sym typeface="Inter Bold"/>
              </a:rPr>
              <a:t> </a:t>
            </a:r>
            <a:r>
              <a:rPr kumimoji="0" lang="tr-TR" sz="4400" b="0" i="0" u="none" strike="noStrike" kern="1200" cap="none" spc="0" normalizeH="0" baseline="0" noProof="0" dirty="0">
                <a:ln>
                  <a:noFill/>
                </a:ln>
                <a:solidFill>
                  <a:srgbClr val="000000"/>
                </a:solidFill>
                <a:effectLst/>
                <a:uLnTx/>
                <a:uFillTx/>
                <a:latin typeface="Aptos" panose="020B0004020202020204" pitchFamily="34" charset="0"/>
                <a:ea typeface="Inter Bold"/>
                <a:cs typeface="Inter Bold"/>
                <a:sym typeface="Inter Bold"/>
              </a:rPr>
              <a:t>kimlik avı ve klon kimlik avı gibi kimlik avı taktikleri, belirli kişileri veya kuruluşları </a:t>
            </a:r>
            <a:r>
              <a:rPr lang="tr-TR" sz="4400" dirty="0">
                <a:solidFill>
                  <a:srgbClr val="000000"/>
                </a:solidFill>
                <a:latin typeface="Aptos" panose="020B0004020202020204" pitchFamily="34" charset="0"/>
                <a:ea typeface="Inter Bold"/>
                <a:cs typeface="Inter Bold"/>
                <a:sym typeface="Inter Bold"/>
              </a:rPr>
              <a:t>aldatmaya</a:t>
            </a:r>
            <a:r>
              <a:rPr kumimoji="0" lang="tr-TR" sz="4400" b="0" i="0" u="none" strike="noStrike" kern="1200" cap="none" spc="0" normalizeH="0" baseline="0" noProof="0" dirty="0">
                <a:ln>
                  <a:noFill/>
                </a:ln>
                <a:solidFill>
                  <a:srgbClr val="000000"/>
                </a:solidFill>
                <a:effectLst/>
                <a:uLnTx/>
                <a:uFillTx/>
                <a:latin typeface="Aptos" panose="020B0004020202020204" pitchFamily="34" charset="0"/>
                <a:ea typeface="Inter Bold"/>
                <a:cs typeface="Inter Bold"/>
                <a:sym typeface="Inter Bold"/>
              </a:rPr>
              <a:t> odaklanır. </a:t>
            </a:r>
            <a:r>
              <a:rPr kumimoji="0" lang="tr-TR" sz="4400" b="1" i="0" u="none" strike="noStrike" kern="1200" cap="none" spc="0" normalizeH="0" baseline="0" noProof="0" dirty="0">
                <a:ln>
                  <a:noFill/>
                </a:ln>
                <a:solidFill>
                  <a:srgbClr val="FFC000"/>
                </a:solidFill>
                <a:effectLst/>
                <a:uLnTx/>
                <a:uFillTx/>
                <a:latin typeface="Aptos" panose="020B0004020202020204" pitchFamily="34" charset="0"/>
                <a:ea typeface="Inter Bold"/>
                <a:cs typeface="Inter Bold"/>
                <a:sym typeface="Inter Bold"/>
              </a:rPr>
              <a:t>DOĞRU</a:t>
            </a:r>
          </a:p>
        </p:txBody>
      </p:sp>
      <p:sp>
        <p:nvSpPr>
          <p:cNvPr id="6" name="TextBox 6"/>
          <p:cNvSpPr txBox="1"/>
          <p:nvPr/>
        </p:nvSpPr>
        <p:spPr>
          <a:xfrm>
            <a:off x="1005696" y="6373701"/>
            <a:ext cx="16230600" cy="1121269"/>
          </a:xfrm>
          <a:prstGeom prst="rect">
            <a:avLst/>
          </a:prstGeom>
        </p:spPr>
        <p:txBody>
          <a:bodyPr lIns="0" tIns="0" rIns="0" bIns="0" rtlCol="0" anchor="t">
            <a:spAutoFit/>
          </a:bodyPr>
          <a:lstStyle/>
          <a:p>
            <a:pPr marL="0" marR="0" lvl="0" indent="0" algn="just" defTabSz="914400" rtl="0" eaLnBrk="1" fontAlgn="auto" latinLnBrk="0" hangingPunct="1">
              <a:lnSpc>
                <a:spcPts val="4339"/>
              </a:lnSpc>
              <a:spcBef>
                <a:spcPct val="0"/>
              </a:spcBef>
              <a:spcAft>
                <a:spcPts val="0"/>
              </a:spcAft>
              <a:buClrTx/>
              <a:buSzTx/>
              <a:buFontTx/>
              <a:buNone/>
              <a:tabLst/>
              <a:defRPr/>
            </a:pPr>
            <a:r>
              <a:rPr kumimoji="0" lang="tr-TR" sz="4400" b="0" i="0" u="none" strike="noStrike" kern="1200" cap="none" spc="0" normalizeH="0" baseline="0" noProof="0">
                <a:ln>
                  <a:noFill/>
                </a:ln>
                <a:solidFill>
                  <a:srgbClr val="000000"/>
                </a:solidFill>
                <a:effectLst/>
                <a:uLnTx/>
                <a:uFillTx/>
                <a:latin typeface="Aptos" panose="020B0004020202020204" pitchFamily="34" charset="0"/>
                <a:ea typeface="Inter Bold"/>
                <a:cs typeface="Inter Bold"/>
                <a:sym typeface="Inter Bold"/>
              </a:rPr>
              <a:t>3 - Tüm kimlik avı e-postaları, tespit edilmelerini kolaylaştıran belirgin yazım ve dil bilgisi hataları içerir. </a:t>
            </a:r>
            <a:r>
              <a:rPr kumimoji="0" lang="tr-TR" sz="4400" b="1" i="0" u="none" strike="noStrike" kern="1200" cap="none" spc="0" normalizeH="0" baseline="0" noProof="0">
                <a:ln>
                  <a:noFill/>
                </a:ln>
                <a:solidFill>
                  <a:srgbClr val="FFC000"/>
                </a:solidFill>
                <a:effectLst/>
                <a:uLnTx/>
                <a:uFillTx/>
                <a:latin typeface="Aptos" panose="020B0004020202020204" pitchFamily="34" charset="0"/>
                <a:ea typeface="Inter Bold"/>
                <a:cs typeface="Inter Bold"/>
                <a:sym typeface="Inter Bold"/>
              </a:rPr>
              <a:t>YANLIŞ</a:t>
            </a:r>
            <a:endParaRPr lang="tr-TR" sz="4400" b="1" dirty="0">
              <a:solidFill>
                <a:srgbClr val="FFC000"/>
              </a:solidFill>
              <a:latin typeface="Aptos" panose="020B0004020202020204" pitchFamily="34" charset="0"/>
              <a:ea typeface="Inter Bold"/>
              <a:sym typeface="Inter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265403" y="222238"/>
            <a:ext cx="8090040" cy="1390622"/>
          </a:xfrm>
        </p:spPr>
        <p:txBody>
          <a:bodyPr>
            <a:normAutofit/>
          </a:bodyPr>
          <a:lstStyle/>
          <a:p>
            <a:pPr algn="l"/>
            <a:r>
              <a:rPr lang="en-US" sz="6600" dirty="0">
                <a:latin typeface="Aptos" panose="020B0004020202020204" pitchFamily="34" charset="0"/>
              </a:rPr>
              <a:t>FİNAL SORUSU</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6" y="2"/>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467134" y="1988821"/>
            <a:ext cx="8880209" cy="7276625"/>
          </a:xfrm>
        </p:spPr>
        <p:txBody>
          <a:bodyPr>
            <a:normAutofit/>
          </a:bodyPr>
          <a:lstStyle/>
          <a:p>
            <a:pPr marL="0" indent="0" algn="ctr">
              <a:spcAft>
                <a:spcPts val="900"/>
              </a:spcAft>
              <a:buNone/>
            </a:pPr>
            <a:r>
              <a:rPr lang="tr-TR" sz="6600" dirty="0">
                <a:latin typeface="Aptos" panose="020B0004020202020204" pitchFamily="34" charset="0"/>
              </a:rPr>
              <a:t>Kimlik avı ile hedefli kimlik avı arasındaki fark nedir ve bunlardan nasıl kaçınabiliriz?</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8" y="5135939"/>
            <a:ext cx="946326" cy="946326"/>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75341" y="7750024"/>
            <a:ext cx="2753588"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Resim 4" descr="Otáznik výplň plnou farbou">
            <a:extLst>
              <a:ext uri="{FF2B5EF4-FFF2-40B4-BE49-F238E27FC236}">
                <a16:creationId xmlns:a16="http://schemas.microsoft.com/office/drawing/2014/main" id="{BB5D2F0A-3C14-8B4B-A8B2-6DBCCD66CAF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627963" y="1612859"/>
            <a:ext cx="6192905" cy="619290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2"/>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8"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1" y="9050693"/>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5" y="8278795"/>
            <a:ext cx="2010458" cy="200820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89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68447" y="981075"/>
            <a:ext cx="17351106" cy="87254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2600" b="1" dirty="0">
                <a:solidFill>
                  <a:srgbClr val="92BAB5"/>
                </a:solidFill>
                <a:latin typeface="Aptos" panose="020B0004020202020204" pitchFamily="34" charset="0"/>
                <a:ea typeface="Inter"/>
                <a:cs typeface="Inter"/>
                <a:sym typeface="Inter"/>
              </a:rPr>
              <a:t>Açık Lisans</a:t>
            </a:r>
          </a:p>
          <a:p>
            <a:pPr algn="just">
              <a:spcBef>
                <a:spcPct val="0"/>
              </a:spcBef>
            </a:pPr>
            <a:r>
              <a:rPr lang="tr-TR" sz="2600" dirty="0">
                <a:latin typeface="Aptos" panose="020B0004020202020204" pitchFamily="34" charset="0"/>
                <a:ea typeface="Inter"/>
                <a:cs typeface="Inter"/>
                <a:sym typeface="Inter"/>
              </a:rPr>
              <a:t> </a:t>
            </a:r>
          </a:p>
          <a:p>
            <a:pPr algn="just">
              <a:spcBef>
                <a:spcPct val="0"/>
              </a:spcBef>
            </a:pPr>
            <a:r>
              <a:rPr lang="tr-TR" sz="2600" dirty="0">
                <a:latin typeface="Aptos" panose="020B0004020202020204" pitchFamily="34" charset="0"/>
                <a:ea typeface="Inter"/>
                <a:cs typeface="Inter"/>
                <a:sym typeface="Inter"/>
              </a:rPr>
              <a:t>"Dijital Esenlik ve Güvenliği Herkes için Erişilebilir Hale Getirerek Dijital Yılmazlığın İnşası” (Proje </a:t>
            </a:r>
            <a:r>
              <a:rPr lang="tr-TR" sz="2600" dirty="0" err="1">
                <a:latin typeface="Aptos" panose="020B0004020202020204" pitchFamily="34" charset="0"/>
                <a:ea typeface="Inter"/>
                <a:cs typeface="Inter"/>
                <a:sym typeface="Inter"/>
              </a:rPr>
              <a:t>no</a:t>
            </a:r>
            <a:r>
              <a:rPr lang="tr-TR" sz="2600"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2600" dirty="0" err="1">
                <a:latin typeface="Aptos" panose="020B0004020202020204" pitchFamily="34" charset="0"/>
                <a:ea typeface="Inter"/>
                <a:cs typeface="Inter"/>
                <a:sym typeface="Inter"/>
              </a:rPr>
              <a:t>lar</a:t>
            </a:r>
            <a:r>
              <a:rPr lang="tr-TR" sz="2600" dirty="0">
                <a:latin typeface="Aptos" panose="020B0004020202020204" pitchFamily="34" charset="0"/>
                <a:ea typeface="Inter"/>
                <a:cs typeface="Inter"/>
                <a:sym typeface="Inter"/>
              </a:rPr>
              <a:t>)</a:t>
            </a:r>
            <a:r>
              <a:rPr lang="tr-TR" sz="2600" dirty="0" err="1">
                <a:latin typeface="Aptos" panose="020B0004020202020204" pitchFamily="34" charset="0"/>
                <a:ea typeface="Inter"/>
                <a:cs typeface="Inter"/>
                <a:sym typeface="Inter"/>
              </a:rPr>
              <a:t>ının</a:t>
            </a:r>
            <a:r>
              <a:rPr lang="tr-TR" sz="2600"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2600" dirty="0">
              <a:latin typeface="Aptos" panose="020B0004020202020204" pitchFamily="34" charset="0"/>
              <a:ea typeface="Inter"/>
              <a:cs typeface="Inter"/>
              <a:sym typeface="Inter"/>
            </a:endParaRPr>
          </a:p>
          <a:p>
            <a:pPr algn="just">
              <a:spcBef>
                <a:spcPct val="0"/>
              </a:spcBef>
            </a:pPr>
            <a:r>
              <a:rPr lang="tr-TR" sz="2600" dirty="0">
                <a:latin typeface="Aptos" panose="020B0004020202020204" pitchFamily="34" charset="0"/>
                <a:ea typeface="Inter"/>
                <a:cs typeface="Inter"/>
                <a:sym typeface="Inter"/>
              </a:rPr>
              <a:t>Bu yayın, CC-BY-NC-SA Creative Commons lisansına sahiptir.</a:t>
            </a:r>
          </a:p>
          <a:p>
            <a:pPr algn="just">
              <a:spcBef>
                <a:spcPct val="0"/>
              </a:spcBef>
            </a:pPr>
            <a:br>
              <a:rPr lang="tr-TR" sz="2600" dirty="0">
                <a:latin typeface="Aptos" panose="020B0004020202020204" pitchFamily="34" charset="0"/>
                <a:ea typeface="Inter"/>
                <a:cs typeface="Inter"/>
                <a:sym typeface="Inter"/>
              </a:rPr>
            </a:br>
            <a:endParaRPr lang="tr-TR" sz="2600" dirty="0">
              <a:latin typeface="Aptos" panose="020B0004020202020204" pitchFamily="34" charset="0"/>
              <a:ea typeface="Inter"/>
              <a:cs typeface="Inter"/>
              <a:sym typeface="Inter"/>
            </a:endParaRPr>
          </a:p>
          <a:p>
            <a:pPr algn="just">
              <a:spcBef>
                <a:spcPct val="0"/>
              </a:spcBef>
            </a:pPr>
            <a:endParaRPr lang="tr-TR" sz="2600" dirty="0">
              <a:latin typeface="Aptos" panose="020B0004020202020204" pitchFamily="34" charset="0"/>
              <a:ea typeface="Inter"/>
              <a:cs typeface="Inter"/>
              <a:sym typeface="Inter"/>
            </a:endParaRPr>
          </a:p>
          <a:p>
            <a:pPr algn="just">
              <a:spcBef>
                <a:spcPct val="0"/>
              </a:spcBef>
              <a:defRPr/>
            </a:pPr>
            <a:r>
              <a:rPr lang="tr-TR" sz="2600"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2600"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2600" dirty="0">
                <a:latin typeface="Aptos" panose="020B0004020202020204" pitchFamily="34" charset="0"/>
                <a:ea typeface="Inter"/>
              </a:rPr>
              <a:t>2. eser ticari amaçlarla kullanılamaz.</a:t>
            </a:r>
          </a:p>
          <a:p>
            <a:pPr algn="just">
              <a:spcBef>
                <a:spcPct val="0"/>
              </a:spcBef>
              <a:defRPr/>
            </a:pPr>
            <a:r>
              <a:rPr lang="tr-TR" sz="2600"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2600" b="1" dirty="0">
              <a:solidFill>
                <a:srgbClr val="FFAA5A"/>
              </a:solidFill>
              <a:latin typeface="Aptos" panose="020B0004020202020204" pitchFamily="34" charset="0"/>
              <a:ea typeface="Inter"/>
              <a:cs typeface="Inter"/>
              <a:sym typeface="Inter"/>
            </a:endParaRPr>
          </a:p>
          <a:p>
            <a:pPr algn="just">
              <a:spcBef>
                <a:spcPct val="0"/>
              </a:spcBef>
            </a:pPr>
            <a:r>
              <a:rPr lang="tr-TR" sz="2600"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2600" dirty="0">
                <a:latin typeface="Aptos" panose="020B0004020202020204" pitchFamily="34" charset="0"/>
                <a:ea typeface="Inter"/>
              </a:rPr>
              <a:t>Avrupa Birliği tarafından ortak finanse edilmiştir. Ancak ifade edilen görüşler ve fikirler yalnızca yazar(</a:t>
            </a:r>
            <a:r>
              <a:rPr lang="tr-TR" sz="2600" dirty="0" err="1">
                <a:latin typeface="Aptos" panose="020B0004020202020204" pitchFamily="34" charset="0"/>
                <a:ea typeface="Inter"/>
              </a:rPr>
              <a:t>lar</a:t>
            </a:r>
            <a:r>
              <a:rPr lang="tr-TR" sz="2600"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2600" dirty="0">
                <a:latin typeface="Aptos" panose="020B0004020202020204" pitchFamily="34" charset="0"/>
                <a:ea typeface="Inter"/>
                <a:cs typeface="Inter"/>
                <a:sym typeface="Inter"/>
              </a:rPr>
              <a:t> </a:t>
            </a:r>
          </a:p>
        </p:txBody>
      </p:sp>
      <p:sp>
        <p:nvSpPr>
          <p:cNvPr id="4" name="Freeform 4"/>
          <p:cNvSpPr/>
          <p:nvPr/>
        </p:nvSpPr>
        <p:spPr>
          <a:xfrm>
            <a:off x="468447" y="3848100"/>
            <a:ext cx="2344122" cy="808722"/>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5480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92B6AE0E-7E63-4A49-A889-EF6920E3991C}"/>
              </a:ext>
            </a:extLst>
          </p:cNvPr>
          <p:cNvSpPr>
            <a:spLocks noGrp="1"/>
          </p:cNvSpPr>
          <p:nvPr>
            <p:ph type="title"/>
          </p:nvPr>
        </p:nvSpPr>
        <p:spPr>
          <a:xfrm>
            <a:off x="-142299" y="1730357"/>
            <a:ext cx="6101981" cy="6691745"/>
          </a:xfrm>
        </p:spPr>
        <p:txBody>
          <a:bodyPr>
            <a:normAutofit/>
          </a:bodyPr>
          <a:lstStyle/>
          <a:p>
            <a:r>
              <a:rPr lang="en-US" sz="6000" dirty="0">
                <a:solidFill>
                  <a:srgbClr val="FFFFFF"/>
                </a:solidFill>
                <a:latin typeface="Aptos" panose="020B0004020202020204" pitchFamily="34" charset="0"/>
              </a:rPr>
              <a:t>OLTALAMA</a:t>
            </a:r>
            <a:endParaRPr lang="mk-MK" sz="6000" dirty="0">
              <a:solidFill>
                <a:srgbClr val="FFFFFF"/>
              </a:solidFill>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4" y="3683219"/>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en-US" sz="2700" dirty="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6BCF330F-942F-4D8D-B4B2-7716A6692FD4}"/>
              </a:ext>
            </a:extLst>
          </p:cNvPr>
          <p:cNvSpPr>
            <a:spLocks noGrp="1"/>
          </p:cNvSpPr>
          <p:nvPr>
            <p:ph idx="1"/>
          </p:nvPr>
        </p:nvSpPr>
        <p:spPr>
          <a:xfrm>
            <a:off x="6796921" y="856294"/>
            <a:ext cx="10359737" cy="5874404"/>
          </a:xfrm>
        </p:spPr>
        <p:txBody>
          <a:bodyPr anchor="ctr">
            <a:normAutofit/>
          </a:bodyPr>
          <a:lstStyle/>
          <a:p>
            <a:pPr marL="0" indent="0">
              <a:buNone/>
            </a:pPr>
            <a:r>
              <a:rPr lang="tr-TR" sz="4800" b="1" dirty="0">
                <a:latin typeface="Aptos" panose="020B0004020202020204" pitchFamily="34" charset="0"/>
              </a:rPr>
              <a:t>Oltalama</a:t>
            </a:r>
            <a:r>
              <a:rPr lang="tr-TR" sz="4800" dirty="0">
                <a:latin typeface="Aptos" panose="020B0004020202020204" pitchFamily="34" charset="0"/>
              </a:rPr>
              <a:t> terimi muhtemelen «</a:t>
            </a:r>
            <a:r>
              <a:rPr lang="tr-TR" sz="4800" b="1" dirty="0">
                <a:latin typeface="Aptos" panose="020B0004020202020204" pitchFamily="34" charset="0"/>
              </a:rPr>
              <a:t>olta atma</a:t>
            </a:r>
            <a:r>
              <a:rPr lang="tr-TR" sz="4800" dirty="0">
                <a:latin typeface="Aptos" panose="020B0004020202020204" pitchFamily="34" charset="0"/>
              </a:rPr>
              <a:t>» kelimesinden türemiştir ve balık tutma eylemini ifade eder ve balığın denize atılan yemi, tıpkı kullanıcının yemi yutması gibi yutması anlamına gelir.</a:t>
            </a:r>
            <a:endParaRPr lang="mk-MK" sz="4800" dirty="0">
              <a:latin typeface="Aptos" panose="020B0004020202020204" pitchFamily="34" charset="0"/>
            </a:endParaRPr>
          </a:p>
        </p:txBody>
      </p:sp>
      <p:sp>
        <p:nvSpPr>
          <p:cNvPr id="4" name="Freeform 3">
            <a:extLst>
              <a:ext uri="{FF2B5EF4-FFF2-40B4-BE49-F238E27FC236}">
                <a16:creationId xmlns:a16="http://schemas.microsoft.com/office/drawing/2014/main" id="{F8DB8390-946C-A7F1-468F-E88C7A010AA2}"/>
              </a:ext>
            </a:extLst>
          </p:cNvPr>
          <p:cNvSpPr/>
          <p:nvPr/>
        </p:nvSpPr>
        <p:spPr>
          <a:xfrm>
            <a:off x="13660971" y="5981700"/>
            <a:ext cx="2591329" cy="2879254"/>
          </a:xfrm>
          <a:custGeom>
            <a:avLst/>
            <a:gdLst/>
            <a:ahLst/>
            <a:cxnLst/>
            <a:rect l="l" t="t" r="r" b="b"/>
            <a:pathLst>
              <a:path w="2591329" h="2879254">
                <a:moveTo>
                  <a:pt x="0" y="0"/>
                </a:moveTo>
                <a:lnTo>
                  <a:pt x="2591329" y="0"/>
                </a:lnTo>
                <a:lnTo>
                  <a:pt x="2591329" y="2879255"/>
                </a:lnTo>
                <a:lnTo>
                  <a:pt x="0" y="2879255"/>
                </a:lnTo>
                <a:lnTo>
                  <a:pt x="0" y="0"/>
                </a:lnTo>
                <a:close/>
              </a:path>
            </a:pathLst>
          </a:custGeom>
          <a:blipFill>
            <a:blip r:embed="rId2"/>
            <a:stretch>
              <a:fillRect/>
            </a:stretch>
          </a:blipFill>
        </p:spPr>
        <p:txBody>
          <a:bodyPr/>
          <a:lstStyle/>
          <a:p>
            <a:endParaRPr lang="en-GB"/>
          </a:p>
        </p:txBody>
      </p:sp>
    </p:spTree>
    <p:extLst>
      <p:ext uri="{BB962C8B-B14F-4D97-AF65-F5344CB8AC3E}">
        <p14:creationId xmlns:p14="http://schemas.microsoft.com/office/powerpoint/2010/main" val="3148149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09042D26-96DA-48D6-9519-3B0C7C6D23D2}"/>
              </a:ext>
            </a:extLst>
          </p:cNvPr>
          <p:cNvSpPr>
            <a:spLocks noGrp="1"/>
          </p:cNvSpPr>
          <p:nvPr>
            <p:ph type="title"/>
          </p:nvPr>
        </p:nvSpPr>
        <p:spPr>
          <a:xfrm>
            <a:off x="411493" y="321559"/>
            <a:ext cx="9781655" cy="1988345"/>
          </a:xfrm>
        </p:spPr>
        <p:txBody>
          <a:bodyPr>
            <a:normAutofit/>
          </a:bodyPr>
          <a:lstStyle/>
          <a:p>
            <a:pPr algn="l"/>
            <a:r>
              <a:rPr lang="tr-TR" sz="6000" dirty="0">
                <a:latin typeface="Aptos" panose="020B0004020202020204" pitchFamily="34" charset="0"/>
              </a:rPr>
              <a:t>Oltalama (Kimlik Avı) Terimi Ne Anlama Geliyor?</a:t>
            </a:r>
          </a:p>
        </p:txBody>
      </p:sp>
      <p:sp>
        <p:nvSpPr>
          <p:cNvPr id="5129" name="Freeform: Shape 51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6" y="2"/>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623DA54-F41F-40D5-9603-D235B0D21B7C}"/>
              </a:ext>
            </a:extLst>
          </p:cNvPr>
          <p:cNvSpPr>
            <a:spLocks noGrp="1"/>
          </p:cNvSpPr>
          <p:nvPr>
            <p:ph idx="1"/>
          </p:nvPr>
        </p:nvSpPr>
        <p:spPr>
          <a:xfrm>
            <a:off x="681674" y="2278051"/>
            <a:ext cx="8723334" cy="7211507"/>
          </a:xfrm>
        </p:spPr>
        <p:txBody>
          <a:bodyPr>
            <a:normAutofit/>
          </a:bodyPr>
          <a:lstStyle/>
          <a:p>
            <a:r>
              <a:rPr lang="tr-TR" dirty="0">
                <a:latin typeface="Aptos" panose="020B0004020202020204" pitchFamily="34" charset="0"/>
              </a:rPr>
              <a:t>Oltalama (kimlik avı), bireyleri e-posta, kısa mesajlar, telefon görüşmeleri ve diğer iletişim biçimleri aracılığıyla hedef alan yaygın bir siber saldırı türüdür.</a:t>
            </a:r>
          </a:p>
          <a:p>
            <a:r>
              <a:rPr lang="tr-TR" dirty="0">
                <a:latin typeface="Aptos" panose="020B0004020202020204" pitchFamily="34" charset="0"/>
              </a:rPr>
              <a:t>Suç işleyenlerin meşru bir işletme veya saygın bir kişi gibi davrandığı, e-posta veya bir web sitesi aracılığıyla banka hesap numaraları gibi hassas verileri sahtekarlık amacıyla elde etmeye yönelik bir tekniktir.</a:t>
            </a:r>
          </a:p>
        </p:txBody>
      </p:sp>
      <p:sp>
        <p:nvSpPr>
          <p:cNvPr id="5131" name="Oval 51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8" y="5135939"/>
            <a:ext cx="811233" cy="811233"/>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133" name="Freeform: Shape 51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2"/>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defTabSz="1371600"/>
            <a:endParaRPr lang="en-US" sz="2700">
              <a:solidFill>
                <a:prstClr val="black"/>
              </a:solidFill>
              <a:latin typeface="Calibri" panose="020F0502020204030204"/>
            </a:endParaRPr>
          </a:p>
        </p:txBody>
      </p:sp>
      <p:cxnSp>
        <p:nvCxnSpPr>
          <p:cNvPr id="5135" name="Straight Connector 51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8"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137" name="Freeform: Shape 51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84871" y="7750024"/>
            <a:ext cx="2753588"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defTabSz="1371600"/>
            <a:endParaRPr lang="en-US" sz="2700">
              <a:solidFill>
                <a:prstClr val="black"/>
              </a:solidFill>
              <a:latin typeface="Calibri" panose="020F0502020204030204"/>
            </a:endParaRPr>
          </a:p>
        </p:txBody>
      </p:sp>
      <p:sp>
        <p:nvSpPr>
          <p:cNvPr id="5139" name="Freeform: Shape 51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1" y="9050693"/>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5141" name="Freeform: Shape 51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5" y="8278795"/>
            <a:ext cx="2010458" cy="200820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defTabSz="1371600"/>
            <a:endParaRPr lang="en-US" sz="2700">
              <a:solidFill>
                <a:prstClr val="black"/>
              </a:solidFill>
              <a:latin typeface="Calibri" panose="020F0502020204030204"/>
            </a:endParaRPr>
          </a:p>
        </p:txBody>
      </p:sp>
      <p:sp>
        <p:nvSpPr>
          <p:cNvPr id="4" name="Freeform 2">
            <a:extLst>
              <a:ext uri="{FF2B5EF4-FFF2-40B4-BE49-F238E27FC236}">
                <a16:creationId xmlns:a16="http://schemas.microsoft.com/office/drawing/2014/main" id="{60224EAA-8C03-7B5C-9A84-20E9BA25A804}"/>
              </a:ext>
            </a:extLst>
          </p:cNvPr>
          <p:cNvSpPr/>
          <p:nvPr/>
        </p:nvSpPr>
        <p:spPr>
          <a:xfrm>
            <a:off x="11831125" y="2876514"/>
            <a:ext cx="5775199" cy="4134415"/>
          </a:xfrm>
          <a:custGeom>
            <a:avLst/>
            <a:gdLst/>
            <a:ahLst/>
            <a:cxnLst/>
            <a:rect l="l" t="t" r="r" b="b"/>
            <a:pathLst>
              <a:path w="5114348" h="3835761">
                <a:moveTo>
                  <a:pt x="0" y="0"/>
                </a:moveTo>
                <a:lnTo>
                  <a:pt x="5114348" y="0"/>
                </a:lnTo>
                <a:lnTo>
                  <a:pt x="5114348" y="3835760"/>
                </a:lnTo>
                <a:lnTo>
                  <a:pt x="0" y="3835760"/>
                </a:lnTo>
                <a:lnTo>
                  <a:pt x="0" y="0"/>
                </a:lnTo>
                <a:close/>
              </a:path>
            </a:pathLst>
          </a:custGeom>
          <a:blipFill>
            <a:blip r:embed="rId2">
              <a:alphaModFix amt="54000"/>
            </a:blip>
            <a:stretch>
              <a:fillRect/>
            </a:stretch>
          </a:blipFill>
        </p:spPr>
        <p:txBody>
          <a:bodyPr/>
          <a:lstStyle/>
          <a:p>
            <a:endParaRPr lang="en-GB"/>
          </a:p>
        </p:txBody>
      </p:sp>
    </p:spTree>
    <p:extLst>
      <p:ext uri="{BB962C8B-B14F-4D97-AF65-F5344CB8AC3E}">
        <p14:creationId xmlns:p14="http://schemas.microsoft.com/office/powerpoint/2010/main" val="386896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09042D26-96DA-48D6-9519-3B0C7C6D23D2}"/>
              </a:ext>
            </a:extLst>
          </p:cNvPr>
          <p:cNvSpPr>
            <a:spLocks noGrp="1"/>
          </p:cNvSpPr>
          <p:nvPr>
            <p:ph type="title"/>
          </p:nvPr>
        </p:nvSpPr>
        <p:spPr>
          <a:xfrm>
            <a:off x="411493" y="321559"/>
            <a:ext cx="9781655" cy="1988345"/>
          </a:xfrm>
        </p:spPr>
        <p:txBody>
          <a:bodyPr>
            <a:normAutofit/>
          </a:bodyPr>
          <a:lstStyle/>
          <a:p>
            <a:pPr algn="l"/>
            <a:r>
              <a:rPr lang="tr-TR" sz="6000" dirty="0">
                <a:latin typeface="Aptos" panose="020B0004020202020204" pitchFamily="34" charset="0"/>
              </a:rPr>
              <a:t>Oltalama (Kimlik Avı) Terimi Ne Anlama Geliyor?</a:t>
            </a:r>
            <a:endParaRPr lang="en-GB" sz="6000" dirty="0">
              <a:latin typeface="Aptos" panose="020B0004020202020204" pitchFamily="34" charset="0"/>
            </a:endParaRPr>
          </a:p>
        </p:txBody>
      </p:sp>
      <p:sp>
        <p:nvSpPr>
          <p:cNvPr id="5129" name="Freeform: Shape 51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6" y="2"/>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623DA54-F41F-40D5-9603-D235B0D21B7C}"/>
              </a:ext>
            </a:extLst>
          </p:cNvPr>
          <p:cNvSpPr>
            <a:spLocks noGrp="1"/>
          </p:cNvSpPr>
          <p:nvPr>
            <p:ph idx="1"/>
          </p:nvPr>
        </p:nvSpPr>
        <p:spPr>
          <a:xfrm>
            <a:off x="681674" y="2278051"/>
            <a:ext cx="8723334" cy="7211507"/>
          </a:xfrm>
        </p:spPr>
        <p:txBody>
          <a:bodyPr>
            <a:normAutofit fontScale="92500" lnSpcReduction="10000"/>
          </a:bodyPr>
          <a:lstStyle/>
          <a:p>
            <a:r>
              <a:rPr lang="tr-TR" dirty="0">
                <a:latin typeface="Aptos" panose="020B0004020202020204" pitchFamily="34" charset="0"/>
              </a:rPr>
              <a:t>Oltalama (kimlik avı), siber suçlular tarafından kullanılan en basit tekniklerden biri olmasına rağmen en etkili olanlardan biri olmaya devam etmektedir.</a:t>
            </a:r>
          </a:p>
          <a:p>
            <a:r>
              <a:rPr lang="tr-TR" dirty="0">
                <a:latin typeface="Aptos" panose="020B0004020202020204" pitchFamily="34" charset="0"/>
              </a:rPr>
              <a:t>Örneğin, bir kişiye banka hesabının saldırı altında olduğunu söyleyip tehlikede olduğuna inandırarak onunla temasa geçmek, ardından çeşitli yollarla kart bilgileri, hesap bilgileri veya şifreleri gibi kişisel verilerini vermeye ikna etmek ve böylece bilgisayar korsanlarının özel verilere erişmesini sağlamak anlamına gelir.</a:t>
            </a:r>
          </a:p>
        </p:txBody>
      </p:sp>
      <p:sp>
        <p:nvSpPr>
          <p:cNvPr id="5131" name="Oval 51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8" y="5135939"/>
            <a:ext cx="811233" cy="811233"/>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133" name="Freeform: Shape 51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2"/>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defTabSz="1371600"/>
            <a:endParaRPr lang="en-US" sz="2700">
              <a:solidFill>
                <a:prstClr val="black"/>
              </a:solidFill>
              <a:latin typeface="Calibri" panose="020F0502020204030204"/>
            </a:endParaRPr>
          </a:p>
        </p:txBody>
      </p:sp>
      <p:cxnSp>
        <p:nvCxnSpPr>
          <p:cNvPr id="5135" name="Straight Connector 51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8"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137" name="Freeform: Shape 51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84871" y="7750024"/>
            <a:ext cx="2753588"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defTabSz="1371600"/>
            <a:endParaRPr lang="en-US" sz="2700">
              <a:solidFill>
                <a:prstClr val="black"/>
              </a:solidFill>
              <a:latin typeface="Calibri" panose="020F0502020204030204"/>
            </a:endParaRPr>
          </a:p>
        </p:txBody>
      </p:sp>
      <p:sp>
        <p:nvSpPr>
          <p:cNvPr id="5139" name="Freeform: Shape 51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1" y="9050693"/>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5141" name="Freeform: Shape 51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5" y="8278795"/>
            <a:ext cx="2010458" cy="200820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defTabSz="1371600"/>
            <a:endParaRPr lang="en-US" sz="2700">
              <a:solidFill>
                <a:prstClr val="black"/>
              </a:solidFill>
              <a:latin typeface="Calibri" panose="020F0502020204030204"/>
            </a:endParaRPr>
          </a:p>
        </p:txBody>
      </p:sp>
      <p:sp>
        <p:nvSpPr>
          <p:cNvPr id="5" name="Freeform 3">
            <a:extLst>
              <a:ext uri="{FF2B5EF4-FFF2-40B4-BE49-F238E27FC236}">
                <a16:creationId xmlns:a16="http://schemas.microsoft.com/office/drawing/2014/main" id="{9E61CA45-9194-112C-6218-B2B6B9B3F404}"/>
              </a:ext>
            </a:extLst>
          </p:cNvPr>
          <p:cNvSpPr/>
          <p:nvPr/>
        </p:nvSpPr>
        <p:spPr>
          <a:xfrm>
            <a:off x="13239202" y="2278051"/>
            <a:ext cx="3737959" cy="5181600"/>
          </a:xfrm>
          <a:custGeom>
            <a:avLst/>
            <a:gdLst/>
            <a:ahLst/>
            <a:cxnLst/>
            <a:rect l="l" t="t" r="r" b="b"/>
            <a:pathLst>
              <a:path w="2741486" h="4114800">
                <a:moveTo>
                  <a:pt x="0" y="0"/>
                </a:moveTo>
                <a:lnTo>
                  <a:pt x="2741485" y="0"/>
                </a:lnTo>
                <a:lnTo>
                  <a:pt x="27414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extLst>
      <p:ext uri="{BB962C8B-B14F-4D97-AF65-F5344CB8AC3E}">
        <p14:creationId xmlns:p14="http://schemas.microsoft.com/office/powerpoint/2010/main" val="2637993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2A0DB-BBB8-4A67-8532-A4E3DCEC0F34}"/>
              </a:ext>
            </a:extLst>
          </p:cNvPr>
          <p:cNvSpPr>
            <a:spLocks noGrp="1"/>
          </p:cNvSpPr>
          <p:nvPr>
            <p:ph type="title"/>
          </p:nvPr>
        </p:nvSpPr>
        <p:spPr>
          <a:xfrm>
            <a:off x="1036674" y="549819"/>
            <a:ext cx="15994026" cy="1099641"/>
          </a:xfrm>
        </p:spPr>
        <p:txBody>
          <a:bodyPr>
            <a:noAutofit/>
          </a:bodyPr>
          <a:lstStyle/>
          <a:p>
            <a:r>
              <a:rPr lang="tr-TR" dirty="0">
                <a:latin typeface="Aptos" panose="020B0004020202020204" pitchFamily="34" charset="0"/>
              </a:rPr>
              <a:t>Ne zaman başladı?</a:t>
            </a:r>
            <a:endParaRPr lang="mk-MK" dirty="0">
              <a:latin typeface="Aptos" panose="020B0004020202020204" pitchFamily="34" charset="0"/>
            </a:endParaRPr>
          </a:p>
        </p:txBody>
      </p:sp>
      <p:sp>
        <p:nvSpPr>
          <p:cNvPr id="3" name="Content Placeholder 2">
            <a:extLst>
              <a:ext uri="{FF2B5EF4-FFF2-40B4-BE49-F238E27FC236}">
                <a16:creationId xmlns:a16="http://schemas.microsoft.com/office/drawing/2014/main" id="{492B48E4-052E-41E0-AE9C-C53CCC56BB94}"/>
              </a:ext>
            </a:extLst>
          </p:cNvPr>
          <p:cNvSpPr>
            <a:spLocks noGrp="1"/>
          </p:cNvSpPr>
          <p:nvPr>
            <p:ph idx="1"/>
          </p:nvPr>
        </p:nvSpPr>
        <p:spPr>
          <a:xfrm>
            <a:off x="1307805" y="2121196"/>
            <a:ext cx="15456195" cy="6527504"/>
          </a:xfrm>
        </p:spPr>
        <p:txBody>
          <a:bodyPr>
            <a:normAutofit/>
          </a:bodyPr>
          <a:lstStyle/>
          <a:p>
            <a:pPr algn="just"/>
            <a:r>
              <a:rPr lang="tr-TR" dirty="0">
                <a:latin typeface="Aptos" panose="020B0004020202020204" pitchFamily="34" charset="0"/>
              </a:rPr>
              <a:t>Tarihteki ilk oltalama (kimlik avı) girişimleri, 1990'lı yılların sonlarında, o dönemdeki dünyanın en büyük internet erişim sağlayıcısı olan </a:t>
            </a:r>
            <a:r>
              <a:rPr lang="tr-TR" i="1" dirty="0">
                <a:latin typeface="Aptos" panose="020B0004020202020204" pitchFamily="34" charset="0"/>
              </a:rPr>
              <a:t>America Online </a:t>
            </a:r>
            <a:r>
              <a:rPr lang="tr-TR" dirty="0">
                <a:latin typeface="Aptos" panose="020B0004020202020204" pitchFamily="34" charset="0"/>
              </a:rPr>
              <a:t>şirketine karşı kaydedildi.</a:t>
            </a:r>
          </a:p>
          <a:p>
            <a:pPr algn="just"/>
            <a:r>
              <a:rPr lang="tr-TR" dirty="0">
                <a:latin typeface="Aptos" panose="020B0004020202020204" pitchFamily="34" charset="0"/>
              </a:rPr>
              <a:t>Bu tip dolandırıcılık girişimlerinin sürekliliği, çok uluslu şirketin tüm kullanıcılara </a:t>
            </a:r>
            <a:r>
              <a:rPr lang="tr-TR" b="1" dirty="0">
                <a:latin typeface="Aptos" panose="020B0004020202020204" pitchFamily="34" charset="0"/>
              </a:rPr>
              <a:t>ödeme</a:t>
            </a:r>
            <a:r>
              <a:rPr lang="tr-TR" dirty="0">
                <a:latin typeface="Aptos" panose="020B0004020202020204" pitchFamily="34" charset="0"/>
              </a:rPr>
              <a:t> veya </a:t>
            </a:r>
            <a:r>
              <a:rPr lang="tr-TR" b="1" dirty="0">
                <a:latin typeface="Aptos" panose="020B0004020202020204" pitchFamily="34" charset="0"/>
              </a:rPr>
              <a:t>şifrelerini</a:t>
            </a:r>
            <a:r>
              <a:rPr lang="tr-TR" dirty="0">
                <a:latin typeface="Aptos" panose="020B0004020202020204" pitchFamily="34" charset="0"/>
              </a:rPr>
              <a:t> öğrenmek için asla kendileriyle </a:t>
            </a:r>
            <a:r>
              <a:rPr lang="tr-TR" b="1" dirty="0">
                <a:latin typeface="Aptos" panose="020B0004020202020204" pitchFamily="34" charset="0"/>
              </a:rPr>
              <a:t>iletişime</a:t>
            </a:r>
            <a:r>
              <a:rPr lang="tr-TR" dirty="0">
                <a:latin typeface="Aptos" panose="020B0004020202020204" pitchFamily="34" charset="0"/>
              </a:rPr>
              <a:t> </a:t>
            </a:r>
            <a:r>
              <a:rPr lang="tr-TR" b="1" dirty="0">
                <a:latin typeface="Aptos" panose="020B0004020202020204" pitchFamily="34" charset="0"/>
              </a:rPr>
              <a:t>geçmeyeceğini</a:t>
            </a:r>
            <a:r>
              <a:rPr lang="tr-TR" dirty="0">
                <a:latin typeface="Aptos" panose="020B0004020202020204" pitchFamily="34" charset="0"/>
              </a:rPr>
              <a:t> açıklayan bir </a:t>
            </a:r>
            <a:r>
              <a:rPr lang="tr-TR" b="1" dirty="0">
                <a:latin typeface="Aptos" panose="020B0004020202020204" pitchFamily="34" charset="0"/>
              </a:rPr>
              <a:t>e-posta</a:t>
            </a:r>
            <a:r>
              <a:rPr lang="tr-TR" dirty="0">
                <a:latin typeface="Aptos" panose="020B0004020202020204" pitchFamily="34" charset="0"/>
              </a:rPr>
              <a:t> göndermesine neden oldu.</a:t>
            </a:r>
          </a:p>
          <a:p>
            <a:pPr algn="just"/>
            <a:r>
              <a:rPr lang="tr-TR" dirty="0">
                <a:latin typeface="Aptos" panose="020B0004020202020204" pitchFamily="34" charset="0"/>
              </a:rPr>
              <a:t>Daha sonra 2000'li yılların başlarında, suçluların </a:t>
            </a:r>
            <a:r>
              <a:rPr lang="tr-TR" b="1" dirty="0">
                <a:latin typeface="Aptos" panose="020B0004020202020204" pitchFamily="34" charset="0"/>
              </a:rPr>
              <a:t>E-BAY </a:t>
            </a:r>
            <a:r>
              <a:rPr lang="tr-TR" dirty="0">
                <a:latin typeface="Aptos" panose="020B0004020202020204" pitchFamily="34" charset="0"/>
              </a:rPr>
              <a:t>veya </a:t>
            </a:r>
            <a:r>
              <a:rPr lang="tr-TR" b="1" dirty="0">
                <a:latin typeface="Aptos" panose="020B0004020202020204" pitchFamily="34" charset="0"/>
              </a:rPr>
              <a:t>PAY-PAL</a:t>
            </a:r>
            <a:r>
              <a:rPr lang="tr-TR" dirty="0">
                <a:latin typeface="Aptos" panose="020B0004020202020204" pitchFamily="34" charset="0"/>
              </a:rPr>
              <a:t> gibi siteleri kopyalamasının yaygınlaşmasıyla, bilgisayar korsanlarının dikkati çevrimiçi ödeme sistemlerine yöneldi.</a:t>
            </a:r>
          </a:p>
        </p:txBody>
      </p:sp>
      <p:sp>
        <p:nvSpPr>
          <p:cNvPr id="4" name="Freeform 2">
            <a:extLst>
              <a:ext uri="{FF2B5EF4-FFF2-40B4-BE49-F238E27FC236}">
                <a16:creationId xmlns:a16="http://schemas.microsoft.com/office/drawing/2014/main" id="{00823DDE-3BCE-96CD-1852-9500837684CA}"/>
              </a:ext>
            </a:extLst>
          </p:cNvPr>
          <p:cNvSpPr/>
          <p:nvPr/>
        </p:nvSpPr>
        <p:spPr>
          <a:xfrm>
            <a:off x="15925800" y="7916837"/>
            <a:ext cx="1790870" cy="1790870"/>
          </a:xfrm>
          <a:custGeom>
            <a:avLst/>
            <a:gdLst/>
            <a:ahLst/>
            <a:cxnLst/>
            <a:rect l="l" t="t" r="r" b="b"/>
            <a:pathLst>
              <a:path w="1790870" h="1790870">
                <a:moveTo>
                  <a:pt x="0" y="0"/>
                </a:moveTo>
                <a:lnTo>
                  <a:pt x="1790870" y="0"/>
                </a:lnTo>
                <a:lnTo>
                  <a:pt x="1790870" y="1790870"/>
                </a:lnTo>
                <a:lnTo>
                  <a:pt x="0" y="179087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txBody>
          <a:bodyPr/>
          <a:lstStyle/>
          <a:p>
            <a:endParaRPr lang="en-GB"/>
          </a:p>
        </p:txBody>
      </p:sp>
    </p:spTree>
    <p:extLst>
      <p:ext uri="{BB962C8B-B14F-4D97-AF65-F5344CB8AC3E}">
        <p14:creationId xmlns:p14="http://schemas.microsoft.com/office/powerpoint/2010/main" val="2218782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53738" y="660167"/>
            <a:ext cx="11450183" cy="2031325"/>
          </a:xfrm>
          <a:prstGeom prst="rect">
            <a:avLst/>
          </a:prstGeom>
        </p:spPr>
        <p:txBody>
          <a:bodyPr wrap="square" lIns="0" tIns="0" rIns="0" bIns="0" rtlCol="0" anchor="t">
            <a:spAutoFit/>
          </a:bodyPr>
          <a:lstStyle/>
          <a:p>
            <a:pPr algn="ctr">
              <a:spcBef>
                <a:spcPct val="0"/>
              </a:spcBef>
            </a:pPr>
            <a:r>
              <a:rPr lang="tr-TR" sz="6600" b="1" dirty="0">
                <a:solidFill>
                  <a:srgbClr val="92BAB5"/>
                </a:solidFill>
                <a:latin typeface="Aptos" panose="020B0004020202020204" pitchFamily="34" charset="0"/>
                <a:ea typeface="Inter Bold"/>
                <a:cs typeface="Inter Bold"/>
                <a:sym typeface="Inter Bold"/>
              </a:rPr>
              <a:t>OLTALAMA (KİMLİK AVI) TÜRLERİ</a:t>
            </a:r>
          </a:p>
        </p:txBody>
      </p:sp>
      <p:sp>
        <p:nvSpPr>
          <p:cNvPr id="3" name="TextBox 3"/>
          <p:cNvSpPr txBox="1"/>
          <p:nvPr/>
        </p:nvSpPr>
        <p:spPr>
          <a:xfrm>
            <a:off x="296896" y="3068067"/>
            <a:ext cx="17694206" cy="551433"/>
          </a:xfrm>
          <a:prstGeom prst="rect">
            <a:avLst/>
          </a:prstGeom>
        </p:spPr>
        <p:txBody>
          <a:bodyPr lIns="0" tIns="0" rIns="0" bIns="0" rtlCol="0" anchor="t">
            <a:spAutoFit/>
          </a:bodyPr>
          <a:lstStyle/>
          <a:p>
            <a:pPr algn="ctr">
              <a:lnSpc>
                <a:spcPts val="4339"/>
              </a:lnSpc>
              <a:spcBef>
                <a:spcPct val="0"/>
              </a:spcBef>
            </a:pPr>
            <a:r>
              <a:rPr lang="tr-TR" sz="4000" dirty="0">
                <a:solidFill>
                  <a:srgbClr val="000000"/>
                </a:solidFill>
                <a:latin typeface="Aptos" panose="020B0004020202020204" pitchFamily="34" charset="0"/>
                <a:ea typeface="Inter"/>
                <a:cs typeface="Inter"/>
                <a:sym typeface="Inter"/>
              </a:rPr>
              <a:t>Çeşitli oltalama (kimlik avı) türleri bulunmaktadır:</a:t>
            </a:r>
          </a:p>
        </p:txBody>
      </p:sp>
      <p:grpSp>
        <p:nvGrpSpPr>
          <p:cNvPr id="4" name="Group 4"/>
          <p:cNvGrpSpPr/>
          <p:nvPr/>
        </p:nvGrpSpPr>
        <p:grpSpPr>
          <a:xfrm>
            <a:off x="1027984" y="4820328"/>
            <a:ext cx="3086100" cy="30861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tr-TR" dirty="0"/>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lang="tr-TR"/>
            </a:p>
          </p:txBody>
        </p:sp>
      </p:grpSp>
      <p:grpSp>
        <p:nvGrpSpPr>
          <p:cNvPr id="7" name="Group 7"/>
          <p:cNvGrpSpPr/>
          <p:nvPr/>
        </p:nvGrpSpPr>
        <p:grpSpPr>
          <a:xfrm>
            <a:off x="4381882" y="4820328"/>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tr-TR"/>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lang="tr-TR"/>
            </a:p>
          </p:txBody>
        </p:sp>
      </p:grpSp>
      <p:grpSp>
        <p:nvGrpSpPr>
          <p:cNvPr id="10" name="Group 10"/>
          <p:cNvGrpSpPr/>
          <p:nvPr/>
        </p:nvGrpSpPr>
        <p:grpSpPr>
          <a:xfrm>
            <a:off x="7735780" y="4820328"/>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tr-TR"/>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lang="tr-TR"/>
            </a:p>
          </p:txBody>
        </p:sp>
      </p:grpSp>
      <p:grpSp>
        <p:nvGrpSpPr>
          <p:cNvPr id="13" name="Group 13"/>
          <p:cNvGrpSpPr/>
          <p:nvPr/>
        </p:nvGrpSpPr>
        <p:grpSpPr>
          <a:xfrm>
            <a:off x="11089679" y="4820328"/>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tr-TR"/>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lang="tr-TR"/>
            </a:p>
          </p:txBody>
        </p:sp>
      </p:grpSp>
      <p:grpSp>
        <p:nvGrpSpPr>
          <p:cNvPr id="16" name="Group 16"/>
          <p:cNvGrpSpPr/>
          <p:nvPr/>
        </p:nvGrpSpPr>
        <p:grpSpPr>
          <a:xfrm>
            <a:off x="14443577" y="4820328"/>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tr-TR"/>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lang="tr-TR"/>
            </a:p>
          </p:txBody>
        </p:sp>
      </p:grpSp>
      <p:sp>
        <p:nvSpPr>
          <p:cNvPr id="19" name="Freeform 19"/>
          <p:cNvSpPr/>
          <p:nvPr/>
        </p:nvSpPr>
        <p:spPr>
          <a:xfrm>
            <a:off x="758323" y="4135686"/>
            <a:ext cx="1176848" cy="1348472"/>
          </a:xfrm>
          <a:custGeom>
            <a:avLst/>
            <a:gdLst/>
            <a:ahLst/>
            <a:cxnLst/>
            <a:rect l="l" t="t" r="r" b="b"/>
            <a:pathLst>
              <a:path w="1176848" h="1348472">
                <a:moveTo>
                  <a:pt x="0" y="0"/>
                </a:moveTo>
                <a:lnTo>
                  <a:pt x="1176848" y="0"/>
                </a:lnTo>
                <a:lnTo>
                  <a:pt x="1176848" y="1348472"/>
                </a:lnTo>
                <a:lnTo>
                  <a:pt x="0" y="134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20" name="Freeform 20"/>
          <p:cNvSpPr/>
          <p:nvPr/>
        </p:nvSpPr>
        <p:spPr>
          <a:xfrm>
            <a:off x="3911577" y="4421978"/>
            <a:ext cx="1165630" cy="1062180"/>
          </a:xfrm>
          <a:custGeom>
            <a:avLst/>
            <a:gdLst/>
            <a:ahLst/>
            <a:cxnLst/>
            <a:rect l="l" t="t" r="r" b="b"/>
            <a:pathLst>
              <a:path w="1165630" h="1062180">
                <a:moveTo>
                  <a:pt x="0" y="0"/>
                </a:moveTo>
                <a:lnTo>
                  <a:pt x="1165630" y="0"/>
                </a:lnTo>
                <a:lnTo>
                  <a:pt x="1165630" y="1062180"/>
                </a:lnTo>
                <a:lnTo>
                  <a:pt x="0" y="1062180"/>
                </a:lnTo>
                <a:lnTo>
                  <a:pt x="0" y="0"/>
                </a:lnTo>
                <a:close/>
              </a:path>
            </a:pathLst>
          </a:custGeom>
          <a:blipFill>
            <a:blip r:embed="rId4"/>
            <a:stretch>
              <a:fillRect/>
            </a:stretch>
          </a:blipFill>
        </p:spPr>
        <p:txBody>
          <a:bodyPr/>
          <a:lstStyle/>
          <a:p>
            <a:endParaRPr lang="tr-TR"/>
          </a:p>
        </p:txBody>
      </p:sp>
      <p:sp>
        <p:nvSpPr>
          <p:cNvPr id="21" name="Freeform 21"/>
          <p:cNvSpPr/>
          <p:nvPr/>
        </p:nvSpPr>
        <p:spPr>
          <a:xfrm>
            <a:off x="7734682" y="4521145"/>
            <a:ext cx="912455" cy="963013"/>
          </a:xfrm>
          <a:custGeom>
            <a:avLst/>
            <a:gdLst/>
            <a:ahLst/>
            <a:cxnLst/>
            <a:rect l="l" t="t" r="r" b="b"/>
            <a:pathLst>
              <a:path w="912455" h="963013">
                <a:moveTo>
                  <a:pt x="0" y="0"/>
                </a:moveTo>
                <a:lnTo>
                  <a:pt x="912455" y="0"/>
                </a:lnTo>
                <a:lnTo>
                  <a:pt x="912455" y="963013"/>
                </a:lnTo>
                <a:lnTo>
                  <a:pt x="0" y="963013"/>
                </a:lnTo>
                <a:lnTo>
                  <a:pt x="0" y="0"/>
                </a:lnTo>
                <a:close/>
              </a:path>
            </a:pathLst>
          </a:custGeom>
          <a:blipFill>
            <a:blip r:embed="rId5"/>
            <a:stretch>
              <a:fillRect/>
            </a:stretch>
          </a:blipFill>
        </p:spPr>
        <p:txBody>
          <a:bodyPr/>
          <a:lstStyle/>
          <a:p>
            <a:endParaRPr lang="tr-TR"/>
          </a:p>
        </p:txBody>
      </p:sp>
      <p:sp>
        <p:nvSpPr>
          <p:cNvPr id="22" name="Freeform 22"/>
          <p:cNvSpPr/>
          <p:nvPr/>
        </p:nvSpPr>
        <p:spPr>
          <a:xfrm>
            <a:off x="10688779" y="4421978"/>
            <a:ext cx="1099499" cy="1014288"/>
          </a:xfrm>
          <a:custGeom>
            <a:avLst/>
            <a:gdLst/>
            <a:ahLst/>
            <a:cxnLst/>
            <a:rect l="l" t="t" r="r" b="b"/>
            <a:pathLst>
              <a:path w="1099499" h="1014288">
                <a:moveTo>
                  <a:pt x="0" y="0"/>
                </a:moveTo>
                <a:lnTo>
                  <a:pt x="1099499" y="0"/>
                </a:lnTo>
                <a:lnTo>
                  <a:pt x="1099499" y="1014287"/>
                </a:lnTo>
                <a:lnTo>
                  <a:pt x="0" y="1014287"/>
                </a:lnTo>
                <a:lnTo>
                  <a:pt x="0" y="0"/>
                </a:lnTo>
                <a:close/>
              </a:path>
            </a:pathLst>
          </a:custGeom>
          <a:blipFill>
            <a:blip r:embed="rId6"/>
            <a:stretch>
              <a:fillRect/>
            </a:stretch>
          </a:blipFill>
        </p:spPr>
        <p:txBody>
          <a:bodyPr/>
          <a:lstStyle/>
          <a:p>
            <a:endParaRPr lang="tr-TR"/>
          </a:p>
        </p:txBody>
      </p:sp>
      <p:sp>
        <p:nvSpPr>
          <p:cNvPr id="23" name="Freeform 23"/>
          <p:cNvSpPr/>
          <p:nvPr/>
        </p:nvSpPr>
        <p:spPr>
          <a:xfrm>
            <a:off x="14432476" y="4362174"/>
            <a:ext cx="772003" cy="1074091"/>
          </a:xfrm>
          <a:custGeom>
            <a:avLst/>
            <a:gdLst/>
            <a:ahLst/>
            <a:cxnLst/>
            <a:rect l="l" t="t" r="r" b="b"/>
            <a:pathLst>
              <a:path w="772003" h="1074091">
                <a:moveTo>
                  <a:pt x="0" y="0"/>
                </a:moveTo>
                <a:lnTo>
                  <a:pt x="772003" y="0"/>
                </a:lnTo>
                <a:lnTo>
                  <a:pt x="772003" y="1074091"/>
                </a:lnTo>
                <a:lnTo>
                  <a:pt x="0" y="10740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4" name="TextBox 24"/>
          <p:cNvSpPr txBox="1"/>
          <p:nvPr/>
        </p:nvSpPr>
        <p:spPr>
          <a:xfrm>
            <a:off x="1439196" y="5905500"/>
            <a:ext cx="2263676" cy="880241"/>
          </a:xfrm>
          <a:prstGeom prst="rect">
            <a:avLst/>
          </a:prstGeom>
        </p:spPr>
        <p:txBody>
          <a:bodyPr lIns="0" tIns="0" rIns="0" bIns="0" rtlCol="0" anchor="t">
            <a:spAutoFit/>
          </a:bodyPr>
          <a:lstStyle/>
          <a:p>
            <a:pPr algn="ctr">
              <a:lnSpc>
                <a:spcPts val="3500"/>
              </a:lnSpc>
            </a:pPr>
            <a:r>
              <a:rPr lang="tr-TR" sz="2800" b="1" dirty="0">
                <a:solidFill>
                  <a:srgbClr val="446183"/>
                </a:solidFill>
                <a:latin typeface="Aptos" panose="020B0004020202020204" pitchFamily="34" charset="0"/>
                <a:ea typeface="Canva Sans Bold"/>
                <a:cs typeface="Canva Sans Bold"/>
                <a:sym typeface="Canva Sans Bold"/>
              </a:rPr>
              <a:t>E-posta Oltalama</a:t>
            </a:r>
          </a:p>
        </p:txBody>
      </p:sp>
      <p:sp>
        <p:nvSpPr>
          <p:cNvPr id="25" name="TextBox 25"/>
          <p:cNvSpPr txBox="1"/>
          <p:nvPr/>
        </p:nvSpPr>
        <p:spPr>
          <a:xfrm>
            <a:off x="4736316" y="5923028"/>
            <a:ext cx="2377232" cy="897682"/>
          </a:xfrm>
          <a:prstGeom prst="rect">
            <a:avLst/>
          </a:prstGeom>
        </p:spPr>
        <p:txBody>
          <a:bodyPr lIns="0" tIns="0" rIns="0" bIns="0" rtlCol="0" anchor="t">
            <a:spAutoFit/>
          </a:bodyPr>
          <a:lstStyle/>
          <a:p>
            <a:pPr algn="ctr">
              <a:lnSpc>
                <a:spcPts val="3500"/>
              </a:lnSpc>
            </a:pPr>
            <a:r>
              <a:rPr lang="tr-TR" sz="3200" b="1">
                <a:solidFill>
                  <a:srgbClr val="446183"/>
                </a:solidFill>
                <a:latin typeface="Aptos" panose="020B0004020202020204" pitchFamily="34" charset="0"/>
                <a:ea typeface="Canva Sans Bold"/>
                <a:cs typeface="Canva Sans Bold"/>
                <a:sym typeface="Canva Sans Bold"/>
              </a:rPr>
              <a:t>Hedefli Oltalama</a:t>
            </a:r>
          </a:p>
        </p:txBody>
      </p:sp>
      <p:sp>
        <p:nvSpPr>
          <p:cNvPr id="26" name="TextBox 26"/>
          <p:cNvSpPr txBox="1"/>
          <p:nvPr/>
        </p:nvSpPr>
        <p:spPr>
          <a:xfrm>
            <a:off x="8124891" y="5921553"/>
            <a:ext cx="2307878" cy="899157"/>
          </a:xfrm>
          <a:prstGeom prst="rect">
            <a:avLst/>
          </a:prstGeom>
        </p:spPr>
        <p:txBody>
          <a:bodyPr lIns="0" tIns="0" rIns="0" bIns="0" rtlCol="0" anchor="t">
            <a:spAutoFit/>
          </a:bodyPr>
          <a:lstStyle/>
          <a:p>
            <a:pPr algn="ctr">
              <a:lnSpc>
                <a:spcPts val="3500"/>
              </a:lnSpc>
            </a:pPr>
            <a:r>
              <a:rPr lang="tr-TR" sz="3200" b="1">
                <a:solidFill>
                  <a:srgbClr val="446183"/>
                </a:solidFill>
                <a:latin typeface="Aptos" panose="020B0004020202020204" pitchFamily="34" charset="0"/>
                <a:ea typeface="Canva Sans Bold"/>
                <a:cs typeface="Canva Sans Bold"/>
                <a:sym typeface="Canva Sans Bold"/>
              </a:rPr>
              <a:t>Klon Oltalama</a:t>
            </a:r>
          </a:p>
        </p:txBody>
      </p:sp>
      <p:sp>
        <p:nvSpPr>
          <p:cNvPr id="27" name="TextBox 27"/>
          <p:cNvSpPr txBox="1"/>
          <p:nvPr/>
        </p:nvSpPr>
        <p:spPr>
          <a:xfrm>
            <a:off x="11522869" y="5998418"/>
            <a:ext cx="2345531" cy="897682"/>
          </a:xfrm>
          <a:prstGeom prst="rect">
            <a:avLst/>
          </a:prstGeom>
        </p:spPr>
        <p:txBody>
          <a:bodyPr lIns="0" tIns="0" rIns="0" bIns="0" rtlCol="0" anchor="t">
            <a:spAutoFit/>
          </a:bodyPr>
          <a:lstStyle/>
          <a:p>
            <a:pPr algn="ctr">
              <a:lnSpc>
                <a:spcPts val="3500"/>
              </a:lnSpc>
            </a:pPr>
            <a:r>
              <a:rPr lang="tr-TR" sz="3200" b="1">
                <a:solidFill>
                  <a:srgbClr val="446183"/>
                </a:solidFill>
                <a:latin typeface="Aptos" panose="020B0004020202020204" pitchFamily="34" charset="0"/>
                <a:ea typeface="Canva Sans Bold"/>
                <a:cs typeface="Canva Sans Bold"/>
                <a:sym typeface="Canva Sans Bold"/>
              </a:rPr>
              <a:t>Sesli Oltalama</a:t>
            </a:r>
          </a:p>
        </p:txBody>
      </p:sp>
      <p:sp>
        <p:nvSpPr>
          <p:cNvPr id="28" name="TextBox 28"/>
          <p:cNvSpPr txBox="1"/>
          <p:nvPr/>
        </p:nvSpPr>
        <p:spPr>
          <a:xfrm>
            <a:off x="14891791" y="5998418"/>
            <a:ext cx="2234357" cy="897682"/>
          </a:xfrm>
          <a:prstGeom prst="rect">
            <a:avLst/>
          </a:prstGeom>
        </p:spPr>
        <p:txBody>
          <a:bodyPr lIns="0" tIns="0" rIns="0" bIns="0" rtlCol="0" anchor="t">
            <a:spAutoFit/>
          </a:bodyPr>
          <a:lstStyle/>
          <a:p>
            <a:pPr algn="ctr">
              <a:lnSpc>
                <a:spcPts val="3500"/>
              </a:lnSpc>
            </a:pPr>
            <a:r>
              <a:rPr lang="tr-TR" sz="3200" b="1">
                <a:solidFill>
                  <a:srgbClr val="446183"/>
                </a:solidFill>
                <a:latin typeface="Aptos" panose="020B0004020202020204" pitchFamily="34" charset="0"/>
                <a:ea typeface="Canva Sans Bold"/>
                <a:cs typeface="Canva Sans Bold"/>
                <a:sym typeface="Canva Sans Bold"/>
              </a:rPr>
              <a:t> SMS  Oltalama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3088" name="Freeform: Shape 308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8706" y="8229600"/>
            <a:ext cx="4009295"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090" name="Arc 308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3076" y="975241"/>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srgbClr val="000000"/>
              </a:solidFill>
              <a:latin typeface="Calibri" panose="020F0502020204030204"/>
            </a:endParaRPr>
          </a:p>
        </p:txBody>
      </p:sp>
      <p:sp>
        <p:nvSpPr>
          <p:cNvPr id="2" name="Title 1">
            <a:extLst>
              <a:ext uri="{FF2B5EF4-FFF2-40B4-BE49-F238E27FC236}">
                <a16:creationId xmlns:a16="http://schemas.microsoft.com/office/drawing/2014/main" id="{8B1D3459-AC01-45D2-9871-29E0293C3A09}"/>
              </a:ext>
            </a:extLst>
          </p:cNvPr>
          <p:cNvSpPr>
            <a:spLocks noGrp="1"/>
          </p:cNvSpPr>
          <p:nvPr>
            <p:ph type="title"/>
          </p:nvPr>
        </p:nvSpPr>
        <p:spPr>
          <a:xfrm>
            <a:off x="380115" y="723900"/>
            <a:ext cx="7886700" cy="1988345"/>
          </a:xfrm>
        </p:spPr>
        <p:txBody>
          <a:bodyPr>
            <a:normAutofit/>
          </a:bodyPr>
          <a:lstStyle/>
          <a:p>
            <a:r>
              <a:rPr lang="en-US" sz="6000" dirty="0">
                <a:latin typeface="Aptos" panose="020B0004020202020204" pitchFamily="34" charset="0"/>
              </a:rPr>
              <a:t>E-POSTA KİMLİK AVI (OLTALAMA)</a:t>
            </a:r>
          </a:p>
        </p:txBody>
      </p:sp>
      <p:sp>
        <p:nvSpPr>
          <p:cNvPr id="3" name="Content Placeholder 2">
            <a:extLst>
              <a:ext uri="{FF2B5EF4-FFF2-40B4-BE49-F238E27FC236}">
                <a16:creationId xmlns:a16="http://schemas.microsoft.com/office/drawing/2014/main" id="{B13805A1-31A0-42C7-93F8-296AADC913E0}"/>
              </a:ext>
            </a:extLst>
          </p:cNvPr>
          <p:cNvSpPr>
            <a:spLocks noGrp="1"/>
          </p:cNvSpPr>
          <p:nvPr>
            <p:ph idx="1"/>
          </p:nvPr>
        </p:nvSpPr>
        <p:spPr>
          <a:xfrm>
            <a:off x="878572" y="2781300"/>
            <a:ext cx="10412980" cy="6846482"/>
          </a:xfrm>
        </p:spPr>
        <p:txBody>
          <a:bodyPr>
            <a:normAutofit lnSpcReduction="10000"/>
          </a:bodyPr>
          <a:lstStyle/>
          <a:p>
            <a:r>
              <a:rPr lang="tr-TR" sz="4800" dirty="0">
                <a:latin typeface="Aptos" panose="020B0004020202020204" pitchFamily="34" charset="0"/>
              </a:rPr>
              <a:t>Dijital alanda, e-posta kimlik avı (oltalama), siber suçluların insanları spam (istenmeyen)</a:t>
            </a:r>
            <a:r>
              <a:rPr lang="tr-TR" sz="4800" b="1" dirty="0">
                <a:latin typeface="Aptos" panose="020B0004020202020204" pitchFamily="34" charset="0"/>
              </a:rPr>
              <a:t> </a:t>
            </a:r>
            <a:r>
              <a:rPr lang="tr-TR" sz="4800" dirty="0">
                <a:latin typeface="Aptos" panose="020B0004020202020204" pitchFamily="34" charset="0"/>
              </a:rPr>
              <a:t> veya </a:t>
            </a:r>
            <a:r>
              <a:rPr lang="tr-TR" sz="4800" b="1" dirty="0">
                <a:latin typeface="Aptos" panose="020B0004020202020204" pitchFamily="34" charset="0"/>
              </a:rPr>
              <a:t>sahte e-postalarla kandırmaya</a:t>
            </a:r>
            <a:r>
              <a:rPr lang="tr-TR" sz="4800" dirty="0">
                <a:latin typeface="Aptos" panose="020B0004020202020204" pitchFamily="34" charset="0"/>
              </a:rPr>
              <a:t> çalışmasından kaynaklanan büyük bir tehdittir.</a:t>
            </a:r>
          </a:p>
          <a:p>
            <a:r>
              <a:rPr lang="tr-TR" sz="4800" dirty="0">
                <a:latin typeface="Aptos" panose="020B0004020202020204" pitchFamily="34" charset="0"/>
              </a:rPr>
              <a:t>E-posta kimlik avı türleri arasında, tehditleri daha organize kurbanlara ve kuruluşlara yönlendiren hedefli kimlik avı ve klon kimlik avı gibi çok sayıda tür bulunmaktadır.</a:t>
            </a:r>
          </a:p>
        </p:txBody>
      </p:sp>
      <p:sp>
        <p:nvSpPr>
          <p:cNvPr id="4" name="Freeform 2">
            <a:extLst>
              <a:ext uri="{FF2B5EF4-FFF2-40B4-BE49-F238E27FC236}">
                <a16:creationId xmlns:a16="http://schemas.microsoft.com/office/drawing/2014/main" id="{849410DC-36E3-DCA0-B92A-07C3824E61AE}"/>
              </a:ext>
            </a:extLst>
          </p:cNvPr>
          <p:cNvSpPr/>
          <p:nvPr/>
        </p:nvSpPr>
        <p:spPr>
          <a:xfrm>
            <a:off x="13379146" y="1333500"/>
            <a:ext cx="2821260" cy="5594071"/>
          </a:xfrm>
          <a:custGeom>
            <a:avLst/>
            <a:gdLst/>
            <a:ahLst/>
            <a:cxnLst/>
            <a:rect l="l" t="t" r="r" b="b"/>
            <a:pathLst>
              <a:path w="1524647" h="3619341">
                <a:moveTo>
                  <a:pt x="0" y="0"/>
                </a:moveTo>
                <a:lnTo>
                  <a:pt x="1524647" y="0"/>
                </a:lnTo>
                <a:lnTo>
                  <a:pt x="1524647" y="3619341"/>
                </a:lnTo>
                <a:lnTo>
                  <a:pt x="0" y="3619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extLst>
      <p:ext uri="{BB962C8B-B14F-4D97-AF65-F5344CB8AC3E}">
        <p14:creationId xmlns:p14="http://schemas.microsoft.com/office/powerpoint/2010/main" val="953961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3088" name="Freeform: Shape 308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8706" y="8229600"/>
            <a:ext cx="4009295"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090" name="Arc 308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3076" y="975241"/>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srgbClr val="000000"/>
              </a:solidFill>
              <a:latin typeface="Calibri" panose="020F0502020204030204"/>
            </a:endParaRPr>
          </a:p>
        </p:txBody>
      </p:sp>
      <p:sp>
        <p:nvSpPr>
          <p:cNvPr id="2" name="Title 1">
            <a:extLst>
              <a:ext uri="{FF2B5EF4-FFF2-40B4-BE49-F238E27FC236}">
                <a16:creationId xmlns:a16="http://schemas.microsoft.com/office/drawing/2014/main" id="{8B1D3459-AC01-45D2-9871-29E0293C3A09}"/>
              </a:ext>
            </a:extLst>
          </p:cNvPr>
          <p:cNvSpPr>
            <a:spLocks noGrp="1"/>
          </p:cNvSpPr>
          <p:nvPr>
            <p:ph type="title"/>
          </p:nvPr>
        </p:nvSpPr>
        <p:spPr>
          <a:xfrm>
            <a:off x="380115" y="1021556"/>
            <a:ext cx="7886700" cy="1988345"/>
          </a:xfrm>
        </p:spPr>
        <p:txBody>
          <a:bodyPr>
            <a:normAutofit/>
          </a:bodyPr>
          <a:lstStyle/>
          <a:p>
            <a:r>
              <a:rPr lang="en-US" sz="6000" dirty="0">
                <a:latin typeface="Aptos" panose="020B0004020202020204" pitchFamily="34" charset="0"/>
              </a:rPr>
              <a:t>HEDEFLİ KİMLİK AVI</a:t>
            </a:r>
          </a:p>
        </p:txBody>
      </p:sp>
      <p:sp>
        <p:nvSpPr>
          <p:cNvPr id="3" name="Content Placeholder 2">
            <a:extLst>
              <a:ext uri="{FF2B5EF4-FFF2-40B4-BE49-F238E27FC236}">
                <a16:creationId xmlns:a16="http://schemas.microsoft.com/office/drawing/2014/main" id="{B13805A1-31A0-42C7-93F8-296AADC913E0}"/>
              </a:ext>
            </a:extLst>
          </p:cNvPr>
          <p:cNvSpPr>
            <a:spLocks noGrp="1"/>
          </p:cNvSpPr>
          <p:nvPr>
            <p:ph idx="1"/>
          </p:nvPr>
        </p:nvSpPr>
        <p:spPr>
          <a:xfrm>
            <a:off x="878572" y="2781300"/>
            <a:ext cx="9941828" cy="6846482"/>
          </a:xfrm>
        </p:spPr>
        <p:txBody>
          <a:bodyPr>
            <a:normAutofit/>
          </a:bodyPr>
          <a:lstStyle/>
          <a:p>
            <a:r>
              <a:rPr lang="tr-TR" sz="4800" dirty="0">
                <a:latin typeface="Aptos" panose="020B0004020202020204" pitchFamily="34" charset="0"/>
              </a:rPr>
              <a:t>E-posta kimlik avı, dijital alanda yaygın bir tehdittir ve hedefli kimlik avı bunu daha hedefli bir düzeye taşır.</a:t>
            </a:r>
          </a:p>
          <a:p>
            <a:r>
              <a:rPr lang="tr-TR" sz="4800" dirty="0">
                <a:latin typeface="Aptos" panose="020B0004020202020204" pitchFamily="34" charset="0"/>
              </a:rPr>
              <a:t>Bu strateji, mümkün olduğu kadar gerçekçi bir e-posta oluşturmak için saldırının kurbanını tam olarak tanımlamaktadır.</a:t>
            </a:r>
          </a:p>
        </p:txBody>
      </p:sp>
      <p:sp>
        <p:nvSpPr>
          <p:cNvPr id="5" name="Freeform 2">
            <a:extLst>
              <a:ext uri="{FF2B5EF4-FFF2-40B4-BE49-F238E27FC236}">
                <a16:creationId xmlns:a16="http://schemas.microsoft.com/office/drawing/2014/main" id="{42E3A9DF-A67F-5D6D-2F98-6B319A02119C}"/>
              </a:ext>
            </a:extLst>
          </p:cNvPr>
          <p:cNvSpPr/>
          <p:nvPr/>
        </p:nvSpPr>
        <p:spPr>
          <a:xfrm rot="-567310">
            <a:off x="13282471" y="2978650"/>
            <a:ext cx="2725165" cy="3582136"/>
          </a:xfrm>
          <a:custGeom>
            <a:avLst/>
            <a:gdLst/>
            <a:ahLst/>
            <a:cxnLst/>
            <a:rect l="l" t="t" r="r" b="b"/>
            <a:pathLst>
              <a:path w="1381216" h="1467427">
                <a:moveTo>
                  <a:pt x="0" y="0"/>
                </a:moveTo>
                <a:lnTo>
                  <a:pt x="1381216" y="0"/>
                </a:lnTo>
                <a:lnTo>
                  <a:pt x="1381216" y="1467428"/>
                </a:lnTo>
                <a:lnTo>
                  <a:pt x="0" y="1467428"/>
                </a:lnTo>
                <a:lnTo>
                  <a:pt x="0" y="0"/>
                </a:lnTo>
                <a:close/>
              </a:path>
            </a:pathLst>
          </a:custGeom>
          <a:blipFill>
            <a:blip r:embed="rId2">
              <a:alphaModFix amt="65999"/>
            </a:blip>
            <a:stretch>
              <a:fillRect/>
            </a:stretch>
          </a:blipFill>
        </p:spPr>
        <p:txBody>
          <a:bodyPr/>
          <a:lstStyle/>
          <a:p>
            <a:endParaRPr lang="en-GB"/>
          </a:p>
        </p:txBody>
      </p:sp>
    </p:spTree>
    <p:extLst>
      <p:ext uri="{BB962C8B-B14F-4D97-AF65-F5344CB8AC3E}">
        <p14:creationId xmlns:p14="http://schemas.microsoft.com/office/powerpoint/2010/main" val="308502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bc9dea-9bf6-49de-a95a-f1fa7fcbbbfa">
      <Terms xmlns="http://schemas.microsoft.com/office/infopath/2007/PartnerControls"/>
    </lcf76f155ced4ddcb4097134ff3c332f>
    <TaxCatchAll xmlns="86c132ca-d2ce-4f1f-9992-28ad6e1060f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40CEC7-70A8-4979-AC21-5CAADECCEADA}"/>
</file>

<file path=customXml/itemProps2.xml><?xml version="1.0" encoding="utf-8"?>
<ds:datastoreItem xmlns:ds="http://schemas.openxmlformats.org/officeDocument/2006/customXml" ds:itemID="{05841BAB-4C4D-40D8-9CF8-0A3A84DC679F}">
  <ds:schemaRefs>
    <ds:schemaRef ds:uri="http://schemas.microsoft.com/office/2006/metadata/properties"/>
    <ds:schemaRef ds:uri="http://schemas.microsoft.com/office/infopath/2007/PartnerControls"/>
    <ds:schemaRef ds:uri="48bc9dea-9bf6-49de-a95a-f1fa7fcbbbfa"/>
    <ds:schemaRef ds:uri="86c132ca-d2ce-4f1f-9992-28ad6e1060fc"/>
  </ds:schemaRefs>
</ds:datastoreItem>
</file>

<file path=customXml/itemProps3.xml><?xml version="1.0" encoding="utf-8"?>
<ds:datastoreItem xmlns:ds="http://schemas.openxmlformats.org/officeDocument/2006/customXml" ds:itemID="{0D608025-EC09-4ADB-A832-C07F1D5313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TotalTime>
  <Words>2016</Words>
  <Application>Microsoft Macintosh PowerPoint</Application>
  <PresentationFormat>Özel</PresentationFormat>
  <Paragraphs>151</Paragraphs>
  <Slides>23</Slides>
  <Notes>4</Notes>
  <HiddenSlides>0</HiddenSlides>
  <MMClips>0</MMClips>
  <ScaleCrop>false</ScaleCrop>
  <HeadingPairs>
    <vt:vector size="6" baseType="variant">
      <vt:variant>
        <vt:lpstr>Kullanılan Yazı Tipleri</vt:lpstr>
      </vt:variant>
      <vt:variant>
        <vt:i4>8</vt:i4>
      </vt:variant>
      <vt:variant>
        <vt:lpstr>Tema</vt:lpstr>
      </vt:variant>
      <vt:variant>
        <vt:i4>3</vt:i4>
      </vt:variant>
      <vt:variant>
        <vt:lpstr>Slayt Başlıkları</vt:lpstr>
      </vt:variant>
      <vt:variant>
        <vt:i4>23</vt:i4>
      </vt:variant>
    </vt:vector>
  </HeadingPairs>
  <TitlesOfParts>
    <vt:vector size="34" baseType="lpstr">
      <vt:lpstr>Calibri</vt:lpstr>
      <vt:lpstr>Inter</vt:lpstr>
      <vt:lpstr>Wingdings</vt:lpstr>
      <vt:lpstr>Arial</vt:lpstr>
      <vt:lpstr>Aptos</vt:lpstr>
      <vt:lpstr>Cambria</vt:lpstr>
      <vt:lpstr>Inter Bold</vt:lpstr>
      <vt:lpstr>Georgia</vt:lpstr>
      <vt:lpstr>Office Theme</vt:lpstr>
      <vt:lpstr>1_Motív Office</vt:lpstr>
      <vt:lpstr>Motív Office</vt:lpstr>
      <vt:lpstr>Dijital Gizlilik-  Oltalama (Kimlik Avı)</vt:lpstr>
      <vt:lpstr>PowerPoint Sunusu</vt:lpstr>
      <vt:lpstr>OLTALAMA</vt:lpstr>
      <vt:lpstr>Oltalama (Kimlik Avı) Terimi Ne Anlama Geliyor?</vt:lpstr>
      <vt:lpstr>Oltalama (Kimlik Avı) Terimi Ne Anlama Geliyor?</vt:lpstr>
      <vt:lpstr>Ne zaman başladı?</vt:lpstr>
      <vt:lpstr>PowerPoint Sunusu</vt:lpstr>
      <vt:lpstr>E-POSTA KİMLİK AVI (OLTALAMA)</vt:lpstr>
      <vt:lpstr>HEDEFLİ KİMLİK AVI</vt:lpstr>
      <vt:lpstr>Ne için kullanılır?</vt:lpstr>
      <vt:lpstr>KLON KİMLİK AVI</vt:lpstr>
      <vt:lpstr>SESLİ KİMLİK AVI</vt:lpstr>
      <vt:lpstr>SMS KİMLİK AVI</vt:lpstr>
      <vt:lpstr>PowerPoint Sunusu</vt:lpstr>
      <vt:lpstr>PowerPoint Sunusu</vt:lpstr>
      <vt:lpstr>PEKİ,  YEMİ YUTAN DİKKATSİZ KİŞİLERE  NE OLUR?</vt:lpstr>
      <vt:lpstr>PowerPoint Sunusu</vt:lpstr>
      <vt:lpstr>PowerPoint Sunusu</vt:lpstr>
      <vt:lpstr>Oltalama- Kısa  Sınav</vt:lpstr>
      <vt:lpstr>PowerPoint Sunusu</vt:lpstr>
      <vt:lpstr>PowerPoint Sunusu</vt:lpstr>
      <vt:lpstr>FİNAL SORUSU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DIGIWELL: 2. Digital Privacy: Phishing</dc:title>
  <cp:lastModifiedBy>yilmazilkeryorulmaz@posta.mu.edu.tr</cp:lastModifiedBy>
  <cp:revision>35</cp:revision>
  <dcterms:created xsi:type="dcterms:W3CDTF">2006-08-16T00:00:00Z</dcterms:created>
  <dcterms:modified xsi:type="dcterms:W3CDTF">2024-10-05T14:31:11Z</dcterms:modified>
  <dc:identifier>DAGKh2szZqM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