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69" r:id="rId6"/>
  </p:sldMasterIdLst>
  <p:notesMasterIdLst>
    <p:notesMasterId r:id="rId27"/>
  </p:notesMasterIdLst>
  <p:sldIdLst>
    <p:sldId id="307" r:id="rId7"/>
    <p:sldId id="310" r:id="rId8"/>
    <p:sldId id="311" r:id="rId9"/>
    <p:sldId id="312" r:id="rId10"/>
    <p:sldId id="313" r:id="rId11"/>
    <p:sldId id="259" r:id="rId12"/>
    <p:sldId id="262" r:id="rId13"/>
    <p:sldId id="314" r:id="rId14"/>
    <p:sldId id="315" r:id="rId15"/>
    <p:sldId id="316" r:id="rId16"/>
    <p:sldId id="317" r:id="rId17"/>
    <p:sldId id="318" r:id="rId18"/>
    <p:sldId id="319" r:id="rId19"/>
    <p:sldId id="269" r:id="rId20"/>
    <p:sldId id="320" r:id="rId21"/>
    <p:sldId id="321" r:id="rId22"/>
    <p:sldId id="272" r:id="rId23"/>
    <p:sldId id="273" r:id="rId24"/>
    <p:sldId id="278" r:id="rId25"/>
    <p:sldId id="265" r:id="rId26"/>
  </p:sldIdLst>
  <p:sldSz cx="18288000" cy="10287000"/>
  <p:notesSz cx="6858000" cy="9144000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Inter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5D5AD-1A0C-48DF-A7D6-76B9314C358D}" v="3" dt="2024-10-23T12:27:05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ulmaz, Yilmaz Ilker" userId="S::ilker.yorulmaz_cvut.cz#ext#@uniag1.onmicrosoft.com::18522686-d04d-483a-9261-9e0628e86e03" providerId="AD" clId="Web-{90E7E342-0D82-E356-6AF7-C0E65B39AFBE}"/>
    <pc:docChg chg="modSld">
      <pc:chgData name="Yorulmaz, Yilmaz Ilker" userId="S::ilker.yorulmaz_cvut.cz#ext#@uniag1.onmicrosoft.com::18522686-d04d-483a-9261-9e0628e86e03" providerId="AD" clId="Web-{90E7E342-0D82-E356-6AF7-C0E65B39AFBE}" dt="2024-10-16T09:48:57.371" v="1"/>
      <pc:docMkLst>
        <pc:docMk/>
      </pc:docMkLst>
      <pc:sldChg chg="addSp delSp">
        <pc:chgData name="Yorulmaz, Yilmaz Ilker" userId="S::ilker.yorulmaz_cvut.cz#ext#@uniag1.onmicrosoft.com::18522686-d04d-483a-9261-9e0628e86e03" providerId="AD" clId="Web-{90E7E342-0D82-E356-6AF7-C0E65B39AFBE}" dt="2024-10-16T09:48:57.371" v="1"/>
        <pc:sldMkLst>
          <pc:docMk/>
          <pc:sldMk cId="3910063453" sldId="307"/>
        </pc:sldMkLst>
        <pc:spChg chg="add">
          <ac:chgData name="Yorulmaz, Yilmaz Ilker" userId="S::ilker.yorulmaz_cvut.cz#ext#@uniag1.onmicrosoft.com::18522686-d04d-483a-9261-9e0628e86e03" providerId="AD" clId="Web-{90E7E342-0D82-E356-6AF7-C0E65B39AFBE}" dt="2024-10-16T09:48:57.371" v="1"/>
          <ac:spMkLst>
            <pc:docMk/>
            <pc:sldMk cId="3910063453" sldId="307"/>
            <ac:spMk id="6" creationId="{D631E33B-7141-87BC-7265-49AEB99568AD}"/>
          </ac:spMkLst>
        </pc:spChg>
        <pc:spChg chg="del">
          <ac:chgData name="Yorulmaz, Yilmaz Ilker" userId="S::ilker.yorulmaz_cvut.cz#ext#@uniag1.onmicrosoft.com::18522686-d04d-483a-9261-9e0628e86e03" providerId="AD" clId="Web-{90E7E342-0D82-E356-6AF7-C0E65B39AFBE}" dt="2024-10-16T09:48:53.043" v="0"/>
          <ac:spMkLst>
            <pc:docMk/>
            <pc:sldMk cId="3910063453" sldId="307"/>
            <ac:spMk id="34" creationId="{D631E33B-7141-87BC-7265-49AEB99568AD}"/>
          </ac:spMkLst>
        </pc:spChg>
      </pc:sldChg>
    </pc:docChg>
  </pc:docChgLst>
  <pc:docChgLst>
    <pc:chgData name="Martina Hanová" userId="S::hanova@uniag.sk::3d22e42d-bb89-40fb-8988-9efa43568f68" providerId="AD" clId="Web-{DD05D5AD-1A0C-48DF-A7D6-76B9314C358D}"/>
    <pc:docChg chg="delSld">
      <pc:chgData name="Martina Hanová" userId="S::hanova@uniag.sk::3d22e42d-bb89-40fb-8988-9efa43568f68" providerId="AD" clId="Web-{DD05D5AD-1A0C-48DF-A7D6-76B9314C358D}" dt="2024-10-23T12:27:05.038" v="2"/>
      <pc:docMkLst>
        <pc:docMk/>
      </pc:docMkLst>
      <pc:sldChg chg="del">
        <pc:chgData name="Martina Hanová" userId="S::hanova@uniag.sk::3d22e42d-bb89-40fb-8988-9efa43568f68" providerId="AD" clId="Web-{DD05D5AD-1A0C-48DF-A7D6-76B9314C358D}" dt="2024-10-23T12:27:05.038" v="2"/>
        <pc:sldMkLst>
          <pc:docMk/>
          <pc:sldMk cId="0" sldId="282"/>
        </pc:sldMkLst>
      </pc:sldChg>
      <pc:sldChg chg="del">
        <pc:chgData name="Martina Hanová" userId="S::hanova@uniag.sk::3d22e42d-bb89-40fb-8988-9efa43568f68" providerId="AD" clId="Web-{DD05D5AD-1A0C-48DF-A7D6-76B9314C358D}" dt="2024-10-23T12:26:57.944" v="0"/>
        <pc:sldMkLst>
          <pc:docMk/>
          <pc:sldMk cId="3068211290" sldId="290"/>
        </pc:sldMkLst>
      </pc:sldChg>
      <pc:sldChg chg="del">
        <pc:chgData name="Martina Hanová" userId="S::hanova@uniag.sk::3d22e42d-bb89-40fb-8988-9efa43568f68" providerId="AD" clId="Web-{DD05D5AD-1A0C-48DF-A7D6-76B9314C358D}" dt="2024-10-23T12:27:03.007" v="1"/>
        <pc:sldMkLst>
          <pc:docMk/>
          <pc:sldMk cId="4120888116" sldId="3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8C5-2147-47F9-A575-B57D292C9C0F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96AC3-2EDE-4221-85AD-C1349B49BC6A}">
      <dgm:prSet custT="1"/>
      <dgm:spPr/>
      <dgm:t>
        <a:bodyPr/>
        <a:lstStyle/>
        <a:p>
          <a:r>
            <a:rPr lang="pl-PL" sz="4000" dirty="0">
              <a:ea typeface="Inter"/>
              <a:sym typeface="Inter"/>
            </a:rPr>
            <a:t>Co je podle vás phishing?</a:t>
          </a:r>
          <a:endParaRPr lang="en-US" sz="4000" dirty="0">
            <a:latin typeface="Aptos" panose="020B0004020202020204" pitchFamily="34" charset="0"/>
          </a:endParaRPr>
        </a:p>
      </dgm:t>
    </dgm:pt>
    <dgm:pt modelId="{4CB0B043-98FF-4B67-8BFD-9ED36802F02C}" type="par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D8534C3A-9749-4FD8-BDFB-E707F39AB874}" type="sibTrans" cxnId="{1F9BA073-B6FB-4F9F-A167-C19854217788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EC11C502-9B59-4944-92F6-0B5403136BAE}">
      <dgm:prSet custT="1"/>
      <dgm:spPr/>
      <dgm:t>
        <a:bodyPr/>
        <a:lstStyle/>
        <a:p>
          <a:r>
            <a:rPr lang="cs-CZ" sz="4000" dirty="0">
              <a:ea typeface="Inter"/>
              <a:sym typeface="Inter"/>
            </a:rPr>
            <a:t>Jaké stopy vás obvykle upozorní, že zpráva může být pokusem o </a:t>
          </a:r>
          <a:r>
            <a:rPr lang="cs-CZ" sz="4000" dirty="0" err="1">
              <a:ea typeface="Inter"/>
              <a:sym typeface="Inter"/>
            </a:rPr>
            <a:t>phishing</a:t>
          </a:r>
          <a:r>
            <a:rPr lang="cs-CZ" sz="4000" dirty="0">
              <a:ea typeface="Inter"/>
              <a:sym typeface="Inter"/>
            </a:rPr>
            <a:t>?</a:t>
          </a:r>
          <a:endParaRPr lang="en-US" sz="4000" dirty="0">
            <a:latin typeface="Aptos" panose="020B0004020202020204" pitchFamily="34" charset="0"/>
          </a:endParaRPr>
        </a:p>
      </dgm:t>
    </dgm:pt>
    <dgm:pt modelId="{DE40E66C-F261-44F1-87FF-6A2AD644B46E}" type="par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4DF339E1-469F-4B71-A228-3D55713A966E}" type="sibTrans" cxnId="{63F379C3-1953-4323-A6AF-8CFB3E4A9566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A5933B3-638B-42D8-BAAB-8A126D8C74F7}">
      <dgm:prSet custT="1"/>
      <dgm:spPr/>
      <dgm:t>
        <a:bodyPr/>
        <a:lstStyle/>
        <a:p>
          <a:r>
            <a:rPr lang="cs-CZ" sz="4000" dirty="0">
              <a:ea typeface="Inter"/>
              <a:sym typeface="Inter"/>
            </a:rPr>
            <a:t>Stali jste se někdy obětí </a:t>
          </a:r>
          <a:r>
            <a:rPr lang="cs-CZ" sz="4000" dirty="0" err="1">
              <a:ea typeface="Inter"/>
              <a:sym typeface="Inter"/>
            </a:rPr>
            <a:t>phishingu</a:t>
          </a:r>
          <a:r>
            <a:rPr lang="cs-CZ" sz="4000" dirty="0">
              <a:ea typeface="Inter"/>
              <a:sym typeface="Inter"/>
            </a:rPr>
            <a:t> nebo znáte někoho, kdo se tak stalo?</a:t>
          </a:r>
          <a:endParaRPr lang="en-US" sz="4000" dirty="0">
            <a:latin typeface="Aptos" panose="020B0004020202020204" pitchFamily="34" charset="0"/>
          </a:endParaRPr>
        </a:p>
      </dgm:t>
    </dgm:pt>
    <dgm:pt modelId="{ACAF7926-6414-40AE-99D8-F45652477851}" type="par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C51B2801-8AD2-4EED-A6DB-C80FF3221A60}" type="sibTrans" cxnId="{C78E26E0-F2DD-4E75-8ABB-051DEECE9D8C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1A94D5F-03AE-4E59-BA61-20DAE9520598}">
      <dgm:prSet custT="1"/>
      <dgm:spPr/>
      <dgm:t>
        <a:bodyPr/>
        <a:lstStyle/>
        <a:p>
          <a:r>
            <a:rPr lang="cs-CZ" sz="4000" dirty="0">
              <a:solidFill>
                <a:schemeClr val="bg1"/>
              </a:solidFill>
              <a:ea typeface="Inter"/>
              <a:sym typeface="Inter"/>
            </a:rPr>
            <a:t>Máte nějaké nedávné příklady </a:t>
          </a:r>
          <a:r>
            <a:rPr lang="cs-CZ" sz="4000" dirty="0" err="1">
              <a:solidFill>
                <a:schemeClr val="bg1"/>
              </a:solidFill>
              <a:ea typeface="Inter"/>
              <a:sym typeface="Inter"/>
            </a:rPr>
            <a:t>phishingu</a:t>
          </a:r>
          <a:r>
            <a:rPr lang="cs-CZ" sz="4000" dirty="0">
              <a:solidFill>
                <a:schemeClr val="bg1"/>
              </a:solidFill>
              <a:ea typeface="Inter"/>
              <a:sym typeface="Inter"/>
            </a:rPr>
            <a:t>, o které byste se chtěli podělit?</a:t>
          </a:r>
          <a:endParaRPr lang="en-GB" sz="40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E2EED633-54E9-4123-9CA1-1028285AE72C}" type="parTrans" cxnId="{60EDBFF9-EF9B-431B-900B-DA049256C2DD}">
      <dgm:prSet/>
      <dgm:spPr/>
      <dgm:t>
        <a:bodyPr/>
        <a:lstStyle/>
        <a:p>
          <a:endParaRPr lang="en-GB"/>
        </a:p>
      </dgm:t>
    </dgm:pt>
    <dgm:pt modelId="{06E999FD-D9EC-4E69-8A89-44C69CF33279}" type="sibTrans" cxnId="{60EDBFF9-EF9B-431B-900B-DA049256C2DD}">
      <dgm:prSet/>
      <dgm:spPr/>
      <dgm:t>
        <a:bodyPr/>
        <a:lstStyle/>
        <a:p>
          <a:endParaRPr lang="en-GB"/>
        </a:p>
      </dgm:t>
    </dgm:pt>
    <dgm:pt modelId="{B3F6A303-365F-43A5-9A5D-28931EA0EBC2}" type="pres">
      <dgm:prSet presAssocID="{AE67F8C5-2147-47F9-A575-B57D292C9C0F}" presName="outerComposite" presStyleCnt="0">
        <dgm:presLayoutVars>
          <dgm:chMax val="5"/>
          <dgm:dir/>
          <dgm:resizeHandles val="exact"/>
        </dgm:presLayoutVars>
      </dgm:prSet>
      <dgm:spPr/>
    </dgm:pt>
    <dgm:pt modelId="{B2DD08DB-FA21-4BBE-B55E-D9BB6EFA5BAA}" type="pres">
      <dgm:prSet presAssocID="{AE67F8C5-2147-47F9-A575-B57D292C9C0F}" presName="dummyMaxCanvas" presStyleCnt="0">
        <dgm:presLayoutVars/>
      </dgm:prSet>
      <dgm:spPr/>
    </dgm:pt>
    <dgm:pt modelId="{FA74487E-19BB-4C30-B7C6-BCD8680483BF}" type="pres">
      <dgm:prSet presAssocID="{AE67F8C5-2147-47F9-A575-B57D292C9C0F}" presName="FourNodes_1" presStyleLbl="node1" presStyleIdx="0" presStyleCnt="4">
        <dgm:presLayoutVars>
          <dgm:bulletEnabled val="1"/>
        </dgm:presLayoutVars>
      </dgm:prSet>
      <dgm:spPr/>
    </dgm:pt>
    <dgm:pt modelId="{B41085AF-525F-4712-9B38-3CDBE5A733EE}" type="pres">
      <dgm:prSet presAssocID="{AE67F8C5-2147-47F9-A575-B57D292C9C0F}" presName="FourNodes_2" presStyleLbl="node1" presStyleIdx="1" presStyleCnt="4">
        <dgm:presLayoutVars>
          <dgm:bulletEnabled val="1"/>
        </dgm:presLayoutVars>
      </dgm:prSet>
      <dgm:spPr/>
    </dgm:pt>
    <dgm:pt modelId="{39377F6E-7C2D-4817-AF67-43CD42F04E65}" type="pres">
      <dgm:prSet presAssocID="{AE67F8C5-2147-47F9-A575-B57D292C9C0F}" presName="FourNodes_3" presStyleLbl="node1" presStyleIdx="2" presStyleCnt="4">
        <dgm:presLayoutVars>
          <dgm:bulletEnabled val="1"/>
        </dgm:presLayoutVars>
      </dgm:prSet>
      <dgm:spPr/>
    </dgm:pt>
    <dgm:pt modelId="{CE8F1E9D-1831-4E20-8AFB-CD5C0E628F57}" type="pres">
      <dgm:prSet presAssocID="{AE67F8C5-2147-47F9-A575-B57D292C9C0F}" presName="FourNodes_4" presStyleLbl="node1" presStyleIdx="3" presStyleCnt="4">
        <dgm:presLayoutVars>
          <dgm:bulletEnabled val="1"/>
        </dgm:presLayoutVars>
      </dgm:prSet>
      <dgm:spPr/>
    </dgm:pt>
    <dgm:pt modelId="{81AAC059-7238-4E15-9B16-CC46383664AA}" type="pres">
      <dgm:prSet presAssocID="{AE67F8C5-2147-47F9-A575-B57D292C9C0F}" presName="FourConn_1-2" presStyleLbl="fgAccFollowNode1" presStyleIdx="0" presStyleCnt="3">
        <dgm:presLayoutVars>
          <dgm:bulletEnabled val="1"/>
        </dgm:presLayoutVars>
      </dgm:prSet>
      <dgm:spPr/>
    </dgm:pt>
    <dgm:pt modelId="{B87A072C-8C89-4B9B-8E7E-E4657F1104D8}" type="pres">
      <dgm:prSet presAssocID="{AE67F8C5-2147-47F9-A575-B57D292C9C0F}" presName="FourConn_2-3" presStyleLbl="fgAccFollowNode1" presStyleIdx="1" presStyleCnt="3">
        <dgm:presLayoutVars>
          <dgm:bulletEnabled val="1"/>
        </dgm:presLayoutVars>
      </dgm:prSet>
      <dgm:spPr/>
    </dgm:pt>
    <dgm:pt modelId="{83CCDF6A-E9F2-4E90-A872-18035F2D0B84}" type="pres">
      <dgm:prSet presAssocID="{AE67F8C5-2147-47F9-A575-B57D292C9C0F}" presName="FourConn_3-4" presStyleLbl="fgAccFollowNode1" presStyleIdx="2" presStyleCnt="3">
        <dgm:presLayoutVars>
          <dgm:bulletEnabled val="1"/>
        </dgm:presLayoutVars>
      </dgm:prSet>
      <dgm:spPr/>
    </dgm:pt>
    <dgm:pt modelId="{BBD6433F-6791-4565-88CB-15CF85157FF9}" type="pres">
      <dgm:prSet presAssocID="{AE67F8C5-2147-47F9-A575-B57D292C9C0F}" presName="FourNodes_1_text" presStyleLbl="node1" presStyleIdx="3" presStyleCnt="4">
        <dgm:presLayoutVars>
          <dgm:bulletEnabled val="1"/>
        </dgm:presLayoutVars>
      </dgm:prSet>
      <dgm:spPr/>
    </dgm:pt>
    <dgm:pt modelId="{5827357D-FE17-467D-A387-F53370390C96}" type="pres">
      <dgm:prSet presAssocID="{AE67F8C5-2147-47F9-A575-B57D292C9C0F}" presName="FourNodes_2_text" presStyleLbl="node1" presStyleIdx="3" presStyleCnt="4">
        <dgm:presLayoutVars>
          <dgm:bulletEnabled val="1"/>
        </dgm:presLayoutVars>
      </dgm:prSet>
      <dgm:spPr/>
    </dgm:pt>
    <dgm:pt modelId="{72E9CAC0-DDD9-41A6-AD55-D80C60D923C5}" type="pres">
      <dgm:prSet presAssocID="{AE67F8C5-2147-47F9-A575-B57D292C9C0F}" presName="FourNodes_3_text" presStyleLbl="node1" presStyleIdx="3" presStyleCnt="4">
        <dgm:presLayoutVars>
          <dgm:bulletEnabled val="1"/>
        </dgm:presLayoutVars>
      </dgm:prSet>
      <dgm:spPr/>
    </dgm:pt>
    <dgm:pt modelId="{1E0E32B0-213E-4EE7-85FC-81E349A7BDA2}" type="pres">
      <dgm:prSet presAssocID="{AE67F8C5-2147-47F9-A575-B57D292C9C0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A47900-86C9-45FC-8ADC-223FAFFC57CA}" type="presOf" srcId="{4DF339E1-469F-4B71-A228-3D55713A966E}" destId="{B87A072C-8C89-4B9B-8E7E-E4657F1104D8}" srcOrd="0" destOrd="0" presId="urn:microsoft.com/office/officeart/2005/8/layout/vProcess5"/>
    <dgm:cxn modelId="{BEF17439-B183-45CE-8BF4-5F40AB6C97CD}" type="presOf" srcId="{FD996AC3-2EDE-4221-85AD-C1349B49BC6A}" destId="{FA74487E-19BB-4C30-B7C6-BCD8680483BF}" srcOrd="0" destOrd="0" presId="urn:microsoft.com/office/officeart/2005/8/layout/vProcess5"/>
    <dgm:cxn modelId="{E5AF603D-724D-4A9F-9BA6-0EFA1328AEB7}" type="presOf" srcId="{EC11C502-9B59-4944-92F6-0B5403136BAE}" destId="{5827357D-FE17-467D-A387-F53370390C96}" srcOrd="1" destOrd="0" presId="urn:microsoft.com/office/officeart/2005/8/layout/vProcess5"/>
    <dgm:cxn modelId="{245AD73D-C88A-4ECF-841A-F7CFAB07B653}" type="presOf" srcId="{D8534C3A-9749-4FD8-BDFB-E707F39AB874}" destId="{81AAC059-7238-4E15-9B16-CC46383664AA}" srcOrd="0" destOrd="0" presId="urn:microsoft.com/office/officeart/2005/8/layout/vProcess5"/>
    <dgm:cxn modelId="{37237660-F696-42AC-BCB7-B55B604F9C1D}" type="presOf" srcId="{FD996AC3-2EDE-4221-85AD-C1349B49BC6A}" destId="{BBD6433F-6791-4565-88CB-15CF85157FF9}" srcOrd="1" destOrd="0" presId="urn:microsoft.com/office/officeart/2005/8/layout/vProcess5"/>
    <dgm:cxn modelId="{87818063-9470-4039-AFF7-DCDB54C3C8C1}" type="presOf" srcId="{5A5933B3-638B-42D8-BAAB-8A126D8C74F7}" destId="{39377F6E-7C2D-4817-AF67-43CD42F04E65}" srcOrd="0" destOrd="0" presId="urn:microsoft.com/office/officeart/2005/8/layout/vProcess5"/>
    <dgm:cxn modelId="{25D9BC4C-7158-4BF9-B14F-289278254BDB}" type="presOf" srcId="{51A94D5F-03AE-4E59-BA61-20DAE9520598}" destId="{1E0E32B0-213E-4EE7-85FC-81E349A7BDA2}" srcOrd="1" destOrd="0" presId="urn:microsoft.com/office/officeart/2005/8/layout/vProcess5"/>
    <dgm:cxn modelId="{1F9BA073-B6FB-4F9F-A167-C19854217788}" srcId="{AE67F8C5-2147-47F9-A575-B57D292C9C0F}" destId="{FD996AC3-2EDE-4221-85AD-C1349B49BC6A}" srcOrd="0" destOrd="0" parTransId="{4CB0B043-98FF-4B67-8BFD-9ED36802F02C}" sibTransId="{D8534C3A-9749-4FD8-BDFB-E707F39AB874}"/>
    <dgm:cxn modelId="{37566581-B049-4A2D-B4EF-A89F97692E6E}" type="presOf" srcId="{EC11C502-9B59-4944-92F6-0B5403136BAE}" destId="{B41085AF-525F-4712-9B38-3CDBE5A733EE}" srcOrd="0" destOrd="0" presId="urn:microsoft.com/office/officeart/2005/8/layout/vProcess5"/>
    <dgm:cxn modelId="{D1E0A58D-3FE7-4FAE-BD91-A9BE8C1BD793}" type="presOf" srcId="{C51B2801-8AD2-4EED-A6DB-C80FF3221A60}" destId="{83CCDF6A-E9F2-4E90-A872-18035F2D0B84}" srcOrd="0" destOrd="0" presId="urn:microsoft.com/office/officeart/2005/8/layout/vProcess5"/>
    <dgm:cxn modelId="{8EAA4D9B-C145-44BF-AB45-2CB71795CF8F}" type="presOf" srcId="{AE67F8C5-2147-47F9-A575-B57D292C9C0F}" destId="{B3F6A303-365F-43A5-9A5D-28931EA0EBC2}" srcOrd="0" destOrd="0" presId="urn:microsoft.com/office/officeart/2005/8/layout/vProcess5"/>
    <dgm:cxn modelId="{63F379C3-1953-4323-A6AF-8CFB3E4A9566}" srcId="{AE67F8C5-2147-47F9-A575-B57D292C9C0F}" destId="{EC11C502-9B59-4944-92F6-0B5403136BAE}" srcOrd="1" destOrd="0" parTransId="{DE40E66C-F261-44F1-87FF-6A2AD644B46E}" sibTransId="{4DF339E1-469F-4B71-A228-3D55713A966E}"/>
    <dgm:cxn modelId="{FBC31FD2-3772-40A7-83AB-A6232E4CBD6B}" type="presOf" srcId="{5A5933B3-638B-42D8-BAAB-8A126D8C74F7}" destId="{72E9CAC0-DDD9-41A6-AD55-D80C60D923C5}" srcOrd="1" destOrd="0" presId="urn:microsoft.com/office/officeart/2005/8/layout/vProcess5"/>
    <dgm:cxn modelId="{A38A1BDA-0E3C-41E0-A484-84D2A66A6052}" type="presOf" srcId="{51A94D5F-03AE-4E59-BA61-20DAE9520598}" destId="{CE8F1E9D-1831-4E20-8AFB-CD5C0E628F57}" srcOrd="0" destOrd="0" presId="urn:microsoft.com/office/officeart/2005/8/layout/vProcess5"/>
    <dgm:cxn modelId="{C78E26E0-F2DD-4E75-8ABB-051DEECE9D8C}" srcId="{AE67F8C5-2147-47F9-A575-B57D292C9C0F}" destId="{5A5933B3-638B-42D8-BAAB-8A126D8C74F7}" srcOrd="2" destOrd="0" parTransId="{ACAF7926-6414-40AE-99D8-F45652477851}" sibTransId="{C51B2801-8AD2-4EED-A6DB-C80FF3221A60}"/>
    <dgm:cxn modelId="{60EDBFF9-EF9B-431B-900B-DA049256C2DD}" srcId="{AE67F8C5-2147-47F9-A575-B57D292C9C0F}" destId="{51A94D5F-03AE-4E59-BA61-20DAE9520598}" srcOrd="3" destOrd="0" parTransId="{E2EED633-54E9-4123-9CA1-1028285AE72C}" sibTransId="{06E999FD-D9EC-4E69-8A89-44C69CF33279}"/>
    <dgm:cxn modelId="{1491B4B5-2167-4D90-BCD3-C07F0E1EE500}" type="presParOf" srcId="{B3F6A303-365F-43A5-9A5D-28931EA0EBC2}" destId="{B2DD08DB-FA21-4BBE-B55E-D9BB6EFA5BAA}" srcOrd="0" destOrd="0" presId="urn:microsoft.com/office/officeart/2005/8/layout/vProcess5"/>
    <dgm:cxn modelId="{2A6F97A5-E20C-46AB-8D1A-014C2324C712}" type="presParOf" srcId="{B3F6A303-365F-43A5-9A5D-28931EA0EBC2}" destId="{FA74487E-19BB-4C30-B7C6-BCD8680483BF}" srcOrd="1" destOrd="0" presId="urn:microsoft.com/office/officeart/2005/8/layout/vProcess5"/>
    <dgm:cxn modelId="{CE8EA301-B462-4B1D-AE42-86303CBF40D7}" type="presParOf" srcId="{B3F6A303-365F-43A5-9A5D-28931EA0EBC2}" destId="{B41085AF-525F-4712-9B38-3CDBE5A733EE}" srcOrd="2" destOrd="0" presId="urn:microsoft.com/office/officeart/2005/8/layout/vProcess5"/>
    <dgm:cxn modelId="{ED1282C8-308A-4A0A-BA6B-DEAA2B9AE4FE}" type="presParOf" srcId="{B3F6A303-365F-43A5-9A5D-28931EA0EBC2}" destId="{39377F6E-7C2D-4817-AF67-43CD42F04E65}" srcOrd="3" destOrd="0" presId="urn:microsoft.com/office/officeart/2005/8/layout/vProcess5"/>
    <dgm:cxn modelId="{EAC1D8C5-A49E-46CA-A71C-58813988DD55}" type="presParOf" srcId="{B3F6A303-365F-43A5-9A5D-28931EA0EBC2}" destId="{CE8F1E9D-1831-4E20-8AFB-CD5C0E628F57}" srcOrd="4" destOrd="0" presId="urn:microsoft.com/office/officeart/2005/8/layout/vProcess5"/>
    <dgm:cxn modelId="{52E2BEF1-C823-447C-8004-2607E7658110}" type="presParOf" srcId="{B3F6A303-365F-43A5-9A5D-28931EA0EBC2}" destId="{81AAC059-7238-4E15-9B16-CC46383664AA}" srcOrd="5" destOrd="0" presId="urn:microsoft.com/office/officeart/2005/8/layout/vProcess5"/>
    <dgm:cxn modelId="{CD0856A1-E771-4A68-995C-BD7EBE7A8F21}" type="presParOf" srcId="{B3F6A303-365F-43A5-9A5D-28931EA0EBC2}" destId="{B87A072C-8C89-4B9B-8E7E-E4657F1104D8}" srcOrd="6" destOrd="0" presId="urn:microsoft.com/office/officeart/2005/8/layout/vProcess5"/>
    <dgm:cxn modelId="{59280F49-DCF8-48C8-B263-378A3FA5B7B5}" type="presParOf" srcId="{B3F6A303-365F-43A5-9A5D-28931EA0EBC2}" destId="{83CCDF6A-E9F2-4E90-A872-18035F2D0B84}" srcOrd="7" destOrd="0" presId="urn:microsoft.com/office/officeart/2005/8/layout/vProcess5"/>
    <dgm:cxn modelId="{3FCC1788-5D26-45DC-966A-84DDB525CFF9}" type="presParOf" srcId="{B3F6A303-365F-43A5-9A5D-28931EA0EBC2}" destId="{BBD6433F-6791-4565-88CB-15CF85157FF9}" srcOrd="8" destOrd="0" presId="urn:microsoft.com/office/officeart/2005/8/layout/vProcess5"/>
    <dgm:cxn modelId="{4918B4E4-F7F5-41B3-8A2B-C204F7ADA0F0}" type="presParOf" srcId="{B3F6A303-365F-43A5-9A5D-28931EA0EBC2}" destId="{5827357D-FE17-467D-A387-F53370390C96}" srcOrd="9" destOrd="0" presId="urn:microsoft.com/office/officeart/2005/8/layout/vProcess5"/>
    <dgm:cxn modelId="{799E684D-00A6-46EC-9116-6B3BEC785CB6}" type="presParOf" srcId="{B3F6A303-365F-43A5-9A5D-28931EA0EBC2}" destId="{72E9CAC0-DDD9-41A6-AD55-D80C60D923C5}" srcOrd="10" destOrd="0" presId="urn:microsoft.com/office/officeart/2005/8/layout/vProcess5"/>
    <dgm:cxn modelId="{00FE7AA8-3F3C-4B5C-9AB1-2AD5A1F4F75A}" type="presParOf" srcId="{B3F6A303-365F-43A5-9A5D-28931EA0EBC2}" destId="{1E0E32B0-213E-4EE7-85FC-81E349A7BD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487E-19BB-4C30-B7C6-BCD8680483BF}">
      <dsp:nvSpPr>
        <dsp:cNvPr id="0" name=""/>
        <dsp:cNvSpPr/>
      </dsp:nvSpPr>
      <dsp:spPr>
        <a:xfrm>
          <a:off x="0" y="0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ea typeface="Inter"/>
              <a:sym typeface="Inter"/>
            </a:rPr>
            <a:t>Co je podle vás phishing?</a:t>
          </a:r>
          <a:endParaRPr lang="en-US" sz="4000" kern="1200" dirty="0">
            <a:latin typeface="Aptos" panose="020B0004020202020204" pitchFamily="34" charset="0"/>
          </a:endParaRPr>
        </a:p>
      </dsp:txBody>
      <dsp:txXfrm>
        <a:off x="42069" y="42069"/>
        <a:ext cx="10947426" cy="1352201"/>
      </dsp:txXfrm>
    </dsp:sp>
    <dsp:sp modelId="{B41085AF-525F-4712-9B38-3CDBE5A733EE}">
      <dsp:nvSpPr>
        <dsp:cNvPr id="0" name=""/>
        <dsp:cNvSpPr/>
      </dsp:nvSpPr>
      <dsp:spPr>
        <a:xfrm>
          <a:off x="1056817" y="1697492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ea typeface="Inter"/>
              <a:sym typeface="Inter"/>
            </a:rPr>
            <a:t>Jaké stopy vás obvykle upozorní, že zpráva může být pokusem o </a:t>
          </a:r>
          <a:r>
            <a:rPr lang="cs-CZ" sz="4000" kern="1200" dirty="0" err="1">
              <a:ea typeface="Inter"/>
              <a:sym typeface="Inter"/>
            </a:rPr>
            <a:t>phishing</a:t>
          </a:r>
          <a:r>
            <a:rPr lang="cs-CZ" sz="4000" kern="1200" dirty="0">
              <a:ea typeface="Inter"/>
              <a:sym typeface="Inter"/>
            </a:rPr>
            <a:t>?</a:t>
          </a:r>
          <a:endParaRPr lang="en-US" sz="4000" kern="1200" dirty="0">
            <a:latin typeface="Aptos" panose="020B0004020202020204" pitchFamily="34" charset="0"/>
          </a:endParaRPr>
        </a:p>
      </dsp:txBody>
      <dsp:txXfrm>
        <a:off x="1098886" y="1739561"/>
        <a:ext cx="10544143" cy="1352201"/>
      </dsp:txXfrm>
    </dsp:sp>
    <dsp:sp modelId="{39377F6E-7C2D-4817-AF67-43CD42F04E65}">
      <dsp:nvSpPr>
        <dsp:cNvPr id="0" name=""/>
        <dsp:cNvSpPr/>
      </dsp:nvSpPr>
      <dsp:spPr>
        <a:xfrm>
          <a:off x="2097862" y="3394984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ea typeface="Inter"/>
              <a:sym typeface="Inter"/>
            </a:rPr>
            <a:t>Stali jste se někdy obětí </a:t>
          </a:r>
          <a:r>
            <a:rPr lang="cs-CZ" sz="4000" kern="1200" dirty="0" err="1">
              <a:ea typeface="Inter"/>
              <a:sym typeface="Inter"/>
            </a:rPr>
            <a:t>phishingu</a:t>
          </a:r>
          <a:r>
            <a:rPr lang="cs-CZ" sz="4000" kern="1200" dirty="0">
              <a:ea typeface="Inter"/>
              <a:sym typeface="Inter"/>
            </a:rPr>
            <a:t> nebo znáte někoho, kdo se tak stalo?</a:t>
          </a:r>
          <a:endParaRPr lang="en-US" sz="4000" kern="1200" dirty="0">
            <a:latin typeface="Aptos" panose="020B0004020202020204" pitchFamily="34" charset="0"/>
          </a:endParaRPr>
        </a:p>
      </dsp:txBody>
      <dsp:txXfrm>
        <a:off x="2139931" y="3437053"/>
        <a:ext cx="10559916" cy="1352201"/>
      </dsp:txXfrm>
    </dsp:sp>
    <dsp:sp modelId="{CE8F1E9D-1831-4E20-8AFB-CD5C0E628F57}">
      <dsp:nvSpPr>
        <dsp:cNvPr id="0" name=""/>
        <dsp:cNvSpPr/>
      </dsp:nvSpPr>
      <dsp:spPr>
        <a:xfrm>
          <a:off x="3154680" y="5092476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solidFill>
                <a:schemeClr val="bg1"/>
              </a:solidFill>
              <a:ea typeface="Inter"/>
              <a:sym typeface="Inter"/>
            </a:rPr>
            <a:t>Máte nějaké nedávné příklady </a:t>
          </a:r>
          <a:r>
            <a:rPr lang="cs-CZ" sz="4000" kern="1200" dirty="0" err="1">
              <a:solidFill>
                <a:schemeClr val="bg1"/>
              </a:solidFill>
              <a:ea typeface="Inter"/>
              <a:sym typeface="Inter"/>
            </a:rPr>
            <a:t>phishingu</a:t>
          </a:r>
          <a:r>
            <a:rPr lang="cs-CZ" sz="4000" kern="1200" dirty="0">
              <a:solidFill>
                <a:schemeClr val="bg1"/>
              </a:solidFill>
              <a:ea typeface="Inter"/>
              <a:sym typeface="Inter"/>
            </a:rPr>
            <a:t>, o které byste se chtěli podělit?</a:t>
          </a:r>
          <a:endParaRPr lang="en-GB" sz="40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3196749" y="5134545"/>
        <a:ext cx="10544143" cy="1352201"/>
      </dsp:txXfrm>
    </dsp:sp>
    <dsp:sp modelId="{81AAC059-7238-4E15-9B16-CC46383664AA}">
      <dsp:nvSpPr>
        <dsp:cNvPr id="0" name=""/>
        <dsp:cNvSpPr/>
      </dsp:nvSpPr>
      <dsp:spPr>
        <a:xfrm>
          <a:off x="11685099" y="1100105"/>
          <a:ext cx="933620" cy="933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ptos" panose="020B0004020202020204" pitchFamily="34" charset="0"/>
          </a:endParaRPr>
        </a:p>
      </dsp:txBody>
      <dsp:txXfrm>
        <a:off x="11895163" y="1100105"/>
        <a:ext cx="513492" cy="702549"/>
      </dsp:txXfrm>
    </dsp:sp>
    <dsp:sp modelId="{B87A072C-8C89-4B9B-8E7E-E4657F1104D8}">
      <dsp:nvSpPr>
        <dsp:cNvPr id="0" name=""/>
        <dsp:cNvSpPr/>
      </dsp:nvSpPr>
      <dsp:spPr>
        <a:xfrm>
          <a:off x="12741917" y="2797597"/>
          <a:ext cx="933620" cy="933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ptos" panose="020B0004020202020204" pitchFamily="34" charset="0"/>
          </a:endParaRPr>
        </a:p>
      </dsp:txBody>
      <dsp:txXfrm>
        <a:off x="12951981" y="2797597"/>
        <a:ext cx="513492" cy="702549"/>
      </dsp:txXfrm>
    </dsp:sp>
    <dsp:sp modelId="{83CCDF6A-E9F2-4E90-A872-18035F2D0B84}">
      <dsp:nvSpPr>
        <dsp:cNvPr id="0" name=""/>
        <dsp:cNvSpPr/>
      </dsp:nvSpPr>
      <dsp:spPr>
        <a:xfrm>
          <a:off x="13782961" y="4495089"/>
          <a:ext cx="933620" cy="933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ptos" panose="020B0004020202020204" pitchFamily="34" charset="0"/>
          </a:endParaRPr>
        </a:p>
      </dsp:txBody>
      <dsp:txXfrm>
        <a:off x="13993025" y="4495089"/>
        <a:ext cx="513492" cy="70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1CDB5-A712-4892-9C57-39C8C8F3605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F3E2-285A-409A-9504-2601CA389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2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7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4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5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1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3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7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22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27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2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5486843"/>
            <a:ext cx="13716000" cy="721016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2969114"/>
            <a:ext cx="1439648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3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13" y="1664231"/>
            <a:ext cx="4178745" cy="96580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939" y="1166272"/>
            <a:ext cx="1960835" cy="1960835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666580" y="8616277"/>
            <a:ext cx="15649209" cy="1106210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59" y="8261234"/>
            <a:ext cx="1331000" cy="17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8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7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23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92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74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788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04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1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5870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36593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de.agenciatributaria.gob.es/Sede/en_gb/inicio.html" TargetMode="External"/><Relationship Id="rId4" Type="http://schemas.openxmlformats.org/officeDocument/2006/relationships/hyperlink" Target="https://www.avast.com/c-phish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soukromí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– Phishing</a:t>
            </a: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844314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725855" y="5656059"/>
            <a:ext cx="3457965" cy="1690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pro všechny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784" y="1678547"/>
            <a:ext cx="6929907" cy="6929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AFF6D-F8A2-42CB-BA36-51007CB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11" y="2095029"/>
            <a:ext cx="4860759" cy="609694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Aptos" panose="020B0004020202020204" pitchFamily="34" charset="0"/>
              </a:rPr>
              <a:t>K </a:t>
            </a:r>
            <a:r>
              <a:rPr lang="en-GB" dirty="0" err="1">
                <a:solidFill>
                  <a:srgbClr val="FFFFFF"/>
                </a:solidFill>
                <a:latin typeface="Aptos" panose="020B0004020202020204" pitchFamily="34" charset="0"/>
              </a:rPr>
              <a:t>čemu</a:t>
            </a:r>
            <a:r>
              <a:rPr lang="en-GB" dirty="0">
                <a:solidFill>
                  <a:srgbClr val="FFFFFF"/>
                </a:solidFill>
                <a:latin typeface="Aptos" panose="020B0004020202020204" pitchFamily="34" charset="0"/>
              </a:rPr>
              <a:t> se </a:t>
            </a:r>
            <a:r>
              <a:rPr lang="en-GB" dirty="0" err="1">
                <a:solidFill>
                  <a:srgbClr val="FFFFFF"/>
                </a:solidFill>
                <a:latin typeface="Aptos" panose="020B0004020202020204" pitchFamily="34" charset="0"/>
              </a:rPr>
              <a:t>používá</a:t>
            </a:r>
            <a:r>
              <a:rPr lang="en-GB" dirty="0">
                <a:solidFill>
                  <a:srgbClr val="FFFFFF"/>
                </a:solidFill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13025581" y="1411723"/>
            <a:ext cx="4481849" cy="448184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5072" y="7171488"/>
            <a:ext cx="819150" cy="819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D95E-50C5-4709-9FA2-E78DD9FD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2602649"/>
            <a:ext cx="9259238" cy="7090679"/>
          </a:xfrm>
        </p:spPr>
        <p:txBody>
          <a:bodyPr>
            <a:normAutofit fontScale="92500" lnSpcReduction="10000"/>
          </a:bodyPr>
          <a:lstStyle/>
          <a:p>
            <a:endParaRPr lang="cs-CZ" dirty="0">
              <a:latin typeface="Aptos" panose="020B0004020202020204" pitchFamily="34" charset="0"/>
            </a:endParaRPr>
          </a:p>
          <a:p>
            <a:r>
              <a:rPr lang="en-GB" dirty="0" err="1">
                <a:latin typeface="Aptos" panose="020B0004020202020204" pitchFamily="34" charset="0"/>
              </a:rPr>
              <a:t>Podle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zprávy</a:t>
            </a:r>
            <a:r>
              <a:rPr lang="en-GB" dirty="0">
                <a:latin typeface="Aptos" panose="020B0004020202020204" pitchFamily="34" charset="0"/>
              </a:rPr>
              <a:t> "Average Cost of a Spear Phishing Incident: $1.6Mn", </a:t>
            </a:r>
            <a:r>
              <a:rPr lang="en-GB" dirty="0" err="1">
                <a:latin typeface="Aptos" panose="020B0004020202020204" pitchFamily="34" charset="0"/>
              </a:rPr>
              <a:t>kterou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provedla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Vanson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Bourne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sponzorovala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Cloudmark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byl</a:t>
            </a:r>
            <a:r>
              <a:rPr lang="en-GB" dirty="0">
                <a:latin typeface="Aptos" panose="020B0004020202020204" pitchFamily="34" charset="0"/>
              </a:rPr>
              <a:t> spear phishing v </a:t>
            </a:r>
            <a:r>
              <a:rPr lang="en-GB" dirty="0" err="1">
                <a:latin typeface="Aptos" panose="020B0004020202020204" pitchFamily="34" charset="0"/>
              </a:rPr>
              <a:t>roce</a:t>
            </a:r>
            <a:r>
              <a:rPr lang="en-GB" dirty="0">
                <a:latin typeface="Aptos" panose="020B0004020202020204" pitchFamily="34" charset="0"/>
              </a:rPr>
              <a:t> 2015 </a:t>
            </a:r>
            <a:r>
              <a:rPr lang="en-GB" dirty="0" err="1">
                <a:latin typeface="Aptos" panose="020B0004020202020204" pitchFamily="34" charset="0"/>
              </a:rPr>
              <a:t>zodpovědný</a:t>
            </a:r>
            <a:r>
              <a:rPr lang="en-GB" dirty="0">
                <a:latin typeface="Aptos" panose="020B0004020202020204" pitchFamily="34" charset="0"/>
              </a:rPr>
              <a:t> za 38 % </a:t>
            </a:r>
            <a:r>
              <a:rPr lang="en-GB" dirty="0" err="1">
                <a:latin typeface="Aptos" panose="020B0004020202020204" pitchFamily="34" charset="0"/>
              </a:rPr>
              <a:t>kybernetických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útoků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vyšetřovaných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společností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r>
              <a:rPr lang="en-GB" dirty="0">
                <a:latin typeface="Aptos" panose="020B0004020202020204" pitchFamily="34" charset="0"/>
              </a:rPr>
              <a:t>V </a:t>
            </a:r>
            <a:r>
              <a:rPr lang="en-GB" dirty="0" err="1">
                <a:latin typeface="Aptos" panose="020B0004020202020204" pitchFamily="34" charset="0"/>
              </a:rPr>
              <a:t>mnoha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případech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tato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strategie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používána</a:t>
            </a:r>
            <a:r>
              <a:rPr lang="en-GB" dirty="0">
                <a:latin typeface="Aptos" panose="020B0004020202020204" pitchFamily="34" charset="0"/>
              </a:rPr>
              <a:t> pro </a:t>
            </a:r>
            <a:r>
              <a:rPr lang="en-GB" dirty="0" err="1">
                <a:latin typeface="Aptos" panose="020B0004020202020204" pitchFamily="34" charset="0"/>
              </a:rPr>
              <a:t>politické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účely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přičemž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samotná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čínská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vláda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údajně</a:t>
            </a:r>
            <a:r>
              <a:rPr lang="en-GB" dirty="0">
                <a:latin typeface="Aptos" panose="020B0004020202020204" pitchFamily="34" charset="0"/>
              </a:rPr>
              <a:t> v </a:t>
            </a:r>
            <a:r>
              <a:rPr lang="en-GB" dirty="0" err="1">
                <a:latin typeface="Aptos" panose="020B0004020202020204" pitchFamily="34" charset="0"/>
              </a:rPr>
              <a:t>roce</a:t>
            </a:r>
            <a:r>
              <a:rPr lang="en-GB" dirty="0">
                <a:latin typeface="Aptos" panose="020B0004020202020204" pitchFamily="34" charset="0"/>
              </a:rPr>
              <a:t> 2011 </a:t>
            </a:r>
            <a:r>
              <a:rPr lang="en-GB" dirty="0" err="1">
                <a:latin typeface="Aptos" panose="020B0004020202020204" pitchFamily="34" charset="0"/>
              </a:rPr>
              <a:t>použila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phishingovou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kampaň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americkým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jihokorejským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představitelům</a:t>
            </a:r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KLONOVANÝ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 lnSpcReduction="10000"/>
          </a:bodyPr>
          <a:lstStyle/>
          <a:p>
            <a:r>
              <a:rPr lang="en-GB" sz="4800" dirty="0" err="1">
                <a:latin typeface="Aptos" panose="020B0004020202020204" pitchFamily="34" charset="0"/>
              </a:rPr>
              <a:t>Klonovací</a:t>
            </a:r>
            <a:r>
              <a:rPr lang="en-GB" sz="4800" dirty="0">
                <a:latin typeface="Aptos" panose="020B0004020202020204" pitchFamily="34" charset="0"/>
              </a:rPr>
              <a:t> phishing je </a:t>
            </a:r>
            <a:r>
              <a:rPr lang="en-GB" sz="4800" dirty="0" err="1">
                <a:latin typeface="Aptos" panose="020B0004020202020204" pitchFamily="34" charset="0"/>
              </a:rPr>
              <a:t>mazaná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taktika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používaná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kybernetickými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zločinci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r>
              <a:rPr lang="en-GB" sz="4800" dirty="0" err="1">
                <a:latin typeface="Aptos" panose="020B0004020202020204" pitchFamily="34" charset="0"/>
              </a:rPr>
              <a:t>Při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této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technice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zločinci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klonují</a:t>
            </a:r>
            <a:r>
              <a:rPr lang="en-GB" sz="4800" dirty="0">
                <a:latin typeface="Aptos" panose="020B0004020202020204" pitchFamily="34" charset="0"/>
              </a:rPr>
              <a:t> e-</a:t>
            </a:r>
            <a:r>
              <a:rPr lang="en-GB" sz="4800" dirty="0" err="1">
                <a:latin typeface="Aptos" panose="020B0004020202020204" pitchFamily="34" charset="0"/>
              </a:rPr>
              <a:t>maily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nebo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zprávy</a:t>
            </a:r>
            <a:r>
              <a:rPr lang="en-GB" sz="4800" dirty="0">
                <a:latin typeface="Aptos" panose="020B0004020202020204" pitchFamily="34" charset="0"/>
              </a:rPr>
              <a:t> z </a:t>
            </a:r>
            <a:r>
              <a:rPr lang="en-GB" sz="4800" dirty="0" err="1">
                <a:latin typeface="Aptos" panose="020B0004020202020204" pitchFamily="34" charset="0"/>
              </a:rPr>
              <a:t>minulosti</a:t>
            </a:r>
            <a:r>
              <a:rPr lang="en-GB" sz="4800" dirty="0">
                <a:latin typeface="Aptos" panose="020B0004020202020204" pitchFamily="34" charset="0"/>
              </a:rPr>
              <a:t> a </a:t>
            </a:r>
            <a:r>
              <a:rPr lang="en-GB" sz="4800" dirty="0" err="1">
                <a:latin typeface="Aptos" panose="020B0004020202020204" pitchFamily="34" charset="0"/>
              </a:rPr>
              <a:t>přesměrovávají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lidi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falešné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stránky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které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jsou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často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identickými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kopiemi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původních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stránek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r>
              <a:rPr lang="en-GB" sz="4800" dirty="0" err="1">
                <a:latin typeface="Aptos" panose="020B0004020202020204" pitchFamily="34" charset="0"/>
              </a:rPr>
              <a:t>Poté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uživatel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který</a:t>
            </a:r>
            <a:r>
              <a:rPr lang="en-GB" sz="4800" dirty="0">
                <a:latin typeface="Aptos" panose="020B0004020202020204" pitchFamily="34" charset="0"/>
              </a:rPr>
              <a:t> se </a:t>
            </a:r>
            <a:r>
              <a:rPr lang="en-GB" sz="4800" dirty="0" err="1">
                <a:latin typeface="Aptos" panose="020B0004020202020204" pitchFamily="34" charset="0"/>
              </a:rPr>
              <a:t>cítí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bezpečně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zadá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své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přístupové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údaje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které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jsou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následně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použity</a:t>
            </a:r>
            <a:r>
              <a:rPr lang="en-GB" sz="4800" dirty="0">
                <a:latin typeface="Aptos" panose="020B0004020202020204" pitchFamily="34" charset="0"/>
              </a:rPr>
              <a:t> hackery.</a:t>
            </a:r>
          </a:p>
          <a:p>
            <a:endParaRPr lang="en-GB" sz="4800" dirty="0">
              <a:latin typeface="Aptos" panose="020B0004020202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BC1BC74F-15AE-487B-1A49-4619074D230F}"/>
              </a:ext>
            </a:extLst>
          </p:cNvPr>
          <p:cNvSpPr/>
          <p:nvPr/>
        </p:nvSpPr>
        <p:spPr>
          <a:xfrm>
            <a:off x="13308331" y="1495080"/>
            <a:ext cx="3303269" cy="1286219"/>
          </a:xfrm>
          <a:custGeom>
            <a:avLst/>
            <a:gdLst/>
            <a:ahLst/>
            <a:cxnLst/>
            <a:rect l="l" t="t" r="r" b="b"/>
            <a:pathLst>
              <a:path w="2542725" h="1100306">
                <a:moveTo>
                  <a:pt x="0" y="0"/>
                </a:moveTo>
                <a:lnTo>
                  <a:pt x="2542725" y="0"/>
                </a:lnTo>
                <a:lnTo>
                  <a:pt x="2542725" y="1100307"/>
                </a:lnTo>
                <a:lnTo>
                  <a:pt x="0" y="1100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9A3439C3-37D4-4606-C169-D9ACD0613D76}"/>
              </a:ext>
            </a:extLst>
          </p:cNvPr>
          <p:cNvSpPr/>
          <p:nvPr/>
        </p:nvSpPr>
        <p:spPr>
          <a:xfrm rot="5400000">
            <a:off x="14515932" y="3746028"/>
            <a:ext cx="888065" cy="377831"/>
          </a:xfrm>
          <a:custGeom>
            <a:avLst/>
            <a:gdLst/>
            <a:ahLst/>
            <a:cxnLst/>
            <a:rect l="l" t="t" r="r" b="b"/>
            <a:pathLst>
              <a:path w="888065" h="377831">
                <a:moveTo>
                  <a:pt x="0" y="0"/>
                </a:moveTo>
                <a:lnTo>
                  <a:pt x="888066" y="0"/>
                </a:lnTo>
                <a:lnTo>
                  <a:pt x="888066" y="377831"/>
                </a:lnTo>
                <a:lnTo>
                  <a:pt x="0" y="377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4470-980D-E486-0023-B75AA8974FD1}"/>
              </a:ext>
            </a:extLst>
          </p:cNvPr>
          <p:cNvSpPr txBox="1"/>
          <p:nvPr/>
        </p:nvSpPr>
        <p:spPr>
          <a:xfrm>
            <a:off x="13298591" y="1989782"/>
            <a:ext cx="3303269" cy="146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Zločinci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klonují</a:t>
            </a: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e-</a:t>
            </a:r>
            <a:r>
              <a:rPr lang="en-US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maily</a:t>
            </a:r>
            <a:endParaRPr lang="en-US" sz="36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240"/>
              </a:lnSpc>
            </a:pPr>
            <a:endParaRPr lang="en-US" sz="36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240"/>
              </a:lnSpc>
            </a:pPr>
            <a:r>
              <a:rPr lang="en-US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2240"/>
              </a:lnSpc>
            </a:pPr>
            <a:endParaRPr lang="en-US" sz="36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438D7CEF-C6FC-9A9F-7428-30807821A74B}"/>
              </a:ext>
            </a:extLst>
          </p:cNvPr>
          <p:cNvSpPr/>
          <p:nvPr/>
        </p:nvSpPr>
        <p:spPr>
          <a:xfrm>
            <a:off x="13298590" y="5143500"/>
            <a:ext cx="3303269" cy="1286219"/>
          </a:xfrm>
          <a:custGeom>
            <a:avLst/>
            <a:gdLst/>
            <a:ahLst/>
            <a:cxnLst/>
            <a:rect l="l" t="t" r="r" b="b"/>
            <a:pathLst>
              <a:path w="2542725" h="1100306">
                <a:moveTo>
                  <a:pt x="0" y="0"/>
                </a:moveTo>
                <a:lnTo>
                  <a:pt x="2542725" y="0"/>
                </a:lnTo>
                <a:lnTo>
                  <a:pt x="2542725" y="1100307"/>
                </a:lnTo>
                <a:lnTo>
                  <a:pt x="0" y="1100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2D910D8-2C9D-9A7B-CAE6-ED7779441E6F}"/>
              </a:ext>
            </a:extLst>
          </p:cNvPr>
          <p:cNvSpPr txBox="1"/>
          <p:nvPr/>
        </p:nvSpPr>
        <p:spPr>
          <a:xfrm>
            <a:off x="13298590" y="5526010"/>
            <a:ext cx="3303269" cy="90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GB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Přesměrování</a:t>
            </a:r>
            <a:r>
              <a:rPr lang="en-GB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lidí</a:t>
            </a:r>
            <a:r>
              <a:rPr lang="en-GB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na</a:t>
            </a:r>
            <a:r>
              <a:rPr lang="en-GB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falešné</a:t>
            </a:r>
            <a:r>
              <a:rPr lang="en-GB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stránky</a:t>
            </a:r>
            <a:endParaRPr lang="en-GB" sz="36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52599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HLASOVÝ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ptos" panose="020B0004020202020204" pitchFamily="34" charset="0"/>
              </a:rPr>
              <a:t>Hlasový </a:t>
            </a:r>
            <a:r>
              <a:rPr lang="cs-CZ" sz="4800" b="1" dirty="0" err="1">
                <a:latin typeface="Aptos" panose="020B0004020202020204" pitchFamily="34" charset="0"/>
              </a:rPr>
              <a:t>phishing</a:t>
            </a:r>
            <a:r>
              <a:rPr lang="cs-CZ" sz="4800" b="1" dirty="0">
                <a:latin typeface="Aptos" panose="020B0004020202020204" pitchFamily="34" charset="0"/>
              </a:rPr>
              <a:t> </a:t>
            </a:r>
            <a:r>
              <a:rPr lang="cs-CZ" sz="4800" dirty="0">
                <a:latin typeface="Aptos" panose="020B0004020202020204" pitchFamily="34" charset="0"/>
              </a:rPr>
              <a:t>neboli </a:t>
            </a:r>
            <a:r>
              <a:rPr lang="cs-CZ" sz="4800" dirty="0" err="1">
                <a:latin typeface="Aptos" panose="020B0004020202020204" pitchFamily="34" charset="0"/>
              </a:rPr>
              <a:t>vishing</a:t>
            </a:r>
            <a:r>
              <a:rPr lang="cs-CZ" sz="4800" dirty="0">
                <a:latin typeface="Aptos" panose="020B0004020202020204" pitchFamily="34" charset="0"/>
              </a:rPr>
              <a:t> je podvodná technika, která spočívá v použití telefonních hovorů k oklamání lidí, aby získali důvěrné informace, jako jsou čísla kreditních karet, hesla nebo jiné osobní údaje.</a:t>
            </a:r>
          </a:p>
          <a:p>
            <a:r>
              <a:rPr lang="cs-CZ" sz="4800" dirty="0">
                <a:latin typeface="Aptos" panose="020B0004020202020204" pitchFamily="34" charset="0"/>
              </a:rPr>
              <a:t>Tito podvodníci se často vydávají za legitimní podniky, jako jsou banky, telefonní společnosti, pojišťovny atd.</a:t>
            </a:r>
          </a:p>
          <a:p>
            <a:endParaRPr lang="cs-CZ" sz="4800" dirty="0">
              <a:latin typeface="Aptos" panose="020B0004020202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A680C547-78DD-67A3-4837-C009D23C8572}"/>
              </a:ext>
            </a:extLst>
          </p:cNvPr>
          <p:cNvSpPr/>
          <p:nvPr/>
        </p:nvSpPr>
        <p:spPr>
          <a:xfrm>
            <a:off x="11477714" y="3619500"/>
            <a:ext cx="6152972" cy="4114800"/>
          </a:xfrm>
          <a:custGeom>
            <a:avLst/>
            <a:gdLst/>
            <a:ahLst/>
            <a:cxnLst/>
            <a:rect l="l" t="t" r="r" b="b"/>
            <a:pathLst>
              <a:path w="6152972" h="4114800">
                <a:moveTo>
                  <a:pt x="0" y="0"/>
                </a:moveTo>
                <a:lnTo>
                  <a:pt x="6152972" y="0"/>
                </a:lnTo>
                <a:lnTo>
                  <a:pt x="6152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6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SMS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/>
          </a:bodyPr>
          <a:lstStyle/>
          <a:p>
            <a:endParaRPr lang="cs-CZ" sz="4800" dirty="0">
              <a:latin typeface="Aptos" panose="020B0004020202020204" pitchFamily="34" charset="0"/>
            </a:endParaRPr>
          </a:p>
          <a:p>
            <a:r>
              <a:rPr lang="en-GB" sz="4800" dirty="0">
                <a:latin typeface="Aptos" panose="020B0004020202020204" pitchFamily="34" charset="0"/>
              </a:rPr>
              <a:t>SMS phishing, </a:t>
            </a:r>
            <a:r>
              <a:rPr lang="en-GB" sz="4800" dirty="0" err="1">
                <a:latin typeface="Aptos" panose="020B0004020202020204" pitchFamily="34" charset="0"/>
              </a:rPr>
              <a:t>neboli</a:t>
            </a:r>
            <a:r>
              <a:rPr lang="en-GB" sz="4800" dirty="0">
                <a:latin typeface="Aptos" panose="020B0004020202020204" pitchFamily="34" charset="0"/>
              </a:rPr>
              <a:t> smishing, je </a:t>
            </a:r>
            <a:r>
              <a:rPr lang="en-GB" sz="4800" dirty="0" err="1">
                <a:latin typeface="Aptos" panose="020B0004020202020204" pitchFamily="34" charset="0"/>
              </a:rPr>
              <a:t>stejný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jako</a:t>
            </a:r>
            <a:r>
              <a:rPr lang="en-GB" sz="4800" dirty="0">
                <a:latin typeface="Aptos" panose="020B0004020202020204" pitchFamily="34" charset="0"/>
              </a:rPr>
              <a:t> voice phishing, </a:t>
            </a:r>
            <a:r>
              <a:rPr lang="en-GB" sz="4800" dirty="0" err="1">
                <a:latin typeface="Aptos" panose="020B0004020202020204" pitchFamily="34" charset="0"/>
              </a:rPr>
              <a:t>pouze</a:t>
            </a:r>
            <a:r>
              <a:rPr lang="en-GB" sz="4800" dirty="0">
                <a:latin typeface="Aptos" panose="020B0004020202020204" pitchFamily="34" charset="0"/>
              </a:rPr>
              <a:t> se </a:t>
            </a:r>
            <a:r>
              <a:rPr lang="en-GB" sz="4800" dirty="0" err="1">
                <a:latin typeface="Aptos" panose="020B0004020202020204" pitchFamily="34" charset="0"/>
              </a:rPr>
              <a:t>provádí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prostřednictvím</a:t>
            </a:r>
            <a:r>
              <a:rPr lang="en-GB" sz="4800" dirty="0">
                <a:latin typeface="Aptos" panose="020B0004020202020204" pitchFamily="34" charset="0"/>
              </a:rPr>
              <a:t> SMS </a:t>
            </a:r>
            <a:r>
              <a:rPr lang="en-GB" sz="4800" dirty="0" err="1">
                <a:latin typeface="Aptos" panose="020B0004020202020204" pitchFamily="34" charset="0"/>
              </a:rPr>
              <a:t>zpráv</a:t>
            </a:r>
            <a:r>
              <a:rPr lang="en-GB" sz="4800" dirty="0">
                <a:latin typeface="Aptos" panose="020B0004020202020204" pitchFamily="34" charset="0"/>
              </a:rPr>
              <a:t>.</a:t>
            </a:r>
          </a:p>
          <a:p>
            <a:r>
              <a:rPr lang="en-GB" sz="4800" dirty="0">
                <a:latin typeface="Aptos" panose="020B0004020202020204" pitchFamily="34" charset="0"/>
              </a:rPr>
              <a:t>Tyto </a:t>
            </a:r>
            <a:r>
              <a:rPr lang="en-GB" sz="4800" dirty="0" err="1">
                <a:latin typeface="Aptos" panose="020B0004020202020204" pitchFamily="34" charset="0"/>
              </a:rPr>
              <a:t>zprávy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často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obsahují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škodlivé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odkazy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nebo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pokyny</a:t>
            </a:r>
            <a:r>
              <a:rPr lang="en-GB" sz="4800" dirty="0">
                <a:latin typeface="Aptos" panose="020B0004020202020204" pitchFamily="34" charset="0"/>
              </a:rPr>
              <a:t>, aby </a:t>
            </a:r>
            <a:r>
              <a:rPr lang="en-GB" sz="4800" dirty="0" err="1">
                <a:latin typeface="Aptos" panose="020B0004020202020204" pitchFamily="34" charset="0"/>
              </a:rPr>
              <a:t>oběť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odpověděla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osobními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údaji</a:t>
            </a:r>
            <a:r>
              <a:rPr lang="en-GB" sz="4800" dirty="0">
                <a:latin typeface="Aptos" panose="020B0004020202020204" pitchFamily="34" charset="0"/>
              </a:rPr>
              <a:t>.</a:t>
            </a:r>
          </a:p>
          <a:p>
            <a:endParaRPr lang="en-GB" sz="4800" dirty="0">
              <a:latin typeface="Aptos" panose="020B0004020202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E07B497-20DF-30C8-8F3D-46DBAD743D7E}"/>
              </a:ext>
            </a:extLst>
          </p:cNvPr>
          <p:cNvSpPr/>
          <p:nvPr/>
        </p:nvSpPr>
        <p:spPr>
          <a:xfrm>
            <a:off x="11133249" y="3658500"/>
            <a:ext cx="6320684" cy="4211155"/>
          </a:xfrm>
          <a:custGeom>
            <a:avLst/>
            <a:gdLst/>
            <a:ahLst/>
            <a:cxnLst/>
            <a:rect l="l" t="t" r="r" b="b"/>
            <a:pathLst>
              <a:path w="6320684" h="4211155">
                <a:moveTo>
                  <a:pt x="0" y="0"/>
                </a:moveTo>
                <a:lnTo>
                  <a:pt x="6320684" y="0"/>
                </a:lnTo>
                <a:lnTo>
                  <a:pt x="6320684" y="4211155"/>
                </a:lnTo>
                <a:lnTo>
                  <a:pt x="0" y="4211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A721219-DFE9-57BD-B3C8-5BA77B5A38F3}"/>
              </a:ext>
            </a:extLst>
          </p:cNvPr>
          <p:cNvSpPr/>
          <p:nvPr/>
        </p:nvSpPr>
        <p:spPr>
          <a:xfrm>
            <a:off x="16365734" y="6861471"/>
            <a:ext cx="1396337" cy="1403354"/>
          </a:xfrm>
          <a:custGeom>
            <a:avLst/>
            <a:gdLst/>
            <a:ahLst/>
            <a:cxnLst/>
            <a:rect l="l" t="t" r="r" b="b"/>
            <a:pathLst>
              <a:path w="1396337" h="1403354">
                <a:moveTo>
                  <a:pt x="0" y="0"/>
                </a:moveTo>
                <a:lnTo>
                  <a:pt x="1396337" y="0"/>
                </a:lnTo>
                <a:lnTo>
                  <a:pt x="1396337" y="1403354"/>
                </a:lnTo>
                <a:lnTo>
                  <a:pt x="0" y="1403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873A187-6893-DC0B-8E19-0D53108F5670}"/>
              </a:ext>
            </a:extLst>
          </p:cNvPr>
          <p:cNvSpPr/>
          <p:nvPr/>
        </p:nvSpPr>
        <p:spPr>
          <a:xfrm>
            <a:off x="15519118" y="3658500"/>
            <a:ext cx="3089570" cy="3101199"/>
          </a:xfrm>
          <a:custGeom>
            <a:avLst/>
            <a:gdLst/>
            <a:ahLst/>
            <a:cxnLst/>
            <a:rect l="l" t="t" r="r" b="b"/>
            <a:pathLst>
              <a:path w="3089570" h="3101199">
                <a:moveTo>
                  <a:pt x="0" y="0"/>
                </a:moveTo>
                <a:lnTo>
                  <a:pt x="3089569" y="0"/>
                </a:lnTo>
                <a:lnTo>
                  <a:pt x="3089569" y="3101199"/>
                </a:lnTo>
                <a:lnTo>
                  <a:pt x="0" y="3101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1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9677" y="4003361"/>
            <a:ext cx="6218702" cy="4150984"/>
          </a:xfrm>
          <a:custGeom>
            <a:avLst/>
            <a:gdLst/>
            <a:ahLst/>
            <a:cxnLst/>
            <a:rect l="l" t="t" r="r" b="b"/>
            <a:pathLst>
              <a:path w="6218702" h="4150984">
                <a:moveTo>
                  <a:pt x="0" y="0"/>
                </a:moveTo>
                <a:lnTo>
                  <a:pt x="6218702" y="0"/>
                </a:lnTo>
                <a:lnTo>
                  <a:pt x="6218702" y="4150983"/>
                </a:lnTo>
                <a:lnTo>
                  <a:pt x="0" y="4150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209463" y="4686734"/>
            <a:ext cx="2049837" cy="1847416"/>
          </a:xfrm>
          <a:custGeom>
            <a:avLst/>
            <a:gdLst/>
            <a:ahLst/>
            <a:cxnLst/>
            <a:rect l="l" t="t" r="r" b="b"/>
            <a:pathLst>
              <a:path w="2049837" h="1847416">
                <a:moveTo>
                  <a:pt x="0" y="0"/>
                </a:moveTo>
                <a:lnTo>
                  <a:pt x="2049837" y="0"/>
                </a:lnTo>
                <a:lnTo>
                  <a:pt x="2049837" y="1847416"/>
                </a:lnTo>
                <a:lnTo>
                  <a:pt x="0" y="1847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69822" y="2471285"/>
            <a:ext cx="1558154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Jednou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nejznámějších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phishingových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technik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je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Nigerijský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podvod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ctr">
              <a:lnSpc>
                <a:spcPts val="4339"/>
              </a:lnSpc>
            </a:pP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klasický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podvod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známý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již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v </a:t>
            </a:r>
            <a:r>
              <a:rPr lang="cs-CZ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roce 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1990.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77531" y="830533"/>
            <a:ext cx="7077373" cy="672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</a:pPr>
            <a:r>
              <a:rPr lang="en-US" sz="54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NIGERIJSKÝ PODVOD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91600" y="5375492"/>
            <a:ext cx="6499951" cy="464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AD6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JAK SE TENTO PODVOD OBJEVIL?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52500"/>
            <a:ext cx="15263037" cy="6375104"/>
          </a:xfrm>
        </p:spPr>
        <p:txBody>
          <a:bodyPr>
            <a:normAutofit lnSpcReduction="10000"/>
          </a:bodyPr>
          <a:lstStyle/>
          <a:p>
            <a:pPr algn="just"/>
            <a:endParaRPr lang="cs-CZ" dirty="0">
              <a:latin typeface="Aptos" panose="020B0004020202020204" pitchFamily="34" charset="0"/>
            </a:endParaRPr>
          </a:p>
          <a:p>
            <a:pPr algn="just"/>
            <a:r>
              <a:rPr lang="en-GB" dirty="0">
                <a:latin typeface="Aptos" panose="020B0004020202020204" pitchFamily="34" charset="0"/>
              </a:rPr>
              <a:t>V </a:t>
            </a:r>
            <a:r>
              <a:rPr lang="en-GB" dirty="0" err="1">
                <a:latin typeface="Aptos" panose="020B0004020202020204" pitchFamily="34" charset="0"/>
              </a:rPr>
              <a:t>devadesátých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letech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kdy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samozvaný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nigerijský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princ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(</a:t>
            </a:r>
            <a:r>
              <a:rPr lang="en-GB" dirty="0" err="1">
                <a:latin typeface="Aptos" panose="020B0004020202020204" pitchFamily="34" charset="0"/>
              </a:rPr>
              <a:t>odtud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název</a:t>
            </a:r>
            <a:r>
              <a:rPr lang="en-GB" dirty="0">
                <a:latin typeface="Aptos" panose="020B0004020202020204" pitchFamily="34" charset="0"/>
              </a:rPr>
              <a:t>) </a:t>
            </a:r>
            <a:r>
              <a:rPr lang="en-GB" dirty="0" err="1">
                <a:latin typeface="Aptos" panose="020B0004020202020204" pitchFamily="34" charset="0"/>
              </a:rPr>
              <a:t>kontaktuje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náhodné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lidi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poštou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tvrdí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potřebuje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převézt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velké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částky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peněz</a:t>
            </a:r>
            <a:r>
              <a:rPr lang="en-GB" dirty="0">
                <a:latin typeface="Aptos" panose="020B0004020202020204" pitchFamily="34" charset="0"/>
              </a:rPr>
              <a:t> do </a:t>
            </a:r>
            <a:r>
              <a:rPr lang="en-GB" dirty="0" err="1">
                <a:latin typeface="Aptos" panose="020B0004020202020204" pitchFamily="34" charset="0"/>
              </a:rPr>
              <a:t>zahraničí</a:t>
            </a:r>
            <a:r>
              <a:rPr lang="en-GB" dirty="0">
                <a:latin typeface="Aptos" panose="020B0004020202020204" pitchFamily="34" charset="0"/>
              </a:rPr>
              <a:t>, ale </a:t>
            </a:r>
            <a:r>
              <a:rPr lang="en-GB" dirty="0" err="1">
                <a:latin typeface="Aptos" panose="020B0004020202020204" pitchFamily="34" charset="0"/>
              </a:rPr>
              <a:t>dělá</a:t>
            </a:r>
            <a:r>
              <a:rPr lang="en-GB" dirty="0">
                <a:latin typeface="Aptos" panose="020B0004020202020204" pitchFamily="34" charset="0"/>
              </a:rPr>
              <a:t> to </a:t>
            </a:r>
            <a:r>
              <a:rPr lang="en-GB" dirty="0" err="1">
                <a:latin typeface="Aptos" panose="020B0004020202020204" pitchFamily="34" charset="0"/>
              </a:rPr>
              <a:t>diskrétně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Poté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požádá</a:t>
            </a:r>
            <a:r>
              <a:rPr lang="en-GB" dirty="0">
                <a:latin typeface="Aptos" panose="020B0004020202020204" pitchFamily="34" charset="0"/>
              </a:rPr>
              <a:t> o </a:t>
            </a:r>
            <a:r>
              <a:rPr lang="en-GB" dirty="0" err="1">
                <a:latin typeface="Aptos" panose="020B0004020202020204" pitchFamily="34" charset="0"/>
              </a:rPr>
              <a:t>účet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výměnou</a:t>
            </a:r>
            <a:r>
              <a:rPr lang="en-GB" dirty="0">
                <a:latin typeface="Aptos" panose="020B0004020202020204" pitchFamily="34" charset="0"/>
              </a:rPr>
              <a:t> za </a:t>
            </a:r>
            <a:r>
              <a:rPr lang="en-GB" dirty="0" err="1">
                <a:latin typeface="Aptos" panose="020B0004020202020204" pitchFamily="34" charset="0"/>
              </a:rPr>
              <a:t>velké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procento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přesunutých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peněz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což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obvykle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pohybuje</a:t>
            </a:r>
            <a:r>
              <a:rPr lang="en-GB" dirty="0">
                <a:latin typeface="Aptos" panose="020B0004020202020204" pitchFamily="34" charset="0"/>
              </a:rPr>
              <a:t> v </a:t>
            </a:r>
            <a:r>
              <a:rPr lang="en-GB" dirty="0" err="1">
                <a:latin typeface="Aptos" panose="020B0004020202020204" pitchFamily="34" charset="0"/>
              </a:rPr>
              <a:t>milionech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eur.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  <a:p>
            <a:pPr algn="just"/>
            <a:r>
              <a:rPr lang="en-GB" dirty="0">
                <a:latin typeface="Aptos" panose="020B0004020202020204" pitchFamily="34" charset="0"/>
              </a:rPr>
              <a:t>Tyto </a:t>
            </a:r>
            <a:r>
              <a:rPr lang="en-GB" dirty="0" err="1">
                <a:latin typeface="Aptos" panose="020B0004020202020204" pitchFamily="34" charset="0"/>
              </a:rPr>
              <a:t>podvody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obvykle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zahrnují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někoho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kdo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vydává</a:t>
            </a:r>
            <a:r>
              <a:rPr lang="en-GB" dirty="0">
                <a:latin typeface="Aptos" panose="020B0004020202020204" pitchFamily="34" charset="0"/>
              </a:rPr>
              <a:t> za </a:t>
            </a:r>
            <a:r>
              <a:rPr lang="en-GB" b="1" dirty="0" err="1">
                <a:latin typeface="Aptos" panose="020B0004020202020204" pitchFamily="34" charset="0"/>
              </a:rPr>
              <a:t>bohatého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jednotlivce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a </a:t>
            </a:r>
            <a:r>
              <a:rPr lang="en-GB" dirty="0" err="1">
                <a:latin typeface="Aptos" panose="020B0004020202020204" pitchFamily="34" charset="0"/>
              </a:rPr>
              <a:t>potřebuje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pomoc</a:t>
            </a:r>
            <a:r>
              <a:rPr lang="en-GB" dirty="0">
                <a:latin typeface="Aptos" panose="020B0004020202020204" pitchFamily="34" charset="0"/>
              </a:rPr>
              <a:t> s </a:t>
            </a:r>
            <a:r>
              <a:rPr lang="en-GB" dirty="0" err="1">
                <a:latin typeface="Aptos" panose="020B0004020202020204" pitchFamily="34" charset="0"/>
              </a:rPr>
              <a:t>převodem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velké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sumy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peněz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země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Oběti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slibují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významný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podíl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finančních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prostředků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výměnou</a:t>
            </a:r>
            <a:r>
              <a:rPr lang="en-GB" dirty="0">
                <a:latin typeface="Aptos" panose="020B0004020202020204" pitchFamily="34" charset="0"/>
              </a:rPr>
              <a:t> za </a:t>
            </a:r>
            <a:r>
              <a:rPr lang="en-GB" dirty="0" err="1">
                <a:latin typeface="Aptos" panose="020B0004020202020204" pitchFamily="34" charset="0"/>
              </a:rPr>
              <a:t>malou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zálohovou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platbu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pokrytí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různých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poplatků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výdajů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Jakmile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však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oběť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peníze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pošle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podvodník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zmizí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8BE2160-20DB-34B0-0DA1-6F0D5AFB94E5}"/>
              </a:ext>
            </a:extLst>
          </p:cNvPr>
          <p:cNvSpPr/>
          <p:nvPr/>
        </p:nvSpPr>
        <p:spPr>
          <a:xfrm>
            <a:off x="12649200" y="6134100"/>
            <a:ext cx="5410200" cy="3962400"/>
          </a:xfrm>
          <a:custGeom>
            <a:avLst/>
            <a:gdLst/>
            <a:ahLst/>
            <a:cxnLst/>
            <a:rect l="l" t="t" r="r" b="b"/>
            <a:pathLst>
              <a:path w="6405679" h="4932372">
                <a:moveTo>
                  <a:pt x="0" y="0"/>
                </a:moveTo>
                <a:lnTo>
                  <a:pt x="6405678" y="0"/>
                </a:lnTo>
                <a:lnTo>
                  <a:pt x="6405678" y="4932373"/>
                </a:lnTo>
                <a:lnTo>
                  <a:pt x="0" y="493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6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784" y="1678547"/>
            <a:ext cx="6929907" cy="6929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AFF6D-F8A2-42CB-BA36-51007CB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11" y="2095029"/>
            <a:ext cx="4860759" cy="6096942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Aptos" panose="020B0004020202020204" pitchFamily="34" charset="0"/>
              </a:rPr>
              <a:t>CO SE STANE S NEOPATRNÝMI, KTEŘÍ SE CHYTÍ NA NÁVNADU?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13025581" y="1411723"/>
            <a:ext cx="4481849" cy="448184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5072" y="7171488"/>
            <a:ext cx="819150" cy="819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D95E-50C5-4709-9FA2-E78DD9FD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691" y="2247900"/>
            <a:ext cx="9259238" cy="383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Aptos" panose="020B0004020202020204" pitchFamily="34" charset="0"/>
              </a:rPr>
              <a:t>Podvodníci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začnou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žádat</a:t>
            </a:r>
            <a:r>
              <a:rPr lang="en-GB" sz="4800" dirty="0">
                <a:latin typeface="Aptos" panose="020B0004020202020204" pitchFamily="34" charset="0"/>
              </a:rPr>
              <a:t> o </a:t>
            </a:r>
            <a:r>
              <a:rPr lang="en-GB" sz="4800" dirty="0" err="1">
                <a:latin typeface="Aptos" panose="020B0004020202020204" pitchFamily="34" charset="0"/>
              </a:rPr>
              <a:t>peníze</a:t>
            </a:r>
            <a:r>
              <a:rPr lang="en-GB" sz="4800" dirty="0">
                <a:latin typeface="Aptos" panose="020B0004020202020204" pitchFamily="34" charset="0"/>
              </a:rPr>
              <a:t> za </a:t>
            </a:r>
            <a:r>
              <a:rPr lang="en-GB" sz="4800" dirty="0" err="1">
                <a:latin typeface="Aptos" panose="020B0004020202020204" pitchFamily="34" charset="0"/>
              </a:rPr>
              <a:t>fiktivní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poplatky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právníkům</a:t>
            </a:r>
            <a:r>
              <a:rPr lang="en-GB" sz="4800" dirty="0">
                <a:latin typeface="Aptos" panose="020B0004020202020204" pitchFamily="34" charset="0"/>
              </a:rPr>
              <a:t> a </a:t>
            </a:r>
            <a:r>
              <a:rPr lang="en-GB" sz="4800" dirty="0" err="1">
                <a:latin typeface="Aptos" panose="020B0004020202020204" pitchFamily="34" charset="0"/>
              </a:rPr>
              <a:t>notářům</a:t>
            </a:r>
            <a:r>
              <a:rPr lang="en-GB" sz="4800" dirty="0">
                <a:latin typeface="Aptos" panose="020B0004020202020204" pitchFamily="34" charset="0"/>
              </a:rPr>
              <a:t> a </a:t>
            </a:r>
            <a:r>
              <a:rPr lang="en-GB" sz="4800" dirty="0" err="1">
                <a:latin typeface="Aptos" panose="020B0004020202020204" pitchFamily="34" charset="0"/>
              </a:rPr>
              <a:t>pokračují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dokud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oběť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nepřestane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platit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nebo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neuvědomí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že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byla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podvedena</a:t>
            </a:r>
            <a:r>
              <a:rPr lang="en-GB" sz="4800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B70DC2B-0448-AEFA-0BF1-3600C52DEA04}"/>
              </a:ext>
            </a:extLst>
          </p:cNvPr>
          <p:cNvSpPr/>
          <p:nvPr/>
        </p:nvSpPr>
        <p:spPr>
          <a:xfrm>
            <a:off x="9567561" y="6057124"/>
            <a:ext cx="5279937" cy="3362510"/>
          </a:xfrm>
          <a:custGeom>
            <a:avLst/>
            <a:gdLst/>
            <a:ahLst/>
            <a:cxnLst/>
            <a:rect l="l" t="t" r="r" b="b"/>
            <a:pathLst>
              <a:path w="6189237" h="4123579">
                <a:moveTo>
                  <a:pt x="0" y="0"/>
                </a:moveTo>
                <a:lnTo>
                  <a:pt x="6189236" y="0"/>
                </a:lnTo>
                <a:lnTo>
                  <a:pt x="6189236" y="4123580"/>
                </a:lnTo>
                <a:lnTo>
                  <a:pt x="0" y="4123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2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21122" y="647700"/>
            <a:ext cx="7086600" cy="7124683"/>
          </a:xfrm>
          <a:custGeom>
            <a:avLst/>
            <a:gdLst/>
            <a:ahLst/>
            <a:cxnLst/>
            <a:rect l="l" t="t" r="r" b="b"/>
            <a:pathLst>
              <a:path w="6633060" h="6426494">
                <a:moveTo>
                  <a:pt x="0" y="0"/>
                </a:moveTo>
                <a:lnTo>
                  <a:pt x="6633060" y="0"/>
                </a:lnTo>
                <a:lnTo>
                  <a:pt x="6633060" y="6426494"/>
                </a:lnTo>
                <a:lnTo>
                  <a:pt x="0" y="6426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E29D9-5678-44EE-BC33-4DC583523CAE}"/>
              </a:ext>
            </a:extLst>
          </p:cNvPr>
          <p:cNvSpPr txBox="1"/>
          <p:nvPr/>
        </p:nvSpPr>
        <p:spPr>
          <a:xfrm>
            <a:off x="1184679" y="419100"/>
            <a:ext cx="655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kern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FBI varuje před masivní vlnou </a:t>
            </a:r>
            <a:r>
              <a:rPr lang="cs-CZ" sz="1800" b="1" kern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phishingových</a:t>
            </a:r>
            <a:r>
              <a:rPr lang="cs-CZ" sz="1800" b="1" kern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útoků pomocí SMS na mýtném</a:t>
            </a:r>
            <a:endParaRPr lang="cs-CZ" sz="18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1A7B8-B17B-4F67-9C43-95F1F4B57AD8}"/>
              </a:ext>
            </a:extLst>
          </p:cNvPr>
          <p:cNvSpPr txBox="1"/>
          <p:nvPr/>
        </p:nvSpPr>
        <p:spPr>
          <a:xfrm>
            <a:off x="1221122" y="5981700"/>
            <a:ext cx="6974576" cy="2618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V pátek Federální úřad pro vyšetřování (FBI) varoval před masivní vlnou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phishingových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útoků zaměřených na Američany, které lákají na nezaplacené mýtné.</a:t>
            </a:r>
            <a:endParaRPr lang="cs-CZ" sz="1600" dirty="0">
              <a:effectLst/>
              <a:latin typeface="Aptos" panose="020B0004020202020204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Tyto útoky začaly minulý měsíc a federální agentura pro vymáhání práva říká, že tisíce lidí již nahlásily, že se na ně podvodníci zaměřili.</a:t>
            </a:r>
            <a:endParaRPr lang="cs-CZ" sz="1600" dirty="0">
              <a:effectLst/>
              <a:latin typeface="Aptos" panose="020B0004020202020204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"Od začátku března 2024 obdrželo Centrum pro stížnosti na internetovou kriminalitu FBI (IC3) více než 2 000 stížností na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smishingové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texty představující službu výběru mýtného z nejméně tří států," vysvětlila FBI v dnes zveřejněném oznámení veřejné služby.</a:t>
            </a:r>
            <a:endParaRPr lang="cs-CZ" sz="1600" dirty="0">
              <a:effectLst/>
              <a:latin typeface="Aptos" panose="020B0004020202020204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AAA2C-BCF6-4275-ABF0-69D45319D5F2}"/>
              </a:ext>
            </a:extLst>
          </p:cNvPr>
          <p:cNvSpPr txBox="1"/>
          <p:nvPr/>
        </p:nvSpPr>
        <p:spPr>
          <a:xfrm>
            <a:off x="8610600" y="1093592"/>
            <a:ext cx="8534400" cy="64915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I když mobilní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phishingová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kampaň ještě nedosáhla některých regionů USA, lze to vysvětlit skutečností, že informace o stížnostech dosud shromážděné IC3 naznačují, že se podvod může přesouvat ze státu do státu.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FBI tvrdí, že škodlivé textové zprávy tvrdí, že příjemce dluží peníze za nezaplacené mýtné a obsahují téměř identický jazyk.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Všechny zprávy například zmiňují, že útočníci používají "neuhrazenou částku mýtného", aby přiměli cíle kliknout na vložený hypertextový odkaz.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endParaRPr lang="en-US" sz="1600" dirty="0">
              <a:solidFill>
                <a:srgbClr val="000000"/>
              </a:solidFill>
              <a:effectLst/>
              <a:latin typeface="Aptos" panose="020B0004020202020204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"Odkaz uvedený v textu je však vytvořen tak, aby se vydával za název zpoplatněné služby státu, a zdá se, že telefonní čísla se mezi státy mění," vysvětluje FBI.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Pennsylvania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Turnpike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jedna ze služeb pro výběr mýtného, jejíž zákazníci byli cílem těchto útoků, varovala ty, kteří obdrželi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phishingové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zprávy, aby neklepali na odkazy.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"Někteří zákazníci obdrželi textové zprávy s pokusem o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phishing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, které tvrdily, že pocházejí z mýtných služeb PA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Turnpike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. Pokud obdržíte takovou textovou zprávu s odkazem na zaplacení dlužného mýtného, neklikejte na odkaz a text smažte," uvedla služba v pondělí.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endParaRPr lang="en-US" sz="1600" dirty="0">
              <a:solidFill>
                <a:srgbClr val="000000"/>
              </a:solidFill>
              <a:effectLst/>
              <a:latin typeface="Aptos" panose="020B0004020202020204"/>
              <a:ea typeface="Times New Roman" panose="02020603050405020304" pitchFamily="18" charset="0"/>
            </a:endParaRPr>
          </a:p>
          <a:p>
            <a:pPr marL="0" marR="0">
              <a:lnSpc>
                <a:spcPts val="1680"/>
              </a:lnSpc>
              <a:spcBef>
                <a:spcPts val="1125"/>
              </a:spcBef>
              <a:spcAft>
                <a:spcPts val="1125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"</a:t>
            </a:r>
            <a:r>
              <a:rPr lang="cs-CZ" sz="1600" b="1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POZOR: 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Obdrželi jsme několik obav týkajících se připojené podvodné textové zprávy v naší oblasti. Tento odkaz vás přesměruje na falešnou webovou stránku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Turnpike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</a:rPr>
              <a:t> a shromáždí vaše informace!" varovala také státní policie Pensylvánie.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436" y="8965563"/>
            <a:ext cx="18143564" cy="1321437"/>
          </a:xfrm>
          <a:custGeom>
            <a:avLst/>
            <a:gdLst/>
            <a:ahLst/>
            <a:cxnLst/>
            <a:rect l="l" t="t" r="r" b="b"/>
            <a:pathLst>
              <a:path w="18143564" h="1321437">
                <a:moveTo>
                  <a:pt x="0" y="0"/>
                </a:moveTo>
                <a:lnTo>
                  <a:pt x="18143564" y="0"/>
                </a:lnTo>
                <a:lnTo>
                  <a:pt x="18143564" y="1321437"/>
                </a:lnTo>
                <a:lnTo>
                  <a:pt x="0" y="132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6" r="-556" b="-28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66800" y="1028701"/>
            <a:ext cx="6502827" cy="7486101"/>
          </a:xfrm>
          <a:custGeom>
            <a:avLst/>
            <a:gdLst/>
            <a:ahLst/>
            <a:cxnLst/>
            <a:rect l="l" t="t" r="r" b="b"/>
            <a:pathLst>
              <a:path w="6502827" h="7486101">
                <a:moveTo>
                  <a:pt x="0" y="0"/>
                </a:moveTo>
                <a:lnTo>
                  <a:pt x="6502827" y="0"/>
                </a:lnTo>
                <a:lnTo>
                  <a:pt x="6502827" y="7486101"/>
                </a:lnTo>
                <a:lnTo>
                  <a:pt x="0" y="7486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A2158-6600-4DE0-9CA1-19C941DAAD18}"/>
              </a:ext>
            </a:extLst>
          </p:cNvPr>
          <p:cNvSpPr txBox="1"/>
          <p:nvPr/>
        </p:nvSpPr>
        <p:spPr>
          <a:xfrm>
            <a:off x="1600200" y="886658"/>
            <a:ext cx="5969427" cy="114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cs-CZ" sz="2400" b="1" kern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Nová </a:t>
            </a:r>
            <a:r>
              <a:rPr lang="cs-CZ" sz="2400" b="1" kern="1800" dirty="0" err="1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phishingová</a:t>
            </a:r>
            <a:r>
              <a:rPr lang="cs-CZ" sz="2400" b="1" kern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kampaň vydávající se za španělský daňový úřad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22457-8512-43F1-9BD0-040D1F29E8E4}"/>
              </a:ext>
            </a:extLst>
          </p:cNvPr>
          <p:cNvSpPr txBox="1"/>
          <p:nvPr/>
        </p:nvSpPr>
        <p:spPr>
          <a:xfrm>
            <a:off x="2108413" y="6134100"/>
            <a:ext cx="4953000" cy="2903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kern="18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Nikdy neklikejte na žádné odkazy v e-mailech, SMS a platformách pro zasílání zpráv – zejména pokud vás zpráva vyzývá k okamžité akci</a:t>
            </a:r>
          </a:p>
          <a:p>
            <a:endParaRPr lang="cs-CZ" sz="1600" b="1" kern="1800" dirty="0">
              <a:solidFill>
                <a:srgbClr val="000000"/>
              </a:solidFill>
              <a:latin typeface="Aptos" panose="020B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cs-CZ" sz="1600" dirty="0">
                <a:solidFill>
                  <a:srgbClr val="071D2B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Ve Španělsku je na vzestupu zbrusu nová </a:t>
            </a:r>
            <a:r>
              <a:rPr lang="cs-CZ" sz="1600" dirty="0" err="1">
                <a:solidFill>
                  <a:srgbClr val="071D2B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phishingová</a:t>
            </a:r>
            <a:r>
              <a:rPr lang="cs-CZ" sz="1600" dirty="0">
                <a:solidFill>
                  <a:srgbClr val="071D2B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kampaň, která se vydává za španělský daňový úřad </a:t>
            </a:r>
            <a:r>
              <a:rPr lang="cs-CZ" sz="1600" u="sng" dirty="0" err="1">
                <a:solidFill>
                  <a:srgbClr val="0087FF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Agencia</a:t>
            </a:r>
            <a:r>
              <a:rPr lang="cs-CZ" sz="1600" u="sng" dirty="0">
                <a:solidFill>
                  <a:srgbClr val="0087FF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sz="1600" u="sng" dirty="0" err="1">
                <a:solidFill>
                  <a:srgbClr val="0087FF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Tributaria</a:t>
            </a:r>
            <a:r>
              <a:rPr lang="cs-CZ" sz="1600" dirty="0">
                <a:solidFill>
                  <a:srgbClr val="071D2B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71D2B"/>
              </a:solidFill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Pokus o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phishing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začíná podvodnou SMS, která oběti informuje o údajné náhradě, na kterou mají nárok. Podle SMS stačí pro získání náhrady vyplnit formulář na webových stránkách agentury.</a:t>
            </a:r>
            <a:endParaRPr lang="en-US" sz="1600" dirty="0">
              <a:solidFill>
                <a:srgbClr val="000000"/>
              </a:solidFill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AC02D-7F6B-4E92-B50F-8FDE8A8AF6C5}"/>
              </a:ext>
            </a:extLst>
          </p:cNvPr>
          <p:cNvSpPr txBox="1"/>
          <p:nvPr/>
        </p:nvSpPr>
        <p:spPr>
          <a:xfrm>
            <a:off x="8915400" y="1087433"/>
            <a:ext cx="8382000" cy="36420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Když uživatel klikne na odkaz, přesměruje ho na stránku, která se vydává za daňový úřad a požádá o údaje o jeho kreditní kartě, včetně kódů CCV a PIN.</a:t>
            </a:r>
            <a:endParaRPr lang="en-US" sz="1600" dirty="0">
              <a:solidFill>
                <a:srgbClr val="000000"/>
              </a:solidFill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 důležité si uvědomit, že i když se tento pokus o </a:t>
            </a:r>
            <a:r>
              <a:rPr lang="cs-CZ" sz="1600" dirty="0" err="1"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phishing</a:t>
            </a:r>
            <a:r>
              <a:rPr lang="cs-CZ" sz="1600" dirty="0"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snaží napodobit skutečné webové stránky agentury, ve skutečnosti postrádá většinu funkcí skutečných webových stránek. Například není možné změnit jazyk webu, i když tato možnost existuje.</a:t>
            </a:r>
            <a:endParaRPr lang="en-US" sz="1600" dirty="0">
              <a:latin typeface="Aptos" panose="020B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effectLst/>
              <a:latin typeface="Aptos" panose="020B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Když uživatel zadá informace o kreditní kartě, zdá se, že je web zpracovává.</a:t>
            </a:r>
            <a:endParaRPr lang="cs-CZ" sz="16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Nakonec požádá oběti, aby zadaly kód, který mají obdržet prostřednictvím SMS (kterou oběť nikdy nedostane), nebo aby otevřely svou aplikaci mobilního bankovnictví, kde mají dostat oznámení o náhradě. </a:t>
            </a:r>
            <a:endParaRPr lang="cs-CZ" sz="16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Samozřejmě nepřijde žádné oznámení ani SMS kód – obojí je prostě součástí </a:t>
            </a:r>
            <a:r>
              <a:rPr lang="cs-CZ" sz="1600" dirty="0" err="1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phishingového</a:t>
            </a:r>
            <a:r>
              <a:rPr lang="cs-CZ" sz="16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útoku v práci.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343EC-3C2E-4D47-9837-ECCCD75E0E4B}"/>
              </a:ext>
            </a:extLst>
          </p:cNvPr>
          <p:cNvSpPr txBox="1"/>
          <p:nvPr/>
        </p:nvSpPr>
        <p:spPr>
          <a:xfrm>
            <a:off x="8915400" y="5029894"/>
            <a:ext cx="9144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000" b="1" dirty="0">
                <a:solidFill>
                  <a:srgbClr val="000000"/>
                </a:solidFill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Několik tipů, jak se vyhnout tomu, abyste se stali obětí těchto podvodů</a:t>
            </a:r>
            <a:endParaRPr lang="cs-CZ" sz="2000" b="1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effectLst/>
                <a:latin typeface="Aptos" panose="020B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Nikdy neklikejte na žádné odkazy v e-mailech, SMS a platformách pro zasílání zpráv – zejména pokud neznáte odesílatele nebo pokud vás vyzývá k okamžité akci.</a:t>
            </a:r>
            <a:endParaRPr lang="cs-CZ" sz="16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Věnujte pozornost adresám URL, protože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phishingové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weby používají adresy URL, které se neshodují s adresami URL pravých webů.</a:t>
            </a:r>
            <a:endParaRPr lang="cs-CZ" sz="16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Pokud se domníváte, že zpráva může být skutečná, přejděte z prohlížeče přímo na původní web.</a:t>
            </a:r>
            <a:endParaRPr lang="cs-CZ" sz="16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Používejte na svém zařízení bezpečnostní řešení, které vás ochrání před malwarem a </a:t>
            </a:r>
            <a:r>
              <a:rPr lang="cs-CZ" sz="1600" dirty="0" err="1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phishingovými</a:t>
            </a:r>
            <a:r>
              <a:rPr lang="cs-CZ" sz="16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stránkami.</a:t>
            </a:r>
            <a:endParaRPr lang="cs-CZ" sz="14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03" y="222238"/>
            <a:ext cx="8090040" cy="1390622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Aptos" panose="020B0004020202020204" pitchFamily="34" charset="0"/>
              </a:rPr>
              <a:t>ZÁVĚREČNÝ TEST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4" y="1988821"/>
            <a:ext cx="8880209" cy="72766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900"/>
              </a:spcAft>
              <a:buNone/>
            </a:pPr>
            <a:r>
              <a:rPr lang="en-GB" sz="6600" dirty="0" err="1">
                <a:latin typeface="Aptos" panose="020B0004020202020204" pitchFamily="34" charset="0"/>
              </a:rPr>
              <a:t>Jaký</a:t>
            </a:r>
            <a:r>
              <a:rPr lang="en-GB" sz="6600" dirty="0">
                <a:latin typeface="Aptos" panose="020B0004020202020204" pitchFamily="34" charset="0"/>
              </a:rPr>
              <a:t> je </a:t>
            </a:r>
            <a:r>
              <a:rPr lang="en-GB" sz="6600" dirty="0" err="1">
                <a:latin typeface="Aptos" panose="020B0004020202020204" pitchFamily="34" charset="0"/>
              </a:rPr>
              <a:t>rozdíl</a:t>
            </a:r>
            <a:r>
              <a:rPr lang="en-GB" sz="6600" dirty="0">
                <a:latin typeface="Aptos" panose="020B0004020202020204" pitchFamily="34" charset="0"/>
              </a:rPr>
              <a:t> </a:t>
            </a:r>
            <a:r>
              <a:rPr lang="en-GB" sz="6600" dirty="0" err="1">
                <a:latin typeface="Aptos" panose="020B0004020202020204" pitchFamily="34" charset="0"/>
              </a:rPr>
              <a:t>mezi</a:t>
            </a:r>
            <a:r>
              <a:rPr lang="en-GB" sz="6600" dirty="0">
                <a:latin typeface="Aptos" panose="020B0004020202020204" pitchFamily="34" charset="0"/>
              </a:rPr>
              <a:t> </a:t>
            </a:r>
            <a:r>
              <a:rPr lang="en-GB" sz="6600" dirty="0" err="1">
                <a:latin typeface="Aptos" panose="020B0004020202020204" pitchFamily="34" charset="0"/>
              </a:rPr>
              <a:t>phishingem</a:t>
            </a:r>
            <a:r>
              <a:rPr lang="en-GB" sz="6600" dirty="0">
                <a:latin typeface="Aptos" panose="020B0004020202020204" pitchFamily="34" charset="0"/>
              </a:rPr>
              <a:t> a spear </a:t>
            </a:r>
            <a:r>
              <a:rPr lang="en-GB" sz="6600" dirty="0" err="1">
                <a:latin typeface="Aptos" panose="020B0004020202020204" pitchFamily="34" charset="0"/>
              </a:rPr>
              <a:t>phishingem</a:t>
            </a:r>
            <a:r>
              <a:rPr lang="en-GB" sz="6600" dirty="0">
                <a:latin typeface="Aptos" panose="020B0004020202020204" pitchFamily="34" charset="0"/>
              </a:rPr>
              <a:t> a jak se </a:t>
            </a:r>
            <a:r>
              <a:rPr lang="en-GB" sz="6600" dirty="0" err="1">
                <a:latin typeface="Aptos" panose="020B0004020202020204" pitchFamily="34" charset="0"/>
              </a:rPr>
              <a:t>jim</a:t>
            </a:r>
            <a:r>
              <a:rPr lang="en-GB" sz="6600" dirty="0">
                <a:latin typeface="Aptos" panose="020B0004020202020204" pitchFamily="34" charset="0"/>
              </a:rPr>
              <a:t> </a:t>
            </a:r>
            <a:r>
              <a:rPr lang="en-GB" sz="6600" dirty="0" err="1">
                <a:latin typeface="Aptos" panose="020B0004020202020204" pitchFamily="34" charset="0"/>
              </a:rPr>
              <a:t>můžeme</a:t>
            </a:r>
            <a:r>
              <a:rPr lang="en-GB" sz="6600" dirty="0">
                <a:latin typeface="Aptos" panose="020B0004020202020204" pitchFamily="34" charset="0"/>
              </a:rPr>
              <a:t> </a:t>
            </a:r>
            <a:r>
              <a:rPr lang="en-GB" sz="6600" dirty="0" err="1">
                <a:latin typeface="Aptos" panose="020B0004020202020204" pitchFamily="34" charset="0"/>
              </a:rPr>
              <a:t>vyhnout</a:t>
            </a:r>
            <a:r>
              <a:rPr lang="en-GB" sz="6600" dirty="0">
                <a:latin typeface="Aptos" panose="020B0004020202020204" pitchFamily="34" charset="0"/>
              </a:rPr>
              <a:t>?</a:t>
            </a:r>
          </a:p>
          <a:p>
            <a:pPr marL="0" indent="0" algn="ctr">
              <a:spcAft>
                <a:spcPts val="900"/>
              </a:spcAft>
              <a:buNone/>
            </a:pPr>
            <a:endParaRPr lang="en-GB" sz="6600" dirty="0">
              <a:latin typeface="Aptos" panose="020B0004020202020204" pitchFamily="34" charset="0"/>
            </a:endParaRPr>
          </a:p>
          <a:p>
            <a:pPr marL="0" indent="0" algn="ctr">
              <a:spcAft>
                <a:spcPts val="900"/>
              </a:spcAft>
              <a:buNone/>
            </a:pPr>
            <a:r>
              <a:rPr lang="en-GB" sz="6600" dirty="0">
                <a:latin typeface="Aptos" panose="020B0004020202020204" pitchFamily="34" charset="0"/>
              </a:rPr>
              <a:t>.</a:t>
            </a:r>
          </a:p>
          <a:p>
            <a:pPr marL="0" indent="0" algn="ctr">
              <a:spcAft>
                <a:spcPts val="900"/>
              </a:spcAft>
              <a:buNone/>
            </a:pPr>
            <a:endParaRPr lang="en-GB" sz="6600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946326" cy="946326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7534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Otáznik výplň plnou farbou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27963" y="1612859"/>
            <a:ext cx="6192905" cy="61929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DD10C35-053D-1E9B-DC1B-9CF03FC524EE}"/>
              </a:ext>
            </a:extLst>
          </p:cNvPr>
          <p:cNvSpPr txBox="1"/>
          <p:nvPr/>
        </p:nvSpPr>
        <p:spPr>
          <a:xfrm>
            <a:off x="1257300" y="835782"/>
            <a:ext cx="15773400" cy="170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rgbClr val="92BAB5"/>
                </a:solidFill>
                <a:latin typeface="Aptos" panose="020B0004020202020204" pitchFamily="34" charset="0"/>
                <a:ea typeface="+mj-ea"/>
                <a:cs typeface="+mj-cs"/>
                <a:sym typeface="Inter Bold"/>
              </a:rPr>
              <a:t>ÚVODNÍ OTÁZKY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8F0EBB-169A-9953-0CA4-461697C3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13720"/>
              </p:ext>
            </p:extLst>
          </p:nvPr>
        </p:nvGraphicFramePr>
        <p:xfrm>
          <a:off x="1257300" y="2743200"/>
          <a:ext cx="15773400" cy="65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eform 3">
            <a:extLst>
              <a:ext uri="{FF2B5EF4-FFF2-40B4-BE49-F238E27FC236}">
                <a16:creationId xmlns:a16="http://schemas.microsoft.com/office/drawing/2014/main" id="{19BC1B5E-5DEE-EEFB-8E95-460412B6D25B}"/>
              </a:ext>
            </a:extLst>
          </p:cNvPr>
          <p:cNvSpPr/>
          <p:nvPr/>
        </p:nvSpPr>
        <p:spPr>
          <a:xfrm>
            <a:off x="609600" y="6900254"/>
            <a:ext cx="2591329" cy="2879254"/>
          </a:xfrm>
          <a:custGeom>
            <a:avLst/>
            <a:gdLst/>
            <a:ahLst/>
            <a:cxnLst/>
            <a:rect l="l" t="t" r="r" b="b"/>
            <a:pathLst>
              <a:path w="2591329" h="2879254">
                <a:moveTo>
                  <a:pt x="0" y="0"/>
                </a:moveTo>
                <a:lnTo>
                  <a:pt x="2591329" y="0"/>
                </a:lnTo>
                <a:lnTo>
                  <a:pt x="2591329" y="2879255"/>
                </a:lnTo>
                <a:lnTo>
                  <a:pt x="0" y="28792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937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Volná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vyvinutý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rámci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projektu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byl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vyvinut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podpory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odráží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výhradně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neodpovídá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obsah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získává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Creative Commons CC BY- NC SA.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Tato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umožňuje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distribuovat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vylepšovat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ale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nekomerčně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užití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výňatků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uveden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zdroj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odkaz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zmíněny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případné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změny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práva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zůstávají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nesmí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použito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komerční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účely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Pokud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znovu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vytvoříte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převedete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budete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vaše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příspěvky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zveřejněny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pod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stejnou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Zřeknutí</a:t>
            </a:r>
            <a:r>
              <a:rPr lang="en-US" sz="3200" b="1" dirty="0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 se: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Financováno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Vyjádřené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však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)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nutně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odrážet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výkonné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agentury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vzdělávání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kulturu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(EACEA).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ani EACEA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nemohou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nést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odpovědnost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6AE0E-7E63-4A49-A889-EF6920E3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99" y="1730357"/>
            <a:ext cx="6101981" cy="669174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ptos" panose="020B0004020202020204" pitchFamily="34" charset="0"/>
              </a:rPr>
              <a:t>PHISHING</a:t>
            </a:r>
            <a:endParaRPr lang="mk-MK" sz="60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330F-942F-4D8D-B4B2-7716A669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921" y="856294"/>
            <a:ext cx="10359737" cy="5874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Aptos" panose="020B0004020202020204" pitchFamily="34" charset="0"/>
              </a:rPr>
              <a:t>Termín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b="1" dirty="0">
                <a:latin typeface="Aptos" panose="020B0004020202020204" pitchFamily="34" charset="0"/>
              </a:rPr>
              <a:t>phishing</a:t>
            </a:r>
            <a:r>
              <a:rPr lang="en-GB" sz="4800" dirty="0">
                <a:latin typeface="Aptos" panose="020B0004020202020204" pitchFamily="34" charset="0"/>
              </a:rPr>
              <a:t> je </a:t>
            </a:r>
            <a:r>
              <a:rPr lang="en-GB" sz="4800" dirty="0" err="1">
                <a:latin typeface="Aptos" panose="020B0004020202020204" pitchFamily="34" charset="0"/>
              </a:rPr>
              <a:t>pravděpodobně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odvozen</a:t>
            </a:r>
            <a:r>
              <a:rPr lang="en-GB" sz="4800" dirty="0">
                <a:latin typeface="Aptos" panose="020B0004020202020204" pitchFamily="34" charset="0"/>
              </a:rPr>
              <a:t> z </a:t>
            </a:r>
            <a:r>
              <a:rPr lang="en-GB" sz="4800" dirty="0" err="1">
                <a:latin typeface="Aptos" panose="020B0004020202020204" pitchFamily="34" charset="0"/>
              </a:rPr>
              <a:t>anglického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slova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b="1" dirty="0">
                <a:latin typeface="Aptos" panose="020B0004020202020204" pitchFamily="34" charset="0"/>
              </a:rPr>
              <a:t>"fishing", </a:t>
            </a:r>
            <a:r>
              <a:rPr lang="en-GB" sz="4800" dirty="0" err="1">
                <a:latin typeface="Aptos" panose="020B0004020202020204" pitchFamily="34" charset="0"/>
              </a:rPr>
              <a:t>tedy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odkazující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rybářskou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činnost</a:t>
            </a:r>
            <a:r>
              <a:rPr lang="en-GB" sz="4800" dirty="0">
                <a:latin typeface="Aptos" panose="020B0004020202020204" pitchFamily="34" charset="0"/>
              </a:rPr>
              <a:t> a </a:t>
            </a:r>
            <a:r>
              <a:rPr lang="en-GB" sz="4800" dirty="0" err="1">
                <a:latin typeface="Aptos" panose="020B0004020202020204" pitchFamily="34" charset="0"/>
              </a:rPr>
              <a:t>odkazující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na</a:t>
            </a:r>
            <a:r>
              <a:rPr lang="en-GB" sz="4800" dirty="0">
                <a:latin typeface="Aptos" panose="020B0004020202020204" pitchFamily="34" charset="0"/>
              </a:rPr>
              <a:t> to, </a:t>
            </a:r>
            <a:r>
              <a:rPr lang="en-GB" sz="4800" dirty="0" err="1">
                <a:latin typeface="Aptos" panose="020B0004020202020204" pitchFamily="34" charset="0"/>
              </a:rPr>
              <a:t>když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ryba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vezme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návnadu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hozenou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přes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palubu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stejně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jako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uživatel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vezme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návnadu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  <a:endParaRPr lang="mk-MK" sz="4800" dirty="0">
              <a:latin typeface="Aptos" panose="020B00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DB8390-946C-A7F1-468F-E88C7A010AA2}"/>
              </a:ext>
            </a:extLst>
          </p:cNvPr>
          <p:cNvSpPr/>
          <p:nvPr/>
        </p:nvSpPr>
        <p:spPr>
          <a:xfrm>
            <a:off x="13660971" y="5981700"/>
            <a:ext cx="2591329" cy="2879254"/>
          </a:xfrm>
          <a:custGeom>
            <a:avLst/>
            <a:gdLst/>
            <a:ahLst/>
            <a:cxnLst/>
            <a:rect l="l" t="t" r="r" b="b"/>
            <a:pathLst>
              <a:path w="2591329" h="2879254">
                <a:moveTo>
                  <a:pt x="0" y="0"/>
                </a:moveTo>
                <a:lnTo>
                  <a:pt x="2591329" y="0"/>
                </a:lnTo>
                <a:lnTo>
                  <a:pt x="2591329" y="2879255"/>
                </a:lnTo>
                <a:lnTo>
                  <a:pt x="0" y="2879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4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93" y="321559"/>
            <a:ext cx="9781655" cy="1988345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latin typeface="Aptos" panose="020B0004020202020204" pitchFamily="34" charset="0"/>
              </a:rPr>
              <a:t>Co </a:t>
            </a:r>
            <a:r>
              <a:rPr lang="en-GB" sz="6000" dirty="0" err="1">
                <a:latin typeface="Aptos" panose="020B0004020202020204" pitchFamily="34" charset="0"/>
              </a:rPr>
              <a:t>znamená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pojem</a:t>
            </a:r>
            <a:r>
              <a:rPr lang="en-GB" sz="6000" dirty="0">
                <a:latin typeface="Aptos" panose="020B0004020202020204" pitchFamily="34" charset="0"/>
              </a:rPr>
              <a:t> phishing?</a:t>
            </a: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4" y="2278051"/>
            <a:ext cx="8723334" cy="7211507"/>
          </a:xfrm>
        </p:spPr>
        <p:txBody>
          <a:bodyPr>
            <a:normAutofit fontScale="92500" lnSpcReduction="20000"/>
          </a:bodyPr>
          <a:lstStyle/>
          <a:p>
            <a:endParaRPr lang="cs-CZ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Phishing je </a:t>
            </a:r>
            <a:r>
              <a:rPr lang="en-GB" dirty="0" err="1">
                <a:latin typeface="Aptos" panose="020B0004020202020204" pitchFamily="34" charset="0"/>
              </a:rPr>
              <a:t>běžný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typ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kybernetického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útoku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který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zaměřuje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jednotlivce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prostřednictvím</a:t>
            </a:r>
            <a:r>
              <a:rPr lang="en-GB" dirty="0">
                <a:latin typeface="Aptos" panose="020B0004020202020204" pitchFamily="34" charset="0"/>
              </a:rPr>
              <a:t> e-</a:t>
            </a:r>
            <a:r>
              <a:rPr lang="en-GB" dirty="0" err="1">
                <a:latin typeface="Aptos" panose="020B0004020202020204" pitchFamily="34" charset="0"/>
              </a:rPr>
              <a:t>mailu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textových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zpráv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telefonních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hovorů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dalších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forem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komunikace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r>
              <a:rPr lang="en-GB" dirty="0" err="1">
                <a:latin typeface="Aptos" panose="020B0004020202020204" pitchFamily="34" charset="0"/>
              </a:rPr>
              <a:t>Jedná</a:t>
            </a:r>
            <a:r>
              <a:rPr lang="en-GB" dirty="0">
                <a:latin typeface="Aptos" panose="020B0004020202020204" pitchFamily="34" charset="0"/>
              </a:rPr>
              <a:t> se o </a:t>
            </a:r>
            <a:r>
              <a:rPr lang="en-GB" dirty="0" err="1">
                <a:latin typeface="Aptos" panose="020B0004020202020204" pitchFamily="34" charset="0"/>
              </a:rPr>
              <a:t>techniku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pokusu</a:t>
            </a:r>
            <a:r>
              <a:rPr lang="en-GB" dirty="0">
                <a:latin typeface="Aptos" panose="020B0004020202020204" pitchFamily="34" charset="0"/>
              </a:rPr>
              <a:t> o </a:t>
            </a:r>
            <a:r>
              <a:rPr lang="en-GB" dirty="0" err="1">
                <a:latin typeface="Aptos" panose="020B0004020202020204" pitchFamily="34" charset="0"/>
              </a:rPr>
              <a:t>získání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citlivých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údajů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jako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jsou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čísla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bankovních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účtů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prostřednictvím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podvodné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žádosti</a:t>
            </a:r>
            <a:r>
              <a:rPr lang="en-GB" dirty="0">
                <a:latin typeface="Aptos" panose="020B0004020202020204" pitchFamily="34" charset="0"/>
              </a:rPr>
              <a:t> v e-</a:t>
            </a:r>
            <a:r>
              <a:rPr lang="en-GB" dirty="0" err="1">
                <a:latin typeface="Aptos" panose="020B0004020202020204" pitchFamily="34" charset="0"/>
              </a:rPr>
              <a:t>mailu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nebo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webové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stránce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ve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pachatel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vydává</a:t>
            </a:r>
            <a:r>
              <a:rPr lang="en-GB" dirty="0">
                <a:latin typeface="Aptos" panose="020B0004020202020204" pitchFamily="34" charset="0"/>
              </a:rPr>
              <a:t> za </a:t>
            </a:r>
            <a:r>
              <a:rPr lang="en-GB" dirty="0" err="1">
                <a:latin typeface="Aptos" panose="020B0004020202020204" pitchFamily="34" charset="0"/>
              </a:rPr>
              <a:t>legitimní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firmu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nebo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renomovanou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osobu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0224EAA-8C03-7B5C-9A84-20E9BA25A804}"/>
              </a:ext>
            </a:extLst>
          </p:cNvPr>
          <p:cNvSpPr/>
          <p:nvPr/>
        </p:nvSpPr>
        <p:spPr>
          <a:xfrm>
            <a:off x="11831125" y="2876514"/>
            <a:ext cx="5775199" cy="4134415"/>
          </a:xfrm>
          <a:custGeom>
            <a:avLst/>
            <a:gdLst/>
            <a:ahLst/>
            <a:cxnLst/>
            <a:rect l="l" t="t" r="r" b="b"/>
            <a:pathLst>
              <a:path w="5114348" h="3835761">
                <a:moveTo>
                  <a:pt x="0" y="0"/>
                </a:moveTo>
                <a:lnTo>
                  <a:pt x="5114348" y="0"/>
                </a:lnTo>
                <a:lnTo>
                  <a:pt x="5114348" y="3835760"/>
                </a:lnTo>
                <a:lnTo>
                  <a:pt x="0" y="3835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6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93" y="321559"/>
            <a:ext cx="9781655" cy="1988345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latin typeface="Aptos" panose="020B0004020202020204" pitchFamily="34" charset="0"/>
              </a:rPr>
              <a:t>Co </a:t>
            </a:r>
            <a:r>
              <a:rPr lang="en-GB" sz="6000" dirty="0" err="1">
                <a:latin typeface="Aptos" panose="020B0004020202020204" pitchFamily="34" charset="0"/>
              </a:rPr>
              <a:t>znamená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pojem</a:t>
            </a:r>
            <a:r>
              <a:rPr lang="en-GB" sz="6000" dirty="0">
                <a:latin typeface="Aptos" panose="020B0004020202020204" pitchFamily="34" charset="0"/>
              </a:rPr>
              <a:t> phishing?</a:t>
            </a: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4" y="2278051"/>
            <a:ext cx="8723334" cy="7211507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ptos" panose="020B0004020202020204" pitchFamily="34" charset="0"/>
              </a:rPr>
              <a:t>Phishing je </a:t>
            </a:r>
            <a:r>
              <a:rPr lang="en-GB" dirty="0" err="1">
                <a:latin typeface="Aptos" panose="020B0004020202020204" pitchFamily="34" charset="0"/>
              </a:rPr>
              <a:t>jednou</a:t>
            </a:r>
            <a:r>
              <a:rPr lang="en-GB" dirty="0">
                <a:latin typeface="Aptos" panose="020B0004020202020204" pitchFamily="34" charset="0"/>
              </a:rPr>
              <a:t> z </a:t>
            </a:r>
            <a:r>
              <a:rPr lang="en-GB" dirty="0" err="1">
                <a:latin typeface="Aptos" panose="020B0004020202020204" pitchFamily="34" charset="0"/>
              </a:rPr>
              <a:t>nejjednodušších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technik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používaných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kybernetickými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zločinci</a:t>
            </a:r>
            <a:r>
              <a:rPr lang="en-GB" dirty="0">
                <a:latin typeface="Aptos" panose="020B0004020202020204" pitchFamily="34" charset="0"/>
              </a:rPr>
              <a:t>, ale </a:t>
            </a:r>
            <a:r>
              <a:rPr lang="en-GB" dirty="0" err="1">
                <a:latin typeface="Aptos" panose="020B0004020202020204" pitchFamily="34" charset="0"/>
              </a:rPr>
              <a:t>zůstává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jednou</a:t>
            </a:r>
            <a:r>
              <a:rPr lang="en-GB" dirty="0">
                <a:latin typeface="Aptos" panose="020B0004020202020204" pitchFamily="34" charset="0"/>
              </a:rPr>
              <a:t> z </a:t>
            </a:r>
            <a:r>
              <a:rPr lang="en-GB" dirty="0" err="1">
                <a:latin typeface="Aptos" panose="020B0004020202020204" pitchFamily="34" charset="0"/>
              </a:rPr>
              <a:t>nejúčinnějších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r>
              <a:rPr lang="en-GB" dirty="0" err="1">
                <a:latin typeface="Aptos" panose="020B0004020202020204" pitchFamily="34" charset="0"/>
              </a:rPr>
              <a:t>Spočívá</a:t>
            </a:r>
            <a:r>
              <a:rPr lang="en-GB" dirty="0">
                <a:latin typeface="Aptos" panose="020B0004020202020204" pitchFamily="34" charset="0"/>
              </a:rPr>
              <a:t> v </a:t>
            </a:r>
            <a:r>
              <a:rPr lang="en-GB" dirty="0" err="1">
                <a:latin typeface="Aptos" panose="020B0004020202020204" pitchFamily="34" charset="0"/>
              </a:rPr>
              <a:t>kontaktování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jednotlivce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tím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se mu </a:t>
            </a:r>
            <a:r>
              <a:rPr lang="en-GB" dirty="0" err="1">
                <a:latin typeface="Aptos" panose="020B0004020202020204" pitchFamily="34" charset="0"/>
              </a:rPr>
              <a:t>řekne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je v </a:t>
            </a:r>
            <a:r>
              <a:rPr lang="en-GB" dirty="0" err="1">
                <a:latin typeface="Aptos" panose="020B0004020202020204" pitchFamily="34" charset="0"/>
              </a:rPr>
              <a:t>nebezpečí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například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tím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řekne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jeho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bankovní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účet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napaden</a:t>
            </a:r>
            <a:r>
              <a:rPr lang="en-GB" dirty="0">
                <a:latin typeface="Aptos" panose="020B0004020202020204" pitchFamily="34" charset="0"/>
              </a:rPr>
              <a:t>, a </a:t>
            </a:r>
            <a:r>
              <a:rPr lang="en-GB" dirty="0" err="1">
                <a:latin typeface="Aptos" panose="020B0004020202020204" pitchFamily="34" charset="0"/>
              </a:rPr>
              <a:t>poté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různými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způsoby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přesvědčí</a:t>
            </a:r>
            <a:r>
              <a:rPr lang="en-GB" dirty="0">
                <a:latin typeface="Aptos" panose="020B0004020202020204" pitchFamily="34" charset="0"/>
              </a:rPr>
              <a:t>, aby </a:t>
            </a:r>
            <a:r>
              <a:rPr lang="en-GB" dirty="0" err="1">
                <a:latin typeface="Aptos" panose="020B0004020202020204" pitchFamily="34" charset="0"/>
              </a:rPr>
              <a:t>poskytl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osobní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jako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jsou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karty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účty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nebo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hesla</a:t>
            </a:r>
            <a:r>
              <a:rPr lang="en-GB" dirty="0">
                <a:latin typeface="Aptos" panose="020B0004020202020204" pitchFamily="34" charset="0"/>
              </a:rPr>
              <a:t>, a </a:t>
            </a:r>
            <a:r>
              <a:rPr lang="en-GB" dirty="0" err="1">
                <a:latin typeface="Aptos" panose="020B0004020202020204" pitchFamily="34" charset="0"/>
              </a:rPr>
              <a:t>tím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hackerům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poskytne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přístup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soukromým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údajům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E61CA45-9194-112C-6218-B2B6B9B3F404}"/>
              </a:ext>
            </a:extLst>
          </p:cNvPr>
          <p:cNvSpPr/>
          <p:nvPr/>
        </p:nvSpPr>
        <p:spPr>
          <a:xfrm>
            <a:off x="13239202" y="2278051"/>
            <a:ext cx="3737959" cy="5181600"/>
          </a:xfrm>
          <a:custGeom>
            <a:avLst/>
            <a:gdLst/>
            <a:ahLst/>
            <a:cxnLst/>
            <a:rect l="l" t="t" r="r" b="b"/>
            <a:pathLst>
              <a:path w="2741486" h="4114800">
                <a:moveTo>
                  <a:pt x="0" y="0"/>
                </a:moveTo>
                <a:lnTo>
                  <a:pt x="2741485" y="0"/>
                </a:lnTo>
                <a:lnTo>
                  <a:pt x="2741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9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9819"/>
            <a:ext cx="15994026" cy="1099641"/>
          </a:xfrm>
        </p:spPr>
        <p:txBody>
          <a:bodyPr>
            <a:noAutofit/>
          </a:bodyPr>
          <a:lstStyle/>
          <a:p>
            <a:r>
              <a:rPr lang="en-US" dirty="0" err="1">
                <a:latin typeface="Aptos" panose="020B0004020202020204" pitchFamily="34" charset="0"/>
              </a:rPr>
              <a:t>Kdy</a:t>
            </a:r>
            <a:r>
              <a:rPr lang="en-US" dirty="0">
                <a:latin typeface="Aptos" panose="020B0004020202020204" pitchFamily="34" charset="0"/>
              </a:rPr>
              <a:t> to </a:t>
            </a:r>
            <a:r>
              <a:rPr lang="en-US" dirty="0" err="1">
                <a:latin typeface="Aptos" panose="020B0004020202020204" pitchFamily="34" charset="0"/>
              </a:rPr>
              <a:t>začalo</a:t>
            </a:r>
            <a:r>
              <a:rPr lang="en-US" dirty="0">
                <a:latin typeface="Aptos" panose="020B0004020202020204" pitchFamily="34" charset="0"/>
              </a:rPr>
              <a:t>?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805" y="2121196"/>
            <a:ext cx="15263037" cy="6375104"/>
          </a:xfrm>
        </p:spPr>
        <p:txBody>
          <a:bodyPr>
            <a:normAutofit lnSpcReduction="10000"/>
          </a:bodyPr>
          <a:lstStyle/>
          <a:p>
            <a:pPr algn="just"/>
            <a:endParaRPr lang="cs-CZ" dirty="0">
              <a:latin typeface="Aptos" panose="020B0004020202020204" pitchFamily="34" charset="0"/>
            </a:endParaRPr>
          </a:p>
          <a:p>
            <a:pPr algn="just"/>
            <a:r>
              <a:rPr lang="en-GB" dirty="0" err="1">
                <a:latin typeface="Aptos" panose="020B0004020202020204" pitchFamily="34" charset="0"/>
              </a:rPr>
              <a:t>První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pokusy</a:t>
            </a:r>
            <a:r>
              <a:rPr lang="en-GB" dirty="0">
                <a:latin typeface="Aptos" panose="020B0004020202020204" pitchFamily="34" charset="0"/>
              </a:rPr>
              <a:t> o phishing v </a:t>
            </a:r>
            <a:r>
              <a:rPr lang="en-GB" dirty="0" err="1">
                <a:latin typeface="Aptos" panose="020B0004020202020204" pitchFamily="34" charset="0"/>
              </a:rPr>
              <a:t>historii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byly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zaznamenány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konci</a:t>
            </a:r>
            <a:r>
              <a:rPr lang="en-GB" dirty="0">
                <a:latin typeface="Aptos" panose="020B0004020202020204" pitchFamily="34" charset="0"/>
              </a:rPr>
              <a:t> 90. let </a:t>
            </a:r>
            <a:r>
              <a:rPr lang="en-GB" dirty="0" err="1">
                <a:latin typeface="Aptos" panose="020B0004020202020204" pitchFamily="34" charset="0"/>
              </a:rPr>
              <a:t>proti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společnosti</a:t>
            </a:r>
            <a:r>
              <a:rPr lang="en-GB" dirty="0">
                <a:latin typeface="Aptos" panose="020B0004020202020204" pitchFamily="34" charset="0"/>
              </a:rPr>
              <a:t> America Online, </a:t>
            </a:r>
            <a:r>
              <a:rPr lang="en-GB" dirty="0" err="1">
                <a:latin typeface="Aptos" panose="020B0004020202020204" pitchFamily="34" charset="0"/>
              </a:rPr>
              <a:t>která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byla</a:t>
            </a:r>
            <a:r>
              <a:rPr lang="en-GB" dirty="0">
                <a:latin typeface="Aptos" panose="020B0004020202020204" pitchFamily="34" charset="0"/>
              </a:rPr>
              <a:t> v </a:t>
            </a:r>
            <a:r>
              <a:rPr lang="en-GB" dirty="0" err="1">
                <a:latin typeface="Aptos" panose="020B0004020202020204" pitchFamily="34" charset="0"/>
              </a:rPr>
              <a:t>té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době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největším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poskytovatelem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přístupu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internetu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pPr algn="just"/>
            <a:r>
              <a:rPr lang="en-GB" dirty="0" err="1">
                <a:latin typeface="Aptos" panose="020B0004020202020204" pitchFamily="34" charset="0"/>
              </a:rPr>
              <a:t>Konzistentnost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podvodů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přiměla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nadnárodní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tomu</a:t>
            </a:r>
            <a:r>
              <a:rPr lang="en-GB" dirty="0">
                <a:latin typeface="Aptos" panose="020B0004020202020204" pitchFamily="34" charset="0"/>
              </a:rPr>
              <a:t>, aby </a:t>
            </a:r>
            <a:r>
              <a:rPr lang="en-GB" dirty="0" err="1">
                <a:latin typeface="Aptos" panose="020B0004020202020204" pitchFamily="34" charset="0"/>
              </a:rPr>
              <a:t>všem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uživatelům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poslala</a:t>
            </a:r>
            <a:r>
              <a:rPr lang="en-GB" b="1" dirty="0">
                <a:latin typeface="Aptos" panose="020B0004020202020204" pitchFamily="34" charset="0"/>
              </a:rPr>
              <a:t> e-mail s </a:t>
            </a:r>
            <a:r>
              <a:rPr lang="en-GB" b="1" dirty="0" err="1">
                <a:latin typeface="Aptos" panose="020B0004020202020204" pitchFamily="34" charset="0"/>
              </a:rPr>
              <a:t>vysvětlením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společnost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nikdy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nebude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kontaktovat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kvůli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platbě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nebo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zjištění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hesel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pPr algn="just"/>
            <a:r>
              <a:rPr lang="en-GB" dirty="0" err="1">
                <a:latin typeface="Aptos" panose="020B0004020202020204" pitchFamily="34" charset="0"/>
              </a:rPr>
              <a:t>Následně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počátku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roku</a:t>
            </a:r>
            <a:r>
              <a:rPr lang="en-GB" dirty="0">
                <a:latin typeface="Aptos" panose="020B0004020202020204" pitchFamily="34" charset="0"/>
              </a:rPr>
              <a:t> 2000, se </a:t>
            </a:r>
            <a:r>
              <a:rPr lang="en-GB" dirty="0" err="1">
                <a:latin typeface="Aptos" panose="020B0004020202020204" pitchFamily="34" charset="0"/>
              </a:rPr>
              <a:t>pozornost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hackerů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přesunula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online </a:t>
            </a:r>
            <a:r>
              <a:rPr lang="en-GB" dirty="0" err="1">
                <a:latin typeface="Aptos" panose="020B0004020202020204" pitchFamily="34" charset="0"/>
              </a:rPr>
              <a:t>platební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systémy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protože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bylo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běžné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zločinci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klonovali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stránky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jako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>
                <a:latin typeface="Aptos" panose="020B0004020202020204" pitchFamily="34" charset="0"/>
              </a:rPr>
              <a:t>E-BAY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nebo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>
                <a:latin typeface="Aptos" panose="020B0004020202020204" pitchFamily="34" charset="0"/>
              </a:rPr>
              <a:t>PAY-PAL.</a:t>
            </a: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0823DDE-3BCE-96CD-1852-9500837684CA}"/>
              </a:ext>
            </a:extLst>
          </p:cNvPr>
          <p:cNvSpPr/>
          <p:nvPr/>
        </p:nvSpPr>
        <p:spPr>
          <a:xfrm>
            <a:off x="15925800" y="7916837"/>
            <a:ext cx="1790870" cy="1790870"/>
          </a:xfrm>
          <a:custGeom>
            <a:avLst/>
            <a:gdLst/>
            <a:ahLst/>
            <a:cxnLst/>
            <a:rect l="l" t="t" r="r" b="b"/>
            <a:pathLst>
              <a:path w="1790870" h="1790870">
                <a:moveTo>
                  <a:pt x="0" y="0"/>
                </a:moveTo>
                <a:lnTo>
                  <a:pt x="1790870" y="0"/>
                </a:lnTo>
                <a:lnTo>
                  <a:pt x="1790870" y="1790870"/>
                </a:lnTo>
                <a:lnTo>
                  <a:pt x="0" y="179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18417" y="1266861"/>
            <a:ext cx="10251165" cy="715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TYPY PHISHINGU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6896" y="2727190"/>
            <a:ext cx="1769420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Existuje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několik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typů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phishingu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7984" y="482032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81882" y="4820328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35780" y="4820328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89679" y="4820328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443577" y="4820328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758323" y="4135686"/>
            <a:ext cx="1176848" cy="1348472"/>
          </a:xfrm>
          <a:custGeom>
            <a:avLst/>
            <a:gdLst/>
            <a:ahLst/>
            <a:cxnLst/>
            <a:rect l="l" t="t" r="r" b="b"/>
            <a:pathLst>
              <a:path w="1176848" h="1348472">
                <a:moveTo>
                  <a:pt x="0" y="0"/>
                </a:moveTo>
                <a:lnTo>
                  <a:pt x="1176848" y="0"/>
                </a:lnTo>
                <a:lnTo>
                  <a:pt x="1176848" y="1348472"/>
                </a:lnTo>
                <a:lnTo>
                  <a:pt x="0" y="134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3911577" y="4421978"/>
            <a:ext cx="1165630" cy="1062180"/>
          </a:xfrm>
          <a:custGeom>
            <a:avLst/>
            <a:gdLst/>
            <a:ahLst/>
            <a:cxnLst/>
            <a:rect l="l" t="t" r="r" b="b"/>
            <a:pathLst>
              <a:path w="1165630" h="1062180">
                <a:moveTo>
                  <a:pt x="0" y="0"/>
                </a:moveTo>
                <a:lnTo>
                  <a:pt x="1165630" y="0"/>
                </a:lnTo>
                <a:lnTo>
                  <a:pt x="1165630" y="1062180"/>
                </a:lnTo>
                <a:lnTo>
                  <a:pt x="0" y="1062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7734682" y="4521145"/>
            <a:ext cx="912455" cy="963013"/>
          </a:xfrm>
          <a:custGeom>
            <a:avLst/>
            <a:gdLst/>
            <a:ahLst/>
            <a:cxnLst/>
            <a:rect l="l" t="t" r="r" b="b"/>
            <a:pathLst>
              <a:path w="912455" h="963013">
                <a:moveTo>
                  <a:pt x="0" y="0"/>
                </a:moveTo>
                <a:lnTo>
                  <a:pt x="912455" y="0"/>
                </a:lnTo>
                <a:lnTo>
                  <a:pt x="912455" y="963013"/>
                </a:lnTo>
                <a:lnTo>
                  <a:pt x="0" y="9630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0688779" y="4421978"/>
            <a:ext cx="1099499" cy="1014288"/>
          </a:xfrm>
          <a:custGeom>
            <a:avLst/>
            <a:gdLst/>
            <a:ahLst/>
            <a:cxnLst/>
            <a:rect l="l" t="t" r="r" b="b"/>
            <a:pathLst>
              <a:path w="1099499" h="1014288">
                <a:moveTo>
                  <a:pt x="0" y="0"/>
                </a:moveTo>
                <a:lnTo>
                  <a:pt x="1099499" y="0"/>
                </a:lnTo>
                <a:lnTo>
                  <a:pt x="1099499" y="1014287"/>
                </a:lnTo>
                <a:lnTo>
                  <a:pt x="0" y="1014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4432476" y="4362174"/>
            <a:ext cx="772003" cy="1074091"/>
          </a:xfrm>
          <a:custGeom>
            <a:avLst/>
            <a:gdLst/>
            <a:ahLst/>
            <a:cxnLst/>
            <a:rect l="l" t="t" r="r" b="b"/>
            <a:pathLst>
              <a:path w="772003" h="1074091">
                <a:moveTo>
                  <a:pt x="0" y="0"/>
                </a:moveTo>
                <a:lnTo>
                  <a:pt x="772003" y="0"/>
                </a:lnTo>
                <a:lnTo>
                  <a:pt x="772003" y="1074091"/>
                </a:lnTo>
                <a:lnTo>
                  <a:pt x="0" y="10740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1406287" y="6136970"/>
            <a:ext cx="2263676" cy="8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E-</a:t>
            </a:r>
            <a:r>
              <a:rPr lang="en-US" sz="2800" b="1" dirty="0" err="1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mailový</a:t>
            </a:r>
            <a:r>
              <a:rPr lang="en-US" sz="28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phishing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36316" y="6136970"/>
            <a:ext cx="2377232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Spear  Phishing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87107" y="6136970"/>
            <a:ext cx="2307878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 err="1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Klonování</a:t>
            </a: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phishingu</a:t>
            </a:r>
            <a:endParaRPr lang="en-US" sz="3200" b="1" dirty="0">
              <a:solidFill>
                <a:srgbClr val="446183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459963" y="6136970"/>
            <a:ext cx="2345531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 err="1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Hlasový</a:t>
            </a: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phishing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91791" y="6136970"/>
            <a:ext cx="2234357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SMS  Phishing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EMAIL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10412980" cy="6846482"/>
          </a:xfrm>
        </p:spPr>
        <p:txBody>
          <a:bodyPr>
            <a:normAutofit lnSpcReduction="10000"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V </a:t>
            </a:r>
            <a:r>
              <a:rPr lang="en-GB" sz="4800" dirty="0" err="1">
                <a:latin typeface="Aptos" panose="020B0004020202020204" pitchFamily="34" charset="0"/>
              </a:rPr>
              <a:t>digitální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sféře</a:t>
            </a:r>
            <a:r>
              <a:rPr lang="en-GB" sz="4800" dirty="0">
                <a:latin typeface="Aptos" panose="020B0004020202020204" pitchFamily="34" charset="0"/>
              </a:rPr>
              <a:t> je e-</a:t>
            </a:r>
            <a:r>
              <a:rPr lang="en-GB" sz="4800" dirty="0" err="1">
                <a:latin typeface="Aptos" panose="020B0004020202020204" pitchFamily="34" charset="0"/>
              </a:rPr>
              <a:t>mailový</a:t>
            </a:r>
            <a:r>
              <a:rPr lang="en-GB" sz="4800" dirty="0">
                <a:latin typeface="Aptos" panose="020B0004020202020204" pitchFamily="34" charset="0"/>
              </a:rPr>
              <a:t> phishing </a:t>
            </a:r>
            <a:r>
              <a:rPr lang="en-GB" sz="4800" dirty="0" err="1">
                <a:latin typeface="Aptos" panose="020B0004020202020204" pitchFamily="34" charset="0"/>
              </a:rPr>
              <a:t>hlavní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hrozbou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jejíž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původ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spočívá</a:t>
            </a:r>
            <a:r>
              <a:rPr lang="en-GB" sz="4800" dirty="0">
                <a:latin typeface="Aptos" panose="020B0004020202020204" pitchFamily="34" charset="0"/>
              </a:rPr>
              <a:t> v tom, </a:t>
            </a:r>
            <a:r>
              <a:rPr lang="en-GB" sz="4800" dirty="0" err="1">
                <a:latin typeface="Aptos" panose="020B0004020202020204" pitchFamily="34" charset="0"/>
              </a:rPr>
              <a:t>že</a:t>
            </a:r>
            <a:r>
              <a:rPr lang="en-GB" sz="4800" dirty="0">
                <a:latin typeface="Aptos" panose="020B0004020202020204" pitchFamily="34" charset="0"/>
              </a:rPr>
              <a:t> se </a:t>
            </a:r>
            <a:r>
              <a:rPr lang="en-GB" sz="4800" dirty="0" err="1">
                <a:latin typeface="Aptos" panose="020B0004020202020204" pitchFamily="34" charset="0"/>
              </a:rPr>
              <a:t>kyberzločinci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snaží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b="1" dirty="0" err="1">
                <a:latin typeface="Aptos" panose="020B0004020202020204" pitchFamily="34" charset="0"/>
              </a:rPr>
              <a:t>oklamat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lidi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b="1" dirty="0" err="1">
                <a:latin typeface="Aptos" panose="020B0004020202020204" pitchFamily="34" charset="0"/>
              </a:rPr>
              <a:t>spamem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nebo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b="1" dirty="0" err="1">
                <a:latin typeface="Aptos" panose="020B0004020202020204" pitchFamily="34" charset="0"/>
              </a:rPr>
              <a:t>falešnými</a:t>
            </a:r>
            <a:r>
              <a:rPr lang="en-GB" sz="4800" b="1" dirty="0">
                <a:latin typeface="Aptos" panose="020B0004020202020204" pitchFamily="34" charset="0"/>
              </a:rPr>
              <a:t> e-</a:t>
            </a:r>
            <a:r>
              <a:rPr lang="en-GB" sz="4800" b="1" dirty="0" err="1">
                <a:latin typeface="Aptos" panose="020B0004020202020204" pitchFamily="34" charset="0"/>
              </a:rPr>
              <a:t>maily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r>
              <a:rPr lang="en-GB" sz="4800" dirty="0" err="1">
                <a:latin typeface="Aptos" panose="020B0004020202020204" pitchFamily="34" charset="0"/>
              </a:rPr>
              <a:t>Mezi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typy</a:t>
            </a:r>
            <a:r>
              <a:rPr lang="en-GB" sz="4800" dirty="0">
                <a:latin typeface="Aptos" panose="020B0004020202020204" pitchFamily="34" charset="0"/>
              </a:rPr>
              <a:t> e-</a:t>
            </a:r>
            <a:r>
              <a:rPr lang="en-GB" sz="4800" dirty="0" err="1">
                <a:latin typeface="Aptos" panose="020B0004020202020204" pitchFamily="34" charset="0"/>
              </a:rPr>
              <a:t>mailového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phishingu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najdeme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širokou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škálu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jako</a:t>
            </a:r>
            <a:r>
              <a:rPr lang="en-GB" sz="4800" dirty="0">
                <a:latin typeface="Aptos" panose="020B0004020202020204" pitchFamily="34" charset="0"/>
              </a:rPr>
              <a:t> je spear phishing a </a:t>
            </a:r>
            <a:r>
              <a:rPr lang="en-GB" sz="4800" dirty="0" err="1">
                <a:latin typeface="Aptos" panose="020B0004020202020204" pitchFamily="34" charset="0"/>
              </a:rPr>
              <a:t>klonový</a:t>
            </a:r>
            <a:r>
              <a:rPr lang="en-GB" sz="4800" dirty="0">
                <a:latin typeface="Aptos" panose="020B0004020202020204" pitchFamily="34" charset="0"/>
              </a:rPr>
              <a:t> phishing, </a:t>
            </a:r>
            <a:r>
              <a:rPr lang="en-GB" sz="4800" dirty="0" err="1">
                <a:latin typeface="Aptos" panose="020B0004020202020204" pitchFamily="34" charset="0"/>
              </a:rPr>
              <a:t>které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směřují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hrozby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mnohem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konkrétnější</a:t>
            </a:r>
            <a:r>
              <a:rPr lang="en-GB" sz="4800" dirty="0">
                <a:latin typeface="Aptos" panose="020B0004020202020204" pitchFamily="34" charset="0"/>
              </a:rPr>
              <a:t> a </a:t>
            </a:r>
            <a:r>
              <a:rPr lang="en-GB" sz="4800" dirty="0" err="1">
                <a:latin typeface="Aptos" panose="020B0004020202020204" pitchFamily="34" charset="0"/>
              </a:rPr>
              <a:t>organizovanější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oběti</a:t>
            </a:r>
            <a:r>
              <a:rPr lang="en-GB" sz="4800" dirty="0">
                <a:latin typeface="Aptos" panose="020B0004020202020204" pitchFamily="34" charset="0"/>
              </a:rPr>
              <a:t> a </a:t>
            </a:r>
            <a:r>
              <a:rPr lang="en-GB" sz="4800" dirty="0" err="1">
                <a:latin typeface="Aptos" panose="020B0004020202020204" pitchFamily="34" charset="0"/>
              </a:rPr>
              <a:t>organizace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49410DC-36E3-DCA0-B92A-07C3824E61AE}"/>
              </a:ext>
            </a:extLst>
          </p:cNvPr>
          <p:cNvSpPr/>
          <p:nvPr/>
        </p:nvSpPr>
        <p:spPr>
          <a:xfrm>
            <a:off x="13379146" y="1333500"/>
            <a:ext cx="2821260" cy="5594071"/>
          </a:xfrm>
          <a:custGeom>
            <a:avLst/>
            <a:gdLst/>
            <a:ahLst/>
            <a:cxnLst/>
            <a:rect l="l" t="t" r="r" b="b"/>
            <a:pathLst>
              <a:path w="1524647" h="3619341">
                <a:moveTo>
                  <a:pt x="0" y="0"/>
                </a:moveTo>
                <a:lnTo>
                  <a:pt x="1524647" y="0"/>
                </a:lnTo>
                <a:lnTo>
                  <a:pt x="1524647" y="3619341"/>
                </a:lnTo>
                <a:lnTo>
                  <a:pt x="0" y="361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SPEAR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/>
          </a:bodyPr>
          <a:lstStyle/>
          <a:p>
            <a:endParaRPr lang="cs-CZ" sz="4800" dirty="0">
              <a:latin typeface="Aptos" panose="020B0004020202020204" pitchFamily="34" charset="0"/>
            </a:endParaRPr>
          </a:p>
          <a:p>
            <a:r>
              <a:rPr lang="en-GB" sz="4800" dirty="0">
                <a:latin typeface="Aptos" panose="020B0004020202020204" pitchFamily="34" charset="0"/>
              </a:rPr>
              <a:t>E-</a:t>
            </a:r>
            <a:r>
              <a:rPr lang="en-GB" sz="4800" dirty="0" err="1">
                <a:latin typeface="Aptos" panose="020B0004020202020204" pitchFamily="34" charset="0"/>
              </a:rPr>
              <a:t>mailový</a:t>
            </a:r>
            <a:r>
              <a:rPr lang="en-GB" sz="4800" dirty="0">
                <a:latin typeface="Aptos" panose="020B0004020202020204" pitchFamily="34" charset="0"/>
              </a:rPr>
              <a:t> phishing je v </a:t>
            </a:r>
            <a:r>
              <a:rPr lang="en-GB" sz="4800" dirty="0" err="1">
                <a:latin typeface="Aptos" panose="020B0004020202020204" pitchFamily="34" charset="0"/>
              </a:rPr>
              <a:t>digitální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sféře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rozšířenou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hrozbou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en-GB" sz="4800" dirty="0" err="1">
                <a:latin typeface="Aptos" panose="020B0004020202020204" pitchFamily="34" charset="0"/>
              </a:rPr>
              <a:t>přičemž</a:t>
            </a:r>
            <a:r>
              <a:rPr lang="en-GB" sz="4800" dirty="0">
                <a:latin typeface="Aptos" panose="020B0004020202020204" pitchFamily="34" charset="0"/>
              </a:rPr>
              <a:t> spear phishing </a:t>
            </a:r>
            <a:r>
              <a:rPr lang="en-GB" sz="4800" dirty="0" err="1">
                <a:latin typeface="Aptos" panose="020B0004020202020204" pitchFamily="34" charset="0"/>
              </a:rPr>
              <a:t>jej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posouvá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na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cílenější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úroveň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r>
              <a:rPr lang="en-GB" sz="4800" dirty="0">
                <a:latin typeface="Aptos" panose="020B0004020202020204" pitchFamily="34" charset="0"/>
              </a:rPr>
              <a:t>Tato </a:t>
            </a:r>
            <a:r>
              <a:rPr lang="en-GB" sz="4800" dirty="0" err="1">
                <a:latin typeface="Aptos" panose="020B0004020202020204" pitchFamily="34" charset="0"/>
              </a:rPr>
              <a:t>strategie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spočívá</a:t>
            </a:r>
            <a:r>
              <a:rPr lang="en-GB" sz="4800" dirty="0">
                <a:latin typeface="Aptos" panose="020B0004020202020204" pitchFamily="34" charset="0"/>
              </a:rPr>
              <a:t> v </a:t>
            </a:r>
            <a:r>
              <a:rPr lang="en-GB" sz="4800" dirty="0" err="1">
                <a:latin typeface="Aptos" panose="020B0004020202020204" pitchFamily="34" charset="0"/>
              </a:rPr>
              <a:t>přesné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identifikaci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oběti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útoku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en-GB" sz="4800" dirty="0" err="1">
                <a:latin typeface="Aptos" panose="020B0004020202020204" pitchFamily="34" charset="0"/>
              </a:rPr>
              <a:t>tak</a:t>
            </a:r>
            <a:r>
              <a:rPr lang="en-GB" sz="4800" dirty="0">
                <a:latin typeface="Aptos" panose="020B0004020202020204" pitchFamily="34" charset="0"/>
              </a:rPr>
              <a:t>, aby </a:t>
            </a:r>
            <a:r>
              <a:rPr lang="en-GB" sz="4800" dirty="0" err="1">
                <a:latin typeface="Aptos" panose="020B0004020202020204" pitchFamily="34" charset="0"/>
              </a:rPr>
              <a:t>byl</a:t>
            </a:r>
            <a:r>
              <a:rPr lang="en-GB" sz="4800" dirty="0">
                <a:latin typeface="Aptos" panose="020B0004020202020204" pitchFamily="34" charset="0"/>
              </a:rPr>
              <a:t> e-mail co </a:t>
            </a:r>
            <a:r>
              <a:rPr lang="en-GB" sz="4800" dirty="0" err="1">
                <a:latin typeface="Aptos" panose="020B0004020202020204" pitchFamily="34" charset="0"/>
              </a:rPr>
              <a:t>nejpravdivější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endParaRPr lang="en-GB" sz="4800" dirty="0">
              <a:latin typeface="Aptos" panose="020B0004020202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42E3A9DF-A67F-5D6D-2F98-6B319A02119C}"/>
              </a:ext>
            </a:extLst>
          </p:cNvPr>
          <p:cNvSpPr/>
          <p:nvPr/>
        </p:nvSpPr>
        <p:spPr>
          <a:xfrm rot="-567310">
            <a:off x="13282471" y="2978650"/>
            <a:ext cx="2725165" cy="3582136"/>
          </a:xfrm>
          <a:custGeom>
            <a:avLst/>
            <a:gdLst/>
            <a:ahLst/>
            <a:cxnLst/>
            <a:rect l="l" t="t" r="r" b="b"/>
            <a:pathLst>
              <a:path w="1381216" h="1467427">
                <a:moveTo>
                  <a:pt x="0" y="0"/>
                </a:moveTo>
                <a:lnTo>
                  <a:pt x="1381216" y="0"/>
                </a:lnTo>
                <a:lnTo>
                  <a:pt x="1381216" y="1467428"/>
                </a:lnTo>
                <a:lnTo>
                  <a:pt x="0" y="1467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08025-EC09-4ADB-A832-C07F1D5313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41BAB-4C4D-40D8-9CF8-0A3A84DC679F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6c132ca-d2ce-4f1f-9992-28ad6e1060fc"/>
    <ds:schemaRef ds:uri="48bc9dea-9bf6-49de-a95a-f1fa7fcbbbf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E6A841-FCD4-42C6-979F-6D352C0C9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2129</Words>
  <Application>Microsoft Office PowerPoint</Application>
  <PresentationFormat>Vlastná</PresentationFormat>
  <Paragraphs>194</Paragraphs>
  <Slides>20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20</vt:i4>
      </vt:variant>
    </vt:vector>
  </HeadingPairs>
  <TitlesOfParts>
    <vt:vector size="23" baseType="lpstr">
      <vt:lpstr>Office Theme</vt:lpstr>
      <vt:lpstr>1_Motív Office</vt:lpstr>
      <vt:lpstr>Motív Office</vt:lpstr>
      <vt:lpstr>Digitální soukromí – Phishing</vt:lpstr>
      <vt:lpstr>Prezentácia programu PowerPoint</vt:lpstr>
      <vt:lpstr>PHISHING</vt:lpstr>
      <vt:lpstr>Co znamená pojem phishing?</vt:lpstr>
      <vt:lpstr>Co znamená pojem phishing?</vt:lpstr>
      <vt:lpstr>Kdy to začalo?</vt:lpstr>
      <vt:lpstr>Prezentácia programu PowerPoint</vt:lpstr>
      <vt:lpstr>EMAIL PHISHING</vt:lpstr>
      <vt:lpstr>SPEAR PHISHING</vt:lpstr>
      <vt:lpstr>K čemu se používá?</vt:lpstr>
      <vt:lpstr>KLONOVANÝ PHISHING</vt:lpstr>
      <vt:lpstr>HLASOVÝ PHISHING</vt:lpstr>
      <vt:lpstr>SMS PHISHING</vt:lpstr>
      <vt:lpstr>Prezentácia programu PowerPoint</vt:lpstr>
      <vt:lpstr>Prezentácia programu PowerPoint</vt:lpstr>
      <vt:lpstr>CO SE STANE S NEOPATRNÝMI, KTEŘÍ SE CHYTÍ NA NÁVNADU?</vt:lpstr>
      <vt:lpstr>Prezentácia programu PowerPoint</vt:lpstr>
      <vt:lpstr>Prezentácia programu PowerPoint</vt:lpstr>
      <vt:lpstr>ZÁVĚREČNÝ TEST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2. Digital Privacy: Phishing</dc:title>
  <dc:creator>Eva Škorňová</dc:creator>
  <cp:lastModifiedBy>Yorulmaz, Yilmaz Ilker</cp:lastModifiedBy>
  <cp:revision>41</cp:revision>
  <dcterms:created xsi:type="dcterms:W3CDTF">2006-08-16T00:00:00Z</dcterms:created>
  <dcterms:modified xsi:type="dcterms:W3CDTF">2024-10-23T12:27:09Z</dcterms:modified>
  <dc:identifier>DAGKh2szZqM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