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Lst>
  <p:notesMasterIdLst>
    <p:notesMasterId r:id="rId31"/>
  </p:notesMasterIdLst>
  <p:sldIdLst>
    <p:sldId id="307" r:id="rId6"/>
    <p:sldId id="257" r:id="rId7"/>
    <p:sldId id="308" r:id="rId8"/>
    <p:sldId id="313" r:id="rId9"/>
    <p:sldId id="314" r:id="rId10"/>
    <p:sldId id="261" r:id="rId11"/>
    <p:sldId id="262" r:id="rId12"/>
    <p:sldId id="263" r:id="rId13"/>
    <p:sldId id="264" r:id="rId14"/>
    <p:sldId id="315" r:id="rId15"/>
    <p:sldId id="316" r:id="rId16"/>
    <p:sldId id="317" r:id="rId17"/>
    <p:sldId id="318" r:id="rId18"/>
    <p:sldId id="319" r:id="rId19"/>
    <p:sldId id="309" r:id="rId20"/>
    <p:sldId id="271" r:id="rId21"/>
    <p:sldId id="311" r:id="rId22"/>
    <p:sldId id="325" r:id="rId23"/>
    <p:sldId id="320" r:id="rId24"/>
    <p:sldId id="275" r:id="rId25"/>
    <p:sldId id="276" r:id="rId26"/>
    <p:sldId id="277" r:id="rId27"/>
    <p:sldId id="278" r:id="rId28"/>
    <p:sldId id="324" r:id="rId29"/>
    <p:sldId id="326" r:id="rId30"/>
  </p:sldIdLst>
  <p:sldSz cx="18288000" cy="10287000"/>
  <p:notesSz cx="6858000" cy="9144000"/>
  <p:embeddedFontLst>
    <p:embeddedFont>
      <p:font typeface="Cambria" panose="02040503050406030204" pitchFamily="18" charset="0"/>
      <p:regular r:id="rId32"/>
      <p:bold r:id="rId33"/>
      <p:italic r:id="rId34"/>
      <p:boldItalic r:id="rId35"/>
    </p:embeddedFont>
    <p:embeddedFont>
      <p:font typeface="Georgia" panose="02040502050405020303" pitchFamily="18" charset="0"/>
      <p:regular r:id="rId36"/>
      <p:bold r:id="rId37"/>
      <p:italic r:id="rId38"/>
      <p:boldItalic r:id="rId39"/>
    </p:embeddedFont>
    <p:embeddedFont>
      <p:font typeface="Inter" panose="020B0604020202020204" charset="0"/>
      <p:regular r:id="rId40"/>
    </p:embeddedFont>
    <p:embeddedFont>
      <p:font typeface="Inter Bold" panose="020B0604020202020204" charset="0"/>
      <p:regular r:id="rId41"/>
      <p:bold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A5A"/>
    <a:srgbClr val="92BA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666784-E7DA-4690-AE1F-13D78E3216FC}" v="3" dt="2024-10-23T12:36:04.3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autoAdjust="0"/>
    <p:restoredTop sz="94585" autoAdjust="0"/>
  </p:normalViewPr>
  <p:slideViewPr>
    <p:cSldViewPr>
      <p:cViewPr varScale="1">
        <p:scale>
          <a:sx n="59" d="100"/>
          <a:sy n="59" d="100"/>
        </p:scale>
        <p:origin x="944"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8.fntdata"/><Relationship Id="rId21" Type="http://schemas.openxmlformats.org/officeDocument/2006/relationships/slide" Target="slides/slide16.xml"/><Relationship Id="rId34" Type="http://schemas.openxmlformats.org/officeDocument/2006/relationships/font" Target="fonts/font3.fntdata"/><Relationship Id="rId42" Type="http://schemas.openxmlformats.org/officeDocument/2006/relationships/font" Target="fonts/font11.fntdata"/><Relationship Id="rId47"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5.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4.fntdata"/><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font" Target="fonts/font1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a Hanová" userId="S::hanova@uniag.sk::3d22e42d-bb89-40fb-8988-9efa43568f68" providerId="AD" clId="Web-{13666784-E7DA-4690-AE1F-13D78E3216FC}"/>
    <pc:docChg chg="delSld">
      <pc:chgData name="Martina Hanová" userId="S::hanova@uniag.sk::3d22e42d-bb89-40fb-8988-9efa43568f68" providerId="AD" clId="Web-{13666784-E7DA-4690-AE1F-13D78E3216FC}" dt="2024-10-23T12:36:04.317" v="2"/>
      <pc:docMkLst>
        <pc:docMk/>
      </pc:docMkLst>
      <pc:sldChg chg="del">
        <pc:chgData name="Martina Hanová" userId="S::hanova@uniag.sk::3d22e42d-bb89-40fb-8988-9efa43568f68" providerId="AD" clId="Web-{13666784-E7DA-4690-AE1F-13D78E3216FC}" dt="2024-10-23T12:35:54.582" v="0"/>
        <pc:sldMkLst>
          <pc:docMk/>
          <pc:sldMk cId="1120176027" sldId="321"/>
        </pc:sldMkLst>
      </pc:sldChg>
      <pc:sldChg chg="del">
        <pc:chgData name="Martina Hanová" userId="S::hanova@uniag.sk::3d22e42d-bb89-40fb-8988-9efa43568f68" providerId="AD" clId="Web-{13666784-E7DA-4690-AE1F-13D78E3216FC}" dt="2024-10-23T12:36:02.067" v="1"/>
        <pc:sldMkLst>
          <pc:docMk/>
          <pc:sldMk cId="2864157028" sldId="322"/>
        </pc:sldMkLst>
      </pc:sldChg>
      <pc:sldChg chg="del">
        <pc:chgData name="Martina Hanová" userId="S::hanova@uniag.sk::3d22e42d-bb89-40fb-8988-9efa43568f68" providerId="AD" clId="Web-{13666784-E7DA-4690-AE1F-13D78E3216FC}" dt="2024-10-23T12:36:04.317" v="2"/>
        <pc:sldMkLst>
          <pc:docMk/>
          <pc:sldMk cId="0" sldId="323"/>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5DB165-D3FA-48F5-B897-6D11180F3A13}" type="doc">
      <dgm:prSet loTypeId="urn:microsoft.com/office/officeart/2018/2/layout/IconVerticalSolidList" loCatId="icon" qsTypeId="urn:microsoft.com/office/officeart/2005/8/quickstyle/simple1" qsCatId="simple" csTypeId="urn:microsoft.com/office/officeart/2005/8/colors/colorful1" csCatId="colorful" phldr="1"/>
      <dgm:spPr/>
      <dgm:t>
        <a:bodyPr/>
        <a:lstStyle/>
        <a:p>
          <a:endParaRPr lang="en-US"/>
        </a:p>
      </dgm:t>
    </dgm:pt>
    <dgm:pt modelId="{F9C2F4BE-EB9B-4688-A872-ADD58D39D041}">
      <dgm:prSet custT="1"/>
      <dgm:spPr/>
      <dgm:t>
        <a:bodyPr/>
        <a:lstStyle/>
        <a:p>
          <a:pPr>
            <a:lnSpc>
              <a:spcPct val="100000"/>
            </a:lnSpc>
          </a:pPr>
          <a:r>
            <a:rPr lang="tr-TR" sz="3600" b="1" dirty="0">
              <a:solidFill>
                <a:srgbClr val="000000"/>
              </a:solidFill>
              <a:ea typeface="Inter Bold"/>
              <a:sym typeface="Inter Bold"/>
            </a:rPr>
            <a:t>Dışarı çıktığınızda çantanızı kilitliyor musunuz?</a:t>
          </a:r>
          <a:endParaRPr lang="en-US" sz="3600" b="1" dirty="0">
            <a:latin typeface="Aptos" panose="020B0004020202020204" pitchFamily="34" charset="0"/>
          </a:endParaRPr>
        </a:p>
      </dgm:t>
    </dgm:pt>
    <dgm:pt modelId="{8E8351F2-7651-4031-A843-6C966FB0A51A}" type="parTrans" cxnId="{FB5B30B6-57F6-4F69-9140-1141AC4B2C58}">
      <dgm:prSet/>
      <dgm:spPr/>
      <dgm:t>
        <a:bodyPr/>
        <a:lstStyle/>
        <a:p>
          <a:endParaRPr lang="en-US" sz="3200"/>
        </a:p>
      </dgm:t>
    </dgm:pt>
    <dgm:pt modelId="{97070667-920B-4A5C-879E-A0476EF7D076}" type="sibTrans" cxnId="{FB5B30B6-57F6-4F69-9140-1141AC4B2C58}">
      <dgm:prSet/>
      <dgm:spPr/>
      <dgm:t>
        <a:bodyPr/>
        <a:lstStyle/>
        <a:p>
          <a:endParaRPr lang="en-US" sz="3200"/>
        </a:p>
      </dgm:t>
    </dgm:pt>
    <dgm:pt modelId="{F896F5E4-15BF-42B7-A51E-CA6559A2EC6C}">
      <dgm:prSet custT="1"/>
      <dgm:spPr/>
      <dgm:t>
        <a:bodyPr/>
        <a:lstStyle/>
        <a:p>
          <a:pPr>
            <a:lnSpc>
              <a:spcPct val="100000"/>
            </a:lnSpc>
          </a:pPr>
          <a:r>
            <a:rPr lang="tr-TR" sz="3600" b="1" dirty="0">
              <a:solidFill>
                <a:srgbClr val="000000"/>
              </a:solidFill>
              <a:ea typeface="Inter Bold"/>
              <a:sym typeface="Inter Bold"/>
            </a:rPr>
            <a:t>Evinizi de cep telefonunuzu kilitlediğiniz gibi mi kilitliyorsunuz?</a:t>
          </a:r>
          <a:endParaRPr lang="en-US" sz="3600" b="1" dirty="0">
            <a:latin typeface="Aptos" panose="020B0004020202020204" pitchFamily="34" charset="0"/>
          </a:endParaRPr>
        </a:p>
      </dgm:t>
    </dgm:pt>
    <dgm:pt modelId="{E14449A5-0CD7-4EF3-A112-3C5B96BC3A3B}" type="parTrans" cxnId="{6FE6C4C1-99CB-403A-BFDC-9DB772E1FC40}">
      <dgm:prSet/>
      <dgm:spPr/>
      <dgm:t>
        <a:bodyPr/>
        <a:lstStyle/>
        <a:p>
          <a:endParaRPr lang="en-US" sz="3200"/>
        </a:p>
      </dgm:t>
    </dgm:pt>
    <dgm:pt modelId="{2A6D5719-2F96-47BE-B966-4671EADC725C}" type="sibTrans" cxnId="{6FE6C4C1-99CB-403A-BFDC-9DB772E1FC40}">
      <dgm:prSet/>
      <dgm:spPr/>
      <dgm:t>
        <a:bodyPr/>
        <a:lstStyle/>
        <a:p>
          <a:endParaRPr lang="en-US" sz="3200"/>
        </a:p>
      </dgm:t>
    </dgm:pt>
    <dgm:pt modelId="{D7750441-3100-4364-AA85-638628CB6031}">
      <dgm:prSet custT="1"/>
      <dgm:spPr/>
      <dgm:t>
        <a:bodyPr/>
        <a:lstStyle/>
        <a:p>
          <a:pPr>
            <a:lnSpc>
              <a:spcPct val="100000"/>
            </a:lnSpc>
          </a:pPr>
          <a:r>
            <a:rPr lang="tr-TR" sz="3600" b="1" dirty="0">
              <a:solidFill>
                <a:srgbClr val="000000"/>
              </a:solidFill>
              <a:ea typeface="Inter Bold"/>
              <a:sym typeface="Inter Bold"/>
            </a:rPr>
            <a:t>Acil bir durum için anahtarınızı komşunuza hiç bıraktınız mı?</a:t>
          </a:r>
          <a:endParaRPr lang="en-US" sz="3600" b="1" dirty="0">
            <a:solidFill>
              <a:srgbClr val="000000"/>
            </a:solidFill>
            <a:latin typeface="Aptos" panose="020B0004020202020204" pitchFamily="34" charset="0"/>
            <a:ea typeface="Inter Bold"/>
            <a:cs typeface="Inter Bold"/>
            <a:sym typeface="Inter Bold"/>
          </a:endParaRPr>
        </a:p>
      </dgm:t>
    </dgm:pt>
    <dgm:pt modelId="{669C5B10-02BA-4B54-907F-B5184AF2F667}" type="parTrans" cxnId="{92E0DFB5-128A-427E-A1B2-ABFB5436F458}">
      <dgm:prSet/>
      <dgm:spPr/>
      <dgm:t>
        <a:bodyPr/>
        <a:lstStyle/>
        <a:p>
          <a:endParaRPr lang="sk-SK"/>
        </a:p>
      </dgm:t>
    </dgm:pt>
    <dgm:pt modelId="{560E900F-6304-4E08-800C-CF3BBF563E53}" type="sibTrans" cxnId="{92E0DFB5-128A-427E-A1B2-ABFB5436F458}">
      <dgm:prSet/>
      <dgm:spPr/>
      <dgm:t>
        <a:bodyPr/>
        <a:lstStyle/>
        <a:p>
          <a:endParaRPr lang="sk-SK"/>
        </a:p>
      </dgm:t>
    </dgm:pt>
    <dgm:pt modelId="{2DC70038-8F77-4F54-A849-44E5E9635D1E}">
      <dgm:prSet custT="1"/>
      <dgm:spPr/>
      <dgm:t>
        <a:bodyPr/>
        <a:lstStyle/>
        <a:p>
          <a:pPr>
            <a:lnSpc>
              <a:spcPct val="100000"/>
            </a:lnSpc>
          </a:pPr>
          <a:r>
            <a:rPr lang="tr-TR" sz="3600" b="1" dirty="0">
              <a:solidFill>
                <a:srgbClr val="000000"/>
              </a:solidFill>
              <a:ea typeface="Inter Bold"/>
              <a:sym typeface="Inter Bold"/>
            </a:rPr>
            <a:t>Şifrenizi bir yabancıyla paylaşmanın, bir yabancının evinize erişmesine izin vermekle eşdeğer olduğunu düşünüyor musunuz?</a:t>
          </a:r>
          <a:endParaRPr lang="en-US" sz="3600" b="1" dirty="0">
            <a:solidFill>
              <a:srgbClr val="000000"/>
            </a:solidFill>
            <a:latin typeface="Aptos" panose="020B0004020202020204" pitchFamily="34" charset="0"/>
            <a:ea typeface="Inter Bold"/>
            <a:cs typeface="Inter Bold"/>
            <a:sym typeface="Inter Bold"/>
          </a:endParaRPr>
        </a:p>
      </dgm:t>
    </dgm:pt>
    <dgm:pt modelId="{6096B0E8-9ACF-424E-838B-4C472F4B3837}" type="parTrans" cxnId="{C2C9E0B0-E8FA-484D-B809-74BA53CC02FA}">
      <dgm:prSet/>
      <dgm:spPr/>
      <dgm:t>
        <a:bodyPr/>
        <a:lstStyle/>
        <a:p>
          <a:endParaRPr lang="sk-SK"/>
        </a:p>
      </dgm:t>
    </dgm:pt>
    <dgm:pt modelId="{4D0FCCE8-E974-4098-A7FC-F9DAC2F82143}" type="sibTrans" cxnId="{C2C9E0B0-E8FA-484D-B809-74BA53CC02FA}">
      <dgm:prSet/>
      <dgm:spPr/>
      <dgm:t>
        <a:bodyPr/>
        <a:lstStyle/>
        <a:p>
          <a:endParaRPr lang="sk-SK"/>
        </a:p>
      </dgm:t>
    </dgm:pt>
    <dgm:pt modelId="{3D6586E9-DAD8-4FF9-A9F8-6ECE6D098BF1}" type="pres">
      <dgm:prSet presAssocID="{795DB165-D3FA-48F5-B897-6D11180F3A13}" presName="root" presStyleCnt="0">
        <dgm:presLayoutVars>
          <dgm:dir/>
          <dgm:resizeHandles val="exact"/>
        </dgm:presLayoutVars>
      </dgm:prSet>
      <dgm:spPr/>
    </dgm:pt>
    <dgm:pt modelId="{EB9EE116-6FBF-4F5B-B254-C02E10F9351E}" type="pres">
      <dgm:prSet presAssocID="{F9C2F4BE-EB9B-4688-A872-ADD58D39D041}" presName="compNode" presStyleCnt="0"/>
      <dgm:spPr/>
    </dgm:pt>
    <dgm:pt modelId="{01501B25-992C-428D-BC88-5BE162DC90C4}" type="pres">
      <dgm:prSet presAssocID="{F9C2F4BE-EB9B-4688-A872-ADD58D39D041}" presName="bgRect" presStyleLbl="bgShp" presStyleIdx="0" presStyleCnt="4" custLinFactNeighborX="-347" custLinFactNeighborY="-1301"/>
      <dgm:spPr/>
    </dgm:pt>
    <dgm:pt modelId="{EBE6A6BB-A490-48D6-927D-A2E4AE497919}" type="pres">
      <dgm:prSet presAssocID="{F9C2F4BE-EB9B-4688-A872-ADD58D39D041}"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ight Bulb and Gear"/>
        </a:ext>
      </dgm:extLst>
    </dgm:pt>
    <dgm:pt modelId="{20B2E8CE-F129-4924-BE26-5E588B840AC3}" type="pres">
      <dgm:prSet presAssocID="{F9C2F4BE-EB9B-4688-A872-ADD58D39D041}" presName="spaceRect" presStyleCnt="0"/>
      <dgm:spPr/>
    </dgm:pt>
    <dgm:pt modelId="{DDDCAE08-0219-4A6A-823B-1BE2FD8D99F0}" type="pres">
      <dgm:prSet presAssocID="{F9C2F4BE-EB9B-4688-A872-ADD58D39D041}" presName="parTx" presStyleLbl="revTx" presStyleIdx="0" presStyleCnt="4">
        <dgm:presLayoutVars>
          <dgm:chMax val="0"/>
          <dgm:chPref val="0"/>
        </dgm:presLayoutVars>
      </dgm:prSet>
      <dgm:spPr/>
    </dgm:pt>
    <dgm:pt modelId="{246F4194-34C1-4674-A8B8-B458C70028B0}" type="pres">
      <dgm:prSet presAssocID="{97070667-920B-4A5C-879E-A0476EF7D076}" presName="sibTrans" presStyleCnt="0"/>
      <dgm:spPr/>
    </dgm:pt>
    <dgm:pt modelId="{163FD45F-56B6-417B-9F11-995B0B80338E}" type="pres">
      <dgm:prSet presAssocID="{F896F5E4-15BF-42B7-A51E-CA6559A2EC6C}" presName="compNode" presStyleCnt="0"/>
      <dgm:spPr/>
    </dgm:pt>
    <dgm:pt modelId="{6969EAE1-338E-4270-A363-8BDB06D9270B}" type="pres">
      <dgm:prSet presAssocID="{F896F5E4-15BF-42B7-A51E-CA6559A2EC6C}" presName="bgRect" presStyleLbl="bgShp" presStyleIdx="1" presStyleCnt="4"/>
      <dgm:spPr/>
    </dgm:pt>
    <dgm:pt modelId="{86AFC11D-B852-4C54-9CD8-71F36EDFF892}" type="pres">
      <dgm:prSet presAssocID="{F896F5E4-15BF-42B7-A51E-CA6559A2EC6C}"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ezpečnostná kamera výplň plnou farbou"/>
        </a:ext>
      </dgm:extLst>
    </dgm:pt>
    <dgm:pt modelId="{0ACE72F2-4716-47E4-9D97-2AE227448777}" type="pres">
      <dgm:prSet presAssocID="{F896F5E4-15BF-42B7-A51E-CA6559A2EC6C}" presName="spaceRect" presStyleCnt="0"/>
      <dgm:spPr/>
    </dgm:pt>
    <dgm:pt modelId="{A35EC939-0C9B-40DC-BF1F-CC1B41E157FC}" type="pres">
      <dgm:prSet presAssocID="{F896F5E4-15BF-42B7-A51E-CA6559A2EC6C}" presName="parTx" presStyleLbl="revTx" presStyleIdx="1" presStyleCnt="4">
        <dgm:presLayoutVars>
          <dgm:chMax val="0"/>
          <dgm:chPref val="0"/>
        </dgm:presLayoutVars>
      </dgm:prSet>
      <dgm:spPr/>
    </dgm:pt>
    <dgm:pt modelId="{10813F39-6BCD-4C5C-8D4B-3AC3EAB783BA}" type="pres">
      <dgm:prSet presAssocID="{2A6D5719-2F96-47BE-B966-4671EADC725C}" presName="sibTrans" presStyleCnt="0"/>
      <dgm:spPr/>
    </dgm:pt>
    <dgm:pt modelId="{CEE29B0E-5308-4706-87EF-508D8BFC819B}" type="pres">
      <dgm:prSet presAssocID="{D7750441-3100-4364-AA85-638628CB6031}" presName="compNode" presStyleCnt="0"/>
      <dgm:spPr/>
    </dgm:pt>
    <dgm:pt modelId="{37B1493C-560F-419A-8F24-D57DA223FF5B}" type="pres">
      <dgm:prSet presAssocID="{D7750441-3100-4364-AA85-638628CB6031}" presName="bgRect" presStyleLbl="bgShp" presStyleIdx="2" presStyleCnt="4" custLinFactNeighborX="12436" custLinFactNeighborY="13894"/>
      <dgm:spPr/>
    </dgm:pt>
    <dgm:pt modelId="{2A54C55F-65F4-4D8E-8AA0-99D0E02CE6DC}" type="pres">
      <dgm:prSet presAssocID="{D7750441-3100-4364-AA85-638628CB6031}"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Kľúč výplň plnou farbou"/>
        </a:ext>
      </dgm:extLst>
    </dgm:pt>
    <dgm:pt modelId="{70C9CE92-84DF-4798-905A-E6E6FC11429E}" type="pres">
      <dgm:prSet presAssocID="{D7750441-3100-4364-AA85-638628CB6031}" presName="spaceRect" presStyleCnt="0"/>
      <dgm:spPr/>
    </dgm:pt>
    <dgm:pt modelId="{030C2E3C-00AC-4140-9794-D851B855D784}" type="pres">
      <dgm:prSet presAssocID="{D7750441-3100-4364-AA85-638628CB6031}" presName="parTx" presStyleLbl="revTx" presStyleIdx="2" presStyleCnt="4" custLinFactNeighborY="10982">
        <dgm:presLayoutVars>
          <dgm:chMax val="0"/>
          <dgm:chPref val="0"/>
        </dgm:presLayoutVars>
      </dgm:prSet>
      <dgm:spPr/>
    </dgm:pt>
    <dgm:pt modelId="{B54CAEE8-AA7E-4E2B-A6EB-5FDEEFEFE41F}" type="pres">
      <dgm:prSet presAssocID="{560E900F-6304-4E08-800C-CF3BBF563E53}" presName="sibTrans" presStyleCnt="0"/>
      <dgm:spPr/>
    </dgm:pt>
    <dgm:pt modelId="{92A4F51B-FBA9-4113-83F1-2DE30C213221}" type="pres">
      <dgm:prSet presAssocID="{2DC70038-8F77-4F54-A849-44E5E9635D1E}" presName="compNode" presStyleCnt="0"/>
      <dgm:spPr/>
    </dgm:pt>
    <dgm:pt modelId="{F74AF339-C40F-4531-8531-012467A90F96}" type="pres">
      <dgm:prSet presAssocID="{2DC70038-8F77-4F54-A849-44E5E9635D1E}" presName="bgRect" presStyleLbl="bgShp" presStyleIdx="3" presStyleCnt="4"/>
      <dgm:spPr/>
    </dgm:pt>
    <dgm:pt modelId="{95F752A3-6F8E-42FD-B7D9-2FA84388A44C}" type="pres">
      <dgm:prSet presAssocID="{2DC70038-8F77-4F54-A849-44E5E9635D1E}"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Zámok výplň plnou farbou"/>
        </a:ext>
      </dgm:extLst>
    </dgm:pt>
    <dgm:pt modelId="{B79863DD-1BD9-47FA-847E-5E7F83E5D152}" type="pres">
      <dgm:prSet presAssocID="{2DC70038-8F77-4F54-A849-44E5E9635D1E}" presName="spaceRect" presStyleCnt="0"/>
      <dgm:spPr/>
    </dgm:pt>
    <dgm:pt modelId="{076C64A2-F50E-4EFE-B9AD-FF884302E31E}" type="pres">
      <dgm:prSet presAssocID="{2DC70038-8F77-4F54-A849-44E5E9635D1E}" presName="parTx" presStyleLbl="revTx" presStyleIdx="3" presStyleCnt="4">
        <dgm:presLayoutVars>
          <dgm:chMax val="0"/>
          <dgm:chPref val="0"/>
        </dgm:presLayoutVars>
      </dgm:prSet>
      <dgm:spPr/>
    </dgm:pt>
  </dgm:ptLst>
  <dgm:cxnLst>
    <dgm:cxn modelId="{9D06FB70-F994-4F8F-A87D-70F1725B2839}" type="presOf" srcId="{D7750441-3100-4364-AA85-638628CB6031}" destId="{030C2E3C-00AC-4140-9794-D851B855D784}" srcOrd="0" destOrd="0" presId="urn:microsoft.com/office/officeart/2018/2/layout/IconVerticalSolidList"/>
    <dgm:cxn modelId="{CD040384-E0DA-472A-B35E-FF2E9814DA18}" type="presOf" srcId="{F9C2F4BE-EB9B-4688-A872-ADD58D39D041}" destId="{DDDCAE08-0219-4A6A-823B-1BE2FD8D99F0}" srcOrd="0" destOrd="0" presId="urn:microsoft.com/office/officeart/2018/2/layout/IconVerticalSolidList"/>
    <dgm:cxn modelId="{7EF4F4AC-7DFC-4C72-8FE2-F6BD790E15C1}" type="presOf" srcId="{795DB165-D3FA-48F5-B897-6D11180F3A13}" destId="{3D6586E9-DAD8-4FF9-A9F8-6ECE6D098BF1}" srcOrd="0" destOrd="0" presId="urn:microsoft.com/office/officeart/2018/2/layout/IconVerticalSolidList"/>
    <dgm:cxn modelId="{C2C9E0B0-E8FA-484D-B809-74BA53CC02FA}" srcId="{795DB165-D3FA-48F5-B897-6D11180F3A13}" destId="{2DC70038-8F77-4F54-A849-44E5E9635D1E}" srcOrd="3" destOrd="0" parTransId="{6096B0E8-9ACF-424E-838B-4C472F4B3837}" sibTransId="{4D0FCCE8-E974-4098-A7FC-F9DAC2F82143}"/>
    <dgm:cxn modelId="{92E0DFB5-128A-427E-A1B2-ABFB5436F458}" srcId="{795DB165-D3FA-48F5-B897-6D11180F3A13}" destId="{D7750441-3100-4364-AA85-638628CB6031}" srcOrd="2" destOrd="0" parTransId="{669C5B10-02BA-4B54-907F-B5184AF2F667}" sibTransId="{560E900F-6304-4E08-800C-CF3BBF563E53}"/>
    <dgm:cxn modelId="{FB5B30B6-57F6-4F69-9140-1141AC4B2C58}" srcId="{795DB165-D3FA-48F5-B897-6D11180F3A13}" destId="{F9C2F4BE-EB9B-4688-A872-ADD58D39D041}" srcOrd="0" destOrd="0" parTransId="{8E8351F2-7651-4031-A843-6C966FB0A51A}" sibTransId="{97070667-920B-4A5C-879E-A0476EF7D076}"/>
    <dgm:cxn modelId="{6FE6C4C1-99CB-403A-BFDC-9DB772E1FC40}" srcId="{795DB165-D3FA-48F5-B897-6D11180F3A13}" destId="{F896F5E4-15BF-42B7-A51E-CA6559A2EC6C}" srcOrd="1" destOrd="0" parTransId="{E14449A5-0CD7-4EF3-A112-3C5B96BC3A3B}" sibTransId="{2A6D5719-2F96-47BE-B966-4671EADC725C}"/>
    <dgm:cxn modelId="{17AAF2C2-8BC9-4690-BAEF-073DE31BB216}" type="presOf" srcId="{F896F5E4-15BF-42B7-A51E-CA6559A2EC6C}" destId="{A35EC939-0C9B-40DC-BF1F-CC1B41E157FC}" srcOrd="0" destOrd="0" presId="urn:microsoft.com/office/officeart/2018/2/layout/IconVerticalSolidList"/>
    <dgm:cxn modelId="{B90FA8C9-6294-4779-A31D-C86A79B64A42}" type="presOf" srcId="{2DC70038-8F77-4F54-A849-44E5E9635D1E}" destId="{076C64A2-F50E-4EFE-B9AD-FF884302E31E}" srcOrd="0" destOrd="0" presId="urn:microsoft.com/office/officeart/2018/2/layout/IconVerticalSolidList"/>
    <dgm:cxn modelId="{03378936-C748-4E7B-B643-063C7DFE611A}" type="presParOf" srcId="{3D6586E9-DAD8-4FF9-A9F8-6ECE6D098BF1}" destId="{EB9EE116-6FBF-4F5B-B254-C02E10F9351E}" srcOrd="0" destOrd="0" presId="urn:microsoft.com/office/officeart/2018/2/layout/IconVerticalSolidList"/>
    <dgm:cxn modelId="{E524F6C7-9086-4F21-8AAB-D374791A6CA2}" type="presParOf" srcId="{EB9EE116-6FBF-4F5B-B254-C02E10F9351E}" destId="{01501B25-992C-428D-BC88-5BE162DC90C4}" srcOrd="0" destOrd="0" presId="urn:microsoft.com/office/officeart/2018/2/layout/IconVerticalSolidList"/>
    <dgm:cxn modelId="{504E4429-A8B8-4997-A0A0-04C4B684AF2B}" type="presParOf" srcId="{EB9EE116-6FBF-4F5B-B254-C02E10F9351E}" destId="{EBE6A6BB-A490-48D6-927D-A2E4AE497919}" srcOrd="1" destOrd="0" presId="urn:microsoft.com/office/officeart/2018/2/layout/IconVerticalSolidList"/>
    <dgm:cxn modelId="{C3FDAA0B-9DDE-45E3-BF70-0E500EF679D2}" type="presParOf" srcId="{EB9EE116-6FBF-4F5B-B254-C02E10F9351E}" destId="{20B2E8CE-F129-4924-BE26-5E588B840AC3}" srcOrd="2" destOrd="0" presId="urn:microsoft.com/office/officeart/2018/2/layout/IconVerticalSolidList"/>
    <dgm:cxn modelId="{3C4550A4-1F57-4E05-9355-3FEDA181CED6}" type="presParOf" srcId="{EB9EE116-6FBF-4F5B-B254-C02E10F9351E}" destId="{DDDCAE08-0219-4A6A-823B-1BE2FD8D99F0}" srcOrd="3" destOrd="0" presId="urn:microsoft.com/office/officeart/2018/2/layout/IconVerticalSolidList"/>
    <dgm:cxn modelId="{48F395ED-DA5B-4BC2-8150-2E84F0F07A1D}" type="presParOf" srcId="{3D6586E9-DAD8-4FF9-A9F8-6ECE6D098BF1}" destId="{246F4194-34C1-4674-A8B8-B458C70028B0}" srcOrd="1" destOrd="0" presId="urn:microsoft.com/office/officeart/2018/2/layout/IconVerticalSolidList"/>
    <dgm:cxn modelId="{0D4C30FA-3E48-41E1-A647-8F6EDC38D860}" type="presParOf" srcId="{3D6586E9-DAD8-4FF9-A9F8-6ECE6D098BF1}" destId="{163FD45F-56B6-417B-9F11-995B0B80338E}" srcOrd="2" destOrd="0" presId="urn:microsoft.com/office/officeart/2018/2/layout/IconVerticalSolidList"/>
    <dgm:cxn modelId="{6E4ADB7F-3B8D-4668-86FB-0E1CCD4F03A2}" type="presParOf" srcId="{163FD45F-56B6-417B-9F11-995B0B80338E}" destId="{6969EAE1-338E-4270-A363-8BDB06D9270B}" srcOrd="0" destOrd="0" presId="urn:microsoft.com/office/officeart/2018/2/layout/IconVerticalSolidList"/>
    <dgm:cxn modelId="{C3E40B7E-2C93-4DA5-95A7-9D06D3F66117}" type="presParOf" srcId="{163FD45F-56B6-417B-9F11-995B0B80338E}" destId="{86AFC11D-B852-4C54-9CD8-71F36EDFF892}" srcOrd="1" destOrd="0" presId="urn:microsoft.com/office/officeart/2018/2/layout/IconVerticalSolidList"/>
    <dgm:cxn modelId="{D4325EFF-DDEF-4148-A8C8-2A0D9263BFCA}" type="presParOf" srcId="{163FD45F-56B6-417B-9F11-995B0B80338E}" destId="{0ACE72F2-4716-47E4-9D97-2AE227448777}" srcOrd="2" destOrd="0" presId="urn:microsoft.com/office/officeart/2018/2/layout/IconVerticalSolidList"/>
    <dgm:cxn modelId="{32A1524C-D199-4957-B6BA-2E6259A81B6B}" type="presParOf" srcId="{163FD45F-56B6-417B-9F11-995B0B80338E}" destId="{A35EC939-0C9B-40DC-BF1F-CC1B41E157FC}" srcOrd="3" destOrd="0" presId="urn:microsoft.com/office/officeart/2018/2/layout/IconVerticalSolidList"/>
    <dgm:cxn modelId="{BF3A7526-7494-4398-8AC2-FF7D51E14993}" type="presParOf" srcId="{3D6586E9-DAD8-4FF9-A9F8-6ECE6D098BF1}" destId="{10813F39-6BCD-4C5C-8D4B-3AC3EAB783BA}" srcOrd="3" destOrd="0" presId="urn:microsoft.com/office/officeart/2018/2/layout/IconVerticalSolidList"/>
    <dgm:cxn modelId="{1B6E2557-5EED-46E9-BEFB-C6E068E8115E}" type="presParOf" srcId="{3D6586E9-DAD8-4FF9-A9F8-6ECE6D098BF1}" destId="{CEE29B0E-5308-4706-87EF-508D8BFC819B}" srcOrd="4" destOrd="0" presId="urn:microsoft.com/office/officeart/2018/2/layout/IconVerticalSolidList"/>
    <dgm:cxn modelId="{423DBB56-6DF1-40CB-A532-F6022887D372}" type="presParOf" srcId="{CEE29B0E-5308-4706-87EF-508D8BFC819B}" destId="{37B1493C-560F-419A-8F24-D57DA223FF5B}" srcOrd="0" destOrd="0" presId="urn:microsoft.com/office/officeart/2018/2/layout/IconVerticalSolidList"/>
    <dgm:cxn modelId="{65DA0741-779B-4582-A49A-78982AB7A4A8}" type="presParOf" srcId="{CEE29B0E-5308-4706-87EF-508D8BFC819B}" destId="{2A54C55F-65F4-4D8E-8AA0-99D0E02CE6DC}" srcOrd="1" destOrd="0" presId="urn:microsoft.com/office/officeart/2018/2/layout/IconVerticalSolidList"/>
    <dgm:cxn modelId="{5010D891-0F52-4E78-B178-F3631E34CB0A}" type="presParOf" srcId="{CEE29B0E-5308-4706-87EF-508D8BFC819B}" destId="{70C9CE92-84DF-4798-905A-E6E6FC11429E}" srcOrd="2" destOrd="0" presId="urn:microsoft.com/office/officeart/2018/2/layout/IconVerticalSolidList"/>
    <dgm:cxn modelId="{F914979B-EE32-47EB-AE26-B8B98799920D}" type="presParOf" srcId="{CEE29B0E-5308-4706-87EF-508D8BFC819B}" destId="{030C2E3C-00AC-4140-9794-D851B855D784}" srcOrd="3" destOrd="0" presId="urn:microsoft.com/office/officeart/2018/2/layout/IconVerticalSolidList"/>
    <dgm:cxn modelId="{FD6DBAAA-AF7D-49AD-89C4-6249BD783212}" type="presParOf" srcId="{3D6586E9-DAD8-4FF9-A9F8-6ECE6D098BF1}" destId="{B54CAEE8-AA7E-4E2B-A6EB-5FDEEFEFE41F}" srcOrd="5" destOrd="0" presId="urn:microsoft.com/office/officeart/2018/2/layout/IconVerticalSolidList"/>
    <dgm:cxn modelId="{4F177AF8-6F02-4FCF-B824-B0523C928D66}" type="presParOf" srcId="{3D6586E9-DAD8-4FF9-A9F8-6ECE6D098BF1}" destId="{92A4F51B-FBA9-4113-83F1-2DE30C213221}" srcOrd="6" destOrd="0" presId="urn:microsoft.com/office/officeart/2018/2/layout/IconVerticalSolidList"/>
    <dgm:cxn modelId="{87B706ED-86B9-4850-BA58-963A96425F75}" type="presParOf" srcId="{92A4F51B-FBA9-4113-83F1-2DE30C213221}" destId="{F74AF339-C40F-4531-8531-012467A90F96}" srcOrd="0" destOrd="0" presId="urn:microsoft.com/office/officeart/2018/2/layout/IconVerticalSolidList"/>
    <dgm:cxn modelId="{FAA6BEFF-356F-4723-AD19-2FB4DDA26509}" type="presParOf" srcId="{92A4F51B-FBA9-4113-83F1-2DE30C213221}" destId="{95F752A3-6F8E-42FD-B7D9-2FA84388A44C}" srcOrd="1" destOrd="0" presId="urn:microsoft.com/office/officeart/2018/2/layout/IconVerticalSolidList"/>
    <dgm:cxn modelId="{C54FD3D8-904D-4B08-95E7-CAA61E979ED9}" type="presParOf" srcId="{92A4F51B-FBA9-4113-83F1-2DE30C213221}" destId="{B79863DD-1BD9-47FA-847E-5E7F83E5D152}" srcOrd="2" destOrd="0" presId="urn:microsoft.com/office/officeart/2018/2/layout/IconVerticalSolidList"/>
    <dgm:cxn modelId="{C91FE594-EBEF-4262-8278-B2B166A39388}" type="presParOf" srcId="{92A4F51B-FBA9-4113-83F1-2DE30C213221}" destId="{076C64A2-F50E-4EFE-B9AD-FF884302E31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501B25-992C-428D-BC88-5BE162DC90C4}">
      <dsp:nvSpPr>
        <dsp:cNvPr id="0" name=""/>
        <dsp:cNvSpPr/>
      </dsp:nvSpPr>
      <dsp:spPr>
        <a:xfrm>
          <a:off x="0" y="0"/>
          <a:ext cx="16018468" cy="143463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E6A6BB-A490-48D6-927D-A2E4AE497919}">
      <dsp:nvSpPr>
        <dsp:cNvPr id="0" name=""/>
        <dsp:cNvSpPr/>
      </dsp:nvSpPr>
      <dsp:spPr>
        <a:xfrm>
          <a:off x="433976" y="325623"/>
          <a:ext cx="789048" cy="78904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DCAE08-0219-4A6A-823B-1BE2FD8D99F0}">
      <dsp:nvSpPr>
        <dsp:cNvPr id="0" name=""/>
        <dsp:cNvSpPr/>
      </dsp:nvSpPr>
      <dsp:spPr>
        <a:xfrm>
          <a:off x="1657002" y="2830"/>
          <a:ext cx="14361465" cy="1434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832" tIns="151832" rIns="151832" bIns="151832" numCol="1" spcCol="1270" anchor="ctr" anchorCtr="0">
          <a:noAutofit/>
        </a:bodyPr>
        <a:lstStyle/>
        <a:p>
          <a:pPr marL="0" lvl="0" indent="0" algn="l" defTabSz="1600200">
            <a:lnSpc>
              <a:spcPct val="100000"/>
            </a:lnSpc>
            <a:spcBef>
              <a:spcPct val="0"/>
            </a:spcBef>
            <a:spcAft>
              <a:spcPct val="35000"/>
            </a:spcAft>
            <a:buNone/>
          </a:pPr>
          <a:r>
            <a:rPr lang="tr-TR" sz="3600" b="1" kern="1200" dirty="0">
              <a:solidFill>
                <a:srgbClr val="000000"/>
              </a:solidFill>
              <a:ea typeface="Inter Bold"/>
              <a:sym typeface="Inter Bold"/>
            </a:rPr>
            <a:t>Dışarı çıktığınızda çantanızı kilitliyor musunuz?</a:t>
          </a:r>
          <a:endParaRPr lang="en-US" sz="3600" b="1" kern="1200" dirty="0">
            <a:latin typeface="Aptos" panose="020B0004020202020204" pitchFamily="34" charset="0"/>
          </a:endParaRPr>
        </a:p>
      </dsp:txBody>
      <dsp:txXfrm>
        <a:off x="1657002" y="2830"/>
        <a:ext cx="14361465" cy="1434634"/>
      </dsp:txXfrm>
    </dsp:sp>
    <dsp:sp modelId="{6969EAE1-338E-4270-A363-8BDB06D9270B}">
      <dsp:nvSpPr>
        <dsp:cNvPr id="0" name=""/>
        <dsp:cNvSpPr/>
      </dsp:nvSpPr>
      <dsp:spPr>
        <a:xfrm>
          <a:off x="0" y="1796123"/>
          <a:ext cx="16018468" cy="143463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AFC11D-B852-4C54-9CD8-71F36EDFF892}">
      <dsp:nvSpPr>
        <dsp:cNvPr id="0" name=""/>
        <dsp:cNvSpPr/>
      </dsp:nvSpPr>
      <dsp:spPr>
        <a:xfrm>
          <a:off x="433976" y="2118915"/>
          <a:ext cx="789048" cy="78904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5EC939-0C9B-40DC-BF1F-CC1B41E157FC}">
      <dsp:nvSpPr>
        <dsp:cNvPr id="0" name=""/>
        <dsp:cNvSpPr/>
      </dsp:nvSpPr>
      <dsp:spPr>
        <a:xfrm>
          <a:off x="1657002" y="1796123"/>
          <a:ext cx="14361465" cy="1434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832" tIns="151832" rIns="151832" bIns="151832" numCol="1" spcCol="1270" anchor="ctr" anchorCtr="0">
          <a:noAutofit/>
        </a:bodyPr>
        <a:lstStyle/>
        <a:p>
          <a:pPr marL="0" lvl="0" indent="0" algn="l" defTabSz="1600200">
            <a:lnSpc>
              <a:spcPct val="100000"/>
            </a:lnSpc>
            <a:spcBef>
              <a:spcPct val="0"/>
            </a:spcBef>
            <a:spcAft>
              <a:spcPct val="35000"/>
            </a:spcAft>
            <a:buNone/>
          </a:pPr>
          <a:r>
            <a:rPr lang="tr-TR" sz="3600" b="1" kern="1200" dirty="0">
              <a:solidFill>
                <a:srgbClr val="000000"/>
              </a:solidFill>
              <a:ea typeface="Inter Bold"/>
              <a:sym typeface="Inter Bold"/>
            </a:rPr>
            <a:t>Evinizi de cep telefonunuzu kilitlediğiniz gibi mi kilitliyorsunuz?</a:t>
          </a:r>
          <a:endParaRPr lang="en-US" sz="3600" b="1" kern="1200" dirty="0">
            <a:latin typeface="Aptos" panose="020B0004020202020204" pitchFamily="34" charset="0"/>
          </a:endParaRPr>
        </a:p>
      </dsp:txBody>
      <dsp:txXfrm>
        <a:off x="1657002" y="1796123"/>
        <a:ext cx="14361465" cy="1434634"/>
      </dsp:txXfrm>
    </dsp:sp>
    <dsp:sp modelId="{37B1493C-560F-419A-8F24-D57DA223FF5B}">
      <dsp:nvSpPr>
        <dsp:cNvPr id="0" name=""/>
        <dsp:cNvSpPr/>
      </dsp:nvSpPr>
      <dsp:spPr>
        <a:xfrm>
          <a:off x="0" y="3788743"/>
          <a:ext cx="16018468" cy="143463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54C55F-65F4-4D8E-8AA0-99D0E02CE6DC}">
      <dsp:nvSpPr>
        <dsp:cNvPr id="0" name=""/>
        <dsp:cNvSpPr/>
      </dsp:nvSpPr>
      <dsp:spPr>
        <a:xfrm>
          <a:off x="433976" y="3912208"/>
          <a:ext cx="789048" cy="78904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0C2E3C-00AC-4140-9794-D851B855D784}">
      <dsp:nvSpPr>
        <dsp:cNvPr id="0" name=""/>
        <dsp:cNvSpPr/>
      </dsp:nvSpPr>
      <dsp:spPr>
        <a:xfrm>
          <a:off x="1657002" y="3746967"/>
          <a:ext cx="14361465" cy="1434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832" tIns="151832" rIns="151832" bIns="151832" numCol="1" spcCol="1270" anchor="ctr" anchorCtr="0">
          <a:noAutofit/>
        </a:bodyPr>
        <a:lstStyle/>
        <a:p>
          <a:pPr marL="0" lvl="0" indent="0" algn="l" defTabSz="1600200">
            <a:lnSpc>
              <a:spcPct val="100000"/>
            </a:lnSpc>
            <a:spcBef>
              <a:spcPct val="0"/>
            </a:spcBef>
            <a:spcAft>
              <a:spcPct val="35000"/>
            </a:spcAft>
            <a:buNone/>
          </a:pPr>
          <a:r>
            <a:rPr lang="tr-TR" sz="3600" b="1" kern="1200" dirty="0">
              <a:solidFill>
                <a:srgbClr val="000000"/>
              </a:solidFill>
              <a:ea typeface="Inter Bold"/>
              <a:sym typeface="Inter Bold"/>
            </a:rPr>
            <a:t>Acil bir durum için anahtarınızı komşunuza hiç bıraktınız mı?</a:t>
          </a:r>
          <a:endParaRPr lang="en-US" sz="3600" b="1" kern="1200" dirty="0">
            <a:solidFill>
              <a:srgbClr val="000000"/>
            </a:solidFill>
            <a:latin typeface="Aptos" panose="020B0004020202020204" pitchFamily="34" charset="0"/>
            <a:ea typeface="Inter Bold"/>
            <a:cs typeface="Inter Bold"/>
            <a:sym typeface="Inter Bold"/>
          </a:endParaRPr>
        </a:p>
      </dsp:txBody>
      <dsp:txXfrm>
        <a:off x="1657002" y="3746967"/>
        <a:ext cx="14361465" cy="1434634"/>
      </dsp:txXfrm>
    </dsp:sp>
    <dsp:sp modelId="{F74AF339-C40F-4531-8531-012467A90F96}">
      <dsp:nvSpPr>
        <dsp:cNvPr id="0" name=""/>
        <dsp:cNvSpPr/>
      </dsp:nvSpPr>
      <dsp:spPr>
        <a:xfrm>
          <a:off x="0" y="5382708"/>
          <a:ext cx="16018468" cy="143463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F752A3-6F8E-42FD-B7D9-2FA84388A44C}">
      <dsp:nvSpPr>
        <dsp:cNvPr id="0" name=""/>
        <dsp:cNvSpPr/>
      </dsp:nvSpPr>
      <dsp:spPr>
        <a:xfrm>
          <a:off x="433976" y="5705500"/>
          <a:ext cx="789048" cy="789048"/>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6C64A2-F50E-4EFE-B9AD-FF884302E31E}">
      <dsp:nvSpPr>
        <dsp:cNvPr id="0" name=""/>
        <dsp:cNvSpPr/>
      </dsp:nvSpPr>
      <dsp:spPr>
        <a:xfrm>
          <a:off x="1657002" y="5382708"/>
          <a:ext cx="14361465" cy="1434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832" tIns="151832" rIns="151832" bIns="151832" numCol="1" spcCol="1270" anchor="ctr" anchorCtr="0">
          <a:noAutofit/>
        </a:bodyPr>
        <a:lstStyle/>
        <a:p>
          <a:pPr marL="0" lvl="0" indent="0" algn="l" defTabSz="1600200">
            <a:lnSpc>
              <a:spcPct val="100000"/>
            </a:lnSpc>
            <a:spcBef>
              <a:spcPct val="0"/>
            </a:spcBef>
            <a:spcAft>
              <a:spcPct val="35000"/>
            </a:spcAft>
            <a:buNone/>
          </a:pPr>
          <a:r>
            <a:rPr lang="tr-TR" sz="3600" b="1" kern="1200" dirty="0">
              <a:solidFill>
                <a:srgbClr val="000000"/>
              </a:solidFill>
              <a:ea typeface="Inter Bold"/>
              <a:sym typeface="Inter Bold"/>
            </a:rPr>
            <a:t>Şifrenizi bir yabancıyla paylaşmanın, bir yabancının evinize erişmesine izin vermekle eşdeğer olduğunu düşünüyor musunuz?</a:t>
          </a:r>
          <a:endParaRPr lang="en-US" sz="3600" b="1" kern="1200" dirty="0">
            <a:solidFill>
              <a:srgbClr val="000000"/>
            </a:solidFill>
            <a:latin typeface="Aptos" panose="020B0004020202020204" pitchFamily="34" charset="0"/>
            <a:ea typeface="Inter Bold"/>
            <a:cs typeface="Inter Bold"/>
            <a:sym typeface="Inter Bold"/>
          </a:endParaRPr>
        </a:p>
      </dsp:txBody>
      <dsp:txXfrm>
        <a:off x="1657002" y="5382708"/>
        <a:ext cx="14361465" cy="143463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2BF2DB-3E16-4759-B485-897F88734A0D}" type="datetimeFigureOut">
              <a:rPr lang="sk-SK" smtClean="0"/>
              <a:t>23. 10. 2024</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A21927-C843-4632-8BB0-AD1D3B0F249A}" type="slidenum">
              <a:rPr lang="sk-SK" smtClean="0"/>
              <a:t>‹#›</a:t>
            </a:fld>
            <a:endParaRPr lang="sk-SK"/>
          </a:p>
        </p:txBody>
      </p:sp>
    </p:spTree>
    <p:extLst>
      <p:ext uri="{BB962C8B-B14F-4D97-AF65-F5344CB8AC3E}">
        <p14:creationId xmlns:p14="http://schemas.microsoft.com/office/powerpoint/2010/main" val="25228363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D4A21927-C843-4632-8BB0-AD1D3B0F249A}" type="slidenum">
              <a:rPr lang="sk-SK" smtClean="0"/>
              <a:t>3</a:t>
            </a:fld>
            <a:endParaRPr lang="sk-SK"/>
          </a:p>
        </p:txBody>
      </p:sp>
    </p:spTree>
    <p:extLst>
      <p:ext uri="{BB962C8B-B14F-4D97-AF65-F5344CB8AC3E}">
        <p14:creationId xmlns:p14="http://schemas.microsoft.com/office/powerpoint/2010/main" val="1147071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D4A21927-C843-4632-8BB0-AD1D3B0F249A}" type="slidenum">
              <a:rPr lang="sk-SK" smtClean="0"/>
              <a:t>10</a:t>
            </a:fld>
            <a:endParaRPr lang="sk-SK"/>
          </a:p>
        </p:txBody>
      </p:sp>
    </p:spTree>
    <p:extLst>
      <p:ext uri="{BB962C8B-B14F-4D97-AF65-F5344CB8AC3E}">
        <p14:creationId xmlns:p14="http://schemas.microsoft.com/office/powerpoint/2010/main" val="3735651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D4A21927-C843-4632-8BB0-AD1D3B0F249A}" type="slidenum">
              <a:rPr lang="sk-SK" smtClean="0"/>
              <a:t>11</a:t>
            </a:fld>
            <a:endParaRPr lang="sk-SK"/>
          </a:p>
        </p:txBody>
      </p:sp>
    </p:spTree>
    <p:extLst>
      <p:ext uri="{BB962C8B-B14F-4D97-AF65-F5344CB8AC3E}">
        <p14:creationId xmlns:p14="http://schemas.microsoft.com/office/powerpoint/2010/main" val="608597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en-GB" dirty="0"/>
          </a:p>
        </p:txBody>
      </p:sp>
      <p:sp>
        <p:nvSpPr>
          <p:cNvPr id="4" name="Zástupný objekt pre číslo snímky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79F5-8B9F-4680-9BFC-DFA2671E616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3821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D4A21927-C843-4632-8BB0-AD1D3B0F249A}" type="slidenum">
              <a:rPr lang="sk-SK" smtClean="0"/>
              <a:t>14</a:t>
            </a:fld>
            <a:endParaRPr lang="sk-SK"/>
          </a:p>
        </p:txBody>
      </p:sp>
    </p:spTree>
    <p:extLst>
      <p:ext uri="{BB962C8B-B14F-4D97-AF65-F5344CB8AC3E}">
        <p14:creationId xmlns:p14="http://schemas.microsoft.com/office/powerpoint/2010/main" val="3326300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D4A21927-C843-4632-8BB0-AD1D3B0F249A}" type="slidenum">
              <a:rPr lang="sk-SK" smtClean="0"/>
              <a:t>17</a:t>
            </a:fld>
            <a:endParaRPr lang="sk-SK"/>
          </a:p>
        </p:txBody>
      </p:sp>
    </p:spTree>
    <p:extLst>
      <p:ext uri="{BB962C8B-B14F-4D97-AF65-F5344CB8AC3E}">
        <p14:creationId xmlns:p14="http://schemas.microsoft.com/office/powerpoint/2010/main" val="2621849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D4A21927-C843-4632-8BB0-AD1D3B0F249A}" type="slidenum">
              <a:rPr lang="sk-SK" smtClean="0"/>
              <a:t>18</a:t>
            </a:fld>
            <a:endParaRPr lang="sk-SK"/>
          </a:p>
        </p:txBody>
      </p:sp>
    </p:spTree>
    <p:extLst>
      <p:ext uri="{BB962C8B-B14F-4D97-AF65-F5344CB8AC3E}">
        <p14:creationId xmlns:p14="http://schemas.microsoft.com/office/powerpoint/2010/main" val="1276557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D4A21927-C843-4632-8BB0-AD1D3B0F249A}" type="slidenum">
              <a:rPr lang="sk-SK" smtClean="0"/>
              <a:t>19</a:t>
            </a:fld>
            <a:endParaRPr lang="sk-SK"/>
          </a:p>
        </p:txBody>
      </p:sp>
    </p:spTree>
    <p:extLst>
      <p:ext uri="{BB962C8B-B14F-4D97-AF65-F5344CB8AC3E}">
        <p14:creationId xmlns:p14="http://schemas.microsoft.com/office/powerpoint/2010/main" val="3212320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noProof="0" dirty="0"/>
          </a:p>
        </p:txBody>
      </p:sp>
      <p:sp>
        <p:nvSpPr>
          <p:cNvPr id="4" name="Slayt Numarası Yer Tutucusu 3"/>
          <p:cNvSpPr>
            <a:spLocks noGrp="1"/>
          </p:cNvSpPr>
          <p:nvPr>
            <p:ph type="sldNum" sz="quarter" idx="5"/>
          </p:nvPr>
        </p:nvSpPr>
        <p:spPr/>
        <p:txBody>
          <a:bodyPr/>
          <a:lstStyle/>
          <a:p>
            <a:fld id="{914F6EE1-3FA2-45A9-9CF4-355B18A05B98}" type="slidenum">
              <a:rPr lang="sk-SK" smtClean="0"/>
              <a:t>28</a:t>
            </a:fld>
            <a:endParaRPr lang="sk-SK"/>
          </a:p>
        </p:txBody>
      </p:sp>
    </p:spTree>
    <p:extLst>
      <p:ext uri="{BB962C8B-B14F-4D97-AF65-F5344CB8AC3E}">
        <p14:creationId xmlns:p14="http://schemas.microsoft.com/office/powerpoint/2010/main" val="5425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Úvodná snímka">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8C573BC2-7934-898E-58E7-6322923DDF3E}"/>
              </a:ext>
            </a:extLst>
          </p:cNvPr>
          <p:cNvSpPr txBox="1">
            <a:spLocks/>
          </p:cNvSpPr>
          <p:nvPr userDrawn="1"/>
        </p:nvSpPr>
        <p:spPr>
          <a:xfrm>
            <a:off x="2286000" y="3974221"/>
            <a:ext cx="13716000" cy="1117970"/>
          </a:xfrm>
          <a:prstGeom prst="rect">
            <a:avLst/>
          </a:prstGeom>
        </p:spPr>
        <p:txBody>
          <a:bodyPr vert="horz" lIns="137160" tIns="68580" rIns="137160" bIns="68580" rtlCol="0" anchor="b">
            <a:normAutofit/>
          </a:bodyPr>
          <a:lstStyle>
            <a:lvl1pPr algn="ctr" defTabSz="914400" rtl="0" eaLnBrk="1" latinLnBrk="0" hangingPunct="1">
              <a:lnSpc>
                <a:spcPct val="100000"/>
              </a:lnSpc>
              <a:spcBef>
                <a:spcPct val="0"/>
              </a:spcBef>
              <a:buNone/>
              <a:defRPr sz="2800" b="1" kern="1200">
                <a:solidFill>
                  <a:srgbClr val="92BAB5"/>
                </a:solidFill>
                <a:latin typeface="+mj-lt"/>
                <a:ea typeface="+mj-ea"/>
                <a:cs typeface="+mj-cs"/>
              </a:defRPr>
            </a:lvl1pPr>
          </a:lstStyle>
          <a:p>
            <a:r>
              <a:rPr lang="sk-SK" sz="3000" dirty="0">
                <a:solidFill>
                  <a:srgbClr val="FFAA5A"/>
                </a:solidFill>
                <a:latin typeface="Cambria" panose="02040503050406030204" pitchFamily="18" charset="0"/>
                <a:ea typeface="Cambria" panose="02040503050406030204" pitchFamily="18" charset="0"/>
              </a:rPr>
              <a:t>ERASMUS+KA220-ADU - </a:t>
            </a:r>
            <a:r>
              <a:rPr lang="en-US" sz="3000" dirty="0">
                <a:solidFill>
                  <a:srgbClr val="FFAA5A"/>
                </a:solidFill>
                <a:latin typeface="Cambria" panose="02040503050406030204" pitchFamily="18" charset="0"/>
                <a:ea typeface="Cambria" panose="02040503050406030204" pitchFamily="18" charset="0"/>
              </a:rPr>
              <a:t>Cooperation partnerships in adult education</a:t>
            </a:r>
            <a:endParaRPr lang="sk-SK" sz="3000" dirty="0">
              <a:solidFill>
                <a:srgbClr val="FFAA5A"/>
              </a:solidFill>
              <a:latin typeface="Cambria" panose="02040503050406030204" pitchFamily="18" charset="0"/>
              <a:ea typeface="Cambria" panose="02040503050406030204" pitchFamily="18" charset="0"/>
            </a:endParaRPr>
          </a:p>
          <a:p>
            <a:r>
              <a:rPr lang="sk-SK" sz="3000" dirty="0">
                <a:solidFill>
                  <a:srgbClr val="FFAA5A"/>
                </a:solidFill>
                <a:latin typeface="Cambria" panose="02040503050406030204" pitchFamily="18" charset="0"/>
                <a:ea typeface="Cambria" panose="02040503050406030204" pitchFamily="18" charset="0"/>
              </a:rPr>
              <a:t>KA220-ADU-2BF13E10 </a:t>
            </a:r>
            <a:endParaRPr lang="en-GB" sz="3000" dirty="0">
              <a:solidFill>
                <a:srgbClr val="FFAA5A"/>
              </a:solidFill>
              <a:latin typeface="Cambria" panose="02040503050406030204" pitchFamily="18" charset="0"/>
              <a:ea typeface="Cambria" panose="02040503050406030204" pitchFamily="18" charset="0"/>
            </a:endParaRPr>
          </a:p>
        </p:txBody>
      </p:sp>
      <p:sp>
        <p:nvSpPr>
          <p:cNvPr id="9" name="BlokTextu 8">
            <a:extLst>
              <a:ext uri="{FF2B5EF4-FFF2-40B4-BE49-F238E27FC236}">
                <a16:creationId xmlns:a16="http://schemas.microsoft.com/office/drawing/2014/main" id="{75A80F42-4977-537D-9CDE-C29C2D5B4E94}"/>
              </a:ext>
            </a:extLst>
          </p:cNvPr>
          <p:cNvSpPr txBox="1"/>
          <p:nvPr userDrawn="1"/>
        </p:nvSpPr>
        <p:spPr>
          <a:xfrm>
            <a:off x="1945758" y="1563092"/>
            <a:ext cx="14396484" cy="1892826"/>
          </a:xfrm>
          <a:prstGeom prst="rect">
            <a:avLst/>
          </a:prstGeom>
          <a:noFill/>
        </p:spPr>
        <p:txBody>
          <a:bodyPr wrap="square">
            <a:spAutoFit/>
          </a:bodyPr>
          <a:lstStyle/>
          <a:p>
            <a:pPr algn="ctr"/>
            <a:r>
              <a:rPr kumimoji="0" lang="en-US" sz="39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t>Building Digital Resilience by Making Digital Wellbeing and</a:t>
            </a:r>
            <a:br>
              <a:rPr kumimoji="0" lang="en-US" sz="39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br>
            <a:r>
              <a:rPr kumimoji="0" lang="en-US" sz="39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t>Security Accessible to All</a:t>
            </a:r>
            <a:br>
              <a:rPr kumimoji="0" lang="sk-SK" sz="39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br>
            <a:r>
              <a:rPr kumimoji="0" lang="sk-SK" sz="39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t>&lt;&lt;</a:t>
            </a:r>
            <a:r>
              <a:rPr kumimoji="0" lang="sk-SK" sz="3900" b="1" i="0" u="none" strike="noStrike" kern="1200" cap="none" spc="0" normalizeH="0" baseline="0" noProof="0" dirty="0" err="1">
                <a:ln>
                  <a:noFill/>
                </a:ln>
                <a:solidFill>
                  <a:srgbClr val="92BAB5"/>
                </a:solidFill>
                <a:effectLst/>
                <a:uLnTx/>
                <a:uFillTx/>
                <a:latin typeface="Cambria" panose="02040503050406030204" pitchFamily="18" charset="0"/>
                <a:ea typeface="Cambria" panose="02040503050406030204" pitchFamily="18" charset="0"/>
                <a:cs typeface="+mj-cs"/>
              </a:rPr>
              <a:t>DigiWELL</a:t>
            </a:r>
            <a:r>
              <a:rPr kumimoji="0" lang="sk-SK" sz="3900" b="1" i="0" u="none" strike="noStrike" kern="1200" cap="none" spc="0" normalizeH="0" baseline="0" noProof="0" dirty="0">
                <a:ln>
                  <a:noFill/>
                </a:ln>
                <a:solidFill>
                  <a:srgbClr val="92BAB5"/>
                </a:solidFill>
                <a:effectLst/>
                <a:uLnTx/>
                <a:uFillTx/>
                <a:latin typeface="Cambria" panose="02040503050406030204" pitchFamily="18" charset="0"/>
                <a:ea typeface="Cambria" panose="02040503050406030204" pitchFamily="18" charset="0"/>
                <a:cs typeface="+mj-cs"/>
              </a:rPr>
              <a:t>&gt;&gt;</a:t>
            </a:r>
            <a:endParaRPr lang="en-GB" sz="3900" dirty="0"/>
          </a:p>
        </p:txBody>
      </p:sp>
      <p:grpSp>
        <p:nvGrpSpPr>
          <p:cNvPr id="2" name="Skupina 6">
            <a:extLst>
              <a:ext uri="{FF2B5EF4-FFF2-40B4-BE49-F238E27FC236}">
                <a16:creationId xmlns:a16="http://schemas.microsoft.com/office/drawing/2014/main" id="{7742E34A-6003-4057-7109-B4DCB96D35A2}"/>
              </a:ext>
            </a:extLst>
          </p:cNvPr>
          <p:cNvGrpSpPr/>
          <p:nvPr userDrawn="1"/>
        </p:nvGrpSpPr>
        <p:grpSpPr>
          <a:xfrm>
            <a:off x="606056" y="8872697"/>
            <a:ext cx="17403866" cy="1185078"/>
            <a:chOff x="435935" y="5851336"/>
            <a:chExt cx="11602577" cy="790052"/>
          </a:xfrm>
        </p:grpSpPr>
        <p:pic>
          <p:nvPicPr>
            <p:cNvPr id="3" name="Obrázok 7" descr="Obrázok, na ktorom je text">
              <a:extLst>
                <a:ext uri="{FF2B5EF4-FFF2-40B4-BE49-F238E27FC236}">
                  <a16:creationId xmlns:a16="http://schemas.microsoft.com/office/drawing/2014/main" id="{B188D6EE-9640-2F18-BB35-B6223AACBAD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35935" y="5963498"/>
              <a:ext cx="2290456" cy="529376"/>
            </a:xfrm>
            <a:prstGeom prst="rect">
              <a:avLst/>
            </a:prstGeom>
          </p:spPr>
        </p:pic>
        <p:pic>
          <p:nvPicPr>
            <p:cNvPr id="4" name="Obrázok 8">
              <a:extLst>
                <a:ext uri="{FF2B5EF4-FFF2-40B4-BE49-F238E27FC236}">
                  <a16:creationId xmlns:a16="http://schemas.microsoft.com/office/drawing/2014/main" id="{94663C1E-6A81-5255-6A8A-1BA39AA9AE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12223" y="5851336"/>
              <a:ext cx="1826289" cy="737473"/>
            </a:xfrm>
            <a:prstGeom prst="rect">
              <a:avLst/>
            </a:prstGeom>
          </p:spPr>
        </p:pic>
        <p:pic>
          <p:nvPicPr>
            <p:cNvPr id="5" name="Obrázok 9">
              <a:extLst>
                <a:ext uri="{FF2B5EF4-FFF2-40B4-BE49-F238E27FC236}">
                  <a16:creationId xmlns:a16="http://schemas.microsoft.com/office/drawing/2014/main" id="{3B80CD3C-F3EB-86BE-9402-CCA53F62F2A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726391" y="5863719"/>
              <a:ext cx="777669" cy="777669"/>
            </a:xfrm>
            <a:prstGeom prst="rect">
              <a:avLst/>
            </a:prstGeom>
          </p:spPr>
        </p:pic>
        <p:pic>
          <p:nvPicPr>
            <p:cNvPr id="6" name="Picture 2" descr="Slovenská poľnohospodárska univerzita v Nitre">
              <a:extLst>
                <a:ext uri="{FF2B5EF4-FFF2-40B4-BE49-F238E27FC236}">
                  <a16:creationId xmlns:a16="http://schemas.microsoft.com/office/drawing/2014/main" id="{18C12442-9888-DF01-0D04-E54CFC51996F}"/>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3589235" y="5963498"/>
              <a:ext cx="1128044" cy="5044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
              <a:extLst>
                <a:ext uri="{FF2B5EF4-FFF2-40B4-BE49-F238E27FC236}">
                  <a16:creationId xmlns:a16="http://schemas.microsoft.com/office/drawing/2014/main" id="{A12653CD-F652-4955-2DF8-1F145D487466}"/>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717279" y="5963498"/>
              <a:ext cx="968299" cy="5044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2C24E57-7917-345F-39EB-C946DC59954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685578" y="5945929"/>
              <a:ext cx="1156727" cy="564513"/>
            </a:xfrm>
            <a:prstGeom prst="rect">
              <a:avLst/>
            </a:prstGeom>
          </p:spPr>
        </p:pic>
        <p:pic>
          <p:nvPicPr>
            <p:cNvPr id="10" name="Picture 9" descr="AIFED - Formación, cultura y empleo en Granada">
              <a:extLst>
                <a:ext uri="{FF2B5EF4-FFF2-40B4-BE49-F238E27FC236}">
                  <a16:creationId xmlns:a16="http://schemas.microsoft.com/office/drawing/2014/main" id="{2A4BD905-BF5D-7F6B-DC78-E8B21C77798A}"/>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898797" y="5968999"/>
              <a:ext cx="1521023" cy="5238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DE1F00A-E68C-4D66-6740-C74D4C1A96A7}"/>
                </a:ext>
              </a:extLst>
            </p:cNvPr>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8566511" y="5945929"/>
              <a:ext cx="1499020" cy="228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Syzygia Foundation">
              <a:extLst>
                <a:ext uri="{FF2B5EF4-FFF2-40B4-BE49-F238E27FC236}">
                  <a16:creationId xmlns:a16="http://schemas.microsoft.com/office/drawing/2014/main" id="{641A6490-CDF8-6265-0143-32A2FCE4E694}"/>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8606409" y="6252553"/>
              <a:ext cx="1419225" cy="28228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73666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4D3FBA-5B99-2AB2-BD67-67A4A164A5A2}"/>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435A9057-43B6-746F-BEA7-CE263338DB93}"/>
              </a:ext>
            </a:extLst>
          </p:cNvPr>
          <p:cNvSpPr>
            <a:spLocks noGrp="1"/>
          </p:cNvSpPr>
          <p:nvPr>
            <p:ph idx="1"/>
          </p:nvPr>
        </p:nvSpPr>
        <p:spPr>
          <a:xfrm>
            <a:off x="1257300" y="2738438"/>
            <a:ext cx="15773400" cy="6527007"/>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7900664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59A5AF-6B5C-45A1-1FB8-4A10DD953421}"/>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A2934F81-DBED-D029-6E7C-3D5CABBBADDC}"/>
              </a:ext>
            </a:extLst>
          </p:cNvPr>
          <p:cNvSpPr>
            <a:spLocks noGrp="1"/>
          </p:cNvSpPr>
          <p:nvPr>
            <p:ph sz="half" idx="1"/>
          </p:nvPr>
        </p:nvSpPr>
        <p:spPr>
          <a:xfrm>
            <a:off x="1257300" y="2738438"/>
            <a:ext cx="7772400" cy="6527007"/>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obsah 3">
            <a:extLst>
              <a:ext uri="{FF2B5EF4-FFF2-40B4-BE49-F238E27FC236}">
                <a16:creationId xmlns:a16="http://schemas.microsoft.com/office/drawing/2014/main" id="{C5638265-EBB0-3D3D-9D43-884490BB6BFF}"/>
              </a:ext>
            </a:extLst>
          </p:cNvPr>
          <p:cNvSpPr>
            <a:spLocks noGrp="1"/>
          </p:cNvSpPr>
          <p:nvPr>
            <p:ph sz="half" idx="2"/>
          </p:nvPr>
        </p:nvSpPr>
        <p:spPr>
          <a:xfrm>
            <a:off x="9258300" y="2738438"/>
            <a:ext cx="7772400" cy="6527007"/>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2993107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398C846-E56F-F8FB-0E8F-A31A7468DDDE}"/>
              </a:ext>
            </a:extLst>
          </p:cNvPr>
          <p:cNvSpPr>
            <a:spLocks noGrp="1"/>
          </p:cNvSpPr>
          <p:nvPr>
            <p:ph type="title"/>
          </p:nvPr>
        </p:nvSpPr>
        <p:spPr>
          <a:xfrm>
            <a:off x="1259682" y="547688"/>
            <a:ext cx="15773400" cy="1988345"/>
          </a:xfrm>
        </p:spPr>
        <p:txBody>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90B3C3E5-B332-4C8D-1855-3683A3B0BD4F}"/>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A45C6FA8-FA26-3E40-B51A-408606C86B1B}"/>
              </a:ext>
            </a:extLst>
          </p:cNvPr>
          <p:cNvSpPr>
            <a:spLocks noGrp="1"/>
          </p:cNvSpPr>
          <p:nvPr>
            <p:ph sz="half" idx="2"/>
          </p:nvPr>
        </p:nvSpPr>
        <p:spPr>
          <a:xfrm>
            <a:off x="1259683" y="3757613"/>
            <a:ext cx="7736681" cy="5526882"/>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5" name="Zástupný text 4">
            <a:extLst>
              <a:ext uri="{FF2B5EF4-FFF2-40B4-BE49-F238E27FC236}">
                <a16:creationId xmlns:a16="http://schemas.microsoft.com/office/drawing/2014/main" id="{E7C2DF9D-F767-5C94-962C-3CF6C7055F27}"/>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7EC0FAD3-A546-E6B0-38BF-42F7D495FABC}"/>
              </a:ext>
            </a:extLst>
          </p:cNvPr>
          <p:cNvSpPr>
            <a:spLocks noGrp="1"/>
          </p:cNvSpPr>
          <p:nvPr>
            <p:ph sz="quarter" idx="4"/>
          </p:nvPr>
        </p:nvSpPr>
        <p:spPr>
          <a:xfrm>
            <a:off x="9258300" y="3757613"/>
            <a:ext cx="7774782" cy="5526882"/>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3713223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F72F59-F218-5327-C4EF-72E2A4FCF888}"/>
              </a:ext>
            </a:extLst>
          </p:cNvPr>
          <p:cNvSpPr>
            <a:spLocks noGrp="1"/>
          </p:cNvSpPr>
          <p:nvPr>
            <p:ph type="title"/>
          </p:nvPr>
        </p:nvSpPr>
        <p:spPr/>
        <p:txBody>
          <a:bodyPr/>
          <a:lstStyle/>
          <a:p>
            <a:r>
              <a:rPr lang="sk-SK"/>
              <a:t>Kliknutím upravte štýl predlohy nadpisu</a:t>
            </a:r>
            <a:endParaRPr lang="en-GB"/>
          </a:p>
        </p:txBody>
      </p:sp>
    </p:spTree>
    <p:extLst>
      <p:ext uri="{BB962C8B-B14F-4D97-AF65-F5344CB8AC3E}">
        <p14:creationId xmlns:p14="http://schemas.microsoft.com/office/powerpoint/2010/main" val="1443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8704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A4ADE84-A388-6F43-AFAD-7528401AFE68}"/>
              </a:ext>
            </a:extLst>
          </p:cNvPr>
          <p:cNvSpPr>
            <a:spLocks noGrp="1"/>
          </p:cNvSpPr>
          <p:nvPr>
            <p:ph type="title"/>
          </p:nvPr>
        </p:nvSpPr>
        <p:spPr>
          <a:xfrm>
            <a:off x="1259683" y="685800"/>
            <a:ext cx="5898356" cy="2400300"/>
          </a:xfrm>
        </p:spPr>
        <p:txBody>
          <a:bodyPr anchor="b"/>
          <a:lstStyle>
            <a:lvl1pPr>
              <a:defRPr sz="4800"/>
            </a:lvl1p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BAF78B52-C79A-364E-5463-982013600E0C}"/>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text 3">
            <a:extLst>
              <a:ext uri="{FF2B5EF4-FFF2-40B4-BE49-F238E27FC236}">
                <a16:creationId xmlns:a16="http://schemas.microsoft.com/office/drawing/2014/main" id="{34CE83CC-671E-EFDC-C9A9-6CCBF69C33E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FF43C211-1AC3-84DD-C901-99A28F2BD4CE}"/>
              </a:ext>
            </a:extLst>
          </p:cNvPr>
          <p:cNvSpPr>
            <a:spLocks noGrp="1"/>
          </p:cNvSpPr>
          <p:nvPr>
            <p:ph type="dt" sz="half" idx="10"/>
          </p:nvPr>
        </p:nvSpPr>
        <p:spPr>
          <a:xfrm>
            <a:off x="1257300" y="9534526"/>
            <a:ext cx="4114800" cy="547688"/>
          </a:xfrm>
          <a:prstGeom prst="rect">
            <a:avLst/>
          </a:prstGeom>
        </p:spPr>
        <p:txBody>
          <a:bodyPr/>
          <a:lstStyle/>
          <a:p>
            <a:fld id="{4496294D-597E-4D2E-B81B-892A1B613257}" type="datetimeFigureOut">
              <a:rPr lang="en-GB" smtClean="0"/>
              <a:t>23/10/2024</a:t>
            </a:fld>
            <a:endParaRPr lang="en-GB"/>
          </a:p>
        </p:txBody>
      </p:sp>
      <p:sp>
        <p:nvSpPr>
          <p:cNvPr id="6" name="Zástupný objekt pre pätu 5">
            <a:extLst>
              <a:ext uri="{FF2B5EF4-FFF2-40B4-BE49-F238E27FC236}">
                <a16:creationId xmlns:a16="http://schemas.microsoft.com/office/drawing/2014/main" id="{E03E3DD7-BA70-7A80-32A5-EB6BAE383A33}"/>
              </a:ext>
            </a:extLst>
          </p:cNvPr>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Zástupný objekt pre číslo snímky 6">
            <a:extLst>
              <a:ext uri="{FF2B5EF4-FFF2-40B4-BE49-F238E27FC236}">
                <a16:creationId xmlns:a16="http://schemas.microsoft.com/office/drawing/2014/main" id="{10A07A8C-A254-726C-9379-8A4DE7BAE1C9}"/>
              </a:ext>
            </a:extLst>
          </p:cNvPr>
          <p:cNvSpPr>
            <a:spLocks noGrp="1"/>
          </p:cNvSpPr>
          <p:nvPr>
            <p:ph type="sldNum" sz="quarter" idx="12"/>
          </p:nvPr>
        </p:nvSpPr>
        <p:spPr>
          <a:xfrm>
            <a:off x="12915900" y="9534526"/>
            <a:ext cx="4114800" cy="547688"/>
          </a:xfrm>
          <a:prstGeom prst="rect">
            <a:avLst/>
          </a:prstGeom>
        </p:spPr>
        <p:txBody>
          <a:bodyPr/>
          <a:lstStyle/>
          <a:p>
            <a:fld id="{BF96F323-A7D3-4479-AD34-CAE925240681}" type="slidenum">
              <a:rPr lang="en-GB" smtClean="0"/>
              <a:t>‹#›</a:t>
            </a:fld>
            <a:endParaRPr lang="en-GB"/>
          </a:p>
        </p:txBody>
      </p:sp>
    </p:spTree>
    <p:extLst>
      <p:ext uri="{BB962C8B-B14F-4D97-AF65-F5344CB8AC3E}">
        <p14:creationId xmlns:p14="http://schemas.microsoft.com/office/powerpoint/2010/main" val="613962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CAC654-9A4C-0448-6D60-6854DC5DBE64}"/>
              </a:ext>
            </a:extLst>
          </p:cNvPr>
          <p:cNvSpPr>
            <a:spLocks noGrp="1"/>
          </p:cNvSpPr>
          <p:nvPr>
            <p:ph type="title"/>
          </p:nvPr>
        </p:nvSpPr>
        <p:spPr>
          <a:xfrm>
            <a:off x="1259683" y="685800"/>
            <a:ext cx="5898356" cy="2400300"/>
          </a:xfrm>
        </p:spPr>
        <p:txBody>
          <a:bodyPr anchor="b"/>
          <a:lstStyle>
            <a:lvl1pPr>
              <a:defRPr sz="4800"/>
            </a:lvl1pPr>
          </a:lstStyle>
          <a:p>
            <a:r>
              <a:rPr lang="sk-SK"/>
              <a:t>Kliknutím upravte štýl predlohy nadpisu</a:t>
            </a:r>
            <a:endParaRPr lang="en-GB"/>
          </a:p>
        </p:txBody>
      </p:sp>
      <p:sp>
        <p:nvSpPr>
          <p:cNvPr id="3" name="Zástupný objekt pre obrázok 2">
            <a:extLst>
              <a:ext uri="{FF2B5EF4-FFF2-40B4-BE49-F238E27FC236}">
                <a16:creationId xmlns:a16="http://schemas.microsoft.com/office/drawing/2014/main" id="{AA0CA434-3E6A-3418-B3A1-7E85F3850F8A}"/>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GB"/>
          </a:p>
        </p:txBody>
      </p:sp>
      <p:sp>
        <p:nvSpPr>
          <p:cNvPr id="4" name="Zástupný text 3">
            <a:extLst>
              <a:ext uri="{FF2B5EF4-FFF2-40B4-BE49-F238E27FC236}">
                <a16:creationId xmlns:a16="http://schemas.microsoft.com/office/drawing/2014/main" id="{A9B75E2C-1313-E597-88F4-96D86DE60D4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0B6673DD-A6C5-ACEB-66D7-91C0DF780A4F}"/>
              </a:ext>
            </a:extLst>
          </p:cNvPr>
          <p:cNvSpPr>
            <a:spLocks noGrp="1"/>
          </p:cNvSpPr>
          <p:nvPr>
            <p:ph type="dt" sz="half" idx="10"/>
          </p:nvPr>
        </p:nvSpPr>
        <p:spPr>
          <a:xfrm>
            <a:off x="1257300" y="9534526"/>
            <a:ext cx="4114800" cy="547688"/>
          </a:xfrm>
          <a:prstGeom prst="rect">
            <a:avLst/>
          </a:prstGeom>
        </p:spPr>
        <p:txBody>
          <a:bodyPr/>
          <a:lstStyle/>
          <a:p>
            <a:fld id="{4496294D-597E-4D2E-B81B-892A1B613257}" type="datetimeFigureOut">
              <a:rPr lang="en-GB" smtClean="0"/>
              <a:t>23/10/2024</a:t>
            </a:fld>
            <a:endParaRPr lang="en-GB"/>
          </a:p>
        </p:txBody>
      </p:sp>
      <p:sp>
        <p:nvSpPr>
          <p:cNvPr id="6" name="Zástupný objekt pre pätu 5">
            <a:extLst>
              <a:ext uri="{FF2B5EF4-FFF2-40B4-BE49-F238E27FC236}">
                <a16:creationId xmlns:a16="http://schemas.microsoft.com/office/drawing/2014/main" id="{FA584A9D-DD98-B05B-9E09-EBCDE5E3C577}"/>
              </a:ext>
            </a:extLst>
          </p:cNvPr>
          <p:cNvSpPr>
            <a:spLocks noGrp="1"/>
          </p:cNvSpPr>
          <p:nvPr>
            <p:ph type="ftr" sz="quarter" idx="11"/>
          </p:nvPr>
        </p:nvSpPr>
        <p:spPr>
          <a:xfrm>
            <a:off x="6057900" y="9534526"/>
            <a:ext cx="6172200" cy="547688"/>
          </a:xfrm>
          <a:prstGeom prst="rect">
            <a:avLst/>
          </a:prstGeom>
        </p:spPr>
        <p:txBody>
          <a:bodyPr/>
          <a:lstStyle/>
          <a:p>
            <a:endParaRPr lang="en-GB"/>
          </a:p>
        </p:txBody>
      </p:sp>
      <p:sp>
        <p:nvSpPr>
          <p:cNvPr id="7" name="Zástupný objekt pre číslo snímky 6">
            <a:extLst>
              <a:ext uri="{FF2B5EF4-FFF2-40B4-BE49-F238E27FC236}">
                <a16:creationId xmlns:a16="http://schemas.microsoft.com/office/drawing/2014/main" id="{0F59585D-B970-3926-0CF9-FFE5242416B5}"/>
              </a:ext>
            </a:extLst>
          </p:cNvPr>
          <p:cNvSpPr>
            <a:spLocks noGrp="1"/>
          </p:cNvSpPr>
          <p:nvPr>
            <p:ph type="sldNum" sz="quarter" idx="12"/>
          </p:nvPr>
        </p:nvSpPr>
        <p:spPr>
          <a:xfrm>
            <a:off x="12915900" y="9534526"/>
            <a:ext cx="4114800" cy="547688"/>
          </a:xfrm>
          <a:prstGeom prst="rect">
            <a:avLst/>
          </a:prstGeom>
        </p:spPr>
        <p:txBody>
          <a:bodyPr/>
          <a:lstStyle/>
          <a:p>
            <a:fld id="{BF96F323-A7D3-4479-AD34-CAE925240681}" type="slidenum">
              <a:rPr lang="en-GB" smtClean="0"/>
              <a:t>‹#›</a:t>
            </a:fld>
            <a:endParaRPr lang="en-GB"/>
          </a:p>
        </p:txBody>
      </p:sp>
    </p:spTree>
    <p:extLst>
      <p:ext uri="{BB962C8B-B14F-4D97-AF65-F5344CB8AC3E}">
        <p14:creationId xmlns:p14="http://schemas.microsoft.com/office/powerpoint/2010/main" val="3976261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A54D64AA-876A-5527-C225-22A2C738E224}"/>
              </a:ext>
            </a:extLst>
          </p:cNvPr>
          <p:cNvSpPr>
            <a:spLocks noGrp="1"/>
          </p:cNvSpPr>
          <p:nvPr>
            <p:ph type="title"/>
          </p:nvPr>
        </p:nvSpPr>
        <p:spPr>
          <a:xfrm>
            <a:off x="1036674" y="547689"/>
            <a:ext cx="15994026" cy="1587546"/>
          </a:xfrm>
          <a:prstGeom prst="rect">
            <a:avLst/>
          </a:prstGeom>
        </p:spPr>
        <p:txBody>
          <a:bodyPr vert="horz" lIns="91440" tIns="45720" rIns="91440" bIns="45720" rtlCol="0" anchor="ctr">
            <a:normAutofit/>
          </a:bodyPr>
          <a:lstStyle/>
          <a:p>
            <a:r>
              <a:rPr lang="en-GB" noProof="0" dirty="0"/>
              <a:t>Insert title of the slide</a:t>
            </a:r>
          </a:p>
        </p:txBody>
      </p:sp>
      <p:sp>
        <p:nvSpPr>
          <p:cNvPr id="14" name="Zástupný text 13">
            <a:extLst>
              <a:ext uri="{FF2B5EF4-FFF2-40B4-BE49-F238E27FC236}">
                <a16:creationId xmlns:a16="http://schemas.microsoft.com/office/drawing/2014/main" id="{9F599E69-1CCE-B314-D677-A50FBDE72B6A}"/>
              </a:ext>
            </a:extLst>
          </p:cNvPr>
          <p:cNvSpPr>
            <a:spLocks noGrp="1"/>
          </p:cNvSpPr>
          <p:nvPr userDrawn="1">
            <p:ph type="body" idx="1"/>
          </p:nvPr>
        </p:nvSpPr>
        <p:spPr>
          <a:xfrm>
            <a:off x="1036674" y="2488019"/>
            <a:ext cx="15994026" cy="5917019"/>
          </a:xfrm>
          <a:prstGeom prst="rect">
            <a:avLst/>
          </a:prstGeom>
        </p:spPr>
        <p:txBody>
          <a:bodyPr vert="horz" lIns="91440" tIns="45720" rIns="91440" bIns="45720" rtlCol="0">
            <a:normAutofit/>
          </a:bodyPr>
          <a:lstStyle/>
          <a:p>
            <a:pPr lvl="0"/>
            <a:r>
              <a:rPr lang="sk-SK" dirty="0"/>
              <a:t>Kliknite sem a upravte štýly predlohy textu</a:t>
            </a:r>
          </a:p>
        </p:txBody>
      </p:sp>
    </p:spTree>
    <p:extLst>
      <p:ext uri="{BB962C8B-B14F-4D97-AF65-F5344CB8AC3E}">
        <p14:creationId xmlns:p14="http://schemas.microsoft.com/office/powerpoint/2010/main" val="3233842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1371600" rtl="0" eaLnBrk="1" latinLnBrk="0" hangingPunct="1">
        <a:lnSpc>
          <a:spcPct val="90000"/>
        </a:lnSpc>
        <a:spcBef>
          <a:spcPct val="0"/>
        </a:spcBef>
        <a:buNone/>
        <a:defRPr sz="7200" b="1" kern="1200">
          <a:solidFill>
            <a:srgbClr val="92BAB5"/>
          </a:solidFill>
          <a:latin typeface="Cambria" panose="02040503050406030204" pitchFamily="18" charset="0"/>
          <a:ea typeface="Cambria" panose="02040503050406030204" pitchFamily="18" charset="0"/>
          <a:cs typeface="+mj-cs"/>
        </a:defRPr>
      </a:lvl1pPr>
    </p:titleStyle>
    <p:bodyStyle>
      <a:lvl1pPr marL="342900" indent="-342900" algn="l" defTabSz="1371600" rtl="0" eaLnBrk="1" latinLnBrk="0" hangingPunct="1">
        <a:lnSpc>
          <a:spcPct val="90000"/>
        </a:lnSpc>
        <a:spcBef>
          <a:spcPts val="1500"/>
        </a:spcBef>
        <a:buClr>
          <a:srgbClr val="FFAA5A"/>
        </a:buClr>
        <a:buFont typeface="Wingdings" panose="05000000000000000000" pitchFamily="2" charset="2"/>
        <a:buChar char="q"/>
        <a:defRPr sz="4200" kern="1200">
          <a:solidFill>
            <a:schemeClr val="tx1"/>
          </a:solidFill>
          <a:latin typeface="Cambria" panose="02040503050406030204" pitchFamily="18" charset="0"/>
          <a:ea typeface="Cambria" panose="02040503050406030204" pitchFamily="18" charset="0"/>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sk-SK"/>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tiff"/><Relationship Id="rId3" Type="http://schemas.openxmlformats.org/officeDocument/2006/relationships/image" Target="../media/image4.png"/><Relationship Id="rId7" Type="http://schemas.openxmlformats.org/officeDocument/2006/relationships/image" Target="../media/image7.jpe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hyperlink" Target="https://researchoutreach.org/articles/sender-controlled-private-email-electronic-privacy-eprivo/" TargetMode="External"/><Relationship Id="rId5" Type="http://schemas.openxmlformats.org/officeDocument/2006/relationships/image" Target="../media/image5.png"/><Relationship Id="rId10" Type="http://schemas.openxmlformats.org/officeDocument/2006/relationships/image" Target="../media/image11.jpg"/><Relationship Id="rId4" Type="http://schemas.openxmlformats.org/officeDocument/2006/relationships/image" Target="../media/image10.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4.svg"/></Relationships>
</file>

<file path=ppt/slides/_rels/slide1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8.sv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50.sv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2.sv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66.svg"/></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0.svg"/><Relationship Id="rId7" Type="http://schemas.openxmlformats.org/officeDocument/2006/relationships/image" Target="../media/image74.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4.svg"/><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1.svg"/></Relationships>
</file>

<file path=ppt/slides/_rels/slide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34.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42.sv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60DA4-0D12-8E98-5E76-2670E8CE48C7}"/>
              </a:ext>
            </a:extLst>
          </p:cNvPr>
          <p:cNvSpPr>
            <a:spLocks noGrp="1"/>
          </p:cNvSpPr>
          <p:nvPr>
            <p:ph type="title"/>
          </p:nvPr>
        </p:nvSpPr>
        <p:spPr>
          <a:xfrm>
            <a:off x="9404337" y="2375990"/>
            <a:ext cx="8002395" cy="2216265"/>
          </a:xfrm>
        </p:spPr>
        <p:txBody>
          <a:bodyPr vert="horz" lIns="137160" tIns="68580" rIns="137160" bIns="68580" rtlCol="0" anchor="b">
            <a:normAutofit/>
          </a:bodyPr>
          <a:lstStyle/>
          <a:p>
            <a:pPr algn="ctr">
              <a:spcBef>
                <a:spcPts val="1500"/>
              </a:spcBef>
              <a:spcAft>
                <a:spcPts val="900"/>
              </a:spcAft>
              <a:buClr>
                <a:srgbClr val="FFAA5A"/>
              </a:buClr>
            </a:pPr>
            <a:r>
              <a:rPr lang="tr-TR" b="1" dirty="0">
                <a:solidFill>
                  <a:srgbClr val="FFAA5A"/>
                </a:solidFill>
                <a:latin typeface="+mn-lt"/>
                <a:ea typeface="Cambria" panose="02040503050406030204" pitchFamily="18" charset="0"/>
                <a:cs typeface="Calibri" panose="020F0502020204030204" pitchFamily="34" charset="0"/>
              </a:rPr>
              <a:t>Dijital Gizlilik - </a:t>
            </a:r>
            <a:br>
              <a:rPr lang="tr-TR" b="1" dirty="0">
                <a:solidFill>
                  <a:srgbClr val="FFAA5A"/>
                </a:solidFill>
                <a:latin typeface="+mn-lt"/>
                <a:ea typeface="Cambria" panose="02040503050406030204" pitchFamily="18" charset="0"/>
                <a:cs typeface="Calibri" panose="020F0502020204030204" pitchFamily="34" charset="0"/>
              </a:rPr>
            </a:br>
            <a:r>
              <a:rPr lang="tr-TR" b="1" dirty="0">
                <a:solidFill>
                  <a:srgbClr val="FFAA5A"/>
                </a:solidFill>
                <a:latin typeface="+mn-lt"/>
                <a:ea typeface="Cambria" panose="02040503050406030204" pitchFamily="18" charset="0"/>
                <a:cs typeface="Calibri" panose="020F0502020204030204" pitchFamily="34" charset="0"/>
              </a:rPr>
              <a:t>Dijital Gizlilik Türleri</a:t>
            </a:r>
            <a:endParaRPr lang="en-US" b="1" dirty="0">
              <a:solidFill>
                <a:srgbClr val="FFAA5A"/>
              </a:solidFill>
              <a:latin typeface="+mn-lt"/>
              <a:ea typeface="Cambria" panose="02040503050406030204" pitchFamily="18" charset="0"/>
              <a:cs typeface="Calibri" panose="020F0502020204030204" pitchFamily="34" charset="0"/>
            </a:endParaRPr>
          </a:p>
        </p:txBody>
      </p:sp>
      <p:pic>
        <p:nvPicPr>
          <p:cNvPr id="21" name="Obrázok 20">
            <a:extLst>
              <a:ext uri="{FF2B5EF4-FFF2-40B4-BE49-F238E27FC236}">
                <a16:creationId xmlns:a16="http://schemas.microsoft.com/office/drawing/2014/main" id="{E61D75E1-8198-2645-4D4B-679D6C8F82C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733988" y="7726580"/>
            <a:ext cx="1225763" cy="1166504"/>
          </a:xfrm>
          <a:prstGeom prst="rect">
            <a:avLst/>
          </a:prstGeom>
        </p:spPr>
      </p:pic>
      <p:pic>
        <p:nvPicPr>
          <p:cNvPr id="23" name="Picture 2" descr="Slovenská poľnohospodárska univerzita v Nitre">
            <a:extLst>
              <a:ext uri="{FF2B5EF4-FFF2-40B4-BE49-F238E27FC236}">
                <a16:creationId xmlns:a16="http://schemas.microsoft.com/office/drawing/2014/main" id="{D9E315C1-56E0-94ED-8E3D-4E31B723563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119387" y="7908668"/>
            <a:ext cx="1778025" cy="756738"/>
          </a:xfrm>
          <a:prstGeom prst="rect">
            <a:avLst/>
          </a:prstGeom>
          <a:noFill/>
          <a:extLst>
            <a:ext uri="{909E8E84-426E-40DD-AFC4-6F175D3DCCD1}">
              <a14:hiddenFill xmlns:a14="http://schemas.microsoft.com/office/drawing/2010/main">
                <a:solidFill>
                  <a:srgbClr val="FFFFFF"/>
                </a:solidFill>
              </a14:hiddenFill>
            </a:ext>
          </a:extLst>
        </p:spPr>
      </p:pic>
      <p:pic>
        <p:nvPicPr>
          <p:cNvPr id="25" name="Obrázok 13">
            <a:extLst>
              <a:ext uri="{FF2B5EF4-FFF2-40B4-BE49-F238E27FC236}">
                <a16:creationId xmlns:a16="http://schemas.microsoft.com/office/drawing/2014/main" id="{40BAEEF0-A23E-537C-ECC3-9FDDB55C90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9070" y="7864128"/>
            <a:ext cx="1159515" cy="1524006"/>
          </a:xfrm>
          <a:prstGeom prst="rect">
            <a:avLst/>
          </a:prstGeom>
        </p:spPr>
      </p:pic>
      <p:pic>
        <p:nvPicPr>
          <p:cNvPr id="27" name="Picture 12" descr="Logo">
            <a:extLst>
              <a:ext uri="{FF2B5EF4-FFF2-40B4-BE49-F238E27FC236}">
                <a16:creationId xmlns:a16="http://schemas.microsoft.com/office/drawing/2014/main" id="{ED11F0BA-9F73-FE6F-5053-F71F37F41C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48585" y="7820121"/>
            <a:ext cx="1526235" cy="75673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3">
            <a:extLst>
              <a:ext uri="{FF2B5EF4-FFF2-40B4-BE49-F238E27FC236}">
                <a16:creationId xmlns:a16="http://schemas.microsoft.com/office/drawing/2014/main" id="{C4695506-135C-179F-2F16-07EA3E816B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48823" y="7812559"/>
            <a:ext cx="1823235" cy="846770"/>
          </a:xfrm>
          <a:prstGeom prst="rect">
            <a:avLst/>
          </a:prstGeom>
        </p:spPr>
      </p:pic>
      <p:pic>
        <p:nvPicPr>
          <p:cNvPr id="30" name="Picture 14" descr="AIFED - Formación, cultura y empleo en Granada">
            <a:extLst>
              <a:ext uri="{FF2B5EF4-FFF2-40B4-BE49-F238E27FC236}">
                <a16:creationId xmlns:a16="http://schemas.microsoft.com/office/drawing/2014/main" id="{32A3AF98-383A-09A5-D166-B79E4C62D57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34649" y="8656873"/>
            <a:ext cx="2397440" cy="78581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a:extLst>
              <a:ext uri="{FF2B5EF4-FFF2-40B4-BE49-F238E27FC236}">
                <a16:creationId xmlns:a16="http://schemas.microsoft.com/office/drawing/2014/main" id="{1482B195-876D-7188-1B81-D2603F93C96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05535" y="8834133"/>
            <a:ext cx="2362758" cy="342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Syzygia Foundation">
            <a:extLst>
              <a:ext uri="{FF2B5EF4-FFF2-40B4-BE49-F238E27FC236}">
                <a16:creationId xmlns:a16="http://schemas.microsoft.com/office/drawing/2014/main" id="{3B467BFD-9687-53BC-864C-C26209912CE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932519" y="8793872"/>
            <a:ext cx="2236985" cy="42342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Skupina 2">
            <a:extLst>
              <a:ext uri="{FF2B5EF4-FFF2-40B4-BE49-F238E27FC236}">
                <a16:creationId xmlns:a16="http://schemas.microsoft.com/office/drawing/2014/main" id="{FE115C06-2DA3-1E38-A8ED-4AAEF9D0755A}"/>
              </a:ext>
            </a:extLst>
          </p:cNvPr>
          <p:cNvGrpSpPr/>
          <p:nvPr/>
        </p:nvGrpSpPr>
        <p:grpSpPr>
          <a:xfrm>
            <a:off x="-705636" y="1934355"/>
            <a:ext cx="9207105" cy="5238753"/>
            <a:chOff x="-1118443" y="1146344"/>
            <a:chExt cx="10365960" cy="6096000"/>
          </a:xfrm>
        </p:grpSpPr>
        <p:pic>
          <p:nvPicPr>
            <p:cNvPr id="4" name="Obrázok 3" descr="Obrázok, na ktorom je text, diagram, kruh, snímka obrazovky&#10;&#10;Automaticky generovaný popis">
              <a:extLst>
                <a:ext uri="{FF2B5EF4-FFF2-40B4-BE49-F238E27FC236}">
                  <a16:creationId xmlns:a16="http://schemas.microsoft.com/office/drawing/2014/main" id="{522C4227-5728-9B30-65CA-BE06791A43DA}"/>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675017" y="1146344"/>
              <a:ext cx="8572500" cy="6096000"/>
            </a:xfrm>
            <a:prstGeom prst="rect">
              <a:avLst/>
            </a:prstGeom>
          </p:spPr>
        </p:pic>
        <p:pic>
          <p:nvPicPr>
            <p:cNvPr id="5" name="Picture 2" descr="Free Concept Of Data Privacy And Policy Illustration - Free Download  Business Illustrations | IconScout">
              <a:extLst>
                <a:ext uri="{FF2B5EF4-FFF2-40B4-BE49-F238E27FC236}">
                  <a16:creationId xmlns:a16="http://schemas.microsoft.com/office/drawing/2014/main" id="{729FD8EC-332C-8D10-4A62-29F5A519FEC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8443" y="1638300"/>
              <a:ext cx="7620000" cy="428625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Nadpis 1">
            <a:extLst>
              <a:ext uri="{FF2B5EF4-FFF2-40B4-BE49-F238E27FC236}">
                <a16:creationId xmlns:a16="http://schemas.microsoft.com/office/drawing/2014/main" id="{6B5D71EF-63B2-334F-AD47-EA5525AC29E9}"/>
              </a:ext>
            </a:extLst>
          </p:cNvPr>
          <p:cNvSpPr txBox="1">
            <a:spLocks/>
          </p:cNvSpPr>
          <p:nvPr/>
        </p:nvSpPr>
        <p:spPr>
          <a:xfrm>
            <a:off x="11332535" y="5198842"/>
            <a:ext cx="4413939" cy="19533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2100" dirty="0">
                <a:latin typeface="+mn-lt"/>
              </a:rPr>
              <a:t>Dijital Esenlik ve Güvenliği Herkes için Erişilebilir Hale Getirerek Dijital Yılmazlığın İnşası</a:t>
            </a:r>
            <a:br>
              <a:rPr lang="tr-TR" sz="2100" dirty="0">
                <a:latin typeface="+mn-lt"/>
              </a:rPr>
            </a:br>
            <a:r>
              <a:rPr lang="tr-TR" sz="2100" dirty="0">
                <a:latin typeface="+mn-lt"/>
              </a:rPr>
              <a:t>2022-2-SK01-KA220-ADU-000096888</a:t>
            </a:r>
          </a:p>
        </p:txBody>
      </p:sp>
      <p:pic>
        <p:nvPicPr>
          <p:cNvPr id="17" name="Resim 16">
            <a:extLst>
              <a:ext uri="{FF2B5EF4-FFF2-40B4-BE49-F238E27FC236}">
                <a16:creationId xmlns:a16="http://schemas.microsoft.com/office/drawing/2014/main" id="{617FDA7F-B29A-7F47-A718-C3114B5DD437}"/>
              </a:ext>
            </a:extLst>
          </p:cNvPr>
          <p:cNvPicPr>
            <a:picLocks noChangeAspect="1"/>
          </p:cNvPicPr>
          <p:nvPr/>
        </p:nvPicPr>
        <p:blipFill>
          <a:blip r:embed="rId13"/>
          <a:stretch>
            <a:fillRect/>
          </a:stretch>
        </p:blipFill>
        <p:spPr>
          <a:xfrm>
            <a:off x="12953999" y="760002"/>
            <a:ext cx="4557821" cy="846127"/>
          </a:xfrm>
          <a:prstGeom prst="rect">
            <a:avLst/>
          </a:prstGeom>
        </p:spPr>
      </p:pic>
    </p:spTree>
    <p:extLst>
      <p:ext uri="{BB962C8B-B14F-4D97-AF65-F5344CB8AC3E}">
        <p14:creationId xmlns:p14="http://schemas.microsoft.com/office/powerpoint/2010/main" val="3910063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261872" y="822960"/>
            <a:ext cx="5401290" cy="8147304"/>
          </a:xfrm>
        </p:spPr>
        <p:txBody>
          <a:bodyPr>
            <a:normAutofit/>
          </a:bodyPr>
          <a:lstStyle/>
          <a:p>
            <a:r>
              <a:rPr lang="sk-SK" sz="8800" dirty="0">
                <a:latin typeface="Aptos" panose="020B0004020202020204" pitchFamily="34" charset="0"/>
                <a:cs typeface="Calibri Light" panose="020F0302020204030204" pitchFamily="34" charset="0"/>
              </a:rPr>
              <a:t>İPUÇLARI</a:t>
            </a:r>
            <a:endParaRPr lang="en-GB" sz="9600" dirty="0">
              <a:latin typeface="Aptos" panose="020B0004020202020204" pitchFamily="34" charset="0"/>
              <a:cs typeface="Calibri Light" panose="020F0302020204030204" pitchFamily="34" charset="0"/>
            </a:endParaRPr>
          </a:p>
        </p:txBody>
      </p:sp>
      <p:sp>
        <p:nvSpPr>
          <p:cNvPr id="19"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815975" y="4888073"/>
            <a:ext cx="6720840" cy="27432"/>
          </a:xfrm>
          <a:custGeom>
            <a:avLst/>
            <a:gdLst>
              <a:gd name="connsiteX0" fmla="*/ 0 w 6720840"/>
              <a:gd name="connsiteY0" fmla="*/ 0 h 27432"/>
              <a:gd name="connsiteX1" fmla="*/ 672084 w 6720840"/>
              <a:gd name="connsiteY1" fmla="*/ 0 h 27432"/>
              <a:gd name="connsiteX2" fmla="*/ 1344168 w 6720840"/>
              <a:gd name="connsiteY2" fmla="*/ 0 h 27432"/>
              <a:gd name="connsiteX3" fmla="*/ 2016252 w 6720840"/>
              <a:gd name="connsiteY3" fmla="*/ 0 h 27432"/>
              <a:gd name="connsiteX4" fmla="*/ 2822753 w 6720840"/>
              <a:gd name="connsiteY4" fmla="*/ 0 h 27432"/>
              <a:gd name="connsiteX5" fmla="*/ 3562045 w 6720840"/>
              <a:gd name="connsiteY5" fmla="*/ 0 h 27432"/>
              <a:gd name="connsiteX6" fmla="*/ 4032504 w 6720840"/>
              <a:gd name="connsiteY6" fmla="*/ 0 h 27432"/>
              <a:gd name="connsiteX7" fmla="*/ 4637380 w 6720840"/>
              <a:gd name="connsiteY7" fmla="*/ 0 h 27432"/>
              <a:gd name="connsiteX8" fmla="*/ 5443880 w 6720840"/>
              <a:gd name="connsiteY8" fmla="*/ 0 h 27432"/>
              <a:gd name="connsiteX9" fmla="*/ 6115964 w 6720840"/>
              <a:gd name="connsiteY9" fmla="*/ 0 h 27432"/>
              <a:gd name="connsiteX10" fmla="*/ 6720840 w 6720840"/>
              <a:gd name="connsiteY10" fmla="*/ 0 h 27432"/>
              <a:gd name="connsiteX11" fmla="*/ 6720840 w 6720840"/>
              <a:gd name="connsiteY11" fmla="*/ 27432 h 27432"/>
              <a:gd name="connsiteX12" fmla="*/ 6183173 w 6720840"/>
              <a:gd name="connsiteY12" fmla="*/ 27432 h 27432"/>
              <a:gd name="connsiteX13" fmla="*/ 5376672 w 6720840"/>
              <a:gd name="connsiteY13" fmla="*/ 27432 h 27432"/>
              <a:gd name="connsiteX14" fmla="*/ 4839005 w 6720840"/>
              <a:gd name="connsiteY14" fmla="*/ 27432 h 27432"/>
              <a:gd name="connsiteX15" fmla="*/ 4368546 w 6720840"/>
              <a:gd name="connsiteY15" fmla="*/ 27432 h 27432"/>
              <a:gd name="connsiteX16" fmla="*/ 3898087 w 6720840"/>
              <a:gd name="connsiteY16" fmla="*/ 27432 h 27432"/>
              <a:gd name="connsiteX17" fmla="*/ 3158795 w 6720840"/>
              <a:gd name="connsiteY17" fmla="*/ 27432 h 27432"/>
              <a:gd name="connsiteX18" fmla="*/ 2688336 w 6720840"/>
              <a:gd name="connsiteY18" fmla="*/ 27432 h 27432"/>
              <a:gd name="connsiteX19" fmla="*/ 2016252 w 6720840"/>
              <a:gd name="connsiteY19" fmla="*/ 27432 h 27432"/>
              <a:gd name="connsiteX20" fmla="*/ 1478585 w 6720840"/>
              <a:gd name="connsiteY20" fmla="*/ 27432 h 27432"/>
              <a:gd name="connsiteX21" fmla="*/ 806501 w 6720840"/>
              <a:gd name="connsiteY21" fmla="*/ 27432 h 27432"/>
              <a:gd name="connsiteX22" fmla="*/ 0 w 6720840"/>
              <a:gd name="connsiteY22" fmla="*/ 27432 h 27432"/>
              <a:gd name="connsiteX23" fmla="*/ 0 w 6720840"/>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720840" h="27432" fill="none" extrusionOk="0">
                <a:moveTo>
                  <a:pt x="0" y="0"/>
                </a:moveTo>
                <a:cubicBezTo>
                  <a:pt x="230225" y="22712"/>
                  <a:pt x="497837" y="-22454"/>
                  <a:pt x="672084" y="0"/>
                </a:cubicBezTo>
                <a:cubicBezTo>
                  <a:pt x="846331" y="22454"/>
                  <a:pt x="1065787" y="7145"/>
                  <a:pt x="1344168" y="0"/>
                </a:cubicBezTo>
                <a:cubicBezTo>
                  <a:pt x="1622549" y="-7145"/>
                  <a:pt x="1727735" y="19685"/>
                  <a:pt x="2016252" y="0"/>
                </a:cubicBezTo>
                <a:cubicBezTo>
                  <a:pt x="2304769" y="-19685"/>
                  <a:pt x="2474481" y="18666"/>
                  <a:pt x="2822753" y="0"/>
                </a:cubicBezTo>
                <a:cubicBezTo>
                  <a:pt x="3171025" y="-18666"/>
                  <a:pt x="3328492" y="-4011"/>
                  <a:pt x="3562045" y="0"/>
                </a:cubicBezTo>
                <a:cubicBezTo>
                  <a:pt x="3795598" y="4011"/>
                  <a:pt x="3934344" y="18190"/>
                  <a:pt x="4032504" y="0"/>
                </a:cubicBezTo>
                <a:cubicBezTo>
                  <a:pt x="4130664" y="-18190"/>
                  <a:pt x="4364758" y="-5129"/>
                  <a:pt x="4637380" y="0"/>
                </a:cubicBezTo>
                <a:cubicBezTo>
                  <a:pt x="4910002" y="5129"/>
                  <a:pt x="5217194" y="-8463"/>
                  <a:pt x="5443880" y="0"/>
                </a:cubicBezTo>
                <a:cubicBezTo>
                  <a:pt x="5670566" y="8463"/>
                  <a:pt x="5966429" y="-893"/>
                  <a:pt x="6115964" y="0"/>
                </a:cubicBezTo>
                <a:cubicBezTo>
                  <a:pt x="6265499" y="893"/>
                  <a:pt x="6595925" y="-18622"/>
                  <a:pt x="6720840" y="0"/>
                </a:cubicBezTo>
                <a:cubicBezTo>
                  <a:pt x="6720582" y="7487"/>
                  <a:pt x="6719919" y="19984"/>
                  <a:pt x="6720840" y="27432"/>
                </a:cubicBezTo>
                <a:cubicBezTo>
                  <a:pt x="6498484" y="41642"/>
                  <a:pt x="6403740" y="11820"/>
                  <a:pt x="6183173" y="27432"/>
                </a:cubicBezTo>
                <a:cubicBezTo>
                  <a:pt x="5962606" y="43044"/>
                  <a:pt x="5588173" y="23028"/>
                  <a:pt x="5376672" y="27432"/>
                </a:cubicBezTo>
                <a:cubicBezTo>
                  <a:pt x="5165171" y="31836"/>
                  <a:pt x="4976332" y="28258"/>
                  <a:pt x="4839005" y="27432"/>
                </a:cubicBezTo>
                <a:cubicBezTo>
                  <a:pt x="4701678" y="26606"/>
                  <a:pt x="4496355" y="47443"/>
                  <a:pt x="4368546" y="27432"/>
                </a:cubicBezTo>
                <a:cubicBezTo>
                  <a:pt x="4240737" y="7421"/>
                  <a:pt x="4061284" y="13951"/>
                  <a:pt x="3898087" y="27432"/>
                </a:cubicBezTo>
                <a:cubicBezTo>
                  <a:pt x="3734890" y="40913"/>
                  <a:pt x="3502915" y="13124"/>
                  <a:pt x="3158795" y="27432"/>
                </a:cubicBezTo>
                <a:cubicBezTo>
                  <a:pt x="2814675" y="41740"/>
                  <a:pt x="2835392" y="27235"/>
                  <a:pt x="2688336" y="27432"/>
                </a:cubicBezTo>
                <a:cubicBezTo>
                  <a:pt x="2541280" y="27629"/>
                  <a:pt x="2307706" y="60476"/>
                  <a:pt x="2016252" y="27432"/>
                </a:cubicBezTo>
                <a:cubicBezTo>
                  <a:pt x="1724798" y="-5612"/>
                  <a:pt x="1733667" y="27732"/>
                  <a:pt x="1478585" y="27432"/>
                </a:cubicBezTo>
                <a:cubicBezTo>
                  <a:pt x="1223503" y="27132"/>
                  <a:pt x="1078527" y="31851"/>
                  <a:pt x="806501" y="27432"/>
                </a:cubicBezTo>
                <a:cubicBezTo>
                  <a:pt x="534475" y="23013"/>
                  <a:pt x="221411" y="-1678"/>
                  <a:pt x="0" y="27432"/>
                </a:cubicBezTo>
                <a:cubicBezTo>
                  <a:pt x="-14" y="18173"/>
                  <a:pt x="-517" y="8990"/>
                  <a:pt x="0" y="0"/>
                </a:cubicBezTo>
                <a:close/>
              </a:path>
              <a:path w="6720840" h="27432" stroke="0" extrusionOk="0">
                <a:moveTo>
                  <a:pt x="0" y="0"/>
                </a:moveTo>
                <a:cubicBezTo>
                  <a:pt x="124531" y="-22389"/>
                  <a:pt x="354282" y="5467"/>
                  <a:pt x="604876" y="0"/>
                </a:cubicBezTo>
                <a:cubicBezTo>
                  <a:pt x="855470" y="-5467"/>
                  <a:pt x="967013" y="22460"/>
                  <a:pt x="1075334" y="0"/>
                </a:cubicBezTo>
                <a:cubicBezTo>
                  <a:pt x="1183655" y="-22460"/>
                  <a:pt x="1610061" y="34787"/>
                  <a:pt x="1881835" y="0"/>
                </a:cubicBezTo>
                <a:cubicBezTo>
                  <a:pt x="2153609" y="-34787"/>
                  <a:pt x="2307152" y="13752"/>
                  <a:pt x="2486711" y="0"/>
                </a:cubicBezTo>
                <a:cubicBezTo>
                  <a:pt x="2666270" y="-13752"/>
                  <a:pt x="2890091" y="-12576"/>
                  <a:pt x="3091586" y="0"/>
                </a:cubicBezTo>
                <a:cubicBezTo>
                  <a:pt x="3293082" y="12576"/>
                  <a:pt x="3715287" y="-3114"/>
                  <a:pt x="3898087" y="0"/>
                </a:cubicBezTo>
                <a:cubicBezTo>
                  <a:pt x="4080887" y="3114"/>
                  <a:pt x="4270844" y="15240"/>
                  <a:pt x="4435754" y="0"/>
                </a:cubicBezTo>
                <a:cubicBezTo>
                  <a:pt x="4600664" y="-15240"/>
                  <a:pt x="4997045" y="-22440"/>
                  <a:pt x="5242255" y="0"/>
                </a:cubicBezTo>
                <a:cubicBezTo>
                  <a:pt x="5487465" y="22440"/>
                  <a:pt x="5701832" y="1667"/>
                  <a:pt x="6048756" y="0"/>
                </a:cubicBezTo>
                <a:cubicBezTo>
                  <a:pt x="6395680" y="-1667"/>
                  <a:pt x="6436180" y="8118"/>
                  <a:pt x="6720840" y="0"/>
                </a:cubicBezTo>
                <a:cubicBezTo>
                  <a:pt x="6720009" y="6329"/>
                  <a:pt x="6721244" y="16858"/>
                  <a:pt x="6720840" y="27432"/>
                </a:cubicBezTo>
                <a:cubicBezTo>
                  <a:pt x="6355819" y="6368"/>
                  <a:pt x="6238603" y="9637"/>
                  <a:pt x="5981548" y="27432"/>
                </a:cubicBezTo>
                <a:cubicBezTo>
                  <a:pt x="5724493" y="45227"/>
                  <a:pt x="5501077" y="1054"/>
                  <a:pt x="5175047" y="27432"/>
                </a:cubicBezTo>
                <a:cubicBezTo>
                  <a:pt x="4849017" y="53810"/>
                  <a:pt x="4559292" y="-3445"/>
                  <a:pt x="4368546" y="27432"/>
                </a:cubicBezTo>
                <a:cubicBezTo>
                  <a:pt x="4177800" y="58309"/>
                  <a:pt x="4094337" y="39926"/>
                  <a:pt x="3830879" y="27432"/>
                </a:cubicBezTo>
                <a:cubicBezTo>
                  <a:pt x="3567421" y="14938"/>
                  <a:pt x="3376102" y="1847"/>
                  <a:pt x="3158795" y="27432"/>
                </a:cubicBezTo>
                <a:cubicBezTo>
                  <a:pt x="2941488" y="53017"/>
                  <a:pt x="2565542" y="53678"/>
                  <a:pt x="2352294" y="27432"/>
                </a:cubicBezTo>
                <a:cubicBezTo>
                  <a:pt x="2139046" y="1186"/>
                  <a:pt x="1869687" y="11507"/>
                  <a:pt x="1680210" y="27432"/>
                </a:cubicBezTo>
                <a:cubicBezTo>
                  <a:pt x="1490733" y="43357"/>
                  <a:pt x="1411517" y="33447"/>
                  <a:pt x="1209751" y="27432"/>
                </a:cubicBezTo>
                <a:cubicBezTo>
                  <a:pt x="1007985" y="21417"/>
                  <a:pt x="885144" y="31673"/>
                  <a:pt x="672084" y="27432"/>
                </a:cubicBezTo>
                <a:cubicBezTo>
                  <a:pt x="459024" y="23191"/>
                  <a:pt x="153553" y="25175"/>
                  <a:pt x="0" y="27432"/>
                </a:cubicBezTo>
                <a:cubicBezTo>
                  <a:pt x="-177" y="19307"/>
                  <a:pt x="-1145" y="917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689627" y="828136"/>
            <a:ext cx="9336502" cy="8147304"/>
          </a:xfrm>
        </p:spPr>
        <p:txBody>
          <a:bodyPr anchor="ctr">
            <a:normAutofit/>
          </a:bodyPr>
          <a:lstStyle/>
          <a:p>
            <a:pPr>
              <a:spcBef>
                <a:spcPts val="0"/>
              </a:spcBef>
              <a:spcAft>
                <a:spcPts val="600"/>
              </a:spcAft>
            </a:pPr>
            <a:r>
              <a:rPr lang="tr-TR" sz="4800" dirty="0">
                <a:latin typeface="Aptos" panose="020B0004020202020204" pitchFamily="34" charset="0"/>
                <a:ea typeface="Times New Roman" panose="02020603050405020304" pitchFamily="18" charset="0"/>
              </a:rPr>
              <a:t>Hızla gelişen teknoloji dünyasında, hem </a:t>
            </a:r>
            <a:r>
              <a:rPr lang="tr-TR" sz="4800" b="1" dirty="0">
                <a:latin typeface="Aptos" panose="020B0004020202020204" pitchFamily="34" charset="0"/>
                <a:ea typeface="Times New Roman" panose="02020603050405020304" pitchFamily="18" charset="0"/>
              </a:rPr>
              <a:t>kişisel verileri uygun şekilde korumak için doğru güvenlik önlemlerini bilmek</a:t>
            </a:r>
            <a:r>
              <a:rPr lang="tr-TR" sz="4800" dirty="0">
                <a:latin typeface="Aptos" panose="020B0004020202020204" pitchFamily="34" charset="0"/>
                <a:ea typeface="Times New Roman" panose="02020603050405020304" pitchFamily="18" charset="0"/>
              </a:rPr>
              <a:t>, hem de </a:t>
            </a:r>
            <a:r>
              <a:rPr lang="tr-TR" sz="4800" b="1" dirty="0">
                <a:latin typeface="Aptos" panose="020B0004020202020204" pitchFamily="34" charset="0"/>
                <a:ea typeface="Times New Roman" panose="02020603050405020304" pitchFamily="18" charset="0"/>
              </a:rPr>
              <a:t>kişilerin diğer kişilerin kişisel verileriyle temas halinde olduklarında yasal işlem yapılmasını sağlamak </a:t>
            </a:r>
            <a:r>
              <a:rPr lang="tr-TR" sz="4800" dirty="0">
                <a:latin typeface="Aptos" panose="020B0004020202020204" pitchFamily="34" charset="0"/>
                <a:ea typeface="Times New Roman" panose="02020603050405020304" pitchFamily="18" charset="0"/>
              </a:rPr>
              <a:t>önemlidir.</a:t>
            </a:r>
          </a:p>
        </p:txBody>
      </p:sp>
    </p:spTree>
    <p:extLst>
      <p:ext uri="{BB962C8B-B14F-4D97-AF65-F5344CB8AC3E}">
        <p14:creationId xmlns:p14="http://schemas.microsoft.com/office/powerpoint/2010/main" val="749977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250907" cy="10287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0" y="1797628"/>
            <a:ext cx="6250907" cy="6691744"/>
          </a:xfrm>
        </p:spPr>
        <p:txBody>
          <a:bodyPr>
            <a:normAutofit/>
          </a:bodyPr>
          <a:lstStyle/>
          <a:p>
            <a:r>
              <a:rPr lang="en-GB" sz="5600" dirty="0">
                <a:solidFill>
                  <a:srgbClr val="FFFFFF"/>
                </a:solidFill>
                <a:latin typeface="Aptos" panose="020B0004020202020204" pitchFamily="34" charset="0"/>
                <a:cs typeface="Calibri Light" panose="020F0302020204030204" pitchFamily="34" charset="0"/>
              </a:rPr>
              <a:t>İLETİŞİM</a:t>
            </a:r>
            <a:br>
              <a:rPr lang="en-GB" sz="5600" dirty="0">
                <a:solidFill>
                  <a:srgbClr val="FFFFFF"/>
                </a:solidFill>
                <a:latin typeface="Aptos" panose="020B0004020202020204" pitchFamily="34" charset="0"/>
                <a:cs typeface="Calibri Light" panose="020F0302020204030204" pitchFamily="34" charset="0"/>
              </a:rPr>
            </a:br>
            <a:r>
              <a:rPr lang="en-GB" sz="5600" dirty="0">
                <a:solidFill>
                  <a:srgbClr val="FFFFFF"/>
                </a:solidFill>
                <a:latin typeface="Aptos" panose="020B0004020202020204" pitchFamily="34" charset="0"/>
                <a:cs typeface="Calibri Light" panose="020F0302020204030204" pitchFamily="34" charset="0"/>
              </a:rPr>
              <a:t>GİZLİLİĞİ</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1325603" y="3683218"/>
            <a:ext cx="6125149" cy="61251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553200" y="731318"/>
            <a:ext cx="10477498" cy="8465344"/>
          </a:xfrm>
        </p:spPr>
        <p:txBody>
          <a:bodyPr anchor="ctr">
            <a:normAutofit/>
          </a:bodyPr>
          <a:lstStyle/>
          <a:p>
            <a:pPr>
              <a:spcBef>
                <a:spcPts val="0"/>
              </a:spcBef>
            </a:pPr>
            <a:r>
              <a:rPr lang="tr-TR" sz="4800" dirty="0">
                <a:latin typeface="Aptos" panose="020B0004020202020204" pitchFamily="34" charset="0"/>
                <a:ea typeface="Times New Roman" panose="02020603050405020304" pitchFamily="18" charset="0"/>
              </a:rPr>
              <a:t> İletişimde gizlilik, dijital konuşmaların gizli tutulması ve yetkisiz eylemlerden </a:t>
            </a:r>
            <a:r>
              <a:rPr lang="tr-TR" sz="4800" dirty="0" err="1">
                <a:latin typeface="Aptos" panose="020B0004020202020204" pitchFamily="34" charset="0"/>
                <a:ea typeface="Times New Roman" panose="02020603050405020304" pitchFamily="18" charset="0"/>
              </a:rPr>
              <a:t>korunulması</a:t>
            </a:r>
            <a:r>
              <a:rPr lang="tr-TR" sz="4800" dirty="0">
                <a:latin typeface="Aptos" panose="020B0004020202020204" pitchFamily="34" charset="0"/>
                <a:ea typeface="Times New Roman" panose="02020603050405020304" pitchFamily="18" charset="0"/>
              </a:rPr>
              <a:t> açısından çok önemlidir.</a:t>
            </a:r>
          </a:p>
          <a:p>
            <a:r>
              <a:rPr lang="tr-TR" sz="4800" b="1" dirty="0">
                <a:latin typeface="Aptos" panose="020B0004020202020204" pitchFamily="34" charset="0"/>
                <a:cs typeface="Calibri" panose="020F0502020204030204" pitchFamily="34" charset="0"/>
              </a:rPr>
              <a:t>Dijital iletişim, </a:t>
            </a:r>
            <a:r>
              <a:rPr lang="tr-TR" sz="4800" dirty="0">
                <a:latin typeface="Aptos" panose="020B0004020202020204" pitchFamily="34" charset="0"/>
                <a:cs typeface="Calibri" panose="020F0502020204030204" pitchFamily="34" charset="0"/>
              </a:rPr>
              <a:t>e-posta, kısa mesaj, çevrimiçi sohbet, telefon görüşmesi vb. yoluyla yapılan her türlü bilgi alışverişini ifade eder.</a:t>
            </a:r>
          </a:p>
        </p:txBody>
      </p:sp>
      <p:sp>
        <p:nvSpPr>
          <p:cNvPr id="6" name="Freeform 2">
            <a:extLst>
              <a:ext uri="{FF2B5EF4-FFF2-40B4-BE49-F238E27FC236}">
                <a16:creationId xmlns:a16="http://schemas.microsoft.com/office/drawing/2014/main" id="{61264DA4-D957-488D-0FB5-E6272AF96050}"/>
              </a:ext>
            </a:extLst>
          </p:cNvPr>
          <p:cNvSpPr/>
          <p:nvPr/>
        </p:nvSpPr>
        <p:spPr>
          <a:xfrm>
            <a:off x="1257302" y="7343902"/>
            <a:ext cx="2560484" cy="2464466"/>
          </a:xfrm>
          <a:custGeom>
            <a:avLst/>
            <a:gdLst/>
            <a:ahLst/>
            <a:cxnLst/>
            <a:rect l="l" t="t" r="r" b="b"/>
            <a:pathLst>
              <a:path w="2560484" h="2464466">
                <a:moveTo>
                  <a:pt x="0" y="0"/>
                </a:moveTo>
                <a:lnTo>
                  <a:pt x="2560484" y="0"/>
                </a:lnTo>
                <a:lnTo>
                  <a:pt x="2560484" y="2464466"/>
                </a:lnTo>
                <a:lnTo>
                  <a:pt x="0" y="24644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k-SK"/>
          </a:p>
        </p:txBody>
      </p:sp>
    </p:spTree>
    <p:extLst>
      <p:ext uri="{BB962C8B-B14F-4D97-AF65-F5344CB8AC3E}">
        <p14:creationId xmlns:p14="http://schemas.microsoft.com/office/powerpoint/2010/main" val="2014336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9" name="Freeform: Shape 5128">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97986" y="2"/>
            <a:ext cx="1732713" cy="937541"/>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623DA54-F41F-40D5-9603-D235B0D21B7C}"/>
              </a:ext>
            </a:extLst>
          </p:cNvPr>
          <p:cNvSpPr>
            <a:spLocks noGrp="1"/>
          </p:cNvSpPr>
          <p:nvPr>
            <p:ph idx="1"/>
          </p:nvPr>
        </p:nvSpPr>
        <p:spPr>
          <a:xfrm>
            <a:off x="673520" y="1216411"/>
            <a:ext cx="8723334" cy="7947699"/>
          </a:xfrm>
        </p:spPr>
        <p:txBody>
          <a:bodyPr>
            <a:normAutofit/>
          </a:bodyPr>
          <a:lstStyle/>
          <a:p>
            <a:r>
              <a:rPr lang="tr-TR" sz="4000" dirty="0">
                <a:latin typeface="Aptos" panose="020B0004020202020204" pitchFamily="34" charset="0"/>
              </a:rPr>
              <a:t>Kişiler, </a:t>
            </a:r>
            <a:r>
              <a:rPr lang="tr-TR" sz="4000" b="1" dirty="0">
                <a:latin typeface="Aptos" panose="020B0004020202020204" pitchFamily="34" charset="0"/>
              </a:rPr>
              <a:t>görüşmelerin gizliliğini koruyarak</a:t>
            </a:r>
            <a:r>
              <a:rPr lang="tr-TR" sz="4000" dirty="0">
                <a:latin typeface="Aptos" panose="020B0004020202020204" pitchFamily="34" charset="0"/>
              </a:rPr>
              <a:t>, paylaştıkları bilgilerin yetkisiz üçüncü şahısların eline geçmesini önlemektedir. Bu durum, kişisel ve ticari bilgilerin sürekli olarak çevrimiçi ağlar ve platformlar aracılığıyla iletildiği dijital dünyada oldukça önemlidir.</a:t>
            </a:r>
          </a:p>
          <a:p>
            <a:r>
              <a:rPr lang="tr-TR" sz="4000" dirty="0">
                <a:latin typeface="Aptos" panose="020B0004020202020204" pitchFamily="34" charset="0"/>
              </a:rPr>
              <a:t>Teknolojik gelişmelerin her geçen gün artmasıyla birlikte, özellikle kişisel bilgilerimizin korunması noktasında </a:t>
            </a:r>
            <a:r>
              <a:rPr lang="tr-TR" sz="4000" b="1" dirty="0">
                <a:latin typeface="Aptos" panose="020B0004020202020204" pitchFamily="34" charset="0"/>
              </a:rPr>
              <a:t>yeni riskler ortaya çıkmaktadır.</a:t>
            </a:r>
          </a:p>
          <a:p>
            <a:endParaRPr lang="tr-TR" sz="4000" dirty="0">
              <a:latin typeface="Aptos" panose="020B0004020202020204" pitchFamily="34" charset="0"/>
            </a:endParaRPr>
          </a:p>
        </p:txBody>
      </p:sp>
      <p:sp>
        <p:nvSpPr>
          <p:cNvPr id="5131" name="Oval 5130">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12278" y="5135939"/>
            <a:ext cx="811233" cy="811233"/>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3" name="Freeform: Shape 5132">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24403" y="2"/>
            <a:ext cx="3100422" cy="243281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135" name="Straight Connector 5134">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208118" y="1541859"/>
            <a:ext cx="0" cy="2396562"/>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5137" name="Freeform: Shape 5136">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11184871" y="7750024"/>
            <a:ext cx="2753588" cy="3037178"/>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9" name="Freeform: Shape 5138">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14291" y="9050693"/>
            <a:ext cx="2986596" cy="1236308"/>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41" name="Freeform: Shape 5140">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77545" y="8278795"/>
            <a:ext cx="2010458" cy="2008208"/>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Freeform 2">
            <a:extLst>
              <a:ext uri="{FF2B5EF4-FFF2-40B4-BE49-F238E27FC236}">
                <a16:creationId xmlns:a16="http://schemas.microsoft.com/office/drawing/2014/main" id="{4DEA53ED-96DE-5458-C5B4-DECEBFF7A6AC}"/>
              </a:ext>
            </a:extLst>
          </p:cNvPr>
          <p:cNvSpPr/>
          <p:nvPr/>
        </p:nvSpPr>
        <p:spPr>
          <a:xfrm>
            <a:off x="12661456" y="3006621"/>
            <a:ext cx="3821334" cy="3835102"/>
          </a:xfrm>
          <a:custGeom>
            <a:avLst/>
            <a:gdLst/>
            <a:ahLst/>
            <a:cxnLst/>
            <a:rect l="l" t="t" r="r" b="b"/>
            <a:pathLst>
              <a:path w="3421817" h="3421817">
                <a:moveTo>
                  <a:pt x="0" y="0"/>
                </a:moveTo>
                <a:lnTo>
                  <a:pt x="3421816" y="0"/>
                </a:lnTo>
                <a:lnTo>
                  <a:pt x="3421816" y="3421817"/>
                </a:lnTo>
                <a:lnTo>
                  <a:pt x="0" y="3421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sk-SK">
              <a:solidFill>
                <a:srgbClr val="92BAB5"/>
              </a:solidFill>
            </a:endParaRPr>
          </a:p>
        </p:txBody>
      </p:sp>
    </p:spTree>
    <p:extLst>
      <p:ext uri="{BB962C8B-B14F-4D97-AF65-F5344CB8AC3E}">
        <p14:creationId xmlns:p14="http://schemas.microsoft.com/office/powerpoint/2010/main" val="1926490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13042" y="1"/>
            <a:ext cx="1702599" cy="716996"/>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833565" y="3274835"/>
            <a:ext cx="6125150" cy="61251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242241" y="1409700"/>
            <a:ext cx="15773400" cy="6527007"/>
          </a:xfrm>
        </p:spPr>
        <p:txBody>
          <a:bodyPr>
            <a:normAutofit/>
          </a:bodyPr>
          <a:lstStyle/>
          <a:p>
            <a:pPr>
              <a:lnSpc>
                <a:spcPct val="100000"/>
              </a:lnSpc>
              <a:spcAft>
                <a:spcPts val="900"/>
              </a:spcAft>
            </a:pPr>
            <a:r>
              <a:rPr lang="tr-TR" sz="4400" i="0" dirty="0">
                <a:effectLst/>
                <a:latin typeface="Aptos" panose="020B0004020202020204" pitchFamily="34" charset="0"/>
              </a:rPr>
              <a:t>Bu riskleri azaltmak için </a:t>
            </a:r>
            <a:r>
              <a:rPr lang="tr-TR" sz="4400" b="1" i="0" dirty="0">
                <a:effectLst/>
                <a:latin typeface="Aptos" panose="020B0004020202020204" pitchFamily="34" charset="0"/>
              </a:rPr>
              <a:t>güçlü şifreler belirlemek, internet bağlantısını korumak için </a:t>
            </a:r>
            <a:r>
              <a:rPr lang="tr-TR" sz="4400" b="1" i="0" dirty="0" err="1">
                <a:effectLst/>
                <a:latin typeface="Aptos" panose="020B0004020202020204" pitchFamily="34" charset="0"/>
              </a:rPr>
              <a:t>VPN'ler</a:t>
            </a:r>
            <a:r>
              <a:rPr lang="tr-TR" sz="4400" b="1" i="0" dirty="0">
                <a:effectLst/>
                <a:latin typeface="Aptos" panose="020B0004020202020204" pitchFamily="34" charset="0"/>
              </a:rPr>
              <a:t> kullanmak gibi </a:t>
            </a:r>
            <a:r>
              <a:rPr lang="tr-TR" sz="4400" i="0" dirty="0">
                <a:effectLst/>
                <a:latin typeface="Aptos" panose="020B0004020202020204" pitchFamily="34" charset="0"/>
              </a:rPr>
              <a:t>uygun güvenlik önlemlerinin alınması önemlidir. </a:t>
            </a:r>
          </a:p>
          <a:p>
            <a:pPr>
              <a:lnSpc>
                <a:spcPct val="100000"/>
              </a:lnSpc>
              <a:spcAft>
                <a:spcPts val="900"/>
              </a:spcAft>
            </a:pPr>
            <a:r>
              <a:rPr lang="tr-TR" sz="4400" i="0" dirty="0">
                <a:effectLst/>
                <a:latin typeface="Aptos" panose="020B0004020202020204" pitchFamily="34" charset="0"/>
              </a:rPr>
              <a:t>Bu önlemler, </a:t>
            </a:r>
            <a:r>
              <a:rPr lang="tr-TR" sz="4400" b="1" i="0" dirty="0">
                <a:effectLst/>
                <a:latin typeface="Aptos" panose="020B0004020202020204" pitchFamily="34" charset="0"/>
              </a:rPr>
              <a:t>gizliliğimizi korumak </a:t>
            </a:r>
            <a:r>
              <a:rPr lang="tr-TR" sz="4400" i="0" dirty="0">
                <a:effectLst/>
                <a:latin typeface="Aptos" panose="020B0004020202020204" pitchFamily="34" charset="0"/>
              </a:rPr>
              <a:t>ve bizi dijital dünyada güvende tutmak için önemlidir.</a:t>
            </a:r>
          </a:p>
          <a:p>
            <a:pPr marL="0" indent="0">
              <a:spcAft>
                <a:spcPts val="900"/>
              </a:spcAft>
              <a:buNone/>
            </a:pPr>
            <a:endParaRPr lang="tr-TR" sz="4400" i="0" dirty="0">
              <a:effectLst/>
              <a:latin typeface="Aptos" panose="020B0004020202020204" pitchFamily="34" charset="0"/>
            </a:endParaRPr>
          </a:p>
        </p:txBody>
      </p:sp>
      <p:sp>
        <p:nvSpPr>
          <p:cNvPr id="6" name="Freeform 2">
            <a:extLst>
              <a:ext uri="{FF2B5EF4-FFF2-40B4-BE49-F238E27FC236}">
                <a16:creationId xmlns:a16="http://schemas.microsoft.com/office/drawing/2014/main" id="{0DF2D171-4EA3-FD53-B441-BAC3AD4252FD}"/>
              </a:ext>
            </a:extLst>
          </p:cNvPr>
          <p:cNvSpPr/>
          <p:nvPr/>
        </p:nvSpPr>
        <p:spPr>
          <a:xfrm>
            <a:off x="10668000" y="6337410"/>
            <a:ext cx="2914176" cy="2996582"/>
          </a:xfrm>
          <a:custGeom>
            <a:avLst/>
            <a:gdLst/>
            <a:ahLst/>
            <a:cxnLst/>
            <a:rect l="l" t="t" r="r" b="b"/>
            <a:pathLst>
              <a:path w="2914176" h="2996582">
                <a:moveTo>
                  <a:pt x="0" y="0"/>
                </a:moveTo>
                <a:lnTo>
                  <a:pt x="2914176" y="0"/>
                </a:lnTo>
                <a:lnTo>
                  <a:pt x="2914176" y="2996582"/>
                </a:lnTo>
                <a:lnTo>
                  <a:pt x="0" y="29965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k-SK"/>
          </a:p>
        </p:txBody>
      </p:sp>
    </p:spTree>
    <p:extLst>
      <p:ext uri="{BB962C8B-B14F-4D97-AF65-F5344CB8AC3E}">
        <p14:creationId xmlns:p14="http://schemas.microsoft.com/office/powerpoint/2010/main" val="2997754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250907" cy="10287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0" y="1797628"/>
            <a:ext cx="6250907" cy="6691744"/>
          </a:xfrm>
        </p:spPr>
        <p:txBody>
          <a:bodyPr>
            <a:normAutofit/>
          </a:bodyPr>
          <a:lstStyle/>
          <a:p>
            <a:r>
              <a:rPr lang="en-GB" sz="5600" dirty="0">
                <a:solidFill>
                  <a:srgbClr val="FFFFFF"/>
                </a:solidFill>
                <a:latin typeface="Aptos" panose="020B0004020202020204" pitchFamily="34" charset="0"/>
                <a:cs typeface="Calibri Light" panose="020F0302020204030204" pitchFamily="34" charset="0"/>
              </a:rPr>
              <a:t>DİJİTAL GİZLİLİĞİN ÖĞRETİMİ</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1325603" y="3683218"/>
            <a:ext cx="6125149" cy="61251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526306" y="1409700"/>
            <a:ext cx="10477498" cy="6643962"/>
          </a:xfrm>
        </p:spPr>
        <p:txBody>
          <a:bodyPr anchor="ctr">
            <a:normAutofit/>
          </a:bodyPr>
          <a:lstStyle/>
          <a:p>
            <a:pPr marL="0" indent="0">
              <a:spcBef>
                <a:spcPts val="0"/>
              </a:spcBef>
              <a:buNone/>
            </a:pPr>
            <a:r>
              <a:rPr lang="sk-SK" sz="4800" b="1" dirty="0">
                <a:solidFill>
                  <a:srgbClr val="92BAB5"/>
                </a:solidFill>
                <a:latin typeface="Aptos" panose="020B0004020202020204" pitchFamily="34" charset="0"/>
                <a:ea typeface="Times New Roman" panose="02020603050405020304" pitchFamily="18" charset="0"/>
              </a:rPr>
              <a:t>DİJİTAL GİZLİLİK EĞİTİME NASIL DAHİL EDİLİR?</a:t>
            </a:r>
            <a:endParaRPr lang="en-US" sz="4800" b="1" dirty="0">
              <a:solidFill>
                <a:srgbClr val="92BAB5"/>
              </a:solidFill>
              <a:latin typeface="Aptos" panose="020B0004020202020204" pitchFamily="34" charset="0"/>
              <a:ea typeface="Times New Roman" panose="02020603050405020304" pitchFamily="18" charset="0"/>
            </a:endParaRPr>
          </a:p>
          <a:p>
            <a:r>
              <a:rPr lang="tr-TR" sz="4800" dirty="0">
                <a:latin typeface="Aptos" panose="020B0004020202020204" pitchFamily="34" charset="0"/>
                <a:cs typeface="Calibri" panose="020F0502020204030204" pitchFamily="34" charset="0"/>
              </a:rPr>
              <a:t>Kişisel bilgileri nasıl koruyacağınızı öğrenmenin iyi bir yolu, yalnızca </a:t>
            </a:r>
            <a:r>
              <a:rPr lang="tr-TR" sz="4800" b="1" dirty="0">
                <a:latin typeface="Aptos" panose="020B0004020202020204" pitchFamily="34" charset="0"/>
                <a:cs typeface="Calibri" panose="020F0502020204030204" pitchFamily="34" charset="0"/>
              </a:rPr>
              <a:t>dijital gizliliğin temellerini bilmek</a:t>
            </a:r>
            <a:r>
              <a:rPr lang="tr-TR" sz="4800" dirty="0">
                <a:latin typeface="Aptos" panose="020B0004020202020204" pitchFamily="34" charset="0"/>
                <a:cs typeface="Calibri" panose="020F0502020204030204" pitchFamily="34" charset="0"/>
              </a:rPr>
              <a:t> ve </a:t>
            </a:r>
            <a:r>
              <a:rPr lang="tr-TR" sz="4800" b="1" dirty="0">
                <a:latin typeface="Aptos" panose="020B0004020202020204" pitchFamily="34" charset="0"/>
                <a:cs typeface="Calibri" panose="020F0502020204030204" pitchFamily="34" charset="0"/>
              </a:rPr>
              <a:t>anlamak</a:t>
            </a:r>
            <a:r>
              <a:rPr lang="tr-TR" sz="4800" dirty="0">
                <a:latin typeface="Aptos" panose="020B0004020202020204" pitchFamily="34" charset="0"/>
                <a:cs typeface="Calibri" panose="020F0502020204030204" pitchFamily="34" charset="0"/>
              </a:rPr>
              <a:t> değil, aynı zamanda bu bilgiyi çevrimiçi </a:t>
            </a:r>
            <a:r>
              <a:rPr lang="tr-TR" sz="4800" b="1" dirty="0">
                <a:latin typeface="Aptos" panose="020B0004020202020204" pitchFamily="34" charset="0"/>
                <a:cs typeface="Calibri" panose="020F0502020204030204" pitchFamily="34" charset="0"/>
              </a:rPr>
              <a:t>gizliliğinizi korumak </a:t>
            </a:r>
            <a:r>
              <a:rPr lang="tr-TR" sz="4800" dirty="0">
                <a:latin typeface="Aptos" panose="020B0004020202020204" pitchFamily="34" charset="0"/>
                <a:cs typeface="Calibri" panose="020F0502020204030204" pitchFamily="34" charset="0"/>
              </a:rPr>
              <a:t>için nasıl uygulayacağınızı </a:t>
            </a:r>
            <a:r>
              <a:rPr lang="tr-TR" sz="4800" b="1" dirty="0">
                <a:latin typeface="Aptos" panose="020B0004020202020204" pitchFamily="34" charset="0"/>
                <a:cs typeface="Calibri" panose="020F0502020204030204" pitchFamily="34" charset="0"/>
              </a:rPr>
              <a:t>öğrenmektir</a:t>
            </a:r>
            <a:r>
              <a:rPr lang="tr-TR" sz="4800" dirty="0">
                <a:latin typeface="Aptos" panose="020B0004020202020204" pitchFamily="34" charset="0"/>
                <a:cs typeface="Calibri" panose="020F0502020204030204" pitchFamily="34" charset="0"/>
              </a:rPr>
              <a:t>.</a:t>
            </a:r>
          </a:p>
        </p:txBody>
      </p:sp>
      <p:sp>
        <p:nvSpPr>
          <p:cNvPr id="4" name="Freeform 2">
            <a:extLst>
              <a:ext uri="{FF2B5EF4-FFF2-40B4-BE49-F238E27FC236}">
                <a16:creationId xmlns:a16="http://schemas.microsoft.com/office/drawing/2014/main" id="{0F432432-1529-4A7C-870D-2687F3BDF6C1}"/>
              </a:ext>
            </a:extLst>
          </p:cNvPr>
          <p:cNvSpPr/>
          <p:nvPr/>
        </p:nvSpPr>
        <p:spPr>
          <a:xfrm>
            <a:off x="1820459" y="6667500"/>
            <a:ext cx="2168500" cy="2270680"/>
          </a:xfrm>
          <a:custGeom>
            <a:avLst/>
            <a:gdLst/>
            <a:ahLst/>
            <a:cxnLst/>
            <a:rect l="l" t="t" r="r" b="b"/>
            <a:pathLst>
              <a:path w="2168500" h="2270680">
                <a:moveTo>
                  <a:pt x="0" y="0"/>
                </a:moveTo>
                <a:lnTo>
                  <a:pt x="2168500" y="0"/>
                </a:lnTo>
                <a:lnTo>
                  <a:pt x="2168500" y="2270680"/>
                </a:lnTo>
                <a:lnTo>
                  <a:pt x="0" y="22706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k-SK"/>
          </a:p>
        </p:txBody>
      </p:sp>
    </p:spTree>
    <p:extLst>
      <p:ext uri="{BB962C8B-B14F-4D97-AF65-F5344CB8AC3E}">
        <p14:creationId xmlns:p14="http://schemas.microsoft.com/office/powerpoint/2010/main" val="4241113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tr-TR" sz="3600" dirty="0">
                <a:latin typeface="Aptos" panose="020B0004020202020204" pitchFamily="34" charset="0"/>
                <a:cs typeface="Calibri Light" panose="020F0302020204030204" pitchFamily="34" charset="0"/>
              </a:rPr>
              <a:t>Bu sürece katılmak için, günlük pratiklerin dikkate alınmasını sağlayacak bir dizi soru sorulacak ve ardından çeşitli etkinliklere katılım sağlanacaktır:</a:t>
            </a:r>
          </a:p>
        </p:txBody>
      </p:sp>
      <p:graphicFrame>
        <p:nvGraphicFramePr>
          <p:cNvPr id="7" name="Content Placeholder 2">
            <a:extLst>
              <a:ext uri="{FF2B5EF4-FFF2-40B4-BE49-F238E27FC236}">
                <a16:creationId xmlns:a16="http://schemas.microsoft.com/office/drawing/2014/main" id="{0294E8A8-F03D-B828-0E81-670AEEE75561}"/>
              </a:ext>
            </a:extLst>
          </p:cNvPr>
          <p:cNvGraphicFramePr>
            <a:graphicFrameLocks noGrp="1"/>
          </p:cNvGraphicFramePr>
          <p:nvPr>
            <p:ph idx="1"/>
            <p:extLst>
              <p:ext uri="{D42A27DB-BD31-4B8C-83A1-F6EECF244321}">
                <p14:modId xmlns:p14="http://schemas.microsoft.com/office/powerpoint/2010/main" val="3044405748"/>
              </p:ext>
            </p:extLst>
          </p:nvPr>
        </p:nvGraphicFramePr>
        <p:xfrm>
          <a:off x="1012232" y="2400300"/>
          <a:ext cx="16018468" cy="68201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1096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4502382" y="884737"/>
            <a:ext cx="848461" cy="2725980"/>
          </a:xfrm>
          <a:custGeom>
            <a:avLst/>
            <a:gdLst/>
            <a:ahLst/>
            <a:cxnLst/>
            <a:rect l="l" t="t" r="r" b="b"/>
            <a:pathLst>
              <a:path w="848461" h="2725980">
                <a:moveTo>
                  <a:pt x="0" y="0"/>
                </a:moveTo>
                <a:lnTo>
                  <a:pt x="848462" y="0"/>
                </a:lnTo>
                <a:lnTo>
                  <a:pt x="848462" y="2725981"/>
                </a:lnTo>
                <a:lnTo>
                  <a:pt x="0" y="27259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sk-SK"/>
          </a:p>
        </p:txBody>
      </p:sp>
      <p:sp>
        <p:nvSpPr>
          <p:cNvPr id="5" name="Freeform 5"/>
          <p:cNvSpPr/>
          <p:nvPr/>
        </p:nvSpPr>
        <p:spPr>
          <a:xfrm>
            <a:off x="170652" y="3906709"/>
            <a:ext cx="17579882" cy="4131272"/>
          </a:xfrm>
          <a:custGeom>
            <a:avLst/>
            <a:gdLst/>
            <a:ahLst/>
            <a:cxnLst/>
            <a:rect l="l" t="t" r="r" b="b"/>
            <a:pathLst>
              <a:path w="17579882" h="4131272">
                <a:moveTo>
                  <a:pt x="0" y="0"/>
                </a:moveTo>
                <a:lnTo>
                  <a:pt x="17579882" y="0"/>
                </a:lnTo>
                <a:lnTo>
                  <a:pt x="17579882" y="4131273"/>
                </a:lnTo>
                <a:lnTo>
                  <a:pt x="0" y="41312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sk-SK"/>
          </a:p>
        </p:txBody>
      </p:sp>
      <p:sp>
        <p:nvSpPr>
          <p:cNvPr id="6" name="TextBox 6"/>
          <p:cNvSpPr txBox="1"/>
          <p:nvPr/>
        </p:nvSpPr>
        <p:spPr>
          <a:xfrm>
            <a:off x="2008824" y="4397574"/>
            <a:ext cx="14878437" cy="1885196"/>
          </a:xfrm>
          <a:prstGeom prst="rect">
            <a:avLst/>
          </a:prstGeom>
        </p:spPr>
        <p:txBody>
          <a:bodyPr lIns="0" tIns="0" rIns="0" bIns="0" rtlCol="0" anchor="t">
            <a:spAutoFit/>
          </a:bodyPr>
          <a:lstStyle/>
          <a:p>
            <a:pPr algn="just">
              <a:lnSpc>
                <a:spcPts val="4959"/>
              </a:lnSpc>
            </a:pPr>
            <a:r>
              <a:rPr lang="tr-TR" sz="3600" dirty="0">
                <a:solidFill>
                  <a:srgbClr val="000000"/>
                </a:solidFill>
                <a:latin typeface="Aptos" panose="020B0004020202020204" pitchFamily="34" charset="0"/>
                <a:ea typeface="Inter"/>
                <a:cs typeface="Inter"/>
                <a:sym typeface="Inter"/>
              </a:rPr>
              <a:t>Bu sorular, </a:t>
            </a:r>
            <a:r>
              <a:rPr lang="tr-TR" sz="3600" b="1" dirty="0">
                <a:solidFill>
                  <a:srgbClr val="000000"/>
                </a:solidFill>
                <a:latin typeface="Aptos" panose="020B0004020202020204" pitchFamily="34" charset="0"/>
                <a:ea typeface="Inter"/>
                <a:cs typeface="Inter"/>
                <a:sym typeface="Inter"/>
              </a:rPr>
              <a:t>kişisel eşyalarının güvenliği ve evlerine erişim gibi,</a:t>
            </a:r>
            <a:r>
              <a:rPr lang="tr-TR" sz="3600" dirty="0">
                <a:solidFill>
                  <a:srgbClr val="000000"/>
                </a:solidFill>
                <a:latin typeface="Aptos" panose="020B0004020202020204" pitchFamily="34" charset="0"/>
                <a:ea typeface="Inter"/>
                <a:cs typeface="Inter"/>
                <a:sym typeface="Inter"/>
              </a:rPr>
              <a:t> insanların günlük yaşamlarının önem verdikleri yönlerine yöneliktir. Aynı şekilde, dijital gizlilik de </a:t>
            </a:r>
            <a:r>
              <a:rPr lang="tr-TR" sz="3600" b="1" dirty="0">
                <a:solidFill>
                  <a:srgbClr val="000000"/>
                </a:solidFill>
                <a:latin typeface="Aptos" panose="020B0004020202020204" pitchFamily="34" charset="0"/>
                <a:ea typeface="Inter"/>
                <a:cs typeface="Inter"/>
                <a:sym typeface="Inter"/>
              </a:rPr>
              <a:t>sürekli bir endişe kaynağı olmalıdır.</a:t>
            </a:r>
          </a:p>
        </p:txBody>
      </p:sp>
      <p:sp>
        <p:nvSpPr>
          <p:cNvPr id="7" name="Metin kutusu 6">
            <a:extLst>
              <a:ext uri="{FF2B5EF4-FFF2-40B4-BE49-F238E27FC236}">
                <a16:creationId xmlns:a16="http://schemas.microsoft.com/office/drawing/2014/main" id="{61C5BEDC-9326-6D4C-9396-E8FEA99B7A8F}"/>
              </a:ext>
            </a:extLst>
          </p:cNvPr>
          <p:cNvSpPr txBox="1"/>
          <p:nvPr/>
        </p:nvSpPr>
        <p:spPr>
          <a:xfrm>
            <a:off x="4152900" y="1943100"/>
            <a:ext cx="9982200" cy="1015663"/>
          </a:xfrm>
          <a:prstGeom prst="rect">
            <a:avLst/>
          </a:prstGeom>
          <a:noFill/>
        </p:spPr>
        <p:txBody>
          <a:bodyPr wrap="square" rtlCol="0">
            <a:spAutoFit/>
          </a:bodyPr>
          <a:lstStyle/>
          <a:p>
            <a:pPr algn="ctr"/>
            <a:r>
              <a:rPr lang="en-US" sz="6000" b="1" dirty="0">
                <a:solidFill>
                  <a:srgbClr val="92BAB5"/>
                </a:solidFill>
                <a:latin typeface="Georgia" panose="02040502050405020303" pitchFamily="18" charset="0"/>
              </a:rPr>
              <a:t>HATIRLATMA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6250907" cy="10287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1325604" y="3683219"/>
            <a:ext cx="6125150" cy="61251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EB690D72-CDAD-D681-0E71-B76D3FBA2323}"/>
              </a:ext>
            </a:extLst>
          </p:cNvPr>
          <p:cNvSpPr>
            <a:spLocks noGrp="1"/>
          </p:cNvSpPr>
          <p:nvPr>
            <p:ph type="title"/>
          </p:nvPr>
        </p:nvSpPr>
        <p:spPr>
          <a:xfrm>
            <a:off x="0" y="1797628"/>
            <a:ext cx="6250907" cy="6691744"/>
          </a:xfrm>
        </p:spPr>
        <p:txBody>
          <a:bodyPr>
            <a:normAutofit/>
          </a:bodyPr>
          <a:lstStyle/>
          <a:p>
            <a:r>
              <a:rPr lang="tr-TR" sz="5600" dirty="0">
                <a:solidFill>
                  <a:srgbClr val="FFFFFF"/>
                </a:solidFill>
                <a:latin typeface="Aptos" panose="020B0004020202020204" pitchFamily="34" charset="0"/>
                <a:cs typeface="Calibri Light" panose="020F0302020204030204" pitchFamily="34" charset="0"/>
              </a:rPr>
              <a:t>Bulmaca</a:t>
            </a:r>
          </a:p>
        </p:txBody>
      </p:sp>
      <p:pic>
        <p:nvPicPr>
          <p:cNvPr id="2" name="Picture 2" descr="https://pdf.theteacherscorner.net/user_images/crossword-eMnB_pOQ4X.png"/>
          <p:cNvPicPr>
            <a:picLocks noChangeAspect="1" noChangeArrowheads="1"/>
          </p:cNvPicPr>
          <p:nvPr/>
        </p:nvPicPr>
        <p:blipFill rotWithShape="1">
          <a:blip r:embed="rId3">
            <a:extLst>
              <a:ext uri="{28A0092B-C50C-407E-A947-70E740481C1C}">
                <a14:useLocalDpi xmlns:a14="http://schemas.microsoft.com/office/drawing/2010/main" val="0"/>
              </a:ext>
            </a:extLst>
          </a:blip>
          <a:srcRect t="4473" b="32899"/>
          <a:stretch/>
        </p:blipFill>
        <p:spPr bwMode="auto">
          <a:xfrm>
            <a:off x="7086600" y="925116"/>
            <a:ext cx="9296400" cy="9173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149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6250907" cy="10287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1325604" y="3683219"/>
            <a:ext cx="6125150" cy="61251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EB690D72-CDAD-D681-0E71-B76D3FBA2323}"/>
              </a:ext>
            </a:extLst>
          </p:cNvPr>
          <p:cNvSpPr>
            <a:spLocks noGrp="1"/>
          </p:cNvSpPr>
          <p:nvPr>
            <p:ph type="title"/>
          </p:nvPr>
        </p:nvSpPr>
        <p:spPr>
          <a:xfrm>
            <a:off x="0" y="1797628"/>
            <a:ext cx="6250907" cy="6691744"/>
          </a:xfrm>
        </p:spPr>
        <p:txBody>
          <a:bodyPr>
            <a:normAutofit/>
          </a:bodyPr>
          <a:lstStyle/>
          <a:p>
            <a:r>
              <a:rPr lang="tr-TR" sz="5600" dirty="0">
                <a:solidFill>
                  <a:srgbClr val="FFFFFF"/>
                </a:solidFill>
                <a:latin typeface="Aptos" panose="020B0004020202020204" pitchFamily="34" charset="0"/>
                <a:cs typeface="Calibri Light" panose="020F0302020204030204" pitchFamily="34" charset="0"/>
              </a:rPr>
              <a:t>Bulmaca</a:t>
            </a:r>
            <a:br>
              <a:rPr lang="tr-TR" sz="5600" dirty="0">
                <a:solidFill>
                  <a:srgbClr val="FFFFFF"/>
                </a:solidFill>
                <a:latin typeface="Aptos" panose="020B0004020202020204" pitchFamily="34" charset="0"/>
                <a:cs typeface="Calibri Light" panose="020F0302020204030204" pitchFamily="34" charset="0"/>
              </a:rPr>
            </a:br>
            <a:r>
              <a:rPr lang="tr-TR" sz="5600" dirty="0">
                <a:solidFill>
                  <a:srgbClr val="FFFFFF"/>
                </a:solidFill>
                <a:latin typeface="Aptos" panose="020B0004020202020204" pitchFamily="34" charset="0"/>
                <a:cs typeface="Calibri Light" panose="020F0302020204030204" pitchFamily="34" charset="0"/>
              </a:rPr>
              <a:t>Çözüm</a:t>
            </a:r>
          </a:p>
        </p:txBody>
      </p:sp>
      <p:pic>
        <p:nvPicPr>
          <p:cNvPr id="2050" name="Picture 2" descr="https://pdf.theteacherscorner.net/user_images/crossword-TGi38cpPSN.png"/>
          <p:cNvPicPr>
            <a:picLocks noChangeAspect="1" noChangeArrowheads="1"/>
          </p:cNvPicPr>
          <p:nvPr/>
        </p:nvPicPr>
        <p:blipFill rotWithShape="1">
          <a:blip r:embed="rId3">
            <a:extLst>
              <a:ext uri="{28A0092B-C50C-407E-A947-70E740481C1C}">
                <a14:useLocalDpi xmlns:a14="http://schemas.microsoft.com/office/drawing/2010/main" val="0"/>
              </a:ext>
            </a:extLst>
          </a:blip>
          <a:srcRect t="3776" b="29868"/>
          <a:stretch/>
        </p:blipFill>
        <p:spPr bwMode="auto">
          <a:xfrm>
            <a:off x="6934200" y="344851"/>
            <a:ext cx="9476998" cy="9908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932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6250907" cy="10287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1325604" y="3683219"/>
            <a:ext cx="6125150" cy="61251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EB690D72-CDAD-D681-0E71-B76D3FBA2323}"/>
              </a:ext>
            </a:extLst>
          </p:cNvPr>
          <p:cNvSpPr>
            <a:spLocks noGrp="1"/>
          </p:cNvSpPr>
          <p:nvPr>
            <p:ph type="title"/>
          </p:nvPr>
        </p:nvSpPr>
        <p:spPr>
          <a:xfrm>
            <a:off x="0" y="1797628"/>
            <a:ext cx="6250907" cy="6691744"/>
          </a:xfrm>
        </p:spPr>
        <p:txBody>
          <a:bodyPr>
            <a:normAutofit/>
          </a:bodyPr>
          <a:lstStyle/>
          <a:p>
            <a:r>
              <a:rPr lang="en-US" sz="5600" dirty="0">
                <a:solidFill>
                  <a:srgbClr val="FFFFFF"/>
                </a:solidFill>
                <a:latin typeface="Aptos" panose="020B0004020202020204" pitchFamily="34" charset="0"/>
                <a:cs typeface="Calibri Light" panose="020F0302020204030204" pitchFamily="34" charset="0"/>
              </a:rPr>
              <a:t>DİĞER BİR ETKİNLİK: </a:t>
            </a:r>
            <a:br>
              <a:rPr lang="en-US" sz="5600" dirty="0">
                <a:solidFill>
                  <a:srgbClr val="FFFFFF"/>
                </a:solidFill>
                <a:latin typeface="Aptos" panose="020B0004020202020204" pitchFamily="34" charset="0"/>
                <a:cs typeface="Calibri Light" panose="020F0302020204030204" pitchFamily="34" charset="0"/>
              </a:rPr>
            </a:br>
            <a:r>
              <a:rPr lang="en-US" sz="5600" dirty="0">
                <a:solidFill>
                  <a:srgbClr val="FFFFFF"/>
                </a:solidFill>
                <a:latin typeface="Aptos" panose="020B0004020202020204" pitchFamily="34" charset="0"/>
                <a:cs typeface="Calibri Light" panose="020F0302020204030204" pitchFamily="34" charset="0"/>
              </a:rPr>
              <a:t>GİZLİLİK AYARLARI ATÖLYELERİ</a:t>
            </a:r>
          </a:p>
        </p:txBody>
      </p:sp>
      <p:sp>
        <p:nvSpPr>
          <p:cNvPr id="2" name="Content Placeholder 2">
            <a:extLst>
              <a:ext uri="{FF2B5EF4-FFF2-40B4-BE49-F238E27FC236}">
                <a16:creationId xmlns:a16="http://schemas.microsoft.com/office/drawing/2014/main" id="{3709B774-CA82-13D4-61E7-D9E08FCB37DC}"/>
              </a:ext>
            </a:extLst>
          </p:cNvPr>
          <p:cNvSpPr>
            <a:spLocks noGrp="1"/>
          </p:cNvSpPr>
          <p:nvPr>
            <p:ph idx="1"/>
          </p:nvPr>
        </p:nvSpPr>
        <p:spPr>
          <a:xfrm>
            <a:off x="6400800" y="731318"/>
            <a:ext cx="11658600" cy="8465344"/>
          </a:xfrm>
        </p:spPr>
        <p:txBody>
          <a:bodyPr anchor="ctr">
            <a:normAutofit/>
          </a:bodyPr>
          <a:lstStyle/>
          <a:p>
            <a:pPr marL="0" indent="0">
              <a:spcBef>
                <a:spcPts val="0"/>
              </a:spcBef>
              <a:buNone/>
            </a:pPr>
            <a:r>
              <a:rPr lang="tr-TR" sz="4800" b="1" dirty="0">
                <a:latin typeface="Aptos" panose="020B0004020202020204" pitchFamily="34" charset="0"/>
                <a:ea typeface="Times New Roman" panose="02020603050405020304" pitchFamily="18" charset="0"/>
              </a:rPr>
              <a:t>Güvenli bir parola nasıl oluşturulur?</a:t>
            </a:r>
          </a:p>
          <a:p>
            <a:pPr marL="0" indent="0">
              <a:spcBef>
                <a:spcPts val="0"/>
              </a:spcBef>
              <a:buNone/>
            </a:pPr>
            <a:endParaRPr lang="tr-TR" sz="4800" dirty="0">
              <a:latin typeface="Aptos" panose="020B0004020202020204" pitchFamily="34" charset="0"/>
              <a:ea typeface="Times New Roman" panose="02020603050405020304" pitchFamily="18" charset="0"/>
            </a:endParaRPr>
          </a:p>
          <a:p>
            <a:pPr marL="0" indent="0">
              <a:spcBef>
                <a:spcPts val="0"/>
              </a:spcBef>
              <a:buNone/>
            </a:pPr>
            <a:r>
              <a:rPr lang="tr-TR" sz="4800" dirty="0">
                <a:latin typeface="Aptos" panose="020B0004020202020204" pitchFamily="34" charset="0"/>
                <a:ea typeface="Times New Roman" panose="02020603050405020304" pitchFamily="18" charset="0"/>
              </a:rPr>
              <a:t>Harf, sayı ve özel karakterlerin bir kombinasyonunu kullanarak (=; %; $...).</a:t>
            </a:r>
          </a:p>
          <a:p>
            <a:pPr marL="0" indent="0">
              <a:spcBef>
                <a:spcPts val="0"/>
              </a:spcBef>
              <a:buNone/>
            </a:pPr>
            <a:endParaRPr lang="tr-TR" sz="3600" dirty="0">
              <a:latin typeface="Aptos" panose="020B0004020202020204" pitchFamily="34" charset="0"/>
              <a:ea typeface="Times New Roman" panose="02020603050405020304" pitchFamily="18" charset="0"/>
            </a:endParaRPr>
          </a:p>
          <a:p>
            <a:pPr marL="0" indent="0">
              <a:spcBef>
                <a:spcPts val="0"/>
              </a:spcBef>
              <a:buNone/>
            </a:pPr>
            <a:r>
              <a:rPr lang="tr-TR" sz="3600" dirty="0">
                <a:latin typeface="Aptos" panose="020B0004020202020204" pitchFamily="34" charset="0"/>
                <a:ea typeface="Times New Roman" panose="02020603050405020304" pitchFamily="18" charset="0"/>
              </a:rPr>
              <a:t>Güvenli bir parola en az 16 karakterden oluşmalıdır.</a:t>
            </a:r>
          </a:p>
          <a:p>
            <a:pPr marL="0" indent="0">
              <a:spcBef>
                <a:spcPts val="0"/>
              </a:spcBef>
              <a:buNone/>
            </a:pPr>
            <a:r>
              <a:rPr lang="tr-TR" sz="3600" dirty="0">
                <a:latin typeface="Aptos" panose="020B0004020202020204" pitchFamily="34" charset="0"/>
                <a:ea typeface="Times New Roman" panose="02020603050405020304" pitchFamily="18" charset="0"/>
              </a:rPr>
              <a:t>Her site için farklı bir parolaya sahip olmak iyi bir uygulamadır. Bunun için bir parola yöneticisi kullanılabilir.</a:t>
            </a:r>
          </a:p>
          <a:p>
            <a:pPr marL="0" indent="0">
              <a:spcBef>
                <a:spcPts val="0"/>
              </a:spcBef>
              <a:buNone/>
            </a:pPr>
            <a:endParaRPr lang="tr-TR" sz="3600" dirty="0">
              <a:latin typeface="Aptos" panose="020B0004020202020204" pitchFamily="34" charset="0"/>
              <a:ea typeface="Times New Roman" panose="02020603050405020304" pitchFamily="18" charset="0"/>
            </a:endParaRPr>
          </a:p>
          <a:p>
            <a:pPr marL="0" indent="0">
              <a:spcBef>
                <a:spcPts val="0"/>
              </a:spcBef>
              <a:buNone/>
            </a:pPr>
            <a:r>
              <a:rPr lang="tr-TR" sz="3600" dirty="0">
                <a:latin typeface="Aptos" panose="020B0004020202020204" pitchFamily="34" charset="0"/>
                <a:ea typeface="Times New Roman" panose="02020603050405020304" pitchFamily="18" charset="0"/>
              </a:rPr>
              <a:t>Güçlü bir parolaya sahip olmanın iyi bir yolu, bir cümle yazmak olabilir.</a:t>
            </a:r>
          </a:p>
          <a:p>
            <a:pPr marL="0" indent="0">
              <a:spcBef>
                <a:spcPts val="0"/>
              </a:spcBef>
              <a:buNone/>
            </a:pPr>
            <a:endParaRPr lang="tr-TR" sz="4800" b="1" dirty="0">
              <a:latin typeface="Aptos" panose="020B0004020202020204" pitchFamily="34" charset="0"/>
              <a:ea typeface="Times New Roman" panose="02020603050405020304" pitchFamily="18" charset="0"/>
            </a:endParaRPr>
          </a:p>
          <a:p>
            <a:pPr marL="0" indent="0">
              <a:spcBef>
                <a:spcPts val="0"/>
              </a:spcBef>
              <a:buNone/>
            </a:pPr>
            <a:r>
              <a:rPr lang="tr-TR" sz="4800" b="1" dirty="0">
                <a:latin typeface="Aptos" panose="020B0004020202020204" pitchFamily="34" charset="0"/>
                <a:ea typeface="Times New Roman" panose="02020603050405020304" pitchFamily="18" charset="0"/>
              </a:rPr>
              <a:t>Etkinlik</a:t>
            </a:r>
            <a:r>
              <a:rPr lang="tr-TR" sz="4800" dirty="0">
                <a:latin typeface="Aptos" panose="020B0004020202020204" pitchFamily="34" charset="0"/>
                <a:ea typeface="Times New Roman" panose="02020603050405020304" pitchFamily="18" charset="0"/>
              </a:rPr>
              <a:t>: Hayali bir hesap için güçlü bir parola oluşturunuz.</a:t>
            </a:r>
          </a:p>
        </p:txBody>
      </p:sp>
      <p:sp>
        <p:nvSpPr>
          <p:cNvPr id="3" name="Freeform 3">
            <a:extLst>
              <a:ext uri="{FF2B5EF4-FFF2-40B4-BE49-F238E27FC236}">
                <a16:creationId xmlns:a16="http://schemas.microsoft.com/office/drawing/2014/main" id="{2D5761B2-A917-7A3A-6D52-F829BDA2B6BE}"/>
              </a:ext>
            </a:extLst>
          </p:cNvPr>
          <p:cNvSpPr/>
          <p:nvPr/>
        </p:nvSpPr>
        <p:spPr>
          <a:xfrm>
            <a:off x="1219200" y="8041256"/>
            <a:ext cx="2835639" cy="1346929"/>
          </a:xfrm>
          <a:custGeom>
            <a:avLst/>
            <a:gdLst/>
            <a:ahLst/>
            <a:cxnLst/>
            <a:rect l="l" t="t" r="r" b="b"/>
            <a:pathLst>
              <a:path w="2835639" h="1346929">
                <a:moveTo>
                  <a:pt x="0" y="0"/>
                </a:moveTo>
                <a:lnTo>
                  <a:pt x="2835639" y="0"/>
                </a:lnTo>
                <a:lnTo>
                  <a:pt x="2835639" y="1346928"/>
                </a:lnTo>
                <a:lnTo>
                  <a:pt x="0" y="13469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k-SK"/>
          </a:p>
        </p:txBody>
      </p:sp>
    </p:spTree>
    <p:extLst>
      <p:ext uri="{BB962C8B-B14F-4D97-AF65-F5344CB8AC3E}">
        <p14:creationId xmlns:p14="http://schemas.microsoft.com/office/powerpoint/2010/main" val="3474572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4653454">
            <a:off x="9518714" y="4227286"/>
            <a:ext cx="1642667" cy="2031119"/>
          </a:xfrm>
          <a:custGeom>
            <a:avLst/>
            <a:gdLst/>
            <a:ahLst/>
            <a:cxnLst/>
            <a:rect l="l" t="t" r="r" b="b"/>
            <a:pathLst>
              <a:path w="1642667" h="2031119">
                <a:moveTo>
                  <a:pt x="0" y="0"/>
                </a:moveTo>
                <a:lnTo>
                  <a:pt x="1642668" y="0"/>
                </a:lnTo>
                <a:lnTo>
                  <a:pt x="1642668" y="2031119"/>
                </a:lnTo>
                <a:lnTo>
                  <a:pt x="0" y="20311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sk-SK"/>
          </a:p>
        </p:txBody>
      </p:sp>
      <p:sp>
        <p:nvSpPr>
          <p:cNvPr id="3" name="Freeform 3"/>
          <p:cNvSpPr/>
          <p:nvPr/>
        </p:nvSpPr>
        <p:spPr>
          <a:xfrm rot="1579501">
            <a:off x="7263539" y="4006673"/>
            <a:ext cx="1233082" cy="2472345"/>
          </a:xfrm>
          <a:custGeom>
            <a:avLst/>
            <a:gdLst/>
            <a:ahLst/>
            <a:cxnLst/>
            <a:rect l="l" t="t" r="r" b="b"/>
            <a:pathLst>
              <a:path w="1233082" h="2472345">
                <a:moveTo>
                  <a:pt x="0" y="0"/>
                </a:moveTo>
                <a:lnTo>
                  <a:pt x="1233082" y="0"/>
                </a:lnTo>
                <a:lnTo>
                  <a:pt x="1233082" y="2472345"/>
                </a:lnTo>
                <a:lnTo>
                  <a:pt x="0" y="24723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sk-SK"/>
          </a:p>
        </p:txBody>
      </p:sp>
      <p:sp>
        <p:nvSpPr>
          <p:cNvPr id="4" name="Freeform 4"/>
          <p:cNvSpPr/>
          <p:nvPr/>
        </p:nvSpPr>
        <p:spPr>
          <a:xfrm>
            <a:off x="1465963" y="3762891"/>
            <a:ext cx="5122819" cy="4936535"/>
          </a:xfrm>
          <a:custGeom>
            <a:avLst/>
            <a:gdLst/>
            <a:ahLst/>
            <a:cxnLst/>
            <a:rect l="l" t="t" r="r" b="b"/>
            <a:pathLst>
              <a:path w="5122819" h="4936535">
                <a:moveTo>
                  <a:pt x="0" y="0"/>
                </a:moveTo>
                <a:lnTo>
                  <a:pt x="5122819" y="0"/>
                </a:lnTo>
                <a:lnTo>
                  <a:pt x="5122819" y="4936534"/>
                </a:lnTo>
                <a:lnTo>
                  <a:pt x="0" y="49365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sk-SK"/>
          </a:p>
        </p:txBody>
      </p:sp>
      <p:sp>
        <p:nvSpPr>
          <p:cNvPr id="5" name="TextBox 5"/>
          <p:cNvSpPr txBox="1"/>
          <p:nvPr/>
        </p:nvSpPr>
        <p:spPr>
          <a:xfrm>
            <a:off x="4972926" y="1090815"/>
            <a:ext cx="8746554" cy="651397"/>
          </a:xfrm>
          <a:prstGeom prst="rect">
            <a:avLst/>
          </a:prstGeom>
        </p:spPr>
        <p:txBody>
          <a:bodyPr wrap="square" lIns="0" tIns="0" rIns="0" bIns="0" rtlCol="0" anchor="t">
            <a:spAutoFit/>
          </a:bodyPr>
          <a:lstStyle/>
          <a:p>
            <a:pPr algn="ctr">
              <a:lnSpc>
                <a:spcPts val="5029"/>
              </a:lnSpc>
              <a:spcBef>
                <a:spcPct val="0"/>
              </a:spcBef>
            </a:pPr>
            <a:r>
              <a:rPr lang="en-US" sz="4800" b="1" dirty="0">
                <a:solidFill>
                  <a:srgbClr val="92BAB5"/>
                </a:solidFill>
                <a:latin typeface="Aptos" panose="020B0004020202020204" pitchFamily="34" charset="0"/>
                <a:ea typeface="Inter Bold"/>
                <a:cs typeface="Inter Bold"/>
                <a:sym typeface="Inter Bold"/>
              </a:rPr>
              <a:t>DİJİTAL GİZLİLİK TÜRLERİ</a:t>
            </a:r>
          </a:p>
        </p:txBody>
      </p:sp>
      <p:sp>
        <p:nvSpPr>
          <p:cNvPr id="6" name="TextBox 6"/>
          <p:cNvSpPr txBox="1"/>
          <p:nvPr/>
        </p:nvSpPr>
        <p:spPr>
          <a:xfrm>
            <a:off x="1028700" y="2387210"/>
            <a:ext cx="16635006" cy="1073371"/>
          </a:xfrm>
          <a:prstGeom prst="rect">
            <a:avLst/>
          </a:prstGeom>
        </p:spPr>
        <p:txBody>
          <a:bodyPr lIns="0" tIns="0" rIns="0" bIns="0" rtlCol="0" anchor="t">
            <a:spAutoFit/>
          </a:bodyPr>
          <a:lstStyle/>
          <a:p>
            <a:pPr algn="just">
              <a:lnSpc>
                <a:spcPts val="4339"/>
              </a:lnSpc>
              <a:spcBef>
                <a:spcPct val="0"/>
              </a:spcBef>
            </a:pPr>
            <a:r>
              <a:rPr lang="tr-TR" sz="3200" dirty="0">
                <a:solidFill>
                  <a:srgbClr val="000000"/>
                </a:solidFill>
                <a:latin typeface="Aptos" panose="020B0004020202020204" pitchFamily="34" charset="0"/>
                <a:ea typeface="Inter"/>
                <a:cs typeface="Inter"/>
                <a:sym typeface="Inter"/>
              </a:rPr>
              <a:t>Gizlilik mutlak bir kavram değildir, ancak çeşitli ince ayrıntılar barındırır. Bu bölümde,</a:t>
            </a:r>
          </a:p>
          <a:p>
            <a:pPr algn="just">
              <a:lnSpc>
                <a:spcPts val="4339"/>
              </a:lnSpc>
              <a:spcBef>
                <a:spcPct val="0"/>
              </a:spcBef>
            </a:pPr>
            <a:r>
              <a:rPr lang="tr-TR" sz="3200" dirty="0">
                <a:solidFill>
                  <a:srgbClr val="000000"/>
                </a:solidFill>
                <a:latin typeface="Aptos" panose="020B0004020202020204" pitchFamily="34" charset="0"/>
                <a:ea typeface="Inter"/>
                <a:cs typeface="Inter"/>
                <a:sym typeface="Inter"/>
              </a:rPr>
              <a:t>iki farklı dijital gizlilik türü ele alınacaktır:</a:t>
            </a:r>
          </a:p>
        </p:txBody>
      </p:sp>
      <p:sp>
        <p:nvSpPr>
          <p:cNvPr id="7" name="TextBox 7"/>
          <p:cNvSpPr txBox="1"/>
          <p:nvPr/>
        </p:nvSpPr>
        <p:spPr>
          <a:xfrm>
            <a:off x="2435498" y="5849646"/>
            <a:ext cx="3481239" cy="1292213"/>
          </a:xfrm>
          <a:prstGeom prst="rect">
            <a:avLst/>
          </a:prstGeom>
        </p:spPr>
        <p:txBody>
          <a:bodyPr lIns="0" tIns="0" rIns="0" bIns="0" rtlCol="0" anchor="t">
            <a:spAutoFit/>
          </a:bodyPr>
          <a:lstStyle/>
          <a:p>
            <a:pPr algn="ctr">
              <a:lnSpc>
                <a:spcPts val="5179"/>
              </a:lnSpc>
            </a:pPr>
            <a:r>
              <a:rPr lang="en-US" sz="3699" b="1" dirty="0">
                <a:solidFill>
                  <a:srgbClr val="000000"/>
                </a:solidFill>
                <a:latin typeface="Aptos" panose="020B0004020202020204" pitchFamily="34" charset="0"/>
                <a:ea typeface="Inter Bold"/>
                <a:cs typeface="Inter Bold"/>
                <a:sym typeface="Inter Bold"/>
              </a:rPr>
              <a:t>BİLGİ</a:t>
            </a:r>
          </a:p>
          <a:p>
            <a:pPr algn="ctr">
              <a:lnSpc>
                <a:spcPts val="5179"/>
              </a:lnSpc>
            </a:pPr>
            <a:r>
              <a:rPr lang="en-US" sz="3699" b="1" dirty="0">
                <a:solidFill>
                  <a:srgbClr val="000000"/>
                </a:solidFill>
                <a:latin typeface="Aptos" panose="020B0004020202020204" pitchFamily="34" charset="0"/>
                <a:ea typeface="Inter Bold"/>
                <a:cs typeface="Inter Bold"/>
                <a:sym typeface="Inter Bold"/>
              </a:rPr>
              <a:t>GİZLİLİĞİ</a:t>
            </a:r>
          </a:p>
        </p:txBody>
      </p:sp>
      <p:sp>
        <p:nvSpPr>
          <p:cNvPr id="8" name="Freeform 8"/>
          <p:cNvSpPr/>
          <p:nvPr/>
        </p:nvSpPr>
        <p:spPr>
          <a:xfrm>
            <a:off x="11143913" y="3288409"/>
            <a:ext cx="5473924" cy="5274872"/>
          </a:xfrm>
          <a:custGeom>
            <a:avLst/>
            <a:gdLst/>
            <a:ahLst/>
            <a:cxnLst/>
            <a:rect l="l" t="t" r="r" b="b"/>
            <a:pathLst>
              <a:path w="5473924" h="5274872">
                <a:moveTo>
                  <a:pt x="0" y="0"/>
                </a:moveTo>
                <a:lnTo>
                  <a:pt x="5473925" y="0"/>
                </a:lnTo>
                <a:lnTo>
                  <a:pt x="5473925" y="5274873"/>
                </a:lnTo>
                <a:lnTo>
                  <a:pt x="0" y="52748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sk-SK"/>
          </a:p>
        </p:txBody>
      </p:sp>
      <p:sp>
        <p:nvSpPr>
          <p:cNvPr id="9" name="TextBox 9"/>
          <p:cNvSpPr txBox="1"/>
          <p:nvPr/>
        </p:nvSpPr>
        <p:spPr>
          <a:xfrm>
            <a:off x="11808969" y="5732589"/>
            <a:ext cx="4459839" cy="1296670"/>
          </a:xfrm>
          <a:prstGeom prst="rect">
            <a:avLst/>
          </a:prstGeom>
        </p:spPr>
        <p:txBody>
          <a:bodyPr lIns="0" tIns="0" rIns="0" bIns="0" rtlCol="0" anchor="t">
            <a:spAutoFit/>
          </a:bodyPr>
          <a:lstStyle/>
          <a:p>
            <a:pPr algn="ctr">
              <a:lnSpc>
                <a:spcPts val="5179"/>
              </a:lnSpc>
            </a:pPr>
            <a:r>
              <a:rPr lang="en-US" sz="3699" b="1" dirty="0">
                <a:solidFill>
                  <a:srgbClr val="000000"/>
                </a:solidFill>
                <a:latin typeface="Aptos" panose="020B0004020202020204" pitchFamily="34" charset="0"/>
                <a:ea typeface="Inter Bold"/>
                <a:cs typeface="Inter Bold"/>
                <a:sym typeface="Inter Bold"/>
              </a:rPr>
              <a:t>İLETİŞİM</a:t>
            </a:r>
          </a:p>
          <a:p>
            <a:pPr algn="ctr">
              <a:lnSpc>
                <a:spcPts val="5179"/>
              </a:lnSpc>
            </a:pPr>
            <a:r>
              <a:rPr lang="en-US" sz="3699" b="1" dirty="0">
                <a:solidFill>
                  <a:srgbClr val="000000"/>
                </a:solidFill>
                <a:latin typeface="Aptos" panose="020B0004020202020204" pitchFamily="34" charset="0"/>
                <a:ea typeface="Inter Bold"/>
                <a:cs typeface="Inter Bold"/>
                <a:sym typeface="Inter Bold"/>
              </a:rPr>
              <a:t>GİZLİLİĞİ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743101" y="1780962"/>
            <a:ext cx="6801797" cy="4812272"/>
          </a:xfrm>
          <a:custGeom>
            <a:avLst/>
            <a:gdLst/>
            <a:ahLst/>
            <a:cxnLst/>
            <a:rect l="l" t="t" r="r" b="b"/>
            <a:pathLst>
              <a:path w="6801797" h="4812272">
                <a:moveTo>
                  <a:pt x="0" y="0"/>
                </a:moveTo>
                <a:lnTo>
                  <a:pt x="6801798" y="0"/>
                </a:lnTo>
                <a:lnTo>
                  <a:pt x="6801798" y="4812272"/>
                </a:lnTo>
                <a:lnTo>
                  <a:pt x="0" y="48122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sk-SK"/>
          </a:p>
        </p:txBody>
      </p:sp>
      <p:sp>
        <p:nvSpPr>
          <p:cNvPr id="3" name="TextBox 3"/>
          <p:cNvSpPr txBox="1"/>
          <p:nvPr/>
        </p:nvSpPr>
        <p:spPr>
          <a:xfrm>
            <a:off x="3619887" y="646690"/>
            <a:ext cx="10667181" cy="641201"/>
          </a:xfrm>
          <a:prstGeom prst="rect">
            <a:avLst/>
          </a:prstGeom>
        </p:spPr>
        <p:txBody>
          <a:bodyPr wrap="square" lIns="0" tIns="0" rIns="0" bIns="0" rtlCol="0" anchor="t">
            <a:spAutoFit/>
          </a:bodyPr>
          <a:lstStyle/>
          <a:p>
            <a:pPr algn="ctr">
              <a:lnSpc>
                <a:spcPts val="5029"/>
              </a:lnSpc>
              <a:spcBef>
                <a:spcPct val="0"/>
              </a:spcBef>
            </a:pPr>
            <a:r>
              <a:rPr lang="en-US" sz="4400" b="1" dirty="0">
                <a:solidFill>
                  <a:srgbClr val="92BAB5"/>
                </a:solidFill>
                <a:latin typeface="Aptos" panose="020B0004020202020204" pitchFamily="34" charset="0"/>
                <a:ea typeface="Inter Bold"/>
                <a:cs typeface="Inter Bold"/>
                <a:sym typeface="Inter Bold"/>
              </a:rPr>
              <a:t>MOBİL TELEFONLARDA DİJİTAL GİZLİLİK</a:t>
            </a:r>
          </a:p>
        </p:txBody>
      </p:sp>
      <p:sp>
        <p:nvSpPr>
          <p:cNvPr id="4" name="TextBox 4"/>
          <p:cNvSpPr txBox="1"/>
          <p:nvPr/>
        </p:nvSpPr>
        <p:spPr>
          <a:xfrm>
            <a:off x="6605630" y="2364461"/>
            <a:ext cx="5076739" cy="2532360"/>
          </a:xfrm>
          <a:prstGeom prst="rect">
            <a:avLst/>
          </a:prstGeom>
        </p:spPr>
        <p:txBody>
          <a:bodyPr lIns="0" tIns="0" rIns="0" bIns="0" rtlCol="0" anchor="t">
            <a:spAutoFit/>
          </a:bodyPr>
          <a:lstStyle/>
          <a:p>
            <a:pPr algn="ctr">
              <a:lnSpc>
                <a:spcPts val="4959"/>
              </a:lnSpc>
            </a:pPr>
            <a:r>
              <a:rPr lang="tr-TR" sz="3600" b="1" dirty="0">
                <a:solidFill>
                  <a:srgbClr val="000000"/>
                </a:solidFill>
                <a:latin typeface="Aptos" panose="020B0004020202020204" pitchFamily="34" charset="0"/>
                <a:ea typeface="Inter"/>
                <a:cs typeface="Inter"/>
                <a:sym typeface="Inter"/>
              </a:rPr>
              <a:t>Bir yetişkin olarak; </a:t>
            </a:r>
          </a:p>
          <a:p>
            <a:pPr algn="ctr">
              <a:lnSpc>
                <a:spcPts val="4959"/>
              </a:lnSpc>
            </a:pPr>
            <a:r>
              <a:rPr lang="tr-TR" sz="3600" dirty="0">
                <a:solidFill>
                  <a:srgbClr val="000000"/>
                </a:solidFill>
                <a:latin typeface="Aptos" panose="020B0004020202020204" pitchFamily="34" charset="0"/>
                <a:ea typeface="Inter Bold"/>
                <a:cs typeface="Inter Bold"/>
                <a:sym typeface="Inter Bold"/>
              </a:rPr>
              <a:t>Diğer yetişkinlerin mobil verilerini korumak için ne yapabilirsiniz?</a:t>
            </a:r>
          </a:p>
        </p:txBody>
      </p:sp>
      <p:sp>
        <p:nvSpPr>
          <p:cNvPr id="5" name="TextBox 5"/>
          <p:cNvSpPr txBox="1"/>
          <p:nvPr/>
        </p:nvSpPr>
        <p:spPr>
          <a:xfrm>
            <a:off x="838177" y="6996391"/>
            <a:ext cx="16230600" cy="1873333"/>
          </a:xfrm>
          <a:prstGeom prst="rect">
            <a:avLst/>
          </a:prstGeom>
        </p:spPr>
        <p:txBody>
          <a:bodyPr lIns="0" tIns="0" rIns="0" bIns="0" rtlCol="0" anchor="t">
            <a:spAutoFit/>
          </a:bodyPr>
          <a:lstStyle/>
          <a:p>
            <a:pPr algn="just">
              <a:lnSpc>
                <a:spcPts val="4959"/>
              </a:lnSpc>
            </a:pPr>
            <a:r>
              <a:rPr lang="tr-TR" sz="3600" dirty="0">
                <a:solidFill>
                  <a:srgbClr val="000000"/>
                </a:solidFill>
                <a:latin typeface="Aptos" panose="020B0004020202020204" pitchFamily="34" charset="0"/>
                <a:ea typeface="Inter"/>
                <a:cs typeface="Inter"/>
                <a:sym typeface="Inter"/>
              </a:rPr>
              <a:t>Bir arkadaşınız, aile üyeniz veya meslektaşınız tarafından </a:t>
            </a:r>
            <a:r>
              <a:rPr lang="tr-TR" sz="3600" b="1" dirty="0">
                <a:solidFill>
                  <a:srgbClr val="000000"/>
                </a:solidFill>
                <a:latin typeface="Aptos" panose="020B0004020202020204" pitchFamily="34" charset="0"/>
                <a:ea typeface="Inter"/>
                <a:cs typeface="Inter"/>
                <a:sym typeface="Inter"/>
              </a:rPr>
              <a:t>mobil üzerinden paylaşılan verilerin korunmasını sağlamak için</a:t>
            </a:r>
            <a:r>
              <a:rPr lang="tr-TR" sz="3600" dirty="0">
                <a:solidFill>
                  <a:srgbClr val="000000"/>
                </a:solidFill>
                <a:latin typeface="Aptos" panose="020B0004020202020204" pitchFamily="34" charset="0"/>
                <a:ea typeface="Inter"/>
                <a:cs typeface="Inter"/>
                <a:sym typeface="Inter"/>
              </a:rPr>
              <a:t>, alıcının birden fazla güvenlik önlemini uygulama seçeneğine sahip olduğunu vurgulamak önemlidir: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865359"/>
            <a:ext cx="816551" cy="2199464"/>
          </a:xfrm>
          <a:custGeom>
            <a:avLst/>
            <a:gdLst/>
            <a:ahLst/>
            <a:cxnLst/>
            <a:rect l="l" t="t" r="r" b="b"/>
            <a:pathLst>
              <a:path w="816551" h="2199464">
                <a:moveTo>
                  <a:pt x="0" y="0"/>
                </a:moveTo>
                <a:lnTo>
                  <a:pt x="816551" y="0"/>
                </a:lnTo>
                <a:lnTo>
                  <a:pt x="816551" y="2199464"/>
                </a:lnTo>
                <a:lnTo>
                  <a:pt x="0" y="21994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 name="Freeform 3"/>
          <p:cNvSpPr/>
          <p:nvPr/>
        </p:nvSpPr>
        <p:spPr>
          <a:xfrm>
            <a:off x="15818680" y="3831590"/>
            <a:ext cx="1271010" cy="1933096"/>
          </a:xfrm>
          <a:custGeom>
            <a:avLst/>
            <a:gdLst/>
            <a:ahLst/>
            <a:cxnLst/>
            <a:rect l="l" t="t" r="r" b="b"/>
            <a:pathLst>
              <a:path w="1271010" h="1933096">
                <a:moveTo>
                  <a:pt x="0" y="0"/>
                </a:moveTo>
                <a:lnTo>
                  <a:pt x="1271010" y="0"/>
                </a:lnTo>
                <a:lnTo>
                  <a:pt x="1271010" y="1933096"/>
                </a:lnTo>
                <a:lnTo>
                  <a:pt x="0" y="19330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4" name="Freeform 4"/>
          <p:cNvSpPr/>
          <p:nvPr/>
        </p:nvSpPr>
        <p:spPr>
          <a:xfrm>
            <a:off x="719480" y="6637568"/>
            <a:ext cx="1434991" cy="2137789"/>
          </a:xfrm>
          <a:custGeom>
            <a:avLst/>
            <a:gdLst/>
            <a:ahLst/>
            <a:cxnLst/>
            <a:rect l="l" t="t" r="r" b="b"/>
            <a:pathLst>
              <a:path w="1434991" h="2137789">
                <a:moveTo>
                  <a:pt x="0" y="0"/>
                </a:moveTo>
                <a:lnTo>
                  <a:pt x="1434991" y="0"/>
                </a:lnTo>
                <a:lnTo>
                  <a:pt x="1434991" y="2137789"/>
                </a:lnTo>
                <a:lnTo>
                  <a:pt x="0" y="21377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5" name="TextBox 5"/>
          <p:cNvSpPr txBox="1"/>
          <p:nvPr/>
        </p:nvSpPr>
        <p:spPr>
          <a:xfrm>
            <a:off x="2463691" y="741534"/>
            <a:ext cx="13990494" cy="2512867"/>
          </a:xfrm>
          <a:prstGeom prst="rect">
            <a:avLst/>
          </a:prstGeom>
        </p:spPr>
        <p:txBody>
          <a:bodyPr lIns="0" tIns="0" rIns="0" bIns="0" rtlCol="0" anchor="t">
            <a:spAutoFit/>
          </a:bodyPr>
          <a:lstStyle/>
          <a:p>
            <a:pPr algn="just">
              <a:lnSpc>
                <a:spcPts val="4959"/>
              </a:lnSpc>
            </a:pPr>
            <a:r>
              <a:rPr lang="tr-TR" sz="3200" b="1" dirty="0">
                <a:solidFill>
                  <a:srgbClr val="000000"/>
                </a:solidFill>
                <a:latin typeface="Aptos" panose="020B0004020202020204" pitchFamily="34" charset="0"/>
                <a:ea typeface="Inter Bold"/>
                <a:cs typeface="Inter Bold"/>
                <a:sym typeface="Inter Bold"/>
              </a:rPr>
              <a:t>Güvenli uygulamaların kullanımı: </a:t>
            </a:r>
            <a:r>
              <a:rPr lang="tr-TR" sz="3200" dirty="0">
                <a:solidFill>
                  <a:srgbClr val="000000"/>
                </a:solidFill>
                <a:latin typeface="Aptos" panose="020B0004020202020204" pitchFamily="34" charset="0"/>
                <a:ea typeface="Inter Bold"/>
                <a:cs typeface="Inter Bold"/>
                <a:sym typeface="Inter Bold"/>
              </a:rPr>
              <a:t>İletişim sırasında verileri korumak için uçtan uca şifreleme sunan mesajlaşma ve e-posta uygulamaları kullanın. </a:t>
            </a:r>
            <a:r>
              <a:rPr lang="tr-TR" sz="3200" dirty="0" err="1">
                <a:solidFill>
                  <a:srgbClr val="000000"/>
                </a:solidFill>
                <a:latin typeface="Aptos" panose="020B0004020202020204" pitchFamily="34" charset="0"/>
                <a:ea typeface="Inter Bold"/>
                <a:cs typeface="Inter Bold"/>
                <a:sym typeface="Inter Bold"/>
              </a:rPr>
              <a:t>Whatsapp</a:t>
            </a:r>
            <a:r>
              <a:rPr lang="tr-TR" sz="3200" dirty="0">
                <a:solidFill>
                  <a:srgbClr val="000000"/>
                </a:solidFill>
                <a:latin typeface="Aptos" panose="020B0004020202020204" pitchFamily="34" charset="0"/>
                <a:ea typeface="Inter Bold"/>
                <a:cs typeface="Inter Bold"/>
                <a:sym typeface="Inter Bold"/>
              </a:rPr>
              <a:t>, </a:t>
            </a:r>
            <a:r>
              <a:rPr lang="tr-TR" sz="3200" dirty="0" err="1">
                <a:solidFill>
                  <a:srgbClr val="000000"/>
                </a:solidFill>
                <a:latin typeface="Aptos" panose="020B0004020202020204" pitchFamily="34" charset="0"/>
                <a:ea typeface="Inter Bold"/>
                <a:cs typeface="Inter Bold"/>
                <a:sym typeface="Inter Bold"/>
              </a:rPr>
              <a:t>Telegram</a:t>
            </a:r>
            <a:r>
              <a:rPr lang="tr-TR" sz="3200" dirty="0">
                <a:solidFill>
                  <a:srgbClr val="000000"/>
                </a:solidFill>
                <a:latin typeface="Aptos" panose="020B0004020202020204" pitchFamily="34" charset="0"/>
                <a:ea typeface="Inter Bold"/>
                <a:cs typeface="Inter Bold"/>
                <a:sym typeface="Inter Bold"/>
              </a:rPr>
              <a:t> ve </a:t>
            </a:r>
            <a:r>
              <a:rPr lang="tr-TR" sz="3200" dirty="0" err="1">
                <a:solidFill>
                  <a:srgbClr val="000000"/>
                </a:solidFill>
                <a:latin typeface="Aptos" panose="020B0004020202020204" pitchFamily="34" charset="0"/>
                <a:ea typeface="Inter Bold"/>
                <a:cs typeface="Inter Bold"/>
                <a:sym typeface="Inter Bold"/>
              </a:rPr>
              <a:t>Signal</a:t>
            </a:r>
            <a:r>
              <a:rPr lang="tr-TR" sz="3200" dirty="0">
                <a:solidFill>
                  <a:srgbClr val="000000"/>
                </a:solidFill>
                <a:latin typeface="Aptos" panose="020B0004020202020204" pitchFamily="34" charset="0"/>
                <a:ea typeface="Inter Bold"/>
                <a:cs typeface="Inter Bold"/>
                <a:sym typeface="Inter Bold"/>
              </a:rPr>
              <a:t> gibi popüler uygulamalar, mesajların gizliliğini sağlamak için bu tür şifrelemeyi sunar.</a:t>
            </a:r>
            <a:endParaRPr lang="tr-TR" sz="3200" dirty="0">
              <a:solidFill>
                <a:srgbClr val="000000"/>
              </a:solidFill>
              <a:latin typeface="Aptos" panose="020B0004020202020204" pitchFamily="34" charset="0"/>
              <a:ea typeface="Inter"/>
              <a:cs typeface="Inter"/>
              <a:sym typeface="Inter"/>
            </a:endParaRPr>
          </a:p>
        </p:txBody>
      </p:sp>
      <p:sp>
        <p:nvSpPr>
          <p:cNvPr id="6" name="TextBox 6"/>
          <p:cNvSpPr txBox="1"/>
          <p:nvPr/>
        </p:nvSpPr>
        <p:spPr>
          <a:xfrm>
            <a:off x="1436976" y="3745865"/>
            <a:ext cx="13990494" cy="1871666"/>
          </a:xfrm>
          <a:prstGeom prst="rect">
            <a:avLst/>
          </a:prstGeom>
        </p:spPr>
        <p:txBody>
          <a:bodyPr lIns="0" tIns="0" rIns="0" bIns="0" rtlCol="0" anchor="t">
            <a:spAutoFit/>
          </a:bodyPr>
          <a:lstStyle/>
          <a:p>
            <a:pPr algn="just">
              <a:lnSpc>
                <a:spcPts val="4959"/>
              </a:lnSpc>
            </a:pPr>
            <a:r>
              <a:rPr lang="tr-TR" sz="3200" b="1" dirty="0">
                <a:solidFill>
                  <a:srgbClr val="000000"/>
                </a:solidFill>
                <a:latin typeface="Aptos" panose="020B0004020202020204" pitchFamily="34" charset="0"/>
                <a:ea typeface="Inter Bold"/>
                <a:cs typeface="Inter Bold"/>
                <a:sym typeface="Inter Bold"/>
              </a:rPr>
              <a:t>Güçlü ve benzersiz parolalar: </a:t>
            </a:r>
            <a:r>
              <a:rPr lang="tr-TR" sz="3200" dirty="0">
                <a:solidFill>
                  <a:srgbClr val="000000"/>
                </a:solidFill>
                <a:latin typeface="Aptos" panose="020B0004020202020204" pitchFamily="34" charset="0"/>
                <a:ea typeface="Inter Bold"/>
                <a:cs typeface="Inter Bold"/>
                <a:sym typeface="Inter Bold"/>
              </a:rPr>
              <a:t>Hem gönderenin hem de alıcının e-posta hesapları ve mesajlaşma uygulamaları için güçlü ve benzersiz parolalar kullandığından emin olun. Parolalar tahmin edilmesi zor olmalı ve başka kimseyle paylaşılmamalıdır.</a:t>
            </a:r>
            <a:endParaRPr lang="tr-TR" sz="3200" dirty="0">
              <a:solidFill>
                <a:srgbClr val="000000"/>
              </a:solidFill>
              <a:latin typeface="Aptos" panose="020B0004020202020204" pitchFamily="34" charset="0"/>
              <a:ea typeface="Inter"/>
              <a:cs typeface="Inter"/>
              <a:sym typeface="Inter"/>
            </a:endParaRPr>
          </a:p>
        </p:txBody>
      </p:sp>
      <p:sp>
        <p:nvSpPr>
          <p:cNvPr id="7" name="TextBox 7"/>
          <p:cNvSpPr txBox="1"/>
          <p:nvPr/>
        </p:nvSpPr>
        <p:spPr>
          <a:xfrm>
            <a:off x="2463691" y="6532793"/>
            <a:ext cx="14625999" cy="1873333"/>
          </a:xfrm>
          <a:prstGeom prst="rect">
            <a:avLst/>
          </a:prstGeom>
        </p:spPr>
        <p:txBody>
          <a:bodyPr lIns="0" tIns="0" rIns="0" bIns="0" rtlCol="0" anchor="t">
            <a:spAutoFit/>
          </a:bodyPr>
          <a:lstStyle/>
          <a:p>
            <a:pPr algn="just">
              <a:lnSpc>
                <a:spcPts val="4959"/>
              </a:lnSpc>
            </a:pPr>
            <a:r>
              <a:rPr lang="tr-TR" sz="3200" b="1" dirty="0">
                <a:solidFill>
                  <a:srgbClr val="000000"/>
                </a:solidFill>
                <a:latin typeface="Aptos" panose="020B0004020202020204" pitchFamily="34" charset="0"/>
                <a:ea typeface="Inter Bold"/>
                <a:cs typeface="Inter Bold"/>
                <a:sym typeface="Inter Bold"/>
              </a:rPr>
              <a:t>İki faktörlü kimlik doğrulama: </a:t>
            </a:r>
            <a:r>
              <a:rPr lang="tr-TR" sz="3200" dirty="0">
                <a:solidFill>
                  <a:srgbClr val="000000"/>
                </a:solidFill>
                <a:latin typeface="Aptos" panose="020B0004020202020204" pitchFamily="34" charset="0"/>
                <a:ea typeface="Inter Bold"/>
                <a:cs typeface="Inter Bold"/>
                <a:sym typeface="Inter Bold"/>
              </a:rPr>
              <a:t>Mobil cihazla ilişkili hesaplarda mümkünse </a:t>
            </a:r>
            <a:br>
              <a:rPr lang="tr-TR" sz="3200" dirty="0">
                <a:solidFill>
                  <a:srgbClr val="000000"/>
                </a:solidFill>
                <a:latin typeface="Aptos" panose="020B0004020202020204" pitchFamily="34" charset="0"/>
                <a:ea typeface="Inter Bold"/>
                <a:cs typeface="Inter Bold"/>
                <a:sym typeface="Inter Bold"/>
              </a:rPr>
            </a:br>
            <a:r>
              <a:rPr lang="tr-TR" sz="3200" dirty="0">
                <a:solidFill>
                  <a:srgbClr val="000000"/>
                </a:solidFill>
                <a:latin typeface="Aptos" panose="020B0004020202020204" pitchFamily="34" charset="0"/>
                <a:ea typeface="Inter Bold"/>
                <a:cs typeface="Inter Bold"/>
                <a:sym typeface="Inter Bold"/>
              </a:rPr>
              <a:t>iki faktörlü kimlik doğrulamayı etkinleştirin. Bu, güvenilir bir cihaza gönderilen bir kod gibi, ikinci bir doğrulama yöntemi gerektirerek ek bir güvenlik katmanı ekler.</a:t>
            </a:r>
            <a:endParaRPr lang="tr-TR" sz="3200" dirty="0">
              <a:solidFill>
                <a:srgbClr val="000000"/>
              </a:solidFill>
              <a:latin typeface="Aptos" panose="020B0004020202020204" pitchFamily="34" charset="0"/>
              <a:ea typeface="Inter"/>
              <a:cs typeface="Inter"/>
              <a:sym typeface="Inte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45339" y="1028700"/>
            <a:ext cx="1622638" cy="2261516"/>
          </a:xfrm>
          <a:custGeom>
            <a:avLst/>
            <a:gdLst/>
            <a:ahLst/>
            <a:cxnLst/>
            <a:rect l="l" t="t" r="r" b="b"/>
            <a:pathLst>
              <a:path w="1622638" h="2261516">
                <a:moveTo>
                  <a:pt x="0" y="0"/>
                </a:moveTo>
                <a:lnTo>
                  <a:pt x="1622638" y="0"/>
                </a:lnTo>
                <a:lnTo>
                  <a:pt x="1622638" y="2261516"/>
                </a:lnTo>
                <a:lnTo>
                  <a:pt x="0" y="22615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 name="Freeform 3"/>
          <p:cNvSpPr/>
          <p:nvPr/>
        </p:nvSpPr>
        <p:spPr>
          <a:xfrm>
            <a:off x="15759227" y="3802914"/>
            <a:ext cx="1500073" cy="2264262"/>
          </a:xfrm>
          <a:custGeom>
            <a:avLst/>
            <a:gdLst/>
            <a:ahLst/>
            <a:cxnLst/>
            <a:rect l="l" t="t" r="r" b="b"/>
            <a:pathLst>
              <a:path w="1500073" h="2264262">
                <a:moveTo>
                  <a:pt x="0" y="0"/>
                </a:moveTo>
                <a:lnTo>
                  <a:pt x="1500073" y="0"/>
                </a:lnTo>
                <a:lnTo>
                  <a:pt x="1500073" y="2264262"/>
                </a:lnTo>
                <a:lnTo>
                  <a:pt x="0" y="22642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4" name="Freeform 4"/>
          <p:cNvSpPr/>
          <p:nvPr/>
        </p:nvSpPr>
        <p:spPr>
          <a:xfrm>
            <a:off x="521361" y="6563691"/>
            <a:ext cx="1546616" cy="2304084"/>
          </a:xfrm>
          <a:custGeom>
            <a:avLst/>
            <a:gdLst/>
            <a:ahLst/>
            <a:cxnLst/>
            <a:rect l="l" t="t" r="r" b="b"/>
            <a:pathLst>
              <a:path w="1546616" h="2304084">
                <a:moveTo>
                  <a:pt x="0" y="0"/>
                </a:moveTo>
                <a:lnTo>
                  <a:pt x="1546616" y="0"/>
                </a:lnTo>
                <a:lnTo>
                  <a:pt x="1546616" y="2304084"/>
                </a:lnTo>
                <a:lnTo>
                  <a:pt x="0" y="23040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5" name="TextBox 5"/>
          <p:cNvSpPr txBox="1"/>
          <p:nvPr/>
        </p:nvSpPr>
        <p:spPr>
          <a:xfrm>
            <a:off x="2324656" y="904875"/>
            <a:ext cx="14223838" cy="2518190"/>
          </a:xfrm>
          <a:prstGeom prst="rect">
            <a:avLst/>
          </a:prstGeom>
        </p:spPr>
        <p:txBody>
          <a:bodyPr lIns="0" tIns="0" rIns="0" bIns="0" rtlCol="0" anchor="t">
            <a:spAutoFit/>
          </a:bodyPr>
          <a:lstStyle/>
          <a:p>
            <a:pPr algn="just">
              <a:lnSpc>
                <a:spcPts val="4959"/>
              </a:lnSpc>
            </a:pPr>
            <a:r>
              <a:rPr lang="tr-TR" sz="3200" b="1" dirty="0">
                <a:solidFill>
                  <a:srgbClr val="000000"/>
                </a:solidFill>
                <a:latin typeface="Aptos" panose="020B0004020202020204" pitchFamily="34" charset="0"/>
                <a:ea typeface="Inter Bold"/>
                <a:cs typeface="Inter Bold"/>
                <a:sym typeface="Inter Bold"/>
              </a:rPr>
              <a:t>Yazılımı güncelleme: </a:t>
            </a:r>
            <a:r>
              <a:rPr lang="tr-TR" sz="3200" dirty="0">
                <a:solidFill>
                  <a:srgbClr val="000000"/>
                </a:solidFill>
                <a:latin typeface="Aptos" panose="020B0004020202020204" pitchFamily="34" charset="0"/>
                <a:ea typeface="Inter Bold"/>
                <a:cs typeface="Inter Bold"/>
                <a:sym typeface="Inter Bold"/>
              </a:rPr>
              <a:t>Hem mobil cihazın işletim sistemini hem de veri göndermek ve almak için kullanılan uygulamaları güncel tutun. Düzenli güncellemeler, genellikle bilinen güvenlik açıklarını düzelten güvenlik yamalarını içerir.</a:t>
            </a:r>
            <a:endParaRPr lang="tr-TR" sz="3200" dirty="0">
              <a:solidFill>
                <a:srgbClr val="000000"/>
              </a:solidFill>
              <a:latin typeface="Aptos" panose="020B0004020202020204" pitchFamily="34" charset="0"/>
              <a:ea typeface="Inter"/>
              <a:cs typeface="Inter"/>
              <a:sym typeface="Inter"/>
            </a:endParaRPr>
          </a:p>
        </p:txBody>
      </p:sp>
      <p:sp>
        <p:nvSpPr>
          <p:cNvPr id="6" name="TextBox 6"/>
          <p:cNvSpPr txBox="1"/>
          <p:nvPr/>
        </p:nvSpPr>
        <p:spPr>
          <a:xfrm>
            <a:off x="1028700" y="3794686"/>
            <a:ext cx="14480517" cy="2514535"/>
          </a:xfrm>
          <a:prstGeom prst="rect">
            <a:avLst/>
          </a:prstGeom>
        </p:spPr>
        <p:txBody>
          <a:bodyPr lIns="0" tIns="0" rIns="0" bIns="0" rtlCol="0" anchor="t">
            <a:spAutoFit/>
          </a:bodyPr>
          <a:lstStyle/>
          <a:p>
            <a:pPr algn="just">
              <a:lnSpc>
                <a:spcPts val="4959"/>
              </a:lnSpc>
            </a:pPr>
            <a:r>
              <a:rPr lang="tr-TR" sz="3200" b="1">
                <a:solidFill>
                  <a:srgbClr val="000000"/>
                </a:solidFill>
                <a:latin typeface="Aptos" panose="020B0004020202020204" pitchFamily="34" charset="0"/>
                <a:ea typeface="Inter Bold"/>
                <a:cs typeface="Inter Bold"/>
                <a:sym typeface="Inter Bold"/>
              </a:rPr>
              <a:t>Güvenli olmayan genel Wi-Fi ağlarından kaçının: </a:t>
            </a:r>
            <a:r>
              <a:rPr lang="tr-TR" sz="3200">
                <a:solidFill>
                  <a:srgbClr val="000000"/>
                </a:solidFill>
                <a:latin typeface="Aptos" panose="020B0004020202020204" pitchFamily="34" charset="0"/>
                <a:ea typeface="Inter Bold"/>
                <a:cs typeface="Inter Bold"/>
                <a:sym typeface="Inter Bold"/>
              </a:rPr>
              <a:t>Güvenli olmayan genel Wi-Fi ağları üzerinden hassas veriler gönderirken dikkatli olmak önemlidir, çünkü bu ağlar aracı saldırılara karşı savunmasız olabilir. Bunun yerine, güvenli Wi-Fi ağları veya mobil veri bağlantısı kullanın.</a:t>
            </a:r>
            <a:endParaRPr lang="tr-TR" sz="3200">
              <a:solidFill>
                <a:srgbClr val="000000"/>
              </a:solidFill>
              <a:latin typeface="Aptos" panose="020B0004020202020204" pitchFamily="34" charset="0"/>
              <a:ea typeface="Inter"/>
              <a:cs typeface="Inter"/>
              <a:sym typeface="Inter"/>
            </a:endParaRPr>
          </a:p>
        </p:txBody>
      </p:sp>
      <p:sp>
        <p:nvSpPr>
          <p:cNvPr id="7" name="TextBox 7"/>
          <p:cNvSpPr txBox="1"/>
          <p:nvPr/>
        </p:nvSpPr>
        <p:spPr>
          <a:xfrm>
            <a:off x="2464662" y="6882130"/>
            <a:ext cx="14480517" cy="1871666"/>
          </a:xfrm>
          <a:prstGeom prst="rect">
            <a:avLst/>
          </a:prstGeom>
        </p:spPr>
        <p:txBody>
          <a:bodyPr lIns="0" tIns="0" rIns="0" bIns="0" rtlCol="0" anchor="t">
            <a:spAutoFit/>
          </a:bodyPr>
          <a:lstStyle/>
          <a:p>
            <a:pPr algn="just">
              <a:lnSpc>
                <a:spcPts val="4959"/>
              </a:lnSpc>
            </a:pPr>
            <a:r>
              <a:rPr lang="tr-TR" sz="3200" b="1" dirty="0">
                <a:solidFill>
                  <a:srgbClr val="000000"/>
                </a:solidFill>
                <a:latin typeface="Aptos" panose="020B0004020202020204" pitchFamily="34" charset="0"/>
                <a:ea typeface="Inter Bold"/>
                <a:cs typeface="Inter Bold"/>
                <a:sym typeface="Inter Bold"/>
              </a:rPr>
              <a:t>Şüpheli bağlantılara tıklamayın: </a:t>
            </a:r>
            <a:r>
              <a:rPr lang="tr-TR" sz="3200" dirty="0">
                <a:solidFill>
                  <a:srgbClr val="000000"/>
                </a:solidFill>
                <a:latin typeface="Aptos" panose="020B0004020202020204" pitchFamily="34" charset="0"/>
                <a:ea typeface="Inter Bold"/>
                <a:cs typeface="Inter Bold"/>
                <a:sym typeface="Inter Bold"/>
              </a:rPr>
              <a:t>Kötü amaçlı yazılım veya kimlik avı içerebileceklerinden, bilinmeyen kişilerden gelen şüpheli bağlantılara tıklamaktan veya eklerini açmaktan kaçının.</a:t>
            </a:r>
            <a:endParaRPr lang="tr-TR" sz="3200" dirty="0">
              <a:solidFill>
                <a:srgbClr val="000000"/>
              </a:solidFill>
              <a:latin typeface="Aptos" panose="020B0004020202020204" pitchFamily="34" charset="0"/>
              <a:ea typeface="Inter"/>
              <a:cs typeface="Inter"/>
              <a:sym typeface="Inte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30080" y="1028700"/>
            <a:ext cx="1496776" cy="2558591"/>
          </a:xfrm>
          <a:custGeom>
            <a:avLst/>
            <a:gdLst/>
            <a:ahLst/>
            <a:cxnLst/>
            <a:rect l="l" t="t" r="r" b="b"/>
            <a:pathLst>
              <a:path w="1496776" h="2558591">
                <a:moveTo>
                  <a:pt x="0" y="0"/>
                </a:moveTo>
                <a:lnTo>
                  <a:pt x="1496776" y="0"/>
                </a:lnTo>
                <a:lnTo>
                  <a:pt x="1496776" y="2558591"/>
                </a:lnTo>
                <a:lnTo>
                  <a:pt x="0" y="25585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 name="Freeform 3"/>
          <p:cNvSpPr/>
          <p:nvPr/>
        </p:nvSpPr>
        <p:spPr>
          <a:xfrm>
            <a:off x="15569049" y="5422117"/>
            <a:ext cx="1690251" cy="2454085"/>
          </a:xfrm>
          <a:custGeom>
            <a:avLst/>
            <a:gdLst/>
            <a:ahLst/>
            <a:cxnLst/>
            <a:rect l="l" t="t" r="r" b="b"/>
            <a:pathLst>
              <a:path w="1690251" h="2454085">
                <a:moveTo>
                  <a:pt x="0" y="0"/>
                </a:moveTo>
                <a:lnTo>
                  <a:pt x="1690251" y="0"/>
                </a:lnTo>
                <a:lnTo>
                  <a:pt x="1690251" y="2454085"/>
                </a:lnTo>
                <a:lnTo>
                  <a:pt x="0" y="245408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4" name="TextBox 4"/>
          <p:cNvSpPr txBox="1"/>
          <p:nvPr/>
        </p:nvSpPr>
        <p:spPr>
          <a:xfrm>
            <a:off x="2558000" y="1286291"/>
            <a:ext cx="14480517" cy="3159391"/>
          </a:xfrm>
          <a:prstGeom prst="rect">
            <a:avLst/>
          </a:prstGeom>
        </p:spPr>
        <p:txBody>
          <a:bodyPr lIns="0" tIns="0" rIns="0" bIns="0" rtlCol="0" anchor="t">
            <a:spAutoFit/>
          </a:bodyPr>
          <a:lstStyle/>
          <a:p>
            <a:pPr algn="just">
              <a:lnSpc>
                <a:spcPts val="4959"/>
              </a:lnSpc>
            </a:pPr>
            <a:r>
              <a:rPr lang="tr-TR" sz="3200" b="1" dirty="0">
                <a:solidFill>
                  <a:srgbClr val="000000"/>
                </a:solidFill>
                <a:latin typeface="Aptos" panose="020B0004020202020204" pitchFamily="34" charset="0"/>
                <a:ea typeface="Inter Bold"/>
                <a:cs typeface="Inter Bold"/>
                <a:sym typeface="Inter Bold"/>
              </a:rPr>
              <a:t>Gizlilik ayarlarını gözden geçirin: </a:t>
            </a:r>
            <a:r>
              <a:rPr lang="tr-TR" sz="3200" dirty="0">
                <a:solidFill>
                  <a:srgbClr val="000000"/>
                </a:solidFill>
                <a:latin typeface="Aptos" panose="020B0004020202020204" pitchFamily="34" charset="0"/>
                <a:ea typeface="Inter Bold"/>
                <a:cs typeface="Inter Bold"/>
                <a:sym typeface="Inter Bold"/>
              </a:rPr>
              <a:t>Mesajlaşma ve e-posta uygulamalarının gizlilik ayarlarını gözden geçirin ve kimin paylaşılan verileri görebileceğini ve erişebileceğini sınırlamak için ayarlayın. Bu sınırlamalar aracılığıyla, kimin sizinle iletişim kurabileceğini ya da kimin kişisel bilgileri görüntüleyebileceğini kontrol edebilirsiniz.</a:t>
            </a:r>
          </a:p>
        </p:txBody>
      </p:sp>
      <p:sp>
        <p:nvSpPr>
          <p:cNvPr id="5" name="TextBox 5"/>
          <p:cNvSpPr txBox="1"/>
          <p:nvPr/>
        </p:nvSpPr>
        <p:spPr>
          <a:xfrm>
            <a:off x="730080" y="5373833"/>
            <a:ext cx="14480517" cy="2512867"/>
          </a:xfrm>
          <a:prstGeom prst="rect">
            <a:avLst/>
          </a:prstGeom>
        </p:spPr>
        <p:txBody>
          <a:bodyPr lIns="0" tIns="0" rIns="0" bIns="0" rtlCol="0" anchor="t">
            <a:spAutoFit/>
          </a:bodyPr>
          <a:lstStyle/>
          <a:p>
            <a:pPr algn="just">
              <a:lnSpc>
                <a:spcPts val="4959"/>
              </a:lnSpc>
            </a:pPr>
            <a:r>
              <a:rPr lang="tr-TR" sz="3200" b="1" dirty="0">
                <a:solidFill>
                  <a:srgbClr val="000000"/>
                </a:solidFill>
                <a:latin typeface="Aptos" panose="020B0004020202020204" pitchFamily="34" charset="0"/>
                <a:ea typeface="Inter Bold"/>
                <a:cs typeface="Inter Bold"/>
                <a:sym typeface="Inter Bold"/>
              </a:rPr>
              <a:t>İletişimi açık tutun: </a:t>
            </a:r>
            <a:r>
              <a:rPr lang="tr-TR" sz="3200" dirty="0">
                <a:solidFill>
                  <a:srgbClr val="000000"/>
                </a:solidFill>
                <a:latin typeface="Aptos" panose="020B0004020202020204" pitchFamily="34" charset="0"/>
                <a:ea typeface="Inter Bold"/>
                <a:cs typeface="Inter Bold"/>
                <a:sym typeface="Inter Bold"/>
              </a:rPr>
              <a:t>Herhangi bir güvenlik sorununu gidermek ve birlikte önleyici tedbirler almak için veri gönderici ve alıcı arasında açık ve şeffaf iletişimi sürdürün. Herhangi bir şüpheli etkinlik tespit edilirse veya bir güvenlik olayı yaşanırsa, bunu derhal bildirin ve verileri korumak için gerekli adımları atın.</a:t>
            </a:r>
            <a:endParaRPr lang="tr-TR" sz="3200" dirty="0">
              <a:solidFill>
                <a:srgbClr val="000000"/>
              </a:solidFill>
              <a:latin typeface="Aptos" panose="020B0004020202020204" pitchFamily="34" charset="0"/>
              <a:ea typeface="Inter"/>
              <a:cs typeface="Inter"/>
              <a:sym typeface="Inte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tr-TR" sz="27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125F85EE-0741-464A-89E5-9FE05AD7F2C3}"/>
              </a:ext>
            </a:extLst>
          </p:cNvPr>
          <p:cNvSpPr>
            <a:spLocks noGrp="1"/>
          </p:cNvSpPr>
          <p:nvPr>
            <p:ph type="title"/>
          </p:nvPr>
        </p:nvSpPr>
        <p:spPr>
          <a:xfrm>
            <a:off x="265403" y="222238"/>
            <a:ext cx="8090040" cy="1390622"/>
          </a:xfrm>
        </p:spPr>
        <p:txBody>
          <a:bodyPr>
            <a:normAutofit/>
          </a:bodyPr>
          <a:lstStyle/>
          <a:p>
            <a:pPr algn="l"/>
            <a:r>
              <a:rPr lang="tr-TR" sz="6600">
                <a:latin typeface="Aptos" panose="020B0004020202020204" pitchFamily="34" charset="0"/>
              </a:rPr>
              <a:t>FİNAL SORUSU</a:t>
            </a:r>
          </a:p>
        </p:txBody>
      </p:sp>
      <p:sp>
        <p:nvSpPr>
          <p:cNvPr id="12" name="Freeform: Shape 11">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97986" y="2"/>
            <a:ext cx="1732713" cy="937541"/>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tr-TR" sz="27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4D43C8CB-ADCB-F147-B1DE-A917435214D0}"/>
              </a:ext>
            </a:extLst>
          </p:cNvPr>
          <p:cNvSpPr>
            <a:spLocks noGrp="1"/>
          </p:cNvSpPr>
          <p:nvPr>
            <p:ph idx="1"/>
          </p:nvPr>
        </p:nvSpPr>
        <p:spPr>
          <a:xfrm>
            <a:off x="467134" y="1988821"/>
            <a:ext cx="8880209" cy="7276625"/>
          </a:xfrm>
        </p:spPr>
        <p:txBody>
          <a:bodyPr>
            <a:normAutofit/>
          </a:bodyPr>
          <a:lstStyle/>
          <a:p>
            <a:pPr marL="0" indent="0" algn="ctr">
              <a:spcAft>
                <a:spcPts val="900"/>
              </a:spcAft>
              <a:buNone/>
            </a:pPr>
            <a:r>
              <a:rPr lang="tr-TR" sz="7200">
                <a:latin typeface="Aptos" panose="020B0004020202020204" pitchFamily="34" charset="0"/>
              </a:rPr>
              <a:t>Bilgi gizliliği ile iletişim gizliliği arasındaki fark nedir?</a:t>
            </a:r>
          </a:p>
        </p:txBody>
      </p:sp>
      <p:sp>
        <p:nvSpPr>
          <p:cNvPr id="14" name="Oval 13">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12278" y="5135939"/>
            <a:ext cx="946326" cy="946326"/>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tr-TR" sz="27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11175341" y="7750024"/>
            <a:ext cx="2753588" cy="3037178"/>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tr-TR" sz="2700" b="0" i="0" u="none" strike="noStrike" kern="1200" cap="none" spc="0" normalizeH="0" baseline="0">
              <a:ln>
                <a:noFill/>
              </a:ln>
              <a:solidFill>
                <a:prstClr val="black"/>
              </a:solidFill>
              <a:effectLst/>
              <a:uLnTx/>
              <a:uFillTx/>
              <a:latin typeface="Calibri" panose="020F0502020204030204"/>
              <a:ea typeface="+mn-ea"/>
              <a:cs typeface="+mn-cs"/>
            </a:endParaRPr>
          </a:p>
        </p:txBody>
      </p:sp>
      <p:pic>
        <p:nvPicPr>
          <p:cNvPr id="5" name="Resim 4" descr="Otáznik výplň plnou farbou">
            <a:extLst>
              <a:ext uri="{FF2B5EF4-FFF2-40B4-BE49-F238E27FC236}">
                <a16:creationId xmlns:a16="http://schemas.microsoft.com/office/drawing/2014/main" id="{BB5D2F0A-3C14-8B4B-A8B2-6DBCCD66CAF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627963" y="1612859"/>
            <a:ext cx="6192905" cy="6192905"/>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8" name="Freeform: Shape 17">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24403" y="2"/>
            <a:ext cx="3100422" cy="243281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tr-TR" sz="2700" b="0" i="0" u="none" strike="noStrike" kern="1200" cap="none" spc="0" normalizeH="0" baseline="0">
              <a:ln>
                <a:noFill/>
              </a:ln>
              <a:solidFill>
                <a:prstClr val="black"/>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208118" y="1541859"/>
            <a:ext cx="0" cy="2396562"/>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14291" y="9050693"/>
            <a:ext cx="2986596" cy="1236308"/>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tr-TR" sz="2700" b="0" i="0" u="none" strike="noStrike" kern="1200" cap="none" spc="0" normalizeH="0" baseline="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77545" y="8278795"/>
            <a:ext cx="2010458" cy="2008208"/>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tr-TR" sz="2700" b="0" i="0" u="none" strike="noStrike" kern="1200" cap="none" spc="0" normalizeH="0" baseline="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895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468447" y="981075"/>
            <a:ext cx="17351106" cy="872546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just">
              <a:spcBef>
                <a:spcPct val="0"/>
              </a:spcBef>
            </a:pPr>
            <a:r>
              <a:rPr lang="tr-TR" sz="2600" b="1" dirty="0">
                <a:solidFill>
                  <a:srgbClr val="92BAB5"/>
                </a:solidFill>
                <a:latin typeface="Aptos" panose="020B0004020202020204" pitchFamily="34" charset="0"/>
                <a:ea typeface="Inter"/>
                <a:cs typeface="Inter"/>
                <a:sym typeface="Inter"/>
              </a:rPr>
              <a:t>Açık Lisans</a:t>
            </a:r>
          </a:p>
          <a:p>
            <a:pPr algn="just">
              <a:spcBef>
                <a:spcPct val="0"/>
              </a:spcBef>
            </a:pPr>
            <a:r>
              <a:rPr lang="tr-TR" sz="2600" dirty="0">
                <a:latin typeface="Aptos" panose="020B0004020202020204" pitchFamily="34" charset="0"/>
                <a:ea typeface="Inter"/>
                <a:cs typeface="Inter"/>
                <a:sym typeface="Inter"/>
              </a:rPr>
              <a:t> </a:t>
            </a:r>
          </a:p>
          <a:p>
            <a:pPr algn="just">
              <a:spcBef>
                <a:spcPct val="0"/>
              </a:spcBef>
            </a:pPr>
            <a:r>
              <a:rPr lang="tr-TR" sz="2600" dirty="0">
                <a:latin typeface="Aptos" panose="020B0004020202020204" pitchFamily="34" charset="0"/>
                <a:ea typeface="Inter"/>
                <a:cs typeface="Inter"/>
                <a:sym typeface="Inter"/>
              </a:rPr>
              <a:t>"Dijital Esenlik ve Güvenliği Herkes için Erişilebilir Hale Getirerek Dijital Yılmazlığın İnşası” (Proje </a:t>
            </a:r>
            <a:r>
              <a:rPr lang="tr-TR" sz="2600" dirty="0" err="1">
                <a:latin typeface="Aptos" panose="020B0004020202020204" pitchFamily="34" charset="0"/>
                <a:ea typeface="Inter"/>
                <a:cs typeface="Inter"/>
                <a:sym typeface="Inter"/>
              </a:rPr>
              <a:t>no</a:t>
            </a:r>
            <a:r>
              <a:rPr lang="tr-TR" sz="2600" dirty="0">
                <a:latin typeface="Aptos" panose="020B0004020202020204" pitchFamily="34" charset="0"/>
                <a:ea typeface="Inter"/>
                <a:cs typeface="Inter"/>
                <a:sym typeface="Inter"/>
              </a:rPr>
              <a:t>: 2022-2-SK01-KA220-ADU000096888) projesi kapsamında hazırlanan bu ürün, Avrupa Komisyonu’nun desteği ile geliştirilmiştir ve yalnızca yazar(</a:t>
            </a:r>
            <a:r>
              <a:rPr lang="tr-TR" sz="2600" dirty="0" err="1">
                <a:latin typeface="Aptos" panose="020B0004020202020204" pitchFamily="34" charset="0"/>
                <a:ea typeface="Inter"/>
                <a:cs typeface="Inter"/>
                <a:sym typeface="Inter"/>
              </a:rPr>
              <a:t>lar</a:t>
            </a:r>
            <a:r>
              <a:rPr lang="tr-TR" sz="2600" dirty="0">
                <a:latin typeface="Aptos" panose="020B0004020202020204" pitchFamily="34" charset="0"/>
                <a:ea typeface="Inter"/>
                <a:cs typeface="Inter"/>
                <a:sym typeface="Inter"/>
              </a:rPr>
              <a:t>)</a:t>
            </a:r>
            <a:r>
              <a:rPr lang="tr-TR" sz="2600" dirty="0" err="1">
                <a:latin typeface="Aptos" panose="020B0004020202020204" pitchFamily="34" charset="0"/>
                <a:ea typeface="Inter"/>
                <a:cs typeface="Inter"/>
                <a:sym typeface="Inter"/>
              </a:rPr>
              <a:t>ının</a:t>
            </a:r>
            <a:r>
              <a:rPr lang="tr-TR" sz="2600" dirty="0">
                <a:latin typeface="Aptos" panose="020B0004020202020204" pitchFamily="34" charset="0"/>
                <a:ea typeface="Inter"/>
                <a:cs typeface="Inter"/>
                <a:sym typeface="Inter"/>
              </a:rPr>
              <a:t> görüşlerini yansıtmaktadır. Avrupa Komisyonu, belgelerin içeriği hakkında sorumlu tutulamaz. </a:t>
            </a:r>
          </a:p>
          <a:p>
            <a:pPr algn="just">
              <a:spcBef>
                <a:spcPct val="0"/>
              </a:spcBef>
            </a:pPr>
            <a:endParaRPr lang="tr-TR" sz="2600" dirty="0">
              <a:latin typeface="Aptos" panose="020B0004020202020204" pitchFamily="34" charset="0"/>
              <a:ea typeface="Inter"/>
              <a:cs typeface="Inter"/>
              <a:sym typeface="Inter"/>
            </a:endParaRPr>
          </a:p>
          <a:p>
            <a:pPr algn="just">
              <a:spcBef>
                <a:spcPct val="0"/>
              </a:spcBef>
            </a:pPr>
            <a:r>
              <a:rPr lang="tr-TR" sz="2600" dirty="0">
                <a:latin typeface="Aptos" panose="020B0004020202020204" pitchFamily="34" charset="0"/>
                <a:ea typeface="Inter"/>
                <a:cs typeface="Inter"/>
                <a:sym typeface="Inter"/>
              </a:rPr>
              <a:t>Bu yayın, CC-BY-NC-SA Creative Commons lisansına sahiptir.</a:t>
            </a:r>
          </a:p>
          <a:p>
            <a:pPr algn="just">
              <a:spcBef>
                <a:spcPct val="0"/>
              </a:spcBef>
            </a:pPr>
            <a:br>
              <a:rPr lang="tr-TR" sz="2600" dirty="0">
                <a:latin typeface="Aptos" panose="020B0004020202020204" pitchFamily="34" charset="0"/>
                <a:ea typeface="Inter"/>
                <a:cs typeface="Inter"/>
                <a:sym typeface="Inter"/>
              </a:rPr>
            </a:br>
            <a:endParaRPr lang="tr-TR" sz="2600" dirty="0">
              <a:latin typeface="Aptos" panose="020B0004020202020204" pitchFamily="34" charset="0"/>
              <a:ea typeface="Inter"/>
              <a:cs typeface="Inter"/>
              <a:sym typeface="Inter"/>
            </a:endParaRPr>
          </a:p>
          <a:p>
            <a:pPr algn="just">
              <a:spcBef>
                <a:spcPct val="0"/>
              </a:spcBef>
            </a:pPr>
            <a:endParaRPr lang="tr-TR" sz="2600" dirty="0">
              <a:latin typeface="Aptos" panose="020B0004020202020204" pitchFamily="34" charset="0"/>
              <a:ea typeface="Inter"/>
              <a:cs typeface="Inter"/>
              <a:sym typeface="Inter"/>
            </a:endParaRPr>
          </a:p>
          <a:p>
            <a:pPr algn="just">
              <a:spcBef>
                <a:spcPct val="0"/>
              </a:spcBef>
              <a:defRPr/>
            </a:pPr>
            <a:r>
              <a:rPr lang="tr-TR" sz="2600" dirty="0">
                <a:latin typeface="Aptos" panose="020B0004020202020204" pitchFamily="34" charset="0"/>
                <a:ea typeface="Inter"/>
              </a:rPr>
              <a:t>Bu lisans, ticari olmayan amaçlar için eserin kopyalanmasına, dağıtılmasına, uyarlanmasına ve işlenmesine izin verir. Eseri kullanırken ve eserden alıntı yaparken:</a:t>
            </a:r>
          </a:p>
          <a:p>
            <a:pPr algn="just">
              <a:spcBef>
                <a:spcPct val="0"/>
              </a:spcBef>
              <a:defRPr/>
            </a:pPr>
            <a:r>
              <a:rPr lang="tr-TR" sz="2600" dirty="0">
                <a:latin typeface="Aptos" panose="020B0004020202020204" pitchFamily="34" charset="0"/>
                <a:ea typeface="Inter"/>
              </a:rPr>
              <a:t>1. uygun atıf yapılmalı, lisans kullanılmalı ve değişiklik yapıldıysa bu belirtilmelidir. Telif hakları, eser sahiplerine ait kalacaktır.</a:t>
            </a:r>
          </a:p>
          <a:p>
            <a:pPr algn="just">
              <a:spcBef>
                <a:spcPct val="0"/>
              </a:spcBef>
              <a:defRPr/>
            </a:pPr>
            <a:r>
              <a:rPr lang="tr-TR" sz="2600" dirty="0">
                <a:latin typeface="Aptos" panose="020B0004020202020204" pitchFamily="34" charset="0"/>
                <a:ea typeface="Inter"/>
              </a:rPr>
              <a:t>2. eser ticari amaçlarla kullanılamaz.</a:t>
            </a:r>
          </a:p>
          <a:p>
            <a:pPr algn="just">
              <a:spcBef>
                <a:spcPct val="0"/>
              </a:spcBef>
              <a:defRPr/>
            </a:pPr>
            <a:r>
              <a:rPr lang="tr-TR" sz="2600" dirty="0">
                <a:latin typeface="Aptos" panose="020B0004020202020204" pitchFamily="34" charset="0"/>
                <a:ea typeface="Inter"/>
              </a:rPr>
              <a:t>3. eseri değiştirdiğinizde, dönüştürdüğünüzde veya işlediğinizde, ortaya çıkan eseri aynı lisansla lisanslamalısınız. </a:t>
            </a:r>
          </a:p>
          <a:p>
            <a:pPr algn="just">
              <a:spcBef>
                <a:spcPct val="0"/>
              </a:spcBef>
              <a:defRPr/>
            </a:pPr>
            <a:endParaRPr lang="tr-TR" sz="2600" b="1" dirty="0">
              <a:solidFill>
                <a:srgbClr val="FFAA5A"/>
              </a:solidFill>
              <a:latin typeface="Aptos" panose="020B0004020202020204" pitchFamily="34" charset="0"/>
              <a:ea typeface="Inter"/>
              <a:cs typeface="Inter"/>
              <a:sym typeface="Inter"/>
            </a:endParaRPr>
          </a:p>
          <a:p>
            <a:pPr algn="just">
              <a:spcBef>
                <a:spcPct val="0"/>
              </a:spcBef>
            </a:pPr>
            <a:r>
              <a:rPr lang="tr-TR" sz="2600" b="1" dirty="0">
                <a:solidFill>
                  <a:srgbClr val="FFAA5A"/>
                </a:solidFill>
                <a:latin typeface="Aptos" panose="020B0004020202020204" pitchFamily="34" charset="0"/>
                <a:ea typeface="Inter"/>
                <a:cs typeface="Inter"/>
                <a:sym typeface="Inter"/>
              </a:rPr>
              <a:t>Sorumluluk Reddi:</a:t>
            </a:r>
          </a:p>
          <a:p>
            <a:pPr algn="just">
              <a:spcBef>
                <a:spcPct val="0"/>
              </a:spcBef>
            </a:pPr>
            <a:r>
              <a:rPr lang="tr-TR" sz="2600" dirty="0">
                <a:latin typeface="Aptos" panose="020B0004020202020204" pitchFamily="34" charset="0"/>
                <a:ea typeface="Inter"/>
              </a:rPr>
              <a:t>Avrupa Birliği tarafından ortak finanse edilmiştir. Ancak ifade edilen görüşler ve fikirler yalnızca yazar(</a:t>
            </a:r>
            <a:r>
              <a:rPr lang="tr-TR" sz="2600" dirty="0" err="1">
                <a:latin typeface="Aptos" panose="020B0004020202020204" pitchFamily="34" charset="0"/>
                <a:ea typeface="Inter"/>
              </a:rPr>
              <a:t>lar</a:t>
            </a:r>
            <a:r>
              <a:rPr lang="tr-TR" sz="2600" dirty="0">
                <a:latin typeface="Aptos" panose="020B0004020202020204" pitchFamily="34" charset="0"/>
                <a:ea typeface="Inter"/>
              </a:rPr>
              <a:t>)a aittir ve Avrupa Birliği veya Avrupa Eğitim ve Kültür Yürütme Ajansı'nın (EACEA) görüşlerini yansıtmaz. Ne Avrupa Birliği ne de EACEA bunlardan sorumlu tutulamaz.</a:t>
            </a:r>
            <a:r>
              <a:rPr lang="tr-TR" sz="2600" dirty="0">
                <a:latin typeface="Aptos" panose="020B0004020202020204" pitchFamily="34" charset="0"/>
                <a:ea typeface="Inter"/>
                <a:cs typeface="Inter"/>
                <a:sym typeface="Inter"/>
              </a:rPr>
              <a:t> </a:t>
            </a:r>
          </a:p>
        </p:txBody>
      </p:sp>
      <p:sp>
        <p:nvSpPr>
          <p:cNvPr id="4" name="Freeform 4"/>
          <p:cNvSpPr/>
          <p:nvPr/>
        </p:nvSpPr>
        <p:spPr>
          <a:xfrm>
            <a:off x="468447" y="3848100"/>
            <a:ext cx="2344122" cy="808722"/>
          </a:xfrm>
          <a:custGeom>
            <a:avLst/>
            <a:gdLst/>
            <a:ahLst/>
            <a:cxnLst/>
            <a:rect l="l" t="t" r="r" b="b"/>
            <a:pathLst>
              <a:path w="2344122" h="808722">
                <a:moveTo>
                  <a:pt x="0" y="0"/>
                </a:moveTo>
                <a:lnTo>
                  <a:pt x="2344122" y="0"/>
                </a:lnTo>
                <a:lnTo>
                  <a:pt x="2344122" y="808722"/>
                </a:lnTo>
                <a:lnTo>
                  <a:pt x="0" y="808722"/>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GB"/>
          </a:p>
        </p:txBody>
      </p:sp>
    </p:spTree>
    <p:extLst>
      <p:ext uri="{BB962C8B-B14F-4D97-AF65-F5344CB8AC3E}">
        <p14:creationId xmlns:p14="http://schemas.microsoft.com/office/powerpoint/2010/main" val="1045932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250907" cy="10287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33400" y="1730358"/>
            <a:ext cx="5297451" cy="6691744"/>
          </a:xfrm>
        </p:spPr>
        <p:txBody>
          <a:bodyPr>
            <a:normAutofit/>
          </a:bodyPr>
          <a:lstStyle/>
          <a:p>
            <a:r>
              <a:rPr lang="en-GB" sz="5600" dirty="0">
                <a:solidFill>
                  <a:srgbClr val="FFFFFF"/>
                </a:solidFill>
                <a:latin typeface="Aptos" panose="020B0004020202020204" pitchFamily="34" charset="0"/>
                <a:cs typeface="Calibri Light" panose="020F0302020204030204" pitchFamily="34" charset="0"/>
              </a:rPr>
              <a:t>BİLGİ GİZLİLİĞİ</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1325603" y="3683218"/>
            <a:ext cx="6125149" cy="6125150"/>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553200" y="731318"/>
            <a:ext cx="10477498" cy="8465344"/>
          </a:xfrm>
        </p:spPr>
        <p:txBody>
          <a:bodyPr anchor="ctr">
            <a:normAutofit/>
          </a:bodyPr>
          <a:lstStyle/>
          <a:p>
            <a:r>
              <a:rPr lang="tr-TR" sz="4400" b="1" dirty="0">
                <a:latin typeface="Aptos" panose="020B0004020202020204" pitchFamily="34" charset="0"/>
                <a:cs typeface="Calibri" panose="020F0502020204030204" pitchFamily="34" charset="0"/>
              </a:rPr>
              <a:t>Kişisel bilgi: </a:t>
            </a:r>
            <a:r>
              <a:rPr lang="tr-TR" sz="4400" dirty="0">
                <a:latin typeface="Aptos" panose="020B0004020202020204" pitchFamily="34" charset="0"/>
                <a:cs typeface="Calibri" panose="020F0502020204030204" pitchFamily="34" charset="0"/>
              </a:rPr>
              <a:t>Kişisel bilgilerimizi çevrimiçi olarak nasıl koruyabiliriz?</a:t>
            </a:r>
          </a:p>
          <a:p>
            <a:r>
              <a:rPr lang="tr-TR" sz="4400" dirty="0">
                <a:latin typeface="Aptos" panose="020B0004020202020204" pitchFamily="34" charset="0"/>
                <a:cs typeface="Calibri" panose="020F0502020204030204" pitchFamily="34" charset="0"/>
              </a:rPr>
              <a:t>Başlamadan önce, </a:t>
            </a:r>
            <a:r>
              <a:rPr lang="tr-TR" sz="4400" b="1" dirty="0">
                <a:latin typeface="Aptos" panose="020B0004020202020204" pitchFamily="34" charset="0"/>
                <a:cs typeface="Calibri" panose="020F0502020204030204" pitchFamily="34" charset="0"/>
              </a:rPr>
              <a:t>bizi korumak için yasalar olduğunu biliyor muydunuz?</a:t>
            </a:r>
          </a:p>
          <a:p>
            <a:r>
              <a:rPr lang="tr-TR" sz="4400" dirty="0">
                <a:latin typeface="Aptos" panose="020B0004020202020204" pitchFamily="34" charset="0"/>
                <a:cs typeface="Calibri" panose="020F0502020204030204" pitchFamily="34" charset="0"/>
              </a:rPr>
              <a:t>Öncelikle, kişisel bilgiler ve hassas veriler ile ne kastedildiğini anlamak oldukça önemlidir. </a:t>
            </a:r>
            <a:r>
              <a:rPr lang="tr-TR" sz="4400" b="1" dirty="0">
                <a:latin typeface="Aptos" panose="020B0004020202020204" pitchFamily="34" charset="0"/>
                <a:cs typeface="Calibri" panose="020F0502020204030204" pitchFamily="34" charset="0"/>
              </a:rPr>
              <a:t>2016/679 sayılı Yönetmelik’in 4. maddesi</a:t>
            </a:r>
            <a:r>
              <a:rPr lang="tr-TR" sz="4400" dirty="0">
                <a:latin typeface="Aptos" panose="020B0004020202020204" pitchFamily="34" charset="0"/>
                <a:cs typeface="Calibri" panose="020F0502020204030204" pitchFamily="34" charset="0"/>
              </a:rPr>
              <a:t>, kişisel verileri, </a:t>
            </a:r>
            <a:r>
              <a:rPr lang="tr-TR" sz="4400" i="1" dirty="0">
                <a:solidFill>
                  <a:srgbClr val="92BAB5"/>
                </a:solidFill>
                <a:latin typeface="Aptos" panose="020B0004020202020204" pitchFamily="34" charset="0"/>
                <a:cs typeface="Calibri" panose="020F0502020204030204" pitchFamily="34" charset="0"/>
              </a:rPr>
              <a:t>bir gerçek kişiyi doğrudan veya dolaylı olarak tanımlamak için kullanılabilecek her türlü bilgi</a:t>
            </a:r>
            <a:r>
              <a:rPr lang="tr-TR" sz="4400" dirty="0">
                <a:latin typeface="Aptos" panose="020B0004020202020204" pitchFamily="34" charset="0"/>
                <a:cs typeface="Calibri" panose="020F0502020204030204" pitchFamily="34" charset="0"/>
              </a:rPr>
              <a:t> olarak tanımlamaktadır.</a:t>
            </a:r>
          </a:p>
        </p:txBody>
      </p:sp>
      <p:sp>
        <p:nvSpPr>
          <p:cNvPr id="4" name="Freeform 2">
            <a:extLst>
              <a:ext uri="{FF2B5EF4-FFF2-40B4-BE49-F238E27FC236}">
                <a16:creationId xmlns:a16="http://schemas.microsoft.com/office/drawing/2014/main" id="{4B6719BF-4390-4ED1-0546-6422403942D7}"/>
              </a:ext>
            </a:extLst>
          </p:cNvPr>
          <p:cNvSpPr/>
          <p:nvPr/>
        </p:nvSpPr>
        <p:spPr>
          <a:xfrm>
            <a:off x="1598107" y="6863530"/>
            <a:ext cx="2568892" cy="2401914"/>
          </a:xfrm>
          <a:custGeom>
            <a:avLst/>
            <a:gdLst/>
            <a:ahLst/>
            <a:cxnLst/>
            <a:rect l="l" t="t" r="r" b="b"/>
            <a:pathLst>
              <a:path w="2568892" h="2401914">
                <a:moveTo>
                  <a:pt x="0" y="0"/>
                </a:moveTo>
                <a:lnTo>
                  <a:pt x="2568893" y="0"/>
                </a:lnTo>
                <a:lnTo>
                  <a:pt x="2568893" y="2401914"/>
                </a:lnTo>
                <a:lnTo>
                  <a:pt x="0" y="24019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sk-SK"/>
          </a:p>
        </p:txBody>
      </p:sp>
      <p:sp>
        <p:nvSpPr>
          <p:cNvPr id="5" name="TextBox 6">
            <a:extLst>
              <a:ext uri="{FF2B5EF4-FFF2-40B4-BE49-F238E27FC236}">
                <a16:creationId xmlns:a16="http://schemas.microsoft.com/office/drawing/2014/main" id="{D39B6EBC-F3DB-131C-9EEE-00D90EDDB21B}"/>
              </a:ext>
            </a:extLst>
          </p:cNvPr>
          <p:cNvSpPr txBox="1"/>
          <p:nvPr/>
        </p:nvSpPr>
        <p:spPr>
          <a:xfrm>
            <a:off x="4469291" y="9196662"/>
            <a:ext cx="9176834" cy="631520"/>
          </a:xfrm>
          <a:prstGeom prst="rect">
            <a:avLst/>
          </a:prstGeom>
        </p:spPr>
        <p:txBody>
          <a:bodyPr wrap="square" lIns="0" tIns="0" rIns="0" bIns="0" rtlCol="0" anchor="t">
            <a:spAutoFit/>
          </a:bodyPr>
          <a:lstStyle/>
          <a:p>
            <a:pPr algn="ctr">
              <a:lnSpc>
                <a:spcPts val="5179"/>
              </a:lnSpc>
            </a:pPr>
            <a:r>
              <a:rPr lang="en-US" sz="3699" b="1" dirty="0">
                <a:solidFill>
                  <a:srgbClr val="000000"/>
                </a:solidFill>
                <a:latin typeface="Aptos" panose="020B0004020202020204" pitchFamily="34" charset="0"/>
                <a:ea typeface="Inter Bold"/>
                <a:cs typeface="Inter Bold"/>
                <a:sym typeface="Inter Bold"/>
              </a:rPr>
              <a:t>2016/679 SAYILI YÖNETMELİK MADDE 4</a:t>
            </a:r>
          </a:p>
        </p:txBody>
      </p:sp>
    </p:spTree>
    <p:extLst>
      <p:ext uri="{BB962C8B-B14F-4D97-AF65-F5344CB8AC3E}">
        <p14:creationId xmlns:p14="http://schemas.microsoft.com/office/powerpoint/2010/main" val="642908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9" name="Freeform: Shape 5128">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97986" y="2"/>
            <a:ext cx="1732713" cy="937541"/>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623DA54-F41F-40D5-9603-D235B0D21B7C}"/>
              </a:ext>
            </a:extLst>
          </p:cNvPr>
          <p:cNvSpPr>
            <a:spLocks noGrp="1"/>
          </p:cNvSpPr>
          <p:nvPr>
            <p:ph idx="1"/>
          </p:nvPr>
        </p:nvSpPr>
        <p:spPr>
          <a:xfrm>
            <a:off x="681674" y="1541859"/>
            <a:ext cx="8723334" cy="7947699"/>
          </a:xfrm>
        </p:spPr>
        <p:txBody>
          <a:bodyPr>
            <a:normAutofit/>
          </a:bodyPr>
          <a:lstStyle/>
          <a:p>
            <a:r>
              <a:rPr lang="tr-TR" sz="4400" b="1" dirty="0">
                <a:latin typeface="Aptos" panose="020B0004020202020204" pitchFamily="34" charset="0"/>
              </a:rPr>
              <a:t>Hassas veriler</a:t>
            </a:r>
            <a:r>
              <a:rPr lang="tr-TR" sz="4400" dirty="0">
                <a:latin typeface="Aptos" panose="020B0004020202020204" pitchFamily="34" charset="0"/>
              </a:rPr>
              <a:t>, kişisel verilerin bir alt kümesi olarak tanımlanabilir. Hassas veriler; </a:t>
            </a:r>
            <a:r>
              <a:rPr lang="tr-TR" sz="4400" b="1" dirty="0">
                <a:latin typeface="Aptos" panose="020B0004020202020204" pitchFamily="34" charset="0"/>
              </a:rPr>
              <a:t>ırk veya etnik kökeni, dini veya felsefi inançları, siyasi görüşleri, sendika üyeliğini, sağlık veya cinsel yaşamla ilgili verileri, genetik verileri, biyometrik verileri ve cinsel yönelimle ilgili verileri ortaya koyan veriler</a:t>
            </a:r>
            <a:r>
              <a:rPr lang="tr-TR" sz="4400" dirty="0">
                <a:latin typeface="Aptos" panose="020B0004020202020204" pitchFamily="34" charset="0"/>
              </a:rPr>
              <a:t> gibi önemli verilere ilişkindir.</a:t>
            </a:r>
          </a:p>
          <a:p>
            <a:endParaRPr lang="tr-TR" sz="4400" dirty="0">
              <a:latin typeface="Aptos" panose="020B0004020202020204" pitchFamily="34" charset="0"/>
            </a:endParaRPr>
          </a:p>
        </p:txBody>
      </p:sp>
      <p:sp>
        <p:nvSpPr>
          <p:cNvPr id="5131" name="Oval 5130">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12278" y="5135939"/>
            <a:ext cx="811233" cy="811233"/>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33" name="Freeform: Shape 5132">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24403" y="2"/>
            <a:ext cx="3100422" cy="243281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135" name="Straight Connector 5134">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208118" y="1541859"/>
            <a:ext cx="0" cy="2396562"/>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5137" name="Freeform: Shape 5136">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11184871" y="7750024"/>
            <a:ext cx="2753588" cy="3037178"/>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9" name="Freeform: Shape 5138">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14291" y="9050693"/>
            <a:ext cx="2986596" cy="1236308"/>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41" name="Freeform: Shape 5140">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77545" y="8278795"/>
            <a:ext cx="2010458" cy="2008208"/>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2">
            <a:extLst>
              <a:ext uri="{FF2B5EF4-FFF2-40B4-BE49-F238E27FC236}">
                <a16:creationId xmlns:a16="http://schemas.microsoft.com/office/drawing/2014/main" id="{07288565-695E-BFE0-E146-48973679E3F0}"/>
              </a:ext>
            </a:extLst>
          </p:cNvPr>
          <p:cNvSpPr/>
          <p:nvPr/>
        </p:nvSpPr>
        <p:spPr>
          <a:xfrm>
            <a:off x="12598355" y="2444027"/>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sk-SK"/>
          </a:p>
        </p:txBody>
      </p:sp>
    </p:spTree>
    <p:extLst>
      <p:ext uri="{BB962C8B-B14F-4D97-AF65-F5344CB8AC3E}">
        <p14:creationId xmlns:p14="http://schemas.microsoft.com/office/powerpoint/2010/main" val="2637993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334858" y="3472882"/>
            <a:ext cx="15581542" cy="2775568"/>
          </a:xfrm>
          <a:prstGeom prst="rect">
            <a:avLst/>
          </a:prstGeom>
        </p:spPr>
        <p:txBody>
          <a:bodyPr lIns="0" tIns="0" rIns="0" bIns="0" rtlCol="0" anchor="t">
            <a:spAutoFit/>
          </a:bodyPr>
          <a:lstStyle/>
          <a:p>
            <a:pPr marL="0" marR="0" lvl="0" indent="0" algn="ctr" defTabSz="914400" rtl="0" eaLnBrk="1" fontAlgn="auto" latinLnBrk="0" hangingPunct="1">
              <a:lnSpc>
                <a:spcPts val="4339"/>
              </a:lnSpc>
              <a:spcBef>
                <a:spcPts val="0"/>
              </a:spcBef>
              <a:spcAft>
                <a:spcPts val="0"/>
              </a:spcAft>
              <a:buClrTx/>
              <a:buSzTx/>
              <a:buFontTx/>
              <a:buNone/>
              <a:tabLst/>
              <a:defRPr/>
            </a:pPr>
            <a:r>
              <a:rPr kumimoji="0" lang="tr-TR" sz="4400" b="0" i="0" u="none" strike="noStrike" kern="1200" cap="none" spc="0" normalizeH="0" baseline="0" dirty="0">
                <a:ln>
                  <a:noFill/>
                </a:ln>
                <a:solidFill>
                  <a:srgbClr val="000000"/>
                </a:solidFill>
                <a:effectLst/>
                <a:uLnTx/>
                <a:uFillTx/>
                <a:latin typeface="Aptos" panose="020B0004020202020204" pitchFamily="34" charset="0"/>
                <a:ea typeface="Inter"/>
                <a:cs typeface="Inter"/>
                <a:sym typeface="Inter"/>
              </a:rPr>
              <a:t>1930'da Hollandalı vatandaşlar, kişisel verilerini (isim, köken ve tabii ki etnik köken) hükümete vermeyi özgürce seçtiler. </a:t>
            </a:r>
          </a:p>
          <a:p>
            <a:pPr marL="0" marR="0" lvl="0" indent="0" algn="ctr" defTabSz="914400" rtl="0" eaLnBrk="1" fontAlgn="auto" latinLnBrk="0" hangingPunct="1">
              <a:lnSpc>
                <a:spcPts val="4339"/>
              </a:lnSpc>
              <a:spcBef>
                <a:spcPts val="0"/>
              </a:spcBef>
              <a:spcAft>
                <a:spcPts val="0"/>
              </a:spcAft>
              <a:buClrTx/>
              <a:buSzTx/>
              <a:buFontTx/>
              <a:buNone/>
              <a:tabLst/>
              <a:defRPr/>
            </a:pPr>
            <a:r>
              <a:rPr kumimoji="0" lang="tr-TR" sz="4400" b="0" i="0" u="none" strike="noStrike" kern="1200" cap="none" spc="0" normalizeH="0" baseline="0" dirty="0">
                <a:ln>
                  <a:noFill/>
                </a:ln>
                <a:solidFill>
                  <a:srgbClr val="000000"/>
                </a:solidFill>
                <a:effectLst/>
                <a:uLnTx/>
                <a:uFillTx/>
                <a:latin typeface="Aptos" panose="020B0004020202020204" pitchFamily="34" charset="0"/>
                <a:ea typeface="Inter"/>
                <a:cs typeface="Inter"/>
                <a:sym typeface="Inter"/>
              </a:rPr>
              <a:t>Naziler yaklaşık on yıl sonra ülkeyi işgal ettiğinde, kayıt defterlerini ele geçirdi ve Yahudileri ve Çingeneleri tespit etmenin çok kolay olduğunu gördüler. </a:t>
            </a:r>
            <a:r>
              <a:rPr lang="tr-TR" sz="4400" dirty="0">
                <a:solidFill>
                  <a:srgbClr val="000000"/>
                </a:solidFill>
                <a:latin typeface="Aptos" panose="020B0004020202020204" pitchFamily="34" charset="0"/>
                <a:ea typeface="Inter"/>
                <a:cs typeface="Inter"/>
                <a:sym typeface="Inter"/>
              </a:rPr>
              <a:t>B</a:t>
            </a:r>
            <a:r>
              <a:rPr kumimoji="0" lang="tr-TR" sz="4400" b="0" i="0" u="none" strike="noStrike" kern="1200" cap="none" spc="0" normalizeH="0" baseline="0" dirty="0">
                <a:ln>
                  <a:noFill/>
                </a:ln>
                <a:solidFill>
                  <a:srgbClr val="000000"/>
                </a:solidFill>
                <a:effectLst/>
                <a:uLnTx/>
                <a:uFillTx/>
                <a:latin typeface="Aptos" panose="020B0004020202020204" pitchFamily="34" charset="0"/>
                <a:ea typeface="Inter"/>
                <a:cs typeface="Inter"/>
                <a:sym typeface="Inter"/>
              </a:rPr>
              <a:t>u da onların ölümüne yol açtı.</a:t>
            </a:r>
          </a:p>
        </p:txBody>
      </p:sp>
      <p:sp>
        <p:nvSpPr>
          <p:cNvPr id="5" name="TextBox 5"/>
          <p:cNvSpPr txBox="1"/>
          <p:nvPr/>
        </p:nvSpPr>
        <p:spPr>
          <a:xfrm>
            <a:off x="1004786" y="463227"/>
            <a:ext cx="16252608" cy="1313886"/>
          </a:xfrm>
          <a:prstGeom prst="rect">
            <a:avLst/>
          </a:prstGeom>
        </p:spPr>
        <p:txBody>
          <a:bodyPr wrap="square" lIns="0" tIns="0" rIns="0" bIns="0" rtlCol="0" anchor="t">
            <a:spAutoFit/>
          </a:bodyPr>
          <a:lstStyle/>
          <a:p>
            <a:pPr marL="0" marR="0" lvl="0" indent="0" algn="ctr" defTabSz="914400" rtl="0" eaLnBrk="1" fontAlgn="auto" latinLnBrk="0" hangingPunct="1">
              <a:lnSpc>
                <a:spcPts val="5029"/>
              </a:lnSpc>
              <a:spcBef>
                <a:spcPts val="0"/>
              </a:spcBef>
              <a:spcAft>
                <a:spcPts val="0"/>
              </a:spcAft>
              <a:buClrTx/>
              <a:buSzTx/>
              <a:buFontTx/>
              <a:buNone/>
              <a:tabLst/>
              <a:defRPr/>
            </a:pPr>
            <a:r>
              <a:rPr kumimoji="0" lang="tr-TR" sz="5400" b="1" i="0" u="none" strike="noStrike" kern="1200" cap="none" spc="0" normalizeH="0" baseline="0" dirty="0">
                <a:ln>
                  <a:noFill/>
                </a:ln>
                <a:solidFill>
                  <a:srgbClr val="92BAB5"/>
                </a:solidFill>
                <a:effectLst/>
                <a:uLnTx/>
                <a:uFillTx/>
                <a:latin typeface="Aptos" panose="020B0004020202020204" pitchFamily="34" charset="0"/>
                <a:ea typeface="Inter Bold"/>
                <a:cs typeface="Inter Bold"/>
                <a:sym typeface="Inter Bold"/>
              </a:rPr>
              <a:t>Veri koruma eksikliğinin neden olabileceği zararların anlaşılmasına yardımcı olacak bir hikaye:</a:t>
            </a:r>
          </a:p>
        </p:txBody>
      </p:sp>
      <p:sp>
        <p:nvSpPr>
          <p:cNvPr id="7" name="Freeform 2">
            <a:extLst>
              <a:ext uri="{FF2B5EF4-FFF2-40B4-BE49-F238E27FC236}">
                <a16:creationId xmlns:a16="http://schemas.microsoft.com/office/drawing/2014/main" id="{7A36547B-01A8-75F9-3FA4-E3A262C612FB}"/>
              </a:ext>
            </a:extLst>
          </p:cNvPr>
          <p:cNvSpPr/>
          <p:nvPr/>
        </p:nvSpPr>
        <p:spPr>
          <a:xfrm>
            <a:off x="15773400" y="8210646"/>
            <a:ext cx="1483994" cy="1483994"/>
          </a:xfrm>
          <a:custGeom>
            <a:avLst/>
            <a:gdLst/>
            <a:ahLst/>
            <a:cxnLst/>
            <a:rect l="l" t="t" r="r" b="b"/>
            <a:pathLst>
              <a:path w="1483994" h="1483994">
                <a:moveTo>
                  <a:pt x="0" y="0"/>
                </a:moveTo>
                <a:lnTo>
                  <a:pt x="1483994" y="0"/>
                </a:lnTo>
                <a:lnTo>
                  <a:pt x="1483994" y="1483994"/>
                </a:lnTo>
                <a:lnTo>
                  <a:pt x="0" y="14839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sk-SK"/>
          </a:p>
        </p:txBody>
      </p:sp>
      <p:sp>
        <p:nvSpPr>
          <p:cNvPr id="8" name="Freeform 3">
            <a:extLst>
              <a:ext uri="{FF2B5EF4-FFF2-40B4-BE49-F238E27FC236}">
                <a16:creationId xmlns:a16="http://schemas.microsoft.com/office/drawing/2014/main" id="{3BDD869E-812C-B347-0771-264E2E3F8BAB}"/>
              </a:ext>
            </a:extLst>
          </p:cNvPr>
          <p:cNvSpPr/>
          <p:nvPr/>
        </p:nvSpPr>
        <p:spPr>
          <a:xfrm>
            <a:off x="1334858" y="8267700"/>
            <a:ext cx="1378501" cy="1369886"/>
          </a:xfrm>
          <a:custGeom>
            <a:avLst/>
            <a:gdLst/>
            <a:ahLst/>
            <a:cxnLst/>
            <a:rect l="l" t="t" r="r" b="b"/>
            <a:pathLst>
              <a:path w="1378501" h="1369886">
                <a:moveTo>
                  <a:pt x="0" y="0"/>
                </a:moveTo>
                <a:lnTo>
                  <a:pt x="1378501" y="0"/>
                </a:lnTo>
                <a:lnTo>
                  <a:pt x="1378501" y="1369886"/>
                </a:lnTo>
                <a:lnTo>
                  <a:pt x="0" y="13698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sk-SK"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721047" y="280497"/>
            <a:ext cx="8291788" cy="8229600"/>
          </a:xfrm>
          <a:custGeom>
            <a:avLst/>
            <a:gdLst/>
            <a:ahLst/>
            <a:cxnLst/>
            <a:rect l="l" t="t" r="r" b="b"/>
            <a:pathLst>
              <a:path w="8291788" h="8229600">
                <a:moveTo>
                  <a:pt x="0" y="0"/>
                </a:moveTo>
                <a:lnTo>
                  <a:pt x="8291788" y="0"/>
                </a:lnTo>
                <a:lnTo>
                  <a:pt x="8291788" y="8229600"/>
                </a:lnTo>
                <a:lnTo>
                  <a:pt x="0" y="8229600"/>
                </a:lnTo>
                <a:lnTo>
                  <a:pt x="0" y="0"/>
                </a:lnTo>
                <a:close/>
              </a:path>
            </a:pathLst>
          </a:custGeom>
          <a:blipFill>
            <a:blip r:embed="rId2">
              <a:alphaModFix amt="13000"/>
            </a:blip>
            <a:stretch>
              <a:fillRect/>
            </a:stretch>
          </a:blipFill>
        </p:spPr>
        <p:txBody>
          <a:bodyPr/>
          <a:lstStyle/>
          <a:p>
            <a:endParaRPr lang="sk-SK"/>
          </a:p>
        </p:txBody>
      </p:sp>
      <p:sp>
        <p:nvSpPr>
          <p:cNvPr id="4" name="TextBox 4"/>
          <p:cNvSpPr txBox="1"/>
          <p:nvPr/>
        </p:nvSpPr>
        <p:spPr>
          <a:xfrm>
            <a:off x="329896" y="795933"/>
            <a:ext cx="17530701" cy="9387185"/>
          </a:xfrm>
          <a:prstGeom prst="rect">
            <a:avLst/>
          </a:prstGeom>
        </p:spPr>
        <p:txBody>
          <a:bodyPr lIns="0" tIns="0" rIns="0" bIns="0" rtlCol="0" anchor="t">
            <a:spAutoFit/>
          </a:bodyPr>
          <a:lstStyle/>
          <a:p>
            <a:pPr algn="just">
              <a:lnSpc>
                <a:spcPts val="5107"/>
              </a:lnSpc>
            </a:pPr>
            <a:r>
              <a:rPr lang="tr-TR" sz="3600" b="1" dirty="0">
                <a:solidFill>
                  <a:srgbClr val="92BAB5"/>
                </a:solidFill>
                <a:latin typeface="Aptos" panose="020B0004020202020204" pitchFamily="34" charset="0"/>
                <a:ea typeface="Inter"/>
                <a:cs typeface="Inter"/>
                <a:sym typeface="Inter"/>
              </a:rPr>
              <a:t>Veri koruma eksikliğine bir örnek:</a:t>
            </a:r>
          </a:p>
          <a:p>
            <a:pPr algn="just">
              <a:lnSpc>
                <a:spcPts val="5107"/>
              </a:lnSpc>
            </a:pPr>
            <a:endParaRPr lang="tr-TR" sz="3600" u="sng" dirty="0">
              <a:solidFill>
                <a:srgbClr val="000000"/>
              </a:solidFill>
              <a:latin typeface="Aptos" panose="020B0004020202020204" pitchFamily="34" charset="0"/>
              <a:ea typeface="Inter"/>
              <a:cs typeface="Inter"/>
              <a:sym typeface="Inter"/>
            </a:endParaRPr>
          </a:p>
          <a:p>
            <a:pPr algn="just">
              <a:lnSpc>
                <a:spcPts val="4188"/>
              </a:lnSpc>
            </a:pPr>
            <a:r>
              <a:rPr lang="tr-TR" sz="3600" dirty="0">
                <a:solidFill>
                  <a:srgbClr val="000000"/>
                </a:solidFill>
                <a:latin typeface="Aptos" panose="020B0004020202020204" pitchFamily="34" charset="0"/>
                <a:ea typeface="Inter Italics"/>
                <a:cs typeface="Inter Italics"/>
                <a:sym typeface="Inter Italics"/>
              </a:rPr>
              <a:t>Yakın zamanda yerel bir şirkette yeni bir işe başlayan ve adresi, telefon numarası ve sosyal güvenlik numarası gibi kişisel bilgilerini başladığı şirkete vermek zorunda kalan genç bir kadını hayal edin.</a:t>
            </a:r>
          </a:p>
          <a:p>
            <a:pPr algn="just">
              <a:lnSpc>
                <a:spcPts val="4188"/>
              </a:lnSpc>
            </a:pPr>
            <a:r>
              <a:rPr lang="tr-TR" sz="3600" dirty="0">
                <a:solidFill>
                  <a:srgbClr val="000000"/>
                </a:solidFill>
                <a:latin typeface="Aptos" panose="020B0004020202020204" pitchFamily="34" charset="0"/>
                <a:ea typeface="Inter Italics"/>
                <a:cs typeface="Inter Italics"/>
                <a:sym typeface="Inter Italics"/>
              </a:rPr>
              <a:t>Şirketin veri koruma önlemleri sıkı değildi ve veri tabanları siber saldırılara karşı savunmasızdı. Kişisel bilgileri, meslektaşlarınınkilerle birlikte bilgisayar korsanları tarafından çalındı. Birkaç hafta sonra, bilinmeyen numaralardan garip telefon aramaları almaya başladı. Ardından, çeşitli ürün ve hizmetlerin reklamını yapan, istenmeyen e-postalar ve mektuplar almaya başladı. Genç kadın, kişisel bilgilerinin izni olmadan kullanıldığını fark etti. Genç kadının kimliği çalınmış ​​ve adına sahte hesaplar açılmıştı.</a:t>
            </a:r>
          </a:p>
          <a:p>
            <a:pPr algn="just">
              <a:lnSpc>
                <a:spcPts val="4188"/>
              </a:lnSpc>
            </a:pPr>
            <a:r>
              <a:rPr lang="tr-TR" sz="3600" dirty="0">
                <a:solidFill>
                  <a:srgbClr val="000000"/>
                </a:solidFill>
                <a:latin typeface="Aptos" panose="020B0004020202020204" pitchFamily="34" charset="0"/>
                <a:ea typeface="Inter Italics"/>
                <a:cs typeface="Inter Italics"/>
                <a:sym typeface="Inter Italics"/>
              </a:rPr>
              <a:t>Genç kadın, mali güvenliği ve gizliliği konusunda endişeleniyor ve korkuyordu.</a:t>
            </a:r>
          </a:p>
          <a:p>
            <a:pPr algn="just">
              <a:lnSpc>
                <a:spcPts val="4188"/>
              </a:lnSpc>
            </a:pPr>
            <a:r>
              <a:rPr lang="tr-TR" sz="3600" dirty="0">
                <a:solidFill>
                  <a:srgbClr val="000000"/>
                </a:solidFill>
                <a:latin typeface="Aptos" panose="020B0004020202020204" pitchFamily="34" charset="0"/>
                <a:ea typeface="Inter Italics"/>
                <a:cs typeface="Inter Italics"/>
                <a:sym typeface="Inter Italics"/>
              </a:rPr>
              <a:t>Uygun veri koruma önlemlerinin eksikliği, yalnızca ona mali zarar vermekle kalmadı, bu durum aynı zamanda onun zihinsel sağlığını da etkiledi. </a:t>
            </a:r>
          </a:p>
          <a:p>
            <a:pPr algn="just">
              <a:lnSpc>
                <a:spcPts val="4188"/>
              </a:lnSpc>
            </a:pPr>
            <a:endParaRPr lang="tr-TR" sz="3600" i="1" dirty="0">
              <a:solidFill>
                <a:srgbClr val="000000"/>
              </a:solidFill>
              <a:latin typeface="Aptos" panose="020B0004020202020204" pitchFamily="34" charset="0"/>
              <a:ea typeface="Inter Italics"/>
              <a:cs typeface="Inter Italics"/>
              <a:sym typeface="Inter Italics"/>
            </a:endParaRPr>
          </a:p>
          <a:p>
            <a:pPr algn="just">
              <a:lnSpc>
                <a:spcPts val="4188"/>
              </a:lnSpc>
            </a:pPr>
            <a:r>
              <a:rPr lang="tr-TR" sz="3600" i="1" dirty="0">
                <a:solidFill>
                  <a:srgbClr val="000000"/>
                </a:solidFill>
                <a:latin typeface="Aptos" panose="020B0004020202020204" pitchFamily="34" charset="0"/>
                <a:ea typeface="Inter Italics"/>
                <a:cs typeface="Inter Italics"/>
                <a:sym typeface="Inter Italics"/>
              </a:rPr>
              <a:t>Bu hikaye, kişisel bilgileri korumak için güçlü veri güvenliği önlemlerinin kritik önemini vurgulamaktadır.</a:t>
            </a:r>
            <a:endParaRPr lang="tr-TR" sz="3200" i="1" dirty="0">
              <a:solidFill>
                <a:srgbClr val="000000"/>
              </a:solidFill>
              <a:latin typeface="Aptos" panose="020B0004020202020204" pitchFamily="34" charset="0"/>
              <a:ea typeface="Inter Italics"/>
              <a:cs typeface="Inter Italics"/>
              <a:sym typeface="Inter Itali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78322" y="4540597"/>
            <a:ext cx="3679995" cy="3679995"/>
          </a:xfrm>
          <a:custGeom>
            <a:avLst/>
            <a:gdLst/>
            <a:ahLst/>
            <a:cxnLst/>
            <a:rect l="l" t="t" r="r" b="b"/>
            <a:pathLst>
              <a:path w="3679995" h="3679995">
                <a:moveTo>
                  <a:pt x="0" y="0"/>
                </a:moveTo>
                <a:lnTo>
                  <a:pt x="3679996" y="0"/>
                </a:lnTo>
                <a:lnTo>
                  <a:pt x="3679996" y="3679995"/>
                </a:lnTo>
                <a:lnTo>
                  <a:pt x="0" y="36799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sk-SK">
              <a:solidFill>
                <a:srgbClr val="92BAB5"/>
              </a:solidFill>
            </a:endParaRPr>
          </a:p>
        </p:txBody>
      </p:sp>
      <p:sp>
        <p:nvSpPr>
          <p:cNvPr id="3" name="Freeform 3"/>
          <p:cNvSpPr/>
          <p:nvPr/>
        </p:nvSpPr>
        <p:spPr>
          <a:xfrm>
            <a:off x="5306043" y="4758336"/>
            <a:ext cx="5859172" cy="3244516"/>
          </a:xfrm>
          <a:custGeom>
            <a:avLst/>
            <a:gdLst/>
            <a:ahLst/>
            <a:cxnLst/>
            <a:rect l="l" t="t" r="r" b="b"/>
            <a:pathLst>
              <a:path w="5859172" h="3244516">
                <a:moveTo>
                  <a:pt x="0" y="0"/>
                </a:moveTo>
                <a:lnTo>
                  <a:pt x="5859172" y="0"/>
                </a:lnTo>
                <a:lnTo>
                  <a:pt x="5859172" y="3244517"/>
                </a:lnTo>
                <a:lnTo>
                  <a:pt x="0" y="32445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sk-SK" dirty="0">
              <a:latin typeface="Aptos" panose="020B0004020202020204" pitchFamily="34" charset="0"/>
            </a:endParaRPr>
          </a:p>
        </p:txBody>
      </p:sp>
      <p:sp>
        <p:nvSpPr>
          <p:cNvPr id="4" name="TextBox 4"/>
          <p:cNvSpPr txBox="1"/>
          <p:nvPr/>
        </p:nvSpPr>
        <p:spPr>
          <a:xfrm>
            <a:off x="1028700" y="1160697"/>
            <a:ext cx="16230600" cy="3139193"/>
          </a:xfrm>
          <a:prstGeom prst="rect">
            <a:avLst/>
          </a:prstGeom>
        </p:spPr>
        <p:txBody>
          <a:bodyPr lIns="0" tIns="0" rIns="0" bIns="0" rtlCol="0" anchor="t">
            <a:spAutoFit/>
          </a:bodyPr>
          <a:lstStyle/>
          <a:p>
            <a:pPr algn="just">
              <a:lnSpc>
                <a:spcPts val="4959"/>
              </a:lnSpc>
            </a:pPr>
            <a:r>
              <a:rPr lang="tr-TR" sz="3200" dirty="0">
                <a:solidFill>
                  <a:srgbClr val="000000"/>
                </a:solidFill>
                <a:latin typeface="Aptos" panose="020B0004020202020204" pitchFamily="34" charset="0"/>
                <a:ea typeface="Inter"/>
                <a:cs typeface="Inter"/>
                <a:sym typeface="Inter"/>
              </a:rPr>
              <a:t>Bu gibi deneyimler nedeniyle </a:t>
            </a:r>
            <a:r>
              <a:rPr lang="tr-TR" sz="3200" b="1" dirty="0">
                <a:solidFill>
                  <a:srgbClr val="000000"/>
                </a:solidFill>
                <a:latin typeface="Aptos" panose="020B0004020202020204" pitchFamily="34" charset="0"/>
                <a:ea typeface="Inter"/>
                <a:cs typeface="Inter"/>
                <a:sym typeface="Inter"/>
              </a:rPr>
              <a:t>AVRUPA İNSAN HAKLARI </a:t>
            </a:r>
            <a:r>
              <a:rPr lang="tr-TR" sz="3200" b="1" dirty="0" err="1">
                <a:solidFill>
                  <a:srgbClr val="000000"/>
                </a:solidFill>
                <a:latin typeface="Aptos" panose="020B0004020202020204" pitchFamily="34" charset="0"/>
                <a:ea typeface="Inter"/>
                <a:cs typeface="Inter"/>
                <a:sym typeface="Inter"/>
              </a:rPr>
              <a:t>ŞARTI</a:t>
            </a:r>
            <a:r>
              <a:rPr lang="tr-TR" sz="3200" dirty="0" err="1">
                <a:solidFill>
                  <a:srgbClr val="000000"/>
                </a:solidFill>
                <a:latin typeface="Aptos" panose="020B0004020202020204" pitchFamily="34" charset="0"/>
                <a:ea typeface="Inter"/>
                <a:cs typeface="Inter"/>
                <a:sym typeface="Inter"/>
              </a:rPr>
              <a:t>'nın</a:t>
            </a:r>
            <a:r>
              <a:rPr lang="tr-TR" sz="3200" dirty="0">
                <a:solidFill>
                  <a:srgbClr val="000000"/>
                </a:solidFill>
                <a:latin typeface="Aptos" panose="020B0004020202020204" pitchFamily="34" charset="0"/>
                <a:ea typeface="Inter"/>
                <a:cs typeface="Inter"/>
                <a:sym typeface="Inter"/>
              </a:rPr>
              <a:t> </a:t>
            </a:r>
            <a:r>
              <a:rPr lang="tr-TR" sz="3200" b="1" dirty="0">
                <a:solidFill>
                  <a:srgbClr val="000000"/>
                </a:solidFill>
                <a:latin typeface="Aptos" panose="020B0004020202020204" pitchFamily="34" charset="0"/>
                <a:ea typeface="Inter"/>
                <a:cs typeface="Inter"/>
                <a:sym typeface="Inter"/>
              </a:rPr>
              <a:t>8. maddesinde, </a:t>
            </a:r>
            <a:r>
              <a:rPr lang="tr-TR" sz="3200" dirty="0">
                <a:solidFill>
                  <a:srgbClr val="000000"/>
                </a:solidFill>
                <a:latin typeface="Aptos" panose="020B0004020202020204" pitchFamily="34" charset="0"/>
                <a:ea typeface="Inter"/>
                <a:cs typeface="Inter"/>
                <a:sym typeface="Inter"/>
              </a:rPr>
              <a:t>herkesin kişisel verilerinin korunması hakkına sahip olduğu belirtilmektedir. </a:t>
            </a:r>
            <a:r>
              <a:rPr lang="tr-TR" sz="3200" b="1" dirty="0">
                <a:solidFill>
                  <a:srgbClr val="000000"/>
                </a:solidFill>
                <a:latin typeface="Aptos" panose="020B0004020202020204" pitchFamily="34" charset="0"/>
                <a:ea typeface="Inter"/>
                <a:cs typeface="Inter"/>
                <a:sym typeface="Inter"/>
              </a:rPr>
              <a:t>2016/679 sayılı Avrupa Tüzüğü'nün 5. maddesine</a:t>
            </a:r>
            <a:r>
              <a:rPr lang="tr-TR" sz="3200" dirty="0">
                <a:solidFill>
                  <a:srgbClr val="000000"/>
                </a:solidFill>
                <a:latin typeface="Aptos" panose="020B0004020202020204" pitchFamily="34" charset="0"/>
                <a:ea typeface="Inter"/>
                <a:cs typeface="Inter"/>
                <a:sym typeface="Inter"/>
              </a:rPr>
              <a:t> göre bu koruma, az sonra açıklanacak ilkelere saygı gösterilerek yapılmalıdır:</a:t>
            </a:r>
          </a:p>
          <a:p>
            <a:pPr algn="just">
              <a:lnSpc>
                <a:spcPts val="4959"/>
              </a:lnSpc>
            </a:pPr>
            <a:endParaRPr lang="tr-TR" sz="3099" dirty="0">
              <a:solidFill>
                <a:srgbClr val="000000"/>
              </a:solidFill>
              <a:latin typeface="Inter"/>
              <a:ea typeface="Inter"/>
              <a:cs typeface="Inter"/>
              <a:sym typeface="Inter"/>
            </a:endParaRPr>
          </a:p>
        </p:txBody>
      </p:sp>
      <p:sp>
        <p:nvSpPr>
          <p:cNvPr id="5" name="TextBox 5"/>
          <p:cNvSpPr txBox="1"/>
          <p:nvPr/>
        </p:nvSpPr>
        <p:spPr>
          <a:xfrm>
            <a:off x="5666519" y="5392753"/>
            <a:ext cx="5138218" cy="1953895"/>
          </a:xfrm>
          <a:prstGeom prst="rect">
            <a:avLst/>
          </a:prstGeom>
        </p:spPr>
        <p:txBody>
          <a:bodyPr lIns="0" tIns="0" rIns="0" bIns="0" rtlCol="0" anchor="t">
            <a:spAutoFit/>
          </a:bodyPr>
          <a:lstStyle/>
          <a:p>
            <a:pPr algn="ctr">
              <a:lnSpc>
                <a:spcPts val="5179"/>
              </a:lnSpc>
            </a:pPr>
            <a:r>
              <a:rPr lang="tr-TR" sz="4000" b="1" dirty="0">
                <a:solidFill>
                  <a:srgbClr val="000000"/>
                </a:solidFill>
                <a:latin typeface="Aptos" panose="020B0004020202020204" pitchFamily="34" charset="0"/>
                <a:ea typeface="Inter"/>
                <a:cs typeface="Inter"/>
                <a:sym typeface="Inter"/>
              </a:rPr>
              <a:t>AVRUPA İNSAN HAKLARI ŞARTI</a:t>
            </a:r>
          </a:p>
          <a:p>
            <a:pPr algn="ctr">
              <a:lnSpc>
                <a:spcPts val="5179"/>
              </a:lnSpc>
            </a:pPr>
            <a:r>
              <a:rPr lang="tr-TR" sz="4000" b="1" dirty="0">
                <a:solidFill>
                  <a:srgbClr val="000000"/>
                </a:solidFill>
                <a:latin typeface="Aptos" panose="020B0004020202020204" pitchFamily="34" charset="0"/>
                <a:ea typeface="Inter"/>
                <a:cs typeface="Inter"/>
                <a:sym typeface="Inter"/>
              </a:rPr>
              <a:t>MADDE</a:t>
            </a:r>
            <a:r>
              <a:rPr lang="tr-TR" sz="4000" dirty="0">
                <a:solidFill>
                  <a:srgbClr val="000000"/>
                </a:solidFill>
                <a:latin typeface="Aptos" panose="020B0004020202020204" pitchFamily="34" charset="0"/>
                <a:ea typeface="Inter"/>
                <a:cs typeface="Inter"/>
                <a:sym typeface="Inter"/>
              </a:rPr>
              <a:t> </a:t>
            </a:r>
            <a:r>
              <a:rPr lang="tr-TR" sz="4000" b="1" dirty="0">
                <a:solidFill>
                  <a:srgbClr val="000000"/>
                </a:solidFill>
                <a:latin typeface="Aptos" panose="020B0004020202020204" pitchFamily="34" charset="0"/>
                <a:ea typeface="Inter"/>
                <a:cs typeface="Inter"/>
                <a:sym typeface="Inter"/>
              </a:rPr>
              <a:t>8</a:t>
            </a:r>
            <a:endParaRPr lang="en-US" sz="3699" dirty="0">
              <a:solidFill>
                <a:srgbClr val="000000"/>
              </a:solidFill>
              <a:latin typeface="Inter Bold"/>
              <a:ea typeface="Inter Bold"/>
              <a:cs typeface="Inter Bold"/>
              <a:sym typeface="Inter Bold"/>
            </a:endParaRPr>
          </a:p>
        </p:txBody>
      </p:sp>
      <p:sp>
        <p:nvSpPr>
          <p:cNvPr id="6" name="Freeform 6"/>
          <p:cNvSpPr/>
          <p:nvPr/>
        </p:nvSpPr>
        <p:spPr>
          <a:xfrm>
            <a:off x="11650506" y="4758336"/>
            <a:ext cx="5859172" cy="3244516"/>
          </a:xfrm>
          <a:custGeom>
            <a:avLst/>
            <a:gdLst/>
            <a:ahLst/>
            <a:cxnLst/>
            <a:rect l="l" t="t" r="r" b="b"/>
            <a:pathLst>
              <a:path w="5859172" h="3244516">
                <a:moveTo>
                  <a:pt x="0" y="0"/>
                </a:moveTo>
                <a:lnTo>
                  <a:pt x="5859172" y="0"/>
                </a:lnTo>
                <a:lnTo>
                  <a:pt x="5859172" y="3244517"/>
                </a:lnTo>
                <a:lnTo>
                  <a:pt x="0" y="32445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sk-SK" dirty="0">
              <a:latin typeface="Aptos" panose="020B0004020202020204" pitchFamily="34" charset="0"/>
            </a:endParaRPr>
          </a:p>
        </p:txBody>
      </p:sp>
      <p:sp>
        <p:nvSpPr>
          <p:cNvPr id="7" name="TextBox 7"/>
          <p:cNvSpPr txBox="1"/>
          <p:nvPr/>
        </p:nvSpPr>
        <p:spPr>
          <a:xfrm>
            <a:off x="12067223" y="5352430"/>
            <a:ext cx="4932289" cy="1975926"/>
          </a:xfrm>
          <a:prstGeom prst="rect">
            <a:avLst/>
          </a:prstGeom>
        </p:spPr>
        <p:txBody>
          <a:bodyPr lIns="0" tIns="0" rIns="0" bIns="0" rtlCol="0" anchor="t">
            <a:spAutoFit/>
          </a:bodyPr>
          <a:lstStyle/>
          <a:p>
            <a:pPr algn="ctr">
              <a:lnSpc>
                <a:spcPts val="5179"/>
              </a:lnSpc>
            </a:pPr>
            <a:r>
              <a:rPr lang="tr-TR" sz="4000" b="1" dirty="0">
                <a:solidFill>
                  <a:srgbClr val="000000"/>
                </a:solidFill>
                <a:latin typeface="Aptos" panose="020B0004020202020204" pitchFamily="34" charset="0"/>
                <a:ea typeface="Inter"/>
                <a:sym typeface="Inter"/>
              </a:rPr>
              <a:t>2016/679 SAYILI</a:t>
            </a:r>
          </a:p>
          <a:p>
            <a:pPr algn="ctr">
              <a:lnSpc>
                <a:spcPts val="5179"/>
              </a:lnSpc>
            </a:pPr>
            <a:r>
              <a:rPr lang="tr-TR" sz="4000" b="1" dirty="0">
                <a:solidFill>
                  <a:srgbClr val="000000"/>
                </a:solidFill>
                <a:latin typeface="Aptos" panose="020B0004020202020204" pitchFamily="34" charset="0"/>
                <a:ea typeface="Inter"/>
                <a:sym typeface="Inter"/>
              </a:rPr>
              <a:t>AVRUPA TÜZÜĞÜ MADDE 5</a:t>
            </a:r>
            <a:endParaRPr lang="en-US" sz="4000" b="1" dirty="0">
              <a:solidFill>
                <a:srgbClr val="000000"/>
              </a:solidFill>
              <a:latin typeface="Aptos" panose="020B0004020202020204" pitchFamily="34" charset="0"/>
              <a:ea typeface="Inter"/>
              <a:sym typeface="Inter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88695" y="4994686"/>
            <a:ext cx="7348064" cy="321478"/>
          </a:xfrm>
          <a:custGeom>
            <a:avLst/>
            <a:gdLst/>
            <a:ahLst/>
            <a:cxnLst/>
            <a:rect l="l" t="t" r="r" b="b"/>
            <a:pathLst>
              <a:path w="7348064" h="321478">
                <a:moveTo>
                  <a:pt x="0" y="0"/>
                </a:moveTo>
                <a:lnTo>
                  <a:pt x="7348064" y="0"/>
                </a:lnTo>
                <a:lnTo>
                  <a:pt x="7348064" y="321478"/>
                </a:lnTo>
                <a:lnTo>
                  <a:pt x="0" y="3214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sk-SK"/>
          </a:p>
        </p:txBody>
      </p:sp>
      <p:sp>
        <p:nvSpPr>
          <p:cNvPr id="3" name="Freeform 3"/>
          <p:cNvSpPr/>
          <p:nvPr/>
        </p:nvSpPr>
        <p:spPr>
          <a:xfrm>
            <a:off x="459367" y="3665202"/>
            <a:ext cx="2337068" cy="2337068"/>
          </a:xfrm>
          <a:custGeom>
            <a:avLst/>
            <a:gdLst/>
            <a:ahLst/>
            <a:cxnLst/>
            <a:rect l="l" t="t" r="r" b="b"/>
            <a:pathLst>
              <a:path w="2337068" h="2337068">
                <a:moveTo>
                  <a:pt x="0" y="0"/>
                </a:moveTo>
                <a:lnTo>
                  <a:pt x="2337068" y="0"/>
                </a:lnTo>
                <a:lnTo>
                  <a:pt x="2337068" y="2337068"/>
                </a:lnTo>
                <a:lnTo>
                  <a:pt x="0" y="23370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sk-SK">
              <a:solidFill>
                <a:schemeClr val="bg1"/>
              </a:solidFill>
            </a:endParaRPr>
          </a:p>
        </p:txBody>
      </p:sp>
      <p:sp>
        <p:nvSpPr>
          <p:cNvPr id="4" name="Freeform 4"/>
          <p:cNvSpPr/>
          <p:nvPr/>
        </p:nvSpPr>
        <p:spPr>
          <a:xfrm>
            <a:off x="15562124" y="3700481"/>
            <a:ext cx="2266509" cy="2266509"/>
          </a:xfrm>
          <a:custGeom>
            <a:avLst/>
            <a:gdLst/>
            <a:ahLst/>
            <a:cxnLst/>
            <a:rect l="l" t="t" r="r" b="b"/>
            <a:pathLst>
              <a:path w="2266509" h="2266509">
                <a:moveTo>
                  <a:pt x="0" y="0"/>
                </a:moveTo>
                <a:lnTo>
                  <a:pt x="2266509" y="0"/>
                </a:lnTo>
                <a:lnTo>
                  <a:pt x="2266509" y="2266510"/>
                </a:lnTo>
                <a:lnTo>
                  <a:pt x="0" y="22665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sk-SK"/>
          </a:p>
        </p:txBody>
      </p:sp>
      <p:sp>
        <p:nvSpPr>
          <p:cNvPr id="5" name="TextBox 5"/>
          <p:cNvSpPr txBox="1"/>
          <p:nvPr/>
        </p:nvSpPr>
        <p:spPr>
          <a:xfrm>
            <a:off x="4488485" y="495300"/>
            <a:ext cx="9391171" cy="651397"/>
          </a:xfrm>
          <a:prstGeom prst="rect">
            <a:avLst/>
          </a:prstGeom>
        </p:spPr>
        <p:txBody>
          <a:bodyPr wrap="square" lIns="0" tIns="0" rIns="0" bIns="0" rtlCol="0" anchor="t">
            <a:spAutoFit/>
          </a:bodyPr>
          <a:lstStyle/>
          <a:p>
            <a:pPr algn="ctr">
              <a:lnSpc>
                <a:spcPts val="5029"/>
              </a:lnSpc>
              <a:spcBef>
                <a:spcPct val="0"/>
              </a:spcBef>
            </a:pPr>
            <a:r>
              <a:rPr lang="en-US" sz="4800" b="1" dirty="0">
                <a:solidFill>
                  <a:srgbClr val="FFAA5A"/>
                </a:solidFill>
                <a:latin typeface="Aptos" panose="020B0004020202020204" pitchFamily="34" charset="0"/>
                <a:ea typeface="Inter Bold"/>
                <a:cs typeface="Inter Bold"/>
                <a:sym typeface="Inter Bold"/>
              </a:rPr>
              <a:t>İLKELER</a:t>
            </a:r>
          </a:p>
        </p:txBody>
      </p:sp>
      <p:sp>
        <p:nvSpPr>
          <p:cNvPr id="6" name="TextBox 6"/>
          <p:cNvSpPr txBox="1"/>
          <p:nvPr/>
        </p:nvSpPr>
        <p:spPr>
          <a:xfrm>
            <a:off x="4223049" y="2122607"/>
            <a:ext cx="4038195" cy="5751703"/>
          </a:xfrm>
          <a:prstGeom prst="rect">
            <a:avLst/>
          </a:prstGeom>
        </p:spPr>
        <p:txBody>
          <a:bodyPr lIns="0" tIns="0" rIns="0" bIns="0" rtlCol="0" anchor="t">
            <a:spAutoFit/>
          </a:bodyPr>
          <a:lstStyle/>
          <a:p>
            <a:pPr algn="ctr">
              <a:lnSpc>
                <a:spcPts val="5744"/>
              </a:lnSpc>
            </a:pPr>
            <a:r>
              <a:rPr lang="tr-TR" sz="4000" b="1" dirty="0">
                <a:solidFill>
                  <a:srgbClr val="000000"/>
                </a:solidFill>
                <a:latin typeface="Aptos" panose="020B0004020202020204" pitchFamily="34" charset="0"/>
                <a:ea typeface="Inter Bold"/>
                <a:cs typeface="Inter Bold"/>
                <a:sym typeface="Inter Bold"/>
              </a:rPr>
              <a:t>Düzeltme ve şeffaflık:</a:t>
            </a:r>
          </a:p>
          <a:p>
            <a:pPr algn="ctr">
              <a:lnSpc>
                <a:spcPts val="5744"/>
              </a:lnSpc>
            </a:pPr>
            <a:r>
              <a:rPr lang="tr-TR" sz="4000" dirty="0">
                <a:solidFill>
                  <a:srgbClr val="000000"/>
                </a:solidFill>
                <a:latin typeface="Aptos" panose="020B0004020202020204" pitchFamily="34" charset="0"/>
                <a:ea typeface="Inter Bold"/>
                <a:cs typeface="Inter Bold"/>
                <a:sym typeface="Inter Bold"/>
              </a:rPr>
              <a:t>Veri sahibi, sağladığı verilerin, dolayısıyla bazı ÇEREZLERİN yasa dışı olduğunun farkında olmalıdır.</a:t>
            </a:r>
            <a:endParaRPr lang="tr-TR" sz="4000" dirty="0">
              <a:solidFill>
                <a:srgbClr val="000000"/>
              </a:solidFill>
              <a:latin typeface="Aptos" panose="020B0004020202020204" pitchFamily="34" charset="0"/>
              <a:ea typeface="Inter"/>
              <a:cs typeface="Inter"/>
              <a:sym typeface="Inter"/>
            </a:endParaRPr>
          </a:p>
        </p:txBody>
      </p:sp>
      <p:sp>
        <p:nvSpPr>
          <p:cNvPr id="7" name="TextBox 7"/>
          <p:cNvSpPr txBox="1"/>
          <p:nvPr/>
        </p:nvSpPr>
        <p:spPr>
          <a:xfrm>
            <a:off x="10106899" y="2122607"/>
            <a:ext cx="4038195" cy="5069465"/>
          </a:xfrm>
          <a:prstGeom prst="rect">
            <a:avLst/>
          </a:prstGeom>
        </p:spPr>
        <p:txBody>
          <a:bodyPr lIns="0" tIns="0" rIns="0" bIns="0" rtlCol="0" anchor="t">
            <a:spAutoFit/>
          </a:bodyPr>
          <a:lstStyle/>
          <a:p>
            <a:pPr algn="ctr">
              <a:lnSpc>
                <a:spcPts val="5744"/>
              </a:lnSpc>
            </a:pPr>
            <a:r>
              <a:rPr lang="tr-TR" sz="4000" b="1" dirty="0">
                <a:solidFill>
                  <a:srgbClr val="000000"/>
                </a:solidFill>
                <a:latin typeface="Aptos" panose="020B0004020202020204" pitchFamily="34" charset="0"/>
                <a:ea typeface="Inter Bold"/>
                <a:cs typeface="Inter Bold"/>
                <a:sym typeface="Inter Bold"/>
              </a:rPr>
              <a:t>Sınırlama:</a:t>
            </a:r>
          </a:p>
          <a:p>
            <a:pPr algn="ctr">
              <a:lnSpc>
                <a:spcPts val="5744"/>
              </a:lnSpc>
            </a:pPr>
            <a:r>
              <a:rPr lang="tr-TR" sz="4000" dirty="0">
                <a:solidFill>
                  <a:srgbClr val="000000"/>
                </a:solidFill>
                <a:latin typeface="Aptos" panose="020B0004020202020204" pitchFamily="34" charset="0"/>
                <a:ea typeface="Inter Bold"/>
                <a:cs typeface="Inter Bold"/>
                <a:sym typeface="Inter Bold"/>
              </a:rPr>
              <a:t>Veriler, amaçla sınırlı olarak toplanmalıdır; gereksiz (amaçsız) veri toplamak yasaktır.</a:t>
            </a:r>
            <a:endParaRPr lang="tr-TR" sz="4000" dirty="0">
              <a:solidFill>
                <a:srgbClr val="000000"/>
              </a:solidFill>
              <a:latin typeface="Aptos" panose="020B0004020202020204" pitchFamily="34" charset="0"/>
              <a:ea typeface="Inter"/>
              <a:cs typeface="Inter"/>
              <a:sym typeface="Inter"/>
            </a:endParaRPr>
          </a:p>
        </p:txBody>
      </p:sp>
      <p:sp>
        <p:nvSpPr>
          <p:cNvPr id="8" name="Freeform 8"/>
          <p:cNvSpPr/>
          <p:nvPr/>
        </p:nvSpPr>
        <p:spPr>
          <a:xfrm rot="5400000">
            <a:off x="5670778" y="4994686"/>
            <a:ext cx="7348064" cy="321478"/>
          </a:xfrm>
          <a:custGeom>
            <a:avLst/>
            <a:gdLst/>
            <a:ahLst/>
            <a:cxnLst/>
            <a:rect l="l" t="t" r="r" b="b"/>
            <a:pathLst>
              <a:path w="7348064" h="321478">
                <a:moveTo>
                  <a:pt x="0" y="0"/>
                </a:moveTo>
                <a:lnTo>
                  <a:pt x="7348064" y="0"/>
                </a:lnTo>
                <a:lnTo>
                  <a:pt x="7348064" y="321478"/>
                </a:lnTo>
                <a:lnTo>
                  <a:pt x="0" y="3214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sk-SK"/>
          </a:p>
        </p:txBody>
      </p:sp>
      <p:sp>
        <p:nvSpPr>
          <p:cNvPr id="9" name="Freeform 9"/>
          <p:cNvSpPr/>
          <p:nvPr/>
        </p:nvSpPr>
        <p:spPr>
          <a:xfrm rot="5400000">
            <a:off x="11179577" y="4994686"/>
            <a:ext cx="7348064" cy="321478"/>
          </a:xfrm>
          <a:custGeom>
            <a:avLst/>
            <a:gdLst/>
            <a:ahLst/>
            <a:cxnLst/>
            <a:rect l="l" t="t" r="r" b="b"/>
            <a:pathLst>
              <a:path w="7348064" h="321478">
                <a:moveTo>
                  <a:pt x="0" y="0"/>
                </a:moveTo>
                <a:lnTo>
                  <a:pt x="7348063" y="0"/>
                </a:lnTo>
                <a:lnTo>
                  <a:pt x="7348063" y="321478"/>
                </a:lnTo>
                <a:lnTo>
                  <a:pt x="0" y="32147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sk-SK"/>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450" y="3568883"/>
            <a:ext cx="2337068" cy="2337068"/>
          </a:xfrm>
          <a:custGeom>
            <a:avLst/>
            <a:gdLst/>
            <a:ahLst/>
            <a:cxnLst/>
            <a:rect l="l" t="t" r="r" b="b"/>
            <a:pathLst>
              <a:path w="2337068" h="2337068">
                <a:moveTo>
                  <a:pt x="0" y="0"/>
                </a:moveTo>
                <a:lnTo>
                  <a:pt x="2337068" y="0"/>
                </a:lnTo>
                <a:lnTo>
                  <a:pt x="2337068" y="2337068"/>
                </a:lnTo>
                <a:lnTo>
                  <a:pt x="0" y="23370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 name="Freeform 3"/>
          <p:cNvSpPr/>
          <p:nvPr/>
        </p:nvSpPr>
        <p:spPr>
          <a:xfrm>
            <a:off x="15632294" y="3600289"/>
            <a:ext cx="2274256" cy="2274256"/>
          </a:xfrm>
          <a:custGeom>
            <a:avLst/>
            <a:gdLst/>
            <a:ahLst/>
            <a:cxnLst/>
            <a:rect l="l" t="t" r="r" b="b"/>
            <a:pathLst>
              <a:path w="2274256" h="2274256">
                <a:moveTo>
                  <a:pt x="0" y="0"/>
                </a:moveTo>
                <a:lnTo>
                  <a:pt x="2274256" y="0"/>
                </a:lnTo>
                <a:lnTo>
                  <a:pt x="2274256" y="2274256"/>
                </a:lnTo>
                <a:lnTo>
                  <a:pt x="0" y="22742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sp>
        <p:nvSpPr>
          <p:cNvPr id="4" name="TextBox 4"/>
          <p:cNvSpPr txBox="1"/>
          <p:nvPr/>
        </p:nvSpPr>
        <p:spPr>
          <a:xfrm>
            <a:off x="4214384" y="1662414"/>
            <a:ext cx="4038195" cy="6531403"/>
          </a:xfrm>
          <a:prstGeom prst="rect">
            <a:avLst/>
          </a:prstGeom>
        </p:spPr>
        <p:txBody>
          <a:bodyPr lIns="0" tIns="0" rIns="0" bIns="0" rtlCol="0" anchor="t">
            <a:spAutoFit/>
          </a:bodyPr>
          <a:lstStyle/>
          <a:p>
            <a:pPr algn="ctr">
              <a:lnSpc>
                <a:spcPts val="5744"/>
              </a:lnSpc>
            </a:pPr>
            <a:r>
              <a:rPr lang="tr-TR" sz="4000" b="1" dirty="0">
                <a:solidFill>
                  <a:srgbClr val="000000"/>
                </a:solidFill>
                <a:latin typeface="Aptos" panose="020B0004020202020204" pitchFamily="34" charset="0"/>
                <a:ea typeface="Inter Bold"/>
                <a:cs typeface="Inter Bold"/>
                <a:sym typeface="Inter Bold"/>
              </a:rPr>
              <a:t>Saklama: </a:t>
            </a:r>
          </a:p>
          <a:p>
            <a:pPr algn="ctr">
              <a:lnSpc>
                <a:spcPts val="5744"/>
              </a:lnSpc>
            </a:pPr>
            <a:r>
              <a:rPr lang="tr-TR" sz="4000" dirty="0">
                <a:solidFill>
                  <a:srgbClr val="000000"/>
                </a:solidFill>
                <a:latin typeface="Aptos" panose="020B0004020202020204" pitchFamily="34" charset="0"/>
                <a:ea typeface="Inter Bold"/>
                <a:cs typeface="Inter Bold"/>
                <a:sym typeface="Inter Bold"/>
              </a:rPr>
              <a:t>Bilgiler, yalnızca gerekli olduğu sürece saklanmasına olanak veren teknikler kullanılarak saklanmalıdır.</a:t>
            </a:r>
            <a:endParaRPr lang="tr-TR" sz="4000" dirty="0">
              <a:solidFill>
                <a:srgbClr val="000000"/>
              </a:solidFill>
              <a:latin typeface="Aptos" panose="020B0004020202020204" pitchFamily="34" charset="0"/>
              <a:ea typeface="Inter"/>
              <a:cs typeface="Inter"/>
              <a:sym typeface="Inter"/>
            </a:endParaRPr>
          </a:p>
        </p:txBody>
      </p:sp>
      <p:sp>
        <p:nvSpPr>
          <p:cNvPr id="5" name="TextBox 5"/>
          <p:cNvSpPr txBox="1"/>
          <p:nvPr/>
        </p:nvSpPr>
        <p:spPr>
          <a:xfrm>
            <a:off x="10110394" y="1662414"/>
            <a:ext cx="4038195" cy="3580003"/>
          </a:xfrm>
          <a:prstGeom prst="rect">
            <a:avLst/>
          </a:prstGeom>
        </p:spPr>
        <p:txBody>
          <a:bodyPr lIns="0" tIns="0" rIns="0" bIns="0" rtlCol="0" anchor="t">
            <a:spAutoFit/>
          </a:bodyPr>
          <a:lstStyle/>
          <a:p>
            <a:pPr algn="ctr">
              <a:lnSpc>
                <a:spcPts val="5744"/>
              </a:lnSpc>
            </a:pPr>
            <a:r>
              <a:rPr lang="tr-TR" sz="4000" b="1">
                <a:solidFill>
                  <a:srgbClr val="000000"/>
                </a:solidFill>
                <a:latin typeface="Aptos" panose="020B0004020202020204" pitchFamily="34" charset="0"/>
                <a:ea typeface="Inter Bold"/>
                <a:cs typeface="Inter Bold"/>
                <a:sym typeface="Inter Bold"/>
              </a:rPr>
              <a:t>Sorumluluk: </a:t>
            </a:r>
          </a:p>
          <a:p>
            <a:pPr algn="ctr">
              <a:lnSpc>
                <a:spcPts val="5744"/>
              </a:lnSpc>
            </a:pPr>
            <a:r>
              <a:rPr lang="tr-TR" sz="4000">
                <a:solidFill>
                  <a:srgbClr val="000000"/>
                </a:solidFill>
                <a:latin typeface="Aptos" panose="020B0004020202020204" pitchFamily="34" charset="0"/>
                <a:ea typeface="Inter Bold"/>
                <a:cs typeface="Inter Bold"/>
                <a:sym typeface="Inter Bold"/>
              </a:rPr>
              <a:t>Veri toplayan kullanıcılar yeterli düzeyde güvenlik sağlamalıdır.</a:t>
            </a:r>
            <a:endParaRPr lang="tr-TR" sz="4000">
              <a:solidFill>
                <a:srgbClr val="000000"/>
              </a:solidFill>
              <a:latin typeface="Aptos" panose="020B0004020202020204" pitchFamily="34" charset="0"/>
              <a:ea typeface="Inter"/>
              <a:cs typeface="Inter"/>
              <a:sym typeface="Inter"/>
            </a:endParaRPr>
          </a:p>
        </p:txBody>
      </p:sp>
      <p:sp>
        <p:nvSpPr>
          <p:cNvPr id="6" name="Freeform 6"/>
          <p:cNvSpPr/>
          <p:nvPr/>
        </p:nvSpPr>
        <p:spPr>
          <a:xfrm rot="5400000">
            <a:off x="-372862" y="4761738"/>
            <a:ext cx="7348064" cy="321478"/>
          </a:xfrm>
          <a:custGeom>
            <a:avLst/>
            <a:gdLst/>
            <a:ahLst/>
            <a:cxnLst/>
            <a:rect l="l" t="t" r="r" b="b"/>
            <a:pathLst>
              <a:path w="7348064" h="321478">
                <a:moveTo>
                  <a:pt x="0" y="0"/>
                </a:moveTo>
                <a:lnTo>
                  <a:pt x="7348064" y="0"/>
                </a:lnTo>
                <a:lnTo>
                  <a:pt x="7348064" y="321477"/>
                </a:lnTo>
                <a:lnTo>
                  <a:pt x="0" y="3214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7" name="Freeform 7"/>
          <p:cNvSpPr/>
          <p:nvPr/>
        </p:nvSpPr>
        <p:spPr>
          <a:xfrm rot="5400000">
            <a:off x="5502692" y="4761738"/>
            <a:ext cx="7348064" cy="321478"/>
          </a:xfrm>
          <a:custGeom>
            <a:avLst/>
            <a:gdLst/>
            <a:ahLst/>
            <a:cxnLst/>
            <a:rect l="l" t="t" r="r" b="b"/>
            <a:pathLst>
              <a:path w="7348064" h="321478">
                <a:moveTo>
                  <a:pt x="0" y="0"/>
                </a:moveTo>
                <a:lnTo>
                  <a:pt x="7348063" y="0"/>
                </a:lnTo>
                <a:lnTo>
                  <a:pt x="7348063" y="321477"/>
                </a:lnTo>
                <a:lnTo>
                  <a:pt x="0" y="3214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
        <p:nvSpPr>
          <p:cNvPr id="8" name="Freeform 8"/>
          <p:cNvSpPr/>
          <p:nvPr/>
        </p:nvSpPr>
        <p:spPr>
          <a:xfrm rot="5400000">
            <a:off x="11487183" y="4894044"/>
            <a:ext cx="7348064" cy="321478"/>
          </a:xfrm>
          <a:custGeom>
            <a:avLst/>
            <a:gdLst/>
            <a:ahLst/>
            <a:cxnLst/>
            <a:rect l="l" t="t" r="r" b="b"/>
            <a:pathLst>
              <a:path w="7348064" h="321478">
                <a:moveTo>
                  <a:pt x="0" y="0"/>
                </a:moveTo>
                <a:lnTo>
                  <a:pt x="7348064" y="0"/>
                </a:lnTo>
                <a:lnTo>
                  <a:pt x="7348064" y="321478"/>
                </a:lnTo>
                <a:lnTo>
                  <a:pt x="0" y="3214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tr-T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39A8C05164174D8B0CC0E9EA7C08B6" ma:contentTypeVersion="15" ma:contentTypeDescription="Create a new document." ma:contentTypeScope="" ma:versionID="5e34536f7e5372aa8996aa909db675fa">
  <xsd:schema xmlns:xsd="http://www.w3.org/2001/XMLSchema" xmlns:xs="http://www.w3.org/2001/XMLSchema" xmlns:p="http://schemas.microsoft.com/office/2006/metadata/properties" xmlns:ns2="48bc9dea-9bf6-49de-a95a-f1fa7fcbbbfa" xmlns:ns3="86c132ca-d2ce-4f1f-9992-28ad6e1060fc" targetNamespace="http://schemas.microsoft.com/office/2006/metadata/properties" ma:root="true" ma:fieldsID="77f63ab45eca9933f37a9aec6ea1e437" ns2:_="" ns3:_="">
    <xsd:import namespace="48bc9dea-9bf6-49de-a95a-f1fa7fcbbbfa"/>
    <xsd:import namespace="86c132ca-d2ce-4f1f-9992-28ad6e1060f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bc9dea-9bf6-49de-a95a-f1fa7fcbbb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badb5f0-a2b0-4fa5-985f-380381272ce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c132ca-d2ce-4f1f-9992-28ad6e1060f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3bfbb99d-d6f2-44e8-a286-c464fbd028c5}" ma:internalName="TaxCatchAll" ma:showField="CatchAllData" ma:web="86c132ca-d2ce-4f1f-9992-28ad6e1060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8bc9dea-9bf6-49de-a95a-f1fa7fcbbbfa">
      <Terms xmlns="http://schemas.microsoft.com/office/infopath/2007/PartnerControls"/>
    </lcf76f155ced4ddcb4097134ff3c332f>
    <TaxCatchAll xmlns="86c132ca-d2ce-4f1f-9992-28ad6e1060fc" xsi:nil="true"/>
  </documentManagement>
</p:properties>
</file>

<file path=customXml/itemProps1.xml><?xml version="1.0" encoding="utf-8"?>
<ds:datastoreItem xmlns:ds="http://schemas.openxmlformats.org/officeDocument/2006/customXml" ds:itemID="{8595FA99-B6F8-4A8E-A470-81E55DE714C2}"/>
</file>

<file path=customXml/itemProps2.xml><?xml version="1.0" encoding="utf-8"?>
<ds:datastoreItem xmlns:ds="http://schemas.openxmlformats.org/officeDocument/2006/customXml" ds:itemID="{C7ED1E21-B20C-468A-BFB8-6E9EE1A821C8}">
  <ds:schemaRefs>
    <ds:schemaRef ds:uri="http://schemas.microsoft.com/sharepoint/v3/contenttype/forms"/>
  </ds:schemaRefs>
</ds:datastoreItem>
</file>

<file path=customXml/itemProps3.xml><?xml version="1.0" encoding="utf-8"?>
<ds:datastoreItem xmlns:ds="http://schemas.openxmlformats.org/officeDocument/2006/customXml" ds:itemID="{6C20E61D-657D-478B-888D-331D351B9FD1}">
  <ds:schemaRefs>
    <ds:schemaRef ds:uri="http://schemas.microsoft.com/office/2006/metadata/properties"/>
    <ds:schemaRef ds:uri="http://schemas.microsoft.com/office/infopath/2007/PartnerControls"/>
    <ds:schemaRef ds:uri="48bc9dea-9bf6-49de-a95a-f1fa7fcbbbfa"/>
    <ds:schemaRef ds:uri="86c132ca-d2ce-4f1f-9992-28ad6e1060fc"/>
  </ds:schemaRefs>
</ds:datastoreItem>
</file>

<file path=docProps/app.xml><?xml version="1.0" encoding="utf-8"?>
<Properties xmlns="http://schemas.openxmlformats.org/officeDocument/2006/extended-properties" xmlns:vt="http://schemas.openxmlformats.org/officeDocument/2006/docPropsVTypes">
  <TotalTime>205</TotalTime>
  <Words>1796</Words>
  <Application>Microsoft Office PowerPoint</Application>
  <PresentationFormat>Vlastná</PresentationFormat>
  <Paragraphs>129</Paragraphs>
  <Slides>25</Slides>
  <Notes>9</Notes>
  <HiddenSlides>0</HiddenSlides>
  <MMClips>0</MMClips>
  <ScaleCrop>false</ScaleCrop>
  <HeadingPairs>
    <vt:vector size="4" baseType="variant">
      <vt:variant>
        <vt:lpstr>Motív</vt:lpstr>
      </vt:variant>
      <vt:variant>
        <vt:i4>2</vt:i4>
      </vt:variant>
      <vt:variant>
        <vt:lpstr>Nadpisy snímok</vt:lpstr>
      </vt:variant>
      <vt:variant>
        <vt:i4>25</vt:i4>
      </vt:variant>
    </vt:vector>
  </HeadingPairs>
  <TitlesOfParts>
    <vt:vector size="27" baseType="lpstr">
      <vt:lpstr>Office Theme</vt:lpstr>
      <vt:lpstr>Motív Office</vt:lpstr>
      <vt:lpstr>Dijital Gizlilik -  Dijital Gizlilik Türleri</vt:lpstr>
      <vt:lpstr>Prezentácia programu PowerPoint</vt:lpstr>
      <vt:lpstr>BİLGİ GİZLİLİĞİ</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İPUÇLARI</vt:lpstr>
      <vt:lpstr>İLETİŞİM GİZLİLİĞİ</vt:lpstr>
      <vt:lpstr>Prezentácia programu PowerPoint</vt:lpstr>
      <vt:lpstr>Prezentácia programu PowerPoint</vt:lpstr>
      <vt:lpstr>DİJİTAL GİZLİLİĞİN ÖĞRETİMİ</vt:lpstr>
      <vt:lpstr>Bu sürece katılmak için, günlük pratiklerin dikkate alınmasını sağlayacak bir dizi soru sorulacak ve ardından çeşitli etkinliklere katılım sağlanacaktır:</vt:lpstr>
      <vt:lpstr>Prezentácia programu PowerPoint</vt:lpstr>
      <vt:lpstr>Bulmaca</vt:lpstr>
      <vt:lpstr>Bulmaca Çözüm</vt:lpstr>
      <vt:lpstr>DİĞER BİR ETKİNLİK:  GİZLİLİK AYARLARI ATÖLYELERİ</vt:lpstr>
      <vt:lpstr>Prezentácia programu PowerPoint</vt:lpstr>
      <vt:lpstr>Prezentácia programu PowerPoint</vt:lpstr>
      <vt:lpstr>Prezentácia programu PowerPoint</vt:lpstr>
      <vt:lpstr>Prezentácia programu PowerPoint</vt:lpstr>
      <vt:lpstr>FİNAL SORUSU</vt:lpstr>
      <vt:lpstr>Prezentácia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DIGIWELL: 3. Types of Digital Privacy and Teaching Digital Privacy</dc:title>
  <cp:lastModifiedBy>yilmazilkeryorulmaz@posta.mu.edu.tr</cp:lastModifiedBy>
  <cp:revision>46</cp:revision>
  <dcterms:created xsi:type="dcterms:W3CDTF">2006-08-16T00:00:00Z</dcterms:created>
  <dcterms:modified xsi:type="dcterms:W3CDTF">2024-10-23T12:36:07Z</dcterms:modified>
  <dc:identifier>DAGKiPXeoDI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0x010100FC39A8C05164174D8B0CC0E9EA7C08B6</vt:lpwstr>
  </property>
  <property fmtid="{D5CDD505-2E9C-101B-9397-08002B2CF9AE}" pid="3" name="MediaServiceImageTags">
    <vt:lpwstr/>
  </property>
</Properties>
</file>