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31"/>
  </p:notesMasterIdLst>
  <p:sldIdLst>
    <p:sldId id="307" r:id="rId6"/>
    <p:sldId id="257" r:id="rId7"/>
    <p:sldId id="308" r:id="rId8"/>
    <p:sldId id="313" r:id="rId9"/>
    <p:sldId id="314" r:id="rId10"/>
    <p:sldId id="261" r:id="rId11"/>
    <p:sldId id="262" r:id="rId12"/>
    <p:sldId id="263" r:id="rId13"/>
    <p:sldId id="264" r:id="rId14"/>
    <p:sldId id="315" r:id="rId15"/>
    <p:sldId id="316" r:id="rId16"/>
    <p:sldId id="317" r:id="rId17"/>
    <p:sldId id="318" r:id="rId18"/>
    <p:sldId id="319" r:id="rId19"/>
    <p:sldId id="309" r:id="rId20"/>
    <p:sldId id="271" r:id="rId21"/>
    <p:sldId id="311" r:id="rId22"/>
    <p:sldId id="273" r:id="rId23"/>
    <p:sldId id="320" r:id="rId24"/>
    <p:sldId id="275" r:id="rId25"/>
    <p:sldId id="276" r:id="rId26"/>
    <p:sldId id="277" r:id="rId27"/>
    <p:sldId id="278" r:id="rId28"/>
    <p:sldId id="324" r:id="rId29"/>
    <p:sldId id="325" r:id="rId30"/>
  </p:sldIdLst>
  <p:sldSz cx="18288000" cy="10287000"/>
  <p:notesSz cx="6858000" cy="9144000"/>
  <p:embeddedFontLs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Chiller" panose="04020404031007020602" pitchFamily="82" charset="0"/>
      <p:regular r:id="rId36"/>
    </p:embeddedFont>
    <p:embeddedFont>
      <p:font typeface="Inter" panose="020B0604020202020204" charset="0"/>
      <p:regular r:id="rId37"/>
    </p:embeddedFont>
    <p:embeddedFont>
      <p:font typeface="Inter Bold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5A"/>
    <a:srgbClr val="92B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7E87F-4A6A-46F9-A00B-0B40554A3E2E}" v="3" dt="2024-10-23T12:27:36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4.fntdata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rulmaz, Yilmaz Ilker" userId="S::ilker.yorulmaz_cvut.cz#ext#@uniag1.onmicrosoft.com::18522686-d04d-483a-9261-9e0628e86e03" providerId="AD" clId="Web-{57FADB62-2284-21AE-3935-49E03952F688}"/>
    <pc:docChg chg="modSld">
      <pc:chgData name="Yorulmaz, Yilmaz Ilker" userId="S::ilker.yorulmaz_cvut.cz#ext#@uniag1.onmicrosoft.com::18522686-d04d-483a-9261-9e0628e86e03" providerId="AD" clId="Web-{57FADB62-2284-21AE-3935-49E03952F688}" dt="2024-10-16T09:49:17.671" v="1"/>
      <pc:docMkLst>
        <pc:docMk/>
      </pc:docMkLst>
      <pc:sldChg chg="addSp delSp">
        <pc:chgData name="Yorulmaz, Yilmaz Ilker" userId="S::ilker.yorulmaz_cvut.cz#ext#@uniag1.onmicrosoft.com::18522686-d04d-483a-9261-9e0628e86e03" providerId="AD" clId="Web-{57FADB62-2284-21AE-3935-49E03952F688}" dt="2024-10-16T09:49:17.671" v="1"/>
        <pc:sldMkLst>
          <pc:docMk/>
          <pc:sldMk cId="3910063453" sldId="307"/>
        </pc:sldMkLst>
        <pc:spChg chg="add">
          <ac:chgData name="Yorulmaz, Yilmaz Ilker" userId="S::ilker.yorulmaz_cvut.cz#ext#@uniag1.onmicrosoft.com::18522686-d04d-483a-9261-9e0628e86e03" providerId="AD" clId="Web-{57FADB62-2284-21AE-3935-49E03952F688}" dt="2024-10-16T09:49:17.671" v="1"/>
          <ac:spMkLst>
            <pc:docMk/>
            <pc:sldMk cId="3910063453" sldId="307"/>
            <ac:spMk id="6" creationId="{D631E33B-7141-87BC-7265-49AEB99568AD}"/>
          </ac:spMkLst>
        </pc:spChg>
        <pc:spChg chg="del">
          <ac:chgData name="Yorulmaz, Yilmaz Ilker" userId="S::ilker.yorulmaz_cvut.cz#ext#@uniag1.onmicrosoft.com::18522686-d04d-483a-9261-9e0628e86e03" providerId="AD" clId="Web-{57FADB62-2284-21AE-3935-49E03952F688}" dt="2024-10-16T09:49:09.701" v="0"/>
          <ac:spMkLst>
            <pc:docMk/>
            <pc:sldMk cId="3910063453" sldId="307"/>
            <ac:spMk id="34" creationId="{D631E33B-7141-87BC-7265-49AEB99568AD}"/>
          </ac:spMkLst>
        </pc:spChg>
      </pc:sldChg>
    </pc:docChg>
  </pc:docChgLst>
  <pc:docChgLst>
    <pc:chgData name="Skornova, Eva" userId="S::skorneva@cvut.cz::8b2ba0ca-fc88-49f6-b385-16c6da897372" providerId="AD" clId="Web-{05554192-8CDB-C23B-C333-D2715742A9F2}"/>
    <pc:docChg chg="modSld">
      <pc:chgData name="Skornova, Eva" userId="S::skorneva@cvut.cz::8b2ba0ca-fc88-49f6-b385-16c6da897372" providerId="AD" clId="Web-{05554192-8CDB-C23B-C333-D2715742A9F2}" dt="2024-10-09T09:30:03.459" v="0"/>
      <pc:docMkLst>
        <pc:docMk/>
      </pc:docMkLst>
      <pc:sldChg chg="delSp">
        <pc:chgData name="Skornova, Eva" userId="S::skorneva@cvut.cz::8b2ba0ca-fc88-49f6-b385-16c6da897372" providerId="AD" clId="Web-{05554192-8CDB-C23B-C333-D2715742A9F2}" dt="2024-10-09T09:30:03.459" v="0"/>
        <pc:sldMkLst>
          <pc:docMk/>
          <pc:sldMk cId="3148149291" sldId="311"/>
        </pc:sldMkLst>
        <pc:spChg chg="del">
          <ac:chgData name="Skornova, Eva" userId="S::skorneva@cvut.cz::8b2ba0ca-fc88-49f6-b385-16c6da897372" providerId="AD" clId="Web-{05554192-8CDB-C23B-C333-D2715742A9F2}" dt="2024-10-09T09:30:03.459" v="0"/>
          <ac:spMkLst>
            <pc:docMk/>
            <pc:sldMk cId="3148149291" sldId="311"/>
            <ac:spMk id="7" creationId="{D0BBF6BB-F00A-4708-0221-E6D82E1C50F2}"/>
          </ac:spMkLst>
        </pc:spChg>
      </pc:sldChg>
    </pc:docChg>
  </pc:docChgLst>
  <pc:docChgLst>
    <pc:chgData name="Martina Hanová" userId="S::hanova@uniag.sk::3d22e42d-bb89-40fb-8988-9efa43568f68" providerId="AD" clId="Web-{2C87E87F-4A6A-46F9-A00B-0B40554A3E2E}"/>
    <pc:docChg chg="delSld">
      <pc:chgData name="Martina Hanová" userId="S::hanova@uniag.sk::3d22e42d-bb89-40fb-8988-9efa43568f68" providerId="AD" clId="Web-{2C87E87F-4A6A-46F9-A00B-0B40554A3E2E}" dt="2024-10-23T12:27:36.433" v="2"/>
      <pc:docMkLst>
        <pc:docMk/>
      </pc:docMkLst>
      <pc:sldChg chg="del">
        <pc:chgData name="Martina Hanová" userId="S::hanova@uniag.sk::3d22e42d-bb89-40fb-8988-9efa43568f68" providerId="AD" clId="Web-{2C87E87F-4A6A-46F9-A00B-0B40554A3E2E}" dt="2024-10-23T12:27:30.151" v="0"/>
        <pc:sldMkLst>
          <pc:docMk/>
          <pc:sldMk cId="1120176027" sldId="321"/>
        </pc:sldMkLst>
      </pc:sldChg>
      <pc:sldChg chg="del">
        <pc:chgData name="Martina Hanová" userId="S::hanova@uniag.sk::3d22e42d-bb89-40fb-8988-9efa43568f68" providerId="AD" clId="Web-{2C87E87F-4A6A-46F9-A00B-0B40554A3E2E}" dt="2024-10-23T12:27:36.027" v="1"/>
        <pc:sldMkLst>
          <pc:docMk/>
          <pc:sldMk cId="2864157028" sldId="322"/>
        </pc:sldMkLst>
      </pc:sldChg>
      <pc:sldChg chg="del">
        <pc:chgData name="Martina Hanová" userId="S::hanova@uniag.sk::3d22e42d-bb89-40fb-8988-9efa43568f68" providerId="AD" clId="Web-{2C87E87F-4A6A-46F9-A00B-0B40554A3E2E}" dt="2024-10-23T12:27:36.433" v="2"/>
        <pc:sldMkLst>
          <pc:docMk/>
          <pc:sldMk cId="0" sldId="32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DB165-D3FA-48F5-B897-6D11180F3A1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C2F4BE-EB9B-4688-A872-ADD58D39D0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600" b="1" dirty="0">
              <a:solidFill>
                <a:srgbClr val="000000"/>
              </a:solidFill>
              <a:ea typeface="Inter Bold"/>
              <a:sym typeface="Inter Bold"/>
            </a:rPr>
            <a:t>Zamykáte si tašku, když jdete ven?</a:t>
          </a:r>
          <a:endParaRPr lang="en-US" sz="3600" b="1" dirty="0">
            <a:latin typeface="Aptos" panose="020B0004020202020204" pitchFamily="34" charset="0"/>
          </a:endParaRPr>
        </a:p>
      </dgm:t>
    </dgm:pt>
    <dgm:pt modelId="{8E8351F2-7651-4031-A843-6C966FB0A51A}" type="parTrans" cxnId="{FB5B30B6-57F6-4F69-9140-1141AC4B2C58}">
      <dgm:prSet/>
      <dgm:spPr/>
      <dgm:t>
        <a:bodyPr/>
        <a:lstStyle/>
        <a:p>
          <a:endParaRPr lang="en-US" sz="3200"/>
        </a:p>
      </dgm:t>
    </dgm:pt>
    <dgm:pt modelId="{97070667-920B-4A5C-879E-A0476EF7D076}" type="sibTrans" cxnId="{FB5B30B6-57F6-4F69-9140-1141AC4B2C58}">
      <dgm:prSet/>
      <dgm:spPr/>
      <dgm:t>
        <a:bodyPr/>
        <a:lstStyle/>
        <a:p>
          <a:endParaRPr lang="en-US" sz="3200"/>
        </a:p>
      </dgm:t>
    </dgm:pt>
    <dgm:pt modelId="{F896F5E4-15BF-42B7-A51E-CA6559A2EC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600" b="1" dirty="0">
              <a:solidFill>
                <a:srgbClr val="000000"/>
              </a:solidFill>
              <a:ea typeface="Inter Bold"/>
              <a:sym typeface="Inter Bold"/>
            </a:rPr>
            <a:t>Zamykáte svůj dům stejným způsobem jako svůj mobilní telefon?</a:t>
          </a:r>
          <a:endParaRPr lang="en-US" sz="3600" b="1" dirty="0">
            <a:latin typeface="Aptos" panose="020B0004020202020204" pitchFamily="34" charset="0"/>
          </a:endParaRPr>
        </a:p>
      </dgm:t>
    </dgm:pt>
    <dgm:pt modelId="{E14449A5-0CD7-4EF3-A112-3C5B96BC3A3B}" type="parTrans" cxnId="{6FE6C4C1-99CB-403A-BFDC-9DB772E1FC40}">
      <dgm:prSet/>
      <dgm:spPr/>
      <dgm:t>
        <a:bodyPr/>
        <a:lstStyle/>
        <a:p>
          <a:endParaRPr lang="en-US" sz="3200"/>
        </a:p>
      </dgm:t>
    </dgm:pt>
    <dgm:pt modelId="{2A6D5719-2F96-47BE-B966-4671EADC725C}" type="sibTrans" cxnId="{6FE6C4C1-99CB-403A-BFDC-9DB772E1FC40}">
      <dgm:prSet/>
      <dgm:spPr/>
      <dgm:t>
        <a:bodyPr/>
        <a:lstStyle/>
        <a:p>
          <a:endParaRPr lang="en-US" sz="3200"/>
        </a:p>
      </dgm:t>
    </dgm:pt>
    <dgm:pt modelId="{D7750441-3100-4364-AA85-638628CB6031}">
      <dgm:prSet custT="1"/>
      <dgm:spPr/>
      <dgm:t>
        <a:bodyPr/>
        <a:lstStyle/>
        <a:p>
          <a:pPr>
            <a:lnSpc>
              <a:spcPct val="100000"/>
            </a:lnSpc>
          </a:pPr>
          <a:endParaRPr lang="cs-CZ" sz="3600" b="1" dirty="0">
            <a:solidFill>
              <a:srgbClr val="000000"/>
            </a:solidFill>
            <a:ea typeface="Inter Bold"/>
            <a:sym typeface="Inter Bold"/>
          </a:endParaRPr>
        </a:p>
        <a:p>
          <a:pPr>
            <a:lnSpc>
              <a:spcPct val="100000"/>
            </a:lnSpc>
          </a:pPr>
          <a:r>
            <a:rPr lang="cs-CZ" sz="3600" b="1" dirty="0">
              <a:solidFill>
                <a:srgbClr val="000000"/>
              </a:solidFill>
              <a:ea typeface="Inter Bold"/>
              <a:sym typeface="Inter Bold"/>
            </a:rPr>
            <a:t>Už jste někdy zapomněli své klíče </a:t>
          </a:r>
        </a:p>
        <a:p>
          <a:r>
            <a:rPr lang="cs-CZ" sz="3600" b="1" dirty="0">
              <a:solidFill>
                <a:srgbClr val="000000"/>
              </a:solidFill>
              <a:ea typeface="Inter Bold"/>
              <a:sym typeface="Inter Bold"/>
            </a:rPr>
            <a:t>Soused v případě nouze?</a:t>
          </a:r>
        </a:p>
        <a:p>
          <a:pPr>
            <a:lnSpc>
              <a:spcPct val="100000"/>
            </a:lnSpc>
          </a:pPr>
          <a:endParaRPr lang="en-US" sz="3600" b="1" dirty="0">
            <a:solidFill>
              <a:srgbClr val="000000"/>
            </a:solidFill>
            <a:latin typeface="Aptos" panose="020B0004020202020204" pitchFamily="34" charset="0"/>
            <a:ea typeface="Inter Bold"/>
            <a:cs typeface="Inter Bold"/>
            <a:sym typeface="Inter Bold"/>
          </a:endParaRPr>
        </a:p>
      </dgm:t>
    </dgm:pt>
    <dgm:pt modelId="{669C5B10-02BA-4B54-907F-B5184AF2F667}" type="parTrans" cxnId="{92E0DFB5-128A-427E-A1B2-ABFB5436F458}">
      <dgm:prSet/>
      <dgm:spPr/>
      <dgm:t>
        <a:bodyPr/>
        <a:lstStyle/>
        <a:p>
          <a:endParaRPr lang="sk-SK"/>
        </a:p>
      </dgm:t>
    </dgm:pt>
    <dgm:pt modelId="{560E900F-6304-4E08-800C-CF3BBF563E53}" type="sibTrans" cxnId="{92E0DFB5-128A-427E-A1B2-ABFB5436F458}">
      <dgm:prSet/>
      <dgm:spPr/>
      <dgm:t>
        <a:bodyPr/>
        <a:lstStyle/>
        <a:p>
          <a:endParaRPr lang="sk-SK"/>
        </a:p>
      </dgm:t>
    </dgm:pt>
    <dgm:pt modelId="{2DC70038-8F77-4F54-A849-44E5E9635D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600" b="1" dirty="0">
              <a:solidFill>
                <a:srgbClr val="000000"/>
              </a:solidFill>
              <a:ea typeface="Inter Bold"/>
              <a:sym typeface="Inter Bold"/>
            </a:rPr>
            <a:t>Nemyslíte si, že sdílení hesel s cizím člověkem se rovná umožnění přístupu do vašeho domova cizímu člověku?</a:t>
          </a:r>
          <a:endParaRPr lang="en-US" sz="3600" b="1" dirty="0">
            <a:solidFill>
              <a:srgbClr val="000000"/>
            </a:solidFill>
            <a:latin typeface="Aptos" panose="020B0004020202020204" pitchFamily="34" charset="0"/>
            <a:ea typeface="Inter Bold"/>
            <a:cs typeface="Inter Bold"/>
            <a:sym typeface="Inter Bold"/>
          </a:endParaRPr>
        </a:p>
      </dgm:t>
    </dgm:pt>
    <dgm:pt modelId="{6096B0E8-9ACF-424E-838B-4C472F4B3837}" type="parTrans" cxnId="{C2C9E0B0-E8FA-484D-B809-74BA53CC02FA}">
      <dgm:prSet/>
      <dgm:spPr/>
      <dgm:t>
        <a:bodyPr/>
        <a:lstStyle/>
        <a:p>
          <a:endParaRPr lang="sk-SK"/>
        </a:p>
      </dgm:t>
    </dgm:pt>
    <dgm:pt modelId="{4D0FCCE8-E974-4098-A7FC-F9DAC2F82143}" type="sibTrans" cxnId="{C2C9E0B0-E8FA-484D-B809-74BA53CC02FA}">
      <dgm:prSet/>
      <dgm:spPr/>
      <dgm:t>
        <a:bodyPr/>
        <a:lstStyle/>
        <a:p>
          <a:endParaRPr lang="sk-SK"/>
        </a:p>
      </dgm:t>
    </dgm:pt>
    <dgm:pt modelId="{3D6586E9-DAD8-4FF9-A9F8-6ECE6D098BF1}" type="pres">
      <dgm:prSet presAssocID="{795DB165-D3FA-48F5-B897-6D11180F3A13}" presName="root" presStyleCnt="0">
        <dgm:presLayoutVars>
          <dgm:dir/>
          <dgm:resizeHandles val="exact"/>
        </dgm:presLayoutVars>
      </dgm:prSet>
      <dgm:spPr/>
    </dgm:pt>
    <dgm:pt modelId="{EB9EE116-6FBF-4F5B-B254-C02E10F9351E}" type="pres">
      <dgm:prSet presAssocID="{F9C2F4BE-EB9B-4688-A872-ADD58D39D041}" presName="compNode" presStyleCnt="0"/>
      <dgm:spPr/>
    </dgm:pt>
    <dgm:pt modelId="{01501B25-992C-428D-BC88-5BE162DC90C4}" type="pres">
      <dgm:prSet presAssocID="{F9C2F4BE-EB9B-4688-A872-ADD58D39D041}" presName="bgRect" presStyleLbl="bgShp" presStyleIdx="0" presStyleCnt="4" custLinFactNeighborX="-347" custLinFactNeighborY="-1301"/>
      <dgm:spPr/>
    </dgm:pt>
    <dgm:pt modelId="{EBE6A6BB-A490-48D6-927D-A2E4AE497919}" type="pres">
      <dgm:prSet presAssocID="{F9C2F4BE-EB9B-4688-A872-ADD58D39D04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20B2E8CE-F129-4924-BE26-5E588B840AC3}" type="pres">
      <dgm:prSet presAssocID="{F9C2F4BE-EB9B-4688-A872-ADD58D39D041}" presName="spaceRect" presStyleCnt="0"/>
      <dgm:spPr/>
    </dgm:pt>
    <dgm:pt modelId="{DDDCAE08-0219-4A6A-823B-1BE2FD8D99F0}" type="pres">
      <dgm:prSet presAssocID="{F9C2F4BE-EB9B-4688-A872-ADD58D39D041}" presName="parTx" presStyleLbl="revTx" presStyleIdx="0" presStyleCnt="4">
        <dgm:presLayoutVars>
          <dgm:chMax val="0"/>
          <dgm:chPref val="0"/>
        </dgm:presLayoutVars>
      </dgm:prSet>
      <dgm:spPr/>
    </dgm:pt>
    <dgm:pt modelId="{246F4194-34C1-4674-A8B8-B458C70028B0}" type="pres">
      <dgm:prSet presAssocID="{97070667-920B-4A5C-879E-A0476EF7D076}" presName="sibTrans" presStyleCnt="0"/>
      <dgm:spPr/>
    </dgm:pt>
    <dgm:pt modelId="{163FD45F-56B6-417B-9F11-995B0B80338E}" type="pres">
      <dgm:prSet presAssocID="{F896F5E4-15BF-42B7-A51E-CA6559A2EC6C}" presName="compNode" presStyleCnt="0"/>
      <dgm:spPr/>
    </dgm:pt>
    <dgm:pt modelId="{6969EAE1-338E-4270-A363-8BDB06D9270B}" type="pres">
      <dgm:prSet presAssocID="{F896F5E4-15BF-42B7-A51E-CA6559A2EC6C}" presName="bgRect" presStyleLbl="bgShp" presStyleIdx="1" presStyleCnt="4" custLinFactNeighborX="-1086" custLinFactNeighborY="2278"/>
      <dgm:spPr/>
    </dgm:pt>
    <dgm:pt modelId="{86AFC11D-B852-4C54-9CD8-71F36EDFF892}" type="pres">
      <dgm:prSet presAssocID="{F896F5E4-15BF-42B7-A51E-CA6559A2EC6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zpečnostná kamera výplň plnou farbou"/>
        </a:ext>
      </dgm:extLst>
    </dgm:pt>
    <dgm:pt modelId="{0ACE72F2-4716-47E4-9D97-2AE227448777}" type="pres">
      <dgm:prSet presAssocID="{F896F5E4-15BF-42B7-A51E-CA6559A2EC6C}" presName="spaceRect" presStyleCnt="0"/>
      <dgm:spPr/>
    </dgm:pt>
    <dgm:pt modelId="{A35EC939-0C9B-40DC-BF1F-CC1B41E157FC}" type="pres">
      <dgm:prSet presAssocID="{F896F5E4-15BF-42B7-A51E-CA6559A2EC6C}" presName="parTx" presStyleLbl="revTx" presStyleIdx="1" presStyleCnt="4">
        <dgm:presLayoutVars>
          <dgm:chMax val="0"/>
          <dgm:chPref val="0"/>
        </dgm:presLayoutVars>
      </dgm:prSet>
      <dgm:spPr/>
    </dgm:pt>
    <dgm:pt modelId="{10813F39-6BCD-4C5C-8D4B-3AC3EAB783BA}" type="pres">
      <dgm:prSet presAssocID="{2A6D5719-2F96-47BE-B966-4671EADC725C}" presName="sibTrans" presStyleCnt="0"/>
      <dgm:spPr/>
    </dgm:pt>
    <dgm:pt modelId="{CEE29B0E-5308-4706-87EF-508D8BFC819B}" type="pres">
      <dgm:prSet presAssocID="{D7750441-3100-4364-AA85-638628CB6031}" presName="compNode" presStyleCnt="0"/>
      <dgm:spPr/>
    </dgm:pt>
    <dgm:pt modelId="{37B1493C-560F-419A-8F24-D57DA223FF5B}" type="pres">
      <dgm:prSet presAssocID="{D7750441-3100-4364-AA85-638628CB6031}" presName="bgRect" presStyleLbl="bgShp" presStyleIdx="2" presStyleCnt="4" custLinFactNeighborY="15376"/>
      <dgm:spPr/>
    </dgm:pt>
    <dgm:pt modelId="{2A54C55F-65F4-4D8E-8AA0-99D0E02CE6DC}" type="pres">
      <dgm:prSet presAssocID="{D7750441-3100-4364-AA85-638628CB603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ľúč výplň plnou farbou"/>
        </a:ext>
      </dgm:extLst>
    </dgm:pt>
    <dgm:pt modelId="{70C9CE92-84DF-4798-905A-E6E6FC11429E}" type="pres">
      <dgm:prSet presAssocID="{D7750441-3100-4364-AA85-638628CB6031}" presName="spaceRect" presStyleCnt="0"/>
      <dgm:spPr/>
    </dgm:pt>
    <dgm:pt modelId="{030C2E3C-00AC-4140-9794-D851B855D784}" type="pres">
      <dgm:prSet presAssocID="{D7750441-3100-4364-AA85-638628CB6031}" presName="parTx" presStyleLbl="revTx" presStyleIdx="2" presStyleCnt="4">
        <dgm:presLayoutVars>
          <dgm:chMax val="0"/>
          <dgm:chPref val="0"/>
        </dgm:presLayoutVars>
      </dgm:prSet>
      <dgm:spPr/>
    </dgm:pt>
    <dgm:pt modelId="{B54CAEE8-AA7E-4E2B-A6EB-5FDEEFEFE41F}" type="pres">
      <dgm:prSet presAssocID="{560E900F-6304-4E08-800C-CF3BBF563E53}" presName="sibTrans" presStyleCnt="0"/>
      <dgm:spPr/>
    </dgm:pt>
    <dgm:pt modelId="{92A4F51B-FBA9-4113-83F1-2DE30C213221}" type="pres">
      <dgm:prSet presAssocID="{2DC70038-8F77-4F54-A849-44E5E9635D1E}" presName="compNode" presStyleCnt="0"/>
      <dgm:spPr/>
    </dgm:pt>
    <dgm:pt modelId="{F74AF339-C40F-4531-8531-012467A90F96}" type="pres">
      <dgm:prSet presAssocID="{2DC70038-8F77-4F54-A849-44E5E9635D1E}" presName="bgRect" presStyleLbl="bgShp" presStyleIdx="3" presStyleCnt="4"/>
      <dgm:spPr/>
    </dgm:pt>
    <dgm:pt modelId="{95F752A3-6F8E-42FD-B7D9-2FA84388A44C}" type="pres">
      <dgm:prSet presAssocID="{2DC70038-8F77-4F54-A849-44E5E9635D1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ámok výplň plnou farbou"/>
        </a:ext>
      </dgm:extLst>
    </dgm:pt>
    <dgm:pt modelId="{B79863DD-1BD9-47FA-847E-5E7F83E5D152}" type="pres">
      <dgm:prSet presAssocID="{2DC70038-8F77-4F54-A849-44E5E9635D1E}" presName="spaceRect" presStyleCnt="0"/>
      <dgm:spPr/>
    </dgm:pt>
    <dgm:pt modelId="{076C64A2-F50E-4EFE-B9AD-FF884302E31E}" type="pres">
      <dgm:prSet presAssocID="{2DC70038-8F77-4F54-A849-44E5E9635D1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D06FB70-F994-4F8F-A87D-70F1725B2839}" type="presOf" srcId="{D7750441-3100-4364-AA85-638628CB6031}" destId="{030C2E3C-00AC-4140-9794-D851B855D784}" srcOrd="0" destOrd="0" presId="urn:microsoft.com/office/officeart/2018/2/layout/IconVerticalSolidList"/>
    <dgm:cxn modelId="{CD040384-E0DA-472A-B35E-FF2E9814DA18}" type="presOf" srcId="{F9C2F4BE-EB9B-4688-A872-ADD58D39D041}" destId="{DDDCAE08-0219-4A6A-823B-1BE2FD8D99F0}" srcOrd="0" destOrd="0" presId="urn:microsoft.com/office/officeart/2018/2/layout/IconVerticalSolidList"/>
    <dgm:cxn modelId="{7EF4F4AC-7DFC-4C72-8FE2-F6BD790E15C1}" type="presOf" srcId="{795DB165-D3FA-48F5-B897-6D11180F3A13}" destId="{3D6586E9-DAD8-4FF9-A9F8-6ECE6D098BF1}" srcOrd="0" destOrd="0" presId="urn:microsoft.com/office/officeart/2018/2/layout/IconVerticalSolidList"/>
    <dgm:cxn modelId="{C2C9E0B0-E8FA-484D-B809-74BA53CC02FA}" srcId="{795DB165-D3FA-48F5-B897-6D11180F3A13}" destId="{2DC70038-8F77-4F54-A849-44E5E9635D1E}" srcOrd="3" destOrd="0" parTransId="{6096B0E8-9ACF-424E-838B-4C472F4B3837}" sibTransId="{4D0FCCE8-E974-4098-A7FC-F9DAC2F82143}"/>
    <dgm:cxn modelId="{92E0DFB5-128A-427E-A1B2-ABFB5436F458}" srcId="{795DB165-D3FA-48F5-B897-6D11180F3A13}" destId="{D7750441-3100-4364-AA85-638628CB6031}" srcOrd="2" destOrd="0" parTransId="{669C5B10-02BA-4B54-907F-B5184AF2F667}" sibTransId="{560E900F-6304-4E08-800C-CF3BBF563E53}"/>
    <dgm:cxn modelId="{FB5B30B6-57F6-4F69-9140-1141AC4B2C58}" srcId="{795DB165-D3FA-48F5-B897-6D11180F3A13}" destId="{F9C2F4BE-EB9B-4688-A872-ADD58D39D041}" srcOrd="0" destOrd="0" parTransId="{8E8351F2-7651-4031-A843-6C966FB0A51A}" sibTransId="{97070667-920B-4A5C-879E-A0476EF7D076}"/>
    <dgm:cxn modelId="{6FE6C4C1-99CB-403A-BFDC-9DB772E1FC40}" srcId="{795DB165-D3FA-48F5-B897-6D11180F3A13}" destId="{F896F5E4-15BF-42B7-A51E-CA6559A2EC6C}" srcOrd="1" destOrd="0" parTransId="{E14449A5-0CD7-4EF3-A112-3C5B96BC3A3B}" sibTransId="{2A6D5719-2F96-47BE-B966-4671EADC725C}"/>
    <dgm:cxn modelId="{17AAF2C2-8BC9-4690-BAEF-073DE31BB216}" type="presOf" srcId="{F896F5E4-15BF-42B7-A51E-CA6559A2EC6C}" destId="{A35EC939-0C9B-40DC-BF1F-CC1B41E157FC}" srcOrd="0" destOrd="0" presId="urn:microsoft.com/office/officeart/2018/2/layout/IconVerticalSolidList"/>
    <dgm:cxn modelId="{B90FA8C9-6294-4779-A31D-C86A79B64A42}" type="presOf" srcId="{2DC70038-8F77-4F54-A849-44E5E9635D1E}" destId="{076C64A2-F50E-4EFE-B9AD-FF884302E31E}" srcOrd="0" destOrd="0" presId="urn:microsoft.com/office/officeart/2018/2/layout/IconVerticalSolidList"/>
    <dgm:cxn modelId="{03378936-C748-4E7B-B643-063C7DFE611A}" type="presParOf" srcId="{3D6586E9-DAD8-4FF9-A9F8-6ECE6D098BF1}" destId="{EB9EE116-6FBF-4F5B-B254-C02E10F9351E}" srcOrd="0" destOrd="0" presId="urn:microsoft.com/office/officeart/2018/2/layout/IconVerticalSolidList"/>
    <dgm:cxn modelId="{E524F6C7-9086-4F21-8AAB-D374791A6CA2}" type="presParOf" srcId="{EB9EE116-6FBF-4F5B-B254-C02E10F9351E}" destId="{01501B25-992C-428D-BC88-5BE162DC90C4}" srcOrd="0" destOrd="0" presId="urn:microsoft.com/office/officeart/2018/2/layout/IconVerticalSolidList"/>
    <dgm:cxn modelId="{504E4429-A8B8-4997-A0A0-04C4B684AF2B}" type="presParOf" srcId="{EB9EE116-6FBF-4F5B-B254-C02E10F9351E}" destId="{EBE6A6BB-A490-48D6-927D-A2E4AE497919}" srcOrd="1" destOrd="0" presId="urn:microsoft.com/office/officeart/2018/2/layout/IconVerticalSolidList"/>
    <dgm:cxn modelId="{C3FDAA0B-9DDE-45E3-BF70-0E500EF679D2}" type="presParOf" srcId="{EB9EE116-6FBF-4F5B-B254-C02E10F9351E}" destId="{20B2E8CE-F129-4924-BE26-5E588B840AC3}" srcOrd="2" destOrd="0" presId="urn:microsoft.com/office/officeart/2018/2/layout/IconVerticalSolidList"/>
    <dgm:cxn modelId="{3C4550A4-1F57-4E05-9355-3FEDA181CED6}" type="presParOf" srcId="{EB9EE116-6FBF-4F5B-B254-C02E10F9351E}" destId="{DDDCAE08-0219-4A6A-823B-1BE2FD8D99F0}" srcOrd="3" destOrd="0" presId="urn:microsoft.com/office/officeart/2018/2/layout/IconVerticalSolidList"/>
    <dgm:cxn modelId="{48F395ED-DA5B-4BC2-8150-2E84F0F07A1D}" type="presParOf" srcId="{3D6586E9-DAD8-4FF9-A9F8-6ECE6D098BF1}" destId="{246F4194-34C1-4674-A8B8-B458C70028B0}" srcOrd="1" destOrd="0" presId="urn:microsoft.com/office/officeart/2018/2/layout/IconVerticalSolidList"/>
    <dgm:cxn modelId="{0D4C30FA-3E48-41E1-A647-8F6EDC38D860}" type="presParOf" srcId="{3D6586E9-DAD8-4FF9-A9F8-6ECE6D098BF1}" destId="{163FD45F-56B6-417B-9F11-995B0B80338E}" srcOrd="2" destOrd="0" presId="urn:microsoft.com/office/officeart/2018/2/layout/IconVerticalSolidList"/>
    <dgm:cxn modelId="{6E4ADB7F-3B8D-4668-86FB-0E1CCD4F03A2}" type="presParOf" srcId="{163FD45F-56B6-417B-9F11-995B0B80338E}" destId="{6969EAE1-338E-4270-A363-8BDB06D9270B}" srcOrd="0" destOrd="0" presId="urn:microsoft.com/office/officeart/2018/2/layout/IconVerticalSolidList"/>
    <dgm:cxn modelId="{C3E40B7E-2C93-4DA5-95A7-9D06D3F66117}" type="presParOf" srcId="{163FD45F-56B6-417B-9F11-995B0B80338E}" destId="{86AFC11D-B852-4C54-9CD8-71F36EDFF892}" srcOrd="1" destOrd="0" presId="urn:microsoft.com/office/officeart/2018/2/layout/IconVerticalSolidList"/>
    <dgm:cxn modelId="{D4325EFF-DDEF-4148-A8C8-2A0D9263BFCA}" type="presParOf" srcId="{163FD45F-56B6-417B-9F11-995B0B80338E}" destId="{0ACE72F2-4716-47E4-9D97-2AE227448777}" srcOrd="2" destOrd="0" presId="urn:microsoft.com/office/officeart/2018/2/layout/IconVerticalSolidList"/>
    <dgm:cxn modelId="{32A1524C-D199-4957-B6BA-2E6259A81B6B}" type="presParOf" srcId="{163FD45F-56B6-417B-9F11-995B0B80338E}" destId="{A35EC939-0C9B-40DC-BF1F-CC1B41E157FC}" srcOrd="3" destOrd="0" presId="urn:microsoft.com/office/officeart/2018/2/layout/IconVerticalSolidList"/>
    <dgm:cxn modelId="{BF3A7526-7494-4398-8AC2-FF7D51E14993}" type="presParOf" srcId="{3D6586E9-DAD8-4FF9-A9F8-6ECE6D098BF1}" destId="{10813F39-6BCD-4C5C-8D4B-3AC3EAB783BA}" srcOrd="3" destOrd="0" presId="urn:microsoft.com/office/officeart/2018/2/layout/IconVerticalSolidList"/>
    <dgm:cxn modelId="{1B6E2557-5EED-46E9-BEFB-C6E068E8115E}" type="presParOf" srcId="{3D6586E9-DAD8-4FF9-A9F8-6ECE6D098BF1}" destId="{CEE29B0E-5308-4706-87EF-508D8BFC819B}" srcOrd="4" destOrd="0" presId="urn:microsoft.com/office/officeart/2018/2/layout/IconVerticalSolidList"/>
    <dgm:cxn modelId="{423DBB56-6DF1-40CB-A532-F6022887D372}" type="presParOf" srcId="{CEE29B0E-5308-4706-87EF-508D8BFC819B}" destId="{37B1493C-560F-419A-8F24-D57DA223FF5B}" srcOrd="0" destOrd="0" presId="urn:microsoft.com/office/officeart/2018/2/layout/IconVerticalSolidList"/>
    <dgm:cxn modelId="{65DA0741-779B-4582-A49A-78982AB7A4A8}" type="presParOf" srcId="{CEE29B0E-5308-4706-87EF-508D8BFC819B}" destId="{2A54C55F-65F4-4D8E-8AA0-99D0E02CE6DC}" srcOrd="1" destOrd="0" presId="urn:microsoft.com/office/officeart/2018/2/layout/IconVerticalSolidList"/>
    <dgm:cxn modelId="{5010D891-0F52-4E78-B178-F3631E34CB0A}" type="presParOf" srcId="{CEE29B0E-5308-4706-87EF-508D8BFC819B}" destId="{70C9CE92-84DF-4798-905A-E6E6FC11429E}" srcOrd="2" destOrd="0" presId="urn:microsoft.com/office/officeart/2018/2/layout/IconVerticalSolidList"/>
    <dgm:cxn modelId="{F914979B-EE32-47EB-AE26-B8B98799920D}" type="presParOf" srcId="{CEE29B0E-5308-4706-87EF-508D8BFC819B}" destId="{030C2E3C-00AC-4140-9794-D851B855D784}" srcOrd="3" destOrd="0" presId="urn:microsoft.com/office/officeart/2018/2/layout/IconVerticalSolidList"/>
    <dgm:cxn modelId="{FD6DBAAA-AF7D-49AD-89C4-6249BD783212}" type="presParOf" srcId="{3D6586E9-DAD8-4FF9-A9F8-6ECE6D098BF1}" destId="{B54CAEE8-AA7E-4E2B-A6EB-5FDEEFEFE41F}" srcOrd="5" destOrd="0" presId="urn:microsoft.com/office/officeart/2018/2/layout/IconVerticalSolidList"/>
    <dgm:cxn modelId="{4F177AF8-6F02-4FCF-B824-B0523C928D66}" type="presParOf" srcId="{3D6586E9-DAD8-4FF9-A9F8-6ECE6D098BF1}" destId="{92A4F51B-FBA9-4113-83F1-2DE30C213221}" srcOrd="6" destOrd="0" presId="urn:microsoft.com/office/officeart/2018/2/layout/IconVerticalSolidList"/>
    <dgm:cxn modelId="{87B706ED-86B9-4850-BA58-963A96425F75}" type="presParOf" srcId="{92A4F51B-FBA9-4113-83F1-2DE30C213221}" destId="{F74AF339-C40F-4531-8531-012467A90F96}" srcOrd="0" destOrd="0" presId="urn:microsoft.com/office/officeart/2018/2/layout/IconVerticalSolidList"/>
    <dgm:cxn modelId="{FAA6BEFF-356F-4723-AD19-2FB4DDA26509}" type="presParOf" srcId="{92A4F51B-FBA9-4113-83F1-2DE30C213221}" destId="{95F752A3-6F8E-42FD-B7D9-2FA84388A44C}" srcOrd="1" destOrd="0" presId="urn:microsoft.com/office/officeart/2018/2/layout/IconVerticalSolidList"/>
    <dgm:cxn modelId="{C54FD3D8-904D-4B08-95E7-CAA61E979ED9}" type="presParOf" srcId="{92A4F51B-FBA9-4113-83F1-2DE30C213221}" destId="{B79863DD-1BD9-47FA-847E-5E7F83E5D152}" srcOrd="2" destOrd="0" presId="urn:microsoft.com/office/officeart/2018/2/layout/IconVerticalSolidList"/>
    <dgm:cxn modelId="{C91FE594-EBEF-4262-8278-B2B166A39388}" type="presParOf" srcId="{92A4F51B-FBA9-4113-83F1-2DE30C213221}" destId="{076C64A2-F50E-4EFE-B9AD-FF884302E3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01B25-992C-428D-BC88-5BE162DC90C4}">
      <dsp:nvSpPr>
        <dsp:cNvPr id="0" name=""/>
        <dsp:cNvSpPr/>
      </dsp:nvSpPr>
      <dsp:spPr>
        <a:xfrm>
          <a:off x="0" y="0"/>
          <a:ext cx="16018468" cy="15355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A6BB-A490-48D6-927D-A2E4AE497919}">
      <dsp:nvSpPr>
        <dsp:cNvPr id="0" name=""/>
        <dsp:cNvSpPr/>
      </dsp:nvSpPr>
      <dsp:spPr>
        <a:xfrm>
          <a:off x="464498" y="352151"/>
          <a:ext cx="845367" cy="8445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CAE08-0219-4A6A-823B-1BE2FD8D99F0}">
      <dsp:nvSpPr>
        <dsp:cNvPr id="0" name=""/>
        <dsp:cNvSpPr/>
      </dsp:nvSpPr>
      <dsp:spPr>
        <a:xfrm>
          <a:off x="1774364" y="6657"/>
          <a:ext cx="13118329" cy="153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669" tIns="162669" rIns="162669" bIns="162669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>
              <a:solidFill>
                <a:srgbClr val="000000"/>
              </a:solidFill>
              <a:ea typeface="Inter Bold"/>
              <a:sym typeface="Inter Bold"/>
            </a:rPr>
            <a:t>Zamykáte si tašku, když jdete ven?</a:t>
          </a:r>
          <a:endParaRPr lang="en-US" sz="3600" b="1" kern="1200" dirty="0">
            <a:latin typeface="Aptos" panose="020B0004020202020204" pitchFamily="34" charset="0"/>
          </a:endParaRPr>
        </a:p>
      </dsp:txBody>
      <dsp:txXfrm>
        <a:off x="1774364" y="6657"/>
        <a:ext cx="13118329" cy="1537032"/>
      </dsp:txXfrm>
    </dsp:sp>
    <dsp:sp modelId="{6969EAE1-338E-4270-A363-8BDB06D9270B}">
      <dsp:nvSpPr>
        <dsp:cNvPr id="0" name=""/>
        <dsp:cNvSpPr/>
      </dsp:nvSpPr>
      <dsp:spPr>
        <a:xfrm>
          <a:off x="0" y="1798245"/>
          <a:ext cx="16018468" cy="15355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FC11D-B852-4C54-9CD8-71F36EDFF892}">
      <dsp:nvSpPr>
        <dsp:cNvPr id="0" name=""/>
        <dsp:cNvSpPr/>
      </dsp:nvSpPr>
      <dsp:spPr>
        <a:xfrm>
          <a:off x="464498" y="2108760"/>
          <a:ext cx="845367" cy="8445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EC939-0C9B-40DC-BF1F-CC1B41E157FC}">
      <dsp:nvSpPr>
        <dsp:cNvPr id="0" name=""/>
        <dsp:cNvSpPr/>
      </dsp:nvSpPr>
      <dsp:spPr>
        <a:xfrm>
          <a:off x="1774364" y="1763265"/>
          <a:ext cx="13118329" cy="153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669" tIns="162669" rIns="162669" bIns="162669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>
              <a:solidFill>
                <a:srgbClr val="000000"/>
              </a:solidFill>
              <a:ea typeface="Inter Bold"/>
              <a:sym typeface="Inter Bold"/>
            </a:rPr>
            <a:t>Zamykáte svůj dům stejným způsobem jako svůj mobilní telefon?</a:t>
          </a:r>
          <a:endParaRPr lang="en-US" sz="3600" b="1" kern="1200" dirty="0">
            <a:latin typeface="Aptos" panose="020B0004020202020204" pitchFamily="34" charset="0"/>
          </a:endParaRPr>
        </a:p>
      </dsp:txBody>
      <dsp:txXfrm>
        <a:off x="1774364" y="1763265"/>
        <a:ext cx="13118329" cy="1537032"/>
      </dsp:txXfrm>
    </dsp:sp>
    <dsp:sp modelId="{37B1493C-560F-419A-8F24-D57DA223FF5B}">
      <dsp:nvSpPr>
        <dsp:cNvPr id="0" name=""/>
        <dsp:cNvSpPr/>
      </dsp:nvSpPr>
      <dsp:spPr>
        <a:xfrm>
          <a:off x="0" y="3755977"/>
          <a:ext cx="16018468" cy="15355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4C55F-65F4-4D8E-8AA0-99D0E02CE6DC}">
      <dsp:nvSpPr>
        <dsp:cNvPr id="0" name=""/>
        <dsp:cNvSpPr/>
      </dsp:nvSpPr>
      <dsp:spPr>
        <a:xfrm>
          <a:off x="464498" y="3865369"/>
          <a:ext cx="845367" cy="8445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C2E3C-00AC-4140-9794-D851B855D784}">
      <dsp:nvSpPr>
        <dsp:cNvPr id="0" name=""/>
        <dsp:cNvSpPr/>
      </dsp:nvSpPr>
      <dsp:spPr>
        <a:xfrm>
          <a:off x="1774364" y="3519874"/>
          <a:ext cx="13118329" cy="153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669" tIns="162669" rIns="162669" bIns="162669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b="1" kern="1200" dirty="0">
            <a:solidFill>
              <a:srgbClr val="000000"/>
            </a:solidFill>
            <a:ea typeface="Inter Bold"/>
            <a:sym typeface="Inter Bold"/>
          </a:endParaRP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>
              <a:solidFill>
                <a:srgbClr val="000000"/>
              </a:solidFill>
              <a:ea typeface="Inter Bold"/>
              <a:sym typeface="Inter Bold"/>
            </a:rPr>
            <a:t>Už jste někdy zapomněli své klíče </a:t>
          </a:r>
        </a:p>
        <a:p>
          <a:pPr marL="0" lvl="0" indent="0" algn="l" defTabSz="1600200"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>
              <a:solidFill>
                <a:srgbClr val="000000"/>
              </a:solidFill>
              <a:ea typeface="Inter Bold"/>
              <a:sym typeface="Inter Bold"/>
            </a:rPr>
            <a:t>Soused v případě nouze?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>
            <a:solidFill>
              <a:srgbClr val="000000"/>
            </a:solidFill>
            <a:latin typeface="Aptos" panose="020B0004020202020204" pitchFamily="34" charset="0"/>
            <a:ea typeface="Inter Bold"/>
            <a:cs typeface="Inter Bold"/>
            <a:sym typeface="Inter Bold"/>
          </a:endParaRPr>
        </a:p>
      </dsp:txBody>
      <dsp:txXfrm>
        <a:off x="1774364" y="3519874"/>
        <a:ext cx="13118329" cy="1537032"/>
      </dsp:txXfrm>
    </dsp:sp>
    <dsp:sp modelId="{F74AF339-C40F-4531-8531-012467A90F96}">
      <dsp:nvSpPr>
        <dsp:cNvPr id="0" name=""/>
        <dsp:cNvSpPr/>
      </dsp:nvSpPr>
      <dsp:spPr>
        <a:xfrm>
          <a:off x="0" y="5276483"/>
          <a:ext cx="16018468" cy="15355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752A3-6F8E-42FD-B7D9-2FA84388A44C}">
      <dsp:nvSpPr>
        <dsp:cNvPr id="0" name=""/>
        <dsp:cNvSpPr/>
      </dsp:nvSpPr>
      <dsp:spPr>
        <a:xfrm>
          <a:off x="464498" y="5621977"/>
          <a:ext cx="845367" cy="8445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C64A2-F50E-4EFE-B9AD-FF884302E31E}">
      <dsp:nvSpPr>
        <dsp:cNvPr id="0" name=""/>
        <dsp:cNvSpPr/>
      </dsp:nvSpPr>
      <dsp:spPr>
        <a:xfrm>
          <a:off x="1774364" y="5276483"/>
          <a:ext cx="13118329" cy="153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669" tIns="162669" rIns="162669" bIns="162669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>
              <a:solidFill>
                <a:srgbClr val="000000"/>
              </a:solidFill>
              <a:ea typeface="Inter Bold"/>
              <a:sym typeface="Inter Bold"/>
            </a:rPr>
            <a:t>Nemyslíte si, že sdílení hesel s cizím člověkem se rovná umožnění přístupu do vašeho domova cizímu člověku?</a:t>
          </a:r>
          <a:endParaRPr lang="en-US" sz="3600" b="1" kern="1200" dirty="0">
            <a:solidFill>
              <a:srgbClr val="000000"/>
            </a:solidFill>
            <a:latin typeface="Aptos" panose="020B0004020202020204" pitchFamily="34" charset="0"/>
            <a:ea typeface="Inter Bold"/>
            <a:cs typeface="Inter Bold"/>
            <a:sym typeface="Inter Bold"/>
          </a:endParaRPr>
        </a:p>
      </dsp:txBody>
      <dsp:txXfrm>
        <a:off x="1774364" y="5276483"/>
        <a:ext cx="13118329" cy="1537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BF2DB-3E16-4759-B485-897F88734A0D}" type="datetimeFigureOut">
              <a:rPr lang="sk-SK" smtClean="0"/>
              <a:t>23. 10. 2024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21927-C843-4632-8BB0-AD1D3B0F24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283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21927-C843-4632-8BB0-AD1D3B0F249A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707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21927-C843-4632-8BB0-AD1D3B0F249A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565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21927-C843-4632-8BB0-AD1D3B0F249A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8597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79F5-8B9F-4680-9BFC-DFA2671E61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82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21927-C843-4632-8BB0-AD1D3B0F249A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6300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21927-C843-4632-8BB0-AD1D3B0F249A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184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21927-C843-4632-8BB0-AD1D3B0F249A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232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2286000" y="3974221"/>
            <a:ext cx="13716000" cy="111797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945758" y="1563092"/>
            <a:ext cx="1439648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39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606056" y="8872697"/>
            <a:ext cx="17403866" cy="1185078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3666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66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07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223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870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962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26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23384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rgbClr val="FFAA5A"/>
        </a:buClr>
        <a:buFont typeface="Wingdings" panose="05000000000000000000" pitchFamily="2" charset="2"/>
        <a:buChar char="q"/>
        <a:defRPr sz="4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hyperlink" Target="https://researchoutreach.org/articles/sender-controlled-private-email-electronic-privacy-epriv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7" Type="http://schemas.openxmlformats.org/officeDocument/2006/relationships/image" Target="../media/image82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3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337" y="2375990"/>
            <a:ext cx="8002395" cy="2216265"/>
          </a:xfrm>
        </p:spPr>
        <p:txBody>
          <a:bodyPr vert="horz" lIns="137160" tIns="68580" rIns="137160" bIns="68580" rtlCol="0" anchor="b">
            <a:normAutofit/>
          </a:bodyPr>
          <a:lstStyle/>
          <a:p>
            <a:pPr algn="ctr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</a:pP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Digitální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soukromí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– </a:t>
            </a: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Typy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digitálního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soukromí</a:t>
            </a:r>
            <a:endParaRPr lang="en-US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23" y="844314"/>
            <a:ext cx="3610221" cy="794064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88" y="7726580"/>
            <a:ext cx="1225763" cy="1166504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87" y="7908668"/>
            <a:ext cx="177802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070" y="7864128"/>
            <a:ext cx="1159515" cy="1524006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585" y="7820121"/>
            <a:ext cx="152623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823" y="7812559"/>
            <a:ext cx="1823235" cy="846770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49" y="8656873"/>
            <a:ext cx="239744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35" y="8834133"/>
            <a:ext cx="236275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519" y="8793872"/>
            <a:ext cx="2236985" cy="4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FE115C06-2DA3-1E38-A8ED-4AAEF9D0755A}"/>
              </a:ext>
            </a:extLst>
          </p:cNvPr>
          <p:cNvGrpSpPr/>
          <p:nvPr/>
        </p:nvGrpSpPr>
        <p:grpSpPr>
          <a:xfrm>
            <a:off x="-705636" y="1934355"/>
            <a:ext cx="9207105" cy="5238753"/>
            <a:chOff x="-1118443" y="1146344"/>
            <a:chExt cx="10365960" cy="6096000"/>
          </a:xfrm>
        </p:grpSpPr>
        <p:pic>
          <p:nvPicPr>
            <p:cNvPr id="4" name="Obrázok 3" descr="Obrázok, na ktorom je text, diagram, kruh, snímka obrazovky&#10;&#10;Automaticky generovaný popis">
              <a:extLst>
                <a:ext uri="{FF2B5EF4-FFF2-40B4-BE49-F238E27FC236}">
                  <a16:creationId xmlns:a16="http://schemas.microsoft.com/office/drawing/2014/main" id="{522C4227-5728-9B30-65CA-BE06791A4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75017" y="1146344"/>
              <a:ext cx="8572500" cy="6096000"/>
            </a:xfrm>
            <a:prstGeom prst="rect">
              <a:avLst/>
            </a:prstGeom>
          </p:spPr>
        </p:pic>
        <p:pic>
          <p:nvPicPr>
            <p:cNvPr id="5" name="Picture 2" descr="Free Concept Of Data Privacy And Policy Illustration - Free Download  Business Illustrations | IconScout">
              <a:extLst>
                <a:ext uri="{FF2B5EF4-FFF2-40B4-BE49-F238E27FC236}">
                  <a16:creationId xmlns:a16="http://schemas.microsoft.com/office/drawing/2014/main" id="{729FD8EC-332C-8D10-4A62-29F5A519F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443" y="1638300"/>
              <a:ext cx="762000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11725855" y="5656059"/>
            <a:ext cx="3457965" cy="1690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Utváření digitální odolnosti prostřednictvím digitální pohody a bezpečnosti pro všechny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2022-2-SK01-KA220-ADU-000096888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0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822960"/>
            <a:ext cx="5401290" cy="8147304"/>
          </a:xfrm>
        </p:spPr>
        <p:txBody>
          <a:bodyPr>
            <a:normAutofit/>
          </a:bodyPr>
          <a:lstStyle/>
          <a:p>
            <a:r>
              <a:rPr lang="sk-SK" sz="9600" dirty="0">
                <a:latin typeface="Aptos" panose="020B0004020202020204" pitchFamily="34" charset="0"/>
                <a:cs typeface="Calibri Light" panose="020F0302020204030204" pitchFamily="34" charset="0"/>
              </a:rPr>
              <a:t>TIPY</a:t>
            </a:r>
            <a:endParaRPr lang="en-GB" sz="960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815975" y="4888073"/>
            <a:ext cx="6720840" cy="27432"/>
          </a:xfrm>
          <a:custGeom>
            <a:avLst/>
            <a:gdLst>
              <a:gd name="connsiteX0" fmla="*/ 0 w 6720840"/>
              <a:gd name="connsiteY0" fmla="*/ 0 h 27432"/>
              <a:gd name="connsiteX1" fmla="*/ 672084 w 6720840"/>
              <a:gd name="connsiteY1" fmla="*/ 0 h 27432"/>
              <a:gd name="connsiteX2" fmla="*/ 1344168 w 6720840"/>
              <a:gd name="connsiteY2" fmla="*/ 0 h 27432"/>
              <a:gd name="connsiteX3" fmla="*/ 2016252 w 6720840"/>
              <a:gd name="connsiteY3" fmla="*/ 0 h 27432"/>
              <a:gd name="connsiteX4" fmla="*/ 2822753 w 6720840"/>
              <a:gd name="connsiteY4" fmla="*/ 0 h 27432"/>
              <a:gd name="connsiteX5" fmla="*/ 3562045 w 6720840"/>
              <a:gd name="connsiteY5" fmla="*/ 0 h 27432"/>
              <a:gd name="connsiteX6" fmla="*/ 4032504 w 6720840"/>
              <a:gd name="connsiteY6" fmla="*/ 0 h 27432"/>
              <a:gd name="connsiteX7" fmla="*/ 4637380 w 6720840"/>
              <a:gd name="connsiteY7" fmla="*/ 0 h 27432"/>
              <a:gd name="connsiteX8" fmla="*/ 5443880 w 6720840"/>
              <a:gd name="connsiteY8" fmla="*/ 0 h 27432"/>
              <a:gd name="connsiteX9" fmla="*/ 6115964 w 6720840"/>
              <a:gd name="connsiteY9" fmla="*/ 0 h 27432"/>
              <a:gd name="connsiteX10" fmla="*/ 6720840 w 6720840"/>
              <a:gd name="connsiteY10" fmla="*/ 0 h 27432"/>
              <a:gd name="connsiteX11" fmla="*/ 6720840 w 6720840"/>
              <a:gd name="connsiteY11" fmla="*/ 27432 h 27432"/>
              <a:gd name="connsiteX12" fmla="*/ 6183173 w 6720840"/>
              <a:gd name="connsiteY12" fmla="*/ 27432 h 27432"/>
              <a:gd name="connsiteX13" fmla="*/ 5376672 w 6720840"/>
              <a:gd name="connsiteY13" fmla="*/ 27432 h 27432"/>
              <a:gd name="connsiteX14" fmla="*/ 4839005 w 6720840"/>
              <a:gd name="connsiteY14" fmla="*/ 27432 h 27432"/>
              <a:gd name="connsiteX15" fmla="*/ 4368546 w 6720840"/>
              <a:gd name="connsiteY15" fmla="*/ 27432 h 27432"/>
              <a:gd name="connsiteX16" fmla="*/ 3898087 w 6720840"/>
              <a:gd name="connsiteY16" fmla="*/ 27432 h 27432"/>
              <a:gd name="connsiteX17" fmla="*/ 3158795 w 6720840"/>
              <a:gd name="connsiteY17" fmla="*/ 27432 h 27432"/>
              <a:gd name="connsiteX18" fmla="*/ 2688336 w 6720840"/>
              <a:gd name="connsiteY18" fmla="*/ 27432 h 27432"/>
              <a:gd name="connsiteX19" fmla="*/ 2016252 w 6720840"/>
              <a:gd name="connsiteY19" fmla="*/ 27432 h 27432"/>
              <a:gd name="connsiteX20" fmla="*/ 1478585 w 6720840"/>
              <a:gd name="connsiteY20" fmla="*/ 27432 h 27432"/>
              <a:gd name="connsiteX21" fmla="*/ 806501 w 6720840"/>
              <a:gd name="connsiteY21" fmla="*/ 27432 h 27432"/>
              <a:gd name="connsiteX22" fmla="*/ 0 w 6720840"/>
              <a:gd name="connsiteY22" fmla="*/ 27432 h 27432"/>
              <a:gd name="connsiteX23" fmla="*/ 0 w 6720840"/>
              <a:gd name="connsiteY23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20840" h="27432" fill="none" extrusionOk="0">
                <a:moveTo>
                  <a:pt x="0" y="0"/>
                </a:moveTo>
                <a:cubicBezTo>
                  <a:pt x="230225" y="22712"/>
                  <a:pt x="497837" y="-22454"/>
                  <a:pt x="672084" y="0"/>
                </a:cubicBezTo>
                <a:cubicBezTo>
                  <a:pt x="846331" y="22454"/>
                  <a:pt x="1065787" y="7145"/>
                  <a:pt x="1344168" y="0"/>
                </a:cubicBezTo>
                <a:cubicBezTo>
                  <a:pt x="1622549" y="-7145"/>
                  <a:pt x="1727735" y="19685"/>
                  <a:pt x="2016252" y="0"/>
                </a:cubicBezTo>
                <a:cubicBezTo>
                  <a:pt x="2304769" y="-19685"/>
                  <a:pt x="2474481" y="18666"/>
                  <a:pt x="2822753" y="0"/>
                </a:cubicBezTo>
                <a:cubicBezTo>
                  <a:pt x="3171025" y="-18666"/>
                  <a:pt x="3328492" y="-4011"/>
                  <a:pt x="3562045" y="0"/>
                </a:cubicBezTo>
                <a:cubicBezTo>
                  <a:pt x="3795598" y="4011"/>
                  <a:pt x="3934344" y="18190"/>
                  <a:pt x="4032504" y="0"/>
                </a:cubicBezTo>
                <a:cubicBezTo>
                  <a:pt x="4130664" y="-18190"/>
                  <a:pt x="4364758" y="-5129"/>
                  <a:pt x="4637380" y="0"/>
                </a:cubicBezTo>
                <a:cubicBezTo>
                  <a:pt x="4910002" y="5129"/>
                  <a:pt x="5217194" y="-8463"/>
                  <a:pt x="5443880" y="0"/>
                </a:cubicBezTo>
                <a:cubicBezTo>
                  <a:pt x="5670566" y="8463"/>
                  <a:pt x="5966429" y="-893"/>
                  <a:pt x="6115964" y="0"/>
                </a:cubicBezTo>
                <a:cubicBezTo>
                  <a:pt x="6265499" y="893"/>
                  <a:pt x="6595925" y="-18622"/>
                  <a:pt x="6720840" y="0"/>
                </a:cubicBezTo>
                <a:cubicBezTo>
                  <a:pt x="6720582" y="7487"/>
                  <a:pt x="6719919" y="19984"/>
                  <a:pt x="6720840" y="27432"/>
                </a:cubicBezTo>
                <a:cubicBezTo>
                  <a:pt x="6498484" y="41642"/>
                  <a:pt x="6403740" y="11820"/>
                  <a:pt x="6183173" y="27432"/>
                </a:cubicBezTo>
                <a:cubicBezTo>
                  <a:pt x="5962606" y="43044"/>
                  <a:pt x="5588173" y="23028"/>
                  <a:pt x="5376672" y="27432"/>
                </a:cubicBezTo>
                <a:cubicBezTo>
                  <a:pt x="5165171" y="31836"/>
                  <a:pt x="4976332" y="28258"/>
                  <a:pt x="4839005" y="27432"/>
                </a:cubicBezTo>
                <a:cubicBezTo>
                  <a:pt x="4701678" y="26606"/>
                  <a:pt x="4496355" y="47443"/>
                  <a:pt x="4368546" y="27432"/>
                </a:cubicBezTo>
                <a:cubicBezTo>
                  <a:pt x="4240737" y="7421"/>
                  <a:pt x="4061284" y="13951"/>
                  <a:pt x="3898087" y="27432"/>
                </a:cubicBezTo>
                <a:cubicBezTo>
                  <a:pt x="3734890" y="40913"/>
                  <a:pt x="3502915" y="13124"/>
                  <a:pt x="3158795" y="27432"/>
                </a:cubicBezTo>
                <a:cubicBezTo>
                  <a:pt x="2814675" y="41740"/>
                  <a:pt x="2835392" y="27235"/>
                  <a:pt x="2688336" y="27432"/>
                </a:cubicBezTo>
                <a:cubicBezTo>
                  <a:pt x="2541280" y="27629"/>
                  <a:pt x="2307706" y="60476"/>
                  <a:pt x="2016252" y="27432"/>
                </a:cubicBezTo>
                <a:cubicBezTo>
                  <a:pt x="1724798" y="-5612"/>
                  <a:pt x="1733667" y="27732"/>
                  <a:pt x="1478585" y="27432"/>
                </a:cubicBezTo>
                <a:cubicBezTo>
                  <a:pt x="1223503" y="27132"/>
                  <a:pt x="1078527" y="31851"/>
                  <a:pt x="806501" y="27432"/>
                </a:cubicBezTo>
                <a:cubicBezTo>
                  <a:pt x="534475" y="23013"/>
                  <a:pt x="221411" y="-1678"/>
                  <a:pt x="0" y="27432"/>
                </a:cubicBezTo>
                <a:cubicBezTo>
                  <a:pt x="-14" y="18173"/>
                  <a:pt x="-517" y="8990"/>
                  <a:pt x="0" y="0"/>
                </a:cubicBezTo>
                <a:close/>
              </a:path>
              <a:path w="6720840" h="27432" stroke="0" extrusionOk="0">
                <a:moveTo>
                  <a:pt x="0" y="0"/>
                </a:moveTo>
                <a:cubicBezTo>
                  <a:pt x="124531" y="-22389"/>
                  <a:pt x="354282" y="5467"/>
                  <a:pt x="604876" y="0"/>
                </a:cubicBezTo>
                <a:cubicBezTo>
                  <a:pt x="855470" y="-5467"/>
                  <a:pt x="967013" y="22460"/>
                  <a:pt x="1075334" y="0"/>
                </a:cubicBezTo>
                <a:cubicBezTo>
                  <a:pt x="1183655" y="-22460"/>
                  <a:pt x="1610061" y="34787"/>
                  <a:pt x="1881835" y="0"/>
                </a:cubicBezTo>
                <a:cubicBezTo>
                  <a:pt x="2153609" y="-34787"/>
                  <a:pt x="2307152" y="13752"/>
                  <a:pt x="2486711" y="0"/>
                </a:cubicBezTo>
                <a:cubicBezTo>
                  <a:pt x="2666270" y="-13752"/>
                  <a:pt x="2890091" y="-12576"/>
                  <a:pt x="3091586" y="0"/>
                </a:cubicBezTo>
                <a:cubicBezTo>
                  <a:pt x="3293082" y="12576"/>
                  <a:pt x="3715287" y="-3114"/>
                  <a:pt x="3898087" y="0"/>
                </a:cubicBezTo>
                <a:cubicBezTo>
                  <a:pt x="4080887" y="3114"/>
                  <a:pt x="4270844" y="15240"/>
                  <a:pt x="4435754" y="0"/>
                </a:cubicBezTo>
                <a:cubicBezTo>
                  <a:pt x="4600664" y="-15240"/>
                  <a:pt x="4997045" y="-22440"/>
                  <a:pt x="5242255" y="0"/>
                </a:cubicBezTo>
                <a:cubicBezTo>
                  <a:pt x="5487465" y="22440"/>
                  <a:pt x="5701832" y="1667"/>
                  <a:pt x="6048756" y="0"/>
                </a:cubicBezTo>
                <a:cubicBezTo>
                  <a:pt x="6395680" y="-1667"/>
                  <a:pt x="6436180" y="8118"/>
                  <a:pt x="6720840" y="0"/>
                </a:cubicBezTo>
                <a:cubicBezTo>
                  <a:pt x="6720009" y="6329"/>
                  <a:pt x="6721244" y="16858"/>
                  <a:pt x="6720840" y="27432"/>
                </a:cubicBezTo>
                <a:cubicBezTo>
                  <a:pt x="6355819" y="6368"/>
                  <a:pt x="6238603" y="9637"/>
                  <a:pt x="5981548" y="27432"/>
                </a:cubicBezTo>
                <a:cubicBezTo>
                  <a:pt x="5724493" y="45227"/>
                  <a:pt x="5501077" y="1054"/>
                  <a:pt x="5175047" y="27432"/>
                </a:cubicBezTo>
                <a:cubicBezTo>
                  <a:pt x="4849017" y="53810"/>
                  <a:pt x="4559292" y="-3445"/>
                  <a:pt x="4368546" y="27432"/>
                </a:cubicBezTo>
                <a:cubicBezTo>
                  <a:pt x="4177800" y="58309"/>
                  <a:pt x="4094337" y="39926"/>
                  <a:pt x="3830879" y="27432"/>
                </a:cubicBezTo>
                <a:cubicBezTo>
                  <a:pt x="3567421" y="14938"/>
                  <a:pt x="3376102" y="1847"/>
                  <a:pt x="3158795" y="27432"/>
                </a:cubicBezTo>
                <a:cubicBezTo>
                  <a:pt x="2941488" y="53017"/>
                  <a:pt x="2565542" y="53678"/>
                  <a:pt x="2352294" y="27432"/>
                </a:cubicBezTo>
                <a:cubicBezTo>
                  <a:pt x="2139046" y="1186"/>
                  <a:pt x="1869687" y="11507"/>
                  <a:pt x="1680210" y="27432"/>
                </a:cubicBezTo>
                <a:cubicBezTo>
                  <a:pt x="1490733" y="43357"/>
                  <a:pt x="1411517" y="33447"/>
                  <a:pt x="1209751" y="27432"/>
                </a:cubicBezTo>
                <a:cubicBezTo>
                  <a:pt x="1007985" y="21417"/>
                  <a:pt x="885144" y="31673"/>
                  <a:pt x="672084" y="27432"/>
                </a:cubicBezTo>
                <a:cubicBezTo>
                  <a:pt x="459024" y="23191"/>
                  <a:pt x="153553" y="25175"/>
                  <a:pt x="0" y="27432"/>
                </a:cubicBezTo>
                <a:cubicBezTo>
                  <a:pt x="-177" y="19307"/>
                  <a:pt x="-1145" y="917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9627" y="828136"/>
            <a:ext cx="9336502" cy="8147304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V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rychle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měnícím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technologickém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světě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je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důležité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znát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správné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záruky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pro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řádnou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ochranu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osobních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údajů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, ale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také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pro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zajištění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zákonného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zacházení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když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jsou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lidé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v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kontaktu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s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osobními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údaji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jiných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lidí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97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7628"/>
            <a:ext cx="6250907" cy="6691744"/>
          </a:xfrm>
        </p:spPr>
        <p:txBody>
          <a:bodyPr>
            <a:normAutofit/>
          </a:bodyPr>
          <a:lstStyle/>
          <a:p>
            <a:r>
              <a:rPr lang="pl-PL" sz="5600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OCHRANA OSOBNÍCH ÚDAJŮ PŘI KOMUNIKACI</a:t>
            </a:r>
            <a:endParaRPr lang="en-GB" sz="5600" dirty="0">
              <a:solidFill>
                <a:srgbClr val="FFFFFF"/>
              </a:solidFill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3" y="3683218"/>
            <a:ext cx="6125149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731318"/>
            <a:ext cx="10477498" cy="8465344"/>
          </a:xfrm>
        </p:spPr>
        <p:txBody>
          <a:bodyPr anchor="ctr">
            <a:normAutofit/>
          </a:bodyPr>
          <a:lstStyle/>
          <a:p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Ochrana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osobních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údajů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v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komunikaci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je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velmi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důležitá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pro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zajištění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důvěrnosti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digitálních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konverzací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ochrany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před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neoprávněnými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akcemi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4800" b="1" dirty="0" err="1">
                <a:latin typeface="Aptos" panose="020B0004020202020204" pitchFamily="34" charset="0"/>
                <a:cs typeface="Calibri" panose="020F0502020204030204" pitchFamily="34" charset="0"/>
              </a:rPr>
              <a:t>Digitální</a:t>
            </a:r>
            <a:r>
              <a:rPr lang="en-US" sz="48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cs typeface="Calibri" panose="020F0502020204030204" pitchFamily="34" charset="0"/>
              </a:rPr>
              <a:t>komunikace</a:t>
            </a:r>
            <a:r>
              <a:rPr lang="en-US" sz="48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se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týká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jakéhokoli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typu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výměny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informací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ať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už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jde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o e-mail,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textové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zprávy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, online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chaty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telefonní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hovory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atd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61264DA4-D957-488D-0FB5-E6272AF96050}"/>
              </a:ext>
            </a:extLst>
          </p:cNvPr>
          <p:cNvSpPr/>
          <p:nvPr/>
        </p:nvSpPr>
        <p:spPr>
          <a:xfrm>
            <a:off x="1257302" y="7343902"/>
            <a:ext cx="2560484" cy="2464466"/>
          </a:xfrm>
          <a:custGeom>
            <a:avLst/>
            <a:gdLst/>
            <a:ahLst/>
            <a:cxnLst/>
            <a:rect l="l" t="t" r="r" b="b"/>
            <a:pathLst>
              <a:path w="2560484" h="2464466">
                <a:moveTo>
                  <a:pt x="0" y="0"/>
                </a:moveTo>
                <a:lnTo>
                  <a:pt x="2560484" y="0"/>
                </a:lnTo>
                <a:lnTo>
                  <a:pt x="2560484" y="2464466"/>
                </a:lnTo>
                <a:lnTo>
                  <a:pt x="0" y="2464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433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97986" y="2"/>
            <a:ext cx="1732713" cy="93754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20" y="1216411"/>
            <a:ext cx="8723334" cy="7947699"/>
          </a:xfrm>
        </p:spPr>
        <p:txBody>
          <a:bodyPr>
            <a:normAutofit/>
          </a:bodyPr>
          <a:lstStyle/>
          <a:p>
            <a:endParaRPr lang="cs-CZ" sz="4000" dirty="0">
              <a:latin typeface="Aptos" panose="020B0004020202020204" pitchFamily="34" charset="0"/>
            </a:endParaRPr>
          </a:p>
          <a:p>
            <a:r>
              <a:rPr lang="en-US" sz="4000" dirty="0" err="1">
                <a:latin typeface="Aptos" panose="020B0004020202020204" pitchFamily="34" charset="0"/>
              </a:rPr>
              <a:t>Ochranou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b="1" dirty="0" err="1">
                <a:latin typeface="Aptos" panose="020B0004020202020204" pitchFamily="34" charset="0"/>
              </a:rPr>
              <a:t>důvěrnosti</a:t>
            </a:r>
            <a:r>
              <a:rPr lang="en-US" sz="4000" b="1" dirty="0">
                <a:latin typeface="Aptos" panose="020B0004020202020204" pitchFamily="34" charset="0"/>
              </a:rPr>
              <a:t> </a:t>
            </a:r>
            <a:r>
              <a:rPr lang="en-US" sz="4000" b="1" dirty="0" err="1">
                <a:latin typeface="Aptos" panose="020B0004020202020204" pitchFamily="34" charset="0"/>
              </a:rPr>
              <a:t>konverzací</a:t>
            </a:r>
            <a:r>
              <a:rPr lang="en-US" sz="4000" b="1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lidé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zajišťují</a:t>
            </a:r>
            <a:r>
              <a:rPr lang="en-US" sz="4000" dirty="0">
                <a:latin typeface="Aptos" panose="020B0004020202020204" pitchFamily="34" charset="0"/>
              </a:rPr>
              <a:t>, </a:t>
            </a:r>
            <a:r>
              <a:rPr lang="en-US" sz="4000" dirty="0" err="1">
                <a:latin typeface="Aptos" panose="020B0004020202020204" pitchFamily="34" charset="0"/>
              </a:rPr>
              <a:t>že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informace</a:t>
            </a:r>
            <a:r>
              <a:rPr lang="en-US" sz="4000" dirty="0">
                <a:latin typeface="Aptos" panose="020B0004020202020204" pitchFamily="34" charset="0"/>
              </a:rPr>
              <a:t>, </a:t>
            </a:r>
            <a:r>
              <a:rPr lang="en-US" sz="4000" dirty="0" err="1">
                <a:latin typeface="Aptos" panose="020B0004020202020204" pitchFamily="34" charset="0"/>
              </a:rPr>
              <a:t>které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sdílejí</a:t>
            </a:r>
            <a:r>
              <a:rPr lang="en-US" sz="4000" dirty="0">
                <a:latin typeface="Aptos" panose="020B0004020202020204" pitchFamily="34" charset="0"/>
              </a:rPr>
              <a:t>, </a:t>
            </a:r>
            <a:r>
              <a:rPr lang="en-US" sz="4000" dirty="0" err="1">
                <a:latin typeface="Aptos" panose="020B0004020202020204" pitchFamily="34" charset="0"/>
              </a:rPr>
              <a:t>nejsou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vystaveny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neoprávněným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třetím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stranám</a:t>
            </a:r>
            <a:r>
              <a:rPr lang="en-US" sz="4000" dirty="0">
                <a:latin typeface="Aptos" panose="020B0004020202020204" pitchFamily="34" charset="0"/>
              </a:rPr>
              <a:t>. To je </a:t>
            </a:r>
            <a:r>
              <a:rPr lang="en-US" sz="4000" dirty="0" err="1">
                <a:latin typeface="Aptos" panose="020B0004020202020204" pitchFamily="34" charset="0"/>
              </a:rPr>
              <a:t>důležité</a:t>
            </a:r>
            <a:r>
              <a:rPr lang="en-US" sz="4000" dirty="0">
                <a:latin typeface="Aptos" panose="020B0004020202020204" pitchFamily="34" charset="0"/>
              </a:rPr>
              <a:t> v </a:t>
            </a:r>
            <a:r>
              <a:rPr lang="en-US" sz="4000" dirty="0" err="1">
                <a:latin typeface="Aptos" panose="020B0004020202020204" pitchFamily="34" charset="0"/>
              </a:rPr>
              <a:t>digitálním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světě</a:t>
            </a:r>
            <a:r>
              <a:rPr lang="en-US" sz="4000" dirty="0">
                <a:latin typeface="Aptos" panose="020B0004020202020204" pitchFamily="34" charset="0"/>
              </a:rPr>
              <a:t>, </a:t>
            </a:r>
            <a:r>
              <a:rPr lang="en-US" sz="4000" dirty="0" err="1">
                <a:latin typeface="Aptos" panose="020B0004020202020204" pitchFamily="34" charset="0"/>
              </a:rPr>
              <a:t>kde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jsou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osobní</a:t>
            </a:r>
            <a:r>
              <a:rPr lang="en-US" sz="4000" dirty="0">
                <a:latin typeface="Aptos" panose="020B0004020202020204" pitchFamily="34" charset="0"/>
              </a:rPr>
              <a:t> a </a:t>
            </a:r>
            <a:r>
              <a:rPr lang="en-US" sz="4000" dirty="0" err="1">
                <a:latin typeface="Aptos" panose="020B0004020202020204" pitchFamily="34" charset="0"/>
              </a:rPr>
              <a:t>obchodní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informace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neustále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přenášeny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prostřednictvím</a:t>
            </a:r>
            <a:r>
              <a:rPr lang="en-US" sz="4000" dirty="0">
                <a:latin typeface="Aptos" panose="020B0004020202020204" pitchFamily="34" charset="0"/>
              </a:rPr>
              <a:t> online </a:t>
            </a:r>
            <a:r>
              <a:rPr lang="en-US" sz="4000" dirty="0" err="1">
                <a:latin typeface="Aptos" panose="020B0004020202020204" pitchFamily="34" charset="0"/>
              </a:rPr>
              <a:t>sítí</a:t>
            </a:r>
            <a:r>
              <a:rPr lang="en-US" sz="4000" dirty="0">
                <a:latin typeface="Aptos" panose="020B0004020202020204" pitchFamily="34" charset="0"/>
              </a:rPr>
              <a:t> a </a:t>
            </a:r>
            <a:r>
              <a:rPr lang="en-US" sz="4000" dirty="0" err="1">
                <a:latin typeface="Aptos" panose="020B0004020202020204" pitchFamily="34" charset="0"/>
              </a:rPr>
              <a:t>platforem</a:t>
            </a:r>
            <a:r>
              <a:rPr lang="en-US" sz="4000" dirty="0">
                <a:latin typeface="Aptos" panose="020B0004020202020204" pitchFamily="34" charset="0"/>
              </a:rPr>
              <a:t>. </a:t>
            </a:r>
          </a:p>
          <a:p>
            <a:r>
              <a:rPr lang="en-US" sz="4000" dirty="0">
                <a:latin typeface="Aptos" panose="020B0004020202020204" pitchFamily="34" charset="0"/>
              </a:rPr>
              <a:t>S </a:t>
            </a:r>
            <a:r>
              <a:rPr lang="en-US" sz="4000" dirty="0" err="1">
                <a:latin typeface="Aptos" panose="020B0004020202020204" pitchFamily="34" charset="0"/>
              </a:rPr>
              <a:t>každým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technologickým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pokrokem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b="1" dirty="0" err="1">
                <a:latin typeface="Aptos" panose="020B0004020202020204" pitchFamily="34" charset="0"/>
              </a:rPr>
              <a:t>vznikají</a:t>
            </a:r>
            <a:r>
              <a:rPr lang="en-US" sz="4000" b="1" dirty="0">
                <a:latin typeface="Aptos" panose="020B0004020202020204" pitchFamily="34" charset="0"/>
              </a:rPr>
              <a:t> </a:t>
            </a:r>
            <a:r>
              <a:rPr lang="en-US" sz="4000" b="1" dirty="0" err="1">
                <a:latin typeface="Aptos" panose="020B0004020202020204" pitchFamily="34" charset="0"/>
              </a:rPr>
              <a:t>nová</a:t>
            </a:r>
            <a:r>
              <a:rPr lang="en-US" sz="4000" b="1" dirty="0">
                <a:latin typeface="Aptos" panose="020B0004020202020204" pitchFamily="34" charset="0"/>
              </a:rPr>
              <a:t> </a:t>
            </a:r>
            <a:r>
              <a:rPr lang="en-US" sz="4000" b="1" dirty="0" err="1">
                <a:latin typeface="Aptos" panose="020B0004020202020204" pitchFamily="34" charset="0"/>
              </a:rPr>
              <a:t>rizika</a:t>
            </a:r>
            <a:r>
              <a:rPr lang="en-US" sz="4000" b="1" dirty="0">
                <a:latin typeface="Aptos" panose="020B0004020202020204" pitchFamily="34" charset="0"/>
              </a:rPr>
              <a:t>,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zejména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pokud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jde</a:t>
            </a:r>
            <a:r>
              <a:rPr lang="en-US" sz="4000" dirty="0">
                <a:latin typeface="Aptos" panose="020B0004020202020204" pitchFamily="34" charset="0"/>
              </a:rPr>
              <a:t> o </a:t>
            </a:r>
            <a:r>
              <a:rPr lang="en-US" sz="4000" dirty="0" err="1">
                <a:latin typeface="Aptos" panose="020B0004020202020204" pitchFamily="34" charset="0"/>
              </a:rPr>
              <a:t>ochranu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našich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osobních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údajů</a:t>
            </a:r>
            <a:r>
              <a:rPr lang="en-US" sz="4000" dirty="0">
                <a:latin typeface="Aptos" panose="020B0004020202020204" pitchFamily="34" charset="0"/>
              </a:rPr>
              <a:t>.</a:t>
            </a:r>
          </a:p>
          <a:p>
            <a:endParaRPr lang="en-US" sz="4000" dirty="0">
              <a:latin typeface="Aptos" panose="020B0004020202020204" pitchFamily="34" charset="0"/>
            </a:endParaRPr>
          </a:p>
          <a:p>
            <a:endParaRPr lang="mk-MK" sz="4000" dirty="0">
              <a:latin typeface="Aptos" panose="020B0004020202020204" pitchFamily="34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2278" y="5135939"/>
            <a:ext cx="811233" cy="811233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4403" y="2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08118" y="1541859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11184871" y="7750024"/>
            <a:ext cx="2753588" cy="3037178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4291" y="9050693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77545" y="8278795"/>
            <a:ext cx="2010458" cy="2008208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4DEA53ED-96DE-5458-C5B4-DECEBFF7A6AC}"/>
              </a:ext>
            </a:extLst>
          </p:cNvPr>
          <p:cNvSpPr/>
          <p:nvPr/>
        </p:nvSpPr>
        <p:spPr>
          <a:xfrm>
            <a:off x="12661456" y="3006621"/>
            <a:ext cx="3821334" cy="3835102"/>
          </a:xfrm>
          <a:custGeom>
            <a:avLst/>
            <a:gdLst/>
            <a:ahLst/>
            <a:cxnLst/>
            <a:rect l="l" t="t" r="r" b="b"/>
            <a:pathLst>
              <a:path w="3421817" h="3421817">
                <a:moveTo>
                  <a:pt x="0" y="0"/>
                </a:moveTo>
                <a:lnTo>
                  <a:pt x="3421816" y="0"/>
                </a:lnTo>
                <a:lnTo>
                  <a:pt x="3421816" y="3421817"/>
                </a:lnTo>
                <a:lnTo>
                  <a:pt x="0" y="3421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>
              <a:solidFill>
                <a:srgbClr val="92BA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90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241" y="1409700"/>
            <a:ext cx="15773400" cy="6527007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4400" i="0" dirty="0" err="1">
                <a:effectLst/>
                <a:latin typeface="Aptos" panose="020B0004020202020204" pitchFamily="34" charset="0"/>
              </a:rPr>
              <a:t>Dnes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lidé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čelí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mnoha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kybernetickým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podvodům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,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počítačovým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virům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a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dalším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digitálním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nebezpečím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,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která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mohou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ovlivnit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jejich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online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bezpečnost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a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soukromí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.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</a:p>
          <a:p>
            <a:pPr>
              <a:spcAft>
                <a:spcPts val="900"/>
              </a:spcAft>
            </a:pPr>
            <a:r>
              <a:rPr lang="en-US" sz="4400" i="0" dirty="0">
                <a:effectLst/>
                <a:latin typeface="Aptos" panose="020B0004020202020204" pitchFamily="34" charset="0"/>
              </a:rPr>
              <a:t>Je proto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nezbytné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přijmout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vhodná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bezpečnostní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opatření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ke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snížení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těchto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rizik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, a to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používáním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silných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hesel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, VPN k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ochraně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vašeho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internetového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připojení</a:t>
            </a:r>
            <a:r>
              <a:rPr lang="en-US" sz="4400" b="1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b="1" i="0" dirty="0" err="1">
                <a:effectLst/>
                <a:latin typeface="Aptos" panose="020B0004020202020204" pitchFamily="34" charset="0"/>
              </a:rPr>
              <a:t>atd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. Tato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opatření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jsou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důležitá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pro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ochranu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našeho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soukromí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a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udržení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naší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bezpečnosti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v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digitálním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 </a:t>
            </a:r>
            <a:r>
              <a:rPr lang="en-US" sz="4400" i="0" dirty="0" err="1">
                <a:effectLst/>
                <a:latin typeface="Aptos" panose="020B0004020202020204" pitchFamily="34" charset="0"/>
              </a:rPr>
              <a:t>světě</a:t>
            </a:r>
            <a:r>
              <a:rPr lang="en-US" sz="4400" i="0" dirty="0">
                <a:effectLst/>
                <a:latin typeface="Aptos" panose="020B0004020202020204" pitchFamily="34" charset="0"/>
              </a:rPr>
              <a:t>.</a:t>
            </a:r>
          </a:p>
          <a:p>
            <a:pPr marL="0" indent="0">
              <a:spcAft>
                <a:spcPts val="900"/>
              </a:spcAft>
              <a:buNone/>
            </a:pPr>
            <a:endParaRPr lang="en-US" sz="4400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0DF2D171-4EA3-FD53-B441-BAC3AD4252FD}"/>
              </a:ext>
            </a:extLst>
          </p:cNvPr>
          <p:cNvSpPr/>
          <p:nvPr/>
        </p:nvSpPr>
        <p:spPr>
          <a:xfrm>
            <a:off x="10668000" y="6337410"/>
            <a:ext cx="2914176" cy="2996582"/>
          </a:xfrm>
          <a:custGeom>
            <a:avLst/>
            <a:gdLst/>
            <a:ahLst/>
            <a:cxnLst/>
            <a:rect l="l" t="t" r="r" b="b"/>
            <a:pathLst>
              <a:path w="2914176" h="2996582">
                <a:moveTo>
                  <a:pt x="0" y="0"/>
                </a:moveTo>
                <a:lnTo>
                  <a:pt x="2914176" y="0"/>
                </a:lnTo>
                <a:lnTo>
                  <a:pt x="2914176" y="2996582"/>
                </a:lnTo>
                <a:lnTo>
                  <a:pt x="0" y="29965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775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7628"/>
            <a:ext cx="6250907" cy="6691744"/>
          </a:xfrm>
        </p:spPr>
        <p:txBody>
          <a:bodyPr>
            <a:normAutofit/>
          </a:bodyPr>
          <a:lstStyle/>
          <a:p>
            <a:r>
              <a:rPr lang="en-GB" sz="5600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VÝUKA DIGITÁLNÍHO SOUKROMÍ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3" y="3683218"/>
            <a:ext cx="6125149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306" y="1409700"/>
            <a:ext cx="10477498" cy="664396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92BAB5"/>
                </a:solidFill>
                <a:latin typeface="Aptos" panose="020B0004020202020204" pitchFamily="34" charset="0"/>
              </a:rPr>
              <a:t>JAK ZAČLENIT DIGITÁLNÍ SOUKROMÍ DO ŠKOLENÍ</a:t>
            </a:r>
          </a:p>
          <a:p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Dobrým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způsobem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, jak se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naučit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chránit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osobní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údaje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, je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nejen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cs typeface="Calibri" panose="020F0502020204030204" pitchFamily="34" charset="0"/>
              </a:rPr>
              <a:t>znalost</a:t>
            </a:r>
            <a:r>
              <a:rPr lang="en-US" sz="4800" b="1" dirty="0"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US" sz="4800" b="1" dirty="0" err="1">
                <a:latin typeface="Aptos" panose="020B0004020202020204" pitchFamily="34" charset="0"/>
                <a:cs typeface="Calibri" panose="020F0502020204030204" pitchFamily="34" charset="0"/>
              </a:rPr>
              <a:t>pochopení</a:t>
            </a:r>
            <a:r>
              <a:rPr lang="en-US" sz="48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cs typeface="Calibri" panose="020F0502020204030204" pitchFamily="34" charset="0"/>
              </a:rPr>
              <a:t>základů</a:t>
            </a:r>
            <a:r>
              <a:rPr lang="en-US" sz="48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cs typeface="Calibri" panose="020F0502020204030204" pitchFamily="34" charset="0"/>
              </a:rPr>
              <a:t>digitálního</a:t>
            </a:r>
            <a:r>
              <a:rPr lang="en-US" sz="48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cs typeface="Calibri" panose="020F0502020204030204" pitchFamily="34" charset="0"/>
              </a:rPr>
              <a:t>soukromí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, ale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také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naučit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se, jak </a:t>
            </a:r>
            <a:r>
              <a:rPr lang="en-US" sz="4800" dirty="0" err="1">
                <a:latin typeface="Aptos" panose="020B0004020202020204" pitchFamily="34" charset="0"/>
                <a:cs typeface="Calibri" panose="020F0502020204030204" pitchFamily="34" charset="0"/>
              </a:rPr>
              <a:t>tyto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cs typeface="Calibri" panose="020F0502020204030204" pitchFamily="34" charset="0"/>
              </a:rPr>
              <a:t>znalosti</a:t>
            </a:r>
            <a:r>
              <a:rPr lang="en-US" sz="48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cs typeface="Calibri" panose="020F0502020204030204" pitchFamily="34" charset="0"/>
              </a:rPr>
              <a:t>aplikovat</a:t>
            </a:r>
            <a:r>
              <a:rPr lang="en-US" sz="4800" b="1" dirty="0">
                <a:latin typeface="Aptos" panose="020B0004020202020204" pitchFamily="34" charset="0"/>
                <a:cs typeface="Calibri" panose="020F0502020204030204" pitchFamily="34" charset="0"/>
              </a:rPr>
              <a:t> k </a:t>
            </a:r>
            <a:r>
              <a:rPr lang="en-US" sz="4800" b="1" dirty="0" err="1">
                <a:latin typeface="Aptos" panose="020B0004020202020204" pitchFamily="34" charset="0"/>
                <a:cs typeface="Calibri" panose="020F0502020204030204" pitchFamily="34" charset="0"/>
              </a:rPr>
              <a:t>ochraně</a:t>
            </a:r>
            <a:r>
              <a:rPr lang="en-US" sz="48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cs typeface="Calibri" panose="020F0502020204030204" pitchFamily="34" charset="0"/>
              </a:rPr>
              <a:t>vašeho</a:t>
            </a:r>
            <a:r>
              <a:rPr lang="en-US" sz="48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cs typeface="Calibri" panose="020F0502020204030204" pitchFamily="34" charset="0"/>
              </a:rPr>
              <a:t>soukromí</a:t>
            </a:r>
            <a:r>
              <a:rPr lang="en-US" sz="4800" b="1" dirty="0">
                <a:latin typeface="Aptos" panose="020B0004020202020204" pitchFamily="34" charset="0"/>
                <a:cs typeface="Calibri" panose="020F0502020204030204" pitchFamily="34" charset="0"/>
              </a:rPr>
              <a:t> online.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0F432432-1529-4A7C-870D-2687F3BDF6C1}"/>
              </a:ext>
            </a:extLst>
          </p:cNvPr>
          <p:cNvSpPr/>
          <p:nvPr/>
        </p:nvSpPr>
        <p:spPr>
          <a:xfrm>
            <a:off x="1820459" y="6667500"/>
            <a:ext cx="2168500" cy="2270680"/>
          </a:xfrm>
          <a:custGeom>
            <a:avLst/>
            <a:gdLst/>
            <a:ahLst/>
            <a:cxnLst/>
            <a:rect l="l" t="t" r="r" b="b"/>
            <a:pathLst>
              <a:path w="2168500" h="2270680">
                <a:moveTo>
                  <a:pt x="0" y="0"/>
                </a:moveTo>
                <a:lnTo>
                  <a:pt x="2168500" y="0"/>
                </a:lnTo>
                <a:lnTo>
                  <a:pt x="2168500" y="2270680"/>
                </a:lnTo>
                <a:lnTo>
                  <a:pt x="0" y="2270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111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Aby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bylo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možné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se do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tohoto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procesu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zapojit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,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bude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položena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řada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otázek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,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které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podnítí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úvahy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o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každodenních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postupech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, po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nichž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bude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následovat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účast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na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různých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Calibri Light" panose="020F0302020204030204" pitchFamily="34" charset="0"/>
              </a:rPr>
              <a:t>aktivitách</a:t>
            </a:r>
            <a:r>
              <a:rPr lang="en-US" sz="3600" dirty="0">
                <a:latin typeface="Aptos" panose="020B0004020202020204" pitchFamily="34" charset="0"/>
                <a:cs typeface="Calibri Light" panose="020F0302020204030204" pitchFamily="34" charset="0"/>
              </a:rPr>
              <a:t>: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294E8A8-F03D-B828-0E81-670AEEE75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002385"/>
              </p:ext>
            </p:extLst>
          </p:nvPr>
        </p:nvGraphicFramePr>
        <p:xfrm>
          <a:off x="1012232" y="2400300"/>
          <a:ext cx="16018468" cy="682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09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4502382" y="884737"/>
            <a:ext cx="848461" cy="2725980"/>
          </a:xfrm>
          <a:custGeom>
            <a:avLst/>
            <a:gdLst/>
            <a:ahLst/>
            <a:cxnLst/>
            <a:rect l="l" t="t" r="r" b="b"/>
            <a:pathLst>
              <a:path w="848461" h="2725980">
                <a:moveTo>
                  <a:pt x="0" y="0"/>
                </a:moveTo>
                <a:lnTo>
                  <a:pt x="848462" y="0"/>
                </a:lnTo>
                <a:lnTo>
                  <a:pt x="848462" y="2725981"/>
                </a:lnTo>
                <a:lnTo>
                  <a:pt x="0" y="2725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" name="Freeform 5"/>
          <p:cNvSpPr/>
          <p:nvPr/>
        </p:nvSpPr>
        <p:spPr>
          <a:xfrm>
            <a:off x="170652" y="3906709"/>
            <a:ext cx="17579882" cy="4131272"/>
          </a:xfrm>
          <a:custGeom>
            <a:avLst/>
            <a:gdLst/>
            <a:ahLst/>
            <a:cxnLst/>
            <a:rect l="l" t="t" r="r" b="b"/>
            <a:pathLst>
              <a:path w="17579882" h="4131272">
                <a:moveTo>
                  <a:pt x="0" y="0"/>
                </a:moveTo>
                <a:lnTo>
                  <a:pt x="17579882" y="0"/>
                </a:lnTo>
                <a:lnTo>
                  <a:pt x="17579882" y="4131273"/>
                </a:lnTo>
                <a:lnTo>
                  <a:pt x="0" y="4131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08824" y="4873039"/>
            <a:ext cx="14878437" cy="188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Tyto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otázky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se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týkají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aspektů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každodenního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života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lidí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kterým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lidé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přikládají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důležitost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jako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je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bezpečnost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jejich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osobních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věcí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přístup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do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jejich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domova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Stejně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tak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by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digitální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soukromí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mělo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neustálým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zájmem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95A72-68FA-4594-AB83-DE35594A92DD}"/>
              </a:ext>
            </a:extLst>
          </p:cNvPr>
          <p:cNvSpPr txBox="1"/>
          <p:nvPr/>
        </p:nvSpPr>
        <p:spPr>
          <a:xfrm>
            <a:off x="5561842" y="1370564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800" b="1" dirty="0">
                <a:solidFill>
                  <a:srgbClr val="000000"/>
                </a:solidFill>
                <a:latin typeface="Chiller" panose="04020404031007020602" pitchFamily="82" charset="0"/>
                <a:ea typeface="Inter"/>
                <a:cs typeface="Inter"/>
                <a:sym typeface="Inter"/>
              </a:rPr>
              <a:t>ALE PAMATUJ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4" y="3683219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690D72-CDAD-D681-0E71-B76D3FBA2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7628"/>
            <a:ext cx="6250907" cy="6691744"/>
          </a:xfrm>
        </p:spPr>
        <p:txBody>
          <a:bodyPr>
            <a:normAutofit/>
          </a:bodyPr>
          <a:lstStyle/>
          <a:p>
            <a:r>
              <a:rPr lang="sk-SK" sz="5600" dirty="0" err="1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Křížovka</a:t>
            </a:r>
            <a:br>
              <a:rPr lang="sk-SK" sz="5600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</a:br>
            <a:r>
              <a:rPr lang="sk-SK" sz="5600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hádanka</a:t>
            </a:r>
            <a:endParaRPr lang="en-GB" sz="5600" dirty="0">
              <a:solidFill>
                <a:srgbClr val="FFFFFF"/>
              </a:solidFill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75801-2C4E-4CF7-8491-B40A48908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076" y="478631"/>
            <a:ext cx="8316486" cy="86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49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5996" y="2280255"/>
            <a:ext cx="13791389" cy="570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9" lvl="1" indent="-334645" algn="just">
              <a:lnSpc>
                <a:spcPts val="4959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Akce potřebná k ochraně vašich informací online:</a:t>
            </a:r>
            <a:r>
              <a:rPr lang="cs-CZ" sz="28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Heslo</a:t>
            </a:r>
          </a:p>
          <a:p>
            <a:pPr marL="669289" lvl="1" indent="-334645" algn="just">
              <a:lnSpc>
                <a:spcPts val="4959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Webová stránka sloužící k výměně zpráv v reálném čase: </a:t>
            </a:r>
            <a:r>
              <a:rPr lang="cs-CZ" sz="28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Chat</a:t>
            </a:r>
          </a:p>
          <a:p>
            <a:pPr marL="669289" lvl="1" indent="-334645" algn="just">
              <a:lnSpc>
                <a:spcPts val="4959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Metoda šifrování pro ochranu vašeho internetového připojení: </a:t>
            </a:r>
            <a:r>
              <a:rPr lang="cs-CZ" sz="28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VPN</a:t>
            </a:r>
          </a:p>
          <a:p>
            <a:pPr marL="669289" lvl="1" indent="-334645" algn="just">
              <a:lnSpc>
                <a:spcPts val="4959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Škodlivý software, který se sám nainstaluje do vašeho zařízení bez vašeho souhlasu: </a:t>
            </a:r>
            <a:r>
              <a:rPr lang="cs-CZ" sz="28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Virus</a:t>
            </a:r>
          </a:p>
          <a:p>
            <a:pPr marL="669289" lvl="1" indent="-334645" algn="just">
              <a:lnSpc>
                <a:spcPts val="4959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Soubor pravidel a postupů, které chrání soukromí osobních údajů: </a:t>
            </a:r>
            <a:r>
              <a:rPr lang="cs-CZ" sz="28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Ochrana osobních údajů</a:t>
            </a:r>
          </a:p>
          <a:p>
            <a:pPr marL="669289" lvl="1" indent="-334645" algn="just">
              <a:lnSpc>
                <a:spcPts val="4959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Technika používaná k ověření totožnosti osoby online: </a:t>
            </a:r>
            <a:r>
              <a:rPr lang="cs-CZ" sz="28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Ověření totožnosti</a:t>
            </a:r>
          </a:p>
          <a:p>
            <a:pPr marL="669289" lvl="1" indent="-334645" algn="just">
              <a:lnSpc>
                <a:spcPts val="4959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Webová stránka nebo aplikace, která ukládá osobní údaje a umožňuje přístup odkudkoli s připojením k internetu: </a:t>
            </a:r>
            <a:r>
              <a:rPr lang="cs-CZ" sz="28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Cloud</a:t>
            </a:r>
          </a:p>
        </p:txBody>
      </p:sp>
      <p:sp>
        <p:nvSpPr>
          <p:cNvPr id="3" name="Freeform 3"/>
          <p:cNvSpPr/>
          <p:nvPr/>
        </p:nvSpPr>
        <p:spPr>
          <a:xfrm>
            <a:off x="76182" y="4006832"/>
            <a:ext cx="1790346" cy="1734398"/>
          </a:xfrm>
          <a:custGeom>
            <a:avLst/>
            <a:gdLst/>
            <a:ahLst/>
            <a:cxnLst/>
            <a:rect l="l" t="t" r="r" b="b"/>
            <a:pathLst>
              <a:path w="1790346" h="1734398">
                <a:moveTo>
                  <a:pt x="0" y="0"/>
                </a:moveTo>
                <a:lnTo>
                  <a:pt x="1790346" y="0"/>
                </a:lnTo>
                <a:lnTo>
                  <a:pt x="1790346" y="1734398"/>
                </a:lnTo>
                <a:lnTo>
                  <a:pt x="0" y="1734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Freeform 4"/>
          <p:cNvSpPr/>
          <p:nvPr/>
        </p:nvSpPr>
        <p:spPr>
          <a:xfrm flipH="1">
            <a:off x="996379" y="1677261"/>
            <a:ext cx="3499233" cy="7235257"/>
          </a:xfrm>
          <a:custGeom>
            <a:avLst/>
            <a:gdLst/>
            <a:ahLst/>
            <a:cxnLst/>
            <a:rect l="l" t="t" r="r" b="b"/>
            <a:pathLst>
              <a:path w="3499233" h="7235257">
                <a:moveTo>
                  <a:pt x="3499234" y="0"/>
                </a:moveTo>
                <a:lnTo>
                  <a:pt x="0" y="0"/>
                </a:lnTo>
                <a:lnTo>
                  <a:pt x="0" y="7235257"/>
                </a:lnTo>
                <a:lnTo>
                  <a:pt x="3499234" y="7235257"/>
                </a:lnTo>
                <a:lnTo>
                  <a:pt x="349923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6" name="Freeform 6"/>
          <p:cNvSpPr/>
          <p:nvPr/>
        </p:nvSpPr>
        <p:spPr>
          <a:xfrm>
            <a:off x="14568135" y="1525871"/>
            <a:ext cx="3499233" cy="7235257"/>
          </a:xfrm>
          <a:custGeom>
            <a:avLst/>
            <a:gdLst/>
            <a:ahLst/>
            <a:cxnLst/>
            <a:rect l="l" t="t" r="r" b="b"/>
            <a:pathLst>
              <a:path w="3499233" h="7235257">
                <a:moveTo>
                  <a:pt x="0" y="0"/>
                </a:moveTo>
                <a:lnTo>
                  <a:pt x="3499233" y="0"/>
                </a:lnTo>
                <a:lnTo>
                  <a:pt x="3499233" y="7235257"/>
                </a:lnTo>
                <a:lnTo>
                  <a:pt x="0" y="72352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5" name="TextBox 5"/>
          <p:cNvSpPr txBox="1"/>
          <p:nvPr/>
        </p:nvSpPr>
        <p:spPr>
          <a:xfrm>
            <a:off x="1028700" y="583905"/>
            <a:ext cx="16230600" cy="122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cs-CZ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Jednou z aktivit bude </a:t>
            </a:r>
            <a:r>
              <a:rPr lang="cs-CZ" sz="3099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luštit křížovku </a:t>
            </a:r>
            <a:r>
              <a:rPr lang="cs-CZ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základních pojmů, které bychom měli vědět o digitálním soukromí.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4" y="3683219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690D72-CDAD-D681-0E71-B76D3FBA2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7628"/>
            <a:ext cx="6250907" cy="6691744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DALŠÍ AKTIVITA: WORKSHOPY NASTAVENÍ OCHRANY OSOBNÍCH ÚDAJŮ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09B774-CA82-13D4-61E7-D9E08FCB3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731318"/>
            <a:ext cx="11658600" cy="8465344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Jak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můžete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vytvořit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bezpečné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heslo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Pomocí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kombinace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písmen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číslic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speciálních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znaků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(=; %; $...).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Bezpečné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heslo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musí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mít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minimálně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16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znaků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Je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dobré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mít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pro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každý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web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jiné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heslo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, pro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dané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použití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správce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hesel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Napsat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větu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může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být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dobrý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způsob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, jak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mít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silné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heslo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Cvičení</a:t>
            </a:r>
            <a:r>
              <a:rPr lang="en-US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Vytvoření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silného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hesla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pro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imaginární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Times New Roman" panose="02020603050405020304" pitchFamily="18" charset="0"/>
              </a:rPr>
              <a:t>účet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4800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D5761B2-A917-7A3A-6D52-F829BDA2B6BE}"/>
              </a:ext>
            </a:extLst>
          </p:cNvPr>
          <p:cNvSpPr/>
          <p:nvPr/>
        </p:nvSpPr>
        <p:spPr>
          <a:xfrm>
            <a:off x="1219200" y="8041256"/>
            <a:ext cx="2835639" cy="1346929"/>
          </a:xfrm>
          <a:custGeom>
            <a:avLst/>
            <a:gdLst/>
            <a:ahLst/>
            <a:cxnLst/>
            <a:rect l="l" t="t" r="r" b="b"/>
            <a:pathLst>
              <a:path w="2835639" h="1346929">
                <a:moveTo>
                  <a:pt x="0" y="0"/>
                </a:moveTo>
                <a:lnTo>
                  <a:pt x="2835639" y="0"/>
                </a:lnTo>
                <a:lnTo>
                  <a:pt x="2835639" y="1346928"/>
                </a:lnTo>
                <a:lnTo>
                  <a:pt x="0" y="13469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457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653454">
            <a:off x="9518714" y="4227286"/>
            <a:ext cx="1642667" cy="2031119"/>
          </a:xfrm>
          <a:custGeom>
            <a:avLst/>
            <a:gdLst/>
            <a:ahLst/>
            <a:cxnLst/>
            <a:rect l="l" t="t" r="r" b="b"/>
            <a:pathLst>
              <a:path w="1642667" h="2031119">
                <a:moveTo>
                  <a:pt x="0" y="0"/>
                </a:moveTo>
                <a:lnTo>
                  <a:pt x="1642668" y="0"/>
                </a:lnTo>
                <a:lnTo>
                  <a:pt x="1642668" y="2031119"/>
                </a:lnTo>
                <a:lnTo>
                  <a:pt x="0" y="2031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 rot="1579501">
            <a:off x="7263539" y="4006673"/>
            <a:ext cx="1233082" cy="2472345"/>
          </a:xfrm>
          <a:custGeom>
            <a:avLst/>
            <a:gdLst/>
            <a:ahLst/>
            <a:cxnLst/>
            <a:rect l="l" t="t" r="r" b="b"/>
            <a:pathLst>
              <a:path w="1233082" h="2472345">
                <a:moveTo>
                  <a:pt x="0" y="0"/>
                </a:moveTo>
                <a:lnTo>
                  <a:pt x="1233082" y="0"/>
                </a:lnTo>
                <a:lnTo>
                  <a:pt x="1233082" y="2472345"/>
                </a:lnTo>
                <a:lnTo>
                  <a:pt x="0" y="2472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Freeform 4"/>
          <p:cNvSpPr/>
          <p:nvPr/>
        </p:nvSpPr>
        <p:spPr>
          <a:xfrm>
            <a:off x="1465963" y="3762891"/>
            <a:ext cx="5122819" cy="4936535"/>
          </a:xfrm>
          <a:custGeom>
            <a:avLst/>
            <a:gdLst/>
            <a:ahLst/>
            <a:cxnLst/>
            <a:rect l="l" t="t" r="r" b="b"/>
            <a:pathLst>
              <a:path w="5122819" h="4936535">
                <a:moveTo>
                  <a:pt x="0" y="0"/>
                </a:moveTo>
                <a:lnTo>
                  <a:pt x="5122819" y="0"/>
                </a:lnTo>
                <a:lnTo>
                  <a:pt x="5122819" y="4936534"/>
                </a:lnTo>
                <a:lnTo>
                  <a:pt x="0" y="49365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" name="TextBox 5"/>
          <p:cNvSpPr txBox="1"/>
          <p:nvPr/>
        </p:nvSpPr>
        <p:spPr>
          <a:xfrm>
            <a:off x="4972926" y="1090815"/>
            <a:ext cx="8746554" cy="651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92BAB5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TYPY DIGITÁLNÍHO SOUKROMÍ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387210"/>
            <a:ext cx="16635006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Ochrana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osobních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údajů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absolutní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pojem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ale je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plná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mnoha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nuancí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v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tomto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modulu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existují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dva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různé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typy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digitálního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soukromí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35498" y="5849646"/>
            <a:ext cx="3481239" cy="12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INFORMACE </a:t>
            </a:r>
          </a:p>
          <a:p>
            <a:pPr algn="ctr">
              <a:lnSpc>
                <a:spcPts val="5179"/>
              </a:lnSpc>
            </a:pPr>
            <a:r>
              <a:rPr lang="en-US" sz="3699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SOUKROMÍ</a:t>
            </a:r>
          </a:p>
        </p:txBody>
      </p:sp>
      <p:sp>
        <p:nvSpPr>
          <p:cNvPr id="8" name="Freeform 8"/>
          <p:cNvSpPr/>
          <p:nvPr/>
        </p:nvSpPr>
        <p:spPr>
          <a:xfrm>
            <a:off x="11143913" y="3288409"/>
            <a:ext cx="5473924" cy="5274872"/>
          </a:xfrm>
          <a:custGeom>
            <a:avLst/>
            <a:gdLst/>
            <a:ahLst/>
            <a:cxnLst/>
            <a:rect l="l" t="t" r="r" b="b"/>
            <a:pathLst>
              <a:path w="5473924" h="5274872">
                <a:moveTo>
                  <a:pt x="0" y="0"/>
                </a:moveTo>
                <a:lnTo>
                  <a:pt x="5473925" y="0"/>
                </a:lnTo>
                <a:lnTo>
                  <a:pt x="5473925" y="5274873"/>
                </a:lnTo>
                <a:lnTo>
                  <a:pt x="0" y="5274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9" name="TextBox 9"/>
          <p:cNvSpPr txBox="1"/>
          <p:nvPr/>
        </p:nvSpPr>
        <p:spPr>
          <a:xfrm>
            <a:off x="11808969" y="5732589"/>
            <a:ext cx="4459839" cy="12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KOMUNIKACE </a:t>
            </a:r>
          </a:p>
          <a:p>
            <a:pPr algn="ctr">
              <a:lnSpc>
                <a:spcPts val="5179"/>
              </a:lnSpc>
            </a:pPr>
            <a:r>
              <a:rPr lang="en-US" sz="3699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SOUKROMÍ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67400" y="1929092"/>
            <a:ext cx="6801797" cy="4812272"/>
          </a:xfrm>
          <a:custGeom>
            <a:avLst/>
            <a:gdLst/>
            <a:ahLst/>
            <a:cxnLst/>
            <a:rect l="l" t="t" r="r" b="b"/>
            <a:pathLst>
              <a:path w="6801797" h="4812272">
                <a:moveTo>
                  <a:pt x="0" y="0"/>
                </a:moveTo>
                <a:lnTo>
                  <a:pt x="6801798" y="0"/>
                </a:lnTo>
                <a:lnTo>
                  <a:pt x="6801798" y="4812272"/>
                </a:lnTo>
                <a:lnTo>
                  <a:pt x="0" y="4812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3619887" y="646690"/>
            <a:ext cx="1066718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9"/>
              </a:lnSpc>
              <a:spcBef>
                <a:spcPct val="0"/>
              </a:spcBef>
            </a:pPr>
            <a:r>
              <a:rPr lang="pt-BR" sz="4400" b="1" dirty="0">
                <a:solidFill>
                  <a:srgbClr val="92BAB5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DIGITÁLNÍ SOUKROMÍ NA MOBILNÍCH TELEFONECH</a:t>
            </a:r>
            <a:endParaRPr lang="en-US" sz="4400" b="1" dirty="0">
              <a:solidFill>
                <a:srgbClr val="92BAB5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29928" y="2476500"/>
            <a:ext cx="5076739" cy="253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9"/>
              </a:lnSpc>
            </a:pP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 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dospělosti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: </a:t>
            </a:r>
          </a:p>
          <a:p>
            <a:pPr algn="ctr">
              <a:lnSpc>
                <a:spcPts val="4959"/>
              </a:lnSpc>
            </a:pP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Co 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můžete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udělat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pro 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ochranu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mobilních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dat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ostatních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dospělých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8177" y="6996391"/>
            <a:ext cx="16230600" cy="188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Aby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byla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zajištěna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ochrana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dat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sdílených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prostřednictvím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mobilního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telefonu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přítelem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členem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rodiny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nebo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kolegou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je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nezbytné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zdůraznit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že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příjemce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má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možnost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implementovat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více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bezpečnostních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opatření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65359"/>
            <a:ext cx="816551" cy="2199464"/>
          </a:xfrm>
          <a:custGeom>
            <a:avLst/>
            <a:gdLst/>
            <a:ahLst/>
            <a:cxnLst/>
            <a:rect l="l" t="t" r="r" b="b"/>
            <a:pathLst>
              <a:path w="816551" h="2199464">
                <a:moveTo>
                  <a:pt x="0" y="0"/>
                </a:moveTo>
                <a:lnTo>
                  <a:pt x="816551" y="0"/>
                </a:lnTo>
                <a:lnTo>
                  <a:pt x="816551" y="2199464"/>
                </a:lnTo>
                <a:lnTo>
                  <a:pt x="0" y="2199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15818680" y="3831590"/>
            <a:ext cx="1271010" cy="1933096"/>
          </a:xfrm>
          <a:custGeom>
            <a:avLst/>
            <a:gdLst/>
            <a:ahLst/>
            <a:cxnLst/>
            <a:rect l="l" t="t" r="r" b="b"/>
            <a:pathLst>
              <a:path w="1271010" h="1933096">
                <a:moveTo>
                  <a:pt x="0" y="0"/>
                </a:moveTo>
                <a:lnTo>
                  <a:pt x="1271010" y="0"/>
                </a:lnTo>
                <a:lnTo>
                  <a:pt x="1271010" y="1933096"/>
                </a:lnTo>
                <a:lnTo>
                  <a:pt x="0" y="19330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Freeform 4"/>
          <p:cNvSpPr/>
          <p:nvPr/>
        </p:nvSpPr>
        <p:spPr>
          <a:xfrm>
            <a:off x="719480" y="6637568"/>
            <a:ext cx="1434991" cy="2137789"/>
          </a:xfrm>
          <a:custGeom>
            <a:avLst/>
            <a:gdLst/>
            <a:ahLst/>
            <a:cxnLst/>
            <a:rect l="l" t="t" r="r" b="b"/>
            <a:pathLst>
              <a:path w="1434991" h="2137789">
                <a:moveTo>
                  <a:pt x="0" y="0"/>
                </a:moveTo>
                <a:lnTo>
                  <a:pt x="1434991" y="0"/>
                </a:lnTo>
                <a:lnTo>
                  <a:pt x="1434991" y="2137789"/>
                </a:lnTo>
                <a:lnTo>
                  <a:pt x="0" y="2137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" name="TextBox 5"/>
          <p:cNvSpPr txBox="1"/>
          <p:nvPr/>
        </p:nvSpPr>
        <p:spPr>
          <a:xfrm>
            <a:off x="2463691" y="741534"/>
            <a:ext cx="13990494" cy="251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Používejte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zabezpečené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aplikace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Používejte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aplikace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pro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zasílání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zpráv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 e-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maily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které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nabízejí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end-to-end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šifrování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k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ochraně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dat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během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přenosu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Populární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aplikace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jako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Whatsapp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Telegram a Signal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nabízejí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tento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typ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šifrování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aby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bylo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zajištěno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soukromí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zpráv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 </a:t>
            </a:r>
            <a:endParaRPr lang="en-US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36976" y="3745865"/>
            <a:ext cx="13990494" cy="1871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Silná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jedinečná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hesla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Ujistěte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se,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že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odesílatel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příjemce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používají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pro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své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e-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mailové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účty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aplikace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pro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zasílání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zpráv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silná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jedinečná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hesla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Hesla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by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měla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být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obtížně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uhodnutelná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neměla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by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být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sdílena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s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nikým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jiným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 </a:t>
            </a:r>
            <a:endParaRPr lang="en-US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63691" y="6532793"/>
            <a:ext cx="14625999" cy="187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Dvoufaktorové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ověřování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povolte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dvoufaktorové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ověřování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kdykoli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je to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možné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na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účtech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přidružených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k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mobilnímu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telefonu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 To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přidává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další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vrstvu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zabezpečení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tím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že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vyžaduje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druhou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metodu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ověření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například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kód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odeslaný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na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důvěryhodné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zařízení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 </a:t>
            </a:r>
            <a:endParaRPr lang="en-US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5339" y="1028700"/>
            <a:ext cx="1622638" cy="2261516"/>
          </a:xfrm>
          <a:custGeom>
            <a:avLst/>
            <a:gdLst/>
            <a:ahLst/>
            <a:cxnLst/>
            <a:rect l="l" t="t" r="r" b="b"/>
            <a:pathLst>
              <a:path w="1622638" h="2261516">
                <a:moveTo>
                  <a:pt x="0" y="0"/>
                </a:moveTo>
                <a:lnTo>
                  <a:pt x="1622638" y="0"/>
                </a:lnTo>
                <a:lnTo>
                  <a:pt x="1622638" y="2261516"/>
                </a:lnTo>
                <a:lnTo>
                  <a:pt x="0" y="2261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15759227" y="3802914"/>
            <a:ext cx="1500073" cy="2264262"/>
          </a:xfrm>
          <a:custGeom>
            <a:avLst/>
            <a:gdLst/>
            <a:ahLst/>
            <a:cxnLst/>
            <a:rect l="l" t="t" r="r" b="b"/>
            <a:pathLst>
              <a:path w="1500073" h="2264262">
                <a:moveTo>
                  <a:pt x="0" y="0"/>
                </a:moveTo>
                <a:lnTo>
                  <a:pt x="1500073" y="0"/>
                </a:lnTo>
                <a:lnTo>
                  <a:pt x="1500073" y="2264262"/>
                </a:lnTo>
                <a:lnTo>
                  <a:pt x="0" y="2264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Freeform 4"/>
          <p:cNvSpPr/>
          <p:nvPr/>
        </p:nvSpPr>
        <p:spPr>
          <a:xfrm>
            <a:off x="521361" y="6563691"/>
            <a:ext cx="1546616" cy="2304084"/>
          </a:xfrm>
          <a:custGeom>
            <a:avLst/>
            <a:gdLst/>
            <a:ahLst/>
            <a:cxnLst/>
            <a:rect l="l" t="t" r="r" b="b"/>
            <a:pathLst>
              <a:path w="1546616" h="2304084">
                <a:moveTo>
                  <a:pt x="0" y="0"/>
                </a:moveTo>
                <a:lnTo>
                  <a:pt x="1546616" y="0"/>
                </a:lnTo>
                <a:lnTo>
                  <a:pt x="1546616" y="2304084"/>
                </a:lnTo>
                <a:lnTo>
                  <a:pt x="0" y="23040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" name="TextBox 5"/>
          <p:cNvSpPr txBox="1"/>
          <p:nvPr/>
        </p:nvSpPr>
        <p:spPr>
          <a:xfrm>
            <a:off x="2324656" y="904875"/>
            <a:ext cx="14223838" cy="187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Aktualizujte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software: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udržujte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operační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systém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mobilního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zařízení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aplikace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používané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k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odesílání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přijímání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dat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aktuální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Pravidelné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aktualizace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obvykle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obsahují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bezpečnostní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záplaty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které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opravují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známé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chyby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zabezpečení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 </a:t>
            </a:r>
            <a:endParaRPr lang="en-US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3794686"/>
            <a:ext cx="14480517" cy="251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Vyhněte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se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nezabezpečeným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veřejným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sítím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Wi-Fi: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při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odesílání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citlivých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dat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přes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nezabezpečené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veřejné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sítě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Wi-Fi je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důležité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být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obezřetný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protože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tyto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sítě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mohou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být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zranitelné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vůči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útokům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typu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man-in-the-middle.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Místo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toho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použijte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zabezpečené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sítě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Wi-Fi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nebo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mobilní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datové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připojení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 </a:t>
            </a:r>
            <a:endParaRPr lang="en-US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64662" y="6882130"/>
            <a:ext cx="14480517" cy="1232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Neklikejte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na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podezřelé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odkazy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neklikejte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na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podezřelé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odkazy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ani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neotevírejte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přílohy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od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neznámých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odesílatelů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protože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mohou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obsahovat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malware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nebo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phishing.</a:t>
            </a:r>
            <a:endParaRPr lang="en-US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0080" y="1028700"/>
            <a:ext cx="1496776" cy="2558591"/>
          </a:xfrm>
          <a:custGeom>
            <a:avLst/>
            <a:gdLst/>
            <a:ahLst/>
            <a:cxnLst/>
            <a:rect l="l" t="t" r="r" b="b"/>
            <a:pathLst>
              <a:path w="1496776" h="2558591">
                <a:moveTo>
                  <a:pt x="0" y="0"/>
                </a:moveTo>
                <a:lnTo>
                  <a:pt x="1496776" y="0"/>
                </a:lnTo>
                <a:lnTo>
                  <a:pt x="1496776" y="2558591"/>
                </a:lnTo>
                <a:lnTo>
                  <a:pt x="0" y="25585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15569049" y="4654769"/>
            <a:ext cx="1690251" cy="2454085"/>
          </a:xfrm>
          <a:custGeom>
            <a:avLst/>
            <a:gdLst/>
            <a:ahLst/>
            <a:cxnLst/>
            <a:rect l="l" t="t" r="r" b="b"/>
            <a:pathLst>
              <a:path w="1690251" h="2454085">
                <a:moveTo>
                  <a:pt x="0" y="0"/>
                </a:moveTo>
                <a:lnTo>
                  <a:pt x="1690251" y="0"/>
                </a:lnTo>
                <a:lnTo>
                  <a:pt x="1690251" y="2454085"/>
                </a:lnTo>
                <a:lnTo>
                  <a:pt x="0" y="2454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TextBox 4"/>
          <p:cNvSpPr txBox="1"/>
          <p:nvPr/>
        </p:nvSpPr>
        <p:spPr>
          <a:xfrm>
            <a:off x="2558000" y="1286291"/>
            <a:ext cx="14480517" cy="3154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Zkontrolujte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nastavení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ochrany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osobních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údajů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Zkontrolujte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upravte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nastavení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ochrany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osobních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údajů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v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aplikacích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pro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zasílání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zpráv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 e-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mailových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zpráv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abyste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omezili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kdo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může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prohlížet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sdílená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data a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přistupovat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jim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 To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zahrnuje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nastavení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možností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ochrany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osobních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údajů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u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účtů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které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určují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kdo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může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danou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osobu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kontaktovat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kdo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může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zobrazit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její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osobní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údaje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 </a:t>
            </a:r>
            <a:endParaRPr lang="en-US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0080" y="4606485"/>
            <a:ext cx="14480517" cy="3154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Udržujte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komunikaci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otevřenou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udržujte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otevřenou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transparentní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komunikaci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mezi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odesílatelem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příjemcem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dat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abyste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řešili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jakékoli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bezpečnostní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problémy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společně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přijímali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preventivní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opatření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Pokud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je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zjištěna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jakákoli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podezřelá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aktivita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nebo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dojde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k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bezpečnostnímu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incidentu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okamžitě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to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nahlaste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podnikněte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nezbytné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kroky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k </a:t>
            </a:r>
            <a:r>
              <a:rPr lang="en-US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ochraně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dat.</a:t>
            </a:r>
            <a:endParaRPr lang="en-US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5F85EE-0741-464A-89E5-9FE05AD7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03" y="222238"/>
            <a:ext cx="8090040" cy="1390622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latin typeface="Aptos" panose="020B0004020202020204" pitchFamily="34" charset="0"/>
              </a:rPr>
              <a:t>ZÁVĚREČNÝ TEST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97986" y="2"/>
            <a:ext cx="1732713" cy="93754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43C8CB-ADCB-F147-B1DE-A9174352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4" y="1988821"/>
            <a:ext cx="8880209" cy="727662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900"/>
              </a:spcAft>
              <a:buNone/>
            </a:pPr>
            <a:r>
              <a:rPr lang="en-US" sz="7200" dirty="0" err="1">
                <a:latin typeface="Aptos" panose="020B0004020202020204" pitchFamily="34" charset="0"/>
              </a:rPr>
              <a:t>Jaký</a:t>
            </a:r>
            <a:r>
              <a:rPr lang="en-US" sz="7200" dirty="0">
                <a:latin typeface="Aptos" panose="020B0004020202020204" pitchFamily="34" charset="0"/>
              </a:rPr>
              <a:t> je </a:t>
            </a:r>
            <a:r>
              <a:rPr lang="en-US" sz="7200" dirty="0" err="1">
                <a:latin typeface="Aptos" panose="020B0004020202020204" pitchFamily="34" charset="0"/>
              </a:rPr>
              <a:t>rozdíl</a:t>
            </a:r>
            <a:r>
              <a:rPr lang="en-US" sz="7200" dirty="0">
                <a:latin typeface="Aptos" panose="020B0004020202020204" pitchFamily="34" charset="0"/>
              </a:rPr>
              <a:t> </a:t>
            </a:r>
            <a:r>
              <a:rPr lang="en-US" sz="7200" dirty="0" err="1">
                <a:latin typeface="Aptos" panose="020B0004020202020204" pitchFamily="34" charset="0"/>
              </a:rPr>
              <a:t>mezi</a:t>
            </a:r>
            <a:r>
              <a:rPr lang="en-US" sz="7200" dirty="0">
                <a:latin typeface="Aptos" panose="020B0004020202020204" pitchFamily="34" charset="0"/>
              </a:rPr>
              <a:t> </a:t>
            </a:r>
            <a:r>
              <a:rPr lang="en-US" sz="7200" dirty="0" err="1">
                <a:latin typeface="Aptos" panose="020B0004020202020204" pitchFamily="34" charset="0"/>
              </a:rPr>
              <a:t>ochranou</a:t>
            </a:r>
            <a:r>
              <a:rPr lang="en-US" sz="7200" dirty="0">
                <a:latin typeface="Aptos" panose="020B0004020202020204" pitchFamily="34" charset="0"/>
              </a:rPr>
              <a:t> </a:t>
            </a:r>
            <a:r>
              <a:rPr lang="en-US" sz="7200" dirty="0" err="1">
                <a:latin typeface="Aptos" panose="020B0004020202020204" pitchFamily="34" charset="0"/>
              </a:rPr>
              <a:t>osobních</a:t>
            </a:r>
            <a:r>
              <a:rPr lang="en-US" sz="7200" dirty="0">
                <a:latin typeface="Aptos" panose="020B0004020202020204" pitchFamily="34" charset="0"/>
              </a:rPr>
              <a:t> </a:t>
            </a:r>
            <a:r>
              <a:rPr lang="en-US" sz="7200" dirty="0" err="1">
                <a:latin typeface="Aptos" panose="020B0004020202020204" pitchFamily="34" charset="0"/>
              </a:rPr>
              <a:t>údajů</a:t>
            </a:r>
            <a:r>
              <a:rPr lang="en-US" sz="7200" dirty="0">
                <a:latin typeface="Aptos" panose="020B0004020202020204" pitchFamily="34" charset="0"/>
              </a:rPr>
              <a:t> a </a:t>
            </a:r>
            <a:r>
              <a:rPr lang="en-US" sz="7200" dirty="0" err="1">
                <a:latin typeface="Aptos" panose="020B0004020202020204" pitchFamily="34" charset="0"/>
              </a:rPr>
              <a:t>ochranou</a:t>
            </a:r>
            <a:r>
              <a:rPr lang="en-US" sz="7200" dirty="0">
                <a:latin typeface="Aptos" panose="020B0004020202020204" pitchFamily="34" charset="0"/>
              </a:rPr>
              <a:t> </a:t>
            </a:r>
            <a:r>
              <a:rPr lang="en-US" sz="7200" dirty="0" err="1">
                <a:latin typeface="Aptos" panose="020B0004020202020204" pitchFamily="34" charset="0"/>
              </a:rPr>
              <a:t>osobních</a:t>
            </a:r>
            <a:r>
              <a:rPr lang="en-US" sz="7200" dirty="0">
                <a:latin typeface="Aptos" panose="020B0004020202020204" pitchFamily="34" charset="0"/>
              </a:rPr>
              <a:t> </a:t>
            </a:r>
            <a:r>
              <a:rPr lang="en-US" sz="7200" dirty="0" err="1">
                <a:latin typeface="Aptos" panose="020B0004020202020204" pitchFamily="34" charset="0"/>
              </a:rPr>
              <a:t>údajů</a:t>
            </a:r>
            <a:r>
              <a:rPr lang="en-US" sz="7200" dirty="0">
                <a:latin typeface="Aptos" panose="020B0004020202020204" pitchFamily="34" charset="0"/>
              </a:rPr>
              <a:t> </a:t>
            </a:r>
            <a:r>
              <a:rPr lang="en-US" sz="7200" dirty="0" err="1">
                <a:latin typeface="Aptos" panose="020B0004020202020204" pitchFamily="34" charset="0"/>
              </a:rPr>
              <a:t>při</a:t>
            </a:r>
            <a:r>
              <a:rPr lang="en-US" sz="7200" dirty="0">
                <a:latin typeface="Aptos" panose="020B0004020202020204" pitchFamily="34" charset="0"/>
              </a:rPr>
              <a:t> </a:t>
            </a:r>
            <a:r>
              <a:rPr lang="en-US" sz="7200" dirty="0" err="1">
                <a:latin typeface="Aptos" panose="020B0004020202020204" pitchFamily="34" charset="0"/>
              </a:rPr>
              <a:t>komunikaci</a:t>
            </a:r>
            <a:r>
              <a:rPr lang="en-US" sz="7200" dirty="0">
                <a:latin typeface="Aptos" panose="020B0004020202020204" pitchFamily="34" charset="0"/>
              </a:rPr>
              <a:t>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2278" y="5135939"/>
            <a:ext cx="946326" cy="946326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11175341" y="7750024"/>
            <a:ext cx="2753588" cy="3037178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 descr="Otáznik výplň plnou farbou">
            <a:extLst>
              <a:ext uri="{FF2B5EF4-FFF2-40B4-BE49-F238E27FC236}">
                <a16:creationId xmlns:a16="http://schemas.microsoft.com/office/drawing/2014/main" id="{BB5D2F0A-3C14-8B4B-A8B2-6DBCCD66C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627963" y="1612859"/>
            <a:ext cx="6192905" cy="6192905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4403" y="2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08118" y="1541859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4291" y="9050693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77545" y="8278795"/>
            <a:ext cx="2010458" cy="2008208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895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8447" y="981075"/>
            <a:ext cx="17351106" cy="9370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Volná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Produkt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vyvinutý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v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rámci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projektu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"Building Digital Resilience by Making Digital Wellbeing and Security Accessible to All 2022-2-SK01-KA220-ADU-000096888"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byl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vyvinut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za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podpory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komise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odráží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výhradně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názor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autora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komise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neodpovídá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za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obsah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dokumentů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Publikace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získává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Creative Commons CC BY- NC SA.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Tato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umožňuje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distribuovat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remixovat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vylepšovat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stavět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díle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ale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pouze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nekomerčně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užití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díla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výňatků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z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něj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	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uveden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zdroj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odkaz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zmíněny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případné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změny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Autorská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práva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zůstávají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autorům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dokumentů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	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Dílo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nesmí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použito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pro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komerční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účely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	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Pokud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dílo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znovu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vytvoříte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převedete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nebo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budete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stavět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vaše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příspěvky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zveřejněny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pod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stejnou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jako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originál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  <a:defRPr/>
            </a:pPr>
            <a:r>
              <a:rPr lang="en-US" sz="3200" b="1" dirty="0" err="1">
                <a:solidFill>
                  <a:srgbClr val="FFAA5A"/>
                </a:solidFill>
                <a:latin typeface="Aptos" panose="020B0004020202020204" pitchFamily="34" charset="0"/>
                <a:sym typeface="Inter"/>
              </a:rPr>
              <a:t>Zřeknutí</a:t>
            </a:r>
            <a:r>
              <a:rPr lang="en-US" sz="3200" b="1" dirty="0">
                <a:solidFill>
                  <a:srgbClr val="FFAA5A"/>
                </a:solidFill>
                <a:latin typeface="Aptos" panose="020B0004020202020204" pitchFamily="34" charset="0"/>
                <a:sym typeface="Inter"/>
              </a:rPr>
              <a:t> se: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Financováno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Evropskou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unií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Vyjádřené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jsou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však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pouze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autora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autorů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)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nemusí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nutně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odrážet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unie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nebo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výkonné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agentury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pro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vzdělávání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kulturu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(EACEA).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unie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ani EACEA za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nemohou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nést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odpovědnost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09600" y="3543300"/>
            <a:ext cx="2344122" cy="808722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30358"/>
            <a:ext cx="5297451" cy="6691744"/>
          </a:xfrm>
        </p:spPr>
        <p:txBody>
          <a:bodyPr>
            <a:normAutofit/>
          </a:bodyPr>
          <a:lstStyle/>
          <a:p>
            <a:r>
              <a:rPr lang="en-GB" sz="5600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OCHRANA OSOBNÍCH ÚDAJŮ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3" y="3683218"/>
            <a:ext cx="6125149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731318"/>
            <a:ext cx="10477498" cy="8465344"/>
          </a:xfrm>
        </p:spPr>
        <p:txBody>
          <a:bodyPr anchor="ctr">
            <a:normAutofit/>
          </a:bodyPr>
          <a:lstStyle/>
          <a:p>
            <a:r>
              <a:rPr lang="en-US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Osobní</a:t>
            </a:r>
            <a:r>
              <a:rPr lang="en-US" sz="4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údaje</a:t>
            </a:r>
            <a:r>
              <a:rPr lang="en-US" sz="4400" b="1" dirty="0">
                <a:latin typeface="Aptos" panose="020B000402020202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jak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chránit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naše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osobní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údaje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online.</a:t>
            </a:r>
          </a:p>
          <a:p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Ale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než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začnete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věděli</a:t>
            </a:r>
            <a:r>
              <a:rPr lang="en-US" sz="4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jste</a:t>
            </a:r>
            <a:r>
              <a:rPr lang="en-US" sz="4400" b="1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že</a:t>
            </a:r>
            <a:r>
              <a:rPr lang="en-US" sz="4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existují</a:t>
            </a:r>
            <a:r>
              <a:rPr lang="en-US" sz="4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zákony</a:t>
            </a:r>
            <a:r>
              <a:rPr lang="en-US" sz="4400" b="1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které</a:t>
            </a:r>
            <a:r>
              <a:rPr lang="en-US" sz="4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nás</a:t>
            </a:r>
            <a:r>
              <a:rPr lang="en-US" sz="4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chrání</a:t>
            </a:r>
            <a:r>
              <a:rPr lang="en-US" sz="4400" b="1" dirty="0">
                <a:latin typeface="Aptos" panose="020B0004020202020204" pitchFamily="34" charset="0"/>
                <a:cs typeface="Calibri" panose="020F0502020204030204" pitchFamily="34" charset="0"/>
              </a:rPr>
              <a:t>? </a:t>
            </a:r>
          </a:p>
          <a:p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Za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prvé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je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důležité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pochopit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, co se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rozumí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osobními</a:t>
            </a:r>
            <a:r>
              <a:rPr lang="en-US" sz="4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údaji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US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citlivými</a:t>
            </a:r>
            <a:r>
              <a:rPr lang="en-US" sz="4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údaji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. </a:t>
            </a:r>
            <a:r>
              <a:rPr lang="en-US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Nařízení</a:t>
            </a:r>
            <a:r>
              <a:rPr lang="en-US" sz="4400" b="1" dirty="0">
                <a:latin typeface="Aptos" panose="020B0004020202020204" pitchFamily="34" charset="0"/>
                <a:cs typeface="Calibri" panose="020F0502020204030204" pitchFamily="34" charset="0"/>
              </a:rPr>
              <a:t> 2016/679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podle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zákona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definuje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osobní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údaje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ve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  <a:cs typeface="Calibri" panose="020F0502020204030204" pitchFamily="34" charset="0"/>
              </a:rPr>
              <a:t>svém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článku</a:t>
            </a:r>
            <a:r>
              <a:rPr lang="en-US" sz="4400" b="1" dirty="0">
                <a:latin typeface="Aptos" panose="020B0004020202020204" pitchFamily="34" charset="0"/>
                <a:cs typeface="Calibri" panose="020F0502020204030204" pitchFamily="34" charset="0"/>
              </a:rPr>
              <a:t> 4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jako</a:t>
            </a:r>
            <a:r>
              <a:rPr lang="en-US" sz="4400" i="1" dirty="0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jakékoli</a:t>
            </a:r>
            <a:r>
              <a:rPr lang="en-US" sz="4400" i="1" dirty="0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informace</a:t>
            </a:r>
            <a:r>
              <a:rPr lang="en-US" sz="4400" i="1" dirty="0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které</a:t>
            </a:r>
            <a:r>
              <a:rPr lang="en-US" sz="4400" i="1" dirty="0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lze</a:t>
            </a:r>
            <a:r>
              <a:rPr lang="en-US" sz="4400" i="1" dirty="0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použít</a:t>
            </a:r>
            <a:r>
              <a:rPr lang="en-US" sz="4400" i="1" dirty="0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k </a:t>
            </a:r>
            <a:r>
              <a:rPr lang="en-US" sz="4400" i="1" dirty="0" err="1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přímé</a:t>
            </a:r>
            <a:r>
              <a:rPr lang="en-US" sz="4400" i="1" dirty="0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nebo</a:t>
            </a:r>
            <a:r>
              <a:rPr lang="en-US" sz="4400" i="1" dirty="0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nepřímé</a:t>
            </a:r>
            <a:r>
              <a:rPr lang="en-US" sz="4400" i="1" dirty="0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identifikaci</a:t>
            </a:r>
            <a:r>
              <a:rPr lang="en-US" sz="4400" i="1" dirty="0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fyzické</a:t>
            </a:r>
            <a:r>
              <a:rPr lang="en-US" sz="4400" i="1" dirty="0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osoby</a:t>
            </a:r>
            <a:r>
              <a:rPr lang="en-US" sz="4400" i="1" dirty="0">
                <a:solidFill>
                  <a:srgbClr val="92BAB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4B6719BF-4390-4ED1-0546-6422403942D7}"/>
              </a:ext>
            </a:extLst>
          </p:cNvPr>
          <p:cNvSpPr/>
          <p:nvPr/>
        </p:nvSpPr>
        <p:spPr>
          <a:xfrm>
            <a:off x="1598107" y="6863530"/>
            <a:ext cx="2568892" cy="2401914"/>
          </a:xfrm>
          <a:custGeom>
            <a:avLst/>
            <a:gdLst/>
            <a:ahLst/>
            <a:cxnLst/>
            <a:rect l="l" t="t" r="r" b="b"/>
            <a:pathLst>
              <a:path w="2568892" h="2401914">
                <a:moveTo>
                  <a:pt x="0" y="0"/>
                </a:moveTo>
                <a:lnTo>
                  <a:pt x="2568893" y="0"/>
                </a:lnTo>
                <a:lnTo>
                  <a:pt x="2568893" y="2401914"/>
                </a:lnTo>
                <a:lnTo>
                  <a:pt x="0" y="24019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D39B6EBC-F3DB-131C-9EEE-00D90EDDB21B}"/>
              </a:ext>
            </a:extLst>
          </p:cNvPr>
          <p:cNvSpPr txBox="1"/>
          <p:nvPr/>
        </p:nvSpPr>
        <p:spPr>
          <a:xfrm>
            <a:off x="4469291" y="9196662"/>
            <a:ext cx="9176834" cy="631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ČL. 4. NAŘÍZENÍ 2016/679</a:t>
            </a:r>
          </a:p>
        </p:txBody>
      </p:sp>
    </p:spTree>
    <p:extLst>
      <p:ext uri="{BB962C8B-B14F-4D97-AF65-F5344CB8AC3E}">
        <p14:creationId xmlns:p14="http://schemas.microsoft.com/office/powerpoint/2010/main" val="64290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97986" y="2"/>
            <a:ext cx="1732713" cy="93754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74" y="1541859"/>
            <a:ext cx="8723334" cy="7947699"/>
          </a:xfrm>
        </p:spPr>
        <p:txBody>
          <a:bodyPr>
            <a:normAutofit/>
          </a:bodyPr>
          <a:lstStyle/>
          <a:p>
            <a:r>
              <a:rPr lang="en-US" sz="4400" b="1" dirty="0" err="1">
                <a:latin typeface="Aptos" panose="020B0004020202020204" pitchFamily="34" charset="0"/>
              </a:rPr>
              <a:t>Citlivé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údaje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</a:rPr>
              <a:t>lze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</a:rPr>
              <a:t>definovat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</a:rPr>
              <a:t>jako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</a:rPr>
              <a:t>podmnožinu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</a:rPr>
              <a:t>osobních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</a:rPr>
              <a:t>údajů</a:t>
            </a:r>
            <a:r>
              <a:rPr lang="en-US" sz="4400" dirty="0">
                <a:latin typeface="Aptos" panose="020B0004020202020204" pitchFamily="34" charset="0"/>
              </a:rPr>
              <a:t>, </a:t>
            </a:r>
            <a:r>
              <a:rPr lang="en-US" sz="4400" dirty="0" err="1">
                <a:latin typeface="Aptos" panose="020B0004020202020204" pitchFamily="34" charset="0"/>
              </a:rPr>
              <a:t>která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</a:rPr>
              <a:t>shromažďuje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</a:rPr>
              <a:t>zvláště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</a:rPr>
              <a:t>důležité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</a:rPr>
              <a:t>údaje</a:t>
            </a:r>
            <a:r>
              <a:rPr lang="en-US" sz="4400" dirty="0">
                <a:latin typeface="Aptos" panose="020B0004020202020204" pitchFamily="34" charset="0"/>
              </a:rPr>
              <a:t>, </a:t>
            </a:r>
            <a:r>
              <a:rPr lang="en-US" sz="4400" dirty="0" err="1">
                <a:latin typeface="Aptos" panose="020B0004020202020204" pitchFamily="34" charset="0"/>
              </a:rPr>
              <a:t>jako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</a:rPr>
              <a:t>jsou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</a:rPr>
              <a:t>údaje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odhalující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rasový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nebo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etnický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původ</a:t>
            </a:r>
            <a:r>
              <a:rPr lang="en-US" sz="4400" b="1" dirty="0">
                <a:latin typeface="Aptos" panose="020B0004020202020204" pitchFamily="34" charset="0"/>
              </a:rPr>
              <a:t>, </a:t>
            </a:r>
            <a:r>
              <a:rPr lang="en-US" sz="4400" b="1" dirty="0" err="1">
                <a:latin typeface="Aptos" panose="020B0004020202020204" pitchFamily="34" charset="0"/>
              </a:rPr>
              <a:t>náboženské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nebo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filozofické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přesvědčení</a:t>
            </a:r>
            <a:r>
              <a:rPr lang="en-US" sz="4400" b="1" dirty="0">
                <a:latin typeface="Aptos" panose="020B0004020202020204" pitchFamily="34" charset="0"/>
              </a:rPr>
              <a:t>, </a:t>
            </a:r>
            <a:r>
              <a:rPr lang="en-US" sz="4400" b="1" dirty="0" err="1">
                <a:latin typeface="Aptos" panose="020B0004020202020204" pitchFamily="34" charset="0"/>
              </a:rPr>
              <a:t>politické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názory</a:t>
            </a:r>
            <a:r>
              <a:rPr lang="en-US" sz="4400" b="1" dirty="0">
                <a:latin typeface="Aptos" panose="020B0004020202020204" pitchFamily="34" charset="0"/>
              </a:rPr>
              <a:t>, </a:t>
            </a:r>
            <a:r>
              <a:rPr lang="en-US" sz="4400" b="1" dirty="0" err="1">
                <a:latin typeface="Aptos" panose="020B0004020202020204" pitchFamily="34" charset="0"/>
              </a:rPr>
              <a:t>členství</a:t>
            </a:r>
            <a:r>
              <a:rPr lang="en-US" sz="4400" b="1" dirty="0">
                <a:latin typeface="Aptos" panose="020B0004020202020204" pitchFamily="34" charset="0"/>
              </a:rPr>
              <a:t> v </a:t>
            </a:r>
            <a:r>
              <a:rPr lang="en-US" sz="4400" b="1" dirty="0" err="1">
                <a:latin typeface="Aptos" panose="020B0004020202020204" pitchFamily="34" charset="0"/>
              </a:rPr>
              <a:t>odborech</a:t>
            </a:r>
            <a:r>
              <a:rPr lang="en-US" sz="4400" b="1" dirty="0">
                <a:latin typeface="Aptos" panose="020B0004020202020204" pitchFamily="34" charset="0"/>
              </a:rPr>
              <a:t>, </a:t>
            </a:r>
            <a:r>
              <a:rPr lang="en-US" sz="4400" b="1" dirty="0" err="1">
                <a:latin typeface="Aptos" panose="020B0004020202020204" pitchFamily="34" charset="0"/>
              </a:rPr>
              <a:t>údaje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týkající</a:t>
            </a:r>
            <a:r>
              <a:rPr lang="en-US" sz="4400" b="1" dirty="0">
                <a:latin typeface="Aptos" panose="020B0004020202020204" pitchFamily="34" charset="0"/>
              </a:rPr>
              <a:t> se </a:t>
            </a:r>
            <a:r>
              <a:rPr lang="en-US" sz="4400" b="1" dirty="0" err="1">
                <a:latin typeface="Aptos" panose="020B0004020202020204" pitchFamily="34" charset="0"/>
              </a:rPr>
              <a:t>zdraví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nebo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sexuálního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života</a:t>
            </a:r>
            <a:r>
              <a:rPr lang="en-US" sz="4400" b="1" dirty="0">
                <a:latin typeface="Aptos" panose="020B0004020202020204" pitchFamily="34" charset="0"/>
              </a:rPr>
              <a:t>,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</a:rPr>
              <a:t>jakož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</a:rPr>
              <a:t>i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genetické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údaje</a:t>
            </a:r>
            <a:r>
              <a:rPr lang="en-US" sz="4400" b="1" dirty="0">
                <a:latin typeface="Aptos" panose="020B0004020202020204" pitchFamily="34" charset="0"/>
              </a:rPr>
              <a:t>, </a:t>
            </a:r>
            <a:r>
              <a:rPr lang="en-US" sz="4400" b="1" dirty="0" err="1">
                <a:latin typeface="Aptos" panose="020B0004020202020204" pitchFamily="34" charset="0"/>
              </a:rPr>
              <a:t>biometrické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údaje</a:t>
            </a:r>
            <a:r>
              <a:rPr lang="en-US" sz="4400" b="1" dirty="0">
                <a:latin typeface="Aptos" panose="020B0004020202020204" pitchFamily="34" charset="0"/>
              </a:rPr>
              <a:t> a </a:t>
            </a:r>
            <a:r>
              <a:rPr lang="en-US" sz="4400" b="1" dirty="0" err="1">
                <a:latin typeface="Aptos" panose="020B0004020202020204" pitchFamily="34" charset="0"/>
              </a:rPr>
              <a:t>údaje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týkající</a:t>
            </a:r>
            <a:r>
              <a:rPr lang="en-US" sz="4400" b="1" dirty="0">
                <a:latin typeface="Aptos" panose="020B0004020202020204" pitchFamily="34" charset="0"/>
              </a:rPr>
              <a:t> se </a:t>
            </a:r>
            <a:r>
              <a:rPr lang="en-US" sz="4400" b="1" dirty="0" err="1">
                <a:latin typeface="Aptos" panose="020B0004020202020204" pitchFamily="34" charset="0"/>
              </a:rPr>
              <a:t>sexuální</a:t>
            </a:r>
            <a:r>
              <a:rPr lang="en-US" sz="4400" b="1" dirty="0">
                <a:latin typeface="Aptos" panose="020B0004020202020204" pitchFamily="34" charset="0"/>
              </a:rPr>
              <a:t> </a:t>
            </a:r>
            <a:r>
              <a:rPr lang="en-US" sz="4400" b="1" dirty="0" err="1">
                <a:latin typeface="Aptos" panose="020B0004020202020204" pitchFamily="34" charset="0"/>
              </a:rPr>
              <a:t>orientace</a:t>
            </a:r>
            <a:endParaRPr lang="en-US" sz="4400" b="1" dirty="0">
              <a:latin typeface="Aptos" panose="020B0004020202020204" pitchFamily="34" charset="0"/>
            </a:endParaRPr>
          </a:p>
          <a:p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2278" y="5135939"/>
            <a:ext cx="811233" cy="811233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4403" y="2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08118" y="1541859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11184871" y="7750024"/>
            <a:ext cx="2753588" cy="3037178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4291" y="9050693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77545" y="8278795"/>
            <a:ext cx="2010458" cy="2008208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07288565-695E-BFE0-E146-48973679E3F0}"/>
              </a:ext>
            </a:extLst>
          </p:cNvPr>
          <p:cNvSpPr/>
          <p:nvPr/>
        </p:nvSpPr>
        <p:spPr>
          <a:xfrm>
            <a:off x="12598355" y="244402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799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34858" y="3472882"/>
            <a:ext cx="15581542" cy="2781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roce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1930 se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nizozemští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občané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svobodně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rozhodli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poskytnout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vládě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své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osobní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údaje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údaje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o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jménu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původu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samozřejmě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etnické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příslušnosti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;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když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nacisté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asi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o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deset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let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později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vtrhli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do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země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převzali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matriku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zjistili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že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je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velmi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snadné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identifikovat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Židy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Romy,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což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vedlo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k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jejich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smrti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4786" y="463227"/>
            <a:ext cx="15746578" cy="1313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Příběh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který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vám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pomůže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pochopit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škody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které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mohou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být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způsobeny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nedostatečnou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ochranou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dat. 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7A36547B-01A8-75F9-3FA4-E3A262C612FB}"/>
              </a:ext>
            </a:extLst>
          </p:cNvPr>
          <p:cNvSpPr/>
          <p:nvPr/>
        </p:nvSpPr>
        <p:spPr>
          <a:xfrm>
            <a:off x="15773400" y="8210646"/>
            <a:ext cx="1483994" cy="1483994"/>
          </a:xfrm>
          <a:custGeom>
            <a:avLst/>
            <a:gdLst/>
            <a:ahLst/>
            <a:cxnLst/>
            <a:rect l="l" t="t" r="r" b="b"/>
            <a:pathLst>
              <a:path w="1483994" h="1483994">
                <a:moveTo>
                  <a:pt x="0" y="0"/>
                </a:moveTo>
                <a:lnTo>
                  <a:pt x="1483994" y="0"/>
                </a:lnTo>
                <a:lnTo>
                  <a:pt x="1483994" y="1483994"/>
                </a:lnTo>
                <a:lnTo>
                  <a:pt x="0" y="14839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BDD869E-812C-B347-0771-264E2E3F8BAB}"/>
              </a:ext>
            </a:extLst>
          </p:cNvPr>
          <p:cNvSpPr/>
          <p:nvPr/>
        </p:nvSpPr>
        <p:spPr>
          <a:xfrm>
            <a:off x="1334858" y="8267700"/>
            <a:ext cx="1378501" cy="1369886"/>
          </a:xfrm>
          <a:custGeom>
            <a:avLst/>
            <a:gdLst/>
            <a:ahLst/>
            <a:cxnLst/>
            <a:rect l="l" t="t" r="r" b="b"/>
            <a:pathLst>
              <a:path w="1378501" h="1369886">
                <a:moveTo>
                  <a:pt x="0" y="0"/>
                </a:moveTo>
                <a:lnTo>
                  <a:pt x="1378501" y="0"/>
                </a:lnTo>
                <a:lnTo>
                  <a:pt x="1378501" y="1369886"/>
                </a:lnTo>
                <a:lnTo>
                  <a:pt x="0" y="136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721047" y="280497"/>
            <a:ext cx="8291788" cy="8229600"/>
          </a:xfrm>
          <a:custGeom>
            <a:avLst/>
            <a:gdLst/>
            <a:ahLst/>
            <a:cxnLst/>
            <a:rect l="l" t="t" r="r" b="b"/>
            <a:pathLst>
              <a:path w="8291788" h="8229600">
                <a:moveTo>
                  <a:pt x="0" y="0"/>
                </a:moveTo>
                <a:lnTo>
                  <a:pt x="8291788" y="0"/>
                </a:lnTo>
                <a:lnTo>
                  <a:pt x="82917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TextBox 4"/>
          <p:cNvSpPr txBox="1"/>
          <p:nvPr/>
        </p:nvSpPr>
        <p:spPr>
          <a:xfrm>
            <a:off x="329896" y="147147"/>
            <a:ext cx="17530701" cy="711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07"/>
              </a:lnSpc>
            </a:pPr>
            <a:r>
              <a:rPr lang="en-US" sz="3600" b="1" dirty="0" err="1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Příklad</a:t>
            </a:r>
            <a:r>
              <a:rPr lang="en-US" sz="3600" b="1" dirty="0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b="1" dirty="0" err="1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nedostatečné</a:t>
            </a:r>
            <a:r>
              <a:rPr lang="en-US" sz="3600" b="1" dirty="0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b="1" dirty="0" err="1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ochrany</a:t>
            </a:r>
            <a:r>
              <a:rPr lang="en-US" sz="3600" b="1" dirty="0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b="1" dirty="0" err="1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údajů</a:t>
            </a:r>
            <a:r>
              <a:rPr lang="en-US" sz="3600" b="1" dirty="0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:</a:t>
            </a:r>
            <a:endParaRPr lang="en-US" sz="3600" u="sng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4188"/>
              </a:lnSpc>
            </a:pP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Představte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si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mladou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ženu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která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nedávno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nastoupila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do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nové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práce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v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místní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společnosti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musela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poskytnout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osobní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údaje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jako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je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její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adresa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telefonní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číslo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číslo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sociálního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pojištění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.</a:t>
            </a:r>
          </a:p>
          <a:p>
            <a:pPr algn="just">
              <a:lnSpc>
                <a:spcPts val="4188"/>
              </a:lnSpc>
            </a:pP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Opatření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společnosti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na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ochranu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dat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byla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laxní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jejich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databáze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byla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zranitelná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vůči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kybernetickým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útokům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Její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osobní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údaje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spolu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s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údaji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jejích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kolegů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byly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ukradeny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hackery. O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několik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týdnů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později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začala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dostávat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podivné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telefonáty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z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neznámých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čísel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Poté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začala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dostávat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nevyžádané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e-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maily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dopisy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propagující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různé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produkty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služby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Uvědomila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si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že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její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osobní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údaje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byly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použity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bez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jejího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souhlasu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Její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identita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byla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ukradena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na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její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jméno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byly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otevřeny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podvodné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účty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. </a:t>
            </a:r>
          </a:p>
          <a:p>
            <a:pPr algn="just">
              <a:lnSpc>
                <a:spcPts val="4188"/>
              </a:lnSpc>
            </a:pP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Zažila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úzkost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strach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o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své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finanční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zabezpečení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soukromí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. </a:t>
            </a:r>
          </a:p>
          <a:p>
            <a:pPr algn="just">
              <a:lnSpc>
                <a:spcPts val="4188"/>
              </a:lnSpc>
            </a:pP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Nedostatečná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opatření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na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ochranu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údajů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jí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způsobila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nejen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finanční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újmu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, ale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ovlivňuje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i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její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duševní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pohodu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Tento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příběh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podtrhuje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důležitost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robustních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opatření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zabezpečení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dat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pro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ochranu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osobních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informací</a:t>
            </a:r>
            <a:endParaRPr lang="en-US" sz="3200" dirty="0">
              <a:solidFill>
                <a:srgbClr val="000000"/>
              </a:solidFill>
              <a:latin typeface="Aptos" panose="020B0004020202020204" pitchFamily="34" charset="0"/>
              <a:ea typeface="Inter Italics"/>
              <a:cs typeface="Inter Italics"/>
              <a:sym typeface="Inter Itali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8322" y="4540597"/>
            <a:ext cx="3679995" cy="3679995"/>
          </a:xfrm>
          <a:custGeom>
            <a:avLst/>
            <a:gdLst/>
            <a:ahLst/>
            <a:cxnLst/>
            <a:rect l="l" t="t" r="r" b="b"/>
            <a:pathLst>
              <a:path w="3679995" h="3679995">
                <a:moveTo>
                  <a:pt x="0" y="0"/>
                </a:moveTo>
                <a:lnTo>
                  <a:pt x="3679996" y="0"/>
                </a:lnTo>
                <a:lnTo>
                  <a:pt x="3679996" y="3679995"/>
                </a:lnTo>
                <a:lnTo>
                  <a:pt x="0" y="3679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>
              <a:solidFill>
                <a:srgbClr val="92BAB5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306043" y="4758336"/>
            <a:ext cx="5859172" cy="3244516"/>
          </a:xfrm>
          <a:custGeom>
            <a:avLst/>
            <a:gdLst/>
            <a:ahLst/>
            <a:cxnLst/>
            <a:rect l="l" t="t" r="r" b="b"/>
            <a:pathLst>
              <a:path w="5859172" h="3244516">
                <a:moveTo>
                  <a:pt x="0" y="0"/>
                </a:moveTo>
                <a:lnTo>
                  <a:pt x="5859172" y="0"/>
                </a:lnTo>
                <a:lnTo>
                  <a:pt x="5859172" y="3244517"/>
                </a:lnTo>
                <a:lnTo>
                  <a:pt x="0" y="3244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>
              <a:latin typeface="Aptos" panose="020B00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160697"/>
            <a:ext cx="16230600" cy="3139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základě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zkušeností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jako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je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tato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30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EVROPSKÁ CHARTA LIDSKÝCH PRÁV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ve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svém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článku</a:t>
            </a:r>
            <a:r>
              <a:rPr lang="en-US" sz="30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8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uvádí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že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každý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má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právo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ochranu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svých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osobních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údajů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Tato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ochrana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podle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článku</a:t>
            </a:r>
            <a:r>
              <a:rPr lang="en-US" sz="30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5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cs-CZ" sz="30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r>
              <a:rPr lang="en-US" sz="30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vropského</a:t>
            </a:r>
            <a:r>
              <a:rPr lang="en-US" sz="30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nařízení</a:t>
            </a:r>
            <a:r>
              <a:rPr lang="en-US" sz="30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2016/679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musí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být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prováděna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při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respektování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následujících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zásad</a:t>
            </a:r>
            <a:r>
              <a:rPr lang="en-US" sz="30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  <a:p>
            <a:pPr algn="just">
              <a:lnSpc>
                <a:spcPts val="4959"/>
              </a:lnSpc>
            </a:pPr>
            <a:endParaRPr lang="en-US" sz="30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66519" y="5392753"/>
            <a:ext cx="5138218" cy="195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ČL. 8.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EVROPSKÁ CHARTA LIDSKÝCH PRÁV</a:t>
            </a:r>
          </a:p>
        </p:txBody>
      </p:sp>
      <p:sp>
        <p:nvSpPr>
          <p:cNvPr id="6" name="Freeform 6"/>
          <p:cNvSpPr/>
          <p:nvPr/>
        </p:nvSpPr>
        <p:spPr>
          <a:xfrm>
            <a:off x="11650506" y="4758336"/>
            <a:ext cx="5859172" cy="3244516"/>
          </a:xfrm>
          <a:custGeom>
            <a:avLst/>
            <a:gdLst/>
            <a:ahLst/>
            <a:cxnLst/>
            <a:rect l="l" t="t" r="r" b="b"/>
            <a:pathLst>
              <a:path w="5859172" h="3244516">
                <a:moveTo>
                  <a:pt x="0" y="0"/>
                </a:moveTo>
                <a:lnTo>
                  <a:pt x="5859172" y="0"/>
                </a:lnTo>
                <a:lnTo>
                  <a:pt x="5859172" y="3244517"/>
                </a:lnTo>
                <a:lnTo>
                  <a:pt x="0" y="3244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>
              <a:latin typeface="Aptos" panose="020B00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67223" y="5352430"/>
            <a:ext cx="4932289" cy="1230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6"/>
              </a:lnSpc>
            </a:pPr>
            <a:r>
              <a:rPr lang="en-US" sz="3590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ČL. 5.</a:t>
            </a:r>
          </a:p>
          <a:p>
            <a:pPr algn="ctr">
              <a:lnSpc>
                <a:spcPts val="5026"/>
              </a:lnSpc>
            </a:pPr>
            <a:r>
              <a:rPr lang="en-US" sz="3590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NAŘÍZENÍ 2016/679</a:t>
            </a:r>
            <a:endParaRPr lang="en-US" sz="3699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88695" y="4994686"/>
            <a:ext cx="7348064" cy="321478"/>
          </a:xfrm>
          <a:custGeom>
            <a:avLst/>
            <a:gdLst/>
            <a:ahLst/>
            <a:cxnLst/>
            <a:rect l="l" t="t" r="r" b="b"/>
            <a:pathLst>
              <a:path w="7348064" h="321478">
                <a:moveTo>
                  <a:pt x="0" y="0"/>
                </a:moveTo>
                <a:lnTo>
                  <a:pt x="7348064" y="0"/>
                </a:lnTo>
                <a:lnTo>
                  <a:pt x="7348064" y="321478"/>
                </a:lnTo>
                <a:lnTo>
                  <a:pt x="0" y="321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459367" y="3665202"/>
            <a:ext cx="2337068" cy="2337068"/>
          </a:xfrm>
          <a:custGeom>
            <a:avLst/>
            <a:gdLst/>
            <a:ahLst/>
            <a:cxnLst/>
            <a:rect l="l" t="t" r="r" b="b"/>
            <a:pathLst>
              <a:path w="2337068" h="2337068">
                <a:moveTo>
                  <a:pt x="0" y="0"/>
                </a:moveTo>
                <a:lnTo>
                  <a:pt x="2337068" y="0"/>
                </a:lnTo>
                <a:lnTo>
                  <a:pt x="2337068" y="2337068"/>
                </a:lnTo>
                <a:lnTo>
                  <a:pt x="0" y="233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562124" y="3700481"/>
            <a:ext cx="2266509" cy="2266509"/>
          </a:xfrm>
          <a:custGeom>
            <a:avLst/>
            <a:gdLst/>
            <a:ahLst/>
            <a:cxnLst/>
            <a:rect l="l" t="t" r="r" b="b"/>
            <a:pathLst>
              <a:path w="2266509" h="2266509">
                <a:moveTo>
                  <a:pt x="0" y="0"/>
                </a:moveTo>
                <a:lnTo>
                  <a:pt x="2266509" y="0"/>
                </a:lnTo>
                <a:lnTo>
                  <a:pt x="2266509" y="2266510"/>
                </a:lnTo>
                <a:lnTo>
                  <a:pt x="0" y="22665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" name="TextBox 5"/>
          <p:cNvSpPr txBox="1"/>
          <p:nvPr/>
        </p:nvSpPr>
        <p:spPr>
          <a:xfrm>
            <a:off x="4488485" y="495300"/>
            <a:ext cx="9391171" cy="651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AA5A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NÁSLEDUJÍCÍ ZÁSADY: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23049" y="2122607"/>
            <a:ext cx="4038195" cy="653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4"/>
              </a:lnSpc>
            </a:pPr>
            <a:r>
              <a:rPr lang="en-US" sz="40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Korekce</a:t>
            </a:r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 </a:t>
            </a:r>
            <a:r>
              <a:rPr lang="en-US" sz="40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průhlednost</a:t>
            </a:r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:</a:t>
            </a:r>
          </a:p>
          <a:p>
            <a:pPr algn="ctr">
              <a:lnSpc>
                <a:spcPts val="5744"/>
              </a:lnSpc>
            </a:pP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subjekt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údajů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si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musí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být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vědom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údajů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které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poskytuje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a proto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jsou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některé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COOKIES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nelegitimní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</a:t>
            </a:r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10800" y="2127577"/>
            <a:ext cx="4038195" cy="5069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4"/>
              </a:lnSpc>
            </a:pPr>
            <a:r>
              <a:rPr lang="en-US" sz="40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Omezení</a:t>
            </a:r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: </a:t>
            </a:r>
          </a:p>
          <a:p>
            <a:pPr algn="ctr">
              <a:lnSpc>
                <a:spcPts val="5744"/>
              </a:lnSpc>
            </a:pP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Údaje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musí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být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shromažďovány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pouze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na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daný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účel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; Je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zakázáno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shromažďovat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nepotřebné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údaje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</a:t>
            </a:r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8" name="Freeform 8"/>
          <p:cNvSpPr/>
          <p:nvPr/>
        </p:nvSpPr>
        <p:spPr>
          <a:xfrm rot="5400000">
            <a:off x="5670778" y="4994686"/>
            <a:ext cx="7348064" cy="321478"/>
          </a:xfrm>
          <a:custGeom>
            <a:avLst/>
            <a:gdLst/>
            <a:ahLst/>
            <a:cxnLst/>
            <a:rect l="l" t="t" r="r" b="b"/>
            <a:pathLst>
              <a:path w="7348064" h="321478">
                <a:moveTo>
                  <a:pt x="0" y="0"/>
                </a:moveTo>
                <a:lnTo>
                  <a:pt x="7348064" y="0"/>
                </a:lnTo>
                <a:lnTo>
                  <a:pt x="7348064" y="321478"/>
                </a:lnTo>
                <a:lnTo>
                  <a:pt x="0" y="321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9" name="Freeform 9"/>
          <p:cNvSpPr/>
          <p:nvPr/>
        </p:nvSpPr>
        <p:spPr>
          <a:xfrm rot="5400000">
            <a:off x="11179577" y="4994686"/>
            <a:ext cx="7348064" cy="321478"/>
          </a:xfrm>
          <a:custGeom>
            <a:avLst/>
            <a:gdLst/>
            <a:ahLst/>
            <a:cxnLst/>
            <a:rect l="l" t="t" r="r" b="b"/>
            <a:pathLst>
              <a:path w="7348064" h="321478">
                <a:moveTo>
                  <a:pt x="0" y="0"/>
                </a:moveTo>
                <a:lnTo>
                  <a:pt x="7348063" y="0"/>
                </a:lnTo>
                <a:lnTo>
                  <a:pt x="7348063" y="321478"/>
                </a:lnTo>
                <a:lnTo>
                  <a:pt x="0" y="321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450" y="3568883"/>
            <a:ext cx="2337068" cy="2337068"/>
          </a:xfrm>
          <a:custGeom>
            <a:avLst/>
            <a:gdLst/>
            <a:ahLst/>
            <a:cxnLst/>
            <a:rect l="l" t="t" r="r" b="b"/>
            <a:pathLst>
              <a:path w="2337068" h="2337068">
                <a:moveTo>
                  <a:pt x="0" y="0"/>
                </a:moveTo>
                <a:lnTo>
                  <a:pt x="2337068" y="0"/>
                </a:lnTo>
                <a:lnTo>
                  <a:pt x="2337068" y="2337068"/>
                </a:lnTo>
                <a:lnTo>
                  <a:pt x="0" y="233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15632294" y="3600289"/>
            <a:ext cx="2274256" cy="2274256"/>
          </a:xfrm>
          <a:custGeom>
            <a:avLst/>
            <a:gdLst/>
            <a:ahLst/>
            <a:cxnLst/>
            <a:rect l="l" t="t" r="r" b="b"/>
            <a:pathLst>
              <a:path w="2274256" h="2274256">
                <a:moveTo>
                  <a:pt x="0" y="0"/>
                </a:moveTo>
                <a:lnTo>
                  <a:pt x="2274256" y="0"/>
                </a:lnTo>
                <a:lnTo>
                  <a:pt x="2274256" y="2274256"/>
                </a:lnTo>
                <a:lnTo>
                  <a:pt x="0" y="2274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TextBox 4"/>
          <p:cNvSpPr txBox="1"/>
          <p:nvPr/>
        </p:nvSpPr>
        <p:spPr>
          <a:xfrm>
            <a:off x="4214384" y="1662414"/>
            <a:ext cx="4038195" cy="580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4"/>
              </a:lnSpc>
            </a:pPr>
            <a:r>
              <a:rPr lang="en-US" sz="40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Uchovávání</a:t>
            </a:r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Informace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musí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být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uchovávány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pomocí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technik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které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umožňují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jejich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uchování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pouze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po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nezbytně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nutnou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dobu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</a:t>
            </a:r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110394" y="1662414"/>
            <a:ext cx="4038195" cy="5069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4"/>
              </a:lnSpc>
            </a:pPr>
            <a:r>
              <a:rPr lang="en-US" sz="4000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Odpovědnost</a:t>
            </a:r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Uživatelé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kteří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shromažďují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údaje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musí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zajistit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odpovídající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úroveň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zabezpečení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</a:t>
            </a:r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6" name="Freeform 6"/>
          <p:cNvSpPr/>
          <p:nvPr/>
        </p:nvSpPr>
        <p:spPr>
          <a:xfrm rot="5400000">
            <a:off x="-372862" y="4761738"/>
            <a:ext cx="7348064" cy="321478"/>
          </a:xfrm>
          <a:custGeom>
            <a:avLst/>
            <a:gdLst/>
            <a:ahLst/>
            <a:cxnLst/>
            <a:rect l="l" t="t" r="r" b="b"/>
            <a:pathLst>
              <a:path w="7348064" h="321478">
                <a:moveTo>
                  <a:pt x="0" y="0"/>
                </a:moveTo>
                <a:lnTo>
                  <a:pt x="7348064" y="0"/>
                </a:lnTo>
                <a:lnTo>
                  <a:pt x="7348064" y="321477"/>
                </a:lnTo>
                <a:lnTo>
                  <a:pt x="0" y="321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7" name="Freeform 7"/>
          <p:cNvSpPr/>
          <p:nvPr/>
        </p:nvSpPr>
        <p:spPr>
          <a:xfrm rot="5400000">
            <a:off x="5502692" y="4761738"/>
            <a:ext cx="7348064" cy="321478"/>
          </a:xfrm>
          <a:custGeom>
            <a:avLst/>
            <a:gdLst/>
            <a:ahLst/>
            <a:cxnLst/>
            <a:rect l="l" t="t" r="r" b="b"/>
            <a:pathLst>
              <a:path w="7348064" h="321478">
                <a:moveTo>
                  <a:pt x="0" y="0"/>
                </a:moveTo>
                <a:lnTo>
                  <a:pt x="7348063" y="0"/>
                </a:lnTo>
                <a:lnTo>
                  <a:pt x="7348063" y="321477"/>
                </a:lnTo>
                <a:lnTo>
                  <a:pt x="0" y="321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8" name="Freeform 8"/>
          <p:cNvSpPr/>
          <p:nvPr/>
        </p:nvSpPr>
        <p:spPr>
          <a:xfrm rot="5400000">
            <a:off x="11487183" y="4894044"/>
            <a:ext cx="7348064" cy="321478"/>
          </a:xfrm>
          <a:custGeom>
            <a:avLst/>
            <a:gdLst/>
            <a:ahLst/>
            <a:cxnLst/>
            <a:rect l="l" t="t" r="r" b="b"/>
            <a:pathLst>
              <a:path w="7348064" h="321478">
                <a:moveTo>
                  <a:pt x="0" y="0"/>
                </a:moveTo>
                <a:lnTo>
                  <a:pt x="7348064" y="0"/>
                </a:lnTo>
                <a:lnTo>
                  <a:pt x="7348064" y="321478"/>
                </a:lnTo>
                <a:lnTo>
                  <a:pt x="0" y="321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bc9dea-9bf6-49de-a95a-f1fa7fcbbbfa">
      <Terms xmlns="http://schemas.microsoft.com/office/infopath/2007/PartnerControls"/>
    </lcf76f155ced4ddcb4097134ff3c332f>
    <TaxCatchAll xmlns="86c132ca-d2ce-4f1f-9992-28ad6e1060f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A66BFD-0FD4-4D52-9043-33E779937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c9dea-9bf6-49de-a95a-f1fa7fcbbbfa"/>
    <ds:schemaRef ds:uri="86c132ca-d2ce-4f1f-9992-28ad6e10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20E61D-657D-478B-888D-331D351B9FD1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86c132ca-d2ce-4f1f-9992-28ad6e1060f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8bc9dea-9bf6-49de-a95a-f1fa7fcbbbf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ED1E21-B20C-468A-BFB8-6E9EE1A821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2041</Words>
  <Application>Microsoft Office PowerPoint</Application>
  <PresentationFormat>Vlastná</PresentationFormat>
  <Paragraphs>146</Paragraphs>
  <Slides>25</Slides>
  <Notes>7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25</vt:i4>
      </vt:variant>
    </vt:vector>
  </HeadingPairs>
  <TitlesOfParts>
    <vt:vector size="27" baseType="lpstr">
      <vt:lpstr>Office Theme</vt:lpstr>
      <vt:lpstr>Motív Office</vt:lpstr>
      <vt:lpstr>Digitální soukromí – Typy digitálního soukromí</vt:lpstr>
      <vt:lpstr>Prezentácia programu PowerPoint</vt:lpstr>
      <vt:lpstr>OCHRANA OSOBNÍCH ÚDAJŮ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TIPY</vt:lpstr>
      <vt:lpstr>OCHRANA OSOBNÍCH ÚDAJŮ PŘI KOMUNIKACI</vt:lpstr>
      <vt:lpstr>Prezentácia programu PowerPoint</vt:lpstr>
      <vt:lpstr>Prezentácia programu PowerPoint</vt:lpstr>
      <vt:lpstr>VÝUKA DIGITÁLNÍHO SOUKROMÍ</vt:lpstr>
      <vt:lpstr>Aby bylo možné se do tohoto procesu zapojit, bude položena řada otázek, které podnítí úvahy o každodenních postupech, po nichž bude následovat účast na různých aktivitách:</vt:lpstr>
      <vt:lpstr>Prezentácia programu PowerPoint</vt:lpstr>
      <vt:lpstr>Křížovka hádanka</vt:lpstr>
      <vt:lpstr>Prezentácia programu PowerPoint</vt:lpstr>
      <vt:lpstr>DALŠÍ AKTIVITA: WORKSHOPY NASTAVENÍ OCHRANY OSOBNÍCH ÚDAJŮ</vt:lpstr>
      <vt:lpstr>Prezentácia programu PowerPoint</vt:lpstr>
      <vt:lpstr>Prezentácia programu PowerPoint</vt:lpstr>
      <vt:lpstr>Prezentácia programu PowerPoint</vt:lpstr>
      <vt:lpstr>Prezentácia programu PowerPoint</vt:lpstr>
      <vt:lpstr>ZÁVĚREČNÝ TEST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DIGIWELL: 3. Types of Digital Privacy and Teaching Digital Privacy</dc:title>
  <dc:creator>Eva Škorňová</dc:creator>
  <cp:lastModifiedBy>Yorulmaz, Yilmaz Ilker</cp:lastModifiedBy>
  <cp:revision>59</cp:revision>
  <dcterms:created xsi:type="dcterms:W3CDTF">2006-08-16T00:00:00Z</dcterms:created>
  <dcterms:modified xsi:type="dcterms:W3CDTF">2024-10-23T12:27:42Z</dcterms:modified>
  <dc:identifier>DAGKiPXeoDI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