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0" r:id="rId5"/>
  </p:sldMasterIdLst>
  <p:notesMasterIdLst>
    <p:notesMasterId r:id="rId16"/>
  </p:notesMasterIdLst>
  <p:sldIdLst>
    <p:sldId id="307" r:id="rId6"/>
    <p:sldId id="310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Inter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7F8C5-2147-47F9-A575-B57D292C9C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96AC3-2EDE-4221-85AD-C1349B49BC6A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36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cs-CZ" sz="36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r>
            <a:rPr lang="cs-CZ" sz="3600" dirty="0">
              <a:solidFill>
                <a:srgbClr val="000000"/>
              </a:solidFill>
              <a:ea typeface="Inter"/>
              <a:sym typeface="Inter"/>
            </a:rPr>
            <a:t>Porozumění digitálnímu soukromí</a:t>
          </a:r>
        </a:p>
        <a:p>
          <a:endParaRPr lang="cs-CZ" sz="36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en-US" sz="3600" dirty="0">
            <a:latin typeface="Aptos" panose="020B0004020202020204" pitchFamily="34" charset="0"/>
          </a:endParaRPr>
        </a:p>
      </dgm:t>
    </dgm:pt>
    <dgm:pt modelId="{4CB0B043-98FF-4B67-8BFD-9ED36802F02C}" type="par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D8534C3A-9749-4FD8-BDFB-E707F39AB874}" type="sib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EC11C502-9B59-4944-92F6-0B5403136B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Phishing</a:t>
          </a:r>
          <a:endParaRPr lang="en-US" sz="3600" dirty="0">
            <a:latin typeface="Aptos" panose="020B0004020202020204" pitchFamily="34" charset="0"/>
          </a:endParaRPr>
        </a:p>
      </dgm:t>
    </dgm:pt>
    <dgm:pt modelId="{DE40E66C-F261-44F1-87FF-6A2AD644B46E}" type="par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4DF339E1-469F-4B71-A228-3D55713A966E}" type="sib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5A5933B3-638B-42D8-BAAB-8A126D8C74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600" dirty="0">
              <a:solidFill>
                <a:srgbClr val="000000"/>
              </a:solidFill>
              <a:ea typeface="Inter"/>
              <a:sym typeface="Inter"/>
            </a:rPr>
            <a:t>Typy digitálního soukromí a výuka digitálního soukromí</a:t>
          </a:r>
          <a:endParaRPr lang="en-US" sz="3600" dirty="0">
            <a:latin typeface="Aptos" panose="020B0004020202020204" pitchFamily="34" charset="0"/>
          </a:endParaRPr>
        </a:p>
      </dgm:t>
    </dgm:pt>
    <dgm:pt modelId="{ACAF7926-6414-40AE-99D8-F45652477851}" type="par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C51B2801-8AD2-4EED-A6DB-C80FF3221A60}" type="sib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8AF853E4-DB97-48F1-84F3-C8399B8A6FDA}" type="pres">
      <dgm:prSet presAssocID="{AE67F8C5-2147-47F9-A575-B57D292C9C0F}" presName="root" presStyleCnt="0">
        <dgm:presLayoutVars>
          <dgm:dir/>
          <dgm:resizeHandles val="exact"/>
        </dgm:presLayoutVars>
      </dgm:prSet>
      <dgm:spPr/>
    </dgm:pt>
    <dgm:pt modelId="{6BFD1360-B63E-4B52-AD95-431D9B1EEB29}" type="pres">
      <dgm:prSet presAssocID="{FD996AC3-2EDE-4221-85AD-C1349B49BC6A}" presName="compNode" presStyleCnt="0"/>
      <dgm:spPr/>
    </dgm:pt>
    <dgm:pt modelId="{24E1595C-940F-4853-BA17-8FAEAE300119}" type="pres">
      <dgm:prSet presAssocID="{FD996AC3-2EDE-4221-85AD-C1349B49BC6A}" presName="bgRect" presStyleLbl="bgShp" presStyleIdx="0" presStyleCnt="3" custLinFactNeighborX="-467" custLinFactNeighborY="-43"/>
      <dgm:spPr/>
    </dgm:pt>
    <dgm:pt modelId="{DC209CF7-3659-4AC9-BBFF-CFE6F7074607}" type="pres">
      <dgm:prSet presAssocID="{FD996AC3-2EDE-4221-85AD-C1349B49BC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7F40582-A17C-4F0F-9B89-D354A336F60D}" type="pres">
      <dgm:prSet presAssocID="{FD996AC3-2EDE-4221-85AD-C1349B49BC6A}" presName="spaceRect" presStyleCnt="0"/>
      <dgm:spPr/>
    </dgm:pt>
    <dgm:pt modelId="{41DAD9CF-F3FF-41E2-85B8-C0C1451D1B28}" type="pres">
      <dgm:prSet presAssocID="{FD996AC3-2EDE-4221-85AD-C1349B49BC6A}" presName="parTx" presStyleLbl="revTx" presStyleIdx="0" presStyleCnt="3">
        <dgm:presLayoutVars>
          <dgm:chMax val="0"/>
          <dgm:chPref val="0"/>
        </dgm:presLayoutVars>
      </dgm:prSet>
      <dgm:spPr/>
    </dgm:pt>
    <dgm:pt modelId="{A10EFF49-B96E-45FD-A90B-08A5DE75A669}" type="pres">
      <dgm:prSet presAssocID="{D8534C3A-9749-4FD8-BDFB-E707F39AB874}" presName="sibTrans" presStyleCnt="0"/>
      <dgm:spPr/>
    </dgm:pt>
    <dgm:pt modelId="{7248FAD2-0C94-43D3-AB50-F74516399259}" type="pres">
      <dgm:prSet presAssocID="{EC11C502-9B59-4944-92F6-0B5403136BAE}" presName="compNode" presStyleCnt="0"/>
      <dgm:spPr/>
    </dgm:pt>
    <dgm:pt modelId="{92BEC152-C731-4B64-BDDD-1D21023C74A8}" type="pres">
      <dgm:prSet presAssocID="{EC11C502-9B59-4944-92F6-0B5403136BAE}" presName="bgRect" presStyleLbl="bgShp" presStyleIdx="1" presStyleCnt="3"/>
      <dgm:spPr/>
    </dgm:pt>
    <dgm:pt modelId="{B43AF1C9-7FE3-4CF5-BE9B-3BD0425083F5}" type="pres">
      <dgm:prSet presAssocID="{EC11C502-9B59-4944-92F6-0B5403136B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utvy"/>
        </a:ext>
      </dgm:extLst>
    </dgm:pt>
    <dgm:pt modelId="{304D1587-8850-4A75-8B2E-FBB31E4BEDA4}" type="pres">
      <dgm:prSet presAssocID="{EC11C502-9B59-4944-92F6-0B5403136BAE}" presName="spaceRect" presStyleCnt="0"/>
      <dgm:spPr/>
    </dgm:pt>
    <dgm:pt modelId="{F8D5F57F-7ECD-4C89-9247-E07567271F8F}" type="pres">
      <dgm:prSet presAssocID="{EC11C502-9B59-4944-92F6-0B5403136BAE}" presName="parTx" presStyleLbl="revTx" presStyleIdx="1" presStyleCnt="3">
        <dgm:presLayoutVars>
          <dgm:chMax val="0"/>
          <dgm:chPref val="0"/>
        </dgm:presLayoutVars>
      </dgm:prSet>
      <dgm:spPr/>
    </dgm:pt>
    <dgm:pt modelId="{67A6B1FC-8762-4538-86F2-4F092F4E5141}" type="pres">
      <dgm:prSet presAssocID="{4DF339E1-469F-4B71-A228-3D55713A966E}" presName="sibTrans" presStyleCnt="0"/>
      <dgm:spPr/>
    </dgm:pt>
    <dgm:pt modelId="{ABCCAF86-3B7F-4D26-840E-AEC58AB86820}" type="pres">
      <dgm:prSet presAssocID="{5A5933B3-638B-42D8-BAAB-8A126D8C74F7}" presName="compNode" presStyleCnt="0"/>
      <dgm:spPr/>
    </dgm:pt>
    <dgm:pt modelId="{07166F23-EA91-416E-8F69-A26170DAB8E6}" type="pres">
      <dgm:prSet presAssocID="{5A5933B3-638B-42D8-BAAB-8A126D8C74F7}" presName="bgRect" presStyleLbl="bgShp" presStyleIdx="2" presStyleCnt="3"/>
      <dgm:spPr/>
    </dgm:pt>
    <dgm:pt modelId="{138A013D-D306-4FAB-B724-3BDADEB2542C}" type="pres">
      <dgm:prSet presAssocID="{5A5933B3-638B-42D8-BAAB-8A126D8C74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24EF4017-DBCF-4EFE-9CCA-76A307A39141}" type="pres">
      <dgm:prSet presAssocID="{5A5933B3-638B-42D8-BAAB-8A126D8C74F7}" presName="spaceRect" presStyleCnt="0"/>
      <dgm:spPr/>
    </dgm:pt>
    <dgm:pt modelId="{8EB783B9-06BD-48D3-B20E-0FBC45BE652D}" type="pres">
      <dgm:prSet presAssocID="{5A5933B3-638B-42D8-BAAB-8A126D8C74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4DF4D02-C206-4DF6-93F0-03BDECC39512}" type="presOf" srcId="{5A5933B3-638B-42D8-BAAB-8A126D8C74F7}" destId="{8EB783B9-06BD-48D3-B20E-0FBC45BE652D}" srcOrd="0" destOrd="0" presId="urn:microsoft.com/office/officeart/2018/2/layout/IconVerticalSolidList"/>
    <dgm:cxn modelId="{02C6933E-0539-49E1-A8DC-1175BA4C5BD1}" type="presOf" srcId="{FD996AC3-2EDE-4221-85AD-C1349B49BC6A}" destId="{41DAD9CF-F3FF-41E2-85B8-C0C1451D1B28}" srcOrd="0" destOrd="0" presId="urn:microsoft.com/office/officeart/2018/2/layout/IconVerticalSolidList"/>
    <dgm:cxn modelId="{1F9BA073-B6FB-4F9F-A167-C19854217788}" srcId="{AE67F8C5-2147-47F9-A575-B57D292C9C0F}" destId="{FD996AC3-2EDE-4221-85AD-C1349B49BC6A}" srcOrd="0" destOrd="0" parTransId="{4CB0B043-98FF-4B67-8BFD-9ED36802F02C}" sibTransId="{D8534C3A-9749-4FD8-BDFB-E707F39AB874}"/>
    <dgm:cxn modelId="{63F379C3-1953-4323-A6AF-8CFB3E4A9566}" srcId="{AE67F8C5-2147-47F9-A575-B57D292C9C0F}" destId="{EC11C502-9B59-4944-92F6-0B5403136BAE}" srcOrd="1" destOrd="0" parTransId="{DE40E66C-F261-44F1-87FF-6A2AD644B46E}" sibTransId="{4DF339E1-469F-4B71-A228-3D55713A966E}"/>
    <dgm:cxn modelId="{C78E26E0-F2DD-4E75-8ABB-051DEECE9D8C}" srcId="{AE67F8C5-2147-47F9-A575-B57D292C9C0F}" destId="{5A5933B3-638B-42D8-BAAB-8A126D8C74F7}" srcOrd="2" destOrd="0" parTransId="{ACAF7926-6414-40AE-99D8-F45652477851}" sibTransId="{C51B2801-8AD2-4EED-A6DB-C80FF3221A60}"/>
    <dgm:cxn modelId="{3F60A8E6-4D0E-4358-89F7-09F67F2BBE8C}" type="presOf" srcId="{EC11C502-9B59-4944-92F6-0B5403136BAE}" destId="{F8D5F57F-7ECD-4C89-9247-E07567271F8F}" srcOrd="0" destOrd="0" presId="urn:microsoft.com/office/officeart/2018/2/layout/IconVerticalSolidList"/>
    <dgm:cxn modelId="{A44F28F7-7D60-44CF-8C54-111CBE3AABDC}" type="presOf" srcId="{AE67F8C5-2147-47F9-A575-B57D292C9C0F}" destId="{8AF853E4-DB97-48F1-84F3-C8399B8A6FDA}" srcOrd="0" destOrd="0" presId="urn:microsoft.com/office/officeart/2018/2/layout/IconVerticalSolidList"/>
    <dgm:cxn modelId="{0CCF3DA0-0FF0-4361-A013-1DD549843EE1}" type="presParOf" srcId="{8AF853E4-DB97-48F1-84F3-C8399B8A6FDA}" destId="{6BFD1360-B63E-4B52-AD95-431D9B1EEB29}" srcOrd="0" destOrd="0" presId="urn:microsoft.com/office/officeart/2018/2/layout/IconVerticalSolidList"/>
    <dgm:cxn modelId="{6322E521-F69C-46D1-B440-3CBAAD76AB60}" type="presParOf" srcId="{6BFD1360-B63E-4B52-AD95-431D9B1EEB29}" destId="{24E1595C-940F-4853-BA17-8FAEAE300119}" srcOrd="0" destOrd="0" presId="urn:microsoft.com/office/officeart/2018/2/layout/IconVerticalSolidList"/>
    <dgm:cxn modelId="{DB7A4852-5B7A-43A8-B602-3894441B98CD}" type="presParOf" srcId="{6BFD1360-B63E-4B52-AD95-431D9B1EEB29}" destId="{DC209CF7-3659-4AC9-BBFF-CFE6F7074607}" srcOrd="1" destOrd="0" presId="urn:microsoft.com/office/officeart/2018/2/layout/IconVerticalSolidList"/>
    <dgm:cxn modelId="{A001CB3D-37FC-473A-A8EE-40965486C8B2}" type="presParOf" srcId="{6BFD1360-B63E-4B52-AD95-431D9B1EEB29}" destId="{67F40582-A17C-4F0F-9B89-D354A336F60D}" srcOrd="2" destOrd="0" presId="urn:microsoft.com/office/officeart/2018/2/layout/IconVerticalSolidList"/>
    <dgm:cxn modelId="{7AAB9B6E-7475-44A8-B4A0-69BFD787889A}" type="presParOf" srcId="{6BFD1360-B63E-4B52-AD95-431D9B1EEB29}" destId="{41DAD9CF-F3FF-41E2-85B8-C0C1451D1B28}" srcOrd="3" destOrd="0" presId="urn:microsoft.com/office/officeart/2018/2/layout/IconVerticalSolidList"/>
    <dgm:cxn modelId="{714CF484-CB21-4A10-B97E-AC03298568FE}" type="presParOf" srcId="{8AF853E4-DB97-48F1-84F3-C8399B8A6FDA}" destId="{A10EFF49-B96E-45FD-A90B-08A5DE75A669}" srcOrd="1" destOrd="0" presId="urn:microsoft.com/office/officeart/2018/2/layout/IconVerticalSolidList"/>
    <dgm:cxn modelId="{3D781302-8897-4870-9847-8BE7318CEBAB}" type="presParOf" srcId="{8AF853E4-DB97-48F1-84F3-C8399B8A6FDA}" destId="{7248FAD2-0C94-43D3-AB50-F74516399259}" srcOrd="2" destOrd="0" presId="urn:microsoft.com/office/officeart/2018/2/layout/IconVerticalSolidList"/>
    <dgm:cxn modelId="{F32DEEC8-0CDD-4AFF-B2D2-DA84AA00F0D9}" type="presParOf" srcId="{7248FAD2-0C94-43D3-AB50-F74516399259}" destId="{92BEC152-C731-4B64-BDDD-1D21023C74A8}" srcOrd="0" destOrd="0" presId="urn:microsoft.com/office/officeart/2018/2/layout/IconVerticalSolidList"/>
    <dgm:cxn modelId="{86510A04-5D90-4EC5-A074-100550B39246}" type="presParOf" srcId="{7248FAD2-0C94-43D3-AB50-F74516399259}" destId="{B43AF1C9-7FE3-4CF5-BE9B-3BD0425083F5}" srcOrd="1" destOrd="0" presId="urn:microsoft.com/office/officeart/2018/2/layout/IconVerticalSolidList"/>
    <dgm:cxn modelId="{42BB99BA-2FA7-4747-BEA2-9A09FE0A95E1}" type="presParOf" srcId="{7248FAD2-0C94-43D3-AB50-F74516399259}" destId="{304D1587-8850-4A75-8B2E-FBB31E4BEDA4}" srcOrd="2" destOrd="0" presId="urn:microsoft.com/office/officeart/2018/2/layout/IconVerticalSolidList"/>
    <dgm:cxn modelId="{8BB1E70B-DFF5-4C4C-9753-67E35BEDB15B}" type="presParOf" srcId="{7248FAD2-0C94-43D3-AB50-F74516399259}" destId="{F8D5F57F-7ECD-4C89-9247-E07567271F8F}" srcOrd="3" destOrd="0" presId="urn:microsoft.com/office/officeart/2018/2/layout/IconVerticalSolidList"/>
    <dgm:cxn modelId="{582287C3-2B1E-421F-BB11-5A876078F8C6}" type="presParOf" srcId="{8AF853E4-DB97-48F1-84F3-C8399B8A6FDA}" destId="{67A6B1FC-8762-4538-86F2-4F092F4E5141}" srcOrd="3" destOrd="0" presId="urn:microsoft.com/office/officeart/2018/2/layout/IconVerticalSolidList"/>
    <dgm:cxn modelId="{2252828D-8D13-408F-B651-9A0A9C199A3E}" type="presParOf" srcId="{8AF853E4-DB97-48F1-84F3-C8399B8A6FDA}" destId="{ABCCAF86-3B7F-4D26-840E-AEC58AB86820}" srcOrd="4" destOrd="0" presId="urn:microsoft.com/office/officeart/2018/2/layout/IconVerticalSolidList"/>
    <dgm:cxn modelId="{122AE5DD-97F8-43BB-B110-275FC7F8B5D7}" type="presParOf" srcId="{ABCCAF86-3B7F-4D26-840E-AEC58AB86820}" destId="{07166F23-EA91-416E-8F69-A26170DAB8E6}" srcOrd="0" destOrd="0" presId="urn:microsoft.com/office/officeart/2018/2/layout/IconVerticalSolidList"/>
    <dgm:cxn modelId="{0E90A734-2C2A-4C3E-9250-0D325447091E}" type="presParOf" srcId="{ABCCAF86-3B7F-4D26-840E-AEC58AB86820}" destId="{138A013D-D306-4FAB-B724-3BDADEB2542C}" srcOrd="1" destOrd="0" presId="urn:microsoft.com/office/officeart/2018/2/layout/IconVerticalSolidList"/>
    <dgm:cxn modelId="{5933F35C-D4CB-49E9-BB19-54A0ABEB0F80}" type="presParOf" srcId="{ABCCAF86-3B7F-4D26-840E-AEC58AB86820}" destId="{24EF4017-DBCF-4EFE-9CCA-76A307A39141}" srcOrd="2" destOrd="0" presId="urn:microsoft.com/office/officeart/2018/2/layout/IconVerticalSolidList"/>
    <dgm:cxn modelId="{A2DF1D46-8645-4A57-9815-2F7914AF1232}" type="presParOf" srcId="{ABCCAF86-3B7F-4D26-840E-AEC58AB86820}" destId="{8EB783B9-06BD-48D3-B20E-0FBC45BE65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1595C-940F-4853-BA17-8FAEAE300119}">
      <dsp:nvSpPr>
        <dsp:cNvPr id="0" name=""/>
        <dsp:cNvSpPr/>
      </dsp:nvSpPr>
      <dsp:spPr>
        <a:xfrm>
          <a:off x="0" y="2573"/>
          <a:ext cx="16306800" cy="22353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09CF7-3659-4AC9-BBFF-CFE6F7074607}">
      <dsp:nvSpPr>
        <dsp:cNvPr id="0" name=""/>
        <dsp:cNvSpPr/>
      </dsp:nvSpPr>
      <dsp:spPr>
        <a:xfrm>
          <a:off x="676185" y="506482"/>
          <a:ext cx="1229428" cy="12294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AD9CF-F3FF-41E2-85B8-C0C1451D1B28}">
      <dsp:nvSpPr>
        <dsp:cNvPr id="0" name=""/>
        <dsp:cNvSpPr/>
      </dsp:nvSpPr>
      <dsp:spPr>
        <a:xfrm>
          <a:off x="2581799" y="3534"/>
          <a:ext cx="12416254" cy="223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572" tIns="236572" rIns="236572" bIns="23657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rgbClr val="000000"/>
              </a:solidFill>
              <a:ea typeface="Inter"/>
              <a:sym typeface="Inter"/>
            </a:rPr>
            <a:t>Porozumění digitálnímu soukromí</a:t>
          </a:r>
        </a:p>
        <a:p>
          <a:pPr marL="0" lvl="0" indent="0" algn="l" defTabSz="1600200">
            <a:spcBef>
              <a:spcPct val="0"/>
            </a:spcBef>
            <a:spcAft>
              <a:spcPct val="35000"/>
            </a:spcAft>
            <a:buNone/>
          </a:pPr>
          <a:endParaRPr lang="cs-CZ" sz="36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ptos" panose="020B0004020202020204" pitchFamily="34" charset="0"/>
          </a:endParaRPr>
        </a:p>
      </dsp:txBody>
      <dsp:txXfrm>
        <a:off x="2581799" y="3534"/>
        <a:ext cx="12416254" cy="2235324"/>
      </dsp:txXfrm>
    </dsp:sp>
    <dsp:sp modelId="{92BEC152-C731-4B64-BDDD-1D21023C74A8}">
      <dsp:nvSpPr>
        <dsp:cNvPr id="0" name=""/>
        <dsp:cNvSpPr/>
      </dsp:nvSpPr>
      <dsp:spPr>
        <a:xfrm>
          <a:off x="0" y="2501837"/>
          <a:ext cx="16306800" cy="22353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AF1C9-7FE3-4CF5-BE9B-3BD0425083F5}">
      <dsp:nvSpPr>
        <dsp:cNvPr id="0" name=""/>
        <dsp:cNvSpPr/>
      </dsp:nvSpPr>
      <dsp:spPr>
        <a:xfrm>
          <a:off x="676185" y="3004785"/>
          <a:ext cx="1229428" cy="12294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5F57F-7ECD-4C89-9247-E07567271F8F}">
      <dsp:nvSpPr>
        <dsp:cNvPr id="0" name=""/>
        <dsp:cNvSpPr/>
      </dsp:nvSpPr>
      <dsp:spPr>
        <a:xfrm>
          <a:off x="2581799" y="2501837"/>
          <a:ext cx="12416254" cy="223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572" tIns="236572" rIns="236572" bIns="23657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Phishing</a:t>
          </a:r>
          <a:endParaRPr lang="en-US" sz="3600" kern="1200" dirty="0">
            <a:latin typeface="Aptos" panose="020B0004020202020204" pitchFamily="34" charset="0"/>
          </a:endParaRPr>
        </a:p>
      </dsp:txBody>
      <dsp:txXfrm>
        <a:off x="2581799" y="2501837"/>
        <a:ext cx="12416254" cy="2235324"/>
      </dsp:txXfrm>
    </dsp:sp>
    <dsp:sp modelId="{07166F23-EA91-416E-8F69-A26170DAB8E6}">
      <dsp:nvSpPr>
        <dsp:cNvPr id="0" name=""/>
        <dsp:cNvSpPr/>
      </dsp:nvSpPr>
      <dsp:spPr>
        <a:xfrm>
          <a:off x="0" y="5000141"/>
          <a:ext cx="16306800" cy="22353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A013D-D306-4FAB-B724-3BDADEB2542C}">
      <dsp:nvSpPr>
        <dsp:cNvPr id="0" name=""/>
        <dsp:cNvSpPr/>
      </dsp:nvSpPr>
      <dsp:spPr>
        <a:xfrm>
          <a:off x="676185" y="5503089"/>
          <a:ext cx="1229428" cy="12294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783B9-06BD-48D3-B20E-0FBC45BE652D}">
      <dsp:nvSpPr>
        <dsp:cNvPr id="0" name=""/>
        <dsp:cNvSpPr/>
      </dsp:nvSpPr>
      <dsp:spPr>
        <a:xfrm>
          <a:off x="2581799" y="5000141"/>
          <a:ext cx="12416254" cy="223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572" tIns="236572" rIns="236572" bIns="23657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rgbClr val="000000"/>
              </a:solidFill>
              <a:ea typeface="Inter"/>
              <a:sym typeface="Inter"/>
            </a:rPr>
            <a:t>Typy digitálního soukromí a výuka digitálního soukromí</a:t>
          </a:r>
          <a:endParaRPr lang="en-US" sz="3600" kern="1200" dirty="0">
            <a:latin typeface="Aptos" panose="020B0004020202020204" pitchFamily="34" charset="0"/>
          </a:endParaRPr>
        </a:p>
      </dsp:txBody>
      <dsp:txXfrm>
        <a:off x="2581799" y="5000141"/>
        <a:ext cx="12416254" cy="223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DF2F-0779-4616-A06E-073C6486C414}" type="datetimeFigureOut">
              <a:rPr lang="sk-SK" smtClean="0"/>
              <a:t>14. 10. 2024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50750-AFB1-4241-A9C5-1FD29CA50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23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7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76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103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25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852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9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28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2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36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4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2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1511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 fontScale="90000"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br>
              <a:rPr lang="cs-CZ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cs-CZ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cs-CZ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cs-CZ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cs-CZ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48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</a:t>
            </a:r>
            <a:r>
              <a:rPr lang="en-US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soukromí</a:t>
            </a:r>
            <a:r>
              <a:rPr lang="en-US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  <a:r>
              <a:rPr lang="en-US" sz="48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závěry</a:t>
            </a:r>
            <a:br>
              <a:rPr lang="en-US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4800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1099211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Building Digital Resilience </a:t>
            </a:r>
            <a:br>
              <a:rPr lang="sk-SK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by Making Digital Wellbeing </a:t>
            </a:r>
            <a:br>
              <a:rPr lang="sk-SK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and Security Accessible to All</a:t>
            </a:r>
            <a:br>
              <a:rPr lang="en-US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650" dirty="0">
                <a:solidFill>
                  <a:prstClr val="black"/>
                </a:solidFill>
                <a:latin typeface="Aptos" panose="02110004020202020204"/>
              </a:rPr>
              <a:t>2022-2-SK01-KA220-ADU-000096888</a:t>
            </a:r>
            <a:endParaRPr lang="en-GB" sz="21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937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Volná</a:t>
            </a:r>
            <a:r>
              <a:rPr lang="en-US" sz="4000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lang="en-US" sz="4000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Produkt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vyvinutý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zde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v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rámci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projektu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"Building Digital Resilience by Making Digital Wellbeing and Security Accessible to All 2022-2-SK01-KA220-ADU-000096888"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byl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vyvinut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za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podpory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Evropské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komise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a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odráží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výhradně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názor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autora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.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Evropská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komise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neodpovídá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za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obsah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dokumentů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Publikace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získává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sym typeface="Inter"/>
              </a:rPr>
              <a:t>licenci</a:t>
            </a:r>
            <a:r>
              <a:rPr lang="en-US" sz="3200" dirty="0">
                <a:latin typeface="Aptos" panose="020B0004020202020204" pitchFamily="34" charset="0"/>
                <a:ea typeface="Inter"/>
                <a:sym typeface="Inter"/>
              </a:rPr>
              <a:t> Creative Commons CC BY- NC SA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4000" b="1" dirty="0">
              <a:solidFill>
                <a:srgbClr val="92BAB5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lvl="1"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Tato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vám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umožňuje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distribuovat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remixovat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vylepšovat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díle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, ale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nekomerčně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Při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užití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díla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i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výňatků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z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něj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: 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uveden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zdroj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odkaz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zmíněny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případné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změny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Autorská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práva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zůstávají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autorům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nesmí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použito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komerční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účely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Pokud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znovu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vytvoříte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převedete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něm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budete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vaše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příspěvky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zveřejněny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pod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stejnou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licencí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jako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originál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.  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cs-CZ" sz="3200" b="1">
                <a:solidFill>
                  <a:srgbClr val="FFAA5A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Prohlášení</a:t>
            </a:r>
            <a:r>
              <a:rPr lang="en-US" sz="3200" b="1">
                <a:solidFill>
                  <a:srgbClr val="FFAA5A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  <a:endParaRPr lang="en-US" sz="3200" b="1" dirty="0">
              <a:solidFill>
                <a:srgbClr val="FFAA5A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Financováno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Evropskou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unií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Vyjádřené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jsou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však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(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autorů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) 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nemusí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nutně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odrážet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výkonné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agentury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vzdělávání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kulturu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(EACEA).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ani EACEA za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ně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nemohou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nést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Inter"/>
                <a:cs typeface="Inter"/>
                <a:sym typeface="Inter"/>
              </a:rPr>
              <a:t>odpovědnost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12262632" y="686926"/>
            <a:ext cx="4481848" cy="448184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8F0EBB-169A-9953-0CA4-461697C32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74736"/>
              </p:ext>
            </p:extLst>
          </p:nvPr>
        </p:nvGraphicFramePr>
        <p:xfrm>
          <a:off x="762000" y="2171700"/>
          <a:ext cx="163068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406BF3-4299-9649-CC11-1AAA689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05" y="661263"/>
            <a:ext cx="10662684" cy="889516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Aptos" panose="020B0004020202020204" pitchFamily="34" charset="0"/>
              </a:rPr>
            </a:b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S</a:t>
            </a:r>
            <a:r>
              <a:rPr lang="en-US" dirty="0" err="1">
                <a:latin typeface="Aptos" panose="020B0004020202020204" pitchFamily="34" charset="0"/>
              </a:rPr>
              <a:t>hrnutí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kurzu</a:t>
            </a:r>
            <a:br>
              <a:rPr lang="en-US" dirty="0">
                <a:latin typeface="Aptos" panose="020B0004020202020204" pitchFamily="34" charset="0"/>
              </a:rPr>
            </a:b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 sz="4400" dirty="0" err="1">
                <a:cs typeface="Calibri Light" panose="020F0302020204030204" pitchFamily="34" charset="0"/>
              </a:rPr>
              <a:t>Rekapitulace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kurzu</a:t>
            </a:r>
            <a:r>
              <a:rPr lang="en-US" sz="4400" dirty="0">
                <a:cs typeface="Calibri Light" panose="020F0302020204030204" pitchFamily="34" charset="0"/>
              </a:rPr>
              <a:t> č. 1 - </a:t>
            </a:r>
            <a:r>
              <a:rPr lang="en-US" sz="4400" dirty="0" err="1">
                <a:cs typeface="Calibri Light" panose="020F0302020204030204" pitchFamily="34" charset="0"/>
              </a:rPr>
              <a:t>Porozumění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digitálnímu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soukromí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lvl="1" indent="0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None/>
            </a:pPr>
            <a:r>
              <a:rPr lang="en-US" b="1" dirty="0" err="1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Definice</a:t>
            </a:r>
            <a:r>
              <a:rPr lang="en-US" b="1" dirty="0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 </a:t>
            </a:r>
            <a:r>
              <a:rPr lang="en-US" b="1" dirty="0" err="1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digitálního</a:t>
            </a:r>
            <a:r>
              <a:rPr lang="en-US" b="1" dirty="0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 </a:t>
            </a:r>
            <a:r>
              <a:rPr lang="en-US" b="1" dirty="0" err="1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soukromí</a:t>
            </a:r>
            <a:endParaRPr lang="en-US" b="1" dirty="0">
              <a:solidFill>
                <a:srgbClr val="FFAA5A"/>
              </a:solidFill>
              <a:ea typeface="Cambria" panose="02040503050406030204" pitchFamily="18" charset="0"/>
              <a:cs typeface="Calibri" panose="020F0502020204030204" pitchFamily="34" charset="0"/>
              <a:sym typeface="Inter"/>
            </a:endParaRP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Co?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Schopnost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jednotlivce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kontrolovat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a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chránit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přístup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ke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svým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osobním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údajům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a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jejich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používání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při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pohybu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na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internetu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b="1" u="sng" spc="27" dirty="0" err="1">
                <a:solidFill>
                  <a:srgbClr val="000000"/>
                </a:solidFill>
                <a:ea typeface="Inter"/>
                <a:sym typeface="Inter"/>
              </a:rPr>
              <a:t>Dopad</a:t>
            </a: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: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Nejedná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se o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abstraktní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pojem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je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důležité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mu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rozumět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aby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byly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jejich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osobní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údaje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v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bezpečí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před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neoprávněným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použitím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b="1" u="sng" spc="27" dirty="0" err="1">
                <a:solidFill>
                  <a:srgbClr val="000000"/>
                </a:solidFill>
                <a:ea typeface="Inter"/>
                <a:sym typeface="Inter"/>
              </a:rPr>
              <a:t>Proč</a:t>
            </a: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? 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V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propojeném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světě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je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rozdíl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mezi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osobním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/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soukromým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a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obecným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/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veřejným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vždy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tenčí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.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Digitální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soukromí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(DP) je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ochrana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b="1" u="sng" spc="27" dirty="0" err="1">
                <a:solidFill>
                  <a:srgbClr val="000000"/>
                </a:solidFill>
                <a:ea typeface="Inter"/>
                <a:sym typeface="Inter"/>
              </a:rPr>
              <a:t>Měřit</a:t>
            </a: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? 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V EU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zaručuje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GDPR 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(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obecné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nařízení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o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ochraně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osobních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údajů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)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ochranu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vašich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osobních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údajů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při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každém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jejich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shromažďování</a:t>
            </a: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b="1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r>
              <a:rPr lang="en-US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A9BBA24-97F0-264E-A334-51A57716CC7F}"/>
              </a:ext>
            </a:extLst>
          </p:cNvPr>
          <p:cNvSpPr/>
          <p:nvPr/>
        </p:nvSpPr>
        <p:spPr>
          <a:xfrm>
            <a:off x="356957" y="141837"/>
            <a:ext cx="1800686" cy="1800686"/>
          </a:xfrm>
          <a:custGeom>
            <a:avLst/>
            <a:gdLst/>
            <a:ahLst/>
            <a:cxnLst/>
            <a:rect l="l" t="t" r="r" b="b"/>
            <a:pathLst>
              <a:path w="1800686" h="1800686">
                <a:moveTo>
                  <a:pt x="0" y="0"/>
                </a:moveTo>
                <a:lnTo>
                  <a:pt x="1800686" y="0"/>
                </a:lnTo>
                <a:lnTo>
                  <a:pt x="1800686" y="1800686"/>
                </a:lnTo>
                <a:lnTo>
                  <a:pt x="0" y="1800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38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 sz="4400" dirty="0" err="1">
                <a:cs typeface="Calibri Light" panose="020F0302020204030204" pitchFamily="34" charset="0"/>
              </a:rPr>
              <a:t>Rekapitulace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kurzu</a:t>
            </a:r>
            <a:r>
              <a:rPr lang="en-US" sz="4400" dirty="0">
                <a:cs typeface="Calibri Light" panose="020F0302020204030204" pitchFamily="34" charset="0"/>
              </a:rPr>
              <a:t> č. 1 - </a:t>
            </a:r>
            <a:r>
              <a:rPr lang="en-US" sz="4400" dirty="0" err="1">
                <a:cs typeface="Calibri Light" panose="020F0302020204030204" pitchFamily="34" charset="0"/>
              </a:rPr>
              <a:t>Porozumění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digitálnímu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soukromí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</a:rPr>
              <a:t>Definice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</a:rPr>
              <a:t>digitálního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</a:rPr>
              <a:t>soukromí</a:t>
            </a:r>
            <a:endParaRPr lang="en-US" sz="3600" b="1" dirty="0">
              <a:solidFill>
                <a:srgbClr val="FFAA5A"/>
              </a:solidFill>
              <a:cs typeface="Calibri" panose="020F0502020204030204" pitchFamily="34" charset="0"/>
            </a:endParaRP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b="1" u="sng" spc="27" dirty="0" err="1">
                <a:solidFill>
                  <a:srgbClr val="000000"/>
                </a:solidFill>
                <a:ea typeface="Inter"/>
                <a:sym typeface="Inter"/>
              </a:rPr>
              <a:t>Zákon</a:t>
            </a: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?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Právo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na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soukromí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je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chráněno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článkem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8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Listiny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základních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práv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Evropské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unie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b="1" u="sng" spc="27" dirty="0" err="1">
                <a:solidFill>
                  <a:srgbClr val="000000"/>
                </a:solidFill>
                <a:ea typeface="Inter"/>
                <a:sym typeface="Inter"/>
              </a:rPr>
              <a:t>Výhody</a:t>
            </a: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 DP?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Schopnost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chránit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osobní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údaje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prevence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krádeže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identity,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prevence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neoprávněného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přístupu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vyhýbání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se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cíleným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reklamám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Bez DP?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Riziko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kybernetických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útoků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krádeží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a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podvodů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s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identitou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narušení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dat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ztráty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důvěry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sledování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a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monitorování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psychologických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dopadů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b="1" u="sng" spc="27" dirty="0" err="1">
                <a:solidFill>
                  <a:srgbClr val="000000"/>
                </a:solidFill>
                <a:ea typeface="Inter"/>
                <a:sym typeface="Inter"/>
              </a:rPr>
              <a:t>Vydává</a:t>
            </a:r>
            <a:r>
              <a:rPr lang="en-US" b="1" u="sng" spc="27" dirty="0">
                <a:solidFill>
                  <a:srgbClr val="000000"/>
                </a:solidFill>
                <a:ea typeface="Inter"/>
                <a:sym typeface="Inter"/>
              </a:rPr>
              <a:t>?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Strategie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(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vzdělávací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antivirové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atd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.)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ke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zmírnění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rizik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a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zranitelností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(phishing, malware, ransomware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atd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.).</a:t>
            </a: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5575F1FD-0EE3-E159-4175-B178CBDDE5F9}"/>
              </a:ext>
            </a:extLst>
          </p:cNvPr>
          <p:cNvSpPr/>
          <p:nvPr/>
        </p:nvSpPr>
        <p:spPr>
          <a:xfrm>
            <a:off x="152400" y="29534"/>
            <a:ext cx="1543465" cy="1714961"/>
          </a:xfrm>
          <a:custGeom>
            <a:avLst/>
            <a:gdLst/>
            <a:ahLst/>
            <a:cxnLst/>
            <a:rect l="l" t="t" r="r" b="b"/>
            <a:pathLst>
              <a:path w="1543465" h="1714961">
                <a:moveTo>
                  <a:pt x="0" y="0"/>
                </a:moveTo>
                <a:lnTo>
                  <a:pt x="1543465" y="0"/>
                </a:lnTo>
                <a:lnTo>
                  <a:pt x="1543465" y="1714961"/>
                </a:lnTo>
                <a:lnTo>
                  <a:pt x="0" y="1714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6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 sz="4400" dirty="0" err="1">
                <a:cs typeface="Calibri Light" panose="020F0302020204030204" pitchFamily="34" charset="0"/>
              </a:rPr>
              <a:t>Rekapitulace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kurzu</a:t>
            </a:r>
            <a:r>
              <a:rPr lang="en-US" sz="4400" dirty="0">
                <a:cs typeface="Calibri Light" panose="020F0302020204030204" pitchFamily="34" charset="0"/>
              </a:rPr>
              <a:t> č. 1 - </a:t>
            </a:r>
            <a:r>
              <a:rPr lang="en-US" sz="4400" dirty="0" err="1">
                <a:cs typeface="Calibri Light" panose="020F0302020204030204" pitchFamily="34" charset="0"/>
              </a:rPr>
              <a:t>Porozumění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digitálnímu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soukromí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lvl="1" indent="0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None/>
            </a:pPr>
            <a:r>
              <a:rPr lang="en-US" b="1" dirty="0" err="1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Klíčové</a:t>
            </a:r>
            <a:r>
              <a:rPr lang="en-US" b="1" dirty="0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 </a:t>
            </a:r>
            <a:r>
              <a:rPr lang="en-US" b="1" dirty="0" err="1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prvky</a:t>
            </a:r>
            <a:r>
              <a:rPr lang="en-US" b="1" dirty="0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 </a:t>
            </a:r>
            <a:r>
              <a:rPr lang="en-US" b="1" dirty="0" err="1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Digitální</a:t>
            </a:r>
            <a:r>
              <a:rPr lang="en-US" b="1" dirty="0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 </a:t>
            </a:r>
            <a:r>
              <a:rPr lang="en-US" b="1" dirty="0" err="1">
                <a:solidFill>
                  <a:srgbClr val="FFAA5A"/>
                </a:solidFill>
                <a:ea typeface="Cambria" panose="02040503050406030204" pitchFamily="18" charset="0"/>
                <a:cs typeface="Calibri" panose="020F0502020204030204" pitchFamily="34" charset="0"/>
                <a:sym typeface="Inter"/>
              </a:rPr>
              <a:t>soukromí</a:t>
            </a:r>
            <a:endParaRPr lang="en-US" b="1" dirty="0">
              <a:solidFill>
                <a:srgbClr val="FFAA5A"/>
              </a:solidFill>
              <a:ea typeface="Cambria" panose="02040503050406030204" pitchFamily="18" charset="0"/>
              <a:cs typeface="Calibri" panose="020F0502020204030204" pitchFamily="34" charset="0"/>
              <a:sym typeface="Inter"/>
            </a:endParaRP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u="sng" spc="27" dirty="0" err="1">
                <a:solidFill>
                  <a:srgbClr val="000000"/>
                </a:solidFill>
                <a:ea typeface="Inter"/>
                <a:sym typeface="Inter"/>
              </a:rPr>
              <a:t>Osobní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u="sng" spc="27" dirty="0" err="1">
                <a:solidFill>
                  <a:srgbClr val="000000"/>
                </a:solidFill>
                <a:ea typeface="Inter"/>
                <a:sym typeface="Inter"/>
              </a:rPr>
              <a:t>údaje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?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Jakékoli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informace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které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se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vztahují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k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identifikované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žijící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osobě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u="sng" spc="27" dirty="0" err="1">
                <a:solidFill>
                  <a:srgbClr val="000000"/>
                </a:solidFill>
                <a:ea typeface="Inter"/>
                <a:sym typeface="Inter"/>
              </a:rPr>
              <a:t>Bezpečnost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u="sng" spc="27" dirty="0" err="1">
                <a:solidFill>
                  <a:srgbClr val="000000"/>
                </a:solidFill>
                <a:ea typeface="Inter"/>
                <a:sym typeface="Inter"/>
              </a:rPr>
              <a:t>dat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?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Instalace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bezpečnostních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programů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(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antivirové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,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osobní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servery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pro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firmy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atd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.)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na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ochranu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před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narušením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dat.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u="sng" spc="27" dirty="0" err="1">
                <a:solidFill>
                  <a:srgbClr val="000000"/>
                </a:solidFill>
                <a:ea typeface="Inter"/>
                <a:sym typeface="Inter"/>
              </a:rPr>
              <a:t>Souhlasu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?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Používání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souborů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cookie 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(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technické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/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analytické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/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profilování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).</a:t>
            </a:r>
          </a:p>
          <a:p>
            <a:pPr marL="342900" lvl="1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u="sng" spc="27" dirty="0" err="1">
                <a:solidFill>
                  <a:srgbClr val="000000"/>
                </a:solidFill>
                <a:ea typeface="Inter"/>
                <a:sym typeface="Inter"/>
              </a:rPr>
              <a:t>Vzdělávání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u="sng" spc="27" dirty="0" err="1">
                <a:solidFill>
                  <a:srgbClr val="000000"/>
                </a:solidFill>
                <a:ea typeface="Inter"/>
                <a:sym typeface="Inter"/>
              </a:rPr>
              <a:t>uživatelů</a:t>
            </a:r>
            <a:r>
              <a:rPr lang="en-US" u="sng" spc="27" dirty="0">
                <a:solidFill>
                  <a:srgbClr val="000000"/>
                </a:solidFill>
                <a:ea typeface="Inter"/>
                <a:sym typeface="Inter"/>
              </a:rPr>
              <a:t>?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Uživatelé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spc="27" dirty="0" err="1">
                <a:solidFill>
                  <a:srgbClr val="000000"/>
                </a:solidFill>
                <a:ea typeface="Inter"/>
                <a:sym typeface="Inter"/>
              </a:rPr>
              <a:t>internetu</a:t>
            </a:r>
            <a:r>
              <a:rPr lang="en-US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mají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ty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správné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dovednosti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pro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bezpečnou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správu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svého</a:t>
            </a:r>
            <a:r>
              <a:rPr lang="en-US" b="1" spc="27" dirty="0">
                <a:solidFill>
                  <a:srgbClr val="000000"/>
                </a:solidFill>
                <a:ea typeface="Inter"/>
                <a:sym typeface="Inter"/>
              </a:rPr>
              <a:t> </a:t>
            </a:r>
            <a:r>
              <a:rPr lang="en-US" b="1" spc="27" dirty="0" err="1">
                <a:solidFill>
                  <a:srgbClr val="000000"/>
                </a:solidFill>
                <a:ea typeface="Inter"/>
                <a:sym typeface="Inter"/>
              </a:rPr>
              <a:t>obsahu</a:t>
            </a:r>
            <a:endParaRPr lang="en-US" b="1" spc="27" dirty="0">
              <a:solidFill>
                <a:srgbClr val="000000"/>
              </a:solidFill>
              <a:ea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E186B5E-969C-1CEB-4176-0753A29A1A39}"/>
              </a:ext>
            </a:extLst>
          </p:cNvPr>
          <p:cNvSpPr/>
          <p:nvPr/>
        </p:nvSpPr>
        <p:spPr>
          <a:xfrm>
            <a:off x="257427" y="36406"/>
            <a:ext cx="1999746" cy="2032779"/>
          </a:xfrm>
          <a:custGeom>
            <a:avLst/>
            <a:gdLst/>
            <a:ahLst/>
            <a:cxnLst/>
            <a:rect l="l" t="t" r="r" b="b"/>
            <a:pathLst>
              <a:path w="1999746" h="2032779">
                <a:moveTo>
                  <a:pt x="0" y="0"/>
                </a:moveTo>
                <a:lnTo>
                  <a:pt x="1999746" y="0"/>
                </a:lnTo>
                <a:lnTo>
                  <a:pt x="1999746" y="2032779"/>
                </a:lnTo>
                <a:lnTo>
                  <a:pt x="0" y="2032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933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 sz="4400" dirty="0" err="1">
                <a:cs typeface="Calibri Light" panose="020F0302020204030204" pitchFamily="34" charset="0"/>
              </a:rPr>
              <a:t>Rekapitulace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kurzu</a:t>
            </a:r>
            <a:r>
              <a:rPr lang="en-US" sz="4400" dirty="0">
                <a:cs typeface="Calibri Light" panose="020F0302020204030204" pitchFamily="34" charset="0"/>
              </a:rPr>
              <a:t> č. 2 - Phishing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Definice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phishingu</a:t>
            </a:r>
            <a:endParaRPr lang="en-US" sz="3600" b="1" dirty="0">
              <a:solidFill>
                <a:srgbClr val="FFAA5A"/>
              </a:solidFill>
              <a:cs typeface="Calibri" panose="020F0502020204030204" pitchFamily="34" charset="0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Co?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Phishing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je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běžný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typ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kybernetického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útoku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který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se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zaměřuje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jednotlivce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prostřednictvím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e-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mailu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textových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zpráv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telefonních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hovorů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a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dalších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forem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komunikace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Proč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Jedná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se o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techniku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pokusu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o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získání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citlivých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údajů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jako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jsou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čísla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bankovních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účtů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prostřednictvím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podvodné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žádosti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v e-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mailu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nebo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webové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stránce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které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se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pachatel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vydává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za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legitimní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firmu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nebo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renomovanou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osobu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Různé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typy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E-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mailový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spear phishing,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klonovací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hlasový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SMS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phishing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E543C39-8CFF-B797-A73B-7F76A0CE7CB1}"/>
              </a:ext>
            </a:extLst>
          </p:cNvPr>
          <p:cNvSpPr/>
          <p:nvPr/>
        </p:nvSpPr>
        <p:spPr>
          <a:xfrm>
            <a:off x="304800" y="80115"/>
            <a:ext cx="1452419" cy="1613799"/>
          </a:xfrm>
          <a:custGeom>
            <a:avLst/>
            <a:gdLst/>
            <a:ahLst/>
            <a:cxnLst/>
            <a:rect l="l" t="t" r="r" b="b"/>
            <a:pathLst>
              <a:path w="1452419" h="1613799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45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 sz="4400" dirty="0" err="1">
                <a:cs typeface="Calibri Light" panose="020F0302020204030204" pitchFamily="34" charset="0"/>
              </a:rPr>
              <a:t>Rekapitulace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kurzu</a:t>
            </a:r>
            <a:r>
              <a:rPr lang="en-US" sz="4400" dirty="0">
                <a:cs typeface="Calibri Light" panose="020F0302020204030204" pitchFamily="34" charset="0"/>
              </a:rPr>
              <a:t> č. 2 - Phishing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Seznam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různých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typů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phishingu</a:t>
            </a:r>
            <a:endParaRPr lang="en-US" sz="3600" b="1" dirty="0">
              <a:solidFill>
                <a:srgbClr val="FFAA5A"/>
              </a:solidFill>
              <a:cs typeface="Calibri" panose="020F0502020204030204" pitchFamily="34" charset="0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Klonovat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phishing? 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Zločinci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klonují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e-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maily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nebo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zprávy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minulosti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a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přesměrovávají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lidi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falešné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stránky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které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jsou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často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identickými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kopiemi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původních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stránek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 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Hlasový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phishing?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Podvodná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technika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která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zahrnuje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použití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telefonních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hovorů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k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oklamání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lidí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k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získání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důvěrných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informací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 Tito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podvodníci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se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často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vydávají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za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legitimní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podniky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jako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jsou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banky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SMS phishing?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Stejně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jako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hlasový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 se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SMS phishing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provádí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prostřednictvím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textových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zpráv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 Tyto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zprávy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obvykle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obsahují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škodlivé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odkazy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nebo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naléhavé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požadavky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citlivé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informace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E543C39-8CFF-B797-A73B-7F76A0CE7CB1}"/>
              </a:ext>
            </a:extLst>
          </p:cNvPr>
          <p:cNvSpPr/>
          <p:nvPr/>
        </p:nvSpPr>
        <p:spPr>
          <a:xfrm>
            <a:off x="304800" y="80115"/>
            <a:ext cx="1452419" cy="1613799"/>
          </a:xfrm>
          <a:custGeom>
            <a:avLst/>
            <a:gdLst/>
            <a:ahLst/>
            <a:cxnLst/>
            <a:rect l="l" t="t" r="r" b="b"/>
            <a:pathLst>
              <a:path w="1452419" h="1613799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58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 sz="4400" dirty="0" err="1">
                <a:cs typeface="Calibri Light" panose="020F0302020204030204" pitchFamily="34" charset="0"/>
              </a:rPr>
              <a:t>Rekapitulace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kurzu</a:t>
            </a:r>
            <a:r>
              <a:rPr lang="en-US" sz="4400" dirty="0">
                <a:cs typeface="Calibri Light" panose="020F0302020204030204" pitchFamily="34" charset="0"/>
              </a:rPr>
              <a:t> č. 3 - </a:t>
            </a:r>
            <a:r>
              <a:rPr lang="en-US" sz="4400" dirty="0" err="1">
                <a:cs typeface="Calibri Light" panose="020F0302020204030204" pitchFamily="34" charset="0"/>
              </a:rPr>
              <a:t>Typy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digitálního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soukromí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Ochrana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osobních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údajů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: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citlivé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údaje</a:t>
            </a:r>
            <a:endParaRPr lang="en-US" sz="3600" b="1" dirty="0">
              <a:solidFill>
                <a:srgbClr val="FFAA5A"/>
              </a:solidFill>
              <a:cs typeface="Calibri" panose="020F0502020204030204" pitchFamily="34" charset="0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Co?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Citlivé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lze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definovat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jako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podmnožinu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osobních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údajů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jako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jsou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odhalující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rasový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nebo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etnický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původ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náboženské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nebo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filozofické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přesvědčení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atd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Vpravo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Článek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8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dává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právo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ochranu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jeho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osobních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údajů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základě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článku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5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evropského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nařízení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2016/679.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Zásady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Korekce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a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transparentnost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Omezení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omezeno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účel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Zachování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uchováváno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po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omezenou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dobu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Odpovědnost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Jak?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Znát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správné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záruky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ochranu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osobních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údajů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zajištění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zákonného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zacházení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když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jsou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lidé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v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kontaktu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jiných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lidí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EA783FB-B001-405A-A269-994930087146}"/>
              </a:ext>
            </a:extLst>
          </p:cNvPr>
          <p:cNvSpPr/>
          <p:nvPr/>
        </p:nvSpPr>
        <p:spPr>
          <a:xfrm>
            <a:off x="228600" y="186139"/>
            <a:ext cx="1740935" cy="1799416"/>
          </a:xfrm>
          <a:custGeom>
            <a:avLst/>
            <a:gdLst/>
            <a:ahLst/>
            <a:cxnLst/>
            <a:rect l="l" t="t" r="r" b="b"/>
            <a:pathLst>
              <a:path w="1740935" h="1799416">
                <a:moveTo>
                  <a:pt x="0" y="0"/>
                </a:moveTo>
                <a:lnTo>
                  <a:pt x="1740935" y="0"/>
                </a:lnTo>
                <a:lnTo>
                  <a:pt x="1740935" y="1799416"/>
                </a:lnTo>
                <a:lnTo>
                  <a:pt x="0" y="1799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1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 sz="4400" dirty="0" err="1">
                <a:cs typeface="Calibri Light" panose="020F0302020204030204" pitchFamily="34" charset="0"/>
              </a:rPr>
              <a:t>Rekapitulace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kurzu</a:t>
            </a:r>
            <a:r>
              <a:rPr lang="en-US" sz="4400" dirty="0">
                <a:cs typeface="Calibri Light" panose="020F0302020204030204" pitchFamily="34" charset="0"/>
              </a:rPr>
              <a:t> č. 3 - </a:t>
            </a:r>
            <a:r>
              <a:rPr lang="en-US" sz="4400" dirty="0" err="1">
                <a:cs typeface="Calibri Light" panose="020F0302020204030204" pitchFamily="34" charset="0"/>
              </a:rPr>
              <a:t>Typy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digitálního</a:t>
            </a:r>
            <a:r>
              <a:rPr lang="en-US" sz="4400" dirty="0">
                <a:cs typeface="Calibri Light" panose="020F0302020204030204" pitchFamily="34" charset="0"/>
              </a:rPr>
              <a:t> </a:t>
            </a:r>
            <a:r>
              <a:rPr lang="en-US" sz="4400" dirty="0" err="1">
                <a:cs typeface="Calibri Light" panose="020F0302020204030204" pitchFamily="34" charset="0"/>
              </a:rPr>
              <a:t>soukromí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37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Digitální</a:t>
            </a:r>
            <a:r>
              <a:rPr lang="en-US" sz="37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7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soukromí</a:t>
            </a:r>
            <a:r>
              <a:rPr lang="en-US" sz="37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7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na</a:t>
            </a:r>
            <a:r>
              <a:rPr lang="en-US" sz="37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7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mobilních</a:t>
            </a:r>
            <a:r>
              <a:rPr lang="en-US" sz="37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  <a:r>
              <a:rPr lang="en-US" sz="3700" b="1" dirty="0" err="1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telefonech</a:t>
            </a:r>
            <a:r>
              <a:rPr lang="en-US" sz="3700" b="1" dirty="0">
                <a:solidFill>
                  <a:srgbClr val="FFAA5A"/>
                </a:solidFill>
                <a:cs typeface="Calibri" panose="020F0502020204030204" pitchFamily="34" charset="0"/>
                <a:sym typeface="Inter"/>
              </a:rPr>
              <a:t> 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Používejte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zabezpečené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aplikace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aplikace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koncovým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šifrováním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Silná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a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jedinečná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hesla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dlouhá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&gt;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minimálně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16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znaků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+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specifický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symbol).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Dvoufaktorová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autentizace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Aktualizace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softwaru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pravidelné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aktualizace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včetně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bezpečnostních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záplat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Vyhněte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se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nezabezpečeným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veřejným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Wi-Fi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sítím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sítě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zranitelné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vůči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útokům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typu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man-in-the-middle).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Neklikejte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podezřelé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odkazy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mohou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obsahovat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malware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nebo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Zkontrolujte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nastavení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ochrany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osobních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údajů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omezení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přístupu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k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vašim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osobním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údajům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Udržujte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komunikaci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u="sng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otevřenou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pokud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máte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jakoukoli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podezřelou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aktivitu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okamžitě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ji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nahlaste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!).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0900C0A-D49E-BF53-1827-BEB2ADAC35A4}"/>
              </a:ext>
            </a:extLst>
          </p:cNvPr>
          <p:cNvSpPr/>
          <p:nvPr/>
        </p:nvSpPr>
        <p:spPr>
          <a:xfrm>
            <a:off x="241592" y="165466"/>
            <a:ext cx="1644358" cy="1690856"/>
          </a:xfrm>
          <a:custGeom>
            <a:avLst/>
            <a:gdLst/>
            <a:ahLst/>
            <a:cxnLst/>
            <a:rect l="l" t="t" r="r" b="b"/>
            <a:pathLst>
              <a:path w="1644358" h="1690856">
                <a:moveTo>
                  <a:pt x="0" y="0"/>
                </a:moveTo>
                <a:lnTo>
                  <a:pt x="1644358" y="0"/>
                </a:lnTo>
                <a:lnTo>
                  <a:pt x="1644358" y="1690856"/>
                </a:lnTo>
                <a:lnTo>
                  <a:pt x="0" y="1690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36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88D04-9C57-4CBC-8A53-E46877D16DBC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86c132ca-d2ce-4f1f-9992-28ad6e1060fc"/>
    <ds:schemaRef ds:uri="48bc9dea-9bf6-49de-a95a-f1fa7fcbbbf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32E5F68-EA4E-4E5A-BA0A-2FACAD2B2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D8E1AA-3070-4B57-9D08-1D2309D739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902</Words>
  <Application>Microsoft Office PowerPoint</Application>
  <PresentationFormat>Custom</PresentationFormat>
  <Paragraphs>104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Courier New</vt:lpstr>
      <vt:lpstr>Calibri</vt:lpstr>
      <vt:lpstr>Cambria</vt:lpstr>
      <vt:lpstr>Inter</vt:lpstr>
      <vt:lpstr>Wingdings</vt:lpstr>
      <vt:lpstr>Arial</vt:lpstr>
      <vt:lpstr>Office Theme</vt:lpstr>
      <vt:lpstr>1_Motív Office</vt:lpstr>
      <vt:lpstr>     Digitální soukromí – závěry </vt:lpstr>
      <vt:lpstr>  Shrnutí kurzu </vt:lpstr>
      <vt:lpstr>Rekapitulace kurzu č. 1 - Porozumění digitálnímu soukromí</vt:lpstr>
      <vt:lpstr>Rekapitulace kurzu č. 1 - Porozumění digitálnímu soukromí</vt:lpstr>
      <vt:lpstr>Rekapitulace kurzu č. 1 - Porozumění digitálnímu soukromí</vt:lpstr>
      <vt:lpstr>Rekapitulace kurzu č. 2 - Phishing</vt:lpstr>
      <vt:lpstr>Rekapitulace kurzu č. 2 - Phishing</vt:lpstr>
      <vt:lpstr>Rekapitulace kurzu č. 3 - Typy digitálního soukromí</vt:lpstr>
      <vt:lpstr>Rekapitulace kurzu č. 3 - Typy digitálního soukromí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Recap</dc:title>
  <dc:creator>Eva Škorňová</dc:creator>
  <cp:lastModifiedBy>Yorulmaz, Yilmaz Ilker</cp:lastModifiedBy>
  <cp:revision>20</cp:revision>
  <dcterms:created xsi:type="dcterms:W3CDTF">2006-08-16T00:00:00Z</dcterms:created>
  <dcterms:modified xsi:type="dcterms:W3CDTF">2024-10-14T10:33:05Z</dcterms:modified>
  <dc:identifier>DAGKtyIUQqs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