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  <p:sldMasterId id="214748366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10287000" cx="18288000"/>
  <p:notesSz cx="6858000" cy="9144000"/>
  <p:embeddedFontLst>
    <p:embeddedFont>
      <p:font typeface="Play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0" roundtripDataSignature="AMtx7mhJLIIVA1FbkZ3bSTUP2mf7D/k+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font" Target="fonts/Play-bold.fntdata"/><Relationship Id="rId6" Type="http://schemas.openxmlformats.org/officeDocument/2006/relationships/slideMaster" Target="slideMasters/slideMaster3.xml"/><Relationship Id="rId18" Type="http://schemas.openxmlformats.org/officeDocument/2006/relationships/font" Target="fonts/Play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jpg"/><Relationship Id="rId4" Type="http://schemas.openxmlformats.org/officeDocument/2006/relationships/image" Target="../media/image5.png"/><Relationship Id="rId10" Type="http://schemas.openxmlformats.org/officeDocument/2006/relationships/image" Target="../media/image4.png"/><Relationship Id="rId9" Type="http://schemas.openxmlformats.org/officeDocument/2006/relationships/image" Target="../media/image8.png"/><Relationship Id="rId5" Type="http://schemas.openxmlformats.org/officeDocument/2006/relationships/image" Target="../media/image15.png"/><Relationship Id="rId6" Type="http://schemas.openxmlformats.org/officeDocument/2006/relationships/image" Target="../media/image2.png"/><Relationship Id="rId7" Type="http://schemas.openxmlformats.org/officeDocument/2006/relationships/image" Target="../media/image17.jpg"/><Relationship Id="rId8" Type="http://schemas.openxmlformats.org/officeDocument/2006/relationships/image" Target="../media/image7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body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5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5"/>
          <p:cNvSpPr txBox="1"/>
          <p:nvPr>
            <p:ph idx="1" type="body"/>
          </p:nvPr>
        </p:nvSpPr>
        <p:spPr>
          <a:xfrm rot="5400000">
            <a:off x="5880497" y="-1884758"/>
            <a:ext cx="6527007" cy="15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5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5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5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6"/>
          <p:cNvSpPr txBox="1"/>
          <p:nvPr>
            <p:ph type="title"/>
          </p:nvPr>
        </p:nvSpPr>
        <p:spPr>
          <a:xfrm rot="5400000">
            <a:off x="10700147" y="2934892"/>
            <a:ext cx="8717757" cy="3943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6"/>
          <p:cNvSpPr txBox="1"/>
          <p:nvPr>
            <p:ph idx="1" type="body"/>
          </p:nvPr>
        </p:nvSpPr>
        <p:spPr>
          <a:xfrm rot="5400000">
            <a:off x="2699146" y="-894158"/>
            <a:ext cx="8717757" cy="1160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6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6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6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title"/>
          </p:nvPr>
        </p:nvSpPr>
        <p:spPr>
          <a:xfrm>
            <a:off x="1036674" y="547689"/>
            <a:ext cx="15994026" cy="15875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7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" type="body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42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4572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4191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40005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40005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>
  <p:cSld name="Úvodná snímka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7"/>
          <p:cNvSpPr txBox="1"/>
          <p:nvPr/>
        </p:nvSpPr>
        <p:spPr>
          <a:xfrm>
            <a:off x="2286000" y="3974221"/>
            <a:ext cx="13716000" cy="111797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137150" spcFirstLastPara="1" rIns="137150" wrap="square" tIns="6857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3000"/>
              <a:buFont typeface="Cambria"/>
              <a:buNone/>
            </a:pPr>
            <a:r>
              <a:rPr b="1" lang="en-US" sz="3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ERASMUS+KA220-ADU - Cooperation partnerships in adult education</a:t>
            </a:r>
            <a:endParaRPr b="1" sz="3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3000"/>
              <a:buFont typeface="Cambria"/>
              <a:buNone/>
            </a:pPr>
            <a:r>
              <a:rPr b="1" lang="en-US" sz="3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KA220-ADU-2BF13E10 </a:t>
            </a:r>
            <a:endParaRPr b="1" sz="3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Google Shape;92;p37"/>
          <p:cNvSpPr txBox="1"/>
          <p:nvPr/>
        </p:nvSpPr>
        <p:spPr>
          <a:xfrm>
            <a:off x="1945758" y="1563092"/>
            <a:ext cx="14396484" cy="18928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Building Digital Resilience by Making Digital Wellbeing and</a:t>
            </a:r>
            <a:br>
              <a:rPr b="1" i="0" lang="en-US" sz="39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n-US" sz="39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Security Accessible to All</a:t>
            </a:r>
            <a:br>
              <a:rPr b="1" i="0" lang="en-US" sz="39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n-US" sz="39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&lt;&lt;DigiWELL&gt;&gt;</a:t>
            </a:r>
            <a:endParaRPr sz="3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3" name="Google Shape;93;p37"/>
          <p:cNvGrpSpPr/>
          <p:nvPr/>
        </p:nvGrpSpPr>
        <p:grpSpPr>
          <a:xfrm>
            <a:off x="606056" y="8872697"/>
            <a:ext cx="17403866" cy="1185078"/>
            <a:chOff x="435935" y="5851336"/>
            <a:chExt cx="11602577" cy="790052"/>
          </a:xfrm>
        </p:grpSpPr>
        <p:pic>
          <p:nvPicPr>
            <p:cNvPr descr="Obrázok, na ktorom je text" id="94" name="Google Shape;94;p3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35935" y="5963498"/>
              <a:ext cx="2290456" cy="5293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3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212223" y="5851336"/>
              <a:ext cx="1826289" cy="7374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3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726391" y="5863719"/>
              <a:ext cx="777669" cy="7776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lovenská poľnohospodárska univerzita v Nitre" id="97" name="Google Shape;97;p3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589235" y="5963498"/>
              <a:ext cx="1128044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" id="98" name="Google Shape;98;p37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717279" y="5963498"/>
              <a:ext cx="968299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37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685578" y="5945929"/>
              <a:ext cx="1156727" cy="564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IFED - Formación, cultura y empleo en Granada" id="100" name="Google Shape;100;p37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898797" y="5968999"/>
              <a:ext cx="1521023" cy="523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37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8566511" y="5945929"/>
              <a:ext cx="1499020" cy="228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yzygia Foundation" id="102" name="Google Shape;102;p37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8606409" y="6252553"/>
              <a:ext cx="1419225" cy="28228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8"/>
          <p:cNvSpPr txBox="1"/>
          <p:nvPr>
            <p:ph type="title"/>
          </p:nvPr>
        </p:nvSpPr>
        <p:spPr>
          <a:xfrm>
            <a:off x="1036674" y="547689"/>
            <a:ext cx="15994026" cy="15875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7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8"/>
          <p:cNvSpPr txBox="1"/>
          <p:nvPr>
            <p:ph idx="1" type="body"/>
          </p:nvPr>
        </p:nvSpPr>
        <p:spPr>
          <a:xfrm>
            <a:off x="1257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42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4572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4191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40005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40005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38"/>
          <p:cNvSpPr txBox="1"/>
          <p:nvPr>
            <p:ph idx="2" type="body"/>
          </p:nvPr>
        </p:nvSpPr>
        <p:spPr>
          <a:xfrm>
            <a:off x="9258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42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4572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4191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40005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40005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9"/>
          <p:cNvSpPr txBox="1"/>
          <p:nvPr>
            <p:ph type="title"/>
          </p:nvPr>
        </p:nvSpPr>
        <p:spPr>
          <a:xfrm>
            <a:off x="1259682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9"/>
          <p:cNvSpPr txBox="1"/>
          <p:nvPr>
            <p:ph idx="1" type="body"/>
          </p:nvPr>
        </p:nvSpPr>
        <p:spPr>
          <a:xfrm>
            <a:off x="1259683" y="2521745"/>
            <a:ext cx="7736681" cy="1235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110" name="Google Shape;110;p39"/>
          <p:cNvSpPr txBox="1"/>
          <p:nvPr>
            <p:ph idx="2" type="body"/>
          </p:nvPr>
        </p:nvSpPr>
        <p:spPr>
          <a:xfrm>
            <a:off x="1259683" y="3757613"/>
            <a:ext cx="7736681" cy="5526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39"/>
          <p:cNvSpPr txBox="1"/>
          <p:nvPr>
            <p:ph idx="3" type="body"/>
          </p:nvPr>
        </p:nvSpPr>
        <p:spPr>
          <a:xfrm>
            <a:off x="9258300" y="2521745"/>
            <a:ext cx="7774782" cy="1235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112" name="Google Shape;112;p39"/>
          <p:cNvSpPr txBox="1"/>
          <p:nvPr>
            <p:ph idx="4" type="body"/>
          </p:nvPr>
        </p:nvSpPr>
        <p:spPr>
          <a:xfrm>
            <a:off x="9258300" y="3757613"/>
            <a:ext cx="7774782" cy="5526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0"/>
          <p:cNvSpPr txBox="1"/>
          <p:nvPr>
            <p:ph type="title"/>
          </p:nvPr>
        </p:nvSpPr>
        <p:spPr>
          <a:xfrm>
            <a:off x="1036674" y="547689"/>
            <a:ext cx="15994026" cy="15875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2"/>
          <p:cNvSpPr txBox="1"/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42"/>
          <p:cNvSpPr txBox="1"/>
          <p:nvPr>
            <p:ph idx="1" type="body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4800"/>
              <a:buChar char="❑"/>
              <a:defRPr sz="4800"/>
            </a:lvl1pPr>
            <a:lvl2pPr indent="-4953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indent="-4572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indent="-4191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indent="-4191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indent="-4191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indent="-4191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indent="-4191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indent="-4191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119" name="Google Shape;119;p42"/>
          <p:cNvSpPr txBox="1"/>
          <p:nvPr>
            <p:ph idx="2" type="body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120" name="Google Shape;120;p42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42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42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3"/>
          <p:cNvSpPr txBox="1"/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43"/>
          <p:cNvSpPr/>
          <p:nvPr>
            <p:ph idx="2" type="pic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43"/>
          <p:cNvSpPr txBox="1"/>
          <p:nvPr>
            <p:ph idx="1" type="body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127" name="Google Shape;127;p43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43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43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/>
          <p:nvPr>
            <p:ph type="ctrTitle"/>
          </p:nvPr>
        </p:nvSpPr>
        <p:spPr>
          <a:xfrm>
            <a:off x="2286000" y="1683545"/>
            <a:ext cx="137160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Play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7"/>
          <p:cNvSpPr txBox="1"/>
          <p:nvPr>
            <p:ph idx="1" type="subTitle"/>
          </p:nvPr>
        </p:nvSpPr>
        <p:spPr>
          <a:xfrm>
            <a:off x="2286000" y="5403057"/>
            <a:ext cx="13716000" cy="2483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24" name="Google Shape;24;p27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7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7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3" name="Google Shape;143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5" name="Google Shape;15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1" name="Google Shape;161;p2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2" name="Google Shape;16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8" name="Google Shape;168;p2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69" name="Google Shape;169;p2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0" name="Google Shape;170;p2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71" name="Google Shape;17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82" name="Google Shape;182;p2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83" name="Google Shape;183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2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89" name="Google Shape;189;p2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90" name="Google Shape;190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25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/>
          <p:nvPr>
            <p:ph type="title"/>
          </p:nvPr>
        </p:nvSpPr>
        <p:spPr>
          <a:xfrm>
            <a:off x="1247775" y="2564608"/>
            <a:ext cx="15773400" cy="42791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Play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8"/>
          <p:cNvSpPr txBox="1"/>
          <p:nvPr>
            <p:ph idx="1" type="body"/>
          </p:nvPr>
        </p:nvSpPr>
        <p:spPr>
          <a:xfrm>
            <a:off x="1247775" y="6884195"/>
            <a:ext cx="15773400" cy="22502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57575"/>
              </a:buClr>
              <a:buSzPts val="3600"/>
              <a:buNone/>
              <a:defRPr sz="36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3000"/>
              <a:buNone/>
              <a:defRPr sz="3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700"/>
              <a:buNone/>
              <a:defRPr sz="27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28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8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8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2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2" name="Google Shape;202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9"/>
          <p:cNvSpPr txBox="1"/>
          <p:nvPr>
            <p:ph idx="1" type="body"/>
          </p:nvPr>
        </p:nvSpPr>
        <p:spPr>
          <a:xfrm>
            <a:off x="1257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9"/>
          <p:cNvSpPr txBox="1"/>
          <p:nvPr>
            <p:ph idx="2" type="body"/>
          </p:nvPr>
        </p:nvSpPr>
        <p:spPr>
          <a:xfrm>
            <a:off x="9258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9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9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9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0"/>
          <p:cNvSpPr txBox="1"/>
          <p:nvPr>
            <p:ph type="title"/>
          </p:nvPr>
        </p:nvSpPr>
        <p:spPr>
          <a:xfrm>
            <a:off x="1259682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0"/>
          <p:cNvSpPr txBox="1"/>
          <p:nvPr>
            <p:ph idx="1" type="body"/>
          </p:nvPr>
        </p:nvSpPr>
        <p:spPr>
          <a:xfrm>
            <a:off x="1259683" y="2521745"/>
            <a:ext cx="7736681" cy="1235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43" name="Google Shape;43;p30"/>
          <p:cNvSpPr txBox="1"/>
          <p:nvPr>
            <p:ph idx="2" type="body"/>
          </p:nvPr>
        </p:nvSpPr>
        <p:spPr>
          <a:xfrm>
            <a:off x="1259683" y="3757613"/>
            <a:ext cx="7736681" cy="5526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0"/>
          <p:cNvSpPr txBox="1"/>
          <p:nvPr>
            <p:ph idx="3" type="body"/>
          </p:nvPr>
        </p:nvSpPr>
        <p:spPr>
          <a:xfrm>
            <a:off x="9258300" y="2521745"/>
            <a:ext cx="7774782" cy="1235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45" name="Google Shape;45;p30"/>
          <p:cNvSpPr txBox="1"/>
          <p:nvPr>
            <p:ph idx="4" type="body"/>
          </p:nvPr>
        </p:nvSpPr>
        <p:spPr>
          <a:xfrm>
            <a:off x="9258300" y="3757613"/>
            <a:ext cx="7774782" cy="5526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0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0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0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1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1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1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1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2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2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3"/>
          <p:cNvSpPr txBox="1"/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3"/>
          <p:cNvSpPr txBox="1"/>
          <p:nvPr>
            <p:ph idx="1" type="body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indent="-4953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indent="-4572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indent="-4191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indent="-4191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indent="-4191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indent="-4191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indent="-4191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indent="-4191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61" name="Google Shape;61;p33"/>
          <p:cNvSpPr txBox="1"/>
          <p:nvPr>
            <p:ph idx="2" type="body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2" name="Google Shape;62;p33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3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3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4"/>
          <p:cNvSpPr txBox="1"/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4"/>
          <p:cNvSpPr/>
          <p:nvPr>
            <p:ph idx="2" type="pic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4"/>
          <p:cNvSpPr txBox="1"/>
          <p:nvPr>
            <p:ph idx="1" type="body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9" name="Google Shape;69;p34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4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4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lay"/>
              <a:buNone/>
              <a:defRPr b="0" i="0" sz="66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1036674" y="547689"/>
            <a:ext cx="15994026" cy="15875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7200"/>
              <a:buFont typeface="Cambria"/>
              <a:buNone/>
              <a:defRPr b="1" i="0" sz="72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1036674" y="2488019"/>
            <a:ext cx="15994026" cy="59170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FFAA5A"/>
              </a:buClr>
              <a:buSzPts val="4200"/>
              <a:buFont typeface="Noto Sans Symbols"/>
              <a:buChar char="❑"/>
              <a:defRPr b="0" i="0" sz="4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2" name="Google Shape;132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4.png"/><Relationship Id="rId10" Type="http://schemas.openxmlformats.org/officeDocument/2006/relationships/image" Target="../media/image8.png"/><Relationship Id="rId13" Type="http://schemas.openxmlformats.org/officeDocument/2006/relationships/image" Target="../media/image16.png"/><Relationship Id="rId1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7.jpg"/><Relationship Id="rId5" Type="http://schemas.openxmlformats.org/officeDocument/2006/relationships/image" Target="../media/image15.png"/><Relationship Id="rId6" Type="http://schemas.openxmlformats.org/officeDocument/2006/relationships/image" Target="../media/image26.png"/><Relationship Id="rId7" Type="http://schemas.openxmlformats.org/officeDocument/2006/relationships/image" Target="../media/image2.png"/><Relationship Id="rId8" Type="http://schemas.openxmlformats.org/officeDocument/2006/relationships/image" Target="../media/image1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9.png"/><Relationship Id="rId4" Type="http://schemas.openxmlformats.org/officeDocument/2006/relationships/image" Target="../media/image21.png"/><Relationship Id="rId5" Type="http://schemas.openxmlformats.org/officeDocument/2006/relationships/image" Target="../media/image20.png"/><Relationship Id="rId6" Type="http://schemas.openxmlformats.org/officeDocument/2006/relationships/image" Target="../media/image19.png"/><Relationship Id="rId7" Type="http://schemas.openxmlformats.org/officeDocument/2006/relationships/image" Target="../media/image25.png"/><Relationship Id="rId8" Type="http://schemas.openxmlformats.org/officeDocument/2006/relationships/image" Target="../media/image2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3.png"/><Relationship Id="rId4" Type="http://schemas.openxmlformats.org/officeDocument/2006/relationships/image" Target="../media/image28.png"/><Relationship Id="rId5" Type="http://schemas.openxmlformats.org/officeDocument/2006/relationships/image" Target="../media/image3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"/>
          <p:cNvSpPr txBox="1"/>
          <p:nvPr>
            <p:ph type="title"/>
          </p:nvPr>
        </p:nvSpPr>
        <p:spPr>
          <a:xfrm>
            <a:off x="9404337" y="2375990"/>
            <a:ext cx="8002395" cy="2216265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137150" spcFirstLastPara="1" rIns="137150" wrap="square" tIns="685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6600"/>
              <a:buFont typeface="Arial"/>
              <a:buNone/>
            </a:pPr>
            <a:r>
              <a:rPr b="1" lang="en-US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Digitální soukromí - Úvod</a:t>
            </a:r>
            <a:endParaRPr/>
          </a:p>
        </p:txBody>
      </p:sp>
      <p:sp>
        <p:nvSpPr>
          <p:cNvPr id="211" name="Google Shape;211;p1"/>
          <p:cNvSpPr/>
          <p:nvPr/>
        </p:nvSpPr>
        <p:spPr>
          <a:xfrm flipH="1">
            <a:off x="795794" y="2"/>
            <a:ext cx="1732713" cy="886514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"/>
          <p:cNvSpPr/>
          <p:nvPr/>
        </p:nvSpPr>
        <p:spPr>
          <a:xfrm flipH="1">
            <a:off x="6523579" y="0"/>
            <a:ext cx="2606102" cy="1439304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"/>
          <p:cNvSpPr/>
          <p:nvPr/>
        </p:nvSpPr>
        <p:spPr>
          <a:xfrm flipH="1">
            <a:off x="1" y="4374368"/>
            <a:ext cx="239612" cy="829494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"/>
          <p:cNvSpPr/>
          <p:nvPr/>
        </p:nvSpPr>
        <p:spPr>
          <a:xfrm flipH="1">
            <a:off x="0" y="8753474"/>
            <a:ext cx="2322270" cy="1533527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"/>
          <p:cNvSpPr/>
          <p:nvPr/>
        </p:nvSpPr>
        <p:spPr>
          <a:xfrm flipH="1">
            <a:off x="5546642" y="8576860"/>
            <a:ext cx="2657414" cy="1710143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"/>
          <p:cNvSpPr/>
          <p:nvPr/>
        </p:nvSpPr>
        <p:spPr>
          <a:xfrm flipH="1">
            <a:off x="6780770" y="9388135"/>
            <a:ext cx="2348910" cy="898868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brázok, na ktorom je text" id="217" name="Google Shape;21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00423" y="1099211"/>
            <a:ext cx="3610221" cy="794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733988" y="7726580"/>
            <a:ext cx="1225763" cy="116650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ovenská poľnohospodárska univerzita v Nitre" id="219" name="Google Shape;21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19387" y="7908668"/>
            <a:ext cx="1778025" cy="756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2089070" y="7864128"/>
            <a:ext cx="1159515" cy="15240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221" name="Google Shape;221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3248585" y="7820121"/>
            <a:ext cx="1526235" cy="756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4948823" y="7812559"/>
            <a:ext cx="1823235" cy="8467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IFED - Formación, cultura y empleo en Granada" id="223" name="Google Shape;223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334649" y="8656873"/>
            <a:ext cx="2397440" cy="785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3405535" y="8834133"/>
            <a:ext cx="2362758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yzygia Foundation" id="225" name="Google Shape;225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5932519" y="8793872"/>
            <a:ext cx="2236985" cy="423423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1"/>
          <p:cNvSpPr txBox="1"/>
          <p:nvPr/>
        </p:nvSpPr>
        <p:spPr>
          <a:xfrm>
            <a:off x="11433107" y="5530191"/>
            <a:ext cx="3720329" cy="2060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137150" spcFirstLastPara="1" rIns="137150" wrap="square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Building Digital Resilience </a:t>
            </a:r>
            <a:b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 Making Digital Wellbeing </a:t>
            </a:r>
            <a:b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Security Accessible to All</a:t>
            </a:r>
            <a:b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2022-2-SK01-KA220-ADU-000096888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7" name="Google Shape;227;p1"/>
          <p:cNvGrpSpPr/>
          <p:nvPr/>
        </p:nvGrpSpPr>
        <p:grpSpPr>
          <a:xfrm>
            <a:off x="-705636" y="1934355"/>
            <a:ext cx="9207105" cy="5238753"/>
            <a:chOff x="-1118443" y="1146344"/>
            <a:chExt cx="10365960" cy="6096000"/>
          </a:xfrm>
        </p:grpSpPr>
        <p:pic>
          <p:nvPicPr>
            <p:cNvPr descr="Obrázok, na ktorom je text, diagram, kruh, snímka obrazovky&#10;&#10;Automaticky generovaný popis" id="228" name="Google Shape;228;p1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675017" y="1146344"/>
              <a:ext cx="8572500" cy="6096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Concept Of Data Privacy And Policy Illustration - Free Download  Business Illustrations | IconScout" id="229" name="Google Shape;229;p1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-1118443" y="1638300"/>
              <a:ext cx="7620000" cy="42862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0"/>
          <p:cNvSpPr txBox="1"/>
          <p:nvPr/>
        </p:nvSpPr>
        <p:spPr>
          <a:xfrm>
            <a:off x="468447" y="981075"/>
            <a:ext cx="17351106" cy="93705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676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Volná licence </a:t>
            </a:r>
            <a:endParaRPr/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Produkt vyvinutý zde v rámci projektu "Building Digital Resilience by Making Digital Wellbeing and Security Accessible to All 2022-2-SK01-KA220-ADU-000096888" byl vyvinut za podpory Evropské komise a odráží výhradně názor autora. Evropská komise neodpovídá za obsah dokumentů </a:t>
            </a:r>
            <a:endParaRPr/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Publikace získává licenci Creative Commons CC BY- NC SA</a:t>
            </a:r>
            <a:endParaRPr/>
          </a:p>
          <a:p>
            <a:pPr indent="0" lvl="0" marL="0" marR="0" rtl="0" algn="just">
              <a:lnSpc>
                <a:spcPct val="676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000" u="none" cap="none" strike="noStrike">
              <a:solidFill>
                <a:srgbClr val="92BAB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Tato licence vám umožňuje distribuovat, remixovat, vylepšovat a stavět na díle, ale pouze nekomerčně. Při užití díla i výňatků z něj musí: </a:t>
            </a:r>
            <a:endParaRPr/>
          </a:p>
          <a:p>
            <a:pPr indent="-514350" lvl="1" marL="97155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musí být uveden zdroj a odkaz na licenci a musí být zmíněny případné změny. Autorská práva zůstávají autorům dokumentů. </a:t>
            </a:r>
            <a:endParaRPr/>
          </a:p>
          <a:p>
            <a:pPr indent="-514350" lvl="1" marL="97155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Dílo nesmí být použito pro komerční účely. </a:t>
            </a:r>
            <a:endParaRPr/>
          </a:p>
          <a:p>
            <a:pPr indent="-514350" lvl="1" marL="97155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Pokud dílo znovu vytvoříte, převedete nebo na něm budete stavět, musí být vaše příspěvky zveřejněny pod stejnou licencí jako originál.  </a:t>
            </a:r>
            <a:endParaRPr/>
          </a:p>
          <a:p>
            <a:pPr indent="-311150" lvl="1" marL="97155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7155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Prohlášení:</a:t>
            </a:r>
            <a:endParaRPr b="1" i="0" sz="3200" u="none" cap="none" strike="noStrike">
              <a:solidFill>
                <a:srgbClr val="FFAA5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Financováno Evropskou unií. Vyjádřené názory a stanoviska jsou však pouze názory a stanoviska autora (autorů) a nemusí nutně odrážet názory a stanoviska Evropské unie nebo Evropské výkonné agentury pro vzdělávání a kulturu (EACEA). Evropská unie ani EACEA za ně nemohou nést odpovědnost.</a:t>
            </a:r>
            <a:endParaRPr/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78" name="Google Shape;378;p10"/>
          <p:cNvSpPr/>
          <p:nvPr/>
        </p:nvSpPr>
        <p:spPr>
          <a:xfrm>
            <a:off x="609600" y="3543300"/>
            <a:ext cx="2344122" cy="808722"/>
          </a:xfrm>
          <a:custGeom>
            <a:rect b="b" l="l" r="r" t="t"/>
            <a:pathLst>
              <a:path extrusionOk="0" h="808722" w="2344122">
                <a:moveTo>
                  <a:pt x="0" y="0"/>
                </a:moveTo>
                <a:lnTo>
                  <a:pt x="2344122" y="0"/>
                </a:lnTo>
                <a:lnTo>
                  <a:pt x="2344122" y="808722"/>
                </a:lnTo>
                <a:lnTo>
                  <a:pt x="0" y="8087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"/>
          <p:cNvSpPr/>
          <p:nvPr/>
        </p:nvSpPr>
        <p:spPr>
          <a:xfrm>
            <a:off x="0" y="12470"/>
            <a:ext cx="18288000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2"/>
          <p:cNvSpPr txBox="1"/>
          <p:nvPr>
            <p:ph type="title"/>
          </p:nvPr>
        </p:nvSpPr>
        <p:spPr>
          <a:xfrm>
            <a:off x="719091" y="1606200"/>
            <a:ext cx="5909532" cy="83746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6600"/>
              <a:buFont typeface="Arial"/>
              <a:buNone/>
            </a:pPr>
            <a:br>
              <a:rPr lang="en-US" sz="6600"/>
            </a:br>
            <a:r>
              <a:rPr lang="en-US" sz="6600">
                <a:solidFill>
                  <a:srgbClr val="FFAA5A"/>
                </a:solidFill>
              </a:rPr>
              <a:t>DIGITÁLNÍ SOUKROMÍ: </a:t>
            </a:r>
            <a:r>
              <a:rPr lang="en-US" sz="6600"/>
              <a:t>OCHRANA SOUKROMÝCH INFORMACÍ</a:t>
            </a:r>
            <a:endParaRPr sz="6600"/>
          </a:p>
        </p:txBody>
      </p:sp>
      <p:cxnSp>
        <p:nvCxnSpPr>
          <p:cNvPr id="236" name="Google Shape;236;p2"/>
          <p:cNvCxnSpPr/>
          <p:nvPr/>
        </p:nvCxnSpPr>
        <p:spPr>
          <a:xfrm>
            <a:off x="7092080" y="1698172"/>
            <a:ext cx="0" cy="8576360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grpSp>
        <p:nvGrpSpPr>
          <p:cNvPr id="237" name="Google Shape;237;p2"/>
          <p:cNvGrpSpPr/>
          <p:nvPr/>
        </p:nvGrpSpPr>
        <p:grpSpPr>
          <a:xfrm>
            <a:off x="7662803" y="1606201"/>
            <a:ext cx="9367898" cy="8377216"/>
            <a:chOff x="0" y="0"/>
            <a:chExt cx="9367898" cy="8377216"/>
          </a:xfrm>
        </p:grpSpPr>
        <p:sp>
          <p:nvSpPr>
            <p:cNvPr id="238" name="Google Shape;238;p2"/>
            <p:cNvSpPr/>
            <p:nvPr/>
          </p:nvSpPr>
          <p:spPr>
            <a:xfrm>
              <a:off x="0" y="6803"/>
              <a:ext cx="9367898" cy="724417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219136" y="169797"/>
              <a:ext cx="398818" cy="398429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880466" y="0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"/>
            <p:cNvSpPr txBox="1"/>
            <p:nvPr/>
          </p:nvSpPr>
          <p:spPr>
            <a:xfrm>
              <a:off x="880466" y="0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175" lIns="122175" spcFirstLastPara="1" rIns="122175" wrap="square" tIns="1221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1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Obsah </a:t>
              </a:r>
              <a:endPara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0" y="1449978"/>
              <a:ext cx="9367898" cy="724417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219136" y="1612972"/>
              <a:ext cx="398818" cy="398429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887101" y="1327504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"/>
            <p:cNvSpPr txBox="1"/>
            <p:nvPr/>
          </p:nvSpPr>
          <p:spPr>
            <a:xfrm>
              <a:off x="887101" y="1327504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175" lIns="122175" spcFirstLastPara="1" rIns="122175" wrap="square" tIns="1221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Úvod 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0" y="2893153"/>
              <a:ext cx="9367898" cy="724417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19136" y="3056146"/>
              <a:ext cx="398818" cy="398429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837091" y="2893153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2"/>
            <p:cNvSpPr txBox="1"/>
            <p:nvPr/>
          </p:nvSpPr>
          <p:spPr>
            <a:xfrm>
              <a:off x="837091" y="2893153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175" lIns="122175" spcFirstLastPara="1" rIns="122175" wrap="square" tIns="1221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Porozumění digitálnímu soukromí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0" y="4336327"/>
              <a:ext cx="9367898" cy="724417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19136" y="4499321"/>
              <a:ext cx="398818" cy="398429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837091" y="4336327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"/>
            <p:cNvSpPr txBox="1"/>
            <p:nvPr/>
          </p:nvSpPr>
          <p:spPr>
            <a:xfrm>
              <a:off x="837091" y="4336327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175" lIns="122175" spcFirstLastPara="1" rIns="122175" wrap="square" tIns="1221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Digitální soukromí: Phishing</a:t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0" y="5747099"/>
              <a:ext cx="9367898" cy="724417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19136" y="5942496"/>
              <a:ext cx="398818" cy="398429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837091" y="5779502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"/>
            <p:cNvSpPr txBox="1"/>
            <p:nvPr/>
          </p:nvSpPr>
          <p:spPr>
            <a:xfrm>
              <a:off x="837091" y="5779502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175" lIns="122175" spcFirstLastPara="1" rIns="122175" wrap="square" tIns="1221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Typy digitálního soukromí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0" y="7222677"/>
              <a:ext cx="9367898" cy="724417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19136" y="7385671"/>
              <a:ext cx="398818" cy="398429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837091" y="7222677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2"/>
            <p:cNvSpPr txBox="1"/>
            <p:nvPr/>
          </p:nvSpPr>
          <p:spPr>
            <a:xfrm>
              <a:off x="837091" y="7222677"/>
              <a:ext cx="8293579" cy="115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175" lIns="122175" spcFirstLastPara="1" rIns="122175" wrap="square" tIns="1221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Rekapitulace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"/>
          <p:cNvSpPr txBox="1"/>
          <p:nvPr>
            <p:ph type="title"/>
          </p:nvPr>
        </p:nvSpPr>
        <p:spPr>
          <a:xfrm>
            <a:off x="1036674" y="547689"/>
            <a:ext cx="15994026" cy="15875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7200"/>
              <a:buFont typeface="Arial"/>
              <a:buNone/>
            </a:pPr>
            <a:r>
              <a:rPr lang="en-US"/>
              <a:t>ÚVOD</a:t>
            </a:r>
            <a:endParaRPr/>
          </a:p>
        </p:txBody>
      </p:sp>
      <p:sp>
        <p:nvSpPr>
          <p:cNvPr id="268" name="Google Shape;268;p3"/>
          <p:cNvSpPr txBox="1"/>
          <p:nvPr>
            <p:ph idx="1" type="body"/>
          </p:nvPr>
        </p:nvSpPr>
        <p:spPr>
          <a:xfrm>
            <a:off x="1257301" y="2135237"/>
            <a:ext cx="10872788" cy="7130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❑"/>
            </a:pPr>
            <a:r>
              <a:rPr lang="en-US" sz="3600"/>
              <a:t>Ve světě, kterému dominují technologie, je zachování našeho digitálního soukromí zásadní pro náš blahobyt. 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3600"/>
              <a:buChar char="❑"/>
            </a:pPr>
            <a:r>
              <a:rPr lang="en-US" sz="3600"/>
              <a:t>"Digitální pohoda: Diskuse o digitálním soukromí" je pohlcující kurz, jehož cílem je umožnit jednotlivcům orientovat se v digitální sféře a zároveň chránit jejich soukromí. 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3600"/>
              <a:buChar char="❑"/>
            </a:pPr>
            <a:r>
              <a:rPr lang="en-US" sz="3600"/>
              <a:t>Ať už jste jednotlivec, který chce chránit své osobní údaje, pedagog, který se snaží vštípit povědomí o digitálním soukromí, nebo profesionál zabývající se digitální bezpečností, tento kurz vás vybaví znalostmi a dovednostmi, které potřebujete.</a:t>
            </a:r>
            <a:endParaRPr/>
          </a:p>
          <a:p>
            <a:pPr indent="-114300" lvl="0" marL="342900" rtl="0" algn="just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sz="3600"/>
          </a:p>
        </p:txBody>
      </p:sp>
      <p:pic>
        <p:nvPicPr>
          <p:cNvPr descr="Privacy | A word cloud featuring &quot;Privacy&quot;. Would appreciate… | Flickr" id="269" name="Google Shape;26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4211666">
            <a:off x="11398722" y="3788197"/>
            <a:ext cx="7604019" cy="3824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"/>
          <p:cNvSpPr/>
          <p:nvPr/>
        </p:nvSpPr>
        <p:spPr>
          <a:xfrm>
            <a:off x="0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4"/>
          <p:cNvSpPr/>
          <p:nvPr/>
        </p:nvSpPr>
        <p:spPr>
          <a:xfrm rot="-853893">
            <a:off x="12262632" y="686926"/>
            <a:ext cx="4481848" cy="4481849"/>
          </a:xfrm>
          <a:prstGeom prst="arc">
            <a:avLst>
              <a:gd fmla="val 14612914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7" name="Google Shape;277;p4"/>
          <p:cNvGrpSpPr/>
          <p:nvPr/>
        </p:nvGrpSpPr>
        <p:grpSpPr>
          <a:xfrm>
            <a:off x="762000" y="2176448"/>
            <a:ext cx="16306800" cy="7229503"/>
            <a:chOff x="0" y="4748"/>
            <a:chExt cx="16306800" cy="7229503"/>
          </a:xfrm>
        </p:grpSpPr>
        <p:sp>
          <p:nvSpPr>
            <p:cNvPr id="278" name="Google Shape;278;p4"/>
            <p:cNvSpPr/>
            <p:nvPr/>
          </p:nvSpPr>
          <p:spPr>
            <a:xfrm>
              <a:off x="0" y="4748"/>
              <a:ext cx="16306800" cy="2001611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4"/>
            <p:cNvSpPr/>
            <p:nvPr/>
          </p:nvSpPr>
          <p:spPr>
            <a:xfrm>
              <a:off x="605487" y="455111"/>
              <a:ext cx="1101962" cy="1100886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4"/>
            <p:cNvSpPr/>
            <p:nvPr/>
          </p:nvSpPr>
          <p:spPr>
            <a:xfrm>
              <a:off x="2312936" y="4748"/>
              <a:ext cx="12257858" cy="2251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4"/>
            <p:cNvSpPr txBox="1"/>
            <p:nvPr/>
          </p:nvSpPr>
          <p:spPr>
            <a:xfrm>
              <a:off x="2312936" y="4748"/>
              <a:ext cx="12257858" cy="2251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8300" lIns="238300" spcFirstLastPara="1" rIns="238300" wrap="square" tIns="238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26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26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Digitální soukromí není v našem propojeném světě jen pojmem, ale základním právem </a:t>
              </a:r>
              <a:r>
                <a:rPr b="1" i="0" lang="en-US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(článek 8 Listiny základních práv Evropské unie). </a:t>
              </a:r>
              <a:endParaRPr/>
            </a:p>
            <a:p>
              <a:pPr indent="0" lvl="0" marL="0" marR="0" rtl="0" algn="l">
                <a:spcBef>
                  <a:spcPts val="112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26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4"/>
            <p:cNvSpPr/>
            <p:nvPr/>
          </p:nvSpPr>
          <p:spPr>
            <a:xfrm>
              <a:off x="0" y="2493593"/>
              <a:ext cx="16306800" cy="2001611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4"/>
            <p:cNvSpPr/>
            <p:nvPr/>
          </p:nvSpPr>
          <p:spPr>
            <a:xfrm>
              <a:off x="605487" y="2943956"/>
              <a:ext cx="1101962" cy="1100886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4"/>
            <p:cNvSpPr/>
            <p:nvPr/>
          </p:nvSpPr>
          <p:spPr>
            <a:xfrm>
              <a:off x="2312936" y="2493593"/>
              <a:ext cx="12257858" cy="2251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4"/>
            <p:cNvSpPr txBox="1"/>
            <p:nvPr/>
          </p:nvSpPr>
          <p:spPr>
            <a:xfrm>
              <a:off x="2312936" y="2493593"/>
              <a:ext cx="12257858" cy="2251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8300" lIns="238300" spcFirstLastPara="1" rIns="238300" wrap="square" tIns="238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12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Ponoříme se do kritického významu digitálního soukromí v našem každodenním životě.</a:t>
              </a:r>
              <a:endParaRPr/>
            </a:p>
            <a:p>
              <a:pPr indent="0" lvl="0" marL="0" marR="0" rtl="0" algn="l">
                <a:spcBef>
                  <a:spcPts val="112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26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4"/>
            <p:cNvSpPr/>
            <p:nvPr/>
          </p:nvSpPr>
          <p:spPr>
            <a:xfrm>
              <a:off x="0" y="4982439"/>
              <a:ext cx="16306800" cy="2001611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4"/>
            <p:cNvSpPr/>
            <p:nvPr/>
          </p:nvSpPr>
          <p:spPr>
            <a:xfrm>
              <a:off x="605487" y="5432801"/>
              <a:ext cx="1101962" cy="1100886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4"/>
            <p:cNvSpPr/>
            <p:nvPr/>
          </p:nvSpPr>
          <p:spPr>
            <a:xfrm>
              <a:off x="2312936" y="4982439"/>
              <a:ext cx="12257858" cy="2251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4"/>
            <p:cNvSpPr txBox="1"/>
            <p:nvPr/>
          </p:nvSpPr>
          <p:spPr>
            <a:xfrm>
              <a:off x="2312936" y="4982439"/>
              <a:ext cx="12257858" cy="2251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8300" lIns="238300" spcFirstLastPara="1" rIns="238300" wrap="square" tIns="238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t/>
              </a:r>
              <a:endParaRPr b="0" i="1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12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t/>
              </a:r>
              <a:endParaRPr b="0" i="1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12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rPr b="0" i="1" lang="en-US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Podívejte se na chvíli na svůj telefon, zamyslete se nad tím, kolik soukromých informací se v něm nachází, od sociálních chatů až po bankovní účty. </a:t>
              </a:r>
              <a:r>
                <a:rPr b="1" i="1" lang="en-US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 tím přichází i potřeba efektivně a bezpečně chránit vaše data.</a:t>
              </a:r>
              <a:endParaRPr/>
            </a:p>
            <a:p>
              <a:pPr indent="0" lvl="0" marL="0" marR="0" rtl="0" algn="l">
                <a:spcBef>
                  <a:spcPts val="112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r>
                <a:t/>
              </a:r>
              <a:endParaRPr b="0" i="1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26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"/>
          <p:cNvSpPr/>
          <p:nvPr/>
        </p:nvSpPr>
        <p:spPr>
          <a:xfrm>
            <a:off x="4572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5"/>
          <p:cNvSpPr/>
          <p:nvPr/>
        </p:nvSpPr>
        <p:spPr>
          <a:xfrm>
            <a:off x="2" y="0"/>
            <a:ext cx="6250907" cy="10287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5"/>
          <p:cNvSpPr txBox="1"/>
          <p:nvPr>
            <p:ph type="title"/>
          </p:nvPr>
        </p:nvSpPr>
        <p:spPr>
          <a:xfrm>
            <a:off x="1030251" y="1730359"/>
            <a:ext cx="4800600" cy="66917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Cíl modulu</a:t>
            </a:r>
            <a:br>
              <a:rPr lang="en-US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</p:txBody>
      </p:sp>
      <p:sp>
        <p:nvSpPr>
          <p:cNvPr id="297" name="Google Shape;297;p5"/>
          <p:cNvSpPr/>
          <p:nvPr/>
        </p:nvSpPr>
        <p:spPr>
          <a:xfrm flipH="1" rot="10800000">
            <a:off x="11325604" y="3683219"/>
            <a:ext cx="6125150" cy="6125150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8" name="Google Shape;298;p5"/>
          <p:cNvGrpSpPr/>
          <p:nvPr/>
        </p:nvGrpSpPr>
        <p:grpSpPr>
          <a:xfrm>
            <a:off x="6619577" y="3603180"/>
            <a:ext cx="10828241" cy="2946099"/>
            <a:chOff x="2935" y="2208374"/>
            <a:chExt cx="10828241" cy="2946099"/>
          </a:xfrm>
        </p:grpSpPr>
        <p:sp>
          <p:nvSpPr>
            <p:cNvPr id="299" name="Google Shape;299;p5"/>
            <p:cNvSpPr/>
            <p:nvPr/>
          </p:nvSpPr>
          <p:spPr>
            <a:xfrm>
              <a:off x="2935" y="2208374"/>
              <a:ext cx="3244668" cy="2519383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313992" y="2503879"/>
              <a:ext cx="3244668" cy="251938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5"/>
            <p:cNvSpPr txBox="1"/>
            <p:nvPr/>
          </p:nvSpPr>
          <p:spPr>
            <a:xfrm>
              <a:off x="387782" y="2577669"/>
              <a:ext cx="3097088" cy="2371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Cílem tohoto modulu je zlepšit porozumění digitálnímu soukromí, poskytnout praktické dovednosti a podpořit smysl pro odpovědnost v dnešní digitální éře. </a:t>
              </a:r>
              <a:endParaRPr/>
            </a:p>
            <a:p>
              <a:pPr indent="0" lvl="0" marL="0" marR="0" rtl="0" algn="ctr"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3869719" y="2208374"/>
              <a:ext cx="2915725" cy="2501375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4180776" y="2503879"/>
              <a:ext cx="2915725" cy="2501375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5"/>
            <p:cNvSpPr txBox="1"/>
            <p:nvPr/>
          </p:nvSpPr>
          <p:spPr>
            <a:xfrm>
              <a:off x="4254039" y="2577142"/>
              <a:ext cx="2769199" cy="23548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Na konci kurzu budou účastníci schopni činit informovaná rozhodnutí a vzdělávat ostatní o důležitosti digitálního soukromí.</a:t>
              </a:r>
              <a:endParaRPr/>
            </a:p>
            <a:p>
              <a:pPr indent="0" lvl="0" marL="0" marR="0" rtl="0" algn="ctr"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7407559" y="2208374"/>
              <a:ext cx="3112559" cy="2650594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7718617" y="2503879"/>
              <a:ext cx="3112559" cy="265059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5"/>
            <p:cNvSpPr txBox="1"/>
            <p:nvPr/>
          </p:nvSpPr>
          <p:spPr>
            <a:xfrm>
              <a:off x="7796250" y="2581512"/>
              <a:ext cx="2957293" cy="24953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Kromě toho budou účastníci připraveni sdílet a šířit informace o důležitosti digitálního soukromí se zbytkem společnosti.</a:t>
              </a:r>
              <a:endParaRPr/>
            </a:p>
            <a:p>
              <a:pPr indent="0" lvl="0" marL="0" marR="0" rtl="0" algn="ctr"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t/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"/>
          <p:cNvSpPr/>
          <p:nvPr/>
        </p:nvSpPr>
        <p:spPr>
          <a:xfrm>
            <a:off x="-2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6"/>
          <p:cNvSpPr txBox="1"/>
          <p:nvPr>
            <p:ph type="title"/>
          </p:nvPr>
        </p:nvSpPr>
        <p:spPr>
          <a:xfrm>
            <a:off x="1257300" y="835493"/>
            <a:ext cx="15773400" cy="17005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 sz="7800"/>
            </a:br>
            <a:r>
              <a:rPr lang="en-US" sz="7800"/>
              <a:t>CÍLE UČENÍ</a:t>
            </a:r>
            <a:br>
              <a:rPr lang="en-US" sz="7800"/>
            </a:br>
            <a:endParaRPr sz="7800"/>
          </a:p>
        </p:txBody>
      </p:sp>
      <p:grpSp>
        <p:nvGrpSpPr>
          <p:cNvPr id="314" name="Google Shape;314;p6"/>
          <p:cNvGrpSpPr/>
          <p:nvPr/>
        </p:nvGrpSpPr>
        <p:grpSpPr>
          <a:xfrm>
            <a:off x="1257300" y="2412450"/>
            <a:ext cx="16209798" cy="7595701"/>
            <a:chOff x="0" y="-1664250"/>
            <a:chExt cx="16209798" cy="7595701"/>
          </a:xfrm>
        </p:grpSpPr>
        <p:sp>
          <p:nvSpPr>
            <p:cNvPr id="315" name="Google Shape;315;p6"/>
            <p:cNvSpPr/>
            <p:nvPr/>
          </p:nvSpPr>
          <p:spPr>
            <a:xfrm>
              <a:off x="3656" y="-1664250"/>
              <a:ext cx="4615451" cy="7595701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6"/>
            <p:cNvSpPr txBox="1"/>
            <p:nvPr/>
          </p:nvSpPr>
          <p:spPr>
            <a:xfrm>
              <a:off x="3656" y="1222115"/>
              <a:ext cx="4615451" cy="45574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59825" spcFirstLastPara="1" rIns="359825" wrap="square" tIns="330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Calibri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Pochopit dopad technologií v digitálním věku.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6"/>
            <p:cNvSpPr/>
            <p:nvPr/>
          </p:nvSpPr>
          <p:spPr>
            <a:xfrm>
              <a:off x="1321293" y="0"/>
              <a:ext cx="1280160" cy="1280160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6"/>
            <p:cNvSpPr txBox="1"/>
            <p:nvPr/>
          </p:nvSpPr>
          <p:spPr>
            <a:xfrm>
              <a:off x="1508768" y="187475"/>
              <a:ext cx="905210" cy="9052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99800" spcFirstLastPara="1" rIns="998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319" name="Google Shape;319;p6"/>
            <p:cNvSpPr/>
            <p:nvPr/>
          </p:nvSpPr>
          <p:spPr>
            <a:xfrm>
              <a:off x="0" y="1466845"/>
              <a:ext cx="4615451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6"/>
            <p:cNvSpPr/>
            <p:nvPr/>
          </p:nvSpPr>
          <p:spPr>
            <a:xfrm>
              <a:off x="5080653" y="-1664250"/>
              <a:ext cx="6052148" cy="7595701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6"/>
            <p:cNvSpPr txBox="1"/>
            <p:nvPr/>
          </p:nvSpPr>
          <p:spPr>
            <a:xfrm>
              <a:off x="5080653" y="1222115"/>
              <a:ext cx="6052148" cy="45574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59825" spcFirstLastPara="1" rIns="359825" wrap="square" tIns="330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Calibri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Rozumět různým technikám používaným při phishingových útocích a být vybaven znalostmi pro efektivní identifikaci a ochranu před těmito kybernetickými hrozbami.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6"/>
            <p:cNvSpPr/>
            <p:nvPr/>
          </p:nvSpPr>
          <p:spPr>
            <a:xfrm>
              <a:off x="7305526" y="0"/>
              <a:ext cx="1280160" cy="1280160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6"/>
            <p:cNvSpPr txBox="1"/>
            <p:nvPr/>
          </p:nvSpPr>
          <p:spPr>
            <a:xfrm>
              <a:off x="7493001" y="187475"/>
              <a:ext cx="905210" cy="9052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99800" spcFirstLastPara="1" rIns="998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i="0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6"/>
            <p:cNvSpPr/>
            <p:nvPr/>
          </p:nvSpPr>
          <p:spPr>
            <a:xfrm>
              <a:off x="5578521" y="1466845"/>
              <a:ext cx="4615451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6"/>
            <p:cNvSpPr/>
            <p:nvPr/>
          </p:nvSpPr>
          <p:spPr>
            <a:xfrm>
              <a:off x="11594347" y="-1664250"/>
              <a:ext cx="4615451" cy="7595701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6"/>
            <p:cNvSpPr txBox="1"/>
            <p:nvPr/>
          </p:nvSpPr>
          <p:spPr>
            <a:xfrm>
              <a:off x="11594347" y="1222115"/>
              <a:ext cx="4615451" cy="45574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59825" spcFirstLastPara="1" rIns="359825" wrap="square" tIns="330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Calibri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Pochopit důležitost soukromých informací a soukromé komunikace v digitální sféře a získat znalosti a strategie pro ochranu osobních údajů.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6"/>
            <p:cNvSpPr/>
            <p:nvPr/>
          </p:nvSpPr>
          <p:spPr>
            <a:xfrm>
              <a:off x="13259611" y="0"/>
              <a:ext cx="1280160" cy="1280160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6"/>
            <p:cNvSpPr txBox="1"/>
            <p:nvPr/>
          </p:nvSpPr>
          <p:spPr>
            <a:xfrm>
              <a:off x="13447086" y="187475"/>
              <a:ext cx="905210" cy="9052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99800" spcFirstLastPara="1" rIns="998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329" name="Google Shape;329;p6"/>
            <p:cNvSpPr/>
            <p:nvPr/>
          </p:nvSpPr>
          <p:spPr>
            <a:xfrm>
              <a:off x="11493037" y="1466845"/>
              <a:ext cx="4615451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7"/>
          <p:cNvSpPr/>
          <p:nvPr/>
        </p:nvSpPr>
        <p:spPr>
          <a:xfrm>
            <a:off x="-2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7"/>
          <p:cNvSpPr txBox="1"/>
          <p:nvPr>
            <p:ph type="title"/>
          </p:nvPr>
        </p:nvSpPr>
        <p:spPr>
          <a:xfrm>
            <a:off x="1257300" y="835493"/>
            <a:ext cx="15773400" cy="17005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 sz="7800"/>
            </a:br>
            <a:r>
              <a:rPr lang="en-US" sz="7800"/>
              <a:t>VÝSTUPY Z UČENÍ</a:t>
            </a:r>
            <a:br>
              <a:rPr lang="en-US" sz="7800"/>
            </a:br>
            <a:endParaRPr sz="7800"/>
          </a:p>
        </p:txBody>
      </p:sp>
      <p:grpSp>
        <p:nvGrpSpPr>
          <p:cNvPr id="336" name="Google Shape;336;p7"/>
          <p:cNvGrpSpPr/>
          <p:nvPr/>
        </p:nvGrpSpPr>
        <p:grpSpPr>
          <a:xfrm>
            <a:off x="1277081" y="2756251"/>
            <a:ext cx="15733836" cy="6502712"/>
            <a:chOff x="19781" y="13051"/>
            <a:chExt cx="15733836" cy="6502712"/>
          </a:xfrm>
        </p:grpSpPr>
        <p:sp>
          <p:nvSpPr>
            <p:cNvPr id="337" name="Google Shape;337;p7"/>
            <p:cNvSpPr/>
            <p:nvPr/>
          </p:nvSpPr>
          <p:spPr>
            <a:xfrm>
              <a:off x="4565333" y="1331537"/>
              <a:ext cx="101529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7"/>
            <p:cNvSpPr txBox="1"/>
            <p:nvPr/>
          </p:nvSpPr>
          <p:spPr>
            <a:xfrm>
              <a:off x="5046831" y="1372022"/>
              <a:ext cx="52294" cy="10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19781" y="13051"/>
              <a:ext cx="4547351" cy="2728410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7"/>
            <p:cNvSpPr txBox="1"/>
            <p:nvPr/>
          </p:nvSpPr>
          <p:spPr>
            <a:xfrm>
              <a:off x="19781" y="13051"/>
              <a:ext cx="4547351" cy="27284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3875" lIns="222800" spcFirstLastPara="1" rIns="222800" wrap="square" tIns="233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b="0" i="0" lang="en-US" sz="2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NA KONCI TOHOTO MODULU BUDOU ÚČASTNÍCI SCHOPNI: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805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805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10158575" y="1331537"/>
              <a:ext cx="101529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D07A5B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7"/>
            <p:cNvSpPr txBox="1"/>
            <p:nvPr/>
          </p:nvSpPr>
          <p:spPr>
            <a:xfrm>
              <a:off x="10640073" y="1372022"/>
              <a:ext cx="52294" cy="10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5613024" y="13051"/>
              <a:ext cx="4547351" cy="2728410"/>
            </a:xfrm>
            <a:prstGeom prst="rect">
              <a:avLst/>
            </a:prstGeom>
            <a:solidFill>
              <a:srgbClr val="D778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7"/>
            <p:cNvSpPr txBox="1"/>
            <p:nvPr/>
          </p:nvSpPr>
          <p:spPr>
            <a:xfrm>
              <a:off x="5613024" y="13051"/>
              <a:ext cx="4547351" cy="27284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3875" lIns="222800" spcFirstLastPara="1" rIns="222800" wrap="square" tIns="233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POCHOPTE DŮLEŽITOST DIGITÁLNÍHO SOUKROMÍ V TECHNOLOGICKÉM SVĚTĚ.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t/>
              </a:r>
              <a:endPara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112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t/>
              </a:r>
              <a:endPara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2293457" y="2739662"/>
              <a:ext cx="11186484" cy="101529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2021"/>
                  </a:lnTo>
                  <a:lnTo>
                    <a:pt x="0" y="62021"/>
                  </a:lnTo>
                  <a:lnTo>
                    <a:pt x="0" y="120000"/>
                  </a:lnTo>
                </a:path>
              </a:pathLst>
            </a:custGeom>
            <a:noFill/>
            <a:ln cap="flat" cmpd="sng" w="9525">
              <a:solidFill>
                <a:srgbClr val="B88881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7"/>
            <p:cNvSpPr txBox="1"/>
            <p:nvPr/>
          </p:nvSpPr>
          <p:spPr>
            <a:xfrm>
              <a:off x="7605818" y="3242073"/>
              <a:ext cx="561763" cy="10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11206266" y="13051"/>
              <a:ext cx="4547351" cy="2728410"/>
            </a:xfrm>
            <a:prstGeom prst="rect">
              <a:avLst/>
            </a:prstGeom>
            <a:solidFill>
              <a:srgbClr val="C47F6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7"/>
            <p:cNvSpPr txBox="1"/>
            <p:nvPr/>
          </p:nvSpPr>
          <p:spPr>
            <a:xfrm>
              <a:off x="11206266" y="13051"/>
              <a:ext cx="4547351" cy="27284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3875" lIns="222800" spcFirstLastPara="1" rIns="222800" wrap="square" tIns="233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b="0" i="0" lang="en-US" sz="2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ROZPOZNAT NĚKTERÁ RIZIKA SPOJENÁ S DIGITÁLNÍM SOUKROMÍM (NAPŘÍKLAD PHISHING).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805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805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4565333" y="5105838"/>
              <a:ext cx="101529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A4A4A4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7"/>
            <p:cNvSpPr txBox="1"/>
            <p:nvPr/>
          </p:nvSpPr>
          <p:spPr>
            <a:xfrm>
              <a:off x="5046831" y="5146324"/>
              <a:ext cx="52294" cy="10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19781" y="3787353"/>
              <a:ext cx="4547351" cy="2728410"/>
            </a:xfrm>
            <a:prstGeom prst="rect">
              <a:avLst/>
            </a:prstGeom>
            <a:solidFill>
              <a:srgbClr val="B38E8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7"/>
            <p:cNvSpPr txBox="1"/>
            <p:nvPr/>
          </p:nvSpPr>
          <p:spPr>
            <a:xfrm>
              <a:off x="19781" y="3787353"/>
              <a:ext cx="4547351" cy="27284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3875" lIns="222800" spcFirstLastPara="1" rIns="222800" wrap="square" tIns="233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b="0" i="0" lang="en-US" sz="2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IDENTIFIKOVAT A APLIKOVAT STRATEGIE NA OCHRANU SVÝCH INFORMACÍ ONLINE.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805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805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5613024" y="3787353"/>
              <a:ext cx="9911088" cy="2728410"/>
            </a:xfrm>
            <a:prstGeom prst="rect">
              <a:avLst/>
            </a:prstGeom>
            <a:solidFill>
              <a:srgbClr val="A4A4A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7"/>
            <p:cNvSpPr txBox="1"/>
            <p:nvPr/>
          </p:nvSpPr>
          <p:spPr>
            <a:xfrm>
              <a:off x="5613024" y="3787353"/>
              <a:ext cx="9911088" cy="27284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3875" lIns="222800" spcFirstLastPara="1" rIns="222800" wrap="square" tIns="233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t/>
              </a:r>
              <a:endPara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112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t/>
              </a:r>
              <a:endPara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112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MODUL BUDE MÍT DŮLEŽITÝ PSYCHOLOGICKÝ DOPAD NA VAŠE ŽIVOTY, PROTOŽE BUDE PŘÍNOSEM JAK PRO PROFESI, POSKYTNE NOVÉ DOVEDNOSTI NEPOSTRADATELNÉ NA TRHU PRÁCE, TAK PRO OSOBNÍ ŽIVOT.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112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t/>
              </a:r>
              <a:endPara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112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8"/>
          <p:cNvSpPr/>
          <p:nvPr/>
        </p:nvSpPr>
        <p:spPr>
          <a:xfrm>
            <a:off x="4572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8"/>
          <p:cNvSpPr/>
          <p:nvPr/>
        </p:nvSpPr>
        <p:spPr>
          <a:xfrm>
            <a:off x="15313043" y="2"/>
            <a:ext cx="1702599" cy="716996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8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/>
            </a:br>
            <a:r>
              <a:rPr lang="en-US"/>
              <a:t>Očekávání od studentů</a:t>
            </a:r>
            <a:br>
              <a:rPr lang="en-US"/>
            </a:br>
            <a:endParaRPr/>
          </a:p>
        </p:txBody>
      </p:sp>
      <p:sp>
        <p:nvSpPr>
          <p:cNvPr id="362" name="Google Shape;362;p8"/>
          <p:cNvSpPr/>
          <p:nvPr/>
        </p:nvSpPr>
        <p:spPr>
          <a:xfrm flipH="1" rot="-5400000">
            <a:off x="833566" y="3274835"/>
            <a:ext cx="6125150" cy="6125150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8"/>
          <p:cNvSpPr txBox="1"/>
          <p:nvPr>
            <p:ph idx="1" type="body"/>
          </p:nvPr>
        </p:nvSpPr>
        <p:spPr>
          <a:xfrm>
            <a:off x="1885950" y="2216367"/>
            <a:ext cx="15773400" cy="7710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4000"/>
              <a:buNone/>
            </a:pPr>
            <a:r>
              <a:rPr b="1" lang="en-US" sz="4000">
                <a:solidFill>
                  <a:srgbClr val="FFAA5A"/>
                </a:solidFill>
              </a:rPr>
              <a:t>Úkoly a povinnosti studentů</a:t>
            </a:r>
            <a:endParaRPr b="1" sz="4000">
              <a:solidFill>
                <a:srgbClr val="FFAA5A"/>
              </a:solidFill>
            </a:endParaRPr>
          </a:p>
          <a:p>
            <a:pPr indent="0" lvl="1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AA5A"/>
              </a:buClr>
              <a:buSzPts val="4000"/>
              <a:buNone/>
            </a:pPr>
            <a:r>
              <a:rPr lang="en-US" sz="4000">
                <a:solidFill>
                  <a:srgbClr val="000000"/>
                </a:solidFill>
              </a:rPr>
              <a:t>Příklady:</a:t>
            </a:r>
            <a:endParaRPr/>
          </a:p>
          <a:p>
            <a:pPr indent="-342900" lvl="1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AA5A"/>
              </a:buClr>
              <a:buSzPts val="4000"/>
              <a:buFont typeface="Noto Sans Symbols"/>
              <a:buChar char="❑"/>
            </a:pPr>
            <a:r>
              <a:rPr lang="en-US" sz="4000"/>
              <a:t>Očekává se, že strávíte přibližně ... hodin na dokončení tohoto modulu.</a:t>
            </a:r>
            <a:endParaRPr/>
          </a:p>
          <a:p>
            <a:pPr indent="-342900" lvl="1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AA5A"/>
              </a:buClr>
              <a:buSzPts val="4000"/>
              <a:buFont typeface="Noto Sans Symbols"/>
              <a:buChar char="❑"/>
            </a:pPr>
            <a:r>
              <a:rPr lang="en-US" sz="4000"/>
              <a:t> Pro úplné absolvování tohoto kurzu musí účastníci:</a:t>
            </a:r>
            <a:endParaRPr/>
          </a:p>
          <a:p>
            <a:pPr indent="-3429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300"/>
              <a:buFont typeface="Courier New"/>
              <a:buChar char="o"/>
            </a:pPr>
            <a:r>
              <a:rPr lang="en-US" sz="3300"/>
              <a:t> Podívejte se na videa</a:t>
            </a:r>
            <a:endParaRPr sz="3300"/>
          </a:p>
          <a:p>
            <a:pPr indent="-3429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300"/>
              <a:buFont typeface="Courier New"/>
              <a:buChar char="o"/>
            </a:pPr>
            <a:r>
              <a:rPr lang="en-US" sz="3300"/>
              <a:t>Zobrazit prezentace</a:t>
            </a:r>
            <a:endParaRPr sz="3300"/>
          </a:p>
          <a:p>
            <a:pPr indent="-3429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300"/>
              <a:buFont typeface="Courier New"/>
              <a:buChar char="o"/>
            </a:pPr>
            <a:r>
              <a:rPr lang="en-US" sz="3300"/>
              <a:t>Vyplňte kvízy a otázky</a:t>
            </a:r>
            <a:endParaRPr sz="3300"/>
          </a:p>
          <a:p>
            <a:pPr indent="-3429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300"/>
              <a:buFont typeface="Courier New"/>
              <a:buChar char="o"/>
            </a:pPr>
            <a:r>
              <a:rPr lang="en-US" sz="3300"/>
              <a:t>Odevzdejte závěrečný test</a:t>
            </a:r>
            <a:endParaRPr/>
          </a:p>
          <a:p>
            <a:pPr indent="0" lvl="1" marL="6858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None/>
            </a:pPr>
            <a:r>
              <a:t/>
            </a:r>
            <a:endParaRPr sz="3200">
              <a:solidFill>
                <a:srgbClr val="000000"/>
              </a:solidFill>
            </a:endParaRPr>
          </a:p>
          <a:p>
            <a:pPr indent="0" lvl="1" marL="6858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None/>
            </a:pPr>
            <a:r>
              <a:t/>
            </a:r>
            <a:endParaRPr sz="3200">
              <a:solidFill>
                <a:srgbClr val="000000"/>
              </a:solidFill>
            </a:endParaRPr>
          </a:p>
          <a:p>
            <a:pPr indent="-1397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ourier New"/>
              <a:buNone/>
            </a:pPr>
            <a:r>
              <a:t/>
            </a:r>
            <a:endParaRPr sz="3200">
              <a:solidFill>
                <a:srgbClr val="000000"/>
              </a:solidFill>
            </a:endParaRPr>
          </a:p>
          <a:p>
            <a:pPr indent="-1397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ourier New"/>
              <a:buNone/>
            </a:pPr>
            <a:r>
              <a:t/>
            </a:r>
            <a:endParaRPr sz="3200"/>
          </a:p>
          <a:p>
            <a:pPr indent="-1397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ourier New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sz="4000"/>
          </a:p>
          <a:p>
            <a:pPr indent="-889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9"/>
          <p:cNvSpPr/>
          <p:nvPr/>
        </p:nvSpPr>
        <p:spPr>
          <a:xfrm>
            <a:off x="4572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9"/>
          <p:cNvSpPr/>
          <p:nvPr/>
        </p:nvSpPr>
        <p:spPr>
          <a:xfrm>
            <a:off x="15313043" y="2"/>
            <a:ext cx="1702599" cy="716996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9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br>
              <a:rPr lang="en-US"/>
            </a:br>
            <a:r>
              <a:rPr lang="en-US"/>
              <a:t>Očekávání od studentů</a:t>
            </a:r>
            <a:br>
              <a:rPr lang="en-US"/>
            </a:br>
            <a:endParaRPr/>
          </a:p>
        </p:txBody>
      </p:sp>
      <p:sp>
        <p:nvSpPr>
          <p:cNvPr id="371" name="Google Shape;371;p9"/>
          <p:cNvSpPr/>
          <p:nvPr/>
        </p:nvSpPr>
        <p:spPr>
          <a:xfrm flipH="1" rot="-5400000">
            <a:off x="833566" y="3274835"/>
            <a:ext cx="6125150" cy="6125150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9"/>
          <p:cNvSpPr txBox="1"/>
          <p:nvPr>
            <p:ph idx="1" type="body"/>
          </p:nvPr>
        </p:nvSpPr>
        <p:spPr>
          <a:xfrm>
            <a:off x="1885950" y="2216367"/>
            <a:ext cx="15773400" cy="7710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>
                <a:solidFill>
                  <a:srgbClr val="FFAA5A"/>
                </a:solidFill>
              </a:rPr>
              <a:t>To, co od vás očekáváme, lze rozdělit do tří kategorií: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400"/>
              <a:buChar char="❑"/>
            </a:pPr>
            <a:r>
              <a:rPr b="1" lang="en-US" sz="4400"/>
              <a:t>Před modulem: </a:t>
            </a:r>
            <a:r>
              <a:rPr lang="en-US" sz="4400"/>
              <a:t>Jedinou potřebou je mít základní dovednosti v používání technologií a velmi obecně vědět, co je digitální soukromí.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400"/>
              <a:buChar char="❑"/>
            </a:pPr>
            <a:r>
              <a:rPr b="1" lang="en-US" sz="4400"/>
              <a:t> Během modulu: </a:t>
            </a:r>
            <a:r>
              <a:rPr lang="en-US" sz="4400"/>
              <a:t>Aktivní účast v diskusích a plnění zadaných úkolů jsou nezbytné pro dosažení významného pokroku v oblasti digitálního soukromí.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400"/>
              <a:buChar char="❑"/>
            </a:pPr>
            <a:r>
              <a:rPr b="1" lang="en-US" sz="4400"/>
              <a:t>Po absolvování modulu: </a:t>
            </a:r>
            <a:r>
              <a:rPr lang="en-US" sz="4400"/>
              <a:t>Získané znalosti lze uplatnit v osobním i profesním životě. </a:t>
            </a:r>
            <a:endParaRPr/>
          </a:p>
          <a:p>
            <a:pPr indent="-635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b="1" sz="4400"/>
          </a:p>
          <a:p>
            <a:pPr indent="-635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b="1" sz="4400"/>
          </a:p>
          <a:p>
            <a:pPr indent="-635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b="1" sz="4400"/>
          </a:p>
          <a:p>
            <a:pPr indent="-635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b="1" sz="4400"/>
          </a:p>
          <a:p>
            <a:pPr indent="-63500" lvl="1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AA5A"/>
              </a:buClr>
              <a:buSzPts val="4400"/>
              <a:buFont typeface="Noto Sans Symbols"/>
              <a:buNone/>
            </a:pPr>
            <a:r>
              <a:t/>
            </a:r>
            <a:endParaRPr b="1" sz="4400"/>
          </a:p>
          <a:p>
            <a:pPr indent="-63500" lvl="1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AA5A"/>
              </a:buClr>
              <a:buSzPts val="4400"/>
              <a:buFont typeface="Noto Sans Symbols"/>
              <a:buNone/>
            </a:pPr>
            <a:r>
              <a:t/>
            </a:r>
            <a:endParaRPr b="1" sz="4400"/>
          </a:p>
          <a:p>
            <a:pPr indent="-63500" lvl="1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AA5A"/>
              </a:buClr>
              <a:buSzPts val="4400"/>
              <a:buFont typeface="Noto Sans Symbols"/>
              <a:buNone/>
            </a:pPr>
            <a:r>
              <a:t/>
            </a:r>
            <a:endParaRPr b="1" sz="4400"/>
          </a:p>
          <a:p>
            <a:pPr indent="-63500" lvl="1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AA5A"/>
              </a:buClr>
              <a:buSzPts val="4400"/>
              <a:buFont typeface="Noto Sans Symbols"/>
              <a:buNone/>
            </a:pPr>
            <a:r>
              <a:t/>
            </a:r>
            <a:endParaRPr b="1" sz="4400"/>
          </a:p>
          <a:p>
            <a:pPr indent="-635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b="1" sz="4400"/>
          </a:p>
          <a:p>
            <a:pPr indent="-635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4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Eva Škorňová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0x010100FC39A8C05164174D8B0CC0E9EA7C08B6</vt:lpwstr>
  </property>
  <property fmtid="{D5CDD505-2E9C-101B-9397-08002B2CF9AE}" pid="3" name="MediaServiceImageTags">
    <vt:lpwstr/>
  </property>
</Properties>
</file>