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3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  <p:sldMasterId id="2147483660" r:id="rId5"/>
    <p:sldMasterId id="2147483669" r:id="rId6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</p:sldIdLst>
  <p:sldSz cy="10287000" cx="18288000"/>
  <p:notesSz cx="6858000" cy="9144000"/>
  <p:embeddedFontLst>
    <p:embeddedFont>
      <p:font typeface="Play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:go="http://customooxmlschemas.google.com/" r:id="rId20" roundtripDataSignature="AMtx7mhJLIIVA1FbkZ3bSTUP2mf7D/k+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4.xml"/><Relationship Id="rId10" Type="http://schemas.openxmlformats.org/officeDocument/2006/relationships/slide" Target="slides/slide3.xml"/><Relationship Id="rId13" Type="http://schemas.openxmlformats.org/officeDocument/2006/relationships/slide" Target="slides/slide6.xml"/><Relationship Id="rId12" Type="http://schemas.openxmlformats.org/officeDocument/2006/relationships/slide" Target="slides/slide5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5" Type="http://schemas.openxmlformats.org/officeDocument/2006/relationships/slide" Target="slides/slide8.xml"/><Relationship Id="rId14" Type="http://schemas.openxmlformats.org/officeDocument/2006/relationships/slide" Target="slides/slide7.xml"/><Relationship Id="rId17" Type="http://schemas.openxmlformats.org/officeDocument/2006/relationships/slide" Target="slides/slide10.xml"/><Relationship Id="rId16" Type="http://schemas.openxmlformats.org/officeDocument/2006/relationships/slide" Target="slides/slide9.xml"/><Relationship Id="rId5" Type="http://schemas.openxmlformats.org/officeDocument/2006/relationships/slideMaster" Target="slideMasters/slideMaster2.xml"/><Relationship Id="rId19" Type="http://schemas.openxmlformats.org/officeDocument/2006/relationships/font" Target="fonts/Play-bold.fntdata"/><Relationship Id="rId6" Type="http://schemas.openxmlformats.org/officeDocument/2006/relationships/slideMaster" Target="slideMasters/slideMaster3.xml"/><Relationship Id="rId18" Type="http://schemas.openxmlformats.org/officeDocument/2006/relationships/font" Target="fonts/Play-regular.fntdata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3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2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62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64" name="Google Shape;264;p3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5" name="Google Shape;265;p3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72" name="Google Shape;272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4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5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5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8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6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7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7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8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7" name="Google Shape;357;p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64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9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9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Relationship Id="rId3" Type="http://schemas.openxmlformats.org/officeDocument/2006/relationships/image" Target="../media/image3.jpg"/><Relationship Id="rId4" Type="http://schemas.openxmlformats.org/officeDocument/2006/relationships/image" Target="../media/image5.png"/><Relationship Id="rId10" Type="http://schemas.openxmlformats.org/officeDocument/2006/relationships/image" Target="../media/image4.png"/><Relationship Id="rId9" Type="http://schemas.openxmlformats.org/officeDocument/2006/relationships/image" Target="../media/image8.png"/><Relationship Id="rId5" Type="http://schemas.openxmlformats.org/officeDocument/2006/relationships/image" Target="../media/image15.png"/><Relationship Id="rId6" Type="http://schemas.openxmlformats.org/officeDocument/2006/relationships/image" Target="../media/image2.png"/><Relationship Id="rId7" Type="http://schemas.openxmlformats.org/officeDocument/2006/relationships/image" Target="../media/image17.jpg"/><Relationship Id="rId8" Type="http://schemas.openxmlformats.org/officeDocument/2006/relationships/image" Target="../media/image7.jp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body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zvislý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5"/>
          <p:cNvSpPr txBox="1"/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35"/>
          <p:cNvSpPr txBox="1"/>
          <p:nvPr>
            <p:ph idx="1" type="body"/>
          </p:nvPr>
        </p:nvSpPr>
        <p:spPr>
          <a:xfrm rot="5400000">
            <a:off x="5880497" y="-1884758"/>
            <a:ext cx="6527007" cy="1577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35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5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35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Zvislý nadpis a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6"/>
          <p:cNvSpPr txBox="1"/>
          <p:nvPr>
            <p:ph type="title"/>
          </p:nvPr>
        </p:nvSpPr>
        <p:spPr>
          <a:xfrm rot="5400000">
            <a:off x="10700147" y="2934892"/>
            <a:ext cx="8717757" cy="39433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36"/>
          <p:cNvSpPr txBox="1"/>
          <p:nvPr>
            <p:ph idx="1" type="body"/>
          </p:nvPr>
        </p:nvSpPr>
        <p:spPr>
          <a:xfrm rot="5400000">
            <a:off x="2699146" y="-894158"/>
            <a:ext cx="8717757" cy="1160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36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36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36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adpis a obsah" type="obj">
  <p:cSld name="OBJEC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title"/>
          </p:nvPr>
        </p:nvSpPr>
        <p:spPr>
          <a:xfrm>
            <a:off x="1036674" y="547689"/>
            <a:ext cx="15994026" cy="15875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7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" type="body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42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4572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4191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40005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40005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>
  <p:cSld name="Úvodná snímka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37"/>
          <p:cNvSpPr txBox="1"/>
          <p:nvPr/>
        </p:nvSpPr>
        <p:spPr>
          <a:xfrm>
            <a:off x="2286000" y="3974221"/>
            <a:ext cx="13716000" cy="1117970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137150" spcFirstLastPara="1" rIns="137150" wrap="square" tIns="6857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3000"/>
              <a:buFont typeface="Cambria"/>
              <a:buNone/>
            </a:pPr>
            <a:r>
              <a:rPr b="1" lang="en-US" sz="3000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ERASMUS+KA220-ADU - Cooperation partnerships in adult education</a:t>
            </a:r>
            <a:endParaRPr b="1" sz="3000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3000"/>
              <a:buFont typeface="Cambria"/>
              <a:buNone/>
            </a:pPr>
            <a:r>
              <a:rPr b="1" lang="en-US" sz="3000">
                <a:solidFill>
                  <a:srgbClr val="FFAA5A"/>
                </a:solidFill>
                <a:latin typeface="Cambria"/>
                <a:ea typeface="Cambria"/>
                <a:cs typeface="Cambria"/>
                <a:sym typeface="Cambria"/>
              </a:rPr>
              <a:t>KA220-ADU-2BF13E10 </a:t>
            </a:r>
            <a:endParaRPr b="1" sz="3000">
              <a:solidFill>
                <a:srgbClr val="FFAA5A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92" name="Google Shape;92;p37"/>
          <p:cNvSpPr txBox="1"/>
          <p:nvPr/>
        </p:nvSpPr>
        <p:spPr>
          <a:xfrm>
            <a:off x="1945758" y="1563092"/>
            <a:ext cx="14396484" cy="18928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9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Building Digital Resilience by Making Digital Wellbeing and</a:t>
            </a:r>
            <a:br>
              <a:rPr b="1" i="0" lang="en-US" sz="39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en-US" sz="39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Security Accessible to All</a:t>
            </a:r>
            <a:br>
              <a:rPr b="1" i="0" lang="en-US" sz="39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</a:br>
            <a:r>
              <a:rPr b="1" i="0" lang="en-US" sz="39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rPr>
              <a:t>&lt;&lt;DigiWELL&gt;&gt;</a:t>
            </a:r>
            <a:endParaRPr sz="3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93" name="Google Shape;93;p37"/>
          <p:cNvGrpSpPr/>
          <p:nvPr/>
        </p:nvGrpSpPr>
        <p:grpSpPr>
          <a:xfrm>
            <a:off x="606056" y="8872697"/>
            <a:ext cx="17403866" cy="1185078"/>
            <a:chOff x="435935" y="5851336"/>
            <a:chExt cx="11602577" cy="790052"/>
          </a:xfrm>
        </p:grpSpPr>
        <p:pic>
          <p:nvPicPr>
            <p:cNvPr descr="Obrázok, na ktorom je text" id="94" name="Google Shape;94;p37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435935" y="5963498"/>
              <a:ext cx="2290456" cy="52937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5" name="Google Shape;95;p37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0212223" y="5851336"/>
              <a:ext cx="1826289" cy="73747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6" name="Google Shape;96;p37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2726391" y="5863719"/>
              <a:ext cx="777669" cy="77766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lovenská poľnohospodárska univerzita v Nitre" id="97" name="Google Shape;97;p37"/>
            <p:cNvPicPr preferRelativeResize="0"/>
            <p:nvPr/>
          </p:nvPicPr>
          <p:blipFill rotWithShape="1">
            <a:blip r:embed="rId5">
              <a:alphaModFix/>
            </a:blip>
            <a:srcRect b="0" l="0" r="0" t="0"/>
            <a:stretch/>
          </p:blipFill>
          <p:spPr>
            <a:xfrm>
              <a:off x="3589235" y="5963498"/>
              <a:ext cx="1128044" cy="5044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Logo" id="98" name="Google Shape;98;p37"/>
            <p:cNvPicPr preferRelativeResize="0"/>
            <p:nvPr/>
          </p:nvPicPr>
          <p:blipFill rotWithShape="1">
            <a:blip r:embed="rId6">
              <a:alphaModFix/>
            </a:blip>
            <a:srcRect b="0" l="0" r="0" t="0"/>
            <a:stretch/>
          </p:blipFill>
          <p:spPr>
            <a:xfrm>
              <a:off x="4717279" y="5963498"/>
              <a:ext cx="968299" cy="50449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99" name="Google Shape;99;p37"/>
            <p:cNvPicPr preferRelativeResize="0"/>
            <p:nvPr/>
          </p:nvPicPr>
          <p:blipFill rotWithShape="1">
            <a:blip r:embed="rId7">
              <a:alphaModFix/>
            </a:blip>
            <a:srcRect b="0" l="0" r="0" t="0"/>
            <a:stretch/>
          </p:blipFill>
          <p:spPr>
            <a:xfrm>
              <a:off x="5685578" y="5945929"/>
              <a:ext cx="1156727" cy="56451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AIFED - Formación, cultura y empleo en Granada" id="100" name="Google Shape;100;p37"/>
            <p:cNvPicPr preferRelativeResize="0"/>
            <p:nvPr/>
          </p:nvPicPr>
          <p:blipFill rotWithShape="1">
            <a:blip r:embed="rId8">
              <a:alphaModFix/>
            </a:blip>
            <a:srcRect b="0" l="0" r="0" t="0"/>
            <a:stretch/>
          </p:blipFill>
          <p:spPr>
            <a:xfrm>
              <a:off x="6898797" y="5968999"/>
              <a:ext cx="1521023" cy="52387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1" name="Google Shape;101;p37"/>
            <p:cNvPicPr preferRelativeResize="0"/>
            <p:nvPr/>
          </p:nvPicPr>
          <p:blipFill rotWithShape="1">
            <a:blip r:embed="rId9">
              <a:alphaModFix/>
            </a:blip>
            <a:srcRect b="0" l="0" r="0" t="0"/>
            <a:stretch/>
          </p:blipFill>
          <p:spPr>
            <a:xfrm>
              <a:off x="8566511" y="5945929"/>
              <a:ext cx="1499020" cy="2286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Syzygia Foundation" id="102" name="Google Shape;102;p37"/>
            <p:cNvPicPr preferRelativeResize="0"/>
            <p:nvPr/>
          </p:nvPicPr>
          <p:blipFill rotWithShape="1">
            <a:blip r:embed="rId10">
              <a:alphaModFix/>
            </a:blip>
            <a:srcRect b="0" l="0" r="0" t="0"/>
            <a:stretch/>
          </p:blipFill>
          <p:spPr>
            <a:xfrm>
              <a:off x="8606409" y="6252553"/>
              <a:ext cx="1419225" cy="282282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8"/>
          <p:cNvSpPr txBox="1"/>
          <p:nvPr>
            <p:ph type="title"/>
          </p:nvPr>
        </p:nvSpPr>
        <p:spPr>
          <a:xfrm>
            <a:off x="1036674" y="547689"/>
            <a:ext cx="15994026" cy="15875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7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38"/>
          <p:cNvSpPr txBox="1"/>
          <p:nvPr>
            <p:ph idx="1" type="body"/>
          </p:nvPr>
        </p:nvSpPr>
        <p:spPr>
          <a:xfrm>
            <a:off x="1257300" y="2738438"/>
            <a:ext cx="7772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42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4572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4191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40005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40005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06" name="Google Shape;106;p38"/>
          <p:cNvSpPr txBox="1"/>
          <p:nvPr>
            <p:ph idx="2" type="body"/>
          </p:nvPr>
        </p:nvSpPr>
        <p:spPr>
          <a:xfrm>
            <a:off x="9258300" y="2738438"/>
            <a:ext cx="7772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4200"/>
              <a:buChar char="❑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4572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2pPr>
            <a:lvl3pPr indent="-4191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3pPr>
            <a:lvl4pPr indent="-40005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4pPr>
            <a:lvl5pPr indent="-40005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9"/>
          <p:cNvSpPr txBox="1"/>
          <p:nvPr>
            <p:ph type="title"/>
          </p:nvPr>
        </p:nvSpPr>
        <p:spPr>
          <a:xfrm>
            <a:off x="1259682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39"/>
          <p:cNvSpPr txBox="1"/>
          <p:nvPr>
            <p:ph idx="1" type="body"/>
          </p:nvPr>
        </p:nvSpPr>
        <p:spPr>
          <a:xfrm>
            <a:off x="1259683" y="2521745"/>
            <a:ext cx="7736681" cy="1235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110" name="Google Shape;110;p39"/>
          <p:cNvSpPr txBox="1"/>
          <p:nvPr>
            <p:ph idx="2" type="body"/>
          </p:nvPr>
        </p:nvSpPr>
        <p:spPr>
          <a:xfrm>
            <a:off x="1259683" y="3757613"/>
            <a:ext cx="7736681" cy="5526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11" name="Google Shape;111;p39"/>
          <p:cNvSpPr txBox="1"/>
          <p:nvPr>
            <p:ph idx="3" type="body"/>
          </p:nvPr>
        </p:nvSpPr>
        <p:spPr>
          <a:xfrm>
            <a:off x="9258300" y="2521745"/>
            <a:ext cx="7774782" cy="1235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112" name="Google Shape;112;p39"/>
          <p:cNvSpPr txBox="1"/>
          <p:nvPr>
            <p:ph idx="4" type="body"/>
          </p:nvPr>
        </p:nvSpPr>
        <p:spPr>
          <a:xfrm>
            <a:off x="9258300" y="3757613"/>
            <a:ext cx="7774782" cy="5526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1800"/>
              <a:buChar char="❑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0"/>
          <p:cNvSpPr txBox="1"/>
          <p:nvPr>
            <p:ph type="title"/>
          </p:nvPr>
        </p:nvSpPr>
        <p:spPr>
          <a:xfrm>
            <a:off x="1036674" y="547689"/>
            <a:ext cx="15994026" cy="15875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42"/>
          <p:cNvSpPr txBox="1"/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Cambria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8" name="Google Shape;118;p42"/>
          <p:cNvSpPr txBox="1"/>
          <p:nvPr>
            <p:ph idx="1" type="body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4800"/>
              <a:buChar char="❑"/>
              <a:defRPr sz="4800"/>
            </a:lvl1pPr>
            <a:lvl2pPr indent="-4953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indent="-4572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indent="-4191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indent="-4191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indent="-4191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indent="-4191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indent="-4191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indent="-4191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/>
        </p:txBody>
      </p:sp>
      <p:sp>
        <p:nvSpPr>
          <p:cNvPr id="119" name="Google Shape;119;p42"/>
          <p:cNvSpPr txBox="1"/>
          <p:nvPr>
            <p:ph idx="2" type="body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120" name="Google Shape;120;p42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1" name="Google Shape;121;p42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2" name="Google Shape;122;p42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43"/>
          <p:cNvSpPr txBox="1"/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4800"/>
              <a:buFont typeface="Cambria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43"/>
          <p:cNvSpPr/>
          <p:nvPr>
            <p:ph idx="2" type="pic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  <a:noFill/>
          <a:ln>
            <a:noFill/>
          </a:ln>
        </p:spPr>
      </p:sp>
      <p:sp>
        <p:nvSpPr>
          <p:cNvPr id="126" name="Google Shape;126;p43"/>
          <p:cNvSpPr txBox="1"/>
          <p:nvPr>
            <p:ph idx="1" type="body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127" name="Google Shape;127;p43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8" name="Google Shape;128;p43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9" name="Google Shape;129;p43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l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Úvodná snímka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7"/>
          <p:cNvSpPr txBox="1"/>
          <p:nvPr>
            <p:ph type="ctrTitle"/>
          </p:nvPr>
        </p:nvSpPr>
        <p:spPr>
          <a:xfrm>
            <a:off x="2286000" y="1683545"/>
            <a:ext cx="13716000" cy="35814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Play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27"/>
          <p:cNvSpPr txBox="1"/>
          <p:nvPr>
            <p:ph idx="1" type="subTitle"/>
          </p:nvPr>
        </p:nvSpPr>
        <p:spPr>
          <a:xfrm>
            <a:off x="2286000" y="5403057"/>
            <a:ext cx="13716000" cy="248364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/>
            </a:lvl1pPr>
            <a:lvl2pPr lvl="1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sz="3000"/>
            </a:lvl2pPr>
            <a:lvl3pPr lvl="2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sz="2700"/>
            </a:lvl3pPr>
            <a:lvl4pPr lvl="3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4pPr>
            <a:lvl5pPr lvl="4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5pPr>
            <a:lvl6pPr lvl="5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6pPr>
            <a:lvl7pPr lvl="6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7pPr>
            <a:lvl8pPr lvl="7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8pPr>
            <a:lvl9pPr lvl="8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9pPr>
          </a:lstStyle>
          <a:p/>
        </p:txBody>
      </p:sp>
      <p:sp>
        <p:nvSpPr>
          <p:cNvPr id="24" name="Google Shape;24;p27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7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27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8" name="Google Shape;138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7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7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3" name="Google Shape;143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4" name="Google Shape;144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5" name="Google Shape;145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8" name="Google Shape;148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9" name="Google Shape;149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0" name="Google Shape;150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1" name="Google Shape;151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19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4" name="Google Shape;154;p19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55" name="Google Shape;15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6" name="Google Shape;15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7" name="Google Shape;15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0" name="Google Shape;160;p20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61" name="Google Shape;161;p20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162" name="Google Shape;162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4" name="Google Shape;164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7" name="Google Shape;167;p21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68" name="Google Shape;168;p21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69" name="Google Shape;169;p21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70" name="Google Shape;170;p21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71" name="Google Shape;171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2" name="Google Shape;172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3" name="Google Shape;173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6" name="Google Shape;176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7" name="Google Shape;177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8" name="Google Shape;178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3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1" name="Google Shape;181;p23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182" name="Google Shape;182;p23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83" name="Google Shape;183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4" name="Google Shape;184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4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8" name="Google Shape;188;p24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189" name="Google Shape;189;p24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190" name="Google Shape;190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1" name="Google Shape;191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2" name="Google Shape;192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5" name="Google Shape;195;p25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6" name="Google Shape;196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7" name="Google Shape;197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lavička sekcie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8"/>
          <p:cNvSpPr txBox="1"/>
          <p:nvPr>
            <p:ph type="title"/>
          </p:nvPr>
        </p:nvSpPr>
        <p:spPr>
          <a:xfrm>
            <a:off x="1247775" y="2564608"/>
            <a:ext cx="15773400" cy="427910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0"/>
              <a:buFont typeface="Play"/>
              <a:buNone/>
              <a:defRPr sz="9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28"/>
          <p:cNvSpPr txBox="1"/>
          <p:nvPr>
            <p:ph idx="1" type="body"/>
          </p:nvPr>
        </p:nvSpPr>
        <p:spPr>
          <a:xfrm>
            <a:off x="1247775" y="6884195"/>
            <a:ext cx="15773400" cy="225028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757575"/>
              </a:buClr>
              <a:buSzPts val="3600"/>
              <a:buNone/>
              <a:defRPr sz="3600">
                <a:solidFill>
                  <a:srgbClr val="75757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3000"/>
              <a:buNone/>
              <a:defRPr sz="3000">
                <a:solidFill>
                  <a:srgbClr val="757575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700"/>
              <a:buNone/>
              <a:defRPr sz="2700">
                <a:solidFill>
                  <a:srgbClr val="757575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9pPr>
          </a:lstStyle>
          <a:p/>
        </p:txBody>
      </p:sp>
      <p:sp>
        <p:nvSpPr>
          <p:cNvPr id="30" name="Google Shape;30;p28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28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28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6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1" name="Google Shape;201;p26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2" name="Google Shape;202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3" name="Google Shape;203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4" name="Google Shape;204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va obsahy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9"/>
          <p:cNvSpPr txBox="1"/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29"/>
          <p:cNvSpPr txBox="1"/>
          <p:nvPr>
            <p:ph idx="1" type="body"/>
          </p:nvPr>
        </p:nvSpPr>
        <p:spPr>
          <a:xfrm>
            <a:off x="1257300" y="2738438"/>
            <a:ext cx="7772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29"/>
          <p:cNvSpPr txBox="1"/>
          <p:nvPr>
            <p:ph idx="2" type="body"/>
          </p:nvPr>
        </p:nvSpPr>
        <p:spPr>
          <a:xfrm>
            <a:off x="9258300" y="2738438"/>
            <a:ext cx="7772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29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29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9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orovnanie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30"/>
          <p:cNvSpPr txBox="1"/>
          <p:nvPr>
            <p:ph type="title"/>
          </p:nvPr>
        </p:nvSpPr>
        <p:spPr>
          <a:xfrm>
            <a:off x="1259682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30"/>
          <p:cNvSpPr txBox="1"/>
          <p:nvPr>
            <p:ph idx="1" type="body"/>
          </p:nvPr>
        </p:nvSpPr>
        <p:spPr>
          <a:xfrm>
            <a:off x="1259683" y="2521745"/>
            <a:ext cx="7736681" cy="1235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43" name="Google Shape;43;p30"/>
          <p:cNvSpPr txBox="1"/>
          <p:nvPr>
            <p:ph idx="2" type="body"/>
          </p:nvPr>
        </p:nvSpPr>
        <p:spPr>
          <a:xfrm>
            <a:off x="1259683" y="3757613"/>
            <a:ext cx="7736681" cy="5526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30"/>
          <p:cNvSpPr txBox="1"/>
          <p:nvPr>
            <p:ph idx="3" type="body"/>
          </p:nvPr>
        </p:nvSpPr>
        <p:spPr>
          <a:xfrm>
            <a:off x="9258300" y="2521745"/>
            <a:ext cx="7774782" cy="123586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b="1" sz="36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None/>
              <a:defRPr b="1" sz="30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None/>
              <a:defRPr b="1" sz="27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9pPr>
          </a:lstStyle>
          <a:p/>
        </p:txBody>
      </p:sp>
      <p:sp>
        <p:nvSpPr>
          <p:cNvPr id="45" name="Google Shape;45;p30"/>
          <p:cNvSpPr txBox="1"/>
          <p:nvPr>
            <p:ph idx="4" type="body"/>
          </p:nvPr>
        </p:nvSpPr>
        <p:spPr>
          <a:xfrm>
            <a:off x="9258300" y="3757613"/>
            <a:ext cx="7774782" cy="55268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30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0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0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en nadpis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31"/>
          <p:cNvSpPr txBox="1"/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31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1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1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rázdna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2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32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sah s popisom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3"/>
          <p:cNvSpPr txBox="1"/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3"/>
          <p:cNvSpPr txBox="1"/>
          <p:nvPr>
            <p:ph idx="1" type="body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5334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1pPr>
            <a:lvl2pPr indent="-4953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4200"/>
              <a:buChar char="•"/>
              <a:defRPr sz="4200"/>
            </a:lvl2pPr>
            <a:lvl3pPr indent="-4572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  <a:defRPr sz="3600"/>
            </a:lvl3pPr>
            <a:lvl4pPr indent="-4191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4pPr>
            <a:lvl5pPr indent="-4191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5pPr>
            <a:lvl6pPr indent="-4191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6pPr>
            <a:lvl7pPr indent="-4191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7pPr>
            <a:lvl8pPr indent="-4191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8pPr>
            <a:lvl9pPr indent="-4191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Char char="•"/>
              <a:defRPr sz="3000"/>
            </a:lvl9pPr>
          </a:lstStyle>
          <a:p/>
        </p:txBody>
      </p:sp>
      <p:sp>
        <p:nvSpPr>
          <p:cNvPr id="61" name="Google Shape;61;p33"/>
          <p:cNvSpPr txBox="1"/>
          <p:nvPr>
            <p:ph idx="2" type="body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62" name="Google Shape;62;p33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3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33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brázok s popisom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4"/>
          <p:cNvSpPr txBox="1"/>
          <p:nvPr>
            <p:ph type="title"/>
          </p:nvPr>
        </p:nvSpPr>
        <p:spPr>
          <a:xfrm>
            <a:off x="1259683" y="685800"/>
            <a:ext cx="5898356" cy="2400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Play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4"/>
          <p:cNvSpPr/>
          <p:nvPr>
            <p:ph idx="2" type="pic"/>
          </p:nvPr>
        </p:nvSpPr>
        <p:spPr>
          <a:xfrm>
            <a:off x="7774782" y="1481138"/>
            <a:ext cx="9258300" cy="7310438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4"/>
          <p:cNvSpPr txBox="1"/>
          <p:nvPr>
            <p:ph idx="1" type="body"/>
          </p:nvPr>
        </p:nvSpPr>
        <p:spPr>
          <a:xfrm>
            <a:off x="1259683" y="3086100"/>
            <a:ext cx="5898356" cy="57173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indent="-228600" lvl="1" marL="914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/>
            </a:lvl2pPr>
            <a:lvl3pPr indent="-228600" lvl="2" marL="1371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4pPr>
            <a:lvl5pPr indent="-228600" lvl="4" marL="2286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5pPr>
            <a:lvl6pPr indent="-228600" lvl="5" marL="2743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6pPr>
            <a:lvl7pPr indent="-228600" lvl="6" marL="32004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7pPr>
            <a:lvl8pPr indent="-228600" lvl="7" marL="3657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8pPr>
            <a:lvl9pPr indent="-228600" lvl="8" marL="41148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9pPr>
          </a:lstStyle>
          <a:p/>
        </p:txBody>
      </p:sp>
      <p:sp>
        <p:nvSpPr>
          <p:cNvPr id="69" name="Google Shape;69;p34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4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34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4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_rels/slideMaster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1.xml"/><Relationship Id="rId3" Type="http://schemas.openxmlformats.org/officeDocument/2006/relationships/slideLayout" Target="../slideLayouts/slideLayout22.xml"/><Relationship Id="rId4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9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6.xml"/><Relationship Id="rId8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Play"/>
              <a:buNone/>
              <a:defRPr b="0" i="0" sz="6600" u="none" cap="none" strike="noStrik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1257300" y="2738438"/>
            <a:ext cx="15773400" cy="65270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marR="0" rtl="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4200"/>
              <a:buFont typeface="Arial"/>
              <a:buChar char="•"/>
              <a:defRPr b="0" i="0" sz="4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572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19100" lvl="2" marL="1371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00050" lvl="3" marL="1828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00050" lvl="4" marL="22860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00050" lvl="5" marL="2743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00050" lvl="6" marL="3200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00050" lvl="7" marL="3657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00050" lvl="8" marL="4114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12573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6057900" y="9534526"/>
            <a:ext cx="61722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12915900" y="9534526"/>
            <a:ext cx="4114800" cy="5476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800" u="none" cap="none" strike="noStrik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title"/>
          </p:nvPr>
        </p:nvSpPr>
        <p:spPr>
          <a:xfrm>
            <a:off x="1036674" y="547689"/>
            <a:ext cx="15994026" cy="15875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7200"/>
              <a:buFont typeface="Cambria"/>
              <a:buNone/>
              <a:defRPr b="1" i="0" sz="7200" u="none" cap="none" strike="noStrike">
                <a:solidFill>
                  <a:srgbClr val="92BAB5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6" name="Google Shape;86;p13"/>
          <p:cNvSpPr txBox="1"/>
          <p:nvPr>
            <p:ph idx="1" type="body"/>
          </p:nvPr>
        </p:nvSpPr>
        <p:spPr>
          <a:xfrm>
            <a:off x="1036674" y="2488019"/>
            <a:ext cx="15994026" cy="59170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95300" lvl="0" marL="457200" marR="0" rtl="0" algn="l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Clr>
                <a:srgbClr val="FFAA5A"/>
              </a:buClr>
              <a:buSzPts val="4200"/>
              <a:buFont typeface="Noto Sans Symbols"/>
              <a:buChar char="❑"/>
              <a:defRPr b="0" i="0" sz="4200" u="none" cap="none" strike="noStrike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indent="-457200" lvl="1" marL="914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19100" lvl="2" marL="1371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Char char="•"/>
              <a:defRPr b="0" i="0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0050" lvl="3" marL="1828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0050" lvl="4" marL="22860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0050" lvl="5" marL="2743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0050" lvl="6" marL="32004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0050" lvl="7" marL="36576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0050" lvl="8" marL="41148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Char char="•"/>
              <a:defRPr b="0" i="0" sz="27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2" name="Google Shape;132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3" name="Google Shape;133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4" name="Google Shape;134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5" name="Google Shape;135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image" Target="../media/image4.png"/><Relationship Id="rId10" Type="http://schemas.openxmlformats.org/officeDocument/2006/relationships/image" Target="../media/image8.png"/><Relationship Id="rId13" Type="http://schemas.openxmlformats.org/officeDocument/2006/relationships/image" Target="../media/image16.png"/><Relationship Id="rId12" Type="http://schemas.openxmlformats.org/officeDocument/2006/relationships/image" Target="../media/image14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5.png"/><Relationship Id="rId9" Type="http://schemas.openxmlformats.org/officeDocument/2006/relationships/image" Target="../media/image7.jpg"/><Relationship Id="rId5" Type="http://schemas.openxmlformats.org/officeDocument/2006/relationships/image" Target="../media/image15.png"/><Relationship Id="rId6" Type="http://schemas.openxmlformats.org/officeDocument/2006/relationships/image" Target="../media/image26.png"/><Relationship Id="rId7" Type="http://schemas.openxmlformats.org/officeDocument/2006/relationships/image" Target="../media/image2.png"/><Relationship Id="rId8" Type="http://schemas.openxmlformats.org/officeDocument/2006/relationships/image" Target="../media/image17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9.png"/><Relationship Id="rId4" Type="http://schemas.openxmlformats.org/officeDocument/2006/relationships/image" Target="../media/image21.png"/><Relationship Id="rId5" Type="http://schemas.openxmlformats.org/officeDocument/2006/relationships/image" Target="../media/image20.png"/><Relationship Id="rId6" Type="http://schemas.openxmlformats.org/officeDocument/2006/relationships/image" Target="../media/image19.png"/><Relationship Id="rId7" Type="http://schemas.openxmlformats.org/officeDocument/2006/relationships/image" Target="../media/image25.png"/><Relationship Id="rId8" Type="http://schemas.openxmlformats.org/officeDocument/2006/relationships/image" Target="../media/image2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3.png"/><Relationship Id="rId4" Type="http://schemas.openxmlformats.org/officeDocument/2006/relationships/image" Target="../media/image28.png"/><Relationship Id="rId5" Type="http://schemas.openxmlformats.org/officeDocument/2006/relationships/image" Target="../media/image30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0" name="Google Shape;210;p1"/>
          <p:cNvSpPr txBox="1"/>
          <p:nvPr>
            <p:ph type="title"/>
          </p:nvPr>
        </p:nvSpPr>
        <p:spPr>
          <a:xfrm>
            <a:off x="9404337" y="2375990"/>
            <a:ext cx="8002395" cy="2216265"/>
          </a:xfrm>
          <a:prstGeom prst="rect">
            <a:avLst/>
          </a:prstGeom>
          <a:noFill/>
          <a:ln>
            <a:noFill/>
          </a:ln>
        </p:spPr>
        <p:txBody>
          <a:bodyPr anchorCtr="0" anchor="b" bIns="68575" lIns="137150" spcFirstLastPara="1" rIns="137150" wrap="square" tIns="68575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6600"/>
              <a:buFont typeface="Arial"/>
              <a:buNone/>
            </a:pPr>
            <a:r>
              <a:rPr b="1" lang="en-US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Digitální soukromí - Úvod</a:t>
            </a:r>
            <a:endParaRPr/>
          </a:p>
        </p:txBody>
      </p:sp>
      <p:sp>
        <p:nvSpPr>
          <p:cNvPr id="211" name="Google Shape;211;p1"/>
          <p:cNvSpPr/>
          <p:nvPr/>
        </p:nvSpPr>
        <p:spPr>
          <a:xfrm flipH="1">
            <a:off x="795794" y="2"/>
            <a:ext cx="1732713" cy="886514"/>
          </a:xfrm>
          <a:custGeom>
            <a:rect b="b" l="l" r="r" t="t"/>
            <a:pathLst>
              <a:path extrusionOk="0" h="591009" w="1155142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p1"/>
          <p:cNvSpPr/>
          <p:nvPr/>
        </p:nvSpPr>
        <p:spPr>
          <a:xfrm flipH="1">
            <a:off x="6523579" y="0"/>
            <a:ext cx="2606102" cy="1439304"/>
          </a:xfrm>
          <a:custGeom>
            <a:rect b="b" l="l" r="r" t="t"/>
            <a:pathLst>
              <a:path extrusionOk="0" h="959536" w="1737401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p1"/>
          <p:cNvSpPr/>
          <p:nvPr/>
        </p:nvSpPr>
        <p:spPr>
          <a:xfrm flipH="1">
            <a:off x="1" y="4374368"/>
            <a:ext cx="239612" cy="829494"/>
          </a:xfrm>
          <a:custGeom>
            <a:rect b="b" l="l" r="r" t="t"/>
            <a:pathLst>
              <a:path extrusionOk="0" h="552996" w="159741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1"/>
          <p:cNvSpPr/>
          <p:nvPr/>
        </p:nvSpPr>
        <p:spPr>
          <a:xfrm flipH="1">
            <a:off x="0" y="8753474"/>
            <a:ext cx="2322270" cy="1533527"/>
          </a:xfrm>
          <a:custGeom>
            <a:rect b="b" l="l" r="r" t="t"/>
            <a:pathLst>
              <a:path extrusionOk="0" h="1022351" w="1548180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p1"/>
          <p:cNvSpPr/>
          <p:nvPr/>
        </p:nvSpPr>
        <p:spPr>
          <a:xfrm flipH="1">
            <a:off x="5546642" y="8576860"/>
            <a:ext cx="2657414" cy="1710143"/>
          </a:xfrm>
          <a:custGeom>
            <a:rect b="b" l="l" r="r" t="t"/>
            <a:pathLst>
              <a:path extrusionOk="0" h="1140095" w="1771609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6" name="Google Shape;216;p1"/>
          <p:cNvSpPr/>
          <p:nvPr/>
        </p:nvSpPr>
        <p:spPr>
          <a:xfrm flipH="1">
            <a:off x="6780770" y="9388135"/>
            <a:ext cx="2348910" cy="898868"/>
          </a:xfrm>
          <a:custGeom>
            <a:rect b="b" l="l" r="r" t="t"/>
            <a:pathLst>
              <a:path extrusionOk="0" h="599245" w="1565940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Obrázok, na ktorom je text" id="217" name="Google Shape;217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600423" y="1099211"/>
            <a:ext cx="3610221" cy="794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733988" y="7726580"/>
            <a:ext cx="1225763" cy="1166504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lovenská poľnohospodárska univerzita v Nitre" id="219" name="Google Shape;219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0119387" y="7908668"/>
            <a:ext cx="1778025" cy="7567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2089070" y="7864128"/>
            <a:ext cx="1159515" cy="1524006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Logo" id="221" name="Google Shape;221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13248585" y="7820121"/>
            <a:ext cx="1526235" cy="75673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2" name="Google Shape;222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14948823" y="7812559"/>
            <a:ext cx="1823235" cy="84677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IFED - Formación, cultura y empleo en Granada" id="223" name="Google Shape;223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9334649" y="8656873"/>
            <a:ext cx="2397440" cy="785813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p1"/>
          <p:cNvPicPr preferRelativeResize="0"/>
          <p:nvPr/>
        </p:nvPicPr>
        <p:blipFill rotWithShape="1">
          <a:blip r:embed="rId10">
            <a:alphaModFix/>
          </a:blip>
          <a:srcRect b="0" l="0" r="0" t="0"/>
          <a:stretch/>
        </p:blipFill>
        <p:spPr>
          <a:xfrm>
            <a:off x="13405535" y="8834133"/>
            <a:ext cx="2362758" cy="3429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yzygia Foundation" id="225" name="Google Shape;225;p1"/>
          <p:cNvPicPr preferRelativeResize="0"/>
          <p:nvPr/>
        </p:nvPicPr>
        <p:blipFill rotWithShape="1">
          <a:blip r:embed="rId11">
            <a:alphaModFix/>
          </a:blip>
          <a:srcRect b="0" l="0" r="0" t="0"/>
          <a:stretch/>
        </p:blipFill>
        <p:spPr>
          <a:xfrm>
            <a:off x="15932519" y="8793872"/>
            <a:ext cx="2236985" cy="423423"/>
          </a:xfrm>
          <a:prstGeom prst="rect">
            <a:avLst/>
          </a:prstGeom>
          <a:noFill/>
          <a:ln>
            <a:noFill/>
          </a:ln>
        </p:spPr>
      </p:pic>
      <p:sp>
        <p:nvSpPr>
          <p:cNvPr id="226" name="Google Shape;226;p1"/>
          <p:cNvSpPr txBox="1"/>
          <p:nvPr/>
        </p:nvSpPr>
        <p:spPr>
          <a:xfrm>
            <a:off x="11433107" y="5530191"/>
            <a:ext cx="3720329" cy="2060598"/>
          </a:xfrm>
          <a:prstGeom prst="rect">
            <a:avLst/>
          </a:prstGeom>
          <a:noFill/>
          <a:ln>
            <a:noFill/>
          </a:ln>
        </p:spPr>
        <p:txBody>
          <a:bodyPr anchorCtr="0" anchor="ctr" bIns="68575" lIns="137150" spcFirstLastPara="1" rIns="137150" wrap="square" tIns="68575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Building Digital Resilience </a:t>
            </a:r>
            <a:b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by Making Digital Wellbeing </a:t>
            </a:r>
            <a:b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and Security Accessible to All</a:t>
            </a:r>
            <a:br>
              <a:rPr b="0" i="0" lang="en-US" sz="2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0" i="0" lang="en-US" sz="165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2022-2-SK01-KA220-ADU-000096888</a:t>
            </a:r>
            <a:endParaRPr b="0" i="0" sz="2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227" name="Google Shape;227;p1"/>
          <p:cNvGrpSpPr/>
          <p:nvPr/>
        </p:nvGrpSpPr>
        <p:grpSpPr>
          <a:xfrm>
            <a:off x="-705636" y="1934355"/>
            <a:ext cx="9207105" cy="5238753"/>
            <a:chOff x="-1118443" y="1146344"/>
            <a:chExt cx="10365960" cy="6096000"/>
          </a:xfrm>
        </p:grpSpPr>
        <p:pic>
          <p:nvPicPr>
            <p:cNvPr descr="Obrázok, na ktorom je text, diagram, kruh, snímka obrazovky&#10;&#10;Automaticky generovaný popis" id="228" name="Google Shape;228;p1"/>
            <p:cNvPicPr preferRelativeResize="0"/>
            <p:nvPr/>
          </p:nvPicPr>
          <p:blipFill rotWithShape="1">
            <a:blip r:embed="rId12">
              <a:alphaModFix/>
            </a:blip>
            <a:srcRect b="0" l="0" r="0" t="0"/>
            <a:stretch/>
          </p:blipFill>
          <p:spPr>
            <a:xfrm>
              <a:off x="675017" y="1146344"/>
              <a:ext cx="8572500" cy="6096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descr="Free Concept Of Data Privacy And Policy Illustration - Free Download  Business Illustrations | IconScout" id="229" name="Google Shape;229;p1"/>
            <p:cNvPicPr preferRelativeResize="0"/>
            <p:nvPr/>
          </p:nvPicPr>
          <p:blipFill rotWithShape="1">
            <a:blip r:embed="rId13">
              <a:alphaModFix/>
            </a:blip>
            <a:srcRect b="0" l="0" r="0" t="0"/>
            <a:stretch/>
          </p:blipFill>
          <p:spPr>
            <a:xfrm>
              <a:off x="-1118443" y="1638300"/>
              <a:ext cx="7620000" cy="42862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10"/>
          <p:cNvSpPr txBox="1"/>
          <p:nvPr/>
        </p:nvSpPr>
        <p:spPr>
          <a:xfrm>
            <a:off x="468447" y="981075"/>
            <a:ext cx="17351106" cy="9370514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676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000" u="none" cap="none" strike="noStrike">
                <a:solidFill>
                  <a:srgbClr val="92BAB5"/>
                </a:solidFill>
                <a:latin typeface="Arial"/>
                <a:ea typeface="Arial"/>
                <a:cs typeface="Arial"/>
                <a:sym typeface="Arial"/>
              </a:rPr>
              <a:t>Volná licence </a:t>
            </a:r>
            <a:endParaRPr/>
          </a:p>
          <a:p>
            <a:pPr indent="0" lvl="0" marL="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Produkt vyvinutý zde v rámci projektu "Building Digital Resilience by Making Digital Wellbeing and Security Accessible to All 2022-2-SK01-KA220-ADU-000096888" byl vyvinut za podpory Evropské komise a odráží výhradně názor autora. Evropská komise neodpovídá za obsah dokumentů </a:t>
            </a:r>
            <a:endParaRPr/>
          </a:p>
          <a:p>
            <a:pPr indent="0" lvl="0" marL="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Publikace získává licenci Creative Commons CC BY- NC SA</a:t>
            </a:r>
            <a:endParaRPr/>
          </a:p>
          <a:p>
            <a:pPr indent="0" lvl="0" marL="0" marR="0" rtl="0" algn="just">
              <a:lnSpc>
                <a:spcPct val="67625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4000" u="none" cap="none" strike="noStrike">
              <a:solidFill>
                <a:srgbClr val="92BAB5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/>
          </a:p>
          <a:p>
            <a:pPr indent="0" lvl="0" marL="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1" marL="45720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Tato licence vám umožňuje distribuovat, remixovat, vylepšovat a stavět na díle, ale pouze nekomerčně. Při užití díla i výňatků z něj musí: </a:t>
            </a:r>
            <a:endParaRPr/>
          </a:p>
          <a:p>
            <a:pPr indent="-514350" lvl="1" marL="97155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musí být uveden zdroj a odkaz na licenci a musí být zmíněny případné změny. Autorská práva zůstávají autorům dokumentů. </a:t>
            </a:r>
            <a:endParaRPr/>
          </a:p>
          <a:p>
            <a:pPr indent="-514350" lvl="1" marL="97155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Dílo nesmí být použito pro komerční účely. </a:t>
            </a:r>
            <a:endParaRPr/>
          </a:p>
          <a:p>
            <a:pPr indent="-514350" lvl="1" marL="97155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AutoNum type="arabicPeriod"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Pokud dílo znovu vytvoříte, převedete nebo na něm budete stavět, musí být vaše příspěvky zveřejněny pod stejnou licencí jako originál.  </a:t>
            </a:r>
            <a:endParaRPr/>
          </a:p>
          <a:p>
            <a:pPr indent="-311150" lvl="1" marL="97155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11150" lvl="1" marL="97155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3200" u="none" cap="none" strike="noStrike">
                <a:solidFill>
                  <a:srgbClr val="FFAA5A"/>
                </a:solidFill>
                <a:latin typeface="Arial"/>
                <a:ea typeface="Arial"/>
                <a:cs typeface="Arial"/>
                <a:sym typeface="Arial"/>
              </a:rPr>
              <a:t>Prohlášení:</a:t>
            </a:r>
            <a:endParaRPr b="1" i="0" sz="3200" u="none" cap="none" strike="noStrike">
              <a:solidFill>
                <a:srgbClr val="FFAA5A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Financováno Evropskou unií. Vyjádřené názory a stanoviska jsou však pouze názory a stanoviska autora (autorů) a nemusí nutně odrážet názory a stanoviska Evropské unie nebo Evropské výkonné agentury pro vzdělávání a kulturu (EACEA). Evropská unie ani EACEA za ně nemohou nést odpovědnost.</a:t>
            </a:r>
            <a:endParaRPr/>
          </a:p>
          <a:p>
            <a:pPr indent="0" lvl="0" marL="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8453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</p:txBody>
      </p:sp>
      <p:sp>
        <p:nvSpPr>
          <p:cNvPr id="378" name="Google Shape;378;p10"/>
          <p:cNvSpPr/>
          <p:nvPr/>
        </p:nvSpPr>
        <p:spPr>
          <a:xfrm>
            <a:off x="609600" y="3543300"/>
            <a:ext cx="2344122" cy="808722"/>
          </a:xfrm>
          <a:custGeom>
            <a:rect b="b" l="l" r="r" t="t"/>
            <a:pathLst>
              <a:path extrusionOk="0" h="808722" w="2344122">
                <a:moveTo>
                  <a:pt x="0" y="0"/>
                </a:moveTo>
                <a:lnTo>
                  <a:pt x="2344122" y="0"/>
                </a:lnTo>
                <a:lnTo>
                  <a:pt x="2344122" y="808722"/>
                </a:lnTo>
                <a:lnTo>
                  <a:pt x="0" y="808722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33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2"/>
          <p:cNvSpPr/>
          <p:nvPr/>
        </p:nvSpPr>
        <p:spPr>
          <a:xfrm>
            <a:off x="0" y="12470"/>
            <a:ext cx="18288000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Google Shape;235;p2"/>
          <p:cNvSpPr txBox="1"/>
          <p:nvPr>
            <p:ph type="title"/>
          </p:nvPr>
        </p:nvSpPr>
        <p:spPr>
          <a:xfrm>
            <a:off x="719091" y="1606200"/>
            <a:ext cx="5909532" cy="837468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6600"/>
              <a:buFont typeface="Arial"/>
              <a:buNone/>
            </a:pPr>
            <a:br>
              <a:rPr lang="en-US" sz="6600"/>
            </a:br>
            <a:r>
              <a:rPr lang="en-US" sz="6600">
                <a:solidFill>
                  <a:srgbClr val="FFAA5A"/>
                </a:solidFill>
              </a:rPr>
              <a:t>DIGITÁLNÍ SOUKROMÍ: </a:t>
            </a:r>
            <a:r>
              <a:rPr lang="en-US" sz="6600"/>
              <a:t>OCHRANA SOUKROMÝCH INFORMACÍ</a:t>
            </a:r>
            <a:endParaRPr sz="6600"/>
          </a:p>
        </p:txBody>
      </p:sp>
      <p:cxnSp>
        <p:nvCxnSpPr>
          <p:cNvPr id="236" name="Google Shape;236;p2"/>
          <p:cNvCxnSpPr/>
          <p:nvPr/>
        </p:nvCxnSpPr>
        <p:spPr>
          <a:xfrm>
            <a:off x="7092080" y="1698172"/>
            <a:ext cx="0" cy="8576360"/>
          </a:xfrm>
          <a:prstGeom prst="straightConnector1">
            <a:avLst/>
          </a:prstGeom>
          <a:noFill/>
          <a:ln cap="sq" cmpd="sng" w="25400">
            <a:solidFill>
              <a:schemeClr val="accent1"/>
            </a:solidFill>
            <a:prstDash val="solid"/>
            <a:bevel/>
            <a:headEnd len="sm" w="sm" type="none"/>
            <a:tailEnd len="sm" w="sm" type="none"/>
          </a:ln>
        </p:spPr>
      </p:cxnSp>
      <p:grpSp>
        <p:nvGrpSpPr>
          <p:cNvPr id="237" name="Google Shape;237;p2"/>
          <p:cNvGrpSpPr/>
          <p:nvPr/>
        </p:nvGrpSpPr>
        <p:grpSpPr>
          <a:xfrm>
            <a:off x="7662803" y="1606201"/>
            <a:ext cx="9367898" cy="8377216"/>
            <a:chOff x="0" y="0"/>
            <a:chExt cx="9367898" cy="8377216"/>
          </a:xfrm>
        </p:grpSpPr>
        <p:sp>
          <p:nvSpPr>
            <p:cNvPr id="238" name="Google Shape;238;p2"/>
            <p:cNvSpPr/>
            <p:nvPr/>
          </p:nvSpPr>
          <p:spPr>
            <a:xfrm>
              <a:off x="0" y="6803"/>
              <a:ext cx="9367898" cy="724417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9" name="Google Shape;239;p2"/>
            <p:cNvSpPr/>
            <p:nvPr/>
          </p:nvSpPr>
          <p:spPr>
            <a:xfrm>
              <a:off x="219136" y="169797"/>
              <a:ext cx="398818" cy="398429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0" name="Google Shape;240;p2"/>
            <p:cNvSpPr/>
            <p:nvPr/>
          </p:nvSpPr>
          <p:spPr>
            <a:xfrm>
              <a:off x="880466" y="0"/>
              <a:ext cx="8293579" cy="115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1" name="Google Shape;241;p2"/>
            <p:cNvSpPr txBox="1"/>
            <p:nvPr/>
          </p:nvSpPr>
          <p:spPr>
            <a:xfrm>
              <a:off x="880466" y="0"/>
              <a:ext cx="8293579" cy="115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175" lIns="122175" spcFirstLastPara="1" rIns="122175" wrap="square" tIns="1221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Arial"/>
                <a:buNone/>
              </a:pPr>
              <a:r>
                <a:rPr b="1" i="0" lang="en-US" sz="2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Obsah </a:t>
              </a:r>
              <a:endPara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2" name="Google Shape;242;p2"/>
            <p:cNvSpPr/>
            <p:nvPr/>
          </p:nvSpPr>
          <p:spPr>
            <a:xfrm>
              <a:off x="0" y="1449978"/>
              <a:ext cx="9367898" cy="724417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3" name="Google Shape;243;p2"/>
            <p:cNvSpPr/>
            <p:nvPr/>
          </p:nvSpPr>
          <p:spPr>
            <a:xfrm>
              <a:off x="219136" y="1612972"/>
              <a:ext cx="398818" cy="398429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4" name="Google Shape;244;p2"/>
            <p:cNvSpPr/>
            <p:nvPr/>
          </p:nvSpPr>
          <p:spPr>
            <a:xfrm>
              <a:off x="887101" y="1327504"/>
              <a:ext cx="8293579" cy="115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5" name="Google Shape;245;p2"/>
            <p:cNvSpPr txBox="1"/>
            <p:nvPr/>
          </p:nvSpPr>
          <p:spPr>
            <a:xfrm>
              <a:off x="887101" y="1327504"/>
              <a:ext cx="8293579" cy="115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175" lIns="122175" spcFirstLastPara="1" rIns="122175" wrap="square" tIns="1221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Úvod </a:t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2"/>
            <p:cNvSpPr/>
            <p:nvPr/>
          </p:nvSpPr>
          <p:spPr>
            <a:xfrm>
              <a:off x="0" y="2893153"/>
              <a:ext cx="9367898" cy="724417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7" name="Google Shape;247;p2"/>
            <p:cNvSpPr/>
            <p:nvPr/>
          </p:nvSpPr>
          <p:spPr>
            <a:xfrm>
              <a:off x="219136" y="3056146"/>
              <a:ext cx="398818" cy="398429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8" name="Google Shape;248;p2"/>
            <p:cNvSpPr/>
            <p:nvPr/>
          </p:nvSpPr>
          <p:spPr>
            <a:xfrm>
              <a:off x="837091" y="2893153"/>
              <a:ext cx="8293579" cy="115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9" name="Google Shape;249;p2"/>
            <p:cNvSpPr txBox="1"/>
            <p:nvPr/>
          </p:nvSpPr>
          <p:spPr>
            <a:xfrm>
              <a:off x="837091" y="2893153"/>
              <a:ext cx="8293579" cy="115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175" lIns="122175" spcFirstLastPara="1" rIns="122175" wrap="square" tIns="1221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Porozumění digitálnímu soukromí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0" name="Google Shape;250;p2"/>
            <p:cNvSpPr/>
            <p:nvPr/>
          </p:nvSpPr>
          <p:spPr>
            <a:xfrm>
              <a:off x="0" y="4336327"/>
              <a:ext cx="9367898" cy="724417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1" name="Google Shape;251;p2"/>
            <p:cNvSpPr/>
            <p:nvPr/>
          </p:nvSpPr>
          <p:spPr>
            <a:xfrm>
              <a:off x="219136" y="4499321"/>
              <a:ext cx="398818" cy="398429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2" name="Google Shape;252;p2"/>
            <p:cNvSpPr/>
            <p:nvPr/>
          </p:nvSpPr>
          <p:spPr>
            <a:xfrm>
              <a:off x="837091" y="4336327"/>
              <a:ext cx="8293579" cy="115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3" name="Google Shape;253;p2"/>
            <p:cNvSpPr txBox="1"/>
            <p:nvPr/>
          </p:nvSpPr>
          <p:spPr>
            <a:xfrm>
              <a:off x="837091" y="4336327"/>
              <a:ext cx="8293579" cy="115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175" lIns="122175" spcFirstLastPara="1" rIns="122175" wrap="square" tIns="1221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Digitální soukromí: Phishing</a:t>
              </a:r>
              <a:endPara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2"/>
            <p:cNvSpPr/>
            <p:nvPr/>
          </p:nvSpPr>
          <p:spPr>
            <a:xfrm>
              <a:off x="0" y="5747099"/>
              <a:ext cx="9367898" cy="724417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5" name="Google Shape;255;p2"/>
            <p:cNvSpPr/>
            <p:nvPr/>
          </p:nvSpPr>
          <p:spPr>
            <a:xfrm>
              <a:off x="219136" y="5942496"/>
              <a:ext cx="398818" cy="398429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6" name="Google Shape;256;p2"/>
            <p:cNvSpPr/>
            <p:nvPr/>
          </p:nvSpPr>
          <p:spPr>
            <a:xfrm>
              <a:off x="837091" y="5779502"/>
              <a:ext cx="8293579" cy="115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7" name="Google Shape;257;p2"/>
            <p:cNvSpPr txBox="1"/>
            <p:nvPr/>
          </p:nvSpPr>
          <p:spPr>
            <a:xfrm>
              <a:off x="837091" y="5779502"/>
              <a:ext cx="8293579" cy="115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175" lIns="122175" spcFirstLastPara="1" rIns="122175" wrap="square" tIns="1221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Typy digitálního soukromí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8" name="Google Shape;258;p2"/>
            <p:cNvSpPr/>
            <p:nvPr/>
          </p:nvSpPr>
          <p:spPr>
            <a:xfrm>
              <a:off x="0" y="7222677"/>
              <a:ext cx="9367898" cy="724417"/>
            </a:xfrm>
            <a:prstGeom prst="roundRect">
              <a:avLst>
                <a:gd fmla="val 10000" name="adj"/>
              </a:avLst>
            </a:prstGeom>
            <a:solidFill>
              <a:srgbClr val="F2F2F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9" name="Google Shape;259;p2"/>
            <p:cNvSpPr/>
            <p:nvPr/>
          </p:nvSpPr>
          <p:spPr>
            <a:xfrm>
              <a:off x="219136" y="7385671"/>
              <a:ext cx="398818" cy="398429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b="0" l="0" r="0" t="0"/>
              </a:stretch>
            </a:blip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0" name="Google Shape;260;p2"/>
            <p:cNvSpPr/>
            <p:nvPr/>
          </p:nvSpPr>
          <p:spPr>
            <a:xfrm>
              <a:off x="837091" y="7222677"/>
              <a:ext cx="8293579" cy="115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1" name="Google Shape;261;p2"/>
            <p:cNvSpPr txBox="1"/>
            <p:nvPr/>
          </p:nvSpPr>
          <p:spPr>
            <a:xfrm>
              <a:off x="837091" y="7222677"/>
              <a:ext cx="8293579" cy="115453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2175" lIns="122175" spcFirstLastPara="1" rIns="122175" wrap="square" tIns="12217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Rekapitulace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9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"/>
          <p:cNvSpPr txBox="1"/>
          <p:nvPr>
            <p:ph type="title"/>
          </p:nvPr>
        </p:nvSpPr>
        <p:spPr>
          <a:xfrm>
            <a:off x="1036674" y="547689"/>
            <a:ext cx="15994026" cy="158754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ts val="7200"/>
              <a:buFont typeface="Arial"/>
              <a:buNone/>
            </a:pPr>
            <a:r>
              <a:rPr lang="en-US"/>
              <a:t>ÚVOD</a:t>
            </a:r>
            <a:endParaRPr/>
          </a:p>
        </p:txBody>
      </p:sp>
      <p:sp>
        <p:nvSpPr>
          <p:cNvPr id="268" name="Google Shape;268;p3"/>
          <p:cNvSpPr txBox="1"/>
          <p:nvPr>
            <p:ph idx="1" type="body"/>
          </p:nvPr>
        </p:nvSpPr>
        <p:spPr>
          <a:xfrm>
            <a:off x="1257301" y="2135237"/>
            <a:ext cx="10872788" cy="713020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600"/>
              <a:buChar char="❑"/>
            </a:pPr>
            <a:r>
              <a:rPr lang="en-US" sz="3600"/>
              <a:t>Ve světě, kterému dominují technologie, je zachování našeho digitálního soukromí zásadní pro náš blahobyt. </a:t>
            </a:r>
            <a:endParaRPr/>
          </a:p>
          <a:p>
            <a:pPr indent="-342900" lvl="0" marL="342900" rtl="0" algn="just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3600"/>
              <a:buChar char="❑"/>
            </a:pPr>
            <a:r>
              <a:rPr lang="en-US" sz="3600"/>
              <a:t>"Digitální pohoda: Diskuse o digitálním soukromí" je pohlcující kurz, jehož cílem je umožnit jednotlivcům orientovat se v digitální sféře a zároveň chránit jejich soukromí. </a:t>
            </a:r>
            <a:endParaRPr/>
          </a:p>
          <a:p>
            <a:pPr indent="-342900" lvl="0" marL="342900" rtl="0" algn="just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3600"/>
              <a:buChar char="❑"/>
            </a:pPr>
            <a:r>
              <a:rPr lang="en-US" sz="3600"/>
              <a:t>Ať už jste jednotlivec, který chce chránit své osobní údaje, pedagog, který se snaží vštípit povědomí o digitálním soukromí, nebo profesionál zabývající se digitální bezpečností, tento kurz vás vybaví znalostmi a dovednostmi, které potřebujete.</a:t>
            </a:r>
            <a:endParaRPr/>
          </a:p>
          <a:p>
            <a:pPr indent="-114300" lvl="0" marL="342900" rtl="0" algn="just">
              <a:lnSpc>
                <a:spcPct val="90000"/>
              </a:lnSpc>
              <a:spcBef>
                <a:spcPts val="1500"/>
              </a:spcBef>
              <a:spcAft>
                <a:spcPts val="0"/>
              </a:spcAft>
              <a:buSzPts val="3600"/>
              <a:buNone/>
            </a:pPr>
            <a:r>
              <a:t/>
            </a:r>
            <a:endParaRPr sz="3600"/>
          </a:p>
        </p:txBody>
      </p:sp>
      <p:pic>
        <p:nvPicPr>
          <p:cNvPr descr="Privacy | A word cloud featuring &quot;Privacy&quot;. Would appreciate… | Flickr" id="269" name="Google Shape;269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4211666">
            <a:off x="11398722" y="3788197"/>
            <a:ext cx="7604019" cy="3824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4"/>
          <p:cNvSpPr/>
          <p:nvPr/>
        </p:nvSpPr>
        <p:spPr>
          <a:xfrm>
            <a:off x="0" y="0"/>
            <a:ext cx="18283428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4"/>
          <p:cNvSpPr/>
          <p:nvPr/>
        </p:nvSpPr>
        <p:spPr>
          <a:xfrm rot="-853893">
            <a:off x="12262632" y="686926"/>
            <a:ext cx="4481848" cy="4481849"/>
          </a:xfrm>
          <a:prstGeom prst="arc">
            <a:avLst>
              <a:gd fmla="val 14612914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77" name="Google Shape;277;p4"/>
          <p:cNvGrpSpPr/>
          <p:nvPr/>
        </p:nvGrpSpPr>
        <p:grpSpPr>
          <a:xfrm>
            <a:off x="762000" y="2176448"/>
            <a:ext cx="16306800" cy="7229503"/>
            <a:chOff x="0" y="4748"/>
            <a:chExt cx="16306800" cy="7229503"/>
          </a:xfrm>
        </p:grpSpPr>
        <p:sp>
          <p:nvSpPr>
            <p:cNvPr id="278" name="Google Shape;278;p4"/>
            <p:cNvSpPr/>
            <p:nvPr/>
          </p:nvSpPr>
          <p:spPr>
            <a:xfrm>
              <a:off x="0" y="4748"/>
              <a:ext cx="16306800" cy="2001611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9" name="Google Shape;279;p4"/>
            <p:cNvSpPr/>
            <p:nvPr/>
          </p:nvSpPr>
          <p:spPr>
            <a:xfrm>
              <a:off x="605487" y="455111"/>
              <a:ext cx="1101962" cy="1100886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0" name="Google Shape;280;p4"/>
            <p:cNvSpPr/>
            <p:nvPr/>
          </p:nvSpPr>
          <p:spPr>
            <a:xfrm>
              <a:off x="2312936" y="4748"/>
              <a:ext cx="12257858" cy="2251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1" name="Google Shape;281;p4"/>
            <p:cNvSpPr txBox="1"/>
            <p:nvPr/>
          </p:nvSpPr>
          <p:spPr>
            <a:xfrm>
              <a:off x="2312936" y="4748"/>
              <a:ext cx="12257858" cy="2251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8300" lIns="238300" spcFirstLastPara="1" rIns="238300" wrap="square" tIns="238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26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26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Digitální soukromí není v našem propojeném světě jen pojmem, ale základním právem </a:t>
              </a:r>
              <a:r>
                <a:rPr b="1" i="0" lang="en-US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(článek 8 Listiny základních práv Evropské unie). </a:t>
              </a:r>
              <a:endParaRPr/>
            </a:p>
            <a:p>
              <a:pPr indent="0" lvl="0" marL="0" marR="0" rtl="0" algn="l">
                <a:spcBef>
                  <a:spcPts val="112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26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2" name="Google Shape;282;p4"/>
            <p:cNvSpPr/>
            <p:nvPr/>
          </p:nvSpPr>
          <p:spPr>
            <a:xfrm>
              <a:off x="0" y="2493593"/>
              <a:ext cx="16306800" cy="2001611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3" name="Google Shape;283;p4"/>
            <p:cNvSpPr/>
            <p:nvPr/>
          </p:nvSpPr>
          <p:spPr>
            <a:xfrm>
              <a:off x="605487" y="2943956"/>
              <a:ext cx="1101962" cy="1100886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4" name="Google Shape;284;p4"/>
            <p:cNvSpPr/>
            <p:nvPr/>
          </p:nvSpPr>
          <p:spPr>
            <a:xfrm>
              <a:off x="2312936" y="2493593"/>
              <a:ext cx="12257858" cy="2251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5" name="Google Shape;285;p4"/>
            <p:cNvSpPr txBox="1"/>
            <p:nvPr/>
          </p:nvSpPr>
          <p:spPr>
            <a:xfrm>
              <a:off x="2312936" y="2493593"/>
              <a:ext cx="12257858" cy="2251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8300" lIns="238300" spcFirstLastPara="1" rIns="238300" wrap="square" tIns="238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12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r>
                <a:rPr b="0" i="0" lang="en-US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Ponoříme se do kritického významu digitálního soukromí v našem každodenním životě.</a:t>
              </a:r>
              <a:endParaRPr/>
            </a:p>
            <a:p>
              <a:pPr indent="0" lvl="0" marL="0" marR="0" rtl="0" algn="l">
                <a:spcBef>
                  <a:spcPts val="112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26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86" name="Google Shape;286;p4"/>
            <p:cNvSpPr/>
            <p:nvPr/>
          </p:nvSpPr>
          <p:spPr>
            <a:xfrm>
              <a:off x="0" y="4982439"/>
              <a:ext cx="16306800" cy="2001611"/>
            </a:xfrm>
            <a:prstGeom prst="roundRect">
              <a:avLst>
                <a:gd fmla="val 10000" name="adj"/>
              </a:avLst>
            </a:prstGeom>
            <a:solidFill>
              <a:srgbClr val="F7D5C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7" name="Google Shape;287;p4"/>
            <p:cNvSpPr/>
            <p:nvPr/>
          </p:nvSpPr>
          <p:spPr>
            <a:xfrm>
              <a:off x="605487" y="5432801"/>
              <a:ext cx="1101962" cy="1100886"/>
            </a:xfrm>
            <a:prstGeom prst="rect">
              <a:avLst/>
            </a:prstGeom>
            <a:blipFill rotWithShape="1">
              <a:blip r:embed="rId5">
                <a:alphaModFix/>
              </a:blip>
              <a:stretch>
                <a:fillRect b="0" l="0" r="0" t="0"/>
              </a:stretch>
            </a:blip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8" name="Google Shape;288;p4"/>
            <p:cNvSpPr/>
            <p:nvPr/>
          </p:nvSpPr>
          <p:spPr>
            <a:xfrm>
              <a:off x="2312936" y="4982439"/>
              <a:ext cx="12257858" cy="2251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9" name="Google Shape;289;p4"/>
            <p:cNvSpPr txBox="1"/>
            <p:nvPr/>
          </p:nvSpPr>
          <p:spPr>
            <a:xfrm>
              <a:off x="2312936" y="4982439"/>
              <a:ext cx="12257858" cy="2251812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8300" lIns="238300" spcFirstLastPara="1" rIns="238300" wrap="square" tIns="2383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r>
                <a:t/>
              </a:r>
              <a:endParaRPr b="0" i="1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12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r>
                <a:t/>
              </a:r>
              <a:endParaRPr b="0" i="1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12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r>
                <a:rPr b="0" i="1" lang="en-US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Podívejte se na chvíli na svůj telefon, zamyslete se nad tím, kolik soukromých informací se v něm nachází, od sociálních chatů až po bankovní účty. </a:t>
              </a:r>
              <a:r>
                <a:rPr b="1" i="1" lang="en-US" sz="32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 tím přichází i potřeba efektivně a bezpečně chránit vaše data.</a:t>
              </a:r>
              <a:endParaRPr/>
            </a:p>
            <a:p>
              <a:pPr indent="0" lvl="0" marL="0" marR="0" rtl="0" algn="l">
                <a:spcBef>
                  <a:spcPts val="112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r>
                <a:t/>
              </a:r>
              <a:endParaRPr b="0" i="1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1260"/>
                </a:spcBef>
                <a:spcAft>
                  <a:spcPts val="0"/>
                </a:spcAft>
                <a:buClr>
                  <a:schemeClr val="dk1"/>
                </a:buClr>
                <a:buSzPts val="3600"/>
                <a:buFont typeface="Calibri"/>
                <a:buNone/>
              </a:pPr>
              <a:r>
                <a:t/>
              </a:r>
              <a:endPara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5"/>
          <p:cNvSpPr/>
          <p:nvPr/>
        </p:nvSpPr>
        <p:spPr>
          <a:xfrm>
            <a:off x="4572" y="0"/>
            <a:ext cx="18283428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5"/>
          <p:cNvSpPr/>
          <p:nvPr/>
        </p:nvSpPr>
        <p:spPr>
          <a:xfrm>
            <a:off x="2" y="0"/>
            <a:ext cx="6250907" cy="10287000"/>
          </a:xfrm>
          <a:custGeom>
            <a:rect b="b" l="l" r="r" t="t"/>
            <a:pathLst>
              <a:path extrusionOk="0" h="6858000" w="4167271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5"/>
          <p:cNvSpPr txBox="1"/>
          <p:nvPr>
            <p:ph type="title"/>
          </p:nvPr>
        </p:nvSpPr>
        <p:spPr>
          <a:xfrm>
            <a:off x="1030251" y="1730359"/>
            <a:ext cx="4800600" cy="66917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Arial"/>
              <a:buNone/>
            </a:pPr>
            <a:r>
              <a:rPr lang="en-US">
                <a:solidFill>
                  <a:srgbClr val="FFFFFF"/>
                </a:solidFill>
              </a:rPr>
              <a:t>Cíl modulu</a:t>
            </a:r>
            <a:br>
              <a:rPr lang="en-US">
                <a:solidFill>
                  <a:srgbClr val="FFFFFF"/>
                </a:solidFill>
              </a:rPr>
            </a:br>
            <a:endParaRPr>
              <a:solidFill>
                <a:srgbClr val="FFFFFF"/>
              </a:solidFill>
            </a:endParaRPr>
          </a:p>
        </p:txBody>
      </p:sp>
      <p:sp>
        <p:nvSpPr>
          <p:cNvPr id="297" name="Google Shape;297;p5"/>
          <p:cNvSpPr/>
          <p:nvPr/>
        </p:nvSpPr>
        <p:spPr>
          <a:xfrm flipH="1" rot="10800000">
            <a:off x="11325604" y="3683219"/>
            <a:ext cx="6125150" cy="6125150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98" name="Google Shape;298;p5"/>
          <p:cNvGrpSpPr/>
          <p:nvPr/>
        </p:nvGrpSpPr>
        <p:grpSpPr>
          <a:xfrm>
            <a:off x="6619577" y="3603180"/>
            <a:ext cx="10828241" cy="2946099"/>
            <a:chOff x="2935" y="2208374"/>
            <a:chExt cx="10828241" cy="2946099"/>
          </a:xfrm>
        </p:grpSpPr>
        <p:sp>
          <p:nvSpPr>
            <p:cNvPr id="299" name="Google Shape;299;p5"/>
            <p:cNvSpPr/>
            <p:nvPr/>
          </p:nvSpPr>
          <p:spPr>
            <a:xfrm>
              <a:off x="2935" y="2208374"/>
              <a:ext cx="3244668" cy="2519383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0" name="Google Shape;300;p5"/>
            <p:cNvSpPr/>
            <p:nvPr/>
          </p:nvSpPr>
          <p:spPr>
            <a:xfrm>
              <a:off x="313992" y="2503879"/>
              <a:ext cx="3244668" cy="2519383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1" name="Google Shape;301;p5"/>
            <p:cNvSpPr txBox="1"/>
            <p:nvPr/>
          </p:nvSpPr>
          <p:spPr>
            <a:xfrm>
              <a:off x="387782" y="2577669"/>
              <a:ext cx="3097088" cy="2371803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Cílem tohoto modulu je zlepšit porozumění digitálnímu soukromí, poskytnout praktické dovednosti a podpořit smysl pro odpovědnost v dnešní digitální éře. </a:t>
              </a:r>
              <a:endParaRPr/>
            </a:p>
            <a:p>
              <a:pPr indent="0" lvl="0" marL="0" marR="0" rtl="0" algn="ctr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2" name="Google Shape;302;p5"/>
            <p:cNvSpPr/>
            <p:nvPr/>
          </p:nvSpPr>
          <p:spPr>
            <a:xfrm>
              <a:off x="3869719" y="2208374"/>
              <a:ext cx="2915725" cy="2501375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3" name="Google Shape;303;p5"/>
            <p:cNvSpPr/>
            <p:nvPr/>
          </p:nvSpPr>
          <p:spPr>
            <a:xfrm>
              <a:off x="4180776" y="2503879"/>
              <a:ext cx="2915725" cy="2501375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4" name="Google Shape;304;p5"/>
            <p:cNvSpPr txBox="1"/>
            <p:nvPr/>
          </p:nvSpPr>
          <p:spPr>
            <a:xfrm>
              <a:off x="4254039" y="2577142"/>
              <a:ext cx="2769199" cy="235484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Na konci kurzu budou účastníci schopni činit informovaná rozhodnutí a vzdělávat ostatní o důležitosti digitálního soukromí.</a:t>
              </a:r>
              <a:endParaRPr/>
            </a:p>
            <a:p>
              <a:pPr indent="0" lvl="0" marL="0" marR="0" rtl="0" algn="ctr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5" name="Google Shape;305;p5"/>
            <p:cNvSpPr/>
            <p:nvPr/>
          </p:nvSpPr>
          <p:spPr>
            <a:xfrm>
              <a:off x="7407559" y="2208374"/>
              <a:ext cx="3112559" cy="2650594"/>
            </a:xfrm>
            <a:prstGeom prst="roundRect">
              <a:avLst>
                <a:gd fmla="val 10000" name="adj"/>
              </a:avLst>
            </a:prstGeom>
            <a:solidFill>
              <a:srgbClr val="4372C3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6" name="Google Shape;306;p5"/>
            <p:cNvSpPr/>
            <p:nvPr/>
          </p:nvSpPr>
          <p:spPr>
            <a:xfrm>
              <a:off x="7718617" y="2503879"/>
              <a:ext cx="3112559" cy="2650594"/>
            </a:xfrm>
            <a:prstGeom prst="roundRect">
              <a:avLst>
                <a:gd fmla="val 10000" name="adj"/>
              </a:avLst>
            </a:prstGeom>
            <a:solidFill>
              <a:schemeClr val="lt1">
                <a:alpha val="89803"/>
              </a:schemeClr>
            </a:solidFill>
            <a:ln cap="flat" cmpd="sng" w="12700">
              <a:solidFill>
                <a:srgbClr val="4372C3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7" name="Google Shape;307;p5"/>
            <p:cNvSpPr txBox="1"/>
            <p:nvPr/>
          </p:nvSpPr>
          <p:spPr>
            <a:xfrm>
              <a:off x="7796250" y="2581512"/>
              <a:ext cx="2957293" cy="2495328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76200" lIns="76200" spcFirstLastPara="1" rIns="76200" wrap="square" tIns="76200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Calibri"/>
                <a:buNone/>
              </a:pPr>
              <a:r>
                <a:rPr b="0" i="0" lang="en-US" sz="20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Kromě toho budou účastníci připraveni sdílet a šířit informace o důležitosti digitálního soukromí se zbytkem společnosti.</a:t>
              </a:r>
              <a:endParaRPr/>
            </a:p>
            <a:p>
              <a:pPr indent="0" lvl="0" marL="0" marR="0" rtl="0" algn="ctr"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70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Calibri"/>
                <a:buNone/>
              </a:pPr>
              <a:r>
                <a:t/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6"/>
          <p:cNvSpPr/>
          <p:nvPr/>
        </p:nvSpPr>
        <p:spPr>
          <a:xfrm>
            <a:off x="-2" y="0"/>
            <a:ext cx="18283428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3" name="Google Shape;313;p6"/>
          <p:cNvSpPr txBox="1"/>
          <p:nvPr>
            <p:ph type="title"/>
          </p:nvPr>
        </p:nvSpPr>
        <p:spPr>
          <a:xfrm>
            <a:off x="1257300" y="835493"/>
            <a:ext cx="15773400" cy="17005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br>
              <a:rPr lang="en-US" sz="7800"/>
            </a:br>
            <a:r>
              <a:rPr lang="en-US" sz="7800"/>
              <a:t>CÍLE UČENÍ</a:t>
            </a:r>
            <a:br>
              <a:rPr lang="en-US" sz="7800"/>
            </a:br>
            <a:endParaRPr sz="7800"/>
          </a:p>
        </p:txBody>
      </p:sp>
      <p:grpSp>
        <p:nvGrpSpPr>
          <p:cNvPr id="314" name="Google Shape;314;p6"/>
          <p:cNvGrpSpPr/>
          <p:nvPr/>
        </p:nvGrpSpPr>
        <p:grpSpPr>
          <a:xfrm>
            <a:off x="1257300" y="2412450"/>
            <a:ext cx="16209798" cy="7595701"/>
            <a:chOff x="0" y="-1664250"/>
            <a:chExt cx="16209798" cy="7595701"/>
          </a:xfrm>
        </p:grpSpPr>
        <p:sp>
          <p:nvSpPr>
            <p:cNvPr id="315" name="Google Shape;315;p6"/>
            <p:cNvSpPr/>
            <p:nvPr/>
          </p:nvSpPr>
          <p:spPr>
            <a:xfrm>
              <a:off x="3656" y="-1664250"/>
              <a:ext cx="4615451" cy="7595701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6" name="Google Shape;316;p6"/>
            <p:cNvSpPr txBox="1"/>
            <p:nvPr/>
          </p:nvSpPr>
          <p:spPr>
            <a:xfrm>
              <a:off x="3656" y="1222115"/>
              <a:ext cx="4615451" cy="45574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359825" spcFirstLastPara="1" rIns="359825" wrap="square" tIns="330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Pochopit dopad technologií v digitálním věku.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7" name="Google Shape;317;p6"/>
            <p:cNvSpPr/>
            <p:nvPr/>
          </p:nvSpPr>
          <p:spPr>
            <a:xfrm>
              <a:off x="1321293" y="0"/>
              <a:ext cx="1280160" cy="1280160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8" name="Google Shape;318;p6"/>
            <p:cNvSpPr txBox="1"/>
            <p:nvPr/>
          </p:nvSpPr>
          <p:spPr>
            <a:xfrm>
              <a:off x="1508768" y="187475"/>
              <a:ext cx="905210" cy="9052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99800" spcFirstLastPara="1" rIns="998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1</a:t>
              </a:r>
              <a:endParaRPr/>
            </a:p>
          </p:txBody>
        </p:sp>
        <p:sp>
          <p:nvSpPr>
            <p:cNvPr id="319" name="Google Shape;319;p6"/>
            <p:cNvSpPr/>
            <p:nvPr/>
          </p:nvSpPr>
          <p:spPr>
            <a:xfrm>
              <a:off x="0" y="1466845"/>
              <a:ext cx="4615451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0" name="Google Shape;320;p6"/>
            <p:cNvSpPr/>
            <p:nvPr/>
          </p:nvSpPr>
          <p:spPr>
            <a:xfrm>
              <a:off x="5080653" y="-1664250"/>
              <a:ext cx="6052148" cy="7595701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1" name="Google Shape;321;p6"/>
            <p:cNvSpPr txBox="1"/>
            <p:nvPr/>
          </p:nvSpPr>
          <p:spPr>
            <a:xfrm>
              <a:off x="5080653" y="1222115"/>
              <a:ext cx="6052148" cy="45574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359825" spcFirstLastPara="1" rIns="359825" wrap="square" tIns="330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Rozumět různým technikám používaným při phishingových útocích a být vybaven znalostmi pro efektivní identifikaci a ochranu před těmito kybernetickými hrozbami.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2" name="Google Shape;322;p6"/>
            <p:cNvSpPr/>
            <p:nvPr/>
          </p:nvSpPr>
          <p:spPr>
            <a:xfrm>
              <a:off x="7305526" y="0"/>
              <a:ext cx="1280160" cy="1280160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3" name="Google Shape;323;p6"/>
            <p:cNvSpPr txBox="1"/>
            <p:nvPr/>
          </p:nvSpPr>
          <p:spPr>
            <a:xfrm>
              <a:off x="7493001" y="187475"/>
              <a:ext cx="905210" cy="9052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99800" spcFirstLastPara="1" rIns="998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2</a:t>
              </a:r>
              <a:endParaRPr b="0" i="0" sz="5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4" name="Google Shape;324;p6"/>
            <p:cNvSpPr/>
            <p:nvPr/>
          </p:nvSpPr>
          <p:spPr>
            <a:xfrm>
              <a:off x="5578521" y="1466845"/>
              <a:ext cx="4615451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5" name="Google Shape;325;p6"/>
            <p:cNvSpPr/>
            <p:nvPr/>
          </p:nvSpPr>
          <p:spPr>
            <a:xfrm>
              <a:off x="11594347" y="-1664250"/>
              <a:ext cx="4615451" cy="7595701"/>
            </a:xfrm>
            <a:prstGeom prst="rect">
              <a:avLst/>
            </a:prstGeom>
            <a:solidFill>
              <a:srgbClr val="F7D5CB">
                <a:alpha val="89803"/>
              </a:srgbClr>
            </a:solidFill>
            <a:ln cap="flat" cmpd="sng" w="12700">
              <a:solidFill>
                <a:srgbClr val="F7D5CB">
                  <a:alpha val="89803"/>
                </a:srgbClr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6" name="Google Shape;326;p6"/>
            <p:cNvSpPr txBox="1"/>
            <p:nvPr/>
          </p:nvSpPr>
          <p:spPr>
            <a:xfrm>
              <a:off x="11594347" y="1222115"/>
              <a:ext cx="4615451" cy="45574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330200" lIns="359825" spcFirstLastPara="1" rIns="359825" wrap="square" tIns="3302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400"/>
                <a:buFont typeface="Calibri"/>
                <a:buNone/>
              </a:pPr>
              <a:r>
                <a:rPr b="0" i="0" lang="en-US" sz="2400" u="none" cap="none" strike="noStrike">
                  <a:solidFill>
                    <a:srgbClr val="000000"/>
                  </a:solidFill>
                  <a:latin typeface="Calibri"/>
                  <a:ea typeface="Calibri"/>
                  <a:cs typeface="Calibri"/>
                  <a:sym typeface="Calibri"/>
                </a:rPr>
                <a:t>Pochopit důležitost soukromých informací a soukromé komunikace v digitální sféře a získat znalosti a strategie pro ochranu osobních údajů.</a:t>
              </a:r>
              <a:endParaRPr/>
            </a:p>
            <a:p>
              <a:pPr indent="0" lvl="0" marL="0" marR="0" rtl="0" algn="l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/>
                <a:buNone/>
              </a:pPr>
              <a:r>
                <a:t/>
              </a:r>
              <a:endPara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7" name="Google Shape;327;p6"/>
            <p:cNvSpPr/>
            <p:nvPr/>
          </p:nvSpPr>
          <p:spPr>
            <a:xfrm>
              <a:off x="13259611" y="0"/>
              <a:ext cx="1280160" cy="1280160"/>
            </a:xfrm>
            <a:prstGeom prst="ellipse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8" name="Google Shape;328;p6"/>
            <p:cNvSpPr txBox="1"/>
            <p:nvPr/>
          </p:nvSpPr>
          <p:spPr>
            <a:xfrm>
              <a:off x="13447086" y="187475"/>
              <a:ext cx="905210" cy="9052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12700" lIns="99800" spcFirstLastPara="1" rIns="99800" wrap="square" tIns="1270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5400"/>
                <a:buFont typeface="Arial"/>
                <a:buNone/>
              </a:pPr>
              <a:r>
                <a:rPr b="0" i="0" lang="en-US" sz="5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3</a:t>
              </a:r>
              <a:endParaRPr/>
            </a:p>
          </p:txBody>
        </p:sp>
        <p:sp>
          <p:nvSpPr>
            <p:cNvPr id="329" name="Google Shape;329;p6"/>
            <p:cNvSpPr/>
            <p:nvPr/>
          </p:nvSpPr>
          <p:spPr>
            <a:xfrm>
              <a:off x="11493037" y="1466845"/>
              <a:ext cx="4615451" cy="72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accent2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7"/>
          <p:cNvSpPr/>
          <p:nvPr/>
        </p:nvSpPr>
        <p:spPr>
          <a:xfrm>
            <a:off x="-2" y="0"/>
            <a:ext cx="18283428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7"/>
          <p:cNvSpPr txBox="1"/>
          <p:nvPr>
            <p:ph type="title"/>
          </p:nvPr>
        </p:nvSpPr>
        <p:spPr>
          <a:xfrm>
            <a:off x="1257300" y="835493"/>
            <a:ext cx="15773400" cy="17005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br>
              <a:rPr lang="en-US" sz="7800"/>
            </a:br>
            <a:r>
              <a:rPr lang="en-US" sz="7800"/>
              <a:t>VÝSTUPY Z UČENÍ</a:t>
            </a:r>
            <a:br>
              <a:rPr lang="en-US" sz="7800"/>
            </a:br>
            <a:endParaRPr sz="7800"/>
          </a:p>
        </p:txBody>
      </p:sp>
      <p:grpSp>
        <p:nvGrpSpPr>
          <p:cNvPr id="336" name="Google Shape;336;p7"/>
          <p:cNvGrpSpPr/>
          <p:nvPr/>
        </p:nvGrpSpPr>
        <p:grpSpPr>
          <a:xfrm>
            <a:off x="1277081" y="2756251"/>
            <a:ext cx="15733836" cy="6502712"/>
            <a:chOff x="19781" y="13051"/>
            <a:chExt cx="15733836" cy="6502712"/>
          </a:xfrm>
        </p:grpSpPr>
        <p:sp>
          <p:nvSpPr>
            <p:cNvPr id="337" name="Google Shape;337;p7"/>
            <p:cNvSpPr/>
            <p:nvPr/>
          </p:nvSpPr>
          <p:spPr>
            <a:xfrm>
              <a:off x="4565333" y="1331537"/>
              <a:ext cx="101529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chemeClr val="accent2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8" name="Google Shape;338;p7"/>
            <p:cNvSpPr txBox="1"/>
            <p:nvPr/>
          </p:nvSpPr>
          <p:spPr>
            <a:xfrm>
              <a:off x="5046831" y="1372022"/>
              <a:ext cx="52294" cy="10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9" name="Google Shape;339;p7"/>
            <p:cNvSpPr/>
            <p:nvPr/>
          </p:nvSpPr>
          <p:spPr>
            <a:xfrm>
              <a:off x="19781" y="13051"/>
              <a:ext cx="4547351" cy="2728410"/>
            </a:xfrm>
            <a:prstGeom prst="rect">
              <a:avLst/>
            </a:prstGeom>
            <a:solidFill>
              <a:schemeClr val="accent2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0" name="Google Shape;340;p7"/>
            <p:cNvSpPr txBox="1"/>
            <p:nvPr/>
          </p:nvSpPr>
          <p:spPr>
            <a:xfrm>
              <a:off x="19781" y="13051"/>
              <a:ext cx="4547351" cy="2728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3875" lIns="222800" spcFirstLastPara="1" rIns="222800" wrap="square" tIns="233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b="0" i="0" lang="en-US" sz="2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NA KONCI TOHOTO MODULU BUDOU ÚČASTNÍCI SCHOPNI: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805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alibri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805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1" name="Google Shape;341;p7"/>
            <p:cNvSpPr/>
            <p:nvPr/>
          </p:nvSpPr>
          <p:spPr>
            <a:xfrm>
              <a:off x="10158575" y="1331537"/>
              <a:ext cx="101529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D07A5B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2" name="Google Shape;342;p7"/>
            <p:cNvSpPr txBox="1"/>
            <p:nvPr/>
          </p:nvSpPr>
          <p:spPr>
            <a:xfrm>
              <a:off x="10640073" y="1372022"/>
              <a:ext cx="52294" cy="10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3" name="Google Shape;343;p7"/>
            <p:cNvSpPr/>
            <p:nvPr/>
          </p:nvSpPr>
          <p:spPr>
            <a:xfrm>
              <a:off x="5613024" y="13051"/>
              <a:ext cx="4547351" cy="2728410"/>
            </a:xfrm>
            <a:prstGeom prst="rect">
              <a:avLst/>
            </a:prstGeom>
            <a:solidFill>
              <a:srgbClr val="D77850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4" name="Google Shape;344;p7"/>
            <p:cNvSpPr txBox="1"/>
            <p:nvPr/>
          </p:nvSpPr>
          <p:spPr>
            <a:xfrm>
              <a:off x="5613024" y="13051"/>
              <a:ext cx="4547351" cy="2728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3875" lIns="222800" spcFirstLastPara="1" rIns="222800" wrap="square" tIns="233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980"/>
                </a:spcBef>
                <a:spcAft>
                  <a:spcPts val="0"/>
                </a:spcAft>
                <a:buClr>
                  <a:schemeClr val="lt1"/>
                </a:buClr>
                <a:buSzPts val="2800"/>
                <a:buFont typeface="Calibri"/>
                <a:buNone/>
              </a:pPr>
              <a:r>
                <a:rPr b="0" i="0" lang="en-US" sz="2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POCHOPTE DŮLEŽITOST DIGITÁLNÍHO SOUKROMÍ V TECHNOLOGICKÉM SVĚTĚ.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980"/>
                </a:spcBef>
                <a:spcAft>
                  <a:spcPts val="0"/>
                </a:spcAft>
                <a:buClr>
                  <a:schemeClr val="dk1"/>
                </a:buClr>
                <a:buSzPts val="2800"/>
                <a:buFont typeface="Calibri"/>
                <a:buNone/>
              </a:pPr>
              <a:r>
                <a:t/>
              </a:r>
              <a:endParaRPr b="0" i="0" sz="2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98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112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5" name="Google Shape;345;p7"/>
            <p:cNvSpPr/>
            <p:nvPr/>
          </p:nvSpPr>
          <p:spPr>
            <a:xfrm>
              <a:off x="2293457" y="2739662"/>
              <a:ext cx="11186484" cy="1015290"/>
            </a:xfrm>
            <a:custGeom>
              <a:rect b="b" l="l" r="r" t="t"/>
              <a:pathLst>
                <a:path extrusionOk="0" h="120000" w="120000">
                  <a:moveTo>
                    <a:pt x="120000" y="0"/>
                  </a:moveTo>
                  <a:lnTo>
                    <a:pt x="120000" y="62021"/>
                  </a:lnTo>
                  <a:lnTo>
                    <a:pt x="0" y="62021"/>
                  </a:lnTo>
                  <a:lnTo>
                    <a:pt x="0" y="120000"/>
                  </a:lnTo>
                </a:path>
              </a:pathLst>
            </a:custGeom>
            <a:noFill/>
            <a:ln cap="flat" cmpd="sng" w="9525">
              <a:solidFill>
                <a:srgbClr val="B88881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6" name="Google Shape;346;p7"/>
            <p:cNvSpPr txBox="1"/>
            <p:nvPr/>
          </p:nvSpPr>
          <p:spPr>
            <a:xfrm>
              <a:off x="7605818" y="3242073"/>
              <a:ext cx="561763" cy="10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7" name="Google Shape;347;p7"/>
            <p:cNvSpPr/>
            <p:nvPr/>
          </p:nvSpPr>
          <p:spPr>
            <a:xfrm>
              <a:off x="11206266" y="13051"/>
              <a:ext cx="4547351" cy="2728410"/>
            </a:xfrm>
            <a:prstGeom prst="rect">
              <a:avLst/>
            </a:prstGeom>
            <a:solidFill>
              <a:srgbClr val="C47F6E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8" name="Google Shape;348;p7"/>
            <p:cNvSpPr txBox="1"/>
            <p:nvPr/>
          </p:nvSpPr>
          <p:spPr>
            <a:xfrm>
              <a:off x="11206266" y="13051"/>
              <a:ext cx="4547351" cy="2728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3875" lIns="222800" spcFirstLastPara="1" rIns="222800" wrap="square" tIns="233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b="0" i="0" lang="en-US" sz="2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ROZPOZNAT NĚKTERÁ RIZIKA SPOJENÁ S DIGITÁLNÍM SOUKROMÍM (NAPŘÍKLAD PHISHING).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805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alibri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805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9" name="Google Shape;349;p7"/>
            <p:cNvSpPr/>
            <p:nvPr/>
          </p:nvSpPr>
          <p:spPr>
            <a:xfrm>
              <a:off x="4565333" y="5105838"/>
              <a:ext cx="1015290" cy="91440"/>
            </a:xfrm>
            <a:custGeom>
              <a:rect b="b" l="l" r="r" t="t"/>
              <a:pathLst>
                <a:path extrusionOk="0" h="120000" w="120000">
                  <a:moveTo>
                    <a:pt x="0" y="60000"/>
                  </a:moveTo>
                  <a:lnTo>
                    <a:pt x="120000" y="60000"/>
                  </a:lnTo>
                </a:path>
              </a:pathLst>
            </a:custGeom>
            <a:noFill/>
            <a:ln cap="flat" cmpd="sng" w="9525">
              <a:solidFill>
                <a:srgbClr val="A4A4A4"/>
              </a:solidFill>
              <a:prstDash val="solid"/>
              <a:miter lim="800000"/>
              <a:headEnd len="sm" w="sm" type="none"/>
              <a:tailEnd len="med" w="med" type="stealth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0" name="Google Shape;350;p7"/>
            <p:cNvSpPr txBox="1"/>
            <p:nvPr/>
          </p:nvSpPr>
          <p:spPr>
            <a:xfrm>
              <a:off x="5046831" y="5146324"/>
              <a:ext cx="52294" cy="1046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0" lIns="12700" spcFirstLastPara="1" rIns="12700" wrap="square" tIns="0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500"/>
                <a:buFont typeface="Calibri"/>
                <a:buNone/>
              </a:pPr>
              <a:r>
                <a:t/>
              </a:r>
              <a:endParaRPr b="0" i="0" sz="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1" name="Google Shape;351;p7"/>
            <p:cNvSpPr/>
            <p:nvPr/>
          </p:nvSpPr>
          <p:spPr>
            <a:xfrm>
              <a:off x="19781" y="3787353"/>
              <a:ext cx="4547351" cy="2728410"/>
            </a:xfrm>
            <a:prstGeom prst="rect">
              <a:avLst/>
            </a:prstGeom>
            <a:solidFill>
              <a:srgbClr val="B38E8A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2" name="Google Shape;352;p7"/>
            <p:cNvSpPr txBox="1"/>
            <p:nvPr/>
          </p:nvSpPr>
          <p:spPr>
            <a:xfrm>
              <a:off x="19781" y="3787353"/>
              <a:ext cx="4547351" cy="2728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3875" lIns="222800" spcFirstLastPara="1" rIns="222800" wrap="square" tIns="233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rPr b="0" i="0" lang="en-US" sz="23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IDENTIFIKOVAT A APLIKOVAT STRATEGIE NA OCHRANU SVÝCH INFORMACÍ ONLINE.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805"/>
                </a:spcBef>
                <a:spcAft>
                  <a:spcPts val="0"/>
                </a:spcAft>
                <a:buClr>
                  <a:schemeClr val="dk1"/>
                </a:buClr>
                <a:buSzPts val="2300"/>
                <a:buFont typeface="Calibri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805"/>
                </a:spcBef>
                <a:spcAft>
                  <a:spcPts val="0"/>
                </a:spcAft>
                <a:buClr>
                  <a:schemeClr val="lt1"/>
                </a:buClr>
                <a:buSzPts val="2300"/>
                <a:buFont typeface="Calibri"/>
                <a:buNone/>
              </a:pPr>
              <a:r>
                <a:t/>
              </a:r>
              <a:endParaRPr b="0" i="0" sz="2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53" name="Google Shape;353;p7"/>
            <p:cNvSpPr/>
            <p:nvPr/>
          </p:nvSpPr>
          <p:spPr>
            <a:xfrm>
              <a:off x="5613024" y="3787353"/>
              <a:ext cx="9911088" cy="2728410"/>
            </a:xfrm>
            <a:prstGeom prst="rect">
              <a:avLst/>
            </a:prstGeom>
            <a:solidFill>
              <a:srgbClr val="A4A4A4"/>
            </a:solidFill>
            <a:ln cap="flat" cmpd="sng" w="12700">
              <a:solidFill>
                <a:schemeClr val="lt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4" name="Google Shape;354;p7"/>
            <p:cNvSpPr txBox="1"/>
            <p:nvPr/>
          </p:nvSpPr>
          <p:spPr>
            <a:xfrm>
              <a:off x="5613024" y="3787353"/>
              <a:ext cx="9911088" cy="27284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233875" lIns="222800" spcFirstLastPara="1" rIns="222800" wrap="square" tIns="233875">
              <a:noAutofit/>
            </a:bodyPr>
            <a:lstStyle/>
            <a:p>
              <a:pPr indent="0" lvl="0" marL="0" marR="0" rtl="0" algn="ct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112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112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Calibri"/>
                <a:buNone/>
              </a:pPr>
              <a:r>
                <a:rPr b="0" i="0" lang="en-US" sz="32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rPr>
                <a:t>MODUL BUDE MÍT DŮLEŽITÝ PSYCHOLOGICKÝ DOPAD NA VAŠE ŽIVOTY, PROTOŽE BUDE PŘÍNOSEM JAK PRO PROFESI, POSKYTNE NOVÉ DOVEDNOSTI NEPOSTRADATELNÉ NA TRHU PRÁCE, TAK PRO OSOBNÍ ŽIVOT. </a:t>
              </a:r>
              <a:endParaRPr/>
            </a:p>
            <a:p>
              <a:pPr indent="0" lvl="0" marL="0" marR="0" rtl="0" algn="ctr">
                <a:lnSpc>
                  <a:spcPct val="90000"/>
                </a:lnSpc>
                <a:spcBef>
                  <a:spcPts val="1120"/>
                </a:spcBef>
                <a:spcAft>
                  <a:spcPts val="0"/>
                </a:spcAft>
                <a:buClr>
                  <a:schemeClr val="dk1"/>
                </a:buClr>
                <a:buSzPts val="3200"/>
                <a:buFont typeface="Calibri"/>
                <a:buNone/>
              </a:pPr>
              <a:r>
                <a:t/>
              </a:r>
              <a:endParaRPr b="0" i="0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ctr">
                <a:lnSpc>
                  <a:spcPct val="90000"/>
                </a:lnSpc>
                <a:spcBef>
                  <a:spcPts val="1120"/>
                </a:spcBef>
                <a:spcAft>
                  <a:spcPts val="0"/>
                </a:spcAft>
                <a:buClr>
                  <a:schemeClr val="lt1"/>
                </a:buClr>
                <a:buSzPts val="3200"/>
                <a:buFont typeface="Arial"/>
                <a:buNone/>
              </a:pPr>
              <a:r>
                <a:rPr b="0" i="0" lang="en-US" sz="32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.</a:t>
              </a:r>
              <a:endParaRPr b="0" i="0" sz="32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58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8"/>
          <p:cNvSpPr/>
          <p:nvPr/>
        </p:nvSpPr>
        <p:spPr>
          <a:xfrm>
            <a:off x="4572" y="0"/>
            <a:ext cx="18283428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0" name="Google Shape;360;p8"/>
          <p:cNvSpPr/>
          <p:nvPr/>
        </p:nvSpPr>
        <p:spPr>
          <a:xfrm>
            <a:off x="15313043" y="2"/>
            <a:ext cx="1702599" cy="716996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1" name="Google Shape;361;p8"/>
          <p:cNvSpPr txBox="1"/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br>
              <a:rPr lang="en-US"/>
            </a:br>
            <a:r>
              <a:rPr lang="en-US"/>
              <a:t>Očekávání od studentů</a:t>
            </a:r>
            <a:br>
              <a:rPr lang="en-US"/>
            </a:br>
            <a:endParaRPr/>
          </a:p>
        </p:txBody>
      </p:sp>
      <p:sp>
        <p:nvSpPr>
          <p:cNvPr id="362" name="Google Shape;362;p8"/>
          <p:cNvSpPr/>
          <p:nvPr/>
        </p:nvSpPr>
        <p:spPr>
          <a:xfrm flipH="1" rot="-5400000">
            <a:off x="833566" y="3274835"/>
            <a:ext cx="6125150" cy="6125150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3" name="Google Shape;363;p8"/>
          <p:cNvSpPr txBox="1"/>
          <p:nvPr>
            <p:ph idx="1" type="body"/>
          </p:nvPr>
        </p:nvSpPr>
        <p:spPr>
          <a:xfrm>
            <a:off x="1885950" y="2216367"/>
            <a:ext cx="15773400" cy="7710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1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AA5A"/>
              </a:buClr>
              <a:buSzPts val="4000"/>
              <a:buNone/>
            </a:pPr>
            <a:r>
              <a:rPr b="1" lang="en-US" sz="4000">
                <a:solidFill>
                  <a:srgbClr val="FFAA5A"/>
                </a:solidFill>
              </a:rPr>
              <a:t>Úkoly a povinnosti studentů</a:t>
            </a:r>
            <a:endParaRPr b="1" sz="4000">
              <a:solidFill>
                <a:srgbClr val="FFAA5A"/>
              </a:solidFill>
            </a:endParaRPr>
          </a:p>
          <a:p>
            <a:pPr indent="0" lvl="1" marL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FFAA5A"/>
              </a:buClr>
              <a:buSzPts val="4000"/>
              <a:buNone/>
            </a:pPr>
            <a:r>
              <a:rPr lang="en-US" sz="4000">
                <a:solidFill>
                  <a:srgbClr val="000000"/>
                </a:solidFill>
              </a:rPr>
              <a:t>Příklady:</a:t>
            </a:r>
            <a:endParaRPr/>
          </a:p>
          <a:p>
            <a:pPr indent="-342900" lvl="1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FFAA5A"/>
              </a:buClr>
              <a:buSzPts val="4000"/>
              <a:buFont typeface="Noto Sans Symbols"/>
              <a:buChar char="❑"/>
            </a:pPr>
            <a:r>
              <a:rPr lang="en-US" sz="4000"/>
              <a:t>Očekává se, že strávíte přibližně ... hodin na dokončení tohoto modulu.</a:t>
            </a:r>
            <a:endParaRPr/>
          </a:p>
          <a:p>
            <a:pPr indent="-342900" lvl="1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FFAA5A"/>
              </a:buClr>
              <a:buSzPts val="4000"/>
              <a:buFont typeface="Noto Sans Symbols"/>
              <a:buChar char="❑"/>
            </a:pPr>
            <a:r>
              <a:rPr lang="en-US" sz="4000"/>
              <a:t> Pro úplné absolvování tohoto kurzu musí účastníci:</a:t>
            </a:r>
            <a:endParaRPr/>
          </a:p>
          <a:p>
            <a:pPr indent="-3429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300"/>
              <a:buFont typeface="Courier New"/>
              <a:buChar char="o"/>
            </a:pPr>
            <a:r>
              <a:rPr lang="en-US" sz="3300"/>
              <a:t> Podívejte se na videa</a:t>
            </a:r>
            <a:endParaRPr sz="3300"/>
          </a:p>
          <a:p>
            <a:pPr indent="-3429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300"/>
              <a:buFont typeface="Courier New"/>
              <a:buChar char="o"/>
            </a:pPr>
            <a:r>
              <a:rPr lang="en-US" sz="3300"/>
              <a:t>Zobrazit prezentace</a:t>
            </a:r>
            <a:endParaRPr sz="3300"/>
          </a:p>
          <a:p>
            <a:pPr indent="-3429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300"/>
              <a:buFont typeface="Courier New"/>
              <a:buChar char="o"/>
            </a:pPr>
            <a:r>
              <a:rPr lang="en-US" sz="3300"/>
              <a:t>Vyplňte kvízy a otázky</a:t>
            </a:r>
            <a:endParaRPr sz="3300"/>
          </a:p>
          <a:p>
            <a:pPr indent="-3429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300"/>
              <a:buFont typeface="Courier New"/>
              <a:buChar char="o"/>
            </a:pPr>
            <a:r>
              <a:rPr lang="en-US" sz="3300"/>
              <a:t>Odevzdejte závěrečný test</a:t>
            </a:r>
            <a:endParaRPr/>
          </a:p>
          <a:p>
            <a:pPr indent="0" lvl="1" marL="6858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200"/>
              <a:buNone/>
            </a:pPr>
            <a:r>
              <a:t/>
            </a:r>
            <a:endParaRPr sz="3200">
              <a:solidFill>
                <a:srgbClr val="000000"/>
              </a:solidFill>
            </a:endParaRPr>
          </a:p>
          <a:p>
            <a:pPr indent="0" lvl="1" marL="6858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200"/>
              <a:buNone/>
            </a:pPr>
            <a:r>
              <a:t/>
            </a:r>
            <a:endParaRPr sz="3200">
              <a:solidFill>
                <a:srgbClr val="000000"/>
              </a:solidFill>
            </a:endParaRPr>
          </a:p>
          <a:p>
            <a:pPr indent="-1397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ourier New"/>
              <a:buNone/>
            </a:pPr>
            <a:r>
              <a:t/>
            </a:r>
            <a:endParaRPr sz="3200">
              <a:solidFill>
                <a:srgbClr val="000000"/>
              </a:solidFill>
            </a:endParaRPr>
          </a:p>
          <a:p>
            <a:pPr indent="-1397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ourier New"/>
              <a:buNone/>
            </a:pPr>
            <a:r>
              <a:t/>
            </a:r>
            <a:endParaRPr sz="3200"/>
          </a:p>
          <a:p>
            <a:pPr indent="-139700" lvl="1" marL="1028700" rtl="0" algn="l">
              <a:lnSpc>
                <a:spcPct val="90000"/>
              </a:lnSpc>
              <a:spcBef>
                <a:spcPts val="1650"/>
              </a:spcBef>
              <a:spcAft>
                <a:spcPts val="0"/>
              </a:spcAft>
              <a:buClr>
                <a:srgbClr val="92BAB5"/>
              </a:buClr>
              <a:buSzPts val="3200"/>
              <a:buFont typeface="Courier New"/>
              <a:buNone/>
            </a:pPr>
            <a:r>
              <a:t/>
            </a:r>
            <a:endParaRPr sz="3200"/>
          </a:p>
          <a:p>
            <a:pPr indent="0" lvl="0" marL="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/>
          </a:p>
          <a:p>
            <a:pPr indent="-889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000"/>
              <a:buNone/>
            </a:pPr>
            <a:r>
              <a:t/>
            </a:r>
            <a:endParaRPr sz="4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367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9"/>
          <p:cNvSpPr/>
          <p:nvPr/>
        </p:nvSpPr>
        <p:spPr>
          <a:xfrm>
            <a:off x="4572" y="0"/>
            <a:ext cx="18283428" cy="10287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9" name="Google Shape;369;p9"/>
          <p:cNvSpPr/>
          <p:nvPr/>
        </p:nvSpPr>
        <p:spPr>
          <a:xfrm>
            <a:off x="15313043" y="2"/>
            <a:ext cx="1702599" cy="716996"/>
          </a:xfrm>
          <a:custGeom>
            <a:rect b="b" l="l" r="r" t="t"/>
            <a:pathLst>
              <a:path extrusionOk="0" h="477997" w="1135066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9"/>
          <p:cNvSpPr txBox="1"/>
          <p:nvPr>
            <p:ph type="title"/>
          </p:nvPr>
        </p:nvSpPr>
        <p:spPr>
          <a:xfrm>
            <a:off x="1257300" y="547688"/>
            <a:ext cx="15773400" cy="198834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2BAB5"/>
              </a:buClr>
              <a:buSzPct val="100000"/>
              <a:buFont typeface="Arial"/>
              <a:buNone/>
            </a:pPr>
            <a:br>
              <a:rPr lang="en-US"/>
            </a:br>
            <a:r>
              <a:rPr lang="en-US"/>
              <a:t>Očekávání od studentů</a:t>
            </a:r>
            <a:br>
              <a:rPr lang="en-US"/>
            </a:br>
            <a:endParaRPr/>
          </a:p>
        </p:txBody>
      </p:sp>
      <p:sp>
        <p:nvSpPr>
          <p:cNvPr id="371" name="Google Shape;371;p9"/>
          <p:cNvSpPr/>
          <p:nvPr/>
        </p:nvSpPr>
        <p:spPr>
          <a:xfrm flipH="1" rot="-5400000">
            <a:off x="833566" y="3274835"/>
            <a:ext cx="6125150" cy="6125150"/>
          </a:xfrm>
          <a:prstGeom prst="arc">
            <a:avLst>
              <a:gd fmla="val 16200000" name="adj1"/>
              <a:gd fmla="val 0" name="adj2"/>
            </a:avLst>
          </a:prstGeom>
          <a:noFill/>
          <a:ln cap="rnd" cmpd="sng" w="127000">
            <a:solidFill>
              <a:schemeClr val="accent4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7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2" name="Google Shape;372;p9"/>
          <p:cNvSpPr txBox="1"/>
          <p:nvPr>
            <p:ph idx="1" type="body"/>
          </p:nvPr>
        </p:nvSpPr>
        <p:spPr>
          <a:xfrm>
            <a:off x="1885950" y="2216367"/>
            <a:ext cx="15773400" cy="7710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</a:pPr>
            <a:r>
              <a:rPr b="1" lang="en-US" sz="4400">
                <a:solidFill>
                  <a:srgbClr val="FFAA5A"/>
                </a:solidFill>
              </a:rPr>
              <a:t>To, co od vás očekáváme, lze rozdělit do tří kategorií: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400"/>
              <a:buChar char="❑"/>
            </a:pPr>
            <a:r>
              <a:rPr b="1" lang="en-US" sz="4400"/>
              <a:t>Před modulem: </a:t>
            </a:r>
            <a:r>
              <a:rPr lang="en-US" sz="4400"/>
              <a:t>Jedinou potřebou je mít základní dovednosti v používání technologií a velmi obecně vědět, co je digitální soukromí.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400"/>
              <a:buChar char="❑"/>
            </a:pPr>
            <a:r>
              <a:rPr b="1" lang="en-US" sz="4400"/>
              <a:t> Během modulu: </a:t>
            </a:r>
            <a:r>
              <a:rPr lang="en-US" sz="4400"/>
              <a:t>Aktivní účast v diskusích a plnění zadaných úkolů jsou nezbytné pro dosažení významného pokroku v oblasti digitálního soukromí. </a:t>
            </a:r>
            <a:endParaRPr/>
          </a:p>
          <a:p>
            <a:pPr indent="-3429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400"/>
              <a:buChar char="❑"/>
            </a:pPr>
            <a:r>
              <a:rPr b="1" lang="en-US" sz="4400"/>
              <a:t>Po absolvování modulu: </a:t>
            </a:r>
            <a:r>
              <a:rPr lang="en-US" sz="4400"/>
              <a:t>Získané znalosti lze uplatnit v osobním i profesním životě. </a:t>
            </a:r>
            <a:endParaRPr/>
          </a:p>
          <a:p>
            <a:pPr indent="-635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b="1" sz="4400"/>
          </a:p>
          <a:p>
            <a:pPr indent="-635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b="1" sz="4400"/>
          </a:p>
          <a:p>
            <a:pPr indent="-635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b="1" sz="4400"/>
          </a:p>
          <a:p>
            <a:pPr indent="-635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b="1" sz="4400"/>
          </a:p>
          <a:p>
            <a:pPr indent="-63500" lvl="1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FFAA5A"/>
              </a:buClr>
              <a:buSzPts val="4400"/>
              <a:buFont typeface="Noto Sans Symbols"/>
              <a:buNone/>
            </a:pPr>
            <a:r>
              <a:t/>
            </a:r>
            <a:endParaRPr b="1" sz="4400"/>
          </a:p>
          <a:p>
            <a:pPr indent="-63500" lvl="1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FFAA5A"/>
              </a:buClr>
              <a:buSzPts val="4400"/>
              <a:buFont typeface="Noto Sans Symbols"/>
              <a:buNone/>
            </a:pPr>
            <a:r>
              <a:t/>
            </a:r>
            <a:endParaRPr b="1" sz="4400"/>
          </a:p>
          <a:p>
            <a:pPr indent="-63500" lvl="1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FFAA5A"/>
              </a:buClr>
              <a:buSzPts val="4400"/>
              <a:buFont typeface="Noto Sans Symbols"/>
              <a:buNone/>
            </a:pPr>
            <a:r>
              <a:t/>
            </a:r>
            <a:endParaRPr b="1" sz="4400"/>
          </a:p>
          <a:p>
            <a:pPr indent="-63500" lvl="1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>
                <a:srgbClr val="FFAA5A"/>
              </a:buClr>
              <a:buSzPts val="4400"/>
              <a:buFont typeface="Noto Sans Symbols"/>
              <a:buNone/>
            </a:pPr>
            <a:r>
              <a:t/>
            </a:r>
            <a:endParaRPr b="1" sz="4400"/>
          </a:p>
          <a:p>
            <a:pPr indent="-635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b="1" sz="4400"/>
          </a:p>
          <a:p>
            <a:pPr indent="-63500" lvl="0" marL="342900" rtl="0" algn="l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SzPts val="4400"/>
              <a:buNone/>
            </a:pPr>
            <a:r>
              <a:t/>
            </a:r>
            <a:endParaRPr sz="4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Motív Offic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1_Motív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Eva Škorňová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0x010100FC39A8C05164174D8B0CC0E9EA7C08B6</vt:lpwstr>
  </property>
  <property fmtid="{D5CDD505-2E9C-101B-9397-08002B2CF9AE}" pid="3" name="MediaServiceImageTags">
    <vt:lpwstr/>
  </property>
</Properties>
</file>