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9"/>
  </p:notesMasterIdLst>
  <p:sldIdLst>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278" r:id="rId27"/>
    <p:sldId id="265" r:id="rId28"/>
  </p:sldIdLst>
  <p:sldSz cx="18288000" cy="10287000"/>
  <p:notesSz cx="6858000" cy="9144000"/>
  <p:embeddedFontLst>
    <p:embeddedFont>
      <p:font typeface="Cambria" panose="02040503050406030204" pitchFamily="18"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A5A"/>
    <a:srgbClr val="92B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A800B6-FDAB-482C-9104-8D438EEEBF60}" v="3" dt="2024-10-23T12:25:37.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7" d="100"/>
          <a:sy n="37" d="100"/>
        </p:scale>
        <p:origin x="98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a Hallová" userId="S::hallovam@uniag.sk::11c297e8-e2cf-40dc-b098-351a91ef2171" providerId="AD" clId="Web-{B5DAAF30-8D0D-442F-8A50-F390F7548B5A}"/>
    <pc:docChg chg="modSld">
      <pc:chgData name="Marcela Hallová" userId="S::hallovam@uniag.sk::11c297e8-e2cf-40dc-b098-351a91ef2171" providerId="AD" clId="Web-{B5DAAF30-8D0D-442F-8A50-F390F7548B5A}" dt="2024-09-25T12:46:20.259" v="1" actId="20577"/>
      <pc:docMkLst>
        <pc:docMk/>
      </pc:docMkLst>
      <pc:sldChg chg="modSp">
        <pc:chgData name="Marcela Hallová" userId="S::hallovam@uniag.sk::11c297e8-e2cf-40dc-b098-351a91ef2171" providerId="AD" clId="Web-{B5DAAF30-8D0D-442F-8A50-F390F7548B5A}" dt="2024-09-25T12:46:20.259" v="1" actId="20577"/>
        <pc:sldMkLst>
          <pc:docMk/>
          <pc:sldMk cId="0" sldId="265"/>
        </pc:sldMkLst>
        <pc:spChg chg="mod">
          <ac:chgData name="Marcela Hallová" userId="S::hallovam@uniag.sk::11c297e8-e2cf-40dc-b098-351a91ef2171" providerId="AD" clId="Web-{B5DAAF30-8D0D-442F-8A50-F390F7548B5A}" dt="2024-09-25T12:46:20.259" v="1" actId="20577"/>
          <ac:spMkLst>
            <pc:docMk/>
            <pc:sldMk cId="0" sldId="265"/>
            <ac:spMk id="3" creationId="{00000000-0000-0000-0000-000000000000}"/>
          </ac:spMkLst>
        </pc:spChg>
      </pc:sldChg>
    </pc:docChg>
  </pc:docChgLst>
  <pc:docChgLst>
    <pc:chgData name="Martina Hanová" userId="S::hanova@uniag.sk::3d22e42d-bb89-40fb-8988-9efa43568f68" providerId="AD" clId="Web-{39A800B6-FDAB-482C-9104-8D438EEEBF60}"/>
    <pc:docChg chg="delSld">
      <pc:chgData name="Martina Hanová" userId="S::hanova@uniag.sk::3d22e42d-bb89-40fb-8988-9efa43568f68" providerId="AD" clId="Web-{39A800B6-FDAB-482C-9104-8D438EEEBF60}" dt="2024-10-23T12:25:37.061" v="2"/>
      <pc:docMkLst>
        <pc:docMk/>
      </pc:docMkLst>
      <pc:sldChg chg="del">
        <pc:chgData name="Martina Hanová" userId="S::hanova@uniag.sk::3d22e42d-bb89-40fb-8988-9efa43568f68" providerId="AD" clId="Web-{39A800B6-FDAB-482C-9104-8D438EEEBF60}" dt="2024-10-23T12:25:37.061" v="2"/>
        <pc:sldMkLst>
          <pc:docMk/>
          <pc:sldMk cId="0" sldId="282"/>
        </pc:sldMkLst>
      </pc:sldChg>
      <pc:sldChg chg="del">
        <pc:chgData name="Martina Hanová" userId="S::hanova@uniag.sk::3d22e42d-bb89-40fb-8988-9efa43568f68" providerId="AD" clId="Web-{39A800B6-FDAB-482C-9104-8D438EEEBF60}" dt="2024-10-23T12:25:29.217" v="0"/>
        <pc:sldMkLst>
          <pc:docMk/>
          <pc:sldMk cId="3068211290" sldId="290"/>
        </pc:sldMkLst>
      </pc:sldChg>
      <pc:sldChg chg="del">
        <pc:chgData name="Martina Hanová" userId="S::hanova@uniag.sk::3d22e42d-bb89-40fb-8988-9efa43568f68" providerId="AD" clId="Web-{39A800B6-FDAB-482C-9104-8D438EEEBF60}" dt="2024-10-23T12:25:34.905" v="1"/>
        <pc:sldMkLst>
          <pc:docMk/>
          <pc:sldMk cId="2546280741" sldId="328"/>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echcrunch.com/2019/09/26/privacy-queen-of-human-rights-in-a-digital-world/" TargetMode="External"/><Relationship Id="rId1" Type="http://schemas.openxmlformats.org/officeDocument/2006/relationships/hyperlink" Target="https://www.eff.org/issues/privacy" TargetMode="Externa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hyperlink" Target="https://techcrunch.com/2019/09/26/privacy-queen-of-human-rights-in-a-digital-world/" TargetMode="External"/><Relationship Id="rId5" Type="http://schemas.openxmlformats.org/officeDocument/2006/relationships/hyperlink" Target="https://www.eff.org/issues/privacy" TargetMode="External"/><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DB165-D3FA-48F5-B897-6D11180F3A13}"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F9C2F4BE-EB9B-4688-A872-ADD58D39D041}">
      <dgm:prSet custT="1"/>
      <dgm:spPr/>
      <dgm:t>
        <a:bodyPr/>
        <a:lstStyle/>
        <a:p>
          <a:pPr>
            <a:lnSpc>
              <a:spcPct val="100000"/>
            </a:lnSpc>
          </a:pPr>
          <a:r>
            <a:rPr lang="en-US" sz="3200" dirty="0">
              <a:solidFill>
                <a:srgbClr val="000000"/>
              </a:solidFill>
              <a:latin typeface="Aptos" panose="020B0004020202020204" pitchFamily="34" charset="0"/>
              <a:ea typeface="Inter"/>
              <a:cs typeface="Inter"/>
              <a:sym typeface="Inter"/>
            </a:rPr>
            <a:t>Digital privacy is </a:t>
          </a:r>
          <a:r>
            <a:rPr lang="en-US" sz="3200" b="1" dirty="0">
              <a:solidFill>
                <a:srgbClr val="000000"/>
              </a:solidFill>
              <a:latin typeface="Aptos" panose="020B0004020202020204" pitchFamily="34" charset="0"/>
              <a:ea typeface="Inter Bold"/>
              <a:cs typeface="Inter Bold"/>
              <a:sym typeface="Inter Bold"/>
            </a:rPr>
            <a:t>the ability of an individual to control and protect the access and use of their personal information</a:t>
          </a:r>
          <a:r>
            <a:rPr lang="en-US" sz="3200" b="1" dirty="0">
              <a:solidFill>
                <a:srgbClr val="000000"/>
              </a:solidFill>
              <a:latin typeface="Aptos" panose="020B0004020202020204" pitchFamily="34" charset="0"/>
              <a:ea typeface="Inter"/>
              <a:cs typeface="Inter"/>
              <a:sym typeface="Inter"/>
            </a:rPr>
            <a:t> </a:t>
          </a:r>
          <a:r>
            <a:rPr lang="en-US" sz="3200" b="1" dirty="0">
              <a:solidFill>
                <a:srgbClr val="000000"/>
              </a:solidFill>
              <a:latin typeface="Aptos" panose="020B0004020202020204" pitchFamily="34" charset="0"/>
              <a:ea typeface="Inter Bold"/>
              <a:cs typeface="Inter Bold"/>
              <a:sym typeface="Inter Bold"/>
            </a:rPr>
            <a:t>when they navigate the internet</a:t>
          </a:r>
          <a:r>
            <a:rPr lang="en-US" sz="3200" b="1" dirty="0">
              <a:solidFill>
                <a:srgbClr val="000000"/>
              </a:solidFill>
              <a:latin typeface="Aptos" panose="020B0004020202020204" pitchFamily="34" charset="0"/>
              <a:ea typeface="Inter"/>
              <a:cs typeface="Inter"/>
              <a:sym typeface="Inter"/>
            </a:rPr>
            <a:t>.</a:t>
          </a:r>
          <a:endParaRPr lang="en-US" sz="3200" b="1" dirty="0">
            <a:latin typeface="Aptos" panose="020B0004020202020204" pitchFamily="34" charset="0"/>
          </a:endParaRPr>
        </a:p>
      </dgm:t>
    </dgm:pt>
    <dgm:pt modelId="{8E8351F2-7651-4031-A843-6C966FB0A51A}" type="parTrans" cxnId="{FB5B30B6-57F6-4F69-9140-1141AC4B2C58}">
      <dgm:prSet/>
      <dgm:spPr/>
      <dgm:t>
        <a:bodyPr/>
        <a:lstStyle/>
        <a:p>
          <a:endParaRPr lang="en-US" sz="3200"/>
        </a:p>
      </dgm:t>
    </dgm:pt>
    <dgm:pt modelId="{97070667-920B-4A5C-879E-A0476EF7D076}" type="sibTrans" cxnId="{FB5B30B6-57F6-4F69-9140-1141AC4B2C58}">
      <dgm:prSet/>
      <dgm:spPr/>
      <dgm:t>
        <a:bodyPr/>
        <a:lstStyle/>
        <a:p>
          <a:endParaRPr lang="en-US" sz="3200"/>
        </a:p>
      </dgm:t>
    </dgm:pt>
    <dgm:pt modelId="{F896F5E4-15BF-42B7-A51E-CA6559A2EC6C}">
      <dgm:prSet custT="1"/>
      <dgm:spPr/>
      <dgm:t>
        <a:bodyPr/>
        <a:lstStyle/>
        <a:p>
          <a:pPr>
            <a:lnSpc>
              <a:spcPct val="100000"/>
            </a:lnSpc>
          </a:pPr>
          <a:r>
            <a:rPr lang="en-US" sz="3200" dirty="0">
              <a:solidFill>
                <a:srgbClr val="000000"/>
              </a:solidFill>
              <a:latin typeface="Aptos" panose="020B0004020202020204" pitchFamily="34" charset="0"/>
              <a:ea typeface="Inter"/>
              <a:cs typeface="Inter"/>
              <a:sym typeface="Inter"/>
            </a:rPr>
            <a:t>Digital privacy helps individuals stay anonymous online by safeguarding personally identifiable information such as names, addresses, and credit card details.</a:t>
          </a:r>
          <a:endParaRPr lang="en-US" sz="3200" dirty="0">
            <a:latin typeface="Aptos" panose="020B0004020202020204" pitchFamily="34" charset="0"/>
          </a:endParaRPr>
        </a:p>
      </dgm:t>
    </dgm:pt>
    <dgm:pt modelId="{E14449A5-0CD7-4EF3-A112-3C5B96BC3A3B}" type="parTrans" cxnId="{6FE6C4C1-99CB-403A-BFDC-9DB772E1FC40}">
      <dgm:prSet/>
      <dgm:spPr/>
      <dgm:t>
        <a:bodyPr/>
        <a:lstStyle/>
        <a:p>
          <a:endParaRPr lang="en-US" sz="3200"/>
        </a:p>
      </dgm:t>
    </dgm:pt>
    <dgm:pt modelId="{2A6D5719-2F96-47BE-B966-4671EADC725C}" type="sibTrans" cxnId="{6FE6C4C1-99CB-403A-BFDC-9DB772E1FC40}">
      <dgm:prSet/>
      <dgm:spPr/>
      <dgm:t>
        <a:bodyPr/>
        <a:lstStyle/>
        <a:p>
          <a:endParaRPr lang="en-US" sz="3200"/>
        </a:p>
      </dgm:t>
    </dgm:pt>
    <dgm:pt modelId="{3D6586E9-DAD8-4FF9-A9F8-6ECE6D098BF1}" type="pres">
      <dgm:prSet presAssocID="{795DB165-D3FA-48F5-B897-6D11180F3A13}" presName="root" presStyleCnt="0">
        <dgm:presLayoutVars>
          <dgm:dir/>
          <dgm:resizeHandles val="exact"/>
        </dgm:presLayoutVars>
      </dgm:prSet>
      <dgm:spPr/>
    </dgm:pt>
    <dgm:pt modelId="{EB9EE116-6FBF-4F5B-B254-C02E10F9351E}" type="pres">
      <dgm:prSet presAssocID="{F9C2F4BE-EB9B-4688-A872-ADD58D39D041}" presName="compNode" presStyleCnt="0"/>
      <dgm:spPr/>
    </dgm:pt>
    <dgm:pt modelId="{01501B25-992C-428D-BC88-5BE162DC90C4}" type="pres">
      <dgm:prSet presAssocID="{F9C2F4BE-EB9B-4688-A872-ADD58D39D041}" presName="bgRect" presStyleLbl="bgShp" presStyleIdx="0" presStyleCnt="2" custLinFactNeighborX="-347" custLinFactNeighborY="-1301"/>
      <dgm:spPr/>
    </dgm:pt>
    <dgm:pt modelId="{EBE6A6BB-A490-48D6-927D-A2E4AE497919}" type="pres">
      <dgm:prSet presAssocID="{F9C2F4BE-EB9B-4688-A872-ADD58D39D04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 Bulb and Gear"/>
        </a:ext>
      </dgm:extLst>
    </dgm:pt>
    <dgm:pt modelId="{20B2E8CE-F129-4924-BE26-5E588B840AC3}" type="pres">
      <dgm:prSet presAssocID="{F9C2F4BE-EB9B-4688-A872-ADD58D39D041}" presName="spaceRect" presStyleCnt="0"/>
      <dgm:spPr/>
    </dgm:pt>
    <dgm:pt modelId="{DDDCAE08-0219-4A6A-823B-1BE2FD8D99F0}" type="pres">
      <dgm:prSet presAssocID="{F9C2F4BE-EB9B-4688-A872-ADD58D39D041}" presName="parTx" presStyleLbl="revTx" presStyleIdx="0" presStyleCnt="2">
        <dgm:presLayoutVars>
          <dgm:chMax val="0"/>
          <dgm:chPref val="0"/>
        </dgm:presLayoutVars>
      </dgm:prSet>
      <dgm:spPr/>
    </dgm:pt>
    <dgm:pt modelId="{246F4194-34C1-4674-A8B8-B458C70028B0}" type="pres">
      <dgm:prSet presAssocID="{97070667-920B-4A5C-879E-A0476EF7D076}" presName="sibTrans" presStyleCnt="0"/>
      <dgm:spPr/>
    </dgm:pt>
    <dgm:pt modelId="{163FD45F-56B6-417B-9F11-995B0B80338E}" type="pres">
      <dgm:prSet presAssocID="{F896F5E4-15BF-42B7-A51E-CA6559A2EC6C}" presName="compNode" presStyleCnt="0"/>
      <dgm:spPr/>
    </dgm:pt>
    <dgm:pt modelId="{6969EAE1-338E-4270-A363-8BDB06D9270B}" type="pres">
      <dgm:prSet presAssocID="{F896F5E4-15BF-42B7-A51E-CA6559A2EC6C}" presName="bgRect" presStyleLbl="bgShp" presStyleIdx="1" presStyleCnt="2"/>
      <dgm:spPr/>
    </dgm:pt>
    <dgm:pt modelId="{86AFC11D-B852-4C54-9CD8-71F36EDFF892}" type="pres">
      <dgm:prSet presAssocID="{F896F5E4-15BF-42B7-A51E-CA6559A2EC6C}"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ezpečnostná kamera výplň plnou farbou"/>
        </a:ext>
      </dgm:extLst>
    </dgm:pt>
    <dgm:pt modelId="{0ACE72F2-4716-47E4-9D97-2AE227448777}" type="pres">
      <dgm:prSet presAssocID="{F896F5E4-15BF-42B7-A51E-CA6559A2EC6C}" presName="spaceRect" presStyleCnt="0"/>
      <dgm:spPr/>
    </dgm:pt>
    <dgm:pt modelId="{A35EC939-0C9B-40DC-BF1F-CC1B41E157FC}" type="pres">
      <dgm:prSet presAssocID="{F896F5E4-15BF-42B7-A51E-CA6559A2EC6C}" presName="parTx" presStyleLbl="revTx" presStyleIdx="1" presStyleCnt="2">
        <dgm:presLayoutVars>
          <dgm:chMax val="0"/>
          <dgm:chPref val="0"/>
        </dgm:presLayoutVars>
      </dgm:prSet>
      <dgm:spPr/>
    </dgm:pt>
  </dgm:ptLst>
  <dgm:cxnLst>
    <dgm:cxn modelId="{CD040384-E0DA-472A-B35E-FF2E9814DA18}" type="presOf" srcId="{F9C2F4BE-EB9B-4688-A872-ADD58D39D041}" destId="{DDDCAE08-0219-4A6A-823B-1BE2FD8D99F0}" srcOrd="0" destOrd="0" presId="urn:microsoft.com/office/officeart/2018/2/layout/IconVerticalSolidList"/>
    <dgm:cxn modelId="{7EF4F4AC-7DFC-4C72-8FE2-F6BD790E15C1}" type="presOf" srcId="{795DB165-D3FA-48F5-B897-6D11180F3A13}" destId="{3D6586E9-DAD8-4FF9-A9F8-6ECE6D098BF1}" srcOrd="0" destOrd="0" presId="urn:microsoft.com/office/officeart/2018/2/layout/IconVerticalSolidList"/>
    <dgm:cxn modelId="{FB5B30B6-57F6-4F69-9140-1141AC4B2C58}" srcId="{795DB165-D3FA-48F5-B897-6D11180F3A13}" destId="{F9C2F4BE-EB9B-4688-A872-ADD58D39D041}" srcOrd="0" destOrd="0" parTransId="{8E8351F2-7651-4031-A843-6C966FB0A51A}" sibTransId="{97070667-920B-4A5C-879E-A0476EF7D076}"/>
    <dgm:cxn modelId="{6FE6C4C1-99CB-403A-BFDC-9DB772E1FC40}" srcId="{795DB165-D3FA-48F5-B897-6D11180F3A13}" destId="{F896F5E4-15BF-42B7-A51E-CA6559A2EC6C}" srcOrd="1" destOrd="0" parTransId="{E14449A5-0CD7-4EF3-A112-3C5B96BC3A3B}" sibTransId="{2A6D5719-2F96-47BE-B966-4671EADC725C}"/>
    <dgm:cxn modelId="{17AAF2C2-8BC9-4690-BAEF-073DE31BB216}" type="presOf" srcId="{F896F5E4-15BF-42B7-A51E-CA6559A2EC6C}" destId="{A35EC939-0C9B-40DC-BF1F-CC1B41E157FC}" srcOrd="0" destOrd="0" presId="urn:microsoft.com/office/officeart/2018/2/layout/IconVerticalSolidList"/>
    <dgm:cxn modelId="{03378936-C748-4E7B-B643-063C7DFE611A}" type="presParOf" srcId="{3D6586E9-DAD8-4FF9-A9F8-6ECE6D098BF1}" destId="{EB9EE116-6FBF-4F5B-B254-C02E10F9351E}" srcOrd="0" destOrd="0" presId="urn:microsoft.com/office/officeart/2018/2/layout/IconVerticalSolidList"/>
    <dgm:cxn modelId="{E524F6C7-9086-4F21-8AAB-D374791A6CA2}" type="presParOf" srcId="{EB9EE116-6FBF-4F5B-B254-C02E10F9351E}" destId="{01501B25-992C-428D-BC88-5BE162DC90C4}" srcOrd="0" destOrd="0" presId="urn:microsoft.com/office/officeart/2018/2/layout/IconVerticalSolidList"/>
    <dgm:cxn modelId="{504E4429-A8B8-4997-A0A0-04C4B684AF2B}" type="presParOf" srcId="{EB9EE116-6FBF-4F5B-B254-C02E10F9351E}" destId="{EBE6A6BB-A490-48D6-927D-A2E4AE497919}" srcOrd="1" destOrd="0" presId="urn:microsoft.com/office/officeart/2018/2/layout/IconVerticalSolidList"/>
    <dgm:cxn modelId="{C3FDAA0B-9DDE-45E3-BF70-0E500EF679D2}" type="presParOf" srcId="{EB9EE116-6FBF-4F5B-B254-C02E10F9351E}" destId="{20B2E8CE-F129-4924-BE26-5E588B840AC3}" srcOrd="2" destOrd="0" presId="urn:microsoft.com/office/officeart/2018/2/layout/IconVerticalSolidList"/>
    <dgm:cxn modelId="{3C4550A4-1F57-4E05-9355-3FEDA181CED6}" type="presParOf" srcId="{EB9EE116-6FBF-4F5B-B254-C02E10F9351E}" destId="{DDDCAE08-0219-4A6A-823B-1BE2FD8D99F0}" srcOrd="3" destOrd="0" presId="urn:microsoft.com/office/officeart/2018/2/layout/IconVerticalSolidList"/>
    <dgm:cxn modelId="{48F395ED-DA5B-4BC2-8150-2E84F0F07A1D}" type="presParOf" srcId="{3D6586E9-DAD8-4FF9-A9F8-6ECE6D098BF1}" destId="{246F4194-34C1-4674-A8B8-B458C70028B0}" srcOrd="1" destOrd="0" presId="urn:microsoft.com/office/officeart/2018/2/layout/IconVerticalSolidList"/>
    <dgm:cxn modelId="{0D4C30FA-3E48-41E1-A647-8F6EDC38D860}" type="presParOf" srcId="{3D6586E9-DAD8-4FF9-A9F8-6ECE6D098BF1}" destId="{163FD45F-56B6-417B-9F11-995B0B80338E}" srcOrd="2" destOrd="0" presId="urn:microsoft.com/office/officeart/2018/2/layout/IconVerticalSolidList"/>
    <dgm:cxn modelId="{6E4ADB7F-3B8D-4668-86FB-0E1CCD4F03A2}" type="presParOf" srcId="{163FD45F-56B6-417B-9F11-995B0B80338E}" destId="{6969EAE1-338E-4270-A363-8BDB06D9270B}" srcOrd="0" destOrd="0" presId="urn:microsoft.com/office/officeart/2018/2/layout/IconVerticalSolidList"/>
    <dgm:cxn modelId="{C3E40B7E-2C93-4DA5-95A7-9D06D3F66117}" type="presParOf" srcId="{163FD45F-56B6-417B-9F11-995B0B80338E}" destId="{86AFC11D-B852-4C54-9CD8-71F36EDFF892}" srcOrd="1" destOrd="0" presId="urn:microsoft.com/office/officeart/2018/2/layout/IconVerticalSolidList"/>
    <dgm:cxn modelId="{D4325EFF-DDEF-4148-A8C8-2A0D9263BFCA}" type="presParOf" srcId="{163FD45F-56B6-417B-9F11-995B0B80338E}" destId="{0ACE72F2-4716-47E4-9D97-2AE227448777}" srcOrd="2" destOrd="0" presId="urn:microsoft.com/office/officeart/2018/2/layout/IconVerticalSolidList"/>
    <dgm:cxn modelId="{32A1524C-D199-4957-B6BA-2E6259A81B6B}" type="presParOf" srcId="{163FD45F-56B6-417B-9F11-995B0B80338E}" destId="{A35EC939-0C9B-40DC-BF1F-CC1B41E157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5DB165-D3FA-48F5-B897-6D11180F3A13}"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F9C2F4BE-EB9B-4688-A872-ADD58D39D041}">
      <dgm:prSet custT="1"/>
      <dgm:spPr/>
      <dgm:t>
        <a:bodyPr/>
        <a:lstStyle/>
        <a:p>
          <a:pPr>
            <a:lnSpc>
              <a:spcPct val="100000"/>
            </a:lnSpc>
          </a:pPr>
          <a:r>
            <a:rPr lang="en-US" sz="3200" b="1" dirty="0">
              <a:solidFill>
                <a:srgbClr val="000000"/>
              </a:solidFill>
              <a:latin typeface="Aptos" panose="020B0004020202020204" pitchFamily="34" charset="0"/>
              <a:ea typeface="Inter Bold"/>
              <a:cs typeface="Inter Bold"/>
              <a:sym typeface="Inter Bold"/>
            </a:rPr>
            <a:t>DIGITAL PRIVACY </a:t>
          </a:r>
          <a:r>
            <a:rPr lang="en-US" sz="3200" dirty="0">
              <a:solidFill>
                <a:srgbClr val="000000"/>
              </a:solidFill>
              <a:latin typeface="Aptos" panose="020B0004020202020204" pitchFamily="34" charset="0"/>
              <a:ea typeface="Inter"/>
              <a:cs typeface="Inter"/>
              <a:sym typeface="Inter"/>
            </a:rPr>
            <a:t>= refers to the protection of private citizens’ online information.</a:t>
          </a:r>
          <a:endParaRPr lang="en-US" sz="3200" b="1" dirty="0">
            <a:latin typeface="Aptos" panose="020B0004020202020204" pitchFamily="34" charset="0"/>
          </a:endParaRPr>
        </a:p>
      </dgm:t>
    </dgm:pt>
    <dgm:pt modelId="{8E8351F2-7651-4031-A843-6C966FB0A51A}" type="parTrans" cxnId="{FB5B30B6-57F6-4F69-9140-1141AC4B2C58}">
      <dgm:prSet/>
      <dgm:spPr/>
      <dgm:t>
        <a:bodyPr/>
        <a:lstStyle/>
        <a:p>
          <a:endParaRPr lang="en-US" sz="3200"/>
        </a:p>
      </dgm:t>
    </dgm:pt>
    <dgm:pt modelId="{97070667-920B-4A5C-879E-A0476EF7D076}" type="sibTrans" cxnId="{FB5B30B6-57F6-4F69-9140-1141AC4B2C58}">
      <dgm:prSet/>
      <dgm:spPr/>
      <dgm:t>
        <a:bodyPr/>
        <a:lstStyle/>
        <a:p>
          <a:endParaRPr lang="en-US" sz="3200"/>
        </a:p>
      </dgm:t>
    </dgm:pt>
    <dgm:pt modelId="{F896F5E4-15BF-42B7-A51E-CA6559A2EC6C}">
      <dgm:prSet custT="1"/>
      <dgm:spPr/>
      <dgm:t>
        <a:bodyPr/>
        <a:lstStyle/>
        <a:p>
          <a:pPr>
            <a:lnSpc>
              <a:spcPct val="100000"/>
            </a:lnSpc>
          </a:pPr>
          <a:r>
            <a:rPr lang="en-US" sz="3200" kern="1200" dirty="0">
              <a:solidFill>
                <a:srgbClr val="000000"/>
              </a:solidFill>
              <a:latin typeface="Aptos" panose="020B0004020202020204" pitchFamily="34" charset="0"/>
              <a:ea typeface="Inter"/>
              <a:cs typeface="Inter"/>
              <a:sym typeface="Inter"/>
            </a:rPr>
            <a:t>In the virtual world where every action we take can be </a:t>
          </a:r>
          <a:r>
            <a:rPr lang="en-US" sz="3200" u="sng" kern="1200" dirty="0">
              <a:solidFill>
                <a:srgbClr val="000000"/>
              </a:solidFill>
              <a:latin typeface="Aptos" panose="020B0004020202020204" pitchFamily="34" charset="0"/>
              <a:ea typeface="Inter Bold"/>
              <a:cs typeface="Inter Bold"/>
              <a:sym typeface="Inter Bold"/>
              <a:hlinkClick xmlns:r="http://schemas.openxmlformats.org/officeDocument/2006/relationships" r:id="rId1" tooltip="https://www.eff.org/issues/privacy"/>
            </a:rPr>
            <a:t>tracked</a:t>
          </a:r>
          <a:r>
            <a:rPr lang="en-US" sz="3200" kern="1200" dirty="0">
              <a:solidFill>
                <a:srgbClr val="000000"/>
              </a:solidFill>
              <a:latin typeface="Aptos" panose="020B0004020202020204" pitchFamily="34" charset="0"/>
              <a:ea typeface="Inter"/>
              <a:cs typeface="Inter"/>
              <a:sym typeface="Inter"/>
            </a:rPr>
            <a:t>, however, </a:t>
          </a:r>
          <a:r>
            <a:rPr lang="en-US" sz="3200" kern="1200" dirty="0">
              <a:solidFill>
                <a:srgbClr val="000000"/>
              </a:solidFill>
              <a:latin typeface="Aptos" panose="020B0004020202020204" pitchFamily="34" charset="0"/>
              <a:ea typeface="Inter Bold"/>
              <a:cs typeface="Inter Bold"/>
              <a:sym typeface="Inter Bold"/>
            </a:rPr>
            <a:t>privacy</a:t>
          </a:r>
          <a:r>
            <a:rPr lang="en-US" sz="3200" kern="1200" dirty="0">
              <a:solidFill>
                <a:srgbClr val="000000"/>
              </a:solidFill>
              <a:latin typeface="Aptos" panose="020B0004020202020204" pitchFamily="34" charset="0"/>
              <a:ea typeface="Inter"/>
              <a:cs typeface="Inter"/>
              <a:sym typeface="Inter"/>
            </a:rPr>
            <a:t> may seem more like an </a:t>
          </a:r>
          <a:r>
            <a:rPr lang="en-US" sz="3200" u="sng" kern="1200" dirty="0">
              <a:solidFill>
                <a:srgbClr val="000000"/>
              </a:solidFill>
              <a:latin typeface="Aptos" panose="020B0004020202020204" pitchFamily="34" charset="0"/>
              <a:ea typeface="Inter Bold"/>
              <a:cs typeface="Inter Bold"/>
              <a:sym typeface="Inter Bold"/>
              <a:hlinkClick xmlns:r="http://schemas.openxmlformats.org/officeDocument/2006/relationships" r:id="rId2" tooltip="https://techcrunch.com/2019/09/26/privacy-queen-of-human-rights-in-a-digital-world/"/>
            </a:rPr>
            <a:t>ideal concept than a reali</a:t>
          </a:r>
          <a:r>
            <a:rPr lang="en-US" sz="3200" u="sng" kern="1200" dirty="0">
              <a:solidFill>
                <a:schemeClr val="accent1"/>
              </a:solidFill>
              <a:latin typeface="Aptos" panose="020B0004020202020204" pitchFamily="34" charset="0"/>
              <a:ea typeface="Inter Bold"/>
              <a:cs typeface="Inter Bold"/>
              <a:sym typeface="Inter Bold"/>
              <a:hlinkClick xmlns:r="http://schemas.openxmlformats.org/officeDocument/2006/relationships" r:id="rId2" tooltip="https://techcrunch.com/2019/09/26/privacy-queen-of-human-rights-in-a-digital-world/">
                <a:extLst>
                  <a:ext uri="{A12FA001-AC4F-418D-AE19-62706E023703}">
                    <ahyp:hlinkClr xmlns:ahyp="http://schemas.microsoft.com/office/drawing/2018/hyperlinkcolor" val="tx"/>
                  </a:ext>
                </a:extLst>
              </a:hlinkClick>
            </a:rPr>
            <a:t>t</a:t>
          </a:r>
          <a:r>
            <a:rPr lang="en-US" sz="3200" u="sng" kern="1200" dirty="0">
              <a:solidFill>
                <a:schemeClr val="accent1"/>
              </a:solidFill>
              <a:latin typeface="Aptos" panose="020B0004020202020204" pitchFamily="34" charset="0"/>
              <a:ea typeface="Inter Bold"/>
              <a:cs typeface="Inter Bold"/>
              <a:sym typeface="Inter Bold"/>
            </a:rPr>
            <a:t>y</a:t>
          </a:r>
          <a:r>
            <a:rPr lang="en-US" sz="3200" kern="1200" dirty="0">
              <a:solidFill>
                <a:srgbClr val="000000"/>
              </a:solidFill>
              <a:latin typeface="Aptos" panose="020B0004020202020204" pitchFamily="34" charset="0"/>
              <a:ea typeface="Inter"/>
              <a:cs typeface="Inter"/>
              <a:sym typeface="Inter"/>
            </a:rPr>
            <a:t>.</a:t>
          </a:r>
          <a:endParaRPr lang="en-US" sz="3200" kern="1200" dirty="0">
            <a:latin typeface="Aptos" panose="020B0004020202020204" pitchFamily="34" charset="0"/>
          </a:endParaRPr>
        </a:p>
      </dgm:t>
    </dgm:pt>
    <dgm:pt modelId="{E14449A5-0CD7-4EF3-A112-3C5B96BC3A3B}" type="parTrans" cxnId="{6FE6C4C1-99CB-403A-BFDC-9DB772E1FC40}">
      <dgm:prSet/>
      <dgm:spPr/>
      <dgm:t>
        <a:bodyPr/>
        <a:lstStyle/>
        <a:p>
          <a:endParaRPr lang="en-US" sz="3200"/>
        </a:p>
      </dgm:t>
    </dgm:pt>
    <dgm:pt modelId="{2A6D5719-2F96-47BE-B966-4671EADC725C}" type="sibTrans" cxnId="{6FE6C4C1-99CB-403A-BFDC-9DB772E1FC40}">
      <dgm:prSet/>
      <dgm:spPr/>
      <dgm:t>
        <a:bodyPr/>
        <a:lstStyle/>
        <a:p>
          <a:endParaRPr lang="en-US" sz="3200"/>
        </a:p>
      </dgm:t>
    </dgm:pt>
    <dgm:pt modelId="{3D6586E9-DAD8-4FF9-A9F8-6ECE6D098BF1}" type="pres">
      <dgm:prSet presAssocID="{795DB165-D3FA-48F5-B897-6D11180F3A13}" presName="root" presStyleCnt="0">
        <dgm:presLayoutVars>
          <dgm:dir/>
          <dgm:resizeHandles val="exact"/>
        </dgm:presLayoutVars>
      </dgm:prSet>
      <dgm:spPr/>
    </dgm:pt>
    <dgm:pt modelId="{EB9EE116-6FBF-4F5B-B254-C02E10F9351E}" type="pres">
      <dgm:prSet presAssocID="{F9C2F4BE-EB9B-4688-A872-ADD58D39D041}" presName="compNode" presStyleCnt="0"/>
      <dgm:spPr/>
    </dgm:pt>
    <dgm:pt modelId="{01501B25-992C-428D-BC88-5BE162DC90C4}" type="pres">
      <dgm:prSet presAssocID="{F9C2F4BE-EB9B-4688-A872-ADD58D39D041}" presName="bgRect" presStyleLbl="bgShp" presStyleIdx="0" presStyleCnt="2" custLinFactNeighborX="-347" custLinFactNeighborY="-1301"/>
      <dgm:spPr/>
    </dgm:pt>
    <dgm:pt modelId="{EBE6A6BB-A490-48D6-927D-A2E4AE497919}" type="pres">
      <dgm:prSet presAssocID="{F9C2F4BE-EB9B-4688-A872-ADD58D39D041}"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20B2E8CE-F129-4924-BE26-5E588B840AC3}" type="pres">
      <dgm:prSet presAssocID="{F9C2F4BE-EB9B-4688-A872-ADD58D39D041}" presName="spaceRect" presStyleCnt="0"/>
      <dgm:spPr/>
    </dgm:pt>
    <dgm:pt modelId="{DDDCAE08-0219-4A6A-823B-1BE2FD8D99F0}" type="pres">
      <dgm:prSet presAssocID="{F9C2F4BE-EB9B-4688-A872-ADD58D39D041}" presName="parTx" presStyleLbl="revTx" presStyleIdx="0" presStyleCnt="2">
        <dgm:presLayoutVars>
          <dgm:chMax val="0"/>
          <dgm:chPref val="0"/>
        </dgm:presLayoutVars>
      </dgm:prSet>
      <dgm:spPr/>
    </dgm:pt>
    <dgm:pt modelId="{246F4194-34C1-4674-A8B8-B458C70028B0}" type="pres">
      <dgm:prSet presAssocID="{97070667-920B-4A5C-879E-A0476EF7D076}" presName="sibTrans" presStyleCnt="0"/>
      <dgm:spPr/>
    </dgm:pt>
    <dgm:pt modelId="{163FD45F-56B6-417B-9F11-995B0B80338E}" type="pres">
      <dgm:prSet presAssocID="{F896F5E4-15BF-42B7-A51E-CA6559A2EC6C}" presName="compNode" presStyleCnt="0"/>
      <dgm:spPr/>
    </dgm:pt>
    <dgm:pt modelId="{6969EAE1-338E-4270-A363-8BDB06D9270B}" type="pres">
      <dgm:prSet presAssocID="{F896F5E4-15BF-42B7-A51E-CA6559A2EC6C}" presName="bgRect" presStyleLbl="bgShp" presStyleIdx="1" presStyleCnt="2"/>
      <dgm:spPr/>
    </dgm:pt>
    <dgm:pt modelId="{86AFC11D-B852-4C54-9CD8-71F36EDFF892}" type="pres">
      <dgm:prSet presAssocID="{F896F5E4-15BF-42B7-A51E-CA6559A2EC6C}" presName="iconRect" presStyleLbl="node1" presStyleIdx="1" presStyleCnt="2"/>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ezpečnostná kamera výplň plnou farbou"/>
        </a:ext>
      </dgm:extLst>
    </dgm:pt>
    <dgm:pt modelId="{0ACE72F2-4716-47E4-9D97-2AE227448777}" type="pres">
      <dgm:prSet presAssocID="{F896F5E4-15BF-42B7-A51E-CA6559A2EC6C}" presName="spaceRect" presStyleCnt="0"/>
      <dgm:spPr/>
    </dgm:pt>
    <dgm:pt modelId="{A35EC939-0C9B-40DC-BF1F-CC1B41E157FC}" type="pres">
      <dgm:prSet presAssocID="{F896F5E4-15BF-42B7-A51E-CA6559A2EC6C}" presName="parTx" presStyleLbl="revTx" presStyleIdx="1" presStyleCnt="2">
        <dgm:presLayoutVars>
          <dgm:chMax val="0"/>
          <dgm:chPref val="0"/>
        </dgm:presLayoutVars>
      </dgm:prSet>
      <dgm:spPr/>
    </dgm:pt>
  </dgm:ptLst>
  <dgm:cxnLst>
    <dgm:cxn modelId="{CD040384-E0DA-472A-B35E-FF2E9814DA18}" type="presOf" srcId="{F9C2F4BE-EB9B-4688-A872-ADD58D39D041}" destId="{DDDCAE08-0219-4A6A-823B-1BE2FD8D99F0}" srcOrd="0" destOrd="0" presId="urn:microsoft.com/office/officeart/2018/2/layout/IconVerticalSolidList"/>
    <dgm:cxn modelId="{7EF4F4AC-7DFC-4C72-8FE2-F6BD790E15C1}" type="presOf" srcId="{795DB165-D3FA-48F5-B897-6D11180F3A13}" destId="{3D6586E9-DAD8-4FF9-A9F8-6ECE6D098BF1}" srcOrd="0" destOrd="0" presId="urn:microsoft.com/office/officeart/2018/2/layout/IconVerticalSolidList"/>
    <dgm:cxn modelId="{FB5B30B6-57F6-4F69-9140-1141AC4B2C58}" srcId="{795DB165-D3FA-48F5-B897-6D11180F3A13}" destId="{F9C2F4BE-EB9B-4688-A872-ADD58D39D041}" srcOrd="0" destOrd="0" parTransId="{8E8351F2-7651-4031-A843-6C966FB0A51A}" sibTransId="{97070667-920B-4A5C-879E-A0476EF7D076}"/>
    <dgm:cxn modelId="{6FE6C4C1-99CB-403A-BFDC-9DB772E1FC40}" srcId="{795DB165-D3FA-48F5-B897-6D11180F3A13}" destId="{F896F5E4-15BF-42B7-A51E-CA6559A2EC6C}" srcOrd="1" destOrd="0" parTransId="{E14449A5-0CD7-4EF3-A112-3C5B96BC3A3B}" sibTransId="{2A6D5719-2F96-47BE-B966-4671EADC725C}"/>
    <dgm:cxn modelId="{17AAF2C2-8BC9-4690-BAEF-073DE31BB216}" type="presOf" srcId="{F896F5E4-15BF-42B7-A51E-CA6559A2EC6C}" destId="{A35EC939-0C9B-40DC-BF1F-CC1B41E157FC}" srcOrd="0" destOrd="0" presId="urn:microsoft.com/office/officeart/2018/2/layout/IconVerticalSolidList"/>
    <dgm:cxn modelId="{03378936-C748-4E7B-B643-063C7DFE611A}" type="presParOf" srcId="{3D6586E9-DAD8-4FF9-A9F8-6ECE6D098BF1}" destId="{EB9EE116-6FBF-4F5B-B254-C02E10F9351E}" srcOrd="0" destOrd="0" presId="urn:microsoft.com/office/officeart/2018/2/layout/IconVerticalSolidList"/>
    <dgm:cxn modelId="{E524F6C7-9086-4F21-8AAB-D374791A6CA2}" type="presParOf" srcId="{EB9EE116-6FBF-4F5B-B254-C02E10F9351E}" destId="{01501B25-992C-428D-BC88-5BE162DC90C4}" srcOrd="0" destOrd="0" presId="urn:microsoft.com/office/officeart/2018/2/layout/IconVerticalSolidList"/>
    <dgm:cxn modelId="{504E4429-A8B8-4997-A0A0-04C4B684AF2B}" type="presParOf" srcId="{EB9EE116-6FBF-4F5B-B254-C02E10F9351E}" destId="{EBE6A6BB-A490-48D6-927D-A2E4AE497919}" srcOrd="1" destOrd="0" presId="urn:microsoft.com/office/officeart/2018/2/layout/IconVerticalSolidList"/>
    <dgm:cxn modelId="{C3FDAA0B-9DDE-45E3-BF70-0E500EF679D2}" type="presParOf" srcId="{EB9EE116-6FBF-4F5B-B254-C02E10F9351E}" destId="{20B2E8CE-F129-4924-BE26-5E588B840AC3}" srcOrd="2" destOrd="0" presId="urn:microsoft.com/office/officeart/2018/2/layout/IconVerticalSolidList"/>
    <dgm:cxn modelId="{3C4550A4-1F57-4E05-9355-3FEDA181CED6}" type="presParOf" srcId="{EB9EE116-6FBF-4F5B-B254-C02E10F9351E}" destId="{DDDCAE08-0219-4A6A-823B-1BE2FD8D99F0}" srcOrd="3" destOrd="0" presId="urn:microsoft.com/office/officeart/2018/2/layout/IconVerticalSolidList"/>
    <dgm:cxn modelId="{48F395ED-DA5B-4BC2-8150-2E84F0F07A1D}" type="presParOf" srcId="{3D6586E9-DAD8-4FF9-A9F8-6ECE6D098BF1}" destId="{246F4194-34C1-4674-A8B8-B458C70028B0}" srcOrd="1" destOrd="0" presId="urn:microsoft.com/office/officeart/2018/2/layout/IconVerticalSolidList"/>
    <dgm:cxn modelId="{0D4C30FA-3E48-41E1-A647-8F6EDC38D860}" type="presParOf" srcId="{3D6586E9-DAD8-4FF9-A9F8-6ECE6D098BF1}" destId="{163FD45F-56B6-417B-9F11-995B0B80338E}" srcOrd="2" destOrd="0" presId="urn:microsoft.com/office/officeart/2018/2/layout/IconVerticalSolidList"/>
    <dgm:cxn modelId="{6E4ADB7F-3B8D-4668-86FB-0E1CCD4F03A2}" type="presParOf" srcId="{163FD45F-56B6-417B-9F11-995B0B80338E}" destId="{6969EAE1-338E-4270-A363-8BDB06D9270B}" srcOrd="0" destOrd="0" presId="urn:microsoft.com/office/officeart/2018/2/layout/IconVerticalSolidList"/>
    <dgm:cxn modelId="{C3E40B7E-2C93-4DA5-95A7-9D06D3F66117}" type="presParOf" srcId="{163FD45F-56B6-417B-9F11-995B0B80338E}" destId="{86AFC11D-B852-4C54-9CD8-71F36EDFF892}" srcOrd="1" destOrd="0" presId="urn:microsoft.com/office/officeart/2018/2/layout/IconVerticalSolidList"/>
    <dgm:cxn modelId="{D4325EFF-DDEF-4148-A8C8-2A0D9263BFCA}" type="presParOf" srcId="{163FD45F-56B6-417B-9F11-995B0B80338E}" destId="{0ACE72F2-4716-47E4-9D97-2AE227448777}" srcOrd="2" destOrd="0" presId="urn:microsoft.com/office/officeart/2018/2/layout/IconVerticalSolidList"/>
    <dgm:cxn modelId="{32A1524C-D199-4957-B6BA-2E6259A81B6B}" type="presParOf" srcId="{163FD45F-56B6-417B-9F11-995B0B80338E}" destId="{A35EC939-0C9B-40DC-BF1F-CC1B41E157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01B25-992C-428D-BC88-5BE162DC90C4}">
      <dsp:nvSpPr>
        <dsp:cNvPr id="0" name=""/>
        <dsp:cNvSpPr/>
      </dsp:nvSpPr>
      <dsp:spPr>
        <a:xfrm>
          <a:off x="0" y="563491"/>
          <a:ext cx="11468100" cy="25575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E6A6BB-A490-48D6-927D-A2E4AE497919}">
      <dsp:nvSpPr>
        <dsp:cNvPr id="0" name=""/>
        <dsp:cNvSpPr/>
      </dsp:nvSpPr>
      <dsp:spPr>
        <a:xfrm>
          <a:off x="773663" y="1172217"/>
          <a:ext cx="1406660" cy="14066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DCAE08-0219-4A6A-823B-1BE2FD8D99F0}">
      <dsp:nvSpPr>
        <dsp:cNvPr id="0" name=""/>
        <dsp:cNvSpPr/>
      </dsp:nvSpPr>
      <dsp:spPr>
        <a:xfrm>
          <a:off x="2953987" y="596765"/>
          <a:ext cx="8514112" cy="255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676" tIns="270676" rIns="270676" bIns="270676" numCol="1" spcCol="1270" anchor="ctr" anchorCtr="0">
          <a:noAutofit/>
        </a:bodyPr>
        <a:lstStyle/>
        <a:p>
          <a:pPr marL="0" lvl="0" indent="0" algn="l" defTabSz="1422400">
            <a:lnSpc>
              <a:spcPct val="100000"/>
            </a:lnSpc>
            <a:spcBef>
              <a:spcPct val="0"/>
            </a:spcBef>
            <a:spcAft>
              <a:spcPct val="35000"/>
            </a:spcAft>
            <a:buNone/>
          </a:pPr>
          <a:r>
            <a:rPr lang="en-US" sz="3200" kern="1200" dirty="0">
              <a:solidFill>
                <a:srgbClr val="000000"/>
              </a:solidFill>
              <a:latin typeface="Aptos" panose="020B0004020202020204" pitchFamily="34" charset="0"/>
              <a:ea typeface="Inter"/>
              <a:cs typeface="Inter"/>
              <a:sym typeface="Inter"/>
            </a:rPr>
            <a:t>Digital privacy is </a:t>
          </a:r>
          <a:r>
            <a:rPr lang="en-US" sz="3200" b="1" kern="1200" dirty="0">
              <a:solidFill>
                <a:srgbClr val="000000"/>
              </a:solidFill>
              <a:latin typeface="Aptos" panose="020B0004020202020204" pitchFamily="34" charset="0"/>
              <a:ea typeface="Inter Bold"/>
              <a:cs typeface="Inter Bold"/>
              <a:sym typeface="Inter Bold"/>
            </a:rPr>
            <a:t>the ability of an individual to control and protect the access and use of their personal information</a:t>
          </a:r>
          <a:r>
            <a:rPr lang="en-US" sz="3200" b="1" kern="1200" dirty="0">
              <a:solidFill>
                <a:srgbClr val="000000"/>
              </a:solidFill>
              <a:latin typeface="Aptos" panose="020B0004020202020204" pitchFamily="34" charset="0"/>
              <a:ea typeface="Inter"/>
              <a:cs typeface="Inter"/>
              <a:sym typeface="Inter"/>
            </a:rPr>
            <a:t> </a:t>
          </a:r>
          <a:r>
            <a:rPr lang="en-US" sz="3200" b="1" kern="1200" dirty="0">
              <a:solidFill>
                <a:srgbClr val="000000"/>
              </a:solidFill>
              <a:latin typeface="Aptos" panose="020B0004020202020204" pitchFamily="34" charset="0"/>
              <a:ea typeface="Inter Bold"/>
              <a:cs typeface="Inter Bold"/>
              <a:sym typeface="Inter Bold"/>
            </a:rPr>
            <a:t>when they navigate the internet</a:t>
          </a:r>
          <a:r>
            <a:rPr lang="en-US" sz="3200" b="1" kern="1200" dirty="0">
              <a:solidFill>
                <a:srgbClr val="000000"/>
              </a:solidFill>
              <a:latin typeface="Aptos" panose="020B0004020202020204" pitchFamily="34" charset="0"/>
              <a:ea typeface="Inter"/>
              <a:cs typeface="Inter"/>
              <a:sym typeface="Inter"/>
            </a:rPr>
            <a:t>.</a:t>
          </a:r>
          <a:endParaRPr lang="en-US" sz="3200" b="1" kern="1200" dirty="0">
            <a:latin typeface="Aptos" panose="020B0004020202020204" pitchFamily="34" charset="0"/>
          </a:endParaRPr>
        </a:p>
      </dsp:txBody>
      <dsp:txXfrm>
        <a:off x="2953987" y="596765"/>
        <a:ext cx="8514112" cy="2557564"/>
      </dsp:txXfrm>
    </dsp:sp>
    <dsp:sp modelId="{6969EAE1-338E-4270-A363-8BDB06D9270B}">
      <dsp:nvSpPr>
        <dsp:cNvPr id="0" name=""/>
        <dsp:cNvSpPr/>
      </dsp:nvSpPr>
      <dsp:spPr>
        <a:xfrm>
          <a:off x="0" y="3665842"/>
          <a:ext cx="11468100" cy="25575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FC11D-B852-4C54-9CD8-71F36EDFF892}">
      <dsp:nvSpPr>
        <dsp:cNvPr id="0" name=""/>
        <dsp:cNvSpPr/>
      </dsp:nvSpPr>
      <dsp:spPr>
        <a:xfrm>
          <a:off x="773663" y="4241295"/>
          <a:ext cx="1406660" cy="140666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EC939-0C9B-40DC-BF1F-CC1B41E157FC}">
      <dsp:nvSpPr>
        <dsp:cNvPr id="0" name=""/>
        <dsp:cNvSpPr/>
      </dsp:nvSpPr>
      <dsp:spPr>
        <a:xfrm>
          <a:off x="2953987" y="3665842"/>
          <a:ext cx="8514112" cy="255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676" tIns="270676" rIns="270676" bIns="270676" numCol="1" spcCol="1270" anchor="ctr" anchorCtr="0">
          <a:noAutofit/>
        </a:bodyPr>
        <a:lstStyle/>
        <a:p>
          <a:pPr marL="0" lvl="0" indent="0" algn="l" defTabSz="1422400">
            <a:lnSpc>
              <a:spcPct val="100000"/>
            </a:lnSpc>
            <a:spcBef>
              <a:spcPct val="0"/>
            </a:spcBef>
            <a:spcAft>
              <a:spcPct val="35000"/>
            </a:spcAft>
            <a:buNone/>
          </a:pPr>
          <a:r>
            <a:rPr lang="en-US" sz="3200" kern="1200" dirty="0">
              <a:solidFill>
                <a:srgbClr val="000000"/>
              </a:solidFill>
              <a:latin typeface="Aptos" panose="020B0004020202020204" pitchFamily="34" charset="0"/>
              <a:ea typeface="Inter"/>
              <a:cs typeface="Inter"/>
              <a:sym typeface="Inter"/>
            </a:rPr>
            <a:t>Digital privacy helps individuals stay anonymous online by safeguarding personally identifiable information such as names, addresses, and credit card details.</a:t>
          </a:r>
          <a:endParaRPr lang="en-US" sz="3200" kern="1200" dirty="0">
            <a:latin typeface="Aptos" panose="020B0004020202020204" pitchFamily="34" charset="0"/>
          </a:endParaRPr>
        </a:p>
      </dsp:txBody>
      <dsp:txXfrm>
        <a:off x="2953987" y="3665842"/>
        <a:ext cx="8514112" cy="25575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01B25-992C-428D-BC88-5BE162DC90C4}">
      <dsp:nvSpPr>
        <dsp:cNvPr id="0" name=""/>
        <dsp:cNvSpPr/>
      </dsp:nvSpPr>
      <dsp:spPr>
        <a:xfrm>
          <a:off x="0" y="1081658"/>
          <a:ext cx="11468100" cy="20460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E6A6BB-A490-48D6-927D-A2E4AE497919}">
      <dsp:nvSpPr>
        <dsp:cNvPr id="0" name=""/>
        <dsp:cNvSpPr/>
      </dsp:nvSpPr>
      <dsp:spPr>
        <a:xfrm>
          <a:off x="618930" y="1568639"/>
          <a:ext cx="1125328" cy="11253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DCAE08-0219-4A6A-823B-1BE2FD8D99F0}">
      <dsp:nvSpPr>
        <dsp:cNvPr id="0" name=""/>
        <dsp:cNvSpPr/>
      </dsp:nvSpPr>
      <dsp:spPr>
        <a:xfrm>
          <a:off x="2363189" y="1108278"/>
          <a:ext cx="9104910" cy="204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540" tIns="216540" rIns="216540" bIns="216540" numCol="1" spcCol="1270" anchor="ctr" anchorCtr="0">
          <a:noAutofit/>
        </a:bodyPr>
        <a:lstStyle/>
        <a:p>
          <a:pPr marL="0" lvl="0" indent="0" algn="l" defTabSz="1422400">
            <a:lnSpc>
              <a:spcPct val="100000"/>
            </a:lnSpc>
            <a:spcBef>
              <a:spcPct val="0"/>
            </a:spcBef>
            <a:spcAft>
              <a:spcPct val="35000"/>
            </a:spcAft>
            <a:buNone/>
          </a:pPr>
          <a:r>
            <a:rPr lang="en-US" sz="3200" b="1" kern="1200" dirty="0">
              <a:solidFill>
                <a:srgbClr val="000000"/>
              </a:solidFill>
              <a:latin typeface="Aptos" panose="020B0004020202020204" pitchFamily="34" charset="0"/>
              <a:ea typeface="Inter Bold"/>
              <a:cs typeface="Inter Bold"/>
              <a:sym typeface="Inter Bold"/>
            </a:rPr>
            <a:t>DIGITAL PRIVACY </a:t>
          </a:r>
          <a:r>
            <a:rPr lang="en-US" sz="3200" kern="1200" dirty="0">
              <a:solidFill>
                <a:srgbClr val="000000"/>
              </a:solidFill>
              <a:latin typeface="Aptos" panose="020B0004020202020204" pitchFamily="34" charset="0"/>
              <a:ea typeface="Inter"/>
              <a:cs typeface="Inter"/>
              <a:sym typeface="Inter"/>
            </a:rPr>
            <a:t>= refers to the protection of private citizens’ online information.</a:t>
          </a:r>
          <a:endParaRPr lang="en-US" sz="3200" b="1" kern="1200" dirty="0">
            <a:latin typeface="Aptos" panose="020B0004020202020204" pitchFamily="34" charset="0"/>
          </a:endParaRPr>
        </a:p>
      </dsp:txBody>
      <dsp:txXfrm>
        <a:off x="2363189" y="1108278"/>
        <a:ext cx="9104910" cy="2046051"/>
      </dsp:txXfrm>
    </dsp:sp>
    <dsp:sp modelId="{6969EAE1-338E-4270-A363-8BDB06D9270B}">
      <dsp:nvSpPr>
        <dsp:cNvPr id="0" name=""/>
        <dsp:cNvSpPr/>
      </dsp:nvSpPr>
      <dsp:spPr>
        <a:xfrm>
          <a:off x="0" y="3665842"/>
          <a:ext cx="11468100" cy="20460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FC11D-B852-4C54-9CD8-71F36EDFF892}">
      <dsp:nvSpPr>
        <dsp:cNvPr id="0" name=""/>
        <dsp:cNvSpPr/>
      </dsp:nvSpPr>
      <dsp:spPr>
        <a:xfrm>
          <a:off x="618930" y="4126204"/>
          <a:ext cx="1125328" cy="112532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EC939-0C9B-40DC-BF1F-CC1B41E157FC}">
      <dsp:nvSpPr>
        <dsp:cNvPr id="0" name=""/>
        <dsp:cNvSpPr/>
      </dsp:nvSpPr>
      <dsp:spPr>
        <a:xfrm>
          <a:off x="2363189" y="3665842"/>
          <a:ext cx="9104910" cy="204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540" tIns="216540" rIns="216540" bIns="216540" numCol="1" spcCol="1270" anchor="ctr" anchorCtr="0">
          <a:noAutofit/>
        </a:bodyPr>
        <a:lstStyle/>
        <a:p>
          <a:pPr marL="0" lvl="0" indent="0" algn="l" defTabSz="1422400">
            <a:lnSpc>
              <a:spcPct val="100000"/>
            </a:lnSpc>
            <a:spcBef>
              <a:spcPct val="0"/>
            </a:spcBef>
            <a:spcAft>
              <a:spcPct val="35000"/>
            </a:spcAft>
            <a:buNone/>
          </a:pPr>
          <a:r>
            <a:rPr lang="en-US" sz="3200" kern="1200" dirty="0">
              <a:solidFill>
                <a:srgbClr val="000000"/>
              </a:solidFill>
              <a:latin typeface="Aptos" panose="020B0004020202020204" pitchFamily="34" charset="0"/>
              <a:ea typeface="Inter"/>
              <a:cs typeface="Inter"/>
              <a:sym typeface="Inter"/>
            </a:rPr>
            <a:t>In the virtual world where every action we take can be </a:t>
          </a:r>
          <a:r>
            <a:rPr lang="en-US" sz="3200" u="sng" kern="1200" dirty="0">
              <a:solidFill>
                <a:srgbClr val="000000"/>
              </a:solidFill>
              <a:latin typeface="Aptos" panose="020B0004020202020204" pitchFamily="34" charset="0"/>
              <a:ea typeface="Inter Bold"/>
              <a:cs typeface="Inter Bold"/>
              <a:sym typeface="Inter Bold"/>
              <a:hlinkClick xmlns:r="http://schemas.openxmlformats.org/officeDocument/2006/relationships" r:id="rId5" tooltip="https://www.eff.org/issues/privacy"/>
            </a:rPr>
            <a:t>tracked</a:t>
          </a:r>
          <a:r>
            <a:rPr lang="en-US" sz="3200" kern="1200" dirty="0">
              <a:solidFill>
                <a:srgbClr val="000000"/>
              </a:solidFill>
              <a:latin typeface="Aptos" panose="020B0004020202020204" pitchFamily="34" charset="0"/>
              <a:ea typeface="Inter"/>
              <a:cs typeface="Inter"/>
              <a:sym typeface="Inter"/>
            </a:rPr>
            <a:t>, however, </a:t>
          </a:r>
          <a:r>
            <a:rPr lang="en-US" sz="3200" kern="1200" dirty="0">
              <a:solidFill>
                <a:srgbClr val="000000"/>
              </a:solidFill>
              <a:latin typeface="Aptos" panose="020B0004020202020204" pitchFamily="34" charset="0"/>
              <a:ea typeface="Inter Bold"/>
              <a:cs typeface="Inter Bold"/>
              <a:sym typeface="Inter Bold"/>
            </a:rPr>
            <a:t>privacy</a:t>
          </a:r>
          <a:r>
            <a:rPr lang="en-US" sz="3200" kern="1200" dirty="0">
              <a:solidFill>
                <a:srgbClr val="000000"/>
              </a:solidFill>
              <a:latin typeface="Aptos" panose="020B0004020202020204" pitchFamily="34" charset="0"/>
              <a:ea typeface="Inter"/>
              <a:cs typeface="Inter"/>
              <a:sym typeface="Inter"/>
            </a:rPr>
            <a:t> may seem more like an </a:t>
          </a:r>
          <a:r>
            <a:rPr lang="en-US" sz="3200" u="sng" kern="1200" dirty="0">
              <a:solidFill>
                <a:srgbClr val="000000"/>
              </a:solidFill>
              <a:latin typeface="Aptos" panose="020B0004020202020204" pitchFamily="34" charset="0"/>
              <a:ea typeface="Inter Bold"/>
              <a:cs typeface="Inter Bold"/>
              <a:sym typeface="Inter Bold"/>
              <a:hlinkClick xmlns:r="http://schemas.openxmlformats.org/officeDocument/2006/relationships" r:id="rId6" tooltip="https://techcrunch.com/2019/09/26/privacy-queen-of-human-rights-in-a-digital-world/"/>
            </a:rPr>
            <a:t>ideal concept than a reali</a:t>
          </a:r>
          <a:r>
            <a:rPr lang="en-US" sz="3200" u="sng" kern="1200" dirty="0">
              <a:solidFill>
                <a:schemeClr val="accent1"/>
              </a:solidFill>
              <a:latin typeface="Aptos" panose="020B0004020202020204" pitchFamily="34" charset="0"/>
              <a:ea typeface="Inter Bold"/>
              <a:cs typeface="Inter Bold"/>
              <a:sym typeface="Inter Bold"/>
              <a:hlinkClick xmlns:r="http://schemas.openxmlformats.org/officeDocument/2006/relationships" r:id="rId6" tooltip="https://techcrunch.com/2019/09/26/privacy-queen-of-human-rights-in-a-digital-world/">
                <a:extLst>
                  <a:ext uri="{A12FA001-AC4F-418D-AE19-62706E023703}">
                    <ahyp:hlinkClr xmlns:ahyp="http://schemas.microsoft.com/office/drawing/2018/hyperlinkcolor" val="tx"/>
                  </a:ext>
                </a:extLst>
              </a:hlinkClick>
            </a:rPr>
            <a:t>t</a:t>
          </a:r>
          <a:r>
            <a:rPr lang="en-US" sz="3200" u="sng" kern="1200" dirty="0">
              <a:solidFill>
                <a:schemeClr val="accent1"/>
              </a:solidFill>
              <a:latin typeface="Aptos" panose="020B0004020202020204" pitchFamily="34" charset="0"/>
              <a:ea typeface="Inter Bold"/>
              <a:cs typeface="Inter Bold"/>
              <a:sym typeface="Inter Bold"/>
            </a:rPr>
            <a:t>y</a:t>
          </a:r>
          <a:r>
            <a:rPr lang="en-US" sz="3200" kern="1200" dirty="0">
              <a:solidFill>
                <a:srgbClr val="000000"/>
              </a:solidFill>
              <a:latin typeface="Aptos" panose="020B0004020202020204" pitchFamily="34" charset="0"/>
              <a:ea typeface="Inter"/>
              <a:cs typeface="Inter"/>
              <a:sym typeface="Inter"/>
            </a:rPr>
            <a:t>.</a:t>
          </a:r>
          <a:endParaRPr lang="en-US" sz="3200" kern="1200" dirty="0">
            <a:latin typeface="Aptos" panose="020B0004020202020204" pitchFamily="34" charset="0"/>
          </a:endParaRPr>
        </a:p>
      </dsp:txBody>
      <dsp:txXfrm>
        <a:off x="2363189" y="3665842"/>
        <a:ext cx="9104910" cy="204605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8FD91-54EE-4753-9A16-1C3430ABD755}" type="datetimeFigureOut">
              <a:rPr lang="en-GB" smtClean="0"/>
              <a:t>23/10/2024</a:t>
            </a:fld>
            <a:endParaRPr lang="en-GB"/>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E79F5-8B9F-4680-9BFC-DFA2671E6164}" type="slidenum">
              <a:rPr lang="en-GB" smtClean="0"/>
              <a:t>‹#›</a:t>
            </a:fld>
            <a:endParaRPr lang="en-GB"/>
          </a:p>
        </p:txBody>
      </p:sp>
    </p:spTree>
    <p:extLst>
      <p:ext uri="{BB962C8B-B14F-4D97-AF65-F5344CB8AC3E}">
        <p14:creationId xmlns:p14="http://schemas.microsoft.com/office/powerpoint/2010/main" val="3402185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5</a:t>
            </a:fld>
            <a:endParaRPr lang="en-GB"/>
          </a:p>
        </p:txBody>
      </p:sp>
    </p:spTree>
    <p:extLst>
      <p:ext uri="{BB962C8B-B14F-4D97-AF65-F5344CB8AC3E}">
        <p14:creationId xmlns:p14="http://schemas.microsoft.com/office/powerpoint/2010/main" val="3016550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14</a:t>
            </a:fld>
            <a:endParaRPr lang="en-GB"/>
          </a:p>
        </p:txBody>
      </p:sp>
    </p:spTree>
    <p:extLst>
      <p:ext uri="{BB962C8B-B14F-4D97-AF65-F5344CB8AC3E}">
        <p14:creationId xmlns:p14="http://schemas.microsoft.com/office/powerpoint/2010/main" val="2167084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15</a:t>
            </a:fld>
            <a:endParaRPr lang="en-GB"/>
          </a:p>
        </p:txBody>
      </p:sp>
    </p:spTree>
    <p:extLst>
      <p:ext uri="{BB962C8B-B14F-4D97-AF65-F5344CB8AC3E}">
        <p14:creationId xmlns:p14="http://schemas.microsoft.com/office/powerpoint/2010/main" val="695577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16</a:t>
            </a:fld>
            <a:endParaRPr lang="en-GB"/>
          </a:p>
        </p:txBody>
      </p:sp>
    </p:spTree>
    <p:extLst>
      <p:ext uri="{BB962C8B-B14F-4D97-AF65-F5344CB8AC3E}">
        <p14:creationId xmlns:p14="http://schemas.microsoft.com/office/powerpoint/2010/main" val="2980050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17</a:t>
            </a:fld>
            <a:endParaRPr lang="en-GB"/>
          </a:p>
        </p:txBody>
      </p:sp>
    </p:spTree>
    <p:extLst>
      <p:ext uri="{BB962C8B-B14F-4D97-AF65-F5344CB8AC3E}">
        <p14:creationId xmlns:p14="http://schemas.microsoft.com/office/powerpoint/2010/main" val="1439649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18</a:t>
            </a:fld>
            <a:endParaRPr lang="en-GB"/>
          </a:p>
        </p:txBody>
      </p:sp>
    </p:spTree>
    <p:extLst>
      <p:ext uri="{BB962C8B-B14F-4D97-AF65-F5344CB8AC3E}">
        <p14:creationId xmlns:p14="http://schemas.microsoft.com/office/powerpoint/2010/main" val="2864778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19</a:t>
            </a:fld>
            <a:endParaRPr lang="en-GB"/>
          </a:p>
        </p:txBody>
      </p:sp>
    </p:spTree>
    <p:extLst>
      <p:ext uri="{BB962C8B-B14F-4D97-AF65-F5344CB8AC3E}">
        <p14:creationId xmlns:p14="http://schemas.microsoft.com/office/powerpoint/2010/main" val="2354271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20</a:t>
            </a:fld>
            <a:endParaRPr lang="en-GB"/>
          </a:p>
        </p:txBody>
      </p:sp>
    </p:spTree>
    <p:extLst>
      <p:ext uri="{BB962C8B-B14F-4D97-AF65-F5344CB8AC3E}">
        <p14:creationId xmlns:p14="http://schemas.microsoft.com/office/powerpoint/2010/main" val="1936092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21</a:t>
            </a:fld>
            <a:endParaRPr lang="en-GB"/>
          </a:p>
        </p:txBody>
      </p:sp>
    </p:spTree>
    <p:extLst>
      <p:ext uri="{BB962C8B-B14F-4D97-AF65-F5344CB8AC3E}">
        <p14:creationId xmlns:p14="http://schemas.microsoft.com/office/powerpoint/2010/main" val="293045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6</a:t>
            </a:fld>
            <a:endParaRPr lang="en-GB"/>
          </a:p>
        </p:txBody>
      </p:sp>
    </p:spTree>
    <p:extLst>
      <p:ext uri="{BB962C8B-B14F-4D97-AF65-F5344CB8AC3E}">
        <p14:creationId xmlns:p14="http://schemas.microsoft.com/office/powerpoint/2010/main" val="78913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7</a:t>
            </a:fld>
            <a:endParaRPr lang="en-GB"/>
          </a:p>
        </p:txBody>
      </p:sp>
    </p:spTree>
    <p:extLst>
      <p:ext uri="{BB962C8B-B14F-4D97-AF65-F5344CB8AC3E}">
        <p14:creationId xmlns:p14="http://schemas.microsoft.com/office/powerpoint/2010/main" val="278382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8</a:t>
            </a:fld>
            <a:endParaRPr lang="en-GB"/>
          </a:p>
        </p:txBody>
      </p:sp>
    </p:spTree>
    <p:extLst>
      <p:ext uri="{BB962C8B-B14F-4D97-AF65-F5344CB8AC3E}">
        <p14:creationId xmlns:p14="http://schemas.microsoft.com/office/powerpoint/2010/main" val="394059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9</a:t>
            </a:fld>
            <a:endParaRPr lang="en-GB"/>
          </a:p>
        </p:txBody>
      </p:sp>
    </p:spTree>
    <p:extLst>
      <p:ext uri="{BB962C8B-B14F-4D97-AF65-F5344CB8AC3E}">
        <p14:creationId xmlns:p14="http://schemas.microsoft.com/office/powerpoint/2010/main" val="3800924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10</a:t>
            </a:fld>
            <a:endParaRPr lang="en-GB"/>
          </a:p>
        </p:txBody>
      </p:sp>
    </p:spTree>
    <p:extLst>
      <p:ext uri="{BB962C8B-B14F-4D97-AF65-F5344CB8AC3E}">
        <p14:creationId xmlns:p14="http://schemas.microsoft.com/office/powerpoint/2010/main" val="183824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11</a:t>
            </a:fld>
            <a:endParaRPr lang="en-GB"/>
          </a:p>
        </p:txBody>
      </p:sp>
    </p:spTree>
    <p:extLst>
      <p:ext uri="{BB962C8B-B14F-4D97-AF65-F5344CB8AC3E}">
        <p14:creationId xmlns:p14="http://schemas.microsoft.com/office/powerpoint/2010/main" val="3434675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12</a:t>
            </a:fld>
            <a:endParaRPr lang="en-GB"/>
          </a:p>
        </p:txBody>
      </p:sp>
    </p:spTree>
    <p:extLst>
      <p:ext uri="{BB962C8B-B14F-4D97-AF65-F5344CB8AC3E}">
        <p14:creationId xmlns:p14="http://schemas.microsoft.com/office/powerpoint/2010/main" val="1983369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38EE79F5-8B9F-4680-9BFC-DFA2671E6164}" type="slidenum">
              <a:rPr lang="en-GB" smtClean="0"/>
              <a:t>13</a:t>
            </a:fld>
            <a:endParaRPr lang="en-GB"/>
          </a:p>
        </p:txBody>
      </p:sp>
    </p:spTree>
    <p:extLst>
      <p:ext uri="{BB962C8B-B14F-4D97-AF65-F5344CB8AC3E}">
        <p14:creationId xmlns:p14="http://schemas.microsoft.com/office/powerpoint/2010/main" val="143922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2286000" y="3974221"/>
            <a:ext cx="13716000" cy="1117970"/>
          </a:xfrm>
          <a:prstGeom prst="rect">
            <a:avLst/>
          </a:prstGeom>
        </p:spPr>
        <p:txBody>
          <a:bodyPr vert="horz" lIns="137160" tIns="68580" rIns="137160" bIns="6858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3000" dirty="0">
                <a:solidFill>
                  <a:srgbClr val="FFAA5A"/>
                </a:solidFill>
                <a:latin typeface="Cambria" panose="02040503050406030204" pitchFamily="18" charset="0"/>
                <a:ea typeface="Cambria" panose="02040503050406030204" pitchFamily="18" charset="0"/>
              </a:rPr>
              <a:t>ERASMUS+KA220-ADU - </a:t>
            </a:r>
            <a:r>
              <a:rPr lang="en-US" sz="3000" dirty="0">
                <a:solidFill>
                  <a:srgbClr val="FFAA5A"/>
                </a:solidFill>
                <a:latin typeface="Cambria" panose="02040503050406030204" pitchFamily="18" charset="0"/>
                <a:ea typeface="Cambria" panose="02040503050406030204" pitchFamily="18" charset="0"/>
              </a:rPr>
              <a:t>Cooperation partnerships in adult education</a:t>
            </a:r>
            <a:endParaRPr lang="sk-SK" sz="3000" dirty="0">
              <a:solidFill>
                <a:srgbClr val="FFAA5A"/>
              </a:solidFill>
              <a:latin typeface="Cambria" panose="02040503050406030204" pitchFamily="18" charset="0"/>
              <a:ea typeface="Cambria" panose="02040503050406030204" pitchFamily="18" charset="0"/>
            </a:endParaRPr>
          </a:p>
          <a:p>
            <a:r>
              <a:rPr lang="sk-SK" sz="3000" dirty="0">
                <a:solidFill>
                  <a:srgbClr val="FFAA5A"/>
                </a:solidFill>
                <a:latin typeface="Cambria" panose="02040503050406030204" pitchFamily="18" charset="0"/>
                <a:ea typeface="Cambria" panose="02040503050406030204" pitchFamily="18" charset="0"/>
              </a:rPr>
              <a:t>KA220-ADU-2BF13E10 </a:t>
            </a:r>
            <a:endParaRPr lang="en-GB" sz="3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945758" y="1563092"/>
            <a:ext cx="14396484" cy="1892826"/>
          </a:xfrm>
          <a:prstGeom prst="rect">
            <a:avLst/>
          </a:prstGeom>
          <a:noFill/>
        </p:spPr>
        <p:txBody>
          <a:bodyPr wrap="square">
            <a:spAutoFit/>
          </a:bodyPr>
          <a:lstStyle/>
          <a:p>
            <a:pPr algn="ctr"/>
            <a: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39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39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606056" y="8872697"/>
            <a:ext cx="17403866" cy="1185078"/>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4757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1257300" y="2738438"/>
            <a:ext cx="15773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807200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1257300" y="2738438"/>
            <a:ext cx="7772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9258300" y="2738438"/>
            <a:ext cx="7772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3210230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1259682" y="547688"/>
            <a:ext cx="15773400" cy="1988345"/>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1259683" y="3757613"/>
            <a:ext cx="7736681"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9258300" y="3757613"/>
            <a:ext cx="7774782"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2262146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692887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416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78704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4224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1036674" y="547689"/>
            <a:ext cx="15994026" cy="1587546"/>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1036674" y="2488019"/>
            <a:ext cx="15994026" cy="591701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928189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1371600" rtl="0" eaLnBrk="1" latinLnBrk="0" hangingPunct="1">
        <a:lnSpc>
          <a:spcPct val="90000"/>
        </a:lnSpc>
        <a:spcBef>
          <a:spcPct val="0"/>
        </a:spcBef>
        <a:buNone/>
        <a:defRPr sz="7200" b="1" kern="1200">
          <a:solidFill>
            <a:srgbClr val="92BAB5"/>
          </a:solidFill>
          <a:latin typeface="Cambria" panose="02040503050406030204" pitchFamily="18" charset="0"/>
          <a:ea typeface="Cambria" panose="02040503050406030204" pitchFamily="18" charset="0"/>
          <a:cs typeface="+mj-cs"/>
        </a:defRPr>
      </a:lvl1pPr>
    </p:titleStyle>
    <p:bodyStyle>
      <a:lvl1pPr marL="342900" indent="-342900" algn="l" defTabSz="1371600" rtl="0" eaLnBrk="1" latinLnBrk="0" hangingPunct="1">
        <a:lnSpc>
          <a:spcPct val="90000"/>
        </a:lnSpc>
        <a:spcBef>
          <a:spcPts val="1500"/>
        </a:spcBef>
        <a:buClr>
          <a:srgbClr val="FFAA5A"/>
        </a:buClr>
        <a:buFont typeface="Wingdings" panose="05000000000000000000" pitchFamily="2" charset="2"/>
        <a:buChar char="q"/>
        <a:defRPr sz="4200" kern="1200">
          <a:solidFill>
            <a:schemeClr val="tx1"/>
          </a:solidFill>
          <a:latin typeface="Cambria" panose="02040503050406030204" pitchFamily="18" charset="0"/>
          <a:ea typeface="Cambria" panose="02040503050406030204" pitchFamily="18" charset="0"/>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k-SK"/>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hyperlink" Target="https://researchoutreach.org/articles/sender-controlled-private-email-electronic-privacy-eprivo/"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jp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2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9404337" y="2375990"/>
            <a:ext cx="8002395" cy="2216265"/>
          </a:xfrm>
        </p:spPr>
        <p:txBody>
          <a:bodyPr vert="horz" lIns="137160" tIns="68580" rIns="137160" bIns="68580" rtlCol="0" anchor="b">
            <a:normAutofit/>
          </a:bodyPr>
          <a:lstStyle/>
          <a:p>
            <a:pPr algn="ctr">
              <a:spcBef>
                <a:spcPts val="1500"/>
              </a:spcBef>
              <a:spcAft>
                <a:spcPts val="900"/>
              </a:spcAft>
              <a:buClr>
                <a:srgbClr val="FFAA5A"/>
              </a:buClr>
            </a:pPr>
            <a:r>
              <a:rPr lang="en-US" b="1" dirty="0">
                <a:solidFill>
                  <a:srgbClr val="FFAA5A"/>
                </a:solidFill>
                <a:latin typeface="+mn-lt"/>
                <a:ea typeface="Cambria" panose="02040503050406030204" pitchFamily="18" charset="0"/>
                <a:cs typeface="Calibri" panose="020F0502020204030204" pitchFamily="34" charset="0"/>
              </a:rPr>
              <a:t>Digital </a:t>
            </a:r>
            <a:r>
              <a:rPr lang="sk-SK" b="1" dirty="0" err="1">
                <a:solidFill>
                  <a:srgbClr val="FFAA5A"/>
                </a:solidFill>
                <a:latin typeface="+mn-lt"/>
                <a:ea typeface="Cambria" panose="02040503050406030204" pitchFamily="18" charset="0"/>
                <a:cs typeface="Calibri" panose="020F0502020204030204" pitchFamily="34" charset="0"/>
              </a:rPr>
              <a:t>Privacy</a:t>
            </a:r>
            <a:r>
              <a:rPr lang="en-US" b="1" dirty="0">
                <a:solidFill>
                  <a:srgbClr val="FFAA5A"/>
                </a:solidFill>
                <a:latin typeface="+mn-lt"/>
                <a:ea typeface="Cambria" panose="02040503050406030204" pitchFamily="18" charset="0"/>
                <a:cs typeface="Calibri" panose="020F0502020204030204" pitchFamily="34" charset="0"/>
              </a:rPr>
              <a:t> – </a:t>
            </a:r>
            <a:r>
              <a:rPr lang="sk-SK" b="1" dirty="0" err="1">
                <a:solidFill>
                  <a:srgbClr val="FFAA5A"/>
                </a:solidFill>
                <a:latin typeface="+mn-lt"/>
                <a:ea typeface="Cambria" panose="02040503050406030204" pitchFamily="18" charset="0"/>
                <a:cs typeface="Calibri" panose="020F0502020204030204" pitchFamily="34" charset="0"/>
              </a:rPr>
              <a:t>Understanding</a:t>
            </a:r>
            <a:r>
              <a:rPr lang="sk-SK" b="1" dirty="0">
                <a:solidFill>
                  <a:srgbClr val="FFAA5A"/>
                </a:solidFill>
                <a:latin typeface="+mn-lt"/>
                <a:ea typeface="Cambria" panose="02040503050406030204" pitchFamily="18" charset="0"/>
                <a:cs typeface="Calibri" panose="020F0502020204030204" pitchFamily="34" charset="0"/>
              </a:rPr>
              <a:t> </a:t>
            </a:r>
            <a:r>
              <a:rPr lang="sk-SK" b="1" dirty="0" err="1">
                <a:solidFill>
                  <a:srgbClr val="FFAA5A"/>
                </a:solidFill>
                <a:latin typeface="+mn-lt"/>
                <a:ea typeface="Cambria" panose="02040503050406030204" pitchFamily="18" charset="0"/>
                <a:cs typeface="Calibri" panose="020F0502020204030204" pitchFamily="34" charset="0"/>
              </a:rPr>
              <a:t>Digital</a:t>
            </a:r>
            <a:r>
              <a:rPr lang="sk-SK" b="1" dirty="0">
                <a:solidFill>
                  <a:srgbClr val="FFAA5A"/>
                </a:solidFill>
                <a:latin typeface="+mn-lt"/>
                <a:ea typeface="Cambria" panose="02040503050406030204" pitchFamily="18" charset="0"/>
                <a:cs typeface="Calibri" panose="020F0502020204030204" pitchFamily="34" charset="0"/>
              </a:rPr>
              <a:t> </a:t>
            </a:r>
            <a:r>
              <a:rPr lang="sk-SK" b="1" dirty="0" err="1">
                <a:solidFill>
                  <a:srgbClr val="FFAA5A"/>
                </a:solidFill>
                <a:latin typeface="+mn-lt"/>
                <a:ea typeface="Cambria" panose="02040503050406030204" pitchFamily="18" charset="0"/>
                <a:cs typeface="Calibri" panose="020F0502020204030204" pitchFamily="34" charset="0"/>
              </a:rPr>
              <a:t>Privacy</a:t>
            </a:r>
            <a:endParaRPr lang="en-US" b="1" dirty="0">
              <a:solidFill>
                <a:srgbClr val="FFAA5A"/>
              </a:solidFill>
              <a:latin typeface="+mn-lt"/>
              <a:ea typeface="Cambria" panose="02040503050406030204" pitchFamily="18" charset="0"/>
              <a:cs typeface="Calibri" panose="020F0502020204030204" pitchFamily="34" charset="0"/>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600423" y="844314"/>
            <a:ext cx="3610221" cy="794064"/>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33988" y="7726580"/>
            <a:ext cx="1225763" cy="1166504"/>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119387" y="7908668"/>
            <a:ext cx="1778025" cy="756738"/>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9070" y="7864128"/>
            <a:ext cx="1159515" cy="1524006"/>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48585" y="7820121"/>
            <a:ext cx="1526235" cy="75673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48823" y="7812559"/>
            <a:ext cx="1823235" cy="846770"/>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34649" y="8656873"/>
            <a:ext cx="2397440" cy="78581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05535" y="8834133"/>
            <a:ext cx="2362758" cy="3429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932519" y="8793872"/>
            <a:ext cx="2236985" cy="423423"/>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11433107" y="5530191"/>
            <a:ext cx="3720329" cy="2060598"/>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r>
              <a:rPr lang="en-US" sz="2100" dirty="0">
                <a:solidFill>
                  <a:prstClr val="black"/>
                </a:solidFill>
                <a:latin typeface="Aptos" panose="02110004020202020204"/>
              </a:rPr>
              <a:t>Building Digital Resilience </a:t>
            </a:r>
            <a:br>
              <a:rPr lang="sk-SK" sz="2100" dirty="0">
                <a:solidFill>
                  <a:prstClr val="black"/>
                </a:solidFill>
                <a:latin typeface="Aptos" panose="02110004020202020204"/>
              </a:rPr>
            </a:br>
            <a:r>
              <a:rPr lang="en-US" sz="2100" dirty="0">
                <a:solidFill>
                  <a:prstClr val="black"/>
                </a:solidFill>
                <a:latin typeface="Aptos" panose="02110004020202020204"/>
              </a:rPr>
              <a:t>by Making Digital Wellbeing </a:t>
            </a:r>
            <a:br>
              <a:rPr lang="sk-SK" sz="2100" dirty="0">
                <a:solidFill>
                  <a:prstClr val="black"/>
                </a:solidFill>
                <a:latin typeface="Aptos" panose="02110004020202020204"/>
              </a:rPr>
            </a:br>
            <a:r>
              <a:rPr lang="en-US" sz="2100" dirty="0">
                <a:solidFill>
                  <a:prstClr val="black"/>
                </a:solidFill>
                <a:latin typeface="Aptos" panose="02110004020202020204"/>
              </a:rPr>
              <a:t>and Security Accessible to All</a:t>
            </a:r>
            <a:br>
              <a:rPr lang="en-US" sz="2100" dirty="0">
                <a:solidFill>
                  <a:prstClr val="black"/>
                </a:solidFill>
                <a:latin typeface="Aptos" panose="02110004020202020204"/>
              </a:rPr>
            </a:br>
            <a:r>
              <a:rPr lang="en-US" sz="1650" dirty="0">
                <a:solidFill>
                  <a:prstClr val="black"/>
                </a:solidFill>
                <a:latin typeface="Aptos" panose="02110004020202020204"/>
              </a:rPr>
              <a:t>2022-2-SK01-KA220-ADU-000096888</a:t>
            </a:r>
            <a:endParaRPr lang="en-GB" sz="2100" dirty="0">
              <a:solidFill>
                <a:prstClr val="black"/>
              </a:solidFill>
              <a:latin typeface="Aptos" panose="02110004020202020204"/>
            </a:endParaRPr>
          </a:p>
        </p:txBody>
      </p:sp>
      <p:grpSp>
        <p:nvGrpSpPr>
          <p:cNvPr id="3" name="Skupina 2">
            <a:extLst>
              <a:ext uri="{FF2B5EF4-FFF2-40B4-BE49-F238E27FC236}">
                <a16:creationId xmlns:a16="http://schemas.microsoft.com/office/drawing/2014/main" id="{FE115C06-2DA3-1E38-A8ED-4AAEF9D0755A}"/>
              </a:ext>
            </a:extLst>
          </p:cNvPr>
          <p:cNvGrpSpPr/>
          <p:nvPr/>
        </p:nvGrpSpPr>
        <p:grpSpPr>
          <a:xfrm>
            <a:off x="-705636" y="1934355"/>
            <a:ext cx="9207105" cy="5238753"/>
            <a:chOff x="-1118443" y="1146344"/>
            <a:chExt cx="10365960" cy="6096000"/>
          </a:xfrm>
        </p:grpSpPr>
        <p:pic>
          <p:nvPicPr>
            <p:cNvPr id="4" name="Obrázok 3" descr="Obrázok, na ktorom je text, diagram, kruh, snímka obrazovky&#10;&#10;Automaticky generovaný popis">
              <a:extLst>
                <a:ext uri="{FF2B5EF4-FFF2-40B4-BE49-F238E27FC236}">
                  <a16:creationId xmlns:a16="http://schemas.microsoft.com/office/drawing/2014/main" id="{522C4227-5728-9B30-65CA-BE06791A43DA}"/>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75017" y="1146344"/>
              <a:ext cx="8572500" cy="6096000"/>
            </a:xfrm>
            <a:prstGeom prst="rect">
              <a:avLst/>
            </a:prstGeom>
          </p:spPr>
        </p:pic>
        <p:pic>
          <p:nvPicPr>
            <p:cNvPr id="5" name="Picture 2" descr="Free Concept Of Data Privacy And Policy Illustration - Free Download  Business Illustrations | IconScout">
              <a:extLst>
                <a:ext uri="{FF2B5EF4-FFF2-40B4-BE49-F238E27FC236}">
                  <a16:creationId xmlns:a16="http://schemas.microsoft.com/office/drawing/2014/main" id="{729FD8EC-332C-8D10-4A62-29F5A519FEC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8443" y="1638300"/>
              <a:ext cx="7620000" cy="42862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0063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257300" y="571500"/>
            <a:ext cx="15773400" cy="3713224"/>
          </a:xfrm>
        </p:spPr>
        <p:txBody>
          <a:bodyPr>
            <a:normAutofit fontScale="90000"/>
          </a:bodyPr>
          <a:lstStyle/>
          <a:p>
            <a:pPr>
              <a:spcAft>
                <a:spcPts val="900"/>
              </a:spcAft>
            </a:pPr>
            <a:r>
              <a:rPr lang="en-GB" sz="5300" dirty="0">
                <a:latin typeface="Aptos" panose="020B0004020202020204" pitchFamily="34" charset="0"/>
                <a:cs typeface="Calibri" panose="020F0502020204030204" pitchFamily="34" charset="0"/>
              </a:rPr>
              <a:t>What are the negative consequences of the absence of Digital Privacy?</a:t>
            </a:r>
            <a:br>
              <a:rPr lang="sk-SK" sz="5300" dirty="0">
                <a:latin typeface="Aptos" panose="020B0004020202020204" pitchFamily="34" charset="0"/>
                <a:cs typeface="Calibri" panose="020F0502020204030204" pitchFamily="34" charset="0"/>
              </a:rPr>
            </a:br>
            <a:br>
              <a:rPr lang="en-GB" sz="6700" dirty="0">
                <a:latin typeface="Aptos" panose="020B0004020202020204" pitchFamily="34" charset="0"/>
                <a:cs typeface="Calibri" panose="020F0502020204030204" pitchFamily="34" charset="0"/>
              </a:rPr>
            </a:br>
            <a:r>
              <a:rPr lang="en-GB" sz="4000" b="0" dirty="0">
                <a:solidFill>
                  <a:schemeClr val="tx1"/>
                </a:solidFill>
                <a:latin typeface="Aptos" panose="020B0004020202020204" pitchFamily="34" charset="0"/>
                <a:cs typeface="Calibri" panose="020F0502020204030204" pitchFamily="34" charset="0"/>
              </a:rPr>
              <a:t>The negative effects of the absence of digital privacy are several and can have multiple consequences that impact the reputation and rights of users:</a:t>
            </a:r>
            <a:br>
              <a:rPr lang="en-GB" sz="6700" b="0" dirty="0">
                <a:solidFill>
                  <a:schemeClr val="tx1"/>
                </a:solidFill>
                <a:latin typeface="Aptos" panose="020B0004020202020204" pitchFamily="34" charset="0"/>
                <a:cs typeface="Calibri" panose="020F0502020204030204" pitchFamily="34" charset="0"/>
              </a:rPr>
            </a:br>
            <a:endParaRPr lang="en-GB" sz="6700" b="0" dirty="0">
              <a:solidFill>
                <a:schemeClr val="tx1"/>
              </a:solidFill>
              <a:latin typeface="Aptos" panose="020B0004020202020204" pitchFamily="34" charset="0"/>
              <a:cs typeface="Calibri" panose="020F0502020204030204" pitchFamily="34" charset="0"/>
            </a:endParaRP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 name="Group 4">
            <a:extLst>
              <a:ext uri="{FF2B5EF4-FFF2-40B4-BE49-F238E27FC236}">
                <a16:creationId xmlns:a16="http://schemas.microsoft.com/office/drawing/2014/main" id="{585C26FF-917F-8BC8-1758-6F865FF47C67}"/>
              </a:ext>
            </a:extLst>
          </p:cNvPr>
          <p:cNvGrpSpPr/>
          <p:nvPr/>
        </p:nvGrpSpPr>
        <p:grpSpPr>
          <a:xfrm>
            <a:off x="533400" y="4686300"/>
            <a:ext cx="17395235" cy="2877863"/>
            <a:chOff x="0" y="0"/>
            <a:chExt cx="23193646" cy="3837151"/>
          </a:xfrm>
        </p:grpSpPr>
        <p:grpSp>
          <p:nvGrpSpPr>
            <p:cNvPr id="4" name="Group 5">
              <a:extLst>
                <a:ext uri="{FF2B5EF4-FFF2-40B4-BE49-F238E27FC236}">
                  <a16:creationId xmlns:a16="http://schemas.microsoft.com/office/drawing/2014/main" id="{45FD2C1E-9F7B-7C62-096C-60C227324DD6}"/>
                </a:ext>
              </a:extLst>
            </p:cNvPr>
            <p:cNvGrpSpPr/>
            <p:nvPr/>
          </p:nvGrpSpPr>
          <p:grpSpPr>
            <a:xfrm>
              <a:off x="0" y="40390"/>
              <a:ext cx="4176201" cy="3796761"/>
              <a:chOff x="0" y="0"/>
              <a:chExt cx="894029" cy="812800"/>
            </a:xfrm>
          </p:grpSpPr>
          <p:sp>
            <p:nvSpPr>
              <p:cNvPr id="41" name="Freeform 6">
                <a:extLst>
                  <a:ext uri="{FF2B5EF4-FFF2-40B4-BE49-F238E27FC236}">
                    <a16:creationId xmlns:a16="http://schemas.microsoft.com/office/drawing/2014/main" id="{1404AB34-421C-5342-2E6A-89D619374880}"/>
                  </a:ext>
                </a:extLst>
              </p:cNvPr>
              <p:cNvSpPr/>
              <p:nvPr/>
            </p:nvSpPr>
            <p:spPr>
              <a:xfrm>
                <a:off x="0" y="0"/>
                <a:ext cx="894029" cy="812800"/>
              </a:xfrm>
              <a:custGeom>
                <a:avLst/>
                <a:gdLst/>
                <a:ahLst/>
                <a:cxnLst/>
                <a:rect l="l" t="t" r="r" b="b"/>
                <a:pathLst>
                  <a:path w="894029" h="812800">
                    <a:moveTo>
                      <a:pt x="447015" y="0"/>
                    </a:moveTo>
                    <a:cubicBezTo>
                      <a:pt x="200135" y="0"/>
                      <a:pt x="0" y="181951"/>
                      <a:pt x="0" y="406400"/>
                    </a:cubicBezTo>
                    <a:cubicBezTo>
                      <a:pt x="0" y="630849"/>
                      <a:pt x="200135" y="812800"/>
                      <a:pt x="447015" y="812800"/>
                    </a:cubicBezTo>
                    <a:cubicBezTo>
                      <a:pt x="693894" y="812800"/>
                      <a:pt x="894029" y="630849"/>
                      <a:pt x="894029" y="406400"/>
                    </a:cubicBezTo>
                    <a:cubicBezTo>
                      <a:pt x="894029" y="181951"/>
                      <a:pt x="693894" y="0"/>
                      <a:pt x="447015" y="0"/>
                    </a:cubicBezTo>
                    <a:close/>
                  </a:path>
                </a:pathLst>
              </a:custGeom>
              <a:solidFill>
                <a:srgbClr val="FFAD60"/>
              </a:solidFill>
            </p:spPr>
            <p:txBody>
              <a:bodyPr/>
              <a:lstStyle/>
              <a:p>
                <a:endParaRPr lang="en-GB"/>
              </a:p>
            </p:txBody>
          </p:sp>
          <p:sp>
            <p:nvSpPr>
              <p:cNvPr id="42" name="TextBox 7">
                <a:extLst>
                  <a:ext uri="{FF2B5EF4-FFF2-40B4-BE49-F238E27FC236}">
                    <a16:creationId xmlns:a16="http://schemas.microsoft.com/office/drawing/2014/main" id="{D4CB0480-60C3-EDEF-CC17-A61335E72422}"/>
                  </a:ext>
                </a:extLst>
              </p:cNvPr>
              <p:cNvSpPr txBox="1"/>
              <p:nvPr/>
            </p:nvSpPr>
            <p:spPr>
              <a:xfrm>
                <a:off x="83815" y="38100"/>
                <a:ext cx="726399" cy="6985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8">
              <a:extLst>
                <a:ext uri="{FF2B5EF4-FFF2-40B4-BE49-F238E27FC236}">
                  <a16:creationId xmlns:a16="http://schemas.microsoft.com/office/drawing/2014/main" id="{E0A0463A-6291-D20A-579B-E4C0A611FA70}"/>
                </a:ext>
              </a:extLst>
            </p:cNvPr>
            <p:cNvSpPr txBox="1"/>
            <p:nvPr/>
          </p:nvSpPr>
          <p:spPr>
            <a:xfrm>
              <a:off x="588687" y="1342120"/>
              <a:ext cx="2998831" cy="1149973"/>
            </a:xfrm>
            <a:prstGeom prst="rect">
              <a:avLst/>
            </a:prstGeom>
          </p:spPr>
          <p:txBody>
            <a:bodyPr lIns="0" tIns="0" rIns="0" bIns="0" rtlCol="0" anchor="t">
              <a:spAutoFit/>
            </a:bodyPr>
            <a:lstStyle/>
            <a:p>
              <a:pPr algn="ctr">
                <a:lnSpc>
                  <a:spcPts val="3359"/>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Risk of cyberattacks</a:t>
              </a:r>
            </a:p>
          </p:txBody>
        </p:sp>
        <p:grpSp>
          <p:nvGrpSpPr>
            <p:cNvPr id="6" name="Group 9">
              <a:extLst>
                <a:ext uri="{FF2B5EF4-FFF2-40B4-BE49-F238E27FC236}">
                  <a16:creationId xmlns:a16="http://schemas.microsoft.com/office/drawing/2014/main" id="{813B6EE1-4E9B-FBCA-CC4D-E822EEE82D50}"/>
                </a:ext>
              </a:extLst>
            </p:cNvPr>
            <p:cNvGrpSpPr/>
            <p:nvPr/>
          </p:nvGrpSpPr>
          <p:grpSpPr>
            <a:xfrm>
              <a:off x="4849301" y="40390"/>
              <a:ext cx="4176201" cy="3796761"/>
              <a:chOff x="0" y="0"/>
              <a:chExt cx="894029" cy="812800"/>
            </a:xfrm>
          </p:grpSpPr>
          <p:sp>
            <p:nvSpPr>
              <p:cNvPr id="39" name="Freeform 10">
                <a:extLst>
                  <a:ext uri="{FF2B5EF4-FFF2-40B4-BE49-F238E27FC236}">
                    <a16:creationId xmlns:a16="http://schemas.microsoft.com/office/drawing/2014/main" id="{2B200140-E207-7246-4D8D-5F2B8139332F}"/>
                  </a:ext>
                </a:extLst>
              </p:cNvPr>
              <p:cNvSpPr/>
              <p:nvPr/>
            </p:nvSpPr>
            <p:spPr>
              <a:xfrm>
                <a:off x="0" y="0"/>
                <a:ext cx="894029" cy="812800"/>
              </a:xfrm>
              <a:custGeom>
                <a:avLst/>
                <a:gdLst/>
                <a:ahLst/>
                <a:cxnLst/>
                <a:rect l="l" t="t" r="r" b="b"/>
                <a:pathLst>
                  <a:path w="894029" h="812800">
                    <a:moveTo>
                      <a:pt x="447015" y="0"/>
                    </a:moveTo>
                    <a:cubicBezTo>
                      <a:pt x="200135" y="0"/>
                      <a:pt x="0" y="181951"/>
                      <a:pt x="0" y="406400"/>
                    </a:cubicBezTo>
                    <a:cubicBezTo>
                      <a:pt x="0" y="630849"/>
                      <a:pt x="200135" y="812800"/>
                      <a:pt x="447015" y="812800"/>
                    </a:cubicBezTo>
                    <a:cubicBezTo>
                      <a:pt x="693894" y="812800"/>
                      <a:pt x="894029" y="630849"/>
                      <a:pt x="894029" y="406400"/>
                    </a:cubicBezTo>
                    <a:cubicBezTo>
                      <a:pt x="894029" y="181951"/>
                      <a:pt x="693894" y="0"/>
                      <a:pt x="447015" y="0"/>
                    </a:cubicBezTo>
                    <a:close/>
                  </a:path>
                </a:pathLst>
              </a:custGeom>
              <a:solidFill>
                <a:srgbClr val="FFAD60"/>
              </a:solidFill>
            </p:spPr>
            <p:txBody>
              <a:bodyPr/>
              <a:lstStyle/>
              <a:p>
                <a:endParaRPr lang="en-GB"/>
              </a:p>
            </p:txBody>
          </p:sp>
          <p:sp>
            <p:nvSpPr>
              <p:cNvPr id="40" name="TextBox 11">
                <a:extLst>
                  <a:ext uri="{FF2B5EF4-FFF2-40B4-BE49-F238E27FC236}">
                    <a16:creationId xmlns:a16="http://schemas.microsoft.com/office/drawing/2014/main" id="{5CA0D0D1-15AE-0D19-7D16-2FF53B2E30F4}"/>
                  </a:ext>
                </a:extLst>
              </p:cNvPr>
              <p:cNvSpPr txBox="1"/>
              <p:nvPr/>
            </p:nvSpPr>
            <p:spPr>
              <a:xfrm>
                <a:off x="83815" y="38100"/>
                <a:ext cx="726399" cy="698500"/>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12">
              <a:extLst>
                <a:ext uri="{FF2B5EF4-FFF2-40B4-BE49-F238E27FC236}">
                  <a16:creationId xmlns:a16="http://schemas.microsoft.com/office/drawing/2014/main" id="{A2B9D9B2-AEFE-EE17-F245-861EBD4CE0E0}"/>
                </a:ext>
              </a:extLst>
            </p:cNvPr>
            <p:cNvSpPr txBox="1"/>
            <p:nvPr/>
          </p:nvSpPr>
          <p:spPr>
            <a:xfrm>
              <a:off x="5143693" y="1416627"/>
              <a:ext cx="3587416" cy="1149973"/>
            </a:xfrm>
            <a:prstGeom prst="rect">
              <a:avLst/>
            </a:prstGeom>
          </p:spPr>
          <p:txBody>
            <a:bodyPr lIns="0" tIns="0" rIns="0" bIns="0" rtlCol="0" anchor="t">
              <a:spAutoFit/>
            </a:bodyPr>
            <a:lstStyle/>
            <a:p>
              <a:pPr algn="ctr">
                <a:lnSpc>
                  <a:spcPts val="3359"/>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Identity Theft and Fraud</a:t>
              </a:r>
            </a:p>
          </p:txBody>
        </p:sp>
        <p:grpSp>
          <p:nvGrpSpPr>
            <p:cNvPr id="24" name="Group 13">
              <a:extLst>
                <a:ext uri="{FF2B5EF4-FFF2-40B4-BE49-F238E27FC236}">
                  <a16:creationId xmlns:a16="http://schemas.microsoft.com/office/drawing/2014/main" id="{4C7FF7F6-9041-9F61-0938-0928B8D36C56}"/>
                </a:ext>
              </a:extLst>
            </p:cNvPr>
            <p:cNvGrpSpPr/>
            <p:nvPr/>
          </p:nvGrpSpPr>
          <p:grpSpPr>
            <a:xfrm>
              <a:off x="9572843" y="40390"/>
              <a:ext cx="4176201" cy="3796761"/>
              <a:chOff x="0" y="0"/>
              <a:chExt cx="894029" cy="812800"/>
            </a:xfrm>
          </p:grpSpPr>
          <p:sp>
            <p:nvSpPr>
              <p:cNvPr id="37" name="Freeform 14">
                <a:extLst>
                  <a:ext uri="{FF2B5EF4-FFF2-40B4-BE49-F238E27FC236}">
                    <a16:creationId xmlns:a16="http://schemas.microsoft.com/office/drawing/2014/main" id="{F73F35A4-8586-1D4B-56E9-D764E384D7BD}"/>
                  </a:ext>
                </a:extLst>
              </p:cNvPr>
              <p:cNvSpPr/>
              <p:nvPr/>
            </p:nvSpPr>
            <p:spPr>
              <a:xfrm>
                <a:off x="0" y="0"/>
                <a:ext cx="894029" cy="812800"/>
              </a:xfrm>
              <a:custGeom>
                <a:avLst/>
                <a:gdLst/>
                <a:ahLst/>
                <a:cxnLst/>
                <a:rect l="l" t="t" r="r" b="b"/>
                <a:pathLst>
                  <a:path w="894029" h="812800">
                    <a:moveTo>
                      <a:pt x="447015" y="0"/>
                    </a:moveTo>
                    <a:cubicBezTo>
                      <a:pt x="200135" y="0"/>
                      <a:pt x="0" y="181951"/>
                      <a:pt x="0" y="406400"/>
                    </a:cubicBezTo>
                    <a:cubicBezTo>
                      <a:pt x="0" y="630849"/>
                      <a:pt x="200135" y="812800"/>
                      <a:pt x="447015" y="812800"/>
                    </a:cubicBezTo>
                    <a:cubicBezTo>
                      <a:pt x="693894" y="812800"/>
                      <a:pt x="894029" y="630849"/>
                      <a:pt x="894029" y="406400"/>
                    </a:cubicBezTo>
                    <a:cubicBezTo>
                      <a:pt x="894029" y="181951"/>
                      <a:pt x="693894" y="0"/>
                      <a:pt x="447015" y="0"/>
                    </a:cubicBezTo>
                    <a:close/>
                  </a:path>
                </a:pathLst>
              </a:custGeom>
              <a:solidFill>
                <a:srgbClr val="FFAD60"/>
              </a:solidFill>
            </p:spPr>
            <p:txBody>
              <a:bodyPr/>
              <a:lstStyle/>
              <a:p>
                <a:endParaRPr lang="en-GB"/>
              </a:p>
            </p:txBody>
          </p:sp>
          <p:sp>
            <p:nvSpPr>
              <p:cNvPr id="38" name="TextBox 15">
                <a:extLst>
                  <a:ext uri="{FF2B5EF4-FFF2-40B4-BE49-F238E27FC236}">
                    <a16:creationId xmlns:a16="http://schemas.microsoft.com/office/drawing/2014/main" id="{860C2BBA-E7C7-CC37-C134-79D9D6E46479}"/>
                  </a:ext>
                </a:extLst>
              </p:cNvPr>
              <p:cNvSpPr txBox="1"/>
              <p:nvPr/>
            </p:nvSpPr>
            <p:spPr>
              <a:xfrm>
                <a:off x="83815" y="38100"/>
                <a:ext cx="726399" cy="698500"/>
              </a:xfrm>
              <a:prstGeom prst="rect">
                <a:avLst/>
              </a:prstGeom>
            </p:spPr>
            <p:txBody>
              <a:bodyPr lIns="50800" tIns="50800" rIns="50800" bIns="50800" rtlCol="0" anchor="ctr"/>
              <a:lstStyle/>
              <a:p>
                <a:pPr algn="ctr">
                  <a:lnSpc>
                    <a:spcPts val="2659"/>
                  </a:lnSpc>
                  <a:spcBef>
                    <a:spcPct val="0"/>
                  </a:spcBef>
                </a:pPr>
                <a:endParaRPr/>
              </a:p>
            </p:txBody>
          </p:sp>
        </p:grpSp>
        <p:sp>
          <p:nvSpPr>
            <p:cNvPr id="25" name="TextBox 16">
              <a:extLst>
                <a:ext uri="{FF2B5EF4-FFF2-40B4-BE49-F238E27FC236}">
                  <a16:creationId xmlns:a16="http://schemas.microsoft.com/office/drawing/2014/main" id="{F1E08D57-9F14-2EB5-2EFF-8EA935403D6E}"/>
                </a:ext>
              </a:extLst>
            </p:cNvPr>
            <p:cNvSpPr txBox="1"/>
            <p:nvPr/>
          </p:nvSpPr>
          <p:spPr>
            <a:xfrm>
              <a:off x="9702286" y="1272159"/>
              <a:ext cx="3917315" cy="1731329"/>
            </a:xfrm>
            <a:prstGeom prst="rect">
              <a:avLst/>
            </a:prstGeom>
          </p:spPr>
          <p:txBody>
            <a:bodyPr lIns="0" tIns="0" rIns="0" bIns="0" rtlCol="0" anchor="t">
              <a:spAutoFit/>
            </a:bodyPr>
            <a:lstStyle/>
            <a:p>
              <a:pPr algn="ctr">
                <a:lnSpc>
                  <a:spcPts val="3359"/>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Data Breaches and Loss of Trust and Confidence</a:t>
              </a:r>
            </a:p>
          </p:txBody>
        </p:sp>
        <p:grpSp>
          <p:nvGrpSpPr>
            <p:cNvPr id="26" name="Group 17">
              <a:extLst>
                <a:ext uri="{FF2B5EF4-FFF2-40B4-BE49-F238E27FC236}">
                  <a16:creationId xmlns:a16="http://schemas.microsoft.com/office/drawing/2014/main" id="{A152B808-CB34-B454-8D3D-49AF35C330CA}"/>
                </a:ext>
              </a:extLst>
            </p:cNvPr>
            <p:cNvGrpSpPr/>
            <p:nvPr/>
          </p:nvGrpSpPr>
          <p:grpSpPr>
            <a:xfrm>
              <a:off x="14295144" y="0"/>
              <a:ext cx="4176201" cy="3796761"/>
              <a:chOff x="0" y="0"/>
              <a:chExt cx="894029" cy="812800"/>
            </a:xfrm>
          </p:grpSpPr>
          <p:sp>
            <p:nvSpPr>
              <p:cNvPr id="35" name="Freeform 18">
                <a:extLst>
                  <a:ext uri="{FF2B5EF4-FFF2-40B4-BE49-F238E27FC236}">
                    <a16:creationId xmlns:a16="http://schemas.microsoft.com/office/drawing/2014/main" id="{23BA39D3-0E83-8FF6-4778-B97841320A5D}"/>
                  </a:ext>
                </a:extLst>
              </p:cNvPr>
              <p:cNvSpPr/>
              <p:nvPr/>
            </p:nvSpPr>
            <p:spPr>
              <a:xfrm>
                <a:off x="0" y="0"/>
                <a:ext cx="894029" cy="812800"/>
              </a:xfrm>
              <a:custGeom>
                <a:avLst/>
                <a:gdLst/>
                <a:ahLst/>
                <a:cxnLst/>
                <a:rect l="l" t="t" r="r" b="b"/>
                <a:pathLst>
                  <a:path w="894029" h="812800">
                    <a:moveTo>
                      <a:pt x="447015" y="0"/>
                    </a:moveTo>
                    <a:cubicBezTo>
                      <a:pt x="200135" y="0"/>
                      <a:pt x="0" y="181951"/>
                      <a:pt x="0" y="406400"/>
                    </a:cubicBezTo>
                    <a:cubicBezTo>
                      <a:pt x="0" y="630849"/>
                      <a:pt x="200135" y="812800"/>
                      <a:pt x="447015" y="812800"/>
                    </a:cubicBezTo>
                    <a:cubicBezTo>
                      <a:pt x="693894" y="812800"/>
                      <a:pt x="894029" y="630849"/>
                      <a:pt x="894029" y="406400"/>
                    </a:cubicBezTo>
                    <a:cubicBezTo>
                      <a:pt x="894029" y="181951"/>
                      <a:pt x="693894" y="0"/>
                      <a:pt x="447015" y="0"/>
                    </a:cubicBezTo>
                    <a:close/>
                  </a:path>
                </a:pathLst>
              </a:custGeom>
              <a:solidFill>
                <a:srgbClr val="FFAD60"/>
              </a:solidFill>
            </p:spPr>
            <p:txBody>
              <a:bodyPr/>
              <a:lstStyle/>
              <a:p>
                <a:endParaRPr lang="en-GB"/>
              </a:p>
            </p:txBody>
          </p:sp>
          <p:sp>
            <p:nvSpPr>
              <p:cNvPr id="36" name="TextBox 19">
                <a:extLst>
                  <a:ext uri="{FF2B5EF4-FFF2-40B4-BE49-F238E27FC236}">
                    <a16:creationId xmlns:a16="http://schemas.microsoft.com/office/drawing/2014/main" id="{A5BAF131-3E06-4D01-026A-94914AD60824}"/>
                  </a:ext>
                </a:extLst>
              </p:cNvPr>
              <p:cNvSpPr txBox="1"/>
              <p:nvPr/>
            </p:nvSpPr>
            <p:spPr>
              <a:xfrm>
                <a:off x="83815" y="38100"/>
                <a:ext cx="726399" cy="698500"/>
              </a:xfrm>
              <a:prstGeom prst="rect">
                <a:avLst/>
              </a:prstGeom>
            </p:spPr>
            <p:txBody>
              <a:bodyPr lIns="50800" tIns="50800" rIns="50800" bIns="50800" rtlCol="0" anchor="ctr"/>
              <a:lstStyle/>
              <a:p>
                <a:pPr algn="ctr">
                  <a:lnSpc>
                    <a:spcPts val="2659"/>
                  </a:lnSpc>
                  <a:spcBef>
                    <a:spcPct val="0"/>
                  </a:spcBef>
                </a:pPr>
                <a:endParaRPr/>
              </a:p>
            </p:txBody>
          </p:sp>
        </p:grpSp>
        <p:sp>
          <p:nvSpPr>
            <p:cNvPr id="28" name="TextBox 20">
              <a:extLst>
                <a:ext uri="{FF2B5EF4-FFF2-40B4-BE49-F238E27FC236}">
                  <a16:creationId xmlns:a16="http://schemas.microsoft.com/office/drawing/2014/main" id="{7738A52F-218F-4EE7-4CE8-5AFC4FF2C7A0}"/>
                </a:ext>
              </a:extLst>
            </p:cNvPr>
            <p:cNvSpPr txBox="1"/>
            <p:nvPr/>
          </p:nvSpPr>
          <p:spPr>
            <a:xfrm>
              <a:off x="14587244" y="1382509"/>
              <a:ext cx="3386603" cy="1149973"/>
            </a:xfrm>
            <a:prstGeom prst="rect">
              <a:avLst/>
            </a:prstGeom>
          </p:spPr>
          <p:txBody>
            <a:bodyPr lIns="0" tIns="0" rIns="0" bIns="0" rtlCol="0" anchor="t">
              <a:spAutoFit/>
            </a:bodyPr>
            <a:lstStyle/>
            <a:p>
              <a:pPr algn="ctr">
                <a:lnSpc>
                  <a:spcPts val="3359"/>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Surveillance and Monitoring</a:t>
              </a:r>
            </a:p>
          </p:txBody>
        </p:sp>
        <p:grpSp>
          <p:nvGrpSpPr>
            <p:cNvPr id="30" name="Group 21">
              <a:extLst>
                <a:ext uri="{FF2B5EF4-FFF2-40B4-BE49-F238E27FC236}">
                  <a16:creationId xmlns:a16="http://schemas.microsoft.com/office/drawing/2014/main" id="{B06EB424-295A-7E4C-2D55-D8EDB6B54766}"/>
                </a:ext>
              </a:extLst>
            </p:cNvPr>
            <p:cNvGrpSpPr/>
            <p:nvPr/>
          </p:nvGrpSpPr>
          <p:grpSpPr>
            <a:xfrm>
              <a:off x="19017445" y="40390"/>
              <a:ext cx="4176201" cy="3796761"/>
              <a:chOff x="0" y="0"/>
              <a:chExt cx="894029" cy="812800"/>
            </a:xfrm>
          </p:grpSpPr>
          <p:sp>
            <p:nvSpPr>
              <p:cNvPr id="33" name="Freeform 22">
                <a:extLst>
                  <a:ext uri="{FF2B5EF4-FFF2-40B4-BE49-F238E27FC236}">
                    <a16:creationId xmlns:a16="http://schemas.microsoft.com/office/drawing/2014/main" id="{313EB01A-1C5B-8325-0E07-60776EC53EF0}"/>
                  </a:ext>
                </a:extLst>
              </p:cNvPr>
              <p:cNvSpPr/>
              <p:nvPr/>
            </p:nvSpPr>
            <p:spPr>
              <a:xfrm>
                <a:off x="0" y="0"/>
                <a:ext cx="894029" cy="812800"/>
              </a:xfrm>
              <a:custGeom>
                <a:avLst/>
                <a:gdLst/>
                <a:ahLst/>
                <a:cxnLst/>
                <a:rect l="l" t="t" r="r" b="b"/>
                <a:pathLst>
                  <a:path w="894029" h="812800">
                    <a:moveTo>
                      <a:pt x="447015" y="0"/>
                    </a:moveTo>
                    <a:cubicBezTo>
                      <a:pt x="200135" y="0"/>
                      <a:pt x="0" y="181951"/>
                      <a:pt x="0" y="406400"/>
                    </a:cubicBezTo>
                    <a:cubicBezTo>
                      <a:pt x="0" y="630849"/>
                      <a:pt x="200135" y="812800"/>
                      <a:pt x="447015" y="812800"/>
                    </a:cubicBezTo>
                    <a:cubicBezTo>
                      <a:pt x="693894" y="812800"/>
                      <a:pt x="894029" y="630849"/>
                      <a:pt x="894029" y="406400"/>
                    </a:cubicBezTo>
                    <a:cubicBezTo>
                      <a:pt x="894029" y="181951"/>
                      <a:pt x="693894" y="0"/>
                      <a:pt x="447015" y="0"/>
                    </a:cubicBezTo>
                    <a:close/>
                  </a:path>
                </a:pathLst>
              </a:custGeom>
              <a:solidFill>
                <a:srgbClr val="FFAD60"/>
              </a:solidFill>
            </p:spPr>
            <p:txBody>
              <a:bodyPr/>
              <a:lstStyle/>
              <a:p>
                <a:endParaRPr lang="en-GB"/>
              </a:p>
            </p:txBody>
          </p:sp>
          <p:sp>
            <p:nvSpPr>
              <p:cNvPr id="34" name="TextBox 23">
                <a:extLst>
                  <a:ext uri="{FF2B5EF4-FFF2-40B4-BE49-F238E27FC236}">
                    <a16:creationId xmlns:a16="http://schemas.microsoft.com/office/drawing/2014/main" id="{E3273B0B-125F-AB3C-C3E6-88E4572D7F5A}"/>
                  </a:ext>
                </a:extLst>
              </p:cNvPr>
              <p:cNvSpPr txBox="1"/>
              <p:nvPr/>
            </p:nvSpPr>
            <p:spPr>
              <a:xfrm>
                <a:off x="83815" y="38100"/>
                <a:ext cx="726399" cy="698500"/>
              </a:xfrm>
              <a:prstGeom prst="rect">
                <a:avLst/>
              </a:prstGeom>
            </p:spPr>
            <p:txBody>
              <a:bodyPr lIns="50800" tIns="50800" rIns="50800" bIns="50800" rtlCol="0" anchor="ctr"/>
              <a:lstStyle/>
              <a:p>
                <a:pPr algn="ctr">
                  <a:lnSpc>
                    <a:spcPts val="2659"/>
                  </a:lnSpc>
                  <a:spcBef>
                    <a:spcPct val="0"/>
                  </a:spcBef>
                </a:pPr>
                <a:endParaRPr/>
              </a:p>
            </p:txBody>
          </p:sp>
        </p:grpSp>
        <p:sp>
          <p:nvSpPr>
            <p:cNvPr id="32" name="TextBox 24">
              <a:extLst>
                <a:ext uri="{FF2B5EF4-FFF2-40B4-BE49-F238E27FC236}">
                  <a16:creationId xmlns:a16="http://schemas.microsoft.com/office/drawing/2014/main" id="{51F8E028-8A9A-9026-6F89-436AFAEE16AE}"/>
                </a:ext>
              </a:extLst>
            </p:cNvPr>
            <p:cNvSpPr txBox="1"/>
            <p:nvPr/>
          </p:nvSpPr>
          <p:spPr>
            <a:xfrm>
              <a:off x="19436545" y="1416627"/>
              <a:ext cx="3386603" cy="1149973"/>
            </a:xfrm>
            <a:prstGeom prst="rect">
              <a:avLst/>
            </a:prstGeom>
          </p:spPr>
          <p:txBody>
            <a:bodyPr lIns="0" tIns="0" rIns="0" bIns="0" rtlCol="0" anchor="t">
              <a:spAutoFit/>
            </a:bodyPr>
            <a:lstStyle/>
            <a:p>
              <a:pPr algn="ctr">
                <a:lnSpc>
                  <a:spcPts val="3359"/>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Psychological Impact</a:t>
              </a:r>
            </a:p>
          </p:txBody>
        </p:sp>
      </p:grpSp>
    </p:spTree>
    <p:extLst>
      <p:ext uri="{BB962C8B-B14F-4D97-AF65-F5344CB8AC3E}">
        <p14:creationId xmlns:p14="http://schemas.microsoft.com/office/powerpoint/2010/main" val="521544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2" name="Title 1"/>
          <p:cNvSpPr>
            <a:spLocks noGrp="1"/>
          </p:cNvSpPr>
          <p:nvPr>
            <p:ph type="title"/>
          </p:nvPr>
        </p:nvSpPr>
        <p:spPr>
          <a:xfrm>
            <a:off x="228541" y="168719"/>
            <a:ext cx="15188303" cy="1583813"/>
          </a:xfrm>
        </p:spPr>
        <p:txBody>
          <a:bodyPr>
            <a:normAutofit fontScale="90000"/>
          </a:bodyPr>
          <a:lstStyle/>
          <a:p>
            <a:pPr>
              <a:spcAft>
                <a:spcPts val="900"/>
              </a:spcAft>
            </a:pPr>
            <a:r>
              <a:rPr lang="en-GB" sz="6000" dirty="0">
                <a:latin typeface="Aptos" panose="020B0004020202020204" pitchFamily="34" charset="0"/>
                <a:cs typeface="Calibri" panose="020F0502020204030204" pitchFamily="34" charset="0"/>
              </a:rPr>
              <a:t>What are the issues of a lack of Digital Privacy?</a:t>
            </a:r>
          </a:p>
        </p:txBody>
      </p:sp>
      <p:sp>
        <p:nvSpPr>
          <p:cNvPr id="3" name="Content Placeholder 2"/>
          <p:cNvSpPr>
            <a:spLocks noGrp="1"/>
          </p:cNvSpPr>
          <p:nvPr>
            <p:ph idx="1"/>
          </p:nvPr>
        </p:nvSpPr>
        <p:spPr>
          <a:xfrm>
            <a:off x="855085" y="1975670"/>
            <a:ext cx="10936922" cy="7739510"/>
          </a:xfrm>
        </p:spPr>
        <p:txBody>
          <a:bodyPr>
            <a:normAutofit/>
          </a:bodyPr>
          <a:lstStyle/>
          <a:p>
            <a:pPr>
              <a:spcAft>
                <a:spcPts val="900"/>
              </a:spcAft>
            </a:pPr>
            <a:r>
              <a:rPr lang="en-GB" sz="5400" dirty="0">
                <a:latin typeface="Aptos" panose="020B0004020202020204" pitchFamily="34" charset="0"/>
              </a:rPr>
              <a:t>From data breaches to online threats, it is important to know all issues that are present on the internet (phishing, ransomware, malware ...) and </a:t>
            </a:r>
            <a:r>
              <a:rPr lang="en-GB" sz="5400" b="1" dirty="0">
                <a:latin typeface="Aptos" panose="020B0004020202020204" pitchFamily="34" charset="0"/>
              </a:rPr>
              <a:t>equip us </a:t>
            </a:r>
            <a:r>
              <a:rPr lang="en-GB" sz="5400" dirty="0">
                <a:latin typeface="Aptos" panose="020B0004020202020204" pitchFamily="34" charset="0"/>
              </a:rPr>
              <a:t>with strategies to </a:t>
            </a:r>
            <a:r>
              <a:rPr lang="en-GB" sz="5400" b="1" dirty="0">
                <a:latin typeface="Aptos" panose="020B0004020202020204" pitchFamily="34" charset="0"/>
              </a:rPr>
              <a:t>mitigate risks and vulnerabilities </a:t>
            </a:r>
            <a:r>
              <a:rPr lang="en-GB" sz="5400" dirty="0">
                <a:latin typeface="Aptos" panose="020B0004020202020204" pitchFamily="34" charset="0"/>
              </a:rPr>
              <a:t>(education, anti-viruses, anti-malware, etc.)</a:t>
            </a:r>
          </a:p>
          <a:p>
            <a:pPr marL="0" indent="0">
              <a:spcAft>
                <a:spcPts val="900"/>
              </a:spcAft>
              <a:buNone/>
            </a:pPr>
            <a:endParaRPr lang="en-US" sz="5400" i="0" dirty="0">
              <a:effectLst/>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9392824" y="1031734"/>
            <a:ext cx="8206721" cy="8206721"/>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endParaRPr lang="en-US" sz="2700" dirty="0">
              <a:solidFill>
                <a:prstClr val="black"/>
              </a:solidFill>
              <a:latin typeface="Calibri" panose="020F0502020204030204"/>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72842" y="1381688"/>
            <a:ext cx="1186532" cy="11543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endParaRPr>
          </a:p>
        </p:txBody>
      </p:sp>
      <p:sp>
        <p:nvSpPr>
          <p:cNvPr id="4" name="Freeform 2">
            <a:extLst>
              <a:ext uri="{FF2B5EF4-FFF2-40B4-BE49-F238E27FC236}">
                <a16:creationId xmlns:a16="http://schemas.microsoft.com/office/drawing/2014/main" id="{19BA0061-A020-1E09-F019-E24EAD319C77}"/>
              </a:ext>
            </a:extLst>
          </p:cNvPr>
          <p:cNvSpPr/>
          <p:nvPr/>
        </p:nvSpPr>
        <p:spPr>
          <a:xfrm>
            <a:off x="11792007" y="3327929"/>
            <a:ext cx="4470607" cy="4131290"/>
          </a:xfrm>
          <a:custGeom>
            <a:avLst/>
            <a:gdLst/>
            <a:ahLst/>
            <a:cxnLst/>
            <a:rect l="l" t="t" r="r" b="b"/>
            <a:pathLst>
              <a:path w="3525775" h="3521368">
                <a:moveTo>
                  <a:pt x="0" y="0"/>
                </a:moveTo>
                <a:lnTo>
                  <a:pt x="3525774" y="0"/>
                </a:lnTo>
                <a:lnTo>
                  <a:pt x="3525774" y="3521367"/>
                </a:lnTo>
                <a:lnTo>
                  <a:pt x="0" y="352136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spTree>
    <p:extLst>
      <p:ext uri="{BB962C8B-B14F-4D97-AF65-F5344CB8AC3E}">
        <p14:creationId xmlns:p14="http://schemas.microsoft.com/office/powerpoint/2010/main" val="3270271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04800" y="547687"/>
            <a:ext cx="16725900" cy="1624013"/>
          </a:xfrm>
        </p:spPr>
        <p:txBody>
          <a:bodyPr>
            <a:normAutofit/>
          </a:bodyPr>
          <a:lstStyle/>
          <a:p>
            <a:pPr>
              <a:spcAft>
                <a:spcPts val="900"/>
              </a:spcAft>
            </a:pPr>
            <a:r>
              <a:rPr lang="en-GB" sz="6000" dirty="0">
                <a:latin typeface="Aptos" panose="020B0004020202020204" pitchFamily="34" charset="0"/>
                <a:cs typeface="Calibri" panose="020F0502020204030204" pitchFamily="34" charset="0"/>
              </a:rPr>
              <a:t>What are the key elements of Digital Privacy?</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681035" y="2171700"/>
            <a:ext cx="15773400" cy="6527007"/>
          </a:xfrm>
        </p:spPr>
        <p:txBody>
          <a:bodyPr>
            <a:normAutofit/>
          </a:bodyPr>
          <a:lstStyle/>
          <a:p>
            <a:pPr marL="0" indent="0">
              <a:spcAft>
                <a:spcPts val="900"/>
              </a:spcAft>
              <a:buNone/>
            </a:pPr>
            <a:r>
              <a:rPr lang="en-GB" b="1" dirty="0">
                <a:solidFill>
                  <a:srgbClr val="FFAA5A"/>
                </a:solidFill>
                <a:latin typeface="Aptos" panose="020B0004020202020204" pitchFamily="34" charset="0"/>
              </a:rPr>
              <a:t>A- Personal Data</a:t>
            </a:r>
            <a:endParaRPr lang="sk-SK" b="1" dirty="0">
              <a:solidFill>
                <a:srgbClr val="FFAA5A"/>
              </a:solidFill>
              <a:latin typeface="Aptos" panose="020B0004020202020204" pitchFamily="34" charset="0"/>
            </a:endParaRPr>
          </a:p>
          <a:p>
            <a:pPr marL="0" indent="0">
              <a:spcAft>
                <a:spcPts val="900"/>
              </a:spcAft>
              <a:buNone/>
            </a:pPr>
            <a:r>
              <a:rPr lang="en-GB" dirty="0">
                <a:latin typeface="Aptos" panose="020B0004020202020204" pitchFamily="34" charset="0"/>
              </a:rPr>
              <a:t>Any information that relates to </a:t>
            </a:r>
            <a:r>
              <a:rPr lang="en-GB" b="1" dirty="0">
                <a:latin typeface="Aptos" panose="020B0004020202020204" pitchFamily="34" charset="0"/>
              </a:rPr>
              <a:t>an identified or identifiable living individual</a:t>
            </a:r>
            <a:r>
              <a:rPr lang="en-GB" dirty="0">
                <a:latin typeface="Aptos" panose="020B0004020202020204" pitchFamily="34" charset="0"/>
              </a:rPr>
              <a:t>. Different pieces of information, which collected can lead to the identification of a particular person, also constitute personal data such as name, surname, residence.</a:t>
            </a:r>
            <a:endParaRPr lang="sk-SK" dirty="0">
              <a:latin typeface="Aptos" panose="020B0004020202020204" pitchFamily="34" charset="0"/>
            </a:endParaRPr>
          </a:p>
          <a:p>
            <a:pPr marL="0" indent="0">
              <a:spcAft>
                <a:spcPts val="900"/>
              </a:spcAft>
              <a:buNone/>
            </a:pPr>
            <a:r>
              <a:rPr lang="en-GB" b="1" dirty="0">
                <a:solidFill>
                  <a:srgbClr val="FFAA5A"/>
                </a:solidFill>
                <a:latin typeface="Aptos" panose="020B0004020202020204" pitchFamily="34" charset="0"/>
              </a:rPr>
              <a:t>B- Data Security</a:t>
            </a:r>
          </a:p>
          <a:p>
            <a:pPr marL="0" indent="0">
              <a:spcAft>
                <a:spcPts val="900"/>
              </a:spcAft>
              <a:buNone/>
            </a:pPr>
            <a:r>
              <a:rPr lang="en-GB" dirty="0">
                <a:latin typeface="Aptos" panose="020B0004020202020204" pitchFamily="34" charset="0"/>
              </a:rPr>
              <a:t>Especially for professionals and companies, it is essential to install </a:t>
            </a:r>
            <a:r>
              <a:rPr lang="en-GB" b="1" dirty="0">
                <a:latin typeface="Aptos" panose="020B0004020202020204" pitchFamily="34" charset="0"/>
              </a:rPr>
              <a:t>security programmes </a:t>
            </a:r>
            <a:r>
              <a:rPr lang="en-GB" dirty="0">
                <a:latin typeface="Aptos" panose="020B0004020202020204" pitchFamily="34" charset="0"/>
              </a:rPr>
              <a:t>(anti-viruses, personal servers ...) to protect against data breaches.</a:t>
            </a:r>
          </a:p>
          <a:p>
            <a:pPr marL="0" indent="0">
              <a:spcAft>
                <a:spcPts val="900"/>
              </a:spcAft>
              <a:buNone/>
            </a:pPr>
            <a:endParaRPr lang="en-GB" dirty="0">
              <a:latin typeface="Aptos" panose="020B0004020202020204" pitchFamily="34" charset="0"/>
            </a:endParaRPr>
          </a:p>
          <a:p>
            <a:pPr marL="0" indent="0">
              <a:spcAft>
                <a:spcPts val="900"/>
              </a:spcAft>
              <a:buNone/>
            </a:pPr>
            <a:endParaRPr lang="en-GB" b="1"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spTree>
    <p:extLst>
      <p:ext uri="{BB962C8B-B14F-4D97-AF65-F5344CB8AC3E}">
        <p14:creationId xmlns:p14="http://schemas.microsoft.com/office/powerpoint/2010/main" val="1361765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990600" y="364969"/>
            <a:ext cx="15773400" cy="4778531"/>
          </a:xfrm>
        </p:spPr>
        <p:txBody>
          <a:bodyPr>
            <a:normAutofit/>
          </a:bodyPr>
          <a:lstStyle/>
          <a:p>
            <a:pPr marL="0" indent="0">
              <a:spcAft>
                <a:spcPts val="900"/>
              </a:spcAft>
              <a:buNone/>
            </a:pPr>
            <a:r>
              <a:rPr lang="en-GB" b="1" dirty="0">
                <a:solidFill>
                  <a:srgbClr val="FFAA5A"/>
                </a:solidFill>
                <a:latin typeface="Aptos" panose="020B0004020202020204" pitchFamily="34" charset="0"/>
              </a:rPr>
              <a:t>C- Informed Consent </a:t>
            </a:r>
          </a:p>
          <a:p>
            <a:pPr>
              <a:spcAft>
                <a:spcPts val="900"/>
              </a:spcAft>
            </a:pPr>
            <a:r>
              <a:rPr lang="en-GB" sz="3600" dirty="0">
                <a:latin typeface="Aptos" panose="020B0004020202020204" pitchFamily="34" charset="0"/>
              </a:rPr>
              <a:t>Individuals should be aware of the information they provide when accessing a website. </a:t>
            </a:r>
            <a:endParaRPr lang="sk-SK" sz="3600" dirty="0">
              <a:latin typeface="Aptos" panose="020B0004020202020204" pitchFamily="34" charset="0"/>
            </a:endParaRPr>
          </a:p>
          <a:p>
            <a:pPr>
              <a:spcAft>
                <a:spcPts val="900"/>
              </a:spcAft>
            </a:pPr>
            <a:r>
              <a:rPr lang="en-GB" sz="3600" dirty="0">
                <a:latin typeface="Aptos" panose="020B0004020202020204" pitchFamily="34" charset="0"/>
              </a:rPr>
              <a:t>A clear example of uninformed consent can be related to certain categories of cookies. </a:t>
            </a:r>
            <a:endParaRPr lang="sk-SK" sz="3600" dirty="0">
              <a:latin typeface="Aptos" panose="020B0004020202020204" pitchFamily="34" charset="0"/>
            </a:endParaRPr>
          </a:p>
          <a:p>
            <a:pPr>
              <a:spcAft>
                <a:spcPts val="900"/>
              </a:spcAft>
            </a:pPr>
            <a:r>
              <a:rPr lang="en-GB" sz="3600" dirty="0">
                <a:latin typeface="Aptos" panose="020B0004020202020204" pitchFamily="34" charset="0"/>
              </a:rPr>
              <a:t>However, it is fair to say that not all cookies are intended to invade users’ privacy, but we can distinguish between three types:</a:t>
            </a:r>
          </a:p>
          <a:p>
            <a:pPr marL="0" indent="0">
              <a:spcAft>
                <a:spcPts val="900"/>
              </a:spcAft>
              <a:buNone/>
            </a:pPr>
            <a:endParaRPr lang="en-GB" dirty="0">
              <a:latin typeface="Aptos" panose="020B0004020202020204" pitchFamily="34" charset="0"/>
            </a:endParaRPr>
          </a:p>
          <a:p>
            <a:pPr marL="0" indent="0">
              <a:spcAft>
                <a:spcPts val="900"/>
              </a:spcAft>
              <a:buNone/>
            </a:pPr>
            <a:endParaRPr lang="en-GB" b="1"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sp>
        <p:nvSpPr>
          <p:cNvPr id="6" name="Freeform 2">
            <a:extLst>
              <a:ext uri="{FF2B5EF4-FFF2-40B4-BE49-F238E27FC236}">
                <a16:creationId xmlns:a16="http://schemas.microsoft.com/office/drawing/2014/main" id="{A7A29929-3AA0-E387-2B21-86D8EBCC1F01}"/>
              </a:ext>
            </a:extLst>
          </p:cNvPr>
          <p:cNvSpPr/>
          <p:nvPr/>
        </p:nvSpPr>
        <p:spPr>
          <a:xfrm>
            <a:off x="2051390" y="5774382"/>
            <a:ext cx="3289338" cy="3289338"/>
          </a:xfrm>
          <a:custGeom>
            <a:avLst/>
            <a:gdLst/>
            <a:ahLst/>
            <a:cxnLst/>
            <a:rect l="l" t="t" r="r" b="b"/>
            <a:pathLst>
              <a:path w="3289338" h="3289338">
                <a:moveTo>
                  <a:pt x="0" y="0"/>
                </a:moveTo>
                <a:lnTo>
                  <a:pt x="3289338" y="0"/>
                </a:lnTo>
                <a:lnTo>
                  <a:pt x="3289338" y="3289337"/>
                </a:lnTo>
                <a:lnTo>
                  <a:pt x="0" y="32893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5">
            <a:extLst>
              <a:ext uri="{FF2B5EF4-FFF2-40B4-BE49-F238E27FC236}">
                <a16:creationId xmlns:a16="http://schemas.microsoft.com/office/drawing/2014/main" id="{A69C9EE7-C39F-F214-ACAD-255993C87542}"/>
              </a:ext>
            </a:extLst>
          </p:cNvPr>
          <p:cNvSpPr txBox="1"/>
          <p:nvPr/>
        </p:nvSpPr>
        <p:spPr>
          <a:xfrm>
            <a:off x="2268509" y="5171536"/>
            <a:ext cx="2777429" cy="412229"/>
          </a:xfrm>
          <a:prstGeom prst="rect">
            <a:avLst/>
          </a:prstGeom>
        </p:spPr>
        <p:txBody>
          <a:bodyPr wrap="square" lIns="0" tIns="0" rIns="0" bIns="0" rtlCol="0" anchor="t">
            <a:spAutoFit/>
          </a:bodyPr>
          <a:lstStyle/>
          <a:p>
            <a:pPr algn="ctr">
              <a:lnSpc>
                <a:spcPts val="3359"/>
              </a:lnSpc>
              <a:spcBef>
                <a:spcPct val="0"/>
              </a:spcBef>
            </a:pPr>
            <a:r>
              <a:rPr lang="en-US" sz="2400" b="1" dirty="0">
                <a:solidFill>
                  <a:srgbClr val="000000"/>
                </a:solidFill>
                <a:latin typeface="Aptos" panose="020B0004020202020204" pitchFamily="34" charset="0"/>
                <a:ea typeface="Canva Sans Bold"/>
                <a:cs typeface="Canva Sans Bold"/>
                <a:sym typeface="Canva Sans Bold"/>
              </a:rPr>
              <a:t>Technical cookies</a:t>
            </a:r>
          </a:p>
        </p:txBody>
      </p:sp>
      <p:sp>
        <p:nvSpPr>
          <p:cNvPr id="8" name="TextBox 6">
            <a:extLst>
              <a:ext uri="{FF2B5EF4-FFF2-40B4-BE49-F238E27FC236}">
                <a16:creationId xmlns:a16="http://schemas.microsoft.com/office/drawing/2014/main" id="{E5B944DB-21E0-37DC-37C7-CCC96B71E01D}"/>
              </a:ext>
            </a:extLst>
          </p:cNvPr>
          <p:cNvSpPr txBox="1"/>
          <p:nvPr/>
        </p:nvSpPr>
        <p:spPr>
          <a:xfrm>
            <a:off x="7435413" y="5190587"/>
            <a:ext cx="2777430" cy="412229"/>
          </a:xfrm>
          <a:prstGeom prst="rect">
            <a:avLst/>
          </a:prstGeom>
        </p:spPr>
        <p:txBody>
          <a:bodyPr lIns="0" tIns="0" rIns="0" bIns="0" rtlCol="0" anchor="t">
            <a:spAutoFit/>
          </a:bodyPr>
          <a:lstStyle/>
          <a:p>
            <a:pPr algn="ctr">
              <a:lnSpc>
                <a:spcPts val="3359"/>
              </a:lnSpc>
              <a:spcBef>
                <a:spcPct val="0"/>
              </a:spcBef>
            </a:pPr>
            <a:r>
              <a:rPr lang="en-US" sz="2400" b="1" dirty="0">
                <a:solidFill>
                  <a:srgbClr val="000000"/>
                </a:solidFill>
                <a:latin typeface="Aptos" panose="020B0004020202020204" pitchFamily="34" charset="0"/>
                <a:ea typeface="Canva Sans Bold"/>
                <a:cs typeface="Canva Sans Bold"/>
                <a:sym typeface="Canva Sans Bold"/>
              </a:rPr>
              <a:t>Analytical cookies </a:t>
            </a:r>
          </a:p>
        </p:txBody>
      </p:sp>
      <p:sp>
        <p:nvSpPr>
          <p:cNvPr id="9" name="TextBox 7">
            <a:extLst>
              <a:ext uri="{FF2B5EF4-FFF2-40B4-BE49-F238E27FC236}">
                <a16:creationId xmlns:a16="http://schemas.microsoft.com/office/drawing/2014/main" id="{BAF08F28-D043-F14B-C28A-9FB97F310517}"/>
              </a:ext>
            </a:extLst>
          </p:cNvPr>
          <p:cNvSpPr txBox="1"/>
          <p:nvPr/>
        </p:nvSpPr>
        <p:spPr>
          <a:xfrm>
            <a:off x="12751116" y="5190587"/>
            <a:ext cx="2475905" cy="412229"/>
          </a:xfrm>
          <a:prstGeom prst="rect">
            <a:avLst/>
          </a:prstGeom>
        </p:spPr>
        <p:txBody>
          <a:bodyPr lIns="0" tIns="0" rIns="0" bIns="0" rtlCol="0" anchor="t">
            <a:spAutoFit/>
          </a:bodyPr>
          <a:lstStyle/>
          <a:p>
            <a:pPr algn="ctr">
              <a:lnSpc>
                <a:spcPts val="3359"/>
              </a:lnSpc>
              <a:spcBef>
                <a:spcPct val="0"/>
              </a:spcBef>
            </a:pPr>
            <a:r>
              <a:rPr lang="en-US" sz="2399" b="1">
                <a:solidFill>
                  <a:srgbClr val="000000"/>
                </a:solidFill>
                <a:latin typeface="Aptos" panose="020B0004020202020204" pitchFamily="34" charset="0"/>
                <a:ea typeface="Canva Sans Bold"/>
                <a:cs typeface="Canva Sans Bold"/>
                <a:sym typeface="Canva Sans Bold"/>
              </a:rPr>
              <a:t>Profiling cookies</a:t>
            </a:r>
          </a:p>
        </p:txBody>
      </p:sp>
      <p:sp>
        <p:nvSpPr>
          <p:cNvPr id="10" name="TextBox 8">
            <a:extLst>
              <a:ext uri="{FF2B5EF4-FFF2-40B4-BE49-F238E27FC236}">
                <a16:creationId xmlns:a16="http://schemas.microsoft.com/office/drawing/2014/main" id="{1B61D361-1B0E-B3EA-D3CE-945AF1A0F020}"/>
              </a:ext>
            </a:extLst>
          </p:cNvPr>
          <p:cNvSpPr txBox="1"/>
          <p:nvPr/>
        </p:nvSpPr>
        <p:spPr>
          <a:xfrm>
            <a:off x="2345334" y="6085397"/>
            <a:ext cx="2765386" cy="3042564"/>
          </a:xfrm>
          <a:prstGeom prst="rect">
            <a:avLst/>
          </a:prstGeom>
        </p:spPr>
        <p:txBody>
          <a:bodyPr lIns="0" tIns="0" rIns="0" bIns="0" rtlCol="0" anchor="t">
            <a:spAutoFit/>
          </a:bodyPr>
          <a:lstStyle/>
          <a:p>
            <a:pPr algn="ctr">
              <a:lnSpc>
                <a:spcPts val="3359"/>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They allow a website to function properly, as is the case with e-commerce websites.</a:t>
            </a:r>
          </a:p>
        </p:txBody>
      </p:sp>
      <p:sp>
        <p:nvSpPr>
          <p:cNvPr id="11" name="Freeform 9">
            <a:extLst>
              <a:ext uri="{FF2B5EF4-FFF2-40B4-BE49-F238E27FC236}">
                <a16:creationId xmlns:a16="http://schemas.microsoft.com/office/drawing/2014/main" id="{0B2B6EE5-925B-E25F-5123-57A87C582BB3}"/>
              </a:ext>
            </a:extLst>
          </p:cNvPr>
          <p:cNvSpPr/>
          <p:nvPr/>
        </p:nvSpPr>
        <p:spPr>
          <a:xfrm>
            <a:off x="7194393" y="5795490"/>
            <a:ext cx="3247122" cy="3247122"/>
          </a:xfrm>
          <a:custGeom>
            <a:avLst/>
            <a:gdLst/>
            <a:ahLst/>
            <a:cxnLst/>
            <a:rect l="l" t="t" r="r" b="b"/>
            <a:pathLst>
              <a:path w="3247122" h="3247122">
                <a:moveTo>
                  <a:pt x="0" y="0"/>
                </a:moveTo>
                <a:lnTo>
                  <a:pt x="3247122" y="0"/>
                </a:lnTo>
                <a:lnTo>
                  <a:pt x="3247122" y="3247122"/>
                </a:lnTo>
                <a:lnTo>
                  <a:pt x="0" y="32471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2" name="Freeform 10">
            <a:extLst>
              <a:ext uri="{FF2B5EF4-FFF2-40B4-BE49-F238E27FC236}">
                <a16:creationId xmlns:a16="http://schemas.microsoft.com/office/drawing/2014/main" id="{A4E7F783-CEC5-6C1B-5856-5B2A8BD982BA}"/>
              </a:ext>
            </a:extLst>
          </p:cNvPr>
          <p:cNvSpPr/>
          <p:nvPr/>
        </p:nvSpPr>
        <p:spPr>
          <a:xfrm>
            <a:off x="12344400" y="5795490"/>
            <a:ext cx="3289338" cy="3289338"/>
          </a:xfrm>
          <a:custGeom>
            <a:avLst/>
            <a:gdLst/>
            <a:ahLst/>
            <a:cxnLst/>
            <a:rect l="l" t="t" r="r" b="b"/>
            <a:pathLst>
              <a:path w="3289338" h="3289338">
                <a:moveTo>
                  <a:pt x="0" y="0"/>
                </a:moveTo>
                <a:lnTo>
                  <a:pt x="3289338" y="0"/>
                </a:lnTo>
                <a:lnTo>
                  <a:pt x="3289338" y="3289337"/>
                </a:lnTo>
                <a:lnTo>
                  <a:pt x="0" y="32893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3" name="TextBox 11">
            <a:extLst>
              <a:ext uri="{FF2B5EF4-FFF2-40B4-BE49-F238E27FC236}">
                <a16:creationId xmlns:a16="http://schemas.microsoft.com/office/drawing/2014/main" id="{280243E7-3E15-A5EC-E760-6D8A1C8CD494}"/>
              </a:ext>
            </a:extLst>
          </p:cNvPr>
          <p:cNvSpPr txBox="1"/>
          <p:nvPr/>
        </p:nvSpPr>
        <p:spPr>
          <a:xfrm>
            <a:off x="7252659" y="6042766"/>
            <a:ext cx="3140969" cy="2680286"/>
          </a:xfrm>
          <a:prstGeom prst="rect">
            <a:avLst/>
          </a:prstGeom>
        </p:spPr>
        <p:txBody>
          <a:bodyPr lIns="0" tIns="0" rIns="0" bIns="0" rtlCol="0" anchor="t">
            <a:spAutoFit/>
          </a:bodyPr>
          <a:lstStyle/>
          <a:p>
            <a:pPr algn="ctr">
              <a:lnSpc>
                <a:spcPts val="3499"/>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 They provide the operator with purely statistical data such as how many visitors the site has.</a:t>
            </a:r>
          </a:p>
        </p:txBody>
      </p:sp>
      <p:sp>
        <p:nvSpPr>
          <p:cNvPr id="14" name="TextBox 12">
            <a:extLst>
              <a:ext uri="{FF2B5EF4-FFF2-40B4-BE49-F238E27FC236}">
                <a16:creationId xmlns:a16="http://schemas.microsoft.com/office/drawing/2014/main" id="{8D21FEA4-D800-B0B5-3104-A5166080511E}"/>
              </a:ext>
            </a:extLst>
          </p:cNvPr>
          <p:cNvSpPr txBox="1"/>
          <p:nvPr/>
        </p:nvSpPr>
        <p:spPr>
          <a:xfrm>
            <a:off x="12421430" y="5993830"/>
            <a:ext cx="3273316" cy="3129126"/>
          </a:xfrm>
          <a:prstGeom prst="rect">
            <a:avLst/>
          </a:prstGeom>
        </p:spPr>
        <p:txBody>
          <a:bodyPr lIns="0" tIns="0" rIns="0" bIns="0" rtlCol="0" anchor="t">
            <a:spAutoFit/>
          </a:bodyPr>
          <a:lstStyle/>
          <a:p>
            <a:pPr algn="ctr">
              <a:lnSpc>
                <a:spcPts val="3499"/>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They are used to create user profiles for commercial purposes, this category could be problematic if used incorrectly.</a:t>
            </a:r>
          </a:p>
        </p:txBody>
      </p:sp>
    </p:spTree>
    <p:extLst>
      <p:ext uri="{BB962C8B-B14F-4D97-AF65-F5344CB8AC3E}">
        <p14:creationId xmlns:p14="http://schemas.microsoft.com/office/powerpoint/2010/main" val="2652337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28600" y="265508"/>
            <a:ext cx="16725900" cy="1243013"/>
          </a:xfrm>
        </p:spPr>
        <p:txBody>
          <a:bodyPr>
            <a:normAutofit/>
          </a:bodyPr>
          <a:lstStyle/>
          <a:p>
            <a:pPr>
              <a:spcAft>
                <a:spcPts val="900"/>
              </a:spcAft>
            </a:pPr>
            <a:r>
              <a:rPr lang="en-GB" sz="6000" dirty="0">
                <a:latin typeface="Aptos" panose="020B0004020202020204" pitchFamily="34" charset="0"/>
                <a:cs typeface="Calibri" panose="020F0502020204030204" pitchFamily="34" charset="0"/>
              </a:rPr>
              <a:t>What are the key elements of Digital Privacy?</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905000" y="4549378"/>
            <a:ext cx="15773400" cy="4850607"/>
          </a:xfrm>
        </p:spPr>
        <p:txBody>
          <a:bodyPr>
            <a:normAutofit fontScale="92500" lnSpcReduction="10000"/>
          </a:bodyPr>
          <a:lstStyle/>
          <a:p>
            <a:pPr>
              <a:spcAft>
                <a:spcPts val="900"/>
              </a:spcAft>
            </a:pPr>
            <a:r>
              <a:rPr lang="en-GB" dirty="0">
                <a:latin typeface="Aptos" panose="020B0004020202020204" pitchFamily="34" charset="0"/>
              </a:rPr>
              <a:t>When you visit a website, the site’s server creates </a:t>
            </a:r>
            <a:r>
              <a:rPr lang="en-GB" b="1" dirty="0">
                <a:latin typeface="Aptos" panose="020B0004020202020204" pitchFamily="34" charset="0"/>
              </a:rPr>
              <a:t>bits of data</a:t>
            </a:r>
            <a:r>
              <a:rPr lang="en-GB" dirty="0">
                <a:latin typeface="Aptos" panose="020B0004020202020204" pitchFamily="34" charset="0"/>
              </a:rPr>
              <a:t> about you which are </a:t>
            </a:r>
            <a:r>
              <a:rPr lang="en-GB" b="1" dirty="0">
                <a:latin typeface="Aptos" panose="020B0004020202020204" pitchFamily="34" charset="0"/>
              </a:rPr>
              <a:t>stored</a:t>
            </a:r>
            <a:r>
              <a:rPr lang="en-GB" dirty="0">
                <a:latin typeface="Aptos" panose="020B0004020202020204" pitchFamily="34" charset="0"/>
              </a:rPr>
              <a:t> on your computer. This data may contain account information, your shopping cart contents, pages you visited or even items you viewed on an ecommerce site. </a:t>
            </a:r>
            <a:endParaRPr lang="sk-SK" dirty="0">
              <a:latin typeface="Aptos" panose="020B0004020202020204" pitchFamily="34" charset="0"/>
            </a:endParaRPr>
          </a:p>
          <a:p>
            <a:pPr>
              <a:spcAft>
                <a:spcPts val="900"/>
              </a:spcAft>
            </a:pPr>
            <a:r>
              <a:rPr lang="en-GB" dirty="0">
                <a:latin typeface="Aptos" panose="020B0004020202020204" pitchFamily="34" charset="0"/>
              </a:rPr>
              <a:t>The next time you visit that website, your browser </a:t>
            </a:r>
            <a:r>
              <a:rPr lang="en-GB" b="1" dirty="0">
                <a:latin typeface="Aptos" panose="020B0004020202020204" pitchFamily="34" charset="0"/>
              </a:rPr>
              <a:t>sends information about your last visit to the server</a:t>
            </a:r>
            <a:r>
              <a:rPr lang="en-GB" dirty="0">
                <a:latin typeface="Aptos" panose="020B0004020202020204" pitchFamily="34" charset="0"/>
              </a:rPr>
              <a:t>. </a:t>
            </a:r>
            <a:endParaRPr lang="sk-SK" dirty="0">
              <a:latin typeface="Aptos" panose="020B0004020202020204" pitchFamily="34" charset="0"/>
            </a:endParaRPr>
          </a:p>
          <a:p>
            <a:pPr>
              <a:spcAft>
                <a:spcPts val="900"/>
              </a:spcAft>
            </a:pPr>
            <a:r>
              <a:rPr lang="en-GB" dirty="0">
                <a:latin typeface="Aptos" panose="020B0004020202020204" pitchFamily="34" charset="0"/>
              </a:rPr>
              <a:t>This helps the website remember </a:t>
            </a:r>
            <a:r>
              <a:rPr lang="en-GB" b="1" dirty="0">
                <a:latin typeface="Aptos" panose="020B0004020202020204" pitchFamily="34" charset="0"/>
              </a:rPr>
              <a:t>details about you </a:t>
            </a:r>
            <a:r>
              <a:rPr lang="en-GB" dirty="0">
                <a:latin typeface="Aptos" panose="020B0004020202020204" pitchFamily="34" charset="0"/>
              </a:rPr>
              <a:t>and </a:t>
            </a:r>
            <a:r>
              <a:rPr lang="en-GB" b="1" dirty="0">
                <a:latin typeface="Aptos" panose="020B0004020202020204" pitchFamily="34" charset="0"/>
              </a:rPr>
              <a:t>provide a better experience for you</a:t>
            </a:r>
            <a:r>
              <a:rPr lang="en-GB" dirty="0">
                <a:latin typeface="Aptos" panose="020B0004020202020204" pitchFamily="34" charset="0"/>
              </a:rPr>
              <a:t>.</a:t>
            </a:r>
          </a:p>
          <a:p>
            <a:pPr>
              <a:spcAft>
                <a:spcPts val="900"/>
              </a:spcAft>
            </a:pPr>
            <a:endParaRPr lang="en-GB" dirty="0">
              <a:latin typeface="Aptos" panose="020B0004020202020204" pitchFamily="34" charset="0"/>
            </a:endParaRPr>
          </a:p>
          <a:p>
            <a:pPr marL="0" indent="0">
              <a:spcAft>
                <a:spcPts val="900"/>
              </a:spcAft>
              <a:buNone/>
            </a:pPr>
            <a:endParaRPr lang="en-GB" dirty="0">
              <a:latin typeface="Aptos" panose="020B0004020202020204" pitchFamily="34" charset="0"/>
            </a:endParaRPr>
          </a:p>
          <a:p>
            <a:pPr marL="0" indent="0">
              <a:spcAft>
                <a:spcPts val="900"/>
              </a:spcAft>
              <a:buNone/>
            </a:pPr>
            <a:endParaRPr lang="en-GB" b="1"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sp>
        <p:nvSpPr>
          <p:cNvPr id="5" name="Freeform 2">
            <a:extLst>
              <a:ext uri="{FF2B5EF4-FFF2-40B4-BE49-F238E27FC236}">
                <a16:creationId xmlns:a16="http://schemas.microsoft.com/office/drawing/2014/main" id="{11D94309-5200-1F79-45A7-88A7D7B58ED0}"/>
              </a:ext>
            </a:extLst>
          </p:cNvPr>
          <p:cNvSpPr/>
          <p:nvPr/>
        </p:nvSpPr>
        <p:spPr>
          <a:xfrm>
            <a:off x="4853643" y="1112723"/>
            <a:ext cx="7965638" cy="3793635"/>
          </a:xfrm>
          <a:custGeom>
            <a:avLst/>
            <a:gdLst/>
            <a:ahLst/>
            <a:cxnLst/>
            <a:rect l="l" t="t" r="r" b="b"/>
            <a:pathLst>
              <a:path w="7965638" h="3793635">
                <a:moveTo>
                  <a:pt x="0" y="0"/>
                </a:moveTo>
                <a:lnTo>
                  <a:pt x="7965638" y="0"/>
                </a:lnTo>
                <a:lnTo>
                  <a:pt x="7965638" y="3793635"/>
                </a:lnTo>
                <a:lnTo>
                  <a:pt x="0" y="3793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4">
            <a:extLst>
              <a:ext uri="{FF2B5EF4-FFF2-40B4-BE49-F238E27FC236}">
                <a16:creationId xmlns:a16="http://schemas.microsoft.com/office/drawing/2014/main" id="{34881F9E-D1ED-27B4-A45A-87DE4D7928A8}"/>
              </a:ext>
            </a:extLst>
          </p:cNvPr>
          <p:cNvSpPr txBox="1"/>
          <p:nvPr/>
        </p:nvSpPr>
        <p:spPr>
          <a:xfrm>
            <a:off x="5829598" y="1634448"/>
            <a:ext cx="6257935" cy="2732992"/>
          </a:xfrm>
          <a:prstGeom prst="rect">
            <a:avLst/>
          </a:prstGeom>
        </p:spPr>
        <p:txBody>
          <a:bodyPr lIns="0" tIns="0" rIns="0" bIns="0" rtlCol="0" anchor="t">
            <a:spAutoFit/>
          </a:bodyPr>
          <a:lstStyle/>
          <a:p>
            <a:pPr algn="ctr">
              <a:lnSpc>
                <a:spcPts val="4339"/>
              </a:lnSpc>
              <a:spcBef>
                <a:spcPct val="0"/>
              </a:spcBef>
            </a:pPr>
            <a:r>
              <a:rPr lang="en-US" sz="3600" b="1" dirty="0">
                <a:solidFill>
                  <a:srgbClr val="FFAD60"/>
                </a:solidFill>
                <a:latin typeface="Aptos" panose="020B0004020202020204" pitchFamily="34" charset="0"/>
                <a:ea typeface="Inter Bold Italics"/>
                <a:cs typeface="Inter Bold Italics"/>
                <a:sym typeface="Inter Bold Italics"/>
              </a:rPr>
              <a:t>Web cookies are small text files that contain bits of data stored in the browser folder on your computer’s hard drive whenever you visit a website. </a:t>
            </a:r>
          </a:p>
        </p:txBody>
      </p:sp>
    </p:spTree>
    <p:extLst>
      <p:ext uri="{BB962C8B-B14F-4D97-AF65-F5344CB8AC3E}">
        <p14:creationId xmlns:p14="http://schemas.microsoft.com/office/powerpoint/2010/main" val="2946603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04800" y="547688"/>
            <a:ext cx="16725900" cy="1040606"/>
          </a:xfrm>
        </p:spPr>
        <p:txBody>
          <a:bodyPr>
            <a:normAutofit/>
          </a:bodyPr>
          <a:lstStyle/>
          <a:p>
            <a:pPr>
              <a:spcAft>
                <a:spcPts val="900"/>
              </a:spcAft>
            </a:pPr>
            <a:r>
              <a:rPr lang="en-GB" sz="6000" dirty="0">
                <a:latin typeface="Aptos" panose="020B0004020202020204" pitchFamily="34" charset="0"/>
                <a:cs typeface="Calibri" panose="020F0502020204030204" pitchFamily="34" charset="0"/>
              </a:rPr>
              <a:t>1- What are technical cookies?</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447800" y="1790700"/>
            <a:ext cx="15773400" cy="2438400"/>
          </a:xfrm>
        </p:spPr>
        <p:txBody>
          <a:bodyPr>
            <a:normAutofit lnSpcReduction="10000"/>
          </a:bodyPr>
          <a:lstStyle/>
          <a:p>
            <a:pPr marL="0" indent="0" algn="just">
              <a:spcAft>
                <a:spcPts val="900"/>
              </a:spcAft>
              <a:buNone/>
            </a:pPr>
            <a:r>
              <a:rPr lang="en-GB" b="1" dirty="0">
                <a:latin typeface="Aptos" panose="020B0004020202020204" pitchFamily="34" charset="0"/>
              </a:rPr>
              <a:t>All cookies </a:t>
            </a:r>
            <a:r>
              <a:rPr lang="en-GB" dirty="0">
                <a:latin typeface="Aptos" panose="020B0004020202020204" pitchFamily="34" charset="0"/>
              </a:rPr>
              <a:t>that serve solely and exclusively to </a:t>
            </a:r>
            <a:r>
              <a:rPr lang="en-GB" b="1" dirty="0">
                <a:latin typeface="Aptos" panose="020B0004020202020204" pitchFamily="34" charset="0"/>
              </a:rPr>
              <a:t>operate a website or to collect statistics</a:t>
            </a:r>
            <a:r>
              <a:rPr lang="en-GB" dirty="0">
                <a:latin typeface="Aptos" panose="020B0004020202020204" pitchFamily="34" charset="0"/>
              </a:rPr>
              <a:t>, provided they are </a:t>
            </a:r>
            <a:r>
              <a:rPr lang="en-GB" b="1" dirty="0">
                <a:latin typeface="Aptos" panose="020B0004020202020204" pitchFamily="34" charset="0"/>
              </a:rPr>
              <a:t>anonymous</a:t>
            </a:r>
            <a:r>
              <a:rPr lang="en-GB" dirty="0">
                <a:latin typeface="Aptos" panose="020B0004020202020204" pitchFamily="34" charset="0"/>
              </a:rPr>
              <a:t> and </a:t>
            </a:r>
            <a:r>
              <a:rPr lang="en-GB" b="1" dirty="0">
                <a:latin typeface="Aptos" panose="020B0004020202020204" pitchFamily="34" charset="0"/>
              </a:rPr>
              <a:t>aggregated</a:t>
            </a:r>
            <a:r>
              <a:rPr lang="en-GB" dirty="0">
                <a:latin typeface="Aptos" panose="020B0004020202020204" pitchFamily="34" charset="0"/>
              </a:rPr>
              <a:t>, can be considered technical with almost absolute certainty.</a:t>
            </a:r>
          </a:p>
          <a:p>
            <a:pPr marL="0" indent="0">
              <a:spcAft>
                <a:spcPts val="900"/>
              </a:spcAft>
              <a:buNone/>
            </a:pPr>
            <a:endParaRPr lang="en-GB" dirty="0">
              <a:latin typeface="Aptos" panose="020B0004020202020204" pitchFamily="34" charset="0"/>
            </a:endParaRPr>
          </a:p>
          <a:p>
            <a:pPr marL="0" indent="0">
              <a:spcAft>
                <a:spcPts val="900"/>
              </a:spcAft>
              <a:buNone/>
            </a:pPr>
            <a:endParaRPr lang="en-GB" b="1"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grpSp>
        <p:nvGrpSpPr>
          <p:cNvPr id="4" name="Group 2">
            <a:extLst>
              <a:ext uri="{FF2B5EF4-FFF2-40B4-BE49-F238E27FC236}">
                <a16:creationId xmlns:a16="http://schemas.microsoft.com/office/drawing/2014/main" id="{7EDE3F2A-D92C-2F6A-7547-5C3ACE975227}"/>
              </a:ext>
            </a:extLst>
          </p:cNvPr>
          <p:cNvGrpSpPr/>
          <p:nvPr/>
        </p:nvGrpSpPr>
        <p:grpSpPr>
          <a:xfrm>
            <a:off x="1246751" y="4281765"/>
            <a:ext cx="4573024" cy="4573024"/>
            <a:chOff x="0" y="0"/>
            <a:chExt cx="812800" cy="812800"/>
          </a:xfrm>
          <a:solidFill>
            <a:srgbClr val="FFAA5A"/>
          </a:solidFill>
        </p:grpSpPr>
        <p:sp>
          <p:nvSpPr>
            <p:cNvPr id="5" name="Freeform 3">
              <a:extLst>
                <a:ext uri="{FF2B5EF4-FFF2-40B4-BE49-F238E27FC236}">
                  <a16:creationId xmlns:a16="http://schemas.microsoft.com/office/drawing/2014/main" id="{50C03620-52F1-C6D7-A484-0BD3BE05799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GB"/>
            </a:p>
          </p:txBody>
        </p:sp>
        <p:sp>
          <p:nvSpPr>
            <p:cNvPr id="6" name="TextBox 4">
              <a:extLst>
                <a:ext uri="{FF2B5EF4-FFF2-40B4-BE49-F238E27FC236}">
                  <a16:creationId xmlns:a16="http://schemas.microsoft.com/office/drawing/2014/main" id="{F97527F8-19B9-19A3-E658-1FCD8D38333D}"/>
                </a:ext>
              </a:extLst>
            </p:cNvPr>
            <p:cNvSpPr txBox="1"/>
            <p:nvPr/>
          </p:nvSpPr>
          <p:spPr>
            <a:xfrm>
              <a:off x="76200" y="38100"/>
              <a:ext cx="660400" cy="698500"/>
            </a:xfrm>
            <a:prstGeom prst="rect">
              <a:avLst/>
            </a:prstGeom>
            <a:grpFill/>
          </p:spPr>
          <p:txBody>
            <a:bodyPr lIns="50800" tIns="50800" rIns="50800" bIns="50800" rtlCol="0" anchor="ctr"/>
            <a:lstStyle/>
            <a:p>
              <a:pPr algn="ctr">
                <a:lnSpc>
                  <a:spcPts val="3359"/>
                </a:lnSpc>
              </a:pPr>
              <a:endParaRPr/>
            </a:p>
          </p:txBody>
        </p:sp>
      </p:grpSp>
      <p:sp>
        <p:nvSpPr>
          <p:cNvPr id="7" name="TextBox 7">
            <a:extLst>
              <a:ext uri="{FF2B5EF4-FFF2-40B4-BE49-F238E27FC236}">
                <a16:creationId xmlns:a16="http://schemas.microsoft.com/office/drawing/2014/main" id="{DE5265AB-9902-7BEE-45BB-3FDE981BB176}"/>
              </a:ext>
            </a:extLst>
          </p:cNvPr>
          <p:cNvSpPr txBox="1"/>
          <p:nvPr/>
        </p:nvSpPr>
        <p:spPr>
          <a:xfrm>
            <a:off x="1732274" y="5075755"/>
            <a:ext cx="3565874" cy="3042564"/>
          </a:xfrm>
          <a:prstGeom prst="rect">
            <a:avLst/>
          </a:prstGeom>
        </p:spPr>
        <p:txBody>
          <a:bodyPr lIns="0" tIns="0" rIns="0" bIns="0" rtlCol="0" anchor="t">
            <a:spAutoFit/>
          </a:bodyPr>
          <a:lstStyle/>
          <a:p>
            <a:pPr algn="ctr">
              <a:lnSpc>
                <a:spcPts val="3359"/>
              </a:lnSpc>
              <a:spcBef>
                <a:spcPct val="0"/>
              </a:spcBef>
            </a:pPr>
            <a:r>
              <a:rPr lang="en-US" sz="2800" dirty="0">
                <a:solidFill>
                  <a:srgbClr val="000000"/>
                </a:solidFill>
                <a:latin typeface="Aptos" panose="020B0004020202020204" pitchFamily="34" charset="0"/>
                <a:ea typeface="Canva Sans Italics"/>
                <a:cs typeface="Canva Sans Italics"/>
                <a:sym typeface="Canva Sans Italics"/>
              </a:rPr>
              <a:t>Those that allow users to be recognized by a site and access their profile without having to enter a username and password each time.</a:t>
            </a:r>
          </a:p>
        </p:txBody>
      </p:sp>
      <p:grpSp>
        <p:nvGrpSpPr>
          <p:cNvPr id="8" name="Group 8">
            <a:extLst>
              <a:ext uri="{FF2B5EF4-FFF2-40B4-BE49-F238E27FC236}">
                <a16:creationId xmlns:a16="http://schemas.microsoft.com/office/drawing/2014/main" id="{E7A87E88-558A-DEBA-3170-F367BD15EE37}"/>
              </a:ext>
            </a:extLst>
          </p:cNvPr>
          <p:cNvGrpSpPr/>
          <p:nvPr/>
        </p:nvGrpSpPr>
        <p:grpSpPr>
          <a:xfrm>
            <a:off x="7391400" y="4267721"/>
            <a:ext cx="4569016" cy="4569016"/>
            <a:chOff x="0" y="0"/>
            <a:chExt cx="812800" cy="812800"/>
          </a:xfrm>
          <a:solidFill>
            <a:srgbClr val="FFAA5A"/>
          </a:solidFill>
        </p:grpSpPr>
        <p:sp>
          <p:nvSpPr>
            <p:cNvPr id="9" name="Freeform 9">
              <a:extLst>
                <a:ext uri="{FF2B5EF4-FFF2-40B4-BE49-F238E27FC236}">
                  <a16:creationId xmlns:a16="http://schemas.microsoft.com/office/drawing/2014/main" id="{F99589B4-151C-F290-42B3-ED4360F4D6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GB"/>
            </a:p>
          </p:txBody>
        </p:sp>
        <p:sp>
          <p:nvSpPr>
            <p:cNvPr id="10" name="TextBox 10">
              <a:extLst>
                <a:ext uri="{FF2B5EF4-FFF2-40B4-BE49-F238E27FC236}">
                  <a16:creationId xmlns:a16="http://schemas.microsoft.com/office/drawing/2014/main" id="{697E7B12-0717-B73E-889A-45A26D28D011}"/>
                </a:ext>
              </a:extLst>
            </p:cNvPr>
            <p:cNvSpPr txBox="1"/>
            <p:nvPr/>
          </p:nvSpPr>
          <p:spPr>
            <a:xfrm>
              <a:off x="76200" y="38100"/>
              <a:ext cx="660400" cy="698500"/>
            </a:xfrm>
            <a:prstGeom prst="rect">
              <a:avLst/>
            </a:prstGeom>
            <a:grpFill/>
          </p:spPr>
          <p:txBody>
            <a:bodyPr lIns="50800" tIns="50800" rIns="50800" bIns="50800" rtlCol="0" anchor="ctr"/>
            <a:lstStyle/>
            <a:p>
              <a:pPr algn="ctr">
                <a:lnSpc>
                  <a:spcPts val="3359"/>
                </a:lnSpc>
              </a:pPr>
              <a:endParaRPr/>
            </a:p>
          </p:txBody>
        </p:sp>
      </p:grpSp>
      <p:grpSp>
        <p:nvGrpSpPr>
          <p:cNvPr id="11" name="Group 11">
            <a:extLst>
              <a:ext uri="{FF2B5EF4-FFF2-40B4-BE49-F238E27FC236}">
                <a16:creationId xmlns:a16="http://schemas.microsoft.com/office/drawing/2014/main" id="{19F285D8-7337-7036-1FE0-1468AEECE8BF}"/>
              </a:ext>
            </a:extLst>
          </p:cNvPr>
          <p:cNvGrpSpPr/>
          <p:nvPr/>
        </p:nvGrpSpPr>
        <p:grpSpPr>
          <a:xfrm>
            <a:off x="13532042" y="4299818"/>
            <a:ext cx="4536919" cy="4536919"/>
            <a:chOff x="0" y="0"/>
            <a:chExt cx="812800" cy="812800"/>
          </a:xfrm>
          <a:solidFill>
            <a:srgbClr val="FFAA5A"/>
          </a:solidFill>
        </p:grpSpPr>
        <p:sp>
          <p:nvSpPr>
            <p:cNvPr id="12" name="Freeform 12">
              <a:extLst>
                <a:ext uri="{FF2B5EF4-FFF2-40B4-BE49-F238E27FC236}">
                  <a16:creationId xmlns:a16="http://schemas.microsoft.com/office/drawing/2014/main" id="{45D273C3-753E-0FC3-3E2A-AA2B524EF1D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GB"/>
            </a:p>
          </p:txBody>
        </p:sp>
        <p:sp>
          <p:nvSpPr>
            <p:cNvPr id="13" name="TextBox 13">
              <a:extLst>
                <a:ext uri="{FF2B5EF4-FFF2-40B4-BE49-F238E27FC236}">
                  <a16:creationId xmlns:a16="http://schemas.microsoft.com/office/drawing/2014/main" id="{CF9B2407-CDDF-F594-E903-F6F50B23CD92}"/>
                </a:ext>
              </a:extLst>
            </p:cNvPr>
            <p:cNvSpPr txBox="1"/>
            <p:nvPr/>
          </p:nvSpPr>
          <p:spPr>
            <a:xfrm>
              <a:off x="76200" y="38100"/>
              <a:ext cx="660400" cy="698500"/>
            </a:xfrm>
            <a:prstGeom prst="rect">
              <a:avLst/>
            </a:prstGeom>
            <a:grpFill/>
          </p:spPr>
          <p:txBody>
            <a:bodyPr lIns="50800" tIns="50800" rIns="50800" bIns="50800" rtlCol="0" anchor="ctr"/>
            <a:lstStyle/>
            <a:p>
              <a:pPr algn="ctr">
                <a:lnSpc>
                  <a:spcPts val="3359"/>
                </a:lnSpc>
              </a:pPr>
              <a:endParaRPr/>
            </a:p>
          </p:txBody>
        </p:sp>
      </p:grpSp>
      <p:sp>
        <p:nvSpPr>
          <p:cNvPr id="14" name="TextBox 14">
            <a:extLst>
              <a:ext uri="{FF2B5EF4-FFF2-40B4-BE49-F238E27FC236}">
                <a16:creationId xmlns:a16="http://schemas.microsoft.com/office/drawing/2014/main" id="{9AE6FFFC-85DD-A105-160C-8B5202594B3F}"/>
              </a:ext>
            </a:extLst>
          </p:cNvPr>
          <p:cNvSpPr txBox="1"/>
          <p:nvPr/>
        </p:nvSpPr>
        <p:spPr>
          <a:xfrm>
            <a:off x="7876923" y="5271260"/>
            <a:ext cx="3565874" cy="3042564"/>
          </a:xfrm>
          <a:prstGeom prst="rect">
            <a:avLst/>
          </a:prstGeom>
        </p:spPr>
        <p:txBody>
          <a:bodyPr lIns="0" tIns="0" rIns="0" bIns="0" rtlCol="0" anchor="t">
            <a:spAutoFit/>
          </a:bodyPr>
          <a:lstStyle/>
          <a:p>
            <a:pPr algn="ctr">
              <a:lnSpc>
                <a:spcPts val="3359"/>
              </a:lnSpc>
              <a:spcBef>
                <a:spcPct val="0"/>
              </a:spcBef>
            </a:pPr>
            <a:r>
              <a:rPr lang="en-US" sz="2800" dirty="0">
                <a:solidFill>
                  <a:srgbClr val="000000"/>
                </a:solidFill>
                <a:latin typeface="Aptos" panose="020B0004020202020204" pitchFamily="34" charset="0"/>
                <a:ea typeface="Canva Sans Italics"/>
                <a:cs typeface="Canva Sans Italics"/>
                <a:sym typeface="Canva Sans Italics"/>
              </a:rPr>
              <a:t>Those that allow users to choose which language to navigate the site in without having to do it every time.</a:t>
            </a:r>
          </a:p>
          <a:p>
            <a:pPr algn="ctr">
              <a:lnSpc>
                <a:spcPts val="3359"/>
              </a:lnSpc>
              <a:spcBef>
                <a:spcPct val="0"/>
              </a:spcBef>
            </a:pPr>
            <a:endParaRPr lang="en-US" sz="2800" dirty="0">
              <a:solidFill>
                <a:srgbClr val="000000"/>
              </a:solidFill>
              <a:latin typeface="Aptos" panose="020B0004020202020204" pitchFamily="34" charset="0"/>
              <a:ea typeface="Canva Sans Italics"/>
              <a:cs typeface="Canva Sans Italics"/>
              <a:sym typeface="Canva Sans Italics"/>
            </a:endParaRPr>
          </a:p>
        </p:txBody>
      </p:sp>
      <p:sp>
        <p:nvSpPr>
          <p:cNvPr id="15" name="TextBox 15">
            <a:extLst>
              <a:ext uri="{FF2B5EF4-FFF2-40B4-BE49-F238E27FC236}">
                <a16:creationId xmlns:a16="http://schemas.microsoft.com/office/drawing/2014/main" id="{214027BD-9D91-5025-E864-FBDC3DBADDAF}"/>
              </a:ext>
            </a:extLst>
          </p:cNvPr>
          <p:cNvSpPr txBox="1"/>
          <p:nvPr/>
        </p:nvSpPr>
        <p:spPr>
          <a:xfrm>
            <a:off x="14017564" y="5468248"/>
            <a:ext cx="3565874" cy="2170531"/>
          </a:xfrm>
          <a:prstGeom prst="rect">
            <a:avLst/>
          </a:prstGeom>
        </p:spPr>
        <p:txBody>
          <a:bodyPr lIns="0" tIns="0" rIns="0" bIns="0" rtlCol="0" anchor="t">
            <a:spAutoFit/>
          </a:bodyPr>
          <a:lstStyle/>
          <a:p>
            <a:pPr algn="ctr">
              <a:lnSpc>
                <a:spcPts val="3359"/>
              </a:lnSpc>
              <a:spcBef>
                <a:spcPct val="0"/>
              </a:spcBef>
            </a:pPr>
            <a:r>
              <a:rPr lang="en-US" sz="2800" dirty="0">
                <a:solidFill>
                  <a:srgbClr val="000000"/>
                </a:solidFill>
                <a:latin typeface="Aptos" panose="020B0004020202020204" pitchFamily="34" charset="0"/>
                <a:ea typeface="Canva Sans Italics"/>
                <a:cs typeface="Canva Sans Italics"/>
                <a:sym typeface="Canva Sans Italics"/>
              </a:rPr>
              <a:t>Those that allow users to find the shopping cart with the added products even after several days.</a:t>
            </a:r>
          </a:p>
        </p:txBody>
      </p:sp>
    </p:spTree>
    <p:extLst>
      <p:ext uri="{BB962C8B-B14F-4D97-AF65-F5344CB8AC3E}">
        <p14:creationId xmlns:p14="http://schemas.microsoft.com/office/powerpoint/2010/main" val="3637190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04800" y="547688"/>
            <a:ext cx="16725900" cy="1040606"/>
          </a:xfrm>
        </p:spPr>
        <p:txBody>
          <a:bodyPr>
            <a:normAutofit/>
          </a:bodyPr>
          <a:lstStyle/>
          <a:p>
            <a:pPr>
              <a:spcAft>
                <a:spcPts val="900"/>
              </a:spcAft>
            </a:pPr>
            <a:r>
              <a:rPr lang="en-GB" sz="6000" dirty="0">
                <a:latin typeface="Aptos" panose="020B0004020202020204" pitchFamily="34" charset="0"/>
                <a:cs typeface="Calibri" panose="020F0502020204030204" pitchFamily="34" charset="0"/>
              </a:rPr>
              <a:t>2- What are analytical cookies?</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447800" y="1790700"/>
            <a:ext cx="15773400" cy="2438400"/>
          </a:xfrm>
        </p:spPr>
        <p:txBody>
          <a:bodyPr>
            <a:normAutofit fontScale="92500" lnSpcReduction="20000"/>
          </a:bodyPr>
          <a:lstStyle/>
          <a:p>
            <a:pPr marL="0" indent="0" algn="just">
              <a:spcAft>
                <a:spcPts val="900"/>
              </a:spcAft>
              <a:buNone/>
            </a:pPr>
            <a:r>
              <a:rPr lang="en-GB" b="1" dirty="0">
                <a:latin typeface="Aptos" panose="020B0004020202020204" pitchFamily="34" charset="0"/>
              </a:rPr>
              <a:t>Statistical cookies </a:t>
            </a:r>
            <a:r>
              <a:rPr lang="en-GB" dirty="0">
                <a:latin typeface="Aptos" panose="020B0004020202020204" pitchFamily="34" charset="0"/>
              </a:rPr>
              <a:t>can be used to assess the effectiveness of a web service, for its design or to help measure its ‘traffic’. Under certain conditions cookies </a:t>
            </a:r>
            <a:r>
              <a:rPr lang="en-GB" b="1" dirty="0">
                <a:latin typeface="Aptos" panose="020B0004020202020204" pitchFamily="34" charset="0"/>
              </a:rPr>
              <a:t>can be considered as a sub-category of technical cookies</a:t>
            </a:r>
            <a:r>
              <a:rPr lang="en-GB" dirty="0">
                <a:latin typeface="Aptos" panose="020B0004020202020204" pitchFamily="34" charset="0"/>
              </a:rPr>
              <a:t>, so they can be </a:t>
            </a:r>
            <a:r>
              <a:rPr lang="en-GB" b="1" dirty="0">
                <a:latin typeface="Aptos" panose="020B0004020202020204" pitchFamily="34" charset="0"/>
              </a:rPr>
              <a:t>obtained without consent</a:t>
            </a:r>
            <a:r>
              <a:rPr lang="en-GB" dirty="0">
                <a:latin typeface="Aptos" panose="020B0004020202020204" pitchFamily="34" charset="0"/>
              </a:rPr>
              <a:t>. This happens when they have the following characteristics:</a:t>
            </a:r>
          </a:p>
          <a:p>
            <a:pPr marL="0" indent="0">
              <a:spcAft>
                <a:spcPts val="900"/>
              </a:spcAft>
              <a:buNone/>
            </a:pPr>
            <a:endParaRPr lang="en-GB" dirty="0">
              <a:latin typeface="Aptos" panose="020B0004020202020204" pitchFamily="34" charset="0"/>
            </a:endParaRPr>
          </a:p>
          <a:p>
            <a:pPr marL="0" indent="0">
              <a:spcAft>
                <a:spcPts val="900"/>
              </a:spcAft>
              <a:buNone/>
            </a:pPr>
            <a:endParaRPr lang="en-GB"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grpSp>
        <p:nvGrpSpPr>
          <p:cNvPr id="4" name="Group 2">
            <a:extLst>
              <a:ext uri="{FF2B5EF4-FFF2-40B4-BE49-F238E27FC236}">
                <a16:creationId xmlns:a16="http://schemas.microsoft.com/office/drawing/2014/main" id="{7EDE3F2A-D92C-2F6A-7547-5C3ACE975227}"/>
              </a:ext>
            </a:extLst>
          </p:cNvPr>
          <p:cNvGrpSpPr/>
          <p:nvPr/>
        </p:nvGrpSpPr>
        <p:grpSpPr>
          <a:xfrm>
            <a:off x="1246751" y="4281765"/>
            <a:ext cx="4573024" cy="4573024"/>
            <a:chOff x="0" y="0"/>
            <a:chExt cx="812800" cy="812800"/>
          </a:xfrm>
          <a:solidFill>
            <a:srgbClr val="FFAA5A"/>
          </a:solidFill>
        </p:grpSpPr>
        <p:sp>
          <p:nvSpPr>
            <p:cNvPr id="5" name="Freeform 3">
              <a:extLst>
                <a:ext uri="{FF2B5EF4-FFF2-40B4-BE49-F238E27FC236}">
                  <a16:creationId xmlns:a16="http://schemas.microsoft.com/office/drawing/2014/main" id="{50C03620-52F1-C6D7-A484-0BD3BE05799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GB"/>
            </a:p>
          </p:txBody>
        </p:sp>
        <p:sp>
          <p:nvSpPr>
            <p:cNvPr id="6" name="TextBox 4">
              <a:extLst>
                <a:ext uri="{FF2B5EF4-FFF2-40B4-BE49-F238E27FC236}">
                  <a16:creationId xmlns:a16="http://schemas.microsoft.com/office/drawing/2014/main" id="{F97527F8-19B9-19A3-E658-1FCD8D38333D}"/>
                </a:ext>
              </a:extLst>
            </p:cNvPr>
            <p:cNvSpPr txBox="1"/>
            <p:nvPr/>
          </p:nvSpPr>
          <p:spPr>
            <a:xfrm>
              <a:off x="76200" y="38100"/>
              <a:ext cx="660400" cy="698500"/>
            </a:xfrm>
            <a:prstGeom prst="rect">
              <a:avLst/>
            </a:prstGeom>
            <a:grpFill/>
          </p:spPr>
          <p:txBody>
            <a:bodyPr lIns="50800" tIns="50800" rIns="50800" bIns="50800" rtlCol="0" anchor="ctr"/>
            <a:lstStyle/>
            <a:p>
              <a:pPr algn="ctr">
                <a:lnSpc>
                  <a:spcPts val="3359"/>
                </a:lnSpc>
              </a:pPr>
              <a:endParaRPr/>
            </a:p>
          </p:txBody>
        </p:sp>
      </p:grpSp>
      <p:sp>
        <p:nvSpPr>
          <p:cNvPr id="7" name="TextBox 7">
            <a:extLst>
              <a:ext uri="{FF2B5EF4-FFF2-40B4-BE49-F238E27FC236}">
                <a16:creationId xmlns:a16="http://schemas.microsoft.com/office/drawing/2014/main" id="{DE5265AB-9902-7BEE-45BB-3FDE981BB176}"/>
              </a:ext>
            </a:extLst>
          </p:cNvPr>
          <p:cNvSpPr txBox="1"/>
          <p:nvPr/>
        </p:nvSpPr>
        <p:spPr>
          <a:xfrm>
            <a:off x="1750326" y="5888778"/>
            <a:ext cx="3565874" cy="1326902"/>
          </a:xfrm>
          <a:prstGeom prst="rect">
            <a:avLst/>
          </a:prstGeom>
        </p:spPr>
        <p:txBody>
          <a:bodyPr lIns="0" tIns="0" rIns="0" bIns="0" rtlCol="0" anchor="t">
            <a:spAutoFit/>
          </a:bodyPr>
          <a:lstStyle/>
          <a:p>
            <a:pPr algn="ctr">
              <a:lnSpc>
                <a:spcPts val="3359"/>
              </a:lnSpc>
              <a:spcBef>
                <a:spcPct val="0"/>
              </a:spcBef>
            </a:pPr>
            <a:r>
              <a:rPr lang="en-GB" sz="3600" dirty="0">
                <a:solidFill>
                  <a:srgbClr val="000000"/>
                </a:solidFill>
                <a:latin typeface="Aptos" panose="020B0004020202020204" pitchFamily="34" charset="0"/>
                <a:ea typeface="Canva Sans Italics"/>
                <a:cs typeface="Canva Sans Italics"/>
                <a:sym typeface="Canva Sans Italics"/>
              </a:rPr>
              <a:t>They are only used to produce internal statistic.</a:t>
            </a:r>
          </a:p>
        </p:txBody>
      </p:sp>
      <p:grpSp>
        <p:nvGrpSpPr>
          <p:cNvPr id="8" name="Group 8">
            <a:extLst>
              <a:ext uri="{FF2B5EF4-FFF2-40B4-BE49-F238E27FC236}">
                <a16:creationId xmlns:a16="http://schemas.microsoft.com/office/drawing/2014/main" id="{E7A87E88-558A-DEBA-3170-F367BD15EE37}"/>
              </a:ext>
            </a:extLst>
          </p:cNvPr>
          <p:cNvGrpSpPr/>
          <p:nvPr/>
        </p:nvGrpSpPr>
        <p:grpSpPr>
          <a:xfrm>
            <a:off x="7391400" y="4267721"/>
            <a:ext cx="4569016" cy="4569016"/>
            <a:chOff x="0" y="0"/>
            <a:chExt cx="812800" cy="812800"/>
          </a:xfrm>
          <a:solidFill>
            <a:srgbClr val="FFAA5A"/>
          </a:solidFill>
        </p:grpSpPr>
        <p:sp>
          <p:nvSpPr>
            <p:cNvPr id="9" name="Freeform 9">
              <a:extLst>
                <a:ext uri="{FF2B5EF4-FFF2-40B4-BE49-F238E27FC236}">
                  <a16:creationId xmlns:a16="http://schemas.microsoft.com/office/drawing/2014/main" id="{F99589B4-151C-F290-42B3-ED4360F4D6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GB"/>
            </a:p>
          </p:txBody>
        </p:sp>
        <p:sp>
          <p:nvSpPr>
            <p:cNvPr id="10" name="TextBox 10">
              <a:extLst>
                <a:ext uri="{FF2B5EF4-FFF2-40B4-BE49-F238E27FC236}">
                  <a16:creationId xmlns:a16="http://schemas.microsoft.com/office/drawing/2014/main" id="{697E7B12-0717-B73E-889A-45A26D28D011}"/>
                </a:ext>
              </a:extLst>
            </p:cNvPr>
            <p:cNvSpPr txBox="1"/>
            <p:nvPr/>
          </p:nvSpPr>
          <p:spPr>
            <a:xfrm>
              <a:off x="76200" y="38100"/>
              <a:ext cx="660400" cy="698500"/>
            </a:xfrm>
            <a:prstGeom prst="rect">
              <a:avLst/>
            </a:prstGeom>
            <a:grpFill/>
          </p:spPr>
          <p:txBody>
            <a:bodyPr lIns="50800" tIns="50800" rIns="50800" bIns="50800" rtlCol="0" anchor="ctr"/>
            <a:lstStyle/>
            <a:p>
              <a:pPr algn="ctr">
                <a:lnSpc>
                  <a:spcPts val="3359"/>
                </a:lnSpc>
              </a:pPr>
              <a:endParaRPr/>
            </a:p>
          </p:txBody>
        </p:sp>
      </p:grpSp>
      <p:grpSp>
        <p:nvGrpSpPr>
          <p:cNvPr id="11" name="Group 11">
            <a:extLst>
              <a:ext uri="{FF2B5EF4-FFF2-40B4-BE49-F238E27FC236}">
                <a16:creationId xmlns:a16="http://schemas.microsoft.com/office/drawing/2014/main" id="{19F285D8-7337-7036-1FE0-1468AEECE8BF}"/>
              </a:ext>
            </a:extLst>
          </p:cNvPr>
          <p:cNvGrpSpPr/>
          <p:nvPr/>
        </p:nvGrpSpPr>
        <p:grpSpPr>
          <a:xfrm>
            <a:off x="13532042" y="4299818"/>
            <a:ext cx="4536919" cy="4536919"/>
            <a:chOff x="0" y="0"/>
            <a:chExt cx="812800" cy="812800"/>
          </a:xfrm>
          <a:solidFill>
            <a:srgbClr val="FFAA5A"/>
          </a:solidFill>
        </p:grpSpPr>
        <p:sp>
          <p:nvSpPr>
            <p:cNvPr id="12" name="Freeform 12">
              <a:extLst>
                <a:ext uri="{FF2B5EF4-FFF2-40B4-BE49-F238E27FC236}">
                  <a16:creationId xmlns:a16="http://schemas.microsoft.com/office/drawing/2014/main" id="{45D273C3-753E-0FC3-3E2A-AA2B524EF1D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GB"/>
            </a:p>
          </p:txBody>
        </p:sp>
        <p:sp>
          <p:nvSpPr>
            <p:cNvPr id="13" name="TextBox 13">
              <a:extLst>
                <a:ext uri="{FF2B5EF4-FFF2-40B4-BE49-F238E27FC236}">
                  <a16:creationId xmlns:a16="http://schemas.microsoft.com/office/drawing/2014/main" id="{CF9B2407-CDDF-F594-E903-F6F50B23CD92}"/>
                </a:ext>
              </a:extLst>
            </p:cNvPr>
            <p:cNvSpPr txBox="1"/>
            <p:nvPr/>
          </p:nvSpPr>
          <p:spPr>
            <a:xfrm>
              <a:off x="76200" y="38100"/>
              <a:ext cx="660400" cy="698500"/>
            </a:xfrm>
            <a:prstGeom prst="rect">
              <a:avLst/>
            </a:prstGeom>
            <a:grpFill/>
          </p:spPr>
          <p:txBody>
            <a:bodyPr lIns="50800" tIns="50800" rIns="50800" bIns="50800" rtlCol="0" anchor="ctr"/>
            <a:lstStyle/>
            <a:p>
              <a:pPr algn="ctr">
                <a:lnSpc>
                  <a:spcPts val="3359"/>
                </a:lnSpc>
              </a:pPr>
              <a:endParaRPr/>
            </a:p>
          </p:txBody>
        </p:sp>
      </p:grpSp>
      <p:sp>
        <p:nvSpPr>
          <p:cNvPr id="14" name="TextBox 14">
            <a:extLst>
              <a:ext uri="{FF2B5EF4-FFF2-40B4-BE49-F238E27FC236}">
                <a16:creationId xmlns:a16="http://schemas.microsoft.com/office/drawing/2014/main" id="{9AE6FFFC-85DD-A105-160C-8B5202594B3F}"/>
              </a:ext>
            </a:extLst>
          </p:cNvPr>
          <p:cNvSpPr txBox="1"/>
          <p:nvPr/>
        </p:nvSpPr>
        <p:spPr>
          <a:xfrm>
            <a:off x="7892971" y="5770175"/>
            <a:ext cx="3565874" cy="1748748"/>
          </a:xfrm>
          <a:prstGeom prst="rect">
            <a:avLst/>
          </a:prstGeom>
        </p:spPr>
        <p:txBody>
          <a:bodyPr lIns="0" tIns="0" rIns="0" bIns="0" rtlCol="0" anchor="t">
            <a:spAutoFit/>
          </a:bodyPr>
          <a:lstStyle/>
          <a:p>
            <a:pPr algn="ctr">
              <a:lnSpc>
                <a:spcPts val="3359"/>
              </a:lnSpc>
              <a:spcBef>
                <a:spcPct val="0"/>
              </a:spcBef>
            </a:pPr>
            <a:r>
              <a:rPr lang="en-GB" sz="3600" dirty="0">
                <a:solidFill>
                  <a:srgbClr val="000000"/>
                </a:solidFill>
                <a:latin typeface="Aptos" panose="020B0004020202020204" pitchFamily="34" charset="0"/>
                <a:ea typeface="Canva Sans Italics"/>
                <a:cs typeface="Canva Sans Italics"/>
                <a:sym typeface="Canva Sans Italics"/>
              </a:rPr>
              <a:t>They  are not combined with other data. </a:t>
            </a:r>
          </a:p>
          <a:p>
            <a:pPr algn="ctr">
              <a:lnSpc>
                <a:spcPts val="3359"/>
              </a:lnSpc>
              <a:spcBef>
                <a:spcPct val="0"/>
              </a:spcBef>
            </a:pPr>
            <a:endParaRPr lang="en-US" sz="3600" dirty="0">
              <a:solidFill>
                <a:srgbClr val="000000"/>
              </a:solidFill>
              <a:latin typeface="Aptos" panose="020B0004020202020204" pitchFamily="34" charset="0"/>
              <a:ea typeface="Canva Sans Italics"/>
              <a:cs typeface="Canva Sans Italics"/>
              <a:sym typeface="Canva Sans Italics"/>
            </a:endParaRPr>
          </a:p>
        </p:txBody>
      </p:sp>
      <p:sp>
        <p:nvSpPr>
          <p:cNvPr id="15" name="TextBox 15">
            <a:extLst>
              <a:ext uri="{FF2B5EF4-FFF2-40B4-BE49-F238E27FC236}">
                <a16:creationId xmlns:a16="http://schemas.microsoft.com/office/drawing/2014/main" id="{214027BD-9D91-5025-E864-FBDC3DBADDAF}"/>
              </a:ext>
            </a:extLst>
          </p:cNvPr>
          <p:cNvSpPr txBox="1"/>
          <p:nvPr/>
        </p:nvSpPr>
        <p:spPr>
          <a:xfrm>
            <a:off x="14017564" y="5686817"/>
            <a:ext cx="3565874" cy="1762919"/>
          </a:xfrm>
          <a:prstGeom prst="rect">
            <a:avLst/>
          </a:prstGeom>
        </p:spPr>
        <p:txBody>
          <a:bodyPr lIns="0" tIns="0" rIns="0" bIns="0" rtlCol="0" anchor="t">
            <a:spAutoFit/>
          </a:bodyPr>
          <a:lstStyle/>
          <a:p>
            <a:pPr algn="ctr">
              <a:lnSpc>
                <a:spcPts val="3359"/>
              </a:lnSpc>
              <a:spcBef>
                <a:spcPct val="0"/>
              </a:spcBef>
            </a:pPr>
            <a:r>
              <a:rPr lang="en-GB" sz="3600" dirty="0">
                <a:solidFill>
                  <a:srgbClr val="000000"/>
                </a:solidFill>
                <a:latin typeface="Aptos" panose="020B0004020202020204" pitchFamily="34" charset="0"/>
                <a:ea typeface="Canva Sans Italics"/>
                <a:cs typeface="Canva Sans Italics"/>
                <a:sym typeface="Canva Sans Italics"/>
              </a:rPr>
              <a:t> They are especially not shared with third parties. </a:t>
            </a:r>
          </a:p>
        </p:txBody>
      </p:sp>
    </p:spTree>
    <p:extLst>
      <p:ext uri="{BB962C8B-B14F-4D97-AF65-F5344CB8AC3E}">
        <p14:creationId xmlns:p14="http://schemas.microsoft.com/office/powerpoint/2010/main" val="1541400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04800" y="547688"/>
            <a:ext cx="16725900" cy="1040606"/>
          </a:xfrm>
        </p:spPr>
        <p:txBody>
          <a:bodyPr>
            <a:normAutofit/>
          </a:bodyPr>
          <a:lstStyle/>
          <a:p>
            <a:pPr>
              <a:spcAft>
                <a:spcPts val="900"/>
              </a:spcAft>
            </a:pPr>
            <a:r>
              <a:rPr lang="en-GB" sz="6000" dirty="0">
                <a:latin typeface="Aptos" panose="020B0004020202020204" pitchFamily="34" charset="0"/>
                <a:cs typeface="Calibri" panose="020F0502020204030204" pitchFamily="34" charset="0"/>
              </a:rPr>
              <a:t>3- What are profiling cookies?</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447800" y="1790700"/>
            <a:ext cx="15773400" cy="7010400"/>
          </a:xfrm>
        </p:spPr>
        <p:txBody>
          <a:bodyPr>
            <a:normAutofit fontScale="92500"/>
          </a:bodyPr>
          <a:lstStyle/>
          <a:p>
            <a:pPr marL="0" indent="0" algn="just">
              <a:spcAft>
                <a:spcPts val="900"/>
              </a:spcAft>
              <a:buNone/>
            </a:pPr>
            <a:r>
              <a:rPr lang="en-GB" b="1" dirty="0">
                <a:latin typeface="Aptos" panose="020B0004020202020204" pitchFamily="34" charset="0"/>
              </a:rPr>
              <a:t>Profiling cookies </a:t>
            </a:r>
            <a:r>
              <a:rPr lang="en-GB" dirty="0">
                <a:latin typeface="Aptos" panose="020B0004020202020204" pitchFamily="34" charset="0"/>
              </a:rPr>
              <a:t>are cookies utilized to create a </a:t>
            </a:r>
            <a:r>
              <a:rPr lang="en-GB" b="1" dirty="0">
                <a:latin typeface="Aptos" panose="020B0004020202020204" pitchFamily="34" charset="0"/>
              </a:rPr>
              <a:t>personalized profile of the user</a:t>
            </a:r>
            <a:r>
              <a:rPr lang="en-GB" dirty="0">
                <a:latin typeface="Aptos" panose="020B0004020202020204" pitchFamily="34" charset="0"/>
              </a:rPr>
              <a:t>. They are mainly used in two fields:</a:t>
            </a:r>
            <a:endParaRPr lang="sk-SK" dirty="0">
              <a:latin typeface="Aptos" panose="020B0004020202020204" pitchFamily="34" charset="0"/>
            </a:endParaRPr>
          </a:p>
          <a:p>
            <a:pPr algn="just">
              <a:spcAft>
                <a:spcPts val="900"/>
              </a:spcAft>
            </a:pPr>
            <a:r>
              <a:rPr lang="en-GB" dirty="0">
                <a:latin typeface="Aptos" panose="020B0004020202020204" pitchFamily="34" charset="0"/>
              </a:rPr>
              <a:t>Sending </a:t>
            </a:r>
            <a:r>
              <a:rPr lang="en-GB" b="1" dirty="0">
                <a:latin typeface="Aptos" panose="020B0004020202020204" pitchFamily="34" charset="0"/>
              </a:rPr>
              <a:t>personalised advertising</a:t>
            </a:r>
            <a:r>
              <a:rPr lang="en-GB" dirty="0">
                <a:latin typeface="Aptos" panose="020B0004020202020204" pitchFamily="34" charset="0"/>
              </a:rPr>
              <a:t>, therefore targeted to the user’s preferences.</a:t>
            </a:r>
          </a:p>
          <a:p>
            <a:pPr algn="just">
              <a:spcAft>
                <a:spcPts val="900"/>
              </a:spcAft>
            </a:pPr>
            <a:r>
              <a:rPr lang="en-GB" dirty="0">
                <a:latin typeface="Aptos" panose="020B0004020202020204" pitchFamily="34" charset="0"/>
              </a:rPr>
              <a:t>Analysis of a website to understand users’ surfing behaviour in order to better understand their preferences and thus be able to understand how to optimise the site.</a:t>
            </a:r>
            <a:endParaRPr lang="sk-SK" dirty="0">
              <a:latin typeface="Aptos" panose="020B0004020202020204" pitchFamily="34" charset="0"/>
            </a:endParaRPr>
          </a:p>
          <a:p>
            <a:pPr marL="0" indent="0" algn="just">
              <a:spcAft>
                <a:spcPts val="900"/>
              </a:spcAft>
              <a:buNone/>
            </a:pPr>
            <a:r>
              <a:rPr lang="en-GB" dirty="0">
                <a:latin typeface="Aptos" panose="020B0004020202020204" pitchFamily="34" charset="0"/>
              </a:rPr>
              <a:t>One of the </a:t>
            </a:r>
            <a:r>
              <a:rPr lang="en-GB" b="1" dirty="0">
                <a:latin typeface="Aptos" panose="020B0004020202020204" pitchFamily="34" charset="0"/>
              </a:rPr>
              <a:t>main problems </a:t>
            </a:r>
            <a:r>
              <a:rPr lang="en-GB" dirty="0">
                <a:latin typeface="Aptos" panose="020B0004020202020204" pitchFamily="34" charset="0"/>
              </a:rPr>
              <a:t>related to this type of cookies is that users often confuse them with regular technical cookies. Consequently, users might inadvertently become targets of targeted advertising without providing informed consent, potentially </a:t>
            </a:r>
            <a:r>
              <a:rPr lang="en-GB" b="1" dirty="0">
                <a:latin typeface="Aptos" panose="020B0004020202020204" pitchFamily="34" charset="0"/>
              </a:rPr>
              <a:t>violating their privacy.</a:t>
            </a:r>
          </a:p>
          <a:p>
            <a:pPr marL="0" indent="0" algn="just">
              <a:spcAft>
                <a:spcPts val="900"/>
              </a:spcAft>
              <a:buNone/>
            </a:pPr>
            <a:endParaRPr lang="en-GB" dirty="0">
              <a:latin typeface="Aptos" panose="020B0004020202020204" pitchFamily="34" charset="0"/>
            </a:endParaRPr>
          </a:p>
          <a:p>
            <a:pPr marL="0" indent="0" algn="just">
              <a:spcAft>
                <a:spcPts val="900"/>
              </a:spcAft>
              <a:buNone/>
            </a:pPr>
            <a:endParaRPr lang="en-GB" dirty="0">
              <a:latin typeface="Aptos" panose="020B0004020202020204" pitchFamily="34" charset="0"/>
            </a:endParaRPr>
          </a:p>
          <a:p>
            <a:pPr marL="0" indent="0">
              <a:spcAft>
                <a:spcPts val="900"/>
              </a:spcAft>
              <a:buNone/>
            </a:pPr>
            <a:endParaRPr lang="en-GB" dirty="0">
              <a:latin typeface="Aptos" panose="020B0004020202020204" pitchFamily="34" charset="0"/>
            </a:endParaRPr>
          </a:p>
          <a:p>
            <a:pPr marL="0" indent="0">
              <a:spcAft>
                <a:spcPts val="900"/>
              </a:spcAft>
              <a:buNone/>
            </a:pPr>
            <a:endParaRPr lang="en-GB"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spTree>
    <p:extLst>
      <p:ext uri="{BB962C8B-B14F-4D97-AF65-F5344CB8AC3E}">
        <p14:creationId xmlns:p14="http://schemas.microsoft.com/office/powerpoint/2010/main" val="2724887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681035" y="1104901"/>
            <a:ext cx="15773400" cy="3124200"/>
          </a:xfrm>
        </p:spPr>
        <p:txBody>
          <a:bodyPr>
            <a:normAutofit/>
          </a:bodyPr>
          <a:lstStyle/>
          <a:p>
            <a:pPr marL="0" indent="0">
              <a:spcAft>
                <a:spcPts val="900"/>
              </a:spcAft>
              <a:buNone/>
            </a:pPr>
            <a:r>
              <a:rPr lang="en-GB" b="1" dirty="0">
                <a:solidFill>
                  <a:srgbClr val="FFAA5A"/>
                </a:solidFill>
                <a:latin typeface="Aptos" panose="020B0004020202020204" pitchFamily="34" charset="0"/>
              </a:rPr>
              <a:t>D- User education </a:t>
            </a:r>
          </a:p>
          <a:p>
            <a:pPr marL="0" indent="0">
              <a:spcAft>
                <a:spcPts val="900"/>
              </a:spcAft>
              <a:buNone/>
            </a:pPr>
            <a:r>
              <a:rPr lang="en-GB" dirty="0">
                <a:latin typeface="Aptos" panose="020B0004020202020204" pitchFamily="34" charset="0"/>
              </a:rPr>
              <a:t>It is essential that Internet users </a:t>
            </a:r>
            <a:r>
              <a:rPr lang="en-GB" b="1" dirty="0">
                <a:latin typeface="Aptos" panose="020B0004020202020204" pitchFamily="34" charset="0"/>
              </a:rPr>
              <a:t>have the right skills to safely manage their content</a:t>
            </a:r>
            <a:r>
              <a:rPr lang="en-GB" dirty="0">
                <a:latin typeface="Aptos" panose="020B0004020202020204" pitchFamily="34" charset="0"/>
              </a:rPr>
              <a:t>. </a:t>
            </a:r>
          </a:p>
          <a:p>
            <a:pPr marL="0" indent="0">
              <a:spcAft>
                <a:spcPts val="900"/>
              </a:spcAft>
              <a:buNone/>
            </a:pPr>
            <a:endParaRPr lang="en-GB" dirty="0">
              <a:latin typeface="Aptos" panose="020B0004020202020204" pitchFamily="34" charset="0"/>
            </a:endParaRPr>
          </a:p>
          <a:p>
            <a:pPr marL="0" indent="0">
              <a:spcAft>
                <a:spcPts val="900"/>
              </a:spcAft>
              <a:buNone/>
            </a:pPr>
            <a:endParaRPr lang="en-GB" b="1"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sp>
        <p:nvSpPr>
          <p:cNvPr id="6" name="TextBox 6">
            <a:extLst>
              <a:ext uri="{FF2B5EF4-FFF2-40B4-BE49-F238E27FC236}">
                <a16:creationId xmlns:a16="http://schemas.microsoft.com/office/drawing/2014/main" id="{45E1D9F4-4053-8A27-CCB9-78E9F8D41C05}"/>
              </a:ext>
            </a:extLst>
          </p:cNvPr>
          <p:cNvSpPr txBox="1"/>
          <p:nvPr/>
        </p:nvSpPr>
        <p:spPr>
          <a:xfrm>
            <a:off x="1524000" y="4617005"/>
            <a:ext cx="9529032" cy="2732992"/>
          </a:xfrm>
          <a:prstGeom prst="rect">
            <a:avLst/>
          </a:prstGeom>
        </p:spPr>
        <p:txBody>
          <a:bodyPr lIns="0" tIns="0" rIns="0" bIns="0" rtlCol="0" anchor="t">
            <a:spAutoFit/>
          </a:bodyPr>
          <a:lstStyle/>
          <a:p>
            <a:pPr algn="ctr">
              <a:lnSpc>
                <a:spcPts val="4339"/>
              </a:lnSpc>
              <a:spcBef>
                <a:spcPct val="0"/>
              </a:spcBef>
            </a:pPr>
            <a:r>
              <a:rPr lang="en-US" sz="3200" i="1">
                <a:solidFill>
                  <a:srgbClr val="000000"/>
                </a:solidFill>
                <a:latin typeface="Aptos" panose="020B0004020202020204" pitchFamily="34" charset="0"/>
                <a:ea typeface="Inter Italics"/>
                <a:cs typeface="Inter Italics"/>
                <a:sym typeface="Inter Italics"/>
              </a:rPr>
              <a:t>One of the most significant problems on this subject is the fact that elderly people use more often web services than in the past. But it’s a category of the population that is more vulnerable to attacks on the Internet </a:t>
            </a:r>
          </a:p>
        </p:txBody>
      </p:sp>
      <p:sp>
        <p:nvSpPr>
          <p:cNvPr id="7" name="Freeform 3">
            <a:extLst>
              <a:ext uri="{FF2B5EF4-FFF2-40B4-BE49-F238E27FC236}">
                <a16:creationId xmlns:a16="http://schemas.microsoft.com/office/drawing/2014/main" id="{649C610B-BC00-CD51-4EE6-D3A1BE7E036A}"/>
              </a:ext>
            </a:extLst>
          </p:cNvPr>
          <p:cNvSpPr/>
          <p:nvPr/>
        </p:nvSpPr>
        <p:spPr>
          <a:xfrm>
            <a:off x="12445508" y="4161264"/>
            <a:ext cx="3617140" cy="3644474"/>
          </a:xfrm>
          <a:custGeom>
            <a:avLst/>
            <a:gdLst/>
            <a:ahLst/>
            <a:cxnLst/>
            <a:rect l="l" t="t" r="r" b="b"/>
            <a:pathLst>
              <a:path w="3617140" h="3644474">
                <a:moveTo>
                  <a:pt x="0" y="0"/>
                </a:moveTo>
                <a:lnTo>
                  <a:pt x="3617140" y="0"/>
                </a:lnTo>
                <a:lnTo>
                  <a:pt x="3617140" y="3644474"/>
                </a:lnTo>
                <a:lnTo>
                  <a:pt x="0" y="36444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extLst>
      <p:ext uri="{BB962C8B-B14F-4D97-AF65-F5344CB8AC3E}">
        <p14:creationId xmlns:p14="http://schemas.microsoft.com/office/powerpoint/2010/main" val="1270841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990600" y="364969"/>
            <a:ext cx="15773400" cy="3562179"/>
          </a:xfrm>
        </p:spPr>
        <p:txBody>
          <a:bodyPr>
            <a:normAutofit/>
          </a:bodyPr>
          <a:lstStyle/>
          <a:p>
            <a:pPr marL="0" indent="0">
              <a:spcAft>
                <a:spcPts val="900"/>
              </a:spcAft>
              <a:buNone/>
            </a:pPr>
            <a:r>
              <a:rPr lang="en-GB" b="1" dirty="0">
                <a:solidFill>
                  <a:srgbClr val="FFAA5A"/>
                </a:solidFill>
                <a:latin typeface="Aptos" panose="020B0004020202020204" pitchFamily="34" charset="0"/>
              </a:rPr>
              <a:t>E- Privacy legislation</a:t>
            </a:r>
          </a:p>
          <a:p>
            <a:pPr>
              <a:spcAft>
                <a:spcPts val="900"/>
              </a:spcAft>
            </a:pPr>
            <a:r>
              <a:rPr lang="en-GB" sz="3600" dirty="0">
                <a:latin typeface="Aptos" panose="020B0004020202020204" pitchFamily="34" charset="0"/>
              </a:rPr>
              <a:t>There are several laws regulating the issue of digital privacy on a European and global level. One of the most important contributions has certainly been provided by </a:t>
            </a:r>
            <a:r>
              <a:rPr lang="en-GB" sz="3600" b="1" dirty="0">
                <a:latin typeface="Aptos" panose="020B0004020202020204" pitchFamily="34" charset="0"/>
              </a:rPr>
              <a:t>the General Data Protection Regulation 2016/679</a:t>
            </a:r>
            <a:r>
              <a:rPr lang="en-GB" sz="3600" dirty="0">
                <a:latin typeface="Aptos" panose="020B0004020202020204" pitchFamily="34" charset="0"/>
              </a:rPr>
              <a:t>, which is structured around four main objectives:</a:t>
            </a:r>
          </a:p>
          <a:p>
            <a:pPr marL="0" indent="0">
              <a:spcAft>
                <a:spcPts val="900"/>
              </a:spcAft>
              <a:buNone/>
            </a:pPr>
            <a:endParaRPr lang="en-GB" dirty="0">
              <a:latin typeface="Aptos" panose="020B0004020202020204" pitchFamily="34" charset="0"/>
            </a:endParaRPr>
          </a:p>
          <a:p>
            <a:pPr marL="0" indent="0">
              <a:spcAft>
                <a:spcPts val="900"/>
              </a:spcAft>
              <a:buNone/>
            </a:pPr>
            <a:endParaRPr lang="en-GB" b="1"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grpSp>
        <p:nvGrpSpPr>
          <p:cNvPr id="2" name="Group 4">
            <a:extLst>
              <a:ext uri="{FF2B5EF4-FFF2-40B4-BE49-F238E27FC236}">
                <a16:creationId xmlns:a16="http://schemas.microsoft.com/office/drawing/2014/main" id="{B668A98B-2D4F-C0A7-C3D6-A1B6CF07374E}"/>
              </a:ext>
            </a:extLst>
          </p:cNvPr>
          <p:cNvGrpSpPr/>
          <p:nvPr/>
        </p:nvGrpSpPr>
        <p:grpSpPr>
          <a:xfrm>
            <a:off x="5144603" y="4391087"/>
            <a:ext cx="3805886" cy="3366589"/>
            <a:chOff x="0" y="0"/>
            <a:chExt cx="918860" cy="812800"/>
          </a:xfrm>
        </p:grpSpPr>
        <p:sp>
          <p:nvSpPr>
            <p:cNvPr id="4" name="Freeform 5">
              <a:extLst>
                <a:ext uri="{FF2B5EF4-FFF2-40B4-BE49-F238E27FC236}">
                  <a16:creationId xmlns:a16="http://schemas.microsoft.com/office/drawing/2014/main" id="{4C047C3B-8922-475D-4662-0CBC17EBB6E4}"/>
                </a:ext>
              </a:extLst>
            </p:cNvPr>
            <p:cNvSpPr/>
            <p:nvPr/>
          </p:nvSpPr>
          <p:spPr>
            <a:xfrm>
              <a:off x="0" y="0"/>
              <a:ext cx="918860" cy="812800"/>
            </a:xfrm>
            <a:custGeom>
              <a:avLst/>
              <a:gdLst/>
              <a:ahLst/>
              <a:cxnLst/>
              <a:rect l="l" t="t" r="r" b="b"/>
              <a:pathLst>
                <a:path w="918860" h="812800">
                  <a:moveTo>
                    <a:pt x="459430" y="0"/>
                  </a:moveTo>
                  <a:cubicBezTo>
                    <a:pt x="205694" y="0"/>
                    <a:pt x="0" y="181951"/>
                    <a:pt x="0" y="406400"/>
                  </a:cubicBezTo>
                  <a:cubicBezTo>
                    <a:pt x="0" y="630849"/>
                    <a:pt x="205694" y="812800"/>
                    <a:pt x="459430" y="812800"/>
                  </a:cubicBezTo>
                  <a:cubicBezTo>
                    <a:pt x="713166" y="812800"/>
                    <a:pt x="918860" y="630849"/>
                    <a:pt x="918860" y="406400"/>
                  </a:cubicBezTo>
                  <a:cubicBezTo>
                    <a:pt x="918860" y="181951"/>
                    <a:pt x="713166" y="0"/>
                    <a:pt x="459430" y="0"/>
                  </a:cubicBezTo>
                  <a:close/>
                </a:path>
              </a:pathLst>
            </a:custGeom>
            <a:solidFill>
              <a:srgbClr val="96BDB8"/>
            </a:solidFill>
          </p:spPr>
          <p:txBody>
            <a:bodyPr/>
            <a:lstStyle/>
            <a:p>
              <a:endParaRPr lang="en-GB"/>
            </a:p>
          </p:txBody>
        </p:sp>
        <p:sp>
          <p:nvSpPr>
            <p:cNvPr id="5" name="TextBox 6">
              <a:extLst>
                <a:ext uri="{FF2B5EF4-FFF2-40B4-BE49-F238E27FC236}">
                  <a16:creationId xmlns:a16="http://schemas.microsoft.com/office/drawing/2014/main" id="{2D4837BA-4F82-25AB-8895-4FF3D79FC823}"/>
                </a:ext>
              </a:extLst>
            </p:cNvPr>
            <p:cNvSpPr txBox="1"/>
            <p:nvPr/>
          </p:nvSpPr>
          <p:spPr>
            <a:xfrm>
              <a:off x="86143" y="38100"/>
              <a:ext cx="746574" cy="698500"/>
            </a:xfrm>
            <a:prstGeom prst="rect">
              <a:avLst/>
            </a:prstGeom>
          </p:spPr>
          <p:txBody>
            <a:bodyPr lIns="50800" tIns="50800" rIns="50800" bIns="50800" rtlCol="0" anchor="ctr"/>
            <a:lstStyle/>
            <a:p>
              <a:pPr algn="ctr">
                <a:lnSpc>
                  <a:spcPts val="2659"/>
                </a:lnSpc>
              </a:pPr>
              <a:endParaRPr/>
            </a:p>
          </p:txBody>
        </p:sp>
      </p:grpSp>
      <p:sp>
        <p:nvSpPr>
          <p:cNvPr id="15" name="TextBox 7">
            <a:extLst>
              <a:ext uri="{FF2B5EF4-FFF2-40B4-BE49-F238E27FC236}">
                <a16:creationId xmlns:a16="http://schemas.microsoft.com/office/drawing/2014/main" id="{4BDBA44B-C364-71CD-8B53-BA17B9EAFF52}"/>
              </a:ext>
            </a:extLst>
          </p:cNvPr>
          <p:cNvSpPr txBox="1"/>
          <p:nvPr/>
        </p:nvSpPr>
        <p:spPr>
          <a:xfrm>
            <a:off x="5601331" y="4781852"/>
            <a:ext cx="2892430" cy="2782878"/>
          </a:xfrm>
          <a:prstGeom prst="rect">
            <a:avLst/>
          </a:prstGeom>
        </p:spPr>
        <p:txBody>
          <a:bodyPr lIns="0" tIns="0" rIns="0" bIns="0" rtlCol="0" anchor="t">
            <a:spAutoFit/>
          </a:bodyPr>
          <a:lstStyle/>
          <a:p>
            <a:pPr algn="ctr">
              <a:lnSpc>
                <a:spcPts val="3080"/>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 A new right to data portability, facilitating the transmission of personal data between service providers.</a:t>
            </a:r>
          </a:p>
        </p:txBody>
      </p:sp>
      <p:grpSp>
        <p:nvGrpSpPr>
          <p:cNvPr id="16" name="Group 9">
            <a:extLst>
              <a:ext uri="{FF2B5EF4-FFF2-40B4-BE49-F238E27FC236}">
                <a16:creationId xmlns:a16="http://schemas.microsoft.com/office/drawing/2014/main" id="{9CCD8C63-95C6-8C6E-0FF6-284BBEA85085}"/>
              </a:ext>
            </a:extLst>
          </p:cNvPr>
          <p:cNvGrpSpPr/>
          <p:nvPr/>
        </p:nvGrpSpPr>
        <p:grpSpPr>
          <a:xfrm>
            <a:off x="1143000" y="4391087"/>
            <a:ext cx="3805886" cy="3366589"/>
            <a:chOff x="0" y="0"/>
            <a:chExt cx="918860" cy="812800"/>
          </a:xfrm>
        </p:grpSpPr>
        <p:sp>
          <p:nvSpPr>
            <p:cNvPr id="17" name="Freeform 10">
              <a:extLst>
                <a:ext uri="{FF2B5EF4-FFF2-40B4-BE49-F238E27FC236}">
                  <a16:creationId xmlns:a16="http://schemas.microsoft.com/office/drawing/2014/main" id="{7CF72898-8301-C11B-87CA-E387C592053E}"/>
                </a:ext>
              </a:extLst>
            </p:cNvPr>
            <p:cNvSpPr/>
            <p:nvPr/>
          </p:nvSpPr>
          <p:spPr>
            <a:xfrm>
              <a:off x="0" y="0"/>
              <a:ext cx="918860" cy="812800"/>
            </a:xfrm>
            <a:custGeom>
              <a:avLst/>
              <a:gdLst/>
              <a:ahLst/>
              <a:cxnLst/>
              <a:rect l="l" t="t" r="r" b="b"/>
              <a:pathLst>
                <a:path w="918860" h="812800">
                  <a:moveTo>
                    <a:pt x="459430" y="0"/>
                  </a:moveTo>
                  <a:cubicBezTo>
                    <a:pt x="205694" y="0"/>
                    <a:pt x="0" y="181951"/>
                    <a:pt x="0" y="406400"/>
                  </a:cubicBezTo>
                  <a:cubicBezTo>
                    <a:pt x="0" y="630849"/>
                    <a:pt x="205694" y="812800"/>
                    <a:pt x="459430" y="812800"/>
                  </a:cubicBezTo>
                  <a:cubicBezTo>
                    <a:pt x="713166" y="812800"/>
                    <a:pt x="918860" y="630849"/>
                    <a:pt x="918860" y="406400"/>
                  </a:cubicBezTo>
                  <a:cubicBezTo>
                    <a:pt x="918860" y="181951"/>
                    <a:pt x="713166" y="0"/>
                    <a:pt x="459430" y="0"/>
                  </a:cubicBezTo>
                  <a:close/>
                </a:path>
              </a:pathLst>
            </a:custGeom>
            <a:solidFill>
              <a:srgbClr val="96BDB8"/>
            </a:solidFill>
          </p:spPr>
          <p:txBody>
            <a:bodyPr/>
            <a:lstStyle/>
            <a:p>
              <a:endParaRPr lang="en-GB"/>
            </a:p>
          </p:txBody>
        </p:sp>
        <p:sp>
          <p:nvSpPr>
            <p:cNvPr id="18" name="TextBox 11">
              <a:extLst>
                <a:ext uri="{FF2B5EF4-FFF2-40B4-BE49-F238E27FC236}">
                  <a16:creationId xmlns:a16="http://schemas.microsoft.com/office/drawing/2014/main" id="{F0DF87D9-E728-9ACF-1640-5233517CE17D}"/>
                </a:ext>
              </a:extLst>
            </p:cNvPr>
            <p:cNvSpPr txBox="1"/>
            <p:nvPr/>
          </p:nvSpPr>
          <p:spPr>
            <a:xfrm>
              <a:off x="86143" y="38100"/>
              <a:ext cx="746574" cy="698500"/>
            </a:xfrm>
            <a:prstGeom prst="rect">
              <a:avLst/>
            </a:prstGeom>
          </p:spPr>
          <p:txBody>
            <a:bodyPr lIns="50800" tIns="50800" rIns="50800" bIns="50800" rtlCol="0" anchor="ctr"/>
            <a:lstStyle/>
            <a:p>
              <a:pPr algn="ctr">
                <a:lnSpc>
                  <a:spcPts val="2659"/>
                </a:lnSpc>
              </a:pPr>
              <a:endParaRPr/>
            </a:p>
          </p:txBody>
        </p:sp>
      </p:grpSp>
      <p:sp>
        <p:nvSpPr>
          <p:cNvPr id="19" name="TextBox 12">
            <a:extLst>
              <a:ext uri="{FF2B5EF4-FFF2-40B4-BE49-F238E27FC236}">
                <a16:creationId xmlns:a16="http://schemas.microsoft.com/office/drawing/2014/main" id="{683FE22B-5665-5732-9137-F335E7D64B4C}"/>
              </a:ext>
            </a:extLst>
          </p:cNvPr>
          <p:cNvSpPr txBox="1"/>
          <p:nvPr/>
        </p:nvSpPr>
        <p:spPr>
          <a:xfrm>
            <a:off x="1739321" y="4940285"/>
            <a:ext cx="2431124" cy="2441309"/>
          </a:xfrm>
          <a:prstGeom prst="rect">
            <a:avLst/>
          </a:prstGeom>
        </p:spPr>
        <p:txBody>
          <a:bodyPr lIns="0" tIns="0" rIns="0" bIns="0" rtlCol="0" anchor="t">
            <a:spAutoFit/>
          </a:bodyPr>
          <a:lstStyle/>
          <a:p>
            <a:pPr algn="ctr">
              <a:lnSpc>
                <a:spcPts val="3220"/>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Better access to one’s data, providing information on how it is processed.</a:t>
            </a:r>
          </a:p>
        </p:txBody>
      </p:sp>
      <p:grpSp>
        <p:nvGrpSpPr>
          <p:cNvPr id="20" name="Group 13">
            <a:extLst>
              <a:ext uri="{FF2B5EF4-FFF2-40B4-BE49-F238E27FC236}">
                <a16:creationId xmlns:a16="http://schemas.microsoft.com/office/drawing/2014/main" id="{5ADB5C8C-5424-367D-3A50-93EBEC733CDC}"/>
              </a:ext>
            </a:extLst>
          </p:cNvPr>
          <p:cNvGrpSpPr/>
          <p:nvPr/>
        </p:nvGrpSpPr>
        <p:grpSpPr>
          <a:xfrm>
            <a:off x="9278862" y="4300024"/>
            <a:ext cx="3996866" cy="3535525"/>
            <a:chOff x="0" y="0"/>
            <a:chExt cx="918860" cy="812800"/>
          </a:xfrm>
        </p:grpSpPr>
        <p:sp>
          <p:nvSpPr>
            <p:cNvPr id="21" name="Freeform 14">
              <a:extLst>
                <a:ext uri="{FF2B5EF4-FFF2-40B4-BE49-F238E27FC236}">
                  <a16:creationId xmlns:a16="http://schemas.microsoft.com/office/drawing/2014/main" id="{37B869BC-BB1B-0F2B-B115-0146397194C0}"/>
                </a:ext>
              </a:extLst>
            </p:cNvPr>
            <p:cNvSpPr/>
            <p:nvPr/>
          </p:nvSpPr>
          <p:spPr>
            <a:xfrm>
              <a:off x="0" y="0"/>
              <a:ext cx="918860" cy="812800"/>
            </a:xfrm>
            <a:custGeom>
              <a:avLst/>
              <a:gdLst/>
              <a:ahLst/>
              <a:cxnLst/>
              <a:rect l="l" t="t" r="r" b="b"/>
              <a:pathLst>
                <a:path w="918860" h="812800">
                  <a:moveTo>
                    <a:pt x="459430" y="0"/>
                  </a:moveTo>
                  <a:cubicBezTo>
                    <a:pt x="205694" y="0"/>
                    <a:pt x="0" y="181951"/>
                    <a:pt x="0" y="406400"/>
                  </a:cubicBezTo>
                  <a:cubicBezTo>
                    <a:pt x="0" y="630849"/>
                    <a:pt x="205694" y="812800"/>
                    <a:pt x="459430" y="812800"/>
                  </a:cubicBezTo>
                  <a:cubicBezTo>
                    <a:pt x="713166" y="812800"/>
                    <a:pt x="918860" y="630849"/>
                    <a:pt x="918860" y="406400"/>
                  </a:cubicBezTo>
                  <a:cubicBezTo>
                    <a:pt x="918860" y="181951"/>
                    <a:pt x="713166" y="0"/>
                    <a:pt x="459430" y="0"/>
                  </a:cubicBezTo>
                  <a:close/>
                </a:path>
              </a:pathLst>
            </a:custGeom>
            <a:solidFill>
              <a:srgbClr val="96BDB8"/>
            </a:solidFill>
          </p:spPr>
          <p:txBody>
            <a:bodyPr/>
            <a:lstStyle/>
            <a:p>
              <a:endParaRPr lang="en-GB"/>
            </a:p>
          </p:txBody>
        </p:sp>
        <p:sp>
          <p:nvSpPr>
            <p:cNvPr id="22" name="TextBox 15">
              <a:extLst>
                <a:ext uri="{FF2B5EF4-FFF2-40B4-BE49-F238E27FC236}">
                  <a16:creationId xmlns:a16="http://schemas.microsoft.com/office/drawing/2014/main" id="{88697D4B-2202-4494-E806-7C7FBD747D27}"/>
                </a:ext>
              </a:extLst>
            </p:cNvPr>
            <p:cNvSpPr txBox="1"/>
            <p:nvPr/>
          </p:nvSpPr>
          <p:spPr>
            <a:xfrm>
              <a:off x="86143" y="38100"/>
              <a:ext cx="746574" cy="698500"/>
            </a:xfrm>
            <a:prstGeom prst="rect">
              <a:avLst/>
            </a:prstGeom>
          </p:spPr>
          <p:txBody>
            <a:bodyPr lIns="50800" tIns="50800" rIns="50800" bIns="50800" rtlCol="0" anchor="ctr"/>
            <a:lstStyle/>
            <a:p>
              <a:pPr algn="ctr">
                <a:lnSpc>
                  <a:spcPts val="2659"/>
                </a:lnSpc>
              </a:pPr>
              <a:endParaRPr/>
            </a:p>
          </p:txBody>
        </p:sp>
      </p:grpSp>
      <p:sp>
        <p:nvSpPr>
          <p:cNvPr id="23" name="TextBox 16">
            <a:extLst>
              <a:ext uri="{FF2B5EF4-FFF2-40B4-BE49-F238E27FC236}">
                <a16:creationId xmlns:a16="http://schemas.microsoft.com/office/drawing/2014/main" id="{530163C8-F058-71E0-D634-8F30328EEFF0}"/>
              </a:ext>
            </a:extLst>
          </p:cNvPr>
          <p:cNvSpPr txBox="1"/>
          <p:nvPr/>
        </p:nvSpPr>
        <p:spPr>
          <a:xfrm>
            <a:off x="9742612" y="4842625"/>
            <a:ext cx="3145787" cy="2444836"/>
          </a:xfrm>
          <a:prstGeom prst="rect">
            <a:avLst/>
          </a:prstGeom>
        </p:spPr>
        <p:txBody>
          <a:bodyPr lIns="0" tIns="0" rIns="0" bIns="0" rtlCol="0" anchor="t">
            <a:spAutoFit/>
          </a:bodyPr>
          <a:lstStyle/>
          <a:p>
            <a:pPr algn="ctr">
              <a:lnSpc>
                <a:spcPts val="3220"/>
              </a:lnSpc>
              <a:spcBef>
                <a:spcPct val="0"/>
              </a:spcBef>
            </a:pPr>
            <a:r>
              <a:rPr lang="en-US" sz="2400" b="1" dirty="0">
                <a:solidFill>
                  <a:srgbClr val="000000"/>
                </a:solidFill>
                <a:latin typeface="Aptos" panose="020B0004020202020204" pitchFamily="34" charset="0"/>
                <a:ea typeface="Canva Sans Bold"/>
                <a:cs typeface="Canva Sans Bold"/>
                <a:sym typeface="Canva Sans Bold"/>
              </a:rPr>
              <a:t>A better delineated right to be forgotten, guaranteeing the possibility for users to delete their data when they request it.</a:t>
            </a:r>
          </a:p>
        </p:txBody>
      </p:sp>
      <p:grpSp>
        <p:nvGrpSpPr>
          <p:cNvPr id="24" name="Group 17">
            <a:extLst>
              <a:ext uri="{FF2B5EF4-FFF2-40B4-BE49-F238E27FC236}">
                <a16:creationId xmlns:a16="http://schemas.microsoft.com/office/drawing/2014/main" id="{1AA58B43-5E3A-CAC4-1A12-589FF3C2E236}"/>
              </a:ext>
            </a:extLst>
          </p:cNvPr>
          <p:cNvGrpSpPr/>
          <p:nvPr/>
        </p:nvGrpSpPr>
        <p:grpSpPr>
          <a:xfrm>
            <a:off x="13604101" y="4300024"/>
            <a:ext cx="3996866" cy="3535525"/>
            <a:chOff x="0" y="0"/>
            <a:chExt cx="918860" cy="812800"/>
          </a:xfrm>
        </p:grpSpPr>
        <p:sp>
          <p:nvSpPr>
            <p:cNvPr id="25" name="Freeform 18">
              <a:extLst>
                <a:ext uri="{FF2B5EF4-FFF2-40B4-BE49-F238E27FC236}">
                  <a16:creationId xmlns:a16="http://schemas.microsoft.com/office/drawing/2014/main" id="{A9B5BB19-758D-3419-0298-83643C53516C}"/>
                </a:ext>
              </a:extLst>
            </p:cNvPr>
            <p:cNvSpPr/>
            <p:nvPr/>
          </p:nvSpPr>
          <p:spPr>
            <a:xfrm>
              <a:off x="0" y="0"/>
              <a:ext cx="918860" cy="812800"/>
            </a:xfrm>
            <a:custGeom>
              <a:avLst/>
              <a:gdLst/>
              <a:ahLst/>
              <a:cxnLst/>
              <a:rect l="l" t="t" r="r" b="b"/>
              <a:pathLst>
                <a:path w="918860" h="812800">
                  <a:moveTo>
                    <a:pt x="459430" y="0"/>
                  </a:moveTo>
                  <a:cubicBezTo>
                    <a:pt x="205694" y="0"/>
                    <a:pt x="0" y="181951"/>
                    <a:pt x="0" y="406400"/>
                  </a:cubicBezTo>
                  <a:cubicBezTo>
                    <a:pt x="0" y="630849"/>
                    <a:pt x="205694" y="812800"/>
                    <a:pt x="459430" y="812800"/>
                  </a:cubicBezTo>
                  <a:cubicBezTo>
                    <a:pt x="713166" y="812800"/>
                    <a:pt x="918860" y="630849"/>
                    <a:pt x="918860" y="406400"/>
                  </a:cubicBezTo>
                  <a:cubicBezTo>
                    <a:pt x="918860" y="181951"/>
                    <a:pt x="713166" y="0"/>
                    <a:pt x="459430" y="0"/>
                  </a:cubicBezTo>
                  <a:close/>
                </a:path>
              </a:pathLst>
            </a:custGeom>
            <a:solidFill>
              <a:srgbClr val="96BDB8"/>
            </a:solidFill>
          </p:spPr>
          <p:txBody>
            <a:bodyPr/>
            <a:lstStyle/>
            <a:p>
              <a:endParaRPr lang="en-GB"/>
            </a:p>
          </p:txBody>
        </p:sp>
        <p:sp>
          <p:nvSpPr>
            <p:cNvPr id="26" name="TextBox 19">
              <a:extLst>
                <a:ext uri="{FF2B5EF4-FFF2-40B4-BE49-F238E27FC236}">
                  <a16:creationId xmlns:a16="http://schemas.microsoft.com/office/drawing/2014/main" id="{C2B2D44B-0125-8B9C-3286-89D95288465F}"/>
                </a:ext>
              </a:extLst>
            </p:cNvPr>
            <p:cNvSpPr txBox="1"/>
            <p:nvPr/>
          </p:nvSpPr>
          <p:spPr>
            <a:xfrm>
              <a:off x="86143" y="38100"/>
              <a:ext cx="746574" cy="698500"/>
            </a:xfrm>
            <a:prstGeom prst="rect">
              <a:avLst/>
            </a:prstGeom>
          </p:spPr>
          <p:txBody>
            <a:bodyPr lIns="50800" tIns="50800" rIns="50800" bIns="50800" rtlCol="0" anchor="ctr"/>
            <a:lstStyle/>
            <a:p>
              <a:pPr algn="ctr">
                <a:lnSpc>
                  <a:spcPts val="2659"/>
                </a:lnSpc>
              </a:pPr>
              <a:endParaRPr/>
            </a:p>
          </p:txBody>
        </p:sp>
      </p:grpSp>
      <p:sp>
        <p:nvSpPr>
          <p:cNvPr id="28" name="TextBox 20">
            <a:extLst>
              <a:ext uri="{FF2B5EF4-FFF2-40B4-BE49-F238E27FC236}">
                <a16:creationId xmlns:a16="http://schemas.microsoft.com/office/drawing/2014/main" id="{06275E48-6D2C-F479-857A-5649FEB039BE}"/>
              </a:ext>
            </a:extLst>
          </p:cNvPr>
          <p:cNvSpPr txBox="1"/>
          <p:nvPr/>
        </p:nvSpPr>
        <p:spPr>
          <a:xfrm>
            <a:off x="14214545" y="4706968"/>
            <a:ext cx="2775978" cy="2872581"/>
          </a:xfrm>
          <a:prstGeom prst="rect">
            <a:avLst/>
          </a:prstGeom>
        </p:spPr>
        <p:txBody>
          <a:bodyPr lIns="0" tIns="0" rIns="0" bIns="0" rtlCol="0" anchor="t">
            <a:spAutoFit/>
          </a:bodyPr>
          <a:lstStyle/>
          <a:p>
            <a:pPr algn="ctr">
              <a:lnSpc>
                <a:spcPts val="3225"/>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The right to know if one’s data has been violated, companies are obliged to notify the competent authorities.</a:t>
            </a:r>
          </a:p>
        </p:txBody>
      </p:sp>
    </p:spTree>
    <p:extLst>
      <p:ext uri="{BB962C8B-B14F-4D97-AF65-F5344CB8AC3E}">
        <p14:creationId xmlns:p14="http://schemas.microsoft.com/office/powerpoint/2010/main" val="87202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30251" y="1730358"/>
            <a:ext cx="4800600" cy="6691744"/>
          </a:xfrm>
        </p:spPr>
        <p:txBody>
          <a:bodyPr>
            <a:normAutofit/>
          </a:bodyPr>
          <a:lstStyle/>
          <a:p>
            <a:r>
              <a:rPr lang="en-GB" sz="5600">
                <a:solidFill>
                  <a:srgbClr val="FFFFFF"/>
                </a:solidFill>
                <a:latin typeface="Aptos" panose="020B0004020202020204" pitchFamily="34" charset="0"/>
                <a:cs typeface="Calibri Light" panose="020F0302020204030204" pitchFamily="34" charset="0"/>
              </a:rPr>
              <a:t>WHAT ROLE DOES TECHNOLOGY PLAY IN OUR LIVES?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3" y="3683218"/>
            <a:ext cx="6125149"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553200" y="800100"/>
            <a:ext cx="10477498" cy="8465344"/>
          </a:xfrm>
        </p:spPr>
        <p:txBody>
          <a:bodyPr anchor="ctr">
            <a:normAutofit/>
          </a:bodyPr>
          <a:lstStyle/>
          <a:p>
            <a:r>
              <a:rPr lang="en-GB" sz="4400" b="1" dirty="0">
                <a:latin typeface="Aptos" panose="020B0004020202020204" pitchFamily="34" charset="0"/>
                <a:ea typeface="Times New Roman" panose="02020603050405020304" pitchFamily="18" charset="0"/>
              </a:rPr>
              <a:t>Technology</a:t>
            </a:r>
            <a:r>
              <a:rPr lang="en-GB" sz="4400" dirty="0">
                <a:latin typeface="Aptos" panose="020B0004020202020204" pitchFamily="34" charset="0"/>
                <a:ea typeface="Times New Roman" panose="02020603050405020304" pitchFamily="18" charset="0"/>
              </a:rPr>
              <a:t> has revolutionized our lives, provided convenience and connectivity but also introduced </a:t>
            </a:r>
            <a:r>
              <a:rPr lang="en-GB" sz="4400" b="1" dirty="0">
                <a:latin typeface="Aptos" panose="020B0004020202020204" pitchFamily="34" charset="0"/>
                <a:ea typeface="Times New Roman" panose="02020603050405020304" pitchFamily="18" charset="0"/>
              </a:rPr>
              <a:t>vulnerabilities</a:t>
            </a:r>
            <a:r>
              <a:rPr lang="en-GB" sz="4400" dirty="0">
                <a:latin typeface="Aptos" panose="020B0004020202020204" pitchFamily="34" charset="0"/>
                <a:ea typeface="Times New Roman" panose="02020603050405020304" pitchFamily="18" charset="0"/>
              </a:rPr>
              <a:t>. </a:t>
            </a:r>
            <a:endParaRPr lang="sk-SK" sz="4400" dirty="0">
              <a:latin typeface="Aptos" panose="020B0004020202020204" pitchFamily="34" charset="0"/>
              <a:ea typeface="Times New Roman" panose="02020603050405020304" pitchFamily="18" charset="0"/>
            </a:endParaRPr>
          </a:p>
          <a:p>
            <a:r>
              <a:rPr lang="en-GB" sz="4400" dirty="0">
                <a:latin typeface="Aptos" panose="020B0004020202020204" pitchFamily="34" charset="0"/>
                <a:ea typeface="Times New Roman" panose="02020603050405020304" pitchFamily="18" charset="0"/>
              </a:rPr>
              <a:t>It is important to explore the dual nature of technology, emphasizing both its </a:t>
            </a:r>
            <a:r>
              <a:rPr lang="en-GB" sz="4400" b="1" dirty="0">
                <a:latin typeface="Aptos" panose="020B0004020202020204" pitchFamily="34" charset="0"/>
                <a:ea typeface="Times New Roman" panose="02020603050405020304" pitchFamily="18" charset="0"/>
              </a:rPr>
              <a:t>positive and negative effects </a:t>
            </a:r>
            <a:r>
              <a:rPr lang="en-GB" sz="4400" dirty="0">
                <a:latin typeface="Aptos" panose="020B0004020202020204" pitchFamily="34" charset="0"/>
                <a:ea typeface="Times New Roman" panose="02020603050405020304" pitchFamily="18" charset="0"/>
              </a:rPr>
              <a:t>on digital privacy.</a:t>
            </a:r>
            <a:endParaRPr lang="sk-SK" sz="4400" dirty="0">
              <a:latin typeface="Aptos" panose="020B0004020202020204" pitchFamily="34" charset="0"/>
              <a:ea typeface="Times New Roman" panose="02020603050405020304" pitchFamily="18" charset="0"/>
            </a:endParaRPr>
          </a:p>
          <a:p>
            <a:r>
              <a:rPr lang="en-GB" sz="4400" dirty="0">
                <a:latin typeface="Aptos" panose="020B0004020202020204" pitchFamily="34" charset="0"/>
                <a:cs typeface="Calibri" panose="020F0502020204030204" pitchFamily="34" charset="0"/>
              </a:rPr>
              <a:t>Achieving a well-rounded understanding is crucial for navigating the digital world.</a:t>
            </a:r>
          </a:p>
        </p:txBody>
      </p:sp>
    </p:spTree>
    <p:extLst>
      <p:ext uri="{BB962C8B-B14F-4D97-AF65-F5344CB8AC3E}">
        <p14:creationId xmlns:p14="http://schemas.microsoft.com/office/powerpoint/2010/main" val="642908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04800" y="547687"/>
            <a:ext cx="16725900" cy="2128262"/>
          </a:xfrm>
        </p:spPr>
        <p:txBody>
          <a:bodyPr>
            <a:normAutofit/>
          </a:bodyPr>
          <a:lstStyle/>
          <a:p>
            <a:pPr>
              <a:spcAft>
                <a:spcPts val="900"/>
              </a:spcAft>
            </a:pPr>
            <a:r>
              <a:rPr lang="en-GB" sz="6000" dirty="0">
                <a:latin typeface="Aptos" panose="020B0004020202020204" pitchFamily="34" charset="0"/>
                <a:cs typeface="Calibri" panose="020F0502020204030204" pitchFamily="34" charset="0"/>
              </a:rPr>
              <a:t>Violation of Privacy</a:t>
            </a:r>
            <a:br>
              <a:rPr lang="sk-SK" sz="6000" dirty="0">
                <a:latin typeface="Aptos" panose="020B0004020202020204" pitchFamily="34" charset="0"/>
                <a:cs typeface="Calibri" panose="020F0502020204030204" pitchFamily="34" charset="0"/>
              </a:rPr>
            </a:br>
            <a:r>
              <a:rPr lang="en-GB" sz="6000" dirty="0">
                <a:solidFill>
                  <a:srgbClr val="FFAA5A"/>
                </a:solidFill>
                <a:latin typeface="Aptos" panose="020B0004020202020204" pitchFamily="34" charset="0"/>
                <a:cs typeface="Calibri" panose="020F0502020204030204" pitchFamily="34" charset="0"/>
              </a:rPr>
              <a:t>Definition and actors of violation</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447800" y="3274834"/>
            <a:ext cx="15773400" cy="5526266"/>
          </a:xfrm>
        </p:spPr>
        <p:txBody>
          <a:bodyPr>
            <a:normAutofit/>
          </a:bodyPr>
          <a:lstStyle/>
          <a:p>
            <a:pPr marL="0" indent="0" algn="just">
              <a:spcAft>
                <a:spcPts val="900"/>
              </a:spcAft>
              <a:buNone/>
            </a:pPr>
            <a:endParaRPr lang="en-GB" dirty="0">
              <a:latin typeface="Aptos" panose="020B0004020202020204" pitchFamily="34" charset="0"/>
            </a:endParaRPr>
          </a:p>
          <a:p>
            <a:pPr marL="0" indent="0" algn="just">
              <a:spcAft>
                <a:spcPts val="900"/>
              </a:spcAft>
              <a:buNone/>
            </a:pPr>
            <a:endParaRPr lang="en-GB" dirty="0">
              <a:latin typeface="Aptos" panose="020B0004020202020204" pitchFamily="34" charset="0"/>
            </a:endParaRPr>
          </a:p>
          <a:p>
            <a:pPr marL="0" indent="0">
              <a:spcAft>
                <a:spcPts val="900"/>
              </a:spcAft>
              <a:buNone/>
            </a:pPr>
            <a:endParaRPr lang="en-GB" dirty="0">
              <a:latin typeface="Aptos" panose="020B0004020202020204" pitchFamily="34" charset="0"/>
            </a:endParaRPr>
          </a:p>
          <a:p>
            <a:pPr marL="0" indent="0">
              <a:spcAft>
                <a:spcPts val="900"/>
              </a:spcAft>
              <a:buNone/>
            </a:pPr>
            <a:endParaRPr lang="en-GB"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sp>
        <p:nvSpPr>
          <p:cNvPr id="8" name="TextBox 6">
            <a:extLst>
              <a:ext uri="{FF2B5EF4-FFF2-40B4-BE49-F238E27FC236}">
                <a16:creationId xmlns:a16="http://schemas.microsoft.com/office/drawing/2014/main" id="{1A9C7905-DB4E-484F-DF42-317FE9E71D6E}"/>
              </a:ext>
            </a:extLst>
          </p:cNvPr>
          <p:cNvSpPr txBox="1"/>
          <p:nvPr/>
        </p:nvSpPr>
        <p:spPr>
          <a:xfrm>
            <a:off x="1570336" y="2917269"/>
            <a:ext cx="12679064" cy="3864263"/>
          </a:xfrm>
          <a:prstGeom prst="rect">
            <a:avLst/>
          </a:prstGeom>
        </p:spPr>
        <p:txBody>
          <a:bodyPr wrap="square" lIns="0" tIns="0" rIns="0" bIns="0" rtlCol="0" anchor="t">
            <a:spAutoFit/>
          </a:bodyPr>
          <a:lstStyle/>
          <a:p>
            <a:pPr algn="just">
              <a:lnSpc>
                <a:spcPts val="4339"/>
              </a:lnSpc>
              <a:spcBef>
                <a:spcPct val="0"/>
              </a:spcBef>
            </a:pPr>
            <a:r>
              <a:rPr lang="en-US" sz="4000" dirty="0">
                <a:solidFill>
                  <a:srgbClr val="000000"/>
                </a:solidFill>
                <a:latin typeface="Aptos" panose="020B0004020202020204" pitchFamily="34" charset="0"/>
                <a:ea typeface="Inter"/>
                <a:cs typeface="Inter"/>
                <a:sym typeface="Inter"/>
              </a:rPr>
              <a:t>With the development of new digital communication technologies, cases of </a:t>
            </a:r>
            <a:r>
              <a:rPr lang="en-US" sz="4000" b="1" dirty="0">
                <a:solidFill>
                  <a:srgbClr val="000000"/>
                </a:solidFill>
                <a:latin typeface="Aptos" panose="020B0004020202020204" pitchFamily="34" charset="0"/>
                <a:ea typeface="Inter Bold"/>
                <a:cs typeface="Inter Bold"/>
                <a:sym typeface="Inter Bold"/>
              </a:rPr>
              <a:t>personal communication breaches</a:t>
            </a:r>
            <a:r>
              <a:rPr lang="en-US" sz="4000" b="1" dirty="0">
                <a:solidFill>
                  <a:srgbClr val="000000"/>
                </a:solidFill>
                <a:latin typeface="Aptos" panose="020B0004020202020204" pitchFamily="34" charset="0"/>
                <a:ea typeface="Inter"/>
                <a:cs typeface="Inter"/>
                <a:sym typeface="Inter"/>
              </a:rPr>
              <a:t> </a:t>
            </a:r>
            <a:r>
              <a:rPr lang="en-US" sz="4000" dirty="0">
                <a:solidFill>
                  <a:srgbClr val="000000"/>
                </a:solidFill>
                <a:latin typeface="Aptos" panose="020B0004020202020204" pitchFamily="34" charset="0"/>
                <a:ea typeface="Inter"/>
                <a:cs typeface="Inter"/>
                <a:sym typeface="Inter"/>
              </a:rPr>
              <a:t>are becoming </a:t>
            </a:r>
            <a:r>
              <a:rPr lang="en-US" sz="4000" b="1" dirty="0">
                <a:solidFill>
                  <a:srgbClr val="000000"/>
                </a:solidFill>
                <a:latin typeface="Aptos" panose="020B0004020202020204" pitchFamily="34" charset="0"/>
                <a:ea typeface="Inter Bold"/>
                <a:cs typeface="Inter Bold"/>
                <a:sym typeface="Inter Bold"/>
              </a:rPr>
              <a:t>increasingly</a:t>
            </a:r>
            <a:r>
              <a:rPr lang="en-US" sz="4000" dirty="0">
                <a:solidFill>
                  <a:srgbClr val="000000"/>
                </a:solidFill>
                <a:latin typeface="Aptos" panose="020B0004020202020204" pitchFamily="34" charset="0"/>
                <a:ea typeface="Inter"/>
                <a:cs typeface="Inter"/>
                <a:sym typeface="Inter"/>
              </a:rPr>
              <a:t> common. </a:t>
            </a:r>
            <a:r>
              <a:rPr lang="en-US" sz="4000" b="1" dirty="0">
                <a:solidFill>
                  <a:srgbClr val="000000"/>
                </a:solidFill>
                <a:latin typeface="Aptos" panose="020B0004020202020204" pitchFamily="34" charset="0"/>
                <a:ea typeface="Inter Bold"/>
                <a:cs typeface="Inter Bold"/>
                <a:sym typeface="Inter Bold"/>
              </a:rPr>
              <a:t>Hackers</a:t>
            </a:r>
            <a:r>
              <a:rPr lang="en-US" sz="4000" dirty="0">
                <a:solidFill>
                  <a:srgbClr val="000000"/>
                </a:solidFill>
                <a:latin typeface="Aptos" panose="020B0004020202020204" pitchFamily="34" charset="0"/>
                <a:ea typeface="Inter"/>
                <a:cs typeface="Inter"/>
                <a:sym typeface="Inter"/>
              </a:rPr>
              <a:t>, criminals specialized in information technology, can </a:t>
            </a:r>
            <a:r>
              <a:rPr lang="en-US" sz="4000" b="1" dirty="0">
                <a:solidFill>
                  <a:srgbClr val="000000"/>
                </a:solidFill>
                <a:latin typeface="Aptos" panose="020B0004020202020204" pitchFamily="34" charset="0"/>
                <a:ea typeface="Inter Bold"/>
                <a:cs typeface="Inter Bold"/>
                <a:sym typeface="Inter Bold"/>
              </a:rPr>
              <a:t>intercept conversations</a:t>
            </a:r>
            <a:r>
              <a:rPr lang="en-US" sz="4000" b="1" dirty="0">
                <a:solidFill>
                  <a:srgbClr val="000000"/>
                </a:solidFill>
                <a:latin typeface="Aptos" panose="020B0004020202020204" pitchFamily="34" charset="0"/>
                <a:ea typeface="Inter"/>
                <a:cs typeface="Inter"/>
                <a:sym typeface="Inter"/>
              </a:rPr>
              <a:t> </a:t>
            </a:r>
            <a:r>
              <a:rPr lang="en-US" sz="4000" dirty="0">
                <a:solidFill>
                  <a:srgbClr val="000000"/>
                </a:solidFill>
                <a:latin typeface="Aptos" panose="020B0004020202020204" pitchFamily="34" charset="0"/>
                <a:ea typeface="Inter"/>
                <a:cs typeface="Inter"/>
                <a:sym typeface="Inter"/>
              </a:rPr>
              <a:t>that should remain between two individuals. This can have considerable consequences on the psyche of the violated person. </a:t>
            </a:r>
          </a:p>
        </p:txBody>
      </p:sp>
      <p:sp>
        <p:nvSpPr>
          <p:cNvPr id="9" name="Freeform 3">
            <a:extLst>
              <a:ext uri="{FF2B5EF4-FFF2-40B4-BE49-F238E27FC236}">
                <a16:creationId xmlns:a16="http://schemas.microsoft.com/office/drawing/2014/main" id="{6EA4D1FE-BDA7-0311-C4A7-35DAACF66DB9}"/>
              </a:ext>
            </a:extLst>
          </p:cNvPr>
          <p:cNvSpPr/>
          <p:nvPr/>
        </p:nvSpPr>
        <p:spPr>
          <a:xfrm>
            <a:off x="14138899" y="5143500"/>
            <a:ext cx="3401067" cy="4264661"/>
          </a:xfrm>
          <a:custGeom>
            <a:avLst/>
            <a:gdLst/>
            <a:ahLst/>
            <a:cxnLst/>
            <a:rect l="l" t="t" r="r" b="b"/>
            <a:pathLst>
              <a:path w="3401067" h="4264661">
                <a:moveTo>
                  <a:pt x="0" y="0"/>
                </a:moveTo>
                <a:lnTo>
                  <a:pt x="3401067" y="0"/>
                </a:lnTo>
                <a:lnTo>
                  <a:pt x="3401067" y="4264660"/>
                </a:lnTo>
                <a:lnTo>
                  <a:pt x="0" y="4264660"/>
                </a:lnTo>
                <a:lnTo>
                  <a:pt x="0" y="0"/>
                </a:lnTo>
                <a:close/>
              </a:path>
            </a:pathLst>
          </a:custGeom>
          <a:blipFill>
            <a:blip r:embed="rId3"/>
            <a:stretch>
              <a:fillRect/>
            </a:stretch>
          </a:blipFill>
        </p:spPr>
        <p:txBody>
          <a:bodyPr/>
          <a:lstStyle/>
          <a:p>
            <a:endParaRPr lang="en-GB"/>
          </a:p>
        </p:txBody>
      </p:sp>
    </p:spTree>
    <p:extLst>
      <p:ext uri="{BB962C8B-B14F-4D97-AF65-F5344CB8AC3E}">
        <p14:creationId xmlns:p14="http://schemas.microsoft.com/office/powerpoint/2010/main" val="4236393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04800" y="547687"/>
            <a:ext cx="16725900" cy="2128262"/>
          </a:xfrm>
        </p:spPr>
        <p:txBody>
          <a:bodyPr>
            <a:normAutofit/>
          </a:bodyPr>
          <a:lstStyle/>
          <a:p>
            <a:pPr>
              <a:spcAft>
                <a:spcPts val="900"/>
              </a:spcAft>
            </a:pPr>
            <a:r>
              <a:rPr lang="en-GB" sz="6000" dirty="0">
                <a:latin typeface="Aptos" panose="020B0004020202020204" pitchFamily="34" charset="0"/>
                <a:cs typeface="Calibri" panose="020F0502020204030204" pitchFamily="34" charset="0"/>
              </a:rPr>
              <a:t>Violation of Privacy</a:t>
            </a:r>
            <a:br>
              <a:rPr lang="sk-SK" sz="6000" dirty="0">
                <a:latin typeface="Aptos" panose="020B0004020202020204" pitchFamily="34" charset="0"/>
                <a:cs typeface="Calibri" panose="020F0502020204030204" pitchFamily="34" charset="0"/>
              </a:rPr>
            </a:br>
            <a:r>
              <a:rPr lang="en-GB" sz="6000" dirty="0">
                <a:solidFill>
                  <a:srgbClr val="FFAA5A"/>
                </a:solidFill>
                <a:latin typeface="Aptos" panose="020B0004020202020204" pitchFamily="34" charset="0"/>
                <a:cs typeface="Calibri" panose="020F0502020204030204" pitchFamily="34" charset="0"/>
              </a:rPr>
              <a:t>How do you feel if they violate your privacy?</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447800" y="3274834"/>
            <a:ext cx="15773400" cy="5526266"/>
          </a:xfrm>
        </p:spPr>
        <p:txBody>
          <a:bodyPr>
            <a:normAutofit/>
          </a:bodyPr>
          <a:lstStyle/>
          <a:p>
            <a:pPr marL="0" indent="0" algn="just">
              <a:spcAft>
                <a:spcPts val="900"/>
              </a:spcAft>
              <a:buNone/>
            </a:pPr>
            <a:endParaRPr lang="en-GB" dirty="0">
              <a:latin typeface="Aptos" panose="020B0004020202020204" pitchFamily="34" charset="0"/>
            </a:endParaRPr>
          </a:p>
          <a:p>
            <a:pPr marL="0" indent="0" algn="just">
              <a:spcAft>
                <a:spcPts val="900"/>
              </a:spcAft>
              <a:buNone/>
            </a:pPr>
            <a:endParaRPr lang="en-GB" dirty="0">
              <a:latin typeface="Aptos" panose="020B0004020202020204" pitchFamily="34" charset="0"/>
            </a:endParaRPr>
          </a:p>
          <a:p>
            <a:pPr marL="0" indent="0">
              <a:spcAft>
                <a:spcPts val="900"/>
              </a:spcAft>
              <a:buNone/>
            </a:pPr>
            <a:endParaRPr lang="en-GB" dirty="0">
              <a:latin typeface="Aptos" panose="020B0004020202020204" pitchFamily="34" charset="0"/>
            </a:endParaRPr>
          </a:p>
          <a:p>
            <a:pPr marL="0" indent="0">
              <a:spcAft>
                <a:spcPts val="900"/>
              </a:spcAft>
              <a:buNone/>
            </a:pPr>
            <a:endParaRPr lang="en-GB" dirty="0">
              <a:latin typeface="Aptos" panose="020B0004020202020204" pitchFamily="34" charset="0"/>
            </a:endParaRPr>
          </a:p>
          <a:p>
            <a:pPr marL="0" indent="0">
              <a:spcAft>
                <a:spcPts val="900"/>
              </a:spcAft>
              <a:buNone/>
            </a:pPr>
            <a:endParaRPr lang="en-US" i="0" dirty="0">
              <a:effectLst/>
              <a:latin typeface="Aptos" panose="020B0004020202020204" pitchFamily="34" charset="0"/>
            </a:endParaRPr>
          </a:p>
        </p:txBody>
      </p:sp>
      <p:sp>
        <p:nvSpPr>
          <p:cNvPr id="8" name="TextBox 6">
            <a:extLst>
              <a:ext uri="{FF2B5EF4-FFF2-40B4-BE49-F238E27FC236}">
                <a16:creationId xmlns:a16="http://schemas.microsoft.com/office/drawing/2014/main" id="{1A9C7905-DB4E-484F-DF42-317FE9E71D6E}"/>
              </a:ext>
            </a:extLst>
          </p:cNvPr>
          <p:cNvSpPr txBox="1"/>
          <p:nvPr/>
        </p:nvSpPr>
        <p:spPr>
          <a:xfrm>
            <a:off x="3135702" y="6132059"/>
            <a:ext cx="14347488" cy="3835858"/>
          </a:xfrm>
          <a:prstGeom prst="rect">
            <a:avLst/>
          </a:prstGeom>
        </p:spPr>
        <p:txBody>
          <a:bodyPr wrap="square" lIns="0" tIns="0" rIns="0" bIns="0" rtlCol="0" anchor="t">
            <a:spAutoFit/>
          </a:bodyPr>
          <a:lstStyle/>
          <a:p>
            <a:pPr marL="457200" indent="-457200" algn="just">
              <a:lnSpc>
                <a:spcPts val="4339"/>
              </a:lnSpc>
              <a:spcBef>
                <a:spcPct val="0"/>
              </a:spcBef>
              <a:buClr>
                <a:srgbClr val="FFAA5A"/>
              </a:buClr>
              <a:buFont typeface="Wingdings" panose="05000000000000000000" pitchFamily="2" charset="2"/>
              <a:buChar char="§"/>
            </a:pPr>
            <a:r>
              <a:rPr lang="en-GB" sz="3200" dirty="0">
                <a:solidFill>
                  <a:srgbClr val="000000"/>
                </a:solidFill>
                <a:latin typeface="Aptos" panose="020B0004020202020204" pitchFamily="34" charset="0"/>
                <a:ea typeface="Inter"/>
                <a:cs typeface="Inter"/>
                <a:sym typeface="Inter"/>
              </a:rPr>
              <a:t>Moreover, when we talk about highly significant violations, such as cases </a:t>
            </a:r>
            <a:br>
              <a:rPr lang="sk-SK" sz="3200" dirty="0">
                <a:solidFill>
                  <a:srgbClr val="000000"/>
                </a:solidFill>
                <a:latin typeface="Aptos" panose="020B0004020202020204" pitchFamily="34" charset="0"/>
                <a:ea typeface="Inter"/>
                <a:cs typeface="Inter"/>
                <a:sym typeface="Inter"/>
              </a:rPr>
            </a:br>
            <a:r>
              <a:rPr lang="en-GB" sz="3200" dirty="0">
                <a:solidFill>
                  <a:srgbClr val="000000"/>
                </a:solidFill>
                <a:latin typeface="Aptos" panose="020B0004020202020204" pitchFamily="34" charset="0"/>
                <a:ea typeface="Inter"/>
                <a:cs typeface="Inter"/>
                <a:sym typeface="Inter"/>
              </a:rPr>
              <a:t>of revenge porn, that is the disclosure of private pornographic material without the person’s consent, this can lead to very serious consequences. </a:t>
            </a:r>
            <a:endParaRPr lang="sk-SK" sz="3200" dirty="0">
              <a:solidFill>
                <a:srgbClr val="000000"/>
              </a:solidFill>
              <a:latin typeface="Aptos" panose="020B0004020202020204" pitchFamily="34" charset="0"/>
              <a:ea typeface="Inter"/>
              <a:cs typeface="Inter"/>
              <a:sym typeface="Inter"/>
            </a:endParaRPr>
          </a:p>
          <a:p>
            <a:pPr marL="457200" indent="-457200" algn="just">
              <a:lnSpc>
                <a:spcPts val="4339"/>
              </a:lnSpc>
              <a:spcBef>
                <a:spcPct val="0"/>
              </a:spcBef>
              <a:buClr>
                <a:srgbClr val="FFAA5A"/>
              </a:buClr>
              <a:buFont typeface="Wingdings" panose="05000000000000000000" pitchFamily="2" charset="2"/>
              <a:buChar char="§"/>
            </a:pPr>
            <a:r>
              <a:rPr lang="en-GB" sz="3200" dirty="0">
                <a:solidFill>
                  <a:srgbClr val="000000"/>
                </a:solidFill>
                <a:latin typeface="Aptos" panose="020B0004020202020204" pitchFamily="34" charset="0"/>
                <a:ea typeface="Inter"/>
                <a:cs typeface="Inter"/>
                <a:sym typeface="Inter"/>
              </a:rPr>
              <a:t>Numerous cases are known of people who have attempted suicide because </a:t>
            </a:r>
            <a:br>
              <a:rPr lang="sk-SK" sz="3200" dirty="0">
                <a:solidFill>
                  <a:srgbClr val="000000"/>
                </a:solidFill>
                <a:latin typeface="Aptos" panose="020B0004020202020204" pitchFamily="34" charset="0"/>
                <a:ea typeface="Inter"/>
                <a:cs typeface="Inter"/>
                <a:sym typeface="Inter"/>
              </a:rPr>
            </a:br>
            <a:r>
              <a:rPr lang="en-GB" sz="3200" dirty="0">
                <a:solidFill>
                  <a:srgbClr val="000000"/>
                </a:solidFill>
                <a:latin typeface="Aptos" panose="020B0004020202020204" pitchFamily="34" charset="0"/>
                <a:ea typeface="Inter"/>
                <a:cs typeface="Inter"/>
                <a:sym typeface="Inter"/>
              </a:rPr>
              <a:t>of such situations. </a:t>
            </a:r>
            <a:endParaRPr lang="sk-SK" sz="3200" dirty="0">
              <a:solidFill>
                <a:srgbClr val="000000"/>
              </a:solidFill>
              <a:latin typeface="Aptos" panose="020B0004020202020204" pitchFamily="34" charset="0"/>
              <a:ea typeface="Inter"/>
              <a:cs typeface="Inter"/>
              <a:sym typeface="Inter"/>
            </a:endParaRPr>
          </a:p>
          <a:p>
            <a:pPr marL="457200" indent="-457200" algn="just">
              <a:lnSpc>
                <a:spcPts val="4339"/>
              </a:lnSpc>
              <a:spcBef>
                <a:spcPct val="0"/>
              </a:spcBef>
              <a:buClr>
                <a:srgbClr val="FFAA5A"/>
              </a:buClr>
              <a:buFont typeface="Wingdings" panose="05000000000000000000" pitchFamily="2" charset="2"/>
              <a:buChar char="§"/>
            </a:pPr>
            <a:r>
              <a:rPr lang="en-GB" sz="3200" dirty="0">
                <a:solidFill>
                  <a:srgbClr val="000000"/>
                </a:solidFill>
                <a:latin typeface="Aptos" panose="020B0004020202020204" pitchFamily="34" charset="0"/>
                <a:ea typeface="Inter"/>
                <a:cs typeface="Inter"/>
                <a:sym typeface="Inter"/>
              </a:rPr>
              <a:t>This underlines the importance of taking the necessary precautions to avoid falling into the hands of malicious persons. </a:t>
            </a:r>
          </a:p>
        </p:txBody>
      </p:sp>
      <p:sp>
        <p:nvSpPr>
          <p:cNvPr id="4" name="Freeform 4">
            <a:extLst>
              <a:ext uri="{FF2B5EF4-FFF2-40B4-BE49-F238E27FC236}">
                <a16:creationId xmlns:a16="http://schemas.microsoft.com/office/drawing/2014/main" id="{146BF83D-AE25-0E82-007E-2272E6694EAB}"/>
              </a:ext>
            </a:extLst>
          </p:cNvPr>
          <p:cNvSpPr/>
          <p:nvPr/>
        </p:nvSpPr>
        <p:spPr>
          <a:xfrm>
            <a:off x="734981" y="2548122"/>
            <a:ext cx="3433431" cy="3503501"/>
          </a:xfrm>
          <a:custGeom>
            <a:avLst/>
            <a:gdLst/>
            <a:ahLst/>
            <a:cxnLst/>
            <a:rect l="l" t="t" r="r" b="b"/>
            <a:pathLst>
              <a:path w="3433431" h="3503501">
                <a:moveTo>
                  <a:pt x="0" y="0"/>
                </a:moveTo>
                <a:lnTo>
                  <a:pt x="3433431" y="0"/>
                </a:lnTo>
                <a:lnTo>
                  <a:pt x="3433431" y="3503502"/>
                </a:lnTo>
                <a:lnTo>
                  <a:pt x="0" y="35035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6">
            <a:extLst>
              <a:ext uri="{FF2B5EF4-FFF2-40B4-BE49-F238E27FC236}">
                <a16:creationId xmlns:a16="http://schemas.microsoft.com/office/drawing/2014/main" id="{E4531536-12EC-596D-4217-31E2D448E198}"/>
              </a:ext>
            </a:extLst>
          </p:cNvPr>
          <p:cNvSpPr/>
          <p:nvPr/>
        </p:nvSpPr>
        <p:spPr>
          <a:xfrm>
            <a:off x="4966482" y="2546051"/>
            <a:ext cx="3435461" cy="3505573"/>
          </a:xfrm>
          <a:custGeom>
            <a:avLst/>
            <a:gdLst/>
            <a:ahLst/>
            <a:cxnLst/>
            <a:rect l="l" t="t" r="r" b="b"/>
            <a:pathLst>
              <a:path w="3435461" h="3505573">
                <a:moveTo>
                  <a:pt x="0" y="0"/>
                </a:moveTo>
                <a:lnTo>
                  <a:pt x="3435462" y="0"/>
                </a:lnTo>
                <a:lnTo>
                  <a:pt x="3435462" y="3505573"/>
                </a:lnTo>
                <a:lnTo>
                  <a:pt x="0" y="35055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7">
            <a:extLst>
              <a:ext uri="{FF2B5EF4-FFF2-40B4-BE49-F238E27FC236}">
                <a16:creationId xmlns:a16="http://schemas.microsoft.com/office/drawing/2014/main" id="{E5AA372D-8C0D-0B40-AC72-E623AA368192}"/>
              </a:ext>
            </a:extLst>
          </p:cNvPr>
          <p:cNvSpPr/>
          <p:nvPr/>
        </p:nvSpPr>
        <p:spPr>
          <a:xfrm>
            <a:off x="9305813" y="2532842"/>
            <a:ext cx="3328656" cy="3396588"/>
          </a:xfrm>
          <a:custGeom>
            <a:avLst/>
            <a:gdLst/>
            <a:ahLst/>
            <a:cxnLst/>
            <a:rect l="l" t="t" r="r" b="b"/>
            <a:pathLst>
              <a:path w="3328656" h="3396588">
                <a:moveTo>
                  <a:pt x="0" y="0"/>
                </a:moveTo>
                <a:lnTo>
                  <a:pt x="3328657" y="0"/>
                </a:lnTo>
                <a:lnTo>
                  <a:pt x="3328657" y="3396588"/>
                </a:lnTo>
                <a:lnTo>
                  <a:pt x="0" y="33965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8">
            <a:extLst>
              <a:ext uri="{FF2B5EF4-FFF2-40B4-BE49-F238E27FC236}">
                <a16:creationId xmlns:a16="http://schemas.microsoft.com/office/drawing/2014/main" id="{90CB0DF5-EBB4-A67D-0292-F1BEA61D07F2}"/>
              </a:ext>
            </a:extLst>
          </p:cNvPr>
          <p:cNvSpPr/>
          <p:nvPr/>
        </p:nvSpPr>
        <p:spPr>
          <a:xfrm>
            <a:off x="13392748" y="2532842"/>
            <a:ext cx="3328656" cy="3396588"/>
          </a:xfrm>
          <a:custGeom>
            <a:avLst/>
            <a:gdLst/>
            <a:ahLst/>
            <a:cxnLst/>
            <a:rect l="l" t="t" r="r" b="b"/>
            <a:pathLst>
              <a:path w="3328656" h="3396588">
                <a:moveTo>
                  <a:pt x="0" y="0"/>
                </a:moveTo>
                <a:lnTo>
                  <a:pt x="3328657" y="0"/>
                </a:lnTo>
                <a:lnTo>
                  <a:pt x="3328657" y="3396588"/>
                </a:lnTo>
                <a:lnTo>
                  <a:pt x="0" y="33965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TextBox 9">
            <a:extLst>
              <a:ext uri="{FF2B5EF4-FFF2-40B4-BE49-F238E27FC236}">
                <a16:creationId xmlns:a16="http://schemas.microsoft.com/office/drawing/2014/main" id="{618E0A37-8506-3D29-5286-F4B5A22AB6BD}"/>
              </a:ext>
            </a:extLst>
          </p:cNvPr>
          <p:cNvSpPr txBox="1"/>
          <p:nvPr/>
        </p:nvSpPr>
        <p:spPr>
          <a:xfrm>
            <a:off x="13932017" y="3843836"/>
            <a:ext cx="2250118" cy="488788"/>
          </a:xfrm>
          <a:prstGeom prst="rect">
            <a:avLst/>
          </a:prstGeom>
        </p:spPr>
        <p:txBody>
          <a:bodyPr wrap="square" lIns="0" tIns="0" rIns="0" bIns="0" rtlCol="0" anchor="t">
            <a:spAutoFit/>
          </a:bodyPr>
          <a:lstStyle/>
          <a:p>
            <a:pPr algn="ctr">
              <a:lnSpc>
                <a:spcPts val="3919"/>
              </a:lnSpc>
              <a:spcBef>
                <a:spcPct val="0"/>
              </a:spcBef>
            </a:pPr>
            <a:r>
              <a:rPr lang="en-US" sz="3200" b="1" dirty="0">
                <a:solidFill>
                  <a:srgbClr val="000000"/>
                </a:solidFill>
                <a:latin typeface="Aptos" panose="020B0004020202020204" pitchFamily="34" charset="0"/>
                <a:ea typeface="Canva Sans Bold"/>
                <a:cs typeface="Canva Sans Bold"/>
                <a:sym typeface="Canva Sans Bold"/>
              </a:rPr>
              <a:t>Depression</a:t>
            </a:r>
          </a:p>
        </p:txBody>
      </p:sp>
      <p:sp>
        <p:nvSpPr>
          <p:cNvPr id="11" name="TextBox 10">
            <a:extLst>
              <a:ext uri="{FF2B5EF4-FFF2-40B4-BE49-F238E27FC236}">
                <a16:creationId xmlns:a16="http://schemas.microsoft.com/office/drawing/2014/main" id="{D43E416E-AC4F-2864-DBE0-81BD19F908D6}"/>
              </a:ext>
            </a:extLst>
          </p:cNvPr>
          <p:cNvSpPr txBox="1"/>
          <p:nvPr/>
        </p:nvSpPr>
        <p:spPr>
          <a:xfrm>
            <a:off x="5633844" y="3736673"/>
            <a:ext cx="2156479" cy="988925"/>
          </a:xfrm>
          <a:prstGeom prst="rect">
            <a:avLst/>
          </a:prstGeom>
        </p:spPr>
        <p:txBody>
          <a:bodyPr wrap="square" lIns="0" tIns="0" rIns="0" bIns="0" rtlCol="0" anchor="t">
            <a:spAutoFit/>
          </a:bodyPr>
          <a:lstStyle/>
          <a:p>
            <a:pPr algn="ctr">
              <a:lnSpc>
                <a:spcPts val="3919"/>
              </a:lnSpc>
              <a:spcBef>
                <a:spcPct val="0"/>
              </a:spcBef>
            </a:pPr>
            <a:r>
              <a:rPr lang="en-US" sz="3200" b="1" dirty="0">
                <a:solidFill>
                  <a:srgbClr val="000000"/>
                </a:solidFill>
                <a:latin typeface="Aptos" panose="020B0004020202020204" pitchFamily="34" charset="0"/>
                <a:ea typeface="Canva Sans Bold"/>
                <a:cs typeface="Canva Sans Bold"/>
                <a:sym typeface="Canva Sans Bold"/>
              </a:rPr>
              <a:t>Sense of</a:t>
            </a:r>
          </a:p>
          <a:p>
            <a:pPr algn="ctr">
              <a:lnSpc>
                <a:spcPts val="3919"/>
              </a:lnSpc>
              <a:spcBef>
                <a:spcPct val="0"/>
              </a:spcBef>
            </a:pPr>
            <a:r>
              <a:rPr lang="en-US" sz="3200" b="1" dirty="0">
                <a:solidFill>
                  <a:srgbClr val="000000"/>
                </a:solidFill>
                <a:latin typeface="Aptos" panose="020B0004020202020204" pitchFamily="34" charset="0"/>
                <a:ea typeface="Canva Sans Bold"/>
                <a:cs typeface="Canva Sans Bold"/>
                <a:sym typeface="Canva Sans Bold"/>
              </a:rPr>
              <a:t> impotence</a:t>
            </a:r>
          </a:p>
        </p:txBody>
      </p:sp>
      <p:sp>
        <p:nvSpPr>
          <p:cNvPr id="12" name="TextBox 11">
            <a:extLst>
              <a:ext uri="{FF2B5EF4-FFF2-40B4-BE49-F238E27FC236}">
                <a16:creationId xmlns:a16="http://schemas.microsoft.com/office/drawing/2014/main" id="{9C9AC417-1C00-EAAF-FB0D-EF4E05ECCE1F}"/>
              </a:ext>
            </a:extLst>
          </p:cNvPr>
          <p:cNvSpPr txBox="1"/>
          <p:nvPr/>
        </p:nvSpPr>
        <p:spPr>
          <a:xfrm>
            <a:off x="9280784" y="3656321"/>
            <a:ext cx="3378716" cy="988925"/>
          </a:xfrm>
          <a:prstGeom prst="rect">
            <a:avLst/>
          </a:prstGeom>
        </p:spPr>
        <p:txBody>
          <a:bodyPr lIns="0" tIns="0" rIns="0" bIns="0" rtlCol="0" anchor="t">
            <a:spAutoFit/>
          </a:bodyPr>
          <a:lstStyle/>
          <a:p>
            <a:pPr algn="ctr">
              <a:lnSpc>
                <a:spcPts val="3919"/>
              </a:lnSpc>
              <a:spcBef>
                <a:spcPct val="0"/>
              </a:spcBef>
            </a:pPr>
            <a:r>
              <a:rPr lang="en-US" sz="3200" b="1" dirty="0">
                <a:solidFill>
                  <a:srgbClr val="000000"/>
                </a:solidFill>
                <a:latin typeface="Aptos" panose="020B0004020202020204" pitchFamily="34" charset="0"/>
                <a:ea typeface="Canva Sans Bold"/>
                <a:cs typeface="Canva Sans Bold"/>
                <a:sym typeface="Canva Sans Bold"/>
              </a:rPr>
              <a:t>Distrust in technology</a:t>
            </a:r>
          </a:p>
        </p:txBody>
      </p:sp>
      <p:sp>
        <p:nvSpPr>
          <p:cNvPr id="13" name="TextBox 12">
            <a:extLst>
              <a:ext uri="{FF2B5EF4-FFF2-40B4-BE49-F238E27FC236}">
                <a16:creationId xmlns:a16="http://schemas.microsoft.com/office/drawing/2014/main" id="{DF60D568-1243-2D24-804F-722348566DA4}"/>
              </a:ext>
            </a:extLst>
          </p:cNvPr>
          <p:cNvSpPr txBox="1"/>
          <p:nvPr/>
        </p:nvSpPr>
        <p:spPr>
          <a:xfrm>
            <a:off x="921332" y="3656321"/>
            <a:ext cx="3141280" cy="988925"/>
          </a:xfrm>
          <a:prstGeom prst="rect">
            <a:avLst/>
          </a:prstGeom>
        </p:spPr>
        <p:txBody>
          <a:bodyPr wrap="square" lIns="0" tIns="0" rIns="0" bIns="0" rtlCol="0" anchor="t">
            <a:spAutoFit/>
          </a:bodyPr>
          <a:lstStyle/>
          <a:p>
            <a:pPr algn="ctr">
              <a:lnSpc>
                <a:spcPts val="3919"/>
              </a:lnSpc>
              <a:spcBef>
                <a:spcPct val="0"/>
              </a:spcBef>
            </a:pPr>
            <a:r>
              <a:rPr lang="en-US" sz="3200" b="1" dirty="0">
                <a:solidFill>
                  <a:srgbClr val="000000"/>
                </a:solidFill>
                <a:latin typeface="Aptos" panose="020B0004020202020204" pitchFamily="34" charset="0"/>
                <a:ea typeface="Canva Sans Bold"/>
                <a:cs typeface="Canva Sans Bold"/>
                <a:sym typeface="Canva Sans Bold"/>
              </a:rPr>
              <a:t>Generalized discouragement</a:t>
            </a:r>
          </a:p>
        </p:txBody>
      </p:sp>
      <p:sp>
        <p:nvSpPr>
          <p:cNvPr id="14" name="Freeform 3">
            <a:extLst>
              <a:ext uri="{FF2B5EF4-FFF2-40B4-BE49-F238E27FC236}">
                <a16:creationId xmlns:a16="http://schemas.microsoft.com/office/drawing/2014/main" id="{883C446F-F08F-2B60-0657-E875FA2D6CDB}"/>
              </a:ext>
            </a:extLst>
          </p:cNvPr>
          <p:cNvSpPr/>
          <p:nvPr/>
        </p:nvSpPr>
        <p:spPr>
          <a:xfrm>
            <a:off x="10311" y="45442"/>
            <a:ext cx="1822041" cy="1796988"/>
          </a:xfrm>
          <a:custGeom>
            <a:avLst/>
            <a:gdLst/>
            <a:ahLst/>
            <a:cxnLst/>
            <a:rect l="l" t="t" r="r" b="b"/>
            <a:pathLst>
              <a:path w="1822041" h="1796988">
                <a:moveTo>
                  <a:pt x="0" y="0"/>
                </a:moveTo>
                <a:lnTo>
                  <a:pt x="1822040" y="0"/>
                </a:lnTo>
                <a:lnTo>
                  <a:pt x="1822040" y="1796988"/>
                </a:lnTo>
                <a:lnTo>
                  <a:pt x="0" y="17969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Tree>
    <p:extLst>
      <p:ext uri="{BB962C8B-B14F-4D97-AF65-F5344CB8AC3E}">
        <p14:creationId xmlns:p14="http://schemas.microsoft.com/office/powerpoint/2010/main" val="3898145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265403" y="222238"/>
            <a:ext cx="8090040" cy="1390622"/>
          </a:xfrm>
        </p:spPr>
        <p:txBody>
          <a:bodyPr>
            <a:normAutofit/>
          </a:bodyPr>
          <a:lstStyle/>
          <a:p>
            <a:pPr algn="l"/>
            <a:r>
              <a:rPr lang="en-US" sz="6600" dirty="0">
                <a:latin typeface="Aptos" panose="020B0004020202020204" pitchFamily="34" charset="0"/>
              </a:rPr>
              <a:t>FINAL TEST</a:t>
            </a: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7986" y="2"/>
            <a:ext cx="1732713" cy="93754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467134" y="1988821"/>
            <a:ext cx="8880209" cy="7276625"/>
          </a:xfrm>
        </p:spPr>
        <p:txBody>
          <a:bodyPr>
            <a:normAutofit/>
          </a:bodyPr>
          <a:lstStyle/>
          <a:p>
            <a:pPr marL="0" indent="0" algn="ctr">
              <a:spcAft>
                <a:spcPts val="900"/>
              </a:spcAft>
              <a:buNone/>
            </a:pPr>
            <a:r>
              <a:rPr lang="en-GB" sz="5400" dirty="0">
                <a:latin typeface="Aptos" panose="020B0004020202020204" pitchFamily="34" charset="0"/>
              </a:rPr>
              <a:t>Why is it important to protect one's digital privacy? Make a contrast between conscious and nonconscious use of technology, what are the main consequences on human health?</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2278" y="5135939"/>
            <a:ext cx="946326" cy="946326"/>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11175341" y="7750024"/>
            <a:ext cx="2753588"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pic>
        <p:nvPicPr>
          <p:cNvPr id="5" name="Resim 4" descr="Otáznik výplň plnou farbou">
            <a:extLst>
              <a:ext uri="{FF2B5EF4-FFF2-40B4-BE49-F238E27FC236}">
                <a16:creationId xmlns:a16="http://schemas.microsoft.com/office/drawing/2014/main" id="{BB5D2F0A-3C14-8B4B-A8B2-6DBCCD66CAF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627963" y="1612859"/>
            <a:ext cx="6192905" cy="6192905"/>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4403" y="2"/>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08118" y="1541859"/>
            <a:ext cx="0" cy="2396562"/>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4291" y="9050693"/>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dirty="0">
              <a:solidFill>
                <a:prstClr val="white"/>
              </a:solidFill>
              <a:latin typeface="Calibri" panose="020F0502020204030204"/>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77545" y="8278795"/>
            <a:ext cx="2010458" cy="2008208"/>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defTabSz="1371600"/>
            <a:endParaRPr lang="en-US" sz="2700">
              <a:solidFill>
                <a:prstClr val="black"/>
              </a:solidFill>
              <a:latin typeface="Calibri" panose="020F0502020204030204"/>
            </a:endParaRPr>
          </a:p>
        </p:txBody>
      </p:sp>
    </p:spTree>
    <p:extLst>
      <p:ext uri="{BB962C8B-B14F-4D97-AF65-F5344CB8AC3E}">
        <p14:creationId xmlns:p14="http://schemas.microsoft.com/office/powerpoint/2010/main" val="1432895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68447" y="981075"/>
            <a:ext cx="17351106" cy="8337091"/>
          </a:xfrm>
          <a:prstGeom prst="rect">
            <a:avLst/>
          </a:prstGeom>
        </p:spPr>
        <p:txBody>
          <a:bodyPr lIns="0" tIns="0" rIns="0" bIns="0" rtlCol="0" anchor="t">
            <a:spAutoFit/>
          </a:bodyPr>
          <a:lstStyle/>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92BAB5"/>
                </a:solidFill>
                <a:effectLst/>
                <a:uLnTx/>
                <a:uFillTx/>
                <a:latin typeface="Aptos"/>
                <a:ea typeface="Inter"/>
                <a:cs typeface="Inter"/>
                <a:sym typeface="Inter"/>
              </a:rPr>
              <a:t>Free </a:t>
            </a:r>
            <a:r>
              <a:rPr lang="en-US" sz="4000" b="1">
                <a:solidFill>
                  <a:srgbClr val="92BAB5"/>
                </a:solidFill>
                <a:latin typeface="Aptos"/>
                <a:ea typeface="Inter"/>
                <a:cs typeface="Inter"/>
                <a:sym typeface="Inter"/>
              </a:rPr>
              <a:t>License</a:t>
            </a:r>
            <a:r>
              <a:rPr kumimoji="0" lang="en-US" sz="4000" b="1" i="0" u="none" strike="noStrike" kern="1200" cap="none" spc="0" normalizeH="0" baseline="0" noProof="0" dirty="0">
                <a:ln>
                  <a:noFill/>
                </a:ln>
                <a:solidFill>
                  <a:srgbClr val="92BAB5"/>
                </a:solidFill>
                <a:effectLst/>
                <a:uLnTx/>
                <a:uFillTx/>
                <a:latin typeface="Aptos"/>
                <a:ea typeface="Inter"/>
                <a:cs typeface="Inter"/>
                <a:sym typeface="Inter"/>
              </a:rPr>
              <a:t>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product developed here as part of the project "Building Digital Resilience by Making Digital Wellbeing and Security Accessible to All 2022-2-SK01-KA220-ADU-000096888" was developed with the support of the European Commission and reflects exclusively the opinion of the author. The European Commission is not responsible for the content of the documents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a:ea typeface="Inter"/>
                <a:cs typeface="Inter"/>
                <a:sym typeface="Inter"/>
              </a:rPr>
              <a:t>The publication obtains the Creative Commons </a:t>
            </a:r>
            <a:r>
              <a:rPr lang="en-US" sz="3200">
                <a:solidFill>
                  <a:prstClr val="black"/>
                </a:solidFill>
                <a:latin typeface="Aptos"/>
                <a:ea typeface="Inter"/>
                <a:cs typeface="Inter"/>
                <a:sym typeface="Inter"/>
              </a:rPr>
              <a:t>License</a:t>
            </a:r>
            <a:r>
              <a:rPr kumimoji="0" lang="en-US" sz="3200" b="0" i="0" u="none" strike="noStrike" kern="1200" cap="none" spc="0" normalizeH="0" baseline="0" noProof="0" dirty="0">
                <a:ln>
                  <a:noFill/>
                </a:ln>
                <a:solidFill>
                  <a:prstClr val="black"/>
                </a:solidFill>
                <a:effectLst/>
                <a:uLnTx/>
                <a:uFillTx/>
                <a:latin typeface="Aptos"/>
                <a:ea typeface="Inter"/>
                <a:cs typeface="Inter"/>
                <a:sym typeface="Inter"/>
              </a:rPr>
              <a:t> CC BY- NC SA.</a:t>
            </a:r>
            <a:endParaRPr lang="en-US" sz="3200" b="0" i="0" u="none" strike="noStrike" kern="1200" cap="none" spc="0" normalizeH="0" baseline="0" noProof="0" dirty="0">
              <a:ln>
                <a:noFill/>
              </a:ln>
              <a:solidFill>
                <a:prstClr val="black"/>
              </a:solidFill>
              <a:effectLst/>
              <a:uLnTx/>
              <a:uFillTx/>
              <a:latin typeface="Aptos"/>
              <a:ea typeface="Inter"/>
              <a:cs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This license allows you to distribute, remix, improve and build on the work, but only non-commercially. When using the work as well as extracts from this must</a:t>
            </a:r>
            <a:r>
              <a:rPr kumimoji="0" lang="sk-SK"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a:t>
            </a: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be mentioned the source and a link to the license must be given and possible changes have to be mentioned. The copyrights remain with the authors of the documents. </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work may not be used for commercial purposes. </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If you recompose, convert or build upon the work, your contributions must be published under the same license as the original.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Disclaimer:</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609600" y="3543300"/>
            <a:ext cx="2344122" cy="808722"/>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latin typeface="Aptos" panose="020B0004020202020204" pitchFamily="34" charset="0"/>
                <a:cs typeface="Calibri Light" panose="020F0302020204030204" pitchFamily="34" charset="0"/>
              </a:rPr>
              <a:t>Defining Digital Privacy</a:t>
            </a:r>
          </a:p>
        </p:txBody>
      </p:sp>
      <p:graphicFrame>
        <p:nvGraphicFramePr>
          <p:cNvPr id="7" name="Content Placeholder 2">
            <a:extLst>
              <a:ext uri="{FF2B5EF4-FFF2-40B4-BE49-F238E27FC236}">
                <a16:creationId xmlns:a16="http://schemas.microsoft.com/office/drawing/2014/main" id="{0294E8A8-F03D-B828-0E81-670AEEE75561}"/>
              </a:ext>
            </a:extLst>
          </p:cNvPr>
          <p:cNvGraphicFramePr>
            <a:graphicFrameLocks noGrp="1"/>
          </p:cNvGraphicFramePr>
          <p:nvPr>
            <p:ph idx="1"/>
            <p:extLst>
              <p:ext uri="{D42A27DB-BD31-4B8C-83A1-F6EECF244321}">
                <p14:modId xmlns:p14="http://schemas.microsoft.com/office/powerpoint/2010/main" val="2918290629"/>
              </p:ext>
            </p:extLst>
          </p:nvPr>
        </p:nvGraphicFramePr>
        <p:xfrm>
          <a:off x="1012232" y="2135235"/>
          <a:ext cx="11468100" cy="6820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reeform 3">
            <a:extLst>
              <a:ext uri="{FF2B5EF4-FFF2-40B4-BE49-F238E27FC236}">
                <a16:creationId xmlns:a16="http://schemas.microsoft.com/office/drawing/2014/main" id="{AB5E4027-C34A-311C-201B-83B0562AA722}"/>
              </a:ext>
            </a:extLst>
          </p:cNvPr>
          <p:cNvSpPr/>
          <p:nvPr/>
        </p:nvSpPr>
        <p:spPr>
          <a:xfrm rot="3627783">
            <a:off x="12801152" y="4166805"/>
            <a:ext cx="5334000" cy="2757033"/>
          </a:xfrm>
          <a:custGeom>
            <a:avLst/>
            <a:gdLst/>
            <a:ahLst/>
            <a:cxnLst/>
            <a:rect l="l" t="t" r="r" b="b"/>
            <a:pathLst>
              <a:path w="6420532" h="3612335">
                <a:moveTo>
                  <a:pt x="0" y="0"/>
                </a:moveTo>
                <a:lnTo>
                  <a:pt x="6420532" y="0"/>
                </a:lnTo>
                <a:lnTo>
                  <a:pt x="6420532" y="3612334"/>
                </a:lnTo>
                <a:lnTo>
                  <a:pt x="0" y="3612334"/>
                </a:lnTo>
                <a:lnTo>
                  <a:pt x="0" y="0"/>
                </a:lnTo>
                <a:close/>
              </a:path>
            </a:pathLst>
          </a:custGeom>
          <a:blipFill>
            <a:blip r:embed="rId7"/>
            <a:stretch>
              <a:fillRect/>
            </a:stretch>
          </a:blipFill>
        </p:spPr>
        <p:txBody>
          <a:bodyPr/>
          <a:lstStyle/>
          <a:p>
            <a:endParaRPr lang="en-GB"/>
          </a:p>
        </p:txBody>
      </p:sp>
    </p:spTree>
    <p:extLst>
      <p:ext uri="{BB962C8B-B14F-4D97-AF65-F5344CB8AC3E}">
        <p14:creationId xmlns:p14="http://schemas.microsoft.com/office/powerpoint/2010/main" val="3361096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latin typeface="Aptos" panose="020B0004020202020204" pitchFamily="34" charset="0"/>
                <a:cs typeface="Calibri Light" panose="020F0302020204030204" pitchFamily="34" charset="0"/>
              </a:rPr>
              <a:t>Defining Digital Privacy</a:t>
            </a:r>
          </a:p>
        </p:txBody>
      </p:sp>
      <p:graphicFrame>
        <p:nvGraphicFramePr>
          <p:cNvPr id="7" name="Content Placeholder 2">
            <a:extLst>
              <a:ext uri="{FF2B5EF4-FFF2-40B4-BE49-F238E27FC236}">
                <a16:creationId xmlns:a16="http://schemas.microsoft.com/office/drawing/2014/main" id="{0294E8A8-F03D-B828-0E81-670AEEE75561}"/>
              </a:ext>
            </a:extLst>
          </p:cNvPr>
          <p:cNvGraphicFramePr>
            <a:graphicFrameLocks noGrp="1"/>
          </p:cNvGraphicFramePr>
          <p:nvPr>
            <p:ph idx="1"/>
            <p:extLst>
              <p:ext uri="{D42A27DB-BD31-4B8C-83A1-F6EECF244321}">
                <p14:modId xmlns:p14="http://schemas.microsoft.com/office/powerpoint/2010/main" val="2170609189"/>
              </p:ext>
            </p:extLst>
          </p:nvPr>
        </p:nvGraphicFramePr>
        <p:xfrm>
          <a:off x="1012232" y="2135235"/>
          <a:ext cx="11468100" cy="6820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reeform 2">
            <a:extLst>
              <a:ext uri="{FF2B5EF4-FFF2-40B4-BE49-F238E27FC236}">
                <a16:creationId xmlns:a16="http://schemas.microsoft.com/office/drawing/2014/main" id="{89C94F99-2B36-7ECB-210A-7C2B07231D8F}"/>
              </a:ext>
            </a:extLst>
          </p:cNvPr>
          <p:cNvSpPr/>
          <p:nvPr/>
        </p:nvSpPr>
        <p:spPr>
          <a:xfrm>
            <a:off x="13335000" y="3390845"/>
            <a:ext cx="4279752" cy="3683020"/>
          </a:xfrm>
          <a:custGeom>
            <a:avLst/>
            <a:gdLst/>
            <a:ahLst/>
            <a:cxnLst/>
            <a:rect l="l" t="t" r="r" b="b"/>
            <a:pathLst>
              <a:path w="2713736" h="2408440">
                <a:moveTo>
                  <a:pt x="0" y="0"/>
                </a:moveTo>
                <a:lnTo>
                  <a:pt x="2713735" y="0"/>
                </a:lnTo>
                <a:lnTo>
                  <a:pt x="2713735" y="2408440"/>
                </a:lnTo>
                <a:lnTo>
                  <a:pt x="0" y="24084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extLst>
      <p:ext uri="{BB962C8B-B14F-4D97-AF65-F5344CB8AC3E}">
        <p14:creationId xmlns:p14="http://schemas.microsoft.com/office/powerpoint/2010/main" val="17332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2" name="Title 1"/>
          <p:cNvSpPr>
            <a:spLocks noGrp="1"/>
          </p:cNvSpPr>
          <p:nvPr>
            <p:ph type="title"/>
          </p:nvPr>
        </p:nvSpPr>
        <p:spPr>
          <a:xfrm>
            <a:off x="585097" y="375047"/>
            <a:ext cx="14559203" cy="1583813"/>
          </a:xfrm>
        </p:spPr>
        <p:txBody>
          <a:bodyPr>
            <a:normAutofit/>
          </a:bodyPr>
          <a:lstStyle/>
          <a:p>
            <a:pPr>
              <a:spcAft>
                <a:spcPts val="900"/>
              </a:spcAft>
            </a:pPr>
            <a:r>
              <a:rPr lang="en-GB" sz="6000" dirty="0">
                <a:latin typeface="Aptos" panose="020B0004020202020204" pitchFamily="34" charset="0"/>
                <a:cs typeface="Calibri" panose="020F0502020204030204" pitchFamily="34" charset="0"/>
              </a:rPr>
              <a:t>Impact of Digital Privacy in our daily life</a:t>
            </a:r>
          </a:p>
        </p:txBody>
      </p:sp>
      <p:sp>
        <p:nvSpPr>
          <p:cNvPr id="3" name="Content Placeholder 2"/>
          <p:cNvSpPr>
            <a:spLocks noGrp="1"/>
          </p:cNvSpPr>
          <p:nvPr>
            <p:ph idx="1"/>
          </p:nvPr>
        </p:nvSpPr>
        <p:spPr>
          <a:xfrm>
            <a:off x="720091" y="1958860"/>
            <a:ext cx="10936922" cy="7739510"/>
          </a:xfrm>
        </p:spPr>
        <p:txBody>
          <a:bodyPr>
            <a:normAutofit/>
          </a:bodyPr>
          <a:lstStyle/>
          <a:p>
            <a:pPr>
              <a:spcAft>
                <a:spcPts val="900"/>
              </a:spcAft>
            </a:pPr>
            <a:r>
              <a:rPr lang="en-GB" sz="5400" dirty="0">
                <a:latin typeface="Aptos" panose="020B0004020202020204" pitchFamily="34" charset="0"/>
              </a:rPr>
              <a:t>Digital privacy </a:t>
            </a:r>
            <a:r>
              <a:rPr lang="en-GB" sz="5400" b="1" dirty="0">
                <a:latin typeface="Aptos" panose="020B0004020202020204" pitchFamily="34" charset="0"/>
              </a:rPr>
              <a:t>is not an abstract concept but a tangible and vital aspect of our lives</a:t>
            </a:r>
            <a:r>
              <a:rPr lang="en-GB" sz="5400" dirty="0">
                <a:latin typeface="Aptos" panose="020B0004020202020204" pitchFamily="34" charset="0"/>
              </a:rPr>
              <a:t>. </a:t>
            </a:r>
          </a:p>
          <a:p>
            <a:pPr>
              <a:spcAft>
                <a:spcPts val="900"/>
              </a:spcAft>
            </a:pPr>
            <a:r>
              <a:rPr lang="en-GB" sz="5400" i="0" dirty="0">
                <a:effectLst/>
                <a:latin typeface="Aptos" panose="020B0004020202020204" pitchFamily="34" charset="0"/>
              </a:rPr>
              <a:t>It is crucial to understand it to </a:t>
            </a:r>
            <a:r>
              <a:rPr lang="en-GB" sz="5400" b="1" i="0" dirty="0">
                <a:effectLst/>
                <a:latin typeface="Aptos" panose="020B0004020202020204" pitchFamily="34" charset="0"/>
              </a:rPr>
              <a:t>respect the rights of the users </a:t>
            </a:r>
            <a:r>
              <a:rPr lang="en-GB" sz="5400" i="0" dirty="0">
                <a:effectLst/>
                <a:latin typeface="Aptos" panose="020B0004020202020204" pitchFamily="34" charset="0"/>
              </a:rPr>
              <a:t>and </a:t>
            </a:r>
            <a:r>
              <a:rPr lang="en-GB" sz="5400" b="1" i="0" dirty="0">
                <a:effectLst/>
                <a:latin typeface="Aptos" panose="020B0004020202020204" pitchFamily="34" charset="0"/>
              </a:rPr>
              <a:t>keep their personal information safe </a:t>
            </a:r>
            <a:r>
              <a:rPr lang="en-GB" sz="5400" i="0" dirty="0">
                <a:effectLst/>
                <a:latin typeface="Aptos" panose="020B0004020202020204" pitchFamily="34" charset="0"/>
              </a:rPr>
              <a:t>from cybercrime or unauthorized use. </a:t>
            </a:r>
          </a:p>
          <a:p>
            <a:pPr marL="0" indent="0">
              <a:spcAft>
                <a:spcPts val="900"/>
              </a:spcAft>
              <a:buNone/>
            </a:pPr>
            <a:endParaRPr lang="en-US" sz="5400" i="0" dirty="0">
              <a:effectLst/>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9392824" y="1031734"/>
            <a:ext cx="8206721" cy="8206721"/>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endParaRPr lang="en-US" sz="2700" dirty="0">
              <a:solidFill>
                <a:prstClr val="black"/>
              </a:solidFill>
              <a:latin typeface="Calibri" panose="020F0502020204030204"/>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72842" y="1381688"/>
            <a:ext cx="1186532" cy="11543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endParaRPr>
          </a:p>
        </p:txBody>
      </p:sp>
      <p:sp>
        <p:nvSpPr>
          <p:cNvPr id="5" name="Freeform 2">
            <a:extLst>
              <a:ext uri="{FF2B5EF4-FFF2-40B4-BE49-F238E27FC236}">
                <a16:creationId xmlns:a16="http://schemas.microsoft.com/office/drawing/2014/main" id="{7FDC31B5-323B-B676-4CCD-F8C24F46BBE1}"/>
              </a:ext>
            </a:extLst>
          </p:cNvPr>
          <p:cNvSpPr/>
          <p:nvPr/>
        </p:nvSpPr>
        <p:spPr>
          <a:xfrm>
            <a:off x="11826513" y="3417449"/>
            <a:ext cx="4799558" cy="2699751"/>
          </a:xfrm>
          <a:custGeom>
            <a:avLst/>
            <a:gdLst/>
            <a:ahLst/>
            <a:cxnLst/>
            <a:rect l="l" t="t" r="r" b="b"/>
            <a:pathLst>
              <a:path w="4799558" h="2699751">
                <a:moveTo>
                  <a:pt x="0" y="0"/>
                </a:moveTo>
                <a:lnTo>
                  <a:pt x="4799558" y="0"/>
                </a:lnTo>
                <a:lnTo>
                  <a:pt x="4799558" y="2699752"/>
                </a:lnTo>
                <a:lnTo>
                  <a:pt x="0" y="2699752"/>
                </a:lnTo>
                <a:lnTo>
                  <a:pt x="0" y="0"/>
                </a:lnTo>
                <a:close/>
              </a:path>
            </a:pathLst>
          </a:custGeom>
          <a:blipFill>
            <a:blip r:embed="rId3"/>
            <a:stretch>
              <a:fillRect t="-11444" b="-11444"/>
            </a:stretch>
          </a:blipFill>
        </p:spPr>
        <p:txBody>
          <a:bodyPr/>
          <a:lstStyle/>
          <a:p>
            <a:endParaRPr lang="en-GB"/>
          </a:p>
        </p:txBody>
      </p:sp>
    </p:spTree>
    <p:extLst>
      <p:ext uri="{BB962C8B-B14F-4D97-AF65-F5344CB8AC3E}">
        <p14:creationId xmlns:p14="http://schemas.microsoft.com/office/powerpoint/2010/main" val="427331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Calibri" panose="020F0502020204030204"/>
            </a:endParaRPr>
          </a:p>
        </p:txBody>
      </p:sp>
      <p:sp>
        <p:nvSpPr>
          <p:cNvPr id="2" name="Title 1"/>
          <p:cNvSpPr>
            <a:spLocks noGrp="1"/>
          </p:cNvSpPr>
          <p:nvPr>
            <p:ph type="title"/>
          </p:nvPr>
        </p:nvSpPr>
        <p:spPr>
          <a:xfrm>
            <a:off x="585097" y="375047"/>
            <a:ext cx="14559203" cy="1583813"/>
          </a:xfrm>
        </p:spPr>
        <p:txBody>
          <a:bodyPr>
            <a:normAutofit/>
          </a:bodyPr>
          <a:lstStyle/>
          <a:p>
            <a:pPr>
              <a:spcAft>
                <a:spcPts val="900"/>
              </a:spcAft>
            </a:pPr>
            <a:r>
              <a:rPr lang="en-GB" sz="6000" dirty="0">
                <a:latin typeface="Aptos" panose="020B0004020202020204" pitchFamily="34" charset="0"/>
                <a:cs typeface="Calibri" panose="020F0502020204030204" pitchFamily="34" charset="0"/>
              </a:rPr>
              <a:t>Why Digital Privacy is important?</a:t>
            </a:r>
          </a:p>
        </p:txBody>
      </p:sp>
      <p:sp>
        <p:nvSpPr>
          <p:cNvPr id="3" name="Content Placeholder 2"/>
          <p:cNvSpPr>
            <a:spLocks noGrp="1"/>
          </p:cNvSpPr>
          <p:nvPr>
            <p:ph idx="1"/>
          </p:nvPr>
        </p:nvSpPr>
        <p:spPr>
          <a:xfrm>
            <a:off x="720091" y="1958860"/>
            <a:ext cx="10936922" cy="7739510"/>
          </a:xfrm>
        </p:spPr>
        <p:txBody>
          <a:bodyPr>
            <a:normAutofit lnSpcReduction="10000"/>
          </a:bodyPr>
          <a:lstStyle/>
          <a:p>
            <a:pPr>
              <a:spcAft>
                <a:spcPts val="900"/>
              </a:spcAft>
            </a:pPr>
            <a:r>
              <a:rPr lang="en-GB" sz="4000" dirty="0">
                <a:latin typeface="Aptos" panose="020B0004020202020204" pitchFamily="34" charset="0"/>
              </a:rPr>
              <a:t>Digital privacy matters for a myriad of reasons. It goes beyond the preservation of personal data, playing a pivotal role in </a:t>
            </a:r>
            <a:r>
              <a:rPr lang="en-GB" sz="4000" b="1" dirty="0">
                <a:latin typeface="Aptos" panose="020B0004020202020204" pitchFamily="34" charset="0"/>
              </a:rPr>
              <a:t>personal security and freedom</a:t>
            </a:r>
            <a:r>
              <a:rPr lang="en-GB" sz="4000" dirty="0">
                <a:latin typeface="Aptos" panose="020B0004020202020204" pitchFamily="34" charset="0"/>
              </a:rPr>
              <a:t>. </a:t>
            </a:r>
          </a:p>
          <a:p>
            <a:pPr>
              <a:spcAft>
                <a:spcPts val="900"/>
              </a:spcAft>
            </a:pPr>
            <a:r>
              <a:rPr lang="en-GB" sz="4000" i="0" dirty="0">
                <a:effectLst/>
                <a:latin typeface="Aptos" panose="020B0004020202020204" pitchFamily="34" charset="0"/>
              </a:rPr>
              <a:t>The concept of digital privacy is a fairly common term in today's society, due to the process of globalization and digital interconnection. </a:t>
            </a:r>
            <a:endParaRPr lang="sk-SK" sz="4000" i="0" dirty="0">
              <a:effectLst/>
              <a:latin typeface="Aptos" panose="020B0004020202020204" pitchFamily="34" charset="0"/>
            </a:endParaRPr>
          </a:p>
          <a:p>
            <a:pPr>
              <a:spcAft>
                <a:spcPts val="900"/>
              </a:spcAft>
            </a:pPr>
            <a:r>
              <a:rPr lang="en-GB" sz="4000" i="0" dirty="0">
                <a:effectLst/>
                <a:latin typeface="Aptos" panose="020B0004020202020204" pitchFamily="34" charset="0"/>
              </a:rPr>
              <a:t>We live in an increasingly interconnected world so </a:t>
            </a:r>
            <a:r>
              <a:rPr lang="en-GB" sz="4000" b="1" i="0" dirty="0">
                <a:effectLst/>
                <a:latin typeface="Aptos" panose="020B0004020202020204" pitchFamily="34" charset="0"/>
              </a:rPr>
              <a:t>the division between personal/private and general/public has no dividing line</a:t>
            </a:r>
            <a:r>
              <a:rPr lang="en-GB" sz="4000" i="0" dirty="0">
                <a:effectLst/>
                <a:latin typeface="Aptos" panose="020B0004020202020204" pitchFamily="34" charset="0"/>
              </a:rPr>
              <a:t>. </a:t>
            </a:r>
            <a:endParaRPr lang="sk-SK" sz="4000" i="0" dirty="0">
              <a:effectLst/>
              <a:latin typeface="Aptos" panose="020B0004020202020204" pitchFamily="34" charset="0"/>
            </a:endParaRPr>
          </a:p>
          <a:p>
            <a:pPr>
              <a:spcAft>
                <a:spcPts val="900"/>
              </a:spcAft>
            </a:pPr>
            <a:r>
              <a:rPr lang="en-GB" sz="4000" i="0" dirty="0">
                <a:effectLst/>
                <a:latin typeface="Aptos" panose="020B0004020202020204" pitchFamily="34" charset="0"/>
              </a:rPr>
              <a:t>That is why it is very important to protect our personal information within digital privacy.</a:t>
            </a:r>
          </a:p>
          <a:p>
            <a:pPr marL="0" indent="0">
              <a:spcAft>
                <a:spcPts val="900"/>
              </a:spcAft>
              <a:buNone/>
            </a:pPr>
            <a:endParaRPr lang="en-US" sz="4000" i="0" dirty="0">
              <a:effectLst/>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9392824" y="1031734"/>
            <a:ext cx="8206721" cy="8206721"/>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371600"/>
            <a:endParaRPr lang="en-US" sz="2700" dirty="0">
              <a:solidFill>
                <a:prstClr val="black"/>
              </a:solidFill>
              <a:latin typeface="Calibri" panose="020F0502020204030204"/>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72842" y="1381688"/>
            <a:ext cx="1186532" cy="11543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srgbClr val="FFFFFF"/>
              </a:solidFill>
              <a:latin typeface="Calibri" panose="020F0502020204030204"/>
            </a:endParaRPr>
          </a:p>
        </p:txBody>
      </p:sp>
      <p:sp>
        <p:nvSpPr>
          <p:cNvPr id="8" name="Oblúk 7">
            <a:extLst>
              <a:ext uri="{FF2B5EF4-FFF2-40B4-BE49-F238E27FC236}">
                <a16:creationId xmlns:a16="http://schemas.microsoft.com/office/drawing/2014/main" id="{F97BCE77-F0AE-EFF9-3ECF-1B841A963ED6}"/>
              </a:ext>
            </a:extLst>
          </p:cNvPr>
          <p:cNvSpPr/>
          <p:nvPr/>
        </p:nvSpPr>
        <p:spPr>
          <a:xfrm rot="3553311">
            <a:off x="10275391" y="2194671"/>
            <a:ext cx="2982738" cy="3119996"/>
          </a:xfrm>
          <a:prstGeom prst="arc">
            <a:avLst>
              <a:gd name="adj1" fmla="val 12805575"/>
              <a:gd name="adj2" fmla="val 2065840"/>
            </a:avLst>
          </a:prstGeom>
          <a:ln w="8572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30579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257300" y="547687"/>
            <a:ext cx="15773400" cy="1988345"/>
          </a:xfrm>
        </p:spPr>
        <p:txBody>
          <a:bodyPr>
            <a:normAutofit/>
          </a:bodyPr>
          <a:lstStyle/>
          <a:p>
            <a:pPr>
              <a:spcAft>
                <a:spcPts val="900"/>
              </a:spcAft>
            </a:pPr>
            <a:r>
              <a:rPr lang="en-GB" sz="6700">
                <a:latin typeface="Aptos" panose="020B0004020202020204" pitchFamily="34" charset="0"/>
                <a:cs typeface="Calibri" panose="020F0502020204030204" pitchFamily="34" charset="0"/>
              </a:rPr>
              <a:t>What is GDPR, a legal framework applied in the EU?</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257300" y="2738437"/>
            <a:ext cx="15773400" cy="6527007"/>
          </a:xfrm>
        </p:spPr>
        <p:txBody>
          <a:bodyPr>
            <a:normAutofit/>
          </a:bodyPr>
          <a:lstStyle/>
          <a:p>
            <a:pPr>
              <a:spcAft>
                <a:spcPts val="900"/>
              </a:spcAft>
            </a:pPr>
            <a:r>
              <a:rPr lang="en-GB" sz="3900">
                <a:latin typeface="Aptos" panose="020B0004020202020204" pitchFamily="34" charset="0"/>
              </a:rPr>
              <a:t>In the</a:t>
            </a:r>
            <a:r>
              <a:rPr lang="en-GB" sz="3900" b="1">
                <a:latin typeface="Aptos" panose="020B0004020202020204" pitchFamily="34" charset="0"/>
              </a:rPr>
              <a:t> European Union</a:t>
            </a:r>
            <a:r>
              <a:rPr lang="en-GB" sz="3900">
                <a:latin typeface="Aptos" panose="020B0004020202020204" pitchFamily="34" charset="0"/>
              </a:rPr>
              <a:t>, the General Data Protection Regulation (GDPR) is a significant legal framework that safeguards individuals’ privacy rights by regulating the processing of personal data</a:t>
            </a:r>
            <a:endParaRPr lang="sk-SK" sz="3900">
              <a:latin typeface="Aptos" panose="020B0004020202020204" pitchFamily="34" charset="0"/>
            </a:endParaRPr>
          </a:p>
          <a:p>
            <a:pPr>
              <a:spcAft>
                <a:spcPts val="900"/>
              </a:spcAft>
            </a:pPr>
            <a:r>
              <a:rPr lang="en-GB" sz="3900" b="1" i="0">
                <a:effectLst/>
                <a:latin typeface="Aptos" panose="020B0004020202020204" pitchFamily="34" charset="0"/>
              </a:rPr>
              <a:t>EU data protection rules </a:t>
            </a:r>
            <a:r>
              <a:rPr lang="en-GB" sz="3900" i="0">
                <a:effectLst/>
                <a:latin typeface="Aptos" panose="020B0004020202020204" pitchFamily="34" charset="0"/>
              </a:rPr>
              <a:t>guarantee the protection of your personal data </a:t>
            </a:r>
            <a:r>
              <a:rPr lang="en-GB" sz="3900" b="1" i="0">
                <a:effectLst/>
                <a:latin typeface="Aptos" panose="020B0004020202020204" pitchFamily="34" charset="0"/>
              </a:rPr>
              <a:t>whenever they are collected </a:t>
            </a:r>
            <a:r>
              <a:rPr lang="en-GB" sz="3900" i="0">
                <a:effectLst/>
                <a:latin typeface="Aptos" panose="020B0004020202020204" pitchFamily="34" charset="0"/>
              </a:rPr>
              <a:t>– for example, when you buy something online, apply for a job... </a:t>
            </a:r>
          </a:p>
          <a:p>
            <a:pPr>
              <a:spcAft>
                <a:spcPts val="900"/>
              </a:spcAft>
            </a:pPr>
            <a:r>
              <a:rPr lang="en-GB" sz="3900" i="0">
                <a:effectLst/>
                <a:latin typeface="Aptos" panose="020B0004020202020204" pitchFamily="34" charset="0"/>
              </a:rPr>
              <a:t>These rules apply to both </a:t>
            </a:r>
            <a:r>
              <a:rPr lang="en-GB" sz="3900" b="1" i="0">
                <a:effectLst/>
                <a:latin typeface="Aptos" panose="020B0004020202020204" pitchFamily="34" charset="0"/>
              </a:rPr>
              <a:t>companies</a:t>
            </a:r>
            <a:r>
              <a:rPr lang="en-GB" sz="3900" i="0">
                <a:effectLst/>
                <a:latin typeface="Aptos" panose="020B0004020202020204" pitchFamily="34" charset="0"/>
              </a:rPr>
              <a:t> and </a:t>
            </a:r>
            <a:r>
              <a:rPr lang="en-GB" sz="3900" b="1" i="0">
                <a:effectLst/>
                <a:latin typeface="Aptos" panose="020B0004020202020204" pitchFamily="34" charset="0"/>
              </a:rPr>
              <a:t>organisations (</a:t>
            </a:r>
            <a:r>
              <a:rPr lang="en-GB" sz="3900" i="0">
                <a:effectLst/>
                <a:latin typeface="Aptos" panose="020B0004020202020204" pitchFamily="34" charset="0"/>
              </a:rPr>
              <a:t>public and private) </a:t>
            </a:r>
            <a:r>
              <a:rPr lang="en-GB" sz="3900" b="1" i="0">
                <a:effectLst/>
                <a:latin typeface="Aptos" panose="020B0004020202020204" pitchFamily="34" charset="0"/>
              </a:rPr>
              <a:t>in the EU </a:t>
            </a:r>
            <a:r>
              <a:rPr lang="en-GB" sz="3900" i="0">
                <a:effectLst/>
                <a:latin typeface="Aptos" panose="020B0004020202020204" pitchFamily="34" charset="0"/>
              </a:rPr>
              <a:t>and those based </a:t>
            </a:r>
            <a:r>
              <a:rPr lang="en-GB" sz="3900" b="1" i="0">
                <a:effectLst/>
                <a:latin typeface="Aptos" panose="020B0004020202020204" pitchFamily="34" charset="0"/>
              </a:rPr>
              <a:t>outside the EU </a:t>
            </a:r>
            <a:r>
              <a:rPr lang="en-GB" sz="3900" i="0">
                <a:effectLst/>
                <a:latin typeface="Aptos" panose="020B0004020202020204" pitchFamily="34" charset="0"/>
              </a:rPr>
              <a:t>who offer goods or services in the EU, such as Facebook or Amazon, whenever these companies request or re-use the personal data of individuals in the EU.</a:t>
            </a:r>
          </a:p>
          <a:p>
            <a:pPr marL="0" indent="0">
              <a:spcAft>
                <a:spcPts val="900"/>
              </a:spcAft>
              <a:buNone/>
            </a:pPr>
            <a:endParaRPr lang="en-US" sz="3900" i="0">
              <a:effectLst/>
              <a:latin typeface="Aptos" panose="020B0004020202020204" pitchFamily="34" charset="0"/>
            </a:endParaRPr>
          </a:p>
        </p:txBody>
      </p:sp>
    </p:spTree>
    <p:extLst>
      <p:ext uri="{BB962C8B-B14F-4D97-AF65-F5344CB8AC3E}">
        <p14:creationId xmlns:p14="http://schemas.microsoft.com/office/powerpoint/2010/main" val="299775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72048" y="692241"/>
            <a:ext cx="15773400" cy="1204599"/>
          </a:xfrm>
        </p:spPr>
        <p:txBody>
          <a:bodyPr>
            <a:normAutofit/>
          </a:bodyPr>
          <a:lstStyle/>
          <a:p>
            <a:pPr>
              <a:spcAft>
                <a:spcPts val="900"/>
              </a:spcAft>
            </a:pPr>
            <a:r>
              <a:rPr lang="en-GB" sz="6700" dirty="0">
                <a:latin typeface="Aptos" panose="020B0004020202020204" pitchFamily="34" charset="0"/>
                <a:cs typeface="Calibri" panose="020F0502020204030204" pitchFamily="34" charset="0"/>
              </a:rPr>
              <a:t>Digital Privacy: A European Union Law</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1257300" y="2387821"/>
            <a:ext cx="15773400" cy="6877624"/>
          </a:xfrm>
        </p:spPr>
        <p:txBody>
          <a:bodyPr>
            <a:normAutofit lnSpcReduction="10000"/>
          </a:bodyPr>
          <a:lstStyle/>
          <a:p>
            <a:pPr algn="just">
              <a:spcAft>
                <a:spcPts val="900"/>
              </a:spcAft>
            </a:pPr>
            <a:r>
              <a:rPr lang="en-GB" sz="4000" dirty="0">
                <a:latin typeface="Aptos" panose="020B0004020202020204" pitchFamily="34" charset="0"/>
              </a:rPr>
              <a:t>The right to privacy is also expressly protected by the </a:t>
            </a:r>
            <a:r>
              <a:rPr lang="en-GB" sz="4000" b="1" dirty="0">
                <a:latin typeface="Aptos" panose="020B0004020202020204" pitchFamily="34" charset="0"/>
              </a:rPr>
              <a:t>Charter of Fundamental Rights of the European Union</a:t>
            </a:r>
            <a:endParaRPr lang="sk-SK" sz="4000" b="1" dirty="0">
              <a:latin typeface="Aptos" panose="020B0004020202020204" pitchFamily="34" charset="0"/>
            </a:endParaRPr>
          </a:p>
          <a:p>
            <a:pPr marL="0" indent="0">
              <a:spcAft>
                <a:spcPts val="900"/>
              </a:spcAft>
              <a:buNone/>
            </a:pPr>
            <a:endParaRPr lang="sk-SK" sz="4000" b="1" dirty="0">
              <a:latin typeface="Aptos" panose="020B0004020202020204" pitchFamily="34" charset="0"/>
            </a:endParaRPr>
          </a:p>
          <a:p>
            <a:pPr marL="0" indent="0">
              <a:spcAft>
                <a:spcPts val="900"/>
              </a:spcAft>
              <a:buNone/>
            </a:pPr>
            <a:endParaRPr lang="sk-SK" sz="4000" b="1" dirty="0">
              <a:latin typeface="Aptos" panose="020B0004020202020204" pitchFamily="34" charset="0"/>
            </a:endParaRPr>
          </a:p>
          <a:p>
            <a:pPr marL="0" indent="0">
              <a:spcAft>
                <a:spcPts val="900"/>
              </a:spcAft>
              <a:buNone/>
            </a:pPr>
            <a:endParaRPr lang="en-GB" sz="4000" b="1" dirty="0">
              <a:latin typeface="Aptos" panose="020B0004020202020204" pitchFamily="34" charset="0"/>
            </a:endParaRPr>
          </a:p>
          <a:p>
            <a:pPr algn="just">
              <a:spcAft>
                <a:spcPts val="900"/>
              </a:spcAft>
            </a:pPr>
            <a:r>
              <a:rPr lang="en-GB" sz="4000" b="1" i="0" dirty="0">
                <a:solidFill>
                  <a:srgbClr val="FFAA5A"/>
                </a:solidFill>
                <a:effectLst/>
                <a:latin typeface="Aptos" panose="020B0004020202020204" pitchFamily="34" charset="0"/>
              </a:rPr>
              <a:t>“Everyone has the right to the protection of personal data concerning him or her</a:t>
            </a:r>
            <a:r>
              <a:rPr lang="sk-SK" sz="4000" b="1" i="0" dirty="0">
                <a:solidFill>
                  <a:srgbClr val="FFAA5A"/>
                </a:solidFill>
                <a:effectLst/>
                <a:latin typeface="Aptos" panose="020B0004020202020204" pitchFamily="34" charset="0"/>
              </a:rPr>
              <a:t>.“</a:t>
            </a:r>
          </a:p>
          <a:p>
            <a:pPr algn="just">
              <a:spcAft>
                <a:spcPts val="900"/>
              </a:spcAft>
            </a:pPr>
            <a:r>
              <a:rPr lang="en-GB" sz="4000" i="0" dirty="0">
                <a:effectLst/>
                <a:latin typeface="Aptos" panose="020B0004020202020204" pitchFamily="34" charset="0"/>
              </a:rPr>
              <a:t>This article underlines the importance of </a:t>
            </a:r>
            <a:r>
              <a:rPr lang="en-GB" sz="4000" b="1" i="0" dirty="0">
                <a:effectLst/>
                <a:latin typeface="Aptos" panose="020B0004020202020204" pitchFamily="34" charset="0"/>
              </a:rPr>
              <a:t>safeguarding individuals’ personal data</a:t>
            </a:r>
            <a:r>
              <a:rPr lang="en-GB" sz="4000" i="0" dirty="0">
                <a:effectLst/>
                <a:latin typeface="Aptos" panose="020B0004020202020204" pitchFamily="34" charset="0"/>
              </a:rPr>
              <a:t>, which is a crucial aspect of digital privacy in the European Union.</a:t>
            </a:r>
          </a:p>
          <a:p>
            <a:pPr>
              <a:spcAft>
                <a:spcPts val="900"/>
              </a:spcAft>
            </a:pPr>
            <a:endParaRPr lang="en-US" sz="4000" b="1" i="0" dirty="0">
              <a:effectLst/>
              <a:latin typeface="Aptos" panose="020B0004020202020204" pitchFamily="34" charset="0"/>
            </a:endParaRPr>
          </a:p>
        </p:txBody>
      </p:sp>
      <p:sp>
        <p:nvSpPr>
          <p:cNvPr id="4" name="Šípka: nadol 3">
            <a:extLst>
              <a:ext uri="{FF2B5EF4-FFF2-40B4-BE49-F238E27FC236}">
                <a16:creationId xmlns:a16="http://schemas.microsoft.com/office/drawing/2014/main" id="{66FC3496-7F5D-9DE9-DED4-78A27915C385}"/>
              </a:ext>
            </a:extLst>
          </p:cNvPr>
          <p:cNvSpPr/>
          <p:nvPr/>
        </p:nvSpPr>
        <p:spPr>
          <a:xfrm rot="17562278">
            <a:off x="5546950" y="3880512"/>
            <a:ext cx="1676400" cy="1905000"/>
          </a:xfrm>
          <a:prstGeom prst="downArrow">
            <a:avLst/>
          </a:prstGeom>
          <a:solidFill>
            <a:srgbClr val="92BA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BlokTextu 4">
            <a:extLst>
              <a:ext uri="{FF2B5EF4-FFF2-40B4-BE49-F238E27FC236}">
                <a16:creationId xmlns:a16="http://schemas.microsoft.com/office/drawing/2014/main" id="{A4232E16-DB2E-29BD-1B72-3A4CE2EFC428}"/>
              </a:ext>
            </a:extLst>
          </p:cNvPr>
          <p:cNvSpPr txBox="1"/>
          <p:nvPr/>
        </p:nvSpPr>
        <p:spPr>
          <a:xfrm>
            <a:off x="7570114" y="4727409"/>
            <a:ext cx="2977268" cy="830997"/>
          </a:xfrm>
          <a:prstGeom prst="rect">
            <a:avLst/>
          </a:prstGeom>
          <a:noFill/>
          <a:ln>
            <a:noFill/>
          </a:ln>
        </p:spPr>
        <p:txBody>
          <a:bodyPr wrap="square" rtlCol="0">
            <a:spAutoFit/>
          </a:bodyPr>
          <a:lstStyle/>
          <a:p>
            <a:r>
              <a:rPr lang="sk-SK" sz="4800" b="1" dirty="0" err="1">
                <a:latin typeface="Aptos" panose="020B0004020202020204" pitchFamily="34" charset="0"/>
              </a:rPr>
              <a:t>Article</a:t>
            </a:r>
            <a:r>
              <a:rPr lang="sk-SK" sz="4800" b="1" dirty="0">
                <a:latin typeface="Aptos" panose="020B0004020202020204" pitchFamily="34" charset="0"/>
              </a:rPr>
              <a:t> 8</a:t>
            </a:r>
            <a:endParaRPr lang="en-GB" sz="4800" b="1" dirty="0">
              <a:latin typeface="Aptos" panose="020B0004020202020204" pitchFamily="34" charset="0"/>
            </a:endParaRPr>
          </a:p>
        </p:txBody>
      </p:sp>
    </p:spTree>
    <p:extLst>
      <p:ext uri="{BB962C8B-B14F-4D97-AF65-F5344CB8AC3E}">
        <p14:creationId xmlns:p14="http://schemas.microsoft.com/office/powerpoint/2010/main" val="410580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257300" y="547687"/>
            <a:ext cx="15773400" cy="1988345"/>
          </a:xfrm>
        </p:spPr>
        <p:txBody>
          <a:bodyPr>
            <a:normAutofit fontScale="90000"/>
          </a:bodyPr>
          <a:lstStyle/>
          <a:p>
            <a:pPr>
              <a:spcAft>
                <a:spcPts val="900"/>
              </a:spcAft>
            </a:pPr>
            <a:r>
              <a:rPr lang="en-GB" sz="6700" dirty="0">
                <a:latin typeface="Aptos" panose="020B0004020202020204" pitchFamily="34" charset="0"/>
                <a:cs typeface="Calibri" panose="020F0502020204030204" pitchFamily="34" charset="0"/>
              </a:rPr>
              <a:t>What are the benefits of Digital Privacy</a:t>
            </a:r>
            <a:r>
              <a:rPr lang="sk-SK" sz="6700" dirty="0">
                <a:latin typeface="Aptos" panose="020B0004020202020204" pitchFamily="34" charset="0"/>
                <a:cs typeface="Calibri" panose="020F0502020204030204" pitchFamily="34" charset="0"/>
              </a:rPr>
              <a:t>?</a:t>
            </a:r>
            <a:br>
              <a:rPr lang="sk-SK" sz="6700" dirty="0">
                <a:latin typeface="Aptos" panose="020B0004020202020204" pitchFamily="34" charset="0"/>
                <a:cs typeface="Calibri" panose="020F0502020204030204" pitchFamily="34" charset="0"/>
              </a:rPr>
            </a:br>
            <a:r>
              <a:rPr lang="en-GB" sz="6700" dirty="0">
                <a:solidFill>
                  <a:srgbClr val="FFAA5A"/>
                </a:solidFill>
                <a:latin typeface="Aptos" panose="020B0004020202020204" pitchFamily="34" charset="0"/>
                <a:cs typeface="Calibri" panose="020F0502020204030204" pitchFamily="34" charset="0"/>
              </a:rPr>
              <a:t>The positive effects of digital privacy are:</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B1E4283-66C6-BCF7-B616-5FA84A2B9C85}"/>
              </a:ext>
            </a:extLst>
          </p:cNvPr>
          <p:cNvGrpSpPr/>
          <p:nvPr/>
        </p:nvGrpSpPr>
        <p:grpSpPr>
          <a:xfrm>
            <a:off x="975896" y="3666569"/>
            <a:ext cx="4018203" cy="4065383"/>
            <a:chOff x="0" y="0"/>
            <a:chExt cx="812800" cy="812800"/>
          </a:xfrm>
        </p:grpSpPr>
        <p:sp>
          <p:nvSpPr>
            <p:cNvPr id="21" name="Freeform 7">
              <a:extLst>
                <a:ext uri="{FF2B5EF4-FFF2-40B4-BE49-F238E27FC236}">
                  <a16:creationId xmlns:a16="http://schemas.microsoft.com/office/drawing/2014/main" id="{E468A8E7-5F45-A8FA-F896-5693E3A0BE7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DB8"/>
            </a:solidFill>
          </p:spPr>
          <p:txBody>
            <a:bodyPr/>
            <a:lstStyle/>
            <a:p>
              <a:endParaRPr lang="en-GB"/>
            </a:p>
          </p:txBody>
        </p:sp>
        <p:sp>
          <p:nvSpPr>
            <p:cNvPr id="22" name="TextBox 8">
              <a:extLst>
                <a:ext uri="{FF2B5EF4-FFF2-40B4-BE49-F238E27FC236}">
                  <a16:creationId xmlns:a16="http://schemas.microsoft.com/office/drawing/2014/main" id="{786DDF31-B1FD-99C6-6202-22ED93FCFDF2}"/>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9">
            <a:extLst>
              <a:ext uri="{FF2B5EF4-FFF2-40B4-BE49-F238E27FC236}">
                <a16:creationId xmlns:a16="http://schemas.microsoft.com/office/drawing/2014/main" id="{12DACE4F-76A8-8A9B-D9D6-A40C6F7C0449}"/>
              </a:ext>
            </a:extLst>
          </p:cNvPr>
          <p:cNvSpPr txBox="1"/>
          <p:nvPr/>
        </p:nvSpPr>
        <p:spPr>
          <a:xfrm>
            <a:off x="1680686" y="4553562"/>
            <a:ext cx="2642674" cy="2170531"/>
          </a:xfrm>
          <a:prstGeom prst="rect">
            <a:avLst/>
          </a:prstGeom>
        </p:spPr>
        <p:txBody>
          <a:bodyPr lIns="0" tIns="0" rIns="0" bIns="0" rtlCol="0" anchor="t">
            <a:spAutoFit/>
          </a:bodyPr>
          <a:lstStyle/>
          <a:p>
            <a:pPr algn="ctr">
              <a:lnSpc>
                <a:spcPts val="3359"/>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The ability to protect personal information and identity</a:t>
            </a:r>
          </a:p>
        </p:txBody>
      </p:sp>
      <p:grpSp>
        <p:nvGrpSpPr>
          <p:cNvPr id="9" name="Group 10">
            <a:extLst>
              <a:ext uri="{FF2B5EF4-FFF2-40B4-BE49-F238E27FC236}">
                <a16:creationId xmlns:a16="http://schemas.microsoft.com/office/drawing/2014/main" id="{6509F261-FC56-F7B3-F487-15752DACFAB2}"/>
              </a:ext>
            </a:extLst>
          </p:cNvPr>
          <p:cNvGrpSpPr/>
          <p:nvPr/>
        </p:nvGrpSpPr>
        <p:grpSpPr>
          <a:xfrm>
            <a:off x="5197704" y="3667552"/>
            <a:ext cx="4017600" cy="4064400"/>
            <a:chOff x="0" y="0"/>
            <a:chExt cx="812800" cy="812800"/>
          </a:xfrm>
        </p:grpSpPr>
        <p:sp>
          <p:nvSpPr>
            <p:cNvPr id="19" name="Freeform 11">
              <a:extLst>
                <a:ext uri="{FF2B5EF4-FFF2-40B4-BE49-F238E27FC236}">
                  <a16:creationId xmlns:a16="http://schemas.microsoft.com/office/drawing/2014/main" id="{03940F23-E1DF-E8D9-C10A-A4033E8052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DB8"/>
            </a:solidFill>
          </p:spPr>
          <p:txBody>
            <a:bodyPr/>
            <a:lstStyle/>
            <a:p>
              <a:endParaRPr lang="en-GB"/>
            </a:p>
          </p:txBody>
        </p:sp>
        <p:sp>
          <p:nvSpPr>
            <p:cNvPr id="20" name="TextBox 12">
              <a:extLst>
                <a:ext uri="{FF2B5EF4-FFF2-40B4-BE49-F238E27FC236}">
                  <a16:creationId xmlns:a16="http://schemas.microsoft.com/office/drawing/2014/main" id="{82592AB3-2287-50E8-29EC-64EE4CB41E4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3">
            <a:extLst>
              <a:ext uri="{FF2B5EF4-FFF2-40B4-BE49-F238E27FC236}">
                <a16:creationId xmlns:a16="http://schemas.microsoft.com/office/drawing/2014/main" id="{D959F584-FE5A-729B-4E14-2C05226D95B1}"/>
              </a:ext>
            </a:extLst>
          </p:cNvPr>
          <p:cNvGrpSpPr/>
          <p:nvPr/>
        </p:nvGrpSpPr>
        <p:grpSpPr>
          <a:xfrm>
            <a:off x="9478075" y="3667552"/>
            <a:ext cx="4017600" cy="4064400"/>
            <a:chOff x="0" y="0"/>
            <a:chExt cx="812800" cy="812800"/>
          </a:xfrm>
        </p:grpSpPr>
        <p:sp>
          <p:nvSpPr>
            <p:cNvPr id="17" name="Freeform 14">
              <a:extLst>
                <a:ext uri="{FF2B5EF4-FFF2-40B4-BE49-F238E27FC236}">
                  <a16:creationId xmlns:a16="http://schemas.microsoft.com/office/drawing/2014/main" id="{5972999F-921A-7B92-141A-3D1F84C6F58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DB8"/>
            </a:solidFill>
          </p:spPr>
          <p:txBody>
            <a:bodyPr/>
            <a:lstStyle/>
            <a:p>
              <a:endParaRPr lang="en-GB"/>
            </a:p>
          </p:txBody>
        </p:sp>
        <p:sp>
          <p:nvSpPr>
            <p:cNvPr id="18" name="TextBox 15">
              <a:extLst>
                <a:ext uri="{FF2B5EF4-FFF2-40B4-BE49-F238E27FC236}">
                  <a16:creationId xmlns:a16="http://schemas.microsoft.com/office/drawing/2014/main" id="{6DBFABD0-233F-774F-E4AE-BCD6F99F9453}"/>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6">
            <a:extLst>
              <a:ext uri="{FF2B5EF4-FFF2-40B4-BE49-F238E27FC236}">
                <a16:creationId xmlns:a16="http://schemas.microsoft.com/office/drawing/2014/main" id="{7F12DEA5-E0CF-95C7-A11A-1069D46E489D}"/>
              </a:ext>
            </a:extLst>
          </p:cNvPr>
          <p:cNvGrpSpPr/>
          <p:nvPr/>
        </p:nvGrpSpPr>
        <p:grpSpPr>
          <a:xfrm>
            <a:off x="13883037" y="3667552"/>
            <a:ext cx="4017600" cy="4064400"/>
            <a:chOff x="0" y="0"/>
            <a:chExt cx="812800" cy="812800"/>
          </a:xfrm>
        </p:grpSpPr>
        <p:sp>
          <p:nvSpPr>
            <p:cNvPr id="15" name="Freeform 17">
              <a:extLst>
                <a:ext uri="{FF2B5EF4-FFF2-40B4-BE49-F238E27FC236}">
                  <a16:creationId xmlns:a16="http://schemas.microsoft.com/office/drawing/2014/main" id="{04A96750-3A0A-E1FD-0D2C-EB190BEF6CF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BDB8"/>
            </a:solidFill>
          </p:spPr>
          <p:txBody>
            <a:bodyPr/>
            <a:lstStyle/>
            <a:p>
              <a:endParaRPr lang="en-GB"/>
            </a:p>
          </p:txBody>
        </p:sp>
        <p:sp>
          <p:nvSpPr>
            <p:cNvPr id="16" name="TextBox 18">
              <a:extLst>
                <a:ext uri="{FF2B5EF4-FFF2-40B4-BE49-F238E27FC236}">
                  <a16:creationId xmlns:a16="http://schemas.microsoft.com/office/drawing/2014/main" id="{A26C3C77-3054-E803-F6C0-9A031B2A279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9">
            <a:extLst>
              <a:ext uri="{FF2B5EF4-FFF2-40B4-BE49-F238E27FC236}">
                <a16:creationId xmlns:a16="http://schemas.microsoft.com/office/drawing/2014/main" id="{4828F322-E5AA-C8DB-E72F-3BBA0D616E91}"/>
              </a:ext>
            </a:extLst>
          </p:cNvPr>
          <p:cNvSpPr txBox="1"/>
          <p:nvPr/>
        </p:nvSpPr>
        <p:spPr>
          <a:xfrm>
            <a:off x="5885143" y="5143500"/>
            <a:ext cx="2531725" cy="862480"/>
          </a:xfrm>
          <a:prstGeom prst="rect">
            <a:avLst/>
          </a:prstGeom>
        </p:spPr>
        <p:txBody>
          <a:bodyPr lIns="0" tIns="0" rIns="0" bIns="0" rtlCol="0" anchor="t">
            <a:spAutoFit/>
          </a:bodyPr>
          <a:lstStyle/>
          <a:p>
            <a:pPr algn="ctr">
              <a:lnSpc>
                <a:spcPts val="3359"/>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Prevention of identity theft</a:t>
            </a:r>
          </a:p>
        </p:txBody>
      </p:sp>
      <p:sp>
        <p:nvSpPr>
          <p:cNvPr id="13" name="TextBox 20">
            <a:extLst>
              <a:ext uri="{FF2B5EF4-FFF2-40B4-BE49-F238E27FC236}">
                <a16:creationId xmlns:a16="http://schemas.microsoft.com/office/drawing/2014/main" id="{5AD8B8A7-57E5-D633-CF6A-984B7CBFD4B1}"/>
              </a:ext>
            </a:extLst>
          </p:cNvPr>
          <p:cNvSpPr txBox="1"/>
          <p:nvPr/>
        </p:nvSpPr>
        <p:spPr>
          <a:xfrm>
            <a:off x="10106627" y="4790098"/>
            <a:ext cx="2882615" cy="2170531"/>
          </a:xfrm>
          <a:prstGeom prst="rect">
            <a:avLst/>
          </a:prstGeom>
        </p:spPr>
        <p:txBody>
          <a:bodyPr lIns="0" tIns="0" rIns="0" bIns="0" rtlCol="0" anchor="t">
            <a:spAutoFit/>
          </a:bodyPr>
          <a:lstStyle/>
          <a:p>
            <a:pPr algn="ctr">
              <a:lnSpc>
                <a:spcPts val="3359"/>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Prevention of unauthorized access, misuse, and data breaches</a:t>
            </a:r>
          </a:p>
        </p:txBody>
      </p:sp>
      <p:sp>
        <p:nvSpPr>
          <p:cNvPr id="14" name="TextBox 21">
            <a:extLst>
              <a:ext uri="{FF2B5EF4-FFF2-40B4-BE49-F238E27FC236}">
                <a16:creationId xmlns:a16="http://schemas.microsoft.com/office/drawing/2014/main" id="{6FDD6696-5029-A2C2-5BAC-EC37E78466DA}"/>
              </a:ext>
            </a:extLst>
          </p:cNvPr>
          <p:cNvSpPr txBox="1"/>
          <p:nvPr/>
        </p:nvSpPr>
        <p:spPr>
          <a:xfrm>
            <a:off x="14618095" y="4989578"/>
            <a:ext cx="2694009" cy="1298497"/>
          </a:xfrm>
          <a:prstGeom prst="rect">
            <a:avLst/>
          </a:prstGeom>
        </p:spPr>
        <p:txBody>
          <a:bodyPr lIns="0" tIns="0" rIns="0" bIns="0" rtlCol="0" anchor="t">
            <a:spAutoFit/>
          </a:bodyPr>
          <a:lstStyle/>
          <a:p>
            <a:pPr algn="ctr">
              <a:lnSpc>
                <a:spcPts val="3359"/>
              </a:lnSpc>
              <a:spcBef>
                <a:spcPct val="0"/>
              </a:spcBef>
            </a:pPr>
            <a:r>
              <a:rPr lang="en-US" sz="2800" b="1" dirty="0">
                <a:solidFill>
                  <a:srgbClr val="000000"/>
                </a:solidFill>
                <a:latin typeface="Aptos" panose="020B0004020202020204" pitchFamily="34" charset="0"/>
                <a:ea typeface="Canva Sans Bold"/>
                <a:cs typeface="Canva Sans Bold"/>
                <a:sym typeface="Canva Sans Bold"/>
              </a:rPr>
              <a:t>Avoiding targeted advertising</a:t>
            </a:r>
          </a:p>
        </p:txBody>
      </p:sp>
    </p:spTree>
    <p:extLst>
      <p:ext uri="{BB962C8B-B14F-4D97-AF65-F5344CB8AC3E}">
        <p14:creationId xmlns:p14="http://schemas.microsoft.com/office/powerpoint/2010/main" val="2812721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8bc9dea-9bf6-49de-a95a-f1fa7fcbbbfa">
      <Terms xmlns="http://schemas.microsoft.com/office/infopath/2007/PartnerControls"/>
    </lcf76f155ced4ddcb4097134ff3c332f>
    <TaxCatchAll xmlns="86c132ca-d2ce-4f1f-9992-28ad6e1060f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EE849A-0EF8-442A-8582-D618F32394AC}">
  <ds:schemaRefs>
    <ds:schemaRef ds:uri="http://schemas.microsoft.com/sharepoint/v3/contenttype/forms"/>
  </ds:schemaRefs>
</ds:datastoreItem>
</file>

<file path=customXml/itemProps2.xml><?xml version="1.0" encoding="utf-8"?>
<ds:datastoreItem xmlns:ds="http://schemas.openxmlformats.org/officeDocument/2006/customXml" ds:itemID="{5C272674-2F0C-4E7C-9BEB-0244C255D351}">
  <ds:schemaRefs>
    <ds:schemaRef ds:uri="http://schemas.microsoft.com/office/2006/metadata/properties"/>
    <ds:schemaRef ds:uri="http://schemas.microsoft.com/office/infopath/2007/PartnerControls"/>
    <ds:schemaRef ds:uri="48bc9dea-9bf6-49de-a95a-f1fa7fcbbbfa"/>
    <ds:schemaRef ds:uri="86c132ca-d2ce-4f1f-9992-28ad6e1060fc"/>
  </ds:schemaRefs>
</ds:datastoreItem>
</file>

<file path=customXml/itemProps3.xml><?xml version="1.0" encoding="utf-8"?>
<ds:datastoreItem xmlns:ds="http://schemas.openxmlformats.org/officeDocument/2006/customXml" ds:itemID="{DDD860A2-5DA3-410E-9D80-BBFAED9EE9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195</TotalTime>
  <Words>2292</Words>
  <Application>Microsoft Office PowerPoint</Application>
  <PresentationFormat>Vlastná</PresentationFormat>
  <Paragraphs>192</Paragraphs>
  <Slides>23</Slides>
  <Notes>17</Notes>
  <HiddenSlides>0</HiddenSlides>
  <MMClips>0</MMClips>
  <ScaleCrop>false</ScaleCrop>
  <HeadingPairs>
    <vt:vector size="4" baseType="variant">
      <vt:variant>
        <vt:lpstr>Motív</vt:lpstr>
      </vt:variant>
      <vt:variant>
        <vt:i4>2</vt:i4>
      </vt:variant>
      <vt:variant>
        <vt:lpstr>Nadpisy snímok</vt:lpstr>
      </vt:variant>
      <vt:variant>
        <vt:i4>23</vt:i4>
      </vt:variant>
    </vt:vector>
  </HeadingPairs>
  <TitlesOfParts>
    <vt:vector size="25" baseType="lpstr">
      <vt:lpstr>Office Theme</vt:lpstr>
      <vt:lpstr>Motív Office</vt:lpstr>
      <vt:lpstr>Digital Privacy – Understanding Digital Privacy</vt:lpstr>
      <vt:lpstr>WHAT ROLE DOES TECHNOLOGY PLAY IN OUR LIVES?</vt:lpstr>
      <vt:lpstr>Defining Digital Privacy</vt:lpstr>
      <vt:lpstr>Defining Digital Privacy</vt:lpstr>
      <vt:lpstr>Impact of Digital Privacy in our daily life</vt:lpstr>
      <vt:lpstr>Why Digital Privacy is important?</vt:lpstr>
      <vt:lpstr>What is GDPR, a legal framework applied in the EU?</vt:lpstr>
      <vt:lpstr>Digital Privacy: A European Union Law</vt:lpstr>
      <vt:lpstr>What are the benefits of Digital Privacy? The positive effects of digital privacy are:</vt:lpstr>
      <vt:lpstr>What are the negative consequences of the absence of Digital Privacy?  The negative effects of the absence of digital privacy are several and can have multiple consequences that impact the reputation and rights of users: </vt:lpstr>
      <vt:lpstr>What are the issues of a lack of Digital Privacy?</vt:lpstr>
      <vt:lpstr>What are the key elements of Digital Privacy?</vt:lpstr>
      <vt:lpstr>Prezentácia programu PowerPoint</vt:lpstr>
      <vt:lpstr>What are the key elements of Digital Privacy?</vt:lpstr>
      <vt:lpstr>1- What are technical cookies?</vt:lpstr>
      <vt:lpstr>2- What are analytical cookies?</vt:lpstr>
      <vt:lpstr>3- What are profiling cookies?</vt:lpstr>
      <vt:lpstr>Prezentácia programu PowerPoint</vt:lpstr>
      <vt:lpstr>Prezentácia programu PowerPoint</vt:lpstr>
      <vt:lpstr>Violation of Privacy Definition and actors of violation</vt:lpstr>
      <vt:lpstr>Violation of Privacy How do you feel if they violate your privacy?</vt:lpstr>
      <vt:lpstr>FINAL TEST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DIGIWELL: 1. Understanding  Digital Privacy</dc:title>
  <cp:lastModifiedBy>Marcela Hallová</cp:lastModifiedBy>
  <cp:revision>31</cp:revision>
  <dcterms:created xsi:type="dcterms:W3CDTF">2006-08-16T00:00:00Z</dcterms:created>
  <dcterms:modified xsi:type="dcterms:W3CDTF">2024-10-23T12:25:40Z</dcterms:modified>
  <dc:identifier>DAGKcixA18U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