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9"/>
  </p:notesMasterIdLst>
  <p:sldIdLst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78" r:id="rId27"/>
    <p:sldId id="265" r:id="rId28"/>
  </p:sldIdLst>
  <p:sldSz cx="18288000" cy="10287000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52F74-10F5-4095-9EDA-A700EF9AE51E}" v="3" dt="2024-10-23T12:32:53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2F252F74-10F5-4095-9EDA-A700EF9AE51E}"/>
    <pc:docChg chg="delSld">
      <pc:chgData name="Martina Hanová" userId="S::hanova@uniag.sk::3d22e42d-bb89-40fb-8988-9efa43568f68" providerId="AD" clId="Web-{2F252F74-10F5-4095-9EDA-A700EF9AE51E}" dt="2024-10-23T12:32:53.786" v="2"/>
      <pc:docMkLst>
        <pc:docMk/>
      </pc:docMkLst>
      <pc:sldChg chg="del">
        <pc:chgData name="Martina Hanová" userId="S::hanova@uniag.sk::3d22e42d-bb89-40fb-8988-9efa43568f68" providerId="AD" clId="Web-{2F252F74-10F5-4095-9EDA-A700EF9AE51E}" dt="2024-10-23T12:32:53.786" v="2"/>
        <pc:sldMkLst>
          <pc:docMk/>
          <pc:sldMk cId="0" sldId="282"/>
        </pc:sldMkLst>
      </pc:sldChg>
      <pc:sldChg chg="del">
        <pc:chgData name="Martina Hanová" userId="S::hanova@uniag.sk::3d22e42d-bb89-40fb-8988-9efa43568f68" providerId="AD" clId="Web-{2F252F74-10F5-4095-9EDA-A700EF9AE51E}" dt="2024-10-23T12:32:46.958" v="0"/>
        <pc:sldMkLst>
          <pc:docMk/>
          <pc:sldMk cId="3068211290" sldId="290"/>
        </pc:sldMkLst>
      </pc:sldChg>
      <pc:sldChg chg="del">
        <pc:chgData name="Martina Hanová" userId="S::hanova@uniag.sk::3d22e42d-bb89-40fb-8988-9efa43568f68" providerId="AD" clId="Web-{2F252F74-10F5-4095-9EDA-A700EF9AE51E}" dt="2024-10-23T12:32:51.802" v="1"/>
        <pc:sldMkLst>
          <pc:docMk/>
          <pc:sldMk cId="2546280741" sldId="32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echcrunch.com/2019/09/26/privacy-queen-of-human-rights-in-a-digital-world/" TargetMode="External"/><Relationship Id="rId1" Type="http://schemas.openxmlformats.org/officeDocument/2006/relationships/hyperlink" Target="https://www.eff.org/issues/privacy" TargetMode="Externa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hyperlink" Target="https://techcrunch.com/2019/09/26/privacy-queen-of-human-rights-in-a-digital-world/" TargetMode="External"/><Relationship Id="rId5" Type="http://schemas.openxmlformats.org/officeDocument/2006/relationships/hyperlink" Target="https://www.eff.org/issues/privacy" TargetMode="External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 súkromie je </a:t>
          </a:r>
          <a:r>
            <a:rPr lang="sk-SK" sz="3200" b="1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schopnosť jednotlivcov kontrolovať a chrániť prístup k ich osobným informáciám pri orientácií na internete</a:t>
          </a:r>
          <a:r>
            <a: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b="1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 súkromie pomáha jednotlivcom zostať v anonymite počas prístupu k internetu tým, že chráni osobné údaje ako sú mená, adresy a čísla kreditných kariet</a:t>
          </a:r>
          <a:r>
            <a: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2" custLinFactNeighborX="-347" custLinFactNeighborY="-1301"/>
      <dgm:spPr/>
    </dgm:pt>
    <dgm:pt modelId="{EBE6A6BB-A490-48D6-927D-A2E4AE497919}" type="pres">
      <dgm:prSet presAssocID="{F9C2F4BE-EB9B-4688-A872-ADD58D39D0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2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2"/>
      <dgm:spPr/>
    </dgm:pt>
    <dgm:pt modelId="{86AFC11D-B852-4C54-9CD8-71F36EDFF892}" type="pres">
      <dgm:prSet presAssocID="{F896F5E4-15BF-42B7-A51E-CA6559A2EC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DIGITÁLNE SÚKROMIE </a:t>
          </a:r>
          <a:r>
            <a: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= </a:t>
          </a:r>
          <a:r>
            <a: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odkazuje na ochranu online informácií súkromných osôb</a:t>
          </a:r>
          <a:r>
            <a: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b="1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Vo virtuálnom svete, kde každá aktivita môže byť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1" tooltip="https://www.eff.org/issues/privacy"/>
            </a:rPr>
            <a:t>sledovaná</a:t>
          </a: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, sa však môže súkromie zdať skôr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ideálny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koncept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ako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2" tooltip="https://techcrunch.com/2019/09/26/privacy-queen-of-human-rights-in-a-digital-world/"/>
            </a:rPr>
            <a:t>realita</a:t>
          </a:r>
          <a:r>
            <a:rPr lang="en-US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kern="120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2" custLinFactNeighborX="-347" custLinFactNeighborY="-1301"/>
      <dgm:spPr/>
    </dgm:pt>
    <dgm:pt modelId="{EBE6A6BB-A490-48D6-927D-A2E4AE497919}" type="pres">
      <dgm:prSet presAssocID="{F9C2F4BE-EB9B-4688-A872-ADD58D39D04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2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2"/>
      <dgm:spPr/>
    </dgm:pt>
    <dgm:pt modelId="{86AFC11D-B852-4C54-9CD8-71F36EDFF892}" type="pres">
      <dgm:prSet presAssocID="{F896F5E4-15BF-42B7-A51E-CA6559A2EC6C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563491"/>
          <a:ext cx="11468100" cy="2557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773663" y="1172217"/>
          <a:ext cx="1406660" cy="1406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2953987" y="596765"/>
          <a:ext cx="8514112" cy="255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6" tIns="270676" rIns="270676" bIns="270676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 súkromie je </a:t>
          </a:r>
          <a:r>
            <a:rPr lang="sk-SK" sz="3200" b="1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schopnosť jednotlivcov kontrolovať a chrániť prístup k ich osobným informáciám pri orientácií na internete</a:t>
          </a: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b="1" kern="1200" dirty="0">
            <a:latin typeface="Aptos" panose="020B0004020202020204" pitchFamily="34" charset="0"/>
          </a:endParaRPr>
        </a:p>
      </dsp:txBody>
      <dsp:txXfrm>
        <a:off x="2953987" y="596765"/>
        <a:ext cx="8514112" cy="2557564"/>
      </dsp:txXfrm>
    </dsp:sp>
    <dsp:sp modelId="{6969EAE1-338E-4270-A363-8BDB06D9270B}">
      <dsp:nvSpPr>
        <dsp:cNvPr id="0" name=""/>
        <dsp:cNvSpPr/>
      </dsp:nvSpPr>
      <dsp:spPr>
        <a:xfrm>
          <a:off x="0" y="3665842"/>
          <a:ext cx="11468100" cy="2557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773663" y="4241295"/>
          <a:ext cx="1406660" cy="1406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2953987" y="3665842"/>
          <a:ext cx="8514112" cy="2557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76" tIns="270676" rIns="270676" bIns="270676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Digitálne súkromie pomáha jednotlivcom zostať v anonymite počas prístupu k internetu tým, že chráni osobné údaje ako sú mená, adresy a čísla kreditných kariet</a:t>
          </a:r>
          <a:r>
            <a:rPr lang="en-US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2953987" y="3665842"/>
        <a:ext cx="8514112" cy="2557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1081658"/>
          <a:ext cx="11468100" cy="20460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618930" y="1568639"/>
          <a:ext cx="1125328" cy="1125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2363189" y="1108278"/>
          <a:ext cx="9104910" cy="204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40" tIns="216540" rIns="216540" bIns="2165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b="1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rPr>
            <a:t>DIGITÁLNE SÚKROMIE </a:t>
          </a:r>
          <a:r>
            <a:rPr lang="en-US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= </a:t>
          </a: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odkazuje na ochranu online informácií súkromných osôb</a:t>
          </a:r>
          <a:r>
            <a:rPr lang="en-US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b="1" kern="1200" dirty="0">
            <a:latin typeface="Aptos" panose="020B0004020202020204" pitchFamily="34" charset="0"/>
          </a:endParaRPr>
        </a:p>
      </dsp:txBody>
      <dsp:txXfrm>
        <a:off x="2363189" y="1108278"/>
        <a:ext cx="9104910" cy="2046051"/>
      </dsp:txXfrm>
    </dsp:sp>
    <dsp:sp modelId="{6969EAE1-338E-4270-A363-8BDB06D9270B}">
      <dsp:nvSpPr>
        <dsp:cNvPr id="0" name=""/>
        <dsp:cNvSpPr/>
      </dsp:nvSpPr>
      <dsp:spPr>
        <a:xfrm>
          <a:off x="0" y="3665842"/>
          <a:ext cx="11468100" cy="20460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618930" y="4126204"/>
          <a:ext cx="1125328" cy="1125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2363189" y="3665842"/>
          <a:ext cx="9104910" cy="204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40" tIns="216540" rIns="216540" bIns="2165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Vo virtuálnom svete, kde každá aktivita môže byť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5" tooltip="https://www.eff.org/issues/privacy"/>
            </a:rPr>
            <a:t>sledovaná</a:t>
          </a:r>
          <a:r>
            <a:rPr lang="sk-SK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, sa však môže súkromie zdať skôr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ideálny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koncept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ako</a:t>
          </a:r>
          <a:r>
            <a:rPr lang="en-US" sz="3200" u="sng" kern="12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 </a:t>
          </a:r>
          <a:r>
            <a:rPr lang="sk-SK" sz="3200" u="sng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  <a:hlinkClick xmlns:r="http://schemas.openxmlformats.org/officeDocument/2006/relationships" r:id="rId6" tooltip="https://techcrunch.com/2019/09/26/privacy-queen-of-human-rights-in-a-digital-world/"/>
            </a:rPr>
            <a:t>realita</a:t>
          </a:r>
          <a:r>
            <a:rPr lang="en-US" sz="32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.</a:t>
          </a:r>
          <a:endParaRPr lang="en-US" sz="3200" kern="1200" dirty="0">
            <a:latin typeface="Aptos" panose="020B0004020202020204" pitchFamily="34" charset="0"/>
          </a:endParaRPr>
        </a:p>
      </dsp:txBody>
      <dsp:txXfrm>
        <a:off x="2363189" y="3665842"/>
        <a:ext cx="9104910" cy="2046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FD91-54EE-4753-9A16-1C3430ABD755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79F5-8B9F-4680-9BFC-DFA2671E6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8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55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8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7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5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49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7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7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9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3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2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4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7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6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E79F5-8B9F-4680-9BFC-DFA2671E61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57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20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3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8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1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9281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Digitálne súkromie 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Chápanie digitálneho súkromia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844314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sk-SK" sz="2100" dirty="0">
                <a:solidFill>
                  <a:prstClr val="black"/>
                </a:solidFill>
                <a:latin typeface="Aptos" panose="02110004020202020204"/>
              </a:rPr>
              <a:t>Budovanie digitálnej odolnosti prostredníctvom sprístupnenia digitálnej pohody a bezpečnosti všetkým (širokej verejnosti)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71500"/>
            <a:ext cx="15773400" cy="3713224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5300" dirty="0">
                <a:latin typeface="Aptos" panose="020B0004020202020204" pitchFamily="34" charset="0"/>
                <a:cs typeface="Calibri" panose="020F0502020204030204" pitchFamily="34" charset="0"/>
              </a:rPr>
              <a:t>Aké sú negatívne dôsledky absencie digitálneho súkromia?</a:t>
            </a:r>
            <a:b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sk-SK" sz="40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Negatívne dopady absencie digitálneho súkromia sú viaceré a môžu mať rôzne dôsledky, ktoré ovplyvňujú povesť a práva používateľov:</a:t>
            </a:r>
            <a:br>
              <a:rPr lang="en-GB" sz="6700" b="0" dirty="0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GB" sz="6700" b="0" dirty="0">
              <a:solidFill>
                <a:schemeClr val="tx1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85C26FF-917F-8BC8-1758-6F865FF47C67}"/>
              </a:ext>
            </a:extLst>
          </p:cNvPr>
          <p:cNvGrpSpPr/>
          <p:nvPr/>
        </p:nvGrpSpPr>
        <p:grpSpPr>
          <a:xfrm>
            <a:off x="533400" y="4686300"/>
            <a:ext cx="17395235" cy="2877863"/>
            <a:chOff x="0" y="0"/>
            <a:chExt cx="23193646" cy="3837151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45FD2C1E-9F7B-7C62-096C-60C227324DD6}"/>
                </a:ext>
              </a:extLst>
            </p:cNvPr>
            <p:cNvGrpSpPr/>
            <p:nvPr/>
          </p:nvGrpSpPr>
          <p:grpSpPr>
            <a:xfrm>
              <a:off x="0" y="40390"/>
              <a:ext cx="4176201" cy="3796761"/>
              <a:chOff x="0" y="0"/>
              <a:chExt cx="894029" cy="812800"/>
            </a:xfrm>
          </p:grpSpPr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1404AB34-421C-5342-2E6A-89D619374880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7">
                <a:extLst>
                  <a:ext uri="{FF2B5EF4-FFF2-40B4-BE49-F238E27FC236}">
                    <a16:creationId xmlns:a16="http://schemas.microsoft.com/office/drawing/2014/main" id="{D4CB0480-60C3-EDEF-CC17-A61335E72422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E0A0463A-6291-D20A-579B-E4C0A611FA70}"/>
                </a:ext>
              </a:extLst>
            </p:cNvPr>
            <p:cNvSpPr txBox="1"/>
            <p:nvPr/>
          </p:nvSpPr>
          <p:spPr>
            <a:xfrm>
              <a:off x="370497" y="1342120"/>
              <a:ext cx="3441768" cy="1731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sk-SK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Riziko kybernetických útokov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13B6EE1-4E9B-FBCA-CC4D-E822EEE82D50}"/>
                </a:ext>
              </a:extLst>
            </p:cNvPr>
            <p:cNvGrpSpPr/>
            <p:nvPr/>
          </p:nvGrpSpPr>
          <p:grpSpPr>
            <a:xfrm>
              <a:off x="4849301" y="40390"/>
              <a:ext cx="4176201" cy="3796761"/>
              <a:chOff x="0" y="0"/>
              <a:chExt cx="894029" cy="812800"/>
            </a:xfrm>
          </p:grpSpPr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2B200140-E207-7246-4D8D-5F2B8139332F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5CA0D0D1-15AE-0D19-7D16-2FF53B2E30F4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2B9D9B2-AEFE-EE17-F245-861EBD4CE0E0}"/>
                </a:ext>
              </a:extLst>
            </p:cNvPr>
            <p:cNvSpPr txBox="1"/>
            <p:nvPr/>
          </p:nvSpPr>
          <p:spPr>
            <a:xfrm>
              <a:off x="5143693" y="1416627"/>
              <a:ext cx="3587416" cy="11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sk-SK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Krádež identity a podvod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4C7FF7F6-9041-9F61-0938-0928B8D36C56}"/>
                </a:ext>
              </a:extLst>
            </p:cNvPr>
            <p:cNvGrpSpPr/>
            <p:nvPr/>
          </p:nvGrpSpPr>
          <p:grpSpPr>
            <a:xfrm>
              <a:off x="9572843" y="40390"/>
              <a:ext cx="4176201" cy="3796761"/>
              <a:chOff x="0" y="0"/>
              <a:chExt cx="894029" cy="812800"/>
            </a:xfrm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F73F35A4-8586-1D4B-56E9-D764E384D7BD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15">
                <a:extLst>
                  <a:ext uri="{FF2B5EF4-FFF2-40B4-BE49-F238E27FC236}">
                    <a16:creationId xmlns:a16="http://schemas.microsoft.com/office/drawing/2014/main" id="{860C2BBA-E7C7-CC37-C134-79D9D6E46479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F1E08D57-9F14-2EB5-2EFF-8EA935403D6E}"/>
                </a:ext>
              </a:extLst>
            </p:cNvPr>
            <p:cNvSpPr txBox="1"/>
            <p:nvPr/>
          </p:nvSpPr>
          <p:spPr>
            <a:xfrm>
              <a:off x="9702286" y="1272159"/>
              <a:ext cx="3917315" cy="11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sk-SK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Únik údajov a strata dôvery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26" name="Group 17">
              <a:extLst>
                <a:ext uri="{FF2B5EF4-FFF2-40B4-BE49-F238E27FC236}">
                  <a16:creationId xmlns:a16="http://schemas.microsoft.com/office/drawing/2014/main" id="{A152B808-CB34-B454-8D3D-49AF35C330CA}"/>
                </a:ext>
              </a:extLst>
            </p:cNvPr>
            <p:cNvGrpSpPr/>
            <p:nvPr/>
          </p:nvGrpSpPr>
          <p:grpSpPr>
            <a:xfrm>
              <a:off x="14295144" y="0"/>
              <a:ext cx="4176201" cy="3796761"/>
              <a:chOff x="0" y="0"/>
              <a:chExt cx="894029" cy="812800"/>
            </a:xfrm>
          </p:grpSpPr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23BA39D3-0E83-8FF6-4778-B97841320A5D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A5BAF131-3E06-4D01-026A-94914AD60824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738A52F-218F-4EE7-4CE8-5AFC4FF2C7A0}"/>
                </a:ext>
              </a:extLst>
            </p:cNvPr>
            <p:cNvSpPr txBox="1"/>
            <p:nvPr/>
          </p:nvSpPr>
          <p:spPr>
            <a:xfrm>
              <a:off x="14587244" y="1382509"/>
              <a:ext cx="3386603" cy="11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sk-SK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Sledovanie a monitorovania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B06EB424-295A-7E4C-2D55-D8EDB6B54766}"/>
                </a:ext>
              </a:extLst>
            </p:cNvPr>
            <p:cNvGrpSpPr/>
            <p:nvPr/>
          </p:nvGrpSpPr>
          <p:grpSpPr>
            <a:xfrm>
              <a:off x="19017445" y="40390"/>
              <a:ext cx="4176201" cy="3796761"/>
              <a:chOff x="0" y="0"/>
              <a:chExt cx="894029" cy="812800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313EB01A-1C5B-8325-0E07-60776EC53EF0}"/>
                  </a:ext>
                </a:extLst>
              </p:cNvPr>
              <p:cNvSpPr/>
              <p:nvPr/>
            </p:nvSpPr>
            <p:spPr>
              <a:xfrm>
                <a:off x="0" y="0"/>
                <a:ext cx="8940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029" h="812800">
                    <a:moveTo>
                      <a:pt x="447015" y="0"/>
                    </a:moveTo>
                    <a:cubicBezTo>
                      <a:pt x="200135" y="0"/>
                      <a:pt x="0" y="181951"/>
                      <a:pt x="0" y="406400"/>
                    </a:cubicBezTo>
                    <a:cubicBezTo>
                      <a:pt x="0" y="630849"/>
                      <a:pt x="200135" y="812800"/>
                      <a:pt x="447015" y="812800"/>
                    </a:cubicBezTo>
                    <a:cubicBezTo>
                      <a:pt x="693894" y="812800"/>
                      <a:pt x="894029" y="630849"/>
                      <a:pt x="894029" y="406400"/>
                    </a:cubicBezTo>
                    <a:cubicBezTo>
                      <a:pt x="894029" y="181951"/>
                      <a:pt x="693894" y="0"/>
                      <a:pt x="447015" y="0"/>
                    </a:cubicBezTo>
                    <a:close/>
                  </a:path>
                </a:pathLst>
              </a:custGeom>
              <a:solidFill>
                <a:srgbClr val="FFAD6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23">
                <a:extLst>
                  <a:ext uri="{FF2B5EF4-FFF2-40B4-BE49-F238E27FC236}">
                    <a16:creationId xmlns:a16="http://schemas.microsoft.com/office/drawing/2014/main" id="{E3273B0B-125F-AB3C-C3E6-88E4572D7F5A}"/>
                  </a:ext>
                </a:extLst>
              </p:cNvPr>
              <p:cNvSpPr txBox="1"/>
              <p:nvPr/>
            </p:nvSpPr>
            <p:spPr>
              <a:xfrm>
                <a:off x="83815" y="38100"/>
                <a:ext cx="726399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51F8E028-8A9A-9026-6F89-436AFAEE16AE}"/>
                </a:ext>
              </a:extLst>
            </p:cNvPr>
            <p:cNvSpPr txBox="1"/>
            <p:nvPr/>
          </p:nvSpPr>
          <p:spPr>
            <a:xfrm>
              <a:off x="19436545" y="1416627"/>
              <a:ext cx="3386603" cy="11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sk-SK" sz="2800" b="1" dirty="0">
                  <a:solidFill>
                    <a:srgbClr val="000000"/>
                  </a:solidFill>
                  <a:latin typeface="Aptos" panose="020B0004020202020204" pitchFamily="34" charset="0"/>
                  <a:ea typeface="Canva Sans Bold"/>
                  <a:cs typeface="Canva Sans Bold"/>
                  <a:sym typeface="Canva Sans Bold"/>
                </a:rPr>
                <a:t>Psychologické dopady</a:t>
              </a:r>
              <a:endParaRPr lang="en-US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4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41" y="168719"/>
            <a:ext cx="15188303" cy="15838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Aké sú problémy s nedostatkom digitálneho súkromia?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085" y="1975670"/>
            <a:ext cx="10936922" cy="773951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5400" dirty="0">
                <a:latin typeface="Aptos" panose="020B0004020202020204" pitchFamily="34" charset="0"/>
              </a:rPr>
              <a:t>Od úniku údajov až po online hrozby je dôležité poznať všetky problémy, ktoré sa vyskytujú na internete (phishing, </a:t>
            </a:r>
            <a:r>
              <a:rPr lang="sk-SK" sz="5400" dirty="0" err="1">
                <a:latin typeface="Aptos" panose="020B0004020202020204" pitchFamily="34" charset="0"/>
              </a:rPr>
              <a:t>ransomvér</a:t>
            </a:r>
            <a:r>
              <a:rPr lang="sk-SK" sz="5400" dirty="0">
                <a:latin typeface="Aptos" panose="020B0004020202020204" pitchFamily="34" charset="0"/>
              </a:rPr>
              <a:t>, </a:t>
            </a:r>
            <a:r>
              <a:rPr lang="sk-SK" sz="5400" dirty="0" err="1">
                <a:latin typeface="Aptos" panose="020B0004020202020204" pitchFamily="34" charset="0"/>
              </a:rPr>
              <a:t>malvér</a:t>
            </a:r>
            <a:r>
              <a:rPr lang="sk-SK" sz="5400" dirty="0">
                <a:latin typeface="Aptos" panose="020B0004020202020204" pitchFamily="34" charset="0"/>
              </a:rPr>
              <a:t>...) a vyzbrojiť nás stratégiami na zmiernenie rizík a zraniteľností (vzdelávanie, antivírusy, </a:t>
            </a:r>
            <a:r>
              <a:rPr lang="sk-SK" sz="5400" dirty="0" err="1">
                <a:latin typeface="Aptos" panose="020B0004020202020204" pitchFamily="34" charset="0"/>
              </a:rPr>
              <a:t>antimalvare</a:t>
            </a:r>
            <a:r>
              <a:rPr lang="sk-SK" sz="5400" dirty="0">
                <a:latin typeface="Aptos" panose="020B0004020202020204" pitchFamily="34" charset="0"/>
              </a:rPr>
              <a:t> , atď.)</a:t>
            </a:r>
            <a:endParaRPr lang="sk-SK" sz="5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9BA0061-A020-1E09-F019-E24EAD319C77}"/>
              </a:ext>
            </a:extLst>
          </p:cNvPr>
          <p:cNvSpPr/>
          <p:nvPr/>
        </p:nvSpPr>
        <p:spPr>
          <a:xfrm>
            <a:off x="11792007" y="3327929"/>
            <a:ext cx="4470607" cy="4131290"/>
          </a:xfrm>
          <a:custGeom>
            <a:avLst/>
            <a:gdLst/>
            <a:ahLst/>
            <a:cxnLst/>
            <a:rect l="l" t="t" r="r" b="b"/>
            <a:pathLst>
              <a:path w="3525775" h="3521368">
                <a:moveTo>
                  <a:pt x="0" y="0"/>
                </a:moveTo>
                <a:lnTo>
                  <a:pt x="3525774" y="0"/>
                </a:lnTo>
                <a:lnTo>
                  <a:pt x="3525774" y="3521367"/>
                </a:lnTo>
                <a:lnTo>
                  <a:pt x="0" y="3521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7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7"/>
            <a:ext cx="16725900" cy="162401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Aké sú kľúčové prvky digitálneho súkromia?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35" y="2171700"/>
            <a:ext cx="15773400" cy="6527007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A- 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Osobné údaje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sk-SK" dirty="0">
                <a:latin typeface="Aptos" panose="020B0004020202020204" pitchFamily="34" charset="0"/>
              </a:rPr>
              <a:t>Akékoľvek informácie, ktoré sa týkajú identifikovaného alebo identifikovateľného žijúceho jednotlivca. Osobnými údajmi ako meno, priezvisko, bydlisko sú aj rôzne informácie, ktoré môžu viesť k identifikácii konkrétnej osoby.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B- 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Bezpečnosť údajov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sk-SK" dirty="0">
                <a:latin typeface="Aptos" panose="020B0004020202020204" pitchFamily="34" charset="0"/>
              </a:rPr>
              <a:t>Predovšetkým pre profesionálov a firmy je nevyhnutné inštalovať bezpečnostné programy (antivírusy, osobné servery...) na ochranu pred únikom dát.</a:t>
            </a: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6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4969"/>
            <a:ext cx="15773400" cy="4778531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C- 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Informovaný súhlas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sk-SK" sz="3600" dirty="0">
                <a:latin typeface="Aptos" panose="020B0004020202020204" pitchFamily="34" charset="0"/>
              </a:rPr>
              <a:t>Jednotlivci by si mali byť vedomí informácií, ktoré poskytujú pri prístupe na webovú stránku.</a:t>
            </a:r>
          </a:p>
          <a:p>
            <a:pPr>
              <a:spcAft>
                <a:spcPts val="900"/>
              </a:spcAft>
            </a:pPr>
            <a:r>
              <a:rPr lang="sk-SK" sz="3600" dirty="0">
                <a:latin typeface="Aptos" panose="020B0004020202020204" pitchFamily="34" charset="0"/>
              </a:rPr>
              <a:t>Jasný príklad neinformovaného súhlasu sa môže týkať určitých kategórií súborov cookie.</a:t>
            </a:r>
          </a:p>
          <a:p>
            <a:pPr>
              <a:spcAft>
                <a:spcPts val="900"/>
              </a:spcAft>
            </a:pPr>
            <a:r>
              <a:rPr lang="sk-SK" sz="3600" dirty="0">
                <a:latin typeface="Aptos" panose="020B0004020202020204" pitchFamily="34" charset="0"/>
              </a:rPr>
              <a:t>Je však spravodlivé povedať, že nie všetky súbory cookie sú určené na to, aby narúšali súkromie používateľov, ale rozlišujeme tri typy:</a:t>
            </a: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A7A29929-3AA0-E387-2B21-86D8EBCC1F01}"/>
              </a:ext>
            </a:extLst>
          </p:cNvPr>
          <p:cNvSpPr/>
          <p:nvPr/>
        </p:nvSpPr>
        <p:spPr>
          <a:xfrm>
            <a:off x="2051390" y="5774382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69C9EE7-C39F-F214-ACAD-255993C87542}"/>
              </a:ext>
            </a:extLst>
          </p:cNvPr>
          <p:cNvSpPr txBox="1"/>
          <p:nvPr/>
        </p:nvSpPr>
        <p:spPr>
          <a:xfrm>
            <a:off x="2268509" y="5171536"/>
            <a:ext cx="2777429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Technické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cookies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5B944DB-21E0-37DC-37C7-CCC96B71E01D}"/>
              </a:ext>
            </a:extLst>
          </p:cNvPr>
          <p:cNvSpPr txBox="1"/>
          <p:nvPr/>
        </p:nvSpPr>
        <p:spPr>
          <a:xfrm>
            <a:off x="7435413" y="5190587"/>
            <a:ext cx="2777430" cy="41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Analytické</a:t>
            </a:r>
            <a:r>
              <a:rPr lang="en-US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cookies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F08F28-D043-F14B-C28A-9FB97F310517}"/>
              </a:ext>
            </a:extLst>
          </p:cNvPr>
          <p:cNvSpPr txBox="1"/>
          <p:nvPr/>
        </p:nvSpPr>
        <p:spPr>
          <a:xfrm>
            <a:off x="12344400" y="5190587"/>
            <a:ext cx="3289338" cy="412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399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Profilovacie</a:t>
            </a:r>
            <a:r>
              <a:rPr lang="en-US" sz="2399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 cookies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B61D361-1B0E-B3EA-D3CE-945AF1A0F020}"/>
              </a:ext>
            </a:extLst>
          </p:cNvPr>
          <p:cNvSpPr txBox="1"/>
          <p:nvPr/>
        </p:nvSpPr>
        <p:spPr>
          <a:xfrm>
            <a:off x="2268509" y="6085397"/>
            <a:ext cx="2913091" cy="259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Umožňujú správne fungovanie webovej stránky, napríklad v prípade webových stránok e-</a:t>
            </a:r>
            <a:r>
              <a:rPr lang="sk-SK" sz="2600" b="1" dirty="0" err="1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shopov</a:t>
            </a:r>
            <a:endParaRPr lang="sk-SK" sz="26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B2B6EE5-925B-E25F-5123-57A87C582BB3}"/>
              </a:ext>
            </a:extLst>
          </p:cNvPr>
          <p:cNvSpPr/>
          <p:nvPr/>
        </p:nvSpPr>
        <p:spPr>
          <a:xfrm>
            <a:off x="7194393" y="5795490"/>
            <a:ext cx="3247122" cy="3247122"/>
          </a:xfrm>
          <a:custGeom>
            <a:avLst/>
            <a:gdLst/>
            <a:ahLst/>
            <a:cxnLst/>
            <a:rect l="l" t="t" r="r" b="b"/>
            <a:pathLst>
              <a:path w="3247122" h="3247122">
                <a:moveTo>
                  <a:pt x="0" y="0"/>
                </a:moveTo>
                <a:lnTo>
                  <a:pt x="3247122" y="0"/>
                </a:lnTo>
                <a:lnTo>
                  <a:pt x="3247122" y="3247122"/>
                </a:lnTo>
                <a:lnTo>
                  <a:pt x="0" y="3247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4E7F783-CEC5-6C1B-5856-5B2A8BD982BA}"/>
              </a:ext>
            </a:extLst>
          </p:cNvPr>
          <p:cNvSpPr/>
          <p:nvPr/>
        </p:nvSpPr>
        <p:spPr>
          <a:xfrm>
            <a:off x="12344400" y="5795490"/>
            <a:ext cx="3289338" cy="3289338"/>
          </a:xfrm>
          <a:custGeom>
            <a:avLst/>
            <a:gdLst/>
            <a:ahLst/>
            <a:cxnLst/>
            <a:rect l="l" t="t" r="r" b="b"/>
            <a:pathLst>
              <a:path w="3289338" h="3289338">
                <a:moveTo>
                  <a:pt x="0" y="0"/>
                </a:moveTo>
                <a:lnTo>
                  <a:pt x="3289338" y="0"/>
                </a:lnTo>
                <a:lnTo>
                  <a:pt x="3289338" y="3289337"/>
                </a:lnTo>
                <a:lnTo>
                  <a:pt x="0" y="32893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280243E7-3E15-A5EC-E760-6D8A1C8CD494}"/>
              </a:ext>
            </a:extLst>
          </p:cNvPr>
          <p:cNvSpPr txBox="1"/>
          <p:nvPr/>
        </p:nvSpPr>
        <p:spPr>
          <a:xfrm>
            <a:off x="7252659" y="6042766"/>
            <a:ext cx="3140969" cy="268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sk-SK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Poskytujú prevádzkovateľovi čisto štatistické údaje, napríklad koľko návštevníkov má stránka.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D21FEA4-D800-B0B5-3104-A5166080511E}"/>
              </a:ext>
            </a:extLst>
          </p:cNvPr>
          <p:cNvSpPr txBox="1"/>
          <p:nvPr/>
        </p:nvSpPr>
        <p:spPr>
          <a:xfrm>
            <a:off x="12421430" y="5993830"/>
            <a:ext cx="3273316" cy="311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sk-SK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Používajú sa na vytváranie užívateľských profilov na komerčné účely, pri nesprávnom použití môže byť táto kategória problematická.</a:t>
            </a:r>
          </a:p>
        </p:txBody>
      </p:sp>
    </p:spTree>
    <p:extLst>
      <p:ext uri="{BB962C8B-B14F-4D97-AF65-F5344CB8AC3E}">
        <p14:creationId xmlns:p14="http://schemas.microsoft.com/office/powerpoint/2010/main" val="265233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65508"/>
            <a:ext cx="16725900" cy="124301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Aké sú kľúčové prvky digitálneho súkromia?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49378"/>
            <a:ext cx="15773400" cy="485060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Keď navštívite webovú stránku, server lokality o vás vytvorí </a:t>
            </a:r>
            <a:r>
              <a:rPr lang="sk-SK" b="1" dirty="0">
                <a:latin typeface="Aptos" panose="020B0004020202020204" pitchFamily="34" charset="0"/>
              </a:rPr>
              <a:t>kúsky údajov</a:t>
            </a:r>
            <a:r>
              <a:rPr lang="sk-SK" dirty="0">
                <a:latin typeface="Aptos" panose="020B0004020202020204" pitchFamily="34" charset="0"/>
              </a:rPr>
              <a:t>, ktoré sú </a:t>
            </a:r>
            <a:r>
              <a:rPr lang="sk-SK" b="1" dirty="0">
                <a:latin typeface="Aptos" panose="020B0004020202020204" pitchFamily="34" charset="0"/>
              </a:rPr>
              <a:t>uložené</a:t>
            </a:r>
            <a:r>
              <a:rPr lang="sk-SK" dirty="0">
                <a:latin typeface="Aptos" panose="020B0004020202020204" pitchFamily="34" charset="0"/>
              </a:rPr>
              <a:t> vo vašom počítači. Tieto údaje môžu obsahovať informácie o účte, obsah vášho nákupného košíka, stránky, ktoré ste navštívili, alebo dokonca položky, ktoré ste si prezerali na stránke elektronického obchodu.</a:t>
            </a:r>
          </a:p>
          <a:p>
            <a:pPr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Pri ďalšej návšteve tejto webovej stránky váš prehliadač odošle na server informácie o vašej poslednej návšteve.</a:t>
            </a:r>
          </a:p>
          <a:p>
            <a:pPr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To pomáha webovej lokalite zapamätať si podrobnosti o vás a poskytnúť vám lepšiu skúsenosť.</a:t>
            </a: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1D94309-5200-1F79-45A7-88A7D7B58ED0}"/>
              </a:ext>
            </a:extLst>
          </p:cNvPr>
          <p:cNvSpPr/>
          <p:nvPr/>
        </p:nvSpPr>
        <p:spPr>
          <a:xfrm>
            <a:off x="3962400" y="1112723"/>
            <a:ext cx="10210799" cy="3793635"/>
          </a:xfrm>
          <a:custGeom>
            <a:avLst/>
            <a:gdLst/>
            <a:ahLst/>
            <a:cxnLst/>
            <a:rect l="l" t="t" r="r" b="b"/>
            <a:pathLst>
              <a:path w="7965638" h="3793635">
                <a:moveTo>
                  <a:pt x="0" y="0"/>
                </a:moveTo>
                <a:lnTo>
                  <a:pt x="7965638" y="0"/>
                </a:lnTo>
                <a:lnTo>
                  <a:pt x="7965638" y="3793635"/>
                </a:lnTo>
                <a:lnTo>
                  <a:pt x="0" y="379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4881F9E-D1ED-27B4-A45A-87DE4D7928A8}"/>
              </a:ext>
            </a:extLst>
          </p:cNvPr>
          <p:cNvSpPr txBox="1"/>
          <p:nvPr/>
        </p:nvSpPr>
        <p:spPr>
          <a:xfrm>
            <a:off x="4648200" y="1634448"/>
            <a:ext cx="8610600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sk-SK" sz="3600" b="1" dirty="0">
                <a:solidFill>
                  <a:srgbClr val="FFAD60"/>
                </a:solidFill>
                <a:latin typeface="Aptos" panose="020B0004020202020204" pitchFamily="34" charset="0"/>
                <a:ea typeface="Inter Bold Italics"/>
                <a:cs typeface="Inter Bold Italics"/>
                <a:sym typeface="Inter Bold Italics"/>
              </a:rPr>
              <a:t>Webové súbory cookie sú malé textové súbory, ktoré obsahujú kúsky údajov uložené v priečinku prehliadača na pevnom disku vášho počítača, kedykoľvek navštívite webovú stránku.</a:t>
            </a:r>
          </a:p>
        </p:txBody>
      </p:sp>
    </p:spTree>
    <p:extLst>
      <p:ext uri="{BB962C8B-B14F-4D97-AF65-F5344CB8AC3E}">
        <p14:creationId xmlns:p14="http://schemas.microsoft.com/office/powerpoint/2010/main" val="294660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1- </a:t>
            </a: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Čo sú technické cookies?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243840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sk-SK" b="1" dirty="0">
                <a:latin typeface="Aptos" panose="020B0004020202020204" pitchFamily="34" charset="0"/>
              </a:rPr>
              <a:t>Všetky súbory cookie</a:t>
            </a:r>
            <a:r>
              <a:rPr lang="sk-SK" dirty="0">
                <a:latin typeface="Aptos" panose="020B0004020202020204" pitchFamily="34" charset="0"/>
              </a:rPr>
              <a:t>, ktoré slúžia výlučne na </a:t>
            </a:r>
            <a:r>
              <a:rPr lang="sk-SK" b="1" dirty="0">
                <a:latin typeface="Aptos" panose="020B0004020202020204" pitchFamily="34" charset="0"/>
              </a:rPr>
              <a:t>prevádzku webovej stránky alebo na zhromažďovanie štatistík</a:t>
            </a:r>
            <a:r>
              <a:rPr lang="sk-SK" dirty="0">
                <a:latin typeface="Aptos" panose="020B0004020202020204" pitchFamily="34" charset="0"/>
              </a:rPr>
              <a:t>, za predpokladu, že sú anonymné a súhrnné, možno s takmer absolútnou istotou považovať za technické.</a:t>
            </a: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EDE3F2A-D92C-2F6A-7547-5C3ACE975227}"/>
              </a:ext>
            </a:extLst>
          </p:cNvPr>
          <p:cNvGrpSpPr/>
          <p:nvPr/>
        </p:nvGrpSpPr>
        <p:grpSpPr>
          <a:xfrm>
            <a:off x="1246751" y="4281765"/>
            <a:ext cx="4573024" cy="4573024"/>
            <a:chOff x="0" y="0"/>
            <a:chExt cx="812800" cy="812800"/>
          </a:xfrm>
          <a:solidFill>
            <a:srgbClr val="FFAA5A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0C03620-52F1-C6D7-A484-0BD3BE057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97527F8-19B9-19A3-E658-1FCD8D3833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E5265AB-9902-7BEE-45BB-3FDE981BB176}"/>
              </a:ext>
            </a:extLst>
          </p:cNvPr>
          <p:cNvSpPr txBox="1"/>
          <p:nvPr/>
        </p:nvSpPr>
        <p:spPr>
          <a:xfrm>
            <a:off x="1732274" y="5075755"/>
            <a:ext cx="3565874" cy="347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Tie, ktoré umožňujú, aby boli používatelia rozpoznaní stránkou a získali prístup k ich profilu bez toho, aby museli zakaždým zadávať používateľské meno a heslo.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7A87E88-558A-DEBA-3170-F367BD15EE37}"/>
              </a:ext>
            </a:extLst>
          </p:cNvPr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  <a:solidFill>
            <a:srgbClr val="FFAA5A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9589B4-151C-F290-42B3-ED4360F4D6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E7B12-0717-B73E-889A-45A26D28D01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9F285D8-7337-7036-1FE0-1468AEECE8BF}"/>
              </a:ext>
            </a:extLst>
          </p:cNvPr>
          <p:cNvGrpSpPr/>
          <p:nvPr/>
        </p:nvGrpSpPr>
        <p:grpSpPr>
          <a:xfrm>
            <a:off x="13532042" y="4299818"/>
            <a:ext cx="4536919" cy="4536919"/>
            <a:chOff x="0" y="0"/>
            <a:chExt cx="812800" cy="812800"/>
          </a:xfrm>
          <a:solidFill>
            <a:srgbClr val="FFAA5A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D273C3-753E-0FC3-3E2A-AA2B524EF1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9B2407-CDDF-F594-E903-F6F50B23CD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AE6FFFC-85DD-A105-160C-8B5202594B3F}"/>
              </a:ext>
            </a:extLst>
          </p:cNvPr>
          <p:cNvSpPr txBox="1"/>
          <p:nvPr/>
        </p:nvSpPr>
        <p:spPr>
          <a:xfrm>
            <a:off x="7876923" y="5271260"/>
            <a:ext cx="3565874" cy="304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Tie, ktoré umožňujú používateľom vybrať si, v ktorom jazyku sa budú na stránke pohybovať bez toho, aby to museli zakaždým robiť.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14027BD-9D91-5025-E864-FBDC3DBADDAF}"/>
              </a:ext>
            </a:extLst>
          </p:cNvPr>
          <p:cNvSpPr txBox="1"/>
          <p:nvPr/>
        </p:nvSpPr>
        <p:spPr>
          <a:xfrm>
            <a:off x="14017564" y="5468248"/>
            <a:ext cx="3565874" cy="217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Tie, ktoré umožňujú používateľom nájsť nákupný košík s pridanými produktmi aj po niekoľkých dňoch.</a:t>
            </a:r>
          </a:p>
        </p:txBody>
      </p:sp>
    </p:spTree>
    <p:extLst>
      <p:ext uri="{BB962C8B-B14F-4D97-AF65-F5344CB8AC3E}">
        <p14:creationId xmlns:p14="http://schemas.microsoft.com/office/powerpoint/2010/main" val="363719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2- </a:t>
            </a: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Čo sú analytické </a:t>
            </a: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cookies?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2438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sk-SK" b="1" dirty="0">
                <a:latin typeface="Aptos" panose="020B0004020202020204" pitchFamily="34" charset="0"/>
              </a:rPr>
              <a:t>Štatistické súbory cookie</a:t>
            </a:r>
            <a:r>
              <a:rPr lang="sk-SK" dirty="0">
                <a:latin typeface="Aptos" panose="020B0004020202020204" pitchFamily="34" charset="0"/>
              </a:rPr>
              <a:t> možno použiť na vyhodnotenie účinnosti webovej služby, na jej návrh alebo na pomoc pri meraní jej „návštevnosti“. Za určitých podmienok možno súbory cookie </a:t>
            </a:r>
            <a:r>
              <a:rPr lang="sk-SK" b="1" dirty="0">
                <a:latin typeface="Aptos" panose="020B0004020202020204" pitchFamily="34" charset="0"/>
              </a:rPr>
              <a:t>považovať za podkategóriu technických súborov cookie</a:t>
            </a:r>
            <a:r>
              <a:rPr lang="sk-SK" dirty="0">
                <a:latin typeface="Aptos" panose="020B0004020202020204" pitchFamily="34" charset="0"/>
              </a:rPr>
              <a:t>, takže ich možno </a:t>
            </a:r>
            <a:r>
              <a:rPr lang="sk-SK" b="1" dirty="0">
                <a:latin typeface="Aptos" panose="020B0004020202020204" pitchFamily="34" charset="0"/>
              </a:rPr>
              <a:t>získať bez súhlasu</a:t>
            </a:r>
            <a:r>
              <a:rPr lang="sk-SK" dirty="0">
                <a:latin typeface="Aptos" panose="020B0004020202020204" pitchFamily="34" charset="0"/>
              </a:rPr>
              <a:t>. Stáva sa to, keď majú nasledujúce vlastnosti</a:t>
            </a:r>
            <a:r>
              <a:rPr lang="en-GB" dirty="0">
                <a:latin typeface="Aptos" panose="020B0004020202020204" pitchFamily="34" charset="0"/>
              </a:rPr>
              <a:t>:</a:t>
            </a: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EDE3F2A-D92C-2F6A-7547-5C3ACE975227}"/>
              </a:ext>
            </a:extLst>
          </p:cNvPr>
          <p:cNvGrpSpPr/>
          <p:nvPr/>
        </p:nvGrpSpPr>
        <p:grpSpPr>
          <a:xfrm>
            <a:off x="1246751" y="4281765"/>
            <a:ext cx="4573024" cy="4573024"/>
            <a:chOff x="0" y="0"/>
            <a:chExt cx="812800" cy="812800"/>
          </a:xfrm>
          <a:solidFill>
            <a:srgbClr val="FFAA5A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0C03620-52F1-C6D7-A484-0BD3BE057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F97527F8-19B9-19A3-E658-1FCD8D3833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E5265AB-9902-7BEE-45BB-3FDE981BB176}"/>
              </a:ext>
            </a:extLst>
          </p:cNvPr>
          <p:cNvSpPr txBox="1"/>
          <p:nvPr/>
        </p:nvSpPr>
        <p:spPr>
          <a:xfrm>
            <a:off x="1750326" y="5888778"/>
            <a:ext cx="3565874" cy="176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Používajú sa len na vytváranie interných štatistík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7A87E88-558A-DEBA-3170-F367BD15EE37}"/>
              </a:ext>
            </a:extLst>
          </p:cNvPr>
          <p:cNvGrpSpPr/>
          <p:nvPr/>
        </p:nvGrpSpPr>
        <p:grpSpPr>
          <a:xfrm>
            <a:off x="7391400" y="4267721"/>
            <a:ext cx="4569016" cy="4569016"/>
            <a:chOff x="0" y="0"/>
            <a:chExt cx="812800" cy="812800"/>
          </a:xfrm>
          <a:solidFill>
            <a:srgbClr val="FFAA5A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9589B4-151C-F290-42B3-ED4360F4D6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E7B12-0717-B73E-889A-45A26D28D01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9F285D8-7337-7036-1FE0-1468AEECE8BF}"/>
              </a:ext>
            </a:extLst>
          </p:cNvPr>
          <p:cNvGrpSpPr/>
          <p:nvPr/>
        </p:nvGrpSpPr>
        <p:grpSpPr>
          <a:xfrm>
            <a:off x="13532042" y="4299818"/>
            <a:ext cx="4536919" cy="4536919"/>
            <a:chOff x="0" y="0"/>
            <a:chExt cx="812800" cy="812800"/>
          </a:xfrm>
          <a:solidFill>
            <a:srgbClr val="FFAA5A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D273C3-753E-0FC3-3E2A-AA2B524EF1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9B2407-CDDF-F594-E903-F6F50B23CD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AE6FFFC-85DD-A105-160C-8B5202594B3F}"/>
              </a:ext>
            </a:extLst>
          </p:cNvPr>
          <p:cNvSpPr txBox="1"/>
          <p:nvPr/>
        </p:nvSpPr>
        <p:spPr>
          <a:xfrm>
            <a:off x="7892971" y="5770175"/>
            <a:ext cx="3565874" cy="174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Nie sú kombinované s inými údajmi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Aptos" panose="020B0004020202020204" pitchFamily="34" charset="0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14027BD-9D91-5025-E864-FBDC3DBADDAF}"/>
              </a:ext>
            </a:extLst>
          </p:cNvPr>
          <p:cNvSpPr txBox="1"/>
          <p:nvPr/>
        </p:nvSpPr>
        <p:spPr>
          <a:xfrm>
            <a:off x="14017564" y="5686817"/>
            <a:ext cx="3565874" cy="132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Canva Sans Italics"/>
                <a:cs typeface="Canva Sans Italics"/>
                <a:sym typeface="Canva Sans Italics"/>
              </a:rPr>
              <a:t>Predovšetkým nie sú zdieľané s tretími stranami.</a:t>
            </a:r>
          </a:p>
        </p:txBody>
      </p:sp>
    </p:spTree>
    <p:extLst>
      <p:ext uri="{BB962C8B-B14F-4D97-AF65-F5344CB8AC3E}">
        <p14:creationId xmlns:p14="http://schemas.microsoft.com/office/powerpoint/2010/main" val="154140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8"/>
            <a:ext cx="16725900" cy="1040606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3- </a:t>
            </a: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Čo sú profilovacie cookies?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90700"/>
            <a:ext cx="15773400" cy="701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sk-SK" b="1" dirty="0">
                <a:latin typeface="Aptos" panose="020B0004020202020204" pitchFamily="34" charset="0"/>
              </a:rPr>
              <a:t>Profilovacie cookies </a:t>
            </a:r>
            <a:r>
              <a:rPr lang="sk-SK" dirty="0">
                <a:latin typeface="Aptos" panose="020B0004020202020204" pitchFamily="34" charset="0"/>
              </a:rPr>
              <a:t>sú cookies používané na vytvorenie </a:t>
            </a:r>
            <a:r>
              <a:rPr lang="sk-SK" b="1" dirty="0">
                <a:latin typeface="Aptos" panose="020B0004020202020204" pitchFamily="34" charset="0"/>
              </a:rPr>
              <a:t>osobného profilu používateľa. </a:t>
            </a:r>
            <a:r>
              <a:rPr lang="sk-SK" dirty="0">
                <a:latin typeface="Aptos" panose="020B0004020202020204" pitchFamily="34" charset="0"/>
              </a:rPr>
              <a:t>Používajú sa hlavne v dvoch oblastiach:</a:t>
            </a:r>
          </a:p>
          <a:p>
            <a:pPr algn="just"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Posielanie </a:t>
            </a:r>
            <a:r>
              <a:rPr lang="sk-SK" b="1" dirty="0">
                <a:latin typeface="Aptos" panose="020B0004020202020204" pitchFamily="34" charset="0"/>
              </a:rPr>
              <a:t>personalizovanej reklamy</a:t>
            </a:r>
            <a:r>
              <a:rPr lang="sk-SK" dirty="0">
                <a:latin typeface="Aptos" panose="020B0004020202020204" pitchFamily="34" charset="0"/>
              </a:rPr>
              <a:t>, teda cielenej podľa preferencií používateľa.</a:t>
            </a:r>
          </a:p>
          <a:p>
            <a:pPr algn="just">
              <a:spcAft>
                <a:spcPts val="900"/>
              </a:spcAft>
            </a:pPr>
            <a:r>
              <a:rPr lang="sk-SK" dirty="0">
                <a:latin typeface="Aptos" panose="020B0004020202020204" pitchFamily="34" charset="0"/>
              </a:rPr>
              <a:t>Analýza webovej stránky na pochopenie správania používateľov pri surfovaní s cieľom lepšie porozumieť ich preferenciám, a teda vedieť, ako optimalizovať stránku</a:t>
            </a:r>
            <a:r>
              <a:rPr lang="en-GB" dirty="0">
                <a:latin typeface="Aptos" panose="020B0004020202020204" pitchFamily="34" charset="0"/>
              </a:rPr>
              <a:t>.</a:t>
            </a:r>
            <a:endParaRPr lang="sk-SK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r>
              <a:rPr lang="sk-SK" dirty="0">
                <a:latin typeface="Aptos" panose="020B0004020202020204" pitchFamily="34" charset="0"/>
              </a:rPr>
              <a:t>Jedným z </a:t>
            </a:r>
            <a:r>
              <a:rPr lang="sk-SK" b="1" dirty="0">
                <a:latin typeface="Aptos" panose="020B0004020202020204" pitchFamily="34" charset="0"/>
              </a:rPr>
              <a:t>hlavných problémov</a:t>
            </a:r>
            <a:r>
              <a:rPr lang="sk-SK" dirty="0">
                <a:latin typeface="Aptos" panose="020B0004020202020204" pitchFamily="34" charset="0"/>
              </a:rPr>
              <a:t> súvisiacich s týmto typom cookies je, že si ich používatelia často mýlia s bežnými technickými cookies. V dôsledku toho sa používatelia môžu neúmyselne stať cieľom cielenej reklamy bez poskytnutia informovaného súhlasu, čo môže potenciálne </a:t>
            </a:r>
            <a:r>
              <a:rPr lang="sk-SK" b="1" dirty="0">
                <a:latin typeface="Aptos" panose="020B0004020202020204" pitchFamily="34" charset="0"/>
              </a:rPr>
              <a:t>narušiť ich súkromie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035" y="1104901"/>
            <a:ext cx="15773400" cy="3124200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D- 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Vzdelávanie užívateľov</a:t>
            </a:r>
            <a:endParaRPr lang="en-GB" b="1" dirty="0">
              <a:solidFill>
                <a:srgbClr val="FFAA5A"/>
              </a:solidFill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r>
              <a:rPr lang="sk-SK" dirty="0">
                <a:latin typeface="Aptos" panose="020B0004020202020204" pitchFamily="34" charset="0"/>
              </a:rPr>
              <a:t>Je nevyhnutné, aby užívatelia internetu mali správne zručnosti na bezpečnú správu obsahu.</a:t>
            </a: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5E1D9F4-4053-8A27-CCB9-78E9F8D41C05}"/>
              </a:ext>
            </a:extLst>
          </p:cNvPr>
          <p:cNvSpPr txBox="1"/>
          <p:nvPr/>
        </p:nvSpPr>
        <p:spPr>
          <a:xfrm>
            <a:off x="1524000" y="4617005"/>
            <a:ext cx="9529032" cy="273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sk-SK" sz="3200" i="1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Jedným z najvýznamnejších problémov tejto témy je skutočnosť, že starší ľudia využívajú webové služby častejšie ako v minulosti. Je to však kategória obyvateľstva, ktorá je zraniteľnejšia voči útokom na internete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49C610B-BC00-CD51-4EE6-D3A1BE7E036A}"/>
              </a:ext>
            </a:extLst>
          </p:cNvPr>
          <p:cNvSpPr/>
          <p:nvPr/>
        </p:nvSpPr>
        <p:spPr>
          <a:xfrm>
            <a:off x="12445508" y="4161264"/>
            <a:ext cx="3617140" cy="3644474"/>
          </a:xfrm>
          <a:custGeom>
            <a:avLst/>
            <a:gdLst/>
            <a:ahLst/>
            <a:cxnLst/>
            <a:rect l="l" t="t" r="r" b="b"/>
            <a:pathLst>
              <a:path w="3617140" h="3644474">
                <a:moveTo>
                  <a:pt x="0" y="0"/>
                </a:moveTo>
                <a:lnTo>
                  <a:pt x="3617140" y="0"/>
                </a:lnTo>
                <a:lnTo>
                  <a:pt x="3617140" y="3644474"/>
                </a:lnTo>
                <a:lnTo>
                  <a:pt x="0" y="3644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4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64969"/>
            <a:ext cx="15773400" cy="3562179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GB" b="1" dirty="0">
                <a:solidFill>
                  <a:srgbClr val="FFAA5A"/>
                </a:solidFill>
                <a:latin typeface="Aptos" panose="020B0004020202020204" pitchFamily="34" charset="0"/>
              </a:rPr>
              <a:t>E- </a:t>
            </a:r>
            <a:r>
              <a:rPr lang="sk-SK" b="1" dirty="0">
                <a:solidFill>
                  <a:srgbClr val="FFAA5A"/>
                </a:solidFill>
                <a:latin typeface="Aptos" panose="020B0004020202020204" pitchFamily="34" charset="0"/>
              </a:rPr>
              <a:t>Zákon o ochrane súkromia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sk-SK" sz="3600" dirty="0">
                <a:latin typeface="Aptos" panose="020B0004020202020204" pitchFamily="34" charset="0"/>
              </a:rPr>
              <a:t>Problematiku digitálneho súkromia na európskej a globálnej úrovni upravuje niekoľko zákonov. Jeden z najdôležitejších prínosov určite poskytlo Všeobecné nariadenie o ochrane údajov 2016/679, ktoré je štruktúrované okolo štyroch hlavných cieľov:</a:t>
            </a:r>
            <a:endParaRPr lang="sk-SK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668A98B-2D4F-C0A7-C3D6-A1B6CF07374E}"/>
              </a:ext>
            </a:extLst>
          </p:cNvPr>
          <p:cNvGrpSpPr/>
          <p:nvPr/>
        </p:nvGrpSpPr>
        <p:grpSpPr>
          <a:xfrm>
            <a:off x="5144603" y="4391087"/>
            <a:ext cx="3805886" cy="3366589"/>
            <a:chOff x="0" y="0"/>
            <a:chExt cx="918860" cy="81280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C047C3B-8922-475D-4662-0CBC17EBB6E4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D4837BA-4F82-25AB-8895-4FF3D79FC823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4BDBA44B-C364-71CD-8B53-BA17B9EAFF52}"/>
              </a:ext>
            </a:extLst>
          </p:cNvPr>
          <p:cNvSpPr txBox="1"/>
          <p:nvPr/>
        </p:nvSpPr>
        <p:spPr>
          <a:xfrm>
            <a:off x="5601331" y="4781852"/>
            <a:ext cx="2892430" cy="278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sk-SK" sz="2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Nové právo na prenosnosť údajov uľahčujúce prenos osobných údajov medzi poskytovateľmi služieb.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CCD8C63-95C6-8C6E-0FF6-284BBEA85085}"/>
              </a:ext>
            </a:extLst>
          </p:cNvPr>
          <p:cNvGrpSpPr/>
          <p:nvPr/>
        </p:nvGrpSpPr>
        <p:grpSpPr>
          <a:xfrm>
            <a:off x="1143000" y="4391087"/>
            <a:ext cx="3805886" cy="3366589"/>
            <a:chOff x="0" y="0"/>
            <a:chExt cx="918860" cy="81280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CF72898-8301-C11B-87CA-E387C592053E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F0DF87D9-E728-9ACF-1640-5233517CE17D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683FE22B-5665-5732-9137-F335E7D64B4C}"/>
              </a:ext>
            </a:extLst>
          </p:cNvPr>
          <p:cNvSpPr txBox="1"/>
          <p:nvPr/>
        </p:nvSpPr>
        <p:spPr>
          <a:xfrm>
            <a:off x="1739321" y="4762500"/>
            <a:ext cx="2431124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sk-SK" sz="2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Lepší prístup k vlastným údajom, poskytovanie informácií o tom, ako sa spracúvajú.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ADB5C8C-5424-367D-3A50-93EBEC733CDC}"/>
              </a:ext>
            </a:extLst>
          </p:cNvPr>
          <p:cNvGrpSpPr/>
          <p:nvPr/>
        </p:nvGrpSpPr>
        <p:grpSpPr>
          <a:xfrm>
            <a:off x="9278862" y="4300024"/>
            <a:ext cx="3996866" cy="3535525"/>
            <a:chOff x="0" y="0"/>
            <a:chExt cx="918860" cy="812800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7B869BC-BB1B-0F2B-B115-0146397194C0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88697D4B-2202-4494-E806-7C7FBD747D27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530163C8-F058-71E0-D634-8F30328EEFF0}"/>
              </a:ext>
            </a:extLst>
          </p:cNvPr>
          <p:cNvSpPr txBox="1"/>
          <p:nvPr/>
        </p:nvSpPr>
        <p:spPr>
          <a:xfrm>
            <a:off x="9742612" y="4842625"/>
            <a:ext cx="3145787" cy="244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sk-SK" sz="24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Lepšie vymedzené právo byť zabudnutý, ktoré používateľom zaručuje možnosť vymazať svoje údaje, keď o to požiadajú.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1AA58B43-5E3A-CAC4-1A12-589FF3C2E236}"/>
              </a:ext>
            </a:extLst>
          </p:cNvPr>
          <p:cNvGrpSpPr/>
          <p:nvPr/>
        </p:nvGrpSpPr>
        <p:grpSpPr>
          <a:xfrm>
            <a:off x="13604101" y="4300024"/>
            <a:ext cx="3996866" cy="3535525"/>
            <a:chOff x="0" y="0"/>
            <a:chExt cx="918860" cy="8128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9B5BB19-758D-3419-0298-83643C53516C}"/>
                </a:ext>
              </a:extLst>
            </p:cNvPr>
            <p:cNvSpPr/>
            <p:nvPr/>
          </p:nvSpPr>
          <p:spPr>
            <a:xfrm>
              <a:off x="0" y="0"/>
              <a:ext cx="918860" cy="812800"/>
            </a:xfrm>
            <a:custGeom>
              <a:avLst/>
              <a:gdLst/>
              <a:ahLst/>
              <a:cxnLst/>
              <a:rect l="l" t="t" r="r" b="b"/>
              <a:pathLst>
                <a:path w="918860" h="812800">
                  <a:moveTo>
                    <a:pt x="459430" y="0"/>
                  </a:moveTo>
                  <a:cubicBezTo>
                    <a:pt x="205694" y="0"/>
                    <a:pt x="0" y="181951"/>
                    <a:pt x="0" y="406400"/>
                  </a:cubicBezTo>
                  <a:cubicBezTo>
                    <a:pt x="0" y="630849"/>
                    <a:pt x="205694" y="812800"/>
                    <a:pt x="459430" y="812800"/>
                  </a:cubicBezTo>
                  <a:cubicBezTo>
                    <a:pt x="713166" y="812800"/>
                    <a:pt x="918860" y="630849"/>
                    <a:pt x="918860" y="406400"/>
                  </a:cubicBezTo>
                  <a:cubicBezTo>
                    <a:pt x="918860" y="181951"/>
                    <a:pt x="713166" y="0"/>
                    <a:pt x="45943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C2B2D44B-0125-8B9C-3286-89D95288465F}"/>
                </a:ext>
              </a:extLst>
            </p:cNvPr>
            <p:cNvSpPr txBox="1"/>
            <p:nvPr/>
          </p:nvSpPr>
          <p:spPr>
            <a:xfrm>
              <a:off x="86143" y="38100"/>
              <a:ext cx="7465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06275E48-6D2C-F479-857A-5649FEB039BE}"/>
              </a:ext>
            </a:extLst>
          </p:cNvPr>
          <p:cNvSpPr txBox="1"/>
          <p:nvPr/>
        </p:nvSpPr>
        <p:spPr>
          <a:xfrm>
            <a:off x="14214545" y="4706968"/>
            <a:ext cx="2775978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sk-SK" sz="26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Právo vedieť, či došlo k porušeniu osobných údajov, spoločnosti sú povinné informovať príslušné orgány.</a:t>
            </a:r>
          </a:p>
        </p:txBody>
      </p:sp>
    </p:spTree>
    <p:extLst>
      <p:ext uri="{BB962C8B-B14F-4D97-AF65-F5344CB8AC3E}">
        <p14:creationId xmlns:p14="http://schemas.microsoft.com/office/powerpoint/2010/main" val="87202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AKÚ ÚLOHU ZOHRÁVA TECHNOL´GIA V NAŠICH ŽIVOTOCH</a:t>
            </a:r>
            <a:r>
              <a:rPr lang="en-GB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800100"/>
            <a:ext cx="10477498" cy="8465344"/>
          </a:xfrm>
        </p:spPr>
        <p:txBody>
          <a:bodyPr anchor="ctr">
            <a:normAutofit/>
          </a:bodyPr>
          <a:lstStyle/>
          <a:p>
            <a:r>
              <a:rPr lang="sk-SK" sz="4400" b="1" dirty="0">
                <a:latin typeface="Aptos" panose="020B0004020202020204" pitchFamily="34" charset="0"/>
                <a:ea typeface="Times New Roman" panose="02020603050405020304" pitchFamily="18" charset="0"/>
              </a:rPr>
              <a:t>Technológia</a:t>
            </a:r>
            <a:r>
              <a:rPr lang="en-GB" sz="44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4400" dirty="0">
                <a:latin typeface="Aptos" panose="020B0004020202020204" pitchFamily="34" charset="0"/>
                <a:ea typeface="Times New Roman" panose="02020603050405020304" pitchFamily="18" charset="0"/>
              </a:rPr>
              <a:t>priniesla revolúciu do našich životov, poskytla výhody a konektivitu, ale taktiež odhalila </a:t>
            </a:r>
            <a:r>
              <a:rPr lang="sk-SK" sz="4400" b="1" dirty="0">
                <a:latin typeface="Aptos" panose="020B0004020202020204" pitchFamily="34" charset="0"/>
                <a:ea typeface="Times New Roman" panose="02020603050405020304" pitchFamily="18" charset="0"/>
              </a:rPr>
              <a:t>slabé miesta</a:t>
            </a:r>
            <a:r>
              <a:rPr lang="en-GB" sz="4400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endParaRPr lang="sk-SK" sz="4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sk-SK" sz="4400" dirty="0">
                <a:latin typeface="Aptos" panose="020B0004020202020204" pitchFamily="34" charset="0"/>
                <a:ea typeface="Times New Roman" panose="02020603050405020304" pitchFamily="18" charset="0"/>
              </a:rPr>
              <a:t>Je dôležité túto dvojitú povahu technológie preskúmať a poukázať na </a:t>
            </a:r>
            <a:r>
              <a:rPr lang="sk-SK" sz="4400" b="1" dirty="0">
                <a:latin typeface="Aptos" panose="020B0004020202020204" pitchFamily="34" charset="0"/>
                <a:ea typeface="Times New Roman" panose="02020603050405020304" pitchFamily="18" charset="0"/>
              </a:rPr>
              <a:t>pozitívne aj negatívne účinky </a:t>
            </a:r>
            <a:r>
              <a:rPr lang="sk-SK" sz="4400" dirty="0">
                <a:latin typeface="Aptos" panose="020B0004020202020204" pitchFamily="34" charset="0"/>
                <a:ea typeface="Times New Roman" panose="02020603050405020304" pitchFamily="18" charset="0"/>
              </a:rPr>
              <a:t>na digitálne súkromie.</a:t>
            </a:r>
          </a:p>
          <a:p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Dosiahnutie všestranného porozumenia je pre orientáciu v digitálnom svete zásadné</a:t>
            </a:r>
            <a:r>
              <a:rPr lang="en-GB" sz="4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7"/>
            <a:ext cx="16725900" cy="212826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Porušenie súkromia</a:t>
            </a:r>
            <a:b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sk-SK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Definícia a aktéri porušenia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274834"/>
            <a:ext cx="15773400" cy="552626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A9C7905-DB4E-484F-DF42-317FE9E71D6E}"/>
              </a:ext>
            </a:extLst>
          </p:cNvPr>
          <p:cNvSpPr txBox="1"/>
          <p:nvPr/>
        </p:nvSpPr>
        <p:spPr>
          <a:xfrm>
            <a:off x="1570336" y="2917269"/>
            <a:ext cx="12679064" cy="3312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 rozvojom nových digitálnych komunikačných technológií sa </a:t>
            </a: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prípady narušenia osobnej komunikácie 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stávajú </a:t>
            </a: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čoraz bežnejšími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Hackeri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zločinci špecializovaní na informačné technológie, dokážu </a:t>
            </a: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zachytiť konverzácie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ktoré by mali zostať medzi dvoma jednotlivcami. To môže mať nemalé následky na psychiku poškodenej osoby.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EA4D1FE-BDA7-0311-C4A7-35DAACF66DB9}"/>
              </a:ext>
            </a:extLst>
          </p:cNvPr>
          <p:cNvSpPr/>
          <p:nvPr/>
        </p:nvSpPr>
        <p:spPr>
          <a:xfrm>
            <a:off x="14138899" y="5143500"/>
            <a:ext cx="3401067" cy="4264661"/>
          </a:xfrm>
          <a:custGeom>
            <a:avLst/>
            <a:gdLst/>
            <a:ahLst/>
            <a:cxnLst/>
            <a:rect l="l" t="t" r="r" b="b"/>
            <a:pathLst>
              <a:path w="3401067" h="4264661">
                <a:moveTo>
                  <a:pt x="0" y="0"/>
                </a:moveTo>
                <a:lnTo>
                  <a:pt x="3401067" y="0"/>
                </a:lnTo>
                <a:lnTo>
                  <a:pt x="3401067" y="4264660"/>
                </a:lnTo>
                <a:lnTo>
                  <a:pt x="0" y="4264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9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7687"/>
            <a:ext cx="16725900" cy="212826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Porušenie súkromia</a:t>
            </a:r>
            <a:b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sk-SK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Ako sa cítite, ak narúšajú vaše súkromie</a:t>
            </a:r>
            <a:r>
              <a:rPr lang="en-GB" sz="60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274834"/>
            <a:ext cx="15773400" cy="552626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A9C7905-DB4E-484F-DF42-317FE9E71D6E}"/>
              </a:ext>
            </a:extLst>
          </p:cNvPr>
          <p:cNvSpPr txBox="1"/>
          <p:nvPr/>
        </p:nvSpPr>
        <p:spPr>
          <a:xfrm>
            <a:off x="3135702" y="6132059"/>
            <a:ext cx="14347488" cy="383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Navyše, keď hovoríme o veľmi závažných porušeniach, ako sú prípady pomsty pornografie, teda zverejnenie súkromného pornografického materiálu bez súhlasu osoby, môže to viesť k veľmi vážnym následkom.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Sú známe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početné prípady ľudí, ktorí sa kvôli takýmto situáciám pokúsili o samovraždu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457200" indent="-457200" algn="just">
              <a:lnSpc>
                <a:spcPts val="4339"/>
              </a:lnSpc>
              <a:spcBef>
                <a:spcPct val="0"/>
              </a:spcBef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To podčiarkuje dôležitosť prijatia nevyhnutných preventívnych opatrení, aby sa zabránilo tomu, že sa dostanú do rúk zlomyseľných osôb</a:t>
            </a:r>
            <a:r>
              <a:rPr lang="en-GB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46BF83D-AE25-0E82-007E-2272E6694EAB}"/>
              </a:ext>
            </a:extLst>
          </p:cNvPr>
          <p:cNvSpPr/>
          <p:nvPr/>
        </p:nvSpPr>
        <p:spPr>
          <a:xfrm>
            <a:off x="734981" y="2548122"/>
            <a:ext cx="3433431" cy="3503501"/>
          </a:xfrm>
          <a:custGeom>
            <a:avLst/>
            <a:gdLst/>
            <a:ahLst/>
            <a:cxnLst/>
            <a:rect l="l" t="t" r="r" b="b"/>
            <a:pathLst>
              <a:path w="3433431" h="3503501">
                <a:moveTo>
                  <a:pt x="0" y="0"/>
                </a:moveTo>
                <a:lnTo>
                  <a:pt x="3433431" y="0"/>
                </a:lnTo>
                <a:lnTo>
                  <a:pt x="3433431" y="3503502"/>
                </a:lnTo>
                <a:lnTo>
                  <a:pt x="0" y="3503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4531536-12EC-596D-4217-31E2D448E198}"/>
              </a:ext>
            </a:extLst>
          </p:cNvPr>
          <p:cNvSpPr/>
          <p:nvPr/>
        </p:nvSpPr>
        <p:spPr>
          <a:xfrm>
            <a:off x="4966482" y="2546051"/>
            <a:ext cx="3435461" cy="3505573"/>
          </a:xfrm>
          <a:custGeom>
            <a:avLst/>
            <a:gdLst/>
            <a:ahLst/>
            <a:cxnLst/>
            <a:rect l="l" t="t" r="r" b="b"/>
            <a:pathLst>
              <a:path w="3435461" h="3505573">
                <a:moveTo>
                  <a:pt x="0" y="0"/>
                </a:moveTo>
                <a:lnTo>
                  <a:pt x="3435462" y="0"/>
                </a:lnTo>
                <a:lnTo>
                  <a:pt x="3435462" y="3505573"/>
                </a:lnTo>
                <a:lnTo>
                  <a:pt x="0" y="3505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5AA372D-8C0D-0B40-AC72-E623AA368192}"/>
              </a:ext>
            </a:extLst>
          </p:cNvPr>
          <p:cNvSpPr/>
          <p:nvPr/>
        </p:nvSpPr>
        <p:spPr>
          <a:xfrm>
            <a:off x="9305813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90CB0DF5-EBB4-A67D-0292-F1BEA61D07F2}"/>
              </a:ext>
            </a:extLst>
          </p:cNvPr>
          <p:cNvSpPr/>
          <p:nvPr/>
        </p:nvSpPr>
        <p:spPr>
          <a:xfrm>
            <a:off x="13392748" y="2532842"/>
            <a:ext cx="3328656" cy="3396588"/>
          </a:xfrm>
          <a:custGeom>
            <a:avLst/>
            <a:gdLst/>
            <a:ahLst/>
            <a:cxnLst/>
            <a:rect l="l" t="t" r="r" b="b"/>
            <a:pathLst>
              <a:path w="3328656" h="3396588">
                <a:moveTo>
                  <a:pt x="0" y="0"/>
                </a:moveTo>
                <a:lnTo>
                  <a:pt x="3328657" y="0"/>
                </a:lnTo>
                <a:lnTo>
                  <a:pt x="3328657" y="3396588"/>
                </a:lnTo>
                <a:lnTo>
                  <a:pt x="0" y="3396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E0A37-8506-3D29-5286-F4B5A22AB6BD}"/>
              </a:ext>
            </a:extLst>
          </p:cNvPr>
          <p:cNvSpPr txBox="1"/>
          <p:nvPr/>
        </p:nvSpPr>
        <p:spPr>
          <a:xfrm>
            <a:off x="13932017" y="3843836"/>
            <a:ext cx="2250118" cy="48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Depresia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E416E-AC4F-2864-DBE0-81BD19F908D6}"/>
              </a:ext>
            </a:extLst>
          </p:cNvPr>
          <p:cNvSpPr txBox="1"/>
          <p:nvPr/>
        </p:nvSpPr>
        <p:spPr>
          <a:xfrm>
            <a:off x="5410200" y="3736673"/>
            <a:ext cx="2427356" cy="98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Pocit bezmocnosti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AC417-1C00-EAAF-FB0D-EF4E05ECCE1F}"/>
              </a:ext>
            </a:extLst>
          </p:cNvPr>
          <p:cNvSpPr txBox="1"/>
          <p:nvPr/>
        </p:nvSpPr>
        <p:spPr>
          <a:xfrm>
            <a:off x="9280784" y="3656321"/>
            <a:ext cx="3378716" cy="9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Strata dôvery v technológie</a:t>
            </a:r>
            <a:endParaRPr lang="en-US" sz="32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0D568-1243-2D24-804F-722348566DA4}"/>
              </a:ext>
            </a:extLst>
          </p:cNvPr>
          <p:cNvSpPr txBox="1"/>
          <p:nvPr/>
        </p:nvSpPr>
        <p:spPr>
          <a:xfrm>
            <a:off x="921332" y="3656321"/>
            <a:ext cx="3141280" cy="988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Všeobecné znechutenie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83C446F-F08F-2B60-0657-E875FA2D6CDB}"/>
              </a:ext>
            </a:extLst>
          </p:cNvPr>
          <p:cNvSpPr/>
          <p:nvPr/>
        </p:nvSpPr>
        <p:spPr>
          <a:xfrm>
            <a:off x="10311" y="45442"/>
            <a:ext cx="1822041" cy="1796988"/>
          </a:xfrm>
          <a:custGeom>
            <a:avLst/>
            <a:gdLst/>
            <a:ahLst/>
            <a:cxnLst/>
            <a:rect l="l" t="t" r="r" b="b"/>
            <a:pathLst>
              <a:path w="1822041" h="1796988">
                <a:moveTo>
                  <a:pt x="0" y="0"/>
                </a:moveTo>
                <a:lnTo>
                  <a:pt x="1822040" y="0"/>
                </a:lnTo>
                <a:lnTo>
                  <a:pt x="1822040" y="1796988"/>
                </a:lnTo>
                <a:lnTo>
                  <a:pt x="0" y="1796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4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latin typeface="Aptos" panose="020B0004020202020204" pitchFamily="34" charset="0"/>
              </a:rPr>
              <a:t>ZÁVEREČNÝ TEST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sk-SK" sz="5400" dirty="0">
                <a:latin typeface="Aptos" panose="020B0004020202020204" pitchFamily="34" charset="0"/>
              </a:rPr>
              <a:t>Prečo je dôležité chrániť si svoje digitálne súkromie? Urobte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sk-SK" sz="5400" dirty="0">
                <a:latin typeface="Aptos" panose="020B0004020202020204" pitchFamily="34" charset="0"/>
              </a:rPr>
              <a:t>rozdiel medzi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  <a:r>
              <a:rPr lang="sk-SK" sz="5400" dirty="0">
                <a:latin typeface="Aptos" panose="020B0004020202020204" pitchFamily="34" charset="0"/>
              </a:rPr>
              <a:t>vedomým a nevedomým používaním technológií, aké sú hlavné dôsledky na ľudské zdravie</a:t>
            </a:r>
            <a:r>
              <a:rPr lang="en-GB" sz="5400" dirty="0">
                <a:latin typeface="Aptos" panose="020B0004020202020204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729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/>
                <a:ea typeface="Inter"/>
                <a:cs typeface="Inter"/>
                <a:sym typeface="Inter"/>
              </a:rPr>
              <a:t>Bezplatná licencia</a:t>
            </a:r>
            <a:endParaRPr lang="sk-SK" sz="4000" b="1" dirty="0">
              <a:solidFill>
                <a:srgbClr val="92BAB5"/>
              </a:solidFill>
              <a:latin typeface="Aptos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</a:t>
            </a: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musí: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  <a:endParaRPr lang="sk-SK" sz="3200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</a:t>
            </a: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 dielo prekomponujete, prevediete alebo na ňom staviate, vaše príspevky musia byť publikované pod rovnakou licenciou ako 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</a:t>
            </a:r>
            <a:r>
              <a:rPr kumimoji="0" lang="sk-SK" sz="3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nezodpovedajú.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Definovanie digitálneho súkromia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34687"/>
              </p:ext>
            </p:extLst>
          </p:nvPr>
        </p:nvGraphicFramePr>
        <p:xfrm>
          <a:off x="1012232" y="2135235"/>
          <a:ext cx="11468100" cy="68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eform 3">
            <a:extLst>
              <a:ext uri="{FF2B5EF4-FFF2-40B4-BE49-F238E27FC236}">
                <a16:creationId xmlns:a16="http://schemas.microsoft.com/office/drawing/2014/main" id="{AB5E4027-C34A-311C-201B-83B0562AA722}"/>
              </a:ext>
            </a:extLst>
          </p:cNvPr>
          <p:cNvSpPr/>
          <p:nvPr/>
        </p:nvSpPr>
        <p:spPr>
          <a:xfrm rot="3627783">
            <a:off x="12801152" y="4166805"/>
            <a:ext cx="5334000" cy="2757033"/>
          </a:xfrm>
          <a:custGeom>
            <a:avLst/>
            <a:gdLst/>
            <a:ahLst/>
            <a:cxnLst/>
            <a:rect l="l" t="t" r="r" b="b"/>
            <a:pathLst>
              <a:path w="6420532" h="3612335">
                <a:moveTo>
                  <a:pt x="0" y="0"/>
                </a:moveTo>
                <a:lnTo>
                  <a:pt x="6420532" y="0"/>
                </a:lnTo>
                <a:lnTo>
                  <a:pt x="6420532" y="3612334"/>
                </a:lnTo>
                <a:lnTo>
                  <a:pt x="0" y="3612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cs typeface="Calibri Light" panose="020F0302020204030204" pitchFamily="34" charset="0"/>
              </a:rPr>
              <a:t>Definovanie digitálneho súkromia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97146"/>
              </p:ext>
            </p:extLst>
          </p:nvPr>
        </p:nvGraphicFramePr>
        <p:xfrm>
          <a:off x="1012232" y="2135235"/>
          <a:ext cx="11468100" cy="68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89C94F99-2B36-7ECB-210A-7C2B07231D8F}"/>
              </a:ext>
            </a:extLst>
          </p:cNvPr>
          <p:cNvSpPr/>
          <p:nvPr/>
        </p:nvSpPr>
        <p:spPr>
          <a:xfrm>
            <a:off x="13335000" y="3390845"/>
            <a:ext cx="4279752" cy="3683020"/>
          </a:xfrm>
          <a:custGeom>
            <a:avLst/>
            <a:gdLst/>
            <a:ahLst/>
            <a:cxnLst/>
            <a:rect l="l" t="t" r="r" b="b"/>
            <a:pathLst>
              <a:path w="2713736" h="2408440">
                <a:moveTo>
                  <a:pt x="0" y="0"/>
                </a:moveTo>
                <a:lnTo>
                  <a:pt x="2713735" y="0"/>
                </a:lnTo>
                <a:lnTo>
                  <a:pt x="2713735" y="2408440"/>
                </a:lnTo>
                <a:lnTo>
                  <a:pt x="0" y="2408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97" y="375047"/>
            <a:ext cx="14559203" cy="1583813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r>
              <a:rPr lang="sk-SK" sz="6000" dirty="0">
                <a:latin typeface="Aptos" panose="020B0004020202020204" pitchFamily="34" charset="0"/>
                <a:cs typeface="Calibri" panose="020F0502020204030204" pitchFamily="34" charset="0"/>
              </a:rPr>
              <a:t>Vplyv digitálneho súkromia na náš každodenný život</a:t>
            </a:r>
            <a:endParaRPr lang="en-GB" sz="6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1" y="1958860"/>
            <a:ext cx="10936922" cy="7739510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sk-SK" sz="5400" dirty="0">
                <a:latin typeface="Aptos" panose="020B0004020202020204" pitchFamily="34" charset="0"/>
              </a:rPr>
              <a:t>Digitálne súkromie </a:t>
            </a:r>
            <a:r>
              <a:rPr lang="sk-SK" sz="5400" b="1" dirty="0">
                <a:latin typeface="Aptos" panose="020B0004020202020204" pitchFamily="34" charset="0"/>
              </a:rPr>
              <a:t>nie je abstraktný koncept ale hmatateľný a životne dôležitý aspekt našich životov.</a:t>
            </a:r>
            <a:r>
              <a:rPr lang="en-GB" sz="5400" dirty="0"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900"/>
              </a:spcAft>
            </a:pPr>
            <a:r>
              <a:rPr lang="sk-SK" sz="5400" i="0" dirty="0">
                <a:effectLst/>
                <a:latin typeface="Aptos" panose="020B0004020202020204" pitchFamily="34" charset="0"/>
              </a:rPr>
              <a:t>Je zásadne pochopiť to, aby boli </a:t>
            </a:r>
            <a:r>
              <a:rPr lang="sk-SK" sz="5400" b="1" i="0" dirty="0">
                <a:effectLst/>
                <a:latin typeface="Aptos" panose="020B0004020202020204" pitchFamily="34" charset="0"/>
              </a:rPr>
              <a:t>práva užívateľov rešpektované </a:t>
            </a:r>
            <a:r>
              <a:rPr lang="sk-SK" sz="5400" i="0" dirty="0">
                <a:effectLst/>
                <a:latin typeface="Aptos" panose="020B0004020202020204" pitchFamily="34" charset="0"/>
              </a:rPr>
              <a:t>a </a:t>
            </a:r>
            <a:r>
              <a:rPr lang="sk-SK" sz="5400" b="1" dirty="0">
                <a:latin typeface="Aptos" panose="020B0004020202020204" pitchFamily="34" charset="0"/>
              </a:rPr>
              <a:t>udržať ich osobné údaje v bezpečí </a:t>
            </a:r>
            <a:r>
              <a:rPr lang="sk-SK" sz="5400" dirty="0">
                <a:latin typeface="Aptos" panose="020B0004020202020204" pitchFamily="34" charset="0"/>
              </a:rPr>
              <a:t>pred kybernetickým zločinom alebo neoprávneným použitím</a:t>
            </a:r>
            <a:r>
              <a:rPr lang="en-GB" sz="5400" i="0" dirty="0">
                <a:effectLst/>
                <a:latin typeface="Aptos" panose="020B0004020202020204" pitchFamily="34" charset="0"/>
              </a:rPr>
              <a:t>. </a:t>
            </a:r>
          </a:p>
          <a:p>
            <a:pPr marL="0" indent="0">
              <a:spcAft>
                <a:spcPts val="900"/>
              </a:spcAft>
              <a:buNone/>
            </a:pPr>
            <a:endParaRPr lang="en-US" sz="5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FDC31B5-323B-B676-4CCD-F8C24F46BBE1}"/>
              </a:ext>
            </a:extLst>
          </p:cNvPr>
          <p:cNvSpPr/>
          <p:nvPr/>
        </p:nvSpPr>
        <p:spPr>
          <a:xfrm>
            <a:off x="11826513" y="3417449"/>
            <a:ext cx="4799558" cy="2699751"/>
          </a:xfrm>
          <a:custGeom>
            <a:avLst/>
            <a:gdLst/>
            <a:ahLst/>
            <a:cxnLst/>
            <a:rect l="l" t="t" r="r" b="b"/>
            <a:pathLst>
              <a:path w="4799558" h="2699751">
                <a:moveTo>
                  <a:pt x="0" y="0"/>
                </a:moveTo>
                <a:lnTo>
                  <a:pt x="4799558" y="0"/>
                </a:lnTo>
                <a:lnTo>
                  <a:pt x="4799558" y="2699752"/>
                </a:lnTo>
                <a:lnTo>
                  <a:pt x="0" y="2699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44" b="-11444"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31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97" y="375047"/>
            <a:ext cx="14559203" cy="158381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GB" sz="6000" dirty="0">
                <a:latin typeface="Aptos" panose="020B0004020202020204" pitchFamily="34" charset="0"/>
                <a:cs typeface="Calibri" panose="020F0502020204030204" pitchFamily="34" charset="0"/>
              </a:rPr>
              <a:t>Why Digital Privacy 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1" y="1958860"/>
            <a:ext cx="10936922" cy="773951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4000" dirty="0">
                <a:latin typeface="Aptos" panose="020B0004020202020204" pitchFamily="34" charset="0"/>
              </a:rPr>
              <a:t>Digitálne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súkromie</a:t>
            </a:r>
            <a:r>
              <a:rPr lang="en-GB" sz="4000" dirty="0">
                <a:latin typeface="Aptos" panose="020B0004020202020204" pitchFamily="34" charset="0"/>
              </a:rPr>
              <a:t> je </a:t>
            </a:r>
            <a:r>
              <a:rPr lang="sk-SK" sz="4000" dirty="0">
                <a:latin typeface="Aptos" panose="020B0004020202020204" pitchFamily="34" charset="0"/>
              </a:rPr>
              <a:t>dôležité</a:t>
            </a:r>
            <a:r>
              <a:rPr lang="en-GB" sz="4000" dirty="0">
                <a:latin typeface="Aptos" panose="020B0004020202020204" pitchFamily="34" charset="0"/>
              </a:rPr>
              <a:t> z </a:t>
            </a:r>
            <a:r>
              <a:rPr lang="sk-SK" sz="4000" dirty="0">
                <a:latin typeface="Aptos" panose="020B0004020202020204" pitchFamily="34" charset="0"/>
              </a:rPr>
              <a:t>mnohých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dôvodov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  <a:r>
              <a:rPr lang="sk-SK" sz="4000" dirty="0">
                <a:latin typeface="Aptos" panose="020B0004020202020204" pitchFamily="34" charset="0"/>
              </a:rPr>
              <a:t>Zachádza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nad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rámec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uchovávania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osobných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údajov</a:t>
            </a:r>
            <a:r>
              <a:rPr lang="en-GB" sz="4000" dirty="0">
                <a:latin typeface="Aptos" panose="020B0004020202020204" pitchFamily="34" charset="0"/>
              </a:rPr>
              <a:t> a </a:t>
            </a:r>
            <a:r>
              <a:rPr lang="en-GB" sz="4000" dirty="0" err="1">
                <a:latin typeface="Aptos" panose="020B0004020202020204" pitchFamily="34" charset="0"/>
              </a:rPr>
              <a:t>zohráva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kľúčovú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úlohu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</a:rPr>
              <a:t>pri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en-GB" sz="4000" b="1" dirty="0" err="1">
                <a:latin typeface="Aptos" panose="020B0004020202020204" pitchFamily="34" charset="0"/>
              </a:rPr>
              <a:t>osobnej</a:t>
            </a:r>
            <a:r>
              <a:rPr lang="en-GB" sz="4000" b="1" dirty="0">
                <a:latin typeface="Aptos" panose="020B0004020202020204" pitchFamily="34" charset="0"/>
              </a:rPr>
              <a:t> </a:t>
            </a:r>
            <a:r>
              <a:rPr lang="en-GB" sz="4000" b="1" dirty="0" err="1">
                <a:latin typeface="Aptos" panose="020B0004020202020204" pitchFamily="34" charset="0"/>
              </a:rPr>
              <a:t>bezpečnosti</a:t>
            </a:r>
            <a:r>
              <a:rPr lang="en-GB" sz="4000" b="1" dirty="0">
                <a:latin typeface="Aptos" panose="020B0004020202020204" pitchFamily="34" charset="0"/>
              </a:rPr>
              <a:t> a </a:t>
            </a:r>
            <a:r>
              <a:rPr lang="en-GB" sz="4000" b="1" dirty="0" err="1">
                <a:latin typeface="Aptos" panose="020B0004020202020204" pitchFamily="34" charset="0"/>
              </a:rPr>
              <a:t>slobode</a:t>
            </a:r>
            <a:r>
              <a:rPr lang="en-GB" sz="4000" dirty="0">
                <a:latin typeface="Aptos" panose="020B0004020202020204" pitchFamily="34" charset="0"/>
              </a:rPr>
              <a:t>. </a:t>
            </a:r>
          </a:p>
          <a:p>
            <a:pPr>
              <a:spcAft>
                <a:spcPts val="900"/>
              </a:spcAft>
            </a:pPr>
            <a:r>
              <a:rPr lang="en-GB" sz="4000" i="0" dirty="0" err="1">
                <a:effectLst/>
                <a:latin typeface="Aptos" panose="020B0004020202020204" pitchFamily="34" charset="0"/>
              </a:rPr>
              <a:t>Pojem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digitálne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súkromie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je v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dnešnej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spoločnosti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pomerne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bežným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pojmom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v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dôsledku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procesu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globalizácie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a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digitálneho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prepojenia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. </a:t>
            </a:r>
            <a:endParaRPr lang="sk-SK" sz="4000" i="0" dirty="0">
              <a:effectLst/>
              <a:latin typeface="Aptos" panose="020B00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GB" sz="4000" i="0" dirty="0" err="1">
                <a:effectLst/>
                <a:latin typeface="Aptos" panose="020B0004020202020204" pitchFamily="34" charset="0"/>
              </a:rPr>
              <a:t>Žijeme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v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čoraz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sk-SK" sz="4000" i="0" dirty="0">
                <a:effectLst/>
                <a:latin typeface="Aptos" panose="020B0004020202020204" pitchFamily="34" charset="0"/>
              </a:rPr>
              <a:t>prepojenejšom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svete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,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takže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sk-SK" sz="4000" i="0" dirty="0" err="1">
                <a:effectLst/>
                <a:latin typeface="Aptos" panose="020B0004020202020204" pitchFamily="34" charset="0"/>
              </a:rPr>
              <a:t>rozdieľ</a:t>
            </a:r>
            <a:r>
              <a:rPr lang="sk-SK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medzi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osobným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/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súkromným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a </a:t>
            </a:r>
            <a:r>
              <a:rPr lang="sk-SK" sz="4000" i="0" dirty="0">
                <a:effectLst/>
                <a:latin typeface="Aptos" panose="020B0004020202020204" pitchFamily="34" charset="0"/>
              </a:rPr>
              <a:t>v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šeobecným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/</a:t>
            </a:r>
            <a:r>
              <a:rPr lang="en-GB" sz="4000" i="0" dirty="0" err="1">
                <a:effectLst/>
                <a:latin typeface="Aptos" panose="020B0004020202020204" pitchFamily="34" charset="0"/>
              </a:rPr>
              <a:t>verejným</a:t>
            </a:r>
            <a:r>
              <a:rPr lang="en-GB" sz="4000" i="0" dirty="0">
                <a:effectLst/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stráca hranice.</a:t>
            </a:r>
            <a:endParaRPr lang="en-GB" sz="4000" i="0" dirty="0">
              <a:effectLst/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40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9392824" y="1031734"/>
            <a:ext cx="8206721" cy="8206721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72842" y="1381688"/>
            <a:ext cx="1186532" cy="1154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Oblúk 7">
            <a:extLst>
              <a:ext uri="{FF2B5EF4-FFF2-40B4-BE49-F238E27FC236}">
                <a16:creationId xmlns:a16="http://schemas.microsoft.com/office/drawing/2014/main" id="{F97BCE77-F0AE-EFF9-3ECF-1B841A963ED6}"/>
              </a:ext>
            </a:extLst>
          </p:cNvPr>
          <p:cNvSpPr/>
          <p:nvPr/>
        </p:nvSpPr>
        <p:spPr>
          <a:xfrm rot="3553311">
            <a:off x="10275391" y="2194671"/>
            <a:ext cx="2982738" cy="3119996"/>
          </a:xfrm>
          <a:prstGeom prst="arc">
            <a:avLst>
              <a:gd name="adj1" fmla="val 12805575"/>
              <a:gd name="adj2" fmla="val 2065840"/>
            </a:avLst>
          </a:prstGeom>
          <a:ln w="85725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9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  <a:t>Čo je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 GDPR, </a:t>
            </a:r>
            <a: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  <a:t>právny rámec uplatňovaný v EÚ</a:t>
            </a:r>
            <a:endParaRPr lang="en-GB" sz="67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7"/>
            <a:ext cx="15773400" cy="6527007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sk-SK" sz="3900" dirty="0">
                <a:latin typeface="Aptos" panose="020B0004020202020204" pitchFamily="34" charset="0"/>
              </a:rPr>
              <a:t>V </a:t>
            </a:r>
            <a:r>
              <a:rPr lang="sk-SK" sz="3900" b="1" dirty="0">
                <a:latin typeface="Aptos" panose="020B0004020202020204" pitchFamily="34" charset="0"/>
              </a:rPr>
              <a:t>Európskej únii</a:t>
            </a:r>
            <a:r>
              <a:rPr lang="sk-SK" sz="3900" dirty="0">
                <a:latin typeface="Aptos" panose="020B0004020202020204" pitchFamily="34" charset="0"/>
              </a:rPr>
              <a:t> je Všeobecné Nariadenie o Ochrane Údajov (GDPR) významným právnym rámcom, ktorý chráni práva jednotlivcov na súkromie reguláciou spracovania osobných údajov.</a:t>
            </a:r>
          </a:p>
          <a:p>
            <a:pPr>
              <a:spcAft>
                <a:spcPts val="900"/>
              </a:spcAft>
            </a:pPr>
            <a:r>
              <a:rPr lang="sk-SK" sz="3900" b="1" i="0" dirty="0">
                <a:effectLst/>
                <a:latin typeface="Aptos" panose="020B0004020202020204" pitchFamily="34" charset="0"/>
              </a:rPr>
              <a:t>Pravidlá EÚ na ochranu údajov </a:t>
            </a:r>
            <a:r>
              <a:rPr lang="sk-SK" sz="3900" i="0" dirty="0">
                <a:effectLst/>
                <a:latin typeface="Aptos" panose="020B0004020202020204" pitchFamily="34" charset="0"/>
              </a:rPr>
              <a:t>zaručujú ochranu vašich osobných údajov vždy, keď sú zhromažďované – napríklad keď si niečo kúpite online, uchádzate sa o prácu...</a:t>
            </a:r>
          </a:p>
          <a:p>
            <a:pPr>
              <a:spcAft>
                <a:spcPts val="900"/>
              </a:spcAft>
            </a:pPr>
            <a:r>
              <a:rPr lang="sk-SK" sz="3900" i="0" dirty="0">
                <a:effectLst/>
                <a:latin typeface="Aptos" panose="020B0004020202020204" pitchFamily="34" charset="0"/>
              </a:rPr>
              <a:t>Tieto pravidlá sa vzťahujú na spoločnosti a organizácie (verejné aj súkromné) v EÚ a spoločnosti so sídlom mimo EÚ, ktoré ponúkajú tovar alebo služby v EÚ, ako napríklad Facebook alebo Amazon, vždy, keď tieto spoločnosti požiadajú alebo opätovne použijú osobné údaje jednotlivcov v EÚ.</a:t>
            </a:r>
          </a:p>
        </p:txBody>
      </p:sp>
    </p:spTree>
    <p:extLst>
      <p:ext uri="{BB962C8B-B14F-4D97-AF65-F5344CB8AC3E}">
        <p14:creationId xmlns:p14="http://schemas.microsoft.com/office/powerpoint/2010/main" val="299775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48" y="692241"/>
            <a:ext cx="15773400" cy="1204599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  <a:t>Digitálne súkromie</a:t>
            </a:r>
            <a:r>
              <a:rPr lang="en-GB" sz="6700" dirty="0"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  <a: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  <a:t> Zákon Európskej únie</a:t>
            </a:r>
            <a:endParaRPr lang="en-GB" sz="67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87821"/>
            <a:ext cx="15773400" cy="6877624"/>
          </a:xfrm>
        </p:spPr>
        <p:txBody>
          <a:bodyPr>
            <a:normAutofit/>
          </a:bodyPr>
          <a:lstStyle/>
          <a:p>
            <a:pPr algn="just">
              <a:spcAft>
                <a:spcPts val="900"/>
              </a:spcAft>
            </a:pPr>
            <a:r>
              <a:rPr lang="sk-SK" sz="4000" dirty="0">
                <a:latin typeface="Aptos" panose="020B0004020202020204" pitchFamily="34" charset="0"/>
              </a:rPr>
              <a:t>Právo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na</a:t>
            </a:r>
            <a:r>
              <a:rPr lang="en-GB" sz="4000" dirty="0">
                <a:latin typeface="Aptos" panose="020B000402020202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</a:rPr>
              <a:t>súkromie je výslovne chránené aj </a:t>
            </a:r>
            <a:r>
              <a:rPr lang="sk-SK" sz="4000" b="1" dirty="0">
                <a:latin typeface="Aptos" panose="020B0004020202020204" pitchFamily="34" charset="0"/>
              </a:rPr>
              <a:t>Chartou základných práv</a:t>
            </a:r>
            <a:r>
              <a:rPr lang="en-GB" sz="4000" b="1" dirty="0">
                <a:latin typeface="Aptos" panose="020B0004020202020204" pitchFamily="34" charset="0"/>
              </a:rPr>
              <a:t> </a:t>
            </a:r>
            <a:r>
              <a:rPr lang="sk-SK" sz="4000" b="1" dirty="0">
                <a:latin typeface="Aptos" panose="020B0004020202020204" pitchFamily="34" charset="0"/>
              </a:rPr>
              <a:t>Európskej</a:t>
            </a:r>
            <a:r>
              <a:rPr lang="en-GB" sz="4000" b="1" dirty="0">
                <a:latin typeface="Aptos" panose="020B0004020202020204" pitchFamily="34" charset="0"/>
              </a:rPr>
              <a:t> </a:t>
            </a:r>
            <a:r>
              <a:rPr lang="sk-SK" sz="4000" b="1" dirty="0">
                <a:latin typeface="Aptos" panose="020B0004020202020204" pitchFamily="34" charset="0"/>
              </a:rPr>
              <a:t>únie.</a:t>
            </a:r>
          </a:p>
          <a:p>
            <a:pPr marL="0" indent="0">
              <a:spcAft>
                <a:spcPts val="900"/>
              </a:spcAft>
              <a:buNone/>
            </a:pPr>
            <a:endParaRPr lang="sk-SK" sz="4000" b="1" dirty="0">
              <a:latin typeface="Aptos" panose="020B00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GB" sz="4000" b="1" dirty="0">
              <a:latin typeface="Aptos" panose="020B00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en-GB" sz="4000" b="1" i="0" dirty="0">
                <a:solidFill>
                  <a:srgbClr val="FFAA5A"/>
                </a:solidFill>
                <a:effectLst/>
                <a:latin typeface="Aptos" panose="020B0004020202020204" pitchFamily="34" charset="0"/>
              </a:rPr>
              <a:t>“</a:t>
            </a:r>
            <a:r>
              <a:rPr lang="sk-SK" sz="4000" b="1" i="0" dirty="0">
                <a:solidFill>
                  <a:srgbClr val="FFAA5A"/>
                </a:solidFill>
                <a:effectLst/>
                <a:latin typeface="Aptos" panose="020B0004020202020204" pitchFamily="34" charset="0"/>
              </a:rPr>
              <a:t>Každý má právo na ochranu svojich osobných údajov.“</a:t>
            </a:r>
          </a:p>
          <a:p>
            <a:pPr algn="just">
              <a:spcAft>
                <a:spcPts val="900"/>
              </a:spcAft>
            </a:pPr>
            <a:r>
              <a:rPr lang="sk-SK" sz="4000" i="0" dirty="0">
                <a:effectLst/>
                <a:latin typeface="Aptos" panose="020B0004020202020204" pitchFamily="34" charset="0"/>
              </a:rPr>
              <a:t>Tento článok zdôrazňuje dôležitosť </a:t>
            </a:r>
            <a:r>
              <a:rPr lang="sk-SK" sz="4000" b="1" i="0" dirty="0">
                <a:effectLst/>
                <a:latin typeface="Aptos" panose="020B0004020202020204" pitchFamily="34" charset="0"/>
              </a:rPr>
              <a:t>ochrany osobných údajov jednotlivcov</a:t>
            </a:r>
            <a:r>
              <a:rPr lang="sk-SK" sz="4000" i="0" dirty="0">
                <a:effectLst/>
                <a:latin typeface="Aptos" panose="020B0004020202020204" pitchFamily="34" charset="0"/>
              </a:rPr>
              <a:t>, čo je kľúčový aspekt digitálneho súkromia v Európskej únii.</a:t>
            </a:r>
          </a:p>
          <a:p>
            <a:pPr>
              <a:spcAft>
                <a:spcPts val="900"/>
              </a:spcAft>
            </a:pPr>
            <a:endParaRPr lang="en-US" sz="4000" b="1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66FC3496-7F5D-9DE9-DED4-78A27915C385}"/>
              </a:ext>
            </a:extLst>
          </p:cNvPr>
          <p:cNvSpPr/>
          <p:nvPr/>
        </p:nvSpPr>
        <p:spPr>
          <a:xfrm rot="17562278">
            <a:off x="5546950" y="3880512"/>
            <a:ext cx="1676400" cy="1905000"/>
          </a:xfrm>
          <a:prstGeom prst="downArrow">
            <a:avLst/>
          </a:prstGeom>
          <a:solidFill>
            <a:srgbClr val="92BA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4232E16-DB2E-29BD-1B72-3A4CE2EFC428}"/>
              </a:ext>
            </a:extLst>
          </p:cNvPr>
          <p:cNvSpPr txBox="1"/>
          <p:nvPr/>
        </p:nvSpPr>
        <p:spPr>
          <a:xfrm>
            <a:off x="7570114" y="4727409"/>
            <a:ext cx="29772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4800" b="1" dirty="0">
                <a:latin typeface="Aptos" panose="020B0004020202020204" pitchFamily="34" charset="0"/>
              </a:rPr>
              <a:t>Článok 8</a:t>
            </a:r>
            <a:endParaRPr lang="en-GB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 fontScale="90000"/>
          </a:bodyPr>
          <a:lstStyle/>
          <a:p>
            <a:pPr>
              <a:spcAft>
                <a:spcPts val="900"/>
              </a:spcAft>
            </a:pPr>
            <a: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  <a:t>Aké sú výhody digitálneho súkromia?</a:t>
            </a:r>
            <a:br>
              <a:rPr lang="sk-SK" sz="67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sk-SK" sz="67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Pozitívne účinky digitálneho súkromia sú</a:t>
            </a:r>
            <a:r>
              <a:rPr lang="en-GB" sz="67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1E4283-66C6-BCF7-B616-5FA84A2B9C85}"/>
              </a:ext>
            </a:extLst>
          </p:cNvPr>
          <p:cNvGrpSpPr/>
          <p:nvPr/>
        </p:nvGrpSpPr>
        <p:grpSpPr>
          <a:xfrm>
            <a:off x="975896" y="3666569"/>
            <a:ext cx="4018203" cy="4065383"/>
            <a:chOff x="0" y="0"/>
            <a:chExt cx="812800" cy="8128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468A8E7-5F45-A8FA-F896-5693E3A0BE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786DDF31-B1FD-99C6-6202-22ED93FCFD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12DACE4F-76A8-8A9B-D9D6-A40C6F7C0449}"/>
              </a:ext>
            </a:extLst>
          </p:cNvPr>
          <p:cNvSpPr txBox="1"/>
          <p:nvPr/>
        </p:nvSpPr>
        <p:spPr>
          <a:xfrm>
            <a:off x="1680686" y="4991100"/>
            <a:ext cx="2642674" cy="12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Schopnosť chrániť osobné údaje a identitu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6509F261-FC56-F7B3-F487-15752DACFAB2}"/>
              </a:ext>
            </a:extLst>
          </p:cNvPr>
          <p:cNvGrpSpPr/>
          <p:nvPr/>
        </p:nvGrpSpPr>
        <p:grpSpPr>
          <a:xfrm>
            <a:off x="5197704" y="3667552"/>
            <a:ext cx="4017600" cy="4064400"/>
            <a:chOff x="0" y="0"/>
            <a:chExt cx="812800" cy="81280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3940F23-E1DF-E8D9-C10A-A4033E8052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82592AB3-2287-50E8-29EC-64EE4CB41E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D959F584-FE5A-729B-4E14-2C05226D95B1}"/>
              </a:ext>
            </a:extLst>
          </p:cNvPr>
          <p:cNvGrpSpPr/>
          <p:nvPr/>
        </p:nvGrpSpPr>
        <p:grpSpPr>
          <a:xfrm>
            <a:off x="9478075" y="3667552"/>
            <a:ext cx="4017600" cy="4064400"/>
            <a:chOff x="0" y="0"/>
            <a:chExt cx="812800" cy="8128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972999F-921A-7B92-141A-3D1F84C6F5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DBFABD0-233F-774F-E4AE-BCD6F99F945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7F12DEA5-E0CF-95C7-A11A-1069D46E489D}"/>
              </a:ext>
            </a:extLst>
          </p:cNvPr>
          <p:cNvGrpSpPr/>
          <p:nvPr/>
        </p:nvGrpSpPr>
        <p:grpSpPr>
          <a:xfrm>
            <a:off x="13883037" y="3667552"/>
            <a:ext cx="4017600" cy="4064400"/>
            <a:chOff x="0" y="0"/>
            <a:chExt cx="812800" cy="812800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A96750-3A0A-E1FD-0D2C-EB190BEF6C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BD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A26C3C77-3054-E803-F6C0-9A031B2A279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4828F322-E5AA-C8DB-E72F-3BBA0D616E91}"/>
              </a:ext>
            </a:extLst>
          </p:cNvPr>
          <p:cNvSpPr txBox="1"/>
          <p:nvPr/>
        </p:nvSpPr>
        <p:spPr>
          <a:xfrm>
            <a:off x="5885143" y="5143500"/>
            <a:ext cx="2531725" cy="12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Prevencia pred krádežou identity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5AD8B8A7-57E5-D633-CF6A-984B7CBFD4B1}"/>
              </a:ext>
            </a:extLst>
          </p:cNvPr>
          <p:cNvSpPr txBox="1"/>
          <p:nvPr/>
        </p:nvSpPr>
        <p:spPr>
          <a:xfrm>
            <a:off x="10106627" y="4790098"/>
            <a:ext cx="2882615" cy="2170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Prevencia pred nepovoleným prístupom, zneužitím a únikom údajov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6FDD6696-5029-A2C2-5BAC-EC37E78466DA}"/>
              </a:ext>
            </a:extLst>
          </p:cNvPr>
          <p:cNvSpPr txBox="1"/>
          <p:nvPr/>
        </p:nvSpPr>
        <p:spPr>
          <a:xfrm>
            <a:off x="14618095" y="4989578"/>
            <a:ext cx="2694009" cy="12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sk-SK" sz="2800" b="1" dirty="0">
                <a:solidFill>
                  <a:srgbClr val="000000"/>
                </a:solidFill>
                <a:latin typeface="Aptos" panose="020B0004020202020204" pitchFamily="34" charset="0"/>
                <a:ea typeface="Canva Sans Bold"/>
                <a:cs typeface="Canva Sans Bold"/>
                <a:sym typeface="Canva Sans Bold"/>
              </a:rPr>
              <a:t>Vyhýbanie sa cielenej reklame</a:t>
            </a:r>
            <a:endParaRPr lang="en-US" sz="2800" b="1" dirty="0">
              <a:solidFill>
                <a:srgbClr val="000000"/>
              </a:solidFill>
              <a:latin typeface="Aptos" panose="020B0004020202020204" pitchFamily="34" charset="0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1272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E849A-0EF8-442A-8582-D618F32394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72674-2F0C-4E7C-9BEB-0244C255D351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</ds:schemaRefs>
</ds:datastoreItem>
</file>

<file path=customXml/itemProps3.xml><?xml version="1.0" encoding="utf-8"?>
<ds:datastoreItem xmlns:ds="http://schemas.openxmlformats.org/officeDocument/2006/customXml" ds:itemID="{36C1479A-D745-4378-A5F2-6276C7749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2029</Words>
  <Application>Microsoft Office PowerPoint</Application>
  <PresentationFormat>Vlastná</PresentationFormat>
  <Paragraphs>181</Paragraphs>
  <Slides>23</Slides>
  <Notes>17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23</vt:i4>
      </vt:variant>
    </vt:vector>
  </HeadingPairs>
  <TitlesOfParts>
    <vt:vector size="25" baseType="lpstr">
      <vt:lpstr>Office Theme</vt:lpstr>
      <vt:lpstr>Motív Office</vt:lpstr>
      <vt:lpstr>Digitálne súkromie – Chápanie digitálneho súkromia</vt:lpstr>
      <vt:lpstr>AKÚ ÚLOHU ZOHRÁVA TECHNOL´GIA V NAŠICH ŽIVOTOCH?</vt:lpstr>
      <vt:lpstr>Definovanie digitálneho súkromia</vt:lpstr>
      <vt:lpstr>Definovanie digitálneho súkromia</vt:lpstr>
      <vt:lpstr>Vplyv digitálneho súkromia na náš každodenný život</vt:lpstr>
      <vt:lpstr>Why Digital Privacy is important?</vt:lpstr>
      <vt:lpstr>Čo je GDPR, právny rámec uplatňovaný v EÚ</vt:lpstr>
      <vt:lpstr>Digitálne súkromie: Zákon Európskej únie</vt:lpstr>
      <vt:lpstr>Aké sú výhody digitálneho súkromia? Pozitívne účinky digitálneho súkromia sú:</vt:lpstr>
      <vt:lpstr>Aké sú negatívne dôsledky absencie digitálneho súkromia? Negatívne dopady absencie digitálneho súkromia sú viaceré a môžu mať rôzne dôsledky, ktoré ovplyvňujú povesť a práva používateľov: </vt:lpstr>
      <vt:lpstr>Aké sú problémy s nedostatkom digitálneho súkromia?</vt:lpstr>
      <vt:lpstr>Aké sú kľúčové prvky digitálneho súkromia?</vt:lpstr>
      <vt:lpstr>Prezentácia programu PowerPoint</vt:lpstr>
      <vt:lpstr>Aké sú kľúčové prvky digitálneho súkromia?</vt:lpstr>
      <vt:lpstr>1- Čo sú technické cookies?</vt:lpstr>
      <vt:lpstr>2- Čo sú analytické cookies?</vt:lpstr>
      <vt:lpstr>3- Čo sú profilovacie cookies?</vt:lpstr>
      <vt:lpstr>Prezentácia programu PowerPoint</vt:lpstr>
      <vt:lpstr>Prezentácia programu PowerPoint</vt:lpstr>
      <vt:lpstr>Porušenie súkromia Definícia a aktéri porušenia</vt:lpstr>
      <vt:lpstr>Porušenie súkromia Ako sa cítite, ak narúšajú vaše súkromie?</vt:lpstr>
      <vt:lpstr>ZÁVEREČNÝ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1. Understanding  Digital Privacy</dc:title>
  <cp:lastModifiedBy>Martin Richter</cp:lastModifiedBy>
  <cp:revision>34</cp:revision>
  <dcterms:created xsi:type="dcterms:W3CDTF">2006-08-16T00:00:00Z</dcterms:created>
  <dcterms:modified xsi:type="dcterms:W3CDTF">2024-10-23T12:32:59Z</dcterms:modified>
  <dc:identifier>DAGKcixA18U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