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69" r:id="rId6"/>
  </p:sldMasterIdLst>
  <p:notesMasterIdLst>
    <p:notesMasterId r:id="rId27"/>
  </p:notesMasterIdLst>
  <p:sldIdLst>
    <p:sldId id="307" r:id="rId7"/>
    <p:sldId id="310" r:id="rId8"/>
    <p:sldId id="311" r:id="rId9"/>
    <p:sldId id="312" r:id="rId10"/>
    <p:sldId id="313" r:id="rId11"/>
    <p:sldId id="259" r:id="rId12"/>
    <p:sldId id="262" r:id="rId13"/>
    <p:sldId id="314" r:id="rId14"/>
    <p:sldId id="315" r:id="rId15"/>
    <p:sldId id="316" r:id="rId16"/>
    <p:sldId id="317" r:id="rId17"/>
    <p:sldId id="318" r:id="rId18"/>
    <p:sldId id="319" r:id="rId19"/>
    <p:sldId id="269" r:id="rId20"/>
    <p:sldId id="320" r:id="rId21"/>
    <p:sldId id="321" r:id="rId22"/>
    <p:sldId id="272" r:id="rId23"/>
    <p:sldId id="273" r:id="rId24"/>
    <p:sldId id="278" r:id="rId25"/>
    <p:sldId id="265" r:id="rId26"/>
  </p:sldIdLst>
  <p:sldSz cx="18288000" cy="10287000"/>
  <p:notesSz cx="6858000" cy="9144000"/>
  <p:embeddedFontLst>
    <p:embeddedFont>
      <p:font typeface="Cambria" panose="020405030504060302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2596-41D8-4CF0-ACB8-9A8D7E7E3A6A}" v="3" dt="2024-10-23T12:25:57.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366F2596-41D8-4CF0-ACB8-9A8D7E7E3A6A}"/>
    <pc:docChg chg="delSld">
      <pc:chgData name="Martina Hanová" userId="S::hanova@uniag.sk::3d22e42d-bb89-40fb-8988-9efa43568f68" providerId="AD" clId="Web-{366F2596-41D8-4CF0-ACB8-9A8D7E7E3A6A}" dt="2024-10-23T12:25:57.612" v="2"/>
      <pc:docMkLst>
        <pc:docMk/>
      </pc:docMkLst>
      <pc:sldChg chg="del">
        <pc:chgData name="Martina Hanová" userId="S::hanova@uniag.sk::3d22e42d-bb89-40fb-8988-9efa43568f68" providerId="AD" clId="Web-{366F2596-41D8-4CF0-ACB8-9A8D7E7E3A6A}" dt="2024-10-23T12:25:57.612" v="2"/>
        <pc:sldMkLst>
          <pc:docMk/>
          <pc:sldMk cId="0" sldId="282"/>
        </pc:sldMkLst>
      </pc:sldChg>
      <pc:sldChg chg="del">
        <pc:chgData name="Martina Hanová" userId="S::hanova@uniag.sk::3d22e42d-bb89-40fb-8988-9efa43568f68" providerId="AD" clId="Web-{366F2596-41D8-4CF0-ACB8-9A8D7E7E3A6A}" dt="2024-10-23T12:25:50.081" v="0"/>
        <pc:sldMkLst>
          <pc:docMk/>
          <pc:sldMk cId="3068211290" sldId="290"/>
        </pc:sldMkLst>
      </pc:sldChg>
      <pc:sldChg chg="del">
        <pc:chgData name="Martina Hanová" userId="S::hanova@uniag.sk::3d22e42d-bb89-40fb-8988-9efa43568f68" providerId="AD" clId="Web-{366F2596-41D8-4CF0-ACB8-9A8D7E7E3A6A}" dt="2024-10-23T12:25:53.487" v="1"/>
        <pc:sldMkLst>
          <pc:docMk/>
          <pc:sldMk cId="4120888116" sldId="322"/>
        </pc:sldMkLst>
      </pc:sldChg>
    </pc:docChg>
  </pc:docChgLst>
  <pc:docChgLst>
    <pc:chgData name="Marcela Hallová" userId="S::hallovam@uniag.sk::11c297e8-e2cf-40dc-b098-351a91ef2171" providerId="AD" clId="Web-{0E027D93-B752-461F-A42A-BAC98B9B1757}"/>
    <pc:docChg chg="modSld">
      <pc:chgData name="Marcela Hallová" userId="S::hallovam@uniag.sk::11c297e8-e2cf-40dc-b098-351a91ef2171" providerId="AD" clId="Web-{0E027D93-B752-461F-A42A-BAC98B9B1757}" dt="2024-09-25T12:46:33.920" v="1" actId="20577"/>
      <pc:docMkLst>
        <pc:docMk/>
      </pc:docMkLst>
      <pc:sldChg chg="modSp">
        <pc:chgData name="Marcela Hallová" userId="S::hallovam@uniag.sk::11c297e8-e2cf-40dc-b098-351a91ef2171" providerId="AD" clId="Web-{0E027D93-B752-461F-A42A-BAC98B9B1757}" dt="2024-09-25T12:46:33.920" v="1" actId="20577"/>
        <pc:sldMkLst>
          <pc:docMk/>
          <pc:sldMk cId="0" sldId="265"/>
        </pc:sldMkLst>
        <pc:spChg chg="mod">
          <ac:chgData name="Marcela Hallová" userId="S::hallovam@uniag.sk::11c297e8-e2cf-40dc-b098-351a91ef2171" providerId="AD" clId="Web-{0E027D93-B752-461F-A42A-BAC98B9B1757}" dt="2024-09-25T12:46:33.920" v="1" actId="20577"/>
          <ac:spMkLst>
            <pc:docMk/>
            <pc:sldMk cId="0" sldId="265"/>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7F8C5-2147-47F9-A575-B57D292C9C0F}"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FD996AC3-2EDE-4221-85AD-C1349B49BC6A}">
      <dgm:prSet custT="1"/>
      <dgm:spPr/>
      <dgm:t>
        <a:bodyPr/>
        <a:lstStyle/>
        <a:p>
          <a:r>
            <a:rPr lang="en-US" sz="4000" dirty="0">
              <a:latin typeface="Aptos" panose="020B0004020202020204" pitchFamily="34" charset="0"/>
              <a:ea typeface="Inter"/>
              <a:cs typeface="Inter"/>
              <a:sym typeface="Inter"/>
            </a:rPr>
            <a:t>What do you think phishing is?</a:t>
          </a:r>
          <a:endParaRPr lang="en-US" sz="4000" dirty="0">
            <a:latin typeface="Aptos" panose="020B0004020202020204" pitchFamily="34" charset="0"/>
          </a:endParaRPr>
        </a:p>
      </dgm:t>
    </dgm:pt>
    <dgm:pt modelId="{4CB0B043-98FF-4B67-8BFD-9ED36802F02C}" type="parTrans" cxnId="{1F9BA073-B6FB-4F9F-A167-C19854217788}">
      <dgm:prSet/>
      <dgm:spPr/>
      <dgm:t>
        <a:bodyPr/>
        <a:lstStyle/>
        <a:p>
          <a:endParaRPr lang="en-US" sz="2800">
            <a:latin typeface="Aptos" panose="020B0004020202020204" pitchFamily="34" charset="0"/>
          </a:endParaRPr>
        </a:p>
      </dgm:t>
    </dgm:pt>
    <dgm:pt modelId="{D8534C3A-9749-4FD8-BDFB-E707F39AB874}" type="sibTrans" cxnId="{1F9BA073-B6FB-4F9F-A167-C19854217788}">
      <dgm:prSet/>
      <dgm:spPr/>
      <dgm:t>
        <a:bodyPr/>
        <a:lstStyle/>
        <a:p>
          <a:endParaRPr lang="en-US">
            <a:latin typeface="Aptos" panose="020B0004020202020204" pitchFamily="34" charset="0"/>
          </a:endParaRPr>
        </a:p>
      </dgm:t>
    </dgm:pt>
    <dgm:pt modelId="{EC11C502-9B59-4944-92F6-0B5403136BAE}">
      <dgm:prSet custT="1"/>
      <dgm:spPr/>
      <dgm:t>
        <a:bodyPr/>
        <a:lstStyle/>
        <a:p>
          <a:r>
            <a:rPr lang="en-US" sz="4000">
              <a:latin typeface="Aptos" panose="020B0004020202020204" pitchFamily="34" charset="0"/>
              <a:ea typeface="Inter"/>
              <a:cs typeface="Inter"/>
              <a:sym typeface="Inter"/>
            </a:rPr>
            <a:t>What clues usually alert you that a message might be a phishing attempt?</a:t>
          </a:r>
          <a:endParaRPr lang="en-US" sz="4000" dirty="0">
            <a:latin typeface="Aptos" panose="020B0004020202020204" pitchFamily="34" charset="0"/>
          </a:endParaRPr>
        </a:p>
      </dgm:t>
    </dgm:pt>
    <dgm:pt modelId="{DE40E66C-F261-44F1-87FF-6A2AD644B46E}" type="parTrans" cxnId="{63F379C3-1953-4323-A6AF-8CFB3E4A9566}">
      <dgm:prSet/>
      <dgm:spPr/>
      <dgm:t>
        <a:bodyPr/>
        <a:lstStyle/>
        <a:p>
          <a:endParaRPr lang="en-US" sz="2800">
            <a:latin typeface="Aptos" panose="020B0004020202020204" pitchFamily="34" charset="0"/>
          </a:endParaRPr>
        </a:p>
      </dgm:t>
    </dgm:pt>
    <dgm:pt modelId="{4DF339E1-469F-4B71-A228-3D55713A966E}" type="sibTrans" cxnId="{63F379C3-1953-4323-A6AF-8CFB3E4A9566}">
      <dgm:prSet/>
      <dgm:spPr/>
      <dgm:t>
        <a:bodyPr/>
        <a:lstStyle/>
        <a:p>
          <a:endParaRPr lang="en-US">
            <a:latin typeface="Aptos" panose="020B0004020202020204" pitchFamily="34" charset="0"/>
          </a:endParaRPr>
        </a:p>
      </dgm:t>
    </dgm:pt>
    <dgm:pt modelId="{5A5933B3-638B-42D8-BAAB-8A126D8C74F7}">
      <dgm:prSet custT="1"/>
      <dgm:spPr/>
      <dgm:t>
        <a:bodyPr/>
        <a:lstStyle/>
        <a:p>
          <a:r>
            <a:rPr lang="en-US" sz="4000" dirty="0">
              <a:latin typeface="Aptos" panose="020B0004020202020204" pitchFamily="34" charset="0"/>
              <a:ea typeface="Inter"/>
              <a:cs typeface="Inter"/>
              <a:sym typeface="Inter"/>
            </a:rPr>
            <a:t>Have you ever been a victim of phishing or do you know someone who has?</a:t>
          </a:r>
          <a:endParaRPr lang="en-US" sz="4000" dirty="0">
            <a:latin typeface="Aptos" panose="020B0004020202020204" pitchFamily="34" charset="0"/>
          </a:endParaRPr>
        </a:p>
      </dgm:t>
    </dgm:pt>
    <dgm:pt modelId="{ACAF7926-6414-40AE-99D8-F45652477851}" type="parTrans" cxnId="{C78E26E0-F2DD-4E75-8ABB-051DEECE9D8C}">
      <dgm:prSet/>
      <dgm:spPr/>
      <dgm:t>
        <a:bodyPr/>
        <a:lstStyle/>
        <a:p>
          <a:endParaRPr lang="en-US" sz="2800">
            <a:latin typeface="Aptos" panose="020B0004020202020204" pitchFamily="34" charset="0"/>
          </a:endParaRPr>
        </a:p>
      </dgm:t>
    </dgm:pt>
    <dgm:pt modelId="{C51B2801-8AD2-4EED-A6DB-C80FF3221A60}" type="sibTrans" cxnId="{C78E26E0-F2DD-4E75-8ABB-051DEECE9D8C}">
      <dgm:prSet/>
      <dgm:spPr/>
      <dgm:t>
        <a:bodyPr/>
        <a:lstStyle/>
        <a:p>
          <a:endParaRPr lang="en-US">
            <a:latin typeface="Aptos" panose="020B0004020202020204" pitchFamily="34" charset="0"/>
          </a:endParaRPr>
        </a:p>
      </dgm:t>
    </dgm:pt>
    <dgm:pt modelId="{51A94D5F-03AE-4E59-BA61-20DAE9520598}">
      <dgm:prSet custT="1"/>
      <dgm:spPr/>
      <dgm:t>
        <a:bodyPr/>
        <a:lstStyle/>
        <a:p>
          <a:r>
            <a:rPr lang="en-US" sz="4000" dirty="0">
              <a:solidFill>
                <a:schemeClr val="bg1"/>
              </a:solidFill>
              <a:latin typeface="Aptos" panose="020B0004020202020204" pitchFamily="34" charset="0"/>
              <a:ea typeface="Inter"/>
              <a:cs typeface="Inter"/>
              <a:sym typeface="Inter"/>
            </a:rPr>
            <a:t>Do you have any recent examples of phishing that you would like to share?</a:t>
          </a:r>
          <a:endParaRPr lang="en-GB" sz="4000" dirty="0">
            <a:solidFill>
              <a:schemeClr val="bg1"/>
            </a:solidFill>
            <a:latin typeface="Aptos" panose="020B0004020202020204" pitchFamily="34" charset="0"/>
          </a:endParaRPr>
        </a:p>
      </dgm:t>
    </dgm:pt>
    <dgm:pt modelId="{E2EED633-54E9-4123-9CA1-1028285AE72C}" type="parTrans" cxnId="{60EDBFF9-EF9B-431B-900B-DA049256C2DD}">
      <dgm:prSet/>
      <dgm:spPr/>
      <dgm:t>
        <a:bodyPr/>
        <a:lstStyle/>
        <a:p>
          <a:endParaRPr lang="en-GB"/>
        </a:p>
      </dgm:t>
    </dgm:pt>
    <dgm:pt modelId="{06E999FD-D9EC-4E69-8A89-44C69CF33279}" type="sibTrans" cxnId="{60EDBFF9-EF9B-431B-900B-DA049256C2DD}">
      <dgm:prSet/>
      <dgm:spPr/>
      <dgm:t>
        <a:bodyPr/>
        <a:lstStyle/>
        <a:p>
          <a:endParaRPr lang="en-GB"/>
        </a:p>
      </dgm:t>
    </dgm:pt>
    <dgm:pt modelId="{B3F6A303-365F-43A5-9A5D-28931EA0EBC2}" type="pres">
      <dgm:prSet presAssocID="{AE67F8C5-2147-47F9-A575-B57D292C9C0F}" presName="outerComposite" presStyleCnt="0">
        <dgm:presLayoutVars>
          <dgm:chMax val="5"/>
          <dgm:dir/>
          <dgm:resizeHandles val="exact"/>
        </dgm:presLayoutVars>
      </dgm:prSet>
      <dgm:spPr/>
    </dgm:pt>
    <dgm:pt modelId="{B2DD08DB-FA21-4BBE-B55E-D9BB6EFA5BAA}" type="pres">
      <dgm:prSet presAssocID="{AE67F8C5-2147-47F9-A575-B57D292C9C0F}" presName="dummyMaxCanvas" presStyleCnt="0">
        <dgm:presLayoutVars/>
      </dgm:prSet>
      <dgm:spPr/>
    </dgm:pt>
    <dgm:pt modelId="{FA74487E-19BB-4C30-B7C6-BCD8680483BF}" type="pres">
      <dgm:prSet presAssocID="{AE67F8C5-2147-47F9-A575-B57D292C9C0F}" presName="FourNodes_1" presStyleLbl="node1" presStyleIdx="0" presStyleCnt="4">
        <dgm:presLayoutVars>
          <dgm:bulletEnabled val="1"/>
        </dgm:presLayoutVars>
      </dgm:prSet>
      <dgm:spPr/>
    </dgm:pt>
    <dgm:pt modelId="{B41085AF-525F-4712-9B38-3CDBE5A733EE}" type="pres">
      <dgm:prSet presAssocID="{AE67F8C5-2147-47F9-A575-B57D292C9C0F}" presName="FourNodes_2" presStyleLbl="node1" presStyleIdx="1" presStyleCnt="4">
        <dgm:presLayoutVars>
          <dgm:bulletEnabled val="1"/>
        </dgm:presLayoutVars>
      </dgm:prSet>
      <dgm:spPr/>
    </dgm:pt>
    <dgm:pt modelId="{39377F6E-7C2D-4817-AF67-43CD42F04E65}" type="pres">
      <dgm:prSet presAssocID="{AE67F8C5-2147-47F9-A575-B57D292C9C0F}" presName="FourNodes_3" presStyleLbl="node1" presStyleIdx="2" presStyleCnt="4">
        <dgm:presLayoutVars>
          <dgm:bulletEnabled val="1"/>
        </dgm:presLayoutVars>
      </dgm:prSet>
      <dgm:spPr/>
    </dgm:pt>
    <dgm:pt modelId="{CE8F1E9D-1831-4E20-8AFB-CD5C0E628F57}" type="pres">
      <dgm:prSet presAssocID="{AE67F8C5-2147-47F9-A575-B57D292C9C0F}" presName="FourNodes_4" presStyleLbl="node1" presStyleIdx="3" presStyleCnt="4">
        <dgm:presLayoutVars>
          <dgm:bulletEnabled val="1"/>
        </dgm:presLayoutVars>
      </dgm:prSet>
      <dgm:spPr/>
    </dgm:pt>
    <dgm:pt modelId="{81AAC059-7238-4E15-9B16-CC46383664AA}" type="pres">
      <dgm:prSet presAssocID="{AE67F8C5-2147-47F9-A575-B57D292C9C0F}" presName="FourConn_1-2" presStyleLbl="fgAccFollowNode1" presStyleIdx="0" presStyleCnt="3">
        <dgm:presLayoutVars>
          <dgm:bulletEnabled val="1"/>
        </dgm:presLayoutVars>
      </dgm:prSet>
      <dgm:spPr/>
    </dgm:pt>
    <dgm:pt modelId="{B87A072C-8C89-4B9B-8E7E-E4657F1104D8}" type="pres">
      <dgm:prSet presAssocID="{AE67F8C5-2147-47F9-A575-B57D292C9C0F}" presName="FourConn_2-3" presStyleLbl="fgAccFollowNode1" presStyleIdx="1" presStyleCnt="3">
        <dgm:presLayoutVars>
          <dgm:bulletEnabled val="1"/>
        </dgm:presLayoutVars>
      </dgm:prSet>
      <dgm:spPr/>
    </dgm:pt>
    <dgm:pt modelId="{83CCDF6A-E9F2-4E90-A872-18035F2D0B84}" type="pres">
      <dgm:prSet presAssocID="{AE67F8C5-2147-47F9-A575-B57D292C9C0F}" presName="FourConn_3-4" presStyleLbl="fgAccFollowNode1" presStyleIdx="2" presStyleCnt="3">
        <dgm:presLayoutVars>
          <dgm:bulletEnabled val="1"/>
        </dgm:presLayoutVars>
      </dgm:prSet>
      <dgm:spPr/>
    </dgm:pt>
    <dgm:pt modelId="{BBD6433F-6791-4565-88CB-15CF85157FF9}" type="pres">
      <dgm:prSet presAssocID="{AE67F8C5-2147-47F9-A575-B57D292C9C0F}" presName="FourNodes_1_text" presStyleLbl="node1" presStyleIdx="3" presStyleCnt="4">
        <dgm:presLayoutVars>
          <dgm:bulletEnabled val="1"/>
        </dgm:presLayoutVars>
      </dgm:prSet>
      <dgm:spPr/>
    </dgm:pt>
    <dgm:pt modelId="{5827357D-FE17-467D-A387-F53370390C96}" type="pres">
      <dgm:prSet presAssocID="{AE67F8C5-2147-47F9-A575-B57D292C9C0F}" presName="FourNodes_2_text" presStyleLbl="node1" presStyleIdx="3" presStyleCnt="4">
        <dgm:presLayoutVars>
          <dgm:bulletEnabled val="1"/>
        </dgm:presLayoutVars>
      </dgm:prSet>
      <dgm:spPr/>
    </dgm:pt>
    <dgm:pt modelId="{72E9CAC0-DDD9-41A6-AD55-D80C60D923C5}" type="pres">
      <dgm:prSet presAssocID="{AE67F8C5-2147-47F9-A575-B57D292C9C0F}" presName="FourNodes_3_text" presStyleLbl="node1" presStyleIdx="3" presStyleCnt="4">
        <dgm:presLayoutVars>
          <dgm:bulletEnabled val="1"/>
        </dgm:presLayoutVars>
      </dgm:prSet>
      <dgm:spPr/>
    </dgm:pt>
    <dgm:pt modelId="{1E0E32B0-213E-4EE7-85FC-81E349A7BDA2}" type="pres">
      <dgm:prSet presAssocID="{AE67F8C5-2147-47F9-A575-B57D292C9C0F}" presName="FourNodes_4_text" presStyleLbl="node1" presStyleIdx="3" presStyleCnt="4">
        <dgm:presLayoutVars>
          <dgm:bulletEnabled val="1"/>
        </dgm:presLayoutVars>
      </dgm:prSet>
      <dgm:spPr/>
    </dgm:pt>
  </dgm:ptLst>
  <dgm:cxnLst>
    <dgm:cxn modelId="{FDA47900-86C9-45FC-8ADC-223FAFFC57CA}" type="presOf" srcId="{4DF339E1-469F-4B71-A228-3D55713A966E}" destId="{B87A072C-8C89-4B9B-8E7E-E4657F1104D8}" srcOrd="0" destOrd="0" presId="urn:microsoft.com/office/officeart/2005/8/layout/vProcess5"/>
    <dgm:cxn modelId="{BEF17439-B183-45CE-8BF4-5F40AB6C97CD}" type="presOf" srcId="{FD996AC3-2EDE-4221-85AD-C1349B49BC6A}" destId="{FA74487E-19BB-4C30-B7C6-BCD8680483BF}" srcOrd="0" destOrd="0" presId="urn:microsoft.com/office/officeart/2005/8/layout/vProcess5"/>
    <dgm:cxn modelId="{E5AF603D-724D-4A9F-9BA6-0EFA1328AEB7}" type="presOf" srcId="{EC11C502-9B59-4944-92F6-0B5403136BAE}" destId="{5827357D-FE17-467D-A387-F53370390C96}" srcOrd="1" destOrd="0" presId="urn:microsoft.com/office/officeart/2005/8/layout/vProcess5"/>
    <dgm:cxn modelId="{245AD73D-C88A-4ECF-841A-F7CFAB07B653}" type="presOf" srcId="{D8534C3A-9749-4FD8-BDFB-E707F39AB874}" destId="{81AAC059-7238-4E15-9B16-CC46383664AA}" srcOrd="0" destOrd="0" presId="urn:microsoft.com/office/officeart/2005/8/layout/vProcess5"/>
    <dgm:cxn modelId="{37237660-F696-42AC-BCB7-B55B604F9C1D}" type="presOf" srcId="{FD996AC3-2EDE-4221-85AD-C1349B49BC6A}" destId="{BBD6433F-6791-4565-88CB-15CF85157FF9}" srcOrd="1" destOrd="0" presId="urn:microsoft.com/office/officeart/2005/8/layout/vProcess5"/>
    <dgm:cxn modelId="{87818063-9470-4039-AFF7-DCDB54C3C8C1}" type="presOf" srcId="{5A5933B3-638B-42D8-BAAB-8A126D8C74F7}" destId="{39377F6E-7C2D-4817-AF67-43CD42F04E65}" srcOrd="0" destOrd="0" presId="urn:microsoft.com/office/officeart/2005/8/layout/vProcess5"/>
    <dgm:cxn modelId="{25D9BC4C-7158-4BF9-B14F-289278254BDB}" type="presOf" srcId="{51A94D5F-03AE-4E59-BA61-20DAE9520598}" destId="{1E0E32B0-213E-4EE7-85FC-81E349A7BDA2}" srcOrd="1" destOrd="0" presId="urn:microsoft.com/office/officeart/2005/8/layout/vProcess5"/>
    <dgm:cxn modelId="{1F9BA073-B6FB-4F9F-A167-C19854217788}" srcId="{AE67F8C5-2147-47F9-A575-B57D292C9C0F}" destId="{FD996AC3-2EDE-4221-85AD-C1349B49BC6A}" srcOrd="0" destOrd="0" parTransId="{4CB0B043-98FF-4B67-8BFD-9ED36802F02C}" sibTransId="{D8534C3A-9749-4FD8-BDFB-E707F39AB874}"/>
    <dgm:cxn modelId="{37566581-B049-4A2D-B4EF-A89F97692E6E}" type="presOf" srcId="{EC11C502-9B59-4944-92F6-0B5403136BAE}" destId="{B41085AF-525F-4712-9B38-3CDBE5A733EE}" srcOrd="0" destOrd="0" presId="urn:microsoft.com/office/officeart/2005/8/layout/vProcess5"/>
    <dgm:cxn modelId="{D1E0A58D-3FE7-4FAE-BD91-A9BE8C1BD793}" type="presOf" srcId="{C51B2801-8AD2-4EED-A6DB-C80FF3221A60}" destId="{83CCDF6A-E9F2-4E90-A872-18035F2D0B84}" srcOrd="0" destOrd="0" presId="urn:microsoft.com/office/officeart/2005/8/layout/vProcess5"/>
    <dgm:cxn modelId="{8EAA4D9B-C145-44BF-AB45-2CB71795CF8F}" type="presOf" srcId="{AE67F8C5-2147-47F9-A575-B57D292C9C0F}" destId="{B3F6A303-365F-43A5-9A5D-28931EA0EBC2}" srcOrd="0" destOrd="0" presId="urn:microsoft.com/office/officeart/2005/8/layout/vProcess5"/>
    <dgm:cxn modelId="{63F379C3-1953-4323-A6AF-8CFB3E4A9566}" srcId="{AE67F8C5-2147-47F9-A575-B57D292C9C0F}" destId="{EC11C502-9B59-4944-92F6-0B5403136BAE}" srcOrd="1" destOrd="0" parTransId="{DE40E66C-F261-44F1-87FF-6A2AD644B46E}" sibTransId="{4DF339E1-469F-4B71-A228-3D55713A966E}"/>
    <dgm:cxn modelId="{FBC31FD2-3772-40A7-83AB-A6232E4CBD6B}" type="presOf" srcId="{5A5933B3-638B-42D8-BAAB-8A126D8C74F7}" destId="{72E9CAC0-DDD9-41A6-AD55-D80C60D923C5}" srcOrd="1" destOrd="0" presId="urn:microsoft.com/office/officeart/2005/8/layout/vProcess5"/>
    <dgm:cxn modelId="{A38A1BDA-0E3C-41E0-A484-84D2A66A6052}" type="presOf" srcId="{51A94D5F-03AE-4E59-BA61-20DAE9520598}" destId="{CE8F1E9D-1831-4E20-8AFB-CD5C0E628F57}" srcOrd="0" destOrd="0" presId="urn:microsoft.com/office/officeart/2005/8/layout/vProcess5"/>
    <dgm:cxn modelId="{C78E26E0-F2DD-4E75-8ABB-051DEECE9D8C}" srcId="{AE67F8C5-2147-47F9-A575-B57D292C9C0F}" destId="{5A5933B3-638B-42D8-BAAB-8A126D8C74F7}" srcOrd="2" destOrd="0" parTransId="{ACAF7926-6414-40AE-99D8-F45652477851}" sibTransId="{C51B2801-8AD2-4EED-A6DB-C80FF3221A60}"/>
    <dgm:cxn modelId="{60EDBFF9-EF9B-431B-900B-DA049256C2DD}" srcId="{AE67F8C5-2147-47F9-A575-B57D292C9C0F}" destId="{51A94D5F-03AE-4E59-BA61-20DAE9520598}" srcOrd="3" destOrd="0" parTransId="{E2EED633-54E9-4123-9CA1-1028285AE72C}" sibTransId="{06E999FD-D9EC-4E69-8A89-44C69CF33279}"/>
    <dgm:cxn modelId="{1491B4B5-2167-4D90-BCD3-C07F0E1EE500}" type="presParOf" srcId="{B3F6A303-365F-43A5-9A5D-28931EA0EBC2}" destId="{B2DD08DB-FA21-4BBE-B55E-D9BB6EFA5BAA}" srcOrd="0" destOrd="0" presId="urn:microsoft.com/office/officeart/2005/8/layout/vProcess5"/>
    <dgm:cxn modelId="{2A6F97A5-E20C-46AB-8D1A-014C2324C712}" type="presParOf" srcId="{B3F6A303-365F-43A5-9A5D-28931EA0EBC2}" destId="{FA74487E-19BB-4C30-B7C6-BCD8680483BF}" srcOrd="1" destOrd="0" presId="urn:microsoft.com/office/officeart/2005/8/layout/vProcess5"/>
    <dgm:cxn modelId="{CE8EA301-B462-4B1D-AE42-86303CBF40D7}" type="presParOf" srcId="{B3F6A303-365F-43A5-9A5D-28931EA0EBC2}" destId="{B41085AF-525F-4712-9B38-3CDBE5A733EE}" srcOrd="2" destOrd="0" presId="urn:microsoft.com/office/officeart/2005/8/layout/vProcess5"/>
    <dgm:cxn modelId="{ED1282C8-308A-4A0A-BA6B-DEAA2B9AE4FE}" type="presParOf" srcId="{B3F6A303-365F-43A5-9A5D-28931EA0EBC2}" destId="{39377F6E-7C2D-4817-AF67-43CD42F04E65}" srcOrd="3" destOrd="0" presId="urn:microsoft.com/office/officeart/2005/8/layout/vProcess5"/>
    <dgm:cxn modelId="{EAC1D8C5-A49E-46CA-A71C-58813988DD55}" type="presParOf" srcId="{B3F6A303-365F-43A5-9A5D-28931EA0EBC2}" destId="{CE8F1E9D-1831-4E20-8AFB-CD5C0E628F57}" srcOrd="4" destOrd="0" presId="urn:microsoft.com/office/officeart/2005/8/layout/vProcess5"/>
    <dgm:cxn modelId="{52E2BEF1-C823-447C-8004-2607E7658110}" type="presParOf" srcId="{B3F6A303-365F-43A5-9A5D-28931EA0EBC2}" destId="{81AAC059-7238-4E15-9B16-CC46383664AA}" srcOrd="5" destOrd="0" presId="urn:microsoft.com/office/officeart/2005/8/layout/vProcess5"/>
    <dgm:cxn modelId="{CD0856A1-E771-4A68-995C-BD7EBE7A8F21}" type="presParOf" srcId="{B3F6A303-365F-43A5-9A5D-28931EA0EBC2}" destId="{B87A072C-8C89-4B9B-8E7E-E4657F1104D8}" srcOrd="6" destOrd="0" presId="urn:microsoft.com/office/officeart/2005/8/layout/vProcess5"/>
    <dgm:cxn modelId="{59280F49-DCF8-48C8-B263-378A3FA5B7B5}" type="presParOf" srcId="{B3F6A303-365F-43A5-9A5D-28931EA0EBC2}" destId="{83CCDF6A-E9F2-4E90-A872-18035F2D0B84}" srcOrd="7" destOrd="0" presId="urn:microsoft.com/office/officeart/2005/8/layout/vProcess5"/>
    <dgm:cxn modelId="{3FCC1788-5D26-45DC-966A-84DDB525CFF9}" type="presParOf" srcId="{B3F6A303-365F-43A5-9A5D-28931EA0EBC2}" destId="{BBD6433F-6791-4565-88CB-15CF85157FF9}" srcOrd="8" destOrd="0" presId="urn:microsoft.com/office/officeart/2005/8/layout/vProcess5"/>
    <dgm:cxn modelId="{4918B4E4-F7F5-41B3-8A2B-C204F7ADA0F0}" type="presParOf" srcId="{B3F6A303-365F-43A5-9A5D-28931EA0EBC2}" destId="{5827357D-FE17-467D-A387-F53370390C96}" srcOrd="9" destOrd="0" presId="urn:microsoft.com/office/officeart/2005/8/layout/vProcess5"/>
    <dgm:cxn modelId="{799E684D-00A6-46EC-9116-6B3BEC785CB6}" type="presParOf" srcId="{B3F6A303-365F-43A5-9A5D-28931EA0EBC2}" destId="{72E9CAC0-DDD9-41A6-AD55-D80C60D923C5}" srcOrd="10" destOrd="0" presId="urn:microsoft.com/office/officeart/2005/8/layout/vProcess5"/>
    <dgm:cxn modelId="{00FE7AA8-3F3C-4B5C-9AB1-2AD5A1F4F75A}" type="presParOf" srcId="{B3F6A303-365F-43A5-9A5D-28931EA0EBC2}" destId="{1E0E32B0-213E-4EE7-85FC-81E349A7BDA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4487E-19BB-4C30-B7C6-BCD8680483BF}">
      <dsp:nvSpPr>
        <dsp:cNvPr id="0" name=""/>
        <dsp:cNvSpPr/>
      </dsp:nvSpPr>
      <dsp:spPr>
        <a:xfrm>
          <a:off x="0" y="0"/>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ptos" panose="020B0004020202020204" pitchFamily="34" charset="0"/>
              <a:ea typeface="Inter"/>
              <a:cs typeface="Inter"/>
              <a:sym typeface="Inter"/>
            </a:rPr>
            <a:t>What do you think phishing is?</a:t>
          </a:r>
          <a:endParaRPr lang="en-US" sz="4000" kern="1200" dirty="0">
            <a:latin typeface="Aptos" panose="020B0004020202020204" pitchFamily="34" charset="0"/>
          </a:endParaRPr>
        </a:p>
      </dsp:txBody>
      <dsp:txXfrm>
        <a:off x="42069" y="42069"/>
        <a:ext cx="10947426" cy="1352201"/>
      </dsp:txXfrm>
    </dsp:sp>
    <dsp:sp modelId="{B41085AF-525F-4712-9B38-3CDBE5A733EE}">
      <dsp:nvSpPr>
        <dsp:cNvPr id="0" name=""/>
        <dsp:cNvSpPr/>
      </dsp:nvSpPr>
      <dsp:spPr>
        <a:xfrm>
          <a:off x="1056817" y="1697492"/>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Aptos" panose="020B0004020202020204" pitchFamily="34" charset="0"/>
              <a:ea typeface="Inter"/>
              <a:cs typeface="Inter"/>
              <a:sym typeface="Inter"/>
            </a:rPr>
            <a:t>What clues usually alert you that a message might be a phishing attempt?</a:t>
          </a:r>
          <a:endParaRPr lang="en-US" sz="4000" kern="1200" dirty="0">
            <a:latin typeface="Aptos" panose="020B0004020202020204" pitchFamily="34" charset="0"/>
          </a:endParaRPr>
        </a:p>
      </dsp:txBody>
      <dsp:txXfrm>
        <a:off x="1098886" y="1739561"/>
        <a:ext cx="10544143" cy="1352201"/>
      </dsp:txXfrm>
    </dsp:sp>
    <dsp:sp modelId="{39377F6E-7C2D-4817-AF67-43CD42F04E65}">
      <dsp:nvSpPr>
        <dsp:cNvPr id="0" name=""/>
        <dsp:cNvSpPr/>
      </dsp:nvSpPr>
      <dsp:spPr>
        <a:xfrm>
          <a:off x="2097862" y="3394984"/>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ptos" panose="020B0004020202020204" pitchFamily="34" charset="0"/>
              <a:ea typeface="Inter"/>
              <a:cs typeface="Inter"/>
              <a:sym typeface="Inter"/>
            </a:rPr>
            <a:t>Have you ever been a victim of phishing or do you know someone who has?</a:t>
          </a:r>
          <a:endParaRPr lang="en-US" sz="4000" kern="1200" dirty="0">
            <a:latin typeface="Aptos" panose="020B0004020202020204" pitchFamily="34" charset="0"/>
          </a:endParaRPr>
        </a:p>
      </dsp:txBody>
      <dsp:txXfrm>
        <a:off x="2139931" y="3437053"/>
        <a:ext cx="10559916" cy="1352201"/>
      </dsp:txXfrm>
    </dsp:sp>
    <dsp:sp modelId="{CE8F1E9D-1831-4E20-8AFB-CD5C0E628F57}">
      <dsp:nvSpPr>
        <dsp:cNvPr id="0" name=""/>
        <dsp:cNvSpPr/>
      </dsp:nvSpPr>
      <dsp:spPr>
        <a:xfrm>
          <a:off x="3154680" y="5092476"/>
          <a:ext cx="12618720" cy="1436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bg1"/>
              </a:solidFill>
              <a:latin typeface="Aptos" panose="020B0004020202020204" pitchFamily="34" charset="0"/>
              <a:ea typeface="Inter"/>
              <a:cs typeface="Inter"/>
              <a:sym typeface="Inter"/>
            </a:rPr>
            <a:t>Do you have any recent examples of phishing that you would like to share?</a:t>
          </a:r>
          <a:endParaRPr lang="en-GB" sz="4000" kern="1200" dirty="0">
            <a:solidFill>
              <a:schemeClr val="bg1"/>
            </a:solidFill>
            <a:latin typeface="Aptos" panose="020B0004020202020204" pitchFamily="34" charset="0"/>
          </a:endParaRPr>
        </a:p>
      </dsp:txBody>
      <dsp:txXfrm>
        <a:off x="3196749" y="5134545"/>
        <a:ext cx="10544143" cy="1352201"/>
      </dsp:txXfrm>
    </dsp:sp>
    <dsp:sp modelId="{81AAC059-7238-4E15-9B16-CC46383664AA}">
      <dsp:nvSpPr>
        <dsp:cNvPr id="0" name=""/>
        <dsp:cNvSpPr/>
      </dsp:nvSpPr>
      <dsp:spPr>
        <a:xfrm>
          <a:off x="11685099" y="1100105"/>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1895163" y="1100105"/>
        <a:ext cx="513492" cy="702549"/>
      </dsp:txXfrm>
    </dsp:sp>
    <dsp:sp modelId="{B87A072C-8C89-4B9B-8E7E-E4657F1104D8}">
      <dsp:nvSpPr>
        <dsp:cNvPr id="0" name=""/>
        <dsp:cNvSpPr/>
      </dsp:nvSpPr>
      <dsp:spPr>
        <a:xfrm>
          <a:off x="12741917" y="2797597"/>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2951981" y="2797597"/>
        <a:ext cx="513492" cy="702549"/>
      </dsp:txXfrm>
    </dsp:sp>
    <dsp:sp modelId="{83CCDF6A-E9F2-4E90-A872-18035F2D0B84}">
      <dsp:nvSpPr>
        <dsp:cNvPr id="0" name=""/>
        <dsp:cNvSpPr/>
      </dsp:nvSpPr>
      <dsp:spPr>
        <a:xfrm>
          <a:off x="13782961" y="4495089"/>
          <a:ext cx="933620" cy="93362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ptos" panose="020B0004020202020204" pitchFamily="34" charset="0"/>
          </a:endParaRPr>
        </a:p>
      </dsp:txBody>
      <dsp:txXfrm>
        <a:off x="13993025" y="4495089"/>
        <a:ext cx="513492" cy="7025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1CDB5-A712-4892-9C57-39C8C8F36051}" type="datetimeFigureOut">
              <a:rPr lang="en-GB" smtClean="0"/>
              <a:t>23/10/2024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CF3E2-285A-409A-9504-2601CA38962D}" type="slidenum">
              <a:rPr lang="en-GB" smtClean="0"/>
              <a:t>‹#›</a:t>
            </a:fld>
            <a:endParaRPr lang="en-GB"/>
          </a:p>
        </p:txBody>
      </p:sp>
    </p:spTree>
    <p:extLst>
      <p:ext uri="{BB962C8B-B14F-4D97-AF65-F5344CB8AC3E}">
        <p14:creationId xmlns:p14="http://schemas.microsoft.com/office/powerpoint/2010/main" val="372962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B9E2A-6BBB-43F5-B176-C8B3CC0917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07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2.jp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74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9755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380916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61983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144417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222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85292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62112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5486843"/>
            <a:ext cx="13716000" cy="721016"/>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2969114"/>
            <a:ext cx="14396484" cy="2492990"/>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39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39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39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2613" y="1664231"/>
            <a:ext cx="4178745" cy="965802"/>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95939" y="1166272"/>
            <a:ext cx="1960835" cy="1960835"/>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666580" y="8616277"/>
            <a:ext cx="15649209" cy="1106210"/>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60859" y="8261234"/>
            <a:ext cx="1331000" cy="1749396"/>
          </a:xfrm>
          <a:prstGeom prst="rect">
            <a:avLst/>
          </a:prstGeom>
        </p:spPr>
      </p:pic>
    </p:spTree>
    <p:extLst>
      <p:ext uri="{BB962C8B-B14F-4D97-AF65-F5344CB8AC3E}">
        <p14:creationId xmlns:p14="http://schemas.microsoft.com/office/powerpoint/2010/main" val="1329585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3377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99923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90009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45874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7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27860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05501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587063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3659362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jp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1.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Privacy</a:t>
            </a:r>
            <a:r>
              <a:rPr lang="en-US" b="1" dirty="0">
                <a:solidFill>
                  <a:srgbClr val="FFAA5A"/>
                </a:solidFill>
                <a:latin typeface="+mn-lt"/>
                <a:ea typeface="Cambria" panose="02040503050406030204" pitchFamily="18" charset="0"/>
                <a:cs typeface="Calibri" panose="020F0502020204030204" pitchFamily="34" charset="0"/>
              </a:rPr>
              <a:t> – </a:t>
            </a:r>
            <a:r>
              <a:rPr lang="sk-SK" b="1" dirty="0">
                <a:solidFill>
                  <a:srgbClr val="FFAA5A"/>
                </a:solidFill>
                <a:latin typeface="+mn-lt"/>
                <a:ea typeface="Cambria" panose="02040503050406030204" pitchFamily="18" charset="0"/>
                <a:cs typeface="Calibri" panose="020F0502020204030204" pitchFamily="34" charset="0"/>
              </a:rPr>
              <a:t>Phishing</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3716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21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65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21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784" y="1678547"/>
            <a:ext cx="6929907" cy="692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756611" y="2095029"/>
            <a:ext cx="4860759" cy="6096942"/>
          </a:xfrm>
        </p:spPr>
        <p:txBody>
          <a:bodyPr>
            <a:normAutofit/>
          </a:bodyPr>
          <a:lstStyle/>
          <a:p>
            <a:r>
              <a:rPr lang="en-GB" dirty="0">
                <a:solidFill>
                  <a:srgbClr val="FFFFFF"/>
                </a:solidFill>
                <a:latin typeface="Aptos" panose="020B0004020202020204" pitchFamily="34" charset="0"/>
              </a:rPr>
              <a:t>What is it used for</a:t>
            </a:r>
            <a:r>
              <a:rPr lang="sk-SK" dirty="0">
                <a:solidFill>
                  <a:srgbClr val="FFFFFF"/>
                </a:solidFill>
                <a:latin typeface="Aptos" panose="020B0004020202020204" pitchFamily="34" charset="0"/>
              </a:rPr>
              <a:t>?</a:t>
            </a:r>
            <a:endParaRPr lang="en-GB"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3025581" y="1411723"/>
            <a:ext cx="4481849" cy="448184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5072" y="7171488"/>
            <a:ext cx="819150" cy="819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7772400" y="2602649"/>
            <a:ext cx="9259238" cy="7090679"/>
          </a:xfrm>
        </p:spPr>
        <p:txBody>
          <a:bodyPr>
            <a:normAutofit lnSpcReduction="10000"/>
          </a:bodyPr>
          <a:lstStyle/>
          <a:p>
            <a:r>
              <a:rPr lang="en-GB" dirty="0">
                <a:latin typeface="Aptos" panose="020B0004020202020204" pitchFamily="34" charset="0"/>
              </a:rPr>
              <a:t>According to the report 'Average Cost of a Spear Phishing Incident: $1.6Mn' conducted by </a:t>
            </a:r>
            <a:r>
              <a:rPr lang="en-GB" dirty="0" err="1">
                <a:latin typeface="Aptos" panose="020B0004020202020204" pitchFamily="34" charset="0"/>
              </a:rPr>
              <a:t>Vanson</a:t>
            </a:r>
            <a:r>
              <a:rPr lang="en-GB" dirty="0">
                <a:latin typeface="Aptos" panose="020B0004020202020204" pitchFamily="34" charset="0"/>
              </a:rPr>
              <a:t> </a:t>
            </a:r>
            <a:r>
              <a:rPr lang="en-GB" dirty="0" err="1">
                <a:latin typeface="Aptos" panose="020B0004020202020204" pitchFamily="34" charset="0"/>
              </a:rPr>
              <a:t>Bourne</a:t>
            </a:r>
            <a:r>
              <a:rPr lang="en-GB" dirty="0">
                <a:latin typeface="Aptos" panose="020B0004020202020204" pitchFamily="34" charset="0"/>
              </a:rPr>
              <a:t> and sponsored by </a:t>
            </a:r>
            <a:r>
              <a:rPr lang="en-GB" dirty="0" err="1">
                <a:latin typeface="Aptos" panose="020B0004020202020204" pitchFamily="34" charset="0"/>
              </a:rPr>
              <a:t>Cloudmark</a:t>
            </a:r>
            <a:r>
              <a:rPr lang="en-GB" dirty="0">
                <a:latin typeface="Aptos" panose="020B0004020202020204" pitchFamily="34" charset="0"/>
              </a:rPr>
              <a:t>, spear p</a:t>
            </a:r>
            <a:r>
              <a:rPr lang="sk-SK" dirty="0">
                <a:latin typeface="Aptos" panose="020B0004020202020204" pitchFamily="34" charset="0"/>
              </a:rPr>
              <a:t>h</a:t>
            </a:r>
            <a:r>
              <a:rPr lang="en-GB" dirty="0" err="1">
                <a:latin typeface="Aptos" panose="020B0004020202020204" pitchFamily="34" charset="0"/>
              </a:rPr>
              <a:t>ishing</a:t>
            </a:r>
            <a:r>
              <a:rPr lang="en-GB" dirty="0">
                <a:latin typeface="Aptos" panose="020B0004020202020204" pitchFamily="34" charset="0"/>
              </a:rPr>
              <a:t> in 2015 was responsible for 38 per cent of the cyber-attacks of the companies investigated. </a:t>
            </a:r>
          </a:p>
          <a:p>
            <a:r>
              <a:rPr lang="en-GB" dirty="0">
                <a:latin typeface="Aptos" panose="020B0004020202020204" pitchFamily="34" charset="0"/>
              </a:rPr>
              <a:t>In many cases, this strategy is used for </a:t>
            </a:r>
            <a:r>
              <a:rPr lang="en-GB" b="1" dirty="0">
                <a:latin typeface="Aptos" panose="020B0004020202020204" pitchFamily="34" charset="0"/>
              </a:rPr>
              <a:t>political purposes</a:t>
            </a:r>
            <a:r>
              <a:rPr lang="en-GB" dirty="0">
                <a:latin typeface="Aptos" panose="020B0004020202020204" pitchFamily="34" charset="0"/>
              </a:rPr>
              <a:t>, with the Chinese government itself reportedly using a phishing campaign against US and South Korean officials in 2011.</a:t>
            </a:r>
          </a:p>
        </p:txBody>
      </p:sp>
    </p:spTree>
    <p:extLst>
      <p:ext uri="{BB962C8B-B14F-4D97-AF65-F5344CB8AC3E}">
        <p14:creationId xmlns:p14="http://schemas.microsoft.com/office/powerpoint/2010/main" val="377714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CLONE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lnSpcReduction="10000"/>
          </a:bodyPr>
          <a:lstStyle/>
          <a:p>
            <a:r>
              <a:rPr lang="en-GB" sz="4800" dirty="0">
                <a:latin typeface="Aptos" panose="020B0004020202020204" pitchFamily="34" charset="0"/>
              </a:rPr>
              <a:t>Clone phishing is a cunning tactic employed by cybercriminals. </a:t>
            </a:r>
          </a:p>
          <a:p>
            <a:r>
              <a:rPr lang="en-GB" sz="4800" dirty="0">
                <a:latin typeface="Aptos" panose="020B0004020202020204" pitchFamily="34" charset="0"/>
              </a:rPr>
              <a:t>In this technique, criminals clone e-mails, or messages from the past, redirecting people to fake sites, which are often identical copies of the original sites. </a:t>
            </a:r>
            <a:endParaRPr lang="sk-SK" sz="4800" dirty="0">
              <a:latin typeface="Aptos" panose="020B0004020202020204" pitchFamily="34" charset="0"/>
            </a:endParaRPr>
          </a:p>
          <a:p>
            <a:r>
              <a:rPr lang="en-GB" sz="4800" dirty="0">
                <a:latin typeface="Aptos" panose="020B0004020202020204" pitchFamily="34" charset="0"/>
              </a:rPr>
              <a:t>Then the user, feeling secure, enters their access data, which are then used by the hackers.</a:t>
            </a:r>
          </a:p>
          <a:p>
            <a:endParaRPr lang="en-GB" sz="4800" dirty="0">
              <a:latin typeface="Aptos" panose="020B0004020202020204" pitchFamily="34" charset="0"/>
            </a:endParaRPr>
          </a:p>
        </p:txBody>
      </p:sp>
      <p:sp>
        <p:nvSpPr>
          <p:cNvPr id="4" name="Freeform 2">
            <a:extLst>
              <a:ext uri="{FF2B5EF4-FFF2-40B4-BE49-F238E27FC236}">
                <a16:creationId xmlns:a16="http://schemas.microsoft.com/office/drawing/2014/main" id="{BC1BC74F-15AE-487B-1A49-4619074D230F}"/>
              </a:ext>
            </a:extLst>
          </p:cNvPr>
          <p:cNvSpPr/>
          <p:nvPr/>
        </p:nvSpPr>
        <p:spPr>
          <a:xfrm>
            <a:off x="13308331" y="1495080"/>
            <a:ext cx="3303269" cy="1286219"/>
          </a:xfrm>
          <a:custGeom>
            <a:avLst/>
            <a:gdLst/>
            <a:ahLst/>
            <a:cxnLst/>
            <a:rect l="l" t="t" r="r" b="b"/>
            <a:pathLst>
              <a:path w="2542725" h="1100306">
                <a:moveTo>
                  <a:pt x="0" y="0"/>
                </a:moveTo>
                <a:lnTo>
                  <a:pt x="2542725" y="0"/>
                </a:lnTo>
                <a:lnTo>
                  <a:pt x="2542725" y="1100307"/>
                </a:lnTo>
                <a:lnTo>
                  <a:pt x="0" y="1100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3">
            <a:extLst>
              <a:ext uri="{FF2B5EF4-FFF2-40B4-BE49-F238E27FC236}">
                <a16:creationId xmlns:a16="http://schemas.microsoft.com/office/drawing/2014/main" id="{9A3439C3-37D4-4606-C169-D9ACD0613D76}"/>
              </a:ext>
            </a:extLst>
          </p:cNvPr>
          <p:cNvSpPr/>
          <p:nvPr/>
        </p:nvSpPr>
        <p:spPr>
          <a:xfrm rot="5400000">
            <a:off x="14515932" y="3746028"/>
            <a:ext cx="888065" cy="377831"/>
          </a:xfrm>
          <a:custGeom>
            <a:avLst/>
            <a:gdLst/>
            <a:ahLst/>
            <a:cxnLst/>
            <a:rect l="l" t="t" r="r" b="b"/>
            <a:pathLst>
              <a:path w="888065" h="377831">
                <a:moveTo>
                  <a:pt x="0" y="0"/>
                </a:moveTo>
                <a:lnTo>
                  <a:pt x="888066" y="0"/>
                </a:lnTo>
                <a:lnTo>
                  <a:pt x="888066" y="377831"/>
                </a:lnTo>
                <a:lnTo>
                  <a:pt x="0" y="3778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E87C4470-980D-E486-0023-B75AA8974FD1}"/>
              </a:ext>
            </a:extLst>
          </p:cNvPr>
          <p:cNvSpPr txBox="1"/>
          <p:nvPr/>
        </p:nvSpPr>
        <p:spPr>
          <a:xfrm>
            <a:off x="13298591" y="1989782"/>
            <a:ext cx="3303269" cy="621580"/>
          </a:xfrm>
          <a:prstGeom prst="rect">
            <a:avLst/>
          </a:prstGeom>
        </p:spPr>
        <p:txBody>
          <a:bodyPr wrap="square" lIns="0" tIns="0" rIns="0" bIns="0" rtlCol="0" anchor="t">
            <a:spAutoFit/>
          </a:bodyPr>
          <a:lstStyle/>
          <a:p>
            <a:pPr algn="ctr">
              <a:lnSpc>
                <a:spcPts val="2240"/>
              </a:lnSpc>
            </a:pPr>
            <a:r>
              <a:rPr lang="en-US" sz="3600" b="1" dirty="0">
                <a:solidFill>
                  <a:srgbClr val="000000"/>
                </a:solidFill>
                <a:latin typeface="Aptos" panose="020B0004020202020204" pitchFamily="34" charset="0"/>
                <a:ea typeface="Canva Sans Bold"/>
                <a:cs typeface="Canva Sans Bold"/>
                <a:sym typeface="Canva Sans Bold"/>
              </a:rPr>
              <a:t>Criminals clone e-mails</a:t>
            </a:r>
          </a:p>
        </p:txBody>
      </p:sp>
      <p:sp>
        <p:nvSpPr>
          <p:cNvPr id="10" name="Freeform 2">
            <a:extLst>
              <a:ext uri="{FF2B5EF4-FFF2-40B4-BE49-F238E27FC236}">
                <a16:creationId xmlns:a16="http://schemas.microsoft.com/office/drawing/2014/main" id="{438D7CEF-C6FC-9A9F-7428-30807821A74B}"/>
              </a:ext>
            </a:extLst>
          </p:cNvPr>
          <p:cNvSpPr/>
          <p:nvPr/>
        </p:nvSpPr>
        <p:spPr>
          <a:xfrm>
            <a:off x="13298590" y="5143500"/>
            <a:ext cx="3303269" cy="1286219"/>
          </a:xfrm>
          <a:custGeom>
            <a:avLst/>
            <a:gdLst/>
            <a:ahLst/>
            <a:cxnLst/>
            <a:rect l="l" t="t" r="r" b="b"/>
            <a:pathLst>
              <a:path w="2542725" h="1100306">
                <a:moveTo>
                  <a:pt x="0" y="0"/>
                </a:moveTo>
                <a:lnTo>
                  <a:pt x="2542725" y="0"/>
                </a:lnTo>
                <a:lnTo>
                  <a:pt x="2542725" y="1100307"/>
                </a:lnTo>
                <a:lnTo>
                  <a:pt x="0" y="1100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6">
            <a:extLst>
              <a:ext uri="{FF2B5EF4-FFF2-40B4-BE49-F238E27FC236}">
                <a16:creationId xmlns:a16="http://schemas.microsoft.com/office/drawing/2014/main" id="{B2D910D8-2C9D-9A7B-CAE6-ED7779441E6F}"/>
              </a:ext>
            </a:extLst>
          </p:cNvPr>
          <p:cNvSpPr txBox="1"/>
          <p:nvPr/>
        </p:nvSpPr>
        <p:spPr>
          <a:xfrm>
            <a:off x="13298590" y="5526010"/>
            <a:ext cx="3303269" cy="903709"/>
          </a:xfrm>
          <a:prstGeom prst="rect">
            <a:avLst/>
          </a:prstGeom>
        </p:spPr>
        <p:txBody>
          <a:bodyPr wrap="square" lIns="0" tIns="0" rIns="0" bIns="0" rtlCol="0" anchor="t">
            <a:spAutoFit/>
          </a:bodyPr>
          <a:lstStyle/>
          <a:p>
            <a:pPr algn="ctr">
              <a:lnSpc>
                <a:spcPts val="2240"/>
              </a:lnSpc>
            </a:pPr>
            <a:r>
              <a:rPr lang="en-GB" sz="3600" b="1" dirty="0">
                <a:solidFill>
                  <a:srgbClr val="000000"/>
                </a:solidFill>
                <a:latin typeface="Aptos" panose="020B0004020202020204" pitchFamily="34" charset="0"/>
                <a:ea typeface="Canva Sans Bold"/>
                <a:cs typeface="Canva Sans Bold"/>
                <a:sym typeface="Canva Sans Bold"/>
              </a:rPr>
              <a:t>Redirecting people to fake sites</a:t>
            </a:r>
          </a:p>
        </p:txBody>
      </p:sp>
    </p:spTree>
    <p:extLst>
      <p:ext uri="{BB962C8B-B14F-4D97-AF65-F5344CB8AC3E}">
        <p14:creationId xmlns:p14="http://schemas.microsoft.com/office/powerpoint/2010/main" val="252599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VOICE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fontScale="92500" lnSpcReduction="10000"/>
          </a:bodyPr>
          <a:lstStyle/>
          <a:p>
            <a:r>
              <a:rPr lang="en-GB" sz="4800" dirty="0">
                <a:latin typeface="Aptos" panose="020B0004020202020204" pitchFamily="34" charset="0"/>
              </a:rPr>
              <a:t>Voice phishing, or </a:t>
            </a:r>
            <a:r>
              <a:rPr lang="en-GB" sz="4800" b="1" dirty="0">
                <a:latin typeface="Aptos" panose="020B0004020202020204" pitchFamily="34" charset="0"/>
              </a:rPr>
              <a:t>vishing</a:t>
            </a:r>
            <a:r>
              <a:rPr lang="en-GB" sz="4800" dirty="0">
                <a:latin typeface="Aptos" panose="020B0004020202020204" pitchFamily="34" charset="0"/>
              </a:rPr>
              <a:t>, is a scam technique that involves the use of </a:t>
            </a:r>
            <a:r>
              <a:rPr lang="en-GB" sz="4800" b="1" dirty="0">
                <a:latin typeface="Aptos" panose="020B0004020202020204" pitchFamily="34" charset="0"/>
              </a:rPr>
              <a:t>telephone calls </a:t>
            </a:r>
            <a:r>
              <a:rPr lang="en-GB" sz="4800" dirty="0">
                <a:latin typeface="Aptos" panose="020B0004020202020204" pitchFamily="34" charset="0"/>
              </a:rPr>
              <a:t>to trick people into obtaining confidential information, such as </a:t>
            </a:r>
            <a:r>
              <a:rPr lang="en-GB" sz="4800" b="1" dirty="0">
                <a:latin typeface="Aptos" panose="020B0004020202020204" pitchFamily="34" charset="0"/>
              </a:rPr>
              <a:t>credit card numbers</a:t>
            </a:r>
            <a:r>
              <a:rPr lang="en-GB" sz="4800" dirty="0">
                <a:latin typeface="Aptos" panose="020B0004020202020204" pitchFamily="34" charset="0"/>
              </a:rPr>
              <a:t>, passwords or other personal information. </a:t>
            </a:r>
            <a:endParaRPr lang="sk-SK" sz="4800" dirty="0">
              <a:latin typeface="Aptos" panose="020B0004020202020204" pitchFamily="34" charset="0"/>
            </a:endParaRPr>
          </a:p>
          <a:p>
            <a:r>
              <a:rPr lang="en-GB" sz="4800" dirty="0">
                <a:latin typeface="Aptos" panose="020B0004020202020204" pitchFamily="34" charset="0"/>
              </a:rPr>
              <a:t>These scammers often impersonate legitimate businesses, such as banks, phone companies, insurance companies, etc.</a:t>
            </a:r>
          </a:p>
          <a:p>
            <a:endParaRPr lang="en-GB" sz="4800" dirty="0">
              <a:latin typeface="Aptos" panose="020B0004020202020204" pitchFamily="34" charset="0"/>
            </a:endParaRPr>
          </a:p>
          <a:p>
            <a:endParaRPr lang="en-GB" sz="4800" dirty="0">
              <a:latin typeface="Aptos" panose="020B0004020202020204" pitchFamily="34" charset="0"/>
            </a:endParaRPr>
          </a:p>
        </p:txBody>
      </p:sp>
      <p:sp>
        <p:nvSpPr>
          <p:cNvPr id="5" name="Freeform 2">
            <a:extLst>
              <a:ext uri="{FF2B5EF4-FFF2-40B4-BE49-F238E27FC236}">
                <a16:creationId xmlns:a16="http://schemas.microsoft.com/office/drawing/2014/main" id="{A680C547-78DD-67A3-4837-C009D23C8572}"/>
              </a:ext>
            </a:extLst>
          </p:cNvPr>
          <p:cNvSpPr/>
          <p:nvPr/>
        </p:nvSpPr>
        <p:spPr>
          <a:xfrm>
            <a:off x="11477714" y="3619500"/>
            <a:ext cx="6152972" cy="4114800"/>
          </a:xfrm>
          <a:custGeom>
            <a:avLst/>
            <a:gdLst/>
            <a:ahLst/>
            <a:cxnLst/>
            <a:rect l="l" t="t" r="r" b="b"/>
            <a:pathLst>
              <a:path w="6152972" h="4114800">
                <a:moveTo>
                  <a:pt x="0" y="0"/>
                </a:moveTo>
                <a:lnTo>
                  <a:pt x="6152972" y="0"/>
                </a:lnTo>
                <a:lnTo>
                  <a:pt x="6152972" y="4114800"/>
                </a:lnTo>
                <a:lnTo>
                  <a:pt x="0" y="4114800"/>
                </a:lnTo>
                <a:lnTo>
                  <a:pt x="0" y="0"/>
                </a:lnTo>
                <a:close/>
              </a:path>
            </a:pathLst>
          </a:custGeom>
          <a:blipFill>
            <a:blip r:embed="rId2">
              <a:alphaModFix amt="79000"/>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347526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SMS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a:bodyPr>
          <a:lstStyle/>
          <a:p>
            <a:r>
              <a:rPr lang="en-GB" sz="4800" dirty="0">
                <a:latin typeface="Aptos" panose="020B0004020202020204" pitchFamily="34" charset="0"/>
              </a:rPr>
              <a:t>SMS phishing, or </a:t>
            </a:r>
            <a:r>
              <a:rPr lang="en-GB" sz="4800" b="1" dirty="0">
                <a:latin typeface="Aptos" panose="020B0004020202020204" pitchFamily="34" charset="0"/>
              </a:rPr>
              <a:t>smishing</a:t>
            </a:r>
            <a:r>
              <a:rPr lang="en-GB" sz="4800" dirty="0">
                <a:latin typeface="Aptos" panose="020B0004020202020204" pitchFamily="34" charset="0"/>
              </a:rPr>
              <a:t>, is the same as voice phishing, only it is conducted via </a:t>
            </a:r>
            <a:r>
              <a:rPr lang="en-GB" sz="4800" b="1" dirty="0">
                <a:latin typeface="Aptos" panose="020B0004020202020204" pitchFamily="34" charset="0"/>
              </a:rPr>
              <a:t>SMS text messages</a:t>
            </a:r>
            <a:r>
              <a:rPr lang="en-GB" sz="4800" dirty="0">
                <a:latin typeface="Aptos" panose="020B0004020202020204" pitchFamily="34" charset="0"/>
              </a:rPr>
              <a:t>.</a:t>
            </a:r>
            <a:endParaRPr lang="sk-SK" sz="4800" dirty="0">
              <a:latin typeface="Aptos" panose="020B0004020202020204" pitchFamily="34" charset="0"/>
            </a:endParaRPr>
          </a:p>
          <a:p>
            <a:r>
              <a:rPr lang="en-GB" sz="4800" dirty="0">
                <a:latin typeface="Aptos" panose="020B0004020202020204" pitchFamily="34" charset="0"/>
              </a:rPr>
              <a:t>These messages often contain malicious links or instructions for the victim to respond with personal information.</a:t>
            </a:r>
          </a:p>
          <a:p>
            <a:endParaRPr lang="en-GB" sz="4800" dirty="0">
              <a:latin typeface="Aptos" panose="020B0004020202020204" pitchFamily="34" charset="0"/>
            </a:endParaRPr>
          </a:p>
          <a:p>
            <a:endParaRPr lang="en-GB" sz="4800" dirty="0">
              <a:latin typeface="Aptos" panose="020B0004020202020204" pitchFamily="34" charset="0"/>
            </a:endParaRPr>
          </a:p>
        </p:txBody>
      </p:sp>
      <p:sp>
        <p:nvSpPr>
          <p:cNvPr id="4" name="Freeform 2">
            <a:extLst>
              <a:ext uri="{FF2B5EF4-FFF2-40B4-BE49-F238E27FC236}">
                <a16:creationId xmlns:a16="http://schemas.microsoft.com/office/drawing/2014/main" id="{8E07B497-20DF-30C8-8F3D-46DBAD743D7E}"/>
              </a:ext>
            </a:extLst>
          </p:cNvPr>
          <p:cNvSpPr/>
          <p:nvPr/>
        </p:nvSpPr>
        <p:spPr>
          <a:xfrm>
            <a:off x="11133249" y="3658500"/>
            <a:ext cx="6320684" cy="4211155"/>
          </a:xfrm>
          <a:custGeom>
            <a:avLst/>
            <a:gdLst/>
            <a:ahLst/>
            <a:cxnLst/>
            <a:rect l="l" t="t" r="r" b="b"/>
            <a:pathLst>
              <a:path w="6320684" h="4211155">
                <a:moveTo>
                  <a:pt x="0" y="0"/>
                </a:moveTo>
                <a:lnTo>
                  <a:pt x="6320684" y="0"/>
                </a:lnTo>
                <a:lnTo>
                  <a:pt x="6320684" y="4211155"/>
                </a:lnTo>
                <a:lnTo>
                  <a:pt x="0" y="4211155"/>
                </a:lnTo>
                <a:lnTo>
                  <a:pt x="0" y="0"/>
                </a:lnTo>
                <a:close/>
              </a:path>
            </a:pathLst>
          </a:custGeom>
          <a:blipFill>
            <a:blip r:embed="rId2"/>
            <a:stretch>
              <a:fillRect/>
            </a:stretch>
          </a:blipFill>
        </p:spPr>
        <p:txBody>
          <a:bodyPr/>
          <a:lstStyle/>
          <a:p>
            <a:endParaRPr lang="en-GB"/>
          </a:p>
        </p:txBody>
      </p:sp>
      <p:sp>
        <p:nvSpPr>
          <p:cNvPr id="6" name="Freeform 3">
            <a:extLst>
              <a:ext uri="{FF2B5EF4-FFF2-40B4-BE49-F238E27FC236}">
                <a16:creationId xmlns:a16="http://schemas.microsoft.com/office/drawing/2014/main" id="{8A721219-DFE9-57BD-B3C8-5BA77B5A38F3}"/>
              </a:ext>
            </a:extLst>
          </p:cNvPr>
          <p:cNvSpPr/>
          <p:nvPr/>
        </p:nvSpPr>
        <p:spPr>
          <a:xfrm>
            <a:off x="16365734" y="6861471"/>
            <a:ext cx="1396337" cy="1403354"/>
          </a:xfrm>
          <a:custGeom>
            <a:avLst/>
            <a:gdLst/>
            <a:ahLst/>
            <a:cxnLst/>
            <a:rect l="l" t="t" r="r" b="b"/>
            <a:pathLst>
              <a:path w="1396337" h="1403354">
                <a:moveTo>
                  <a:pt x="0" y="0"/>
                </a:moveTo>
                <a:lnTo>
                  <a:pt x="1396337" y="0"/>
                </a:lnTo>
                <a:lnTo>
                  <a:pt x="1396337" y="1403354"/>
                </a:lnTo>
                <a:lnTo>
                  <a:pt x="0" y="1403354"/>
                </a:lnTo>
                <a:lnTo>
                  <a:pt x="0" y="0"/>
                </a:lnTo>
                <a:close/>
              </a:path>
            </a:pathLst>
          </a:custGeom>
          <a:blipFill>
            <a:blip r:embed="rId3"/>
            <a:stretch>
              <a:fillRect/>
            </a:stretch>
          </a:blipFill>
        </p:spPr>
        <p:txBody>
          <a:bodyPr/>
          <a:lstStyle/>
          <a:p>
            <a:endParaRPr lang="en-GB"/>
          </a:p>
        </p:txBody>
      </p:sp>
      <p:sp>
        <p:nvSpPr>
          <p:cNvPr id="7" name="Freeform 4">
            <a:extLst>
              <a:ext uri="{FF2B5EF4-FFF2-40B4-BE49-F238E27FC236}">
                <a16:creationId xmlns:a16="http://schemas.microsoft.com/office/drawing/2014/main" id="{8873A187-6893-DC0B-8E19-0D53108F5670}"/>
              </a:ext>
            </a:extLst>
          </p:cNvPr>
          <p:cNvSpPr/>
          <p:nvPr/>
        </p:nvSpPr>
        <p:spPr>
          <a:xfrm>
            <a:off x="15519118" y="3658500"/>
            <a:ext cx="3089570" cy="3101199"/>
          </a:xfrm>
          <a:custGeom>
            <a:avLst/>
            <a:gdLst/>
            <a:ahLst/>
            <a:cxnLst/>
            <a:rect l="l" t="t" r="r" b="b"/>
            <a:pathLst>
              <a:path w="3089570" h="3101199">
                <a:moveTo>
                  <a:pt x="0" y="0"/>
                </a:moveTo>
                <a:lnTo>
                  <a:pt x="3089569" y="0"/>
                </a:lnTo>
                <a:lnTo>
                  <a:pt x="3089569" y="3101199"/>
                </a:lnTo>
                <a:lnTo>
                  <a:pt x="0" y="31011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95641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29677" y="4003361"/>
            <a:ext cx="6218702" cy="4150984"/>
          </a:xfrm>
          <a:custGeom>
            <a:avLst/>
            <a:gdLst/>
            <a:ahLst/>
            <a:cxnLst/>
            <a:rect l="l" t="t" r="r" b="b"/>
            <a:pathLst>
              <a:path w="6218702" h="4150984">
                <a:moveTo>
                  <a:pt x="0" y="0"/>
                </a:moveTo>
                <a:lnTo>
                  <a:pt x="6218702" y="0"/>
                </a:lnTo>
                <a:lnTo>
                  <a:pt x="6218702" y="4150983"/>
                </a:lnTo>
                <a:lnTo>
                  <a:pt x="0" y="4150983"/>
                </a:lnTo>
                <a:lnTo>
                  <a:pt x="0" y="0"/>
                </a:lnTo>
                <a:close/>
              </a:path>
            </a:pathLst>
          </a:custGeom>
          <a:blipFill>
            <a:blip r:embed="rId2"/>
            <a:stretch>
              <a:fillRect/>
            </a:stretch>
          </a:blipFill>
        </p:spPr>
        <p:txBody>
          <a:bodyPr/>
          <a:lstStyle/>
          <a:p>
            <a:endParaRPr lang="en-GB"/>
          </a:p>
        </p:txBody>
      </p:sp>
      <p:sp>
        <p:nvSpPr>
          <p:cNvPr id="3" name="Freeform 3"/>
          <p:cNvSpPr/>
          <p:nvPr/>
        </p:nvSpPr>
        <p:spPr>
          <a:xfrm>
            <a:off x="15209463" y="4686734"/>
            <a:ext cx="2049837" cy="1847416"/>
          </a:xfrm>
          <a:custGeom>
            <a:avLst/>
            <a:gdLst/>
            <a:ahLst/>
            <a:cxnLst/>
            <a:rect l="l" t="t" r="r" b="b"/>
            <a:pathLst>
              <a:path w="2049837" h="1847416">
                <a:moveTo>
                  <a:pt x="0" y="0"/>
                </a:moveTo>
                <a:lnTo>
                  <a:pt x="2049837" y="0"/>
                </a:lnTo>
                <a:lnTo>
                  <a:pt x="2049837" y="1847416"/>
                </a:lnTo>
                <a:lnTo>
                  <a:pt x="0" y="1847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169822" y="2471285"/>
            <a:ext cx="15581542" cy="1102866"/>
          </a:xfrm>
          <a:prstGeom prst="rect">
            <a:avLst/>
          </a:prstGeom>
        </p:spPr>
        <p:txBody>
          <a:bodyPr lIns="0" tIns="0" rIns="0" bIns="0" rtlCol="0" anchor="t">
            <a:spAutoFit/>
          </a:bodyPr>
          <a:lstStyle/>
          <a:p>
            <a:pPr algn="ctr">
              <a:lnSpc>
                <a:spcPts val="4339"/>
              </a:lnSpc>
            </a:pPr>
            <a:r>
              <a:rPr lang="en-US" sz="3600" dirty="0">
                <a:solidFill>
                  <a:srgbClr val="000000"/>
                </a:solidFill>
                <a:latin typeface="Aptos" panose="020B0004020202020204" pitchFamily="34" charset="0"/>
                <a:ea typeface="Inter"/>
                <a:cs typeface="Inter"/>
                <a:sym typeface="Inter"/>
              </a:rPr>
              <a:t>One of the most </a:t>
            </a:r>
            <a:r>
              <a:rPr lang="en-US" sz="3600" b="1" dirty="0">
                <a:solidFill>
                  <a:srgbClr val="000000"/>
                </a:solidFill>
                <a:latin typeface="Aptos" panose="020B0004020202020204" pitchFamily="34" charset="0"/>
                <a:ea typeface="Inter Bold"/>
                <a:cs typeface="Inter Bold"/>
                <a:sym typeface="Inter Bold"/>
              </a:rPr>
              <a:t>famous</a:t>
            </a:r>
            <a:r>
              <a:rPr lang="en-US" sz="3600" dirty="0">
                <a:solidFill>
                  <a:srgbClr val="000000"/>
                </a:solidFill>
                <a:latin typeface="Aptos" panose="020B0004020202020204" pitchFamily="34" charset="0"/>
                <a:ea typeface="Inter Bold"/>
                <a:cs typeface="Inter Bold"/>
                <a:sym typeface="Inter Bold"/>
              </a:rPr>
              <a:t> </a:t>
            </a:r>
            <a:r>
              <a:rPr lang="en-US" sz="3600" dirty="0">
                <a:solidFill>
                  <a:srgbClr val="000000"/>
                </a:solidFill>
                <a:latin typeface="Aptos" panose="020B0004020202020204" pitchFamily="34" charset="0"/>
                <a:ea typeface="Inter"/>
                <a:cs typeface="Inter"/>
                <a:sym typeface="Inter"/>
              </a:rPr>
              <a:t>phishing technique is The Nigerian scam.</a:t>
            </a:r>
          </a:p>
          <a:p>
            <a:pPr algn="ctr">
              <a:lnSpc>
                <a:spcPts val="4339"/>
              </a:lnSpc>
              <a:spcBef>
                <a:spcPct val="0"/>
              </a:spcBef>
            </a:pPr>
            <a:r>
              <a:rPr lang="en-US" sz="3600" dirty="0">
                <a:solidFill>
                  <a:srgbClr val="000000"/>
                </a:solidFill>
                <a:latin typeface="Aptos" panose="020B0004020202020204" pitchFamily="34" charset="0"/>
                <a:ea typeface="Inter"/>
                <a:cs typeface="Inter"/>
                <a:sym typeface="Inter"/>
              </a:rPr>
              <a:t>Is a classic scam already known in the 1990s.</a:t>
            </a:r>
          </a:p>
        </p:txBody>
      </p:sp>
      <p:sp>
        <p:nvSpPr>
          <p:cNvPr id="5" name="TextBox 5"/>
          <p:cNvSpPr txBox="1"/>
          <p:nvPr/>
        </p:nvSpPr>
        <p:spPr>
          <a:xfrm>
            <a:off x="5677531" y="830533"/>
            <a:ext cx="7077373" cy="672685"/>
          </a:xfrm>
          <a:prstGeom prst="rect">
            <a:avLst/>
          </a:prstGeom>
        </p:spPr>
        <p:txBody>
          <a:bodyPr wrap="square" lIns="0" tIns="0" rIns="0" bIns="0" rtlCol="0" anchor="t">
            <a:spAutoFit/>
          </a:bodyPr>
          <a:lstStyle/>
          <a:p>
            <a:pPr algn="ctr">
              <a:lnSpc>
                <a:spcPts val="5029"/>
              </a:lnSpc>
            </a:pPr>
            <a:r>
              <a:rPr lang="en-US" sz="5400" b="1" dirty="0">
                <a:solidFill>
                  <a:srgbClr val="92BAB5"/>
                </a:solidFill>
                <a:latin typeface="Aptos" panose="020B0004020202020204" pitchFamily="34" charset="0"/>
                <a:ea typeface="Inter Bold"/>
                <a:cs typeface="Inter Bold"/>
                <a:sym typeface="Inter Bold"/>
              </a:rPr>
              <a:t>THE NIGERIAN SCAM </a:t>
            </a:r>
          </a:p>
        </p:txBody>
      </p:sp>
      <p:sp>
        <p:nvSpPr>
          <p:cNvPr id="6" name="TextBox 6"/>
          <p:cNvSpPr txBox="1"/>
          <p:nvPr/>
        </p:nvSpPr>
        <p:spPr>
          <a:xfrm>
            <a:off x="8991600" y="5375492"/>
            <a:ext cx="6499951" cy="464486"/>
          </a:xfrm>
          <a:prstGeom prst="rect">
            <a:avLst/>
          </a:prstGeom>
        </p:spPr>
        <p:txBody>
          <a:bodyPr wrap="square" lIns="0" tIns="0" rIns="0" bIns="0" rtlCol="0" anchor="t">
            <a:spAutoFit/>
          </a:bodyPr>
          <a:lstStyle/>
          <a:p>
            <a:pPr algn="ctr">
              <a:lnSpc>
                <a:spcPts val="3499"/>
              </a:lnSpc>
              <a:spcBef>
                <a:spcPct val="0"/>
              </a:spcBef>
            </a:pPr>
            <a:r>
              <a:rPr lang="en-US" sz="3600" b="1" dirty="0">
                <a:solidFill>
                  <a:srgbClr val="FFAD60"/>
                </a:solidFill>
                <a:latin typeface="Aptos" panose="020B0004020202020204" pitchFamily="34" charset="0"/>
                <a:ea typeface="Inter Bold"/>
                <a:cs typeface="Inter Bold"/>
                <a:sym typeface="Inter Bold"/>
              </a:rPr>
              <a:t>HOW DID THIS SCAM APPEAR?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990600" y="952500"/>
            <a:ext cx="15263037" cy="6375104"/>
          </a:xfrm>
        </p:spPr>
        <p:txBody>
          <a:bodyPr>
            <a:normAutofit lnSpcReduction="10000"/>
          </a:bodyPr>
          <a:lstStyle/>
          <a:p>
            <a:pPr algn="just"/>
            <a:r>
              <a:rPr lang="en-GB" dirty="0">
                <a:latin typeface="Aptos" panose="020B0004020202020204" pitchFamily="34" charset="0"/>
              </a:rPr>
              <a:t>In the 1990s in which a self-styled </a:t>
            </a:r>
            <a:r>
              <a:rPr lang="en-GB" b="1" dirty="0">
                <a:latin typeface="Aptos" panose="020B0004020202020204" pitchFamily="34" charset="0"/>
              </a:rPr>
              <a:t>Nigerian prince </a:t>
            </a:r>
            <a:r>
              <a:rPr lang="en-GB" dirty="0">
                <a:latin typeface="Aptos" panose="020B0004020202020204" pitchFamily="34" charset="0"/>
              </a:rPr>
              <a:t>(hence the name) contacts random people by mail claiming to need to move large amounts of money abroad but doing so discreetly. He then asks for an account in exchange for a large percentage of the </a:t>
            </a:r>
            <a:r>
              <a:rPr lang="en-GB" b="1" dirty="0">
                <a:latin typeface="Aptos" panose="020B0004020202020204" pitchFamily="34" charset="0"/>
              </a:rPr>
              <a:t>money moved</a:t>
            </a:r>
            <a:r>
              <a:rPr lang="en-GB" dirty="0">
                <a:latin typeface="Aptos" panose="020B0004020202020204" pitchFamily="34" charset="0"/>
              </a:rPr>
              <a:t>, which is usually in the millions of euros. </a:t>
            </a:r>
            <a:endParaRPr lang="sk-SK" dirty="0">
              <a:latin typeface="Aptos" panose="020B0004020202020204" pitchFamily="34" charset="0"/>
            </a:endParaRPr>
          </a:p>
          <a:p>
            <a:pPr algn="just"/>
            <a:r>
              <a:rPr lang="en-GB" dirty="0">
                <a:latin typeface="Aptos" panose="020B0004020202020204" pitchFamily="34" charset="0"/>
              </a:rPr>
              <a:t>These scams typically involve someone posing as a </a:t>
            </a:r>
            <a:r>
              <a:rPr lang="en-GB" b="1" dirty="0">
                <a:latin typeface="Aptos" panose="020B0004020202020204" pitchFamily="34" charset="0"/>
              </a:rPr>
              <a:t>wealthy individual</a:t>
            </a:r>
            <a:r>
              <a:rPr lang="en-GB" dirty="0">
                <a:latin typeface="Aptos" panose="020B0004020202020204" pitchFamily="34" charset="0"/>
              </a:rPr>
              <a:t> who needs assistance transferring a </a:t>
            </a:r>
            <a:r>
              <a:rPr lang="en-GB" b="1" dirty="0">
                <a:latin typeface="Aptos" panose="020B0004020202020204" pitchFamily="34" charset="0"/>
              </a:rPr>
              <a:t>large sum of money </a:t>
            </a:r>
            <a:r>
              <a:rPr lang="en-GB" dirty="0">
                <a:latin typeface="Aptos" panose="020B0004020202020204" pitchFamily="34" charset="0"/>
              </a:rPr>
              <a:t>out of the country. They promise the victim a significant share of the funds in exchange for a small </a:t>
            </a:r>
            <a:r>
              <a:rPr lang="en-GB" b="1" dirty="0">
                <a:latin typeface="Aptos" panose="020B0004020202020204" pitchFamily="34" charset="0"/>
              </a:rPr>
              <a:t>advance payment</a:t>
            </a:r>
            <a:r>
              <a:rPr lang="en-GB" dirty="0">
                <a:latin typeface="Aptos" panose="020B0004020202020204" pitchFamily="34" charset="0"/>
              </a:rPr>
              <a:t> to cover various fees and expenses. However, once the victim sends the money, the scammer disappears.</a:t>
            </a:r>
          </a:p>
          <a:p>
            <a:pPr algn="just"/>
            <a:endParaRPr lang="en-GB" dirty="0">
              <a:latin typeface="Aptos" panose="020B0004020202020204" pitchFamily="34" charset="0"/>
            </a:endParaRPr>
          </a:p>
          <a:p>
            <a:pPr algn="just"/>
            <a:endParaRPr lang="en-GB" dirty="0">
              <a:latin typeface="Aptos" panose="020B0004020202020204" pitchFamily="34" charset="0"/>
            </a:endParaRPr>
          </a:p>
          <a:p>
            <a:pPr algn="just"/>
            <a:endParaRPr lang="en-GB" dirty="0">
              <a:latin typeface="Aptos" panose="020B0004020202020204" pitchFamily="34" charset="0"/>
            </a:endParaRPr>
          </a:p>
        </p:txBody>
      </p:sp>
      <p:sp>
        <p:nvSpPr>
          <p:cNvPr id="7" name="Freeform 3">
            <a:extLst>
              <a:ext uri="{FF2B5EF4-FFF2-40B4-BE49-F238E27FC236}">
                <a16:creationId xmlns:a16="http://schemas.microsoft.com/office/drawing/2014/main" id="{38BE2160-20DB-34B0-0DA1-6F0D5AFB94E5}"/>
              </a:ext>
            </a:extLst>
          </p:cNvPr>
          <p:cNvSpPr/>
          <p:nvPr/>
        </p:nvSpPr>
        <p:spPr>
          <a:xfrm>
            <a:off x="12649200" y="6134100"/>
            <a:ext cx="5410200" cy="3962400"/>
          </a:xfrm>
          <a:custGeom>
            <a:avLst/>
            <a:gdLst/>
            <a:ahLst/>
            <a:cxnLst/>
            <a:rect l="l" t="t" r="r" b="b"/>
            <a:pathLst>
              <a:path w="6405679" h="4932372">
                <a:moveTo>
                  <a:pt x="0" y="0"/>
                </a:moveTo>
                <a:lnTo>
                  <a:pt x="6405678" y="0"/>
                </a:lnTo>
                <a:lnTo>
                  <a:pt x="6405678" y="4932373"/>
                </a:lnTo>
                <a:lnTo>
                  <a:pt x="0" y="4932373"/>
                </a:lnTo>
                <a:lnTo>
                  <a:pt x="0" y="0"/>
                </a:lnTo>
                <a:close/>
              </a:path>
            </a:pathLst>
          </a:custGeom>
          <a:blipFill>
            <a:blip r:embed="rId2">
              <a:alphaModFix amt="70000"/>
            </a:blip>
            <a:stretch>
              <a:fillRect/>
            </a:stretch>
          </a:blipFill>
        </p:spPr>
        <p:txBody>
          <a:bodyPr/>
          <a:lstStyle/>
          <a:p>
            <a:endParaRPr lang="en-GB"/>
          </a:p>
        </p:txBody>
      </p:sp>
    </p:spTree>
    <p:extLst>
      <p:ext uri="{BB962C8B-B14F-4D97-AF65-F5344CB8AC3E}">
        <p14:creationId xmlns:p14="http://schemas.microsoft.com/office/powerpoint/2010/main" val="7054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784" y="1678547"/>
            <a:ext cx="6929907" cy="692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756611" y="2095029"/>
            <a:ext cx="4860759" cy="6096942"/>
          </a:xfrm>
        </p:spPr>
        <p:txBody>
          <a:bodyPr>
            <a:normAutofit/>
          </a:bodyPr>
          <a:lstStyle/>
          <a:p>
            <a:r>
              <a:rPr lang="en-GB" sz="5400" dirty="0">
                <a:solidFill>
                  <a:srgbClr val="FFFFFF"/>
                </a:solidFill>
                <a:latin typeface="Aptos" panose="020B0004020202020204" pitchFamily="34" charset="0"/>
              </a:rPr>
              <a:t>WHAT HAPPENS TO THE UNWARY WHO TAKE THE BAIT?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3025581" y="1411723"/>
            <a:ext cx="4481849" cy="448184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5072" y="7171488"/>
            <a:ext cx="819150" cy="8191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7663691" y="2247900"/>
            <a:ext cx="9259238" cy="3836251"/>
          </a:xfrm>
        </p:spPr>
        <p:txBody>
          <a:bodyPr>
            <a:normAutofit/>
          </a:bodyPr>
          <a:lstStyle/>
          <a:p>
            <a:pPr marL="0" indent="0">
              <a:buNone/>
            </a:pPr>
            <a:r>
              <a:rPr lang="en-GB" sz="4800" dirty="0">
                <a:latin typeface="Aptos" panose="020B0004020202020204" pitchFamily="34" charset="0"/>
              </a:rPr>
              <a:t>The scammers start asking for money for phantom lawyers' and notaries' fees and continue until the victim stops paying or realises that he or she has been scammed.</a:t>
            </a:r>
          </a:p>
        </p:txBody>
      </p:sp>
      <p:sp>
        <p:nvSpPr>
          <p:cNvPr id="3" name="Freeform 2">
            <a:extLst>
              <a:ext uri="{FF2B5EF4-FFF2-40B4-BE49-F238E27FC236}">
                <a16:creationId xmlns:a16="http://schemas.microsoft.com/office/drawing/2014/main" id="{CB70DC2B-0448-AEFA-0BF1-3600C52DEA04}"/>
              </a:ext>
            </a:extLst>
          </p:cNvPr>
          <p:cNvSpPr/>
          <p:nvPr/>
        </p:nvSpPr>
        <p:spPr>
          <a:xfrm>
            <a:off x="9567561" y="6057124"/>
            <a:ext cx="5279937" cy="3362510"/>
          </a:xfrm>
          <a:custGeom>
            <a:avLst/>
            <a:gdLst/>
            <a:ahLst/>
            <a:cxnLst/>
            <a:rect l="l" t="t" r="r" b="b"/>
            <a:pathLst>
              <a:path w="6189237" h="4123579">
                <a:moveTo>
                  <a:pt x="0" y="0"/>
                </a:moveTo>
                <a:lnTo>
                  <a:pt x="6189236" y="0"/>
                </a:lnTo>
                <a:lnTo>
                  <a:pt x="6189236" y="4123580"/>
                </a:lnTo>
                <a:lnTo>
                  <a:pt x="0" y="4123580"/>
                </a:lnTo>
                <a:lnTo>
                  <a:pt x="0" y="0"/>
                </a:lnTo>
                <a:close/>
              </a:path>
            </a:pathLst>
          </a:custGeom>
          <a:blipFill>
            <a:blip r:embed="rId2">
              <a:alphaModFix amt="79000"/>
            </a:blip>
            <a:stretch>
              <a:fillRect/>
            </a:stretch>
          </a:blipFill>
        </p:spPr>
        <p:txBody>
          <a:bodyPr/>
          <a:lstStyle/>
          <a:p>
            <a:endParaRPr lang="en-GB"/>
          </a:p>
        </p:txBody>
      </p:sp>
    </p:spTree>
    <p:extLst>
      <p:ext uri="{BB962C8B-B14F-4D97-AF65-F5344CB8AC3E}">
        <p14:creationId xmlns:p14="http://schemas.microsoft.com/office/powerpoint/2010/main" val="373022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38200" y="762016"/>
            <a:ext cx="7086600" cy="7124683"/>
          </a:xfrm>
          <a:custGeom>
            <a:avLst/>
            <a:gdLst/>
            <a:ahLst/>
            <a:cxnLst/>
            <a:rect l="l" t="t" r="r" b="b"/>
            <a:pathLst>
              <a:path w="6633060" h="6426494">
                <a:moveTo>
                  <a:pt x="0" y="0"/>
                </a:moveTo>
                <a:lnTo>
                  <a:pt x="6633060" y="0"/>
                </a:lnTo>
                <a:lnTo>
                  <a:pt x="6633060" y="6426494"/>
                </a:lnTo>
                <a:lnTo>
                  <a:pt x="0" y="6426494"/>
                </a:lnTo>
                <a:lnTo>
                  <a:pt x="0" y="0"/>
                </a:lnTo>
                <a:close/>
              </a:path>
            </a:pathLst>
          </a:custGeom>
          <a:blipFill>
            <a:blip r:embed="rId2"/>
            <a:stretch>
              <a:fillRect/>
            </a:stretch>
          </a:blipFill>
        </p:spPr>
        <p:txBody>
          <a:bodyPr/>
          <a:lstStyle/>
          <a:p>
            <a:endParaRPr lang="en-GB"/>
          </a:p>
        </p:txBody>
      </p:sp>
      <p:sp>
        <p:nvSpPr>
          <p:cNvPr id="4" name="Freeform 4"/>
          <p:cNvSpPr/>
          <p:nvPr/>
        </p:nvSpPr>
        <p:spPr>
          <a:xfrm>
            <a:off x="8271279" y="1348893"/>
            <a:ext cx="8781723" cy="2044202"/>
          </a:xfrm>
          <a:custGeom>
            <a:avLst/>
            <a:gdLst/>
            <a:ahLst/>
            <a:cxnLst/>
            <a:rect l="l" t="t" r="r" b="b"/>
            <a:pathLst>
              <a:path w="8781723" h="2044202">
                <a:moveTo>
                  <a:pt x="0" y="0"/>
                </a:moveTo>
                <a:lnTo>
                  <a:pt x="8781723" y="0"/>
                </a:lnTo>
                <a:lnTo>
                  <a:pt x="8781723" y="2044202"/>
                </a:lnTo>
                <a:lnTo>
                  <a:pt x="0" y="2044202"/>
                </a:lnTo>
                <a:lnTo>
                  <a:pt x="0" y="0"/>
                </a:lnTo>
                <a:close/>
              </a:path>
            </a:pathLst>
          </a:custGeom>
          <a:blipFill>
            <a:blip r:embed="rId3"/>
            <a:stretch>
              <a:fillRect/>
            </a:stretch>
          </a:blipFill>
        </p:spPr>
        <p:txBody>
          <a:bodyPr/>
          <a:lstStyle/>
          <a:p>
            <a:endParaRPr lang="en-GB" sz="2000"/>
          </a:p>
        </p:txBody>
      </p:sp>
      <p:sp>
        <p:nvSpPr>
          <p:cNvPr id="5" name="Freeform 5"/>
          <p:cNvSpPr/>
          <p:nvPr/>
        </p:nvSpPr>
        <p:spPr>
          <a:xfrm>
            <a:off x="8271279" y="3932527"/>
            <a:ext cx="8594117" cy="2517051"/>
          </a:xfrm>
          <a:custGeom>
            <a:avLst/>
            <a:gdLst/>
            <a:ahLst/>
            <a:cxnLst/>
            <a:rect l="l" t="t" r="r" b="b"/>
            <a:pathLst>
              <a:path w="8594117" h="2517051">
                <a:moveTo>
                  <a:pt x="0" y="0"/>
                </a:moveTo>
                <a:lnTo>
                  <a:pt x="8594116" y="0"/>
                </a:lnTo>
                <a:lnTo>
                  <a:pt x="8594116" y="2517051"/>
                </a:lnTo>
                <a:lnTo>
                  <a:pt x="0" y="2517051"/>
                </a:lnTo>
                <a:lnTo>
                  <a:pt x="0" y="0"/>
                </a:lnTo>
                <a:close/>
              </a:path>
            </a:pathLst>
          </a:custGeom>
          <a:blipFill>
            <a:blip r:embed="rId4"/>
            <a:stretch>
              <a:fillRect r="-3662"/>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436" y="8965563"/>
            <a:ext cx="18143564" cy="1321437"/>
          </a:xfrm>
          <a:custGeom>
            <a:avLst/>
            <a:gdLst/>
            <a:ahLst/>
            <a:cxnLst/>
            <a:rect l="l" t="t" r="r" b="b"/>
            <a:pathLst>
              <a:path w="18143564" h="1321437">
                <a:moveTo>
                  <a:pt x="0" y="0"/>
                </a:moveTo>
                <a:lnTo>
                  <a:pt x="18143564" y="0"/>
                </a:lnTo>
                <a:lnTo>
                  <a:pt x="18143564" y="1321437"/>
                </a:lnTo>
                <a:lnTo>
                  <a:pt x="0" y="1321437"/>
                </a:lnTo>
                <a:lnTo>
                  <a:pt x="0" y="0"/>
                </a:lnTo>
                <a:close/>
              </a:path>
            </a:pathLst>
          </a:custGeom>
          <a:blipFill>
            <a:blip r:embed="rId2"/>
            <a:stretch>
              <a:fillRect t="-2296" r="-556" b="-2896"/>
            </a:stretch>
          </a:blipFill>
        </p:spPr>
        <p:txBody>
          <a:bodyPr/>
          <a:lstStyle/>
          <a:p>
            <a:endParaRPr lang="en-GB"/>
          </a:p>
        </p:txBody>
      </p:sp>
      <p:sp>
        <p:nvSpPr>
          <p:cNvPr id="3" name="Freeform 3"/>
          <p:cNvSpPr/>
          <p:nvPr/>
        </p:nvSpPr>
        <p:spPr>
          <a:xfrm>
            <a:off x="1028700" y="1028700"/>
            <a:ext cx="6502827" cy="7486101"/>
          </a:xfrm>
          <a:custGeom>
            <a:avLst/>
            <a:gdLst/>
            <a:ahLst/>
            <a:cxnLst/>
            <a:rect l="l" t="t" r="r" b="b"/>
            <a:pathLst>
              <a:path w="6502827" h="7486101">
                <a:moveTo>
                  <a:pt x="0" y="0"/>
                </a:moveTo>
                <a:lnTo>
                  <a:pt x="6502827" y="0"/>
                </a:lnTo>
                <a:lnTo>
                  <a:pt x="6502827" y="7486101"/>
                </a:lnTo>
                <a:lnTo>
                  <a:pt x="0" y="7486101"/>
                </a:lnTo>
                <a:lnTo>
                  <a:pt x="0" y="0"/>
                </a:lnTo>
                <a:close/>
              </a:path>
            </a:pathLst>
          </a:custGeom>
          <a:blipFill>
            <a:blip r:embed="rId3"/>
            <a:stretch>
              <a:fillRect/>
            </a:stretch>
          </a:blipFill>
        </p:spPr>
        <p:txBody>
          <a:bodyPr/>
          <a:lstStyle/>
          <a:p>
            <a:endParaRPr lang="en-GB"/>
          </a:p>
        </p:txBody>
      </p:sp>
      <p:sp>
        <p:nvSpPr>
          <p:cNvPr id="4" name="Freeform 4"/>
          <p:cNvSpPr/>
          <p:nvPr/>
        </p:nvSpPr>
        <p:spPr>
          <a:xfrm>
            <a:off x="9008800" y="1205115"/>
            <a:ext cx="6698325" cy="768267"/>
          </a:xfrm>
          <a:custGeom>
            <a:avLst/>
            <a:gdLst/>
            <a:ahLst/>
            <a:cxnLst/>
            <a:rect l="l" t="t" r="r" b="b"/>
            <a:pathLst>
              <a:path w="6698325" h="768267">
                <a:moveTo>
                  <a:pt x="0" y="0"/>
                </a:moveTo>
                <a:lnTo>
                  <a:pt x="6698325" y="0"/>
                </a:lnTo>
                <a:lnTo>
                  <a:pt x="6698325" y="768267"/>
                </a:lnTo>
                <a:lnTo>
                  <a:pt x="0" y="768267"/>
                </a:lnTo>
                <a:lnTo>
                  <a:pt x="0" y="0"/>
                </a:lnTo>
                <a:close/>
              </a:path>
            </a:pathLst>
          </a:custGeom>
          <a:blipFill>
            <a:blip r:embed="rId4"/>
            <a:stretch>
              <a:fillRect/>
            </a:stretch>
          </a:blipFill>
        </p:spPr>
        <p:txBody>
          <a:bodyPr/>
          <a:lstStyle/>
          <a:p>
            <a:endParaRPr lang="en-GB"/>
          </a:p>
        </p:txBody>
      </p:sp>
      <p:sp>
        <p:nvSpPr>
          <p:cNvPr id="5" name="Freeform 5"/>
          <p:cNvSpPr/>
          <p:nvPr/>
        </p:nvSpPr>
        <p:spPr>
          <a:xfrm>
            <a:off x="9008800" y="1973382"/>
            <a:ext cx="6822267" cy="998975"/>
          </a:xfrm>
          <a:custGeom>
            <a:avLst/>
            <a:gdLst/>
            <a:ahLst/>
            <a:cxnLst/>
            <a:rect l="l" t="t" r="r" b="b"/>
            <a:pathLst>
              <a:path w="6822267" h="998975">
                <a:moveTo>
                  <a:pt x="0" y="0"/>
                </a:moveTo>
                <a:lnTo>
                  <a:pt x="6822267" y="0"/>
                </a:lnTo>
                <a:lnTo>
                  <a:pt x="6822267" y="998975"/>
                </a:lnTo>
                <a:lnTo>
                  <a:pt x="0" y="998975"/>
                </a:lnTo>
                <a:lnTo>
                  <a:pt x="0" y="0"/>
                </a:lnTo>
                <a:close/>
              </a:path>
            </a:pathLst>
          </a:custGeom>
          <a:blipFill>
            <a:blip r:embed="rId5"/>
            <a:stretch>
              <a:fillRect/>
            </a:stretch>
          </a:blipFill>
        </p:spPr>
        <p:txBody>
          <a:bodyPr/>
          <a:lstStyle/>
          <a:p>
            <a:endParaRPr lang="en-GB"/>
          </a:p>
        </p:txBody>
      </p:sp>
      <p:sp>
        <p:nvSpPr>
          <p:cNvPr id="6" name="Freeform 6"/>
          <p:cNvSpPr/>
          <p:nvPr/>
        </p:nvSpPr>
        <p:spPr>
          <a:xfrm>
            <a:off x="9008800" y="3133544"/>
            <a:ext cx="6624195" cy="374726"/>
          </a:xfrm>
          <a:custGeom>
            <a:avLst/>
            <a:gdLst/>
            <a:ahLst/>
            <a:cxnLst/>
            <a:rect l="l" t="t" r="r" b="b"/>
            <a:pathLst>
              <a:path w="6624195" h="374726">
                <a:moveTo>
                  <a:pt x="0" y="0"/>
                </a:moveTo>
                <a:lnTo>
                  <a:pt x="6624195" y="0"/>
                </a:lnTo>
                <a:lnTo>
                  <a:pt x="6624195" y="374726"/>
                </a:lnTo>
                <a:lnTo>
                  <a:pt x="0" y="374726"/>
                </a:lnTo>
                <a:lnTo>
                  <a:pt x="0" y="0"/>
                </a:lnTo>
                <a:close/>
              </a:path>
            </a:pathLst>
          </a:custGeom>
          <a:blipFill>
            <a:blip r:embed="rId6"/>
            <a:stretch>
              <a:fillRect/>
            </a:stretch>
          </a:blipFill>
        </p:spPr>
        <p:txBody>
          <a:bodyPr/>
          <a:lstStyle/>
          <a:p>
            <a:endParaRPr lang="en-GB"/>
          </a:p>
        </p:txBody>
      </p:sp>
      <p:sp>
        <p:nvSpPr>
          <p:cNvPr id="7" name="Freeform 7"/>
          <p:cNvSpPr/>
          <p:nvPr/>
        </p:nvSpPr>
        <p:spPr>
          <a:xfrm>
            <a:off x="9144000" y="3508270"/>
            <a:ext cx="6824101" cy="893337"/>
          </a:xfrm>
          <a:custGeom>
            <a:avLst/>
            <a:gdLst/>
            <a:ahLst/>
            <a:cxnLst/>
            <a:rect l="l" t="t" r="r" b="b"/>
            <a:pathLst>
              <a:path w="6824101" h="893337">
                <a:moveTo>
                  <a:pt x="0" y="0"/>
                </a:moveTo>
                <a:lnTo>
                  <a:pt x="6824101" y="0"/>
                </a:lnTo>
                <a:lnTo>
                  <a:pt x="6824101" y="893337"/>
                </a:lnTo>
                <a:lnTo>
                  <a:pt x="0" y="893337"/>
                </a:lnTo>
                <a:lnTo>
                  <a:pt x="0" y="0"/>
                </a:lnTo>
                <a:close/>
              </a:path>
            </a:pathLst>
          </a:custGeom>
          <a:blipFill>
            <a:blip r:embed="rId7"/>
            <a:stretch>
              <a:fillRect/>
            </a:stretch>
          </a:blipFill>
        </p:spPr>
        <p:txBody>
          <a:bodyPr/>
          <a:lstStyle/>
          <a:p>
            <a:endParaRPr lang="en-GB"/>
          </a:p>
        </p:txBody>
      </p:sp>
      <p:sp>
        <p:nvSpPr>
          <p:cNvPr id="8" name="Freeform 8"/>
          <p:cNvSpPr/>
          <p:nvPr/>
        </p:nvSpPr>
        <p:spPr>
          <a:xfrm>
            <a:off x="9144000" y="4441447"/>
            <a:ext cx="6150192" cy="4073355"/>
          </a:xfrm>
          <a:custGeom>
            <a:avLst/>
            <a:gdLst/>
            <a:ahLst/>
            <a:cxnLst/>
            <a:rect l="l" t="t" r="r" b="b"/>
            <a:pathLst>
              <a:path w="6150192" h="4073355">
                <a:moveTo>
                  <a:pt x="0" y="0"/>
                </a:moveTo>
                <a:lnTo>
                  <a:pt x="6150192" y="0"/>
                </a:lnTo>
                <a:lnTo>
                  <a:pt x="6150192" y="4073354"/>
                </a:lnTo>
                <a:lnTo>
                  <a:pt x="0" y="4073354"/>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n-US" sz="6600" dirty="0">
                <a:latin typeface="Aptos" panose="020B0004020202020204" pitchFamily="34" charset="0"/>
              </a:rPr>
              <a:t>FINAL TEST</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n-GB" sz="6600" dirty="0">
                <a:latin typeface="Aptos" panose="020B0004020202020204" pitchFamily="34" charset="0"/>
              </a:rPr>
              <a:t>What is the difference between phishing and spear phishing, and how can we avoid them?</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lokTextu 2">
            <a:extLst>
              <a:ext uri="{FF2B5EF4-FFF2-40B4-BE49-F238E27FC236}">
                <a16:creationId xmlns:a16="http://schemas.microsoft.com/office/drawing/2014/main" id="{CDD10C35-053D-1E9B-DC1B-9CF03FC524EE}"/>
              </a:ext>
            </a:extLst>
          </p:cNvPr>
          <p:cNvSpPr txBox="1"/>
          <p:nvPr/>
        </p:nvSpPr>
        <p:spPr>
          <a:xfrm>
            <a:off x="1257300" y="835782"/>
            <a:ext cx="15773400" cy="17002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kern="1200" dirty="0">
                <a:solidFill>
                  <a:srgbClr val="92BAB5"/>
                </a:solidFill>
                <a:latin typeface="Aptos" panose="020B0004020202020204" pitchFamily="34" charset="0"/>
                <a:ea typeface="+mj-ea"/>
                <a:cs typeface="+mj-cs"/>
                <a:sym typeface="Inter Bold"/>
              </a:rPr>
              <a:t>INTRODUCTORY  QUESTIONS</a:t>
            </a:r>
          </a:p>
        </p:txBody>
      </p:sp>
      <p:graphicFrame>
        <p:nvGraphicFramePr>
          <p:cNvPr id="14" name="Content Placeholder 2">
            <a:extLst>
              <a:ext uri="{FF2B5EF4-FFF2-40B4-BE49-F238E27FC236}">
                <a16:creationId xmlns:a16="http://schemas.microsoft.com/office/drawing/2014/main" id="{9A8F0EBB-169A-9953-0CA4-461697C32D67}"/>
              </a:ext>
            </a:extLst>
          </p:cNvPr>
          <p:cNvGraphicFramePr>
            <a:graphicFrameLocks noGrp="1"/>
          </p:cNvGraphicFramePr>
          <p:nvPr>
            <p:ph idx="1"/>
            <p:extLst>
              <p:ext uri="{D42A27DB-BD31-4B8C-83A1-F6EECF244321}">
                <p14:modId xmlns:p14="http://schemas.microsoft.com/office/powerpoint/2010/main" val="2299635333"/>
              </p:ext>
            </p:extLst>
          </p:nvPr>
        </p:nvGraphicFramePr>
        <p:xfrm>
          <a:off x="1257300" y="2743200"/>
          <a:ext cx="15773400" cy="652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reeform 3">
            <a:extLst>
              <a:ext uri="{FF2B5EF4-FFF2-40B4-BE49-F238E27FC236}">
                <a16:creationId xmlns:a16="http://schemas.microsoft.com/office/drawing/2014/main" id="{19BC1B5E-5DEE-EEFB-8E95-460412B6D25B}"/>
              </a:ext>
            </a:extLst>
          </p:cNvPr>
          <p:cNvSpPr/>
          <p:nvPr/>
        </p:nvSpPr>
        <p:spPr>
          <a:xfrm>
            <a:off x="609600" y="6900254"/>
            <a:ext cx="2591329" cy="2879254"/>
          </a:xfrm>
          <a:custGeom>
            <a:avLst/>
            <a:gdLst/>
            <a:ahLst/>
            <a:cxnLst/>
            <a:rect l="l" t="t" r="r" b="b"/>
            <a:pathLst>
              <a:path w="2591329" h="2879254">
                <a:moveTo>
                  <a:pt x="0" y="0"/>
                </a:moveTo>
                <a:lnTo>
                  <a:pt x="2591329" y="0"/>
                </a:lnTo>
                <a:lnTo>
                  <a:pt x="2591329" y="2879255"/>
                </a:lnTo>
                <a:lnTo>
                  <a:pt x="0" y="2879255"/>
                </a:lnTo>
                <a:lnTo>
                  <a:pt x="0" y="0"/>
                </a:lnTo>
                <a:close/>
              </a:path>
            </a:pathLst>
          </a:custGeom>
          <a:blipFill>
            <a:blip r:embed="rId8"/>
            <a:stretch>
              <a:fillRect/>
            </a:stretch>
          </a:blipFill>
        </p:spPr>
        <p:txBody>
          <a:bodyPr/>
          <a:lstStyle/>
          <a:p>
            <a:endParaRPr lang="en-GB"/>
          </a:p>
        </p:txBody>
      </p:sp>
    </p:spTree>
    <p:extLst>
      <p:ext uri="{BB962C8B-B14F-4D97-AF65-F5344CB8AC3E}">
        <p14:creationId xmlns:p14="http://schemas.microsoft.com/office/powerpoint/2010/main" val="3638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Free </a:t>
            </a:r>
            <a:r>
              <a:rPr lang="en-US" sz="4000" b="1">
                <a:solidFill>
                  <a:srgbClr val="92BAB5"/>
                </a:solidFill>
                <a:latin typeface="Aptos"/>
                <a:ea typeface="Inter"/>
                <a:cs typeface="Inter"/>
                <a:sym typeface="Inter"/>
              </a:rPr>
              <a:t>License</a:t>
            </a: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The publication obtains the Creative Commons </a:t>
            </a:r>
            <a:r>
              <a:rPr lang="en-US" sz="3200">
                <a:solidFill>
                  <a:prstClr val="black"/>
                </a:solidFill>
                <a:latin typeface="Aptos"/>
                <a:ea typeface="Inter"/>
                <a:cs typeface="Inter"/>
                <a:sym typeface="Inter"/>
              </a:rPr>
              <a:t>License</a:t>
            </a: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 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92B6AE0E-7E63-4A49-A889-EF6920E3991C}"/>
              </a:ext>
            </a:extLst>
          </p:cNvPr>
          <p:cNvSpPr>
            <a:spLocks noGrp="1"/>
          </p:cNvSpPr>
          <p:nvPr>
            <p:ph type="title"/>
          </p:nvPr>
        </p:nvSpPr>
        <p:spPr>
          <a:xfrm>
            <a:off x="-142299" y="1730357"/>
            <a:ext cx="6101981" cy="6691745"/>
          </a:xfrm>
        </p:spPr>
        <p:txBody>
          <a:bodyPr>
            <a:normAutofit/>
          </a:bodyPr>
          <a:lstStyle/>
          <a:p>
            <a:r>
              <a:rPr lang="en-US" sz="6000" dirty="0">
                <a:solidFill>
                  <a:srgbClr val="FFFFFF"/>
                </a:solidFill>
                <a:latin typeface="Aptos" panose="020B0004020202020204" pitchFamily="34" charset="0"/>
              </a:rPr>
              <a:t>PHISHING</a:t>
            </a:r>
            <a:endParaRPr lang="mk-MK" sz="6000"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6BCF330F-942F-4D8D-B4B2-7716A6692FD4}"/>
              </a:ext>
            </a:extLst>
          </p:cNvPr>
          <p:cNvSpPr>
            <a:spLocks noGrp="1"/>
          </p:cNvSpPr>
          <p:nvPr>
            <p:ph idx="1"/>
          </p:nvPr>
        </p:nvSpPr>
        <p:spPr>
          <a:xfrm>
            <a:off x="6796921" y="856294"/>
            <a:ext cx="10359737" cy="5874404"/>
          </a:xfrm>
        </p:spPr>
        <p:txBody>
          <a:bodyPr anchor="ctr">
            <a:normAutofit/>
          </a:bodyPr>
          <a:lstStyle/>
          <a:p>
            <a:pPr marL="0" indent="0">
              <a:buNone/>
            </a:pPr>
            <a:r>
              <a:rPr lang="en-GB" sz="4800" dirty="0">
                <a:latin typeface="Aptos" panose="020B0004020202020204" pitchFamily="34" charset="0"/>
              </a:rPr>
              <a:t>The term </a:t>
            </a:r>
            <a:r>
              <a:rPr lang="en-GB" sz="4800" b="1" dirty="0">
                <a:latin typeface="Aptos" panose="020B0004020202020204" pitchFamily="34" charset="0"/>
              </a:rPr>
              <a:t>phishing </a:t>
            </a:r>
            <a:r>
              <a:rPr lang="en-GB" sz="4800" dirty="0">
                <a:latin typeface="Aptos" panose="020B0004020202020204" pitchFamily="34" charset="0"/>
              </a:rPr>
              <a:t>probably derives from the English word “</a:t>
            </a:r>
            <a:r>
              <a:rPr lang="en-GB" sz="4800" b="1" dirty="0">
                <a:latin typeface="Aptos" panose="020B0004020202020204" pitchFamily="34" charset="0"/>
              </a:rPr>
              <a:t>fishing</a:t>
            </a:r>
            <a:r>
              <a:rPr lang="en-GB" sz="4800" dirty="0">
                <a:latin typeface="Aptos" panose="020B0004020202020204" pitchFamily="34" charset="0"/>
              </a:rPr>
              <a:t>”, thus referring to the activity of fishing and referring to when the fish takes the bait thrown overboard, just as the user takes the bait. </a:t>
            </a:r>
          </a:p>
          <a:p>
            <a:pPr marL="0" indent="0">
              <a:buNone/>
            </a:pPr>
            <a:endParaRPr lang="mk-MK" sz="4800" dirty="0">
              <a:latin typeface="Aptos" panose="020B0004020202020204" pitchFamily="34" charset="0"/>
            </a:endParaRPr>
          </a:p>
        </p:txBody>
      </p:sp>
      <p:sp>
        <p:nvSpPr>
          <p:cNvPr id="4" name="Freeform 3">
            <a:extLst>
              <a:ext uri="{FF2B5EF4-FFF2-40B4-BE49-F238E27FC236}">
                <a16:creationId xmlns:a16="http://schemas.microsoft.com/office/drawing/2014/main" id="{F8DB8390-946C-A7F1-468F-E88C7A010AA2}"/>
              </a:ext>
            </a:extLst>
          </p:cNvPr>
          <p:cNvSpPr/>
          <p:nvPr/>
        </p:nvSpPr>
        <p:spPr>
          <a:xfrm>
            <a:off x="13660971" y="5981700"/>
            <a:ext cx="2591329" cy="2879254"/>
          </a:xfrm>
          <a:custGeom>
            <a:avLst/>
            <a:gdLst/>
            <a:ahLst/>
            <a:cxnLst/>
            <a:rect l="l" t="t" r="r" b="b"/>
            <a:pathLst>
              <a:path w="2591329" h="2879254">
                <a:moveTo>
                  <a:pt x="0" y="0"/>
                </a:moveTo>
                <a:lnTo>
                  <a:pt x="2591329" y="0"/>
                </a:lnTo>
                <a:lnTo>
                  <a:pt x="2591329" y="2879255"/>
                </a:lnTo>
                <a:lnTo>
                  <a:pt x="0" y="2879255"/>
                </a:lnTo>
                <a:lnTo>
                  <a:pt x="0" y="0"/>
                </a:lnTo>
                <a:close/>
              </a:path>
            </a:pathLst>
          </a:custGeom>
          <a:blipFill>
            <a:blip r:embed="rId2"/>
            <a:stretch>
              <a:fillRect/>
            </a:stretch>
          </a:blipFill>
        </p:spPr>
        <p:txBody>
          <a:bodyPr/>
          <a:lstStyle/>
          <a:p>
            <a:endParaRPr lang="en-GB"/>
          </a:p>
        </p:txBody>
      </p:sp>
    </p:spTree>
    <p:extLst>
      <p:ext uri="{BB962C8B-B14F-4D97-AF65-F5344CB8AC3E}">
        <p14:creationId xmlns:p14="http://schemas.microsoft.com/office/powerpoint/2010/main" val="314814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411493" y="321559"/>
            <a:ext cx="9781655" cy="1988345"/>
          </a:xfrm>
        </p:spPr>
        <p:txBody>
          <a:bodyPr>
            <a:normAutofit/>
          </a:bodyPr>
          <a:lstStyle/>
          <a:p>
            <a:pPr algn="l"/>
            <a:r>
              <a:rPr lang="en-GB" sz="6000" dirty="0">
                <a:latin typeface="Aptos" panose="020B0004020202020204" pitchFamily="34" charset="0"/>
              </a:rPr>
              <a:t>What Does the Term Phishing Mean?</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2278051"/>
            <a:ext cx="8723334" cy="7211507"/>
          </a:xfrm>
        </p:spPr>
        <p:txBody>
          <a:bodyPr>
            <a:normAutofit lnSpcReduction="10000"/>
          </a:bodyPr>
          <a:lstStyle/>
          <a:p>
            <a:r>
              <a:rPr lang="en-GB" dirty="0">
                <a:latin typeface="Aptos" panose="020B0004020202020204" pitchFamily="34" charset="0"/>
              </a:rPr>
              <a:t>Phishing is a common type of cyber-attack that targets individuals through email, text messages, phone calls, and other forms of communication. </a:t>
            </a:r>
          </a:p>
          <a:p>
            <a:r>
              <a:rPr lang="en-GB" dirty="0">
                <a:latin typeface="Aptos" panose="020B0004020202020204" pitchFamily="34" charset="0"/>
              </a:rPr>
              <a:t>It is a technique for attempting to acquire sensitive data, such as bank account numbers, through a fraudulent solicitation in email or on a web site, in which the perpetrator masquerades as a legitimate business or reputable person.</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4" name="Freeform 2">
            <a:extLst>
              <a:ext uri="{FF2B5EF4-FFF2-40B4-BE49-F238E27FC236}">
                <a16:creationId xmlns:a16="http://schemas.microsoft.com/office/drawing/2014/main" id="{60224EAA-8C03-7B5C-9A84-20E9BA25A804}"/>
              </a:ext>
            </a:extLst>
          </p:cNvPr>
          <p:cNvSpPr/>
          <p:nvPr/>
        </p:nvSpPr>
        <p:spPr>
          <a:xfrm>
            <a:off x="11831125" y="2876514"/>
            <a:ext cx="5775199" cy="4134415"/>
          </a:xfrm>
          <a:custGeom>
            <a:avLst/>
            <a:gdLst/>
            <a:ahLst/>
            <a:cxnLst/>
            <a:rect l="l" t="t" r="r" b="b"/>
            <a:pathLst>
              <a:path w="5114348" h="3835761">
                <a:moveTo>
                  <a:pt x="0" y="0"/>
                </a:moveTo>
                <a:lnTo>
                  <a:pt x="5114348" y="0"/>
                </a:lnTo>
                <a:lnTo>
                  <a:pt x="5114348" y="3835760"/>
                </a:lnTo>
                <a:lnTo>
                  <a:pt x="0" y="3835760"/>
                </a:lnTo>
                <a:lnTo>
                  <a:pt x="0" y="0"/>
                </a:lnTo>
                <a:close/>
              </a:path>
            </a:pathLst>
          </a:custGeom>
          <a:blipFill>
            <a:blip r:embed="rId2">
              <a:alphaModFix amt="54000"/>
            </a:blip>
            <a:stretch>
              <a:fillRect/>
            </a:stretch>
          </a:blipFill>
        </p:spPr>
        <p:txBody>
          <a:bodyPr/>
          <a:lstStyle/>
          <a:p>
            <a:endParaRPr lang="en-GB"/>
          </a:p>
        </p:txBody>
      </p:sp>
    </p:spTree>
    <p:extLst>
      <p:ext uri="{BB962C8B-B14F-4D97-AF65-F5344CB8AC3E}">
        <p14:creationId xmlns:p14="http://schemas.microsoft.com/office/powerpoint/2010/main" val="386896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411493" y="321559"/>
            <a:ext cx="9781655" cy="1988345"/>
          </a:xfrm>
        </p:spPr>
        <p:txBody>
          <a:bodyPr>
            <a:normAutofit/>
          </a:bodyPr>
          <a:lstStyle/>
          <a:p>
            <a:pPr algn="l"/>
            <a:r>
              <a:rPr lang="en-GB" sz="6000" dirty="0">
                <a:latin typeface="Aptos" panose="020B0004020202020204" pitchFamily="34" charset="0"/>
              </a:rPr>
              <a:t>What Does the Term Phishing Mean?</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81674" y="2278051"/>
            <a:ext cx="8723334" cy="7211507"/>
          </a:xfrm>
        </p:spPr>
        <p:txBody>
          <a:bodyPr>
            <a:normAutofit fontScale="92500"/>
          </a:bodyPr>
          <a:lstStyle/>
          <a:p>
            <a:r>
              <a:rPr lang="en-GB" dirty="0">
                <a:latin typeface="Aptos" panose="020B0004020202020204" pitchFamily="34" charset="0"/>
              </a:rPr>
              <a:t>Phishing is one of the simplest techniques used by cybercriminals but remains one of the most effective. </a:t>
            </a:r>
            <a:endParaRPr lang="sk-SK" dirty="0">
              <a:latin typeface="Aptos" panose="020B0004020202020204" pitchFamily="34" charset="0"/>
            </a:endParaRPr>
          </a:p>
          <a:p>
            <a:r>
              <a:rPr lang="en-GB" dirty="0">
                <a:latin typeface="Aptos" panose="020B0004020202020204" pitchFamily="34" charset="0"/>
              </a:rPr>
              <a:t>It consists of contacting an individual by making him or her believe that he or she is in danger, for instance by saying that his or her bank account is under attack, then convincing him or her in various ways to provide his or her personal data, such as cards, accounts or passwords, thus giving hackers access to private data.</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
        <p:nvSpPr>
          <p:cNvPr id="5" name="Freeform 3">
            <a:extLst>
              <a:ext uri="{FF2B5EF4-FFF2-40B4-BE49-F238E27FC236}">
                <a16:creationId xmlns:a16="http://schemas.microsoft.com/office/drawing/2014/main" id="{9E61CA45-9194-112C-6218-B2B6B9B3F404}"/>
              </a:ext>
            </a:extLst>
          </p:cNvPr>
          <p:cNvSpPr/>
          <p:nvPr/>
        </p:nvSpPr>
        <p:spPr>
          <a:xfrm>
            <a:off x="13239202" y="2278051"/>
            <a:ext cx="3737959" cy="5181600"/>
          </a:xfrm>
          <a:custGeom>
            <a:avLst/>
            <a:gdLst/>
            <a:ahLst/>
            <a:cxnLst/>
            <a:rect l="l" t="t" r="r" b="b"/>
            <a:pathLst>
              <a:path w="2741486" h="4114800">
                <a:moveTo>
                  <a:pt x="0" y="0"/>
                </a:moveTo>
                <a:lnTo>
                  <a:pt x="2741485" y="0"/>
                </a:lnTo>
                <a:lnTo>
                  <a:pt x="274148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63799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1036674" y="549819"/>
            <a:ext cx="15994026" cy="1099641"/>
          </a:xfrm>
        </p:spPr>
        <p:txBody>
          <a:bodyPr>
            <a:noAutofit/>
          </a:bodyPr>
          <a:lstStyle/>
          <a:p>
            <a:br>
              <a:rPr lang="sk-SK" dirty="0">
                <a:latin typeface="Aptos" panose="020B0004020202020204" pitchFamily="34" charset="0"/>
              </a:rPr>
            </a:br>
            <a:r>
              <a:rPr lang="en-US" dirty="0">
                <a:latin typeface="Aptos" panose="020B0004020202020204" pitchFamily="34" charset="0"/>
              </a:rPr>
              <a:t>When did it Start?</a:t>
            </a:r>
            <a:br>
              <a:rPr lang="en-US" dirty="0">
                <a:latin typeface="Aptos" panose="020B0004020202020204" pitchFamily="34" charset="0"/>
              </a:rPr>
            </a:br>
            <a:endParaRPr lang="mk-MK" dirty="0">
              <a:latin typeface="Aptos" panose="020B0004020202020204" pitchFamily="34" charset="0"/>
            </a:endParaRPr>
          </a:p>
        </p:txBody>
      </p:sp>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1307805" y="2121196"/>
            <a:ext cx="15263037" cy="6375104"/>
          </a:xfrm>
        </p:spPr>
        <p:txBody>
          <a:bodyPr>
            <a:normAutofit/>
          </a:bodyPr>
          <a:lstStyle/>
          <a:p>
            <a:pPr algn="just"/>
            <a:r>
              <a:rPr lang="en-GB" dirty="0">
                <a:latin typeface="Aptos" panose="020B0004020202020204" pitchFamily="34" charset="0"/>
              </a:rPr>
              <a:t>The first phishing attempts in history were recorded in the late 1990s against the company America Online, which at the time was the largest provider of Internet access. </a:t>
            </a:r>
            <a:endParaRPr lang="sk-SK" dirty="0">
              <a:latin typeface="Aptos" panose="020B0004020202020204" pitchFamily="34" charset="0"/>
            </a:endParaRPr>
          </a:p>
          <a:p>
            <a:pPr algn="just"/>
            <a:r>
              <a:rPr lang="en-GB" dirty="0">
                <a:latin typeface="Aptos" panose="020B0004020202020204" pitchFamily="34" charset="0"/>
              </a:rPr>
              <a:t>The consistency of the scams prompted the multinational company to send an </a:t>
            </a:r>
            <a:r>
              <a:rPr lang="en-GB" b="1" dirty="0">
                <a:latin typeface="Aptos" panose="020B0004020202020204" pitchFamily="34" charset="0"/>
              </a:rPr>
              <a:t>e-mail </a:t>
            </a:r>
            <a:r>
              <a:rPr lang="en-GB" dirty="0">
                <a:latin typeface="Aptos" panose="020B0004020202020204" pitchFamily="34" charset="0"/>
              </a:rPr>
              <a:t>to all users explaining that the company would never contact them for </a:t>
            </a:r>
            <a:r>
              <a:rPr lang="en-GB" b="1" dirty="0">
                <a:latin typeface="Aptos" panose="020B0004020202020204" pitchFamily="34" charset="0"/>
              </a:rPr>
              <a:t>payment</a:t>
            </a:r>
            <a:r>
              <a:rPr lang="en-GB" dirty="0">
                <a:latin typeface="Aptos" panose="020B0004020202020204" pitchFamily="34" charset="0"/>
              </a:rPr>
              <a:t> or to find out </a:t>
            </a:r>
            <a:r>
              <a:rPr lang="en-GB" b="1" dirty="0">
                <a:latin typeface="Aptos" panose="020B0004020202020204" pitchFamily="34" charset="0"/>
              </a:rPr>
              <a:t>passwords</a:t>
            </a:r>
            <a:r>
              <a:rPr lang="en-GB" dirty="0">
                <a:latin typeface="Aptos" panose="020B0004020202020204" pitchFamily="34" charset="0"/>
              </a:rPr>
              <a:t>. </a:t>
            </a:r>
            <a:endParaRPr lang="sk-SK" dirty="0">
              <a:latin typeface="Aptos" panose="020B0004020202020204" pitchFamily="34" charset="0"/>
            </a:endParaRPr>
          </a:p>
          <a:p>
            <a:pPr algn="just"/>
            <a:r>
              <a:rPr lang="en-GB" dirty="0">
                <a:latin typeface="Aptos" panose="020B0004020202020204" pitchFamily="34" charset="0"/>
              </a:rPr>
              <a:t>Subsequently, in the early 2000s, the attention of the hackers shifted to online payment systems, as it was common for criminals to clone sites such as </a:t>
            </a:r>
            <a:r>
              <a:rPr lang="en-GB" b="1" dirty="0">
                <a:latin typeface="Aptos" panose="020B0004020202020204" pitchFamily="34" charset="0"/>
              </a:rPr>
              <a:t>E-BAY</a:t>
            </a:r>
            <a:r>
              <a:rPr lang="en-GB" dirty="0">
                <a:latin typeface="Aptos" panose="020B0004020202020204" pitchFamily="34" charset="0"/>
              </a:rPr>
              <a:t> or </a:t>
            </a:r>
            <a:r>
              <a:rPr lang="en-GB" b="1" dirty="0">
                <a:latin typeface="Aptos" panose="020B0004020202020204" pitchFamily="34" charset="0"/>
              </a:rPr>
              <a:t>PAY-PAL</a:t>
            </a:r>
            <a:r>
              <a:rPr lang="en-GB" dirty="0">
                <a:latin typeface="Aptos" panose="020B0004020202020204" pitchFamily="34" charset="0"/>
              </a:rPr>
              <a:t>.</a:t>
            </a:r>
          </a:p>
          <a:p>
            <a:pPr algn="just"/>
            <a:endParaRPr lang="en-GB" dirty="0">
              <a:latin typeface="Aptos" panose="020B0004020202020204" pitchFamily="34" charset="0"/>
            </a:endParaRPr>
          </a:p>
          <a:p>
            <a:pPr algn="just"/>
            <a:endParaRPr lang="en-GB" dirty="0">
              <a:latin typeface="Aptos" panose="020B0004020202020204" pitchFamily="34" charset="0"/>
            </a:endParaRPr>
          </a:p>
        </p:txBody>
      </p:sp>
      <p:sp>
        <p:nvSpPr>
          <p:cNvPr id="4" name="Freeform 2">
            <a:extLst>
              <a:ext uri="{FF2B5EF4-FFF2-40B4-BE49-F238E27FC236}">
                <a16:creationId xmlns:a16="http://schemas.microsoft.com/office/drawing/2014/main" id="{00823DDE-3BCE-96CD-1852-9500837684CA}"/>
              </a:ext>
            </a:extLst>
          </p:cNvPr>
          <p:cNvSpPr/>
          <p:nvPr/>
        </p:nvSpPr>
        <p:spPr>
          <a:xfrm>
            <a:off x="15925800" y="7916837"/>
            <a:ext cx="1790870" cy="1790870"/>
          </a:xfrm>
          <a:custGeom>
            <a:avLst/>
            <a:gdLst/>
            <a:ahLst/>
            <a:cxnLst/>
            <a:rect l="l" t="t" r="r" b="b"/>
            <a:pathLst>
              <a:path w="1790870" h="1790870">
                <a:moveTo>
                  <a:pt x="0" y="0"/>
                </a:moveTo>
                <a:lnTo>
                  <a:pt x="1790870" y="0"/>
                </a:lnTo>
                <a:lnTo>
                  <a:pt x="1790870" y="1790870"/>
                </a:lnTo>
                <a:lnTo>
                  <a:pt x="0" y="1790870"/>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2187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18417" y="1266861"/>
            <a:ext cx="10251165" cy="715324"/>
          </a:xfrm>
          <a:prstGeom prst="rect">
            <a:avLst/>
          </a:prstGeom>
        </p:spPr>
        <p:txBody>
          <a:bodyPr wrap="square" lIns="0" tIns="0" rIns="0" bIns="0" rtlCol="0" anchor="t">
            <a:spAutoFit/>
          </a:bodyPr>
          <a:lstStyle/>
          <a:p>
            <a:pPr algn="ctr">
              <a:lnSpc>
                <a:spcPts val="5029"/>
              </a:lnSpc>
              <a:spcBef>
                <a:spcPct val="0"/>
              </a:spcBef>
            </a:pPr>
            <a:r>
              <a:rPr lang="en-US" sz="6600" b="1" dirty="0">
                <a:solidFill>
                  <a:srgbClr val="92BAB5"/>
                </a:solidFill>
                <a:latin typeface="Aptos" panose="020B0004020202020204" pitchFamily="34" charset="0"/>
                <a:ea typeface="Inter Bold"/>
                <a:cs typeface="Inter Bold"/>
                <a:sym typeface="Inter Bold"/>
              </a:rPr>
              <a:t>TYPES OF PHISHING</a:t>
            </a:r>
          </a:p>
        </p:txBody>
      </p:sp>
      <p:sp>
        <p:nvSpPr>
          <p:cNvPr id="3" name="TextBox 3"/>
          <p:cNvSpPr txBox="1"/>
          <p:nvPr/>
        </p:nvSpPr>
        <p:spPr>
          <a:xfrm>
            <a:off x="296896" y="2727190"/>
            <a:ext cx="17694206" cy="551433"/>
          </a:xfrm>
          <a:prstGeom prst="rect">
            <a:avLst/>
          </a:prstGeom>
        </p:spPr>
        <p:txBody>
          <a:bodyPr lIns="0" tIns="0" rIns="0" bIns="0" rtlCol="0" anchor="t">
            <a:spAutoFit/>
          </a:bodyPr>
          <a:lstStyle/>
          <a:p>
            <a:pPr algn="ctr">
              <a:lnSpc>
                <a:spcPts val="4339"/>
              </a:lnSpc>
              <a:spcBef>
                <a:spcPct val="0"/>
              </a:spcBef>
            </a:pPr>
            <a:r>
              <a:rPr lang="en-US" sz="4000" dirty="0">
                <a:solidFill>
                  <a:srgbClr val="000000"/>
                </a:solidFill>
                <a:latin typeface="Aptos" panose="020B0004020202020204" pitchFamily="34" charset="0"/>
                <a:ea typeface="Inter"/>
                <a:cs typeface="Inter"/>
                <a:sym typeface="Inter"/>
              </a:rPr>
              <a:t>There are several types of phishing:</a:t>
            </a:r>
          </a:p>
        </p:txBody>
      </p:sp>
      <p:grpSp>
        <p:nvGrpSpPr>
          <p:cNvPr id="4" name="Group 4"/>
          <p:cNvGrpSpPr/>
          <p:nvPr/>
        </p:nvGrpSpPr>
        <p:grpSpPr>
          <a:xfrm>
            <a:off x="1027984" y="4820328"/>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4381882" y="4820328"/>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7735780" y="4820328"/>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089679" y="4820328"/>
            <a:ext cx="3086100" cy="30861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4443577" y="4820328"/>
            <a:ext cx="3086100" cy="308610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en-GB"/>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19" name="Freeform 19"/>
          <p:cNvSpPr/>
          <p:nvPr/>
        </p:nvSpPr>
        <p:spPr>
          <a:xfrm>
            <a:off x="758323" y="4135686"/>
            <a:ext cx="1176848" cy="1348472"/>
          </a:xfrm>
          <a:custGeom>
            <a:avLst/>
            <a:gdLst/>
            <a:ahLst/>
            <a:cxnLst/>
            <a:rect l="l" t="t" r="r" b="b"/>
            <a:pathLst>
              <a:path w="1176848" h="1348472">
                <a:moveTo>
                  <a:pt x="0" y="0"/>
                </a:moveTo>
                <a:lnTo>
                  <a:pt x="1176848" y="0"/>
                </a:lnTo>
                <a:lnTo>
                  <a:pt x="1176848" y="1348472"/>
                </a:lnTo>
                <a:lnTo>
                  <a:pt x="0" y="1348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20"/>
          <p:cNvSpPr/>
          <p:nvPr/>
        </p:nvSpPr>
        <p:spPr>
          <a:xfrm>
            <a:off x="3911577" y="4421978"/>
            <a:ext cx="1165630" cy="1062180"/>
          </a:xfrm>
          <a:custGeom>
            <a:avLst/>
            <a:gdLst/>
            <a:ahLst/>
            <a:cxnLst/>
            <a:rect l="l" t="t" r="r" b="b"/>
            <a:pathLst>
              <a:path w="1165630" h="1062180">
                <a:moveTo>
                  <a:pt x="0" y="0"/>
                </a:moveTo>
                <a:lnTo>
                  <a:pt x="1165630" y="0"/>
                </a:lnTo>
                <a:lnTo>
                  <a:pt x="1165630" y="1062180"/>
                </a:lnTo>
                <a:lnTo>
                  <a:pt x="0" y="1062180"/>
                </a:lnTo>
                <a:lnTo>
                  <a:pt x="0" y="0"/>
                </a:lnTo>
                <a:close/>
              </a:path>
            </a:pathLst>
          </a:custGeom>
          <a:blipFill>
            <a:blip r:embed="rId4"/>
            <a:stretch>
              <a:fillRect/>
            </a:stretch>
          </a:blipFill>
        </p:spPr>
        <p:txBody>
          <a:bodyPr/>
          <a:lstStyle/>
          <a:p>
            <a:endParaRPr lang="en-GB"/>
          </a:p>
        </p:txBody>
      </p:sp>
      <p:sp>
        <p:nvSpPr>
          <p:cNvPr id="21" name="Freeform 21"/>
          <p:cNvSpPr/>
          <p:nvPr/>
        </p:nvSpPr>
        <p:spPr>
          <a:xfrm>
            <a:off x="7734682" y="4521145"/>
            <a:ext cx="912455" cy="963013"/>
          </a:xfrm>
          <a:custGeom>
            <a:avLst/>
            <a:gdLst/>
            <a:ahLst/>
            <a:cxnLst/>
            <a:rect l="l" t="t" r="r" b="b"/>
            <a:pathLst>
              <a:path w="912455" h="963013">
                <a:moveTo>
                  <a:pt x="0" y="0"/>
                </a:moveTo>
                <a:lnTo>
                  <a:pt x="912455" y="0"/>
                </a:lnTo>
                <a:lnTo>
                  <a:pt x="912455" y="963013"/>
                </a:lnTo>
                <a:lnTo>
                  <a:pt x="0" y="963013"/>
                </a:lnTo>
                <a:lnTo>
                  <a:pt x="0" y="0"/>
                </a:lnTo>
                <a:close/>
              </a:path>
            </a:pathLst>
          </a:custGeom>
          <a:blipFill>
            <a:blip r:embed="rId5"/>
            <a:stretch>
              <a:fillRect/>
            </a:stretch>
          </a:blipFill>
        </p:spPr>
        <p:txBody>
          <a:bodyPr/>
          <a:lstStyle/>
          <a:p>
            <a:endParaRPr lang="en-GB"/>
          </a:p>
        </p:txBody>
      </p:sp>
      <p:sp>
        <p:nvSpPr>
          <p:cNvPr id="22" name="Freeform 22"/>
          <p:cNvSpPr/>
          <p:nvPr/>
        </p:nvSpPr>
        <p:spPr>
          <a:xfrm>
            <a:off x="10688779" y="4421978"/>
            <a:ext cx="1099499" cy="1014288"/>
          </a:xfrm>
          <a:custGeom>
            <a:avLst/>
            <a:gdLst/>
            <a:ahLst/>
            <a:cxnLst/>
            <a:rect l="l" t="t" r="r" b="b"/>
            <a:pathLst>
              <a:path w="1099499" h="1014288">
                <a:moveTo>
                  <a:pt x="0" y="0"/>
                </a:moveTo>
                <a:lnTo>
                  <a:pt x="1099499" y="0"/>
                </a:lnTo>
                <a:lnTo>
                  <a:pt x="1099499" y="1014287"/>
                </a:lnTo>
                <a:lnTo>
                  <a:pt x="0" y="1014287"/>
                </a:lnTo>
                <a:lnTo>
                  <a:pt x="0" y="0"/>
                </a:lnTo>
                <a:close/>
              </a:path>
            </a:pathLst>
          </a:custGeom>
          <a:blipFill>
            <a:blip r:embed="rId6"/>
            <a:stretch>
              <a:fillRect/>
            </a:stretch>
          </a:blipFill>
        </p:spPr>
        <p:txBody>
          <a:bodyPr/>
          <a:lstStyle/>
          <a:p>
            <a:endParaRPr lang="en-GB"/>
          </a:p>
        </p:txBody>
      </p:sp>
      <p:sp>
        <p:nvSpPr>
          <p:cNvPr id="23" name="Freeform 23"/>
          <p:cNvSpPr/>
          <p:nvPr/>
        </p:nvSpPr>
        <p:spPr>
          <a:xfrm>
            <a:off x="14432476" y="4362174"/>
            <a:ext cx="772003" cy="1074091"/>
          </a:xfrm>
          <a:custGeom>
            <a:avLst/>
            <a:gdLst/>
            <a:ahLst/>
            <a:cxnLst/>
            <a:rect l="l" t="t" r="r" b="b"/>
            <a:pathLst>
              <a:path w="772003" h="1074091">
                <a:moveTo>
                  <a:pt x="0" y="0"/>
                </a:moveTo>
                <a:lnTo>
                  <a:pt x="772003" y="0"/>
                </a:lnTo>
                <a:lnTo>
                  <a:pt x="772003" y="1074091"/>
                </a:lnTo>
                <a:lnTo>
                  <a:pt x="0" y="10740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4" name="TextBox 24"/>
          <p:cNvSpPr txBox="1"/>
          <p:nvPr/>
        </p:nvSpPr>
        <p:spPr>
          <a:xfrm>
            <a:off x="1406287" y="6136970"/>
            <a:ext cx="2263676" cy="884922"/>
          </a:xfrm>
          <a:prstGeom prst="rect">
            <a:avLst/>
          </a:prstGeom>
        </p:spPr>
        <p:txBody>
          <a:bodyPr lIns="0" tIns="0" rIns="0" bIns="0" rtlCol="0" anchor="t">
            <a:spAutoFit/>
          </a:bodyPr>
          <a:lstStyle/>
          <a:p>
            <a:pPr algn="ctr">
              <a:lnSpc>
                <a:spcPts val="3500"/>
              </a:lnSpc>
            </a:pPr>
            <a:r>
              <a:rPr lang="en-US" sz="2800" b="1" dirty="0">
                <a:solidFill>
                  <a:srgbClr val="446183"/>
                </a:solidFill>
                <a:latin typeface="Aptos" panose="020B0004020202020204" pitchFamily="34" charset="0"/>
                <a:ea typeface="Canva Sans Bold"/>
                <a:cs typeface="Canva Sans Bold"/>
                <a:sym typeface="Canva Sans Bold"/>
              </a:rPr>
              <a:t>Email Phishing</a:t>
            </a:r>
          </a:p>
        </p:txBody>
      </p:sp>
      <p:sp>
        <p:nvSpPr>
          <p:cNvPr id="25" name="TextBox 25"/>
          <p:cNvSpPr txBox="1"/>
          <p:nvPr/>
        </p:nvSpPr>
        <p:spPr>
          <a:xfrm>
            <a:off x="4736316" y="6136970"/>
            <a:ext cx="2377232"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Spear  Phishing</a:t>
            </a:r>
          </a:p>
        </p:txBody>
      </p:sp>
      <p:sp>
        <p:nvSpPr>
          <p:cNvPr id="26" name="TextBox 26"/>
          <p:cNvSpPr txBox="1"/>
          <p:nvPr/>
        </p:nvSpPr>
        <p:spPr>
          <a:xfrm>
            <a:off x="8087107" y="6136970"/>
            <a:ext cx="2307878"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Clone Phishing</a:t>
            </a:r>
          </a:p>
        </p:txBody>
      </p:sp>
      <p:sp>
        <p:nvSpPr>
          <p:cNvPr id="27" name="TextBox 27"/>
          <p:cNvSpPr txBox="1"/>
          <p:nvPr/>
        </p:nvSpPr>
        <p:spPr>
          <a:xfrm>
            <a:off x="11459963" y="6136970"/>
            <a:ext cx="2345531"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Voice  Phishing</a:t>
            </a:r>
          </a:p>
        </p:txBody>
      </p:sp>
      <p:sp>
        <p:nvSpPr>
          <p:cNvPr id="28" name="TextBox 28"/>
          <p:cNvSpPr txBox="1"/>
          <p:nvPr/>
        </p:nvSpPr>
        <p:spPr>
          <a:xfrm>
            <a:off x="14891791" y="6136970"/>
            <a:ext cx="2234357" cy="899157"/>
          </a:xfrm>
          <a:prstGeom prst="rect">
            <a:avLst/>
          </a:prstGeom>
        </p:spPr>
        <p:txBody>
          <a:bodyPr lIns="0" tIns="0" rIns="0" bIns="0" rtlCol="0" anchor="t">
            <a:spAutoFit/>
          </a:bodyPr>
          <a:lstStyle/>
          <a:p>
            <a:pPr algn="ctr">
              <a:lnSpc>
                <a:spcPts val="3500"/>
              </a:lnSpc>
            </a:pPr>
            <a:r>
              <a:rPr lang="en-US" sz="3200" b="1" dirty="0">
                <a:solidFill>
                  <a:srgbClr val="446183"/>
                </a:solidFill>
                <a:latin typeface="Aptos" panose="020B0004020202020204" pitchFamily="34" charset="0"/>
                <a:ea typeface="Canva Sans Bold"/>
                <a:cs typeface="Canva Sans Bold"/>
                <a:sym typeface="Canva Sans Bold"/>
              </a:rPr>
              <a:t> SMS  Phishing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EMAIL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10412980" cy="6846482"/>
          </a:xfrm>
        </p:spPr>
        <p:txBody>
          <a:bodyPr>
            <a:normAutofit lnSpcReduction="10000"/>
          </a:bodyPr>
          <a:lstStyle/>
          <a:p>
            <a:r>
              <a:rPr lang="en-GB" sz="4800" dirty="0">
                <a:latin typeface="Aptos" panose="020B0004020202020204" pitchFamily="34" charset="0"/>
              </a:rPr>
              <a:t>Within the digital sphere, email phishing is a major threat whose origin </a:t>
            </a:r>
            <a:r>
              <a:rPr lang="en-GB" sz="4800" b="1" dirty="0">
                <a:latin typeface="Aptos" panose="020B0004020202020204" pitchFamily="34" charset="0"/>
              </a:rPr>
              <a:t>lies</a:t>
            </a:r>
            <a:r>
              <a:rPr lang="en-GB" sz="4800" dirty="0">
                <a:latin typeface="Aptos" panose="020B0004020202020204" pitchFamily="34" charset="0"/>
              </a:rPr>
              <a:t> in the fact that cybercriminals try to </a:t>
            </a:r>
            <a:r>
              <a:rPr lang="en-GB" sz="4800" b="1" dirty="0">
                <a:latin typeface="Aptos" panose="020B0004020202020204" pitchFamily="34" charset="0"/>
              </a:rPr>
              <a:t>trick</a:t>
            </a:r>
            <a:r>
              <a:rPr lang="en-GB" sz="4800" dirty="0">
                <a:latin typeface="Aptos" panose="020B0004020202020204" pitchFamily="34" charset="0"/>
              </a:rPr>
              <a:t> people with </a:t>
            </a:r>
            <a:r>
              <a:rPr lang="en-GB" sz="4800" b="1" dirty="0">
                <a:latin typeface="Aptos" panose="020B0004020202020204" pitchFamily="34" charset="0"/>
              </a:rPr>
              <a:t>spam</a:t>
            </a:r>
            <a:r>
              <a:rPr lang="en-GB" sz="4800" dirty="0">
                <a:latin typeface="Aptos" panose="020B0004020202020204" pitchFamily="34" charset="0"/>
              </a:rPr>
              <a:t> or </a:t>
            </a:r>
            <a:r>
              <a:rPr lang="en-GB" sz="4800" b="1" dirty="0">
                <a:latin typeface="Aptos" panose="020B0004020202020204" pitchFamily="34" charset="0"/>
              </a:rPr>
              <a:t>fake</a:t>
            </a:r>
            <a:r>
              <a:rPr lang="en-GB" sz="4800" dirty="0">
                <a:latin typeface="Aptos" panose="020B0004020202020204" pitchFamily="34" charset="0"/>
              </a:rPr>
              <a:t> </a:t>
            </a:r>
            <a:r>
              <a:rPr lang="en-GB" sz="4800" b="1" dirty="0">
                <a:latin typeface="Aptos" panose="020B0004020202020204" pitchFamily="34" charset="0"/>
              </a:rPr>
              <a:t>emails</a:t>
            </a:r>
            <a:r>
              <a:rPr lang="en-GB" sz="4800" dirty="0">
                <a:latin typeface="Aptos" panose="020B0004020202020204" pitchFamily="34" charset="0"/>
              </a:rPr>
              <a:t>. </a:t>
            </a:r>
          </a:p>
          <a:p>
            <a:r>
              <a:rPr lang="en-GB" sz="4800" dirty="0">
                <a:latin typeface="Aptos" panose="020B0004020202020204" pitchFamily="34" charset="0"/>
              </a:rPr>
              <a:t>Among the types of email phishing we find a great variety, such as spear phishing and clone phishing, which direct threats to much more specific and organized victims and organizations. </a:t>
            </a:r>
          </a:p>
        </p:txBody>
      </p:sp>
      <p:sp>
        <p:nvSpPr>
          <p:cNvPr id="4" name="Freeform 2">
            <a:extLst>
              <a:ext uri="{FF2B5EF4-FFF2-40B4-BE49-F238E27FC236}">
                <a16:creationId xmlns:a16="http://schemas.microsoft.com/office/drawing/2014/main" id="{849410DC-36E3-DCA0-B92A-07C3824E61AE}"/>
              </a:ext>
            </a:extLst>
          </p:cNvPr>
          <p:cNvSpPr/>
          <p:nvPr/>
        </p:nvSpPr>
        <p:spPr>
          <a:xfrm>
            <a:off x="13379146" y="1333500"/>
            <a:ext cx="2821260" cy="5594071"/>
          </a:xfrm>
          <a:custGeom>
            <a:avLst/>
            <a:gdLst/>
            <a:ahLst/>
            <a:cxnLst/>
            <a:rect l="l" t="t" r="r" b="b"/>
            <a:pathLst>
              <a:path w="1524647" h="3619341">
                <a:moveTo>
                  <a:pt x="0" y="0"/>
                </a:moveTo>
                <a:lnTo>
                  <a:pt x="1524647" y="0"/>
                </a:lnTo>
                <a:lnTo>
                  <a:pt x="1524647" y="3619341"/>
                </a:lnTo>
                <a:lnTo>
                  <a:pt x="0" y="3619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95396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8706" y="8229600"/>
            <a:ext cx="4009295" cy="20574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076" y="975241"/>
            <a:ext cx="4481849"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defRPr/>
            </a:pPr>
            <a:endParaRPr lang="en-US" sz="2700">
              <a:solidFill>
                <a:srgbClr val="000000"/>
              </a:solidFill>
              <a:latin typeface="Calibri" panose="020F0502020204030204"/>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380115" y="1021556"/>
            <a:ext cx="7886700" cy="1988345"/>
          </a:xfrm>
        </p:spPr>
        <p:txBody>
          <a:bodyPr>
            <a:normAutofit/>
          </a:bodyPr>
          <a:lstStyle/>
          <a:p>
            <a:r>
              <a:rPr lang="en-US" sz="6000" dirty="0">
                <a:latin typeface="Aptos" panose="020B0004020202020204" pitchFamily="34" charset="0"/>
              </a:rPr>
              <a:t>SPEAR PHISHING</a:t>
            </a: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878572" y="2781300"/>
            <a:ext cx="9941828" cy="6846482"/>
          </a:xfrm>
        </p:spPr>
        <p:txBody>
          <a:bodyPr>
            <a:normAutofit/>
          </a:bodyPr>
          <a:lstStyle/>
          <a:p>
            <a:r>
              <a:rPr lang="en-GB" sz="4800" dirty="0">
                <a:latin typeface="Aptos" panose="020B0004020202020204" pitchFamily="34" charset="0"/>
              </a:rPr>
              <a:t>Email phishing is a prevalent threat in the digital realm, with spear phishing taking it to a more targeted level. </a:t>
            </a:r>
          </a:p>
          <a:p>
            <a:r>
              <a:rPr lang="en-GB" sz="4800" dirty="0">
                <a:latin typeface="Aptos" panose="020B0004020202020204" pitchFamily="34" charset="0"/>
              </a:rPr>
              <a:t>This strategy consists of precisely identifying the victim of the attack to create an e-mail as truthful as possible. </a:t>
            </a:r>
          </a:p>
        </p:txBody>
      </p:sp>
      <p:sp>
        <p:nvSpPr>
          <p:cNvPr id="5" name="Freeform 2">
            <a:extLst>
              <a:ext uri="{FF2B5EF4-FFF2-40B4-BE49-F238E27FC236}">
                <a16:creationId xmlns:a16="http://schemas.microsoft.com/office/drawing/2014/main" id="{42E3A9DF-A67F-5D6D-2F98-6B319A02119C}"/>
              </a:ext>
            </a:extLst>
          </p:cNvPr>
          <p:cNvSpPr/>
          <p:nvPr/>
        </p:nvSpPr>
        <p:spPr>
          <a:xfrm rot="-567310">
            <a:off x="13282471" y="2978650"/>
            <a:ext cx="2725165" cy="3582136"/>
          </a:xfrm>
          <a:custGeom>
            <a:avLst/>
            <a:gdLst/>
            <a:ahLst/>
            <a:cxnLst/>
            <a:rect l="l" t="t" r="r" b="b"/>
            <a:pathLst>
              <a:path w="1381216" h="1467427">
                <a:moveTo>
                  <a:pt x="0" y="0"/>
                </a:moveTo>
                <a:lnTo>
                  <a:pt x="1381216" y="0"/>
                </a:lnTo>
                <a:lnTo>
                  <a:pt x="1381216" y="1467428"/>
                </a:lnTo>
                <a:lnTo>
                  <a:pt x="0" y="1467428"/>
                </a:lnTo>
                <a:lnTo>
                  <a:pt x="0" y="0"/>
                </a:lnTo>
                <a:close/>
              </a:path>
            </a:pathLst>
          </a:custGeom>
          <a:blipFill>
            <a:blip r:embed="rId2">
              <a:alphaModFix amt="65999"/>
            </a:blip>
            <a:stretch>
              <a:fillRect/>
            </a:stretch>
          </a:blipFill>
        </p:spPr>
        <p:txBody>
          <a:bodyPr/>
          <a:lstStyle/>
          <a:p>
            <a:endParaRPr lang="en-GB"/>
          </a:p>
        </p:txBody>
      </p:sp>
    </p:spTree>
    <p:extLst>
      <p:ext uri="{BB962C8B-B14F-4D97-AF65-F5344CB8AC3E}">
        <p14:creationId xmlns:p14="http://schemas.microsoft.com/office/powerpoint/2010/main" val="308502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841BAB-4C4D-40D8-9CF8-0A3A84DC679F}">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customXml/itemProps2.xml><?xml version="1.0" encoding="utf-8"?>
<ds:datastoreItem xmlns:ds="http://schemas.openxmlformats.org/officeDocument/2006/customXml" ds:itemID="{0D608025-EC09-4ADB-A832-C07F1D531352}">
  <ds:schemaRefs>
    <ds:schemaRef ds:uri="http://schemas.microsoft.com/sharepoint/v3/contenttype/forms"/>
  </ds:schemaRefs>
</ds:datastoreItem>
</file>

<file path=customXml/itemProps3.xml><?xml version="1.0" encoding="utf-8"?>
<ds:datastoreItem xmlns:ds="http://schemas.openxmlformats.org/officeDocument/2006/customXml" ds:itemID="{3F26BC4C-B056-4463-A5DF-D597E6AD54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1600</Words>
  <Application>Microsoft Office PowerPoint</Application>
  <PresentationFormat>Vlastná</PresentationFormat>
  <Paragraphs>122</Paragraphs>
  <Slides>20</Slides>
  <Notes>1</Notes>
  <HiddenSlides>0</HiddenSlides>
  <MMClips>0</MMClips>
  <ScaleCrop>false</ScaleCrop>
  <HeadingPairs>
    <vt:vector size="4" baseType="variant">
      <vt:variant>
        <vt:lpstr>Motív</vt:lpstr>
      </vt:variant>
      <vt:variant>
        <vt:i4>3</vt:i4>
      </vt:variant>
      <vt:variant>
        <vt:lpstr>Nadpisy snímok</vt:lpstr>
      </vt:variant>
      <vt:variant>
        <vt:i4>20</vt:i4>
      </vt:variant>
    </vt:vector>
  </HeadingPairs>
  <TitlesOfParts>
    <vt:vector size="23" baseType="lpstr">
      <vt:lpstr>Office Theme</vt:lpstr>
      <vt:lpstr>1_Motív Office</vt:lpstr>
      <vt:lpstr>Motív Office</vt:lpstr>
      <vt:lpstr>Digital Privacy – Phishing</vt:lpstr>
      <vt:lpstr>Prezentácia programu PowerPoint</vt:lpstr>
      <vt:lpstr>PHISHING</vt:lpstr>
      <vt:lpstr>What Does the Term Phishing Mean?</vt:lpstr>
      <vt:lpstr>What Does the Term Phishing Mean?</vt:lpstr>
      <vt:lpstr> When did it Start? </vt:lpstr>
      <vt:lpstr>Prezentácia programu PowerPoint</vt:lpstr>
      <vt:lpstr>EMAIL PHISHING</vt:lpstr>
      <vt:lpstr>SPEAR PHISHING</vt:lpstr>
      <vt:lpstr>What is it used for?</vt:lpstr>
      <vt:lpstr>CLONE PHISHING</vt:lpstr>
      <vt:lpstr>VOICE PHISHING</vt:lpstr>
      <vt:lpstr>SMS PHISHING</vt:lpstr>
      <vt:lpstr>Prezentácia programu PowerPoint</vt:lpstr>
      <vt:lpstr>Prezentácia programu PowerPoint</vt:lpstr>
      <vt:lpstr>WHAT HAPPENS TO THE UNWARY WHO TAKE THE BAIT?</vt:lpstr>
      <vt:lpstr>Prezentácia programu PowerPoint</vt:lpstr>
      <vt:lpstr>Prezentácia programu PowerPoint</vt:lpstr>
      <vt:lpstr>FINAL TEST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2. Digital Privacy: Phishing</dc:title>
  <cp:lastModifiedBy>Marcela Hallová</cp:lastModifiedBy>
  <cp:revision>15</cp:revision>
  <dcterms:created xsi:type="dcterms:W3CDTF">2006-08-16T00:00:00Z</dcterms:created>
  <dcterms:modified xsi:type="dcterms:W3CDTF">2024-10-23T12:26:01Z</dcterms:modified>
  <dc:identifier>DAGKh2szZqM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