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69" r:id="rId6"/>
  </p:sldMasterIdLst>
  <p:notesMasterIdLst>
    <p:notesMasterId r:id="rId27"/>
  </p:notesMasterIdLst>
  <p:sldIdLst>
    <p:sldId id="307" r:id="rId7"/>
    <p:sldId id="310" r:id="rId8"/>
    <p:sldId id="311" r:id="rId9"/>
    <p:sldId id="312" r:id="rId10"/>
    <p:sldId id="313" r:id="rId11"/>
    <p:sldId id="259" r:id="rId12"/>
    <p:sldId id="262" r:id="rId13"/>
    <p:sldId id="314" r:id="rId14"/>
    <p:sldId id="315" r:id="rId15"/>
    <p:sldId id="316" r:id="rId16"/>
    <p:sldId id="317" r:id="rId17"/>
    <p:sldId id="318" r:id="rId18"/>
    <p:sldId id="319" r:id="rId19"/>
    <p:sldId id="269" r:id="rId20"/>
    <p:sldId id="320" r:id="rId21"/>
    <p:sldId id="321" r:id="rId22"/>
    <p:sldId id="272" r:id="rId23"/>
    <p:sldId id="273" r:id="rId24"/>
    <p:sldId id="278" r:id="rId25"/>
    <p:sldId id="265" r:id="rId26"/>
  </p:sldIdLst>
  <p:sldSz cx="18288000" cy="10287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EAB33-A87A-4D6B-B16B-49F9844C972E}" v="3" dt="2024-10-23T12:33:2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8F4EAB33-A87A-4D6B-B16B-49F9844C972E}"/>
    <pc:docChg chg="delSld">
      <pc:chgData name="Martina Hanová" userId="S::hanova@uniag.sk::3d22e42d-bb89-40fb-8988-9efa43568f68" providerId="AD" clId="Web-{8F4EAB33-A87A-4D6B-B16B-49F9844C972E}" dt="2024-10-23T12:33:20.823" v="2"/>
      <pc:docMkLst>
        <pc:docMk/>
      </pc:docMkLst>
      <pc:sldChg chg="del">
        <pc:chgData name="Martina Hanová" userId="S::hanova@uniag.sk::3d22e42d-bb89-40fb-8988-9efa43568f68" providerId="AD" clId="Web-{8F4EAB33-A87A-4D6B-B16B-49F9844C972E}" dt="2024-10-23T12:33:20.823" v="2"/>
        <pc:sldMkLst>
          <pc:docMk/>
          <pc:sldMk cId="0" sldId="282"/>
        </pc:sldMkLst>
      </pc:sldChg>
      <pc:sldChg chg="del">
        <pc:chgData name="Martina Hanová" userId="S::hanova@uniag.sk::3d22e42d-bb89-40fb-8988-9efa43568f68" providerId="AD" clId="Web-{8F4EAB33-A87A-4D6B-B16B-49F9844C972E}" dt="2024-10-23T12:33:11.635" v="0"/>
        <pc:sldMkLst>
          <pc:docMk/>
          <pc:sldMk cId="3068211290" sldId="290"/>
        </pc:sldMkLst>
      </pc:sldChg>
      <pc:sldChg chg="del">
        <pc:chgData name="Martina Hanová" userId="S::hanova@uniag.sk::3d22e42d-bb89-40fb-8988-9efa43568f68" providerId="AD" clId="Web-{8F4EAB33-A87A-4D6B-B16B-49F9844C972E}" dt="2024-10-23T12:33:18.135" v="1"/>
        <pc:sldMkLst>
          <pc:docMk/>
          <pc:sldMk cId="4120888116" sldId="3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r>
            <a:rPr lang="fr-FR" sz="4000" dirty="0">
              <a:latin typeface="Aptos" panose="020B0004020202020204" pitchFamily="34" charset="0"/>
              <a:ea typeface="Inter"/>
              <a:sym typeface="Inter"/>
            </a:rPr>
            <a:t>Čo je podľa vás phishing?</a:t>
          </a:r>
          <a:endParaRPr lang="en-US" sz="400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dirty="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r>
            <a:rPr lang="sk-SK" sz="4000" dirty="0">
              <a:latin typeface="Aptos" panose="020B0004020202020204" pitchFamily="34" charset="0"/>
              <a:ea typeface="Inter"/>
              <a:sym typeface="Inter"/>
            </a:rPr>
            <a:t>Aké indície vás zvyčajne upozornia, že správa môže byť pokusom o phishing?</a:t>
          </a:r>
          <a:endParaRPr lang="en-US" sz="4000" dirty="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dirty="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r>
            <a:rPr lang="sk-SK" sz="4000" noProof="0" dirty="0">
              <a:latin typeface="Aptos" panose="020B0004020202020204" pitchFamily="34" charset="0"/>
              <a:ea typeface="Inter"/>
              <a:sym typeface="Inter"/>
            </a:rPr>
            <a:t>Stali ste sa niekedy obeťou phishingu alebo poznáte niekoho, kto to áno?</a:t>
          </a:r>
          <a:endParaRPr lang="sk-SK" sz="4000" noProof="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dirty="0">
            <a:latin typeface="Aptos" panose="020B0004020202020204" pitchFamily="34" charset="0"/>
          </a:endParaRPr>
        </a:p>
      </dgm:t>
    </dgm:pt>
    <dgm:pt modelId="{51A94D5F-03AE-4E59-BA61-20DAE9520598}">
      <dgm:prSet custT="1"/>
      <dgm:spPr/>
      <dgm:t>
        <a:bodyPr/>
        <a:lstStyle/>
        <a:p>
          <a:r>
            <a:rPr lang="sk-SK" sz="4000" dirty="0">
              <a:solidFill>
                <a:schemeClr val="bg1"/>
              </a:solidFill>
              <a:latin typeface="Aptos" panose="020B0004020202020204" pitchFamily="34" charset="0"/>
              <a:ea typeface="Inter"/>
              <a:sym typeface="Inter"/>
            </a:rPr>
            <a:t>Máte nejaké nedávne príklady phishingu, o ktoré by ste sa chceli podeliť?</a:t>
          </a:r>
          <a:endParaRPr lang="en-GB" sz="40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E2EED633-54E9-4123-9CA1-1028285AE72C}" type="parTrans" cxnId="{60EDBFF9-EF9B-431B-900B-DA049256C2DD}">
      <dgm:prSet/>
      <dgm:spPr/>
      <dgm:t>
        <a:bodyPr/>
        <a:lstStyle/>
        <a:p>
          <a:endParaRPr lang="en-GB"/>
        </a:p>
      </dgm:t>
    </dgm:pt>
    <dgm:pt modelId="{06E999FD-D9EC-4E69-8A89-44C69CF33279}" type="sibTrans" cxnId="{60EDBFF9-EF9B-431B-900B-DA049256C2DD}">
      <dgm:prSet/>
      <dgm:spPr/>
      <dgm:t>
        <a:bodyPr/>
        <a:lstStyle/>
        <a:p>
          <a:endParaRPr lang="en-GB"/>
        </a:p>
      </dgm:t>
    </dgm:pt>
    <dgm:pt modelId="{B3F6A303-365F-43A5-9A5D-28931EA0EBC2}" type="pres">
      <dgm:prSet presAssocID="{AE67F8C5-2147-47F9-A575-B57D292C9C0F}" presName="outerComposite" presStyleCnt="0">
        <dgm:presLayoutVars>
          <dgm:chMax val="5"/>
          <dgm:dir/>
          <dgm:resizeHandles val="exact"/>
        </dgm:presLayoutVars>
      </dgm:prSet>
      <dgm:spPr/>
    </dgm:pt>
    <dgm:pt modelId="{B2DD08DB-FA21-4BBE-B55E-D9BB6EFA5BAA}" type="pres">
      <dgm:prSet presAssocID="{AE67F8C5-2147-47F9-A575-B57D292C9C0F}" presName="dummyMaxCanvas" presStyleCnt="0">
        <dgm:presLayoutVars/>
      </dgm:prSet>
      <dgm:spPr/>
    </dgm:pt>
    <dgm:pt modelId="{FA74487E-19BB-4C30-B7C6-BCD8680483BF}" type="pres">
      <dgm:prSet presAssocID="{AE67F8C5-2147-47F9-A575-B57D292C9C0F}" presName="FourNodes_1" presStyleLbl="node1" presStyleIdx="0" presStyleCnt="4">
        <dgm:presLayoutVars>
          <dgm:bulletEnabled val="1"/>
        </dgm:presLayoutVars>
      </dgm:prSet>
      <dgm:spPr/>
    </dgm:pt>
    <dgm:pt modelId="{B41085AF-525F-4712-9B38-3CDBE5A733EE}" type="pres">
      <dgm:prSet presAssocID="{AE67F8C5-2147-47F9-A575-B57D292C9C0F}" presName="FourNodes_2" presStyleLbl="node1" presStyleIdx="1" presStyleCnt="4">
        <dgm:presLayoutVars>
          <dgm:bulletEnabled val="1"/>
        </dgm:presLayoutVars>
      </dgm:prSet>
      <dgm:spPr/>
    </dgm:pt>
    <dgm:pt modelId="{39377F6E-7C2D-4817-AF67-43CD42F04E65}" type="pres">
      <dgm:prSet presAssocID="{AE67F8C5-2147-47F9-A575-B57D292C9C0F}" presName="FourNodes_3" presStyleLbl="node1" presStyleIdx="2" presStyleCnt="4">
        <dgm:presLayoutVars>
          <dgm:bulletEnabled val="1"/>
        </dgm:presLayoutVars>
      </dgm:prSet>
      <dgm:spPr/>
    </dgm:pt>
    <dgm:pt modelId="{CE8F1E9D-1831-4E20-8AFB-CD5C0E628F57}" type="pres">
      <dgm:prSet presAssocID="{AE67F8C5-2147-47F9-A575-B57D292C9C0F}" presName="FourNodes_4" presStyleLbl="node1" presStyleIdx="3" presStyleCnt="4">
        <dgm:presLayoutVars>
          <dgm:bulletEnabled val="1"/>
        </dgm:presLayoutVars>
      </dgm:prSet>
      <dgm:spPr/>
    </dgm:pt>
    <dgm:pt modelId="{81AAC059-7238-4E15-9B16-CC46383664AA}" type="pres">
      <dgm:prSet presAssocID="{AE67F8C5-2147-47F9-A575-B57D292C9C0F}" presName="FourConn_1-2" presStyleLbl="fgAccFollowNode1" presStyleIdx="0" presStyleCnt="3">
        <dgm:presLayoutVars>
          <dgm:bulletEnabled val="1"/>
        </dgm:presLayoutVars>
      </dgm:prSet>
      <dgm:spPr/>
    </dgm:pt>
    <dgm:pt modelId="{B87A072C-8C89-4B9B-8E7E-E4657F1104D8}" type="pres">
      <dgm:prSet presAssocID="{AE67F8C5-2147-47F9-A575-B57D292C9C0F}" presName="FourConn_2-3" presStyleLbl="fgAccFollowNode1" presStyleIdx="1" presStyleCnt="3">
        <dgm:presLayoutVars>
          <dgm:bulletEnabled val="1"/>
        </dgm:presLayoutVars>
      </dgm:prSet>
      <dgm:spPr/>
    </dgm:pt>
    <dgm:pt modelId="{83CCDF6A-E9F2-4E90-A872-18035F2D0B84}" type="pres">
      <dgm:prSet presAssocID="{AE67F8C5-2147-47F9-A575-B57D292C9C0F}" presName="FourConn_3-4" presStyleLbl="fgAccFollowNode1" presStyleIdx="2" presStyleCnt="3">
        <dgm:presLayoutVars>
          <dgm:bulletEnabled val="1"/>
        </dgm:presLayoutVars>
      </dgm:prSet>
      <dgm:spPr/>
    </dgm:pt>
    <dgm:pt modelId="{BBD6433F-6791-4565-88CB-15CF85157FF9}" type="pres">
      <dgm:prSet presAssocID="{AE67F8C5-2147-47F9-A575-B57D292C9C0F}" presName="FourNodes_1_text" presStyleLbl="node1" presStyleIdx="3" presStyleCnt="4">
        <dgm:presLayoutVars>
          <dgm:bulletEnabled val="1"/>
        </dgm:presLayoutVars>
      </dgm:prSet>
      <dgm:spPr/>
    </dgm:pt>
    <dgm:pt modelId="{5827357D-FE17-467D-A387-F53370390C96}" type="pres">
      <dgm:prSet presAssocID="{AE67F8C5-2147-47F9-A575-B57D292C9C0F}" presName="FourNodes_2_text" presStyleLbl="node1" presStyleIdx="3" presStyleCnt="4">
        <dgm:presLayoutVars>
          <dgm:bulletEnabled val="1"/>
        </dgm:presLayoutVars>
      </dgm:prSet>
      <dgm:spPr/>
    </dgm:pt>
    <dgm:pt modelId="{72E9CAC0-DDD9-41A6-AD55-D80C60D923C5}" type="pres">
      <dgm:prSet presAssocID="{AE67F8C5-2147-47F9-A575-B57D292C9C0F}" presName="FourNodes_3_text" presStyleLbl="node1" presStyleIdx="3" presStyleCnt="4">
        <dgm:presLayoutVars>
          <dgm:bulletEnabled val="1"/>
        </dgm:presLayoutVars>
      </dgm:prSet>
      <dgm:spPr/>
    </dgm:pt>
    <dgm:pt modelId="{1E0E32B0-213E-4EE7-85FC-81E349A7BDA2}" type="pres">
      <dgm:prSet presAssocID="{AE67F8C5-2147-47F9-A575-B57D292C9C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A47900-86C9-45FC-8ADC-223FAFFC57CA}" type="presOf" srcId="{4DF339E1-469F-4B71-A228-3D55713A966E}" destId="{B87A072C-8C89-4B9B-8E7E-E4657F1104D8}" srcOrd="0" destOrd="0" presId="urn:microsoft.com/office/officeart/2005/8/layout/vProcess5"/>
    <dgm:cxn modelId="{BEF17439-B183-45CE-8BF4-5F40AB6C97CD}" type="presOf" srcId="{FD996AC3-2EDE-4221-85AD-C1349B49BC6A}" destId="{FA74487E-19BB-4C30-B7C6-BCD8680483BF}" srcOrd="0" destOrd="0" presId="urn:microsoft.com/office/officeart/2005/8/layout/vProcess5"/>
    <dgm:cxn modelId="{E5AF603D-724D-4A9F-9BA6-0EFA1328AEB7}" type="presOf" srcId="{EC11C502-9B59-4944-92F6-0B5403136BAE}" destId="{5827357D-FE17-467D-A387-F53370390C96}" srcOrd="1" destOrd="0" presId="urn:microsoft.com/office/officeart/2005/8/layout/vProcess5"/>
    <dgm:cxn modelId="{245AD73D-C88A-4ECF-841A-F7CFAB07B653}" type="presOf" srcId="{D8534C3A-9749-4FD8-BDFB-E707F39AB874}" destId="{81AAC059-7238-4E15-9B16-CC46383664AA}" srcOrd="0" destOrd="0" presId="urn:microsoft.com/office/officeart/2005/8/layout/vProcess5"/>
    <dgm:cxn modelId="{37237660-F696-42AC-BCB7-B55B604F9C1D}" type="presOf" srcId="{FD996AC3-2EDE-4221-85AD-C1349B49BC6A}" destId="{BBD6433F-6791-4565-88CB-15CF85157FF9}" srcOrd="1" destOrd="0" presId="urn:microsoft.com/office/officeart/2005/8/layout/vProcess5"/>
    <dgm:cxn modelId="{87818063-9470-4039-AFF7-DCDB54C3C8C1}" type="presOf" srcId="{5A5933B3-638B-42D8-BAAB-8A126D8C74F7}" destId="{39377F6E-7C2D-4817-AF67-43CD42F04E65}" srcOrd="0" destOrd="0" presId="urn:microsoft.com/office/officeart/2005/8/layout/vProcess5"/>
    <dgm:cxn modelId="{25D9BC4C-7158-4BF9-B14F-289278254BDB}" type="presOf" srcId="{51A94D5F-03AE-4E59-BA61-20DAE9520598}" destId="{1E0E32B0-213E-4EE7-85FC-81E349A7BDA2}" srcOrd="1" destOrd="0" presId="urn:microsoft.com/office/officeart/2005/8/layout/vProcess5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37566581-B049-4A2D-B4EF-A89F97692E6E}" type="presOf" srcId="{EC11C502-9B59-4944-92F6-0B5403136BAE}" destId="{B41085AF-525F-4712-9B38-3CDBE5A733EE}" srcOrd="0" destOrd="0" presId="urn:microsoft.com/office/officeart/2005/8/layout/vProcess5"/>
    <dgm:cxn modelId="{D1E0A58D-3FE7-4FAE-BD91-A9BE8C1BD793}" type="presOf" srcId="{C51B2801-8AD2-4EED-A6DB-C80FF3221A60}" destId="{83CCDF6A-E9F2-4E90-A872-18035F2D0B84}" srcOrd="0" destOrd="0" presId="urn:microsoft.com/office/officeart/2005/8/layout/vProcess5"/>
    <dgm:cxn modelId="{8EAA4D9B-C145-44BF-AB45-2CB71795CF8F}" type="presOf" srcId="{AE67F8C5-2147-47F9-A575-B57D292C9C0F}" destId="{B3F6A303-365F-43A5-9A5D-28931EA0EBC2}" srcOrd="0" destOrd="0" presId="urn:microsoft.com/office/officeart/2005/8/layout/vProcess5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FBC31FD2-3772-40A7-83AB-A6232E4CBD6B}" type="presOf" srcId="{5A5933B3-638B-42D8-BAAB-8A126D8C74F7}" destId="{72E9CAC0-DDD9-41A6-AD55-D80C60D923C5}" srcOrd="1" destOrd="0" presId="urn:microsoft.com/office/officeart/2005/8/layout/vProcess5"/>
    <dgm:cxn modelId="{A38A1BDA-0E3C-41E0-A484-84D2A66A6052}" type="presOf" srcId="{51A94D5F-03AE-4E59-BA61-20DAE9520598}" destId="{CE8F1E9D-1831-4E20-8AFB-CD5C0E628F57}" srcOrd="0" destOrd="0" presId="urn:microsoft.com/office/officeart/2005/8/layout/vProcess5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60EDBFF9-EF9B-431B-900B-DA049256C2DD}" srcId="{AE67F8C5-2147-47F9-A575-B57D292C9C0F}" destId="{51A94D5F-03AE-4E59-BA61-20DAE9520598}" srcOrd="3" destOrd="0" parTransId="{E2EED633-54E9-4123-9CA1-1028285AE72C}" sibTransId="{06E999FD-D9EC-4E69-8A89-44C69CF33279}"/>
    <dgm:cxn modelId="{1491B4B5-2167-4D90-BCD3-C07F0E1EE500}" type="presParOf" srcId="{B3F6A303-365F-43A5-9A5D-28931EA0EBC2}" destId="{B2DD08DB-FA21-4BBE-B55E-D9BB6EFA5BAA}" srcOrd="0" destOrd="0" presId="urn:microsoft.com/office/officeart/2005/8/layout/vProcess5"/>
    <dgm:cxn modelId="{2A6F97A5-E20C-46AB-8D1A-014C2324C712}" type="presParOf" srcId="{B3F6A303-365F-43A5-9A5D-28931EA0EBC2}" destId="{FA74487E-19BB-4C30-B7C6-BCD8680483BF}" srcOrd="1" destOrd="0" presId="urn:microsoft.com/office/officeart/2005/8/layout/vProcess5"/>
    <dgm:cxn modelId="{CE8EA301-B462-4B1D-AE42-86303CBF40D7}" type="presParOf" srcId="{B3F6A303-365F-43A5-9A5D-28931EA0EBC2}" destId="{B41085AF-525F-4712-9B38-3CDBE5A733EE}" srcOrd="2" destOrd="0" presId="urn:microsoft.com/office/officeart/2005/8/layout/vProcess5"/>
    <dgm:cxn modelId="{ED1282C8-308A-4A0A-BA6B-DEAA2B9AE4FE}" type="presParOf" srcId="{B3F6A303-365F-43A5-9A5D-28931EA0EBC2}" destId="{39377F6E-7C2D-4817-AF67-43CD42F04E65}" srcOrd="3" destOrd="0" presId="urn:microsoft.com/office/officeart/2005/8/layout/vProcess5"/>
    <dgm:cxn modelId="{EAC1D8C5-A49E-46CA-A71C-58813988DD55}" type="presParOf" srcId="{B3F6A303-365F-43A5-9A5D-28931EA0EBC2}" destId="{CE8F1E9D-1831-4E20-8AFB-CD5C0E628F57}" srcOrd="4" destOrd="0" presId="urn:microsoft.com/office/officeart/2005/8/layout/vProcess5"/>
    <dgm:cxn modelId="{52E2BEF1-C823-447C-8004-2607E7658110}" type="presParOf" srcId="{B3F6A303-365F-43A5-9A5D-28931EA0EBC2}" destId="{81AAC059-7238-4E15-9B16-CC46383664AA}" srcOrd="5" destOrd="0" presId="urn:microsoft.com/office/officeart/2005/8/layout/vProcess5"/>
    <dgm:cxn modelId="{CD0856A1-E771-4A68-995C-BD7EBE7A8F21}" type="presParOf" srcId="{B3F6A303-365F-43A5-9A5D-28931EA0EBC2}" destId="{B87A072C-8C89-4B9B-8E7E-E4657F1104D8}" srcOrd="6" destOrd="0" presId="urn:microsoft.com/office/officeart/2005/8/layout/vProcess5"/>
    <dgm:cxn modelId="{59280F49-DCF8-48C8-B263-378A3FA5B7B5}" type="presParOf" srcId="{B3F6A303-365F-43A5-9A5D-28931EA0EBC2}" destId="{83CCDF6A-E9F2-4E90-A872-18035F2D0B84}" srcOrd="7" destOrd="0" presId="urn:microsoft.com/office/officeart/2005/8/layout/vProcess5"/>
    <dgm:cxn modelId="{3FCC1788-5D26-45DC-966A-84DDB525CFF9}" type="presParOf" srcId="{B3F6A303-365F-43A5-9A5D-28931EA0EBC2}" destId="{BBD6433F-6791-4565-88CB-15CF85157FF9}" srcOrd="8" destOrd="0" presId="urn:microsoft.com/office/officeart/2005/8/layout/vProcess5"/>
    <dgm:cxn modelId="{4918B4E4-F7F5-41B3-8A2B-C204F7ADA0F0}" type="presParOf" srcId="{B3F6A303-365F-43A5-9A5D-28931EA0EBC2}" destId="{5827357D-FE17-467D-A387-F53370390C96}" srcOrd="9" destOrd="0" presId="urn:microsoft.com/office/officeart/2005/8/layout/vProcess5"/>
    <dgm:cxn modelId="{799E684D-00A6-46EC-9116-6B3BEC785CB6}" type="presParOf" srcId="{B3F6A303-365F-43A5-9A5D-28931EA0EBC2}" destId="{72E9CAC0-DDD9-41A6-AD55-D80C60D923C5}" srcOrd="10" destOrd="0" presId="urn:microsoft.com/office/officeart/2005/8/layout/vProcess5"/>
    <dgm:cxn modelId="{00FE7AA8-3F3C-4B5C-9AB1-2AD5A1F4F75A}" type="presParOf" srcId="{B3F6A303-365F-43A5-9A5D-28931EA0EBC2}" destId="{1E0E32B0-213E-4EE7-85FC-81E349A7BD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487E-19BB-4C30-B7C6-BCD8680483BF}">
      <dsp:nvSpPr>
        <dsp:cNvPr id="0" name=""/>
        <dsp:cNvSpPr/>
      </dsp:nvSpPr>
      <dsp:spPr>
        <a:xfrm>
          <a:off x="0" y="0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ptos" panose="020B0004020202020204" pitchFamily="34" charset="0"/>
              <a:ea typeface="Inter"/>
              <a:sym typeface="Inter"/>
            </a:rPr>
            <a:t>Čo je podľa vás phishing?</a:t>
          </a:r>
          <a:endParaRPr lang="en-US" sz="4000" kern="1200" dirty="0">
            <a:latin typeface="Aptos" panose="020B0004020202020204" pitchFamily="34" charset="0"/>
          </a:endParaRPr>
        </a:p>
      </dsp:txBody>
      <dsp:txXfrm>
        <a:off x="42069" y="42069"/>
        <a:ext cx="10947426" cy="1352201"/>
      </dsp:txXfrm>
    </dsp:sp>
    <dsp:sp modelId="{B41085AF-525F-4712-9B38-3CDBE5A733EE}">
      <dsp:nvSpPr>
        <dsp:cNvPr id="0" name=""/>
        <dsp:cNvSpPr/>
      </dsp:nvSpPr>
      <dsp:spPr>
        <a:xfrm>
          <a:off x="1056817" y="1697492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000" kern="1200" dirty="0">
              <a:latin typeface="Aptos" panose="020B0004020202020204" pitchFamily="34" charset="0"/>
              <a:ea typeface="Inter"/>
              <a:sym typeface="Inter"/>
            </a:rPr>
            <a:t>Aké indície vás zvyčajne upozornia, že správa môže byť pokusom o phishing?</a:t>
          </a:r>
          <a:endParaRPr lang="en-US" sz="4000" kern="1200" dirty="0">
            <a:latin typeface="Aptos" panose="020B0004020202020204" pitchFamily="34" charset="0"/>
          </a:endParaRPr>
        </a:p>
      </dsp:txBody>
      <dsp:txXfrm>
        <a:off x="1098886" y="1739561"/>
        <a:ext cx="10544143" cy="1352201"/>
      </dsp:txXfrm>
    </dsp:sp>
    <dsp:sp modelId="{39377F6E-7C2D-4817-AF67-43CD42F04E65}">
      <dsp:nvSpPr>
        <dsp:cNvPr id="0" name=""/>
        <dsp:cNvSpPr/>
      </dsp:nvSpPr>
      <dsp:spPr>
        <a:xfrm>
          <a:off x="2097862" y="3394984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000" kern="1200" noProof="0" dirty="0">
              <a:latin typeface="Aptos" panose="020B0004020202020204" pitchFamily="34" charset="0"/>
              <a:ea typeface="Inter"/>
              <a:sym typeface="Inter"/>
            </a:rPr>
            <a:t>Stali ste sa niekedy obeťou phishingu alebo poznáte niekoho, kto to áno?</a:t>
          </a:r>
          <a:endParaRPr lang="sk-SK" sz="4000" kern="1200" noProof="0" dirty="0">
            <a:latin typeface="Aptos" panose="020B0004020202020204" pitchFamily="34" charset="0"/>
          </a:endParaRPr>
        </a:p>
      </dsp:txBody>
      <dsp:txXfrm>
        <a:off x="2139931" y="3437053"/>
        <a:ext cx="10559916" cy="1352201"/>
      </dsp:txXfrm>
    </dsp:sp>
    <dsp:sp modelId="{CE8F1E9D-1831-4E20-8AFB-CD5C0E628F57}">
      <dsp:nvSpPr>
        <dsp:cNvPr id="0" name=""/>
        <dsp:cNvSpPr/>
      </dsp:nvSpPr>
      <dsp:spPr>
        <a:xfrm>
          <a:off x="3154680" y="5092476"/>
          <a:ext cx="12618720" cy="1436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000" kern="1200" dirty="0">
              <a:solidFill>
                <a:schemeClr val="bg1"/>
              </a:solidFill>
              <a:latin typeface="Aptos" panose="020B0004020202020204" pitchFamily="34" charset="0"/>
              <a:ea typeface="Inter"/>
              <a:sym typeface="Inter"/>
            </a:rPr>
            <a:t>Máte nejaké nedávne príklady phishingu, o ktoré by ste sa chceli podeliť?</a:t>
          </a:r>
          <a:endParaRPr lang="en-GB" sz="40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3196749" y="5134545"/>
        <a:ext cx="10544143" cy="1352201"/>
      </dsp:txXfrm>
    </dsp:sp>
    <dsp:sp modelId="{81AAC059-7238-4E15-9B16-CC46383664AA}">
      <dsp:nvSpPr>
        <dsp:cNvPr id="0" name=""/>
        <dsp:cNvSpPr/>
      </dsp:nvSpPr>
      <dsp:spPr>
        <a:xfrm>
          <a:off x="11685099" y="1100105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ptos" panose="020B0004020202020204" pitchFamily="34" charset="0"/>
          </a:endParaRPr>
        </a:p>
      </dsp:txBody>
      <dsp:txXfrm>
        <a:off x="11895163" y="1100105"/>
        <a:ext cx="513492" cy="702549"/>
      </dsp:txXfrm>
    </dsp:sp>
    <dsp:sp modelId="{B87A072C-8C89-4B9B-8E7E-E4657F1104D8}">
      <dsp:nvSpPr>
        <dsp:cNvPr id="0" name=""/>
        <dsp:cNvSpPr/>
      </dsp:nvSpPr>
      <dsp:spPr>
        <a:xfrm>
          <a:off x="12741917" y="2797597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ptos" panose="020B0004020202020204" pitchFamily="34" charset="0"/>
          </a:endParaRPr>
        </a:p>
      </dsp:txBody>
      <dsp:txXfrm>
        <a:off x="12951981" y="2797597"/>
        <a:ext cx="513492" cy="702549"/>
      </dsp:txXfrm>
    </dsp:sp>
    <dsp:sp modelId="{83CCDF6A-E9F2-4E90-A872-18035F2D0B84}">
      <dsp:nvSpPr>
        <dsp:cNvPr id="0" name=""/>
        <dsp:cNvSpPr/>
      </dsp:nvSpPr>
      <dsp:spPr>
        <a:xfrm>
          <a:off x="13782961" y="4495089"/>
          <a:ext cx="933620" cy="933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ptos" panose="020B0004020202020204" pitchFamily="34" charset="0"/>
          </a:endParaRPr>
        </a:p>
      </dsp:txBody>
      <dsp:txXfrm>
        <a:off x="13993025" y="4495089"/>
        <a:ext cx="513492" cy="70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1CDB5-A712-4892-9C57-39C8C8F3605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F3E2-285A-409A-9504-2601CA389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2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F3E2-285A-409A-9504-2601CA3896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4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5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1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3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7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22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27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5486843"/>
            <a:ext cx="13716000" cy="721016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2969114"/>
            <a:ext cx="143964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13" y="1664231"/>
            <a:ext cx="4178745" cy="96580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939" y="1166272"/>
            <a:ext cx="1960835" cy="1960835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666580" y="8616277"/>
            <a:ext cx="15649209" cy="1106210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59" y="8261234"/>
            <a:ext cx="1331000" cy="17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7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2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92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74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78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0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870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3659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Digitálne súkromie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Phishing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844314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sk-SK" sz="2100" dirty="0">
                <a:solidFill>
                  <a:prstClr val="black"/>
                </a:solidFill>
                <a:latin typeface="Aptos" panose="02110004020202020204"/>
              </a:rPr>
              <a:t>Budovanie digitálnej odolnosti prostredníctvom sprístupnenia digitálnej pohody a bezpečnosti všetkým (širokej verejnosti)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784" y="1678547"/>
            <a:ext cx="6929907" cy="692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1" y="2095029"/>
            <a:ext cx="4860759" cy="609694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Aptos" panose="020B0004020202020204" pitchFamily="34" charset="0"/>
              </a:rPr>
              <a:t>Na čo sa používa?</a:t>
            </a:r>
            <a:endParaRPr lang="en-GB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13025581" y="1411723"/>
            <a:ext cx="4481849" cy="448184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072" y="7171488"/>
            <a:ext cx="819150" cy="819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2602649"/>
            <a:ext cx="9259238" cy="7090679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ptos" panose="020B0004020202020204" pitchFamily="34" charset="0"/>
              </a:rPr>
              <a:t>Podľa správy „Priemerné náklady na spear phishingový incident: 1,6 milióna dolárov“, ktorý vypracoval </a:t>
            </a:r>
            <a:r>
              <a:rPr lang="sk-SK" dirty="0" err="1">
                <a:latin typeface="Aptos" panose="020B0004020202020204" pitchFamily="34" charset="0"/>
              </a:rPr>
              <a:t>Vanson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sk-SK" dirty="0" err="1">
                <a:latin typeface="Aptos" panose="020B0004020202020204" pitchFamily="34" charset="0"/>
              </a:rPr>
              <a:t>Bourne</a:t>
            </a:r>
            <a:r>
              <a:rPr lang="sk-SK" dirty="0">
                <a:latin typeface="Aptos" panose="020B0004020202020204" pitchFamily="34" charset="0"/>
              </a:rPr>
              <a:t> a bol sponzorovaný spoločnosťou </a:t>
            </a:r>
            <a:r>
              <a:rPr lang="sk-SK" dirty="0" err="1">
                <a:latin typeface="Aptos" panose="020B0004020202020204" pitchFamily="34" charset="0"/>
              </a:rPr>
              <a:t>Cloudmark</a:t>
            </a:r>
            <a:r>
              <a:rPr lang="sk-SK" dirty="0">
                <a:latin typeface="Aptos" panose="020B0004020202020204" pitchFamily="34" charset="0"/>
              </a:rPr>
              <a:t>, spear phishing bol v roku 2015 zodpovedný za 38 percent kybernetických útokov vyšetrovaných spoločností.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r>
              <a:rPr lang="sk-SK" dirty="0">
                <a:latin typeface="Aptos" panose="020B0004020202020204" pitchFamily="34" charset="0"/>
              </a:rPr>
              <a:t>V mnohých prípadoch je táto stratégia využívaná na </a:t>
            </a:r>
            <a:r>
              <a:rPr lang="sk-SK" b="1" dirty="0">
                <a:latin typeface="Aptos" panose="020B0004020202020204" pitchFamily="34" charset="0"/>
              </a:rPr>
              <a:t>politické účely</a:t>
            </a:r>
            <a:r>
              <a:rPr lang="sk-SK" dirty="0">
                <a:latin typeface="Aptos" panose="020B0004020202020204" pitchFamily="34" charset="0"/>
              </a:rPr>
              <a:t>, pričom samotná čínska vláda údajne v roku 2011 použila phishingovú kampaň proti americkým a juhokórejským predstaviteľom.</a:t>
            </a:r>
          </a:p>
        </p:txBody>
      </p:sp>
    </p:spTree>
    <p:extLst>
      <p:ext uri="{BB962C8B-B14F-4D97-AF65-F5344CB8AC3E}">
        <p14:creationId xmlns:p14="http://schemas.microsoft.com/office/powerpoint/2010/main" val="377714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sk-SK" sz="6000" dirty="0">
                <a:latin typeface="Aptos" panose="020B0004020202020204" pitchFamily="34" charset="0"/>
              </a:rPr>
              <a:t>KLON</a:t>
            </a:r>
            <a:r>
              <a:rPr lang="en-US" sz="6000" dirty="0">
                <a:latin typeface="Aptos" panose="020B0004020202020204" pitchFamily="34" charset="0"/>
              </a:rPr>
              <a:t>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 fontScale="92500" lnSpcReduction="10000"/>
          </a:bodyPr>
          <a:lstStyle/>
          <a:p>
            <a:r>
              <a:rPr lang="sk-SK" sz="4800" dirty="0">
                <a:latin typeface="Aptos" panose="020B0004020202020204" pitchFamily="34" charset="0"/>
              </a:rPr>
              <a:t>Klonový phishing je prefíkaná taktika, ktorú využívajú kyberzločinci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sk-SK" sz="4800" dirty="0">
                <a:latin typeface="Aptos" panose="020B0004020202020204" pitchFamily="34" charset="0"/>
              </a:rPr>
              <a:t>Pri tejto technike zločinci klonujú        e-maily alebo správy z minulosti, pričom presmerovávajú používateľov na falošné stránky, ktoré sú často identickými kópiami pôvodných stránok.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endParaRPr lang="sk-SK" sz="4800" dirty="0">
              <a:latin typeface="Aptos" panose="020B0004020202020204" pitchFamily="34" charset="0"/>
            </a:endParaRPr>
          </a:p>
          <a:p>
            <a:r>
              <a:rPr lang="sk-SK" sz="4800" dirty="0">
                <a:latin typeface="Aptos" panose="020B0004020202020204" pitchFamily="34" charset="0"/>
              </a:rPr>
              <a:t>Potom používateľ s pocitom bezpečia zadá svoje prístupové údaje, ktoré potom využijú hackeri.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C1BC74F-15AE-487B-1A49-4619074D230F}"/>
              </a:ext>
            </a:extLst>
          </p:cNvPr>
          <p:cNvSpPr/>
          <p:nvPr/>
        </p:nvSpPr>
        <p:spPr>
          <a:xfrm>
            <a:off x="13308331" y="1495080"/>
            <a:ext cx="3303269" cy="1286219"/>
          </a:xfrm>
          <a:custGeom>
            <a:avLst/>
            <a:gdLst/>
            <a:ahLst/>
            <a:cxnLst/>
            <a:rect l="l" t="t" r="r" b="b"/>
            <a:pathLst>
              <a:path w="2542725" h="1100306">
                <a:moveTo>
                  <a:pt x="0" y="0"/>
                </a:moveTo>
                <a:lnTo>
                  <a:pt x="2542725" y="0"/>
                </a:lnTo>
                <a:lnTo>
                  <a:pt x="2542725" y="1100307"/>
                </a:lnTo>
                <a:lnTo>
                  <a:pt x="0" y="1100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A3439C3-37D4-4606-C169-D9ACD0613D76}"/>
              </a:ext>
            </a:extLst>
          </p:cNvPr>
          <p:cNvSpPr/>
          <p:nvPr/>
        </p:nvSpPr>
        <p:spPr>
          <a:xfrm rot="5400000">
            <a:off x="14515932" y="3746028"/>
            <a:ext cx="888065" cy="377831"/>
          </a:xfrm>
          <a:custGeom>
            <a:avLst/>
            <a:gdLst/>
            <a:ahLst/>
            <a:cxnLst/>
            <a:rect l="l" t="t" r="r" b="b"/>
            <a:pathLst>
              <a:path w="888065" h="377831">
                <a:moveTo>
                  <a:pt x="0" y="0"/>
                </a:moveTo>
                <a:lnTo>
                  <a:pt x="888066" y="0"/>
                </a:lnTo>
                <a:lnTo>
                  <a:pt x="888066" y="377831"/>
                </a:lnTo>
                <a:lnTo>
                  <a:pt x="0" y="377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4470-980D-E486-0023-B75AA8974FD1}"/>
              </a:ext>
            </a:extLst>
          </p:cNvPr>
          <p:cNvSpPr txBox="1"/>
          <p:nvPr/>
        </p:nvSpPr>
        <p:spPr>
          <a:xfrm>
            <a:off x="13298591" y="1989782"/>
            <a:ext cx="3303269" cy="621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sk-SK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Zločinci klonujú e-maily</a:t>
            </a:r>
            <a:endParaRPr lang="en-US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438D7CEF-C6FC-9A9F-7428-30807821A74B}"/>
              </a:ext>
            </a:extLst>
          </p:cNvPr>
          <p:cNvSpPr/>
          <p:nvPr/>
        </p:nvSpPr>
        <p:spPr>
          <a:xfrm>
            <a:off x="13298590" y="5143500"/>
            <a:ext cx="3303269" cy="1286219"/>
          </a:xfrm>
          <a:custGeom>
            <a:avLst/>
            <a:gdLst/>
            <a:ahLst/>
            <a:cxnLst/>
            <a:rect l="l" t="t" r="r" b="b"/>
            <a:pathLst>
              <a:path w="2542725" h="1100306">
                <a:moveTo>
                  <a:pt x="0" y="0"/>
                </a:moveTo>
                <a:lnTo>
                  <a:pt x="2542725" y="0"/>
                </a:lnTo>
                <a:lnTo>
                  <a:pt x="2542725" y="1100307"/>
                </a:lnTo>
                <a:lnTo>
                  <a:pt x="0" y="1100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2D910D8-2C9D-9A7B-CAE6-ED7779441E6F}"/>
              </a:ext>
            </a:extLst>
          </p:cNvPr>
          <p:cNvSpPr txBox="1"/>
          <p:nvPr/>
        </p:nvSpPr>
        <p:spPr>
          <a:xfrm>
            <a:off x="13182600" y="5458991"/>
            <a:ext cx="3541610" cy="90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sk-SK" sz="3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Presmerovávajú užívateľov na falošné stránky</a:t>
            </a:r>
            <a:endParaRPr lang="en-GB" sz="3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52599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sk-SK" sz="6000" dirty="0">
                <a:latin typeface="Aptos" panose="020B0004020202020204" pitchFamily="34" charset="0"/>
              </a:rPr>
              <a:t>HLASOVÝ</a:t>
            </a:r>
            <a:r>
              <a:rPr lang="en-US" sz="6000" dirty="0">
                <a:latin typeface="Aptos" panose="020B0004020202020204" pitchFamily="34" charset="0"/>
              </a:rPr>
              <a:t>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 lnSpcReduction="10000"/>
          </a:bodyPr>
          <a:lstStyle/>
          <a:p>
            <a:r>
              <a:rPr lang="sk-SK" sz="4800" dirty="0">
                <a:latin typeface="Aptos" panose="020B0004020202020204" pitchFamily="34" charset="0"/>
              </a:rPr>
              <a:t>Hlasový phishing alebo </a:t>
            </a:r>
            <a:r>
              <a:rPr lang="sk-SK" sz="4800" b="1" dirty="0">
                <a:latin typeface="Aptos" panose="020B0004020202020204" pitchFamily="34" charset="0"/>
              </a:rPr>
              <a:t>vishing</a:t>
            </a:r>
            <a:r>
              <a:rPr lang="sk-SK" sz="4800" dirty="0">
                <a:latin typeface="Aptos" panose="020B0004020202020204" pitchFamily="34" charset="0"/>
              </a:rPr>
              <a:t> je podvodná technika, ktorá zahŕňa použitie </a:t>
            </a:r>
            <a:r>
              <a:rPr lang="sk-SK" sz="4800" b="1" dirty="0">
                <a:latin typeface="Aptos" panose="020B0004020202020204" pitchFamily="34" charset="0"/>
              </a:rPr>
              <a:t>telefonických hovorov </a:t>
            </a:r>
            <a:r>
              <a:rPr lang="sk-SK" sz="4800" dirty="0">
                <a:latin typeface="Aptos" panose="020B0004020202020204" pitchFamily="34" charset="0"/>
              </a:rPr>
              <a:t>na oklamanie ľudí za účelom získania dôverných informácií, ako sú </a:t>
            </a:r>
            <a:r>
              <a:rPr lang="sk-SK" sz="4800" b="1" dirty="0">
                <a:latin typeface="Aptos" panose="020B0004020202020204" pitchFamily="34" charset="0"/>
              </a:rPr>
              <a:t>čísla kreditných kariet</a:t>
            </a:r>
            <a:r>
              <a:rPr lang="sk-SK" sz="4800" dirty="0">
                <a:latin typeface="Aptos" panose="020B0004020202020204" pitchFamily="34" charset="0"/>
              </a:rPr>
              <a:t>, heslá alebo iné osobné informácie.</a:t>
            </a:r>
          </a:p>
          <a:p>
            <a:r>
              <a:rPr lang="sk-SK" sz="4800" dirty="0">
                <a:latin typeface="Aptos" panose="020B0004020202020204" pitchFamily="34" charset="0"/>
              </a:rPr>
              <a:t>Títo podvodníci sa často vydávajú za legitímne firmy, ako sú banky, telefónne spoločnosti, poisťovne atď.</a:t>
            </a:r>
          </a:p>
          <a:p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680C547-78DD-67A3-4837-C009D23C8572}"/>
              </a:ext>
            </a:extLst>
          </p:cNvPr>
          <p:cNvSpPr/>
          <p:nvPr/>
        </p:nvSpPr>
        <p:spPr>
          <a:xfrm>
            <a:off x="11477714" y="3619500"/>
            <a:ext cx="6152972" cy="4114800"/>
          </a:xfrm>
          <a:custGeom>
            <a:avLst/>
            <a:gdLst/>
            <a:ahLst/>
            <a:cxnLst/>
            <a:rect l="l" t="t" r="r" b="b"/>
            <a:pathLst>
              <a:path w="6152972" h="4114800">
                <a:moveTo>
                  <a:pt x="0" y="0"/>
                </a:moveTo>
                <a:lnTo>
                  <a:pt x="6152972" y="0"/>
                </a:lnTo>
                <a:lnTo>
                  <a:pt x="6152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6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SMS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/>
          </a:bodyPr>
          <a:lstStyle/>
          <a:p>
            <a:r>
              <a:rPr lang="sk-SK" sz="4800" dirty="0">
                <a:latin typeface="Aptos" panose="020B0004020202020204" pitchFamily="34" charset="0"/>
              </a:rPr>
              <a:t>SMS phishing, alebo </a:t>
            </a:r>
            <a:r>
              <a:rPr lang="sk-SK" sz="4800" b="1" dirty="0">
                <a:latin typeface="Aptos" panose="020B0004020202020204" pitchFamily="34" charset="0"/>
              </a:rPr>
              <a:t>smishing</a:t>
            </a:r>
            <a:r>
              <a:rPr lang="sk-SK" sz="4800" dirty="0">
                <a:latin typeface="Aptos" panose="020B0004020202020204" pitchFamily="34" charset="0"/>
              </a:rPr>
              <a:t>, je to isté ako hlasový phishing, ale vykonáva sa </a:t>
            </a:r>
            <a:r>
              <a:rPr lang="sk-SK" sz="4800" b="1" dirty="0">
                <a:latin typeface="Aptos" panose="020B0004020202020204" pitchFamily="34" charset="0"/>
              </a:rPr>
              <a:t>prostredníctvom</a:t>
            </a:r>
            <a:r>
              <a:rPr lang="sk-SK" sz="4800" dirty="0">
                <a:latin typeface="Aptos" panose="020B0004020202020204" pitchFamily="34" charset="0"/>
              </a:rPr>
              <a:t> </a:t>
            </a:r>
            <a:r>
              <a:rPr lang="sk-SK" sz="4800" b="1" dirty="0">
                <a:latin typeface="Aptos" panose="020B0004020202020204" pitchFamily="34" charset="0"/>
              </a:rPr>
              <a:t>SMS správ</a:t>
            </a:r>
            <a:r>
              <a:rPr lang="en-GB" sz="4800" dirty="0">
                <a:latin typeface="Aptos" panose="020B0004020202020204" pitchFamily="34" charset="0"/>
              </a:rPr>
              <a:t>.</a:t>
            </a:r>
            <a:endParaRPr lang="sk-SK" sz="4800" dirty="0">
              <a:latin typeface="Aptos" panose="020B0004020202020204" pitchFamily="34" charset="0"/>
            </a:endParaRPr>
          </a:p>
          <a:p>
            <a:r>
              <a:rPr lang="sk-SK" sz="4800" dirty="0">
                <a:latin typeface="Aptos" panose="020B0004020202020204" pitchFamily="34" charset="0"/>
              </a:rPr>
              <a:t>Tieto správy často obsahujú škodlivé odkazy alebo pokyny pre obeť, aby v odpovedi uviedla osobné informácie.</a:t>
            </a:r>
          </a:p>
          <a:p>
            <a:endParaRPr lang="en-GB" sz="4800" dirty="0">
              <a:latin typeface="Aptos" panose="020B0004020202020204" pitchFamily="34" charset="0"/>
            </a:endParaRPr>
          </a:p>
          <a:p>
            <a:endParaRPr lang="en-GB" sz="4800" dirty="0">
              <a:latin typeface="Aptos" panose="020B00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07B497-20DF-30C8-8F3D-46DBAD743D7E}"/>
              </a:ext>
            </a:extLst>
          </p:cNvPr>
          <p:cNvSpPr/>
          <p:nvPr/>
        </p:nvSpPr>
        <p:spPr>
          <a:xfrm>
            <a:off x="11133249" y="3658500"/>
            <a:ext cx="6320684" cy="4211155"/>
          </a:xfrm>
          <a:custGeom>
            <a:avLst/>
            <a:gdLst/>
            <a:ahLst/>
            <a:cxnLst/>
            <a:rect l="l" t="t" r="r" b="b"/>
            <a:pathLst>
              <a:path w="6320684" h="4211155">
                <a:moveTo>
                  <a:pt x="0" y="0"/>
                </a:moveTo>
                <a:lnTo>
                  <a:pt x="6320684" y="0"/>
                </a:lnTo>
                <a:lnTo>
                  <a:pt x="6320684" y="4211155"/>
                </a:lnTo>
                <a:lnTo>
                  <a:pt x="0" y="4211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A721219-DFE9-57BD-B3C8-5BA77B5A38F3}"/>
              </a:ext>
            </a:extLst>
          </p:cNvPr>
          <p:cNvSpPr/>
          <p:nvPr/>
        </p:nvSpPr>
        <p:spPr>
          <a:xfrm>
            <a:off x="16365734" y="6861471"/>
            <a:ext cx="1396337" cy="1403354"/>
          </a:xfrm>
          <a:custGeom>
            <a:avLst/>
            <a:gdLst/>
            <a:ahLst/>
            <a:cxnLst/>
            <a:rect l="l" t="t" r="r" b="b"/>
            <a:pathLst>
              <a:path w="1396337" h="1403354">
                <a:moveTo>
                  <a:pt x="0" y="0"/>
                </a:moveTo>
                <a:lnTo>
                  <a:pt x="1396337" y="0"/>
                </a:lnTo>
                <a:lnTo>
                  <a:pt x="1396337" y="1403354"/>
                </a:lnTo>
                <a:lnTo>
                  <a:pt x="0" y="1403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873A187-6893-DC0B-8E19-0D53108F5670}"/>
              </a:ext>
            </a:extLst>
          </p:cNvPr>
          <p:cNvSpPr/>
          <p:nvPr/>
        </p:nvSpPr>
        <p:spPr>
          <a:xfrm>
            <a:off x="15519118" y="3658500"/>
            <a:ext cx="3089570" cy="3101199"/>
          </a:xfrm>
          <a:custGeom>
            <a:avLst/>
            <a:gdLst/>
            <a:ahLst/>
            <a:cxnLst/>
            <a:rect l="l" t="t" r="r" b="b"/>
            <a:pathLst>
              <a:path w="3089570" h="3101199">
                <a:moveTo>
                  <a:pt x="0" y="0"/>
                </a:moveTo>
                <a:lnTo>
                  <a:pt x="3089569" y="0"/>
                </a:lnTo>
                <a:lnTo>
                  <a:pt x="3089569" y="3101199"/>
                </a:lnTo>
                <a:lnTo>
                  <a:pt x="0" y="3101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1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9677" y="4003361"/>
            <a:ext cx="6218702" cy="4150984"/>
          </a:xfrm>
          <a:custGeom>
            <a:avLst/>
            <a:gdLst/>
            <a:ahLst/>
            <a:cxnLst/>
            <a:rect l="l" t="t" r="r" b="b"/>
            <a:pathLst>
              <a:path w="6218702" h="4150984">
                <a:moveTo>
                  <a:pt x="0" y="0"/>
                </a:moveTo>
                <a:lnTo>
                  <a:pt x="6218702" y="0"/>
                </a:lnTo>
                <a:lnTo>
                  <a:pt x="6218702" y="4150983"/>
                </a:lnTo>
                <a:lnTo>
                  <a:pt x="0" y="4150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209463" y="4686734"/>
            <a:ext cx="2049837" cy="1847416"/>
          </a:xfrm>
          <a:custGeom>
            <a:avLst/>
            <a:gdLst/>
            <a:ahLst/>
            <a:cxnLst/>
            <a:rect l="l" t="t" r="r" b="b"/>
            <a:pathLst>
              <a:path w="2049837" h="1847416">
                <a:moveTo>
                  <a:pt x="0" y="0"/>
                </a:moveTo>
                <a:lnTo>
                  <a:pt x="2049837" y="0"/>
                </a:lnTo>
                <a:lnTo>
                  <a:pt x="2049837" y="1847416"/>
                </a:lnTo>
                <a:lnTo>
                  <a:pt x="0" y="1847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69822" y="2471285"/>
            <a:ext cx="1558154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Jednou z najznámejších techník phishingu je nigérijský podvod.</a:t>
            </a:r>
          </a:p>
          <a:p>
            <a:pPr algn="ctr">
              <a:lnSpc>
                <a:spcPts val="4339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Ide o klasický podvod známy už v 90. rokoch.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77531" y="830533"/>
            <a:ext cx="7077373" cy="672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</a:pPr>
            <a:r>
              <a:rPr lang="en-US" sz="54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NIGERIJSKÝ PODVOD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1600" y="5375492"/>
            <a:ext cx="6499951" cy="464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sk-SK" sz="3600" b="1" dirty="0">
                <a:solidFill>
                  <a:srgbClr val="FFAD6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AKO TENTO PODVOD VZNIKOL?</a:t>
            </a:r>
            <a:endParaRPr lang="en-US" sz="3600" b="1" dirty="0">
              <a:solidFill>
                <a:srgbClr val="FFAD6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52500"/>
            <a:ext cx="15263037" cy="6375104"/>
          </a:xfrm>
        </p:spPr>
        <p:txBody>
          <a:bodyPr>
            <a:normAutofit fontScale="92500"/>
          </a:bodyPr>
          <a:lstStyle/>
          <a:p>
            <a:pPr algn="just"/>
            <a:r>
              <a:rPr lang="sk-SK" dirty="0">
                <a:latin typeface="Aptos" panose="020B0004020202020204" pitchFamily="34" charset="0"/>
              </a:rPr>
              <a:t>V deväťdesiatych rokoch samozvaný </a:t>
            </a:r>
            <a:r>
              <a:rPr lang="sk-SK" b="1" dirty="0">
                <a:latin typeface="Aptos" panose="020B0004020202020204" pitchFamily="34" charset="0"/>
              </a:rPr>
              <a:t>nigérijský princ </a:t>
            </a:r>
            <a:r>
              <a:rPr lang="sk-SK" dirty="0">
                <a:latin typeface="Aptos" panose="020B0004020202020204" pitchFamily="34" charset="0"/>
              </a:rPr>
              <a:t>(odtiaľ ten názov) kontaktoval náhodných ľudí poštou a </a:t>
            </a:r>
            <a:r>
              <a:rPr lang="sk-SK" dirty="0" err="1">
                <a:latin typeface="Aptos" panose="020B0004020202020204" pitchFamily="34" charset="0"/>
              </a:rPr>
              <a:t>trvdil</a:t>
            </a:r>
            <a:r>
              <a:rPr lang="sk-SK" dirty="0">
                <a:latin typeface="Aptos" panose="020B0004020202020204" pitchFamily="34" charset="0"/>
              </a:rPr>
              <a:t>, že potrebujú diskrétne presunúť veľké množstvo peňazí do zahraničia. Následne žiadal o čísla účtov výmenou za veľké percento z </a:t>
            </a:r>
            <a:r>
              <a:rPr lang="sk-SK" b="1" dirty="0">
                <a:latin typeface="Aptos" panose="020B0004020202020204" pitchFamily="34" charset="0"/>
              </a:rPr>
              <a:t>presunutých peňazí</a:t>
            </a:r>
            <a:r>
              <a:rPr lang="sk-SK" dirty="0">
                <a:latin typeface="Aptos" panose="020B0004020202020204" pitchFamily="34" charset="0"/>
              </a:rPr>
              <a:t>, ktoré sa zvyčajne pohybovali v miliónoch eur. </a:t>
            </a:r>
          </a:p>
          <a:p>
            <a:pPr algn="just"/>
            <a:r>
              <a:rPr lang="sk-SK" dirty="0">
                <a:latin typeface="Aptos" panose="020B0004020202020204" pitchFamily="34" charset="0"/>
              </a:rPr>
              <a:t>Tieto podvody zvyčajne zahŕňajú niekoho, kto sa vydáva za </a:t>
            </a:r>
            <a:r>
              <a:rPr lang="sk-SK" b="1" dirty="0">
                <a:latin typeface="Aptos" panose="020B0004020202020204" pitchFamily="34" charset="0"/>
              </a:rPr>
              <a:t>bohatého jednotlivca</a:t>
            </a:r>
            <a:r>
              <a:rPr lang="sk-SK" dirty="0">
                <a:latin typeface="Aptos" panose="020B0004020202020204" pitchFamily="34" charset="0"/>
              </a:rPr>
              <a:t>, ktorý potrebuje pomoc s prevodom </a:t>
            </a:r>
            <a:r>
              <a:rPr lang="sk-SK" b="1" dirty="0">
                <a:latin typeface="Aptos" panose="020B0004020202020204" pitchFamily="34" charset="0"/>
              </a:rPr>
              <a:t>veľkej sumy peňazí</a:t>
            </a:r>
            <a:r>
              <a:rPr lang="sk-SK" dirty="0">
                <a:latin typeface="Aptos" panose="020B0004020202020204" pitchFamily="34" charset="0"/>
              </a:rPr>
              <a:t> z krajiny. Poškodenému sľúbia značný podiel finančných prostriedkov výmenou za </a:t>
            </a:r>
            <a:r>
              <a:rPr lang="sk-SK" b="1" dirty="0">
                <a:latin typeface="Aptos" panose="020B0004020202020204" pitchFamily="34" charset="0"/>
              </a:rPr>
              <a:t>malý preddavok</a:t>
            </a:r>
            <a:r>
              <a:rPr lang="sk-SK" dirty="0">
                <a:latin typeface="Aptos" panose="020B0004020202020204" pitchFamily="34" charset="0"/>
              </a:rPr>
              <a:t> na pokrytie rôznych poplatkov a výdavkov. Akonáhle však obeť pošle peniaze, podvodník zmizne.</a:t>
            </a:r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8BE2160-20DB-34B0-0DA1-6F0D5AFB94E5}"/>
              </a:ext>
            </a:extLst>
          </p:cNvPr>
          <p:cNvSpPr/>
          <p:nvPr/>
        </p:nvSpPr>
        <p:spPr>
          <a:xfrm>
            <a:off x="12649200" y="6134100"/>
            <a:ext cx="5410200" cy="3962400"/>
          </a:xfrm>
          <a:custGeom>
            <a:avLst/>
            <a:gdLst/>
            <a:ahLst/>
            <a:cxnLst/>
            <a:rect l="l" t="t" r="r" b="b"/>
            <a:pathLst>
              <a:path w="6405679" h="4932372">
                <a:moveTo>
                  <a:pt x="0" y="0"/>
                </a:moveTo>
                <a:lnTo>
                  <a:pt x="6405678" y="0"/>
                </a:lnTo>
                <a:lnTo>
                  <a:pt x="6405678" y="4932373"/>
                </a:lnTo>
                <a:lnTo>
                  <a:pt x="0" y="493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784" y="1678547"/>
            <a:ext cx="6929907" cy="692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AFF6D-F8A2-42CB-BA36-51007CB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095029"/>
            <a:ext cx="5127861" cy="6096942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rgbClr val="FFFFFF"/>
                </a:solidFill>
                <a:latin typeface="Aptos" panose="020B0004020202020204" pitchFamily="34" charset="0"/>
              </a:rPr>
              <a:t>ČO SA STANE S NEOSTRAŽITÝMKTORÝ ZHLTNE NÁVNADU?</a:t>
            </a:r>
            <a:endParaRPr lang="en-GB" sz="5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13025581" y="1411723"/>
            <a:ext cx="4481849" cy="448184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072" y="7171488"/>
            <a:ext cx="819150" cy="819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EC8D95E-50C5-4709-9FA2-E78DD9FD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691" y="2247900"/>
            <a:ext cx="9259238" cy="383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>
                <a:latin typeface="Aptos" panose="020B0004020202020204" pitchFamily="34" charset="0"/>
              </a:rPr>
              <a:t>Podvodníci začnú pýtať peniaze na honoráre fantómových právnikov a notárov a pokračujú dovtedy, kým obeť prestane platiť alebo si uvedomí, že bola podvedená.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B70DC2B-0448-AEFA-0BF1-3600C52DEA04}"/>
              </a:ext>
            </a:extLst>
          </p:cNvPr>
          <p:cNvSpPr/>
          <p:nvPr/>
        </p:nvSpPr>
        <p:spPr>
          <a:xfrm>
            <a:off x="9567561" y="6057124"/>
            <a:ext cx="5279937" cy="3362510"/>
          </a:xfrm>
          <a:custGeom>
            <a:avLst/>
            <a:gdLst/>
            <a:ahLst/>
            <a:cxnLst/>
            <a:rect l="l" t="t" r="r" b="b"/>
            <a:pathLst>
              <a:path w="6189237" h="4123579">
                <a:moveTo>
                  <a:pt x="0" y="0"/>
                </a:moveTo>
                <a:lnTo>
                  <a:pt x="6189236" y="0"/>
                </a:lnTo>
                <a:lnTo>
                  <a:pt x="6189236" y="4123580"/>
                </a:lnTo>
                <a:lnTo>
                  <a:pt x="0" y="412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2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762016"/>
            <a:ext cx="7086600" cy="7124683"/>
          </a:xfrm>
          <a:custGeom>
            <a:avLst/>
            <a:gdLst/>
            <a:ahLst/>
            <a:cxnLst/>
            <a:rect l="l" t="t" r="r" b="b"/>
            <a:pathLst>
              <a:path w="6633060" h="6426494">
                <a:moveTo>
                  <a:pt x="0" y="0"/>
                </a:moveTo>
                <a:lnTo>
                  <a:pt x="6633060" y="0"/>
                </a:lnTo>
                <a:lnTo>
                  <a:pt x="6633060" y="6426494"/>
                </a:lnTo>
                <a:lnTo>
                  <a:pt x="0" y="642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271279" y="1348893"/>
            <a:ext cx="8781723" cy="2044202"/>
          </a:xfrm>
          <a:custGeom>
            <a:avLst/>
            <a:gdLst/>
            <a:ahLst/>
            <a:cxnLst/>
            <a:rect l="l" t="t" r="r" b="b"/>
            <a:pathLst>
              <a:path w="8781723" h="2044202">
                <a:moveTo>
                  <a:pt x="0" y="0"/>
                </a:moveTo>
                <a:lnTo>
                  <a:pt x="8781723" y="0"/>
                </a:lnTo>
                <a:lnTo>
                  <a:pt x="8781723" y="2044202"/>
                </a:lnTo>
                <a:lnTo>
                  <a:pt x="0" y="2044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2000"/>
          </a:p>
        </p:txBody>
      </p:sp>
      <p:sp>
        <p:nvSpPr>
          <p:cNvPr id="5" name="Freeform 5"/>
          <p:cNvSpPr/>
          <p:nvPr/>
        </p:nvSpPr>
        <p:spPr>
          <a:xfrm>
            <a:off x="8271279" y="3932527"/>
            <a:ext cx="8594117" cy="2517051"/>
          </a:xfrm>
          <a:custGeom>
            <a:avLst/>
            <a:gdLst/>
            <a:ahLst/>
            <a:cxnLst/>
            <a:rect l="l" t="t" r="r" b="b"/>
            <a:pathLst>
              <a:path w="8594117" h="2517051">
                <a:moveTo>
                  <a:pt x="0" y="0"/>
                </a:moveTo>
                <a:lnTo>
                  <a:pt x="8594116" y="0"/>
                </a:lnTo>
                <a:lnTo>
                  <a:pt x="8594116" y="2517051"/>
                </a:lnTo>
                <a:lnTo>
                  <a:pt x="0" y="2517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662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436" y="8965563"/>
            <a:ext cx="18143564" cy="1321437"/>
          </a:xfrm>
          <a:custGeom>
            <a:avLst/>
            <a:gdLst/>
            <a:ahLst/>
            <a:cxnLst/>
            <a:rect l="l" t="t" r="r" b="b"/>
            <a:pathLst>
              <a:path w="18143564" h="1321437">
                <a:moveTo>
                  <a:pt x="0" y="0"/>
                </a:moveTo>
                <a:lnTo>
                  <a:pt x="18143564" y="0"/>
                </a:lnTo>
                <a:lnTo>
                  <a:pt x="18143564" y="1321437"/>
                </a:lnTo>
                <a:lnTo>
                  <a:pt x="0" y="132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96" r="-556" b="-28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6502827" cy="7486101"/>
          </a:xfrm>
          <a:custGeom>
            <a:avLst/>
            <a:gdLst/>
            <a:ahLst/>
            <a:cxnLst/>
            <a:rect l="l" t="t" r="r" b="b"/>
            <a:pathLst>
              <a:path w="6502827" h="7486101">
                <a:moveTo>
                  <a:pt x="0" y="0"/>
                </a:moveTo>
                <a:lnTo>
                  <a:pt x="6502827" y="0"/>
                </a:lnTo>
                <a:lnTo>
                  <a:pt x="6502827" y="7486101"/>
                </a:lnTo>
                <a:lnTo>
                  <a:pt x="0" y="7486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008800" y="1205115"/>
            <a:ext cx="6698325" cy="768267"/>
          </a:xfrm>
          <a:custGeom>
            <a:avLst/>
            <a:gdLst/>
            <a:ahLst/>
            <a:cxnLst/>
            <a:rect l="l" t="t" r="r" b="b"/>
            <a:pathLst>
              <a:path w="6698325" h="768267">
                <a:moveTo>
                  <a:pt x="0" y="0"/>
                </a:moveTo>
                <a:lnTo>
                  <a:pt x="6698325" y="0"/>
                </a:lnTo>
                <a:lnTo>
                  <a:pt x="6698325" y="768267"/>
                </a:lnTo>
                <a:lnTo>
                  <a:pt x="0" y="768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008800" y="1973382"/>
            <a:ext cx="6822267" cy="998975"/>
          </a:xfrm>
          <a:custGeom>
            <a:avLst/>
            <a:gdLst/>
            <a:ahLst/>
            <a:cxnLst/>
            <a:rect l="l" t="t" r="r" b="b"/>
            <a:pathLst>
              <a:path w="6822267" h="998975">
                <a:moveTo>
                  <a:pt x="0" y="0"/>
                </a:moveTo>
                <a:lnTo>
                  <a:pt x="6822267" y="0"/>
                </a:lnTo>
                <a:lnTo>
                  <a:pt x="6822267" y="998975"/>
                </a:lnTo>
                <a:lnTo>
                  <a:pt x="0" y="998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008800" y="3133544"/>
            <a:ext cx="6624195" cy="374726"/>
          </a:xfrm>
          <a:custGeom>
            <a:avLst/>
            <a:gdLst/>
            <a:ahLst/>
            <a:cxnLst/>
            <a:rect l="l" t="t" r="r" b="b"/>
            <a:pathLst>
              <a:path w="6624195" h="374726">
                <a:moveTo>
                  <a:pt x="0" y="0"/>
                </a:moveTo>
                <a:lnTo>
                  <a:pt x="6624195" y="0"/>
                </a:lnTo>
                <a:lnTo>
                  <a:pt x="6624195" y="374726"/>
                </a:lnTo>
                <a:lnTo>
                  <a:pt x="0" y="374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9144000" y="3508270"/>
            <a:ext cx="6824101" cy="893337"/>
          </a:xfrm>
          <a:custGeom>
            <a:avLst/>
            <a:gdLst/>
            <a:ahLst/>
            <a:cxnLst/>
            <a:rect l="l" t="t" r="r" b="b"/>
            <a:pathLst>
              <a:path w="6824101" h="893337">
                <a:moveTo>
                  <a:pt x="0" y="0"/>
                </a:moveTo>
                <a:lnTo>
                  <a:pt x="6824101" y="0"/>
                </a:lnTo>
                <a:lnTo>
                  <a:pt x="6824101" y="893337"/>
                </a:lnTo>
                <a:lnTo>
                  <a:pt x="0" y="8933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144000" y="4441447"/>
            <a:ext cx="6150192" cy="4073355"/>
          </a:xfrm>
          <a:custGeom>
            <a:avLst/>
            <a:gdLst/>
            <a:ahLst/>
            <a:cxnLst/>
            <a:rect l="l" t="t" r="r" b="b"/>
            <a:pathLst>
              <a:path w="6150192" h="4073355">
                <a:moveTo>
                  <a:pt x="0" y="0"/>
                </a:moveTo>
                <a:lnTo>
                  <a:pt x="6150192" y="0"/>
                </a:lnTo>
                <a:lnTo>
                  <a:pt x="6150192" y="4073354"/>
                </a:lnTo>
                <a:lnTo>
                  <a:pt x="0" y="4073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ptos" panose="020B0004020202020204" pitchFamily="34" charset="0"/>
              </a:rPr>
              <a:t>ZÁVEREČNÝ TEST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sk-SK" sz="6600" dirty="0">
                <a:latin typeface="Aptos" panose="020B0004020202020204" pitchFamily="34" charset="0"/>
              </a:rPr>
              <a:t>Aký je rozdiel medzi phishingom a spear phishingom a ako im môžeme zabrániť?</a:t>
            </a:r>
            <a:endParaRPr lang="en-GB" sz="6600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DD10C35-053D-1E9B-DC1B-9CF03FC524EE}"/>
              </a:ext>
            </a:extLst>
          </p:cNvPr>
          <p:cNvSpPr txBox="1"/>
          <p:nvPr/>
        </p:nvSpPr>
        <p:spPr>
          <a:xfrm>
            <a:off x="1257300" y="835782"/>
            <a:ext cx="15773400" cy="170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5400" b="1" kern="1200" dirty="0">
                <a:solidFill>
                  <a:srgbClr val="92BAB5"/>
                </a:solidFill>
                <a:latin typeface="Aptos" panose="020B0004020202020204" pitchFamily="34" charset="0"/>
                <a:ea typeface="+mj-ea"/>
                <a:cs typeface="+mj-cs"/>
                <a:sym typeface="Inter Bold"/>
              </a:rPr>
              <a:t>ÚVODNÉ OTÁZKY</a:t>
            </a:r>
            <a:endParaRPr lang="en-US" sz="5400" b="1" kern="1200" dirty="0">
              <a:solidFill>
                <a:srgbClr val="92BAB5"/>
              </a:solidFill>
              <a:latin typeface="Aptos" panose="020B0004020202020204" pitchFamily="34" charset="0"/>
              <a:ea typeface="+mj-ea"/>
              <a:cs typeface="+mj-cs"/>
              <a:sym typeface="Inter Bold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56673"/>
              </p:ext>
            </p:extLst>
          </p:nvPr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eeform 3">
            <a:extLst>
              <a:ext uri="{FF2B5EF4-FFF2-40B4-BE49-F238E27FC236}">
                <a16:creationId xmlns:a16="http://schemas.microsoft.com/office/drawing/2014/main" id="{19BC1B5E-5DEE-EEFB-8E95-460412B6D25B}"/>
              </a:ext>
            </a:extLst>
          </p:cNvPr>
          <p:cNvSpPr/>
          <p:nvPr/>
        </p:nvSpPr>
        <p:spPr>
          <a:xfrm>
            <a:off x="609600" y="6900254"/>
            <a:ext cx="2591329" cy="2879254"/>
          </a:xfrm>
          <a:custGeom>
            <a:avLst/>
            <a:gdLst/>
            <a:ahLst/>
            <a:cxnLst/>
            <a:rect l="l" t="t" r="r" b="b"/>
            <a:pathLst>
              <a:path w="2591329" h="2879254">
                <a:moveTo>
                  <a:pt x="0" y="0"/>
                </a:moveTo>
                <a:lnTo>
                  <a:pt x="2591329" y="0"/>
                </a:lnTo>
                <a:lnTo>
                  <a:pt x="2591329" y="2879255"/>
                </a:lnTo>
                <a:lnTo>
                  <a:pt x="0" y="28792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764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/>
                <a:ea typeface="Inter"/>
                <a:cs typeface="Inter"/>
                <a:sym typeface="Inter"/>
              </a:rPr>
              <a:t>Bezplatná licencia</a:t>
            </a:r>
            <a:endParaRPr lang="sk-SK" sz="4000" b="1" dirty="0">
              <a:solidFill>
                <a:srgbClr val="92BAB5"/>
              </a:solidFill>
              <a:latin typeface="Aptos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</a:t>
            </a: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musí: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  <a:endParaRPr lang="sk-SK" sz="3200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</a:t>
            </a: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 dielo prekomponujete, prevediete alebo na ňom staviate, vaše príspevky musia byť publikované pod rovnakou licenciou ako 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nezodpovedajú.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AE0E-7E63-4A49-A889-EF6920E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9" y="1730357"/>
            <a:ext cx="6101981" cy="669174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ptos" panose="020B0004020202020204" pitchFamily="34" charset="0"/>
              </a:rPr>
              <a:t>PHISHING</a:t>
            </a:r>
            <a:endParaRPr lang="mk-MK" sz="60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330F-942F-4D8D-B4B2-7716A66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921" y="856294"/>
            <a:ext cx="10359737" cy="5874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4800" dirty="0">
                <a:latin typeface="Aptos" panose="020B0004020202020204" pitchFamily="34" charset="0"/>
              </a:rPr>
              <a:t>Pojem </a:t>
            </a:r>
            <a:r>
              <a:rPr lang="sk-SK" sz="4800" b="1" dirty="0">
                <a:latin typeface="Aptos" panose="020B0004020202020204" pitchFamily="34" charset="0"/>
              </a:rPr>
              <a:t>phishing</a:t>
            </a:r>
            <a:r>
              <a:rPr lang="sk-SK" sz="4800" dirty="0">
                <a:latin typeface="Aptos" panose="020B0004020202020204" pitchFamily="34" charset="0"/>
              </a:rPr>
              <a:t> pravdepodobne pochádza z anglického slova </a:t>
            </a:r>
            <a:r>
              <a:rPr lang="en-GB" sz="4800" b="1" dirty="0">
                <a:latin typeface="Aptos" panose="020B0004020202020204" pitchFamily="34" charset="0"/>
              </a:rPr>
              <a:t>„fishing“</a:t>
            </a:r>
            <a:r>
              <a:rPr lang="en-GB" sz="4800" dirty="0">
                <a:latin typeface="Aptos" panose="020B0004020202020204" pitchFamily="34" charset="0"/>
              </a:rPr>
              <a:t>, </a:t>
            </a:r>
            <a:r>
              <a:rPr lang="sk-SK" sz="4800" dirty="0">
                <a:latin typeface="Aptos" panose="020B0004020202020204" pitchFamily="34" charset="0"/>
              </a:rPr>
              <a:t>čo znamená, že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sk-SK" sz="4800" dirty="0">
                <a:latin typeface="Aptos" panose="020B0004020202020204" pitchFamily="34" charset="0"/>
              </a:rPr>
              <a:t>sa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  <a:r>
              <a:rPr lang="sk-SK" sz="4800" dirty="0">
                <a:latin typeface="Aptos" panose="020B0004020202020204" pitchFamily="34" charset="0"/>
              </a:rPr>
              <a:t>spája s rybolovom a odkazuje na to, keď ryba vezme ponúknutú návnadu, rovnako ako používateľ internetu.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DB8390-946C-A7F1-468F-E88C7A010AA2}"/>
              </a:ext>
            </a:extLst>
          </p:cNvPr>
          <p:cNvSpPr/>
          <p:nvPr/>
        </p:nvSpPr>
        <p:spPr>
          <a:xfrm>
            <a:off x="13660971" y="5981700"/>
            <a:ext cx="2591329" cy="2879254"/>
          </a:xfrm>
          <a:custGeom>
            <a:avLst/>
            <a:gdLst/>
            <a:ahLst/>
            <a:cxnLst/>
            <a:rect l="l" t="t" r="r" b="b"/>
            <a:pathLst>
              <a:path w="2591329" h="2879254">
                <a:moveTo>
                  <a:pt x="0" y="0"/>
                </a:moveTo>
                <a:lnTo>
                  <a:pt x="2591329" y="0"/>
                </a:lnTo>
                <a:lnTo>
                  <a:pt x="2591329" y="2879255"/>
                </a:lnTo>
                <a:lnTo>
                  <a:pt x="0" y="2879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93" y="321559"/>
            <a:ext cx="9781655" cy="1988345"/>
          </a:xfrm>
        </p:spPr>
        <p:txBody>
          <a:bodyPr>
            <a:normAutofit/>
          </a:bodyPr>
          <a:lstStyle/>
          <a:p>
            <a:pPr algn="l"/>
            <a:r>
              <a:rPr lang="sk-SK" sz="6000" dirty="0">
                <a:latin typeface="Aptos" panose="020B0004020202020204" pitchFamily="34" charset="0"/>
              </a:rPr>
              <a:t>Čo pojem </a:t>
            </a:r>
            <a:r>
              <a:rPr lang="en-GB" sz="6000" dirty="0">
                <a:latin typeface="Aptos" panose="020B0004020202020204" pitchFamily="34" charset="0"/>
              </a:rPr>
              <a:t>Phishing </a:t>
            </a:r>
            <a:r>
              <a:rPr lang="sk-SK" sz="6000" dirty="0">
                <a:latin typeface="Aptos" panose="020B0004020202020204" pitchFamily="34" charset="0"/>
              </a:rPr>
              <a:t>znamená</a:t>
            </a:r>
            <a:r>
              <a:rPr lang="en-GB" sz="60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2278051"/>
            <a:ext cx="8723334" cy="7211507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Phishing je bežný kybernetický útok, ktorý sa zameriava na jednotlivcov prostredníctvom e-mailov, textových správ, telefonátov a iných foriem komunikácie.</a:t>
            </a:r>
          </a:p>
          <a:p>
            <a:r>
              <a:rPr lang="sk-SK" dirty="0">
                <a:latin typeface="Aptos" panose="020B0004020202020204" pitchFamily="34" charset="0"/>
              </a:rPr>
              <a:t>Ide o techniku pokusu o získanie citlivých údajov, ako sú čísla bankových účtov, prostredníctvom podvodnej žiadosti v e-maile alebo na webovej stránke, v ktorej sa páchateľ vydáva za legitímnu firmu alebo za serióznu osobu.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0224EAA-8C03-7B5C-9A84-20E9BA25A804}"/>
              </a:ext>
            </a:extLst>
          </p:cNvPr>
          <p:cNvSpPr/>
          <p:nvPr/>
        </p:nvSpPr>
        <p:spPr>
          <a:xfrm>
            <a:off x="11831125" y="2876514"/>
            <a:ext cx="5775199" cy="4134415"/>
          </a:xfrm>
          <a:custGeom>
            <a:avLst/>
            <a:gdLst/>
            <a:ahLst/>
            <a:cxnLst/>
            <a:rect l="l" t="t" r="r" b="b"/>
            <a:pathLst>
              <a:path w="5114348" h="3835761">
                <a:moveTo>
                  <a:pt x="0" y="0"/>
                </a:moveTo>
                <a:lnTo>
                  <a:pt x="5114348" y="0"/>
                </a:lnTo>
                <a:lnTo>
                  <a:pt x="5114348" y="3835760"/>
                </a:lnTo>
                <a:lnTo>
                  <a:pt x="0" y="3835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96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42D26-96DA-48D6-9519-3B0C7C6D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93" y="321559"/>
            <a:ext cx="9781655" cy="1988345"/>
          </a:xfrm>
        </p:spPr>
        <p:txBody>
          <a:bodyPr>
            <a:normAutofit/>
          </a:bodyPr>
          <a:lstStyle/>
          <a:p>
            <a:pPr algn="l"/>
            <a:r>
              <a:rPr lang="sk-SK" sz="6000" dirty="0">
                <a:latin typeface="Aptos" panose="020B0004020202020204" pitchFamily="34" charset="0"/>
              </a:rPr>
              <a:t>Čo pojem </a:t>
            </a:r>
            <a:r>
              <a:rPr lang="en-GB" sz="6000" dirty="0">
                <a:latin typeface="Aptos" panose="020B0004020202020204" pitchFamily="34" charset="0"/>
              </a:rPr>
              <a:t>Phishing </a:t>
            </a:r>
            <a:r>
              <a:rPr lang="sk-SK" sz="6000" dirty="0">
                <a:latin typeface="Aptos" panose="020B0004020202020204" pitchFamily="34" charset="0"/>
              </a:rPr>
              <a:t>znamená</a:t>
            </a:r>
            <a:r>
              <a:rPr lang="en-GB" sz="60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2351593"/>
            <a:ext cx="8723334" cy="7211507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ptos" panose="020B0004020202020204" pitchFamily="34" charset="0"/>
              </a:rPr>
              <a:t>Phishing je jednou z najjednoduchších techník používaných počítačovými zločincami, ale zostáva jednou z najúčinnejších</a:t>
            </a:r>
            <a:r>
              <a:rPr lang="en-GB" dirty="0">
                <a:latin typeface="Aptos" panose="020B0004020202020204" pitchFamily="34" charset="0"/>
              </a:rPr>
              <a:t>. </a:t>
            </a:r>
            <a:endParaRPr lang="sk-SK" dirty="0">
              <a:latin typeface="Aptos" panose="020B0004020202020204" pitchFamily="34" charset="0"/>
            </a:endParaRPr>
          </a:p>
          <a:p>
            <a:r>
              <a:rPr lang="sk-SK" dirty="0">
                <a:latin typeface="Aptos" panose="020B0004020202020204" pitchFamily="34" charset="0"/>
              </a:rPr>
              <a:t>Spočíva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sk-SK" dirty="0">
                <a:latin typeface="Aptos" panose="020B0004020202020204" pitchFamily="34" charset="0"/>
              </a:rPr>
              <a:t>kontaktovaní jednotlivca tak, aby bol presvedčený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sk-SK" dirty="0">
                <a:latin typeface="Aptos" panose="020B0004020202020204" pitchFamily="34" charset="0"/>
              </a:rPr>
              <a:t>že je v nebezpečenstve, napríklad tým, že poviete, že jeho bankový účet je napadnutý </a:t>
            </a:r>
            <a:r>
              <a:rPr lang="en-GB" dirty="0">
                <a:latin typeface="Aptos" panose="020B0004020202020204" pitchFamily="34" charset="0"/>
              </a:rPr>
              <a:t>a </a:t>
            </a:r>
            <a:r>
              <a:rPr lang="sk-SK" dirty="0">
                <a:latin typeface="Aptos" panose="020B0004020202020204" pitchFamily="34" charset="0"/>
              </a:rPr>
              <a:t>následne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ho rôznymi spôsobmi presvedčíte 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poskytnutiu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svojich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osobných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údajov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sk-SK" dirty="0">
                <a:latin typeface="Aptos" panose="020B0004020202020204" pitchFamily="34" charset="0"/>
              </a:rPr>
              <a:t>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sú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čísla kariet</a:t>
            </a:r>
            <a:r>
              <a:rPr lang="en-GB" dirty="0">
                <a:latin typeface="Aptos" panose="020B0004020202020204" pitchFamily="34" charset="0"/>
              </a:rPr>
              <a:t>,</a:t>
            </a:r>
            <a:r>
              <a:rPr lang="sk-SK" dirty="0">
                <a:latin typeface="Aptos" panose="020B0004020202020204" pitchFamily="34" charset="0"/>
              </a:rPr>
              <a:t> účty alebo heslá. To hackerom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umožní prístup k súkromným dátam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E61CA45-9194-112C-6218-B2B6B9B3F404}"/>
              </a:ext>
            </a:extLst>
          </p:cNvPr>
          <p:cNvSpPr/>
          <p:nvPr/>
        </p:nvSpPr>
        <p:spPr>
          <a:xfrm>
            <a:off x="13239202" y="2278051"/>
            <a:ext cx="3737959" cy="5181600"/>
          </a:xfrm>
          <a:custGeom>
            <a:avLst/>
            <a:gdLst/>
            <a:ahLst/>
            <a:cxnLst/>
            <a:rect l="l" t="t" r="r" b="b"/>
            <a:pathLst>
              <a:path w="2741486" h="4114800">
                <a:moveTo>
                  <a:pt x="0" y="0"/>
                </a:moveTo>
                <a:lnTo>
                  <a:pt x="2741485" y="0"/>
                </a:lnTo>
                <a:lnTo>
                  <a:pt x="2741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9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A0DB-BBB8-4A67-8532-A4E3DCE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9819"/>
            <a:ext cx="15994026" cy="1099641"/>
          </a:xfrm>
        </p:spPr>
        <p:txBody>
          <a:bodyPr>
            <a:noAutofit/>
          </a:bodyPr>
          <a:lstStyle/>
          <a:p>
            <a:br>
              <a:rPr lang="sk-SK" dirty="0">
                <a:latin typeface="Aptos" panose="020B0004020202020204" pitchFamily="34" charset="0"/>
              </a:rPr>
            </a:br>
            <a:r>
              <a:rPr lang="sk-SK" dirty="0">
                <a:latin typeface="Aptos" panose="020B0004020202020204" pitchFamily="34" charset="0"/>
              </a:rPr>
              <a:t>Kedy to začalo?</a:t>
            </a:r>
            <a:br>
              <a:rPr lang="en-US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B48E4-052E-41E0-AE9C-C53CCC5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805" y="2121196"/>
            <a:ext cx="15263037" cy="63751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>
                <a:latin typeface="Aptos" panose="020B0004020202020204" pitchFamily="34" charset="0"/>
              </a:rPr>
              <a:t>Prvé pokusy o phishing v histórii boli zaznamenané koncom 90-tych rokov proti spoločnosti </a:t>
            </a:r>
            <a:r>
              <a:rPr lang="sk-SK" dirty="0" err="1">
                <a:latin typeface="Aptos" panose="020B0004020202020204" pitchFamily="34" charset="0"/>
              </a:rPr>
              <a:t>America</a:t>
            </a:r>
            <a:r>
              <a:rPr lang="sk-SK" dirty="0">
                <a:latin typeface="Aptos" panose="020B0004020202020204" pitchFamily="34" charset="0"/>
              </a:rPr>
              <a:t> Online, ktorá bola v tom čase najväčším poskytovateľom prístupu na internet.</a:t>
            </a:r>
            <a:r>
              <a:rPr lang="en-GB" dirty="0">
                <a:latin typeface="Aptos" panose="020B0004020202020204" pitchFamily="34" charset="0"/>
              </a:rPr>
              <a:t> 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sk-SK" dirty="0">
                <a:latin typeface="Aptos" panose="020B0004020202020204" pitchFamily="34" charset="0"/>
              </a:rPr>
              <a:t>Konzistentnosť podvodov viedla spoločnosť k tomu, aby poslala </a:t>
            </a:r>
            <a:r>
              <a:rPr lang="sk-SK" b="1" dirty="0">
                <a:latin typeface="Aptos" panose="020B0004020202020204" pitchFamily="34" charset="0"/>
              </a:rPr>
              <a:t>e-mail</a:t>
            </a:r>
            <a:r>
              <a:rPr lang="sk-SK" dirty="0">
                <a:latin typeface="Aptos" panose="020B0004020202020204" pitchFamily="34" charset="0"/>
              </a:rPr>
              <a:t> všetkým používateľom s vysvetlením, že spoločnosť ich nikdy nebude kontaktovať kvôli </a:t>
            </a:r>
            <a:r>
              <a:rPr lang="sk-SK" b="1" dirty="0">
                <a:latin typeface="Aptos" panose="020B0004020202020204" pitchFamily="34" charset="0"/>
              </a:rPr>
              <a:t>platbe</a:t>
            </a:r>
            <a:r>
              <a:rPr lang="sk-SK" dirty="0">
                <a:latin typeface="Aptos" panose="020B0004020202020204" pitchFamily="34" charset="0"/>
              </a:rPr>
              <a:t> alebo zisteniu Konzistentnosť podvodov podnietila nadnárodnú spoločnosť, aby poslala e-mail všetkým používateľom s vysvetlením, že spoločnosť ich nikdy nebude kontaktovať kvôli platbe alebo zisteniu </a:t>
            </a:r>
            <a:r>
              <a:rPr lang="sk-SK" b="1" dirty="0">
                <a:latin typeface="Aptos" panose="020B0004020202020204" pitchFamily="34" charset="0"/>
              </a:rPr>
              <a:t>hesiel</a:t>
            </a:r>
            <a:r>
              <a:rPr lang="en-GB" dirty="0">
                <a:latin typeface="Aptos" panose="020B0004020202020204" pitchFamily="34" charset="0"/>
              </a:rPr>
              <a:t>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sk-SK" dirty="0">
                <a:latin typeface="Aptos" panose="020B0004020202020204" pitchFamily="34" charset="0"/>
              </a:rPr>
              <a:t>Následne sa na začiatku 21. storočia pozornosť hackerov presunula na online platobné systémy, keďže pre zločincov bolo bežné klonovať stránky ako E-BAY alebo PAY-PAL.</a:t>
            </a:r>
            <a:endParaRPr lang="en-GB" dirty="0">
              <a:latin typeface="Aptos" panose="020B0004020202020204" pitchFamily="34" charset="0"/>
            </a:endParaRPr>
          </a:p>
          <a:p>
            <a:pPr algn="just"/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0823DDE-3BCE-96CD-1852-9500837684CA}"/>
              </a:ext>
            </a:extLst>
          </p:cNvPr>
          <p:cNvSpPr/>
          <p:nvPr/>
        </p:nvSpPr>
        <p:spPr>
          <a:xfrm>
            <a:off x="15925800" y="7916837"/>
            <a:ext cx="1790870" cy="1790870"/>
          </a:xfrm>
          <a:custGeom>
            <a:avLst/>
            <a:gdLst/>
            <a:ahLst/>
            <a:cxnLst/>
            <a:rect l="l" t="t" r="r" b="b"/>
            <a:pathLst>
              <a:path w="1790870" h="1790870">
                <a:moveTo>
                  <a:pt x="0" y="0"/>
                </a:moveTo>
                <a:lnTo>
                  <a:pt x="1790870" y="0"/>
                </a:lnTo>
                <a:lnTo>
                  <a:pt x="1790870" y="1790870"/>
                </a:lnTo>
                <a:lnTo>
                  <a:pt x="0" y="179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8417" y="1266861"/>
            <a:ext cx="10251165" cy="71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sk-SK" sz="66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DRUHY </a:t>
            </a:r>
            <a:r>
              <a:rPr lang="en-US" sz="66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PHISHING</a:t>
            </a:r>
            <a:r>
              <a:rPr lang="sk-SK" sz="66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</a:t>
            </a:r>
            <a:endParaRPr lang="en-US" sz="6600" b="1" dirty="0">
              <a:solidFill>
                <a:srgbClr val="92BAB5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6896" y="2727190"/>
            <a:ext cx="176942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Existuje niekoľko druhov phishingu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7984" y="4820328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81882" y="4820328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35780" y="4820328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89679" y="4820328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43577" y="4820328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758323" y="4135686"/>
            <a:ext cx="1176848" cy="1348472"/>
          </a:xfrm>
          <a:custGeom>
            <a:avLst/>
            <a:gdLst/>
            <a:ahLst/>
            <a:cxnLst/>
            <a:rect l="l" t="t" r="r" b="b"/>
            <a:pathLst>
              <a:path w="1176848" h="1348472">
                <a:moveTo>
                  <a:pt x="0" y="0"/>
                </a:moveTo>
                <a:lnTo>
                  <a:pt x="1176848" y="0"/>
                </a:lnTo>
                <a:lnTo>
                  <a:pt x="1176848" y="1348472"/>
                </a:lnTo>
                <a:lnTo>
                  <a:pt x="0" y="13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3911577" y="4421978"/>
            <a:ext cx="1165630" cy="1062180"/>
          </a:xfrm>
          <a:custGeom>
            <a:avLst/>
            <a:gdLst/>
            <a:ahLst/>
            <a:cxnLst/>
            <a:rect l="l" t="t" r="r" b="b"/>
            <a:pathLst>
              <a:path w="1165630" h="1062180">
                <a:moveTo>
                  <a:pt x="0" y="0"/>
                </a:moveTo>
                <a:lnTo>
                  <a:pt x="1165630" y="0"/>
                </a:lnTo>
                <a:lnTo>
                  <a:pt x="1165630" y="1062180"/>
                </a:lnTo>
                <a:lnTo>
                  <a:pt x="0" y="1062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7734682" y="4521145"/>
            <a:ext cx="912455" cy="963013"/>
          </a:xfrm>
          <a:custGeom>
            <a:avLst/>
            <a:gdLst/>
            <a:ahLst/>
            <a:cxnLst/>
            <a:rect l="l" t="t" r="r" b="b"/>
            <a:pathLst>
              <a:path w="912455" h="963013">
                <a:moveTo>
                  <a:pt x="0" y="0"/>
                </a:moveTo>
                <a:lnTo>
                  <a:pt x="912455" y="0"/>
                </a:lnTo>
                <a:lnTo>
                  <a:pt x="912455" y="963013"/>
                </a:lnTo>
                <a:lnTo>
                  <a:pt x="0" y="963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0688779" y="4421978"/>
            <a:ext cx="1099499" cy="1014288"/>
          </a:xfrm>
          <a:custGeom>
            <a:avLst/>
            <a:gdLst/>
            <a:ahLst/>
            <a:cxnLst/>
            <a:rect l="l" t="t" r="r" b="b"/>
            <a:pathLst>
              <a:path w="1099499" h="1014288">
                <a:moveTo>
                  <a:pt x="0" y="0"/>
                </a:moveTo>
                <a:lnTo>
                  <a:pt x="1099499" y="0"/>
                </a:lnTo>
                <a:lnTo>
                  <a:pt x="1099499" y="1014287"/>
                </a:lnTo>
                <a:lnTo>
                  <a:pt x="0" y="1014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4432476" y="4362174"/>
            <a:ext cx="772003" cy="1074091"/>
          </a:xfrm>
          <a:custGeom>
            <a:avLst/>
            <a:gdLst/>
            <a:ahLst/>
            <a:cxnLst/>
            <a:rect l="l" t="t" r="r" b="b"/>
            <a:pathLst>
              <a:path w="772003" h="1074091">
                <a:moveTo>
                  <a:pt x="0" y="0"/>
                </a:moveTo>
                <a:lnTo>
                  <a:pt x="772003" y="0"/>
                </a:lnTo>
                <a:lnTo>
                  <a:pt x="772003" y="1074091"/>
                </a:lnTo>
                <a:lnTo>
                  <a:pt x="0" y="10740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1406287" y="6136970"/>
            <a:ext cx="2263676" cy="8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Email</a:t>
            </a:r>
            <a:r>
              <a:rPr lang="sk-SK" sz="2800" b="1" dirty="0" err="1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ový</a:t>
            </a:r>
            <a:r>
              <a:rPr lang="en-US" sz="28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Phishing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36316" y="6136970"/>
            <a:ext cx="2377232" cy="1347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Spear </a:t>
            </a:r>
            <a:r>
              <a:rPr lang="sk-SK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(lov harpúnou)</a:t>
            </a: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Phishing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87107" y="6136970"/>
            <a:ext cx="2307878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sk-SK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Klon</a:t>
            </a: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Phishing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59963" y="6136970"/>
            <a:ext cx="2345531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sk-SK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Hlasový</a:t>
            </a: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 Phishing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91791" y="6136970"/>
            <a:ext cx="2234357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446183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SMS  Phishing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EMAIL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10412980" cy="6846482"/>
          </a:xfrm>
        </p:spPr>
        <p:txBody>
          <a:bodyPr>
            <a:normAutofit lnSpcReduction="10000"/>
          </a:bodyPr>
          <a:lstStyle/>
          <a:p>
            <a:r>
              <a:rPr lang="sk-SK" sz="4800" dirty="0">
                <a:latin typeface="Aptos" panose="020B0004020202020204" pitchFamily="34" charset="0"/>
              </a:rPr>
              <a:t>V digitálnej sfére je e-mailový phishing hlavnou hrozbou, ktorej pôvod spočíva v tom, že počítačoví zločinci sa pokúšajú </a:t>
            </a:r>
            <a:r>
              <a:rPr lang="sk-SK" sz="4800" b="1" dirty="0">
                <a:latin typeface="Aptos" panose="020B0004020202020204" pitchFamily="34" charset="0"/>
              </a:rPr>
              <a:t>oklamať</a:t>
            </a:r>
            <a:r>
              <a:rPr lang="sk-SK" sz="4800" dirty="0">
                <a:latin typeface="Aptos" panose="020B0004020202020204" pitchFamily="34" charset="0"/>
              </a:rPr>
              <a:t> ľudí </a:t>
            </a:r>
            <a:r>
              <a:rPr lang="sk-SK" sz="4800" b="1" dirty="0">
                <a:latin typeface="Aptos" panose="020B0004020202020204" pitchFamily="34" charset="0"/>
              </a:rPr>
              <a:t>spamom</a:t>
            </a:r>
            <a:r>
              <a:rPr lang="sk-SK" sz="4800" dirty="0">
                <a:latin typeface="Aptos" panose="020B0004020202020204" pitchFamily="34" charset="0"/>
              </a:rPr>
              <a:t> alebo falošnými </a:t>
            </a:r>
            <a:r>
              <a:rPr lang="sk-SK" sz="4800" b="1" dirty="0">
                <a:latin typeface="Aptos" panose="020B0004020202020204" pitchFamily="34" charset="0"/>
              </a:rPr>
              <a:t>e-mailmi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sk-SK" sz="4800" dirty="0">
                <a:latin typeface="Aptos" panose="020B0004020202020204" pitchFamily="34" charset="0"/>
              </a:rPr>
              <a:t>Medzi typmi e-mailového phishingu nájdeme širokú škálu, ako je spear phishing a klon phishing, ktoré smerujú hrozby na konkrétne organizácie oveľa konkrétnejšie a organizovanejšie.</a:t>
            </a:r>
            <a:r>
              <a:rPr lang="en-GB" sz="48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49410DC-36E3-DCA0-B92A-07C3824E61AE}"/>
              </a:ext>
            </a:extLst>
          </p:cNvPr>
          <p:cNvSpPr/>
          <p:nvPr/>
        </p:nvSpPr>
        <p:spPr>
          <a:xfrm>
            <a:off x="13379146" y="1333500"/>
            <a:ext cx="2821260" cy="5594071"/>
          </a:xfrm>
          <a:custGeom>
            <a:avLst/>
            <a:gdLst/>
            <a:ahLst/>
            <a:cxnLst/>
            <a:rect l="l" t="t" r="r" b="b"/>
            <a:pathLst>
              <a:path w="1524647" h="3619341">
                <a:moveTo>
                  <a:pt x="0" y="0"/>
                </a:moveTo>
                <a:lnTo>
                  <a:pt x="1524647" y="0"/>
                </a:lnTo>
                <a:lnTo>
                  <a:pt x="1524647" y="3619341"/>
                </a:lnTo>
                <a:lnTo>
                  <a:pt x="0" y="361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8706" y="8229600"/>
            <a:ext cx="4009295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Arc 308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076" y="975241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3459-AC01-45D2-9871-29E029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5" y="1021556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ptos" panose="020B0004020202020204" pitchFamily="34" charset="0"/>
              </a:rPr>
              <a:t>SPEAR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05A1-31A0-42C7-93F8-296AADC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2" y="2781300"/>
            <a:ext cx="9941828" cy="6846482"/>
          </a:xfrm>
        </p:spPr>
        <p:txBody>
          <a:bodyPr>
            <a:normAutofit/>
          </a:bodyPr>
          <a:lstStyle/>
          <a:p>
            <a:r>
              <a:rPr lang="sk-SK" sz="4800" dirty="0">
                <a:latin typeface="Aptos" panose="020B0004020202020204" pitchFamily="34" charset="0"/>
              </a:rPr>
              <a:t>E-mailový phishing je najčastejšou hrozbou v digitálnej sfére, pričom spear phishing ho posúva na cielenejšiu úroveň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  <a:p>
            <a:r>
              <a:rPr lang="sk-SK" sz="4800" dirty="0">
                <a:latin typeface="Aptos" panose="020B0004020202020204" pitchFamily="34" charset="0"/>
              </a:rPr>
              <a:t>Táto stratégia spočíva v presnej identifikácii obete útoku s cieľom vytvoriť čo najpravdivejší e-mail</a:t>
            </a:r>
            <a:r>
              <a:rPr lang="en-GB" sz="48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2E3A9DF-A67F-5D6D-2F98-6B319A02119C}"/>
              </a:ext>
            </a:extLst>
          </p:cNvPr>
          <p:cNvSpPr/>
          <p:nvPr/>
        </p:nvSpPr>
        <p:spPr>
          <a:xfrm rot="-567310">
            <a:off x="13282471" y="2978650"/>
            <a:ext cx="2725165" cy="3582136"/>
          </a:xfrm>
          <a:custGeom>
            <a:avLst/>
            <a:gdLst/>
            <a:ahLst/>
            <a:cxnLst/>
            <a:rect l="l" t="t" r="r" b="b"/>
            <a:pathLst>
              <a:path w="1381216" h="1467427">
                <a:moveTo>
                  <a:pt x="0" y="0"/>
                </a:moveTo>
                <a:lnTo>
                  <a:pt x="1381216" y="0"/>
                </a:lnTo>
                <a:lnTo>
                  <a:pt x="1381216" y="1467428"/>
                </a:lnTo>
                <a:lnTo>
                  <a:pt x="0" y="1467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Props1.xml><?xml version="1.0" encoding="utf-8"?>
<ds:datastoreItem xmlns:ds="http://schemas.openxmlformats.org/officeDocument/2006/customXml" ds:itemID="{D465AB13-DA93-4BF9-8515-6CC1D025D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608025-EC09-4ADB-A832-C07F1D531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41BAB-4C4D-40D8-9CF8-0A3A84DC679F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1457</Words>
  <Application>Microsoft Office PowerPoint</Application>
  <PresentationFormat>Vlastná</PresentationFormat>
  <Paragraphs>121</Paragraphs>
  <Slides>20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Office Theme</vt:lpstr>
      <vt:lpstr>1_Motív Office</vt:lpstr>
      <vt:lpstr>Motív Office</vt:lpstr>
      <vt:lpstr>Digitálne súkromie– Phishing</vt:lpstr>
      <vt:lpstr>Prezentácia programu PowerPoint</vt:lpstr>
      <vt:lpstr>PHISHING</vt:lpstr>
      <vt:lpstr>Čo pojem Phishing znamená?</vt:lpstr>
      <vt:lpstr>Čo pojem Phishing znamená?</vt:lpstr>
      <vt:lpstr> Kedy to začalo? </vt:lpstr>
      <vt:lpstr>Prezentácia programu PowerPoint</vt:lpstr>
      <vt:lpstr>EMAIL PHISHING</vt:lpstr>
      <vt:lpstr>SPEAR PHISHING</vt:lpstr>
      <vt:lpstr>Na čo sa používa?</vt:lpstr>
      <vt:lpstr>KLON PHISHING</vt:lpstr>
      <vt:lpstr>HLASOVÝ PHISHING</vt:lpstr>
      <vt:lpstr>SMS PHISHING</vt:lpstr>
      <vt:lpstr>Prezentácia programu PowerPoint</vt:lpstr>
      <vt:lpstr>Prezentácia programu PowerPoint</vt:lpstr>
      <vt:lpstr>ČO SA STANE S NEOSTRAŽITÝMKTORÝ ZHLTNE NÁVNADU?</vt:lpstr>
      <vt:lpstr>Prezentácia programu PowerPoint</vt:lpstr>
      <vt:lpstr>Prezentácia programu PowerPoint</vt:lpstr>
      <vt:lpstr>ZÁVEREČNÝ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2. Digital Privacy: Phishing</dc:title>
  <cp:lastModifiedBy>Martin Richter</cp:lastModifiedBy>
  <cp:revision>17</cp:revision>
  <dcterms:created xsi:type="dcterms:W3CDTF">2006-08-16T00:00:00Z</dcterms:created>
  <dcterms:modified xsi:type="dcterms:W3CDTF">2024-10-23T12:33:23Z</dcterms:modified>
  <dc:identifier>DAGKh2szZqM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