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31"/>
  </p:notesMasterIdLst>
  <p:sldIdLst>
    <p:sldId id="307" r:id="rId6"/>
    <p:sldId id="257" r:id="rId7"/>
    <p:sldId id="308" r:id="rId8"/>
    <p:sldId id="313" r:id="rId9"/>
    <p:sldId id="314" r:id="rId10"/>
    <p:sldId id="261" r:id="rId11"/>
    <p:sldId id="262" r:id="rId12"/>
    <p:sldId id="263" r:id="rId13"/>
    <p:sldId id="264" r:id="rId14"/>
    <p:sldId id="315" r:id="rId15"/>
    <p:sldId id="316" r:id="rId16"/>
    <p:sldId id="317" r:id="rId17"/>
    <p:sldId id="318" r:id="rId18"/>
    <p:sldId id="319" r:id="rId19"/>
    <p:sldId id="309" r:id="rId20"/>
    <p:sldId id="271" r:id="rId21"/>
    <p:sldId id="311" r:id="rId22"/>
    <p:sldId id="273" r:id="rId23"/>
    <p:sldId id="320" r:id="rId24"/>
    <p:sldId id="275" r:id="rId25"/>
    <p:sldId id="276" r:id="rId26"/>
    <p:sldId id="277" r:id="rId27"/>
    <p:sldId id="278" r:id="rId28"/>
    <p:sldId id="324" r:id="rId29"/>
    <p:sldId id="265" r:id="rId30"/>
  </p:sldIdLst>
  <p:sldSz cx="18288000" cy="10287000"/>
  <p:notesSz cx="6858000" cy="9144000"/>
  <p:embeddedFontLst>
    <p:embeddedFont>
      <p:font typeface="Cambria" panose="02040503050406030204" pitchFamily="18" charset="0"/>
      <p:regular r:id="rId32"/>
      <p:bold r:id="rId33"/>
      <p:italic r:id="rId34"/>
      <p:boldItalic r:id="rId35"/>
    </p:embeddedFont>
    <p:embeddedFont>
      <p:font typeface="Inter" panose="020B0604020202020204" charset="0"/>
      <p:regular r:id="rId36"/>
    </p:embeddedFont>
    <p:embeddedFont>
      <p:font typeface="Inter 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9AD5B-ABED-4161-8F32-8F2952C32D9F}" v="3" dt="2024-10-23T12:26:19.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EB19AD5B-ABED-4161-8F32-8F2952C32D9F}"/>
    <pc:docChg chg="delSld">
      <pc:chgData name="Martina Hanová" userId="S::hanova@uniag.sk::3d22e42d-bb89-40fb-8988-9efa43568f68" providerId="AD" clId="Web-{EB19AD5B-ABED-4161-8F32-8F2952C32D9F}" dt="2024-10-23T12:26:19.066" v="2"/>
      <pc:docMkLst>
        <pc:docMk/>
      </pc:docMkLst>
      <pc:sldChg chg="del">
        <pc:chgData name="Martina Hanová" userId="S::hanova@uniag.sk::3d22e42d-bb89-40fb-8988-9efa43568f68" providerId="AD" clId="Web-{EB19AD5B-ABED-4161-8F32-8F2952C32D9F}" dt="2024-10-23T12:26:11.628" v="0"/>
        <pc:sldMkLst>
          <pc:docMk/>
          <pc:sldMk cId="1120176027" sldId="321"/>
        </pc:sldMkLst>
      </pc:sldChg>
      <pc:sldChg chg="del">
        <pc:chgData name="Martina Hanová" userId="S::hanova@uniag.sk::3d22e42d-bb89-40fb-8988-9efa43568f68" providerId="AD" clId="Web-{EB19AD5B-ABED-4161-8F32-8F2952C32D9F}" dt="2024-10-23T12:26:17.910" v="1"/>
        <pc:sldMkLst>
          <pc:docMk/>
          <pc:sldMk cId="2864157028" sldId="322"/>
        </pc:sldMkLst>
      </pc:sldChg>
      <pc:sldChg chg="del">
        <pc:chgData name="Martina Hanová" userId="S::hanova@uniag.sk::3d22e42d-bb89-40fb-8988-9efa43568f68" providerId="AD" clId="Web-{EB19AD5B-ABED-4161-8F32-8F2952C32D9F}" dt="2024-10-23T12:26:19.066" v="2"/>
        <pc:sldMkLst>
          <pc:docMk/>
          <pc:sldMk cId="0" sldId="323"/>
        </pc:sldMkLst>
      </pc:sldChg>
    </pc:docChg>
  </pc:docChgLst>
  <pc:docChgLst>
    <pc:chgData name="Marcela Hallová" userId="S::hallovam@uniag.sk::11c297e8-e2cf-40dc-b098-351a91ef2171" providerId="AD" clId="Web-{F07F011B-CB64-4976-8AFB-FE60F92FBD1D}"/>
    <pc:docChg chg="modSld">
      <pc:chgData name="Marcela Hallová" userId="S::hallovam@uniag.sk::11c297e8-e2cf-40dc-b098-351a91ef2171" providerId="AD" clId="Web-{F07F011B-CB64-4976-8AFB-FE60F92FBD1D}" dt="2024-09-25T12:46:51.487" v="1" actId="20577"/>
      <pc:docMkLst>
        <pc:docMk/>
      </pc:docMkLst>
      <pc:sldChg chg="modSp">
        <pc:chgData name="Marcela Hallová" userId="S::hallovam@uniag.sk::11c297e8-e2cf-40dc-b098-351a91ef2171" providerId="AD" clId="Web-{F07F011B-CB64-4976-8AFB-FE60F92FBD1D}" dt="2024-09-25T12:46:51.487" v="1" actId="20577"/>
        <pc:sldMkLst>
          <pc:docMk/>
          <pc:sldMk cId="0" sldId="265"/>
        </pc:sldMkLst>
        <pc:spChg chg="mod">
          <ac:chgData name="Marcela Hallová" userId="S::hallovam@uniag.sk::11c297e8-e2cf-40dc-b098-351a91ef2171" providerId="AD" clId="Web-{F07F011B-CB64-4976-8AFB-FE60F92FBD1D}" dt="2024-09-25T12:46:51.487" v="1" actId="20577"/>
          <ac:spMkLst>
            <pc:docMk/>
            <pc:sldMk cId="0" sldId="265"/>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n-US" sz="3600" b="1" dirty="0">
              <a:solidFill>
                <a:srgbClr val="000000"/>
              </a:solidFill>
              <a:latin typeface="Aptos" panose="020B0004020202020204" pitchFamily="34" charset="0"/>
              <a:ea typeface="Inter Bold"/>
              <a:cs typeface="Inter Bold"/>
              <a:sym typeface="Inter Bold"/>
            </a:rPr>
            <a:t>Do you lock your bag when you go out?</a:t>
          </a:r>
          <a:endParaRPr lang="en-US" sz="3600" b="1" dirty="0">
            <a:latin typeface="Aptos" panose="020B0004020202020204" pitchFamily="34" charset="0"/>
          </a:endParaRPr>
        </a:p>
      </dgm:t>
    </dgm:pt>
    <dgm:pt modelId="{8E8351F2-7651-4031-A843-6C966FB0A51A}" type="parTrans" cxnId="{FB5B30B6-57F6-4F69-9140-1141AC4B2C58}">
      <dgm:prSet/>
      <dgm:spPr/>
      <dgm:t>
        <a:bodyPr/>
        <a:lstStyle/>
        <a:p>
          <a:endParaRPr lang="en-US" sz="3200"/>
        </a:p>
      </dgm:t>
    </dgm:pt>
    <dgm:pt modelId="{97070667-920B-4A5C-879E-A0476EF7D076}" type="sibTrans" cxnId="{FB5B30B6-57F6-4F69-9140-1141AC4B2C58}">
      <dgm:prSet/>
      <dgm:spPr/>
      <dgm:t>
        <a:bodyPr/>
        <a:lstStyle/>
        <a:p>
          <a:endParaRPr lang="en-US" sz="3200"/>
        </a:p>
      </dgm:t>
    </dgm:pt>
    <dgm:pt modelId="{F896F5E4-15BF-42B7-A51E-CA6559A2EC6C}">
      <dgm:prSet custT="1"/>
      <dgm:spPr/>
      <dgm:t>
        <a:bodyPr/>
        <a:lstStyle/>
        <a:p>
          <a:pPr>
            <a:lnSpc>
              <a:spcPct val="100000"/>
            </a:lnSpc>
          </a:pPr>
          <a:r>
            <a:rPr lang="en-US" sz="3600" b="1" dirty="0">
              <a:solidFill>
                <a:srgbClr val="000000"/>
              </a:solidFill>
              <a:latin typeface="Aptos" panose="020B0004020202020204" pitchFamily="34" charset="0"/>
              <a:ea typeface="Inter Bold"/>
              <a:cs typeface="Inter Bold"/>
              <a:sym typeface="Inter Bold"/>
            </a:rPr>
            <a:t>Do you lock your house in the same way you lock your mobile phone?</a:t>
          </a:r>
          <a:endParaRPr lang="en-US" sz="3600" b="1" dirty="0">
            <a:latin typeface="Aptos" panose="020B0004020202020204" pitchFamily="34" charset="0"/>
          </a:endParaRPr>
        </a:p>
      </dgm:t>
    </dgm:pt>
    <dgm:pt modelId="{E14449A5-0CD7-4EF3-A112-3C5B96BC3A3B}" type="parTrans" cxnId="{6FE6C4C1-99CB-403A-BFDC-9DB772E1FC40}">
      <dgm:prSet/>
      <dgm:spPr/>
      <dgm:t>
        <a:bodyPr/>
        <a:lstStyle/>
        <a:p>
          <a:endParaRPr lang="en-US" sz="3200"/>
        </a:p>
      </dgm:t>
    </dgm:pt>
    <dgm:pt modelId="{2A6D5719-2F96-47BE-B966-4671EADC725C}" type="sibTrans" cxnId="{6FE6C4C1-99CB-403A-BFDC-9DB772E1FC40}">
      <dgm:prSet/>
      <dgm:spPr/>
      <dgm:t>
        <a:bodyPr/>
        <a:lstStyle/>
        <a:p>
          <a:endParaRPr lang="en-US" sz="3200"/>
        </a:p>
      </dgm:t>
    </dgm:pt>
    <dgm:pt modelId="{D7750441-3100-4364-AA85-638628CB6031}">
      <dgm:prSet custT="1"/>
      <dgm:spPr/>
      <dgm:t>
        <a:bodyPr/>
        <a:lstStyle/>
        <a:p>
          <a:pPr>
            <a:lnSpc>
              <a:spcPct val="100000"/>
            </a:lnSpc>
          </a:pPr>
          <a:r>
            <a:rPr lang="en-US" sz="3600" b="1" dirty="0">
              <a:solidFill>
                <a:srgbClr val="000000"/>
              </a:solidFill>
              <a:latin typeface="Aptos" panose="020B0004020202020204" pitchFamily="34" charset="0"/>
              <a:ea typeface="Inter Bold"/>
              <a:cs typeface="Inter Bold"/>
              <a:sym typeface="Inter Bold"/>
            </a:rPr>
            <a:t>Have you ever left your keys with </a:t>
          </a:r>
          <a:br>
            <a:rPr lang="sk-SK" sz="3600" b="1" dirty="0">
              <a:solidFill>
                <a:srgbClr val="000000"/>
              </a:solidFill>
              <a:latin typeface="Aptos" panose="020B0004020202020204" pitchFamily="34" charset="0"/>
              <a:ea typeface="Inter Bold"/>
              <a:cs typeface="Inter Bold"/>
              <a:sym typeface="Inter Bold"/>
            </a:rPr>
          </a:br>
          <a:r>
            <a:rPr lang="en-US" sz="3600" b="1" dirty="0">
              <a:solidFill>
                <a:srgbClr val="000000"/>
              </a:solidFill>
              <a:latin typeface="Aptos" panose="020B0004020202020204" pitchFamily="34" charset="0"/>
              <a:ea typeface="Inter Bold"/>
              <a:cs typeface="Inter Bold"/>
              <a:sym typeface="Inter Bold"/>
            </a:rPr>
            <a:t>a neighbor in case of emergency?</a:t>
          </a:r>
        </a:p>
      </dgm:t>
    </dgm:pt>
    <dgm:pt modelId="{669C5B10-02BA-4B54-907F-B5184AF2F667}" type="parTrans" cxnId="{92E0DFB5-128A-427E-A1B2-ABFB5436F458}">
      <dgm:prSet/>
      <dgm:spPr/>
      <dgm:t>
        <a:bodyPr/>
        <a:lstStyle/>
        <a:p>
          <a:endParaRPr lang="sk-SK"/>
        </a:p>
      </dgm:t>
    </dgm:pt>
    <dgm:pt modelId="{560E900F-6304-4E08-800C-CF3BBF563E53}" type="sibTrans" cxnId="{92E0DFB5-128A-427E-A1B2-ABFB5436F458}">
      <dgm:prSet/>
      <dgm:spPr/>
      <dgm:t>
        <a:bodyPr/>
        <a:lstStyle/>
        <a:p>
          <a:endParaRPr lang="sk-SK"/>
        </a:p>
      </dgm:t>
    </dgm:pt>
    <dgm:pt modelId="{2DC70038-8F77-4F54-A849-44E5E9635D1E}">
      <dgm:prSet custT="1"/>
      <dgm:spPr/>
      <dgm:t>
        <a:bodyPr/>
        <a:lstStyle/>
        <a:p>
          <a:pPr>
            <a:lnSpc>
              <a:spcPct val="100000"/>
            </a:lnSpc>
          </a:pPr>
          <a:r>
            <a:rPr lang="en-US" sz="3600" b="1" dirty="0">
              <a:solidFill>
                <a:srgbClr val="000000"/>
              </a:solidFill>
              <a:latin typeface="Aptos" panose="020B0004020202020204" pitchFamily="34" charset="0"/>
              <a:ea typeface="Inter Bold"/>
              <a:cs typeface="Inter Bold"/>
              <a:sym typeface="Inter Bold"/>
            </a:rPr>
            <a:t>Don't you think that sharing your passwords with a stranger is tantamount to letting a stranger have access to your home?</a:t>
          </a:r>
        </a:p>
      </dgm:t>
    </dgm:pt>
    <dgm:pt modelId="{6096B0E8-9ACF-424E-838B-4C472F4B3837}" type="parTrans" cxnId="{C2C9E0B0-E8FA-484D-B809-74BA53CC02FA}">
      <dgm:prSet/>
      <dgm:spPr/>
      <dgm:t>
        <a:bodyPr/>
        <a:lstStyle/>
        <a:p>
          <a:endParaRPr lang="sk-SK"/>
        </a:p>
      </dgm:t>
    </dgm:pt>
    <dgm:pt modelId="{4D0FCCE8-E974-4098-A7FC-F9DAC2F82143}" type="sibTrans" cxnId="{C2C9E0B0-E8FA-484D-B809-74BA53CC02FA}">
      <dgm:prSet/>
      <dgm:spPr/>
      <dgm:t>
        <a:bodyPr/>
        <a:lstStyle/>
        <a:p>
          <a:endParaRPr lang="sk-SK"/>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4" custLinFactNeighborX="-347" custLinFactNeighborY="-1301"/>
      <dgm:spPr/>
    </dgm:pt>
    <dgm:pt modelId="{EBE6A6BB-A490-48D6-927D-A2E4AE497919}" type="pres">
      <dgm:prSet presAssocID="{F9C2F4BE-EB9B-4688-A872-ADD58D39D0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4">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4"/>
      <dgm:spPr/>
    </dgm:pt>
    <dgm:pt modelId="{86AFC11D-B852-4C54-9CD8-71F36EDFF892}" type="pres">
      <dgm:prSet presAssocID="{F896F5E4-15BF-42B7-A51E-CA6559A2EC6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zpečnostná kamera výplň plnou farbou"/>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4">
        <dgm:presLayoutVars>
          <dgm:chMax val="0"/>
          <dgm:chPref val="0"/>
        </dgm:presLayoutVars>
      </dgm:prSet>
      <dgm:spPr/>
    </dgm:pt>
    <dgm:pt modelId="{10813F39-6BCD-4C5C-8D4B-3AC3EAB783BA}" type="pres">
      <dgm:prSet presAssocID="{2A6D5719-2F96-47BE-B966-4671EADC725C}" presName="sibTrans" presStyleCnt="0"/>
      <dgm:spPr/>
    </dgm:pt>
    <dgm:pt modelId="{CEE29B0E-5308-4706-87EF-508D8BFC819B}" type="pres">
      <dgm:prSet presAssocID="{D7750441-3100-4364-AA85-638628CB6031}" presName="compNode" presStyleCnt="0"/>
      <dgm:spPr/>
    </dgm:pt>
    <dgm:pt modelId="{37B1493C-560F-419A-8F24-D57DA223FF5B}" type="pres">
      <dgm:prSet presAssocID="{D7750441-3100-4364-AA85-638628CB6031}" presName="bgRect" presStyleLbl="bgShp" presStyleIdx="2" presStyleCnt="4" custLinFactNeighborX="12436" custLinFactNeighborY="13894"/>
      <dgm:spPr/>
    </dgm:pt>
    <dgm:pt modelId="{2A54C55F-65F4-4D8E-8AA0-99D0E02CE6DC}" type="pres">
      <dgm:prSet presAssocID="{D7750441-3100-4364-AA85-638628CB603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ľúč výplň plnou farbou"/>
        </a:ext>
      </dgm:extLst>
    </dgm:pt>
    <dgm:pt modelId="{70C9CE92-84DF-4798-905A-E6E6FC11429E}" type="pres">
      <dgm:prSet presAssocID="{D7750441-3100-4364-AA85-638628CB6031}" presName="spaceRect" presStyleCnt="0"/>
      <dgm:spPr/>
    </dgm:pt>
    <dgm:pt modelId="{030C2E3C-00AC-4140-9794-D851B855D784}" type="pres">
      <dgm:prSet presAssocID="{D7750441-3100-4364-AA85-638628CB6031}" presName="parTx" presStyleLbl="revTx" presStyleIdx="2" presStyleCnt="4">
        <dgm:presLayoutVars>
          <dgm:chMax val="0"/>
          <dgm:chPref val="0"/>
        </dgm:presLayoutVars>
      </dgm:prSet>
      <dgm:spPr/>
    </dgm:pt>
    <dgm:pt modelId="{B54CAEE8-AA7E-4E2B-A6EB-5FDEEFEFE41F}" type="pres">
      <dgm:prSet presAssocID="{560E900F-6304-4E08-800C-CF3BBF563E53}" presName="sibTrans" presStyleCnt="0"/>
      <dgm:spPr/>
    </dgm:pt>
    <dgm:pt modelId="{92A4F51B-FBA9-4113-83F1-2DE30C213221}" type="pres">
      <dgm:prSet presAssocID="{2DC70038-8F77-4F54-A849-44E5E9635D1E}" presName="compNode" presStyleCnt="0"/>
      <dgm:spPr/>
    </dgm:pt>
    <dgm:pt modelId="{F74AF339-C40F-4531-8531-012467A90F96}" type="pres">
      <dgm:prSet presAssocID="{2DC70038-8F77-4F54-A849-44E5E9635D1E}" presName="bgRect" presStyleLbl="bgShp" presStyleIdx="3" presStyleCnt="4"/>
      <dgm:spPr/>
    </dgm:pt>
    <dgm:pt modelId="{95F752A3-6F8E-42FD-B7D9-2FA84388A44C}" type="pres">
      <dgm:prSet presAssocID="{2DC70038-8F77-4F54-A849-44E5E9635D1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Zámok výplň plnou farbou"/>
        </a:ext>
      </dgm:extLst>
    </dgm:pt>
    <dgm:pt modelId="{B79863DD-1BD9-47FA-847E-5E7F83E5D152}" type="pres">
      <dgm:prSet presAssocID="{2DC70038-8F77-4F54-A849-44E5E9635D1E}" presName="spaceRect" presStyleCnt="0"/>
      <dgm:spPr/>
    </dgm:pt>
    <dgm:pt modelId="{076C64A2-F50E-4EFE-B9AD-FF884302E31E}" type="pres">
      <dgm:prSet presAssocID="{2DC70038-8F77-4F54-A849-44E5E9635D1E}" presName="parTx" presStyleLbl="revTx" presStyleIdx="3" presStyleCnt="4">
        <dgm:presLayoutVars>
          <dgm:chMax val="0"/>
          <dgm:chPref val="0"/>
        </dgm:presLayoutVars>
      </dgm:prSet>
      <dgm:spPr/>
    </dgm:pt>
  </dgm:ptLst>
  <dgm:cxnLst>
    <dgm:cxn modelId="{9D06FB70-F994-4F8F-A87D-70F1725B2839}" type="presOf" srcId="{D7750441-3100-4364-AA85-638628CB6031}" destId="{030C2E3C-00AC-4140-9794-D851B855D784}" srcOrd="0" destOrd="0" presId="urn:microsoft.com/office/officeart/2018/2/layout/IconVerticalSolidList"/>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C2C9E0B0-E8FA-484D-B809-74BA53CC02FA}" srcId="{795DB165-D3FA-48F5-B897-6D11180F3A13}" destId="{2DC70038-8F77-4F54-A849-44E5E9635D1E}" srcOrd="3" destOrd="0" parTransId="{6096B0E8-9ACF-424E-838B-4C472F4B3837}" sibTransId="{4D0FCCE8-E974-4098-A7FC-F9DAC2F82143}"/>
    <dgm:cxn modelId="{92E0DFB5-128A-427E-A1B2-ABFB5436F458}" srcId="{795DB165-D3FA-48F5-B897-6D11180F3A13}" destId="{D7750441-3100-4364-AA85-638628CB6031}" srcOrd="2" destOrd="0" parTransId="{669C5B10-02BA-4B54-907F-B5184AF2F667}" sibTransId="{560E900F-6304-4E08-800C-CF3BBF563E53}"/>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B90FA8C9-6294-4779-A31D-C86A79B64A42}" type="presOf" srcId="{2DC70038-8F77-4F54-A849-44E5E9635D1E}" destId="{076C64A2-F50E-4EFE-B9AD-FF884302E31E}"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 modelId="{BF3A7526-7494-4398-8AC2-FF7D51E14993}" type="presParOf" srcId="{3D6586E9-DAD8-4FF9-A9F8-6ECE6D098BF1}" destId="{10813F39-6BCD-4C5C-8D4B-3AC3EAB783BA}" srcOrd="3" destOrd="0" presId="urn:microsoft.com/office/officeart/2018/2/layout/IconVerticalSolidList"/>
    <dgm:cxn modelId="{1B6E2557-5EED-46E9-BEFB-C6E068E8115E}" type="presParOf" srcId="{3D6586E9-DAD8-4FF9-A9F8-6ECE6D098BF1}" destId="{CEE29B0E-5308-4706-87EF-508D8BFC819B}" srcOrd="4" destOrd="0" presId="urn:microsoft.com/office/officeart/2018/2/layout/IconVerticalSolidList"/>
    <dgm:cxn modelId="{423DBB56-6DF1-40CB-A532-F6022887D372}" type="presParOf" srcId="{CEE29B0E-5308-4706-87EF-508D8BFC819B}" destId="{37B1493C-560F-419A-8F24-D57DA223FF5B}" srcOrd="0" destOrd="0" presId="urn:microsoft.com/office/officeart/2018/2/layout/IconVerticalSolidList"/>
    <dgm:cxn modelId="{65DA0741-779B-4582-A49A-78982AB7A4A8}" type="presParOf" srcId="{CEE29B0E-5308-4706-87EF-508D8BFC819B}" destId="{2A54C55F-65F4-4D8E-8AA0-99D0E02CE6DC}" srcOrd="1" destOrd="0" presId="urn:microsoft.com/office/officeart/2018/2/layout/IconVerticalSolidList"/>
    <dgm:cxn modelId="{5010D891-0F52-4E78-B178-F3631E34CB0A}" type="presParOf" srcId="{CEE29B0E-5308-4706-87EF-508D8BFC819B}" destId="{70C9CE92-84DF-4798-905A-E6E6FC11429E}" srcOrd="2" destOrd="0" presId="urn:microsoft.com/office/officeart/2018/2/layout/IconVerticalSolidList"/>
    <dgm:cxn modelId="{F914979B-EE32-47EB-AE26-B8B98799920D}" type="presParOf" srcId="{CEE29B0E-5308-4706-87EF-508D8BFC819B}" destId="{030C2E3C-00AC-4140-9794-D851B855D784}" srcOrd="3" destOrd="0" presId="urn:microsoft.com/office/officeart/2018/2/layout/IconVerticalSolidList"/>
    <dgm:cxn modelId="{FD6DBAAA-AF7D-49AD-89C4-6249BD783212}" type="presParOf" srcId="{3D6586E9-DAD8-4FF9-A9F8-6ECE6D098BF1}" destId="{B54CAEE8-AA7E-4E2B-A6EB-5FDEEFEFE41F}" srcOrd="5" destOrd="0" presId="urn:microsoft.com/office/officeart/2018/2/layout/IconVerticalSolidList"/>
    <dgm:cxn modelId="{4F177AF8-6F02-4FCF-B824-B0523C928D66}" type="presParOf" srcId="{3D6586E9-DAD8-4FF9-A9F8-6ECE6D098BF1}" destId="{92A4F51B-FBA9-4113-83F1-2DE30C213221}" srcOrd="6" destOrd="0" presId="urn:microsoft.com/office/officeart/2018/2/layout/IconVerticalSolidList"/>
    <dgm:cxn modelId="{87B706ED-86B9-4850-BA58-963A96425F75}" type="presParOf" srcId="{92A4F51B-FBA9-4113-83F1-2DE30C213221}" destId="{F74AF339-C40F-4531-8531-012467A90F96}" srcOrd="0" destOrd="0" presId="urn:microsoft.com/office/officeart/2018/2/layout/IconVerticalSolidList"/>
    <dgm:cxn modelId="{FAA6BEFF-356F-4723-AD19-2FB4DDA26509}" type="presParOf" srcId="{92A4F51B-FBA9-4113-83F1-2DE30C213221}" destId="{95F752A3-6F8E-42FD-B7D9-2FA84388A44C}" srcOrd="1" destOrd="0" presId="urn:microsoft.com/office/officeart/2018/2/layout/IconVerticalSolidList"/>
    <dgm:cxn modelId="{C54FD3D8-904D-4B08-95E7-CAA61E979ED9}" type="presParOf" srcId="{92A4F51B-FBA9-4113-83F1-2DE30C213221}" destId="{B79863DD-1BD9-47FA-847E-5E7F83E5D152}" srcOrd="2" destOrd="0" presId="urn:microsoft.com/office/officeart/2018/2/layout/IconVerticalSolidList"/>
    <dgm:cxn modelId="{C91FE594-EBEF-4262-8278-B2B166A39388}" type="presParOf" srcId="{92A4F51B-FBA9-4113-83F1-2DE30C213221}" destId="{076C64A2-F50E-4EFE-B9AD-FF884302E3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0"/>
          <a:ext cx="16018468" cy="14346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433976" y="325623"/>
          <a:ext cx="789048" cy="78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1657002" y="2830"/>
          <a:ext cx="14361465" cy="143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32" tIns="151832" rIns="151832" bIns="151832" numCol="1" spcCol="1270" anchor="ctr" anchorCtr="0">
          <a:noAutofit/>
        </a:bodyPr>
        <a:lstStyle/>
        <a:p>
          <a:pPr marL="0" lvl="0" indent="0" algn="l" defTabSz="1600200">
            <a:lnSpc>
              <a:spcPct val="100000"/>
            </a:lnSpc>
            <a:spcBef>
              <a:spcPct val="0"/>
            </a:spcBef>
            <a:spcAft>
              <a:spcPct val="35000"/>
            </a:spcAft>
            <a:buNone/>
          </a:pPr>
          <a:r>
            <a:rPr lang="en-US" sz="3600" b="1" kern="1200" dirty="0">
              <a:solidFill>
                <a:srgbClr val="000000"/>
              </a:solidFill>
              <a:latin typeface="Aptos" panose="020B0004020202020204" pitchFamily="34" charset="0"/>
              <a:ea typeface="Inter Bold"/>
              <a:cs typeface="Inter Bold"/>
              <a:sym typeface="Inter Bold"/>
            </a:rPr>
            <a:t>Do you lock your bag when you go out?</a:t>
          </a:r>
          <a:endParaRPr lang="en-US" sz="3600" b="1" kern="1200" dirty="0">
            <a:latin typeface="Aptos" panose="020B0004020202020204" pitchFamily="34" charset="0"/>
          </a:endParaRPr>
        </a:p>
      </dsp:txBody>
      <dsp:txXfrm>
        <a:off x="1657002" y="2830"/>
        <a:ext cx="14361465" cy="1434634"/>
      </dsp:txXfrm>
    </dsp:sp>
    <dsp:sp modelId="{6969EAE1-338E-4270-A363-8BDB06D9270B}">
      <dsp:nvSpPr>
        <dsp:cNvPr id="0" name=""/>
        <dsp:cNvSpPr/>
      </dsp:nvSpPr>
      <dsp:spPr>
        <a:xfrm>
          <a:off x="0" y="1796123"/>
          <a:ext cx="16018468" cy="14346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433976" y="2118915"/>
          <a:ext cx="789048" cy="78904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1657002" y="1796123"/>
          <a:ext cx="14361465" cy="143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32" tIns="151832" rIns="151832" bIns="151832" numCol="1" spcCol="1270" anchor="ctr" anchorCtr="0">
          <a:noAutofit/>
        </a:bodyPr>
        <a:lstStyle/>
        <a:p>
          <a:pPr marL="0" lvl="0" indent="0" algn="l" defTabSz="1600200">
            <a:lnSpc>
              <a:spcPct val="100000"/>
            </a:lnSpc>
            <a:spcBef>
              <a:spcPct val="0"/>
            </a:spcBef>
            <a:spcAft>
              <a:spcPct val="35000"/>
            </a:spcAft>
            <a:buNone/>
          </a:pPr>
          <a:r>
            <a:rPr lang="en-US" sz="3600" b="1" kern="1200" dirty="0">
              <a:solidFill>
                <a:srgbClr val="000000"/>
              </a:solidFill>
              <a:latin typeface="Aptos" panose="020B0004020202020204" pitchFamily="34" charset="0"/>
              <a:ea typeface="Inter Bold"/>
              <a:cs typeface="Inter Bold"/>
              <a:sym typeface="Inter Bold"/>
            </a:rPr>
            <a:t>Do you lock your house in the same way you lock your mobile phone?</a:t>
          </a:r>
          <a:endParaRPr lang="en-US" sz="3600" b="1" kern="1200" dirty="0">
            <a:latin typeface="Aptos" panose="020B0004020202020204" pitchFamily="34" charset="0"/>
          </a:endParaRPr>
        </a:p>
      </dsp:txBody>
      <dsp:txXfrm>
        <a:off x="1657002" y="1796123"/>
        <a:ext cx="14361465" cy="1434634"/>
      </dsp:txXfrm>
    </dsp:sp>
    <dsp:sp modelId="{37B1493C-560F-419A-8F24-D57DA223FF5B}">
      <dsp:nvSpPr>
        <dsp:cNvPr id="0" name=""/>
        <dsp:cNvSpPr/>
      </dsp:nvSpPr>
      <dsp:spPr>
        <a:xfrm>
          <a:off x="0" y="3788743"/>
          <a:ext cx="16018468" cy="14346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4C55F-65F4-4D8E-8AA0-99D0E02CE6DC}">
      <dsp:nvSpPr>
        <dsp:cNvPr id="0" name=""/>
        <dsp:cNvSpPr/>
      </dsp:nvSpPr>
      <dsp:spPr>
        <a:xfrm>
          <a:off x="433976" y="3912208"/>
          <a:ext cx="789048" cy="7890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C2E3C-00AC-4140-9794-D851B855D784}">
      <dsp:nvSpPr>
        <dsp:cNvPr id="0" name=""/>
        <dsp:cNvSpPr/>
      </dsp:nvSpPr>
      <dsp:spPr>
        <a:xfrm>
          <a:off x="1657002" y="3589415"/>
          <a:ext cx="14361465" cy="143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32" tIns="151832" rIns="151832" bIns="151832" numCol="1" spcCol="1270" anchor="ctr" anchorCtr="0">
          <a:noAutofit/>
        </a:bodyPr>
        <a:lstStyle/>
        <a:p>
          <a:pPr marL="0" lvl="0" indent="0" algn="l" defTabSz="1600200">
            <a:lnSpc>
              <a:spcPct val="100000"/>
            </a:lnSpc>
            <a:spcBef>
              <a:spcPct val="0"/>
            </a:spcBef>
            <a:spcAft>
              <a:spcPct val="35000"/>
            </a:spcAft>
            <a:buNone/>
          </a:pPr>
          <a:r>
            <a:rPr lang="en-US" sz="3600" b="1" kern="1200" dirty="0">
              <a:solidFill>
                <a:srgbClr val="000000"/>
              </a:solidFill>
              <a:latin typeface="Aptos" panose="020B0004020202020204" pitchFamily="34" charset="0"/>
              <a:ea typeface="Inter Bold"/>
              <a:cs typeface="Inter Bold"/>
              <a:sym typeface="Inter Bold"/>
            </a:rPr>
            <a:t>Have you ever left your keys with </a:t>
          </a:r>
          <a:br>
            <a:rPr lang="sk-SK" sz="3600" b="1" kern="1200" dirty="0">
              <a:solidFill>
                <a:srgbClr val="000000"/>
              </a:solidFill>
              <a:latin typeface="Aptos" panose="020B0004020202020204" pitchFamily="34" charset="0"/>
              <a:ea typeface="Inter Bold"/>
              <a:cs typeface="Inter Bold"/>
              <a:sym typeface="Inter Bold"/>
            </a:rPr>
          </a:br>
          <a:r>
            <a:rPr lang="en-US" sz="3600" b="1" kern="1200" dirty="0">
              <a:solidFill>
                <a:srgbClr val="000000"/>
              </a:solidFill>
              <a:latin typeface="Aptos" panose="020B0004020202020204" pitchFamily="34" charset="0"/>
              <a:ea typeface="Inter Bold"/>
              <a:cs typeface="Inter Bold"/>
              <a:sym typeface="Inter Bold"/>
            </a:rPr>
            <a:t>a neighbor in case of emergency?</a:t>
          </a:r>
        </a:p>
      </dsp:txBody>
      <dsp:txXfrm>
        <a:off x="1657002" y="3589415"/>
        <a:ext cx="14361465" cy="1434634"/>
      </dsp:txXfrm>
    </dsp:sp>
    <dsp:sp modelId="{F74AF339-C40F-4531-8531-012467A90F96}">
      <dsp:nvSpPr>
        <dsp:cNvPr id="0" name=""/>
        <dsp:cNvSpPr/>
      </dsp:nvSpPr>
      <dsp:spPr>
        <a:xfrm>
          <a:off x="0" y="5382708"/>
          <a:ext cx="16018468" cy="14346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752A3-6F8E-42FD-B7D9-2FA84388A44C}">
      <dsp:nvSpPr>
        <dsp:cNvPr id="0" name=""/>
        <dsp:cNvSpPr/>
      </dsp:nvSpPr>
      <dsp:spPr>
        <a:xfrm>
          <a:off x="433976" y="5705500"/>
          <a:ext cx="789048" cy="78904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C64A2-F50E-4EFE-B9AD-FF884302E31E}">
      <dsp:nvSpPr>
        <dsp:cNvPr id="0" name=""/>
        <dsp:cNvSpPr/>
      </dsp:nvSpPr>
      <dsp:spPr>
        <a:xfrm>
          <a:off x="1657002" y="5382708"/>
          <a:ext cx="14361465" cy="143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32" tIns="151832" rIns="151832" bIns="151832" numCol="1" spcCol="1270" anchor="ctr" anchorCtr="0">
          <a:noAutofit/>
        </a:bodyPr>
        <a:lstStyle/>
        <a:p>
          <a:pPr marL="0" lvl="0" indent="0" algn="l" defTabSz="1600200">
            <a:lnSpc>
              <a:spcPct val="100000"/>
            </a:lnSpc>
            <a:spcBef>
              <a:spcPct val="0"/>
            </a:spcBef>
            <a:spcAft>
              <a:spcPct val="35000"/>
            </a:spcAft>
            <a:buNone/>
          </a:pPr>
          <a:r>
            <a:rPr lang="en-US" sz="3600" b="1" kern="1200" dirty="0">
              <a:solidFill>
                <a:srgbClr val="000000"/>
              </a:solidFill>
              <a:latin typeface="Aptos" panose="020B0004020202020204" pitchFamily="34" charset="0"/>
              <a:ea typeface="Inter Bold"/>
              <a:cs typeface="Inter Bold"/>
              <a:sym typeface="Inter Bold"/>
            </a:rPr>
            <a:t>Don't you think that sharing your passwords with a stranger is tantamount to letting a stranger have access to your home?</a:t>
          </a:r>
        </a:p>
      </dsp:txBody>
      <dsp:txXfrm>
        <a:off x="1657002" y="5382708"/>
        <a:ext cx="14361465" cy="14346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BF2DB-3E16-4759-B485-897F88734A0D}" type="datetimeFigureOut">
              <a:rPr lang="sk-SK" smtClean="0"/>
              <a:t>23. 10. 2024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21927-C843-4632-8BB0-AD1D3B0F249A}" type="slidenum">
              <a:rPr lang="sk-SK" smtClean="0"/>
              <a:t>‹#›</a:t>
            </a:fld>
            <a:endParaRPr lang="sk-SK"/>
          </a:p>
        </p:txBody>
      </p:sp>
    </p:spTree>
    <p:extLst>
      <p:ext uri="{BB962C8B-B14F-4D97-AF65-F5344CB8AC3E}">
        <p14:creationId xmlns:p14="http://schemas.microsoft.com/office/powerpoint/2010/main" val="252283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3</a:t>
            </a:fld>
            <a:endParaRPr lang="sk-SK"/>
          </a:p>
        </p:txBody>
      </p:sp>
    </p:spTree>
    <p:extLst>
      <p:ext uri="{BB962C8B-B14F-4D97-AF65-F5344CB8AC3E}">
        <p14:creationId xmlns:p14="http://schemas.microsoft.com/office/powerpoint/2010/main" val="114707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10</a:t>
            </a:fld>
            <a:endParaRPr lang="sk-SK"/>
          </a:p>
        </p:txBody>
      </p:sp>
    </p:spTree>
    <p:extLst>
      <p:ext uri="{BB962C8B-B14F-4D97-AF65-F5344CB8AC3E}">
        <p14:creationId xmlns:p14="http://schemas.microsoft.com/office/powerpoint/2010/main" val="373565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11</a:t>
            </a:fld>
            <a:endParaRPr lang="sk-SK"/>
          </a:p>
        </p:txBody>
      </p:sp>
    </p:spTree>
    <p:extLst>
      <p:ext uri="{BB962C8B-B14F-4D97-AF65-F5344CB8AC3E}">
        <p14:creationId xmlns:p14="http://schemas.microsoft.com/office/powerpoint/2010/main" val="60859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79F5-8B9F-4680-9BFC-DFA2671E616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382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14</a:t>
            </a:fld>
            <a:endParaRPr lang="sk-SK"/>
          </a:p>
        </p:txBody>
      </p:sp>
    </p:spTree>
    <p:extLst>
      <p:ext uri="{BB962C8B-B14F-4D97-AF65-F5344CB8AC3E}">
        <p14:creationId xmlns:p14="http://schemas.microsoft.com/office/powerpoint/2010/main" val="332630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17</a:t>
            </a:fld>
            <a:endParaRPr lang="sk-SK"/>
          </a:p>
        </p:txBody>
      </p:sp>
    </p:spTree>
    <p:extLst>
      <p:ext uri="{BB962C8B-B14F-4D97-AF65-F5344CB8AC3E}">
        <p14:creationId xmlns:p14="http://schemas.microsoft.com/office/powerpoint/2010/main" val="262184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19</a:t>
            </a:fld>
            <a:endParaRPr lang="sk-SK"/>
          </a:p>
        </p:txBody>
      </p:sp>
    </p:spTree>
    <p:extLst>
      <p:ext uri="{BB962C8B-B14F-4D97-AF65-F5344CB8AC3E}">
        <p14:creationId xmlns:p14="http://schemas.microsoft.com/office/powerpoint/2010/main" val="321232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3666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790066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993107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713223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14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870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3962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97626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233842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2.sv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82.svg"/><Relationship Id="rId7" Type="http://schemas.openxmlformats.org/officeDocument/2006/relationships/image" Target="../media/image86.sv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sv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3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a:t>
            </a:r>
            <a:r>
              <a:rPr lang="sk-SK" b="1" dirty="0" err="1">
                <a:solidFill>
                  <a:srgbClr val="FFAA5A"/>
                </a:solidFill>
                <a:latin typeface="+mn-lt"/>
                <a:ea typeface="Cambria" panose="02040503050406030204" pitchFamily="18" charset="0"/>
                <a:cs typeface="Calibri" panose="020F0502020204030204" pitchFamily="34" charset="0"/>
              </a:rPr>
              <a:t>Privacy</a:t>
            </a:r>
            <a:r>
              <a:rPr lang="en-US" b="1" dirty="0">
                <a:solidFill>
                  <a:srgbClr val="FFAA5A"/>
                </a:solidFill>
                <a:latin typeface="+mn-lt"/>
                <a:ea typeface="Cambria" panose="02040503050406030204" pitchFamily="18" charset="0"/>
                <a:cs typeface="Calibri" panose="020F0502020204030204" pitchFamily="34" charset="0"/>
              </a:rPr>
              <a:t> – </a:t>
            </a:r>
            <a:r>
              <a:rPr lang="sk-SK" b="1" dirty="0" err="1">
                <a:solidFill>
                  <a:srgbClr val="FFAA5A"/>
                </a:solidFill>
                <a:latin typeface="+mn-lt"/>
                <a:ea typeface="Cambria" panose="02040503050406030204" pitchFamily="18" charset="0"/>
                <a:cs typeface="Calibri" panose="020F0502020204030204" pitchFamily="34" charset="0"/>
              </a:rPr>
              <a:t>Types</a:t>
            </a:r>
            <a:r>
              <a:rPr lang="sk-SK" b="1" dirty="0">
                <a:solidFill>
                  <a:srgbClr val="FFAA5A"/>
                </a:solidFill>
                <a:latin typeface="+mn-lt"/>
                <a:ea typeface="Cambria" panose="02040503050406030204" pitchFamily="18" charset="0"/>
                <a:cs typeface="Calibri" panose="020F0502020204030204" pitchFamily="34" charset="0"/>
              </a:rPr>
              <a:t> of </a:t>
            </a:r>
            <a:r>
              <a:rPr lang="sk-SK" b="1" dirty="0" err="1">
                <a:solidFill>
                  <a:srgbClr val="FFAA5A"/>
                </a:solidFill>
                <a:latin typeface="+mn-lt"/>
                <a:ea typeface="Cambria" panose="02040503050406030204" pitchFamily="18" charset="0"/>
                <a:cs typeface="Calibri" panose="020F0502020204030204" pitchFamily="34" charset="0"/>
              </a:rPr>
              <a:t>Digital</a:t>
            </a:r>
            <a:r>
              <a:rPr lang="sk-SK"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Privacy</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844314"/>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r>
              <a:rPr lang="en-US" sz="2100" dirty="0">
                <a:solidFill>
                  <a:prstClr val="black"/>
                </a:solidFill>
                <a:latin typeface="Aptos" panose="02110004020202020204"/>
              </a:rPr>
              <a:t>Building Digital Resilience </a:t>
            </a:r>
            <a:br>
              <a:rPr lang="sk-SK" sz="2100" dirty="0">
                <a:solidFill>
                  <a:prstClr val="black"/>
                </a:solidFill>
                <a:latin typeface="Aptos" panose="02110004020202020204"/>
              </a:rPr>
            </a:br>
            <a:r>
              <a:rPr lang="en-US" sz="2100" dirty="0">
                <a:solidFill>
                  <a:prstClr val="black"/>
                </a:solidFill>
                <a:latin typeface="Aptos" panose="02110004020202020204"/>
              </a:rPr>
              <a:t>by Making Digital Wellbeing </a:t>
            </a:r>
            <a:br>
              <a:rPr lang="sk-SK" sz="2100" dirty="0">
                <a:solidFill>
                  <a:prstClr val="black"/>
                </a:solidFill>
                <a:latin typeface="Aptos" panose="02110004020202020204"/>
              </a:rPr>
            </a:br>
            <a:r>
              <a:rPr lang="en-US" sz="2100" dirty="0">
                <a:solidFill>
                  <a:prstClr val="black"/>
                </a:solidFill>
                <a:latin typeface="Aptos" panose="02110004020202020204"/>
              </a:rPr>
              <a:t>and Security Accessible to All</a:t>
            </a:r>
            <a:br>
              <a:rPr lang="en-US" sz="2100" dirty="0">
                <a:solidFill>
                  <a:prstClr val="black"/>
                </a:solidFill>
                <a:latin typeface="Aptos" panose="02110004020202020204"/>
              </a:rPr>
            </a:br>
            <a:r>
              <a:rPr lang="en-US" sz="1650" dirty="0">
                <a:solidFill>
                  <a:prstClr val="black"/>
                </a:solidFill>
                <a:latin typeface="Aptos" panose="02110004020202020204"/>
              </a:rPr>
              <a:t>2022-2-SK01-KA220-ADU-000096888</a:t>
            </a:r>
            <a:endParaRPr lang="en-GB" sz="2100" dirty="0">
              <a:solidFill>
                <a:prstClr val="black"/>
              </a:solidFill>
              <a:latin typeface="Aptos" panose="02110004020202020204"/>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2" y="822960"/>
            <a:ext cx="5401290" cy="8147304"/>
          </a:xfrm>
        </p:spPr>
        <p:txBody>
          <a:bodyPr>
            <a:normAutofit/>
          </a:bodyPr>
          <a:lstStyle/>
          <a:p>
            <a:r>
              <a:rPr lang="sk-SK" sz="9600" dirty="0">
                <a:latin typeface="Aptos" panose="020B0004020202020204" pitchFamily="34" charset="0"/>
                <a:cs typeface="Calibri Light" panose="020F0302020204030204" pitchFamily="34" charset="0"/>
              </a:rPr>
              <a:t>TIPS</a:t>
            </a:r>
            <a:endParaRPr lang="en-GB" sz="9600" dirty="0">
              <a:latin typeface="Aptos" panose="020B0004020202020204" pitchFamily="34" charset="0"/>
              <a:cs typeface="Calibri Light" panose="020F0302020204030204" pitchFamily="34" charset="0"/>
            </a:endParaRP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5975" y="4888073"/>
            <a:ext cx="6720840" cy="27432"/>
          </a:xfrm>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840" h="27432" fill="none" extrusionOk="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w="6720840" h="27432" stroke="0" extrusionOk="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89627" y="828136"/>
            <a:ext cx="9336502" cy="8147304"/>
          </a:xfrm>
        </p:spPr>
        <p:txBody>
          <a:bodyPr anchor="ctr">
            <a:normAutofit/>
          </a:bodyPr>
          <a:lstStyle/>
          <a:p>
            <a:pPr>
              <a:spcBef>
                <a:spcPts val="0"/>
              </a:spcBef>
              <a:spcAft>
                <a:spcPts val="600"/>
              </a:spcAft>
            </a:pPr>
            <a:r>
              <a:rPr lang="en-US" sz="4800" dirty="0">
                <a:latin typeface="Aptos" panose="020B0004020202020204" pitchFamily="34" charset="0"/>
                <a:ea typeface="Times New Roman" panose="02020603050405020304" pitchFamily="18" charset="0"/>
              </a:rPr>
              <a:t>In a fast-moving technological world, </a:t>
            </a:r>
            <a:r>
              <a:rPr lang="en-US" sz="4800" b="1" dirty="0">
                <a:latin typeface="Aptos" panose="020B0004020202020204" pitchFamily="34" charset="0"/>
                <a:ea typeface="Times New Roman" panose="02020603050405020304" pitchFamily="18" charset="0"/>
              </a:rPr>
              <a:t>it is important to know the right safeguards to properly protect the personal information</a:t>
            </a:r>
            <a:r>
              <a:rPr lang="en-US" sz="4800" dirty="0">
                <a:latin typeface="Aptos" panose="020B0004020202020204" pitchFamily="34" charset="0"/>
                <a:ea typeface="Times New Roman" panose="02020603050405020304" pitchFamily="18" charset="0"/>
              </a:rPr>
              <a:t>, but also </a:t>
            </a:r>
            <a:r>
              <a:rPr lang="en-US" sz="4800" b="1" dirty="0">
                <a:latin typeface="Aptos" panose="020B0004020202020204" pitchFamily="34" charset="0"/>
                <a:ea typeface="Times New Roman" panose="02020603050405020304" pitchFamily="18" charset="0"/>
              </a:rPr>
              <a:t>to ensure lawful treatment when people are in contact with other people’s personal data.</a:t>
            </a:r>
          </a:p>
        </p:txBody>
      </p:sp>
    </p:spTree>
    <p:extLst>
      <p:ext uri="{BB962C8B-B14F-4D97-AF65-F5344CB8AC3E}">
        <p14:creationId xmlns:p14="http://schemas.microsoft.com/office/powerpoint/2010/main" val="74997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1797628"/>
            <a:ext cx="6250907" cy="6691744"/>
          </a:xfrm>
        </p:spPr>
        <p:txBody>
          <a:bodyPr>
            <a:normAutofit/>
          </a:bodyPr>
          <a:lstStyle/>
          <a:p>
            <a:r>
              <a:rPr lang="en-GB" sz="5600" dirty="0">
                <a:solidFill>
                  <a:srgbClr val="FFFFFF"/>
                </a:solidFill>
                <a:latin typeface="Aptos" panose="020B0004020202020204" pitchFamily="34" charset="0"/>
                <a:cs typeface="Calibri Light" panose="020F0302020204030204" pitchFamily="34" charset="0"/>
              </a:rPr>
              <a:t>COMMUNICATION PRIVACY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553200" y="731318"/>
            <a:ext cx="10477498" cy="8465344"/>
          </a:xfrm>
        </p:spPr>
        <p:txBody>
          <a:bodyPr anchor="ctr">
            <a:normAutofit/>
          </a:bodyPr>
          <a:lstStyle/>
          <a:p>
            <a:pPr>
              <a:spcBef>
                <a:spcPts val="0"/>
              </a:spcBef>
            </a:pPr>
            <a:r>
              <a:rPr lang="en-US" sz="4800" dirty="0">
                <a:latin typeface="Aptos" panose="020B0004020202020204" pitchFamily="34" charset="0"/>
                <a:ea typeface="Times New Roman" panose="02020603050405020304" pitchFamily="18" charset="0"/>
              </a:rPr>
              <a:t>Privacy in communication is very important to ensure that the digital conversations are kept confidential and protected from unauthorized action. </a:t>
            </a:r>
          </a:p>
          <a:p>
            <a:r>
              <a:rPr lang="en-US" sz="4800" b="1" dirty="0">
                <a:latin typeface="Aptos" panose="020B0004020202020204" pitchFamily="34" charset="0"/>
                <a:cs typeface="Calibri" panose="020F0502020204030204" pitchFamily="34" charset="0"/>
              </a:rPr>
              <a:t>Digital communication </a:t>
            </a:r>
            <a:r>
              <a:rPr lang="en-US" sz="4800" dirty="0">
                <a:latin typeface="Aptos" panose="020B0004020202020204" pitchFamily="34" charset="0"/>
                <a:cs typeface="Calibri" panose="020F0502020204030204" pitchFamily="34" charset="0"/>
              </a:rPr>
              <a:t>refers to any type of information exchange whether it is by email, text messages, online chats, phone calls, etc.</a:t>
            </a:r>
          </a:p>
        </p:txBody>
      </p:sp>
      <p:sp>
        <p:nvSpPr>
          <p:cNvPr id="6" name="Freeform 2">
            <a:extLst>
              <a:ext uri="{FF2B5EF4-FFF2-40B4-BE49-F238E27FC236}">
                <a16:creationId xmlns:a16="http://schemas.microsoft.com/office/drawing/2014/main" id="{61264DA4-D957-488D-0FB5-E6272AF96050}"/>
              </a:ext>
            </a:extLst>
          </p:cNvPr>
          <p:cNvSpPr/>
          <p:nvPr/>
        </p:nvSpPr>
        <p:spPr>
          <a:xfrm>
            <a:off x="1257302" y="7343902"/>
            <a:ext cx="2560484" cy="2464466"/>
          </a:xfrm>
          <a:custGeom>
            <a:avLst/>
            <a:gdLst/>
            <a:ahLst/>
            <a:cxnLst/>
            <a:rect l="l" t="t" r="r" b="b"/>
            <a:pathLst>
              <a:path w="2560484" h="2464466">
                <a:moveTo>
                  <a:pt x="0" y="0"/>
                </a:moveTo>
                <a:lnTo>
                  <a:pt x="2560484" y="0"/>
                </a:lnTo>
                <a:lnTo>
                  <a:pt x="2560484" y="2464466"/>
                </a:lnTo>
                <a:lnTo>
                  <a:pt x="0" y="246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201433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73520" y="1216411"/>
            <a:ext cx="8723334" cy="7947699"/>
          </a:xfrm>
        </p:spPr>
        <p:txBody>
          <a:bodyPr>
            <a:normAutofit/>
          </a:bodyPr>
          <a:lstStyle/>
          <a:p>
            <a:r>
              <a:rPr lang="en-US" sz="4000" dirty="0">
                <a:latin typeface="Aptos" panose="020B0004020202020204" pitchFamily="34" charset="0"/>
              </a:rPr>
              <a:t>By protecting </a:t>
            </a:r>
            <a:r>
              <a:rPr lang="en-US" sz="4000" b="1" dirty="0">
                <a:latin typeface="Aptos" panose="020B0004020202020204" pitchFamily="34" charset="0"/>
              </a:rPr>
              <a:t>the confidentiality of the conversations</a:t>
            </a:r>
            <a:r>
              <a:rPr lang="en-US" sz="4000" dirty="0">
                <a:latin typeface="Aptos" panose="020B0004020202020204" pitchFamily="34" charset="0"/>
              </a:rPr>
              <a:t>, people are ensuring that the information they are sharing is not exposed to unauthorized third parties. This is important in a digital world where personal and business information is constantly being transmitted through online networks and platforms. </a:t>
            </a:r>
            <a:endParaRPr lang="sk-SK" sz="4000" dirty="0">
              <a:latin typeface="Aptos" panose="020B0004020202020204" pitchFamily="34" charset="0"/>
            </a:endParaRPr>
          </a:p>
          <a:p>
            <a:r>
              <a:rPr lang="en-US" sz="4000" dirty="0">
                <a:latin typeface="Aptos" panose="020B0004020202020204" pitchFamily="34" charset="0"/>
              </a:rPr>
              <a:t>With every technological advance, </a:t>
            </a:r>
            <a:r>
              <a:rPr lang="en-US" sz="4000" b="1" dirty="0">
                <a:latin typeface="Aptos" panose="020B0004020202020204" pitchFamily="34" charset="0"/>
              </a:rPr>
              <a:t>new risks arise</a:t>
            </a:r>
            <a:r>
              <a:rPr lang="en-US" sz="4000" dirty="0">
                <a:latin typeface="Aptos" panose="020B0004020202020204" pitchFamily="34" charset="0"/>
              </a:rPr>
              <a:t>, especially when it comes to the protection of our personal information. </a:t>
            </a:r>
          </a:p>
          <a:p>
            <a:endParaRPr lang="en-US" sz="4000" dirty="0">
              <a:latin typeface="Aptos" panose="020B0004020202020204" pitchFamily="34" charset="0"/>
            </a:endParaRPr>
          </a:p>
          <a:p>
            <a:endParaRPr lang="mk-MK" sz="4000"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reeform 2">
            <a:extLst>
              <a:ext uri="{FF2B5EF4-FFF2-40B4-BE49-F238E27FC236}">
                <a16:creationId xmlns:a16="http://schemas.microsoft.com/office/drawing/2014/main" id="{4DEA53ED-96DE-5458-C5B4-DECEBFF7A6AC}"/>
              </a:ext>
            </a:extLst>
          </p:cNvPr>
          <p:cNvSpPr/>
          <p:nvPr/>
        </p:nvSpPr>
        <p:spPr>
          <a:xfrm>
            <a:off x="12661456" y="3006621"/>
            <a:ext cx="3821334" cy="3835102"/>
          </a:xfrm>
          <a:custGeom>
            <a:avLst/>
            <a:gdLst/>
            <a:ahLst/>
            <a:cxnLst/>
            <a:rect l="l" t="t" r="r" b="b"/>
            <a:pathLst>
              <a:path w="3421817" h="3421817">
                <a:moveTo>
                  <a:pt x="0" y="0"/>
                </a:moveTo>
                <a:lnTo>
                  <a:pt x="3421816" y="0"/>
                </a:lnTo>
                <a:lnTo>
                  <a:pt x="3421816" y="3421817"/>
                </a:lnTo>
                <a:lnTo>
                  <a:pt x="0" y="34218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solidFill>
                <a:srgbClr val="92BAB5"/>
              </a:solidFill>
            </a:endParaRPr>
          </a:p>
        </p:txBody>
      </p:sp>
    </p:spTree>
    <p:extLst>
      <p:ext uri="{BB962C8B-B14F-4D97-AF65-F5344CB8AC3E}">
        <p14:creationId xmlns:p14="http://schemas.microsoft.com/office/powerpoint/2010/main" val="192649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242241" y="1409700"/>
            <a:ext cx="15773400" cy="6527007"/>
          </a:xfrm>
        </p:spPr>
        <p:txBody>
          <a:bodyPr>
            <a:normAutofit/>
          </a:bodyPr>
          <a:lstStyle/>
          <a:p>
            <a:pPr algn="just">
              <a:lnSpc>
                <a:spcPts val="4959"/>
              </a:lnSpc>
            </a:pPr>
            <a:r>
              <a:rPr lang="en-US" sz="4800" dirty="0">
                <a:solidFill>
                  <a:srgbClr val="000000"/>
                </a:solidFill>
                <a:latin typeface="Aptos" panose="020B0004020202020204" pitchFamily="34" charset="0"/>
                <a:ea typeface="Inter"/>
                <a:cs typeface="Inter"/>
                <a:sym typeface="Inter"/>
              </a:rPr>
              <a:t>Today people face </a:t>
            </a:r>
            <a:r>
              <a:rPr lang="en-US" sz="4800" b="1" dirty="0">
                <a:solidFill>
                  <a:srgbClr val="000000"/>
                </a:solidFill>
                <a:latin typeface="Aptos" panose="020B0004020202020204" pitchFamily="34" charset="0"/>
                <a:ea typeface="Inter Bold"/>
                <a:cs typeface="Inter Bold"/>
                <a:sym typeface="Inter Bold"/>
              </a:rPr>
              <a:t>many cyber scams</a:t>
            </a:r>
            <a:r>
              <a:rPr lang="en-US" sz="4800" dirty="0">
                <a:solidFill>
                  <a:srgbClr val="000000"/>
                </a:solidFill>
                <a:latin typeface="Aptos" panose="020B0004020202020204" pitchFamily="34" charset="0"/>
                <a:ea typeface="Inter"/>
                <a:cs typeface="Inter"/>
                <a:sym typeface="Inter"/>
              </a:rPr>
              <a:t>, </a:t>
            </a:r>
            <a:r>
              <a:rPr lang="en-US" sz="4800" b="1" dirty="0">
                <a:solidFill>
                  <a:srgbClr val="000000"/>
                </a:solidFill>
                <a:latin typeface="Aptos" panose="020B0004020202020204" pitchFamily="34" charset="0"/>
                <a:ea typeface="Inter Bold"/>
                <a:cs typeface="Inter Bold"/>
                <a:sym typeface="Inter Bold"/>
              </a:rPr>
              <a:t>computer viruses </a:t>
            </a:r>
            <a:r>
              <a:rPr lang="en-US" sz="4800" dirty="0">
                <a:solidFill>
                  <a:srgbClr val="000000"/>
                </a:solidFill>
                <a:latin typeface="Aptos" panose="020B0004020202020204" pitchFamily="34" charset="0"/>
                <a:ea typeface="Inter"/>
                <a:cs typeface="Inter"/>
                <a:sym typeface="Inter"/>
              </a:rPr>
              <a:t>and </a:t>
            </a:r>
            <a:r>
              <a:rPr lang="en-US" sz="4800" b="1" dirty="0">
                <a:solidFill>
                  <a:srgbClr val="000000"/>
                </a:solidFill>
                <a:latin typeface="Aptos" panose="020B0004020202020204" pitchFamily="34" charset="0"/>
                <a:ea typeface="Inter Bold"/>
                <a:cs typeface="Inter Bold"/>
                <a:sym typeface="Inter Bold"/>
              </a:rPr>
              <a:t>other digital dangers</a:t>
            </a:r>
            <a:r>
              <a:rPr lang="en-US" sz="4800" b="1" dirty="0">
                <a:solidFill>
                  <a:srgbClr val="000000"/>
                </a:solidFill>
                <a:latin typeface="Aptos" panose="020B0004020202020204" pitchFamily="34" charset="0"/>
                <a:ea typeface="Inter"/>
                <a:cs typeface="Inter"/>
                <a:sym typeface="Inter"/>
              </a:rPr>
              <a:t> </a:t>
            </a:r>
            <a:r>
              <a:rPr lang="en-US" sz="4800" dirty="0">
                <a:solidFill>
                  <a:srgbClr val="000000"/>
                </a:solidFill>
                <a:latin typeface="Aptos" panose="020B0004020202020204" pitchFamily="34" charset="0"/>
                <a:ea typeface="Inter"/>
                <a:cs typeface="Inter"/>
                <a:sym typeface="Inter"/>
              </a:rPr>
              <a:t>that can affect their </a:t>
            </a:r>
            <a:r>
              <a:rPr lang="en-US" sz="4800" b="1" dirty="0">
                <a:solidFill>
                  <a:srgbClr val="000000"/>
                </a:solidFill>
                <a:latin typeface="Aptos" panose="020B0004020202020204" pitchFamily="34" charset="0"/>
                <a:ea typeface="Inter Bold"/>
                <a:cs typeface="Inter Bold"/>
                <a:sym typeface="Inter Bold"/>
              </a:rPr>
              <a:t>online security </a:t>
            </a:r>
            <a:r>
              <a:rPr lang="en-US" sz="4800" dirty="0">
                <a:solidFill>
                  <a:srgbClr val="000000"/>
                </a:solidFill>
                <a:latin typeface="Aptos" panose="020B0004020202020204" pitchFamily="34" charset="0"/>
                <a:ea typeface="Inter"/>
                <a:cs typeface="Inter"/>
                <a:sym typeface="Inter"/>
              </a:rPr>
              <a:t>and </a:t>
            </a:r>
            <a:r>
              <a:rPr lang="en-US" sz="4800" b="1" dirty="0">
                <a:solidFill>
                  <a:srgbClr val="000000"/>
                </a:solidFill>
                <a:latin typeface="Aptos" panose="020B0004020202020204" pitchFamily="34" charset="0"/>
                <a:ea typeface="Inter Bold"/>
                <a:cs typeface="Inter Bold"/>
                <a:sym typeface="Inter Bold"/>
              </a:rPr>
              <a:t>privacy</a:t>
            </a:r>
            <a:r>
              <a:rPr lang="en-US" sz="4800" dirty="0">
                <a:solidFill>
                  <a:srgbClr val="000000"/>
                </a:solidFill>
                <a:latin typeface="Aptos" panose="020B0004020202020204" pitchFamily="34" charset="0"/>
                <a:ea typeface="Inter"/>
                <a:cs typeface="Inter"/>
                <a:sym typeface="Inter"/>
              </a:rPr>
              <a:t>. </a:t>
            </a:r>
          </a:p>
          <a:p>
            <a:pPr>
              <a:spcAft>
                <a:spcPts val="900"/>
              </a:spcAft>
            </a:pPr>
            <a:r>
              <a:rPr lang="en-US" sz="4400" i="0" dirty="0">
                <a:effectLst/>
                <a:latin typeface="Aptos" panose="020B0004020202020204" pitchFamily="34" charset="0"/>
              </a:rPr>
              <a:t>It is therefore essential to take appropriate </a:t>
            </a:r>
            <a:r>
              <a:rPr lang="en-US" sz="4400" b="1" i="0" dirty="0">
                <a:effectLst/>
                <a:latin typeface="Aptos" panose="020B0004020202020204" pitchFamily="34" charset="0"/>
              </a:rPr>
              <a:t>security measures </a:t>
            </a:r>
            <a:r>
              <a:rPr lang="en-US" sz="4400" i="0" dirty="0">
                <a:effectLst/>
                <a:latin typeface="Aptos" panose="020B0004020202020204" pitchFamily="34" charset="0"/>
              </a:rPr>
              <a:t>to reduce these risks, by using </a:t>
            </a:r>
            <a:r>
              <a:rPr lang="en-US" sz="4400" b="1" i="0" dirty="0">
                <a:effectLst/>
                <a:latin typeface="Aptos" panose="020B0004020202020204" pitchFamily="34" charset="0"/>
              </a:rPr>
              <a:t>strong passwords, VPNs to protect your internet connection</a:t>
            </a:r>
            <a:r>
              <a:rPr lang="en-US" sz="4400" i="0" dirty="0">
                <a:effectLst/>
                <a:latin typeface="Aptos" panose="020B0004020202020204" pitchFamily="34" charset="0"/>
              </a:rPr>
              <a:t>, etc. These precautions are important to protect our privacy and keep us safe in the digital world.</a:t>
            </a:r>
          </a:p>
          <a:p>
            <a:pPr marL="0" indent="0">
              <a:spcAft>
                <a:spcPts val="900"/>
              </a:spcAft>
              <a:buNone/>
            </a:pPr>
            <a:endParaRPr lang="en-US" sz="4400" i="0" dirty="0">
              <a:effectLst/>
              <a:latin typeface="Aptos" panose="020B0004020202020204" pitchFamily="34" charset="0"/>
            </a:endParaRPr>
          </a:p>
        </p:txBody>
      </p:sp>
      <p:sp>
        <p:nvSpPr>
          <p:cNvPr id="6" name="Freeform 2">
            <a:extLst>
              <a:ext uri="{FF2B5EF4-FFF2-40B4-BE49-F238E27FC236}">
                <a16:creationId xmlns:a16="http://schemas.microsoft.com/office/drawing/2014/main" id="{0DF2D171-4EA3-FD53-B441-BAC3AD4252FD}"/>
              </a:ext>
            </a:extLst>
          </p:cNvPr>
          <p:cNvSpPr/>
          <p:nvPr/>
        </p:nvSpPr>
        <p:spPr>
          <a:xfrm>
            <a:off x="10668000" y="6337410"/>
            <a:ext cx="2914176" cy="2996582"/>
          </a:xfrm>
          <a:custGeom>
            <a:avLst/>
            <a:gdLst/>
            <a:ahLst/>
            <a:cxnLst/>
            <a:rect l="l" t="t" r="r" b="b"/>
            <a:pathLst>
              <a:path w="2914176" h="2996582">
                <a:moveTo>
                  <a:pt x="0" y="0"/>
                </a:moveTo>
                <a:lnTo>
                  <a:pt x="2914176" y="0"/>
                </a:lnTo>
                <a:lnTo>
                  <a:pt x="2914176" y="2996582"/>
                </a:lnTo>
                <a:lnTo>
                  <a:pt x="0" y="2996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299775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1797628"/>
            <a:ext cx="6250907" cy="6691744"/>
          </a:xfrm>
        </p:spPr>
        <p:txBody>
          <a:bodyPr>
            <a:normAutofit/>
          </a:bodyPr>
          <a:lstStyle/>
          <a:p>
            <a:r>
              <a:rPr lang="en-GB" sz="5600" dirty="0">
                <a:solidFill>
                  <a:srgbClr val="FFFFFF"/>
                </a:solidFill>
                <a:latin typeface="Aptos" panose="020B0004020202020204" pitchFamily="34" charset="0"/>
                <a:cs typeface="Calibri Light" panose="020F0302020204030204" pitchFamily="34" charset="0"/>
              </a:rPr>
              <a:t>TEACHING DIGITAL PRIVACY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526306" y="1409700"/>
            <a:ext cx="10477498" cy="6643962"/>
          </a:xfrm>
        </p:spPr>
        <p:txBody>
          <a:bodyPr anchor="ctr">
            <a:normAutofit/>
          </a:bodyPr>
          <a:lstStyle/>
          <a:p>
            <a:pPr marL="0" indent="0">
              <a:spcBef>
                <a:spcPts val="0"/>
              </a:spcBef>
              <a:buNone/>
            </a:pPr>
            <a:r>
              <a:rPr lang="sk-SK" sz="4800" b="1" dirty="0">
                <a:solidFill>
                  <a:srgbClr val="92BAB5"/>
                </a:solidFill>
                <a:latin typeface="Aptos" panose="020B0004020202020204" pitchFamily="34" charset="0"/>
                <a:ea typeface="Times New Roman" panose="02020603050405020304" pitchFamily="18" charset="0"/>
              </a:rPr>
              <a:t>H</a:t>
            </a:r>
            <a:r>
              <a:rPr lang="en-US" sz="4800" b="1" dirty="0">
                <a:solidFill>
                  <a:srgbClr val="92BAB5"/>
                </a:solidFill>
                <a:latin typeface="Aptos" panose="020B0004020202020204" pitchFamily="34" charset="0"/>
                <a:ea typeface="Times New Roman" panose="02020603050405020304" pitchFamily="18" charset="0"/>
              </a:rPr>
              <a:t>OW TO INCORPORATE DIGITAL PRIVACY INTO TRAINING</a:t>
            </a:r>
          </a:p>
          <a:p>
            <a:r>
              <a:rPr lang="en-US" sz="4800" dirty="0">
                <a:latin typeface="Aptos" panose="020B0004020202020204" pitchFamily="34" charset="0"/>
                <a:cs typeface="Calibri" panose="020F0502020204030204" pitchFamily="34" charset="0"/>
              </a:rPr>
              <a:t>A good way to learn how to protect the personal information involves not only </a:t>
            </a:r>
            <a:r>
              <a:rPr lang="en-US" sz="4800" b="1" dirty="0">
                <a:latin typeface="Aptos" panose="020B0004020202020204" pitchFamily="34" charset="0"/>
                <a:cs typeface="Calibri" panose="020F0502020204030204" pitchFamily="34" charset="0"/>
              </a:rPr>
              <a:t>knowing</a:t>
            </a:r>
            <a:r>
              <a:rPr lang="en-US" sz="4800" dirty="0">
                <a:latin typeface="Aptos" panose="020B0004020202020204" pitchFamily="34" charset="0"/>
                <a:cs typeface="Calibri" panose="020F0502020204030204" pitchFamily="34" charset="0"/>
              </a:rPr>
              <a:t> and </a:t>
            </a:r>
            <a:r>
              <a:rPr lang="en-US" sz="4800" b="1" dirty="0">
                <a:latin typeface="Aptos" panose="020B0004020202020204" pitchFamily="34" charset="0"/>
                <a:cs typeface="Calibri" panose="020F0502020204030204" pitchFamily="34" charset="0"/>
              </a:rPr>
              <a:t>understanding</a:t>
            </a:r>
            <a:r>
              <a:rPr lang="en-US" sz="4800" dirty="0">
                <a:latin typeface="Aptos" panose="020B0004020202020204" pitchFamily="34" charset="0"/>
                <a:cs typeface="Calibri" panose="020F0502020204030204" pitchFamily="34" charset="0"/>
              </a:rPr>
              <a:t> the </a:t>
            </a:r>
            <a:r>
              <a:rPr lang="en-US" sz="4800" b="1" dirty="0">
                <a:latin typeface="Aptos" panose="020B0004020202020204" pitchFamily="34" charset="0"/>
                <a:cs typeface="Calibri" panose="020F0502020204030204" pitchFamily="34" charset="0"/>
              </a:rPr>
              <a:t>basics of digital privacy</a:t>
            </a:r>
            <a:r>
              <a:rPr lang="en-US" sz="4800" dirty="0">
                <a:latin typeface="Aptos" panose="020B0004020202020204" pitchFamily="34" charset="0"/>
                <a:cs typeface="Calibri" panose="020F0502020204030204" pitchFamily="34" charset="0"/>
              </a:rPr>
              <a:t>, but also </a:t>
            </a:r>
            <a:r>
              <a:rPr lang="en-US" sz="4800" b="1" dirty="0">
                <a:latin typeface="Aptos" panose="020B0004020202020204" pitchFamily="34" charset="0"/>
                <a:cs typeface="Calibri" panose="020F0502020204030204" pitchFamily="34" charset="0"/>
              </a:rPr>
              <a:t>learning </a:t>
            </a:r>
            <a:r>
              <a:rPr lang="en-US" sz="4800" dirty="0">
                <a:latin typeface="Aptos" panose="020B0004020202020204" pitchFamily="34" charset="0"/>
                <a:cs typeface="Calibri" panose="020F0502020204030204" pitchFamily="34" charset="0"/>
              </a:rPr>
              <a:t>how to apply that </a:t>
            </a:r>
            <a:r>
              <a:rPr lang="en-US" sz="4800" b="1" dirty="0">
                <a:latin typeface="Aptos" panose="020B0004020202020204" pitchFamily="34" charset="0"/>
                <a:cs typeface="Calibri" panose="020F0502020204030204" pitchFamily="34" charset="0"/>
              </a:rPr>
              <a:t>knowledge to protect</a:t>
            </a:r>
            <a:r>
              <a:rPr lang="en-US" sz="4800" dirty="0">
                <a:latin typeface="Aptos" panose="020B0004020202020204" pitchFamily="34" charset="0"/>
                <a:cs typeface="Calibri" panose="020F0502020204030204" pitchFamily="34" charset="0"/>
              </a:rPr>
              <a:t> your </a:t>
            </a:r>
            <a:r>
              <a:rPr lang="en-US" sz="4800" b="1" dirty="0">
                <a:latin typeface="Aptos" panose="020B0004020202020204" pitchFamily="34" charset="0"/>
                <a:cs typeface="Calibri" panose="020F0502020204030204" pitchFamily="34" charset="0"/>
              </a:rPr>
              <a:t>privacy online</a:t>
            </a:r>
            <a:r>
              <a:rPr lang="en-US" sz="4800" dirty="0">
                <a:latin typeface="Aptos" panose="020B0004020202020204" pitchFamily="34" charset="0"/>
                <a:cs typeface="Calibri" panose="020F0502020204030204" pitchFamily="34" charset="0"/>
              </a:rPr>
              <a:t>. </a:t>
            </a:r>
          </a:p>
        </p:txBody>
      </p:sp>
      <p:sp>
        <p:nvSpPr>
          <p:cNvPr id="4" name="Freeform 2">
            <a:extLst>
              <a:ext uri="{FF2B5EF4-FFF2-40B4-BE49-F238E27FC236}">
                <a16:creationId xmlns:a16="http://schemas.microsoft.com/office/drawing/2014/main" id="{0F432432-1529-4A7C-870D-2687F3BDF6C1}"/>
              </a:ext>
            </a:extLst>
          </p:cNvPr>
          <p:cNvSpPr/>
          <p:nvPr/>
        </p:nvSpPr>
        <p:spPr>
          <a:xfrm>
            <a:off x="1820459" y="6667500"/>
            <a:ext cx="2168500" cy="2270680"/>
          </a:xfrm>
          <a:custGeom>
            <a:avLst/>
            <a:gdLst/>
            <a:ahLst/>
            <a:cxnLst/>
            <a:rect l="l" t="t" r="r" b="b"/>
            <a:pathLst>
              <a:path w="2168500" h="2270680">
                <a:moveTo>
                  <a:pt x="0" y="0"/>
                </a:moveTo>
                <a:lnTo>
                  <a:pt x="2168500" y="0"/>
                </a:lnTo>
                <a:lnTo>
                  <a:pt x="2168500" y="2270680"/>
                </a:lnTo>
                <a:lnTo>
                  <a:pt x="0" y="22706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424111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latin typeface="Aptos" panose="020B0004020202020204" pitchFamily="34" charset="0"/>
                <a:cs typeface="Calibri Light" panose="020F0302020204030204" pitchFamily="34" charset="0"/>
              </a:rPr>
              <a:t>To engage in this process, a series of questions will be posed to prompt consideration of everyday practices, followed by participation in various activities:</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1950913812"/>
              </p:ext>
            </p:extLst>
          </p:nvPr>
        </p:nvGraphicFramePr>
        <p:xfrm>
          <a:off x="1012232" y="2400300"/>
          <a:ext cx="16018468" cy="682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09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92032" y="1692944"/>
            <a:ext cx="6813557" cy="1337161"/>
          </a:xfrm>
          <a:custGeom>
            <a:avLst/>
            <a:gdLst/>
            <a:ahLst/>
            <a:cxnLst/>
            <a:rect l="l" t="t" r="r" b="b"/>
            <a:pathLst>
              <a:path w="6813557" h="1337161">
                <a:moveTo>
                  <a:pt x="0" y="0"/>
                </a:moveTo>
                <a:lnTo>
                  <a:pt x="6813557" y="0"/>
                </a:lnTo>
                <a:lnTo>
                  <a:pt x="6813557" y="1337161"/>
                </a:lnTo>
                <a:lnTo>
                  <a:pt x="0" y="133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2937156" y="1112331"/>
            <a:ext cx="4013472" cy="2498386"/>
          </a:xfrm>
          <a:custGeom>
            <a:avLst/>
            <a:gdLst/>
            <a:ahLst/>
            <a:cxnLst/>
            <a:rect l="l" t="t" r="r" b="b"/>
            <a:pathLst>
              <a:path w="4013472" h="2498386">
                <a:moveTo>
                  <a:pt x="0" y="0"/>
                </a:moveTo>
                <a:lnTo>
                  <a:pt x="4013472" y="0"/>
                </a:lnTo>
                <a:lnTo>
                  <a:pt x="4013472" y="2498387"/>
                </a:lnTo>
                <a:lnTo>
                  <a:pt x="0" y="2498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14502382" y="884737"/>
            <a:ext cx="848461" cy="2725980"/>
          </a:xfrm>
          <a:custGeom>
            <a:avLst/>
            <a:gdLst/>
            <a:ahLst/>
            <a:cxnLst/>
            <a:rect l="l" t="t" r="r" b="b"/>
            <a:pathLst>
              <a:path w="848461" h="2725980">
                <a:moveTo>
                  <a:pt x="0" y="0"/>
                </a:moveTo>
                <a:lnTo>
                  <a:pt x="848462" y="0"/>
                </a:lnTo>
                <a:lnTo>
                  <a:pt x="848462" y="2725981"/>
                </a:lnTo>
                <a:lnTo>
                  <a:pt x="0" y="27259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Freeform 5"/>
          <p:cNvSpPr/>
          <p:nvPr/>
        </p:nvSpPr>
        <p:spPr>
          <a:xfrm>
            <a:off x="170652" y="3906709"/>
            <a:ext cx="17579882" cy="4131272"/>
          </a:xfrm>
          <a:custGeom>
            <a:avLst/>
            <a:gdLst/>
            <a:ahLst/>
            <a:cxnLst/>
            <a:rect l="l" t="t" r="r" b="b"/>
            <a:pathLst>
              <a:path w="17579882" h="4131272">
                <a:moveTo>
                  <a:pt x="0" y="0"/>
                </a:moveTo>
                <a:lnTo>
                  <a:pt x="17579882" y="0"/>
                </a:lnTo>
                <a:lnTo>
                  <a:pt x="17579882" y="4131273"/>
                </a:lnTo>
                <a:lnTo>
                  <a:pt x="0" y="4131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sk-SK"/>
          </a:p>
        </p:txBody>
      </p:sp>
      <p:sp>
        <p:nvSpPr>
          <p:cNvPr id="6" name="TextBox 6"/>
          <p:cNvSpPr txBox="1"/>
          <p:nvPr/>
        </p:nvSpPr>
        <p:spPr>
          <a:xfrm>
            <a:off x="2008824" y="4397574"/>
            <a:ext cx="14878437" cy="2532360"/>
          </a:xfrm>
          <a:prstGeom prst="rect">
            <a:avLst/>
          </a:prstGeom>
        </p:spPr>
        <p:txBody>
          <a:bodyPr lIns="0" tIns="0" rIns="0" bIns="0" rtlCol="0" anchor="t">
            <a:spAutoFit/>
          </a:bodyPr>
          <a:lstStyle/>
          <a:p>
            <a:pPr algn="just">
              <a:lnSpc>
                <a:spcPts val="4959"/>
              </a:lnSpc>
            </a:pPr>
            <a:r>
              <a:rPr lang="en-US" sz="3600" dirty="0">
                <a:solidFill>
                  <a:srgbClr val="000000"/>
                </a:solidFill>
                <a:latin typeface="Aptos" panose="020B0004020202020204" pitchFamily="34" charset="0"/>
                <a:ea typeface="Inter"/>
                <a:cs typeface="Inter"/>
                <a:sym typeface="Inter"/>
              </a:rPr>
              <a:t>These questions address aspects of people’s daily lives to which they tend to attach importance, such as </a:t>
            </a:r>
            <a:r>
              <a:rPr lang="en-US" sz="3600" dirty="0">
                <a:solidFill>
                  <a:srgbClr val="000000"/>
                </a:solidFill>
                <a:latin typeface="Aptos" panose="020B0004020202020204" pitchFamily="34" charset="0"/>
                <a:ea typeface="Inter Bold"/>
                <a:cs typeface="Inter Bold"/>
                <a:sym typeface="Inter Bold"/>
              </a:rPr>
              <a:t>the </a:t>
            </a:r>
            <a:r>
              <a:rPr lang="en-US" sz="3600" b="1" dirty="0">
                <a:solidFill>
                  <a:srgbClr val="000000"/>
                </a:solidFill>
                <a:latin typeface="Aptos" panose="020B0004020202020204" pitchFamily="34" charset="0"/>
                <a:ea typeface="Inter Bold"/>
                <a:cs typeface="Inter Bold"/>
                <a:sym typeface="Inter Bold"/>
              </a:rPr>
              <a:t>security of their personal belongings</a:t>
            </a:r>
            <a:r>
              <a:rPr lang="en-US" sz="3600" b="1" dirty="0">
                <a:solidFill>
                  <a:srgbClr val="000000"/>
                </a:solidFill>
                <a:latin typeface="Aptos" panose="020B0004020202020204" pitchFamily="34" charset="0"/>
                <a:ea typeface="Inter"/>
                <a:cs typeface="Inter"/>
                <a:sym typeface="Inter"/>
              </a:rPr>
              <a:t> </a:t>
            </a:r>
            <a:r>
              <a:rPr lang="en-US" sz="3600" dirty="0">
                <a:solidFill>
                  <a:srgbClr val="000000"/>
                </a:solidFill>
                <a:latin typeface="Aptos" panose="020B0004020202020204" pitchFamily="34" charset="0"/>
                <a:ea typeface="Inter"/>
                <a:cs typeface="Inter"/>
                <a:sym typeface="Inter"/>
              </a:rPr>
              <a:t>and </a:t>
            </a:r>
            <a:r>
              <a:rPr lang="en-US" sz="3600" b="1" dirty="0">
                <a:solidFill>
                  <a:srgbClr val="000000"/>
                </a:solidFill>
                <a:latin typeface="Aptos" panose="020B0004020202020204" pitchFamily="34" charset="0"/>
                <a:ea typeface="Inter Bold"/>
                <a:cs typeface="Inter Bold"/>
                <a:sym typeface="Inter Bold"/>
              </a:rPr>
              <a:t>access to their home</a:t>
            </a:r>
            <a:r>
              <a:rPr lang="en-US" sz="3600" dirty="0">
                <a:solidFill>
                  <a:srgbClr val="000000"/>
                </a:solidFill>
                <a:latin typeface="Aptos" panose="020B0004020202020204" pitchFamily="34" charset="0"/>
                <a:ea typeface="Inter"/>
                <a:cs typeface="Inter"/>
                <a:sym typeface="Inter"/>
              </a:rPr>
              <a:t>. In the same way, </a:t>
            </a:r>
            <a:r>
              <a:rPr lang="en-US" sz="3600" b="1" dirty="0">
                <a:solidFill>
                  <a:srgbClr val="000000"/>
                </a:solidFill>
                <a:latin typeface="Aptos" panose="020B0004020202020204" pitchFamily="34" charset="0"/>
                <a:ea typeface="Inter Bold"/>
                <a:cs typeface="Inter Bold"/>
                <a:sym typeface="Inter Bold"/>
              </a:rPr>
              <a:t>digital privacy should be a constant concern</a:t>
            </a:r>
            <a:r>
              <a:rPr lang="en-US" sz="3600" dirty="0">
                <a:solidFill>
                  <a:srgbClr val="000000"/>
                </a:solidFill>
                <a:latin typeface="Aptos" panose="020B0004020202020204" pitchFamily="34" charset="0"/>
                <a:ea typeface="Inter"/>
                <a:cs typeface="Inter"/>
                <a:sym typeface="Inter"/>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4" y="3683219"/>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2">
            <a:extLst>
              <a:ext uri="{FF2B5EF4-FFF2-40B4-BE49-F238E27FC236}">
                <a16:creationId xmlns:a16="http://schemas.microsoft.com/office/drawing/2014/main" id="{D0BBF6BB-F00A-4708-0221-E6D82E1C50F2}"/>
              </a:ext>
            </a:extLst>
          </p:cNvPr>
          <p:cNvSpPr/>
          <p:nvPr/>
        </p:nvSpPr>
        <p:spPr>
          <a:xfrm>
            <a:off x="6250909" y="478631"/>
            <a:ext cx="11927303" cy="9466809"/>
          </a:xfrm>
          <a:custGeom>
            <a:avLst/>
            <a:gdLst/>
            <a:ahLst/>
            <a:cxnLst/>
            <a:rect l="l" t="t" r="r" b="b"/>
            <a:pathLst>
              <a:path w="11927303" h="10190709">
                <a:moveTo>
                  <a:pt x="0" y="0"/>
                </a:moveTo>
                <a:lnTo>
                  <a:pt x="11927302" y="0"/>
                </a:lnTo>
                <a:lnTo>
                  <a:pt x="11927302" y="10190709"/>
                </a:lnTo>
                <a:lnTo>
                  <a:pt x="0" y="10190709"/>
                </a:lnTo>
                <a:lnTo>
                  <a:pt x="0" y="0"/>
                </a:lnTo>
                <a:close/>
              </a:path>
            </a:pathLst>
          </a:custGeom>
          <a:blipFill>
            <a:blip r:embed="rId3"/>
            <a:stretch>
              <a:fillRect t="-1" b="-7646"/>
            </a:stretch>
          </a:blipFill>
        </p:spPr>
        <p:txBody>
          <a:bodyPr/>
          <a:lstStyle/>
          <a:p>
            <a:endParaRPr lang="sk-SK" dirty="0"/>
          </a:p>
        </p:txBody>
      </p:sp>
      <p:sp>
        <p:nvSpPr>
          <p:cNvPr id="9" name="Title 1">
            <a:extLst>
              <a:ext uri="{FF2B5EF4-FFF2-40B4-BE49-F238E27FC236}">
                <a16:creationId xmlns:a16="http://schemas.microsoft.com/office/drawing/2014/main" id="{EB690D72-CDAD-D681-0E71-B76D3FBA2323}"/>
              </a:ext>
            </a:extLst>
          </p:cNvPr>
          <p:cNvSpPr>
            <a:spLocks noGrp="1"/>
          </p:cNvSpPr>
          <p:nvPr>
            <p:ph type="title"/>
          </p:nvPr>
        </p:nvSpPr>
        <p:spPr>
          <a:xfrm>
            <a:off x="0" y="1797628"/>
            <a:ext cx="6250907" cy="6691744"/>
          </a:xfrm>
        </p:spPr>
        <p:txBody>
          <a:bodyPr>
            <a:normAutofit/>
          </a:bodyPr>
          <a:lstStyle/>
          <a:p>
            <a:r>
              <a:rPr lang="sk-SK" sz="5600" dirty="0" err="1">
                <a:solidFill>
                  <a:srgbClr val="FFFFFF"/>
                </a:solidFill>
                <a:latin typeface="Aptos" panose="020B0004020202020204" pitchFamily="34" charset="0"/>
                <a:cs typeface="Calibri Light" panose="020F0302020204030204" pitchFamily="34" charset="0"/>
              </a:rPr>
              <a:t>Crossword</a:t>
            </a:r>
            <a:br>
              <a:rPr lang="sk-SK" sz="5600" dirty="0">
                <a:solidFill>
                  <a:srgbClr val="FFFFFF"/>
                </a:solidFill>
                <a:latin typeface="Aptos" panose="020B0004020202020204" pitchFamily="34" charset="0"/>
                <a:cs typeface="Calibri Light" panose="020F0302020204030204" pitchFamily="34" charset="0"/>
              </a:rPr>
            </a:br>
            <a:r>
              <a:rPr lang="sk-SK" sz="5600" dirty="0">
                <a:solidFill>
                  <a:srgbClr val="FFFFFF"/>
                </a:solidFill>
                <a:latin typeface="Aptos" panose="020B0004020202020204" pitchFamily="34" charset="0"/>
                <a:cs typeface="Calibri Light" panose="020F0302020204030204" pitchFamily="34" charset="0"/>
              </a:rPr>
              <a:t>puzzle</a:t>
            </a:r>
            <a:endParaRPr lang="en-GB" sz="5600" dirty="0">
              <a:solidFill>
                <a:srgbClr val="FFFFFF"/>
              </a:solidFill>
              <a:latin typeface="Aptos"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314814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89650" y="1717141"/>
            <a:ext cx="13791389" cy="7002943"/>
          </a:xfrm>
          <a:prstGeom prst="rect">
            <a:avLst/>
          </a:prstGeom>
        </p:spPr>
        <p:txBody>
          <a:bodyPr lIns="0" tIns="0" rIns="0" bIns="0" rtlCol="0" anchor="t">
            <a:spAutoFit/>
          </a:bodyPr>
          <a:lstStyle/>
          <a:p>
            <a:pPr algn="just">
              <a:lnSpc>
                <a:spcPts val="4959"/>
              </a:lnSpc>
            </a:pPr>
            <a:endParaRPr dirty="0">
              <a:latin typeface="Aptos" panose="020B0004020202020204" pitchFamily="34" charset="0"/>
            </a:endParaRP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Action needed to protect your information online: </a:t>
            </a:r>
            <a:r>
              <a:rPr lang="en-US" sz="3099" b="1" dirty="0">
                <a:solidFill>
                  <a:srgbClr val="000000"/>
                </a:solidFill>
                <a:latin typeface="Aptos" panose="020B0004020202020204" pitchFamily="34" charset="0"/>
                <a:ea typeface="Inter Bold"/>
                <a:cs typeface="Inter Bold"/>
                <a:sym typeface="Inter Bold"/>
              </a:rPr>
              <a:t>Password</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Web site used to exchange messages in real time: </a:t>
            </a:r>
            <a:r>
              <a:rPr lang="en-US" sz="3099" b="1" dirty="0">
                <a:solidFill>
                  <a:srgbClr val="000000"/>
                </a:solidFill>
                <a:latin typeface="Aptos" panose="020B0004020202020204" pitchFamily="34" charset="0"/>
                <a:ea typeface="Inter Bold"/>
                <a:cs typeface="Inter Bold"/>
                <a:sym typeface="Inter Bold"/>
              </a:rPr>
              <a:t>Chat</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Encryption method to protect your Internet connection: </a:t>
            </a:r>
            <a:r>
              <a:rPr lang="en-US" sz="3099" b="1" dirty="0">
                <a:solidFill>
                  <a:srgbClr val="000000"/>
                </a:solidFill>
                <a:latin typeface="Aptos" panose="020B0004020202020204" pitchFamily="34" charset="0"/>
                <a:ea typeface="Inter Bold"/>
                <a:cs typeface="Inter Bold"/>
                <a:sym typeface="Inter Bold"/>
              </a:rPr>
              <a:t>VPN</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Malicious software that installs itself on your device without your consent: </a:t>
            </a:r>
            <a:r>
              <a:rPr lang="en-US" sz="3099" b="1" dirty="0">
                <a:solidFill>
                  <a:srgbClr val="000000"/>
                </a:solidFill>
                <a:latin typeface="Aptos" panose="020B0004020202020204" pitchFamily="34" charset="0"/>
                <a:ea typeface="Inter Bold"/>
                <a:cs typeface="Inter Bold"/>
                <a:sym typeface="Inter Bold"/>
              </a:rPr>
              <a:t>Virus</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A set of rules and procedures that protect the privacy of personal data: </a:t>
            </a:r>
            <a:r>
              <a:rPr lang="en-US" sz="3099" b="1" dirty="0">
                <a:solidFill>
                  <a:srgbClr val="000000"/>
                </a:solidFill>
                <a:latin typeface="Aptos" panose="020B0004020202020204" pitchFamily="34" charset="0"/>
                <a:ea typeface="Inter Bold"/>
                <a:cs typeface="Inter Bold"/>
                <a:sym typeface="Inter Bold"/>
              </a:rPr>
              <a:t>Privacy</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Technique used to verify a person's identity online: </a:t>
            </a:r>
            <a:r>
              <a:rPr lang="en-US" sz="3099" b="1" dirty="0">
                <a:solidFill>
                  <a:srgbClr val="000000"/>
                </a:solidFill>
                <a:latin typeface="Aptos" panose="020B0004020202020204" pitchFamily="34" charset="0"/>
                <a:ea typeface="Inter Bold"/>
                <a:cs typeface="Inter Bold"/>
                <a:sym typeface="Inter Bold"/>
              </a:rPr>
              <a:t>Authentication</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Website or application that stores personal information and allows access from anywhere with an internet connection: </a:t>
            </a:r>
            <a:r>
              <a:rPr lang="en-US" sz="3099" b="1" dirty="0">
                <a:solidFill>
                  <a:srgbClr val="000000"/>
                </a:solidFill>
                <a:latin typeface="Aptos" panose="020B0004020202020204" pitchFamily="34" charset="0"/>
                <a:ea typeface="Inter Bold"/>
                <a:cs typeface="Inter Bold"/>
                <a:sym typeface="Inter Bold"/>
              </a:rPr>
              <a:t>Cloud</a:t>
            </a:r>
          </a:p>
        </p:txBody>
      </p:sp>
      <p:sp>
        <p:nvSpPr>
          <p:cNvPr id="3" name="Freeform 3"/>
          <p:cNvSpPr/>
          <p:nvPr/>
        </p:nvSpPr>
        <p:spPr>
          <a:xfrm>
            <a:off x="76182" y="4006832"/>
            <a:ext cx="1790346" cy="1734398"/>
          </a:xfrm>
          <a:custGeom>
            <a:avLst/>
            <a:gdLst/>
            <a:ahLst/>
            <a:cxnLst/>
            <a:rect l="l" t="t" r="r" b="b"/>
            <a:pathLst>
              <a:path w="1790346" h="1734398">
                <a:moveTo>
                  <a:pt x="0" y="0"/>
                </a:moveTo>
                <a:lnTo>
                  <a:pt x="1790346" y="0"/>
                </a:lnTo>
                <a:lnTo>
                  <a:pt x="1790346" y="1734398"/>
                </a:lnTo>
                <a:lnTo>
                  <a:pt x="0" y="1734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4" name="Freeform 4"/>
          <p:cNvSpPr/>
          <p:nvPr/>
        </p:nvSpPr>
        <p:spPr>
          <a:xfrm flipH="1">
            <a:off x="1438376" y="1840966"/>
            <a:ext cx="3499233" cy="7235257"/>
          </a:xfrm>
          <a:custGeom>
            <a:avLst/>
            <a:gdLst/>
            <a:ahLst/>
            <a:cxnLst/>
            <a:rect l="l" t="t" r="r" b="b"/>
            <a:pathLst>
              <a:path w="3499233" h="7235257">
                <a:moveTo>
                  <a:pt x="3499234" y="0"/>
                </a:moveTo>
                <a:lnTo>
                  <a:pt x="0" y="0"/>
                </a:lnTo>
                <a:lnTo>
                  <a:pt x="0" y="7235257"/>
                </a:lnTo>
                <a:lnTo>
                  <a:pt x="3499234" y="7235257"/>
                </a:lnTo>
                <a:lnTo>
                  <a:pt x="349923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5" name="TextBox 5"/>
          <p:cNvSpPr txBox="1"/>
          <p:nvPr/>
        </p:nvSpPr>
        <p:spPr>
          <a:xfrm>
            <a:off x="1028700" y="583905"/>
            <a:ext cx="16230600" cy="1223645"/>
          </a:xfrm>
          <a:prstGeom prst="rect">
            <a:avLst/>
          </a:prstGeom>
        </p:spPr>
        <p:txBody>
          <a:bodyPr lIns="0" tIns="0" rIns="0" bIns="0" rtlCol="0" anchor="t">
            <a:spAutoFit/>
          </a:bodyPr>
          <a:lstStyle/>
          <a:p>
            <a:pPr algn="just">
              <a:lnSpc>
                <a:spcPts val="4959"/>
              </a:lnSpc>
            </a:pPr>
            <a:r>
              <a:rPr lang="en-US" sz="3099" dirty="0">
                <a:solidFill>
                  <a:srgbClr val="000000"/>
                </a:solidFill>
                <a:latin typeface="Aptos" panose="020B0004020202020204" pitchFamily="34" charset="0"/>
                <a:ea typeface="Inter"/>
                <a:cs typeface="Inter"/>
                <a:sym typeface="Inter"/>
              </a:rPr>
              <a:t>One of the activities will be to do a </a:t>
            </a:r>
            <a:r>
              <a:rPr lang="en-US" sz="3099" b="1" dirty="0">
                <a:solidFill>
                  <a:srgbClr val="000000"/>
                </a:solidFill>
                <a:latin typeface="Aptos" panose="020B0004020202020204" pitchFamily="34" charset="0"/>
                <a:ea typeface="Inter Bold"/>
                <a:cs typeface="Inter Bold"/>
                <a:sym typeface="Inter Bold"/>
              </a:rPr>
              <a:t>crossword puzzle</a:t>
            </a:r>
            <a:r>
              <a:rPr lang="en-US" sz="3099" b="1" dirty="0">
                <a:solidFill>
                  <a:srgbClr val="000000"/>
                </a:solidFill>
                <a:latin typeface="Aptos" panose="020B0004020202020204" pitchFamily="34" charset="0"/>
                <a:ea typeface="Inter"/>
                <a:cs typeface="Inter"/>
                <a:sym typeface="Inter"/>
              </a:rPr>
              <a:t> </a:t>
            </a:r>
            <a:r>
              <a:rPr lang="en-US" sz="3099" dirty="0">
                <a:solidFill>
                  <a:srgbClr val="000000"/>
                </a:solidFill>
                <a:latin typeface="Aptos" panose="020B0004020202020204" pitchFamily="34" charset="0"/>
                <a:ea typeface="Inter"/>
                <a:cs typeface="Inter"/>
                <a:sym typeface="Inter"/>
              </a:rPr>
              <a:t>of the basic concepts we should know about digital privacy. </a:t>
            </a:r>
          </a:p>
        </p:txBody>
      </p:sp>
      <p:sp>
        <p:nvSpPr>
          <p:cNvPr id="6" name="Freeform 6"/>
          <p:cNvSpPr/>
          <p:nvPr/>
        </p:nvSpPr>
        <p:spPr>
          <a:xfrm>
            <a:off x="14345771" y="1840966"/>
            <a:ext cx="3499233" cy="7235257"/>
          </a:xfrm>
          <a:custGeom>
            <a:avLst/>
            <a:gdLst/>
            <a:ahLst/>
            <a:cxnLst/>
            <a:rect l="l" t="t" r="r" b="b"/>
            <a:pathLst>
              <a:path w="3499233" h="7235257">
                <a:moveTo>
                  <a:pt x="0" y="0"/>
                </a:moveTo>
                <a:lnTo>
                  <a:pt x="3499233" y="0"/>
                </a:lnTo>
                <a:lnTo>
                  <a:pt x="3499233" y="7235257"/>
                </a:lnTo>
                <a:lnTo>
                  <a:pt x="0" y="7235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4" y="3683219"/>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EB690D72-CDAD-D681-0E71-B76D3FBA2323}"/>
              </a:ext>
            </a:extLst>
          </p:cNvPr>
          <p:cNvSpPr>
            <a:spLocks noGrp="1"/>
          </p:cNvSpPr>
          <p:nvPr>
            <p:ph type="title"/>
          </p:nvPr>
        </p:nvSpPr>
        <p:spPr>
          <a:xfrm>
            <a:off x="0" y="1797628"/>
            <a:ext cx="6250907" cy="6691744"/>
          </a:xfrm>
        </p:spPr>
        <p:txBody>
          <a:bodyPr>
            <a:normAutofit/>
          </a:bodyPr>
          <a:lstStyle/>
          <a:p>
            <a:r>
              <a:rPr lang="en-US" sz="5600" dirty="0">
                <a:solidFill>
                  <a:srgbClr val="FFFFFF"/>
                </a:solidFill>
                <a:latin typeface="Aptos" panose="020B0004020202020204" pitchFamily="34" charset="0"/>
                <a:cs typeface="Calibri Light" panose="020F0302020204030204" pitchFamily="34" charset="0"/>
              </a:rPr>
              <a:t>ANOTHER ACTIVITY: </a:t>
            </a:r>
            <a:br>
              <a:rPr lang="en-US" sz="5600" dirty="0">
                <a:solidFill>
                  <a:srgbClr val="FFFFFF"/>
                </a:solidFill>
                <a:latin typeface="Aptos" panose="020B0004020202020204" pitchFamily="34" charset="0"/>
                <a:cs typeface="Calibri Light" panose="020F0302020204030204" pitchFamily="34" charset="0"/>
              </a:rPr>
            </a:br>
            <a:r>
              <a:rPr lang="en-US" sz="5600" dirty="0">
                <a:solidFill>
                  <a:srgbClr val="FFFFFF"/>
                </a:solidFill>
                <a:latin typeface="Aptos" panose="020B0004020202020204" pitchFamily="34" charset="0"/>
                <a:cs typeface="Calibri Light" panose="020F0302020204030204" pitchFamily="34" charset="0"/>
              </a:rPr>
              <a:t>PRIVACY SETTINGS WORKSHOPS</a:t>
            </a:r>
          </a:p>
        </p:txBody>
      </p:sp>
      <p:sp>
        <p:nvSpPr>
          <p:cNvPr id="2" name="Content Placeholder 2">
            <a:extLst>
              <a:ext uri="{FF2B5EF4-FFF2-40B4-BE49-F238E27FC236}">
                <a16:creationId xmlns:a16="http://schemas.microsoft.com/office/drawing/2014/main" id="{3709B774-CA82-13D4-61E7-D9E08FCB37DC}"/>
              </a:ext>
            </a:extLst>
          </p:cNvPr>
          <p:cNvSpPr>
            <a:spLocks noGrp="1"/>
          </p:cNvSpPr>
          <p:nvPr>
            <p:ph idx="1"/>
          </p:nvPr>
        </p:nvSpPr>
        <p:spPr>
          <a:xfrm>
            <a:off x="6400800" y="731318"/>
            <a:ext cx="11658600" cy="8465344"/>
          </a:xfrm>
        </p:spPr>
        <p:txBody>
          <a:bodyPr anchor="ctr">
            <a:normAutofit/>
          </a:bodyPr>
          <a:lstStyle/>
          <a:p>
            <a:pPr marL="0" indent="0">
              <a:spcBef>
                <a:spcPts val="0"/>
              </a:spcBef>
              <a:buNone/>
            </a:pPr>
            <a:r>
              <a:rPr lang="en-US" sz="4800" b="1" dirty="0">
                <a:latin typeface="Aptos" panose="020B0004020202020204" pitchFamily="34" charset="0"/>
                <a:ea typeface="Times New Roman" panose="02020603050405020304" pitchFamily="18" charset="0"/>
              </a:rPr>
              <a:t>How can you create a secure password?</a:t>
            </a:r>
            <a:endParaRPr lang="sk-SK" sz="4800" b="1" dirty="0">
              <a:latin typeface="Aptos" panose="020B0004020202020204" pitchFamily="34" charset="0"/>
              <a:ea typeface="Times New Roman" panose="02020603050405020304" pitchFamily="18" charset="0"/>
            </a:endParaRPr>
          </a:p>
          <a:p>
            <a:pPr marL="0" indent="0">
              <a:spcBef>
                <a:spcPts val="0"/>
              </a:spcBef>
              <a:buNone/>
            </a:pPr>
            <a:r>
              <a:rPr lang="en-US" sz="4800" dirty="0">
                <a:latin typeface="Aptos" panose="020B0004020202020204" pitchFamily="34" charset="0"/>
                <a:ea typeface="Times New Roman" panose="02020603050405020304" pitchFamily="18" charset="0"/>
              </a:rPr>
              <a:t>By using a combination of letters, numbers and special characters (=; %; $...). </a:t>
            </a:r>
          </a:p>
          <a:p>
            <a:pPr marL="0" indent="0">
              <a:spcBef>
                <a:spcPts val="0"/>
              </a:spcBef>
              <a:buNone/>
            </a:pPr>
            <a:r>
              <a:rPr lang="en-US" sz="3600" dirty="0">
                <a:latin typeface="Aptos" panose="020B0004020202020204" pitchFamily="34" charset="0"/>
                <a:ea typeface="Times New Roman" panose="02020603050405020304" pitchFamily="18" charset="0"/>
              </a:rPr>
              <a:t>A secure password must have a minimum of 16 characters. </a:t>
            </a:r>
          </a:p>
          <a:p>
            <a:pPr marL="0" indent="0">
              <a:spcBef>
                <a:spcPts val="0"/>
              </a:spcBef>
              <a:buNone/>
            </a:pPr>
            <a:r>
              <a:rPr lang="en-US" sz="3600" dirty="0">
                <a:latin typeface="Aptos" panose="020B0004020202020204" pitchFamily="34" charset="0"/>
                <a:ea typeface="Times New Roman" panose="02020603050405020304" pitchFamily="18" charset="0"/>
              </a:rPr>
              <a:t>It is good to have a different password for each site, </a:t>
            </a:r>
            <a:br>
              <a:rPr lang="sk-SK" sz="3600" dirty="0">
                <a:latin typeface="Aptos" panose="020B0004020202020204" pitchFamily="34" charset="0"/>
                <a:ea typeface="Times New Roman" panose="02020603050405020304" pitchFamily="18" charset="0"/>
              </a:rPr>
            </a:br>
            <a:r>
              <a:rPr lang="en-US" sz="3600" dirty="0">
                <a:latin typeface="Aptos" panose="020B0004020202020204" pitchFamily="34" charset="0"/>
                <a:ea typeface="Times New Roman" panose="02020603050405020304" pitchFamily="18" charset="0"/>
              </a:rPr>
              <a:t>for that use, a password manager.</a:t>
            </a:r>
            <a:endParaRPr lang="sk-SK" sz="3600" dirty="0">
              <a:latin typeface="Aptos" panose="020B0004020202020204" pitchFamily="34" charset="0"/>
              <a:ea typeface="Times New Roman" panose="02020603050405020304" pitchFamily="18" charset="0"/>
            </a:endParaRPr>
          </a:p>
          <a:p>
            <a:pPr marL="0" indent="0">
              <a:spcBef>
                <a:spcPts val="0"/>
              </a:spcBef>
              <a:buNone/>
            </a:pPr>
            <a:r>
              <a:rPr lang="en-US" sz="3600" dirty="0">
                <a:latin typeface="Aptos" panose="020B0004020202020204" pitchFamily="34" charset="0"/>
                <a:ea typeface="Times New Roman" panose="02020603050405020304" pitchFamily="18" charset="0"/>
              </a:rPr>
              <a:t>Write a sentence can be a good way to have a strong password.</a:t>
            </a:r>
          </a:p>
          <a:p>
            <a:pPr marL="0" indent="0">
              <a:spcBef>
                <a:spcPts val="0"/>
              </a:spcBef>
              <a:buNone/>
            </a:pPr>
            <a:r>
              <a:rPr lang="en-US" sz="4800" b="1" dirty="0">
                <a:latin typeface="Aptos" panose="020B0004020202020204" pitchFamily="34" charset="0"/>
                <a:ea typeface="Times New Roman" panose="02020603050405020304" pitchFamily="18" charset="0"/>
              </a:rPr>
              <a:t>Exercise: </a:t>
            </a:r>
            <a:r>
              <a:rPr lang="en-US" sz="4800" dirty="0">
                <a:latin typeface="Aptos" panose="020B0004020202020204" pitchFamily="34" charset="0"/>
                <a:ea typeface="Times New Roman" panose="02020603050405020304" pitchFamily="18" charset="0"/>
              </a:rPr>
              <a:t>Create a strong password for an imaginary account. </a:t>
            </a:r>
          </a:p>
          <a:p>
            <a:pPr marL="0" indent="0">
              <a:spcBef>
                <a:spcPts val="0"/>
              </a:spcBef>
              <a:buNone/>
            </a:pPr>
            <a:endParaRPr lang="en-US" sz="4800" dirty="0">
              <a:latin typeface="Aptos" panose="020B0004020202020204" pitchFamily="34" charset="0"/>
              <a:ea typeface="Times New Roman" panose="02020603050405020304" pitchFamily="18" charset="0"/>
            </a:endParaRPr>
          </a:p>
        </p:txBody>
      </p:sp>
      <p:sp>
        <p:nvSpPr>
          <p:cNvPr id="3" name="Freeform 3">
            <a:extLst>
              <a:ext uri="{FF2B5EF4-FFF2-40B4-BE49-F238E27FC236}">
                <a16:creationId xmlns:a16="http://schemas.microsoft.com/office/drawing/2014/main" id="{2D5761B2-A917-7A3A-6D52-F829BDA2B6BE}"/>
              </a:ext>
            </a:extLst>
          </p:cNvPr>
          <p:cNvSpPr/>
          <p:nvPr/>
        </p:nvSpPr>
        <p:spPr>
          <a:xfrm>
            <a:off x="1219200" y="8041256"/>
            <a:ext cx="2835639" cy="1346929"/>
          </a:xfrm>
          <a:custGeom>
            <a:avLst/>
            <a:gdLst/>
            <a:ahLst/>
            <a:cxnLst/>
            <a:rect l="l" t="t" r="r" b="b"/>
            <a:pathLst>
              <a:path w="2835639" h="1346929">
                <a:moveTo>
                  <a:pt x="0" y="0"/>
                </a:moveTo>
                <a:lnTo>
                  <a:pt x="2835639" y="0"/>
                </a:lnTo>
                <a:lnTo>
                  <a:pt x="2835639" y="1346928"/>
                </a:lnTo>
                <a:lnTo>
                  <a:pt x="0" y="1346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347457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653454">
            <a:off x="9518714" y="4227286"/>
            <a:ext cx="1642667" cy="2031119"/>
          </a:xfrm>
          <a:custGeom>
            <a:avLst/>
            <a:gdLst/>
            <a:ahLst/>
            <a:cxnLst/>
            <a:rect l="l" t="t" r="r" b="b"/>
            <a:pathLst>
              <a:path w="1642667" h="2031119">
                <a:moveTo>
                  <a:pt x="0" y="0"/>
                </a:moveTo>
                <a:lnTo>
                  <a:pt x="1642668" y="0"/>
                </a:lnTo>
                <a:lnTo>
                  <a:pt x="1642668" y="2031119"/>
                </a:lnTo>
                <a:lnTo>
                  <a:pt x="0" y="20311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rot="1579501">
            <a:off x="7263539" y="4006673"/>
            <a:ext cx="1233082" cy="2472345"/>
          </a:xfrm>
          <a:custGeom>
            <a:avLst/>
            <a:gdLst/>
            <a:ahLst/>
            <a:cxnLst/>
            <a:rect l="l" t="t" r="r" b="b"/>
            <a:pathLst>
              <a:path w="1233082" h="2472345">
                <a:moveTo>
                  <a:pt x="0" y="0"/>
                </a:moveTo>
                <a:lnTo>
                  <a:pt x="1233082" y="0"/>
                </a:lnTo>
                <a:lnTo>
                  <a:pt x="1233082" y="2472345"/>
                </a:lnTo>
                <a:lnTo>
                  <a:pt x="0" y="24723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1465963" y="3762891"/>
            <a:ext cx="5122819" cy="4936535"/>
          </a:xfrm>
          <a:custGeom>
            <a:avLst/>
            <a:gdLst/>
            <a:ahLst/>
            <a:cxnLst/>
            <a:rect l="l" t="t" r="r" b="b"/>
            <a:pathLst>
              <a:path w="5122819" h="4936535">
                <a:moveTo>
                  <a:pt x="0" y="0"/>
                </a:moveTo>
                <a:lnTo>
                  <a:pt x="5122819" y="0"/>
                </a:lnTo>
                <a:lnTo>
                  <a:pt x="5122819" y="4936534"/>
                </a:lnTo>
                <a:lnTo>
                  <a:pt x="0" y="49365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4972926" y="1090815"/>
            <a:ext cx="8746554" cy="651397"/>
          </a:xfrm>
          <a:prstGeom prst="rect">
            <a:avLst/>
          </a:prstGeom>
        </p:spPr>
        <p:txBody>
          <a:bodyPr wrap="square" lIns="0" tIns="0" rIns="0" bIns="0" rtlCol="0" anchor="t">
            <a:spAutoFit/>
          </a:bodyPr>
          <a:lstStyle/>
          <a:p>
            <a:pPr algn="ctr">
              <a:lnSpc>
                <a:spcPts val="5029"/>
              </a:lnSpc>
              <a:spcBef>
                <a:spcPct val="0"/>
              </a:spcBef>
            </a:pPr>
            <a:r>
              <a:rPr lang="en-US" sz="4800" b="1" dirty="0">
                <a:solidFill>
                  <a:srgbClr val="92BAB5"/>
                </a:solidFill>
                <a:latin typeface="Aptos" panose="020B0004020202020204" pitchFamily="34" charset="0"/>
                <a:ea typeface="Inter Bold"/>
                <a:cs typeface="Inter Bold"/>
                <a:sym typeface="Inter Bold"/>
              </a:rPr>
              <a:t>TYPES OF DIGITAL PRIVACY</a:t>
            </a:r>
          </a:p>
        </p:txBody>
      </p:sp>
      <p:sp>
        <p:nvSpPr>
          <p:cNvPr id="6" name="TextBox 6"/>
          <p:cNvSpPr txBox="1"/>
          <p:nvPr/>
        </p:nvSpPr>
        <p:spPr>
          <a:xfrm>
            <a:off x="1028700" y="2387210"/>
            <a:ext cx="16635006" cy="1073785"/>
          </a:xfrm>
          <a:prstGeom prst="rect">
            <a:avLst/>
          </a:prstGeom>
        </p:spPr>
        <p:txBody>
          <a:bodyPr lIns="0" tIns="0" rIns="0" bIns="0" rtlCol="0" anchor="t">
            <a:spAutoFit/>
          </a:bodyPr>
          <a:lstStyle/>
          <a:p>
            <a:pPr algn="just">
              <a:lnSpc>
                <a:spcPts val="4339"/>
              </a:lnSpc>
              <a:spcBef>
                <a:spcPct val="0"/>
              </a:spcBef>
            </a:pPr>
            <a:r>
              <a:rPr lang="en-US" sz="3200" dirty="0">
                <a:solidFill>
                  <a:srgbClr val="000000"/>
                </a:solidFill>
                <a:latin typeface="Aptos" panose="020B0004020202020204" pitchFamily="34" charset="0"/>
                <a:ea typeface="Inter"/>
                <a:cs typeface="Inter"/>
                <a:sym typeface="Inter"/>
              </a:rPr>
              <a:t>Privacy is not an absolute concept but is filled with many nuances, in this module there are </a:t>
            </a:r>
            <a:br>
              <a:rPr lang="sk-SK" sz="3200" dirty="0">
                <a:solidFill>
                  <a:srgbClr val="000000"/>
                </a:solidFill>
                <a:latin typeface="Aptos" panose="020B0004020202020204" pitchFamily="34" charset="0"/>
                <a:ea typeface="Inter"/>
                <a:cs typeface="Inter"/>
                <a:sym typeface="Inter"/>
              </a:rPr>
            </a:br>
            <a:r>
              <a:rPr lang="en-US" sz="3200" dirty="0">
                <a:solidFill>
                  <a:srgbClr val="000000"/>
                </a:solidFill>
                <a:latin typeface="Aptos" panose="020B0004020202020204" pitchFamily="34" charset="0"/>
                <a:ea typeface="Inter Bold"/>
                <a:cs typeface="Inter Bold"/>
                <a:sym typeface="Inter Bold"/>
              </a:rPr>
              <a:t>two</a:t>
            </a:r>
            <a:r>
              <a:rPr lang="en-US" sz="3200" dirty="0">
                <a:solidFill>
                  <a:srgbClr val="000000"/>
                </a:solidFill>
                <a:latin typeface="Aptos" panose="020B0004020202020204" pitchFamily="34" charset="0"/>
                <a:ea typeface="Inter"/>
                <a:cs typeface="Inter"/>
                <a:sym typeface="Inter"/>
              </a:rPr>
              <a:t> different types of digital privacy: </a:t>
            </a:r>
          </a:p>
        </p:txBody>
      </p:sp>
      <p:sp>
        <p:nvSpPr>
          <p:cNvPr id="7" name="TextBox 7"/>
          <p:cNvSpPr txBox="1"/>
          <p:nvPr/>
        </p:nvSpPr>
        <p:spPr>
          <a:xfrm>
            <a:off x="2435498" y="5849646"/>
            <a:ext cx="3481239" cy="1296670"/>
          </a:xfrm>
          <a:prstGeom prst="rect">
            <a:avLst/>
          </a:prstGeom>
        </p:spPr>
        <p:txBody>
          <a:bodyPr lIns="0" tIns="0" rIns="0" bIns="0" rtlCol="0" anchor="t">
            <a:spAutoFit/>
          </a:bodyPr>
          <a:lstStyle/>
          <a:p>
            <a:pPr algn="ctr">
              <a:lnSpc>
                <a:spcPts val="5179"/>
              </a:lnSpc>
            </a:pPr>
            <a:r>
              <a:rPr lang="en-US" sz="3699" b="1" dirty="0">
                <a:solidFill>
                  <a:srgbClr val="000000"/>
                </a:solidFill>
                <a:latin typeface="Aptos" panose="020B0004020202020204" pitchFamily="34" charset="0"/>
                <a:ea typeface="Inter Bold"/>
                <a:cs typeface="Inter Bold"/>
                <a:sym typeface="Inter Bold"/>
              </a:rPr>
              <a:t>INFORMATION </a:t>
            </a:r>
          </a:p>
          <a:p>
            <a:pPr algn="ctr">
              <a:lnSpc>
                <a:spcPts val="5179"/>
              </a:lnSpc>
              <a:spcBef>
                <a:spcPct val="0"/>
              </a:spcBef>
            </a:pPr>
            <a:r>
              <a:rPr lang="en-US" sz="3699" b="1" dirty="0">
                <a:solidFill>
                  <a:srgbClr val="000000"/>
                </a:solidFill>
                <a:latin typeface="Aptos" panose="020B0004020202020204" pitchFamily="34" charset="0"/>
                <a:ea typeface="Inter Bold"/>
                <a:cs typeface="Inter Bold"/>
                <a:sym typeface="Inter Bold"/>
              </a:rPr>
              <a:t>PRIVACY</a:t>
            </a:r>
          </a:p>
        </p:txBody>
      </p:sp>
      <p:sp>
        <p:nvSpPr>
          <p:cNvPr id="8" name="Freeform 8"/>
          <p:cNvSpPr/>
          <p:nvPr/>
        </p:nvSpPr>
        <p:spPr>
          <a:xfrm>
            <a:off x="11143913" y="3288409"/>
            <a:ext cx="5473924" cy="5274872"/>
          </a:xfrm>
          <a:custGeom>
            <a:avLst/>
            <a:gdLst/>
            <a:ahLst/>
            <a:cxnLst/>
            <a:rect l="l" t="t" r="r" b="b"/>
            <a:pathLst>
              <a:path w="5473924" h="5274872">
                <a:moveTo>
                  <a:pt x="0" y="0"/>
                </a:moveTo>
                <a:lnTo>
                  <a:pt x="5473925" y="0"/>
                </a:lnTo>
                <a:lnTo>
                  <a:pt x="5473925" y="5274873"/>
                </a:lnTo>
                <a:lnTo>
                  <a:pt x="0" y="5274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9" name="TextBox 9"/>
          <p:cNvSpPr txBox="1"/>
          <p:nvPr/>
        </p:nvSpPr>
        <p:spPr>
          <a:xfrm>
            <a:off x="11808969" y="5732589"/>
            <a:ext cx="4459839" cy="1296670"/>
          </a:xfrm>
          <a:prstGeom prst="rect">
            <a:avLst/>
          </a:prstGeom>
        </p:spPr>
        <p:txBody>
          <a:bodyPr lIns="0" tIns="0" rIns="0" bIns="0" rtlCol="0" anchor="t">
            <a:spAutoFit/>
          </a:bodyPr>
          <a:lstStyle/>
          <a:p>
            <a:pPr algn="ctr">
              <a:lnSpc>
                <a:spcPts val="5179"/>
              </a:lnSpc>
            </a:pPr>
            <a:r>
              <a:rPr lang="en-US" sz="3699" b="1" dirty="0">
                <a:solidFill>
                  <a:srgbClr val="000000"/>
                </a:solidFill>
                <a:latin typeface="Aptos" panose="020B0004020202020204" pitchFamily="34" charset="0"/>
                <a:ea typeface="Inter Bold"/>
                <a:cs typeface="Inter Bold"/>
                <a:sym typeface="Inter Bold"/>
              </a:rPr>
              <a:t>COMMUNICATION </a:t>
            </a:r>
          </a:p>
          <a:p>
            <a:pPr algn="ctr">
              <a:lnSpc>
                <a:spcPts val="5179"/>
              </a:lnSpc>
              <a:spcBef>
                <a:spcPct val="0"/>
              </a:spcBef>
            </a:pPr>
            <a:r>
              <a:rPr lang="en-US" sz="3699" b="1" dirty="0">
                <a:solidFill>
                  <a:srgbClr val="000000"/>
                </a:solidFill>
                <a:latin typeface="Aptos" panose="020B0004020202020204" pitchFamily="34" charset="0"/>
                <a:ea typeface="Inter Bold"/>
                <a:cs typeface="Inter Bold"/>
                <a:sym typeface="Inter Bold"/>
              </a:rPr>
              <a:t>PRIVACY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43101" y="1780962"/>
            <a:ext cx="6801797" cy="4812272"/>
          </a:xfrm>
          <a:custGeom>
            <a:avLst/>
            <a:gdLst/>
            <a:ahLst/>
            <a:cxnLst/>
            <a:rect l="l" t="t" r="r" b="b"/>
            <a:pathLst>
              <a:path w="6801797" h="4812272">
                <a:moveTo>
                  <a:pt x="0" y="0"/>
                </a:moveTo>
                <a:lnTo>
                  <a:pt x="6801798" y="0"/>
                </a:lnTo>
                <a:lnTo>
                  <a:pt x="6801798" y="4812272"/>
                </a:lnTo>
                <a:lnTo>
                  <a:pt x="0" y="4812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TextBox 3"/>
          <p:cNvSpPr txBox="1"/>
          <p:nvPr/>
        </p:nvSpPr>
        <p:spPr>
          <a:xfrm>
            <a:off x="3619887" y="646690"/>
            <a:ext cx="10667181" cy="641201"/>
          </a:xfrm>
          <a:prstGeom prst="rect">
            <a:avLst/>
          </a:prstGeom>
        </p:spPr>
        <p:txBody>
          <a:bodyPr wrap="square" lIns="0" tIns="0" rIns="0" bIns="0" rtlCol="0" anchor="t">
            <a:spAutoFit/>
          </a:bodyPr>
          <a:lstStyle/>
          <a:p>
            <a:pPr algn="ctr">
              <a:lnSpc>
                <a:spcPts val="5029"/>
              </a:lnSpc>
              <a:spcBef>
                <a:spcPct val="0"/>
              </a:spcBef>
            </a:pPr>
            <a:r>
              <a:rPr lang="en-US" sz="4400" b="1" dirty="0">
                <a:solidFill>
                  <a:srgbClr val="92BAB5"/>
                </a:solidFill>
                <a:latin typeface="Aptos" panose="020B0004020202020204" pitchFamily="34" charset="0"/>
                <a:ea typeface="Inter Bold"/>
                <a:cs typeface="Inter Bold"/>
                <a:sym typeface="Inter Bold"/>
              </a:rPr>
              <a:t>DIGITAL PRIVACY ON MOBILE PHONES</a:t>
            </a:r>
          </a:p>
        </p:txBody>
      </p:sp>
      <p:sp>
        <p:nvSpPr>
          <p:cNvPr id="4" name="TextBox 4"/>
          <p:cNvSpPr txBox="1"/>
          <p:nvPr/>
        </p:nvSpPr>
        <p:spPr>
          <a:xfrm>
            <a:off x="6605630" y="2364461"/>
            <a:ext cx="5076739" cy="2532360"/>
          </a:xfrm>
          <a:prstGeom prst="rect">
            <a:avLst/>
          </a:prstGeom>
        </p:spPr>
        <p:txBody>
          <a:bodyPr lIns="0" tIns="0" rIns="0" bIns="0" rtlCol="0" anchor="t">
            <a:spAutoFit/>
          </a:bodyPr>
          <a:lstStyle/>
          <a:p>
            <a:pPr algn="ctr">
              <a:lnSpc>
                <a:spcPts val="4959"/>
              </a:lnSpc>
            </a:pPr>
            <a:r>
              <a:rPr lang="en-US" sz="3600" b="1" dirty="0">
                <a:solidFill>
                  <a:srgbClr val="000000"/>
                </a:solidFill>
                <a:latin typeface="Aptos" panose="020B0004020202020204" pitchFamily="34" charset="0"/>
                <a:ea typeface="Inter"/>
                <a:cs typeface="Inter"/>
                <a:sym typeface="Inter"/>
              </a:rPr>
              <a:t>As an adult: </a:t>
            </a:r>
          </a:p>
          <a:p>
            <a:pPr algn="ctr">
              <a:lnSpc>
                <a:spcPts val="4959"/>
              </a:lnSpc>
            </a:pPr>
            <a:r>
              <a:rPr lang="en-US" sz="3600" dirty="0">
                <a:solidFill>
                  <a:srgbClr val="000000"/>
                </a:solidFill>
                <a:latin typeface="Aptos" panose="020B0004020202020204" pitchFamily="34" charset="0"/>
                <a:ea typeface="Inter Bold"/>
                <a:cs typeface="Inter Bold"/>
                <a:sym typeface="Inter Bold"/>
              </a:rPr>
              <a:t>what can you do to protect other adults’ mobile data?</a:t>
            </a:r>
          </a:p>
        </p:txBody>
      </p:sp>
      <p:sp>
        <p:nvSpPr>
          <p:cNvPr id="5" name="TextBox 5"/>
          <p:cNvSpPr txBox="1"/>
          <p:nvPr/>
        </p:nvSpPr>
        <p:spPr>
          <a:xfrm>
            <a:off x="838177" y="6996391"/>
            <a:ext cx="16230600" cy="1873333"/>
          </a:xfrm>
          <a:prstGeom prst="rect">
            <a:avLst/>
          </a:prstGeom>
        </p:spPr>
        <p:txBody>
          <a:bodyPr lIns="0" tIns="0" rIns="0" bIns="0" rtlCol="0" anchor="t">
            <a:spAutoFit/>
          </a:bodyPr>
          <a:lstStyle/>
          <a:p>
            <a:pPr algn="just">
              <a:lnSpc>
                <a:spcPts val="4959"/>
              </a:lnSpc>
            </a:pPr>
            <a:r>
              <a:rPr lang="en-US" sz="3600" dirty="0">
                <a:solidFill>
                  <a:srgbClr val="000000"/>
                </a:solidFill>
                <a:latin typeface="Aptos" panose="020B0004020202020204" pitchFamily="34" charset="0"/>
                <a:ea typeface="Inter"/>
                <a:cs typeface="Inter"/>
                <a:sym typeface="Inter"/>
              </a:rPr>
              <a:t>To </a:t>
            </a:r>
            <a:r>
              <a:rPr lang="en-US" sz="3600" b="1" dirty="0">
                <a:solidFill>
                  <a:srgbClr val="000000"/>
                </a:solidFill>
                <a:latin typeface="Aptos" panose="020B0004020202020204" pitchFamily="34" charset="0"/>
                <a:ea typeface="Inter Bold"/>
                <a:cs typeface="Inter Bold"/>
                <a:sym typeface="Inter Bold"/>
              </a:rPr>
              <a:t>ensure the protection of data shared via mobile</a:t>
            </a:r>
            <a:r>
              <a:rPr lang="en-US" sz="3600" b="1" dirty="0">
                <a:solidFill>
                  <a:srgbClr val="000000"/>
                </a:solidFill>
                <a:latin typeface="Aptos" panose="020B0004020202020204" pitchFamily="34" charset="0"/>
                <a:ea typeface="Inter"/>
                <a:cs typeface="Inter"/>
                <a:sym typeface="Inter"/>
              </a:rPr>
              <a:t> </a:t>
            </a:r>
            <a:r>
              <a:rPr lang="en-US" sz="3600" dirty="0">
                <a:solidFill>
                  <a:srgbClr val="000000"/>
                </a:solidFill>
                <a:latin typeface="Aptos" panose="020B0004020202020204" pitchFamily="34" charset="0"/>
                <a:ea typeface="Inter"/>
                <a:cs typeface="Inter"/>
                <a:sym typeface="Inter"/>
              </a:rPr>
              <a:t>by a friend, family member, or colleague, it’s essential to emphasize that the recipient has the option to implement multiple security measures: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865359"/>
            <a:ext cx="816551" cy="2199464"/>
          </a:xfrm>
          <a:custGeom>
            <a:avLst/>
            <a:gdLst/>
            <a:ahLst/>
            <a:cxnLst/>
            <a:rect l="l" t="t" r="r" b="b"/>
            <a:pathLst>
              <a:path w="816551" h="2199464">
                <a:moveTo>
                  <a:pt x="0" y="0"/>
                </a:moveTo>
                <a:lnTo>
                  <a:pt x="816551" y="0"/>
                </a:lnTo>
                <a:lnTo>
                  <a:pt x="816551" y="2199464"/>
                </a:lnTo>
                <a:lnTo>
                  <a:pt x="0" y="2199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818680" y="3831590"/>
            <a:ext cx="1271010" cy="1933096"/>
          </a:xfrm>
          <a:custGeom>
            <a:avLst/>
            <a:gdLst/>
            <a:ahLst/>
            <a:cxnLst/>
            <a:rect l="l" t="t" r="r" b="b"/>
            <a:pathLst>
              <a:path w="1271010" h="1933096">
                <a:moveTo>
                  <a:pt x="0" y="0"/>
                </a:moveTo>
                <a:lnTo>
                  <a:pt x="1271010" y="0"/>
                </a:lnTo>
                <a:lnTo>
                  <a:pt x="1271010" y="1933096"/>
                </a:lnTo>
                <a:lnTo>
                  <a:pt x="0" y="1933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719480" y="6637568"/>
            <a:ext cx="1434991" cy="2137789"/>
          </a:xfrm>
          <a:custGeom>
            <a:avLst/>
            <a:gdLst/>
            <a:ahLst/>
            <a:cxnLst/>
            <a:rect l="l" t="t" r="r" b="b"/>
            <a:pathLst>
              <a:path w="1434991" h="2137789">
                <a:moveTo>
                  <a:pt x="0" y="0"/>
                </a:moveTo>
                <a:lnTo>
                  <a:pt x="1434991" y="0"/>
                </a:lnTo>
                <a:lnTo>
                  <a:pt x="1434991" y="2137789"/>
                </a:lnTo>
                <a:lnTo>
                  <a:pt x="0" y="21377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2463691" y="741534"/>
            <a:ext cx="13990494" cy="2518190"/>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Use secure apps</a:t>
            </a:r>
            <a:r>
              <a:rPr lang="en-US" sz="3200" dirty="0">
                <a:solidFill>
                  <a:srgbClr val="000000"/>
                </a:solidFill>
                <a:latin typeface="Aptos" panose="020B0004020202020204" pitchFamily="34" charset="0"/>
                <a:ea typeface="Inter"/>
                <a:cs typeface="Inter"/>
                <a:sym typeface="Inter"/>
              </a:rPr>
              <a:t>: use messaging and email apps that offer end-to-end encryption to protect data during transmission. Popular apps such as </a:t>
            </a:r>
            <a:r>
              <a:rPr lang="en-US" sz="3200" dirty="0" err="1">
                <a:solidFill>
                  <a:srgbClr val="000000"/>
                </a:solidFill>
                <a:latin typeface="Aptos" panose="020B0004020202020204" pitchFamily="34" charset="0"/>
                <a:ea typeface="Inter"/>
                <a:cs typeface="Inter"/>
                <a:sym typeface="Inter"/>
              </a:rPr>
              <a:t>Whatsapp</a:t>
            </a:r>
            <a:r>
              <a:rPr lang="en-US" sz="3200" dirty="0">
                <a:solidFill>
                  <a:srgbClr val="000000"/>
                </a:solidFill>
                <a:latin typeface="Aptos" panose="020B0004020202020204" pitchFamily="34" charset="0"/>
                <a:ea typeface="Inter"/>
                <a:cs typeface="Inter"/>
                <a:sym typeface="Inter"/>
              </a:rPr>
              <a:t>, Telegram and Signal offer this type of encryption to ensure the privacy of messages. </a:t>
            </a:r>
          </a:p>
        </p:txBody>
      </p:sp>
      <p:sp>
        <p:nvSpPr>
          <p:cNvPr id="6" name="TextBox 6"/>
          <p:cNvSpPr txBox="1"/>
          <p:nvPr/>
        </p:nvSpPr>
        <p:spPr>
          <a:xfrm>
            <a:off x="1436976" y="3745865"/>
            <a:ext cx="13990494" cy="2518190"/>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Strong and unique passwords</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ensure that both the sender and receiver use strong and unique passwords for their email accounts and messaging apps. Passwords should be difficult to guess and should not be shared with anyone else. </a:t>
            </a:r>
          </a:p>
        </p:txBody>
      </p:sp>
      <p:sp>
        <p:nvSpPr>
          <p:cNvPr id="7" name="TextBox 7"/>
          <p:cNvSpPr txBox="1"/>
          <p:nvPr/>
        </p:nvSpPr>
        <p:spPr>
          <a:xfrm>
            <a:off x="2463691" y="6532793"/>
            <a:ext cx="14625999" cy="1873333"/>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Two-factor authentication</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enable two-factor authentication whenever possible on accounts associated with the mobile. This adds an additional layer of security by requiring a second method of verification, such as a code sent to a trusted device.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5339" y="1028700"/>
            <a:ext cx="1622638" cy="2261516"/>
          </a:xfrm>
          <a:custGeom>
            <a:avLst/>
            <a:gdLst/>
            <a:ahLst/>
            <a:cxnLst/>
            <a:rect l="l" t="t" r="r" b="b"/>
            <a:pathLst>
              <a:path w="1622638" h="2261516">
                <a:moveTo>
                  <a:pt x="0" y="0"/>
                </a:moveTo>
                <a:lnTo>
                  <a:pt x="1622638" y="0"/>
                </a:lnTo>
                <a:lnTo>
                  <a:pt x="1622638" y="2261516"/>
                </a:lnTo>
                <a:lnTo>
                  <a:pt x="0" y="22615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759227" y="3802914"/>
            <a:ext cx="1500073" cy="2264262"/>
          </a:xfrm>
          <a:custGeom>
            <a:avLst/>
            <a:gdLst/>
            <a:ahLst/>
            <a:cxnLst/>
            <a:rect l="l" t="t" r="r" b="b"/>
            <a:pathLst>
              <a:path w="1500073" h="2264262">
                <a:moveTo>
                  <a:pt x="0" y="0"/>
                </a:moveTo>
                <a:lnTo>
                  <a:pt x="1500073" y="0"/>
                </a:lnTo>
                <a:lnTo>
                  <a:pt x="1500073" y="2264262"/>
                </a:lnTo>
                <a:lnTo>
                  <a:pt x="0" y="22642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521361" y="6563691"/>
            <a:ext cx="1546616" cy="2304084"/>
          </a:xfrm>
          <a:custGeom>
            <a:avLst/>
            <a:gdLst/>
            <a:ahLst/>
            <a:cxnLst/>
            <a:rect l="l" t="t" r="r" b="b"/>
            <a:pathLst>
              <a:path w="1546616" h="2304084">
                <a:moveTo>
                  <a:pt x="0" y="0"/>
                </a:moveTo>
                <a:lnTo>
                  <a:pt x="1546616" y="0"/>
                </a:lnTo>
                <a:lnTo>
                  <a:pt x="1546616" y="2304084"/>
                </a:lnTo>
                <a:lnTo>
                  <a:pt x="0" y="2304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2324656" y="904875"/>
            <a:ext cx="14223838" cy="1873333"/>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Update software</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keep both the mobile device’s operating system and the applications used to send and receive data up to date. Regular updates usually include security patches that fix known vulnerabilities. </a:t>
            </a:r>
          </a:p>
        </p:txBody>
      </p:sp>
      <p:sp>
        <p:nvSpPr>
          <p:cNvPr id="6" name="TextBox 6"/>
          <p:cNvSpPr txBox="1"/>
          <p:nvPr/>
        </p:nvSpPr>
        <p:spPr>
          <a:xfrm>
            <a:off x="1028700" y="3794686"/>
            <a:ext cx="14480517" cy="2514535"/>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Avoid unsecured public Wi-Fi networks</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it is important to be cautious when sending sensitive data over unsecured public Wi-Fi networks, as these networks can be vulnerable to man-in-the-middle attacks. Instead, use secure Wi-Fi networks or a mobile data connection. </a:t>
            </a:r>
          </a:p>
        </p:txBody>
      </p:sp>
      <p:sp>
        <p:nvSpPr>
          <p:cNvPr id="7" name="TextBox 7"/>
          <p:cNvSpPr txBox="1"/>
          <p:nvPr/>
        </p:nvSpPr>
        <p:spPr>
          <a:xfrm>
            <a:off x="2464662" y="6882130"/>
            <a:ext cx="14480517" cy="1232132"/>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Do not click on suspicious links</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avoid clicking on suspicious links or opening attachments from unknown senders, as they may contain malware or phishing.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0080" y="1028700"/>
            <a:ext cx="1496776" cy="2558591"/>
          </a:xfrm>
          <a:custGeom>
            <a:avLst/>
            <a:gdLst/>
            <a:ahLst/>
            <a:cxnLst/>
            <a:rect l="l" t="t" r="r" b="b"/>
            <a:pathLst>
              <a:path w="1496776" h="2558591">
                <a:moveTo>
                  <a:pt x="0" y="0"/>
                </a:moveTo>
                <a:lnTo>
                  <a:pt x="1496776" y="0"/>
                </a:lnTo>
                <a:lnTo>
                  <a:pt x="1496776" y="2558591"/>
                </a:lnTo>
                <a:lnTo>
                  <a:pt x="0" y="2558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569049" y="4654769"/>
            <a:ext cx="1690251" cy="2454085"/>
          </a:xfrm>
          <a:custGeom>
            <a:avLst/>
            <a:gdLst/>
            <a:ahLst/>
            <a:cxnLst/>
            <a:rect l="l" t="t" r="r" b="b"/>
            <a:pathLst>
              <a:path w="1690251" h="2454085">
                <a:moveTo>
                  <a:pt x="0" y="0"/>
                </a:moveTo>
                <a:lnTo>
                  <a:pt x="1690251" y="0"/>
                </a:lnTo>
                <a:lnTo>
                  <a:pt x="1690251" y="2454085"/>
                </a:lnTo>
                <a:lnTo>
                  <a:pt x="0" y="2454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TextBox 4"/>
          <p:cNvSpPr txBox="1"/>
          <p:nvPr/>
        </p:nvSpPr>
        <p:spPr>
          <a:xfrm>
            <a:off x="2558000" y="1286291"/>
            <a:ext cx="14480517" cy="2514535"/>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Review privacy settings</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review and adjust the privacy settings of messaging and email applications to limit who can see and access shared data. This includes setting privacy options on accounts to control who can contact the person and who can see their personal information. </a:t>
            </a:r>
          </a:p>
        </p:txBody>
      </p:sp>
      <p:sp>
        <p:nvSpPr>
          <p:cNvPr id="5" name="TextBox 5"/>
          <p:cNvSpPr txBox="1"/>
          <p:nvPr/>
        </p:nvSpPr>
        <p:spPr>
          <a:xfrm>
            <a:off x="730080" y="4606485"/>
            <a:ext cx="14480517" cy="3796937"/>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Keep communication open</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maintain open and transparent communication between the sender and receiver of data to address any security concerns and take preventative measures together. If any suspicious activity is detected or a security incident is experienced, report it immediately and take the necessary steps to protect the data. </a:t>
            </a:r>
          </a:p>
          <a:p>
            <a:pPr algn="just">
              <a:lnSpc>
                <a:spcPts val="4959"/>
              </a:lnSpc>
            </a:pPr>
            <a:endParaRPr lang="en-US" sz="3200" dirty="0">
              <a:solidFill>
                <a:srgbClr val="000000"/>
              </a:solidFill>
              <a:latin typeface="Aptos" panose="020B0004020202020204" pitchFamily="34" charset="0"/>
              <a:ea typeface="Inter"/>
              <a:cs typeface="Inter"/>
              <a:sym typeface="Inte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265403" y="222238"/>
            <a:ext cx="8090040" cy="1390622"/>
          </a:xfrm>
        </p:spPr>
        <p:txBody>
          <a:bodyPr>
            <a:normAutofit/>
          </a:bodyPr>
          <a:lstStyle/>
          <a:p>
            <a:pPr algn="l"/>
            <a:r>
              <a:rPr lang="en-US" sz="6600" dirty="0">
                <a:latin typeface="Aptos" panose="020B0004020202020204" pitchFamily="34" charset="0"/>
              </a:rPr>
              <a:t>FINAL TEST</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467134" y="1988821"/>
            <a:ext cx="8880209" cy="7276625"/>
          </a:xfrm>
        </p:spPr>
        <p:txBody>
          <a:bodyPr>
            <a:normAutofit/>
          </a:bodyPr>
          <a:lstStyle/>
          <a:p>
            <a:pPr marL="0" indent="0" algn="ctr">
              <a:spcAft>
                <a:spcPts val="900"/>
              </a:spcAft>
              <a:buNone/>
            </a:pPr>
            <a:r>
              <a:rPr lang="en-US" sz="7200" dirty="0">
                <a:latin typeface="Aptos" panose="020B0004020202020204" pitchFamily="34" charset="0"/>
              </a:rPr>
              <a:t>What is the difference between information privacy and communication privacy ?</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946326" cy="946326"/>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7534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descr="Otáznik výplň plnou farbou">
            <a:extLst>
              <a:ext uri="{FF2B5EF4-FFF2-40B4-BE49-F238E27FC236}">
                <a16:creationId xmlns:a16="http://schemas.microsoft.com/office/drawing/2014/main" id="{BB5D2F0A-3C14-8B4B-A8B2-6DBCCD66CAF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627963" y="1612859"/>
            <a:ext cx="6192905" cy="61929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92BAB5"/>
                </a:solidFill>
                <a:effectLst/>
                <a:uLnTx/>
                <a:uFillTx/>
                <a:latin typeface="Aptos"/>
                <a:ea typeface="Inter"/>
                <a:cs typeface="Inter"/>
                <a:sym typeface="Inter"/>
              </a:rPr>
              <a:t>Free </a:t>
            </a:r>
            <a:r>
              <a:rPr lang="en-US" sz="4000" b="1">
                <a:solidFill>
                  <a:srgbClr val="92BAB5"/>
                </a:solidFill>
                <a:latin typeface="Aptos"/>
                <a:ea typeface="Inter"/>
                <a:cs typeface="Inter"/>
                <a:sym typeface="Inter"/>
              </a:rPr>
              <a:t>License</a:t>
            </a:r>
            <a:r>
              <a:rPr kumimoji="0" lang="en-US" sz="4000" b="1" i="0" u="none" strike="noStrike" kern="1200" cap="none" spc="0" normalizeH="0" baseline="0" noProof="0" dirty="0">
                <a:ln>
                  <a:noFill/>
                </a:ln>
                <a:solidFill>
                  <a:srgbClr val="92BAB5"/>
                </a:solidFill>
                <a:effectLst/>
                <a:uLnTx/>
                <a:uFillTx/>
                <a:latin typeface="Aptos"/>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The publication obtains the Creative Commons </a:t>
            </a:r>
            <a:r>
              <a:rPr lang="en-US" sz="3200">
                <a:solidFill>
                  <a:prstClr val="black"/>
                </a:solidFill>
                <a:latin typeface="Aptos"/>
                <a:ea typeface="Inter"/>
                <a:cs typeface="Inter"/>
                <a:sym typeface="Inter"/>
              </a:rPr>
              <a:t>License</a:t>
            </a: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 CC BY- NC SA.</a:t>
            </a:r>
            <a:endParaRPr lang="en-US" sz="3200" b="0" i="0" u="none" strike="noStrike" kern="1200" cap="none" spc="0" normalizeH="0" baseline="0" noProof="0" dirty="0">
              <a:ln>
                <a:noFill/>
              </a:ln>
              <a:solidFill>
                <a:prstClr val="black"/>
              </a:solidFill>
              <a:effectLst/>
              <a:uLnTx/>
              <a:uFillTx/>
              <a:latin typeface="Aptos"/>
              <a:ea typeface="Inter"/>
              <a:cs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33400" y="1730358"/>
            <a:ext cx="5297451" cy="6691744"/>
          </a:xfrm>
        </p:spPr>
        <p:txBody>
          <a:bodyPr>
            <a:normAutofit/>
          </a:bodyPr>
          <a:lstStyle/>
          <a:p>
            <a:r>
              <a:rPr lang="en-GB" sz="5600" dirty="0">
                <a:solidFill>
                  <a:srgbClr val="FFFFFF"/>
                </a:solidFill>
                <a:latin typeface="Aptos" panose="020B0004020202020204" pitchFamily="34" charset="0"/>
                <a:cs typeface="Calibri Light" panose="020F0302020204030204" pitchFamily="34" charset="0"/>
              </a:rPr>
              <a:t>INFORMATION PRIVACY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553200" y="731318"/>
            <a:ext cx="10477498" cy="8465344"/>
          </a:xfrm>
        </p:spPr>
        <p:txBody>
          <a:bodyPr anchor="ctr">
            <a:normAutofit/>
          </a:bodyPr>
          <a:lstStyle/>
          <a:p>
            <a:pPr>
              <a:spcBef>
                <a:spcPts val="0"/>
              </a:spcBef>
            </a:pPr>
            <a:r>
              <a:rPr lang="en-US" sz="4400" b="1" dirty="0">
                <a:latin typeface="Aptos" panose="020B0004020202020204" pitchFamily="34" charset="0"/>
                <a:ea typeface="Times New Roman" panose="02020603050405020304" pitchFamily="18" charset="0"/>
              </a:rPr>
              <a:t>Personal information: </a:t>
            </a:r>
            <a:r>
              <a:rPr lang="en-US" sz="4400" dirty="0">
                <a:latin typeface="Aptos" panose="020B0004020202020204" pitchFamily="34" charset="0"/>
                <a:ea typeface="Times New Roman" panose="02020603050405020304" pitchFamily="18" charset="0"/>
              </a:rPr>
              <a:t>how to protect our personal information online.</a:t>
            </a:r>
            <a:endParaRPr lang="sk-SK" sz="4400" dirty="0">
              <a:latin typeface="Aptos" panose="020B0004020202020204" pitchFamily="34" charset="0"/>
              <a:ea typeface="Times New Roman" panose="02020603050405020304" pitchFamily="18" charset="0"/>
            </a:endParaRPr>
          </a:p>
          <a:p>
            <a:r>
              <a:rPr lang="en-US" sz="4400" dirty="0">
                <a:latin typeface="Aptos" panose="020B0004020202020204" pitchFamily="34" charset="0"/>
                <a:ea typeface="Times New Roman" panose="02020603050405020304" pitchFamily="18" charset="0"/>
              </a:rPr>
              <a:t>But before starting, </a:t>
            </a:r>
            <a:r>
              <a:rPr lang="en-US" sz="4400" b="1" dirty="0">
                <a:latin typeface="Aptos" panose="020B0004020202020204" pitchFamily="34" charset="0"/>
                <a:ea typeface="Times New Roman" panose="02020603050405020304" pitchFamily="18" charset="0"/>
              </a:rPr>
              <a:t>did you know that there are laws to protect us</a:t>
            </a:r>
            <a:r>
              <a:rPr lang="en-US" sz="4400" dirty="0">
                <a:latin typeface="Aptos" panose="020B0004020202020204" pitchFamily="34" charset="0"/>
                <a:ea typeface="Times New Roman" panose="02020603050405020304" pitchFamily="18" charset="0"/>
              </a:rPr>
              <a:t>? </a:t>
            </a:r>
          </a:p>
          <a:p>
            <a:r>
              <a:rPr lang="en-US" sz="4400" dirty="0">
                <a:latin typeface="Aptos" panose="020B0004020202020204" pitchFamily="34" charset="0"/>
                <a:cs typeface="Calibri" panose="020F0502020204030204" pitchFamily="34" charset="0"/>
              </a:rPr>
              <a:t>Firstly, it is important to understand what is meant by </a:t>
            </a:r>
            <a:r>
              <a:rPr lang="en-US" sz="4400" b="1" dirty="0">
                <a:latin typeface="Aptos" panose="020B0004020202020204" pitchFamily="34" charset="0"/>
                <a:cs typeface="Calibri" panose="020F0502020204030204" pitchFamily="34" charset="0"/>
              </a:rPr>
              <a:t>personal information </a:t>
            </a:r>
            <a:r>
              <a:rPr lang="en-US" sz="4400" dirty="0">
                <a:latin typeface="Aptos" panose="020B0004020202020204" pitchFamily="34" charset="0"/>
                <a:cs typeface="Calibri" panose="020F0502020204030204" pitchFamily="34" charset="0"/>
              </a:rPr>
              <a:t>and </a:t>
            </a:r>
            <a:r>
              <a:rPr lang="en-US" sz="4400" b="1" dirty="0">
                <a:latin typeface="Aptos" panose="020B0004020202020204" pitchFamily="34" charset="0"/>
                <a:cs typeface="Calibri" panose="020F0502020204030204" pitchFamily="34" charset="0"/>
              </a:rPr>
              <a:t>sensitive data</a:t>
            </a:r>
            <a:r>
              <a:rPr lang="en-US" sz="4400" dirty="0">
                <a:latin typeface="Aptos" panose="020B0004020202020204" pitchFamily="34" charset="0"/>
                <a:cs typeface="Calibri" panose="020F0502020204030204" pitchFamily="34" charset="0"/>
              </a:rPr>
              <a:t>. According to the law, </a:t>
            </a:r>
            <a:r>
              <a:rPr lang="en-US" sz="4400" b="1" u="sng" dirty="0">
                <a:latin typeface="Aptos" panose="020B0004020202020204" pitchFamily="34" charset="0"/>
                <a:cs typeface="Calibri" panose="020F0502020204030204" pitchFamily="34" charset="0"/>
              </a:rPr>
              <a:t>Regulation 2016/679</a:t>
            </a:r>
            <a:r>
              <a:rPr lang="en-US" sz="4400" dirty="0">
                <a:latin typeface="Aptos" panose="020B0004020202020204" pitchFamily="34" charset="0"/>
                <a:cs typeface="Calibri" panose="020F0502020204030204" pitchFamily="34" charset="0"/>
              </a:rPr>
              <a:t> defines personal data in its </a:t>
            </a:r>
            <a:r>
              <a:rPr lang="en-US" sz="4400" b="1" dirty="0">
                <a:latin typeface="Aptos" panose="020B0004020202020204" pitchFamily="34" charset="0"/>
                <a:cs typeface="Calibri" panose="020F0502020204030204" pitchFamily="34" charset="0"/>
              </a:rPr>
              <a:t>article 4</a:t>
            </a:r>
            <a:r>
              <a:rPr lang="en-US" sz="4400" dirty="0">
                <a:latin typeface="Aptos" panose="020B0004020202020204" pitchFamily="34" charset="0"/>
                <a:cs typeface="Calibri" panose="020F0502020204030204" pitchFamily="34" charset="0"/>
              </a:rPr>
              <a:t> as </a:t>
            </a:r>
            <a:r>
              <a:rPr lang="en-US" sz="4400" i="1" dirty="0">
                <a:solidFill>
                  <a:srgbClr val="92BAB5"/>
                </a:solidFill>
                <a:latin typeface="Aptos" panose="020B0004020202020204" pitchFamily="34" charset="0"/>
                <a:cs typeface="Calibri" panose="020F0502020204030204" pitchFamily="34" charset="0"/>
              </a:rPr>
              <a:t>any information that can be used to directly or indirectly identify a natural person</a:t>
            </a:r>
            <a:r>
              <a:rPr lang="en-US" sz="4400" dirty="0">
                <a:latin typeface="Aptos" panose="020B0004020202020204" pitchFamily="34" charset="0"/>
                <a:cs typeface="Calibri" panose="020F0502020204030204" pitchFamily="34" charset="0"/>
              </a:rPr>
              <a:t>. </a:t>
            </a:r>
          </a:p>
        </p:txBody>
      </p:sp>
      <p:sp>
        <p:nvSpPr>
          <p:cNvPr id="4" name="Freeform 2">
            <a:extLst>
              <a:ext uri="{FF2B5EF4-FFF2-40B4-BE49-F238E27FC236}">
                <a16:creationId xmlns:a16="http://schemas.microsoft.com/office/drawing/2014/main" id="{4B6719BF-4390-4ED1-0546-6422403942D7}"/>
              </a:ext>
            </a:extLst>
          </p:cNvPr>
          <p:cNvSpPr/>
          <p:nvPr/>
        </p:nvSpPr>
        <p:spPr>
          <a:xfrm>
            <a:off x="1598107" y="6863530"/>
            <a:ext cx="2568892" cy="2401914"/>
          </a:xfrm>
          <a:custGeom>
            <a:avLst/>
            <a:gdLst/>
            <a:ahLst/>
            <a:cxnLst/>
            <a:rect l="l" t="t" r="r" b="b"/>
            <a:pathLst>
              <a:path w="2568892" h="2401914">
                <a:moveTo>
                  <a:pt x="0" y="0"/>
                </a:moveTo>
                <a:lnTo>
                  <a:pt x="2568893" y="0"/>
                </a:lnTo>
                <a:lnTo>
                  <a:pt x="2568893" y="2401914"/>
                </a:lnTo>
                <a:lnTo>
                  <a:pt x="0" y="2401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
        <p:nvSpPr>
          <p:cNvPr id="5" name="TextBox 6">
            <a:extLst>
              <a:ext uri="{FF2B5EF4-FFF2-40B4-BE49-F238E27FC236}">
                <a16:creationId xmlns:a16="http://schemas.microsoft.com/office/drawing/2014/main" id="{D39B6EBC-F3DB-131C-9EEE-00D90EDDB21B}"/>
              </a:ext>
            </a:extLst>
          </p:cNvPr>
          <p:cNvSpPr txBox="1"/>
          <p:nvPr/>
        </p:nvSpPr>
        <p:spPr>
          <a:xfrm>
            <a:off x="4469291" y="9196662"/>
            <a:ext cx="9176834" cy="631520"/>
          </a:xfrm>
          <a:prstGeom prst="rect">
            <a:avLst/>
          </a:prstGeom>
        </p:spPr>
        <p:txBody>
          <a:bodyPr wrap="square" lIns="0" tIns="0" rIns="0" bIns="0" rtlCol="0" anchor="t">
            <a:spAutoFit/>
          </a:bodyPr>
          <a:lstStyle/>
          <a:p>
            <a:pPr algn="ctr">
              <a:lnSpc>
                <a:spcPts val="5179"/>
              </a:lnSpc>
            </a:pPr>
            <a:r>
              <a:rPr lang="en-US" sz="3699" b="1" dirty="0">
                <a:solidFill>
                  <a:srgbClr val="000000"/>
                </a:solidFill>
                <a:latin typeface="Aptos" panose="020B0004020202020204" pitchFamily="34" charset="0"/>
                <a:ea typeface="Inter Bold"/>
                <a:cs typeface="Inter Bold"/>
                <a:sym typeface="Inter Bold"/>
              </a:rPr>
              <a:t>ART. 4.</a:t>
            </a:r>
            <a:r>
              <a:rPr lang="sk-SK" sz="3699" b="1" dirty="0">
                <a:solidFill>
                  <a:srgbClr val="000000"/>
                </a:solidFill>
                <a:latin typeface="Aptos" panose="020B0004020202020204" pitchFamily="34" charset="0"/>
                <a:ea typeface="Inter Bold"/>
                <a:cs typeface="Inter Bold"/>
                <a:sym typeface="Inter Bold"/>
              </a:rPr>
              <a:t> </a:t>
            </a:r>
            <a:r>
              <a:rPr lang="en-US" sz="3699" b="1" dirty="0">
                <a:solidFill>
                  <a:srgbClr val="000000"/>
                </a:solidFill>
                <a:latin typeface="Aptos" panose="020B0004020202020204" pitchFamily="34" charset="0"/>
                <a:ea typeface="Inter Bold"/>
                <a:cs typeface="Inter Bold"/>
                <a:sym typeface="Inter Bold"/>
              </a:rPr>
              <a:t>REGULATION 2016/679</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81674" y="1541859"/>
            <a:ext cx="8723334" cy="7947699"/>
          </a:xfrm>
        </p:spPr>
        <p:txBody>
          <a:bodyPr>
            <a:normAutofit/>
          </a:bodyPr>
          <a:lstStyle/>
          <a:p>
            <a:r>
              <a:rPr lang="en-US" sz="4400" b="1" dirty="0">
                <a:latin typeface="Aptos" panose="020B0004020202020204" pitchFamily="34" charset="0"/>
              </a:rPr>
              <a:t>Sensitive data </a:t>
            </a:r>
            <a:r>
              <a:rPr lang="en-US" sz="4400" dirty="0">
                <a:latin typeface="Aptos" panose="020B0004020202020204" pitchFamily="34" charset="0"/>
              </a:rPr>
              <a:t>can be defined as a subset of personal data, collecting particularly important data such as data revealing </a:t>
            </a:r>
            <a:r>
              <a:rPr lang="en-US" sz="4400" b="1" dirty="0">
                <a:latin typeface="Aptos" panose="020B0004020202020204" pitchFamily="34" charset="0"/>
              </a:rPr>
              <a:t>racial</a:t>
            </a:r>
            <a:r>
              <a:rPr lang="en-US" sz="4400" dirty="0">
                <a:latin typeface="Aptos" panose="020B0004020202020204" pitchFamily="34" charset="0"/>
              </a:rPr>
              <a:t> or </a:t>
            </a:r>
            <a:r>
              <a:rPr lang="en-US" sz="4400" b="1" dirty="0">
                <a:latin typeface="Aptos" panose="020B0004020202020204" pitchFamily="34" charset="0"/>
              </a:rPr>
              <a:t>ethnic origin</a:t>
            </a:r>
            <a:r>
              <a:rPr lang="en-US" sz="4400" dirty="0">
                <a:latin typeface="Aptos" panose="020B0004020202020204" pitchFamily="34" charset="0"/>
              </a:rPr>
              <a:t>, </a:t>
            </a:r>
            <a:r>
              <a:rPr lang="en-US" sz="4400" b="1" dirty="0">
                <a:latin typeface="Aptos" panose="020B0004020202020204" pitchFamily="34" charset="0"/>
              </a:rPr>
              <a:t>religious</a:t>
            </a:r>
            <a:r>
              <a:rPr lang="en-US" sz="4400" dirty="0">
                <a:latin typeface="Aptos" panose="020B0004020202020204" pitchFamily="34" charset="0"/>
              </a:rPr>
              <a:t> or </a:t>
            </a:r>
            <a:r>
              <a:rPr lang="en-US" sz="4400" b="1" dirty="0">
                <a:latin typeface="Aptos" panose="020B0004020202020204" pitchFamily="34" charset="0"/>
              </a:rPr>
              <a:t>philosophical beliefs, political opinions, trade union membership, data concerning health</a:t>
            </a:r>
            <a:r>
              <a:rPr lang="en-US" sz="4400" dirty="0">
                <a:latin typeface="Aptos" panose="020B0004020202020204" pitchFamily="34" charset="0"/>
              </a:rPr>
              <a:t> or </a:t>
            </a:r>
            <a:r>
              <a:rPr lang="en-US" sz="4400" b="1" dirty="0">
                <a:latin typeface="Aptos" panose="020B0004020202020204" pitchFamily="34" charset="0"/>
              </a:rPr>
              <a:t>sex life</a:t>
            </a:r>
            <a:r>
              <a:rPr lang="en-US" sz="4400" dirty="0">
                <a:latin typeface="Aptos" panose="020B0004020202020204" pitchFamily="34" charset="0"/>
              </a:rPr>
              <a:t>, as well as </a:t>
            </a:r>
            <a:r>
              <a:rPr lang="en-US" sz="4400" b="1" dirty="0">
                <a:latin typeface="Aptos" panose="020B0004020202020204" pitchFamily="34" charset="0"/>
              </a:rPr>
              <a:t>genetic data, biometric data </a:t>
            </a:r>
            <a:r>
              <a:rPr lang="en-US" sz="4400" dirty="0">
                <a:latin typeface="Aptos" panose="020B0004020202020204" pitchFamily="34" charset="0"/>
              </a:rPr>
              <a:t>and </a:t>
            </a:r>
            <a:r>
              <a:rPr lang="en-US" sz="4400" b="1" dirty="0">
                <a:latin typeface="Aptos" panose="020B0004020202020204" pitchFamily="34" charset="0"/>
              </a:rPr>
              <a:t>data concerning sexual orientation</a:t>
            </a:r>
            <a:r>
              <a:rPr lang="en-US" sz="4400" dirty="0">
                <a:latin typeface="Aptos" panose="020B0004020202020204" pitchFamily="34" charset="0"/>
              </a:rPr>
              <a:t>.</a:t>
            </a:r>
          </a:p>
          <a:p>
            <a:endParaRPr lang="mk-MK" sz="4400"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2">
            <a:extLst>
              <a:ext uri="{FF2B5EF4-FFF2-40B4-BE49-F238E27FC236}">
                <a16:creationId xmlns:a16="http://schemas.microsoft.com/office/drawing/2014/main" id="{07288565-695E-BFE0-E146-48973679E3F0}"/>
              </a:ext>
            </a:extLst>
          </p:cNvPr>
          <p:cNvSpPr/>
          <p:nvPr/>
        </p:nvSpPr>
        <p:spPr>
          <a:xfrm>
            <a:off x="12598355" y="244402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263799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34858" y="3472882"/>
            <a:ext cx="15581542" cy="3341236"/>
          </a:xfrm>
          <a:prstGeom prst="rect">
            <a:avLst/>
          </a:prstGeom>
        </p:spPr>
        <p:txBody>
          <a:bodyPr lIns="0" tIns="0" rIns="0" bIns="0" rtlCol="0" anchor="t">
            <a:spAutoFit/>
          </a:bodyPr>
          <a:lstStyle/>
          <a:p>
            <a:pPr marL="0" marR="0" lvl="0" indent="0" algn="ctr" defTabSz="914400" rtl="0" eaLnBrk="1" fontAlgn="auto" latinLnBrk="0" hangingPunct="1">
              <a:lnSpc>
                <a:spcPts val="433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ptos" panose="020B0004020202020204" pitchFamily="34" charset="0"/>
                <a:ea typeface="Inter"/>
                <a:cs typeface="Inter"/>
                <a:sym typeface="Inter"/>
              </a:rPr>
              <a:t>In 1930 Dutch citizens freely chose to provide their personal data to the government, data on name, origin and, of course, ethnicity; when the Nazis invaded the country, about a decade later, they took over the registry and found it very easy to identify Jews and Gypsies, leading to their death. </a:t>
            </a:r>
          </a:p>
        </p:txBody>
      </p:sp>
      <p:sp>
        <p:nvSpPr>
          <p:cNvPr id="5" name="TextBox 5"/>
          <p:cNvSpPr txBox="1"/>
          <p:nvPr/>
        </p:nvSpPr>
        <p:spPr>
          <a:xfrm>
            <a:off x="1004786" y="463227"/>
            <a:ext cx="15746578" cy="1313886"/>
          </a:xfrm>
          <a:prstGeom prst="rect">
            <a:avLst/>
          </a:prstGeom>
        </p:spPr>
        <p:txBody>
          <a:bodyPr wrap="square" lIns="0" tIns="0" rIns="0" bIns="0" rtlCol="0" anchor="t">
            <a:spAutoFit/>
          </a:bodyPr>
          <a:lstStyle/>
          <a:p>
            <a:pPr marL="0" marR="0" lvl="0" indent="0" algn="ctr" defTabSz="914400" rtl="0" eaLnBrk="1" fontAlgn="auto" latinLnBrk="0" hangingPunct="1">
              <a:lnSpc>
                <a:spcPts val="5029"/>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92BAB5"/>
                </a:solidFill>
                <a:effectLst/>
                <a:uLnTx/>
                <a:uFillTx/>
                <a:latin typeface="Aptos" panose="020B0004020202020204" pitchFamily="34" charset="0"/>
                <a:ea typeface="Inter Bold"/>
                <a:cs typeface="Inter Bold"/>
                <a:sym typeface="Inter Bold"/>
              </a:rPr>
              <a:t>A story to help understanding the harm that can be caused by a lack of data protection. </a:t>
            </a:r>
          </a:p>
        </p:txBody>
      </p:sp>
      <p:sp>
        <p:nvSpPr>
          <p:cNvPr id="7" name="Freeform 2">
            <a:extLst>
              <a:ext uri="{FF2B5EF4-FFF2-40B4-BE49-F238E27FC236}">
                <a16:creationId xmlns:a16="http://schemas.microsoft.com/office/drawing/2014/main" id="{7A36547B-01A8-75F9-3FA4-E3A262C612FB}"/>
              </a:ext>
            </a:extLst>
          </p:cNvPr>
          <p:cNvSpPr/>
          <p:nvPr/>
        </p:nvSpPr>
        <p:spPr>
          <a:xfrm>
            <a:off x="15773400" y="8210646"/>
            <a:ext cx="1483994" cy="1483994"/>
          </a:xfrm>
          <a:custGeom>
            <a:avLst/>
            <a:gdLst/>
            <a:ahLst/>
            <a:cxnLst/>
            <a:rect l="l" t="t" r="r" b="b"/>
            <a:pathLst>
              <a:path w="1483994" h="1483994">
                <a:moveTo>
                  <a:pt x="0" y="0"/>
                </a:moveTo>
                <a:lnTo>
                  <a:pt x="1483994" y="0"/>
                </a:lnTo>
                <a:lnTo>
                  <a:pt x="1483994" y="1483994"/>
                </a:lnTo>
                <a:lnTo>
                  <a:pt x="0" y="1483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8" name="Freeform 3">
            <a:extLst>
              <a:ext uri="{FF2B5EF4-FFF2-40B4-BE49-F238E27FC236}">
                <a16:creationId xmlns:a16="http://schemas.microsoft.com/office/drawing/2014/main" id="{3BDD869E-812C-B347-0771-264E2E3F8BAB}"/>
              </a:ext>
            </a:extLst>
          </p:cNvPr>
          <p:cNvSpPr/>
          <p:nvPr/>
        </p:nvSpPr>
        <p:spPr>
          <a:xfrm>
            <a:off x="1334858" y="8267700"/>
            <a:ext cx="1378501" cy="1369886"/>
          </a:xfrm>
          <a:custGeom>
            <a:avLst/>
            <a:gdLst/>
            <a:ahLst/>
            <a:cxnLst/>
            <a:rect l="l" t="t" r="r" b="b"/>
            <a:pathLst>
              <a:path w="1378501" h="1369886">
                <a:moveTo>
                  <a:pt x="0" y="0"/>
                </a:moveTo>
                <a:lnTo>
                  <a:pt x="1378501" y="0"/>
                </a:lnTo>
                <a:lnTo>
                  <a:pt x="1378501" y="1369886"/>
                </a:lnTo>
                <a:lnTo>
                  <a:pt x="0" y="1369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721047" y="280497"/>
            <a:ext cx="8291788" cy="8229600"/>
          </a:xfrm>
          <a:custGeom>
            <a:avLst/>
            <a:gdLst/>
            <a:ahLst/>
            <a:cxnLst/>
            <a:rect l="l" t="t" r="r" b="b"/>
            <a:pathLst>
              <a:path w="8291788" h="8229600">
                <a:moveTo>
                  <a:pt x="0" y="0"/>
                </a:moveTo>
                <a:lnTo>
                  <a:pt x="8291788" y="0"/>
                </a:lnTo>
                <a:lnTo>
                  <a:pt x="8291788" y="8229600"/>
                </a:lnTo>
                <a:lnTo>
                  <a:pt x="0" y="8229600"/>
                </a:lnTo>
                <a:lnTo>
                  <a:pt x="0" y="0"/>
                </a:lnTo>
                <a:close/>
              </a:path>
            </a:pathLst>
          </a:custGeom>
          <a:blipFill>
            <a:blip r:embed="rId2">
              <a:alphaModFix amt="13000"/>
            </a:blip>
            <a:stretch>
              <a:fillRect/>
            </a:stretch>
          </a:blipFill>
        </p:spPr>
        <p:txBody>
          <a:bodyPr/>
          <a:lstStyle/>
          <a:p>
            <a:endParaRPr lang="sk-SK"/>
          </a:p>
        </p:txBody>
      </p:sp>
      <p:sp>
        <p:nvSpPr>
          <p:cNvPr id="4" name="TextBox 4"/>
          <p:cNvSpPr txBox="1"/>
          <p:nvPr/>
        </p:nvSpPr>
        <p:spPr>
          <a:xfrm>
            <a:off x="329896" y="147147"/>
            <a:ext cx="17530701" cy="9218742"/>
          </a:xfrm>
          <a:prstGeom prst="rect">
            <a:avLst/>
          </a:prstGeom>
        </p:spPr>
        <p:txBody>
          <a:bodyPr lIns="0" tIns="0" rIns="0" bIns="0" rtlCol="0" anchor="t">
            <a:spAutoFit/>
          </a:bodyPr>
          <a:lstStyle/>
          <a:p>
            <a:pPr algn="just">
              <a:lnSpc>
                <a:spcPts val="5107"/>
              </a:lnSpc>
            </a:pPr>
            <a:r>
              <a:rPr lang="en-US" sz="3600" b="1" dirty="0">
                <a:solidFill>
                  <a:srgbClr val="92BAB5"/>
                </a:solidFill>
                <a:latin typeface="Aptos" panose="020B0004020202020204" pitchFamily="34" charset="0"/>
                <a:ea typeface="Inter"/>
                <a:cs typeface="Inter"/>
                <a:sym typeface="Inter"/>
              </a:rPr>
              <a:t>Example of a lack of data protection:</a:t>
            </a:r>
          </a:p>
          <a:p>
            <a:pPr algn="just">
              <a:lnSpc>
                <a:spcPts val="5267"/>
              </a:lnSpc>
            </a:pPr>
            <a:endParaRPr lang="en-US" sz="3600" u="sng" dirty="0">
              <a:solidFill>
                <a:srgbClr val="000000"/>
              </a:solidFill>
              <a:latin typeface="Aptos" panose="020B0004020202020204" pitchFamily="34" charset="0"/>
              <a:ea typeface="Inter"/>
              <a:cs typeface="Inter"/>
              <a:sym typeface="Inter"/>
            </a:endParaRPr>
          </a:p>
          <a:p>
            <a:pPr algn="just">
              <a:lnSpc>
                <a:spcPts val="4188"/>
              </a:lnSpc>
            </a:pPr>
            <a:r>
              <a:rPr lang="en-US" sz="3600" dirty="0">
                <a:solidFill>
                  <a:srgbClr val="000000"/>
                </a:solidFill>
                <a:latin typeface="Aptos" panose="020B0004020202020204" pitchFamily="34" charset="0"/>
                <a:ea typeface="Inter Italics"/>
                <a:cs typeface="Inter Italics"/>
                <a:sym typeface="Inter Italics"/>
              </a:rPr>
              <a:t>Imagine a young woman who recently started a new job at a local company, and she had to provide personal information such as her address, phone number, and social security number.</a:t>
            </a:r>
          </a:p>
          <a:p>
            <a:pPr algn="just">
              <a:lnSpc>
                <a:spcPts val="4649"/>
              </a:lnSpc>
            </a:pPr>
            <a:r>
              <a:rPr lang="en-US" sz="3600" dirty="0">
                <a:solidFill>
                  <a:srgbClr val="000000"/>
                </a:solidFill>
                <a:latin typeface="Aptos" panose="020B0004020202020204" pitchFamily="34" charset="0"/>
                <a:ea typeface="Inter Italics"/>
                <a:cs typeface="Inter Italics"/>
                <a:sym typeface="Inter Italics"/>
              </a:rPr>
              <a:t>The company's data protection measures were lax, and their database was vulnerable to cyberattacks. Her personal information, along with that of her colleagues, was stolen by hackers. A few weeks later, she started receiving strange phone calls from unknown numbers. Then, she began receiving unsolicited emails and letters advertising various products and services. She realized that her personal information was being used without her consent. Her identity was stolen, and fraudulent accounts were opened in her name. </a:t>
            </a:r>
          </a:p>
          <a:p>
            <a:pPr algn="just">
              <a:lnSpc>
                <a:spcPts val="4188"/>
              </a:lnSpc>
            </a:pPr>
            <a:r>
              <a:rPr lang="en-US" sz="3600" dirty="0">
                <a:solidFill>
                  <a:srgbClr val="000000"/>
                </a:solidFill>
                <a:latin typeface="Aptos" panose="020B0004020202020204" pitchFamily="34" charset="0"/>
                <a:ea typeface="Inter Italics"/>
                <a:cs typeface="Inter Italics"/>
                <a:sym typeface="Inter Italics"/>
              </a:rPr>
              <a:t>She experienced anxiety and fear about her financial security and privacy. </a:t>
            </a:r>
          </a:p>
          <a:p>
            <a:pPr algn="just">
              <a:lnSpc>
                <a:spcPts val="4188"/>
              </a:lnSpc>
            </a:pPr>
            <a:r>
              <a:rPr lang="en-US" sz="3600" dirty="0">
                <a:solidFill>
                  <a:srgbClr val="000000"/>
                </a:solidFill>
                <a:latin typeface="Aptos" panose="020B0004020202020204" pitchFamily="34" charset="0"/>
                <a:ea typeface="Inter Italics"/>
                <a:cs typeface="Inter Italics"/>
                <a:sym typeface="Inter Italics"/>
              </a:rPr>
              <a:t>The lack of proper data protection measures not only caused her financial harm, but it also affects her mental well-being. This story underscores the importance of robust data security measures to safeguard personal information.</a:t>
            </a:r>
          </a:p>
          <a:p>
            <a:pPr algn="just">
              <a:lnSpc>
                <a:spcPts val="4788"/>
              </a:lnSpc>
            </a:pPr>
            <a:endParaRPr lang="en-US" sz="3200" dirty="0">
              <a:solidFill>
                <a:srgbClr val="000000"/>
              </a:solidFill>
              <a:latin typeface="Aptos" panose="020B0004020202020204" pitchFamily="34" charset="0"/>
              <a:ea typeface="Inter Italics"/>
              <a:cs typeface="Inter Italics"/>
              <a:sym typeface="Inter Itali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322" y="4540597"/>
            <a:ext cx="3679995" cy="3679995"/>
          </a:xfrm>
          <a:custGeom>
            <a:avLst/>
            <a:gdLst/>
            <a:ahLst/>
            <a:cxnLst/>
            <a:rect l="l" t="t" r="r" b="b"/>
            <a:pathLst>
              <a:path w="3679995" h="3679995">
                <a:moveTo>
                  <a:pt x="0" y="0"/>
                </a:moveTo>
                <a:lnTo>
                  <a:pt x="3679996" y="0"/>
                </a:lnTo>
                <a:lnTo>
                  <a:pt x="3679996" y="3679995"/>
                </a:lnTo>
                <a:lnTo>
                  <a:pt x="0" y="36799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solidFill>
                <a:srgbClr val="92BAB5"/>
              </a:solidFill>
            </a:endParaRPr>
          </a:p>
        </p:txBody>
      </p:sp>
      <p:sp>
        <p:nvSpPr>
          <p:cNvPr id="3" name="Freeform 3"/>
          <p:cNvSpPr/>
          <p:nvPr/>
        </p:nvSpPr>
        <p:spPr>
          <a:xfrm>
            <a:off x="5306043" y="4758336"/>
            <a:ext cx="5859172" cy="3244516"/>
          </a:xfrm>
          <a:custGeom>
            <a:avLst/>
            <a:gdLst/>
            <a:ahLst/>
            <a:cxnLst/>
            <a:rect l="l" t="t" r="r" b="b"/>
            <a:pathLst>
              <a:path w="5859172" h="3244516">
                <a:moveTo>
                  <a:pt x="0" y="0"/>
                </a:moveTo>
                <a:lnTo>
                  <a:pt x="5859172" y="0"/>
                </a:lnTo>
                <a:lnTo>
                  <a:pt x="5859172" y="3244517"/>
                </a:lnTo>
                <a:lnTo>
                  <a:pt x="0" y="3244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latin typeface="Aptos" panose="020B0004020202020204" pitchFamily="34" charset="0"/>
            </a:endParaRPr>
          </a:p>
        </p:txBody>
      </p:sp>
      <p:sp>
        <p:nvSpPr>
          <p:cNvPr id="4" name="TextBox 4"/>
          <p:cNvSpPr txBox="1"/>
          <p:nvPr/>
        </p:nvSpPr>
        <p:spPr>
          <a:xfrm>
            <a:off x="1028700" y="1160697"/>
            <a:ext cx="16230600" cy="3109595"/>
          </a:xfrm>
          <a:prstGeom prst="rect">
            <a:avLst/>
          </a:prstGeom>
        </p:spPr>
        <p:txBody>
          <a:bodyPr lIns="0" tIns="0" rIns="0" bIns="0" rtlCol="0" anchor="t">
            <a:spAutoFit/>
          </a:bodyPr>
          <a:lstStyle/>
          <a:p>
            <a:pPr algn="just">
              <a:lnSpc>
                <a:spcPts val="4959"/>
              </a:lnSpc>
            </a:pPr>
            <a:r>
              <a:rPr lang="en-US" sz="3200" dirty="0">
                <a:solidFill>
                  <a:srgbClr val="000000"/>
                </a:solidFill>
                <a:latin typeface="Aptos" panose="020B0004020202020204" pitchFamily="34" charset="0"/>
                <a:ea typeface="Inter"/>
                <a:cs typeface="Inter"/>
                <a:sym typeface="Inter"/>
              </a:rPr>
              <a:t>Due to experiences like this, the </a:t>
            </a:r>
            <a:r>
              <a:rPr lang="en-US" sz="3200" b="1" dirty="0">
                <a:solidFill>
                  <a:srgbClr val="000000"/>
                </a:solidFill>
                <a:latin typeface="Aptos" panose="020B0004020202020204" pitchFamily="34" charset="0"/>
                <a:ea typeface="Inter Bold"/>
                <a:cs typeface="Inter Bold"/>
                <a:sym typeface="Inter Bold"/>
              </a:rPr>
              <a:t>EUROPEAN CHARTER OF HUMAN RIGHTS</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mentions in its</a:t>
            </a:r>
            <a:r>
              <a:rPr lang="en-US" sz="3200" dirty="0">
                <a:solidFill>
                  <a:srgbClr val="000000"/>
                </a:solidFill>
                <a:latin typeface="Aptos" panose="020B0004020202020204" pitchFamily="34" charset="0"/>
                <a:ea typeface="Inter Bold"/>
                <a:cs typeface="Inter Bold"/>
                <a:sym typeface="Inter Bold"/>
              </a:rPr>
              <a:t> </a:t>
            </a:r>
            <a:r>
              <a:rPr lang="en-US" sz="3200" b="1" dirty="0">
                <a:solidFill>
                  <a:srgbClr val="000000"/>
                </a:solidFill>
                <a:latin typeface="Aptos" panose="020B0004020202020204" pitchFamily="34" charset="0"/>
                <a:ea typeface="Inter Bold"/>
                <a:cs typeface="Inter Bold"/>
                <a:sym typeface="Inter Bold"/>
              </a:rPr>
              <a:t>article 8 </a:t>
            </a:r>
            <a:r>
              <a:rPr lang="en-US" sz="3200" dirty="0">
                <a:solidFill>
                  <a:srgbClr val="000000"/>
                </a:solidFill>
                <a:latin typeface="Aptos" panose="020B0004020202020204" pitchFamily="34" charset="0"/>
                <a:ea typeface="Inter"/>
                <a:cs typeface="Inter"/>
                <a:sym typeface="Inter"/>
              </a:rPr>
              <a:t>that everyone has the right to the protection of his or her personal data. This protection according to </a:t>
            </a:r>
            <a:r>
              <a:rPr lang="en-US" sz="3200" b="1" dirty="0">
                <a:solidFill>
                  <a:srgbClr val="000000"/>
                </a:solidFill>
                <a:latin typeface="Aptos" panose="020B0004020202020204" pitchFamily="34" charset="0"/>
                <a:ea typeface="Inter Bold"/>
                <a:cs typeface="Inter Bold"/>
                <a:sym typeface="Inter Bold"/>
              </a:rPr>
              <a:t>article 5</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of the </a:t>
            </a:r>
            <a:r>
              <a:rPr lang="en-US" sz="3200" b="1" dirty="0">
                <a:solidFill>
                  <a:srgbClr val="000000"/>
                </a:solidFill>
                <a:latin typeface="Aptos" panose="020B0004020202020204" pitchFamily="34" charset="0"/>
                <a:ea typeface="Inter Bold"/>
                <a:cs typeface="Inter Bold"/>
                <a:sym typeface="Inter Bold"/>
              </a:rPr>
              <a:t>European Regulation 2016/679</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must be done respecting the following principles:</a:t>
            </a:r>
          </a:p>
          <a:p>
            <a:pPr algn="just">
              <a:lnSpc>
                <a:spcPts val="4959"/>
              </a:lnSpc>
            </a:pPr>
            <a:endParaRPr lang="en-US" sz="3099" dirty="0">
              <a:solidFill>
                <a:srgbClr val="000000"/>
              </a:solidFill>
              <a:latin typeface="Inter"/>
              <a:ea typeface="Inter"/>
              <a:cs typeface="Inter"/>
              <a:sym typeface="Inter"/>
            </a:endParaRPr>
          </a:p>
        </p:txBody>
      </p:sp>
      <p:sp>
        <p:nvSpPr>
          <p:cNvPr id="5" name="TextBox 5"/>
          <p:cNvSpPr txBox="1"/>
          <p:nvPr/>
        </p:nvSpPr>
        <p:spPr>
          <a:xfrm>
            <a:off x="5666519" y="5392753"/>
            <a:ext cx="5138218" cy="1953895"/>
          </a:xfrm>
          <a:prstGeom prst="rect">
            <a:avLst/>
          </a:prstGeom>
        </p:spPr>
        <p:txBody>
          <a:bodyPr lIns="0" tIns="0" rIns="0" bIns="0" rtlCol="0" anchor="t">
            <a:spAutoFit/>
          </a:bodyPr>
          <a:lstStyle/>
          <a:p>
            <a:pPr algn="ctr">
              <a:lnSpc>
                <a:spcPts val="5179"/>
              </a:lnSpc>
            </a:pPr>
            <a:r>
              <a:rPr lang="en-US" sz="3699">
                <a:solidFill>
                  <a:srgbClr val="000000"/>
                </a:solidFill>
                <a:latin typeface="Inter Bold"/>
                <a:ea typeface="Inter Bold"/>
                <a:cs typeface="Inter Bold"/>
                <a:sym typeface="Inter Bold"/>
              </a:rPr>
              <a:t>ART. 8.</a:t>
            </a:r>
          </a:p>
          <a:p>
            <a:pPr algn="ctr">
              <a:lnSpc>
                <a:spcPts val="5179"/>
              </a:lnSpc>
              <a:spcBef>
                <a:spcPct val="0"/>
              </a:spcBef>
            </a:pPr>
            <a:r>
              <a:rPr lang="en-US" sz="3699">
                <a:solidFill>
                  <a:srgbClr val="000000"/>
                </a:solidFill>
                <a:latin typeface="Inter Bold"/>
                <a:ea typeface="Inter Bold"/>
                <a:cs typeface="Inter Bold"/>
                <a:sym typeface="Inter Bold"/>
              </a:rPr>
              <a:t>EUROPEAN CHARTER OF HUMAN RIGHT </a:t>
            </a:r>
          </a:p>
        </p:txBody>
      </p:sp>
      <p:sp>
        <p:nvSpPr>
          <p:cNvPr id="6" name="Freeform 6"/>
          <p:cNvSpPr/>
          <p:nvPr/>
        </p:nvSpPr>
        <p:spPr>
          <a:xfrm>
            <a:off x="11650506" y="4758336"/>
            <a:ext cx="5859172" cy="3244516"/>
          </a:xfrm>
          <a:custGeom>
            <a:avLst/>
            <a:gdLst/>
            <a:ahLst/>
            <a:cxnLst/>
            <a:rect l="l" t="t" r="r" b="b"/>
            <a:pathLst>
              <a:path w="5859172" h="3244516">
                <a:moveTo>
                  <a:pt x="0" y="0"/>
                </a:moveTo>
                <a:lnTo>
                  <a:pt x="5859172" y="0"/>
                </a:lnTo>
                <a:lnTo>
                  <a:pt x="5859172" y="3244517"/>
                </a:lnTo>
                <a:lnTo>
                  <a:pt x="0" y="3244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latin typeface="Aptos" panose="020B0004020202020204" pitchFamily="34" charset="0"/>
            </a:endParaRPr>
          </a:p>
        </p:txBody>
      </p:sp>
      <p:sp>
        <p:nvSpPr>
          <p:cNvPr id="7" name="TextBox 7"/>
          <p:cNvSpPr txBox="1"/>
          <p:nvPr/>
        </p:nvSpPr>
        <p:spPr>
          <a:xfrm>
            <a:off x="12067223" y="5352430"/>
            <a:ext cx="4932289" cy="1936242"/>
          </a:xfrm>
          <a:prstGeom prst="rect">
            <a:avLst/>
          </a:prstGeom>
        </p:spPr>
        <p:txBody>
          <a:bodyPr lIns="0" tIns="0" rIns="0" bIns="0" rtlCol="0" anchor="t">
            <a:spAutoFit/>
          </a:bodyPr>
          <a:lstStyle/>
          <a:p>
            <a:pPr algn="ctr">
              <a:lnSpc>
                <a:spcPts val="5026"/>
              </a:lnSpc>
            </a:pPr>
            <a:r>
              <a:rPr lang="en-US" sz="3590">
                <a:solidFill>
                  <a:srgbClr val="000000"/>
                </a:solidFill>
                <a:latin typeface="Inter Bold"/>
                <a:ea typeface="Inter Bold"/>
                <a:cs typeface="Inter Bold"/>
                <a:sym typeface="Inter Bold"/>
              </a:rPr>
              <a:t>ART. 5.</a:t>
            </a:r>
          </a:p>
          <a:p>
            <a:pPr algn="ctr">
              <a:lnSpc>
                <a:spcPts val="5179"/>
              </a:lnSpc>
              <a:spcBef>
                <a:spcPct val="0"/>
              </a:spcBef>
            </a:pPr>
            <a:r>
              <a:rPr lang="en-US" sz="3699">
                <a:solidFill>
                  <a:srgbClr val="000000"/>
                </a:solidFill>
                <a:latin typeface="Inter Bold"/>
                <a:ea typeface="Inter Bold"/>
                <a:cs typeface="Inter Bold"/>
                <a:sym typeface="Inter Bold"/>
              </a:rPr>
              <a:t>REGULATION 2016/679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8695" y="4994686"/>
            <a:ext cx="7348064" cy="321478"/>
          </a:xfrm>
          <a:custGeom>
            <a:avLst/>
            <a:gdLst/>
            <a:ahLst/>
            <a:cxnLst/>
            <a:rect l="l" t="t" r="r" b="b"/>
            <a:pathLst>
              <a:path w="7348064" h="321478">
                <a:moveTo>
                  <a:pt x="0" y="0"/>
                </a:moveTo>
                <a:lnTo>
                  <a:pt x="7348064" y="0"/>
                </a:lnTo>
                <a:lnTo>
                  <a:pt x="7348064" y="321478"/>
                </a:lnTo>
                <a:lnTo>
                  <a:pt x="0" y="32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459367" y="3665202"/>
            <a:ext cx="2337068" cy="2337068"/>
          </a:xfrm>
          <a:custGeom>
            <a:avLst/>
            <a:gdLst/>
            <a:ahLst/>
            <a:cxnLst/>
            <a:rect l="l" t="t" r="r" b="b"/>
            <a:pathLst>
              <a:path w="2337068" h="2337068">
                <a:moveTo>
                  <a:pt x="0" y="0"/>
                </a:moveTo>
                <a:lnTo>
                  <a:pt x="2337068" y="0"/>
                </a:lnTo>
                <a:lnTo>
                  <a:pt x="2337068" y="2337068"/>
                </a:lnTo>
                <a:lnTo>
                  <a:pt x="0" y="2337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solidFill>
                <a:schemeClr val="bg1"/>
              </a:solidFill>
            </a:endParaRPr>
          </a:p>
        </p:txBody>
      </p:sp>
      <p:sp>
        <p:nvSpPr>
          <p:cNvPr id="4" name="Freeform 4"/>
          <p:cNvSpPr/>
          <p:nvPr/>
        </p:nvSpPr>
        <p:spPr>
          <a:xfrm>
            <a:off x="15562124" y="3700481"/>
            <a:ext cx="2266509" cy="2266509"/>
          </a:xfrm>
          <a:custGeom>
            <a:avLst/>
            <a:gdLst/>
            <a:ahLst/>
            <a:cxnLst/>
            <a:rect l="l" t="t" r="r" b="b"/>
            <a:pathLst>
              <a:path w="2266509" h="2266509">
                <a:moveTo>
                  <a:pt x="0" y="0"/>
                </a:moveTo>
                <a:lnTo>
                  <a:pt x="2266509" y="0"/>
                </a:lnTo>
                <a:lnTo>
                  <a:pt x="2266509" y="2266510"/>
                </a:lnTo>
                <a:lnTo>
                  <a:pt x="0" y="22665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4488485" y="495300"/>
            <a:ext cx="9391171" cy="651397"/>
          </a:xfrm>
          <a:prstGeom prst="rect">
            <a:avLst/>
          </a:prstGeom>
        </p:spPr>
        <p:txBody>
          <a:bodyPr wrap="square" lIns="0" tIns="0" rIns="0" bIns="0" rtlCol="0" anchor="t">
            <a:spAutoFit/>
          </a:bodyPr>
          <a:lstStyle/>
          <a:p>
            <a:pPr algn="ctr">
              <a:lnSpc>
                <a:spcPts val="5029"/>
              </a:lnSpc>
              <a:spcBef>
                <a:spcPct val="0"/>
              </a:spcBef>
            </a:pPr>
            <a:r>
              <a:rPr lang="en-US" sz="4800" b="1" dirty="0">
                <a:solidFill>
                  <a:srgbClr val="FFAA5A"/>
                </a:solidFill>
                <a:latin typeface="Aptos" panose="020B0004020202020204" pitchFamily="34" charset="0"/>
                <a:ea typeface="Inter Bold"/>
                <a:cs typeface="Inter Bold"/>
                <a:sym typeface="Inter Bold"/>
              </a:rPr>
              <a:t>THE FOLLOWING PRINCIPLES: </a:t>
            </a:r>
          </a:p>
        </p:txBody>
      </p:sp>
      <p:sp>
        <p:nvSpPr>
          <p:cNvPr id="6" name="TextBox 6"/>
          <p:cNvSpPr txBox="1"/>
          <p:nvPr/>
        </p:nvSpPr>
        <p:spPr>
          <a:xfrm>
            <a:off x="4223049" y="2122607"/>
            <a:ext cx="4038195" cy="5751703"/>
          </a:xfrm>
          <a:prstGeom prst="rect">
            <a:avLst/>
          </a:prstGeom>
        </p:spPr>
        <p:txBody>
          <a:bodyPr lIns="0" tIns="0" rIns="0" bIns="0" rtlCol="0" anchor="t">
            <a:spAutoFit/>
          </a:bodyPr>
          <a:lstStyle/>
          <a:p>
            <a:pPr algn="ctr">
              <a:lnSpc>
                <a:spcPts val="5744"/>
              </a:lnSpc>
            </a:pPr>
            <a:r>
              <a:rPr lang="en-US" sz="4000" b="1" dirty="0">
                <a:solidFill>
                  <a:srgbClr val="000000"/>
                </a:solidFill>
                <a:latin typeface="Aptos" panose="020B0004020202020204" pitchFamily="34" charset="0"/>
                <a:ea typeface="Inter Bold"/>
                <a:cs typeface="Inter Bold"/>
                <a:sym typeface="Inter Bold"/>
              </a:rPr>
              <a:t>Correction and transparency</a:t>
            </a:r>
            <a:r>
              <a:rPr lang="en-US" sz="4000" b="1" dirty="0">
                <a:solidFill>
                  <a:srgbClr val="000000"/>
                </a:solidFill>
                <a:latin typeface="Aptos" panose="020B0004020202020204" pitchFamily="34" charset="0"/>
                <a:ea typeface="Inter"/>
                <a:cs typeface="Inter"/>
                <a:sym typeface="Inter"/>
              </a:rPr>
              <a:t>:</a:t>
            </a:r>
          </a:p>
          <a:p>
            <a:pPr algn="ctr">
              <a:lnSpc>
                <a:spcPts val="5744"/>
              </a:lnSpc>
            </a:pPr>
            <a:r>
              <a:rPr lang="en-US" sz="4000" dirty="0">
                <a:solidFill>
                  <a:srgbClr val="000000"/>
                </a:solidFill>
                <a:latin typeface="Aptos" panose="020B0004020202020204" pitchFamily="34" charset="0"/>
                <a:ea typeface="Inter"/>
                <a:cs typeface="Inter"/>
                <a:sym typeface="Inter"/>
              </a:rPr>
              <a:t> the data subject must be aware of the data they provide, hence the illegitimacy of some COOKIES.</a:t>
            </a:r>
          </a:p>
        </p:txBody>
      </p:sp>
      <p:sp>
        <p:nvSpPr>
          <p:cNvPr id="7" name="TextBox 7"/>
          <p:cNvSpPr txBox="1"/>
          <p:nvPr/>
        </p:nvSpPr>
        <p:spPr>
          <a:xfrm>
            <a:off x="10106899" y="2122607"/>
            <a:ext cx="4038195" cy="5807103"/>
          </a:xfrm>
          <a:prstGeom prst="rect">
            <a:avLst/>
          </a:prstGeom>
        </p:spPr>
        <p:txBody>
          <a:bodyPr lIns="0" tIns="0" rIns="0" bIns="0" rtlCol="0" anchor="t">
            <a:spAutoFit/>
          </a:bodyPr>
          <a:lstStyle/>
          <a:p>
            <a:pPr algn="ctr">
              <a:lnSpc>
                <a:spcPts val="5744"/>
              </a:lnSpc>
            </a:pPr>
            <a:r>
              <a:rPr lang="en-US" sz="4000" b="1" dirty="0">
                <a:solidFill>
                  <a:srgbClr val="000000"/>
                </a:solidFill>
                <a:latin typeface="Aptos" panose="020B0004020202020204" pitchFamily="34" charset="0"/>
                <a:ea typeface="Inter Bold"/>
                <a:cs typeface="Inter Bold"/>
                <a:sym typeface="Inter Bold"/>
              </a:rPr>
              <a:t>Limitation: </a:t>
            </a:r>
          </a:p>
          <a:p>
            <a:pPr algn="ctr">
              <a:lnSpc>
                <a:spcPts val="5744"/>
              </a:lnSpc>
            </a:pPr>
            <a:r>
              <a:rPr lang="en-US" sz="4000" dirty="0">
                <a:solidFill>
                  <a:srgbClr val="000000"/>
                </a:solidFill>
                <a:latin typeface="Aptos" panose="020B0004020202020204" pitchFamily="34" charset="0"/>
                <a:ea typeface="Inter"/>
                <a:cs typeface="Inter"/>
                <a:sym typeface="Inter"/>
              </a:rPr>
              <a:t>Data must be collected limited to the purpose; it is forbidden to collect unnecessary data.</a:t>
            </a:r>
          </a:p>
        </p:txBody>
      </p:sp>
      <p:sp>
        <p:nvSpPr>
          <p:cNvPr id="8" name="Freeform 8"/>
          <p:cNvSpPr/>
          <p:nvPr/>
        </p:nvSpPr>
        <p:spPr>
          <a:xfrm rot="5400000">
            <a:off x="5670778" y="4994686"/>
            <a:ext cx="7348064" cy="321478"/>
          </a:xfrm>
          <a:custGeom>
            <a:avLst/>
            <a:gdLst/>
            <a:ahLst/>
            <a:cxnLst/>
            <a:rect l="l" t="t" r="r" b="b"/>
            <a:pathLst>
              <a:path w="7348064" h="321478">
                <a:moveTo>
                  <a:pt x="0" y="0"/>
                </a:moveTo>
                <a:lnTo>
                  <a:pt x="7348064" y="0"/>
                </a:lnTo>
                <a:lnTo>
                  <a:pt x="7348064" y="321478"/>
                </a:lnTo>
                <a:lnTo>
                  <a:pt x="0" y="32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9" name="Freeform 9"/>
          <p:cNvSpPr/>
          <p:nvPr/>
        </p:nvSpPr>
        <p:spPr>
          <a:xfrm rot="5400000">
            <a:off x="11179577" y="4994686"/>
            <a:ext cx="7348064" cy="321478"/>
          </a:xfrm>
          <a:custGeom>
            <a:avLst/>
            <a:gdLst/>
            <a:ahLst/>
            <a:cxnLst/>
            <a:rect l="l" t="t" r="r" b="b"/>
            <a:pathLst>
              <a:path w="7348064" h="321478">
                <a:moveTo>
                  <a:pt x="0" y="0"/>
                </a:moveTo>
                <a:lnTo>
                  <a:pt x="7348063" y="0"/>
                </a:lnTo>
                <a:lnTo>
                  <a:pt x="7348063" y="321478"/>
                </a:lnTo>
                <a:lnTo>
                  <a:pt x="0" y="32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450" y="3568883"/>
            <a:ext cx="2337068" cy="2337068"/>
          </a:xfrm>
          <a:custGeom>
            <a:avLst/>
            <a:gdLst/>
            <a:ahLst/>
            <a:cxnLst/>
            <a:rect l="l" t="t" r="r" b="b"/>
            <a:pathLst>
              <a:path w="2337068" h="2337068">
                <a:moveTo>
                  <a:pt x="0" y="0"/>
                </a:moveTo>
                <a:lnTo>
                  <a:pt x="2337068" y="0"/>
                </a:lnTo>
                <a:lnTo>
                  <a:pt x="2337068" y="2337068"/>
                </a:lnTo>
                <a:lnTo>
                  <a:pt x="0" y="2337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632294" y="3600289"/>
            <a:ext cx="2274256" cy="2274256"/>
          </a:xfrm>
          <a:custGeom>
            <a:avLst/>
            <a:gdLst/>
            <a:ahLst/>
            <a:cxnLst/>
            <a:rect l="l" t="t" r="r" b="b"/>
            <a:pathLst>
              <a:path w="2274256" h="2274256">
                <a:moveTo>
                  <a:pt x="0" y="0"/>
                </a:moveTo>
                <a:lnTo>
                  <a:pt x="2274256" y="0"/>
                </a:lnTo>
                <a:lnTo>
                  <a:pt x="2274256" y="2274256"/>
                </a:lnTo>
                <a:lnTo>
                  <a:pt x="0" y="2274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TextBox 4"/>
          <p:cNvSpPr txBox="1"/>
          <p:nvPr/>
        </p:nvSpPr>
        <p:spPr>
          <a:xfrm>
            <a:off x="4214384" y="1662414"/>
            <a:ext cx="4038195" cy="6557308"/>
          </a:xfrm>
          <a:prstGeom prst="rect">
            <a:avLst/>
          </a:prstGeom>
        </p:spPr>
        <p:txBody>
          <a:bodyPr lIns="0" tIns="0" rIns="0" bIns="0" rtlCol="0" anchor="t">
            <a:spAutoFit/>
          </a:bodyPr>
          <a:lstStyle/>
          <a:p>
            <a:pPr algn="ctr">
              <a:lnSpc>
                <a:spcPts val="5744"/>
              </a:lnSpc>
            </a:pPr>
            <a:r>
              <a:rPr lang="en-US" sz="4000" b="1" dirty="0">
                <a:solidFill>
                  <a:srgbClr val="000000"/>
                </a:solidFill>
                <a:latin typeface="Aptos" panose="020B0004020202020204" pitchFamily="34" charset="0"/>
                <a:ea typeface="Inter Bold"/>
                <a:cs typeface="Inter Bold"/>
                <a:sym typeface="Inter Bold"/>
              </a:rPr>
              <a:t>Preservation:</a:t>
            </a:r>
            <a:r>
              <a:rPr lang="en-US" sz="4000" b="1" dirty="0">
                <a:solidFill>
                  <a:srgbClr val="000000"/>
                </a:solidFill>
                <a:latin typeface="Aptos" panose="020B0004020202020204" pitchFamily="34" charset="0"/>
                <a:ea typeface="Inter"/>
                <a:cs typeface="Inter"/>
                <a:sym typeface="Inter"/>
              </a:rPr>
              <a:t> </a:t>
            </a:r>
            <a:r>
              <a:rPr lang="en-US" sz="4000" dirty="0">
                <a:solidFill>
                  <a:srgbClr val="000000"/>
                </a:solidFill>
                <a:latin typeface="Aptos" panose="020B0004020202020204" pitchFamily="34" charset="0"/>
                <a:ea typeface="Inter"/>
                <a:cs typeface="Inter"/>
                <a:sym typeface="Inter"/>
              </a:rPr>
              <a:t>Information must be stored using techniques that allow it to be retained only for as long as necessary.</a:t>
            </a:r>
          </a:p>
          <a:p>
            <a:pPr algn="ctr">
              <a:lnSpc>
                <a:spcPts val="5907"/>
              </a:lnSpc>
            </a:pPr>
            <a:endParaRPr lang="en-US" sz="4000" dirty="0">
              <a:solidFill>
                <a:srgbClr val="000000"/>
              </a:solidFill>
              <a:latin typeface="Aptos" panose="020B0004020202020204" pitchFamily="34" charset="0"/>
              <a:ea typeface="Inter"/>
              <a:cs typeface="Inter"/>
              <a:sym typeface="Inter"/>
            </a:endParaRPr>
          </a:p>
        </p:txBody>
      </p:sp>
      <p:sp>
        <p:nvSpPr>
          <p:cNvPr id="5" name="TextBox 5"/>
          <p:cNvSpPr txBox="1"/>
          <p:nvPr/>
        </p:nvSpPr>
        <p:spPr>
          <a:xfrm>
            <a:off x="10110394" y="1662414"/>
            <a:ext cx="4038195" cy="3580003"/>
          </a:xfrm>
          <a:prstGeom prst="rect">
            <a:avLst/>
          </a:prstGeom>
        </p:spPr>
        <p:txBody>
          <a:bodyPr lIns="0" tIns="0" rIns="0" bIns="0" rtlCol="0" anchor="t">
            <a:spAutoFit/>
          </a:bodyPr>
          <a:lstStyle/>
          <a:p>
            <a:pPr algn="ctr">
              <a:lnSpc>
                <a:spcPts val="5744"/>
              </a:lnSpc>
            </a:pPr>
            <a:r>
              <a:rPr lang="en-US" sz="4000" b="1" dirty="0">
                <a:solidFill>
                  <a:srgbClr val="000000"/>
                </a:solidFill>
                <a:latin typeface="Aptos" panose="020B0004020202020204" pitchFamily="34" charset="0"/>
                <a:ea typeface="Inter Bold"/>
                <a:cs typeface="Inter Bold"/>
                <a:sym typeface="Inter Bold"/>
              </a:rPr>
              <a:t>Responsibility: </a:t>
            </a:r>
            <a:r>
              <a:rPr lang="en-US" sz="4000" dirty="0">
                <a:solidFill>
                  <a:srgbClr val="000000"/>
                </a:solidFill>
                <a:latin typeface="Aptos" panose="020B0004020202020204" pitchFamily="34" charset="0"/>
                <a:ea typeface="Inter"/>
                <a:cs typeface="Inter"/>
                <a:sym typeface="Inter"/>
              </a:rPr>
              <a:t>Users who collect data must ensure an adequate level of security.</a:t>
            </a:r>
          </a:p>
        </p:txBody>
      </p:sp>
      <p:sp>
        <p:nvSpPr>
          <p:cNvPr id="6" name="Freeform 6"/>
          <p:cNvSpPr/>
          <p:nvPr/>
        </p:nvSpPr>
        <p:spPr>
          <a:xfrm rot="5400000">
            <a:off x="-372862" y="4761738"/>
            <a:ext cx="7348064" cy="321478"/>
          </a:xfrm>
          <a:custGeom>
            <a:avLst/>
            <a:gdLst/>
            <a:ahLst/>
            <a:cxnLst/>
            <a:rect l="l" t="t" r="r" b="b"/>
            <a:pathLst>
              <a:path w="7348064" h="321478">
                <a:moveTo>
                  <a:pt x="0" y="0"/>
                </a:moveTo>
                <a:lnTo>
                  <a:pt x="7348064" y="0"/>
                </a:lnTo>
                <a:lnTo>
                  <a:pt x="7348064" y="321477"/>
                </a:lnTo>
                <a:lnTo>
                  <a:pt x="0" y="3214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7" name="Freeform 7"/>
          <p:cNvSpPr/>
          <p:nvPr/>
        </p:nvSpPr>
        <p:spPr>
          <a:xfrm rot="5400000">
            <a:off x="5502692" y="4761738"/>
            <a:ext cx="7348064" cy="321478"/>
          </a:xfrm>
          <a:custGeom>
            <a:avLst/>
            <a:gdLst/>
            <a:ahLst/>
            <a:cxnLst/>
            <a:rect l="l" t="t" r="r" b="b"/>
            <a:pathLst>
              <a:path w="7348064" h="321478">
                <a:moveTo>
                  <a:pt x="0" y="0"/>
                </a:moveTo>
                <a:lnTo>
                  <a:pt x="7348063" y="0"/>
                </a:lnTo>
                <a:lnTo>
                  <a:pt x="7348063" y="321477"/>
                </a:lnTo>
                <a:lnTo>
                  <a:pt x="0" y="3214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8" name="Freeform 8"/>
          <p:cNvSpPr/>
          <p:nvPr/>
        </p:nvSpPr>
        <p:spPr>
          <a:xfrm rot="5400000">
            <a:off x="11487183" y="4894044"/>
            <a:ext cx="7348064" cy="321478"/>
          </a:xfrm>
          <a:custGeom>
            <a:avLst/>
            <a:gdLst/>
            <a:ahLst/>
            <a:cxnLst/>
            <a:rect l="l" t="t" r="r" b="b"/>
            <a:pathLst>
              <a:path w="7348064" h="321478">
                <a:moveTo>
                  <a:pt x="0" y="0"/>
                </a:moveTo>
                <a:lnTo>
                  <a:pt x="7348064" y="0"/>
                </a:lnTo>
                <a:lnTo>
                  <a:pt x="7348064" y="321478"/>
                </a:lnTo>
                <a:lnTo>
                  <a:pt x="0" y="321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Props1.xml><?xml version="1.0" encoding="utf-8"?>
<ds:datastoreItem xmlns:ds="http://schemas.openxmlformats.org/officeDocument/2006/customXml" ds:itemID="{C7ED1E21-B20C-468A-BFB8-6E9EE1A821C8}">
  <ds:schemaRefs>
    <ds:schemaRef ds:uri="http://schemas.microsoft.com/sharepoint/v3/contenttype/forms"/>
  </ds:schemaRefs>
</ds:datastoreItem>
</file>

<file path=customXml/itemProps2.xml><?xml version="1.0" encoding="utf-8"?>
<ds:datastoreItem xmlns:ds="http://schemas.openxmlformats.org/officeDocument/2006/customXml" ds:itemID="{ABE387B7-9C35-48BB-9A90-DC16014D8C33}"/>
</file>

<file path=customXml/itemProps3.xml><?xml version="1.0" encoding="utf-8"?>
<ds:datastoreItem xmlns:ds="http://schemas.openxmlformats.org/officeDocument/2006/customXml" ds:itemID="{6C20E61D-657D-478B-888D-331D351B9FD1}">
  <ds:schemaRefs>
    <ds:schemaRef ds:uri="http://schemas.microsoft.com/office/2006/metadata/properties"/>
    <ds:schemaRef ds:uri="http://schemas.microsoft.com/office/infopath/2007/PartnerControls"/>
    <ds:schemaRef ds:uri="48bc9dea-9bf6-49de-a95a-f1fa7fcbbbfa"/>
    <ds:schemaRef ds:uri="86c132ca-d2ce-4f1f-9992-28ad6e1060fc"/>
  </ds:schemaRefs>
</ds:datastoreItem>
</file>

<file path=docProps/app.xml><?xml version="1.0" encoding="utf-8"?>
<Properties xmlns="http://schemas.openxmlformats.org/officeDocument/2006/extended-properties" xmlns:vt="http://schemas.openxmlformats.org/officeDocument/2006/docPropsVTypes">
  <TotalTime>102</TotalTime>
  <Words>2227</Words>
  <Application>Microsoft Office PowerPoint</Application>
  <PresentationFormat>Vlastná</PresentationFormat>
  <Paragraphs>140</Paragraphs>
  <Slides>25</Slides>
  <Notes>7</Notes>
  <HiddenSlides>0</HiddenSlides>
  <MMClips>0</MMClips>
  <ScaleCrop>false</ScaleCrop>
  <HeadingPairs>
    <vt:vector size="4" baseType="variant">
      <vt:variant>
        <vt:lpstr>Motív</vt:lpstr>
      </vt:variant>
      <vt:variant>
        <vt:i4>2</vt:i4>
      </vt:variant>
      <vt:variant>
        <vt:lpstr>Nadpisy snímok</vt:lpstr>
      </vt:variant>
      <vt:variant>
        <vt:i4>25</vt:i4>
      </vt:variant>
    </vt:vector>
  </HeadingPairs>
  <TitlesOfParts>
    <vt:vector size="27" baseType="lpstr">
      <vt:lpstr>Office Theme</vt:lpstr>
      <vt:lpstr>Motív Office</vt:lpstr>
      <vt:lpstr>Digital Privacy – Types of Digital Privacy</vt:lpstr>
      <vt:lpstr>Prezentácia programu PowerPoint</vt:lpstr>
      <vt:lpstr>INFORMATION PRIVACY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TIPS</vt:lpstr>
      <vt:lpstr>COMMUNICATION PRIVACY</vt:lpstr>
      <vt:lpstr>Prezentácia programu PowerPoint</vt:lpstr>
      <vt:lpstr>Prezentácia programu PowerPoint</vt:lpstr>
      <vt:lpstr>TEACHING DIGITAL PRIVACY</vt:lpstr>
      <vt:lpstr>To engage in this process, a series of questions will be posed to prompt consideration of everyday practices, followed by participation in various activities:</vt:lpstr>
      <vt:lpstr>Prezentácia programu PowerPoint</vt:lpstr>
      <vt:lpstr>Crossword puzzle</vt:lpstr>
      <vt:lpstr>Prezentácia programu PowerPoint</vt:lpstr>
      <vt:lpstr>ANOTHER ACTIVITY:  PRIVACY SETTINGS WORKSHOPS</vt:lpstr>
      <vt:lpstr>Prezentácia programu PowerPoint</vt:lpstr>
      <vt:lpstr>Prezentácia programu PowerPoint</vt:lpstr>
      <vt:lpstr>Prezentácia programu PowerPoint</vt:lpstr>
      <vt:lpstr>Prezentácia programu PowerPoint</vt:lpstr>
      <vt:lpstr>FINAL TEST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3. Types of Digital Privacy and Teaching Digital Privacy</dc:title>
  <cp:lastModifiedBy>Marcela Hallová</cp:lastModifiedBy>
  <cp:revision>30</cp:revision>
  <dcterms:created xsi:type="dcterms:W3CDTF">2006-08-16T00:00:00Z</dcterms:created>
  <dcterms:modified xsi:type="dcterms:W3CDTF">2024-10-23T12:26:22Z</dcterms:modified>
  <dc:identifier>DAGKiPXeoDI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