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31"/>
  </p:notesMasterIdLst>
  <p:sldIdLst>
    <p:sldId id="307" r:id="rId6"/>
    <p:sldId id="257" r:id="rId7"/>
    <p:sldId id="308" r:id="rId8"/>
    <p:sldId id="313" r:id="rId9"/>
    <p:sldId id="314" r:id="rId10"/>
    <p:sldId id="261" r:id="rId11"/>
    <p:sldId id="262" r:id="rId12"/>
    <p:sldId id="263" r:id="rId13"/>
    <p:sldId id="264" r:id="rId14"/>
    <p:sldId id="315" r:id="rId15"/>
    <p:sldId id="316" r:id="rId16"/>
    <p:sldId id="317" r:id="rId17"/>
    <p:sldId id="318" r:id="rId18"/>
    <p:sldId id="319" r:id="rId19"/>
    <p:sldId id="309" r:id="rId20"/>
    <p:sldId id="271" r:id="rId21"/>
    <p:sldId id="311" r:id="rId22"/>
    <p:sldId id="273" r:id="rId23"/>
    <p:sldId id="320" r:id="rId24"/>
    <p:sldId id="275" r:id="rId25"/>
    <p:sldId id="276" r:id="rId26"/>
    <p:sldId id="277" r:id="rId27"/>
    <p:sldId id="278" r:id="rId28"/>
    <p:sldId id="324" r:id="rId29"/>
    <p:sldId id="265" r:id="rId30"/>
  </p:sldIdLst>
  <p:sldSz cx="18288000" cy="10287000"/>
  <p:notesSz cx="6858000" cy="9144000"/>
  <p:embeddedFontLs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Inter" panose="020B0604020202020204" charset="0"/>
      <p:regular r:id="rId36"/>
    </p:embeddedFont>
    <p:embeddedFont>
      <p:font typeface="Inter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E1C8D-2B7C-4990-9F3C-EA56EE4CD562}" v="3" dt="2024-10-23T12:33:48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4.fntdata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Hanová" userId="S::hanova@uniag.sk::3d22e42d-bb89-40fb-8988-9efa43568f68" providerId="AD" clId="Web-{48CE1C8D-2B7C-4990-9F3C-EA56EE4CD562}"/>
    <pc:docChg chg="delSld">
      <pc:chgData name="Martina Hanová" userId="S::hanova@uniag.sk::3d22e42d-bb89-40fb-8988-9efa43568f68" providerId="AD" clId="Web-{48CE1C8D-2B7C-4990-9F3C-EA56EE4CD562}" dt="2024-10-23T12:33:48.507" v="2"/>
      <pc:docMkLst>
        <pc:docMk/>
      </pc:docMkLst>
      <pc:sldChg chg="del">
        <pc:chgData name="Martina Hanová" userId="S::hanova@uniag.sk::3d22e42d-bb89-40fb-8988-9efa43568f68" providerId="AD" clId="Web-{48CE1C8D-2B7C-4990-9F3C-EA56EE4CD562}" dt="2024-10-23T12:33:36.944" v="0"/>
        <pc:sldMkLst>
          <pc:docMk/>
          <pc:sldMk cId="1120176027" sldId="321"/>
        </pc:sldMkLst>
      </pc:sldChg>
      <pc:sldChg chg="del">
        <pc:chgData name="Martina Hanová" userId="S::hanova@uniag.sk::3d22e42d-bb89-40fb-8988-9efa43568f68" providerId="AD" clId="Web-{48CE1C8D-2B7C-4990-9F3C-EA56EE4CD562}" dt="2024-10-23T12:33:45.539" v="1"/>
        <pc:sldMkLst>
          <pc:docMk/>
          <pc:sldMk cId="2864157028" sldId="322"/>
        </pc:sldMkLst>
      </pc:sldChg>
      <pc:sldChg chg="del">
        <pc:chgData name="Martina Hanová" userId="S::hanova@uniag.sk::3d22e42d-bb89-40fb-8988-9efa43568f68" providerId="AD" clId="Web-{48CE1C8D-2B7C-4990-9F3C-EA56EE4CD562}" dt="2024-10-23T12:33:48.507" v="2"/>
        <pc:sldMkLst>
          <pc:docMk/>
          <pc:sldMk cId="0" sldId="32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b="1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Zamykáte si tašku, keď idete von?</a:t>
          </a:r>
          <a:endParaRPr lang="sk-SK" sz="3600" b="1" noProof="0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 sz="3200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 sz="3200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b="1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Zamykáte svoj dom rovnakým spôsobom ako mobil?</a:t>
          </a:r>
          <a:endParaRPr lang="sk-SK" sz="3600" b="1" noProof="0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 sz="3200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 sz="3200"/>
        </a:p>
      </dgm:t>
    </dgm:pt>
    <dgm:pt modelId="{D7750441-3100-4364-AA85-638628CB60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b="1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Už ste niekedy nechali kľúče u suseda pre prípad núdze?</a:t>
          </a:r>
          <a:endParaRPr lang="sk-SK" sz="3600" b="1" noProof="0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gm:t>
    </dgm:pt>
    <dgm:pt modelId="{669C5B10-02BA-4B54-907F-B5184AF2F667}" type="parTrans" cxnId="{92E0DFB5-128A-427E-A1B2-ABFB5436F458}">
      <dgm:prSet/>
      <dgm:spPr/>
      <dgm:t>
        <a:bodyPr/>
        <a:lstStyle/>
        <a:p>
          <a:endParaRPr lang="sk-SK"/>
        </a:p>
      </dgm:t>
    </dgm:pt>
    <dgm:pt modelId="{560E900F-6304-4E08-800C-CF3BBF563E53}" type="sibTrans" cxnId="{92E0DFB5-128A-427E-A1B2-ABFB5436F458}">
      <dgm:prSet/>
      <dgm:spPr/>
      <dgm:t>
        <a:bodyPr/>
        <a:lstStyle/>
        <a:p>
          <a:endParaRPr lang="sk-SK"/>
        </a:p>
      </dgm:t>
    </dgm:pt>
    <dgm:pt modelId="{2DC70038-8F77-4F54-A849-44E5E9635D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b="1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Nemyslíte si, že zdieľanie hesiel s neznámym človekom sa rovná tomu, že cudziemu človeku umožníte prístup k vám domov?</a:t>
          </a:r>
          <a:endParaRPr lang="sk-SK" sz="3600" b="1" noProof="0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gm:t>
    </dgm:pt>
    <dgm:pt modelId="{6096B0E8-9ACF-424E-838B-4C472F4B3837}" type="parTrans" cxnId="{C2C9E0B0-E8FA-484D-B809-74BA53CC02FA}">
      <dgm:prSet/>
      <dgm:spPr/>
      <dgm:t>
        <a:bodyPr/>
        <a:lstStyle/>
        <a:p>
          <a:endParaRPr lang="sk-SK"/>
        </a:p>
      </dgm:t>
    </dgm:pt>
    <dgm:pt modelId="{4D0FCCE8-E974-4098-A7FC-F9DAC2F82143}" type="sibTrans" cxnId="{C2C9E0B0-E8FA-484D-B809-74BA53CC02FA}">
      <dgm:prSet/>
      <dgm:spPr/>
      <dgm:t>
        <a:bodyPr/>
        <a:lstStyle/>
        <a:p>
          <a:endParaRPr lang="sk-SK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4" custLinFactNeighborX="-347" custLinFactNeighborY="-1301"/>
      <dgm:spPr/>
    </dgm:pt>
    <dgm:pt modelId="{EBE6A6BB-A490-48D6-927D-A2E4AE497919}" type="pres">
      <dgm:prSet presAssocID="{F9C2F4BE-EB9B-4688-A872-ADD58D39D04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4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4"/>
      <dgm:spPr/>
    </dgm:pt>
    <dgm:pt modelId="{86AFC11D-B852-4C54-9CD8-71F36EDFF892}" type="pres">
      <dgm:prSet presAssocID="{F896F5E4-15BF-42B7-A51E-CA6559A2EC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zpečnostná kamera výplň plnou farbou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4">
        <dgm:presLayoutVars>
          <dgm:chMax val="0"/>
          <dgm:chPref val="0"/>
        </dgm:presLayoutVars>
      </dgm:prSet>
      <dgm:spPr/>
    </dgm:pt>
    <dgm:pt modelId="{10813F39-6BCD-4C5C-8D4B-3AC3EAB783BA}" type="pres">
      <dgm:prSet presAssocID="{2A6D5719-2F96-47BE-B966-4671EADC725C}" presName="sibTrans" presStyleCnt="0"/>
      <dgm:spPr/>
    </dgm:pt>
    <dgm:pt modelId="{CEE29B0E-5308-4706-87EF-508D8BFC819B}" type="pres">
      <dgm:prSet presAssocID="{D7750441-3100-4364-AA85-638628CB6031}" presName="compNode" presStyleCnt="0"/>
      <dgm:spPr/>
    </dgm:pt>
    <dgm:pt modelId="{37B1493C-560F-419A-8F24-D57DA223FF5B}" type="pres">
      <dgm:prSet presAssocID="{D7750441-3100-4364-AA85-638628CB6031}" presName="bgRect" presStyleLbl="bgShp" presStyleIdx="2" presStyleCnt="4" custLinFactNeighborX="-20114" custLinFactNeighborY="10064"/>
      <dgm:spPr/>
    </dgm:pt>
    <dgm:pt modelId="{2A54C55F-65F4-4D8E-8AA0-99D0E02CE6DC}" type="pres">
      <dgm:prSet presAssocID="{D7750441-3100-4364-AA85-638628CB60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ľúč výplň plnou farbou"/>
        </a:ext>
      </dgm:extLst>
    </dgm:pt>
    <dgm:pt modelId="{70C9CE92-84DF-4798-905A-E6E6FC11429E}" type="pres">
      <dgm:prSet presAssocID="{D7750441-3100-4364-AA85-638628CB6031}" presName="spaceRect" presStyleCnt="0"/>
      <dgm:spPr/>
    </dgm:pt>
    <dgm:pt modelId="{030C2E3C-00AC-4140-9794-D851B855D784}" type="pres">
      <dgm:prSet presAssocID="{D7750441-3100-4364-AA85-638628CB6031}" presName="parTx" presStyleLbl="revTx" presStyleIdx="2" presStyleCnt="4">
        <dgm:presLayoutVars>
          <dgm:chMax val="0"/>
          <dgm:chPref val="0"/>
        </dgm:presLayoutVars>
      </dgm:prSet>
      <dgm:spPr/>
    </dgm:pt>
    <dgm:pt modelId="{B54CAEE8-AA7E-4E2B-A6EB-5FDEEFEFE41F}" type="pres">
      <dgm:prSet presAssocID="{560E900F-6304-4E08-800C-CF3BBF563E53}" presName="sibTrans" presStyleCnt="0"/>
      <dgm:spPr/>
    </dgm:pt>
    <dgm:pt modelId="{92A4F51B-FBA9-4113-83F1-2DE30C213221}" type="pres">
      <dgm:prSet presAssocID="{2DC70038-8F77-4F54-A849-44E5E9635D1E}" presName="compNode" presStyleCnt="0"/>
      <dgm:spPr/>
    </dgm:pt>
    <dgm:pt modelId="{F74AF339-C40F-4531-8531-012467A90F96}" type="pres">
      <dgm:prSet presAssocID="{2DC70038-8F77-4F54-A849-44E5E9635D1E}" presName="bgRect" presStyleLbl="bgShp" presStyleIdx="3" presStyleCnt="4"/>
      <dgm:spPr/>
    </dgm:pt>
    <dgm:pt modelId="{95F752A3-6F8E-42FD-B7D9-2FA84388A44C}" type="pres">
      <dgm:prSet presAssocID="{2DC70038-8F77-4F54-A849-44E5E9635D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ámok výplň plnou farbou"/>
        </a:ext>
      </dgm:extLst>
    </dgm:pt>
    <dgm:pt modelId="{B79863DD-1BD9-47FA-847E-5E7F83E5D152}" type="pres">
      <dgm:prSet presAssocID="{2DC70038-8F77-4F54-A849-44E5E9635D1E}" presName="spaceRect" presStyleCnt="0"/>
      <dgm:spPr/>
    </dgm:pt>
    <dgm:pt modelId="{076C64A2-F50E-4EFE-B9AD-FF884302E31E}" type="pres">
      <dgm:prSet presAssocID="{2DC70038-8F77-4F54-A849-44E5E9635D1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D06FB70-F994-4F8F-A87D-70F1725B2839}" type="presOf" srcId="{D7750441-3100-4364-AA85-638628CB6031}" destId="{030C2E3C-00AC-4140-9794-D851B855D784}" srcOrd="0" destOrd="0" presId="urn:microsoft.com/office/officeart/2018/2/layout/IconVerticalSolidList"/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C2C9E0B0-E8FA-484D-B809-74BA53CC02FA}" srcId="{795DB165-D3FA-48F5-B897-6D11180F3A13}" destId="{2DC70038-8F77-4F54-A849-44E5E9635D1E}" srcOrd="3" destOrd="0" parTransId="{6096B0E8-9ACF-424E-838B-4C472F4B3837}" sibTransId="{4D0FCCE8-E974-4098-A7FC-F9DAC2F82143}"/>
    <dgm:cxn modelId="{92E0DFB5-128A-427E-A1B2-ABFB5436F458}" srcId="{795DB165-D3FA-48F5-B897-6D11180F3A13}" destId="{D7750441-3100-4364-AA85-638628CB6031}" srcOrd="2" destOrd="0" parTransId="{669C5B10-02BA-4B54-907F-B5184AF2F667}" sibTransId="{560E900F-6304-4E08-800C-CF3BBF563E53}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B90FA8C9-6294-4779-A31D-C86A79B64A42}" type="presOf" srcId="{2DC70038-8F77-4F54-A849-44E5E9635D1E}" destId="{076C64A2-F50E-4EFE-B9AD-FF884302E31E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  <dgm:cxn modelId="{BF3A7526-7494-4398-8AC2-FF7D51E14993}" type="presParOf" srcId="{3D6586E9-DAD8-4FF9-A9F8-6ECE6D098BF1}" destId="{10813F39-6BCD-4C5C-8D4B-3AC3EAB783BA}" srcOrd="3" destOrd="0" presId="urn:microsoft.com/office/officeart/2018/2/layout/IconVerticalSolidList"/>
    <dgm:cxn modelId="{1B6E2557-5EED-46E9-BEFB-C6E068E8115E}" type="presParOf" srcId="{3D6586E9-DAD8-4FF9-A9F8-6ECE6D098BF1}" destId="{CEE29B0E-5308-4706-87EF-508D8BFC819B}" srcOrd="4" destOrd="0" presId="urn:microsoft.com/office/officeart/2018/2/layout/IconVerticalSolidList"/>
    <dgm:cxn modelId="{423DBB56-6DF1-40CB-A532-F6022887D372}" type="presParOf" srcId="{CEE29B0E-5308-4706-87EF-508D8BFC819B}" destId="{37B1493C-560F-419A-8F24-D57DA223FF5B}" srcOrd="0" destOrd="0" presId="urn:microsoft.com/office/officeart/2018/2/layout/IconVerticalSolidList"/>
    <dgm:cxn modelId="{65DA0741-779B-4582-A49A-78982AB7A4A8}" type="presParOf" srcId="{CEE29B0E-5308-4706-87EF-508D8BFC819B}" destId="{2A54C55F-65F4-4D8E-8AA0-99D0E02CE6DC}" srcOrd="1" destOrd="0" presId="urn:microsoft.com/office/officeart/2018/2/layout/IconVerticalSolidList"/>
    <dgm:cxn modelId="{5010D891-0F52-4E78-B178-F3631E34CB0A}" type="presParOf" srcId="{CEE29B0E-5308-4706-87EF-508D8BFC819B}" destId="{70C9CE92-84DF-4798-905A-E6E6FC11429E}" srcOrd="2" destOrd="0" presId="urn:microsoft.com/office/officeart/2018/2/layout/IconVerticalSolidList"/>
    <dgm:cxn modelId="{F914979B-EE32-47EB-AE26-B8B98799920D}" type="presParOf" srcId="{CEE29B0E-5308-4706-87EF-508D8BFC819B}" destId="{030C2E3C-00AC-4140-9794-D851B855D784}" srcOrd="3" destOrd="0" presId="urn:microsoft.com/office/officeart/2018/2/layout/IconVerticalSolidList"/>
    <dgm:cxn modelId="{FD6DBAAA-AF7D-49AD-89C4-6249BD783212}" type="presParOf" srcId="{3D6586E9-DAD8-4FF9-A9F8-6ECE6D098BF1}" destId="{B54CAEE8-AA7E-4E2B-A6EB-5FDEEFEFE41F}" srcOrd="5" destOrd="0" presId="urn:microsoft.com/office/officeart/2018/2/layout/IconVerticalSolidList"/>
    <dgm:cxn modelId="{4F177AF8-6F02-4FCF-B824-B0523C928D66}" type="presParOf" srcId="{3D6586E9-DAD8-4FF9-A9F8-6ECE6D098BF1}" destId="{92A4F51B-FBA9-4113-83F1-2DE30C213221}" srcOrd="6" destOrd="0" presId="urn:microsoft.com/office/officeart/2018/2/layout/IconVerticalSolidList"/>
    <dgm:cxn modelId="{87B706ED-86B9-4850-BA58-963A96425F75}" type="presParOf" srcId="{92A4F51B-FBA9-4113-83F1-2DE30C213221}" destId="{F74AF339-C40F-4531-8531-012467A90F96}" srcOrd="0" destOrd="0" presId="urn:microsoft.com/office/officeart/2018/2/layout/IconVerticalSolidList"/>
    <dgm:cxn modelId="{FAA6BEFF-356F-4723-AD19-2FB4DDA26509}" type="presParOf" srcId="{92A4F51B-FBA9-4113-83F1-2DE30C213221}" destId="{95F752A3-6F8E-42FD-B7D9-2FA84388A44C}" srcOrd="1" destOrd="0" presId="urn:microsoft.com/office/officeart/2018/2/layout/IconVerticalSolidList"/>
    <dgm:cxn modelId="{C54FD3D8-904D-4B08-95E7-CAA61E979ED9}" type="presParOf" srcId="{92A4F51B-FBA9-4113-83F1-2DE30C213221}" destId="{B79863DD-1BD9-47FA-847E-5E7F83E5D152}" srcOrd="2" destOrd="0" presId="urn:microsoft.com/office/officeart/2018/2/layout/IconVerticalSolidList"/>
    <dgm:cxn modelId="{C91FE594-EBEF-4262-8278-B2B166A39388}" type="presParOf" srcId="{92A4F51B-FBA9-4113-83F1-2DE30C213221}" destId="{076C64A2-F50E-4EFE-B9AD-FF884302E3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0"/>
          <a:ext cx="16018468" cy="14478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437981" y="329101"/>
          <a:ext cx="796329" cy="796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1672291" y="3330"/>
          <a:ext cx="13946844" cy="144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3" tIns="153233" rIns="153233" bIns="15323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Zamykáte si tašku, keď idete von?</a:t>
          </a:r>
          <a:endParaRPr lang="sk-SK" sz="3600" b="1" kern="1200" noProof="0" dirty="0">
            <a:latin typeface="Aptos" panose="020B0004020202020204" pitchFamily="34" charset="0"/>
          </a:endParaRPr>
        </a:p>
      </dsp:txBody>
      <dsp:txXfrm>
        <a:off x="1672291" y="3330"/>
        <a:ext cx="13946844" cy="1447871"/>
      </dsp:txXfrm>
    </dsp:sp>
    <dsp:sp modelId="{6969EAE1-338E-4270-A363-8BDB06D9270B}">
      <dsp:nvSpPr>
        <dsp:cNvPr id="0" name=""/>
        <dsp:cNvSpPr/>
      </dsp:nvSpPr>
      <dsp:spPr>
        <a:xfrm>
          <a:off x="0" y="1791877"/>
          <a:ext cx="16018468" cy="14478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437981" y="2117648"/>
          <a:ext cx="796329" cy="796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1672291" y="1791877"/>
          <a:ext cx="13946844" cy="144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3" tIns="153233" rIns="153233" bIns="15323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Zamykáte svoj dom rovnakým spôsobom ako mobil?</a:t>
          </a:r>
          <a:endParaRPr lang="sk-SK" sz="3600" b="1" kern="1200" noProof="0" dirty="0">
            <a:latin typeface="Aptos" panose="020B0004020202020204" pitchFamily="34" charset="0"/>
          </a:endParaRPr>
        </a:p>
      </dsp:txBody>
      <dsp:txXfrm>
        <a:off x="1672291" y="1791877"/>
        <a:ext cx="13946844" cy="1447871"/>
      </dsp:txXfrm>
    </dsp:sp>
    <dsp:sp modelId="{37B1493C-560F-419A-8F24-D57DA223FF5B}">
      <dsp:nvSpPr>
        <dsp:cNvPr id="0" name=""/>
        <dsp:cNvSpPr/>
      </dsp:nvSpPr>
      <dsp:spPr>
        <a:xfrm>
          <a:off x="0" y="3726138"/>
          <a:ext cx="16018468" cy="14478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4C55F-65F4-4D8E-8AA0-99D0E02CE6DC}">
      <dsp:nvSpPr>
        <dsp:cNvPr id="0" name=""/>
        <dsp:cNvSpPr/>
      </dsp:nvSpPr>
      <dsp:spPr>
        <a:xfrm>
          <a:off x="437981" y="3906195"/>
          <a:ext cx="796329" cy="796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2E3C-00AC-4140-9794-D851B855D784}">
      <dsp:nvSpPr>
        <dsp:cNvPr id="0" name=""/>
        <dsp:cNvSpPr/>
      </dsp:nvSpPr>
      <dsp:spPr>
        <a:xfrm>
          <a:off x="1672291" y="3580424"/>
          <a:ext cx="13946844" cy="144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3" tIns="153233" rIns="153233" bIns="15323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Už ste niekedy nechali kľúče u suseda pre prípad núdze?</a:t>
          </a:r>
          <a:endParaRPr lang="sk-SK" sz="3600" b="1" kern="1200" noProof="0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sp:txBody>
      <dsp:txXfrm>
        <a:off x="1672291" y="3580424"/>
        <a:ext cx="13946844" cy="1447871"/>
      </dsp:txXfrm>
    </dsp:sp>
    <dsp:sp modelId="{F74AF339-C40F-4531-8531-012467A90F96}">
      <dsp:nvSpPr>
        <dsp:cNvPr id="0" name=""/>
        <dsp:cNvSpPr/>
      </dsp:nvSpPr>
      <dsp:spPr>
        <a:xfrm>
          <a:off x="0" y="5368971"/>
          <a:ext cx="16018468" cy="14478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752A3-6F8E-42FD-B7D9-2FA84388A44C}">
      <dsp:nvSpPr>
        <dsp:cNvPr id="0" name=""/>
        <dsp:cNvSpPr/>
      </dsp:nvSpPr>
      <dsp:spPr>
        <a:xfrm>
          <a:off x="437981" y="5694742"/>
          <a:ext cx="796329" cy="796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C64A2-F50E-4EFE-B9AD-FF884302E31E}">
      <dsp:nvSpPr>
        <dsp:cNvPr id="0" name=""/>
        <dsp:cNvSpPr/>
      </dsp:nvSpPr>
      <dsp:spPr>
        <a:xfrm>
          <a:off x="1672291" y="5368971"/>
          <a:ext cx="13946844" cy="1447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33" tIns="153233" rIns="153233" bIns="153233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b="1" kern="1200" noProof="0" dirty="0">
              <a:solidFill>
                <a:srgbClr val="000000"/>
              </a:solidFill>
              <a:latin typeface="Aptos" panose="020B0004020202020204" pitchFamily="34" charset="0"/>
              <a:ea typeface="Inter Bold"/>
              <a:sym typeface="Inter Bold"/>
            </a:rPr>
            <a:t>Nemyslíte si, že zdieľanie hesiel s neznámym človekom sa rovná tomu, že cudziemu človeku umožníte prístup k vám domov?</a:t>
          </a:r>
          <a:endParaRPr lang="sk-SK" sz="3600" b="1" kern="1200" noProof="0" dirty="0">
            <a:solidFill>
              <a:srgbClr val="000000"/>
            </a:solidFill>
            <a:latin typeface="Aptos" panose="020B0004020202020204" pitchFamily="34" charset="0"/>
            <a:ea typeface="Inter Bold"/>
            <a:cs typeface="Inter Bold"/>
            <a:sym typeface="Inter Bold"/>
          </a:endParaRPr>
        </a:p>
      </dsp:txBody>
      <dsp:txXfrm>
        <a:off x="1672291" y="5368971"/>
        <a:ext cx="13946844" cy="1447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BF2DB-3E16-4759-B485-897F88734A0D}" type="datetimeFigureOut">
              <a:rPr lang="sk-SK" smtClean="0"/>
              <a:t>23. 10. 2024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1927-C843-4632-8BB0-AD1D3B0F24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283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7071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565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859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79F5-8B9F-4680-9BFC-DFA2671E616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821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300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184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21927-C843-4632-8BB0-AD1D3B0F249A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32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3666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6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0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223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870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62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26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3384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7" Type="http://schemas.openxmlformats.org/officeDocument/2006/relationships/image" Target="../media/image8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sv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Digitálne súkromie</a:t>
            </a:r>
            <a:r>
              <a:rPr lang="en-U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– </a:t>
            </a:r>
            <a:r>
              <a:rPr lang="sk-SK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Druhy digitálneho súkromia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4" y="827530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Nadpis 1">
            <a:extLst>
              <a:ext uri="{FF2B5EF4-FFF2-40B4-BE49-F238E27FC236}">
                <a16:creationId xmlns:a16="http://schemas.microsoft.com/office/drawing/2014/main" id="{17C33DEA-26FC-BEF6-BF96-E24A7D62F74C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sk-SK" sz="2100" dirty="0">
                <a:solidFill>
                  <a:prstClr val="black"/>
                </a:solidFill>
                <a:latin typeface="Aptos" panose="02110004020202020204"/>
              </a:rPr>
              <a:t>Budovanie digitálnej odolnosti prostredníctvom sprístupnenia digitálnej pohody a bezpečnosti všetkým (širokej verejnosti)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822960"/>
            <a:ext cx="5401290" cy="8147304"/>
          </a:xfrm>
        </p:spPr>
        <p:txBody>
          <a:bodyPr>
            <a:normAutofit/>
          </a:bodyPr>
          <a:lstStyle/>
          <a:p>
            <a:r>
              <a:rPr lang="sk-SK" sz="9600" dirty="0">
                <a:latin typeface="Aptos" panose="020B0004020202020204" pitchFamily="34" charset="0"/>
                <a:cs typeface="Calibri Light" panose="020F0302020204030204" pitchFamily="34" charset="0"/>
              </a:rPr>
              <a:t>TIPY</a:t>
            </a:r>
            <a:endParaRPr lang="en-GB" sz="96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815975" y="4888073"/>
            <a:ext cx="6720840" cy="27432"/>
          </a:xfrm>
          <a:custGeom>
            <a:avLst/>
            <a:gdLst>
              <a:gd name="connsiteX0" fmla="*/ 0 w 6720840"/>
              <a:gd name="connsiteY0" fmla="*/ 0 h 27432"/>
              <a:gd name="connsiteX1" fmla="*/ 672084 w 6720840"/>
              <a:gd name="connsiteY1" fmla="*/ 0 h 27432"/>
              <a:gd name="connsiteX2" fmla="*/ 1344168 w 6720840"/>
              <a:gd name="connsiteY2" fmla="*/ 0 h 27432"/>
              <a:gd name="connsiteX3" fmla="*/ 2016252 w 6720840"/>
              <a:gd name="connsiteY3" fmla="*/ 0 h 27432"/>
              <a:gd name="connsiteX4" fmla="*/ 2822753 w 6720840"/>
              <a:gd name="connsiteY4" fmla="*/ 0 h 27432"/>
              <a:gd name="connsiteX5" fmla="*/ 3562045 w 6720840"/>
              <a:gd name="connsiteY5" fmla="*/ 0 h 27432"/>
              <a:gd name="connsiteX6" fmla="*/ 4032504 w 6720840"/>
              <a:gd name="connsiteY6" fmla="*/ 0 h 27432"/>
              <a:gd name="connsiteX7" fmla="*/ 4637380 w 6720840"/>
              <a:gd name="connsiteY7" fmla="*/ 0 h 27432"/>
              <a:gd name="connsiteX8" fmla="*/ 5443880 w 6720840"/>
              <a:gd name="connsiteY8" fmla="*/ 0 h 27432"/>
              <a:gd name="connsiteX9" fmla="*/ 6115964 w 6720840"/>
              <a:gd name="connsiteY9" fmla="*/ 0 h 27432"/>
              <a:gd name="connsiteX10" fmla="*/ 6720840 w 6720840"/>
              <a:gd name="connsiteY10" fmla="*/ 0 h 27432"/>
              <a:gd name="connsiteX11" fmla="*/ 6720840 w 6720840"/>
              <a:gd name="connsiteY11" fmla="*/ 27432 h 27432"/>
              <a:gd name="connsiteX12" fmla="*/ 6183173 w 6720840"/>
              <a:gd name="connsiteY12" fmla="*/ 27432 h 27432"/>
              <a:gd name="connsiteX13" fmla="*/ 5376672 w 6720840"/>
              <a:gd name="connsiteY13" fmla="*/ 27432 h 27432"/>
              <a:gd name="connsiteX14" fmla="*/ 4839005 w 6720840"/>
              <a:gd name="connsiteY14" fmla="*/ 27432 h 27432"/>
              <a:gd name="connsiteX15" fmla="*/ 4368546 w 6720840"/>
              <a:gd name="connsiteY15" fmla="*/ 27432 h 27432"/>
              <a:gd name="connsiteX16" fmla="*/ 3898087 w 6720840"/>
              <a:gd name="connsiteY16" fmla="*/ 27432 h 27432"/>
              <a:gd name="connsiteX17" fmla="*/ 3158795 w 6720840"/>
              <a:gd name="connsiteY17" fmla="*/ 27432 h 27432"/>
              <a:gd name="connsiteX18" fmla="*/ 2688336 w 6720840"/>
              <a:gd name="connsiteY18" fmla="*/ 27432 h 27432"/>
              <a:gd name="connsiteX19" fmla="*/ 2016252 w 6720840"/>
              <a:gd name="connsiteY19" fmla="*/ 27432 h 27432"/>
              <a:gd name="connsiteX20" fmla="*/ 1478585 w 6720840"/>
              <a:gd name="connsiteY20" fmla="*/ 27432 h 27432"/>
              <a:gd name="connsiteX21" fmla="*/ 806501 w 6720840"/>
              <a:gd name="connsiteY21" fmla="*/ 27432 h 27432"/>
              <a:gd name="connsiteX22" fmla="*/ 0 w 6720840"/>
              <a:gd name="connsiteY22" fmla="*/ 27432 h 27432"/>
              <a:gd name="connsiteX23" fmla="*/ 0 w 6720840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20840" h="27432" fill="none" extrusionOk="0">
                <a:moveTo>
                  <a:pt x="0" y="0"/>
                </a:moveTo>
                <a:cubicBezTo>
                  <a:pt x="230225" y="22712"/>
                  <a:pt x="497837" y="-22454"/>
                  <a:pt x="672084" y="0"/>
                </a:cubicBezTo>
                <a:cubicBezTo>
                  <a:pt x="846331" y="22454"/>
                  <a:pt x="1065787" y="7145"/>
                  <a:pt x="1344168" y="0"/>
                </a:cubicBezTo>
                <a:cubicBezTo>
                  <a:pt x="1622549" y="-7145"/>
                  <a:pt x="1727735" y="19685"/>
                  <a:pt x="2016252" y="0"/>
                </a:cubicBezTo>
                <a:cubicBezTo>
                  <a:pt x="2304769" y="-19685"/>
                  <a:pt x="2474481" y="18666"/>
                  <a:pt x="2822753" y="0"/>
                </a:cubicBezTo>
                <a:cubicBezTo>
                  <a:pt x="3171025" y="-18666"/>
                  <a:pt x="3328492" y="-4011"/>
                  <a:pt x="3562045" y="0"/>
                </a:cubicBezTo>
                <a:cubicBezTo>
                  <a:pt x="3795598" y="4011"/>
                  <a:pt x="3934344" y="18190"/>
                  <a:pt x="4032504" y="0"/>
                </a:cubicBezTo>
                <a:cubicBezTo>
                  <a:pt x="4130664" y="-18190"/>
                  <a:pt x="4364758" y="-5129"/>
                  <a:pt x="4637380" y="0"/>
                </a:cubicBezTo>
                <a:cubicBezTo>
                  <a:pt x="4910002" y="5129"/>
                  <a:pt x="5217194" y="-8463"/>
                  <a:pt x="5443880" y="0"/>
                </a:cubicBezTo>
                <a:cubicBezTo>
                  <a:pt x="5670566" y="8463"/>
                  <a:pt x="5966429" y="-893"/>
                  <a:pt x="6115964" y="0"/>
                </a:cubicBezTo>
                <a:cubicBezTo>
                  <a:pt x="6265499" y="893"/>
                  <a:pt x="6595925" y="-18622"/>
                  <a:pt x="6720840" y="0"/>
                </a:cubicBezTo>
                <a:cubicBezTo>
                  <a:pt x="6720582" y="7487"/>
                  <a:pt x="6719919" y="19984"/>
                  <a:pt x="6720840" y="27432"/>
                </a:cubicBezTo>
                <a:cubicBezTo>
                  <a:pt x="6498484" y="41642"/>
                  <a:pt x="6403740" y="11820"/>
                  <a:pt x="6183173" y="27432"/>
                </a:cubicBezTo>
                <a:cubicBezTo>
                  <a:pt x="5962606" y="43044"/>
                  <a:pt x="5588173" y="23028"/>
                  <a:pt x="5376672" y="27432"/>
                </a:cubicBezTo>
                <a:cubicBezTo>
                  <a:pt x="5165171" y="31836"/>
                  <a:pt x="4976332" y="28258"/>
                  <a:pt x="4839005" y="27432"/>
                </a:cubicBezTo>
                <a:cubicBezTo>
                  <a:pt x="4701678" y="26606"/>
                  <a:pt x="4496355" y="47443"/>
                  <a:pt x="4368546" y="27432"/>
                </a:cubicBezTo>
                <a:cubicBezTo>
                  <a:pt x="4240737" y="7421"/>
                  <a:pt x="4061284" y="13951"/>
                  <a:pt x="3898087" y="27432"/>
                </a:cubicBezTo>
                <a:cubicBezTo>
                  <a:pt x="3734890" y="40913"/>
                  <a:pt x="3502915" y="13124"/>
                  <a:pt x="3158795" y="27432"/>
                </a:cubicBezTo>
                <a:cubicBezTo>
                  <a:pt x="2814675" y="41740"/>
                  <a:pt x="2835392" y="27235"/>
                  <a:pt x="2688336" y="27432"/>
                </a:cubicBezTo>
                <a:cubicBezTo>
                  <a:pt x="2541280" y="27629"/>
                  <a:pt x="2307706" y="60476"/>
                  <a:pt x="2016252" y="27432"/>
                </a:cubicBezTo>
                <a:cubicBezTo>
                  <a:pt x="1724798" y="-5612"/>
                  <a:pt x="1733667" y="27732"/>
                  <a:pt x="1478585" y="27432"/>
                </a:cubicBezTo>
                <a:cubicBezTo>
                  <a:pt x="1223503" y="27132"/>
                  <a:pt x="1078527" y="31851"/>
                  <a:pt x="806501" y="27432"/>
                </a:cubicBezTo>
                <a:cubicBezTo>
                  <a:pt x="534475" y="23013"/>
                  <a:pt x="221411" y="-1678"/>
                  <a:pt x="0" y="27432"/>
                </a:cubicBezTo>
                <a:cubicBezTo>
                  <a:pt x="-14" y="18173"/>
                  <a:pt x="-517" y="8990"/>
                  <a:pt x="0" y="0"/>
                </a:cubicBezTo>
                <a:close/>
              </a:path>
              <a:path w="6720840" h="27432" stroke="0" extrusionOk="0">
                <a:moveTo>
                  <a:pt x="0" y="0"/>
                </a:moveTo>
                <a:cubicBezTo>
                  <a:pt x="124531" y="-22389"/>
                  <a:pt x="354282" y="5467"/>
                  <a:pt x="604876" y="0"/>
                </a:cubicBezTo>
                <a:cubicBezTo>
                  <a:pt x="855470" y="-5467"/>
                  <a:pt x="967013" y="22460"/>
                  <a:pt x="1075334" y="0"/>
                </a:cubicBezTo>
                <a:cubicBezTo>
                  <a:pt x="1183655" y="-22460"/>
                  <a:pt x="1610061" y="34787"/>
                  <a:pt x="1881835" y="0"/>
                </a:cubicBezTo>
                <a:cubicBezTo>
                  <a:pt x="2153609" y="-34787"/>
                  <a:pt x="2307152" y="13752"/>
                  <a:pt x="2486711" y="0"/>
                </a:cubicBezTo>
                <a:cubicBezTo>
                  <a:pt x="2666270" y="-13752"/>
                  <a:pt x="2890091" y="-12576"/>
                  <a:pt x="3091586" y="0"/>
                </a:cubicBezTo>
                <a:cubicBezTo>
                  <a:pt x="3293082" y="12576"/>
                  <a:pt x="3715287" y="-3114"/>
                  <a:pt x="3898087" y="0"/>
                </a:cubicBezTo>
                <a:cubicBezTo>
                  <a:pt x="4080887" y="3114"/>
                  <a:pt x="4270844" y="15240"/>
                  <a:pt x="4435754" y="0"/>
                </a:cubicBezTo>
                <a:cubicBezTo>
                  <a:pt x="4600664" y="-15240"/>
                  <a:pt x="4997045" y="-22440"/>
                  <a:pt x="5242255" y="0"/>
                </a:cubicBezTo>
                <a:cubicBezTo>
                  <a:pt x="5487465" y="22440"/>
                  <a:pt x="5701832" y="1667"/>
                  <a:pt x="6048756" y="0"/>
                </a:cubicBezTo>
                <a:cubicBezTo>
                  <a:pt x="6395680" y="-1667"/>
                  <a:pt x="6436180" y="8118"/>
                  <a:pt x="6720840" y="0"/>
                </a:cubicBezTo>
                <a:cubicBezTo>
                  <a:pt x="6720009" y="6329"/>
                  <a:pt x="6721244" y="16858"/>
                  <a:pt x="6720840" y="27432"/>
                </a:cubicBezTo>
                <a:cubicBezTo>
                  <a:pt x="6355819" y="6368"/>
                  <a:pt x="6238603" y="9637"/>
                  <a:pt x="5981548" y="27432"/>
                </a:cubicBezTo>
                <a:cubicBezTo>
                  <a:pt x="5724493" y="45227"/>
                  <a:pt x="5501077" y="1054"/>
                  <a:pt x="5175047" y="27432"/>
                </a:cubicBezTo>
                <a:cubicBezTo>
                  <a:pt x="4849017" y="53810"/>
                  <a:pt x="4559292" y="-3445"/>
                  <a:pt x="4368546" y="27432"/>
                </a:cubicBezTo>
                <a:cubicBezTo>
                  <a:pt x="4177800" y="58309"/>
                  <a:pt x="4094337" y="39926"/>
                  <a:pt x="3830879" y="27432"/>
                </a:cubicBezTo>
                <a:cubicBezTo>
                  <a:pt x="3567421" y="14938"/>
                  <a:pt x="3376102" y="1847"/>
                  <a:pt x="3158795" y="27432"/>
                </a:cubicBezTo>
                <a:cubicBezTo>
                  <a:pt x="2941488" y="53017"/>
                  <a:pt x="2565542" y="53678"/>
                  <a:pt x="2352294" y="27432"/>
                </a:cubicBezTo>
                <a:cubicBezTo>
                  <a:pt x="2139046" y="1186"/>
                  <a:pt x="1869687" y="11507"/>
                  <a:pt x="1680210" y="27432"/>
                </a:cubicBezTo>
                <a:cubicBezTo>
                  <a:pt x="1490733" y="43357"/>
                  <a:pt x="1411517" y="33447"/>
                  <a:pt x="1209751" y="27432"/>
                </a:cubicBezTo>
                <a:cubicBezTo>
                  <a:pt x="1007985" y="21417"/>
                  <a:pt x="885144" y="31673"/>
                  <a:pt x="672084" y="27432"/>
                </a:cubicBezTo>
                <a:cubicBezTo>
                  <a:pt x="459024" y="23191"/>
                  <a:pt x="153553" y="25175"/>
                  <a:pt x="0" y="27432"/>
                </a:cubicBezTo>
                <a:cubicBezTo>
                  <a:pt x="-177" y="19307"/>
                  <a:pt x="-1145" y="917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9627" y="828136"/>
            <a:ext cx="9336502" cy="814730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k-SK" sz="4800" dirty="0">
                <a:latin typeface="Aptos" panose="020B0004020202020204" pitchFamily="34" charset="0"/>
                <a:ea typeface="Times New Roman" panose="02020603050405020304" pitchFamily="18" charset="0"/>
              </a:rPr>
              <a:t>V rýchlo sa meniacom technologickom svete </a:t>
            </a:r>
            <a:r>
              <a:rPr lang="sk-SK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je dôležité poznať správne záruky na náležitú ochranu osobných údajov</a:t>
            </a:r>
            <a:r>
              <a:rPr lang="sk-SK" sz="4800" dirty="0">
                <a:latin typeface="Aptos" panose="020B0004020202020204" pitchFamily="34" charset="0"/>
                <a:ea typeface="Times New Roman" panose="02020603050405020304" pitchFamily="18" charset="0"/>
              </a:rPr>
              <a:t>, ale aj na </a:t>
            </a:r>
            <a:r>
              <a:rPr lang="sk-SK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zabezpečenie zákonného zaobchádzania, keď sú ľudia v kontakte s osobnými údajmi iných ľudí.</a:t>
            </a:r>
          </a:p>
        </p:txBody>
      </p:sp>
    </p:spTree>
    <p:extLst>
      <p:ext uri="{BB962C8B-B14F-4D97-AF65-F5344CB8AC3E}">
        <p14:creationId xmlns:p14="http://schemas.microsoft.com/office/powerpoint/2010/main" val="74997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sk-SK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KOMUNIKAČNÉ SÚKROMIE</a:t>
            </a:r>
            <a:endParaRPr lang="en-GB" sz="5600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731318"/>
            <a:ext cx="10477498" cy="846534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sk-SK" sz="4800" dirty="0">
                <a:latin typeface="Aptos" panose="020B0004020202020204" pitchFamily="34" charset="0"/>
                <a:ea typeface="Times New Roman" panose="02020603050405020304" pitchFamily="18" charset="0"/>
              </a:rPr>
              <a:t>Súkromie pri komunikácii je veľmi dôležité, aby sa zabezpečilo, že digitálne konverzácie budú dôverné a chránené pred neoprávneným zásahom.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sk-SK" sz="4800" b="1" dirty="0">
                <a:latin typeface="Aptos" panose="020B0004020202020204" pitchFamily="34" charset="0"/>
                <a:cs typeface="Calibri" panose="020F0502020204030204" pitchFamily="34" charset="0"/>
              </a:rPr>
              <a:t>Digitálna komunikácia</a:t>
            </a: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 sa vzťahuje na akýkoľvek typ výmeny informácií, či už prostredníctvom e-mailu, textových správ, online chatov, telefonátov atď.</a:t>
            </a: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1264DA4-D957-488D-0FB5-E6272AF96050}"/>
              </a:ext>
            </a:extLst>
          </p:cNvPr>
          <p:cNvSpPr/>
          <p:nvPr/>
        </p:nvSpPr>
        <p:spPr>
          <a:xfrm>
            <a:off x="1257302" y="7343902"/>
            <a:ext cx="2560484" cy="2464466"/>
          </a:xfrm>
          <a:custGeom>
            <a:avLst/>
            <a:gdLst/>
            <a:ahLst/>
            <a:cxnLst/>
            <a:rect l="l" t="t" r="r" b="b"/>
            <a:pathLst>
              <a:path w="2560484" h="2464466">
                <a:moveTo>
                  <a:pt x="0" y="0"/>
                </a:moveTo>
                <a:lnTo>
                  <a:pt x="2560484" y="0"/>
                </a:lnTo>
                <a:lnTo>
                  <a:pt x="2560484" y="2464466"/>
                </a:lnTo>
                <a:lnTo>
                  <a:pt x="0" y="24644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433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20" y="1216411"/>
            <a:ext cx="8723334" cy="7947699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Aptos" panose="020B0004020202020204" pitchFamily="34" charset="0"/>
              </a:rPr>
              <a:t>Ochranou </a:t>
            </a:r>
            <a:r>
              <a:rPr lang="sk-SK" sz="4000" b="1" dirty="0">
                <a:latin typeface="Aptos" panose="020B0004020202020204" pitchFamily="34" charset="0"/>
              </a:rPr>
              <a:t>dôvernosti konverzácií </a:t>
            </a:r>
            <a:r>
              <a:rPr lang="sk-SK" sz="4000" dirty="0">
                <a:latin typeface="Aptos" panose="020B0004020202020204" pitchFamily="34" charset="0"/>
              </a:rPr>
              <a:t>ľudia zabezpečujú, aby informácie, ktoré zdieľajú, neboli vystavené neoprávneným tretím stranám. To je dôležité v digitálnom svete, kde sa osobné a obchodné informácie neustále prenášajú prostredníctvom online sietí a platforiem.</a:t>
            </a:r>
          </a:p>
          <a:p>
            <a:r>
              <a:rPr lang="en-US" sz="4000" dirty="0">
                <a:latin typeface="Aptos" panose="020B0004020202020204" pitchFamily="34" charset="0"/>
              </a:rPr>
              <a:t>S </a:t>
            </a:r>
            <a:r>
              <a:rPr lang="sk-SK" sz="4000" dirty="0">
                <a:latin typeface="Aptos" panose="020B0004020202020204" pitchFamily="34" charset="0"/>
              </a:rPr>
              <a:t>každým technologickým pokrokom </a:t>
            </a:r>
            <a:r>
              <a:rPr lang="sk-SK" sz="4000" b="1" dirty="0">
                <a:latin typeface="Aptos" panose="020B0004020202020204" pitchFamily="34" charset="0"/>
              </a:rPr>
              <a:t>vznikajú nové riziká</a:t>
            </a:r>
            <a:r>
              <a:rPr lang="sk-SK" sz="4000" dirty="0">
                <a:latin typeface="Aptos" panose="020B0004020202020204" pitchFamily="34" charset="0"/>
              </a:rPr>
              <a:t>, najmä pokiaľ ide o ochranu našich osobných údajov.</a:t>
            </a:r>
            <a:r>
              <a:rPr lang="en-US" sz="4000" dirty="0">
                <a:latin typeface="Aptos" panose="020B0004020202020204" pitchFamily="34" charset="0"/>
              </a:rPr>
              <a:t> </a:t>
            </a:r>
          </a:p>
          <a:p>
            <a:endParaRPr lang="en-US" sz="4000" dirty="0">
              <a:latin typeface="Aptos" panose="020B0004020202020204" pitchFamily="34" charset="0"/>
            </a:endParaRPr>
          </a:p>
          <a:p>
            <a:endParaRPr lang="mk-MK" sz="4000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4DEA53ED-96DE-5458-C5B4-DECEBFF7A6AC}"/>
              </a:ext>
            </a:extLst>
          </p:cNvPr>
          <p:cNvSpPr/>
          <p:nvPr/>
        </p:nvSpPr>
        <p:spPr>
          <a:xfrm>
            <a:off x="12661456" y="3006621"/>
            <a:ext cx="3821334" cy="3835102"/>
          </a:xfrm>
          <a:custGeom>
            <a:avLst/>
            <a:gdLst/>
            <a:ahLst/>
            <a:cxnLst/>
            <a:rect l="l" t="t" r="r" b="b"/>
            <a:pathLst>
              <a:path w="3421817" h="3421817">
                <a:moveTo>
                  <a:pt x="0" y="0"/>
                </a:moveTo>
                <a:lnTo>
                  <a:pt x="3421816" y="0"/>
                </a:lnTo>
                <a:lnTo>
                  <a:pt x="3421816" y="3421817"/>
                </a:lnTo>
                <a:lnTo>
                  <a:pt x="0" y="3421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solidFill>
                <a:srgbClr val="92BA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2" y="1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5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241" y="1409700"/>
            <a:ext cx="15773400" cy="6527007"/>
          </a:xfrm>
        </p:spPr>
        <p:txBody>
          <a:bodyPr>
            <a:normAutofit/>
          </a:bodyPr>
          <a:lstStyle/>
          <a:p>
            <a:pPr algn="just">
              <a:lnSpc>
                <a:spcPts val="4959"/>
              </a:lnSpc>
            </a:pPr>
            <a:r>
              <a:rPr lang="sk-SK" sz="48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Ľudia dnes čelia mnohým </a:t>
            </a:r>
            <a:r>
              <a:rPr lang="sk-SK" sz="48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kybernetickým podvodom, počítačovým vírusom</a:t>
            </a:r>
            <a:r>
              <a:rPr lang="sk-SK" sz="48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iným </a:t>
            </a:r>
            <a:r>
              <a:rPr lang="sk-SK" sz="48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digitálnym nebezpečenstvám</a:t>
            </a:r>
            <a:r>
              <a:rPr lang="sk-SK" sz="48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, ktoré môžu ovplyvniť ich </a:t>
            </a:r>
            <a:r>
              <a:rPr lang="sk-SK" sz="48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online bezpečnosť</a:t>
            </a:r>
            <a:r>
              <a:rPr lang="sk-SK" sz="48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 </a:t>
            </a:r>
            <a:r>
              <a:rPr lang="sk-SK" sz="48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súkromie</a:t>
            </a:r>
            <a:r>
              <a:rPr lang="sk-SK" sz="48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  <a:r>
              <a:rPr lang="en-US" sz="48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endParaRPr lang="sk-SK" sz="48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4959"/>
              </a:lnSpc>
            </a:pPr>
            <a:r>
              <a:rPr lang="sk-SK" sz="4400" i="0" dirty="0">
                <a:effectLst/>
                <a:latin typeface="Aptos" panose="020B0004020202020204" pitchFamily="34" charset="0"/>
              </a:rPr>
              <a:t>Je preto nevyhnutné prijať vhodné </a:t>
            </a:r>
            <a:r>
              <a:rPr lang="sk-SK" sz="4400" b="1" i="0" dirty="0">
                <a:effectLst/>
                <a:latin typeface="Aptos" panose="020B0004020202020204" pitchFamily="34" charset="0"/>
              </a:rPr>
              <a:t>bezpečnostné opatrenia</a:t>
            </a:r>
            <a:r>
              <a:rPr lang="sk-SK" sz="4400" i="0" dirty="0">
                <a:effectLst/>
                <a:latin typeface="Aptos" panose="020B0004020202020204" pitchFamily="34" charset="0"/>
              </a:rPr>
              <a:t> na zníženie týchto rizík, a to používaním </a:t>
            </a:r>
            <a:r>
              <a:rPr lang="sk-SK" sz="4400" b="1" i="0" dirty="0">
                <a:effectLst/>
                <a:latin typeface="Aptos" panose="020B0004020202020204" pitchFamily="34" charset="0"/>
              </a:rPr>
              <a:t>silných hesiel</a:t>
            </a:r>
            <a:r>
              <a:rPr lang="sk-SK" sz="4400" i="0" dirty="0">
                <a:effectLst/>
                <a:latin typeface="Aptos" panose="020B0004020202020204" pitchFamily="34" charset="0"/>
              </a:rPr>
              <a:t>, </a:t>
            </a:r>
            <a:r>
              <a:rPr lang="sk-SK" sz="4400" b="1" i="0" dirty="0">
                <a:effectLst/>
                <a:latin typeface="Aptos" panose="020B0004020202020204" pitchFamily="34" charset="0"/>
              </a:rPr>
              <a:t>sietí VPN na ochranu vášho internetového pripojenia</a:t>
            </a:r>
            <a:r>
              <a:rPr lang="sk-SK" sz="4400" i="0" dirty="0">
                <a:effectLst/>
                <a:latin typeface="Aptos" panose="020B0004020202020204" pitchFamily="34" charset="0"/>
              </a:rPr>
              <a:t> atď. Tieto opatrenia sú dôležité na ochranu nášho súkromia a zaistenie našej bezpečnosti v digitálnom svete.</a:t>
            </a:r>
          </a:p>
          <a:p>
            <a:pPr marL="0" indent="0">
              <a:spcAft>
                <a:spcPts val="900"/>
              </a:spcAft>
              <a:buNone/>
            </a:pPr>
            <a:endParaRPr lang="en-US" sz="4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0DF2D171-4EA3-FD53-B441-BAC3AD4252FD}"/>
              </a:ext>
            </a:extLst>
          </p:cNvPr>
          <p:cNvSpPr/>
          <p:nvPr/>
        </p:nvSpPr>
        <p:spPr>
          <a:xfrm>
            <a:off x="11182824" y="6718918"/>
            <a:ext cx="2914176" cy="2996582"/>
          </a:xfrm>
          <a:custGeom>
            <a:avLst/>
            <a:gdLst/>
            <a:ahLst/>
            <a:cxnLst/>
            <a:rect l="l" t="t" r="r" b="b"/>
            <a:pathLst>
              <a:path w="2914176" h="2996582">
                <a:moveTo>
                  <a:pt x="0" y="0"/>
                </a:moveTo>
                <a:lnTo>
                  <a:pt x="2914176" y="0"/>
                </a:lnTo>
                <a:lnTo>
                  <a:pt x="2914176" y="2996582"/>
                </a:lnTo>
                <a:lnTo>
                  <a:pt x="0" y="2996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775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sk-SK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VÝUKA DIGITÁLNEHO SÚKROMIA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1387" y="1120778"/>
            <a:ext cx="10477498" cy="664396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4800" b="1" dirty="0">
                <a:solidFill>
                  <a:srgbClr val="92BAB5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AKO ZAČLENIŤ DIGITÁLNE SÚKROMIE DO ŠKOLENIA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Dobrý spôsob, ako sa naučiť chrániť osobné informácie, zahŕňa nielen </a:t>
            </a:r>
            <a:r>
              <a:rPr lang="sk-SK" sz="4800" b="1" dirty="0">
                <a:latin typeface="Aptos" panose="020B0004020202020204" pitchFamily="34" charset="0"/>
                <a:cs typeface="Calibri" panose="020F0502020204030204" pitchFamily="34" charset="0"/>
              </a:rPr>
              <a:t>poznať</a:t>
            </a: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sk-SK" sz="4800" b="1" dirty="0">
                <a:latin typeface="Aptos" panose="020B0004020202020204" pitchFamily="34" charset="0"/>
                <a:cs typeface="Calibri" panose="020F0502020204030204" pitchFamily="34" charset="0"/>
              </a:rPr>
              <a:t>pochopiť základy</a:t>
            </a: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4800" b="1" dirty="0">
                <a:latin typeface="Aptos" panose="020B0004020202020204" pitchFamily="34" charset="0"/>
                <a:cs typeface="Calibri" panose="020F0502020204030204" pitchFamily="34" charset="0"/>
              </a:rPr>
              <a:t>digitálneho súkromia</a:t>
            </a: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, ale aj </a:t>
            </a:r>
            <a:r>
              <a:rPr lang="sk-SK" sz="4800" b="1" dirty="0">
                <a:latin typeface="Aptos" panose="020B0004020202020204" pitchFamily="34" charset="0"/>
                <a:cs typeface="Calibri" panose="020F0502020204030204" pitchFamily="34" charset="0"/>
              </a:rPr>
              <a:t>naučiť sa, ako tieto znalosti použiť na ochranu </a:t>
            </a: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vášho</a:t>
            </a:r>
            <a:r>
              <a:rPr lang="sk-SK" sz="4800" b="1" dirty="0">
                <a:latin typeface="Aptos" panose="020B0004020202020204" pitchFamily="34" charset="0"/>
                <a:cs typeface="Calibri" panose="020F0502020204030204" pitchFamily="34" charset="0"/>
              </a:rPr>
              <a:t> súkromia online</a:t>
            </a:r>
            <a:r>
              <a:rPr lang="sk-SK" sz="4800" dirty="0">
                <a:latin typeface="Aptos" panose="020B0004020202020204" pitchFamily="34" charset="0"/>
                <a:cs typeface="Calibri" panose="020F0502020204030204" pitchFamily="34" charset="0"/>
              </a:rPr>
              <a:t>.</a:t>
            </a:r>
            <a:r>
              <a:rPr lang="en-US" sz="48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0F432432-1529-4A7C-870D-2687F3BDF6C1}"/>
              </a:ext>
            </a:extLst>
          </p:cNvPr>
          <p:cNvSpPr/>
          <p:nvPr/>
        </p:nvSpPr>
        <p:spPr>
          <a:xfrm>
            <a:off x="1820459" y="6667500"/>
            <a:ext cx="2168500" cy="2270680"/>
          </a:xfrm>
          <a:custGeom>
            <a:avLst/>
            <a:gdLst/>
            <a:ahLst/>
            <a:cxnLst/>
            <a:rect l="l" t="t" r="r" b="b"/>
            <a:pathLst>
              <a:path w="2168500" h="2270680">
                <a:moveTo>
                  <a:pt x="0" y="0"/>
                </a:moveTo>
                <a:lnTo>
                  <a:pt x="2168500" y="0"/>
                </a:lnTo>
                <a:lnTo>
                  <a:pt x="2168500" y="2270680"/>
                </a:lnTo>
                <a:lnTo>
                  <a:pt x="0" y="22706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111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3600" dirty="0">
                <a:latin typeface="Aptos" panose="020B0004020202020204" pitchFamily="34" charset="0"/>
                <a:cs typeface="Calibri Light" panose="020F0302020204030204" pitchFamily="34" charset="0"/>
              </a:rPr>
              <a:t>Na zapojenie sa do tohto procesu bude položený rad otázok, ktoré podnietia zváženie každodenných praktík, po ktorých bude nasledovať účasť na rôznych aktivitách: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109648"/>
              </p:ext>
            </p:extLst>
          </p:nvPr>
        </p:nvGraphicFramePr>
        <p:xfrm>
          <a:off x="1012232" y="2400300"/>
          <a:ext cx="16018468" cy="682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09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39000" y="1714500"/>
            <a:ext cx="6813557" cy="1337161"/>
          </a:xfrm>
          <a:custGeom>
            <a:avLst/>
            <a:gdLst/>
            <a:ahLst/>
            <a:cxnLst/>
            <a:rect l="l" t="t" r="r" b="b"/>
            <a:pathLst>
              <a:path w="6813557" h="1337161">
                <a:moveTo>
                  <a:pt x="0" y="0"/>
                </a:moveTo>
                <a:lnTo>
                  <a:pt x="6813557" y="0"/>
                </a:lnTo>
                <a:lnTo>
                  <a:pt x="6813557" y="1337161"/>
                </a:lnTo>
                <a:lnTo>
                  <a:pt x="0" y="13371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3" name="Freeform 3"/>
          <p:cNvSpPr/>
          <p:nvPr/>
        </p:nvSpPr>
        <p:spPr>
          <a:xfrm>
            <a:off x="2937156" y="1112331"/>
            <a:ext cx="4013472" cy="2498386"/>
          </a:xfrm>
          <a:custGeom>
            <a:avLst/>
            <a:gdLst/>
            <a:ahLst/>
            <a:cxnLst/>
            <a:rect l="l" t="t" r="r" b="b"/>
            <a:pathLst>
              <a:path w="4013472" h="2498386">
                <a:moveTo>
                  <a:pt x="0" y="0"/>
                </a:moveTo>
                <a:lnTo>
                  <a:pt x="4013472" y="0"/>
                </a:lnTo>
                <a:lnTo>
                  <a:pt x="4013472" y="2498387"/>
                </a:lnTo>
                <a:lnTo>
                  <a:pt x="0" y="2498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4" name="Freeform 4"/>
          <p:cNvSpPr/>
          <p:nvPr/>
        </p:nvSpPr>
        <p:spPr>
          <a:xfrm>
            <a:off x="14502382" y="884737"/>
            <a:ext cx="848461" cy="2725980"/>
          </a:xfrm>
          <a:custGeom>
            <a:avLst/>
            <a:gdLst/>
            <a:ahLst/>
            <a:cxnLst/>
            <a:rect l="l" t="t" r="r" b="b"/>
            <a:pathLst>
              <a:path w="848461" h="2725980">
                <a:moveTo>
                  <a:pt x="0" y="0"/>
                </a:moveTo>
                <a:lnTo>
                  <a:pt x="848462" y="0"/>
                </a:lnTo>
                <a:lnTo>
                  <a:pt x="848462" y="2725981"/>
                </a:lnTo>
                <a:lnTo>
                  <a:pt x="0" y="27259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5" name="Freeform 5"/>
          <p:cNvSpPr/>
          <p:nvPr/>
        </p:nvSpPr>
        <p:spPr>
          <a:xfrm>
            <a:off x="170652" y="3906709"/>
            <a:ext cx="17579882" cy="4131272"/>
          </a:xfrm>
          <a:custGeom>
            <a:avLst/>
            <a:gdLst/>
            <a:ahLst/>
            <a:cxnLst/>
            <a:rect l="l" t="t" r="r" b="b"/>
            <a:pathLst>
              <a:path w="17579882" h="4131272">
                <a:moveTo>
                  <a:pt x="0" y="0"/>
                </a:moveTo>
                <a:lnTo>
                  <a:pt x="17579882" y="0"/>
                </a:lnTo>
                <a:lnTo>
                  <a:pt x="17579882" y="4131273"/>
                </a:lnTo>
                <a:lnTo>
                  <a:pt x="0" y="4131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6" name="TextBox 6"/>
          <p:cNvSpPr txBox="1"/>
          <p:nvPr/>
        </p:nvSpPr>
        <p:spPr>
          <a:xfrm>
            <a:off x="2008824" y="4397574"/>
            <a:ext cx="14878437" cy="253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Tieto otázky sa týkajú aspektov každodenného života ľudí, ktorí majú tendenciu pripisovať dôležitosť veciam ako je bezpečnosť ich osobných vecí a prístup k ich domovu. Rovnako aj digitálne súkromie by malo byť neustálym záujmom.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D0BBF6BB-F00A-4708-0221-E6D82E1C50F2}"/>
              </a:ext>
            </a:extLst>
          </p:cNvPr>
          <p:cNvSpPr/>
          <p:nvPr/>
        </p:nvSpPr>
        <p:spPr>
          <a:xfrm>
            <a:off x="6250909" y="478631"/>
            <a:ext cx="11927303" cy="9466809"/>
          </a:xfrm>
          <a:custGeom>
            <a:avLst/>
            <a:gdLst/>
            <a:ahLst/>
            <a:cxnLst/>
            <a:rect l="l" t="t" r="r" b="b"/>
            <a:pathLst>
              <a:path w="11927303" h="10190709">
                <a:moveTo>
                  <a:pt x="0" y="0"/>
                </a:moveTo>
                <a:lnTo>
                  <a:pt x="11927302" y="0"/>
                </a:lnTo>
                <a:lnTo>
                  <a:pt x="11927302" y="10190709"/>
                </a:lnTo>
                <a:lnTo>
                  <a:pt x="0" y="10190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" b="-7646"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690D72-CDAD-D681-0E71-B76D3FBA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sk-SK" sz="5600" dirty="0" err="1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Kríživka</a:t>
            </a:r>
            <a:endParaRPr lang="en-GB" sz="5600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4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89650" y="1717141"/>
            <a:ext cx="13791389" cy="700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endParaRPr dirty="0">
              <a:latin typeface="Aptos" panose="020B0004020202020204" pitchFamily="34" charset="0"/>
            </a:endParaRP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Akcia potrebná na ochranu vašich informácií online: </a:t>
            </a:r>
            <a:r>
              <a:rPr lang="sk-SK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Heslo</a:t>
            </a: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Webová stránka používaná na výmenu správ v reálnom čase: </a:t>
            </a:r>
            <a:r>
              <a:rPr lang="sk-SK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Chat</a:t>
            </a:r>
            <a:endParaRPr lang="sk-SK" sz="30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Metóda šifrovania na ochranu vášho internetového pripojenia: </a:t>
            </a:r>
            <a:r>
              <a:rPr lang="sk-SK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VPN</a:t>
            </a:r>
            <a:endParaRPr lang="sk-SK" sz="30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Škodlivý softvér, ktorý sa nainštaluje do vášho zariadenia bez vášho súhlasu: </a:t>
            </a:r>
            <a:r>
              <a:rPr lang="sk-SK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Vírus</a:t>
            </a:r>
            <a:endParaRPr lang="sk-SK" sz="30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Súbor pravidiel a postupov, ktoré chránia súkromie osobných údajov: </a:t>
            </a:r>
            <a:r>
              <a:rPr lang="sk-SK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Súkromie</a:t>
            </a:r>
            <a:endParaRPr lang="sk-SK" sz="30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Technika používaná na overenie identity osoby online: </a:t>
            </a:r>
            <a:r>
              <a:rPr lang="sk-SK" sz="3099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Autentifikácia</a:t>
            </a:r>
            <a:endParaRPr lang="sk-SK" sz="30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  <a:p>
            <a:pPr marL="669289" lvl="1" indent="-334645" algn="just">
              <a:lnSpc>
                <a:spcPts val="4959"/>
              </a:lnSpc>
              <a:buFont typeface="Arial"/>
              <a:buChar char="•"/>
            </a:pP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Website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or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application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that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stores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personal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information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and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allows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access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from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anywhere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with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an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internet </a:t>
            </a:r>
            <a:r>
              <a:rPr lang="sk-SK" sz="3099" dirty="0" err="1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connection</a:t>
            </a: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: </a:t>
            </a:r>
            <a:r>
              <a:rPr lang="sk-SK" sz="3099" b="1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Cloud</a:t>
            </a:r>
            <a:endParaRPr lang="sk-SK" sz="30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6182" y="4006832"/>
            <a:ext cx="1790346" cy="1734398"/>
          </a:xfrm>
          <a:custGeom>
            <a:avLst/>
            <a:gdLst/>
            <a:ahLst/>
            <a:cxnLst/>
            <a:rect l="l" t="t" r="r" b="b"/>
            <a:pathLst>
              <a:path w="1790346" h="1734398">
                <a:moveTo>
                  <a:pt x="0" y="0"/>
                </a:moveTo>
                <a:lnTo>
                  <a:pt x="1790346" y="0"/>
                </a:lnTo>
                <a:lnTo>
                  <a:pt x="1790346" y="1734398"/>
                </a:lnTo>
                <a:lnTo>
                  <a:pt x="0" y="1734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 flipH="1">
            <a:off x="1438376" y="1840966"/>
            <a:ext cx="3499233" cy="7235257"/>
          </a:xfrm>
          <a:custGeom>
            <a:avLst/>
            <a:gdLst/>
            <a:ahLst/>
            <a:cxnLst/>
            <a:rect l="l" t="t" r="r" b="b"/>
            <a:pathLst>
              <a:path w="3499233" h="7235257">
                <a:moveTo>
                  <a:pt x="3499234" y="0"/>
                </a:moveTo>
                <a:lnTo>
                  <a:pt x="0" y="0"/>
                </a:lnTo>
                <a:lnTo>
                  <a:pt x="0" y="7235257"/>
                </a:lnTo>
                <a:lnTo>
                  <a:pt x="3499234" y="7235257"/>
                </a:lnTo>
                <a:lnTo>
                  <a:pt x="349923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1028700" y="583905"/>
            <a:ext cx="16230600" cy="122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099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Jednou z aktivít bude lúštenie krížovky základných pojmov, ktoré by sme mali vedieť o digitálnom súkromí.</a:t>
            </a:r>
          </a:p>
        </p:txBody>
      </p:sp>
      <p:sp>
        <p:nvSpPr>
          <p:cNvPr id="6" name="Freeform 6"/>
          <p:cNvSpPr/>
          <p:nvPr/>
        </p:nvSpPr>
        <p:spPr>
          <a:xfrm>
            <a:off x="14345771" y="1840966"/>
            <a:ext cx="3499233" cy="7235257"/>
          </a:xfrm>
          <a:custGeom>
            <a:avLst/>
            <a:gdLst/>
            <a:ahLst/>
            <a:cxnLst/>
            <a:rect l="l" t="t" r="r" b="b"/>
            <a:pathLst>
              <a:path w="3499233" h="7235257">
                <a:moveTo>
                  <a:pt x="0" y="0"/>
                </a:moveTo>
                <a:lnTo>
                  <a:pt x="3499233" y="0"/>
                </a:lnTo>
                <a:lnTo>
                  <a:pt x="3499233" y="7235257"/>
                </a:lnTo>
                <a:lnTo>
                  <a:pt x="0" y="7235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4" y="3683219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690D72-CDAD-D681-0E71-B76D3FBA2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97628"/>
            <a:ext cx="6250907" cy="6691744"/>
          </a:xfrm>
        </p:spPr>
        <p:txBody>
          <a:bodyPr>
            <a:normAutofit/>
          </a:bodyPr>
          <a:lstStyle/>
          <a:p>
            <a:r>
              <a:rPr lang="sk-SK" sz="5600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ĎALŠIA AKTIVITA: WORKSHOPY NASTAVENIA SÚKROMIA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709B774-CA82-13D4-61E7-D9E08FCB3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731318"/>
            <a:ext cx="11658600" cy="846534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k-SK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Ako si môžete vytvoriť bezpečné heslo?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4800" dirty="0">
                <a:latin typeface="Aptos" panose="020B0004020202020204" pitchFamily="34" charset="0"/>
                <a:ea typeface="Times New Roman" panose="02020603050405020304" pitchFamily="18" charset="0"/>
              </a:rPr>
              <a:t>Pomocou kombinácie písmen, číslic a špeciálnych znakov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(=; %; $...).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600" dirty="0">
                <a:latin typeface="Aptos" panose="020B0004020202020204" pitchFamily="34" charset="0"/>
                <a:ea typeface="Times New Roman" panose="02020603050405020304" pitchFamily="18" charset="0"/>
              </a:rPr>
              <a:t>Bezpečné heslo musí mať minimálne 16 znakov.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600" dirty="0">
                <a:latin typeface="Aptos" panose="020B0004020202020204" pitchFamily="34" charset="0"/>
                <a:ea typeface="Times New Roman" panose="02020603050405020304" pitchFamily="18" charset="0"/>
              </a:rPr>
              <a:t>Je dobré mať pre každú stránku iné heslo, na to použite správcu hesiel.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3600" dirty="0">
                <a:latin typeface="Aptos" panose="020B0004020202020204" pitchFamily="34" charset="0"/>
                <a:ea typeface="Times New Roman" panose="02020603050405020304" pitchFamily="18" charset="0"/>
              </a:rPr>
              <a:t>Napísať vetu môže byť dobrý spôsob, ako mať silné heslo.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4800" b="1" dirty="0">
                <a:latin typeface="Aptos" panose="020B0004020202020204" pitchFamily="34" charset="0"/>
                <a:ea typeface="Times New Roman" panose="02020603050405020304" pitchFamily="18" charset="0"/>
              </a:rPr>
              <a:t>Cvičenie: </a:t>
            </a:r>
            <a:r>
              <a:rPr lang="sk-SK" sz="4800" dirty="0">
                <a:latin typeface="Aptos" panose="020B0004020202020204" pitchFamily="34" charset="0"/>
                <a:ea typeface="Times New Roman" panose="02020603050405020304" pitchFamily="18" charset="0"/>
              </a:rPr>
              <a:t>Vytvorte si silné heslo pre imaginárny účet.</a:t>
            </a:r>
            <a:r>
              <a:rPr lang="en-US" sz="4800" dirty="0"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4800" dirty="0"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D5761B2-A917-7A3A-6D52-F829BDA2B6BE}"/>
              </a:ext>
            </a:extLst>
          </p:cNvPr>
          <p:cNvSpPr/>
          <p:nvPr/>
        </p:nvSpPr>
        <p:spPr>
          <a:xfrm>
            <a:off x="1219200" y="8041256"/>
            <a:ext cx="2835639" cy="1346929"/>
          </a:xfrm>
          <a:custGeom>
            <a:avLst/>
            <a:gdLst/>
            <a:ahLst/>
            <a:cxnLst/>
            <a:rect l="l" t="t" r="r" b="b"/>
            <a:pathLst>
              <a:path w="2835639" h="1346929">
                <a:moveTo>
                  <a:pt x="0" y="0"/>
                </a:moveTo>
                <a:lnTo>
                  <a:pt x="2835639" y="0"/>
                </a:lnTo>
                <a:lnTo>
                  <a:pt x="2835639" y="1346928"/>
                </a:lnTo>
                <a:lnTo>
                  <a:pt x="0" y="1346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457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653454">
            <a:off x="9518714" y="4227286"/>
            <a:ext cx="1642667" cy="2031119"/>
          </a:xfrm>
          <a:custGeom>
            <a:avLst/>
            <a:gdLst/>
            <a:ahLst/>
            <a:cxnLst/>
            <a:rect l="l" t="t" r="r" b="b"/>
            <a:pathLst>
              <a:path w="1642667" h="2031119">
                <a:moveTo>
                  <a:pt x="0" y="0"/>
                </a:moveTo>
                <a:lnTo>
                  <a:pt x="1642668" y="0"/>
                </a:lnTo>
                <a:lnTo>
                  <a:pt x="1642668" y="2031119"/>
                </a:lnTo>
                <a:lnTo>
                  <a:pt x="0" y="203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3" name="Freeform 3"/>
          <p:cNvSpPr/>
          <p:nvPr/>
        </p:nvSpPr>
        <p:spPr>
          <a:xfrm rot="1579501">
            <a:off x="7263539" y="4006673"/>
            <a:ext cx="1233082" cy="2472345"/>
          </a:xfrm>
          <a:custGeom>
            <a:avLst/>
            <a:gdLst/>
            <a:ahLst/>
            <a:cxnLst/>
            <a:rect l="l" t="t" r="r" b="b"/>
            <a:pathLst>
              <a:path w="1233082" h="2472345">
                <a:moveTo>
                  <a:pt x="0" y="0"/>
                </a:moveTo>
                <a:lnTo>
                  <a:pt x="1233082" y="0"/>
                </a:lnTo>
                <a:lnTo>
                  <a:pt x="1233082" y="2472345"/>
                </a:lnTo>
                <a:lnTo>
                  <a:pt x="0" y="24723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4" name="Freeform 4"/>
          <p:cNvSpPr/>
          <p:nvPr/>
        </p:nvSpPr>
        <p:spPr>
          <a:xfrm>
            <a:off x="1465963" y="3762891"/>
            <a:ext cx="5122819" cy="4936535"/>
          </a:xfrm>
          <a:custGeom>
            <a:avLst/>
            <a:gdLst/>
            <a:ahLst/>
            <a:cxnLst/>
            <a:rect l="l" t="t" r="r" b="b"/>
            <a:pathLst>
              <a:path w="5122819" h="4936535">
                <a:moveTo>
                  <a:pt x="0" y="0"/>
                </a:moveTo>
                <a:lnTo>
                  <a:pt x="5122819" y="0"/>
                </a:lnTo>
                <a:lnTo>
                  <a:pt x="5122819" y="4936534"/>
                </a:lnTo>
                <a:lnTo>
                  <a:pt x="0" y="49365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5" name="TextBox 5"/>
          <p:cNvSpPr txBox="1"/>
          <p:nvPr/>
        </p:nvSpPr>
        <p:spPr>
          <a:xfrm>
            <a:off x="4419600" y="1090815"/>
            <a:ext cx="9982200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sk-SK" sz="48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DRUHY DIGITÁLNEHO SÚKROMIA</a:t>
            </a:r>
            <a:endParaRPr lang="en-US" sz="4800" b="1" dirty="0">
              <a:solidFill>
                <a:srgbClr val="92BAB5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2387210"/>
            <a:ext cx="16635006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Súkromie nie je absolútny pojem, ale pojem plný mnohých nuancií. V tomto module sa zaoberáme dvomi druhmi digitálneho súkromia: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35498" y="5849646"/>
            <a:ext cx="3481239" cy="129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sk-SK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INFORMAČNÉ SÚKROMIE</a:t>
            </a:r>
            <a:endParaRPr lang="en-US" sz="36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143913" y="3288409"/>
            <a:ext cx="5473924" cy="5274872"/>
          </a:xfrm>
          <a:custGeom>
            <a:avLst/>
            <a:gdLst/>
            <a:ahLst/>
            <a:cxnLst/>
            <a:rect l="l" t="t" r="r" b="b"/>
            <a:pathLst>
              <a:path w="5473924" h="5274872">
                <a:moveTo>
                  <a:pt x="0" y="0"/>
                </a:moveTo>
                <a:lnTo>
                  <a:pt x="5473925" y="0"/>
                </a:lnTo>
                <a:lnTo>
                  <a:pt x="5473925" y="5274873"/>
                </a:lnTo>
                <a:lnTo>
                  <a:pt x="0" y="5274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9" name="TextBox 9"/>
          <p:cNvSpPr txBox="1"/>
          <p:nvPr/>
        </p:nvSpPr>
        <p:spPr>
          <a:xfrm>
            <a:off x="11808969" y="5732589"/>
            <a:ext cx="4459839" cy="129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sk-SK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KOMUNIKAČNÉ SÚKROMIE</a:t>
            </a:r>
            <a:endParaRPr lang="en-US" sz="3699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43101" y="1780962"/>
            <a:ext cx="6801797" cy="4812272"/>
          </a:xfrm>
          <a:custGeom>
            <a:avLst/>
            <a:gdLst/>
            <a:ahLst/>
            <a:cxnLst/>
            <a:rect l="l" t="t" r="r" b="b"/>
            <a:pathLst>
              <a:path w="6801797" h="4812272">
                <a:moveTo>
                  <a:pt x="0" y="0"/>
                </a:moveTo>
                <a:lnTo>
                  <a:pt x="6801798" y="0"/>
                </a:lnTo>
                <a:lnTo>
                  <a:pt x="6801798" y="4812272"/>
                </a:lnTo>
                <a:lnTo>
                  <a:pt x="0" y="4812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TextBox 3"/>
          <p:cNvSpPr txBox="1"/>
          <p:nvPr/>
        </p:nvSpPr>
        <p:spPr>
          <a:xfrm>
            <a:off x="3619887" y="646690"/>
            <a:ext cx="10667181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sk-SK" sz="4400" b="1" dirty="0">
                <a:solidFill>
                  <a:srgbClr val="92BAB5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DIGITÁLNE SÚKROMIE NA MOBILNÝCH TELEFÓNOCH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05630" y="2364461"/>
            <a:ext cx="5076739" cy="253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9"/>
              </a:lnSpc>
            </a:pPr>
            <a:r>
              <a:rPr lang="sk-SK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Ako dospelý:</a:t>
            </a:r>
          </a:p>
          <a:p>
            <a:pPr algn="ctr">
              <a:lnSpc>
                <a:spcPts val="4959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čo môžete urobiť, aby ste ochránili mobilné dáta iných dospelých?</a:t>
            </a:r>
            <a:endParaRPr lang="sk-SK" sz="3600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177" y="6996391"/>
            <a:ext cx="16230600" cy="187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Na </a:t>
            </a:r>
            <a:r>
              <a:rPr lang="sk-SK" sz="3600" b="1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zabezpečenie ochrany údajov zdieľaných cez mobil</a:t>
            </a: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priateľom, rodinným príslušníkom alebo kolegom je dôležité zdôrazniť, aby príjemca mal možnosť zaviesť viacero bezpečnostných opatrení: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65359"/>
            <a:ext cx="816551" cy="2199464"/>
          </a:xfrm>
          <a:custGeom>
            <a:avLst/>
            <a:gdLst/>
            <a:ahLst/>
            <a:cxnLst/>
            <a:rect l="l" t="t" r="r" b="b"/>
            <a:pathLst>
              <a:path w="816551" h="2199464">
                <a:moveTo>
                  <a:pt x="0" y="0"/>
                </a:moveTo>
                <a:lnTo>
                  <a:pt x="816551" y="0"/>
                </a:lnTo>
                <a:lnTo>
                  <a:pt x="816551" y="2199464"/>
                </a:lnTo>
                <a:lnTo>
                  <a:pt x="0" y="2199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818680" y="3831590"/>
            <a:ext cx="1271010" cy="1933096"/>
          </a:xfrm>
          <a:custGeom>
            <a:avLst/>
            <a:gdLst/>
            <a:ahLst/>
            <a:cxnLst/>
            <a:rect l="l" t="t" r="r" b="b"/>
            <a:pathLst>
              <a:path w="1271010" h="1933096">
                <a:moveTo>
                  <a:pt x="0" y="0"/>
                </a:moveTo>
                <a:lnTo>
                  <a:pt x="1271010" y="0"/>
                </a:lnTo>
                <a:lnTo>
                  <a:pt x="1271010" y="1933096"/>
                </a:lnTo>
                <a:lnTo>
                  <a:pt x="0" y="1933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719480" y="6637568"/>
            <a:ext cx="1434991" cy="2137789"/>
          </a:xfrm>
          <a:custGeom>
            <a:avLst/>
            <a:gdLst/>
            <a:ahLst/>
            <a:cxnLst/>
            <a:rect l="l" t="t" r="r" b="b"/>
            <a:pathLst>
              <a:path w="1434991" h="2137789">
                <a:moveTo>
                  <a:pt x="0" y="0"/>
                </a:moveTo>
                <a:lnTo>
                  <a:pt x="1434991" y="0"/>
                </a:lnTo>
                <a:lnTo>
                  <a:pt x="1434991" y="2137789"/>
                </a:lnTo>
                <a:lnTo>
                  <a:pt x="0" y="2137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2463691" y="741534"/>
            <a:ext cx="13990494" cy="251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Používajte </a:t>
            </a: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zabezpečené aplikácie: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používajte aplikácie na odosielanie správ a e-mailov, ktoré ponúkajú šifrovanie typu end-to-end na ochranu údajov počas prenosu. Populárne aplikácie ako </a:t>
            </a:r>
            <a:r>
              <a:rPr lang="sk-SK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Whatsapp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, Telegram a </a:t>
            </a:r>
            <a:r>
              <a:rPr lang="sk-SK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Signal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ponúkajú tento typ šifrovania na zabezpečenie súkromia správ.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6976" y="3745865"/>
            <a:ext cx="13990494" cy="1876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Silné a jedinečné heslá: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zabezpečte, aby odosielateľ aj príjemca používali silné a jedinečné heslá pre svoje e-mailové účty a aplikácie na odosielanie správ. Heslá by malo byť ťažké uhádnuť a nemali by byť zdieľané s nikým iným.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3691" y="6532793"/>
            <a:ext cx="14625999" cy="2518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Dvojfaktorové overenie: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povoľte dvojfaktorové overenie vždy, keď je to možné na účtoch priradených k mobilu. To pridáva ďalšiu vrstvu zabezpečenia tým, že vyžaduje druhú metódu overenia, ako je kód odoslaný do dôveryhodného zariadenia.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5339" y="1028700"/>
            <a:ext cx="1622638" cy="2261516"/>
          </a:xfrm>
          <a:custGeom>
            <a:avLst/>
            <a:gdLst/>
            <a:ahLst/>
            <a:cxnLst/>
            <a:rect l="l" t="t" r="r" b="b"/>
            <a:pathLst>
              <a:path w="1622638" h="2261516">
                <a:moveTo>
                  <a:pt x="0" y="0"/>
                </a:moveTo>
                <a:lnTo>
                  <a:pt x="1622638" y="0"/>
                </a:lnTo>
                <a:lnTo>
                  <a:pt x="1622638" y="2261516"/>
                </a:lnTo>
                <a:lnTo>
                  <a:pt x="0" y="2261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759227" y="3802914"/>
            <a:ext cx="1500073" cy="2264262"/>
          </a:xfrm>
          <a:custGeom>
            <a:avLst/>
            <a:gdLst/>
            <a:ahLst/>
            <a:cxnLst/>
            <a:rect l="l" t="t" r="r" b="b"/>
            <a:pathLst>
              <a:path w="1500073" h="2264262">
                <a:moveTo>
                  <a:pt x="0" y="0"/>
                </a:moveTo>
                <a:lnTo>
                  <a:pt x="1500073" y="0"/>
                </a:lnTo>
                <a:lnTo>
                  <a:pt x="1500073" y="2264262"/>
                </a:lnTo>
                <a:lnTo>
                  <a:pt x="0" y="2264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Freeform 4"/>
          <p:cNvSpPr/>
          <p:nvPr/>
        </p:nvSpPr>
        <p:spPr>
          <a:xfrm>
            <a:off x="521361" y="6563691"/>
            <a:ext cx="1546616" cy="2304084"/>
          </a:xfrm>
          <a:custGeom>
            <a:avLst/>
            <a:gdLst/>
            <a:ahLst/>
            <a:cxnLst/>
            <a:rect l="l" t="t" r="r" b="b"/>
            <a:pathLst>
              <a:path w="1546616" h="2304084">
                <a:moveTo>
                  <a:pt x="0" y="0"/>
                </a:moveTo>
                <a:lnTo>
                  <a:pt x="1546616" y="0"/>
                </a:lnTo>
                <a:lnTo>
                  <a:pt x="1546616" y="2304084"/>
                </a:lnTo>
                <a:lnTo>
                  <a:pt x="0" y="230408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5" name="TextBox 5"/>
          <p:cNvSpPr txBox="1"/>
          <p:nvPr/>
        </p:nvSpPr>
        <p:spPr>
          <a:xfrm>
            <a:off x="2324656" y="904875"/>
            <a:ext cx="14223838" cy="1873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Aktualizujte softvér: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aktualizujte operačný systém mobilného zariadenia aj aplikácie používané na odosielanie a prijímanie údajov. Pravidelné aktualizácie zvyčajne obsahujú bezpečnostné záplaty, ktoré opravujú známe zraniteľnosti.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794686"/>
            <a:ext cx="14480517" cy="251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Vyhnite sa nezabezpečeným verejným sieťam Wi-Fi: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pri odosielaní citlivých údajov cez nezabezpečené verejné siete Wi-Fi je dôležité byť opatrný, pretože tieto siete môžu byť zraniteľné voči útokom typu man-in-</a:t>
            </a:r>
            <a:r>
              <a:rPr lang="sk-SK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the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-</a:t>
            </a:r>
            <a:r>
              <a:rPr lang="sk-SK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middle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Namiesto toho použite zabezpečené siete Wi-Fi alebo mobilné dátové pripojenie.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64662" y="6882130"/>
            <a:ext cx="14480517" cy="1876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Neklikajte na podozrivé odkazy: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neklikajte na podozrivé odkazy ani neotvárajte prílohy od neznámych odosielateľov, pretože môžu obsahovať </a:t>
            </a:r>
            <a:r>
              <a:rPr lang="sk-SK" sz="3200" dirty="0" err="1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malvér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alebo phishing.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0080" y="1028700"/>
            <a:ext cx="1496776" cy="2558591"/>
          </a:xfrm>
          <a:custGeom>
            <a:avLst/>
            <a:gdLst/>
            <a:ahLst/>
            <a:cxnLst/>
            <a:rect l="l" t="t" r="r" b="b"/>
            <a:pathLst>
              <a:path w="1496776" h="2558591">
                <a:moveTo>
                  <a:pt x="0" y="0"/>
                </a:moveTo>
                <a:lnTo>
                  <a:pt x="1496776" y="0"/>
                </a:lnTo>
                <a:lnTo>
                  <a:pt x="1496776" y="2558591"/>
                </a:lnTo>
                <a:lnTo>
                  <a:pt x="0" y="25585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3" name="Freeform 3"/>
          <p:cNvSpPr/>
          <p:nvPr/>
        </p:nvSpPr>
        <p:spPr>
          <a:xfrm>
            <a:off x="15569049" y="4654769"/>
            <a:ext cx="1690251" cy="2454085"/>
          </a:xfrm>
          <a:custGeom>
            <a:avLst/>
            <a:gdLst/>
            <a:ahLst/>
            <a:cxnLst/>
            <a:rect l="l" t="t" r="r" b="b"/>
            <a:pathLst>
              <a:path w="1690251" h="2454085">
                <a:moveTo>
                  <a:pt x="0" y="0"/>
                </a:moveTo>
                <a:lnTo>
                  <a:pt x="1690251" y="0"/>
                </a:lnTo>
                <a:lnTo>
                  <a:pt x="1690251" y="2454085"/>
                </a:lnTo>
                <a:lnTo>
                  <a:pt x="0" y="24540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4" name="TextBox 4"/>
          <p:cNvSpPr txBox="1"/>
          <p:nvPr/>
        </p:nvSpPr>
        <p:spPr>
          <a:xfrm>
            <a:off x="2558000" y="1286291"/>
            <a:ext cx="14480517" cy="3159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Skontrolujte nastavenia ochrany osobných údajov: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skontrolujte a upravte nastavenia ochrany osobných údajov aplikácií na odosielanie správ a e-mailov, aby ste obmedzili, kto môže vidieť a pristupovať k zdieľaným údajom. To zahŕňa nastavenie možností ochrany osobných údajov na účtoch, aby ste mohli ovládať, kto môže kontaktovať danú osobu a kto môže vidieť jej osobné údaje.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0080" y="4606485"/>
            <a:ext cx="14480517" cy="379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Udržujte komunikáciu otvorenú:</a:t>
            </a: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udržiavajte otvorenú a transparentnú komunikáciu medzi odosielateľom a príjemcom údajov s cieľom riešiť akékoľvek bezpečnostné problémy a spoločne prijať preventívne opatrenia. Ak sa zistí akákoľvek podozrivá aktivita alebo dôjde k bezpečnostnému incidentu, okamžite to nahláste a podniknite potrebné kroky na ochranu údajov.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4959"/>
              </a:lnSpc>
            </a:pPr>
            <a:endParaRPr lang="en-US" sz="3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03" y="222238"/>
            <a:ext cx="8090040" cy="1390622"/>
          </a:xfrm>
        </p:spPr>
        <p:txBody>
          <a:bodyPr>
            <a:normAutofit/>
          </a:bodyPr>
          <a:lstStyle/>
          <a:p>
            <a:pPr algn="l"/>
            <a:r>
              <a:rPr lang="sk-SK" sz="6600" dirty="0">
                <a:latin typeface="Aptos" panose="020B0004020202020204" pitchFamily="34" charset="0"/>
              </a:rPr>
              <a:t>ZÁVEREČNÝ TEST</a:t>
            </a:r>
            <a:endParaRPr lang="en-US" sz="6600" dirty="0">
              <a:latin typeface="Aptos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134" y="1988821"/>
            <a:ext cx="8880209" cy="7276625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900"/>
              </a:spcAft>
              <a:buNone/>
            </a:pPr>
            <a:r>
              <a:rPr lang="sk-SK" sz="7200" dirty="0">
                <a:latin typeface="Aptos" panose="020B0004020202020204" pitchFamily="34" charset="0"/>
              </a:rPr>
              <a:t>Aký je rozdiel medzi ochranou osobných údajov a ochranou osobných údajov pri komunikácii?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946326" cy="946326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7534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sim 4" descr="Otáznik výplň plnou farbou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627963" y="1612859"/>
            <a:ext cx="6192905" cy="6192905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764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/>
                <a:ea typeface="Inter"/>
                <a:cs typeface="Inter"/>
                <a:sym typeface="Inter"/>
              </a:rPr>
              <a:t>Bezplatná licencia</a:t>
            </a:r>
            <a:endParaRPr lang="sk-SK" sz="4000" b="1" dirty="0">
              <a:solidFill>
                <a:srgbClr val="92BAB5"/>
              </a:solidFill>
              <a:latin typeface="Aptos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v rámci projektu „Budovanie digitálnej odolnosti sprístupňovaním digitálnej pohody a bezpečnosti všetkým 2022-2-SK01-KA220-ADU-000096888“ bol vyvinutý s podporou Európskej komisie a odráža výlučne názor autora. Európska komisia nezodpovedá za obsah dokumentov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Publikácia získava licenciu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Creative Commons CC BY-NC SA.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Táto licencia vám umožňuje distribuovať,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remixovať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vylepšovať a stavať na diele, ale len nekomerčne. Pri použití diela ako aj úryvkov z neho</a:t>
            </a: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musí: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 byť uvedený zdroj a odkaz na licenciu a musia byť uvedené možné zmeny. Autorské práva zostávajú autorom dokumentov.</a:t>
            </a: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Dielo nie je možné použiť na komerčné účely.</a:t>
            </a:r>
            <a:endParaRPr lang="sk-SK" sz="3200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</a:t>
            </a: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 dielo prekomponujete, prevediete alebo na ňom staviate, vaše príspevky musia byť publikované pod rovnakou licenciou ako 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Vylúčenie zodpovednosti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Financované Európskou úniou. Vyjadrené pohľady a názory sú však len názormi autora (autorov) a nemusia nevyhnutne odrážať pohľady a názory Európskej únie alebo Európskej výkonnej agentúry pre vzdelávanie a kultúru (EACEA). Európska únia ani EACEA za tieto nezodpovedajú.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30358"/>
            <a:ext cx="5297451" cy="6691744"/>
          </a:xfrm>
        </p:spPr>
        <p:txBody>
          <a:bodyPr>
            <a:normAutofit/>
          </a:bodyPr>
          <a:lstStyle/>
          <a:p>
            <a:pPr algn="ctr">
              <a:lnSpc>
                <a:spcPts val="5179"/>
              </a:lnSpc>
            </a:pPr>
            <a:r>
              <a:rPr lang="sk-SK" sz="6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INFORMAČNÉ SÚKROMIE</a:t>
            </a:r>
            <a:endParaRPr lang="en-US" sz="6000" b="1" dirty="0">
              <a:solidFill>
                <a:srgbClr val="000000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731318"/>
            <a:ext cx="10477498" cy="8465344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sk-SK" sz="4400" b="1" dirty="0">
                <a:latin typeface="Aptos" panose="020B0004020202020204" pitchFamily="34" charset="0"/>
                <a:ea typeface="Times New Roman" panose="02020603050405020304" pitchFamily="18" charset="0"/>
              </a:rPr>
              <a:t>Osobné údaje</a:t>
            </a:r>
            <a:r>
              <a:rPr lang="sk-SK" sz="4400" dirty="0">
                <a:latin typeface="Aptos" panose="020B0004020202020204" pitchFamily="34" charset="0"/>
                <a:ea typeface="Times New Roman" panose="02020603050405020304" pitchFamily="18" charset="0"/>
              </a:rPr>
              <a:t>: ako chrániť naše osobné údaje</a:t>
            </a:r>
            <a:r>
              <a:rPr lang="en-US" sz="4400" dirty="0">
                <a:latin typeface="Aptos" panose="020B0004020202020204" pitchFamily="34" charset="0"/>
                <a:ea typeface="Times New Roman" panose="02020603050405020304" pitchFamily="18" charset="0"/>
              </a:rPr>
              <a:t> online.</a:t>
            </a:r>
            <a:endParaRPr lang="sk-SK" sz="4400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sk-SK" sz="4400" dirty="0">
                <a:latin typeface="Aptos" panose="020B0004020202020204" pitchFamily="34" charset="0"/>
                <a:ea typeface="Times New Roman" panose="02020603050405020304" pitchFamily="18" charset="0"/>
              </a:rPr>
              <a:t>Predtým ako začneme, </a:t>
            </a:r>
            <a:r>
              <a:rPr lang="sk-SK" sz="4400" b="1" dirty="0">
                <a:latin typeface="Aptos" panose="020B0004020202020204" pitchFamily="34" charset="0"/>
                <a:ea typeface="Times New Roman" panose="02020603050405020304" pitchFamily="18" charset="0"/>
              </a:rPr>
              <a:t>vedeli ste, že existujú zákony, ktoré nás chránia?</a:t>
            </a:r>
          </a:p>
          <a:p>
            <a:r>
              <a:rPr lang="sk-SK" sz="4400" dirty="0">
                <a:latin typeface="Aptos" panose="020B0004020202020204" pitchFamily="34" charset="0"/>
                <a:cs typeface="Calibri" panose="020F0502020204030204" pitchFamily="34" charset="0"/>
              </a:rPr>
              <a:t>Po prvé, je dôležité pochopiť, čo znamenajú </a:t>
            </a:r>
            <a:r>
              <a:rPr lang="sk-SK" sz="4400" b="1" dirty="0">
                <a:latin typeface="Aptos" panose="020B0004020202020204" pitchFamily="34" charset="0"/>
                <a:cs typeface="Calibri" panose="020F0502020204030204" pitchFamily="34" charset="0"/>
              </a:rPr>
              <a:t>osobné údaje</a:t>
            </a:r>
            <a:r>
              <a:rPr lang="sk-SK" sz="4400" dirty="0">
                <a:latin typeface="Aptos" panose="020B0004020202020204" pitchFamily="34" charset="0"/>
                <a:cs typeface="Calibri" panose="020F0502020204030204" pitchFamily="34" charset="0"/>
              </a:rPr>
              <a:t> a </a:t>
            </a:r>
            <a:r>
              <a:rPr lang="sk-SK" sz="4400" b="1" dirty="0">
                <a:latin typeface="Aptos" panose="020B0004020202020204" pitchFamily="34" charset="0"/>
                <a:cs typeface="Calibri" panose="020F0502020204030204" pitchFamily="34" charset="0"/>
              </a:rPr>
              <a:t>citlivé údaje</a:t>
            </a:r>
            <a:r>
              <a:rPr lang="sk-SK" sz="4400" dirty="0">
                <a:latin typeface="Aptos" panose="020B0004020202020204" pitchFamily="34" charset="0"/>
                <a:cs typeface="Calibri" panose="020F0502020204030204" pitchFamily="34" charset="0"/>
              </a:rPr>
              <a:t>. Podľa práva, </a:t>
            </a:r>
            <a:r>
              <a:rPr lang="sk-SK" sz="4400" b="1" dirty="0">
                <a:latin typeface="Aptos" panose="020B0004020202020204" pitchFamily="34" charset="0"/>
                <a:cs typeface="Calibri" panose="020F0502020204030204" pitchFamily="34" charset="0"/>
              </a:rPr>
              <a:t>Nariadenie 2016/679</a:t>
            </a:r>
            <a:r>
              <a:rPr lang="sk-SK" sz="4400" dirty="0">
                <a:latin typeface="Aptos" panose="020B0004020202020204" pitchFamily="34" charset="0"/>
                <a:cs typeface="Calibri" panose="020F0502020204030204" pitchFamily="34" charset="0"/>
              </a:rPr>
              <a:t> vo svojom </a:t>
            </a:r>
            <a:r>
              <a:rPr lang="sk-SK" sz="4400" b="1" dirty="0">
                <a:latin typeface="Aptos" panose="020B0004020202020204" pitchFamily="34" charset="0"/>
                <a:cs typeface="Calibri" panose="020F0502020204030204" pitchFamily="34" charset="0"/>
              </a:rPr>
              <a:t>článku 4</a:t>
            </a:r>
            <a:r>
              <a:rPr lang="sk-SK" sz="4400" dirty="0">
                <a:latin typeface="Aptos" panose="020B0004020202020204" pitchFamily="34" charset="0"/>
                <a:cs typeface="Calibri" panose="020F0502020204030204" pitchFamily="34" charset="0"/>
              </a:rPr>
              <a:t> definuje osobný údaj ako </a:t>
            </a:r>
            <a:r>
              <a:rPr lang="sk-SK" sz="4400" i="1" dirty="0">
                <a:solidFill>
                  <a:srgbClr val="00B0F0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akúkoľvek informáciu, ktorá môže byť použitá na priamu alebo nepriamu identifikáciu fyzickej osoby.</a:t>
            </a:r>
            <a:r>
              <a:rPr lang="en-US" sz="44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B6719BF-4390-4ED1-0546-6422403942D7}"/>
              </a:ext>
            </a:extLst>
          </p:cNvPr>
          <p:cNvSpPr/>
          <p:nvPr/>
        </p:nvSpPr>
        <p:spPr>
          <a:xfrm>
            <a:off x="1598107" y="6863530"/>
            <a:ext cx="2568892" cy="2401914"/>
          </a:xfrm>
          <a:custGeom>
            <a:avLst/>
            <a:gdLst/>
            <a:ahLst/>
            <a:cxnLst/>
            <a:rect l="l" t="t" r="r" b="b"/>
            <a:pathLst>
              <a:path w="2568892" h="2401914">
                <a:moveTo>
                  <a:pt x="0" y="0"/>
                </a:moveTo>
                <a:lnTo>
                  <a:pt x="2568893" y="0"/>
                </a:lnTo>
                <a:lnTo>
                  <a:pt x="2568893" y="2401914"/>
                </a:lnTo>
                <a:lnTo>
                  <a:pt x="0" y="2401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D39B6EBC-F3DB-131C-9EEE-00D90EDDB21B}"/>
              </a:ext>
            </a:extLst>
          </p:cNvPr>
          <p:cNvSpPr txBox="1"/>
          <p:nvPr/>
        </p:nvSpPr>
        <p:spPr>
          <a:xfrm>
            <a:off x="4469291" y="9196662"/>
            <a:ext cx="9176834" cy="6315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sk-SK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ČL</a:t>
            </a: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 4.</a:t>
            </a:r>
            <a:r>
              <a:rPr lang="sk-SK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NARIADENIE</a:t>
            </a:r>
            <a:r>
              <a:rPr lang="en-US" sz="3699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 2016/679</a:t>
            </a: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Freeform: Shape 512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97986" y="2"/>
            <a:ext cx="1732713" cy="93754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DA54-F41F-40D5-9603-D235B0D21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4" y="1541859"/>
            <a:ext cx="8723334" cy="7947699"/>
          </a:xfrm>
        </p:spPr>
        <p:txBody>
          <a:bodyPr>
            <a:normAutofit/>
          </a:bodyPr>
          <a:lstStyle/>
          <a:p>
            <a:r>
              <a:rPr lang="sk-SK" sz="4400" b="1" dirty="0">
                <a:latin typeface="Aptos" panose="020B0004020202020204" pitchFamily="34" charset="0"/>
              </a:rPr>
              <a:t>Citlivé údaje</a:t>
            </a:r>
            <a:r>
              <a:rPr lang="sk-SK" sz="4400" dirty="0">
                <a:latin typeface="Aptos" panose="020B0004020202020204" pitchFamily="34" charset="0"/>
              </a:rPr>
              <a:t> možno definovať ako podmnožinu osobných údajov, ktoré zhromažďujú obzvlášť dôležité údaje, ako sú údaje odhaľujúce </a:t>
            </a:r>
            <a:r>
              <a:rPr lang="sk-SK" sz="4400" b="1" dirty="0">
                <a:latin typeface="Aptos" panose="020B0004020202020204" pitchFamily="34" charset="0"/>
              </a:rPr>
              <a:t>rasový</a:t>
            </a:r>
            <a:r>
              <a:rPr lang="sk-SK" sz="4400" dirty="0">
                <a:latin typeface="Aptos" panose="020B0004020202020204" pitchFamily="34" charset="0"/>
              </a:rPr>
              <a:t> alebo </a:t>
            </a:r>
            <a:r>
              <a:rPr lang="sk-SK" sz="4400" b="1" dirty="0">
                <a:latin typeface="Aptos" panose="020B0004020202020204" pitchFamily="34" charset="0"/>
              </a:rPr>
              <a:t>etnický pôvod</a:t>
            </a:r>
            <a:r>
              <a:rPr lang="sk-SK" sz="4400" dirty="0">
                <a:latin typeface="Aptos" panose="020B0004020202020204" pitchFamily="34" charset="0"/>
              </a:rPr>
              <a:t>, </a:t>
            </a:r>
            <a:r>
              <a:rPr lang="sk-SK" sz="4400" b="1" dirty="0">
                <a:latin typeface="Aptos" panose="020B0004020202020204" pitchFamily="34" charset="0"/>
              </a:rPr>
              <a:t>náboženské </a:t>
            </a:r>
            <a:r>
              <a:rPr lang="sk-SK" sz="4400" dirty="0">
                <a:latin typeface="Aptos" panose="020B0004020202020204" pitchFamily="34" charset="0"/>
              </a:rPr>
              <a:t>alebo </a:t>
            </a:r>
            <a:r>
              <a:rPr lang="sk-SK" sz="4400" b="1" dirty="0">
                <a:latin typeface="Aptos" panose="020B0004020202020204" pitchFamily="34" charset="0"/>
              </a:rPr>
              <a:t>filozofické presvedčenie</a:t>
            </a:r>
            <a:r>
              <a:rPr lang="sk-SK" sz="4400" dirty="0">
                <a:latin typeface="Aptos" panose="020B0004020202020204" pitchFamily="34" charset="0"/>
              </a:rPr>
              <a:t>, </a:t>
            </a:r>
            <a:r>
              <a:rPr lang="sk-SK" sz="4400" b="1" dirty="0">
                <a:latin typeface="Aptos" panose="020B0004020202020204" pitchFamily="34" charset="0"/>
              </a:rPr>
              <a:t>politické názory</a:t>
            </a:r>
            <a:r>
              <a:rPr lang="sk-SK" sz="4400" dirty="0">
                <a:latin typeface="Aptos" panose="020B0004020202020204" pitchFamily="34" charset="0"/>
              </a:rPr>
              <a:t>, </a:t>
            </a:r>
            <a:r>
              <a:rPr lang="sk-SK" sz="4400" b="1" dirty="0">
                <a:latin typeface="Aptos" panose="020B0004020202020204" pitchFamily="34" charset="0"/>
              </a:rPr>
              <a:t>členstvo v odboroch</a:t>
            </a:r>
            <a:r>
              <a:rPr lang="sk-SK" sz="4400" dirty="0">
                <a:latin typeface="Aptos" panose="020B0004020202020204" pitchFamily="34" charset="0"/>
              </a:rPr>
              <a:t>, údaje týkajúce sa </a:t>
            </a:r>
            <a:r>
              <a:rPr lang="sk-SK" sz="4400" b="1" dirty="0">
                <a:latin typeface="Aptos" panose="020B0004020202020204" pitchFamily="34" charset="0"/>
              </a:rPr>
              <a:t>zdravia</a:t>
            </a:r>
            <a:r>
              <a:rPr lang="sk-SK" sz="4400" dirty="0">
                <a:latin typeface="Aptos" panose="020B0004020202020204" pitchFamily="34" charset="0"/>
              </a:rPr>
              <a:t> alebo </a:t>
            </a:r>
            <a:r>
              <a:rPr lang="sk-SK" sz="4400" b="1" dirty="0">
                <a:latin typeface="Aptos" panose="020B0004020202020204" pitchFamily="34" charset="0"/>
              </a:rPr>
              <a:t>sexuálneho života</a:t>
            </a:r>
            <a:r>
              <a:rPr lang="sk-SK" sz="4400" dirty="0">
                <a:latin typeface="Aptos" panose="020B0004020202020204" pitchFamily="34" charset="0"/>
              </a:rPr>
              <a:t>, ako aj </a:t>
            </a:r>
            <a:r>
              <a:rPr lang="sk-SK" sz="4400" b="1" dirty="0">
                <a:latin typeface="Aptos" panose="020B0004020202020204" pitchFamily="34" charset="0"/>
              </a:rPr>
              <a:t>genetické údaje</a:t>
            </a:r>
            <a:r>
              <a:rPr lang="sk-SK" sz="4400" dirty="0">
                <a:latin typeface="Aptos" panose="020B0004020202020204" pitchFamily="34" charset="0"/>
              </a:rPr>
              <a:t>, </a:t>
            </a:r>
            <a:r>
              <a:rPr lang="sk-SK" sz="4400" b="1" dirty="0">
                <a:latin typeface="Aptos" panose="020B0004020202020204" pitchFamily="34" charset="0"/>
              </a:rPr>
              <a:t>biometrické údaje</a:t>
            </a:r>
            <a:r>
              <a:rPr lang="sk-SK" sz="4400" dirty="0">
                <a:latin typeface="Aptos" panose="020B0004020202020204" pitchFamily="34" charset="0"/>
              </a:rPr>
              <a:t> a údaje týkajúce sa </a:t>
            </a:r>
            <a:r>
              <a:rPr lang="sk-SK" sz="4400" b="1" dirty="0">
                <a:latin typeface="Aptos" panose="020B0004020202020204" pitchFamily="34" charset="0"/>
              </a:rPr>
              <a:t>sexuálnej orientácie</a:t>
            </a:r>
            <a:r>
              <a:rPr lang="sk-SK" sz="4400" dirty="0">
                <a:latin typeface="Aptos" panose="020B0004020202020204" pitchFamily="34" charset="0"/>
              </a:rPr>
              <a:t>.</a:t>
            </a:r>
          </a:p>
          <a:p>
            <a:endParaRPr lang="mk-MK" sz="4400" dirty="0">
              <a:latin typeface="Aptos" panose="020B0004020202020204" pitchFamily="34" charset="0"/>
            </a:endParaRP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2278" y="5135939"/>
            <a:ext cx="811233" cy="811233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4403" y="2"/>
            <a:ext cx="3100422" cy="243281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135" name="Straight Connector 513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208118" y="1541859"/>
            <a:ext cx="0" cy="2396562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Freeform: Shape 513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11184871" y="7750024"/>
            <a:ext cx="2753588" cy="3037178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9" name="Freeform: Shape 513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14291" y="9050693"/>
            <a:ext cx="2986596" cy="1236308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1" name="Freeform: Shape 514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277545" y="8278795"/>
            <a:ext cx="2010458" cy="2008208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07288565-695E-BFE0-E146-48973679E3F0}"/>
              </a:ext>
            </a:extLst>
          </p:cNvPr>
          <p:cNvSpPr/>
          <p:nvPr/>
        </p:nvSpPr>
        <p:spPr>
          <a:xfrm>
            <a:off x="12598355" y="244402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3799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34858" y="3472882"/>
            <a:ext cx="15581542" cy="2789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 roku 1930 sa holandskí občania slobodne rozhodli poskytnúť vláde svoje osobné údaje, údaje o mene, pôvode a samozrejme o etnicite; keď nacisti vtrhli do krajiny, asi o desaťročie neskôr, prevzali register a zistili, že je veľmi ľahké identifikovať Židov a Rómov, čo viedlo k ich smrti.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4786" y="463227"/>
            <a:ext cx="15746578" cy="1313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1" i="0" u="none" strike="noStrike" kern="1200" cap="none" spc="0" normalizeH="0" baseline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Príbeh, ktorý pomôže pochopiť škody, ktoré môže spôsobiť nedostatočná ochrana údajov.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7A36547B-01A8-75F9-3FA4-E3A262C612FB}"/>
              </a:ext>
            </a:extLst>
          </p:cNvPr>
          <p:cNvSpPr/>
          <p:nvPr/>
        </p:nvSpPr>
        <p:spPr>
          <a:xfrm>
            <a:off x="15773400" y="8210646"/>
            <a:ext cx="1483994" cy="1483994"/>
          </a:xfrm>
          <a:custGeom>
            <a:avLst/>
            <a:gdLst/>
            <a:ahLst/>
            <a:cxnLst/>
            <a:rect l="l" t="t" r="r" b="b"/>
            <a:pathLst>
              <a:path w="1483994" h="1483994">
                <a:moveTo>
                  <a:pt x="0" y="0"/>
                </a:moveTo>
                <a:lnTo>
                  <a:pt x="1483994" y="0"/>
                </a:lnTo>
                <a:lnTo>
                  <a:pt x="1483994" y="1483994"/>
                </a:lnTo>
                <a:lnTo>
                  <a:pt x="0" y="1483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3BDD869E-812C-B347-0771-264E2E3F8BAB}"/>
              </a:ext>
            </a:extLst>
          </p:cNvPr>
          <p:cNvSpPr/>
          <p:nvPr/>
        </p:nvSpPr>
        <p:spPr>
          <a:xfrm>
            <a:off x="1334858" y="8267700"/>
            <a:ext cx="1378501" cy="1369886"/>
          </a:xfrm>
          <a:custGeom>
            <a:avLst/>
            <a:gdLst/>
            <a:ahLst/>
            <a:cxnLst/>
            <a:rect l="l" t="t" r="r" b="b"/>
            <a:pathLst>
              <a:path w="1378501" h="1369886">
                <a:moveTo>
                  <a:pt x="0" y="0"/>
                </a:moveTo>
                <a:lnTo>
                  <a:pt x="1378501" y="0"/>
                </a:lnTo>
                <a:lnTo>
                  <a:pt x="1378501" y="1369886"/>
                </a:lnTo>
                <a:lnTo>
                  <a:pt x="0" y="1369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9721047" y="280497"/>
            <a:ext cx="8291788" cy="8229600"/>
          </a:xfrm>
          <a:custGeom>
            <a:avLst/>
            <a:gdLst/>
            <a:ahLst/>
            <a:cxnLst/>
            <a:rect l="l" t="t" r="r" b="b"/>
            <a:pathLst>
              <a:path w="8291788" h="8229600">
                <a:moveTo>
                  <a:pt x="0" y="0"/>
                </a:moveTo>
                <a:lnTo>
                  <a:pt x="8291788" y="0"/>
                </a:lnTo>
                <a:lnTo>
                  <a:pt x="82917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4" name="TextBox 4"/>
          <p:cNvSpPr txBox="1"/>
          <p:nvPr/>
        </p:nvSpPr>
        <p:spPr>
          <a:xfrm>
            <a:off x="329896" y="147147"/>
            <a:ext cx="17530701" cy="830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07"/>
              </a:lnSpc>
            </a:pPr>
            <a:r>
              <a:rPr lang="sk-SK" sz="3600" b="1" dirty="0">
                <a:solidFill>
                  <a:srgbClr val="92BAB5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Príklad nedostatočnej ochrany údajov:</a:t>
            </a:r>
          </a:p>
          <a:p>
            <a:pPr algn="just">
              <a:lnSpc>
                <a:spcPts val="5107"/>
              </a:lnSpc>
            </a:pPr>
            <a:endParaRPr lang="sk-SK" sz="3600" u="sng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4188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Predstavte si mladú ženu, ktorá nedávno nastúpila do novej práce v miestnej spoločnosti a musela poskytnúť osobné informácie, ako je adresa, telefónne číslo a číslo sociálneho poistenia.</a:t>
            </a:r>
          </a:p>
          <a:p>
            <a:pPr algn="just">
              <a:lnSpc>
                <a:spcPts val="4188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Opatrenia spoločnosti na ochranu údajov boli laxné a ich databáza bola zraniteľná voči kybernetickým útokom. Jej osobné údaje spolu s údajmi jej kolegov ukradli hackeri. O pár týždňov neskôr začala dostávať zvláštne telefonáty z neznámych čísel. Potom začala dostávať nevyžiadané e-maily a listy s reklamami na rôzne produkty a služby. Uvedomila si, že jej osobné údaje boli použité bez jej súhlasu. Bola jej ukradnutá identita a na jej meno boli otvorené podvodné účty.</a:t>
            </a:r>
          </a:p>
          <a:p>
            <a:pPr algn="just">
              <a:lnSpc>
                <a:spcPts val="4188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Prežívala úzkosť a strach o svoje finančné zabezpečenie a súkromie.</a:t>
            </a:r>
          </a:p>
          <a:p>
            <a:pPr algn="just">
              <a:lnSpc>
                <a:spcPts val="4188"/>
              </a:lnSpc>
            </a:pP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Nedostatok náležitých opatrení na ochranu údajov jej spôsobil nielen finančnú ujmu, ale ovplyvňuje aj jej duševnú pohodu. Tento príbeh podčiarkuje dôležitosť robustných opatrení na zabezpečenie údajov</a:t>
            </a:r>
            <a:r>
              <a:rPr lang="en-US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 </a:t>
            </a:r>
            <a:r>
              <a:rPr lang="sk-SK" sz="3600" dirty="0">
                <a:solidFill>
                  <a:srgbClr val="000000"/>
                </a:solidFill>
                <a:latin typeface="Aptos" panose="020B0004020202020204" pitchFamily="34" charset="0"/>
                <a:ea typeface="Inter Italics"/>
                <a:cs typeface="Inter Italics"/>
                <a:sym typeface="Inter Italics"/>
              </a:rPr>
              <a:t>a na ochranu osobných údajov.</a:t>
            </a:r>
            <a:endParaRPr lang="sk-SK" sz="3200" dirty="0">
              <a:solidFill>
                <a:srgbClr val="000000"/>
              </a:solidFill>
              <a:latin typeface="Aptos" panose="020B0004020202020204" pitchFamily="34" charset="0"/>
              <a:ea typeface="Inter Italics"/>
              <a:cs typeface="Inter Italics"/>
              <a:sym typeface="Inter Itali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8322" y="4540597"/>
            <a:ext cx="3679995" cy="3679995"/>
          </a:xfrm>
          <a:custGeom>
            <a:avLst/>
            <a:gdLst/>
            <a:ahLst/>
            <a:cxnLst/>
            <a:rect l="l" t="t" r="r" b="b"/>
            <a:pathLst>
              <a:path w="3679995" h="3679995">
                <a:moveTo>
                  <a:pt x="0" y="0"/>
                </a:moveTo>
                <a:lnTo>
                  <a:pt x="3679996" y="0"/>
                </a:lnTo>
                <a:lnTo>
                  <a:pt x="3679996" y="3679995"/>
                </a:lnTo>
                <a:lnTo>
                  <a:pt x="0" y="3679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solidFill>
                <a:srgbClr val="92BAB5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5306043" y="4758336"/>
            <a:ext cx="5859172" cy="3244516"/>
          </a:xfrm>
          <a:custGeom>
            <a:avLst/>
            <a:gdLst/>
            <a:ahLst/>
            <a:cxnLst/>
            <a:rect l="l" t="t" r="r" b="b"/>
            <a:pathLst>
              <a:path w="5859172" h="3244516">
                <a:moveTo>
                  <a:pt x="0" y="0"/>
                </a:moveTo>
                <a:lnTo>
                  <a:pt x="5859172" y="0"/>
                </a:lnTo>
                <a:lnTo>
                  <a:pt x="5859172" y="3244517"/>
                </a:lnTo>
                <a:lnTo>
                  <a:pt x="0" y="324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latin typeface="Aptos" panose="020B00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1160697"/>
            <a:ext cx="16230600" cy="2514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sk-SK" sz="3200" dirty="0">
                <a:solidFill>
                  <a:srgbClr val="000000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Vzhľadom na skúsenosti, ako je táto, EURÓPSKA CHARTA ĽUDSKÝCH PRÁV v článku 8 uvádza, že každý má právo na ochranu svojich osobných údajov. Táto ochrana sa podľa článku 5 európskeho nariadenia 2016/679 musí zabezpečovať za podmienok rešpektovania nasledujúcich zásad:</a:t>
            </a:r>
            <a:endParaRPr lang="sk-SK" sz="3099" dirty="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66519" y="5392753"/>
            <a:ext cx="5138218" cy="1945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sk-SK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ČL</a:t>
            </a:r>
            <a:r>
              <a:rPr lang="en-US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 8.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sk-SK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EURÓPSKEJ CHARTY ĽUDSKÝCH PRÁV</a:t>
            </a:r>
            <a:r>
              <a:rPr lang="en-US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</a:p>
        </p:txBody>
      </p:sp>
      <p:sp>
        <p:nvSpPr>
          <p:cNvPr id="6" name="Freeform 6"/>
          <p:cNvSpPr/>
          <p:nvPr/>
        </p:nvSpPr>
        <p:spPr>
          <a:xfrm>
            <a:off x="11650506" y="4758336"/>
            <a:ext cx="5859172" cy="3244516"/>
          </a:xfrm>
          <a:custGeom>
            <a:avLst/>
            <a:gdLst/>
            <a:ahLst/>
            <a:cxnLst/>
            <a:rect l="l" t="t" r="r" b="b"/>
            <a:pathLst>
              <a:path w="5859172" h="3244516">
                <a:moveTo>
                  <a:pt x="0" y="0"/>
                </a:moveTo>
                <a:lnTo>
                  <a:pt x="5859172" y="0"/>
                </a:lnTo>
                <a:lnTo>
                  <a:pt x="5859172" y="3244517"/>
                </a:lnTo>
                <a:lnTo>
                  <a:pt x="0" y="3244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latin typeface="Aptos" panose="020B00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7223" y="5352430"/>
            <a:ext cx="4932289" cy="191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6"/>
              </a:lnSpc>
            </a:pPr>
            <a:r>
              <a:rPr lang="sk-SK" sz="359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ČL</a:t>
            </a:r>
            <a:r>
              <a:rPr lang="en-US" sz="3590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. 5.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sk-SK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NARIADENIA </a:t>
            </a:r>
            <a:r>
              <a:rPr lang="en-US" sz="3699" dirty="0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2016/679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88695" y="4994686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3" name="Freeform 3"/>
          <p:cNvSpPr/>
          <p:nvPr/>
        </p:nvSpPr>
        <p:spPr>
          <a:xfrm>
            <a:off x="459367" y="3665202"/>
            <a:ext cx="2337068" cy="2337068"/>
          </a:xfrm>
          <a:custGeom>
            <a:avLst/>
            <a:gdLst/>
            <a:ahLst/>
            <a:cxnLst/>
            <a:rect l="l" t="t" r="r" b="b"/>
            <a:pathLst>
              <a:path w="2337068" h="2337068">
                <a:moveTo>
                  <a:pt x="0" y="0"/>
                </a:moveTo>
                <a:lnTo>
                  <a:pt x="2337068" y="0"/>
                </a:lnTo>
                <a:lnTo>
                  <a:pt x="2337068" y="2337068"/>
                </a:lnTo>
                <a:lnTo>
                  <a:pt x="0" y="233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562124" y="3700481"/>
            <a:ext cx="2266509" cy="2266509"/>
          </a:xfrm>
          <a:custGeom>
            <a:avLst/>
            <a:gdLst/>
            <a:ahLst/>
            <a:cxnLst/>
            <a:rect l="l" t="t" r="r" b="b"/>
            <a:pathLst>
              <a:path w="2266509" h="2266509">
                <a:moveTo>
                  <a:pt x="0" y="0"/>
                </a:moveTo>
                <a:lnTo>
                  <a:pt x="2266509" y="0"/>
                </a:lnTo>
                <a:lnTo>
                  <a:pt x="2266509" y="2266510"/>
                </a:lnTo>
                <a:lnTo>
                  <a:pt x="0" y="22665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5" name="TextBox 5"/>
          <p:cNvSpPr txBox="1"/>
          <p:nvPr/>
        </p:nvSpPr>
        <p:spPr>
          <a:xfrm>
            <a:off x="4488485" y="495300"/>
            <a:ext cx="9391171" cy="651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sk-SK" sz="4800" b="1" dirty="0">
                <a:solidFill>
                  <a:srgbClr val="FFAA5A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NASLEDUJÚCE PRINCÍPY</a:t>
            </a:r>
            <a:endParaRPr lang="en-US" sz="4800" b="1" dirty="0">
              <a:solidFill>
                <a:srgbClr val="FFAA5A"/>
              </a:solidFill>
              <a:latin typeface="Aptos" panose="020B0004020202020204" pitchFamily="34" charset="0"/>
              <a:ea typeface="Inter Bold"/>
              <a:cs typeface="Inter Bold"/>
              <a:sym typeface="Inter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23049" y="2122607"/>
            <a:ext cx="4038195" cy="653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Korektnosť a transparentnosť: 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dotknutá osoba si musí byť vedomá údajov, ktoré poskytuje, a preto sú niektoré súbory COOKIE nelegitímne.</a:t>
            </a:r>
            <a:endParaRPr lang="sk-SK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106899" y="2122607"/>
            <a:ext cx="4038195" cy="507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Obmedzenie: 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Zhromažďované údaje musia byť obmedzené na účel; je zakázané zbierať nepotrebné údaje.</a:t>
            </a:r>
            <a:endParaRPr lang="sk-SK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8" name="Freeform 8"/>
          <p:cNvSpPr/>
          <p:nvPr/>
        </p:nvSpPr>
        <p:spPr>
          <a:xfrm rot="5400000">
            <a:off x="5670778" y="4994686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9" name="Freeform 9"/>
          <p:cNvSpPr/>
          <p:nvPr/>
        </p:nvSpPr>
        <p:spPr>
          <a:xfrm rot="5400000">
            <a:off x="11179577" y="4994686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3" y="0"/>
                </a:lnTo>
                <a:lnTo>
                  <a:pt x="7348063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450" y="3568883"/>
            <a:ext cx="2337068" cy="2337068"/>
          </a:xfrm>
          <a:custGeom>
            <a:avLst/>
            <a:gdLst/>
            <a:ahLst/>
            <a:cxnLst/>
            <a:rect l="l" t="t" r="r" b="b"/>
            <a:pathLst>
              <a:path w="2337068" h="2337068">
                <a:moveTo>
                  <a:pt x="0" y="0"/>
                </a:moveTo>
                <a:lnTo>
                  <a:pt x="2337068" y="0"/>
                </a:lnTo>
                <a:lnTo>
                  <a:pt x="2337068" y="2337068"/>
                </a:lnTo>
                <a:lnTo>
                  <a:pt x="0" y="233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3" name="Freeform 3"/>
          <p:cNvSpPr/>
          <p:nvPr/>
        </p:nvSpPr>
        <p:spPr>
          <a:xfrm>
            <a:off x="15632294" y="3600289"/>
            <a:ext cx="2274256" cy="2274256"/>
          </a:xfrm>
          <a:custGeom>
            <a:avLst/>
            <a:gdLst/>
            <a:ahLst/>
            <a:cxnLst/>
            <a:rect l="l" t="t" r="r" b="b"/>
            <a:pathLst>
              <a:path w="2274256" h="2274256">
                <a:moveTo>
                  <a:pt x="0" y="0"/>
                </a:moveTo>
                <a:lnTo>
                  <a:pt x="2274256" y="0"/>
                </a:lnTo>
                <a:lnTo>
                  <a:pt x="2274256" y="2274256"/>
                </a:lnTo>
                <a:lnTo>
                  <a:pt x="0" y="22742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4" name="TextBox 4"/>
          <p:cNvSpPr txBox="1"/>
          <p:nvPr/>
        </p:nvSpPr>
        <p:spPr>
          <a:xfrm>
            <a:off x="4214384" y="1662414"/>
            <a:ext cx="4038195" cy="5807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Uchovávanie: 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Informácie sa musia uchovávať pomocou techník, ktoré umožňujú ich uchovávanie len tak dlho, ako je to nevyhnutné</a:t>
            </a:r>
            <a:r>
              <a:rPr lang="en-US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.</a:t>
            </a:r>
            <a:endParaRPr lang="en-US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110394" y="1662414"/>
            <a:ext cx="4038195" cy="507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4"/>
              </a:lnSpc>
            </a:pPr>
            <a:r>
              <a:rPr lang="sk-SK" sz="4000" b="1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Zodpovednosť: </a:t>
            </a:r>
            <a:r>
              <a:rPr lang="sk-SK" sz="4000" dirty="0">
                <a:solidFill>
                  <a:srgbClr val="000000"/>
                </a:solidFill>
                <a:latin typeface="Aptos" panose="020B0004020202020204" pitchFamily="34" charset="0"/>
                <a:ea typeface="Inter Bold"/>
                <a:cs typeface="Inter Bold"/>
                <a:sym typeface="Inter Bold"/>
              </a:rPr>
              <a:t>Používatelia, ktorí zhromažďujú údaje, musia zabezpečiť primeranú úroveň bezpečnosti.</a:t>
            </a:r>
            <a:endParaRPr lang="sk-SK" sz="40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6" name="Freeform 6"/>
          <p:cNvSpPr/>
          <p:nvPr/>
        </p:nvSpPr>
        <p:spPr>
          <a:xfrm rot="5400000">
            <a:off x="-372862" y="4761738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7"/>
                </a:lnTo>
                <a:lnTo>
                  <a:pt x="0" y="321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7" name="Freeform 7"/>
          <p:cNvSpPr/>
          <p:nvPr/>
        </p:nvSpPr>
        <p:spPr>
          <a:xfrm rot="5400000">
            <a:off x="5502692" y="4761738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3" y="0"/>
                </a:lnTo>
                <a:lnTo>
                  <a:pt x="7348063" y="321477"/>
                </a:lnTo>
                <a:lnTo>
                  <a:pt x="0" y="321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  <p:sp>
        <p:nvSpPr>
          <p:cNvPr id="8" name="Freeform 8"/>
          <p:cNvSpPr/>
          <p:nvPr/>
        </p:nvSpPr>
        <p:spPr>
          <a:xfrm rot="5400000">
            <a:off x="11487183" y="4894044"/>
            <a:ext cx="7348064" cy="321478"/>
          </a:xfrm>
          <a:custGeom>
            <a:avLst/>
            <a:gdLst/>
            <a:ahLst/>
            <a:cxnLst/>
            <a:rect l="l" t="t" r="r" b="b"/>
            <a:pathLst>
              <a:path w="7348064" h="321478">
                <a:moveTo>
                  <a:pt x="0" y="0"/>
                </a:moveTo>
                <a:lnTo>
                  <a:pt x="7348064" y="0"/>
                </a:lnTo>
                <a:lnTo>
                  <a:pt x="7348064" y="321478"/>
                </a:lnTo>
                <a:lnTo>
                  <a:pt x="0" y="3214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0E61D-657D-478B-888D-331D351B9FD1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</ds:schemaRefs>
</ds:datastoreItem>
</file>

<file path=customXml/itemProps2.xml><?xml version="1.0" encoding="utf-8"?>
<ds:datastoreItem xmlns:ds="http://schemas.openxmlformats.org/officeDocument/2006/customXml" ds:itemID="{C7ED1E21-B20C-468A-BFB8-6E9EE1A821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B7029E-8BE0-4BC3-8EEE-91329D4EF032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2010</Words>
  <Application>Microsoft Office PowerPoint</Application>
  <PresentationFormat>Vlastná</PresentationFormat>
  <Paragraphs>135</Paragraphs>
  <Slides>25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27" baseType="lpstr">
      <vt:lpstr>Office Theme</vt:lpstr>
      <vt:lpstr>Motív Office</vt:lpstr>
      <vt:lpstr>Digitálne súkromie– Druhy digitálneho súkromia</vt:lpstr>
      <vt:lpstr>Prezentácia programu PowerPoint</vt:lpstr>
      <vt:lpstr>INFORMAČNÉ SÚKROMIE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TIPY</vt:lpstr>
      <vt:lpstr>KOMUNIKAČNÉ SÚKROMIE</vt:lpstr>
      <vt:lpstr>Prezentácia programu PowerPoint</vt:lpstr>
      <vt:lpstr>Prezentácia programu PowerPoint</vt:lpstr>
      <vt:lpstr>VÝUKA DIGITÁLNEHO SÚKROMIA</vt:lpstr>
      <vt:lpstr>Na zapojenie sa do tohto procesu bude položený rad otázok, ktoré podnietia zváženie každodenných praktík, po ktorých bude nasledovať účasť na rôznych aktivitách:</vt:lpstr>
      <vt:lpstr>Prezentácia programu PowerPoint</vt:lpstr>
      <vt:lpstr>Kríživka</vt:lpstr>
      <vt:lpstr>Prezentácia programu PowerPoint</vt:lpstr>
      <vt:lpstr>ĎALŠIA AKTIVITA: WORKSHOPY NASTAVENIA SÚKROMIA</vt:lpstr>
      <vt:lpstr>Prezentácia programu PowerPoint</vt:lpstr>
      <vt:lpstr>Prezentácia programu PowerPoint</vt:lpstr>
      <vt:lpstr>Prezentácia programu PowerPoint</vt:lpstr>
      <vt:lpstr>Prezentácia programu PowerPoint</vt:lpstr>
      <vt:lpstr>ZÁVEREČNÝ TEST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3. Types of Digital Privacy and Teaching Digital Privacy</dc:title>
  <cp:lastModifiedBy>Martin Richter</cp:lastModifiedBy>
  <cp:revision>34</cp:revision>
  <dcterms:created xsi:type="dcterms:W3CDTF">2006-08-16T00:00:00Z</dcterms:created>
  <dcterms:modified xsi:type="dcterms:W3CDTF">2024-10-23T12:33:52Z</dcterms:modified>
  <dc:identifier>DAGKiPXeoDI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