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mk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>
  <p:cSld name="Úvodná snímk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2286000" y="3974221"/>
            <a:ext cx="13716000" cy="111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ERASMUS+KA220-ADU - Cooperation partnerships in adult education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3000"/>
              <a:buFont typeface="Cambria"/>
              <a:buNone/>
            </a:pPr>
            <a:r>
              <a:rPr lang="mk" sz="3000" b="1">
                <a:solidFill>
                  <a:srgbClr val="FFAA5A"/>
                </a:solidFill>
                <a:latin typeface="Cambria"/>
                <a:ea typeface="Cambria"/>
                <a:cs typeface="Cambria"/>
                <a:sym typeface="Cambria"/>
              </a:rPr>
              <a:t>KA220-ADU-2BF13E10 </a:t>
            </a:r>
            <a:endParaRPr sz="3000" b="1">
              <a:solidFill>
                <a:srgbClr val="FFAA5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Building Digital Resilience by Making Digital Wellbeing and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Security Accessible to All</a:t>
            </a:r>
            <a:b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mk" sz="39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rPr>
              <a:t>&lt;&lt;DigiWELL&gt;&gt;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95" name="Google Shape;95;p16" descr="Obrázok, na ktorom je tex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Slovenská poľnohospodárska univerzita v Nit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89235" y="5963498"/>
              <a:ext cx="1128044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 descr="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7279" y="5963498"/>
              <a:ext cx="968299" cy="504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 descr="AIFED - Formación, cultura y empleo en Granada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98797" y="5968999"/>
              <a:ext cx="1521023" cy="523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566511" y="5945929"/>
              <a:ext cx="149902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 descr="Syzygia Foundation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06409" y="6252553"/>
              <a:ext cx="1419225" cy="282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53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200"/>
              <a:buChar char="❑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4000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4800"/>
              <a:buChar char="❑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m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7200"/>
              <a:buFont typeface="Cambria"/>
              <a:buNone/>
              <a:defRPr sz="7200" b="1" i="0" u="none" strike="noStrike" cap="none">
                <a:solidFill>
                  <a:srgbClr val="92BA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FAA5A"/>
              </a:buClr>
              <a:buSzPts val="4200"/>
              <a:buFont typeface="Noto Sans Symbols"/>
              <a:buChar char="❑"/>
              <a:defRPr sz="4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AA5A"/>
              </a:buClr>
              <a:buSzPts val="4800"/>
              <a:buFont typeface="Calibri"/>
              <a:buNone/>
            </a:pPr>
            <a:r>
              <a:rPr lang="mk" sz="4800" b="1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Дигитална приватност – </a:t>
            </a:r>
            <a:br>
              <a:rPr lang="mk" sz="4800" b="1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k" sz="4800" b="1">
                <a:solidFill>
                  <a:srgbClr val="FFAA5A"/>
                </a:solidFill>
                <a:latin typeface="Calibri"/>
                <a:ea typeface="Calibri"/>
                <a:cs typeface="Calibri"/>
                <a:sym typeface="Calibri"/>
              </a:rPr>
              <a:t>Заклучоци</a:t>
            </a:r>
            <a:endParaRPr sz="4800" b="1">
              <a:solidFill>
                <a:srgbClr val="FFAA5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2" descr="Obrázok, na ktorom j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423" y="1099211"/>
            <a:ext cx="3610221" cy="79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3988" y="7726580"/>
            <a:ext cx="1225763" cy="116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 descr="Slovenská poľnohospodárska univerzita v Nit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9387" y="7908668"/>
            <a:ext cx="177802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89070" y="7864128"/>
            <a:ext cx="1159515" cy="152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 descr="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48585" y="7820121"/>
            <a:ext cx="1526235" cy="75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48823" y="7812559"/>
            <a:ext cx="1823235" cy="84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 descr="AIFED - Formación, cultura y empleo en Granad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34649" y="8656873"/>
            <a:ext cx="2397440" cy="78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405535" y="8834133"/>
            <a:ext cx="236275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descr="Syzygia Found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932519" y="8793872"/>
            <a:ext cx="2236985" cy="42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Градење дигитална отпорност </a:t>
            </a:r>
            <a:b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-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преку овозможување</a:t>
            </a:r>
            <a: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 дигиталната благосостојба </a:t>
            </a:r>
            <a:b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безбедност достапни за сите </a:t>
            </a:r>
            <a:br>
              <a:rPr lang="mk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mk" sz="16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2022-2-SK01-KA220-ADU-000096888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22"/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146" name="Google Shape;146;p22" descr="Obrázok, na ktorom je text, diagram, kruh, snímka obrazovky&#10;&#10;Automaticky generovaný popis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2" descr="Free Concept Of Data Privacy And Policy Illustration - Free Download  Business Illustrations | IconScout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118443" y="1638300"/>
              <a:ext cx="7620000" cy="428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/>
        </p:nvSpPr>
        <p:spPr>
          <a:xfrm>
            <a:off x="468447" y="981075"/>
            <a:ext cx="17351100" cy="707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67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3600" b="1" dirty="0">
                <a:solidFill>
                  <a:srgbClr val="92BAB5"/>
                </a:solidFill>
                <a:latin typeface="Arial"/>
                <a:ea typeface="Arial"/>
                <a:cs typeface="Arial"/>
                <a:sym typeface="Arial"/>
              </a:rPr>
              <a:t>Бесплатна лиценца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Производот е креиран од проектот „Градење дигитална отпорност преку правење дигитална благосостојба и безбедност достапни за сите 2022-2-SK01-KA220-ADU-000096888“ е развиен со поддршка на Европската комисија и го одразува исклучиво мислењето на автор. Европската комисија не е одговорна за содржината на документите</a:t>
            </a:r>
            <a:endParaRPr sz="24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Публикацијата ја добива лиценцата Creative Commons CC BY-NC SA.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Оваа лиценца ви овозможува да ја дистрибуирате, преработувате, подобрувате и надградувате работата, но само некомерцијално. При користење на делото, како и извадоците од ова мора : </a:t>
            </a:r>
            <a:endParaRPr sz="24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 се спомене изворот и мора да се даде линк до лиценцата и да се наведат можни промени. Авторските права остануваат кај авторите на документите.</a:t>
            </a:r>
            <a:endParaRPr sz="24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делото не смее да се користи за комерцијални цели.</a:t>
            </a:r>
            <a:endParaRPr sz="2400" dirty="0"/>
          </a:p>
          <a:p>
            <a:pPr marL="971550" marR="0" lvl="1" indent="-48895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mk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Ако го прекомпонирате, конвертирате или надградите на делото, вашите придонеси мора да бидат објавени под истата лиценца како и оригиналот.</a:t>
            </a:r>
            <a:endParaRPr sz="24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b="1" dirty="0">
                <a:solidFill>
                  <a:srgbClr val="FFAA5A"/>
                </a:solidFill>
                <a:latin typeface="Arial"/>
                <a:ea typeface="Arial"/>
                <a:cs typeface="Arial"/>
                <a:sym typeface="Arial"/>
              </a:rPr>
              <a:t>Одрекување на одговорност:</a:t>
            </a:r>
            <a:endParaRPr sz="24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Проектот е финансиран од Европската Унија. Сепак, искажаните ставови и мислења се само на авторот(ите) и не мора да ги одразуваат ставовите на Европската унија или Европската извршна агенција за образование и култура (EACEA). Ниту Европската Унија, ниту EACEA не можат да бидат одговорни за нив.</a:t>
            </a:r>
            <a:endParaRPr sz="2400" dirty="0"/>
          </a:p>
          <a:p>
            <a:pPr marL="0" marR="0" lvl="0" indent="0" algn="just" rtl="0">
              <a:lnSpc>
                <a:spcPct val="84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k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/>
          </a:p>
        </p:txBody>
      </p:sp>
      <p:sp>
        <p:nvSpPr>
          <p:cNvPr id="247" name="Google Shape;247;p31"/>
          <p:cNvSpPr/>
          <p:nvPr/>
        </p:nvSpPr>
        <p:spPr>
          <a:xfrm>
            <a:off x="468447" y="3082269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 extrusionOk="0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 rot="-853893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23"/>
          <p:cNvGrpSpPr/>
          <p:nvPr/>
        </p:nvGrpSpPr>
        <p:grpSpPr>
          <a:xfrm>
            <a:off x="762000" y="2172583"/>
            <a:ext cx="16306800" cy="7237232"/>
            <a:chOff x="0" y="883"/>
            <a:chExt cx="16306800" cy="7237232"/>
          </a:xfrm>
        </p:grpSpPr>
        <p:sp>
          <p:nvSpPr>
            <p:cNvPr id="156" name="Google Shape;156;p23"/>
            <p:cNvSpPr/>
            <p:nvPr/>
          </p:nvSpPr>
          <p:spPr>
            <a:xfrm>
              <a:off x="0" y="883"/>
              <a:ext cx="16306800" cy="206778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25503" y="466134"/>
              <a:ext cx="1137279" cy="1137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2388286" y="883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2388286" y="883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825" tIns="218825" rIns="218825" bIns="21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mk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Разбирање на дигиталната приватност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0" y="2585609"/>
              <a:ext cx="16306800" cy="206778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25503" y="3050860"/>
              <a:ext cx="1137279" cy="113727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2388286" y="2585609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 txBox="1"/>
            <p:nvPr/>
          </p:nvSpPr>
          <p:spPr>
            <a:xfrm>
              <a:off x="2388286" y="2585609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825" tIns="218825" rIns="218825" bIns="21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mk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Фишинг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0" y="5170335"/>
              <a:ext cx="16306800" cy="2067780"/>
            </a:xfrm>
            <a:prstGeom prst="roundRect">
              <a:avLst>
                <a:gd name="adj" fmla="val 1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5503" y="5635586"/>
              <a:ext cx="1137279" cy="113727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2388286" y="5170335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 txBox="1"/>
            <p:nvPr/>
          </p:nvSpPr>
          <p:spPr>
            <a:xfrm>
              <a:off x="2388286" y="5170335"/>
              <a:ext cx="13918513" cy="206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825" tIns="218825" rIns="218825" bIns="21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mk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Видови на дигитална приватност и настава за дигитална приватност</a:t>
              </a:r>
              <a:endPara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558905" y="661263"/>
            <a:ext cx="10662684" cy="88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ct val="100000"/>
              <a:buFont typeface="Arial"/>
              <a:buNone/>
            </a:pPr>
            <a:r>
              <a:rPr lang="mk">
                <a:latin typeface="Arial"/>
                <a:ea typeface="Arial"/>
                <a:cs typeface="Arial"/>
                <a:sym typeface="Arial"/>
              </a:rPr>
              <a:t>Резиме на курсот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000" dirty="0"/>
              <a:t>Повторете го курсот бр. 1  </a:t>
            </a:r>
            <a:br>
              <a:rPr lang="mk" sz="4000" dirty="0"/>
            </a:br>
            <a:r>
              <a:rPr lang="mk" sz="4000" dirty="0"/>
              <a:t>Разбирање на дигиталната приватност</a:t>
            </a:r>
            <a:endParaRPr sz="6800" dirty="0"/>
          </a:p>
        </p:txBody>
      </p:sp>
      <p:sp>
        <p:nvSpPr>
          <p:cNvPr id="176" name="Google Shape;176;p24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400" b="1" dirty="0">
                <a:solidFill>
                  <a:srgbClr val="FFAA5A"/>
                </a:solidFill>
              </a:rPr>
              <a:t>Дефинирање на дигиталната приватност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b="1" u="sng" dirty="0">
                <a:solidFill>
                  <a:srgbClr val="000000"/>
                </a:solidFill>
              </a:rPr>
              <a:t>Што? </a:t>
            </a:r>
            <a:r>
              <a:rPr lang="mk" sz="3400" dirty="0">
                <a:solidFill>
                  <a:srgbClr val="000000"/>
                </a:solidFill>
              </a:rPr>
              <a:t>Способноста на поединецот </a:t>
            </a:r>
            <a:r>
              <a:rPr lang="mk" sz="3400" b="1" dirty="0">
                <a:solidFill>
                  <a:srgbClr val="000000"/>
                </a:solidFill>
              </a:rPr>
              <a:t>да го контролира и заштити пристапот и употребата на нивните лични информации </a:t>
            </a:r>
            <a:r>
              <a:rPr lang="mk" sz="3400" dirty="0">
                <a:solidFill>
                  <a:srgbClr val="000000"/>
                </a:solidFill>
              </a:rPr>
              <a:t>кога пребарува на интернет.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b="1" u="sng" dirty="0">
                <a:solidFill>
                  <a:srgbClr val="000000"/>
                </a:solidFill>
              </a:rPr>
              <a:t>Влијание: </a:t>
            </a:r>
            <a:r>
              <a:rPr lang="mk" sz="3400" dirty="0">
                <a:solidFill>
                  <a:srgbClr val="000000"/>
                </a:solidFill>
              </a:rPr>
              <a:t>Не е апстрактен концепт, од клучно значење е да се разбере </a:t>
            </a:r>
            <a:r>
              <a:rPr lang="mk" sz="3400" b="1" dirty="0">
                <a:solidFill>
                  <a:srgbClr val="000000"/>
                </a:solidFill>
              </a:rPr>
              <a:t>за да се заштитат лични информации од неовластена употреба </a:t>
            </a:r>
            <a:r>
              <a:rPr lang="mk" sz="3400" dirty="0">
                <a:solidFill>
                  <a:srgbClr val="000000"/>
                </a:solidFill>
              </a:rPr>
              <a:t>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b="1" u="sng" dirty="0">
                <a:solidFill>
                  <a:srgbClr val="000000"/>
                </a:solidFill>
              </a:rPr>
              <a:t>Зошто? </a:t>
            </a:r>
            <a:r>
              <a:rPr lang="mk" sz="3400" dirty="0">
                <a:solidFill>
                  <a:srgbClr val="000000"/>
                </a:solidFill>
              </a:rPr>
              <a:t>Во меѓусебно поврзан свет, поделбата помеѓу лично / приватно и општо / јавно е тенка линија. Дигиталната приватност (DP) е </a:t>
            </a:r>
            <a:r>
              <a:rPr lang="mk" sz="3400" b="1" dirty="0">
                <a:solidFill>
                  <a:srgbClr val="000000"/>
                </a:solidFill>
              </a:rPr>
              <a:t>заштита </a:t>
            </a:r>
            <a:r>
              <a:rPr lang="mk" sz="3400" dirty="0">
                <a:solidFill>
                  <a:srgbClr val="000000"/>
                </a:solidFill>
              </a:rPr>
              <a:t>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b="1" u="sng" dirty="0">
                <a:solidFill>
                  <a:srgbClr val="000000"/>
                </a:solidFill>
              </a:rPr>
              <a:t>Мерка? </a:t>
            </a:r>
            <a:r>
              <a:rPr lang="mk" sz="3400" dirty="0">
                <a:solidFill>
                  <a:srgbClr val="000000"/>
                </a:solidFill>
              </a:rPr>
              <a:t>Во ЕУ, </a:t>
            </a:r>
            <a:r>
              <a:rPr lang="mk" sz="3400" b="1" dirty="0">
                <a:solidFill>
                  <a:srgbClr val="000000"/>
                </a:solidFill>
              </a:rPr>
              <a:t>GDPR </a:t>
            </a:r>
            <a:r>
              <a:rPr lang="mk" sz="3400" dirty="0">
                <a:solidFill>
                  <a:srgbClr val="000000"/>
                </a:solidFill>
              </a:rPr>
              <a:t>(Општа регулатива за заштита на податоци) гарантира заштита на лични податоци </a:t>
            </a:r>
            <a:r>
              <a:rPr lang="mk" sz="3400" b="1" dirty="0">
                <a:solidFill>
                  <a:srgbClr val="000000"/>
                </a:solidFill>
              </a:rPr>
              <a:t>кога и како да се собираат </a:t>
            </a:r>
            <a:r>
              <a:rPr lang="mk" sz="3400" dirty="0">
                <a:solidFill>
                  <a:srgbClr val="000000"/>
                </a:solidFill>
              </a:rPr>
              <a:t>.</a:t>
            </a:r>
            <a:endParaRPr sz="4000"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sz="34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 dirty="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 dirty="0"/>
          </a:p>
        </p:txBody>
      </p:sp>
      <p:sp>
        <p:nvSpPr>
          <p:cNvPr id="178" name="Google Shape;178;p24"/>
          <p:cNvSpPr/>
          <p:nvPr/>
        </p:nvSpPr>
        <p:spPr>
          <a:xfrm>
            <a:off x="356957" y="141837"/>
            <a:ext cx="1800686" cy="1800686"/>
          </a:xfrm>
          <a:custGeom>
            <a:avLst/>
            <a:gdLst/>
            <a:ahLst/>
            <a:cxnLst/>
            <a:rect l="l" t="t" r="r" b="b"/>
            <a:pathLst>
              <a:path w="1800686" h="1800686" extrusionOk="0">
                <a:moveTo>
                  <a:pt x="0" y="0"/>
                </a:moveTo>
                <a:lnTo>
                  <a:pt x="1800686" y="0"/>
                </a:lnTo>
                <a:lnTo>
                  <a:pt x="1800686" y="1800686"/>
                </a:lnTo>
                <a:lnTo>
                  <a:pt x="0" y="1800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300" dirty="0"/>
              <a:t>Повторете го курсот бр. 1 – </a:t>
            </a:r>
            <a:br>
              <a:rPr lang="mk" sz="4300" dirty="0"/>
            </a:br>
            <a:r>
              <a:rPr lang="mk" sz="4300" dirty="0"/>
              <a:t>Разбирање на дигиталната приватност</a:t>
            </a:r>
            <a:endParaRPr sz="7100" dirty="0"/>
          </a:p>
        </p:txBody>
      </p:sp>
      <p:sp>
        <p:nvSpPr>
          <p:cNvPr id="187" name="Google Shape;187;p25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400" b="1">
                <a:solidFill>
                  <a:srgbClr val="FFAA5A"/>
                </a:solidFill>
              </a:rPr>
              <a:t>Дефинирање на дигиталната приватност</a:t>
            </a:r>
            <a:endParaRPr sz="400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>
                <a:solidFill>
                  <a:srgbClr val="000000"/>
                </a:solidFill>
              </a:rPr>
              <a:t>Закон? </a:t>
            </a:r>
            <a:r>
              <a:rPr lang="mk" sz="3400">
                <a:solidFill>
                  <a:srgbClr val="000000"/>
                </a:solidFill>
              </a:rPr>
              <a:t>Правото на приватност е заштитено со </a:t>
            </a:r>
            <a:r>
              <a:rPr lang="mk" sz="3400" b="1">
                <a:solidFill>
                  <a:srgbClr val="000000"/>
                </a:solidFill>
              </a:rPr>
              <a:t>член 8 од Повелбата за основните права на Европската унија.</a:t>
            </a:r>
            <a:endParaRPr sz="3400" b="1" u="sng">
              <a:solidFill>
                <a:srgbClr val="000000"/>
              </a:solidFill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>
                <a:solidFill>
                  <a:srgbClr val="000000"/>
                </a:solidFill>
              </a:rPr>
              <a:t>Придобивки од ДП? </a:t>
            </a:r>
            <a:r>
              <a:rPr lang="mk" sz="3400" b="1">
                <a:solidFill>
                  <a:srgbClr val="000000"/>
                </a:solidFill>
              </a:rPr>
              <a:t>Способност за заштита на лични информации, спречување на кражба на идентитет, спречување на неовластен пристап, избегнување насочени реклами.</a:t>
            </a:r>
            <a:endParaRPr sz="3400" b="1" u="sng">
              <a:solidFill>
                <a:srgbClr val="000000"/>
              </a:solidFill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>
                <a:solidFill>
                  <a:srgbClr val="000000"/>
                </a:solidFill>
              </a:rPr>
              <a:t>Без ДП? </a:t>
            </a:r>
            <a:r>
              <a:rPr lang="mk" sz="3400" b="1">
                <a:solidFill>
                  <a:srgbClr val="000000"/>
                </a:solidFill>
              </a:rPr>
              <a:t>Ризик од сајбер напади, кражба на идентитет и измама, прекршување на податоци, губење на доверба, надзор и следење, психолошки влијанија.</a:t>
            </a:r>
            <a:endParaRPr sz="3400" b="1" u="sng">
              <a:solidFill>
                <a:srgbClr val="000000"/>
              </a:solidFill>
            </a:endParaRPr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>
                <a:solidFill>
                  <a:srgbClr val="000000"/>
                </a:solidFill>
              </a:rPr>
              <a:t>Прашања? </a:t>
            </a:r>
            <a:r>
              <a:rPr lang="mk" sz="3400" b="1">
                <a:solidFill>
                  <a:srgbClr val="000000"/>
                </a:solidFill>
              </a:rPr>
              <a:t>Стратегии </a:t>
            </a:r>
            <a:r>
              <a:rPr lang="mk" sz="3400">
                <a:solidFill>
                  <a:srgbClr val="000000"/>
                </a:solidFill>
              </a:rPr>
              <a:t>(образование, анти-вируси итн.) </a:t>
            </a:r>
            <a:r>
              <a:rPr lang="mk" sz="3400" b="1">
                <a:solidFill>
                  <a:srgbClr val="000000"/>
                </a:solidFill>
              </a:rPr>
              <a:t>за ублажување на ризиците и ранливостите </a:t>
            </a:r>
            <a:r>
              <a:rPr lang="mk" sz="3400">
                <a:solidFill>
                  <a:srgbClr val="000000"/>
                </a:solidFill>
              </a:rPr>
              <a:t>(фишинг, малициозен софтвер, откуп и сл.).</a:t>
            </a:r>
            <a:endParaRPr sz="400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sz="340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/>
          </a:p>
        </p:txBody>
      </p:sp>
      <p:sp>
        <p:nvSpPr>
          <p:cNvPr id="189" name="Google Shape;189;p25"/>
          <p:cNvSpPr/>
          <p:nvPr/>
        </p:nvSpPr>
        <p:spPr>
          <a:xfrm>
            <a:off x="152400" y="29534"/>
            <a:ext cx="1543465" cy="1714961"/>
          </a:xfrm>
          <a:custGeom>
            <a:avLst/>
            <a:gdLst/>
            <a:ahLst/>
            <a:cxnLst/>
            <a:rect l="l" t="t" r="r" b="b"/>
            <a:pathLst>
              <a:path w="1543465" h="1714961" extrusionOk="0">
                <a:moveTo>
                  <a:pt x="0" y="0"/>
                </a:moveTo>
                <a:lnTo>
                  <a:pt x="1543465" y="0"/>
                </a:lnTo>
                <a:lnTo>
                  <a:pt x="1543465" y="1714961"/>
                </a:lnTo>
                <a:lnTo>
                  <a:pt x="0" y="1714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100" dirty="0"/>
              <a:t>Повторете го курсот бр. 1 – </a:t>
            </a:r>
            <a:br>
              <a:rPr lang="mk" sz="4100" dirty="0"/>
            </a:br>
            <a:r>
              <a:rPr lang="mk" sz="4100" dirty="0"/>
              <a:t>Разбирање на дигиталната приватност</a:t>
            </a:r>
            <a:endParaRPr sz="6900" dirty="0"/>
          </a:p>
        </p:txBody>
      </p:sp>
      <p:sp>
        <p:nvSpPr>
          <p:cNvPr id="198" name="Google Shape;198;p26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400" b="1" dirty="0">
                <a:solidFill>
                  <a:srgbClr val="FFAA5A"/>
                </a:solidFill>
              </a:rPr>
              <a:t>Клучни елементи Дигитална приватност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 dirty="0">
                <a:solidFill>
                  <a:srgbClr val="000000"/>
                </a:solidFill>
              </a:rPr>
              <a:t>Лични податоци? </a:t>
            </a:r>
            <a:r>
              <a:rPr lang="mk" sz="3400" dirty="0">
                <a:solidFill>
                  <a:srgbClr val="000000"/>
                </a:solidFill>
              </a:rPr>
              <a:t>Секоја информација што </a:t>
            </a:r>
            <a:r>
              <a:rPr lang="mk" sz="3400" b="1" dirty="0">
                <a:solidFill>
                  <a:srgbClr val="000000"/>
                </a:solidFill>
              </a:rPr>
              <a:t>се однесува на идентификувана жива индивидуа </a:t>
            </a:r>
            <a:r>
              <a:rPr lang="mk" sz="3400" dirty="0">
                <a:solidFill>
                  <a:srgbClr val="000000"/>
                </a:solidFill>
              </a:rPr>
              <a:t>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 dirty="0">
                <a:solidFill>
                  <a:srgbClr val="000000"/>
                </a:solidFill>
              </a:rPr>
              <a:t>Безбедност на податоците? </a:t>
            </a:r>
            <a:r>
              <a:rPr lang="mk" sz="3400" dirty="0">
                <a:solidFill>
                  <a:srgbClr val="000000"/>
                </a:solidFill>
              </a:rPr>
              <a:t>Инсталирање </a:t>
            </a:r>
            <a:r>
              <a:rPr lang="mk" sz="3400" b="1" dirty="0">
                <a:solidFill>
                  <a:srgbClr val="000000"/>
                </a:solidFill>
              </a:rPr>
              <a:t>безбедносни програми </a:t>
            </a:r>
            <a:r>
              <a:rPr lang="mk" sz="3400" dirty="0">
                <a:solidFill>
                  <a:srgbClr val="000000"/>
                </a:solidFill>
              </a:rPr>
              <a:t>(анти-вируси, лични сервери за компании итн.) за заштита од прекршување на податоците.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 dirty="0">
                <a:solidFill>
                  <a:srgbClr val="000000"/>
                </a:solidFill>
              </a:rPr>
              <a:t>Информирана согласност? </a:t>
            </a:r>
            <a:r>
              <a:rPr lang="mk" sz="3400" b="1" dirty="0">
                <a:solidFill>
                  <a:srgbClr val="000000"/>
                </a:solidFill>
              </a:rPr>
              <a:t>Употреба на колачиња </a:t>
            </a:r>
            <a:r>
              <a:rPr lang="mk" sz="3400" dirty="0">
                <a:solidFill>
                  <a:srgbClr val="000000"/>
                </a:solidFill>
              </a:rPr>
              <a:t>(технички / аналитички /профилирање).</a:t>
            </a:r>
            <a:endParaRPr sz="4000" dirty="0"/>
          </a:p>
          <a:p>
            <a:pPr marL="342900" lvl="0" indent="-330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Noto Sans Symbols"/>
              <a:buChar char="▪"/>
            </a:pPr>
            <a:r>
              <a:rPr lang="mk" sz="3400" u="sng" dirty="0">
                <a:solidFill>
                  <a:srgbClr val="000000"/>
                </a:solidFill>
              </a:rPr>
              <a:t>Образование на корисниците? </a:t>
            </a:r>
            <a:r>
              <a:rPr lang="mk" sz="3400" dirty="0">
                <a:solidFill>
                  <a:srgbClr val="000000"/>
                </a:solidFill>
              </a:rPr>
              <a:t>Корисниците на Интернет да </a:t>
            </a:r>
            <a:r>
              <a:rPr lang="mk" sz="3400" b="1" dirty="0">
                <a:solidFill>
                  <a:srgbClr val="000000"/>
                </a:solidFill>
              </a:rPr>
              <a:t>ги имаат вистинските вештини за безбедно управување со нивната содржина.</a:t>
            </a:r>
            <a:endParaRPr sz="4000"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sz="34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 dirty="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400" dirty="0"/>
          </a:p>
        </p:txBody>
      </p:sp>
      <p:sp>
        <p:nvSpPr>
          <p:cNvPr id="200" name="Google Shape;200;p26"/>
          <p:cNvSpPr/>
          <p:nvPr/>
        </p:nvSpPr>
        <p:spPr>
          <a:xfrm>
            <a:off x="257427" y="36406"/>
            <a:ext cx="1999746" cy="2032779"/>
          </a:xfrm>
          <a:custGeom>
            <a:avLst/>
            <a:gdLst/>
            <a:ahLst/>
            <a:cxnLst/>
            <a:rect l="l" t="t" r="r" b="b"/>
            <a:pathLst>
              <a:path w="1999746" h="2032779" extrusionOk="0">
                <a:moveTo>
                  <a:pt x="0" y="0"/>
                </a:moveTo>
                <a:lnTo>
                  <a:pt x="1999746" y="0"/>
                </a:lnTo>
                <a:lnTo>
                  <a:pt x="1999746" y="2032779"/>
                </a:lnTo>
                <a:lnTo>
                  <a:pt x="0" y="2032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/>
              <a:t>Повторете го курсот бр. 2 - Фишинг</a:t>
            </a:r>
            <a:endParaRPr dirty="0"/>
          </a:p>
        </p:txBody>
      </p:sp>
      <p:sp>
        <p:nvSpPr>
          <p:cNvPr id="208" name="Google Shape;208;p27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600" b="1" dirty="0">
                <a:solidFill>
                  <a:srgbClr val="FFAA5A"/>
                </a:solidFill>
              </a:rPr>
              <a:t>Дефинирање на фишинг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" sz="3600" u="sng" dirty="0">
                <a:solidFill>
                  <a:srgbClr val="000000"/>
                </a:solidFill>
              </a:rPr>
              <a:t>Што? </a:t>
            </a:r>
            <a:r>
              <a:rPr lang="mk" sz="3600" b="1" dirty="0">
                <a:solidFill>
                  <a:srgbClr val="000000"/>
                </a:solidFill>
              </a:rPr>
              <a:t>Фишингот </a:t>
            </a:r>
            <a:r>
              <a:rPr lang="mk" sz="3600" dirty="0">
                <a:solidFill>
                  <a:srgbClr val="000000"/>
                </a:solidFill>
              </a:rPr>
              <a:t>е вообичаен тип на </a:t>
            </a:r>
            <a:r>
              <a:rPr lang="mk" sz="3600" b="1" dirty="0">
                <a:solidFill>
                  <a:srgbClr val="000000"/>
                </a:solidFill>
              </a:rPr>
              <a:t>сајбер напад </a:t>
            </a:r>
            <a:r>
              <a:rPr lang="mk" sz="3600" dirty="0">
                <a:solidFill>
                  <a:srgbClr val="000000"/>
                </a:solidFill>
              </a:rPr>
              <a:t>кој </a:t>
            </a:r>
            <a:r>
              <a:rPr lang="mk" sz="3600" b="1" dirty="0">
                <a:solidFill>
                  <a:srgbClr val="000000"/>
                </a:solidFill>
              </a:rPr>
              <a:t>таргетира поединци преку е-пошта, текстуални пораки </a:t>
            </a:r>
            <a:r>
              <a:rPr lang="mk" sz="3600" dirty="0">
                <a:solidFill>
                  <a:srgbClr val="000000"/>
                </a:solidFill>
              </a:rPr>
              <a:t>, телефонски повици и други форми на комуникација.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" sz="3600" u="sng" dirty="0">
                <a:solidFill>
                  <a:srgbClr val="000000"/>
                </a:solidFill>
              </a:rPr>
              <a:t>Зошто? </a:t>
            </a:r>
            <a:r>
              <a:rPr lang="mk" sz="3600" dirty="0">
                <a:solidFill>
                  <a:srgbClr val="000000"/>
                </a:solidFill>
              </a:rPr>
              <a:t>Тоа е техника за </a:t>
            </a:r>
            <a:r>
              <a:rPr lang="mk" sz="3600" b="1" dirty="0">
                <a:solidFill>
                  <a:srgbClr val="000000"/>
                </a:solidFill>
              </a:rPr>
              <a:t>обид за стекнување чувствителни податоци, како што се броеви на банкарски сметки</a:t>
            </a:r>
            <a:r>
              <a:rPr lang="mk" sz="3600" dirty="0">
                <a:solidFill>
                  <a:srgbClr val="000000"/>
                </a:solidFill>
              </a:rPr>
              <a:t>, преку лажно барање, преку е-пошта или на веб-страница, во која сторителот се маскира како легитимен бизнис или угледна личност.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" sz="3600" u="sng" dirty="0">
                <a:solidFill>
                  <a:srgbClr val="000000"/>
                </a:solidFill>
              </a:rPr>
              <a:t>Различни типови? Фишинг </a:t>
            </a:r>
            <a:r>
              <a:rPr lang="mk" sz="3600" b="1" dirty="0">
                <a:solidFill>
                  <a:srgbClr val="000000"/>
                </a:solidFill>
              </a:rPr>
              <a:t>преку е-пошта </a:t>
            </a:r>
            <a:r>
              <a:rPr lang="mk" sz="3600" dirty="0">
                <a:solidFill>
                  <a:srgbClr val="000000"/>
                </a:solidFill>
              </a:rPr>
              <a:t>,кражба на идентитет со </a:t>
            </a:r>
            <a:r>
              <a:rPr lang="en-US" sz="3600" dirty="0">
                <a:solidFill>
                  <a:srgbClr val="000000"/>
                </a:solidFill>
              </a:rPr>
              <a:t>spear fishing</a:t>
            </a:r>
            <a:r>
              <a:rPr lang="mk" sz="3600" dirty="0">
                <a:solidFill>
                  <a:srgbClr val="000000"/>
                </a:solidFill>
              </a:rPr>
              <a:t>, клонирање на фишинг, </a:t>
            </a:r>
            <a:r>
              <a:rPr lang="mk" sz="3600" b="1" dirty="0">
                <a:solidFill>
                  <a:srgbClr val="000000"/>
                </a:solidFill>
              </a:rPr>
              <a:t>гласовен </a:t>
            </a:r>
            <a:r>
              <a:rPr lang="mk" sz="3600" dirty="0">
                <a:solidFill>
                  <a:srgbClr val="000000"/>
                </a:solidFill>
              </a:rPr>
              <a:t>фишинг, кражба на пораки </a:t>
            </a:r>
            <a:r>
              <a:rPr lang="mk" sz="3600" b="1" dirty="0">
                <a:solidFill>
                  <a:srgbClr val="000000"/>
                </a:solidFill>
              </a:rPr>
              <a:t>преку SMS</a:t>
            </a:r>
            <a:endParaRPr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600" dirty="0"/>
          </a:p>
        </p:txBody>
      </p:sp>
      <p:sp>
        <p:nvSpPr>
          <p:cNvPr id="210" name="Google Shape;210;p27"/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 extrusionOk="0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/>
              <a:t>Повторете го курсот бр. 2 - Фишинг</a:t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600" b="1" dirty="0">
                <a:solidFill>
                  <a:srgbClr val="FFAA5A"/>
                </a:solidFill>
              </a:rPr>
              <a:t>Список на различни видови на фишинг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" sz="3600" u="sng" dirty="0">
                <a:solidFill>
                  <a:srgbClr val="000000"/>
                </a:solidFill>
              </a:rPr>
              <a:t>Клонирање на фишинг? </a:t>
            </a:r>
            <a:r>
              <a:rPr lang="mk" sz="3600" dirty="0">
                <a:solidFill>
                  <a:srgbClr val="000000"/>
                </a:solidFill>
              </a:rPr>
              <a:t>Криминалците </a:t>
            </a:r>
            <a:r>
              <a:rPr lang="mk" sz="3600" b="1" dirty="0">
                <a:solidFill>
                  <a:srgbClr val="000000"/>
                </a:solidFill>
              </a:rPr>
              <a:t>клонираат е-пошта или пораки </a:t>
            </a:r>
            <a:r>
              <a:rPr lang="mk" sz="3600" dirty="0">
                <a:solidFill>
                  <a:srgbClr val="000000"/>
                </a:solidFill>
              </a:rPr>
              <a:t>од минатото, </a:t>
            </a:r>
            <a:r>
              <a:rPr lang="mk" sz="3600" b="1" dirty="0">
                <a:solidFill>
                  <a:srgbClr val="000000"/>
                </a:solidFill>
              </a:rPr>
              <a:t>пренасочувајќи ги луѓето на лажни сајтови, кои често се идентични копии на оригиналните сајтови </a:t>
            </a:r>
            <a:r>
              <a:rPr lang="mk" sz="3600" dirty="0">
                <a:solidFill>
                  <a:srgbClr val="000000"/>
                </a:solidFill>
              </a:rPr>
              <a:t>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-MK" sz="3600" u="sng" dirty="0">
                <a:solidFill>
                  <a:srgbClr val="000000"/>
                </a:solidFill>
              </a:rPr>
              <a:t>Гласовен </a:t>
            </a:r>
            <a:r>
              <a:rPr lang="mk" sz="3600" u="sng" dirty="0">
                <a:solidFill>
                  <a:srgbClr val="000000"/>
                </a:solidFill>
              </a:rPr>
              <a:t>фишинг? </a:t>
            </a:r>
            <a:r>
              <a:rPr lang="mk" sz="3600" dirty="0">
                <a:solidFill>
                  <a:srgbClr val="000000"/>
                </a:solidFill>
              </a:rPr>
              <a:t>Техника за измама која вклучува употреба на </a:t>
            </a:r>
            <a:r>
              <a:rPr lang="mk" sz="3600" b="1" dirty="0">
                <a:solidFill>
                  <a:srgbClr val="000000"/>
                </a:solidFill>
              </a:rPr>
              <a:t>телефонски повици </a:t>
            </a:r>
            <a:r>
              <a:rPr lang="mk" sz="3600" dirty="0">
                <a:solidFill>
                  <a:srgbClr val="000000"/>
                </a:solidFill>
              </a:rPr>
              <a:t>за да ги измами луѓето </a:t>
            </a:r>
            <a:r>
              <a:rPr lang="mk" sz="3600" b="1" dirty="0">
                <a:solidFill>
                  <a:srgbClr val="000000"/>
                </a:solidFill>
              </a:rPr>
              <a:t>да добијат доверливи информации</a:t>
            </a:r>
            <a:r>
              <a:rPr lang="mk" sz="3600" dirty="0">
                <a:solidFill>
                  <a:srgbClr val="000000"/>
                </a:solidFill>
              </a:rPr>
              <a:t>. Овие измамници </a:t>
            </a:r>
            <a:r>
              <a:rPr lang="mk" sz="3600" b="1" dirty="0">
                <a:solidFill>
                  <a:srgbClr val="000000"/>
                </a:solidFill>
              </a:rPr>
              <a:t>често имитираат легитимни бизниси</a:t>
            </a:r>
            <a:r>
              <a:rPr lang="mk" sz="3600" dirty="0">
                <a:solidFill>
                  <a:srgbClr val="000000"/>
                </a:solidFill>
              </a:rPr>
              <a:t>, како што се банките.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Font typeface="Noto Sans Symbols"/>
              <a:buChar char="▪"/>
            </a:pPr>
            <a:r>
              <a:rPr lang="mk" sz="3600" u="sng" dirty="0">
                <a:solidFill>
                  <a:srgbClr val="000000"/>
                </a:solidFill>
              </a:rPr>
              <a:t>СМС фишинг? </a:t>
            </a:r>
            <a:r>
              <a:rPr lang="mk" sz="3600" dirty="0">
                <a:solidFill>
                  <a:srgbClr val="000000"/>
                </a:solidFill>
              </a:rPr>
              <a:t>Како и гласовниот фишинг, СМС фишингот се спроведува преку </a:t>
            </a:r>
            <a:r>
              <a:rPr lang="mk" sz="3600" b="1" dirty="0">
                <a:solidFill>
                  <a:srgbClr val="000000"/>
                </a:solidFill>
              </a:rPr>
              <a:t>текстуални пораки </a:t>
            </a:r>
            <a:r>
              <a:rPr lang="mk" sz="3600" dirty="0">
                <a:solidFill>
                  <a:srgbClr val="000000"/>
                </a:solidFill>
              </a:rPr>
              <a:t>. Овие пораки обично содржат </a:t>
            </a:r>
            <a:r>
              <a:rPr lang="mk" sz="3600" b="1" dirty="0">
                <a:solidFill>
                  <a:srgbClr val="000000"/>
                </a:solidFill>
              </a:rPr>
              <a:t>малициозни врски </a:t>
            </a:r>
            <a:r>
              <a:rPr lang="mk" sz="3600" dirty="0">
                <a:solidFill>
                  <a:srgbClr val="000000"/>
                </a:solidFill>
              </a:rPr>
              <a:t>или итни барања за чувствителни информации.</a:t>
            </a:r>
            <a:endParaRPr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600" dirty="0"/>
          </a:p>
        </p:txBody>
      </p:sp>
      <p:sp>
        <p:nvSpPr>
          <p:cNvPr id="220" name="Google Shape;220;p28"/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 extrusionOk="0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/>
              <a:t>Резиме на курсот бр. 3 – </a:t>
            </a:r>
            <a:br>
              <a:rPr lang="mk" sz="4400" dirty="0"/>
            </a:br>
            <a:r>
              <a:rPr lang="mk" sz="4400" dirty="0"/>
              <a:t>Видови на дигитална приватност</a:t>
            </a:r>
            <a:endParaRPr dirty="0"/>
          </a:p>
        </p:txBody>
      </p:sp>
      <p:sp>
        <p:nvSpPr>
          <p:cNvPr id="228" name="Google Shape;228;p29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mk" sz="3300" b="1" dirty="0">
                <a:solidFill>
                  <a:srgbClr val="FFAA5A"/>
                </a:solidFill>
              </a:rPr>
              <a:t>Приватност на информациите: чувствителни податоци</a:t>
            </a:r>
            <a:endParaRPr sz="3900" dirty="0"/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00"/>
              <a:buFont typeface="Noto Sans Symbols"/>
              <a:buChar char="▪"/>
            </a:pPr>
            <a:r>
              <a:rPr lang="mk" sz="3300" u="sng" dirty="0">
                <a:solidFill>
                  <a:srgbClr val="000000"/>
                </a:solidFill>
              </a:rPr>
              <a:t>Што? </a:t>
            </a:r>
            <a:r>
              <a:rPr lang="mk" sz="3300" dirty="0">
                <a:solidFill>
                  <a:srgbClr val="000000"/>
                </a:solidFill>
              </a:rPr>
              <a:t>Чувствителните податоци може да се дефинираат како подмножество на лични податоци како што се податоци кои откриваат </a:t>
            </a:r>
            <a:r>
              <a:rPr lang="mk" sz="3300" b="1" dirty="0">
                <a:solidFill>
                  <a:srgbClr val="000000"/>
                </a:solidFill>
              </a:rPr>
              <a:t>расно или етничко потекло, религиозни или филозофски верувања итн.</a:t>
            </a:r>
            <a:endParaRPr sz="3900" dirty="0"/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00"/>
              <a:buFont typeface="Noto Sans Symbols"/>
              <a:buChar char="▪"/>
            </a:pPr>
            <a:r>
              <a:rPr lang="mk" sz="3300" u="sng" dirty="0">
                <a:solidFill>
                  <a:srgbClr val="000000"/>
                </a:solidFill>
              </a:rPr>
              <a:t>Кој? </a:t>
            </a:r>
            <a:r>
              <a:rPr lang="mk" sz="3300" dirty="0">
                <a:solidFill>
                  <a:srgbClr val="000000"/>
                </a:solidFill>
              </a:rPr>
              <a:t>Членот 8 го дава правото на заштита на неговите/нејзините лични податоци според </a:t>
            </a:r>
            <a:r>
              <a:rPr lang="mk" sz="3300" b="1" dirty="0">
                <a:solidFill>
                  <a:srgbClr val="000000"/>
                </a:solidFill>
              </a:rPr>
              <a:t>член 5 од Европската регулатива 2016/679.</a:t>
            </a:r>
            <a:endParaRPr sz="3900" dirty="0"/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00"/>
              <a:buFont typeface="Noto Sans Symbols"/>
              <a:buChar char="▪"/>
            </a:pPr>
            <a:r>
              <a:rPr lang="mk" sz="3300" u="sng" dirty="0">
                <a:solidFill>
                  <a:srgbClr val="000000"/>
                </a:solidFill>
              </a:rPr>
              <a:t>Принципи? </a:t>
            </a:r>
            <a:r>
              <a:rPr lang="mk" sz="3300" b="1" dirty="0">
                <a:solidFill>
                  <a:srgbClr val="000000"/>
                </a:solidFill>
              </a:rPr>
              <a:t>Корекција и транспарентност, ограничување </a:t>
            </a:r>
            <a:r>
              <a:rPr lang="mk" sz="3300" dirty="0">
                <a:solidFill>
                  <a:srgbClr val="000000"/>
                </a:solidFill>
              </a:rPr>
              <a:t>(ограничено на целта), </a:t>
            </a:r>
            <a:r>
              <a:rPr lang="mk" sz="3300" b="1" dirty="0">
                <a:solidFill>
                  <a:srgbClr val="000000"/>
                </a:solidFill>
              </a:rPr>
              <a:t>зачувување </a:t>
            </a:r>
            <a:r>
              <a:rPr lang="mk" sz="3300" dirty="0">
                <a:solidFill>
                  <a:srgbClr val="000000"/>
                </a:solidFill>
              </a:rPr>
              <a:t>(определено на ограничено време), </a:t>
            </a:r>
            <a:r>
              <a:rPr lang="mk" sz="3300" b="1" dirty="0">
                <a:solidFill>
                  <a:srgbClr val="000000"/>
                </a:solidFill>
              </a:rPr>
              <a:t>одговорност </a:t>
            </a:r>
            <a:r>
              <a:rPr lang="mk" sz="3300" dirty="0">
                <a:solidFill>
                  <a:srgbClr val="000000"/>
                </a:solidFill>
              </a:rPr>
              <a:t>.</a:t>
            </a:r>
            <a:endParaRPr sz="3900" dirty="0"/>
          </a:p>
          <a:p>
            <a:pPr marL="342900" lvl="0" indent="-3238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00"/>
              <a:buFont typeface="Noto Sans Symbols"/>
              <a:buChar char="▪"/>
            </a:pPr>
            <a:r>
              <a:rPr lang="mk" sz="3300" u="sng" dirty="0">
                <a:solidFill>
                  <a:srgbClr val="000000"/>
                </a:solidFill>
              </a:rPr>
              <a:t>Како? </a:t>
            </a:r>
            <a:r>
              <a:rPr lang="mk" sz="3300" b="1" dirty="0">
                <a:solidFill>
                  <a:srgbClr val="000000"/>
                </a:solidFill>
              </a:rPr>
              <a:t>Познавање на правилните заштитни мерки </a:t>
            </a:r>
            <a:r>
              <a:rPr lang="mk" sz="3300" dirty="0">
                <a:solidFill>
                  <a:srgbClr val="000000"/>
                </a:solidFill>
              </a:rPr>
              <a:t>за заштита на личните информации и за обезбедување законски третман кога луѓето се во контакт со туѓи податоци.</a:t>
            </a:r>
            <a:endParaRPr sz="3900" dirty="0"/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None/>
            </a:pPr>
            <a:endParaRPr sz="33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300" dirty="0">
              <a:solidFill>
                <a:srgbClr val="000000"/>
              </a:solidFill>
            </a:endParaRPr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300" dirty="0"/>
          </a:p>
          <a:p>
            <a:pPr marL="1028700" lvl="1" indent="-11430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600"/>
              <a:buFont typeface="Courier New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300" dirty="0"/>
          </a:p>
          <a:p>
            <a:pPr marL="342900" lvl="0" indent="-1143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600"/>
              <a:buNone/>
            </a:pPr>
            <a:endParaRPr sz="3300" dirty="0"/>
          </a:p>
        </p:txBody>
      </p:sp>
      <p:sp>
        <p:nvSpPr>
          <p:cNvPr id="230" name="Google Shape;230;p29"/>
          <p:cNvSpPr/>
          <p:nvPr/>
        </p:nvSpPr>
        <p:spPr>
          <a:xfrm>
            <a:off x="228600" y="186139"/>
            <a:ext cx="1740935" cy="1799416"/>
          </a:xfrm>
          <a:custGeom>
            <a:avLst/>
            <a:gdLst/>
            <a:ahLst/>
            <a:cxnLst/>
            <a:rect l="l" t="t" r="r" b="b"/>
            <a:pathLst>
              <a:path w="1740935" h="1799416" extrusionOk="0">
                <a:moveTo>
                  <a:pt x="0" y="0"/>
                </a:moveTo>
                <a:lnTo>
                  <a:pt x="1740935" y="0"/>
                </a:lnTo>
                <a:lnTo>
                  <a:pt x="1740935" y="1799416"/>
                </a:lnTo>
                <a:lnTo>
                  <a:pt x="0" y="1799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/>
          <p:nvPr/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15313043" y="2"/>
            <a:ext cx="1702599" cy="716996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BAB5"/>
              </a:buClr>
              <a:buSzPts val="4400"/>
              <a:buFont typeface="Arial"/>
              <a:buNone/>
            </a:pPr>
            <a:r>
              <a:rPr lang="mk" sz="4400" dirty="0"/>
              <a:t>Резиме на курсот бр. 3 – </a:t>
            </a:r>
            <a:br>
              <a:rPr lang="mk" sz="4400" dirty="0"/>
            </a:br>
            <a:r>
              <a:rPr lang="mk" sz="4400" dirty="0"/>
              <a:t>Видови на дигитална приватност</a:t>
            </a:r>
            <a:endParaRPr dirty="0"/>
          </a:p>
        </p:txBody>
      </p:sp>
      <p:sp>
        <p:nvSpPr>
          <p:cNvPr id="239" name="Google Shape;239;p30"/>
          <p:cNvSpPr/>
          <p:nvPr/>
        </p:nvSpPr>
        <p:spPr>
          <a:xfrm rot="-5400000" flipH="1">
            <a:off x="833566" y="3274835"/>
            <a:ext cx="6125150" cy="612515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885950" y="2216367"/>
            <a:ext cx="15773400" cy="771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None/>
            </a:pPr>
            <a:r>
              <a:rPr lang="mk" sz="2630" b="1">
                <a:solidFill>
                  <a:srgbClr val="FFAA5A"/>
                </a:solidFill>
              </a:rPr>
              <a:t>Дигитална приватност на мобилни телефони</a:t>
            </a:r>
            <a:endParaRPr sz="3185"/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Користете безбедни апликации </a:t>
            </a:r>
            <a:r>
              <a:rPr lang="mk" sz="2630">
                <a:solidFill>
                  <a:srgbClr val="000000"/>
                </a:solidFill>
              </a:rPr>
              <a:t>(апликации со шифрирање од крај до крај)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Силни и единствени лозинки </a:t>
            </a:r>
            <a:r>
              <a:rPr lang="mk" sz="2630">
                <a:solidFill>
                  <a:srgbClr val="000000"/>
                </a:solidFill>
              </a:rPr>
              <a:t>(долга &gt; минимум 16 знаци + специфичен симбол)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Двофакторна автентикација .</a:t>
            </a:r>
            <a:endParaRPr sz="2630" u="sng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Ажурирајте го софтверот </a:t>
            </a:r>
            <a:r>
              <a:rPr lang="mk" sz="2630">
                <a:solidFill>
                  <a:srgbClr val="000000"/>
                </a:solidFill>
              </a:rPr>
              <a:t>(редовни ажурирања вклучувајќи безбедносни закрпи)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Избегнувајте необезбедени јавни јавни Wi-Fi мрежи </a:t>
            </a:r>
            <a:r>
              <a:rPr lang="mk" sz="2630">
                <a:solidFill>
                  <a:srgbClr val="000000"/>
                </a:solidFill>
              </a:rPr>
              <a:t>(ранливи мрежи на напади од човек во средината)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Не кликнувајте на сомнителни врски </a:t>
            </a:r>
            <a:r>
              <a:rPr lang="mk" sz="2630">
                <a:solidFill>
                  <a:srgbClr val="000000"/>
                </a:solidFill>
              </a:rPr>
              <a:t>(може да содржат малициозен софтвер или фишинг)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Прегледајте ги поставките за приватност </a:t>
            </a:r>
            <a:r>
              <a:rPr lang="mk" sz="2630">
                <a:solidFill>
                  <a:srgbClr val="000000"/>
                </a:solidFill>
              </a:rPr>
              <a:t>(ограничувајќи го пристапот до вашите лични податоци) .</a:t>
            </a:r>
            <a:endParaRPr sz="2630">
              <a:solidFill>
                <a:srgbClr val="000000"/>
              </a:solidFill>
            </a:endParaRPr>
          </a:p>
          <a:p>
            <a:pPr marL="342900" lvl="0" indent="-29845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2630"/>
              <a:buFont typeface="Noto Sans Symbols"/>
              <a:buChar char="▪"/>
            </a:pPr>
            <a:r>
              <a:rPr lang="mk" sz="2630" u="sng">
                <a:solidFill>
                  <a:srgbClr val="000000"/>
                </a:solidFill>
              </a:rPr>
              <a:t>Одржувајте ја комуникацијата отворена </a:t>
            </a:r>
            <a:r>
              <a:rPr lang="mk" sz="2630">
                <a:solidFill>
                  <a:srgbClr val="000000"/>
                </a:solidFill>
              </a:rPr>
              <a:t>(ако има сомнителна активност, пријавете ја веднаш!) .</a:t>
            </a:r>
            <a:endParaRPr sz="2630">
              <a:solidFill>
                <a:srgbClr val="000000"/>
              </a:solidFill>
            </a:endParaRPr>
          </a:p>
          <a:p>
            <a:pPr marL="685800" lvl="1" indent="0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330"/>
              <a:buNone/>
            </a:pPr>
            <a:endParaRPr sz="2630">
              <a:solidFill>
                <a:srgbClr val="000000"/>
              </a:solidFill>
            </a:endParaRPr>
          </a:p>
          <a:p>
            <a:pPr marL="1028700" lvl="1" indent="-131444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330"/>
              <a:buFont typeface="Courier New"/>
              <a:buNone/>
            </a:pPr>
            <a:endParaRPr sz="2630">
              <a:solidFill>
                <a:srgbClr val="000000"/>
              </a:solidFill>
            </a:endParaRPr>
          </a:p>
          <a:p>
            <a:pPr marL="1028700" lvl="1" indent="-131444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330"/>
              <a:buFont typeface="Courier New"/>
              <a:buNone/>
            </a:pPr>
            <a:endParaRPr sz="2630"/>
          </a:p>
          <a:p>
            <a:pPr marL="1028700" lvl="1" indent="-131444" algn="l" rtl="0">
              <a:lnSpc>
                <a:spcPct val="90000"/>
              </a:lnSpc>
              <a:spcBef>
                <a:spcPts val="1650"/>
              </a:spcBef>
              <a:spcAft>
                <a:spcPts val="0"/>
              </a:spcAft>
              <a:buClr>
                <a:srgbClr val="92BAB5"/>
              </a:buClr>
              <a:buSzPts val="3330"/>
              <a:buFont typeface="Courier New"/>
              <a:buNone/>
            </a:pPr>
            <a:endParaRPr sz="2630"/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30"/>
              <a:buNone/>
            </a:pPr>
            <a:endParaRPr sz="2630"/>
          </a:p>
          <a:p>
            <a:pPr marL="342900" lvl="0" indent="-13144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3330"/>
              <a:buNone/>
            </a:pPr>
            <a:endParaRPr sz="2630"/>
          </a:p>
        </p:txBody>
      </p:sp>
      <p:sp>
        <p:nvSpPr>
          <p:cNvPr id="241" name="Google Shape;241;p30"/>
          <p:cNvSpPr/>
          <p:nvPr/>
        </p:nvSpPr>
        <p:spPr>
          <a:xfrm>
            <a:off x="241592" y="165466"/>
            <a:ext cx="1644358" cy="1690856"/>
          </a:xfrm>
          <a:custGeom>
            <a:avLst/>
            <a:gdLst/>
            <a:ahLst/>
            <a:cxnLst/>
            <a:rect l="l" t="t" r="r" b="b"/>
            <a:pathLst>
              <a:path w="1644358" h="1690856" extrusionOk="0">
                <a:moveTo>
                  <a:pt x="0" y="0"/>
                </a:moveTo>
                <a:lnTo>
                  <a:pt x="1644358" y="0"/>
                </a:lnTo>
                <a:lnTo>
                  <a:pt x="1644358" y="1690856"/>
                </a:lnTo>
                <a:lnTo>
                  <a:pt x="0" y="1690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A8577-2B16-4C04-917E-923DB672CCDC}"/>
</file>

<file path=customXml/itemProps2.xml><?xml version="1.0" encoding="utf-8"?>
<ds:datastoreItem xmlns:ds="http://schemas.openxmlformats.org/officeDocument/2006/customXml" ds:itemID="{8289F2AC-379F-43D1-8815-5037FD6A4AED}"/>
</file>

<file path=customXml/itemProps3.xml><?xml version="1.0" encoding="utf-8"?>
<ds:datastoreItem xmlns:ds="http://schemas.openxmlformats.org/officeDocument/2006/customXml" ds:itemID="{DECAF774-4E11-469B-B184-3A4FA3223D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Custom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Courier New</vt:lpstr>
      <vt:lpstr>Noto Sans Symbols</vt:lpstr>
      <vt:lpstr>Office Theme</vt:lpstr>
      <vt:lpstr>1_Motív Office</vt:lpstr>
      <vt:lpstr>Дигитална приватност –  Заклучоци</vt:lpstr>
      <vt:lpstr>Резиме на курсот</vt:lpstr>
      <vt:lpstr>Повторете го курсот бр. 1   Разбирање на дигиталната приватност</vt:lpstr>
      <vt:lpstr>Повторете го курсот бр. 1 –  Разбирање на дигиталната приватност</vt:lpstr>
      <vt:lpstr>Повторете го курсот бр. 1 –  Разбирање на дигиталната приватност</vt:lpstr>
      <vt:lpstr>Повторете го курсот бр. 2 - Фишинг</vt:lpstr>
      <vt:lpstr>Повторете го курсот бр. 2 - Фишинг</vt:lpstr>
      <vt:lpstr>Резиме на курсот бр. 3 –  Видови на дигитална приватност</vt:lpstr>
      <vt:lpstr>Резиме на курсот бр. 3 –  Видови на дигитална приватност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Дигитална приватност –  Заклучоци</dc:title>
  <cp:lastModifiedBy>Suzana Trajkovska Kochankovska</cp:lastModifiedBy>
  <cp:revision>1</cp:revision>
  <dcterms:modified xsi:type="dcterms:W3CDTF">2024-10-20T21:06:35Z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</Properties>
</file>