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  <p:sldMasterId id="2147483670" r:id="rId5"/>
  </p:sldMasterIdLst>
  <p:notesMasterIdLst>
    <p:notesMasterId r:id="rId16"/>
  </p:notesMasterIdLst>
  <p:sldIdLst>
    <p:sldId id="307" r:id="rId6"/>
    <p:sldId id="310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265" r:id="rId15"/>
  </p:sldIdLst>
  <p:sldSz cx="18288000" cy="10287000"/>
  <p:notesSz cx="6858000" cy="9144000"/>
  <p:embeddedFontLst>
    <p:embeddedFont>
      <p:font typeface="Cambria" panose="02040503050406030204" pitchFamily="18" charset="0"/>
      <p:regular r:id="rId17"/>
      <p:bold r:id="rId18"/>
      <p:italic r:id="rId19"/>
      <p:boldItalic r:id="rId20"/>
    </p:embeddedFont>
    <p:embeddedFont>
      <p:font typeface="Inter" panose="020B0604020202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65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2.fntdata"/><Relationship Id="rId3" Type="http://schemas.openxmlformats.org/officeDocument/2006/relationships/customXml" Target="../customXml/item3.xml"/><Relationship Id="rId21" Type="http://schemas.openxmlformats.org/officeDocument/2006/relationships/font" Target="fonts/font5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67F8C5-2147-47F9-A575-B57D292C9C0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D996AC3-2EDE-4221-85AD-C1349B49BC6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sk-SK" sz="3600" noProof="0" dirty="0">
              <a:solidFill>
                <a:srgbClr val="000000"/>
              </a:solidFill>
              <a:latin typeface="Aptos" panose="020B0004020202020204" pitchFamily="34" charset="0"/>
              <a:ea typeface="Inter"/>
              <a:sym typeface="Inter"/>
            </a:rPr>
            <a:t>Porozumenie digitálnemu súkromiu</a:t>
          </a:r>
          <a:endParaRPr lang="sk-SK" sz="3600" noProof="0" dirty="0">
            <a:latin typeface="Aptos" panose="020B0004020202020204" pitchFamily="34" charset="0"/>
          </a:endParaRPr>
        </a:p>
      </dgm:t>
    </dgm:pt>
    <dgm:pt modelId="{4CB0B043-98FF-4B67-8BFD-9ED36802F02C}" type="parTrans" cxnId="{1F9BA073-B6FB-4F9F-A167-C19854217788}">
      <dgm:prSet/>
      <dgm:spPr/>
      <dgm:t>
        <a:bodyPr/>
        <a:lstStyle/>
        <a:p>
          <a:endParaRPr lang="en-US" sz="2800">
            <a:latin typeface="Aptos" panose="020B0004020202020204" pitchFamily="34" charset="0"/>
          </a:endParaRPr>
        </a:p>
      </dgm:t>
    </dgm:pt>
    <dgm:pt modelId="{D8534C3A-9749-4FD8-BDFB-E707F39AB874}" type="sibTrans" cxnId="{1F9BA073-B6FB-4F9F-A167-C19854217788}">
      <dgm:prSet/>
      <dgm:spPr/>
      <dgm:t>
        <a:bodyPr/>
        <a:lstStyle/>
        <a:p>
          <a:endParaRPr lang="en-US" sz="2800">
            <a:latin typeface="Aptos" panose="020B0004020202020204" pitchFamily="34" charset="0"/>
          </a:endParaRPr>
        </a:p>
      </dgm:t>
    </dgm:pt>
    <dgm:pt modelId="{EC11C502-9B59-4944-92F6-0B5403136BA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3600" dirty="0">
              <a:solidFill>
                <a:srgbClr val="000000"/>
              </a:solidFill>
              <a:latin typeface="Aptos" panose="020B0004020202020204" pitchFamily="34" charset="0"/>
              <a:ea typeface="Inter"/>
              <a:cs typeface="Inter"/>
              <a:sym typeface="Inter"/>
            </a:rPr>
            <a:t>Phishing</a:t>
          </a:r>
          <a:endParaRPr lang="en-US" sz="3600" dirty="0">
            <a:latin typeface="Aptos" panose="020B0004020202020204" pitchFamily="34" charset="0"/>
          </a:endParaRPr>
        </a:p>
      </dgm:t>
    </dgm:pt>
    <dgm:pt modelId="{DE40E66C-F261-44F1-87FF-6A2AD644B46E}" type="parTrans" cxnId="{63F379C3-1953-4323-A6AF-8CFB3E4A9566}">
      <dgm:prSet/>
      <dgm:spPr/>
      <dgm:t>
        <a:bodyPr/>
        <a:lstStyle/>
        <a:p>
          <a:endParaRPr lang="en-US" sz="2800">
            <a:latin typeface="Aptos" panose="020B0004020202020204" pitchFamily="34" charset="0"/>
          </a:endParaRPr>
        </a:p>
      </dgm:t>
    </dgm:pt>
    <dgm:pt modelId="{4DF339E1-469F-4B71-A228-3D55713A966E}" type="sibTrans" cxnId="{63F379C3-1953-4323-A6AF-8CFB3E4A9566}">
      <dgm:prSet/>
      <dgm:spPr/>
      <dgm:t>
        <a:bodyPr/>
        <a:lstStyle/>
        <a:p>
          <a:endParaRPr lang="en-US" sz="2800">
            <a:latin typeface="Aptos" panose="020B0004020202020204" pitchFamily="34" charset="0"/>
          </a:endParaRPr>
        </a:p>
      </dgm:t>
    </dgm:pt>
    <dgm:pt modelId="{5A5933B3-638B-42D8-BAAB-8A126D8C74F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sk-SK" sz="3600" noProof="0" dirty="0">
              <a:solidFill>
                <a:srgbClr val="000000"/>
              </a:solidFill>
              <a:latin typeface="Aptos" panose="020B0004020202020204" pitchFamily="34" charset="0"/>
              <a:ea typeface="Inter"/>
              <a:sym typeface="Inter"/>
            </a:rPr>
            <a:t>Typy digitálneho súkromia a výučba digitálneho súkromia</a:t>
          </a:r>
          <a:endParaRPr lang="sk-SK" sz="3600" noProof="0" dirty="0">
            <a:latin typeface="Aptos" panose="020B0004020202020204" pitchFamily="34" charset="0"/>
          </a:endParaRPr>
        </a:p>
      </dgm:t>
    </dgm:pt>
    <dgm:pt modelId="{ACAF7926-6414-40AE-99D8-F45652477851}" type="parTrans" cxnId="{C78E26E0-F2DD-4E75-8ABB-051DEECE9D8C}">
      <dgm:prSet/>
      <dgm:spPr/>
      <dgm:t>
        <a:bodyPr/>
        <a:lstStyle/>
        <a:p>
          <a:endParaRPr lang="en-US" sz="2800">
            <a:latin typeface="Aptos" panose="020B0004020202020204" pitchFamily="34" charset="0"/>
          </a:endParaRPr>
        </a:p>
      </dgm:t>
    </dgm:pt>
    <dgm:pt modelId="{C51B2801-8AD2-4EED-A6DB-C80FF3221A60}" type="sibTrans" cxnId="{C78E26E0-F2DD-4E75-8ABB-051DEECE9D8C}">
      <dgm:prSet/>
      <dgm:spPr/>
      <dgm:t>
        <a:bodyPr/>
        <a:lstStyle/>
        <a:p>
          <a:endParaRPr lang="en-US" sz="2800">
            <a:latin typeface="Aptos" panose="020B0004020202020204" pitchFamily="34" charset="0"/>
          </a:endParaRPr>
        </a:p>
      </dgm:t>
    </dgm:pt>
    <dgm:pt modelId="{8AF853E4-DB97-48F1-84F3-C8399B8A6FDA}" type="pres">
      <dgm:prSet presAssocID="{AE67F8C5-2147-47F9-A575-B57D292C9C0F}" presName="root" presStyleCnt="0">
        <dgm:presLayoutVars>
          <dgm:dir/>
          <dgm:resizeHandles val="exact"/>
        </dgm:presLayoutVars>
      </dgm:prSet>
      <dgm:spPr/>
    </dgm:pt>
    <dgm:pt modelId="{6BFD1360-B63E-4B52-AD95-431D9B1EEB29}" type="pres">
      <dgm:prSet presAssocID="{FD996AC3-2EDE-4221-85AD-C1349B49BC6A}" presName="compNode" presStyleCnt="0"/>
      <dgm:spPr/>
    </dgm:pt>
    <dgm:pt modelId="{24E1595C-940F-4853-BA17-8FAEAE300119}" type="pres">
      <dgm:prSet presAssocID="{FD996AC3-2EDE-4221-85AD-C1349B49BC6A}" presName="bgRect" presStyleLbl="bgShp" presStyleIdx="0" presStyleCnt="3"/>
      <dgm:spPr/>
    </dgm:pt>
    <dgm:pt modelId="{DC209CF7-3659-4AC9-BBFF-CFE6F7074607}" type="pres">
      <dgm:prSet presAssocID="{FD996AC3-2EDE-4221-85AD-C1349B49BC6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67F40582-A17C-4F0F-9B89-D354A336F60D}" type="pres">
      <dgm:prSet presAssocID="{FD996AC3-2EDE-4221-85AD-C1349B49BC6A}" presName="spaceRect" presStyleCnt="0"/>
      <dgm:spPr/>
    </dgm:pt>
    <dgm:pt modelId="{41DAD9CF-F3FF-41E2-85B8-C0C1451D1B28}" type="pres">
      <dgm:prSet presAssocID="{FD996AC3-2EDE-4221-85AD-C1349B49BC6A}" presName="parTx" presStyleLbl="revTx" presStyleIdx="0" presStyleCnt="3">
        <dgm:presLayoutVars>
          <dgm:chMax val="0"/>
          <dgm:chPref val="0"/>
        </dgm:presLayoutVars>
      </dgm:prSet>
      <dgm:spPr/>
    </dgm:pt>
    <dgm:pt modelId="{A10EFF49-B96E-45FD-A90B-08A5DE75A669}" type="pres">
      <dgm:prSet presAssocID="{D8534C3A-9749-4FD8-BDFB-E707F39AB874}" presName="sibTrans" presStyleCnt="0"/>
      <dgm:spPr/>
    </dgm:pt>
    <dgm:pt modelId="{7248FAD2-0C94-43D3-AB50-F74516399259}" type="pres">
      <dgm:prSet presAssocID="{EC11C502-9B59-4944-92F6-0B5403136BAE}" presName="compNode" presStyleCnt="0"/>
      <dgm:spPr/>
    </dgm:pt>
    <dgm:pt modelId="{92BEC152-C731-4B64-BDDD-1D21023C74A8}" type="pres">
      <dgm:prSet presAssocID="{EC11C502-9B59-4944-92F6-0B5403136BAE}" presName="bgRect" presStyleLbl="bgShp" presStyleIdx="1" presStyleCnt="3"/>
      <dgm:spPr/>
    </dgm:pt>
    <dgm:pt modelId="{B43AF1C9-7FE3-4CF5-BE9B-3BD0425083F5}" type="pres">
      <dgm:prSet presAssocID="{EC11C502-9B59-4944-92F6-0B5403136BA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lutvy"/>
        </a:ext>
      </dgm:extLst>
    </dgm:pt>
    <dgm:pt modelId="{304D1587-8850-4A75-8B2E-FBB31E4BEDA4}" type="pres">
      <dgm:prSet presAssocID="{EC11C502-9B59-4944-92F6-0B5403136BAE}" presName="spaceRect" presStyleCnt="0"/>
      <dgm:spPr/>
    </dgm:pt>
    <dgm:pt modelId="{F8D5F57F-7ECD-4C89-9247-E07567271F8F}" type="pres">
      <dgm:prSet presAssocID="{EC11C502-9B59-4944-92F6-0B5403136BAE}" presName="parTx" presStyleLbl="revTx" presStyleIdx="1" presStyleCnt="3">
        <dgm:presLayoutVars>
          <dgm:chMax val="0"/>
          <dgm:chPref val="0"/>
        </dgm:presLayoutVars>
      </dgm:prSet>
      <dgm:spPr/>
    </dgm:pt>
    <dgm:pt modelId="{67A6B1FC-8762-4538-86F2-4F092F4E5141}" type="pres">
      <dgm:prSet presAssocID="{4DF339E1-469F-4B71-A228-3D55713A966E}" presName="sibTrans" presStyleCnt="0"/>
      <dgm:spPr/>
    </dgm:pt>
    <dgm:pt modelId="{ABCCAF86-3B7F-4D26-840E-AEC58AB86820}" type="pres">
      <dgm:prSet presAssocID="{5A5933B3-638B-42D8-BAAB-8A126D8C74F7}" presName="compNode" presStyleCnt="0"/>
      <dgm:spPr/>
    </dgm:pt>
    <dgm:pt modelId="{07166F23-EA91-416E-8F69-A26170DAB8E6}" type="pres">
      <dgm:prSet presAssocID="{5A5933B3-638B-42D8-BAAB-8A126D8C74F7}" presName="bgRect" presStyleLbl="bgShp" presStyleIdx="2" presStyleCnt="3"/>
      <dgm:spPr/>
    </dgm:pt>
    <dgm:pt modelId="{138A013D-D306-4FAB-B724-3BDADEB2542C}" type="pres">
      <dgm:prSet presAssocID="{5A5933B3-638B-42D8-BAAB-8A126D8C74F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redit card"/>
        </a:ext>
      </dgm:extLst>
    </dgm:pt>
    <dgm:pt modelId="{24EF4017-DBCF-4EFE-9CCA-76A307A39141}" type="pres">
      <dgm:prSet presAssocID="{5A5933B3-638B-42D8-BAAB-8A126D8C74F7}" presName="spaceRect" presStyleCnt="0"/>
      <dgm:spPr/>
    </dgm:pt>
    <dgm:pt modelId="{8EB783B9-06BD-48D3-B20E-0FBC45BE652D}" type="pres">
      <dgm:prSet presAssocID="{5A5933B3-638B-42D8-BAAB-8A126D8C74F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14DF4D02-C206-4DF6-93F0-03BDECC39512}" type="presOf" srcId="{5A5933B3-638B-42D8-BAAB-8A126D8C74F7}" destId="{8EB783B9-06BD-48D3-B20E-0FBC45BE652D}" srcOrd="0" destOrd="0" presId="urn:microsoft.com/office/officeart/2018/2/layout/IconVerticalSolidList"/>
    <dgm:cxn modelId="{02C6933E-0539-49E1-A8DC-1175BA4C5BD1}" type="presOf" srcId="{FD996AC3-2EDE-4221-85AD-C1349B49BC6A}" destId="{41DAD9CF-F3FF-41E2-85B8-C0C1451D1B28}" srcOrd="0" destOrd="0" presId="urn:microsoft.com/office/officeart/2018/2/layout/IconVerticalSolidList"/>
    <dgm:cxn modelId="{1F9BA073-B6FB-4F9F-A167-C19854217788}" srcId="{AE67F8C5-2147-47F9-A575-B57D292C9C0F}" destId="{FD996AC3-2EDE-4221-85AD-C1349B49BC6A}" srcOrd="0" destOrd="0" parTransId="{4CB0B043-98FF-4B67-8BFD-9ED36802F02C}" sibTransId="{D8534C3A-9749-4FD8-BDFB-E707F39AB874}"/>
    <dgm:cxn modelId="{63F379C3-1953-4323-A6AF-8CFB3E4A9566}" srcId="{AE67F8C5-2147-47F9-A575-B57D292C9C0F}" destId="{EC11C502-9B59-4944-92F6-0B5403136BAE}" srcOrd="1" destOrd="0" parTransId="{DE40E66C-F261-44F1-87FF-6A2AD644B46E}" sibTransId="{4DF339E1-469F-4B71-A228-3D55713A966E}"/>
    <dgm:cxn modelId="{C78E26E0-F2DD-4E75-8ABB-051DEECE9D8C}" srcId="{AE67F8C5-2147-47F9-A575-B57D292C9C0F}" destId="{5A5933B3-638B-42D8-BAAB-8A126D8C74F7}" srcOrd="2" destOrd="0" parTransId="{ACAF7926-6414-40AE-99D8-F45652477851}" sibTransId="{C51B2801-8AD2-4EED-A6DB-C80FF3221A60}"/>
    <dgm:cxn modelId="{3F60A8E6-4D0E-4358-89F7-09F67F2BBE8C}" type="presOf" srcId="{EC11C502-9B59-4944-92F6-0B5403136BAE}" destId="{F8D5F57F-7ECD-4C89-9247-E07567271F8F}" srcOrd="0" destOrd="0" presId="urn:microsoft.com/office/officeart/2018/2/layout/IconVerticalSolidList"/>
    <dgm:cxn modelId="{A44F28F7-7D60-44CF-8C54-111CBE3AABDC}" type="presOf" srcId="{AE67F8C5-2147-47F9-A575-B57D292C9C0F}" destId="{8AF853E4-DB97-48F1-84F3-C8399B8A6FDA}" srcOrd="0" destOrd="0" presId="urn:microsoft.com/office/officeart/2018/2/layout/IconVerticalSolidList"/>
    <dgm:cxn modelId="{0CCF3DA0-0FF0-4361-A013-1DD549843EE1}" type="presParOf" srcId="{8AF853E4-DB97-48F1-84F3-C8399B8A6FDA}" destId="{6BFD1360-B63E-4B52-AD95-431D9B1EEB29}" srcOrd="0" destOrd="0" presId="urn:microsoft.com/office/officeart/2018/2/layout/IconVerticalSolidList"/>
    <dgm:cxn modelId="{6322E521-F69C-46D1-B440-3CBAAD76AB60}" type="presParOf" srcId="{6BFD1360-B63E-4B52-AD95-431D9B1EEB29}" destId="{24E1595C-940F-4853-BA17-8FAEAE300119}" srcOrd="0" destOrd="0" presId="urn:microsoft.com/office/officeart/2018/2/layout/IconVerticalSolidList"/>
    <dgm:cxn modelId="{DB7A4852-5B7A-43A8-B602-3894441B98CD}" type="presParOf" srcId="{6BFD1360-B63E-4B52-AD95-431D9B1EEB29}" destId="{DC209CF7-3659-4AC9-BBFF-CFE6F7074607}" srcOrd="1" destOrd="0" presId="urn:microsoft.com/office/officeart/2018/2/layout/IconVerticalSolidList"/>
    <dgm:cxn modelId="{A001CB3D-37FC-473A-A8EE-40965486C8B2}" type="presParOf" srcId="{6BFD1360-B63E-4B52-AD95-431D9B1EEB29}" destId="{67F40582-A17C-4F0F-9B89-D354A336F60D}" srcOrd="2" destOrd="0" presId="urn:microsoft.com/office/officeart/2018/2/layout/IconVerticalSolidList"/>
    <dgm:cxn modelId="{7AAB9B6E-7475-44A8-B4A0-69BFD787889A}" type="presParOf" srcId="{6BFD1360-B63E-4B52-AD95-431D9B1EEB29}" destId="{41DAD9CF-F3FF-41E2-85B8-C0C1451D1B28}" srcOrd="3" destOrd="0" presId="urn:microsoft.com/office/officeart/2018/2/layout/IconVerticalSolidList"/>
    <dgm:cxn modelId="{714CF484-CB21-4A10-B97E-AC03298568FE}" type="presParOf" srcId="{8AF853E4-DB97-48F1-84F3-C8399B8A6FDA}" destId="{A10EFF49-B96E-45FD-A90B-08A5DE75A669}" srcOrd="1" destOrd="0" presId="urn:microsoft.com/office/officeart/2018/2/layout/IconVerticalSolidList"/>
    <dgm:cxn modelId="{3D781302-8897-4870-9847-8BE7318CEBAB}" type="presParOf" srcId="{8AF853E4-DB97-48F1-84F3-C8399B8A6FDA}" destId="{7248FAD2-0C94-43D3-AB50-F74516399259}" srcOrd="2" destOrd="0" presId="urn:microsoft.com/office/officeart/2018/2/layout/IconVerticalSolidList"/>
    <dgm:cxn modelId="{F32DEEC8-0CDD-4AFF-B2D2-DA84AA00F0D9}" type="presParOf" srcId="{7248FAD2-0C94-43D3-AB50-F74516399259}" destId="{92BEC152-C731-4B64-BDDD-1D21023C74A8}" srcOrd="0" destOrd="0" presId="urn:microsoft.com/office/officeart/2018/2/layout/IconVerticalSolidList"/>
    <dgm:cxn modelId="{86510A04-5D90-4EC5-A074-100550B39246}" type="presParOf" srcId="{7248FAD2-0C94-43D3-AB50-F74516399259}" destId="{B43AF1C9-7FE3-4CF5-BE9B-3BD0425083F5}" srcOrd="1" destOrd="0" presId="urn:microsoft.com/office/officeart/2018/2/layout/IconVerticalSolidList"/>
    <dgm:cxn modelId="{42BB99BA-2FA7-4747-BEA2-9A09FE0A95E1}" type="presParOf" srcId="{7248FAD2-0C94-43D3-AB50-F74516399259}" destId="{304D1587-8850-4A75-8B2E-FBB31E4BEDA4}" srcOrd="2" destOrd="0" presId="urn:microsoft.com/office/officeart/2018/2/layout/IconVerticalSolidList"/>
    <dgm:cxn modelId="{8BB1E70B-DFF5-4C4C-9753-67E35BEDB15B}" type="presParOf" srcId="{7248FAD2-0C94-43D3-AB50-F74516399259}" destId="{F8D5F57F-7ECD-4C89-9247-E07567271F8F}" srcOrd="3" destOrd="0" presId="urn:microsoft.com/office/officeart/2018/2/layout/IconVerticalSolidList"/>
    <dgm:cxn modelId="{582287C3-2B1E-421F-BB11-5A876078F8C6}" type="presParOf" srcId="{8AF853E4-DB97-48F1-84F3-C8399B8A6FDA}" destId="{67A6B1FC-8762-4538-86F2-4F092F4E5141}" srcOrd="3" destOrd="0" presId="urn:microsoft.com/office/officeart/2018/2/layout/IconVerticalSolidList"/>
    <dgm:cxn modelId="{2252828D-8D13-408F-B651-9A0A9C199A3E}" type="presParOf" srcId="{8AF853E4-DB97-48F1-84F3-C8399B8A6FDA}" destId="{ABCCAF86-3B7F-4D26-840E-AEC58AB86820}" srcOrd="4" destOrd="0" presId="urn:microsoft.com/office/officeart/2018/2/layout/IconVerticalSolidList"/>
    <dgm:cxn modelId="{122AE5DD-97F8-43BB-B110-275FC7F8B5D7}" type="presParOf" srcId="{ABCCAF86-3B7F-4D26-840E-AEC58AB86820}" destId="{07166F23-EA91-416E-8F69-A26170DAB8E6}" srcOrd="0" destOrd="0" presId="urn:microsoft.com/office/officeart/2018/2/layout/IconVerticalSolidList"/>
    <dgm:cxn modelId="{0E90A734-2C2A-4C3E-9250-0D325447091E}" type="presParOf" srcId="{ABCCAF86-3B7F-4D26-840E-AEC58AB86820}" destId="{138A013D-D306-4FAB-B724-3BDADEB2542C}" srcOrd="1" destOrd="0" presId="urn:microsoft.com/office/officeart/2018/2/layout/IconVerticalSolidList"/>
    <dgm:cxn modelId="{5933F35C-D4CB-49E9-BB19-54A0ABEB0F80}" type="presParOf" srcId="{ABCCAF86-3B7F-4D26-840E-AEC58AB86820}" destId="{24EF4017-DBCF-4EFE-9CCA-76A307A39141}" srcOrd="2" destOrd="0" presId="urn:microsoft.com/office/officeart/2018/2/layout/IconVerticalSolidList"/>
    <dgm:cxn modelId="{A2DF1D46-8645-4A57-9815-2F7914AF1232}" type="presParOf" srcId="{ABCCAF86-3B7F-4D26-840E-AEC58AB86820}" destId="{8EB783B9-06BD-48D3-B20E-0FBC45BE652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E1595C-940F-4853-BA17-8FAEAE300119}">
      <dsp:nvSpPr>
        <dsp:cNvPr id="0" name=""/>
        <dsp:cNvSpPr/>
      </dsp:nvSpPr>
      <dsp:spPr>
        <a:xfrm>
          <a:off x="0" y="883"/>
          <a:ext cx="16306800" cy="206778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209CF7-3659-4AC9-BBFF-CFE6F7074607}">
      <dsp:nvSpPr>
        <dsp:cNvPr id="0" name=""/>
        <dsp:cNvSpPr/>
      </dsp:nvSpPr>
      <dsp:spPr>
        <a:xfrm>
          <a:off x="625503" y="466134"/>
          <a:ext cx="1137279" cy="113727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DAD9CF-F3FF-41E2-85B8-C0C1451D1B28}">
      <dsp:nvSpPr>
        <dsp:cNvPr id="0" name=""/>
        <dsp:cNvSpPr/>
      </dsp:nvSpPr>
      <dsp:spPr>
        <a:xfrm>
          <a:off x="2388286" y="883"/>
          <a:ext cx="13918513" cy="2067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8840" tIns="218840" rIns="218840" bIns="218840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600" kern="1200" noProof="0" dirty="0">
              <a:solidFill>
                <a:srgbClr val="000000"/>
              </a:solidFill>
              <a:latin typeface="Aptos" panose="020B0004020202020204" pitchFamily="34" charset="0"/>
              <a:ea typeface="Inter"/>
              <a:sym typeface="Inter"/>
            </a:rPr>
            <a:t>Porozumenie digitálnemu súkromiu</a:t>
          </a:r>
          <a:endParaRPr lang="sk-SK" sz="3600" kern="1200" noProof="0" dirty="0">
            <a:latin typeface="Aptos" panose="020B0004020202020204" pitchFamily="34" charset="0"/>
          </a:endParaRPr>
        </a:p>
      </dsp:txBody>
      <dsp:txXfrm>
        <a:off x="2388286" y="883"/>
        <a:ext cx="13918513" cy="2067780"/>
      </dsp:txXfrm>
    </dsp:sp>
    <dsp:sp modelId="{92BEC152-C731-4B64-BDDD-1D21023C74A8}">
      <dsp:nvSpPr>
        <dsp:cNvPr id="0" name=""/>
        <dsp:cNvSpPr/>
      </dsp:nvSpPr>
      <dsp:spPr>
        <a:xfrm>
          <a:off x="0" y="2585609"/>
          <a:ext cx="16306800" cy="206778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3AF1C9-7FE3-4CF5-BE9B-3BD0425083F5}">
      <dsp:nvSpPr>
        <dsp:cNvPr id="0" name=""/>
        <dsp:cNvSpPr/>
      </dsp:nvSpPr>
      <dsp:spPr>
        <a:xfrm>
          <a:off x="625503" y="3050860"/>
          <a:ext cx="1137279" cy="113727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D5F57F-7ECD-4C89-9247-E07567271F8F}">
      <dsp:nvSpPr>
        <dsp:cNvPr id="0" name=""/>
        <dsp:cNvSpPr/>
      </dsp:nvSpPr>
      <dsp:spPr>
        <a:xfrm>
          <a:off x="2388286" y="2585609"/>
          <a:ext cx="13918513" cy="2067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8840" tIns="218840" rIns="218840" bIns="218840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rgbClr val="000000"/>
              </a:solidFill>
              <a:latin typeface="Aptos" panose="020B0004020202020204" pitchFamily="34" charset="0"/>
              <a:ea typeface="Inter"/>
              <a:cs typeface="Inter"/>
              <a:sym typeface="Inter"/>
            </a:rPr>
            <a:t>Phishing</a:t>
          </a:r>
          <a:endParaRPr lang="en-US" sz="3600" kern="1200" dirty="0">
            <a:latin typeface="Aptos" panose="020B0004020202020204" pitchFamily="34" charset="0"/>
          </a:endParaRPr>
        </a:p>
      </dsp:txBody>
      <dsp:txXfrm>
        <a:off x="2388286" y="2585609"/>
        <a:ext cx="13918513" cy="2067780"/>
      </dsp:txXfrm>
    </dsp:sp>
    <dsp:sp modelId="{07166F23-EA91-416E-8F69-A26170DAB8E6}">
      <dsp:nvSpPr>
        <dsp:cNvPr id="0" name=""/>
        <dsp:cNvSpPr/>
      </dsp:nvSpPr>
      <dsp:spPr>
        <a:xfrm>
          <a:off x="0" y="5170335"/>
          <a:ext cx="16306800" cy="206778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8A013D-D306-4FAB-B724-3BDADEB2542C}">
      <dsp:nvSpPr>
        <dsp:cNvPr id="0" name=""/>
        <dsp:cNvSpPr/>
      </dsp:nvSpPr>
      <dsp:spPr>
        <a:xfrm>
          <a:off x="625503" y="5635586"/>
          <a:ext cx="1137279" cy="113727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B783B9-06BD-48D3-B20E-0FBC45BE652D}">
      <dsp:nvSpPr>
        <dsp:cNvPr id="0" name=""/>
        <dsp:cNvSpPr/>
      </dsp:nvSpPr>
      <dsp:spPr>
        <a:xfrm>
          <a:off x="2388286" y="5170335"/>
          <a:ext cx="13918513" cy="2067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8840" tIns="218840" rIns="218840" bIns="218840" numCol="1" spcCol="1270" anchor="ctr" anchorCtr="0">
          <a:noAutofit/>
        </a:bodyPr>
        <a:lstStyle/>
        <a:p>
          <a:pPr marL="0" lvl="0" indent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3600" kern="1200" noProof="0" dirty="0">
              <a:solidFill>
                <a:srgbClr val="000000"/>
              </a:solidFill>
              <a:latin typeface="Aptos" panose="020B0004020202020204" pitchFamily="34" charset="0"/>
              <a:ea typeface="Inter"/>
              <a:sym typeface="Inter"/>
            </a:rPr>
            <a:t>Typy digitálneho súkromia a výučba digitálneho súkromia</a:t>
          </a:r>
          <a:endParaRPr lang="sk-SK" sz="3600" kern="1200" noProof="0" dirty="0">
            <a:latin typeface="Aptos" panose="020B0004020202020204" pitchFamily="34" charset="0"/>
          </a:endParaRPr>
        </a:p>
      </dsp:txBody>
      <dsp:txXfrm>
        <a:off x="2388286" y="5170335"/>
        <a:ext cx="13918513" cy="20677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7DF2F-0779-4616-A06E-073C6486C414}" type="datetimeFigureOut">
              <a:rPr lang="sk-SK" smtClean="0"/>
              <a:t>17. 10. 2024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50750-AFB1-4241-A9C5-1FD29CA50F9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52235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AB9E2A-6BBB-43F5-B176-C8B3CC09172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8072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50750-AFB1-4241-A9C5-1FD29CA50F99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48766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50750-AFB1-4241-A9C5-1FD29CA50F99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11030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50750-AFB1-4241-A9C5-1FD29CA50F99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22254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Nadpis 1">
            <a:extLst>
              <a:ext uri="{FF2B5EF4-FFF2-40B4-BE49-F238E27FC236}">
                <a16:creationId xmlns:a16="http://schemas.microsoft.com/office/drawing/2014/main" id="{8C573BC2-7934-898E-58E7-6322923DDF3E}"/>
              </a:ext>
            </a:extLst>
          </p:cNvPr>
          <p:cNvSpPr txBox="1">
            <a:spLocks/>
          </p:cNvSpPr>
          <p:nvPr userDrawn="1"/>
        </p:nvSpPr>
        <p:spPr>
          <a:xfrm>
            <a:off x="2286000" y="3974221"/>
            <a:ext cx="13716000" cy="1117970"/>
          </a:xfrm>
          <a:prstGeom prst="rect">
            <a:avLst/>
          </a:prstGeom>
        </p:spPr>
        <p:txBody>
          <a:bodyPr vert="horz" lIns="137160" tIns="68580" rIns="137160" bIns="68580" rtlCol="0" anchor="b">
            <a:norm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rgbClr val="92BAB5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000" dirty="0">
                <a:solidFill>
                  <a:srgbClr val="FFAA5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ERASMUS+KA220-ADU - </a:t>
            </a:r>
            <a:r>
              <a:rPr lang="en-US" sz="3000" dirty="0">
                <a:solidFill>
                  <a:srgbClr val="FFAA5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Cooperation partnerships in adult education</a:t>
            </a:r>
            <a:endParaRPr lang="sk-SK" sz="3000" dirty="0">
              <a:solidFill>
                <a:srgbClr val="FFAA5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sk-SK" sz="3000" dirty="0">
                <a:solidFill>
                  <a:srgbClr val="FFAA5A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KA220-ADU-2BF13E10 </a:t>
            </a:r>
            <a:endParaRPr lang="en-GB" sz="3000" dirty="0">
              <a:solidFill>
                <a:srgbClr val="FFAA5A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BlokTextu 8">
            <a:extLst>
              <a:ext uri="{FF2B5EF4-FFF2-40B4-BE49-F238E27FC236}">
                <a16:creationId xmlns:a16="http://schemas.microsoft.com/office/drawing/2014/main" id="{75A80F42-4977-537D-9CDE-C29C2D5B4E94}"/>
              </a:ext>
            </a:extLst>
          </p:cNvPr>
          <p:cNvSpPr txBox="1"/>
          <p:nvPr userDrawn="1"/>
        </p:nvSpPr>
        <p:spPr>
          <a:xfrm>
            <a:off x="1945758" y="1563092"/>
            <a:ext cx="14396484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Building Digital Resilience by Making Digital Wellbeing and</a:t>
            </a:r>
            <a:b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</a:br>
            <a:r>
              <a:rPr kumimoji="0" lang="en-US" sz="39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Security Accessible to All</a:t>
            </a:r>
            <a:br>
              <a:rPr kumimoji="0" lang="sk-SK" sz="39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</a:br>
            <a:r>
              <a:rPr kumimoji="0" lang="sk-SK" sz="39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&lt;&lt;</a:t>
            </a:r>
            <a:r>
              <a:rPr kumimoji="0" lang="sk-SK" sz="3900" b="1" i="0" u="none" strike="noStrike" kern="1200" cap="none" spc="0" normalizeH="0" baseline="0" noProof="0" dirty="0" err="1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DigiWELL</a:t>
            </a:r>
            <a:r>
              <a:rPr kumimoji="0" lang="sk-SK" sz="3900" b="1" i="0" u="none" strike="noStrike" kern="1200" cap="none" spc="0" normalizeH="0" baseline="0" noProof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&gt;&gt;</a:t>
            </a:r>
            <a:endParaRPr lang="en-GB" sz="3900" dirty="0"/>
          </a:p>
        </p:txBody>
      </p:sp>
      <p:grpSp>
        <p:nvGrpSpPr>
          <p:cNvPr id="2" name="Skupina 6">
            <a:extLst>
              <a:ext uri="{FF2B5EF4-FFF2-40B4-BE49-F238E27FC236}">
                <a16:creationId xmlns:a16="http://schemas.microsoft.com/office/drawing/2014/main" id="{7742E34A-6003-4057-7109-B4DCB96D35A2}"/>
              </a:ext>
            </a:extLst>
          </p:cNvPr>
          <p:cNvGrpSpPr/>
          <p:nvPr userDrawn="1"/>
        </p:nvGrpSpPr>
        <p:grpSpPr>
          <a:xfrm>
            <a:off x="606056" y="8872697"/>
            <a:ext cx="17403866" cy="1185078"/>
            <a:chOff x="435935" y="5851336"/>
            <a:chExt cx="11602577" cy="790052"/>
          </a:xfrm>
        </p:grpSpPr>
        <p:pic>
          <p:nvPicPr>
            <p:cNvPr id="3" name="Obrázok 7" descr="Obrázok, na ktorom je text">
              <a:extLst>
                <a:ext uri="{FF2B5EF4-FFF2-40B4-BE49-F238E27FC236}">
                  <a16:creationId xmlns:a16="http://schemas.microsoft.com/office/drawing/2014/main" id="{B188D6EE-9640-2F18-BB35-B6223AACBA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35" y="5963498"/>
              <a:ext cx="2290456" cy="529376"/>
            </a:xfrm>
            <a:prstGeom prst="rect">
              <a:avLst/>
            </a:prstGeom>
          </p:spPr>
        </p:pic>
        <p:pic>
          <p:nvPicPr>
            <p:cNvPr id="4" name="Obrázok 8">
              <a:extLst>
                <a:ext uri="{FF2B5EF4-FFF2-40B4-BE49-F238E27FC236}">
                  <a16:creationId xmlns:a16="http://schemas.microsoft.com/office/drawing/2014/main" id="{94663C1E-6A81-5255-6A8A-1BA39AA9AE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12223" y="5851336"/>
              <a:ext cx="1826289" cy="737473"/>
            </a:xfrm>
            <a:prstGeom prst="rect">
              <a:avLst/>
            </a:prstGeom>
          </p:spPr>
        </p:pic>
        <p:pic>
          <p:nvPicPr>
            <p:cNvPr id="5" name="Obrázok 9">
              <a:extLst>
                <a:ext uri="{FF2B5EF4-FFF2-40B4-BE49-F238E27FC236}">
                  <a16:creationId xmlns:a16="http://schemas.microsoft.com/office/drawing/2014/main" id="{3B80CD3C-F3EB-86BE-9402-CCA53F62F2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6391" y="5863719"/>
              <a:ext cx="777669" cy="777669"/>
            </a:xfrm>
            <a:prstGeom prst="rect">
              <a:avLst/>
            </a:prstGeom>
          </p:spPr>
        </p:pic>
        <p:pic>
          <p:nvPicPr>
            <p:cNvPr id="6" name="Picture 2" descr="Slovenská poľnohospodárska univerzita v Nitre">
              <a:extLst>
                <a:ext uri="{FF2B5EF4-FFF2-40B4-BE49-F238E27FC236}">
                  <a16:creationId xmlns:a16="http://schemas.microsoft.com/office/drawing/2014/main" id="{18C12442-9888-DF01-0D04-E54CFC51996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9235" y="5963498"/>
              <a:ext cx="1128044" cy="504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Logo">
              <a:extLst>
                <a:ext uri="{FF2B5EF4-FFF2-40B4-BE49-F238E27FC236}">
                  <a16:creationId xmlns:a16="http://schemas.microsoft.com/office/drawing/2014/main" id="{A12653CD-F652-4955-2DF8-1F145D48746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7279" y="5963498"/>
              <a:ext cx="968299" cy="5044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2C24E57-7917-345F-39EB-C946DC5995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578" y="5945929"/>
              <a:ext cx="1156727" cy="564513"/>
            </a:xfrm>
            <a:prstGeom prst="rect">
              <a:avLst/>
            </a:prstGeom>
          </p:spPr>
        </p:pic>
        <p:pic>
          <p:nvPicPr>
            <p:cNvPr id="10" name="Picture 9" descr="AIFED - Formación, cultura y empleo en Granada">
              <a:extLst>
                <a:ext uri="{FF2B5EF4-FFF2-40B4-BE49-F238E27FC236}">
                  <a16:creationId xmlns:a16="http://schemas.microsoft.com/office/drawing/2014/main" id="{2A4BD905-BF5D-7F6B-DC78-E8B21C77798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8797" y="5968999"/>
              <a:ext cx="1521023" cy="523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DE1F00A-E68C-4D66-6740-C74D4C1A96A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6511" y="5945929"/>
              <a:ext cx="1499020" cy="228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Syzygia Foundation">
              <a:extLst>
                <a:ext uri="{FF2B5EF4-FFF2-40B4-BE49-F238E27FC236}">
                  <a16:creationId xmlns:a16="http://schemas.microsoft.com/office/drawing/2014/main" id="{641A6490-CDF8-6265-0143-32A2FCE4E69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06409" y="6252553"/>
              <a:ext cx="1419225" cy="282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98520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4D3FBA-5B99-2AB2-BD67-67A4A164A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r>
              <a:rPr lang="sk-SK" dirty="0"/>
              <a:t>Kliknutím upravte štýl predlohy nadpisu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35A9057-43B6-746F-BEA7-CE263338DB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  <a:lvl2pPr>
              <a:defRPr>
                <a:latin typeface="Aptos" panose="020B0004020202020204" pitchFamily="34" charset="0"/>
              </a:defRPr>
            </a:lvl2pPr>
            <a:lvl3pPr>
              <a:defRPr>
                <a:latin typeface="Aptos" panose="020B0004020202020204" pitchFamily="34" charset="0"/>
              </a:defRPr>
            </a:lvl3pPr>
            <a:lvl4pPr>
              <a:defRPr>
                <a:latin typeface="Aptos" panose="020B0004020202020204" pitchFamily="34" charset="0"/>
              </a:defRPr>
            </a:lvl4pPr>
            <a:lvl5pPr>
              <a:defRPr>
                <a:latin typeface="Aptos" panose="020B0004020202020204" pitchFamily="34" charset="0"/>
              </a:defRPr>
            </a:lvl5pPr>
          </a:lstStyle>
          <a:p>
            <a:pPr lvl="0"/>
            <a:r>
              <a:rPr lang="sk-SK" dirty="0"/>
              <a:t>Kliknite sem a upravte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8696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59A5AF-6B5C-45A1-1FB8-4A10DD953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r>
              <a:rPr lang="sk-SK" dirty="0"/>
              <a:t>Kliknutím upravte štýl predlohy nadpisu</a:t>
            </a:r>
            <a:endParaRPr lang="en-GB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2934F81-DBED-D029-6E7C-3D5CABBBAD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  <a:lvl2pPr>
              <a:defRPr>
                <a:latin typeface="Aptos" panose="020B0004020202020204" pitchFamily="34" charset="0"/>
              </a:defRPr>
            </a:lvl2pPr>
            <a:lvl3pPr>
              <a:defRPr>
                <a:latin typeface="Aptos" panose="020B0004020202020204" pitchFamily="34" charset="0"/>
              </a:defRPr>
            </a:lvl3pPr>
            <a:lvl4pPr>
              <a:defRPr>
                <a:latin typeface="Aptos" panose="020B0004020202020204" pitchFamily="34" charset="0"/>
              </a:defRPr>
            </a:lvl4pPr>
            <a:lvl5pPr>
              <a:defRPr>
                <a:latin typeface="Aptos" panose="020B0004020202020204" pitchFamily="34" charset="0"/>
              </a:defRPr>
            </a:lvl5pPr>
          </a:lstStyle>
          <a:p>
            <a:pPr lvl="0"/>
            <a:r>
              <a:rPr lang="sk-SK" dirty="0"/>
              <a:t>Kliknite sem a upravte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GB" dirty="0"/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C5638265-EBB0-3D3D-9D43-884490BB6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  <a:lvl2pPr>
              <a:defRPr>
                <a:latin typeface="Aptos" panose="020B0004020202020204" pitchFamily="34" charset="0"/>
              </a:defRPr>
            </a:lvl2pPr>
            <a:lvl3pPr>
              <a:defRPr>
                <a:latin typeface="Aptos" panose="020B0004020202020204" pitchFamily="34" charset="0"/>
              </a:defRPr>
            </a:lvl3pPr>
            <a:lvl4pPr>
              <a:defRPr>
                <a:latin typeface="Aptos" panose="020B0004020202020204" pitchFamily="34" charset="0"/>
              </a:defRPr>
            </a:lvl4pPr>
            <a:lvl5pPr>
              <a:defRPr>
                <a:latin typeface="Aptos" panose="020B0004020202020204" pitchFamily="34" charset="0"/>
              </a:defRPr>
            </a:lvl5pPr>
          </a:lstStyle>
          <a:p>
            <a:pPr lvl="0"/>
            <a:r>
              <a:rPr lang="sk-SK" dirty="0"/>
              <a:t>Kliknite sem a upravte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8287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98C846-E56F-F8FB-0E8F-A31A7468D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0B3C3E5-B332-4C8D-1855-3683A3B0B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A45C6FA8-FA26-3E40-B51A-408606C86B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E7C2DF9D-F767-5C94-962C-3CF6C7055F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7EC0FAD3-A546-E6B0-38BF-42F7D495FA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2264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F72F59-F218-5327-C4EF-72E2A4FCF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45361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62446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4ADE84-A388-6F43-AFAD-7528401AFE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AF78B52-C79A-364E-5463-982013600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34CE83CC-671E-EFDC-C9A9-6CCBF69C33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FF43C211-1AC3-84DD-C901-99A28F2BD4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496294D-597E-4D2E-B81B-892A1B613257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03E3DD7-BA70-7A80-32A5-EB6BAE383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10A07A8C-A254-726C-9379-8A4DE7BAE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BF96F323-A7D3-4479-AD34-CAE9252406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01297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CAC654-9A4C-0448-6D60-6854DC5DB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sk-SK"/>
              <a:t>Kliknutím upravte štýl predlohy nadpisu</a:t>
            </a:r>
            <a:endParaRPr lang="en-GB"/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AA0CA434-3E6A-3418-B3A1-7E85F3850F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9B75E2C-1313-E597-88F4-96D86DE60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0B6673DD-A6C5-ACEB-66D7-91C0DF780A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4496294D-597E-4D2E-B81B-892A1B613257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FA584A9D-DD98-B05B-9E09-EBCDE5E3C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0F59585D-B970-3926-0CF9-FFE524241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fld id="{BF96F323-A7D3-4479-AD34-CAE9252406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34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A54D64AA-876A-5527-C225-22A2C738E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6674" y="547689"/>
            <a:ext cx="15994026" cy="1587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Insert title of the slide</a:t>
            </a:r>
          </a:p>
        </p:txBody>
      </p:sp>
      <p:sp>
        <p:nvSpPr>
          <p:cNvPr id="14" name="Zástupný text 13">
            <a:extLst>
              <a:ext uri="{FF2B5EF4-FFF2-40B4-BE49-F238E27FC236}">
                <a16:creationId xmlns:a16="http://schemas.microsoft.com/office/drawing/2014/main" id="{9F599E69-1CCE-B314-D677-A50FBDE72B6A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036674" y="2488019"/>
            <a:ext cx="15994026" cy="5917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/>
              <a:t>Kliknite sem a upravte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1151170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</p:sldLayoutIdLst>
  <p:txStyles>
    <p:titleStyle>
      <a:lvl1pPr algn="ctr" defTabSz="1371600" rtl="0" eaLnBrk="1" latinLnBrk="0" hangingPunct="1">
        <a:lnSpc>
          <a:spcPct val="90000"/>
        </a:lnSpc>
        <a:spcBef>
          <a:spcPct val="0"/>
        </a:spcBef>
        <a:buNone/>
        <a:defRPr sz="7200" b="1" kern="1200">
          <a:solidFill>
            <a:srgbClr val="92BAB5"/>
          </a:solidFill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Clr>
          <a:srgbClr val="FFAA5A"/>
        </a:buClr>
        <a:buFont typeface="Wingdings" panose="05000000000000000000" pitchFamily="2" charset="2"/>
        <a:buChar char="q"/>
        <a:defRPr sz="42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12" Type="http://schemas.openxmlformats.org/officeDocument/2006/relationships/hyperlink" Target="https://researchoutreach.org/articles/sender-controlled-private-email-electronic-privacy-eprivo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1.jpg"/><Relationship Id="rId5" Type="http://schemas.openxmlformats.org/officeDocument/2006/relationships/image" Target="../media/image10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60DA4-0D12-8E98-5E76-2670E8CE4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4337" y="2375990"/>
            <a:ext cx="8002395" cy="2216265"/>
          </a:xfrm>
        </p:spPr>
        <p:txBody>
          <a:bodyPr vert="horz" lIns="137160" tIns="68580" rIns="137160" bIns="68580" rtlCol="0" anchor="b">
            <a:normAutofit/>
          </a:bodyPr>
          <a:lstStyle/>
          <a:p>
            <a:pPr algn="ctr">
              <a:spcBef>
                <a:spcPts val="1500"/>
              </a:spcBef>
              <a:spcAft>
                <a:spcPts val="900"/>
              </a:spcAft>
              <a:buClr>
                <a:srgbClr val="FFAA5A"/>
              </a:buClr>
            </a:pPr>
            <a:r>
              <a:rPr lang="en-US" sz="4800" b="1" dirty="0">
                <a:solidFill>
                  <a:srgbClr val="FFAA5A"/>
                </a:solidFill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  <a:t>Digital </a:t>
            </a:r>
            <a:r>
              <a:rPr lang="sk-SK" sz="4800" b="1" dirty="0" err="1">
                <a:solidFill>
                  <a:srgbClr val="FFAA5A"/>
                </a:solidFill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  <a:t>Privacy</a:t>
            </a:r>
            <a:r>
              <a:rPr lang="en-US" sz="4800" b="1" dirty="0">
                <a:solidFill>
                  <a:srgbClr val="FFAA5A"/>
                </a:solidFill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  <a:t> – </a:t>
            </a:r>
            <a:br>
              <a:rPr lang="sk-SK" sz="4800" b="1" dirty="0">
                <a:solidFill>
                  <a:srgbClr val="FFAA5A"/>
                </a:solidFill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sk-SK" sz="4800" b="1" dirty="0" err="1">
                <a:solidFill>
                  <a:srgbClr val="FFAA5A"/>
                </a:solidFill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  <a:t>Conclusions</a:t>
            </a:r>
            <a:endParaRPr lang="en-US" sz="4800" b="1" dirty="0">
              <a:solidFill>
                <a:srgbClr val="FFAA5A"/>
              </a:solidFill>
              <a:latin typeface="+mn-lt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9" name="Obrázok 18" descr="Obrázok, na ktorom je text">
            <a:extLst>
              <a:ext uri="{FF2B5EF4-FFF2-40B4-BE49-F238E27FC236}">
                <a16:creationId xmlns:a16="http://schemas.microsoft.com/office/drawing/2014/main" id="{A34B1F93-7319-3B02-1A2A-A41863D32FA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0423" y="1099211"/>
            <a:ext cx="3610221" cy="794064"/>
          </a:xfrm>
          <a:prstGeom prst="rect">
            <a:avLst/>
          </a:prstGeom>
        </p:spPr>
      </p:pic>
      <p:pic>
        <p:nvPicPr>
          <p:cNvPr id="21" name="Obrázok 20">
            <a:extLst>
              <a:ext uri="{FF2B5EF4-FFF2-40B4-BE49-F238E27FC236}">
                <a16:creationId xmlns:a16="http://schemas.microsoft.com/office/drawing/2014/main" id="{E61D75E1-8198-2645-4D4B-679D6C8F82C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988" y="7726580"/>
            <a:ext cx="1225763" cy="1166504"/>
          </a:xfrm>
          <a:prstGeom prst="rect">
            <a:avLst/>
          </a:prstGeom>
        </p:spPr>
      </p:pic>
      <p:pic>
        <p:nvPicPr>
          <p:cNvPr id="23" name="Picture 2" descr="Slovenská poľnohospodárska univerzita v Nitre">
            <a:extLst>
              <a:ext uri="{FF2B5EF4-FFF2-40B4-BE49-F238E27FC236}">
                <a16:creationId xmlns:a16="http://schemas.microsoft.com/office/drawing/2014/main" id="{D9E315C1-56E0-94ED-8E3D-4E31B7235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387" y="7908668"/>
            <a:ext cx="1778025" cy="75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Obrázok 13">
            <a:extLst>
              <a:ext uri="{FF2B5EF4-FFF2-40B4-BE49-F238E27FC236}">
                <a16:creationId xmlns:a16="http://schemas.microsoft.com/office/drawing/2014/main" id="{40BAEEF0-A23E-537C-ECC3-9FDDB55C90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9070" y="7864128"/>
            <a:ext cx="1159515" cy="1524006"/>
          </a:xfrm>
          <a:prstGeom prst="rect">
            <a:avLst/>
          </a:prstGeom>
        </p:spPr>
      </p:pic>
      <p:pic>
        <p:nvPicPr>
          <p:cNvPr id="27" name="Picture 12" descr="Logo">
            <a:extLst>
              <a:ext uri="{FF2B5EF4-FFF2-40B4-BE49-F238E27FC236}">
                <a16:creationId xmlns:a16="http://schemas.microsoft.com/office/drawing/2014/main" id="{ED11F0BA-9F73-FE6F-5053-F71F37F41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8585" y="7820121"/>
            <a:ext cx="1526235" cy="756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3">
            <a:extLst>
              <a:ext uri="{FF2B5EF4-FFF2-40B4-BE49-F238E27FC236}">
                <a16:creationId xmlns:a16="http://schemas.microsoft.com/office/drawing/2014/main" id="{C4695506-135C-179F-2F16-07EA3E816B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8823" y="7812559"/>
            <a:ext cx="1823235" cy="846770"/>
          </a:xfrm>
          <a:prstGeom prst="rect">
            <a:avLst/>
          </a:prstGeom>
        </p:spPr>
      </p:pic>
      <p:pic>
        <p:nvPicPr>
          <p:cNvPr id="30" name="Picture 14" descr="AIFED - Formación, cultura y empleo en Granada">
            <a:extLst>
              <a:ext uri="{FF2B5EF4-FFF2-40B4-BE49-F238E27FC236}">
                <a16:creationId xmlns:a16="http://schemas.microsoft.com/office/drawing/2014/main" id="{32A3AF98-383A-09A5-D166-B79E4C62D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649" y="8656873"/>
            <a:ext cx="2397440" cy="78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>
            <a:extLst>
              <a:ext uri="{FF2B5EF4-FFF2-40B4-BE49-F238E27FC236}">
                <a16:creationId xmlns:a16="http://schemas.microsoft.com/office/drawing/2014/main" id="{1482B195-876D-7188-1B81-D2603F93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5535" y="8834133"/>
            <a:ext cx="2362758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6" descr="Syzygia Foundation">
            <a:extLst>
              <a:ext uri="{FF2B5EF4-FFF2-40B4-BE49-F238E27FC236}">
                <a16:creationId xmlns:a16="http://schemas.microsoft.com/office/drawing/2014/main" id="{3B467BFD-9687-53BC-864C-C26209912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519" y="8793872"/>
            <a:ext cx="2236985" cy="42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Skupina 2">
            <a:extLst>
              <a:ext uri="{FF2B5EF4-FFF2-40B4-BE49-F238E27FC236}">
                <a16:creationId xmlns:a16="http://schemas.microsoft.com/office/drawing/2014/main" id="{FE115C06-2DA3-1E38-A8ED-4AAEF9D0755A}"/>
              </a:ext>
            </a:extLst>
          </p:cNvPr>
          <p:cNvGrpSpPr/>
          <p:nvPr/>
        </p:nvGrpSpPr>
        <p:grpSpPr>
          <a:xfrm>
            <a:off x="-705636" y="1934355"/>
            <a:ext cx="9207105" cy="5238753"/>
            <a:chOff x="-1118443" y="1146344"/>
            <a:chExt cx="10365960" cy="6096000"/>
          </a:xfrm>
        </p:grpSpPr>
        <p:pic>
          <p:nvPicPr>
            <p:cNvPr id="4" name="Obrázok 3" descr="Obrázok, na ktorom je text, diagram, kruh, snímka obrazovky&#10;&#10;Automaticky generovaný popis">
              <a:extLst>
                <a:ext uri="{FF2B5EF4-FFF2-40B4-BE49-F238E27FC236}">
                  <a16:creationId xmlns:a16="http://schemas.microsoft.com/office/drawing/2014/main" id="{522C4227-5728-9B30-65CA-BE06791A4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2"/>
                </a:ext>
              </a:extLst>
            </a:blip>
            <a:stretch>
              <a:fillRect/>
            </a:stretch>
          </p:blipFill>
          <p:spPr>
            <a:xfrm>
              <a:off x="675017" y="1146344"/>
              <a:ext cx="8572500" cy="6096000"/>
            </a:xfrm>
            <a:prstGeom prst="rect">
              <a:avLst/>
            </a:prstGeom>
          </p:spPr>
        </p:pic>
        <p:pic>
          <p:nvPicPr>
            <p:cNvPr id="5" name="Picture 2" descr="Free Concept Of Data Privacy And Policy Illustration - Free Download  Business Illustrations | IconScout">
              <a:extLst>
                <a:ext uri="{FF2B5EF4-FFF2-40B4-BE49-F238E27FC236}">
                  <a16:creationId xmlns:a16="http://schemas.microsoft.com/office/drawing/2014/main" id="{729FD8EC-332C-8D10-4A62-29F5A519FE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18443" y="1638300"/>
              <a:ext cx="7620000" cy="4286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Nadpis 1">
            <a:extLst>
              <a:ext uri="{FF2B5EF4-FFF2-40B4-BE49-F238E27FC236}">
                <a16:creationId xmlns:a16="http://schemas.microsoft.com/office/drawing/2014/main" id="{581220D8-CBC7-1A58-CC4A-753B0C108C9E}"/>
              </a:ext>
            </a:extLst>
          </p:cNvPr>
          <p:cNvSpPr txBox="1">
            <a:spLocks/>
          </p:cNvSpPr>
          <p:nvPr/>
        </p:nvSpPr>
        <p:spPr>
          <a:xfrm>
            <a:off x="11433107" y="5530191"/>
            <a:ext cx="3720329" cy="2060598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1371600"/>
            <a:r>
              <a:rPr lang="sk-SK" sz="2100" dirty="0">
                <a:solidFill>
                  <a:prstClr val="black"/>
                </a:solidFill>
                <a:latin typeface="Aptos" panose="02110004020202020204"/>
              </a:rPr>
              <a:t>Budovanie digitálnej odolnosti prostredníctvom sprístupnenia digitálnej pohody a bezpečnosti všetkým (širokej verejnosti)</a:t>
            </a:r>
            <a:br>
              <a:rPr lang="en-US" sz="2100" dirty="0">
                <a:solidFill>
                  <a:prstClr val="black"/>
                </a:solidFill>
                <a:latin typeface="Aptos" panose="02110004020202020204"/>
              </a:rPr>
            </a:br>
            <a:r>
              <a:rPr lang="en-US" sz="1650" dirty="0">
                <a:solidFill>
                  <a:prstClr val="black"/>
                </a:solidFill>
                <a:latin typeface="Aptos" panose="02110004020202020204"/>
              </a:rPr>
              <a:t>2022-2-SK01-KA220-ADU-000096888</a:t>
            </a:r>
            <a:endParaRPr lang="en-GB" sz="2100" dirty="0">
              <a:solidFill>
                <a:prstClr val="black"/>
              </a:solidFill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910063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68447" y="981075"/>
            <a:ext cx="17351106" cy="7644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4000" b="1" i="0" u="none" strike="noStrike" kern="1200" cap="none" spc="0" normalizeH="0" baseline="0" dirty="0">
                <a:ln>
                  <a:noFill/>
                </a:ln>
                <a:solidFill>
                  <a:srgbClr val="92BAB5"/>
                </a:solidFill>
                <a:effectLst/>
                <a:uLnTx/>
                <a:uFillTx/>
                <a:latin typeface="Aptos"/>
                <a:ea typeface="Inter"/>
                <a:cs typeface="Inter"/>
                <a:sym typeface="Inter"/>
              </a:rPr>
              <a:t>Bezplatná licencia</a:t>
            </a:r>
            <a:endParaRPr lang="sk-SK" sz="4000" b="1" dirty="0">
              <a:solidFill>
                <a:srgbClr val="92BAB5"/>
              </a:solidFill>
              <a:latin typeface="Aptos"/>
              <a:ea typeface="Inter"/>
              <a:cs typeface="Inter"/>
              <a:sym typeface="Inter"/>
            </a:endParaRPr>
          </a:p>
          <a:p>
            <a:pPr marL="0" marR="0" lvl="0" indent="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Produkt vyvinutý v rámci projektu „Budovanie digitálnej odolnosti sprístupňovaním digitálnej pohody a bezpečnosti všetkým 2022-2-SK01-KA220-ADU-000096888“ bol vyvinutý s podporou Európskej komisie a odráža výlučne názor autora. Európska komisia nezodpovedá za obsah dokumentov</a:t>
            </a:r>
            <a:r>
              <a:rPr kumimoji="0" lang="sk-S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marL="0" marR="0" lvl="0" indent="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Publikácia získava licenciu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Creative Commons CC BY-NC SA.</a:t>
            </a:r>
          </a:p>
          <a:p>
            <a:pPr marL="0" marR="0" lvl="0" indent="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marL="0" marR="0" lvl="0" indent="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marL="0" marR="0" lvl="0" indent="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Táto licencia vám umožňuje distribuovať, </a:t>
            </a:r>
            <a:r>
              <a:rPr kumimoji="0" lang="sk-SK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remixovať</a:t>
            </a:r>
            <a:r>
              <a:rPr kumimoji="0" lang="sk-S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, vylepšovať a stavať na diele, ale len nekomerčne. Pri použití diela ako aj úryvkov z neho</a:t>
            </a:r>
            <a:r>
              <a:rPr lang="sk-SK" sz="3200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 musí: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marL="971550" marR="0" lvl="1" indent="-51435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sk-SK" sz="3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Musí byť uvedený zdroj a odkaz na licenciu a musia byť uvedené možné zmeny. Autorské práva zostávajú autorom dokumentov.</a:t>
            </a:r>
          </a:p>
          <a:p>
            <a:pPr marL="971550" marR="0" lvl="1" indent="-51435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sk-SK" sz="3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Dielo nie je možné použiť na komerčné účely.</a:t>
            </a:r>
            <a:endParaRPr lang="sk-SK" sz="3200" dirty="0">
              <a:solidFill>
                <a:prstClr val="black"/>
              </a:solidFill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marL="971550" marR="0" lvl="1" indent="-51435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sk-SK" sz="3200" dirty="0">
                <a:solidFill>
                  <a:prstClr val="black"/>
                </a:solidFill>
                <a:latin typeface="Aptos" panose="020B0004020202020204" pitchFamily="34" charset="0"/>
                <a:ea typeface="Inter"/>
                <a:cs typeface="Inter"/>
                <a:sym typeface="Inter"/>
              </a:rPr>
              <a:t>A</a:t>
            </a:r>
            <a:r>
              <a:rPr kumimoji="0" lang="sk-SK" sz="3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k dielo prekomponujete, prevediete alebo na ňom staviate, vaše príspevky musia byť publikované pod rovnakou licenciou ako originál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1" i="0" u="none" strike="noStrike" kern="1200" cap="none" spc="0" normalizeH="0" baseline="0" dirty="0">
                <a:ln>
                  <a:noFill/>
                </a:ln>
                <a:solidFill>
                  <a:srgbClr val="FFAA5A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Vylúčenie zodpovednosti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AA5A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ts val="2705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32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Inter"/>
                <a:cs typeface="Inter"/>
                <a:sym typeface="Inter"/>
              </a:rPr>
              <a:t>Financované Európskou úniou. Vyjadrené pohľady a názory sú však len názormi autora (autorov) a nemusia nevyhnutne odrážať pohľady a názory Európskej únie alebo Európskej výkonnej agentúry pre vzdelávanie a kultúru (EACEA). Európska únia ani EACEA za tieto nezodpovedajú.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Inter"/>
              <a:cs typeface="Inter"/>
              <a:sym typeface="Inter"/>
            </a:endParaRPr>
          </a:p>
          <a:p>
            <a:pPr algn="just">
              <a:lnSpc>
                <a:spcPts val="2705"/>
              </a:lnSpc>
              <a:spcBef>
                <a:spcPct val="0"/>
              </a:spcBef>
            </a:pPr>
            <a:r>
              <a:rPr lang="en-US" sz="3200" dirty="0">
                <a:latin typeface="Aptos" panose="020B0004020202020204" pitchFamily="34" charset="0"/>
                <a:ea typeface="Inter"/>
                <a:cs typeface="Inter"/>
                <a:sym typeface="Inter"/>
              </a:rPr>
              <a:t> </a:t>
            </a:r>
          </a:p>
        </p:txBody>
      </p:sp>
      <p:sp>
        <p:nvSpPr>
          <p:cNvPr id="4" name="Freeform 4"/>
          <p:cNvSpPr/>
          <p:nvPr/>
        </p:nvSpPr>
        <p:spPr>
          <a:xfrm>
            <a:off x="609600" y="3543300"/>
            <a:ext cx="2344122" cy="808722"/>
          </a:xfrm>
          <a:custGeom>
            <a:avLst/>
            <a:gdLst/>
            <a:ahLst/>
            <a:cxnLst/>
            <a:rect l="l" t="t" r="r" b="b"/>
            <a:pathLst>
              <a:path w="2344122" h="808722">
                <a:moveTo>
                  <a:pt x="0" y="0"/>
                </a:moveTo>
                <a:lnTo>
                  <a:pt x="2344122" y="0"/>
                </a:lnTo>
                <a:lnTo>
                  <a:pt x="2344122" y="808722"/>
                </a:lnTo>
                <a:lnTo>
                  <a:pt x="0" y="8087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DA1F35B-C8F7-4A5A-9339-7DA4D785B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B2D4AD41-40DA-4A81-92F5-B6E3BA1ED8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746107">
            <a:off x="12262632" y="686926"/>
            <a:ext cx="4481848" cy="448184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9A8F0EBB-169A-9953-0CA4-461697C32D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9077676"/>
              </p:ext>
            </p:extLst>
          </p:nvPr>
        </p:nvGraphicFramePr>
        <p:xfrm>
          <a:off x="762000" y="2171700"/>
          <a:ext cx="16306800" cy="723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2406BF3-4299-9649-CC11-1AAA68987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905" y="661263"/>
            <a:ext cx="10662684" cy="889516"/>
          </a:xfrm>
        </p:spPr>
        <p:txBody>
          <a:bodyPr>
            <a:normAutofit fontScale="90000"/>
          </a:bodyPr>
          <a:lstStyle/>
          <a:p>
            <a:r>
              <a:rPr lang="sk-SK" dirty="0">
                <a:latin typeface="Aptos" panose="020B0004020202020204" pitchFamily="34" charset="0"/>
              </a:rPr>
              <a:t>Zhrnutie kurzu</a:t>
            </a:r>
            <a:endParaRPr lang="en-US" dirty="0"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5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13043" y="2"/>
            <a:ext cx="1702599" cy="716996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</p:spPr>
        <p:txBody>
          <a:bodyPr>
            <a:normAutofit/>
          </a:bodyPr>
          <a:lstStyle/>
          <a:p>
            <a:r>
              <a:rPr lang="sk-SK" sz="4400" dirty="0">
                <a:cs typeface="Calibri Light" panose="020F0302020204030204" pitchFamily="34" charset="0"/>
              </a:rPr>
              <a:t>Rekapitulačný kurz č. 1 – Pochopenie digitálneho súkromia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833566" y="3274835"/>
            <a:ext cx="6125150" cy="6125150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5950" y="2216367"/>
            <a:ext cx="15773400" cy="7710588"/>
          </a:xfrm>
        </p:spPr>
        <p:txBody>
          <a:bodyPr>
            <a:normAutofit/>
          </a:bodyPr>
          <a:lstStyle/>
          <a:p>
            <a:pPr marL="0" indent="0">
              <a:spcAft>
                <a:spcPts val="900"/>
              </a:spcAft>
              <a:buNone/>
            </a:pPr>
            <a:r>
              <a:rPr lang="sk-SK" sz="3600" b="1" dirty="0">
                <a:solidFill>
                  <a:srgbClr val="FFAA5A"/>
                </a:solidFill>
                <a:cs typeface="Calibri" panose="020F0502020204030204" pitchFamily="34" charset="0"/>
              </a:rPr>
              <a:t>Definícia digitálneho súkromia</a:t>
            </a:r>
          </a:p>
          <a:p>
            <a:pPr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sk-SK" sz="3600" b="1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Čo?</a:t>
            </a:r>
            <a:r>
              <a:rPr lang="sk-SK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Schopnosť jednotlivca </a:t>
            </a:r>
            <a:r>
              <a:rPr lang="sk-SK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kontrolovať a chrániť prístup k svojim osobným údajom a ich používanie</a:t>
            </a:r>
            <a:r>
              <a:rPr lang="sk-SK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pri pohybe na internete.</a:t>
            </a:r>
          </a:p>
          <a:p>
            <a:pPr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sk-SK" sz="3600" b="1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Vplyv: </a:t>
            </a:r>
            <a:r>
              <a:rPr lang="sk-SK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Nie je to abstraktný pojem, je dôležité mu porozumieť, aby boli vaše </a:t>
            </a:r>
            <a:r>
              <a:rPr lang="sk-SK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osobné informácie v bezpečí pred neoprávneným použitím</a:t>
            </a:r>
            <a:r>
              <a:rPr lang="sk-SK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.</a:t>
            </a:r>
          </a:p>
          <a:p>
            <a:pPr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sk-SK" sz="3600" b="1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Prečo</a:t>
            </a:r>
            <a:r>
              <a:rPr lang="en-US" sz="3600" b="1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? </a:t>
            </a:r>
            <a:r>
              <a:rPr lang="sk-SK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V prepojenom svete je rozdelenie medzi osobným / súkromným a všeobecným / verejným stále menší. Digitálne súkromie (DS) je </a:t>
            </a:r>
            <a:r>
              <a:rPr lang="sk-SK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ochrana</a:t>
            </a:r>
            <a:r>
              <a:rPr lang="sk-SK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.</a:t>
            </a:r>
          </a:p>
          <a:p>
            <a:pPr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sk-SK" sz="3600" b="1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Opatrenia</a:t>
            </a:r>
            <a:r>
              <a:rPr lang="en-US" sz="3600" b="1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? </a:t>
            </a:r>
            <a:r>
              <a:rPr lang="sk-SK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V EÚ zaručuje </a:t>
            </a:r>
            <a:r>
              <a:rPr lang="sk-SK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GDPR</a:t>
            </a:r>
            <a:r>
              <a:rPr lang="sk-SK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(General </a:t>
            </a:r>
            <a:r>
              <a:rPr lang="sk-SK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Data</a:t>
            </a:r>
            <a:r>
              <a:rPr lang="sk-SK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sk-SK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Protection</a:t>
            </a:r>
            <a:r>
              <a:rPr lang="sk-SK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sk-SK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Regulation</a:t>
            </a:r>
            <a:r>
              <a:rPr lang="sk-SK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) ochranu vašich osobných údajov </a:t>
            </a:r>
            <a:r>
              <a:rPr lang="sk-SK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pri každom ich zhromažďovaní</a:t>
            </a:r>
            <a:r>
              <a:rPr lang="sk-SK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.</a:t>
            </a:r>
          </a:p>
          <a:p>
            <a:pPr marL="685800" lvl="1" indent="0">
              <a:spcAft>
                <a:spcPts val="900"/>
              </a:spcAft>
              <a:buClr>
                <a:srgbClr val="92BAB5"/>
              </a:buClr>
              <a:buNone/>
            </a:pPr>
            <a:endParaRPr lang="en-US" spc="27" dirty="0">
              <a:solidFill>
                <a:srgbClr val="000000"/>
              </a:solidFill>
              <a:ea typeface="Inter"/>
              <a:cs typeface="Inter"/>
              <a:sym typeface="Inter"/>
            </a:endParaRPr>
          </a:p>
          <a:p>
            <a:pPr lvl="1">
              <a:spcAft>
                <a:spcPts val="900"/>
              </a:spcAft>
              <a:buClr>
                <a:srgbClr val="92BAB5"/>
              </a:buClr>
              <a:buFont typeface="Courier New" panose="02070309020205020404" pitchFamily="49" charset="0"/>
              <a:buChar char="o"/>
            </a:pPr>
            <a:endParaRPr lang="en-US" spc="27" dirty="0">
              <a:solidFill>
                <a:srgbClr val="000000"/>
              </a:solidFill>
              <a:ea typeface="Inter"/>
              <a:cs typeface="Inter"/>
              <a:sym typeface="Inter"/>
            </a:endParaRPr>
          </a:p>
          <a:p>
            <a:pPr lvl="1">
              <a:spcAft>
                <a:spcPts val="900"/>
              </a:spcAft>
              <a:buClr>
                <a:srgbClr val="92BAB5"/>
              </a:buClr>
              <a:buFont typeface="Courier New" panose="02070309020205020404" pitchFamily="49" charset="0"/>
              <a:buChar char="o"/>
            </a:pPr>
            <a:endParaRPr lang="sk-SK" dirty="0">
              <a:cs typeface="Calibri" panose="020F0502020204030204" pitchFamily="34" charset="0"/>
            </a:endParaRPr>
          </a:p>
          <a:p>
            <a:pPr lvl="1">
              <a:spcAft>
                <a:spcPts val="900"/>
              </a:spcAft>
              <a:buClr>
                <a:srgbClr val="92BAB5"/>
              </a:buClr>
              <a:buFont typeface="Courier New" panose="02070309020205020404" pitchFamily="49" charset="0"/>
              <a:buChar char="o"/>
            </a:pPr>
            <a:endParaRPr lang="en-US" dirty="0">
              <a:cs typeface="Calibri" panose="020F0502020204030204" pitchFamily="34" charset="0"/>
            </a:endParaRPr>
          </a:p>
          <a:p>
            <a:pPr marL="0" indent="0">
              <a:spcAft>
                <a:spcPts val="900"/>
              </a:spcAft>
              <a:buNone/>
            </a:pPr>
            <a:endParaRPr lang="en-US" sz="3600" dirty="0">
              <a:cs typeface="Calibri" panose="020F0502020204030204" pitchFamily="34" charset="0"/>
            </a:endParaRPr>
          </a:p>
          <a:p>
            <a:pPr>
              <a:spcAft>
                <a:spcPts val="900"/>
              </a:spcAft>
            </a:pPr>
            <a:endParaRPr lang="en-US" sz="3600" dirty="0">
              <a:cs typeface="Calibri" panose="020F0502020204030204" pitchFamily="34" charset="0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AA9BBA24-97F0-264E-A334-51A57716CC7F}"/>
              </a:ext>
            </a:extLst>
          </p:cNvPr>
          <p:cNvSpPr/>
          <p:nvPr/>
        </p:nvSpPr>
        <p:spPr>
          <a:xfrm>
            <a:off x="356957" y="141837"/>
            <a:ext cx="1800686" cy="1800686"/>
          </a:xfrm>
          <a:custGeom>
            <a:avLst/>
            <a:gdLst/>
            <a:ahLst/>
            <a:cxnLst/>
            <a:rect l="l" t="t" r="r" b="b"/>
            <a:pathLst>
              <a:path w="1800686" h="1800686">
                <a:moveTo>
                  <a:pt x="0" y="0"/>
                </a:moveTo>
                <a:lnTo>
                  <a:pt x="1800686" y="0"/>
                </a:lnTo>
                <a:lnTo>
                  <a:pt x="1800686" y="1800686"/>
                </a:lnTo>
                <a:lnTo>
                  <a:pt x="0" y="180068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72381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13043" y="2"/>
            <a:ext cx="1702599" cy="716996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</p:spPr>
        <p:txBody>
          <a:bodyPr>
            <a:normAutofit/>
          </a:bodyPr>
          <a:lstStyle/>
          <a:p>
            <a:r>
              <a:rPr lang="sk-SK" sz="4400" dirty="0">
                <a:cs typeface="Calibri Light" panose="020F0302020204030204" pitchFamily="34" charset="0"/>
              </a:rPr>
              <a:t>Rekapitulačný kurz č. 1 – Pochopenie digitálneho súkromia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833566" y="3274835"/>
            <a:ext cx="6125150" cy="6125150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5950" y="2216367"/>
            <a:ext cx="15773400" cy="7710588"/>
          </a:xfrm>
        </p:spPr>
        <p:txBody>
          <a:bodyPr>
            <a:normAutofit/>
          </a:bodyPr>
          <a:lstStyle/>
          <a:p>
            <a:pPr marL="0" indent="0">
              <a:spcAft>
                <a:spcPts val="900"/>
              </a:spcAft>
              <a:buNone/>
            </a:pPr>
            <a:r>
              <a:rPr lang="sk-SK" sz="3600" b="1" dirty="0">
                <a:solidFill>
                  <a:srgbClr val="FFAA5A"/>
                </a:solidFill>
                <a:cs typeface="Calibri" panose="020F0502020204030204" pitchFamily="34" charset="0"/>
              </a:rPr>
              <a:t>Definícia digitálneho súkromia</a:t>
            </a:r>
          </a:p>
          <a:p>
            <a:pPr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sk-SK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Zákon</a:t>
            </a:r>
            <a:r>
              <a:rPr lang="en-US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? </a:t>
            </a:r>
            <a:r>
              <a:rPr lang="sk-SK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Právo na súkromie je chránené </a:t>
            </a:r>
            <a:r>
              <a:rPr lang="sk-SK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článkom 8 Charty základných práv Európskej únie.</a:t>
            </a:r>
            <a:endParaRPr lang="sk-SK" sz="3600" b="1" u="sng" spc="27" dirty="0">
              <a:solidFill>
                <a:srgbClr val="000000"/>
              </a:solidFill>
              <a:ea typeface="Inter"/>
              <a:cs typeface="Inter"/>
              <a:sym typeface="Inter"/>
            </a:endParaRPr>
          </a:p>
          <a:p>
            <a:pPr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sk-SK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Výhody DS</a:t>
            </a:r>
            <a:r>
              <a:rPr lang="en-US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? </a:t>
            </a:r>
            <a:r>
              <a:rPr lang="sk-SK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Schopnosť chrániť osobné údaje, predchádzať krádeži identity, predchádzať neoprávnenému prístupu, vyhýbať sa cieleným reklamám.</a:t>
            </a:r>
            <a:endParaRPr lang="sk-SK" sz="3600" b="1" u="sng" spc="27" dirty="0">
              <a:solidFill>
                <a:srgbClr val="000000"/>
              </a:solidFill>
              <a:ea typeface="Inter"/>
              <a:cs typeface="Inter"/>
              <a:sym typeface="Inter"/>
            </a:endParaRPr>
          </a:p>
          <a:p>
            <a:pPr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sk-SK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Bez</a:t>
            </a:r>
            <a:r>
              <a:rPr lang="en-US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D</a:t>
            </a:r>
            <a:r>
              <a:rPr lang="sk-SK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S</a:t>
            </a:r>
            <a:r>
              <a:rPr lang="en-US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? </a:t>
            </a:r>
            <a:r>
              <a:rPr lang="sk-SK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Riziko kybernetických útokov, krádeže identity a podvodu, únik údajov, strata dôvery, sledovanie a monitorovanie, psychologické dopady.</a:t>
            </a:r>
          </a:p>
          <a:p>
            <a:pPr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sk-SK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Problémy</a:t>
            </a:r>
            <a:r>
              <a:rPr lang="en-US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? </a:t>
            </a:r>
            <a:r>
              <a:rPr lang="en-US" sz="3600" b="1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Stratégie</a:t>
            </a:r>
            <a:r>
              <a:rPr lang="en-U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(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vzdelávanie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,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antivírusy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atď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.) </a:t>
            </a:r>
            <a:r>
              <a:rPr lang="en-US" sz="3600" b="1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na</a:t>
            </a:r>
            <a:r>
              <a:rPr lang="en-U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b="1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zmiernenie</a:t>
            </a:r>
            <a:r>
              <a:rPr lang="en-U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b="1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rizík</a:t>
            </a:r>
            <a:r>
              <a:rPr lang="en-U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a </a:t>
            </a:r>
            <a:r>
              <a:rPr lang="en-US" sz="3600" b="1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zraniteľností</a:t>
            </a:r>
            <a:r>
              <a:rPr lang="en-U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(phishing,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malvér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,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ransomvér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atď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.).</a:t>
            </a:r>
          </a:p>
          <a:p>
            <a:pPr marL="685800" lvl="1" indent="0">
              <a:spcAft>
                <a:spcPts val="900"/>
              </a:spcAft>
              <a:buClr>
                <a:srgbClr val="92BAB5"/>
              </a:buClr>
              <a:buNone/>
            </a:pPr>
            <a:endParaRPr lang="en-US" spc="27" dirty="0">
              <a:solidFill>
                <a:srgbClr val="000000"/>
              </a:solidFill>
              <a:ea typeface="Inter"/>
              <a:cs typeface="Inter"/>
              <a:sym typeface="Inter"/>
            </a:endParaRPr>
          </a:p>
          <a:p>
            <a:pPr lvl="1">
              <a:spcAft>
                <a:spcPts val="900"/>
              </a:spcAft>
              <a:buClr>
                <a:srgbClr val="92BAB5"/>
              </a:buClr>
              <a:buFont typeface="Courier New" panose="02070309020205020404" pitchFamily="49" charset="0"/>
              <a:buChar char="o"/>
            </a:pPr>
            <a:endParaRPr lang="en-US" spc="27" dirty="0">
              <a:solidFill>
                <a:srgbClr val="000000"/>
              </a:solidFill>
              <a:ea typeface="Inter"/>
              <a:cs typeface="Inter"/>
              <a:sym typeface="Inter"/>
            </a:endParaRPr>
          </a:p>
          <a:p>
            <a:pPr lvl="1">
              <a:spcAft>
                <a:spcPts val="900"/>
              </a:spcAft>
              <a:buClr>
                <a:srgbClr val="92BAB5"/>
              </a:buClr>
              <a:buFont typeface="Courier New" panose="02070309020205020404" pitchFamily="49" charset="0"/>
              <a:buChar char="o"/>
            </a:pPr>
            <a:endParaRPr lang="sk-SK" dirty="0">
              <a:cs typeface="Calibri" panose="020F0502020204030204" pitchFamily="34" charset="0"/>
            </a:endParaRPr>
          </a:p>
          <a:p>
            <a:pPr lvl="1">
              <a:spcAft>
                <a:spcPts val="900"/>
              </a:spcAft>
              <a:buClr>
                <a:srgbClr val="92BAB5"/>
              </a:buClr>
              <a:buFont typeface="Courier New" panose="02070309020205020404" pitchFamily="49" charset="0"/>
              <a:buChar char="o"/>
            </a:pPr>
            <a:endParaRPr lang="en-US" dirty="0">
              <a:cs typeface="Calibri" panose="020F0502020204030204" pitchFamily="34" charset="0"/>
            </a:endParaRPr>
          </a:p>
          <a:p>
            <a:pPr marL="0" indent="0">
              <a:spcAft>
                <a:spcPts val="900"/>
              </a:spcAft>
              <a:buNone/>
            </a:pPr>
            <a:endParaRPr lang="en-US" sz="3600" dirty="0">
              <a:cs typeface="Calibri" panose="020F0502020204030204" pitchFamily="34" charset="0"/>
            </a:endParaRPr>
          </a:p>
          <a:p>
            <a:pPr>
              <a:spcAft>
                <a:spcPts val="900"/>
              </a:spcAft>
            </a:pPr>
            <a:endParaRPr lang="en-US" sz="3600" dirty="0">
              <a:cs typeface="Calibri" panose="020F0502020204030204" pitchFamily="34" charset="0"/>
            </a:endParaRPr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5575F1FD-0EE3-E159-4175-B178CBDDE5F9}"/>
              </a:ext>
            </a:extLst>
          </p:cNvPr>
          <p:cNvSpPr/>
          <p:nvPr/>
        </p:nvSpPr>
        <p:spPr>
          <a:xfrm>
            <a:off x="152400" y="29534"/>
            <a:ext cx="1543465" cy="1714961"/>
          </a:xfrm>
          <a:custGeom>
            <a:avLst/>
            <a:gdLst/>
            <a:ahLst/>
            <a:cxnLst/>
            <a:rect l="l" t="t" r="r" b="b"/>
            <a:pathLst>
              <a:path w="1543465" h="1714961">
                <a:moveTo>
                  <a:pt x="0" y="0"/>
                </a:moveTo>
                <a:lnTo>
                  <a:pt x="1543465" y="0"/>
                </a:lnTo>
                <a:lnTo>
                  <a:pt x="1543465" y="1714961"/>
                </a:lnTo>
                <a:lnTo>
                  <a:pt x="0" y="17149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9765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13043" y="2"/>
            <a:ext cx="1702599" cy="716996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</p:spPr>
        <p:txBody>
          <a:bodyPr>
            <a:normAutofit/>
          </a:bodyPr>
          <a:lstStyle/>
          <a:p>
            <a:r>
              <a:rPr lang="sk-SK" sz="4400" dirty="0">
                <a:cs typeface="Calibri Light" panose="020F0302020204030204" pitchFamily="34" charset="0"/>
              </a:rPr>
              <a:t>Rekapitulačný kurz č. 1 – Pochopenie digitálneho súkromia</a:t>
            </a:r>
            <a:endParaRPr lang="en-US" sz="4400" dirty="0">
              <a:cs typeface="Calibri Light" panose="020F0302020204030204" pitchFamily="34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833566" y="3274835"/>
            <a:ext cx="6125150" cy="6125150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5950" y="2216367"/>
            <a:ext cx="15773400" cy="7710588"/>
          </a:xfrm>
        </p:spPr>
        <p:txBody>
          <a:bodyPr>
            <a:normAutofit/>
          </a:bodyPr>
          <a:lstStyle/>
          <a:p>
            <a:pPr marL="0" indent="0">
              <a:spcAft>
                <a:spcPts val="900"/>
              </a:spcAft>
              <a:buNone/>
            </a:pPr>
            <a:r>
              <a:rPr lang="sk-SK" sz="3600" b="1" dirty="0">
                <a:solidFill>
                  <a:srgbClr val="FFAA5A"/>
                </a:solidFill>
                <a:cs typeface="Calibri" panose="020F0502020204030204" pitchFamily="34" charset="0"/>
              </a:rPr>
              <a:t>Kľúčové prvky Digitálne súkromie</a:t>
            </a:r>
          </a:p>
          <a:p>
            <a:pPr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sk-SK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Osobné údaje</a:t>
            </a:r>
            <a:r>
              <a:rPr lang="en-US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? </a:t>
            </a:r>
            <a:r>
              <a:rPr lang="sk-SK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Akékoľvek informácie, ktoré sa </a:t>
            </a:r>
            <a:r>
              <a:rPr lang="sk-SK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týkajú identifikovaného žijúceho jednotlivca.</a:t>
            </a:r>
          </a:p>
          <a:p>
            <a:pPr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sk-SK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Bezpečnosť údajov</a:t>
            </a:r>
            <a:r>
              <a:rPr lang="en-US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? </a:t>
            </a:r>
            <a:r>
              <a:rPr lang="sk-SK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Inštalácia </a:t>
            </a:r>
            <a:r>
              <a:rPr lang="sk-SK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bezpečnostných programov </a:t>
            </a:r>
            <a:r>
              <a:rPr lang="sk-SK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(antivírusy, osobné servery pre firmy a pod.) na ochranu pred únikom údajov.</a:t>
            </a:r>
          </a:p>
          <a:p>
            <a:pPr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sk-SK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Informovaný súhlas</a:t>
            </a:r>
            <a:r>
              <a:rPr lang="en-US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? </a:t>
            </a:r>
            <a:r>
              <a:rPr lang="sk-SK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Používanie cookies </a:t>
            </a:r>
            <a:r>
              <a:rPr lang="sk-SK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(technické / analytické / profilovanie).</a:t>
            </a:r>
          </a:p>
          <a:p>
            <a:pPr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sk-SK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Vzdelávanie užívateľa</a:t>
            </a:r>
            <a:r>
              <a:rPr lang="en-US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? </a:t>
            </a:r>
            <a:r>
              <a:rPr lang="sk-SK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Používatelia internetu </a:t>
            </a:r>
            <a:r>
              <a:rPr lang="sk-SK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majú správne zručnosti na bezpečnú správu svojho obsahu.</a:t>
            </a:r>
          </a:p>
          <a:p>
            <a:pPr marL="685800" lvl="1" indent="0">
              <a:spcAft>
                <a:spcPts val="900"/>
              </a:spcAft>
              <a:buClr>
                <a:srgbClr val="92BAB5"/>
              </a:buClr>
              <a:buNone/>
            </a:pPr>
            <a:endParaRPr lang="en-US" spc="27" dirty="0">
              <a:solidFill>
                <a:srgbClr val="000000"/>
              </a:solidFill>
              <a:ea typeface="Inter"/>
              <a:cs typeface="Inter"/>
              <a:sym typeface="Inter"/>
            </a:endParaRPr>
          </a:p>
          <a:p>
            <a:pPr lvl="1">
              <a:spcAft>
                <a:spcPts val="900"/>
              </a:spcAft>
              <a:buClr>
                <a:srgbClr val="92BAB5"/>
              </a:buClr>
              <a:buFont typeface="Courier New" panose="02070309020205020404" pitchFamily="49" charset="0"/>
              <a:buChar char="o"/>
            </a:pPr>
            <a:endParaRPr lang="en-US" spc="27" dirty="0">
              <a:solidFill>
                <a:srgbClr val="000000"/>
              </a:solidFill>
              <a:ea typeface="Inter"/>
              <a:cs typeface="Inter"/>
              <a:sym typeface="Inter"/>
            </a:endParaRPr>
          </a:p>
          <a:p>
            <a:pPr lvl="1">
              <a:spcAft>
                <a:spcPts val="900"/>
              </a:spcAft>
              <a:buClr>
                <a:srgbClr val="92BAB5"/>
              </a:buClr>
              <a:buFont typeface="Courier New" panose="02070309020205020404" pitchFamily="49" charset="0"/>
              <a:buChar char="o"/>
            </a:pPr>
            <a:endParaRPr lang="sk-SK" dirty="0">
              <a:cs typeface="Calibri" panose="020F0502020204030204" pitchFamily="34" charset="0"/>
            </a:endParaRPr>
          </a:p>
          <a:p>
            <a:pPr lvl="1">
              <a:spcAft>
                <a:spcPts val="900"/>
              </a:spcAft>
              <a:buClr>
                <a:srgbClr val="92BAB5"/>
              </a:buClr>
              <a:buFont typeface="Courier New" panose="02070309020205020404" pitchFamily="49" charset="0"/>
              <a:buChar char="o"/>
            </a:pPr>
            <a:endParaRPr lang="en-US" dirty="0">
              <a:cs typeface="Calibri" panose="020F0502020204030204" pitchFamily="34" charset="0"/>
            </a:endParaRPr>
          </a:p>
          <a:p>
            <a:pPr marL="0" indent="0">
              <a:spcAft>
                <a:spcPts val="900"/>
              </a:spcAft>
              <a:buNone/>
            </a:pPr>
            <a:endParaRPr lang="en-US" sz="3600" dirty="0">
              <a:cs typeface="Calibri" panose="020F0502020204030204" pitchFamily="34" charset="0"/>
            </a:endParaRPr>
          </a:p>
          <a:p>
            <a:pPr>
              <a:spcAft>
                <a:spcPts val="900"/>
              </a:spcAft>
            </a:pPr>
            <a:endParaRPr lang="en-US" sz="3600" dirty="0">
              <a:cs typeface="Calibri" panose="020F0502020204030204" pitchFamily="34" charset="0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2E186B5E-969C-1CEB-4176-0753A29A1A39}"/>
              </a:ext>
            </a:extLst>
          </p:cNvPr>
          <p:cNvSpPr/>
          <p:nvPr/>
        </p:nvSpPr>
        <p:spPr>
          <a:xfrm>
            <a:off x="257427" y="36406"/>
            <a:ext cx="1999746" cy="2032779"/>
          </a:xfrm>
          <a:custGeom>
            <a:avLst/>
            <a:gdLst/>
            <a:ahLst/>
            <a:cxnLst/>
            <a:rect l="l" t="t" r="r" b="b"/>
            <a:pathLst>
              <a:path w="1999746" h="2032779">
                <a:moveTo>
                  <a:pt x="0" y="0"/>
                </a:moveTo>
                <a:lnTo>
                  <a:pt x="1999746" y="0"/>
                </a:lnTo>
                <a:lnTo>
                  <a:pt x="1999746" y="2032779"/>
                </a:lnTo>
                <a:lnTo>
                  <a:pt x="0" y="20327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39330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13043" y="2"/>
            <a:ext cx="1702599" cy="716996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</p:spPr>
        <p:txBody>
          <a:bodyPr>
            <a:normAutofit/>
          </a:bodyPr>
          <a:lstStyle/>
          <a:p>
            <a:r>
              <a:rPr lang="sk-SK" sz="4400" dirty="0">
                <a:cs typeface="Calibri Light" panose="020F0302020204030204" pitchFamily="34" charset="0"/>
              </a:rPr>
              <a:t>Rekapitulácia kurzu č. 2 – Phishing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833566" y="3274835"/>
            <a:ext cx="6125150" cy="6125150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5950" y="2216367"/>
            <a:ext cx="15773400" cy="7710588"/>
          </a:xfrm>
        </p:spPr>
        <p:txBody>
          <a:bodyPr>
            <a:normAutofit/>
          </a:bodyPr>
          <a:lstStyle/>
          <a:p>
            <a:pPr marL="0" indent="0">
              <a:spcAft>
                <a:spcPts val="900"/>
              </a:spcAft>
              <a:buNone/>
            </a:pPr>
            <a:r>
              <a:rPr lang="sk-SK" sz="3600" b="1" dirty="0">
                <a:solidFill>
                  <a:srgbClr val="FFAA5A"/>
                </a:solidFill>
                <a:cs typeface="Calibri" panose="020F0502020204030204" pitchFamily="34" charset="0"/>
              </a:rPr>
              <a:t>Definícia</a:t>
            </a:r>
            <a:r>
              <a:rPr lang="en-US" sz="3600" b="1" dirty="0">
                <a:solidFill>
                  <a:srgbClr val="FFAA5A"/>
                </a:solidFill>
                <a:cs typeface="Calibri" panose="020F0502020204030204" pitchFamily="34" charset="0"/>
              </a:rPr>
              <a:t> Phishing</a:t>
            </a:r>
            <a:r>
              <a:rPr lang="sk-SK" sz="3600" b="1" dirty="0">
                <a:solidFill>
                  <a:srgbClr val="FFAA5A"/>
                </a:solidFill>
                <a:cs typeface="Calibri" panose="020F0502020204030204" pitchFamily="34" charset="0"/>
              </a:rPr>
              <a:t>u</a:t>
            </a:r>
            <a:endParaRPr lang="en-US" sz="3600" b="1" dirty="0">
              <a:solidFill>
                <a:srgbClr val="FFAA5A"/>
              </a:solidFill>
              <a:cs typeface="Calibri" panose="020F0502020204030204" pitchFamily="34" charset="0"/>
            </a:endParaRPr>
          </a:p>
          <a:p>
            <a:pPr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sk-SK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Čo</a:t>
            </a:r>
            <a:r>
              <a:rPr lang="en-US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? </a:t>
            </a:r>
            <a:r>
              <a:rPr lang="sk-SK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Phishing</a:t>
            </a:r>
            <a:r>
              <a:rPr lang="sk-SK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je bežný typ </a:t>
            </a:r>
            <a:r>
              <a:rPr lang="sk-SK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kybernetického útoku</a:t>
            </a:r>
            <a:r>
              <a:rPr lang="sk-SK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, ktorý sa </a:t>
            </a:r>
            <a:r>
              <a:rPr lang="sk-SK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zameriava na jednotlivcov prostredníctvom e-mailov, textových správ, telefonátov a iných foriem komunikácie.</a:t>
            </a:r>
          </a:p>
          <a:p>
            <a:pPr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sk-SK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Prečo</a:t>
            </a:r>
            <a:r>
              <a:rPr lang="en-US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? </a:t>
            </a:r>
            <a:r>
              <a:rPr lang="sk-SK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Ide o techniku ​​pokusu o </a:t>
            </a:r>
            <a:r>
              <a:rPr lang="sk-SK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získanie citlivých údajov, ako sú čísla bankových účtov</a:t>
            </a:r>
            <a:r>
              <a:rPr lang="sk-SK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, prostredníctvom podvodnej žiadosti e-mailom alebo na webovej stránke, v ktorej sa páchateľ vydáva za legitímnu firmu alebo osobu s dobrou povesťou.</a:t>
            </a:r>
          </a:p>
          <a:p>
            <a:pPr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sk-SK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Rôzne druhy</a:t>
            </a:r>
            <a:r>
              <a:rPr lang="en-US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? </a:t>
            </a:r>
            <a:r>
              <a:rPr lang="en-U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E-</a:t>
            </a:r>
            <a:r>
              <a:rPr lang="en-US" sz="3600" b="1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mailový</a:t>
            </a:r>
            <a:r>
              <a:rPr lang="en-U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phishing</a:t>
            </a:r>
            <a:r>
              <a:rPr lang="en-U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, spear 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phishing</a:t>
            </a:r>
            <a:r>
              <a:rPr lang="en-U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, </a:t>
            </a:r>
            <a:r>
              <a:rPr lang="en-US" sz="3600" b="1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klon</a:t>
            </a:r>
            <a:r>
              <a:rPr lang="en-U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phishing</a:t>
            </a:r>
            <a:r>
              <a:rPr lang="en-U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, </a:t>
            </a:r>
            <a:r>
              <a:rPr lang="en-US" sz="3600" b="1" spc="27" dirty="0" err="1">
                <a:solidFill>
                  <a:srgbClr val="000000"/>
                </a:solidFill>
                <a:ea typeface="Inter"/>
                <a:cs typeface="Inter"/>
                <a:sym typeface="Inter"/>
              </a:rPr>
              <a:t>hlasový</a:t>
            </a:r>
            <a:r>
              <a:rPr lang="en-U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phishing</a:t>
            </a:r>
            <a:r>
              <a:rPr lang="en-U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, SMS 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phishing</a:t>
            </a:r>
            <a:r>
              <a:rPr lang="sk-SK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.</a:t>
            </a:r>
          </a:p>
          <a:p>
            <a:pPr marL="685800" lvl="1" indent="0">
              <a:spcAft>
                <a:spcPts val="900"/>
              </a:spcAft>
              <a:buClr>
                <a:srgbClr val="92BAB5"/>
              </a:buClr>
              <a:buNone/>
            </a:pPr>
            <a:endParaRPr lang="en-US" spc="27" dirty="0">
              <a:solidFill>
                <a:srgbClr val="000000"/>
              </a:solidFill>
              <a:ea typeface="Inter"/>
              <a:cs typeface="Inter"/>
              <a:sym typeface="Inter"/>
            </a:endParaRPr>
          </a:p>
          <a:p>
            <a:pPr lvl="1">
              <a:spcAft>
                <a:spcPts val="900"/>
              </a:spcAft>
              <a:buClr>
                <a:srgbClr val="92BAB5"/>
              </a:buClr>
              <a:buFont typeface="Courier New" panose="02070309020205020404" pitchFamily="49" charset="0"/>
              <a:buChar char="o"/>
            </a:pPr>
            <a:endParaRPr lang="en-US" spc="27" dirty="0">
              <a:solidFill>
                <a:srgbClr val="000000"/>
              </a:solidFill>
              <a:ea typeface="Inter"/>
              <a:cs typeface="Inter"/>
              <a:sym typeface="Inter"/>
            </a:endParaRPr>
          </a:p>
          <a:p>
            <a:pPr lvl="1">
              <a:spcAft>
                <a:spcPts val="900"/>
              </a:spcAft>
              <a:buClr>
                <a:srgbClr val="92BAB5"/>
              </a:buClr>
              <a:buFont typeface="Courier New" panose="02070309020205020404" pitchFamily="49" charset="0"/>
              <a:buChar char="o"/>
            </a:pPr>
            <a:endParaRPr lang="sk-SK" dirty="0">
              <a:cs typeface="Calibri" panose="020F0502020204030204" pitchFamily="34" charset="0"/>
            </a:endParaRPr>
          </a:p>
          <a:p>
            <a:pPr lvl="1">
              <a:spcAft>
                <a:spcPts val="900"/>
              </a:spcAft>
              <a:buClr>
                <a:srgbClr val="92BAB5"/>
              </a:buClr>
              <a:buFont typeface="Courier New" panose="02070309020205020404" pitchFamily="49" charset="0"/>
              <a:buChar char="o"/>
            </a:pPr>
            <a:endParaRPr lang="en-US" dirty="0">
              <a:cs typeface="Calibri" panose="020F0502020204030204" pitchFamily="34" charset="0"/>
            </a:endParaRPr>
          </a:p>
          <a:p>
            <a:pPr marL="0" indent="0">
              <a:spcAft>
                <a:spcPts val="900"/>
              </a:spcAft>
              <a:buNone/>
            </a:pPr>
            <a:endParaRPr lang="en-US" sz="3600" dirty="0">
              <a:cs typeface="Calibri" panose="020F0502020204030204" pitchFamily="34" charset="0"/>
            </a:endParaRPr>
          </a:p>
          <a:p>
            <a:pPr>
              <a:spcAft>
                <a:spcPts val="900"/>
              </a:spcAft>
            </a:pPr>
            <a:endParaRPr lang="en-US" sz="3600" dirty="0">
              <a:cs typeface="Calibri" panose="020F0502020204030204" pitchFamily="34" charset="0"/>
            </a:endParaRPr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DE543C39-8CFF-B797-A73B-7F76A0CE7CB1}"/>
              </a:ext>
            </a:extLst>
          </p:cNvPr>
          <p:cNvSpPr/>
          <p:nvPr/>
        </p:nvSpPr>
        <p:spPr>
          <a:xfrm>
            <a:off x="304800" y="80115"/>
            <a:ext cx="1452419" cy="1613799"/>
          </a:xfrm>
          <a:custGeom>
            <a:avLst/>
            <a:gdLst/>
            <a:ahLst/>
            <a:cxnLst/>
            <a:rect l="l" t="t" r="r" b="b"/>
            <a:pathLst>
              <a:path w="1452419" h="1613799">
                <a:moveTo>
                  <a:pt x="0" y="0"/>
                </a:moveTo>
                <a:lnTo>
                  <a:pt x="1452419" y="0"/>
                </a:lnTo>
                <a:lnTo>
                  <a:pt x="1452419" y="1613799"/>
                </a:lnTo>
                <a:lnTo>
                  <a:pt x="0" y="16137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9451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13043" y="2"/>
            <a:ext cx="1702599" cy="716996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</p:spPr>
        <p:txBody>
          <a:bodyPr>
            <a:normAutofit/>
          </a:bodyPr>
          <a:lstStyle/>
          <a:p>
            <a:r>
              <a:rPr lang="sk-SK" sz="4400" dirty="0">
                <a:cs typeface="Calibri Light" panose="020F0302020204030204" pitchFamily="34" charset="0"/>
              </a:rPr>
              <a:t>Rekapitulácia kurzu č. 2 – Phishing</a:t>
            </a:r>
            <a:endParaRPr lang="en-US" sz="4400" dirty="0">
              <a:cs typeface="Calibri Light" panose="020F0302020204030204" pitchFamily="34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833566" y="3274835"/>
            <a:ext cx="6125150" cy="6125150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5950" y="2216367"/>
            <a:ext cx="15773400" cy="7710588"/>
          </a:xfrm>
        </p:spPr>
        <p:txBody>
          <a:bodyPr>
            <a:normAutofit/>
          </a:bodyPr>
          <a:lstStyle/>
          <a:p>
            <a:pPr marL="0" indent="0">
              <a:spcAft>
                <a:spcPts val="900"/>
              </a:spcAft>
              <a:buNone/>
            </a:pPr>
            <a:r>
              <a:rPr lang="sk-SK" sz="3600" b="1" dirty="0">
                <a:solidFill>
                  <a:srgbClr val="FFAA5A"/>
                </a:solidFill>
                <a:cs typeface="Calibri" panose="020F0502020204030204" pitchFamily="34" charset="0"/>
              </a:rPr>
              <a:t>Zoznam rôznych druhov phishingu</a:t>
            </a:r>
            <a:endParaRPr lang="en-US" sz="3600" b="1" dirty="0">
              <a:solidFill>
                <a:srgbClr val="FFAA5A"/>
              </a:solidFill>
              <a:cs typeface="Calibri" panose="020F0502020204030204" pitchFamily="34" charset="0"/>
            </a:endParaRPr>
          </a:p>
          <a:p>
            <a:pPr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sk-SK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Klon</a:t>
            </a:r>
            <a:r>
              <a:rPr lang="en-US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phishing?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sk-SK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Zločinci </a:t>
            </a:r>
            <a:r>
              <a:rPr lang="sk-SK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klonujú e-maily alebo správy</a:t>
            </a:r>
            <a:r>
              <a:rPr lang="sk-SK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z minulosti, </a:t>
            </a:r>
            <a:r>
              <a:rPr lang="sk-SK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pričom ľudí presmerujú na falošné stránky, ktoré sú často identickými kópiami pôvodných stránok.</a:t>
            </a:r>
            <a:r>
              <a:rPr lang="en-US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endParaRPr lang="sk-SK" sz="3600" b="1" spc="27" dirty="0">
              <a:solidFill>
                <a:srgbClr val="000000"/>
              </a:solidFill>
              <a:ea typeface="Inter"/>
              <a:cs typeface="Inter"/>
              <a:sym typeface="Inter"/>
            </a:endParaRPr>
          </a:p>
          <a:p>
            <a:pPr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sk-SK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Hlasový</a:t>
            </a:r>
            <a:r>
              <a:rPr lang="en-US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phishing? </a:t>
            </a:r>
            <a:r>
              <a:rPr lang="sk-SK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Podvodná technika, ktorá zahŕňa používanie </a:t>
            </a:r>
            <a:r>
              <a:rPr lang="sk-SK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telefónnych hovorov</a:t>
            </a:r>
            <a:r>
              <a:rPr lang="sk-SK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s cieľom oklamať ľudí, aby </a:t>
            </a:r>
            <a:r>
              <a:rPr lang="sk-SK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získali dôverné informácie</a:t>
            </a:r>
            <a:r>
              <a:rPr lang="sk-SK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. Títo podvodníci sa </a:t>
            </a:r>
            <a:r>
              <a:rPr lang="sk-SK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často vydávajú za legitímne podniky</a:t>
            </a:r>
            <a:r>
              <a:rPr lang="sk-SK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, ako sú banky.</a:t>
            </a:r>
          </a:p>
          <a:p>
            <a:pPr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en-US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SMS phishing? </a:t>
            </a:r>
            <a:r>
              <a:rPr lang="sk-SK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Rovnako ako hlasové phishing, SMS phishing prebieha prostredníctvom </a:t>
            </a:r>
            <a:r>
              <a:rPr lang="sk-SK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textových správ.</a:t>
            </a:r>
            <a:r>
              <a:rPr lang="sk-SK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Tieto správy zvyčajne obsahujú </a:t>
            </a:r>
            <a:r>
              <a:rPr lang="sk-SK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škodlivé odkazy</a:t>
            </a:r>
            <a:r>
              <a:rPr lang="sk-SK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alebo naliehavé žiadosti o citlivé informácie.</a:t>
            </a:r>
            <a:endParaRPr lang="en-US" spc="27" dirty="0">
              <a:solidFill>
                <a:srgbClr val="000000"/>
              </a:solidFill>
              <a:ea typeface="Inter"/>
              <a:cs typeface="Inter"/>
              <a:sym typeface="Inter"/>
            </a:endParaRPr>
          </a:p>
          <a:p>
            <a:pPr lvl="1">
              <a:spcAft>
                <a:spcPts val="900"/>
              </a:spcAft>
              <a:buClr>
                <a:srgbClr val="92BAB5"/>
              </a:buClr>
              <a:buFont typeface="Courier New" panose="02070309020205020404" pitchFamily="49" charset="0"/>
              <a:buChar char="o"/>
            </a:pPr>
            <a:endParaRPr lang="en-US" spc="27" dirty="0">
              <a:solidFill>
                <a:srgbClr val="000000"/>
              </a:solidFill>
              <a:ea typeface="Inter"/>
              <a:cs typeface="Inter"/>
              <a:sym typeface="Inter"/>
            </a:endParaRPr>
          </a:p>
          <a:p>
            <a:pPr lvl="1">
              <a:spcAft>
                <a:spcPts val="900"/>
              </a:spcAft>
              <a:buClr>
                <a:srgbClr val="92BAB5"/>
              </a:buClr>
              <a:buFont typeface="Courier New" panose="02070309020205020404" pitchFamily="49" charset="0"/>
              <a:buChar char="o"/>
            </a:pPr>
            <a:endParaRPr lang="sk-SK" dirty="0">
              <a:cs typeface="Calibri" panose="020F0502020204030204" pitchFamily="34" charset="0"/>
            </a:endParaRPr>
          </a:p>
          <a:p>
            <a:pPr lvl="1">
              <a:spcAft>
                <a:spcPts val="900"/>
              </a:spcAft>
              <a:buClr>
                <a:srgbClr val="92BAB5"/>
              </a:buClr>
              <a:buFont typeface="Courier New" panose="02070309020205020404" pitchFamily="49" charset="0"/>
              <a:buChar char="o"/>
            </a:pPr>
            <a:endParaRPr lang="en-US" dirty="0">
              <a:cs typeface="Calibri" panose="020F0502020204030204" pitchFamily="34" charset="0"/>
            </a:endParaRPr>
          </a:p>
          <a:p>
            <a:pPr marL="0" indent="0">
              <a:spcAft>
                <a:spcPts val="900"/>
              </a:spcAft>
              <a:buNone/>
            </a:pPr>
            <a:endParaRPr lang="en-US" sz="3600" dirty="0">
              <a:cs typeface="Calibri" panose="020F0502020204030204" pitchFamily="34" charset="0"/>
            </a:endParaRPr>
          </a:p>
          <a:p>
            <a:pPr>
              <a:spcAft>
                <a:spcPts val="900"/>
              </a:spcAft>
            </a:pPr>
            <a:endParaRPr lang="en-US" sz="3600" dirty="0">
              <a:cs typeface="Calibri" panose="020F0502020204030204" pitchFamily="34" charset="0"/>
            </a:endParaRPr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DE543C39-8CFF-B797-A73B-7F76A0CE7CB1}"/>
              </a:ext>
            </a:extLst>
          </p:cNvPr>
          <p:cNvSpPr/>
          <p:nvPr/>
        </p:nvSpPr>
        <p:spPr>
          <a:xfrm>
            <a:off x="304800" y="80115"/>
            <a:ext cx="1452419" cy="1613799"/>
          </a:xfrm>
          <a:custGeom>
            <a:avLst/>
            <a:gdLst/>
            <a:ahLst/>
            <a:cxnLst/>
            <a:rect l="l" t="t" r="r" b="b"/>
            <a:pathLst>
              <a:path w="1452419" h="1613799">
                <a:moveTo>
                  <a:pt x="0" y="0"/>
                </a:moveTo>
                <a:lnTo>
                  <a:pt x="1452419" y="0"/>
                </a:lnTo>
                <a:lnTo>
                  <a:pt x="1452419" y="1613799"/>
                </a:lnTo>
                <a:lnTo>
                  <a:pt x="0" y="16137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17582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13043" y="2"/>
            <a:ext cx="1702599" cy="716996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</p:spPr>
        <p:txBody>
          <a:bodyPr>
            <a:normAutofit/>
          </a:bodyPr>
          <a:lstStyle/>
          <a:p>
            <a:r>
              <a:rPr lang="sk-SK" sz="4400" dirty="0">
                <a:cs typeface="Calibri Light" panose="020F0302020204030204" pitchFamily="34" charset="0"/>
              </a:rPr>
              <a:t>Rekapitulácia kurzu č. 3</a:t>
            </a:r>
            <a:r>
              <a:rPr lang="en-US" sz="4400" dirty="0">
                <a:cs typeface="Calibri Light" panose="020F0302020204030204" pitchFamily="34" charset="0"/>
              </a:rPr>
              <a:t> – </a:t>
            </a:r>
            <a:r>
              <a:rPr lang="sk-SK" sz="4400" dirty="0">
                <a:cs typeface="Calibri Light" panose="020F0302020204030204" pitchFamily="34" charset="0"/>
              </a:rPr>
              <a:t>Druhy digitálneho súkromia</a:t>
            </a:r>
            <a:endParaRPr lang="en-US" sz="4400" dirty="0">
              <a:cs typeface="Calibri Light" panose="020F0302020204030204" pitchFamily="34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833566" y="3274835"/>
            <a:ext cx="6125150" cy="6125150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5950" y="2216367"/>
            <a:ext cx="15773400" cy="7710588"/>
          </a:xfrm>
        </p:spPr>
        <p:txBody>
          <a:bodyPr>
            <a:normAutofit/>
          </a:bodyPr>
          <a:lstStyle/>
          <a:p>
            <a:pPr marL="0" indent="0">
              <a:spcAft>
                <a:spcPts val="900"/>
              </a:spcAft>
              <a:buNone/>
            </a:pPr>
            <a:r>
              <a:rPr lang="sk-SK" sz="3600" b="1" dirty="0">
                <a:solidFill>
                  <a:srgbClr val="FFAA5A"/>
                </a:solidFill>
                <a:cs typeface="Calibri" panose="020F0502020204030204" pitchFamily="34" charset="0"/>
              </a:rPr>
              <a:t>Informačné súkromie</a:t>
            </a:r>
            <a:r>
              <a:rPr lang="en-US" sz="3600" b="1" dirty="0">
                <a:solidFill>
                  <a:srgbClr val="FFAA5A"/>
                </a:solidFill>
                <a:cs typeface="Calibri" panose="020F0502020204030204" pitchFamily="34" charset="0"/>
              </a:rPr>
              <a:t>: </a:t>
            </a:r>
            <a:r>
              <a:rPr lang="sk-SK" sz="3600" b="1" dirty="0">
                <a:solidFill>
                  <a:srgbClr val="FFAA5A"/>
                </a:solidFill>
                <a:cs typeface="Calibri" panose="020F0502020204030204" pitchFamily="34" charset="0"/>
              </a:rPr>
              <a:t>citlivé údaje</a:t>
            </a:r>
            <a:endParaRPr lang="en-US" sz="3600" b="1" dirty="0">
              <a:solidFill>
                <a:srgbClr val="FFAA5A"/>
              </a:solidFill>
              <a:cs typeface="Calibri" panose="020F0502020204030204" pitchFamily="34" charset="0"/>
            </a:endParaRPr>
          </a:p>
          <a:p>
            <a:pPr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sk-SK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Čo</a:t>
            </a:r>
            <a:r>
              <a:rPr lang="en-US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? </a:t>
            </a:r>
            <a:r>
              <a:rPr lang="sk-SK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Citlivé údaje možno definovať ako podmnožinu osobných údajov, ako sú údaje odhaľujúce </a:t>
            </a:r>
            <a:r>
              <a:rPr lang="sk-SK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rasový alebo etnický pôvod, náboženské alebo filozofické presvedčenie atď.</a:t>
            </a:r>
          </a:p>
          <a:p>
            <a:pPr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sk-SK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Zákon</a:t>
            </a:r>
            <a:r>
              <a:rPr lang="en-US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? </a:t>
            </a:r>
            <a:r>
              <a:rPr lang="sk-SK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Článok 8 dáva právo na ochranu vašich osobných údajov k </a:t>
            </a:r>
            <a:r>
              <a:rPr lang="sk-SK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článku 5 Európskeho nariadenia 2016/679.</a:t>
            </a:r>
          </a:p>
          <a:p>
            <a:pPr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sk-SK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Princípy</a:t>
            </a:r>
            <a:r>
              <a:rPr lang="en-US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? </a:t>
            </a:r>
            <a:r>
              <a:rPr lang="sk-SK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Korektnosť a transparentnosť, Obmedzenie </a:t>
            </a:r>
            <a:r>
              <a:rPr lang="sk-SK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(obmedzené na účel)</a:t>
            </a:r>
            <a:r>
              <a:rPr lang="sk-SK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, Uchovanie </a:t>
            </a:r>
            <a:r>
              <a:rPr lang="sk-SK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(zachované počas obmedzeného času), </a:t>
            </a:r>
            <a:r>
              <a:rPr lang="sk-SK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Zodpovednosť.</a:t>
            </a:r>
            <a:endParaRPr lang="sk-SK" sz="3600" spc="27" dirty="0">
              <a:solidFill>
                <a:srgbClr val="000000"/>
              </a:solidFill>
              <a:ea typeface="Inter"/>
              <a:cs typeface="Inter"/>
              <a:sym typeface="Inter"/>
            </a:endParaRPr>
          </a:p>
          <a:p>
            <a:pPr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sk-SK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Ako</a:t>
            </a:r>
            <a:r>
              <a:rPr lang="en-US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? </a:t>
            </a:r>
            <a:r>
              <a:rPr lang="sk-SK" sz="3600" b="1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Poznanie správnych záruk</a:t>
            </a:r>
            <a:r>
              <a:rPr lang="sk-SK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na ochranu osobných údajov a zabezpečenie zákonného zaobchádzania, keď sú ľudia v kontakte s údajmi iných ľudí.</a:t>
            </a:r>
          </a:p>
          <a:p>
            <a:pPr marL="685800" lvl="1" indent="0">
              <a:spcAft>
                <a:spcPts val="900"/>
              </a:spcAft>
              <a:buClr>
                <a:srgbClr val="92BAB5"/>
              </a:buClr>
              <a:buNone/>
            </a:pPr>
            <a:endParaRPr lang="en-US" spc="27" dirty="0">
              <a:solidFill>
                <a:srgbClr val="000000"/>
              </a:solidFill>
              <a:ea typeface="Inter"/>
              <a:cs typeface="Inter"/>
              <a:sym typeface="Inter"/>
            </a:endParaRPr>
          </a:p>
          <a:p>
            <a:pPr lvl="1">
              <a:spcAft>
                <a:spcPts val="900"/>
              </a:spcAft>
              <a:buClr>
                <a:srgbClr val="92BAB5"/>
              </a:buClr>
              <a:buFont typeface="Courier New" panose="02070309020205020404" pitchFamily="49" charset="0"/>
              <a:buChar char="o"/>
            </a:pPr>
            <a:endParaRPr lang="en-US" spc="27" dirty="0">
              <a:solidFill>
                <a:srgbClr val="000000"/>
              </a:solidFill>
              <a:ea typeface="Inter"/>
              <a:cs typeface="Inter"/>
              <a:sym typeface="Inter"/>
            </a:endParaRPr>
          </a:p>
          <a:p>
            <a:pPr lvl="1">
              <a:spcAft>
                <a:spcPts val="900"/>
              </a:spcAft>
              <a:buClr>
                <a:srgbClr val="92BAB5"/>
              </a:buClr>
              <a:buFont typeface="Courier New" panose="02070309020205020404" pitchFamily="49" charset="0"/>
              <a:buChar char="o"/>
            </a:pPr>
            <a:endParaRPr lang="sk-SK" dirty="0">
              <a:cs typeface="Calibri" panose="020F0502020204030204" pitchFamily="34" charset="0"/>
            </a:endParaRPr>
          </a:p>
          <a:p>
            <a:pPr lvl="1">
              <a:spcAft>
                <a:spcPts val="900"/>
              </a:spcAft>
              <a:buClr>
                <a:srgbClr val="92BAB5"/>
              </a:buClr>
              <a:buFont typeface="Courier New" panose="02070309020205020404" pitchFamily="49" charset="0"/>
              <a:buChar char="o"/>
            </a:pPr>
            <a:endParaRPr lang="en-US" dirty="0">
              <a:cs typeface="Calibri" panose="020F0502020204030204" pitchFamily="34" charset="0"/>
            </a:endParaRPr>
          </a:p>
          <a:p>
            <a:pPr marL="0" indent="0">
              <a:spcAft>
                <a:spcPts val="900"/>
              </a:spcAft>
              <a:buNone/>
            </a:pPr>
            <a:endParaRPr lang="en-US" sz="3600" dirty="0">
              <a:cs typeface="Calibri" panose="020F0502020204030204" pitchFamily="34" charset="0"/>
            </a:endParaRPr>
          </a:p>
          <a:p>
            <a:pPr>
              <a:spcAft>
                <a:spcPts val="900"/>
              </a:spcAft>
            </a:pPr>
            <a:endParaRPr lang="en-US" sz="3600" dirty="0">
              <a:cs typeface="Calibri" panose="020F0502020204030204" pitchFamily="34" charset="0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BEA783FB-B001-405A-A269-994930087146}"/>
              </a:ext>
            </a:extLst>
          </p:cNvPr>
          <p:cNvSpPr/>
          <p:nvPr/>
        </p:nvSpPr>
        <p:spPr>
          <a:xfrm>
            <a:off x="228600" y="186139"/>
            <a:ext cx="1740935" cy="1799416"/>
          </a:xfrm>
          <a:custGeom>
            <a:avLst/>
            <a:gdLst/>
            <a:ahLst/>
            <a:cxnLst/>
            <a:rect l="l" t="t" r="r" b="b"/>
            <a:pathLst>
              <a:path w="1740935" h="1799416">
                <a:moveTo>
                  <a:pt x="0" y="0"/>
                </a:moveTo>
                <a:lnTo>
                  <a:pt x="1740935" y="0"/>
                </a:lnTo>
                <a:lnTo>
                  <a:pt x="1740935" y="1799416"/>
                </a:lnTo>
                <a:lnTo>
                  <a:pt x="0" y="179941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25199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13043" y="2"/>
            <a:ext cx="1702599" cy="716996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</p:spPr>
        <p:txBody>
          <a:bodyPr>
            <a:normAutofit/>
          </a:bodyPr>
          <a:lstStyle/>
          <a:p>
            <a:r>
              <a:rPr lang="sk-SK" sz="4400" dirty="0">
                <a:cs typeface="Calibri Light" panose="020F0302020204030204" pitchFamily="34" charset="0"/>
              </a:rPr>
              <a:t>Rekapitulácia kurzu č. 3</a:t>
            </a:r>
            <a:r>
              <a:rPr lang="en-US" sz="4400" dirty="0">
                <a:cs typeface="Calibri Light" panose="020F0302020204030204" pitchFamily="34" charset="0"/>
              </a:rPr>
              <a:t> – </a:t>
            </a:r>
            <a:r>
              <a:rPr lang="sk-SK" sz="4400" dirty="0">
                <a:cs typeface="Calibri Light" panose="020F0302020204030204" pitchFamily="34" charset="0"/>
              </a:rPr>
              <a:t>Druhy digitálneho súkromia</a:t>
            </a:r>
            <a:endParaRPr lang="en-US" sz="4400" dirty="0">
              <a:cs typeface="Calibri Light" panose="020F0302020204030204" pitchFamily="34" charset="0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833566" y="3274835"/>
            <a:ext cx="6125150" cy="6125150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5950" y="2216367"/>
            <a:ext cx="15773400" cy="7710588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900"/>
              </a:spcAft>
              <a:buNone/>
            </a:pPr>
            <a:r>
              <a:rPr lang="sk-SK" sz="3600" b="1" dirty="0">
                <a:solidFill>
                  <a:srgbClr val="FFAA5A"/>
                </a:solidFill>
                <a:cs typeface="Calibri" panose="020F0502020204030204" pitchFamily="34" charset="0"/>
              </a:rPr>
              <a:t>Digitálne súkromie </a:t>
            </a:r>
            <a:r>
              <a:rPr lang="sk-SK" sz="3600" b="1" dirty="0" err="1">
                <a:solidFill>
                  <a:srgbClr val="FFAA5A"/>
                </a:solidFill>
                <a:cs typeface="Calibri" panose="020F0502020204030204" pitchFamily="34" charset="0"/>
              </a:rPr>
              <a:t>vmobilných</a:t>
            </a:r>
            <a:r>
              <a:rPr lang="sk-SK" sz="3600" b="1" dirty="0">
                <a:solidFill>
                  <a:srgbClr val="FFAA5A"/>
                </a:solidFill>
                <a:cs typeface="Calibri" panose="020F0502020204030204" pitchFamily="34" charset="0"/>
              </a:rPr>
              <a:t> telefónoch</a:t>
            </a:r>
            <a:endParaRPr lang="en-US" sz="3600" b="1" dirty="0">
              <a:solidFill>
                <a:srgbClr val="FFAA5A"/>
              </a:solidFill>
              <a:cs typeface="Calibri" panose="020F0502020204030204" pitchFamily="34" charset="0"/>
            </a:endParaRPr>
          </a:p>
          <a:p>
            <a:pPr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sk-SK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Používanie bezpečných aplikácií 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(</a:t>
            </a:r>
            <a:r>
              <a:rPr lang="sk-SK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aplikácií s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end-to-end </a:t>
            </a:r>
            <a:r>
              <a:rPr lang="sk-SK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šifrovaním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)</a:t>
            </a:r>
            <a:r>
              <a:rPr lang="sk-SK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.</a:t>
            </a:r>
            <a:endParaRPr lang="en-US" sz="3600" spc="27" dirty="0">
              <a:solidFill>
                <a:srgbClr val="000000"/>
              </a:solidFill>
              <a:ea typeface="Inter"/>
              <a:cs typeface="Inter"/>
              <a:sym typeface="Inter"/>
            </a:endParaRPr>
          </a:p>
          <a:p>
            <a:pPr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sk-SK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Silné a jedinečné heslá 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(</a:t>
            </a:r>
            <a:r>
              <a:rPr lang="sk-SK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dlhé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&gt; </a:t>
            </a:r>
            <a:r>
              <a:rPr lang="sk-SK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minimálne 16 znakov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+ </a:t>
            </a:r>
            <a:r>
              <a:rPr lang="sk-SK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špeciálny symbol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)</a:t>
            </a:r>
            <a:r>
              <a:rPr lang="sk-SK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.</a:t>
            </a:r>
            <a:endParaRPr lang="en-US" sz="3600" spc="27" dirty="0">
              <a:solidFill>
                <a:srgbClr val="000000"/>
              </a:solidFill>
              <a:ea typeface="Inter"/>
              <a:cs typeface="Inter"/>
              <a:sym typeface="Inter"/>
            </a:endParaRPr>
          </a:p>
          <a:p>
            <a:pPr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sk-SK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Dvojfaktorová autentifikácia.</a:t>
            </a:r>
            <a:endParaRPr lang="en-US" sz="3600" u="sng" spc="27" dirty="0">
              <a:solidFill>
                <a:srgbClr val="000000"/>
              </a:solidFill>
              <a:ea typeface="Inter"/>
              <a:cs typeface="Inter"/>
              <a:sym typeface="Inter"/>
            </a:endParaRPr>
          </a:p>
          <a:p>
            <a:pPr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sk-SK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Aktualizujte softvér</a:t>
            </a:r>
            <a:r>
              <a:rPr lang="en-US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(</a:t>
            </a:r>
            <a:r>
              <a:rPr lang="sk-SK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pravidelné aktualizácie obsahujú bezpečnostné záplaty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)</a:t>
            </a:r>
            <a:r>
              <a:rPr lang="sk-SK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.</a:t>
            </a:r>
            <a:endParaRPr lang="en-US" sz="3600" spc="27" dirty="0">
              <a:solidFill>
                <a:srgbClr val="000000"/>
              </a:solidFill>
              <a:ea typeface="Inter"/>
              <a:cs typeface="Inter"/>
              <a:sym typeface="Inter"/>
            </a:endParaRPr>
          </a:p>
          <a:p>
            <a:pPr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sk-SK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Vyhýbajte sa nezabezpečeným verejným</a:t>
            </a:r>
            <a:r>
              <a:rPr lang="en-US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Wi-Fi </a:t>
            </a:r>
            <a:r>
              <a:rPr lang="sk-SK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sieťam</a:t>
            </a:r>
            <a:r>
              <a:rPr lang="en-US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(</a:t>
            </a:r>
            <a:r>
              <a:rPr lang="sk-SK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zraniteľné siete voči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man-in-the-middle</a:t>
            </a:r>
            <a:r>
              <a:rPr lang="sk-SK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(človek-uprostred)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sk-SK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útokom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)</a:t>
            </a:r>
            <a:r>
              <a:rPr lang="sk-SK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.</a:t>
            </a:r>
            <a:endParaRPr lang="en-US" sz="3600" spc="27" dirty="0">
              <a:solidFill>
                <a:srgbClr val="000000"/>
              </a:solidFill>
              <a:ea typeface="Inter"/>
              <a:cs typeface="Inter"/>
              <a:sym typeface="Inter"/>
            </a:endParaRPr>
          </a:p>
          <a:p>
            <a:pPr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sk-SK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Neklikajte na podozrivé linky</a:t>
            </a:r>
            <a:r>
              <a:rPr lang="en-US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(</a:t>
            </a:r>
            <a:r>
              <a:rPr lang="sk-SK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môžu obsahovať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malware </a:t>
            </a:r>
            <a:r>
              <a:rPr lang="sk-SK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alebo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phishing)</a:t>
            </a:r>
            <a:r>
              <a:rPr lang="sk-SK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.</a:t>
            </a:r>
            <a:endParaRPr lang="en-US" sz="3600" spc="27" dirty="0">
              <a:solidFill>
                <a:srgbClr val="000000"/>
              </a:solidFill>
              <a:ea typeface="Inter"/>
              <a:cs typeface="Inter"/>
              <a:sym typeface="Inter"/>
            </a:endParaRPr>
          </a:p>
          <a:p>
            <a:pPr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pl-PL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Skontrolujte nastavenia ochrany osobných údajov 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(</a:t>
            </a:r>
            <a:r>
              <a:rPr lang="sk-SK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obmedzovanie prístupu k vaším, osobným údajom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)</a:t>
            </a:r>
            <a:r>
              <a:rPr lang="sk-SK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.</a:t>
            </a:r>
            <a:endParaRPr lang="en-US" sz="3600" spc="27" dirty="0">
              <a:solidFill>
                <a:srgbClr val="000000"/>
              </a:solidFill>
              <a:ea typeface="Inter"/>
              <a:cs typeface="Inter"/>
              <a:sym typeface="Inter"/>
            </a:endParaRPr>
          </a:p>
          <a:p>
            <a:pPr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sk-SK" sz="3600" u="sng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Nechajte komunikáciu otvorenú 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(</a:t>
            </a:r>
            <a:r>
              <a:rPr lang="sk-SK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v prípade podozrivej aktivity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,</a:t>
            </a:r>
            <a:r>
              <a:rPr lang="sk-SK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 túto aktivitu okamžite nahláste</a:t>
            </a:r>
            <a:r>
              <a:rPr lang="en-US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!)</a:t>
            </a:r>
            <a:r>
              <a:rPr lang="sk-SK" sz="3600" spc="27" dirty="0">
                <a:solidFill>
                  <a:srgbClr val="000000"/>
                </a:solidFill>
                <a:ea typeface="Inter"/>
                <a:cs typeface="Inter"/>
                <a:sym typeface="Inter"/>
              </a:rPr>
              <a:t>.</a:t>
            </a:r>
            <a:endParaRPr lang="en-US" sz="3600" spc="27" dirty="0">
              <a:solidFill>
                <a:srgbClr val="000000"/>
              </a:solidFill>
              <a:ea typeface="Inter"/>
              <a:cs typeface="Inter"/>
              <a:sym typeface="Inter"/>
            </a:endParaRPr>
          </a:p>
          <a:p>
            <a:pPr marL="685800" lvl="1" indent="0">
              <a:spcAft>
                <a:spcPts val="900"/>
              </a:spcAft>
              <a:buClr>
                <a:srgbClr val="92BAB5"/>
              </a:buClr>
              <a:buNone/>
            </a:pPr>
            <a:endParaRPr lang="en-US" spc="27" dirty="0">
              <a:solidFill>
                <a:srgbClr val="000000"/>
              </a:solidFill>
              <a:ea typeface="Inter"/>
              <a:cs typeface="Inter"/>
              <a:sym typeface="Inter"/>
            </a:endParaRPr>
          </a:p>
          <a:p>
            <a:pPr lvl="1">
              <a:spcAft>
                <a:spcPts val="900"/>
              </a:spcAft>
              <a:buClr>
                <a:srgbClr val="92BAB5"/>
              </a:buClr>
              <a:buFont typeface="Courier New" panose="02070309020205020404" pitchFamily="49" charset="0"/>
              <a:buChar char="o"/>
            </a:pPr>
            <a:endParaRPr lang="en-US" spc="27" dirty="0">
              <a:solidFill>
                <a:srgbClr val="000000"/>
              </a:solidFill>
              <a:ea typeface="Inter"/>
              <a:cs typeface="Inter"/>
              <a:sym typeface="Inter"/>
            </a:endParaRPr>
          </a:p>
          <a:p>
            <a:pPr lvl="1">
              <a:spcAft>
                <a:spcPts val="900"/>
              </a:spcAft>
              <a:buClr>
                <a:srgbClr val="92BAB5"/>
              </a:buClr>
              <a:buFont typeface="Courier New" panose="02070309020205020404" pitchFamily="49" charset="0"/>
              <a:buChar char="o"/>
            </a:pPr>
            <a:endParaRPr lang="sk-SK" dirty="0">
              <a:cs typeface="Calibri" panose="020F0502020204030204" pitchFamily="34" charset="0"/>
            </a:endParaRPr>
          </a:p>
          <a:p>
            <a:pPr lvl="1">
              <a:spcAft>
                <a:spcPts val="900"/>
              </a:spcAft>
              <a:buClr>
                <a:srgbClr val="92BAB5"/>
              </a:buClr>
              <a:buFont typeface="Courier New" panose="02070309020205020404" pitchFamily="49" charset="0"/>
              <a:buChar char="o"/>
            </a:pPr>
            <a:endParaRPr lang="en-US" dirty="0">
              <a:cs typeface="Calibri" panose="020F0502020204030204" pitchFamily="34" charset="0"/>
            </a:endParaRPr>
          </a:p>
          <a:p>
            <a:pPr marL="0" indent="0">
              <a:spcAft>
                <a:spcPts val="900"/>
              </a:spcAft>
              <a:buNone/>
            </a:pPr>
            <a:endParaRPr lang="en-US" sz="3600" dirty="0">
              <a:cs typeface="Calibri" panose="020F0502020204030204" pitchFamily="34" charset="0"/>
            </a:endParaRPr>
          </a:p>
          <a:p>
            <a:pPr>
              <a:spcAft>
                <a:spcPts val="900"/>
              </a:spcAft>
            </a:pPr>
            <a:endParaRPr lang="en-US" sz="3600" dirty="0">
              <a:cs typeface="Calibri" panose="020F0502020204030204" pitchFamily="34" charset="0"/>
            </a:endParaRPr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C0900C0A-D49E-BF53-1827-BEB2ADAC35A4}"/>
              </a:ext>
            </a:extLst>
          </p:cNvPr>
          <p:cNvSpPr/>
          <p:nvPr/>
        </p:nvSpPr>
        <p:spPr>
          <a:xfrm>
            <a:off x="241592" y="165466"/>
            <a:ext cx="1644358" cy="1690856"/>
          </a:xfrm>
          <a:custGeom>
            <a:avLst/>
            <a:gdLst/>
            <a:ahLst/>
            <a:cxnLst/>
            <a:rect l="l" t="t" r="r" b="b"/>
            <a:pathLst>
              <a:path w="1644358" h="1690856">
                <a:moveTo>
                  <a:pt x="0" y="0"/>
                </a:moveTo>
                <a:lnTo>
                  <a:pt x="1644358" y="0"/>
                </a:lnTo>
                <a:lnTo>
                  <a:pt x="1644358" y="1690856"/>
                </a:lnTo>
                <a:lnTo>
                  <a:pt x="0" y="169085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03366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FC39A8C05164174D8B0CC0E9EA7C08B6" ma:contentTypeVersion="15" ma:contentTypeDescription="Δημιουργία νέου εγγράφου" ma:contentTypeScope="" ma:versionID="1fd6e2f61bcfd7f0f284bfb8eb51ced5">
  <xsd:schema xmlns:xsd="http://www.w3.org/2001/XMLSchema" xmlns:xs="http://www.w3.org/2001/XMLSchema" xmlns:p="http://schemas.microsoft.com/office/2006/metadata/properties" xmlns:ns2="48bc9dea-9bf6-49de-a95a-f1fa7fcbbbfa" xmlns:ns3="86c132ca-d2ce-4f1f-9992-28ad6e1060fc" targetNamespace="http://schemas.microsoft.com/office/2006/metadata/properties" ma:root="true" ma:fieldsID="57559b6c3a5483956fa7cc90df72af92" ns2:_="" ns3:_="">
    <xsd:import namespace="48bc9dea-9bf6-49de-a95a-f1fa7fcbbbfa"/>
    <xsd:import namespace="86c132ca-d2ce-4f1f-9992-28ad6e1060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bc9dea-9bf6-49de-a95a-f1fa7fcbbb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Ετικέτες εικόνας" ma:readOnly="false" ma:fieldId="{5cf76f15-5ced-4ddc-b409-7134ff3c332f}" ma:taxonomyMulti="true" ma:sspId="6badb5f0-a2b0-4fa5-985f-380381272c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c132ca-d2ce-4f1f-9992-28ad6e1060f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Κοινή χρήση με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Κοινή χρήση με λεπτομέρειες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3bfbb99d-d6f2-44e8-a286-c464fbd028c5}" ma:internalName="TaxCatchAll" ma:showField="CatchAllData" ma:web="86c132ca-d2ce-4f1f-9992-28ad6e1060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8bc9dea-9bf6-49de-a95a-f1fa7fcbbbfa">
      <Terms xmlns="http://schemas.microsoft.com/office/infopath/2007/PartnerControls"/>
    </lcf76f155ced4ddcb4097134ff3c332f>
    <TaxCatchAll xmlns="86c132ca-d2ce-4f1f-9992-28ad6e1060fc" xsi:nil="true"/>
  </documentManagement>
</p:properties>
</file>

<file path=customXml/itemProps1.xml><?xml version="1.0" encoding="utf-8"?>
<ds:datastoreItem xmlns:ds="http://schemas.openxmlformats.org/officeDocument/2006/customXml" ds:itemID="{97D8E1AA-3070-4B57-9D08-1D2309D739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9142C43-6DDC-4B86-81B2-11A8C6186BE9}"/>
</file>

<file path=customXml/itemProps3.xml><?xml version="1.0" encoding="utf-8"?>
<ds:datastoreItem xmlns:ds="http://schemas.openxmlformats.org/officeDocument/2006/customXml" ds:itemID="{4FF88D04-9C57-4CBC-8A53-E46877D16DBC}">
  <ds:schemaRefs>
    <ds:schemaRef ds:uri="http://schemas.microsoft.com/office/2006/metadata/properties"/>
    <ds:schemaRef ds:uri="http://schemas.microsoft.com/office/infopath/2007/PartnerControls"/>
    <ds:schemaRef ds:uri="48bc9dea-9bf6-49de-a95a-f1fa7fcbbbfa"/>
    <ds:schemaRef ds:uri="86c132ca-d2ce-4f1f-9992-28ad6e1060f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894</Words>
  <Application>Microsoft Office PowerPoint</Application>
  <PresentationFormat>Vlastná</PresentationFormat>
  <Paragraphs>95</Paragraphs>
  <Slides>10</Slides>
  <Notes>4</Notes>
  <HiddenSlides>0</HiddenSlides>
  <MMClips>0</MMClips>
  <ScaleCrop>false</ScaleCrop>
  <HeadingPairs>
    <vt:vector size="6" baseType="variant">
      <vt:variant>
        <vt:lpstr>Použité písma</vt:lpstr>
      </vt:variant>
      <vt:variant>
        <vt:i4>8</vt:i4>
      </vt:variant>
      <vt:variant>
        <vt:lpstr>Motív</vt:lpstr>
      </vt:variant>
      <vt:variant>
        <vt:i4>2</vt:i4>
      </vt:variant>
      <vt:variant>
        <vt:lpstr>Nadpisy snímok</vt:lpstr>
      </vt:variant>
      <vt:variant>
        <vt:i4>10</vt:i4>
      </vt:variant>
    </vt:vector>
  </HeadingPairs>
  <TitlesOfParts>
    <vt:vector size="20" baseType="lpstr">
      <vt:lpstr>Calibri Light</vt:lpstr>
      <vt:lpstr>Arial</vt:lpstr>
      <vt:lpstr>Courier New</vt:lpstr>
      <vt:lpstr>Cambria</vt:lpstr>
      <vt:lpstr>Calibri</vt:lpstr>
      <vt:lpstr>Aptos</vt:lpstr>
      <vt:lpstr>Inter</vt:lpstr>
      <vt:lpstr>Wingdings</vt:lpstr>
      <vt:lpstr>Office Theme</vt:lpstr>
      <vt:lpstr>1_Motív Office</vt:lpstr>
      <vt:lpstr>Digital Privacy –  Conclusions</vt:lpstr>
      <vt:lpstr>Zhrnutie kurzu</vt:lpstr>
      <vt:lpstr>Rekapitulačný kurz č. 1 – Pochopenie digitálneho súkromia</vt:lpstr>
      <vt:lpstr>Rekapitulačný kurz č. 1 – Pochopenie digitálneho súkromia</vt:lpstr>
      <vt:lpstr>Rekapitulačný kurz č. 1 – Pochopenie digitálneho súkromia</vt:lpstr>
      <vt:lpstr>Rekapitulácia kurzu č. 2 – Phishing</vt:lpstr>
      <vt:lpstr>Rekapitulácia kurzu č. 2 – Phishing</vt:lpstr>
      <vt:lpstr>Rekapitulácia kurzu č. 3 – Druhy digitálneho súkromia</vt:lpstr>
      <vt:lpstr>Rekapitulácia kurzu č. 3 – Druhy digitálneho súkromia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DIGIWELL: Recap</dc:title>
  <dc:creator>Administrator</dc:creator>
  <cp:lastModifiedBy>Martin Richter</cp:lastModifiedBy>
  <cp:revision>12</cp:revision>
  <dcterms:created xsi:type="dcterms:W3CDTF">2006-08-16T00:00:00Z</dcterms:created>
  <dcterms:modified xsi:type="dcterms:W3CDTF">2024-10-17T08:32:45Z</dcterms:modified>
  <dc:identifier>DAGKtyIUQqs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0x010100FC39A8C05164174D8B0CC0E9EA7C08B6</vt:lpwstr>
  </property>
  <property fmtid="{D5CDD505-2E9C-101B-9397-08002B2CF9AE}" pid="3" name="MediaServiceImageTags">
    <vt:lpwstr/>
  </property>
</Properties>
</file>