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69" r:id="rId5"/>
  </p:sldMasterIdLst>
  <p:sldIdLst>
    <p:sldId id="295" r:id="rId6"/>
    <p:sldId id="258" r:id="rId7"/>
    <p:sldId id="297" r:id="rId8"/>
    <p:sldId id="298" r:id="rId9"/>
    <p:sldId id="284" r:id="rId10"/>
    <p:sldId id="299" r:id="rId11"/>
    <p:sldId id="300" r:id="rId12"/>
    <p:sldId id="301" r:id="rId13"/>
    <p:sldId id="286" r:id="rId14"/>
    <p:sldId id="290" r:id="rId15"/>
    <p:sldId id="292" r:id="rId16"/>
    <p:sldId id="302" r:id="rId17"/>
    <p:sldId id="303" r:id="rId18"/>
    <p:sldId id="304" r:id="rId19"/>
    <p:sldId id="305" r:id="rId20"/>
    <p:sldId id="306" r:id="rId21"/>
    <p:sldId id="307" r:id="rId22"/>
    <p:sldId id="308" r:id="rId23"/>
    <p:sldId id="309" r:id="rId24"/>
    <p:sldId id="310" r:id="rId25"/>
    <p:sldId id="317" r:id="rId26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A5A"/>
    <a:srgbClr val="92BA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13" autoAdjust="0"/>
    <p:restoredTop sz="94660"/>
  </p:normalViewPr>
  <p:slideViewPr>
    <p:cSldViewPr snapToGrid="0">
      <p:cViewPr varScale="1">
        <p:scale>
          <a:sx n="85" d="100"/>
          <a:sy n="85" d="100"/>
        </p:scale>
        <p:origin x="57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Nadpis 1">
            <a:extLst>
              <a:ext uri="{FF2B5EF4-FFF2-40B4-BE49-F238E27FC236}">
                <a16:creationId xmlns:a16="http://schemas.microsoft.com/office/drawing/2014/main" id="{8C573BC2-7934-898E-58E7-6322923DDF3E}"/>
              </a:ext>
            </a:extLst>
          </p:cNvPr>
          <p:cNvSpPr txBox="1">
            <a:spLocks/>
          </p:cNvSpPr>
          <p:nvPr userDrawn="1"/>
        </p:nvSpPr>
        <p:spPr>
          <a:xfrm>
            <a:off x="1524000" y="2649480"/>
            <a:ext cx="9144000" cy="7453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kern="1200">
                <a:solidFill>
                  <a:srgbClr val="92BAB5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000" b="1" i="0" u="none" strike="noStrike" kern="1200" cap="none" spc="0" normalizeH="0" baseline="0" noProof="0" dirty="0">
                <a:ln>
                  <a:noFill/>
                </a:ln>
                <a:solidFill>
                  <a:srgbClr val="FFAA5A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ERASMUS+KA220-ADU -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AA5A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Cooperation partnerships in adult education</a:t>
            </a:r>
            <a:endParaRPr kumimoji="0" lang="sk-SK" sz="2000" b="1" i="0" u="none" strike="noStrike" kern="1200" cap="none" spc="0" normalizeH="0" baseline="0" noProof="0" dirty="0">
              <a:ln>
                <a:noFill/>
              </a:ln>
              <a:solidFill>
                <a:srgbClr val="FFAA5A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000" b="1" i="0" u="none" strike="noStrike" kern="1200" cap="none" spc="0" normalizeH="0" baseline="0" noProof="0" dirty="0">
                <a:ln>
                  <a:noFill/>
                </a:ln>
                <a:solidFill>
                  <a:srgbClr val="FFAA5A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KA220-ADU-2BF13E10 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FFAA5A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j-cs"/>
            </a:endParaRPr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75A80F42-4977-537D-9CDE-C29C2D5B4E94}"/>
              </a:ext>
            </a:extLst>
          </p:cNvPr>
          <p:cNvSpPr txBox="1"/>
          <p:nvPr userDrawn="1"/>
        </p:nvSpPr>
        <p:spPr>
          <a:xfrm>
            <a:off x="1297172" y="1042061"/>
            <a:ext cx="9597656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92BAB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Building Digital Resilience by Making Digital Wellbeing and</a:t>
            </a:r>
            <a:b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92BAB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</a:b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92BAB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Security Accessible to All</a:t>
            </a:r>
            <a:br>
              <a:rPr kumimoji="0" lang="sk-SK" sz="2600" b="1" i="0" u="none" strike="noStrike" kern="1200" cap="none" spc="0" normalizeH="0" baseline="0" noProof="0" dirty="0">
                <a:ln>
                  <a:noFill/>
                </a:ln>
                <a:solidFill>
                  <a:srgbClr val="92BAB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</a:br>
            <a:r>
              <a:rPr kumimoji="0" lang="sk-SK" sz="2600" b="1" i="0" u="none" strike="noStrike" kern="1200" cap="none" spc="0" normalizeH="0" baseline="0" noProof="0" dirty="0">
                <a:ln>
                  <a:noFill/>
                </a:ln>
                <a:solidFill>
                  <a:srgbClr val="92BAB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&lt;&lt;</a:t>
            </a:r>
            <a:r>
              <a:rPr kumimoji="0" lang="sk-SK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92BAB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DigiWELL</a:t>
            </a:r>
            <a:r>
              <a:rPr kumimoji="0" lang="sk-SK" sz="2600" b="1" i="0" u="none" strike="noStrike" kern="1200" cap="none" spc="0" normalizeH="0" baseline="0" noProof="0" dirty="0">
                <a:ln>
                  <a:noFill/>
                </a:ln>
                <a:solidFill>
                  <a:srgbClr val="92BAB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&gt;&gt;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6047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01F1AD-0822-2C73-E021-A1EA53C86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08E1CF9-711E-EE03-E4DA-A2CBCC3CA8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279B79F4-7975-A02F-2EC4-508F63AF2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69F9E-8D34-42E7-83D8-6690845F3D31}" type="datetimeFigureOut">
              <a:rPr lang="en-GB" smtClean="0"/>
              <a:t>15/10/2024</a:t>
            </a:fld>
            <a:endParaRPr lang="en-GB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F38F8881-652D-DB01-6C7D-DE15E6CFC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0B0926CE-5C85-22E9-09E2-843E79248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E33BF-AC80-4C3F-8F8D-6E475268A2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2251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6B0CE8-2E64-20E2-832A-F8B4240C9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403BEFD-AF56-EA58-F6FE-88659F67F9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4804560F-FB85-BE2A-77D1-BBDB65705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69F9E-8D34-42E7-83D8-6690845F3D31}" type="datetimeFigureOut">
              <a:rPr lang="en-GB" smtClean="0"/>
              <a:t>15/10/2024</a:t>
            </a:fld>
            <a:endParaRPr lang="en-GB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879DD5F1-F4A3-CC14-2DEE-008C82E08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81D1B952-F220-D065-D564-0565EB8D3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E33BF-AC80-4C3F-8F8D-6E475268A2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12488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17783A-9DD7-C4E3-AD6B-955872A41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B196882-70C4-4ACD-A99A-A8958E5A90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781A7339-0462-2583-4C7E-AC14D73644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8BF37404-D5DC-C323-A09F-B9AEE4ADFE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69F9E-8D34-42E7-83D8-6690845F3D31}" type="datetimeFigureOut">
              <a:rPr lang="en-GB" smtClean="0"/>
              <a:t>15/10/2024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A60DFDEC-94C8-D2B9-E4C1-B4157BA57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BD7F664F-EF37-8273-B7D4-651E4C5AD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E33BF-AC80-4C3F-8F8D-6E475268A2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2452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2095AE-6105-78F1-2060-8904479B9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F27CB3D-08A6-28E6-E5CC-6CA3B8E4A0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0DB46130-0E02-6AEE-8C22-7CF94ABDC0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8CD71381-3FFB-E053-BBC6-8F51278DF7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59012D81-F5D8-0EA8-51F4-E62D778879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24F99924-393C-4DAC-A1A5-FAF5F76C0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69F9E-8D34-42E7-83D8-6690845F3D31}" type="datetimeFigureOut">
              <a:rPr lang="en-GB" smtClean="0"/>
              <a:t>15/10/2024</a:t>
            </a:fld>
            <a:endParaRPr lang="en-GB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41B93AAC-DCAF-03F5-9D41-8F23D86E7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ADAFA6F0-510F-667C-5B1E-71A07DAC2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E33BF-AC80-4C3F-8F8D-6E475268A2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6036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C0A2C3-1309-E39C-F52B-6F1739337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1AC30078-893E-AD52-6A11-5FEF4FC0D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69F9E-8D34-42E7-83D8-6690845F3D31}" type="datetimeFigureOut">
              <a:rPr lang="en-GB" smtClean="0"/>
              <a:t>15/10/2024</a:t>
            </a:fld>
            <a:endParaRPr lang="en-GB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537525CC-0C41-2557-55A4-68EED4C47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CE560D30-9DB0-99C5-87F3-B1D925337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E33BF-AC80-4C3F-8F8D-6E475268A2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09602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93BDD5FA-2881-49E7-32CF-BBAA78098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69F9E-8D34-42E7-83D8-6690845F3D31}" type="datetimeFigureOut">
              <a:rPr lang="en-GB" smtClean="0"/>
              <a:t>15/10/2024</a:t>
            </a:fld>
            <a:endParaRPr lang="en-GB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ED61BAD6-A65B-B251-190E-92B81AB3F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5E5516A2-91C1-AB87-9BDF-6B1A2FE1F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E33BF-AC80-4C3F-8F8D-6E475268A2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39747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0C7403-C4AC-48AE-104C-45479F92A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8A191FF-4646-6976-D6FD-30BAA8F72F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1649CDB-6516-E7BA-D5C3-58CA396127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194459A4-AA2C-F367-03E2-3BE4AD0EA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69F9E-8D34-42E7-83D8-6690845F3D31}" type="datetimeFigureOut">
              <a:rPr lang="en-GB" smtClean="0"/>
              <a:t>15/10/2024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41A283D1-CD37-D4F4-A8C6-7187D5965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3D0C99CC-FC99-29D9-25D6-E4D14C8F0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E33BF-AC80-4C3F-8F8D-6E475268A2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6988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2BFC1D-6001-1628-80DF-CBAA82218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F8847F74-7C77-2C3E-F740-A0DF1FC5EA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A4A6D59-03F3-C812-9A2F-011C968992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B2B43DE7-CCBF-0444-DF50-5F5473C1D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69F9E-8D34-42E7-83D8-6690845F3D31}" type="datetimeFigureOut">
              <a:rPr lang="en-GB" smtClean="0"/>
              <a:t>15/10/2024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F6FE0941-5A87-5E9D-639F-52D6B29BE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2F3772BF-F857-3376-45C2-8C5939BB0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E33BF-AC80-4C3F-8F8D-6E475268A2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61318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CDD516-2BD2-033D-677D-526721D16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860DC75A-6DAA-2E36-844B-1DE924CCFA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E3204487-0394-4899-004D-EB9C938C7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69F9E-8D34-42E7-83D8-6690845F3D31}" type="datetimeFigureOut">
              <a:rPr lang="en-GB" smtClean="0"/>
              <a:t>15/10/2024</a:t>
            </a:fld>
            <a:endParaRPr lang="en-GB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71C63FC8-5F6F-18C2-A2A1-C1FFC5DC7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8316F04A-2E92-988F-C4DD-2B2C234D7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E33BF-AC80-4C3F-8F8D-6E475268A2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15050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6F796ECB-A4DB-8794-85D8-938ED91352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22C68503-5BA6-6368-30A0-244F1FF68B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89E3C45A-D877-22F6-2D8B-287D0C12F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69F9E-8D34-42E7-83D8-6690845F3D31}" type="datetimeFigureOut">
              <a:rPr lang="en-GB" smtClean="0"/>
              <a:t>15/10/2024</a:t>
            </a:fld>
            <a:endParaRPr lang="en-GB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838EE748-128F-28F4-104E-27AF6DA7F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101B215F-4C15-F814-EDF8-C7B7402EC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E33BF-AC80-4C3F-8F8D-6E475268A2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5170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4D3FBA-5B99-2AB2-BD67-67A4A164A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35A9057-43B6-746F-BEA7-CE263338DB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0124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59A5AF-6B5C-45A1-1FB8-4A10DD953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2934F81-DBED-D029-6E7C-3D5CABBBAD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C5638265-EBB0-3D3D-9D43-884490BB6B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8251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98C846-E56F-F8FB-0E8F-A31A7468D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0B3C3E5-B332-4C8D-1855-3683A3B0BD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A45C6FA8-FA26-3E40-B51A-408606C86B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E7C2DF9D-F767-5C94-962C-3CF6C7055F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7EC0FAD3-A546-E6B0-38BF-42F7D495FA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9883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F72F59-F218-5327-C4EF-72E2A4FCF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7112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3820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4ADE84-A388-6F43-AFAD-7528401AF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AF78B52-C79A-364E-5463-982013600E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4CE83CC-671E-EFDC-C9A9-6CCBF69C33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FF43C211-1AC3-84DD-C901-99A28F2BD4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96294D-597E-4D2E-B81B-892A1B613257}" type="datetimeFigureOut">
              <a: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15/10/2024</a:t>
            </a:fld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E03E3DD7-BA70-7A80-32A5-EB6BAE383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10A07A8C-A254-726C-9379-8A4DE7BAE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96F323-A7D3-4479-AD34-CAE925240681}" type="slidenum">
              <a: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3448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CAC654-9A4C-0448-6D60-6854DC5DB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AA0CA434-3E6A-3418-B3A1-7E85F3850F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9B75E2C-1313-E597-88F4-96D86DE60D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0B6673DD-A6C5-ACEB-66D7-91C0DF780A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96294D-597E-4D2E-B81B-892A1B613257}" type="datetimeFigureOut">
              <a: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15/10/2024</a:t>
            </a:fld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FA584A9D-DD98-B05B-9E09-EBCDE5E3C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0F59585D-B970-3926-0CF9-FFE524241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96F323-A7D3-4479-AD34-CAE925240681}" type="slidenum">
              <a: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1673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F384DA-355A-27CC-8AD9-7ED41F766E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12F85A7-F4AC-6A2F-0506-F1E0EC26A9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  <a:endParaRPr lang="en-GB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6ED51B71-7BF2-620A-3937-82807B227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69F9E-8D34-42E7-83D8-6690845F3D31}" type="datetimeFigureOut">
              <a:rPr lang="en-GB" smtClean="0"/>
              <a:t>15/10/2024</a:t>
            </a:fld>
            <a:endParaRPr lang="en-GB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95B09A74-9F05-4879-BB0A-C07F1A464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3522C251-4D2C-2E18-CC4D-80B18D6A3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E33BF-AC80-4C3F-8F8D-6E475268A2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8445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A54D64AA-876A-5527-C225-22A2C738E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116" y="365126"/>
            <a:ext cx="10662684" cy="10583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 dirty="0"/>
              <a:t>Insert title of the slide</a:t>
            </a:r>
          </a:p>
        </p:txBody>
      </p:sp>
      <p:sp>
        <p:nvSpPr>
          <p:cNvPr id="14" name="Zástupný text 13">
            <a:extLst>
              <a:ext uri="{FF2B5EF4-FFF2-40B4-BE49-F238E27FC236}">
                <a16:creationId xmlns:a16="http://schemas.microsoft.com/office/drawing/2014/main" id="{9F599E69-1CCE-B314-D677-A50FBDE72B6A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691116" y="1658679"/>
            <a:ext cx="10662684" cy="3944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dirty="0"/>
              <a:t>Kliknite sem a upravte štýly predlohy textu</a:t>
            </a:r>
          </a:p>
        </p:txBody>
      </p:sp>
    </p:spTree>
    <p:extLst>
      <p:ext uri="{BB962C8B-B14F-4D97-AF65-F5344CB8AC3E}">
        <p14:creationId xmlns:p14="http://schemas.microsoft.com/office/powerpoint/2010/main" val="267224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800" b="1" kern="1200">
          <a:solidFill>
            <a:srgbClr val="92BAB5"/>
          </a:solidFill>
          <a:latin typeface="Cambria" panose="02040503050406030204" pitchFamily="18" charset="0"/>
          <a:ea typeface="Cambria" panose="02040503050406030204" pitchFamily="18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FFAA5A"/>
        </a:buClr>
        <a:buFont typeface="Wingdings" panose="05000000000000000000" pitchFamily="2" charset="2"/>
        <a:buChar char="q"/>
        <a:defRPr sz="28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062644E8-10B5-CE49-6891-911654D2B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E9D2063-3934-78F3-5D1C-633EC0F069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BD50C04B-C414-807B-F073-844A86F456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8569F9E-8D34-42E7-83D8-6690845F3D31}" type="datetimeFigureOut">
              <a:rPr lang="en-GB" smtClean="0"/>
              <a:t>15/10/2024</a:t>
            </a:fld>
            <a:endParaRPr lang="en-GB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3C7083BE-5379-B44F-A80E-0AA6CA3D3D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7CF04C7D-6326-DC64-E752-D539A22120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78E33BF-AC80-4C3F-8F8D-6E475268A2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2966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commission.europa.eu/strategy-and-policy/priorities-2019-2024/europe-fit-digital-age/european-digital-identity_en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cNkxMMt9qM" TargetMode="External"/><Relationship Id="rId2" Type="http://schemas.openxmlformats.org/officeDocument/2006/relationships/hyperlink" Target="https://www.youtube.com/hashtag/euhaveyoursay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060DA4-0D12-8E98-5E76-2670E8CE4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9558" y="1583992"/>
            <a:ext cx="5334930" cy="184500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>
              <a:spcBef>
                <a:spcPts val="1000"/>
              </a:spcBef>
              <a:spcAft>
                <a:spcPts val="600"/>
              </a:spcAft>
              <a:buClr>
                <a:srgbClr val="FFAA5A"/>
              </a:buClr>
            </a:pPr>
            <a:r>
              <a:rPr lang="cs-CZ" b="1">
                <a:solidFill>
                  <a:srgbClr val="FFAA5A"/>
                </a:solidFill>
                <a:latin typeface="+mn-lt"/>
                <a:ea typeface="Cambria" panose="02040503050406030204" pitchFamily="18" charset="0"/>
                <a:cs typeface="Calibri" panose="020F0502020204030204" pitchFamily="34" charset="0"/>
              </a:rPr>
              <a:t>Porozumění digitálnímu </a:t>
            </a:r>
            <a:r>
              <a:rPr lang="cs-CZ" b="1" dirty="0">
                <a:solidFill>
                  <a:srgbClr val="FFAA5A"/>
                </a:solidFill>
                <a:latin typeface="+mn-lt"/>
                <a:ea typeface="Cambria" panose="02040503050406030204" pitchFamily="18" charset="0"/>
                <a:cs typeface="Calibri" panose="020F0502020204030204" pitchFamily="34" charset="0"/>
              </a:rPr>
              <a:t>občanství</a:t>
            </a:r>
            <a:endParaRPr lang="en-US" b="1" dirty="0">
              <a:solidFill>
                <a:srgbClr val="FFAA5A"/>
              </a:solidFill>
              <a:latin typeface="+mn-lt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9" name="Obrázok 18" descr="Obrázok, na ktorom je text">
            <a:extLst>
              <a:ext uri="{FF2B5EF4-FFF2-40B4-BE49-F238E27FC236}">
                <a16:creationId xmlns:a16="http://schemas.microsoft.com/office/drawing/2014/main" id="{A34B1F93-7319-3B02-1A2A-A41863D32F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616" y="963504"/>
            <a:ext cx="2406814" cy="529376"/>
          </a:xfrm>
          <a:prstGeom prst="rect">
            <a:avLst/>
          </a:prstGeom>
        </p:spPr>
      </p:pic>
      <p:pic>
        <p:nvPicPr>
          <p:cNvPr id="21" name="Obrázok 20">
            <a:extLst>
              <a:ext uri="{FF2B5EF4-FFF2-40B4-BE49-F238E27FC236}">
                <a16:creationId xmlns:a16="http://schemas.microsoft.com/office/drawing/2014/main" id="{E61D75E1-8198-2645-4D4B-679D6C8F82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2658" y="5151053"/>
            <a:ext cx="817175" cy="777669"/>
          </a:xfrm>
          <a:prstGeom prst="rect">
            <a:avLst/>
          </a:prstGeom>
        </p:spPr>
      </p:pic>
      <p:pic>
        <p:nvPicPr>
          <p:cNvPr id="23" name="Picture 2" descr="Slovenská poľnohospodárska univerzita v Nitre">
            <a:extLst>
              <a:ext uri="{FF2B5EF4-FFF2-40B4-BE49-F238E27FC236}">
                <a16:creationId xmlns:a16="http://schemas.microsoft.com/office/drawing/2014/main" id="{D9E315C1-56E0-94ED-8E3D-4E31B72356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258" y="5272445"/>
            <a:ext cx="1185350" cy="504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Obrázok 13">
            <a:extLst>
              <a:ext uri="{FF2B5EF4-FFF2-40B4-BE49-F238E27FC236}">
                <a16:creationId xmlns:a16="http://schemas.microsoft.com/office/drawing/2014/main" id="{40BAEEF0-A23E-537C-ECC3-9FDDB55C90F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380" y="5242752"/>
            <a:ext cx="773010" cy="1016004"/>
          </a:xfrm>
          <a:prstGeom prst="rect">
            <a:avLst/>
          </a:prstGeom>
        </p:spPr>
      </p:pic>
      <p:pic>
        <p:nvPicPr>
          <p:cNvPr id="27" name="Picture 12" descr="Logo">
            <a:extLst>
              <a:ext uri="{FF2B5EF4-FFF2-40B4-BE49-F238E27FC236}">
                <a16:creationId xmlns:a16="http://schemas.microsoft.com/office/drawing/2014/main" id="{ED11F0BA-9F73-FE6F-5053-F71F37F41C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390" y="5213414"/>
            <a:ext cx="1017490" cy="504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3">
            <a:extLst>
              <a:ext uri="{FF2B5EF4-FFF2-40B4-BE49-F238E27FC236}">
                <a16:creationId xmlns:a16="http://schemas.microsoft.com/office/drawing/2014/main" id="{C4695506-135C-179F-2F16-07EA3E816B8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5882" y="5208372"/>
            <a:ext cx="1215490" cy="564513"/>
          </a:xfrm>
          <a:prstGeom prst="rect">
            <a:avLst/>
          </a:prstGeom>
        </p:spPr>
      </p:pic>
      <p:pic>
        <p:nvPicPr>
          <p:cNvPr id="30" name="Picture 14" descr="AIFED - Formación, cultura y empleo en Granada">
            <a:extLst>
              <a:ext uri="{FF2B5EF4-FFF2-40B4-BE49-F238E27FC236}">
                <a16:creationId xmlns:a16="http://schemas.microsoft.com/office/drawing/2014/main" id="{32A3AF98-383A-09A5-D166-B79E4C62D5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99" y="5771248"/>
            <a:ext cx="1598293" cy="52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5">
            <a:extLst>
              <a:ext uri="{FF2B5EF4-FFF2-40B4-BE49-F238E27FC236}">
                <a16:creationId xmlns:a16="http://schemas.microsoft.com/office/drawing/2014/main" id="{1482B195-876D-7188-1B81-D2603F93C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7023" y="5889422"/>
            <a:ext cx="1575172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6" descr="Syzygia Foundation">
            <a:extLst>
              <a:ext uri="{FF2B5EF4-FFF2-40B4-BE49-F238E27FC236}">
                <a16:creationId xmlns:a16="http://schemas.microsoft.com/office/drawing/2014/main" id="{3B467BFD-9687-53BC-864C-C26209912C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1679" y="5862581"/>
            <a:ext cx="1491323" cy="282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Nadpis 1">
            <a:extLst>
              <a:ext uri="{FF2B5EF4-FFF2-40B4-BE49-F238E27FC236}">
                <a16:creationId xmlns:a16="http://schemas.microsoft.com/office/drawing/2014/main" id="{D631E33B-7141-87BC-7265-49AEB99568AD}"/>
              </a:ext>
            </a:extLst>
          </p:cNvPr>
          <p:cNvSpPr txBox="1">
            <a:spLocks/>
          </p:cNvSpPr>
          <p:nvPr/>
        </p:nvSpPr>
        <p:spPr>
          <a:xfrm>
            <a:off x="7622071" y="3686794"/>
            <a:ext cx="2480219" cy="13737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j-ea"/>
                <a:cs typeface="+mj-cs"/>
              </a:rPr>
              <a:t>Utváření digitální odolnosti prostřednictvím digitální pohody a bezpečnosti dostupné všem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j-ea"/>
                <a:cs typeface="+mj-cs"/>
              </a:rPr>
            </a:b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j-ea"/>
                <a:cs typeface="+mj-cs"/>
              </a:rPr>
              <a:t>2022-2-SK01-KA220-ADU-000096888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j-ea"/>
              <a:cs typeface="+mj-cs"/>
            </a:endParaRPr>
          </a:p>
        </p:txBody>
      </p:sp>
      <p:pic>
        <p:nvPicPr>
          <p:cNvPr id="1026" name="Picture 2" descr="Is digital citizenship really that different than citizens… | Flickr">
            <a:extLst>
              <a:ext uri="{FF2B5EF4-FFF2-40B4-BE49-F238E27FC236}">
                <a16:creationId xmlns:a16="http://schemas.microsoft.com/office/drawing/2014/main" id="{3F8A124C-7493-AF86-605C-584A40A8BA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1" t="11652" r="1051" b="6954"/>
          <a:stretch/>
        </p:blipFill>
        <p:spPr bwMode="auto">
          <a:xfrm>
            <a:off x="1099553" y="1611198"/>
            <a:ext cx="3686091" cy="3040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9412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Arc 30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6A4C95A1-14F6-E2F3-883E-7B402EAEF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343" y="893161"/>
            <a:ext cx="9907136" cy="937827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Aptos" panose="020B0004020202020204" pitchFamily="34" charset="0"/>
                <a:ea typeface="Cambria"/>
              </a:rPr>
              <a:t>Digit</a:t>
            </a:r>
            <a:r>
              <a:rPr lang="cs-CZ" sz="4400" dirty="0" err="1">
                <a:latin typeface="Aptos" panose="020B0004020202020204" pitchFamily="34" charset="0"/>
                <a:ea typeface="Cambria"/>
              </a:rPr>
              <a:t>ální</a:t>
            </a:r>
            <a:r>
              <a:rPr lang="cs-CZ" sz="4400" dirty="0">
                <a:latin typeface="Aptos" panose="020B0004020202020204" pitchFamily="34" charset="0"/>
                <a:ea typeface="Cambria"/>
              </a:rPr>
              <a:t> občanská identita</a:t>
            </a:r>
            <a:endParaRPr lang="en-US" sz="4400" dirty="0">
              <a:latin typeface="Aptos" panose="020B0004020202020204" pitchFamily="34" charset="0"/>
              <a:ea typeface="Cambria"/>
            </a:endParaRP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CB08756-1599-4332-6E75-893C5C0ED8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8645" y="2134815"/>
            <a:ext cx="7168825" cy="3941692"/>
          </a:xfrm>
        </p:spPr>
        <p:txBody>
          <a:bodyPr vert="horz" lIns="91440" tIns="45720" rIns="91440" bIns="45720" rtlCol="0">
            <a:normAutofit/>
          </a:bodyPr>
          <a:lstStyle/>
          <a:p>
            <a:pPr algn="just"/>
            <a:r>
              <a:rPr lang="en-GB" dirty="0" err="1">
                <a:latin typeface="Aptos" panose="020B0004020202020204" pitchFamily="34" charset="0"/>
                <a:ea typeface="Cambria"/>
              </a:rPr>
              <a:t>Digitální</a:t>
            </a:r>
            <a:r>
              <a:rPr lang="en-GB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občanství</a:t>
            </a:r>
            <a:r>
              <a:rPr lang="en-GB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začíná</a:t>
            </a:r>
            <a:r>
              <a:rPr lang="en-GB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zabezpečenou</a:t>
            </a:r>
            <a:r>
              <a:rPr lang="en-GB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digitální</a:t>
            </a:r>
            <a:r>
              <a:rPr lang="en-GB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identitou</a:t>
            </a:r>
            <a:r>
              <a:rPr lang="en-GB" dirty="0">
                <a:latin typeface="Aptos" panose="020B0004020202020204" pitchFamily="34" charset="0"/>
                <a:ea typeface="Cambria"/>
              </a:rPr>
              <a:t>.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Nástroje</a:t>
            </a:r>
            <a:r>
              <a:rPr lang="en-GB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jako</a:t>
            </a:r>
            <a:r>
              <a:rPr lang="en-GB" dirty="0">
                <a:latin typeface="Aptos" panose="020B0004020202020204" pitchFamily="34" charset="0"/>
                <a:ea typeface="Cambria"/>
              </a:rPr>
              <a:t> SPID v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Itálii</a:t>
            </a:r>
            <a:r>
              <a:rPr lang="en-GB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umožňují</a:t>
            </a:r>
            <a:r>
              <a:rPr lang="en-GB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občanům</a:t>
            </a:r>
            <a:r>
              <a:rPr lang="en-GB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bezpečný</a:t>
            </a:r>
            <a:r>
              <a:rPr lang="en-GB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přístup</a:t>
            </a:r>
            <a:r>
              <a:rPr lang="en-GB" dirty="0">
                <a:latin typeface="Aptos" panose="020B0004020202020204" pitchFamily="34" charset="0"/>
                <a:ea typeface="Cambria"/>
              </a:rPr>
              <a:t> k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veřejným</a:t>
            </a:r>
            <a:r>
              <a:rPr lang="en-GB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službám</a:t>
            </a:r>
            <a:r>
              <a:rPr lang="en-GB" dirty="0">
                <a:latin typeface="Aptos" panose="020B0004020202020204" pitchFamily="34" charset="0"/>
                <a:ea typeface="Cambria"/>
              </a:rPr>
              <a:t> online.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Podobné</a:t>
            </a:r>
            <a:r>
              <a:rPr lang="en-GB" dirty="0">
                <a:latin typeface="Aptos" panose="020B0004020202020204" pitchFamily="34" charset="0"/>
                <a:ea typeface="Cambria"/>
              </a:rPr>
              <a:t> e-ID v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celé</a:t>
            </a:r>
            <a:r>
              <a:rPr lang="en-GB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Evropě</a:t>
            </a:r>
            <a:r>
              <a:rPr lang="en-GB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slouží</a:t>
            </a:r>
            <a:r>
              <a:rPr lang="en-GB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jako</a:t>
            </a:r>
            <a:r>
              <a:rPr lang="en-GB" dirty="0">
                <a:latin typeface="Aptos" panose="020B0004020202020204" pitchFamily="34" charset="0"/>
                <a:ea typeface="Cambria"/>
              </a:rPr>
              <a:t> model pro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digitální</a:t>
            </a:r>
            <a:r>
              <a:rPr lang="en-GB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identifikaci</a:t>
            </a:r>
            <a:r>
              <a:rPr lang="en-GB" dirty="0">
                <a:latin typeface="Aptos" panose="020B0004020202020204" pitchFamily="34" charset="0"/>
                <a:ea typeface="Cambria"/>
              </a:rPr>
              <a:t> a e-governance a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vytvářejí</a:t>
            </a:r>
            <a:r>
              <a:rPr lang="en-GB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základ</a:t>
            </a:r>
            <a:r>
              <a:rPr lang="en-GB" dirty="0">
                <a:latin typeface="Aptos" panose="020B0004020202020204" pitchFamily="34" charset="0"/>
                <a:ea typeface="Cambria"/>
              </a:rPr>
              <a:t> pro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aktivní</a:t>
            </a:r>
            <a:r>
              <a:rPr lang="en-GB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digitální</a:t>
            </a:r>
            <a:r>
              <a:rPr lang="en-GB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účast</a:t>
            </a:r>
            <a:r>
              <a:rPr lang="en-GB" dirty="0">
                <a:latin typeface="Aptos" panose="020B0004020202020204" pitchFamily="34" charset="0"/>
                <a:ea typeface="Cambria"/>
              </a:rPr>
              <a:t> na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formálních</a:t>
            </a:r>
            <a:r>
              <a:rPr lang="en-GB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demokratických</a:t>
            </a:r>
            <a:r>
              <a:rPr lang="en-GB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procesech</a:t>
            </a:r>
            <a:r>
              <a:rPr lang="en-GB" dirty="0">
                <a:latin typeface="Aptos" panose="020B0004020202020204" pitchFamily="34" charset="0"/>
                <a:ea typeface="Cambria"/>
              </a:rPr>
              <a:t>.</a:t>
            </a:r>
          </a:p>
        </p:txBody>
      </p:sp>
      <p:pic>
        <p:nvPicPr>
          <p:cNvPr id="4" name="Εικόνα 4">
            <a:extLst>
              <a:ext uri="{FF2B5EF4-FFF2-40B4-BE49-F238E27FC236}">
                <a16:creationId xmlns:a16="http://schemas.microsoft.com/office/drawing/2014/main" id="{EB016905-B8FE-284B-7CD5-B258E34CAA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43" y="2732246"/>
            <a:ext cx="3526445" cy="1981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7444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BE27E721-AF77-4034-76E7-B653B6962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7885"/>
          </a:xfrm>
        </p:spPr>
        <p:txBody>
          <a:bodyPr>
            <a:normAutofit/>
          </a:bodyPr>
          <a:lstStyle/>
          <a:p>
            <a:r>
              <a:rPr lang="en-US" dirty="0">
                <a:latin typeface="Aptos" panose="020B0004020202020204" pitchFamily="34" charset="0"/>
                <a:ea typeface="Cambria"/>
              </a:rPr>
              <a:t>Digit</a:t>
            </a:r>
            <a:r>
              <a:rPr lang="cs-CZ" dirty="0" err="1">
                <a:latin typeface="Aptos" panose="020B0004020202020204" pitchFamily="34" charset="0"/>
                <a:ea typeface="Cambria"/>
              </a:rPr>
              <a:t>ální</a:t>
            </a:r>
            <a:r>
              <a:rPr lang="cs-CZ" dirty="0">
                <a:latin typeface="Aptos" panose="020B0004020202020204" pitchFamily="34" charset="0"/>
                <a:ea typeface="Cambria"/>
              </a:rPr>
              <a:t> správa a byrokracie</a:t>
            </a:r>
            <a:endParaRPr lang="en-US" dirty="0">
              <a:latin typeface="Aptos" panose="020B0004020202020204" pitchFamily="34" charset="0"/>
              <a:ea typeface="Cambria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9B82E99-8401-914C-FF78-385CEA3006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3910"/>
            <a:ext cx="11140440" cy="505466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just">
              <a:buNone/>
            </a:pPr>
            <a:r>
              <a:rPr lang="en-GB" sz="2600" dirty="0" err="1">
                <a:latin typeface="Aptos" panose="020B0004020202020204" pitchFamily="34" charset="0"/>
                <a:ea typeface="Cambria"/>
              </a:rPr>
              <a:t>Zapojení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do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platforem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elektronické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veřejné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správy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zjednodušuje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byrokratické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procesy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. Od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obnovování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pasů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online po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přístup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ke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zdravotnickým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službám</a:t>
            </a:r>
            <a:r>
              <a:rPr lang="cs-CZ" sz="2600" dirty="0">
                <a:latin typeface="Aptos" panose="020B0004020202020204" pitchFamily="34" charset="0"/>
                <a:ea typeface="Cambria"/>
              </a:rPr>
              <a:t> -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cs-CZ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tyto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platformy </a:t>
            </a:r>
            <a:r>
              <a:rPr lang="cs-CZ" sz="2600" dirty="0">
                <a:latin typeface="Aptos" panose="020B0004020202020204" pitchFamily="34" charset="0"/>
                <a:ea typeface="Cambria"/>
              </a:rPr>
              <a:t>zajišťují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praktičnost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a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efektivitu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digitálních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nástrojů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ve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formálním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občanském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zapojení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.</a:t>
            </a:r>
          </a:p>
          <a:p>
            <a:pPr algn="just"/>
            <a:r>
              <a:rPr lang="cs-CZ" sz="2600" b="1" dirty="0">
                <a:latin typeface="Aptos" panose="020B0004020202020204" pitchFamily="34" charset="0"/>
                <a:ea typeface="Cambria"/>
              </a:rPr>
              <a:t>Kontrolní otázka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: </a:t>
            </a:r>
            <a:r>
              <a:rPr lang="cs-CZ" sz="2600" dirty="0">
                <a:latin typeface="Aptos" panose="020B0004020202020204" pitchFamily="34" charset="0"/>
                <a:ea typeface="Cambria"/>
              </a:rPr>
              <a:t>Jaký aspekt digitální správy má největší vliv na snížení byrokracie? 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A) Online </a:t>
            </a:r>
            <a:r>
              <a:rPr lang="cs-CZ" sz="2600" dirty="0">
                <a:latin typeface="Aptos" panose="020B0004020202020204" pitchFamily="34" charset="0"/>
                <a:ea typeface="Cambria"/>
              </a:rPr>
              <a:t>hlasování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B) Digit</a:t>
            </a:r>
            <a:r>
              <a:rPr lang="cs-CZ" sz="2600" dirty="0" err="1">
                <a:latin typeface="Aptos" panose="020B0004020202020204" pitchFamily="34" charset="0"/>
                <a:ea typeface="Cambria"/>
              </a:rPr>
              <a:t>ální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cs-CZ" sz="2600" dirty="0">
                <a:latin typeface="Aptos" panose="020B0004020202020204" pitchFamily="34" charset="0"/>
                <a:ea typeface="Cambria"/>
              </a:rPr>
              <a:t>identita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C) Ele</a:t>
            </a:r>
            <a:r>
              <a:rPr lang="cs-CZ" sz="2600" dirty="0">
                <a:latin typeface="Aptos" panose="020B0004020202020204" pitchFamily="34" charset="0"/>
                <a:ea typeface="Cambria"/>
              </a:rPr>
              <a:t>k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tronic</a:t>
            </a:r>
            <a:r>
              <a:rPr lang="cs-CZ" sz="2600" dirty="0" err="1">
                <a:latin typeface="Aptos" panose="020B0004020202020204" pitchFamily="34" charset="0"/>
                <a:ea typeface="Cambria"/>
              </a:rPr>
              <a:t>ké</a:t>
            </a:r>
            <a:r>
              <a:rPr lang="cs-CZ" sz="2600" dirty="0">
                <a:latin typeface="Aptos" panose="020B0004020202020204" pitchFamily="34" charset="0"/>
                <a:ea typeface="Cambria"/>
              </a:rPr>
              <a:t> daňové přiznání</a:t>
            </a:r>
            <a:endParaRPr lang="en-GB" sz="2600" dirty="0">
              <a:latin typeface="Aptos" panose="020B0004020202020204" pitchFamily="34" charset="0"/>
              <a:ea typeface="Cambria"/>
            </a:endParaRPr>
          </a:p>
          <a:p>
            <a:pPr algn="just"/>
            <a:r>
              <a:rPr lang="cs-CZ" sz="2600" b="1" dirty="0">
                <a:latin typeface="Aptos" panose="020B0004020202020204" pitchFamily="34" charset="0"/>
                <a:ea typeface="Cambria"/>
              </a:rPr>
              <a:t>Názor experta: </a:t>
            </a:r>
            <a:r>
              <a:rPr lang="cs-CZ" sz="2600" dirty="0">
                <a:latin typeface="Aptos" panose="020B0004020202020204" pitchFamily="34" charset="0"/>
                <a:ea typeface="Cambria"/>
              </a:rPr>
              <a:t>„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Přechod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k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digitální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správě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nabízí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jedinečnou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příležitost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zefektivnit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byrokratické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procesy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a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učinit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veřejné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služby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dostupnějšími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a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efektivnějšími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pro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každého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." - Angela Merkel,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bývalá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kancléřka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Německa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485436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Arc 30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6A4C95A1-14F6-E2F3-883E-7B402EAEF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343" y="893161"/>
            <a:ext cx="9907136" cy="937827"/>
          </a:xfrm>
        </p:spPr>
        <p:txBody>
          <a:bodyPr>
            <a:normAutofit/>
          </a:bodyPr>
          <a:lstStyle/>
          <a:p>
            <a:r>
              <a:rPr lang="cs-CZ" sz="4400" dirty="0">
                <a:latin typeface="Aptos" panose="020B0004020202020204" pitchFamily="34" charset="0"/>
                <a:ea typeface="Cambria"/>
              </a:rPr>
              <a:t>Angažovanost v digitální demokracii</a:t>
            </a:r>
            <a:endParaRPr lang="en-US" sz="4400" dirty="0">
              <a:latin typeface="Aptos" panose="020B0004020202020204" pitchFamily="34" charset="0"/>
              <a:ea typeface="Cambria"/>
            </a:endParaRP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CB08756-1599-4332-6E75-893C5C0ED8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8645" y="1830988"/>
            <a:ext cx="7168825" cy="4633607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0" indent="0" algn="just">
              <a:buNone/>
            </a:pPr>
            <a:r>
              <a:rPr lang="en-GB" dirty="0">
                <a:latin typeface="Aptos" panose="020B0004020202020204" pitchFamily="34" charset="0"/>
                <a:ea typeface="Cambria"/>
              </a:rPr>
              <a:t>Platformy pro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digitální</a:t>
            </a:r>
            <a:r>
              <a:rPr lang="en-GB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hlasování</a:t>
            </a:r>
            <a:r>
              <a:rPr lang="en-GB" dirty="0">
                <a:latin typeface="Aptos" panose="020B0004020202020204" pitchFamily="34" charset="0"/>
                <a:ea typeface="Cambria"/>
              </a:rPr>
              <a:t> a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politickou</a:t>
            </a:r>
            <a:r>
              <a:rPr lang="en-GB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angažovanost</a:t>
            </a:r>
            <a:r>
              <a:rPr lang="en-GB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vám</a:t>
            </a:r>
            <a:r>
              <a:rPr lang="en-GB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přinášejí</a:t>
            </a:r>
            <a:r>
              <a:rPr lang="en-GB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volební</a:t>
            </a:r>
            <a:r>
              <a:rPr lang="en-GB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urnu</a:t>
            </a:r>
            <a:r>
              <a:rPr lang="en-GB" dirty="0">
                <a:latin typeface="Aptos" panose="020B0004020202020204" pitchFamily="34" charset="0"/>
                <a:ea typeface="Cambria"/>
              </a:rPr>
              <a:t> na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dosah</a:t>
            </a:r>
            <a:r>
              <a:rPr lang="en-GB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ruky</a:t>
            </a:r>
            <a:r>
              <a:rPr lang="en-GB" dirty="0">
                <a:latin typeface="Aptos" panose="020B0004020202020204" pitchFamily="34" charset="0"/>
                <a:ea typeface="Cambria"/>
              </a:rPr>
              <a:t>.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Jsou</a:t>
            </a:r>
            <a:r>
              <a:rPr lang="en-GB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příkladem</a:t>
            </a:r>
            <a:r>
              <a:rPr lang="en-GB" dirty="0">
                <a:latin typeface="Aptos" panose="020B0004020202020204" pitchFamily="34" charset="0"/>
                <a:ea typeface="Cambria"/>
              </a:rPr>
              <a:t> toho, jak se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technologie</a:t>
            </a:r>
            <a:r>
              <a:rPr lang="en-GB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využívá</a:t>
            </a:r>
            <a:r>
              <a:rPr lang="en-GB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ve</a:t>
            </a:r>
            <a:r>
              <a:rPr lang="en-GB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formálních</a:t>
            </a:r>
            <a:r>
              <a:rPr lang="en-GB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demokratických</a:t>
            </a:r>
            <a:r>
              <a:rPr lang="en-GB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aktivitách</a:t>
            </a:r>
            <a:r>
              <a:rPr lang="en-GB" dirty="0">
                <a:latin typeface="Aptos" panose="020B0004020202020204" pitchFamily="34" charset="0"/>
                <a:ea typeface="Cambria"/>
              </a:rPr>
              <a:t>,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zvyšují</a:t>
            </a:r>
            <a:r>
              <a:rPr lang="en-GB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dostupnost</a:t>
            </a:r>
            <a:r>
              <a:rPr lang="en-GB" dirty="0">
                <a:latin typeface="Aptos" panose="020B0004020202020204" pitchFamily="34" charset="0"/>
                <a:ea typeface="Cambria"/>
              </a:rPr>
              <a:t> a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účast</a:t>
            </a:r>
            <a:r>
              <a:rPr lang="en-GB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ve</a:t>
            </a:r>
            <a:r>
              <a:rPr lang="en-GB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volbách</a:t>
            </a:r>
            <a:r>
              <a:rPr lang="en-GB" dirty="0">
                <a:latin typeface="Aptos" panose="020B0004020202020204" pitchFamily="34" charset="0"/>
                <a:ea typeface="Cambria"/>
              </a:rPr>
              <a:t> a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referendech</a:t>
            </a:r>
            <a:r>
              <a:rPr lang="en-GB" dirty="0">
                <a:latin typeface="Aptos" panose="020B0004020202020204" pitchFamily="34" charset="0"/>
                <a:ea typeface="Cambria"/>
              </a:rPr>
              <a:t>.</a:t>
            </a:r>
          </a:p>
          <a:p>
            <a:pPr algn="just"/>
            <a:r>
              <a:rPr lang="cs-CZ" b="1" dirty="0">
                <a:latin typeface="Aptos" panose="020B0004020202020204" pitchFamily="34" charset="0"/>
                <a:ea typeface="Cambria"/>
              </a:rPr>
              <a:t>Rychlý tip</a:t>
            </a:r>
            <a:r>
              <a:rPr lang="en-GB" b="1" dirty="0">
                <a:latin typeface="Aptos" panose="020B0004020202020204" pitchFamily="34" charset="0"/>
                <a:ea typeface="Cambria"/>
              </a:rPr>
              <a:t>: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Seznamte</a:t>
            </a:r>
            <a:r>
              <a:rPr lang="en-GB" dirty="0">
                <a:latin typeface="Aptos" panose="020B0004020202020204" pitchFamily="34" charset="0"/>
                <a:ea typeface="Cambria"/>
              </a:rPr>
              <a:t> se s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digitálními</a:t>
            </a:r>
            <a:r>
              <a:rPr lang="en-GB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platformami</a:t>
            </a:r>
            <a:r>
              <a:rPr lang="en-GB" dirty="0">
                <a:latin typeface="Aptos" panose="020B0004020202020204" pitchFamily="34" charset="0"/>
                <a:ea typeface="Cambria"/>
              </a:rPr>
              <a:t> a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nástroji</a:t>
            </a:r>
            <a:r>
              <a:rPr lang="en-GB" dirty="0">
                <a:latin typeface="Aptos" panose="020B0004020202020204" pitchFamily="34" charset="0"/>
                <a:ea typeface="Cambria"/>
              </a:rPr>
              <a:t>,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které</a:t>
            </a:r>
            <a:r>
              <a:rPr lang="en-GB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poskytuje</a:t>
            </a:r>
            <a:r>
              <a:rPr lang="en-GB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vaše</a:t>
            </a:r>
            <a:r>
              <a:rPr lang="en-GB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vláda</a:t>
            </a:r>
            <a:r>
              <a:rPr lang="en-GB" dirty="0">
                <a:latin typeface="Aptos" panose="020B0004020202020204" pitchFamily="34" charset="0"/>
                <a:ea typeface="Cambria"/>
              </a:rPr>
              <a:t> pro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občanskou</a:t>
            </a:r>
            <a:r>
              <a:rPr lang="en-GB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angažovanost</a:t>
            </a:r>
            <a:r>
              <a:rPr lang="en-GB" dirty="0">
                <a:latin typeface="Aptos" panose="020B0004020202020204" pitchFamily="34" charset="0"/>
                <a:ea typeface="Cambria"/>
              </a:rPr>
              <a:t>. To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může</a:t>
            </a:r>
            <a:r>
              <a:rPr lang="en-GB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sahat</a:t>
            </a:r>
            <a:r>
              <a:rPr lang="en-GB" dirty="0">
                <a:latin typeface="Aptos" panose="020B0004020202020204" pitchFamily="34" charset="0"/>
                <a:ea typeface="Cambria"/>
              </a:rPr>
              <a:t> od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aplikací</a:t>
            </a:r>
            <a:r>
              <a:rPr lang="en-GB" dirty="0">
                <a:latin typeface="Aptos" panose="020B0004020202020204" pitchFamily="34" charset="0"/>
                <a:ea typeface="Cambria"/>
              </a:rPr>
              <a:t> pro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hlášení</a:t>
            </a:r>
            <a:r>
              <a:rPr lang="en-GB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místních</a:t>
            </a:r>
            <a:r>
              <a:rPr lang="en-GB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problémů</a:t>
            </a:r>
            <a:r>
              <a:rPr lang="en-GB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až</a:t>
            </a:r>
            <a:r>
              <a:rPr lang="en-GB" dirty="0">
                <a:latin typeface="Aptos" panose="020B0004020202020204" pitchFamily="34" charset="0"/>
                <a:ea typeface="Cambria"/>
              </a:rPr>
              <a:t> po platformy pro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veřejné</a:t>
            </a:r>
            <a:r>
              <a:rPr lang="en-GB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konzultace</a:t>
            </a:r>
            <a:r>
              <a:rPr lang="en-GB" dirty="0">
                <a:latin typeface="Aptos" panose="020B0004020202020204" pitchFamily="34" charset="0"/>
                <a:ea typeface="Cambria"/>
              </a:rPr>
              <a:t> o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nové</a:t>
            </a:r>
            <a:r>
              <a:rPr lang="en-GB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legislativě</a:t>
            </a:r>
            <a:r>
              <a:rPr lang="en-GB" dirty="0">
                <a:latin typeface="Aptos" panose="020B0004020202020204" pitchFamily="34" charset="0"/>
                <a:ea typeface="Cambria"/>
              </a:rPr>
              <a:t>.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F5D91779-BD35-47B2-20E5-C3CEA47FE9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78" y="2385829"/>
            <a:ext cx="3594972" cy="2411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010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BE27E721-AF77-4034-76E7-B653B6962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7885"/>
          </a:xfrm>
        </p:spPr>
        <p:txBody>
          <a:bodyPr>
            <a:normAutofit/>
          </a:bodyPr>
          <a:lstStyle/>
          <a:p>
            <a:r>
              <a:rPr lang="en-US" dirty="0" err="1">
                <a:latin typeface="Aptos" panose="020B0004020202020204" pitchFamily="34" charset="0"/>
                <a:ea typeface="Cambria"/>
              </a:rPr>
              <a:t>Peti</a:t>
            </a:r>
            <a:r>
              <a:rPr lang="cs-CZ" dirty="0">
                <a:latin typeface="Aptos" panose="020B0004020202020204" pitchFamily="34" charset="0"/>
                <a:ea typeface="Cambria"/>
              </a:rPr>
              <a:t>ční platformy pro změnu</a:t>
            </a:r>
            <a:endParaRPr lang="en-US" dirty="0">
              <a:latin typeface="Aptos" panose="020B0004020202020204" pitchFamily="34" charset="0"/>
              <a:ea typeface="Cambria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9B82E99-8401-914C-FF78-385CEA3006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0092" y="1323910"/>
            <a:ext cx="10968547" cy="505466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just">
              <a:buNone/>
            </a:pPr>
            <a:r>
              <a:rPr lang="sk-SK" dirty="0">
                <a:latin typeface="Aptos" panose="020B0004020202020204" pitchFamily="34" charset="0"/>
                <a:ea typeface="Cambria"/>
              </a:rPr>
              <a:t>Change.org a </a:t>
            </a:r>
            <a:r>
              <a:rPr lang="sk-SK" dirty="0" err="1">
                <a:latin typeface="Aptos" panose="020B0004020202020204" pitchFamily="34" charset="0"/>
                <a:ea typeface="Cambria"/>
              </a:rPr>
              <a:t>další</a:t>
            </a:r>
            <a:r>
              <a:rPr lang="sk-SK" dirty="0">
                <a:latin typeface="Aptos" panose="020B0004020202020204" pitchFamily="34" charset="0"/>
                <a:ea typeface="Cambria"/>
              </a:rPr>
              <a:t> petiční platformy </a:t>
            </a:r>
            <a:r>
              <a:rPr lang="sk-SK" dirty="0" err="1">
                <a:latin typeface="Aptos" panose="020B0004020202020204" pitchFamily="34" charset="0"/>
                <a:ea typeface="Cambria"/>
              </a:rPr>
              <a:t>využívají</a:t>
            </a:r>
            <a:r>
              <a:rPr lang="sk-SK" dirty="0">
                <a:latin typeface="Aptos" panose="020B0004020202020204" pitchFamily="34" charset="0"/>
                <a:ea typeface="Cambria"/>
              </a:rPr>
              <a:t> </a:t>
            </a:r>
            <a:r>
              <a:rPr lang="sk-SK" dirty="0" err="1">
                <a:latin typeface="Aptos" panose="020B0004020202020204" pitchFamily="34" charset="0"/>
                <a:ea typeface="Cambria"/>
              </a:rPr>
              <a:t>kolektivní</a:t>
            </a:r>
            <a:r>
              <a:rPr lang="sk-SK" dirty="0">
                <a:latin typeface="Aptos" panose="020B0004020202020204" pitchFamily="34" charset="0"/>
                <a:ea typeface="Cambria"/>
              </a:rPr>
              <a:t> moc </a:t>
            </a:r>
            <a:r>
              <a:rPr lang="sk-SK" dirty="0" err="1">
                <a:latin typeface="Aptos" panose="020B0004020202020204" pitchFamily="34" charset="0"/>
                <a:ea typeface="Cambria"/>
              </a:rPr>
              <a:t>občanů</a:t>
            </a:r>
            <a:r>
              <a:rPr lang="sk-SK" dirty="0">
                <a:latin typeface="Aptos" panose="020B0004020202020204" pitchFamily="34" charset="0"/>
                <a:ea typeface="Cambria"/>
              </a:rPr>
              <a:t> k </a:t>
            </a:r>
            <a:r>
              <a:rPr lang="sk-SK" dirty="0" err="1">
                <a:latin typeface="Aptos" panose="020B0004020202020204" pitchFamily="34" charset="0"/>
                <a:ea typeface="Cambria"/>
              </a:rPr>
              <a:t>navrhování</a:t>
            </a:r>
            <a:r>
              <a:rPr lang="sk-SK" dirty="0">
                <a:latin typeface="Aptos" panose="020B0004020202020204" pitchFamily="34" charset="0"/>
                <a:ea typeface="Cambria"/>
              </a:rPr>
              <a:t> a </a:t>
            </a:r>
            <a:r>
              <a:rPr lang="sk-SK" dirty="0" err="1">
                <a:latin typeface="Aptos" panose="020B0004020202020204" pitchFamily="34" charset="0"/>
                <a:ea typeface="Cambria"/>
              </a:rPr>
              <a:t>podpoře</a:t>
            </a:r>
            <a:r>
              <a:rPr lang="sk-SK" dirty="0">
                <a:latin typeface="Aptos" panose="020B0004020202020204" pitchFamily="34" charset="0"/>
                <a:ea typeface="Cambria"/>
              </a:rPr>
              <a:t> </a:t>
            </a:r>
            <a:r>
              <a:rPr lang="sk-SK" dirty="0" err="1">
                <a:latin typeface="Aptos" panose="020B0004020202020204" pitchFamily="34" charset="0"/>
                <a:ea typeface="Cambria"/>
              </a:rPr>
              <a:t>změn</a:t>
            </a:r>
            <a:r>
              <a:rPr lang="sk-SK" dirty="0">
                <a:latin typeface="Aptos" panose="020B0004020202020204" pitchFamily="34" charset="0"/>
                <a:ea typeface="Cambria"/>
              </a:rPr>
              <a:t> </a:t>
            </a:r>
            <a:r>
              <a:rPr lang="sk-SK" dirty="0" err="1">
                <a:latin typeface="Aptos" panose="020B0004020202020204" pitchFamily="34" charset="0"/>
                <a:ea typeface="Cambria"/>
              </a:rPr>
              <a:t>ve</a:t>
            </a:r>
            <a:r>
              <a:rPr lang="sk-SK" dirty="0">
                <a:latin typeface="Aptos" panose="020B0004020202020204" pitchFamily="34" charset="0"/>
                <a:ea typeface="Cambria"/>
              </a:rPr>
              <a:t> </a:t>
            </a:r>
            <a:r>
              <a:rPr lang="sk-SK" dirty="0" err="1">
                <a:latin typeface="Aptos" panose="020B0004020202020204" pitchFamily="34" charset="0"/>
                <a:ea typeface="Cambria"/>
              </a:rPr>
              <a:t>společnosti</a:t>
            </a:r>
            <a:r>
              <a:rPr lang="sk-SK" dirty="0">
                <a:latin typeface="Aptos" panose="020B0004020202020204" pitchFamily="34" charset="0"/>
                <a:ea typeface="Cambria"/>
              </a:rPr>
              <a:t>. Tento </a:t>
            </a:r>
            <a:r>
              <a:rPr lang="sk-SK" dirty="0" err="1">
                <a:latin typeface="Aptos" panose="020B0004020202020204" pitchFamily="34" charset="0"/>
                <a:ea typeface="Cambria"/>
              </a:rPr>
              <a:t>neformální</a:t>
            </a:r>
            <a:r>
              <a:rPr lang="sk-SK" dirty="0">
                <a:latin typeface="Aptos" panose="020B0004020202020204" pitchFamily="34" charset="0"/>
                <a:ea typeface="Cambria"/>
              </a:rPr>
              <a:t> </a:t>
            </a:r>
            <a:r>
              <a:rPr lang="sk-SK" dirty="0" err="1">
                <a:latin typeface="Aptos" panose="020B0004020202020204" pitchFamily="34" charset="0"/>
                <a:ea typeface="Cambria"/>
              </a:rPr>
              <a:t>digitální</a:t>
            </a:r>
            <a:r>
              <a:rPr lang="sk-SK" dirty="0">
                <a:latin typeface="Aptos" panose="020B0004020202020204" pitchFamily="34" charset="0"/>
                <a:ea typeface="Cambria"/>
              </a:rPr>
              <a:t> nástroj </a:t>
            </a:r>
            <a:r>
              <a:rPr lang="sk-SK" dirty="0" err="1">
                <a:latin typeface="Aptos" panose="020B0004020202020204" pitchFamily="34" charset="0"/>
                <a:ea typeface="Cambria"/>
              </a:rPr>
              <a:t>se</a:t>
            </a:r>
            <a:r>
              <a:rPr lang="sk-SK" dirty="0">
                <a:latin typeface="Aptos" panose="020B0004020202020204" pitchFamily="34" charset="0"/>
                <a:ea typeface="Cambria"/>
              </a:rPr>
              <a:t> stal </a:t>
            </a:r>
            <a:r>
              <a:rPr lang="sk-SK" dirty="0" err="1">
                <a:latin typeface="Aptos" panose="020B0004020202020204" pitchFamily="34" charset="0"/>
                <a:ea typeface="Cambria"/>
              </a:rPr>
              <a:t>vlivnou</a:t>
            </a:r>
            <a:r>
              <a:rPr lang="sk-SK" dirty="0">
                <a:latin typeface="Aptos" panose="020B0004020202020204" pitchFamily="34" charset="0"/>
                <a:ea typeface="Cambria"/>
              </a:rPr>
              <a:t> silou.</a:t>
            </a:r>
            <a:endParaRPr lang="en-GB" dirty="0">
              <a:latin typeface="Aptos" panose="020B0004020202020204" pitchFamily="34" charset="0"/>
              <a:ea typeface="Cambria"/>
            </a:endParaRPr>
          </a:p>
          <a:p>
            <a:pPr algn="just"/>
            <a:r>
              <a:rPr lang="cs-CZ" b="1" dirty="0">
                <a:latin typeface="Aptos" panose="020B0004020202020204" pitchFamily="34" charset="0"/>
                <a:ea typeface="Cambria"/>
              </a:rPr>
              <a:t>Kontrolní otázka</a:t>
            </a:r>
            <a:r>
              <a:rPr lang="en-GB" b="1" dirty="0">
                <a:latin typeface="Aptos" panose="020B0004020202020204" pitchFamily="34" charset="0"/>
                <a:ea typeface="Cambria"/>
              </a:rPr>
              <a:t>: </a:t>
            </a:r>
            <a:r>
              <a:rPr lang="cs-CZ" dirty="0">
                <a:latin typeface="Aptos" panose="020B0004020202020204" pitchFamily="34" charset="0"/>
                <a:ea typeface="Cambria"/>
              </a:rPr>
              <a:t>Co dělá z online petice mocný nástroj pro sociální změnu</a:t>
            </a:r>
            <a:r>
              <a:rPr lang="en-GB" dirty="0">
                <a:latin typeface="Aptos" panose="020B0004020202020204" pitchFamily="34" charset="0"/>
                <a:ea typeface="Cambria"/>
              </a:rPr>
              <a:t>?</a:t>
            </a:r>
            <a:r>
              <a:rPr lang="cs-CZ" dirty="0">
                <a:latin typeface="Aptos" panose="020B0004020202020204" pitchFamily="34" charset="0"/>
                <a:ea typeface="Cambria"/>
              </a:rPr>
              <a:t> A)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Umožňuj</a:t>
            </a:r>
            <a:r>
              <a:rPr lang="cs-CZ" dirty="0">
                <a:latin typeface="Aptos" panose="020B0004020202020204" pitchFamily="34" charset="0"/>
                <a:ea typeface="Cambria"/>
              </a:rPr>
              <a:t>e</a:t>
            </a:r>
            <a:r>
              <a:rPr lang="en-GB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globální</a:t>
            </a:r>
            <a:r>
              <a:rPr lang="en-GB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účast</a:t>
            </a:r>
            <a:r>
              <a:rPr lang="en-GB" dirty="0">
                <a:latin typeface="Aptos" panose="020B0004020202020204" pitchFamily="34" charset="0"/>
                <a:ea typeface="Cambria"/>
              </a:rPr>
              <a:t> B) J</a:t>
            </a:r>
            <a:r>
              <a:rPr lang="cs-CZ" dirty="0">
                <a:latin typeface="Aptos" panose="020B0004020202020204" pitchFamily="34" charset="0"/>
                <a:ea typeface="Cambria"/>
              </a:rPr>
              <a:t>e</a:t>
            </a:r>
            <a:r>
              <a:rPr lang="en-GB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právně</a:t>
            </a:r>
            <a:r>
              <a:rPr lang="en-GB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závazn</a:t>
            </a:r>
            <a:r>
              <a:rPr lang="cs-CZ" dirty="0">
                <a:latin typeface="Aptos" panose="020B0004020202020204" pitchFamily="34" charset="0"/>
                <a:ea typeface="Cambria"/>
              </a:rPr>
              <a:t>á</a:t>
            </a:r>
            <a:r>
              <a:rPr lang="en-GB" dirty="0">
                <a:latin typeface="Aptos" panose="020B0004020202020204" pitchFamily="34" charset="0"/>
                <a:ea typeface="Cambria"/>
              </a:rPr>
              <a:t> C) </a:t>
            </a:r>
            <a:r>
              <a:rPr lang="cs-CZ" dirty="0">
                <a:latin typeface="Aptos" panose="020B0004020202020204" pitchFamily="34" charset="0"/>
                <a:ea typeface="Cambria"/>
              </a:rPr>
              <a:t>A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utomaticky</a:t>
            </a:r>
            <a:r>
              <a:rPr lang="en-GB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ved</a:t>
            </a:r>
            <a:r>
              <a:rPr lang="cs-CZ" dirty="0">
                <a:latin typeface="Aptos" panose="020B0004020202020204" pitchFamily="34" charset="0"/>
                <a:ea typeface="Cambria"/>
              </a:rPr>
              <a:t>e</a:t>
            </a:r>
            <a:r>
              <a:rPr lang="en-GB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ke</a:t>
            </a:r>
            <a:r>
              <a:rPr lang="en-GB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změnám</a:t>
            </a:r>
            <a:r>
              <a:rPr lang="en-GB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politiky</a:t>
            </a:r>
            <a:endParaRPr lang="en-GB" dirty="0">
              <a:latin typeface="Aptos" panose="020B0004020202020204" pitchFamily="34" charset="0"/>
              <a:ea typeface="Cambria"/>
            </a:endParaRPr>
          </a:p>
          <a:p>
            <a:pPr algn="just"/>
            <a:r>
              <a:rPr lang="cs-CZ" b="1" dirty="0">
                <a:latin typeface="Aptos" panose="020B0004020202020204" pitchFamily="34" charset="0"/>
                <a:ea typeface="Cambria"/>
              </a:rPr>
              <a:t>Názor experta</a:t>
            </a:r>
            <a:r>
              <a:rPr lang="en-GB" b="1" dirty="0">
                <a:latin typeface="Aptos" panose="020B0004020202020204" pitchFamily="34" charset="0"/>
                <a:ea typeface="Cambria"/>
              </a:rPr>
              <a:t>: </a:t>
            </a:r>
            <a:r>
              <a:rPr lang="en-GB" dirty="0">
                <a:latin typeface="Aptos" panose="020B0004020202020204" pitchFamily="34" charset="0"/>
                <a:ea typeface="Cambria"/>
              </a:rPr>
              <a:t>"Online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petiční</a:t>
            </a:r>
            <a:r>
              <a:rPr lang="en-GB" dirty="0">
                <a:latin typeface="Aptos" panose="020B0004020202020204" pitchFamily="34" charset="0"/>
                <a:ea typeface="Cambria"/>
              </a:rPr>
              <a:t> platformy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demokratizují</a:t>
            </a:r>
            <a:r>
              <a:rPr lang="en-GB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aktivismus</a:t>
            </a:r>
            <a:r>
              <a:rPr lang="en-GB" dirty="0">
                <a:latin typeface="Aptos" panose="020B0004020202020204" pitchFamily="34" charset="0"/>
                <a:ea typeface="Cambria"/>
              </a:rPr>
              <a:t>,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dávají</a:t>
            </a:r>
            <a:r>
              <a:rPr lang="en-GB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hlas</a:t>
            </a:r>
            <a:r>
              <a:rPr lang="en-GB" dirty="0">
                <a:latin typeface="Aptos" panose="020B0004020202020204" pitchFamily="34" charset="0"/>
                <a:ea typeface="Cambria"/>
              </a:rPr>
              <a:t> </a:t>
            </a:r>
            <a:r>
              <a:rPr lang="cs-CZ" dirty="0">
                <a:latin typeface="Aptos" panose="020B0004020202020204" pitchFamily="34" charset="0"/>
                <a:ea typeface="Cambria"/>
              </a:rPr>
              <a:t>těm, co nejsou slyšet</a:t>
            </a:r>
            <a:r>
              <a:rPr lang="en-GB" dirty="0">
                <a:latin typeface="Aptos" panose="020B0004020202020204" pitchFamily="34" charset="0"/>
                <a:ea typeface="Cambria"/>
              </a:rPr>
              <a:t> a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moc</a:t>
            </a:r>
            <a:r>
              <a:rPr lang="en-GB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bezmocným</a:t>
            </a:r>
            <a:r>
              <a:rPr lang="en-GB" dirty="0">
                <a:latin typeface="Aptos" panose="020B0004020202020204" pitchFamily="34" charset="0"/>
                <a:ea typeface="Cambria"/>
              </a:rPr>
              <a:t>.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Mohou</a:t>
            </a:r>
            <a:r>
              <a:rPr lang="en-GB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změnit</a:t>
            </a:r>
            <a:r>
              <a:rPr lang="en-GB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místní</a:t>
            </a:r>
            <a:r>
              <a:rPr lang="en-GB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věc</a:t>
            </a:r>
            <a:r>
              <a:rPr lang="en-GB" dirty="0">
                <a:latin typeface="Aptos" panose="020B0004020202020204" pitchFamily="34" charset="0"/>
                <a:ea typeface="Cambria"/>
              </a:rPr>
              <a:t> v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globální</a:t>
            </a:r>
            <a:r>
              <a:rPr lang="en-GB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hnutí</a:t>
            </a:r>
            <a:r>
              <a:rPr lang="en-GB" dirty="0">
                <a:latin typeface="Aptos" panose="020B0004020202020204" pitchFamily="34" charset="0"/>
                <a:ea typeface="Cambria"/>
              </a:rPr>
              <a:t>." -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Kumi</a:t>
            </a:r>
            <a:r>
              <a:rPr lang="en-GB" dirty="0">
                <a:latin typeface="Aptos" panose="020B0004020202020204" pitchFamily="34" charset="0"/>
                <a:ea typeface="Cambria"/>
              </a:rPr>
              <a:t> Naidoo,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bývalý</a:t>
            </a:r>
            <a:r>
              <a:rPr lang="en-GB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generální</a:t>
            </a:r>
            <a:r>
              <a:rPr lang="en-GB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tajemník</a:t>
            </a:r>
            <a:r>
              <a:rPr lang="en-GB" dirty="0">
                <a:latin typeface="Aptos" panose="020B0004020202020204" pitchFamily="34" charset="0"/>
                <a:ea typeface="Cambria"/>
              </a:rPr>
              <a:t> Amnesty International.</a:t>
            </a:r>
          </a:p>
        </p:txBody>
      </p:sp>
    </p:spTree>
    <p:extLst>
      <p:ext uri="{BB962C8B-B14F-4D97-AF65-F5344CB8AC3E}">
        <p14:creationId xmlns:p14="http://schemas.microsoft.com/office/powerpoint/2010/main" val="33254022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BE27E721-AF77-4034-76E7-B653B6962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7885"/>
          </a:xfrm>
        </p:spPr>
        <p:txBody>
          <a:bodyPr>
            <a:normAutofit/>
          </a:bodyPr>
          <a:lstStyle/>
          <a:p>
            <a:r>
              <a:rPr lang="en-US" dirty="0">
                <a:latin typeface="Aptos" panose="020B0004020202020204" pitchFamily="34" charset="0"/>
                <a:ea typeface="Cambria"/>
              </a:rPr>
              <a:t>Crowdfunding</a:t>
            </a:r>
            <a:r>
              <a:rPr lang="cs-CZ" dirty="0" err="1">
                <a:latin typeface="Aptos" panose="020B0004020202020204" pitchFamily="34" charset="0"/>
                <a:ea typeface="Cambria"/>
              </a:rPr>
              <a:t>ová</a:t>
            </a:r>
            <a:r>
              <a:rPr lang="en-US" dirty="0">
                <a:latin typeface="Aptos" panose="020B0004020202020204" pitchFamily="34" charset="0"/>
                <a:ea typeface="Cambria"/>
              </a:rPr>
              <a:t> </a:t>
            </a:r>
            <a:r>
              <a:rPr lang="cs-CZ" dirty="0">
                <a:latin typeface="Aptos" panose="020B0004020202020204" pitchFamily="34" charset="0"/>
                <a:ea typeface="Cambria"/>
              </a:rPr>
              <a:t>d</a:t>
            </a:r>
            <a:r>
              <a:rPr lang="en-US" dirty="0">
                <a:latin typeface="Aptos" panose="020B0004020202020204" pitchFamily="34" charset="0"/>
                <a:ea typeface="Cambria"/>
              </a:rPr>
              <a:t>emo</a:t>
            </a:r>
            <a:r>
              <a:rPr lang="cs-CZ" dirty="0">
                <a:latin typeface="Aptos" panose="020B0004020202020204" pitchFamily="34" charset="0"/>
                <a:ea typeface="Cambria"/>
              </a:rPr>
              <a:t>k</a:t>
            </a:r>
            <a:r>
              <a:rPr lang="en-US" dirty="0" err="1">
                <a:latin typeface="Aptos" panose="020B0004020202020204" pitchFamily="34" charset="0"/>
                <a:ea typeface="Cambria"/>
              </a:rPr>
              <a:t>rac</a:t>
            </a:r>
            <a:r>
              <a:rPr lang="cs-CZ" dirty="0" err="1">
                <a:latin typeface="Aptos" panose="020B0004020202020204" pitchFamily="34" charset="0"/>
                <a:ea typeface="Cambria"/>
              </a:rPr>
              <a:t>ie</a:t>
            </a:r>
            <a:endParaRPr lang="en-US" dirty="0">
              <a:latin typeface="Aptos" panose="020B0004020202020204" pitchFamily="34" charset="0"/>
              <a:ea typeface="Cambria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9B82E99-8401-914C-FF78-385CEA3006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3376" y="1323910"/>
            <a:ext cx="10745263" cy="505466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just">
              <a:buNone/>
            </a:pPr>
            <a:r>
              <a:rPr lang="cs-CZ" dirty="0" err="1">
                <a:latin typeface="Aptos" panose="020B0004020202020204" pitchFamily="34" charset="0"/>
                <a:ea typeface="Cambria"/>
              </a:rPr>
              <a:t>Crowdfundigové</a:t>
            </a:r>
            <a:r>
              <a:rPr lang="cs-CZ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dirty="0">
                <a:latin typeface="Aptos" panose="020B0004020202020204" pitchFamily="34" charset="0"/>
                <a:ea typeface="Cambria"/>
              </a:rPr>
              <a:t>platformy,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jako</a:t>
            </a:r>
            <a:r>
              <a:rPr lang="en-GB" dirty="0">
                <a:latin typeface="Aptos" panose="020B0004020202020204" pitchFamily="34" charset="0"/>
                <a:ea typeface="Cambria"/>
              </a:rPr>
              <a:t> je </a:t>
            </a:r>
            <a:r>
              <a:rPr lang="cs-CZ" dirty="0">
                <a:latin typeface="Aptos" panose="020B0004020202020204" pitchFamily="34" charset="0"/>
                <a:ea typeface="Cambria"/>
              </a:rPr>
              <a:t>např. </a:t>
            </a:r>
            <a:r>
              <a:rPr lang="en-GB" dirty="0">
                <a:latin typeface="Aptos" panose="020B0004020202020204" pitchFamily="34" charset="0"/>
                <a:ea typeface="Cambria"/>
              </a:rPr>
              <a:t>Kickstarter,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byly</a:t>
            </a:r>
            <a:r>
              <a:rPr lang="en-GB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přizpůsobeny</a:t>
            </a:r>
            <a:r>
              <a:rPr lang="en-GB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občansk</a:t>
            </a:r>
            <a:r>
              <a:rPr lang="cs-CZ" dirty="0" err="1">
                <a:latin typeface="Aptos" panose="020B0004020202020204" pitchFamily="34" charset="0"/>
                <a:ea typeface="Cambria"/>
              </a:rPr>
              <a:t>ým</a:t>
            </a:r>
            <a:r>
              <a:rPr lang="en-GB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projekt</a:t>
            </a:r>
            <a:r>
              <a:rPr lang="cs-CZ" dirty="0" err="1">
                <a:latin typeface="Aptos" panose="020B0004020202020204" pitchFamily="34" charset="0"/>
                <a:ea typeface="Cambria"/>
              </a:rPr>
              <a:t>ům</a:t>
            </a:r>
            <a:r>
              <a:rPr lang="en-GB" dirty="0">
                <a:latin typeface="Aptos" panose="020B0004020202020204" pitchFamily="34" charset="0"/>
                <a:ea typeface="Cambria"/>
              </a:rPr>
              <a:t>,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což</a:t>
            </a:r>
            <a:r>
              <a:rPr lang="en-GB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komunitám</a:t>
            </a:r>
            <a:r>
              <a:rPr lang="en-GB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umožňuje</a:t>
            </a:r>
            <a:r>
              <a:rPr lang="en-GB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přímo</a:t>
            </a:r>
            <a:r>
              <a:rPr lang="en-GB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financovat</a:t>
            </a:r>
            <a:r>
              <a:rPr lang="en-GB" dirty="0">
                <a:latin typeface="Aptos" panose="020B0004020202020204" pitchFamily="34" charset="0"/>
                <a:ea typeface="Cambria"/>
              </a:rPr>
              <a:t> a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podporovat</a:t>
            </a:r>
            <a:r>
              <a:rPr lang="en-GB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iniciativy</a:t>
            </a:r>
            <a:r>
              <a:rPr lang="cs-CZ" dirty="0">
                <a:latin typeface="Aptos" panose="020B0004020202020204" pitchFamily="34" charset="0"/>
                <a:ea typeface="Cambria"/>
              </a:rPr>
              <a:t>.</a:t>
            </a:r>
            <a:endParaRPr lang="en-GB" dirty="0">
              <a:latin typeface="Aptos" panose="020B0004020202020204" pitchFamily="34" charset="0"/>
              <a:ea typeface="Cambria"/>
            </a:endParaRPr>
          </a:p>
          <a:p>
            <a:pPr algn="just"/>
            <a:r>
              <a:rPr lang="cs-CZ" b="1" dirty="0">
                <a:latin typeface="Aptos" panose="020B0004020202020204" pitchFamily="34" charset="0"/>
                <a:ea typeface="Cambria"/>
              </a:rPr>
              <a:t>Co kdyby</a:t>
            </a:r>
            <a:r>
              <a:rPr lang="en-GB" b="1" dirty="0">
                <a:latin typeface="Aptos" panose="020B0004020202020204" pitchFamily="34" charset="0"/>
                <a:ea typeface="Cambria"/>
              </a:rPr>
              <a:t>? Sc</a:t>
            </a:r>
            <a:r>
              <a:rPr lang="cs-CZ" b="1" dirty="0" err="1">
                <a:latin typeface="Aptos" panose="020B0004020202020204" pitchFamily="34" charset="0"/>
                <a:ea typeface="Cambria"/>
              </a:rPr>
              <a:t>énář</a:t>
            </a:r>
            <a:r>
              <a:rPr lang="en-GB" b="1" dirty="0">
                <a:latin typeface="Aptos" panose="020B0004020202020204" pitchFamily="34" charset="0"/>
                <a:ea typeface="Cambria"/>
              </a:rPr>
              <a:t>: </a:t>
            </a:r>
            <a:r>
              <a:rPr lang="en-GB" dirty="0">
                <a:latin typeface="Aptos" panose="020B0004020202020204" pitchFamily="34" charset="0"/>
                <a:ea typeface="Cambria"/>
              </a:rPr>
              <a:t>Co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kdyby</a:t>
            </a:r>
            <a:r>
              <a:rPr lang="en-GB" dirty="0">
                <a:latin typeface="Aptos" panose="020B0004020202020204" pitchFamily="34" charset="0"/>
                <a:ea typeface="Cambria"/>
              </a:rPr>
              <a:t> </a:t>
            </a:r>
            <a:r>
              <a:rPr lang="cs-CZ" dirty="0">
                <a:latin typeface="Aptos" panose="020B0004020202020204" pitchFamily="34" charset="0"/>
                <a:ea typeface="Cambria"/>
              </a:rPr>
              <a:t>mohla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vaše</a:t>
            </a:r>
            <a:r>
              <a:rPr lang="en-GB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komunita</a:t>
            </a:r>
            <a:r>
              <a:rPr lang="en-GB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financovat</a:t>
            </a:r>
            <a:r>
              <a:rPr lang="en-GB" dirty="0">
                <a:latin typeface="Aptos" panose="020B0004020202020204" pitchFamily="34" charset="0"/>
                <a:ea typeface="Cambria"/>
              </a:rPr>
              <a:t> a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spustit</a:t>
            </a:r>
            <a:r>
              <a:rPr lang="en-GB" dirty="0">
                <a:latin typeface="Aptos" panose="020B0004020202020204" pitchFamily="34" charset="0"/>
                <a:ea typeface="Cambria"/>
              </a:rPr>
              <a:t> </a:t>
            </a:r>
            <a:r>
              <a:rPr lang="cs-CZ" dirty="0">
                <a:latin typeface="Aptos" panose="020B0004020202020204" pitchFamily="34" charset="0"/>
                <a:ea typeface="Cambria"/>
              </a:rPr>
              <a:t>tak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projekt</a:t>
            </a:r>
            <a:r>
              <a:rPr lang="en-GB" dirty="0">
                <a:latin typeface="Aptos" panose="020B0004020202020204" pitchFamily="34" charset="0"/>
                <a:ea typeface="Cambria"/>
              </a:rPr>
              <a:t>,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který</a:t>
            </a:r>
            <a:r>
              <a:rPr lang="en-GB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tradiční</a:t>
            </a:r>
            <a:r>
              <a:rPr lang="en-GB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financující</a:t>
            </a:r>
            <a:r>
              <a:rPr lang="en-GB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orgány</a:t>
            </a:r>
            <a:r>
              <a:rPr lang="en-GB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ignorují</a:t>
            </a:r>
            <a:r>
              <a:rPr lang="en-GB" dirty="0">
                <a:latin typeface="Aptos" panose="020B0004020202020204" pitchFamily="34" charset="0"/>
                <a:ea typeface="Cambria"/>
              </a:rPr>
              <a:t>? Jak by to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změnilo</a:t>
            </a:r>
            <a:r>
              <a:rPr lang="en-GB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způsob</a:t>
            </a:r>
            <a:r>
              <a:rPr lang="en-GB" dirty="0">
                <a:latin typeface="Aptos" panose="020B0004020202020204" pitchFamily="34" charset="0"/>
                <a:ea typeface="Cambria"/>
              </a:rPr>
              <a:t>,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jakým</a:t>
            </a:r>
            <a:r>
              <a:rPr lang="en-GB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vnímáte</a:t>
            </a:r>
            <a:r>
              <a:rPr lang="en-GB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zapojení</a:t>
            </a:r>
            <a:r>
              <a:rPr lang="en-GB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komunity</a:t>
            </a:r>
            <a:r>
              <a:rPr lang="en-GB" dirty="0">
                <a:latin typeface="Aptos" panose="020B0004020202020204" pitchFamily="34" charset="0"/>
                <a:ea typeface="Cambria"/>
              </a:rPr>
              <a:t> a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posílení</a:t>
            </a:r>
            <a:r>
              <a:rPr lang="en-GB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postavení</a:t>
            </a:r>
            <a:r>
              <a:rPr lang="en-GB" dirty="0">
                <a:latin typeface="Aptos" panose="020B0004020202020204" pitchFamily="34" charset="0"/>
                <a:ea typeface="Cambria"/>
              </a:rPr>
              <a:t>?</a:t>
            </a:r>
          </a:p>
          <a:p>
            <a:pPr algn="just"/>
            <a:r>
              <a:rPr lang="cs-CZ" b="1" dirty="0">
                <a:latin typeface="Aptos" panose="020B0004020202020204" pitchFamily="34" charset="0"/>
                <a:ea typeface="Cambria"/>
              </a:rPr>
              <a:t>Rychlý tip</a:t>
            </a:r>
            <a:r>
              <a:rPr lang="en-GB" b="1" dirty="0">
                <a:latin typeface="Aptos" panose="020B0004020202020204" pitchFamily="34" charset="0"/>
                <a:ea typeface="Cambria"/>
              </a:rPr>
              <a:t>: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Než</a:t>
            </a:r>
            <a:r>
              <a:rPr lang="en-GB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přispějete</a:t>
            </a:r>
            <a:r>
              <a:rPr lang="en-GB" dirty="0">
                <a:latin typeface="Aptos" panose="020B0004020202020204" pitchFamily="34" charset="0"/>
                <a:ea typeface="Cambria"/>
              </a:rPr>
              <a:t> do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crowdfundingové</a:t>
            </a:r>
            <a:r>
              <a:rPr lang="en-GB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kampaně</a:t>
            </a:r>
            <a:r>
              <a:rPr lang="en-GB" dirty="0">
                <a:latin typeface="Aptos" panose="020B0004020202020204" pitchFamily="34" charset="0"/>
                <a:ea typeface="Cambria"/>
              </a:rPr>
              <a:t> na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občanský</a:t>
            </a:r>
            <a:r>
              <a:rPr lang="en-GB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projekt</a:t>
            </a:r>
            <a:r>
              <a:rPr lang="en-GB" dirty="0">
                <a:latin typeface="Aptos" panose="020B0004020202020204" pitchFamily="34" charset="0"/>
                <a:ea typeface="Cambria"/>
              </a:rPr>
              <a:t>,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udělejte</a:t>
            </a:r>
            <a:r>
              <a:rPr lang="en-GB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si</a:t>
            </a:r>
            <a:r>
              <a:rPr lang="en-GB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průzkum</a:t>
            </a:r>
            <a:r>
              <a:rPr lang="en-GB" dirty="0">
                <a:latin typeface="Aptos" panose="020B0004020202020204" pitchFamily="34" charset="0"/>
                <a:ea typeface="Cambria"/>
              </a:rPr>
              <a:t>.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Podívejte</a:t>
            </a:r>
            <a:r>
              <a:rPr lang="en-GB" dirty="0">
                <a:latin typeface="Aptos" panose="020B0004020202020204" pitchFamily="34" charset="0"/>
                <a:ea typeface="Cambria"/>
              </a:rPr>
              <a:t> se na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cíle</a:t>
            </a:r>
            <a:r>
              <a:rPr lang="en-GB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projektu</a:t>
            </a:r>
            <a:r>
              <a:rPr lang="en-GB" dirty="0">
                <a:latin typeface="Aptos" panose="020B0004020202020204" pitchFamily="34" charset="0"/>
                <a:ea typeface="Cambria"/>
              </a:rPr>
              <a:t>,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důvěryhodnost</a:t>
            </a:r>
            <a:r>
              <a:rPr lang="en-GB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organizátorů</a:t>
            </a:r>
            <a:r>
              <a:rPr lang="en-GB" dirty="0">
                <a:latin typeface="Aptos" panose="020B0004020202020204" pitchFamily="34" charset="0"/>
                <a:ea typeface="Cambria"/>
              </a:rPr>
              <a:t> a na to, jak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budou</a:t>
            </a:r>
            <a:r>
              <a:rPr lang="en-GB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finanční</a:t>
            </a:r>
            <a:r>
              <a:rPr lang="en-GB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prostředky</a:t>
            </a:r>
            <a:r>
              <a:rPr lang="en-GB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použity</a:t>
            </a:r>
            <a:r>
              <a:rPr lang="en-GB" dirty="0">
                <a:latin typeface="Aptos" panose="020B0004020202020204" pitchFamily="34" charset="0"/>
                <a:ea typeface="Cambria"/>
              </a:rPr>
              <a:t>, aby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váš</a:t>
            </a:r>
            <a:r>
              <a:rPr lang="en-GB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příspěvek</a:t>
            </a:r>
            <a:r>
              <a:rPr lang="en-GB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měl</a:t>
            </a:r>
            <a:r>
              <a:rPr lang="en-GB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dopad</a:t>
            </a:r>
            <a:r>
              <a:rPr lang="en-GB" dirty="0">
                <a:latin typeface="Aptos" panose="020B0004020202020204" pitchFamily="34" charset="0"/>
                <a:ea typeface="Cambria"/>
              </a:rPr>
              <a:t>,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který</a:t>
            </a:r>
            <a:r>
              <a:rPr lang="en-GB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zamýšlíte</a:t>
            </a:r>
            <a:r>
              <a:rPr lang="en-GB" dirty="0">
                <a:latin typeface="Aptos" panose="020B0004020202020204" pitchFamily="34" charset="0"/>
                <a:ea typeface="Cambri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486814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Arc 30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6A4C95A1-14F6-E2F3-883E-7B402EAEF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17" y="555340"/>
            <a:ext cx="9907136" cy="937827"/>
          </a:xfrm>
        </p:spPr>
        <p:txBody>
          <a:bodyPr>
            <a:normAutofit/>
          </a:bodyPr>
          <a:lstStyle/>
          <a:p>
            <a:r>
              <a:rPr lang="en-US" sz="4400" dirty="0" err="1">
                <a:latin typeface="Aptos" panose="020B0004020202020204" pitchFamily="34" charset="0"/>
                <a:ea typeface="Cambria"/>
              </a:rPr>
              <a:t>Soci</a:t>
            </a:r>
            <a:r>
              <a:rPr lang="cs-CZ" sz="4400" dirty="0" err="1">
                <a:latin typeface="Aptos" panose="020B0004020202020204" pitchFamily="34" charset="0"/>
                <a:ea typeface="Cambria"/>
              </a:rPr>
              <a:t>ální</a:t>
            </a:r>
            <a:r>
              <a:rPr lang="cs-CZ" sz="4400" dirty="0">
                <a:latin typeface="Aptos" panose="020B0004020202020204" pitchFamily="34" charset="0"/>
                <a:ea typeface="Cambria"/>
              </a:rPr>
              <a:t> média a aktivismus</a:t>
            </a:r>
            <a:endParaRPr lang="en-US" sz="4400" dirty="0">
              <a:latin typeface="Aptos" panose="020B0004020202020204" pitchFamily="34" charset="0"/>
              <a:ea typeface="Cambria"/>
            </a:endParaRP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CB08756-1599-4332-6E75-893C5C0ED8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8645" y="1830988"/>
            <a:ext cx="7168825" cy="4633607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0" indent="0" algn="just">
              <a:buNone/>
            </a:pPr>
            <a:r>
              <a:rPr lang="en-GB" dirty="0">
                <a:latin typeface="Aptos" panose="020B0004020202020204" pitchFamily="34" charset="0"/>
                <a:ea typeface="Cambria"/>
              </a:rPr>
              <a:t>Platformy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sociálních</a:t>
            </a:r>
            <a:r>
              <a:rPr lang="en-GB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médií</a:t>
            </a:r>
            <a:r>
              <a:rPr lang="en-GB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nejsou</a:t>
            </a:r>
            <a:r>
              <a:rPr lang="en-GB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jen</a:t>
            </a:r>
            <a:r>
              <a:rPr lang="en-GB" dirty="0">
                <a:latin typeface="Aptos" panose="020B0004020202020204" pitchFamily="34" charset="0"/>
                <a:ea typeface="Cambria"/>
              </a:rPr>
              <a:t> pro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sdílení</a:t>
            </a:r>
            <a:r>
              <a:rPr lang="en-GB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životních</a:t>
            </a:r>
            <a:r>
              <a:rPr lang="en-GB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aktualizací</a:t>
            </a:r>
            <a:r>
              <a:rPr lang="en-GB" dirty="0">
                <a:latin typeface="Aptos" panose="020B0004020202020204" pitchFamily="34" charset="0"/>
                <a:ea typeface="Cambria"/>
              </a:rPr>
              <a:t>;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jsou</a:t>
            </a:r>
            <a:r>
              <a:rPr lang="en-GB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životně</a:t>
            </a:r>
            <a:r>
              <a:rPr lang="en-GB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důležitými</a:t>
            </a:r>
            <a:r>
              <a:rPr lang="en-GB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nástroji</a:t>
            </a:r>
            <a:r>
              <a:rPr lang="en-GB" dirty="0">
                <a:latin typeface="Aptos" panose="020B0004020202020204" pitchFamily="34" charset="0"/>
                <a:ea typeface="Cambria"/>
              </a:rPr>
              <a:t> pro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aktivismus</a:t>
            </a:r>
            <a:r>
              <a:rPr lang="en-GB" dirty="0">
                <a:latin typeface="Aptos" panose="020B0004020202020204" pitchFamily="34" charset="0"/>
                <a:ea typeface="Cambria"/>
              </a:rPr>
              <a:t> a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neformální</a:t>
            </a:r>
            <a:r>
              <a:rPr lang="en-GB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politické</a:t>
            </a:r>
            <a:r>
              <a:rPr lang="en-GB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kampaně</a:t>
            </a:r>
            <a:r>
              <a:rPr lang="en-GB" dirty="0">
                <a:latin typeface="Aptos" panose="020B0004020202020204" pitchFamily="34" charset="0"/>
                <a:ea typeface="Cambria"/>
              </a:rPr>
              <a:t>.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Podílel</a:t>
            </a:r>
            <a:r>
              <a:rPr lang="cs-CZ" dirty="0">
                <a:latin typeface="Aptos" panose="020B0004020202020204" pitchFamily="34" charset="0"/>
                <a:ea typeface="Cambria"/>
              </a:rPr>
              <a:t>y</a:t>
            </a:r>
            <a:r>
              <a:rPr lang="en-GB" dirty="0">
                <a:latin typeface="Aptos" panose="020B0004020202020204" pitchFamily="34" charset="0"/>
                <a:ea typeface="Cambria"/>
              </a:rPr>
              <a:t> se na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hnutích</a:t>
            </a:r>
            <a:r>
              <a:rPr lang="en-GB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jako</a:t>
            </a:r>
            <a:r>
              <a:rPr lang="en-GB" dirty="0">
                <a:latin typeface="Aptos" panose="020B0004020202020204" pitchFamily="34" charset="0"/>
                <a:ea typeface="Cambria"/>
              </a:rPr>
              <a:t> #MeToo a #BlackLivesMatter a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předvedl</a:t>
            </a:r>
            <a:r>
              <a:rPr lang="cs-CZ" dirty="0">
                <a:latin typeface="Aptos" panose="020B0004020202020204" pitchFamily="34" charset="0"/>
                <a:ea typeface="Cambria"/>
              </a:rPr>
              <a:t>y</a:t>
            </a:r>
            <a:r>
              <a:rPr lang="en-GB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svou</a:t>
            </a:r>
            <a:r>
              <a:rPr lang="en-GB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sílu</a:t>
            </a:r>
            <a:r>
              <a:rPr lang="en-GB" dirty="0">
                <a:latin typeface="Aptos" panose="020B0004020202020204" pitchFamily="34" charset="0"/>
                <a:ea typeface="Cambria"/>
              </a:rPr>
              <a:t> v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mobilních</a:t>
            </a:r>
            <a:r>
              <a:rPr lang="cs-CZ" dirty="0">
                <a:latin typeface="Aptos" panose="020B0004020202020204" pitchFamily="34" charset="0"/>
                <a:ea typeface="Cambria"/>
              </a:rPr>
              <a:t> zařízeních</a:t>
            </a:r>
            <a:endParaRPr lang="en-GB" dirty="0">
              <a:latin typeface="Aptos" panose="020B0004020202020204" pitchFamily="34" charset="0"/>
              <a:ea typeface="Cambria"/>
            </a:endParaRPr>
          </a:p>
          <a:p>
            <a:pPr algn="just"/>
            <a:r>
              <a:rPr lang="cs-CZ" b="1" dirty="0">
                <a:latin typeface="Aptos" panose="020B0004020202020204" pitchFamily="34" charset="0"/>
                <a:ea typeface="Cambria"/>
              </a:rPr>
              <a:t>Názor experta</a:t>
            </a:r>
            <a:r>
              <a:rPr lang="en-GB" b="1" dirty="0">
                <a:latin typeface="Aptos" panose="020B0004020202020204" pitchFamily="34" charset="0"/>
                <a:ea typeface="Cambria"/>
              </a:rPr>
              <a:t>: </a:t>
            </a:r>
            <a:r>
              <a:rPr lang="en-GB" dirty="0">
                <a:latin typeface="Aptos" panose="020B0004020202020204" pitchFamily="34" charset="0"/>
                <a:ea typeface="Cambria"/>
              </a:rPr>
              <a:t>"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Sociální</a:t>
            </a:r>
            <a:r>
              <a:rPr lang="en-GB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média</a:t>
            </a:r>
            <a:r>
              <a:rPr lang="en-GB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nejen</a:t>
            </a:r>
            <a:r>
              <a:rPr lang="en-GB" dirty="0">
                <a:latin typeface="Aptos" panose="020B0004020202020204" pitchFamily="34" charset="0"/>
                <a:ea typeface="Cambria"/>
              </a:rPr>
              <a:t> </a:t>
            </a:r>
            <a:r>
              <a:rPr lang="cs-CZ" dirty="0">
                <a:latin typeface="Aptos" panose="020B0004020202020204" pitchFamily="34" charset="0"/>
                <a:ea typeface="Cambria"/>
              </a:rPr>
              <a:t>po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sílila</a:t>
            </a:r>
            <a:r>
              <a:rPr lang="en-GB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hlasy</a:t>
            </a:r>
            <a:r>
              <a:rPr lang="en-GB" dirty="0">
                <a:latin typeface="Aptos" panose="020B0004020202020204" pitchFamily="34" charset="0"/>
                <a:ea typeface="Cambria"/>
              </a:rPr>
              <a:t>, ale </a:t>
            </a:r>
            <a:r>
              <a:rPr lang="cs-CZ" dirty="0">
                <a:latin typeface="Aptos" panose="020B0004020202020204" pitchFamily="34" charset="0"/>
                <a:ea typeface="Cambria"/>
              </a:rPr>
              <a:t>po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sílila</a:t>
            </a:r>
            <a:r>
              <a:rPr lang="en-GB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aktivismus</a:t>
            </a:r>
            <a:r>
              <a:rPr lang="en-GB" dirty="0">
                <a:latin typeface="Aptos" panose="020B0004020202020204" pitchFamily="34" charset="0"/>
                <a:ea typeface="Cambria"/>
              </a:rPr>
              <a:t>. Platformy se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staly</a:t>
            </a:r>
            <a:r>
              <a:rPr lang="en-GB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prostorem</a:t>
            </a:r>
            <a:r>
              <a:rPr lang="en-GB" dirty="0">
                <a:latin typeface="Aptos" panose="020B0004020202020204" pitchFamily="34" charset="0"/>
                <a:ea typeface="Cambria"/>
              </a:rPr>
              <a:t>,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kde</a:t>
            </a:r>
            <a:r>
              <a:rPr lang="en-GB" dirty="0">
                <a:latin typeface="Aptos" panose="020B0004020202020204" pitchFamily="34" charset="0"/>
                <a:ea typeface="Cambria"/>
              </a:rPr>
              <a:t> se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rodí</a:t>
            </a:r>
            <a:r>
              <a:rPr lang="en-GB" dirty="0">
                <a:latin typeface="Aptos" panose="020B0004020202020204" pitchFamily="34" charset="0"/>
                <a:ea typeface="Cambria"/>
              </a:rPr>
              <a:t> a </a:t>
            </a:r>
            <a:r>
              <a:rPr lang="cs-CZ" dirty="0">
                <a:latin typeface="Aptos" panose="020B0004020202020204" pitchFamily="34" charset="0"/>
                <a:ea typeface="Cambria"/>
              </a:rPr>
              <a:t>rozvíjejí</a:t>
            </a:r>
            <a:r>
              <a:rPr lang="en-GB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hnutí</a:t>
            </a:r>
            <a:r>
              <a:rPr lang="en-GB" dirty="0">
                <a:latin typeface="Aptos" panose="020B0004020202020204" pitchFamily="34" charset="0"/>
                <a:ea typeface="Cambria"/>
              </a:rPr>
              <a:t>." - Malala Yousafzai,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aktivistka</a:t>
            </a:r>
            <a:r>
              <a:rPr lang="en-GB" dirty="0">
                <a:latin typeface="Aptos" panose="020B0004020202020204" pitchFamily="34" charset="0"/>
                <a:ea typeface="Cambria"/>
              </a:rPr>
              <a:t> za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vzdělávání</a:t>
            </a:r>
            <a:r>
              <a:rPr lang="en-GB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žen</a:t>
            </a:r>
            <a:r>
              <a:rPr lang="en-GB" dirty="0">
                <a:latin typeface="Aptos" panose="020B0004020202020204" pitchFamily="34" charset="0"/>
                <a:ea typeface="Cambria"/>
              </a:rPr>
              <a:t> a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nejmladší</a:t>
            </a:r>
            <a:r>
              <a:rPr lang="en-GB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nositelka</a:t>
            </a:r>
            <a:r>
              <a:rPr lang="en-GB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Nobelovy</a:t>
            </a:r>
            <a:r>
              <a:rPr lang="en-GB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ceny</a:t>
            </a:r>
            <a:r>
              <a:rPr lang="en-GB" dirty="0">
                <a:latin typeface="Aptos" panose="020B0004020202020204" pitchFamily="34" charset="0"/>
                <a:ea typeface="Cambria"/>
              </a:rPr>
              <a:t> za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sociální</a:t>
            </a:r>
            <a:r>
              <a:rPr lang="en-GB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účely</a:t>
            </a:r>
            <a:r>
              <a:rPr lang="en-GB" dirty="0">
                <a:latin typeface="Aptos" panose="020B0004020202020204" pitchFamily="34" charset="0"/>
                <a:ea typeface="Cambria"/>
              </a:rPr>
              <a:t>.</a:t>
            </a:r>
          </a:p>
        </p:txBody>
      </p:sp>
      <p:pic>
        <p:nvPicPr>
          <p:cNvPr id="4" name="Εικόνα 4">
            <a:extLst>
              <a:ext uri="{FF2B5EF4-FFF2-40B4-BE49-F238E27FC236}">
                <a16:creationId xmlns:a16="http://schemas.microsoft.com/office/drawing/2014/main" id="{3BC38A69-18AF-7DC1-77A3-92F035BC0C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43" y="2230727"/>
            <a:ext cx="3275157" cy="2718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7209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BE27E721-AF77-4034-76E7-B653B6962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284" y="365125"/>
            <a:ext cx="11130516" cy="857885"/>
          </a:xfrm>
        </p:spPr>
        <p:txBody>
          <a:bodyPr>
            <a:normAutofit/>
          </a:bodyPr>
          <a:lstStyle/>
          <a:p>
            <a:r>
              <a:rPr lang="en-GB" dirty="0">
                <a:latin typeface="Aptos" panose="020B0004020202020204" pitchFamily="34" charset="0"/>
                <a:ea typeface="Cambria"/>
              </a:rPr>
              <a:t>Lo</a:t>
            </a:r>
            <a:r>
              <a:rPr lang="cs-CZ" dirty="0" err="1">
                <a:latin typeface="Aptos" panose="020B0004020202020204" pitchFamily="34" charset="0"/>
                <a:ea typeface="Cambria"/>
              </a:rPr>
              <a:t>kální</a:t>
            </a:r>
            <a:r>
              <a:rPr lang="cs-CZ" dirty="0">
                <a:latin typeface="Aptos" panose="020B0004020202020204" pitchFamily="34" charset="0"/>
                <a:ea typeface="Cambria"/>
              </a:rPr>
              <a:t> digitální fóra pro hlasy komunit</a:t>
            </a:r>
            <a:endParaRPr lang="en-GB" dirty="0">
              <a:latin typeface="Aptos" panose="020B0004020202020204" pitchFamily="34" charset="0"/>
              <a:ea typeface="Cambria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9B82E99-8401-914C-FF78-385CEA3006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3376" y="1414130"/>
            <a:ext cx="10745263" cy="496444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just">
              <a:buNone/>
            </a:pPr>
            <a:r>
              <a:rPr lang="cs-CZ" sz="2600" dirty="0">
                <a:latin typeface="Aptos" panose="020B0004020202020204" pitchFamily="34" charset="0"/>
                <a:ea typeface="Cambria"/>
              </a:rPr>
              <a:t>Lokální fóra a platformy, jako např. 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Reddit's r/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ChangeMyView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cs-CZ" sz="2600" dirty="0">
                <a:latin typeface="Aptos" panose="020B0004020202020204" pitchFamily="34" charset="0"/>
                <a:ea typeface="Cambria"/>
              </a:rPr>
              <a:t>urychlují demokratické diskuse a poskytují komunitám hlas pro řešení lokálních problémů.</a:t>
            </a:r>
            <a:endParaRPr lang="en-GB" sz="2600" dirty="0">
              <a:latin typeface="Aptos" panose="020B0004020202020204" pitchFamily="34" charset="0"/>
              <a:ea typeface="Cambria"/>
            </a:endParaRPr>
          </a:p>
          <a:p>
            <a:pPr algn="just"/>
            <a:r>
              <a:rPr lang="cs-CZ" sz="2600" b="1" dirty="0">
                <a:latin typeface="Aptos" panose="020B0004020202020204" pitchFamily="34" charset="0"/>
                <a:ea typeface="Cambria"/>
              </a:rPr>
              <a:t>Kontrolní otázka</a:t>
            </a:r>
            <a:r>
              <a:rPr lang="en-GB" sz="2600" b="1" dirty="0">
                <a:latin typeface="Aptos" panose="020B0004020202020204" pitchFamily="34" charset="0"/>
                <a:ea typeface="Cambria"/>
              </a:rPr>
              <a:t>: 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Jak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mohou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místní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digitální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fóra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změnit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zapojení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komunity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ve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srovnání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s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tradičními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schůzkami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na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radnici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? A)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Nabízejí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zpětnou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vazbu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v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reálném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čase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B)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Omezují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účast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na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technicky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zdatné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jedince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cs-CZ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C)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Vyžadují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fyzickou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přítomnost</a:t>
            </a:r>
            <a:endParaRPr lang="en-GB" sz="2600" dirty="0">
              <a:latin typeface="Aptos" panose="020B0004020202020204" pitchFamily="34" charset="0"/>
              <a:ea typeface="Cambria"/>
            </a:endParaRPr>
          </a:p>
          <a:p>
            <a:pPr algn="just"/>
            <a:r>
              <a:rPr lang="cs-CZ" sz="2600" b="1" dirty="0">
                <a:latin typeface="Aptos" panose="020B0004020202020204" pitchFamily="34" charset="0"/>
                <a:ea typeface="Cambria"/>
              </a:rPr>
              <a:t>Co kdyby</a:t>
            </a:r>
            <a:r>
              <a:rPr lang="en-GB" sz="2600" b="1" dirty="0">
                <a:latin typeface="Aptos" panose="020B0004020202020204" pitchFamily="34" charset="0"/>
                <a:ea typeface="Cambria"/>
              </a:rPr>
              <a:t>? Sc</a:t>
            </a:r>
            <a:r>
              <a:rPr lang="cs-CZ" sz="2600" b="1" dirty="0" err="1">
                <a:latin typeface="Aptos" panose="020B0004020202020204" pitchFamily="34" charset="0"/>
                <a:ea typeface="Cambria"/>
              </a:rPr>
              <a:t>énář</a:t>
            </a:r>
            <a:r>
              <a:rPr lang="en-GB" sz="2600" b="1" dirty="0">
                <a:latin typeface="Aptos" panose="020B0004020202020204" pitchFamily="34" charset="0"/>
                <a:ea typeface="Cambria"/>
              </a:rPr>
              <a:t>: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Představte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si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město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,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kde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se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všechna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komunitní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rozhodnutí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dělají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prostřednictvím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digitálních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fór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,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kde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má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každý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obyvatel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stejný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hlas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z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pohodlí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svého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domova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. Jak by to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mohlo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změnit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dynamiku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místní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správy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a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občanské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participace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028354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BE27E721-AF77-4034-76E7-B653B6962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284" y="365125"/>
            <a:ext cx="11130516" cy="857885"/>
          </a:xfrm>
        </p:spPr>
        <p:txBody>
          <a:bodyPr>
            <a:normAutofit fontScale="90000"/>
          </a:bodyPr>
          <a:lstStyle/>
          <a:p>
            <a:r>
              <a:rPr lang="en-GB" sz="4000" dirty="0" err="1">
                <a:latin typeface="Aptos" panose="020B0004020202020204" pitchFamily="34" charset="0"/>
                <a:ea typeface="Cambria"/>
              </a:rPr>
              <a:t>Poskytování</a:t>
            </a:r>
            <a:r>
              <a:rPr lang="en-GB" sz="4000" dirty="0">
                <a:latin typeface="Aptos" panose="020B0004020202020204" pitchFamily="34" charset="0"/>
                <a:ea typeface="Cambria"/>
              </a:rPr>
              <a:t> </a:t>
            </a:r>
            <a:r>
              <a:rPr lang="cs-CZ" sz="4000" dirty="0">
                <a:latin typeface="Aptos" panose="020B0004020202020204" pitchFamily="34" charset="0"/>
                <a:ea typeface="Cambria"/>
              </a:rPr>
              <a:t>z</a:t>
            </a:r>
            <a:r>
              <a:rPr lang="en-GB" sz="4000" dirty="0" err="1">
                <a:latin typeface="Aptos" panose="020B0004020202020204" pitchFamily="34" charset="0"/>
                <a:ea typeface="Cambria"/>
              </a:rPr>
              <a:t>pětné</a:t>
            </a:r>
            <a:r>
              <a:rPr lang="en-GB" sz="40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4000" dirty="0" err="1">
                <a:latin typeface="Aptos" panose="020B0004020202020204" pitchFamily="34" charset="0"/>
                <a:ea typeface="Cambria"/>
              </a:rPr>
              <a:t>vazby</a:t>
            </a:r>
            <a:r>
              <a:rPr lang="en-GB" sz="4000" dirty="0">
                <a:latin typeface="Aptos" panose="020B0004020202020204" pitchFamily="34" charset="0"/>
                <a:ea typeface="Cambria"/>
              </a:rPr>
              <a:t> k </a:t>
            </a:r>
            <a:r>
              <a:rPr lang="cs-CZ" sz="4000" dirty="0">
                <a:latin typeface="Aptos" panose="020B0004020202020204" pitchFamily="34" charset="0"/>
                <a:ea typeface="Cambria"/>
              </a:rPr>
              <a:t>politickému dění</a:t>
            </a:r>
            <a:r>
              <a:rPr lang="en-GB" sz="40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4000" dirty="0" err="1">
                <a:latin typeface="Aptos" panose="020B0004020202020204" pitchFamily="34" charset="0"/>
                <a:ea typeface="Cambria"/>
              </a:rPr>
              <a:t>digitáln</a:t>
            </a:r>
            <a:r>
              <a:rPr lang="cs-CZ" sz="4000" dirty="0">
                <a:latin typeface="Aptos" panose="020B0004020202020204" pitchFamily="34" charset="0"/>
                <a:ea typeface="Cambria"/>
              </a:rPr>
              <a:t>í cestou</a:t>
            </a:r>
            <a:endParaRPr lang="en-GB" sz="4000" dirty="0">
              <a:latin typeface="Aptos" panose="020B0004020202020204" pitchFamily="34" charset="0"/>
              <a:ea typeface="Cambria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9B82E99-8401-914C-FF78-385CEA3006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5787" y="1223010"/>
            <a:ext cx="11000444" cy="4868752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0" indent="0" algn="just">
              <a:buNone/>
            </a:pPr>
            <a:r>
              <a:rPr lang="en-GB" sz="2600" dirty="0">
                <a:latin typeface="Aptos" panose="020B0004020202020204" pitchFamily="34" charset="0"/>
                <a:ea typeface="Cambria"/>
              </a:rPr>
              <a:t>Platformy pro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zpětnou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vazbu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veřejnosti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,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jako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je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například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portál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EU „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Vyjádřete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se“,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umožňují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občanům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přispívat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k </a:t>
            </a:r>
            <a:r>
              <a:rPr lang="cs-CZ" sz="2600" dirty="0">
                <a:latin typeface="Aptos" panose="020B0004020202020204" pitchFamily="34" charset="0"/>
                <a:ea typeface="Cambria"/>
              </a:rPr>
              <a:t>veřejným aktivitám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,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které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se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jich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týkají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, a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dokládají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, jak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jsou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digitální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nástroje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nedílnou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součástí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procesu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tvorby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politik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.</a:t>
            </a:r>
          </a:p>
          <a:p>
            <a:pPr algn="just"/>
            <a:r>
              <a:rPr lang="cs-CZ" sz="2600" b="1" dirty="0">
                <a:latin typeface="Aptos" panose="020B0004020202020204" pitchFamily="34" charset="0"/>
                <a:ea typeface="Cambria"/>
              </a:rPr>
              <a:t>Rychlý t</a:t>
            </a:r>
            <a:r>
              <a:rPr lang="en-GB" sz="2600" b="1" dirty="0" err="1">
                <a:latin typeface="Aptos" panose="020B0004020202020204" pitchFamily="34" charset="0"/>
                <a:ea typeface="Cambria"/>
              </a:rPr>
              <a:t>ip</a:t>
            </a:r>
            <a:r>
              <a:rPr lang="en-GB" sz="2600" b="1" dirty="0">
                <a:latin typeface="Aptos" panose="020B0004020202020204" pitchFamily="34" charset="0"/>
                <a:ea typeface="Cambria"/>
              </a:rPr>
              <a:t>: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Při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poskytování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digitální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zpětné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vazby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k </a:t>
            </a:r>
            <a:r>
              <a:rPr lang="cs-CZ" sz="2600" dirty="0">
                <a:latin typeface="Aptos" panose="020B0004020202020204" pitchFamily="34" charset="0"/>
                <a:ea typeface="Cambria"/>
              </a:rPr>
              <a:t>veřejným záležitostem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buďte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struční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, ale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důkladní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.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Jasně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načrtněte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svou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podporu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,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obavy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nebo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návrhy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a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pokud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je to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možné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,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uveďte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konkrétní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příklady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nebo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řešení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. To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usnadňuje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osobám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s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rozhodovací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pravomocí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pochopit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a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zvážit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vaši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zpětnou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vazbu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.</a:t>
            </a:r>
          </a:p>
          <a:p>
            <a:pPr algn="just"/>
            <a:r>
              <a:rPr lang="cs-CZ" sz="2600" b="1" dirty="0">
                <a:latin typeface="Aptos" panose="020B0004020202020204" pitchFamily="34" charset="0"/>
                <a:ea typeface="Cambria"/>
              </a:rPr>
              <a:t>Názor experta</a:t>
            </a:r>
            <a:r>
              <a:rPr lang="en-GB" sz="2600" b="1" dirty="0">
                <a:latin typeface="Aptos" panose="020B0004020202020204" pitchFamily="34" charset="0"/>
                <a:ea typeface="Cambria"/>
              </a:rPr>
              <a:t>: 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"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Digitální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platformy pro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politickou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zpětnou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vazbu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mění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způsob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,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jakým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přemýšlíme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o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demokratické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cs-CZ" sz="2600" dirty="0">
                <a:latin typeface="Aptos" panose="020B0004020202020204" pitchFamily="34" charset="0"/>
                <a:ea typeface="Cambria"/>
              </a:rPr>
              <a:t>účasti na věcech veřejných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.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Nejsou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to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jen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nástroje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pro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zapojení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, ale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také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mocné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nástroje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pro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přímý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vliv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na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tvorbu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politik</a:t>
            </a:r>
            <a:r>
              <a:rPr lang="cs-CZ" sz="2600" dirty="0">
                <a:latin typeface="Aptos" panose="020B0004020202020204" pitchFamily="34" charset="0"/>
                <a:ea typeface="Cambria"/>
              </a:rPr>
              <a:t>y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." - Cass Sunstein,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autorka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a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bývalá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administrátorka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Úřadu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pro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informace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a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regulační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záležitosti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Bílého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sz="2600" dirty="0" err="1">
                <a:latin typeface="Aptos" panose="020B0004020202020204" pitchFamily="34" charset="0"/>
                <a:ea typeface="Cambria"/>
              </a:rPr>
              <a:t>domu</a:t>
            </a:r>
            <a:r>
              <a:rPr lang="en-GB" sz="2600" dirty="0">
                <a:latin typeface="Aptos" panose="020B0004020202020204" pitchFamily="34" charset="0"/>
                <a:ea typeface="Cambri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494947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Arc 30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6A4C95A1-14F6-E2F3-883E-7B402EAEF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17" y="555340"/>
            <a:ext cx="9907136" cy="937827"/>
          </a:xfrm>
        </p:spPr>
        <p:txBody>
          <a:bodyPr>
            <a:normAutofit/>
          </a:bodyPr>
          <a:lstStyle/>
          <a:p>
            <a:r>
              <a:rPr lang="en-US" sz="4400" dirty="0" err="1">
                <a:latin typeface="Aptos" panose="020B0004020202020204" pitchFamily="34" charset="0"/>
                <a:ea typeface="Cambria"/>
              </a:rPr>
              <a:t>Inovativ</a:t>
            </a:r>
            <a:r>
              <a:rPr lang="cs-CZ" sz="4400" dirty="0">
                <a:latin typeface="Aptos" panose="020B0004020202020204" pitchFamily="34" charset="0"/>
                <a:ea typeface="Cambria"/>
              </a:rPr>
              <a:t>ní</a:t>
            </a:r>
            <a:r>
              <a:rPr lang="en-US" sz="4400" dirty="0">
                <a:latin typeface="Aptos" panose="020B0004020202020204" pitchFamily="34" charset="0"/>
                <a:ea typeface="Cambria"/>
              </a:rPr>
              <a:t> </a:t>
            </a:r>
            <a:r>
              <a:rPr lang="cs-CZ" sz="4400" dirty="0">
                <a:latin typeface="Aptos" panose="020B0004020202020204" pitchFamily="34" charset="0"/>
                <a:ea typeface="Cambria"/>
              </a:rPr>
              <a:t>t</a:t>
            </a:r>
            <a:r>
              <a:rPr lang="en-US" sz="4400" dirty="0" err="1">
                <a:latin typeface="Aptos" panose="020B0004020202020204" pitchFamily="34" charset="0"/>
                <a:ea typeface="Cambria"/>
              </a:rPr>
              <a:t>echnologie</a:t>
            </a:r>
            <a:r>
              <a:rPr lang="cs-CZ" sz="4400" dirty="0">
                <a:latin typeface="Aptos" panose="020B0004020202020204" pitchFamily="34" charset="0"/>
                <a:ea typeface="Cambria"/>
              </a:rPr>
              <a:t> v demokracii</a:t>
            </a:r>
            <a:endParaRPr lang="en-US" sz="4400" dirty="0">
              <a:latin typeface="Aptos" panose="020B0004020202020204" pitchFamily="34" charset="0"/>
              <a:ea typeface="Cambria"/>
            </a:endParaRP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CB08756-1599-4332-6E75-893C5C0ED8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8645" y="1830988"/>
            <a:ext cx="7168825" cy="4633607"/>
          </a:xfrm>
        </p:spPr>
        <p:txBody>
          <a:bodyPr vert="horz" lIns="91440" tIns="45720" rIns="91440" bIns="45720" rtlCol="0">
            <a:normAutofit fontScale="92500"/>
          </a:bodyPr>
          <a:lstStyle/>
          <a:p>
            <a:pPr marL="0" indent="0" algn="just">
              <a:buNone/>
            </a:pPr>
            <a:r>
              <a:rPr lang="en-GB" dirty="0" err="1">
                <a:latin typeface="Aptos" panose="020B0004020202020204" pitchFamily="34" charset="0"/>
                <a:ea typeface="Cambria"/>
              </a:rPr>
              <a:t>Rozvíjející</a:t>
            </a:r>
            <a:r>
              <a:rPr lang="en-GB" dirty="0">
                <a:latin typeface="Aptos" panose="020B0004020202020204" pitchFamily="34" charset="0"/>
                <a:ea typeface="Cambria"/>
              </a:rPr>
              <a:t> se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technologie</a:t>
            </a:r>
            <a:r>
              <a:rPr lang="en-GB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jako</a:t>
            </a:r>
            <a:r>
              <a:rPr lang="en-GB" dirty="0">
                <a:latin typeface="Aptos" panose="020B0004020202020204" pitchFamily="34" charset="0"/>
                <a:ea typeface="Cambria"/>
              </a:rPr>
              <a:t> blockchain pro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bezpečné</a:t>
            </a:r>
            <a:r>
              <a:rPr lang="en-GB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hlasování</a:t>
            </a:r>
            <a:r>
              <a:rPr lang="en-GB" dirty="0">
                <a:latin typeface="Aptos" panose="020B0004020202020204" pitchFamily="34" charset="0"/>
                <a:ea typeface="Cambria"/>
              </a:rPr>
              <a:t> a AI pro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analýzu</a:t>
            </a:r>
            <a:r>
              <a:rPr lang="en-GB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veřejného</a:t>
            </a:r>
            <a:r>
              <a:rPr lang="en-GB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mínění</a:t>
            </a:r>
            <a:r>
              <a:rPr lang="en-GB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jsou</a:t>
            </a:r>
            <a:r>
              <a:rPr lang="en-GB" dirty="0">
                <a:latin typeface="Aptos" panose="020B0004020202020204" pitchFamily="34" charset="0"/>
                <a:ea typeface="Cambria"/>
              </a:rPr>
              <a:t> </a:t>
            </a:r>
            <a:r>
              <a:rPr lang="cs-CZ" dirty="0">
                <a:latin typeface="Aptos" panose="020B0004020202020204" pitchFamily="34" charset="0"/>
                <a:ea typeface="Cambria"/>
              </a:rPr>
              <a:t>nové cesty k</a:t>
            </a:r>
            <a:r>
              <a:rPr lang="en-GB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digitální</a:t>
            </a:r>
            <a:r>
              <a:rPr lang="en-GB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demokratick</a:t>
            </a:r>
            <a:r>
              <a:rPr lang="cs-CZ" dirty="0">
                <a:latin typeface="Aptos" panose="020B0004020202020204" pitchFamily="34" charset="0"/>
                <a:ea typeface="Cambria"/>
              </a:rPr>
              <a:t>é zapojení veřejnosti</a:t>
            </a:r>
            <a:r>
              <a:rPr lang="en-GB" dirty="0">
                <a:latin typeface="Aptos" panose="020B0004020202020204" pitchFamily="34" charset="0"/>
                <a:ea typeface="Cambria"/>
              </a:rPr>
              <a:t>. Tyto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inovace</a:t>
            </a:r>
            <a:r>
              <a:rPr lang="en-GB" dirty="0">
                <a:latin typeface="Aptos" panose="020B0004020202020204" pitchFamily="34" charset="0"/>
                <a:ea typeface="Cambria"/>
              </a:rPr>
              <a:t> by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mohly</a:t>
            </a:r>
            <a:r>
              <a:rPr lang="en-GB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dále</a:t>
            </a:r>
            <a:r>
              <a:rPr lang="en-GB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změnit</a:t>
            </a:r>
            <a:r>
              <a:rPr lang="en-GB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způsob</a:t>
            </a:r>
            <a:r>
              <a:rPr lang="en-GB" dirty="0">
                <a:latin typeface="Aptos" panose="020B0004020202020204" pitchFamily="34" charset="0"/>
                <a:ea typeface="Cambria"/>
              </a:rPr>
              <a:t>,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jakým</a:t>
            </a:r>
            <a:r>
              <a:rPr lang="en-GB" dirty="0">
                <a:latin typeface="Aptos" panose="020B0004020202020204" pitchFamily="34" charset="0"/>
                <a:ea typeface="Cambria"/>
              </a:rPr>
              <a:t> se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zapojujeme</a:t>
            </a:r>
            <a:r>
              <a:rPr lang="en-GB" dirty="0">
                <a:latin typeface="Aptos" panose="020B0004020202020204" pitchFamily="34" charset="0"/>
                <a:ea typeface="Cambria"/>
              </a:rPr>
              <a:t> do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našich</a:t>
            </a:r>
            <a:r>
              <a:rPr lang="en-GB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občanských</a:t>
            </a:r>
            <a:r>
              <a:rPr lang="en-GB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povinností</a:t>
            </a:r>
            <a:r>
              <a:rPr lang="cs-CZ" dirty="0">
                <a:latin typeface="Aptos" panose="020B0004020202020204" pitchFamily="34" charset="0"/>
                <a:ea typeface="Cambria"/>
              </a:rPr>
              <a:t>.</a:t>
            </a:r>
            <a:endParaRPr lang="en-GB" dirty="0">
              <a:latin typeface="Aptos" panose="020B0004020202020204" pitchFamily="34" charset="0"/>
              <a:ea typeface="Cambria"/>
            </a:endParaRPr>
          </a:p>
          <a:p>
            <a:pPr algn="just"/>
            <a:r>
              <a:rPr lang="cs-CZ" b="1" dirty="0">
                <a:latin typeface="Aptos" panose="020B0004020202020204" pitchFamily="34" charset="0"/>
                <a:ea typeface="Cambria"/>
              </a:rPr>
              <a:t>Co kdyby</a:t>
            </a:r>
            <a:r>
              <a:rPr lang="en-GB" b="1" dirty="0">
                <a:latin typeface="Aptos" panose="020B0004020202020204" pitchFamily="34" charset="0"/>
                <a:ea typeface="Cambria"/>
              </a:rPr>
              <a:t>? Sc</a:t>
            </a:r>
            <a:r>
              <a:rPr lang="cs-CZ" b="1" dirty="0" err="1">
                <a:latin typeface="Aptos" panose="020B0004020202020204" pitchFamily="34" charset="0"/>
                <a:ea typeface="Cambria"/>
              </a:rPr>
              <a:t>énář</a:t>
            </a:r>
            <a:r>
              <a:rPr lang="en-GB" b="1" dirty="0">
                <a:latin typeface="Aptos" panose="020B0004020202020204" pitchFamily="34" charset="0"/>
                <a:ea typeface="Cambria"/>
              </a:rPr>
              <a:t>: </a:t>
            </a:r>
            <a:r>
              <a:rPr lang="en-GB" dirty="0">
                <a:latin typeface="Aptos" panose="020B0004020202020204" pitchFamily="34" charset="0"/>
                <a:ea typeface="Cambria"/>
              </a:rPr>
              <a:t>Co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kdyby</a:t>
            </a:r>
            <a:r>
              <a:rPr lang="en-GB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byla</a:t>
            </a:r>
            <a:r>
              <a:rPr lang="en-GB" dirty="0">
                <a:latin typeface="Aptos" panose="020B0004020202020204" pitchFamily="34" charset="0"/>
                <a:ea typeface="Cambria"/>
              </a:rPr>
              <a:t> v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příštích</a:t>
            </a:r>
            <a:r>
              <a:rPr lang="en-GB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národních</a:t>
            </a:r>
            <a:r>
              <a:rPr lang="en-GB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volbách</a:t>
            </a:r>
            <a:r>
              <a:rPr lang="en-GB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použita</a:t>
            </a:r>
            <a:r>
              <a:rPr lang="en-GB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technologie</a:t>
            </a:r>
            <a:r>
              <a:rPr lang="en-GB" dirty="0">
                <a:latin typeface="Aptos" panose="020B0004020202020204" pitchFamily="34" charset="0"/>
                <a:ea typeface="Cambria"/>
              </a:rPr>
              <a:t> blockchain,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která</a:t>
            </a:r>
            <a:r>
              <a:rPr lang="en-GB" dirty="0">
                <a:latin typeface="Aptos" panose="020B0004020202020204" pitchFamily="34" charset="0"/>
                <a:ea typeface="Cambria"/>
              </a:rPr>
              <a:t> by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zajistila</a:t>
            </a:r>
            <a:r>
              <a:rPr lang="en-GB" dirty="0">
                <a:latin typeface="Aptos" panose="020B0004020202020204" pitchFamily="34" charset="0"/>
                <a:ea typeface="Cambria"/>
              </a:rPr>
              <a:t>,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že</a:t>
            </a:r>
            <a:r>
              <a:rPr lang="en-GB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každý</a:t>
            </a:r>
            <a:r>
              <a:rPr lang="en-GB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hlas</a:t>
            </a:r>
            <a:r>
              <a:rPr lang="en-GB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bude</a:t>
            </a:r>
            <a:r>
              <a:rPr lang="en-GB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bezpečně</a:t>
            </a:r>
            <a:r>
              <a:rPr lang="en-GB" dirty="0">
                <a:latin typeface="Aptos" panose="020B0004020202020204" pitchFamily="34" charset="0"/>
                <a:ea typeface="Cambria"/>
              </a:rPr>
              <a:t> a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anonymně</a:t>
            </a:r>
            <a:r>
              <a:rPr lang="en-GB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zaznamenán</a:t>
            </a:r>
            <a:r>
              <a:rPr lang="en-GB" dirty="0">
                <a:latin typeface="Aptos" panose="020B0004020202020204" pitchFamily="34" charset="0"/>
                <a:ea typeface="Cambria"/>
              </a:rPr>
              <a:t>? Jak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může</a:t>
            </a:r>
            <a:r>
              <a:rPr lang="en-GB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tato</a:t>
            </a:r>
            <a:r>
              <a:rPr lang="en-GB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inovace</a:t>
            </a:r>
            <a:r>
              <a:rPr lang="en-GB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změnit</a:t>
            </a:r>
            <a:r>
              <a:rPr lang="en-GB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důvěru</a:t>
            </a:r>
            <a:r>
              <a:rPr lang="en-GB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veřejnosti</a:t>
            </a:r>
            <a:r>
              <a:rPr lang="en-GB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ve</a:t>
            </a:r>
            <a:r>
              <a:rPr lang="en-GB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volební</a:t>
            </a:r>
            <a:r>
              <a:rPr lang="en-GB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proces</a:t>
            </a:r>
            <a:r>
              <a:rPr lang="cs-CZ" dirty="0">
                <a:latin typeface="Aptos" panose="020B0004020202020204" pitchFamily="34" charset="0"/>
                <a:ea typeface="Cambria"/>
              </a:rPr>
              <a:t> a další d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emokratické</a:t>
            </a:r>
            <a:r>
              <a:rPr lang="en-GB" dirty="0">
                <a:latin typeface="Aptos" panose="020B0004020202020204" pitchFamily="34" charset="0"/>
                <a:ea typeface="Cambria"/>
              </a:rPr>
              <a:t> </a:t>
            </a:r>
            <a:r>
              <a:rPr lang="en-GB" dirty="0" err="1">
                <a:latin typeface="Aptos" panose="020B0004020202020204" pitchFamily="34" charset="0"/>
                <a:ea typeface="Cambria"/>
              </a:rPr>
              <a:t>procesy</a:t>
            </a:r>
            <a:r>
              <a:rPr lang="cs-CZ" dirty="0">
                <a:latin typeface="Aptos" panose="020B0004020202020204" pitchFamily="34" charset="0"/>
                <a:ea typeface="Cambria"/>
              </a:rPr>
              <a:t>?</a:t>
            </a:r>
            <a:endParaRPr lang="en-GB" dirty="0">
              <a:latin typeface="Aptos" panose="020B0004020202020204" pitchFamily="34" charset="0"/>
              <a:ea typeface="Cambria"/>
            </a:endParaRP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27CAE985-04F5-52A6-1B3B-EFC0B180CD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30" y="2559039"/>
            <a:ext cx="3782158" cy="2125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5596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BE27E721-AF77-4034-76E7-B653B6962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43" y="344728"/>
            <a:ext cx="12046688" cy="857885"/>
          </a:xfrm>
        </p:spPr>
        <p:txBody>
          <a:bodyPr>
            <a:noAutofit/>
          </a:bodyPr>
          <a:lstStyle/>
          <a:p>
            <a:r>
              <a:rPr lang="en-GB" sz="3200" dirty="0">
                <a:latin typeface="Aptos" panose="020B0004020202020204" pitchFamily="34" charset="0"/>
                <a:ea typeface="Cambria"/>
              </a:rPr>
              <a:t>Digit</a:t>
            </a:r>
            <a:r>
              <a:rPr lang="cs-CZ" sz="3200" dirty="0" err="1">
                <a:latin typeface="Aptos" panose="020B0004020202020204" pitchFamily="34" charset="0"/>
                <a:ea typeface="Cambria"/>
              </a:rPr>
              <a:t>ální</a:t>
            </a:r>
            <a:r>
              <a:rPr lang="en-GB" sz="3200" dirty="0">
                <a:latin typeface="Aptos" panose="020B0004020202020204" pitchFamily="34" charset="0"/>
                <a:ea typeface="Cambria"/>
              </a:rPr>
              <a:t> </a:t>
            </a:r>
            <a:r>
              <a:rPr lang="cs-CZ" sz="3200" dirty="0">
                <a:latin typeface="Aptos" panose="020B0004020202020204" pitchFamily="34" charset="0"/>
                <a:ea typeface="Cambria"/>
              </a:rPr>
              <a:t>i</a:t>
            </a:r>
            <a:r>
              <a:rPr lang="en-GB" sz="3200" dirty="0" err="1">
                <a:latin typeface="Aptos" panose="020B0004020202020204" pitchFamily="34" charset="0"/>
                <a:ea typeface="Cambria"/>
              </a:rPr>
              <a:t>dentit</a:t>
            </a:r>
            <a:r>
              <a:rPr lang="cs-CZ" sz="3200" dirty="0">
                <a:latin typeface="Aptos" panose="020B0004020202020204" pitchFamily="34" charset="0"/>
                <a:ea typeface="Cambria"/>
              </a:rPr>
              <a:t>a EU</a:t>
            </a:r>
            <a:r>
              <a:rPr lang="en-GB" sz="3200" dirty="0">
                <a:latin typeface="Aptos" panose="020B0004020202020204" pitchFamily="34" charset="0"/>
                <a:ea typeface="Cambria"/>
              </a:rPr>
              <a:t> – </a:t>
            </a:r>
            <a:r>
              <a:rPr lang="cs-CZ" sz="3200" dirty="0">
                <a:latin typeface="Aptos" panose="020B0004020202020204" pitchFamily="34" charset="0"/>
                <a:ea typeface="Cambria"/>
              </a:rPr>
              <a:t>praktický krok  k digitálnímu občanství</a:t>
            </a:r>
            <a:endParaRPr lang="en-GB" sz="3200" dirty="0">
              <a:latin typeface="Aptos" panose="020B0004020202020204" pitchFamily="34" charset="0"/>
              <a:ea typeface="Cambria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9B82E99-8401-914C-FF78-385CEA3006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5787" y="1287674"/>
            <a:ext cx="11000444" cy="5118340"/>
          </a:xfrm>
        </p:spPr>
        <p:txBody>
          <a:bodyPr vert="horz" lIns="91440" tIns="45720" rIns="91440" bIns="45720" rtlCol="0">
            <a:normAutofit/>
          </a:bodyPr>
          <a:lstStyle/>
          <a:p>
            <a:pPr algn="just"/>
            <a:r>
              <a:rPr lang="cs-CZ" dirty="0">
                <a:latin typeface="Aptos" panose="020B0004020202020204" pitchFamily="34" charset="0"/>
                <a:hlinkClick r:id="rId2"/>
              </a:rPr>
              <a:t>Evropská digitální peněženka</a:t>
            </a:r>
            <a:r>
              <a:rPr lang="en-US" dirty="0">
                <a:latin typeface="Aptos" panose="020B0004020202020204" pitchFamily="34" charset="0"/>
                <a:hlinkClick r:id="rId2"/>
              </a:rPr>
              <a:t> </a:t>
            </a:r>
            <a:r>
              <a:rPr lang="en-US" dirty="0">
                <a:latin typeface="Aptos" panose="020B0004020202020204" pitchFamily="34" charset="0"/>
              </a:rPr>
              <a:t> </a:t>
            </a:r>
            <a:r>
              <a:rPr lang="en-US" dirty="0" err="1">
                <a:latin typeface="Aptos" panose="020B0004020202020204" pitchFamily="34" charset="0"/>
              </a:rPr>
              <a:t>představuje</a:t>
            </a:r>
            <a:r>
              <a:rPr lang="en-US" dirty="0">
                <a:latin typeface="Aptos" panose="020B0004020202020204" pitchFamily="34" charset="0"/>
              </a:rPr>
              <a:t> </a:t>
            </a:r>
            <a:r>
              <a:rPr lang="en-US" dirty="0" err="1">
                <a:latin typeface="Aptos" panose="020B0004020202020204" pitchFamily="34" charset="0"/>
              </a:rPr>
              <a:t>velký</a:t>
            </a:r>
            <a:r>
              <a:rPr lang="en-US" dirty="0">
                <a:latin typeface="Aptos" panose="020B0004020202020204" pitchFamily="34" charset="0"/>
              </a:rPr>
              <a:t> </a:t>
            </a:r>
            <a:r>
              <a:rPr lang="en-US" dirty="0" err="1">
                <a:latin typeface="Aptos" panose="020B0004020202020204" pitchFamily="34" charset="0"/>
              </a:rPr>
              <a:t>pokrok</a:t>
            </a:r>
            <a:r>
              <a:rPr lang="en-US" dirty="0">
                <a:latin typeface="Aptos" panose="020B0004020202020204" pitchFamily="34" charset="0"/>
              </a:rPr>
              <a:t> v </a:t>
            </a:r>
            <a:r>
              <a:rPr lang="en-US" dirty="0" err="1">
                <a:latin typeface="Aptos" panose="020B0004020202020204" pitchFamily="34" charset="0"/>
              </a:rPr>
              <a:t>digitálním</a:t>
            </a:r>
            <a:r>
              <a:rPr lang="en-US" dirty="0">
                <a:latin typeface="Aptos" panose="020B0004020202020204" pitchFamily="34" charset="0"/>
              </a:rPr>
              <a:t> </a:t>
            </a:r>
            <a:r>
              <a:rPr lang="en-US" dirty="0" err="1">
                <a:latin typeface="Aptos" panose="020B0004020202020204" pitchFamily="34" charset="0"/>
              </a:rPr>
              <a:t>občanství</a:t>
            </a:r>
            <a:r>
              <a:rPr lang="en-US" dirty="0">
                <a:latin typeface="Aptos" panose="020B0004020202020204" pitchFamily="34" charset="0"/>
              </a:rPr>
              <a:t> v </a:t>
            </a:r>
            <a:r>
              <a:rPr lang="en-US" dirty="0" err="1">
                <a:latin typeface="Aptos" panose="020B0004020202020204" pitchFamily="34" charset="0"/>
              </a:rPr>
              <a:t>rámci</a:t>
            </a:r>
            <a:r>
              <a:rPr lang="en-US" dirty="0">
                <a:latin typeface="Aptos" panose="020B0004020202020204" pitchFamily="34" charset="0"/>
              </a:rPr>
              <a:t> EU.</a:t>
            </a:r>
            <a:endParaRPr lang="sk-SK" dirty="0">
              <a:latin typeface="Aptos" panose="020B0004020202020204" pitchFamily="34" charset="0"/>
            </a:endParaRPr>
          </a:p>
          <a:p>
            <a:pPr algn="just"/>
            <a:r>
              <a:rPr lang="cs-CZ" dirty="0">
                <a:latin typeface="Aptos" panose="020B0004020202020204" pitchFamily="34" charset="0"/>
              </a:rPr>
              <a:t>Umožňuje občanům a rezidentům snadný přístup k řadě veřejných a soukromých služeb online i </a:t>
            </a:r>
            <a:r>
              <a:rPr lang="cs-CZ" dirty="0" err="1">
                <a:latin typeface="Aptos" panose="020B0004020202020204" pitchFamily="34" charset="0"/>
              </a:rPr>
              <a:t>offline</a:t>
            </a:r>
            <a:r>
              <a:rPr lang="cs-CZ" dirty="0">
                <a:latin typeface="Aptos" panose="020B0004020202020204" pitchFamily="34" charset="0"/>
              </a:rPr>
              <a:t> v rámci celé Evropy.</a:t>
            </a:r>
            <a:r>
              <a:rPr lang="en-US" dirty="0">
                <a:latin typeface="Aptos" panose="020B0004020202020204" pitchFamily="34" charset="0"/>
              </a:rPr>
              <a:t> </a:t>
            </a:r>
            <a:endParaRPr lang="sk-SK" dirty="0">
              <a:latin typeface="Aptos" panose="020B0004020202020204" pitchFamily="34" charset="0"/>
            </a:endParaRPr>
          </a:p>
          <a:p>
            <a:pPr algn="just"/>
            <a:r>
              <a:rPr lang="cs-CZ" dirty="0">
                <a:latin typeface="Aptos" panose="020B0004020202020204" pitchFamily="34" charset="0"/>
              </a:rPr>
              <a:t>Digitální peněženka může být použita např. k žádosti o oficiální dokumenty jako rodný list, podává</a:t>
            </a:r>
            <a:r>
              <a:rPr lang="en-US" dirty="0" err="1">
                <a:latin typeface="Aptos" panose="020B0004020202020204" pitchFamily="34" charset="0"/>
              </a:rPr>
              <a:t>ní</a:t>
            </a:r>
            <a:r>
              <a:rPr lang="en-US" dirty="0">
                <a:latin typeface="Aptos" panose="020B0004020202020204" pitchFamily="34" charset="0"/>
              </a:rPr>
              <a:t> </a:t>
            </a:r>
            <a:r>
              <a:rPr lang="en-US" dirty="0" err="1">
                <a:latin typeface="Aptos" panose="020B0004020202020204" pitchFamily="34" charset="0"/>
              </a:rPr>
              <a:t>daňových</a:t>
            </a:r>
            <a:r>
              <a:rPr lang="en-US" dirty="0">
                <a:latin typeface="Aptos" panose="020B0004020202020204" pitchFamily="34" charset="0"/>
              </a:rPr>
              <a:t> </a:t>
            </a:r>
            <a:r>
              <a:rPr lang="en-US" dirty="0" err="1">
                <a:latin typeface="Aptos" panose="020B0004020202020204" pitchFamily="34" charset="0"/>
              </a:rPr>
              <a:t>přiznání</a:t>
            </a:r>
            <a:r>
              <a:rPr lang="en-US" dirty="0">
                <a:latin typeface="Aptos" panose="020B0004020202020204" pitchFamily="34" charset="0"/>
              </a:rPr>
              <a:t> </a:t>
            </a:r>
            <a:r>
              <a:rPr lang="en-US" dirty="0" err="1">
                <a:latin typeface="Aptos" panose="020B0004020202020204" pitchFamily="34" charset="0"/>
              </a:rPr>
              <a:t>nebo</a:t>
            </a:r>
            <a:r>
              <a:rPr lang="en-US" dirty="0">
                <a:latin typeface="Aptos" panose="020B0004020202020204" pitchFamily="34" charset="0"/>
              </a:rPr>
              <a:t> </a:t>
            </a:r>
            <a:r>
              <a:rPr lang="en-US" dirty="0" err="1">
                <a:latin typeface="Aptos" panose="020B0004020202020204" pitchFamily="34" charset="0"/>
              </a:rPr>
              <a:t>dokonce</a:t>
            </a:r>
            <a:r>
              <a:rPr lang="en-US" dirty="0">
                <a:latin typeface="Aptos" panose="020B0004020202020204" pitchFamily="34" charset="0"/>
              </a:rPr>
              <a:t> </a:t>
            </a:r>
            <a:r>
              <a:rPr lang="en-US" dirty="0" err="1">
                <a:latin typeface="Aptos" panose="020B0004020202020204" pitchFamily="34" charset="0"/>
              </a:rPr>
              <a:t>prokazování</a:t>
            </a:r>
            <a:r>
              <a:rPr lang="en-US" dirty="0">
                <a:latin typeface="Aptos" panose="020B0004020202020204" pitchFamily="34" charset="0"/>
              </a:rPr>
              <a:t> </a:t>
            </a:r>
            <a:r>
              <a:rPr lang="en-US" dirty="0" err="1">
                <a:latin typeface="Aptos" panose="020B0004020202020204" pitchFamily="34" charset="0"/>
              </a:rPr>
              <a:t>práva</a:t>
            </a:r>
            <a:r>
              <a:rPr lang="en-US" dirty="0">
                <a:latin typeface="Aptos" panose="020B0004020202020204" pitchFamily="34" charset="0"/>
              </a:rPr>
              <a:t> </a:t>
            </a:r>
            <a:r>
              <a:rPr lang="en-US" dirty="0" err="1">
                <a:latin typeface="Aptos" panose="020B0004020202020204" pitchFamily="34" charset="0"/>
              </a:rPr>
              <a:t>pobývat</a:t>
            </a:r>
            <a:r>
              <a:rPr lang="en-US" dirty="0">
                <a:latin typeface="Aptos" panose="020B0004020202020204" pitchFamily="34" charset="0"/>
              </a:rPr>
              <a:t>, </a:t>
            </a:r>
            <a:r>
              <a:rPr lang="en-US" dirty="0" err="1">
                <a:latin typeface="Aptos" panose="020B0004020202020204" pitchFamily="34" charset="0"/>
              </a:rPr>
              <a:t>pracovat</a:t>
            </a:r>
            <a:r>
              <a:rPr lang="en-US" dirty="0">
                <a:latin typeface="Aptos" panose="020B0004020202020204" pitchFamily="34" charset="0"/>
              </a:rPr>
              <a:t> </a:t>
            </a:r>
            <a:r>
              <a:rPr lang="en-US" dirty="0" err="1">
                <a:latin typeface="Aptos" panose="020B0004020202020204" pitchFamily="34" charset="0"/>
              </a:rPr>
              <a:t>nebo</a:t>
            </a:r>
            <a:r>
              <a:rPr lang="en-US" dirty="0">
                <a:latin typeface="Aptos" panose="020B0004020202020204" pitchFamily="34" charset="0"/>
              </a:rPr>
              <a:t> </a:t>
            </a:r>
            <a:r>
              <a:rPr lang="en-US" dirty="0" err="1">
                <a:latin typeface="Aptos" panose="020B0004020202020204" pitchFamily="34" charset="0"/>
              </a:rPr>
              <a:t>studovat</a:t>
            </a:r>
            <a:r>
              <a:rPr lang="en-US" dirty="0">
                <a:latin typeface="Aptos" panose="020B0004020202020204" pitchFamily="34" charset="0"/>
              </a:rPr>
              <a:t> v </a:t>
            </a:r>
            <a:r>
              <a:rPr lang="en-US" dirty="0" err="1">
                <a:latin typeface="Aptos" panose="020B0004020202020204" pitchFamily="34" charset="0"/>
              </a:rPr>
              <a:t>členském</a:t>
            </a:r>
            <a:r>
              <a:rPr lang="en-US" dirty="0">
                <a:latin typeface="Aptos" panose="020B0004020202020204" pitchFamily="34" charset="0"/>
              </a:rPr>
              <a:t> </a:t>
            </a:r>
            <a:r>
              <a:rPr lang="en-US" dirty="0" err="1">
                <a:latin typeface="Aptos" panose="020B0004020202020204" pitchFamily="34" charset="0"/>
              </a:rPr>
              <a:t>státě</a:t>
            </a:r>
            <a:r>
              <a:rPr lang="en-US" dirty="0">
                <a:latin typeface="Aptos" panose="020B0004020202020204" pitchFamily="34" charset="0"/>
              </a:rPr>
              <a:t>.</a:t>
            </a:r>
            <a:endParaRPr lang="sk-SK" dirty="0">
              <a:latin typeface="Aptos" panose="020B0004020202020204" pitchFamily="34" charset="0"/>
            </a:endParaRPr>
          </a:p>
          <a:p>
            <a:pPr algn="just"/>
            <a:r>
              <a:rPr lang="en-US" dirty="0">
                <a:latin typeface="Aptos" panose="020B0004020202020204" pitchFamily="34" charset="0"/>
              </a:rPr>
              <a:t>Tato </a:t>
            </a:r>
            <a:r>
              <a:rPr lang="en-US" dirty="0" err="1">
                <a:latin typeface="Aptos" panose="020B0004020202020204" pitchFamily="34" charset="0"/>
              </a:rPr>
              <a:t>iniciativa</a:t>
            </a:r>
            <a:r>
              <a:rPr lang="en-US" dirty="0">
                <a:latin typeface="Aptos" panose="020B0004020202020204" pitchFamily="34" charset="0"/>
              </a:rPr>
              <a:t> je </a:t>
            </a:r>
            <a:r>
              <a:rPr lang="en-US" dirty="0" err="1">
                <a:latin typeface="Aptos" panose="020B0004020202020204" pitchFamily="34" charset="0"/>
              </a:rPr>
              <a:t>zvláště</a:t>
            </a:r>
            <a:r>
              <a:rPr lang="en-US" dirty="0">
                <a:latin typeface="Aptos" panose="020B0004020202020204" pitchFamily="34" charset="0"/>
              </a:rPr>
              <a:t> </a:t>
            </a:r>
            <a:r>
              <a:rPr lang="en-US" dirty="0" err="1">
                <a:latin typeface="Aptos" panose="020B0004020202020204" pitchFamily="34" charset="0"/>
              </a:rPr>
              <a:t>praktická</a:t>
            </a:r>
            <a:r>
              <a:rPr lang="en-US" dirty="0">
                <a:latin typeface="Aptos" panose="020B0004020202020204" pitchFamily="34" charset="0"/>
              </a:rPr>
              <a:t> pro </a:t>
            </a:r>
            <a:r>
              <a:rPr lang="en-US" dirty="0" err="1">
                <a:latin typeface="Aptos" panose="020B0004020202020204" pitchFamily="34" charset="0"/>
              </a:rPr>
              <a:t>přeshraniční</a:t>
            </a:r>
            <a:r>
              <a:rPr lang="en-US" dirty="0">
                <a:latin typeface="Aptos" panose="020B0004020202020204" pitchFamily="34" charset="0"/>
              </a:rPr>
              <a:t> </a:t>
            </a:r>
            <a:r>
              <a:rPr lang="en-US" dirty="0" err="1">
                <a:latin typeface="Aptos" panose="020B0004020202020204" pitchFamily="34" charset="0"/>
              </a:rPr>
              <a:t>služby</a:t>
            </a:r>
            <a:r>
              <a:rPr lang="en-US" dirty="0">
                <a:latin typeface="Aptos" panose="020B0004020202020204" pitchFamily="34" charset="0"/>
              </a:rPr>
              <a:t>, </a:t>
            </a:r>
            <a:r>
              <a:rPr lang="en-US" dirty="0" err="1">
                <a:latin typeface="Aptos" panose="020B0004020202020204" pitchFamily="34" charset="0"/>
              </a:rPr>
              <a:t>protože</a:t>
            </a:r>
            <a:r>
              <a:rPr lang="en-US" dirty="0">
                <a:latin typeface="Aptos" panose="020B0004020202020204" pitchFamily="34" charset="0"/>
              </a:rPr>
              <a:t> </a:t>
            </a:r>
            <a:r>
              <a:rPr lang="en-US" dirty="0" err="1">
                <a:latin typeface="Aptos" panose="020B0004020202020204" pitchFamily="34" charset="0"/>
              </a:rPr>
              <a:t>usnadňuje</a:t>
            </a:r>
            <a:r>
              <a:rPr lang="en-US" dirty="0">
                <a:latin typeface="Aptos" panose="020B0004020202020204" pitchFamily="34" charset="0"/>
              </a:rPr>
              <a:t> </a:t>
            </a:r>
            <a:r>
              <a:rPr lang="en-US" dirty="0" err="1">
                <a:latin typeface="Aptos" panose="020B0004020202020204" pitchFamily="34" charset="0"/>
              </a:rPr>
              <a:t>transakce</a:t>
            </a:r>
            <a:r>
              <a:rPr lang="en-US" dirty="0">
                <a:latin typeface="Aptos" panose="020B0004020202020204" pitchFamily="34" charset="0"/>
              </a:rPr>
              <a:t>, </a:t>
            </a:r>
            <a:r>
              <a:rPr lang="en-US" dirty="0" err="1">
                <a:latin typeface="Aptos" panose="020B0004020202020204" pitchFamily="34" charset="0"/>
              </a:rPr>
              <a:t>které</a:t>
            </a:r>
            <a:r>
              <a:rPr lang="en-US" dirty="0">
                <a:latin typeface="Aptos" panose="020B0004020202020204" pitchFamily="34" charset="0"/>
              </a:rPr>
              <a:t> </a:t>
            </a:r>
            <a:r>
              <a:rPr lang="en-US" dirty="0" err="1">
                <a:latin typeface="Aptos" panose="020B0004020202020204" pitchFamily="34" charset="0"/>
              </a:rPr>
              <a:t>dříve</a:t>
            </a:r>
            <a:r>
              <a:rPr lang="en-US" dirty="0">
                <a:latin typeface="Aptos" panose="020B0004020202020204" pitchFamily="34" charset="0"/>
              </a:rPr>
              <a:t> </a:t>
            </a:r>
            <a:r>
              <a:rPr lang="en-US" dirty="0" err="1">
                <a:latin typeface="Aptos" panose="020B0004020202020204" pitchFamily="34" charset="0"/>
              </a:rPr>
              <a:t>vyžadovaly</a:t>
            </a:r>
            <a:r>
              <a:rPr lang="en-US" dirty="0">
                <a:latin typeface="Aptos" panose="020B0004020202020204" pitchFamily="34" charset="0"/>
              </a:rPr>
              <a:t> </a:t>
            </a:r>
            <a:r>
              <a:rPr lang="en-US" dirty="0" err="1">
                <a:latin typeface="Aptos" panose="020B0004020202020204" pitchFamily="34" charset="0"/>
              </a:rPr>
              <a:t>fyzickou</a:t>
            </a:r>
            <a:r>
              <a:rPr lang="en-US" dirty="0">
                <a:latin typeface="Aptos" panose="020B0004020202020204" pitchFamily="34" charset="0"/>
              </a:rPr>
              <a:t> </a:t>
            </a:r>
            <a:r>
              <a:rPr lang="en-US" dirty="0" err="1">
                <a:latin typeface="Aptos" panose="020B0004020202020204" pitchFamily="34" charset="0"/>
              </a:rPr>
              <a:t>přítomnost</a:t>
            </a:r>
            <a:r>
              <a:rPr lang="en-US" dirty="0">
                <a:latin typeface="Aptos" panose="020B0004020202020204" pitchFamily="34" charset="0"/>
              </a:rPr>
              <a:t> </a:t>
            </a:r>
            <a:r>
              <a:rPr lang="en-US" dirty="0" err="1">
                <a:latin typeface="Aptos" panose="020B0004020202020204" pitchFamily="34" charset="0"/>
              </a:rPr>
              <a:t>nebo</a:t>
            </a:r>
            <a:r>
              <a:rPr lang="en-US" dirty="0">
                <a:latin typeface="Aptos" panose="020B0004020202020204" pitchFamily="34" charset="0"/>
              </a:rPr>
              <a:t> </a:t>
            </a:r>
            <a:r>
              <a:rPr lang="cs-CZ" dirty="0">
                <a:latin typeface="Aptos" panose="020B0004020202020204" pitchFamily="34" charset="0"/>
              </a:rPr>
              <a:t>„</a:t>
            </a:r>
            <a:r>
              <a:rPr lang="en-US" dirty="0" err="1">
                <a:latin typeface="Aptos" panose="020B0004020202020204" pitchFamily="34" charset="0"/>
              </a:rPr>
              <a:t>papírování</a:t>
            </a:r>
            <a:r>
              <a:rPr lang="cs-CZ" dirty="0">
                <a:latin typeface="Aptos" panose="020B0004020202020204" pitchFamily="34" charset="0"/>
              </a:rPr>
              <a:t>“</a:t>
            </a:r>
            <a:r>
              <a:rPr lang="en-US" dirty="0">
                <a:latin typeface="Aptos" panose="020B0004020202020204" pitchFamily="34" charset="0"/>
              </a:rPr>
              <a:t>, </a:t>
            </a:r>
            <a:r>
              <a:rPr lang="en-US" dirty="0" err="1">
                <a:latin typeface="Aptos" panose="020B0004020202020204" pitchFamily="34" charset="0"/>
              </a:rPr>
              <a:t>jako</a:t>
            </a:r>
            <a:r>
              <a:rPr lang="en-US" dirty="0">
                <a:latin typeface="Aptos" panose="020B0004020202020204" pitchFamily="34" charset="0"/>
              </a:rPr>
              <a:t> je </a:t>
            </a:r>
            <a:r>
              <a:rPr lang="en-US" dirty="0" err="1">
                <a:latin typeface="Aptos" panose="020B0004020202020204" pitchFamily="34" charset="0"/>
              </a:rPr>
              <a:t>otevření</a:t>
            </a:r>
            <a:r>
              <a:rPr lang="en-US" dirty="0">
                <a:latin typeface="Aptos" panose="020B0004020202020204" pitchFamily="34" charset="0"/>
              </a:rPr>
              <a:t> </a:t>
            </a:r>
            <a:r>
              <a:rPr lang="en-US" dirty="0" err="1">
                <a:latin typeface="Aptos" panose="020B0004020202020204" pitchFamily="34" charset="0"/>
              </a:rPr>
              <a:t>bankovního</a:t>
            </a:r>
            <a:r>
              <a:rPr lang="en-US" dirty="0">
                <a:latin typeface="Aptos" panose="020B0004020202020204" pitchFamily="34" charset="0"/>
              </a:rPr>
              <a:t> </a:t>
            </a:r>
            <a:r>
              <a:rPr lang="en-US" dirty="0" err="1">
                <a:latin typeface="Aptos" panose="020B0004020202020204" pitchFamily="34" charset="0"/>
              </a:rPr>
              <a:t>účtu</a:t>
            </a:r>
            <a:r>
              <a:rPr lang="en-US" dirty="0">
                <a:latin typeface="Aptos" panose="020B0004020202020204" pitchFamily="34" charset="0"/>
              </a:rPr>
              <a:t> </a:t>
            </a:r>
            <a:r>
              <a:rPr lang="en-US" dirty="0" err="1">
                <a:latin typeface="Aptos" panose="020B0004020202020204" pitchFamily="34" charset="0"/>
              </a:rPr>
              <a:t>nebo</a:t>
            </a:r>
            <a:r>
              <a:rPr lang="en-US" dirty="0">
                <a:latin typeface="Aptos" panose="020B0004020202020204" pitchFamily="34" charset="0"/>
              </a:rPr>
              <a:t> </a:t>
            </a:r>
            <a:r>
              <a:rPr lang="en-US" dirty="0" err="1">
                <a:latin typeface="Aptos" panose="020B0004020202020204" pitchFamily="34" charset="0"/>
              </a:rPr>
              <a:t>půjčení</a:t>
            </a:r>
            <a:r>
              <a:rPr lang="en-US" dirty="0">
                <a:latin typeface="Aptos" panose="020B0004020202020204" pitchFamily="34" charset="0"/>
              </a:rPr>
              <a:t> </a:t>
            </a:r>
            <a:r>
              <a:rPr lang="en-US" dirty="0" err="1">
                <a:latin typeface="Aptos" panose="020B0004020202020204" pitchFamily="34" charset="0"/>
              </a:rPr>
              <a:t>auta</a:t>
            </a:r>
            <a:r>
              <a:rPr lang="en-US" dirty="0">
                <a:latin typeface="Aptos" panose="020B0004020202020204" pitchFamily="34" charset="0"/>
              </a:rPr>
              <a:t> </a:t>
            </a:r>
            <a:r>
              <a:rPr lang="en-US" dirty="0" err="1">
                <a:latin typeface="Aptos" panose="020B0004020202020204" pitchFamily="34" charset="0"/>
              </a:rPr>
              <a:t>pomocí</a:t>
            </a:r>
            <a:r>
              <a:rPr lang="en-US" dirty="0">
                <a:latin typeface="Aptos" panose="020B0004020202020204" pitchFamily="34" charset="0"/>
              </a:rPr>
              <a:t> </a:t>
            </a:r>
            <a:r>
              <a:rPr lang="en-US" dirty="0" err="1">
                <a:latin typeface="Aptos" panose="020B0004020202020204" pitchFamily="34" charset="0"/>
              </a:rPr>
              <a:t>digitálního</a:t>
            </a:r>
            <a:r>
              <a:rPr lang="en-US" dirty="0">
                <a:latin typeface="Aptos" panose="020B0004020202020204" pitchFamily="34" charset="0"/>
              </a:rPr>
              <a:t> </a:t>
            </a:r>
            <a:r>
              <a:rPr lang="en-US" dirty="0" err="1">
                <a:latin typeface="Aptos" panose="020B0004020202020204" pitchFamily="34" charset="0"/>
              </a:rPr>
              <a:t>řidičského</a:t>
            </a:r>
            <a:r>
              <a:rPr lang="en-US" dirty="0">
                <a:latin typeface="Aptos" panose="020B0004020202020204" pitchFamily="34" charset="0"/>
              </a:rPr>
              <a:t> </a:t>
            </a:r>
            <a:r>
              <a:rPr lang="en-US" dirty="0" err="1">
                <a:latin typeface="Aptos" panose="020B0004020202020204" pitchFamily="34" charset="0"/>
              </a:rPr>
              <a:t>průkazu</a:t>
            </a:r>
            <a:r>
              <a:rPr lang="en-US" dirty="0">
                <a:latin typeface="Aptos" panose="020B0004020202020204" pitchFamily="34" charset="0"/>
              </a:rPr>
              <a:t>.</a:t>
            </a:r>
            <a:endParaRPr lang="en-US" b="1" dirty="0">
              <a:solidFill>
                <a:srgbClr val="92BAB5"/>
              </a:solidFill>
              <a:latin typeface="Aptos" panose="020B0004020202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9289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cs-CZ" sz="3800" dirty="0">
                <a:latin typeface="Aptos" panose="020B0004020202020204" pitchFamily="34" charset="0"/>
                <a:cs typeface="Calibri Light" panose="020F0302020204030204" pitchFamily="34" charset="0"/>
              </a:rPr>
              <a:t>Pochopení digitálního občanství</a:t>
            </a:r>
            <a:endParaRPr lang="en-US" sz="3800" dirty="0">
              <a:latin typeface="Aptos" panose="020B00040202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0936" y="2902940"/>
            <a:ext cx="3429000" cy="341071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en-US" sz="2200" b="1" dirty="0"/>
          </a:p>
          <a:p>
            <a:pPr marL="0" indent="0">
              <a:buNone/>
            </a:pPr>
            <a:r>
              <a:rPr lang="cs-CZ" sz="2400" b="1" dirty="0">
                <a:solidFill>
                  <a:srgbClr val="FFAA5A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Krátké vstupní v</a:t>
            </a:r>
            <a:r>
              <a:rPr lang="en-US" sz="2400" b="1" dirty="0" err="1">
                <a:solidFill>
                  <a:srgbClr val="FFAA5A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ideo</a:t>
            </a:r>
            <a:endParaRPr lang="en-US" sz="2400" b="1" dirty="0">
              <a:solidFill>
                <a:srgbClr val="FFAA5A"/>
              </a:solidFill>
              <a:latin typeface="Aptos" panose="020B000402020202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sz="2200" b="1" dirty="0"/>
              <a:t>Ptali jsme se občanů EU na DIGITÁLNÍ</a:t>
            </a:r>
            <a:r>
              <a:rPr lang="en-US" sz="2200" b="1" dirty="0"/>
              <a:t> </a:t>
            </a:r>
            <a:r>
              <a:rPr lang="en-US" sz="2200" b="1" dirty="0">
                <a:hlinkClick r:id="rId2"/>
              </a:rPr>
              <a:t>#EUHaveYourSay</a:t>
            </a:r>
            <a:r>
              <a:rPr lang="en-US" sz="2200" b="1" dirty="0"/>
              <a:t> </a:t>
            </a:r>
          </a:p>
        </p:txBody>
      </p:sp>
      <p:pic>
        <p:nvPicPr>
          <p:cNvPr id="4" name="Εικόνα 3" descr="Obrázok, na ktorom je text, ľudská tvár, ošatenie, chlapec&#10;&#10;Automaticky generovaný popi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4296" y="1501711"/>
            <a:ext cx="6903720" cy="3854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6648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BE27E721-AF77-4034-76E7-B653B6962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43" y="344728"/>
            <a:ext cx="12046688" cy="857885"/>
          </a:xfrm>
        </p:spPr>
        <p:txBody>
          <a:bodyPr>
            <a:noAutofit/>
          </a:bodyPr>
          <a:lstStyle/>
          <a:p>
            <a:r>
              <a:rPr lang="cs-CZ" sz="3600" dirty="0">
                <a:latin typeface="Aptos" panose="020B0004020202020204" pitchFamily="34" charset="0"/>
                <a:ea typeface="Cambria"/>
              </a:rPr>
              <a:t>Digitální účast na demokracii EU</a:t>
            </a:r>
            <a:endParaRPr lang="en-GB" sz="3600" dirty="0">
              <a:latin typeface="Aptos" panose="020B0004020202020204" pitchFamily="34" charset="0"/>
              <a:ea typeface="Cambria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9B82E99-8401-914C-FF78-385CEA3006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5787" y="1287674"/>
            <a:ext cx="11000444" cy="5118340"/>
          </a:xfrm>
        </p:spPr>
        <p:txBody>
          <a:bodyPr vert="horz" lIns="91440" tIns="45720" rIns="91440" bIns="45720" rtlCol="0">
            <a:normAutofit/>
          </a:bodyPr>
          <a:lstStyle/>
          <a:p>
            <a:pPr algn="just"/>
            <a:r>
              <a:rPr lang="cs-CZ" dirty="0">
                <a:latin typeface="Aptos" panose="020B0004020202020204" pitchFamily="34" charset="0"/>
              </a:rPr>
              <a:t>Vlastnictví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státní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příslušnosti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země</a:t>
            </a:r>
            <a:r>
              <a:rPr lang="en-GB" dirty="0">
                <a:latin typeface="Aptos" panose="020B0004020202020204" pitchFamily="34" charset="0"/>
              </a:rPr>
              <a:t> EU </a:t>
            </a:r>
            <a:r>
              <a:rPr lang="en-GB" dirty="0" err="1">
                <a:latin typeface="Aptos" panose="020B0004020202020204" pitchFamily="34" charset="0"/>
              </a:rPr>
              <a:t>automaticky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uděluje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jedno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občanství</a:t>
            </a:r>
            <a:r>
              <a:rPr lang="en-GB" dirty="0">
                <a:latin typeface="Aptos" panose="020B0004020202020204" pitchFamily="34" charset="0"/>
              </a:rPr>
              <a:t> EU, </a:t>
            </a:r>
            <a:r>
              <a:rPr lang="en-GB" dirty="0" err="1">
                <a:latin typeface="Aptos" panose="020B0004020202020204" pitchFamily="34" charset="0"/>
              </a:rPr>
              <a:t>což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zahrnuje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právo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účastnit</a:t>
            </a:r>
            <a:r>
              <a:rPr lang="en-GB" dirty="0">
                <a:latin typeface="Aptos" panose="020B0004020202020204" pitchFamily="34" charset="0"/>
              </a:rPr>
              <a:t> se </a:t>
            </a:r>
            <a:r>
              <a:rPr lang="en-GB" dirty="0" err="1">
                <a:latin typeface="Aptos" panose="020B0004020202020204" pitchFamily="34" charset="0"/>
              </a:rPr>
              <a:t>demokratického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procesu</a:t>
            </a:r>
            <a:r>
              <a:rPr lang="en-GB" dirty="0">
                <a:latin typeface="Aptos" panose="020B0004020202020204" pitchFamily="34" charset="0"/>
              </a:rPr>
              <a:t>.</a:t>
            </a:r>
            <a:endParaRPr lang="sk-SK" dirty="0">
              <a:latin typeface="Aptos" panose="020B0004020202020204" pitchFamily="34" charset="0"/>
            </a:endParaRPr>
          </a:p>
          <a:p>
            <a:pPr algn="just"/>
            <a:r>
              <a:rPr lang="en-GB" dirty="0">
                <a:latin typeface="Aptos" panose="020B0004020202020204" pitchFamily="34" charset="0"/>
              </a:rPr>
              <a:t>EU </a:t>
            </a:r>
            <a:r>
              <a:rPr lang="en-GB" dirty="0" err="1">
                <a:latin typeface="Aptos" panose="020B0004020202020204" pitchFamily="34" charset="0"/>
              </a:rPr>
              <a:t>podnikla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různé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kroky</a:t>
            </a:r>
            <a:r>
              <a:rPr lang="en-GB" dirty="0">
                <a:latin typeface="Aptos" panose="020B0004020202020204" pitchFamily="34" charset="0"/>
              </a:rPr>
              <a:t> k </a:t>
            </a:r>
            <a:r>
              <a:rPr lang="en-GB" dirty="0" err="1">
                <a:latin typeface="Aptos" panose="020B0004020202020204" pitchFamily="34" charset="0"/>
              </a:rPr>
              <a:t>ochraně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evropské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demokracie</a:t>
            </a:r>
            <a:r>
              <a:rPr lang="en-GB" dirty="0">
                <a:latin typeface="Aptos" panose="020B0004020202020204" pitchFamily="34" charset="0"/>
              </a:rPr>
              <a:t>, </a:t>
            </a:r>
            <a:r>
              <a:rPr lang="en-GB" dirty="0" err="1">
                <a:latin typeface="Aptos" panose="020B0004020202020204" pitchFamily="34" charset="0"/>
              </a:rPr>
              <a:t>prosazování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svobodných</a:t>
            </a:r>
            <a:r>
              <a:rPr lang="en-GB" dirty="0">
                <a:latin typeface="Aptos" panose="020B0004020202020204" pitchFamily="34" charset="0"/>
              </a:rPr>
              <a:t> a </a:t>
            </a:r>
            <a:r>
              <a:rPr lang="en-GB" dirty="0" err="1">
                <a:latin typeface="Aptos" panose="020B0004020202020204" pitchFamily="34" charset="0"/>
              </a:rPr>
              <a:t>spravedlivých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voleb</a:t>
            </a:r>
            <a:r>
              <a:rPr lang="en-GB" dirty="0">
                <a:latin typeface="Aptos" panose="020B0004020202020204" pitchFamily="34" charset="0"/>
              </a:rPr>
              <a:t> a </a:t>
            </a:r>
            <a:r>
              <a:rPr lang="en-GB" dirty="0" err="1">
                <a:latin typeface="Aptos" panose="020B0004020202020204" pitchFamily="34" charset="0"/>
              </a:rPr>
              <a:t>prosazování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volebních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práv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občanů</a:t>
            </a:r>
            <a:r>
              <a:rPr lang="en-GB" dirty="0">
                <a:latin typeface="Aptos" panose="020B0004020202020204" pitchFamily="34" charset="0"/>
              </a:rPr>
              <a:t> EU.</a:t>
            </a:r>
            <a:endParaRPr lang="sk-SK" dirty="0">
              <a:latin typeface="Aptos" panose="020B0004020202020204" pitchFamily="34" charset="0"/>
            </a:endParaRPr>
          </a:p>
          <a:p>
            <a:pPr algn="just"/>
            <a:r>
              <a:rPr lang="cs-CZ" dirty="0">
                <a:latin typeface="Aptos" panose="020B0004020202020204" pitchFamily="34" charset="0"/>
              </a:rPr>
              <a:t>To obsahuje</a:t>
            </a:r>
            <a:r>
              <a:rPr lang="en-GB" dirty="0">
                <a:latin typeface="Aptos" panose="020B0004020202020204" pitchFamily="34" charset="0"/>
              </a:rPr>
              <a:t>  </a:t>
            </a:r>
            <a:r>
              <a:rPr lang="en-GB" dirty="0" err="1">
                <a:latin typeface="Aptos" panose="020B0004020202020204" pitchFamily="34" charset="0"/>
              </a:rPr>
              <a:t>možnost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volně</a:t>
            </a:r>
            <a:r>
              <a:rPr lang="en-GB" dirty="0">
                <a:latin typeface="Aptos" panose="020B0004020202020204" pitchFamily="34" charset="0"/>
              </a:rPr>
              <a:t> se </a:t>
            </a:r>
            <a:r>
              <a:rPr lang="en-GB" dirty="0" err="1">
                <a:latin typeface="Aptos" panose="020B0004020202020204" pitchFamily="34" charset="0"/>
              </a:rPr>
              <a:t>pohybovat</a:t>
            </a:r>
            <a:r>
              <a:rPr lang="en-GB" dirty="0">
                <a:latin typeface="Aptos" panose="020B0004020202020204" pitchFamily="34" charset="0"/>
              </a:rPr>
              <a:t> a </a:t>
            </a:r>
            <a:r>
              <a:rPr lang="en-GB" dirty="0" err="1">
                <a:latin typeface="Aptos" panose="020B0004020202020204" pitchFamily="34" charset="0"/>
              </a:rPr>
              <a:t>pobývat</a:t>
            </a:r>
            <a:r>
              <a:rPr lang="en-GB" dirty="0">
                <a:latin typeface="Aptos" panose="020B0004020202020204" pitchFamily="34" charset="0"/>
              </a:rPr>
              <a:t> v</a:t>
            </a:r>
            <a:r>
              <a:rPr lang="cs-CZ" dirty="0">
                <a:latin typeface="Aptos" panose="020B0004020202020204" pitchFamily="34" charset="0"/>
              </a:rPr>
              <a:t> </a:t>
            </a:r>
            <a:r>
              <a:rPr lang="en-GB" dirty="0">
                <a:latin typeface="Aptos" panose="020B0004020202020204" pitchFamily="34" charset="0"/>
              </a:rPr>
              <a:t>EU, </a:t>
            </a:r>
            <a:r>
              <a:rPr lang="en-GB" dirty="0" err="1">
                <a:latin typeface="Aptos" panose="020B0004020202020204" pitchFamily="34" charset="0"/>
              </a:rPr>
              <a:t>což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přispívá</a:t>
            </a:r>
            <a:r>
              <a:rPr lang="en-GB" dirty="0">
                <a:latin typeface="Aptos" panose="020B0004020202020204" pitchFamily="34" charset="0"/>
              </a:rPr>
              <a:t> k </a:t>
            </a:r>
            <a:r>
              <a:rPr lang="en-GB" dirty="0" err="1">
                <a:latin typeface="Aptos" panose="020B0004020202020204" pitchFamily="34" charset="0"/>
              </a:rPr>
              <a:t>propojenější</a:t>
            </a:r>
            <a:r>
              <a:rPr lang="en-GB" dirty="0">
                <a:latin typeface="Aptos" panose="020B0004020202020204" pitchFamily="34" charset="0"/>
              </a:rPr>
              <a:t> a </a:t>
            </a:r>
            <a:r>
              <a:rPr lang="en-GB" dirty="0" err="1">
                <a:latin typeface="Aptos" panose="020B0004020202020204" pitchFamily="34" charset="0"/>
              </a:rPr>
              <a:t>demokratičtější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unii</a:t>
            </a:r>
            <a:r>
              <a:rPr lang="en-GB" dirty="0">
                <a:latin typeface="Aptos" panose="020B0004020202020204" pitchFamily="34" charset="0"/>
              </a:rPr>
              <a:t>.</a:t>
            </a:r>
            <a:endParaRPr lang="sk-SK" dirty="0">
              <a:latin typeface="Aptos" panose="020B0004020202020204" pitchFamily="34" charset="0"/>
            </a:endParaRPr>
          </a:p>
          <a:p>
            <a:pPr algn="just"/>
            <a:r>
              <a:rPr lang="en-GB" dirty="0" err="1">
                <a:latin typeface="Aptos" panose="020B0004020202020204" pitchFamily="34" charset="0"/>
              </a:rPr>
              <a:t>Kromě</a:t>
            </a:r>
            <a:r>
              <a:rPr lang="en-GB" dirty="0">
                <a:latin typeface="Aptos" panose="020B0004020202020204" pitchFamily="34" charset="0"/>
              </a:rPr>
              <a:t> toho </a:t>
            </a:r>
            <a:r>
              <a:rPr lang="en-GB" dirty="0" err="1">
                <a:latin typeface="Aptos" panose="020B0004020202020204" pitchFamily="34" charset="0"/>
              </a:rPr>
              <a:t>mají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občané</a:t>
            </a:r>
            <a:r>
              <a:rPr lang="en-GB" dirty="0">
                <a:latin typeface="Aptos" panose="020B0004020202020204" pitchFamily="34" charset="0"/>
              </a:rPr>
              <a:t> EU </a:t>
            </a:r>
            <a:r>
              <a:rPr lang="en-GB" dirty="0" err="1">
                <a:latin typeface="Aptos" panose="020B0004020202020204" pitchFamily="34" charset="0"/>
              </a:rPr>
              <a:t>právo</a:t>
            </a:r>
            <a:r>
              <a:rPr lang="en-GB" dirty="0">
                <a:latin typeface="Aptos" panose="020B0004020202020204" pitchFamily="34" charset="0"/>
              </a:rPr>
              <a:t> na </a:t>
            </a:r>
            <a:r>
              <a:rPr lang="en-GB" dirty="0" err="1">
                <a:latin typeface="Aptos" panose="020B0004020202020204" pitchFamily="34" charset="0"/>
              </a:rPr>
              <a:t>konzulární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ochranu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mimo</a:t>
            </a:r>
            <a:r>
              <a:rPr lang="en-GB" dirty="0">
                <a:latin typeface="Aptos" panose="020B0004020202020204" pitchFamily="34" charset="0"/>
              </a:rPr>
              <a:t> EU, </a:t>
            </a:r>
            <a:r>
              <a:rPr lang="en-GB" dirty="0" err="1">
                <a:latin typeface="Aptos" panose="020B0004020202020204" pitchFamily="34" charset="0"/>
              </a:rPr>
              <a:t>což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odráží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závazek</a:t>
            </a:r>
            <a:r>
              <a:rPr lang="en-GB" dirty="0">
                <a:latin typeface="Aptos" panose="020B0004020202020204" pitchFamily="34" charset="0"/>
              </a:rPr>
              <a:t> EU </a:t>
            </a:r>
            <a:r>
              <a:rPr lang="en-GB" dirty="0" err="1">
                <a:latin typeface="Aptos" panose="020B0004020202020204" pitchFamily="34" charset="0"/>
              </a:rPr>
              <a:t>dodržovat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práva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svých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občanů</a:t>
            </a:r>
            <a:r>
              <a:rPr lang="en-GB" dirty="0">
                <a:latin typeface="Aptos" panose="020B0004020202020204" pitchFamily="34" charset="0"/>
              </a:rPr>
              <a:t> a </a:t>
            </a:r>
            <a:r>
              <a:rPr lang="en-GB" dirty="0" err="1">
                <a:latin typeface="Aptos" panose="020B0004020202020204" pitchFamily="34" charset="0"/>
              </a:rPr>
              <a:t>demokratickou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účast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i</a:t>
            </a:r>
            <a:r>
              <a:rPr lang="en-GB" dirty="0">
                <a:latin typeface="Aptos" panose="020B0004020202020204" pitchFamily="34" charset="0"/>
              </a:rPr>
              <a:t> za </a:t>
            </a:r>
            <a:r>
              <a:rPr lang="en-GB" dirty="0" err="1">
                <a:latin typeface="Aptos" panose="020B0004020202020204" pitchFamily="34" charset="0"/>
              </a:rPr>
              <a:t>jejími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hranicemi</a:t>
            </a:r>
            <a:r>
              <a:rPr lang="en-GB" dirty="0">
                <a:latin typeface="Aptos" panose="020B00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161192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312298" y="654050"/>
            <a:ext cx="11567404" cy="53271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just" defTabSz="609630" rtl="0" eaLnBrk="1" fontAlgn="auto" latinLnBrk="0" hangingPunct="1">
              <a:lnSpc>
                <a:spcPts val="1803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667" b="1" i="0" u="none" strike="noStrike" kern="1200" cap="none" spc="0" normalizeH="0" baseline="0" noProof="0" dirty="0">
                <a:ln>
                  <a:noFill/>
                </a:ln>
                <a:solidFill>
                  <a:srgbClr val="92BAB5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Volná licence</a:t>
            </a:r>
            <a:r>
              <a:rPr kumimoji="0" lang="en-US" sz="2667" b="1" i="0" u="none" strike="noStrike" kern="1200" cap="none" spc="0" normalizeH="0" baseline="0" noProof="0" dirty="0">
                <a:ln>
                  <a:noFill/>
                </a:ln>
                <a:solidFill>
                  <a:srgbClr val="92BAB5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</a:p>
          <a:p>
            <a:pPr marL="0" marR="0" lvl="0" indent="0" algn="just" defTabSz="609630" rtl="0" eaLnBrk="1" fontAlgn="auto" latinLnBrk="0" hangingPunct="1">
              <a:lnSpc>
                <a:spcPts val="1803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</a:p>
          <a:p>
            <a:pPr marL="0" marR="0" lvl="0" indent="0" algn="just" defTabSz="609630" rtl="0" eaLnBrk="1" fontAlgn="auto" latinLnBrk="0" hangingPunct="1">
              <a:lnSpc>
                <a:spcPts val="1803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T</a:t>
            </a:r>
            <a:r>
              <a:rPr kumimoji="0" lang="cs-CZ" sz="21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ento</a:t>
            </a:r>
            <a:r>
              <a:rPr kumimoji="0" lang="cs-CZ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produkt byl vytvořen jako součást projektu</a:t>
            </a:r>
            <a:r>
              <a:rPr kumimoji="0" lang="en-US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"Building Digital Resilience by Making Digital Wellbeing and Security Accessible to All 2022-2-SK01-KA220-ADU-000096888" </a:t>
            </a:r>
            <a:r>
              <a:rPr kumimoji="0" lang="cs-CZ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za podpory Evropské komise a vyjadřuje výlučně názor autora. Evropská komise neodpovídá za obsah dokumentu.</a:t>
            </a:r>
            <a:r>
              <a:rPr kumimoji="0" lang="en-US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</a:p>
          <a:p>
            <a:pPr marL="0" marR="0" lvl="0" indent="0" algn="just" defTabSz="609630" rtl="0" eaLnBrk="1" fontAlgn="auto" latinLnBrk="0" hangingPunct="1">
              <a:lnSpc>
                <a:spcPts val="1803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The publication obtains the Creative Commons License CC BY- NC SA.</a:t>
            </a:r>
          </a:p>
          <a:p>
            <a:pPr marL="0" marR="0" lvl="0" indent="0" algn="just" defTabSz="609630" rtl="0" eaLnBrk="1" fontAlgn="auto" latinLnBrk="0" hangingPunct="1">
              <a:lnSpc>
                <a:spcPts val="1803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Inter"/>
              <a:cs typeface="Inter"/>
              <a:sym typeface="Inter"/>
            </a:endParaRPr>
          </a:p>
          <a:p>
            <a:pPr marL="0" marR="0" lvl="0" indent="0" algn="just" defTabSz="609630" rtl="0" eaLnBrk="1" fontAlgn="auto" latinLnBrk="0" hangingPunct="1">
              <a:lnSpc>
                <a:spcPts val="1803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</a:p>
          <a:p>
            <a:pPr marL="0" marR="0" lvl="0" indent="0" algn="just" defTabSz="609630" rtl="0" eaLnBrk="1" fontAlgn="auto" latinLnBrk="0" hangingPunct="1">
              <a:lnSpc>
                <a:spcPts val="1803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Inter"/>
              <a:cs typeface="Inter"/>
              <a:sym typeface="Inter"/>
            </a:endParaRPr>
          </a:p>
          <a:p>
            <a:pPr marL="0" marR="0" lvl="0" indent="0" algn="just" defTabSz="609630" rtl="0" eaLnBrk="1" fontAlgn="auto" latinLnBrk="0" hangingPunct="1">
              <a:lnSpc>
                <a:spcPts val="1803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Inter"/>
              <a:cs typeface="Inter"/>
              <a:sym typeface="Inter"/>
            </a:endParaRPr>
          </a:p>
          <a:p>
            <a:pPr marL="0" marR="0" lvl="0" indent="0" algn="just" defTabSz="609630" rtl="0" eaLnBrk="1" fontAlgn="auto" latinLnBrk="0" hangingPunct="1">
              <a:lnSpc>
                <a:spcPts val="1803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T</a:t>
            </a:r>
            <a:r>
              <a:rPr kumimoji="0" lang="cs-CZ" sz="213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ato</a:t>
            </a:r>
            <a:r>
              <a:rPr kumimoji="0" lang="cs-CZ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licence opravňuje distribuovat, remixovat, vylepšovat a vytvářet další obsahy, ale pouze nekomerčně. Je-li obsah používán, musí být:</a:t>
            </a:r>
          </a:p>
          <a:p>
            <a:pPr marL="0" marR="0" lvl="0" indent="0" algn="just" defTabSz="609630" rtl="0" eaLnBrk="1" fontAlgn="auto" latinLnBrk="0" hangingPunct="1">
              <a:lnSpc>
                <a:spcPts val="1803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1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Inter"/>
              <a:cs typeface="Inter"/>
              <a:sym typeface="Inter"/>
            </a:endParaRPr>
          </a:p>
          <a:p>
            <a:pPr marL="0" marR="0" lvl="0" indent="0" algn="just" defTabSz="609630" rtl="0" eaLnBrk="1" fontAlgn="auto" latinLnBrk="0" hangingPunct="1">
              <a:lnSpc>
                <a:spcPts val="1803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133" dirty="0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1.Uveden zdroj a link k licenci a musí být uvedeny případné úpravy textu. Copyright zůstává autorům dokumentů.</a:t>
            </a:r>
          </a:p>
          <a:p>
            <a:pPr marL="0" marR="0" lvl="0" indent="0" algn="just" defTabSz="609630" rtl="0" eaLnBrk="1" fontAlgn="auto" latinLnBrk="0" hangingPunct="1">
              <a:lnSpc>
                <a:spcPts val="1803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133" dirty="0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2.Text nesmí být použit ke komerčním účelům.</a:t>
            </a:r>
          </a:p>
          <a:p>
            <a:pPr marL="0" marR="0" lvl="0" indent="0" algn="just" defTabSz="609630" rtl="0" eaLnBrk="1" fontAlgn="auto" latinLnBrk="0" hangingPunct="1">
              <a:lnSpc>
                <a:spcPts val="1803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133" dirty="0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3.Dojde-li k úpravám textu, musí být úpravy uvedeny pod identickou licencí jako originál.</a:t>
            </a:r>
          </a:p>
          <a:p>
            <a:pPr marL="304815" marR="0" lvl="1" algn="just" defTabSz="609630" rtl="0" eaLnBrk="1" fontAlgn="auto" latinLnBrk="0" hangingPunct="1">
              <a:lnSpc>
                <a:spcPts val="1803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cs-CZ" sz="2133" noProof="0" dirty="0">
              <a:solidFill>
                <a:srgbClr val="FF0000"/>
              </a:solidFill>
              <a:latin typeface="Aptos" panose="020B0004020202020204" pitchFamily="34" charset="0"/>
              <a:ea typeface="Inter"/>
              <a:cs typeface="Inter"/>
              <a:sym typeface="Inter"/>
            </a:endParaRPr>
          </a:p>
          <a:p>
            <a:pPr marL="304815" marR="0" lvl="1" algn="just" defTabSz="609630" rtl="0" eaLnBrk="1" fontAlgn="auto" latinLnBrk="0" hangingPunct="1">
              <a:lnSpc>
                <a:spcPts val="1803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cs-CZ" sz="2133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Vyloučení odpovědnosti:</a:t>
            </a:r>
            <a:r>
              <a:rPr kumimoji="0" lang="en-US" sz="2133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 </a:t>
            </a:r>
          </a:p>
          <a:p>
            <a:pPr marL="0" marR="0" lvl="0" indent="0" algn="just" defTabSz="609630" rtl="0" eaLnBrk="1" fontAlgn="auto" latinLnBrk="0" hangingPunct="1">
              <a:lnSpc>
                <a:spcPts val="1803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33" b="1" i="0" u="none" strike="noStrike" kern="1200" cap="none" spc="0" normalizeH="0" baseline="0" noProof="0" dirty="0">
              <a:ln>
                <a:noFill/>
              </a:ln>
              <a:solidFill>
                <a:srgbClr val="FFAA5A"/>
              </a:solidFill>
              <a:effectLst/>
              <a:uLnTx/>
              <a:uFillTx/>
              <a:latin typeface="Aptos" panose="020B0004020202020204" pitchFamily="34" charset="0"/>
              <a:ea typeface="Inter"/>
              <a:cs typeface="Inter"/>
              <a:sym typeface="Inter"/>
            </a:endParaRPr>
          </a:p>
          <a:p>
            <a:pPr marL="0" marR="0" lvl="0" indent="0" algn="just" defTabSz="609630" rtl="0" eaLnBrk="1" fontAlgn="auto" latinLnBrk="0" hangingPunct="1">
              <a:lnSpc>
                <a:spcPts val="1803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Finančně podpořeno Evropskou unií. Názory a stanoviska vyjádřená v textu</a:t>
            </a:r>
            <a:r>
              <a:rPr kumimoji="0" lang="en-US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  <a:r>
              <a:rPr kumimoji="0" lang="cs-CZ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nutně nereflektují názory EU a Evropské exekutivní agentury (EACEA). Obě instituce neodpovídají za obsah.</a:t>
            </a:r>
            <a:endParaRPr kumimoji="0" lang="en-US" sz="21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Inter"/>
              <a:cs typeface="Inter"/>
              <a:sym typeface="Inter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406400" y="2362200"/>
            <a:ext cx="1562748" cy="539148"/>
          </a:xfrm>
          <a:custGeom>
            <a:avLst/>
            <a:gdLst/>
            <a:ahLst/>
            <a:cxnLst/>
            <a:rect l="l" t="t" r="r" b="b"/>
            <a:pathLst>
              <a:path w="2344122" h="808722">
                <a:moveTo>
                  <a:pt x="0" y="0"/>
                </a:moveTo>
                <a:lnTo>
                  <a:pt x="2344122" y="0"/>
                </a:lnTo>
                <a:lnTo>
                  <a:pt x="2344122" y="808722"/>
                </a:lnTo>
                <a:lnTo>
                  <a:pt x="0" y="80872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A84B152-3496-4C52-AF08-97AFFC09D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125F85EE-0741-464A-89E5-9FE05AD7F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934" y="0"/>
            <a:ext cx="6861819" cy="1212112"/>
          </a:xfrm>
        </p:spPr>
        <p:txBody>
          <a:bodyPr>
            <a:noAutofit/>
          </a:bodyPr>
          <a:lstStyle/>
          <a:p>
            <a:br>
              <a:rPr lang="cs-CZ" sz="12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</a:br>
            <a:br>
              <a:rPr lang="cs-CZ" sz="1200" dirty="0"/>
            </a:br>
            <a:r>
              <a:rPr lang="sk-SK" sz="3600">
                <a:latin typeface="Aptos" panose="020B0004020202020204" pitchFamily="34" charset="0"/>
              </a:rPr>
              <a:t> </a:t>
            </a:r>
            <a:br>
              <a:rPr lang="sk-SK" sz="3600">
                <a:latin typeface="Aptos" panose="020B0004020202020204" pitchFamily="34" charset="0"/>
              </a:rPr>
            </a:br>
            <a:r>
              <a:rPr lang="sk-SK" sz="3600">
                <a:latin typeface="Aptos" panose="020B0004020202020204" pitchFamily="34" charset="0"/>
              </a:rPr>
              <a:t>Rámec </a:t>
            </a:r>
            <a:r>
              <a:rPr lang="sk-SK" sz="3600" dirty="0" err="1">
                <a:latin typeface="Aptos" panose="020B0004020202020204" pitchFamily="34" charset="0"/>
              </a:rPr>
              <a:t>digitální</a:t>
            </a:r>
            <a:r>
              <a:rPr lang="sk-SK" sz="3600" dirty="0">
                <a:latin typeface="Aptos" panose="020B0004020202020204" pitchFamily="34" charset="0"/>
              </a:rPr>
              <a:t> </a:t>
            </a:r>
            <a:r>
              <a:rPr lang="sk-SK" sz="3600" dirty="0" err="1">
                <a:latin typeface="Aptos" panose="020B0004020202020204" pitchFamily="34" charset="0"/>
              </a:rPr>
              <a:t>kompetence</a:t>
            </a:r>
            <a:r>
              <a:rPr lang="sk-SK" sz="3600" dirty="0">
                <a:latin typeface="Aptos" panose="020B0004020202020204" pitchFamily="34" charset="0"/>
              </a:rPr>
              <a:t> EU</a:t>
            </a:r>
            <a:br>
              <a:rPr lang="cs-CZ" sz="1600" b="0" i="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</a:br>
            <a:br>
              <a:rPr lang="cs-CZ" sz="1600" dirty="0"/>
            </a:br>
            <a:endParaRPr lang="en-US" sz="4400" dirty="0">
              <a:latin typeface="Aptos" panose="020B0004020202020204" pitchFamily="34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B2ADB95-0FA3-4BD7-A8AC-89D014A8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D43C8CB-ADCB-F147-B1DE-A917435214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422" y="1325880"/>
            <a:ext cx="5920139" cy="485108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GB" dirty="0" err="1">
                <a:latin typeface="Aptos" panose="020B0004020202020204" pitchFamily="34" charset="0"/>
              </a:rPr>
              <a:t>Rámec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digitálních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kompetencí</a:t>
            </a:r>
            <a:r>
              <a:rPr lang="en-GB" dirty="0">
                <a:latin typeface="Aptos" panose="020B0004020202020204" pitchFamily="34" charset="0"/>
              </a:rPr>
              <a:t> EU pro </a:t>
            </a:r>
            <a:r>
              <a:rPr lang="en-GB" dirty="0" err="1">
                <a:latin typeface="Aptos" panose="020B0004020202020204" pitchFamily="34" charset="0"/>
              </a:rPr>
              <a:t>občany</a:t>
            </a:r>
            <a:r>
              <a:rPr lang="en-GB" dirty="0">
                <a:latin typeface="Aptos" panose="020B0004020202020204" pitchFamily="34" charset="0"/>
              </a:rPr>
              <a:t> (</a:t>
            </a:r>
            <a:r>
              <a:rPr lang="en-GB" dirty="0" err="1">
                <a:latin typeface="Aptos" panose="020B0004020202020204" pitchFamily="34" charset="0"/>
              </a:rPr>
              <a:t>DigComp</a:t>
            </a:r>
            <a:r>
              <a:rPr lang="en-GB" dirty="0">
                <a:latin typeface="Aptos" panose="020B0004020202020204" pitchFamily="34" charset="0"/>
              </a:rPr>
              <a:t>) </a:t>
            </a:r>
            <a:r>
              <a:rPr lang="en-GB" dirty="0" err="1">
                <a:latin typeface="Aptos" panose="020B0004020202020204" pitchFamily="34" charset="0"/>
              </a:rPr>
              <a:t>poskytuje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obecné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chápání</a:t>
            </a:r>
            <a:r>
              <a:rPr lang="en-GB" dirty="0">
                <a:latin typeface="Aptos" panose="020B0004020202020204" pitchFamily="34" charset="0"/>
              </a:rPr>
              <a:t> toho, co je </a:t>
            </a:r>
            <a:r>
              <a:rPr lang="en-GB" dirty="0" err="1">
                <a:latin typeface="Aptos" panose="020B0004020202020204" pitchFamily="34" charset="0"/>
              </a:rPr>
              <a:t>digitální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kompetence</a:t>
            </a:r>
            <a:r>
              <a:rPr lang="en-GB" dirty="0">
                <a:latin typeface="Aptos" panose="020B0004020202020204" pitchFamily="34" charset="0"/>
              </a:rPr>
              <a:t>.</a:t>
            </a:r>
          </a:p>
          <a:p>
            <a:pPr>
              <a:spcAft>
                <a:spcPts val="600"/>
              </a:spcAft>
            </a:pPr>
            <a:r>
              <a:rPr lang="en-GB" dirty="0" err="1">
                <a:latin typeface="Aptos" panose="020B0004020202020204" pitchFamily="34" charset="0"/>
              </a:rPr>
              <a:t>Digitální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kompetence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cs-CZ" dirty="0">
                <a:latin typeface="Aptos" panose="020B0004020202020204" pitchFamily="34" charset="0"/>
              </a:rPr>
              <a:t>představuje</a:t>
            </a:r>
            <a:r>
              <a:rPr lang="en-GB" dirty="0">
                <a:latin typeface="Aptos" panose="020B0004020202020204" pitchFamily="34" charset="0"/>
              </a:rPr>
              <a:t> s</a:t>
            </a:r>
            <a:r>
              <a:rPr lang="cs-CZ" dirty="0" err="1">
                <a:latin typeface="Aptos" panose="020B0004020202020204" pitchFamily="34" charset="0"/>
              </a:rPr>
              <a:t>polehlivé</a:t>
            </a:r>
            <a:r>
              <a:rPr lang="en-GB" dirty="0">
                <a:latin typeface="Aptos" panose="020B0004020202020204" pitchFamily="34" charset="0"/>
              </a:rPr>
              <a:t>, </a:t>
            </a:r>
            <a:r>
              <a:rPr lang="en-GB" dirty="0" err="1">
                <a:latin typeface="Aptos" panose="020B0004020202020204" pitchFamily="34" charset="0"/>
              </a:rPr>
              <a:t>kritické</a:t>
            </a:r>
            <a:r>
              <a:rPr lang="en-GB" dirty="0">
                <a:latin typeface="Aptos" panose="020B0004020202020204" pitchFamily="34" charset="0"/>
              </a:rPr>
              <a:t> a </a:t>
            </a:r>
            <a:r>
              <a:rPr lang="en-GB" dirty="0" err="1">
                <a:latin typeface="Aptos" panose="020B0004020202020204" pitchFamily="34" charset="0"/>
              </a:rPr>
              <a:t>zodpovědné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používání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digitálních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technologií</a:t>
            </a:r>
            <a:r>
              <a:rPr lang="en-GB" dirty="0">
                <a:latin typeface="Aptos" panose="020B0004020202020204" pitchFamily="34" charset="0"/>
              </a:rPr>
              <a:t>  p</a:t>
            </a:r>
            <a:r>
              <a:rPr lang="cs-CZ" dirty="0" err="1">
                <a:latin typeface="Aptos" panose="020B0004020202020204" pitchFamily="34" charset="0"/>
              </a:rPr>
              <a:t>ři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učení</a:t>
            </a:r>
            <a:r>
              <a:rPr lang="en-GB" dirty="0">
                <a:latin typeface="Aptos" panose="020B0004020202020204" pitchFamily="34" charset="0"/>
              </a:rPr>
              <a:t>, v </a:t>
            </a:r>
            <a:r>
              <a:rPr lang="cs-CZ" dirty="0">
                <a:latin typeface="Aptos" panose="020B0004020202020204" pitchFamily="34" charset="0"/>
              </a:rPr>
              <a:t>zaměstnání</a:t>
            </a:r>
            <a:r>
              <a:rPr lang="en-GB" dirty="0">
                <a:latin typeface="Aptos" panose="020B0004020202020204" pitchFamily="34" charset="0"/>
              </a:rPr>
              <a:t> a p</a:t>
            </a:r>
            <a:r>
              <a:rPr lang="cs-CZ" dirty="0" err="1">
                <a:latin typeface="Aptos" panose="020B0004020202020204" pitchFamily="34" charset="0"/>
              </a:rPr>
              <a:t>ři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účast</a:t>
            </a:r>
            <a:r>
              <a:rPr lang="cs-CZ" dirty="0">
                <a:latin typeface="Aptos" panose="020B0004020202020204" pitchFamily="34" charset="0"/>
              </a:rPr>
              <a:t>i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ve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společ</a:t>
            </a:r>
            <a:r>
              <a:rPr lang="cs-CZ" dirty="0" err="1">
                <a:latin typeface="Aptos" panose="020B0004020202020204" pitchFamily="34" charset="0"/>
              </a:rPr>
              <a:t>enských</a:t>
            </a:r>
            <a:r>
              <a:rPr lang="cs-CZ" dirty="0">
                <a:latin typeface="Aptos" panose="020B0004020202020204" pitchFamily="34" charset="0"/>
              </a:rPr>
              <a:t> aktivitách</a:t>
            </a:r>
            <a:r>
              <a:rPr lang="en-GB" dirty="0">
                <a:latin typeface="Aptos" panose="020B0004020202020204" pitchFamily="34" charset="0"/>
              </a:rPr>
              <a:t>.</a:t>
            </a:r>
          </a:p>
          <a:p>
            <a:pPr>
              <a:spcAft>
                <a:spcPts val="600"/>
              </a:spcAft>
            </a:pPr>
            <a:r>
              <a:rPr lang="cs-CZ" dirty="0">
                <a:latin typeface="Aptos" panose="020B0004020202020204" pitchFamily="34" charset="0"/>
              </a:rPr>
              <a:t>Bývá definována jako kombinace vědomostí, dovedností a postojů. </a:t>
            </a:r>
            <a:endParaRPr lang="en-GB" dirty="0">
              <a:latin typeface="Aptos" panose="020B0004020202020204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924DBCE-E731-4B22-8181-A39C1D862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8185" y="3423959"/>
            <a:ext cx="630884" cy="630884"/>
          </a:xfrm>
          <a:prstGeom prst="ellipse">
            <a:avLst/>
          </a:prstGeom>
          <a:noFill/>
          <a:ln w="1270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4CBF9756-6AC8-4C65-84DF-56FBFFA1D8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7450227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D385988-EAAF-4C27-AF8A-2BFBECAF3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9602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3621FD4-D14D-45D5-9A57-9A2DE5EA59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B621D332-7329-4994-8836-C429A51B7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2D20F754-35A9-4508-BE3C-C59996D14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1696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6" descr="DigComp - ICDL Arabia">
            <a:extLst>
              <a:ext uri="{FF2B5EF4-FFF2-40B4-BE49-F238E27FC236}">
                <a16:creationId xmlns:a16="http://schemas.microsoft.com/office/drawing/2014/main" id="{41D1DB16-B963-7BE0-457A-F0AE9C7A03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7077" y="1597520"/>
            <a:ext cx="4376914" cy="2917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28958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A84B152-3496-4C52-AF08-97AFFC09D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125F85EE-0741-464A-89E5-9FE05AD7F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934" y="0"/>
            <a:ext cx="6861819" cy="1212112"/>
          </a:xfrm>
        </p:spPr>
        <p:txBody>
          <a:bodyPr>
            <a:noAutofit/>
          </a:bodyPr>
          <a:lstStyle/>
          <a:p>
            <a:r>
              <a:rPr lang="sk-SK" sz="3200" dirty="0">
                <a:latin typeface="Aptos" panose="020B0004020202020204" pitchFamily="34" charset="0"/>
              </a:rPr>
              <a:t>Rámec </a:t>
            </a:r>
            <a:r>
              <a:rPr lang="sk-SK" sz="3200" dirty="0" err="1">
                <a:latin typeface="Aptos" panose="020B0004020202020204" pitchFamily="34" charset="0"/>
              </a:rPr>
              <a:t>DigComp</a:t>
            </a:r>
            <a:r>
              <a:rPr lang="sk-SK" sz="3200" dirty="0">
                <a:latin typeface="Aptos" panose="020B0004020202020204" pitchFamily="34" charset="0"/>
              </a:rPr>
              <a:t> v EU</a:t>
            </a:r>
            <a:br>
              <a:rPr lang="sk-SK" sz="3200" dirty="0">
                <a:solidFill>
                  <a:srgbClr val="FFAA5A"/>
                </a:solidFill>
                <a:latin typeface="Aptos" panose="020B0004020202020204" pitchFamily="34" charset="0"/>
              </a:rPr>
            </a:br>
            <a:r>
              <a:rPr lang="sk-SK" sz="3200" dirty="0">
                <a:solidFill>
                  <a:srgbClr val="FFAA5A"/>
                </a:solidFill>
                <a:latin typeface="Aptos" panose="020B0004020202020204" pitchFamily="34" charset="0"/>
              </a:rPr>
              <a:t>5 oblastí </a:t>
            </a:r>
            <a:r>
              <a:rPr lang="sk-SK" sz="3200" dirty="0" err="1">
                <a:solidFill>
                  <a:srgbClr val="FFAA5A"/>
                </a:solidFill>
                <a:latin typeface="Aptos" panose="020B0004020202020204" pitchFamily="34" charset="0"/>
              </a:rPr>
              <a:t>kompetence</a:t>
            </a:r>
            <a:r>
              <a:rPr lang="sk-SK" sz="3200" dirty="0">
                <a:solidFill>
                  <a:srgbClr val="FFAA5A"/>
                </a:solidFill>
                <a:latin typeface="Aptos" panose="020B0004020202020204" pitchFamily="34" charset="0"/>
              </a:rPr>
              <a:t> </a:t>
            </a:r>
            <a:endParaRPr lang="en-US" sz="4000" dirty="0">
              <a:latin typeface="Aptos" panose="020B0004020202020204" pitchFamily="34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B2ADB95-0FA3-4BD7-A8AC-89D014A8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D43C8CB-ADCB-F147-B1DE-A917435214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422" y="1325880"/>
            <a:ext cx="5920139" cy="485108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GB" sz="3600" dirty="0">
                <a:latin typeface="Aptos" panose="020B0004020202020204" pitchFamily="34" charset="0"/>
              </a:rPr>
              <a:t>Informa</a:t>
            </a:r>
            <a:r>
              <a:rPr lang="cs-CZ" sz="3600" dirty="0" err="1">
                <a:latin typeface="Aptos" panose="020B0004020202020204" pitchFamily="34" charset="0"/>
              </a:rPr>
              <a:t>ce</a:t>
            </a:r>
            <a:r>
              <a:rPr lang="cs-CZ" sz="3600" dirty="0">
                <a:latin typeface="Aptos" panose="020B0004020202020204" pitchFamily="34" charset="0"/>
              </a:rPr>
              <a:t> a datová gramotnost</a:t>
            </a:r>
            <a:r>
              <a:rPr lang="en-GB" sz="3600" dirty="0">
                <a:latin typeface="Aptos" panose="020B0004020202020204" pitchFamily="34" charset="0"/>
              </a:rPr>
              <a:t>  </a:t>
            </a:r>
          </a:p>
          <a:p>
            <a:pPr>
              <a:spcAft>
                <a:spcPts val="600"/>
              </a:spcAft>
            </a:pPr>
            <a:r>
              <a:rPr lang="cs-CZ" sz="3600" dirty="0">
                <a:latin typeface="Aptos" panose="020B0004020202020204" pitchFamily="34" charset="0"/>
              </a:rPr>
              <a:t>Komunikace a spolupráce</a:t>
            </a:r>
            <a:endParaRPr lang="en-GB" sz="3600" dirty="0">
              <a:latin typeface="Aptos" panose="020B00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cs-CZ" sz="3600" dirty="0">
                <a:latin typeface="Aptos" panose="020B0004020202020204" pitchFamily="34" charset="0"/>
              </a:rPr>
              <a:t>Tvorba digitálního obsahu</a:t>
            </a:r>
            <a:endParaRPr lang="en-GB" sz="3600" dirty="0">
              <a:latin typeface="Aptos" panose="020B00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cs-CZ" sz="3600" dirty="0">
                <a:latin typeface="Aptos" panose="020B0004020202020204" pitchFamily="34" charset="0"/>
              </a:rPr>
              <a:t>Bezpečnost</a:t>
            </a:r>
            <a:endParaRPr lang="en-GB" sz="3600" dirty="0">
              <a:latin typeface="Aptos" panose="020B00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cs-CZ" sz="3600" dirty="0">
                <a:latin typeface="Aptos" panose="020B0004020202020204" pitchFamily="34" charset="0"/>
              </a:rPr>
              <a:t>Řešení problému</a:t>
            </a:r>
            <a:endParaRPr lang="en-GB" sz="3600" dirty="0">
              <a:latin typeface="Aptos" panose="020B0004020202020204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924DBCE-E731-4B22-8181-A39C1D862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8185" y="3423959"/>
            <a:ext cx="630884" cy="630884"/>
          </a:xfrm>
          <a:prstGeom prst="ellipse">
            <a:avLst/>
          </a:prstGeom>
          <a:noFill/>
          <a:ln w="1270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4CBF9756-6AC8-4C65-84DF-56FBFFA1D8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7450227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D385988-EAAF-4C27-AF8A-2BFBECAF3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9602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3621FD4-D14D-45D5-9A57-9A2DE5EA59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B621D332-7329-4994-8836-C429A51B7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2D20F754-35A9-4508-BE3C-C59996D14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1696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DigComp competence areas">
            <a:extLst>
              <a:ext uri="{FF2B5EF4-FFF2-40B4-BE49-F238E27FC236}">
                <a16:creationId xmlns:a16="http://schemas.microsoft.com/office/drawing/2014/main" id="{C9B50BD1-E175-83D6-9F93-692D6B2EDC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7646" y="1663000"/>
            <a:ext cx="3495776" cy="3219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6856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064" y="250031"/>
            <a:ext cx="9706135" cy="105587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sk-SK" sz="4000" dirty="0">
                <a:latin typeface="Aptos" panose="020B0004020202020204" pitchFamily="34" charset="0"/>
              </a:rPr>
              <a:t>Rámec </a:t>
            </a:r>
            <a:r>
              <a:rPr lang="sk-SK" sz="4000" dirty="0" err="1">
                <a:latin typeface="Aptos" panose="020B0004020202020204" pitchFamily="34" charset="0"/>
              </a:rPr>
              <a:t>DigComp</a:t>
            </a:r>
            <a:r>
              <a:rPr lang="sk-SK" sz="4000" dirty="0">
                <a:latin typeface="Aptos" panose="020B0004020202020204" pitchFamily="34" charset="0"/>
              </a:rPr>
              <a:t> v EU </a:t>
            </a:r>
            <a:endParaRPr lang="en-US" sz="4000" dirty="0">
              <a:latin typeface="Aptos" panose="020B00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" y="1305906"/>
            <a:ext cx="7291281" cy="5159673"/>
          </a:xfrm>
        </p:spPr>
        <p:txBody>
          <a:bodyPr>
            <a:normAutofit fontScale="92500" lnSpcReduction="20000"/>
          </a:bodyPr>
          <a:lstStyle/>
          <a:p>
            <a:pPr algn="just">
              <a:spcAft>
                <a:spcPts val="600"/>
              </a:spcAft>
            </a:pPr>
            <a:r>
              <a:rPr lang="en-GB" b="1" dirty="0">
                <a:latin typeface="Aptos" panose="020B0004020202020204" pitchFamily="34" charset="0"/>
              </a:rPr>
              <a:t>Oblast </a:t>
            </a:r>
            <a:r>
              <a:rPr lang="en-GB" b="1" dirty="0" err="1">
                <a:latin typeface="Aptos" panose="020B0004020202020204" pitchFamily="34" charset="0"/>
              </a:rPr>
              <a:t>kompetence</a:t>
            </a:r>
            <a:r>
              <a:rPr lang="en-GB" b="1" dirty="0">
                <a:latin typeface="Aptos" panose="020B0004020202020204" pitchFamily="34" charset="0"/>
              </a:rPr>
              <a:t> 2 – </a:t>
            </a:r>
            <a:r>
              <a:rPr lang="en-GB" b="1" dirty="0" err="1">
                <a:latin typeface="Aptos" panose="020B0004020202020204" pitchFamily="34" charset="0"/>
              </a:rPr>
              <a:t>Komunikace</a:t>
            </a:r>
            <a:r>
              <a:rPr lang="en-GB" b="1" dirty="0">
                <a:latin typeface="Aptos" panose="020B0004020202020204" pitchFamily="34" charset="0"/>
              </a:rPr>
              <a:t> a </a:t>
            </a:r>
            <a:r>
              <a:rPr lang="en-GB" b="1" dirty="0" err="1">
                <a:latin typeface="Aptos" panose="020B0004020202020204" pitchFamily="34" charset="0"/>
              </a:rPr>
              <a:t>spolupráce</a:t>
            </a:r>
            <a:r>
              <a:rPr lang="en-GB" b="1" dirty="0">
                <a:latin typeface="Aptos" panose="020B0004020202020204" pitchFamily="34" charset="0"/>
              </a:rPr>
              <a:t>: </a:t>
            </a:r>
            <a:r>
              <a:rPr lang="en-GB" dirty="0" err="1">
                <a:latin typeface="Aptos" panose="020B0004020202020204" pitchFamily="34" charset="0"/>
              </a:rPr>
              <a:t>komunikovat</a:t>
            </a:r>
            <a:r>
              <a:rPr lang="en-GB" dirty="0">
                <a:latin typeface="Aptos" panose="020B0004020202020204" pitchFamily="34" charset="0"/>
              </a:rPr>
              <a:t> a </a:t>
            </a:r>
            <a:r>
              <a:rPr lang="en-GB" dirty="0" err="1">
                <a:latin typeface="Aptos" panose="020B0004020202020204" pitchFamily="34" charset="0"/>
              </a:rPr>
              <a:t>spolupracovat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prostřednictvím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digitálních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technologií</a:t>
            </a:r>
            <a:r>
              <a:rPr lang="en-GB" dirty="0">
                <a:latin typeface="Aptos" panose="020B0004020202020204" pitchFamily="34" charset="0"/>
              </a:rPr>
              <a:t> a </a:t>
            </a:r>
            <a:r>
              <a:rPr lang="en-GB" dirty="0" err="1">
                <a:latin typeface="Aptos" panose="020B0004020202020204" pitchFamily="34" charset="0"/>
              </a:rPr>
              <a:t>zároveň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si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uvědomovat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kulturní</a:t>
            </a:r>
            <a:r>
              <a:rPr lang="en-GB" dirty="0">
                <a:latin typeface="Aptos" panose="020B0004020202020204" pitchFamily="34" charset="0"/>
              </a:rPr>
              <a:t> a </a:t>
            </a:r>
            <a:r>
              <a:rPr lang="en-GB" dirty="0" err="1">
                <a:latin typeface="Aptos" panose="020B0004020202020204" pitchFamily="34" charset="0"/>
              </a:rPr>
              <a:t>generační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rozmanitost</a:t>
            </a:r>
            <a:r>
              <a:rPr lang="en-GB" dirty="0">
                <a:latin typeface="Aptos" panose="020B0004020202020204" pitchFamily="34" charset="0"/>
              </a:rPr>
              <a:t>. </a:t>
            </a:r>
            <a:r>
              <a:rPr lang="en-GB" dirty="0" err="1">
                <a:latin typeface="Aptos" panose="020B0004020202020204" pitchFamily="34" charset="0"/>
              </a:rPr>
              <a:t>Zapojit</a:t>
            </a:r>
            <a:r>
              <a:rPr lang="en-GB" dirty="0">
                <a:latin typeface="Aptos" panose="020B0004020202020204" pitchFamily="34" charset="0"/>
              </a:rPr>
              <a:t> se do </a:t>
            </a:r>
            <a:r>
              <a:rPr lang="en-GB" dirty="0" err="1">
                <a:latin typeface="Aptos" panose="020B0004020202020204" pitchFamily="34" charset="0"/>
              </a:rPr>
              <a:t>společnosti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prostřednictvím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veřejných</a:t>
            </a:r>
            <a:r>
              <a:rPr lang="en-GB" dirty="0">
                <a:latin typeface="Aptos" panose="020B0004020202020204" pitchFamily="34" charset="0"/>
              </a:rPr>
              <a:t> a </a:t>
            </a:r>
            <a:r>
              <a:rPr lang="en-GB" dirty="0" err="1">
                <a:latin typeface="Aptos" panose="020B0004020202020204" pitchFamily="34" charset="0"/>
              </a:rPr>
              <a:t>soukromých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digitálních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služeb</a:t>
            </a:r>
            <a:r>
              <a:rPr lang="en-GB" dirty="0">
                <a:latin typeface="Aptos" panose="020B0004020202020204" pitchFamily="34" charset="0"/>
              </a:rPr>
              <a:t> a </a:t>
            </a:r>
            <a:r>
              <a:rPr lang="en-GB" dirty="0" err="1">
                <a:latin typeface="Aptos" panose="020B0004020202020204" pitchFamily="34" charset="0"/>
              </a:rPr>
              <a:t>participativního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občanství</a:t>
            </a:r>
            <a:r>
              <a:rPr lang="en-GB" dirty="0">
                <a:latin typeface="Aptos" panose="020B0004020202020204" pitchFamily="34" charset="0"/>
              </a:rPr>
              <a:t>. </a:t>
            </a:r>
            <a:r>
              <a:rPr lang="en-GB" dirty="0" err="1">
                <a:latin typeface="Aptos" panose="020B0004020202020204" pitchFamily="34" charset="0"/>
              </a:rPr>
              <a:t>Spravovat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svou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digitální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přítomnost</a:t>
            </a:r>
            <a:r>
              <a:rPr lang="en-GB" dirty="0">
                <a:latin typeface="Aptos" panose="020B0004020202020204" pitchFamily="34" charset="0"/>
              </a:rPr>
              <a:t>, </a:t>
            </a:r>
            <a:r>
              <a:rPr lang="en-GB" dirty="0" err="1">
                <a:latin typeface="Aptos" panose="020B0004020202020204" pitchFamily="34" charset="0"/>
              </a:rPr>
              <a:t>identitu</a:t>
            </a:r>
            <a:r>
              <a:rPr lang="en-GB" dirty="0">
                <a:latin typeface="Aptos" panose="020B0004020202020204" pitchFamily="34" charset="0"/>
              </a:rPr>
              <a:t> a </a:t>
            </a:r>
            <a:r>
              <a:rPr lang="en-GB" dirty="0" err="1">
                <a:latin typeface="Aptos" panose="020B0004020202020204" pitchFamily="34" charset="0"/>
              </a:rPr>
              <a:t>pověst</a:t>
            </a:r>
            <a:r>
              <a:rPr lang="en-GB" dirty="0">
                <a:latin typeface="Aptos" panose="020B0004020202020204" pitchFamily="34" charset="0"/>
              </a:rPr>
              <a:t>.</a:t>
            </a:r>
          </a:p>
          <a:p>
            <a:pPr algn="just">
              <a:spcAft>
                <a:spcPts val="600"/>
              </a:spcAft>
            </a:pPr>
            <a:r>
              <a:rPr lang="en-GB" b="1" dirty="0" err="1">
                <a:latin typeface="Aptos" panose="020B0004020202020204" pitchFamily="34" charset="0"/>
              </a:rPr>
              <a:t>Podoblast</a:t>
            </a:r>
            <a:r>
              <a:rPr lang="en-GB" b="1" dirty="0">
                <a:latin typeface="Aptos" panose="020B0004020202020204" pitchFamily="34" charset="0"/>
              </a:rPr>
              <a:t> 2.3 </a:t>
            </a:r>
            <a:r>
              <a:rPr lang="en-GB" b="1" dirty="0" err="1">
                <a:latin typeface="Aptos" panose="020B0004020202020204" pitchFamily="34" charset="0"/>
              </a:rPr>
              <a:t>Zapojení</a:t>
            </a:r>
            <a:r>
              <a:rPr lang="en-GB" b="1" dirty="0">
                <a:latin typeface="Aptos" panose="020B0004020202020204" pitchFamily="34" charset="0"/>
              </a:rPr>
              <a:t> se do </a:t>
            </a:r>
            <a:r>
              <a:rPr lang="en-GB" b="1" dirty="0" err="1">
                <a:latin typeface="Aptos" panose="020B0004020202020204" pitchFamily="34" charset="0"/>
              </a:rPr>
              <a:t>občanství</a:t>
            </a:r>
            <a:r>
              <a:rPr lang="en-GB" b="1" dirty="0">
                <a:latin typeface="Aptos" panose="020B0004020202020204" pitchFamily="34" charset="0"/>
              </a:rPr>
              <a:t> </a:t>
            </a:r>
            <a:r>
              <a:rPr lang="en-GB" b="1" dirty="0" err="1">
                <a:latin typeface="Aptos" panose="020B0004020202020204" pitchFamily="34" charset="0"/>
              </a:rPr>
              <a:t>prostřednictvím</a:t>
            </a:r>
            <a:r>
              <a:rPr lang="en-GB" b="1" dirty="0">
                <a:latin typeface="Aptos" panose="020B0004020202020204" pitchFamily="34" charset="0"/>
              </a:rPr>
              <a:t> </a:t>
            </a:r>
            <a:r>
              <a:rPr lang="en-GB" b="1" dirty="0" err="1">
                <a:latin typeface="Aptos" panose="020B0004020202020204" pitchFamily="34" charset="0"/>
              </a:rPr>
              <a:t>digitálních</a:t>
            </a:r>
            <a:r>
              <a:rPr lang="en-GB" b="1" dirty="0">
                <a:latin typeface="Aptos" panose="020B0004020202020204" pitchFamily="34" charset="0"/>
              </a:rPr>
              <a:t> </a:t>
            </a:r>
            <a:r>
              <a:rPr lang="en-GB" b="1" dirty="0" err="1">
                <a:latin typeface="Aptos" panose="020B0004020202020204" pitchFamily="34" charset="0"/>
              </a:rPr>
              <a:t>technologií</a:t>
            </a:r>
            <a:r>
              <a:rPr lang="en-GB" dirty="0">
                <a:latin typeface="Aptos" panose="020B0004020202020204" pitchFamily="34" charset="0"/>
              </a:rPr>
              <a:t>: </a:t>
            </a:r>
            <a:r>
              <a:rPr lang="en-GB" dirty="0" err="1">
                <a:latin typeface="Aptos" panose="020B0004020202020204" pitchFamily="34" charset="0"/>
              </a:rPr>
              <a:t>zapojit</a:t>
            </a:r>
            <a:r>
              <a:rPr lang="en-GB" dirty="0">
                <a:latin typeface="Aptos" panose="020B0004020202020204" pitchFamily="34" charset="0"/>
              </a:rPr>
              <a:t> se do </a:t>
            </a:r>
            <a:r>
              <a:rPr lang="en-GB" dirty="0" err="1">
                <a:latin typeface="Aptos" panose="020B0004020202020204" pitchFamily="34" charset="0"/>
              </a:rPr>
              <a:t>společnosti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pomocí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veřejných</a:t>
            </a:r>
            <a:r>
              <a:rPr lang="en-GB" dirty="0">
                <a:latin typeface="Aptos" panose="020B0004020202020204" pitchFamily="34" charset="0"/>
              </a:rPr>
              <a:t> a </a:t>
            </a:r>
            <a:r>
              <a:rPr lang="en-GB" dirty="0" err="1">
                <a:latin typeface="Aptos" panose="020B0004020202020204" pitchFamily="34" charset="0"/>
              </a:rPr>
              <a:t>soukromých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digitálních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služeb</a:t>
            </a:r>
            <a:r>
              <a:rPr lang="en-GB" dirty="0">
                <a:latin typeface="Aptos" panose="020B0004020202020204" pitchFamily="34" charset="0"/>
              </a:rPr>
              <a:t>. </a:t>
            </a:r>
            <a:r>
              <a:rPr lang="en-GB" dirty="0" err="1">
                <a:latin typeface="Aptos" panose="020B0004020202020204" pitchFamily="34" charset="0"/>
              </a:rPr>
              <a:t>Hledání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příležitostí</a:t>
            </a:r>
            <a:r>
              <a:rPr lang="en-GB" dirty="0">
                <a:latin typeface="Aptos" panose="020B0004020202020204" pitchFamily="34" charset="0"/>
              </a:rPr>
              <a:t> pro </a:t>
            </a:r>
            <a:r>
              <a:rPr lang="en-GB" dirty="0" err="1">
                <a:latin typeface="Aptos" panose="020B0004020202020204" pitchFamily="34" charset="0"/>
              </a:rPr>
              <a:t>sebeposílení</a:t>
            </a:r>
            <a:r>
              <a:rPr lang="en-GB" dirty="0">
                <a:latin typeface="Aptos" panose="020B0004020202020204" pitchFamily="34" charset="0"/>
              </a:rPr>
              <a:t> a pro </a:t>
            </a:r>
            <a:r>
              <a:rPr lang="en-GB" dirty="0" err="1">
                <a:latin typeface="Aptos" panose="020B0004020202020204" pitchFamily="34" charset="0"/>
              </a:rPr>
              <a:t>participativní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občanství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prostřednictvím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vhodných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digitálních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technologií</a:t>
            </a:r>
            <a:r>
              <a:rPr lang="en-GB" dirty="0">
                <a:latin typeface="Aptos" panose="020B0004020202020204" pitchFamily="34" charset="0"/>
              </a:rPr>
              <a:t>.</a:t>
            </a:r>
          </a:p>
          <a:p>
            <a:pPr marL="0" indent="0" algn="just">
              <a:spcAft>
                <a:spcPts val="600"/>
              </a:spcAft>
              <a:buNone/>
            </a:pPr>
            <a:endParaRPr lang="en-US" i="0" dirty="0">
              <a:effectLst/>
              <a:latin typeface="Aptos" panose="020B0004020202020204" pitchFamily="34" charset="0"/>
            </a:endParaRPr>
          </a:p>
        </p:txBody>
      </p:sp>
      <p:sp>
        <p:nvSpPr>
          <p:cNvPr id="20" name="!!Arc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!!Oval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2" descr="Practice and encourage good digital citizenship – Michigan IT News">
            <a:extLst>
              <a:ext uri="{FF2B5EF4-FFF2-40B4-BE49-F238E27FC236}">
                <a16:creationId xmlns:a16="http://schemas.microsoft.com/office/drawing/2014/main" id="{05D9AC5B-520F-51BA-BC23-1471DCF27B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1337" y="1879180"/>
            <a:ext cx="3566316" cy="3088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33177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064" y="250031"/>
            <a:ext cx="9706135" cy="1055875"/>
          </a:xfrm>
        </p:spPr>
        <p:txBody>
          <a:bodyPr>
            <a:normAutofit fontScale="90000"/>
          </a:bodyPr>
          <a:lstStyle/>
          <a:p>
            <a:pPr>
              <a:spcAft>
                <a:spcPts val="600"/>
              </a:spcAft>
            </a:pPr>
            <a:r>
              <a:rPr lang="en-GB" sz="4000" dirty="0" err="1">
                <a:latin typeface="Aptos" panose="020B0004020202020204" pitchFamily="34" charset="0"/>
                <a:cs typeface="Calibri" panose="020F0502020204030204" pitchFamily="34" charset="0"/>
              </a:rPr>
              <a:t>Příručka</a:t>
            </a:r>
            <a:r>
              <a:rPr lang="en-GB" sz="40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GB" sz="4000" dirty="0" err="1">
                <a:latin typeface="Aptos" panose="020B0004020202020204" pitchFamily="34" charset="0"/>
                <a:cs typeface="Calibri" panose="020F0502020204030204" pitchFamily="34" charset="0"/>
              </a:rPr>
              <a:t>vzdělávání</a:t>
            </a:r>
            <a:r>
              <a:rPr lang="en-GB" sz="40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GB" sz="4000" dirty="0" err="1">
                <a:latin typeface="Aptos" panose="020B0004020202020204" pitchFamily="34" charset="0"/>
                <a:cs typeface="Calibri" panose="020F0502020204030204" pitchFamily="34" charset="0"/>
              </a:rPr>
              <a:t>digitálního</a:t>
            </a:r>
            <a:r>
              <a:rPr lang="en-GB" sz="40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GB" sz="4000" dirty="0" err="1">
                <a:latin typeface="Aptos" panose="020B0004020202020204" pitchFamily="34" charset="0"/>
                <a:cs typeface="Calibri" panose="020F0502020204030204" pitchFamily="34" charset="0"/>
              </a:rPr>
              <a:t>občanství</a:t>
            </a:r>
            <a:r>
              <a:rPr lang="en-GB" sz="4000" dirty="0">
                <a:latin typeface="Aptos" panose="020B0004020202020204" pitchFamily="34" charset="0"/>
                <a:cs typeface="Calibri" panose="020F0502020204030204" pitchFamily="34" charset="0"/>
              </a:rPr>
              <a:t> Rady </a:t>
            </a:r>
            <a:r>
              <a:rPr lang="en-GB" sz="4000" dirty="0" err="1">
                <a:latin typeface="Aptos" panose="020B0004020202020204" pitchFamily="34" charset="0"/>
                <a:cs typeface="Calibri" panose="020F0502020204030204" pitchFamily="34" charset="0"/>
              </a:rPr>
              <a:t>Evropy</a:t>
            </a:r>
            <a:endParaRPr lang="en-GB" sz="4000" dirty="0">
              <a:latin typeface="Aptos" panose="020B00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" y="1687118"/>
            <a:ext cx="6771345" cy="4778461"/>
          </a:xfrm>
        </p:spPr>
        <p:txBody>
          <a:bodyPr>
            <a:normAutofit/>
          </a:bodyPr>
          <a:lstStyle/>
          <a:p>
            <a:pPr algn="just">
              <a:spcAft>
                <a:spcPts val="600"/>
              </a:spcAft>
            </a:pPr>
            <a:r>
              <a:rPr lang="cs-CZ" dirty="0">
                <a:latin typeface="Aptos" panose="020B0004020202020204" pitchFamily="34" charset="0"/>
              </a:rPr>
              <a:t>Příručka vzdělávání digitálního občanství je určena učitelům a rodičům, manažerům ve školství a poskytovatelům platforem.</a:t>
            </a:r>
            <a:r>
              <a:rPr lang="en-GB" dirty="0">
                <a:latin typeface="Aptos" panose="020B0004020202020204" pitchFamily="34" charset="0"/>
              </a:rPr>
              <a:t> </a:t>
            </a:r>
          </a:p>
          <a:p>
            <a:pPr algn="just">
              <a:spcAft>
                <a:spcPts val="600"/>
              </a:spcAft>
            </a:pPr>
            <a:r>
              <a:rPr lang="cs-CZ" dirty="0">
                <a:latin typeface="Aptos" panose="020B0004020202020204" pitchFamily="34" charset="0"/>
              </a:rPr>
              <a:t>Nabízí </a:t>
            </a:r>
            <a:r>
              <a:rPr lang="cs-CZ" b="1" dirty="0">
                <a:latin typeface="Aptos" panose="020B0004020202020204" pitchFamily="34" charset="0"/>
              </a:rPr>
              <a:t>informaci, nástroje a příklady dobré praxe </a:t>
            </a:r>
            <a:r>
              <a:rPr lang="cs-CZ" dirty="0">
                <a:latin typeface="Aptos" panose="020B0004020202020204" pitchFamily="34" charset="0"/>
              </a:rPr>
              <a:t>k podpoře rozvoje kompetencí občanů, což jim umožňuje žít společně jako rovný s rovným v dnešních kulturně rozdílných společnostech, jak online, tak </a:t>
            </a:r>
            <a:r>
              <a:rPr lang="cs-CZ" dirty="0" err="1">
                <a:latin typeface="Aptos" panose="020B0004020202020204" pitchFamily="34" charset="0"/>
              </a:rPr>
              <a:t>offline</a:t>
            </a:r>
            <a:r>
              <a:rPr lang="cs-CZ" dirty="0">
                <a:latin typeface="Aptos" panose="020B0004020202020204" pitchFamily="34" charset="0"/>
              </a:rPr>
              <a:t>.</a:t>
            </a:r>
            <a:endParaRPr lang="en-GB" dirty="0">
              <a:latin typeface="Aptos" panose="020B0004020202020204" pitchFamily="34" charset="0"/>
            </a:endParaRPr>
          </a:p>
        </p:txBody>
      </p:sp>
      <p:sp>
        <p:nvSpPr>
          <p:cNvPr id="20" name="!!Arc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!!Oval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0095BF-4A6F-5568-DE81-8204844164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62" r="8393"/>
          <a:stretch/>
        </p:blipFill>
        <p:spPr>
          <a:xfrm>
            <a:off x="7341401" y="1821869"/>
            <a:ext cx="4083400" cy="2819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2776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064" y="250031"/>
            <a:ext cx="9706135" cy="1055875"/>
          </a:xfrm>
        </p:spPr>
        <p:txBody>
          <a:bodyPr>
            <a:normAutofit fontScale="90000"/>
          </a:bodyPr>
          <a:lstStyle/>
          <a:p>
            <a:pPr>
              <a:spcAft>
                <a:spcPts val="600"/>
              </a:spcAft>
            </a:pPr>
            <a:r>
              <a:rPr lang="en-GB" sz="4000" dirty="0" err="1">
                <a:latin typeface="Aptos" panose="020B0004020202020204" pitchFamily="34" charset="0"/>
                <a:cs typeface="Calibri" panose="020F0502020204030204" pitchFamily="34" charset="0"/>
              </a:rPr>
              <a:t>Příručka</a:t>
            </a:r>
            <a:r>
              <a:rPr lang="en-GB" sz="40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GB" sz="4000" dirty="0" err="1">
                <a:latin typeface="Aptos" panose="020B0004020202020204" pitchFamily="34" charset="0"/>
                <a:cs typeface="Calibri" panose="020F0502020204030204" pitchFamily="34" charset="0"/>
              </a:rPr>
              <a:t>vzdělávání</a:t>
            </a:r>
            <a:r>
              <a:rPr lang="en-GB" sz="40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GB" sz="4000" dirty="0" err="1">
                <a:latin typeface="Aptos" panose="020B0004020202020204" pitchFamily="34" charset="0"/>
                <a:cs typeface="Calibri" panose="020F0502020204030204" pitchFamily="34" charset="0"/>
              </a:rPr>
              <a:t>digitálního</a:t>
            </a:r>
            <a:r>
              <a:rPr lang="en-GB" sz="40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GB" sz="4000" dirty="0" err="1">
                <a:latin typeface="Aptos" panose="020B0004020202020204" pitchFamily="34" charset="0"/>
                <a:cs typeface="Calibri" panose="020F0502020204030204" pitchFamily="34" charset="0"/>
              </a:rPr>
              <a:t>občanství</a:t>
            </a:r>
            <a:r>
              <a:rPr lang="en-GB" sz="4000" dirty="0">
                <a:latin typeface="Aptos" panose="020B0004020202020204" pitchFamily="34" charset="0"/>
                <a:cs typeface="Calibri" panose="020F0502020204030204" pitchFamily="34" charset="0"/>
              </a:rPr>
              <a:t> Rady </a:t>
            </a:r>
            <a:r>
              <a:rPr lang="en-GB" sz="4000" dirty="0" err="1">
                <a:latin typeface="Aptos" panose="020B0004020202020204" pitchFamily="34" charset="0"/>
                <a:cs typeface="Calibri" panose="020F0502020204030204" pitchFamily="34" charset="0"/>
              </a:rPr>
              <a:t>Evropy</a:t>
            </a:r>
            <a:endParaRPr lang="en-GB" sz="4000" dirty="0">
              <a:latin typeface="Aptos" panose="020B00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" y="1687118"/>
            <a:ext cx="6771345" cy="4778461"/>
          </a:xfrm>
        </p:spPr>
        <p:txBody>
          <a:bodyPr>
            <a:normAutofit fontScale="92500" lnSpcReduction="20000"/>
          </a:bodyPr>
          <a:lstStyle/>
          <a:p>
            <a:pPr algn="just">
              <a:spcAft>
                <a:spcPts val="600"/>
              </a:spcAft>
            </a:pPr>
            <a:r>
              <a:rPr lang="en-GB" dirty="0" err="1">
                <a:latin typeface="Aptos" panose="020B0004020202020204" pitchFamily="34" charset="0"/>
              </a:rPr>
              <a:t>Kompetence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digitálního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občanství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definují</a:t>
            </a:r>
            <a:r>
              <a:rPr lang="en-GB" dirty="0">
                <a:latin typeface="Aptos" panose="020B0004020202020204" pitchFamily="34" charset="0"/>
              </a:rPr>
              <a:t>, </a:t>
            </a:r>
            <a:r>
              <a:rPr lang="en-GB" b="1" dirty="0">
                <a:latin typeface="Aptos" panose="020B0004020202020204" pitchFamily="34" charset="0"/>
              </a:rPr>
              <a:t>jak </a:t>
            </a:r>
            <a:r>
              <a:rPr lang="en-GB" b="1" dirty="0" err="1">
                <a:latin typeface="Aptos" panose="020B0004020202020204" pitchFamily="34" charset="0"/>
              </a:rPr>
              <a:t>jednáme</a:t>
            </a:r>
            <a:r>
              <a:rPr lang="en-GB" b="1" dirty="0">
                <a:latin typeface="Aptos" panose="020B0004020202020204" pitchFamily="34" charset="0"/>
              </a:rPr>
              <a:t> a </a:t>
            </a:r>
            <a:r>
              <a:rPr lang="en-GB" b="1" dirty="0" err="1">
                <a:latin typeface="Aptos" panose="020B0004020202020204" pitchFamily="34" charset="0"/>
              </a:rPr>
              <a:t>komunikujeme</a:t>
            </a:r>
            <a:r>
              <a:rPr lang="en-GB" b="1" dirty="0">
                <a:latin typeface="Aptos" panose="020B0004020202020204" pitchFamily="34" charset="0"/>
              </a:rPr>
              <a:t> online. </a:t>
            </a:r>
            <a:r>
              <a:rPr lang="en-GB" dirty="0" err="1">
                <a:latin typeface="Aptos" panose="020B0004020202020204" pitchFamily="34" charset="0"/>
              </a:rPr>
              <a:t>Zahrnují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hodnoty</a:t>
            </a:r>
            <a:r>
              <a:rPr lang="en-GB" dirty="0">
                <a:latin typeface="Aptos" panose="020B0004020202020204" pitchFamily="34" charset="0"/>
              </a:rPr>
              <a:t>, </a:t>
            </a:r>
            <a:r>
              <a:rPr lang="en-GB" dirty="0" err="1">
                <a:latin typeface="Aptos" panose="020B0004020202020204" pitchFamily="34" charset="0"/>
              </a:rPr>
              <a:t>postoje</a:t>
            </a:r>
            <a:r>
              <a:rPr lang="en-GB" dirty="0">
                <a:latin typeface="Aptos" panose="020B0004020202020204" pitchFamily="34" charset="0"/>
              </a:rPr>
              <a:t>, </a:t>
            </a:r>
            <a:r>
              <a:rPr lang="en-GB" dirty="0" err="1">
                <a:latin typeface="Aptos" panose="020B0004020202020204" pitchFamily="34" charset="0"/>
              </a:rPr>
              <a:t>dovednosti</a:t>
            </a:r>
            <a:r>
              <a:rPr lang="cs-CZ" dirty="0">
                <a:latin typeface="Aptos" panose="020B0004020202020204" pitchFamily="34" charset="0"/>
              </a:rPr>
              <a:t>,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znalosti</a:t>
            </a:r>
            <a:r>
              <a:rPr lang="en-GB" dirty="0">
                <a:latin typeface="Aptos" panose="020B0004020202020204" pitchFamily="34" charset="0"/>
              </a:rPr>
              <a:t> a </a:t>
            </a:r>
            <a:r>
              <a:rPr lang="en-GB" dirty="0" err="1">
                <a:latin typeface="Aptos" panose="020B0004020202020204" pitchFamily="34" charset="0"/>
              </a:rPr>
              <a:t>kritické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porozumění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nezbytné</a:t>
            </a:r>
            <a:r>
              <a:rPr lang="en-GB" dirty="0">
                <a:latin typeface="Aptos" panose="020B0004020202020204" pitchFamily="34" charset="0"/>
              </a:rPr>
              <a:t> pro </a:t>
            </a:r>
            <a:r>
              <a:rPr lang="en-GB" b="1" dirty="0" err="1">
                <a:latin typeface="Aptos" panose="020B0004020202020204" pitchFamily="34" charset="0"/>
              </a:rPr>
              <a:t>zodpovědnou</a:t>
            </a:r>
            <a:r>
              <a:rPr lang="en-GB" b="1" dirty="0">
                <a:latin typeface="Aptos" panose="020B0004020202020204" pitchFamily="34" charset="0"/>
              </a:rPr>
              <a:t> </a:t>
            </a:r>
            <a:r>
              <a:rPr lang="en-GB" b="1" dirty="0" err="1">
                <a:latin typeface="Aptos" panose="020B0004020202020204" pitchFamily="34" charset="0"/>
              </a:rPr>
              <a:t>navigaci</a:t>
            </a:r>
            <a:r>
              <a:rPr lang="en-GB" b="1" dirty="0">
                <a:latin typeface="Aptos" panose="020B0004020202020204" pitchFamily="34" charset="0"/>
              </a:rPr>
              <a:t> v </a:t>
            </a:r>
            <a:r>
              <a:rPr lang="en-GB" b="1" dirty="0" err="1">
                <a:latin typeface="Aptos" panose="020B0004020202020204" pitchFamily="34" charset="0"/>
              </a:rPr>
              <a:t>neustále</a:t>
            </a:r>
            <a:r>
              <a:rPr lang="en-GB" b="1" dirty="0">
                <a:latin typeface="Aptos" panose="020B0004020202020204" pitchFamily="34" charset="0"/>
              </a:rPr>
              <a:t> se </a:t>
            </a:r>
            <a:r>
              <a:rPr lang="en-GB" b="1" dirty="0" err="1">
                <a:latin typeface="Aptos" panose="020B0004020202020204" pitchFamily="34" charset="0"/>
              </a:rPr>
              <a:t>vyvíjejícím</a:t>
            </a:r>
            <a:r>
              <a:rPr lang="en-GB" b="1" dirty="0">
                <a:latin typeface="Aptos" panose="020B0004020202020204" pitchFamily="34" charset="0"/>
              </a:rPr>
              <a:t> </a:t>
            </a:r>
            <a:r>
              <a:rPr lang="en-GB" b="1" dirty="0" err="1">
                <a:latin typeface="Aptos" panose="020B0004020202020204" pitchFamily="34" charset="0"/>
              </a:rPr>
              <a:t>digitálním</a:t>
            </a:r>
            <a:r>
              <a:rPr lang="en-GB" b="1" dirty="0">
                <a:latin typeface="Aptos" panose="020B0004020202020204" pitchFamily="34" charset="0"/>
              </a:rPr>
              <a:t> </a:t>
            </a:r>
            <a:r>
              <a:rPr lang="en-GB" b="1" dirty="0" err="1">
                <a:latin typeface="Aptos" panose="020B0004020202020204" pitchFamily="34" charset="0"/>
              </a:rPr>
              <a:t>světě</a:t>
            </a:r>
            <a:r>
              <a:rPr lang="en-GB" b="1" dirty="0">
                <a:latin typeface="Aptos" panose="020B0004020202020204" pitchFamily="34" charset="0"/>
              </a:rPr>
              <a:t> </a:t>
            </a:r>
            <a:r>
              <a:rPr lang="en-GB" dirty="0">
                <a:latin typeface="Aptos" panose="020B0004020202020204" pitchFamily="34" charset="0"/>
              </a:rPr>
              <a:t>a pro </a:t>
            </a:r>
            <a:r>
              <a:rPr lang="en-GB" dirty="0" err="1">
                <a:latin typeface="Aptos" panose="020B0004020202020204" pitchFamily="34" charset="0"/>
              </a:rPr>
              <a:t>utváření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technologie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tak</a:t>
            </a:r>
            <a:r>
              <a:rPr lang="en-GB" dirty="0">
                <a:latin typeface="Aptos" panose="020B0004020202020204" pitchFamily="34" charset="0"/>
              </a:rPr>
              <a:t>, aby </a:t>
            </a:r>
            <a:r>
              <a:rPr lang="en-GB" dirty="0" err="1">
                <a:latin typeface="Aptos" panose="020B0004020202020204" pitchFamily="34" charset="0"/>
              </a:rPr>
              <a:t>vyhovovala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našim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vlastním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potřebám</a:t>
            </a:r>
            <a:r>
              <a:rPr lang="en-GB" dirty="0">
                <a:latin typeface="Aptos" panose="020B0004020202020204" pitchFamily="34" charset="0"/>
              </a:rPr>
              <a:t>, </a:t>
            </a:r>
            <a:r>
              <a:rPr lang="en-GB" dirty="0" err="1">
                <a:latin typeface="Aptos" panose="020B0004020202020204" pitchFamily="34" charset="0"/>
              </a:rPr>
              <a:t>spíše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než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abychom</a:t>
            </a:r>
            <a:r>
              <a:rPr lang="en-GB" dirty="0">
                <a:latin typeface="Aptos" panose="020B0004020202020204" pitchFamily="34" charset="0"/>
              </a:rPr>
              <a:t> se </a:t>
            </a:r>
            <a:r>
              <a:rPr lang="en-GB" dirty="0" err="1">
                <a:latin typeface="Aptos" panose="020B0004020202020204" pitchFamily="34" charset="0"/>
              </a:rPr>
              <a:t>jí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nechali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utvářet</a:t>
            </a:r>
            <a:r>
              <a:rPr lang="en-GB" dirty="0">
                <a:latin typeface="Aptos" panose="020B0004020202020204" pitchFamily="34" charset="0"/>
              </a:rPr>
              <a:t>.</a:t>
            </a:r>
          </a:p>
          <a:p>
            <a:pPr algn="just">
              <a:spcAft>
                <a:spcPts val="600"/>
              </a:spcAft>
            </a:pPr>
            <a:r>
              <a:rPr lang="en-GB" dirty="0" err="1">
                <a:latin typeface="Aptos" panose="020B0004020202020204" pitchFamily="34" charset="0"/>
              </a:rPr>
              <a:t>Popisuje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cs-CZ" dirty="0">
                <a:latin typeface="Aptos" panose="020B0004020202020204" pitchFamily="34" charset="0"/>
              </a:rPr>
              <a:t>detailně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mnoho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dimenzí</a:t>
            </a:r>
            <a:r>
              <a:rPr lang="en-GB" dirty="0">
                <a:latin typeface="Aptos" panose="020B0004020202020204" pitchFamily="34" charset="0"/>
              </a:rPr>
              <a:t>, </a:t>
            </a:r>
            <a:r>
              <a:rPr lang="en-GB" dirty="0" err="1">
                <a:latin typeface="Aptos" panose="020B0004020202020204" pitchFamily="34" charset="0"/>
              </a:rPr>
              <a:t>které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tvoří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každou</a:t>
            </a:r>
            <a:r>
              <a:rPr lang="en-GB" dirty="0">
                <a:latin typeface="Aptos" panose="020B0004020202020204" pitchFamily="34" charset="0"/>
              </a:rPr>
              <a:t> z </a:t>
            </a:r>
            <a:r>
              <a:rPr lang="en-GB" b="1" dirty="0">
                <a:latin typeface="Aptos" panose="020B0004020202020204" pitchFamily="34" charset="0"/>
              </a:rPr>
              <a:t>10 </a:t>
            </a:r>
            <a:r>
              <a:rPr lang="en-GB" b="1" dirty="0" err="1">
                <a:latin typeface="Aptos" panose="020B0004020202020204" pitchFamily="34" charset="0"/>
              </a:rPr>
              <a:t>domén</a:t>
            </a:r>
            <a:r>
              <a:rPr lang="en-GB" b="1" dirty="0">
                <a:latin typeface="Aptos" panose="020B0004020202020204" pitchFamily="34" charset="0"/>
              </a:rPr>
              <a:t> </a:t>
            </a:r>
            <a:r>
              <a:rPr lang="en-GB" b="1" dirty="0" err="1">
                <a:latin typeface="Aptos" panose="020B0004020202020204" pitchFamily="34" charset="0"/>
              </a:rPr>
              <a:t>digitálního</a:t>
            </a:r>
            <a:r>
              <a:rPr lang="en-GB" b="1" dirty="0">
                <a:latin typeface="Aptos" panose="020B0004020202020204" pitchFamily="34" charset="0"/>
              </a:rPr>
              <a:t> </a:t>
            </a:r>
            <a:r>
              <a:rPr lang="en-GB" b="1" dirty="0" err="1">
                <a:latin typeface="Aptos" panose="020B0004020202020204" pitchFamily="34" charset="0"/>
              </a:rPr>
              <a:t>občanství</a:t>
            </a:r>
            <a:r>
              <a:rPr lang="en-GB" b="1" dirty="0">
                <a:latin typeface="Aptos" panose="020B0004020202020204" pitchFamily="34" charset="0"/>
              </a:rPr>
              <a:t> </a:t>
            </a:r>
            <a:r>
              <a:rPr lang="en-GB" dirty="0">
                <a:latin typeface="Aptos" panose="020B0004020202020204" pitchFamily="34" charset="0"/>
              </a:rPr>
              <a:t>a </a:t>
            </a:r>
            <a:r>
              <a:rPr lang="en-GB" dirty="0" err="1">
                <a:latin typeface="Aptos" panose="020B0004020202020204" pitchFamily="34" charset="0"/>
              </a:rPr>
              <a:t>obsahuje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informační</a:t>
            </a:r>
            <a:r>
              <a:rPr lang="en-GB" dirty="0">
                <a:latin typeface="Aptos" panose="020B0004020202020204" pitchFamily="34" charset="0"/>
              </a:rPr>
              <a:t> list o </a:t>
            </a:r>
            <a:r>
              <a:rPr lang="en-GB" dirty="0" err="1">
                <a:latin typeface="Aptos" panose="020B0004020202020204" pitchFamily="34" charset="0"/>
              </a:rPr>
              <a:t>každé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oblasti</a:t>
            </a:r>
            <a:r>
              <a:rPr lang="en-GB" dirty="0">
                <a:latin typeface="Aptos" panose="020B0004020202020204" pitchFamily="34" charset="0"/>
              </a:rPr>
              <a:t>, </a:t>
            </a:r>
            <a:r>
              <a:rPr lang="en-GB" dirty="0" err="1">
                <a:latin typeface="Aptos" panose="020B0004020202020204" pitchFamily="34" charset="0"/>
              </a:rPr>
              <a:t>který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poskytuje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nápady</a:t>
            </a:r>
            <a:r>
              <a:rPr lang="en-GB" dirty="0">
                <a:latin typeface="Aptos" panose="020B0004020202020204" pitchFamily="34" charset="0"/>
              </a:rPr>
              <a:t>, </a:t>
            </a:r>
            <a:r>
              <a:rPr lang="en-GB" dirty="0" err="1">
                <a:latin typeface="Aptos" panose="020B0004020202020204" pitchFamily="34" charset="0"/>
              </a:rPr>
              <a:t>osvědčené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postupy</a:t>
            </a:r>
            <a:r>
              <a:rPr lang="en-GB" dirty="0">
                <a:latin typeface="Aptos" panose="020B0004020202020204" pitchFamily="34" charset="0"/>
              </a:rPr>
              <a:t> a </a:t>
            </a:r>
            <a:r>
              <a:rPr lang="en-GB" dirty="0" err="1">
                <a:latin typeface="Aptos" panose="020B0004020202020204" pitchFamily="34" charset="0"/>
              </a:rPr>
              <a:t>další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odkazy</a:t>
            </a:r>
            <a:r>
              <a:rPr lang="en-GB" dirty="0">
                <a:latin typeface="Aptos" panose="020B0004020202020204" pitchFamily="34" charset="0"/>
              </a:rPr>
              <a:t> na </a:t>
            </a:r>
            <a:r>
              <a:rPr lang="en-GB" dirty="0" err="1">
                <a:latin typeface="Aptos" panose="020B0004020202020204" pitchFamily="34" charset="0"/>
              </a:rPr>
              <a:t>podporu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pedagogů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při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budování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kompetencí</a:t>
            </a:r>
            <a:r>
              <a:rPr lang="en-GB" dirty="0">
                <a:latin typeface="Aptos" panose="020B0004020202020204" pitchFamily="34" charset="0"/>
              </a:rPr>
              <a:t>.</a:t>
            </a:r>
          </a:p>
        </p:txBody>
      </p:sp>
      <p:sp>
        <p:nvSpPr>
          <p:cNvPr id="20" name="!!Arc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!!Oval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0095BF-4A6F-5568-DE81-8204844164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62" r="8393"/>
          <a:stretch/>
        </p:blipFill>
        <p:spPr>
          <a:xfrm>
            <a:off x="7341401" y="1821869"/>
            <a:ext cx="4083400" cy="2819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843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064" y="392421"/>
            <a:ext cx="9706135" cy="1037027"/>
          </a:xfrm>
        </p:spPr>
        <p:txBody>
          <a:bodyPr>
            <a:normAutofit fontScale="90000"/>
          </a:bodyPr>
          <a:lstStyle/>
          <a:p>
            <a:pPr>
              <a:spcAft>
                <a:spcPts val="600"/>
              </a:spcAft>
            </a:pPr>
            <a:r>
              <a:rPr lang="en-GB" sz="4000" dirty="0" err="1">
                <a:latin typeface="Aptos" panose="020B0004020202020204" pitchFamily="34" charset="0"/>
                <a:cs typeface="Calibri" panose="020F0502020204030204" pitchFamily="34" charset="0"/>
              </a:rPr>
              <a:t>Příručka</a:t>
            </a:r>
            <a:r>
              <a:rPr lang="en-GB" sz="40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GB" sz="4000" dirty="0" err="1">
                <a:latin typeface="Aptos" panose="020B0004020202020204" pitchFamily="34" charset="0"/>
                <a:cs typeface="Calibri" panose="020F0502020204030204" pitchFamily="34" charset="0"/>
              </a:rPr>
              <a:t>vzdělávání</a:t>
            </a:r>
            <a:r>
              <a:rPr lang="en-GB" sz="40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GB" sz="4000" dirty="0" err="1">
                <a:latin typeface="Aptos" panose="020B0004020202020204" pitchFamily="34" charset="0"/>
                <a:cs typeface="Calibri" panose="020F0502020204030204" pitchFamily="34" charset="0"/>
              </a:rPr>
              <a:t>digitálního</a:t>
            </a:r>
            <a:r>
              <a:rPr lang="en-GB" sz="40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GB" sz="4000" dirty="0" err="1">
                <a:latin typeface="Aptos" panose="020B0004020202020204" pitchFamily="34" charset="0"/>
                <a:cs typeface="Calibri" panose="020F0502020204030204" pitchFamily="34" charset="0"/>
              </a:rPr>
              <a:t>občanství</a:t>
            </a:r>
            <a:r>
              <a:rPr lang="en-GB" sz="4000" dirty="0">
                <a:latin typeface="Aptos" panose="020B0004020202020204" pitchFamily="34" charset="0"/>
                <a:cs typeface="Calibri" panose="020F0502020204030204" pitchFamily="34" charset="0"/>
              </a:rPr>
              <a:t> Rady </a:t>
            </a:r>
            <a:r>
              <a:rPr lang="en-GB" sz="4000" dirty="0" err="1">
                <a:latin typeface="Aptos" panose="020B0004020202020204" pitchFamily="34" charset="0"/>
                <a:cs typeface="Calibri" panose="020F0502020204030204" pitchFamily="34" charset="0"/>
              </a:rPr>
              <a:t>Evropy</a:t>
            </a:r>
            <a:r>
              <a:rPr lang="en-GB" sz="4000" dirty="0"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sk-SK" sz="4000" dirty="0">
                <a:latin typeface="Aptos" panose="020B0004020202020204" pitchFamily="34" charset="0"/>
                <a:cs typeface="Calibri" panose="020F0502020204030204" pitchFamily="34" charset="0"/>
              </a:rPr>
              <a:t>- </a:t>
            </a:r>
            <a:r>
              <a:rPr lang="en-GB" sz="3100" dirty="0">
                <a:solidFill>
                  <a:srgbClr val="FFAA5A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3 </a:t>
            </a:r>
            <a:r>
              <a:rPr lang="cs-CZ" sz="3100" dirty="0">
                <a:solidFill>
                  <a:srgbClr val="FFAA5A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skupiny pro</a:t>
            </a:r>
            <a:r>
              <a:rPr lang="en-GB" sz="3100" dirty="0">
                <a:solidFill>
                  <a:srgbClr val="FFAA5A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 10 </a:t>
            </a:r>
            <a:r>
              <a:rPr lang="cs-CZ" sz="3100" dirty="0">
                <a:solidFill>
                  <a:srgbClr val="FFAA5A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domén</a:t>
            </a:r>
            <a:endParaRPr lang="en-GB" sz="4000" dirty="0">
              <a:solidFill>
                <a:srgbClr val="FFAA5A"/>
              </a:solidFill>
              <a:latin typeface="Aptos" panose="020B00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" y="1687118"/>
            <a:ext cx="6771345" cy="4778461"/>
          </a:xfrm>
        </p:spPr>
        <p:txBody>
          <a:bodyPr>
            <a:normAutofit fontScale="92500" lnSpcReduction="20000"/>
          </a:bodyPr>
          <a:lstStyle/>
          <a:p>
            <a:pPr algn="just">
              <a:spcAft>
                <a:spcPts val="600"/>
              </a:spcAft>
            </a:pPr>
            <a:r>
              <a:rPr lang="en-GB" b="1" dirty="0" err="1">
                <a:latin typeface="Aptos" panose="020B0004020202020204" pitchFamily="34" charset="0"/>
              </a:rPr>
              <a:t>Být</a:t>
            </a:r>
            <a:r>
              <a:rPr lang="en-GB" b="1" dirty="0">
                <a:latin typeface="Aptos" panose="020B0004020202020204" pitchFamily="34" charset="0"/>
              </a:rPr>
              <a:t> online </a:t>
            </a:r>
            <a:r>
              <a:rPr lang="cs-CZ" dirty="0">
                <a:latin typeface="Aptos" panose="020B0004020202020204" pitchFamily="34" charset="0"/>
              </a:rPr>
              <a:t>obsahuje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domény</a:t>
            </a:r>
            <a:r>
              <a:rPr lang="en-GB" dirty="0">
                <a:latin typeface="Aptos" panose="020B0004020202020204" pitchFamily="34" charset="0"/>
              </a:rPr>
              <a:t>, </a:t>
            </a:r>
            <a:r>
              <a:rPr lang="en-GB" dirty="0" err="1">
                <a:latin typeface="Aptos" panose="020B0004020202020204" pitchFamily="34" charset="0"/>
              </a:rPr>
              <a:t>které</a:t>
            </a:r>
            <a:r>
              <a:rPr lang="en-GB" dirty="0">
                <a:latin typeface="Aptos" panose="020B0004020202020204" pitchFamily="34" charset="0"/>
              </a:rPr>
              <a:t> se </a:t>
            </a:r>
            <a:r>
              <a:rPr lang="en-GB" dirty="0" err="1">
                <a:latin typeface="Aptos" panose="020B0004020202020204" pitchFamily="34" charset="0"/>
              </a:rPr>
              <a:t>týkají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kompetencí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potřebných</a:t>
            </a:r>
            <a:r>
              <a:rPr lang="en-GB" dirty="0">
                <a:latin typeface="Aptos" panose="020B0004020202020204" pitchFamily="34" charset="0"/>
              </a:rPr>
              <a:t> pro </a:t>
            </a:r>
            <a:r>
              <a:rPr lang="en-GB" dirty="0" err="1">
                <a:latin typeface="Aptos" panose="020B0004020202020204" pitchFamily="34" charset="0"/>
              </a:rPr>
              <a:t>přístup</a:t>
            </a:r>
            <a:r>
              <a:rPr lang="en-GB" dirty="0">
                <a:latin typeface="Aptos" panose="020B0004020202020204" pitchFamily="34" charset="0"/>
              </a:rPr>
              <a:t> k </a:t>
            </a:r>
            <a:r>
              <a:rPr lang="en-GB" dirty="0" err="1">
                <a:latin typeface="Aptos" panose="020B0004020202020204" pitchFamily="34" charset="0"/>
              </a:rPr>
              <a:t>digitální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společnosti</a:t>
            </a:r>
            <a:r>
              <a:rPr lang="en-GB" dirty="0">
                <a:latin typeface="Aptos" panose="020B0004020202020204" pitchFamily="34" charset="0"/>
              </a:rPr>
              <a:t>, </a:t>
            </a:r>
            <a:r>
              <a:rPr lang="en-GB" dirty="0" err="1">
                <a:latin typeface="Aptos" panose="020B0004020202020204" pitchFamily="34" charset="0"/>
              </a:rPr>
              <a:t>svobodné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vyjadřování</a:t>
            </a:r>
            <a:r>
              <a:rPr lang="en-GB" dirty="0">
                <a:latin typeface="Aptos" panose="020B0004020202020204" pitchFamily="34" charset="0"/>
              </a:rPr>
              <a:t> a </a:t>
            </a:r>
            <a:r>
              <a:rPr lang="en-GB" dirty="0" err="1">
                <a:latin typeface="Aptos" panose="020B0004020202020204" pitchFamily="34" charset="0"/>
              </a:rPr>
              <a:t>používání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digitálních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nástrojů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kreativně</a:t>
            </a:r>
            <a:r>
              <a:rPr lang="en-GB" dirty="0">
                <a:latin typeface="Aptos" panose="020B0004020202020204" pitchFamily="34" charset="0"/>
              </a:rPr>
              <a:t> a s </a:t>
            </a:r>
            <a:r>
              <a:rPr lang="en-GB" dirty="0" err="1">
                <a:latin typeface="Aptos" panose="020B0004020202020204" pitchFamily="34" charset="0"/>
              </a:rPr>
              <a:t>kritickou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myslí</a:t>
            </a:r>
            <a:r>
              <a:rPr lang="en-GB" dirty="0">
                <a:latin typeface="Aptos" panose="020B0004020202020204" pitchFamily="34" charset="0"/>
              </a:rPr>
              <a:t>.</a:t>
            </a:r>
          </a:p>
          <a:p>
            <a:pPr algn="just">
              <a:spcAft>
                <a:spcPts val="600"/>
              </a:spcAft>
            </a:pPr>
            <a:r>
              <a:rPr lang="cs-CZ" b="1" dirty="0" err="1">
                <a:latin typeface="Aptos" panose="020B0004020202020204" pitchFamily="34" charset="0"/>
              </a:rPr>
              <a:t>Well-being</a:t>
            </a:r>
            <a:r>
              <a:rPr lang="en-GB" b="1" dirty="0">
                <a:latin typeface="Aptos" panose="020B0004020202020204" pitchFamily="34" charset="0"/>
              </a:rPr>
              <a:t> online </a:t>
            </a:r>
            <a:r>
              <a:rPr lang="cs-CZ" dirty="0">
                <a:latin typeface="Aptos" panose="020B0004020202020204" pitchFamily="34" charset="0"/>
              </a:rPr>
              <a:t>obsahuje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domény</a:t>
            </a:r>
            <a:r>
              <a:rPr lang="en-GB" dirty="0">
                <a:latin typeface="Aptos" panose="020B0004020202020204" pitchFamily="34" charset="0"/>
              </a:rPr>
              <a:t>, </a:t>
            </a:r>
            <a:r>
              <a:rPr lang="en-GB" dirty="0" err="1">
                <a:latin typeface="Aptos" panose="020B0004020202020204" pitchFamily="34" charset="0"/>
              </a:rPr>
              <a:t>které</a:t>
            </a:r>
            <a:r>
              <a:rPr lang="en-GB" dirty="0">
                <a:latin typeface="Aptos" panose="020B0004020202020204" pitchFamily="34" charset="0"/>
              </a:rPr>
              <a:t> se </a:t>
            </a:r>
            <a:r>
              <a:rPr lang="en-GB" dirty="0" err="1">
                <a:latin typeface="Aptos" panose="020B0004020202020204" pitchFamily="34" charset="0"/>
              </a:rPr>
              <a:t>týkají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kompetencí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potřebných</a:t>
            </a:r>
            <a:r>
              <a:rPr lang="en-GB" dirty="0">
                <a:latin typeface="Aptos" panose="020B0004020202020204" pitchFamily="34" charset="0"/>
              </a:rPr>
              <a:t> k </a:t>
            </a:r>
            <a:r>
              <a:rPr lang="en-GB" dirty="0" err="1">
                <a:latin typeface="Aptos" panose="020B0004020202020204" pitchFamily="34" charset="0"/>
              </a:rPr>
              <a:t>pozitivnímu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zapojení</a:t>
            </a:r>
            <a:r>
              <a:rPr lang="en-GB" dirty="0">
                <a:latin typeface="Aptos" panose="020B0004020202020204" pitchFamily="34" charset="0"/>
              </a:rPr>
              <a:t> do </a:t>
            </a:r>
            <a:r>
              <a:rPr lang="en-GB" dirty="0" err="1">
                <a:latin typeface="Aptos" panose="020B0004020202020204" pitchFamily="34" charset="0"/>
              </a:rPr>
              <a:t>digitální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společnosti</a:t>
            </a:r>
            <a:r>
              <a:rPr lang="en-GB" dirty="0">
                <a:latin typeface="Aptos" panose="020B0004020202020204" pitchFamily="34" charset="0"/>
              </a:rPr>
              <a:t> a </a:t>
            </a:r>
            <a:r>
              <a:rPr lang="en-GB" dirty="0" err="1">
                <a:latin typeface="Aptos" panose="020B0004020202020204" pitchFamily="34" charset="0"/>
              </a:rPr>
              <a:t>vytvoření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zdravého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vztahu</a:t>
            </a:r>
            <a:r>
              <a:rPr lang="en-GB" dirty="0">
                <a:latin typeface="Aptos" panose="020B0004020202020204" pitchFamily="34" charset="0"/>
              </a:rPr>
              <a:t> k </a:t>
            </a:r>
            <a:r>
              <a:rPr lang="en-GB" dirty="0" err="1">
                <a:latin typeface="Aptos" panose="020B0004020202020204" pitchFamily="34" charset="0"/>
              </a:rPr>
              <a:t>technologiím</a:t>
            </a:r>
            <a:r>
              <a:rPr lang="en-GB" dirty="0">
                <a:latin typeface="Aptos" panose="020B0004020202020204" pitchFamily="34" charset="0"/>
              </a:rPr>
              <a:t>.</a:t>
            </a:r>
          </a:p>
          <a:p>
            <a:pPr algn="just">
              <a:spcAft>
                <a:spcPts val="600"/>
              </a:spcAft>
            </a:pPr>
            <a:r>
              <a:rPr lang="en-GB" b="1" dirty="0" err="1">
                <a:latin typeface="Aptos" panose="020B0004020202020204" pitchFamily="34" charset="0"/>
              </a:rPr>
              <a:t>Práva</a:t>
            </a:r>
            <a:r>
              <a:rPr lang="en-GB" b="1" dirty="0">
                <a:latin typeface="Aptos" panose="020B0004020202020204" pitchFamily="34" charset="0"/>
              </a:rPr>
              <a:t> online </a:t>
            </a:r>
            <a:r>
              <a:rPr lang="cs-CZ" dirty="0">
                <a:latin typeface="Aptos" panose="020B0004020202020204" pitchFamily="34" charset="0"/>
              </a:rPr>
              <a:t>obsahují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domény</a:t>
            </a:r>
            <a:r>
              <a:rPr lang="en-GB" dirty="0">
                <a:latin typeface="Aptos" panose="020B0004020202020204" pitchFamily="34" charset="0"/>
              </a:rPr>
              <a:t>, </a:t>
            </a:r>
            <a:r>
              <a:rPr lang="en-GB" dirty="0" err="1">
                <a:latin typeface="Aptos" panose="020B0004020202020204" pitchFamily="34" charset="0"/>
              </a:rPr>
              <a:t>které</a:t>
            </a:r>
            <a:r>
              <a:rPr lang="en-GB" dirty="0">
                <a:latin typeface="Aptos" panose="020B0004020202020204" pitchFamily="34" charset="0"/>
              </a:rPr>
              <a:t> se </a:t>
            </a:r>
            <a:r>
              <a:rPr lang="en-GB" dirty="0" err="1">
                <a:latin typeface="Aptos" panose="020B0004020202020204" pitchFamily="34" charset="0"/>
              </a:rPr>
              <a:t>týkají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kompetencí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souvisejících</a:t>
            </a:r>
            <a:r>
              <a:rPr lang="en-GB" dirty="0">
                <a:latin typeface="Aptos" panose="020B0004020202020204" pitchFamily="34" charset="0"/>
              </a:rPr>
              <a:t> s </a:t>
            </a:r>
            <a:r>
              <a:rPr lang="en-GB" dirty="0" err="1">
                <a:latin typeface="Aptos" panose="020B0004020202020204" pitchFamily="34" charset="0"/>
              </a:rPr>
              <a:t>právy</a:t>
            </a:r>
            <a:r>
              <a:rPr lang="en-GB" dirty="0">
                <a:latin typeface="Aptos" panose="020B0004020202020204" pitchFamily="34" charset="0"/>
              </a:rPr>
              <a:t> a </a:t>
            </a:r>
            <a:r>
              <a:rPr lang="en-GB" dirty="0" err="1">
                <a:latin typeface="Aptos" panose="020B0004020202020204" pitchFamily="34" charset="0"/>
              </a:rPr>
              <a:t>povinnostmi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občanů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ve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složitých</a:t>
            </a:r>
            <a:r>
              <a:rPr lang="en-GB" dirty="0">
                <a:latin typeface="Aptos" panose="020B0004020202020204" pitchFamily="34" charset="0"/>
              </a:rPr>
              <a:t>, </a:t>
            </a:r>
            <a:r>
              <a:rPr lang="en-GB" dirty="0" err="1">
                <a:latin typeface="Aptos" panose="020B0004020202020204" pitchFamily="34" charset="0"/>
              </a:rPr>
              <a:t>různorodých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společnostech</a:t>
            </a:r>
            <a:r>
              <a:rPr lang="en-GB" dirty="0">
                <a:latin typeface="Aptos" panose="020B0004020202020204" pitchFamily="34" charset="0"/>
              </a:rPr>
              <a:t> v </a:t>
            </a:r>
            <a:r>
              <a:rPr lang="en-GB" dirty="0" err="1">
                <a:latin typeface="Aptos" panose="020B0004020202020204" pitchFamily="34" charset="0"/>
              </a:rPr>
              <a:t>digitálním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kontextu</a:t>
            </a:r>
            <a:r>
              <a:rPr lang="en-GB" dirty="0">
                <a:latin typeface="Aptos" panose="020B0004020202020204" pitchFamily="34" charset="0"/>
              </a:rPr>
              <a:t>, </a:t>
            </a:r>
            <a:r>
              <a:rPr lang="en-GB" dirty="0" err="1">
                <a:latin typeface="Aptos" panose="020B0004020202020204" pitchFamily="34" charset="0"/>
              </a:rPr>
              <a:t>kde</a:t>
            </a:r>
            <a:r>
              <a:rPr lang="en-GB" dirty="0">
                <a:latin typeface="Aptos" panose="020B0004020202020204" pitchFamily="34" charset="0"/>
              </a:rPr>
              <a:t> je </a:t>
            </a:r>
            <a:r>
              <a:rPr lang="en-GB" dirty="0" err="1">
                <a:latin typeface="Aptos" panose="020B0004020202020204" pitchFamily="34" charset="0"/>
              </a:rPr>
              <a:t>chráněno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soukromí</a:t>
            </a:r>
            <a:r>
              <a:rPr lang="en-GB" dirty="0">
                <a:latin typeface="Aptos" panose="020B0004020202020204" pitchFamily="34" charset="0"/>
              </a:rPr>
              <a:t> a je </a:t>
            </a:r>
            <a:r>
              <a:rPr lang="en-GB" dirty="0" err="1">
                <a:latin typeface="Aptos" panose="020B0004020202020204" pitchFamily="34" charset="0"/>
              </a:rPr>
              <a:t>podporována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aktivní</a:t>
            </a:r>
            <a:r>
              <a:rPr lang="en-GB" dirty="0">
                <a:latin typeface="Aptos" panose="020B0004020202020204" pitchFamily="34" charset="0"/>
              </a:rPr>
              <a:t> </a:t>
            </a:r>
            <a:r>
              <a:rPr lang="en-GB" dirty="0" err="1">
                <a:latin typeface="Aptos" panose="020B0004020202020204" pitchFamily="34" charset="0"/>
              </a:rPr>
              <a:t>účast</a:t>
            </a:r>
            <a:r>
              <a:rPr lang="en-GB" dirty="0">
                <a:latin typeface="Aptos" panose="020B0004020202020204" pitchFamily="34" charset="0"/>
              </a:rPr>
              <a:t>.</a:t>
            </a:r>
          </a:p>
        </p:txBody>
      </p:sp>
      <p:sp>
        <p:nvSpPr>
          <p:cNvPr id="20" name="!!Arc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!!Oval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965F2D46-15B5-3A47-B7B0-2FA071DA61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34" t="3073" r="10488" b="5723"/>
          <a:stretch/>
        </p:blipFill>
        <p:spPr bwMode="auto">
          <a:xfrm>
            <a:off x="7416521" y="1803940"/>
            <a:ext cx="4064544" cy="3750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0659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6117" y="1153572"/>
            <a:ext cx="4263389" cy="446116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GB" sz="4400" dirty="0" err="1">
                <a:solidFill>
                  <a:srgbClr val="FFFFFF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Přijetí</a:t>
            </a:r>
            <a:r>
              <a:rPr lang="en-GB" sz="4400" dirty="0">
                <a:solidFill>
                  <a:srgbClr val="FFFFFF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GB" sz="4400" dirty="0" err="1">
                <a:solidFill>
                  <a:srgbClr val="FFFFFF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digitálních</a:t>
            </a:r>
            <a:r>
              <a:rPr lang="en-GB" sz="4400" dirty="0">
                <a:solidFill>
                  <a:srgbClr val="FFFFFF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GB" sz="4400" dirty="0" err="1">
                <a:solidFill>
                  <a:srgbClr val="FFFFFF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nástrojů</a:t>
            </a:r>
            <a:r>
              <a:rPr lang="en-GB" sz="4400" dirty="0">
                <a:solidFill>
                  <a:srgbClr val="FFFFFF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 pro </a:t>
            </a:r>
            <a:r>
              <a:rPr lang="en-GB" sz="4400" dirty="0" err="1">
                <a:solidFill>
                  <a:srgbClr val="FFFFFF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posílení</a:t>
            </a:r>
            <a:r>
              <a:rPr lang="en-GB" sz="4400" dirty="0">
                <a:solidFill>
                  <a:srgbClr val="FFFFFF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GB" sz="4400" dirty="0" err="1">
                <a:solidFill>
                  <a:srgbClr val="FFFFFF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občanského</a:t>
            </a:r>
            <a:r>
              <a:rPr lang="en-GB" sz="4400" dirty="0">
                <a:solidFill>
                  <a:srgbClr val="FFFFFF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GB" sz="4400" dirty="0" err="1">
                <a:solidFill>
                  <a:srgbClr val="FFFFFF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postavení</a:t>
            </a:r>
            <a:endParaRPr lang="en-US" sz="4400" dirty="0">
              <a:solidFill>
                <a:srgbClr val="FFFFFF"/>
              </a:solidFill>
              <a:latin typeface="Aptos" panose="020B00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4916" y="465440"/>
            <a:ext cx="6949440" cy="2373453"/>
          </a:xfrm>
        </p:spPr>
        <p:txBody>
          <a:bodyPr anchor="ctr">
            <a:normAutofit/>
          </a:bodyPr>
          <a:lstStyle/>
          <a:p>
            <a:pPr marL="0" indent="0" algn="ctr">
              <a:spcAft>
                <a:spcPts val="600"/>
              </a:spcAft>
              <a:buNone/>
            </a:pPr>
            <a:r>
              <a:rPr lang="cs-CZ" sz="4000" b="1" dirty="0">
                <a:solidFill>
                  <a:srgbClr val="92BAB5"/>
                </a:solidFill>
                <a:latin typeface="Aptos" panose="020B0004020202020204" pitchFamily="34" charset="0"/>
              </a:rPr>
              <a:t>Vaše brána k digitálnímu občanství a demokracii</a:t>
            </a:r>
            <a:endParaRPr lang="en-GB" sz="4000" b="1" dirty="0">
              <a:solidFill>
                <a:srgbClr val="92BAB5"/>
              </a:solidFill>
              <a:latin typeface="Aptos" panose="020B0004020202020204" pitchFamily="34" charset="0"/>
            </a:endParaRPr>
          </a:p>
          <a:p>
            <a:pPr marL="0" indent="0" algn="ctr">
              <a:spcAft>
                <a:spcPts val="600"/>
              </a:spcAft>
              <a:buNone/>
            </a:pPr>
            <a:endParaRPr lang="en-US" sz="4000" i="0" dirty="0">
              <a:effectLst/>
              <a:latin typeface="Aptos" panose="020B0004020202020204" pitchFamily="34" charset="0"/>
            </a:endParaRPr>
          </a:p>
        </p:txBody>
      </p:sp>
      <p:pic>
        <p:nvPicPr>
          <p:cNvPr id="4" name="Εικόνα 4">
            <a:extLst>
              <a:ext uri="{FF2B5EF4-FFF2-40B4-BE49-F238E27FC236}">
                <a16:creationId xmlns:a16="http://schemas.microsoft.com/office/drawing/2014/main" id="{D804B4A4-0DA8-CAEA-5D41-395AE99D4B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3562" y="2838893"/>
            <a:ext cx="4982335" cy="2802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006672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Motí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6c132ca-d2ce-4f1f-9992-28ad6e1060fc" xsi:nil="true"/>
    <lcf76f155ced4ddcb4097134ff3c332f xmlns="48bc9dea-9bf6-49de-a95a-f1fa7fcbbbfa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39A8C05164174D8B0CC0E9EA7C08B6" ma:contentTypeVersion="15" ma:contentTypeDescription="Create a new document." ma:contentTypeScope="" ma:versionID="5e34536f7e5372aa8996aa909db675fa">
  <xsd:schema xmlns:xsd="http://www.w3.org/2001/XMLSchema" xmlns:xs="http://www.w3.org/2001/XMLSchema" xmlns:p="http://schemas.microsoft.com/office/2006/metadata/properties" xmlns:ns2="48bc9dea-9bf6-49de-a95a-f1fa7fcbbbfa" xmlns:ns3="86c132ca-d2ce-4f1f-9992-28ad6e1060fc" targetNamespace="http://schemas.microsoft.com/office/2006/metadata/properties" ma:root="true" ma:fieldsID="77f63ab45eca9933f37a9aec6ea1e437" ns2:_="" ns3:_="">
    <xsd:import namespace="48bc9dea-9bf6-49de-a95a-f1fa7fcbbbfa"/>
    <xsd:import namespace="86c132ca-d2ce-4f1f-9992-28ad6e1060f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bc9dea-9bf6-49de-a95a-f1fa7fcbbb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6badb5f0-a2b0-4fa5-985f-380381272ce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c132ca-d2ce-4f1f-9992-28ad6e1060fc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3bfbb99d-d6f2-44e8-a286-c464fbd028c5}" ma:internalName="TaxCatchAll" ma:showField="CatchAllData" ma:web="86c132ca-d2ce-4f1f-9992-28ad6e1060f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EF848C6-4E0C-402A-A95E-E3D7DC183E67}">
  <ds:schemaRefs>
    <ds:schemaRef ds:uri="http://schemas.microsoft.com/office/2006/metadata/properties"/>
    <ds:schemaRef ds:uri="http://schemas.microsoft.com/office/infopath/2007/PartnerControls"/>
    <ds:schemaRef ds:uri="86c132ca-d2ce-4f1f-9992-28ad6e1060fc"/>
    <ds:schemaRef ds:uri="48bc9dea-9bf6-49de-a95a-f1fa7fcbbbfa"/>
  </ds:schemaRefs>
</ds:datastoreItem>
</file>

<file path=customXml/itemProps2.xml><?xml version="1.0" encoding="utf-8"?>
<ds:datastoreItem xmlns:ds="http://schemas.openxmlformats.org/officeDocument/2006/customXml" ds:itemID="{4E0CC685-FB23-4518-862C-2361FAD6E8D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bc9dea-9bf6-49de-a95a-f1fa7fcbbbfa"/>
    <ds:schemaRef ds:uri="86c132ca-d2ce-4f1f-9992-28ad6e1060f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7B6FB8F-8731-4CCA-8A18-D407D829211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1739</Words>
  <Application>Microsoft Office PowerPoint</Application>
  <PresentationFormat>Širokoúhlá obrazovka</PresentationFormat>
  <Paragraphs>89</Paragraphs>
  <Slides>21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21</vt:i4>
      </vt:variant>
    </vt:vector>
  </HeadingPairs>
  <TitlesOfParts>
    <vt:vector size="29" baseType="lpstr">
      <vt:lpstr>Aptos</vt:lpstr>
      <vt:lpstr>Aptos Display</vt:lpstr>
      <vt:lpstr>Arial</vt:lpstr>
      <vt:lpstr>Calibri</vt:lpstr>
      <vt:lpstr>Cambria</vt:lpstr>
      <vt:lpstr>Wingdings</vt:lpstr>
      <vt:lpstr>Motív Office</vt:lpstr>
      <vt:lpstr>1_Motív Office</vt:lpstr>
      <vt:lpstr>Porozumění digitálnímu občanství</vt:lpstr>
      <vt:lpstr>Pochopení digitálního občanství</vt:lpstr>
      <vt:lpstr>    Rámec digitální kompetence EU  </vt:lpstr>
      <vt:lpstr>Rámec DigComp v EU 5 oblastí kompetence </vt:lpstr>
      <vt:lpstr>Rámec DigComp v EU </vt:lpstr>
      <vt:lpstr>Příručka vzdělávání digitálního občanství Rady Evropy</vt:lpstr>
      <vt:lpstr>Příručka vzdělávání digitálního občanství Rady Evropy</vt:lpstr>
      <vt:lpstr>Příručka vzdělávání digitálního občanství Rady Evropy - 3 skupiny pro 10 domén</vt:lpstr>
      <vt:lpstr>Přijetí digitálních nástrojů pro posílení občanského postavení</vt:lpstr>
      <vt:lpstr>Digitální občanská identita</vt:lpstr>
      <vt:lpstr>Digitální správa a byrokracie</vt:lpstr>
      <vt:lpstr>Angažovanost v digitální demokracii</vt:lpstr>
      <vt:lpstr>Petiční platformy pro změnu</vt:lpstr>
      <vt:lpstr>Crowdfundingová demokracie</vt:lpstr>
      <vt:lpstr>Sociální média a aktivismus</vt:lpstr>
      <vt:lpstr>Lokální digitální fóra pro hlasy komunit</vt:lpstr>
      <vt:lpstr>Poskytování zpětné vazby k politickému dění digitální cestou</vt:lpstr>
      <vt:lpstr>Inovativní technologie v demokracii</vt:lpstr>
      <vt:lpstr>Digitální identita EU – praktický krok  k digitálnímu občanství</vt:lpstr>
      <vt:lpstr>Digitální účast na demokracii EU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Digital Resilience by Making Digital Wellbeing and Security Accessible to All 2022-2-SK01-KA220-ADU-000096888</dc:title>
  <dc:creator>Alexandros Koumanis</dc:creator>
  <cp:lastModifiedBy>Jan Rehak</cp:lastModifiedBy>
  <cp:revision>54</cp:revision>
  <dcterms:created xsi:type="dcterms:W3CDTF">2024-06-25T08:57:08Z</dcterms:created>
  <dcterms:modified xsi:type="dcterms:W3CDTF">2024-10-15T09:38:04Z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0x010100FC39A8C05164174D8B0CC0E9EA7C08B6</vt:lpwstr>
  </property>
  <property fmtid="{D5CDD505-2E9C-101B-9397-08002B2CF9AE}" pid="3" name="MediaServiceImageTags">
    <vt:lpwstr/>
  </property>
</Properties>
</file>