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27"/>
  </p:notesMasterIdLst>
  <p:sldIdLst>
    <p:sldId id="295" r:id="rId6"/>
    <p:sldId id="258" r:id="rId7"/>
    <p:sldId id="297" r:id="rId8"/>
    <p:sldId id="298" r:id="rId9"/>
    <p:sldId id="284" r:id="rId10"/>
    <p:sldId id="299" r:id="rId11"/>
    <p:sldId id="300" r:id="rId12"/>
    <p:sldId id="301" r:id="rId13"/>
    <p:sldId id="286" r:id="rId14"/>
    <p:sldId id="290" r:id="rId15"/>
    <p:sldId id="292" r:id="rId16"/>
    <p:sldId id="302" r:id="rId17"/>
    <p:sldId id="303" r:id="rId18"/>
    <p:sldId id="304" r:id="rId19"/>
    <p:sldId id="305" r:id="rId20"/>
    <p:sldId id="306" r:id="rId21"/>
    <p:sldId id="307" r:id="rId22"/>
    <p:sldId id="308" r:id="rId23"/>
    <p:sldId id="309" r:id="rId24"/>
    <p:sldId id="310" r:id="rId25"/>
    <p:sldId id="316"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BCB"/>
    <a:srgbClr val="99BE31"/>
    <a:srgbClr val="5AACBC"/>
    <a:srgbClr val="6FA6B6"/>
    <a:srgbClr val="1BACCA"/>
    <a:srgbClr val="E25935"/>
    <a:srgbClr val="FFAA5A"/>
    <a:srgbClr val="92B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B3B80-D1E4-03A0-EA06-B889205D4BA0}" v="28" dt="2024-06-25T11:16:08.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os Koumanis" userId="S::akoumanis@thefoundation.gr::a2199586-ecdd-4170-91ec-54a1812fdf7d" providerId="AD" clId="Web-{FC9B3B80-D1E4-03A0-EA06-B889205D4BA0}"/>
    <pc:docChg chg="modSld">
      <pc:chgData name="Alexandros Koumanis" userId="S::akoumanis@thefoundation.gr::a2199586-ecdd-4170-91ec-54a1812fdf7d" providerId="AD" clId="Web-{FC9B3B80-D1E4-03A0-EA06-B889205D4BA0}" dt="2024-06-25T11:16:07.338" v="23" actId="20577"/>
      <pc:docMkLst>
        <pc:docMk/>
      </pc:docMkLst>
      <pc:sldChg chg="addSp modSp">
        <pc:chgData name="Alexandros Koumanis" userId="S::akoumanis@thefoundation.gr::a2199586-ecdd-4170-91ec-54a1812fdf7d" providerId="AD" clId="Web-{FC9B3B80-D1E4-03A0-EA06-B889205D4BA0}" dt="2024-06-25T11:16:07.338" v="23" actId="20577"/>
        <pc:sldMkLst>
          <pc:docMk/>
          <pc:sldMk cId="2879921688" sldId="257"/>
        </pc:sldMkLst>
        <pc:spChg chg="add mod">
          <ac:chgData name="Alexandros Koumanis" userId="S::akoumanis@thefoundation.gr::a2199586-ecdd-4170-91ec-54a1812fdf7d" providerId="AD" clId="Web-{FC9B3B80-D1E4-03A0-EA06-B889205D4BA0}" dt="2024-06-25T11:16:07.338" v="23" actId="20577"/>
          <ac:spMkLst>
            <pc:docMk/>
            <pc:sldMk cId="2879921688" sldId="257"/>
            <ac:spMk id="3" creationId="{B30C7763-E7F5-B63D-6A2D-68110C36ECA7}"/>
          </ac:spMkLst>
        </pc:spChg>
        <pc:spChg chg="mod">
          <ac:chgData name="Alexandros Koumanis" userId="S::akoumanis@thefoundation.gr::a2199586-ecdd-4170-91ec-54a1812fdf7d" providerId="AD" clId="Web-{FC9B3B80-D1E4-03A0-EA06-B889205D4BA0}" dt="2024-06-25T11:08:26.199" v="1" actId="20577"/>
          <ac:spMkLst>
            <pc:docMk/>
            <pc:sldMk cId="2879921688" sldId="257"/>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7FA077-9CBB-4F44-B54F-D52B589A3118}"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tr-TR"/>
        </a:p>
      </dgm:t>
    </dgm:pt>
    <dgm:pt modelId="{32FFC699-61BD-EA41-AEA8-5FD404482DF4}">
      <dgm:prSet phldrT="[Metin]"/>
      <dgm:spPr/>
      <dgm:t>
        <a:bodyPr/>
        <a:lstStyle/>
        <a:p>
          <a:r>
            <a:rPr lang="tr-TR" noProof="0" dirty="0">
              <a:latin typeface="Aptos" panose="020B0004020202020204" pitchFamily="34" charset="0"/>
            </a:rPr>
            <a:t>Avrupa Dijital Yeterlilikler Çerçevesi</a:t>
          </a:r>
          <a:endParaRPr lang="tr-TR" noProof="0" dirty="0"/>
        </a:p>
      </dgm:t>
    </dgm:pt>
    <dgm:pt modelId="{FB09CDD2-2831-A846-8B4F-103109698D43}" type="parTrans" cxnId="{6CE5B579-F98D-244B-881A-B2F67E00C211}">
      <dgm:prSet/>
      <dgm:spPr/>
      <dgm:t>
        <a:bodyPr/>
        <a:lstStyle/>
        <a:p>
          <a:endParaRPr lang="tr-TR"/>
        </a:p>
      </dgm:t>
    </dgm:pt>
    <dgm:pt modelId="{983C8C57-DF57-8F46-8AC0-8395FC97C4D1}" type="sibTrans" cxnId="{6CE5B579-F98D-244B-881A-B2F67E00C211}">
      <dgm:prSet/>
      <dgm:spPr/>
      <dgm:t>
        <a:bodyPr/>
        <a:lstStyle/>
        <a:p>
          <a:endParaRPr lang="tr-TR"/>
        </a:p>
      </dgm:t>
    </dgm:pt>
    <dgm:pt modelId="{E329C113-45E6-314D-9CD7-1FE4918505F4}">
      <dgm:prSet phldrT="[Metin]"/>
      <dgm:spPr/>
      <dgm:t>
        <a:bodyPr/>
        <a:lstStyle/>
        <a:p>
          <a:r>
            <a:rPr lang="tr-TR" noProof="0" dirty="0">
              <a:latin typeface="Aptos" panose="020B0004020202020204" pitchFamily="34" charset="0"/>
            </a:rPr>
            <a:t>Problem Çözme</a:t>
          </a:r>
          <a:endParaRPr lang="tr-TR" noProof="0" dirty="0"/>
        </a:p>
      </dgm:t>
    </dgm:pt>
    <dgm:pt modelId="{66348328-CDC5-224C-AD04-EF663B3128D9}" type="parTrans" cxnId="{9A22513E-2AE6-AF44-A7DE-7FA12E848067}">
      <dgm:prSet/>
      <dgm:spPr/>
      <dgm:t>
        <a:bodyPr/>
        <a:lstStyle/>
        <a:p>
          <a:endParaRPr lang="tr-TR" noProof="0" dirty="0"/>
        </a:p>
      </dgm:t>
    </dgm:pt>
    <dgm:pt modelId="{6B6E802B-875F-A048-97FE-9FFA13BC56E6}" type="sibTrans" cxnId="{9A22513E-2AE6-AF44-A7DE-7FA12E848067}">
      <dgm:prSet/>
      <dgm:spPr/>
      <dgm:t>
        <a:bodyPr/>
        <a:lstStyle/>
        <a:p>
          <a:endParaRPr lang="tr-TR"/>
        </a:p>
      </dgm:t>
    </dgm:pt>
    <dgm:pt modelId="{FFF913D7-E707-8248-A3DA-AB9D8C605644}">
      <dgm:prSet phldrT="[Metin]"/>
      <dgm:spPr/>
      <dgm:t>
        <a:bodyPr/>
        <a:lstStyle/>
        <a:p>
          <a:r>
            <a:rPr lang="tr-TR" noProof="0" dirty="0">
              <a:latin typeface="Aptos" panose="020B0004020202020204" pitchFamily="34" charset="0"/>
            </a:rPr>
            <a:t>Bilgi ve Veri Okuryazarlığı</a:t>
          </a:r>
          <a:endParaRPr lang="tr-TR" noProof="0" dirty="0"/>
        </a:p>
      </dgm:t>
    </dgm:pt>
    <dgm:pt modelId="{62904A4D-5D0C-7F41-85B2-00DD178CAB8E}" type="parTrans" cxnId="{57276343-47FB-2243-9750-A8B6CC17F272}">
      <dgm:prSet/>
      <dgm:spPr/>
      <dgm:t>
        <a:bodyPr/>
        <a:lstStyle/>
        <a:p>
          <a:endParaRPr lang="tr-TR" noProof="0" dirty="0"/>
        </a:p>
      </dgm:t>
    </dgm:pt>
    <dgm:pt modelId="{B60889EE-4BE9-A744-910C-5961854FBF5A}" type="sibTrans" cxnId="{57276343-47FB-2243-9750-A8B6CC17F272}">
      <dgm:prSet/>
      <dgm:spPr/>
      <dgm:t>
        <a:bodyPr/>
        <a:lstStyle/>
        <a:p>
          <a:endParaRPr lang="tr-TR"/>
        </a:p>
      </dgm:t>
    </dgm:pt>
    <dgm:pt modelId="{4499C829-356D-4942-B507-5704E44C8477}">
      <dgm:prSet phldrT="[Metin]"/>
      <dgm:spPr/>
      <dgm:t>
        <a:bodyPr/>
        <a:lstStyle/>
        <a:p>
          <a:r>
            <a:rPr lang="tr-TR" noProof="0" dirty="0">
              <a:latin typeface="Aptos" panose="020B0004020202020204" pitchFamily="34" charset="0"/>
            </a:rPr>
            <a:t>Güvenlik</a:t>
          </a:r>
          <a:endParaRPr lang="tr-TR" noProof="0" dirty="0"/>
        </a:p>
      </dgm:t>
    </dgm:pt>
    <dgm:pt modelId="{40036E36-AFFF-F747-B85F-8E74AE183658}" type="parTrans" cxnId="{5EFC7A3A-7245-964A-9A1F-E1434C6C0E56}">
      <dgm:prSet/>
      <dgm:spPr/>
      <dgm:t>
        <a:bodyPr/>
        <a:lstStyle/>
        <a:p>
          <a:endParaRPr lang="tr-TR" noProof="0" dirty="0"/>
        </a:p>
      </dgm:t>
    </dgm:pt>
    <dgm:pt modelId="{BF8A343C-C185-374E-9FF9-A51859040762}" type="sibTrans" cxnId="{5EFC7A3A-7245-964A-9A1F-E1434C6C0E56}">
      <dgm:prSet/>
      <dgm:spPr/>
      <dgm:t>
        <a:bodyPr/>
        <a:lstStyle/>
        <a:p>
          <a:endParaRPr lang="tr-TR"/>
        </a:p>
      </dgm:t>
    </dgm:pt>
    <dgm:pt modelId="{454EDC9B-4D63-D541-9984-D6F788CFC7DE}">
      <dgm:prSet phldrT="[Metin]"/>
      <dgm:spPr/>
      <dgm:t>
        <a:bodyPr/>
        <a:lstStyle/>
        <a:p>
          <a:r>
            <a:rPr lang="tr-TR" noProof="0" dirty="0">
              <a:latin typeface="Aptos" panose="020B0004020202020204" pitchFamily="34" charset="0"/>
            </a:rPr>
            <a:t>İletişim ve İşbirliği</a:t>
          </a:r>
          <a:endParaRPr lang="tr-TR" noProof="0" dirty="0"/>
        </a:p>
      </dgm:t>
    </dgm:pt>
    <dgm:pt modelId="{4344E4F9-E0EF-294B-9812-6B344E6FB3DF}" type="parTrans" cxnId="{3009CA93-0A47-6446-B55B-976A709A9130}">
      <dgm:prSet/>
      <dgm:spPr/>
      <dgm:t>
        <a:bodyPr/>
        <a:lstStyle/>
        <a:p>
          <a:endParaRPr lang="tr-TR" noProof="0" dirty="0"/>
        </a:p>
      </dgm:t>
    </dgm:pt>
    <dgm:pt modelId="{CCD678C6-05F7-974D-989D-B84BF3F66CD9}" type="sibTrans" cxnId="{3009CA93-0A47-6446-B55B-976A709A9130}">
      <dgm:prSet/>
      <dgm:spPr/>
      <dgm:t>
        <a:bodyPr/>
        <a:lstStyle/>
        <a:p>
          <a:endParaRPr lang="tr-TR"/>
        </a:p>
      </dgm:t>
    </dgm:pt>
    <dgm:pt modelId="{E9ADC6E1-4782-2941-AB6E-B576F56F6541}">
      <dgm:prSet/>
      <dgm:spPr/>
      <dgm:t>
        <a:bodyPr/>
        <a:lstStyle/>
        <a:p>
          <a:r>
            <a:rPr lang="tr-TR" noProof="0" dirty="0">
              <a:latin typeface="Aptos" panose="020B0004020202020204" pitchFamily="34" charset="0"/>
            </a:rPr>
            <a:t>Dijital İçerik Oluşturma</a:t>
          </a:r>
        </a:p>
      </dgm:t>
    </dgm:pt>
    <dgm:pt modelId="{EEBBDC44-6CC2-B14C-BBFC-4E0A8072CB77}" type="parTrans" cxnId="{37E00346-1CD6-E543-A0DA-E903C006C70F}">
      <dgm:prSet/>
      <dgm:spPr/>
      <dgm:t>
        <a:bodyPr/>
        <a:lstStyle/>
        <a:p>
          <a:endParaRPr lang="tr-TR" noProof="0" dirty="0"/>
        </a:p>
      </dgm:t>
    </dgm:pt>
    <dgm:pt modelId="{ACF6FBA0-E55A-574A-8207-16BEE8C8806D}" type="sibTrans" cxnId="{37E00346-1CD6-E543-A0DA-E903C006C70F}">
      <dgm:prSet/>
      <dgm:spPr/>
      <dgm:t>
        <a:bodyPr/>
        <a:lstStyle/>
        <a:p>
          <a:endParaRPr lang="tr-TR"/>
        </a:p>
      </dgm:t>
    </dgm:pt>
    <dgm:pt modelId="{1C6BDA22-BFE8-774B-945D-9F66F8530AB1}" type="pres">
      <dgm:prSet presAssocID="{897FA077-9CBB-4F44-B54F-D52B589A3118}" presName="Name0" presStyleCnt="0">
        <dgm:presLayoutVars>
          <dgm:chMax val="1"/>
          <dgm:dir/>
          <dgm:animLvl val="ctr"/>
          <dgm:resizeHandles val="exact"/>
        </dgm:presLayoutVars>
      </dgm:prSet>
      <dgm:spPr/>
      <dgm:t>
        <a:bodyPr/>
        <a:lstStyle/>
        <a:p>
          <a:endParaRPr lang="tr-TR"/>
        </a:p>
      </dgm:t>
    </dgm:pt>
    <dgm:pt modelId="{6CF6A7FE-6150-C642-B912-26BDD9B927A7}" type="pres">
      <dgm:prSet presAssocID="{32FFC699-61BD-EA41-AEA8-5FD404482DF4}" presName="centerShape" presStyleLbl="node0" presStyleIdx="0" presStyleCnt="1"/>
      <dgm:spPr/>
      <dgm:t>
        <a:bodyPr/>
        <a:lstStyle/>
        <a:p>
          <a:endParaRPr lang="tr-TR"/>
        </a:p>
      </dgm:t>
    </dgm:pt>
    <dgm:pt modelId="{469D281A-E9EB-3740-900B-D0C56C823389}" type="pres">
      <dgm:prSet presAssocID="{66348328-CDC5-224C-AD04-EF663B3128D9}" presName="parTrans" presStyleLbl="sibTrans2D1" presStyleIdx="0" presStyleCnt="5"/>
      <dgm:spPr/>
      <dgm:t>
        <a:bodyPr/>
        <a:lstStyle/>
        <a:p>
          <a:endParaRPr lang="tr-TR"/>
        </a:p>
      </dgm:t>
    </dgm:pt>
    <dgm:pt modelId="{6F6F9B5F-9527-F745-AC6A-A8B5D2ABCFDF}" type="pres">
      <dgm:prSet presAssocID="{66348328-CDC5-224C-AD04-EF663B3128D9}" presName="connectorText" presStyleLbl="sibTrans2D1" presStyleIdx="0" presStyleCnt="5"/>
      <dgm:spPr/>
      <dgm:t>
        <a:bodyPr/>
        <a:lstStyle/>
        <a:p>
          <a:endParaRPr lang="tr-TR"/>
        </a:p>
      </dgm:t>
    </dgm:pt>
    <dgm:pt modelId="{E240FB7B-BF79-CE4A-A7E9-FE6FD7512938}" type="pres">
      <dgm:prSet presAssocID="{E329C113-45E6-314D-9CD7-1FE4918505F4}" presName="node" presStyleLbl="node1" presStyleIdx="0" presStyleCnt="5">
        <dgm:presLayoutVars>
          <dgm:bulletEnabled val="1"/>
        </dgm:presLayoutVars>
      </dgm:prSet>
      <dgm:spPr/>
      <dgm:t>
        <a:bodyPr/>
        <a:lstStyle/>
        <a:p>
          <a:endParaRPr lang="tr-TR"/>
        </a:p>
      </dgm:t>
    </dgm:pt>
    <dgm:pt modelId="{97CA0593-4B52-E44A-960D-0E112B3E2445}" type="pres">
      <dgm:prSet presAssocID="{62904A4D-5D0C-7F41-85B2-00DD178CAB8E}" presName="parTrans" presStyleLbl="sibTrans2D1" presStyleIdx="1" presStyleCnt="5"/>
      <dgm:spPr/>
      <dgm:t>
        <a:bodyPr/>
        <a:lstStyle/>
        <a:p>
          <a:endParaRPr lang="tr-TR"/>
        </a:p>
      </dgm:t>
    </dgm:pt>
    <dgm:pt modelId="{0F6773D1-070C-CA4B-98E0-934863CF8C0D}" type="pres">
      <dgm:prSet presAssocID="{62904A4D-5D0C-7F41-85B2-00DD178CAB8E}" presName="connectorText" presStyleLbl="sibTrans2D1" presStyleIdx="1" presStyleCnt="5"/>
      <dgm:spPr/>
      <dgm:t>
        <a:bodyPr/>
        <a:lstStyle/>
        <a:p>
          <a:endParaRPr lang="tr-TR"/>
        </a:p>
      </dgm:t>
    </dgm:pt>
    <dgm:pt modelId="{DEE1CFB4-6C4D-D24B-9FD6-518C5C9BF137}" type="pres">
      <dgm:prSet presAssocID="{FFF913D7-E707-8248-A3DA-AB9D8C605644}" presName="node" presStyleLbl="node1" presStyleIdx="1" presStyleCnt="5">
        <dgm:presLayoutVars>
          <dgm:bulletEnabled val="1"/>
        </dgm:presLayoutVars>
      </dgm:prSet>
      <dgm:spPr/>
      <dgm:t>
        <a:bodyPr/>
        <a:lstStyle/>
        <a:p>
          <a:endParaRPr lang="tr-TR"/>
        </a:p>
      </dgm:t>
    </dgm:pt>
    <dgm:pt modelId="{1FD479DA-8573-FF4F-BFAF-9C0FF799C921}" type="pres">
      <dgm:prSet presAssocID="{4344E4F9-E0EF-294B-9812-6B344E6FB3DF}" presName="parTrans" presStyleLbl="sibTrans2D1" presStyleIdx="2" presStyleCnt="5"/>
      <dgm:spPr/>
      <dgm:t>
        <a:bodyPr/>
        <a:lstStyle/>
        <a:p>
          <a:endParaRPr lang="tr-TR"/>
        </a:p>
      </dgm:t>
    </dgm:pt>
    <dgm:pt modelId="{11B083F4-A3FC-E34D-B950-D35F63DD06A2}" type="pres">
      <dgm:prSet presAssocID="{4344E4F9-E0EF-294B-9812-6B344E6FB3DF}" presName="connectorText" presStyleLbl="sibTrans2D1" presStyleIdx="2" presStyleCnt="5"/>
      <dgm:spPr/>
      <dgm:t>
        <a:bodyPr/>
        <a:lstStyle/>
        <a:p>
          <a:endParaRPr lang="tr-TR"/>
        </a:p>
      </dgm:t>
    </dgm:pt>
    <dgm:pt modelId="{E7484D10-45A2-904A-AE6D-639A839D8030}" type="pres">
      <dgm:prSet presAssocID="{454EDC9B-4D63-D541-9984-D6F788CFC7DE}" presName="node" presStyleLbl="node1" presStyleIdx="2" presStyleCnt="5">
        <dgm:presLayoutVars>
          <dgm:bulletEnabled val="1"/>
        </dgm:presLayoutVars>
      </dgm:prSet>
      <dgm:spPr/>
      <dgm:t>
        <a:bodyPr/>
        <a:lstStyle/>
        <a:p>
          <a:endParaRPr lang="tr-TR"/>
        </a:p>
      </dgm:t>
    </dgm:pt>
    <dgm:pt modelId="{EF51BFBC-B530-D54A-841E-7722DE369E7B}" type="pres">
      <dgm:prSet presAssocID="{EEBBDC44-6CC2-B14C-BBFC-4E0A8072CB77}" presName="parTrans" presStyleLbl="sibTrans2D1" presStyleIdx="3" presStyleCnt="5"/>
      <dgm:spPr/>
      <dgm:t>
        <a:bodyPr/>
        <a:lstStyle/>
        <a:p>
          <a:endParaRPr lang="tr-TR"/>
        </a:p>
      </dgm:t>
    </dgm:pt>
    <dgm:pt modelId="{614DF308-D6AB-C544-A98F-BE5FCC5AC11E}" type="pres">
      <dgm:prSet presAssocID="{EEBBDC44-6CC2-B14C-BBFC-4E0A8072CB77}" presName="connectorText" presStyleLbl="sibTrans2D1" presStyleIdx="3" presStyleCnt="5"/>
      <dgm:spPr/>
      <dgm:t>
        <a:bodyPr/>
        <a:lstStyle/>
        <a:p>
          <a:endParaRPr lang="tr-TR"/>
        </a:p>
      </dgm:t>
    </dgm:pt>
    <dgm:pt modelId="{C2601983-FDE0-5646-BE12-389EFD26A3B8}" type="pres">
      <dgm:prSet presAssocID="{E9ADC6E1-4782-2941-AB6E-B576F56F6541}" presName="node" presStyleLbl="node1" presStyleIdx="3" presStyleCnt="5">
        <dgm:presLayoutVars>
          <dgm:bulletEnabled val="1"/>
        </dgm:presLayoutVars>
      </dgm:prSet>
      <dgm:spPr/>
      <dgm:t>
        <a:bodyPr/>
        <a:lstStyle/>
        <a:p>
          <a:endParaRPr lang="tr-TR"/>
        </a:p>
      </dgm:t>
    </dgm:pt>
    <dgm:pt modelId="{36146028-497A-D946-B64A-69855C18BE58}" type="pres">
      <dgm:prSet presAssocID="{40036E36-AFFF-F747-B85F-8E74AE183658}" presName="parTrans" presStyleLbl="sibTrans2D1" presStyleIdx="4" presStyleCnt="5"/>
      <dgm:spPr/>
      <dgm:t>
        <a:bodyPr/>
        <a:lstStyle/>
        <a:p>
          <a:endParaRPr lang="tr-TR"/>
        </a:p>
      </dgm:t>
    </dgm:pt>
    <dgm:pt modelId="{E038ACE7-2929-6747-997E-A47F5F3E6969}" type="pres">
      <dgm:prSet presAssocID="{40036E36-AFFF-F747-B85F-8E74AE183658}" presName="connectorText" presStyleLbl="sibTrans2D1" presStyleIdx="4" presStyleCnt="5"/>
      <dgm:spPr/>
      <dgm:t>
        <a:bodyPr/>
        <a:lstStyle/>
        <a:p>
          <a:endParaRPr lang="tr-TR"/>
        </a:p>
      </dgm:t>
    </dgm:pt>
    <dgm:pt modelId="{4AA46606-2CA4-DE43-ACAE-3667B23E39C1}" type="pres">
      <dgm:prSet presAssocID="{4499C829-356D-4942-B507-5704E44C8477}" presName="node" presStyleLbl="node1" presStyleIdx="4" presStyleCnt="5">
        <dgm:presLayoutVars>
          <dgm:bulletEnabled val="1"/>
        </dgm:presLayoutVars>
      </dgm:prSet>
      <dgm:spPr/>
      <dgm:t>
        <a:bodyPr/>
        <a:lstStyle/>
        <a:p>
          <a:endParaRPr lang="tr-TR"/>
        </a:p>
      </dgm:t>
    </dgm:pt>
  </dgm:ptLst>
  <dgm:cxnLst>
    <dgm:cxn modelId="{EF3DBBC2-C98A-F242-906C-DC2C562EA64E}" type="presOf" srcId="{4499C829-356D-4942-B507-5704E44C8477}" destId="{4AA46606-2CA4-DE43-ACAE-3667B23E39C1}" srcOrd="0" destOrd="0" presId="urn:microsoft.com/office/officeart/2005/8/layout/radial5"/>
    <dgm:cxn modelId="{9EB02273-376B-C840-BD0A-AC3575018214}" type="presOf" srcId="{897FA077-9CBB-4F44-B54F-D52B589A3118}" destId="{1C6BDA22-BFE8-774B-945D-9F66F8530AB1}" srcOrd="0" destOrd="0" presId="urn:microsoft.com/office/officeart/2005/8/layout/radial5"/>
    <dgm:cxn modelId="{37E00346-1CD6-E543-A0DA-E903C006C70F}" srcId="{32FFC699-61BD-EA41-AEA8-5FD404482DF4}" destId="{E9ADC6E1-4782-2941-AB6E-B576F56F6541}" srcOrd="3" destOrd="0" parTransId="{EEBBDC44-6CC2-B14C-BBFC-4E0A8072CB77}" sibTransId="{ACF6FBA0-E55A-574A-8207-16BEE8C8806D}"/>
    <dgm:cxn modelId="{70BEF013-BE1D-E74F-8A3D-EE53261DCAEF}" type="presOf" srcId="{40036E36-AFFF-F747-B85F-8E74AE183658}" destId="{36146028-497A-D946-B64A-69855C18BE58}" srcOrd="0" destOrd="0" presId="urn:microsoft.com/office/officeart/2005/8/layout/radial5"/>
    <dgm:cxn modelId="{891D776A-42F9-8842-964A-A0D514481670}" type="presOf" srcId="{66348328-CDC5-224C-AD04-EF663B3128D9}" destId="{6F6F9B5F-9527-F745-AC6A-A8B5D2ABCFDF}" srcOrd="1" destOrd="0" presId="urn:microsoft.com/office/officeart/2005/8/layout/radial5"/>
    <dgm:cxn modelId="{9A22513E-2AE6-AF44-A7DE-7FA12E848067}" srcId="{32FFC699-61BD-EA41-AEA8-5FD404482DF4}" destId="{E329C113-45E6-314D-9CD7-1FE4918505F4}" srcOrd="0" destOrd="0" parTransId="{66348328-CDC5-224C-AD04-EF663B3128D9}" sibTransId="{6B6E802B-875F-A048-97FE-9FFA13BC56E6}"/>
    <dgm:cxn modelId="{11450A16-6736-ED44-9DF3-139BD47A8EB5}" type="presOf" srcId="{40036E36-AFFF-F747-B85F-8E74AE183658}" destId="{E038ACE7-2929-6747-997E-A47F5F3E6969}" srcOrd="1" destOrd="0" presId="urn:microsoft.com/office/officeart/2005/8/layout/radial5"/>
    <dgm:cxn modelId="{A141C668-092B-9341-8D3A-0C1A36C94BA3}" type="presOf" srcId="{FFF913D7-E707-8248-A3DA-AB9D8C605644}" destId="{DEE1CFB4-6C4D-D24B-9FD6-518C5C9BF137}" srcOrd="0" destOrd="0" presId="urn:microsoft.com/office/officeart/2005/8/layout/radial5"/>
    <dgm:cxn modelId="{DBA27C20-2B8F-8547-9079-6D9D49588CF3}" type="presOf" srcId="{EEBBDC44-6CC2-B14C-BBFC-4E0A8072CB77}" destId="{EF51BFBC-B530-D54A-841E-7722DE369E7B}" srcOrd="0" destOrd="0" presId="urn:microsoft.com/office/officeart/2005/8/layout/radial5"/>
    <dgm:cxn modelId="{DE5AFFDE-FE12-AF4E-9A51-C473A791D8FD}" type="presOf" srcId="{62904A4D-5D0C-7F41-85B2-00DD178CAB8E}" destId="{97CA0593-4B52-E44A-960D-0E112B3E2445}" srcOrd="0" destOrd="0" presId="urn:microsoft.com/office/officeart/2005/8/layout/radial5"/>
    <dgm:cxn modelId="{57276343-47FB-2243-9750-A8B6CC17F272}" srcId="{32FFC699-61BD-EA41-AEA8-5FD404482DF4}" destId="{FFF913D7-E707-8248-A3DA-AB9D8C605644}" srcOrd="1" destOrd="0" parTransId="{62904A4D-5D0C-7F41-85B2-00DD178CAB8E}" sibTransId="{B60889EE-4BE9-A744-910C-5961854FBF5A}"/>
    <dgm:cxn modelId="{1008DA51-4BBA-2848-800B-4A1071173A32}" type="presOf" srcId="{E329C113-45E6-314D-9CD7-1FE4918505F4}" destId="{E240FB7B-BF79-CE4A-A7E9-FE6FD7512938}" srcOrd="0" destOrd="0" presId="urn:microsoft.com/office/officeart/2005/8/layout/radial5"/>
    <dgm:cxn modelId="{28E176C2-CFC0-4749-A7F4-1E8B1AD8F0DA}" type="presOf" srcId="{66348328-CDC5-224C-AD04-EF663B3128D9}" destId="{469D281A-E9EB-3740-900B-D0C56C823389}" srcOrd="0" destOrd="0" presId="urn:microsoft.com/office/officeart/2005/8/layout/radial5"/>
    <dgm:cxn modelId="{6CE5B579-F98D-244B-881A-B2F67E00C211}" srcId="{897FA077-9CBB-4F44-B54F-D52B589A3118}" destId="{32FFC699-61BD-EA41-AEA8-5FD404482DF4}" srcOrd="0" destOrd="0" parTransId="{FB09CDD2-2831-A846-8B4F-103109698D43}" sibTransId="{983C8C57-DF57-8F46-8AC0-8395FC97C4D1}"/>
    <dgm:cxn modelId="{5EFC7A3A-7245-964A-9A1F-E1434C6C0E56}" srcId="{32FFC699-61BD-EA41-AEA8-5FD404482DF4}" destId="{4499C829-356D-4942-B507-5704E44C8477}" srcOrd="4" destOrd="0" parTransId="{40036E36-AFFF-F747-B85F-8E74AE183658}" sibTransId="{BF8A343C-C185-374E-9FF9-A51859040762}"/>
    <dgm:cxn modelId="{A8ECC7E1-2AD4-3340-B305-FCAEC6F7D26B}" type="presOf" srcId="{4344E4F9-E0EF-294B-9812-6B344E6FB3DF}" destId="{11B083F4-A3FC-E34D-B950-D35F63DD06A2}" srcOrd="1" destOrd="0" presId="urn:microsoft.com/office/officeart/2005/8/layout/radial5"/>
    <dgm:cxn modelId="{02BD6C42-6DF0-174C-A166-FD8BA386E947}" type="presOf" srcId="{4344E4F9-E0EF-294B-9812-6B344E6FB3DF}" destId="{1FD479DA-8573-FF4F-BFAF-9C0FF799C921}" srcOrd="0" destOrd="0" presId="urn:microsoft.com/office/officeart/2005/8/layout/radial5"/>
    <dgm:cxn modelId="{ECCAFA97-7D5B-E94D-931D-165E4056E545}" type="presOf" srcId="{62904A4D-5D0C-7F41-85B2-00DD178CAB8E}" destId="{0F6773D1-070C-CA4B-98E0-934863CF8C0D}" srcOrd="1" destOrd="0" presId="urn:microsoft.com/office/officeart/2005/8/layout/radial5"/>
    <dgm:cxn modelId="{F78063E9-1778-CE4B-9D95-6107D2D8FD18}" type="presOf" srcId="{EEBBDC44-6CC2-B14C-BBFC-4E0A8072CB77}" destId="{614DF308-D6AB-C544-A98F-BE5FCC5AC11E}" srcOrd="1" destOrd="0" presId="urn:microsoft.com/office/officeart/2005/8/layout/radial5"/>
    <dgm:cxn modelId="{290B8979-223C-464E-8DCC-AF79010ACB59}" type="presOf" srcId="{32FFC699-61BD-EA41-AEA8-5FD404482DF4}" destId="{6CF6A7FE-6150-C642-B912-26BDD9B927A7}" srcOrd="0" destOrd="0" presId="urn:microsoft.com/office/officeart/2005/8/layout/radial5"/>
    <dgm:cxn modelId="{A84C718D-54D4-9548-9D38-91DF3B3073B5}" type="presOf" srcId="{E9ADC6E1-4782-2941-AB6E-B576F56F6541}" destId="{C2601983-FDE0-5646-BE12-389EFD26A3B8}" srcOrd="0" destOrd="0" presId="urn:microsoft.com/office/officeart/2005/8/layout/radial5"/>
    <dgm:cxn modelId="{3009CA93-0A47-6446-B55B-976A709A9130}" srcId="{32FFC699-61BD-EA41-AEA8-5FD404482DF4}" destId="{454EDC9B-4D63-D541-9984-D6F788CFC7DE}" srcOrd="2" destOrd="0" parTransId="{4344E4F9-E0EF-294B-9812-6B344E6FB3DF}" sibTransId="{CCD678C6-05F7-974D-989D-B84BF3F66CD9}"/>
    <dgm:cxn modelId="{B957D02A-B59F-7542-B0BE-01D9D8E9E340}" type="presOf" srcId="{454EDC9B-4D63-D541-9984-D6F788CFC7DE}" destId="{E7484D10-45A2-904A-AE6D-639A839D8030}" srcOrd="0" destOrd="0" presId="urn:microsoft.com/office/officeart/2005/8/layout/radial5"/>
    <dgm:cxn modelId="{51B23EE6-8E2B-E848-BE0F-97E601C32A9C}" type="presParOf" srcId="{1C6BDA22-BFE8-774B-945D-9F66F8530AB1}" destId="{6CF6A7FE-6150-C642-B912-26BDD9B927A7}" srcOrd="0" destOrd="0" presId="urn:microsoft.com/office/officeart/2005/8/layout/radial5"/>
    <dgm:cxn modelId="{AB13A5E5-A43D-684D-9CB0-19F5BBB3A7C9}" type="presParOf" srcId="{1C6BDA22-BFE8-774B-945D-9F66F8530AB1}" destId="{469D281A-E9EB-3740-900B-D0C56C823389}" srcOrd="1" destOrd="0" presId="urn:microsoft.com/office/officeart/2005/8/layout/radial5"/>
    <dgm:cxn modelId="{84157E3A-6AA4-C74C-AEFA-3695BAD58AE8}" type="presParOf" srcId="{469D281A-E9EB-3740-900B-D0C56C823389}" destId="{6F6F9B5F-9527-F745-AC6A-A8B5D2ABCFDF}" srcOrd="0" destOrd="0" presId="urn:microsoft.com/office/officeart/2005/8/layout/radial5"/>
    <dgm:cxn modelId="{2DCDD787-1198-B941-B271-F642ABFBAAD3}" type="presParOf" srcId="{1C6BDA22-BFE8-774B-945D-9F66F8530AB1}" destId="{E240FB7B-BF79-CE4A-A7E9-FE6FD7512938}" srcOrd="2" destOrd="0" presId="urn:microsoft.com/office/officeart/2005/8/layout/radial5"/>
    <dgm:cxn modelId="{B9BDC06E-A00E-AC42-AB58-91BFD76F9709}" type="presParOf" srcId="{1C6BDA22-BFE8-774B-945D-9F66F8530AB1}" destId="{97CA0593-4B52-E44A-960D-0E112B3E2445}" srcOrd="3" destOrd="0" presId="urn:microsoft.com/office/officeart/2005/8/layout/radial5"/>
    <dgm:cxn modelId="{0A23EFBC-3766-8C4F-972B-557F80AD25BD}" type="presParOf" srcId="{97CA0593-4B52-E44A-960D-0E112B3E2445}" destId="{0F6773D1-070C-CA4B-98E0-934863CF8C0D}" srcOrd="0" destOrd="0" presId="urn:microsoft.com/office/officeart/2005/8/layout/radial5"/>
    <dgm:cxn modelId="{C6E49626-6E17-C249-8473-5E2C33DD4321}" type="presParOf" srcId="{1C6BDA22-BFE8-774B-945D-9F66F8530AB1}" destId="{DEE1CFB4-6C4D-D24B-9FD6-518C5C9BF137}" srcOrd="4" destOrd="0" presId="urn:microsoft.com/office/officeart/2005/8/layout/radial5"/>
    <dgm:cxn modelId="{4867CABE-5E75-FE41-9B79-43086F090F3B}" type="presParOf" srcId="{1C6BDA22-BFE8-774B-945D-9F66F8530AB1}" destId="{1FD479DA-8573-FF4F-BFAF-9C0FF799C921}" srcOrd="5" destOrd="0" presId="urn:microsoft.com/office/officeart/2005/8/layout/radial5"/>
    <dgm:cxn modelId="{C6589344-E4CF-B64B-9920-0DCEE5D542C2}" type="presParOf" srcId="{1FD479DA-8573-FF4F-BFAF-9C0FF799C921}" destId="{11B083F4-A3FC-E34D-B950-D35F63DD06A2}" srcOrd="0" destOrd="0" presId="urn:microsoft.com/office/officeart/2005/8/layout/radial5"/>
    <dgm:cxn modelId="{6EAEA779-ACE7-6F4F-B7F7-ED88B8625A30}" type="presParOf" srcId="{1C6BDA22-BFE8-774B-945D-9F66F8530AB1}" destId="{E7484D10-45A2-904A-AE6D-639A839D8030}" srcOrd="6" destOrd="0" presId="urn:microsoft.com/office/officeart/2005/8/layout/radial5"/>
    <dgm:cxn modelId="{8BB2DB8F-F47F-0040-867C-7524F994364E}" type="presParOf" srcId="{1C6BDA22-BFE8-774B-945D-9F66F8530AB1}" destId="{EF51BFBC-B530-D54A-841E-7722DE369E7B}" srcOrd="7" destOrd="0" presId="urn:microsoft.com/office/officeart/2005/8/layout/radial5"/>
    <dgm:cxn modelId="{AC52EE98-9982-2B4E-B1D0-DF7E00C89F97}" type="presParOf" srcId="{EF51BFBC-B530-D54A-841E-7722DE369E7B}" destId="{614DF308-D6AB-C544-A98F-BE5FCC5AC11E}" srcOrd="0" destOrd="0" presId="urn:microsoft.com/office/officeart/2005/8/layout/radial5"/>
    <dgm:cxn modelId="{AFC513B8-8959-1841-9FF6-761CD5B5BDB0}" type="presParOf" srcId="{1C6BDA22-BFE8-774B-945D-9F66F8530AB1}" destId="{C2601983-FDE0-5646-BE12-389EFD26A3B8}" srcOrd="8" destOrd="0" presId="urn:microsoft.com/office/officeart/2005/8/layout/radial5"/>
    <dgm:cxn modelId="{E6D210D7-0BDB-5444-98FE-469680CA8013}" type="presParOf" srcId="{1C6BDA22-BFE8-774B-945D-9F66F8530AB1}" destId="{36146028-497A-D946-B64A-69855C18BE58}" srcOrd="9" destOrd="0" presId="urn:microsoft.com/office/officeart/2005/8/layout/radial5"/>
    <dgm:cxn modelId="{D68F96B9-3694-EC4E-88B1-EAE77C39DD8F}" type="presParOf" srcId="{36146028-497A-D946-B64A-69855C18BE58}" destId="{E038ACE7-2929-6747-997E-A47F5F3E6969}" srcOrd="0" destOrd="0" presId="urn:microsoft.com/office/officeart/2005/8/layout/radial5"/>
    <dgm:cxn modelId="{C5DAFF10-522B-D740-98A9-3681C0D600F0}" type="presParOf" srcId="{1C6BDA22-BFE8-774B-945D-9F66F8530AB1}" destId="{4AA46606-2CA4-DE43-ACAE-3667B23E39C1}"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6A7FE-6150-C642-B912-26BDD9B927A7}">
      <dsp:nvSpPr>
        <dsp:cNvPr id="0" name=""/>
        <dsp:cNvSpPr/>
      </dsp:nvSpPr>
      <dsp:spPr>
        <a:xfrm>
          <a:off x="2373050" y="1842756"/>
          <a:ext cx="1114625" cy="11146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Avrupa Dijital Yeterlilikler Çerçevesi</a:t>
          </a:r>
          <a:endParaRPr lang="tr-TR" sz="1200" kern="1200" noProof="0" dirty="0"/>
        </a:p>
      </dsp:txBody>
      <dsp:txXfrm>
        <a:off x="2536283" y="2005989"/>
        <a:ext cx="788159" cy="788159"/>
      </dsp:txXfrm>
    </dsp:sp>
    <dsp:sp modelId="{469D281A-E9EB-3740-900B-D0C56C823389}">
      <dsp:nvSpPr>
        <dsp:cNvPr id="0" name=""/>
        <dsp:cNvSpPr/>
      </dsp:nvSpPr>
      <dsp:spPr>
        <a:xfrm rot="16200000">
          <a:off x="2811976" y="1436600"/>
          <a:ext cx="236772" cy="3789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tr-TR" sz="1000" kern="1200" noProof="0" dirty="0"/>
        </a:p>
      </dsp:txBody>
      <dsp:txXfrm>
        <a:off x="2847492" y="1547910"/>
        <a:ext cx="165740" cy="227384"/>
      </dsp:txXfrm>
    </dsp:sp>
    <dsp:sp modelId="{E240FB7B-BF79-CE4A-A7E9-FE6FD7512938}">
      <dsp:nvSpPr>
        <dsp:cNvPr id="0" name=""/>
        <dsp:cNvSpPr/>
      </dsp:nvSpPr>
      <dsp:spPr>
        <a:xfrm>
          <a:off x="2233722" y="2734"/>
          <a:ext cx="1393281" cy="13932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Problem Çözme</a:t>
          </a:r>
          <a:endParaRPr lang="tr-TR" sz="1200" kern="1200" noProof="0" dirty="0"/>
        </a:p>
      </dsp:txBody>
      <dsp:txXfrm>
        <a:off x="2437763" y="206775"/>
        <a:ext cx="985199" cy="985199"/>
      </dsp:txXfrm>
    </dsp:sp>
    <dsp:sp modelId="{97CA0593-4B52-E44A-960D-0E112B3E2445}">
      <dsp:nvSpPr>
        <dsp:cNvPr id="0" name=""/>
        <dsp:cNvSpPr/>
      </dsp:nvSpPr>
      <dsp:spPr>
        <a:xfrm rot="20520000">
          <a:off x="3548077" y="1971408"/>
          <a:ext cx="236772" cy="3789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tr-TR" sz="1000" kern="1200" noProof="0" dirty="0"/>
        </a:p>
      </dsp:txBody>
      <dsp:txXfrm>
        <a:off x="3549815" y="2058177"/>
        <a:ext cx="165740" cy="227384"/>
      </dsp:txXfrm>
    </dsp:sp>
    <dsp:sp modelId="{DEE1CFB4-6C4D-D24B-9FD6-518C5C9BF137}">
      <dsp:nvSpPr>
        <dsp:cNvPr id="0" name=""/>
        <dsp:cNvSpPr/>
      </dsp:nvSpPr>
      <dsp:spPr>
        <a:xfrm>
          <a:off x="3851178" y="1177884"/>
          <a:ext cx="1393281" cy="139328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Bilgi ve Veri Okuryazarlığı</a:t>
          </a:r>
          <a:endParaRPr lang="tr-TR" sz="1200" kern="1200" noProof="0" dirty="0"/>
        </a:p>
      </dsp:txBody>
      <dsp:txXfrm>
        <a:off x="4055219" y="1381925"/>
        <a:ext cx="985199" cy="985199"/>
      </dsp:txXfrm>
    </dsp:sp>
    <dsp:sp modelId="{1FD479DA-8573-FF4F-BFAF-9C0FF799C921}">
      <dsp:nvSpPr>
        <dsp:cNvPr id="0" name=""/>
        <dsp:cNvSpPr/>
      </dsp:nvSpPr>
      <dsp:spPr>
        <a:xfrm rot="3240000">
          <a:off x="3266911" y="2836746"/>
          <a:ext cx="236772" cy="37897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tr-TR" sz="1000" kern="1200" noProof="0" dirty="0"/>
        </a:p>
      </dsp:txBody>
      <dsp:txXfrm>
        <a:off x="3281551" y="2883807"/>
        <a:ext cx="165740" cy="227384"/>
      </dsp:txXfrm>
    </dsp:sp>
    <dsp:sp modelId="{E7484D10-45A2-904A-AE6D-639A839D8030}">
      <dsp:nvSpPr>
        <dsp:cNvPr id="0" name=""/>
        <dsp:cNvSpPr/>
      </dsp:nvSpPr>
      <dsp:spPr>
        <a:xfrm>
          <a:off x="3233364" y="3079318"/>
          <a:ext cx="1393281" cy="139328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İletişim ve İşbirliği</a:t>
          </a:r>
          <a:endParaRPr lang="tr-TR" sz="1200" kern="1200" noProof="0" dirty="0"/>
        </a:p>
      </dsp:txBody>
      <dsp:txXfrm>
        <a:off x="3437405" y="3283359"/>
        <a:ext cx="985199" cy="985199"/>
      </dsp:txXfrm>
    </dsp:sp>
    <dsp:sp modelId="{EF51BFBC-B530-D54A-841E-7722DE369E7B}">
      <dsp:nvSpPr>
        <dsp:cNvPr id="0" name=""/>
        <dsp:cNvSpPr/>
      </dsp:nvSpPr>
      <dsp:spPr>
        <a:xfrm rot="7560000">
          <a:off x="2357041" y="2836746"/>
          <a:ext cx="236772" cy="3789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tr-TR" sz="1000" kern="1200" noProof="0" dirty="0"/>
        </a:p>
      </dsp:txBody>
      <dsp:txXfrm rot="10800000">
        <a:off x="2413433" y="2883807"/>
        <a:ext cx="165740" cy="227384"/>
      </dsp:txXfrm>
    </dsp:sp>
    <dsp:sp modelId="{C2601983-FDE0-5646-BE12-389EFD26A3B8}">
      <dsp:nvSpPr>
        <dsp:cNvPr id="0" name=""/>
        <dsp:cNvSpPr/>
      </dsp:nvSpPr>
      <dsp:spPr>
        <a:xfrm>
          <a:off x="1234079" y="3079318"/>
          <a:ext cx="1393281" cy="13932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Dijital İçerik Oluşturma</a:t>
          </a:r>
        </a:p>
      </dsp:txBody>
      <dsp:txXfrm>
        <a:off x="1438120" y="3283359"/>
        <a:ext cx="985199" cy="985199"/>
      </dsp:txXfrm>
    </dsp:sp>
    <dsp:sp modelId="{36146028-497A-D946-B64A-69855C18BE58}">
      <dsp:nvSpPr>
        <dsp:cNvPr id="0" name=""/>
        <dsp:cNvSpPr/>
      </dsp:nvSpPr>
      <dsp:spPr>
        <a:xfrm rot="11880000">
          <a:off x="2075876" y="1971408"/>
          <a:ext cx="236772" cy="37897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tr-TR" sz="1000" kern="1200" noProof="0" dirty="0"/>
        </a:p>
      </dsp:txBody>
      <dsp:txXfrm rot="10800000">
        <a:off x="2145170" y="2058177"/>
        <a:ext cx="165740" cy="227384"/>
      </dsp:txXfrm>
    </dsp:sp>
    <dsp:sp modelId="{4AA46606-2CA4-DE43-ACAE-3667B23E39C1}">
      <dsp:nvSpPr>
        <dsp:cNvPr id="0" name=""/>
        <dsp:cNvSpPr/>
      </dsp:nvSpPr>
      <dsp:spPr>
        <a:xfrm>
          <a:off x="616266" y="1177884"/>
          <a:ext cx="1393281" cy="139328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noProof="0" dirty="0">
              <a:latin typeface="Aptos" panose="020B0004020202020204" pitchFamily="34" charset="0"/>
            </a:rPr>
            <a:t>Güvenlik</a:t>
          </a:r>
          <a:endParaRPr lang="tr-TR" sz="1200" kern="1200" noProof="0" dirty="0"/>
        </a:p>
      </dsp:txBody>
      <dsp:txXfrm>
        <a:off x="820307" y="1381925"/>
        <a:ext cx="985199" cy="98519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F53E2-20B3-EC44-B7E7-B8334DF8CAEF}" type="datetimeFigureOut">
              <a:rPr lang="en-US" smtClean="0"/>
              <a:t>10/11/2024</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F7C0A-CA3F-8342-BDFF-4B423C1CEA61}" type="slidenum">
              <a:rPr lang="en-US" smtClean="0"/>
              <a:t>‹#›</a:t>
            </a:fld>
            <a:endParaRPr lang="en-US"/>
          </a:p>
        </p:txBody>
      </p:sp>
    </p:spTree>
    <p:extLst>
      <p:ext uri="{BB962C8B-B14F-4D97-AF65-F5344CB8AC3E}">
        <p14:creationId xmlns:p14="http://schemas.microsoft.com/office/powerpoint/2010/main" val="265923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21</a:t>
            </a:fld>
            <a:endParaRPr lang="sk-SK"/>
          </a:p>
        </p:txBody>
      </p:sp>
    </p:spTree>
    <p:extLst>
      <p:ext uri="{BB962C8B-B14F-4D97-AF65-F5344CB8AC3E}">
        <p14:creationId xmlns:p14="http://schemas.microsoft.com/office/powerpoint/2010/main" val="330804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4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792251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58124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2224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3460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02096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343974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0769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98613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281505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21517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980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44825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8988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027112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44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67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198445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267224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182296623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1QVvGxxjw_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dceturkiye.eba.gov.tr/wp-content/uploads/2023/04/DCE-Handbook_Turkish.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Vatandaşlık - Dijital Vatandaşlığı Anlamak</a:t>
            </a: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5" name="Resim 34">
            <a:extLst>
              <a:ext uri="{FF2B5EF4-FFF2-40B4-BE49-F238E27FC236}">
                <a16:creationId xmlns:a16="http://schemas.microsoft.com/office/drawing/2014/main" id="{4BAC1D5F-B886-644F-8F90-BEB95B636330}"/>
              </a:ext>
            </a:extLst>
          </p:cNvPr>
          <p:cNvPicPr>
            <a:picLocks noChangeAspect="1"/>
          </p:cNvPicPr>
          <p:nvPr/>
        </p:nvPicPr>
        <p:blipFill>
          <a:blip r:embed="rId10"/>
          <a:stretch>
            <a:fillRect/>
          </a:stretch>
        </p:blipFill>
        <p:spPr>
          <a:xfrm>
            <a:off x="8158536" y="295534"/>
            <a:ext cx="3576770" cy="664002"/>
          </a:xfrm>
          <a:prstGeom prst="rect">
            <a:avLst/>
          </a:prstGeom>
        </p:spPr>
      </p:pic>
      <p:sp>
        <p:nvSpPr>
          <p:cNvPr id="34" name="Nadpis 1">
            <a:extLst>
              <a:ext uri="{FF2B5EF4-FFF2-40B4-BE49-F238E27FC236}">
                <a16:creationId xmlns:a16="http://schemas.microsoft.com/office/drawing/2014/main" id="{D68928D6-BFBA-C94C-9013-9C89DC569AD0}"/>
              </a:ext>
            </a:extLst>
          </p:cNvPr>
          <p:cNvSpPr txBox="1">
            <a:spLocks/>
          </p:cNvSpPr>
          <p:nvPr/>
        </p:nvSpPr>
        <p:spPr>
          <a:xfrm>
            <a:off x="7157821" y="3017953"/>
            <a:ext cx="3463858" cy="2336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latin typeface="+mn-lt"/>
              </a:rPr>
              <a:t>Dijital Esenlik ve Güvenliği Herkes için Erişilebilir Hale Getirerek Dijital Yılmazlığın İnşası</a:t>
            </a:r>
            <a:br>
              <a:rPr lang="tr-TR" sz="1200" dirty="0">
                <a:latin typeface="+mn-lt"/>
              </a:rPr>
            </a:br>
            <a:r>
              <a:rPr lang="tr-TR" sz="1200" dirty="0">
                <a:latin typeface="+mn-lt"/>
              </a:rPr>
              <a:t>2022-2-SK01-KA220-ADU-000096888</a:t>
            </a:r>
          </a:p>
        </p:txBody>
      </p:sp>
      <p:pic>
        <p:nvPicPr>
          <p:cNvPr id="3" name="Resim 2"/>
          <p:cNvPicPr>
            <a:picLocks noChangeAspect="1"/>
          </p:cNvPicPr>
          <p:nvPr/>
        </p:nvPicPr>
        <p:blipFill>
          <a:blip r:embed="rId11"/>
          <a:stretch>
            <a:fillRect/>
          </a:stretch>
        </p:blipFill>
        <p:spPr>
          <a:xfrm>
            <a:off x="1189227" y="1925203"/>
            <a:ext cx="2508534" cy="2535079"/>
          </a:xfrm>
          <a:prstGeom prst="rect">
            <a:avLst/>
          </a:prstGeom>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466343" y="893161"/>
            <a:ext cx="9907136" cy="937827"/>
          </a:xfrm>
        </p:spPr>
        <p:txBody>
          <a:bodyPr>
            <a:normAutofit/>
          </a:bodyPr>
          <a:lstStyle/>
          <a:p>
            <a:pPr algn="l"/>
            <a:r>
              <a:rPr lang="tr-TR" sz="4400">
                <a:latin typeface="Aptos" panose="020B0004020202020204" pitchFamily="34" charset="0"/>
                <a:ea typeface="Cambria"/>
              </a:rPr>
              <a:t>Dijital Vatandaş Kimliği</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088645" y="2134815"/>
            <a:ext cx="7168825" cy="3941692"/>
          </a:xfrm>
        </p:spPr>
        <p:txBody>
          <a:bodyPr vert="horz" lIns="91440" tIns="45720" rIns="91440" bIns="45720" rtlCol="0">
            <a:normAutofit/>
          </a:bodyPr>
          <a:lstStyle/>
          <a:p>
            <a:pPr algn="just"/>
            <a:r>
              <a:rPr lang="tr-TR" dirty="0">
                <a:latin typeface="Aptos" panose="020B0004020202020204" pitchFamily="34" charset="0"/>
                <a:ea typeface="Cambria"/>
              </a:rPr>
              <a:t>Dijital vatandaşlık, güvenli bir dijital kimlik ile başlar. İtalya'daki SPID gibi araçlar, vatandaşların kamu hizmetlerine çevrimiçi olarak güvenli bir şekilde erişmesini sağlar. Avrupa genelindeki benzer e-kimlikler, dijital kimlik ve e-yönetişim için bir model görevi görerek resmi demokratik süreçlere aktif dijital katılımın temelini oluşturmaktadır.</a:t>
            </a:r>
          </a:p>
        </p:txBody>
      </p:sp>
      <p:pic>
        <p:nvPicPr>
          <p:cNvPr id="4" name="Εικόνα 4">
            <a:extLst>
              <a:ext uri="{FF2B5EF4-FFF2-40B4-BE49-F238E27FC236}">
                <a16:creationId xmlns:a16="http://schemas.microsoft.com/office/drawing/2014/main" id="{EB016905-B8FE-284B-7CD5-B258E34C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3" y="2732246"/>
            <a:ext cx="3526445" cy="1981414"/>
          </a:xfrm>
          <a:prstGeom prst="rect">
            <a:avLst/>
          </a:prstGeom>
        </p:spPr>
      </p:pic>
    </p:spTree>
    <p:extLst>
      <p:ext uri="{BB962C8B-B14F-4D97-AF65-F5344CB8AC3E}">
        <p14:creationId xmlns:p14="http://schemas.microsoft.com/office/powerpoint/2010/main" val="266174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r>
              <a:rPr lang="tr-TR">
                <a:latin typeface="Aptos" panose="020B0004020202020204" pitchFamily="34" charset="0"/>
                <a:ea typeface="Cambria"/>
              </a:rPr>
              <a:t>Dijital Yönetişim ve Bürokrasi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838200" y="1323910"/>
            <a:ext cx="11140440" cy="5054665"/>
          </a:xfrm>
        </p:spPr>
        <p:txBody>
          <a:bodyPr vert="horz" lIns="91440" tIns="45720" rIns="91440" bIns="45720" rtlCol="0">
            <a:normAutofit/>
          </a:bodyPr>
          <a:lstStyle/>
          <a:p>
            <a:pPr marL="0" indent="0" algn="just">
              <a:buNone/>
            </a:pPr>
            <a:r>
              <a:rPr lang="tr-TR" sz="2600" dirty="0">
                <a:latin typeface="Aptos" panose="020B0004020202020204" pitchFamily="34" charset="0"/>
                <a:ea typeface="Cambria"/>
              </a:rPr>
              <a:t>E-devlet platformlarıyla etkileşimde bulunmak, bürokratik süreçleri kolaylaştırır. Pasaportları çevrimiçi yenilemekten sağlık hizmetlerine erişime kadar, bu platformlar, vatandaş katılımında dijital araçların pratikliğini ve verimliliğini gösterir.</a:t>
            </a:r>
          </a:p>
          <a:p>
            <a:pPr algn="just"/>
            <a:r>
              <a:rPr lang="tr-TR" sz="2600" b="1" dirty="0">
                <a:latin typeface="Aptos" panose="020B0004020202020204" pitchFamily="34" charset="0"/>
                <a:ea typeface="Cambria"/>
              </a:rPr>
              <a:t>Soru: </a:t>
            </a:r>
            <a:r>
              <a:rPr lang="tr-TR" sz="2600" dirty="0">
                <a:latin typeface="Aptos" panose="020B0004020202020204" pitchFamily="34" charset="0"/>
                <a:ea typeface="Cambria"/>
              </a:rPr>
              <a:t>Dijital yönetişimin hangi yönü bürokrasiyi azaltmada en önemli etkiye sahiptir? A) Çevrimiçi oylama B) Dijital kimlikler C) Elektronik vergi beyanı</a:t>
            </a:r>
          </a:p>
          <a:p>
            <a:pPr algn="just"/>
            <a:r>
              <a:rPr lang="tr-TR" sz="2600" dirty="0">
                <a:latin typeface="Aptos" panose="020B0004020202020204" pitchFamily="34" charset="0"/>
                <a:ea typeface="Cambria"/>
              </a:rPr>
              <a:t>"Dijital yönetişime geçiş, bürokratik süreçleri basitleştirmek, kamu hizmetlerini herkes için daha erişilebilir ve verimli hale getirmek için eşsiz bir fırsat sunuyor." - Angela Merkel, Almanya'nın eski Şansölyesi.</a:t>
            </a:r>
          </a:p>
        </p:txBody>
      </p:sp>
    </p:spTree>
    <p:extLst>
      <p:ext uri="{BB962C8B-B14F-4D97-AF65-F5344CB8AC3E}">
        <p14:creationId xmlns:p14="http://schemas.microsoft.com/office/powerpoint/2010/main" val="234854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466343" y="893161"/>
            <a:ext cx="9907136" cy="937827"/>
          </a:xfrm>
        </p:spPr>
        <p:txBody>
          <a:bodyPr>
            <a:normAutofit/>
          </a:bodyPr>
          <a:lstStyle/>
          <a:p>
            <a:pPr algn="l"/>
            <a:r>
              <a:rPr lang="tr-TR" sz="4400">
                <a:latin typeface="Aptos" panose="020B0004020202020204" pitchFamily="34" charset="0"/>
                <a:ea typeface="Cambria"/>
              </a:rPr>
              <a:t>Dijital Demokrasiye Katılım</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088645" y="1830988"/>
            <a:ext cx="7168825" cy="5013415"/>
          </a:xfrm>
        </p:spPr>
        <p:txBody>
          <a:bodyPr vert="horz" lIns="91440" tIns="45720" rIns="91440" bIns="45720" rtlCol="0">
            <a:normAutofit fontScale="92500" lnSpcReduction="10000"/>
          </a:bodyPr>
          <a:lstStyle/>
          <a:p>
            <a:pPr marL="0" indent="0" algn="just">
              <a:buNone/>
            </a:pPr>
            <a:r>
              <a:rPr lang="tr-TR" dirty="0">
                <a:latin typeface="Aptos" panose="020B0004020202020204" pitchFamily="34" charset="0"/>
                <a:ea typeface="Cambria"/>
              </a:rPr>
              <a:t>Dijital oylama ve siyasi katılım platformları, oy pusulasını parmaklarınızın ucuna getirir. Teknolojinin resmi demokratik faaliyetlerde nasıl kullanıldığına, seçimlerde ve referandumlarda erişilebilirliği ve katılımı nasıl artırdığına bir örnek teşkil eder.</a:t>
            </a:r>
          </a:p>
          <a:p>
            <a:pPr algn="just"/>
            <a:r>
              <a:rPr lang="tr-TR" b="1" dirty="0">
                <a:latin typeface="Aptos" panose="020B0004020202020204" pitchFamily="34" charset="0"/>
                <a:ea typeface="Cambria"/>
              </a:rPr>
              <a:t>Kısa İpucu: </a:t>
            </a:r>
            <a:r>
              <a:rPr lang="tr-TR" dirty="0">
                <a:latin typeface="Aptos" panose="020B0004020202020204" pitchFamily="34" charset="0"/>
                <a:ea typeface="Cambria"/>
              </a:rPr>
              <a:t>Hükümetiniz tarafından sivil katılım için sağlanan dijital platformlar ve araçlar hakkında bilgi edinin. Bilgi edinme süreciniz, yerel sorunların bildirilmesine yönelik uygulamalardan, yeni mevzuat konusunda halkın katılımına yönelik platformlara ulaşmaya kadar çeşitli platform ve araçlarla etkileşime geçmenize katkı sağlayabilir.</a:t>
            </a:r>
          </a:p>
        </p:txBody>
      </p:sp>
      <p:pic>
        <p:nvPicPr>
          <p:cNvPr id="5" name="Εικόνα 4">
            <a:extLst>
              <a:ext uri="{FF2B5EF4-FFF2-40B4-BE49-F238E27FC236}">
                <a16:creationId xmlns:a16="http://schemas.microsoft.com/office/drawing/2014/main" id="{F5D91779-BD35-47B2-20E5-C3CEA47FE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8" y="2385829"/>
            <a:ext cx="3594972" cy="2411627"/>
          </a:xfrm>
          <a:prstGeom prst="rect">
            <a:avLst/>
          </a:prstGeom>
        </p:spPr>
      </p:pic>
    </p:spTree>
    <p:extLst>
      <p:ext uri="{BB962C8B-B14F-4D97-AF65-F5344CB8AC3E}">
        <p14:creationId xmlns:p14="http://schemas.microsoft.com/office/powerpoint/2010/main" val="14050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a:latin typeface="Aptos" panose="020B0004020202020204" pitchFamily="34" charset="0"/>
                <a:ea typeface="Cambria"/>
              </a:rPr>
              <a:t>Değişim İçin Dilekçe Platformları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2" y="1323910"/>
            <a:ext cx="10968547" cy="5054665"/>
          </a:xfrm>
        </p:spPr>
        <p:txBody>
          <a:bodyPr vert="horz" lIns="91440" tIns="45720" rIns="91440" bIns="45720" rtlCol="0">
            <a:normAutofit/>
          </a:bodyPr>
          <a:lstStyle/>
          <a:p>
            <a:pPr marL="0" indent="0" algn="just">
              <a:buNone/>
            </a:pPr>
            <a:r>
              <a:rPr lang="tr-TR" dirty="0" err="1">
                <a:latin typeface="Aptos" panose="020B0004020202020204" pitchFamily="34" charset="0"/>
                <a:ea typeface="Cambria"/>
              </a:rPr>
              <a:t>Change.org</a:t>
            </a:r>
            <a:r>
              <a:rPr lang="tr-TR" dirty="0">
                <a:latin typeface="Aptos" panose="020B0004020202020204" pitchFamily="34" charset="0"/>
                <a:ea typeface="Cambria"/>
              </a:rPr>
              <a:t> ve diğer dilekçe platformları, toplumsal bazı değişiklikleri önermek ve desteklemek için vatandaşların kolektif gücünden yararlanmaktadır. Bu tür resmi olmayan dijital araçlar, günümüzde etkili bir güç olarak görülmektedir.</a:t>
            </a:r>
          </a:p>
          <a:p>
            <a:pPr algn="just"/>
            <a:r>
              <a:rPr lang="tr-TR" b="1" dirty="0">
                <a:latin typeface="Aptos" panose="020B0004020202020204" pitchFamily="34" charset="0"/>
                <a:ea typeface="Cambria"/>
              </a:rPr>
              <a:t>Soru:</a:t>
            </a:r>
            <a:r>
              <a:rPr lang="tr-TR" dirty="0">
                <a:latin typeface="Aptos" panose="020B0004020202020204" pitchFamily="34" charset="0"/>
                <a:ea typeface="Cambria"/>
              </a:rPr>
              <a:t> Çevrimiçi dilekçeleri toplumsal değişim için güçlü bir araç yapan nedir? A) Küresel katılıma olanak tanırlar B) Yasal olarak bağlayıcıdırlar C) Otomatik olarak politika değişikliklerine yol açarlar</a:t>
            </a:r>
          </a:p>
          <a:p>
            <a:pPr algn="just"/>
            <a:r>
              <a:rPr lang="tr-TR" b="1" dirty="0">
                <a:latin typeface="Aptos" panose="020B0004020202020204" pitchFamily="34" charset="0"/>
                <a:ea typeface="Cambria"/>
              </a:rPr>
              <a:t>Uzman Görüşü: </a:t>
            </a:r>
            <a:r>
              <a:rPr lang="tr-TR" dirty="0">
                <a:latin typeface="Aptos" panose="020B0004020202020204" pitchFamily="34" charset="0"/>
                <a:ea typeface="Cambria"/>
              </a:rPr>
              <a:t>"Çevrimiçi dilekçe platformları, aktivizmi demokratikleştiriyor, sessizlere ses, güçsüzlere güç veriyor. Yerel bir davayı küresel bir harekete dönüştürebilirler." - </a:t>
            </a:r>
            <a:r>
              <a:rPr lang="tr-TR" dirty="0" err="1">
                <a:latin typeface="Aptos" panose="020B0004020202020204" pitchFamily="34" charset="0"/>
                <a:ea typeface="Cambria"/>
              </a:rPr>
              <a:t>Kumi</a:t>
            </a:r>
            <a:r>
              <a:rPr lang="tr-TR" dirty="0">
                <a:latin typeface="Aptos" panose="020B0004020202020204" pitchFamily="34" charset="0"/>
                <a:ea typeface="Cambria"/>
              </a:rPr>
              <a:t> </a:t>
            </a:r>
            <a:r>
              <a:rPr lang="tr-TR" dirty="0" err="1">
                <a:latin typeface="Aptos" panose="020B0004020202020204" pitchFamily="34" charset="0"/>
                <a:ea typeface="Cambria"/>
              </a:rPr>
              <a:t>Naidoo</a:t>
            </a:r>
            <a:r>
              <a:rPr lang="tr-TR" dirty="0">
                <a:latin typeface="Aptos" panose="020B0004020202020204" pitchFamily="34" charset="0"/>
                <a:ea typeface="Cambria"/>
              </a:rPr>
              <a:t>, Uluslararası Af Örgütü'nün eski Genel Sekreteri.</a:t>
            </a:r>
          </a:p>
        </p:txBody>
      </p:sp>
    </p:spTree>
    <p:extLst>
      <p:ext uri="{BB962C8B-B14F-4D97-AF65-F5344CB8AC3E}">
        <p14:creationId xmlns:p14="http://schemas.microsoft.com/office/powerpoint/2010/main" val="332540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a:latin typeface="Aptos" panose="020B0004020202020204" pitchFamily="34" charset="0"/>
                <a:ea typeface="Cambria"/>
              </a:rPr>
              <a:t>Kitlesel Fonlama Demokrasisi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233376" y="1323910"/>
            <a:ext cx="10745263" cy="5054665"/>
          </a:xfrm>
        </p:spPr>
        <p:txBody>
          <a:bodyPr vert="horz" lIns="91440" tIns="45720" rIns="91440" bIns="45720" rtlCol="0">
            <a:normAutofit lnSpcReduction="10000"/>
          </a:bodyPr>
          <a:lstStyle/>
          <a:p>
            <a:pPr marL="0" indent="0" algn="just">
              <a:buNone/>
            </a:pPr>
            <a:r>
              <a:rPr lang="tr-TR" dirty="0" err="1">
                <a:latin typeface="Aptos" panose="020B0004020202020204" pitchFamily="34" charset="0"/>
                <a:ea typeface="Cambria"/>
              </a:rPr>
              <a:t>Kickstarter</a:t>
            </a:r>
            <a:r>
              <a:rPr lang="tr-TR" dirty="0">
                <a:latin typeface="Aptos" panose="020B0004020202020204" pitchFamily="34" charset="0"/>
                <a:ea typeface="Cambria"/>
              </a:rPr>
              <a:t> gibi kitlesel fonlama platformları, toplumsal projeler için uyarlanmıştır. Bu platformlar, toplulukların girişimleri doğrudan finanse etmesine ve desteklemesine olanak tanıyarak yeni bir destek biçimini ifade etmektedir.</a:t>
            </a:r>
          </a:p>
          <a:p>
            <a:pPr algn="just"/>
            <a:r>
              <a:rPr lang="tr-TR" b="1" dirty="0">
                <a:latin typeface="Aptos" panose="020B0004020202020204" pitchFamily="34" charset="0"/>
                <a:ea typeface="Cambria"/>
              </a:rPr>
              <a:t>Peki Ya? Senaryo: </a:t>
            </a:r>
            <a:r>
              <a:rPr lang="tr-TR" dirty="0">
                <a:latin typeface="Aptos" panose="020B0004020202020204" pitchFamily="34" charset="0"/>
                <a:ea typeface="Cambria"/>
              </a:rPr>
              <a:t>Topluluğunuz geleneksel finansman kuruluşlarının göz ardı ettiği bir projeyi finanse edip başlatabilirse, ne olur? Bu, toplum katılımı ve güçlendirmeye bakış açınızı nasıl değiştirir?</a:t>
            </a:r>
          </a:p>
          <a:p>
            <a:pPr algn="just"/>
            <a:r>
              <a:rPr lang="tr-TR" b="1" dirty="0">
                <a:latin typeface="Aptos" panose="020B0004020202020204" pitchFamily="34" charset="0"/>
                <a:ea typeface="Cambria"/>
              </a:rPr>
              <a:t>Kısa İpucu: </a:t>
            </a:r>
            <a:r>
              <a:rPr lang="tr-TR" dirty="0">
                <a:latin typeface="Aptos" panose="020B0004020202020204" pitchFamily="34" charset="0"/>
                <a:ea typeface="Cambria"/>
              </a:rPr>
              <a:t>Bir sivil proje için kitlesel fonlama kampanyasına katkıda bulunmadan önce araştırmanızı iyi yapın. Projenin hedeflerine, organizatörlerin güvenilirliğine ve fonların nasıl kullanılacağını inceleyin. Böylece katkınızın istediğiniz etkiyi yaratmasını sağlarsınız.</a:t>
            </a:r>
          </a:p>
        </p:txBody>
      </p:sp>
    </p:spTree>
    <p:extLst>
      <p:ext uri="{BB962C8B-B14F-4D97-AF65-F5344CB8AC3E}">
        <p14:creationId xmlns:p14="http://schemas.microsoft.com/office/powerpoint/2010/main" val="3048681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360017" y="555340"/>
            <a:ext cx="9907136" cy="937827"/>
          </a:xfrm>
        </p:spPr>
        <p:txBody>
          <a:bodyPr>
            <a:normAutofit/>
          </a:bodyPr>
          <a:lstStyle/>
          <a:p>
            <a:pPr algn="l"/>
            <a:r>
              <a:rPr lang="tr-TR" sz="4400">
                <a:latin typeface="Aptos" panose="020B0004020202020204" pitchFamily="34" charset="0"/>
                <a:ea typeface="Cambria"/>
              </a:rPr>
              <a:t>Sosyal Medya ve Aktivizm</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088645" y="1830988"/>
            <a:ext cx="7168825" cy="4633607"/>
          </a:xfrm>
        </p:spPr>
        <p:txBody>
          <a:bodyPr vert="horz" lIns="91440" tIns="45720" rIns="91440" bIns="45720" rtlCol="0">
            <a:normAutofit fontScale="92500" lnSpcReduction="20000"/>
          </a:bodyPr>
          <a:lstStyle/>
          <a:p>
            <a:pPr marL="0" indent="0" algn="just">
              <a:buNone/>
            </a:pPr>
            <a:r>
              <a:rPr lang="tr-TR" dirty="0">
                <a:latin typeface="Aptos" panose="020B0004020202020204" pitchFamily="34" charset="0"/>
                <a:ea typeface="Cambria"/>
              </a:rPr>
              <a:t>Sosyal medya platformları, yalnızca yaşamla ilgili gelişmelerin paylaşıldığı yerler değildir. Bu platformlar, aktivizm ve resmi olmayan siyasi kampanyalar için hayati öneme sahip araçlardır. Sosyal medya platformları, #</a:t>
            </a:r>
            <a:r>
              <a:rPr lang="tr-TR" dirty="0" err="1">
                <a:latin typeface="Aptos" panose="020B0004020202020204" pitchFamily="34" charset="0"/>
                <a:ea typeface="Cambria"/>
              </a:rPr>
              <a:t>MeToo</a:t>
            </a:r>
            <a:r>
              <a:rPr lang="tr-TR" dirty="0">
                <a:latin typeface="Aptos" panose="020B0004020202020204" pitchFamily="34" charset="0"/>
                <a:ea typeface="Cambria"/>
              </a:rPr>
              <a:t> ve #</a:t>
            </a:r>
            <a:r>
              <a:rPr lang="tr-TR" dirty="0" err="1">
                <a:latin typeface="Aptos" panose="020B0004020202020204" pitchFamily="34" charset="0"/>
                <a:ea typeface="Cambria"/>
              </a:rPr>
              <a:t>BlackLivesMatter</a:t>
            </a:r>
            <a:r>
              <a:rPr lang="tr-TR" dirty="0">
                <a:latin typeface="Aptos" panose="020B0004020202020204" pitchFamily="34" charset="0"/>
                <a:ea typeface="Cambria"/>
              </a:rPr>
              <a:t> gibi toplumsal hareketlerde etkili olmuş, böylece bu platformlar mobil ortamda güçlerini sergilemiştir.</a:t>
            </a:r>
          </a:p>
          <a:p>
            <a:pPr algn="just"/>
            <a:r>
              <a:rPr lang="tr-TR" b="1" dirty="0">
                <a:latin typeface="Aptos" panose="020B0004020202020204" pitchFamily="34" charset="0"/>
                <a:ea typeface="Cambria"/>
              </a:rPr>
              <a:t>Uzman Görüşü: </a:t>
            </a:r>
            <a:r>
              <a:rPr lang="tr-TR" dirty="0">
                <a:latin typeface="Aptos" panose="020B0004020202020204" pitchFamily="34" charset="0"/>
                <a:ea typeface="Cambria"/>
              </a:rPr>
              <a:t>"Sosyal medya sadece sesleri yükseltmekle kalmadı; aktivizmi de güçlendirdi. Platformlar hareketlerin doğduğu ve beslendiği alanlar haline geldi." - Malala </a:t>
            </a:r>
            <a:r>
              <a:rPr lang="tr-TR" dirty="0" err="1">
                <a:latin typeface="Aptos" panose="020B0004020202020204" pitchFamily="34" charset="0"/>
                <a:ea typeface="Cambria"/>
              </a:rPr>
              <a:t>Yousafzai</a:t>
            </a:r>
            <a:r>
              <a:rPr lang="tr-TR" dirty="0">
                <a:latin typeface="Aptos" panose="020B0004020202020204" pitchFamily="34" charset="0"/>
                <a:ea typeface="Cambria"/>
              </a:rPr>
              <a:t>, kadın eğitimi aktivisti ve sosyal amaçlarla Nobel Ödülü kazanan en genç kişi.</a:t>
            </a:r>
          </a:p>
        </p:txBody>
      </p:sp>
      <p:pic>
        <p:nvPicPr>
          <p:cNvPr id="1026" name="Picture 2" descr="Yeni Aktivizm - Genç İstikbal Derg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17" y="2548878"/>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2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23284" y="365125"/>
            <a:ext cx="11130516" cy="857885"/>
          </a:xfrm>
        </p:spPr>
        <p:txBody>
          <a:bodyPr>
            <a:normAutofit fontScale="90000"/>
          </a:bodyPr>
          <a:lstStyle/>
          <a:p>
            <a:pPr algn="l"/>
            <a:r>
              <a:rPr lang="tr-TR">
                <a:latin typeface="Aptos" panose="020B0004020202020204" pitchFamily="34" charset="0"/>
                <a:ea typeface="Cambria"/>
              </a:rPr>
              <a:t>Topluluk Sesleri için Yerel Dijital Forumlar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233376" y="1414130"/>
            <a:ext cx="10745263" cy="4964445"/>
          </a:xfrm>
        </p:spPr>
        <p:txBody>
          <a:bodyPr vert="horz" lIns="91440" tIns="45720" rIns="91440" bIns="45720" rtlCol="0">
            <a:normAutofit/>
          </a:bodyPr>
          <a:lstStyle/>
          <a:p>
            <a:pPr marL="0" indent="0" algn="just">
              <a:buNone/>
            </a:pPr>
            <a:r>
              <a:rPr lang="tr-TR" sz="2600" dirty="0" err="1">
                <a:latin typeface="Aptos" panose="020B0004020202020204" pitchFamily="34" charset="0"/>
                <a:ea typeface="Cambria"/>
              </a:rPr>
              <a:t>Reddit'in</a:t>
            </a:r>
            <a:r>
              <a:rPr lang="tr-TR" sz="2600" dirty="0">
                <a:latin typeface="Aptos" panose="020B0004020202020204" pitchFamily="34" charset="0"/>
                <a:ea typeface="Cambria"/>
              </a:rPr>
              <a:t> r/</a:t>
            </a:r>
            <a:r>
              <a:rPr lang="tr-TR" sz="2600" dirty="0" err="1">
                <a:latin typeface="Aptos" panose="020B0004020202020204" pitchFamily="34" charset="0"/>
                <a:ea typeface="Cambria"/>
              </a:rPr>
              <a:t>ChangeMyView</a:t>
            </a:r>
            <a:r>
              <a:rPr lang="tr-TR" sz="2600" dirty="0">
                <a:latin typeface="Aptos" panose="020B0004020202020204" pitchFamily="34" charset="0"/>
                <a:ea typeface="Cambria"/>
              </a:rPr>
              <a:t> aracı gibi yerel forumlar ve platformlar, demokratik tartışmaları kolaylaştırarak topluluklara yerel sorunlar hakkında söz hakkı vermektedir. Bu forumlar dijital hale gelmiştir.</a:t>
            </a:r>
          </a:p>
          <a:p>
            <a:pPr algn="just"/>
            <a:r>
              <a:rPr lang="tr-TR" sz="2600" b="1" dirty="0">
                <a:latin typeface="Aptos" panose="020B0004020202020204" pitchFamily="34" charset="0"/>
                <a:ea typeface="Cambria"/>
              </a:rPr>
              <a:t>Soru:</a:t>
            </a:r>
            <a:r>
              <a:rPr lang="tr-TR" sz="2600" dirty="0">
                <a:latin typeface="Aptos" panose="020B0004020202020204" pitchFamily="34" charset="0"/>
                <a:ea typeface="Cambria"/>
              </a:rPr>
              <a:t> Yerel dijital forumlar, geleneksel belediye toplantılarına kıyasla topluluk katılımını nasıl dönüştürebilir? A) Gerçek zamanlı geri bildirim sunarlar B) Katılımı teknoloji meraklısı bireylerle sınırlarlar C) Fiziksel varlık gerektirirler</a:t>
            </a:r>
          </a:p>
          <a:p>
            <a:pPr algn="just"/>
            <a:r>
              <a:rPr lang="tr-TR" sz="2600" b="1" dirty="0">
                <a:latin typeface="Aptos" panose="020B0004020202020204" pitchFamily="34" charset="0"/>
                <a:ea typeface="Cambria"/>
              </a:rPr>
              <a:t>Peki ya? Senaryo: </a:t>
            </a:r>
            <a:r>
              <a:rPr lang="tr-TR" sz="2600" dirty="0">
                <a:latin typeface="Aptos" panose="020B0004020202020204" pitchFamily="34" charset="0"/>
                <a:ea typeface="Cambria"/>
              </a:rPr>
              <a:t>Tüm topluluk kararlarının dijital forumlar aracılığıyla alındığı, her sakinin evinin rahatlığında eşit söz hakkına sahip olduğu bir şehir hayal edin. Bu, yerel yönetişim ve vatandaş katılımının dinamiklerini nasıl değiştirebilir?</a:t>
            </a:r>
          </a:p>
        </p:txBody>
      </p:sp>
    </p:spTree>
    <p:extLst>
      <p:ext uri="{BB962C8B-B14F-4D97-AF65-F5344CB8AC3E}">
        <p14:creationId xmlns:p14="http://schemas.microsoft.com/office/powerpoint/2010/main" val="410283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23284" y="365125"/>
            <a:ext cx="11130516" cy="857885"/>
          </a:xfrm>
        </p:spPr>
        <p:txBody>
          <a:bodyPr>
            <a:normAutofit/>
          </a:bodyPr>
          <a:lstStyle/>
          <a:p>
            <a:pPr algn="l"/>
            <a:r>
              <a:rPr lang="tr-TR" sz="4000">
                <a:latin typeface="Aptos" panose="020B0004020202020204" pitchFamily="34" charset="0"/>
                <a:ea typeface="Cambria"/>
              </a:rPr>
              <a:t>Dijital Olarak Politika Geri Bildirimi Sağlamak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105787" y="1223010"/>
            <a:ext cx="11000444" cy="4868752"/>
          </a:xfrm>
        </p:spPr>
        <p:txBody>
          <a:bodyPr vert="horz" lIns="91440" tIns="45720" rIns="91440" bIns="45720" rtlCol="0">
            <a:normAutofit/>
          </a:bodyPr>
          <a:lstStyle/>
          <a:p>
            <a:pPr marL="0" indent="0" algn="just">
              <a:buNone/>
            </a:pPr>
            <a:r>
              <a:rPr lang="tr-TR" sz="2600" dirty="0">
                <a:latin typeface="Aptos" panose="020B0004020202020204" pitchFamily="34" charset="0"/>
                <a:ea typeface="Cambria"/>
              </a:rPr>
              <a:t>AB'nin "Sözünüzü Söyleyin" </a:t>
            </a:r>
            <a:r>
              <a:rPr lang="tr-TR" sz="2600" dirty="0" err="1">
                <a:latin typeface="Aptos" panose="020B0004020202020204" pitchFamily="34" charset="0"/>
                <a:ea typeface="Cambria"/>
              </a:rPr>
              <a:t>portalı</a:t>
            </a:r>
            <a:r>
              <a:rPr lang="tr-TR" sz="2600" dirty="0">
                <a:latin typeface="Aptos" panose="020B0004020202020204" pitchFamily="34" charset="0"/>
                <a:ea typeface="Cambria"/>
              </a:rPr>
              <a:t> gibi kamusal geri bildirim platformları, vatandaşların kendilerini etkileyen politikalar hakkında girdi sağlamalarını sağlayarak dijital araçların politika yapım sürecinin ayrılmaz bir parçası olduğunu göstermektedir.</a:t>
            </a:r>
          </a:p>
          <a:p>
            <a:pPr algn="just"/>
            <a:r>
              <a:rPr lang="tr-TR" sz="2600" b="1" dirty="0">
                <a:latin typeface="Aptos" panose="020B0004020202020204" pitchFamily="34" charset="0"/>
                <a:ea typeface="Cambria"/>
              </a:rPr>
              <a:t>Uzman Görüşü:</a:t>
            </a:r>
            <a:r>
              <a:rPr lang="tr-TR" sz="2600" dirty="0">
                <a:latin typeface="Aptos" panose="020B0004020202020204" pitchFamily="34" charset="0"/>
                <a:ea typeface="Cambria"/>
              </a:rPr>
              <a:t> "Politika geri bildirimi için dijital platformlar, demokratik katılım hakkında düşünme biçimimizde devrim yaratmaktadır. Bunlar, yalnızca katılım araçları değil, aynı zamanda politika yapımında doğrudan etki için güçlü araçlardır." - </a:t>
            </a:r>
            <a:r>
              <a:rPr lang="tr-TR" sz="2600" dirty="0" err="1">
                <a:latin typeface="Aptos" panose="020B0004020202020204" pitchFamily="34" charset="0"/>
                <a:ea typeface="Cambria"/>
              </a:rPr>
              <a:t>Cass</a:t>
            </a:r>
            <a:r>
              <a:rPr lang="tr-TR" sz="2600" dirty="0">
                <a:latin typeface="Aptos" panose="020B0004020202020204" pitchFamily="34" charset="0"/>
                <a:ea typeface="Cambria"/>
              </a:rPr>
              <a:t> </a:t>
            </a:r>
            <a:r>
              <a:rPr lang="tr-TR" sz="2600" dirty="0" err="1">
                <a:latin typeface="Aptos" panose="020B0004020202020204" pitchFamily="34" charset="0"/>
                <a:ea typeface="Cambria"/>
              </a:rPr>
              <a:t>Sunstein</a:t>
            </a:r>
            <a:r>
              <a:rPr lang="tr-TR" sz="2600" dirty="0">
                <a:latin typeface="Aptos" panose="020B0004020202020204" pitchFamily="34" charset="0"/>
                <a:ea typeface="Cambria"/>
              </a:rPr>
              <a:t>, Yazar ve Beyaz Saray Bilgi ve Düzenleme İşleri Ofisi'nin eski Yöneticisi.</a:t>
            </a:r>
          </a:p>
        </p:txBody>
      </p:sp>
    </p:spTree>
    <p:extLst>
      <p:ext uri="{BB962C8B-B14F-4D97-AF65-F5344CB8AC3E}">
        <p14:creationId xmlns:p14="http://schemas.microsoft.com/office/powerpoint/2010/main" val="404949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360017" y="555340"/>
            <a:ext cx="9907136" cy="937827"/>
          </a:xfrm>
        </p:spPr>
        <p:txBody>
          <a:bodyPr>
            <a:normAutofit/>
          </a:bodyPr>
          <a:lstStyle/>
          <a:p>
            <a:pPr algn="l"/>
            <a:r>
              <a:rPr lang="tr-TR" sz="4400">
                <a:latin typeface="Aptos" panose="020B0004020202020204" pitchFamily="34" charset="0"/>
                <a:ea typeface="Cambria"/>
              </a:rPr>
              <a:t>Demokraside Yenilikçi Teknolojiler</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088645" y="1830988"/>
            <a:ext cx="7168825" cy="4633607"/>
          </a:xfrm>
        </p:spPr>
        <p:txBody>
          <a:bodyPr vert="horz" lIns="91440" tIns="45720" rIns="91440" bIns="45720" rtlCol="0">
            <a:normAutofit fontScale="92500"/>
          </a:bodyPr>
          <a:lstStyle/>
          <a:p>
            <a:pPr marL="0" indent="0" algn="just">
              <a:buNone/>
            </a:pPr>
            <a:r>
              <a:rPr lang="tr-TR" dirty="0">
                <a:latin typeface="Aptos" panose="020B0004020202020204" pitchFamily="34" charset="0"/>
                <a:ea typeface="Cambria"/>
              </a:rPr>
              <a:t>Güvenli oylama için </a:t>
            </a:r>
            <a:r>
              <a:rPr lang="tr-TR" i="1" dirty="0" err="1">
                <a:latin typeface="Aptos" panose="020B0004020202020204" pitchFamily="34" charset="0"/>
                <a:ea typeface="Cambria"/>
              </a:rPr>
              <a:t>Blockchain</a:t>
            </a:r>
            <a:r>
              <a:rPr lang="tr-TR" dirty="0">
                <a:latin typeface="Aptos" panose="020B0004020202020204" pitchFamily="34" charset="0"/>
                <a:ea typeface="Cambria"/>
              </a:rPr>
              <a:t> ve kamuoyu analizi için </a:t>
            </a:r>
            <a:r>
              <a:rPr lang="tr-TR" i="1" dirty="0">
                <a:latin typeface="Aptos" panose="020B0004020202020204" pitchFamily="34" charset="0"/>
                <a:ea typeface="Cambria"/>
              </a:rPr>
              <a:t>yapay zeka</a:t>
            </a:r>
            <a:r>
              <a:rPr lang="tr-TR" dirty="0">
                <a:latin typeface="Aptos" panose="020B0004020202020204" pitchFamily="34" charset="0"/>
                <a:ea typeface="Cambria"/>
              </a:rPr>
              <a:t> gibi yeni gelişen teknolojiler, dijital demokratik katılım için ufukta görünen yeni uygulamalardır. Bu yenilikler, vatandaşlık görevlerimizde ve demografik etkileşimimizde devrimler gerçekleştirebilir.</a:t>
            </a:r>
          </a:p>
          <a:p>
            <a:pPr algn="just"/>
            <a:r>
              <a:rPr lang="tr-TR" b="1" dirty="0">
                <a:latin typeface="Aptos" panose="020B0004020202020204" pitchFamily="34" charset="0"/>
                <a:ea typeface="Cambria"/>
              </a:rPr>
              <a:t>Peki ya? Senaryo: </a:t>
            </a:r>
            <a:r>
              <a:rPr lang="tr-TR" dirty="0">
                <a:latin typeface="Aptos" panose="020B0004020202020204" pitchFamily="34" charset="0"/>
                <a:ea typeface="Cambria"/>
              </a:rPr>
              <a:t>Bir sonraki ulusal seçimde her oylamanın güvenli ve anonim olarak kaydedilmesini sağlayan </a:t>
            </a:r>
            <a:r>
              <a:rPr lang="tr-TR" dirty="0" err="1">
                <a:latin typeface="Aptos" panose="020B0004020202020204" pitchFamily="34" charset="0"/>
                <a:ea typeface="Cambria"/>
              </a:rPr>
              <a:t>blockchain</a:t>
            </a:r>
            <a:r>
              <a:rPr lang="tr-TR" dirty="0">
                <a:latin typeface="Aptos" panose="020B0004020202020204" pitchFamily="34" charset="0"/>
                <a:ea typeface="Cambria"/>
              </a:rPr>
              <a:t> teknolojisi kullanılırsa ne olur? Bu yenilik, halkın seçim sürecine olan güvenini nasıl değiştirebilir?</a:t>
            </a:r>
          </a:p>
        </p:txBody>
      </p:sp>
      <p:pic>
        <p:nvPicPr>
          <p:cNvPr id="4" name="Resim 3"/>
          <p:cNvPicPr>
            <a:picLocks noChangeAspect="1"/>
          </p:cNvPicPr>
          <p:nvPr/>
        </p:nvPicPr>
        <p:blipFill>
          <a:blip r:embed="rId2"/>
          <a:stretch>
            <a:fillRect/>
          </a:stretch>
        </p:blipFill>
        <p:spPr>
          <a:xfrm>
            <a:off x="780633" y="2277899"/>
            <a:ext cx="2020756" cy="2584687"/>
          </a:xfrm>
          <a:prstGeom prst="rect">
            <a:avLst/>
          </a:prstGeom>
        </p:spPr>
      </p:pic>
    </p:spTree>
    <p:extLst>
      <p:ext uri="{BB962C8B-B14F-4D97-AF65-F5344CB8AC3E}">
        <p14:creationId xmlns:p14="http://schemas.microsoft.com/office/powerpoint/2010/main" val="298355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59543" y="344728"/>
            <a:ext cx="12046688" cy="857885"/>
          </a:xfrm>
        </p:spPr>
        <p:txBody>
          <a:bodyPr>
            <a:noAutofit/>
          </a:bodyPr>
          <a:lstStyle/>
          <a:p>
            <a:pPr algn="l"/>
            <a:r>
              <a:rPr lang="tr-TR" sz="3200">
                <a:latin typeface="Aptos" panose="020B0004020202020204" pitchFamily="34" charset="0"/>
                <a:ea typeface="Cambria"/>
              </a:rPr>
              <a:t>AB Dijital Kimliği - Dijital Vatandaşlığa Doğru Pratik Bir Adım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105787" y="1287674"/>
            <a:ext cx="11000444" cy="5118340"/>
          </a:xfrm>
        </p:spPr>
        <p:txBody>
          <a:bodyPr vert="horz" lIns="91440" tIns="45720" rIns="91440" bIns="45720" rtlCol="0">
            <a:noAutofit/>
          </a:bodyPr>
          <a:lstStyle/>
          <a:p>
            <a:pPr algn="just"/>
            <a:r>
              <a:rPr lang="tr-TR" sz="2600" u="sng" dirty="0">
                <a:solidFill>
                  <a:srgbClr val="178BCB"/>
                </a:solidFill>
                <a:latin typeface="Aptos" panose="020B0004020202020204" pitchFamily="34" charset="0"/>
              </a:rPr>
              <a:t>AB Dijital Kimlik Cüzdanı</a:t>
            </a:r>
            <a:r>
              <a:rPr lang="tr-TR" sz="2600" dirty="0">
                <a:latin typeface="Aptos" panose="020B0004020202020204" pitchFamily="34" charset="0"/>
              </a:rPr>
              <a:t>, AB içinde dijital vatandaşlık konusunda önemli bir ilerlemeyi temsil etmektedir.</a:t>
            </a:r>
          </a:p>
          <a:p>
            <a:pPr algn="just"/>
            <a:r>
              <a:rPr lang="tr-TR" sz="2600" dirty="0">
                <a:latin typeface="Aptos" panose="020B0004020202020204" pitchFamily="34" charset="0"/>
              </a:rPr>
              <a:t>Vatandaşların ve yerleşiklerin AB genelinde çeşitli kamu ve özel hizmetlere çevrimiçi ve çevrimdışı olarak kolayca erişmesine olanak tanır.</a:t>
            </a:r>
          </a:p>
          <a:p>
            <a:pPr algn="just"/>
            <a:r>
              <a:rPr lang="tr-TR" sz="2600" dirty="0">
                <a:latin typeface="Aptos" panose="020B0004020202020204" pitchFamily="34" charset="0"/>
              </a:rPr>
              <a:t>Örneğin, dijital cüzdan, doğum belgeleri gibi resmi belgeleri talep etmek, vergi beyannameleri doldurmak veya hatta bir Üye Devlette ikamet etme, çalışma veya eğitim görme hakkını kanıtlamak için kullanılabilir.</a:t>
            </a:r>
          </a:p>
          <a:p>
            <a:pPr algn="just"/>
            <a:r>
              <a:rPr lang="tr-TR" sz="2600" dirty="0">
                <a:latin typeface="Aptos" panose="020B0004020202020204" pitchFamily="34" charset="0"/>
              </a:rPr>
              <a:t>Bu girişim, banka hesabı açmak veya dijital ehliyet kullanarak araba kiralamak gibi daha önce fiziksel mevcudiyet veya evrak gerektiren işlemleri kolaylaştırdığından, özellikle sınır ötesi hizmetler için pratik bir uygulamadır.</a:t>
            </a:r>
            <a:endParaRPr lang="tr-TR" sz="2600" b="1" dirty="0">
              <a:solidFill>
                <a:srgbClr val="92BAB5"/>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319289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30936" y="639520"/>
            <a:ext cx="3429000" cy="1719072"/>
          </a:xfrm>
        </p:spPr>
        <p:txBody>
          <a:bodyPr anchor="b">
            <a:normAutofit/>
          </a:bodyPr>
          <a:lstStyle/>
          <a:p>
            <a:r>
              <a:rPr lang="tr-TR" sz="3800" dirty="0">
                <a:latin typeface="Aptos" panose="020B0004020202020204" pitchFamily="34" charset="0"/>
                <a:cs typeface="Calibri Light" panose="020F0302020204030204" pitchFamily="34" charset="0"/>
              </a:rPr>
              <a:t>Dijital </a:t>
            </a:r>
            <a:r>
              <a:rPr lang="tr-TR" sz="3800" dirty="0" smtClean="0">
                <a:latin typeface="Aptos" panose="020B0004020202020204" pitchFamily="34" charset="0"/>
                <a:cs typeface="Calibri Light" panose="020F0302020204030204" pitchFamily="34" charset="0"/>
              </a:rPr>
              <a:t>Yurttaşlığı </a:t>
            </a:r>
            <a:r>
              <a:rPr lang="tr-TR" sz="3800" dirty="0">
                <a:latin typeface="Aptos" panose="020B0004020202020204" pitchFamily="34" charset="0"/>
                <a:cs typeface="Calibri Light" panose="020F0302020204030204" pitchFamily="34" charset="0"/>
              </a:rPr>
              <a:t>Anlamak</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2902940"/>
            <a:ext cx="3429000" cy="3410712"/>
          </a:xfrm>
        </p:spPr>
        <p:txBody>
          <a:bodyPr anchor="t">
            <a:normAutofit/>
          </a:bodyPr>
          <a:lstStyle/>
          <a:p>
            <a:pPr marL="0" indent="0">
              <a:buNone/>
            </a:pPr>
            <a:endParaRPr lang="tr-TR" sz="2200" b="1" dirty="0"/>
          </a:p>
          <a:p>
            <a:pPr marL="0" indent="0">
              <a:buNone/>
            </a:pPr>
            <a:r>
              <a:rPr lang="tr-TR" sz="2400" b="1" dirty="0">
                <a:solidFill>
                  <a:srgbClr val="FFAA5A"/>
                </a:solidFill>
                <a:latin typeface="Aptos" panose="020B0004020202020204" pitchFamily="34" charset="0"/>
                <a:cs typeface="Calibri" panose="020F0502020204030204" pitchFamily="34" charset="0"/>
              </a:rPr>
              <a:t>Kısa Bir Video:</a:t>
            </a:r>
          </a:p>
          <a:p>
            <a:pPr marL="0" indent="0">
              <a:buNone/>
            </a:pPr>
            <a:r>
              <a:rPr lang="tr-TR" sz="2200" b="1" dirty="0">
                <a:hlinkClick r:id="rId2"/>
              </a:rPr>
              <a:t>Dijital Yurttaşlık Nedir</a:t>
            </a:r>
            <a:r>
              <a:rPr lang="tr-TR" sz="2200" b="1" dirty="0" smtClean="0">
                <a:hlinkClick r:id="rId2"/>
              </a:rPr>
              <a:t>?</a:t>
            </a:r>
            <a:endParaRPr lang="tr-TR" sz="2200" b="1" dirty="0" smtClean="0"/>
          </a:p>
          <a:p>
            <a:pPr marL="0" indent="0">
              <a:buNone/>
            </a:pPr>
            <a:endParaRPr lang="tr-TR" sz="2200" b="1" dirty="0"/>
          </a:p>
        </p:txBody>
      </p:sp>
      <p:pic>
        <p:nvPicPr>
          <p:cNvPr id="2" name="Resim 1">
            <a:hlinkClick r:id="rId2"/>
          </p:cNvPr>
          <p:cNvPicPr>
            <a:picLocks noChangeAspect="1"/>
          </p:cNvPicPr>
          <p:nvPr/>
        </p:nvPicPr>
        <p:blipFill>
          <a:blip r:embed="rId3"/>
          <a:stretch>
            <a:fillRect/>
          </a:stretch>
        </p:blipFill>
        <p:spPr>
          <a:xfrm>
            <a:off x="5504439" y="1905547"/>
            <a:ext cx="5654714" cy="3046905"/>
          </a:xfrm>
          <a:prstGeom prst="rect">
            <a:avLst/>
          </a:prstGeom>
        </p:spPr>
      </p:pic>
    </p:spTree>
    <p:extLst>
      <p:ext uri="{BB962C8B-B14F-4D97-AF65-F5344CB8AC3E}">
        <p14:creationId xmlns:p14="http://schemas.microsoft.com/office/powerpoint/2010/main" val="275466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59543" y="344728"/>
            <a:ext cx="12046688" cy="857885"/>
          </a:xfrm>
        </p:spPr>
        <p:txBody>
          <a:bodyPr>
            <a:noAutofit/>
          </a:bodyPr>
          <a:lstStyle/>
          <a:p>
            <a:pPr algn="l"/>
            <a:r>
              <a:rPr lang="tr-TR" sz="3600">
                <a:latin typeface="Aptos" panose="020B0004020202020204" pitchFamily="34" charset="0"/>
                <a:ea typeface="Cambria"/>
              </a:rPr>
              <a:t>AB Demokrasisine Dijital Katılım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105787" y="1287674"/>
            <a:ext cx="11000444" cy="5118340"/>
          </a:xfrm>
        </p:spPr>
        <p:txBody>
          <a:bodyPr vert="horz" lIns="91440" tIns="45720" rIns="91440" bIns="45720" rtlCol="0">
            <a:normAutofit/>
          </a:bodyPr>
          <a:lstStyle/>
          <a:p>
            <a:pPr algn="just"/>
            <a:r>
              <a:rPr lang="tr-TR" sz="2700" dirty="0">
                <a:latin typeface="Aptos" panose="020B0004020202020204" pitchFamily="34" charset="0"/>
              </a:rPr>
              <a:t>Bir AB ülkesinin vatandaşlığına sahip olmak, otomatik olarak demokratik sürece katılma hakkını da içeren AB vatandaşlığı vermektedir.</a:t>
            </a:r>
          </a:p>
          <a:p>
            <a:pPr algn="just"/>
            <a:r>
              <a:rPr lang="tr-TR" sz="2700" dirty="0">
                <a:latin typeface="Aptos" panose="020B0004020202020204" pitchFamily="34" charset="0"/>
              </a:rPr>
              <a:t>AB, Avrupa demokrasisini korumak, özgür ve adil seçimleri teşvik etmek ve AB vatandaşlarının seçim haklarını desteklemek için çeşitli adımlar atmıştır.</a:t>
            </a:r>
          </a:p>
          <a:p>
            <a:pPr algn="just"/>
            <a:r>
              <a:rPr lang="tr-TR" sz="2700" dirty="0">
                <a:latin typeface="Aptos" panose="020B0004020202020204" pitchFamily="34" charset="0"/>
              </a:rPr>
              <a:t>Bu adımlar, daha bağlantılı ve demokratik bir birliğe katkıda bulunarak AB içinde özgürce hareket etme ve ikamet etme olanağını da kapsar.</a:t>
            </a:r>
          </a:p>
          <a:p>
            <a:pPr algn="just"/>
            <a:r>
              <a:rPr lang="tr-TR" sz="2700" dirty="0">
                <a:latin typeface="Aptos" panose="020B0004020202020204" pitchFamily="34" charset="0"/>
              </a:rPr>
              <a:t>Dahası, AB vatandaşları, AB dışında konsolosluk koruması hakkına sahiptir ve bu, AB'nin vatandaşlarının haklarına ve sınırlarının ötesinde bile demokratik katılıma olan bağlılığını yansıtır.</a:t>
            </a:r>
          </a:p>
        </p:txBody>
      </p:sp>
    </p:spTree>
    <p:extLst>
      <p:ext uri="{BB962C8B-B14F-4D97-AF65-F5344CB8AC3E}">
        <p14:creationId xmlns:p14="http://schemas.microsoft.com/office/powerpoint/2010/main" val="1516119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r>
              <a:rPr lang="tr-TR" sz="1733" dirty="0">
                <a:latin typeface="Aptos" panose="020B0004020202020204" pitchFamily="34" charset="0"/>
                <a:ea typeface="Inter"/>
                <a:cs typeface="Inter"/>
                <a:sym typeface="Inter"/>
              </a:rPr>
              <a:t/>
            </a: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389135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tr-TR" sz="3600" dirty="0">
                <a:latin typeface="Aptos" panose="020B0004020202020204" pitchFamily="34" charset="0"/>
              </a:rPr>
              <a:t>Avrupa Dijital Yeterlilikler Çerçevesi</a:t>
            </a:r>
            <a:endParaRPr lang="tr-TR" sz="4400" dirty="0">
              <a:latin typeface="Aptos" panose="020B0004020202020204" pitchFamily="34" charset="0"/>
            </a:endParaRP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5920139" cy="4851083"/>
          </a:xfrm>
        </p:spPr>
        <p:txBody>
          <a:bodyPr>
            <a:normAutofit lnSpcReduction="10000"/>
          </a:bodyPr>
          <a:lstStyle/>
          <a:p>
            <a:pPr>
              <a:spcAft>
                <a:spcPts val="600"/>
              </a:spcAft>
            </a:pPr>
            <a:r>
              <a:rPr lang="tr-TR" dirty="0">
                <a:latin typeface="Aptos" panose="020B0004020202020204" pitchFamily="34" charset="0"/>
              </a:rPr>
              <a:t>Vatandaşlar için Avrupa Dijital Yeterlilikler Çerçevesi (</a:t>
            </a:r>
            <a:r>
              <a:rPr lang="tr-TR" dirty="0" err="1">
                <a:latin typeface="Aptos" panose="020B0004020202020204" pitchFamily="34" charset="0"/>
              </a:rPr>
              <a:t>DigComp</a:t>
            </a:r>
            <a:r>
              <a:rPr lang="tr-TR" dirty="0">
                <a:latin typeface="Aptos" panose="020B0004020202020204" pitchFamily="34" charset="0"/>
              </a:rPr>
              <a:t>), dijital yeterliliğin ne olduğuna ilişkin ortak bir anlayış sunmaktadır.</a:t>
            </a:r>
          </a:p>
          <a:p>
            <a:pPr>
              <a:spcAft>
                <a:spcPts val="600"/>
              </a:spcAft>
            </a:pPr>
            <a:r>
              <a:rPr lang="tr-TR" dirty="0">
                <a:latin typeface="Aptos" panose="020B0004020202020204" pitchFamily="34" charset="0"/>
              </a:rPr>
              <a:t>Dijital yeterlilik, dijital teknolojilerin öğrenme, iş ve toplumsal katılım amaçlarıyla; güvenli, eleştirel ve sorumlu bir şekilde kullanılmasını ve dijital teknolojilerle etkileşim kurulmasını ifade etmektedir.</a:t>
            </a:r>
          </a:p>
          <a:p>
            <a:pPr>
              <a:spcAft>
                <a:spcPts val="600"/>
              </a:spcAft>
            </a:pPr>
            <a:r>
              <a:rPr lang="tr-TR" dirty="0">
                <a:latin typeface="Aptos" panose="020B0004020202020204" pitchFamily="34" charset="0"/>
              </a:rPr>
              <a:t>Yeterlilik, bilgi, beceri ve tutumların birleşimi olarak tanımlanmaktadır.</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6" descr="DigComp - ICDL Arabia">
            <a:extLst>
              <a:ext uri="{FF2B5EF4-FFF2-40B4-BE49-F238E27FC236}">
                <a16:creationId xmlns:a16="http://schemas.microsoft.com/office/drawing/2014/main" id="{41D1DB16-B963-7BE0-457A-F0AE9C7A0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077" y="1597520"/>
            <a:ext cx="4376914" cy="291794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6FDD489F-07B1-884D-B7AB-81A7F9515653}"/>
              </a:ext>
            </a:extLst>
          </p:cNvPr>
          <p:cNvSpPr txBox="1"/>
          <p:nvPr/>
        </p:nvSpPr>
        <p:spPr>
          <a:xfrm>
            <a:off x="7769428" y="2503626"/>
            <a:ext cx="2060812" cy="1200329"/>
          </a:xfrm>
          <a:prstGeom prst="rect">
            <a:avLst/>
          </a:prstGeom>
          <a:solidFill>
            <a:srgbClr val="178BCB"/>
          </a:solidFill>
        </p:spPr>
        <p:txBody>
          <a:bodyPr wrap="square" rtlCol="0">
            <a:spAutoFit/>
          </a:bodyPr>
          <a:lstStyle/>
          <a:p>
            <a:pPr algn="r"/>
            <a:r>
              <a:rPr lang="tr-TR" dirty="0">
                <a:solidFill>
                  <a:schemeClr val="accent4">
                    <a:lumMod val="60000"/>
                    <a:lumOff val="40000"/>
                  </a:schemeClr>
                </a:solidFill>
                <a:latin typeface="Calibri" panose="020F0502020204030204" pitchFamily="34" charset="0"/>
                <a:cs typeface="Calibri" panose="020F0502020204030204" pitchFamily="34" charset="0"/>
              </a:rPr>
              <a:t>Vatandaşlar İçin Avrupa Dijital Yeterlilikler Çerçevesi</a:t>
            </a:r>
          </a:p>
        </p:txBody>
      </p:sp>
    </p:spTree>
    <p:extLst>
      <p:ext uri="{BB962C8B-B14F-4D97-AF65-F5344CB8AC3E}">
        <p14:creationId xmlns:p14="http://schemas.microsoft.com/office/powerpoint/2010/main" val="143289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286607"/>
            <a:ext cx="6861819" cy="1212112"/>
          </a:xfrm>
        </p:spPr>
        <p:txBody>
          <a:bodyPr>
            <a:noAutofit/>
          </a:bodyPr>
          <a:lstStyle/>
          <a:p>
            <a:pPr algn="l"/>
            <a:r>
              <a:rPr lang="tr-TR" sz="3000" dirty="0">
                <a:latin typeface="Aptos" panose="020B0004020202020204" pitchFamily="34" charset="0"/>
              </a:rPr>
              <a:t>Avrupa Dijital Yeterlilikler Çerçevesi</a:t>
            </a:r>
            <a:r>
              <a:rPr lang="tr-TR" sz="3000" dirty="0">
                <a:solidFill>
                  <a:srgbClr val="FFAA5A"/>
                </a:solidFill>
                <a:latin typeface="Aptos" panose="020B0004020202020204" pitchFamily="34" charset="0"/>
              </a:rPr>
              <a:t/>
            </a:r>
            <a:br>
              <a:rPr lang="tr-TR" sz="3000" dirty="0">
                <a:solidFill>
                  <a:srgbClr val="FFAA5A"/>
                </a:solidFill>
                <a:latin typeface="Aptos" panose="020B0004020202020204" pitchFamily="34" charset="0"/>
              </a:rPr>
            </a:br>
            <a:r>
              <a:rPr lang="tr-TR" sz="3000" dirty="0">
                <a:solidFill>
                  <a:srgbClr val="FFAA5A"/>
                </a:solidFill>
                <a:latin typeface="Aptos" panose="020B0004020202020204" pitchFamily="34" charset="0"/>
              </a:rPr>
              <a:t>5 Yeterlilik Alanı</a:t>
            </a:r>
            <a:endParaRPr lang="tr-TR" sz="3000" dirty="0">
              <a:latin typeface="Aptos" panose="020B0004020202020204" pitchFamily="34" charset="0"/>
            </a:endParaRP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817201"/>
            <a:ext cx="5920139" cy="4851083"/>
          </a:xfrm>
        </p:spPr>
        <p:txBody>
          <a:bodyPr>
            <a:normAutofit/>
          </a:bodyPr>
          <a:lstStyle/>
          <a:p>
            <a:pPr>
              <a:spcAft>
                <a:spcPts val="600"/>
              </a:spcAft>
            </a:pPr>
            <a:r>
              <a:rPr lang="tr-TR" sz="3600" dirty="0">
                <a:latin typeface="Aptos" panose="020B0004020202020204" pitchFamily="34" charset="0"/>
              </a:rPr>
              <a:t>Bilgi ve Veri Okuryazarlığı</a:t>
            </a:r>
          </a:p>
          <a:p>
            <a:pPr>
              <a:spcAft>
                <a:spcPts val="600"/>
              </a:spcAft>
            </a:pPr>
            <a:r>
              <a:rPr lang="tr-TR" sz="3600" dirty="0">
                <a:latin typeface="Aptos" panose="020B0004020202020204" pitchFamily="34" charset="0"/>
              </a:rPr>
              <a:t>İletişim ve İşbirliği</a:t>
            </a:r>
          </a:p>
          <a:p>
            <a:pPr>
              <a:spcAft>
                <a:spcPts val="600"/>
              </a:spcAft>
            </a:pPr>
            <a:r>
              <a:rPr lang="tr-TR" sz="3600" dirty="0">
                <a:latin typeface="Aptos" panose="020B0004020202020204" pitchFamily="34" charset="0"/>
              </a:rPr>
              <a:t>Dijital İçerik Oluşturma</a:t>
            </a:r>
          </a:p>
          <a:p>
            <a:pPr>
              <a:spcAft>
                <a:spcPts val="600"/>
              </a:spcAft>
            </a:pPr>
            <a:r>
              <a:rPr lang="tr-TR" sz="3600" dirty="0">
                <a:latin typeface="Aptos" panose="020B0004020202020204" pitchFamily="34" charset="0"/>
              </a:rPr>
              <a:t>Güvenlik</a:t>
            </a:r>
          </a:p>
          <a:p>
            <a:pPr>
              <a:spcAft>
                <a:spcPts val="600"/>
              </a:spcAft>
            </a:pPr>
            <a:r>
              <a:rPr lang="tr-TR" sz="3600" dirty="0">
                <a:latin typeface="Aptos" panose="020B0004020202020204" pitchFamily="34" charset="0"/>
              </a:rPr>
              <a:t>Problem Çözme</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graphicFrame>
        <p:nvGraphicFramePr>
          <p:cNvPr id="4" name="Diyagram 3">
            <a:extLst>
              <a:ext uri="{FF2B5EF4-FFF2-40B4-BE49-F238E27FC236}">
                <a16:creationId xmlns:a16="http://schemas.microsoft.com/office/drawing/2014/main" id="{939C12BE-F2C8-524B-9798-1704451BDD36}"/>
              </a:ext>
            </a:extLst>
          </p:cNvPr>
          <p:cNvGraphicFramePr/>
          <p:nvPr>
            <p:extLst>
              <p:ext uri="{D42A27DB-BD31-4B8C-83A1-F6EECF244321}">
                <p14:modId xmlns:p14="http://schemas.microsoft.com/office/powerpoint/2010/main" val="906459810"/>
              </p:ext>
            </p:extLst>
          </p:nvPr>
        </p:nvGraphicFramePr>
        <p:xfrm>
          <a:off x="6508208" y="834445"/>
          <a:ext cx="5860726" cy="447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85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55875"/>
          </a:xfrm>
        </p:spPr>
        <p:txBody>
          <a:bodyPr>
            <a:normAutofit/>
          </a:bodyPr>
          <a:lstStyle/>
          <a:p>
            <a:pPr>
              <a:spcAft>
                <a:spcPts val="600"/>
              </a:spcAft>
            </a:pPr>
            <a:r>
              <a:rPr lang="tr-TR" sz="4000" dirty="0">
                <a:latin typeface="Aptos" panose="020B0004020202020204" pitchFamily="34" charset="0"/>
              </a:rPr>
              <a:t>Avrupa Dijital Yeterlilikler Çerçevesi</a:t>
            </a:r>
            <a:endParaRPr lang="en-US"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480060" y="1305906"/>
            <a:ext cx="7291281" cy="5159673"/>
          </a:xfrm>
        </p:spPr>
        <p:txBody>
          <a:bodyPr>
            <a:normAutofit/>
          </a:bodyPr>
          <a:lstStyle/>
          <a:p>
            <a:pPr algn="just">
              <a:spcAft>
                <a:spcPts val="600"/>
              </a:spcAft>
            </a:pPr>
            <a:r>
              <a:rPr lang="tr-TR" sz="2400" b="1" dirty="0">
                <a:latin typeface="Aptos" panose="020B0004020202020204" pitchFamily="34" charset="0"/>
              </a:rPr>
              <a:t>Yeterlilik Alanı 2 - İletişim ve İşbirliği: </a:t>
            </a:r>
            <a:r>
              <a:rPr lang="tr-TR" sz="2400" dirty="0">
                <a:latin typeface="Aptos" panose="020B0004020202020204" pitchFamily="34" charset="0"/>
              </a:rPr>
              <a:t>Kültürel ve nesil çeşitliliğinin farkında olarak dijital teknolojiler aracılığıyla etkileşim kurmak, iletişim kurmak ve işbirliği yapmak. Kamusal ve özel dijital hizmetler ve katılımcı vatandaşlık aracılığıyla topluma katılmak. Dijital varlığını, kimliğini ve itibarını yönetmek.</a:t>
            </a:r>
          </a:p>
          <a:p>
            <a:pPr algn="just">
              <a:spcAft>
                <a:spcPts val="600"/>
              </a:spcAft>
            </a:pPr>
            <a:r>
              <a:rPr lang="tr-TR" sz="2400" b="1" dirty="0">
                <a:latin typeface="Aptos" panose="020B0004020202020204" pitchFamily="34" charset="0"/>
              </a:rPr>
              <a:t>Alt Alan 2.3 - Dijital Teknolojiler Aracılığıyla Vatandaşlığa Katılım: </a:t>
            </a:r>
            <a:r>
              <a:rPr lang="tr-TR" sz="2400" dirty="0">
                <a:latin typeface="Aptos" panose="020B0004020202020204" pitchFamily="34" charset="0"/>
              </a:rPr>
              <a:t>Kamusal ve özel dijital hizmetleri kullanarak topluma katılmak. Uygun dijital teknolojiler aracılığıyla kendini güçlendirmek ve katılımcı vatandaşlık için fırsatlar aramak.</a:t>
            </a:r>
            <a:endParaRPr lang="tr-TR" sz="2400" i="0" dirty="0">
              <a:effectLst/>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Practice and encourage good digital citizenship – Michigan IT News">
            <a:extLst>
              <a:ext uri="{FF2B5EF4-FFF2-40B4-BE49-F238E27FC236}">
                <a16:creationId xmlns:a16="http://schemas.microsoft.com/office/drawing/2014/main" id="{05D9AC5B-520F-51BA-BC23-1471DCF27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337" y="1879180"/>
            <a:ext cx="3566316" cy="308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1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55875"/>
          </a:xfrm>
        </p:spPr>
        <p:txBody>
          <a:bodyPr>
            <a:noAutofit/>
          </a:bodyPr>
          <a:lstStyle/>
          <a:p>
            <a:pPr algn="l">
              <a:spcAft>
                <a:spcPts val="600"/>
              </a:spcAft>
            </a:pPr>
            <a:r>
              <a:rPr lang="tr-TR" sz="3200" dirty="0">
                <a:latin typeface="Aptos" panose="020B0004020202020204" pitchFamily="34" charset="0"/>
                <a:cs typeface="Calibri" panose="020F0502020204030204" pitchFamily="34" charset="0"/>
              </a:rPr>
              <a:t>Avrupa Konseyi tarafından hazırlanan</a:t>
            </a:r>
            <a:br>
              <a:rPr lang="tr-TR" sz="3200" dirty="0">
                <a:latin typeface="Aptos" panose="020B0004020202020204" pitchFamily="34" charset="0"/>
                <a:cs typeface="Calibri" panose="020F0502020204030204" pitchFamily="34" charset="0"/>
              </a:rPr>
            </a:br>
            <a:r>
              <a:rPr lang="tr-TR" sz="3200" dirty="0">
                <a:latin typeface="Aptos" panose="020B0004020202020204" pitchFamily="34" charset="0"/>
                <a:cs typeface="Calibri" panose="020F0502020204030204" pitchFamily="34" charset="0"/>
              </a:rPr>
              <a:t>Dijital Vatandaşlık Eğitimi El Kitabı</a:t>
            </a:r>
          </a:p>
        </p:txBody>
      </p:sp>
      <p:sp>
        <p:nvSpPr>
          <p:cNvPr id="3" name="Content Placeholder 2"/>
          <p:cNvSpPr>
            <a:spLocks noGrp="1"/>
          </p:cNvSpPr>
          <p:nvPr>
            <p:ph idx="1"/>
          </p:nvPr>
        </p:nvSpPr>
        <p:spPr>
          <a:xfrm>
            <a:off x="480060" y="1687118"/>
            <a:ext cx="6771345" cy="4778461"/>
          </a:xfrm>
        </p:spPr>
        <p:txBody>
          <a:bodyPr>
            <a:normAutofit/>
          </a:bodyPr>
          <a:lstStyle/>
          <a:p>
            <a:pPr algn="just">
              <a:spcAft>
                <a:spcPts val="600"/>
              </a:spcAft>
            </a:pPr>
            <a:r>
              <a:rPr lang="tr-TR" sz="2400" dirty="0">
                <a:latin typeface="Aptos" panose="020B0004020202020204" pitchFamily="34" charset="0"/>
                <a:hlinkClick r:id="rId2"/>
              </a:rPr>
              <a:t>Dijital Vatandaşlık Eğitimi El Kitabı</a:t>
            </a:r>
            <a:r>
              <a:rPr lang="tr-TR" sz="2400" dirty="0">
                <a:latin typeface="Aptos" panose="020B0004020202020204" pitchFamily="34" charset="0"/>
              </a:rPr>
              <a:t>; öğretmenler, veliler, eğitim süreçlerinin karar vericileri ve eğitim platformu sağlayıcıları için tasarlanmıştır.</a:t>
            </a:r>
          </a:p>
          <a:p>
            <a:pPr algn="just">
              <a:spcAft>
                <a:spcPts val="600"/>
              </a:spcAft>
            </a:pPr>
            <a:r>
              <a:rPr lang="tr-TR" sz="2400" dirty="0">
                <a:latin typeface="Aptos" panose="020B0004020202020204" pitchFamily="34" charset="0"/>
              </a:rPr>
              <a:t>Vatandaşların güçlendirilmesine yönelik yeterliliklerin geliştirilmesini desteklemek ve onların günümüzün kültürel açıdan çeşitli demokratik toplumlarında hem çevrimiçi hem de çevrimdışı eşitler olarak bir arada yaşamalarını sağlamak için </a:t>
            </a:r>
            <a:r>
              <a:rPr lang="tr-TR" sz="2400" b="1" dirty="0">
                <a:latin typeface="Aptos" panose="020B0004020202020204" pitchFamily="34" charset="0"/>
              </a:rPr>
              <a:t>bilgi, araç ve iyi uygulamalar</a:t>
            </a:r>
            <a:r>
              <a:rPr lang="tr-TR" sz="2400" dirty="0">
                <a:latin typeface="Aptos" panose="020B0004020202020204" pitchFamily="34" charset="0"/>
              </a:rPr>
              <a:t> sunmaktadır.</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0095BF-4A6F-5568-DE81-820484416412}"/>
              </a:ext>
            </a:extLst>
          </p:cNvPr>
          <p:cNvPicPr>
            <a:picLocks noChangeAspect="1"/>
          </p:cNvPicPr>
          <p:nvPr/>
        </p:nvPicPr>
        <p:blipFill rotWithShape="1">
          <a:blip r:embed="rId3">
            <a:extLst>
              <a:ext uri="{28A0092B-C50C-407E-A947-70E740481C1C}">
                <a14:useLocalDpi xmlns:a14="http://schemas.microsoft.com/office/drawing/2010/main" val="0"/>
              </a:ext>
            </a:extLst>
          </a:blip>
          <a:srcRect l="10362" r="8393"/>
          <a:stretch/>
        </p:blipFill>
        <p:spPr>
          <a:xfrm>
            <a:off x="7341401" y="1821869"/>
            <a:ext cx="4083400" cy="2819173"/>
          </a:xfrm>
          <a:prstGeom prst="rect">
            <a:avLst/>
          </a:prstGeom>
        </p:spPr>
      </p:pic>
      <p:sp>
        <p:nvSpPr>
          <p:cNvPr id="5" name="Metin kutusu 4">
            <a:extLst>
              <a:ext uri="{FF2B5EF4-FFF2-40B4-BE49-F238E27FC236}">
                <a16:creationId xmlns:a16="http://schemas.microsoft.com/office/drawing/2014/main" id="{F3FDEC3A-13D3-C041-BD13-4166B9C0682A}"/>
              </a:ext>
            </a:extLst>
          </p:cNvPr>
          <p:cNvSpPr txBox="1"/>
          <p:nvPr/>
        </p:nvSpPr>
        <p:spPr>
          <a:xfrm>
            <a:off x="9554770" y="1845630"/>
            <a:ext cx="1387582" cy="1263359"/>
          </a:xfrm>
          <a:prstGeom prst="rect">
            <a:avLst/>
          </a:prstGeom>
          <a:solidFill>
            <a:srgbClr val="1BACCA"/>
          </a:solidFill>
        </p:spPr>
        <p:txBody>
          <a:bodyPr wrap="square" rtlCol="0">
            <a:spAutoFit/>
          </a:bodyPr>
          <a:lstStyle/>
          <a:p>
            <a:pPr algn="r">
              <a:lnSpc>
                <a:spcPct val="150000"/>
              </a:lnSpc>
            </a:pPr>
            <a:r>
              <a:rPr lang="tr-TR" sz="1300" b="1" dirty="0">
                <a:solidFill>
                  <a:schemeClr val="bg1"/>
                </a:solidFill>
                <a:latin typeface="Aptos" panose="020B0004020202020204" pitchFamily="34" charset="0"/>
              </a:rPr>
              <a:t>DİJİTAL VATANDAŞLIK EĞİTİMİ </a:t>
            </a:r>
          </a:p>
          <a:p>
            <a:pPr algn="r">
              <a:lnSpc>
                <a:spcPct val="150000"/>
              </a:lnSpc>
            </a:pPr>
            <a:r>
              <a:rPr lang="tr-TR" sz="1300" b="1" dirty="0">
                <a:solidFill>
                  <a:schemeClr val="bg1"/>
                </a:solidFill>
                <a:latin typeface="Aptos" panose="020B0004020202020204" pitchFamily="34" charset="0"/>
              </a:rPr>
              <a:t>EL KİTABI</a:t>
            </a:r>
            <a:endParaRPr lang="tr-TR" sz="1300" b="1" dirty="0">
              <a:solidFill>
                <a:schemeClr val="bg1"/>
              </a:solidFill>
            </a:endParaRPr>
          </a:p>
        </p:txBody>
      </p:sp>
    </p:spTree>
    <p:extLst>
      <p:ext uri="{BB962C8B-B14F-4D97-AF65-F5344CB8AC3E}">
        <p14:creationId xmlns:p14="http://schemas.microsoft.com/office/powerpoint/2010/main" val="4190277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80060" y="1687118"/>
            <a:ext cx="6771345" cy="4778461"/>
          </a:xfrm>
        </p:spPr>
        <p:txBody>
          <a:bodyPr>
            <a:normAutofit/>
          </a:bodyPr>
          <a:lstStyle/>
          <a:p>
            <a:pPr algn="just">
              <a:spcAft>
                <a:spcPts val="600"/>
              </a:spcAft>
            </a:pPr>
            <a:r>
              <a:rPr lang="tr-TR" sz="2000" dirty="0">
                <a:latin typeface="Aptos" panose="020B0004020202020204" pitchFamily="34" charset="0"/>
              </a:rPr>
              <a:t>Dijital vatandaşlık yeterlilikleri, </a:t>
            </a:r>
            <a:r>
              <a:rPr lang="tr-TR" sz="2000" b="1" dirty="0">
                <a:latin typeface="Aptos" panose="020B0004020202020204" pitchFamily="34" charset="0"/>
              </a:rPr>
              <a:t>çevrimiçi ortamda nasıl davranacağımızı ve etkileşimde bulunacağımızı </a:t>
            </a:r>
            <a:r>
              <a:rPr lang="tr-TR" sz="2000" dirty="0">
                <a:latin typeface="Aptos" panose="020B0004020202020204" pitchFamily="34" charset="0"/>
              </a:rPr>
              <a:t>tanımlamaktadır. Bu yeterlilikler, sürekli gelişen dijital teknolojileri </a:t>
            </a:r>
            <a:r>
              <a:rPr lang="tr-TR" sz="2000" b="1" dirty="0">
                <a:latin typeface="Aptos" panose="020B0004020202020204" pitchFamily="34" charset="0"/>
              </a:rPr>
              <a:t>sorumlu bir şekilde kullanmayı </a:t>
            </a:r>
            <a:r>
              <a:rPr lang="tr-TR" sz="2000" dirty="0">
                <a:latin typeface="Aptos" panose="020B0004020202020204" pitchFamily="34" charset="0"/>
              </a:rPr>
              <a:t>ve</a:t>
            </a:r>
            <a:r>
              <a:rPr lang="tr-TR" sz="2000" b="1" dirty="0">
                <a:latin typeface="Aptos" panose="020B0004020202020204" pitchFamily="34" charset="0"/>
              </a:rPr>
              <a:t> </a:t>
            </a:r>
            <a:r>
              <a:rPr lang="tr-TR" sz="2000" dirty="0">
                <a:latin typeface="Aptos" panose="020B0004020202020204" pitchFamily="34" charset="0"/>
              </a:rPr>
              <a:t>teknoloji tarafından şekillendirilmek yerine, teknolojiyi ihtiyaçlarımızı karşılayacak şekilde şekillendirmek için gerekli değerlere, tutumlara, becerilere, bilgiye ve eleştirel anlayışa sahip olmayı içermektedir.</a:t>
            </a:r>
          </a:p>
          <a:p>
            <a:pPr algn="just">
              <a:spcAft>
                <a:spcPts val="600"/>
              </a:spcAft>
            </a:pPr>
            <a:r>
              <a:rPr lang="tr-TR" sz="2000" dirty="0">
                <a:latin typeface="Aptos" panose="020B0004020202020204" pitchFamily="34" charset="0"/>
              </a:rPr>
              <a:t>El kitabı, </a:t>
            </a:r>
            <a:r>
              <a:rPr lang="tr-TR" sz="2000" b="1" dirty="0">
                <a:latin typeface="Aptos" panose="020B0004020202020204" pitchFamily="34" charset="0"/>
              </a:rPr>
              <a:t>10 dijital vatandaşlık alanının </a:t>
            </a:r>
            <a:r>
              <a:rPr lang="tr-TR" sz="2000" dirty="0">
                <a:latin typeface="Aptos" panose="020B0004020202020204" pitchFamily="34" charset="0"/>
              </a:rPr>
              <a:t>her birini oluşturan çoklu boyutları derinlemesine açıklamakta ve her alan için fikirler, iyi uygulamalar ve eğitimcilerin yeterliliklerini oluşturmalarına yardımcı olacak kaynaklar sunan bir bilgi sayfası içermektedir.</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0095BF-4A6F-5568-DE81-820484416412}"/>
              </a:ext>
            </a:extLst>
          </p:cNvPr>
          <p:cNvPicPr>
            <a:picLocks noChangeAspect="1"/>
          </p:cNvPicPr>
          <p:nvPr/>
        </p:nvPicPr>
        <p:blipFill rotWithShape="1">
          <a:blip r:embed="rId2">
            <a:extLst>
              <a:ext uri="{28A0092B-C50C-407E-A947-70E740481C1C}">
                <a14:useLocalDpi xmlns:a14="http://schemas.microsoft.com/office/drawing/2010/main" val="0"/>
              </a:ext>
            </a:extLst>
          </a:blip>
          <a:srcRect l="10362" r="8393"/>
          <a:stretch/>
        </p:blipFill>
        <p:spPr>
          <a:xfrm>
            <a:off x="7341401" y="1821869"/>
            <a:ext cx="4083400" cy="2819173"/>
          </a:xfrm>
          <a:prstGeom prst="rect">
            <a:avLst/>
          </a:prstGeom>
        </p:spPr>
      </p:pic>
      <p:sp>
        <p:nvSpPr>
          <p:cNvPr id="11" name="Title 1">
            <a:extLst>
              <a:ext uri="{FF2B5EF4-FFF2-40B4-BE49-F238E27FC236}">
                <a16:creationId xmlns:a16="http://schemas.microsoft.com/office/drawing/2014/main" id="{67087E02-A158-024B-A476-DD3D399EA500}"/>
              </a:ext>
            </a:extLst>
          </p:cNvPr>
          <p:cNvSpPr>
            <a:spLocks noGrp="1"/>
          </p:cNvSpPr>
          <p:nvPr>
            <p:ph type="title"/>
          </p:nvPr>
        </p:nvSpPr>
        <p:spPr>
          <a:xfrm>
            <a:off x="390064" y="250031"/>
            <a:ext cx="9706135" cy="1055875"/>
          </a:xfrm>
        </p:spPr>
        <p:txBody>
          <a:bodyPr>
            <a:noAutofit/>
          </a:bodyPr>
          <a:lstStyle/>
          <a:p>
            <a:pPr algn="l">
              <a:spcAft>
                <a:spcPts val="600"/>
              </a:spcAft>
            </a:pPr>
            <a:r>
              <a:rPr lang="tr-TR" sz="3200" dirty="0">
                <a:latin typeface="Aptos" panose="020B0004020202020204" pitchFamily="34" charset="0"/>
                <a:cs typeface="Calibri" panose="020F0502020204030204" pitchFamily="34" charset="0"/>
              </a:rPr>
              <a:t>Avrupa Konseyi tarafından hazırlanan</a:t>
            </a:r>
            <a:br>
              <a:rPr lang="tr-TR" sz="3200" dirty="0">
                <a:latin typeface="Aptos" panose="020B0004020202020204" pitchFamily="34" charset="0"/>
                <a:cs typeface="Calibri" panose="020F0502020204030204" pitchFamily="34" charset="0"/>
              </a:rPr>
            </a:br>
            <a:r>
              <a:rPr lang="tr-TR" sz="3200" dirty="0">
                <a:latin typeface="Aptos" panose="020B0004020202020204" pitchFamily="34" charset="0"/>
                <a:cs typeface="Calibri" panose="020F0502020204030204" pitchFamily="34" charset="0"/>
              </a:rPr>
              <a:t>Dijital Vatandaşlık Eğitimi El Kitabı</a:t>
            </a:r>
          </a:p>
        </p:txBody>
      </p:sp>
      <p:sp>
        <p:nvSpPr>
          <p:cNvPr id="12" name="Metin kutusu 11">
            <a:extLst>
              <a:ext uri="{FF2B5EF4-FFF2-40B4-BE49-F238E27FC236}">
                <a16:creationId xmlns:a16="http://schemas.microsoft.com/office/drawing/2014/main" id="{1CDDF39E-FEF1-3D4B-A8EF-767DF85617F9}"/>
              </a:ext>
            </a:extLst>
          </p:cNvPr>
          <p:cNvSpPr txBox="1"/>
          <p:nvPr/>
        </p:nvSpPr>
        <p:spPr>
          <a:xfrm>
            <a:off x="9554770" y="1845630"/>
            <a:ext cx="1387582" cy="1263359"/>
          </a:xfrm>
          <a:prstGeom prst="rect">
            <a:avLst/>
          </a:prstGeom>
          <a:solidFill>
            <a:srgbClr val="1BACCA"/>
          </a:solidFill>
        </p:spPr>
        <p:txBody>
          <a:bodyPr wrap="square" rtlCol="0">
            <a:spAutoFit/>
          </a:bodyPr>
          <a:lstStyle/>
          <a:p>
            <a:pPr algn="r">
              <a:lnSpc>
                <a:spcPct val="150000"/>
              </a:lnSpc>
            </a:pPr>
            <a:r>
              <a:rPr lang="tr-TR" sz="1300" b="1" dirty="0">
                <a:solidFill>
                  <a:schemeClr val="bg1"/>
                </a:solidFill>
                <a:latin typeface="Aptos" panose="020B0004020202020204" pitchFamily="34" charset="0"/>
              </a:rPr>
              <a:t>DİJİTAL VATANDAŞLIK EĞİTİMİ </a:t>
            </a:r>
          </a:p>
          <a:p>
            <a:pPr algn="r">
              <a:lnSpc>
                <a:spcPct val="150000"/>
              </a:lnSpc>
            </a:pPr>
            <a:r>
              <a:rPr lang="tr-TR" sz="1300" b="1" dirty="0">
                <a:solidFill>
                  <a:schemeClr val="bg1"/>
                </a:solidFill>
                <a:latin typeface="Aptos" panose="020B0004020202020204" pitchFamily="34" charset="0"/>
              </a:rPr>
              <a:t>EL KİTABI</a:t>
            </a:r>
            <a:endParaRPr lang="tr-TR" sz="1300" b="1" dirty="0">
              <a:solidFill>
                <a:schemeClr val="bg1"/>
              </a:solidFill>
            </a:endParaRPr>
          </a:p>
        </p:txBody>
      </p:sp>
    </p:spTree>
    <p:extLst>
      <p:ext uri="{BB962C8B-B14F-4D97-AF65-F5344CB8AC3E}">
        <p14:creationId xmlns:p14="http://schemas.microsoft.com/office/powerpoint/2010/main" val="318084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80060" y="1687118"/>
            <a:ext cx="6771345" cy="4778461"/>
          </a:xfrm>
        </p:spPr>
        <p:txBody>
          <a:bodyPr>
            <a:normAutofit fontScale="92500" lnSpcReduction="10000"/>
          </a:bodyPr>
          <a:lstStyle/>
          <a:p>
            <a:pPr algn="just">
              <a:spcAft>
                <a:spcPts val="600"/>
              </a:spcAft>
            </a:pPr>
            <a:r>
              <a:rPr lang="tr-TR" b="1" dirty="0">
                <a:latin typeface="Aptos" panose="020B0004020202020204" pitchFamily="34" charset="0"/>
              </a:rPr>
              <a:t>Çevrimiçi Olma</a:t>
            </a:r>
            <a:r>
              <a:rPr lang="tr-TR" dirty="0">
                <a:latin typeface="Aptos" panose="020B0004020202020204" pitchFamily="34" charset="0"/>
              </a:rPr>
              <a:t>, dijital topluma erişmek, kendini özgürce ifade etmek ve dijital araçları yaratıcı ve eleştirel biçimde kullanmak için gereken yeterliliklerle ilgili alanları kapsar.</a:t>
            </a:r>
          </a:p>
          <a:p>
            <a:pPr algn="just">
              <a:spcAft>
                <a:spcPts val="600"/>
              </a:spcAft>
            </a:pPr>
            <a:r>
              <a:rPr lang="tr-TR" b="1" dirty="0">
                <a:latin typeface="Aptos" panose="020B0004020202020204" pitchFamily="34" charset="0"/>
              </a:rPr>
              <a:t>Çevrimiçi İyi Oluş</a:t>
            </a:r>
            <a:r>
              <a:rPr lang="tr-TR" dirty="0">
                <a:latin typeface="Aptos" panose="020B0004020202020204" pitchFamily="34" charset="0"/>
              </a:rPr>
              <a:t>, dijital topluma olumlu şekilde katılmak ve teknolojiyle sağlıklı bir ilişki geliştirmek için gereken yeterliliklerle ilgili alanları içerir.</a:t>
            </a:r>
          </a:p>
          <a:p>
            <a:pPr algn="just">
              <a:spcAft>
                <a:spcPts val="600"/>
              </a:spcAft>
            </a:pPr>
            <a:r>
              <a:rPr lang="tr-TR" b="1" dirty="0">
                <a:latin typeface="Aptos" panose="020B0004020202020204" pitchFamily="34" charset="0"/>
              </a:rPr>
              <a:t>Çevrimiçi Haklar, </a:t>
            </a:r>
            <a:r>
              <a:rPr lang="tr-TR" dirty="0">
                <a:latin typeface="Aptos" panose="020B0004020202020204" pitchFamily="34" charset="0"/>
              </a:rPr>
              <a:t>gizliliğin korunduğu ve aktif katılımın güçlendirildiği dijital bağlamda karmaşık, çeşitli toplumlarda vatandaşların hak ve sorumluluklarına ilişkin yeterliliklerle ilgili alanları içerir.</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965F2D46-15B5-3A47-B7B0-2FA071DA61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34" t="3073" r="10488" b="5723"/>
          <a:stretch/>
        </p:blipFill>
        <p:spPr bwMode="auto">
          <a:xfrm>
            <a:off x="7389627" y="1821869"/>
            <a:ext cx="4064544" cy="375095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DCCC5E5-5CD9-F343-9464-8FC9CD7848E7}"/>
              </a:ext>
            </a:extLst>
          </p:cNvPr>
          <p:cNvSpPr txBox="1">
            <a:spLocks/>
          </p:cNvSpPr>
          <p:nvPr/>
        </p:nvSpPr>
        <p:spPr>
          <a:xfrm>
            <a:off x="390065" y="290613"/>
            <a:ext cx="9706135" cy="10558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tr-TR" sz="3200" dirty="0">
                <a:latin typeface="Aptos" panose="020B0004020202020204" pitchFamily="34" charset="0"/>
                <a:cs typeface="Calibri" panose="020F0502020204030204" pitchFamily="34" charset="0"/>
              </a:rPr>
              <a:t>Avrupa Konseyi tarafından hazırlanan</a:t>
            </a:r>
            <a:br>
              <a:rPr lang="tr-TR" sz="3200" dirty="0">
                <a:latin typeface="Aptos" panose="020B0004020202020204" pitchFamily="34" charset="0"/>
                <a:cs typeface="Calibri" panose="020F0502020204030204" pitchFamily="34" charset="0"/>
              </a:rPr>
            </a:br>
            <a:r>
              <a:rPr lang="tr-TR" sz="3200" dirty="0">
                <a:latin typeface="Aptos" panose="020B0004020202020204" pitchFamily="34" charset="0"/>
                <a:cs typeface="Calibri" panose="020F0502020204030204" pitchFamily="34" charset="0"/>
              </a:rPr>
              <a:t>Dijital Vatandaşlık Eğitimi El Kitabı- </a:t>
            </a:r>
          </a:p>
          <a:p>
            <a:pPr algn="l">
              <a:spcAft>
                <a:spcPts val="600"/>
              </a:spcAft>
            </a:pPr>
            <a:r>
              <a:rPr lang="tr-TR" sz="2400" dirty="0">
                <a:solidFill>
                  <a:srgbClr val="FFAA5A"/>
                </a:solidFill>
                <a:latin typeface="Aptos" panose="020B0004020202020204" pitchFamily="34" charset="0"/>
                <a:cs typeface="Calibri" panose="020F0502020204030204" pitchFamily="34" charset="0"/>
              </a:rPr>
              <a:t>10 Alan, 3 Gruba Ayrılmaktadır.</a:t>
            </a:r>
          </a:p>
        </p:txBody>
      </p:sp>
      <p:sp>
        <p:nvSpPr>
          <p:cNvPr id="14" name="Oval 13">
            <a:extLst>
              <a:ext uri="{FF2B5EF4-FFF2-40B4-BE49-F238E27FC236}">
                <a16:creationId xmlns:a16="http://schemas.microsoft.com/office/drawing/2014/main" id="{5566B320-0BFD-534B-8F49-D4407C21DC19}"/>
              </a:ext>
            </a:extLst>
          </p:cNvPr>
          <p:cNvSpPr/>
          <p:nvPr/>
        </p:nvSpPr>
        <p:spPr>
          <a:xfrm>
            <a:off x="7566864" y="1991390"/>
            <a:ext cx="1721819" cy="1705652"/>
          </a:xfrm>
          <a:prstGeom prst="ellipse">
            <a:avLst/>
          </a:prstGeom>
          <a:solidFill>
            <a:srgbClr val="E25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700" dirty="0">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1A061D83-CAC2-DC45-9EAF-28B330FA8BC8}"/>
              </a:ext>
            </a:extLst>
          </p:cNvPr>
          <p:cNvSpPr/>
          <p:nvPr/>
        </p:nvSpPr>
        <p:spPr>
          <a:xfrm>
            <a:off x="9595026" y="1991390"/>
            <a:ext cx="1721819" cy="1705652"/>
          </a:xfrm>
          <a:prstGeom prst="ellipse">
            <a:avLst/>
          </a:prstGeom>
          <a:solidFill>
            <a:srgbClr val="5AA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7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CAE5F107-54D1-0B48-80AA-EE1DB10FB641}"/>
              </a:ext>
            </a:extLst>
          </p:cNvPr>
          <p:cNvSpPr/>
          <p:nvPr/>
        </p:nvSpPr>
        <p:spPr>
          <a:xfrm>
            <a:off x="8560989" y="3778271"/>
            <a:ext cx="1721819" cy="1705652"/>
          </a:xfrm>
          <a:prstGeom prst="ellipse">
            <a:avLst/>
          </a:prstGeom>
          <a:solidFill>
            <a:srgbClr val="99B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700" dirty="0">
              <a:latin typeface="Calibri" panose="020F0502020204030204" pitchFamily="34" charset="0"/>
              <a:cs typeface="Calibri" panose="020F0502020204030204" pitchFamily="34" charset="0"/>
            </a:endParaRPr>
          </a:p>
        </p:txBody>
      </p:sp>
      <p:sp>
        <p:nvSpPr>
          <p:cNvPr id="19" name="Metin kutusu 18">
            <a:extLst>
              <a:ext uri="{FF2B5EF4-FFF2-40B4-BE49-F238E27FC236}">
                <a16:creationId xmlns:a16="http://schemas.microsoft.com/office/drawing/2014/main" id="{2C02F0E3-8FFB-E34F-A2C1-B1947BC77526}"/>
              </a:ext>
            </a:extLst>
          </p:cNvPr>
          <p:cNvSpPr txBox="1"/>
          <p:nvPr/>
        </p:nvSpPr>
        <p:spPr>
          <a:xfrm>
            <a:off x="8647228" y="4323857"/>
            <a:ext cx="1895595" cy="800219"/>
          </a:xfrm>
          <a:prstGeom prst="rect">
            <a:avLst/>
          </a:prstGeom>
          <a:noFill/>
        </p:spPr>
        <p:txBody>
          <a:bodyPr wrap="square" rtlCol="0">
            <a:spAutoFit/>
          </a:bodyPr>
          <a:lstStyle/>
          <a:p>
            <a:r>
              <a:rPr lang="tr-TR" sz="1400" b="1" dirty="0">
                <a:solidFill>
                  <a:schemeClr val="bg1"/>
                </a:solidFill>
                <a:latin typeface="Calibri" panose="020F0502020204030204" pitchFamily="34" charset="0"/>
                <a:cs typeface="Calibri" panose="020F0502020204030204" pitchFamily="34" charset="0"/>
              </a:rPr>
              <a:t>ÇEVRİMİÇİ HAKLAR</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Aktif Katılım</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Hak ve Sorumluluklar</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Gizlilik ve Güvenlik</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Tüketici Farkındalığı</a:t>
            </a:r>
          </a:p>
        </p:txBody>
      </p:sp>
      <p:sp>
        <p:nvSpPr>
          <p:cNvPr id="9" name="Metin kutusu 8">
            <a:extLst>
              <a:ext uri="{FF2B5EF4-FFF2-40B4-BE49-F238E27FC236}">
                <a16:creationId xmlns:a16="http://schemas.microsoft.com/office/drawing/2014/main" id="{A10A4FF6-AA81-414A-A7AF-8FBBD9DE7119}"/>
              </a:ext>
            </a:extLst>
          </p:cNvPr>
          <p:cNvSpPr txBox="1"/>
          <p:nvPr/>
        </p:nvSpPr>
        <p:spPr>
          <a:xfrm>
            <a:off x="7566864" y="2524919"/>
            <a:ext cx="1895595" cy="677108"/>
          </a:xfrm>
          <a:prstGeom prst="rect">
            <a:avLst/>
          </a:prstGeom>
          <a:noFill/>
        </p:spPr>
        <p:txBody>
          <a:bodyPr wrap="square" rtlCol="0">
            <a:spAutoFit/>
          </a:bodyPr>
          <a:lstStyle/>
          <a:p>
            <a:r>
              <a:rPr lang="tr-TR" sz="1400" b="1" dirty="0">
                <a:solidFill>
                  <a:schemeClr val="bg1"/>
                </a:solidFill>
                <a:latin typeface="Calibri" panose="020F0502020204030204" pitchFamily="34" charset="0"/>
                <a:cs typeface="Calibri" panose="020F0502020204030204" pitchFamily="34" charset="0"/>
              </a:rPr>
              <a:t>ÇEVRİMİÇİ OLMA</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Erişim ve Dahil Olma</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Öğrenme ve Yaratıcılık</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Medya ve İletişim Okuryazarlığı</a:t>
            </a:r>
          </a:p>
        </p:txBody>
      </p:sp>
      <p:sp>
        <p:nvSpPr>
          <p:cNvPr id="13" name="Metin kutusu 12">
            <a:extLst>
              <a:ext uri="{FF2B5EF4-FFF2-40B4-BE49-F238E27FC236}">
                <a16:creationId xmlns:a16="http://schemas.microsoft.com/office/drawing/2014/main" id="{7FDCCB4C-5C76-BB45-B258-D98B046BDB9B}"/>
              </a:ext>
            </a:extLst>
          </p:cNvPr>
          <p:cNvSpPr txBox="1"/>
          <p:nvPr/>
        </p:nvSpPr>
        <p:spPr>
          <a:xfrm>
            <a:off x="9676753" y="2524919"/>
            <a:ext cx="1895595" cy="677108"/>
          </a:xfrm>
          <a:prstGeom prst="rect">
            <a:avLst/>
          </a:prstGeom>
          <a:noFill/>
        </p:spPr>
        <p:txBody>
          <a:bodyPr wrap="square" rtlCol="0">
            <a:spAutoFit/>
          </a:bodyPr>
          <a:lstStyle/>
          <a:p>
            <a:r>
              <a:rPr lang="tr-TR" sz="1400" b="1" dirty="0">
                <a:solidFill>
                  <a:schemeClr val="bg1"/>
                </a:solidFill>
                <a:latin typeface="Calibri" panose="020F0502020204030204" pitchFamily="34" charset="0"/>
                <a:cs typeface="Calibri" panose="020F0502020204030204" pitchFamily="34" charset="0"/>
              </a:rPr>
              <a:t>ÇEVRİMİÇİ İYİ OLUŞ</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Etik ve Empati</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Sağlık ve İyi Oluş</a:t>
            </a:r>
          </a:p>
          <a:p>
            <a:pPr marL="171450" indent="-171450">
              <a:buFont typeface="Wingdings" pitchFamily="2" charset="2"/>
              <a:buChar char="Ø"/>
            </a:pPr>
            <a:r>
              <a:rPr lang="tr-TR" sz="800" b="1" dirty="0">
                <a:solidFill>
                  <a:schemeClr val="bg1"/>
                </a:solidFill>
                <a:latin typeface="Calibri" panose="020F0502020204030204" pitchFamily="34" charset="0"/>
                <a:cs typeface="Calibri" panose="020F0502020204030204" pitchFamily="34" charset="0"/>
              </a:rPr>
              <a:t>e-Varlık ve İletişim</a:t>
            </a:r>
          </a:p>
        </p:txBody>
      </p:sp>
    </p:spTree>
    <p:extLst>
      <p:ext uri="{BB962C8B-B14F-4D97-AF65-F5344CB8AC3E}">
        <p14:creationId xmlns:p14="http://schemas.microsoft.com/office/powerpoint/2010/main" val="13506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6117" y="1153572"/>
            <a:ext cx="4263389" cy="4461163"/>
          </a:xfrm>
        </p:spPr>
        <p:txBody>
          <a:bodyPr>
            <a:normAutofit/>
          </a:bodyPr>
          <a:lstStyle/>
          <a:p>
            <a:pPr>
              <a:spcAft>
                <a:spcPts val="600"/>
              </a:spcAft>
            </a:pPr>
            <a:r>
              <a:rPr lang="tr-TR" sz="4200" dirty="0">
                <a:solidFill>
                  <a:srgbClr val="FFFFFF"/>
                </a:solidFill>
                <a:latin typeface="Aptos" panose="020B0004020202020204" pitchFamily="34" charset="0"/>
                <a:cs typeface="Calibri" panose="020F0502020204030204" pitchFamily="34" charset="0"/>
              </a:rPr>
              <a:t>Vatandaşların Güçlendirilmesi İçin Dijital Araçların Benimsenmesi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704916" y="465440"/>
            <a:ext cx="6949440" cy="2373453"/>
          </a:xfrm>
        </p:spPr>
        <p:txBody>
          <a:bodyPr anchor="ctr">
            <a:normAutofit/>
          </a:bodyPr>
          <a:lstStyle/>
          <a:p>
            <a:pPr marL="0" indent="0" algn="ctr">
              <a:spcAft>
                <a:spcPts val="600"/>
              </a:spcAft>
              <a:buNone/>
            </a:pPr>
            <a:r>
              <a:rPr lang="tr-TR" sz="4000" b="1">
                <a:solidFill>
                  <a:srgbClr val="92BAB5"/>
                </a:solidFill>
                <a:latin typeface="Aptos" panose="020B0004020202020204" pitchFamily="34" charset="0"/>
              </a:rPr>
              <a:t>Dijital Vatandaşlığa ve Demokrasiye Açılan Kapınız</a:t>
            </a:r>
            <a:endParaRPr lang="tr-TR" sz="4000" i="0">
              <a:effectLst/>
              <a:latin typeface="Aptos" panose="020B0004020202020204" pitchFamily="34" charset="0"/>
            </a:endParaRPr>
          </a:p>
        </p:txBody>
      </p:sp>
      <p:pic>
        <p:nvPicPr>
          <p:cNvPr id="4" name="Εικόνα 4">
            <a:extLst>
              <a:ext uri="{FF2B5EF4-FFF2-40B4-BE49-F238E27FC236}">
                <a16:creationId xmlns:a16="http://schemas.microsoft.com/office/drawing/2014/main" id="{D804B4A4-0DA8-CAEA-5D41-395AE99D4B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3562" y="2838893"/>
            <a:ext cx="4982335" cy="2802564"/>
          </a:xfrm>
          <a:prstGeom prst="rect">
            <a:avLst/>
          </a:prstGeom>
        </p:spPr>
      </p:pic>
    </p:spTree>
    <p:extLst>
      <p:ext uri="{BB962C8B-B14F-4D97-AF65-F5344CB8AC3E}">
        <p14:creationId xmlns:p14="http://schemas.microsoft.com/office/powerpoint/2010/main" val="3415006672"/>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F848C6-4E0C-402A-A95E-E3D7DC183E67}">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2.xml><?xml version="1.0" encoding="utf-8"?>
<ds:datastoreItem xmlns:ds="http://schemas.openxmlformats.org/officeDocument/2006/customXml" ds:itemID="{1EF834AC-ACE5-40B2-B1A3-A0FB96128073}"/>
</file>

<file path=customXml/itemProps3.xml><?xml version="1.0" encoding="utf-8"?>
<ds:datastoreItem xmlns:ds="http://schemas.openxmlformats.org/officeDocument/2006/customXml" ds:itemID="{57B6FB8F-8731-4CCA-8A18-D407D82921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TotalTime>
  <Words>1546</Words>
  <Application>Microsoft Office PowerPoint</Application>
  <PresentationFormat>Geniş ekran</PresentationFormat>
  <Paragraphs>111</Paragraphs>
  <Slides>21</Slides>
  <Notes>1</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21</vt:i4>
      </vt:variant>
    </vt:vector>
  </HeadingPairs>
  <TitlesOfParts>
    <vt:vector size="31" baseType="lpstr">
      <vt:lpstr>Aptos</vt:lpstr>
      <vt:lpstr>Aptos Display</vt:lpstr>
      <vt:lpstr>Arial</vt:lpstr>
      <vt:lpstr>Calibri</vt:lpstr>
      <vt:lpstr>Calibri Light</vt:lpstr>
      <vt:lpstr>Cambria</vt:lpstr>
      <vt:lpstr>Inter</vt:lpstr>
      <vt:lpstr>Wingdings</vt:lpstr>
      <vt:lpstr>Motív Office</vt:lpstr>
      <vt:lpstr>1_Motív Office</vt:lpstr>
      <vt:lpstr>Dijital Vatandaşlık - Dijital Vatandaşlığı Anlamak</vt:lpstr>
      <vt:lpstr>Dijital Yurttaşlığı Anlamak</vt:lpstr>
      <vt:lpstr>Avrupa Dijital Yeterlilikler Çerçevesi</vt:lpstr>
      <vt:lpstr>Avrupa Dijital Yeterlilikler Çerçevesi 5 Yeterlilik Alanı</vt:lpstr>
      <vt:lpstr>Avrupa Dijital Yeterlilikler Çerçevesi</vt:lpstr>
      <vt:lpstr>Avrupa Konseyi tarafından hazırlanan Dijital Vatandaşlık Eğitimi El Kitabı</vt:lpstr>
      <vt:lpstr>Avrupa Konseyi tarafından hazırlanan Dijital Vatandaşlık Eğitimi El Kitabı</vt:lpstr>
      <vt:lpstr>PowerPoint Sunusu</vt:lpstr>
      <vt:lpstr>Vatandaşların Güçlendirilmesi İçin Dijital Araçların Benimsenmesi</vt:lpstr>
      <vt:lpstr>Dijital Vatandaş Kimliği</vt:lpstr>
      <vt:lpstr>Dijital Yönetişim ve Bürokrasi</vt:lpstr>
      <vt:lpstr>Dijital Demokrasiye Katılım</vt:lpstr>
      <vt:lpstr>Değişim İçin Dilekçe Platformları</vt:lpstr>
      <vt:lpstr>Kitlesel Fonlama Demokrasisi</vt:lpstr>
      <vt:lpstr>Sosyal Medya ve Aktivizm</vt:lpstr>
      <vt:lpstr>Topluluk Sesleri için Yerel Dijital Forumlar</vt:lpstr>
      <vt:lpstr>Dijital Olarak Politika Geri Bildirimi Sağlamak</vt:lpstr>
      <vt:lpstr>Demokraside Yenilikçi Teknolojiler</vt:lpstr>
      <vt:lpstr>AB Dijital Kimliği - Dijital Vatandaşlığa Doğru Pratik Bir Adım</vt:lpstr>
      <vt:lpstr>AB Demokrasisine Dijital Katılım</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1</cp:lastModifiedBy>
  <cp:revision>67</cp:revision>
  <dcterms:created xsi:type="dcterms:W3CDTF">2024-06-25T08:57:08Z</dcterms:created>
  <dcterms:modified xsi:type="dcterms:W3CDTF">2024-10-11T08:08:15Z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