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sldIdLst>
    <p:sldId id="295" r:id="rId6"/>
    <p:sldId id="258" r:id="rId7"/>
    <p:sldId id="297" r:id="rId8"/>
    <p:sldId id="298" r:id="rId9"/>
    <p:sldId id="284" r:id="rId10"/>
    <p:sldId id="299" r:id="rId11"/>
    <p:sldId id="300" r:id="rId12"/>
    <p:sldId id="301" r:id="rId13"/>
    <p:sldId id="286" r:id="rId14"/>
    <p:sldId id="290" r:id="rId15"/>
    <p:sldId id="292" r:id="rId16"/>
    <p:sldId id="302" r:id="rId17"/>
    <p:sldId id="303" r:id="rId18"/>
    <p:sldId id="304" r:id="rId19"/>
    <p:sldId id="305" r:id="rId20"/>
    <p:sldId id="306" r:id="rId21"/>
    <p:sldId id="307" r:id="rId22"/>
    <p:sldId id="308" r:id="rId23"/>
    <p:sldId id="309" r:id="rId24"/>
    <p:sldId id="310" r:id="rId25"/>
    <p:sldId id="265"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5A"/>
    <a:srgbClr val="92BA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2B3E96-48BE-403E-B95D-A94ECE0C461D}" v="2" dt="2024-10-20T16:46:47.3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936"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os Koumanis" userId="S::akoumanis@thefoundation.gr::a2199586-ecdd-4170-91ec-54a1812fdf7d" providerId="AD" clId="Web-{FC9B3B80-D1E4-03A0-EA06-B889205D4BA0}"/>
    <pc:docChg chg="modSld">
      <pc:chgData name="Alexandros Koumanis" userId="S::akoumanis@thefoundation.gr::a2199586-ecdd-4170-91ec-54a1812fdf7d" providerId="AD" clId="Web-{FC9B3B80-D1E4-03A0-EA06-B889205D4BA0}" dt="2024-06-25T11:16:07.338" v="23" actId="20577"/>
      <pc:docMkLst>
        <pc:docMk/>
      </pc:docMkLst>
      <pc:sldChg chg="addSp modSp">
        <pc:chgData name="Alexandros Koumanis" userId="S::akoumanis@thefoundation.gr::a2199586-ecdd-4170-91ec-54a1812fdf7d" providerId="AD" clId="Web-{FC9B3B80-D1E4-03A0-EA06-B889205D4BA0}" dt="2024-06-25T11:16:07.338" v="23" actId="20577"/>
        <pc:sldMkLst>
          <pc:docMk/>
          <pc:sldMk cId="2879921688" sldId="257"/>
        </pc:sldMkLst>
        <pc:spChg chg="add mod">
          <ac:chgData name="Alexandros Koumanis" userId="S::akoumanis@thefoundation.gr::a2199586-ecdd-4170-91ec-54a1812fdf7d" providerId="AD" clId="Web-{FC9B3B80-D1E4-03A0-EA06-B889205D4BA0}" dt="2024-06-25T11:16:07.338" v="23" actId="20577"/>
          <ac:spMkLst>
            <pc:docMk/>
            <pc:sldMk cId="2879921688" sldId="257"/>
            <ac:spMk id="3" creationId="{B30C7763-E7F5-B63D-6A2D-68110C36ECA7}"/>
          </ac:spMkLst>
        </pc:spChg>
        <pc:spChg chg="mod">
          <ac:chgData name="Alexandros Koumanis" userId="S::akoumanis@thefoundation.gr::a2199586-ecdd-4170-91ec-54a1812fdf7d" providerId="AD" clId="Web-{FC9B3B80-D1E4-03A0-EA06-B889205D4BA0}" dt="2024-06-25T11:08:26.199" v="1" actId="20577"/>
          <ac:spMkLst>
            <pc:docMk/>
            <pc:sldMk cId="2879921688" sldId="257"/>
            <ac:spMk id="4" creationId="{00000000-0000-0000-0000-000000000000}"/>
          </ac:spMkLst>
        </pc:spChg>
      </pc:sldChg>
    </pc:docChg>
  </pc:docChgLst>
  <pc:docChgLst>
    <pc:chgData name="Martina Hanová" userId="S::hanova@uniag.sk::3d22e42d-bb89-40fb-8988-9efa43568f68" providerId="AD" clId="Web-{E22B3E96-48BE-403E-B95D-A94ECE0C461D}"/>
    <pc:docChg chg="addSld delSld">
      <pc:chgData name="Martina Hanová" userId="S::hanova@uniag.sk::3d22e42d-bb89-40fb-8988-9efa43568f68" providerId="AD" clId="Web-{E22B3E96-48BE-403E-B95D-A94ECE0C461D}" dt="2024-10-20T16:46:47.364" v="1"/>
      <pc:docMkLst>
        <pc:docMk/>
      </pc:docMkLst>
      <pc:sldChg chg="add del">
        <pc:chgData name="Martina Hanová" userId="S::hanova@uniag.sk::3d22e42d-bb89-40fb-8988-9efa43568f68" providerId="AD" clId="Web-{E22B3E96-48BE-403E-B95D-A94ECE0C461D}" dt="2024-10-20T16:46:47.364" v="1"/>
        <pc:sldMkLst>
          <pc:docMk/>
          <pc:sldMk cId="0" sldId="26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2649480"/>
            <a:ext cx="9144000" cy="745313"/>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k-SK"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rPr>
              <a:t>ERASMUS+KA220-ADU - </a:t>
            </a:r>
            <a:r>
              <a:rPr kumimoji="0" lang="en-US"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rPr>
              <a:t>Cooperation partnerships in adult education</a:t>
            </a:r>
            <a:endParaRPr kumimoji="0" lang="sk-SK"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k-SK"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rPr>
              <a:t>KA220-ADU-2BF13E10 </a:t>
            </a:r>
            <a:endParaRPr kumimoji="0" lang="en-GB"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042061"/>
            <a:ext cx="9597656" cy="129266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Building Digital Resilience by Making Digital Wellbeing and</a:t>
            </a:r>
            <a:b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b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Security Accessible to All</a:t>
            </a:r>
            <a:b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b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&lt;&lt;</a:t>
            </a:r>
            <a:r>
              <a:rPr kumimoji="0" lang="sk-SK" sz="26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n-cs"/>
              </a:rPr>
              <a:t>DigiWELL</a:t>
            </a: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&gt;&gt;</a:t>
            </a:r>
            <a:endPar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047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1F1AD-0822-2C73-E021-A1EA53C86BA7}"/>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108E1CF9-711E-EE03-E4DA-A2CBCC3CA85E}"/>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279B79F4-7975-A02F-2EC4-508F63AF270B}"/>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5" name="Zástupný objekt pre pätu 4">
            <a:extLst>
              <a:ext uri="{FF2B5EF4-FFF2-40B4-BE49-F238E27FC236}">
                <a16:creationId xmlns:a16="http://schemas.microsoft.com/office/drawing/2014/main" id="{F38F8881-652D-DB01-6C7D-DE15E6CFC38B}"/>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0B0926CE-5C85-22E9-09E2-843E79248784}"/>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792251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6B0CE8-2E64-20E2-832A-F8B4240C9547}"/>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7403BEFD-AF56-EA58-F6FE-88659F67F9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4804560F-FB85-BE2A-77D1-BBDB65705310}"/>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5" name="Zástupný objekt pre pätu 4">
            <a:extLst>
              <a:ext uri="{FF2B5EF4-FFF2-40B4-BE49-F238E27FC236}">
                <a16:creationId xmlns:a16="http://schemas.microsoft.com/office/drawing/2014/main" id="{879DD5F1-F4A3-CC14-2DEE-008C82E0884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1D1B952-F220-D065-D564-0565EB8D3F73}"/>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581248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17783A-9DD7-C4E3-AD6B-955872A414C4}"/>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CB196882-70C4-4ACD-A99A-A8958E5A901B}"/>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781A7339-0462-2583-4C7E-AC14D73644B6}"/>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dátum 4">
            <a:extLst>
              <a:ext uri="{FF2B5EF4-FFF2-40B4-BE49-F238E27FC236}">
                <a16:creationId xmlns:a16="http://schemas.microsoft.com/office/drawing/2014/main" id="{8BF37404-D5DC-C323-A09F-B9AEE4ADFEA7}"/>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6" name="Zástupný objekt pre pätu 5">
            <a:extLst>
              <a:ext uri="{FF2B5EF4-FFF2-40B4-BE49-F238E27FC236}">
                <a16:creationId xmlns:a16="http://schemas.microsoft.com/office/drawing/2014/main" id="{A60DFDEC-94C8-D2B9-E4C1-B4157BA57150}"/>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BD7F664F-EF37-8273-B7D4-651E4C5ADB62}"/>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222245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2095AE-6105-78F1-2060-8904479B9A5C}"/>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4F27CB3D-08A6-28E6-E5CC-6CA3B8E4A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0DB46130-0E02-6AEE-8C22-7CF94ABDC08C}"/>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8CD71381-3FFB-E053-BBC6-8F51278DF7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59012D81-F5D8-0EA8-51F4-E62D77887964}"/>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7" name="Zástupný objekt pre dátum 6">
            <a:extLst>
              <a:ext uri="{FF2B5EF4-FFF2-40B4-BE49-F238E27FC236}">
                <a16:creationId xmlns:a16="http://schemas.microsoft.com/office/drawing/2014/main" id="{24F99924-393C-4DAC-A1A5-FAF5F76C0C63}"/>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8" name="Zástupný objekt pre pätu 7">
            <a:extLst>
              <a:ext uri="{FF2B5EF4-FFF2-40B4-BE49-F238E27FC236}">
                <a16:creationId xmlns:a16="http://schemas.microsoft.com/office/drawing/2014/main" id="{41B93AAC-DCAF-03F5-9D41-8F23D86E7220}"/>
              </a:ext>
            </a:extLst>
          </p:cNvPr>
          <p:cNvSpPr>
            <a:spLocks noGrp="1"/>
          </p:cNvSpPr>
          <p:nvPr>
            <p:ph type="ftr" sz="quarter" idx="11"/>
          </p:nvPr>
        </p:nvSpPr>
        <p:spPr/>
        <p:txBody>
          <a:bodyPr/>
          <a:lstStyle/>
          <a:p>
            <a:endParaRPr lang="en-GB"/>
          </a:p>
        </p:txBody>
      </p:sp>
      <p:sp>
        <p:nvSpPr>
          <p:cNvPr id="9" name="Zástupný objekt pre číslo snímky 8">
            <a:extLst>
              <a:ext uri="{FF2B5EF4-FFF2-40B4-BE49-F238E27FC236}">
                <a16:creationId xmlns:a16="http://schemas.microsoft.com/office/drawing/2014/main" id="{ADAFA6F0-510F-667C-5B1E-71A07DAC2DB0}"/>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34603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0A2C3-1309-E39C-F52B-6F173933706D}"/>
              </a:ext>
            </a:extLst>
          </p:cNvPr>
          <p:cNvSpPr>
            <a:spLocks noGrp="1"/>
          </p:cNvSpPr>
          <p:nvPr>
            <p:ph type="title"/>
          </p:nvPr>
        </p:nvSpPr>
        <p:spPr/>
        <p:txBody>
          <a:bodyPr/>
          <a:lstStyle/>
          <a:p>
            <a:r>
              <a:rPr lang="sk-SK"/>
              <a:t>Kliknutím upravte štýl predlohy nadpisu</a:t>
            </a:r>
            <a:endParaRPr lang="en-GB"/>
          </a:p>
        </p:txBody>
      </p:sp>
      <p:sp>
        <p:nvSpPr>
          <p:cNvPr id="3" name="Zástupný objekt pre dátum 2">
            <a:extLst>
              <a:ext uri="{FF2B5EF4-FFF2-40B4-BE49-F238E27FC236}">
                <a16:creationId xmlns:a16="http://schemas.microsoft.com/office/drawing/2014/main" id="{1AC30078-893E-AD52-6A11-5FEF4FC0DAB9}"/>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4" name="Zástupný objekt pre pätu 3">
            <a:extLst>
              <a:ext uri="{FF2B5EF4-FFF2-40B4-BE49-F238E27FC236}">
                <a16:creationId xmlns:a16="http://schemas.microsoft.com/office/drawing/2014/main" id="{537525CC-0C41-2557-55A4-68EED4C47603}"/>
              </a:ext>
            </a:extLst>
          </p:cNvPr>
          <p:cNvSpPr>
            <a:spLocks noGrp="1"/>
          </p:cNvSpPr>
          <p:nvPr>
            <p:ph type="ftr" sz="quarter" idx="11"/>
          </p:nvPr>
        </p:nvSpPr>
        <p:spPr/>
        <p:txBody>
          <a:bodyPr/>
          <a:lstStyle/>
          <a:p>
            <a:endParaRPr lang="en-GB"/>
          </a:p>
        </p:txBody>
      </p:sp>
      <p:sp>
        <p:nvSpPr>
          <p:cNvPr id="5" name="Zástupný objekt pre číslo snímky 4">
            <a:extLst>
              <a:ext uri="{FF2B5EF4-FFF2-40B4-BE49-F238E27FC236}">
                <a16:creationId xmlns:a16="http://schemas.microsoft.com/office/drawing/2014/main" id="{CE560D30-9DB0-99C5-87F3-B1D925337AE1}"/>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020960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93BDD5FA-2881-49E7-32CF-BBAA7809807E}"/>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3" name="Zástupný objekt pre pätu 2">
            <a:extLst>
              <a:ext uri="{FF2B5EF4-FFF2-40B4-BE49-F238E27FC236}">
                <a16:creationId xmlns:a16="http://schemas.microsoft.com/office/drawing/2014/main" id="{ED61BAD6-A65B-B251-190E-92B81AB3FA52}"/>
              </a:ext>
            </a:extLst>
          </p:cNvPr>
          <p:cNvSpPr>
            <a:spLocks noGrp="1"/>
          </p:cNvSpPr>
          <p:nvPr>
            <p:ph type="ftr" sz="quarter" idx="11"/>
          </p:nvPr>
        </p:nvSpPr>
        <p:spPr/>
        <p:txBody>
          <a:bodyPr/>
          <a:lstStyle/>
          <a:p>
            <a:endParaRPr lang="en-GB"/>
          </a:p>
        </p:txBody>
      </p:sp>
      <p:sp>
        <p:nvSpPr>
          <p:cNvPr id="4" name="Zástupný objekt pre číslo snímky 3">
            <a:extLst>
              <a:ext uri="{FF2B5EF4-FFF2-40B4-BE49-F238E27FC236}">
                <a16:creationId xmlns:a16="http://schemas.microsoft.com/office/drawing/2014/main" id="{5E5516A2-91C1-AB87-9BDF-6B1A2FE1FEAB}"/>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343974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0C7403-C4AC-48AE-104C-45479F92A5DA}"/>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D8A191FF-4646-6976-D6FD-30BAA8F72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1649CDB-6516-E7BA-D5C3-58CA39612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194459A4-AA2C-F367-03E2-3BE4AD0EADE1}"/>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6" name="Zástupný objekt pre pätu 5">
            <a:extLst>
              <a:ext uri="{FF2B5EF4-FFF2-40B4-BE49-F238E27FC236}">
                <a16:creationId xmlns:a16="http://schemas.microsoft.com/office/drawing/2014/main" id="{41A283D1-CD37-D4F4-A8C6-7187D5965561}"/>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3D0C99CC-FC99-29D9-25D6-E4D14C8F0405}"/>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0769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2BFC1D-6001-1628-80DF-CBAA82218FB0}"/>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F8847F74-7C77-2C3E-F740-A0DF1FC5E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8A4A6D59-03F3-C812-9A2F-011C96899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B2B43DE7-CCBF-0444-DF50-5F5473C1D8E2}"/>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6" name="Zástupný objekt pre pätu 5">
            <a:extLst>
              <a:ext uri="{FF2B5EF4-FFF2-40B4-BE49-F238E27FC236}">
                <a16:creationId xmlns:a16="http://schemas.microsoft.com/office/drawing/2014/main" id="{F6FE0941-5A87-5E9D-639F-52D6B29BE7F3}"/>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2F3772BF-F857-3376-45C2-8C5939BB011A}"/>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2986131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DD516-2BD2-033D-677D-526721D166FA}"/>
              </a:ext>
            </a:extLst>
          </p:cNvPr>
          <p:cNvSpPr>
            <a:spLocks noGrp="1"/>
          </p:cNvSpPr>
          <p:nvPr>
            <p:ph type="title"/>
          </p:nvPr>
        </p:nvSpPr>
        <p:spPr/>
        <p:txBody>
          <a:bodyPr/>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860DC75A-6DAA-2E36-844B-1DE924CCFA3D}"/>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E3204487-0394-4899-004D-EB9C938C7077}"/>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5" name="Zástupný objekt pre pätu 4">
            <a:extLst>
              <a:ext uri="{FF2B5EF4-FFF2-40B4-BE49-F238E27FC236}">
                <a16:creationId xmlns:a16="http://schemas.microsoft.com/office/drawing/2014/main" id="{71C63FC8-5F6F-18C2-A2A1-C1FFC5DC725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316F04A-2E92-988F-C4DD-2B2C234D7DAF}"/>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281505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6F796ECB-A4DB-8794-85D8-938ED913527C}"/>
              </a:ext>
            </a:extLst>
          </p:cNvPr>
          <p:cNvSpPr>
            <a:spLocks noGrp="1"/>
          </p:cNvSpPr>
          <p:nvPr>
            <p:ph type="title" orient="vert"/>
          </p:nvPr>
        </p:nvSpPr>
        <p:spPr>
          <a:xfrm>
            <a:off x="8724900" y="365125"/>
            <a:ext cx="2628900" cy="5811838"/>
          </a:xfrm>
        </p:spPr>
        <p:txBody>
          <a:bodyPr vert="eaVert"/>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22C68503-5BA6-6368-30A0-244F1FF68B7A}"/>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89E3C45A-D877-22F6-2D8B-287D0C12F43B}"/>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5" name="Zástupný objekt pre pätu 4">
            <a:extLst>
              <a:ext uri="{FF2B5EF4-FFF2-40B4-BE49-F238E27FC236}">
                <a16:creationId xmlns:a16="http://schemas.microsoft.com/office/drawing/2014/main" id="{838EE748-128F-28F4-104E-27AF6DA7F71C}"/>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101B215F-4C15-F814-EDF8-C7B7402ECDF9}"/>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215170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980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2448251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589883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2027112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82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96294D-597E-4D2E-B81B-892A1B613257}"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96F323-A7D3-4479-AD34-CAE925240681}"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448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96294D-597E-4D2E-B81B-892A1B613257}"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96F323-A7D3-4479-AD34-CAE925240681}"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167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F384DA-355A-27CC-8AD9-7ED41F766E26}"/>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endParaRPr lang="en-GB"/>
          </a:p>
        </p:txBody>
      </p:sp>
      <p:sp>
        <p:nvSpPr>
          <p:cNvPr id="3" name="Podnadpis 2">
            <a:extLst>
              <a:ext uri="{FF2B5EF4-FFF2-40B4-BE49-F238E27FC236}">
                <a16:creationId xmlns:a16="http://schemas.microsoft.com/office/drawing/2014/main" id="{D12F85A7-F4AC-6A2F-0506-F1E0EC26A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GB"/>
          </a:p>
        </p:txBody>
      </p:sp>
      <p:sp>
        <p:nvSpPr>
          <p:cNvPr id="4" name="Zástupný objekt pre dátum 3">
            <a:extLst>
              <a:ext uri="{FF2B5EF4-FFF2-40B4-BE49-F238E27FC236}">
                <a16:creationId xmlns:a16="http://schemas.microsoft.com/office/drawing/2014/main" id="{6ED51B71-7BF2-620A-3937-82807B227C56}"/>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5" name="Zástupný objekt pre pätu 4">
            <a:extLst>
              <a:ext uri="{FF2B5EF4-FFF2-40B4-BE49-F238E27FC236}">
                <a16:creationId xmlns:a16="http://schemas.microsoft.com/office/drawing/2014/main" id="{95B09A74-9F05-4879-BB0A-C07F1A4642B0}"/>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3522C251-4D2C-2E18-CC4D-80B18D6A326D}"/>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198445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267224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062644E8-10B5-CE49-6891-911654D2B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BE9D2063-3934-78F3-5D1C-633EC0F06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BD50C04B-C414-807B-F073-844A86F45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569F9E-8D34-42E7-83D8-6690845F3D31}" type="datetimeFigureOut">
              <a:rPr lang="en-GB" smtClean="0"/>
              <a:t>20/10/2024</a:t>
            </a:fld>
            <a:endParaRPr lang="en-GB"/>
          </a:p>
        </p:txBody>
      </p:sp>
      <p:sp>
        <p:nvSpPr>
          <p:cNvPr id="5" name="Zástupný objekt pre pätu 4">
            <a:extLst>
              <a:ext uri="{FF2B5EF4-FFF2-40B4-BE49-F238E27FC236}">
                <a16:creationId xmlns:a16="http://schemas.microsoft.com/office/drawing/2014/main" id="{3C7083BE-5379-B44F-A80E-0AA6CA3D3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Zástupný objekt pre číslo snímky 5">
            <a:extLst>
              <a:ext uri="{FF2B5EF4-FFF2-40B4-BE49-F238E27FC236}">
                <a16:creationId xmlns:a16="http://schemas.microsoft.com/office/drawing/2014/main" id="{7CF04C7D-6326-DC64-E752-D539A22120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8E33BF-AC80-4C3F-8F8D-6E475268A231}" type="slidenum">
              <a:rPr lang="en-GB" smtClean="0"/>
              <a:t>‹#›</a:t>
            </a:fld>
            <a:endParaRPr lang="en-GB"/>
          </a:p>
        </p:txBody>
      </p:sp>
    </p:spTree>
    <p:extLst>
      <p:ext uri="{BB962C8B-B14F-4D97-AF65-F5344CB8AC3E}">
        <p14:creationId xmlns:p14="http://schemas.microsoft.com/office/powerpoint/2010/main" val="182296623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commission.europa.eu/strategy-and-policy/priorities-2019-2024/europe-fit-digital-age/european-digital-identity_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HcNkxMMt9qM" TargetMode="External"/><Relationship Id="rId2" Type="http://schemas.openxmlformats.org/officeDocument/2006/relationships/hyperlink" Target="https://www.youtube.com/hashtag/euhaveyoursay"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2"/>
            <a:ext cx="5334930" cy="1845007"/>
          </a:xfrm>
        </p:spPr>
        <p:txBody>
          <a:bodyPr vert="horz" lIns="91440" tIns="45720" rIns="91440" bIns="45720" rtlCol="0" anchor="b">
            <a:normAutofit fontScale="90000"/>
          </a:bodyPr>
          <a:lstStyle/>
          <a:p>
            <a:pPr algn="ctr">
              <a:spcBef>
                <a:spcPts val="1000"/>
              </a:spcBef>
              <a:spcAft>
                <a:spcPts val="600"/>
              </a:spcAft>
              <a:buClr>
                <a:srgbClr val="FFAA5A"/>
              </a:buClr>
            </a:pPr>
            <a:r>
              <a:rPr lang="sk-SK" b="1" dirty="0">
                <a:solidFill>
                  <a:srgbClr val="FFAA5A"/>
                </a:solidFill>
                <a:latin typeface="+mn-lt"/>
                <a:ea typeface="Cambria" panose="02040503050406030204" pitchFamily="18" charset="0"/>
                <a:cs typeface="Calibri" panose="020F0502020204030204" pitchFamily="34" charset="0"/>
              </a:rPr>
              <a:t>Digitálne občianstvo </a:t>
            </a:r>
            <a:r>
              <a:rPr lang="en-US" b="1" dirty="0">
                <a:solidFill>
                  <a:srgbClr val="FFAA5A"/>
                </a:solidFill>
                <a:latin typeface="+mn-lt"/>
                <a:ea typeface="Cambria" panose="02040503050406030204" pitchFamily="18" charset="0"/>
                <a:cs typeface="Calibri" panose="020F0502020204030204" pitchFamily="34" charset="0"/>
              </a:rPr>
              <a:t>– </a:t>
            </a:r>
            <a:r>
              <a:rPr lang="sk-SK" b="1" dirty="0">
                <a:solidFill>
                  <a:srgbClr val="FFAA5A"/>
                </a:solidFill>
                <a:latin typeface="+mn-lt"/>
                <a:ea typeface="Cambria" panose="02040503050406030204" pitchFamily="18" charset="0"/>
                <a:cs typeface="Calibri" panose="020F0502020204030204" pitchFamily="34" charset="0"/>
              </a:rPr>
              <a:t>pochopenie digitálneho občianstva </a:t>
            </a:r>
            <a:endParaRPr lang="en-US" b="1" dirty="0">
              <a:solidFill>
                <a:srgbClr val="FFAA5A"/>
              </a:solidFill>
              <a:latin typeface="+mn-lt"/>
              <a:ea typeface="Cambria" panose="02040503050406030204" pitchFamily="18" charset="0"/>
              <a:cs typeface="Calibri" panose="020F0502020204030204" pitchFamily="34" charset="0"/>
            </a:endParaRPr>
          </a:p>
        </p:txBody>
      </p:sp>
      <p:sp>
        <p:nvSpPr>
          <p:cNvPr id="18" name="Freeform: Shape 1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5476" y="579326"/>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t>Budovanie digitálnej odolnosti sprístupnením digitálnej pohody a bezpečnosti všetkým </a:t>
            </a:r>
            <a:b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10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14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pic>
        <p:nvPicPr>
          <p:cNvPr id="1026" name="Picture 2" descr="Is digital citizenship really that different than citizens… | Flickr">
            <a:extLst>
              <a:ext uri="{FF2B5EF4-FFF2-40B4-BE49-F238E27FC236}">
                <a16:creationId xmlns:a16="http://schemas.microsoft.com/office/drawing/2014/main" id="{3F8A124C-7493-AF86-605C-584A40A8BAFC}"/>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rcRect l="271" t="11652" r="1051" b="6954"/>
          <a:stretch/>
        </p:blipFill>
        <p:spPr bwMode="auto">
          <a:xfrm>
            <a:off x="1099553" y="1611198"/>
            <a:ext cx="3686091" cy="3040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4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466343" y="893161"/>
            <a:ext cx="9907136" cy="937827"/>
          </a:xfrm>
        </p:spPr>
        <p:txBody>
          <a:bodyPr>
            <a:normAutofit/>
          </a:bodyPr>
          <a:lstStyle/>
          <a:p>
            <a:pPr algn="l"/>
            <a:r>
              <a:rPr lang="sk-SK" sz="4400" dirty="0">
                <a:latin typeface="Aptos" panose="020B0004020202020204" pitchFamily="34" charset="0"/>
                <a:ea typeface="Cambria"/>
              </a:rPr>
              <a:t>Identita </a:t>
            </a:r>
            <a:r>
              <a:rPr lang="sk-SK" sz="4400">
                <a:latin typeface="Aptos" panose="020B0004020202020204" pitchFamily="34" charset="0"/>
                <a:ea typeface="Cambria"/>
              </a:rPr>
              <a:t>digitálneho občana</a:t>
            </a:r>
            <a:endParaRPr lang="en-US" sz="44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088645" y="2134815"/>
            <a:ext cx="7168825" cy="3941692"/>
          </a:xfrm>
        </p:spPr>
        <p:txBody>
          <a:bodyPr vert="horz" lIns="91440" tIns="45720" rIns="91440" bIns="45720" rtlCol="0">
            <a:normAutofit/>
          </a:bodyPr>
          <a:lstStyle/>
          <a:p>
            <a:pPr algn="just"/>
            <a:r>
              <a:rPr lang="sk-SK" dirty="0">
                <a:latin typeface="Aptos" panose="020B0004020202020204" pitchFamily="34" charset="0"/>
                <a:ea typeface="Cambria"/>
              </a:rPr>
              <a:t>Digitálne občianstvo začína bezpečnou digitálnou identitou. Nástroje ako SPID v Taliansku umožňujú občanom bezpečný prístup k verejným službám online. Podobné identifikátory v celej Európe slúžia ako model pre digitálnu identifikáciu a elektronickú štátnu správu, čím vytvárajú základ pre aktívnu digitálnu účasť na demokratických procesoch</a:t>
            </a:r>
            <a:r>
              <a:rPr lang="en-GB" dirty="0">
                <a:latin typeface="Aptos" panose="020B0004020202020204" pitchFamily="34" charset="0"/>
                <a:ea typeface="Cambria"/>
              </a:rPr>
              <a:t>.</a:t>
            </a:r>
          </a:p>
        </p:txBody>
      </p:sp>
      <p:pic>
        <p:nvPicPr>
          <p:cNvPr id="4" name="Εικόνα 4">
            <a:extLst>
              <a:ext uri="{FF2B5EF4-FFF2-40B4-BE49-F238E27FC236}">
                <a16:creationId xmlns:a16="http://schemas.microsoft.com/office/drawing/2014/main" id="{EB016905-B8FE-284B-7CD5-B258E34CA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43" y="2732246"/>
            <a:ext cx="3526445" cy="1981414"/>
          </a:xfrm>
          <a:prstGeom prst="rect">
            <a:avLst/>
          </a:prstGeom>
        </p:spPr>
      </p:pic>
    </p:spTree>
    <p:extLst>
      <p:ext uri="{BB962C8B-B14F-4D97-AF65-F5344CB8AC3E}">
        <p14:creationId xmlns:p14="http://schemas.microsoft.com/office/powerpoint/2010/main" val="2661744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a:bodyPr>
          <a:lstStyle/>
          <a:p>
            <a:r>
              <a:rPr lang="sk-SK" dirty="0">
                <a:latin typeface="Aptos" panose="020B0004020202020204" pitchFamily="34" charset="0"/>
                <a:ea typeface="Cambria"/>
              </a:rPr>
              <a:t>Digitálna štátna správa a byrokracia </a:t>
            </a:r>
            <a:endParaRPr lang="en-US"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38200" y="1323910"/>
            <a:ext cx="11140440" cy="5054665"/>
          </a:xfrm>
        </p:spPr>
        <p:txBody>
          <a:bodyPr vert="horz" lIns="91440" tIns="45720" rIns="91440" bIns="45720" rtlCol="0">
            <a:normAutofit/>
          </a:bodyPr>
          <a:lstStyle/>
          <a:p>
            <a:pPr marL="0" indent="0" algn="just">
              <a:buNone/>
            </a:pPr>
            <a:r>
              <a:rPr lang="sk-SK" sz="2600" dirty="0">
                <a:latin typeface="Aptos" panose="020B0004020202020204" pitchFamily="34" charset="0"/>
                <a:ea typeface="Cambria"/>
              </a:rPr>
              <a:t>Využívanie platforiem elektronickej štátnej správy zefektívňuje byrokratické procesy. Od obnovovania pasov online až po prístup k zdravotníckym službám, tieto platformy demonštrujú praktickosť a efektívnosť digitálnych nástrojov v bežnom živote</a:t>
            </a:r>
            <a:r>
              <a:rPr lang="en-GB" sz="2600" dirty="0">
                <a:latin typeface="Aptos" panose="020B0004020202020204" pitchFamily="34" charset="0"/>
                <a:ea typeface="Cambria"/>
              </a:rPr>
              <a:t>.</a:t>
            </a:r>
            <a:r>
              <a:rPr lang="sk-SK" sz="2600" dirty="0">
                <a:latin typeface="Aptos" panose="020B0004020202020204" pitchFamily="34" charset="0"/>
                <a:ea typeface="Cambria"/>
              </a:rPr>
              <a:t> </a:t>
            </a:r>
            <a:endParaRPr lang="en-GB" sz="2600" dirty="0">
              <a:latin typeface="Aptos" panose="020B0004020202020204" pitchFamily="34" charset="0"/>
              <a:ea typeface="Cambria"/>
            </a:endParaRPr>
          </a:p>
          <a:p>
            <a:pPr algn="just"/>
            <a:r>
              <a:rPr lang="sk-SK" sz="2600" b="1" dirty="0">
                <a:latin typeface="Aptos" panose="020B0004020202020204" pitchFamily="34" charset="0"/>
                <a:ea typeface="Cambria"/>
              </a:rPr>
              <a:t>Otázka na zamyslenie</a:t>
            </a:r>
            <a:r>
              <a:rPr lang="en-GB" sz="2600" dirty="0">
                <a:latin typeface="Aptos" panose="020B0004020202020204" pitchFamily="34" charset="0"/>
                <a:ea typeface="Cambria"/>
              </a:rPr>
              <a:t>:</a:t>
            </a:r>
            <a:r>
              <a:rPr lang="sk-SK" sz="2600" dirty="0">
                <a:latin typeface="Aptos" panose="020B0004020202020204" pitchFamily="34" charset="0"/>
                <a:ea typeface="Cambria"/>
              </a:rPr>
              <a:t> Ktorý aspekt digitálnej štátnej správy má najvýznamnejší vplyv na znižovanie byrokracie? A) Online hlasovanie B) Digitálne ID C) Elektronické daňové podanie </a:t>
            </a:r>
            <a:r>
              <a:rPr lang="en-GB" sz="2600" dirty="0">
                <a:latin typeface="Aptos" panose="020B0004020202020204" pitchFamily="34" charset="0"/>
                <a:ea typeface="Cambria"/>
              </a:rPr>
              <a:t> </a:t>
            </a:r>
          </a:p>
          <a:p>
            <a:pPr algn="just"/>
            <a:r>
              <a:rPr lang="en-GB" sz="2600" dirty="0">
                <a:latin typeface="Aptos" panose="020B0004020202020204" pitchFamily="34" charset="0"/>
                <a:ea typeface="Cambria"/>
              </a:rPr>
              <a:t>"</a:t>
            </a:r>
            <a:r>
              <a:rPr lang="sk-SK" sz="2600" dirty="0">
                <a:latin typeface="Aptos" panose="020B0004020202020204" pitchFamily="34" charset="0"/>
                <a:ea typeface="Cambria"/>
              </a:rPr>
              <a:t>Prechod na digitálnu štátnu správu ponúka jedinečnú príležitosť na zefektívnenie byrokratických procesov, vďaka čomu budú tieto služby prístupnejšie a efektívnejšie pre každého.“ - Angela Merkelová, bývalá kancelárka Nemecka</a:t>
            </a:r>
            <a:r>
              <a:rPr lang="en-GB" sz="2600" dirty="0">
                <a:latin typeface="Aptos" panose="020B0004020202020204" pitchFamily="34" charset="0"/>
                <a:ea typeface="Cambria"/>
              </a:rPr>
              <a:t>.</a:t>
            </a:r>
            <a:r>
              <a:rPr lang="sk-SK" sz="2600" dirty="0">
                <a:latin typeface="Aptos" panose="020B0004020202020204" pitchFamily="34" charset="0"/>
                <a:ea typeface="Cambria"/>
              </a:rPr>
              <a:t> </a:t>
            </a:r>
            <a:endParaRPr lang="en-GB" sz="2600" dirty="0">
              <a:latin typeface="Aptos" panose="020B0004020202020204" pitchFamily="34" charset="0"/>
              <a:ea typeface="Cambria"/>
            </a:endParaRPr>
          </a:p>
        </p:txBody>
      </p:sp>
    </p:spTree>
    <p:extLst>
      <p:ext uri="{BB962C8B-B14F-4D97-AF65-F5344CB8AC3E}">
        <p14:creationId xmlns:p14="http://schemas.microsoft.com/office/powerpoint/2010/main" val="2348543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466343" y="893161"/>
            <a:ext cx="9907136" cy="937827"/>
          </a:xfrm>
        </p:spPr>
        <p:txBody>
          <a:bodyPr>
            <a:normAutofit/>
          </a:bodyPr>
          <a:lstStyle/>
          <a:p>
            <a:pPr algn="l"/>
            <a:r>
              <a:rPr lang="sk-SK" sz="4400" dirty="0">
                <a:latin typeface="Aptos" panose="020B0004020202020204" pitchFamily="34" charset="0"/>
                <a:ea typeface="Cambria"/>
              </a:rPr>
              <a:t>Účasť v digitálnej demokracii</a:t>
            </a:r>
            <a:endParaRPr lang="en-US" sz="44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088645" y="1830988"/>
            <a:ext cx="7168825" cy="4633607"/>
          </a:xfrm>
        </p:spPr>
        <p:txBody>
          <a:bodyPr vert="horz" lIns="91440" tIns="45720" rIns="91440" bIns="45720" rtlCol="0">
            <a:normAutofit lnSpcReduction="10000"/>
          </a:bodyPr>
          <a:lstStyle/>
          <a:p>
            <a:pPr marL="0" indent="0" algn="just">
              <a:buNone/>
            </a:pPr>
            <a:r>
              <a:rPr lang="sk-SK" dirty="0">
                <a:latin typeface="Aptos" panose="020B0004020202020204" pitchFamily="34" charset="0"/>
                <a:ea typeface="Cambria"/>
              </a:rPr>
              <a:t>Platformy pre digitálne hlasovanie a politickú angažovanosť prinášajú volebnú urnu na dosah ruky. Sú príkladom toho, ako sa technológie využívajú v demokratických aktivitách, zvyšujú dostupnosť a účasť vo voľbách a referendách</a:t>
            </a:r>
            <a:r>
              <a:rPr lang="en-GB" dirty="0">
                <a:latin typeface="Aptos" panose="020B0004020202020204" pitchFamily="34" charset="0"/>
                <a:ea typeface="Cambria"/>
              </a:rPr>
              <a:t>.</a:t>
            </a:r>
          </a:p>
          <a:p>
            <a:pPr algn="just"/>
            <a:r>
              <a:rPr lang="sk-SK" b="1" dirty="0">
                <a:latin typeface="Aptos" panose="020B0004020202020204" pitchFamily="34" charset="0"/>
                <a:ea typeface="Cambria"/>
              </a:rPr>
              <a:t>Rýchly tip</a:t>
            </a:r>
            <a:r>
              <a:rPr lang="en-GB" b="1" dirty="0">
                <a:latin typeface="Aptos" panose="020B0004020202020204" pitchFamily="34" charset="0"/>
                <a:ea typeface="Cambria"/>
              </a:rPr>
              <a:t>:</a:t>
            </a:r>
            <a:r>
              <a:rPr lang="sk-SK" b="1" dirty="0">
                <a:latin typeface="Aptos" panose="020B0004020202020204" pitchFamily="34" charset="0"/>
                <a:ea typeface="Cambria"/>
              </a:rPr>
              <a:t> </a:t>
            </a:r>
            <a:r>
              <a:rPr lang="sk-SK" dirty="0">
                <a:latin typeface="Aptos" panose="020B0004020202020204" pitchFamily="34" charset="0"/>
                <a:ea typeface="Cambria"/>
              </a:rPr>
              <a:t>Oboznámte sa s digitálnymi platformami a nástrojmi, ktoré poskytuje vaša vláda pre občiansku angažovanosť. Môžu to byť aplikácie pre nahlásenie miestnych problémov až po platformy pre verejné konzultácie o novej legislatíve</a:t>
            </a:r>
            <a:r>
              <a:rPr lang="sk-SK" b="1" dirty="0">
                <a:latin typeface="Aptos" panose="020B0004020202020204" pitchFamily="34" charset="0"/>
                <a:ea typeface="Cambria"/>
              </a:rPr>
              <a:t>.</a:t>
            </a:r>
            <a:endParaRPr lang="en-GB" dirty="0">
              <a:latin typeface="Aptos" panose="020B0004020202020204" pitchFamily="34" charset="0"/>
              <a:ea typeface="Cambria"/>
            </a:endParaRPr>
          </a:p>
        </p:txBody>
      </p:sp>
      <p:pic>
        <p:nvPicPr>
          <p:cNvPr id="5" name="Εικόνα 4">
            <a:extLst>
              <a:ext uri="{FF2B5EF4-FFF2-40B4-BE49-F238E27FC236}">
                <a16:creationId xmlns:a16="http://schemas.microsoft.com/office/drawing/2014/main" id="{F5D91779-BD35-47B2-20E5-C3CEA47FE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978" y="2385829"/>
            <a:ext cx="3594972" cy="2411627"/>
          </a:xfrm>
          <a:prstGeom prst="rect">
            <a:avLst/>
          </a:prstGeom>
        </p:spPr>
      </p:pic>
    </p:spTree>
    <p:extLst>
      <p:ext uri="{BB962C8B-B14F-4D97-AF65-F5344CB8AC3E}">
        <p14:creationId xmlns:p14="http://schemas.microsoft.com/office/powerpoint/2010/main" val="140501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a:bodyPr>
          <a:lstStyle/>
          <a:p>
            <a:pPr algn="l"/>
            <a:r>
              <a:rPr lang="sk-SK" dirty="0">
                <a:latin typeface="Aptos" panose="020B0004020202020204" pitchFamily="34" charset="0"/>
                <a:ea typeface="Cambria"/>
              </a:rPr>
              <a:t>Petičné platformy pre zmenu</a:t>
            </a:r>
            <a:endParaRPr lang="en-US"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010092" y="1323910"/>
            <a:ext cx="10968547" cy="5054665"/>
          </a:xfrm>
        </p:spPr>
        <p:txBody>
          <a:bodyPr vert="horz" lIns="91440" tIns="45720" rIns="91440" bIns="45720" rtlCol="0">
            <a:normAutofit/>
          </a:bodyPr>
          <a:lstStyle/>
          <a:p>
            <a:pPr marL="0" indent="0" algn="just">
              <a:buNone/>
            </a:pPr>
            <a:r>
              <a:rPr lang="sk-SK" dirty="0">
                <a:latin typeface="Aptos" panose="020B0004020202020204" pitchFamily="34" charset="0"/>
                <a:ea typeface="Cambria"/>
              </a:rPr>
              <a:t>Change.org a ďalšie petičné platformy využívajú kolektívnu silu občanov na navrhovanie a podporu zmien v spoločnosti. Tento neformálny digitálny nástroj sa stal silným fenoménom</a:t>
            </a:r>
            <a:r>
              <a:rPr lang="en-GB" dirty="0">
                <a:latin typeface="Aptos" panose="020B0004020202020204" pitchFamily="34" charset="0"/>
                <a:ea typeface="Cambria"/>
              </a:rPr>
              <a:t>.</a:t>
            </a:r>
            <a:r>
              <a:rPr lang="sk-SK" dirty="0">
                <a:latin typeface="Aptos" panose="020B0004020202020204" pitchFamily="34" charset="0"/>
                <a:ea typeface="Cambria"/>
              </a:rPr>
              <a:t> </a:t>
            </a:r>
            <a:endParaRPr lang="en-GB" dirty="0">
              <a:latin typeface="Aptos" panose="020B0004020202020204" pitchFamily="34" charset="0"/>
              <a:ea typeface="Cambria"/>
            </a:endParaRPr>
          </a:p>
          <a:p>
            <a:pPr algn="just"/>
            <a:r>
              <a:rPr lang="sk-SK" b="1" dirty="0">
                <a:latin typeface="Aptos" panose="020B0004020202020204" pitchFamily="34" charset="0"/>
                <a:ea typeface="Cambria"/>
              </a:rPr>
              <a:t>Otázka na zamyslenie</a:t>
            </a:r>
            <a:r>
              <a:rPr lang="en-GB" b="1" dirty="0">
                <a:latin typeface="Aptos" panose="020B0004020202020204" pitchFamily="34" charset="0"/>
                <a:ea typeface="Cambria"/>
              </a:rPr>
              <a:t>: </a:t>
            </a:r>
            <a:r>
              <a:rPr lang="sk-SK" dirty="0">
                <a:latin typeface="Aptos" panose="020B0004020202020204" pitchFamily="34" charset="0"/>
                <a:ea typeface="Cambria"/>
              </a:rPr>
              <a:t>Čo robí online petície mocným nástrojom na vykonanie sociálnej zmeny? A) Umožňujú globálnu účasť B) Sú právne záväzné C) Automaticky vedú k zmenám politiky</a:t>
            </a:r>
            <a:r>
              <a:rPr lang="sk-SK" b="1" dirty="0">
                <a:latin typeface="Aptos" panose="020B0004020202020204" pitchFamily="34" charset="0"/>
                <a:ea typeface="Cambria"/>
              </a:rPr>
              <a:t> </a:t>
            </a:r>
            <a:endParaRPr lang="en-GB" dirty="0">
              <a:latin typeface="Aptos" panose="020B0004020202020204" pitchFamily="34" charset="0"/>
              <a:ea typeface="Cambria"/>
            </a:endParaRPr>
          </a:p>
          <a:p>
            <a:pPr algn="just"/>
            <a:r>
              <a:rPr lang="sk-SK" b="1" dirty="0">
                <a:latin typeface="Aptos" panose="020B0004020202020204" pitchFamily="34" charset="0"/>
                <a:ea typeface="Cambria"/>
              </a:rPr>
              <a:t>Názor odborníka</a:t>
            </a:r>
            <a:r>
              <a:rPr lang="en-GB" b="1" dirty="0">
                <a:latin typeface="Aptos" panose="020B0004020202020204" pitchFamily="34" charset="0"/>
                <a:ea typeface="Cambria"/>
              </a:rPr>
              <a:t>: "</a:t>
            </a:r>
            <a:r>
              <a:rPr lang="sk-SK" dirty="0">
                <a:latin typeface="Aptos" panose="020B0004020202020204" pitchFamily="34" charset="0"/>
                <a:ea typeface="Cambria"/>
              </a:rPr>
              <a:t>Online petičné platformy demokratizujú </a:t>
            </a:r>
            <a:r>
              <a:rPr lang="sk-SK" dirty="0" err="1">
                <a:latin typeface="Aptos" panose="020B0004020202020204" pitchFamily="34" charset="0"/>
                <a:ea typeface="Cambria"/>
              </a:rPr>
              <a:t>aktivizmus</a:t>
            </a:r>
            <a:r>
              <a:rPr lang="sk-SK" dirty="0">
                <a:latin typeface="Aptos" panose="020B0004020202020204" pitchFamily="34" charset="0"/>
                <a:ea typeface="Cambria"/>
              </a:rPr>
              <a:t>, dávajú hlas nevypočutým a moc bezmocným. Môžu zmeniť lokálnu vec na globálne hnutie." - </a:t>
            </a:r>
            <a:r>
              <a:rPr lang="sk-SK" dirty="0" err="1">
                <a:latin typeface="Aptos" panose="020B0004020202020204" pitchFamily="34" charset="0"/>
                <a:ea typeface="Cambria"/>
              </a:rPr>
              <a:t>Kumi</a:t>
            </a:r>
            <a:r>
              <a:rPr lang="sk-SK" dirty="0">
                <a:latin typeface="Aptos" panose="020B0004020202020204" pitchFamily="34" charset="0"/>
                <a:ea typeface="Cambria"/>
              </a:rPr>
              <a:t> </a:t>
            </a:r>
            <a:r>
              <a:rPr lang="sk-SK" dirty="0" err="1">
                <a:latin typeface="Aptos" panose="020B0004020202020204" pitchFamily="34" charset="0"/>
                <a:ea typeface="Cambria"/>
              </a:rPr>
              <a:t>Naidoo</a:t>
            </a:r>
            <a:r>
              <a:rPr lang="sk-SK" dirty="0">
                <a:latin typeface="Aptos" panose="020B0004020202020204" pitchFamily="34" charset="0"/>
                <a:ea typeface="Cambria"/>
              </a:rPr>
              <a:t>, bývalá generálna tajomníčka </a:t>
            </a:r>
            <a:r>
              <a:rPr lang="en-GB" dirty="0">
                <a:latin typeface="Aptos" panose="020B0004020202020204" pitchFamily="34" charset="0"/>
                <a:ea typeface="Cambria"/>
              </a:rPr>
              <a:t>Amnesty International.</a:t>
            </a:r>
            <a:r>
              <a:rPr lang="sk-SK" dirty="0">
                <a:latin typeface="Aptos" panose="020B0004020202020204" pitchFamily="34" charset="0"/>
                <a:ea typeface="Cambria"/>
              </a:rPr>
              <a:t> </a:t>
            </a:r>
            <a:r>
              <a:rPr lang="en-GB" dirty="0">
                <a:latin typeface="Aptos" panose="020B0004020202020204" pitchFamily="34" charset="0"/>
                <a:ea typeface="Cambria"/>
              </a:rPr>
              <a:t> </a:t>
            </a:r>
          </a:p>
        </p:txBody>
      </p:sp>
    </p:spTree>
    <p:extLst>
      <p:ext uri="{BB962C8B-B14F-4D97-AF65-F5344CB8AC3E}">
        <p14:creationId xmlns:p14="http://schemas.microsoft.com/office/powerpoint/2010/main" val="3325402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a:bodyPr>
          <a:lstStyle/>
          <a:p>
            <a:pPr algn="l"/>
            <a:r>
              <a:rPr lang="en-US" dirty="0">
                <a:latin typeface="Aptos" panose="020B0004020202020204" pitchFamily="34" charset="0"/>
                <a:ea typeface="Cambria"/>
              </a:rPr>
              <a:t>Crowdfunding</a:t>
            </a:r>
            <a:r>
              <a:rPr lang="sk-SK" dirty="0" err="1">
                <a:latin typeface="Aptos" panose="020B0004020202020204" pitchFamily="34" charset="0"/>
                <a:ea typeface="Cambria"/>
              </a:rPr>
              <a:t>ová</a:t>
            </a:r>
            <a:r>
              <a:rPr lang="sk-SK" dirty="0">
                <a:latin typeface="Aptos" panose="020B0004020202020204" pitchFamily="34" charset="0"/>
                <a:ea typeface="Cambria"/>
              </a:rPr>
              <a:t> demokracia</a:t>
            </a:r>
            <a:endParaRPr lang="en-US"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38200" y="1211991"/>
            <a:ext cx="10745263" cy="5054665"/>
          </a:xfrm>
        </p:spPr>
        <p:txBody>
          <a:bodyPr vert="horz" lIns="91440" tIns="45720" rIns="91440" bIns="45720" rtlCol="0">
            <a:normAutofit/>
          </a:bodyPr>
          <a:lstStyle/>
          <a:p>
            <a:pPr marL="0" indent="0" algn="just">
              <a:buNone/>
            </a:pPr>
            <a:r>
              <a:rPr lang="sk-SK" dirty="0" err="1">
                <a:latin typeface="Aptos" panose="020B0004020202020204" pitchFamily="34" charset="0"/>
                <a:ea typeface="Cambria"/>
              </a:rPr>
              <a:t>Crowdfundingové</a:t>
            </a:r>
            <a:r>
              <a:rPr lang="sk-SK" dirty="0">
                <a:latin typeface="Aptos" panose="020B0004020202020204" pitchFamily="34" charset="0"/>
                <a:ea typeface="Cambria"/>
              </a:rPr>
              <a:t> platformy, ako napr. </a:t>
            </a:r>
            <a:r>
              <a:rPr lang="sk-SK" dirty="0" err="1">
                <a:latin typeface="Aptos" panose="020B0004020202020204" pitchFamily="34" charset="0"/>
                <a:ea typeface="Cambria"/>
              </a:rPr>
              <a:t>Kickstarter</a:t>
            </a:r>
            <a:r>
              <a:rPr lang="sk-SK" dirty="0">
                <a:latin typeface="Aptos" panose="020B0004020202020204" pitchFamily="34" charset="0"/>
                <a:ea typeface="Cambria"/>
              </a:rPr>
              <a:t>, boli prispôsobené na realizáciu občianskych projektov, čo umožňuje komunitám priamo financovať a podporovať iniciatívy. </a:t>
            </a:r>
            <a:endParaRPr lang="en-GB" dirty="0">
              <a:latin typeface="Aptos" panose="020B0004020202020204" pitchFamily="34" charset="0"/>
              <a:ea typeface="Cambria"/>
            </a:endParaRPr>
          </a:p>
          <a:p>
            <a:pPr algn="just"/>
            <a:r>
              <a:rPr lang="sk-SK" b="1" dirty="0">
                <a:latin typeface="Aptos" panose="020B0004020202020204" pitchFamily="34" charset="0"/>
                <a:ea typeface="Cambria"/>
              </a:rPr>
              <a:t>Čo ak</a:t>
            </a:r>
            <a:r>
              <a:rPr lang="en-GB" b="1" dirty="0">
                <a:latin typeface="Aptos" panose="020B0004020202020204" pitchFamily="34" charset="0"/>
                <a:ea typeface="Cambria"/>
              </a:rPr>
              <a:t>? </a:t>
            </a:r>
            <a:r>
              <a:rPr lang="sk-SK" b="1" dirty="0">
                <a:latin typeface="Aptos" panose="020B0004020202020204" pitchFamily="34" charset="0"/>
                <a:ea typeface="Cambria"/>
              </a:rPr>
              <a:t>Scenár</a:t>
            </a:r>
            <a:r>
              <a:rPr lang="en-GB" b="1" dirty="0">
                <a:latin typeface="Aptos" panose="020B0004020202020204" pitchFamily="34" charset="0"/>
                <a:ea typeface="Cambria"/>
              </a:rPr>
              <a:t>: </a:t>
            </a:r>
            <a:r>
              <a:rPr lang="sk-SK" dirty="0">
                <a:latin typeface="Aptos" panose="020B0004020202020204" pitchFamily="34" charset="0"/>
                <a:ea typeface="Cambria"/>
              </a:rPr>
              <a:t>Čo keby vaša komunita mohla financovať a spustiť projekt, ktorý tradičné financujúce orgány ignorujú? Ako by to zmenilo váš pohľad na zapojenie komunity a posilnenie jej postavenia</a:t>
            </a:r>
            <a:r>
              <a:rPr lang="en-GB" dirty="0">
                <a:latin typeface="Aptos" panose="020B0004020202020204" pitchFamily="34" charset="0"/>
                <a:ea typeface="Cambria"/>
              </a:rPr>
              <a:t>?</a:t>
            </a:r>
            <a:r>
              <a:rPr lang="sk-SK" dirty="0">
                <a:latin typeface="Aptos" panose="020B0004020202020204" pitchFamily="34" charset="0"/>
                <a:ea typeface="Cambria"/>
              </a:rPr>
              <a:t> </a:t>
            </a:r>
            <a:endParaRPr lang="en-GB" dirty="0">
              <a:latin typeface="Aptos" panose="020B0004020202020204" pitchFamily="34" charset="0"/>
              <a:ea typeface="Cambria"/>
            </a:endParaRPr>
          </a:p>
          <a:p>
            <a:pPr algn="just"/>
            <a:r>
              <a:rPr lang="sk-SK" b="1" dirty="0">
                <a:latin typeface="Aptos" panose="020B0004020202020204" pitchFamily="34" charset="0"/>
                <a:ea typeface="Cambria"/>
              </a:rPr>
              <a:t>Rýchly tip</a:t>
            </a:r>
            <a:r>
              <a:rPr lang="en-GB" b="1" dirty="0">
                <a:latin typeface="Aptos" panose="020B0004020202020204" pitchFamily="34" charset="0"/>
                <a:ea typeface="Cambria"/>
              </a:rPr>
              <a:t>: </a:t>
            </a:r>
            <a:r>
              <a:rPr lang="sk-SK" dirty="0">
                <a:latin typeface="Aptos" panose="020B0004020202020204" pitchFamily="34" charset="0"/>
                <a:ea typeface="Cambria"/>
              </a:rPr>
              <a:t>Skôr ako prispejete do </a:t>
            </a:r>
            <a:r>
              <a:rPr lang="sk-SK" dirty="0" err="1">
                <a:latin typeface="Aptos" panose="020B0004020202020204" pitchFamily="34" charset="0"/>
                <a:ea typeface="Cambria"/>
              </a:rPr>
              <a:t>crowdfundingovej</a:t>
            </a:r>
            <a:r>
              <a:rPr lang="sk-SK" dirty="0">
                <a:latin typeface="Aptos" panose="020B0004020202020204" pitchFamily="34" charset="0"/>
                <a:ea typeface="Cambria"/>
              </a:rPr>
              <a:t> kampane na občiansky projekt, urobte si prieskum. Pozrite sa na ciele projektu, dôveryhodnosť organizátorov a na to, ako budú finančné prostriedky použité, aby váš príspevok mal taký efekt, aký zamýšľate</a:t>
            </a:r>
            <a:r>
              <a:rPr lang="en-GB" b="1" dirty="0">
                <a:latin typeface="Aptos" panose="020B0004020202020204" pitchFamily="34" charset="0"/>
                <a:ea typeface="Cambria"/>
              </a:rPr>
              <a:t>.</a:t>
            </a:r>
            <a:r>
              <a:rPr lang="sk-SK" b="1" dirty="0">
                <a:latin typeface="Aptos" panose="020B0004020202020204" pitchFamily="34" charset="0"/>
                <a:ea typeface="Cambria"/>
              </a:rPr>
              <a:t> </a:t>
            </a:r>
            <a:endParaRPr lang="en-GB" dirty="0">
              <a:latin typeface="Aptos" panose="020B0004020202020204" pitchFamily="34" charset="0"/>
              <a:ea typeface="Cambria"/>
            </a:endParaRPr>
          </a:p>
        </p:txBody>
      </p:sp>
    </p:spTree>
    <p:extLst>
      <p:ext uri="{BB962C8B-B14F-4D97-AF65-F5344CB8AC3E}">
        <p14:creationId xmlns:p14="http://schemas.microsoft.com/office/powerpoint/2010/main" val="3048681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360017" y="555340"/>
            <a:ext cx="9907136" cy="937827"/>
          </a:xfrm>
        </p:spPr>
        <p:txBody>
          <a:bodyPr>
            <a:normAutofit/>
          </a:bodyPr>
          <a:lstStyle/>
          <a:p>
            <a:pPr algn="l"/>
            <a:r>
              <a:rPr lang="sk-SK" sz="4400" dirty="0">
                <a:latin typeface="Aptos" panose="020B0004020202020204" pitchFamily="34" charset="0"/>
                <a:ea typeface="Cambria"/>
              </a:rPr>
              <a:t>Sociálne médiá a </a:t>
            </a:r>
            <a:r>
              <a:rPr lang="sk-SK" sz="4400" dirty="0" err="1">
                <a:latin typeface="Aptos" panose="020B0004020202020204" pitchFamily="34" charset="0"/>
                <a:ea typeface="Cambria"/>
              </a:rPr>
              <a:t>aktivizmus</a:t>
            </a:r>
            <a:endParaRPr lang="en-US" sz="44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088645" y="1830988"/>
            <a:ext cx="7168825" cy="4633607"/>
          </a:xfrm>
        </p:spPr>
        <p:txBody>
          <a:bodyPr vert="horz" lIns="91440" tIns="45720" rIns="91440" bIns="45720" rtlCol="0">
            <a:normAutofit fontScale="92500"/>
          </a:bodyPr>
          <a:lstStyle/>
          <a:p>
            <a:pPr marL="0" indent="0" algn="just">
              <a:buNone/>
            </a:pPr>
            <a:r>
              <a:rPr lang="en-GB" dirty="0">
                <a:latin typeface="Aptos" panose="020B0004020202020204" pitchFamily="34" charset="0"/>
                <a:ea typeface="Cambria"/>
              </a:rPr>
              <a:t>Platformy </a:t>
            </a:r>
            <a:r>
              <a:rPr lang="sk-SK" dirty="0">
                <a:latin typeface="Aptos" panose="020B0004020202020204" pitchFamily="34" charset="0"/>
                <a:ea typeface="Cambria"/>
              </a:rPr>
              <a:t>sociálnych médií nie sú len na zdieľanie životných zážitkov a noviniek; sú životne dôležitými nástrojmi </a:t>
            </a:r>
            <a:r>
              <a:rPr lang="sk-SK" dirty="0" err="1">
                <a:latin typeface="Aptos" panose="020B0004020202020204" pitchFamily="34" charset="0"/>
                <a:ea typeface="Cambria"/>
              </a:rPr>
              <a:t>aktivizmu</a:t>
            </a:r>
            <a:r>
              <a:rPr lang="sk-SK" dirty="0">
                <a:latin typeface="Aptos" panose="020B0004020202020204" pitchFamily="34" charset="0"/>
                <a:ea typeface="Cambria"/>
              </a:rPr>
              <a:t> a neformálnych politických kampaní. Boli nápomocné</a:t>
            </a:r>
            <a:r>
              <a:rPr lang="en-GB" dirty="0">
                <a:latin typeface="Aptos" panose="020B0004020202020204" pitchFamily="34" charset="0"/>
                <a:ea typeface="Cambria"/>
              </a:rPr>
              <a:t> v </a:t>
            </a:r>
            <a:r>
              <a:rPr lang="sk-SK" dirty="0">
                <a:latin typeface="Aptos" panose="020B0004020202020204" pitchFamily="34" charset="0"/>
                <a:ea typeface="Cambria"/>
              </a:rPr>
              <a:t>hnutiach ako #MeToo a #BlackLivesMatter a ukázali svoju silu</a:t>
            </a:r>
            <a:r>
              <a:rPr lang="en-GB" dirty="0">
                <a:latin typeface="Aptos" panose="020B0004020202020204" pitchFamily="34" charset="0"/>
                <a:ea typeface="Cambria"/>
              </a:rPr>
              <a:t> v </a:t>
            </a:r>
            <a:r>
              <a:rPr lang="sk-SK" dirty="0">
                <a:latin typeface="Aptos" panose="020B0004020202020204" pitchFamily="34" charset="0"/>
                <a:ea typeface="Cambria"/>
              </a:rPr>
              <a:t>mobilizácii spoločnosti. </a:t>
            </a:r>
            <a:endParaRPr lang="en-GB" dirty="0">
              <a:latin typeface="Aptos" panose="020B0004020202020204" pitchFamily="34" charset="0"/>
              <a:ea typeface="Cambria"/>
            </a:endParaRPr>
          </a:p>
          <a:p>
            <a:pPr algn="just"/>
            <a:r>
              <a:rPr lang="sk-SK" b="1" dirty="0">
                <a:latin typeface="Aptos" panose="020B0004020202020204" pitchFamily="34" charset="0"/>
                <a:ea typeface="Cambria"/>
              </a:rPr>
              <a:t>Názor odborníka</a:t>
            </a:r>
            <a:r>
              <a:rPr lang="en-GB" b="1" dirty="0">
                <a:latin typeface="Aptos" panose="020B0004020202020204" pitchFamily="34" charset="0"/>
                <a:ea typeface="Cambria"/>
              </a:rPr>
              <a:t>: </a:t>
            </a:r>
            <a:r>
              <a:rPr lang="en-GB" dirty="0">
                <a:latin typeface="Aptos" panose="020B0004020202020204" pitchFamily="34" charset="0"/>
                <a:ea typeface="Cambria"/>
              </a:rPr>
              <a:t>"</a:t>
            </a:r>
            <a:r>
              <a:rPr lang="sk-SK" dirty="0">
                <a:latin typeface="Aptos" panose="020B0004020202020204" pitchFamily="34" charset="0"/>
                <a:ea typeface="Cambria"/>
              </a:rPr>
              <a:t>Sociálne médiá zosilnili nielen hlasy, ale zosilnili aj </a:t>
            </a:r>
            <a:r>
              <a:rPr lang="sk-SK" dirty="0" err="1">
                <a:latin typeface="Aptos" panose="020B0004020202020204" pitchFamily="34" charset="0"/>
                <a:ea typeface="Cambria"/>
              </a:rPr>
              <a:t>aktivizmus</a:t>
            </a:r>
            <a:r>
              <a:rPr lang="sk-SK" dirty="0">
                <a:latin typeface="Aptos" panose="020B0004020202020204" pitchFamily="34" charset="0"/>
                <a:ea typeface="Cambria"/>
              </a:rPr>
              <a:t>. Platformy sa stali priestormi, kde sa rodia a živia hnutia." - </a:t>
            </a:r>
            <a:r>
              <a:rPr lang="sk-SK" dirty="0" err="1">
                <a:latin typeface="Aptos" panose="020B0004020202020204" pitchFamily="34" charset="0"/>
                <a:ea typeface="Cambria"/>
              </a:rPr>
              <a:t>Malála</a:t>
            </a:r>
            <a:r>
              <a:rPr lang="sk-SK" dirty="0">
                <a:latin typeface="Aptos" panose="020B0004020202020204" pitchFamily="34" charset="0"/>
                <a:ea typeface="Cambria"/>
              </a:rPr>
              <a:t> </a:t>
            </a:r>
            <a:r>
              <a:rPr lang="sk-SK" dirty="0" err="1">
                <a:latin typeface="Aptos" panose="020B0004020202020204" pitchFamily="34" charset="0"/>
                <a:ea typeface="Cambria"/>
              </a:rPr>
              <a:t>Júsufzajová</a:t>
            </a:r>
            <a:r>
              <a:rPr lang="sk-SK" dirty="0">
                <a:latin typeface="Aptos" panose="020B0004020202020204" pitchFamily="34" charset="0"/>
                <a:ea typeface="Cambria"/>
              </a:rPr>
              <a:t>, aktivistka za vzdelávanie žien a najmladšia nositeľka Nobelovej ceny za sociálne veci</a:t>
            </a:r>
            <a:r>
              <a:rPr lang="en-GB" dirty="0">
                <a:latin typeface="Aptos" panose="020B0004020202020204" pitchFamily="34" charset="0"/>
                <a:ea typeface="Cambria"/>
              </a:rPr>
              <a:t>. </a:t>
            </a:r>
            <a:r>
              <a:rPr lang="sk-SK" dirty="0">
                <a:latin typeface="Aptos" panose="020B0004020202020204" pitchFamily="34" charset="0"/>
                <a:ea typeface="Cambria"/>
              </a:rPr>
              <a:t> </a:t>
            </a:r>
            <a:endParaRPr lang="en-GB" dirty="0">
              <a:latin typeface="Aptos" panose="020B0004020202020204" pitchFamily="34" charset="0"/>
              <a:ea typeface="Cambria"/>
            </a:endParaRPr>
          </a:p>
        </p:txBody>
      </p:sp>
      <p:pic>
        <p:nvPicPr>
          <p:cNvPr id="4" name="Εικόνα 4">
            <a:extLst>
              <a:ext uri="{FF2B5EF4-FFF2-40B4-BE49-F238E27FC236}">
                <a16:creationId xmlns:a16="http://schemas.microsoft.com/office/drawing/2014/main" id="{3BC38A69-18AF-7DC1-77A3-92F035BC0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43" y="2230727"/>
            <a:ext cx="3275157" cy="2718380"/>
          </a:xfrm>
          <a:prstGeom prst="rect">
            <a:avLst/>
          </a:prstGeom>
        </p:spPr>
      </p:pic>
    </p:spTree>
    <p:extLst>
      <p:ext uri="{BB962C8B-B14F-4D97-AF65-F5344CB8AC3E}">
        <p14:creationId xmlns:p14="http://schemas.microsoft.com/office/powerpoint/2010/main" val="1110720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416861" y="346556"/>
            <a:ext cx="11501991" cy="857885"/>
          </a:xfrm>
        </p:spPr>
        <p:txBody>
          <a:bodyPr>
            <a:normAutofit/>
          </a:bodyPr>
          <a:lstStyle/>
          <a:p>
            <a:pPr algn="l"/>
            <a:r>
              <a:rPr lang="sk-SK" dirty="0">
                <a:latin typeface="Aptos" panose="020B0004020202020204" pitchFamily="34" charset="0"/>
                <a:ea typeface="Cambria"/>
              </a:rPr>
              <a:t>Lokálne digitálne fóra a komunitné hlasy</a:t>
            </a:r>
            <a:endParaRPr lang="en-GB"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795226" y="1302211"/>
            <a:ext cx="10745263" cy="4964445"/>
          </a:xfrm>
        </p:spPr>
        <p:txBody>
          <a:bodyPr vert="horz" lIns="91440" tIns="45720" rIns="91440" bIns="45720" rtlCol="0">
            <a:normAutofit/>
          </a:bodyPr>
          <a:lstStyle/>
          <a:p>
            <a:pPr marL="0" indent="0" algn="just">
              <a:buNone/>
            </a:pPr>
            <a:r>
              <a:rPr lang="sk-SK" sz="2600" dirty="0">
                <a:latin typeface="Aptos" panose="020B0004020202020204" pitchFamily="34" charset="0"/>
                <a:ea typeface="Cambria"/>
              </a:rPr>
              <a:t>Lokálne fóra a platformy ako </a:t>
            </a:r>
            <a:r>
              <a:rPr lang="sk-SK" sz="2600" dirty="0" err="1">
                <a:latin typeface="Aptos" panose="020B0004020202020204" pitchFamily="34" charset="0"/>
                <a:ea typeface="Cambria"/>
              </a:rPr>
              <a:t>Reddit‘s</a:t>
            </a:r>
            <a:r>
              <a:rPr lang="sk-SK" sz="2600" dirty="0">
                <a:latin typeface="Aptos" panose="020B0004020202020204" pitchFamily="34" charset="0"/>
                <a:ea typeface="Cambria"/>
              </a:rPr>
              <a:t> alebo </a:t>
            </a:r>
            <a:r>
              <a:rPr lang="sk-SK" sz="2600" dirty="0" err="1">
                <a:latin typeface="Aptos" panose="020B0004020202020204" pitchFamily="34" charset="0"/>
                <a:ea typeface="Cambria"/>
              </a:rPr>
              <a:t>ChangeMyView</a:t>
            </a:r>
            <a:r>
              <a:rPr lang="sk-SK" sz="2600" dirty="0">
                <a:latin typeface="Aptos" panose="020B0004020202020204" pitchFamily="34" charset="0"/>
                <a:ea typeface="Cambria"/>
              </a:rPr>
              <a:t> uľahčujú demokratické diskusie a dávajú komunitám možnosť vyjadriť sa k lokálnym záležitostiam. </a:t>
            </a:r>
            <a:endParaRPr lang="en-GB" sz="2600" dirty="0">
              <a:latin typeface="Aptos" panose="020B0004020202020204" pitchFamily="34" charset="0"/>
              <a:ea typeface="Cambria"/>
            </a:endParaRPr>
          </a:p>
          <a:p>
            <a:pPr algn="just"/>
            <a:r>
              <a:rPr lang="sk-SK" sz="2600" b="1" dirty="0">
                <a:latin typeface="Aptos" panose="020B0004020202020204" pitchFamily="34" charset="0"/>
                <a:ea typeface="Cambria"/>
              </a:rPr>
              <a:t>Otázka na zamyslenie</a:t>
            </a:r>
            <a:r>
              <a:rPr lang="en-GB" sz="2600" b="1" dirty="0">
                <a:latin typeface="Aptos" panose="020B0004020202020204" pitchFamily="34" charset="0"/>
                <a:ea typeface="Cambria"/>
              </a:rPr>
              <a:t>: </a:t>
            </a:r>
            <a:r>
              <a:rPr lang="sk-SK" sz="2600" dirty="0">
                <a:latin typeface="Aptos" panose="020B0004020202020204" pitchFamily="34" charset="0"/>
                <a:ea typeface="Cambria"/>
              </a:rPr>
              <a:t>Ako môžu lokálne digitálne fóra zmeniť zaangažovanosť komunity v porovnaní s tradičnými verejnými stretnutiami? A) Ponúkajú spätnú väzbu v reálnom čase B) Obmedzujú účasť na technicky zdatných jednotlivcov C) Vyžadujú fyzickú prítomnosť</a:t>
            </a:r>
            <a:r>
              <a:rPr lang="sk-SK" sz="2600" b="1" dirty="0">
                <a:latin typeface="Aptos" panose="020B0004020202020204" pitchFamily="34" charset="0"/>
                <a:ea typeface="Cambria"/>
              </a:rPr>
              <a:t> </a:t>
            </a:r>
            <a:endParaRPr lang="en-GB" sz="2600" dirty="0">
              <a:latin typeface="Aptos" panose="020B0004020202020204" pitchFamily="34" charset="0"/>
              <a:ea typeface="Cambria"/>
            </a:endParaRPr>
          </a:p>
          <a:p>
            <a:pPr algn="just"/>
            <a:r>
              <a:rPr lang="sk-SK" sz="2600" b="1" dirty="0">
                <a:latin typeface="Aptos" panose="020B0004020202020204" pitchFamily="34" charset="0"/>
                <a:ea typeface="Cambria"/>
              </a:rPr>
              <a:t>Čo ak</a:t>
            </a:r>
            <a:r>
              <a:rPr lang="en-GB" sz="2600" b="1" dirty="0">
                <a:latin typeface="Aptos" panose="020B0004020202020204" pitchFamily="34" charset="0"/>
                <a:ea typeface="Cambria"/>
              </a:rPr>
              <a:t>? </a:t>
            </a:r>
            <a:r>
              <a:rPr lang="sk-SK" sz="2600" b="1" dirty="0">
                <a:latin typeface="Aptos" panose="020B0004020202020204" pitchFamily="34" charset="0"/>
                <a:ea typeface="Cambria"/>
              </a:rPr>
              <a:t>Scenár</a:t>
            </a:r>
            <a:r>
              <a:rPr lang="en-GB" sz="2600" b="1" dirty="0">
                <a:latin typeface="Aptos" panose="020B0004020202020204" pitchFamily="34" charset="0"/>
                <a:ea typeface="Cambria"/>
              </a:rPr>
              <a:t>: </a:t>
            </a:r>
            <a:r>
              <a:rPr lang="sk-SK" sz="2600" dirty="0">
                <a:latin typeface="Aptos" panose="020B0004020202020204" pitchFamily="34" charset="0"/>
                <a:ea typeface="Cambria"/>
              </a:rPr>
              <a:t>Predstavte si mesto, kde sa všetky komunitné rozhodnutia prijímajú prostredníctvom digitálnych fór, pričom každý obyvateľ hlasuje rovnocenne z pohodlia svojho domova. Ako by to mohlo zmeniť dynamiku miestnej samosprávy a občianskej angažovanosti</a:t>
            </a:r>
            <a:r>
              <a:rPr lang="en-GB" sz="2600" dirty="0">
                <a:latin typeface="Aptos" panose="020B0004020202020204" pitchFamily="34" charset="0"/>
                <a:ea typeface="Cambria"/>
              </a:rPr>
              <a:t>?</a:t>
            </a:r>
            <a:r>
              <a:rPr lang="sk-SK" sz="2600" b="1" dirty="0">
                <a:latin typeface="Aptos" panose="020B0004020202020204" pitchFamily="34" charset="0"/>
                <a:ea typeface="Cambria"/>
              </a:rPr>
              <a:t> </a:t>
            </a:r>
            <a:endParaRPr lang="en-GB" sz="2600" dirty="0">
              <a:latin typeface="Aptos" panose="020B0004020202020204" pitchFamily="34" charset="0"/>
              <a:ea typeface="Cambria"/>
            </a:endParaRPr>
          </a:p>
        </p:txBody>
      </p:sp>
    </p:spTree>
    <p:extLst>
      <p:ext uri="{BB962C8B-B14F-4D97-AF65-F5344CB8AC3E}">
        <p14:creationId xmlns:p14="http://schemas.microsoft.com/office/powerpoint/2010/main" val="4102835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23283" y="365125"/>
            <a:ext cx="11654391" cy="857885"/>
          </a:xfrm>
        </p:spPr>
        <p:txBody>
          <a:bodyPr>
            <a:normAutofit fontScale="90000"/>
          </a:bodyPr>
          <a:lstStyle/>
          <a:p>
            <a:pPr algn="l"/>
            <a:r>
              <a:rPr lang="sk-SK" dirty="0">
                <a:latin typeface="Aptos" panose="020B0004020202020204" pitchFamily="34" charset="0"/>
                <a:ea typeface="Cambria"/>
              </a:rPr>
              <a:t>Zabezpečenie politiky digitálnej spätnej väzby </a:t>
            </a:r>
            <a:endParaRPr lang="en-GB"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555710" y="1397904"/>
            <a:ext cx="11000444" cy="4868752"/>
          </a:xfrm>
        </p:spPr>
        <p:txBody>
          <a:bodyPr vert="horz" lIns="91440" tIns="45720" rIns="91440" bIns="45720" rtlCol="0">
            <a:normAutofit fontScale="92500"/>
          </a:bodyPr>
          <a:lstStyle/>
          <a:p>
            <a:pPr marL="0" indent="0" algn="just">
              <a:buNone/>
            </a:pPr>
            <a:r>
              <a:rPr lang="sk-SK" sz="2600" dirty="0">
                <a:latin typeface="Aptos" panose="020B0004020202020204" pitchFamily="34" charset="0"/>
                <a:ea typeface="Cambria"/>
              </a:rPr>
              <a:t>Verejné platformy pre spätnú väzbu, ako je napríklad portál EÚ „Vyjadrite svoj názor“, umožňujú občanom vyjadrovať sa k záležitostiam, ktoré sa ich týkajú, a ukazujú, ako sú digitálne nástroje neoddeliteľnou súčasťou procesu tvorby politiky</a:t>
            </a:r>
            <a:r>
              <a:rPr lang="en-GB" sz="2600" dirty="0">
                <a:latin typeface="Aptos" panose="020B0004020202020204" pitchFamily="34" charset="0"/>
                <a:ea typeface="Cambria"/>
              </a:rPr>
              <a:t>.</a:t>
            </a:r>
          </a:p>
          <a:p>
            <a:pPr algn="just"/>
            <a:r>
              <a:rPr lang="sk-SK" sz="2600" b="1" dirty="0">
                <a:latin typeface="Aptos" panose="020B0004020202020204" pitchFamily="34" charset="0"/>
                <a:ea typeface="Cambria"/>
              </a:rPr>
              <a:t>Rýchly tip</a:t>
            </a:r>
            <a:r>
              <a:rPr lang="en-GB" sz="2600" b="1" dirty="0">
                <a:latin typeface="Aptos" panose="020B0004020202020204" pitchFamily="34" charset="0"/>
                <a:ea typeface="Cambria"/>
              </a:rPr>
              <a:t>: </a:t>
            </a:r>
            <a:r>
              <a:rPr lang="sk-SK" sz="2600" dirty="0">
                <a:latin typeface="Aptos" panose="020B0004020202020204" pitchFamily="34" charset="0"/>
                <a:ea typeface="Cambria"/>
              </a:rPr>
              <a:t>Pri poskytovaní digitálnej spätnej väzby k predmetným záležitostiam buďte struční, ale dôkladní. Jasne načrtnite svoju podporu, nápady alebo návrhy a podľa možnosti uveďte konkrétne príklady alebo riešenia. To uľahčuje ľuďom s rozhodovacou právomocou pochopiť a zvážiť vašu spätnú väzbu</a:t>
            </a:r>
            <a:r>
              <a:rPr lang="en-GB" sz="2600" b="1" dirty="0">
                <a:latin typeface="Aptos" panose="020B0004020202020204" pitchFamily="34" charset="0"/>
                <a:ea typeface="Cambria"/>
              </a:rPr>
              <a:t>.</a:t>
            </a:r>
            <a:endParaRPr lang="en-GB" sz="2600" dirty="0">
              <a:latin typeface="Aptos" panose="020B0004020202020204" pitchFamily="34" charset="0"/>
              <a:ea typeface="Cambria"/>
            </a:endParaRPr>
          </a:p>
          <a:p>
            <a:pPr algn="just"/>
            <a:r>
              <a:rPr lang="sk-SK" sz="2600" b="1" dirty="0">
                <a:latin typeface="Aptos" panose="020B0004020202020204" pitchFamily="34" charset="0"/>
                <a:ea typeface="Cambria"/>
              </a:rPr>
              <a:t>Názor odborníka</a:t>
            </a:r>
            <a:r>
              <a:rPr lang="en-GB" sz="2600" b="1" dirty="0">
                <a:latin typeface="Aptos" panose="020B0004020202020204" pitchFamily="34" charset="0"/>
                <a:ea typeface="Cambria"/>
              </a:rPr>
              <a:t>: </a:t>
            </a:r>
            <a:r>
              <a:rPr lang="en-GB" sz="2600" dirty="0">
                <a:latin typeface="Aptos" panose="020B0004020202020204" pitchFamily="34" charset="0"/>
                <a:ea typeface="Cambria"/>
              </a:rPr>
              <a:t>"</a:t>
            </a:r>
            <a:r>
              <a:rPr lang="sk-SK" sz="2600" dirty="0">
                <a:latin typeface="Aptos" panose="020B0004020202020204" pitchFamily="34" charset="0"/>
                <a:ea typeface="Cambria"/>
              </a:rPr>
              <a:t>Digitálne platformy pre verejnú spätnú väzbu spôsobujú revolúciu v spôsobe, akým chápeme demokratickú participáciu. Nie sú to len nástroje nato, aby sme sa angažovali, ale aj mocné nástroje, ktoré priamo ovplyvňujú tvorbu politiky." - </a:t>
            </a:r>
            <a:r>
              <a:rPr lang="sk-SK" sz="2600" dirty="0" err="1">
                <a:latin typeface="Aptos" panose="020B0004020202020204" pitchFamily="34" charset="0"/>
                <a:ea typeface="Cambria"/>
              </a:rPr>
              <a:t>Cass</a:t>
            </a:r>
            <a:r>
              <a:rPr lang="sk-SK" sz="2600" dirty="0">
                <a:latin typeface="Aptos" panose="020B0004020202020204" pitchFamily="34" charset="0"/>
                <a:ea typeface="Cambria"/>
              </a:rPr>
              <a:t> </a:t>
            </a:r>
            <a:r>
              <a:rPr lang="sk-SK" sz="2600" dirty="0" err="1">
                <a:latin typeface="Aptos" panose="020B0004020202020204" pitchFamily="34" charset="0"/>
                <a:ea typeface="Cambria"/>
              </a:rPr>
              <a:t>Sunstein</a:t>
            </a:r>
            <a:r>
              <a:rPr lang="sk-SK" sz="2600" dirty="0">
                <a:latin typeface="Aptos" panose="020B0004020202020204" pitchFamily="34" charset="0"/>
                <a:ea typeface="Cambria"/>
              </a:rPr>
              <a:t>, autorka a bývalá správkyňa Úradu pre informatizáciu a reguláciu v Bielom dome.</a:t>
            </a:r>
            <a:endParaRPr lang="en-GB" sz="2600" dirty="0">
              <a:latin typeface="Aptos" panose="020B0004020202020204" pitchFamily="34" charset="0"/>
              <a:ea typeface="Cambria"/>
            </a:endParaRPr>
          </a:p>
        </p:txBody>
      </p:sp>
    </p:spTree>
    <p:extLst>
      <p:ext uri="{BB962C8B-B14F-4D97-AF65-F5344CB8AC3E}">
        <p14:creationId xmlns:p14="http://schemas.microsoft.com/office/powerpoint/2010/main" val="4049494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550517" y="385170"/>
            <a:ext cx="9907136" cy="937827"/>
          </a:xfrm>
        </p:spPr>
        <p:txBody>
          <a:bodyPr>
            <a:normAutofit/>
          </a:bodyPr>
          <a:lstStyle/>
          <a:p>
            <a:pPr algn="l"/>
            <a:r>
              <a:rPr lang="sk-SK" sz="4400" dirty="0">
                <a:latin typeface="Aptos" panose="020B0004020202020204" pitchFamily="34" charset="0"/>
                <a:ea typeface="Cambria"/>
              </a:rPr>
              <a:t>Inovatívne technológie v demokracii </a:t>
            </a:r>
            <a:endParaRPr lang="en-US" sz="44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108073" y="1304781"/>
            <a:ext cx="7168825" cy="4633607"/>
          </a:xfrm>
        </p:spPr>
        <p:txBody>
          <a:bodyPr vert="horz" lIns="91440" tIns="45720" rIns="91440" bIns="45720" rtlCol="0">
            <a:normAutofit fontScale="92500" lnSpcReduction="10000"/>
          </a:bodyPr>
          <a:lstStyle/>
          <a:p>
            <a:pPr marL="0" indent="0" algn="just">
              <a:buNone/>
            </a:pPr>
            <a:r>
              <a:rPr lang="sk-SK" dirty="0">
                <a:latin typeface="Aptos" panose="020B0004020202020204" pitchFamily="34" charset="0"/>
                <a:ea typeface="Cambria"/>
              </a:rPr>
              <a:t>Pre digitálnu demokratickú zaangažovanosť sa vyvíjajú nové technológie, ako je napr. technológia </a:t>
            </a:r>
            <a:r>
              <a:rPr lang="sk-SK" dirty="0" err="1">
                <a:latin typeface="Aptos" panose="020B0004020202020204" pitchFamily="34" charset="0"/>
                <a:ea typeface="Cambria"/>
              </a:rPr>
              <a:t>blockchain</a:t>
            </a:r>
            <a:r>
              <a:rPr lang="sk-SK" dirty="0">
                <a:latin typeface="Aptos" panose="020B0004020202020204" pitchFamily="34" charset="0"/>
                <a:ea typeface="Cambria"/>
              </a:rPr>
              <a:t> na bezpečné hlasovanie a AI na analýzu verejnej mienky. Tieto inovácie by mohli ešte viac zmeniť spôsob, akým sa angažujeme v našich občianskych povinnostiach a   demokratických  procesoch. </a:t>
            </a:r>
          </a:p>
          <a:p>
            <a:pPr marL="0" indent="0" algn="just">
              <a:buNone/>
            </a:pPr>
            <a:r>
              <a:rPr lang="sk-SK" b="1" dirty="0">
                <a:latin typeface="Aptos" panose="020B0004020202020204" pitchFamily="34" charset="0"/>
                <a:ea typeface="Cambria"/>
              </a:rPr>
              <a:t>Čo ak</a:t>
            </a:r>
            <a:r>
              <a:rPr lang="en-GB" b="1" dirty="0">
                <a:latin typeface="Aptos" panose="020B0004020202020204" pitchFamily="34" charset="0"/>
                <a:ea typeface="Cambria"/>
              </a:rPr>
              <a:t>? </a:t>
            </a:r>
            <a:r>
              <a:rPr lang="sk-SK" b="1" dirty="0">
                <a:latin typeface="Aptos" panose="020B0004020202020204" pitchFamily="34" charset="0"/>
                <a:ea typeface="Cambria"/>
              </a:rPr>
              <a:t>Scenár:</a:t>
            </a:r>
            <a:r>
              <a:rPr lang="en-GB" b="1" dirty="0">
                <a:latin typeface="Aptos" panose="020B0004020202020204" pitchFamily="34" charset="0"/>
                <a:ea typeface="Cambria"/>
              </a:rPr>
              <a:t> </a:t>
            </a:r>
            <a:r>
              <a:rPr lang="sk-SK" dirty="0">
                <a:latin typeface="Aptos" panose="020B0004020202020204" pitchFamily="34" charset="0"/>
                <a:ea typeface="Cambria"/>
              </a:rPr>
              <a:t>Čo ak by sa v nasledujúcich parlamentných voľbách použila technológia </a:t>
            </a:r>
            <a:r>
              <a:rPr lang="sk-SK" dirty="0" err="1">
                <a:latin typeface="Aptos" panose="020B0004020202020204" pitchFamily="34" charset="0"/>
                <a:ea typeface="Cambria"/>
              </a:rPr>
              <a:t>blockchain</a:t>
            </a:r>
            <a:r>
              <a:rPr lang="sk-SK" dirty="0">
                <a:latin typeface="Aptos" panose="020B0004020202020204" pitchFamily="34" charset="0"/>
                <a:ea typeface="Cambria"/>
              </a:rPr>
              <a:t>, ktorá by zabezpečila, že každý hlas bude bezpečne a anonymne zaznamenaný? Ako môže táto inovácia zmeniť dôveru verejnosti vo volebný proces</a:t>
            </a:r>
            <a:r>
              <a:rPr lang="en-GB" dirty="0">
                <a:latin typeface="Aptos" panose="020B0004020202020204" pitchFamily="34" charset="0"/>
                <a:ea typeface="Cambria"/>
              </a:rPr>
              <a:t>?</a:t>
            </a:r>
            <a:r>
              <a:rPr lang="en-GB" b="1" dirty="0">
                <a:latin typeface="Aptos" panose="020B0004020202020204" pitchFamily="34" charset="0"/>
                <a:ea typeface="Cambria"/>
              </a:rPr>
              <a:t> </a:t>
            </a:r>
            <a:r>
              <a:rPr lang="sk-SK" b="1" dirty="0">
                <a:latin typeface="Aptos" panose="020B0004020202020204" pitchFamily="34" charset="0"/>
                <a:ea typeface="Cambria"/>
              </a:rPr>
              <a:t> </a:t>
            </a:r>
            <a:endParaRPr lang="en-GB" dirty="0">
              <a:latin typeface="Aptos" panose="020B0004020202020204" pitchFamily="34" charset="0"/>
              <a:ea typeface="Cambria"/>
            </a:endParaRPr>
          </a:p>
        </p:txBody>
      </p:sp>
      <p:pic>
        <p:nvPicPr>
          <p:cNvPr id="5" name="Εικόνα 4">
            <a:extLst>
              <a:ext uri="{FF2B5EF4-FFF2-40B4-BE49-F238E27FC236}">
                <a16:creationId xmlns:a16="http://schemas.microsoft.com/office/drawing/2014/main" id="{27CAE985-04F5-52A6-1B3B-EFC0B180C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630" y="2559039"/>
            <a:ext cx="3782158" cy="2125092"/>
          </a:xfrm>
          <a:prstGeom prst="rect">
            <a:avLst/>
          </a:prstGeom>
        </p:spPr>
      </p:pic>
    </p:spTree>
    <p:extLst>
      <p:ext uri="{BB962C8B-B14F-4D97-AF65-F5344CB8AC3E}">
        <p14:creationId xmlns:p14="http://schemas.microsoft.com/office/powerpoint/2010/main" val="2983559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45312" y="290431"/>
            <a:ext cx="12046688" cy="857885"/>
          </a:xfrm>
        </p:spPr>
        <p:txBody>
          <a:bodyPr>
            <a:noAutofit/>
          </a:bodyPr>
          <a:lstStyle/>
          <a:p>
            <a:pPr algn="l"/>
            <a:r>
              <a:rPr lang="sk-SK" sz="3200" dirty="0">
                <a:latin typeface="Aptos" panose="020B0004020202020204" pitchFamily="34" charset="0"/>
                <a:ea typeface="Cambria"/>
              </a:rPr>
              <a:t>Digitálna identita</a:t>
            </a:r>
            <a:r>
              <a:rPr lang="en-GB" sz="3200" dirty="0">
                <a:latin typeface="Aptos" panose="020B0004020202020204" pitchFamily="34" charset="0"/>
                <a:ea typeface="Cambria"/>
              </a:rPr>
              <a:t> </a:t>
            </a:r>
            <a:r>
              <a:rPr lang="sk-SK" sz="3200" dirty="0">
                <a:latin typeface="Aptos" panose="020B0004020202020204" pitchFamily="34" charset="0"/>
                <a:ea typeface="Cambria"/>
              </a:rPr>
              <a:t>v EÚ </a:t>
            </a:r>
            <a:r>
              <a:rPr lang="en-GB" sz="3200" dirty="0">
                <a:latin typeface="Aptos" panose="020B0004020202020204" pitchFamily="34" charset="0"/>
                <a:ea typeface="Cambria"/>
              </a:rPr>
              <a:t>– </a:t>
            </a:r>
            <a:r>
              <a:rPr lang="sk-SK" sz="3200" dirty="0">
                <a:latin typeface="Aptos" panose="020B0004020202020204" pitchFamily="34" charset="0"/>
                <a:ea typeface="Cambria"/>
              </a:rPr>
              <a:t>praktický krok k digitálnemu občianstvu  </a:t>
            </a:r>
            <a:endParaRPr lang="en-GB" sz="3200"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916006" y="1227289"/>
            <a:ext cx="11000444" cy="5118340"/>
          </a:xfrm>
        </p:spPr>
        <p:txBody>
          <a:bodyPr vert="horz" lIns="91440" tIns="45720" rIns="91440" bIns="45720" rtlCol="0">
            <a:normAutofit/>
          </a:bodyPr>
          <a:lstStyle/>
          <a:p>
            <a:pPr algn="just"/>
            <a:r>
              <a:rPr lang="sk-SK" dirty="0">
                <a:solidFill>
                  <a:srgbClr val="0563C1"/>
                </a:solidFill>
                <a:latin typeface="Aptos" panose="020B0004020202020204" pitchFamily="34" charset="0"/>
                <a:hlinkClick r:id="rId2">
                  <a:extLst>
                    <a:ext uri="{A12FA001-AC4F-418D-AE19-62706E023703}">
                      <ahyp:hlinkClr xmlns:ahyp="http://schemas.microsoft.com/office/drawing/2018/hyperlinkcolor" val="tx"/>
                    </a:ext>
                  </a:extLst>
                </a:hlinkClick>
              </a:rPr>
              <a:t>Európska peňaženka digitálnej identity</a:t>
            </a:r>
            <a:r>
              <a:rPr lang="sk-SK" dirty="0">
                <a:solidFill>
                  <a:srgbClr val="0563C1"/>
                </a:solidFill>
                <a:latin typeface="Aptos" panose="020B0004020202020204" pitchFamily="34" charset="0"/>
              </a:rPr>
              <a:t> </a:t>
            </a:r>
            <a:r>
              <a:rPr lang="sk-SK" dirty="0">
                <a:latin typeface="Aptos" panose="020B0004020202020204" pitchFamily="34" charset="0"/>
              </a:rPr>
              <a:t>predstavuje veľký pokrok v digitálnom občianstve v rámci EÚ.</a:t>
            </a:r>
            <a:r>
              <a:rPr lang="sk-SK" dirty="0">
                <a:solidFill>
                  <a:srgbClr val="0563C1"/>
                </a:solidFill>
                <a:latin typeface="Aptos" panose="020B0004020202020204" pitchFamily="34" charset="0"/>
              </a:rPr>
              <a:t>  </a:t>
            </a:r>
            <a:endParaRPr lang="sk-SK" dirty="0">
              <a:latin typeface="Aptos" panose="020B0004020202020204" pitchFamily="34" charset="0"/>
            </a:endParaRPr>
          </a:p>
          <a:p>
            <a:pPr algn="just"/>
            <a:r>
              <a:rPr lang="sk-SK" dirty="0">
                <a:latin typeface="Aptos" panose="020B0004020202020204" pitchFamily="34" charset="0"/>
              </a:rPr>
              <a:t>Umožňuje občanom jednoduchý prístup k celému radu verejných a súkromných služieb v online aj </a:t>
            </a:r>
            <a:r>
              <a:rPr lang="sk-SK" dirty="0" err="1">
                <a:latin typeface="Aptos" panose="020B0004020202020204" pitchFamily="34" charset="0"/>
              </a:rPr>
              <a:t>offline</a:t>
            </a:r>
            <a:r>
              <a:rPr lang="sk-SK" dirty="0">
                <a:latin typeface="Aptos" panose="020B0004020202020204" pitchFamily="34" charset="0"/>
              </a:rPr>
              <a:t> režime v celej </a:t>
            </a:r>
            <a:r>
              <a:rPr lang="en-US" dirty="0">
                <a:latin typeface="Aptos" panose="020B0004020202020204" pitchFamily="34" charset="0"/>
              </a:rPr>
              <a:t>EÚ. </a:t>
            </a:r>
            <a:endParaRPr lang="sk-SK" dirty="0">
              <a:latin typeface="Aptos" panose="020B0004020202020204" pitchFamily="34" charset="0"/>
            </a:endParaRPr>
          </a:p>
          <a:p>
            <a:pPr algn="just"/>
            <a:r>
              <a:rPr lang="sk-SK" dirty="0">
                <a:latin typeface="Aptos" panose="020B0004020202020204" pitchFamily="34" charset="0"/>
              </a:rPr>
              <a:t>Digitálnu peňaženku možno použiť napríklad na vyžiadanie oficiálnych dokumentov, ako sú rodné listy, podanie daňových priznaní alebo dokonca preukázanie práva na pobyt, prácu alebo štúdium v ​​členskom štáte</a:t>
            </a:r>
            <a:r>
              <a:rPr lang="en-US" dirty="0">
                <a:latin typeface="Aptos" panose="020B0004020202020204" pitchFamily="34" charset="0"/>
              </a:rPr>
              <a:t>. </a:t>
            </a:r>
            <a:endParaRPr lang="sk-SK" dirty="0">
              <a:latin typeface="Aptos" panose="020B0004020202020204" pitchFamily="34" charset="0"/>
            </a:endParaRPr>
          </a:p>
          <a:p>
            <a:pPr algn="just"/>
            <a:r>
              <a:rPr lang="sk-SK" dirty="0">
                <a:latin typeface="Aptos" panose="020B0004020202020204" pitchFamily="34" charset="0"/>
              </a:rPr>
              <a:t>Táto iniciatíva je obzvlášť praktická pre cezhraničné služby, pretože uľahčuje transakcie, ktoré si predtým vyžadovali fyzickú prítomnosť alebo papierovanie, ako napríklad otvorenie bankového účtu alebo prenájom auta pomocou digitálneho vodičského preukazu</a:t>
            </a:r>
            <a:r>
              <a:rPr lang="en-US" dirty="0">
                <a:latin typeface="Aptos" panose="020B0004020202020204" pitchFamily="34" charset="0"/>
              </a:rPr>
              <a:t>. </a:t>
            </a:r>
            <a:r>
              <a:rPr lang="sk-SK" dirty="0">
                <a:latin typeface="Aptos" panose="020B0004020202020204" pitchFamily="34" charset="0"/>
              </a:rPr>
              <a:t> </a:t>
            </a:r>
            <a:endParaRPr lang="en-US" b="1" dirty="0">
              <a:solidFill>
                <a:srgbClr val="92BAB5"/>
              </a:solidFill>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1319289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630936" y="639520"/>
            <a:ext cx="3429000" cy="1719072"/>
          </a:xfrm>
        </p:spPr>
        <p:txBody>
          <a:bodyPr anchor="b">
            <a:normAutofit/>
          </a:bodyPr>
          <a:lstStyle/>
          <a:p>
            <a:r>
              <a:rPr lang="sk-SK" sz="3800" dirty="0">
                <a:latin typeface="Aptos" panose="020B0004020202020204" pitchFamily="34" charset="0"/>
                <a:cs typeface="Calibri Light" panose="020F0302020204030204" pitchFamily="34" charset="0"/>
              </a:rPr>
              <a:t>Pochopenie digitálneho občianstva </a:t>
            </a:r>
            <a:endParaRPr lang="en-US" sz="3800" dirty="0">
              <a:latin typeface="Aptos" panose="020B0004020202020204" pitchFamily="34" charset="0"/>
              <a:cs typeface="Calibri Light" panose="020F0302020204030204" pitchFamily="34" charset="0"/>
            </a:endParaRP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30936" y="2902940"/>
            <a:ext cx="3429000" cy="3410712"/>
          </a:xfrm>
        </p:spPr>
        <p:txBody>
          <a:bodyPr anchor="t">
            <a:normAutofit/>
          </a:bodyPr>
          <a:lstStyle/>
          <a:p>
            <a:pPr marL="0" indent="0">
              <a:buNone/>
            </a:pPr>
            <a:endParaRPr lang="en-US" sz="2200" b="1" dirty="0"/>
          </a:p>
          <a:p>
            <a:pPr marL="0" indent="0">
              <a:buNone/>
            </a:pPr>
            <a:r>
              <a:rPr lang="sk-SK" sz="2400" b="1" dirty="0">
                <a:solidFill>
                  <a:srgbClr val="FFAA5A"/>
                </a:solidFill>
                <a:latin typeface="Aptos" panose="020B0004020202020204" pitchFamily="34" charset="0"/>
                <a:cs typeface="Calibri" panose="020F0502020204030204" pitchFamily="34" charset="0"/>
              </a:rPr>
              <a:t>Krátke úvodné video </a:t>
            </a:r>
            <a:endParaRPr lang="en-US" sz="2400" b="1" dirty="0">
              <a:solidFill>
                <a:srgbClr val="FFAA5A"/>
              </a:solidFill>
              <a:latin typeface="Aptos" panose="020B0004020202020204" pitchFamily="34" charset="0"/>
              <a:cs typeface="Calibri" panose="020F0502020204030204" pitchFamily="34" charset="0"/>
            </a:endParaRPr>
          </a:p>
          <a:p>
            <a:pPr marL="0" indent="0">
              <a:buNone/>
            </a:pPr>
            <a:r>
              <a:rPr lang="sk-SK" sz="2200" b="1" dirty="0"/>
              <a:t>Pýtali sme sa občanov EÚ </a:t>
            </a:r>
            <a:r>
              <a:rPr lang="en-US" sz="2200" b="1" dirty="0">
                <a:hlinkClick r:id="rId2"/>
              </a:rPr>
              <a:t>#EUHaveYourSay</a:t>
            </a:r>
            <a:r>
              <a:rPr lang="en-US" sz="2200" b="1" dirty="0"/>
              <a:t> </a:t>
            </a:r>
          </a:p>
        </p:txBody>
      </p:sp>
      <p:pic>
        <p:nvPicPr>
          <p:cNvPr id="4" name="Εικόνα 3" descr="Obrázok, na ktorom je text, ľudská tvár, ošatenie, chlapec&#10;&#10;Automaticky generovaný popis">
            <a:hlinkClick r:id="rId3"/>
          </p:cNvPr>
          <p:cNvPicPr>
            <a:picLocks noChangeAspect="1"/>
          </p:cNvPicPr>
          <p:nvPr/>
        </p:nvPicPr>
        <p:blipFill>
          <a:blip r:embed="rId4"/>
          <a:stretch>
            <a:fillRect/>
          </a:stretch>
        </p:blipFill>
        <p:spPr>
          <a:xfrm>
            <a:off x="4654296" y="1501711"/>
            <a:ext cx="6903720" cy="3854577"/>
          </a:xfrm>
          <a:prstGeom prst="rect">
            <a:avLst/>
          </a:prstGeom>
        </p:spPr>
      </p:pic>
    </p:spTree>
    <p:extLst>
      <p:ext uri="{BB962C8B-B14F-4D97-AF65-F5344CB8AC3E}">
        <p14:creationId xmlns:p14="http://schemas.microsoft.com/office/powerpoint/2010/main" val="2754664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555710" y="290431"/>
            <a:ext cx="12046688" cy="857885"/>
          </a:xfrm>
        </p:spPr>
        <p:txBody>
          <a:bodyPr>
            <a:noAutofit/>
          </a:bodyPr>
          <a:lstStyle/>
          <a:p>
            <a:pPr algn="l"/>
            <a:r>
              <a:rPr lang="sk-SK" sz="3600" dirty="0">
                <a:latin typeface="Aptos" panose="020B0004020202020204" pitchFamily="34" charset="0"/>
                <a:ea typeface="Cambria"/>
              </a:rPr>
              <a:t>Digitálna účasť v demokracii EÚ</a:t>
            </a:r>
            <a:endParaRPr lang="en-GB" sz="3600"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724787" y="1148316"/>
            <a:ext cx="11000444" cy="5118340"/>
          </a:xfrm>
        </p:spPr>
        <p:txBody>
          <a:bodyPr vert="horz" lIns="91440" tIns="45720" rIns="91440" bIns="45720" rtlCol="0">
            <a:normAutofit/>
          </a:bodyPr>
          <a:lstStyle/>
          <a:p>
            <a:pPr algn="just"/>
            <a:r>
              <a:rPr lang="sk-SK" dirty="0">
                <a:latin typeface="Aptos" panose="020B0004020202020204" pitchFamily="34" charset="0"/>
              </a:rPr>
              <a:t>Občan, ktorý má štátnu príslušnosť k nejakej krajine EÚ, má automaticky udelené jedno občianstvo EÚ, ktoré zahŕňa právo zúčastniť sa na demokratických procesoch</a:t>
            </a:r>
            <a:r>
              <a:rPr lang="en-GB" dirty="0">
                <a:latin typeface="Aptos" panose="020B0004020202020204" pitchFamily="34" charset="0"/>
              </a:rPr>
              <a:t>.</a:t>
            </a:r>
            <a:r>
              <a:rPr lang="sk-SK" dirty="0">
                <a:latin typeface="Aptos" panose="020B0004020202020204" pitchFamily="34" charset="0"/>
              </a:rPr>
              <a:t> </a:t>
            </a:r>
          </a:p>
          <a:p>
            <a:pPr algn="just"/>
            <a:r>
              <a:rPr lang="sk-SK" dirty="0">
                <a:latin typeface="Aptos" panose="020B0004020202020204" pitchFamily="34" charset="0"/>
              </a:rPr>
              <a:t>EÚ podnikla rôzne kroky na ochranu európskej demokracie, presadzovanie slobodných a spravodlivých volieb a presadzovanie volebných práv občanov </a:t>
            </a:r>
            <a:r>
              <a:rPr lang="en-GB" dirty="0">
                <a:latin typeface="Aptos" panose="020B0004020202020204" pitchFamily="34" charset="0"/>
              </a:rPr>
              <a:t>EÚ. </a:t>
            </a:r>
            <a:endParaRPr lang="sk-SK" dirty="0">
              <a:latin typeface="Aptos" panose="020B0004020202020204" pitchFamily="34" charset="0"/>
            </a:endParaRPr>
          </a:p>
          <a:p>
            <a:pPr algn="just"/>
            <a:r>
              <a:rPr lang="en-GB" dirty="0">
                <a:latin typeface="Aptos" panose="020B0004020202020204" pitchFamily="34" charset="0"/>
              </a:rPr>
              <a:t>To </a:t>
            </a:r>
            <a:r>
              <a:rPr lang="sk-SK" dirty="0">
                <a:latin typeface="Aptos" panose="020B0004020202020204" pitchFamily="34" charset="0"/>
              </a:rPr>
              <a:t>zahŕňa možnosť voľne sa pohybovať a zdržiavať sa v rámci EÚ, čo prispieva k prepojenejšej a demokratickejšej únii</a:t>
            </a:r>
            <a:r>
              <a:rPr lang="en-GB" dirty="0">
                <a:latin typeface="Aptos" panose="020B0004020202020204" pitchFamily="34" charset="0"/>
              </a:rPr>
              <a:t>.</a:t>
            </a:r>
            <a:r>
              <a:rPr lang="sk-SK" dirty="0">
                <a:latin typeface="Aptos" panose="020B0004020202020204" pitchFamily="34" charset="0"/>
              </a:rPr>
              <a:t> </a:t>
            </a:r>
          </a:p>
          <a:p>
            <a:pPr algn="just"/>
            <a:r>
              <a:rPr lang="sk-SK" dirty="0">
                <a:latin typeface="Aptos" panose="020B0004020202020204" pitchFamily="34" charset="0"/>
              </a:rPr>
              <a:t>Okrem toho majú občania EÚ právo na konzulárnu ochranu mimo EÚ, čo odzrkadľuje záväzok EÚ chrániť práva svojich občanov aj za jej hranicami</a:t>
            </a:r>
            <a:r>
              <a:rPr lang="en-GB" dirty="0">
                <a:latin typeface="Aptos" panose="020B0004020202020204" pitchFamily="34" charset="0"/>
              </a:rPr>
              <a:t>.</a:t>
            </a:r>
          </a:p>
        </p:txBody>
      </p:sp>
    </p:spTree>
    <p:extLst>
      <p:ext uri="{BB962C8B-B14F-4D97-AF65-F5344CB8AC3E}">
        <p14:creationId xmlns:p14="http://schemas.microsoft.com/office/powerpoint/2010/main" val="1516119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4865499"/>
          </a:xfrm>
          <a:prstGeom prst="rect">
            <a:avLst/>
          </a:prstGeom>
        </p:spPr>
        <p:txBody>
          <a:bodyPr lIns="0" tIns="0" rIns="0" bIns="0" rtlCol="0" anchor="t">
            <a:spAutoFit/>
          </a:bodyPr>
          <a:lstStyle/>
          <a:p>
            <a:pPr algn="just" defTabSz="609630">
              <a:lnSpc>
                <a:spcPts val="1803"/>
              </a:lnSpc>
              <a:spcBef>
                <a:spcPct val="0"/>
              </a:spcBef>
              <a:defRPr/>
            </a:pPr>
            <a:r>
              <a:rPr lang="sk-SK" sz="2667" b="1" dirty="0">
                <a:solidFill>
                  <a:srgbClr val="92BAB5"/>
                </a:solidFill>
                <a:latin typeface="Aptos"/>
                <a:ea typeface="Inter"/>
                <a:cs typeface="Inter"/>
                <a:sym typeface="Inter"/>
              </a:rPr>
              <a:t>Bezplatná licencia</a:t>
            </a:r>
          </a:p>
          <a:p>
            <a:pPr algn="just" defTabSz="609630">
              <a:lnSpc>
                <a:spcPts val="1803"/>
              </a:lnSpc>
              <a:spcBef>
                <a:spcPct val="0"/>
              </a:spcBef>
              <a:defRPr/>
            </a:pPr>
            <a:r>
              <a:rPr lang="en-US" sz="2133" dirty="0">
                <a:solidFill>
                  <a:prstClr val="black"/>
                </a:solidFill>
                <a:latin typeface="Aptos" panose="020B0004020202020204" pitchFamily="34" charset="0"/>
                <a:ea typeface="Inter"/>
                <a:cs typeface="Inter"/>
                <a:sym typeface="Inter"/>
              </a:rPr>
              <a:t> </a:t>
            </a:r>
          </a:p>
          <a:p>
            <a:pPr algn="just" defTabSz="609630">
              <a:lnSpc>
                <a:spcPts val="1803"/>
              </a:lnSpc>
              <a:spcBef>
                <a:spcPct val="0"/>
              </a:spcBef>
              <a:defRPr/>
            </a:pPr>
            <a:r>
              <a:rPr lang="sk-SK" sz="2133" dirty="0">
                <a:solidFill>
                  <a:prstClr val="black"/>
                </a:solidFill>
                <a:latin typeface="Aptos" panose="020B0004020202020204" pitchFamily="34" charset="0"/>
                <a:ea typeface="Inter"/>
                <a:cs typeface="Inter"/>
                <a:sym typeface="Inter"/>
              </a:rPr>
              <a:t>Produkt vyvinutý v rámci projektu „Budovanie digitálnej odolnosti sprístupňovaním digitálnej pohody a bezpečnosti všetkým 2022-2-SK01-KA220-ADU-000096888“ bol vyvinutý s podporou Európskej komisie a odráža výlučne názor autora. Európska komisia nezodpovedá za obsah dokumentov.</a:t>
            </a:r>
            <a:endParaRPr lang="en-US" sz="2133" dirty="0">
              <a:solidFill>
                <a:prstClr val="black"/>
              </a:solidFill>
              <a:latin typeface="Aptos" panose="020B0004020202020204" pitchFamily="34" charset="0"/>
              <a:ea typeface="Inter"/>
              <a:cs typeface="Inter"/>
              <a:sym typeface="Inter"/>
            </a:endParaRPr>
          </a:p>
          <a:p>
            <a:pPr algn="just" defTabSz="609630">
              <a:lnSpc>
                <a:spcPts val="1803"/>
              </a:lnSpc>
              <a:spcBef>
                <a:spcPct val="0"/>
              </a:spcBef>
              <a:defRPr/>
            </a:pPr>
            <a:r>
              <a:rPr lang="sk-SK" sz="2133" dirty="0">
                <a:solidFill>
                  <a:prstClr val="black"/>
                </a:solidFill>
                <a:latin typeface="Aptos" panose="020B0004020202020204" pitchFamily="34" charset="0"/>
                <a:ea typeface="Inter"/>
                <a:cs typeface="Inter"/>
                <a:sym typeface="Inter"/>
              </a:rPr>
              <a:t>Publikácia získava licenciu </a:t>
            </a:r>
            <a:r>
              <a:rPr lang="en-US" sz="2133" dirty="0">
                <a:solidFill>
                  <a:prstClr val="black"/>
                </a:solidFill>
                <a:latin typeface="Aptos" panose="020B0004020202020204" pitchFamily="34" charset="0"/>
                <a:ea typeface="Inter"/>
                <a:cs typeface="Inter"/>
                <a:sym typeface="Inter"/>
              </a:rPr>
              <a:t>Creative Commons CC BY-NC SA.</a:t>
            </a:r>
          </a:p>
          <a:p>
            <a:pPr algn="just" defTabSz="609630">
              <a:lnSpc>
                <a:spcPts val="1803"/>
              </a:lnSpc>
              <a:spcBef>
                <a:spcPct val="0"/>
              </a:spcBef>
              <a:defRPr/>
            </a:pPr>
            <a:r>
              <a:rPr lang="en-US" sz="2133" dirty="0">
                <a:solidFill>
                  <a:prstClr val="black"/>
                </a:solidFill>
                <a:latin typeface="Aptos" panose="020B0004020202020204" pitchFamily="34" charset="0"/>
                <a:ea typeface="Inter"/>
                <a:cs typeface="Inter"/>
                <a:sym typeface="Inter"/>
              </a:rPr>
              <a:t> </a:t>
            </a:r>
          </a:p>
          <a:p>
            <a:pPr algn="just" defTabSz="609630">
              <a:lnSpc>
                <a:spcPts val="1803"/>
              </a:lnSpc>
              <a:spcBef>
                <a:spcPct val="0"/>
              </a:spcBef>
              <a:defRPr/>
            </a:pPr>
            <a:endParaRPr lang="en-US" sz="2133" dirty="0">
              <a:solidFill>
                <a:prstClr val="black"/>
              </a:solidFill>
              <a:latin typeface="Aptos" panose="020B0004020202020204" pitchFamily="34" charset="0"/>
              <a:ea typeface="Inter"/>
              <a:cs typeface="Inter"/>
              <a:sym typeface="Inter"/>
            </a:endParaRPr>
          </a:p>
          <a:p>
            <a:pPr algn="just" defTabSz="609630">
              <a:lnSpc>
                <a:spcPts val="1803"/>
              </a:lnSpc>
              <a:spcBef>
                <a:spcPct val="0"/>
              </a:spcBef>
              <a:defRPr/>
            </a:pPr>
            <a:endParaRPr lang="en-US" sz="2133" dirty="0">
              <a:solidFill>
                <a:prstClr val="black"/>
              </a:solidFill>
              <a:latin typeface="Aptos" panose="020B0004020202020204" pitchFamily="34" charset="0"/>
              <a:ea typeface="Inter"/>
              <a:cs typeface="Inter"/>
              <a:sym typeface="Inter"/>
            </a:endParaRPr>
          </a:p>
          <a:p>
            <a:pPr algn="just" defTabSz="609630">
              <a:lnSpc>
                <a:spcPts val="1803"/>
              </a:lnSpc>
              <a:spcBef>
                <a:spcPct val="0"/>
              </a:spcBef>
              <a:defRPr/>
            </a:pPr>
            <a:r>
              <a:rPr lang="sk-SK" sz="2133" dirty="0">
                <a:solidFill>
                  <a:prstClr val="black"/>
                </a:solidFill>
                <a:latin typeface="Aptos" panose="020B0004020202020204" pitchFamily="34" charset="0"/>
                <a:ea typeface="Inter"/>
                <a:cs typeface="Inter"/>
                <a:sym typeface="Inter"/>
              </a:rPr>
              <a:t>Táto licencia vám umožňuje distribuovať, </a:t>
            </a:r>
            <a:r>
              <a:rPr lang="sk-SK" sz="2133" dirty="0" err="1">
                <a:solidFill>
                  <a:prstClr val="black"/>
                </a:solidFill>
                <a:latin typeface="Aptos" panose="020B0004020202020204" pitchFamily="34" charset="0"/>
                <a:ea typeface="Inter"/>
                <a:cs typeface="Inter"/>
                <a:sym typeface="Inter"/>
              </a:rPr>
              <a:t>remixovať</a:t>
            </a:r>
            <a:r>
              <a:rPr lang="sk-SK" sz="2133" dirty="0">
                <a:solidFill>
                  <a:prstClr val="black"/>
                </a:solidFill>
                <a:latin typeface="Aptos" panose="020B0004020202020204" pitchFamily="34" charset="0"/>
                <a:ea typeface="Inter"/>
                <a:cs typeface="Inter"/>
                <a:sym typeface="Inter"/>
              </a:rPr>
              <a:t>, vylepšovať a stavať na diele, ale len nekomerčne. Pri použití diela ako aj úryvkov z neho musí:</a:t>
            </a:r>
            <a:endParaRPr lang="en-US" sz="2133" dirty="0">
              <a:solidFill>
                <a:prstClr val="black"/>
              </a:solidFill>
              <a:latin typeface="Aptos" panose="020B0004020202020204" pitchFamily="34" charset="0"/>
              <a:ea typeface="Inter"/>
              <a:cs typeface="Inter"/>
              <a:sym typeface="Inter"/>
            </a:endParaRPr>
          </a:p>
          <a:p>
            <a:pPr marL="647732" lvl="1" indent="-342917" algn="just" defTabSz="609630">
              <a:lnSpc>
                <a:spcPts val="1803"/>
              </a:lnSpc>
              <a:spcBef>
                <a:spcPct val="0"/>
              </a:spcBef>
              <a:buFont typeface="+mj-lt"/>
              <a:buAutoNum type="arabicPeriod"/>
              <a:defRPr/>
            </a:pPr>
            <a:r>
              <a:rPr lang="sk-SK" sz="2133" dirty="0">
                <a:solidFill>
                  <a:prstClr val="black"/>
                </a:solidFill>
                <a:latin typeface="Aptos" panose="020B0004020202020204" pitchFamily="34" charset="0"/>
                <a:ea typeface="Inter"/>
                <a:cs typeface="Inter"/>
                <a:sym typeface="Inter"/>
              </a:rPr>
              <a:t>Musí byť uvedený zdroj a odkaz na licenciu a musia byť uvedené možné zmeny. Autorské práva zostávajú autorom dokumentov.</a:t>
            </a:r>
          </a:p>
          <a:p>
            <a:pPr marL="647732" lvl="1" indent="-342917" algn="just" defTabSz="609630">
              <a:lnSpc>
                <a:spcPts val="1803"/>
              </a:lnSpc>
              <a:spcBef>
                <a:spcPct val="0"/>
              </a:spcBef>
              <a:buFont typeface="+mj-lt"/>
              <a:buAutoNum type="arabicPeriod"/>
              <a:defRPr/>
            </a:pPr>
            <a:r>
              <a:rPr lang="sk-SK" sz="2133" dirty="0">
                <a:solidFill>
                  <a:prstClr val="black"/>
                </a:solidFill>
                <a:latin typeface="Aptos" panose="020B0004020202020204" pitchFamily="34" charset="0"/>
                <a:ea typeface="Inter"/>
                <a:cs typeface="Inter"/>
                <a:sym typeface="Inter"/>
              </a:rPr>
              <a:t>Dielo nie je možné použiť na komerčné účely.</a:t>
            </a:r>
          </a:p>
          <a:p>
            <a:pPr marL="647732" lvl="1" indent="-342917" algn="just" defTabSz="609630">
              <a:lnSpc>
                <a:spcPts val="1803"/>
              </a:lnSpc>
              <a:spcBef>
                <a:spcPct val="0"/>
              </a:spcBef>
              <a:buFont typeface="+mj-lt"/>
              <a:buAutoNum type="arabicPeriod"/>
              <a:defRPr/>
            </a:pPr>
            <a:r>
              <a:rPr lang="sk-SK" sz="2133" dirty="0">
                <a:solidFill>
                  <a:prstClr val="black"/>
                </a:solidFill>
                <a:latin typeface="Aptos" panose="020B0004020202020204" pitchFamily="34" charset="0"/>
                <a:ea typeface="Inter"/>
                <a:cs typeface="Inter"/>
                <a:sym typeface="Inter"/>
              </a:rPr>
              <a:t>Ak dielo prekomponujete, prevediete alebo na ňom staviate, vaše príspevky musia byť publikované pod rovnakou licenciou ako originál</a:t>
            </a:r>
            <a:r>
              <a:rPr lang="en-US" sz="2133" dirty="0">
                <a:solidFill>
                  <a:prstClr val="black"/>
                </a:solidFill>
                <a:latin typeface="Aptos" panose="020B0004020202020204" pitchFamily="34" charset="0"/>
                <a:ea typeface="Inter"/>
                <a:cs typeface="Inter"/>
                <a:sym typeface="Inter"/>
              </a:rPr>
              <a:t>.</a:t>
            </a:r>
          </a:p>
          <a:p>
            <a:pPr algn="just" defTabSz="609630">
              <a:lnSpc>
                <a:spcPts val="1803"/>
              </a:lnSpc>
              <a:spcBef>
                <a:spcPct val="0"/>
              </a:spcBef>
              <a:defRPr/>
            </a:pPr>
            <a:r>
              <a:rPr lang="sk-SK" sz="2133" b="1" dirty="0">
                <a:solidFill>
                  <a:srgbClr val="FFAA5A"/>
                </a:solidFill>
                <a:latin typeface="Aptos" panose="020B0004020202020204" pitchFamily="34" charset="0"/>
                <a:ea typeface="Inter"/>
                <a:cs typeface="Inter"/>
                <a:sym typeface="Inter"/>
              </a:rPr>
              <a:t>Vylúčenie zodpovednosti</a:t>
            </a:r>
            <a:r>
              <a:rPr lang="en-US" sz="2133" b="1" dirty="0">
                <a:solidFill>
                  <a:srgbClr val="FFAA5A"/>
                </a:solidFill>
                <a:latin typeface="Aptos" panose="020B0004020202020204" pitchFamily="34" charset="0"/>
                <a:ea typeface="Inter"/>
                <a:cs typeface="Inter"/>
                <a:sym typeface="Inter"/>
              </a:rPr>
              <a:t>:</a:t>
            </a:r>
          </a:p>
          <a:p>
            <a:pPr algn="just" defTabSz="609630">
              <a:lnSpc>
                <a:spcPts val="1803"/>
              </a:lnSpc>
              <a:spcBef>
                <a:spcPct val="0"/>
              </a:spcBef>
              <a:defRPr/>
            </a:pPr>
            <a:r>
              <a:rPr lang="sk-SK" sz="2133" dirty="0">
                <a:solidFill>
                  <a:prstClr val="black"/>
                </a:solidFill>
                <a:latin typeface="Aptos" panose="020B0004020202020204" pitchFamily="34" charset="0"/>
                <a:ea typeface="Inter"/>
                <a:cs typeface="Inter"/>
                <a:sym typeface="Inter"/>
              </a:rPr>
              <a:t>Financované Európskou úniou. Vyjadrené pohľady a názory sú však len názormi autora (autorov) a nemusia nevyhnutne odrážať pohľady a názory Európskej únie alebo Európskej výkonnej agentúry pre vzdelávanie a kultúru (EACEA). Európska únia ani EACEA za tieto </a:t>
            </a:r>
            <a:r>
              <a:rPr lang="sk-SK" sz="2133">
                <a:solidFill>
                  <a:prstClr val="black"/>
                </a:solidFill>
                <a:latin typeface="Aptos" panose="020B0004020202020204" pitchFamily="34" charset="0"/>
                <a:ea typeface="Inter"/>
                <a:cs typeface="Inter"/>
                <a:sym typeface="Inter"/>
              </a:rPr>
              <a:t>nezodpovedajú.</a:t>
            </a:r>
            <a:endParaRPr lang="en-US" sz="2133" dirty="0">
              <a:solidFill>
                <a:prstClr val="black"/>
              </a:solidFill>
              <a:latin typeface="Aptos" panose="020B0004020202020204" pitchFamily="34" charset="0"/>
              <a:ea typeface="Inter"/>
              <a:cs typeface="Inter"/>
              <a:sym typeface="Inter"/>
            </a:endParaRP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defTabSz="609630">
              <a:defRPr/>
            </a:pPr>
            <a:endParaRPr lang="en-GB" sz="1200">
              <a:solidFill>
                <a:prstClr val="black"/>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125F85EE-0741-464A-89E5-9FE05AD7F2C3}"/>
              </a:ext>
            </a:extLst>
          </p:cNvPr>
          <p:cNvSpPr>
            <a:spLocks noGrp="1"/>
          </p:cNvSpPr>
          <p:nvPr>
            <p:ph type="title"/>
          </p:nvPr>
        </p:nvSpPr>
        <p:spPr>
          <a:xfrm>
            <a:off x="176934" y="0"/>
            <a:ext cx="6861819" cy="1212112"/>
          </a:xfrm>
        </p:spPr>
        <p:txBody>
          <a:bodyPr>
            <a:noAutofit/>
          </a:bodyPr>
          <a:lstStyle/>
          <a:p>
            <a:pPr algn="l"/>
            <a:r>
              <a:rPr lang="sk-SK" sz="3600" dirty="0">
                <a:latin typeface="Aptos" panose="020B0004020202020204" pitchFamily="34" charset="0"/>
              </a:rPr>
              <a:t>Rámec </a:t>
            </a:r>
            <a:r>
              <a:rPr lang="sk-SK" sz="3600" dirty="0" err="1">
                <a:latin typeface="Aptos" panose="020B0004020202020204" pitchFamily="34" charset="0"/>
              </a:rPr>
              <a:t>DigCompu</a:t>
            </a:r>
            <a:r>
              <a:rPr lang="sk-SK" sz="3600" dirty="0">
                <a:latin typeface="Aptos" panose="020B0004020202020204" pitchFamily="34" charset="0"/>
              </a:rPr>
              <a:t> pre občanov EÚ</a:t>
            </a:r>
            <a:endParaRPr lang="en-US" sz="4400" dirty="0">
              <a:latin typeface="Aptos" panose="020B0004020202020204" pitchFamily="34" charset="0"/>
            </a:endParaRPr>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D43C8CB-ADCB-F147-B1DE-A917435214D0}"/>
              </a:ext>
            </a:extLst>
          </p:cNvPr>
          <p:cNvSpPr>
            <a:spLocks noGrp="1"/>
          </p:cNvSpPr>
          <p:nvPr>
            <p:ph idx="1"/>
          </p:nvPr>
        </p:nvSpPr>
        <p:spPr>
          <a:xfrm>
            <a:off x="311422" y="1325880"/>
            <a:ext cx="5920139" cy="4851083"/>
          </a:xfrm>
        </p:spPr>
        <p:txBody>
          <a:bodyPr>
            <a:normAutofit/>
          </a:bodyPr>
          <a:lstStyle/>
          <a:p>
            <a:pPr>
              <a:spcAft>
                <a:spcPts val="600"/>
              </a:spcAft>
            </a:pPr>
            <a:r>
              <a:rPr lang="sk-SK" dirty="0">
                <a:latin typeface="Aptos" panose="020B0004020202020204" pitchFamily="34" charset="0"/>
              </a:rPr>
              <a:t>Rámec digitálnych kompetencií pre občanov EÚ (</a:t>
            </a:r>
            <a:r>
              <a:rPr lang="sk-SK" dirty="0" err="1">
                <a:latin typeface="Aptos" panose="020B0004020202020204" pitchFamily="34" charset="0"/>
              </a:rPr>
              <a:t>DigComp</a:t>
            </a:r>
            <a:r>
              <a:rPr lang="sk-SK" dirty="0">
                <a:latin typeface="Aptos" panose="020B0004020202020204" pitchFamily="34" charset="0"/>
              </a:rPr>
              <a:t>) uvádza všeobecnú charakteristiku digitálnej kompetencie</a:t>
            </a:r>
            <a:r>
              <a:rPr lang="en-GB" dirty="0">
                <a:latin typeface="Aptos" panose="020B0004020202020204" pitchFamily="34" charset="0"/>
              </a:rPr>
              <a:t>.</a:t>
            </a:r>
            <a:r>
              <a:rPr lang="sk-SK" dirty="0">
                <a:latin typeface="Aptos" panose="020B0004020202020204" pitchFamily="34" charset="0"/>
              </a:rPr>
              <a:t> </a:t>
            </a:r>
          </a:p>
          <a:p>
            <a:pPr>
              <a:spcAft>
                <a:spcPts val="600"/>
              </a:spcAft>
            </a:pPr>
            <a:r>
              <a:rPr lang="sk-SK" dirty="0">
                <a:latin typeface="Aptos" panose="020B0004020202020204" pitchFamily="34" charset="0"/>
              </a:rPr>
              <a:t>Digitálna kompetencia zahŕňa sebavedomé, kritické a zodpovedné používanie digitálnych technológií a ich používanie pri učení sa, v práci a pri zapájaní sa do spoločnosti</a:t>
            </a:r>
            <a:r>
              <a:rPr lang="en-GB" dirty="0">
                <a:latin typeface="Aptos" panose="020B0004020202020204" pitchFamily="34" charset="0"/>
              </a:rPr>
              <a:t>.</a:t>
            </a:r>
          </a:p>
          <a:p>
            <a:pPr>
              <a:spcAft>
                <a:spcPts val="600"/>
              </a:spcAft>
            </a:pPr>
            <a:r>
              <a:rPr lang="sk-SK" dirty="0">
                <a:latin typeface="Aptos" panose="020B0004020202020204" pitchFamily="34" charset="0"/>
              </a:rPr>
              <a:t>Je definovaná ako kombinácia vedomostí, zručností a postojov</a:t>
            </a:r>
            <a:endParaRPr lang="en-GB" dirty="0">
              <a:latin typeface="Aptos" panose="020B0004020202020204" pitchFamily="34" charset="0"/>
            </a:endParaRPr>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6" descr="DigComp - ICDL Arabia">
            <a:extLst>
              <a:ext uri="{FF2B5EF4-FFF2-40B4-BE49-F238E27FC236}">
                <a16:creationId xmlns:a16="http://schemas.microsoft.com/office/drawing/2014/main" id="{41D1DB16-B963-7BE0-457A-F0AE9C7A0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7077" y="1597520"/>
            <a:ext cx="4376914" cy="2917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89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125F85EE-0741-464A-89E5-9FE05AD7F2C3}"/>
              </a:ext>
            </a:extLst>
          </p:cNvPr>
          <p:cNvSpPr>
            <a:spLocks noGrp="1"/>
          </p:cNvSpPr>
          <p:nvPr>
            <p:ph type="title"/>
          </p:nvPr>
        </p:nvSpPr>
        <p:spPr>
          <a:xfrm>
            <a:off x="176934" y="0"/>
            <a:ext cx="6861819" cy="1212112"/>
          </a:xfrm>
        </p:spPr>
        <p:txBody>
          <a:bodyPr>
            <a:noAutofit/>
          </a:bodyPr>
          <a:lstStyle/>
          <a:p>
            <a:pPr algn="l"/>
            <a:r>
              <a:rPr lang="sk-SK" sz="3200" dirty="0">
                <a:latin typeface="Aptos" panose="020B0004020202020204" pitchFamily="34" charset="0"/>
              </a:rPr>
              <a:t>Rámec </a:t>
            </a:r>
            <a:r>
              <a:rPr lang="sk-SK" sz="3200" dirty="0" err="1">
                <a:latin typeface="Aptos" panose="020B0004020202020204" pitchFamily="34" charset="0"/>
              </a:rPr>
              <a:t>DigCompu</a:t>
            </a:r>
            <a:r>
              <a:rPr lang="sk-SK" sz="3200" dirty="0">
                <a:latin typeface="Aptos" panose="020B0004020202020204" pitchFamily="34" charset="0"/>
              </a:rPr>
              <a:t> pre občanov EÚ</a:t>
            </a:r>
            <a:br>
              <a:rPr lang="sk-SK" sz="3200" dirty="0">
                <a:solidFill>
                  <a:srgbClr val="FFAA5A"/>
                </a:solidFill>
                <a:latin typeface="Aptos" panose="020B0004020202020204" pitchFamily="34" charset="0"/>
              </a:rPr>
            </a:br>
            <a:r>
              <a:rPr lang="sk-SK" sz="3200" dirty="0">
                <a:solidFill>
                  <a:srgbClr val="FFAA5A"/>
                </a:solidFill>
                <a:latin typeface="Aptos" panose="020B0004020202020204" pitchFamily="34" charset="0"/>
              </a:rPr>
              <a:t>5 kompetenčných oblastí  </a:t>
            </a:r>
            <a:endParaRPr lang="en-US" sz="4000" dirty="0">
              <a:latin typeface="Aptos" panose="020B0004020202020204" pitchFamily="34" charset="0"/>
            </a:endParaRPr>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D43C8CB-ADCB-F147-B1DE-A917435214D0}"/>
              </a:ext>
            </a:extLst>
          </p:cNvPr>
          <p:cNvSpPr>
            <a:spLocks noGrp="1"/>
          </p:cNvSpPr>
          <p:nvPr>
            <p:ph idx="1"/>
          </p:nvPr>
        </p:nvSpPr>
        <p:spPr>
          <a:xfrm>
            <a:off x="311422" y="1325880"/>
            <a:ext cx="5920139" cy="4851083"/>
          </a:xfrm>
        </p:spPr>
        <p:txBody>
          <a:bodyPr>
            <a:normAutofit/>
          </a:bodyPr>
          <a:lstStyle/>
          <a:p>
            <a:pPr>
              <a:spcAft>
                <a:spcPts val="600"/>
              </a:spcAft>
            </a:pPr>
            <a:r>
              <a:rPr lang="sk-SK" sz="3600" dirty="0">
                <a:latin typeface="Aptos" panose="020B0004020202020204" pitchFamily="34" charset="0"/>
              </a:rPr>
              <a:t>Informačná a dátová gramotnosť </a:t>
            </a:r>
            <a:endParaRPr lang="en-GB" sz="3600" dirty="0">
              <a:latin typeface="Aptos" panose="020B0004020202020204" pitchFamily="34" charset="0"/>
            </a:endParaRPr>
          </a:p>
          <a:p>
            <a:pPr>
              <a:spcAft>
                <a:spcPts val="600"/>
              </a:spcAft>
            </a:pPr>
            <a:r>
              <a:rPr lang="sk-SK" sz="3600" dirty="0">
                <a:latin typeface="Aptos" panose="020B0004020202020204" pitchFamily="34" charset="0"/>
              </a:rPr>
              <a:t>Komunikácia a spolupráca </a:t>
            </a:r>
          </a:p>
          <a:p>
            <a:pPr>
              <a:spcAft>
                <a:spcPts val="600"/>
              </a:spcAft>
            </a:pPr>
            <a:r>
              <a:rPr lang="sk-SK" sz="3600" dirty="0">
                <a:latin typeface="Aptos" panose="020B0004020202020204" pitchFamily="34" charset="0"/>
              </a:rPr>
              <a:t>Vytváranie digitálneho obsahu</a:t>
            </a:r>
            <a:endParaRPr lang="en-GB" sz="3600" dirty="0">
              <a:latin typeface="Aptos" panose="020B0004020202020204" pitchFamily="34" charset="0"/>
            </a:endParaRPr>
          </a:p>
          <a:p>
            <a:pPr>
              <a:spcAft>
                <a:spcPts val="600"/>
              </a:spcAft>
            </a:pPr>
            <a:r>
              <a:rPr lang="sk-SK" sz="3600" dirty="0">
                <a:latin typeface="Aptos" panose="020B0004020202020204" pitchFamily="34" charset="0"/>
              </a:rPr>
              <a:t>Bezpečnosť</a:t>
            </a:r>
            <a:endParaRPr lang="en-GB" sz="3600" dirty="0">
              <a:latin typeface="Aptos" panose="020B0004020202020204" pitchFamily="34" charset="0"/>
            </a:endParaRPr>
          </a:p>
          <a:p>
            <a:pPr>
              <a:spcAft>
                <a:spcPts val="600"/>
              </a:spcAft>
            </a:pPr>
            <a:r>
              <a:rPr lang="sk-SK" sz="3600" dirty="0">
                <a:latin typeface="Aptos" panose="020B0004020202020204" pitchFamily="34" charset="0"/>
              </a:rPr>
              <a:t>Riešenie problémov</a:t>
            </a:r>
            <a:endParaRPr lang="en-GB" sz="3600" dirty="0">
              <a:latin typeface="Aptos" panose="020B0004020202020204" pitchFamily="34" charset="0"/>
            </a:endParaRPr>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DigComp competence areas">
            <a:extLst>
              <a:ext uri="{FF2B5EF4-FFF2-40B4-BE49-F238E27FC236}">
                <a16:creationId xmlns:a16="http://schemas.microsoft.com/office/drawing/2014/main" id="{C9B50BD1-E175-83D6-9F93-692D6B2ED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646" y="1663000"/>
            <a:ext cx="3495776" cy="3219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856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0064" y="250031"/>
            <a:ext cx="9706135" cy="1055875"/>
          </a:xfrm>
        </p:spPr>
        <p:txBody>
          <a:bodyPr>
            <a:normAutofit/>
          </a:bodyPr>
          <a:lstStyle/>
          <a:p>
            <a:pPr>
              <a:spcAft>
                <a:spcPts val="600"/>
              </a:spcAft>
            </a:pPr>
            <a:r>
              <a:rPr lang="sk-SK" sz="4000" dirty="0">
                <a:latin typeface="Aptos" panose="020B0004020202020204" pitchFamily="34" charset="0"/>
              </a:rPr>
              <a:t>Rámec </a:t>
            </a:r>
            <a:r>
              <a:rPr lang="sk-SK" sz="4000" dirty="0" err="1">
                <a:latin typeface="Aptos" panose="020B0004020202020204" pitchFamily="34" charset="0"/>
              </a:rPr>
              <a:t>DigCompu</a:t>
            </a:r>
            <a:r>
              <a:rPr lang="sk-SK" sz="4000" dirty="0">
                <a:latin typeface="Aptos" panose="020B0004020202020204" pitchFamily="34" charset="0"/>
              </a:rPr>
              <a:t> pre občanov EÚ</a:t>
            </a:r>
            <a:endParaRPr lang="en-US" sz="4000" dirty="0">
              <a:latin typeface="Aptos" panose="020B0004020202020204" pitchFamily="34" charset="0"/>
              <a:cs typeface="Calibri" panose="020F0502020204030204" pitchFamily="34" charset="0"/>
            </a:endParaRPr>
          </a:p>
        </p:txBody>
      </p:sp>
      <p:sp>
        <p:nvSpPr>
          <p:cNvPr id="3" name="Content Placeholder 2"/>
          <p:cNvSpPr>
            <a:spLocks noGrp="1"/>
          </p:cNvSpPr>
          <p:nvPr>
            <p:ph idx="1"/>
          </p:nvPr>
        </p:nvSpPr>
        <p:spPr>
          <a:xfrm>
            <a:off x="480060" y="1305906"/>
            <a:ext cx="7492365" cy="5159673"/>
          </a:xfrm>
        </p:spPr>
        <p:txBody>
          <a:bodyPr>
            <a:normAutofit lnSpcReduction="10000"/>
          </a:bodyPr>
          <a:lstStyle/>
          <a:p>
            <a:pPr>
              <a:spcAft>
                <a:spcPts val="600"/>
              </a:spcAft>
            </a:pPr>
            <a:r>
              <a:rPr lang="sk-SK" b="1" dirty="0">
                <a:latin typeface="Aptos" panose="020B0004020202020204" pitchFamily="34" charset="0"/>
              </a:rPr>
              <a:t>Oblasť kompetencií 2 – Komunikácia a spolupráca: </a:t>
            </a:r>
            <a:r>
              <a:rPr lang="sk-SK" dirty="0">
                <a:latin typeface="Aptos" panose="020B0004020202020204" pitchFamily="34" charset="0"/>
              </a:rPr>
              <a:t>zahŕňa schopnosť diskutovať, komunikovať a spolupracovať prostredníctvom digitálnych technológií a zároveň si uvedomovať kultúrnu a generačnú rozmanitosť</a:t>
            </a:r>
            <a:r>
              <a:rPr lang="en-GB" dirty="0">
                <a:latin typeface="Aptos" panose="020B0004020202020204" pitchFamily="34" charset="0"/>
              </a:rPr>
              <a:t>.</a:t>
            </a:r>
            <a:r>
              <a:rPr lang="sk-SK" dirty="0">
                <a:latin typeface="Aptos" panose="020B0004020202020204" pitchFamily="34" charset="0"/>
              </a:rPr>
              <a:t> Zapojiť sa do spoločnosti prostredníctvom verejných a súkromných digitálnych služieb a </a:t>
            </a:r>
            <a:r>
              <a:rPr lang="sk-SK" dirty="0" err="1">
                <a:latin typeface="Aptos" panose="020B0004020202020204" pitchFamily="34" charset="0"/>
              </a:rPr>
              <a:t>participatívneho</a:t>
            </a:r>
            <a:r>
              <a:rPr lang="sk-SK" dirty="0">
                <a:latin typeface="Aptos" panose="020B0004020202020204" pitchFamily="34" charset="0"/>
              </a:rPr>
              <a:t> občianstva. Spravovať svoju digitálnu prítomnosť, identitu a reputáciu. </a:t>
            </a:r>
            <a:r>
              <a:rPr lang="sk-SK" b="1" dirty="0">
                <a:latin typeface="Aptos" panose="020B0004020202020204" pitchFamily="34" charset="0"/>
              </a:rPr>
              <a:t> </a:t>
            </a:r>
            <a:endParaRPr lang="en-GB" dirty="0">
              <a:latin typeface="Aptos" panose="020B0004020202020204" pitchFamily="34" charset="0"/>
            </a:endParaRPr>
          </a:p>
          <a:p>
            <a:pPr>
              <a:spcAft>
                <a:spcPts val="600"/>
              </a:spcAft>
            </a:pPr>
            <a:r>
              <a:rPr lang="sk-SK" b="1" dirty="0">
                <a:latin typeface="Aptos" panose="020B0004020202020204" pitchFamily="34" charset="0"/>
              </a:rPr>
              <a:t>Podoblasť 2.3 Zapojenie sa do občianstva prostredníctvom digitálnych technológií</a:t>
            </a:r>
            <a:r>
              <a:rPr lang="sk-SK" dirty="0">
                <a:latin typeface="Aptos" panose="020B0004020202020204" pitchFamily="34" charset="0"/>
              </a:rPr>
              <a:t>: účasť v spoločnosti pomocou verejných a súkromných digitálnych služieb. Vyhľadávať príležitosti na sebarealizáciu a </a:t>
            </a:r>
            <a:r>
              <a:rPr lang="sk-SK" dirty="0" err="1">
                <a:latin typeface="Aptos" panose="020B0004020202020204" pitchFamily="34" charset="0"/>
              </a:rPr>
              <a:t>participatívne</a:t>
            </a:r>
            <a:r>
              <a:rPr lang="sk-SK" dirty="0">
                <a:latin typeface="Aptos" panose="020B0004020202020204" pitchFamily="34" charset="0"/>
              </a:rPr>
              <a:t> občianstvo prostredníctvom vhodných digitálnych technológií</a:t>
            </a:r>
            <a:r>
              <a:rPr lang="en-GB" b="1" dirty="0">
                <a:latin typeface="Aptos" panose="020B0004020202020204" pitchFamily="34" charset="0"/>
              </a:rPr>
              <a:t>.</a:t>
            </a:r>
            <a:r>
              <a:rPr lang="sk-SK" b="1" dirty="0">
                <a:latin typeface="Aptos" panose="020B0004020202020204" pitchFamily="34" charset="0"/>
              </a:rPr>
              <a:t> </a:t>
            </a:r>
            <a:endParaRPr lang="en-GB" dirty="0">
              <a:latin typeface="Aptos" panose="020B0004020202020204" pitchFamily="34" charset="0"/>
            </a:endParaRPr>
          </a:p>
          <a:p>
            <a:pPr marL="0" indent="0">
              <a:spcAft>
                <a:spcPts val="600"/>
              </a:spcAft>
              <a:buNone/>
            </a:pPr>
            <a:endParaRPr lang="en-US" i="0" dirty="0">
              <a:effectLst/>
              <a:latin typeface="Aptos" panose="020B0004020202020204" pitchFamily="34" charset="0"/>
            </a:endParaRP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2" descr="Practice and encourage good digital citizenship – Michigan IT News">
            <a:extLst>
              <a:ext uri="{FF2B5EF4-FFF2-40B4-BE49-F238E27FC236}">
                <a16:creationId xmlns:a16="http://schemas.microsoft.com/office/drawing/2014/main" id="{05D9AC5B-520F-51BA-BC23-1471DCF27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1337" y="1879180"/>
            <a:ext cx="3566316" cy="3088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317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0064" y="250031"/>
            <a:ext cx="9706135" cy="1055875"/>
          </a:xfrm>
        </p:spPr>
        <p:txBody>
          <a:bodyPr>
            <a:normAutofit fontScale="90000"/>
          </a:bodyPr>
          <a:lstStyle/>
          <a:p>
            <a:pPr>
              <a:spcAft>
                <a:spcPts val="600"/>
              </a:spcAft>
            </a:pPr>
            <a:r>
              <a:rPr lang="sk-SK" sz="4000" dirty="0">
                <a:latin typeface="Aptos" panose="020B0004020202020204" pitchFamily="34" charset="0"/>
                <a:cs typeface="Calibri" panose="020F0502020204030204" pitchFamily="34" charset="0"/>
              </a:rPr>
              <a:t>Príručka vzdelávania k digitálnemu občianstvu od Rady Európy </a:t>
            </a:r>
            <a:endParaRPr lang="en-GB" sz="4000" dirty="0">
              <a:latin typeface="Aptos" panose="020B0004020202020204" pitchFamily="34" charset="0"/>
              <a:cs typeface="Calibri" panose="020F0502020204030204" pitchFamily="34" charset="0"/>
            </a:endParaRPr>
          </a:p>
        </p:txBody>
      </p:sp>
      <p:sp>
        <p:nvSpPr>
          <p:cNvPr id="3" name="Content Placeholder 2"/>
          <p:cNvSpPr>
            <a:spLocks noGrp="1"/>
          </p:cNvSpPr>
          <p:nvPr>
            <p:ph idx="1"/>
          </p:nvPr>
        </p:nvSpPr>
        <p:spPr>
          <a:xfrm>
            <a:off x="480060" y="1687118"/>
            <a:ext cx="6777990" cy="4778461"/>
          </a:xfrm>
        </p:spPr>
        <p:txBody>
          <a:bodyPr>
            <a:normAutofit/>
          </a:bodyPr>
          <a:lstStyle/>
          <a:p>
            <a:pPr algn="just">
              <a:spcAft>
                <a:spcPts val="600"/>
              </a:spcAft>
            </a:pPr>
            <a:r>
              <a:rPr lang="sk-SK" dirty="0">
                <a:latin typeface="Aptos" panose="020B0004020202020204" pitchFamily="34" charset="0"/>
              </a:rPr>
              <a:t>Príručka vzdelávania k digitálnemu občianstvu je určená pre učiteľov a rodičov, osoby s rozhodovacou právomocou v oblasti vzdelávania a poskytovateľov internetových platforiem</a:t>
            </a:r>
            <a:r>
              <a:rPr lang="en-GB" dirty="0">
                <a:latin typeface="Aptos" panose="020B0004020202020204" pitchFamily="34" charset="0"/>
              </a:rPr>
              <a:t>.</a:t>
            </a:r>
            <a:r>
              <a:rPr lang="sk-SK" dirty="0">
                <a:latin typeface="Aptos" panose="020B0004020202020204" pitchFamily="34" charset="0"/>
              </a:rPr>
              <a:t> </a:t>
            </a:r>
            <a:endParaRPr lang="en-GB" dirty="0">
              <a:latin typeface="Aptos" panose="020B0004020202020204" pitchFamily="34" charset="0"/>
            </a:endParaRPr>
          </a:p>
          <a:p>
            <a:pPr algn="just">
              <a:spcAft>
                <a:spcPts val="600"/>
              </a:spcAft>
            </a:pPr>
            <a:r>
              <a:rPr lang="sk-SK" dirty="0">
                <a:latin typeface="Aptos" panose="020B0004020202020204" pitchFamily="34" charset="0"/>
              </a:rPr>
              <a:t>Poskytuje </a:t>
            </a:r>
            <a:r>
              <a:rPr lang="sk-SK" b="1" dirty="0">
                <a:latin typeface="Aptos" panose="020B0004020202020204" pitchFamily="34" charset="0"/>
              </a:rPr>
              <a:t>informácie, nástroje a osvedčené postupy </a:t>
            </a:r>
            <a:r>
              <a:rPr lang="sk-SK" dirty="0">
                <a:latin typeface="Aptos" panose="020B0004020202020204" pitchFamily="34" charset="0"/>
              </a:rPr>
              <a:t>na podporu rozvoja kompetencií a posilnenie postavenia občanov, čo im umožní žiť spolu ako rovnocenným ľuďom v dnešných kultúrne rôznorodých demokratických spoločnostiach, či už online alebo </a:t>
            </a:r>
            <a:r>
              <a:rPr lang="sk-SK" dirty="0" err="1">
                <a:latin typeface="Aptos" panose="020B0004020202020204" pitchFamily="34" charset="0"/>
              </a:rPr>
              <a:t>offline</a:t>
            </a:r>
            <a:r>
              <a:rPr lang="en-GB" dirty="0">
                <a:latin typeface="Aptos" panose="020B0004020202020204" pitchFamily="34" charset="0"/>
              </a:rPr>
              <a:t>.</a:t>
            </a: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50095BF-4A6F-5568-DE81-820484416412}"/>
              </a:ext>
            </a:extLst>
          </p:cNvPr>
          <p:cNvPicPr>
            <a:picLocks noChangeAspect="1"/>
          </p:cNvPicPr>
          <p:nvPr/>
        </p:nvPicPr>
        <p:blipFill rotWithShape="1">
          <a:blip r:embed="rId2">
            <a:extLst>
              <a:ext uri="{28A0092B-C50C-407E-A947-70E740481C1C}">
                <a14:useLocalDpi xmlns:a14="http://schemas.microsoft.com/office/drawing/2010/main" val="0"/>
              </a:ext>
            </a:extLst>
          </a:blip>
          <a:srcRect l="10362" r="8393"/>
          <a:stretch/>
        </p:blipFill>
        <p:spPr>
          <a:xfrm>
            <a:off x="7341401" y="1821869"/>
            <a:ext cx="4083400" cy="2819173"/>
          </a:xfrm>
          <a:prstGeom prst="rect">
            <a:avLst/>
          </a:prstGeom>
        </p:spPr>
      </p:pic>
    </p:spTree>
    <p:extLst>
      <p:ext uri="{BB962C8B-B14F-4D97-AF65-F5344CB8AC3E}">
        <p14:creationId xmlns:p14="http://schemas.microsoft.com/office/powerpoint/2010/main" val="4190277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0064" y="250031"/>
            <a:ext cx="9706135" cy="1055875"/>
          </a:xfrm>
        </p:spPr>
        <p:txBody>
          <a:bodyPr>
            <a:normAutofit fontScale="90000"/>
          </a:bodyPr>
          <a:lstStyle/>
          <a:p>
            <a:pPr>
              <a:spcAft>
                <a:spcPts val="600"/>
              </a:spcAft>
            </a:pPr>
            <a:r>
              <a:rPr lang="sk-SK" sz="4000" dirty="0">
                <a:latin typeface="Aptos" panose="020B0004020202020204" pitchFamily="34" charset="0"/>
                <a:cs typeface="Calibri" panose="020F0502020204030204" pitchFamily="34" charset="0"/>
              </a:rPr>
              <a:t>Príručka vzdelávania k digitálnemu občianstvu od Rady Európy  </a:t>
            </a:r>
            <a:endParaRPr lang="en-GB" sz="4000" dirty="0">
              <a:latin typeface="Aptos" panose="020B0004020202020204" pitchFamily="34" charset="0"/>
              <a:cs typeface="Calibri" panose="020F0502020204030204" pitchFamily="34" charset="0"/>
            </a:endParaRPr>
          </a:p>
        </p:txBody>
      </p:sp>
      <p:sp>
        <p:nvSpPr>
          <p:cNvPr id="3" name="Content Placeholder 2"/>
          <p:cNvSpPr>
            <a:spLocks noGrp="1"/>
          </p:cNvSpPr>
          <p:nvPr>
            <p:ph idx="1"/>
          </p:nvPr>
        </p:nvSpPr>
        <p:spPr>
          <a:xfrm>
            <a:off x="480060" y="1687118"/>
            <a:ext cx="6771345" cy="4778461"/>
          </a:xfrm>
        </p:spPr>
        <p:txBody>
          <a:bodyPr>
            <a:normAutofit fontScale="92500" lnSpcReduction="20000"/>
          </a:bodyPr>
          <a:lstStyle/>
          <a:p>
            <a:pPr algn="just">
              <a:spcAft>
                <a:spcPts val="600"/>
              </a:spcAft>
            </a:pPr>
            <a:r>
              <a:rPr lang="sk-SK" dirty="0">
                <a:latin typeface="Aptos" panose="020B0004020202020204" pitchFamily="34" charset="0"/>
              </a:rPr>
              <a:t>Kompetencie digitálneho občianstva definujú, </a:t>
            </a:r>
            <a:r>
              <a:rPr lang="sk-SK" b="1" dirty="0">
                <a:latin typeface="Aptos" panose="020B0004020202020204" pitchFamily="34" charset="0"/>
              </a:rPr>
              <a:t>ako konáme a komunikujeme v  online priestore</a:t>
            </a:r>
            <a:r>
              <a:rPr lang="sk-SK" dirty="0">
                <a:latin typeface="Aptos" panose="020B0004020202020204" pitchFamily="34" charset="0"/>
              </a:rPr>
              <a:t>. Zahŕňajú hodnoty, postoje, zručnosti, znalosti a kritické porozumenie, ktoré sú potrebné na </a:t>
            </a:r>
            <a:r>
              <a:rPr lang="sk-SK" b="1" dirty="0">
                <a:latin typeface="Aptos" panose="020B0004020202020204" pitchFamily="34" charset="0"/>
              </a:rPr>
              <a:t>zodpovednú navigáciu v neustále sa vyvíjajúcom digitálnom svete </a:t>
            </a:r>
            <a:r>
              <a:rPr lang="sk-SK" dirty="0">
                <a:latin typeface="Aptos" panose="020B0004020202020204" pitchFamily="34" charset="0"/>
              </a:rPr>
              <a:t>a na formovanie technológií tak, aby vyhovovali našim vlastným potrebám, a nie aby sme sa ňou boli formovaní my</a:t>
            </a:r>
            <a:r>
              <a:rPr lang="en-GB" dirty="0">
                <a:latin typeface="Aptos" panose="020B0004020202020204" pitchFamily="34" charset="0"/>
              </a:rPr>
              <a:t>.</a:t>
            </a:r>
            <a:r>
              <a:rPr lang="sk-SK" dirty="0">
                <a:latin typeface="Aptos" panose="020B0004020202020204" pitchFamily="34" charset="0"/>
              </a:rPr>
              <a:t> </a:t>
            </a:r>
            <a:r>
              <a:rPr lang="en-GB" dirty="0">
                <a:latin typeface="Aptos" panose="020B0004020202020204" pitchFamily="34" charset="0"/>
              </a:rPr>
              <a:t> </a:t>
            </a:r>
            <a:endParaRPr lang="sk-SK" dirty="0">
              <a:latin typeface="Aptos" panose="020B0004020202020204" pitchFamily="34" charset="0"/>
            </a:endParaRPr>
          </a:p>
          <a:p>
            <a:pPr algn="just">
              <a:spcAft>
                <a:spcPts val="600"/>
              </a:spcAft>
            </a:pPr>
            <a:r>
              <a:rPr lang="sk-SK" dirty="0">
                <a:latin typeface="Aptos" panose="020B0004020202020204" pitchFamily="34" charset="0"/>
              </a:rPr>
              <a:t>Podrobne popisuje viaceré dimenzie, ktoré tvoria každú z </a:t>
            </a:r>
            <a:r>
              <a:rPr lang="sk-SK" b="1" dirty="0">
                <a:latin typeface="Aptos" panose="020B0004020202020204" pitchFamily="34" charset="0"/>
              </a:rPr>
              <a:t>10 oblastí digitálneho občianstva</a:t>
            </a:r>
            <a:r>
              <a:rPr lang="sk-SK" dirty="0">
                <a:latin typeface="Aptos" panose="020B0004020202020204" pitchFamily="34" charset="0"/>
              </a:rPr>
              <a:t>, obsahuje prehľad o každej doméne, spolu s nápadmi, osvedčenými postupmi a ďalšími odkazmi pre podporu pedagógov pri nadobúdaní kompetencií</a:t>
            </a:r>
            <a:r>
              <a:rPr lang="en-GB" dirty="0">
                <a:latin typeface="Aptos" panose="020B0004020202020204" pitchFamily="34" charset="0"/>
              </a:rPr>
              <a:t>.</a:t>
            </a:r>
            <a:r>
              <a:rPr lang="sk-SK" dirty="0">
                <a:latin typeface="Aptos" panose="020B0004020202020204" pitchFamily="34" charset="0"/>
              </a:rPr>
              <a:t> </a:t>
            </a:r>
            <a:endParaRPr lang="en-GB" dirty="0">
              <a:latin typeface="Aptos" panose="020B0004020202020204" pitchFamily="34" charset="0"/>
            </a:endParaRP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50095BF-4A6F-5568-DE81-820484416412}"/>
              </a:ext>
            </a:extLst>
          </p:cNvPr>
          <p:cNvPicPr>
            <a:picLocks noChangeAspect="1"/>
          </p:cNvPicPr>
          <p:nvPr/>
        </p:nvPicPr>
        <p:blipFill rotWithShape="1">
          <a:blip r:embed="rId2">
            <a:extLst>
              <a:ext uri="{28A0092B-C50C-407E-A947-70E740481C1C}">
                <a14:useLocalDpi xmlns:a14="http://schemas.microsoft.com/office/drawing/2010/main" val="0"/>
              </a:ext>
            </a:extLst>
          </a:blip>
          <a:srcRect l="10362" r="8393"/>
          <a:stretch/>
        </p:blipFill>
        <p:spPr>
          <a:xfrm>
            <a:off x="7341401" y="1821869"/>
            <a:ext cx="4083400" cy="2819173"/>
          </a:xfrm>
          <a:prstGeom prst="rect">
            <a:avLst/>
          </a:prstGeom>
        </p:spPr>
      </p:pic>
    </p:spTree>
    <p:extLst>
      <p:ext uri="{BB962C8B-B14F-4D97-AF65-F5344CB8AC3E}">
        <p14:creationId xmlns:p14="http://schemas.microsoft.com/office/powerpoint/2010/main" val="318084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0064" y="392421"/>
            <a:ext cx="9706135" cy="1037027"/>
          </a:xfrm>
        </p:spPr>
        <p:txBody>
          <a:bodyPr>
            <a:normAutofit fontScale="90000"/>
          </a:bodyPr>
          <a:lstStyle/>
          <a:p>
            <a:pPr>
              <a:spcAft>
                <a:spcPts val="600"/>
              </a:spcAft>
            </a:pPr>
            <a:r>
              <a:rPr lang="sk-SK" sz="4000" dirty="0">
                <a:latin typeface="Aptos" panose="020B0004020202020204" pitchFamily="34" charset="0"/>
                <a:cs typeface="Calibri" panose="020F0502020204030204" pitchFamily="34" charset="0"/>
              </a:rPr>
              <a:t>Príručka vzdelávania k digitálnemu občianstvu od Rady Európy  - </a:t>
            </a:r>
            <a:r>
              <a:rPr lang="en-GB" sz="3100" dirty="0">
                <a:solidFill>
                  <a:srgbClr val="FFAA5A"/>
                </a:solidFill>
                <a:latin typeface="Aptos" panose="020B0004020202020204" pitchFamily="34" charset="0"/>
                <a:cs typeface="Calibri" panose="020F0502020204030204" pitchFamily="34" charset="0"/>
              </a:rPr>
              <a:t>3 </a:t>
            </a:r>
            <a:r>
              <a:rPr lang="sk-SK" sz="3100" dirty="0">
                <a:solidFill>
                  <a:srgbClr val="FFAA5A"/>
                </a:solidFill>
                <a:latin typeface="Aptos" panose="020B0004020202020204" pitchFamily="34" charset="0"/>
                <a:cs typeface="Calibri" panose="020F0502020204030204" pitchFamily="34" charset="0"/>
              </a:rPr>
              <a:t>skupiny pre </a:t>
            </a:r>
            <a:r>
              <a:rPr lang="en-GB" sz="3100" dirty="0">
                <a:solidFill>
                  <a:srgbClr val="FFAA5A"/>
                </a:solidFill>
                <a:latin typeface="Aptos" panose="020B0004020202020204" pitchFamily="34" charset="0"/>
                <a:cs typeface="Calibri" panose="020F0502020204030204" pitchFamily="34" charset="0"/>
              </a:rPr>
              <a:t>10 </a:t>
            </a:r>
            <a:r>
              <a:rPr lang="sk-SK" sz="3100" dirty="0">
                <a:solidFill>
                  <a:srgbClr val="FFAA5A"/>
                </a:solidFill>
                <a:latin typeface="Aptos" panose="020B0004020202020204" pitchFamily="34" charset="0"/>
                <a:cs typeface="Calibri" panose="020F0502020204030204" pitchFamily="34" charset="0"/>
              </a:rPr>
              <a:t>oblastí</a:t>
            </a:r>
            <a:endParaRPr lang="en-GB" sz="4000" dirty="0">
              <a:solidFill>
                <a:srgbClr val="FFAA5A"/>
              </a:solidFill>
              <a:latin typeface="Aptos" panose="020B0004020202020204" pitchFamily="34" charset="0"/>
              <a:cs typeface="Calibri" panose="020F0502020204030204" pitchFamily="34" charset="0"/>
            </a:endParaRPr>
          </a:p>
        </p:txBody>
      </p:sp>
      <p:sp>
        <p:nvSpPr>
          <p:cNvPr id="3" name="Content Placeholder 2"/>
          <p:cNvSpPr>
            <a:spLocks noGrp="1"/>
          </p:cNvSpPr>
          <p:nvPr>
            <p:ph idx="1"/>
          </p:nvPr>
        </p:nvSpPr>
        <p:spPr>
          <a:xfrm>
            <a:off x="480060" y="1687118"/>
            <a:ext cx="6771345" cy="4778461"/>
          </a:xfrm>
        </p:spPr>
        <p:txBody>
          <a:bodyPr>
            <a:normAutofit fontScale="92500"/>
          </a:bodyPr>
          <a:lstStyle/>
          <a:p>
            <a:pPr algn="just">
              <a:spcAft>
                <a:spcPts val="600"/>
              </a:spcAft>
            </a:pPr>
            <a:r>
              <a:rPr lang="sk-SK" b="1" dirty="0">
                <a:latin typeface="Aptos" panose="020B0004020202020204" pitchFamily="34" charset="0"/>
              </a:rPr>
              <a:t>Byť online</a:t>
            </a:r>
            <a:r>
              <a:rPr lang="sk-SK" dirty="0">
                <a:latin typeface="Aptos" panose="020B0004020202020204" pitchFamily="34" charset="0"/>
              </a:rPr>
              <a:t> zahŕňa oblasti, ktoré súvisia s kompetenciami potrebnými na prístup k digitálnej spoločnosti, slobodné vyjadrovanie sa a kreatívne a kritické používanie digitálnych nástrojov</a:t>
            </a:r>
            <a:r>
              <a:rPr lang="en-GB" b="1" dirty="0">
                <a:latin typeface="Aptos" panose="020B0004020202020204" pitchFamily="34" charset="0"/>
              </a:rPr>
              <a:t>.</a:t>
            </a:r>
            <a:r>
              <a:rPr lang="sk-SK" b="1" dirty="0">
                <a:latin typeface="Aptos" panose="020B0004020202020204" pitchFamily="34" charset="0"/>
              </a:rPr>
              <a:t> </a:t>
            </a:r>
            <a:endParaRPr lang="en-GB" dirty="0">
              <a:latin typeface="Aptos" panose="020B0004020202020204" pitchFamily="34" charset="0"/>
            </a:endParaRPr>
          </a:p>
          <a:p>
            <a:pPr algn="just">
              <a:spcAft>
                <a:spcPts val="600"/>
              </a:spcAft>
            </a:pPr>
            <a:r>
              <a:rPr lang="sk-SK" b="1" dirty="0">
                <a:latin typeface="Aptos" panose="020B0004020202020204" pitchFamily="34" charset="0"/>
              </a:rPr>
              <a:t>Online pohoda </a:t>
            </a:r>
            <a:r>
              <a:rPr lang="sk-SK" dirty="0">
                <a:latin typeface="Aptos" panose="020B0004020202020204" pitchFamily="34" charset="0"/>
              </a:rPr>
              <a:t>zahŕňa oblasti, ktoré súvisia s kompetenciami potrebnými na pozitívne zapojenie sa do digitálnej spoločnosti a vytvorenie zdravého vzťahu s technológiami</a:t>
            </a:r>
            <a:r>
              <a:rPr lang="en-GB" b="1" dirty="0">
                <a:latin typeface="Aptos" panose="020B0004020202020204" pitchFamily="34" charset="0"/>
              </a:rPr>
              <a:t>.</a:t>
            </a:r>
            <a:endParaRPr lang="en-GB" dirty="0">
              <a:latin typeface="Aptos" panose="020B0004020202020204" pitchFamily="34" charset="0"/>
            </a:endParaRPr>
          </a:p>
          <a:p>
            <a:pPr algn="just">
              <a:spcAft>
                <a:spcPts val="600"/>
              </a:spcAft>
            </a:pPr>
            <a:r>
              <a:rPr lang="sk-SK" b="1" dirty="0">
                <a:latin typeface="Aptos" panose="020B0004020202020204" pitchFamily="34" charset="0"/>
              </a:rPr>
              <a:t>Online práva </a:t>
            </a:r>
            <a:r>
              <a:rPr lang="sk-SK" dirty="0">
                <a:latin typeface="Aptos" panose="020B0004020202020204" pitchFamily="34" charset="0"/>
              </a:rPr>
              <a:t>zahŕňajú oblasti, ktoré súvisia s kompetenciami, právami a povinnosťami občanov v zložitých, rôznorodých spoločnostiach v digitálnom kontexte, kde je chránené súkromie a kde sa umožňuje aktívna účasť</a:t>
            </a:r>
            <a:r>
              <a:rPr lang="en-GB" b="1" dirty="0">
                <a:latin typeface="Aptos" panose="020B0004020202020204" pitchFamily="34" charset="0"/>
              </a:rPr>
              <a:t>.</a:t>
            </a:r>
            <a:endParaRPr lang="en-GB" dirty="0">
              <a:latin typeface="Aptos" panose="020B0004020202020204" pitchFamily="34" charset="0"/>
            </a:endParaRP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2">
            <a:extLst>
              <a:ext uri="{FF2B5EF4-FFF2-40B4-BE49-F238E27FC236}">
                <a16:creationId xmlns:a16="http://schemas.microsoft.com/office/drawing/2014/main" id="{965F2D46-15B5-3A47-B7B0-2FA071DA615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34" t="3073" r="10488" b="5723"/>
          <a:stretch/>
        </p:blipFill>
        <p:spPr bwMode="auto">
          <a:xfrm>
            <a:off x="7389627" y="1821869"/>
            <a:ext cx="4064544" cy="3750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65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96117" y="1153572"/>
            <a:ext cx="4263389" cy="4461163"/>
          </a:xfrm>
        </p:spPr>
        <p:txBody>
          <a:bodyPr>
            <a:normAutofit/>
          </a:bodyPr>
          <a:lstStyle/>
          <a:p>
            <a:pPr>
              <a:spcAft>
                <a:spcPts val="600"/>
              </a:spcAft>
            </a:pPr>
            <a:r>
              <a:rPr lang="sk-SK" sz="4400" dirty="0">
                <a:solidFill>
                  <a:srgbClr val="FFFFFF"/>
                </a:solidFill>
                <a:latin typeface="Aptos" panose="020B0004020202020204" pitchFamily="34" charset="0"/>
                <a:cs typeface="Calibri" panose="020F0502020204030204" pitchFamily="34" charset="0"/>
              </a:rPr>
              <a:t>Prijatie digitálnych nástrojov na posilnenie postavenia občanov</a:t>
            </a:r>
            <a:endParaRPr lang="en-US" sz="4400" dirty="0">
              <a:solidFill>
                <a:srgbClr val="FFFFFF"/>
              </a:solidFill>
              <a:latin typeface="Aptos" panose="020B0004020202020204" pitchFamily="34" charset="0"/>
              <a:cs typeface="Calibri" panose="020F05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362016" y="465440"/>
            <a:ext cx="6949440" cy="2373453"/>
          </a:xfrm>
        </p:spPr>
        <p:txBody>
          <a:bodyPr anchor="ctr">
            <a:normAutofit/>
          </a:bodyPr>
          <a:lstStyle/>
          <a:p>
            <a:pPr marL="0" indent="0" algn="ctr">
              <a:spcAft>
                <a:spcPts val="600"/>
              </a:spcAft>
              <a:buNone/>
            </a:pPr>
            <a:r>
              <a:rPr lang="sk-SK" sz="4000" b="1" dirty="0">
                <a:solidFill>
                  <a:srgbClr val="92BAB5"/>
                </a:solidFill>
                <a:latin typeface="Aptos" panose="020B0004020202020204" pitchFamily="34" charset="0"/>
              </a:rPr>
              <a:t>Vaša</a:t>
            </a:r>
            <a:r>
              <a:rPr lang="en-GB" sz="4000" b="1" dirty="0">
                <a:solidFill>
                  <a:srgbClr val="92BAB5"/>
                </a:solidFill>
                <a:latin typeface="Aptos" panose="020B0004020202020204" pitchFamily="34" charset="0"/>
              </a:rPr>
              <a:t> </a:t>
            </a:r>
            <a:r>
              <a:rPr lang="sk-SK" sz="4000" b="1" dirty="0">
                <a:solidFill>
                  <a:srgbClr val="92BAB5"/>
                </a:solidFill>
                <a:latin typeface="Aptos" panose="020B0004020202020204" pitchFamily="34" charset="0"/>
              </a:rPr>
              <a:t>vstupná brána</a:t>
            </a:r>
            <a:r>
              <a:rPr lang="en-GB" sz="4000" b="1" dirty="0">
                <a:solidFill>
                  <a:srgbClr val="92BAB5"/>
                </a:solidFill>
                <a:latin typeface="Aptos" panose="020B0004020202020204" pitchFamily="34" charset="0"/>
              </a:rPr>
              <a:t> k </a:t>
            </a:r>
            <a:r>
              <a:rPr lang="sk-SK" sz="4000" b="1" dirty="0">
                <a:solidFill>
                  <a:srgbClr val="92BAB5"/>
                </a:solidFill>
                <a:latin typeface="Aptos" panose="020B0004020202020204" pitchFamily="34" charset="0"/>
              </a:rPr>
              <a:t>digitálnemu občianstvu a demokracii </a:t>
            </a:r>
            <a:endParaRPr lang="en-GB" sz="4000" b="1" dirty="0">
              <a:solidFill>
                <a:srgbClr val="92BAB5"/>
              </a:solidFill>
              <a:latin typeface="Aptos" panose="020B0004020202020204" pitchFamily="34" charset="0"/>
            </a:endParaRPr>
          </a:p>
          <a:p>
            <a:pPr marL="0" indent="0" algn="ctr">
              <a:spcAft>
                <a:spcPts val="600"/>
              </a:spcAft>
              <a:buNone/>
            </a:pPr>
            <a:endParaRPr lang="en-US" sz="4000" i="0" dirty="0">
              <a:effectLst/>
              <a:latin typeface="Aptos" panose="020B0004020202020204" pitchFamily="34" charset="0"/>
            </a:endParaRPr>
          </a:p>
        </p:txBody>
      </p:sp>
      <p:pic>
        <p:nvPicPr>
          <p:cNvPr id="4" name="Εικόνα 4">
            <a:extLst>
              <a:ext uri="{FF2B5EF4-FFF2-40B4-BE49-F238E27FC236}">
                <a16:creationId xmlns:a16="http://schemas.microsoft.com/office/drawing/2014/main" id="{D804B4A4-0DA8-CAEA-5D41-395AE99D4B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3562" y="2838893"/>
            <a:ext cx="4982335" cy="2802564"/>
          </a:xfrm>
          <a:prstGeom prst="rect">
            <a:avLst/>
          </a:prstGeom>
        </p:spPr>
      </p:pic>
    </p:spTree>
    <p:extLst>
      <p:ext uri="{BB962C8B-B14F-4D97-AF65-F5344CB8AC3E}">
        <p14:creationId xmlns:p14="http://schemas.microsoft.com/office/powerpoint/2010/main" val="3415006672"/>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315DFC6-91C9-4B86-B4DD-EDAC18F782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bc9dea-9bf6-49de-a95a-f1fa7fcbbbfa"/>
    <ds:schemaRef ds:uri="86c132ca-d2ce-4f1f-9992-28ad6e106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B6FB8F-8731-4CCA-8A18-D407D8292112}">
  <ds:schemaRefs>
    <ds:schemaRef ds:uri="http://schemas.microsoft.com/sharepoint/v3/contenttype/forms"/>
  </ds:schemaRefs>
</ds:datastoreItem>
</file>

<file path=customXml/itemProps3.xml><?xml version="1.0" encoding="utf-8"?>
<ds:datastoreItem xmlns:ds="http://schemas.openxmlformats.org/officeDocument/2006/customXml" ds:itemID="{6EF848C6-4E0C-402A-A95E-E3D7DC183E67}">
  <ds:schemaRefs>
    <ds:schemaRef ds:uri="http://purl.org/dc/terms/"/>
    <ds:schemaRef ds:uri="48bc9dea-9bf6-49de-a95a-f1fa7fcbbbfa"/>
    <ds:schemaRef ds:uri="http://www.w3.org/XML/1998/namespace"/>
    <ds:schemaRef ds:uri="http://purl.org/dc/elements/1.1/"/>
    <ds:schemaRef ds:uri="http://purl.org/dc/dcmityp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86c132ca-d2ce-4f1f-9992-28ad6e1060fc"/>
  </ds:schemaRefs>
</ds:datastoreItem>
</file>

<file path=docProps/app.xml><?xml version="1.0" encoding="utf-8"?>
<Properties xmlns="http://schemas.openxmlformats.org/officeDocument/2006/extended-properties" xmlns:vt="http://schemas.openxmlformats.org/officeDocument/2006/docPropsVTypes">
  <TotalTime>623</TotalTime>
  <Words>1790</Words>
  <Application>Microsoft Office PowerPoint</Application>
  <PresentationFormat>Širokouhlá</PresentationFormat>
  <Paragraphs>87</Paragraphs>
  <Slides>21</Slides>
  <Notes>0</Notes>
  <HiddenSlides>0</HiddenSlides>
  <MMClips>0</MMClips>
  <ScaleCrop>false</ScaleCrop>
  <HeadingPairs>
    <vt:vector size="4" baseType="variant">
      <vt:variant>
        <vt:lpstr>Motív</vt:lpstr>
      </vt:variant>
      <vt:variant>
        <vt:i4>2</vt:i4>
      </vt:variant>
      <vt:variant>
        <vt:lpstr>Nadpisy snímok</vt:lpstr>
      </vt:variant>
      <vt:variant>
        <vt:i4>21</vt:i4>
      </vt:variant>
    </vt:vector>
  </HeadingPairs>
  <TitlesOfParts>
    <vt:vector size="23" baseType="lpstr">
      <vt:lpstr>Motív Office</vt:lpstr>
      <vt:lpstr>1_Motív Office</vt:lpstr>
      <vt:lpstr>Digitálne občianstvo – pochopenie digitálneho občianstva </vt:lpstr>
      <vt:lpstr>Pochopenie digitálneho občianstva </vt:lpstr>
      <vt:lpstr>Rámec DigCompu pre občanov EÚ</vt:lpstr>
      <vt:lpstr>Rámec DigCompu pre občanov EÚ 5 kompetenčných oblastí  </vt:lpstr>
      <vt:lpstr>Rámec DigCompu pre občanov EÚ</vt:lpstr>
      <vt:lpstr>Príručka vzdelávania k digitálnemu občianstvu od Rady Európy </vt:lpstr>
      <vt:lpstr>Príručka vzdelávania k digitálnemu občianstvu od Rady Európy  </vt:lpstr>
      <vt:lpstr>Príručka vzdelávania k digitálnemu občianstvu od Rady Európy  - 3 skupiny pre 10 oblastí</vt:lpstr>
      <vt:lpstr>Prijatie digitálnych nástrojov na posilnenie postavenia občanov</vt:lpstr>
      <vt:lpstr>Identita digitálneho občana</vt:lpstr>
      <vt:lpstr>Digitálna štátna správa a byrokracia </vt:lpstr>
      <vt:lpstr>Účasť v digitálnej demokracii</vt:lpstr>
      <vt:lpstr>Petičné platformy pre zmenu</vt:lpstr>
      <vt:lpstr>Crowdfundingová demokracia</vt:lpstr>
      <vt:lpstr>Sociálne médiá a aktivizmus</vt:lpstr>
      <vt:lpstr>Lokálne digitálne fóra a komunitné hlasy</vt:lpstr>
      <vt:lpstr>Zabezpečenie politiky digitálnej spätnej väzby </vt:lpstr>
      <vt:lpstr>Inovatívne technológie v demokracii </vt:lpstr>
      <vt:lpstr>Digitálna identita v EÚ – praktický krok k digitálnemu občianstvu  </vt:lpstr>
      <vt:lpstr>Digitálna účasť v demokracii EÚ</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Digital Resilience by Making Digital Wellbeing and Security Accessible to All 2022-2-SK01-KA220-ADU-000096888</dc:title>
  <dc:creator>Alexandros Koumanis</dc:creator>
  <cp:lastModifiedBy>Norbert Kecskés</cp:lastModifiedBy>
  <cp:revision>60</cp:revision>
  <dcterms:created xsi:type="dcterms:W3CDTF">2024-06-25T08:57:08Z</dcterms:created>
  <dcterms:modified xsi:type="dcterms:W3CDTF">2024-10-20T16:46:49Z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