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23"/>
  </p:notesMasterIdLst>
  <p:sldIdLst>
    <p:sldId id="295" r:id="rId6"/>
    <p:sldId id="296" r:id="rId7"/>
    <p:sldId id="292" r:id="rId8"/>
    <p:sldId id="297" r:id="rId9"/>
    <p:sldId id="298" r:id="rId10"/>
    <p:sldId id="299" r:id="rId11"/>
    <p:sldId id="300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6F83-4F5D-4D5E-A16C-3B88ECE4DD24}" type="datetimeFigureOut">
              <a:rPr lang="el-GR" smtClean="0"/>
              <a:t>13/10/2024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2708B-D705-4B26-90F3-2A92C02B34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3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ERASMUS+KA220-ADU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Cooperation partnerships in adult education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KA220-ADU-2BF13E10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&gt;&gt;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1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1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4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8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7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5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6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1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4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5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8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7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6294D-597E-4D2E-B81B-892A1B613257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6F323-A7D3-4479-AD34-CAE92524068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6294D-597E-4D2E-B81B-892A1B613257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6F323-A7D3-4479-AD34-CAE92524068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6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89954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" TargetMode="External"/><Relationship Id="rId2" Type="http://schemas.openxmlformats.org/officeDocument/2006/relationships/hyperlink" Target="https://www.internetsociet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sc.gov.uk/files/Using-passwords-protect-devices-data-infographi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protection.ie/en/individuals/rights-individuals-under-general-data-protection-regul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Study%20on%20the%20availability%20of%20trustworthy%20online%20privacy%20tools%20for%20the%20general%20public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a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2"/>
            <a:ext cx="5334930" cy="18450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cs-CZ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 občanství – bezpečnost online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&amp;</a:t>
            </a:r>
            <a:r>
              <a:rPr lang="cs-CZ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digitální práva</a:t>
            </a: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6" y="963504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přístupné všem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1026" name="Picture 2" descr="Is digital citizenship really that different than citizens… | Flickr">
            <a:extLst>
              <a:ext uri="{FF2B5EF4-FFF2-40B4-BE49-F238E27FC236}">
                <a16:creationId xmlns:a16="http://schemas.microsoft.com/office/drawing/2014/main" id="{3F8A124C-7493-AF86-605C-584A40A8B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652" r="1051" b="6954"/>
          <a:stretch/>
        </p:blipFill>
        <p:spPr bwMode="auto">
          <a:xfrm>
            <a:off x="1099553" y="1611198"/>
            <a:ext cx="3686091" cy="3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US" sz="3100" dirty="0" err="1">
                <a:latin typeface="Aptos" panose="020B0004020202020204" pitchFamily="34" charset="0"/>
                <a:ea typeface="Cambria"/>
              </a:rPr>
              <a:t>Principy</a:t>
            </a:r>
            <a:r>
              <a:rPr lang="en-US" sz="31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100" dirty="0" err="1">
                <a:latin typeface="Aptos" panose="020B0004020202020204" pitchFamily="34" charset="0"/>
                <a:ea typeface="Cambria"/>
              </a:rPr>
              <a:t>shromažďování</a:t>
            </a:r>
            <a:r>
              <a:rPr lang="en-US" sz="31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100" dirty="0" err="1">
                <a:latin typeface="Aptos" panose="020B0004020202020204" pitchFamily="34" charset="0"/>
                <a:ea typeface="Cambria"/>
              </a:rPr>
              <a:t>dat</a:t>
            </a:r>
            <a:r>
              <a:rPr lang="cs-CZ" sz="3100" dirty="0">
                <a:latin typeface="Aptos" panose="020B0004020202020204" pitchFamily="34" charset="0"/>
                <a:ea typeface="Cambria"/>
              </a:rPr>
              <a:t> a jejich</a:t>
            </a:r>
            <a:r>
              <a:rPr lang="en-US" sz="31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3100" dirty="0">
                <a:latin typeface="Aptos" panose="020B0004020202020204" pitchFamily="34" charset="0"/>
                <a:ea typeface="Cambria"/>
              </a:rPr>
              <a:t>d</a:t>
            </a:r>
            <a:r>
              <a:rPr lang="en-US" sz="3100" dirty="0" err="1">
                <a:latin typeface="Aptos" panose="020B0004020202020204" pitchFamily="34" charset="0"/>
                <a:ea typeface="Cambria"/>
              </a:rPr>
              <a:t>emystifikace</a:t>
            </a:r>
            <a:r>
              <a:rPr lang="en-US" sz="3100" dirty="0">
                <a:latin typeface="Aptos" panose="020B0004020202020204" pitchFamily="34" charset="0"/>
                <a:ea typeface="Cambria"/>
              </a:rPr>
              <a:t> 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6" y="1711842"/>
            <a:ext cx="10745263" cy="486971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GB" sz="3200" dirty="0" err="1">
                <a:latin typeface="Aptos" panose="020B0004020202020204" pitchFamily="34" charset="0"/>
                <a:ea typeface="Cambria"/>
              </a:rPr>
              <a:t>Každé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kliknutí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lajk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vyhledávání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lze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sledovat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Pochopte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spravujte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data,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která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sdílíte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 tím, že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čte</a:t>
            </a:r>
            <a:r>
              <a:rPr lang="cs-CZ" sz="3200" dirty="0" err="1">
                <a:latin typeface="Aptos" panose="020B0004020202020204" pitchFamily="34" charset="0"/>
                <a:ea typeface="Cambria"/>
              </a:rPr>
              <a:t>te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zásad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ochrany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osobních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údajů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používáním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nástrojů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zaměřených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ochranu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osobních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údajů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kontrolou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souborů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cookie a 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pravidel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sledování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cs-CZ" sz="3200" b="1" dirty="0">
                <a:latin typeface="Aptos" panose="020B0004020202020204" pitchFamily="34" charset="0"/>
                <a:ea typeface="Cambria"/>
              </a:rPr>
              <a:t>Co kdyby? Scénář</a:t>
            </a:r>
            <a:r>
              <a:rPr lang="en-GB" sz="32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Pokud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by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byla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zveřejněna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všechna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online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vyhledávání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za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poslední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rok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, co by o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vás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prozradila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?</a:t>
            </a:r>
          </a:p>
          <a:p>
            <a:pPr algn="just"/>
            <a:r>
              <a:rPr lang="cs-CZ" sz="3200" b="1" dirty="0">
                <a:latin typeface="Aptos" panose="020B0004020202020204" pitchFamily="34" charset="0"/>
                <a:ea typeface="Cambria"/>
              </a:rPr>
              <a:t>Názor experta</a:t>
            </a:r>
            <a:r>
              <a:rPr lang="en-GB" sz="32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"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Soukromí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není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možné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nemělo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by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cenou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kterou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akceptujeme výměnou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za to,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že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jen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dostaneme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na internet." - Gary Kovacs,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bývalý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generální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ředitel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Mozilly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57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n-GB" sz="2800" dirty="0" err="1">
                <a:latin typeface="Aptos" panose="020B0004020202020204" pitchFamily="34" charset="0"/>
                <a:ea typeface="Cambria"/>
              </a:rPr>
              <a:t>Právo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zapomenut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Uplatnění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vašeho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práva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zapomenut</a:t>
            </a:r>
            <a:endParaRPr lang="en-GB" sz="40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1439280"/>
            <a:ext cx="10840955" cy="4993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cs-CZ" sz="2600" dirty="0">
                <a:latin typeface="Aptos" panose="020B0004020202020204" pitchFamily="34" charset="0"/>
                <a:ea typeface="Cambria"/>
              </a:rPr>
              <a:t>Právo být zapomenut vás opravňuje požádat o vymazání osobních údajů z vyhledávačů za určitých podmínek, což umožňuje kontrolu nad vaší digitální stopou.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Rychlý tip: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Chcete-li uplatnit právo být zapomenut, identifikujte konkrétní adresy URL, které obsahují zastaralé nebo irelevantní osobní údaje, a postupujte podle postupu vyhledávacího webu pro žádosti o odstranění.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Kontrolní otázka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</a:t>
            </a:r>
            <a:r>
              <a:rPr lang="cs-CZ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Jaký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druh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informací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kvalifikován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odstranění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podle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práva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zapomenut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? A)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t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rapné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fotografie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ze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sociálních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sítí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B)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v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eřejné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záznamy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C)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z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astaralé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irelevantní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informace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Názor experta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"Právo být zapomenut odráží požadavek jednotlivce na vymazání určitých údajů, aby je již třetí osoby nemohly vysledovat." – 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Viviane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Redingová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, bývalá místopředsedkyně Evropské komise.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077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ptos" panose="020B0004020202020204" pitchFamily="34" charset="0"/>
                <a:ea typeface="Cambria"/>
              </a:rPr>
              <a:t>Digital </a:t>
            </a:r>
            <a:r>
              <a:rPr lang="cs-CZ" sz="4000" dirty="0">
                <a:latin typeface="Aptos" panose="020B0004020202020204" pitchFamily="34" charset="0"/>
                <a:ea typeface="Cambria"/>
              </a:rPr>
              <a:t>„harašení“ a jak s ním bojovat</a:t>
            </a:r>
            <a:endParaRPr lang="en-GB" sz="40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1439280"/>
            <a:ext cx="10840955" cy="4993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obtěžování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od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kyberšikany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po online stalking,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může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emocionálně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náročné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nebezpečné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Pomocí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nástrojů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platformy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blokujte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oznamujte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chraňte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svou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pohodu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případě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potřeby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obraťte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podpůrné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sítě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Rychlý tip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</a:t>
            </a:r>
            <a:r>
              <a:rPr lang="cs-CZ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Před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zablokováním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nahlášením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zdokumentujte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všechny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případy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obtěžování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protože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potřebné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důkaz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Co kdyby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? Sc</a:t>
            </a:r>
            <a:r>
              <a:rPr lang="cs-CZ" sz="2600" b="1" dirty="0" err="1">
                <a:latin typeface="Aptos" panose="020B0004020202020204" pitchFamily="34" charset="0"/>
                <a:ea typeface="Cambria"/>
              </a:rPr>
              <a:t>énář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Představte si, že by každá negativní online interakce zanechala fyzickou stopu. Jak byste se chránili?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Názor odborníka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"Online obtěžování má dopad 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offline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. Rozpoznání příznaků a vědět, jak reagovat, je pro naše digitální zdraví zásadní." - Monica Lewinská, aktivistka proti šikaně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6154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r>
              <a:rPr lang="en-GB" sz="4000" dirty="0" err="1">
                <a:latin typeface="Aptos" panose="020B0004020202020204" pitchFamily="34" charset="0"/>
                <a:ea typeface="Cambria"/>
              </a:rPr>
              <a:t>Přijetí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šifrované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komunikace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1439280"/>
            <a:ext cx="10840955" cy="4993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GB" sz="2600" dirty="0" err="1">
                <a:latin typeface="Aptos" panose="020B0004020202020204" pitchFamily="34" charset="0"/>
                <a:ea typeface="Cambria"/>
              </a:rPr>
              <a:t>Šifrování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zajišťuje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že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zprávy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může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číst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pouze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zamýšlený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příjemce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Používejte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šifrované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aplikace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zasílání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zpráv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ochraně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svých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konverzací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před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odposlouchávači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Rychlý tip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Hledejte aplikace pro zasílání zpráv, které nabízejí end-to-end šifrování jako standardní funkci pro veškerou komunikaci.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Kontrolní otázka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</a:t>
            </a:r>
            <a:r>
              <a:rPr lang="cs-CZ" sz="26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Proč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end-to-end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šifrování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důležité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soukromí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? A)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d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íky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tomu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vypadají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zprávy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skvěle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B)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b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komukoli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kromě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příjemce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čtení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vašich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zpráv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C)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z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rychluje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připojení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internetu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Názor odborníka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"V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době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kdy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osobní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zneužity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podvodníky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kýmkoli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kdo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chce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zneužít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osobní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funguje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šifrování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zámek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klíč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." - Edward Snowden,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obhájce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soukromí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67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1" y="250032"/>
            <a:ext cx="11192579" cy="7695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  <a:t>Bezpečné online transakce</a:t>
            </a:r>
            <a:endParaRPr lang="en-GB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24" y="1208652"/>
            <a:ext cx="8014064" cy="516025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400" dirty="0">
                <a:latin typeface="Aptos" panose="020B0004020202020204" pitchFamily="34" charset="0"/>
              </a:rPr>
              <a:t>Online </a:t>
            </a:r>
            <a:r>
              <a:rPr lang="en-GB" sz="2400" dirty="0" err="1">
                <a:latin typeface="Aptos" panose="020B0004020202020204" pitchFamily="34" charset="0"/>
              </a:rPr>
              <a:t>transakce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jsou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pohodlné</a:t>
            </a:r>
            <a:r>
              <a:rPr lang="en-GB" sz="2400" dirty="0">
                <a:latin typeface="Aptos" panose="020B0004020202020204" pitchFamily="34" charset="0"/>
              </a:rPr>
              <a:t>, ale </a:t>
            </a:r>
            <a:r>
              <a:rPr lang="en-GB" sz="2400" dirty="0" err="1">
                <a:latin typeface="Aptos" panose="020B0004020202020204" pitchFamily="34" charset="0"/>
              </a:rPr>
              <a:t>mohou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vás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vystavit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rizikům</a:t>
            </a:r>
            <a:r>
              <a:rPr lang="en-GB" sz="2400" dirty="0">
                <a:latin typeface="Aptos" panose="020B0004020202020204" pitchFamily="34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</a:rPr>
              <a:t>jako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jsou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podvody</a:t>
            </a:r>
            <a:r>
              <a:rPr lang="en-GB" sz="2400" dirty="0">
                <a:latin typeface="Aptos" panose="020B0004020202020204" pitchFamily="34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</a:rPr>
              <a:t>krádeže</a:t>
            </a:r>
            <a:r>
              <a:rPr lang="en-GB" sz="2400" dirty="0">
                <a:latin typeface="Aptos" panose="020B0004020202020204" pitchFamily="34" charset="0"/>
              </a:rPr>
              <a:t> identity. </a:t>
            </a:r>
            <a:r>
              <a:rPr lang="en-GB" sz="2400" dirty="0" err="1">
                <a:latin typeface="Aptos" panose="020B0004020202020204" pitchFamily="34" charset="0"/>
              </a:rPr>
              <a:t>Zajistěte</a:t>
            </a:r>
            <a:r>
              <a:rPr lang="en-GB" sz="2400" dirty="0">
                <a:latin typeface="Aptos" panose="020B0004020202020204" pitchFamily="34" charset="0"/>
              </a:rPr>
              <a:t>, aby </a:t>
            </a:r>
            <a:r>
              <a:rPr lang="en-GB" sz="2400" dirty="0" err="1">
                <a:latin typeface="Aptos" panose="020B0004020202020204" pitchFamily="34" charset="0"/>
              </a:rPr>
              <a:t>webové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stránky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používaly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protokol</a:t>
            </a:r>
            <a:r>
              <a:rPr lang="en-GB" sz="2400" dirty="0">
                <a:latin typeface="Aptos" panose="020B0004020202020204" pitchFamily="34" charset="0"/>
              </a:rPr>
              <a:t> HTTPS a </a:t>
            </a:r>
            <a:r>
              <a:rPr lang="en-GB" sz="2400" dirty="0" err="1">
                <a:latin typeface="Aptos" panose="020B0004020202020204" pitchFamily="34" charset="0"/>
              </a:rPr>
              <a:t>buďte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opatrní</a:t>
            </a:r>
            <a:r>
              <a:rPr lang="en-GB" sz="2400" dirty="0">
                <a:latin typeface="Aptos" panose="020B0004020202020204" pitchFamily="34" charset="0"/>
              </a:rPr>
              <a:t> s </a:t>
            </a:r>
            <a:r>
              <a:rPr lang="en-GB" sz="2400" dirty="0" err="1">
                <a:latin typeface="Aptos" panose="020B0004020202020204" pitchFamily="34" charset="0"/>
              </a:rPr>
              <a:t>finančními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informacemi</a:t>
            </a:r>
            <a:r>
              <a:rPr lang="en-GB" sz="2400" dirty="0">
                <a:latin typeface="Aptos" panose="020B0004020202020204" pitchFamily="34" charset="0"/>
              </a:rPr>
              <a:t>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</a:rPr>
              <a:t>Rychlý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cs-CZ" b="1" dirty="0">
                <a:latin typeface="Aptos" panose="020B0004020202020204" pitchFamily="34" charset="0"/>
              </a:rPr>
              <a:t>t</a:t>
            </a:r>
            <a:r>
              <a:rPr lang="en-GB" b="1" dirty="0" err="1">
                <a:latin typeface="Aptos" panose="020B0004020202020204" pitchFamily="34" charset="0"/>
              </a:rPr>
              <a:t>ip</a:t>
            </a:r>
            <a:r>
              <a:rPr lang="en-GB" b="1" dirty="0">
                <a:latin typeface="Aptos" panose="020B0004020202020204" pitchFamily="34" charset="0"/>
              </a:rPr>
              <a:t>:</a:t>
            </a:r>
            <a:r>
              <a:rPr lang="cs-CZ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Pro online </a:t>
            </a:r>
            <a:r>
              <a:rPr lang="en-GB" dirty="0" err="1">
                <a:latin typeface="Aptos" panose="020B0004020202020204" pitchFamily="34" charset="0"/>
              </a:rPr>
              <a:t>nákupy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používejte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vyhrazenou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kreditní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kartu</a:t>
            </a:r>
            <a:r>
              <a:rPr lang="en-GB" dirty="0">
                <a:latin typeface="Aptos" panose="020B0004020202020204" pitchFamily="34" charset="0"/>
              </a:rPr>
              <a:t> s </a:t>
            </a:r>
            <a:r>
              <a:rPr lang="en-GB" dirty="0" err="1">
                <a:latin typeface="Aptos" panose="020B0004020202020204" pitchFamily="34" charset="0"/>
              </a:rPr>
              <a:t>nízkým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limitem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abyste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omezili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potenciální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odhalení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podvodů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</a:rPr>
              <a:t>Co kdyby</a:t>
            </a:r>
            <a:r>
              <a:rPr lang="en-GB" b="1" dirty="0">
                <a:latin typeface="Aptos" panose="020B0004020202020204" pitchFamily="34" charset="0"/>
              </a:rPr>
              <a:t>? Sc</a:t>
            </a:r>
            <a:r>
              <a:rPr lang="cs-CZ" b="1" dirty="0" err="1">
                <a:latin typeface="Aptos" panose="020B0004020202020204" pitchFamily="34" charset="0"/>
              </a:rPr>
              <a:t>énář</a:t>
            </a:r>
            <a:r>
              <a:rPr lang="en-GB" b="1" dirty="0">
                <a:latin typeface="Aptos" panose="020B0004020202020204" pitchFamily="34" charset="0"/>
              </a:rPr>
              <a:t>: </a:t>
            </a:r>
            <a:r>
              <a:rPr lang="cs-CZ" dirty="0">
                <a:latin typeface="Aptos" panose="020B0004020202020204" pitchFamily="34" charset="0"/>
              </a:rPr>
              <a:t>Pokud by byly odhaleny vaše online nákupní návyky, co by řekly o vašem přístupu k bezpečnosti?</a:t>
            </a:r>
            <a:endParaRPr lang="en-GB" dirty="0">
              <a:latin typeface="Aptos" panose="020B0004020202020204" pitchFamily="34" charset="0"/>
            </a:endParaRP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</a:rPr>
              <a:t>Názor odborníka</a:t>
            </a:r>
            <a:r>
              <a:rPr lang="en-GB" b="1" dirty="0">
                <a:latin typeface="Aptos" panose="020B0004020202020204" pitchFamily="34" charset="0"/>
              </a:rPr>
              <a:t>: </a:t>
            </a:r>
            <a:r>
              <a:rPr lang="en-GB" dirty="0">
                <a:latin typeface="Aptos" panose="020B0004020202020204" pitchFamily="34" charset="0"/>
              </a:rPr>
              <a:t>"</a:t>
            </a:r>
            <a:r>
              <a:rPr lang="en-GB" dirty="0" err="1">
                <a:latin typeface="Aptos" panose="020B0004020202020204" pitchFamily="34" charset="0"/>
              </a:rPr>
              <a:t>Bezpečnost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vašich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osobních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údajů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stejně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tak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vašich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postupech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jako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bezpečnosti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webových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stránek</a:t>
            </a:r>
            <a:r>
              <a:rPr lang="en-GB" dirty="0">
                <a:latin typeface="Aptos" panose="020B0004020202020204" pitchFamily="34" charset="0"/>
              </a:rPr>
              <a:t>." - Bruce Schneier, </a:t>
            </a:r>
            <a:r>
              <a:rPr lang="en-GB" dirty="0" err="1">
                <a:latin typeface="Aptos" panose="020B0004020202020204" pitchFamily="34" charset="0"/>
              </a:rPr>
              <a:t>bezpečnostní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technolog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5EE17A-BDD3-F94A-8593-5C494932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05" y="1933678"/>
            <a:ext cx="2580828" cy="26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ptos" panose="020B0004020202020204" pitchFamily="34" charset="0"/>
                <a:ea typeface="Cambria"/>
              </a:rPr>
              <a:t>Digit</a:t>
            </a:r>
            <a:r>
              <a:rPr lang="cs-CZ" sz="4000" dirty="0" err="1">
                <a:latin typeface="Aptos" panose="020B0004020202020204" pitchFamily="34" charset="0"/>
                <a:ea typeface="Cambria"/>
              </a:rPr>
              <a:t>ální</a:t>
            </a:r>
            <a:r>
              <a:rPr lang="cs-CZ" sz="4000" dirty="0">
                <a:latin typeface="Aptos" panose="020B0004020202020204" pitchFamily="34" charset="0"/>
                <a:ea typeface="Cambria"/>
              </a:rPr>
              <a:t> gramotnost pro všechny</a:t>
            </a:r>
            <a:endParaRPr lang="en-GB" sz="40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1439280"/>
            <a:ext cx="10840955" cy="49934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cs-CZ" sz="2600" dirty="0">
                <a:latin typeface="Aptos" panose="020B0004020202020204" pitchFamily="34" charset="0"/>
                <a:ea typeface="Cambria"/>
              </a:rPr>
              <a:t>Digitální gramotnost není jen o pochopení toho, jak technologie používat, ale také o uznání jejich dopadu na soukromí, bezpečnost a společnost. Je nutné podporovat vzdělávací iniciativy k vybudování bezpečnějšího a informovanějšího digitálního světa.</a:t>
            </a:r>
          </a:p>
          <a:p>
            <a:pPr algn="just"/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Rychlý tip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Účastněte se workshopů a webinářů k digitální gramotnosti a  informujte se o novinkách k online bezpečnosti a digitálních právech. 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Kontrolní otázka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Jak přispívá zvyšování digitální gramotnosti k online bezpečnosti?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ke z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výšení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času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stráveného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obrazovce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 B)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podpoře schopnosti identifikovat a redukovat kyberhrozby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C)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ke zvýšení rychlosti internetu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600" b="1" dirty="0">
                <a:latin typeface="Aptos" panose="020B0004020202020204" pitchFamily="34" charset="0"/>
                <a:ea typeface="Cambria"/>
              </a:rPr>
              <a:t>Názor odborníka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"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gramotnost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přesahuje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rámec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funkčnosti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; je to 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kritickém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myšlení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přijímání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informovaných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rozhodnutí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online." - Danah Boyd,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odbornice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sociální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média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."</a:t>
            </a:r>
            <a:endParaRPr lang="cs-CZ" sz="1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793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90698"/>
            <a:ext cx="10967353" cy="857885"/>
          </a:xfrm>
        </p:spPr>
        <p:txBody>
          <a:bodyPr>
            <a:noAutofit/>
          </a:bodyPr>
          <a:lstStyle/>
          <a:p>
            <a:r>
              <a:rPr lang="cs-CZ" sz="3200" dirty="0">
                <a:latin typeface="Aptos" panose="020B0004020202020204" pitchFamily="34" charset="0"/>
                <a:ea typeface="Cambria"/>
              </a:rPr>
              <a:t>Utváření digitální budoucnosti: vaše role v digitální budoucnosti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1439280"/>
            <a:ext cx="10840955" cy="4993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cs-CZ" dirty="0">
                <a:latin typeface="Aptos" panose="020B0004020202020204" pitchFamily="34" charset="0"/>
                <a:ea typeface="Cambria"/>
              </a:rPr>
              <a:t>Každá online akce přispívá k utváření digitálního světa.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Prosazujte zásady, které chrání soukromí a podporují rovnost a zapojte svou moc digitálního občana k ovlivňování změn.</a:t>
            </a:r>
            <a:endParaRPr lang="en-GB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800" b="1" dirty="0">
                <a:latin typeface="Aptos" panose="020B0004020202020204" pitchFamily="34" charset="0"/>
                <a:ea typeface="Cambria"/>
              </a:rPr>
              <a:t>Rychlý t</a:t>
            </a:r>
            <a:r>
              <a:rPr lang="en-GB" sz="2800" b="1" dirty="0" err="1">
                <a:latin typeface="Aptos" panose="020B0004020202020204" pitchFamily="34" charset="0"/>
                <a:ea typeface="Cambria"/>
              </a:rPr>
              <a:t>ip</a:t>
            </a:r>
            <a:r>
              <a:rPr lang="en-GB" sz="28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Engage with digital rights organizations and participate in campaigns advocating for online privacy and security reforms.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800" b="1" dirty="0">
                <a:latin typeface="Aptos" panose="020B0004020202020204" pitchFamily="34" charset="0"/>
                <a:ea typeface="Cambria"/>
              </a:rPr>
              <a:t>Co kdyby?</a:t>
            </a:r>
            <a:r>
              <a:rPr lang="en-GB" sz="2800" b="1" dirty="0">
                <a:latin typeface="Aptos" panose="020B0004020202020204" pitchFamily="34" charset="0"/>
                <a:ea typeface="Cambria"/>
              </a:rPr>
              <a:t> Sc</a:t>
            </a:r>
            <a:r>
              <a:rPr lang="cs-CZ" sz="2800" b="1" dirty="0" err="1">
                <a:latin typeface="Aptos" panose="020B0004020202020204" pitchFamily="34" charset="0"/>
                <a:ea typeface="Cambria"/>
              </a:rPr>
              <a:t>énář</a:t>
            </a:r>
            <a:r>
              <a:rPr lang="en-GB" sz="28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800" dirty="0">
                <a:latin typeface="Aptos" panose="020B0004020202020204" pitchFamily="34" charset="0"/>
                <a:ea typeface="Cambria"/>
              </a:rPr>
              <a:t>Co kdyby vaše dnešní digitální akce ovlivnily prostředí ochrany soukromí na internetu zítra? 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800" b="1" dirty="0">
                <a:latin typeface="Aptos" panose="020B0004020202020204" pitchFamily="34" charset="0"/>
                <a:ea typeface="Cambria"/>
              </a:rPr>
              <a:t>Expert Opinion: 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"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Všichni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máme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digitálním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věku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zájem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. To, jak se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dnes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zapojíme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do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technologií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bude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utvářet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naši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kolektivní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budoucnost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." - Tim Berners-Lee, </a:t>
            </a:r>
            <a:r>
              <a:rPr lang="en-GB" sz="2800" dirty="0" err="1">
                <a:latin typeface="Aptos" panose="020B0004020202020204" pitchFamily="34" charset="0"/>
                <a:ea typeface="Cambria"/>
              </a:rPr>
              <a:t>vynálezce</a:t>
            </a:r>
            <a:r>
              <a:rPr lang="en-GB" sz="2800" dirty="0">
                <a:latin typeface="Aptos" panose="020B0004020202020204" pitchFamily="34" charset="0"/>
                <a:ea typeface="Cambria"/>
              </a:rPr>
              <a:t> World Wide Web.</a:t>
            </a:r>
            <a:endParaRPr lang="cs-CZ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9065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532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67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Volná licence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</a:t>
            </a:r>
            <a:r>
              <a:rPr kumimoji="0" lang="cs-CZ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ento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produkt byl vytvořen jako součást projektu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za podpory Evropské komise a vyjadřuje výlučně názor autora. Evropská komise neodpovídá za obsah dokumentu.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The publication obtains the Creative Commons License CC BY- NC SA.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</a:t>
            </a:r>
            <a:r>
              <a:rPr kumimoji="0" lang="cs-CZ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ato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licence opravňuje distribuovat, remixovat, vylepšovat a vytvářet další obsahy, ale pouze nekomerčně. Je-li obsah používán, musí být: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1.Uveden zdroj a link k licenci a musí být uvedeny případné úpravy textu. Copyright zůstává autorům dokumentů.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2.Text nesmí být použit ke komerčním účelům.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3.Dojde-li k úpravám textu, musí být úpravy uvedeny pod identickou licencí jako originál.</a:t>
            </a:r>
          </a:p>
          <a:p>
            <a:pPr marL="304815" marR="0" lvl="1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133" noProof="0" dirty="0">
              <a:solidFill>
                <a:srgbClr val="FF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304815" marR="0" lvl="1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Vyloučení odpovědnosti: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Finančně podpořeno Evropskou unií. Názory a stanoviska vyjádřená v textu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nutně nereflektují názory EU a Evropské exekutivní agentury (EACEA). Obě instituce neodpovídají za obsah.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089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ptos" panose="020B0004020202020204" pitchFamily="34" charset="0"/>
                <a:cs typeface="Calibri Light" panose="020F0302020204030204" pitchFamily="34" charset="0"/>
              </a:rPr>
              <a:t>Bezpečnost o</a:t>
            </a:r>
            <a:r>
              <a:rPr lang="en-US" sz="4400" dirty="0" err="1">
                <a:latin typeface="Aptos" panose="020B0004020202020204" pitchFamily="34" charset="0"/>
                <a:cs typeface="Calibri Light" panose="020F0302020204030204" pitchFamily="34" charset="0"/>
              </a:rPr>
              <a:t>nline</a:t>
            </a:r>
            <a:r>
              <a:rPr lang="en-US" sz="4400" dirty="0">
                <a:latin typeface="Aptos" panose="020B0004020202020204" pitchFamily="34" charset="0"/>
                <a:cs typeface="Calibri Light" panose="020F0302020204030204" pitchFamily="34" charset="0"/>
              </a:rPr>
              <a:t>  &amp; </a:t>
            </a:r>
            <a:r>
              <a:rPr lang="cs-CZ" sz="4400" dirty="0">
                <a:latin typeface="Aptos" panose="020B0004020202020204" pitchFamily="34" charset="0"/>
                <a:cs typeface="Calibri Light" panose="020F0302020204030204" pitchFamily="34" charset="0"/>
              </a:rPr>
              <a:t>digitální práva</a:t>
            </a:r>
            <a:endParaRPr lang="en-US" sz="44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902"/>
            <a:ext cx="10853928" cy="4677684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J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ak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se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pohybujeme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rozsáhlém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digitálním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prostředí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pochopení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praktikování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online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bezpečnosti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se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stává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zásadní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pro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ochranu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nás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našich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dat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před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kybernetickými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hrozbami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Nejde však jen o bezpečnost; Jde také o poznání a uplatňování našich digitálních práv, která zajišťují naši svobodu a soukromí v digitálním světě. 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Tento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modul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vás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provede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základy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bezpečnosti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online a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zároveň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vám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poskytne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znalosti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potřebné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uplatňování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vašich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digitálních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práv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Od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zabezpečení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vašich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osobních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údajů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před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hackery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až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po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pochopení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právních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rámců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které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vás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chrání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, se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vydáváme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na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cestu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tomu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abychom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se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stali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zodpovědnými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informovanými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digitálními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  <a:cs typeface="Calibri" panose="020F0502020204030204" pitchFamily="34" charset="0"/>
              </a:rPr>
              <a:t>občany</a:t>
            </a:r>
            <a:r>
              <a:rPr lang="en-GB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endParaRPr lang="cs-CZ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Společně prozkoumáme strategie pro ochranu vaší online přítomnosti, seznámíme se s právy, která máte jako uživatelé internetu a odhalíme nástroje, které vám mohou pomoci procházet digitálním věkem s jistotou a bezpečností.</a:t>
            </a:r>
          </a:p>
          <a:p>
            <a:pPr algn="just">
              <a:spcAft>
                <a:spcPts val="600"/>
              </a:spcAft>
            </a:pPr>
            <a:r>
              <a:rPr lang="cs-CZ" sz="2400" b="1" dirty="0">
                <a:latin typeface="Aptos" panose="020B0004020202020204" pitchFamily="34" charset="0"/>
              </a:rPr>
              <a:t>Prozkoumejte</a:t>
            </a:r>
            <a:r>
              <a:rPr lang="cs-CZ" sz="2400" dirty="0">
                <a:latin typeface="Aptos" panose="020B0004020202020204" pitchFamily="34" charset="0"/>
              </a:rPr>
              <a:t> </a:t>
            </a:r>
            <a:r>
              <a:rPr lang="cs-CZ" sz="2400" b="1" dirty="0">
                <a:latin typeface="Aptos" panose="020B0004020202020204" pitchFamily="34" charset="0"/>
              </a:rPr>
              <a:t>dále</a:t>
            </a:r>
            <a:r>
              <a:rPr lang="cs-CZ" sz="2400" dirty="0">
                <a:latin typeface="Aptos" panose="020B0004020202020204" pitchFamily="34" charset="0"/>
              </a:rPr>
              <a:t>: Chcete-li se hlouběji ponořit do svých digitálních práv a tipy, jak zůstat v bezpečí online, navštivte webovou stránku Internet Society o bezpečnosti na internetu </a:t>
            </a:r>
            <a:r>
              <a:rPr lang="cs-CZ" sz="2400" dirty="0">
                <a:latin typeface="Aptos" panose="020B0004020202020204" pitchFamily="34" charset="0"/>
                <a:hlinkClick r:id="rId2"/>
              </a:rPr>
              <a:t>zde</a:t>
            </a:r>
            <a:r>
              <a:rPr lang="en-US" sz="2400" dirty="0">
                <a:latin typeface="Aptos" panose="020B0004020202020204" pitchFamily="34" charset="0"/>
                <a:hlinkClick r:id="rId2"/>
              </a:rPr>
              <a:t> </a:t>
            </a:r>
            <a:r>
              <a:rPr lang="cs-CZ" sz="2400" dirty="0">
                <a:latin typeface="Aptos" panose="020B0004020202020204" pitchFamily="34" charset="0"/>
              </a:rPr>
              <a:t>zde a příručku </a:t>
            </a:r>
            <a:r>
              <a:rPr lang="cs-CZ" sz="2400" dirty="0" err="1">
                <a:latin typeface="Aptos" panose="020B0004020202020204" pitchFamily="34" charset="0"/>
              </a:rPr>
              <a:t>Electronic</a:t>
            </a:r>
            <a:r>
              <a:rPr lang="cs-CZ" sz="2400" dirty="0">
                <a:latin typeface="Aptos" panose="020B0004020202020204" pitchFamily="34" charset="0"/>
              </a:rPr>
              <a:t> </a:t>
            </a:r>
            <a:r>
              <a:rPr lang="cs-CZ" sz="2400" dirty="0" err="1">
                <a:latin typeface="Aptos" panose="020B0004020202020204" pitchFamily="34" charset="0"/>
              </a:rPr>
              <a:t>Frontier</a:t>
            </a:r>
            <a:r>
              <a:rPr lang="cs-CZ" sz="2400" dirty="0">
                <a:latin typeface="Aptos" panose="020B0004020202020204" pitchFamily="34" charset="0"/>
              </a:rPr>
              <a:t> </a:t>
            </a:r>
            <a:r>
              <a:rPr lang="cs-CZ" sz="2400" dirty="0" err="1">
                <a:latin typeface="Aptos" panose="020B0004020202020204" pitchFamily="34" charset="0"/>
              </a:rPr>
              <a:t>Foundation</a:t>
            </a:r>
            <a:r>
              <a:rPr lang="cs-CZ" sz="2400" dirty="0">
                <a:latin typeface="Aptos" panose="020B0004020202020204" pitchFamily="34" charset="0"/>
              </a:rPr>
              <a:t> o digitálních právech </a:t>
            </a:r>
            <a:r>
              <a:rPr lang="en-US" sz="2400" dirty="0">
                <a:latin typeface="Aptos" panose="020B0004020202020204" pitchFamily="34" charset="0"/>
              </a:rPr>
              <a:t>page on Internet Safety </a:t>
            </a:r>
            <a:r>
              <a:rPr lang="cs-CZ" sz="2400" dirty="0">
                <a:latin typeface="Aptos" panose="020B0004020202020204" pitchFamily="34" charset="0"/>
                <a:hlinkClick r:id="rId3"/>
              </a:rPr>
              <a:t>zde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endParaRPr lang="en-GB" sz="24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4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ptos" panose="020B0004020202020204" pitchFamily="34" charset="0"/>
                <a:ea typeface="Cambria"/>
              </a:rPr>
              <a:t>Pilíře</a:t>
            </a:r>
            <a:r>
              <a:rPr lang="en-GB" dirty="0">
                <a:latin typeface="Aptos" panose="020B0004020202020204" pitchFamily="34" charset="0"/>
                <a:ea typeface="Cambria"/>
              </a:rPr>
              <a:t> online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bezpečnosti</a:t>
            </a:r>
            <a:endParaRPr lang="en-GB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15" y="1438210"/>
            <a:ext cx="10515600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000" dirty="0">
                <a:latin typeface="Aptos" panose="020B0004020202020204" pitchFamily="34" charset="0"/>
              </a:rPr>
              <a:t>Online </a:t>
            </a:r>
            <a:r>
              <a:rPr lang="en-US" sz="3000" dirty="0" err="1">
                <a:latin typeface="Aptos" panose="020B0004020202020204" pitchFamily="34" charset="0"/>
              </a:rPr>
              <a:t>bezpečnost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zahrnuje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ochranu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vašich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osobních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údajů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před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digitálními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riziky</a:t>
            </a:r>
            <a:r>
              <a:rPr lang="en-US" sz="3000" dirty="0">
                <a:latin typeface="Aptos" panose="020B0004020202020204" pitchFamily="34" charset="0"/>
              </a:rPr>
              <a:t>. </a:t>
            </a:r>
            <a:r>
              <a:rPr lang="en-US" sz="3000" dirty="0" err="1">
                <a:latin typeface="Aptos" panose="020B0004020202020204" pitchFamily="34" charset="0"/>
              </a:rPr>
              <a:t>Používejte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silná</a:t>
            </a:r>
            <a:r>
              <a:rPr lang="en-US" sz="3000" dirty="0">
                <a:latin typeface="Aptos" panose="020B0004020202020204" pitchFamily="34" charset="0"/>
              </a:rPr>
              <a:t>, </a:t>
            </a:r>
            <a:r>
              <a:rPr lang="en-US" sz="3000" dirty="0" err="1">
                <a:latin typeface="Aptos" panose="020B0004020202020204" pitchFamily="34" charset="0"/>
              </a:rPr>
              <a:t>jedinečná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hesla</a:t>
            </a:r>
            <a:r>
              <a:rPr lang="en-US" sz="3000" dirty="0">
                <a:latin typeface="Aptos" panose="020B0004020202020204" pitchFamily="34" charset="0"/>
              </a:rPr>
              <a:t> pro </a:t>
            </a:r>
            <a:r>
              <a:rPr lang="en-US" sz="3000" dirty="0" err="1">
                <a:latin typeface="Aptos" panose="020B0004020202020204" pitchFamily="34" charset="0"/>
              </a:rPr>
              <a:t>různé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účty</a:t>
            </a:r>
            <a:r>
              <a:rPr lang="en-US" sz="3000" dirty="0">
                <a:latin typeface="Aptos" panose="020B0004020202020204" pitchFamily="34" charset="0"/>
              </a:rPr>
              <a:t> a </a:t>
            </a:r>
            <a:r>
              <a:rPr lang="en-US" sz="3000" dirty="0" err="1">
                <a:latin typeface="Aptos" panose="020B0004020202020204" pitchFamily="34" charset="0"/>
              </a:rPr>
              <a:t>povolte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dvoufaktorové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ověřování</a:t>
            </a:r>
            <a:r>
              <a:rPr lang="en-US" sz="3000" dirty="0">
                <a:latin typeface="Aptos" panose="020B0004020202020204" pitchFamily="34" charset="0"/>
              </a:rPr>
              <a:t>, </a:t>
            </a:r>
            <a:r>
              <a:rPr lang="en-US" sz="3000" dirty="0" err="1">
                <a:latin typeface="Aptos" panose="020B0004020202020204" pitchFamily="34" charset="0"/>
              </a:rPr>
              <a:t>abyste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přidali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další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vrstvu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 err="1">
                <a:latin typeface="Aptos" panose="020B0004020202020204" pitchFamily="34" charset="0"/>
              </a:rPr>
              <a:t>zabezpečení</a:t>
            </a:r>
            <a:r>
              <a:rPr lang="en-US" sz="3000" dirty="0">
                <a:latin typeface="Aptos" panose="020B0004020202020204" pitchFamily="34" charset="0"/>
              </a:rPr>
              <a:t>.</a:t>
            </a:r>
            <a:endParaRPr lang="cs-CZ" sz="3000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US" sz="3000" dirty="0">
              <a:latin typeface="Aptos" panose="020B0004020202020204" pitchFamily="34" charset="0"/>
            </a:endParaRPr>
          </a:p>
          <a:p>
            <a:pPr algn="just"/>
            <a:r>
              <a:rPr lang="cs-CZ" sz="3000" b="1" dirty="0">
                <a:latin typeface="Aptos" panose="020B0004020202020204" pitchFamily="34" charset="0"/>
              </a:rPr>
              <a:t>Co možná nevíte</a:t>
            </a:r>
            <a:r>
              <a:rPr lang="cs-CZ" sz="3000" dirty="0">
                <a:latin typeface="Aptos" panose="020B0004020202020204" pitchFamily="34" charset="0"/>
              </a:rPr>
              <a:t>... Nejčastějším heslem je stále "123456". Volba silného hesla je vaší první obranou proti hackerům.</a:t>
            </a:r>
          </a:p>
          <a:p>
            <a:pPr algn="just"/>
            <a:endParaRPr lang="en-US" sz="3000" dirty="0">
              <a:latin typeface="Aptos" panose="020B0004020202020204" pitchFamily="34" charset="0"/>
            </a:endParaRPr>
          </a:p>
          <a:p>
            <a:pPr algn="just"/>
            <a:r>
              <a:rPr lang="cs-CZ" sz="3000" b="1" dirty="0">
                <a:latin typeface="Aptos" panose="020B0004020202020204" pitchFamily="34" charset="0"/>
              </a:rPr>
              <a:t>Dodatečný zdroj: </a:t>
            </a:r>
            <a:r>
              <a:rPr lang="cs-CZ" sz="3000" dirty="0">
                <a:latin typeface="Aptos" panose="020B0004020202020204" pitchFamily="34" charset="0"/>
              </a:rPr>
              <a:t>Navštivte průvodce Centra národní kyberbezpečnosti o efektivním používání hesel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cs-CZ" sz="3000" dirty="0">
                <a:latin typeface="Aptos" panose="020B0004020202020204" pitchFamily="34" charset="0"/>
                <a:hlinkClick r:id="rId2"/>
              </a:rPr>
              <a:t>zde</a:t>
            </a:r>
            <a:r>
              <a:rPr lang="en-US" sz="30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5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  <a:ea typeface="Cambria"/>
              </a:rPr>
              <a:t>V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ysvětlení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vašich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práv</a:t>
            </a:r>
            <a:endParaRPr lang="en-GB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15" y="1438210"/>
            <a:ext cx="10515600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Aptos" panose="020B0004020202020204" pitchFamily="34" charset="0"/>
              </a:rPr>
              <a:t>Digitální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práva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zahrnují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soukromí</a:t>
            </a:r>
            <a:r>
              <a:rPr lang="en-US" sz="3200" dirty="0">
                <a:latin typeface="Aptos" panose="020B0004020202020204" pitchFamily="34" charset="0"/>
              </a:rPr>
              <a:t>, </a:t>
            </a:r>
            <a:r>
              <a:rPr lang="en-US" sz="3200" dirty="0" err="1">
                <a:latin typeface="Aptos" panose="020B0004020202020204" pitchFamily="34" charset="0"/>
              </a:rPr>
              <a:t>svobodu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projevu</a:t>
            </a:r>
            <a:r>
              <a:rPr lang="en-US" sz="3200" dirty="0">
                <a:latin typeface="Aptos" panose="020B0004020202020204" pitchFamily="34" charset="0"/>
              </a:rPr>
              <a:t> a </a:t>
            </a:r>
            <a:r>
              <a:rPr lang="en-US" sz="3200" dirty="0" err="1">
                <a:latin typeface="Aptos" panose="020B0004020202020204" pitchFamily="34" charset="0"/>
              </a:rPr>
              <a:t>přístup</a:t>
            </a:r>
            <a:r>
              <a:rPr lang="en-US" sz="3200" dirty="0">
                <a:latin typeface="Aptos" panose="020B0004020202020204" pitchFamily="34" charset="0"/>
              </a:rPr>
              <a:t> k </a:t>
            </a:r>
            <a:r>
              <a:rPr lang="en-US" sz="3200" dirty="0" err="1">
                <a:latin typeface="Aptos" panose="020B0004020202020204" pitchFamily="34" charset="0"/>
              </a:rPr>
              <a:t>informacím</a:t>
            </a:r>
            <a:r>
              <a:rPr lang="en-US" sz="3200" dirty="0">
                <a:latin typeface="Aptos" panose="020B0004020202020204" pitchFamily="34" charset="0"/>
              </a:rPr>
              <a:t>. Tato </a:t>
            </a:r>
            <a:r>
              <a:rPr lang="en-US" sz="3200" dirty="0" err="1">
                <a:latin typeface="Aptos" panose="020B0004020202020204" pitchFamily="34" charset="0"/>
              </a:rPr>
              <a:t>práva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jsou</a:t>
            </a:r>
            <a:r>
              <a:rPr lang="en-US" sz="3200" dirty="0">
                <a:latin typeface="Aptos" panose="020B0004020202020204" pitchFamily="34" charset="0"/>
              </a:rPr>
              <a:t> v </a:t>
            </a:r>
            <a:r>
              <a:rPr lang="en-US" sz="3200" dirty="0" err="1">
                <a:latin typeface="Aptos" panose="020B0004020202020204" pitchFamily="34" charset="0"/>
              </a:rPr>
              <a:t>digitálním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světě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zásadní</a:t>
            </a:r>
            <a:r>
              <a:rPr lang="en-US" sz="3200" dirty="0">
                <a:latin typeface="Aptos" panose="020B0004020202020204" pitchFamily="34" charset="0"/>
              </a:rPr>
              <a:t> pro </a:t>
            </a:r>
            <a:r>
              <a:rPr lang="en-US" sz="3200" dirty="0" err="1">
                <a:latin typeface="Aptos" panose="020B0004020202020204" pitchFamily="34" charset="0"/>
              </a:rPr>
              <a:t>ochranu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jednotlivců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před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zneužitím</a:t>
            </a:r>
            <a:r>
              <a:rPr lang="en-US" sz="3200" dirty="0">
                <a:latin typeface="Aptos" panose="020B0004020202020204" pitchFamily="34" charset="0"/>
              </a:rPr>
              <a:t> a </a:t>
            </a:r>
            <a:r>
              <a:rPr lang="en-US" sz="3200" dirty="0" err="1">
                <a:latin typeface="Aptos" panose="020B0004020202020204" pitchFamily="34" charset="0"/>
              </a:rPr>
              <a:t>zajištění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spravedlivého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zacházení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r>
              <a:rPr lang="cs-CZ" sz="3200" b="1" dirty="0">
                <a:latin typeface="Aptos" panose="020B0004020202020204" pitchFamily="34" charset="0"/>
              </a:rPr>
              <a:t>Věděli jste?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Obecné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nařízení</a:t>
            </a:r>
            <a:r>
              <a:rPr lang="en-US" sz="3200" dirty="0">
                <a:latin typeface="Aptos" panose="020B0004020202020204" pitchFamily="34" charset="0"/>
              </a:rPr>
              <a:t> o </a:t>
            </a:r>
            <a:r>
              <a:rPr lang="en-US" sz="3200" dirty="0" err="1">
                <a:latin typeface="Aptos" panose="020B0004020202020204" pitchFamily="34" charset="0"/>
              </a:rPr>
              <a:t>ochraně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osobních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údajů</a:t>
            </a:r>
            <a:r>
              <a:rPr lang="en-US" sz="3200" dirty="0">
                <a:latin typeface="Aptos" panose="020B0004020202020204" pitchFamily="34" charset="0"/>
              </a:rPr>
              <a:t> (GDPR) </a:t>
            </a:r>
            <a:r>
              <a:rPr lang="en-US" sz="3200" dirty="0" err="1">
                <a:latin typeface="Aptos" panose="020B0004020202020204" pitchFamily="34" charset="0"/>
              </a:rPr>
              <a:t>dává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</a:rPr>
              <a:t> v EU </a:t>
            </a:r>
            <a:r>
              <a:rPr lang="en-US" sz="3200" dirty="0" err="1">
                <a:latin typeface="Aptos" panose="020B0004020202020204" pitchFamily="34" charset="0"/>
              </a:rPr>
              <a:t>jednotlivcům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kontrolu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nad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jejich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osobními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údaji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r>
              <a:rPr lang="cs-CZ" sz="3200" b="1" dirty="0">
                <a:latin typeface="Aptos" panose="020B0004020202020204" pitchFamily="34" charset="0"/>
              </a:rPr>
              <a:t>Dodatečný zdroj</a:t>
            </a:r>
            <a:r>
              <a:rPr lang="en-US" sz="3200" dirty="0">
                <a:latin typeface="Aptos" panose="020B0004020202020204" pitchFamily="34" charset="0"/>
              </a:rPr>
              <a:t>: </a:t>
            </a:r>
            <a:r>
              <a:rPr lang="cs-CZ" sz="3200" dirty="0">
                <a:latin typeface="Aptos" panose="020B0004020202020204" pitchFamily="34" charset="0"/>
              </a:rPr>
              <a:t>Naučte se víc o svých digitálních právech pod GDPR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  <a:hlinkClick r:id="rId2"/>
              </a:rPr>
              <a:t>zde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4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ptos" panose="020B0004020202020204" pitchFamily="34" charset="0"/>
                <a:ea typeface="Cambria"/>
              </a:rPr>
              <a:t>Ochrana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vašeho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soukromí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online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15" y="1438210"/>
            <a:ext cx="10515600" cy="52071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Aptos" panose="020B0004020202020204" pitchFamily="34" charset="0"/>
              </a:rPr>
              <a:t>Ochrana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osobních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údajů</a:t>
            </a:r>
            <a:r>
              <a:rPr lang="en-US" sz="3200" dirty="0">
                <a:latin typeface="Aptos" panose="020B0004020202020204" pitchFamily="34" charset="0"/>
              </a:rPr>
              <a:t> na </a:t>
            </a:r>
            <a:r>
              <a:rPr lang="en-US" sz="3200" dirty="0" err="1">
                <a:latin typeface="Aptos" panose="020B0004020202020204" pitchFamily="34" charset="0"/>
              </a:rPr>
              <a:t>internetu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zahrnuje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kontrolu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vašich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osobních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údajů</a:t>
            </a:r>
            <a:r>
              <a:rPr lang="en-US" sz="3200" dirty="0">
                <a:latin typeface="Aptos" panose="020B0004020202020204" pitchFamily="34" charset="0"/>
              </a:rPr>
              <a:t>. </a:t>
            </a:r>
            <a:r>
              <a:rPr lang="en-US" sz="3200" dirty="0" err="1">
                <a:latin typeface="Aptos" panose="020B0004020202020204" pitchFamily="34" charset="0"/>
              </a:rPr>
              <a:t>Využijte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nastavení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ochrany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osobních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údajů</a:t>
            </a:r>
            <a:r>
              <a:rPr lang="en-US" sz="3200" dirty="0">
                <a:latin typeface="Aptos" panose="020B0004020202020204" pitchFamily="34" charset="0"/>
              </a:rPr>
              <a:t> na </a:t>
            </a:r>
            <a:r>
              <a:rPr lang="en-US" sz="3200" dirty="0" err="1">
                <a:latin typeface="Aptos" panose="020B0004020202020204" pitchFamily="34" charset="0"/>
              </a:rPr>
              <a:t>sociálních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sítích</a:t>
            </a:r>
            <a:r>
              <a:rPr lang="en-US" sz="3200" dirty="0">
                <a:latin typeface="Aptos" panose="020B0004020202020204" pitchFamily="34" charset="0"/>
              </a:rPr>
              <a:t> a </a:t>
            </a:r>
            <a:r>
              <a:rPr lang="en-US" sz="3200" dirty="0" err="1">
                <a:latin typeface="Aptos" panose="020B0004020202020204" pitchFamily="34" charset="0"/>
              </a:rPr>
              <a:t>zvažte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použití</a:t>
            </a:r>
            <a:r>
              <a:rPr lang="en-US" sz="3200" dirty="0">
                <a:latin typeface="Aptos" panose="020B0004020202020204" pitchFamily="34" charset="0"/>
              </a:rPr>
              <a:t> VPN pro </a:t>
            </a:r>
            <a:r>
              <a:rPr lang="en-US" sz="3200" dirty="0" err="1">
                <a:latin typeface="Aptos" panose="020B0004020202020204" pitchFamily="34" charset="0"/>
              </a:rPr>
              <a:t>bezpečné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prohlížení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r>
              <a:rPr lang="cs-CZ" sz="3200" b="1" dirty="0">
                <a:latin typeface="Aptos" panose="020B0004020202020204" pitchFamily="34" charset="0"/>
              </a:rPr>
              <a:t>Věděli jste?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</a:rPr>
              <a:t>Více než 60 % uživatelů internetu se obává toho, jak zaměstnavatelé používají jejich osobní údaje</a:t>
            </a:r>
            <a:endParaRPr lang="en-US" sz="3200" dirty="0">
              <a:latin typeface="Aptos" panose="020B0004020202020204" pitchFamily="34" charset="0"/>
            </a:endParaRPr>
          </a:p>
          <a:p>
            <a:r>
              <a:rPr lang="cs-CZ" sz="3200" b="1" dirty="0">
                <a:latin typeface="Aptos" panose="020B0004020202020204" pitchFamily="34" charset="0"/>
              </a:rPr>
              <a:t>Dodatečný zdroj</a:t>
            </a:r>
            <a:r>
              <a:rPr lang="en-US" sz="3200" dirty="0">
                <a:latin typeface="Aptos" panose="020B0004020202020204" pitchFamily="34" charset="0"/>
              </a:rPr>
              <a:t>: </a:t>
            </a:r>
            <a:r>
              <a:rPr lang="cs-CZ" sz="3200" dirty="0">
                <a:latin typeface="Aptos" panose="020B0004020202020204" pitchFamily="34" charset="0"/>
              </a:rPr>
              <a:t>Prozkoumejte  nástroje pro ochranu soukromí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  <a:hlinkClick r:id="rId2"/>
              </a:rPr>
              <a:t>zde</a:t>
            </a:r>
            <a:r>
              <a:rPr lang="en-US" sz="3200" dirty="0">
                <a:latin typeface="Aptos" panose="020B0004020202020204" pitchFamily="34" charset="0"/>
              </a:rPr>
              <a:t>. </a:t>
            </a:r>
            <a:r>
              <a:rPr lang="cs-CZ" sz="3200" dirty="0">
                <a:latin typeface="Aptos" panose="020B0004020202020204" pitchFamily="34" charset="0"/>
              </a:rPr>
              <a:t>Evropská agentura pro bezpečnost sítí a informací (ENISA) je střediskem pro odborné znalosti v oblasti bezpečnosti sítí a informací v EU. </a:t>
            </a:r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6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02723"/>
            <a:ext cx="10515600" cy="857885"/>
          </a:xfrm>
        </p:spPr>
        <p:txBody>
          <a:bodyPr>
            <a:normAutofit/>
          </a:bodyPr>
          <a:lstStyle/>
          <a:p>
            <a:r>
              <a:rPr lang="en-GB" sz="4000" dirty="0" err="1">
                <a:latin typeface="Aptos" panose="020B0004020202020204" pitchFamily="34" charset="0"/>
                <a:ea typeface="Cambria"/>
              </a:rPr>
              <a:t>Orientace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prostředí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kybernetických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hrozeb</a:t>
            </a:r>
            <a:endParaRPr lang="en-GB" sz="40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450" y="1079929"/>
            <a:ext cx="10515600" cy="5543302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r>
              <a:rPr lang="cs-CZ" sz="3200" dirty="0">
                <a:latin typeface="Aptos" panose="020B0004020202020204" pitchFamily="34" charset="0"/>
              </a:rPr>
              <a:t>Kybernetický svět je plný hrozeb: od malwaru, který se zaměřuje na osobní údaje a systémové funkce, až po </a:t>
            </a:r>
            <a:r>
              <a:rPr lang="cs-CZ" sz="3200" dirty="0" err="1">
                <a:latin typeface="Aptos" panose="020B0004020202020204" pitchFamily="34" charset="0"/>
              </a:rPr>
              <a:t>phishingové</a:t>
            </a:r>
            <a:r>
              <a:rPr lang="cs-CZ" sz="3200" dirty="0">
                <a:latin typeface="Aptos" panose="020B0004020202020204" pitchFamily="34" charset="0"/>
              </a:rPr>
              <a:t> podvody, které oklamou uživatele, aby neodhalili útoky,  narušující služby tím, že zahlcují systémy provozem. Udržet si náskok znamená být ostražitý, používat aktualizovaný antivirový software, nevěřit nevyžádaným žádostem o informace, používat silná hesla a pravidelně zálohovat data.</a:t>
            </a:r>
          </a:p>
          <a:p>
            <a:pPr marL="0" indent="0" algn="just">
              <a:buNone/>
            </a:pPr>
            <a:endParaRPr lang="cs-CZ" sz="3200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cs-CZ" sz="3200" b="1" dirty="0">
                <a:latin typeface="Aptos" panose="020B0004020202020204" pitchFamily="34" charset="0"/>
              </a:rPr>
              <a:t>Klíčové body:</a:t>
            </a:r>
          </a:p>
          <a:p>
            <a:pPr algn="just"/>
            <a:r>
              <a:rPr lang="cs-CZ" sz="3200" b="1" dirty="0">
                <a:latin typeface="Aptos" panose="020B0004020202020204" pitchFamily="34" charset="0"/>
              </a:rPr>
              <a:t>Citlivé informace</a:t>
            </a:r>
            <a:r>
              <a:rPr lang="cs-CZ" sz="3200" dirty="0">
                <a:latin typeface="Aptos" panose="020B0004020202020204" pitchFamily="34" charset="0"/>
              </a:rPr>
              <a:t>. Ransomware uzamkne soubory, dokud není zaplaceno výkupné, a klíčové body: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endParaRPr lang="cs-CZ" sz="3200" dirty="0">
              <a:latin typeface="Aptos" panose="020B0004020202020204" pitchFamily="34" charset="0"/>
            </a:endParaRPr>
          </a:p>
          <a:p>
            <a:pPr algn="just"/>
            <a:r>
              <a:rPr lang="en-US" sz="3200" b="1" dirty="0">
                <a:latin typeface="Aptos" panose="020B0004020202020204" pitchFamily="34" charset="0"/>
              </a:rPr>
              <a:t>Malware a </a:t>
            </a:r>
            <a:r>
              <a:rPr lang="en-US" sz="3200" b="1" dirty="0" err="1">
                <a:latin typeface="Aptos" panose="020B0004020202020204" pitchFamily="34" charset="0"/>
              </a:rPr>
              <a:t>viry</a:t>
            </a:r>
            <a:r>
              <a:rPr lang="en-US" sz="3200" b="1" dirty="0">
                <a:latin typeface="Aptos" panose="020B0004020202020204" pitchFamily="34" charset="0"/>
              </a:rPr>
              <a:t>: </a:t>
            </a:r>
            <a:r>
              <a:rPr lang="en-US" sz="3200" dirty="0" err="1">
                <a:latin typeface="Aptos" panose="020B0004020202020204" pitchFamily="34" charset="0"/>
              </a:rPr>
              <a:t>Ukradn</a:t>
            </a:r>
            <a:r>
              <a:rPr lang="cs-CZ" sz="3200" dirty="0">
                <a:latin typeface="Aptos" panose="020B0004020202020204" pitchFamily="34" charset="0"/>
              </a:rPr>
              <a:t>ou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nebo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poškozuj</a:t>
            </a:r>
            <a:r>
              <a:rPr lang="cs-CZ" sz="3200" dirty="0">
                <a:latin typeface="Aptos" panose="020B0004020202020204" pitchFamily="34" charset="0"/>
              </a:rPr>
              <a:t>í</a:t>
            </a:r>
            <a:r>
              <a:rPr lang="en-US" sz="3200" dirty="0">
                <a:latin typeface="Aptos" panose="020B0004020202020204" pitchFamily="34" charset="0"/>
              </a:rPr>
              <a:t> v </a:t>
            </a:r>
            <a:r>
              <a:rPr lang="en-US" sz="3200" dirty="0" err="1">
                <a:latin typeface="Aptos" panose="020B0004020202020204" pitchFamily="34" charset="0"/>
              </a:rPr>
              <a:t>tichosti</a:t>
            </a:r>
            <a:r>
              <a:rPr lang="cs-CZ" sz="3200" dirty="0">
                <a:latin typeface="Aptos" panose="020B0004020202020204" pitchFamily="34" charset="0"/>
              </a:rPr>
              <a:t> data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  <a:endParaRPr lang="cs-CZ" sz="3200" dirty="0">
              <a:latin typeface="Aptos" panose="020B0004020202020204" pitchFamily="34" charset="0"/>
            </a:endParaRPr>
          </a:p>
          <a:p>
            <a:pPr algn="just"/>
            <a:r>
              <a:rPr lang="en-US" sz="3200" b="1" dirty="0">
                <a:latin typeface="Aptos" panose="020B0004020202020204" pitchFamily="34" charset="0"/>
              </a:rPr>
              <a:t>Ransomware</a:t>
            </a:r>
            <a:r>
              <a:rPr lang="en-US" sz="3200" dirty="0">
                <a:latin typeface="Aptos" panose="020B0004020202020204" pitchFamily="34" charset="0"/>
              </a:rPr>
              <a:t>: </a:t>
            </a:r>
            <a:r>
              <a:rPr lang="en-US" sz="3200" dirty="0" err="1">
                <a:latin typeface="Aptos" panose="020B0004020202020204" pitchFamily="34" charset="0"/>
              </a:rPr>
              <a:t>Drží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vaše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soubory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jako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rukojmí</a:t>
            </a:r>
            <a:r>
              <a:rPr lang="en-US" sz="3200" dirty="0">
                <a:latin typeface="Aptos" panose="020B0004020202020204" pitchFamily="34" charset="0"/>
              </a:rPr>
              <a:t> a </a:t>
            </a:r>
            <a:r>
              <a:rPr lang="en-US" sz="3200" dirty="0" err="1">
                <a:latin typeface="Aptos" panose="020B0004020202020204" pitchFamily="34" charset="0"/>
              </a:rPr>
              <a:t>požaduje</a:t>
            </a:r>
            <a:r>
              <a:rPr lang="en-US" sz="3200" dirty="0">
                <a:latin typeface="Aptos" panose="020B0004020202020204" pitchFamily="34" charset="0"/>
              </a:rPr>
              <a:t> za </a:t>
            </a:r>
            <a:r>
              <a:rPr lang="en-US" sz="3200" dirty="0" err="1">
                <a:latin typeface="Aptos" panose="020B0004020202020204" pitchFamily="34" charset="0"/>
              </a:rPr>
              <a:t>ně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výkupné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latin typeface="Aptos" panose="020B0004020202020204" pitchFamily="34" charset="0"/>
              </a:rPr>
              <a:t>Phishing</a:t>
            </a:r>
            <a:r>
              <a:rPr lang="en-US" sz="3200" dirty="0">
                <a:latin typeface="Aptos" panose="020B0004020202020204" pitchFamily="34" charset="0"/>
              </a:rPr>
              <a:t>: </a:t>
            </a:r>
            <a:r>
              <a:rPr lang="cs-CZ" sz="3200" dirty="0">
                <a:latin typeface="Aptos" panose="020B0004020202020204" pitchFamily="34" charset="0"/>
              </a:rPr>
              <a:t>Používají t</a:t>
            </a:r>
            <a:r>
              <a:rPr lang="en-US" sz="3200" dirty="0" err="1">
                <a:latin typeface="Aptos" panose="020B0004020202020204" pitchFamily="34" charset="0"/>
              </a:rPr>
              <a:t>riky</a:t>
            </a:r>
            <a:r>
              <a:rPr lang="en-US" sz="3200" dirty="0">
                <a:latin typeface="Aptos" panose="020B0004020202020204" pitchFamily="34" charset="0"/>
              </a:rPr>
              <a:t> k </a:t>
            </a:r>
            <a:r>
              <a:rPr lang="en-US" sz="3200" dirty="0" err="1">
                <a:latin typeface="Aptos" panose="020B0004020202020204" pitchFamily="34" charset="0"/>
              </a:rPr>
              <a:t>prozrazení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osobních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údajů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endParaRPr lang="cs-CZ" sz="3200" dirty="0">
              <a:latin typeface="Aptos" panose="020B0004020202020204" pitchFamily="34" charset="0"/>
            </a:endParaRPr>
          </a:p>
          <a:p>
            <a:pPr algn="just"/>
            <a:r>
              <a:rPr lang="cs-CZ" sz="3200" b="1" dirty="0">
                <a:latin typeface="Aptos" panose="020B0004020202020204" pitchFamily="34" charset="0"/>
              </a:rPr>
              <a:t>Věděli jste?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Předpokládá</a:t>
            </a:r>
            <a:r>
              <a:rPr lang="en-US" sz="3200" dirty="0">
                <a:latin typeface="Aptos" panose="020B0004020202020204" pitchFamily="34" charset="0"/>
              </a:rPr>
              <a:t> se, </a:t>
            </a:r>
            <a:r>
              <a:rPr lang="en-US" sz="3200" dirty="0" err="1">
                <a:latin typeface="Aptos" panose="020B0004020202020204" pitchFamily="34" charset="0"/>
              </a:rPr>
              <a:t>že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škody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způsobené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kybernetickou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kriminalitou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</a:rPr>
              <a:t>stály svět 6 bilionů dolarů ročně do roku </a:t>
            </a:r>
            <a:r>
              <a:rPr lang="en-US" sz="3200" dirty="0">
                <a:latin typeface="Aptos" panose="020B0004020202020204" pitchFamily="34" charset="0"/>
              </a:rPr>
              <a:t>2021 a do </a:t>
            </a:r>
            <a:r>
              <a:rPr lang="en-US" sz="3200" dirty="0" err="1">
                <a:latin typeface="Aptos" panose="020B0004020202020204" pitchFamily="34" charset="0"/>
              </a:rPr>
              <a:t>roku</a:t>
            </a:r>
            <a:r>
              <a:rPr lang="en-US" sz="3200" dirty="0">
                <a:latin typeface="Aptos" panose="020B0004020202020204" pitchFamily="34" charset="0"/>
              </a:rPr>
              <a:t> 2025 se </a:t>
            </a:r>
            <a:r>
              <a:rPr lang="en-US" sz="3200" dirty="0" err="1">
                <a:latin typeface="Aptos" panose="020B0004020202020204" pitchFamily="34" charset="0"/>
              </a:rPr>
              <a:t>vyšplhají</a:t>
            </a:r>
            <a:r>
              <a:rPr lang="en-US" sz="3200" dirty="0">
                <a:latin typeface="Aptos" panose="020B0004020202020204" pitchFamily="34" charset="0"/>
              </a:rPr>
              <a:t> na 10,5 </a:t>
            </a:r>
            <a:r>
              <a:rPr lang="en-US" sz="3200" dirty="0" err="1">
                <a:latin typeface="Aptos" panose="020B0004020202020204" pitchFamily="34" charset="0"/>
              </a:rPr>
              <a:t>bilion</a:t>
            </a:r>
            <a:r>
              <a:rPr lang="cs-CZ" sz="3200" dirty="0">
                <a:latin typeface="Aptos" panose="020B0004020202020204" pitchFamily="34" charset="0"/>
              </a:rPr>
              <a:t>ů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dolarů</a:t>
            </a:r>
            <a:r>
              <a:rPr lang="en-US" sz="3200" dirty="0">
                <a:latin typeface="Aptos" panose="020B0004020202020204" pitchFamily="34" charset="0"/>
              </a:rPr>
              <a:t>. </a:t>
            </a:r>
            <a:endParaRPr lang="cs-CZ" sz="3200" dirty="0">
              <a:latin typeface="Aptos" panose="020B0004020202020204" pitchFamily="34" charset="0"/>
            </a:endParaRPr>
          </a:p>
          <a:p>
            <a:pPr algn="just"/>
            <a:r>
              <a:rPr lang="cs-CZ" sz="3200" b="1" dirty="0">
                <a:latin typeface="Aptos" panose="020B0004020202020204" pitchFamily="34" charset="0"/>
              </a:rPr>
              <a:t>Zůstaňte chráněni: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</a:rPr>
              <a:t>Zůstaňte chráněni: Přijměte proaktivní bezpečnostní opatření – aktualizujte software, kontrolujte e-maily, zabezpečte svá hesla a často zálohujte data.</a:t>
            </a:r>
            <a:endParaRPr lang="en-US" sz="3200" dirty="0">
              <a:latin typeface="Aptos" panose="020B0004020202020204" pitchFamily="34" charset="0"/>
            </a:endParaRPr>
          </a:p>
          <a:p>
            <a:pPr algn="just"/>
            <a:r>
              <a:rPr lang="cs-CZ" sz="3200" b="1" dirty="0">
                <a:latin typeface="Aptos" panose="020B0004020202020204" pitchFamily="34" charset="0"/>
              </a:rPr>
              <a:t>Naučte se více: </a:t>
            </a:r>
            <a:r>
              <a:rPr lang="cs-CZ" sz="3200" dirty="0">
                <a:latin typeface="Aptos" panose="020B0004020202020204" pitchFamily="34" charset="0"/>
              </a:rPr>
              <a:t>Navštivte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>
                <a:latin typeface="Aptos" panose="020B0004020202020204" pitchFamily="34" charset="0"/>
                <a:hlinkClick r:id="rId2"/>
              </a:rPr>
              <a:t>Cybersecurity and Infrastructure Security Agency (CISA)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latin typeface="Aptos" panose="020B0004020202020204" pitchFamily="34" charset="0"/>
              </a:rPr>
              <a:t>a zjistěte novinky týkající se vaší ochrany před nejnovějšími útoky</a:t>
            </a:r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0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87" y="152777"/>
            <a:ext cx="9706135" cy="1055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Osvojte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si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umění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rozpoznat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24" y="1208652"/>
            <a:ext cx="7535599" cy="5160250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latin typeface="Aptos" panose="020B0004020202020204" pitchFamily="34" charset="0"/>
              </a:rPr>
              <a:t>Phishingové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útoky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chytře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maskují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jako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důvěryhodné</a:t>
            </a:r>
            <a:r>
              <a:rPr lang="en-GB" dirty="0">
                <a:latin typeface="Aptos" panose="020B0004020202020204" pitchFamily="34" charset="0"/>
              </a:rPr>
              <a:t> entity, aby </a:t>
            </a:r>
            <a:r>
              <a:rPr lang="en-GB" dirty="0" err="1">
                <a:latin typeface="Aptos" panose="020B0004020202020204" pitchFamily="34" charset="0"/>
              </a:rPr>
              <a:t>ukradly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citlivé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informace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Vždy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ověřte</a:t>
            </a:r>
            <a:r>
              <a:rPr lang="en-GB" dirty="0">
                <a:latin typeface="Aptos" panose="020B0004020202020204" pitchFamily="34" charset="0"/>
              </a:rPr>
              <a:t> e-mail </a:t>
            </a:r>
            <a:r>
              <a:rPr lang="en-GB" dirty="0" err="1">
                <a:latin typeface="Aptos" panose="020B0004020202020204" pitchFamily="34" charset="0"/>
              </a:rPr>
              <a:t>odesílatele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neklikejte</a:t>
            </a:r>
            <a:r>
              <a:rPr lang="en-GB" dirty="0">
                <a:latin typeface="Aptos" panose="020B0004020202020204" pitchFamily="34" charset="0"/>
              </a:rPr>
              <a:t> na </a:t>
            </a:r>
            <a:r>
              <a:rPr lang="en-GB" dirty="0" err="1">
                <a:latin typeface="Aptos" panose="020B0004020202020204" pitchFamily="34" charset="0"/>
              </a:rPr>
              <a:t>podezřelé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odkazy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nikdy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nesdílejte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nevyžádané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osobní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údaje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Využijte</a:t>
            </a:r>
            <a:r>
              <a:rPr lang="en-GB" dirty="0">
                <a:latin typeface="Aptos" panose="020B0004020202020204" pitchFamily="34" charset="0"/>
              </a:rPr>
              <a:t> e-</a:t>
            </a:r>
            <a:r>
              <a:rPr lang="en-GB" dirty="0" err="1">
                <a:latin typeface="Aptos" panose="020B0004020202020204" pitchFamily="34" charset="0"/>
              </a:rPr>
              <a:t>mailové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filtry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bezpečnostní</a:t>
            </a:r>
            <a:r>
              <a:rPr lang="en-GB" dirty="0">
                <a:latin typeface="Aptos" panose="020B0004020202020204" pitchFamily="34" charset="0"/>
              </a:rPr>
              <a:t> software k </a:t>
            </a:r>
            <a:r>
              <a:rPr lang="en-GB" dirty="0" err="1">
                <a:latin typeface="Aptos" panose="020B0004020202020204" pitchFamily="34" charset="0"/>
              </a:rPr>
              <a:t>detekci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blokování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pokusů</a:t>
            </a:r>
            <a:r>
              <a:rPr lang="en-GB" dirty="0">
                <a:latin typeface="Aptos" panose="020B0004020202020204" pitchFamily="34" charset="0"/>
              </a:rPr>
              <a:t> o phishing.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</a:rPr>
              <a:t>Rychlý tip</a:t>
            </a:r>
            <a:r>
              <a:rPr lang="en-GB" b="1" dirty="0">
                <a:latin typeface="Aptos" panose="020B0004020202020204" pitchFamily="34" charset="0"/>
              </a:rPr>
              <a:t>:</a:t>
            </a:r>
            <a:r>
              <a:rPr lang="cs-CZ" b="1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Povolte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dvoufaktorové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ověřování</a:t>
            </a:r>
            <a:r>
              <a:rPr lang="en-GB" dirty="0">
                <a:latin typeface="Aptos" panose="020B0004020202020204" pitchFamily="34" charset="0"/>
              </a:rPr>
              <a:t> (2FA) na </a:t>
            </a:r>
            <a:r>
              <a:rPr lang="en-GB" dirty="0" err="1">
                <a:latin typeface="Aptos" panose="020B0004020202020204" pitchFamily="34" charset="0"/>
              </a:rPr>
              <a:t>všech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svých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účtech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získejte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další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vrstvu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zabezpečení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phishingu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</a:rPr>
              <a:t>Názor experta: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"</a:t>
            </a:r>
            <a:r>
              <a:rPr lang="en-GB" dirty="0" err="1">
                <a:latin typeface="Aptos" panose="020B0004020202020204" pitchFamily="34" charset="0"/>
              </a:rPr>
              <a:t>Nejlepší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obranou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phishingu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vzdělávání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Pochopení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běžných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taktik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používaných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phishingovými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útočníky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prvním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krokem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vaší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ochraně</a:t>
            </a:r>
            <a:r>
              <a:rPr lang="en-GB" dirty="0">
                <a:latin typeface="Aptos" panose="020B0004020202020204" pitchFamily="34" charset="0"/>
              </a:rPr>
              <a:t>." - Kevin Mitnick, </a:t>
            </a:r>
            <a:r>
              <a:rPr lang="en-GB" dirty="0" err="1">
                <a:latin typeface="Aptos" panose="020B0004020202020204" pitchFamily="34" charset="0"/>
              </a:rPr>
              <a:t>renomovaný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odborník</a:t>
            </a:r>
            <a:r>
              <a:rPr lang="en-GB" dirty="0">
                <a:latin typeface="Aptos" panose="020B0004020202020204" pitchFamily="34" charset="0"/>
              </a:rPr>
              <a:t> na </a:t>
            </a:r>
            <a:r>
              <a:rPr lang="en-GB" dirty="0" err="1">
                <a:latin typeface="Aptos" panose="020B0004020202020204" pitchFamily="34" charset="0"/>
              </a:rPr>
              <a:t>kybernetickou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bezpečnost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</a:rPr>
              <a:t>Kontrolní o</a:t>
            </a:r>
            <a:r>
              <a:rPr lang="en-GB" b="1" dirty="0" err="1">
                <a:latin typeface="Aptos" panose="020B0004020202020204" pitchFamily="34" charset="0"/>
              </a:rPr>
              <a:t>tázka</a:t>
            </a:r>
            <a:r>
              <a:rPr lang="en-GB" b="1" dirty="0">
                <a:latin typeface="Aptos" panose="020B0004020202020204" pitchFamily="34" charset="0"/>
              </a:rPr>
              <a:t>: </a:t>
            </a:r>
            <a:r>
              <a:rPr lang="en-GB" dirty="0">
                <a:latin typeface="Aptos" panose="020B0004020202020204" pitchFamily="34" charset="0"/>
              </a:rPr>
              <a:t>Co </a:t>
            </a:r>
            <a:r>
              <a:rPr lang="en-GB" dirty="0" err="1">
                <a:latin typeface="Aptos" panose="020B0004020202020204" pitchFamily="34" charset="0"/>
              </a:rPr>
              <a:t>byste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měli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udělat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jako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první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pokud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obdržíte</a:t>
            </a:r>
            <a:r>
              <a:rPr lang="en-GB" dirty="0">
                <a:latin typeface="Aptos" panose="020B0004020202020204" pitchFamily="34" charset="0"/>
              </a:rPr>
              <a:t> e-mail s </a:t>
            </a:r>
            <a:r>
              <a:rPr lang="en-GB" dirty="0" err="1">
                <a:latin typeface="Aptos" panose="020B0004020202020204" pitchFamily="34" charset="0"/>
              </a:rPr>
              <a:t>žádostí</a:t>
            </a:r>
            <a:r>
              <a:rPr lang="en-GB" dirty="0">
                <a:latin typeface="Aptos" panose="020B0004020202020204" pitchFamily="34" charset="0"/>
              </a:rPr>
              <a:t> o </a:t>
            </a:r>
            <a:r>
              <a:rPr lang="en-GB" dirty="0" err="1">
                <a:latin typeface="Aptos" panose="020B0004020202020204" pitchFamily="34" charset="0"/>
              </a:rPr>
              <a:t>naléhavou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akci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osobní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údaje</a:t>
            </a:r>
            <a:r>
              <a:rPr lang="en-GB" dirty="0">
                <a:latin typeface="Aptos" panose="020B0004020202020204" pitchFamily="34" charset="0"/>
              </a:rPr>
              <a:t>? A) </a:t>
            </a:r>
            <a:r>
              <a:rPr lang="en-GB" dirty="0" err="1">
                <a:latin typeface="Aptos" panose="020B0004020202020204" pitchFamily="34" charset="0"/>
              </a:rPr>
              <a:t>Okamžitě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odpovězte</a:t>
            </a:r>
            <a:r>
              <a:rPr lang="en-GB" dirty="0">
                <a:latin typeface="Aptos" panose="020B0004020202020204" pitchFamily="34" charset="0"/>
              </a:rPr>
              <a:t> B) </a:t>
            </a:r>
            <a:r>
              <a:rPr lang="en-GB" dirty="0" err="1">
                <a:latin typeface="Aptos" panose="020B0004020202020204" pitchFamily="34" charset="0"/>
              </a:rPr>
              <a:t>Ověřte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odesílatele</a:t>
            </a:r>
            <a:r>
              <a:rPr lang="en-GB" dirty="0">
                <a:latin typeface="Aptos" panose="020B0004020202020204" pitchFamily="34" charset="0"/>
              </a:rPr>
              <a:t> C) </a:t>
            </a:r>
            <a:r>
              <a:rPr lang="en-GB" dirty="0" err="1">
                <a:latin typeface="Aptos" panose="020B0004020202020204" pitchFamily="34" charset="0"/>
              </a:rPr>
              <a:t>Ignorujte</a:t>
            </a:r>
            <a:r>
              <a:rPr lang="en-GB" dirty="0">
                <a:latin typeface="Aptos" panose="020B0004020202020204" pitchFamily="34" charset="0"/>
              </a:rPr>
              <a:t> e-mail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B37D63-D747-A8B7-5AC6-D43B1D39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7" y="1845819"/>
            <a:ext cx="2382003" cy="32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ověřování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6" y="1323910"/>
            <a:ext cx="10745263" cy="525764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GB" dirty="0" err="1">
                <a:latin typeface="Aptos" panose="020B0004020202020204" pitchFamily="34" charset="0"/>
                <a:ea typeface="Cambria"/>
              </a:rPr>
              <a:t>Silná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jedinečná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metody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ověřování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chrání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před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neoprávněným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přístupem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Používejte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kombinaci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písmen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číslic</a:t>
            </a:r>
            <a:r>
              <a:rPr lang="cs-CZ" dirty="0">
                <a:latin typeface="Aptos" panose="020B0004020202020204" pitchFamily="34" charset="0"/>
                <a:ea typeface="Cambria"/>
              </a:rPr>
              <a:t>,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symbolů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cs-CZ" dirty="0">
                <a:latin typeface="Aptos" panose="020B0004020202020204" pitchFamily="34" charset="0"/>
                <a:ea typeface="Cambria"/>
              </a:rPr>
              <a:t>použijte služby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správce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hesel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který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bude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sledovat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složitá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  <a:endParaRPr lang="cs-CZ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endParaRPr lang="en-GB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  <a:ea typeface="Cambria"/>
              </a:rPr>
              <a:t>Rychlý tip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Pravidelně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měňte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používejte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přístupové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kombinuje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čtyři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více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nesouvisejících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slov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robustní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zabezpečení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endParaRPr lang="cs-CZ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  <a:ea typeface="Cambria"/>
              </a:rPr>
              <a:t>Co kdyby? Scénář: </a:t>
            </a:r>
            <a:r>
              <a:rPr lang="cs-CZ" dirty="0">
                <a:latin typeface="Aptos" panose="020B0004020202020204" pitchFamily="34" charset="0"/>
                <a:ea typeface="Cambria"/>
              </a:rPr>
              <a:t>Představte si, že máte stejné heslo pro všechny účty a jedno z nich bude prolomeno. Jak rychle budou prolomena ta ostatní?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 </a:t>
            </a:r>
            <a:endParaRPr lang="cs-CZ" b="1" dirty="0">
              <a:latin typeface="Aptos" panose="020B0004020202020204" pitchFamily="34" charset="0"/>
              <a:ea typeface="Cambria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Aptos" panose="020B0004020202020204" pitchFamily="34" charset="0"/>
                <a:ea typeface="Cambria"/>
              </a:rPr>
              <a:t>Názor odborníka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</a:t>
            </a:r>
            <a:r>
              <a:rPr lang="cs-CZ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spodní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prádlo</a:t>
            </a:r>
            <a:r>
              <a:rPr lang="en-GB" dirty="0">
                <a:latin typeface="Aptos" panose="020B0004020202020204" pitchFamily="34" charset="0"/>
                <a:ea typeface="Cambria"/>
              </a:rPr>
              <a:t>: „</a:t>
            </a:r>
            <a:r>
              <a:rPr lang="cs-CZ" dirty="0">
                <a:latin typeface="Aptos" panose="020B0004020202020204" pitchFamily="34" charset="0"/>
                <a:ea typeface="Cambria"/>
              </a:rPr>
              <a:t>N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edovolte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lidem</a:t>
            </a:r>
            <a:r>
              <a:rPr lang="en-GB" dirty="0">
                <a:latin typeface="Aptos" panose="020B0004020202020204" pitchFamily="34" charset="0"/>
                <a:ea typeface="Cambria"/>
              </a:rPr>
              <a:t>, aby je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viděli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měňte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velmi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často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ne</a:t>
            </a:r>
            <a:r>
              <a:rPr lang="cs-CZ" dirty="0">
                <a:latin typeface="Aptos" panose="020B0004020202020204" pitchFamily="34" charset="0"/>
                <a:ea typeface="Cambria"/>
              </a:rPr>
              <a:t>sdílejte je</a:t>
            </a:r>
            <a:r>
              <a:rPr lang="en-GB" dirty="0">
                <a:latin typeface="Aptos" panose="020B0004020202020204" pitchFamily="34" charset="0"/>
                <a:ea typeface="Cambria"/>
              </a:rPr>
              <a:t> s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cizími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lidmi</a:t>
            </a:r>
            <a:r>
              <a:rPr lang="en-GB" dirty="0">
                <a:latin typeface="Aptos" panose="020B0004020202020204" pitchFamily="34" charset="0"/>
                <a:ea typeface="Cambria"/>
              </a:rPr>
              <a:t>." - Chris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Pirillo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technologický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expert.</a:t>
            </a:r>
          </a:p>
        </p:txBody>
      </p:sp>
    </p:spTree>
    <p:extLst>
      <p:ext uri="{BB962C8B-B14F-4D97-AF65-F5344CB8AC3E}">
        <p14:creationId xmlns:p14="http://schemas.microsoft.com/office/powerpoint/2010/main" val="304868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1" y="250032"/>
            <a:ext cx="11192579" cy="7695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  <a:t>Chytrá navigace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sociálních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médiích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24" y="1208652"/>
            <a:ext cx="7535599" cy="5160250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dirty="0" err="1">
                <a:latin typeface="Aptos" panose="020B0004020202020204" pitchFamily="34" charset="0"/>
              </a:rPr>
              <a:t>Sociální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média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jsou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dvousečná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zbraň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nabízí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spojení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komunitu</a:t>
            </a:r>
            <a:r>
              <a:rPr lang="en-GB" dirty="0">
                <a:latin typeface="Aptos" panose="020B0004020202020204" pitchFamily="34" charset="0"/>
              </a:rPr>
              <a:t>, ale </a:t>
            </a:r>
            <a:r>
              <a:rPr lang="en-GB" dirty="0" err="1">
                <a:latin typeface="Aptos" panose="020B0004020202020204" pitchFamily="34" charset="0"/>
              </a:rPr>
              <a:t>také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rizika</a:t>
            </a:r>
            <a:r>
              <a:rPr lang="en-GB" dirty="0">
                <a:latin typeface="Aptos" panose="020B0004020202020204" pitchFamily="34" charset="0"/>
              </a:rPr>
              <a:t> pro </a:t>
            </a:r>
            <a:r>
              <a:rPr lang="en-GB" dirty="0" err="1">
                <a:latin typeface="Aptos" panose="020B0004020202020204" pitchFamily="34" charset="0"/>
              </a:rPr>
              <a:t>soukromí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Přizpůsobte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nastavení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ochrany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osobních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údajů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dávejte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pozor</a:t>
            </a:r>
            <a:r>
              <a:rPr lang="en-GB" dirty="0">
                <a:latin typeface="Aptos" panose="020B0004020202020204" pitchFamily="34" charset="0"/>
              </a:rPr>
              <a:t> na to, co </a:t>
            </a:r>
            <a:r>
              <a:rPr lang="en-GB" dirty="0" err="1">
                <a:latin typeface="Aptos" panose="020B0004020202020204" pitchFamily="34" charset="0"/>
              </a:rPr>
              <a:t>sdílíte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naučte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používat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nástroje</a:t>
            </a:r>
            <a:r>
              <a:rPr lang="en-GB" dirty="0">
                <a:latin typeface="Aptos" panose="020B0004020202020204" pitchFamily="34" charset="0"/>
              </a:rPr>
              <a:t> platformy k </a:t>
            </a:r>
            <a:r>
              <a:rPr lang="en-GB" dirty="0" err="1">
                <a:latin typeface="Aptos" panose="020B0004020202020204" pitchFamily="34" charset="0"/>
              </a:rPr>
              <a:t>nahlášení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blokování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obtěžování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cs-CZ" b="1" dirty="0">
                <a:latin typeface="Aptos" panose="020B0004020202020204" pitchFamily="34" charset="0"/>
              </a:rPr>
              <a:t>Rychlý tip</a:t>
            </a:r>
            <a:r>
              <a:rPr lang="en-GB" b="1" dirty="0">
                <a:latin typeface="Aptos" panose="020B0004020202020204" pitchFamily="34" charset="0"/>
              </a:rPr>
              <a:t>: </a:t>
            </a:r>
            <a:r>
              <a:rPr lang="en-GB" dirty="0" err="1">
                <a:latin typeface="Aptos" panose="020B0004020202020204" pitchFamily="34" charset="0"/>
              </a:rPr>
              <a:t>Pravidelně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kontrolujte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kdo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má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přístup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zobrazení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vašich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příspěvků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osobních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údajů</a:t>
            </a:r>
            <a:r>
              <a:rPr lang="en-GB" dirty="0">
                <a:latin typeface="Aptos" panose="020B0004020202020204" pitchFamily="34" charset="0"/>
              </a:rPr>
              <a:t> na </a:t>
            </a:r>
            <a:r>
              <a:rPr lang="en-GB" dirty="0" err="1">
                <a:latin typeface="Aptos" panose="020B0004020202020204" pitchFamily="34" charset="0"/>
              </a:rPr>
              <a:t>platformách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sociálních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médií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cs-CZ" b="1" dirty="0">
                <a:latin typeface="Aptos" panose="020B0004020202020204" pitchFamily="34" charset="0"/>
              </a:rPr>
              <a:t>Kontrolní otázka</a:t>
            </a:r>
            <a:r>
              <a:rPr lang="en-GB" b="1" dirty="0">
                <a:latin typeface="Aptos" panose="020B0004020202020204" pitchFamily="34" charset="0"/>
              </a:rPr>
              <a:t>: </a:t>
            </a:r>
            <a:r>
              <a:rPr lang="cs-CZ" dirty="0">
                <a:latin typeface="Aptos" panose="020B0004020202020204" pitchFamily="34" charset="0"/>
              </a:rPr>
              <a:t>Jak často byste měli kontrolovat a aktualizovat své nastavení ochrany osobních údajů na sociálních sítích? A) jednou ročně B) po každé aktualizaci C) jednou měsíčně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532F5BA-A168-A8AC-F706-F5B0AC1C7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47" y="1811599"/>
            <a:ext cx="2843331" cy="37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829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00AA9-02BF-40F6-BEEC-73EBC940B140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2.xml><?xml version="1.0" encoding="utf-8"?>
<ds:datastoreItem xmlns:ds="http://schemas.openxmlformats.org/officeDocument/2006/customXml" ds:itemID="{239E610D-2AA5-4DB0-AE9A-5A806C93AE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A355C-58EE-4C7C-9C5A-68A9540AD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2004</Words>
  <Application>Microsoft Office PowerPoint</Application>
  <PresentationFormat>Širokouhlá</PresentationFormat>
  <Paragraphs>101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17</vt:i4>
      </vt:variant>
    </vt:vector>
  </HeadingPairs>
  <TitlesOfParts>
    <vt:vector size="19" baseType="lpstr">
      <vt:lpstr>Motív Office</vt:lpstr>
      <vt:lpstr>1_Motív Office</vt:lpstr>
      <vt:lpstr>Digitální občanství – bezpečnost online &amp; digitální práva </vt:lpstr>
      <vt:lpstr>Bezpečnost online  &amp; digitální práva</vt:lpstr>
      <vt:lpstr>Pilíře online bezpečnosti</vt:lpstr>
      <vt:lpstr>Vysvětlení vašich digitálních práv</vt:lpstr>
      <vt:lpstr>Ochrana vašeho soukromí online</vt:lpstr>
      <vt:lpstr>Orientace v prostředí kybernetických hrozeb</vt:lpstr>
      <vt:lpstr>Osvojte si umění rozpoznat phishing</vt:lpstr>
      <vt:lpstr> Hesla a ověřování</vt:lpstr>
      <vt:lpstr>Chytrá navigace v sociálních médiích </vt:lpstr>
      <vt:lpstr>Principy shromažďování dat a jejich demystifikace </vt:lpstr>
      <vt:lpstr>Právo být zapomenut: Uplatnění vašeho práva být zapomenut</vt:lpstr>
      <vt:lpstr>Digital „harašení“ a jak s ním bojovat</vt:lpstr>
      <vt:lpstr>Přijetí šifrované komunikace </vt:lpstr>
      <vt:lpstr>Bezpečné online transakce</vt:lpstr>
      <vt:lpstr>Digitální gramotnost pro všechny</vt:lpstr>
      <vt:lpstr>Utváření digitální budoucnosti: vaše role v digitální budoucnosti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Digital Resilience by Making Digital Wellbeing and Security Accessible to All 2022-2-SK01-KA220-ADU-000096888</dc:title>
  <dc:creator>Alexandros Koumanis</dc:creator>
  <cp:lastModifiedBy>Jan Rehak</cp:lastModifiedBy>
  <cp:revision>43</cp:revision>
  <dcterms:created xsi:type="dcterms:W3CDTF">2024-06-25T09:00:25Z</dcterms:created>
  <dcterms:modified xsi:type="dcterms:W3CDTF">2024-10-13T18:03:35Z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