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23"/>
  </p:notesMasterIdLst>
  <p:sldIdLst>
    <p:sldId id="295" r:id="rId6"/>
    <p:sldId id="296" r:id="rId7"/>
    <p:sldId id="292" r:id="rId8"/>
    <p:sldId id="297" r:id="rId9"/>
    <p:sldId id="298" r:id="rId10"/>
    <p:sldId id="299" r:id="rId11"/>
    <p:sldId id="300" r:id="rId12"/>
    <p:sldId id="304" r:id="rId13"/>
    <p:sldId id="305" r:id="rId14"/>
    <p:sldId id="306" r:id="rId15"/>
    <p:sldId id="307" r:id="rId16"/>
    <p:sldId id="308" r:id="rId17"/>
    <p:sldId id="309" r:id="rId18"/>
    <p:sldId id="310" r:id="rId19"/>
    <p:sldId id="311" r:id="rId20"/>
    <p:sldId id="312" r:id="rId21"/>
    <p:sldId id="316"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EC3AE-9337-6DD3-9558-007E1C48BDC6}" v="9" dt="2024-06-25T11:15:28.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10" autoAdjust="0"/>
    <p:restoredTop sz="94660"/>
  </p:normalViewPr>
  <p:slideViewPr>
    <p:cSldViewPr snapToGrid="0">
      <p:cViewPr varScale="1">
        <p:scale>
          <a:sx n="112" d="100"/>
          <a:sy n="112" d="100"/>
        </p:scale>
        <p:origin x="12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os Koumanis" userId="S::akoumanis@thefoundation.gr::a2199586-ecdd-4170-91ec-54a1812fdf7d" providerId="AD" clId="Web-{B26EC3AE-9337-6DD3-9558-007E1C48BDC6}"/>
    <pc:docChg chg="modSld">
      <pc:chgData name="Alexandros Koumanis" userId="S::akoumanis@thefoundation.gr::a2199586-ecdd-4170-91ec-54a1812fdf7d" providerId="AD" clId="Web-{B26EC3AE-9337-6DD3-9558-007E1C48BDC6}" dt="2024-06-25T11:15:28.405" v="6" actId="1076"/>
      <pc:docMkLst>
        <pc:docMk/>
      </pc:docMkLst>
      <pc:sldChg chg="addSp modSp">
        <pc:chgData name="Alexandros Koumanis" userId="S::akoumanis@thefoundation.gr::a2199586-ecdd-4170-91ec-54a1812fdf7d" providerId="AD" clId="Web-{B26EC3AE-9337-6DD3-9558-007E1C48BDC6}" dt="2024-06-25T11:15:28.405" v="6" actId="1076"/>
        <pc:sldMkLst>
          <pc:docMk/>
          <pc:sldMk cId="1605500588" sldId="257"/>
        </pc:sldMkLst>
        <pc:spChg chg="add mod">
          <ac:chgData name="Alexandros Koumanis" userId="S::akoumanis@thefoundation.gr::a2199586-ecdd-4170-91ec-54a1812fdf7d" providerId="AD" clId="Web-{B26EC3AE-9337-6DD3-9558-007E1C48BDC6}" dt="2024-06-25T11:15:28.405" v="6" actId="1076"/>
          <ac:spMkLst>
            <pc:docMk/>
            <pc:sldMk cId="1605500588" sldId="257"/>
            <ac:spMk id="3" creationId="{8B30B3A7-6586-F57C-654F-63A89D15E2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06F83-4F5D-4D5E-A16C-3B88ECE4DD24}" type="datetimeFigureOut">
              <a:rPr lang="el-GR" smtClean="0"/>
              <a:t>11/10/2024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2708B-D705-4B26-90F3-2A92C02B34B6}" type="slidenum">
              <a:rPr lang="el-GR" smtClean="0"/>
              <a:t>‹#›</a:t>
            </a:fld>
            <a:endParaRPr lang="el-GR"/>
          </a:p>
        </p:txBody>
      </p:sp>
    </p:spTree>
    <p:extLst>
      <p:ext uri="{BB962C8B-B14F-4D97-AF65-F5344CB8AC3E}">
        <p14:creationId xmlns:p14="http://schemas.microsoft.com/office/powerpoint/2010/main" val="300330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17</a:t>
            </a:fld>
            <a:endParaRPr lang="sk-SK"/>
          </a:p>
        </p:txBody>
      </p:sp>
    </p:spTree>
    <p:extLst>
      <p:ext uri="{BB962C8B-B14F-4D97-AF65-F5344CB8AC3E}">
        <p14:creationId xmlns:p14="http://schemas.microsoft.com/office/powerpoint/2010/main" val="3842345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54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72171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97867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72421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90894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58689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887774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423652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653868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771611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52184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333725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26449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78371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19108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0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0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6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24518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99548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255866455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eff.org/" TargetMode="External"/><Relationship Id="rId2" Type="http://schemas.openxmlformats.org/officeDocument/2006/relationships/hyperlink" Target="https://www.internetsociety.org/issues/encryption/protect-encryption-protect-yourself/?gad_source=1&amp;gclid=Cj0KCQjw05i4BhDiARIsAB_2wfD-A1HZaHLDNOg6p0GTKW-4Lkm8ukclU2ys3ZqSidlZ0KwNNp63VP4aAhDIEALw_wcB"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ncsc.gov.uk/files/Using-passwords-protect-devices-data-infographic.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gdpr-info.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privacyguides.org/en/too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isa.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Vatandaşlık - Çevrimiçi Güvenlik ve Dijital Haklar</a:t>
            </a: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5" name="Resim 34">
            <a:extLst>
              <a:ext uri="{FF2B5EF4-FFF2-40B4-BE49-F238E27FC236}">
                <a16:creationId xmlns:a16="http://schemas.microsoft.com/office/drawing/2014/main" id="{DA7794F6-4D2A-6E4F-867F-1437EAE895D1}"/>
              </a:ext>
            </a:extLst>
          </p:cNvPr>
          <p:cNvPicPr>
            <a:picLocks noChangeAspect="1"/>
          </p:cNvPicPr>
          <p:nvPr/>
        </p:nvPicPr>
        <p:blipFill>
          <a:blip r:embed="rId10"/>
          <a:stretch>
            <a:fillRect/>
          </a:stretch>
        </p:blipFill>
        <p:spPr>
          <a:xfrm>
            <a:off x="8158536" y="295534"/>
            <a:ext cx="3576770" cy="664002"/>
          </a:xfrm>
          <a:prstGeom prst="rect">
            <a:avLst/>
          </a:prstGeom>
        </p:spPr>
      </p:pic>
      <p:sp>
        <p:nvSpPr>
          <p:cNvPr id="34" name="Nadpis 1">
            <a:extLst>
              <a:ext uri="{FF2B5EF4-FFF2-40B4-BE49-F238E27FC236}">
                <a16:creationId xmlns:a16="http://schemas.microsoft.com/office/drawing/2014/main" id="{4F9D1F24-4367-4E4E-BE22-FD19E29A850C}"/>
              </a:ext>
            </a:extLst>
          </p:cNvPr>
          <p:cNvSpPr txBox="1">
            <a:spLocks/>
          </p:cNvSpPr>
          <p:nvPr/>
        </p:nvSpPr>
        <p:spPr>
          <a:xfrm>
            <a:off x="7157821" y="3017953"/>
            <a:ext cx="3463858" cy="2336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latin typeface="+mn-lt"/>
              </a:rPr>
              <a:t>Dijital Esenlik ve Güvenliği Herkes için Erişilebilir Hale Getirerek Dijital Yılmazlığın İnşası</a:t>
            </a:r>
            <a:br>
              <a:rPr lang="tr-TR" sz="1200" dirty="0">
                <a:latin typeface="+mn-lt"/>
              </a:rPr>
            </a:br>
            <a:r>
              <a:rPr lang="tr-TR" sz="1200" dirty="0">
                <a:latin typeface="+mn-lt"/>
              </a:rPr>
              <a:t>2022-2-SK01-KA220-ADU-000096888</a:t>
            </a:r>
          </a:p>
        </p:txBody>
      </p:sp>
      <p:pic>
        <p:nvPicPr>
          <p:cNvPr id="31" name="Resim 30"/>
          <p:cNvPicPr>
            <a:picLocks noChangeAspect="1"/>
          </p:cNvPicPr>
          <p:nvPr/>
        </p:nvPicPr>
        <p:blipFill>
          <a:blip r:embed="rId11"/>
          <a:stretch>
            <a:fillRect/>
          </a:stretch>
        </p:blipFill>
        <p:spPr>
          <a:xfrm>
            <a:off x="677729" y="1843194"/>
            <a:ext cx="2634128" cy="2662002"/>
          </a:xfrm>
          <a:prstGeom prst="rect">
            <a:avLst/>
          </a:prstGeom>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fontScale="90000"/>
          </a:bodyPr>
          <a:lstStyle/>
          <a:p>
            <a:pPr algn="l"/>
            <a:r>
              <a:rPr lang="tr-TR" dirty="0">
                <a:latin typeface="Aptos" panose="020B0004020202020204" pitchFamily="34" charset="0"/>
                <a:ea typeface="Cambria"/>
              </a:rPr>
              <a:t>Veri Toplama İşlemini Anlamak </a:t>
            </a:r>
            <a:br>
              <a:rPr lang="tr-TR" dirty="0">
                <a:latin typeface="Aptos" panose="020B0004020202020204" pitchFamily="34" charset="0"/>
                <a:ea typeface="Cambria"/>
              </a:rPr>
            </a:br>
            <a:r>
              <a:rPr lang="tr-TR" sz="3100" dirty="0">
                <a:latin typeface="Aptos" panose="020B0004020202020204" pitchFamily="34" charset="0"/>
                <a:ea typeface="Cambria"/>
              </a:rPr>
              <a:t>Veri Toplamadaki Gizemi Ortaya Çıkarma</a:t>
            </a:r>
            <a:endParaRPr lang="tr-TR" dirty="0">
              <a:latin typeface="Aptos" panose="020B0004020202020204" pitchFamily="34" charset="0"/>
              <a:ea typeface="Cambri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247024" y="1304898"/>
            <a:ext cx="10745263" cy="4869711"/>
          </a:xfrm>
        </p:spPr>
        <p:txBody>
          <a:bodyPr vert="horz" lIns="91440" tIns="45720" rIns="91440" bIns="45720" rtlCol="0">
            <a:normAutofit/>
          </a:bodyPr>
          <a:lstStyle/>
          <a:p>
            <a:pPr marL="0" indent="0" algn="just">
              <a:buNone/>
            </a:pPr>
            <a:r>
              <a:rPr lang="tr-TR" sz="3200" dirty="0">
                <a:latin typeface="Aptos" panose="020B0004020202020204" pitchFamily="34" charset="0"/>
                <a:ea typeface="Cambria"/>
              </a:rPr>
              <a:t>Her tıklama, beğenme ve arama izlenebilir. Gizlilik politikalarını okuyarak, gizlilik odaklı araçları kullanarak ve çerezleri ve izlemeyi kontrol ederek paylaştığınız verileri anlayın ve yönetin.</a:t>
            </a:r>
          </a:p>
          <a:p>
            <a:pPr algn="just"/>
            <a:r>
              <a:rPr lang="tr-TR" sz="3200" b="1" dirty="0">
                <a:latin typeface="Aptos" panose="020B0004020202020204" pitchFamily="34" charset="0"/>
                <a:ea typeface="Cambria"/>
              </a:rPr>
              <a:t>Peki ya? Senaryo: </a:t>
            </a:r>
            <a:r>
              <a:rPr lang="tr-TR" sz="3200" dirty="0">
                <a:latin typeface="Aptos" panose="020B0004020202020204" pitchFamily="34" charset="0"/>
                <a:ea typeface="Cambria"/>
              </a:rPr>
              <a:t>Geçen yılki tüm çevrimiçi aramalarınız herkese görünür olsaydı, sizinle ilgili neleri açığa çıkarırlardı?</a:t>
            </a:r>
          </a:p>
          <a:p>
            <a:pPr algn="just"/>
            <a:r>
              <a:rPr lang="tr-TR" sz="3200" b="1" dirty="0">
                <a:latin typeface="Aptos" panose="020B0004020202020204" pitchFamily="34" charset="0"/>
                <a:ea typeface="Cambria"/>
              </a:rPr>
              <a:t>Uzman Görüşü: </a:t>
            </a:r>
            <a:r>
              <a:rPr lang="tr-TR" sz="3200" dirty="0">
                <a:latin typeface="Aptos" panose="020B0004020202020204" pitchFamily="34" charset="0"/>
                <a:ea typeface="Cambria"/>
              </a:rPr>
              <a:t>"Gizlilik bir seçenek değildir ve sadece internete girmenin kabul ettiğimiz bedeli olmamalıdır." - </a:t>
            </a:r>
            <a:r>
              <a:rPr lang="tr-TR" sz="3200" dirty="0" err="1">
                <a:latin typeface="Aptos" panose="020B0004020202020204" pitchFamily="34" charset="0"/>
                <a:ea typeface="Cambria"/>
              </a:rPr>
              <a:t>Gary</a:t>
            </a:r>
            <a:r>
              <a:rPr lang="tr-TR" sz="3200" dirty="0">
                <a:latin typeface="Aptos" panose="020B0004020202020204" pitchFamily="34" charset="0"/>
                <a:ea typeface="Cambria"/>
              </a:rPr>
              <a:t> </a:t>
            </a:r>
            <a:r>
              <a:rPr lang="tr-TR" sz="3200" dirty="0" err="1">
                <a:latin typeface="Aptos" panose="020B0004020202020204" pitchFamily="34" charset="0"/>
                <a:ea typeface="Cambria"/>
              </a:rPr>
              <a:t>Kovacs</a:t>
            </a:r>
            <a:r>
              <a:rPr lang="tr-TR" sz="3200" dirty="0">
                <a:latin typeface="Aptos" panose="020B0004020202020204" pitchFamily="34" charset="0"/>
                <a:ea typeface="Cambria"/>
              </a:rPr>
              <a:t>, </a:t>
            </a:r>
            <a:r>
              <a:rPr lang="tr-TR" sz="3200" dirty="0" err="1">
                <a:latin typeface="Aptos" panose="020B0004020202020204" pitchFamily="34" charset="0"/>
                <a:ea typeface="Cambria"/>
              </a:rPr>
              <a:t>Mozilla'nın</a:t>
            </a:r>
            <a:r>
              <a:rPr lang="tr-TR" sz="3200" dirty="0">
                <a:latin typeface="Aptos" panose="020B0004020202020204" pitchFamily="34" charset="0"/>
                <a:ea typeface="Cambria"/>
              </a:rPr>
              <a:t> eski CEO'su.</a:t>
            </a:r>
          </a:p>
        </p:txBody>
      </p:sp>
    </p:spTree>
    <p:extLst>
      <p:ext uri="{BB962C8B-B14F-4D97-AF65-F5344CB8AC3E}">
        <p14:creationId xmlns:p14="http://schemas.microsoft.com/office/powerpoint/2010/main" val="288557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8" y="290698"/>
            <a:ext cx="10515600" cy="857885"/>
          </a:xfrm>
        </p:spPr>
        <p:txBody>
          <a:bodyPr>
            <a:noAutofit/>
          </a:bodyPr>
          <a:lstStyle/>
          <a:p>
            <a:pPr algn="l"/>
            <a:r>
              <a:rPr lang="tr-TR" sz="4000">
                <a:latin typeface="Aptos" panose="020B0004020202020204" pitchFamily="34" charset="0"/>
                <a:ea typeface="Cambria"/>
              </a:rPr>
              <a:t>Unutulma Hakkı: </a:t>
            </a:r>
            <a:br>
              <a:rPr lang="tr-TR" sz="4000">
                <a:latin typeface="Aptos" panose="020B0004020202020204" pitchFamily="34" charset="0"/>
                <a:ea typeface="Cambria"/>
              </a:rPr>
            </a:br>
            <a:r>
              <a:rPr lang="tr-TR" sz="2800">
                <a:latin typeface="Aptos" panose="020B0004020202020204" pitchFamily="34" charset="0"/>
                <a:ea typeface="Cambria"/>
              </a:rPr>
              <a:t>Unutulma Hakkınızı Kullanma</a:t>
            </a:r>
            <a:endParaRPr lang="tr-TR" sz="4000">
              <a:latin typeface="Aptos" panose="020B0004020202020204" pitchFamily="34" charset="0"/>
              <a:ea typeface="Cambri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4" y="1330096"/>
            <a:ext cx="10840955" cy="4993419"/>
          </a:xfrm>
        </p:spPr>
        <p:txBody>
          <a:bodyPr vert="horz" lIns="91440" tIns="45720" rIns="91440" bIns="45720" rtlCol="0">
            <a:normAutofit/>
          </a:bodyPr>
          <a:lstStyle/>
          <a:p>
            <a:pPr algn="just"/>
            <a:r>
              <a:rPr lang="tr-TR" sz="2600" dirty="0">
                <a:latin typeface="Aptos" panose="020B0004020202020204" pitchFamily="34" charset="0"/>
                <a:ea typeface="Cambria"/>
              </a:rPr>
              <a:t>Unutulma Hakkı, belirli koşullar altında kişisel bilgilerinizin arama motorlarından silinmesini talep etme hakkını verir ve dijital ayak izinizi kontrol etmenize olanak tanır.</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Kısa İpucu: </a:t>
            </a:r>
            <a:r>
              <a:rPr lang="tr-TR" sz="2600" dirty="0">
                <a:latin typeface="Aptos" panose="020B0004020202020204" pitchFamily="34" charset="0"/>
                <a:ea typeface="Cambria"/>
              </a:rPr>
              <a:t>Unutulma Hakkını kullanmak için, güncelliğini yitirmiş veya alakasız kişisel bilgiler içeren belirli URL'leri tanımlayın ve arama motorunun kaldırma talepleri sürecini izleyin.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Soru:</a:t>
            </a:r>
            <a:r>
              <a:rPr lang="tr-TR" sz="2600" dirty="0">
                <a:latin typeface="Aptos" panose="020B0004020202020204" pitchFamily="34" charset="0"/>
                <a:ea typeface="Cambria"/>
              </a:rPr>
              <a:t> Unutulma Hakkı kapsamında hangi tür bilgiler kaldırılmaya uygundur? A) Sosyal medyadaki utanç verici fotoğraflar B) Kamu kayıtları C) Güncel olmayan veya alakasız bilgiler</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Uzman Görüşü: </a:t>
            </a:r>
            <a:r>
              <a:rPr lang="tr-TR" sz="2600" dirty="0">
                <a:latin typeface="Aptos" panose="020B0004020202020204" pitchFamily="34" charset="0"/>
                <a:ea typeface="Cambria"/>
              </a:rPr>
              <a:t>"Unutulma Hakkı, bir bireyin üçüncü kişilerin artık kendisini takip edememesi için belirli verilerinin silinmesini talep etmesini ifade eder." - </a:t>
            </a:r>
            <a:r>
              <a:rPr lang="tr-TR" sz="2600" dirty="0" err="1">
                <a:latin typeface="Aptos" panose="020B0004020202020204" pitchFamily="34" charset="0"/>
                <a:ea typeface="Cambria"/>
              </a:rPr>
              <a:t>Viviane</a:t>
            </a:r>
            <a:r>
              <a:rPr lang="tr-TR" sz="2600" dirty="0">
                <a:latin typeface="Aptos" panose="020B0004020202020204" pitchFamily="34" charset="0"/>
                <a:ea typeface="Cambria"/>
              </a:rPr>
              <a:t> </a:t>
            </a:r>
            <a:r>
              <a:rPr lang="tr-TR" sz="2600" dirty="0" err="1">
                <a:latin typeface="Aptos" panose="020B0004020202020204" pitchFamily="34" charset="0"/>
                <a:ea typeface="Cambria"/>
              </a:rPr>
              <a:t>Reding</a:t>
            </a:r>
            <a:r>
              <a:rPr lang="tr-TR" sz="2600" dirty="0">
                <a:latin typeface="Aptos" panose="020B0004020202020204" pitchFamily="34" charset="0"/>
                <a:ea typeface="Cambria"/>
              </a:rPr>
              <a:t>, Avrupa Komisyonu'nun eski Başkan Yardımcısı.</a:t>
            </a:r>
          </a:p>
        </p:txBody>
      </p:sp>
    </p:spTree>
    <p:extLst>
      <p:ext uri="{BB962C8B-B14F-4D97-AF65-F5344CB8AC3E}">
        <p14:creationId xmlns:p14="http://schemas.microsoft.com/office/powerpoint/2010/main" val="331077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8" y="290698"/>
            <a:ext cx="10515600" cy="857885"/>
          </a:xfrm>
        </p:spPr>
        <p:txBody>
          <a:bodyPr>
            <a:noAutofit/>
          </a:bodyPr>
          <a:lstStyle/>
          <a:p>
            <a:pPr algn="l"/>
            <a:r>
              <a:rPr lang="tr-TR" sz="4000">
                <a:latin typeface="Aptos" panose="020B0004020202020204" pitchFamily="34" charset="0"/>
                <a:ea typeface="Cambria"/>
              </a:rPr>
              <a:t>Dijital Taciz ve Dijital Tacizle Mücadele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4" y="1439280"/>
            <a:ext cx="10840955" cy="4993419"/>
          </a:xfrm>
        </p:spPr>
        <p:txBody>
          <a:bodyPr vert="horz" lIns="91440" tIns="45720" rIns="91440" bIns="45720" rtlCol="0">
            <a:normAutofit/>
          </a:bodyPr>
          <a:lstStyle/>
          <a:p>
            <a:pPr algn="just"/>
            <a:r>
              <a:rPr lang="tr-TR" sz="2600" dirty="0">
                <a:latin typeface="Aptos" panose="020B0004020202020204" pitchFamily="34" charset="0"/>
                <a:ea typeface="Cambria"/>
              </a:rPr>
              <a:t>Siber zorbalıktan çevrimiçi tacize kadar, dijital taciz, duygusal olarak yorucu ve tehlikeli olabilir. Dijital iyi oluşunuzu korumak amacıyla engelleme ve raporlama için platform araçlarını kullanın ve gerektiğinde destek ağlarına ulaşın.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Kısa İpucu: </a:t>
            </a:r>
            <a:r>
              <a:rPr lang="tr-TR" sz="2600" dirty="0">
                <a:latin typeface="Aptos" panose="020B0004020202020204" pitchFamily="34" charset="0"/>
                <a:ea typeface="Cambria"/>
              </a:rPr>
              <a:t>Kanıt olarak gerekli olabileceğinden, engelleme veya raporlamadan önce her türlü taciz olayını belgeleyin.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Peki ya? Senaryo: </a:t>
            </a:r>
            <a:r>
              <a:rPr lang="tr-TR" sz="2600" dirty="0">
                <a:latin typeface="Aptos" panose="020B0004020202020204" pitchFamily="34" charset="0"/>
                <a:ea typeface="Cambria"/>
              </a:rPr>
              <a:t>Her olumsuz çevrimiçi etkileşimin fiziksel bir iz bıraktığını hayal edin. Kendinizi nasıl korurdunuz?</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Uzman Görüşü: </a:t>
            </a:r>
            <a:r>
              <a:rPr lang="tr-TR" sz="2600" dirty="0">
                <a:latin typeface="Aptos" panose="020B0004020202020204" pitchFamily="34" charset="0"/>
                <a:ea typeface="Cambria"/>
              </a:rPr>
              <a:t>"Çevrimiçi tacizin çevrimdışı etkisi vardır. İşaretleri tanımak ve nasıl yanıt vereceğimizi bilmek dijital sağlığımız için çok önemlidir." - Monica </a:t>
            </a:r>
            <a:r>
              <a:rPr lang="tr-TR" sz="2600" dirty="0" err="1">
                <a:latin typeface="Aptos" panose="020B0004020202020204" pitchFamily="34" charset="0"/>
                <a:ea typeface="Cambria"/>
              </a:rPr>
              <a:t>Lewinsky</a:t>
            </a:r>
            <a:r>
              <a:rPr lang="tr-TR" sz="2600" dirty="0">
                <a:latin typeface="Aptos" panose="020B0004020202020204" pitchFamily="34" charset="0"/>
                <a:ea typeface="Cambria"/>
              </a:rPr>
              <a:t>, zorbalık karşıtı </a:t>
            </a:r>
            <a:r>
              <a:rPr lang="tr-TR" sz="2600" dirty="0" err="1">
                <a:latin typeface="Aptos" panose="020B0004020202020204" pitchFamily="34" charset="0"/>
                <a:ea typeface="Cambria"/>
              </a:rPr>
              <a:t>aktivist</a:t>
            </a:r>
            <a:endParaRPr lang="tr-TR" sz="2600" dirty="0">
              <a:latin typeface="Aptos" panose="020B0004020202020204" pitchFamily="34" charset="0"/>
              <a:ea typeface="Cambria"/>
            </a:endParaRPr>
          </a:p>
        </p:txBody>
      </p:sp>
    </p:spTree>
    <p:extLst>
      <p:ext uri="{BB962C8B-B14F-4D97-AF65-F5344CB8AC3E}">
        <p14:creationId xmlns:p14="http://schemas.microsoft.com/office/powerpoint/2010/main" val="216154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8" y="290698"/>
            <a:ext cx="10515600" cy="857885"/>
          </a:xfrm>
        </p:spPr>
        <p:txBody>
          <a:bodyPr>
            <a:noAutofit/>
          </a:bodyPr>
          <a:lstStyle/>
          <a:p>
            <a:pPr algn="l"/>
            <a:r>
              <a:rPr lang="tr-TR" sz="4000">
                <a:latin typeface="Aptos" panose="020B0004020202020204" pitchFamily="34" charset="0"/>
                <a:ea typeface="Cambria"/>
              </a:rPr>
              <a:t>Şifreli İletişimi Benimseme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4" y="1439280"/>
            <a:ext cx="10840955" cy="4993419"/>
          </a:xfrm>
        </p:spPr>
        <p:txBody>
          <a:bodyPr vert="horz" lIns="91440" tIns="45720" rIns="91440" bIns="45720" rtlCol="0">
            <a:normAutofit/>
          </a:bodyPr>
          <a:lstStyle/>
          <a:p>
            <a:pPr algn="just"/>
            <a:r>
              <a:rPr lang="tr-TR" sz="2600" dirty="0">
                <a:latin typeface="Aptos" panose="020B0004020202020204" pitchFamily="34" charset="0"/>
                <a:ea typeface="Cambria"/>
              </a:rPr>
              <a:t>Şifreleme, mesajlarınızı yalnızca amaçlanan alıcının okuyabilmesini sağlar. Konuşmalarınızı gizlice takip edenlerden korumak için şifreli mesajlaşma uygulamaları kullanın.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Kısa İpucu: </a:t>
            </a:r>
            <a:r>
              <a:rPr lang="tr-TR" sz="2600" dirty="0">
                <a:latin typeface="Aptos" panose="020B0004020202020204" pitchFamily="34" charset="0"/>
                <a:ea typeface="Cambria"/>
              </a:rPr>
              <a:t>Tüm iletişimler için standart bir özellik olarak «uçtan uca şifreleme» sunan mesajlaşma uygulamalarını tercih edin.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Soru:</a:t>
            </a:r>
            <a:r>
              <a:rPr lang="tr-TR" sz="2600" dirty="0">
                <a:latin typeface="Aptos" panose="020B0004020202020204" pitchFamily="34" charset="0"/>
                <a:ea typeface="Cambria"/>
              </a:rPr>
              <a:t> Uçtan uca şifreleme dijital gizliliğiniz için neden önemlidir? </a:t>
            </a:r>
            <a:br>
              <a:rPr lang="tr-TR" sz="2600" dirty="0">
                <a:latin typeface="Aptos" panose="020B0004020202020204" pitchFamily="34" charset="0"/>
                <a:ea typeface="Cambria"/>
              </a:rPr>
            </a:br>
            <a:r>
              <a:rPr lang="tr-TR" sz="2600" dirty="0">
                <a:latin typeface="Aptos" panose="020B0004020202020204" pitchFamily="34" charset="0"/>
                <a:ea typeface="Cambria"/>
              </a:rPr>
              <a:t>A) Mesajları havalı gösterir B) Alıcıdan başkasının mesajlarınızı okumasını engeller C) İnternet bağlantınızı hızlandırır</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Uzman Görüşü:</a:t>
            </a:r>
            <a:r>
              <a:rPr lang="tr-TR" sz="2600" dirty="0">
                <a:latin typeface="Aptos" panose="020B0004020202020204" pitchFamily="34" charset="0"/>
                <a:ea typeface="Cambria"/>
              </a:rPr>
              <a:t> "Kişisel verilerin dolandırıcılar ve kişisel bilgilerinizi istismar etmek isteyen herkes tarafından kötüye kullanılabileceği bir çağda, şifreleme, kilit ve anahtar görevi görür." - Edward </a:t>
            </a:r>
            <a:r>
              <a:rPr lang="tr-TR" sz="2600" dirty="0" err="1">
                <a:latin typeface="Aptos" panose="020B0004020202020204" pitchFamily="34" charset="0"/>
                <a:ea typeface="Cambria"/>
              </a:rPr>
              <a:t>Snowden</a:t>
            </a:r>
            <a:r>
              <a:rPr lang="tr-TR" sz="2600" dirty="0">
                <a:latin typeface="Aptos" panose="020B0004020202020204" pitchFamily="34" charset="0"/>
                <a:ea typeface="Cambria"/>
              </a:rPr>
              <a:t>, gizlilik savunucusu.</a:t>
            </a:r>
          </a:p>
        </p:txBody>
      </p:sp>
    </p:spTree>
    <p:extLst>
      <p:ext uri="{BB962C8B-B14F-4D97-AF65-F5344CB8AC3E}">
        <p14:creationId xmlns:p14="http://schemas.microsoft.com/office/powerpoint/2010/main" val="363567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52361" y="250032"/>
            <a:ext cx="11192579" cy="769564"/>
          </a:xfrm>
        </p:spPr>
        <p:txBody>
          <a:bodyPr>
            <a:normAutofit/>
          </a:bodyPr>
          <a:lstStyle/>
          <a:p>
            <a:pPr algn="l">
              <a:spcAft>
                <a:spcPts val="600"/>
              </a:spcAft>
            </a:pPr>
            <a:r>
              <a:rPr lang="tr-TR" sz="4000">
                <a:latin typeface="Aptos" panose="020B0004020202020204" pitchFamily="34" charset="0"/>
                <a:cs typeface="Calibri" panose="020F0502020204030204" pitchFamily="34" charset="0"/>
              </a:rPr>
              <a:t>Güvenli Çevrimiçi İşlemler</a:t>
            </a:r>
          </a:p>
        </p:txBody>
      </p:sp>
      <p:sp>
        <p:nvSpPr>
          <p:cNvPr id="3" name="Content Placeholder 2"/>
          <p:cNvSpPr>
            <a:spLocks noGrp="1"/>
          </p:cNvSpPr>
          <p:nvPr>
            <p:ph idx="1"/>
          </p:nvPr>
        </p:nvSpPr>
        <p:spPr>
          <a:xfrm>
            <a:off x="375024" y="1208652"/>
            <a:ext cx="8014064" cy="5160250"/>
          </a:xfrm>
        </p:spPr>
        <p:txBody>
          <a:bodyPr>
            <a:noAutofit/>
          </a:bodyPr>
          <a:lstStyle/>
          <a:p>
            <a:pPr algn="just">
              <a:spcAft>
                <a:spcPts val="600"/>
              </a:spcAft>
            </a:pPr>
            <a:r>
              <a:rPr lang="tr-TR" sz="2600" dirty="0">
                <a:latin typeface="Aptos" panose="020B0004020202020204" pitchFamily="34" charset="0"/>
              </a:rPr>
              <a:t>Çevrimiçi işlemler yapabilirsiniz, ancak sizi dolandırıcılık ve kimlik hırsızlığı gibi risklere maruz bırakabileceğini unutmayın. Web sitelerinin HTTPS kullandığından emin olun ve finansal bilgiler konusunda dikkatli olun.</a:t>
            </a:r>
          </a:p>
          <a:p>
            <a:pPr lvl="1" algn="just">
              <a:spcAft>
                <a:spcPts val="600"/>
              </a:spcAft>
              <a:buClr>
                <a:schemeClr val="accent2"/>
              </a:buClr>
              <a:buFont typeface="Wingdings" panose="05000000000000000000" pitchFamily="2" charset="2"/>
              <a:buChar char="§"/>
            </a:pPr>
            <a:r>
              <a:rPr lang="tr-TR" sz="2600" b="1" dirty="0">
                <a:latin typeface="Aptos" panose="020B0004020202020204" pitchFamily="34" charset="0"/>
              </a:rPr>
              <a:t>Kısa İpucu:</a:t>
            </a:r>
            <a:r>
              <a:rPr lang="tr-TR" sz="2600" dirty="0">
                <a:latin typeface="Aptos" panose="020B0004020202020204" pitchFamily="34" charset="0"/>
              </a:rPr>
              <a:t> Olası dolandırıcılık riskini sınırlamak için çevrimiçi alışverişlerde düşük limitli özel bir kredi kartı kullanın.</a:t>
            </a:r>
          </a:p>
          <a:p>
            <a:pPr lvl="1" algn="just">
              <a:spcAft>
                <a:spcPts val="600"/>
              </a:spcAft>
              <a:buClr>
                <a:schemeClr val="accent2"/>
              </a:buClr>
              <a:buFont typeface="Wingdings" panose="05000000000000000000" pitchFamily="2" charset="2"/>
              <a:buChar char="§"/>
            </a:pPr>
            <a:r>
              <a:rPr lang="tr-TR" sz="2600" b="1" dirty="0">
                <a:latin typeface="Aptos" panose="020B0004020202020204" pitchFamily="34" charset="0"/>
              </a:rPr>
              <a:t>Peki ya? Senaryo:</a:t>
            </a:r>
            <a:r>
              <a:rPr lang="tr-TR" sz="2600" dirty="0">
                <a:latin typeface="Aptos" panose="020B0004020202020204" pitchFamily="34" charset="0"/>
              </a:rPr>
              <a:t> Çevrimiçi alışveriş alışkanlıklarınız açığa çıksaydı, dijital güvenliğe yaklaşımınız hakkında neler ifade ederdi?</a:t>
            </a:r>
          </a:p>
          <a:p>
            <a:pPr lvl="1" algn="just">
              <a:spcAft>
                <a:spcPts val="600"/>
              </a:spcAft>
              <a:buClr>
                <a:schemeClr val="accent2"/>
              </a:buClr>
              <a:buFont typeface="Wingdings" panose="05000000000000000000" pitchFamily="2" charset="2"/>
              <a:buChar char="§"/>
            </a:pPr>
            <a:r>
              <a:rPr lang="tr-TR" sz="2600" b="1" dirty="0">
                <a:latin typeface="Aptos" panose="020B0004020202020204" pitchFamily="34" charset="0"/>
              </a:rPr>
              <a:t>Uzman Görüşü: </a:t>
            </a:r>
            <a:r>
              <a:rPr lang="tr-TR" sz="2600" dirty="0">
                <a:latin typeface="Aptos" panose="020B0004020202020204" pitchFamily="34" charset="0"/>
              </a:rPr>
              <a:t>"Kişisel bilgilerinizin güvenliği, web sitesinin güvenliği kadar uygulamalarınızla da ilgilidir." - Bruce </a:t>
            </a:r>
            <a:r>
              <a:rPr lang="tr-TR" sz="2600" dirty="0" err="1">
                <a:latin typeface="Aptos" panose="020B0004020202020204" pitchFamily="34" charset="0"/>
              </a:rPr>
              <a:t>Schneier</a:t>
            </a:r>
            <a:r>
              <a:rPr lang="tr-TR" sz="2600" dirty="0">
                <a:latin typeface="Aptos" panose="020B0004020202020204" pitchFamily="34" charset="0"/>
              </a:rPr>
              <a:t>, güvenlik </a:t>
            </a:r>
            <a:r>
              <a:rPr lang="tr-TR" sz="2600" dirty="0" err="1">
                <a:latin typeface="Aptos" panose="020B0004020202020204" pitchFamily="34" charset="0"/>
              </a:rPr>
              <a:t>teknolojisti</a:t>
            </a:r>
            <a:r>
              <a:rPr lang="tr-TR" sz="2600" dirty="0">
                <a:latin typeface="Aptos" panose="020B0004020202020204" pitchFamily="34" charset="0"/>
              </a:rPr>
              <a:t>.</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FFFFFF"/>
              </a:solidFill>
              <a:effectLst/>
              <a:uLnTx/>
              <a:uFillTx/>
              <a:latin typeface="Calibri" panose="020F0502020204030204"/>
              <a:ea typeface="+mn-ea"/>
              <a:cs typeface="+mn-cs"/>
            </a:endParaRPr>
          </a:p>
        </p:txBody>
      </p:sp>
      <p:pic>
        <p:nvPicPr>
          <p:cNvPr id="4" name="Resim 3"/>
          <p:cNvPicPr>
            <a:picLocks noChangeAspect="1"/>
          </p:cNvPicPr>
          <p:nvPr/>
        </p:nvPicPr>
        <p:blipFill>
          <a:blip r:embed="rId2"/>
          <a:stretch>
            <a:fillRect/>
          </a:stretch>
        </p:blipFill>
        <p:spPr>
          <a:xfrm>
            <a:off x="8609742" y="1879745"/>
            <a:ext cx="2429839" cy="3025542"/>
          </a:xfrm>
          <a:prstGeom prst="rect">
            <a:avLst/>
          </a:prstGeom>
        </p:spPr>
      </p:pic>
    </p:spTree>
    <p:extLst>
      <p:ext uri="{BB962C8B-B14F-4D97-AF65-F5344CB8AC3E}">
        <p14:creationId xmlns:p14="http://schemas.microsoft.com/office/powerpoint/2010/main" val="163672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8" y="290698"/>
            <a:ext cx="10515600" cy="857885"/>
          </a:xfrm>
        </p:spPr>
        <p:txBody>
          <a:bodyPr>
            <a:noAutofit/>
          </a:bodyPr>
          <a:lstStyle/>
          <a:p>
            <a:pPr algn="l"/>
            <a:r>
              <a:rPr lang="tr-TR" sz="4000">
                <a:latin typeface="Aptos" panose="020B0004020202020204" pitchFamily="34" charset="0"/>
                <a:ea typeface="Cambria"/>
              </a:rPr>
              <a:t>Herkes İçin Dijital Okuryazarlık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4" y="1439280"/>
            <a:ext cx="10840955" cy="4993419"/>
          </a:xfrm>
        </p:spPr>
        <p:txBody>
          <a:bodyPr vert="horz" lIns="91440" tIns="45720" rIns="91440" bIns="45720" rtlCol="0">
            <a:normAutofit/>
          </a:bodyPr>
          <a:lstStyle/>
          <a:p>
            <a:pPr algn="just"/>
            <a:r>
              <a:rPr lang="tr-TR" sz="2600" dirty="0">
                <a:latin typeface="Aptos" panose="020B0004020202020204" pitchFamily="34" charset="0"/>
                <a:ea typeface="Cambria"/>
              </a:rPr>
              <a:t>Dijital okuryazarlık, yalnızca teknolojinin nasıl kullanılacağını anlamakla ilgili değil, aynı zamanda gizlilik, güvenlik ve toplum üzerindeki etkisini tanımakla da ilgilidir. Daha güvenli, daha bilgili bir dijital dünya inşa etmek için eğitim girişimlerini destekleyin.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Kısa İpucu: </a:t>
            </a:r>
            <a:r>
              <a:rPr lang="tr-TR" sz="2600" dirty="0">
                <a:latin typeface="Aptos" panose="020B0004020202020204" pitchFamily="34" charset="0"/>
                <a:ea typeface="Cambria"/>
              </a:rPr>
              <a:t>Çevrimiçi güvenlik ve dijital haklar konusunda en son gelişmelerden haberdar olmak için dijital okuryazarlık atölyelerine ve web seminerlerine katılın.</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Soru:</a:t>
            </a:r>
            <a:r>
              <a:rPr lang="tr-TR" sz="2600" dirty="0">
                <a:latin typeface="Aptos" panose="020B0004020202020204" pitchFamily="34" charset="0"/>
                <a:ea typeface="Cambria"/>
              </a:rPr>
              <a:t> Dijital okuryazarlığı geliştirmek çevrimiçi güvenliğe nasıl katkıda bulunur? A) Ekran süresini artırarak B) Siber tehditleri belirleme ve azaltma becerisini geliştirerek C) İnternet hızını artırarak</a:t>
            </a:r>
          </a:p>
          <a:p>
            <a:pPr lvl="1" algn="just">
              <a:buClr>
                <a:schemeClr val="accent2"/>
              </a:buClr>
              <a:buFont typeface="Wingdings" panose="05000000000000000000" pitchFamily="2" charset="2"/>
              <a:buChar char="§"/>
            </a:pPr>
            <a:r>
              <a:rPr lang="tr-TR" sz="2600" b="1" dirty="0">
                <a:latin typeface="Aptos" panose="020B0004020202020204" pitchFamily="34" charset="0"/>
                <a:ea typeface="Cambria"/>
              </a:rPr>
              <a:t>Uzman Görüşü: </a:t>
            </a:r>
            <a:r>
              <a:rPr lang="tr-TR" sz="2600" dirty="0">
                <a:latin typeface="Aptos" panose="020B0004020202020204" pitchFamily="34" charset="0"/>
                <a:ea typeface="Cambria"/>
              </a:rPr>
              <a:t>"Dijital okuryazarlık işlevselliğin ötesine geçer; eleştirel düşünme ve çevrimiçi olarak bilinçli seçimler yapmakla ilgilidir." - </a:t>
            </a:r>
            <a:r>
              <a:rPr lang="tr-TR" sz="2600" dirty="0" err="1">
                <a:latin typeface="Aptos" panose="020B0004020202020204" pitchFamily="34" charset="0"/>
                <a:ea typeface="Cambria"/>
              </a:rPr>
              <a:t>Danah</a:t>
            </a:r>
            <a:r>
              <a:rPr lang="tr-TR" sz="2600" dirty="0">
                <a:latin typeface="Aptos" panose="020B0004020202020204" pitchFamily="34" charset="0"/>
                <a:ea typeface="Cambria"/>
              </a:rPr>
              <a:t> </a:t>
            </a:r>
            <a:r>
              <a:rPr lang="tr-TR" sz="2600" dirty="0" err="1">
                <a:latin typeface="Aptos" panose="020B0004020202020204" pitchFamily="34" charset="0"/>
                <a:ea typeface="Cambria"/>
              </a:rPr>
              <a:t>Boyd</a:t>
            </a:r>
            <a:r>
              <a:rPr lang="tr-TR" sz="2600" dirty="0">
                <a:latin typeface="Aptos" panose="020B0004020202020204" pitchFamily="34" charset="0"/>
                <a:ea typeface="Cambria"/>
              </a:rPr>
              <a:t>, sosyal medya uzmanı.</a:t>
            </a:r>
          </a:p>
        </p:txBody>
      </p:sp>
    </p:spTree>
    <p:extLst>
      <p:ext uri="{BB962C8B-B14F-4D97-AF65-F5344CB8AC3E}">
        <p14:creationId xmlns:p14="http://schemas.microsoft.com/office/powerpoint/2010/main" val="4137930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7" y="290698"/>
            <a:ext cx="10967353" cy="857885"/>
          </a:xfrm>
        </p:spPr>
        <p:txBody>
          <a:bodyPr>
            <a:noAutofit/>
          </a:bodyPr>
          <a:lstStyle/>
          <a:p>
            <a:pPr algn="l"/>
            <a:r>
              <a:rPr lang="tr-TR" sz="2800">
                <a:latin typeface="Aptos" panose="020B0004020202020204" pitchFamily="34" charset="0"/>
                <a:ea typeface="Cambria"/>
              </a:rPr>
              <a:t>Dijital Geleceği Şekillendirmek: Dijital Gelecekteki Rolünüz</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010094" y="1439280"/>
            <a:ext cx="10840955" cy="4993419"/>
          </a:xfrm>
        </p:spPr>
        <p:txBody>
          <a:bodyPr vert="horz" lIns="91440" tIns="45720" rIns="91440" bIns="45720" rtlCol="0">
            <a:normAutofit/>
          </a:bodyPr>
          <a:lstStyle/>
          <a:p>
            <a:pPr algn="just"/>
            <a:r>
              <a:rPr lang="tr-TR" dirty="0">
                <a:latin typeface="Aptos" panose="020B0004020202020204" pitchFamily="34" charset="0"/>
                <a:ea typeface="Cambria"/>
              </a:rPr>
              <a:t>Her çevrimiçi eylem dijital dünyanın şekillenmesine katkıda bulunur. Gizliliği koruyan ve eşitliği teşvik eden politikaları savunun ve değişimi etkilemek için dijital bir vatandaş olarak gücünüzün farkında olun.</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Kısa İpucu: «</a:t>
            </a:r>
            <a:r>
              <a:rPr lang="tr-TR" sz="2800" dirty="0">
                <a:latin typeface="Aptos" panose="020B0004020202020204" pitchFamily="34" charset="0"/>
                <a:ea typeface="Cambria"/>
              </a:rPr>
              <a:t>Dijital hak» örgütleriyle etkileşim kurun ve çevrimiçi gizlilik ve güvenlik reformlarını savunan kampanyalara katılın.</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Peki Ya? Senaryo: </a:t>
            </a:r>
            <a:r>
              <a:rPr lang="tr-TR" sz="2800" dirty="0">
                <a:latin typeface="Aptos" panose="020B0004020202020204" pitchFamily="34" charset="0"/>
                <a:ea typeface="Cambria"/>
              </a:rPr>
              <a:t>Ya bugünkü dijital eylemleriniz yarın internetin gizlilik ortamını belirliyorsa?</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Uzman Görüşü: </a:t>
            </a:r>
            <a:r>
              <a:rPr lang="tr-TR" sz="2800" dirty="0">
                <a:latin typeface="Aptos" panose="020B0004020202020204" pitchFamily="34" charset="0"/>
                <a:ea typeface="Cambria"/>
              </a:rPr>
              <a:t>"Hepimizin dijital çağda bir payı var. Bugün teknolojiyle nasıl etkileşim kurduğumuz, kolektif geleceğimizi şekillendirecek." - Tim </a:t>
            </a:r>
            <a:r>
              <a:rPr lang="tr-TR" sz="2800" dirty="0" err="1">
                <a:latin typeface="Aptos" panose="020B0004020202020204" pitchFamily="34" charset="0"/>
                <a:ea typeface="Cambria"/>
              </a:rPr>
              <a:t>Berners</a:t>
            </a:r>
            <a:r>
              <a:rPr lang="tr-TR" sz="2800" dirty="0">
                <a:latin typeface="Aptos" panose="020B0004020202020204" pitchFamily="34" charset="0"/>
                <a:ea typeface="Cambria"/>
              </a:rPr>
              <a:t>-Lee, World </a:t>
            </a:r>
            <a:r>
              <a:rPr lang="tr-TR" sz="2800" dirty="0" err="1">
                <a:latin typeface="Aptos" panose="020B0004020202020204" pitchFamily="34" charset="0"/>
                <a:ea typeface="Cambria"/>
              </a:rPr>
              <a:t>Wide</a:t>
            </a:r>
            <a:r>
              <a:rPr lang="tr-TR" sz="2800" dirty="0">
                <a:latin typeface="Aptos" panose="020B0004020202020204" pitchFamily="34" charset="0"/>
                <a:ea typeface="Cambria"/>
              </a:rPr>
              <a:t> </a:t>
            </a:r>
            <a:r>
              <a:rPr lang="tr-TR" sz="2800" dirty="0" err="1">
                <a:latin typeface="Aptos" panose="020B0004020202020204" pitchFamily="34" charset="0"/>
                <a:ea typeface="Cambria"/>
              </a:rPr>
              <a:t>Web'in</a:t>
            </a:r>
            <a:r>
              <a:rPr lang="tr-TR" sz="2800" dirty="0">
                <a:latin typeface="Aptos" panose="020B0004020202020204" pitchFamily="34" charset="0"/>
                <a:ea typeface="Cambria"/>
              </a:rPr>
              <a:t> mucidi.</a:t>
            </a:r>
          </a:p>
        </p:txBody>
      </p:sp>
    </p:spTree>
    <p:extLst>
      <p:ext uri="{BB962C8B-B14F-4D97-AF65-F5344CB8AC3E}">
        <p14:creationId xmlns:p14="http://schemas.microsoft.com/office/powerpoint/2010/main" val="1590653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r>
              <a:rPr lang="tr-TR" sz="1733" dirty="0">
                <a:latin typeface="Aptos" panose="020B0004020202020204" pitchFamily="34" charset="0"/>
                <a:ea typeface="Inter"/>
                <a:cs typeface="Inter"/>
                <a:sym typeface="Inter"/>
              </a:rPr>
              <a:t/>
            </a: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39423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815089"/>
          </a:xfrm>
        </p:spPr>
        <p:txBody>
          <a:bodyPr>
            <a:normAutofit/>
          </a:bodyPr>
          <a:lstStyle/>
          <a:p>
            <a:pPr algn="l"/>
            <a:r>
              <a:rPr lang="tr-TR" sz="4400">
                <a:latin typeface="Aptos" panose="020B0004020202020204" pitchFamily="34" charset="0"/>
                <a:cs typeface="Calibri Light" panose="020F0302020204030204" pitchFamily="34" charset="0"/>
              </a:rPr>
              <a:t>Çevrimiçi Güvenlik ve Dijital Haklar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796902"/>
            <a:ext cx="10853928" cy="4677684"/>
          </a:xfrm>
        </p:spPr>
        <p:txBody>
          <a:bodyPr>
            <a:normAutofit fontScale="85000" lnSpcReduction="20000"/>
          </a:bodyPr>
          <a:lstStyle/>
          <a:p>
            <a:pPr algn="just">
              <a:spcAft>
                <a:spcPts val="600"/>
              </a:spcAft>
            </a:pPr>
            <a:r>
              <a:rPr lang="tr-TR" sz="2400" dirty="0">
                <a:latin typeface="Aptos" panose="020B0004020202020204" pitchFamily="34" charset="0"/>
                <a:cs typeface="Calibri" panose="020F0502020204030204" pitchFamily="34" charset="0"/>
              </a:rPr>
              <a:t>Dijital dünyada gezinirken, çevrimiçi güvenliği anlamak ve uygulamak, kendimizi ve verilerimizi siber tehditlerden korumak için çok önemli hale geliyor.</a:t>
            </a:r>
          </a:p>
          <a:p>
            <a:pPr algn="just">
              <a:spcAft>
                <a:spcPts val="600"/>
              </a:spcAft>
            </a:pPr>
            <a:r>
              <a:rPr lang="tr-TR" sz="2400" dirty="0">
                <a:latin typeface="Aptos" panose="020B0004020202020204" pitchFamily="34" charset="0"/>
                <a:cs typeface="Calibri" panose="020F0502020204030204" pitchFamily="34" charset="0"/>
              </a:rPr>
              <a:t>Ancak konu, yalnızca güvenlik ile ilgili değil; aynı zamanda dijital dünyadaki özgürlüğümüzü ve gizliliğimizi sağlayan dijital haklarımızı bilmek ve kullanmak ile de ilgilidir.</a:t>
            </a:r>
          </a:p>
          <a:p>
            <a:pPr algn="just">
              <a:spcAft>
                <a:spcPts val="600"/>
              </a:spcAft>
            </a:pPr>
            <a:r>
              <a:rPr lang="tr-TR" sz="2400" dirty="0">
                <a:latin typeface="Aptos" panose="020B0004020202020204" pitchFamily="34" charset="0"/>
                <a:cs typeface="Calibri" panose="020F0502020204030204" pitchFamily="34" charset="0"/>
              </a:rPr>
              <a:t>Bu modül, çevrimiçi ortamda güvende kalmanın temelleri konusunda size rehberlik edecek ve dijital haklarınızı savunmanız için sizi bilgiyle güçlendirecektir.</a:t>
            </a:r>
          </a:p>
          <a:p>
            <a:pPr algn="just">
              <a:spcAft>
                <a:spcPts val="600"/>
              </a:spcAft>
            </a:pPr>
            <a:r>
              <a:rPr lang="tr-TR" sz="2400" dirty="0">
                <a:latin typeface="Aptos" panose="020B0004020202020204" pitchFamily="34" charset="0"/>
                <a:cs typeface="Calibri" panose="020F0502020204030204" pitchFamily="34" charset="0"/>
              </a:rPr>
              <a:t>Kişisel bilgilerinizi bilgisayar korsanlarına karşı güvence altına almaktan; sizi koruyan yasal çerçeveleri anlamaya kadar, sorumlu ve bilgili dijital vatandaşlar olma yolculuğuna çıkıyoruz.</a:t>
            </a:r>
          </a:p>
          <a:p>
            <a:pPr algn="just">
              <a:spcAft>
                <a:spcPts val="600"/>
              </a:spcAft>
            </a:pPr>
            <a:r>
              <a:rPr lang="tr-TR" sz="2400" dirty="0">
                <a:latin typeface="Aptos" panose="020B0004020202020204" pitchFamily="34" charset="0"/>
                <a:cs typeface="Calibri" panose="020F0502020204030204" pitchFamily="34" charset="0"/>
              </a:rPr>
              <a:t>Çevrimiçi varlığınızı korumak için stratejileri birlikte keşfedecek, bir internet kullanıcısı olarak sahip olduğunuz hakları inceleyecek ve dijital çağda güvenle gezinmenize yardımcı olabilecek araçları ortaya çıkaracağız.</a:t>
            </a:r>
          </a:p>
          <a:p>
            <a:pPr algn="just">
              <a:spcAft>
                <a:spcPts val="600"/>
              </a:spcAft>
            </a:pPr>
            <a:r>
              <a:rPr lang="tr-TR" sz="2400" b="1" dirty="0">
                <a:latin typeface="Aptos" panose="020B0004020202020204" pitchFamily="34" charset="0"/>
                <a:cs typeface="Calibri" panose="020F0502020204030204" pitchFamily="34" charset="0"/>
              </a:rPr>
              <a:t>Daha Fazlasını Keşfedin: </a:t>
            </a:r>
            <a:r>
              <a:rPr lang="tr-TR" sz="2400" dirty="0">
                <a:latin typeface="Aptos" panose="020B0004020202020204" pitchFamily="34" charset="0"/>
                <a:cs typeface="Calibri" panose="020F0502020204030204" pitchFamily="34" charset="0"/>
              </a:rPr>
              <a:t>Dijital haklarınız ve çevrimiçi ortamda güvende kalma ipuçları hakkında daha derinlemesine bilgi edinmek için İnternet Topluluğu'nun İnternet Güvenliği web sayfasını </a:t>
            </a:r>
            <a:r>
              <a:rPr lang="tr-TR" sz="2400" u="sng" dirty="0">
                <a:solidFill>
                  <a:srgbClr val="178BCB"/>
                </a:solidFill>
                <a:latin typeface="Aptos" panose="020B0004020202020204" pitchFamily="34" charset="0"/>
                <a:cs typeface="Calibri" panose="020F0502020204030204" pitchFamily="34" charset="0"/>
                <a:hlinkClick r:id="rId2"/>
              </a:rPr>
              <a:t>bu bağlantıyı</a:t>
            </a:r>
            <a:r>
              <a:rPr lang="tr-TR" sz="2400" dirty="0">
                <a:latin typeface="Aptos" panose="020B0004020202020204" pitchFamily="34" charset="0"/>
                <a:cs typeface="Calibri" panose="020F0502020204030204" pitchFamily="34" charset="0"/>
                <a:hlinkClick r:id="rId2"/>
              </a:rPr>
              <a:t> </a:t>
            </a:r>
            <a:r>
              <a:rPr lang="tr-TR" sz="2400" dirty="0">
                <a:latin typeface="Aptos" panose="020B0004020202020204" pitchFamily="34" charset="0"/>
                <a:cs typeface="Calibri" panose="020F0502020204030204" pitchFamily="34" charset="0"/>
              </a:rPr>
              <a:t>ve Electronic </a:t>
            </a:r>
            <a:r>
              <a:rPr lang="tr-TR" sz="2400" dirty="0" err="1">
                <a:latin typeface="Aptos" panose="020B0004020202020204" pitchFamily="34" charset="0"/>
                <a:cs typeface="Calibri" panose="020F0502020204030204" pitchFamily="34" charset="0"/>
              </a:rPr>
              <a:t>Frontier</a:t>
            </a:r>
            <a:r>
              <a:rPr lang="tr-TR" sz="2400" dirty="0">
                <a:latin typeface="Aptos" panose="020B0004020202020204" pitchFamily="34" charset="0"/>
                <a:cs typeface="Calibri" panose="020F0502020204030204" pitchFamily="34" charset="0"/>
              </a:rPr>
              <a:t> </a:t>
            </a:r>
            <a:r>
              <a:rPr lang="tr-TR" sz="2400" dirty="0" err="1">
                <a:latin typeface="Aptos" panose="020B0004020202020204" pitchFamily="34" charset="0"/>
                <a:cs typeface="Calibri" panose="020F0502020204030204" pitchFamily="34" charset="0"/>
              </a:rPr>
              <a:t>Foundation’ın</a:t>
            </a:r>
            <a:r>
              <a:rPr lang="tr-TR" sz="2400" dirty="0">
                <a:latin typeface="Aptos" panose="020B0004020202020204" pitchFamily="34" charset="0"/>
                <a:cs typeface="Calibri" panose="020F0502020204030204" pitchFamily="34" charset="0"/>
              </a:rPr>
              <a:t> Dijital Haklar Kılavuzu’nu </a:t>
            </a:r>
            <a:r>
              <a:rPr lang="tr-TR" sz="2400" u="sng" dirty="0">
                <a:solidFill>
                  <a:srgbClr val="178BCB"/>
                </a:solidFill>
                <a:latin typeface="Aptos" panose="020B0004020202020204" pitchFamily="34" charset="0"/>
                <a:cs typeface="Calibri" panose="020F0502020204030204" pitchFamily="34" charset="0"/>
                <a:hlinkClick r:id="rId3"/>
              </a:rPr>
              <a:t>bu bağlantıyı</a:t>
            </a:r>
            <a:r>
              <a:rPr lang="tr-TR" sz="2400" dirty="0">
                <a:latin typeface="Aptos" panose="020B0004020202020204" pitchFamily="34" charset="0"/>
                <a:cs typeface="Calibri" panose="020F0502020204030204" pitchFamily="34" charset="0"/>
                <a:hlinkClick r:id="rId3"/>
              </a:rPr>
              <a:t> </a:t>
            </a:r>
            <a:r>
              <a:rPr lang="tr-TR" sz="2400" dirty="0">
                <a:latin typeface="Aptos" panose="020B0004020202020204" pitchFamily="34" charset="0"/>
                <a:cs typeface="Calibri" panose="020F0502020204030204" pitchFamily="34" charset="0"/>
              </a:rPr>
              <a:t>kullanarak ziyaret edin.</a:t>
            </a:r>
          </a:p>
        </p:txBody>
      </p:sp>
    </p:spTree>
    <p:extLst>
      <p:ext uri="{BB962C8B-B14F-4D97-AF65-F5344CB8AC3E}">
        <p14:creationId xmlns:p14="http://schemas.microsoft.com/office/powerpoint/2010/main" val="348174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a:latin typeface="Aptos" panose="020B0004020202020204" pitchFamily="34" charset="0"/>
                <a:ea typeface="Cambria"/>
              </a:rPr>
              <a:t>Çevrimiçi Güvenliğin Temelleri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356715" y="1438210"/>
            <a:ext cx="10515600" cy="5054665"/>
          </a:xfrm>
        </p:spPr>
        <p:txBody>
          <a:bodyPr vert="horz" lIns="91440" tIns="45720" rIns="91440" bIns="45720" rtlCol="0">
            <a:normAutofit/>
          </a:bodyPr>
          <a:lstStyle/>
          <a:p>
            <a:pPr marL="0" indent="0" algn="just">
              <a:buNone/>
            </a:pPr>
            <a:r>
              <a:rPr lang="tr-TR" sz="3000" dirty="0">
                <a:latin typeface="Aptos" panose="020B0004020202020204" pitchFamily="34" charset="0"/>
              </a:rPr>
              <a:t>Çevrimiçi güvenlik, kişisel bilgilerinizin dijital risklerden korunmasını içerir. Farklı hesaplar için güçlü, benzersiz parolalar kullanın ve ekstra bir güvenlik katmanı eklemek için iki faktörlü kimlik doğrulamayı etkinleştirin.</a:t>
            </a:r>
          </a:p>
          <a:p>
            <a:pPr algn="just"/>
            <a:r>
              <a:rPr lang="tr-TR" sz="3000" b="1" dirty="0">
                <a:latin typeface="Aptos" panose="020B0004020202020204" pitchFamily="34" charset="0"/>
              </a:rPr>
              <a:t>Biliyor muydunuz? </a:t>
            </a:r>
            <a:r>
              <a:rPr lang="tr-TR" sz="3000" dirty="0">
                <a:latin typeface="Aptos" panose="020B0004020202020204" pitchFamily="34" charset="0"/>
              </a:rPr>
              <a:t>En yaygın parola hala "123456"dır. Güçlü bir parola seçmek, bilgisayar korsanlarına karşı ilk savunmanızdır.</a:t>
            </a:r>
          </a:p>
          <a:p>
            <a:pPr algn="just"/>
            <a:r>
              <a:rPr lang="tr-TR" sz="3000" b="1" dirty="0">
                <a:latin typeface="Aptos" panose="020B0004020202020204" pitchFamily="34" charset="0"/>
              </a:rPr>
              <a:t>Ek Kaynak: </a:t>
            </a:r>
            <a:r>
              <a:rPr lang="tr-TR" sz="3000" dirty="0">
                <a:latin typeface="Aptos" panose="020B0004020202020204" pitchFamily="34" charset="0"/>
              </a:rPr>
              <a:t>Ulusal Siber Güvenlik Merkezi'nin Parolaları Etkili Bir Şekilde Kullanma Kılavuzu’nu </a:t>
            </a:r>
            <a:r>
              <a:rPr lang="tr-TR" sz="3000" dirty="0">
                <a:latin typeface="Aptos" panose="020B0004020202020204" pitchFamily="34" charset="0"/>
                <a:hlinkClick r:id="rId2"/>
              </a:rPr>
              <a:t>bu bağlantıdan </a:t>
            </a:r>
            <a:r>
              <a:rPr lang="tr-TR" sz="3000" dirty="0">
                <a:latin typeface="Aptos" panose="020B0004020202020204" pitchFamily="34" charset="0"/>
              </a:rPr>
              <a:t>ziyaret edin.</a:t>
            </a:r>
          </a:p>
        </p:txBody>
      </p:sp>
    </p:spTree>
    <p:extLst>
      <p:ext uri="{BB962C8B-B14F-4D97-AF65-F5344CB8AC3E}">
        <p14:creationId xmlns:p14="http://schemas.microsoft.com/office/powerpoint/2010/main" val="234854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a:latin typeface="Aptos" panose="020B0004020202020204" pitchFamily="34" charset="0"/>
                <a:ea typeface="Cambria"/>
              </a:rPr>
              <a:t>Dijital Haklarınız</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356715" y="1438210"/>
            <a:ext cx="10515600" cy="5054665"/>
          </a:xfrm>
        </p:spPr>
        <p:txBody>
          <a:bodyPr vert="horz" lIns="91440" tIns="45720" rIns="91440" bIns="45720" rtlCol="0">
            <a:normAutofit/>
          </a:bodyPr>
          <a:lstStyle/>
          <a:p>
            <a:pPr marL="0" indent="0">
              <a:buNone/>
            </a:pPr>
            <a:r>
              <a:rPr lang="tr-TR" sz="3200" dirty="0">
                <a:latin typeface="Aptos" panose="020B0004020202020204" pitchFamily="34" charset="0"/>
              </a:rPr>
              <a:t>Dijital haklar arasında gizlilik, ifade özgürlüğü ve bilgiye erişim yer alır. Bu haklar, dijital dünyada bireyleri istismardan korumak ve adil muameleyi sağlamak açısından çok önemlidir.</a:t>
            </a:r>
          </a:p>
          <a:p>
            <a:r>
              <a:rPr lang="tr-TR" sz="3200" b="1" dirty="0">
                <a:latin typeface="Aptos" panose="020B0004020202020204" pitchFamily="34" charset="0"/>
              </a:rPr>
              <a:t>Biliyor muydunuz?</a:t>
            </a:r>
            <a:r>
              <a:rPr lang="tr-TR" sz="3200" dirty="0">
                <a:latin typeface="Aptos" panose="020B0004020202020204" pitchFamily="34" charset="0"/>
              </a:rPr>
              <a:t> AB'deki Genel Veri Koruma Yönetmeliği (GDPR), bireylere kişisel verileri üzerinde kontrol sağlar.</a:t>
            </a:r>
          </a:p>
          <a:p>
            <a:r>
              <a:rPr lang="tr-TR" sz="3200" b="1" dirty="0">
                <a:latin typeface="Aptos" panose="020B0004020202020204" pitchFamily="34" charset="0"/>
              </a:rPr>
              <a:t>Ek Kaynak: </a:t>
            </a:r>
            <a:r>
              <a:rPr lang="tr-TR" sz="3200" dirty="0">
                <a:latin typeface="Aptos" panose="020B0004020202020204" pitchFamily="34" charset="0"/>
              </a:rPr>
              <a:t>GDPR kapsamındaki dijital haklarınız hakkında daha fazla bilgi edinmek için </a:t>
            </a:r>
            <a:r>
              <a:rPr lang="tr-TR" sz="3200" dirty="0">
                <a:latin typeface="Aptos" panose="020B0004020202020204" pitchFamily="34" charset="0"/>
                <a:hlinkClick r:id="rId2"/>
              </a:rPr>
              <a:t>buraya</a:t>
            </a:r>
            <a:r>
              <a:rPr lang="tr-TR" sz="3200" dirty="0">
                <a:latin typeface="Aptos" panose="020B0004020202020204" pitchFamily="34" charset="0"/>
              </a:rPr>
              <a:t> tıklayın.</a:t>
            </a:r>
          </a:p>
        </p:txBody>
      </p:sp>
    </p:spTree>
    <p:extLst>
      <p:ext uri="{BB962C8B-B14F-4D97-AF65-F5344CB8AC3E}">
        <p14:creationId xmlns:p14="http://schemas.microsoft.com/office/powerpoint/2010/main" val="3102432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dirty="0">
                <a:latin typeface="Aptos" panose="020B0004020202020204" pitchFamily="34" charset="0"/>
                <a:ea typeface="Cambria"/>
              </a:rPr>
              <a:t>Çevrimiçi Gizliliğinizi Koruma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356715" y="1438210"/>
            <a:ext cx="10515600" cy="5207139"/>
          </a:xfrm>
        </p:spPr>
        <p:txBody>
          <a:bodyPr vert="horz" lIns="91440" tIns="45720" rIns="91440" bIns="45720" rtlCol="0">
            <a:normAutofit/>
          </a:bodyPr>
          <a:lstStyle/>
          <a:p>
            <a:pPr marL="0" indent="0">
              <a:buNone/>
            </a:pPr>
            <a:r>
              <a:rPr lang="tr-TR" dirty="0">
                <a:latin typeface="Aptos" panose="020B0004020202020204" pitchFamily="34" charset="0"/>
              </a:rPr>
              <a:t>Çevrimiçi gizlilik, kişisel verilerinizin kontrol edilmesini içerir. Sosyal medyadaki gizlilik ayarlarından yararlanın ve güvenli gezinme için bir VPN kullanmayı göz önünde bulundurun.</a:t>
            </a:r>
          </a:p>
          <a:p>
            <a:r>
              <a:rPr lang="tr-TR" b="1" dirty="0">
                <a:latin typeface="Aptos" panose="020B0004020202020204" pitchFamily="34" charset="0"/>
              </a:rPr>
              <a:t>Biliyor muydunuz?</a:t>
            </a:r>
            <a:r>
              <a:rPr lang="tr-TR" dirty="0">
                <a:latin typeface="Aptos" panose="020B0004020202020204" pitchFamily="34" charset="0"/>
              </a:rPr>
              <a:t> İnternet kullanıcılarının %60'ından fazlası şirketlerin kişisel verilerini nasıl kullandığı konusunda endişe duyuyor.</a:t>
            </a:r>
          </a:p>
          <a:p>
            <a:r>
              <a:rPr lang="tr-TR" b="1" dirty="0">
                <a:latin typeface="Aptos" panose="020B0004020202020204" pitchFamily="34" charset="0"/>
              </a:rPr>
              <a:t>Ek Kaynak: </a:t>
            </a:r>
            <a:r>
              <a:rPr lang="tr-TR" dirty="0">
                <a:latin typeface="Aptos" panose="020B0004020202020204" pitchFamily="34" charset="0"/>
              </a:rPr>
              <a:t>Gizlilik araçlarını ve ipuçlarını </a:t>
            </a:r>
            <a:r>
              <a:rPr lang="tr-TR" dirty="0">
                <a:latin typeface="Aptos" panose="020B0004020202020204" pitchFamily="34" charset="0"/>
                <a:hlinkClick r:id="rId2"/>
              </a:rPr>
              <a:t>bu bağlantıdan </a:t>
            </a:r>
            <a:r>
              <a:rPr lang="tr-TR" dirty="0">
                <a:latin typeface="Aptos" panose="020B0004020202020204" pitchFamily="34" charset="0"/>
              </a:rPr>
              <a:t>keşfedin. Avrupa Birliği Ağ ve Bilgi Güvenliği Ajansı (ENISA), AB için bir ağ ve bilgi güvenliği uzmanlığı merkezidir.</a:t>
            </a:r>
          </a:p>
        </p:txBody>
      </p:sp>
    </p:spTree>
    <p:extLst>
      <p:ext uri="{BB962C8B-B14F-4D97-AF65-F5344CB8AC3E}">
        <p14:creationId xmlns:p14="http://schemas.microsoft.com/office/powerpoint/2010/main" val="246256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260628" y="202723"/>
            <a:ext cx="10515600" cy="857885"/>
          </a:xfrm>
        </p:spPr>
        <p:txBody>
          <a:bodyPr>
            <a:normAutofit/>
          </a:bodyPr>
          <a:lstStyle/>
          <a:p>
            <a:pPr algn="l"/>
            <a:r>
              <a:rPr lang="tr-TR" dirty="0">
                <a:latin typeface="Aptos" panose="020B0004020202020204" pitchFamily="34" charset="0"/>
                <a:ea typeface="Cambria"/>
              </a:rPr>
              <a:t>Siber Tehdit Ortamında Gezinme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335450" y="1079929"/>
            <a:ext cx="10515600" cy="5543302"/>
          </a:xfrm>
        </p:spPr>
        <p:txBody>
          <a:bodyPr vert="horz" lIns="91440" tIns="45720" rIns="91440" bIns="45720" rtlCol="0">
            <a:noAutofit/>
          </a:bodyPr>
          <a:lstStyle/>
          <a:p>
            <a:pPr algn="just"/>
            <a:r>
              <a:rPr lang="tr-TR" sz="1800" dirty="0">
                <a:latin typeface="Aptos" panose="020B0004020202020204" pitchFamily="34" charset="0"/>
              </a:rPr>
              <a:t>Siber dünya, kişisel verileri ve sistem işlevlerini hedef alan kötü amaçlı yazılımlardan, kullanıcıları hassas bilgileri ifşa etmeleri için kandıran kimlik avı dolandırıcılıklarına kadar çeşitli tehditlerle doludur. Fidye yazılımı, fidye ödenene kadar dosyaları kilitler ve </a:t>
            </a:r>
            <a:r>
              <a:rPr lang="tr-TR" sz="1800" dirty="0" err="1">
                <a:latin typeface="Aptos" panose="020B0004020202020204" pitchFamily="34" charset="0"/>
              </a:rPr>
              <a:t>DDoS</a:t>
            </a:r>
            <a:r>
              <a:rPr lang="tr-TR" sz="1800" dirty="0">
                <a:latin typeface="Aptos" panose="020B0004020202020204" pitchFamily="34" charset="0"/>
              </a:rPr>
              <a:t> saldırıları, trafiğe aşırı yük bindirerek hizmetleri kesintiye uğratır. Teknolojinin gerisinde kalmamak; dikkatli olmayı, güncellenmiş </a:t>
            </a:r>
            <a:r>
              <a:rPr lang="tr-TR" sz="1800" dirty="0" err="1">
                <a:latin typeface="Aptos" panose="020B0004020202020204" pitchFamily="34" charset="0"/>
              </a:rPr>
              <a:t>antivirüs</a:t>
            </a:r>
            <a:r>
              <a:rPr lang="tr-TR" sz="1800" dirty="0">
                <a:latin typeface="Aptos" panose="020B0004020202020204" pitchFamily="34" charset="0"/>
              </a:rPr>
              <a:t> yazılımını kullanmayı, istenmeyen bilgi isteklerini sorgulamayı, güçlü parolalar kullanmayı ve verileri düzenli olarak yedeklemeyi gerektirir.</a:t>
            </a:r>
          </a:p>
          <a:p>
            <a:pPr algn="just"/>
            <a:r>
              <a:rPr lang="tr-TR" sz="1800" dirty="0">
                <a:latin typeface="Aptos" panose="020B0004020202020204" pitchFamily="34" charset="0"/>
              </a:rPr>
              <a:t>Önemli Noktalar:</a:t>
            </a:r>
          </a:p>
          <a:p>
            <a:pPr lvl="1" algn="just">
              <a:buClr>
                <a:schemeClr val="accent2"/>
              </a:buClr>
            </a:pPr>
            <a:r>
              <a:rPr lang="tr-TR" sz="1600" b="1" dirty="0">
                <a:latin typeface="Aptos" panose="020B0004020202020204" pitchFamily="34" charset="0"/>
              </a:rPr>
              <a:t>Kötü Amaçlı Yazılımlar ve Virüsler: </a:t>
            </a:r>
            <a:r>
              <a:rPr lang="tr-TR" sz="1600" dirty="0">
                <a:latin typeface="Aptos" panose="020B0004020202020204" pitchFamily="34" charset="0"/>
              </a:rPr>
              <a:t>Verileri sessizce çalar veya hasar verir.</a:t>
            </a:r>
          </a:p>
          <a:p>
            <a:pPr lvl="1" algn="just">
              <a:buClr>
                <a:schemeClr val="accent2"/>
              </a:buClr>
            </a:pPr>
            <a:r>
              <a:rPr lang="tr-TR" sz="1600" b="1" dirty="0">
                <a:latin typeface="Aptos" panose="020B0004020202020204" pitchFamily="34" charset="0"/>
              </a:rPr>
              <a:t>Fidye Yazılımları: </a:t>
            </a:r>
            <a:r>
              <a:rPr lang="tr-TR" sz="1600" dirty="0">
                <a:latin typeface="Aptos" panose="020B0004020202020204" pitchFamily="34" charset="0"/>
              </a:rPr>
              <a:t>Dosyalarınızı fidye için rehin tutar.</a:t>
            </a:r>
          </a:p>
          <a:p>
            <a:pPr lvl="1" algn="just">
              <a:buClr>
                <a:schemeClr val="accent2"/>
              </a:buClr>
            </a:pPr>
            <a:r>
              <a:rPr lang="tr-TR" sz="1600" b="1" dirty="0">
                <a:latin typeface="Aptos" panose="020B0004020202020204" pitchFamily="34" charset="0"/>
              </a:rPr>
              <a:t>Kimlik Avı: </a:t>
            </a:r>
            <a:r>
              <a:rPr lang="tr-TR" sz="1600" dirty="0">
                <a:latin typeface="Aptos" panose="020B0004020202020204" pitchFamily="34" charset="0"/>
              </a:rPr>
              <a:t>Kişisel bilgilerinizi vermeniz için hilelere başvurur.</a:t>
            </a:r>
          </a:p>
          <a:p>
            <a:pPr algn="just"/>
            <a:r>
              <a:rPr lang="tr-TR" sz="1800" b="1" dirty="0">
                <a:latin typeface="Aptos" panose="020B0004020202020204" pitchFamily="34" charset="0"/>
              </a:rPr>
              <a:t>Biliyor muydunuz? </a:t>
            </a:r>
            <a:r>
              <a:rPr lang="tr-TR" sz="1800" dirty="0">
                <a:latin typeface="Aptos" panose="020B0004020202020204" pitchFamily="34" charset="0"/>
              </a:rPr>
              <a:t>Siber suç zararları 2021 yılına kadar dünyaya yıllık 6 trilyon dolara mal olmuştur. Bu zararların 2025 yılına kadar ise yıllık 10,5 trilyon dolara mal olması beklenmektedir.</a:t>
            </a:r>
          </a:p>
          <a:p>
            <a:pPr algn="just"/>
            <a:r>
              <a:rPr lang="tr-TR" sz="1800" b="1" dirty="0">
                <a:latin typeface="Aptos" panose="020B0004020202020204" pitchFamily="34" charset="0"/>
              </a:rPr>
              <a:t>Korunmaya Devam Edin: </a:t>
            </a:r>
            <a:r>
              <a:rPr lang="tr-TR" sz="1800" dirty="0" err="1">
                <a:latin typeface="Aptos" panose="020B0004020202020204" pitchFamily="34" charset="0"/>
              </a:rPr>
              <a:t>Proaktif</a:t>
            </a:r>
            <a:r>
              <a:rPr lang="tr-TR" sz="1800" dirty="0">
                <a:latin typeface="Aptos" panose="020B0004020202020204" pitchFamily="34" charset="0"/>
              </a:rPr>
              <a:t> güvenlik önlemlerini benimseyin; yazılımı güncelleyin, e-postaları inceleyin, parolalarınızı güvence altına alın ve verilerinizi sık sık yedekleyin.</a:t>
            </a:r>
          </a:p>
          <a:p>
            <a:pPr algn="just"/>
            <a:r>
              <a:rPr lang="tr-TR" sz="1800" b="1" dirty="0">
                <a:latin typeface="Aptos" panose="020B0004020202020204" pitchFamily="34" charset="0"/>
              </a:rPr>
              <a:t>Daha Fazla Bilgi Edinin: </a:t>
            </a:r>
            <a:r>
              <a:rPr lang="tr-TR" sz="1800" dirty="0">
                <a:latin typeface="Aptos" panose="020B0004020202020204" pitchFamily="34" charset="0"/>
              </a:rPr>
              <a:t>Kendinizi en son tehditlerden nasıl koruyacağınıza dair güncellemeler için </a:t>
            </a:r>
            <a:r>
              <a:rPr lang="tr-TR" sz="1800" dirty="0">
                <a:latin typeface="Aptos" panose="020B0004020202020204" pitchFamily="34" charset="0"/>
                <a:hlinkClick r:id="rId2"/>
              </a:rPr>
              <a:t>Siber Güvenlik ve Altyapı Güvenlik Ajansı'nı (CISA)</a:t>
            </a:r>
            <a:r>
              <a:rPr lang="tr-TR" sz="1800" dirty="0">
                <a:latin typeface="Aptos" panose="020B0004020202020204" pitchFamily="34" charset="0"/>
              </a:rPr>
              <a:t> ziyaret edin.</a:t>
            </a:r>
          </a:p>
        </p:txBody>
      </p:sp>
    </p:spTree>
    <p:extLst>
      <p:ext uri="{BB962C8B-B14F-4D97-AF65-F5344CB8AC3E}">
        <p14:creationId xmlns:p14="http://schemas.microsoft.com/office/powerpoint/2010/main" val="402120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55875"/>
          </a:xfrm>
        </p:spPr>
        <p:txBody>
          <a:bodyPr>
            <a:normAutofit fontScale="90000"/>
          </a:bodyPr>
          <a:lstStyle/>
          <a:p>
            <a:pPr algn="l">
              <a:spcAft>
                <a:spcPts val="600"/>
              </a:spcAft>
            </a:pPr>
            <a:r>
              <a:rPr lang="tr-TR" sz="4000">
                <a:latin typeface="Aptos" panose="020B0004020202020204" pitchFamily="34" charset="0"/>
                <a:cs typeface="Calibri" panose="020F0502020204030204" pitchFamily="34" charset="0"/>
              </a:rPr>
              <a:t>Kimlik Avını (Oltalamayı) Tanıma Sanatında Ustalaşmak</a:t>
            </a:r>
          </a:p>
        </p:txBody>
      </p:sp>
      <p:sp>
        <p:nvSpPr>
          <p:cNvPr id="3" name="Content Placeholder 2"/>
          <p:cNvSpPr>
            <a:spLocks noGrp="1"/>
          </p:cNvSpPr>
          <p:nvPr>
            <p:ph idx="1"/>
          </p:nvPr>
        </p:nvSpPr>
        <p:spPr>
          <a:xfrm>
            <a:off x="375024" y="1317836"/>
            <a:ext cx="7535599" cy="5160250"/>
          </a:xfrm>
        </p:spPr>
        <p:txBody>
          <a:bodyPr>
            <a:normAutofit fontScale="92500" lnSpcReduction="20000"/>
          </a:bodyPr>
          <a:lstStyle/>
          <a:p>
            <a:pPr algn="just">
              <a:spcAft>
                <a:spcPts val="600"/>
              </a:spcAft>
            </a:pPr>
            <a:r>
              <a:rPr lang="tr-TR" dirty="0">
                <a:latin typeface="Aptos" panose="020B0004020202020204" pitchFamily="34" charset="0"/>
              </a:rPr>
              <a:t>Kimlik avı saldırıları, hassas bilgileri çalmak için güvenilir varlıklar gibi ustaca gizlenir. Her zaman gönderenin e-postasını doğrulayın, şüpheli bağlantılara tıklamaktan kaçının ve kişisel bilgilerinizi asla paylaşmayın. Kimlik avı girişimlerini tespit etmek ve engellemek için e-posta filtrelerini ve güvenlik yazılımlarını kullanın.</a:t>
            </a:r>
          </a:p>
          <a:p>
            <a:pPr lvl="1" algn="just">
              <a:spcAft>
                <a:spcPts val="600"/>
              </a:spcAft>
              <a:buClr>
                <a:schemeClr val="accent2"/>
              </a:buClr>
              <a:buFont typeface="Wingdings" panose="05000000000000000000" pitchFamily="2" charset="2"/>
              <a:buChar char="§"/>
            </a:pPr>
            <a:r>
              <a:rPr lang="tr-TR" b="1" dirty="0">
                <a:latin typeface="Aptos" panose="020B0004020202020204" pitchFamily="34" charset="0"/>
              </a:rPr>
              <a:t>Kısa İpucu: </a:t>
            </a:r>
            <a:r>
              <a:rPr lang="tr-TR" dirty="0">
                <a:latin typeface="Aptos" panose="020B0004020202020204" pitchFamily="34" charset="0"/>
              </a:rPr>
              <a:t>Kimlik avına karşı ek bir güvenlik katmanı için tüm hesaplarınızda iki faktörlü kimlik doğrulamayı (2FA) etkinleştirin.</a:t>
            </a:r>
          </a:p>
          <a:p>
            <a:pPr lvl="1" algn="just">
              <a:spcAft>
                <a:spcPts val="600"/>
              </a:spcAft>
              <a:buClr>
                <a:schemeClr val="accent2"/>
              </a:buClr>
              <a:buFont typeface="Wingdings" panose="05000000000000000000" pitchFamily="2" charset="2"/>
              <a:buChar char="§"/>
            </a:pPr>
            <a:r>
              <a:rPr lang="tr-TR" b="1" dirty="0">
                <a:latin typeface="Aptos" panose="020B0004020202020204" pitchFamily="34" charset="0"/>
              </a:rPr>
              <a:t>Uzman Görüşü: </a:t>
            </a:r>
            <a:r>
              <a:rPr lang="tr-TR" dirty="0">
                <a:latin typeface="Aptos" panose="020B0004020202020204" pitchFamily="34" charset="0"/>
              </a:rPr>
              <a:t>"Kimlik avına karşı en iyi savunma eğitimdir. Kimlik avcılarının kullandığı yaygın taktikleri anlamak, kendinizi korumanın ilk adımıdır." - Ünlü siber güvenlik uzmanı </a:t>
            </a:r>
            <a:r>
              <a:rPr lang="tr-TR" dirty="0" err="1">
                <a:latin typeface="Aptos" panose="020B0004020202020204" pitchFamily="34" charset="0"/>
              </a:rPr>
              <a:t>Kevin</a:t>
            </a:r>
            <a:r>
              <a:rPr lang="tr-TR" dirty="0">
                <a:latin typeface="Aptos" panose="020B0004020202020204" pitchFamily="34" charset="0"/>
              </a:rPr>
              <a:t> </a:t>
            </a:r>
            <a:r>
              <a:rPr lang="tr-TR" dirty="0" err="1">
                <a:latin typeface="Aptos" panose="020B0004020202020204" pitchFamily="34" charset="0"/>
              </a:rPr>
              <a:t>Mitnick</a:t>
            </a:r>
            <a:r>
              <a:rPr lang="tr-TR" dirty="0">
                <a:latin typeface="Aptos" panose="020B0004020202020204" pitchFamily="34" charset="0"/>
              </a:rPr>
              <a:t>.</a:t>
            </a:r>
          </a:p>
          <a:p>
            <a:pPr lvl="1" algn="just">
              <a:spcAft>
                <a:spcPts val="600"/>
              </a:spcAft>
              <a:buClr>
                <a:schemeClr val="accent2"/>
              </a:buClr>
              <a:buFont typeface="Wingdings" panose="05000000000000000000" pitchFamily="2" charset="2"/>
              <a:buChar char="§"/>
            </a:pPr>
            <a:r>
              <a:rPr lang="tr-TR" b="1" dirty="0">
                <a:latin typeface="Aptos" panose="020B0004020202020204" pitchFamily="34" charset="0"/>
              </a:rPr>
              <a:t>Soru: </a:t>
            </a:r>
            <a:r>
              <a:rPr lang="tr-TR" dirty="0">
                <a:latin typeface="Aptos" panose="020B0004020202020204" pitchFamily="34" charset="0"/>
              </a:rPr>
              <a:t>Acil eylem ve kişisel bilgi talep eden bir e-posta alırsanız ilk önce ne yapmalısınız? A) Hemen yanıtlayın B) Gönderenin ayrıntılarını doğrulayın C) E-postayı yok sayın</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FFFFFF"/>
              </a:solidFill>
              <a:effectLst/>
              <a:uLnTx/>
              <a:uFillTx/>
              <a:latin typeface="Calibri" panose="020F0502020204030204"/>
              <a:ea typeface="+mn-ea"/>
              <a:cs typeface="+mn-cs"/>
            </a:endParaRPr>
          </a:p>
        </p:txBody>
      </p:sp>
      <p:pic>
        <p:nvPicPr>
          <p:cNvPr id="4" name="Resim 3"/>
          <p:cNvPicPr>
            <a:picLocks noChangeAspect="1"/>
          </p:cNvPicPr>
          <p:nvPr/>
        </p:nvPicPr>
        <p:blipFill>
          <a:blip r:embed="rId2"/>
          <a:stretch>
            <a:fillRect/>
          </a:stretch>
        </p:blipFill>
        <p:spPr>
          <a:xfrm>
            <a:off x="8267420" y="1845819"/>
            <a:ext cx="2645559" cy="3100122"/>
          </a:xfrm>
          <a:prstGeom prst="rect">
            <a:avLst/>
          </a:prstGeom>
        </p:spPr>
      </p:pic>
    </p:spTree>
    <p:extLst>
      <p:ext uri="{BB962C8B-B14F-4D97-AF65-F5344CB8AC3E}">
        <p14:creationId xmlns:p14="http://schemas.microsoft.com/office/powerpoint/2010/main" val="4190277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pPr algn="l"/>
            <a:r>
              <a:rPr lang="tr-TR">
                <a:latin typeface="Aptos" panose="020B0004020202020204" pitchFamily="34" charset="0"/>
                <a:ea typeface="Cambria"/>
              </a:rPr>
              <a:t>Parolalar ve Kimlik Doğrulama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1233376" y="1323910"/>
            <a:ext cx="10745263" cy="5257643"/>
          </a:xfrm>
        </p:spPr>
        <p:txBody>
          <a:bodyPr vert="horz" lIns="91440" tIns="45720" rIns="91440" bIns="45720" rtlCol="0">
            <a:normAutofit lnSpcReduction="10000"/>
          </a:bodyPr>
          <a:lstStyle/>
          <a:p>
            <a:pPr algn="just"/>
            <a:r>
              <a:rPr lang="tr-TR" dirty="0">
                <a:latin typeface="Aptos" panose="020B0004020202020204" pitchFamily="34" charset="0"/>
                <a:ea typeface="Cambria"/>
              </a:rPr>
              <a:t> Güçlü, benzersiz parolalar ve kimlik doğrulama yöntemleri yetkisiz erişime karşı koruma sağlar. Harf, rakam ve simgelerin bir karışımını kullanın ve karmaşık parolaları takip etmek için bir şifre yöneticisi kullanmayı düşünün.</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Kısa İpucu: </a:t>
            </a:r>
            <a:r>
              <a:rPr lang="tr-TR" sz="2800" dirty="0">
                <a:latin typeface="Aptos" panose="020B0004020202020204" pitchFamily="34" charset="0"/>
                <a:ea typeface="Cambria"/>
              </a:rPr>
              <a:t>Parolalarınızı düzenli olarak değiştirin ve sağlam bir güvenlik için dört veya daha fazla ilgisiz kelimeyi birleştiren bir parola kullanın.</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Peki Ya? Senaryo: </a:t>
            </a:r>
            <a:r>
              <a:rPr lang="tr-TR" sz="2800" dirty="0">
                <a:latin typeface="Aptos" panose="020B0004020202020204" pitchFamily="34" charset="0"/>
                <a:ea typeface="Cambria"/>
              </a:rPr>
              <a:t>Tüm hesaplarınızın parolalarının aynı olduğunu ve birinin ele geçirildiğini düşünün. Diğerleri ne kadar çabuk ele geçirilebilir?</a:t>
            </a:r>
          </a:p>
          <a:p>
            <a:pPr lvl="1" algn="just">
              <a:buClr>
                <a:schemeClr val="accent2"/>
              </a:buClr>
              <a:buFont typeface="Wingdings" panose="05000000000000000000" pitchFamily="2" charset="2"/>
              <a:buChar char="§"/>
            </a:pPr>
            <a:r>
              <a:rPr lang="tr-TR" sz="2800" b="1" dirty="0">
                <a:latin typeface="Aptos" panose="020B0004020202020204" pitchFamily="34" charset="0"/>
                <a:ea typeface="Cambria"/>
              </a:rPr>
              <a:t>Uzman Görüşü: </a:t>
            </a:r>
            <a:r>
              <a:rPr lang="tr-TR" sz="2800" dirty="0">
                <a:latin typeface="Aptos" panose="020B0004020202020204" pitchFamily="34" charset="0"/>
                <a:ea typeface="Cambria"/>
              </a:rPr>
              <a:t>"Şifreler iç çamaşırı gibidir: Kimsenin görmesine izin vermeyin, sık sık değiştirin ve yabancılarla paylaşmayın." - </a:t>
            </a:r>
            <a:r>
              <a:rPr lang="tr-TR" sz="2800" dirty="0" err="1">
                <a:latin typeface="Aptos" panose="020B0004020202020204" pitchFamily="34" charset="0"/>
                <a:ea typeface="Cambria"/>
              </a:rPr>
              <a:t>Chris</a:t>
            </a:r>
            <a:r>
              <a:rPr lang="tr-TR" sz="2800" dirty="0">
                <a:latin typeface="Aptos" panose="020B0004020202020204" pitchFamily="34" charset="0"/>
                <a:ea typeface="Cambria"/>
              </a:rPr>
              <a:t> </a:t>
            </a:r>
            <a:r>
              <a:rPr lang="tr-TR" sz="2800" dirty="0" err="1">
                <a:latin typeface="Aptos" panose="020B0004020202020204" pitchFamily="34" charset="0"/>
                <a:ea typeface="Cambria"/>
              </a:rPr>
              <a:t>Pirillo</a:t>
            </a:r>
            <a:r>
              <a:rPr lang="tr-TR" sz="2800" dirty="0">
                <a:latin typeface="Aptos" panose="020B0004020202020204" pitchFamily="34" charset="0"/>
                <a:ea typeface="Cambria"/>
              </a:rPr>
              <a:t>, teknoloji uzmanı.</a:t>
            </a:r>
          </a:p>
        </p:txBody>
      </p:sp>
    </p:spTree>
    <p:extLst>
      <p:ext uri="{BB962C8B-B14F-4D97-AF65-F5344CB8AC3E}">
        <p14:creationId xmlns:p14="http://schemas.microsoft.com/office/powerpoint/2010/main" val="3048681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52361" y="250032"/>
            <a:ext cx="11192579" cy="769564"/>
          </a:xfrm>
        </p:spPr>
        <p:txBody>
          <a:bodyPr>
            <a:normAutofit fontScale="90000"/>
          </a:bodyPr>
          <a:lstStyle/>
          <a:p>
            <a:pPr algn="l">
              <a:spcAft>
                <a:spcPts val="600"/>
              </a:spcAft>
            </a:pPr>
            <a:r>
              <a:rPr lang="tr-TR" sz="4000" dirty="0">
                <a:latin typeface="Aptos" panose="020B0004020202020204" pitchFamily="34" charset="0"/>
                <a:cs typeface="Calibri" panose="020F0502020204030204" pitchFamily="34" charset="0"/>
              </a:rPr>
              <a:t>Sosyal Medya Zekası: </a:t>
            </a:r>
            <a:r>
              <a:rPr lang="tr-TR" sz="3100" dirty="0">
                <a:latin typeface="Aptos" panose="020B0004020202020204" pitchFamily="34" charset="0"/>
                <a:cs typeface="Calibri" panose="020F0502020204030204" pitchFamily="34" charset="0"/>
              </a:rPr>
              <a:t>Sosyal Medyayı Akıllıca Kullanmak</a:t>
            </a:r>
            <a:endParaRPr lang="tr-TR" sz="4000" dirty="0">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375024" y="1208652"/>
            <a:ext cx="7535599" cy="5160250"/>
          </a:xfrm>
        </p:spPr>
        <p:txBody>
          <a:bodyPr>
            <a:normAutofit lnSpcReduction="10000"/>
          </a:bodyPr>
          <a:lstStyle/>
          <a:p>
            <a:pPr marL="0" indent="0" algn="just">
              <a:spcAft>
                <a:spcPts val="600"/>
              </a:spcAft>
              <a:buNone/>
            </a:pPr>
            <a:r>
              <a:rPr lang="tr-TR" dirty="0">
                <a:latin typeface="Aptos" panose="020B0004020202020204" pitchFamily="34" charset="0"/>
              </a:rPr>
              <a:t>Sosyal medya iki ucu keskin bir kılıçtır; bağlantı ve topluluk sunar ancak gizlilik riskleri de barındırır. Gizlilik ayarlarınızı özelleştirin, paylaştıklarınıza dikkat edin ve tacizi bildirmek ve engellemek için platform araçlarını nasıl kullanacağınızı bilin.</a:t>
            </a:r>
          </a:p>
          <a:p>
            <a:pPr algn="just">
              <a:spcAft>
                <a:spcPts val="600"/>
              </a:spcAft>
            </a:pPr>
            <a:r>
              <a:rPr lang="tr-TR" b="1" dirty="0">
                <a:latin typeface="Aptos" panose="020B0004020202020204" pitchFamily="34" charset="0"/>
              </a:rPr>
              <a:t>Kısa İpucu: </a:t>
            </a:r>
            <a:r>
              <a:rPr lang="tr-TR" dirty="0">
                <a:latin typeface="Aptos" panose="020B0004020202020204" pitchFamily="34" charset="0"/>
              </a:rPr>
              <a:t>Sosyal medya platformlarında gönderilerinizi ve kişisel bilgilerinizi kimlerin görebileceğini düzenli olarak inceleyin.</a:t>
            </a:r>
          </a:p>
          <a:p>
            <a:pPr algn="just">
              <a:spcAft>
                <a:spcPts val="600"/>
              </a:spcAft>
            </a:pPr>
            <a:r>
              <a:rPr lang="tr-TR" b="1" dirty="0">
                <a:latin typeface="Aptos" panose="020B0004020202020204" pitchFamily="34" charset="0"/>
              </a:rPr>
              <a:t>Soru: </a:t>
            </a:r>
            <a:r>
              <a:rPr lang="tr-TR" dirty="0">
                <a:latin typeface="Aptos" panose="020B0004020202020204" pitchFamily="34" charset="0"/>
              </a:rPr>
              <a:t>Sosyal medya gizlilik ayarlarınızı ne sıklıkla incelemeli ve güncellemelisiniz?</a:t>
            </a:r>
            <a:br>
              <a:rPr lang="tr-TR" dirty="0">
                <a:latin typeface="Aptos" panose="020B0004020202020204" pitchFamily="34" charset="0"/>
              </a:rPr>
            </a:br>
            <a:r>
              <a:rPr lang="tr-TR" dirty="0">
                <a:latin typeface="Aptos" panose="020B0004020202020204" pitchFamily="34" charset="0"/>
              </a:rPr>
              <a:t>A) Yılda bir B) Her güncellemeden sonra </a:t>
            </a:r>
            <a:br>
              <a:rPr lang="tr-TR" dirty="0">
                <a:latin typeface="Aptos" panose="020B0004020202020204" pitchFamily="34" charset="0"/>
              </a:rPr>
            </a:br>
            <a:r>
              <a:rPr lang="tr-TR" dirty="0">
                <a:latin typeface="Aptos" panose="020B0004020202020204" pitchFamily="34" charset="0"/>
              </a:rPr>
              <a:t>C) Aylık</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FFFFFF"/>
              </a:solidFill>
              <a:effectLst/>
              <a:uLnTx/>
              <a:uFillTx/>
              <a:latin typeface="Calibri" panose="020F0502020204030204"/>
              <a:ea typeface="+mn-ea"/>
              <a:cs typeface="+mn-cs"/>
            </a:endParaRPr>
          </a:p>
        </p:txBody>
      </p:sp>
      <p:pic>
        <p:nvPicPr>
          <p:cNvPr id="5" name="Resim 4"/>
          <p:cNvPicPr>
            <a:picLocks noChangeAspect="1"/>
          </p:cNvPicPr>
          <p:nvPr/>
        </p:nvPicPr>
        <p:blipFill>
          <a:blip r:embed="rId2"/>
          <a:stretch>
            <a:fillRect/>
          </a:stretch>
        </p:blipFill>
        <p:spPr>
          <a:xfrm>
            <a:off x="8267962" y="2071900"/>
            <a:ext cx="2771620" cy="2756308"/>
          </a:xfrm>
          <a:prstGeom prst="rect">
            <a:avLst/>
          </a:prstGeom>
        </p:spPr>
      </p:pic>
    </p:spTree>
    <p:extLst>
      <p:ext uri="{BB962C8B-B14F-4D97-AF65-F5344CB8AC3E}">
        <p14:creationId xmlns:p14="http://schemas.microsoft.com/office/powerpoint/2010/main" val="404972829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200AA9-02BF-40F6-BEEC-73EBC940B140}">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2.xml><?xml version="1.0" encoding="utf-8"?>
<ds:datastoreItem xmlns:ds="http://schemas.openxmlformats.org/officeDocument/2006/customXml" ds:itemID="{42FB4E42-623F-4D61-97D9-8A42BD483DA6}"/>
</file>

<file path=customXml/itemProps3.xml><?xml version="1.0" encoding="utf-8"?>
<ds:datastoreItem xmlns:ds="http://schemas.openxmlformats.org/officeDocument/2006/customXml" ds:itemID="{239E610D-2AA5-4DB0-AE9A-5A806C93AE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TotalTime>
  <Words>1643</Words>
  <Application>Microsoft Office PowerPoint</Application>
  <PresentationFormat>Geniş ekran</PresentationFormat>
  <Paragraphs>93</Paragraphs>
  <Slides>17</Slides>
  <Notes>1</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17</vt:i4>
      </vt:variant>
    </vt:vector>
  </HeadingPairs>
  <TitlesOfParts>
    <vt:vector size="27" baseType="lpstr">
      <vt:lpstr>Aptos</vt:lpstr>
      <vt:lpstr>Aptos Display</vt:lpstr>
      <vt:lpstr>Arial</vt:lpstr>
      <vt:lpstr>Calibri</vt:lpstr>
      <vt:lpstr>Calibri Light</vt:lpstr>
      <vt:lpstr>Cambria</vt:lpstr>
      <vt:lpstr>Inter</vt:lpstr>
      <vt:lpstr>Wingdings</vt:lpstr>
      <vt:lpstr>Motív Office</vt:lpstr>
      <vt:lpstr>1_Motív Office</vt:lpstr>
      <vt:lpstr>Dijital Vatandaşlık - Çevrimiçi Güvenlik ve Dijital Haklar</vt:lpstr>
      <vt:lpstr>Çevrimiçi Güvenlik ve Dijital Haklar</vt:lpstr>
      <vt:lpstr>Çevrimiçi Güvenliğin Temelleri</vt:lpstr>
      <vt:lpstr>Dijital Haklarınız</vt:lpstr>
      <vt:lpstr>Çevrimiçi Gizliliğinizi Koruma</vt:lpstr>
      <vt:lpstr>Siber Tehdit Ortamında Gezinme</vt:lpstr>
      <vt:lpstr>Kimlik Avını (Oltalamayı) Tanıma Sanatında Ustalaşmak</vt:lpstr>
      <vt:lpstr>Parolalar ve Kimlik Doğrulama</vt:lpstr>
      <vt:lpstr>Sosyal Medya Zekası: Sosyal Medyayı Akıllıca Kullanmak</vt:lpstr>
      <vt:lpstr>Veri Toplama İşlemini Anlamak  Veri Toplamadaki Gizemi Ortaya Çıkarma</vt:lpstr>
      <vt:lpstr>Unutulma Hakkı:  Unutulma Hakkınızı Kullanma</vt:lpstr>
      <vt:lpstr>Dijital Taciz ve Dijital Tacizle Mücadele</vt:lpstr>
      <vt:lpstr>Şifreli İletişimi Benimseme</vt:lpstr>
      <vt:lpstr>Güvenli Çevrimiçi İşlemler</vt:lpstr>
      <vt:lpstr>Herkes İçin Dijital Okuryazarlık</vt:lpstr>
      <vt:lpstr>Dijital Geleceği Şekillendirmek: Dijital Gelecekteki Rolünüz</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1</cp:lastModifiedBy>
  <cp:revision>49</cp:revision>
  <dcterms:created xsi:type="dcterms:W3CDTF">2024-06-25T09:00:25Z</dcterms:created>
  <dcterms:modified xsi:type="dcterms:W3CDTF">2024-10-11T08:19:10Z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