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3"/>
  </p:notesMasterIdLst>
  <p:sldIdLst>
    <p:sldId id="295" r:id="rId6"/>
    <p:sldId id="296" r:id="rId7"/>
    <p:sldId id="292" r:id="rId8"/>
    <p:sldId id="297" r:id="rId9"/>
    <p:sldId id="298" r:id="rId10"/>
    <p:sldId id="299" r:id="rId11"/>
    <p:sldId id="300" r:id="rId12"/>
    <p:sldId id="304" r:id="rId13"/>
    <p:sldId id="305" r:id="rId14"/>
    <p:sldId id="306" r:id="rId15"/>
    <p:sldId id="307" r:id="rId16"/>
    <p:sldId id="308" r:id="rId17"/>
    <p:sldId id="309" r:id="rId18"/>
    <p:sldId id="310" r:id="rId19"/>
    <p:sldId id="311" r:id="rId20"/>
    <p:sldId id="312" r:id="rId21"/>
    <p:sldId id="265"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6EC3AE-9337-6DD3-9558-007E1C48BDC6}" v="9" dt="2024-06-25T11:15:28.4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18" autoAdjust="0"/>
    <p:restoredTop sz="94660"/>
  </p:normalViewPr>
  <p:slideViewPr>
    <p:cSldViewPr snapToGrid="0">
      <p:cViewPr varScale="1">
        <p:scale>
          <a:sx n="98" d="100"/>
          <a:sy n="98" d="100"/>
        </p:scale>
        <p:origin x="84"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306F83-4F5D-4D5E-A16C-3B88ECE4DD24}" type="datetimeFigureOut">
              <a:rPr lang="el-GR" smtClean="0"/>
              <a:t>14/10/2024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2708B-D705-4B26-90F3-2A92C02B34B6}" type="slidenum">
              <a:rPr lang="el-GR" smtClean="0"/>
              <a:t>‹#›</a:t>
            </a:fld>
            <a:endParaRPr lang="el-GR"/>
          </a:p>
        </p:txBody>
      </p:sp>
    </p:spTree>
    <p:extLst>
      <p:ext uri="{BB962C8B-B14F-4D97-AF65-F5344CB8AC3E}">
        <p14:creationId xmlns:p14="http://schemas.microsoft.com/office/powerpoint/2010/main" val="3003303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2649480"/>
            <a:ext cx="9144000" cy="745313"/>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k-SK"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rPr>
              <a:t>ERASMUS+KA220-ADU - </a:t>
            </a:r>
            <a:r>
              <a:rPr kumimoji="0" lang="en-US"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rPr>
              <a:t>Cooperation partnerships in adult education</a:t>
            </a:r>
            <a:endParaRPr kumimoji="0" lang="sk-SK"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k-SK"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rPr>
              <a:t>KA220-ADU-2BF13E10 </a:t>
            </a:r>
            <a:endParaRPr kumimoji="0" lang="en-GB"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042061"/>
            <a:ext cx="9597656" cy="129266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Building Digital Resilience by Making Digital Wellbeing and</a:t>
            </a:r>
            <a:b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b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Security Accessible to All</a:t>
            </a:r>
            <a:b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b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&lt;&lt;</a:t>
            </a:r>
            <a:r>
              <a:rPr kumimoji="0" lang="sk-SK" sz="26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n-cs"/>
              </a:rPr>
              <a:t>DigiWELL</a:t>
            </a: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&gt;&gt;</a:t>
            </a:r>
            <a:endPar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547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1F1AD-0822-2C73-E021-A1EA53C86BA7}"/>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108E1CF9-711E-EE03-E4DA-A2CBCC3CA85E}"/>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279B79F4-7975-A02F-2EC4-508F63AF270B}"/>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5" name="Zástupný objekt pre pätu 4">
            <a:extLst>
              <a:ext uri="{FF2B5EF4-FFF2-40B4-BE49-F238E27FC236}">
                <a16:creationId xmlns:a16="http://schemas.microsoft.com/office/drawing/2014/main" id="{F38F8881-652D-DB01-6C7D-DE15E6CFC38B}"/>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0B0926CE-5C85-22E9-09E2-843E79248784}"/>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2721714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6B0CE8-2E64-20E2-832A-F8B4240C9547}"/>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7403BEFD-AF56-EA58-F6FE-88659F67F9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4804560F-FB85-BE2A-77D1-BBDB65705310}"/>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5" name="Zástupný objekt pre pätu 4">
            <a:extLst>
              <a:ext uri="{FF2B5EF4-FFF2-40B4-BE49-F238E27FC236}">
                <a16:creationId xmlns:a16="http://schemas.microsoft.com/office/drawing/2014/main" id="{879DD5F1-F4A3-CC14-2DEE-008C82E0884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1D1B952-F220-D065-D564-0565EB8D3F73}"/>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97867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17783A-9DD7-C4E3-AD6B-955872A414C4}"/>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CB196882-70C4-4ACD-A99A-A8958E5A901B}"/>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781A7339-0462-2583-4C7E-AC14D73644B6}"/>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dátum 4">
            <a:extLst>
              <a:ext uri="{FF2B5EF4-FFF2-40B4-BE49-F238E27FC236}">
                <a16:creationId xmlns:a16="http://schemas.microsoft.com/office/drawing/2014/main" id="{8BF37404-D5DC-C323-A09F-B9AEE4ADFEA7}"/>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6" name="Zástupný objekt pre pätu 5">
            <a:extLst>
              <a:ext uri="{FF2B5EF4-FFF2-40B4-BE49-F238E27FC236}">
                <a16:creationId xmlns:a16="http://schemas.microsoft.com/office/drawing/2014/main" id="{A60DFDEC-94C8-D2B9-E4C1-B4157BA57150}"/>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BD7F664F-EF37-8273-B7D4-651E4C5ADB62}"/>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724218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2095AE-6105-78F1-2060-8904479B9A5C}"/>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4F27CB3D-08A6-28E6-E5CC-6CA3B8E4A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0DB46130-0E02-6AEE-8C22-7CF94ABDC08C}"/>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8CD71381-3FFB-E053-BBC6-8F51278DF7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59012D81-F5D8-0EA8-51F4-E62D77887964}"/>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7" name="Zástupný objekt pre dátum 6">
            <a:extLst>
              <a:ext uri="{FF2B5EF4-FFF2-40B4-BE49-F238E27FC236}">
                <a16:creationId xmlns:a16="http://schemas.microsoft.com/office/drawing/2014/main" id="{24F99924-393C-4DAC-A1A5-FAF5F76C0C63}"/>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8" name="Zástupný objekt pre pätu 7">
            <a:extLst>
              <a:ext uri="{FF2B5EF4-FFF2-40B4-BE49-F238E27FC236}">
                <a16:creationId xmlns:a16="http://schemas.microsoft.com/office/drawing/2014/main" id="{41B93AAC-DCAF-03F5-9D41-8F23D86E7220}"/>
              </a:ext>
            </a:extLst>
          </p:cNvPr>
          <p:cNvSpPr>
            <a:spLocks noGrp="1"/>
          </p:cNvSpPr>
          <p:nvPr>
            <p:ph type="ftr" sz="quarter" idx="11"/>
          </p:nvPr>
        </p:nvSpPr>
        <p:spPr/>
        <p:txBody>
          <a:bodyPr/>
          <a:lstStyle/>
          <a:p>
            <a:endParaRPr lang="en-GB"/>
          </a:p>
        </p:txBody>
      </p:sp>
      <p:sp>
        <p:nvSpPr>
          <p:cNvPr id="9" name="Zástupný objekt pre číslo snímky 8">
            <a:extLst>
              <a:ext uri="{FF2B5EF4-FFF2-40B4-BE49-F238E27FC236}">
                <a16:creationId xmlns:a16="http://schemas.microsoft.com/office/drawing/2014/main" id="{ADAFA6F0-510F-667C-5B1E-71A07DAC2DB0}"/>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908940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0A2C3-1309-E39C-F52B-6F173933706D}"/>
              </a:ext>
            </a:extLst>
          </p:cNvPr>
          <p:cNvSpPr>
            <a:spLocks noGrp="1"/>
          </p:cNvSpPr>
          <p:nvPr>
            <p:ph type="title"/>
          </p:nvPr>
        </p:nvSpPr>
        <p:spPr/>
        <p:txBody>
          <a:bodyPr/>
          <a:lstStyle/>
          <a:p>
            <a:r>
              <a:rPr lang="sk-SK"/>
              <a:t>Kliknutím upravte štýl predlohy nadpisu</a:t>
            </a:r>
            <a:endParaRPr lang="en-GB"/>
          </a:p>
        </p:txBody>
      </p:sp>
      <p:sp>
        <p:nvSpPr>
          <p:cNvPr id="3" name="Zástupný objekt pre dátum 2">
            <a:extLst>
              <a:ext uri="{FF2B5EF4-FFF2-40B4-BE49-F238E27FC236}">
                <a16:creationId xmlns:a16="http://schemas.microsoft.com/office/drawing/2014/main" id="{1AC30078-893E-AD52-6A11-5FEF4FC0DAB9}"/>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4" name="Zástupný objekt pre pätu 3">
            <a:extLst>
              <a:ext uri="{FF2B5EF4-FFF2-40B4-BE49-F238E27FC236}">
                <a16:creationId xmlns:a16="http://schemas.microsoft.com/office/drawing/2014/main" id="{537525CC-0C41-2557-55A4-68EED4C47603}"/>
              </a:ext>
            </a:extLst>
          </p:cNvPr>
          <p:cNvSpPr>
            <a:spLocks noGrp="1"/>
          </p:cNvSpPr>
          <p:nvPr>
            <p:ph type="ftr" sz="quarter" idx="11"/>
          </p:nvPr>
        </p:nvSpPr>
        <p:spPr/>
        <p:txBody>
          <a:bodyPr/>
          <a:lstStyle/>
          <a:p>
            <a:endParaRPr lang="en-GB"/>
          </a:p>
        </p:txBody>
      </p:sp>
      <p:sp>
        <p:nvSpPr>
          <p:cNvPr id="5" name="Zástupný objekt pre číslo snímky 4">
            <a:extLst>
              <a:ext uri="{FF2B5EF4-FFF2-40B4-BE49-F238E27FC236}">
                <a16:creationId xmlns:a16="http://schemas.microsoft.com/office/drawing/2014/main" id="{CE560D30-9DB0-99C5-87F3-B1D925337AE1}"/>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58689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93BDD5FA-2881-49E7-32CF-BBAA7809807E}"/>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3" name="Zástupný objekt pre pätu 2">
            <a:extLst>
              <a:ext uri="{FF2B5EF4-FFF2-40B4-BE49-F238E27FC236}">
                <a16:creationId xmlns:a16="http://schemas.microsoft.com/office/drawing/2014/main" id="{ED61BAD6-A65B-B251-190E-92B81AB3FA52}"/>
              </a:ext>
            </a:extLst>
          </p:cNvPr>
          <p:cNvSpPr>
            <a:spLocks noGrp="1"/>
          </p:cNvSpPr>
          <p:nvPr>
            <p:ph type="ftr" sz="quarter" idx="11"/>
          </p:nvPr>
        </p:nvSpPr>
        <p:spPr/>
        <p:txBody>
          <a:bodyPr/>
          <a:lstStyle/>
          <a:p>
            <a:endParaRPr lang="en-GB"/>
          </a:p>
        </p:txBody>
      </p:sp>
      <p:sp>
        <p:nvSpPr>
          <p:cNvPr id="4" name="Zástupný objekt pre číslo snímky 3">
            <a:extLst>
              <a:ext uri="{FF2B5EF4-FFF2-40B4-BE49-F238E27FC236}">
                <a16:creationId xmlns:a16="http://schemas.microsoft.com/office/drawing/2014/main" id="{5E5516A2-91C1-AB87-9BDF-6B1A2FE1FEAB}"/>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2887774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0C7403-C4AC-48AE-104C-45479F92A5DA}"/>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D8A191FF-4646-6976-D6FD-30BAA8F72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1649CDB-6516-E7BA-D5C3-58CA39612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194459A4-AA2C-F367-03E2-3BE4AD0EADE1}"/>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6" name="Zástupný objekt pre pätu 5">
            <a:extLst>
              <a:ext uri="{FF2B5EF4-FFF2-40B4-BE49-F238E27FC236}">
                <a16:creationId xmlns:a16="http://schemas.microsoft.com/office/drawing/2014/main" id="{41A283D1-CD37-D4F4-A8C6-7187D5965561}"/>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3D0C99CC-FC99-29D9-25D6-E4D14C8F0405}"/>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423652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2BFC1D-6001-1628-80DF-CBAA82218FB0}"/>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F8847F74-7C77-2C3E-F740-A0DF1FC5E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8A4A6D59-03F3-C812-9A2F-011C96899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B2B43DE7-CCBF-0444-DF50-5F5473C1D8E2}"/>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6" name="Zástupný objekt pre pätu 5">
            <a:extLst>
              <a:ext uri="{FF2B5EF4-FFF2-40B4-BE49-F238E27FC236}">
                <a16:creationId xmlns:a16="http://schemas.microsoft.com/office/drawing/2014/main" id="{F6FE0941-5A87-5E9D-639F-52D6B29BE7F3}"/>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2F3772BF-F857-3376-45C2-8C5939BB011A}"/>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653868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DD516-2BD2-033D-677D-526721D166FA}"/>
              </a:ext>
            </a:extLst>
          </p:cNvPr>
          <p:cNvSpPr>
            <a:spLocks noGrp="1"/>
          </p:cNvSpPr>
          <p:nvPr>
            <p:ph type="title"/>
          </p:nvPr>
        </p:nvSpPr>
        <p:spPr/>
        <p:txBody>
          <a:bodyPr/>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860DC75A-6DAA-2E36-844B-1DE924CCFA3D}"/>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E3204487-0394-4899-004D-EB9C938C7077}"/>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5" name="Zástupný objekt pre pätu 4">
            <a:extLst>
              <a:ext uri="{FF2B5EF4-FFF2-40B4-BE49-F238E27FC236}">
                <a16:creationId xmlns:a16="http://schemas.microsoft.com/office/drawing/2014/main" id="{71C63FC8-5F6F-18C2-A2A1-C1FFC5DC725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316F04A-2E92-988F-C4DD-2B2C234D7DAF}"/>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771611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6F796ECB-A4DB-8794-85D8-938ED913527C}"/>
              </a:ext>
            </a:extLst>
          </p:cNvPr>
          <p:cNvSpPr>
            <a:spLocks noGrp="1"/>
          </p:cNvSpPr>
          <p:nvPr>
            <p:ph type="title" orient="vert"/>
          </p:nvPr>
        </p:nvSpPr>
        <p:spPr>
          <a:xfrm>
            <a:off x="8724900" y="365125"/>
            <a:ext cx="2628900" cy="5811838"/>
          </a:xfrm>
        </p:spPr>
        <p:txBody>
          <a:bodyPr vert="eaVert"/>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22C68503-5BA6-6368-30A0-244F1FF68B7A}"/>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89E3C45A-D877-22F6-2D8B-287D0C12F43B}"/>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5" name="Zástupný objekt pre pätu 4">
            <a:extLst>
              <a:ext uri="{FF2B5EF4-FFF2-40B4-BE49-F238E27FC236}">
                <a16:creationId xmlns:a16="http://schemas.microsoft.com/office/drawing/2014/main" id="{838EE748-128F-28F4-104E-27AF6DA7F71C}"/>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101B215F-4C15-F814-EDF8-C7B7402ECDF9}"/>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521849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3337250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26449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783713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2191080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707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96294D-597E-4D2E-B81B-892A1B613257}"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96F323-A7D3-4479-AD34-CAE925240681}"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1608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96294D-597E-4D2E-B81B-892A1B613257}"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96F323-A7D3-4479-AD34-CAE925240681}"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86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F384DA-355A-27CC-8AD9-7ED41F766E26}"/>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endParaRPr lang="en-GB"/>
          </a:p>
        </p:txBody>
      </p:sp>
      <p:sp>
        <p:nvSpPr>
          <p:cNvPr id="3" name="Podnadpis 2">
            <a:extLst>
              <a:ext uri="{FF2B5EF4-FFF2-40B4-BE49-F238E27FC236}">
                <a16:creationId xmlns:a16="http://schemas.microsoft.com/office/drawing/2014/main" id="{D12F85A7-F4AC-6A2F-0506-F1E0EC26A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GB"/>
          </a:p>
        </p:txBody>
      </p:sp>
      <p:sp>
        <p:nvSpPr>
          <p:cNvPr id="4" name="Zástupný objekt pre dátum 3">
            <a:extLst>
              <a:ext uri="{FF2B5EF4-FFF2-40B4-BE49-F238E27FC236}">
                <a16:creationId xmlns:a16="http://schemas.microsoft.com/office/drawing/2014/main" id="{6ED51B71-7BF2-620A-3937-82807B227C56}"/>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5" name="Zástupný objekt pre pätu 4">
            <a:extLst>
              <a:ext uri="{FF2B5EF4-FFF2-40B4-BE49-F238E27FC236}">
                <a16:creationId xmlns:a16="http://schemas.microsoft.com/office/drawing/2014/main" id="{95B09A74-9F05-4879-BB0A-C07F1A4642B0}"/>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3522C251-4D2C-2E18-CC4D-80B18D6A326D}"/>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245186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3899548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062644E8-10B5-CE49-6891-911654D2B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BE9D2063-3934-78F3-5D1C-633EC0F06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BD50C04B-C414-807B-F073-844A86F45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569F9E-8D34-42E7-83D8-6690845F3D31}" type="datetimeFigureOut">
              <a:rPr lang="en-GB" smtClean="0"/>
              <a:t>14/10/2024</a:t>
            </a:fld>
            <a:endParaRPr lang="en-GB"/>
          </a:p>
        </p:txBody>
      </p:sp>
      <p:sp>
        <p:nvSpPr>
          <p:cNvPr id="5" name="Zástupný objekt pre pätu 4">
            <a:extLst>
              <a:ext uri="{FF2B5EF4-FFF2-40B4-BE49-F238E27FC236}">
                <a16:creationId xmlns:a16="http://schemas.microsoft.com/office/drawing/2014/main" id="{3C7083BE-5379-B44F-A80E-0AA6CA3D3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Zástupný objekt pre číslo snímky 5">
            <a:extLst>
              <a:ext uri="{FF2B5EF4-FFF2-40B4-BE49-F238E27FC236}">
                <a16:creationId xmlns:a16="http://schemas.microsoft.com/office/drawing/2014/main" id="{7CF04C7D-6326-DC64-E752-D539A22120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8E33BF-AC80-4C3F-8F8D-6E475268A231}" type="slidenum">
              <a:rPr lang="en-GB" smtClean="0"/>
              <a:t>‹#›</a:t>
            </a:fld>
            <a:endParaRPr lang="en-GB"/>
          </a:p>
        </p:txBody>
      </p:sp>
    </p:spTree>
    <p:extLst>
      <p:ext uri="{BB962C8B-B14F-4D97-AF65-F5344CB8AC3E}">
        <p14:creationId xmlns:p14="http://schemas.microsoft.com/office/powerpoint/2010/main" val="255866455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eff.org/" TargetMode="External"/><Relationship Id="rId2" Type="http://schemas.openxmlformats.org/officeDocument/2006/relationships/hyperlink" Target="https://www.internetsociety.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ncsc.gov.uk/files/Using-passwords-protect-devices-data-infographic.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dataprotection.ie/en/individuals/rights-individuals-under-general-data-protection-regula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file:///C:/Users/User/Desktop/Study%20on%20the%20availability%20of%20trustworthy%20online%20privacy%20tools%20for%20the%20general%20public.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cisa.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2"/>
            <a:ext cx="5334930" cy="1845007"/>
          </a:xfrm>
        </p:spPr>
        <p:txBody>
          <a:bodyPr vert="horz" lIns="91440" tIns="45720" rIns="91440" bIns="45720" rtlCol="0" anchor="b">
            <a:normAutofit fontScale="90000"/>
          </a:bodyPr>
          <a:lstStyle/>
          <a:p>
            <a:pPr algn="ctr">
              <a:spcBef>
                <a:spcPts val="1000"/>
              </a:spcBef>
              <a:spcAft>
                <a:spcPts val="600"/>
              </a:spcAft>
              <a:buClr>
                <a:srgbClr val="FFAA5A"/>
              </a:buClr>
            </a:pPr>
            <a:r>
              <a:rPr lang="sk-SK" b="1" dirty="0">
                <a:solidFill>
                  <a:srgbClr val="FFAA5A"/>
                </a:solidFill>
                <a:latin typeface="+mn-lt"/>
                <a:ea typeface="Cambria" panose="02040503050406030204" pitchFamily="18" charset="0"/>
                <a:cs typeface="Calibri" panose="020F0502020204030204" pitchFamily="34" charset="0"/>
              </a:rPr>
              <a:t>Digitálne občianstvo</a:t>
            </a:r>
            <a:r>
              <a:rPr lang="en-US" b="1" dirty="0">
                <a:solidFill>
                  <a:srgbClr val="FFAA5A"/>
                </a:solidFill>
                <a:latin typeface="+mn-lt"/>
                <a:ea typeface="Cambria" panose="02040503050406030204" pitchFamily="18" charset="0"/>
                <a:cs typeface="Calibri" panose="020F0502020204030204" pitchFamily="34" charset="0"/>
              </a:rPr>
              <a:t> – </a:t>
            </a:r>
            <a:r>
              <a:rPr lang="sk-SK" b="1" dirty="0">
                <a:solidFill>
                  <a:srgbClr val="FFAA5A"/>
                </a:solidFill>
                <a:latin typeface="+mn-lt"/>
                <a:ea typeface="Cambria" panose="02040503050406030204" pitchFamily="18" charset="0"/>
                <a:cs typeface="Calibri" panose="020F0502020204030204" pitchFamily="34" charset="0"/>
              </a:rPr>
              <a:t>online bezpečnosť a digitálne práva</a:t>
            </a:r>
            <a:endParaRPr lang="en-US" b="1" dirty="0">
              <a:solidFill>
                <a:srgbClr val="FFAA5A"/>
              </a:solidFill>
              <a:latin typeface="+mn-lt"/>
              <a:ea typeface="Cambria" panose="02040503050406030204" pitchFamily="18" charset="0"/>
              <a:cs typeface="Calibri" panose="020F0502020204030204" pitchFamily="34" charset="0"/>
            </a:endParaRPr>
          </a:p>
        </p:txBody>
      </p:sp>
      <p:sp>
        <p:nvSpPr>
          <p:cNvPr id="18" name="Freeform: Shape 1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3616" y="963504"/>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t>Budovanie digitálnej odolnosti sprístupnením digitálnej pohody a bezpečnosti všetkým </a:t>
            </a:r>
            <a:b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10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14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pic>
        <p:nvPicPr>
          <p:cNvPr id="1026" name="Picture 2" descr="Is digital citizenship really that different than citizens… | Flickr">
            <a:extLst>
              <a:ext uri="{FF2B5EF4-FFF2-40B4-BE49-F238E27FC236}">
                <a16:creationId xmlns:a16="http://schemas.microsoft.com/office/drawing/2014/main" id="{3F8A124C-7493-AF86-605C-584A40A8BAFC}"/>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rcRect l="271" t="11652" r="1051" b="6954"/>
          <a:stretch/>
        </p:blipFill>
        <p:spPr bwMode="auto">
          <a:xfrm>
            <a:off x="1099553" y="1611198"/>
            <a:ext cx="3686091" cy="3040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4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fontScale="90000"/>
          </a:bodyPr>
          <a:lstStyle/>
          <a:p>
            <a:pPr algn="l"/>
            <a:r>
              <a:rPr lang="sk-SK" dirty="0">
                <a:latin typeface="Aptos" panose="020B0004020202020204" pitchFamily="34" charset="0"/>
                <a:ea typeface="Cambria"/>
              </a:rPr>
              <a:t>Porozumenie zberu dát</a:t>
            </a:r>
            <a:r>
              <a:rPr lang="en-US" dirty="0">
                <a:latin typeface="Aptos" panose="020B0004020202020204" pitchFamily="34" charset="0"/>
                <a:ea typeface="Cambria"/>
              </a:rPr>
              <a:t> </a:t>
            </a:r>
            <a:br>
              <a:rPr lang="en-US" dirty="0">
                <a:latin typeface="Aptos" panose="020B0004020202020204" pitchFamily="34" charset="0"/>
                <a:ea typeface="Cambria"/>
              </a:rPr>
            </a:br>
            <a:r>
              <a:rPr lang="sk-SK" sz="3100" dirty="0" err="1">
                <a:latin typeface="Aptos" panose="020B0004020202020204" pitchFamily="34" charset="0"/>
                <a:ea typeface="Cambria"/>
              </a:rPr>
              <a:t>Demystifikácia</a:t>
            </a:r>
            <a:r>
              <a:rPr lang="sk-SK" sz="3100" dirty="0">
                <a:latin typeface="Aptos" panose="020B0004020202020204" pitchFamily="34" charset="0"/>
                <a:ea typeface="Cambria"/>
              </a:rPr>
              <a:t> zberu dát</a:t>
            </a:r>
            <a:endParaRPr lang="en-US"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233376" y="1711842"/>
            <a:ext cx="10745263" cy="4869711"/>
          </a:xfrm>
        </p:spPr>
        <p:txBody>
          <a:bodyPr vert="horz" lIns="91440" tIns="45720" rIns="91440" bIns="45720" rtlCol="0">
            <a:normAutofit lnSpcReduction="10000"/>
          </a:bodyPr>
          <a:lstStyle/>
          <a:p>
            <a:pPr marL="0" indent="0" algn="just">
              <a:buNone/>
            </a:pPr>
            <a:r>
              <a:rPr lang="sk-SK" sz="3200" dirty="0">
                <a:latin typeface="Aptos" panose="020B0004020202020204" pitchFamily="34" charset="0"/>
                <a:ea typeface="Cambria"/>
              </a:rPr>
              <a:t>Každé kliknutie, </a:t>
            </a:r>
            <a:r>
              <a:rPr lang="sk-SK" sz="3200" dirty="0" err="1">
                <a:latin typeface="Aptos" panose="020B0004020202020204" pitchFamily="34" charset="0"/>
                <a:ea typeface="Cambria"/>
              </a:rPr>
              <a:t>lajk</a:t>
            </a:r>
            <a:r>
              <a:rPr lang="sk-SK" sz="3200" dirty="0">
                <a:latin typeface="Aptos" panose="020B0004020202020204" pitchFamily="34" charset="0"/>
                <a:ea typeface="Cambria"/>
              </a:rPr>
              <a:t> a vyhľadávanie je možné sledovať. Urobte si jasno a preštudujte si zásady ochrany osobných údajov, používanie nástrojov zameraných na ochranu súkromia, kontrolu súborov </a:t>
            </a:r>
            <a:r>
              <a:rPr lang="sk-SK" sz="3200" dirty="0" err="1">
                <a:latin typeface="Aptos" panose="020B0004020202020204" pitchFamily="34" charset="0"/>
                <a:ea typeface="Cambria"/>
              </a:rPr>
              <a:t>cookies</a:t>
            </a:r>
            <a:r>
              <a:rPr lang="sk-SK" sz="3200" dirty="0">
                <a:latin typeface="Aptos" panose="020B0004020202020204" pitchFamily="34" charset="0"/>
                <a:ea typeface="Cambria"/>
              </a:rPr>
              <a:t> a nástrojov sledovania, a tak spravujte zdieľané údaje </a:t>
            </a:r>
            <a:r>
              <a:rPr lang="en-GB" sz="3200" dirty="0">
                <a:latin typeface="Aptos" panose="020B0004020202020204" pitchFamily="34" charset="0"/>
                <a:ea typeface="Cambria"/>
              </a:rPr>
              <a:t>.</a:t>
            </a:r>
            <a:r>
              <a:rPr lang="sk-SK" sz="3200" dirty="0">
                <a:latin typeface="Aptos" panose="020B0004020202020204" pitchFamily="34" charset="0"/>
                <a:ea typeface="Cambria"/>
              </a:rPr>
              <a:t> </a:t>
            </a:r>
            <a:endParaRPr lang="en-GB" sz="3200" dirty="0">
              <a:latin typeface="Aptos" panose="020B0004020202020204" pitchFamily="34" charset="0"/>
              <a:ea typeface="Cambria"/>
            </a:endParaRPr>
          </a:p>
          <a:p>
            <a:pPr algn="just"/>
            <a:r>
              <a:rPr lang="sk-SK" sz="3200" b="1" dirty="0">
                <a:latin typeface="Aptos" panose="020B0004020202020204" pitchFamily="34" charset="0"/>
                <a:ea typeface="Cambria"/>
              </a:rPr>
              <a:t>Čo ak</a:t>
            </a:r>
            <a:r>
              <a:rPr lang="en-GB" sz="3200" b="1" dirty="0">
                <a:latin typeface="Aptos" panose="020B0004020202020204" pitchFamily="34" charset="0"/>
                <a:ea typeface="Cambria"/>
              </a:rPr>
              <a:t>? </a:t>
            </a:r>
            <a:r>
              <a:rPr lang="sk-SK" sz="3200" b="1" dirty="0">
                <a:latin typeface="Aptos" panose="020B0004020202020204" pitchFamily="34" charset="0"/>
                <a:ea typeface="Cambria"/>
              </a:rPr>
              <a:t>Scenár</a:t>
            </a:r>
            <a:r>
              <a:rPr lang="en-GB" sz="3200" b="1" dirty="0">
                <a:latin typeface="Aptos" panose="020B0004020202020204" pitchFamily="34" charset="0"/>
                <a:ea typeface="Cambria"/>
              </a:rPr>
              <a:t>: </a:t>
            </a:r>
            <a:r>
              <a:rPr lang="sk-SK" sz="3200" dirty="0">
                <a:latin typeface="Aptos" panose="020B0004020202020204" pitchFamily="34" charset="0"/>
                <a:ea typeface="Cambria"/>
              </a:rPr>
              <a:t>Ak by boli všetky vaše online vyhľadávania za posledný rok zverejnené, čo by o vás prezradili</a:t>
            </a:r>
            <a:r>
              <a:rPr lang="en-GB" sz="3200" dirty="0">
                <a:latin typeface="Aptos" panose="020B0004020202020204" pitchFamily="34" charset="0"/>
                <a:ea typeface="Cambria"/>
              </a:rPr>
              <a:t>?</a:t>
            </a:r>
          </a:p>
          <a:p>
            <a:pPr algn="just"/>
            <a:r>
              <a:rPr lang="sk-SK" sz="3200" b="1" dirty="0">
                <a:latin typeface="Aptos" panose="020B0004020202020204" pitchFamily="34" charset="0"/>
                <a:ea typeface="Cambria"/>
              </a:rPr>
              <a:t>Názor odborníka</a:t>
            </a:r>
            <a:r>
              <a:rPr lang="en-GB" sz="3200" b="1" dirty="0">
                <a:latin typeface="Aptos" panose="020B0004020202020204" pitchFamily="34" charset="0"/>
                <a:ea typeface="Cambria"/>
              </a:rPr>
              <a:t>: </a:t>
            </a:r>
            <a:r>
              <a:rPr lang="en-GB" sz="3200" dirty="0">
                <a:latin typeface="Aptos" panose="020B0004020202020204" pitchFamily="34" charset="0"/>
                <a:ea typeface="Cambria"/>
              </a:rPr>
              <a:t>"</a:t>
            </a:r>
            <a:r>
              <a:rPr lang="sk-SK" sz="3200" dirty="0">
                <a:latin typeface="Aptos" panose="020B0004020202020204" pitchFamily="34" charset="0"/>
                <a:ea typeface="Cambria"/>
              </a:rPr>
              <a:t>Súkromie nie je voľba a nemala by to byť cena, ktorú akceptujeme len za to, že sa dostaneme na internet." - </a:t>
            </a:r>
            <a:r>
              <a:rPr lang="sk-SK" sz="3200" dirty="0" err="1">
                <a:latin typeface="Aptos" panose="020B0004020202020204" pitchFamily="34" charset="0"/>
                <a:ea typeface="Cambria"/>
              </a:rPr>
              <a:t>Gary</a:t>
            </a:r>
            <a:r>
              <a:rPr lang="sk-SK" sz="3200" dirty="0">
                <a:latin typeface="Aptos" panose="020B0004020202020204" pitchFamily="34" charset="0"/>
                <a:ea typeface="Cambria"/>
              </a:rPr>
              <a:t> </a:t>
            </a:r>
            <a:r>
              <a:rPr lang="sk-SK" sz="3200" dirty="0" err="1">
                <a:latin typeface="Aptos" panose="020B0004020202020204" pitchFamily="34" charset="0"/>
                <a:ea typeface="Cambria"/>
              </a:rPr>
              <a:t>Kovacs</a:t>
            </a:r>
            <a:r>
              <a:rPr lang="sk-SK" sz="3200" dirty="0">
                <a:latin typeface="Aptos" panose="020B0004020202020204" pitchFamily="34" charset="0"/>
                <a:ea typeface="Cambria"/>
              </a:rPr>
              <a:t>, bývalý generálny riaditeľ spoločnosti </a:t>
            </a:r>
            <a:r>
              <a:rPr lang="en-GB" sz="3200" dirty="0">
                <a:latin typeface="Aptos" panose="020B0004020202020204" pitchFamily="34" charset="0"/>
                <a:ea typeface="Cambria"/>
              </a:rPr>
              <a:t>Mozilla.</a:t>
            </a:r>
          </a:p>
        </p:txBody>
      </p:sp>
    </p:spTree>
    <p:extLst>
      <p:ext uri="{BB962C8B-B14F-4D97-AF65-F5344CB8AC3E}">
        <p14:creationId xmlns:p14="http://schemas.microsoft.com/office/powerpoint/2010/main" val="2885572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60628" y="290698"/>
            <a:ext cx="10515600" cy="857885"/>
          </a:xfrm>
        </p:spPr>
        <p:txBody>
          <a:bodyPr>
            <a:noAutofit/>
          </a:bodyPr>
          <a:lstStyle/>
          <a:p>
            <a:pPr algn="l"/>
            <a:r>
              <a:rPr lang="sk-SK" sz="4000" dirty="0">
                <a:latin typeface="Aptos" panose="020B0004020202020204" pitchFamily="34" charset="0"/>
                <a:ea typeface="Cambria"/>
              </a:rPr>
              <a:t>Právo Byť Zabudnutý</a:t>
            </a:r>
            <a:r>
              <a:rPr lang="en-GB" sz="4000" dirty="0">
                <a:latin typeface="Aptos" panose="020B0004020202020204" pitchFamily="34" charset="0"/>
                <a:ea typeface="Cambria"/>
              </a:rPr>
              <a:t>: </a:t>
            </a:r>
            <a:br>
              <a:rPr lang="sk-SK" sz="4000" dirty="0">
                <a:latin typeface="Aptos" panose="020B0004020202020204" pitchFamily="34" charset="0"/>
                <a:ea typeface="Cambria"/>
              </a:rPr>
            </a:br>
            <a:r>
              <a:rPr lang="sk-SK" sz="2800" dirty="0">
                <a:latin typeface="Aptos" panose="020B0004020202020204" pitchFamily="34" charset="0"/>
                <a:ea typeface="Cambria"/>
              </a:rPr>
              <a:t>Uplatnenie Práva Byť Zabudnutý </a:t>
            </a:r>
            <a:endParaRPr lang="en-GB" sz="2800"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010094" y="1439280"/>
            <a:ext cx="10840955" cy="4993419"/>
          </a:xfrm>
        </p:spPr>
        <p:txBody>
          <a:bodyPr vert="horz" lIns="91440" tIns="45720" rIns="91440" bIns="45720" rtlCol="0">
            <a:normAutofit fontScale="92500"/>
          </a:bodyPr>
          <a:lstStyle/>
          <a:p>
            <a:pPr algn="just"/>
            <a:r>
              <a:rPr lang="sk-SK" sz="2600" dirty="0">
                <a:latin typeface="Aptos" panose="020B0004020202020204" pitchFamily="34" charset="0"/>
                <a:ea typeface="Cambria"/>
              </a:rPr>
              <a:t>Právo Byť Zabudnutý vás oprávňuje požiadať o vymazanie osobných údajov z vyhľadávačov za určitých podmienok, čo umožňuje, aby ste mali kontrolu nad svojou digitálnou stopou</a:t>
            </a:r>
            <a:r>
              <a:rPr lang="en-GB" sz="2600" dirty="0">
                <a:latin typeface="Aptos" panose="020B0004020202020204" pitchFamily="34" charset="0"/>
                <a:ea typeface="Cambria"/>
              </a:rPr>
              <a:t>.</a:t>
            </a:r>
            <a:r>
              <a:rPr lang="sk-SK" sz="2600" dirty="0">
                <a:latin typeface="Aptos" panose="020B0004020202020204" pitchFamily="34" charset="0"/>
                <a:ea typeface="Cambria"/>
              </a:rPr>
              <a:t> </a:t>
            </a:r>
            <a:endParaRPr lang="en-GB" sz="2600" dirty="0">
              <a:latin typeface="Aptos" panose="020B0004020202020204" pitchFamily="34" charset="0"/>
              <a:ea typeface="Cambria"/>
            </a:endParaRPr>
          </a:p>
          <a:p>
            <a:pPr lvl="1" algn="just">
              <a:buClr>
                <a:schemeClr val="accent2"/>
              </a:buClr>
              <a:buFont typeface="Wingdings" panose="05000000000000000000" pitchFamily="2" charset="2"/>
              <a:buChar char="§"/>
            </a:pPr>
            <a:r>
              <a:rPr lang="sk-SK" sz="2600" b="1" dirty="0">
                <a:latin typeface="Aptos" panose="020B0004020202020204" pitchFamily="34" charset="0"/>
                <a:ea typeface="Cambria"/>
              </a:rPr>
              <a:t>Rýchly tip</a:t>
            </a:r>
            <a:r>
              <a:rPr lang="en-GB" sz="2600" b="1" dirty="0">
                <a:latin typeface="Aptos" panose="020B0004020202020204" pitchFamily="34" charset="0"/>
                <a:ea typeface="Cambria"/>
              </a:rPr>
              <a:t>: </a:t>
            </a:r>
            <a:r>
              <a:rPr lang="sk-SK" sz="2600" dirty="0">
                <a:latin typeface="Aptos" panose="020B0004020202020204" pitchFamily="34" charset="0"/>
                <a:ea typeface="Cambria"/>
              </a:rPr>
              <a:t>Ak chcete uplatniť Právo Byť Zabudnutý, identifikujte konkrétne adresy URL, ktoré obsahujú zastarané alebo irelevantné osobné informácie, a postupujte podľa postupu vyhľadávacieho nástroja pre žiadosti o odstránenie</a:t>
            </a:r>
            <a:r>
              <a:rPr lang="en-GB" sz="2600" b="1" dirty="0">
                <a:latin typeface="Aptos" panose="020B0004020202020204" pitchFamily="34" charset="0"/>
                <a:ea typeface="Cambria"/>
              </a:rPr>
              <a:t>.</a:t>
            </a:r>
            <a:r>
              <a:rPr lang="sk-SK" sz="2600" b="1" dirty="0">
                <a:latin typeface="Aptos" panose="020B0004020202020204" pitchFamily="34" charset="0"/>
                <a:ea typeface="Cambria"/>
              </a:rPr>
              <a:t> </a:t>
            </a:r>
            <a:endParaRPr lang="en-GB" sz="2600" dirty="0">
              <a:latin typeface="Aptos" panose="020B0004020202020204" pitchFamily="34" charset="0"/>
              <a:ea typeface="Cambria"/>
            </a:endParaRPr>
          </a:p>
          <a:p>
            <a:pPr lvl="1" algn="just">
              <a:buClr>
                <a:schemeClr val="accent2"/>
              </a:buClr>
              <a:buFont typeface="Wingdings" panose="05000000000000000000" pitchFamily="2" charset="2"/>
              <a:buChar char="§"/>
            </a:pPr>
            <a:r>
              <a:rPr lang="sk-SK" sz="2600" b="1" dirty="0">
                <a:latin typeface="Aptos" panose="020B0004020202020204" pitchFamily="34" charset="0"/>
                <a:ea typeface="Cambria"/>
              </a:rPr>
              <a:t>Otázka na zamyslenie</a:t>
            </a:r>
            <a:r>
              <a:rPr lang="en-GB" sz="2600" b="1" dirty="0">
                <a:latin typeface="Aptos" panose="020B0004020202020204" pitchFamily="34" charset="0"/>
                <a:ea typeface="Cambria"/>
              </a:rPr>
              <a:t>: </a:t>
            </a:r>
            <a:r>
              <a:rPr lang="sk-SK" sz="2600" dirty="0">
                <a:latin typeface="Aptos" panose="020B0004020202020204" pitchFamily="34" charset="0"/>
                <a:ea typeface="Cambria"/>
              </a:rPr>
              <a:t>Aký druh informácií spĺňa podmienky na odstránenie v rámci Práva Byť Zabudnutý? A) Kompromitujúce fotografie zo sociálnych médií B) Verejné záznamy C) Zastarané alebo irelevantné informácie</a:t>
            </a:r>
            <a:r>
              <a:rPr lang="sk-SK" sz="2600" b="1" dirty="0">
                <a:latin typeface="Aptos" panose="020B0004020202020204" pitchFamily="34" charset="0"/>
                <a:ea typeface="Cambria"/>
              </a:rPr>
              <a:t> </a:t>
            </a:r>
            <a:endParaRPr lang="en-GB" sz="2600" dirty="0">
              <a:latin typeface="Aptos" panose="020B0004020202020204" pitchFamily="34" charset="0"/>
              <a:ea typeface="Cambria"/>
            </a:endParaRPr>
          </a:p>
          <a:p>
            <a:pPr lvl="1" algn="just">
              <a:buClr>
                <a:schemeClr val="accent2"/>
              </a:buClr>
              <a:buFont typeface="Wingdings" panose="05000000000000000000" pitchFamily="2" charset="2"/>
              <a:buChar char="§"/>
            </a:pPr>
            <a:r>
              <a:rPr lang="sk-SK" sz="2600" b="1" dirty="0">
                <a:latin typeface="Aptos" panose="020B0004020202020204" pitchFamily="34" charset="0"/>
                <a:ea typeface="Cambria"/>
              </a:rPr>
              <a:t>Názor odborníka</a:t>
            </a:r>
            <a:r>
              <a:rPr lang="en-GB" sz="2600" b="1" dirty="0">
                <a:latin typeface="Aptos" panose="020B0004020202020204" pitchFamily="34" charset="0"/>
                <a:ea typeface="Cambria"/>
              </a:rPr>
              <a:t>: </a:t>
            </a:r>
            <a:r>
              <a:rPr lang="en-GB" sz="2600" dirty="0">
                <a:latin typeface="Aptos" panose="020B0004020202020204" pitchFamily="34" charset="0"/>
                <a:ea typeface="Cambria"/>
              </a:rPr>
              <a:t>"</a:t>
            </a:r>
            <a:r>
              <a:rPr lang="sk-SK" sz="2600" dirty="0">
                <a:latin typeface="Aptos" panose="020B0004020202020204" pitchFamily="34" charset="0"/>
                <a:ea typeface="Cambria"/>
              </a:rPr>
              <a:t>Právo</a:t>
            </a:r>
            <a:r>
              <a:rPr lang="en-GB" sz="2600" dirty="0">
                <a:latin typeface="Aptos" panose="020B0004020202020204" pitchFamily="34" charset="0"/>
                <a:ea typeface="Cambria"/>
              </a:rPr>
              <a:t> </a:t>
            </a:r>
            <a:r>
              <a:rPr lang="sk-SK" sz="2600" dirty="0">
                <a:latin typeface="Aptos" panose="020B0004020202020204" pitchFamily="34" charset="0"/>
                <a:ea typeface="Cambria"/>
              </a:rPr>
              <a:t>Byť Zabudnutý odráža nárok jednotlivca na vymazanie určitých údajov, aby ich tretie osoby už nemohli vystopovať.“ - </a:t>
            </a:r>
            <a:r>
              <a:rPr lang="sk-SK" sz="2600" dirty="0" err="1">
                <a:latin typeface="Aptos" panose="020B0004020202020204" pitchFamily="34" charset="0"/>
                <a:ea typeface="Cambria"/>
              </a:rPr>
              <a:t>Viviane</a:t>
            </a:r>
            <a:r>
              <a:rPr lang="sk-SK" sz="2600" dirty="0">
                <a:latin typeface="Aptos" panose="020B0004020202020204" pitchFamily="34" charset="0"/>
                <a:ea typeface="Cambria"/>
              </a:rPr>
              <a:t> </a:t>
            </a:r>
            <a:r>
              <a:rPr lang="sk-SK" sz="2600" dirty="0" err="1">
                <a:latin typeface="Aptos" panose="020B0004020202020204" pitchFamily="34" charset="0"/>
                <a:ea typeface="Cambria"/>
              </a:rPr>
              <a:t>Redingová</a:t>
            </a:r>
            <a:r>
              <a:rPr lang="sk-SK" sz="2600" dirty="0">
                <a:latin typeface="Aptos" panose="020B0004020202020204" pitchFamily="34" charset="0"/>
                <a:ea typeface="Cambria"/>
              </a:rPr>
              <a:t>, bývalá podpredsedníčka Európskej komisie</a:t>
            </a:r>
            <a:r>
              <a:rPr lang="en-GB" sz="2600" dirty="0">
                <a:latin typeface="Aptos" panose="020B0004020202020204" pitchFamily="34" charset="0"/>
                <a:ea typeface="Cambria"/>
              </a:rPr>
              <a:t>.</a:t>
            </a:r>
            <a:r>
              <a:rPr lang="sk-SK" sz="2600" dirty="0">
                <a:latin typeface="Aptos" panose="020B0004020202020204" pitchFamily="34" charset="0"/>
                <a:ea typeface="Cambria"/>
              </a:rPr>
              <a:t> </a:t>
            </a:r>
            <a:endParaRPr lang="en-GB" sz="2600" dirty="0">
              <a:latin typeface="Aptos" panose="020B0004020202020204" pitchFamily="34" charset="0"/>
              <a:ea typeface="Cambria"/>
            </a:endParaRPr>
          </a:p>
        </p:txBody>
      </p:sp>
    </p:spTree>
    <p:extLst>
      <p:ext uri="{BB962C8B-B14F-4D97-AF65-F5344CB8AC3E}">
        <p14:creationId xmlns:p14="http://schemas.microsoft.com/office/powerpoint/2010/main" val="3310770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60628" y="290698"/>
            <a:ext cx="10515600" cy="857885"/>
          </a:xfrm>
        </p:spPr>
        <p:txBody>
          <a:bodyPr>
            <a:noAutofit/>
          </a:bodyPr>
          <a:lstStyle/>
          <a:p>
            <a:pPr algn="l"/>
            <a:r>
              <a:rPr lang="sk-SK" sz="4000" dirty="0">
                <a:latin typeface="Aptos" panose="020B0004020202020204" pitchFamily="34" charset="0"/>
                <a:ea typeface="Cambria"/>
              </a:rPr>
              <a:t>Digitálne obťažovanie a ako proti nemu bojovať </a:t>
            </a:r>
            <a:endParaRPr lang="en-GB" sz="4000"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010094" y="1439280"/>
            <a:ext cx="10840955" cy="4993419"/>
          </a:xfrm>
        </p:spPr>
        <p:txBody>
          <a:bodyPr vert="horz" lIns="91440" tIns="45720" rIns="91440" bIns="45720" rtlCol="0">
            <a:normAutofit/>
          </a:bodyPr>
          <a:lstStyle/>
          <a:p>
            <a:pPr algn="just"/>
            <a:r>
              <a:rPr lang="sk-SK" sz="2600" dirty="0">
                <a:latin typeface="Aptos" panose="020B0004020202020204" pitchFamily="34" charset="0"/>
                <a:ea typeface="Cambria"/>
              </a:rPr>
              <a:t>Digitálne obťažovanie, od </a:t>
            </a:r>
            <a:r>
              <a:rPr lang="sk-SK" sz="2600" dirty="0" err="1">
                <a:latin typeface="Aptos" panose="020B0004020202020204" pitchFamily="34" charset="0"/>
                <a:ea typeface="Cambria"/>
              </a:rPr>
              <a:t>kyberšikany</a:t>
            </a:r>
            <a:r>
              <a:rPr lang="sk-SK" sz="2600" dirty="0">
                <a:latin typeface="Aptos" panose="020B0004020202020204" pitchFamily="34" charset="0"/>
                <a:ea typeface="Cambria"/>
              </a:rPr>
              <a:t> až po online prenasledovanie, môže byť emocionálne náročné a nebezpečné. Pomocou nástrojov platformy blokujte, nahlasujte a chráňte svoju digitálnu pohodu a v prípade potreby oslovte centrum podpory a ochrany</a:t>
            </a:r>
            <a:r>
              <a:rPr lang="en-GB" sz="2600" dirty="0">
                <a:latin typeface="Aptos" panose="020B0004020202020204" pitchFamily="34" charset="0"/>
                <a:ea typeface="Cambria"/>
              </a:rPr>
              <a:t>.</a:t>
            </a:r>
            <a:r>
              <a:rPr lang="sk-SK" sz="2600" dirty="0">
                <a:latin typeface="Aptos" panose="020B0004020202020204" pitchFamily="34" charset="0"/>
                <a:ea typeface="Cambria"/>
              </a:rPr>
              <a:t> </a:t>
            </a:r>
            <a:endParaRPr lang="en-GB" sz="2600" dirty="0">
              <a:latin typeface="Aptos" panose="020B0004020202020204" pitchFamily="34" charset="0"/>
              <a:ea typeface="Cambria"/>
            </a:endParaRPr>
          </a:p>
          <a:p>
            <a:pPr lvl="1" algn="just">
              <a:buClr>
                <a:schemeClr val="accent2"/>
              </a:buClr>
              <a:buFont typeface="Wingdings" panose="05000000000000000000" pitchFamily="2" charset="2"/>
              <a:buChar char="§"/>
            </a:pPr>
            <a:r>
              <a:rPr lang="sk-SK" sz="2600" b="1" dirty="0">
                <a:latin typeface="Aptos" panose="020B0004020202020204" pitchFamily="34" charset="0"/>
                <a:ea typeface="Cambria"/>
              </a:rPr>
              <a:t>Rýchly tip</a:t>
            </a:r>
            <a:r>
              <a:rPr lang="en-GB" sz="2600" b="1" dirty="0">
                <a:latin typeface="Aptos" panose="020B0004020202020204" pitchFamily="34" charset="0"/>
                <a:ea typeface="Cambria"/>
              </a:rPr>
              <a:t>: </a:t>
            </a:r>
            <a:r>
              <a:rPr lang="sk-SK" sz="2600" dirty="0">
                <a:latin typeface="Aptos" panose="020B0004020202020204" pitchFamily="34" charset="0"/>
                <a:ea typeface="Cambria"/>
              </a:rPr>
              <a:t>Pred zablokovaním alebo nahlásením zadokumentujte všetky prípady obťažovania, pretože môžu byť potrebné a použité ako dôkaz</a:t>
            </a:r>
            <a:r>
              <a:rPr lang="en-GB" sz="2600" dirty="0">
                <a:latin typeface="Aptos" panose="020B0004020202020204" pitchFamily="34" charset="0"/>
                <a:ea typeface="Cambria"/>
              </a:rPr>
              <a:t>.</a:t>
            </a:r>
            <a:r>
              <a:rPr lang="sk-SK" sz="2600" b="1" dirty="0">
                <a:latin typeface="Aptos" panose="020B0004020202020204" pitchFamily="34" charset="0"/>
                <a:ea typeface="Cambria"/>
              </a:rPr>
              <a:t> </a:t>
            </a:r>
            <a:endParaRPr lang="en-GB" sz="2600" dirty="0">
              <a:latin typeface="Aptos" panose="020B0004020202020204" pitchFamily="34" charset="0"/>
              <a:ea typeface="Cambria"/>
            </a:endParaRPr>
          </a:p>
          <a:p>
            <a:pPr lvl="1" algn="just">
              <a:buClr>
                <a:schemeClr val="accent2"/>
              </a:buClr>
              <a:buFont typeface="Wingdings" panose="05000000000000000000" pitchFamily="2" charset="2"/>
              <a:buChar char="§"/>
            </a:pPr>
            <a:r>
              <a:rPr lang="sk-SK" sz="2600" b="1" dirty="0">
                <a:latin typeface="Aptos" panose="020B0004020202020204" pitchFamily="34" charset="0"/>
                <a:ea typeface="Cambria"/>
              </a:rPr>
              <a:t>Čo ak</a:t>
            </a:r>
            <a:r>
              <a:rPr lang="en-GB" sz="2600" b="1" dirty="0">
                <a:latin typeface="Aptos" panose="020B0004020202020204" pitchFamily="34" charset="0"/>
                <a:ea typeface="Cambria"/>
              </a:rPr>
              <a:t>? </a:t>
            </a:r>
            <a:r>
              <a:rPr lang="sk-SK" sz="2600" b="1" dirty="0">
                <a:latin typeface="Aptos" panose="020B0004020202020204" pitchFamily="34" charset="0"/>
                <a:ea typeface="Cambria"/>
              </a:rPr>
              <a:t>Scenár</a:t>
            </a:r>
            <a:r>
              <a:rPr lang="en-GB" sz="2600" b="1" dirty="0">
                <a:latin typeface="Aptos" panose="020B0004020202020204" pitchFamily="34" charset="0"/>
                <a:ea typeface="Cambria"/>
              </a:rPr>
              <a:t>: </a:t>
            </a:r>
            <a:r>
              <a:rPr lang="sk-SK" sz="2600" dirty="0">
                <a:latin typeface="Aptos" panose="020B0004020202020204" pitchFamily="34" charset="0"/>
                <a:ea typeface="Cambria"/>
              </a:rPr>
              <a:t>Predstavte si, že by každá negatívna interakcia v online prostredí zanechala fyzickú stopu. Ako by ste sa chránili</a:t>
            </a:r>
            <a:r>
              <a:rPr lang="en-GB" sz="2600" dirty="0">
                <a:latin typeface="Aptos" panose="020B0004020202020204" pitchFamily="34" charset="0"/>
                <a:ea typeface="Cambria"/>
              </a:rPr>
              <a:t>?</a:t>
            </a:r>
            <a:r>
              <a:rPr lang="sk-SK" sz="2600" b="1" dirty="0">
                <a:latin typeface="Aptos" panose="020B0004020202020204" pitchFamily="34" charset="0"/>
                <a:ea typeface="Cambria"/>
              </a:rPr>
              <a:t> </a:t>
            </a:r>
            <a:endParaRPr lang="en-GB" sz="2600" dirty="0">
              <a:latin typeface="Aptos" panose="020B0004020202020204" pitchFamily="34" charset="0"/>
              <a:ea typeface="Cambria"/>
            </a:endParaRPr>
          </a:p>
          <a:p>
            <a:pPr lvl="1" algn="just">
              <a:buClr>
                <a:schemeClr val="accent2"/>
              </a:buClr>
              <a:buFont typeface="Wingdings" panose="05000000000000000000" pitchFamily="2" charset="2"/>
              <a:buChar char="§"/>
            </a:pPr>
            <a:r>
              <a:rPr lang="sk-SK" sz="2600" b="1" dirty="0">
                <a:latin typeface="Aptos" panose="020B0004020202020204" pitchFamily="34" charset="0"/>
                <a:ea typeface="Cambria"/>
              </a:rPr>
              <a:t>Názor odborníka</a:t>
            </a:r>
            <a:r>
              <a:rPr lang="en-GB" sz="2600" b="1" dirty="0">
                <a:latin typeface="Aptos" panose="020B0004020202020204" pitchFamily="34" charset="0"/>
                <a:ea typeface="Cambria"/>
              </a:rPr>
              <a:t>: </a:t>
            </a:r>
            <a:r>
              <a:rPr lang="en-GB" sz="2600" dirty="0">
                <a:latin typeface="Aptos" panose="020B0004020202020204" pitchFamily="34" charset="0"/>
                <a:ea typeface="Cambria"/>
              </a:rPr>
              <a:t>"</a:t>
            </a:r>
            <a:r>
              <a:rPr lang="sk-SK" sz="2600" dirty="0">
                <a:latin typeface="Aptos" panose="020B0004020202020204" pitchFamily="34" charset="0"/>
                <a:ea typeface="Cambria"/>
              </a:rPr>
              <a:t>Online obťažovanie má </a:t>
            </a:r>
            <a:r>
              <a:rPr lang="sk-SK" sz="2600" dirty="0" err="1">
                <a:latin typeface="Aptos" panose="020B0004020202020204" pitchFamily="34" charset="0"/>
                <a:ea typeface="Cambria"/>
              </a:rPr>
              <a:t>offline</a:t>
            </a:r>
            <a:r>
              <a:rPr lang="sk-SK" sz="2600" dirty="0">
                <a:latin typeface="Aptos" panose="020B0004020202020204" pitchFamily="34" charset="0"/>
                <a:ea typeface="Cambria"/>
              </a:rPr>
              <a:t> dopad. Rozpoznať príznaky a vedieť, ako reagovať, je rozhodujúce pre naše digitálne zdravie." - </a:t>
            </a:r>
            <a:r>
              <a:rPr lang="sk-SK" sz="2600" dirty="0" err="1">
                <a:latin typeface="Aptos" panose="020B0004020202020204" pitchFamily="34" charset="0"/>
                <a:ea typeface="Cambria"/>
              </a:rPr>
              <a:t>Monica</a:t>
            </a:r>
            <a:r>
              <a:rPr lang="sk-SK" sz="2600" dirty="0">
                <a:latin typeface="Aptos" panose="020B0004020202020204" pitchFamily="34" charset="0"/>
                <a:ea typeface="Cambria"/>
              </a:rPr>
              <a:t> </a:t>
            </a:r>
            <a:r>
              <a:rPr lang="sk-SK" sz="2600" dirty="0" err="1">
                <a:latin typeface="Aptos" panose="020B0004020202020204" pitchFamily="34" charset="0"/>
                <a:ea typeface="Cambria"/>
              </a:rPr>
              <a:t>Lewinsky</a:t>
            </a:r>
            <a:r>
              <a:rPr lang="sk-SK" sz="2600" dirty="0">
                <a:latin typeface="Aptos" panose="020B0004020202020204" pitchFamily="34" charset="0"/>
                <a:ea typeface="Cambria"/>
              </a:rPr>
              <a:t>, aktivistka proti šikanovaniu </a:t>
            </a:r>
            <a:endParaRPr lang="en-GB" sz="2600" dirty="0">
              <a:latin typeface="Aptos" panose="020B0004020202020204" pitchFamily="34" charset="0"/>
              <a:ea typeface="Cambria"/>
            </a:endParaRPr>
          </a:p>
        </p:txBody>
      </p:sp>
    </p:spTree>
    <p:extLst>
      <p:ext uri="{BB962C8B-B14F-4D97-AF65-F5344CB8AC3E}">
        <p14:creationId xmlns:p14="http://schemas.microsoft.com/office/powerpoint/2010/main" val="2161541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760960" y="290698"/>
            <a:ext cx="10515600" cy="857885"/>
          </a:xfrm>
        </p:spPr>
        <p:txBody>
          <a:bodyPr>
            <a:noAutofit/>
          </a:bodyPr>
          <a:lstStyle/>
          <a:p>
            <a:pPr algn="l"/>
            <a:r>
              <a:rPr lang="sk-SK" sz="4000" dirty="0">
                <a:latin typeface="Aptos" panose="020B0004020202020204" pitchFamily="34" charset="0"/>
                <a:ea typeface="Cambria"/>
              </a:rPr>
              <a:t>Používanie šifrovanej komunikácie</a:t>
            </a:r>
            <a:endParaRPr lang="en-GB" sz="4000"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010094" y="1439280"/>
            <a:ext cx="10840955" cy="4993419"/>
          </a:xfrm>
        </p:spPr>
        <p:txBody>
          <a:bodyPr vert="horz" lIns="91440" tIns="45720" rIns="91440" bIns="45720" rtlCol="0">
            <a:normAutofit/>
          </a:bodyPr>
          <a:lstStyle/>
          <a:p>
            <a:pPr algn="just"/>
            <a:r>
              <a:rPr lang="sk-SK" sz="2600" dirty="0">
                <a:latin typeface="Aptos" panose="020B0004020202020204" pitchFamily="34" charset="0"/>
                <a:ea typeface="Cambria"/>
              </a:rPr>
              <a:t>Šifrovanie zaisťuje, že vaše správy si môže prečítať iba určený príjemca. Používajte aplikácie, ktoré zabezpečujú šifrované odosielanie správ na ochranu vašich konverzácií</a:t>
            </a:r>
            <a:r>
              <a:rPr lang="en-GB" sz="2600" dirty="0">
                <a:latin typeface="Aptos" panose="020B0004020202020204" pitchFamily="34" charset="0"/>
                <a:ea typeface="Cambria"/>
              </a:rPr>
              <a:t> pred </a:t>
            </a:r>
            <a:r>
              <a:rPr lang="sk-SK" sz="2600" dirty="0">
                <a:latin typeface="Aptos" panose="020B0004020202020204" pitchFamily="34" charset="0"/>
                <a:ea typeface="Cambria"/>
              </a:rPr>
              <a:t>odpočúvaním.</a:t>
            </a:r>
            <a:endParaRPr lang="en-GB" sz="2600" dirty="0">
              <a:latin typeface="Aptos" panose="020B0004020202020204" pitchFamily="34" charset="0"/>
              <a:ea typeface="Cambria"/>
            </a:endParaRPr>
          </a:p>
          <a:p>
            <a:pPr lvl="1" algn="just">
              <a:buClr>
                <a:schemeClr val="accent2"/>
              </a:buClr>
              <a:buFont typeface="Wingdings" panose="05000000000000000000" pitchFamily="2" charset="2"/>
              <a:buChar char="§"/>
            </a:pPr>
            <a:r>
              <a:rPr lang="sk-SK" sz="2600" b="1" dirty="0">
                <a:latin typeface="Aptos" panose="020B0004020202020204" pitchFamily="34" charset="0"/>
                <a:ea typeface="Cambria"/>
              </a:rPr>
              <a:t>Rýchly tip</a:t>
            </a:r>
            <a:r>
              <a:rPr lang="en-GB" sz="2600" b="1" dirty="0">
                <a:latin typeface="Aptos" panose="020B0004020202020204" pitchFamily="34" charset="0"/>
                <a:ea typeface="Cambria"/>
              </a:rPr>
              <a:t>: </a:t>
            </a:r>
            <a:r>
              <a:rPr lang="sk-SK" sz="2600" dirty="0">
                <a:latin typeface="Aptos" panose="020B0004020202020204" pitchFamily="34" charset="0"/>
                <a:ea typeface="Cambria"/>
              </a:rPr>
              <a:t>Na odosielanie správ používajte aplikácie, ktoré ponúkajú end-to-end šifrovanie ako štandardnú funkciu pre všetky typy komunikácie</a:t>
            </a:r>
            <a:r>
              <a:rPr lang="en-GB" sz="2600" dirty="0">
                <a:latin typeface="Aptos" panose="020B0004020202020204" pitchFamily="34" charset="0"/>
                <a:ea typeface="Cambria"/>
              </a:rPr>
              <a:t>.</a:t>
            </a:r>
            <a:r>
              <a:rPr lang="sk-SK" sz="2600" dirty="0">
                <a:latin typeface="Aptos" panose="020B0004020202020204" pitchFamily="34" charset="0"/>
                <a:ea typeface="Cambria"/>
              </a:rPr>
              <a:t> </a:t>
            </a:r>
            <a:endParaRPr lang="en-GB" sz="2600" dirty="0">
              <a:latin typeface="Aptos" panose="020B0004020202020204" pitchFamily="34" charset="0"/>
              <a:ea typeface="Cambria"/>
            </a:endParaRPr>
          </a:p>
          <a:p>
            <a:pPr lvl="1" algn="just">
              <a:buClr>
                <a:schemeClr val="accent2"/>
              </a:buClr>
              <a:buFont typeface="Wingdings" panose="05000000000000000000" pitchFamily="2" charset="2"/>
              <a:buChar char="§"/>
            </a:pPr>
            <a:r>
              <a:rPr lang="sk-SK" sz="2600" b="1" dirty="0">
                <a:latin typeface="Aptos" panose="020B0004020202020204" pitchFamily="34" charset="0"/>
                <a:ea typeface="Cambria"/>
              </a:rPr>
              <a:t>Otázka na zamyslenie</a:t>
            </a:r>
            <a:r>
              <a:rPr lang="en-GB" sz="2600" b="1" dirty="0">
                <a:latin typeface="Aptos" panose="020B0004020202020204" pitchFamily="34" charset="0"/>
                <a:ea typeface="Cambria"/>
              </a:rPr>
              <a:t>: </a:t>
            </a:r>
            <a:r>
              <a:rPr lang="sk-SK" sz="2600" dirty="0">
                <a:latin typeface="Aptos" panose="020B0004020202020204" pitchFamily="34" charset="0"/>
                <a:ea typeface="Cambria"/>
              </a:rPr>
              <a:t>Prečo je end-to-end šifrovanie dôležité pre vaše digitálne súkromie? A) Vďaka tomu vyzerajú správy </a:t>
            </a:r>
            <a:r>
              <a:rPr lang="sk-SK" sz="2600" dirty="0" err="1">
                <a:latin typeface="Aptos" panose="020B0004020202020204" pitchFamily="34" charset="0"/>
                <a:ea typeface="Cambria"/>
              </a:rPr>
              <a:t>cool</a:t>
            </a:r>
            <a:r>
              <a:rPr lang="sk-SK" sz="2600" dirty="0">
                <a:latin typeface="Aptos" panose="020B0004020202020204" pitchFamily="34" charset="0"/>
                <a:ea typeface="Cambria"/>
              </a:rPr>
              <a:t> B) Bráni komukoľvek okrem príjemcu čítať vaše správy C) Zrýchľuje vaše internetové pripojenie</a:t>
            </a:r>
            <a:r>
              <a:rPr lang="sk-SK" sz="2600" b="1" dirty="0">
                <a:latin typeface="Aptos" panose="020B0004020202020204" pitchFamily="34" charset="0"/>
                <a:ea typeface="Cambria"/>
              </a:rPr>
              <a:t> </a:t>
            </a:r>
            <a:endParaRPr lang="en-GB" sz="2600" dirty="0">
              <a:latin typeface="Aptos" panose="020B0004020202020204" pitchFamily="34" charset="0"/>
              <a:ea typeface="Cambria"/>
            </a:endParaRPr>
          </a:p>
          <a:p>
            <a:pPr lvl="1" algn="just">
              <a:buClr>
                <a:schemeClr val="accent2"/>
              </a:buClr>
              <a:buFont typeface="Wingdings" panose="05000000000000000000" pitchFamily="2" charset="2"/>
              <a:buChar char="§"/>
            </a:pPr>
            <a:r>
              <a:rPr lang="sk-SK" sz="2600" b="1" dirty="0">
                <a:latin typeface="Aptos" panose="020B0004020202020204" pitchFamily="34" charset="0"/>
                <a:ea typeface="Cambria"/>
              </a:rPr>
              <a:t>Názor odborníka</a:t>
            </a:r>
            <a:r>
              <a:rPr lang="en-GB" sz="2600" b="1" dirty="0">
                <a:latin typeface="Aptos" panose="020B0004020202020204" pitchFamily="34" charset="0"/>
                <a:ea typeface="Cambria"/>
              </a:rPr>
              <a:t>: </a:t>
            </a:r>
            <a:r>
              <a:rPr lang="en-GB" sz="2600" dirty="0">
                <a:latin typeface="Aptos" panose="020B0004020202020204" pitchFamily="34" charset="0"/>
                <a:ea typeface="Cambria"/>
              </a:rPr>
              <a:t>"V </a:t>
            </a:r>
            <a:r>
              <a:rPr lang="sk-SK" sz="2600" dirty="0">
                <a:latin typeface="Aptos" panose="020B0004020202020204" pitchFamily="34" charset="0"/>
                <a:ea typeface="Cambria"/>
              </a:rPr>
              <a:t>dobe, kedy môžu byť osobné údaje zneužité podvodníkmi alebo kýmkoľvek iným, funguje šifrovanie ako zámok a kľúč</a:t>
            </a:r>
            <a:r>
              <a:rPr lang="en-GB" sz="2600" dirty="0">
                <a:latin typeface="Aptos" panose="020B0004020202020204" pitchFamily="34" charset="0"/>
                <a:ea typeface="Cambria"/>
              </a:rPr>
              <a:t>." - Edward Snowden, </a:t>
            </a:r>
            <a:r>
              <a:rPr lang="sk-SK" sz="2600" dirty="0">
                <a:latin typeface="Aptos" panose="020B0004020202020204" pitchFamily="34" charset="0"/>
                <a:ea typeface="Cambria"/>
              </a:rPr>
              <a:t>obhajca súkromia</a:t>
            </a:r>
            <a:r>
              <a:rPr lang="en-GB" sz="2600" dirty="0">
                <a:latin typeface="Aptos" panose="020B0004020202020204" pitchFamily="34" charset="0"/>
                <a:ea typeface="Cambria"/>
              </a:rPr>
              <a:t>.</a:t>
            </a:r>
            <a:r>
              <a:rPr lang="sk-SK" sz="2600" dirty="0">
                <a:latin typeface="Aptos" panose="020B0004020202020204" pitchFamily="34" charset="0"/>
                <a:ea typeface="Cambria"/>
              </a:rPr>
              <a:t> </a:t>
            </a:r>
            <a:endParaRPr lang="en-GB" sz="2600" dirty="0">
              <a:latin typeface="Aptos" panose="020B0004020202020204" pitchFamily="34" charset="0"/>
              <a:ea typeface="Cambria"/>
            </a:endParaRPr>
          </a:p>
        </p:txBody>
      </p:sp>
    </p:spTree>
    <p:extLst>
      <p:ext uri="{BB962C8B-B14F-4D97-AF65-F5344CB8AC3E}">
        <p14:creationId xmlns:p14="http://schemas.microsoft.com/office/powerpoint/2010/main" val="3635673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52361" y="250032"/>
            <a:ext cx="11192579" cy="769564"/>
          </a:xfrm>
        </p:spPr>
        <p:txBody>
          <a:bodyPr>
            <a:normAutofit/>
          </a:bodyPr>
          <a:lstStyle/>
          <a:p>
            <a:pPr algn="l">
              <a:spcAft>
                <a:spcPts val="600"/>
              </a:spcAft>
            </a:pPr>
            <a:r>
              <a:rPr lang="sk-SK" sz="4000" dirty="0">
                <a:latin typeface="Aptos" panose="020B0004020202020204" pitchFamily="34" charset="0"/>
                <a:cs typeface="Calibri" panose="020F0502020204030204" pitchFamily="34" charset="0"/>
              </a:rPr>
              <a:t>Bezpečné online transakcie</a:t>
            </a:r>
            <a:endParaRPr lang="en-GB" sz="4000" dirty="0">
              <a:latin typeface="Aptos" panose="020B0004020202020204" pitchFamily="34" charset="0"/>
              <a:cs typeface="Calibri" panose="020F0502020204030204" pitchFamily="34" charset="0"/>
            </a:endParaRPr>
          </a:p>
        </p:txBody>
      </p:sp>
      <p:sp>
        <p:nvSpPr>
          <p:cNvPr id="3" name="Content Placeholder 2"/>
          <p:cNvSpPr>
            <a:spLocks noGrp="1"/>
          </p:cNvSpPr>
          <p:nvPr>
            <p:ph idx="1"/>
          </p:nvPr>
        </p:nvSpPr>
        <p:spPr>
          <a:xfrm>
            <a:off x="323583" y="1019596"/>
            <a:ext cx="8014064" cy="5160250"/>
          </a:xfrm>
        </p:spPr>
        <p:txBody>
          <a:bodyPr>
            <a:noAutofit/>
          </a:bodyPr>
          <a:lstStyle/>
          <a:p>
            <a:pPr algn="just">
              <a:spcAft>
                <a:spcPts val="600"/>
              </a:spcAft>
            </a:pPr>
            <a:r>
              <a:rPr lang="sk-SK" sz="2600" dirty="0">
                <a:latin typeface="Aptos" panose="020B0004020202020204" pitchFamily="34" charset="0"/>
              </a:rPr>
              <a:t>Online transakcie sú pohodlné, ale môžu vás vystaviť hrozbám, ako je podvod alebo krádež identity. Uistite sa, že webové stránky používajú protokol HTTPS a buďte opatrní pri uvádzaní bankových údajov</a:t>
            </a:r>
            <a:r>
              <a:rPr lang="en-GB" sz="2600" dirty="0">
                <a:latin typeface="Aptos" panose="020B0004020202020204" pitchFamily="34" charset="0"/>
              </a:rPr>
              <a:t>.</a:t>
            </a:r>
            <a:r>
              <a:rPr lang="sk-SK" sz="2600" dirty="0">
                <a:latin typeface="Aptos" panose="020B0004020202020204" pitchFamily="34" charset="0"/>
              </a:rPr>
              <a:t> </a:t>
            </a:r>
            <a:r>
              <a:rPr lang="en-GB" sz="2600" dirty="0">
                <a:latin typeface="Aptos" panose="020B0004020202020204" pitchFamily="34" charset="0"/>
              </a:rPr>
              <a:t> </a:t>
            </a:r>
          </a:p>
          <a:p>
            <a:pPr lvl="1" algn="just">
              <a:spcAft>
                <a:spcPts val="600"/>
              </a:spcAft>
              <a:buClr>
                <a:schemeClr val="accent2"/>
              </a:buClr>
              <a:buFont typeface="Wingdings" panose="05000000000000000000" pitchFamily="2" charset="2"/>
              <a:buChar char="§"/>
            </a:pPr>
            <a:r>
              <a:rPr lang="sk-SK" sz="2600" b="1" dirty="0">
                <a:latin typeface="Aptos" panose="020B0004020202020204" pitchFamily="34" charset="0"/>
              </a:rPr>
              <a:t>Rýchly tip</a:t>
            </a:r>
            <a:r>
              <a:rPr lang="en-GB" sz="2600" b="1" dirty="0">
                <a:latin typeface="Aptos" panose="020B0004020202020204" pitchFamily="34" charset="0"/>
              </a:rPr>
              <a:t>: </a:t>
            </a:r>
            <a:r>
              <a:rPr lang="sk-SK" sz="2600" dirty="0">
                <a:latin typeface="Aptos" panose="020B0004020202020204" pitchFamily="34" charset="0"/>
              </a:rPr>
              <a:t>Na online nákupy používajte  špeciálnu kreditnú kartu s nízkym limitom, aby ste obmedzili potenciálne riziko zneužitia</a:t>
            </a:r>
            <a:r>
              <a:rPr lang="en-GB" sz="2600" dirty="0">
                <a:latin typeface="Aptos" panose="020B0004020202020204" pitchFamily="34" charset="0"/>
              </a:rPr>
              <a:t>.</a:t>
            </a:r>
            <a:r>
              <a:rPr lang="sk-SK" sz="2600" b="1" dirty="0">
                <a:latin typeface="Aptos" panose="020B0004020202020204" pitchFamily="34" charset="0"/>
              </a:rPr>
              <a:t> </a:t>
            </a:r>
          </a:p>
          <a:p>
            <a:pPr lvl="1" algn="just">
              <a:spcAft>
                <a:spcPts val="600"/>
              </a:spcAft>
              <a:buClr>
                <a:schemeClr val="accent2"/>
              </a:buClr>
              <a:buFont typeface="Wingdings" panose="05000000000000000000" pitchFamily="2" charset="2"/>
              <a:buChar char="§"/>
            </a:pPr>
            <a:r>
              <a:rPr lang="sk-SK" sz="2600" b="1" dirty="0">
                <a:latin typeface="Aptos" panose="020B0004020202020204" pitchFamily="34" charset="0"/>
              </a:rPr>
              <a:t>Čo ak</a:t>
            </a:r>
            <a:r>
              <a:rPr lang="en-GB" sz="2600" b="1" dirty="0">
                <a:latin typeface="Aptos" panose="020B0004020202020204" pitchFamily="34" charset="0"/>
              </a:rPr>
              <a:t>? </a:t>
            </a:r>
            <a:r>
              <a:rPr lang="sk-SK" sz="2600" b="1" dirty="0">
                <a:latin typeface="Aptos" panose="020B0004020202020204" pitchFamily="34" charset="0"/>
              </a:rPr>
              <a:t>Scenár</a:t>
            </a:r>
            <a:r>
              <a:rPr lang="en-GB" sz="2600" b="1" dirty="0">
                <a:latin typeface="Aptos" panose="020B0004020202020204" pitchFamily="34" charset="0"/>
              </a:rPr>
              <a:t>: </a:t>
            </a:r>
            <a:r>
              <a:rPr lang="sk-SK" sz="2600" dirty="0">
                <a:latin typeface="Aptos" panose="020B0004020202020204" pitchFamily="34" charset="0"/>
              </a:rPr>
              <a:t>Ak by boli odhalené vaše online nákupné návyky, čo by povedali o vašom prístupe k bezpečnosti</a:t>
            </a:r>
            <a:r>
              <a:rPr lang="en-GB" sz="2600" dirty="0">
                <a:latin typeface="Aptos" panose="020B0004020202020204" pitchFamily="34" charset="0"/>
              </a:rPr>
              <a:t>?</a:t>
            </a:r>
            <a:r>
              <a:rPr lang="sk-SK" sz="2600" b="1" dirty="0">
                <a:latin typeface="Aptos" panose="020B0004020202020204" pitchFamily="34" charset="0"/>
              </a:rPr>
              <a:t> </a:t>
            </a:r>
            <a:endParaRPr lang="en-GB" sz="2600" dirty="0">
              <a:latin typeface="Aptos" panose="020B0004020202020204" pitchFamily="34" charset="0"/>
            </a:endParaRPr>
          </a:p>
          <a:p>
            <a:pPr lvl="1" algn="just">
              <a:spcAft>
                <a:spcPts val="600"/>
              </a:spcAft>
              <a:buClr>
                <a:schemeClr val="accent2"/>
              </a:buClr>
              <a:buFont typeface="Wingdings" panose="05000000000000000000" pitchFamily="2" charset="2"/>
              <a:buChar char="§"/>
            </a:pPr>
            <a:r>
              <a:rPr lang="sk-SK" sz="2600" b="1" dirty="0">
                <a:latin typeface="Aptos" panose="020B0004020202020204" pitchFamily="34" charset="0"/>
              </a:rPr>
              <a:t>Názor odborníka</a:t>
            </a:r>
            <a:r>
              <a:rPr lang="en-GB" sz="2600" b="1" dirty="0">
                <a:latin typeface="Aptos" panose="020B0004020202020204" pitchFamily="34" charset="0"/>
              </a:rPr>
              <a:t>: </a:t>
            </a:r>
            <a:r>
              <a:rPr lang="en-GB" sz="2600" dirty="0">
                <a:latin typeface="Aptos" panose="020B0004020202020204" pitchFamily="34" charset="0"/>
              </a:rPr>
              <a:t>"</a:t>
            </a:r>
            <a:r>
              <a:rPr lang="sk-SK" sz="2600" dirty="0">
                <a:latin typeface="Aptos" panose="020B0004020202020204" pitchFamily="34" charset="0"/>
              </a:rPr>
              <a:t>Bezpečnosť vašich osobných údajov sa týka jednak vašich postupov, ale aj  zabezpečenia webovej stránky." - </a:t>
            </a:r>
            <a:r>
              <a:rPr lang="sk-SK" sz="2600" dirty="0" err="1">
                <a:latin typeface="Aptos" panose="020B0004020202020204" pitchFamily="34" charset="0"/>
              </a:rPr>
              <a:t>Bruce</a:t>
            </a:r>
            <a:r>
              <a:rPr lang="sk-SK" sz="2600" dirty="0">
                <a:latin typeface="Aptos" panose="020B0004020202020204" pitchFamily="34" charset="0"/>
              </a:rPr>
              <a:t> </a:t>
            </a:r>
            <a:r>
              <a:rPr lang="sk-SK" sz="2600" dirty="0" err="1">
                <a:latin typeface="Aptos" panose="020B0004020202020204" pitchFamily="34" charset="0"/>
              </a:rPr>
              <a:t>Schneier</a:t>
            </a:r>
            <a:r>
              <a:rPr lang="sk-SK" sz="2600" dirty="0">
                <a:latin typeface="Aptos" panose="020B0004020202020204" pitchFamily="34" charset="0"/>
              </a:rPr>
              <a:t>, bezpečnostný technológ</a:t>
            </a:r>
            <a:r>
              <a:rPr lang="en-GB" sz="2600" dirty="0">
                <a:latin typeface="Aptos" panose="020B0004020202020204" pitchFamily="34" charset="0"/>
              </a:rPr>
              <a:t>.</a:t>
            </a:r>
            <a:r>
              <a:rPr lang="sk-SK" sz="2600" dirty="0">
                <a:latin typeface="Aptos" panose="020B0004020202020204" pitchFamily="34" charset="0"/>
              </a:rPr>
              <a:t> </a:t>
            </a:r>
            <a:endParaRPr lang="en-GB" sz="2600" dirty="0">
              <a:latin typeface="Aptos" panose="020B0004020202020204" pitchFamily="34" charset="0"/>
            </a:endParaRP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Εικόνα 4">
            <a:extLst>
              <a:ext uri="{FF2B5EF4-FFF2-40B4-BE49-F238E27FC236}">
                <a16:creationId xmlns:a16="http://schemas.microsoft.com/office/drawing/2014/main" id="{555EE17A-BDD3-F94A-8593-5C494932D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9805" y="1933678"/>
            <a:ext cx="2580828" cy="2652234"/>
          </a:xfrm>
          <a:prstGeom prst="rect">
            <a:avLst/>
          </a:prstGeom>
        </p:spPr>
      </p:pic>
    </p:spTree>
    <p:extLst>
      <p:ext uri="{BB962C8B-B14F-4D97-AF65-F5344CB8AC3E}">
        <p14:creationId xmlns:p14="http://schemas.microsoft.com/office/powerpoint/2010/main" val="1636728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60628" y="290698"/>
            <a:ext cx="10515600" cy="857885"/>
          </a:xfrm>
        </p:spPr>
        <p:txBody>
          <a:bodyPr>
            <a:noAutofit/>
          </a:bodyPr>
          <a:lstStyle/>
          <a:p>
            <a:pPr algn="l"/>
            <a:r>
              <a:rPr lang="sk-SK" sz="4000" dirty="0">
                <a:latin typeface="Aptos" panose="020B0004020202020204" pitchFamily="34" charset="0"/>
                <a:ea typeface="Cambria"/>
              </a:rPr>
              <a:t>Digitálna gramotnosť pre všetkých </a:t>
            </a:r>
            <a:endParaRPr lang="en-GB" sz="4000"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010094" y="1439280"/>
            <a:ext cx="10840955" cy="4993419"/>
          </a:xfrm>
        </p:spPr>
        <p:txBody>
          <a:bodyPr vert="horz" lIns="91440" tIns="45720" rIns="91440" bIns="45720" rtlCol="0">
            <a:normAutofit lnSpcReduction="10000"/>
          </a:bodyPr>
          <a:lstStyle/>
          <a:p>
            <a:pPr algn="just"/>
            <a:r>
              <a:rPr lang="sk-SK" sz="2600" dirty="0">
                <a:latin typeface="Aptos" panose="020B0004020202020204" pitchFamily="34" charset="0"/>
                <a:ea typeface="Cambria"/>
              </a:rPr>
              <a:t>Digitálna gramotnosť nie je len o pochopení toho, ako používať technológie, ale aj o rozpoznaní ich vplyvu na súkromie, bezpečnosť a spoločnosť. Podporte vzdelávacie iniciatívy na vybudovanie bezpečnejšieho a informovanejšieho digitálneho sveta</a:t>
            </a:r>
            <a:r>
              <a:rPr lang="en-GB" sz="2600" dirty="0">
                <a:latin typeface="Aptos" panose="020B0004020202020204" pitchFamily="34" charset="0"/>
                <a:ea typeface="Cambria"/>
              </a:rPr>
              <a:t>.</a:t>
            </a:r>
            <a:r>
              <a:rPr lang="sk-SK" sz="2600" dirty="0">
                <a:latin typeface="Aptos" panose="020B0004020202020204" pitchFamily="34" charset="0"/>
                <a:ea typeface="Cambria"/>
              </a:rPr>
              <a:t> </a:t>
            </a:r>
            <a:endParaRPr lang="en-GB" sz="2600" dirty="0">
              <a:latin typeface="Aptos" panose="020B0004020202020204" pitchFamily="34" charset="0"/>
              <a:ea typeface="Cambria"/>
            </a:endParaRPr>
          </a:p>
          <a:p>
            <a:pPr lvl="1" algn="just">
              <a:buClr>
                <a:schemeClr val="accent2"/>
              </a:buClr>
              <a:buFont typeface="Wingdings" panose="05000000000000000000" pitchFamily="2" charset="2"/>
              <a:buChar char="§"/>
            </a:pPr>
            <a:r>
              <a:rPr lang="sk-SK" sz="2600" b="1" dirty="0">
                <a:latin typeface="Aptos" panose="020B0004020202020204" pitchFamily="34" charset="0"/>
                <a:ea typeface="Cambria"/>
              </a:rPr>
              <a:t>Rýchly tip</a:t>
            </a:r>
            <a:r>
              <a:rPr lang="en-GB" sz="2600" b="1" dirty="0">
                <a:latin typeface="Aptos" panose="020B0004020202020204" pitchFamily="34" charset="0"/>
                <a:ea typeface="Cambria"/>
              </a:rPr>
              <a:t>: </a:t>
            </a:r>
            <a:r>
              <a:rPr lang="sk-SK" sz="2600" dirty="0">
                <a:latin typeface="Aptos" panose="020B0004020202020204" pitchFamily="34" charset="0"/>
                <a:ea typeface="Cambria"/>
              </a:rPr>
              <a:t>Zúčastnite sa workshopov a </a:t>
            </a:r>
            <a:r>
              <a:rPr lang="sk-SK" sz="2600" dirty="0" err="1">
                <a:latin typeface="Aptos" panose="020B0004020202020204" pitchFamily="34" charset="0"/>
                <a:ea typeface="Cambria"/>
              </a:rPr>
              <a:t>webinárov</a:t>
            </a:r>
            <a:r>
              <a:rPr lang="sk-SK" sz="2600" dirty="0">
                <a:latin typeface="Aptos" panose="020B0004020202020204" pitchFamily="34" charset="0"/>
                <a:ea typeface="Cambria"/>
              </a:rPr>
              <a:t> o digitálnej gramotnosti, aby ste boli informovaní o novinkách v oblasti online bezpečnosti a digitálnych práv.</a:t>
            </a:r>
            <a:endParaRPr lang="en-GB" sz="2600" dirty="0">
              <a:latin typeface="Aptos" panose="020B0004020202020204" pitchFamily="34" charset="0"/>
              <a:ea typeface="Cambria"/>
            </a:endParaRPr>
          </a:p>
          <a:p>
            <a:pPr lvl="1" algn="just">
              <a:buClr>
                <a:schemeClr val="accent2"/>
              </a:buClr>
              <a:buFont typeface="Wingdings" panose="05000000000000000000" pitchFamily="2" charset="2"/>
              <a:buChar char="§"/>
            </a:pPr>
            <a:r>
              <a:rPr lang="sk-SK" sz="2600" b="1" dirty="0">
                <a:latin typeface="Aptos" panose="020B0004020202020204" pitchFamily="34" charset="0"/>
                <a:ea typeface="Cambria"/>
              </a:rPr>
              <a:t>Otázka na zamyslenie</a:t>
            </a:r>
            <a:r>
              <a:rPr lang="en-GB" sz="2600" b="1" dirty="0">
                <a:latin typeface="Aptos" panose="020B0004020202020204" pitchFamily="34" charset="0"/>
                <a:ea typeface="Cambria"/>
              </a:rPr>
              <a:t>: </a:t>
            </a:r>
            <a:r>
              <a:rPr lang="sk-SK" sz="2600" dirty="0">
                <a:latin typeface="Aptos" panose="020B0004020202020204" pitchFamily="34" charset="0"/>
                <a:ea typeface="Cambria"/>
              </a:rPr>
              <a:t>Ako prispieva zlepšovanie digitálnej gramotnosti k online bezpečnosti? A) Zvýšením času stráveného pred obrazovkou B) Zlepšením schopnosti identifikovať a zmierniť kybernetické hrozby C) Zvýšením rýchlosti internetu</a:t>
            </a:r>
            <a:r>
              <a:rPr lang="sk-SK" sz="2600" b="1" dirty="0">
                <a:latin typeface="Aptos" panose="020B0004020202020204" pitchFamily="34" charset="0"/>
                <a:ea typeface="Cambria"/>
              </a:rPr>
              <a:t> </a:t>
            </a:r>
          </a:p>
          <a:p>
            <a:pPr lvl="1" algn="just">
              <a:buClr>
                <a:schemeClr val="accent2"/>
              </a:buClr>
              <a:buFont typeface="Wingdings" panose="05000000000000000000" pitchFamily="2" charset="2"/>
              <a:buChar char="§"/>
            </a:pPr>
            <a:r>
              <a:rPr lang="sk-SK" sz="2600" b="1" dirty="0">
                <a:latin typeface="Aptos" panose="020B0004020202020204" pitchFamily="34" charset="0"/>
                <a:ea typeface="Cambria"/>
              </a:rPr>
              <a:t>Názor odborníka</a:t>
            </a:r>
            <a:r>
              <a:rPr lang="en-GB" sz="2600" b="1" dirty="0">
                <a:latin typeface="Aptos" panose="020B0004020202020204" pitchFamily="34" charset="0"/>
                <a:ea typeface="Cambria"/>
              </a:rPr>
              <a:t>: </a:t>
            </a:r>
            <a:r>
              <a:rPr lang="en-GB" sz="2600" dirty="0">
                <a:latin typeface="Aptos" panose="020B0004020202020204" pitchFamily="34" charset="0"/>
                <a:ea typeface="Cambria"/>
              </a:rPr>
              <a:t>"</a:t>
            </a:r>
            <a:r>
              <a:rPr lang="sk-SK" sz="2600" dirty="0">
                <a:latin typeface="Aptos" panose="020B0004020202020204" pitchFamily="34" charset="0"/>
                <a:ea typeface="Cambria"/>
              </a:rPr>
              <a:t>Digitálna gramotnosť presahuje funkcionalitu; je to o kritickom myslení a o prijímaní informovaných rozhodnutí v online prostredí." - </a:t>
            </a:r>
            <a:r>
              <a:rPr lang="sk-SK" sz="2600" dirty="0" err="1">
                <a:latin typeface="Aptos" panose="020B0004020202020204" pitchFamily="34" charset="0"/>
                <a:ea typeface="Cambria"/>
              </a:rPr>
              <a:t>Danah</a:t>
            </a:r>
            <a:r>
              <a:rPr lang="sk-SK" sz="2600" dirty="0">
                <a:latin typeface="Aptos" panose="020B0004020202020204" pitchFamily="34" charset="0"/>
                <a:ea typeface="Cambria"/>
              </a:rPr>
              <a:t> </a:t>
            </a:r>
            <a:r>
              <a:rPr lang="sk-SK" sz="2600" dirty="0" err="1">
                <a:latin typeface="Aptos" panose="020B0004020202020204" pitchFamily="34" charset="0"/>
                <a:ea typeface="Cambria"/>
              </a:rPr>
              <a:t>Boyd</a:t>
            </a:r>
            <a:r>
              <a:rPr lang="sk-SK" sz="2600" dirty="0">
                <a:latin typeface="Aptos" panose="020B0004020202020204" pitchFamily="34" charset="0"/>
                <a:ea typeface="Cambria"/>
              </a:rPr>
              <a:t>, odborníčka na sociálne médiá</a:t>
            </a:r>
            <a:r>
              <a:rPr lang="en-GB" sz="2600" dirty="0">
                <a:latin typeface="Aptos" panose="020B0004020202020204" pitchFamily="34" charset="0"/>
                <a:ea typeface="Cambria"/>
              </a:rPr>
              <a:t>.</a:t>
            </a:r>
            <a:r>
              <a:rPr lang="sk-SK" sz="2600" dirty="0">
                <a:latin typeface="Aptos" panose="020B0004020202020204" pitchFamily="34" charset="0"/>
                <a:ea typeface="Cambria"/>
              </a:rPr>
              <a:t> </a:t>
            </a:r>
            <a:endParaRPr lang="en-GB" sz="2600" dirty="0">
              <a:latin typeface="Aptos" panose="020B0004020202020204" pitchFamily="34" charset="0"/>
              <a:ea typeface="Cambria"/>
            </a:endParaRPr>
          </a:p>
        </p:txBody>
      </p:sp>
    </p:spTree>
    <p:extLst>
      <p:ext uri="{BB962C8B-B14F-4D97-AF65-F5344CB8AC3E}">
        <p14:creationId xmlns:p14="http://schemas.microsoft.com/office/powerpoint/2010/main" val="4137930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60627" y="290698"/>
            <a:ext cx="10967353" cy="857885"/>
          </a:xfrm>
        </p:spPr>
        <p:txBody>
          <a:bodyPr>
            <a:noAutofit/>
          </a:bodyPr>
          <a:lstStyle/>
          <a:p>
            <a:pPr algn="l"/>
            <a:r>
              <a:rPr lang="sk-SK" sz="3200" dirty="0">
                <a:latin typeface="Aptos" panose="020B0004020202020204" pitchFamily="34" charset="0"/>
                <a:ea typeface="Cambria"/>
              </a:rPr>
              <a:t>Formovanie digitálnej budúcnosti. Vaša úloha v digitálnej budúcnosti</a:t>
            </a:r>
            <a:endParaRPr lang="en-GB" sz="3200"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010094" y="1439280"/>
            <a:ext cx="10840955" cy="4993419"/>
          </a:xfrm>
        </p:spPr>
        <p:txBody>
          <a:bodyPr vert="horz" lIns="91440" tIns="45720" rIns="91440" bIns="45720" rtlCol="0">
            <a:normAutofit/>
          </a:bodyPr>
          <a:lstStyle/>
          <a:p>
            <a:pPr algn="just"/>
            <a:r>
              <a:rPr lang="sk-SK" dirty="0">
                <a:latin typeface="Aptos" panose="020B0004020202020204" pitchFamily="34" charset="0"/>
                <a:ea typeface="Cambria"/>
              </a:rPr>
              <a:t>Každá online akcia prispieva k formovaniu digitálneho sveta. Obhajujte zásady, ktoré chránia súkromie a podporujú rovnosť, a využite svoj potenciál digitálneho občana na vykonanie zmien</a:t>
            </a:r>
            <a:r>
              <a:rPr lang="en-GB" dirty="0">
                <a:latin typeface="Aptos" panose="020B0004020202020204" pitchFamily="34" charset="0"/>
                <a:ea typeface="Cambria"/>
              </a:rPr>
              <a:t>.</a:t>
            </a:r>
          </a:p>
          <a:p>
            <a:pPr lvl="1" algn="just">
              <a:buClr>
                <a:schemeClr val="accent2"/>
              </a:buClr>
              <a:buFont typeface="Wingdings" panose="05000000000000000000" pitchFamily="2" charset="2"/>
              <a:buChar char="§"/>
            </a:pPr>
            <a:r>
              <a:rPr lang="sk-SK" sz="2800" b="1" dirty="0">
                <a:latin typeface="Aptos" panose="020B0004020202020204" pitchFamily="34" charset="0"/>
                <a:ea typeface="Cambria"/>
              </a:rPr>
              <a:t>Rýchly tip</a:t>
            </a:r>
            <a:r>
              <a:rPr lang="en-GB" sz="2800" b="1" dirty="0">
                <a:latin typeface="Aptos" panose="020B0004020202020204" pitchFamily="34" charset="0"/>
                <a:ea typeface="Cambria"/>
              </a:rPr>
              <a:t>: </a:t>
            </a:r>
            <a:r>
              <a:rPr lang="sk-SK" sz="2800" dirty="0">
                <a:latin typeface="Aptos" panose="020B0004020202020204" pitchFamily="34" charset="0"/>
                <a:ea typeface="Cambria"/>
              </a:rPr>
              <a:t>Spojte sa s organizáciami pre digitálne práva a zapojte sa do kampaní obhajujúcich reformy pre ochranu súkromia a online bezpečnosti</a:t>
            </a:r>
            <a:r>
              <a:rPr lang="en-GB" sz="2800" dirty="0">
                <a:latin typeface="Aptos" panose="020B0004020202020204" pitchFamily="34" charset="0"/>
                <a:ea typeface="Cambria"/>
              </a:rPr>
              <a:t>.</a:t>
            </a:r>
            <a:r>
              <a:rPr lang="sk-SK" sz="2800" b="1" dirty="0">
                <a:latin typeface="Aptos" panose="020B0004020202020204" pitchFamily="34" charset="0"/>
                <a:ea typeface="Cambria"/>
              </a:rPr>
              <a:t> </a:t>
            </a:r>
            <a:endParaRPr lang="en-GB" sz="2800" dirty="0">
              <a:latin typeface="Aptos" panose="020B0004020202020204" pitchFamily="34" charset="0"/>
              <a:ea typeface="Cambria"/>
            </a:endParaRPr>
          </a:p>
          <a:p>
            <a:pPr lvl="1" algn="just">
              <a:buClr>
                <a:schemeClr val="accent2"/>
              </a:buClr>
              <a:buFont typeface="Wingdings" panose="05000000000000000000" pitchFamily="2" charset="2"/>
              <a:buChar char="§"/>
            </a:pPr>
            <a:r>
              <a:rPr lang="sk-SK" sz="2800" b="1" dirty="0">
                <a:latin typeface="Aptos" panose="020B0004020202020204" pitchFamily="34" charset="0"/>
                <a:ea typeface="Cambria"/>
              </a:rPr>
              <a:t>Čo ak</a:t>
            </a:r>
            <a:r>
              <a:rPr lang="en-GB" sz="2800" b="1" dirty="0">
                <a:latin typeface="Aptos" panose="020B0004020202020204" pitchFamily="34" charset="0"/>
                <a:ea typeface="Cambria"/>
              </a:rPr>
              <a:t>? </a:t>
            </a:r>
            <a:r>
              <a:rPr lang="sk-SK" sz="2800" b="1" dirty="0">
                <a:latin typeface="Aptos" panose="020B0004020202020204" pitchFamily="34" charset="0"/>
                <a:ea typeface="Cambria"/>
              </a:rPr>
              <a:t>Scenár</a:t>
            </a:r>
            <a:r>
              <a:rPr lang="en-GB" sz="2800" b="1" dirty="0">
                <a:latin typeface="Aptos" panose="020B0004020202020204" pitchFamily="34" charset="0"/>
                <a:ea typeface="Cambria"/>
              </a:rPr>
              <a:t>: </a:t>
            </a:r>
            <a:r>
              <a:rPr lang="sk-SK" sz="2800" dirty="0">
                <a:latin typeface="Aptos" panose="020B0004020202020204" pitchFamily="34" charset="0"/>
                <a:ea typeface="Cambria"/>
              </a:rPr>
              <a:t>Čo ak vaše dnešné digitálne činy determinovali smer, akým sa bude uberať ochrana súkromia na internete v budúcnosti</a:t>
            </a:r>
            <a:r>
              <a:rPr lang="en-GB" sz="2800" dirty="0">
                <a:latin typeface="Aptos" panose="020B0004020202020204" pitchFamily="34" charset="0"/>
                <a:ea typeface="Cambria"/>
              </a:rPr>
              <a:t>?</a:t>
            </a:r>
            <a:r>
              <a:rPr lang="sk-SK" sz="2800" dirty="0">
                <a:latin typeface="Aptos" panose="020B0004020202020204" pitchFamily="34" charset="0"/>
                <a:ea typeface="Cambria"/>
              </a:rPr>
              <a:t> </a:t>
            </a:r>
          </a:p>
          <a:p>
            <a:pPr lvl="1" algn="just">
              <a:buClr>
                <a:schemeClr val="accent2"/>
              </a:buClr>
              <a:buFont typeface="Wingdings" panose="05000000000000000000" pitchFamily="2" charset="2"/>
              <a:buChar char="§"/>
            </a:pPr>
            <a:r>
              <a:rPr lang="sk-SK" sz="2800" b="1" dirty="0">
                <a:latin typeface="Aptos" panose="020B0004020202020204" pitchFamily="34" charset="0"/>
                <a:ea typeface="Cambria"/>
              </a:rPr>
              <a:t>Názor odborníka</a:t>
            </a:r>
            <a:r>
              <a:rPr lang="en-GB" sz="2800" b="1" dirty="0">
                <a:latin typeface="Aptos" panose="020B0004020202020204" pitchFamily="34" charset="0"/>
                <a:ea typeface="Cambria"/>
              </a:rPr>
              <a:t>: </a:t>
            </a:r>
            <a:r>
              <a:rPr lang="en-GB" sz="2800" dirty="0">
                <a:latin typeface="Aptos" panose="020B0004020202020204" pitchFamily="34" charset="0"/>
                <a:ea typeface="Cambria"/>
              </a:rPr>
              <a:t>"</a:t>
            </a:r>
            <a:r>
              <a:rPr lang="sk-SK" sz="2800" dirty="0">
                <a:latin typeface="Aptos" panose="020B0004020202020204" pitchFamily="34" charset="0"/>
                <a:ea typeface="Cambria"/>
              </a:rPr>
              <a:t>Všetci máme podiel na digitálnom veku. To, ako používame technológie dnes, bude formovať našu spoločnú budúcnosť." - </a:t>
            </a:r>
            <a:r>
              <a:rPr lang="sk-SK" sz="2800" dirty="0" err="1">
                <a:latin typeface="Aptos" panose="020B0004020202020204" pitchFamily="34" charset="0"/>
                <a:ea typeface="Cambria"/>
              </a:rPr>
              <a:t>Tim</a:t>
            </a:r>
            <a:r>
              <a:rPr lang="sk-SK" sz="2800" dirty="0">
                <a:latin typeface="Aptos" panose="020B0004020202020204" pitchFamily="34" charset="0"/>
                <a:ea typeface="Cambria"/>
              </a:rPr>
              <a:t> </a:t>
            </a:r>
            <a:r>
              <a:rPr lang="sk-SK" sz="2800" dirty="0" err="1">
                <a:latin typeface="Aptos" panose="020B0004020202020204" pitchFamily="34" charset="0"/>
                <a:ea typeface="Cambria"/>
              </a:rPr>
              <a:t>Berners-Lee</a:t>
            </a:r>
            <a:r>
              <a:rPr lang="sk-SK" sz="2800" dirty="0">
                <a:latin typeface="Aptos" panose="020B0004020202020204" pitchFamily="34" charset="0"/>
                <a:ea typeface="Cambria"/>
              </a:rPr>
              <a:t>, vynálezca </a:t>
            </a:r>
            <a:r>
              <a:rPr lang="sk-SK" sz="2800" dirty="0" err="1">
                <a:latin typeface="Aptos" panose="020B0004020202020204" pitchFamily="34" charset="0"/>
                <a:ea typeface="Cambria"/>
              </a:rPr>
              <a:t>World</a:t>
            </a:r>
            <a:r>
              <a:rPr lang="sk-SK" sz="2800" dirty="0">
                <a:latin typeface="Aptos" panose="020B0004020202020204" pitchFamily="34" charset="0"/>
                <a:ea typeface="Cambria"/>
              </a:rPr>
              <a:t> </a:t>
            </a:r>
            <a:r>
              <a:rPr lang="sk-SK" sz="2800" dirty="0" err="1">
                <a:latin typeface="Aptos" panose="020B0004020202020204" pitchFamily="34" charset="0"/>
                <a:ea typeface="Cambria"/>
              </a:rPr>
              <a:t>Wide</a:t>
            </a:r>
            <a:r>
              <a:rPr lang="sk-SK" sz="2800" dirty="0">
                <a:latin typeface="Aptos" panose="020B0004020202020204" pitchFamily="34" charset="0"/>
                <a:ea typeface="Cambria"/>
              </a:rPr>
              <a:t> Web</a:t>
            </a:r>
            <a:r>
              <a:rPr lang="en-GB" sz="2800" dirty="0">
                <a:latin typeface="Aptos" panose="020B0004020202020204" pitchFamily="34" charset="0"/>
                <a:ea typeface="Cambria"/>
              </a:rPr>
              <a:t>.</a:t>
            </a:r>
            <a:r>
              <a:rPr lang="sk-SK" sz="2800" dirty="0">
                <a:latin typeface="Aptos" panose="020B0004020202020204" pitchFamily="34" charset="0"/>
                <a:ea typeface="Cambria"/>
              </a:rPr>
              <a:t> </a:t>
            </a:r>
            <a:endParaRPr lang="en-GB" sz="2800" dirty="0">
              <a:latin typeface="Aptos" panose="020B0004020202020204" pitchFamily="34" charset="0"/>
              <a:ea typeface="Cambria"/>
            </a:endParaRPr>
          </a:p>
        </p:txBody>
      </p:sp>
    </p:spTree>
    <p:extLst>
      <p:ext uri="{BB962C8B-B14F-4D97-AF65-F5344CB8AC3E}">
        <p14:creationId xmlns:p14="http://schemas.microsoft.com/office/powerpoint/2010/main" val="1590653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557996"/>
          </a:xfrm>
          <a:prstGeom prst="rect">
            <a:avLst/>
          </a:prstGeom>
        </p:spPr>
        <p:txBody>
          <a:bodyPr lIns="0" tIns="0" rIns="0" bIns="0" rtlCol="0" anchor="t">
            <a:spAutoFit/>
          </a:bodyPr>
          <a:lstStyle/>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667"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rPr>
              <a:t>Free License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product developed here as part of the project "Building Digital Resilience by Making Digital Wellbeing and Security Accessible to All 2022-2-SK01-KA220-ADU-000096888" was developed with the support of the European Commission and reflects exclusively the opinion of the author. The European Commission is not responsible for the content of the documents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publication obtains the Creative Commons License CC BY- NC SA.</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This license allows you to distribute, remix, improve and build on the work, but only non-commercially. When using the work as well as extracts from this must</a:t>
            </a:r>
            <a:r>
              <a:rPr kumimoji="0" lang="sk-SK"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be mentioned the source and a link to the license must be given and possible changes have to be mentioned. The copyrights remain with the authors of the documents.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work may not be used for commercial purposes.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If you recompose, convert or build upon the work, your contributions must be published under the same license as the original.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1" i="0" u="none" strike="noStrike" kern="1200" cap="none" spc="0" normalizeH="0" baseline="0" noProof="0" dirty="0">
                <a:ln>
                  <a:noFill/>
                </a:ln>
                <a:solidFill>
                  <a:srgbClr val="FFAA5A"/>
                </a:solidFill>
                <a:effectLst/>
                <a:uLnTx/>
                <a:uFillTx/>
                <a:latin typeface="Aptos" panose="020B0004020202020204" pitchFamily="34" charset="0"/>
                <a:ea typeface="Inter"/>
                <a:cs typeface="Inter"/>
                <a:sym typeface="Inter"/>
              </a:rPr>
              <a:t>Disclaimer:</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5"/>
            <a:ext cx="10515600" cy="815089"/>
          </a:xfrm>
        </p:spPr>
        <p:txBody>
          <a:bodyPr>
            <a:normAutofit fontScale="90000"/>
          </a:bodyPr>
          <a:lstStyle/>
          <a:p>
            <a:pPr algn="l"/>
            <a:r>
              <a:rPr lang="sk-SK" sz="4400" dirty="0">
                <a:latin typeface="Aptos" panose="020B0004020202020204" pitchFamily="34" charset="0"/>
                <a:cs typeface="Calibri Light" panose="020F0302020204030204" pitchFamily="34" charset="0"/>
              </a:rPr>
              <a:t>Online bezpečnosť a digitálne práva</a:t>
            </a:r>
            <a:endParaRPr lang="en-US" sz="4400" dirty="0">
              <a:latin typeface="Aptos" panose="020B0004020202020204" pitchFamily="34" charset="0"/>
              <a:cs typeface="Calibri Light" panose="020F0302020204030204" pitchFamily="34"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38200" y="1796902"/>
            <a:ext cx="10853928" cy="4677684"/>
          </a:xfrm>
        </p:spPr>
        <p:txBody>
          <a:bodyPr>
            <a:normAutofit fontScale="85000" lnSpcReduction="20000"/>
          </a:bodyPr>
          <a:lstStyle/>
          <a:p>
            <a:pPr algn="just">
              <a:spcAft>
                <a:spcPts val="600"/>
              </a:spcAft>
            </a:pPr>
            <a:r>
              <a:rPr lang="sk-SK" sz="2400" dirty="0">
                <a:latin typeface="Aptos" panose="020B0004020202020204" pitchFamily="34" charset="0"/>
                <a:cs typeface="Calibri" panose="020F0502020204030204" pitchFamily="34" charset="0"/>
              </a:rPr>
              <a:t>Pre pohodovú existenciu v</a:t>
            </a:r>
            <a:r>
              <a:rPr lang="en-GB" sz="2400" dirty="0">
                <a:latin typeface="Aptos" panose="020B0004020202020204" pitchFamily="34" charset="0"/>
                <a:cs typeface="Calibri" panose="020F0502020204030204" pitchFamily="34" charset="0"/>
              </a:rPr>
              <a:t> </a:t>
            </a:r>
            <a:r>
              <a:rPr lang="sk-SK" sz="2400" dirty="0">
                <a:latin typeface="Aptos" panose="020B0004020202020204" pitchFamily="34" charset="0"/>
                <a:cs typeface="Calibri" panose="020F0502020204030204" pitchFamily="34" charset="0"/>
              </a:rPr>
              <a:t>obrovskom</a:t>
            </a:r>
            <a:r>
              <a:rPr lang="en-GB" sz="2400" dirty="0">
                <a:latin typeface="Aptos" panose="020B0004020202020204" pitchFamily="34" charset="0"/>
                <a:cs typeface="Calibri" panose="020F0502020204030204" pitchFamily="34" charset="0"/>
              </a:rPr>
              <a:t> </a:t>
            </a:r>
            <a:r>
              <a:rPr lang="sk-SK" sz="2400" dirty="0">
                <a:latin typeface="Aptos" panose="020B0004020202020204" pitchFamily="34" charset="0"/>
                <a:cs typeface="Calibri" panose="020F0502020204030204" pitchFamily="34" charset="0"/>
              </a:rPr>
              <a:t>digitálnom</a:t>
            </a:r>
            <a:r>
              <a:rPr lang="en-GB" sz="2400" dirty="0">
                <a:latin typeface="Aptos" panose="020B0004020202020204" pitchFamily="34" charset="0"/>
                <a:cs typeface="Calibri" panose="020F0502020204030204" pitchFamily="34" charset="0"/>
              </a:rPr>
              <a:t> </a:t>
            </a:r>
            <a:r>
              <a:rPr lang="sk-SK" sz="2400" dirty="0">
                <a:latin typeface="Aptos" panose="020B0004020202020204" pitchFamily="34" charset="0"/>
                <a:cs typeface="Calibri" panose="020F0502020204030204" pitchFamily="34" charset="0"/>
              </a:rPr>
              <a:t>svete je nevyhnutné pochopiť a praktizovať  zásady </a:t>
            </a:r>
            <a:r>
              <a:rPr lang="en-GB" sz="2400" dirty="0">
                <a:latin typeface="Aptos" panose="020B0004020202020204" pitchFamily="34" charset="0"/>
                <a:cs typeface="Calibri" panose="020F0502020204030204" pitchFamily="34" charset="0"/>
              </a:rPr>
              <a:t>online </a:t>
            </a:r>
            <a:r>
              <a:rPr lang="sk-SK" sz="2400" dirty="0">
                <a:latin typeface="Aptos" panose="020B0004020202020204" pitchFamily="34" charset="0"/>
                <a:cs typeface="Calibri" panose="020F0502020204030204" pitchFamily="34" charset="0"/>
              </a:rPr>
              <a:t>bezpečnosti kvôli ochrane</a:t>
            </a:r>
            <a:r>
              <a:rPr lang="en-GB" sz="2400" dirty="0">
                <a:latin typeface="Aptos" panose="020B0004020202020204" pitchFamily="34" charset="0"/>
                <a:cs typeface="Calibri" panose="020F0502020204030204" pitchFamily="34" charset="0"/>
              </a:rPr>
              <a:t> </a:t>
            </a:r>
            <a:r>
              <a:rPr lang="sk-SK" sz="2400" dirty="0">
                <a:latin typeface="Aptos" panose="020B0004020202020204" pitchFamily="34" charset="0"/>
                <a:cs typeface="Calibri" panose="020F0502020204030204" pitchFamily="34" charset="0"/>
              </a:rPr>
              <a:t>samých seba </a:t>
            </a:r>
            <a:r>
              <a:rPr lang="en-GB" sz="2400" dirty="0">
                <a:latin typeface="Aptos" panose="020B0004020202020204" pitchFamily="34" charset="0"/>
                <a:cs typeface="Calibri" panose="020F0502020204030204" pitchFamily="34" charset="0"/>
              </a:rPr>
              <a:t>a </a:t>
            </a:r>
            <a:r>
              <a:rPr lang="sk-SK" sz="2400" dirty="0">
                <a:latin typeface="Aptos" panose="020B0004020202020204" pitchFamily="34" charset="0"/>
                <a:cs typeface="Calibri" panose="020F0502020204030204" pitchFamily="34" charset="0"/>
              </a:rPr>
              <a:t>svojich osobných údajov</a:t>
            </a:r>
            <a:r>
              <a:rPr lang="en-GB" sz="2400" dirty="0">
                <a:latin typeface="Aptos" panose="020B0004020202020204" pitchFamily="34" charset="0"/>
                <a:cs typeface="Calibri" panose="020F0502020204030204" pitchFamily="34" charset="0"/>
              </a:rPr>
              <a:t> pred </a:t>
            </a:r>
            <a:r>
              <a:rPr lang="sk-SK" sz="2400" dirty="0">
                <a:latin typeface="Aptos" panose="020B0004020202020204" pitchFamily="34" charset="0"/>
                <a:cs typeface="Calibri" panose="020F0502020204030204" pitchFamily="34" charset="0"/>
              </a:rPr>
              <a:t>kybernetickými hrozbami</a:t>
            </a:r>
            <a:r>
              <a:rPr lang="en-GB" sz="2400" dirty="0">
                <a:latin typeface="Aptos" panose="020B0004020202020204" pitchFamily="34" charset="0"/>
                <a:cs typeface="Calibri" panose="020F0502020204030204" pitchFamily="34" charset="0"/>
              </a:rPr>
              <a:t>.</a:t>
            </a:r>
            <a:r>
              <a:rPr lang="sk-SK" sz="2400" dirty="0">
                <a:latin typeface="Aptos" panose="020B0004020202020204" pitchFamily="34" charset="0"/>
                <a:cs typeface="Calibri" panose="020F0502020204030204" pitchFamily="34" charset="0"/>
              </a:rPr>
              <a:t> </a:t>
            </a:r>
            <a:r>
              <a:rPr lang="en-GB" sz="2400" dirty="0">
                <a:latin typeface="Aptos" panose="020B0004020202020204" pitchFamily="34" charset="0"/>
                <a:cs typeface="Calibri" panose="020F0502020204030204" pitchFamily="34" charset="0"/>
              </a:rPr>
              <a:t> </a:t>
            </a:r>
            <a:endParaRPr lang="sk-SK" sz="2400" dirty="0">
              <a:latin typeface="Aptos" panose="020B0004020202020204" pitchFamily="34" charset="0"/>
              <a:cs typeface="Calibri" panose="020F0502020204030204" pitchFamily="34" charset="0"/>
            </a:endParaRPr>
          </a:p>
          <a:p>
            <a:pPr algn="just">
              <a:spcAft>
                <a:spcPts val="600"/>
              </a:spcAft>
            </a:pPr>
            <a:r>
              <a:rPr lang="sk-SK" sz="2400" dirty="0">
                <a:latin typeface="Aptos" panose="020B0004020202020204" pitchFamily="34" charset="0"/>
                <a:cs typeface="Calibri" panose="020F0502020204030204" pitchFamily="34" charset="0"/>
              </a:rPr>
              <a:t>Nejedná sa však iba o bezpečnosť</a:t>
            </a:r>
            <a:r>
              <a:rPr lang="en-GB" sz="2400" dirty="0">
                <a:latin typeface="Aptos" panose="020B0004020202020204" pitchFamily="34" charset="0"/>
                <a:cs typeface="Calibri" panose="020F0502020204030204" pitchFamily="34" charset="0"/>
              </a:rPr>
              <a:t>; </a:t>
            </a:r>
            <a:r>
              <a:rPr lang="sk-SK" sz="2400" dirty="0">
                <a:latin typeface="Aptos" panose="020B0004020202020204" pitchFamily="34" charset="0"/>
                <a:cs typeface="Calibri" panose="020F0502020204030204" pitchFamily="34" charset="0"/>
              </a:rPr>
              <a:t>je to aj o poznaní a aplikovaní našich digitálnych práv, ktoré nám zaisťujú slobodu a súkromie v digitálnom svete. </a:t>
            </a:r>
            <a:r>
              <a:rPr lang="en-GB" sz="2400" dirty="0">
                <a:latin typeface="Aptos" panose="020B0004020202020204" pitchFamily="34" charset="0"/>
                <a:cs typeface="Calibri" panose="020F0502020204030204" pitchFamily="34" charset="0"/>
              </a:rPr>
              <a:t> </a:t>
            </a:r>
            <a:endParaRPr lang="sk-SK" sz="2400" dirty="0">
              <a:latin typeface="Aptos" panose="020B0004020202020204" pitchFamily="34" charset="0"/>
              <a:cs typeface="Calibri" panose="020F0502020204030204" pitchFamily="34" charset="0"/>
            </a:endParaRPr>
          </a:p>
          <a:p>
            <a:pPr algn="just">
              <a:spcAft>
                <a:spcPts val="600"/>
              </a:spcAft>
            </a:pPr>
            <a:r>
              <a:rPr lang="sk-SK" sz="2400" dirty="0">
                <a:latin typeface="Aptos" panose="020B0004020202020204" pitchFamily="34" charset="0"/>
                <a:cs typeface="Calibri" panose="020F0502020204030204" pitchFamily="34" charset="0"/>
              </a:rPr>
              <a:t>Tento modul vám poskytne základné znalosti o tom, ako zostať v bezpečí online a taktiež znalosti na presadzovanie svojich digitálnych práv. </a:t>
            </a:r>
            <a:r>
              <a:rPr lang="en-GB" sz="2400" dirty="0">
                <a:latin typeface="Aptos" panose="020B0004020202020204" pitchFamily="34" charset="0"/>
                <a:cs typeface="Calibri" panose="020F0502020204030204" pitchFamily="34" charset="0"/>
              </a:rPr>
              <a:t> </a:t>
            </a:r>
            <a:endParaRPr lang="sk-SK" sz="2400" dirty="0">
              <a:latin typeface="Aptos" panose="020B0004020202020204" pitchFamily="34" charset="0"/>
              <a:cs typeface="Calibri" panose="020F0502020204030204" pitchFamily="34" charset="0"/>
            </a:endParaRPr>
          </a:p>
          <a:p>
            <a:pPr algn="just">
              <a:spcAft>
                <a:spcPts val="600"/>
              </a:spcAft>
            </a:pPr>
            <a:r>
              <a:rPr lang="sk-SK" sz="2400" dirty="0">
                <a:latin typeface="Aptos" panose="020B0004020202020204" pitchFamily="34" charset="0"/>
                <a:cs typeface="Calibri" panose="020F0502020204030204" pitchFamily="34" charset="0"/>
              </a:rPr>
              <a:t>Od   zabezpečenia svojich osobných údajov pred hackermi až po pochopenie právnych rámcov pre vašu ochranu, sa vydáme na cestu stať sa zodpovednými a informovanými digitálnymi občanmi. </a:t>
            </a:r>
            <a:r>
              <a:rPr lang="en-GB" sz="2400" dirty="0">
                <a:latin typeface="Aptos" panose="020B0004020202020204" pitchFamily="34" charset="0"/>
                <a:cs typeface="Calibri" panose="020F0502020204030204" pitchFamily="34" charset="0"/>
              </a:rPr>
              <a:t> </a:t>
            </a:r>
            <a:endParaRPr lang="sk-SK" sz="2400" dirty="0">
              <a:latin typeface="Aptos" panose="020B0004020202020204" pitchFamily="34" charset="0"/>
              <a:cs typeface="Calibri" panose="020F0502020204030204" pitchFamily="34" charset="0"/>
            </a:endParaRPr>
          </a:p>
          <a:p>
            <a:pPr algn="just">
              <a:spcAft>
                <a:spcPts val="600"/>
              </a:spcAft>
            </a:pPr>
            <a:r>
              <a:rPr lang="sk-SK" sz="2400" dirty="0">
                <a:latin typeface="Aptos" panose="020B0004020202020204" pitchFamily="34" charset="0"/>
                <a:cs typeface="Calibri" panose="020F0502020204030204" pitchFamily="34" charset="0"/>
              </a:rPr>
              <a:t>Spoločne preskúmame stratégie na ochranu svojej prítomnosti na internete, povieme si o svojich </a:t>
            </a:r>
            <a:r>
              <a:rPr lang="sk-SK" sz="2400" dirty="0" err="1">
                <a:latin typeface="Aptos" panose="020B0004020202020204" pitchFamily="34" charset="0"/>
                <a:cs typeface="Calibri" panose="020F0502020204030204" pitchFamily="34" charset="0"/>
              </a:rPr>
              <a:t>netizenských</a:t>
            </a:r>
            <a:r>
              <a:rPr lang="sk-SK" sz="2400" dirty="0">
                <a:latin typeface="Aptos" panose="020B0004020202020204" pitchFamily="34" charset="0"/>
                <a:cs typeface="Calibri" panose="020F0502020204030204" pitchFamily="34" charset="0"/>
              </a:rPr>
              <a:t> právach a odhalíme nástroje, ktoré vám pomôžu bezpečne existovať v digitálnom prostredí. </a:t>
            </a:r>
          </a:p>
          <a:p>
            <a:pPr algn="just">
              <a:spcAft>
                <a:spcPts val="600"/>
              </a:spcAft>
            </a:pPr>
            <a:r>
              <a:rPr lang="sk-SK" sz="2400" b="1" dirty="0">
                <a:latin typeface="Aptos" panose="020B0004020202020204" pitchFamily="34" charset="0"/>
              </a:rPr>
              <a:t>Preskúmajte ďalej</a:t>
            </a:r>
            <a:r>
              <a:rPr lang="en-US" sz="2400" dirty="0">
                <a:latin typeface="Aptos" panose="020B0004020202020204" pitchFamily="34" charset="0"/>
              </a:rPr>
              <a:t>: </a:t>
            </a:r>
            <a:r>
              <a:rPr lang="sk-SK" sz="2400" dirty="0">
                <a:latin typeface="Aptos" panose="020B0004020202020204" pitchFamily="34" charset="0"/>
              </a:rPr>
              <a:t>Ak sa chcete dozvedieť viac o svojich digitálnych právach a o tipoch, ako zostať v bezpečí v online prostredí, navštívte webovú stránku </a:t>
            </a:r>
            <a:r>
              <a:rPr lang="en-US" sz="2400" dirty="0">
                <a:latin typeface="Aptos" panose="020B0004020202020204" pitchFamily="34" charset="0"/>
              </a:rPr>
              <a:t>Internet Society</a:t>
            </a:r>
            <a:r>
              <a:rPr lang="sk-SK" sz="2400" dirty="0">
                <a:latin typeface="Aptos" panose="020B0004020202020204" pitchFamily="34" charset="0"/>
              </a:rPr>
              <a:t> o bezpečnosti na internete </a:t>
            </a:r>
            <a:r>
              <a:rPr lang="sk-SK" sz="2400" dirty="0">
                <a:latin typeface="Aptos" panose="020B0004020202020204" pitchFamily="34" charset="0"/>
                <a:hlinkClick r:id="rId2"/>
              </a:rPr>
              <a:t>tu</a:t>
            </a:r>
            <a:r>
              <a:rPr lang="en-US" sz="2400" dirty="0">
                <a:latin typeface="Aptos" panose="020B0004020202020204" pitchFamily="34" charset="0"/>
              </a:rPr>
              <a:t> </a:t>
            </a:r>
            <a:r>
              <a:rPr lang="sk-SK" sz="2400" dirty="0">
                <a:latin typeface="Aptos" panose="020B0004020202020204" pitchFamily="34" charset="0"/>
              </a:rPr>
              <a:t>a príručku </a:t>
            </a:r>
            <a:r>
              <a:rPr lang="en-US" sz="2400" dirty="0">
                <a:latin typeface="Aptos" panose="020B0004020202020204" pitchFamily="34" charset="0"/>
              </a:rPr>
              <a:t>Electronic Frontier Foundation</a:t>
            </a:r>
            <a:r>
              <a:rPr lang="sk-SK" sz="2400" dirty="0">
                <a:latin typeface="Aptos" panose="020B0004020202020204" pitchFamily="34" charset="0"/>
              </a:rPr>
              <a:t> o digitálnych právach </a:t>
            </a:r>
            <a:r>
              <a:rPr lang="sk-SK" sz="2400" dirty="0">
                <a:latin typeface="Aptos" panose="020B0004020202020204" pitchFamily="34" charset="0"/>
                <a:hlinkClick r:id="rId3"/>
              </a:rPr>
              <a:t>tu.</a:t>
            </a:r>
            <a:endParaRPr lang="en-US" sz="2400" dirty="0">
              <a:latin typeface="Aptos" panose="020B0004020202020204" pitchFamily="34" charset="0"/>
              <a:cs typeface="Calibri" panose="020F0502020204030204" pitchFamily="34" charset="0"/>
            </a:endParaRPr>
          </a:p>
          <a:p>
            <a:pPr algn="just">
              <a:spcAft>
                <a:spcPts val="600"/>
              </a:spcAft>
            </a:pPr>
            <a:endParaRPr lang="en-GB" sz="2400" dirty="0">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481741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a:bodyPr>
          <a:lstStyle/>
          <a:p>
            <a:pPr algn="l"/>
            <a:r>
              <a:rPr lang="sk-SK" dirty="0">
                <a:latin typeface="Aptos" panose="020B0004020202020204" pitchFamily="34" charset="0"/>
                <a:ea typeface="Cambria"/>
              </a:rPr>
              <a:t>Piliere online bezpečnosti</a:t>
            </a:r>
            <a:endParaRPr lang="en-GB"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356715" y="1438210"/>
            <a:ext cx="10515600" cy="5054665"/>
          </a:xfrm>
        </p:spPr>
        <p:txBody>
          <a:bodyPr vert="horz" lIns="91440" tIns="45720" rIns="91440" bIns="45720" rtlCol="0">
            <a:normAutofit/>
          </a:bodyPr>
          <a:lstStyle/>
          <a:p>
            <a:pPr marL="0" indent="0" algn="just">
              <a:buNone/>
            </a:pPr>
            <a:r>
              <a:rPr lang="sk-SK" sz="3000" dirty="0">
                <a:latin typeface="Aptos" panose="020B0004020202020204" pitchFamily="34" charset="0"/>
              </a:rPr>
              <a:t>Online bezpečnosť zahŕňa ochranu vašich osobných údajov pred digitálnymi hrozbami. </a:t>
            </a:r>
            <a:r>
              <a:rPr lang="sk-SK" sz="3200" dirty="0"/>
              <a:t> </a:t>
            </a:r>
            <a:r>
              <a:rPr lang="sk-SK" sz="3000" dirty="0">
                <a:latin typeface="Aptos" panose="020B0004020202020204" pitchFamily="34" charset="0"/>
              </a:rPr>
              <a:t>Používajte silné a jedinečné heslá pre rôzne účty a povoľte dvojfaktorovú autorizáciu na pridanie ďalšej vrstvy zabezpečenia. </a:t>
            </a:r>
            <a:endParaRPr lang="en-US" sz="3000" dirty="0">
              <a:latin typeface="Aptos" panose="020B0004020202020204" pitchFamily="34" charset="0"/>
            </a:endParaRPr>
          </a:p>
          <a:p>
            <a:pPr algn="just"/>
            <a:r>
              <a:rPr lang="sk-SK" sz="3000" b="1" dirty="0">
                <a:latin typeface="Aptos" panose="020B0004020202020204" pitchFamily="34" charset="0"/>
              </a:rPr>
              <a:t>Vedeli ste, že</a:t>
            </a:r>
            <a:r>
              <a:rPr lang="en-US" sz="3000" b="1" dirty="0">
                <a:latin typeface="Aptos" panose="020B0004020202020204" pitchFamily="34" charset="0"/>
              </a:rPr>
              <a:t>?</a:t>
            </a:r>
            <a:r>
              <a:rPr lang="en-US" sz="3000" dirty="0">
                <a:latin typeface="Aptos" panose="020B0004020202020204" pitchFamily="34" charset="0"/>
              </a:rPr>
              <a:t> </a:t>
            </a:r>
            <a:r>
              <a:rPr lang="sk-SK" sz="3000" dirty="0">
                <a:latin typeface="Aptos" panose="020B0004020202020204" pitchFamily="34" charset="0"/>
              </a:rPr>
              <a:t>Najbežnejším heslom je stále </a:t>
            </a:r>
            <a:r>
              <a:rPr lang="en-US" sz="3000" dirty="0">
                <a:latin typeface="Aptos" panose="020B0004020202020204" pitchFamily="34" charset="0"/>
              </a:rPr>
              <a:t>"123456". </a:t>
            </a:r>
            <a:r>
              <a:rPr lang="sk-SK" sz="3000" dirty="0">
                <a:latin typeface="Aptos" panose="020B0004020202020204" pitchFamily="34" charset="0"/>
              </a:rPr>
              <a:t>Voľbou silného hesla urobíte prvý krok k ochrane proti hackerom. </a:t>
            </a:r>
            <a:endParaRPr lang="en-US" sz="3000" dirty="0">
              <a:latin typeface="Aptos" panose="020B0004020202020204" pitchFamily="34" charset="0"/>
            </a:endParaRPr>
          </a:p>
          <a:p>
            <a:pPr algn="just"/>
            <a:r>
              <a:rPr lang="sk-SK" sz="3000" b="1" dirty="0">
                <a:latin typeface="Aptos" panose="020B0004020202020204" pitchFamily="34" charset="0"/>
              </a:rPr>
              <a:t>Dodatočný zdroj</a:t>
            </a:r>
            <a:r>
              <a:rPr lang="en-US" sz="3000" dirty="0">
                <a:latin typeface="Aptos" panose="020B0004020202020204" pitchFamily="34" charset="0"/>
              </a:rPr>
              <a:t>: </a:t>
            </a:r>
            <a:r>
              <a:rPr lang="sk-SK" sz="3000" dirty="0">
                <a:latin typeface="Aptos" panose="020B0004020202020204" pitchFamily="34" charset="0"/>
              </a:rPr>
              <a:t>Navštívte stránku </a:t>
            </a:r>
            <a:r>
              <a:rPr lang="en-US" sz="3000" dirty="0">
                <a:latin typeface="Aptos" panose="020B0004020202020204" pitchFamily="34" charset="0"/>
              </a:rPr>
              <a:t>National Cyber Security Centre</a:t>
            </a:r>
            <a:r>
              <a:rPr lang="sk-SK" sz="3000" dirty="0">
                <a:latin typeface="Aptos" panose="020B0004020202020204" pitchFamily="34" charset="0"/>
              </a:rPr>
              <a:t> o efektívnom používaní hesiel </a:t>
            </a:r>
            <a:r>
              <a:rPr lang="sk-SK" sz="3000" dirty="0">
                <a:latin typeface="Aptos" panose="020B0004020202020204" pitchFamily="34" charset="0"/>
                <a:hlinkClick r:id="rId2"/>
              </a:rPr>
              <a:t>tu</a:t>
            </a:r>
            <a:r>
              <a:rPr lang="en-US" sz="3000" dirty="0">
                <a:latin typeface="Aptos" panose="020B0004020202020204" pitchFamily="34" charset="0"/>
              </a:rPr>
              <a:t>.</a:t>
            </a:r>
          </a:p>
        </p:txBody>
      </p:sp>
    </p:spTree>
    <p:extLst>
      <p:ext uri="{BB962C8B-B14F-4D97-AF65-F5344CB8AC3E}">
        <p14:creationId xmlns:p14="http://schemas.microsoft.com/office/powerpoint/2010/main" val="2348543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a:bodyPr>
          <a:lstStyle/>
          <a:p>
            <a:pPr algn="l"/>
            <a:r>
              <a:rPr lang="sk-SK" dirty="0">
                <a:latin typeface="Aptos" panose="020B0004020202020204" pitchFamily="34" charset="0"/>
                <a:ea typeface="Cambria"/>
              </a:rPr>
              <a:t>Vaše digitálne práva</a:t>
            </a:r>
            <a:endParaRPr lang="en-GB"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356715" y="1438210"/>
            <a:ext cx="10515600" cy="5054665"/>
          </a:xfrm>
        </p:spPr>
        <p:txBody>
          <a:bodyPr vert="horz" lIns="91440" tIns="45720" rIns="91440" bIns="45720" rtlCol="0">
            <a:normAutofit/>
          </a:bodyPr>
          <a:lstStyle/>
          <a:p>
            <a:pPr marL="0" indent="0">
              <a:buNone/>
            </a:pPr>
            <a:r>
              <a:rPr lang="sk-SK" sz="3200" dirty="0">
                <a:latin typeface="Aptos" panose="020B0004020202020204" pitchFamily="34" charset="0"/>
              </a:rPr>
              <a:t>Digitálne práva zahŕňajú súkromie, slobodu prejavu a prístup k informáciám. Tieto práva sú v digitálnom svete kľúčové pre ochranu jednotlivcov pred zneužitím a na zabezpečenie spravodlivého zaobchádzania. </a:t>
            </a:r>
            <a:endParaRPr lang="en-US" sz="3200" dirty="0">
              <a:latin typeface="Aptos" panose="020B0004020202020204" pitchFamily="34" charset="0"/>
            </a:endParaRPr>
          </a:p>
          <a:p>
            <a:r>
              <a:rPr lang="sk-SK" sz="3200" b="1" dirty="0">
                <a:latin typeface="Aptos" panose="020B0004020202020204" pitchFamily="34" charset="0"/>
              </a:rPr>
              <a:t>Vedeli ste, že</a:t>
            </a:r>
            <a:r>
              <a:rPr lang="en-US" sz="3200" b="1" dirty="0">
                <a:latin typeface="Aptos" panose="020B0004020202020204" pitchFamily="34" charset="0"/>
              </a:rPr>
              <a:t>?</a:t>
            </a:r>
            <a:r>
              <a:rPr lang="en-US" sz="3200" dirty="0">
                <a:latin typeface="Aptos" panose="020B0004020202020204" pitchFamily="34" charset="0"/>
              </a:rPr>
              <a:t> </a:t>
            </a:r>
            <a:r>
              <a:rPr lang="sk-SK" sz="3200" dirty="0">
                <a:latin typeface="Aptos" panose="020B0004020202020204" pitchFamily="34" charset="0"/>
              </a:rPr>
              <a:t>Všeobecné nariadenie o ochrane údajov (GDPR) v EU poskytuje jednotlivcom možnosť kontroly svojich osobných údajov. </a:t>
            </a:r>
            <a:endParaRPr lang="en-US" sz="3200" dirty="0">
              <a:latin typeface="Aptos" panose="020B0004020202020204" pitchFamily="34" charset="0"/>
            </a:endParaRPr>
          </a:p>
          <a:p>
            <a:r>
              <a:rPr lang="sk-SK" sz="3200" b="1" dirty="0">
                <a:latin typeface="Aptos" panose="020B0004020202020204" pitchFamily="34" charset="0"/>
              </a:rPr>
              <a:t>Dodatočný zdroj</a:t>
            </a:r>
            <a:r>
              <a:rPr lang="en-US" sz="3200" dirty="0">
                <a:latin typeface="Aptos" panose="020B0004020202020204" pitchFamily="34" charset="0"/>
              </a:rPr>
              <a:t>: </a:t>
            </a:r>
            <a:r>
              <a:rPr lang="sk-SK" sz="3200" dirty="0">
                <a:latin typeface="Aptos" panose="020B0004020202020204" pitchFamily="34" charset="0"/>
              </a:rPr>
              <a:t>Preštudujte si viac o svojich digitálnych právach v rámci GDPR </a:t>
            </a:r>
            <a:r>
              <a:rPr lang="sk-SK" sz="3200" dirty="0">
                <a:latin typeface="Aptos" panose="020B0004020202020204" pitchFamily="34" charset="0"/>
                <a:hlinkClick r:id="rId2"/>
              </a:rPr>
              <a:t>tu</a:t>
            </a:r>
            <a:r>
              <a:rPr lang="en-US" sz="3200" dirty="0">
                <a:latin typeface="Aptos" panose="020B0004020202020204" pitchFamily="34" charset="0"/>
              </a:rPr>
              <a:t>.</a:t>
            </a:r>
          </a:p>
        </p:txBody>
      </p:sp>
    </p:spTree>
    <p:extLst>
      <p:ext uri="{BB962C8B-B14F-4D97-AF65-F5344CB8AC3E}">
        <p14:creationId xmlns:p14="http://schemas.microsoft.com/office/powerpoint/2010/main" val="3102432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fontScale="90000"/>
          </a:bodyPr>
          <a:lstStyle/>
          <a:p>
            <a:pPr algn="l"/>
            <a:r>
              <a:rPr lang="sk-SK" dirty="0">
                <a:latin typeface="Aptos" panose="020B0004020202020204" pitchFamily="34" charset="0"/>
                <a:ea typeface="Cambria"/>
              </a:rPr>
              <a:t>Ochrana vášho súkromia v online prostredí</a:t>
            </a:r>
            <a:endParaRPr lang="en-GB"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356715" y="1438210"/>
            <a:ext cx="10515600" cy="5207139"/>
          </a:xfrm>
        </p:spPr>
        <p:txBody>
          <a:bodyPr vert="horz" lIns="91440" tIns="45720" rIns="91440" bIns="45720" rtlCol="0">
            <a:normAutofit/>
          </a:bodyPr>
          <a:lstStyle/>
          <a:p>
            <a:pPr marL="0" indent="0">
              <a:buNone/>
            </a:pPr>
            <a:r>
              <a:rPr lang="sk-SK" sz="3200" dirty="0">
                <a:latin typeface="Aptos" panose="020B0004020202020204" pitchFamily="34" charset="0"/>
              </a:rPr>
              <a:t>Online súkromie znamená mať pod kontrolou svoje  osobné údaje. Použite nastavenia ochrany osobných údajov na sociálnych médiách a zvážte využitie VPN na bezpečné prehliadanie. </a:t>
            </a:r>
            <a:endParaRPr lang="en-US" sz="3200" dirty="0">
              <a:latin typeface="Aptos" panose="020B0004020202020204" pitchFamily="34" charset="0"/>
            </a:endParaRPr>
          </a:p>
          <a:p>
            <a:r>
              <a:rPr lang="sk-SK" sz="3200" b="1" dirty="0">
                <a:latin typeface="Aptos" panose="020B0004020202020204" pitchFamily="34" charset="0"/>
              </a:rPr>
              <a:t>Vedeli ste, že</a:t>
            </a:r>
            <a:r>
              <a:rPr lang="en-US" sz="3200" b="1" dirty="0">
                <a:latin typeface="Aptos" panose="020B0004020202020204" pitchFamily="34" charset="0"/>
              </a:rPr>
              <a:t>?</a:t>
            </a:r>
            <a:r>
              <a:rPr lang="en-US" sz="3200" dirty="0">
                <a:latin typeface="Aptos" panose="020B0004020202020204" pitchFamily="34" charset="0"/>
              </a:rPr>
              <a:t> </a:t>
            </a:r>
            <a:r>
              <a:rPr lang="sk-SK" sz="3200" dirty="0">
                <a:latin typeface="Aptos" panose="020B0004020202020204" pitchFamily="34" charset="0"/>
              </a:rPr>
              <a:t>Viac ako 60% používateľov internetu sa obáva toho, ako spoločnosti nakladajú s ich osobnými údajmi. </a:t>
            </a:r>
            <a:endParaRPr lang="en-US" sz="3200" dirty="0">
              <a:latin typeface="Aptos" panose="020B0004020202020204" pitchFamily="34" charset="0"/>
            </a:endParaRPr>
          </a:p>
          <a:p>
            <a:r>
              <a:rPr lang="sk-SK" sz="3200" b="1" dirty="0">
                <a:latin typeface="Aptos" panose="020B0004020202020204" pitchFamily="34" charset="0"/>
              </a:rPr>
              <a:t>Dodatočný zdroj: </a:t>
            </a:r>
            <a:r>
              <a:rPr lang="sk-SK" sz="3200" dirty="0">
                <a:latin typeface="Aptos" panose="020B0004020202020204" pitchFamily="34" charset="0"/>
                <a:hlinkClick r:id="rId2"/>
              </a:rPr>
              <a:t>Tu</a:t>
            </a:r>
            <a:r>
              <a:rPr lang="sk-SK" sz="3200" dirty="0">
                <a:latin typeface="Aptos" panose="020B0004020202020204" pitchFamily="34" charset="0"/>
              </a:rPr>
              <a:t> nájdete nástroje a tipy na ochranu osobných údajov. Agentúra Európskej únie pre sieťovú a informačnú bezpečnosť (ENISA) je centrom pre odborné znalosti v oblasti sieťovej a informačnej bezpečnosti. </a:t>
            </a:r>
            <a:endParaRPr lang="sk-SK" sz="3200" dirty="0"/>
          </a:p>
          <a:p>
            <a:pPr marL="0" indent="0">
              <a:buNone/>
            </a:pPr>
            <a:endParaRPr lang="en-US" sz="3200" dirty="0">
              <a:latin typeface="Aptos" panose="020B0004020202020204" pitchFamily="34" charset="0"/>
            </a:endParaRPr>
          </a:p>
        </p:txBody>
      </p:sp>
    </p:spTree>
    <p:extLst>
      <p:ext uri="{BB962C8B-B14F-4D97-AF65-F5344CB8AC3E}">
        <p14:creationId xmlns:p14="http://schemas.microsoft.com/office/powerpoint/2010/main" val="2462566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640189" y="228407"/>
            <a:ext cx="11359153" cy="857885"/>
          </a:xfrm>
        </p:spPr>
        <p:txBody>
          <a:bodyPr>
            <a:normAutofit fontScale="90000"/>
          </a:bodyPr>
          <a:lstStyle/>
          <a:p>
            <a:pPr algn="l"/>
            <a:r>
              <a:rPr lang="sk-SK" dirty="0">
                <a:latin typeface="Aptos" panose="020B0004020202020204" pitchFamily="34" charset="0"/>
                <a:ea typeface="Cambria"/>
              </a:rPr>
              <a:t>Orientácia v prostredí kybernetických hrozieb</a:t>
            </a:r>
            <a:endParaRPr lang="en-GB"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198717" y="1314699"/>
            <a:ext cx="10515600" cy="5543302"/>
          </a:xfrm>
        </p:spPr>
        <p:txBody>
          <a:bodyPr vert="horz" lIns="91440" tIns="45720" rIns="91440" bIns="45720" rtlCol="0">
            <a:normAutofit fontScale="70000" lnSpcReduction="20000"/>
          </a:bodyPr>
          <a:lstStyle/>
          <a:p>
            <a:pPr algn="just"/>
            <a:r>
              <a:rPr lang="sk-SK" sz="3200" dirty="0">
                <a:latin typeface="Aptos" panose="020B0004020202020204" pitchFamily="34" charset="0"/>
              </a:rPr>
              <a:t>Kybernetický svet je plný hrozieb, od škodlivého softvéru, ktorý sa zameriava na osobné údaje a systémové funkcie až po </a:t>
            </a:r>
            <a:r>
              <a:rPr lang="sk-SK" sz="3200" dirty="0" err="1">
                <a:latin typeface="Aptos" panose="020B0004020202020204" pitchFamily="34" charset="0"/>
              </a:rPr>
              <a:t>phishingové</a:t>
            </a:r>
            <a:r>
              <a:rPr lang="sk-SK" sz="3200" dirty="0">
                <a:latin typeface="Aptos" panose="020B0004020202020204" pitchFamily="34" charset="0"/>
              </a:rPr>
              <a:t> podvody zamerané na odhalenie citlivých informácií používateľov. </a:t>
            </a:r>
            <a:r>
              <a:rPr lang="sk-SK" sz="3200" dirty="0"/>
              <a:t> </a:t>
            </a:r>
            <a:r>
              <a:rPr lang="en-US" sz="3200" dirty="0">
                <a:latin typeface="Aptos" panose="020B0004020202020204" pitchFamily="34" charset="0"/>
              </a:rPr>
              <a:t>Ransomware </a:t>
            </a:r>
            <a:r>
              <a:rPr lang="sk-SK" sz="3200" dirty="0">
                <a:latin typeface="Aptos" panose="020B0004020202020204" pitchFamily="34" charset="0"/>
              </a:rPr>
              <a:t>zamyká súbory, kým nie je zaplatené výkupné a </a:t>
            </a:r>
            <a:r>
              <a:rPr lang="en-US" sz="3200" dirty="0" err="1">
                <a:latin typeface="Aptos" panose="020B0004020202020204" pitchFamily="34" charset="0"/>
              </a:rPr>
              <a:t>DDoS</a:t>
            </a:r>
            <a:r>
              <a:rPr lang="sk-SK" sz="3200" dirty="0">
                <a:latin typeface="Aptos" panose="020B0004020202020204" pitchFamily="34" charset="0"/>
              </a:rPr>
              <a:t> útoky znefunkčňujú služby zahltením systému. Zostať chránený znamená byť ostražitý, používať aktualizovaný antivírusový softvér, nereagovať na nevyžiadané žiadosti o informácie, používať silné heslá a pravidelne zálohovať údaje. </a:t>
            </a:r>
            <a:endParaRPr lang="en-US" sz="3200" dirty="0">
              <a:latin typeface="Aptos" panose="020B0004020202020204" pitchFamily="34" charset="0"/>
            </a:endParaRPr>
          </a:p>
          <a:p>
            <a:pPr algn="just"/>
            <a:r>
              <a:rPr lang="sk-SK" sz="3200" b="1" dirty="0">
                <a:latin typeface="Aptos" panose="020B0004020202020204" pitchFamily="34" charset="0"/>
              </a:rPr>
              <a:t>Hlavné body</a:t>
            </a:r>
            <a:r>
              <a:rPr lang="en-US" sz="3200" dirty="0">
                <a:latin typeface="Aptos" panose="020B0004020202020204" pitchFamily="34" charset="0"/>
              </a:rPr>
              <a:t>:</a:t>
            </a:r>
          </a:p>
          <a:p>
            <a:pPr lvl="1" algn="just">
              <a:buClr>
                <a:schemeClr val="accent2"/>
              </a:buClr>
            </a:pPr>
            <a:r>
              <a:rPr lang="en-US" sz="2800" b="1" dirty="0">
                <a:latin typeface="Aptos" panose="020B0004020202020204" pitchFamily="34" charset="0"/>
              </a:rPr>
              <a:t>Malware </a:t>
            </a:r>
            <a:r>
              <a:rPr lang="sk-SK" sz="2800" b="1" dirty="0">
                <a:latin typeface="Aptos" panose="020B0004020202020204" pitchFamily="34" charset="0"/>
              </a:rPr>
              <a:t>a vírusy</a:t>
            </a:r>
            <a:r>
              <a:rPr lang="en-US" sz="2800" dirty="0">
                <a:latin typeface="Aptos" panose="020B0004020202020204" pitchFamily="34" charset="0"/>
              </a:rPr>
              <a:t>: </a:t>
            </a:r>
            <a:r>
              <a:rPr lang="sk-SK" sz="2800" dirty="0">
                <a:latin typeface="Aptos" panose="020B0004020202020204" pitchFamily="34" charset="0"/>
              </a:rPr>
              <a:t>Kradnú alebo poškodzujú dáta bez vedomia používateľa</a:t>
            </a:r>
            <a:r>
              <a:rPr lang="en-US" sz="2800" dirty="0">
                <a:latin typeface="Aptos" panose="020B0004020202020204" pitchFamily="34" charset="0"/>
              </a:rPr>
              <a:t>.</a:t>
            </a:r>
          </a:p>
          <a:p>
            <a:pPr lvl="1" algn="just">
              <a:buClr>
                <a:schemeClr val="accent2"/>
              </a:buClr>
            </a:pPr>
            <a:r>
              <a:rPr lang="en-US" sz="2800" b="1" dirty="0">
                <a:latin typeface="Aptos" panose="020B0004020202020204" pitchFamily="34" charset="0"/>
              </a:rPr>
              <a:t>Ransomware</a:t>
            </a:r>
            <a:r>
              <a:rPr lang="en-US" sz="2800" dirty="0">
                <a:latin typeface="Aptos" panose="020B0004020202020204" pitchFamily="34" charset="0"/>
              </a:rPr>
              <a:t>: </a:t>
            </a:r>
            <a:r>
              <a:rPr lang="sk-SK" sz="2800" dirty="0">
                <a:latin typeface="Aptos" panose="020B0004020202020204" pitchFamily="34" charset="0"/>
              </a:rPr>
              <a:t>Zamyká vaše súbory za účelom zaplatenia výkupného. </a:t>
            </a:r>
            <a:endParaRPr lang="en-US" sz="2800" dirty="0">
              <a:latin typeface="Aptos" panose="020B0004020202020204" pitchFamily="34" charset="0"/>
            </a:endParaRPr>
          </a:p>
          <a:p>
            <a:pPr lvl="1" algn="just">
              <a:buClr>
                <a:schemeClr val="accent2"/>
              </a:buClr>
            </a:pPr>
            <a:r>
              <a:rPr lang="en-US" sz="2800" b="1" dirty="0">
                <a:latin typeface="Aptos" panose="020B0004020202020204" pitchFamily="34" charset="0"/>
              </a:rPr>
              <a:t>Phishing</a:t>
            </a:r>
            <a:r>
              <a:rPr lang="en-US" sz="2800" dirty="0">
                <a:latin typeface="Aptos" panose="020B0004020202020204" pitchFamily="34" charset="0"/>
              </a:rPr>
              <a:t>: </a:t>
            </a:r>
            <a:r>
              <a:rPr lang="sk-SK" sz="2800" dirty="0">
                <a:latin typeface="Aptos" panose="020B0004020202020204" pitchFamily="34" charset="0"/>
              </a:rPr>
              <a:t>Navádza na prezradenie osobných údajov a citlivých informácií.</a:t>
            </a:r>
            <a:endParaRPr lang="en-US" sz="2800" dirty="0">
              <a:latin typeface="Aptos" panose="020B0004020202020204" pitchFamily="34" charset="0"/>
            </a:endParaRPr>
          </a:p>
          <a:p>
            <a:pPr algn="just"/>
            <a:r>
              <a:rPr lang="sk-SK" sz="3200" b="1" dirty="0">
                <a:latin typeface="Aptos" panose="020B0004020202020204" pitchFamily="34" charset="0"/>
              </a:rPr>
              <a:t>Vedeli ste, že</a:t>
            </a:r>
            <a:r>
              <a:rPr lang="en-US" sz="3200" b="1" dirty="0">
                <a:latin typeface="Aptos" panose="020B0004020202020204" pitchFamily="34" charset="0"/>
              </a:rPr>
              <a:t>?</a:t>
            </a:r>
            <a:r>
              <a:rPr lang="en-US" sz="3200" dirty="0">
                <a:latin typeface="Aptos" panose="020B0004020202020204" pitchFamily="34" charset="0"/>
              </a:rPr>
              <a:t> </a:t>
            </a:r>
            <a:r>
              <a:rPr lang="sk-SK" sz="3200" dirty="0">
                <a:latin typeface="Aptos" panose="020B0004020202020204" pitchFamily="34" charset="0"/>
              </a:rPr>
              <a:t>Odhaduje sa, že škody spôsobené počítačovou kriminalitou stáli svet do roku 2021 6 biliónov dolárov a do roku 2025 eskalujú na 10,5 biliónov dolárov. </a:t>
            </a:r>
            <a:endParaRPr lang="en-US" sz="3200" dirty="0">
              <a:latin typeface="Aptos" panose="020B0004020202020204" pitchFamily="34" charset="0"/>
            </a:endParaRPr>
          </a:p>
          <a:p>
            <a:pPr algn="just"/>
            <a:r>
              <a:rPr lang="sk-SK" sz="3200" b="1" dirty="0">
                <a:latin typeface="Aptos" panose="020B0004020202020204" pitchFamily="34" charset="0"/>
              </a:rPr>
              <a:t>Zostaňte chránení</a:t>
            </a:r>
            <a:r>
              <a:rPr lang="en-US" sz="3200" dirty="0">
                <a:latin typeface="Aptos" panose="020B0004020202020204" pitchFamily="34" charset="0"/>
              </a:rPr>
              <a:t>: </a:t>
            </a:r>
            <a:r>
              <a:rPr lang="sk-SK" sz="3200" dirty="0">
                <a:latin typeface="Aptos" panose="020B0004020202020204" pitchFamily="34" charset="0"/>
              </a:rPr>
              <a:t>Prijmite proaktívne bezpečnostné opatrenia – aktualizujte si softvér, kontrolujte e-maily, zabezpečte si heslá a často si zálohujte dáta</a:t>
            </a:r>
            <a:r>
              <a:rPr lang="en-US" sz="3200" dirty="0">
                <a:latin typeface="Aptos" panose="020B0004020202020204" pitchFamily="34" charset="0"/>
              </a:rPr>
              <a:t>.</a:t>
            </a:r>
            <a:r>
              <a:rPr lang="sk-SK" sz="3200" dirty="0">
                <a:latin typeface="Aptos" panose="020B0004020202020204" pitchFamily="34" charset="0"/>
              </a:rPr>
              <a:t> </a:t>
            </a:r>
            <a:endParaRPr lang="en-US" sz="3200" dirty="0">
              <a:latin typeface="Aptos" panose="020B0004020202020204" pitchFamily="34" charset="0"/>
            </a:endParaRPr>
          </a:p>
          <a:p>
            <a:pPr algn="just"/>
            <a:r>
              <a:rPr lang="sk-SK" sz="3200" b="1" dirty="0">
                <a:latin typeface="Aptos" panose="020B0004020202020204" pitchFamily="34" charset="0"/>
              </a:rPr>
              <a:t>Zistite viac</a:t>
            </a:r>
            <a:r>
              <a:rPr lang="en-US" sz="3200" dirty="0">
                <a:latin typeface="Aptos" panose="020B0004020202020204" pitchFamily="34" charset="0"/>
              </a:rPr>
              <a:t>: </a:t>
            </a:r>
            <a:r>
              <a:rPr lang="sk-SK" sz="3200" dirty="0">
                <a:latin typeface="Aptos" panose="020B0004020202020204" pitchFamily="34" charset="0"/>
              </a:rPr>
              <a:t>Navštívte</a:t>
            </a:r>
            <a:r>
              <a:rPr lang="en-US" sz="3200" dirty="0">
                <a:latin typeface="Aptos" panose="020B0004020202020204" pitchFamily="34" charset="0"/>
              </a:rPr>
              <a:t> </a:t>
            </a:r>
            <a:r>
              <a:rPr lang="en-US" sz="3200" dirty="0">
                <a:latin typeface="Aptos" panose="020B0004020202020204" pitchFamily="34" charset="0"/>
                <a:hlinkClick r:id="rId2"/>
              </a:rPr>
              <a:t>Cybersecurity and Infrastructure Security Agency (CISA)</a:t>
            </a:r>
            <a:r>
              <a:rPr lang="sk-SK" sz="3200" dirty="0">
                <a:latin typeface="Aptos" panose="020B0004020202020204" pitchFamily="34" charset="0"/>
              </a:rPr>
              <a:t>, kde nájdete</a:t>
            </a:r>
            <a:r>
              <a:rPr lang="en-US" sz="3200" dirty="0">
                <a:latin typeface="Aptos" panose="020B0004020202020204" pitchFamily="34" charset="0"/>
              </a:rPr>
              <a:t> </a:t>
            </a:r>
            <a:r>
              <a:rPr lang="sk-SK" sz="3200" dirty="0">
                <a:latin typeface="Aptos" panose="020B0004020202020204" pitchFamily="34" charset="0"/>
              </a:rPr>
              <a:t>aktualizácie</a:t>
            </a:r>
            <a:r>
              <a:rPr lang="en-US" sz="3200" dirty="0">
                <a:latin typeface="Aptos" panose="020B0004020202020204" pitchFamily="34" charset="0"/>
              </a:rPr>
              <a:t> </a:t>
            </a:r>
            <a:r>
              <a:rPr lang="sk-SK" sz="3200" dirty="0">
                <a:latin typeface="Aptos" panose="020B0004020202020204" pitchFamily="34" charset="0"/>
              </a:rPr>
              <a:t>na tému,</a:t>
            </a:r>
            <a:r>
              <a:rPr lang="en-US" sz="3200" dirty="0">
                <a:latin typeface="Aptos" panose="020B0004020202020204" pitchFamily="34" charset="0"/>
              </a:rPr>
              <a:t> </a:t>
            </a:r>
            <a:r>
              <a:rPr lang="sk-SK" sz="3200" dirty="0">
                <a:latin typeface="Aptos" panose="020B0004020202020204" pitchFamily="34" charset="0"/>
              </a:rPr>
              <a:t>ako sa chrániť </a:t>
            </a:r>
            <a:r>
              <a:rPr lang="en-US" sz="3200" dirty="0">
                <a:latin typeface="Aptos" panose="020B0004020202020204" pitchFamily="34" charset="0"/>
              </a:rPr>
              <a:t>pred </a:t>
            </a:r>
            <a:r>
              <a:rPr lang="sk-SK" sz="3200" dirty="0">
                <a:latin typeface="Aptos" panose="020B0004020202020204" pitchFamily="34" charset="0"/>
              </a:rPr>
              <a:t>najnovšími hrozbami.</a:t>
            </a:r>
            <a:endParaRPr lang="en-US" sz="3200" dirty="0">
              <a:latin typeface="Aptos" panose="020B0004020202020204" pitchFamily="34" charset="0"/>
            </a:endParaRPr>
          </a:p>
        </p:txBody>
      </p:sp>
    </p:spTree>
    <p:extLst>
      <p:ext uri="{BB962C8B-B14F-4D97-AF65-F5344CB8AC3E}">
        <p14:creationId xmlns:p14="http://schemas.microsoft.com/office/powerpoint/2010/main" val="4021202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0064" y="250031"/>
            <a:ext cx="9706135" cy="1055875"/>
          </a:xfrm>
        </p:spPr>
        <p:txBody>
          <a:bodyPr>
            <a:normAutofit/>
          </a:bodyPr>
          <a:lstStyle/>
          <a:p>
            <a:pPr>
              <a:spcAft>
                <a:spcPts val="600"/>
              </a:spcAft>
            </a:pPr>
            <a:r>
              <a:rPr lang="sk-SK" sz="4000" dirty="0">
                <a:latin typeface="Aptos" panose="020B0004020202020204" pitchFamily="34" charset="0"/>
                <a:cs typeface="Calibri" panose="020F0502020204030204" pitchFamily="34" charset="0"/>
              </a:rPr>
              <a:t>Umenie rozpoznať </a:t>
            </a:r>
            <a:r>
              <a:rPr lang="sk-SK" sz="4000" dirty="0" err="1">
                <a:latin typeface="Aptos" panose="020B0004020202020204" pitchFamily="34" charset="0"/>
                <a:cs typeface="Calibri" panose="020F0502020204030204" pitchFamily="34" charset="0"/>
              </a:rPr>
              <a:t>phishingový</a:t>
            </a:r>
            <a:r>
              <a:rPr lang="sk-SK" sz="4000" dirty="0">
                <a:latin typeface="Aptos" panose="020B0004020202020204" pitchFamily="34" charset="0"/>
                <a:cs typeface="Calibri" panose="020F0502020204030204" pitchFamily="34" charset="0"/>
              </a:rPr>
              <a:t> útok</a:t>
            </a:r>
            <a:endParaRPr lang="en-GB" sz="4000" dirty="0">
              <a:latin typeface="Aptos" panose="020B0004020202020204" pitchFamily="34" charset="0"/>
              <a:cs typeface="Calibri" panose="020F0502020204030204" pitchFamily="34" charset="0"/>
            </a:endParaRPr>
          </a:p>
        </p:txBody>
      </p:sp>
      <p:sp>
        <p:nvSpPr>
          <p:cNvPr id="3" name="Content Placeholder 2"/>
          <p:cNvSpPr>
            <a:spLocks noGrp="1"/>
          </p:cNvSpPr>
          <p:nvPr>
            <p:ph idx="1"/>
          </p:nvPr>
        </p:nvSpPr>
        <p:spPr>
          <a:xfrm>
            <a:off x="375024" y="1208652"/>
            <a:ext cx="7535599" cy="5160250"/>
          </a:xfrm>
        </p:spPr>
        <p:txBody>
          <a:bodyPr>
            <a:normAutofit fontScale="85000" lnSpcReduction="20000"/>
          </a:bodyPr>
          <a:lstStyle/>
          <a:p>
            <a:pPr algn="just">
              <a:spcAft>
                <a:spcPts val="600"/>
              </a:spcAft>
            </a:pPr>
            <a:r>
              <a:rPr lang="sk-SK" dirty="0" err="1">
                <a:latin typeface="Aptos" panose="020B0004020202020204" pitchFamily="34" charset="0"/>
              </a:rPr>
              <a:t>Phishingové</a:t>
            </a:r>
            <a:r>
              <a:rPr lang="sk-SK" dirty="0">
                <a:latin typeface="Aptos" panose="020B0004020202020204" pitchFamily="34" charset="0"/>
              </a:rPr>
              <a:t> útoky sa šikovne maskujú ako dôveryhodné subjekty s cieľom ukradnúť citlivé informácie. Vždy si overte e-mail odosielateľa, neklikajte na podozrivé odkazy a nikdy nezdieľajte nevyžiadané osobné údaje. Využite e-mailové filtre a bezpečnostný softvér na detekciu a blokovanie pokusov o neoprávnené získavanie údajov</a:t>
            </a:r>
            <a:r>
              <a:rPr lang="en-GB" dirty="0">
                <a:latin typeface="Aptos" panose="020B0004020202020204" pitchFamily="34" charset="0"/>
              </a:rPr>
              <a:t>.</a:t>
            </a:r>
            <a:r>
              <a:rPr lang="sk-SK" dirty="0">
                <a:latin typeface="Aptos" panose="020B0004020202020204" pitchFamily="34" charset="0"/>
              </a:rPr>
              <a:t> </a:t>
            </a:r>
            <a:endParaRPr lang="en-GB" dirty="0">
              <a:latin typeface="Aptos" panose="020B0004020202020204" pitchFamily="34" charset="0"/>
            </a:endParaRPr>
          </a:p>
          <a:p>
            <a:pPr lvl="1" algn="just">
              <a:spcAft>
                <a:spcPts val="600"/>
              </a:spcAft>
              <a:buClr>
                <a:schemeClr val="accent2"/>
              </a:buClr>
              <a:buFont typeface="Wingdings" panose="05000000000000000000" pitchFamily="2" charset="2"/>
              <a:buChar char="§"/>
            </a:pPr>
            <a:r>
              <a:rPr lang="sk-SK" b="1" dirty="0">
                <a:latin typeface="Aptos" panose="020B0004020202020204" pitchFamily="34" charset="0"/>
              </a:rPr>
              <a:t>Rýchly tip</a:t>
            </a:r>
            <a:r>
              <a:rPr lang="en-GB" b="1" dirty="0">
                <a:latin typeface="Aptos" panose="020B0004020202020204" pitchFamily="34" charset="0"/>
              </a:rPr>
              <a:t>: </a:t>
            </a:r>
            <a:r>
              <a:rPr lang="sk-SK" dirty="0">
                <a:latin typeface="Aptos" panose="020B0004020202020204" pitchFamily="34" charset="0"/>
              </a:rPr>
              <a:t>Povoľte dvojfaktorovú autentifikáciu (2FA) na všetkých svojich účtoch, čím získate ďalšiu úroveň zabezpečenia proti phishingu</a:t>
            </a:r>
            <a:r>
              <a:rPr lang="en-GB" b="1" dirty="0">
                <a:latin typeface="Aptos" panose="020B0004020202020204" pitchFamily="34" charset="0"/>
              </a:rPr>
              <a:t>.</a:t>
            </a:r>
            <a:r>
              <a:rPr lang="sk-SK" b="1" dirty="0">
                <a:latin typeface="Aptos" panose="020B0004020202020204" pitchFamily="34" charset="0"/>
              </a:rPr>
              <a:t> </a:t>
            </a:r>
          </a:p>
          <a:p>
            <a:pPr lvl="1" algn="just">
              <a:spcAft>
                <a:spcPts val="600"/>
              </a:spcAft>
              <a:buClr>
                <a:schemeClr val="accent2"/>
              </a:buClr>
              <a:buFont typeface="Wingdings" panose="05000000000000000000" pitchFamily="2" charset="2"/>
              <a:buChar char="§"/>
            </a:pPr>
            <a:r>
              <a:rPr lang="sk-SK" b="1" dirty="0">
                <a:latin typeface="Aptos" panose="020B0004020202020204" pitchFamily="34" charset="0"/>
              </a:rPr>
              <a:t>Názor odborníka: </a:t>
            </a:r>
            <a:r>
              <a:rPr lang="sk-SK" dirty="0">
                <a:latin typeface="Aptos" panose="020B0004020202020204" pitchFamily="34" charset="0"/>
              </a:rPr>
              <a:t>"Najlepšou obranou proti phishingu je vzdelávanie. Pochopenie bežných taktík, ktoré používajú </a:t>
            </a:r>
            <a:r>
              <a:rPr lang="sk-SK" dirty="0" err="1">
                <a:latin typeface="Aptos" panose="020B0004020202020204" pitchFamily="34" charset="0"/>
              </a:rPr>
              <a:t>phishingoví</a:t>
            </a:r>
            <a:r>
              <a:rPr lang="sk-SK" dirty="0">
                <a:latin typeface="Aptos" panose="020B0004020202020204" pitchFamily="34" charset="0"/>
              </a:rPr>
              <a:t> útočníci, je prvým krokom k vlastnej ochrane." - </a:t>
            </a:r>
            <a:r>
              <a:rPr lang="sk-SK" dirty="0" err="1">
                <a:latin typeface="Aptos" panose="020B0004020202020204" pitchFamily="34" charset="0"/>
              </a:rPr>
              <a:t>Kevin</a:t>
            </a:r>
            <a:r>
              <a:rPr lang="sk-SK" dirty="0">
                <a:latin typeface="Aptos" panose="020B0004020202020204" pitchFamily="34" charset="0"/>
              </a:rPr>
              <a:t> </a:t>
            </a:r>
            <a:r>
              <a:rPr lang="sk-SK" dirty="0" err="1">
                <a:latin typeface="Aptos" panose="020B0004020202020204" pitchFamily="34" charset="0"/>
              </a:rPr>
              <a:t>Mitnick</a:t>
            </a:r>
            <a:r>
              <a:rPr lang="sk-SK" dirty="0">
                <a:latin typeface="Aptos" panose="020B0004020202020204" pitchFamily="34" charset="0"/>
              </a:rPr>
              <a:t>, uznávaný odborník na kybernetickú bezpečnosť</a:t>
            </a:r>
            <a:r>
              <a:rPr lang="en-GB" dirty="0">
                <a:latin typeface="Aptos" panose="020B0004020202020204" pitchFamily="34" charset="0"/>
              </a:rPr>
              <a:t>.</a:t>
            </a:r>
            <a:r>
              <a:rPr lang="sk-SK" dirty="0">
                <a:latin typeface="Aptos" panose="020B0004020202020204" pitchFamily="34" charset="0"/>
              </a:rPr>
              <a:t> </a:t>
            </a:r>
            <a:endParaRPr lang="en-GB" dirty="0">
              <a:latin typeface="Aptos" panose="020B0004020202020204" pitchFamily="34" charset="0"/>
            </a:endParaRPr>
          </a:p>
          <a:p>
            <a:pPr lvl="1" algn="just">
              <a:spcAft>
                <a:spcPts val="600"/>
              </a:spcAft>
              <a:buClr>
                <a:schemeClr val="accent2"/>
              </a:buClr>
              <a:buFont typeface="Wingdings" panose="05000000000000000000" pitchFamily="2" charset="2"/>
              <a:buChar char="§"/>
            </a:pPr>
            <a:r>
              <a:rPr lang="sk-SK" b="1" dirty="0">
                <a:latin typeface="Aptos" panose="020B0004020202020204" pitchFamily="34" charset="0"/>
              </a:rPr>
              <a:t>Otázka na zamyslenie</a:t>
            </a:r>
            <a:r>
              <a:rPr lang="en-GB" b="1" dirty="0">
                <a:latin typeface="Aptos" panose="020B0004020202020204" pitchFamily="34" charset="0"/>
              </a:rPr>
              <a:t>: </a:t>
            </a:r>
            <a:r>
              <a:rPr lang="sk-SK" dirty="0">
                <a:latin typeface="Aptos" panose="020B0004020202020204" pitchFamily="34" charset="0"/>
              </a:rPr>
              <a:t>Čo by ste mali urobiť ako prvé, ak dostanete e-mail so žiadosťou o naliehavú akciu a osobné informácie? A) Okamžite odpovedzte B) Overte si údaje odosielateľa</a:t>
            </a:r>
            <a:r>
              <a:rPr lang="en-GB" dirty="0">
                <a:latin typeface="Aptos" panose="020B0004020202020204" pitchFamily="34" charset="0"/>
              </a:rPr>
              <a:t> C) </a:t>
            </a:r>
            <a:r>
              <a:rPr lang="sk-SK" dirty="0">
                <a:latin typeface="Aptos" panose="020B0004020202020204" pitchFamily="34" charset="0"/>
              </a:rPr>
              <a:t>Ignorujte</a:t>
            </a:r>
            <a:r>
              <a:rPr lang="en-GB" dirty="0">
                <a:latin typeface="Aptos" panose="020B0004020202020204" pitchFamily="34" charset="0"/>
              </a:rPr>
              <a:t> e-mail</a:t>
            </a:r>
            <a:r>
              <a:rPr lang="sk-SK" dirty="0">
                <a:latin typeface="Aptos" panose="020B0004020202020204" pitchFamily="34" charset="0"/>
              </a:rPr>
              <a:t> </a:t>
            </a:r>
            <a:endParaRPr lang="en-GB" dirty="0">
              <a:latin typeface="Aptos" panose="020B0004020202020204" pitchFamily="34" charset="0"/>
            </a:endParaRP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Εικόνα 4">
            <a:extLst>
              <a:ext uri="{FF2B5EF4-FFF2-40B4-BE49-F238E27FC236}">
                <a16:creationId xmlns:a16="http://schemas.microsoft.com/office/drawing/2014/main" id="{ACB37D63-D747-A8B7-5AC6-D43B1D397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677" y="1845819"/>
            <a:ext cx="2382003" cy="3283438"/>
          </a:xfrm>
          <a:prstGeom prst="rect">
            <a:avLst/>
          </a:prstGeom>
        </p:spPr>
      </p:pic>
    </p:spTree>
    <p:extLst>
      <p:ext uri="{BB962C8B-B14F-4D97-AF65-F5344CB8AC3E}">
        <p14:creationId xmlns:p14="http://schemas.microsoft.com/office/powerpoint/2010/main" val="4190277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a:bodyPr>
          <a:lstStyle/>
          <a:p>
            <a:pPr algn="l"/>
            <a:r>
              <a:rPr lang="sk-SK" dirty="0">
                <a:latin typeface="Aptos" panose="020B0004020202020204" pitchFamily="34" charset="0"/>
                <a:ea typeface="Cambria"/>
              </a:rPr>
              <a:t>Heslá a autentifikácia</a:t>
            </a:r>
            <a:endParaRPr lang="en-US"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233376" y="1323910"/>
            <a:ext cx="10745263" cy="5257643"/>
          </a:xfrm>
        </p:spPr>
        <p:txBody>
          <a:bodyPr vert="horz" lIns="91440" tIns="45720" rIns="91440" bIns="45720" rtlCol="0">
            <a:normAutofit lnSpcReduction="10000"/>
          </a:bodyPr>
          <a:lstStyle/>
          <a:p>
            <a:pPr algn="just"/>
            <a:r>
              <a:rPr lang="sk-SK" dirty="0">
                <a:latin typeface="Aptos" panose="020B0004020202020204" pitchFamily="34" charset="0"/>
                <a:ea typeface="Cambria"/>
              </a:rPr>
              <a:t>Silné, jedinečné heslá a metódy autentifikácie chránia pred neoprávneným prístupom. Používajte kombináciu písmen, číslic a symbolov a používajte správcu hesiel na uchovávanie zložitých hesiel</a:t>
            </a:r>
            <a:r>
              <a:rPr lang="en-GB" dirty="0">
                <a:latin typeface="Aptos" panose="020B0004020202020204" pitchFamily="34" charset="0"/>
                <a:ea typeface="Cambria"/>
              </a:rPr>
              <a:t>.</a:t>
            </a:r>
            <a:r>
              <a:rPr lang="sk-SK" dirty="0">
                <a:latin typeface="Aptos" panose="020B0004020202020204" pitchFamily="34" charset="0"/>
                <a:ea typeface="Cambria"/>
              </a:rPr>
              <a:t> </a:t>
            </a:r>
            <a:r>
              <a:rPr lang="en-GB" dirty="0">
                <a:latin typeface="Aptos" panose="020B0004020202020204" pitchFamily="34" charset="0"/>
                <a:ea typeface="Cambria"/>
              </a:rPr>
              <a:t> </a:t>
            </a:r>
          </a:p>
          <a:p>
            <a:pPr lvl="1" algn="just">
              <a:buClr>
                <a:schemeClr val="accent2"/>
              </a:buClr>
              <a:buFont typeface="Wingdings" panose="05000000000000000000" pitchFamily="2" charset="2"/>
              <a:buChar char="§"/>
            </a:pPr>
            <a:r>
              <a:rPr lang="sk-SK" sz="2800" b="1" dirty="0">
                <a:latin typeface="Aptos" panose="020B0004020202020204" pitchFamily="34" charset="0"/>
                <a:ea typeface="Cambria"/>
              </a:rPr>
              <a:t>Rýchly tip</a:t>
            </a:r>
            <a:r>
              <a:rPr lang="en-GB" sz="2800" b="1" dirty="0">
                <a:latin typeface="Aptos" panose="020B0004020202020204" pitchFamily="34" charset="0"/>
                <a:ea typeface="Cambria"/>
              </a:rPr>
              <a:t>: </a:t>
            </a:r>
            <a:r>
              <a:rPr lang="sk-SK" sz="2800" dirty="0">
                <a:latin typeface="Aptos" panose="020B0004020202020204" pitchFamily="34" charset="0"/>
                <a:ea typeface="Cambria"/>
              </a:rPr>
              <a:t>Pravidelne meňte heslá a používajte prístupovú frázu, ktorá kombinuje štyri alebo viac nesúvisiacich slov na zabezpečenie robustnej bezpečnosti</a:t>
            </a:r>
            <a:r>
              <a:rPr lang="en-GB" sz="2800" b="1" dirty="0">
                <a:latin typeface="Aptos" panose="020B0004020202020204" pitchFamily="34" charset="0"/>
                <a:ea typeface="Cambria"/>
              </a:rPr>
              <a:t>.</a:t>
            </a:r>
            <a:r>
              <a:rPr lang="sk-SK" sz="2800" b="1" dirty="0">
                <a:latin typeface="Aptos" panose="020B0004020202020204" pitchFamily="34" charset="0"/>
                <a:ea typeface="Cambria"/>
              </a:rPr>
              <a:t> </a:t>
            </a:r>
            <a:endParaRPr lang="en-GB" sz="2800" dirty="0">
              <a:latin typeface="Aptos" panose="020B0004020202020204" pitchFamily="34" charset="0"/>
              <a:ea typeface="Cambria"/>
            </a:endParaRPr>
          </a:p>
          <a:p>
            <a:pPr lvl="1" algn="just">
              <a:buClr>
                <a:schemeClr val="accent2"/>
              </a:buClr>
              <a:buFont typeface="Wingdings" panose="05000000000000000000" pitchFamily="2" charset="2"/>
              <a:buChar char="§"/>
            </a:pPr>
            <a:r>
              <a:rPr lang="sk-SK" sz="2800" b="1" dirty="0">
                <a:latin typeface="Aptos" panose="020B0004020202020204" pitchFamily="34" charset="0"/>
                <a:ea typeface="Cambria"/>
              </a:rPr>
              <a:t>Čo ak</a:t>
            </a:r>
            <a:r>
              <a:rPr lang="en-GB" sz="2800" b="1" dirty="0">
                <a:latin typeface="Aptos" panose="020B0004020202020204" pitchFamily="34" charset="0"/>
                <a:ea typeface="Cambria"/>
              </a:rPr>
              <a:t>? </a:t>
            </a:r>
            <a:r>
              <a:rPr lang="sk-SK" sz="2800" b="1" dirty="0">
                <a:latin typeface="Aptos" panose="020B0004020202020204" pitchFamily="34" charset="0"/>
                <a:ea typeface="Cambria"/>
              </a:rPr>
              <a:t>Scenár:</a:t>
            </a:r>
            <a:r>
              <a:rPr lang="sk-SK" sz="2800" dirty="0">
                <a:latin typeface="Aptos" panose="020B0004020202020204" pitchFamily="34" charset="0"/>
                <a:ea typeface="Cambria"/>
              </a:rPr>
              <a:t> Predstavte si, že vaše heslo bolo rovnaké pre všetky účty a jeden bol napadnutý. Ako rýchlo by mohli byť napadnuté aj ostatné</a:t>
            </a:r>
            <a:r>
              <a:rPr lang="en-GB" sz="2800" dirty="0">
                <a:latin typeface="Aptos" panose="020B0004020202020204" pitchFamily="34" charset="0"/>
                <a:ea typeface="Cambria"/>
              </a:rPr>
              <a:t>?</a:t>
            </a:r>
            <a:r>
              <a:rPr lang="sk-SK" sz="2800" dirty="0">
                <a:latin typeface="Aptos" panose="020B0004020202020204" pitchFamily="34" charset="0"/>
                <a:ea typeface="Cambria"/>
              </a:rPr>
              <a:t> </a:t>
            </a:r>
            <a:endParaRPr lang="en-GB" sz="2800" dirty="0">
              <a:latin typeface="Aptos" panose="020B0004020202020204" pitchFamily="34" charset="0"/>
              <a:ea typeface="Cambria"/>
            </a:endParaRPr>
          </a:p>
          <a:p>
            <a:pPr algn="just"/>
            <a:r>
              <a:rPr lang="sk-SK" dirty="0">
                <a:latin typeface="Aptos" panose="020B0004020202020204" pitchFamily="34" charset="0"/>
                <a:ea typeface="Cambria"/>
              </a:rPr>
              <a:t>Názor odborníka</a:t>
            </a:r>
            <a:r>
              <a:rPr lang="en-GB" dirty="0">
                <a:latin typeface="Aptos" panose="020B0004020202020204" pitchFamily="34" charset="0"/>
                <a:ea typeface="Cambria"/>
              </a:rPr>
              <a:t>: "</a:t>
            </a:r>
            <a:r>
              <a:rPr lang="sk-SK" dirty="0">
                <a:latin typeface="Aptos" panose="020B0004020202020204" pitchFamily="34" charset="0"/>
                <a:ea typeface="Cambria"/>
              </a:rPr>
              <a:t>Heslá sú ako spodná bielizeň: nedovoľte ľuďom, aby ich videli, meňte ich veľmi často a nemali by ste ich zdieľať s cudzími ľuďmi." - </a:t>
            </a:r>
            <a:r>
              <a:rPr lang="sk-SK" dirty="0" err="1">
                <a:latin typeface="Aptos" panose="020B0004020202020204" pitchFamily="34" charset="0"/>
                <a:ea typeface="Cambria"/>
              </a:rPr>
              <a:t>Chris</a:t>
            </a:r>
            <a:r>
              <a:rPr lang="sk-SK" dirty="0">
                <a:latin typeface="Aptos" panose="020B0004020202020204" pitchFamily="34" charset="0"/>
                <a:ea typeface="Cambria"/>
              </a:rPr>
              <a:t> </a:t>
            </a:r>
            <a:r>
              <a:rPr lang="sk-SK" dirty="0" err="1">
                <a:latin typeface="Aptos" panose="020B0004020202020204" pitchFamily="34" charset="0"/>
                <a:ea typeface="Cambria"/>
              </a:rPr>
              <a:t>Pirillo</a:t>
            </a:r>
            <a:r>
              <a:rPr lang="sk-SK" dirty="0">
                <a:latin typeface="Aptos" panose="020B0004020202020204" pitchFamily="34" charset="0"/>
                <a:ea typeface="Cambria"/>
              </a:rPr>
              <a:t>, technický expert</a:t>
            </a:r>
            <a:r>
              <a:rPr lang="en-GB" dirty="0">
                <a:latin typeface="Aptos" panose="020B0004020202020204" pitchFamily="34" charset="0"/>
                <a:ea typeface="Cambria"/>
              </a:rPr>
              <a:t>.</a:t>
            </a:r>
            <a:r>
              <a:rPr lang="sk-SK" dirty="0">
                <a:latin typeface="Aptos" panose="020B0004020202020204" pitchFamily="34" charset="0"/>
                <a:ea typeface="Cambria"/>
              </a:rPr>
              <a:t> </a:t>
            </a:r>
            <a:endParaRPr lang="en-GB" dirty="0">
              <a:latin typeface="Aptos" panose="020B0004020202020204" pitchFamily="34" charset="0"/>
              <a:ea typeface="Cambria"/>
            </a:endParaRPr>
          </a:p>
        </p:txBody>
      </p:sp>
    </p:spTree>
    <p:extLst>
      <p:ext uri="{BB962C8B-B14F-4D97-AF65-F5344CB8AC3E}">
        <p14:creationId xmlns:p14="http://schemas.microsoft.com/office/powerpoint/2010/main" val="304868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52361" y="250032"/>
            <a:ext cx="11192579" cy="769564"/>
          </a:xfrm>
        </p:spPr>
        <p:txBody>
          <a:bodyPr>
            <a:normAutofit/>
          </a:bodyPr>
          <a:lstStyle/>
          <a:p>
            <a:pPr algn="l">
              <a:spcAft>
                <a:spcPts val="600"/>
              </a:spcAft>
            </a:pPr>
            <a:r>
              <a:rPr lang="sk-SK" sz="4000" dirty="0">
                <a:latin typeface="Aptos" panose="020B0004020202020204" pitchFamily="34" charset="0"/>
                <a:cs typeface="Calibri" panose="020F0502020204030204" pitchFamily="34" charset="0"/>
              </a:rPr>
              <a:t>Používanie sociálnych médií – s rozumom</a:t>
            </a:r>
            <a:endParaRPr lang="en-GB" sz="4000" dirty="0">
              <a:latin typeface="Aptos" panose="020B0004020202020204" pitchFamily="34" charset="0"/>
              <a:cs typeface="Calibri" panose="020F0502020204030204" pitchFamily="34" charset="0"/>
            </a:endParaRPr>
          </a:p>
        </p:txBody>
      </p:sp>
      <p:sp>
        <p:nvSpPr>
          <p:cNvPr id="3" name="Content Placeholder 2"/>
          <p:cNvSpPr>
            <a:spLocks noGrp="1"/>
          </p:cNvSpPr>
          <p:nvPr>
            <p:ph idx="1"/>
          </p:nvPr>
        </p:nvSpPr>
        <p:spPr>
          <a:xfrm>
            <a:off x="375024" y="1208652"/>
            <a:ext cx="7535599" cy="5160250"/>
          </a:xfrm>
        </p:spPr>
        <p:txBody>
          <a:bodyPr>
            <a:normAutofit fontScale="92500"/>
          </a:bodyPr>
          <a:lstStyle/>
          <a:p>
            <a:pPr marL="0" indent="0" algn="just">
              <a:spcAft>
                <a:spcPts val="600"/>
              </a:spcAft>
              <a:buNone/>
            </a:pPr>
            <a:r>
              <a:rPr lang="sk-SK" dirty="0">
                <a:latin typeface="Aptos" panose="020B0004020202020204" pitchFamily="34" charset="0"/>
              </a:rPr>
              <a:t>Sociálne médiá sú dvojsečná zbraň, ktorá ponúka jednak možnosť spojenia a komunikáciu, ale aj ohrozenie súkromia. Prispôsobte si nastavenia ochrany osobných údajov, dbajte na to, čo zdieľate a naučte sa používať nástroje platformy na nahlásenie a blokovanie obťažovania</a:t>
            </a:r>
            <a:r>
              <a:rPr lang="en-GB" dirty="0">
                <a:latin typeface="Aptos" panose="020B0004020202020204" pitchFamily="34" charset="0"/>
              </a:rPr>
              <a:t>.</a:t>
            </a:r>
          </a:p>
          <a:p>
            <a:pPr algn="just">
              <a:spcAft>
                <a:spcPts val="600"/>
              </a:spcAft>
            </a:pPr>
            <a:r>
              <a:rPr lang="sk-SK" b="1" dirty="0">
                <a:latin typeface="Aptos" panose="020B0004020202020204" pitchFamily="34" charset="0"/>
              </a:rPr>
              <a:t>Rýchly tip</a:t>
            </a:r>
            <a:r>
              <a:rPr lang="en-GB" b="1" dirty="0">
                <a:latin typeface="Aptos" panose="020B0004020202020204" pitchFamily="34" charset="0"/>
              </a:rPr>
              <a:t>: </a:t>
            </a:r>
            <a:r>
              <a:rPr lang="sk-SK" dirty="0">
                <a:latin typeface="Aptos" panose="020B0004020202020204" pitchFamily="34" charset="0"/>
              </a:rPr>
              <a:t>Pravidelne kontrolujte, kto má prístup k vašim príspevkom a osobným informáciám na platformách sociálnych médií</a:t>
            </a:r>
            <a:r>
              <a:rPr lang="en-GB" b="1" dirty="0">
                <a:latin typeface="Aptos" panose="020B0004020202020204" pitchFamily="34" charset="0"/>
              </a:rPr>
              <a:t>.</a:t>
            </a:r>
            <a:r>
              <a:rPr lang="sk-SK" b="1" dirty="0">
                <a:latin typeface="Aptos" panose="020B0004020202020204" pitchFamily="34" charset="0"/>
              </a:rPr>
              <a:t> </a:t>
            </a:r>
          </a:p>
          <a:p>
            <a:pPr algn="just">
              <a:spcAft>
                <a:spcPts val="600"/>
              </a:spcAft>
            </a:pPr>
            <a:r>
              <a:rPr lang="sk-SK" b="1" dirty="0">
                <a:latin typeface="Aptos" panose="020B0004020202020204" pitchFamily="34" charset="0"/>
              </a:rPr>
              <a:t>Otázka na zamyslenie</a:t>
            </a:r>
            <a:r>
              <a:rPr lang="en-GB" b="1" dirty="0">
                <a:latin typeface="Aptos" panose="020B0004020202020204" pitchFamily="34" charset="0"/>
              </a:rPr>
              <a:t>: </a:t>
            </a:r>
            <a:r>
              <a:rPr lang="sk-SK" dirty="0">
                <a:latin typeface="Aptos" panose="020B0004020202020204" pitchFamily="34" charset="0"/>
              </a:rPr>
              <a:t>Ako často by ste mali kontrolovať a aktualizovať nastavenia ochrany osobných údajov na sociálnych sieťach? A) Raz za rok B) Po každej aktualizácii</a:t>
            </a:r>
            <a:r>
              <a:rPr lang="en-GB" dirty="0">
                <a:latin typeface="Aptos" panose="020B0004020202020204" pitchFamily="34" charset="0"/>
              </a:rPr>
              <a:t> C) </a:t>
            </a:r>
            <a:r>
              <a:rPr lang="sk-SK" dirty="0">
                <a:latin typeface="Aptos" panose="020B0004020202020204" pitchFamily="34" charset="0"/>
              </a:rPr>
              <a:t>Mesačne </a:t>
            </a:r>
            <a:endParaRPr lang="en-GB" dirty="0">
              <a:latin typeface="Aptos" panose="020B0004020202020204" pitchFamily="34" charset="0"/>
            </a:endParaRP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Εικόνα 4">
            <a:extLst>
              <a:ext uri="{FF2B5EF4-FFF2-40B4-BE49-F238E27FC236}">
                <a16:creationId xmlns:a16="http://schemas.microsoft.com/office/drawing/2014/main" id="{B532F5BA-A168-A8AC-F706-F5B0AC1C7E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5647" y="1811599"/>
            <a:ext cx="2843331" cy="3781630"/>
          </a:xfrm>
          <a:prstGeom prst="rect">
            <a:avLst/>
          </a:prstGeom>
        </p:spPr>
      </p:pic>
    </p:spTree>
    <p:extLst>
      <p:ext uri="{BB962C8B-B14F-4D97-AF65-F5344CB8AC3E}">
        <p14:creationId xmlns:p14="http://schemas.microsoft.com/office/powerpoint/2010/main" val="4049728296"/>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9E610D-2AA5-4DB0-AE9A-5A806C93AE08}">
  <ds:schemaRefs>
    <ds:schemaRef ds:uri="http://schemas.microsoft.com/sharepoint/v3/contenttype/forms"/>
  </ds:schemaRefs>
</ds:datastoreItem>
</file>

<file path=customXml/itemProps2.xml><?xml version="1.0" encoding="utf-8"?>
<ds:datastoreItem xmlns:ds="http://schemas.openxmlformats.org/officeDocument/2006/customXml" ds:itemID="{31F95F46-5BD5-4797-A7C6-BFE05AA8F5BB}"/>
</file>

<file path=customXml/itemProps3.xml><?xml version="1.0" encoding="utf-8"?>
<ds:datastoreItem xmlns:ds="http://schemas.openxmlformats.org/officeDocument/2006/customXml" ds:itemID="{E0200AA9-02BF-40F6-BEEC-73EBC940B140}">
  <ds:schemaRefs>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purl.org/dc/dcmitype/"/>
    <ds:schemaRef ds:uri="48bc9dea-9bf6-49de-a95a-f1fa7fcbbbfa"/>
    <ds:schemaRef ds:uri="http://schemas.microsoft.com/office/infopath/2007/PartnerControls"/>
    <ds:schemaRef ds:uri="86c132ca-d2ce-4f1f-9992-28ad6e1060fc"/>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427</TotalTime>
  <Words>2078</Words>
  <Application>Microsoft Office PowerPoint</Application>
  <PresentationFormat>Widescreen</PresentationFormat>
  <Paragraphs>93</Paragraphs>
  <Slides>17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Aptos</vt:lpstr>
      <vt:lpstr>Aptos Display</vt:lpstr>
      <vt:lpstr>Arial</vt:lpstr>
      <vt:lpstr>Calibri</vt:lpstr>
      <vt:lpstr>Cambria</vt:lpstr>
      <vt:lpstr>Wingdings</vt:lpstr>
      <vt:lpstr>Motív Office</vt:lpstr>
      <vt:lpstr>1_Motív Office</vt:lpstr>
      <vt:lpstr>Digitálne občianstvo – online bezpečnosť a digitálne práva</vt:lpstr>
      <vt:lpstr>Online bezpečnosť a digitálne práva</vt:lpstr>
      <vt:lpstr>Piliere online bezpečnosti</vt:lpstr>
      <vt:lpstr>Vaše digitálne práva</vt:lpstr>
      <vt:lpstr>Ochrana vášho súkromia v online prostredí</vt:lpstr>
      <vt:lpstr>Orientácia v prostredí kybernetických hrozieb</vt:lpstr>
      <vt:lpstr>Umenie rozpoznať phishingový útok</vt:lpstr>
      <vt:lpstr>Heslá a autentifikácia</vt:lpstr>
      <vt:lpstr>Používanie sociálnych médií – s rozumom</vt:lpstr>
      <vt:lpstr>Porozumenie zberu dát  Demystifikácia zberu dát</vt:lpstr>
      <vt:lpstr>Právo Byť Zabudnutý:  Uplatnenie Práva Byť Zabudnutý </vt:lpstr>
      <vt:lpstr>Digitálne obťažovanie a ako proti nemu bojovať </vt:lpstr>
      <vt:lpstr>Používanie šifrovanej komunikácie</vt:lpstr>
      <vt:lpstr>Bezpečné online transakcie</vt:lpstr>
      <vt:lpstr>Digitálna gramotnosť pre všetkých </vt:lpstr>
      <vt:lpstr>Formovanie digitálnej budúcnosti. Vaša úloha v digitálnej budúcnosti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Digital Resilience by Making Digital Wellbeing and Security Accessible to All 2022-2-SK01-KA220-ADU-000096888</dc:title>
  <dc:creator>Alexandros Koumanis</dc:creator>
  <cp:lastModifiedBy>Martina Hanová</cp:lastModifiedBy>
  <cp:revision>57</cp:revision>
  <dcterms:created xsi:type="dcterms:W3CDTF">2024-06-25T09:00:25Z</dcterms:created>
  <dcterms:modified xsi:type="dcterms:W3CDTF">2024-10-14T11:12:33Z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