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9" r:id="rId5"/>
  </p:sldMasterIdLst>
  <p:sldIdLst>
    <p:sldId id="295" r:id="rId6"/>
    <p:sldId id="296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290" r:id="rId18"/>
    <p:sldId id="308" r:id="rId19"/>
    <p:sldId id="309" r:id="rId20"/>
    <p:sldId id="310" r:id="rId21"/>
    <p:sldId id="311" r:id="rId22"/>
    <p:sldId id="312" r:id="rId23"/>
    <p:sldId id="314" r:id="rId24"/>
    <p:sldId id="315" r:id="rId25"/>
    <p:sldId id="317" r:id="rId2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5DB165-D3FA-48F5-B897-6D11180F3A13}" type="doc">
      <dgm:prSet loTypeId="urn:microsoft.com/office/officeart/2016/7/layout/RepeatingBendingProcessNew" loCatId="process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F9C2F4BE-EB9B-4688-A872-ADD58D39D041}">
      <dgm:prSet/>
      <dgm:spPr/>
      <dgm:t>
        <a:bodyPr/>
        <a:lstStyle/>
        <a:p>
          <a:pPr>
            <a:spcAft>
              <a:spcPts val="0"/>
            </a:spcAft>
          </a:pPr>
          <a:r>
            <a:rPr lang="cs-CZ" b="1" dirty="0">
              <a:latin typeface="Aptos" panose="020B0004020202020204" pitchFamily="34" charset="0"/>
              <a:cs typeface="Calibri" panose="020F0502020204030204" pitchFamily="34" charset="0"/>
            </a:rPr>
            <a:t>Co je kultura?</a:t>
          </a:r>
          <a:r>
            <a:rPr lang="sk-SK" b="1" dirty="0">
              <a:latin typeface="Aptos" panose="020B0004020202020204" pitchFamily="34" charset="0"/>
              <a:cs typeface="Calibri" panose="020F0502020204030204" pitchFamily="34" charset="0"/>
            </a:rPr>
            <a:t> </a:t>
          </a:r>
        </a:p>
        <a:p>
          <a:pPr>
            <a:spcAft>
              <a:spcPts val="0"/>
            </a:spcAft>
          </a:pPr>
          <a:r>
            <a:rPr lang="cs-CZ" dirty="0">
              <a:latin typeface="Aptos" panose="020B0004020202020204" pitchFamily="34" charset="0"/>
              <a:cs typeface="Calibri" panose="020F0502020204030204" pitchFamily="34" charset="0"/>
            </a:rPr>
            <a:t>Kultura je vnímána jako soubor sdílených významů, symbolů a jazyků, jejichž prostřednictvím se prolíná kulturní skupina s realitou.</a:t>
          </a:r>
          <a:endParaRPr lang="en-US" dirty="0">
            <a:latin typeface="Aptos" panose="020B0004020202020204" pitchFamily="34" charset="0"/>
          </a:endParaRPr>
        </a:p>
      </dgm:t>
    </dgm:pt>
    <dgm:pt modelId="{8E8351F2-7651-4031-A843-6C966FB0A51A}" type="parTrans" cxnId="{FB5B30B6-57F6-4F69-9140-1141AC4B2C58}">
      <dgm:prSet/>
      <dgm:spPr/>
      <dgm:t>
        <a:bodyPr/>
        <a:lstStyle/>
        <a:p>
          <a:endParaRPr lang="en-US"/>
        </a:p>
      </dgm:t>
    </dgm:pt>
    <dgm:pt modelId="{97070667-920B-4A5C-879E-A0476EF7D076}" type="sibTrans" cxnId="{FB5B30B6-57F6-4F69-9140-1141AC4B2C58}">
      <dgm:prSet/>
      <dgm:spPr/>
      <dgm:t>
        <a:bodyPr/>
        <a:lstStyle/>
        <a:p>
          <a:endParaRPr lang="en-US"/>
        </a:p>
      </dgm:t>
    </dgm:pt>
    <dgm:pt modelId="{F896F5E4-15BF-42B7-A51E-CA6559A2EC6C}">
      <dgm:prSet/>
      <dgm:spPr/>
      <dgm:t>
        <a:bodyPr/>
        <a:lstStyle/>
        <a:p>
          <a:pPr>
            <a:spcAft>
              <a:spcPts val="0"/>
            </a:spcAft>
          </a:pPr>
          <a:r>
            <a:rPr lang="cs-CZ" b="1" dirty="0">
              <a:latin typeface="Aptos" panose="020B0004020202020204" pitchFamily="34" charset="0"/>
              <a:cs typeface="Calibri" panose="020F0502020204030204" pitchFamily="34" charset="0"/>
            </a:rPr>
            <a:t>Co je kulturní skupina?</a:t>
          </a:r>
          <a:endParaRPr lang="sk-SK" b="1" dirty="0">
            <a:latin typeface="Aptos" panose="020B0004020202020204" pitchFamily="34" charset="0"/>
            <a:cs typeface="Calibri" panose="020F0502020204030204" pitchFamily="34" charset="0"/>
          </a:endParaRPr>
        </a:p>
        <a:p>
          <a:pPr>
            <a:spcAft>
              <a:spcPts val="0"/>
            </a:spcAft>
          </a:pPr>
          <a:r>
            <a:rPr lang="cs-CZ" dirty="0">
              <a:latin typeface="Aptos" panose="020B0004020202020204" pitchFamily="34" charset="0"/>
              <a:cs typeface="Calibri" panose="020F0502020204030204" pitchFamily="34" charset="0"/>
            </a:rPr>
            <a:t>Kulturní skupina je definována jako skupina jedinců, kteří společně sdílejí základní přesvědčení, vzorce chování a hodnoty.</a:t>
          </a:r>
          <a:endParaRPr lang="en-US" dirty="0">
            <a:latin typeface="Aptos" panose="020B0004020202020204" pitchFamily="34" charset="0"/>
          </a:endParaRPr>
        </a:p>
      </dgm:t>
    </dgm:pt>
    <dgm:pt modelId="{E14449A5-0CD7-4EF3-A112-3C5B96BC3A3B}" type="parTrans" cxnId="{6FE6C4C1-99CB-403A-BFDC-9DB772E1FC40}">
      <dgm:prSet/>
      <dgm:spPr/>
      <dgm:t>
        <a:bodyPr/>
        <a:lstStyle/>
        <a:p>
          <a:endParaRPr lang="en-US"/>
        </a:p>
      </dgm:t>
    </dgm:pt>
    <dgm:pt modelId="{2A6D5719-2F96-47BE-B966-4671EADC725C}" type="sibTrans" cxnId="{6FE6C4C1-99CB-403A-BFDC-9DB772E1FC40}">
      <dgm:prSet/>
      <dgm:spPr/>
      <dgm:t>
        <a:bodyPr/>
        <a:lstStyle/>
        <a:p>
          <a:endParaRPr lang="en-US"/>
        </a:p>
      </dgm:t>
    </dgm:pt>
    <dgm:pt modelId="{2B8326B8-167C-472B-8A31-DD4D5FF85964}">
      <dgm:prSet/>
      <dgm:spPr/>
      <dgm:t>
        <a:bodyPr/>
        <a:lstStyle/>
        <a:p>
          <a:r>
            <a:rPr lang="cs-CZ" dirty="0">
              <a:latin typeface="Aptos" panose="020B0004020202020204" pitchFamily="34" charset="0"/>
              <a:cs typeface="Calibri" panose="020F0502020204030204" pitchFamily="34" charset="0"/>
            </a:rPr>
            <a:t>Vztahuje se ke skupinám, </a:t>
          </a:r>
          <a:r>
            <a:rPr lang="cs-CZ" b="1" dirty="0">
              <a:latin typeface="Aptos" panose="020B0004020202020204" pitchFamily="34" charset="0"/>
              <a:cs typeface="Calibri" panose="020F0502020204030204" pitchFamily="34" charset="0"/>
            </a:rPr>
            <a:t>do nichž jsme se narodili,</a:t>
          </a:r>
          <a:r>
            <a:rPr lang="cs-CZ" b="0" dirty="0">
              <a:latin typeface="Aptos" panose="020B0004020202020204" pitchFamily="34" charset="0"/>
              <a:cs typeface="Calibri" panose="020F0502020204030204" pitchFamily="34" charset="0"/>
            </a:rPr>
            <a:t> jako např. rasa, národ, pohlaví, sociální třída nebo náboženské přesvědčení</a:t>
          </a:r>
          <a:r>
            <a:rPr lang="en-GB" dirty="0">
              <a:latin typeface="Aptos" panose="020B0004020202020204" pitchFamily="34" charset="0"/>
              <a:cs typeface="Calibri" panose="020F0502020204030204" pitchFamily="34" charset="0"/>
            </a:rPr>
            <a:t>. </a:t>
          </a:r>
          <a:endParaRPr lang="en-US" dirty="0">
            <a:latin typeface="Aptos" panose="020B0004020202020204" pitchFamily="34" charset="0"/>
          </a:endParaRPr>
        </a:p>
      </dgm:t>
    </dgm:pt>
    <dgm:pt modelId="{9DF25FDF-D115-4827-87D9-EA742B190B06}" type="sibTrans" cxnId="{86C0B731-A906-4687-BF9E-26F80F8A4B0F}">
      <dgm:prSet/>
      <dgm:spPr/>
      <dgm:t>
        <a:bodyPr/>
        <a:lstStyle/>
        <a:p>
          <a:endParaRPr lang="en-US"/>
        </a:p>
      </dgm:t>
    </dgm:pt>
    <dgm:pt modelId="{A38A949D-1398-417C-9351-C1443C5193E1}" type="parTrans" cxnId="{86C0B731-A906-4687-BF9E-26F80F8A4B0F}">
      <dgm:prSet/>
      <dgm:spPr/>
      <dgm:t>
        <a:bodyPr/>
        <a:lstStyle/>
        <a:p>
          <a:endParaRPr lang="en-US"/>
        </a:p>
      </dgm:t>
    </dgm:pt>
    <dgm:pt modelId="{052DF383-350B-4FD4-8E25-ED07FDA23290}">
      <dgm:prSet custT="1"/>
      <dgm:spPr/>
      <dgm:t>
        <a:bodyPr/>
        <a:lstStyle/>
        <a:p>
          <a:r>
            <a:rPr lang="cs-CZ" sz="1400" dirty="0">
              <a:latin typeface="Aptos" panose="020B0004020202020204" pitchFamily="34" charset="0"/>
              <a:cs typeface="Calibri" panose="020F0502020204030204" pitchFamily="34" charset="0"/>
            </a:rPr>
            <a:t>Může také zahrnovat </a:t>
          </a:r>
          <a:r>
            <a:rPr lang="cs-CZ" sz="1400" b="1" dirty="0">
              <a:latin typeface="Aptos" panose="020B0004020202020204" pitchFamily="34" charset="0"/>
              <a:cs typeface="Calibri" panose="020F0502020204030204" pitchFamily="34" charset="0"/>
            </a:rPr>
            <a:t>skupiny, kde se jedinec stává členem. </a:t>
          </a:r>
          <a:r>
            <a:rPr lang="cs-CZ" sz="1400" b="0" dirty="0">
              <a:latin typeface="Aptos" panose="020B0004020202020204" pitchFamily="34" charset="0"/>
              <a:cs typeface="Calibri" panose="020F0502020204030204" pitchFamily="34" charset="0"/>
            </a:rPr>
            <a:t>Např. je možné přijmout novou kulturu tím, že se přestěhujeme do jiné země/sousedství, zastáváme určitou profesi a/nebo sportovní/kulturní klub, změnou společenského statusu, novým znevýhodněním aj.</a:t>
          </a:r>
          <a:r>
            <a:rPr lang="en-GB" sz="1400" dirty="0">
              <a:latin typeface="Aptos" panose="020B0004020202020204" pitchFamily="34" charset="0"/>
              <a:cs typeface="Calibri" panose="020F0502020204030204" pitchFamily="34" charset="0"/>
            </a:rPr>
            <a:t> </a:t>
          </a:r>
          <a:endParaRPr lang="en-GB" sz="1400" dirty="0">
            <a:latin typeface="Aptos" panose="020B0004020202020204" pitchFamily="34" charset="0"/>
          </a:endParaRPr>
        </a:p>
      </dgm:t>
    </dgm:pt>
    <dgm:pt modelId="{96A76F2E-23E4-4A53-8868-A369F11AD4B1}" type="parTrans" cxnId="{54F57CD8-0084-4352-8E00-3DA47B8ED5A2}">
      <dgm:prSet/>
      <dgm:spPr/>
      <dgm:t>
        <a:bodyPr/>
        <a:lstStyle/>
        <a:p>
          <a:endParaRPr lang="en-GB"/>
        </a:p>
      </dgm:t>
    </dgm:pt>
    <dgm:pt modelId="{6D885AD1-90E2-429E-86BB-70C35AC05FC3}" type="sibTrans" cxnId="{54F57CD8-0084-4352-8E00-3DA47B8ED5A2}">
      <dgm:prSet/>
      <dgm:spPr/>
      <dgm:t>
        <a:bodyPr/>
        <a:lstStyle/>
        <a:p>
          <a:endParaRPr lang="en-GB"/>
        </a:p>
      </dgm:t>
    </dgm:pt>
    <dgm:pt modelId="{29E57C68-64CA-4CF6-9689-F33E59959F6B}" type="pres">
      <dgm:prSet presAssocID="{795DB165-D3FA-48F5-B897-6D11180F3A13}" presName="Name0" presStyleCnt="0">
        <dgm:presLayoutVars>
          <dgm:dir/>
          <dgm:resizeHandles val="exact"/>
        </dgm:presLayoutVars>
      </dgm:prSet>
      <dgm:spPr/>
    </dgm:pt>
    <dgm:pt modelId="{6E7072B4-3EEC-490A-90B4-414DEA85C6E4}" type="pres">
      <dgm:prSet presAssocID="{F9C2F4BE-EB9B-4688-A872-ADD58D39D041}" presName="node" presStyleLbl="node1" presStyleIdx="0" presStyleCnt="4">
        <dgm:presLayoutVars>
          <dgm:bulletEnabled val="1"/>
        </dgm:presLayoutVars>
      </dgm:prSet>
      <dgm:spPr/>
    </dgm:pt>
    <dgm:pt modelId="{55D2B923-CC5B-4EE2-8282-B5A93F8FD380}" type="pres">
      <dgm:prSet presAssocID="{97070667-920B-4A5C-879E-A0476EF7D076}" presName="sibTrans" presStyleLbl="sibTrans1D1" presStyleIdx="0" presStyleCnt="3"/>
      <dgm:spPr/>
    </dgm:pt>
    <dgm:pt modelId="{F47BBC3C-3165-4B6E-989F-BB0A18B9D768}" type="pres">
      <dgm:prSet presAssocID="{97070667-920B-4A5C-879E-A0476EF7D076}" presName="connectorText" presStyleLbl="sibTrans1D1" presStyleIdx="0" presStyleCnt="3"/>
      <dgm:spPr/>
    </dgm:pt>
    <dgm:pt modelId="{6FA60F11-CB14-469A-ADD5-82CD6F7D3EE2}" type="pres">
      <dgm:prSet presAssocID="{F896F5E4-15BF-42B7-A51E-CA6559A2EC6C}" presName="node" presStyleLbl="node1" presStyleIdx="1" presStyleCnt="4">
        <dgm:presLayoutVars>
          <dgm:bulletEnabled val="1"/>
        </dgm:presLayoutVars>
      </dgm:prSet>
      <dgm:spPr/>
    </dgm:pt>
    <dgm:pt modelId="{C400297C-FA05-4B74-A59C-2BEB62953FDD}" type="pres">
      <dgm:prSet presAssocID="{2A6D5719-2F96-47BE-B966-4671EADC725C}" presName="sibTrans" presStyleLbl="sibTrans1D1" presStyleIdx="1" presStyleCnt="3"/>
      <dgm:spPr/>
    </dgm:pt>
    <dgm:pt modelId="{EB56155D-76A8-488C-866B-B452C7D52C4A}" type="pres">
      <dgm:prSet presAssocID="{2A6D5719-2F96-47BE-B966-4671EADC725C}" presName="connectorText" presStyleLbl="sibTrans1D1" presStyleIdx="1" presStyleCnt="3"/>
      <dgm:spPr/>
    </dgm:pt>
    <dgm:pt modelId="{276503E6-BCF1-45DB-B223-CCA23B11B2D5}" type="pres">
      <dgm:prSet presAssocID="{2B8326B8-167C-472B-8A31-DD4D5FF85964}" presName="node" presStyleLbl="node1" presStyleIdx="2" presStyleCnt="4">
        <dgm:presLayoutVars>
          <dgm:bulletEnabled val="1"/>
        </dgm:presLayoutVars>
      </dgm:prSet>
      <dgm:spPr/>
    </dgm:pt>
    <dgm:pt modelId="{63527F1E-D72A-4448-AE51-41CB1A8F979D}" type="pres">
      <dgm:prSet presAssocID="{9DF25FDF-D115-4827-87D9-EA742B190B06}" presName="sibTrans" presStyleLbl="sibTrans1D1" presStyleIdx="2" presStyleCnt="3"/>
      <dgm:spPr/>
    </dgm:pt>
    <dgm:pt modelId="{66D24D4A-07CD-48DC-8A5E-62FDD1F6FE00}" type="pres">
      <dgm:prSet presAssocID="{9DF25FDF-D115-4827-87D9-EA742B190B06}" presName="connectorText" presStyleLbl="sibTrans1D1" presStyleIdx="2" presStyleCnt="3"/>
      <dgm:spPr/>
    </dgm:pt>
    <dgm:pt modelId="{D0B18841-50B3-406B-B5E1-97D50C61189A}" type="pres">
      <dgm:prSet presAssocID="{052DF383-350B-4FD4-8E25-ED07FDA23290}" presName="node" presStyleLbl="node1" presStyleIdx="3" presStyleCnt="4">
        <dgm:presLayoutVars>
          <dgm:bulletEnabled val="1"/>
        </dgm:presLayoutVars>
      </dgm:prSet>
      <dgm:spPr/>
    </dgm:pt>
  </dgm:ptLst>
  <dgm:cxnLst>
    <dgm:cxn modelId="{0FA6AC17-C932-4C9A-B321-46CC2181D122}" type="presOf" srcId="{F9C2F4BE-EB9B-4688-A872-ADD58D39D041}" destId="{6E7072B4-3EEC-490A-90B4-414DEA85C6E4}" srcOrd="0" destOrd="0" presId="urn:microsoft.com/office/officeart/2016/7/layout/RepeatingBendingProcessNew"/>
    <dgm:cxn modelId="{76736B27-FE9C-421A-BC5F-81D620F680FC}" type="presOf" srcId="{97070667-920B-4A5C-879E-A0476EF7D076}" destId="{F47BBC3C-3165-4B6E-989F-BB0A18B9D768}" srcOrd="1" destOrd="0" presId="urn:microsoft.com/office/officeart/2016/7/layout/RepeatingBendingProcessNew"/>
    <dgm:cxn modelId="{86C0B731-A906-4687-BF9E-26F80F8A4B0F}" srcId="{795DB165-D3FA-48F5-B897-6D11180F3A13}" destId="{2B8326B8-167C-472B-8A31-DD4D5FF85964}" srcOrd="2" destOrd="0" parTransId="{A38A949D-1398-417C-9351-C1443C5193E1}" sibTransId="{9DF25FDF-D115-4827-87D9-EA742B190B06}"/>
    <dgm:cxn modelId="{5C9FEF33-784D-4E76-A7ED-8DA9F1794938}" type="presOf" srcId="{052DF383-350B-4FD4-8E25-ED07FDA23290}" destId="{D0B18841-50B3-406B-B5E1-97D50C61189A}" srcOrd="0" destOrd="0" presId="urn:microsoft.com/office/officeart/2016/7/layout/RepeatingBendingProcessNew"/>
    <dgm:cxn modelId="{D5E78564-6705-44D3-8D85-0341B0339C4A}" type="presOf" srcId="{F896F5E4-15BF-42B7-A51E-CA6559A2EC6C}" destId="{6FA60F11-CB14-469A-ADD5-82CD6F7D3EE2}" srcOrd="0" destOrd="0" presId="urn:microsoft.com/office/officeart/2016/7/layout/RepeatingBendingProcessNew"/>
    <dgm:cxn modelId="{21ACD386-FC19-477B-AF76-DA785DAD8ACA}" type="presOf" srcId="{2A6D5719-2F96-47BE-B966-4671EADC725C}" destId="{EB56155D-76A8-488C-866B-B452C7D52C4A}" srcOrd="1" destOrd="0" presId="urn:microsoft.com/office/officeart/2016/7/layout/RepeatingBendingProcessNew"/>
    <dgm:cxn modelId="{EA193896-99B1-4D96-A5B8-D9B2613082B4}" type="presOf" srcId="{2A6D5719-2F96-47BE-B966-4671EADC725C}" destId="{C400297C-FA05-4B74-A59C-2BEB62953FDD}" srcOrd="0" destOrd="0" presId="urn:microsoft.com/office/officeart/2016/7/layout/RepeatingBendingProcessNew"/>
    <dgm:cxn modelId="{2059609A-743D-4D09-A311-5A953048C24F}" type="presOf" srcId="{9DF25FDF-D115-4827-87D9-EA742B190B06}" destId="{63527F1E-D72A-4448-AE51-41CB1A8F979D}" srcOrd="0" destOrd="0" presId="urn:microsoft.com/office/officeart/2016/7/layout/RepeatingBendingProcessNew"/>
    <dgm:cxn modelId="{145EC7B2-C94C-420B-8CB9-B0744CB792DD}" type="presOf" srcId="{97070667-920B-4A5C-879E-A0476EF7D076}" destId="{55D2B923-CC5B-4EE2-8282-B5A93F8FD380}" srcOrd="0" destOrd="0" presId="urn:microsoft.com/office/officeart/2016/7/layout/RepeatingBendingProcessNew"/>
    <dgm:cxn modelId="{FB5B30B6-57F6-4F69-9140-1141AC4B2C58}" srcId="{795DB165-D3FA-48F5-B897-6D11180F3A13}" destId="{F9C2F4BE-EB9B-4688-A872-ADD58D39D041}" srcOrd="0" destOrd="0" parTransId="{8E8351F2-7651-4031-A843-6C966FB0A51A}" sibTransId="{97070667-920B-4A5C-879E-A0476EF7D076}"/>
    <dgm:cxn modelId="{6FE6C4C1-99CB-403A-BFDC-9DB772E1FC40}" srcId="{795DB165-D3FA-48F5-B897-6D11180F3A13}" destId="{F896F5E4-15BF-42B7-A51E-CA6559A2EC6C}" srcOrd="1" destOrd="0" parTransId="{E14449A5-0CD7-4EF3-A112-3C5B96BC3A3B}" sibTransId="{2A6D5719-2F96-47BE-B966-4671EADC725C}"/>
    <dgm:cxn modelId="{ABA113C5-D4C7-4763-82F4-3A0B02633AC1}" type="presOf" srcId="{9DF25FDF-D115-4827-87D9-EA742B190B06}" destId="{66D24D4A-07CD-48DC-8A5E-62FDD1F6FE00}" srcOrd="1" destOrd="0" presId="urn:microsoft.com/office/officeart/2016/7/layout/RepeatingBendingProcessNew"/>
    <dgm:cxn modelId="{54F57CD8-0084-4352-8E00-3DA47B8ED5A2}" srcId="{795DB165-D3FA-48F5-B897-6D11180F3A13}" destId="{052DF383-350B-4FD4-8E25-ED07FDA23290}" srcOrd="3" destOrd="0" parTransId="{96A76F2E-23E4-4A53-8868-A369F11AD4B1}" sibTransId="{6D885AD1-90E2-429E-86BB-70C35AC05FC3}"/>
    <dgm:cxn modelId="{2BEFC8DB-6EFB-4288-8B32-34CB35681BBB}" type="presOf" srcId="{795DB165-D3FA-48F5-B897-6D11180F3A13}" destId="{29E57C68-64CA-4CF6-9689-F33E59959F6B}" srcOrd="0" destOrd="0" presId="urn:microsoft.com/office/officeart/2016/7/layout/RepeatingBendingProcessNew"/>
    <dgm:cxn modelId="{FF328ADD-71DD-4127-B536-CB94735B3902}" type="presOf" srcId="{2B8326B8-167C-472B-8A31-DD4D5FF85964}" destId="{276503E6-BCF1-45DB-B223-CCA23B11B2D5}" srcOrd="0" destOrd="0" presId="urn:microsoft.com/office/officeart/2016/7/layout/RepeatingBendingProcessNew"/>
    <dgm:cxn modelId="{2603CCFA-0786-47A7-84EE-D6CE8A43C493}" type="presParOf" srcId="{29E57C68-64CA-4CF6-9689-F33E59959F6B}" destId="{6E7072B4-3EEC-490A-90B4-414DEA85C6E4}" srcOrd="0" destOrd="0" presId="urn:microsoft.com/office/officeart/2016/7/layout/RepeatingBendingProcessNew"/>
    <dgm:cxn modelId="{E18ED3A4-AFDD-48AA-A791-8BEB59F3C683}" type="presParOf" srcId="{29E57C68-64CA-4CF6-9689-F33E59959F6B}" destId="{55D2B923-CC5B-4EE2-8282-B5A93F8FD380}" srcOrd="1" destOrd="0" presId="urn:microsoft.com/office/officeart/2016/7/layout/RepeatingBendingProcessNew"/>
    <dgm:cxn modelId="{8B6F2078-0C23-49D3-BDF0-674F84AC49E3}" type="presParOf" srcId="{55D2B923-CC5B-4EE2-8282-B5A93F8FD380}" destId="{F47BBC3C-3165-4B6E-989F-BB0A18B9D768}" srcOrd="0" destOrd="0" presId="urn:microsoft.com/office/officeart/2016/7/layout/RepeatingBendingProcessNew"/>
    <dgm:cxn modelId="{D50FF7A1-9251-47DF-8BF0-4D4BEF6426F4}" type="presParOf" srcId="{29E57C68-64CA-4CF6-9689-F33E59959F6B}" destId="{6FA60F11-CB14-469A-ADD5-82CD6F7D3EE2}" srcOrd="2" destOrd="0" presId="urn:microsoft.com/office/officeart/2016/7/layout/RepeatingBendingProcessNew"/>
    <dgm:cxn modelId="{0965AAA4-B4B5-48C4-8B8B-FA727EE91BF2}" type="presParOf" srcId="{29E57C68-64CA-4CF6-9689-F33E59959F6B}" destId="{C400297C-FA05-4B74-A59C-2BEB62953FDD}" srcOrd="3" destOrd="0" presId="urn:microsoft.com/office/officeart/2016/7/layout/RepeatingBendingProcessNew"/>
    <dgm:cxn modelId="{99D5C345-E78C-425B-924C-9E7D909ED400}" type="presParOf" srcId="{C400297C-FA05-4B74-A59C-2BEB62953FDD}" destId="{EB56155D-76A8-488C-866B-B452C7D52C4A}" srcOrd="0" destOrd="0" presId="urn:microsoft.com/office/officeart/2016/7/layout/RepeatingBendingProcessNew"/>
    <dgm:cxn modelId="{65D1CDBD-FCD0-445F-837F-87B3A2F57D8A}" type="presParOf" srcId="{29E57C68-64CA-4CF6-9689-F33E59959F6B}" destId="{276503E6-BCF1-45DB-B223-CCA23B11B2D5}" srcOrd="4" destOrd="0" presId="urn:microsoft.com/office/officeart/2016/7/layout/RepeatingBendingProcessNew"/>
    <dgm:cxn modelId="{D8C0DF56-E123-450B-8730-BA752023BD13}" type="presParOf" srcId="{29E57C68-64CA-4CF6-9689-F33E59959F6B}" destId="{63527F1E-D72A-4448-AE51-41CB1A8F979D}" srcOrd="5" destOrd="0" presId="urn:microsoft.com/office/officeart/2016/7/layout/RepeatingBendingProcessNew"/>
    <dgm:cxn modelId="{9B54C0C4-4C02-482D-90EF-F77FB40BB357}" type="presParOf" srcId="{63527F1E-D72A-4448-AE51-41CB1A8F979D}" destId="{66D24D4A-07CD-48DC-8A5E-62FDD1F6FE00}" srcOrd="0" destOrd="0" presId="urn:microsoft.com/office/officeart/2016/7/layout/RepeatingBendingProcessNew"/>
    <dgm:cxn modelId="{018F018A-BFFE-41C3-8FD2-B58AC7138DAC}" type="presParOf" srcId="{29E57C68-64CA-4CF6-9689-F33E59959F6B}" destId="{D0B18841-50B3-406B-B5E1-97D50C61189A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2B923-CC5B-4EE2-8282-B5A93F8FD380}">
      <dsp:nvSpPr>
        <dsp:cNvPr id="0" name=""/>
        <dsp:cNvSpPr/>
      </dsp:nvSpPr>
      <dsp:spPr>
        <a:xfrm>
          <a:off x="3024309" y="820590"/>
          <a:ext cx="6307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0733" y="45720"/>
              </a:lnTo>
            </a:path>
          </a:pathLst>
        </a:custGeom>
        <a:noFill/>
        <a:ln w="6350" cap="flat" cmpd="sng" algn="ctr">
          <a:solidFill>
            <a:schemeClr val="accent2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23142" y="863000"/>
        <a:ext cx="33066" cy="6619"/>
      </dsp:txXfrm>
    </dsp:sp>
    <dsp:sp modelId="{6E7072B4-3EEC-490A-90B4-414DEA85C6E4}">
      <dsp:nvSpPr>
        <dsp:cNvPr id="0" name=""/>
        <dsp:cNvSpPr/>
      </dsp:nvSpPr>
      <dsp:spPr>
        <a:xfrm>
          <a:off x="150746" y="3701"/>
          <a:ext cx="2875362" cy="1725217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895" tIns="147894" rIns="140895" bIns="14789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1600" b="1" kern="1200" dirty="0">
              <a:latin typeface="Aptos" panose="020B0004020202020204" pitchFamily="34" charset="0"/>
              <a:cs typeface="Calibri" panose="020F0502020204030204" pitchFamily="34" charset="0"/>
            </a:rPr>
            <a:t>Co je kultura?</a:t>
          </a:r>
          <a:r>
            <a:rPr lang="sk-SK" sz="1600" b="1" kern="1200" dirty="0">
              <a:latin typeface="Aptos" panose="020B0004020202020204" pitchFamily="34" charset="0"/>
              <a:cs typeface="Calibri" panose="020F0502020204030204" pitchFamily="34" charset="0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1600" kern="1200" dirty="0">
              <a:latin typeface="Aptos" panose="020B0004020202020204" pitchFamily="34" charset="0"/>
              <a:cs typeface="Calibri" panose="020F0502020204030204" pitchFamily="34" charset="0"/>
            </a:rPr>
            <a:t>Kultura je vnímána jako soubor sdílených významů, symbolů a jazyků, jejichž prostřednictvím se prolíná kulturní skupina s realitou.</a:t>
          </a:r>
          <a:endParaRPr lang="en-US" sz="1600" kern="1200" dirty="0">
            <a:latin typeface="Aptos" panose="020B0004020202020204" pitchFamily="34" charset="0"/>
          </a:endParaRPr>
        </a:p>
      </dsp:txBody>
      <dsp:txXfrm>
        <a:off x="150746" y="3701"/>
        <a:ext cx="2875362" cy="1725217"/>
      </dsp:txXfrm>
    </dsp:sp>
    <dsp:sp modelId="{C400297C-FA05-4B74-A59C-2BEB62953FDD}">
      <dsp:nvSpPr>
        <dsp:cNvPr id="0" name=""/>
        <dsp:cNvSpPr/>
      </dsp:nvSpPr>
      <dsp:spPr>
        <a:xfrm>
          <a:off x="1588428" y="1727119"/>
          <a:ext cx="3536695" cy="630733"/>
        </a:xfrm>
        <a:custGeom>
          <a:avLst/>
          <a:gdLst/>
          <a:ahLst/>
          <a:cxnLst/>
          <a:rect l="0" t="0" r="0" b="0"/>
          <a:pathLst>
            <a:path>
              <a:moveTo>
                <a:pt x="3536695" y="0"/>
              </a:moveTo>
              <a:lnTo>
                <a:pt x="3536695" y="332466"/>
              </a:lnTo>
              <a:lnTo>
                <a:pt x="0" y="332466"/>
              </a:lnTo>
              <a:lnTo>
                <a:pt x="0" y="630733"/>
              </a:lnTo>
            </a:path>
          </a:pathLst>
        </a:custGeom>
        <a:noFill/>
        <a:ln w="6350" cap="flat" cmpd="sng" algn="ctr">
          <a:solidFill>
            <a:schemeClr val="accent2">
              <a:shade val="90000"/>
              <a:hueOff val="-287340"/>
              <a:satOff val="204"/>
              <a:lumOff val="1605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66826" y="2039176"/>
        <a:ext cx="179899" cy="6619"/>
      </dsp:txXfrm>
    </dsp:sp>
    <dsp:sp modelId="{6FA60F11-CB14-469A-ADD5-82CD6F7D3EE2}">
      <dsp:nvSpPr>
        <dsp:cNvPr id="0" name=""/>
        <dsp:cNvSpPr/>
      </dsp:nvSpPr>
      <dsp:spPr>
        <a:xfrm>
          <a:off x="3687442" y="3701"/>
          <a:ext cx="2875362" cy="1725217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895" tIns="147894" rIns="140895" bIns="14789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1600" b="1" kern="1200" dirty="0">
              <a:latin typeface="Aptos" panose="020B0004020202020204" pitchFamily="34" charset="0"/>
              <a:cs typeface="Calibri" panose="020F0502020204030204" pitchFamily="34" charset="0"/>
            </a:rPr>
            <a:t>Co je kulturní skupina?</a:t>
          </a:r>
          <a:endParaRPr lang="sk-SK" sz="1600" b="1" kern="1200" dirty="0">
            <a:latin typeface="Aptos" panose="020B0004020202020204" pitchFamily="34" charset="0"/>
            <a:cs typeface="Calibri" panose="020F050202020403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1600" kern="1200" dirty="0">
              <a:latin typeface="Aptos" panose="020B0004020202020204" pitchFamily="34" charset="0"/>
              <a:cs typeface="Calibri" panose="020F0502020204030204" pitchFamily="34" charset="0"/>
            </a:rPr>
            <a:t>Kulturní skupina je definována jako skupina jedinců, kteří společně sdílejí základní přesvědčení, vzorce chování a hodnoty.</a:t>
          </a:r>
          <a:endParaRPr lang="en-US" sz="1600" kern="1200" dirty="0">
            <a:latin typeface="Aptos" panose="020B0004020202020204" pitchFamily="34" charset="0"/>
          </a:endParaRPr>
        </a:p>
      </dsp:txBody>
      <dsp:txXfrm>
        <a:off x="3687442" y="3701"/>
        <a:ext cx="2875362" cy="1725217"/>
      </dsp:txXfrm>
    </dsp:sp>
    <dsp:sp modelId="{63527F1E-D72A-4448-AE51-41CB1A8F979D}">
      <dsp:nvSpPr>
        <dsp:cNvPr id="0" name=""/>
        <dsp:cNvSpPr/>
      </dsp:nvSpPr>
      <dsp:spPr>
        <a:xfrm>
          <a:off x="3024309" y="3207141"/>
          <a:ext cx="6307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0733" y="45720"/>
              </a:lnTo>
            </a:path>
          </a:pathLst>
        </a:custGeom>
        <a:noFill/>
        <a:ln w="6350" cap="flat" cmpd="sng" algn="ctr">
          <a:solidFill>
            <a:schemeClr val="accent2">
              <a:shade val="90000"/>
              <a:hueOff val="-574681"/>
              <a:satOff val="409"/>
              <a:lumOff val="3211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23142" y="3249551"/>
        <a:ext cx="33066" cy="6619"/>
      </dsp:txXfrm>
    </dsp:sp>
    <dsp:sp modelId="{276503E6-BCF1-45DB-B223-CCA23B11B2D5}">
      <dsp:nvSpPr>
        <dsp:cNvPr id="0" name=""/>
        <dsp:cNvSpPr/>
      </dsp:nvSpPr>
      <dsp:spPr>
        <a:xfrm>
          <a:off x="150746" y="2390252"/>
          <a:ext cx="2875362" cy="1725217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6667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895" tIns="147894" rIns="140895" bIns="14789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ptos" panose="020B0004020202020204" pitchFamily="34" charset="0"/>
              <a:cs typeface="Calibri" panose="020F0502020204030204" pitchFamily="34" charset="0"/>
            </a:rPr>
            <a:t>Vztahuje se ke skupinám, </a:t>
          </a:r>
          <a:r>
            <a:rPr lang="cs-CZ" sz="1600" b="1" kern="1200" dirty="0">
              <a:latin typeface="Aptos" panose="020B0004020202020204" pitchFamily="34" charset="0"/>
              <a:cs typeface="Calibri" panose="020F0502020204030204" pitchFamily="34" charset="0"/>
            </a:rPr>
            <a:t>do nichž jsme se narodili,</a:t>
          </a:r>
          <a:r>
            <a:rPr lang="cs-CZ" sz="1600" b="0" kern="1200" dirty="0">
              <a:latin typeface="Aptos" panose="020B0004020202020204" pitchFamily="34" charset="0"/>
              <a:cs typeface="Calibri" panose="020F0502020204030204" pitchFamily="34" charset="0"/>
            </a:rPr>
            <a:t> jako např. rasa, národ, pohlaví, sociální třída nebo náboženské přesvědčení</a:t>
          </a:r>
          <a:r>
            <a:rPr lang="en-GB" sz="1600" kern="1200" dirty="0">
              <a:latin typeface="Aptos" panose="020B0004020202020204" pitchFamily="34" charset="0"/>
              <a:cs typeface="Calibri" panose="020F0502020204030204" pitchFamily="34" charset="0"/>
            </a:rPr>
            <a:t>. </a:t>
          </a:r>
          <a:endParaRPr lang="en-US" sz="1600" kern="1200" dirty="0">
            <a:latin typeface="Aptos" panose="020B0004020202020204" pitchFamily="34" charset="0"/>
          </a:endParaRPr>
        </a:p>
      </dsp:txBody>
      <dsp:txXfrm>
        <a:off x="150746" y="2390252"/>
        <a:ext cx="2875362" cy="1725217"/>
      </dsp:txXfrm>
    </dsp:sp>
    <dsp:sp modelId="{D0B18841-50B3-406B-B5E1-97D50C61189A}">
      <dsp:nvSpPr>
        <dsp:cNvPr id="0" name=""/>
        <dsp:cNvSpPr/>
      </dsp:nvSpPr>
      <dsp:spPr>
        <a:xfrm>
          <a:off x="3687442" y="2390252"/>
          <a:ext cx="2875362" cy="1725217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895" tIns="147894" rIns="140895" bIns="14789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Aptos" panose="020B0004020202020204" pitchFamily="34" charset="0"/>
              <a:cs typeface="Calibri" panose="020F0502020204030204" pitchFamily="34" charset="0"/>
            </a:rPr>
            <a:t>Může také zahrnovat </a:t>
          </a:r>
          <a:r>
            <a:rPr lang="cs-CZ" sz="1400" b="1" kern="1200" dirty="0">
              <a:latin typeface="Aptos" panose="020B0004020202020204" pitchFamily="34" charset="0"/>
              <a:cs typeface="Calibri" panose="020F0502020204030204" pitchFamily="34" charset="0"/>
            </a:rPr>
            <a:t>skupiny, kde se jedinec stává členem. </a:t>
          </a:r>
          <a:r>
            <a:rPr lang="cs-CZ" sz="1400" b="0" kern="1200" dirty="0">
              <a:latin typeface="Aptos" panose="020B0004020202020204" pitchFamily="34" charset="0"/>
              <a:cs typeface="Calibri" panose="020F0502020204030204" pitchFamily="34" charset="0"/>
            </a:rPr>
            <a:t>Např. je možné přijmout novou kulturu tím, že se přestěhujeme do jiné země/sousedství, zastáváme určitou profesi a/nebo sportovní/kulturní klub, změnou společenského statusu, novým znevýhodněním aj.</a:t>
          </a:r>
          <a:r>
            <a:rPr lang="en-GB" sz="1400" kern="1200" dirty="0">
              <a:latin typeface="Aptos" panose="020B0004020202020204" pitchFamily="34" charset="0"/>
              <a:cs typeface="Calibri" panose="020F0502020204030204" pitchFamily="34" charset="0"/>
            </a:rPr>
            <a:t> </a:t>
          </a:r>
          <a:endParaRPr lang="en-GB" sz="1400" kern="1200" dirty="0">
            <a:latin typeface="Aptos" panose="020B0004020202020204" pitchFamily="34" charset="0"/>
          </a:endParaRPr>
        </a:p>
      </dsp:txBody>
      <dsp:txXfrm>
        <a:off x="3687442" y="2390252"/>
        <a:ext cx="2875362" cy="1725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>
            <a:extLst>
              <a:ext uri="{FF2B5EF4-FFF2-40B4-BE49-F238E27FC236}">
                <a16:creationId xmlns:a16="http://schemas.microsoft.com/office/drawing/2014/main" id="{8C573BC2-7934-898E-58E7-6322923DDF3E}"/>
              </a:ext>
            </a:extLst>
          </p:cNvPr>
          <p:cNvSpPr txBox="1">
            <a:spLocks/>
          </p:cNvSpPr>
          <p:nvPr userDrawn="1"/>
        </p:nvSpPr>
        <p:spPr>
          <a:xfrm>
            <a:off x="1524000" y="2649480"/>
            <a:ext cx="9144000" cy="745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92BAB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FFAA5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ERASMUS+KA220-ADU -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AA5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Cooperation partnerships in adult education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FFAA5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FFAA5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KA220-ADU-2BF13E10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AA5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5A80F42-4977-537D-9CDE-C29C2D5B4E94}"/>
              </a:ext>
            </a:extLst>
          </p:cNvPr>
          <p:cNvSpPr txBox="1"/>
          <p:nvPr userDrawn="1"/>
        </p:nvSpPr>
        <p:spPr>
          <a:xfrm>
            <a:off x="1297172" y="1042061"/>
            <a:ext cx="959765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Building Digital Resilience by Making Digital Wellbeing and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Security Accessible to All</a:t>
            </a:r>
            <a:b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&lt;&lt;</a:t>
            </a:r>
            <a:r>
              <a:rPr kumimoji="0" lang="sk-SK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DigiWELL</a:t>
            </a:r>
            <a: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&gt;&gt;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916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01F1AD-0822-2C73-E021-A1EA53C86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8E1CF9-711E-EE03-E4DA-A2CBCC3CA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79B79F4-7975-A02F-2EC4-508F63AF2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38F8881-652D-DB01-6C7D-DE15E6CF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B0926CE-5C85-22E9-09E2-843E79248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83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B0CE8-2E64-20E2-832A-F8B4240C9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403BEFD-AF56-EA58-F6FE-88659F67F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804560F-FB85-BE2A-77D1-BBDB65705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79DD5F1-F4A3-CC14-2DEE-008C82E0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1D1B952-F220-D065-D564-0565EB8D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96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7783A-9DD7-C4E3-AD6B-955872A41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B196882-70C4-4ACD-A99A-A8958E5A9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81A7339-0462-2583-4C7E-AC14D736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BF37404-D5DC-C323-A09F-B9AEE4ADF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60DFDEC-94C8-D2B9-E4C1-B4157BA5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D7F664F-EF37-8273-B7D4-651E4C5A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456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2095AE-6105-78F1-2060-8904479B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27CB3D-08A6-28E6-E5CC-6CA3B8E4A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DB46130-0E02-6AEE-8C22-7CF94ABDC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CD71381-3FFB-E053-BBC6-8F51278DF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9012D81-F5D8-0EA8-51F4-E62D778879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4F99924-393C-4DAC-A1A5-FAF5F76C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41B93AAC-DCAF-03F5-9D41-8F23D86E7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ADAFA6F0-510F-667C-5B1E-71A07DAC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84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C0A2C3-1309-E39C-F52B-6F173933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AC30078-893E-AD52-6A11-5FEF4FC0D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37525CC-0C41-2557-55A4-68EED4C4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E560D30-9DB0-99C5-87F3-B1D92533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698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93BDD5FA-2881-49E7-32CF-BBAA7809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D61BAD6-A65B-B251-190E-92B81AB3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E5516A2-91C1-AB87-9BDF-6B1A2FE1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246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C7403-C4AC-48AE-104C-45479F92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A191FF-4646-6976-D6FD-30BAA8F72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649CDB-6516-E7BA-D5C3-58CA39612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94459A4-AA2C-F367-03E2-3BE4AD0E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1A283D1-CD37-D4F4-A8C6-7187D596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D0C99CC-FC99-29D9-25D6-E4D14C8F0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189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BFC1D-6001-1628-80DF-CBAA8221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8847F74-7C77-2C3E-F740-A0DF1FC5EA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4A6D59-03F3-C812-9A2F-011C96899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2B43DE7-CCBF-0444-DF50-5F5473C1D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6FE0941-5A87-5E9D-639F-52D6B29B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F3772BF-F857-3376-45C2-8C5939BB0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204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CDD516-2BD2-033D-677D-526721D1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60DC75A-6DAA-2E36-844B-1DE924CCF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3204487-0394-4899-004D-EB9C938C7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1C63FC8-5F6F-18C2-A2A1-C1FFC5DC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316F04A-2E92-988F-C4DD-2B2C234D7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806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6F796ECB-A4DB-8794-85D8-938ED9135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2C68503-5BA6-6368-30A0-244F1FF68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9E3C45A-D877-22F6-2D8B-287D0C12F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38EE748-128F-28F4-104E-27AF6DA7F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01B215F-4C15-F814-EDF8-C7B7402EC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02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D3FBA-5B99-2AB2-BD67-67A4A164A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35A9057-43B6-746F-BEA7-CE263338D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92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9A5AF-6B5C-45A1-1FB8-4A10DD953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2934F81-DBED-D029-6E7C-3D5CABBBA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5638265-EBB0-3D3D-9D43-884490BB6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11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8C846-E56F-F8FB-0E8F-A31A7468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B3C3E5-B332-4C8D-1855-3683A3B0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45C6FA8-FA26-3E40-B51A-408606C86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7C2DF9D-F767-5C94-962C-3CF6C7055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EC0FAD3-A546-E6B0-38BF-42F7D495F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02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72F59-F218-5327-C4EF-72E2A4FC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72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29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ADE84-A388-6F43-AFAD-7528401A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F78B52-C79A-364E-5463-982013600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CE83CC-671E-EFDC-C9A9-6CCBF69C3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F43C211-1AC3-84DD-C901-99A28F2BD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6294D-597E-4D2E-B81B-892A1B61325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03E3DD7-BA70-7A80-32A5-EB6BAE38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0A07A8C-A254-726C-9379-8A4DE7BA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6F323-A7D3-4479-AD34-CAE925240681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27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AC654-9A4C-0448-6D60-6854DC5D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A0CA434-3E6A-3418-B3A1-7E85F3850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75E2C-1313-E597-88F4-96D86DE60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B6673DD-A6C5-ACEB-66D7-91C0DF78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6294D-597E-4D2E-B81B-892A1B61325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A584A9D-DD98-B05B-9E09-EBCDE5E3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F59585D-B970-3926-0CF9-FFE52424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6F323-A7D3-4479-AD34-CAE925240681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10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F384DA-355A-27CC-8AD9-7ED41F76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2F85A7-F4AC-6A2F-0506-F1E0EC26A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D51B71-7BF2-620A-3937-82807B22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B09A74-9F05-4879-BB0A-C07F1A46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522C251-4D2C-2E18-CC4D-80B18D6A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7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A54D64AA-876A-5527-C225-22A2C738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16" y="365126"/>
            <a:ext cx="10662684" cy="1058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Insert title of the slide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9F599E69-1CCE-B314-D677-A50FBDE72B6A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91116" y="1658679"/>
            <a:ext cx="10662684" cy="3944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386023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92BAB5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AA5A"/>
        </a:buClr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062644E8-10B5-CE49-6891-911654D2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9D2063-3934-78F3-5D1C-633EC0F06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D50C04B-C414-807B-F073-844A86F45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569F9E-8D34-42E7-83D8-6690845F3D31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C7083BE-5379-B44F-A80E-0AA6CA3D3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CF04C7D-6326-DC64-E752-D539A2212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07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60DA4-0D12-8E98-5E76-2670E8CE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558" y="1583992"/>
            <a:ext cx="5334930" cy="184500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  <a:buClr>
                <a:srgbClr val="FFAA5A"/>
              </a:buClr>
            </a:pPr>
            <a:r>
              <a:rPr lang="en-US" b="1" dirty="0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Digi</a:t>
            </a:r>
            <a:r>
              <a:rPr lang="cs-CZ" b="1" dirty="0" err="1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tální</a:t>
            </a:r>
            <a:r>
              <a:rPr lang="cs-CZ" b="1" dirty="0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 občanství</a:t>
            </a:r>
            <a:r>
              <a:rPr lang="en-US" b="1" dirty="0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GB" b="1" dirty="0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Et</a:t>
            </a:r>
            <a:r>
              <a:rPr lang="cs-CZ" b="1" dirty="0" err="1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ické</a:t>
            </a:r>
            <a:r>
              <a:rPr lang="cs-CZ" b="1" dirty="0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 používání digitální technologie</a:t>
            </a:r>
            <a:r>
              <a:rPr lang="en-GB" b="1" dirty="0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rgbClr val="FFAA5A"/>
              </a:solidFill>
              <a:latin typeface="+mn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Obrázok 18" descr="Obrázok, na ktorom je text">
            <a:extLst>
              <a:ext uri="{FF2B5EF4-FFF2-40B4-BE49-F238E27FC236}">
                <a16:creationId xmlns:a16="http://schemas.microsoft.com/office/drawing/2014/main" id="{A34B1F93-7319-3B02-1A2A-A41863D32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616" y="963504"/>
            <a:ext cx="2406814" cy="529376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E61D75E1-8198-2645-4D4B-679D6C8F8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658" y="5151053"/>
            <a:ext cx="817175" cy="777669"/>
          </a:xfrm>
          <a:prstGeom prst="rect">
            <a:avLst/>
          </a:prstGeom>
        </p:spPr>
      </p:pic>
      <p:pic>
        <p:nvPicPr>
          <p:cNvPr id="23" name="Picture 2" descr="Slovenská poľnohospodárska univerzita v Nitre">
            <a:extLst>
              <a:ext uri="{FF2B5EF4-FFF2-40B4-BE49-F238E27FC236}">
                <a16:creationId xmlns:a16="http://schemas.microsoft.com/office/drawing/2014/main" id="{D9E315C1-56E0-94ED-8E3D-4E31B723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58" y="5272445"/>
            <a:ext cx="1185350" cy="5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ázok 13">
            <a:extLst>
              <a:ext uri="{FF2B5EF4-FFF2-40B4-BE49-F238E27FC236}">
                <a16:creationId xmlns:a16="http://schemas.microsoft.com/office/drawing/2014/main" id="{40BAEEF0-A23E-537C-ECC3-9FDDB55C90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80" y="5242752"/>
            <a:ext cx="773010" cy="1016004"/>
          </a:xfrm>
          <a:prstGeom prst="rect">
            <a:avLst/>
          </a:prstGeom>
        </p:spPr>
      </p:pic>
      <p:pic>
        <p:nvPicPr>
          <p:cNvPr id="27" name="Picture 12" descr="Logo">
            <a:extLst>
              <a:ext uri="{FF2B5EF4-FFF2-40B4-BE49-F238E27FC236}">
                <a16:creationId xmlns:a16="http://schemas.microsoft.com/office/drawing/2014/main" id="{ED11F0BA-9F73-FE6F-5053-F71F37F41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90" y="5213414"/>
            <a:ext cx="1017490" cy="5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>
            <a:extLst>
              <a:ext uri="{FF2B5EF4-FFF2-40B4-BE49-F238E27FC236}">
                <a16:creationId xmlns:a16="http://schemas.microsoft.com/office/drawing/2014/main" id="{C4695506-135C-179F-2F16-07EA3E816B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882" y="5208372"/>
            <a:ext cx="1215490" cy="564513"/>
          </a:xfrm>
          <a:prstGeom prst="rect">
            <a:avLst/>
          </a:prstGeom>
        </p:spPr>
      </p:pic>
      <p:pic>
        <p:nvPicPr>
          <p:cNvPr id="30" name="Picture 14" descr="AIFED - Formación, cultura y empleo en Granada">
            <a:extLst>
              <a:ext uri="{FF2B5EF4-FFF2-40B4-BE49-F238E27FC236}">
                <a16:creationId xmlns:a16="http://schemas.microsoft.com/office/drawing/2014/main" id="{32A3AF98-383A-09A5-D166-B79E4C62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99" y="5771248"/>
            <a:ext cx="159829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>
            <a:extLst>
              <a:ext uri="{FF2B5EF4-FFF2-40B4-BE49-F238E27FC236}">
                <a16:creationId xmlns:a16="http://schemas.microsoft.com/office/drawing/2014/main" id="{1482B195-876D-7188-1B81-D2603F93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023" y="5889422"/>
            <a:ext cx="1575172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Syzygia Foundation">
            <a:extLst>
              <a:ext uri="{FF2B5EF4-FFF2-40B4-BE49-F238E27FC236}">
                <a16:creationId xmlns:a16="http://schemas.microsoft.com/office/drawing/2014/main" id="{3B467BFD-9687-53BC-864C-C26209912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679" y="5862581"/>
            <a:ext cx="1491323" cy="28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Nadpis 1">
            <a:extLst>
              <a:ext uri="{FF2B5EF4-FFF2-40B4-BE49-F238E27FC236}">
                <a16:creationId xmlns:a16="http://schemas.microsoft.com/office/drawing/2014/main" id="{D631E33B-7141-87BC-7265-49AEB99568AD}"/>
              </a:ext>
            </a:extLst>
          </p:cNvPr>
          <p:cNvSpPr txBox="1">
            <a:spLocks/>
          </p:cNvSpPr>
          <p:nvPr/>
        </p:nvSpPr>
        <p:spPr>
          <a:xfrm>
            <a:off x="7622071" y="3686794"/>
            <a:ext cx="2480219" cy="1373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Utváření digitální odolnosti zpřístupněním digitální pohody a bezpečnosti pro všechny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2022-2-SK01-KA220-ADU-000096888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  <p:pic>
        <p:nvPicPr>
          <p:cNvPr id="1026" name="Picture 2" descr="Is digital citizenship really that different than citizens… | Flickr">
            <a:extLst>
              <a:ext uri="{FF2B5EF4-FFF2-40B4-BE49-F238E27FC236}">
                <a16:creationId xmlns:a16="http://schemas.microsoft.com/office/drawing/2014/main" id="{3F8A124C-7493-AF86-605C-584A40A8B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" t="11652" r="1051" b="6954"/>
          <a:stretch/>
        </p:blipFill>
        <p:spPr bwMode="auto">
          <a:xfrm>
            <a:off x="1099553" y="1611198"/>
            <a:ext cx="3686091" cy="30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4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1"/>
            <a:ext cx="9706135" cy="1063515"/>
          </a:xfrm>
        </p:spPr>
        <p:txBody>
          <a:bodyPr>
            <a:normAutofit fontScale="90000"/>
          </a:bodyPr>
          <a:lstStyle/>
          <a:p>
            <a:pPr algn="l">
              <a:spcAft>
                <a:spcPts val="600"/>
              </a:spcAft>
            </a:pPr>
            <a:r>
              <a:rPr lang="cs-CZ" sz="4000" dirty="0">
                <a:latin typeface="Aptos" panose="020B0004020202020204" pitchFamily="34" charset="0"/>
                <a:cs typeface="Calibri" panose="020F0502020204030204" pitchFamily="34" charset="0"/>
              </a:rPr>
              <a:t>Úvod do sociální psychologie</a:t>
            </a:r>
            <a:br>
              <a:rPr lang="sk-SK" sz="40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sk-SK" sz="3600" dirty="0" err="1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Co</a:t>
            </a:r>
            <a:r>
              <a:rPr lang="sk-SK" sz="36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znamená </a:t>
            </a:r>
            <a:r>
              <a:rPr lang="sk-SK" sz="3600" dirty="0" err="1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sociální</a:t>
            </a:r>
            <a:r>
              <a:rPr lang="sk-SK" sz="36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sk-SK" sz="3600" dirty="0" err="1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kategorizace</a:t>
            </a:r>
            <a:r>
              <a:rPr lang="sk-SK" sz="36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? </a:t>
            </a:r>
            <a:endParaRPr lang="en-GB" sz="4000" dirty="0">
              <a:solidFill>
                <a:srgbClr val="FFAA5A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42" y="2071899"/>
            <a:ext cx="6312381" cy="413605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4000" dirty="0">
                <a:latin typeface="Aptos" panose="020B0004020202020204" pitchFamily="34" charset="0"/>
              </a:rPr>
              <a:t> </a:t>
            </a:r>
            <a:r>
              <a:rPr lang="cs-CZ" sz="4000" b="1" dirty="0">
                <a:latin typeface="Aptos" panose="020B0004020202020204" pitchFamily="34" charset="0"/>
              </a:rPr>
              <a:t>Proč</a:t>
            </a:r>
            <a:r>
              <a:rPr lang="en-GB" sz="4000" b="1" dirty="0">
                <a:latin typeface="Aptos" panose="020B0004020202020204" pitchFamily="34" charset="0"/>
              </a:rPr>
              <a:t>? </a:t>
            </a:r>
            <a:r>
              <a:rPr lang="cs-CZ" sz="4000" dirty="0">
                <a:latin typeface="Aptos" panose="020B0004020202020204" pitchFamily="34" charset="0"/>
              </a:rPr>
              <a:t>Redukuje složitost reality.</a:t>
            </a:r>
            <a:endParaRPr lang="en-GB" sz="40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4000" b="1" dirty="0">
                <a:latin typeface="Aptos" panose="020B0004020202020204" pitchFamily="34" charset="0"/>
              </a:rPr>
              <a:t> </a:t>
            </a:r>
            <a:r>
              <a:rPr lang="en-GB" sz="4000" b="1" dirty="0">
                <a:latin typeface="Aptos" panose="020B0004020202020204" pitchFamily="34" charset="0"/>
              </a:rPr>
              <a:t>Ri</a:t>
            </a:r>
            <a:r>
              <a:rPr lang="cs-CZ" sz="4000" b="1" dirty="0">
                <a:latin typeface="Aptos" panose="020B0004020202020204" pitchFamily="34" charset="0"/>
              </a:rPr>
              <a:t>zika</a:t>
            </a:r>
            <a:r>
              <a:rPr lang="en-GB" sz="4000" b="1" dirty="0">
                <a:latin typeface="Aptos" panose="020B0004020202020204" pitchFamily="34" charset="0"/>
              </a:rPr>
              <a:t>? </a:t>
            </a:r>
            <a:r>
              <a:rPr lang="cs-CZ" sz="4000" dirty="0">
                <a:latin typeface="Aptos" panose="020B0004020202020204" pitchFamily="34" charset="0"/>
              </a:rPr>
              <a:t>Ztráta</a:t>
            </a:r>
            <a:r>
              <a:rPr lang="en-GB" sz="4000" dirty="0">
                <a:latin typeface="Aptos" panose="020B0004020202020204" pitchFamily="34" charset="0"/>
              </a:rPr>
              <a:t> specificity </a:t>
            </a:r>
            <a:r>
              <a:rPr lang="cs-CZ" sz="4000" dirty="0">
                <a:latin typeface="Aptos" panose="020B0004020202020204" pitchFamily="34" charset="0"/>
              </a:rPr>
              <a:t>každého jedince</a:t>
            </a:r>
            <a:r>
              <a:rPr lang="en-GB" sz="4000" dirty="0">
                <a:latin typeface="Aptos" panose="020B0004020202020204" pitchFamily="34" charset="0"/>
              </a:rPr>
              <a:t>. </a:t>
            </a:r>
          </a:p>
          <a:p>
            <a:pPr marL="0" indent="0">
              <a:spcAft>
                <a:spcPts val="600"/>
              </a:spcAft>
              <a:buNone/>
            </a:pPr>
            <a:endParaRPr lang="en-GB" sz="4000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ngroup vs. Outgroup | Social Categorization and How to Push back the  Brain's Bias">
            <a:extLst>
              <a:ext uri="{FF2B5EF4-FFF2-40B4-BE49-F238E27FC236}">
                <a16:creationId xmlns:a16="http://schemas.microsoft.com/office/drawing/2014/main" id="{B3C8B92F-EE62-B372-13F1-506683359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64" y="2071900"/>
            <a:ext cx="4604018" cy="277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79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1"/>
            <a:ext cx="9706135" cy="1063515"/>
          </a:xfrm>
        </p:spPr>
        <p:txBody>
          <a:bodyPr>
            <a:normAutofit fontScale="90000"/>
          </a:bodyPr>
          <a:lstStyle/>
          <a:p>
            <a:pPr algn="l">
              <a:spcAft>
                <a:spcPts val="600"/>
              </a:spcAft>
            </a:pPr>
            <a:r>
              <a:rPr lang="cs-CZ" sz="4000" dirty="0">
                <a:latin typeface="Aptos" panose="020B0004020202020204" pitchFamily="34" charset="0"/>
                <a:cs typeface="Calibri" panose="020F0502020204030204" pitchFamily="34" charset="0"/>
              </a:rPr>
              <a:t>Úvod do sociální psychologie</a:t>
            </a:r>
            <a:br>
              <a:rPr lang="sk-SK" sz="40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cs-CZ" sz="36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Jak překonat sociální kategorizaci</a:t>
            </a:r>
            <a:r>
              <a:rPr lang="en-GB" sz="36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?</a:t>
            </a:r>
            <a:endParaRPr lang="en-GB" sz="4000" dirty="0">
              <a:solidFill>
                <a:srgbClr val="FFAA5A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42" y="1571173"/>
            <a:ext cx="6312381" cy="463678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sk-SK" sz="3600" b="1" dirty="0" err="1">
                <a:latin typeface="Aptos" panose="020B0004020202020204" pitchFamily="34" charset="0"/>
              </a:rPr>
              <a:t>Vytvořte</a:t>
            </a:r>
            <a:r>
              <a:rPr lang="sk-SK" sz="3600" b="1" dirty="0">
                <a:latin typeface="Aptos" panose="020B0004020202020204" pitchFamily="34" charset="0"/>
              </a:rPr>
              <a:t> novou </a:t>
            </a:r>
            <a:r>
              <a:rPr lang="sk-SK" sz="3600" b="1" dirty="0" err="1">
                <a:latin typeface="Aptos" panose="020B0004020202020204" pitchFamily="34" charset="0"/>
              </a:rPr>
              <a:t>společnou</a:t>
            </a:r>
            <a:r>
              <a:rPr lang="sk-SK" sz="3600" b="1" dirty="0">
                <a:latin typeface="Aptos" panose="020B0004020202020204" pitchFamily="34" charset="0"/>
              </a:rPr>
              <a:t> </a:t>
            </a:r>
            <a:r>
              <a:rPr lang="sk-SK" sz="3600" b="1" dirty="0" err="1">
                <a:latin typeface="Aptos" panose="020B0004020202020204" pitchFamily="34" charset="0"/>
              </a:rPr>
              <a:t>kulturní</a:t>
            </a:r>
            <a:r>
              <a:rPr lang="sk-SK" sz="3600" b="1" dirty="0">
                <a:latin typeface="Aptos" panose="020B0004020202020204" pitchFamily="34" charset="0"/>
              </a:rPr>
              <a:t> skupinu.</a:t>
            </a:r>
            <a:endParaRPr lang="en-GB" sz="3600" b="1" dirty="0">
              <a:latin typeface="Aptos" panose="020B0004020202020204" pitchFamily="34" charset="0"/>
            </a:endParaRPr>
          </a:p>
          <a:p>
            <a:pPr lvl="1">
              <a:spcAft>
                <a:spcPts val="600"/>
              </a:spcAft>
              <a:buClr>
                <a:srgbClr val="FFAA5A"/>
              </a:buClr>
              <a:buFont typeface="Wingdings" panose="05000000000000000000" pitchFamily="2" charset="2"/>
              <a:buChar char="§"/>
            </a:pPr>
            <a:r>
              <a:rPr lang="cs-CZ" sz="3200" b="1" dirty="0">
                <a:latin typeface="Aptos" panose="020B0004020202020204" pitchFamily="34" charset="0"/>
              </a:rPr>
              <a:t>Rychlý</a:t>
            </a:r>
            <a:r>
              <a:rPr lang="en-GB" sz="3200" b="1" dirty="0">
                <a:latin typeface="Aptos" panose="020B0004020202020204" pitchFamily="34" charset="0"/>
              </a:rPr>
              <a:t> tip: </a:t>
            </a:r>
            <a:r>
              <a:rPr lang="cs-CZ" sz="3200" dirty="0">
                <a:latin typeface="Aptos" panose="020B0004020202020204" pitchFamily="34" charset="0"/>
              </a:rPr>
              <a:t>Přemýšlejte o lidech, kteří patří do jiné kulturní skupiny než je ta Vaše, např. jiného náboženství nebo etnicity. Napadá vás nějaká společná kulturní skupina s těmito jednotlivci?</a:t>
            </a:r>
            <a:r>
              <a:rPr lang="en-GB" sz="3200" dirty="0">
                <a:latin typeface="Aptos" panose="020B00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cs-CZ" sz="3600" b="1" dirty="0">
                <a:latin typeface="Aptos" panose="020B0004020202020204" pitchFamily="34" charset="0"/>
              </a:rPr>
              <a:t>Přemýšlejte o sociálních skupinách, jejichž jste součástí</a:t>
            </a:r>
            <a:r>
              <a:rPr lang="en-GB" sz="3600" b="1" dirty="0">
                <a:latin typeface="Aptos" panose="020B0004020202020204" pitchFamily="34" charset="0"/>
              </a:rPr>
              <a:t>!</a:t>
            </a:r>
          </a:p>
          <a:p>
            <a:pPr marL="0" indent="0">
              <a:spcAft>
                <a:spcPts val="600"/>
              </a:spcAft>
              <a:buNone/>
            </a:pPr>
            <a:endParaRPr lang="en-GB" sz="3600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ngroup vs. Outgroup | Social Categorization and How to Push back the  Brain's Bias">
            <a:extLst>
              <a:ext uri="{FF2B5EF4-FFF2-40B4-BE49-F238E27FC236}">
                <a16:creationId xmlns:a16="http://schemas.microsoft.com/office/drawing/2014/main" id="{B3C8B92F-EE62-B372-13F1-506683359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64" y="2071900"/>
            <a:ext cx="4604018" cy="277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464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1"/>
            <a:ext cx="9706135" cy="1440657"/>
          </a:xfrm>
        </p:spPr>
        <p:txBody>
          <a:bodyPr>
            <a:normAutofit fontScale="90000"/>
          </a:bodyPr>
          <a:lstStyle/>
          <a:p>
            <a:pPr algn="l">
              <a:spcAft>
                <a:spcPts val="600"/>
              </a:spcAft>
            </a:pPr>
            <a:r>
              <a:rPr lang="cs-CZ" sz="4000" dirty="0">
                <a:latin typeface="Aptos" panose="020B0004020202020204" pitchFamily="34" charset="0"/>
                <a:cs typeface="Calibri" panose="020F0502020204030204" pitchFamily="34" charset="0"/>
              </a:rPr>
              <a:t>Úvod do sociální psychologie</a:t>
            </a:r>
            <a:br>
              <a:rPr lang="sk-SK" sz="40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cs-CZ" sz="27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Experiment R</a:t>
            </a:r>
            <a:r>
              <a:rPr lang="en-GB" sz="2700" dirty="0" err="1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obbers</a:t>
            </a:r>
            <a:r>
              <a:rPr lang="cs-CZ" sz="27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</a:t>
            </a:r>
            <a:r>
              <a:rPr lang="en-GB" sz="27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Cav</a:t>
            </a:r>
            <a:r>
              <a:rPr lang="cs-CZ" sz="27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lang="en-GB" sz="27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cs-CZ" sz="27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realizovaného </a:t>
            </a:r>
            <a:r>
              <a:rPr lang="en-GB" sz="27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GB" sz="2700" dirty="0" err="1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Muzafer</a:t>
            </a:r>
            <a:r>
              <a:rPr lang="cs-CZ" sz="2700" dirty="0" err="1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em</a:t>
            </a:r>
            <a:r>
              <a:rPr lang="en-GB" sz="27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Sheri</a:t>
            </a:r>
            <a:r>
              <a:rPr lang="cs-CZ" sz="2700" dirty="0" err="1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em</a:t>
            </a:r>
            <a:r>
              <a:rPr lang="cs-CZ" sz="27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v 50. letech,  jehož se zúčastnilo 22 chlapců v letních táborech  v Oklahomě</a:t>
            </a:r>
            <a:r>
              <a:rPr lang="en-GB" sz="27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en-GB" sz="4000" dirty="0">
              <a:solidFill>
                <a:srgbClr val="FFAA5A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42" y="1952385"/>
            <a:ext cx="6312381" cy="4255568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cs-CZ" sz="3200" dirty="0">
                <a:latin typeface="Aptos" panose="020B0004020202020204" pitchFamily="34" charset="0"/>
              </a:rPr>
              <a:t>Byly vytvořeny skupiny, v nichž byli odděleni jedinci s podobnými vlastnostmi</a:t>
            </a:r>
            <a:r>
              <a:rPr lang="en-GB" sz="3200" dirty="0">
                <a:latin typeface="Aptos" panose="020B00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cs-CZ" sz="3200" dirty="0">
                <a:latin typeface="Aptos" panose="020B0004020202020204" pitchFamily="34" charset="0"/>
              </a:rPr>
              <a:t>V soutěžích jednotlivých skupin překonala skupinová identita osobnostní podobnosti</a:t>
            </a:r>
            <a:r>
              <a:rPr lang="en-GB" sz="3200" dirty="0">
                <a:latin typeface="Aptos" panose="020B00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cs-CZ" sz="3200" dirty="0">
                <a:latin typeface="Aptos" panose="020B0004020202020204" pitchFamily="34" charset="0"/>
              </a:rPr>
              <a:t>Později redukovaly kooperativní úkoly potenciální  konflikty, jestliže se zdůraznil význam skupinového cíle. Sdílené cíle tak pomohly tlumit napětí mezi skupinami.</a:t>
            </a:r>
            <a:endParaRPr lang="sk-SK" sz="3200" dirty="0">
              <a:latin typeface="Aptos" panose="020B00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cs-CZ" sz="2400" b="1" dirty="0">
              <a:latin typeface="Aptos" panose="020B00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cs-CZ" sz="2400" b="1" dirty="0">
                <a:latin typeface="Aptos" panose="020B0004020202020204" pitchFamily="34" charset="0"/>
              </a:rPr>
              <a:t>Rychlý tip: </a:t>
            </a:r>
            <a:r>
              <a:rPr lang="cs-CZ" sz="2400" dirty="0">
                <a:latin typeface="Aptos" panose="020B0004020202020204" pitchFamily="34" charset="0"/>
              </a:rPr>
              <a:t>napadá Vás příklad spolupráce online, kdy se podařilo překonat předsudky a konflikt mezi skupinami?</a:t>
            </a:r>
            <a:endParaRPr lang="en-GB" sz="2400" dirty="0">
              <a:latin typeface="Aptos" panose="020B00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GB" sz="3200" dirty="0">
              <a:latin typeface="Aptos" panose="020B00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GB" sz="3200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ngroup vs. Outgroup | Social Categorization and How to Push back the  Brain's Bias">
            <a:extLst>
              <a:ext uri="{FF2B5EF4-FFF2-40B4-BE49-F238E27FC236}">
                <a16:creationId xmlns:a16="http://schemas.microsoft.com/office/drawing/2014/main" id="{B3C8B92F-EE62-B372-13F1-506683359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23" y="2175442"/>
            <a:ext cx="4604018" cy="277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796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4C95A1-14F6-E2F3-883E-7B402EA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15" y="469677"/>
            <a:ext cx="8051587" cy="937827"/>
          </a:xfrm>
        </p:spPr>
        <p:txBody>
          <a:bodyPr>
            <a:normAutofit/>
          </a:bodyPr>
          <a:lstStyle/>
          <a:p>
            <a:r>
              <a:rPr lang="cs-CZ" sz="4400" dirty="0">
                <a:latin typeface="Aptos" panose="020B0004020202020204" pitchFamily="34" charset="0"/>
                <a:ea typeface="Cambria"/>
              </a:rPr>
              <a:t>Úvod do sociální psychologie</a:t>
            </a:r>
            <a:endParaRPr lang="en-US" sz="4400" dirty="0">
              <a:latin typeface="Aptos" panose="020B0004020202020204" pitchFamily="34" charset="0"/>
              <a:ea typeface="Cambria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B08756-1599-4332-6E75-893C5C0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801" y="1883216"/>
            <a:ext cx="6466221" cy="436895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cs-CZ" sz="3200" b="1" dirty="0">
                <a:latin typeface="Aptos" panose="020B0004020202020204" pitchFamily="34" charset="0"/>
                <a:ea typeface="Cambria"/>
              </a:rPr>
              <a:t>Co je to etnocentrismus?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 </a:t>
            </a:r>
            <a:br>
              <a:rPr lang="sk-SK" sz="3200" b="1" dirty="0">
                <a:latin typeface="Aptos" panose="020B0004020202020204" pitchFamily="34" charset="0"/>
                <a:ea typeface="Cambria"/>
              </a:rPr>
            </a:br>
            <a:r>
              <a:rPr lang="sk-SK" sz="3200" dirty="0">
                <a:latin typeface="Aptos" panose="020B0004020202020204" pitchFamily="34" charset="0"/>
                <a:ea typeface="Cambria"/>
              </a:rPr>
              <a:t>Je to </a:t>
            </a:r>
            <a:r>
              <a:rPr lang="sk-SK" sz="3200" dirty="0" err="1">
                <a:latin typeface="Aptos" panose="020B0004020202020204" pitchFamily="34" charset="0"/>
                <a:ea typeface="Cambria"/>
              </a:rPr>
              <a:t>tendence</a:t>
            </a:r>
            <a:r>
              <a:rPr lang="sk-SK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sk-SK" sz="3200" dirty="0" err="1">
                <a:latin typeface="Aptos" panose="020B0004020202020204" pitchFamily="34" charset="0"/>
                <a:ea typeface="Cambria"/>
              </a:rPr>
              <a:t>považovat</a:t>
            </a:r>
            <a:r>
              <a:rPr lang="sk-SK" sz="3200" dirty="0">
                <a:latin typeface="Aptos" panose="020B0004020202020204" pitchFamily="34" charset="0"/>
                <a:ea typeface="Cambria"/>
              </a:rPr>
              <a:t> hodnoty platné v </a:t>
            </a:r>
            <a:r>
              <a:rPr lang="sk-SK" sz="3200" dirty="0" err="1">
                <a:latin typeface="Aptos" panose="020B0004020202020204" pitchFamily="34" charset="0"/>
                <a:ea typeface="Cambria"/>
              </a:rPr>
              <a:t>jedné</a:t>
            </a:r>
            <a:r>
              <a:rPr lang="sk-SK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sk-SK" sz="3200" dirty="0" err="1">
                <a:latin typeface="Aptos" panose="020B0004020202020204" pitchFamily="34" charset="0"/>
                <a:ea typeface="Cambria"/>
              </a:rPr>
              <a:t>kulturní</a:t>
            </a:r>
            <a:r>
              <a:rPr lang="sk-SK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sk-SK" sz="3200" dirty="0" err="1">
                <a:latin typeface="Aptos" panose="020B0004020202020204" pitchFamily="34" charset="0"/>
                <a:ea typeface="Cambria"/>
              </a:rPr>
              <a:t>skupině</a:t>
            </a:r>
            <a:r>
              <a:rPr lang="sk-SK" sz="3200" dirty="0">
                <a:latin typeface="Aptos" panose="020B0004020202020204" pitchFamily="34" charset="0"/>
                <a:ea typeface="Cambria"/>
              </a:rPr>
              <a:t> za </a:t>
            </a:r>
            <a:r>
              <a:rPr lang="sk-SK" sz="3200" dirty="0" err="1">
                <a:latin typeface="Aptos" panose="020B0004020202020204" pitchFamily="34" charset="0"/>
                <a:ea typeface="Cambria"/>
              </a:rPr>
              <a:t>nadřazené</a:t>
            </a:r>
            <a:r>
              <a:rPr lang="sk-SK" sz="3200" dirty="0">
                <a:latin typeface="Aptos" panose="020B0004020202020204" pitchFamily="34" charset="0"/>
                <a:ea typeface="Cambria"/>
              </a:rPr>
              <a:t> a </a:t>
            </a:r>
            <a:r>
              <a:rPr lang="sk-SK" sz="3200" dirty="0" err="1">
                <a:latin typeface="Aptos" panose="020B0004020202020204" pitchFamily="34" charset="0"/>
                <a:ea typeface="Cambria"/>
              </a:rPr>
              <a:t>absolutní</a:t>
            </a:r>
            <a:r>
              <a:rPr lang="sk-SK" sz="3200" dirty="0">
                <a:latin typeface="Aptos" panose="020B0004020202020204" pitchFamily="34" charset="0"/>
                <a:ea typeface="Cambria"/>
              </a:rPr>
              <a:t>.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</a:p>
          <a:p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cs-CZ" sz="3200" b="1" dirty="0">
                <a:latin typeface="Aptos" panose="020B0004020202020204" pitchFamily="34" charset="0"/>
                <a:ea typeface="Cambria"/>
              </a:rPr>
              <a:t>Co je to předsudek?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 </a:t>
            </a:r>
            <a:br>
              <a:rPr lang="sk-SK" sz="3200" b="1" dirty="0">
                <a:latin typeface="Aptos" panose="020B0004020202020204" pitchFamily="34" charset="0"/>
                <a:ea typeface="Cambria"/>
              </a:rPr>
            </a:br>
            <a:r>
              <a:rPr lang="sk-SK" sz="3200" dirty="0">
                <a:latin typeface="Aptos" panose="020B0004020202020204" pitchFamily="34" charset="0"/>
                <a:ea typeface="Cambria"/>
              </a:rPr>
              <a:t>Je to </a:t>
            </a:r>
            <a:r>
              <a:rPr lang="sk-SK" sz="3200" dirty="0" err="1">
                <a:latin typeface="Aptos" panose="020B0004020202020204" pitchFamily="34" charset="0"/>
                <a:ea typeface="Cambria"/>
              </a:rPr>
              <a:t>tendence</a:t>
            </a:r>
            <a:r>
              <a:rPr lang="sk-SK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sk-SK" sz="3200" dirty="0" err="1">
                <a:latin typeface="Aptos" panose="020B0004020202020204" pitchFamily="34" charset="0"/>
                <a:ea typeface="Cambria"/>
              </a:rPr>
              <a:t>negativně</a:t>
            </a:r>
            <a:r>
              <a:rPr lang="sk-SK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sk-SK" sz="3200" dirty="0" err="1">
                <a:latin typeface="Aptos" panose="020B0004020202020204" pitchFamily="34" charset="0"/>
                <a:ea typeface="Cambria"/>
              </a:rPr>
              <a:t>soudit</a:t>
            </a:r>
            <a:r>
              <a:rPr lang="sk-SK" sz="3200" dirty="0">
                <a:latin typeface="Aptos" panose="020B0004020202020204" pitchFamily="34" charset="0"/>
                <a:ea typeface="Cambria"/>
              </a:rPr>
              <a:t> jedince, </a:t>
            </a:r>
            <a:r>
              <a:rPr lang="sk-SK" sz="3200" dirty="0" err="1">
                <a:latin typeface="Aptos" panose="020B0004020202020204" pitchFamily="34" charset="0"/>
                <a:ea typeface="Cambria"/>
              </a:rPr>
              <a:t>kteří</a:t>
            </a:r>
            <a:r>
              <a:rPr lang="sk-SK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sk-SK" sz="3200" dirty="0" err="1">
                <a:latin typeface="Aptos" panose="020B0004020202020204" pitchFamily="34" charset="0"/>
                <a:ea typeface="Cambria"/>
              </a:rPr>
              <a:t>patří</a:t>
            </a:r>
            <a:r>
              <a:rPr lang="sk-SK" sz="3200" dirty="0">
                <a:latin typeface="Aptos" panose="020B0004020202020204" pitchFamily="34" charset="0"/>
                <a:ea typeface="Cambria"/>
              </a:rPr>
              <a:t> do </a:t>
            </a:r>
            <a:r>
              <a:rPr lang="sk-SK" sz="3200" dirty="0" err="1">
                <a:latin typeface="Aptos" panose="020B0004020202020204" pitchFamily="34" charset="0"/>
                <a:ea typeface="Cambria"/>
              </a:rPr>
              <a:t>jiných</a:t>
            </a:r>
            <a:r>
              <a:rPr lang="sk-SK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sk-SK" sz="3200" dirty="0" err="1">
                <a:latin typeface="Aptos" panose="020B0004020202020204" pitchFamily="34" charset="0"/>
                <a:ea typeface="Cambria"/>
              </a:rPr>
              <a:t>kulturních</a:t>
            </a:r>
            <a:r>
              <a:rPr lang="sk-SK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sk-SK" sz="3200" dirty="0" err="1">
                <a:latin typeface="Aptos" panose="020B0004020202020204" pitchFamily="34" charset="0"/>
                <a:ea typeface="Cambria"/>
              </a:rPr>
              <a:t>skupin</a:t>
            </a:r>
            <a:r>
              <a:rPr lang="sk-SK" sz="3200" dirty="0">
                <a:latin typeface="Aptos" panose="020B0004020202020204" pitchFamily="34" charset="0"/>
                <a:ea typeface="Cambria"/>
              </a:rPr>
              <a:t>.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</a:p>
        </p:txBody>
      </p:sp>
      <p:pic>
        <p:nvPicPr>
          <p:cNvPr id="4" name="Picture 2" descr="Ethnocentrism">
            <a:extLst>
              <a:ext uri="{FF2B5EF4-FFF2-40B4-BE49-F238E27FC236}">
                <a16:creationId xmlns:a16="http://schemas.microsoft.com/office/drawing/2014/main" id="{A7F60C36-23F5-814A-D862-0CAAEA38D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"/>
          <a:stretch/>
        </p:blipFill>
        <p:spPr bwMode="auto">
          <a:xfrm>
            <a:off x="251315" y="1810613"/>
            <a:ext cx="3941691" cy="323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74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4C95A1-14F6-E2F3-883E-7B402EA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15" y="469677"/>
            <a:ext cx="8051587" cy="937827"/>
          </a:xfrm>
        </p:spPr>
        <p:txBody>
          <a:bodyPr>
            <a:normAutofit fontScale="90000"/>
          </a:bodyPr>
          <a:lstStyle/>
          <a:p>
            <a:pPr algn="l"/>
            <a:r>
              <a:rPr lang="cs-CZ" sz="4400" dirty="0">
                <a:latin typeface="Aptos" panose="020B0004020202020204" pitchFamily="34" charset="0"/>
                <a:ea typeface="Cambria"/>
              </a:rPr>
              <a:t>Úvod do sociální psychologie</a:t>
            </a:r>
            <a:br>
              <a:rPr lang="en-US" sz="4400" dirty="0">
                <a:latin typeface="Aptos" panose="020B0004020202020204" pitchFamily="34" charset="0"/>
                <a:ea typeface="Cambria"/>
              </a:rPr>
            </a:br>
            <a:r>
              <a:rPr lang="cs-CZ" sz="40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Složky předsudku</a:t>
            </a:r>
            <a:endParaRPr lang="en-US" sz="4400" dirty="0">
              <a:solidFill>
                <a:srgbClr val="FFAA5A"/>
              </a:solidFill>
              <a:latin typeface="Aptos" panose="020B0004020202020204" pitchFamily="34" charset="0"/>
              <a:ea typeface="Cambria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B08756-1599-4332-6E75-893C5C0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9989" y="1863584"/>
            <a:ext cx="5879803" cy="4368954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just"/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en-GB" sz="3200" b="1" dirty="0" err="1">
                <a:latin typeface="Aptos" panose="020B0004020202020204" pitchFamily="34" charset="0"/>
                <a:ea typeface="Cambria"/>
              </a:rPr>
              <a:t>Stereotyp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: </a:t>
            </a:r>
            <a:r>
              <a:rPr lang="cs-CZ" sz="3200" dirty="0">
                <a:latin typeface="Aptos" panose="020B0004020202020204" pitchFamily="34" charset="0"/>
                <a:ea typeface="Cambria"/>
              </a:rPr>
              <a:t>je poznávací (kognitivní) složka vztahující se k informaci týkající se kulturní skupiny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. </a:t>
            </a:r>
          </a:p>
          <a:p>
            <a:pPr algn="just"/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Emo</a:t>
            </a:r>
            <a:r>
              <a:rPr lang="cs-CZ" sz="3200" b="1" dirty="0" err="1">
                <a:latin typeface="Aptos" panose="020B0004020202020204" pitchFamily="34" charset="0"/>
                <a:ea typeface="Cambria"/>
              </a:rPr>
              <a:t>ce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: </a:t>
            </a:r>
            <a:r>
              <a:rPr lang="cs-CZ" sz="3200" dirty="0">
                <a:latin typeface="Aptos" panose="020B0004020202020204" pitchFamily="34" charset="0"/>
                <a:ea typeface="Cambria"/>
              </a:rPr>
              <a:t>je základní prvek předsudku, z něhož vzniká negativní úsudek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.</a:t>
            </a:r>
          </a:p>
          <a:p>
            <a:pPr algn="just"/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Dis</a:t>
            </a:r>
            <a:r>
              <a:rPr lang="cs-CZ" sz="3200" b="1" dirty="0" err="1">
                <a:latin typeface="Aptos" panose="020B0004020202020204" pitchFamily="34" charset="0"/>
                <a:ea typeface="Cambria"/>
              </a:rPr>
              <a:t>kriminace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:</a:t>
            </a:r>
            <a:r>
              <a:rPr lang="cs-CZ" sz="3200" b="1" dirty="0">
                <a:latin typeface="Aptos" panose="020B0004020202020204" pitchFamily="34" charset="0"/>
                <a:ea typeface="Cambria"/>
              </a:rPr>
              <a:t> </a:t>
            </a:r>
            <a:r>
              <a:rPr lang="cs-CZ" sz="3200" dirty="0">
                <a:latin typeface="Aptos" panose="020B0004020202020204" pitchFamily="34" charset="0"/>
                <a:ea typeface="Cambria"/>
              </a:rPr>
              <a:t>je složka vztahující se k chování. Ta způsobí, že jsou iniciovány akce proti cílové kulturní skupině.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</a:p>
        </p:txBody>
      </p:sp>
      <p:pic>
        <p:nvPicPr>
          <p:cNvPr id="5" name="Picture 4" descr="Help me out - prejudice - CBBC - BBC">
            <a:extLst>
              <a:ext uri="{FF2B5EF4-FFF2-40B4-BE49-F238E27FC236}">
                <a16:creationId xmlns:a16="http://schemas.microsoft.com/office/drawing/2014/main" id="{93DC6CE7-83B0-EB38-0F63-6827D5D8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2" y="2220097"/>
            <a:ext cx="4691925" cy="26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731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4C95A1-14F6-E2F3-883E-7B402EA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15" y="469677"/>
            <a:ext cx="8051587" cy="937827"/>
          </a:xfrm>
        </p:spPr>
        <p:txBody>
          <a:bodyPr>
            <a:normAutofit fontScale="90000"/>
          </a:bodyPr>
          <a:lstStyle/>
          <a:p>
            <a:pPr algn="l"/>
            <a:r>
              <a:rPr lang="cs-CZ" sz="4400" dirty="0">
                <a:latin typeface="Aptos" panose="020B0004020202020204" pitchFamily="34" charset="0"/>
                <a:ea typeface="Cambria"/>
              </a:rPr>
              <a:t>Úvod do sociální psychologie</a:t>
            </a:r>
            <a:br>
              <a:rPr lang="en-US" sz="4400" dirty="0">
                <a:latin typeface="Aptos" panose="020B0004020202020204" pitchFamily="34" charset="0"/>
                <a:ea typeface="Cambria"/>
              </a:rPr>
            </a:br>
            <a:r>
              <a:rPr lang="cs-CZ" sz="40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Příklad předsudku</a:t>
            </a:r>
            <a:endParaRPr lang="en-US" sz="4400" dirty="0">
              <a:solidFill>
                <a:srgbClr val="FFAA5A"/>
              </a:solidFill>
              <a:latin typeface="Aptos" panose="020B0004020202020204" pitchFamily="34" charset="0"/>
              <a:ea typeface="Cambria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B08756-1599-4332-6E75-893C5C0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9989" y="1863584"/>
            <a:ext cx="6212979" cy="436895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3200" b="1" dirty="0" err="1">
                <a:latin typeface="Aptos" panose="020B0004020202020204" pitchFamily="34" charset="0"/>
                <a:ea typeface="Cambria"/>
              </a:rPr>
              <a:t>Stereotyp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: 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“</a:t>
            </a:r>
            <a:r>
              <a:rPr lang="cs-CZ" sz="3200" dirty="0">
                <a:latin typeface="Aptos" panose="020B0004020202020204" pitchFamily="34" charset="0"/>
                <a:ea typeface="Cambria"/>
              </a:rPr>
              <a:t>Všichni Romové jsou zloději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”. </a:t>
            </a:r>
          </a:p>
          <a:p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Emo</a:t>
            </a:r>
            <a:r>
              <a:rPr lang="cs-CZ" sz="3200" b="1" dirty="0" err="1">
                <a:latin typeface="Aptos" panose="020B0004020202020204" pitchFamily="34" charset="0"/>
                <a:ea typeface="Cambria"/>
              </a:rPr>
              <a:t>ce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: 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“T</a:t>
            </a:r>
            <a:r>
              <a:rPr lang="cs-CZ" sz="3200" dirty="0">
                <a:latin typeface="Aptos" panose="020B0004020202020204" pitchFamily="34" charset="0"/>
                <a:ea typeface="Cambria"/>
              </a:rPr>
              <a:t>o mě štve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”.</a:t>
            </a:r>
          </a:p>
          <a:p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Dis</a:t>
            </a:r>
            <a:r>
              <a:rPr lang="cs-CZ" sz="3200" b="1" dirty="0" err="1">
                <a:latin typeface="Aptos" panose="020B0004020202020204" pitchFamily="34" charset="0"/>
                <a:ea typeface="Cambria"/>
              </a:rPr>
              <a:t>kriminace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: 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“</a:t>
            </a:r>
            <a:r>
              <a:rPr lang="cs-CZ" sz="3200" dirty="0">
                <a:latin typeface="Aptos" panose="020B0004020202020204" pitchFamily="34" charset="0"/>
                <a:ea typeface="Cambria"/>
              </a:rPr>
              <a:t>Tak je napadnu v autobusu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”</a:t>
            </a:r>
            <a:r>
              <a:rPr lang="cs-CZ" sz="3200" dirty="0">
                <a:latin typeface="Aptos" panose="020B0004020202020204" pitchFamily="34" charset="0"/>
                <a:ea typeface="Cambria"/>
              </a:rPr>
              <a:t>.</a:t>
            </a:r>
            <a:endParaRPr lang="en-GB" sz="3200" dirty="0">
              <a:latin typeface="Aptos" panose="020B0004020202020204" pitchFamily="34" charset="0"/>
              <a:ea typeface="Cambria"/>
            </a:endParaRPr>
          </a:p>
          <a:p>
            <a:pPr marL="0" indent="0">
              <a:buNone/>
            </a:pPr>
            <a:r>
              <a:rPr lang="cs-CZ" sz="3200" b="1" dirty="0">
                <a:latin typeface="Aptos" panose="020B0004020202020204" pitchFamily="34" charset="0"/>
                <a:ea typeface="Cambria"/>
              </a:rPr>
              <a:t>Rychlý tip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: </a:t>
            </a:r>
            <a:r>
              <a:rPr lang="cs-CZ" sz="3200" dirty="0">
                <a:latin typeface="Aptos" panose="020B0004020202020204" pitchFamily="34" charset="0"/>
                <a:ea typeface="Cambria"/>
              </a:rPr>
              <a:t>Vzpomenete si na příklad předsudku, který jste zaznamenal na sociálních sítích?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</a:p>
        </p:txBody>
      </p:sp>
      <p:pic>
        <p:nvPicPr>
          <p:cNvPr id="5" name="Picture 4" descr="Help me out - prejudice - CBBC - BBC">
            <a:extLst>
              <a:ext uri="{FF2B5EF4-FFF2-40B4-BE49-F238E27FC236}">
                <a16:creationId xmlns:a16="http://schemas.microsoft.com/office/drawing/2014/main" id="{93DC6CE7-83B0-EB38-0F63-6827D5D8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2" y="2220097"/>
            <a:ext cx="4691925" cy="26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752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4C95A1-14F6-E2F3-883E-7B402EA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15" y="469677"/>
            <a:ext cx="8051587" cy="937827"/>
          </a:xfrm>
        </p:spPr>
        <p:txBody>
          <a:bodyPr>
            <a:normAutofit fontScale="90000"/>
          </a:bodyPr>
          <a:lstStyle/>
          <a:p>
            <a:pPr algn="l"/>
            <a:r>
              <a:rPr lang="cs-CZ" sz="4400" dirty="0">
                <a:latin typeface="Aptos" panose="020B0004020202020204" pitchFamily="34" charset="0"/>
                <a:ea typeface="Cambria"/>
              </a:rPr>
              <a:t>Úvod do sociální psychologie</a:t>
            </a:r>
            <a:br>
              <a:rPr lang="en-US" sz="4400" dirty="0">
                <a:latin typeface="Aptos" panose="020B0004020202020204" pitchFamily="34" charset="0"/>
                <a:ea typeface="Cambria"/>
              </a:rPr>
            </a:br>
            <a:r>
              <a:rPr lang="cs-CZ" sz="40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Příklad předsudku v online prostředí</a:t>
            </a:r>
            <a:endParaRPr lang="en-US" sz="4400" dirty="0">
              <a:solidFill>
                <a:srgbClr val="FFAA5A"/>
              </a:solidFill>
              <a:latin typeface="Aptos" panose="020B0004020202020204" pitchFamily="34" charset="0"/>
              <a:ea typeface="Cambria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B08756-1599-4332-6E75-893C5C0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236" y="1877181"/>
            <a:ext cx="6212979" cy="436895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 algn="ctr">
              <a:buNone/>
            </a:pPr>
            <a:r>
              <a:rPr lang="en-GB" sz="3200" i="1" dirty="0">
                <a:latin typeface="Aptos" panose="020B0004020202020204" pitchFamily="34" charset="0"/>
                <a:ea typeface="Cambria"/>
              </a:rPr>
              <a:t>P</a:t>
            </a:r>
            <a:r>
              <a:rPr lang="cs-CZ" sz="3200" i="1" dirty="0" err="1">
                <a:latin typeface="Aptos" panose="020B0004020202020204" pitchFamily="34" charset="0"/>
                <a:ea typeface="Cambria"/>
              </a:rPr>
              <a:t>ředsudky</a:t>
            </a:r>
            <a:r>
              <a:rPr lang="cs-CZ" sz="3200" i="1" dirty="0">
                <a:latin typeface="Aptos" panose="020B0004020202020204" pitchFamily="34" charset="0"/>
                <a:ea typeface="Cambria"/>
              </a:rPr>
              <a:t> vůči Američanům asijského původu během pandemie COVID-19</a:t>
            </a:r>
            <a:endParaRPr lang="en-GB" sz="3200" i="1" dirty="0">
              <a:latin typeface="Aptos" panose="020B0004020202020204" pitchFamily="34" charset="0"/>
              <a:ea typeface="Cambria"/>
            </a:endParaRPr>
          </a:p>
          <a:p>
            <a:pPr marL="0" indent="0" algn="just">
              <a:buNone/>
            </a:pPr>
            <a:r>
              <a:rPr lang="cs-CZ" sz="2400" dirty="0">
                <a:latin typeface="Aptos" panose="020B0004020202020204" pitchFamily="34" charset="0"/>
                <a:ea typeface="Cambria"/>
              </a:rPr>
              <a:t>Pandemie </a:t>
            </a:r>
            <a:r>
              <a:rPr lang="en-GB" sz="2400" dirty="0">
                <a:latin typeface="Aptos" panose="020B0004020202020204" pitchFamily="34" charset="0"/>
                <a:ea typeface="Cambria"/>
              </a:rPr>
              <a:t>Covid</a:t>
            </a:r>
            <a:r>
              <a:rPr lang="cs-CZ" sz="2400" dirty="0">
                <a:latin typeface="Aptos" panose="020B0004020202020204" pitchFamily="34" charset="0"/>
                <a:ea typeface="Cambria"/>
              </a:rPr>
              <a:t>u</a:t>
            </a:r>
            <a:r>
              <a:rPr lang="en-GB" sz="2400" dirty="0">
                <a:latin typeface="Aptos" panose="020B0004020202020204" pitchFamily="34" charset="0"/>
                <a:ea typeface="Cambria"/>
              </a:rPr>
              <a:t>-19 </a:t>
            </a:r>
            <a:r>
              <a:rPr lang="cs-CZ" sz="2400" dirty="0">
                <a:latin typeface="Aptos" panose="020B0004020202020204" pitchFamily="34" charset="0"/>
                <a:ea typeface="Cambria"/>
              </a:rPr>
              <a:t>přinesla zvýšený výskyt rasismu, diskriminace a násilí vůči „Asiatům“.</a:t>
            </a:r>
            <a:r>
              <a:rPr lang="en-GB" sz="2400" dirty="0">
                <a:latin typeface="Aptos" panose="020B0004020202020204" pitchFamily="34" charset="0"/>
                <a:ea typeface="Cambria"/>
              </a:rPr>
              <a:t> </a:t>
            </a:r>
            <a:r>
              <a:rPr lang="cs-CZ" sz="2400" dirty="0">
                <a:latin typeface="Aptos" panose="020B0004020202020204" pitchFamily="34" charset="0"/>
                <a:ea typeface="Cambria"/>
              </a:rPr>
              <a:t>Od ledna</a:t>
            </a:r>
            <a:r>
              <a:rPr lang="en-GB" sz="2400" dirty="0">
                <a:latin typeface="Aptos" panose="020B0004020202020204" pitchFamily="34" charset="0"/>
                <a:ea typeface="Cambria"/>
              </a:rPr>
              <a:t> 2020, m</a:t>
            </a:r>
            <a:r>
              <a:rPr lang="cs-CZ" sz="2400" dirty="0" err="1">
                <a:latin typeface="Aptos" panose="020B0004020202020204" pitchFamily="34" charset="0"/>
                <a:ea typeface="Cambria"/>
              </a:rPr>
              <a:t>nozí</a:t>
            </a:r>
            <a:r>
              <a:rPr lang="en-GB" sz="2400" dirty="0">
                <a:latin typeface="Aptos" panose="020B0004020202020204" pitchFamily="34" charset="0"/>
                <a:ea typeface="Cambria"/>
              </a:rPr>
              <a:t> </a:t>
            </a:r>
            <a:r>
              <a:rPr lang="cs-CZ" sz="2400" dirty="0">
                <a:latin typeface="Aptos" panose="020B0004020202020204" pitchFamily="34" charset="0"/>
                <a:ea typeface="Cambria"/>
              </a:rPr>
              <a:t>asijští</a:t>
            </a:r>
            <a:r>
              <a:rPr lang="en-GB" sz="2400" dirty="0">
                <a:latin typeface="Aptos" panose="020B0004020202020204" pitchFamily="34" charset="0"/>
                <a:ea typeface="Cambria"/>
              </a:rPr>
              <a:t> Ameri</a:t>
            </a:r>
            <a:r>
              <a:rPr lang="cs-CZ" sz="2400" dirty="0" err="1">
                <a:latin typeface="Aptos" panose="020B0004020202020204" pitchFamily="34" charset="0"/>
                <a:ea typeface="Cambria"/>
              </a:rPr>
              <a:t>čané</a:t>
            </a:r>
            <a:r>
              <a:rPr lang="en-GB" sz="2400" dirty="0">
                <a:latin typeface="Aptos" panose="020B0004020202020204" pitchFamily="34" charset="0"/>
                <a:ea typeface="Cambria"/>
              </a:rPr>
              <a:t> </a:t>
            </a:r>
            <a:r>
              <a:rPr lang="cs-CZ" sz="2400" dirty="0">
                <a:latin typeface="Aptos" panose="020B0004020202020204" pitchFamily="34" charset="0"/>
                <a:ea typeface="Cambria"/>
              </a:rPr>
              <a:t>uváděli zprávy o rasistických pomluvách</a:t>
            </a:r>
            <a:r>
              <a:rPr lang="en-GB" sz="2400" dirty="0">
                <a:latin typeface="Aptos" panose="020B0004020202020204" pitchFamily="34" charset="0"/>
                <a:ea typeface="Cambria"/>
              </a:rPr>
              <a:t>,</a:t>
            </a:r>
            <a:r>
              <a:rPr lang="cs-CZ" sz="2400" dirty="0">
                <a:latin typeface="Aptos" panose="020B0004020202020204" pitchFamily="34" charset="0"/>
                <a:ea typeface="Cambria"/>
              </a:rPr>
              <a:t> neoprávněných výpovědích ze zaměstnání, plivancích a dalším fyzickém násilí a nepřiměřeném fyzickém odstupu, jemuž byli vystaveni.</a:t>
            </a:r>
            <a:endParaRPr lang="en-GB" sz="2400" dirty="0">
              <a:latin typeface="Aptos" panose="020B0004020202020204" pitchFamily="34" charset="0"/>
              <a:ea typeface="Cambria"/>
            </a:endParaRPr>
          </a:p>
          <a:p>
            <a:pPr marL="0" indent="0" algn="ctr">
              <a:buNone/>
            </a:pPr>
            <a:r>
              <a:rPr lang="en-GB" sz="1600" dirty="0">
                <a:latin typeface="Aptos" panose="020B0004020202020204" pitchFamily="34" charset="0"/>
                <a:ea typeface="Cambria"/>
              </a:rPr>
              <a:t>Croucher S.M., Nguyen T. and Rahmani D. (2020). </a:t>
            </a:r>
            <a:r>
              <a:rPr lang="cs-CZ" sz="1600" dirty="0">
                <a:latin typeface="Aptos" panose="020B0004020202020204" pitchFamily="34" charset="0"/>
                <a:ea typeface="Cambria"/>
              </a:rPr>
              <a:t>Předsudky vůči asijským Američanům v období pandemie COVID-19: Vliv  sociálních médiích v USA.</a:t>
            </a:r>
            <a:endParaRPr lang="en-GB" sz="1600" dirty="0">
              <a:latin typeface="Aptos" panose="020B0004020202020204" pitchFamily="34" charset="0"/>
              <a:ea typeface="Cambria"/>
            </a:endParaRPr>
          </a:p>
        </p:txBody>
      </p:sp>
      <p:pic>
        <p:nvPicPr>
          <p:cNvPr id="4" name="Picture 4" descr="Taking the measure of prejudice in a pandemic">
            <a:extLst>
              <a:ext uri="{FF2B5EF4-FFF2-40B4-BE49-F238E27FC236}">
                <a16:creationId xmlns:a16="http://schemas.microsoft.com/office/drawing/2014/main" id="{F45AB197-C77A-D3A4-9785-13A816A8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85" y="2396172"/>
            <a:ext cx="4331321" cy="24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970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4C95A1-14F6-E2F3-883E-7B402EA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15" y="469677"/>
            <a:ext cx="8051587" cy="1407504"/>
          </a:xfrm>
        </p:spPr>
        <p:txBody>
          <a:bodyPr>
            <a:normAutofit fontScale="90000"/>
          </a:bodyPr>
          <a:lstStyle/>
          <a:p>
            <a:pPr algn="l"/>
            <a:r>
              <a:rPr lang="cs-CZ" sz="4400" dirty="0">
                <a:latin typeface="Aptos" panose="020B0004020202020204" pitchFamily="34" charset="0"/>
                <a:ea typeface="Cambria"/>
              </a:rPr>
              <a:t>Úvod do sociální psychologie</a:t>
            </a:r>
            <a:br>
              <a:rPr lang="en-US" sz="4400" dirty="0">
                <a:latin typeface="Aptos" panose="020B0004020202020204" pitchFamily="34" charset="0"/>
                <a:ea typeface="Cambria"/>
              </a:rPr>
            </a:br>
            <a:r>
              <a:rPr lang="cs-CZ" sz="31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Jakou roli hrají média a sociální média při šíření předsudku?</a:t>
            </a:r>
            <a:endParaRPr lang="en-US" sz="4400" dirty="0">
              <a:solidFill>
                <a:srgbClr val="FFAA5A"/>
              </a:solidFill>
              <a:latin typeface="Aptos" panose="020B0004020202020204" pitchFamily="34" charset="0"/>
              <a:ea typeface="Cambria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B08756-1599-4332-6E75-893C5C0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236" y="1877181"/>
            <a:ext cx="6212979" cy="4368954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cs-CZ" sz="3600" b="1" dirty="0">
                <a:latin typeface="Aptos" panose="020B0004020202020204" pitchFamily="34" charset="0"/>
              </a:rPr>
              <a:t>Zavádějící titulky médií</a:t>
            </a:r>
            <a:endParaRPr lang="en-GB" sz="3600" b="1" u="none" strike="noStrike" baseline="0" dirty="0">
              <a:latin typeface="Aptos" panose="020B00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3200" dirty="0">
                <a:latin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cs-CZ" sz="3200" dirty="0">
                <a:latin typeface="Aptos" panose="020B0004020202020204" pitchFamily="34" charset="0"/>
                <a:cs typeface="Calibri" panose="020F0502020204030204" pitchFamily="34" charset="0"/>
              </a:rPr>
              <a:t>Peklo čínského viru</a:t>
            </a:r>
            <a:r>
              <a:rPr lang="en-GB" sz="3200" dirty="0">
                <a:latin typeface="Aptos" panose="020B0004020202020204" pitchFamily="34" charset="0"/>
                <a:cs typeface="Calibri" panose="020F0502020204030204" pitchFamily="34" charset="0"/>
              </a:rPr>
              <a:t>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3200" dirty="0">
                <a:latin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cs-CZ" sz="3200" dirty="0">
                <a:latin typeface="Aptos" panose="020B0004020202020204" pitchFamily="34" charset="0"/>
                <a:cs typeface="Calibri" panose="020F0502020204030204" pitchFamily="34" charset="0"/>
              </a:rPr>
              <a:t>Čínské děti, zůstávejte doma</a:t>
            </a:r>
            <a:r>
              <a:rPr lang="en-GB" sz="3200" dirty="0">
                <a:latin typeface="Aptos" panose="020B0004020202020204" pitchFamily="34" charset="0"/>
                <a:cs typeface="Calibri" panose="020F0502020204030204" pitchFamily="34" charset="0"/>
              </a:rPr>
              <a:t>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3600" b="1" dirty="0">
                <a:latin typeface="Aptos" panose="020B0004020202020204" pitchFamily="34" charset="0"/>
                <a:cs typeface="Calibri" panose="020F0502020204030204" pitchFamily="34" charset="0"/>
              </a:rPr>
              <a:t>Social Media Hashtag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3200" dirty="0">
                <a:latin typeface="Aptos" panose="020B0004020202020204" pitchFamily="34" charset="0"/>
                <a:cs typeface="Calibri" panose="020F0502020204030204" pitchFamily="34" charset="0"/>
              </a:rPr>
              <a:t>#WuhanVirus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3200" dirty="0">
                <a:latin typeface="Aptos" panose="020B0004020202020204" pitchFamily="34" charset="0"/>
                <a:cs typeface="Calibri" panose="020F0502020204030204" pitchFamily="34" charset="0"/>
              </a:rPr>
              <a:t>#KungFlu</a:t>
            </a:r>
          </a:p>
        </p:txBody>
      </p:sp>
      <p:pic>
        <p:nvPicPr>
          <p:cNvPr id="4" name="Picture 4" descr="Taking the measure of prejudice in a pandemic">
            <a:extLst>
              <a:ext uri="{FF2B5EF4-FFF2-40B4-BE49-F238E27FC236}">
                <a16:creationId xmlns:a16="http://schemas.microsoft.com/office/drawing/2014/main" id="{F45AB197-C77A-D3A4-9785-13A816A8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85" y="2396172"/>
            <a:ext cx="4331321" cy="24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80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1"/>
            <a:ext cx="9706135" cy="1063515"/>
          </a:xfrm>
        </p:spPr>
        <p:txBody>
          <a:bodyPr>
            <a:normAutofit fontScale="90000"/>
          </a:bodyPr>
          <a:lstStyle/>
          <a:p>
            <a:pPr algn="l">
              <a:spcAft>
                <a:spcPts val="600"/>
              </a:spcAft>
            </a:pPr>
            <a:r>
              <a:rPr lang="cs-CZ" sz="4000" dirty="0">
                <a:latin typeface="Aptos" panose="020B0004020202020204" pitchFamily="34" charset="0"/>
                <a:cs typeface="Calibri" panose="020F0502020204030204" pitchFamily="34" charset="0"/>
              </a:rPr>
              <a:t>Úvod do sociální psychologie</a:t>
            </a:r>
            <a:br>
              <a:rPr lang="sk-SK" sz="40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cs-CZ" sz="36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Kulturní modely</a:t>
            </a:r>
            <a:r>
              <a:rPr lang="en-GB" sz="36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en-GB" sz="4000" dirty="0">
              <a:solidFill>
                <a:srgbClr val="FFAA5A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42" y="1571173"/>
            <a:ext cx="6312381" cy="463678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cs-CZ" sz="3200" b="1" dirty="0">
                <a:latin typeface="Aptos" panose="020B0004020202020204" pitchFamily="34" charset="0"/>
              </a:rPr>
              <a:t>Kulturní asimilace: </a:t>
            </a:r>
            <a:r>
              <a:rPr lang="cs-CZ" sz="3200" dirty="0">
                <a:latin typeface="Aptos" panose="020B0004020202020204" pitchFamily="34" charset="0"/>
              </a:rPr>
              <a:t>kulturní rozdíly se postupně odstraňují.</a:t>
            </a:r>
            <a:r>
              <a:rPr lang="en-GB" sz="3200" dirty="0">
                <a:latin typeface="Aptos" panose="020B00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GB" sz="3200" b="1" dirty="0">
                <a:latin typeface="Aptos" panose="020B0004020202020204" pitchFamily="34" charset="0"/>
              </a:rPr>
              <a:t>Multi</a:t>
            </a:r>
            <a:r>
              <a:rPr lang="cs-CZ" sz="3200" b="1" dirty="0" err="1">
                <a:latin typeface="Aptos" panose="020B0004020202020204" pitchFamily="34" charset="0"/>
              </a:rPr>
              <a:t>kulturalita</a:t>
            </a:r>
            <a:r>
              <a:rPr lang="en-GB" sz="3200" b="1" dirty="0">
                <a:latin typeface="Aptos" panose="020B0004020202020204" pitchFamily="34" charset="0"/>
              </a:rPr>
              <a:t>: </a:t>
            </a:r>
            <a:r>
              <a:rPr lang="cs-CZ" sz="3200" dirty="0">
                <a:latin typeface="Aptos" panose="020B0004020202020204" pitchFamily="34" charset="0"/>
              </a:rPr>
              <a:t>kultury jsou považovány za rigidní a stabilní uskupení</a:t>
            </a:r>
            <a:r>
              <a:rPr lang="en-GB" sz="3200" dirty="0">
                <a:latin typeface="Aptos" panose="020B0004020202020204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GB" sz="3200" b="1" dirty="0">
                <a:latin typeface="Aptos" panose="020B0004020202020204" pitchFamily="34" charset="0"/>
              </a:rPr>
              <a:t>Inter-</a:t>
            </a:r>
            <a:r>
              <a:rPr lang="cs-CZ" sz="3200" b="1" dirty="0" err="1">
                <a:latin typeface="Aptos" panose="020B0004020202020204" pitchFamily="34" charset="0"/>
              </a:rPr>
              <a:t>kulturalita</a:t>
            </a:r>
            <a:r>
              <a:rPr lang="en-GB" sz="3200" b="1" dirty="0">
                <a:latin typeface="Aptos" panose="020B0004020202020204" pitchFamily="34" charset="0"/>
              </a:rPr>
              <a:t>: </a:t>
            </a:r>
            <a:r>
              <a:rPr lang="cs-CZ" sz="3200" dirty="0">
                <a:latin typeface="Aptos" panose="020B0004020202020204" pitchFamily="34" charset="0"/>
              </a:rPr>
              <a:t>ta</a:t>
            </a:r>
            <a:r>
              <a:rPr lang="en-GB" sz="3200" dirty="0">
                <a:latin typeface="Aptos" panose="020B0004020202020204" pitchFamily="34" charset="0"/>
              </a:rPr>
              <a:t> </a:t>
            </a:r>
            <a:r>
              <a:rPr lang="en-GB" sz="3200" dirty="0" err="1">
                <a:latin typeface="Aptos" panose="020B0004020202020204" pitchFamily="34" charset="0"/>
              </a:rPr>
              <a:t>předpokládá</a:t>
            </a:r>
            <a:r>
              <a:rPr lang="en-GB" sz="3200" dirty="0">
                <a:latin typeface="Aptos" panose="020B0004020202020204" pitchFamily="34" charset="0"/>
              </a:rPr>
              <a:t> </a:t>
            </a:r>
            <a:r>
              <a:rPr lang="en-GB" sz="3200" dirty="0" err="1">
                <a:latin typeface="Aptos" panose="020B0004020202020204" pitchFamily="34" charset="0"/>
              </a:rPr>
              <a:t>hybridizaci</a:t>
            </a:r>
            <a:r>
              <a:rPr lang="en-GB" sz="3200" dirty="0">
                <a:latin typeface="Aptos" panose="020B0004020202020204" pitchFamily="34" charset="0"/>
              </a:rPr>
              <a:t> </a:t>
            </a:r>
            <a:r>
              <a:rPr lang="en-GB" sz="3200" dirty="0" err="1">
                <a:latin typeface="Aptos" panose="020B0004020202020204" pitchFamily="34" charset="0"/>
              </a:rPr>
              <a:t>kulturních</a:t>
            </a:r>
            <a:r>
              <a:rPr lang="en-GB" sz="3200" dirty="0">
                <a:latin typeface="Aptos" panose="020B0004020202020204" pitchFamily="34" charset="0"/>
              </a:rPr>
              <a:t> </a:t>
            </a:r>
            <a:r>
              <a:rPr lang="en-GB" sz="3200" dirty="0" err="1">
                <a:latin typeface="Aptos" panose="020B0004020202020204" pitchFamily="34" charset="0"/>
              </a:rPr>
              <a:t>procesů</a:t>
            </a:r>
            <a:r>
              <a:rPr lang="cs-CZ" sz="3200" dirty="0">
                <a:latin typeface="Aptos" panose="020B0004020202020204" pitchFamily="34" charset="0"/>
              </a:rPr>
              <a:t>. Kulturní </a:t>
            </a:r>
            <a:r>
              <a:rPr lang="en-GB" sz="3200" dirty="0">
                <a:latin typeface="Aptos" panose="020B0004020202020204" pitchFamily="34" charset="0"/>
              </a:rPr>
              <a:t> </a:t>
            </a:r>
            <a:r>
              <a:rPr lang="cs-CZ" sz="3200" dirty="0">
                <a:latin typeface="Aptos" panose="020B0004020202020204" pitchFamily="34" charset="0"/>
              </a:rPr>
              <a:t>hranice se sjednocuje a nerozděluje různé skupiny.</a:t>
            </a:r>
            <a:endParaRPr lang="en-GB" sz="3200" dirty="0">
              <a:latin typeface="Aptos" panose="020B00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cs-CZ" sz="3200" b="1" dirty="0">
                <a:latin typeface="Aptos" panose="020B0004020202020204" pitchFamily="34" charset="0"/>
              </a:rPr>
              <a:t>Rychlý t</a:t>
            </a:r>
            <a:r>
              <a:rPr lang="en-GB" sz="3200" b="1" dirty="0" err="1">
                <a:latin typeface="Aptos" panose="020B0004020202020204" pitchFamily="34" charset="0"/>
              </a:rPr>
              <a:t>ip</a:t>
            </a:r>
            <a:r>
              <a:rPr lang="en-GB" sz="3200" b="1" dirty="0">
                <a:latin typeface="Aptos" panose="020B0004020202020204" pitchFamily="34" charset="0"/>
              </a:rPr>
              <a:t>: </a:t>
            </a:r>
            <a:r>
              <a:rPr lang="cs-CZ" sz="3200" dirty="0">
                <a:latin typeface="Aptos" panose="020B0004020202020204" pitchFamily="34" charset="0"/>
              </a:rPr>
              <a:t>Který kulturní model považujete za žádoucí?</a:t>
            </a:r>
            <a:r>
              <a:rPr lang="en-GB" sz="3200" dirty="0">
                <a:latin typeface="Aptos" panose="020B0004020202020204" pitchFamily="34" charset="0"/>
              </a:rPr>
              <a:t> </a:t>
            </a:r>
          </a:p>
          <a:p>
            <a:pPr marL="0" indent="0">
              <a:spcAft>
                <a:spcPts val="600"/>
              </a:spcAft>
              <a:buNone/>
            </a:pPr>
            <a:endParaRPr lang="en-GB" sz="3200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6F45579-37C3-F081-2506-FDD046624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23" y="2230601"/>
            <a:ext cx="4763773" cy="264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81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4C95A1-14F6-E2F3-883E-7B402EA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15" y="469677"/>
            <a:ext cx="8051587" cy="937827"/>
          </a:xfrm>
        </p:spPr>
        <p:txBody>
          <a:bodyPr>
            <a:normAutofit fontScale="90000"/>
          </a:bodyPr>
          <a:lstStyle/>
          <a:p>
            <a:pPr algn="l"/>
            <a:r>
              <a:rPr lang="cs-CZ" sz="4400" dirty="0">
                <a:latin typeface="Aptos" panose="020B0004020202020204" pitchFamily="34" charset="0"/>
                <a:ea typeface="Cambria"/>
              </a:rPr>
              <a:t>Úvod do sociální psychologie</a:t>
            </a:r>
            <a:br>
              <a:rPr lang="en-US" sz="4400" dirty="0">
                <a:latin typeface="Aptos" panose="020B0004020202020204" pitchFamily="34" charset="0"/>
                <a:ea typeface="Cambria"/>
              </a:rPr>
            </a:br>
            <a:r>
              <a:rPr lang="en-US" sz="40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Et</a:t>
            </a:r>
            <a:r>
              <a:rPr lang="cs-CZ" sz="4000" dirty="0" err="1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ické</a:t>
            </a:r>
            <a:r>
              <a:rPr lang="cs-CZ" sz="40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 dilema – kulturní relativismus</a:t>
            </a:r>
            <a:r>
              <a:rPr lang="en-US" sz="40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 </a:t>
            </a:r>
            <a:endParaRPr lang="en-US" sz="4400" dirty="0">
              <a:solidFill>
                <a:srgbClr val="FFAA5A"/>
              </a:solidFill>
              <a:latin typeface="Aptos" panose="020B0004020202020204" pitchFamily="34" charset="0"/>
              <a:ea typeface="Cambria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B08756-1599-4332-6E75-893C5C0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9989" y="1863584"/>
            <a:ext cx="6212979" cy="436895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endParaRPr lang="cs-CZ" sz="3200" dirty="0">
              <a:latin typeface="Aptos" panose="020B0004020202020204" pitchFamily="34" charset="0"/>
              <a:ea typeface="Cambria"/>
            </a:endParaRPr>
          </a:p>
          <a:p>
            <a:pPr marL="0" indent="0" algn="ctr">
              <a:buNone/>
            </a:pPr>
            <a:r>
              <a:rPr lang="cs-CZ" sz="3200" dirty="0">
                <a:latin typeface="Aptos" panose="020B0004020202020204" pitchFamily="34" charset="0"/>
                <a:ea typeface="Cambria"/>
              </a:rPr>
              <a:t>Kulturní relativismus je názor, že </a:t>
            </a:r>
            <a:r>
              <a:rPr lang="cs-CZ" sz="3200" b="1" dirty="0">
                <a:latin typeface="Aptos" panose="020B0004020202020204" pitchFamily="34" charset="0"/>
                <a:ea typeface="Cambria"/>
              </a:rPr>
              <a:t>neexistuje univerzální standard k měření kultur:</a:t>
            </a:r>
            <a:r>
              <a:rPr lang="cs-CZ" sz="3200" dirty="0">
                <a:latin typeface="Aptos" panose="020B0004020202020204" pitchFamily="34" charset="0"/>
                <a:ea typeface="Cambria"/>
              </a:rPr>
              <a:t> kulturní hodnoty a přesvědčení musí být chápány relativně,  úměrně kulturnímu kontextu a neměly by být posuzovány na základě vnějších norem a hodnot.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832B4C-8C17-2071-23D7-4C43EE416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1" y="2140945"/>
            <a:ext cx="4665346" cy="261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1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en-GB" sz="3800" dirty="0">
                <a:latin typeface="Aptos" panose="020B0004020202020204" pitchFamily="34" charset="0"/>
                <a:cs typeface="Calibri Light" panose="020F0302020204030204" pitchFamily="34" charset="0"/>
              </a:rPr>
              <a:t>Et</a:t>
            </a:r>
            <a:r>
              <a:rPr lang="cs-CZ" sz="3800" dirty="0" err="1">
                <a:latin typeface="Aptos" panose="020B0004020202020204" pitchFamily="34" charset="0"/>
                <a:cs typeface="Calibri Light" panose="020F0302020204030204" pitchFamily="34" charset="0"/>
              </a:rPr>
              <a:t>ické</a:t>
            </a:r>
            <a:r>
              <a:rPr lang="cs-CZ" sz="3800" dirty="0">
                <a:latin typeface="Aptos" panose="020B0004020202020204" pitchFamily="34" charset="0"/>
                <a:cs typeface="Calibri Light" panose="020F0302020204030204" pitchFamily="34" charset="0"/>
              </a:rPr>
              <a:t> používání digitální technologie</a:t>
            </a:r>
            <a:endParaRPr lang="en-US" sz="3800" dirty="0">
              <a:latin typeface="Aptos" panose="020B00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936" y="3303836"/>
            <a:ext cx="3856004" cy="192424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b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s-CZ" sz="3200" b="1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Vstupní v</a:t>
            </a:r>
            <a:r>
              <a:rPr lang="en-US" sz="3200" b="1" dirty="0" err="1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ideo</a:t>
            </a:r>
            <a:endParaRPr lang="en-US" sz="3200" b="1" dirty="0">
              <a:solidFill>
                <a:srgbClr val="FFAA5A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he ethics of social media and online communication">
            <a:hlinkClick r:id="" action="ppaction://media"/>
            <a:extLst>
              <a:ext uri="{FF2B5EF4-FFF2-40B4-BE49-F238E27FC236}">
                <a16:creationId xmlns:a16="http://schemas.microsoft.com/office/drawing/2014/main" id="{8A3DAE9D-1320-370A-3F55-E17F4B07A9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8474" y="1315036"/>
            <a:ext cx="5774987" cy="324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6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4C95A1-14F6-E2F3-883E-7B402EA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15" y="469677"/>
            <a:ext cx="8051587" cy="937827"/>
          </a:xfrm>
        </p:spPr>
        <p:txBody>
          <a:bodyPr>
            <a:normAutofit fontScale="90000"/>
          </a:bodyPr>
          <a:lstStyle/>
          <a:p>
            <a:pPr algn="l"/>
            <a:r>
              <a:rPr lang="cs-CZ" sz="4400" dirty="0">
                <a:latin typeface="Aptos" panose="020B0004020202020204" pitchFamily="34" charset="0"/>
                <a:ea typeface="Cambria"/>
              </a:rPr>
              <a:t>Úvod do sociální psychologie</a:t>
            </a:r>
            <a:br>
              <a:rPr lang="en-US" sz="4400" dirty="0">
                <a:latin typeface="Aptos" panose="020B0004020202020204" pitchFamily="34" charset="0"/>
                <a:ea typeface="Cambria"/>
              </a:rPr>
            </a:br>
            <a:r>
              <a:rPr lang="en-US" sz="40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Et</a:t>
            </a:r>
            <a:r>
              <a:rPr lang="cs-CZ" sz="4000" dirty="0" err="1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ické</a:t>
            </a:r>
            <a:r>
              <a:rPr lang="cs-CZ" sz="40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 dilema</a:t>
            </a:r>
            <a:r>
              <a:rPr lang="en-US" sz="40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 – </a:t>
            </a:r>
            <a:r>
              <a:rPr lang="cs-CZ" sz="40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kulturní relativismus</a:t>
            </a:r>
            <a:r>
              <a:rPr lang="en-US" sz="40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 </a:t>
            </a:r>
            <a:endParaRPr lang="en-US" sz="4400" dirty="0">
              <a:solidFill>
                <a:srgbClr val="FFAA5A"/>
              </a:solidFill>
              <a:latin typeface="Aptos" panose="020B0004020202020204" pitchFamily="34" charset="0"/>
              <a:ea typeface="Cambria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B08756-1599-4332-6E75-893C5C0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9989" y="1863584"/>
            <a:ext cx="6212979" cy="436895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just"/>
            <a:r>
              <a:rPr lang="cs-CZ" sz="3200" b="1" dirty="0">
                <a:latin typeface="Aptos" panose="020B0004020202020204" pitchFamily="34" charset="0"/>
                <a:ea typeface="Cambria"/>
              </a:rPr>
              <a:t>Znamená kulturní relativismus absenci absolutních lidských práv a morálních hodnot?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 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N</a:t>
            </a:r>
            <a:r>
              <a:rPr lang="cs-CZ" sz="3200" dirty="0">
                <a:latin typeface="Aptos" panose="020B0004020202020204" pitchFamily="34" charset="0"/>
                <a:ea typeface="Cambria"/>
              </a:rPr>
              <a:t>e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, </a:t>
            </a:r>
            <a:r>
              <a:rPr lang="cs-CZ" sz="3200" dirty="0">
                <a:latin typeface="Aptos" panose="020B0004020202020204" pitchFamily="34" charset="0"/>
                <a:ea typeface="Cambria"/>
              </a:rPr>
              <a:t>ale hranice mezi porušováním lidských práv a kulturní pluralitou je tenká.</a:t>
            </a:r>
            <a:endParaRPr lang="en-GB" sz="3200" dirty="0">
              <a:latin typeface="Aptos" panose="020B0004020202020204" pitchFamily="34" charset="0"/>
              <a:ea typeface="Cambria"/>
            </a:endParaRPr>
          </a:p>
          <a:p>
            <a:pPr marL="0" indent="0" algn="just">
              <a:buNone/>
            </a:pPr>
            <a:r>
              <a:rPr lang="cs-CZ" sz="3200" b="1" dirty="0">
                <a:latin typeface="Aptos" panose="020B0004020202020204" pitchFamily="34" charset="0"/>
                <a:ea typeface="Cambria"/>
              </a:rPr>
              <a:t>Rychlý t</a:t>
            </a:r>
            <a:r>
              <a:rPr lang="en-GB" sz="3200" b="1" dirty="0" err="1">
                <a:latin typeface="Aptos" panose="020B0004020202020204" pitchFamily="34" charset="0"/>
                <a:ea typeface="Cambria"/>
              </a:rPr>
              <a:t>ip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: </a:t>
            </a:r>
            <a:r>
              <a:rPr lang="cs-CZ" sz="3200" dirty="0">
                <a:latin typeface="Aptos" panose="020B0004020202020204" pitchFamily="34" charset="0"/>
                <a:ea typeface="Cambria"/>
              </a:rPr>
              <a:t>Znamenají svatby dětí v některých zemích porušení lidských práv nebo reflektují kulturní diverzitu?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832B4C-8C17-2071-23D7-4C43EE416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1" y="2140945"/>
            <a:ext cx="4665346" cy="261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93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12298" y="654050"/>
            <a:ext cx="11567404" cy="5327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67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Volná licence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 </a:t>
            </a:r>
          </a:p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 </a:t>
            </a:r>
          </a:p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T</a:t>
            </a:r>
            <a:r>
              <a:rPr kumimoji="0" lang="cs-CZ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ento</a:t>
            </a:r>
            <a:r>
              <a:rPr kumimoji="0" lang="cs-CZ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 produkt byl vytvořen jako součást projektu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 "Building Digital Resilience by Making Digital Wellbeing and Security Accessible to All 2022-2-SK01-KA220-ADU-000096888" </a:t>
            </a:r>
            <a:r>
              <a:rPr kumimoji="0" lang="cs-CZ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za podpory Evropské komise a vyjadřuje výlučně názor autora. Evropská komise neodpovídá za obsah dokumentu.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 </a:t>
            </a:r>
          </a:p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The publication obtains the Creative Commons License CC BY- NC SA.</a:t>
            </a:r>
          </a:p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 </a:t>
            </a:r>
          </a:p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T</a:t>
            </a:r>
            <a:r>
              <a:rPr kumimoji="0" lang="cs-CZ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ato</a:t>
            </a:r>
            <a:r>
              <a:rPr kumimoji="0" lang="cs-CZ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 licence opravňuje distribuovat, remixovat, vylepšovat a vytvářet další obsahy, ale pouze nekomerčně. Je-li obsah používán, musí být:</a:t>
            </a:r>
          </a:p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133" dirty="0">
                <a:solidFill>
                  <a:prstClr val="black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1.Uveden zdroj a link k licenci a musí být uvedeny případné úpravy textu. Copyright zůstává autorům dokumentů.</a:t>
            </a:r>
          </a:p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133" dirty="0">
                <a:solidFill>
                  <a:prstClr val="black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2.Text nesmí být použit ke komerčním účelům.</a:t>
            </a:r>
          </a:p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133" dirty="0">
                <a:solidFill>
                  <a:prstClr val="black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3.Dojde-li k úpravám textu, musí být úpravy uvedeny pod identickou licencí jako originál.</a:t>
            </a:r>
          </a:p>
          <a:p>
            <a:pPr marL="304815" marR="0" lvl="1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2133" noProof="0" dirty="0">
              <a:solidFill>
                <a:srgbClr val="FF0000"/>
              </a:solidFill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marL="304815" marR="0" lvl="1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1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Vyloučení odpovědnosti: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  </a:t>
            </a:r>
          </a:p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srgbClr val="FFAA5A"/>
              </a:solidFill>
              <a:effectLst/>
              <a:uLnTx/>
              <a:uFillTx/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Finančně podpořeno Evropskou unií. Názory a stanoviska vyjádřená v textu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 </a:t>
            </a:r>
            <a:r>
              <a:rPr kumimoji="0" lang="cs-CZ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nutně nereflektují názory EU a Evropské exekutivní agentury (EACEA). Obě instituce neodpovídají za obsah.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Inter"/>
              <a:cs typeface="Inter"/>
              <a:sym typeface="Inter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06400" y="2362200"/>
            <a:ext cx="1562748" cy="539148"/>
          </a:xfrm>
          <a:custGeom>
            <a:avLst/>
            <a:gdLst/>
            <a:ahLst/>
            <a:cxnLst/>
            <a:rect l="l" t="t" r="r" b="b"/>
            <a:pathLst>
              <a:path w="2344122" h="808722">
                <a:moveTo>
                  <a:pt x="0" y="0"/>
                </a:moveTo>
                <a:lnTo>
                  <a:pt x="2344122" y="0"/>
                </a:lnTo>
                <a:lnTo>
                  <a:pt x="2344122" y="808722"/>
                </a:lnTo>
                <a:lnTo>
                  <a:pt x="0" y="808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25F85EE-0741-464A-89E5-9FE05AD7F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34" y="0"/>
            <a:ext cx="6861819" cy="1212112"/>
          </a:xfrm>
        </p:spPr>
        <p:txBody>
          <a:bodyPr>
            <a:noAutofit/>
          </a:bodyPr>
          <a:lstStyle/>
          <a:p>
            <a:pPr algn="l"/>
            <a:r>
              <a:rPr lang="cs-CZ" sz="3600" dirty="0">
                <a:latin typeface="Aptos" panose="020B0004020202020204" pitchFamily="34" charset="0"/>
              </a:rPr>
              <a:t>Složky digitální kompetence</a:t>
            </a:r>
            <a:endParaRPr lang="en-GB" sz="3600" dirty="0">
              <a:latin typeface="Aptos" panose="020B00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D43C8CB-ADCB-F147-B1DE-A91743521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22" y="1325880"/>
            <a:ext cx="6284544" cy="4851083"/>
          </a:xfrm>
        </p:spPr>
        <p:txBody>
          <a:bodyPr>
            <a:normAutofit fontScale="92500"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>
                <a:latin typeface="Aptos" panose="020B0004020202020204" pitchFamily="34" charset="0"/>
              </a:rPr>
              <a:t>IT </a:t>
            </a:r>
            <a:r>
              <a:rPr lang="cs-CZ" sz="2400" b="1" dirty="0">
                <a:latin typeface="Aptos" panose="020B0004020202020204" pitchFamily="34" charset="0"/>
              </a:rPr>
              <a:t>gramotnost nebo počítačová gramotnost</a:t>
            </a:r>
            <a:r>
              <a:rPr lang="en-GB" sz="2400" b="1" dirty="0">
                <a:latin typeface="Aptos" panose="020B0004020202020204" pitchFamily="34" charset="0"/>
              </a:rPr>
              <a:t>: </a:t>
            </a:r>
            <a:r>
              <a:rPr lang="cs-CZ" sz="2400" dirty="0">
                <a:latin typeface="Aptos" panose="020B0004020202020204" pitchFamily="34" charset="0"/>
              </a:rPr>
              <a:t> je technická složka digitální kompetence, vztahuje se k osvojení technických dovedností ve vztahu k používání</a:t>
            </a:r>
            <a:r>
              <a:rPr lang="en-GB" sz="2400" dirty="0">
                <a:latin typeface="Aptos" panose="020B0004020202020204" pitchFamily="34" charset="0"/>
              </a:rPr>
              <a:t> </a:t>
            </a:r>
            <a:r>
              <a:rPr lang="en-GB" sz="2400" dirty="0" err="1">
                <a:latin typeface="Aptos" panose="020B0004020202020204" pitchFamily="34" charset="0"/>
              </a:rPr>
              <a:t>hardwar</a:t>
            </a:r>
            <a:r>
              <a:rPr lang="cs-CZ" sz="2400" dirty="0">
                <a:latin typeface="Aptos" panose="020B0004020202020204" pitchFamily="34" charset="0"/>
              </a:rPr>
              <a:t>u</a:t>
            </a:r>
            <a:r>
              <a:rPr lang="en-GB" sz="2400" dirty="0">
                <a:latin typeface="Aptos" panose="020B0004020202020204" pitchFamily="34" charset="0"/>
              </a:rPr>
              <a:t> and </a:t>
            </a:r>
            <a:r>
              <a:rPr lang="en-GB" sz="2400" dirty="0" err="1">
                <a:latin typeface="Aptos" panose="020B0004020202020204" pitchFamily="34" charset="0"/>
              </a:rPr>
              <a:t>softwar</a:t>
            </a:r>
            <a:r>
              <a:rPr lang="cs-CZ" sz="2400" dirty="0">
                <a:latin typeface="Aptos" panose="020B0004020202020204" pitchFamily="34" charset="0"/>
              </a:rPr>
              <a:t>u</a:t>
            </a:r>
            <a:r>
              <a:rPr lang="en-GB" sz="2400" dirty="0">
                <a:latin typeface="Aptos" panose="020B0004020202020204" pitchFamily="34" charset="0"/>
              </a:rPr>
              <a:t>. </a:t>
            </a:r>
          </a:p>
          <a:p>
            <a:pPr algn="just">
              <a:spcAft>
                <a:spcPts val="600"/>
              </a:spcAft>
            </a:pPr>
            <a:r>
              <a:rPr lang="en-GB" sz="2400" b="1" dirty="0">
                <a:latin typeface="Aptos" panose="020B0004020202020204" pitchFamily="34" charset="0"/>
              </a:rPr>
              <a:t>Informa</a:t>
            </a:r>
            <a:r>
              <a:rPr lang="cs-CZ" sz="2400" b="1" dirty="0">
                <a:latin typeface="Aptos" panose="020B0004020202020204" pitchFamily="34" charset="0"/>
              </a:rPr>
              <a:t>ční gramotnost</a:t>
            </a:r>
            <a:r>
              <a:rPr lang="en-GB" sz="2400" b="1" dirty="0">
                <a:latin typeface="Aptos" panose="020B0004020202020204" pitchFamily="34" charset="0"/>
              </a:rPr>
              <a:t>: </a:t>
            </a:r>
            <a:r>
              <a:rPr lang="cs-CZ" sz="2400" dirty="0">
                <a:latin typeface="Aptos" panose="020B0004020202020204" pitchFamily="34" charset="0"/>
              </a:rPr>
              <a:t>pojem se vztahuje k poznávacím (kognitivním) aspektům digitálních technologií, např. kritického myšlení, řešení problému atd.</a:t>
            </a:r>
            <a:endParaRPr lang="en-GB" sz="2400" dirty="0">
              <a:latin typeface="Aptos" panose="020B00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GB" sz="2400" b="1" dirty="0">
                <a:latin typeface="Aptos" panose="020B0004020202020204" pitchFamily="34" charset="0"/>
              </a:rPr>
              <a:t>Medi</a:t>
            </a:r>
            <a:r>
              <a:rPr lang="cs-CZ" sz="2400" b="1" dirty="0" err="1">
                <a:latin typeface="Aptos" panose="020B0004020202020204" pitchFamily="34" charset="0"/>
              </a:rPr>
              <a:t>ální</a:t>
            </a:r>
            <a:r>
              <a:rPr lang="cs-CZ" sz="2400" b="1" dirty="0">
                <a:latin typeface="Aptos" panose="020B0004020202020204" pitchFamily="34" charset="0"/>
              </a:rPr>
              <a:t> gramotnost</a:t>
            </a:r>
            <a:r>
              <a:rPr lang="en-GB" sz="2400" b="1" dirty="0">
                <a:latin typeface="Aptos" panose="020B0004020202020204" pitchFamily="34" charset="0"/>
              </a:rPr>
              <a:t> (Medi</a:t>
            </a:r>
            <a:r>
              <a:rPr lang="cs-CZ" sz="2400" b="1" dirty="0" err="1">
                <a:latin typeface="Aptos" panose="020B0004020202020204" pitchFamily="34" charset="0"/>
              </a:rPr>
              <a:t>ální</a:t>
            </a:r>
            <a:r>
              <a:rPr lang="cs-CZ" sz="2400" b="1" dirty="0">
                <a:latin typeface="Aptos" panose="020B0004020202020204" pitchFamily="34" charset="0"/>
              </a:rPr>
              <a:t> vzdělávání)</a:t>
            </a:r>
            <a:r>
              <a:rPr lang="en-GB" sz="2400" b="1" dirty="0">
                <a:latin typeface="Aptos" panose="020B0004020202020204" pitchFamily="34" charset="0"/>
              </a:rPr>
              <a:t>: </a:t>
            </a:r>
            <a:r>
              <a:rPr lang="cs-CZ" sz="2400" dirty="0">
                <a:latin typeface="Aptos" panose="020B0004020202020204" pitchFamily="34" charset="0"/>
              </a:rPr>
              <a:t>pojem se vztahuje k etickým aspektům při používání digitálních technologií a sociálních médií. Vyjadřuje schopnost porozumět, interpretovat a kriticky vyhodnotit</a:t>
            </a:r>
            <a:r>
              <a:rPr lang="en-GB" sz="2400" dirty="0">
                <a:latin typeface="Aptos" panose="020B0004020202020204" pitchFamily="34" charset="0"/>
              </a:rPr>
              <a:t> </a:t>
            </a:r>
            <a:r>
              <a:rPr lang="cs-CZ" sz="2400" dirty="0">
                <a:latin typeface="Aptos" panose="020B0004020202020204" pitchFamily="34" charset="0"/>
              </a:rPr>
              <a:t>význam digitálních nástrojů a obsahů.</a:t>
            </a:r>
            <a:endParaRPr lang="en-GB" sz="2400" dirty="0">
              <a:latin typeface="Aptos" panose="020B00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Dimensions of digital competency [10]. | Download Scientific Diagram">
            <a:extLst>
              <a:ext uri="{FF2B5EF4-FFF2-40B4-BE49-F238E27FC236}">
                <a16:creationId xmlns:a16="http://schemas.microsoft.com/office/drawing/2014/main" id="{24D2872B-2E9F-5954-2388-707C00B82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48" y="1584007"/>
            <a:ext cx="5324379" cy="376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856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2"/>
            <a:ext cx="9706135" cy="671094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cs-CZ" sz="4000" dirty="0">
                <a:latin typeface="Aptos" panose="020B0004020202020204" pitchFamily="34" charset="0"/>
                <a:cs typeface="Calibri" panose="020F0502020204030204" pitchFamily="34" charset="0"/>
              </a:rPr>
              <a:t>O čem je mediální vzdělávání?</a:t>
            </a:r>
            <a:endParaRPr lang="en-GB" sz="4000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64" y="1127051"/>
            <a:ext cx="6861341" cy="533852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Aft>
                <a:spcPts val="6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Medi</a:t>
            </a:r>
            <a:r>
              <a:rPr lang="cs-CZ" dirty="0" err="1">
                <a:latin typeface="Aptos" panose="020B0004020202020204" pitchFamily="34" charset="0"/>
              </a:rPr>
              <a:t>ální</a:t>
            </a:r>
            <a:r>
              <a:rPr lang="cs-CZ" dirty="0">
                <a:latin typeface="Aptos" panose="020B0004020202020204" pitchFamily="34" charset="0"/>
              </a:rPr>
              <a:t> vzdělávání je proces, v němž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cs-CZ" dirty="0">
                <a:latin typeface="Aptos" panose="020B0004020202020204" pitchFamily="34" charset="0"/>
              </a:rPr>
              <a:t>se lidé stávají mediálně gramotnými a dokáží kriticky porozumět povaze, technikám a vlivům mediálních vzkazů a produkcí</a:t>
            </a:r>
            <a:r>
              <a:rPr lang="en-GB" dirty="0">
                <a:latin typeface="Aptos" panose="020B0004020202020204" pitchFamily="34" charset="0"/>
              </a:rPr>
              <a:t>. </a:t>
            </a:r>
          </a:p>
          <a:p>
            <a:pPr algn="just">
              <a:spcAft>
                <a:spcPts val="600"/>
              </a:spcAft>
            </a:pPr>
            <a:r>
              <a:rPr lang="cs-CZ" dirty="0">
                <a:latin typeface="Aptos" panose="020B0004020202020204" pitchFamily="34" charset="0"/>
              </a:rPr>
              <a:t>Kriticky vyhodnotí a porozumí vzkazům sociálních médií, symbolů a jazyků.</a:t>
            </a:r>
            <a:endParaRPr lang="en-GB" dirty="0">
              <a:latin typeface="Aptos" panose="020B00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cs-CZ" dirty="0">
                <a:latin typeface="Aptos" panose="020B0004020202020204" pitchFamily="34" charset="0"/>
              </a:rPr>
              <a:t>Pochopí chování jedince v komunikaci online</a:t>
            </a:r>
            <a:r>
              <a:rPr lang="sk-SK" dirty="0">
                <a:latin typeface="Aptos" panose="020B0004020202020204" pitchFamily="34" charset="0"/>
              </a:rPr>
              <a:t>.</a:t>
            </a:r>
            <a:endParaRPr lang="en-GB" dirty="0">
              <a:latin typeface="Aptos" panose="020B00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cs-CZ" dirty="0">
                <a:latin typeface="Aptos" panose="020B0004020202020204" pitchFamily="34" charset="0"/>
              </a:rPr>
              <a:t>Naučí se porozumět tomu, jak fungují  platformy sociálních médií a čí zájmy reprezentují.</a:t>
            </a:r>
            <a:endParaRPr lang="en-GB" dirty="0">
              <a:latin typeface="Aptos" panose="020B00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cs-CZ" dirty="0">
                <a:latin typeface="Aptos" panose="020B0004020202020204" pitchFamily="34" charset="0"/>
              </a:rPr>
              <a:t>Jaké významy produkují sociální média a jak reprezentují realitu.</a:t>
            </a:r>
            <a:endParaRPr lang="en-GB" dirty="0">
              <a:latin typeface="Aptos" panose="020B00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cs-CZ" dirty="0">
                <a:latin typeface="Aptos" panose="020B0004020202020204" pitchFamily="34" charset="0"/>
              </a:rPr>
              <a:t>Jak jsou tyto reprezentace reality interpretovány veřejností</a:t>
            </a:r>
            <a:r>
              <a:rPr lang="sk-SK" dirty="0">
                <a:latin typeface="Aptos" panose="020B0004020202020204" pitchFamily="34" charset="0"/>
              </a:rPr>
              <a:t>.</a:t>
            </a: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he Role of Social Media in Education | SocialBu">
            <a:extLst>
              <a:ext uri="{FF2B5EF4-FFF2-40B4-BE49-F238E27FC236}">
                <a16:creationId xmlns:a16="http://schemas.microsoft.com/office/drawing/2014/main" id="{633384FF-FDAE-2DE7-4032-63DED634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677" y="2071900"/>
            <a:ext cx="4595690" cy="28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77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2"/>
            <a:ext cx="9706135" cy="671094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cs-CZ" sz="4000" dirty="0">
                <a:latin typeface="Aptos" panose="020B0004020202020204" pitchFamily="34" charset="0"/>
                <a:cs typeface="Calibri" panose="020F0502020204030204" pitchFamily="34" charset="0"/>
              </a:rPr>
              <a:t>Proč mediální vzdělávání?</a:t>
            </a:r>
            <a:endParaRPr lang="en-GB" sz="4000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64" y="1828800"/>
            <a:ext cx="6861341" cy="463678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cs-CZ" sz="3600" b="1" dirty="0">
                <a:solidFill>
                  <a:srgbClr val="FFAA5A"/>
                </a:solidFill>
                <a:latin typeface="Aptos" panose="020B0004020202020204" pitchFamily="34" charset="0"/>
              </a:rPr>
              <a:t>Žijeme v post-faktické společnosti </a:t>
            </a:r>
            <a:endParaRPr lang="cs-CZ" sz="3600" dirty="0">
              <a:latin typeface="Aptos" panose="020B0004020202020204" pitchFamily="34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en-GB" sz="3600" dirty="0" err="1">
                <a:latin typeface="Aptos" panose="020B0004020202020204" pitchFamily="34" charset="0"/>
              </a:rPr>
              <a:t>Obje</a:t>
            </a:r>
            <a:r>
              <a:rPr lang="cs-CZ" sz="3600" dirty="0" err="1">
                <a:latin typeface="Aptos" panose="020B0004020202020204" pitchFamily="34" charset="0"/>
              </a:rPr>
              <a:t>ktivní</a:t>
            </a:r>
            <a:r>
              <a:rPr lang="cs-CZ" sz="3600" dirty="0">
                <a:latin typeface="Aptos" panose="020B0004020202020204" pitchFamily="34" charset="0"/>
              </a:rPr>
              <a:t> fakta mají menší vliv při formování veřejného mínění, neboť cílí na emoce a osobní/kulturní přesvědčení jedince</a:t>
            </a:r>
            <a:r>
              <a:rPr lang="en-GB" sz="3600" dirty="0"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he Role of Social Media in Education | SocialBu">
            <a:extLst>
              <a:ext uri="{FF2B5EF4-FFF2-40B4-BE49-F238E27FC236}">
                <a16:creationId xmlns:a16="http://schemas.microsoft.com/office/drawing/2014/main" id="{633384FF-FDAE-2DE7-4032-63DED634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677" y="2071900"/>
            <a:ext cx="4595690" cy="28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19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2"/>
            <a:ext cx="9706135" cy="671094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cs-CZ" sz="4000" dirty="0">
                <a:latin typeface="Aptos" panose="020B0004020202020204" pitchFamily="34" charset="0"/>
                <a:cs typeface="Calibri" panose="020F0502020204030204" pitchFamily="34" charset="0"/>
              </a:rPr>
              <a:t>Úvod do sociální psychologie</a:t>
            </a:r>
            <a:endParaRPr lang="en-GB" sz="4000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42" y="1571173"/>
            <a:ext cx="6312381" cy="4636780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endParaRPr lang="cs-CZ" sz="3600" dirty="0">
              <a:latin typeface="Aptos" panose="020B000402020202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GB" sz="3600" dirty="0" err="1">
                <a:latin typeface="Aptos" panose="020B0004020202020204" pitchFamily="34" charset="0"/>
              </a:rPr>
              <a:t>Soci</a:t>
            </a:r>
            <a:r>
              <a:rPr lang="cs-CZ" sz="3600" dirty="0" err="1">
                <a:latin typeface="Aptos" panose="020B0004020202020204" pitchFamily="34" charset="0"/>
              </a:rPr>
              <a:t>ální</a:t>
            </a:r>
            <a:r>
              <a:rPr lang="cs-CZ" sz="3600" dirty="0">
                <a:latin typeface="Aptos" panose="020B0004020202020204" pitchFamily="34" charset="0"/>
              </a:rPr>
              <a:t> psychologie cílí na porozumění myšlenkám, emocím a chování jedince v kontextu jeho vztahu s ostatními lidmi v rámci sociální struktury</a:t>
            </a:r>
            <a:r>
              <a:rPr lang="en-GB" sz="3600" dirty="0">
                <a:latin typeface="Aptos" panose="020B0004020202020204" pitchFamily="34" charset="0"/>
              </a:rPr>
              <a:t>. </a:t>
            </a:r>
            <a:endParaRPr lang="sk-SK" sz="3600" dirty="0">
              <a:latin typeface="Aptos" panose="020B000402020202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GB" sz="3600" b="1" dirty="0">
                <a:solidFill>
                  <a:srgbClr val="FFAA5A"/>
                </a:solidFill>
                <a:latin typeface="Aptos" panose="020B0004020202020204" pitchFamily="34" charset="0"/>
              </a:rPr>
              <a:t>T</a:t>
            </a:r>
            <a:r>
              <a:rPr lang="cs-CZ" sz="3600" b="1" dirty="0">
                <a:solidFill>
                  <a:srgbClr val="FFAA5A"/>
                </a:solidFill>
                <a:latin typeface="Aptos" panose="020B0004020202020204" pitchFamily="34" charset="0"/>
              </a:rPr>
              <a:t>o platí i v online prostředí</a:t>
            </a:r>
            <a:r>
              <a:rPr lang="en-GB" sz="3600" b="1" dirty="0">
                <a:solidFill>
                  <a:srgbClr val="FFAA5A"/>
                </a:solidFill>
                <a:latin typeface="Aptos" panose="020B0004020202020204" pitchFamily="34" charset="0"/>
              </a:rPr>
              <a:t>!</a:t>
            </a:r>
          </a:p>
          <a:p>
            <a:pPr marL="0" indent="0" algn="ctr">
              <a:spcAft>
                <a:spcPts val="600"/>
              </a:spcAft>
              <a:buNone/>
            </a:pPr>
            <a:endParaRPr lang="en-GB" sz="3600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Pursuing a Career in Social Psychology">
            <a:extLst>
              <a:ext uri="{FF2B5EF4-FFF2-40B4-BE49-F238E27FC236}">
                <a16:creationId xmlns:a16="http://schemas.microsoft.com/office/drawing/2014/main" id="{BD40CD5E-CC12-CA02-9608-AD7C88C1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670" y="2230601"/>
            <a:ext cx="5036271" cy="227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626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2"/>
            <a:ext cx="9706135" cy="671094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cs-CZ" sz="4000" dirty="0">
                <a:latin typeface="Aptos" panose="020B0004020202020204" pitchFamily="34" charset="0"/>
                <a:cs typeface="Calibri" panose="020F0502020204030204" pitchFamily="34" charset="0"/>
              </a:rPr>
              <a:t>Úvod do sociální psychologie</a:t>
            </a:r>
            <a:endParaRPr lang="en-GB" sz="4000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42" y="1571173"/>
            <a:ext cx="6312381" cy="4636780"/>
          </a:xfrm>
        </p:spPr>
        <p:txBody>
          <a:bodyPr>
            <a:normAutofit fontScale="92500" lnSpcReduction="20000"/>
          </a:bodyPr>
          <a:lstStyle/>
          <a:p>
            <a:pPr algn="just">
              <a:spcAft>
                <a:spcPts val="600"/>
              </a:spcAft>
            </a:pPr>
            <a:r>
              <a:rPr lang="en-GB" sz="3600" dirty="0">
                <a:latin typeface="Aptos" panose="020B0004020202020204" pitchFamily="34" charset="0"/>
              </a:rPr>
              <a:t> </a:t>
            </a:r>
            <a:r>
              <a:rPr lang="cs-CZ" sz="3600" dirty="0">
                <a:latin typeface="Aptos" panose="020B0004020202020204" pitchFamily="34" charset="0"/>
              </a:rPr>
              <a:t>Podle konstruktivistického přístupu v sociální psychologii tvoří sociální a kulturní dimenze</a:t>
            </a:r>
            <a:r>
              <a:rPr lang="en-GB" sz="3600" dirty="0">
                <a:latin typeface="Aptos" panose="020B0004020202020204" pitchFamily="34" charset="0"/>
              </a:rPr>
              <a:t> </a:t>
            </a:r>
            <a:r>
              <a:rPr lang="cs-CZ" sz="3600" dirty="0">
                <a:latin typeface="Aptos" panose="020B0004020202020204" pitchFamily="34" charset="0"/>
              </a:rPr>
              <a:t>základ pro kognitivní a emoční procesy v psychice člověka. Realita je chápána jako sociálně sdílená a komunikovaná vize.</a:t>
            </a:r>
            <a:r>
              <a:rPr lang="en-GB" sz="3600" dirty="0">
                <a:latin typeface="Aptos" panose="020B0004020202020204" pitchFamily="34" charset="0"/>
              </a:rPr>
              <a:t> </a:t>
            </a:r>
          </a:p>
          <a:p>
            <a:pPr algn="just">
              <a:spcAft>
                <a:spcPts val="600"/>
              </a:spcAft>
            </a:pPr>
            <a:r>
              <a:rPr lang="en-GB" sz="3600" dirty="0">
                <a:latin typeface="Aptos" panose="020B0004020202020204" pitchFamily="34" charset="0"/>
              </a:rPr>
              <a:t> </a:t>
            </a:r>
            <a:r>
              <a:rPr lang="cs-CZ" sz="3600" dirty="0">
                <a:latin typeface="Aptos" panose="020B0004020202020204" pitchFamily="34" charset="0"/>
              </a:rPr>
              <a:t>Znalost reality je chápána jako nepřetržitý proces kolektivního organizování a transferu významů.</a:t>
            </a:r>
            <a:endParaRPr lang="en-GB" sz="3600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The social psychology of viral transmission | IPR blog">
            <a:extLst>
              <a:ext uri="{FF2B5EF4-FFF2-40B4-BE49-F238E27FC236}">
                <a16:creationId xmlns:a16="http://schemas.microsoft.com/office/drawing/2014/main" id="{7CECB791-C2E5-A7D8-8FCB-F09963174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777" y="2071900"/>
            <a:ext cx="4673355" cy="263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92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859593"/>
          </a:xfrm>
        </p:spPr>
        <p:txBody>
          <a:bodyPr anchor="b">
            <a:normAutofit/>
          </a:bodyPr>
          <a:lstStyle/>
          <a:p>
            <a:r>
              <a:rPr lang="cs-CZ" sz="5400" dirty="0">
                <a:latin typeface="Aptos" panose="020B0004020202020204" pitchFamily="34" charset="0"/>
                <a:cs typeface="Calibri Light" panose="020F0302020204030204" pitchFamily="34" charset="0"/>
              </a:rPr>
              <a:t>Úvod do sociální psychologie</a:t>
            </a:r>
            <a:endParaRPr lang="en-US" sz="5400" dirty="0">
              <a:latin typeface="Aptos" panose="020B00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Examples of Culture | YourDictionary">
            <a:extLst>
              <a:ext uri="{FF2B5EF4-FFF2-40B4-BE49-F238E27FC236}">
                <a16:creationId xmlns:a16="http://schemas.microsoft.com/office/drawing/2014/main" id="{93101DEC-47CC-AAE3-9FB7-0075958D7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r="24169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294E8A8-F03D-B828-0E81-670AEEE755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6393090"/>
              </p:ext>
            </p:extLst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1096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1"/>
            <a:ext cx="9706135" cy="1063515"/>
          </a:xfrm>
        </p:spPr>
        <p:txBody>
          <a:bodyPr>
            <a:normAutofit fontScale="90000"/>
          </a:bodyPr>
          <a:lstStyle/>
          <a:p>
            <a:pPr algn="l">
              <a:spcAft>
                <a:spcPts val="600"/>
              </a:spcAft>
            </a:pPr>
            <a:r>
              <a:rPr lang="cs-CZ" sz="4000" dirty="0">
                <a:latin typeface="Aptos" panose="020B0004020202020204" pitchFamily="34" charset="0"/>
                <a:cs typeface="Calibri" panose="020F0502020204030204" pitchFamily="34" charset="0"/>
              </a:rPr>
              <a:t>Úvod do sociální psychologie</a:t>
            </a:r>
            <a:br>
              <a:rPr lang="sk-SK" sz="40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sk-SK" sz="3600" dirty="0" err="1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Sociální</a:t>
            </a:r>
            <a:r>
              <a:rPr lang="sk-SK" sz="36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sk-SK" sz="3600" dirty="0" err="1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kategorizace</a:t>
            </a:r>
            <a:endParaRPr lang="en-GB" sz="4000" dirty="0">
              <a:solidFill>
                <a:srgbClr val="FFAA5A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42" y="1571173"/>
            <a:ext cx="6312381" cy="4636780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GB" sz="3600" dirty="0">
                <a:latin typeface="Aptos" panose="020B0004020202020204" pitchFamily="34" charset="0"/>
              </a:rPr>
              <a:t> </a:t>
            </a:r>
            <a:r>
              <a:rPr lang="en-GB" sz="3600" dirty="0" err="1">
                <a:latin typeface="Aptos" panose="020B0004020202020204" pitchFamily="34" charset="0"/>
              </a:rPr>
              <a:t>Soci</a:t>
            </a:r>
            <a:r>
              <a:rPr lang="cs-CZ" sz="3600" dirty="0" err="1">
                <a:latin typeface="Aptos" panose="020B0004020202020204" pitchFamily="34" charset="0"/>
              </a:rPr>
              <a:t>ální</a:t>
            </a:r>
            <a:r>
              <a:rPr lang="cs-CZ" sz="3600" dirty="0">
                <a:latin typeface="Aptos" panose="020B0004020202020204" pitchFamily="34" charset="0"/>
              </a:rPr>
              <a:t> kategorizace je proces, jehož prostřednictvím </a:t>
            </a:r>
            <a:r>
              <a:rPr lang="cs-CZ" sz="3600" b="1" dirty="0">
                <a:latin typeface="Aptos" panose="020B0004020202020204" pitchFamily="34" charset="0"/>
              </a:rPr>
              <a:t>shromažďujeme jedince </a:t>
            </a:r>
            <a:r>
              <a:rPr lang="cs-CZ" sz="3600" dirty="0">
                <a:latin typeface="Aptos" panose="020B0004020202020204" pitchFamily="34" charset="0"/>
              </a:rPr>
              <a:t>na základě sociální informace.</a:t>
            </a:r>
            <a:r>
              <a:rPr lang="en-GB" sz="3600" dirty="0">
                <a:latin typeface="Aptos" panose="020B00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cs-CZ" sz="3600" dirty="0">
                <a:latin typeface="Aptos" panose="020B0004020202020204" pitchFamily="34" charset="0"/>
              </a:rPr>
              <a:t>„Velká trojka“ jsou kategorie </a:t>
            </a:r>
            <a:r>
              <a:rPr lang="cs-CZ" sz="3600" b="1" dirty="0">
                <a:latin typeface="Aptos" panose="020B0004020202020204" pitchFamily="34" charset="0"/>
              </a:rPr>
              <a:t>pohlaví, rasa a věk. </a:t>
            </a:r>
            <a:r>
              <a:rPr lang="cs-CZ" sz="3600" dirty="0">
                <a:latin typeface="Aptos" panose="020B0004020202020204" pitchFamily="34" charset="0"/>
              </a:rPr>
              <a:t>Ale i další dimenze se kategorizují obdobným způsobem, jako např. sociální status, profese a dokonce sexuální orientace.</a:t>
            </a:r>
            <a:r>
              <a:rPr lang="en-GB" sz="3600" dirty="0">
                <a:latin typeface="Aptos" panose="020B00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cs-CZ" sz="3600" dirty="0">
                <a:latin typeface="Aptos" panose="020B0004020202020204" pitchFamily="34" charset="0"/>
              </a:rPr>
              <a:t>Poté, co se sociální kategorizace u jedince determinuje, projevuje se i ve vnímání dalších lidí, </a:t>
            </a:r>
            <a:r>
              <a:rPr lang="cs-CZ" sz="3600" b="1" dirty="0">
                <a:latin typeface="Aptos" panose="020B0004020202020204" pitchFamily="34" charset="0"/>
              </a:rPr>
              <a:t>utváří naše hodnocení a vzorce chování vůči ostatním lidem, </a:t>
            </a:r>
            <a:r>
              <a:rPr lang="cs-CZ" sz="3600" dirty="0">
                <a:latin typeface="Aptos" panose="020B0004020202020204" pitchFamily="34" charset="0"/>
              </a:rPr>
              <a:t>často nevědomě.</a:t>
            </a:r>
            <a:endParaRPr lang="en-GB" sz="3600" dirty="0">
              <a:latin typeface="Aptos" panose="020B00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GB" sz="3600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ngroup vs. Outgroup | Social Categorization and How to Push back the  Brain's Bias">
            <a:extLst>
              <a:ext uri="{FF2B5EF4-FFF2-40B4-BE49-F238E27FC236}">
                <a16:creationId xmlns:a16="http://schemas.microsoft.com/office/drawing/2014/main" id="{B3C8B92F-EE62-B372-13F1-506683359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64" y="2071900"/>
            <a:ext cx="4604018" cy="277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449493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39A8C05164174D8B0CC0E9EA7C08B6" ma:contentTypeVersion="15" ma:contentTypeDescription="Create a new document." ma:contentTypeScope="" ma:versionID="5e34536f7e5372aa8996aa909db675fa">
  <xsd:schema xmlns:xsd="http://www.w3.org/2001/XMLSchema" xmlns:xs="http://www.w3.org/2001/XMLSchema" xmlns:p="http://schemas.microsoft.com/office/2006/metadata/properties" xmlns:ns2="48bc9dea-9bf6-49de-a95a-f1fa7fcbbbfa" xmlns:ns3="86c132ca-d2ce-4f1f-9992-28ad6e1060fc" targetNamespace="http://schemas.microsoft.com/office/2006/metadata/properties" ma:root="true" ma:fieldsID="77f63ab45eca9933f37a9aec6ea1e437" ns2:_="" ns3:_="">
    <xsd:import namespace="48bc9dea-9bf6-49de-a95a-f1fa7fcbbbfa"/>
    <xsd:import namespace="86c132ca-d2ce-4f1f-9992-28ad6e1060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bc9dea-9bf6-49de-a95a-f1fa7fcbbb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badb5f0-a2b0-4fa5-985f-380381272c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c132ca-d2ce-4f1f-9992-28ad6e1060f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bfbb99d-d6f2-44e8-a286-c464fbd028c5}" ma:internalName="TaxCatchAll" ma:showField="CatchAllData" ma:web="86c132ca-d2ce-4f1f-9992-28ad6e1060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6c132ca-d2ce-4f1f-9992-28ad6e1060fc" xsi:nil="true"/>
    <lcf76f155ced4ddcb4097134ff3c332f xmlns="48bc9dea-9bf6-49de-a95a-f1fa7fcbbbf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8A4A95-3610-4E11-8334-E2122F1A69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bc9dea-9bf6-49de-a95a-f1fa7fcbbbfa"/>
    <ds:schemaRef ds:uri="86c132ca-d2ce-4f1f-9992-28ad6e1060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4DD3EB-C14A-441F-A680-01594E3989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52C5EB-28A8-44F6-95DE-40B4B9DF1814}">
  <ds:schemaRefs>
    <ds:schemaRef ds:uri="http://schemas.microsoft.com/office/2006/metadata/properties"/>
    <ds:schemaRef ds:uri="http://schemas.microsoft.com/office/infopath/2007/PartnerControls"/>
    <ds:schemaRef ds:uri="86c132ca-d2ce-4f1f-9992-28ad6e1060fc"/>
    <ds:schemaRef ds:uri="48bc9dea-9bf6-49de-a95a-f1fa7fcbbbf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1340</Words>
  <Application>Microsoft Office PowerPoint</Application>
  <PresentationFormat>Širokoúhlá obrazovka</PresentationFormat>
  <Paragraphs>101</Paragraphs>
  <Slides>21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Cambria</vt:lpstr>
      <vt:lpstr>Wingdings</vt:lpstr>
      <vt:lpstr>Motív Office</vt:lpstr>
      <vt:lpstr>1_Motív Office</vt:lpstr>
      <vt:lpstr>Digitální občanství – Etické používání digitální technologie </vt:lpstr>
      <vt:lpstr>Etické používání digitální technologie</vt:lpstr>
      <vt:lpstr>Složky digitální kompetence</vt:lpstr>
      <vt:lpstr>O čem je mediální vzdělávání?</vt:lpstr>
      <vt:lpstr>Proč mediální vzdělávání?</vt:lpstr>
      <vt:lpstr>Úvod do sociální psychologie</vt:lpstr>
      <vt:lpstr>Úvod do sociální psychologie</vt:lpstr>
      <vt:lpstr>Úvod do sociální psychologie</vt:lpstr>
      <vt:lpstr>Úvod do sociální psychologie Sociální kategorizace</vt:lpstr>
      <vt:lpstr>Úvod do sociální psychologie Co znamená sociální kategorizace? </vt:lpstr>
      <vt:lpstr>Úvod do sociální psychologie Jak překonat sociální kategorizaci?</vt:lpstr>
      <vt:lpstr>Úvod do sociální psychologie Experiment Robberse Cava, realizovaného  Muzaferem Sheriem v 50. letech,  jehož se zúčastnilo 22 chlapců v letních táborech  v Oklahomě </vt:lpstr>
      <vt:lpstr>Úvod do sociální psychologie</vt:lpstr>
      <vt:lpstr>Úvod do sociální psychologie Složky předsudku</vt:lpstr>
      <vt:lpstr>Úvod do sociální psychologie Příklad předsudku</vt:lpstr>
      <vt:lpstr>Úvod do sociální psychologie Příklad předsudku v online prostředí</vt:lpstr>
      <vt:lpstr>Úvod do sociální psychologie Jakou roli hrají média a sociální média při šíření předsudku?</vt:lpstr>
      <vt:lpstr>Úvod do sociální psychologie Kulturní modely </vt:lpstr>
      <vt:lpstr>Úvod do sociální psychologie Etické dilema – kulturní relativismus </vt:lpstr>
      <vt:lpstr>Úvod do sociální psychologie Etické dilema – kulturní relativismus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Digital Resilience by Making Digital Wellbeing and Security Accessible to All 2022-2-SK01-KA220-ADU-000096888</dc:title>
  <dc:creator>Alexandros Koumanis</dc:creator>
  <cp:lastModifiedBy>Jan Rehak</cp:lastModifiedBy>
  <cp:revision>44</cp:revision>
  <dcterms:created xsi:type="dcterms:W3CDTF">2024-06-25T09:05:50Z</dcterms:created>
  <dcterms:modified xsi:type="dcterms:W3CDTF">2024-10-07T08:17:11Z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0x010100FC39A8C05164174D8B0CC0E9EA7C08B6</vt:lpwstr>
  </property>
  <property fmtid="{D5CDD505-2E9C-101B-9397-08002B2CF9AE}" pid="3" name="MediaServiceImageTags">
    <vt:lpwstr/>
  </property>
</Properties>
</file>