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Lst>
  <p:notesMasterIdLst>
    <p:notesMasterId r:id="rId27"/>
  </p:notesMasterIdLst>
  <p:sldIdLst>
    <p:sldId id="295" r:id="rId6"/>
    <p:sldId id="296" r:id="rId7"/>
    <p:sldId id="298" r:id="rId8"/>
    <p:sldId id="299" r:id="rId9"/>
    <p:sldId id="300" r:id="rId10"/>
    <p:sldId id="301" r:id="rId11"/>
    <p:sldId id="302" r:id="rId12"/>
    <p:sldId id="303" r:id="rId13"/>
    <p:sldId id="304" r:id="rId14"/>
    <p:sldId id="305" r:id="rId15"/>
    <p:sldId id="306" r:id="rId16"/>
    <p:sldId id="307" r:id="rId17"/>
    <p:sldId id="290" r:id="rId18"/>
    <p:sldId id="308" r:id="rId19"/>
    <p:sldId id="309" r:id="rId20"/>
    <p:sldId id="310" r:id="rId21"/>
    <p:sldId id="311" r:id="rId22"/>
    <p:sldId id="312" r:id="rId23"/>
    <p:sldId id="314" r:id="rId24"/>
    <p:sldId id="315" r:id="rId25"/>
    <p:sldId id="316" r:id="rId2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DFA4"/>
    <a:srgbClr val="FFAA5A"/>
    <a:srgbClr val="C7E4A8"/>
    <a:srgbClr val="D6C67A"/>
    <a:srgbClr val="AECDE8"/>
    <a:srgbClr val="C3E1A5"/>
    <a:srgbClr val="FEE0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52A41E-3BAE-B950-54B3-A4F2C6B49AC0}" v="6" dt="2024-06-25T11:17:37.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os Koumanis" userId="S::akoumanis@thefoundation.gr::a2199586-ecdd-4170-91ec-54a1812fdf7d" providerId="AD" clId="Web-{E952A41E-3BAE-B950-54B3-A4F2C6B49AC0}"/>
    <pc:docChg chg="modSld">
      <pc:chgData name="Alexandros Koumanis" userId="S::akoumanis@thefoundation.gr::a2199586-ecdd-4170-91ec-54a1812fdf7d" providerId="AD" clId="Web-{E952A41E-3BAE-B950-54B3-A4F2C6B49AC0}" dt="2024-06-25T11:17:37.288" v="4" actId="1076"/>
      <pc:docMkLst>
        <pc:docMk/>
      </pc:docMkLst>
      <pc:sldChg chg="addSp modSp">
        <pc:chgData name="Alexandros Koumanis" userId="S::akoumanis@thefoundation.gr::a2199586-ecdd-4170-91ec-54a1812fdf7d" providerId="AD" clId="Web-{E952A41E-3BAE-B950-54B3-A4F2C6B49AC0}" dt="2024-06-25T11:17:37.288" v="4" actId="1076"/>
        <pc:sldMkLst>
          <pc:docMk/>
          <pc:sldMk cId="3581135595" sldId="257"/>
        </pc:sldMkLst>
        <pc:spChg chg="add mod">
          <ac:chgData name="Alexandros Koumanis" userId="S::akoumanis@thefoundation.gr::a2199586-ecdd-4170-91ec-54a1812fdf7d" providerId="AD" clId="Web-{E952A41E-3BAE-B950-54B3-A4F2C6B49AC0}" dt="2024-06-25T11:17:37.288" v="4" actId="1076"/>
          <ac:spMkLst>
            <pc:docMk/>
            <pc:sldMk cId="3581135595" sldId="257"/>
            <ac:spMk id="3" creationId="{C07E4266-90AF-D833-9D03-FBAEBF44580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5DB165-D3FA-48F5-B897-6D11180F3A13}" type="doc">
      <dgm:prSet loTypeId="urn:microsoft.com/office/officeart/2016/7/layout/RepeatingBendingProcessNew" loCatId="process" qsTypeId="urn:microsoft.com/office/officeart/2005/8/quickstyle/simple3" qsCatId="simple" csTypeId="urn:microsoft.com/office/officeart/2005/8/colors/accent2_5" csCatId="accent2" phldr="1"/>
      <dgm:spPr/>
      <dgm:t>
        <a:bodyPr/>
        <a:lstStyle/>
        <a:p>
          <a:endParaRPr lang="en-US"/>
        </a:p>
      </dgm:t>
    </dgm:pt>
    <dgm:pt modelId="{F9C2F4BE-EB9B-4688-A872-ADD58D39D041}">
      <dgm:prSet/>
      <dgm:spPr/>
      <dgm:t>
        <a:bodyPr/>
        <a:lstStyle/>
        <a:p>
          <a:pPr>
            <a:spcAft>
              <a:spcPts val="0"/>
            </a:spcAft>
          </a:pPr>
          <a:r>
            <a:rPr lang="tr-TR" b="1" dirty="0">
              <a:latin typeface="Aptos" panose="020B0004020202020204" pitchFamily="34" charset="0"/>
              <a:cs typeface="Calibri" panose="020F0502020204030204" pitchFamily="34" charset="0"/>
            </a:rPr>
            <a:t>Kültür Nedir?</a:t>
          </a:r>
          <a:endParaRPr lang="sk-SK" b="1" dirty="0">
            <a:latin typeface="Aptos" panose="020B0004020202020204" pitchFamily="34" charset="0"/>
            <a:cs typeface="Calibri" panose="020F0502020204030204" pitchFamily="34" charset="0"/>
          </a:endParaRPr>
        </a:p>
        <a:p>
          <a:pPr>
            <a:spcAft>
              <a:spcPts val="0"/>
            </a:spcAft>
          </a:pPr>
          <a:r>
            <a:rPr lang="tr-TR" dirty="0">
              <a:latin typeface="Aptos" panose="020B0004020202020204" pitchFamily="34" charset="0"/>
              <a:cs typeface="Calibri" panose="020F0502020204030204" pitchFamily="34" charset="0"/>
            </a:rPr>
            <a:t>Kültür, bir kültürel grubun gerçeklikle ilişki kurmasını sağlayan bir dizi paylaşılan anlam, sembol, bilgi ve dil anlamına gelir.</a:t>
          </a:r>
          <a:endParaRPr lang="en-US" dirty="0">
            <a:latin typeface="Aptos" panose="020B0004020202020204" pitchFamily="34" charset="0"/>
          </a:endParaRPr>
        </a:p>
      </dgm:t>
    </dgm:pt>
    <dgm:pt modelId="{8E8351F2-7651-4031-A843-6C966FB0A51A}" type="parTrans" cxnId="{FB5B30B6-57F6-4F69-9140-1141AC4B2C58}">
      <dgm:prSet/>
      <dgm:spPr/>
      <dgm:t>
        <a:bodyPr/>
        <a:lstStyle/>
        <a:p>
          <a:endParaRPr lang="en-US"/>
        </a:p>
      </dgm:t>
    </dgm:pt>
    <dgm:pt modelId="{97070667-920B-4A5C-879E-A0476EF7D076}" type="sibTrans" cxnId="{FB5B30B6-57F6-4F69-9140-1141AC4B2C58}">
      <dgm:prSet/>
      <dgm:spPr/>
      <dgm:t>
        <a:bodyPr/>
        <a:lstStyle/>
        <a:p>
          <a:endParaRPr lang="en-US"/>
        </a:p>
      </dgm:t>
    </dgm:pt>
    <dgm:pt modelId="{F896F5E4-15BF-42B7-A51E-CA6559A2EC6C}">
      <dgm:prSet/>
      <dgm:spPr/>
      <dgm:t>
        <a:bodyPr/>
        <a:lstStyle/>
        <a:p>
          <a:pPr>
            <a:spcAft>
              <a:spcPts val="0"/>
            </a:spcAft>
          </a:pPr>
          <a:r>
            <a:rPr lang="tr-TR" b="1" dirty="0">
              <a:latin typeface="Aptos" panose="020B0004020202020204" pitchFamily="34" charset="0"/>
              <a:cs typeface="Calibri" panose="020F0502020204030204" pitchFamily="34" charset="0"/>
            </a:rPr>
            <a:t>Kültürel Grup Nedir?</a:t>
          </a:r>
          <a:endParaRPr lang="sk-SK" b="1" dirty="0">
            <a:latin typeface="Aptos" panose="020B0004020202020204" pitchFamily="34" charset="0"/>
            <a:cs typeface="Calibri" panose="020F0502020204030204" pitchFamily="34" charset="0"/>
          </a:endParaRPr>
        </a:p>
        <a:p>
          <a:pPr>
            <a:spcAft>
              <a:spcPts val="0"/>
            </a:spcAft>
          </a:pPr>
          <a:r>
            <a:rPr lang="tr-TR" dirty="0">
              <a:latin typeface="Aptos" panose="020B0004020202020204" pitchFamily="34" charset="0"/>
              <a:cs typeface="Calibri" panose="020F0502020204030204" pitchFamily="34" charset="0"/>
            </a:rPr>
            <a:t>Kültürel grup, ortak inançlar, davranış kalıpları ve değerler kümesini paylaşan bireylerin bir araya gelmesi olarak tanımlanır.</a:t>
          </a:r>
          <a:endParaRPr lang="en-US" dirty="0">
            <a:latin typeface="Aptos" panose="020B0004020202020204" pitchFamily="34" charset="0"/>
          </a:endParaRPr>
        </a:p>
      </dgm:t>
    </dgm:pt>
    <dgm:pt modelId="{E14449A5-0CD7-4EF3-A112-3C5B96BC3A3B}" type="parTrans" cxnId="{6FE6C4C1-99CB-403A-BFDC-9DB772E1FC40}">
      <dgm:prSet/>
      <dgm:spPr/>
      <dgm:t>
        <a:bodyPr/>
        <a:lstStyle/>
        <a:p>
          <a:endParaRPr lang="en-US"/>
        </a:p>
      </dgm:t>
    </dgm:pt>
    <dgm:pt modelId="{2A6D5719-2F96-47BE-B966-4671EADC725C}" type="sibTrans" cxnId="{6FE6C4C1-99CB-403A-BFDC-9DB772E1FC40}">
      <dgm:prSet/>
      <dgm:spPr/>
      <dgm:t>
        <a:bodyPr/>
        <a:lstStyle/>
        <a:p>
          <a:endParaRPr lang="en-US"/>
        </a:p>
      </dgm:t>
    </dgm:pt>
    <dgm:pt modelId="{2B8326B8-167C-472B-8A31-DD4D5FF85964}">
      <dgm:prSet/>
      <dgm:spPr/>
      <dgm:t>
        <a:bodyPr/>
        <a:lstStyle/>
        <a:p>
          <a:r>
            <a:rPr lang="tr-TR" dirty="0">
              <a:latin typeface="Aptos" panose="020B0004020202020204" pitchFamily="34" charset="0"/>
              <a:cs typeface="Calibri" panose="020F0502020204030204" pitchFamily="34" charset="0"/>
            </a:rPr>
            <a:t>Irk, ulusal köken, cinsiyet, sınıf veya din gibi </a:t>
          </a:r>
          <a:r>
            <a:rPr lang="tr-TR" b="1" dirty="0">
              <a:latin typeface="Aptos" panose="020B0004020202020204" pitchFamily="34" charset="0"/>
              <a:cs typeface="Calibri" panose="020F0502020204030204" pitchFamily="34" charset="0"/>
            </a:rPr>
            <a:t>doğduğumuz grupları</a:t>
          </a:r>
          <a:br>
            <a:rPr lang="tr-TR" b="1" dirty="0">
              <a:latin typeface="Aptos" panose="020B0004020202020204" pitchFamily="34" charset="0"/>
              <a:cs typeface="Calibri" panose="020F0502020204030204" pitchFamily="34" charset="0"/>
            </a:rPr>
          </a:br>
          <a:r>
            <a:rPr lang="tr-TR" dirty="0">
              <a:latin typeface="Aptos" panose="020B0004020202020204" pitchFamily="34" charset="0"/>
              <a:cs typeface="Calibri" panose="020F0502020204030204" pitchFamily="34" charset="0"/>
            </a:rPr>
            <a:t>ifade eder.</a:t>
          </a:r>
          <a:endParaRPr lang="en-US" dirty="0">
            <a:latin typeface="Aptos" panose="020B0004020202020204" pitchFamily="34" charset="0"/>
          </a:endParaRPr>
        </a:p>
      </dgm:t>
    </dgm:pt>
    <dgm:pt modelId="{9DF25FDF-D115-4827-87D9-EA742B190B06}" type="sibTrans" cxnId="{86C0B731-A906-4687-BF9E-26F80F8A4B0F}">
      <dgm:prSet/>
      <dgm:spPr/>
      <dgm:t>
        <a:bodyPr/>
        <a:lstStyle/>
        <a:p>
          <a:endParaRPr lang="en-US"/>
        </a:p>
      </dgm:t>
    </dgm:pt>
    <dgm:pt modelId="{A38A949D-1398-417C-9351-C1443C5193E1}" type="parTrans" cxnId="{86C0B731-A906-4687-BF9E-26F80F8A4B0F}">
      <dgm:prSet/>
      <dgm:spPr/>
      <dgm:t>
        <a:bodyPr/>
        <a:lstStyle/>
        <a:p>
          <a:endParaRPr lang="en-US"/>
        </a:p>
      </dgm:t>
    </dgm:pt>
    <dgm:pt modelId="{052DF383-350B-4FD4-8E25-ED07FDA23290}">
      <dgm:prSet custT="1"/>
      <dgm:spPr/>
      <dgm:t>
        <a:bodyPr/>
        <a:lstStyle/>
        <a:p>
          <a:r>
            <a:rPr lang="tr-TR" sz="1400" dirty="0">
              <a:latin typeface="Aptos" panose="020B0004020202020204" pitchFamily="34" charset="0"/>
              <a:cs typeface="Calibri" panose="020F0502020204030204" pitchFamily="34" charset="0"/>
            </a:rPr>
            <a:t>Aynı zamanda </a:t>
          </a:r>
          <a:r>
            <a:rPr lang="tr-TR" sz="1400" b="1" dirty="0">
              <a:latin typeface="Aptos" panose="020B0004020202020204" pitchFamily="34" charset="0"/>
              <a:cs typeface="Calibri" panose="020F0502020204030204" pitchFamily="34" charset="0"/>
            </a:rPr>
            <a:t>parçası olduğumuz grupları </a:t>
          </a:r>
          <a:r>
            <a:rPr lang="tr-TR" sz="1400" dirty="0">
              <a:latin typeface="Aptos" panose="020B0004020202020204" pitchFamily="34" charset="0"/>
              <a:cs typeface="Calibri" panose="020F0502020204030204" pitchFamily="34" charset="0"/>
            </a:rPr>
            <a:t>da içerebilir. Örneğin, yeni bir ülkeye/mahalleye taşınarak, yeni bir mesleğe başlayarak veya bir spor/kültür kulübüne katılarak, ekonomik statüde değişiklik yaparak, engelli olarak vb. yeni bir kültür edinmek mümkündür.</a:t>
          </a:r>
          <a:endParaRPr lang="en-GB" sz="1400" dirty="0">
            <a:latin typeface="Aptos" panose="020B0004020202020204" pitchFamily="34" charset="0"/>
          </a:endParaRPr>
        </a:p>
      </dgm:t>
    </dgm:pt>
    <dgm:pt modelId="{96A76F2E-23E4-4A53-8868-A369F11AD4B1}" type="parTrans" cxnId="{54F57CD8-0084-4352-8E00-3DA47B8ED5A2}">
      <dgm:prSet/>
      <dgm:spPr/>
      <dgm:t>
        <a:bodyPr/>
        <a:lstStyle/>
        <a:p>
          <a:endParaRPr lang="en-GB"/>
        </a:p>
      </dgm:t>
    </dgm:pt>
    <dgm:pt modelId="{6D885AD1-90E2-429E-86BB-70C35AC05FC3}" type="sibTrans" cxnId="{54F57CD8-0084-4352-8E00-3DA47B8ED5A2}">
      <dgm:prSet/>
      <dgm:spPr/>
      <dgm:t>
        <a:bodyPr/>
        <a:lstStyle/>
        <a:p>
          <a:endParaRPr lang="en-GB"/>
        </a:p>
      </dgm:t>
    </dgm:pt>
    <dgm:pt modelId="{29E57C68-64CA-4CF6-9689-F33E59959F6B}" type="pres">
      <dgm:prSet presAssocID="{795DB165-D3FA-48F5-B897-6D11180F3A13}" presName="Name0" presStyleCnt="0">
        <dgm:presLayoutVars>
          <dgm:dir/>
          <dgm:resizeHandles val="exact"/>
        </dgm:presLayoutVars>
      </dgm:prSet>
      <dgm:spPr/>
      <dgm:t>
        <a:bodyPr/>
        <a:lstStyle/>
        <a:p>
          <a:endParaRPr lang="tr-TR"/>
        </a:p>
      </dgm:t>
    </dgm:pt>
    <dgm:pt modelId="{6E7072B4-3EEC-490A-90B4-414DEA85C6E4}" type="pres">
      <dgm:prSet presAssocID="{F9C2F4BE-EB9B-4688-A872-ADD58D39D041}" presName="node" presStyleLbl="node1" presStyleIdx="0" presStyleCnt="4">
        <dgm:presLayoutVars>
          <dgm:bulletEnabled val="1"/>
        </dgm:presLayoutVars>
      </dgm:prSet>
      <dgm:spPr/>
      <dgm:t>
        <a:bodyPr/>
        <a:lstStyle/>
        <a:p>
          <a:endParaRPr lang="tr-TR"/>
        </a:p>
      </dgm:t>
    </dgm:pt>
    <dgm:pt modelId="{55D2B923-CC5B-4EE2-8282-B5A93F8FD380}" type="pres">
      <dgm:prSet presAssocID="{97070667-920B-4A5C-879E-A0476EF7D076}" presName="sibTrans" presStyleLbl="sibTrans1D1" presStyleIdx="0" presStyleCnt="3"/>
      <dgm:spPr/>
      <dgm:t>
        <a:bodyPr/>
        <a:lstStyle/>
        <a:p>
          <a:endParaRPr lang="tr-TR"/>
        </a:p>
      </dgm:t>
    </dgm:pt>
    <dgm:pt modelId="{F47BBC3C-3165-4B6E-989F-BB0A18B9D768}" type="pres">
      <dgm:prSet presAssocID="{97070667-920B-4A5C-879E-A0476EF7D076}" presName="connectorText" presStyleLbl="sibTrans1D1" presStyleIdx="0" presStyleCnt="3"/>
      <dgm:spPr/>
      <dgm:t>
        <a:bodyPr/>
        <a:lstStyle/>
        <a:p>
          <a:endParaRPr lang="tr-TR"/>
        </a:p>
      </dgm:t>
    </dgm:pt>
    <dgm:pt modelId="{6FA60F11-CB14-469A-ADD5-82CD6F7D3EE2}" type="pres">
      <dgm:prSet presAssocID="{F896F5E4-15BF-42B7-A51E-CA6559A2EC6C}" presName="node" presStyleLbl="node1" presStyleIdx="1" presStyleCnt="4">
        <dgm:presLayoutVars>
          <dgm:bulletEnabled val="1"/>
        </dgm:presLayoutVars>
      </dgm:prSet>
      <dgm:spPr/>
      <dgm:t>
        <a:bodyPr/>
        <a:lstStyle/>
        <a:p>
          <a:endParaRPr lang="tr-TR"/>
        </a:p>
      </dgm:t>
    </dgm:pt>
    <dgm:pt modelId="{C400297C-FA05-4B74-A59C-2BEB62953FDD}" type="pres">
      <dgm:prSet presAssocID="{2A6D5719-2F96-47BE-B966-4671EADC725C}" presName="sibTrans" presStyleLbl="sibTrans1D1" presStyleIdx="1" presStyleCnt="3"/>
      <dgm:spPr/>
      <dgm:t>
        <a:bodyPr/>
        <a:lstStyle/>
        <a:p>
          <a:endParaRPr lang="tr-TR"/>
        </a:p>
      </dgm:t>
    </dgm:pt>
    <dgm:pt modelId="{EB56155D-76A8-488C-866B-B452C7D52C4A}" type="pres">
      <dgm:prSet presAssocID="{2A6D5719-2F96-47BE-B966-4671EADC725C}" presName="connectorText" presStyleLbl="sibTrans1D1" presStyleIdx="1" presStyleCnt="3"/>
      <dgm:spPr/>
      <dgm:t>
        <a:bodyPr/>
        <a:lstStyle/>
        <a:p>
          <a:endParaRPr lang="tr-TR"/>
        </a:p>
      </dgm:t>
    </dgm:pt>
    <dgm:pt modelId="{276503E6-BCF1-45DB-B223-CCA23B11B2D5}" type="pres">
      <dgm:prSet presAssocID="{2B8326B8-167C-472B-8A31-DD4D5FF85964}" presName="node" presStyleLbl="node1" presStyleIdx="2" presStyleCnt="4">
        <dgm:presLayoutVars>
          <dgm:bulletEnabled val="1"/>
        </dgm:presLayoutVars>
      </dgm:prSet>
      <dgm:spPr/>
      <dgm:t>
        <a:bodyPr/>
        <a:lstStyle/>
        <a:p>
          <a:endParaRPr lang="tr-TR"/>
        </a:p>
      </dgm:t>
    </dgm:pt>
    <dgm:pt modelId="{63527F1E-D72A-4448-AE51-41CB1A8F979D}" type="pres">
      <dgm:prSet presAssocID="{9DF25FDF-D115-4827-87D9-EA742B190B06}" presName="sibTrans" presStyleLbl="sibTrans1D1" presStyleIdx="2" presStyleCnt="3"/>
      <dgm:spPr/>
      <dgm:t>
        <a:bodyPr/>
        <a:lstStyle/>
        <a:p>
          <a:endParaRPr lang="tr-TR"/>
        </a:p>
      </dgm:t>
    </dgm:pt>
    <dgm:pt modelId="{66D24D4A-07CD-48DC-8A5E-62FDD1F6FE00}" type="pres">
      <dgm:prSet presAssocID="{9DF25FDF-D115-4827-87D9-EA742B190B06}" presName="connectorText" presStyleLbl="sibTrans1D1" presStyleIdx="2" presStyleCnt="3"/>
      <dgm:spPr/>
      <dgm:t>
        <a:bodyPr/>
        <a:lstStyle/>
        <a:p>
          <a:endParaRPr lang="tr-TR"/>
        </a:p>
      </dgm:t>
    </dgm:pt>
    <dgm:pt modelId="{D0B18841-50B3-406B-B5E1-97D50C61189A}" type="pres">
      <dgm:prSet presAssocID="{052DF383-350B-4FD4-8E25-ED07FDA23290}" presName="node" presStyleLbl="node1" presStyleIdx="3" presStyleCnt="4">
        <dgm:presLayoutVars>
          <dgm:bulletEnabled val="1"/>
        </dgm:presLayoutVars>
      </dgm:prSet>
      <dgm:spPr/>
      <dgm:t>
        <a:bodyPr/>
        <a:lstStyle/>
        <a:p>
          <a:endParaRPr lang="tr-TR"/>
        </a:p>
      </dgm:t>
    </dgm:pt>
  </dgm:ptLst>
  <dgm:cxnLst>
    <dgm:cxn modelId="{5C9FEF33-784D-4E76-A7ED-8DA9F1794938}" type="presOf" srcId="{052DF383-350B-4FD4-8E25-ED07FDA23290}" destId="{D0B18841-50B3-406B-B5E1-97D50C61189A}" srcOrd="0" destOrd="0" presId="urn:microsoft.com/office/officeart/2016/7/layout/RepeatingBendingProcessNew"/>
    <dgm:cxn modelId="{86C0B731-A906-4687-BF9E-26F80F8A4B0F}" srcId="{795DB165-D3FA-48F5-B897-6D11180F3A13}" destId="{2B8326B8-167C-472B-8A31-DD4D5FF85964}" srcOrd="2" destOrd="0" parTransId="{A38A949D-1398-417C-9351-C1443C5193E1}" sibTransId="{9DF25FDF-D115-4827-87D9-EA742B190B06}"/>
    <dgm:cxn modelId="{54F57CD8-0084-4352-8E00-3DA47B8ED5A2}" srcId="{795DB165-D3FA-48F5-B897-6D11180F3A13}" destId="{052DF383-350B-4FD4-8E25-ED07FDA23290}" srcOrd="3" destOrd="0" parTransId="{96A76F2E-23E4-4A53-8868-A369F11AD4B1}" sibTransId="{6D885AD1-90E2-429E-86BB-70C35AC05FC3}"/>
    <dgm:cxn modelId="{ABA113C5-D4C7-4763-82F4-3A0B02633AC1}" type="presOf" srcId="{9DF25FDF-D115-4827-87D9-EA742B190B06}" destId="{66D24D4A-07CD-48DC-8A5E-62FDD1F6FE00}" srcOrd="1" destOrd="0" presId="urn:microsoft.com/office/officeart/2016/7/layout/RepeatingBendingProcessNew"/>
    <dgm:cxn modelId="{21ACD386-FC19-477B-AF76-DA785DAD8ACA}" type="presOf" srcId="{2A6D5719-2F96-47BE-B966-4671EADC725C}" destId="{EB56155D-76A8-488C-866B-B452C7D52C4A}" srcOrd="1" destOrd="0" presId="urn:microsoft.com/office/officeart/2016/7/layout/RepeatingBendingProcessNew"/>
    <dgm:cxn modelId="{76736B27-FE9C-421A-BC5F-81D620F680FC}" type="presOf" srcId="{97070667-920B-4A5C-879E-A0476EF7D076}" destId="{F47BBC3C-3165-4B6E-989F-BB0A18B9D768}" srcOrd="1" destOrd="0" presId="urn:microsoft.com/office/officeart/2016/7/layout/RepeatingBendingProcessNew"/>
    <dgm:cxn modelId="{EA193896-99B1-4D96-A5B8-D9B2613082B4}" type="presOf" srcId="{2A6D5719-2F96-47BE-B966-4671EADC725C}" destId="{C400297C-FA05-4B74-A59C-2BEB62953FDD}" srcOrd="0" destOrd="0" presId="urn:microsoft.com/office/officeart/2016/7/layout/RepeatingBendingProcessNew"/>
    <dgm:cxn modelId="{FB5B30B6-57F6-4F69-9140-1141AC4B2C58}" srcId="{795DB165-D3FA-48F5-B897-6D11180F3A13}" destId="{F9C2F4BE-EB9B-4688-A872-ADD58D39D041}" srcOrd="0" destOrd="0" parTransId="{8E8351F2-7651-4031-A843-6C966FB0A51A}" sibTransId="{97070667-920B-4A5C-879E-A0476EF7D076}"/>
    <dgm:cxn modelId="{2059609A-743D-4D09-A311-5A953048C24F}" type="presOf" srcId="{9DF25FDF-D115-4827-87D9-EA742B190B06}" destId="{63527F1E-D72A-4448-AE51-41CB1A8F979D}" srcOrd="0" destOrd="0" presId="urn:microsoft.com/office/officeart/2016/7/layout/RepeatingBendingProcessNew"/>
    <dgm:cxn modelId="{D5E78564-6705-44D3-8D85-0341B0339C4A}" type="presOf" srcId="{F896F5E4-15BF-42B7-A51E-CA6559A2EC6C}" destId="{6FA60F11-CB14-469A-ADD5-82CD6F7D3EE2}" srcOrd="0" destOrd="0" presId="urn:microsoft.com/office/officeart/2016/7/layout/RepeatingBendingProcessNew"/>
    <dgm:cxn modelId="{0FA6AC17-C932-4C9A-B321-46CC2181D122}" type="presOf" srcId="{F9C2F4BE-EB9B-4688-A872-ADD58D39D041}" destId="{6E7072B4-3EEC-490A-90B4-414DEA85C6E4}" srcOrd="0" destOrd="0" presId="urn:microsoft.com/office/officeart/2016/7/layout/RepeatingBendingProcessNew"/>
    <dgm:cxn modelId="{145EC7B2-C94C-420B-8CB9-B0744CB792DD}" type="presOf" srcId="{97070667-920B-4A5C-879E-A0476EF7D076}" destId="{55D2B923-CC5B-4EE2-8282-B5A93F8FD380}" srcOrd="0" destOrd="0" presId="urn:microsoft.com/office/officeart/2016/7/layout/RepeatingBendingProcessNew"/>
    <dgm:cxn modelId="{6FE6C4C1-99CB-403A-BFDC-9DB772E1FC40}" srcId="{795DB165-D3FA-48F5-B897-6D11180F3A13}" destId="{F896F5E4-15BF-42B7-A51E-CA6559A2EC6C}" srcOrd="1" destOrd="0" parTransId="{E14449A5-0CD7-4EF3-A112-3C5B96BC3A3B}" sibTransId="{2A6D5719-2F96-47BE-B966-4671EADC725C}"/>
    <dgm:cxn modelId="{2BEFC8DB-6EFB-4288-8B32-34CB35681BBB}" type="presOf" srcId="{795DB165-D3FA-48F5-B897-6D11180F3A13}" destId="{29E57C68-64CA-4CF6-9689-F33E59959F6B}" srcOrd="0" destOrd="0" presId="urn:microsoft.com/office/officeart/2016/7/layout/RepeatingBendingProcessNew"/>
    <dgm:cxn modelId="{FF328ADD-71DD-4127-B536-CB94735B3902}" type="presOf" srcId="{2B8326B8-167C-472B-8A31-DD4D5FF85964}" destId="{276503E6-BCF1-45DB-B223-CCA23B11B2D5}" srcOrd="0" destOrd="0" presId="urn:microsoft.com/office/officeart/2016/7/layout/RepeatingBendingProcessNew"/>
    <dgm:cxn modelId="{2603CCFA-0786-47A7-84EE-D6CE8A43C493}" type="presParOf" srcId="{29E57C68-64CA-4CF6-9689-F33E59959F6B}" destId="{6E7072B4-3EEC-490A-90B4-414DEA85C6E4}" srcOrd="0" destOrd="0" presId="urn:microsoft.com/office/officeart/2016/7/layout/RepeatingBendingProcessNew"/>
    <dgm:cxn modelId="{E18ED3A4-AFDD-48AA-A791-8BEB59F3C683}" type="presParOf" srcId="{29E57C68-64CA-4CF6-9689-F33E59959F6B}" destId="{55D2B923-CC5B-4EE2-8282-B5A93F8FD380}" srcOrd="1" destOrd="0" presId="urn:microsoft.com/office/officeart/2016/7/layout/RepeatingBendingProcessNew"/>
    <dgm:cxn modelId="{8B6F2078-0C23-49D3-BDF0-674F84AC49E3}" type="presParOf" srcId="{55D2B923-CC5B-4EE2-8282-B5A93F8FD380}" destId="{F47BBC3C-3165-4B6E-989F-BB0A18B9D768}" srcOrd="0" destOrd="0" presId="urn:microsoft.com/office/officeart/2016/7/layout/RepeatingBendingProcessNew"/>
    <dgm:cxn modelId="{D50FF7A1-9251-47DF-8BF0-4D4BEF6426F4}" type="presParOf" srcId="{29E57C68-64CA-4CF6-9689-F33E59959F6B}" destId="{6FA60F11-CB14-469A-ADD5-82CD6F7D3EE2}" srcOrd="2" destOrd="0" presId="urn:microsoft.com/office/officeart/2016/7/layout/RepeatingBendingProcessNew"/>
    <dgm:cxn modelId="{0965AAA4-B4B5-48C4-8B8B-FA727EE91BF2}" type="presParOf" srcId="{29E57C68-64CA-4CF6-9689-F33E59959F6B}" destId="{C400297C-FA05-4B74-A59C-2BEB62953FDD}" srcOrd="3" destOrd="0" presId="urn:microsoft.com/office/officeart/2016/7/layout/RepeatingBendingProcessNew"/>
    <dgm:cxn modelId="{99D5C345-E78C-425B-924C-9E7D909ED400}" type="presParOf" srcId="{C400297C-FA05-4B74-A59C-2BEB62953FDD}" destId="{EB56155D-76A8-488C-866B-B452C7D52C4A}" srcOrd="0" destOrd="0" presId="urn:microsoft.com/office/officeart/2016/7/layout/RepeatingBendingProcessNew"/>
    <dgm:cxn modelId="{65D1CDBD-FCD0-445F-837F-87B3A2F57D8A}" type="presParOf" srcId="{29E57C68-64CA-4CF6-9689-F33E59959F6B}" destId="{276503E6-BCF1-45DB-B223-CCA23B11B2D5}" srcOrd="4" destOrd="0" presId="urn:microsoft.com/office/officeart/2016/7/layout/RepeatingBendingProcessNew"/>
    <dgm:cxn modelId="{D8C0DF56-E123-450B-8730-BA752023BD13}" type="presParOf" srcId="{29E57C68-64CA-4CF6-9689-F33E59959F6B}" destId="{63527F1E-D72A-4448-AE51-41CB1A8F979D}" srcOrd="5" destOrd="0" presId="urn:microsoft.com/office/officeart/2016/7/layout/RepeatingBendingProcessNew"/>
    <dgm:cxn modelId="{9B54C0C4-4C02-482D-90EF-F77FB40BB357}" type="presParOf" srcId="{63527F1E-D72A-4448-AE51-41CB1A8F979D}" destId="{66D24D4A-07CD-48DC-8A5E-62FDD1F6FE00}" srcOrd="0" destOrd="0" presId="urn:microsoft.com/office/officeart/2016/7/layout/RepeatingBendingProcessNew"/>
    <dgm:cxn modelId="{018F018A-BFFE-41C3-8FD2-B58AC7138DAC}" type="presParOf" srcId="{29E57C68-64CA-4CF6-9689-F33E59959F6B}" destId="{D0B18841-50B3-406B-B5E1-97D50C61189A}"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2B923-CC5B-4EE2-8282-B5A93F8FD380}">
      <dsp:nvSpPr>
        <dsp:cNvPr id="0" name=""/>
        <dsp:cNvSpPr/>
      </dsp:nvSpPr>
      <dsp:spPr>
        <a:xfrm>
          <a:off x="3024309" y="820590"/>
          <a:ext cx="630733" cy="91440"/>
        </a:xfrm>
        <a:custGeom>
          <a:avLst/>
          <a:gdLst/>
          <a:ahLst/>
          <a:cxnLst/>
          <a:rect l="0" t="0" r="0" b="0"/>
          <a:pathLst>
            <a:path>
              <a:moveTo>
                <a:pt x="0" y="45720"/>
              </a:moveTo>
              <a:lnTo>
                <a:pt x="630733" y="45720"/>
              </a:lnTo>
            </a:path>
          </a:pathLst>
        </a:custGeom>
        <a:noFill/>
        <a:ln w="6350" cap="flat" cmpd="sng" algn="ctr">
          <a:solidFill>
            <a:schemeClr val="accent2">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23142" y="863000"/>
        <a:ext cx="33066" cy="6619"/>
      </dsp:txXfrm>
    </dsp:sp>
    <dsp:sp modelId="{6E7072B4-3EEC-490A-90B4-414DEA85C6E4}">
      <dsp:nvSpPr>
        <dsp:cNvPr id="0" name=""/>
        <dsp:cNvSpPr/>
      </dsp:nvSpPr>
      <dsp:spPr>
        <a:xfrm>
          <a:off x="150746" y="3701"/>
          <a:ext cx="2875362" cy="1725217"/>
        </a:xfrm>
        <a:prstGeom prst="rect">
          <a:avLst/>
        </a:prstGeom>
        <a:gradFill rotWithShape="0">
          <a:gsLst>
            <a:gs pos="0">
              <a:schemeClr val="accent2">
                <a:alpha val="90000"/>
                <a:hueOff val="0"/>
                <a:satOff val="0"/>
                <a:lumOff val="0"/>
                <a:alphaOff val="0"/>
                <a:lumMod val="110000"/>
                <a:satMod val="105000"/>
                <a:tint val="67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lvl="0" algn="ctr" defTabSz="755650">
            <a:lnSpc>
              <a:spcPct val="90000"/>
            </a:lnSpc>
            <a:spcBef>
              <a:spcPct val="0"/>
            </a:spcBef>
            <a:spcAft>
              <a:spcPts val="0"/>
            </a:spcAft>
          </a:pPr>
          <a:r>
            <a:rPr lang="tr-TR" sz="1700" b="1" kern="1200" dirty="0">
              <a:latin typeface="Aptos" panose="020B0004020202020204" pitchFamily="34" charset="0"/>
              <a:cs typeface="Calibri" panose="020F0502020204030204" pitchFamily="34" charset="0"/>
            </a:rPr>
            <a:t>Kültür Nedir?</a:t>
          </a:r>
          <a:endParaRPr lang="sk-SK" sz="1700" b="1" kern="1200" dirty="0">
            <a:latin typeface="Aptos" panose="020B0004020202020204" pitchFamily="34" charset="0"/>
            <a:cs typeface="Calibri" panose="020F0502020204030204" pitchFamily="34" charset="0"/>
          </a:endParaRPr>
        </a:p>
        <a:p>
          <a:pPr lvl="0" algn="ctr" defTabSz="755650">
            <a:lnSpc>
              <a:spcPct val="90000"/>
            </a:lnSpc>
            <a:spcBef>
              <a:spcPct val="0"/>
            </a:spcBef>
            <a:spcAft>
              <a:spcPts val="0"/>
            </a:spcAft>
          </a:pPr>
          <a:r>
            <a:rPr lang="tr-TR" sz="1700" kern="1200" dirty="0">
              <a:latin typeface="Aptos" panose="020B0004020202020204" pitchFamily="34" charset="0"/>
              <a:cs typeface="Calibri" panose="020F0502020204030204" pitchFamily="34" charset="0"/>
            </a:rPr>
            <a:t>Kültür, bir kültürel grubun gerçeklikle ilişki kurmasını sağlayan bir dizi paylaşılan anlam, sembol, bilgi ve dil anlamına gelir.</a:t>
          </a:r>
          <a:endParaRPr lang="en-US" sz="1700" kern="1200" dirty="0">
            <a:latin typeface="Aptos" panose="020B0004020202020204" pitchFamily="34" charset="0"/>
          </a:endParaRPr>
        </a:p>
      </dsp:txBody>
      <dsp:txXfrm>
        <a:off x="150746" y="3701"/>
        <a:ext cx="2875362" cy="1725217"/>
      </dsp:txXfrm>
    </dsp:sp>
    <dsp:sp modelId="{C400297C-FA05-4B74-A59C-2BEB62953FDD}">
      <dsp:nvSpPr>
        <dsp:cNvPr id="0" name=""/>
        <dsp:cNvSpPr/>
      </dsp:nvSpPr>
      <dsp:spPr>
        <a:xfrm>
          <a:off x="1588428" y="1727119"/>
          <a:ext cx="3536695" cy="630733"/>
        </a:xfrm>
        <a:custGeom>
          <a:avLst/>
          <a:gdLst/>
          <a:ahLst/>
          <a:cxnLst/>
          <a:rect l="0" t="0" r="0" b="0"/>
          <a:pathLst>
            <a:path>
              <a:moveTo>
                <a:pt x="3536695" y="0"/>
              </a:moveTo>
              <a:lnTo>
                <a:pt x="3536695" y="332466"/>
              </a:lnTo>
              <a:lnTo>
                <a:pt x="0" y="332466"/>
              </a:lnTo>
              <a:lnTo>
                <a:pt x="0" y="630733"/>
              </a:lnTo>
            </a:path>
          </a:pathLst>
        </a:custGeom>
        <a:noFill/>
        <a:ln w="6350" cap="flat" cmpd="sng" algn="ctr">
          <a:solidFill>
            <a:schemeClr val="accent2">
              <a:shade val="90000"/>
              <a:hueOff val="-287340"/>
              <a:satOff val="204"/>
              <a:lumOff val="1605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66826" y="2039176"/>
        <a:ext cx="179899" cy="6619"/>
      </dsp:txXfrm>
    </dsp:sp>
    <dsp:sp modelId="{6FA60F11-CB14-469A-ADD5-82CD6F7D3EE2}">
      <dsp:nvSpPr>
        <dsp:cNvPr id="0" name=""/>
        <dsp:cNvSpPr/>
      </dsp:nvSpPr>
      <dsp:spPr>
        <a:xfrm>
          <a:off x="3687442" y="3701"/>
          <a:ext cx="2875362" cy="1725217"/>
        </a:xfrm>
        <a:prstGeom prst="rect">
          <a:avLst/>
        </a:prstGeom>
        <a:gradFill rotWithShape="0">
          <a:gsLst>
            <a:gs pos="0">
              <a:schemeClr val="accent2">
                <a:alpha val="90000"/>
                <a:hueOff val="0"/>
                <a:satOff val="0"/>
                <a:lumOff val="0"/>
                <a:alphaOff val="-13333"/>
                <a:lumMod val="110000"/>
                <a:satMod val="105000"/>
                <a:tint val="67000"/>
              </a:schemeClr>
            </a:gs>
            <a:gs pos="50000">
              <a:schemeClr val="accent2">
                <a:alpha val="90000"/>
                <a:hueOff val="0"/>
                <a:satOff val="0"/>
                <a:lumOff val="0"/>
                <a:alphaOff val="-13333"/>
                <a:lumMod val="105000"/>
                <a:satMod val="103000"/>
                <a:tint val="73000"/>
              </a:schemeClr>
            </a:gs>
            <a:gs pos="100000">
              <a:schemeClr val="accent2">
                <a:alpha val="90000"/>
                <a:hueOff val="0"/>
                <a:satOff val="0"/>
                <a:lumOff val="0"/>
                <a:alphaOff val="-13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lvl="0" algn="ctr" defTabSz="755650">
            <a:lnSpc>
              <a:spcPct val="90000"/>
            </a:lnSpc>
            <a:spcBef>
              <a:spcPct val="0"/>
            </a:spcBef>
            <a:spcAft>
              <a:spcPts val="0"/>
            </a:spcAft>
          </a:pPr>
          <a:r>
            <a:rPr lang="tr-TR" sz="1700" b="1" kern="1200" dirty="0">
              <a:latin typeface="Aptos" panose="020B0004020202020204" pitchFamily="34" charset="0"/>
              <a:cs typeface="Calibri" panose="020F0502020204030204" pitchFamily="34" charset="0"/>
            </a:rPr>
            <a:t>Kültürel Grup Nedir?</a:t>
          </a:r>
          <a:endParaRPr lang="sk-SK" sz="1700" b="1" kern="1200" dirty="0">
            <a:latin typeface="Aptos" panose="020B0004020202020204" pitchFamily="34" charset="0"/>
            <a:cs typeface="Calibri" panose="020F0502020204030204" pitchFamily="34" charset="0"/>
          </a:endParaRPr>
        </a:p>
        <a:p>
          <a:pPr lvl="0" algn="ctr" defTabSz="755650">
            <a:lnSpc>
              <a:spcPct val="90000"/>
            </a:lnSpc>
            <a:spcBef>
              <a:spcPct val="0"/>
            </a:spcBef>
            <a:spcAft>
              <a:spcPts val="0"/>
            </a:spcAft>
          </a:pPr>
          <a:r>
            <a:rPr lang="tr-TR" sz="1700" kern="1200" dirty="0">
              <a:latin typeface="Aptos" panose="020B0004020202020204" pitchFamily="34" charset="0"/>
              <a:cs typeface="Calibri" panose="020F0502020204030204" pitchFamily="34" charset="0"/>
            </a:rPr>
            <a:t>Kültürel grup, ortak inançlar, davranış kalıpları ve değerler kümesini paylaşan bireylerin bir araya gelmesi olarak tanımlanır.</a:t>
          </a:r>
          <a:endParaRPr lang="en-US" sz="1700" kern="1200" dirty="0">
            <a:latin typeface="Aptos" panose="020B0004020202020204" pitchFamily="34" charset="0"/>
          </a:endParaRPr>
        </a:p>
      </dsp:txBody>
      <dsp:txXfrm>
        <a:off x="3687442" y="3701"/>
        <a:ext cx="2875362" cy="1725217"/>
      </dsp:txXfrm>
    </dsp:sp>
    <dsp:sp modelId="{63527F1E-D72A-4448-AE51-41CB1A8F979D}">
      <dsp:nvSpPr>
        <dsp:cNvPr id="0" name=""/>
        <dsp:cNvSpPr/>
      </dsp:nvSpPr>
      <dsp:spPr>
        <a:xfrm>
          <a:off x="3024309" y="3207141"/>
          <a:ext cx="630733" cy="91440"/>
        </a:xfrm>
        <a:custGeom>
          <a:avLst/>
          <a:gdLst/>
          <a:ahLst/>
          <a:cxnLst/>
          <a:rect l="0" t="0" r="0" b="0"/>
          <a:pathLst>
            <a:path>
              <a:moveTo>
                <a:pt x="0" y="45720"/>
              </a:moveTo>
              <a:lnTo>
                <a:pt x="630733" y="45720"/>
              </a:lnTo>
            </a:path>
          </a:pathLst>
        </a:custGeom>
        <a:noFill/>
        <a:ln w="6350" cap="flat" cmpd="sng" algn="ctr">
          <a:solidFill>
            <a:schemeClr val="accent2">
              <a:shade val="90000"/>
              <a:hueOff val="-574681"/>
              <a:satOff val="409"/>
              <a:lumOff val="3211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23142" y="3249551"/>
        <a:ext cx="33066" cy="6619"/>
      </dsp:txXfrm>
    </dsp:sp>
    <dsp:sp modelId="{276503E6-BCF1-45DB-B223-CCA23B11B2D5}">
      <dsp:nvSpPr>
        <dsp:cNvPr id="0" name=""/>
        <dsp:cNvSpPr/>
      </dsp:nvSpPr>
      <dsp:spPr>
        <a:xfrm>
          <a:off x="150746" y="2390252"/>
          <a:ext cx="2875362" cy="1725217"/>
        </a:xfrm>
        <a:prstGeom prst="rect">
          <a:avLst/>
        </a:prstGeom>
        <a:gradFill rotWithShape="0">
          <a:gsLst>
            <a:gs pos="0">
              <a:schemeClr val="accent2">
                <a:alpha val="90000"/>
                <a:hueOff val="0"/>
                <a:satOff val="0"/>
                <a:lumOff val="0"/>
                <a:alphaOff val="-26667"/>
                <a:lumMod val="110000"/>
                <a:satMod val="105000"/>
                <a:tint val="67000"/>
              </a:schemeClr>
            </a:gs>
            <a:gs pos="50000">
              <a:schemeClr val="accent2">
                <a:alpha val="90000"/>
                <a:hueOff val="0"/>
                <a:satOff val="0"/>
                <a:lumOff val="0"/>
                <a:alphaOff val="-26667"/>
                <a:lumMod val="105000"/>
                <a:satMod val="103000"/>
                <a:tint val="73000"/>
              </a:schemeClr>
            </a:gs>
            <a:gs pos="100000">
              <a:schemeClr val="accent2">
                <a:alpha val="90000"/>
                <a:hueOff val="0"/>
                <a:satOff val="0"/>
                <a:lumOff val="0"/>
                <a:alphaOff val="-26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lvl="0" algn="ctr" defTabSz="755650">
            <a:lnSpc>
              <a:spcPct val="90000"/>
            </a:lnSpc>
            <a:spcBef>
              <a:spcPct val="0"/>
            </a:spcBef>
            <a:spcAft>
              <a:spcPct val="35000"/>
            </a:spcAft>
          </a:pPr>
          <a:r>
            <a:rPr lang="tr-TR" sz="1700" kern="1200" dirty="0">
              <a:latin typeface="Aptos" panose="020B0004020202020204" pitchFamily="34" charset="0"/>
              <a:cs typeface="Calibri" panose="020F0502020204030204" pitchFamily="34" charset="0"/>
            </a:rPr>
            <a:t>Irk, ulusal köken, cinsiyet, sınıf veya din gibi </a:t>
          </a:r>
          <a:r>
            <a:rPr lang="tr-TR" sz="1700" b="1" kern="1200" dirty="0">
              <a:latin typeface="Aptos" panose="020B0004020202020204" pitchFamily="34" charset="0"/>
              <a:cs typeface="Calibri" panose="020F0502020204030204" pitchFamily="34" charset="0"/>
            </a:rPr>
            <a:t>doğduğumuz grupları</a:t>
          </a:r>
          <a:br>
            <a:rPr lang="tr-TR" sz="1700" b="1" kern="1200" dirty="0">
              <a:latin typeface="Aptos" panose="020B0004020202020204" pitchFamily="34" charset="0"/>
              <a:cs typeface="Calibri" panose="020F0502020204030204" pitchFamily="34" charset="0"/>
            </a:rPr>
          </a:br>
          <a:r>
            <a:rPr lang="tr-TR" sz="1700" kern="1200" dirty="0">
              <a:latin typeface="Aptos" panose="020B0004020202020204" pitchFamily="34" charset="0"/>
              <a:cs typeface="Calibri" panose="020F0502020204030204" pitchFamily="34" charset="0"/>
            </a:rPr>
            <a:t>ifade eder.</a:t>
          </a:r>
          <a:endParaRPr lang="en-US" sz="1700" kern="1200" dirty="0">
            <a:latin typeface="Aptos" panose="020B0004020202020204" pitchFamily="34" charset="0"/>
          </a:endParaRPr>
        </a:p>
      </dsp:txBody>
      <dsp:txXfrm>
        <a:off x="150746" y="2390252"/>
        <a:ext cx="2875362" cy="1725217"/>
      </dsp:txXfrm>
    </dsp:sp>
    <dsp:sp modelId="{D0B18841-50B3-406B-B5E1-97D50C61189A}">
      <dsp:nvSpPr>
        <dsp:cNvPr id="0" name=""/>
        <dsp:cNvSpPr/>
      </dsp:nvSpPr>
      <dsp:spPr>
        <a:xfrm>
          <a:off x="3687442" y="2390252"/>
          <a:ext cx="2875362" cy="1725217"/>
        </a:xfrm>
        <a:prstGeom prst="rect">
          <a:avLst/>
        </a:prstGeom>
        <a:gradFill rotWithShape="0">
          <a:gsLst>
            <a:gs pos="0">
              <a:schemeClr val="accent2">
                <a:alpha val="90000"/>
                <a:hueOff val="0"/>
                <a:satOff val="0"/>
                <a:lumOff val="0"/>
                <a:alphaOff val="-40000"/>
                <a:lumMod val="110000"/>
                <a:satMod val="105000"/>
                <a:tint val="67000"/>
              </a:schemeClr>
            </a:gs>
            <a:gs pos="50000">
              <a:schemeClr val="accent2">
                <a:alpha val="90000"/>
                <a:hueOff val="0"/>
                <a:satOff val="0"/>
                <a:lumOff val="0"/>
                <a:alphaOff val="-40000"/>
                <a:lumMod val="105000"/>
                <a:satMod val="103000"/>
                <a:tint val="73000"/>
              </a:schemeClr>
            </a:gs>
            <a:gs pos="100000">
              <a:schemeClr val="accent2">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lvl="0" algn="ctr" defTabSz="622300">
            <a:lnSpc>
              <a:spcPct val="90000"/>
            </a:lnSpc>
            <a:spcBef>
              <a:spcPct val="0"/>
            </a:spcBef>
            <a:spcAft>
              <a:spcPct val="35000"/>
            </a:spcAft>
          </a:pPr>
          <a:r>
            <a:rPr lang="tr-TR" sz="1400" kern="1200" dirty="0">
              <a:latin typeface="Aptos" panose="020B0004020202020204" pitchFamily="34" charset="0"/>
              <a:cs typeface="Calibri" panose="020F0502020204030204" pitchFamily="34" charset="0"/>
            </a:rPr>
            <a:t>Aynı zamanda </a:t>
          </a:r>
          <a:r>
            <a:rPr lang="tr-TR" sz="1400" b="1" kern="1200" dirty="0">
              <a:latin typeface="Aptos" panose="020B0004020202020204" pitchFamily="34" charset="0"/>
              <a:cs typeface="Calibri" panose="020F0502020204030204" pitchFamily="34" charset="0"/>
            </a:rPr>
            <a:t>parçası olduğumuz grupları </a:t>
          </a:r>
          <a:r>
            <a:rPr lang="tr-TR" sz="1400" kern="1200" dirty="0">
              <a:latin typeface="Aptos" panose="020B0004020202020204" pitchFamily="34" charset="0"/>
              <a:cs typeface="Calibri" panose="020F0502020204030204" pitchFamily="34" charset="0"/>
            </a:rPr>
            <a:t>da içerebilir. Örneğin, yeni bir ülkeye/mahalleye taşınarak, yeni bir mesleğe başlayarak veya bir spor/kültür kulübüne katılarak, ekonomik statüde değişiklik yaparak, engelli olarak vb. yeni bir kültür edinmek mümkündür.</a:t>
          </a:r>
          <a:endParaRPr lang="en-GB" sz="1400" kern="1200" dirty="0">
            <a:latin typeface="Aptos" panose="020B0004020202020204" pitchFamily="34" charset="0"/>
          </a:endParaRPr>
        </a:p>
      </dsp:txBody>
      <dsp:txXfrm>
        <a:off x="3687442" y="2390252"/>
        <a:ext cx="2875362" cy="172521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81F0C4-1E9A-A841-9A5C-93B5A35EFDE0}" type="datetimeFigureOut">
              <a:rPr lang="en-US" smtClean="0"/>
              <a:t>10/11/2024</a:t>
            </a:fld>
            <a:endParaRPr lang="en-US"/>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C173F-4DCA-E246-BBF2-9E7DA0FF8D10}" type="slidenum">
              <a:rPr lang="en-US" smtClean="0"/>
              <a:t>‹#›</a:t>
            </a:fld>
            <a:endParaRPr lang="en-US"/>
          </a:p>
        </p:txBody>
      </p:sp>
    </p:spTree>
    <p:extLst>
      <p:ext uri="{BB962C8B-B14F-4D97-AF65-F5344CB8AC3E}">
        <p14:creationId xmlns:p14="http://schemas.microsoft.com/office/powerpoint/2010/main" val="2096314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noProof="0" dirty="0"/>
          </a:p>
        </p:txBody>
      </p:sp>
      <p:sp>
        <p:nvSpPr>
          <p:cNvPr id="4" name="Slayt Numarası Yer Tutucusu 3"/>
          <p:cNvSpPr>
            <a:spLocks noGrp="1"/>
          </p:cNvSpPr>
          <p:nvPr>
            <p:ph type="sldNum" sz="quarter" idx="5"/>
          </p:nvPr>
        </p:nvSpPr>
        <p:spPr/>
        <p:txBody>
          <a:bodyPr/>
          <a:lstStyle/>
          <a:p>
            <a:fld id="{914F6EE1-3FA2-45A9-9CF4-355B18A05B98}" type="slidenum">
              <a:rPr lang="sk-SK" smtClean="0"/>
              <a:t>21</a:t>
            </a:fld>
            <a:endParaRPr lang="sk-SK"/>
          </a:p>
        </p:txBody>
      </p:sp>
    </p:spTree>
    <p:extLst>
      <p:ext uri="{BB962C8B-B14F-4D97-AF65-F5344CB8AC3E}">
        <p14:creationId xmlns:p14="http://schemas.microsoft.com/office/powerpoint/2010/main" val="3641291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1524000" y="2649480"/>
            <a:ext cx="9144000" cy="745313"/>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ERASMUS+KA220-ADU - </a:t>
            </a:r>
            <a:r>
              <a:rPr kumimoji="0" lang="en-US"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Cooperation partnerships in adult education</a:t>
            </a:r>
            <a:endPar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KA220-ADU-2BF13E10 </a:t>
            </a:r>
            <a:endParaRPr kumimoji="0" lang="en-GB"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endParaRP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297172" y="1042061"/>
            <a:ext cx="9597656"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Building Digital Resilience by Making Digital Wellbeing and</a:t>
            </a:r>
            <a:b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b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Security Accessible to All</a:t>
            </a: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
            </a:r>
            <a:b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b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&lt;&lt;</a:t>
            </a:r>
            <a:r>
              <a:rPr kumimoji="0" lang="sk-SK" sz="2600" b="1" i="0" u="none" strike="noStrike" kern="1200" cap="none" spc="0" normalizeH="0" baseline="0" noProof="0" dirty="0" err="1">
                <a:ln>
                  <a:noFill/>
                </a:ln>
                <a:solidFill>
                  <a:srgbClr val="92BAB5"/>
                </a:solidFill>
                <a:effectLst/>
                <a:uLnTx/>
                <a:uFillTx/>
                <a:latin typeface="Cambria" panose="02040503050406030204" pitchFamily="18" charset="0"/>
                <a:ea typeface="Cambria" panose="02040503050406030204" pitchFamily="18" charset="0"/>
                <a:cs typeface="+mn-cs"/>
              </a:rPr>
              <a:t>DigiWELL</a:t>
            </a: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&gt;&gt;</a:t>
            </a:r>
            <a:endPar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916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01F1AD-0822-2C73-E021-A1EA53C86BA7}"/>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108E1CF9-711E-EE03-E4DA-A2CBCC3CA85E}"/>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279B79F4-7975-A02F-2EC4-508F63AF270B}"/>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F38F8881-652D-DB01-6C7D-DE15E6CFC38B}"/>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0B0926CE-5C85-22E9-09E2-843E79248784}"/>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67083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6B0CE8-2E64-20E2-832A-F8B4240C9547}"/>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7403BEFD-AF56-EA58-F6FE-88659F67F9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4804560F-FB85-BE2A-77D1-BBDB65705310}"/>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879DD5F1-F4A3-CC14-2DEE-008C82E0884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1D1B952-F220-D065-D564-0565EB8D3F73}"/>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61596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17783A-9DD7-C4E3-AD6B-955872A414C4}"/>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CB196882-70C4-4ACD-A99A-A8958E5A901B}"/>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781A7339-0462-2583-4C7E-AC14D73644B6}"/>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objekt pre dátum 4">
            <a:extLst>
              <a:ext uri="{FF2B5EF4-FFF2-40B4-BE49-F238E27FC236}">
                <a16:creationId xmlns:a16="http://schemas.microsoft.com/office/drawing/2014/main" id="{8BF37404-D5DC-C323-A09F-B9AEE4ADFEA7}"/>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A60DFDEC-94C8-D2B9-E4C1-B4157BA57150}"/>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BD7F664F-EF37-8273-B7D4-651E4C5ADB62}"/>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718456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2095AE-6105-78F1-2060-8904479B9A5C}"/>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4F27CB3D-08A6-28E6-E5CC-6CA3B8E4A0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0DB46130-0E02-6AEE-8C22-7CF94ABDC08C}"/>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8CD71381-3FFB-E053-BBC6-8F51278DF7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59012D81-F5D8-0EA8-51F4-E62D77887964}"/>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7" name="Zástupný objekt pre dátum 6">
            <a:extLst>
              <a:ext uri="{FF2B5EF4-FFF2-40B4-BE49-F238E27FC236}">
                <a16:creationId xmlns:a16="http://schemas.microsoft.com/office/drawing/2014/main" id="{24F99924-393C-4DAC-A1A5-FAF5F76C0C63}"/>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8" name="Zástupný objekt pre pätu 7">
            <a:extLst>
              <a:ext uri="{FF2B5EF4-FFF2-40B4-BE49-F238E27FC236}">
                <a16:creationId xmlns:a16="http://schemas.microsoft.com/office/drawing/2014/main" id="{41B93AAC-DCAF-03F5-9D41-8F23D86E7220}"/>
              </a:ext>
            </a:extLst>
          </p:cNvPr>
          <p:cNvSpPr>
            <a:spLocks noGrp="1"/>
          </p:cNvSpPr>
          <p:nvPr>
            <p:ph type="ftr" sz="quarter" idx="11"/>
          </p:nvPr>
        </p:nvSpPr>
        <p:spPr/>
        <p:txBody>
          <a:bodyPr/>
          <a:lstStyle/>
          <a:p>
            <a:endParaRPr lang="en-GB"/>
          </a:p>
        </p:txBody>
      </p:sp>
      <p:sp>
        <p:nvSpPr>
          <p:cNvPr id="9" name="Zástupný objekt pre číslo snímky 8">
            <a:extLst>
              <a:ext uri="{FF2B5EF4-FFF2-40B4-BE49-F238E27FC236}">
                <a16:creationId xmlns:a16="http://schemas.microsoft.com/office/drawing/2014/main" id="{ADAFA6F0-510F-667C-5B1E-71A07DAC2DB0}"/>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65884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C0A2C3-1309-E39C-F52B-6F173933706D}"/>
              </a:ext>
            </a:extLst>
          </p:cNvPr>
          <p:cNvSpPr>
            <a:spLocks noGrp="1"/>
          </p:cNvSpPr>
          <p:nvPr>
            <p:ph type="title"/>
          </p:nvPr>
        </p:nvSpPr>
        <p:spPr/>
        <p:txBody>
          <a:bodyPr/>
          <a:lstStyle/>
          <a:p>
            <a:r>
              <a:rPr lang="sk-SK"/>
              <a:t>Kliknutím upravte štýl predlohy nadpisu</a:t>
            </a:r>
            <a:endParaRPr lang="en-GB"/>
          </a:p>
        </p:txBody>
      </p:sp>
      <p:sp>
        <p:nvSpPr>
          <p:cNvPr id="3" name="Zástupný objekt pre dátum 2">
            <a:extLst>
              <a:ext uri="{FF2B5EF4-FFF2-40B4-BE49-F238E27FC236}">
                <a16:creationId xmlns:a16="http://schemas.microsoft.com/office/drawing/2014/main" id="{1AC30078-893E-AD52-6A11-5FEF4FC0DAB9}"/>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4" name="Zástupný objekt pre pätu 3">
            <a:extLst>
              <a:ext uri="{FF2B5EF4-FFF2-40B4-BE49-F238E27FC236}">
                <a16:creationId xmlns:a16="http://schemas.microsoft.com/office/drawing/2014/main" id="{537525CC-0C41-2557-55A4-68EED4C47603}"/>
              </a:ext>
            </a:extLst>
          </p:cNvPr>
          <p:cNvSpPr>
            <a:spLocks noGrp="1"/>
          </p:cNvSpPr>
          <p:nvPr>
            <p:ph type="ftr" sz="quarter" idx="11"/>
          </p:nvPr>
        </p:nvSpPr>
        <p:spPr/>
        <p:txBody>
          <a:bodyPr/>
          <a:lstStyle/>
          <a:p>
            <a:endParaRPr lang="en-GB"/>
          </a:p>
        </p:txBody>
      </p:sp>
      <p:sp>
        <p:nvSpPr>
          <p:cNvPr id="5" name="Zástupný objekt pre číslo snímky 4">
            <a:extLst>
              <a:ext uri="{FF2B5EF4-FFF2-40B4-BE49-F238E27FC236}">
                <a16:creationId xmlns:a16="http://schemas.microsoft.com/office/drawing/2014/main" id="{CE560D30-9DB0-99C5-87F3-B1D925337AE1}"/>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885698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3BDD5FA-2881-49E7-32CF-BBAA7809807E}"/>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3" name="Zástupný objekt pre pätu 2">
            <a:extLst>
              <a:ext uri="{FF2B5EF4-FFF2-40B4-BE49-F238E27FC236}">
                <a16:creationId xmlns:a16="http://schemas.microsoft.com/office/drawing/2014/main" id="{ED61BAD6-A65B-B251-190E-92B81AB3FA52}"/>
              </a:ext>
            </a:extLst>
          </p:cNvPr>
          <p:cNvSpPr>
            <a:spLocks noGrp="1"/>
          </p:cNvSpPr>
          <p:nvPr>
            <p:ph type="ftr" sz="quarter" idx="11"/>
          </p:nvPr>
        </p:nvSpPr>
        <p:spPr/>
        <p:txBody>
          <a:bodyPr/>
          <a:lstStyle/>
          <a:p>
            <a:endParaRPr lang="en-GB"/>
          </a:p>
        </p:txBody>
      </p:sp>
      <p:sp>
        <p:nvSpPr>
          <p:cNvPr id="4" name="Zástupný objekt pre číslo snímky 3">
            <a:extLst>
              <a:ext uri="{FF2B5EF4-FFF2-40B4-BE49-F238E27FC236}">
                <a16:creationId xmlns:a16="http://schemas.microsoft.com/office/drawing/2014/main" id="{5E5516A2-91C1-AB87-9BDF-6B1A2FE1FEAB}"/>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599246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0C7403-C4AC-48AE-104C-45479F92A5DA}"/>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D8A191FF-4646-6976-D6FD-30BAA8F72F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1649CDB-6516-E7BA-D5C3-58CA39612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194459A4-AA2C-F367-03E2-3BE4AD0EADE1}"/>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41A283D1-CD37-D4F4-A8C6-7187D5965561}"/>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3D0C99CC-FC99-29D9-25D6-E4D14C8F0405}"/>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478189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2BFC1D-6001-1628-80DF-CBAA82218FB0}"/>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F8847F74-7C77-2C3E-F740-A0DF1FC5EA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8A4A6D59-03F3-C812-9A2F-011C96899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B2B43DE7-CCBF-0444-DF50-5F5473C1D8E2}"/>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F6FE0941-5A87-5E9D-639F-52D6B29BE7F3}"/>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2F3772BF-F857-3376-45C2-8C5939BB011A}"/>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267204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CDD516-2BD2-033D-677D-526721D166FA}"/>
              </a:ext>
            </a:extLst>
          </p:cNvPr>
          <p:cNvSpPr>
            <a:spLocks noGrp="1"/>
          </p:cNvSpPr>
          <p:nvPr>
            <p:ph type="title"/>
          </p:nvPr>
        </p:nvSpPr>
        <p:spPr/>
        <p:txBody>
          <a:bodyPr/>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860DC75A-6DAA-2E36-844B-1DE924CCFA3D}"/>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E3204487-0394-4899-004D-EB9C938C7077}"/>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71C63FC8-5F6F-18C2-A2A1-C1FFC5DC725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316F04A-2E92-988F-C4DD-2B2C234D7DAF}"/>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778806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6F796ECB-A4DB-8794-85D8-938ED913527C}"/>
              </a:ext>
            </a:extLst>
          </p:cNvPr>
          <p:cNvSpPr>
            <a:spLocks noGrp="1"/>
          </p:cNvSpPr>
          <p:nvPr>
            <p:ph type="title" orient="vert"/>
          </p:nvPr>
        </p:nvSpPr>
        <p:spPr>
          <a:xfrm>
            <a:off x="8724900" y="365125"/>
            <a:ext cx="2628900" cy="5811838"/>
          </a:xfrm>
        </p:spPr>
        <p:txBody>
          <a:bodyPr vert="eaVert"/>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22C68503-5BA6-6368-30A0-244F1FF68B7A}"/>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89E3C45A-D877-22F6-2D8B-287D0C12F43B}"/>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838EE748-128F-28F4-104E-27AF6DA7F71C}"/>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101B215F-4C15-F814-EDF8-C7B7402ECDF9}"/>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82802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838200" y="1825625"/>
            <a:ext cx="10515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2692929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838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6172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2845116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839788" y="2505075"/>
            <a:ext cx="5157787"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6172200" y="2505075"/>
            <a:ext cx="5183188"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1317026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235272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290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6294D-597E-4D2E-B81B-892A1B613257}"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96F323-A7D3-4479-AD34-CAE925240681}"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279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6294D-597E-4D2E-B81B-892A1B613257}"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96F323-A7D3-4479-AD34-CAE925240681}"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10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F384DA-355A-27CC-8AD9-7ED41F766E26}"/>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endParaRPr lang="en-GB"/>
          </a:p>
        </p:txBody>
      </p:sp>
      <p:sp>
        <p:nvSpPr>
          <p:cNvPr id="3" name="Podnadpis 2">
            <a:extLst>
              <a:ext uri="{FF2B5EF4-FFF2-40B4-BE49-F238E27FC236}">
                <a16:creationId xmlns:a16="http://schemas.microsoft.com/office/drawing/2014/main" id="{D12F85A7-F4AC-6A2F-0506-F1E0EC26A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GB"/>
          </a:p>
        </p:txBody>
      </p:sp>
      <p:sp>
        <p:nvSpPr>
          <p:cNvPr id="4" name="Zástupný objekt pre dátum 3">
            <a:extLst>
              <a:ext uri="{FF2B5EF4-FFF2-40B4-BE49-F238E27FC236}">
                <a16:creationId xmlns:a16="http://schemas.microsoft.com/office/drawing/2014/main" id="{6ED51B71-7BF2-620A-3937-82807B227C56}"/>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95B09A74-9F05-4879-BB0A-C07F1A4642B0}"/>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3522C251-4D2C-2E18-CC4D-80B18D6A326D}"/>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48570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691116" y="365126"/>
            <a:ext cx="10662684" cy="1058364"/>
          </a:xfrm>
          <a:prstGeom prst="rect">
            <a:avLst/>
          </a:prstGeom>
        </p:spPr>
        <p:txBody>
          <a:bodyPr vert="horz" lIns="91440" tIns="45720" rIns="91440" bIns="45720" rtlCol="0" anchor="ctr">
            <a:normAutofit/>
          </a:bodyPr>
          <a:lstStyle/>
          <a:p>
            <a:r>
              <a:rPr lang="en-GB" noProof="0" dirty="0"/>
              <a:t>Insert title of the slide</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691116" y="1658679"/>
            <a:ext cx="10662684" cy="394467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3860230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Clr>
          <a:srgbClr val="FFAA5A"/>
        </a:buClr>
        <a:buFont typeface="Wingdings" panose="05000000000000000000" pitchFamily="2" charset="2"/>
        <a:buChar char="q"/>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062644E8-10B5-CE49-6891-911654D2B1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BE9D2063-3934-78F3-5D1C-633EC0F069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BD50C04B-C414-807B-F073-844A86F45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3C7083BE-5379-B44F-A80E-0AA6CA3D3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Zástupný objekt pre číslo snímky 5">
            <a:extLst>
              <a:ext uri="{FF2B5EF4-FFF2-40B4-BE49-F238E27FC236}">
                <a16:creationId xmlns:a16="http://schemas.microsoft.com/office/drawing/2014/main" id="{7CF04C7D-6326-DC64-E752-D539A2212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8E33BF-AC80-4C3F-8F8D-6E475268A231}" type="slidenum">
              <a:rPr lang="en-GB" smtClean="0"/>
              <a:t>‹#›</a:t>
            </a:fld>
            <a:endParaRPr lang="en-GB"/>
          </a:p>
        </p:txBody>
      </p:sp>
    </p:spTree>
    <p:extLst>
      <p:ext uri="{BB962C8B-B14F-4D97-AF65-F5344CB8AC3E}">
        <p14:creationId xmlns:p14="http://schemas.microsoft.com/office/powerpoint/2010/main" val="298007629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KUBbl9mJaEc"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62D44EE-C852-4460-B8B5-C4F2BC205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3060DA4-0D12-8E98-5E76-2670E8CE48C7}"/>
              </a:ext>
            </a:extLst>
          </p:cNvPr>
          <p:cNvSpPr>
            <a:spLocks noGrp="1"/>
          </p:cNvSpPr>
          <p:nvPr>
            <p:ph type="title"/>
          </p:nvPr>
        </p:nvSpPr>
        <p:spPr>
          <a:xfrm>
            <a:off x="6269558" y="1583992"/>
            <a:ext cx="5334930" cy="1845007"/>
          </a:xfrm>
        </p:spPr>
        <p:txBody>
          <a:bodyPr vert="horz" lIns="91440" tIns="45720" rIns="91440" bIns="45720" rtlCol="0" anchor="b">
            <a:normAutofit fontScale="90000"/>
          </a:bodyPr>
          <a:lstStyle/>
          <a:p>
            <a:pPr algn="ctr">
              <a:spcBef>
                <a:spcPts val="1000"/>
              </a:spcBef>
              <a:spcAft>
                <a:spcPts val="600"/>
              </a:spcAft>
              <a:buClr>
                <a:srgbClr val="FFAA5A"/>
              </a:buClr>
            </a:pPr>
            <a:r>
              <a:rPr lang="tr-TR" b="1" dirty="0">
                <a:solidFill>
                  <a:srgbClr val="FFAA5A"/>
                </a:solidFill>
                <a:latin typeface="+mn-lt"/>
                <a:ea typeface="Cambria" panose="02040503050406030204" pitchFamily="18" charset="0"/>
                <a:cs typeface="Calibri" panose="020F0502020204030204" pitchFamily="34" charset="0"/>
              </a:rPr>
              <a:t>Dijital Vatandaşlık - Dijital Teknolojinin Etik Kullanımı</a:t>
            </a:r>
          </a:p>
        </p:txBody>
      </p:sp>
      <p:sp>
        <p:nvSpPr>
          <p:cNvPr id="18" name="Freeform: Shape 17">
            <a:extLst>
              <a:ext uri="{FF2B5EF4-FFF2-40B4-BE49-F238E27FC236}">
                <a16:creationId xmlns:a16="http://schemas.microsoft.com/office/drawing/2014/main" id="{658970D8-8D1D-4B5C-894B-E871CC8654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227E5B6-9132-43CA-B503-37A18562AD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03C2051E-A88D-48E5-BACF-AAED178927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7821A508-2985-4905-874A-527429BAAB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D2929CB1-0E3C-4B2D-ADC5-0154FB33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5F2F0C84-BE8C-4DC2-A6D3-30349A801D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Aptos" panose="02110004020202020204"/>
              <a:ea typeface="+mn-ea"/>
              <a:cs typeface="+mn-cs"/>
            </a:endParaRPr>
          </a:p>
        </p:txBody>
      </p:sp>
      <p:pic>
        <p:nvPicPr>
          <p:cNvPr id="21" name="Obrázok 20">
            <a:extLst>
              <a:ext uri="{FF2B5EF4-FFF2-40B4-BE49-F238E27FC236}">
                <a16:creationId xmlns:a16="http://schemas.microsoft.com/office/drawing/2014/main" id="{E61D75E1-8198-2645-4D4B-679D6C8F82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2658" y="5151053"/>
            <a:ext cx="817175" cy="777669"/>
          </a:xfrm>
          <a:prstGeom prst="rect">
            <a:avLst/>
          </a:prstGeom>
        </p:spPr>
      </p:pic>
      <p:pic>
        <p:nvPicPr>
          <p:cNvPr id="23" name="Picture 2" descr="Slovenská poľnohospodárska univerzita v Nitre">
            <a:extLst>
              <a:ext uri="{FF2B5EF4-FFF2-40B4-BE49-F238E27FC236}">
                <a16:creationId xmlns:a16="http://schemas.microsoft.com/office/drawing/2014/main" id="{D9E315C1-56E0-94ED-8E3D-4E31B72356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6258" y="5272445"/>
            <a:ext cx="118535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5" name="Obrázok 13">
            <a:extLst>
              <a:ext uri="{FF2B5EF4-FFF2-40B4-BE49-F238E27FC236}">
                <a16:creationId xmlns:a16="http://schemas.microsoft.com/office/drawing/2014/main" id="{40BAEEF0-A23E-537C-ECC3-9FDDB55C9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9380" y="5242752"/>
            <a:ext cx="773010" cy="1016004"/>
          </a:xfrm>
          <a:prstGeom prst="rect">
            <a:avLst/>
          </a:prstGeom>
        </p:spPr>
      </p:pic>
      <p:pic>
        <p:nvPicPr>
          <p:cNvPr id="27" name="Picture 12" descr="Logo">
            <a:extLst>
              <a:ext uri="{FF2B5EF4-FFF2-40B4-BE49-F238E27FC236}">
                <a16:creationId xmlns:a16="http://schemas.microsoft.com/office/drawing/2014/main" id="{ED11F0BA-9F73-FE6F-5053-F71F37F41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2390" y="5213414"/>
            <a:ext cx="101749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extLst>
              <a:ext uri="{FF2B5EF4-FFF2-40B4-BE49-F238E27FC236}">
                <a16:creationId xmlns:a16="http://schemas.microsoft.com/office/drawing/2014/main" id="{C4695506-135C-179F-2F16-07EA3E816B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5882" y="5208372"/>
            <a:ext cx="1215490" cy="564513"/>
          </a:xfrm>
          <a:prstGeom prst="rect">
            <a:avLst/>
          </a:prstGeom>
        </p:spPr>
      </p:pic>
      <p:pic>
        <p:nvPicPr>
          <p:cNvPr id="30" name="Picture 14" descr="AIFED - Formación, cultura y empleo en Granada">
            <a:extLst>
              <a:ext uri="{FF2B5EF4-FFF2-40B4-BE49-F238E27FC236}">
                <a16:creationId xmlns:a16="http://schemas.microsoft.com/office/drawing/2014/main" id="{32A3AF98-383A-09A5-D166-B79E4C62D5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3099" y="5771248"/>
            <a:ext cx="1598293"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1482B195-876D-7188-1B81-D2603F93C96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37023" y="5889422"/>
            <a:ext cx="1575172" cy="228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Syzygia Foundation">
            <a:extLst>
              <a:ext uri="{FF2B5EF4-FFF2-40B4-BE49-F238E27FC236}">
                <a16:creationId xmlns:a16="http://schemas.microsoft.com/office/drawing/2014/main" id="{3B467BFD-9687-53BC-864C-C26209912C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21679" y="5862581"/>
            <a:ext cx="1491323" cy="282282"/>
          </a:xfrm>
          <a:prstGeom prst="rect">
            <a:avLst/>
          </a:prstGeom>
          <a:noFill/>
          <a:extLst>
            <a:ext uri="{909E8E84-426E-40DD-AFC4-6F175D3DCCD1}">
              <a14:hiddenFill xmlns:a14="http://schemas.microsoft.com/office/drawing/2010/main">
                <a:solidFill>
                  <a:srgbClr val="FFFFFF"/>
                </a:solidFill>
              </a14:hiddenFill>
            </a:ext>
          </a:extLst>
        </p:spPr>
      </p:pic>
      <p:pic>
        <p:nvPicPr>
          <p:cNvPr id="35" name="Resim 34">
            <a:extLst>
              <a:ext uri="{FF2B5EF4-FFF2-40B4-BE49-F238E27FC236}">
                <a16:creationId xmlns:a16="http://schemas.microsoft.com/office/drawing/2014/main" id="{E1639C00-E05B-EB4E-9B3F-8B4DBE85267E}"/>
              </a:ext>
            </a:extLst>
          </p:cNvPr>
          <p:cNvPicPr>
            <a:picLocks noChangeAspect="1"/>
          </p:cNvPicPr>
          <p:nvPr/>
        </p:nvPicPr>
        <p:blipFill>
          <a:blip r:embed="rId10"/>
          <a:stretch>
            <a:fillRect/>
          </a:stretch>
        </p:blipFill>
        <p:spPr>
          <a:xfrm>
            <a:off x="8158536" y="295534"/>
            <a:ext cx="3576770" cy="664002"/>
          </a:xfrm>
          <a:prstGeom prst="rect">
            <a:avLst/>
          </a:prstGeom>
        </p:spPr>
      </p:pic>
      <p:sp>
        <p:nvSpPr>
          <p:cNvPr id="34" name="Nadpis 1">
            <a:extLst>
              <a:ext uri="{FF2B5EF4-FFF2-40B4-BE49-F238E27FC236}">
                <a16:creationId xmlns:a16="http://schemas.microsoft.com/office/drawing/2014/main" id="{649A2B4C-9224-374D-9E8C-A22A95BD57D9}"/>
              </a:ext>
            </a:extLst>
          </p:cNvPr>
          <p:cNvSpPr txBox="1">
            <a:spLocks/>
          </p:cNvSpPr>
          <p:nvPr/>
        </p:nvSpPr>
        <p:spPr>
          <a:xfrm>
            <a:off x="7157821" y="3017953"/>
            <a:ext cx="3463858" cy="2336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200" dirty="0">
                <a:latin typeface="+mn-lt"/>
              </a:rPr>
              <a:t>Dijital Esenlik ve Güvenliği Herkes için Erişilebilir Hale Getirerek Dijital Yılmazlığın İnşası</a:t>
            </a:r>
            <a:br>
              <a:rPr lang="tr-TR" sz="1200" dirty="0">
                <a:latin typeface="+mn-lt"/>
              </a:rPr>
            </a:br>
            <a:r>
              <a:rPr lang="tr-TR" sz="1200" dirty="0">
                <a:latin typeface="+mn-lt"/>
              </a:rPr>
              <a:t>2022-2-SK01-KA220-ADU-000096888</a:t>
            </a:r>
          </a:p>
        </p:txBody>
      </p:sp>
      <p:pic>
        <p:nvPicPr>
          <p:cNvPr id="31" name="Resim 30"/>
          <p:cNvPicPr>
            <a:picLocks noChangeAspect="1"/>
          </p:cNvPicPr>
          <p:nvPr/>
        </p:nvPicPr>
        <p:blipFill>
          <a:blip r:embed="rId11"/>
          <a:stretch>
            <a:fillRect/>
          </a:stretch>
        </p:blipFill>
        <p:spPr>
          <a:xfrm>
            <a:off x="1024653" y="1861742"/>
            <a:ext cx="2634128" cy="2662002"/>
          </a:xfrm>
          <a:prstGeom prst="rect">
            <a:avLst/>
          </a:prstGeom>
        </p:spPr>
      </p:pic>
    </p:spTree>
    <p:extLst>
      <p:ext uri="{BB962C8B-B14F-4D97-AF65-F5344CB8AC3E}">
        <p14:creationId xmlns:p14="http://schemas.microsoft.com/office/powerpoint/2010/main" val="162941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tr-TR" sz="4000" dirty="0">
                <a:latin typeface="Aptos" panose="020B0004020202020204" pitchFamily="34" charset="0"/>
                <a:cs typeface="Calibri" panose="020F0502020204030204" pitchFamily="34" charset="0"/>
              </a:rPr>
              <a:t>Sosyal Psikolojiye Giriş</a:t>
            </a:r>
            <a:br>
              <a:rPr lang="tr-TR" sz="4000" dirty="0">
                <a:latin typeface="Aptos" panose="020B0004020202020204" pitchFamily="34" charset="0"/>
                <a:cs typeface="Calibri" panose="020F0502020204030204" pitchFamily="34" charset="0"/>
              </a:rPr>
            </a:br>
            <a:r>
              <a:rPr lang="tr-TR" sz="3600" dirty="0">
                <a:solidFill>
                  <a:srgbClr val="FFAA5A"/>
                </a:solidFill>
                <a:latin typeface="Aptos" panose="020B0004020202020204" pitchFamily="34" charset="0"/>
                <a:cs typeface="Calibri" panose="020F0502020204030204" pitchFamily="34" charset="0"/>
              </a:rPr>
              <a:t>Sosyal Sınıflandırma Nedir?</a:t>
            </a:r>
            <a:endParaRPr lang="tr-TR"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2071899"/>
            <a:ext cx="6312381" cy="4136053"/>
          </a:xfrm>
        </p:spPr>
        <p:txBody>
          <a:bodyPr>
            <a:normAutofit/>
          </a:bodyPr>
          <a:lstStyle/>
          <a:p>
            <a:pPr>
              <a:spcAft>
                <a:spcPts val="600"/>
              </a:spcAft>
            </a:pPr>
            <a:r>
              <a:rPr lang="tr-TR" sz="4000" b="1" dirty="0">
                <a:latin typeface="Aptos" panose="020B0004020202020204" pitchFamily="34" charset="0"/>
              </a:rPr>
              <a:t>Neden? </a:t>
            </a:r>
            <a:r>
              <a:rPr lang="tr-TR" sz="4000" dirty="0">
                <a:latin typeface="Aptos" panose="020B0004020202020204" pitchFamily="34" charset="0"/>
              </a:rPr>
              <a:t>Gerçekliğin karmaşıklığını azaltma</a:t>
            </a:r>
          </a:p>
          <a:p>
            <a:pPr>
              <a:spcAft>
                <a:spcPts val="600"/>
              </a:spcAft>
            </a:pPr>
            <a:r>
              <a:rPr lang="tr-TR" sz="4000" b="1" dirty="0">
                <a:latin typeface="Aptos" panose="020B0004020202020204" pitchFamily="34" charset="0"/>
              </a:rPr>
              <a:t>Risk? </a:t>
            </a:r>
            <a:r>
              <a:rPr lang="tr-TR" sz="4000" dirty="0">
                <a:latin typeface="Aptos" panose="020B0004020202020204" pitchFamily="34" charset="0"/>
              </a:rPr>
              <a:t>Her bireyin özgünlüğünü kaybetmesi.</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7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26642" y="1571173"/>
            <a:ext cx="6312381" cy="4636780"/>
          </a:xfrm>
        </p:spPr>
        <p:txBody>
          <a:bodyPr>
            <a:normAutofit fontScale="92500" lnSpcReduction="10000"/>
          </a:bodyPr>
          <a:lstStyle/>
          <a:p>
            <a:pPr>
              <a:spcAft>
                <a:spcPts val="600"/>
              </a:spcAft>
            </a:pPr>
            <a:r>
              <a:rPr lang="tr-TR" sz="3600" b="1" dirty="0">
                <a:latin typeface="Aptos" panose="020B0004020202020204" pitchFamily="34" charset="0"/>
              </a:rPr>
              <a:t>Yeni bir ortak kültürel iç grup yaratmak.</a:t>
            </a:r>
          </a:p>
          <a:p>
            <a:pPr lvl="1">
              <a:spcAft>
                <a:spcPts val="600"/>
              </a:spcAft>
              <a:buClr>
                <a:srgbClr val="FFAA5A"/>
              </a:buClr>
              <a:buFont typeface="Wingdings" panose="05000000000000000000" pitchFamily="2" charset="2"/>
              <a:buChar char="§"/>
            </a:pPr>
            <a:r>
              <a:rPr lang="tr-TR" sz="3200" b="1" dirty="0">
                <a:latin typeface="Aptos" panose="020B0004020202020204" pitchFamily="34" charset="0"/>
              </a:rPr>
              <a:t>Kısa ipucu: </a:t>
            </a:r>
            <a:r>
              <a:rPr lang="tr-TR" sz="3200" dirty="0">
                <a:latin typeface="Aptos" panose="020B0004020202020204" pitchFamily="34" charset="0"/>
              </a:rPr>
              <a:t>Sizinkinden farklı bir kültürel gruba ait kişileri düşünün. Örneğin, farklı din ve/veya etnik köken. Bu kişilerle birlikte ortak bir kültürel grup düşünebilir misiniz?</a:t>
            </a:r>
          </a:p>
          <a:p>
            <a:pPr>
              <a:spcAft>
                <a:spcPts val="600"/>
              </a:spcAft>
              <a:buFont typeface="Wingdings" panose="05000000000000000000" pitchFamily="2" charset="2"/>
              <a:buChar char="§"/>
            </a:pPr>
            <a:r>
              <a:rPr lang="tr-TR" sz="4000" b="1" dirty="0">
                <a:latin typeface="Aptos" panose="020B0004020202020204" pitchFamily="34" charset="0"/>
              </a:rPr>
              <a:t>Parçası olduğunuz kültürel grupları düşünün!</a:t>
            </a:r>
            <a:endParaRPr lang="tr-TR"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1A8B11E0-14DE-EE4B-8C37-9BBE69216777}"/>
              </a:ext>
            </a:extLst>
          </p:cNvPr>
          <p:cNvSpPr txBox="1">
            <a:spLocks/>
          </p:cNvSpPr>
          <p:nvPr/>
        </p:nvSpPr>
        <p:spPr>
          <a:xfrm>
            <a:off x="542464" y="402431"/>
            <a:ext cx="9706135" cy="1063515"/>
          </a:xfrm>
          <a:prstGeom prst="rect">
            <a:avLst/>
          </a:prstGeom>
        </p:spPr>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a:lstStyle>
          <a:p>
            <a:pPr algn="l">
              <a:spcAft>
                <a:spcPts val="600"/>
              </a:spcAft>
            </a:pPr>
            <a:r>
              <a:rPr lang="tr-TR" sz="4000" dirty="0">
                <a:latin typeface="Aptos" panose="020B0004020202020204" pitchFamily="34" charset="0"/>
                <a:cs typeface="Calibri" panose="020F0502020204030204" pitchFamily="34" charset="0"/>
              </a:rPr>
              <a:t>Sosyal Psikolojiye Giriş</a:t>
            </a:r>
            <a:br>
              <a:rPr lang="tr-TR" sz="4000" dirty="0">
                <a:latin typeface="Aptos" panose="020B0004020202020204" pitchFamily="34" charset="0"/>
                <a:cs typeface="Calibri" panose="020F0502020204030204" pitchFamily="34" charset="0"/>
              </a:rPr>
            </a:br>
            <a:r>
              <a:rPr lang="tr-TR" sz="3600" dirty="0">
                <a:solidFill>
                  <a:srgbClr val="FFAA5A"/>
                </a:solidFill>
                <a:latin typeface="Aptos" panose="020B0004020202020204" pitchFamily="34" charset="0"/>
                <a:cs typeface="Calibri" panose="020F0502020204030204" pitchFamily="34" charset="0"/>
              </a:rPr>
              <a:t>Sosyal Sınıflandırmanın Üstesinden Nasıl Gelinir?</a:t>
            </a:r>
            <a:endParaRPr lang="tr-TR" sz="4000" dirty="0">
              <a:solidFill>
                <a:srgbClr val="FFAA5A"/>
              </a:solidFill>
              <a:latin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2883464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440657"/>
          </a:xfrm>
        </p:spPr>
        <p:txBody>
          <a:bodyPr>
            <a:normAutofit fontScale="90000"/>
          </a:bodyPr>
          <a:lstStyle/>
          <a:p>
            <a:pPr algn="l">
              <a:spcAft>
                <a:spcPts val="600"/>
              </a:spcAft>
            </a:pPr>
            <a:r>
              <a:rPr lang="tr-TR" sz="4000" dirty="0">
                <a:latin typeface="Aptos" panose="020B0004020202020204" pitchFamily="34" charset="0"/>
                <a:cs typeface="Calibri" panose="020F0502020204030204" pitchFamily="34" charset="0"/>
              </a:rPr>
              <a:t>Sosyal Psikolojiye Giriş</a:t>
            </a:r>
            <a:br>
              <a:rPr lang="tr-TR" sz="4000" dirty="0">
                <a:latin typeface="Aptos" panose="020B0004020202020204" pitchFamily="34" charset="0"/>
                <a:cs typeface="Calibri" panose="020F0502020204030204" pitchFamily="34" charset="0"/>
              </a:rPr>
            </a:br>
            <a:r>
              <a:rPr lang="tr-TR" sz="4000" dirty="0">
                <a:latin typeface="Aptos" panose="020B0004020202020204" pitchFamily="34" charset="0"/>
                <a:cs typeface="Calibri" panose="020F0502020204030204" pitchFamily="34" charset="0"/>
              </a:rPr>
              <a:t/>
            </a:r>
            <a:br>
              <a:rPr lang="tr-TR" sz="4000" dirty="0">
                <a:latin typeface="Aptos" panose="020B0004020202020204" pitchFamily="34" charset="0"/>
                <a:cs typeface="Calibri" panose="020F0502020204030204" pitchFamily="34" charset="0"/>
              </a:rPr>
            </a:br>
            <a:r>
              <a:rPr lang="tr-TR" sz="2700" dirty="0">
                <a:solidFill>
                  <a:srgbClr val="FFAA5A"/>
                </a:solidFill>
                <a:latin typeface="Aptos" panose="020B0004020202020204" pitchFamily="34" charset="0"/>
                <a:cs typeface="Calibri" panose="020F0502020204030204" pitchFamily="34" charset="0"/>
              </a:rPr>
              <a:t>1950'lerde Muzaffer Şerif tarafından yürütülen, Oklahoma'nın yaz kamplarındaki 22 erkek çocuğun katıldığı </a:t>
            </a:r>
            <a:r>
              <a:rPr lang="tr-TR" sz="2700" dirty="0" err="1">
                <a:solidFill>
                  <a:srgbClr val="FFAA5A"/>
                </a:solidFill>
                <a:latin typeface="Aptos" panose="020B0004020202020204" pitchFamily="34" charset="0"/>
                <a:cs typeface="Calibri" panose="020F0502020204030204" pitchFamily="34" charset="0"/>
              </a:rPr>
              <a:t>Robbers</a:t>
            </a:r>
            <a:r>
              <a:rPr lang="tr-TR" sz="2700" dirty="0">
                <a:solidFill>
                  <a:srgbClr val="FFAA5A"/>
                </a:solidFill>
                <a:latin typeface="Aptos" panose="020B0004020202020204" pitchFamily="34" charset="0"/>
                <a:cs typeface="Calibri" panose="020F0502020204030204" pitchFamily="34" charset="0"/>
              </a:rPr>
              <a:t> </a:t>
            </a:r>
            <a:r>
              <a:rPr lang="tr-TR" sz="2700" dirty="0" err="1">
                <a:solidFill>
                  <a:srgbClr val="FFAA5A"/>
                </a:solidFill>
                <a:latin typeface="Aptos" panose="020B0004020202020204" pitchFamily="34" charset="0"/>
                <a:cs typeface="Calibri" panose="020F0502020204030204" pitchFamily="34" charset="0"/>
              </a:rPr>
              <a:t>Cave</a:t>
            </a:r>
            <a:r>
              <a:rPr lang="tr-TR" sz="2700" dirty="0">
                <a:solidFill>
                  <a:srgbClr val="FFAA5A"/>
                </a:solidFill>
                <a:latin typeface="Aptos" panose="020B0004020202020204" pitchFamily="34" charset="0"/>
                <a:cs typeface="Calibri" panose="020F0502020204030204" pitchFamily="34" charset="0"/>
              </a:rPr>
              <a:t> deneyi</a:t>
            </a:r>
          </a:p>
        </p:txBody>
      </p:sp>
      <p:sp>
        <p:nvSpPr>
          <p:cNvPr id="3" name="Content Placeholder 2"/>
          <p:cNvSpPr>
            <a:spLocks noGrp="1"/>
          </p:cNvSpPr>
          <p:nvPr>
            <p:ph idx="1"/>
          </p:nvPr>
        </p:nvSpPr>
        <p:spPr>
          <a:xfrm>
            <a:off x="226642" y="1952385"/>
            <a:ext cx="6312381" cy="4255568"/>
          </a:xfrm>
        </p:spPr>
        <p:txBody>
          <a:bodyPr>
            <a:normAutofit fontScale="85000" lnSpcReduction="20000"/>
          </a:bodyPr>
          <a:lstStyle/>
          <a:p>
            <a:pPr>
              <a:spcAft>
                <a:spcPts val="600"/>
              </a:spcAft>
            </a:pPr>
            <a:r>
              <a:rPr lang="tr-TR" sz="3200" dirty="0">
                <a:latin typeface="Aptos" panose="020B0004020202020204" pitchFamily="34" charset="0"/>
              </a:rPr>
              <a:t>Yakınlık gösterenlerin bir araya gelmesiyle gruplar oluşturuldu.</a:t>
            </a:r>
          </a:p>
          <a:p>
            <a:pPr>
              <a:spcAft>
                <a:spcPts val="600"/>
              </a:spcAft>
            </a:pPr>
            <a:r>
              <a:rPr lang="tr-TR" sz="3200" dirty="0">
                <a:latin typeface="Aptos" panose="020B0004020202020204" pitchFamily="34" charset="0"/>
              </a:rPr>
              <a:t>Gruplar arası rekabet ortaya çıktığında grup kimliği bireysel yakınlıkların önüne geçti.</a:t>
            </a:r>
          </a:p>
          <a:p>
            <a:pPr>
              <a:spcAft>
                <a:spcPts val="600"/>
              </a:spcAft>
            </a:pPr>
            <a:r>
              <a:rPr lang="tr-TR" sz="3200" dirty="0">
                <a:latin typeface="Aptos" panose="020B0004020202020204" pitchFamily="34" charset="0"/>
              </a:rPr>
              <a:t>Daha sonra işbirlikçi görevler bu çatışmayı azalttı ve grup gerilimlerinin çözümünde ortak hedeflerin rolünün altı çizildi.</a:t>
            </a:r>
          </a:p>
          <a:p>
            <a:pPr marL="0" indent="0">
              <a:spcAft>
                <a:spcPts val="600"/>
              </a:spcAft>
              <a:buNone/>
            </a:pPr>
            <a:r>
              <a:rPr lang="tr-TR" sz="2400" b="1" dirty="0">
                <a:latin typeface="Aptos" panose="020B0004020202020204" pitchFamily="34" charset="0"/>
              </a:rPr>
              <a:t>Kısa İpucu: </a:t>
            </a:r>
            <a:r>
              <a:rPr lang="tr-TR" sz="2400" dirty="0">
                <a:latin typeface="Aptos" panose="020B0004020202020204" pitchFamily="34" charset="0"/>
              </a:rPr>
              <a:t>Önyargıların ve gruplar arası çatışmaların üstesinden gelmeye yardımcı olan herhangi bir çevrimiçi işbirliği örneği düşünebiliyor musunuz?</a:t>
            </a:r>
            <a:endParaRPr lang="tr-TR" sz="3200" dirty="0">
              <a:latin typeface="Aptos" panose="020B0004020202020204" pitchFamily="34" charset="0"/>
            </a:endParaRPr>
          </a:p>
          <a:p>
            <a:pPr marL="0" indent="0">
              <a:spcAft>
                <a:spcPts val="600"/>
              </a:spcAft>
              <a:buNone/>
            </a:pPr>
            <a:endParaRPr lang="tr-TR" sz="32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023" y="2175442"/>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796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a:bodyPr>
          <a:lstStyle/>
          <a:p>
            <a:pPr algn="l"/>
            <a:r>
              <a:rPr lang="tr-TR" sz="4400" dirty="0">
                <a:latin typeface="Aptos" panose="020B0004020202020204" pitchFamily="34" charset="0"/>
                <a:cs typeface="Calibri" panose="020F0502020204030204" pitchFamily="34" charset="0"/>
              </a:rPr>
              <a:t>Sosyal Psikolojiye Giriş</a:t>
            </a:r>
            <a:endParaRPr lang="tr-TR" sz="4400" dirty="0">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4644801" y="1883216"/>
            <a:ext cx="6466221" cy="4368954"/>
          </a:xfrm>
        </p:spPr>
        <p:txBody>
          <a:bodyPr vert="horz" lIns="91440" tIns="45720" rIns="91440" bIns="45720" rtlCol="0">
            <a:normAutofit/>
          </a:bodyPr>
          <a:lstStyle/>
          <a:p>
            <a:r>
              <a:rPr lang="tr-TR" sz="3200" b="1" dirty="0">
                <a:latin typeface="Aptos" panose="020B0004020202020204" pitchFamily="34" charset="0"/>
                <a:ea typeface="Cambria"/>
              </a:rPr>
              <a:t>Etnik Merkezcilik Nedir?</a:t>
            </a:r>
            <a:br>
              <a:rPr lang="tr-TR" sz="3200" b="1" dirty="0">
                <a:latin typeface="Aptos" panose="020B0004020202020204" pitchFamily="34" charset="0"/>
                <a:ea typeface="Cambria"/>
              </a:rPr>
            </a:br>
            <a:r>
              <a:rPr lang="tr-TR" sz="3200" dirty="0">
                <a:latin typeface="Aptos" panose="020B0004020202020204" pitchFamily="34" charset="0"/>
                <a:ea typeface="Cambria"/>
              </a:rPr>
              <a:t>Kişinin kendi kültürel grubunun değerlerini üstün ve mutlak olarak görme eğilimi.</a:t>
            </a:r>
          </a:p>
          <a:p>
            <a:r>
              <a:rPr lang="tr-TR" sz="3200" b="1" dirty="0">
                <a:latin typeface="Aptos" panose="020B0004020202020204" pitchFamily="34" charset="0"/>
                <a:ea typeface="Cambria"/>
              </a:rPr>
              <a:t>Önyargı Nedir?</a:t>
            </a:r>
            <a:br>
              <a:rPr lang="tr-TR" sz="3200" b="1" dirty="0">
                <a:latin typeface="Aptos" panose="020B0004020202020204" pitchFamily="34" charset="0"/>
                <a:ea typeface="Cambria"/>
              </a:rPr>
            </a:br>
            <a:r>
              <a:rPr lang="tr-TR" sz="3200" dirty="0">
                <a:latin typeface="Aptos" panose="020B0004020202020204" pitchFamily="34" charset="0"/>
                <a:ea typeface="Cambria"/>
              </a:rPr>
              <a:t>Diğer kültürel gruplara ait kişileri olumsuz yargılama eğilimi. </a:t>
            </a:r>
          </a:p>
        </p:txBody>
      </p:sp>
      <p:pic>
        <p:nvPicPr>
          <p:cNvPr id="4" name="Picture 2" descr="Ethnocentrism">
            <a:extLst>
              <a:ext uri="{FF2B5EF4-FFF2-40B4-BE49-F238E27FC236}">
                <a16:creationId xmlns:a16="http://schemas.microsoft.com/office/drawing/2014/main" id="{A7F60C36-23F5-814A-D862-0CAAEA38DB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15"/>
          <a:stretch/>
        </p:blipFill>
        <p:spPr bwMode="auto">
          <a:xfrm>
            <a:off x="251315" y="1810613"/>
            <a:ext cx="3941691" cy="3236773"/>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64F95458-37D3-924E-B34C-A07276F96716}"/>
              </a:ext>
            </a:extLst>
          </p:cNvPr>
          <p:cNvSpPr txBox="1"/>
          <p:nvPr/>
        </p:nvSpPr>
        <p:spPr>
          <a:xfrm>
            <a:off x="251315" y="4370278"/>
            <a:ext cx="3941691" cy="646331"/>
          </a:xfrm>
          <a:prstGeom prst="rect">
            <a:avLst/>
          </a:prstGeom>
          <a:solidFill>
            <a:schemeClr val="tx1"/>
          </a:solidFill>
        </p:spPr>
        <p:txBody>
          <a:bodyPr wrap="square" rtlCol="0">
            <a:spAutoFit/>
          </a:bodyPr>
          <a:lstStyle/>
          <a:p>
            <a:pPr algn="ctr"/>
            <a:r>
              <a:rPr lang="tr-TR" sz="2000" dirty="0">
                <a:solidFill>
                  <a:schemeClr val="bg1"/>
                </a:solidFill>
              </a:rPr>
              <a:t>ETNİK MERKEZCİLİK</a:t>
            </a:r>
          </a:p>
          <a:p>
            <a:pPr algn="ctr"/>
            <a:r>
              <a:rPr lang="tr-TR" sz="1600" dirty="0">
                <a:solidFill>
                  <a:schemeClr val="bg1"/>
                </a:solidFill>
              </a:rPr>
              <a:t>Burnunun ötesini görmede zorluk yaşama</a:t>
            </a:r>
          </a:p>
        </p:txBody>
      </p:sp>
    </p:spTree>
    <p:extLst>
      <p:ext uri="{BB962C8B-B14F-4D97-AF65-F5344CB8AC3E}">
        <p14:creationId xmlns:p14="http://schemas.microsoft.com/office/powerpoint/2010/main" val="2661744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tr-TR" sz="4400" dirty="0">
                <a:latin typeface="Aptos" panose="020B0004020202020204" pitchFamily="34" charset="0"/>
                <a:cs typeface="Calibri" panose="020F0502020204030204" pitchFamily="34" charset="0"/>
              </a:rPr>
              <a:t>Sosyal Psikolojiye Giriş</a:t>
            </a:r>
            <a:r>
              <a:rPr lang="tr-TR" sz="4400" dirty="0">
                <a:latin typeface="Aptos" panose="020B0004020202020204" pitchFamily="34" charset="0"/>
                <a:ea typeface="Cambria"/>
              </a:rPr>
              <a:t/>
            </a:r>
            <a:br>
              <a:rPr lang="tr-TR" sz="4400" dirty="0">
                <a:latin typeface="Aptos" panose="020B0004020202020204" pitchFamily="34" charset="0"/>
                <a:ea typeface="Cambria"/>
              </a:rPr>
            </a:br>
            <a:r>
              <a:rPr lang="tr-TR" sz="4000" dirty="0">
                <a:solidFill>
                  <a:srgbClr val="FFAA5A"/>
                </a:solidFill>
                <a:latin typeface="Aptos" panose="020B0004020202020204" pitchFamily="34" charset="0"/>
                <a:ea typeface="Cambria"/>
              </a:rPr>
              <a:t>Önyargının Bileşenleri</a:t>
            </a:r>
            <a:endParaRPr lang="tr-TR"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5879803" cy="4368954"/>
          </a:xfrm>
        </p:spPr>
        <p:txBody>
          <a:bodyPr vert="horz" lIns="91440" tIns="45720" rIns="91440" bIns="45720" rtlCol="0">
            <a:normAutofit/>
          </a:bodyPr>
          <a:lstStyle/>
          <a:p>
            <a:pPr algn="just"/>
            <a:r>
              <a:rPr lang="tr-TR" b="1" dirty="0">
                <a:latin typeface="Aptos" panose="020B0004020202020204" pitchFamily="34" charset="0"/>
                <a:ea typeface="Cambria"/>
              </a:rPr>
              <a:t> Kalıp yargı: </a:t>
            </a:r>
            <a:r>
              <a:rPr lang="tr-TR" dirty="0">
                <a:latin typeface="Aptos" panose="020B0004020202020204" pitchFamily="34" charset="0"/>
                <a:ea typeface="Cambria"/>
              </a:rPr>
              <a:t>Bir kültürel gruba ilişkin bilgiyi ifade eden bilişsel unsurdur.</a:t>
            </a:r>
          </a:p>
          <a:p>
            <a:pPr algn="just"/>
            <a:r>
              <a:rPr lang="tr-TR" b="1" dirty="0">
                <a:latin typeface="Aptos" panose="020B0004020202020204" pitchFamily="34" charset="0"/>
                <a:ea typeface="Cambria"/>
              </a:rPr>
              <a:t>Duygular: </a:t>
            </a:r>
            <a:r>
              <a:rPr lang="tr-TR" dirty="0">
                <a:latin typeface="Aptos" panose="020B0004020202020204" pitchFamily="34" charset="0"/>
                <a:ea typeface="Cambria"/>
              </a:rPr>
              <a:t>Olumsuz bir yargının ortaya çıkmasına neden olan önyargının temel unsurudur.</a:t>
            </a:r>
          </a:p>
          <a:p>
            <a:pPr algn="just"/>
            <a:r>
              <a:rPr lang="tr-TR" b="1" dirty="0">
                <a:latin typeface="Aptos" panose="020B0004020202020204" pitchFamily="34" charset="0"/>
                <a:ea typeface="Cambria"/>
              </a:rPr>
              <a:t>Ayrımcılık: </a:t>
            </a:r>
            <a:r>
              <a:rPr lang="tr-TR" dirty="0">
                <a:latin typeface="Aptos" panose="020B0004020202020204" pitchFamily="34" charset="0"/>
                <a:ea typeface="Cambria"/>
              </a:rPr>
              <a:t>Hedef kültürel gruba yönelik eylemlere yol açan davranışsal unsurdur.</a:t>
            </a:r>
          </a:p>
        </p:txBody>
      </p:sp>
      <p:pic>
        <p:nvPicPr>
          <p:cNvPr id="5" name="Picture 4" descr="Help me out - prejudice - CBBC - BBC">
            <a:extLst>
              <a:ext uri="{FF2B5EF4-FFF2-40B4-BE49-F238E27FC236}">
                <a16:creationId xmlns:a16="http://schemas.microsoft.com/office/drawing/2014/main" id="{93DC6CE7-83B0-EB38-0F63-6827D5D86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32" y="2220097"/>
            <a:ext cx="4691925" cy="263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731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tr-TR" sz="4400" dirty="0">
                <a:latin typeface="Aptos" panose="020B0004020202020204" pitchFamily="34" charset="0"/>
                <a:cs typeface="Calibri" panose="020F0502020204030204" pitchFamily="34" charset="0"/>
              </a:rPr>
              <a:t>Sosyal Psikolojiye Giriş</a:t>
            </a:r>
            <a:r>
              <a:rPr lang="tr-TR" sz="4400" dirty="0">
                <a:latin typeface="Aptos" panose="020B0004020202020204" pitchFamily="34" charset="0"/>
                <a:ea typeface="Cambria"/>
              </a:rPr>
              <a:t/>
            </a:r>
            <a:br>
              <a:rPr lang="tr-TR" sz="4400" dirty="0">
                <a:latin typeface="Aptos" panose="020B0004020202020204" pitchFamily="34" charset="0"/>
                <a:ea typeface="Cambria"/>
              </a:rPr>
            </a:br>
            <a:r>
              <a:rPr lang="tr-TR" sz="4000" dirty="0">
                <a:solidFill>
                  <a:srgbClr val="FFAA5A"/>
                </a:solidFill>
                <a:latin typeface="Aptos" panose="020B0004020202020204" pitchFamily="34" charset="0"/>
                <a:ea typeface="Cambria"/>
              </a:rPr>
              <a:t>Bir Önyargı Örneği</a:t>
            </a:r>
            <a:endParaRPr lang="tr-TR"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ormAutofit fontScale="92500"/>
          </a:bodyPr>
          <a:lstStyle/>
          <a:p>
            <a:r>
              <a:rPr lang="tr-TR" sz="3200" dirty="0">
                <a:latin typeface="Aptos" panose="020B0004020202020204" pitchFamily="34" charset="0"/>
                <a:ea typeface="Cambria"/>
              </a:rPr>
              <a:t> </a:t>
            </a:r>
            <a:r>
              <a:rPr lang="tr-TR" sz="3200" b="1" dirty="0">
                <a:latin typeface="Aptos" panose="020B0004020202020204" pitchFamily="34" charset="0"/>
                <a:ea typeface="Cambria"/>
              </a:rPr>
              <a:t>Kalıp yargı: </a:t>
            </a:r>
            <a:r>
              <a:rPr lang="tr-TR" sz="3200" dirty="0">
                <a:latin typeface="Aptos" panose="020B0004020202020204" pitchFamily="34" charset="0"/>
                <a:ea typeface="Cambria"/>
              </a:rPr>
              <a:t>"Tüm Romanlar hırsızdır".</a:t>
            </a:r>
          </a:p>
          <a:p>
            <a:r>
              <a:rPr lang="tr-TR" sz="3200" dirty="0">
                <a:latin typeface="Aptos" panose="020B0004020202020204" pitchFamily="34" charset="0"/>
                <a:ea typeface="Cambria"/>
              </a:rPr>
              <a:t> </a:t>
            </a:r>
            <a:r>
              <a:rPr lang="tr-TR" sz="3200" b="1" dirty="0">
                <a:latin typeface="Aptos" panose="020B0004020202020204" pitchFamily="34" charset="0"/>
                <a:ea typeface="Cambria"/>
              </a:rPr>
              <a:t>Duygular: </a:t>
            </a:r>
            <a:r>
              <a:rPr lang="tr-TR" sz="3200" dirty="0">
                <a:latin typeface="Aptos" panose="020B0004020202020204" pitchFamily="34" charset="0"/>
                <a:ea typeface="Cambria"/>
              </a:rPr>
              <a:t>“Bu beni kızdırıyor ve çabuk öfkelendiriyor”.</a:t>
            </a:r>
          </a:p>
          <a:p>
            <a:r>
              <a:rPr lang="tr-TR" sz="3200" b="1" dirty="0">
                <a:latin typeface="Aptos" panose="020B0004020202020204" pitchFamily="34" charset="0"/>
                <a:ea typeface="Cambria"/>
              </a:rPr>
              <a:t> Ayrımcılık: </a:t>
            </a:r>
            <a:r>
              <a:rPr lang="tr-TR" sz="3200" dirty="0">
                <a:latin typeface="Aptos" panose="020B0004020202020204" pitchFamily="34" charset="0"/>
                <a:ea typeface="Cambria"/>
              </a:rPr>
              <a:t>"Bu yüzden otobüste onlara hakaret ediyorum".</a:t>
            </a:r>
          </a:p>
          <a:p>
            <a:pPr marL="0" indent="0">
              <a:buNone/>
            </a:pPr>
            <a:r>
              <a:rPr lang="tr-TR" sz="3200" b="1" dirty="0">
                <a:latin typeface="Aptos" panose="020B0004020202020204" pitchFamily="34" charset="0"/>
                <a:ea typeface="Cambria"/>
              </a:rPr>
              <a:t>Kısa İpucu: </a:t>
            </a:r>
            <a:r>
              <a:rPr lang="tr-TR" sz="3200" dirty="0">
                <a:latin typeface="Aptos" panose="020B0004020202020204" pitchFamily="34" charset="0"/>
                <a:ea typeface="Cambria"/>
              </a:rPr>
              <a:t>Sosyal medyada rastladığınız önyargılara dair herhangi bir örnek verebilir misiniz?</a:t>
            </a:r>
          </a:p>
        </p:txBody>
      </p:sp>
      <p:pic>
        <p:nvPicPr>
          <p:cNvPr id="5" name="Picture 4" descr="Help me out - prejudice - CBBC - BBC">
            <a:extLst>
              <a:ext uri="{FF2B5EF4-FFF2-40B4-BE49-F238E27FC236}">
                <a16:creationId xmlns:a16="http://schemas.microsoft.com/office/drawing/2014/main" id="{93DC6CE7-83B0-EB38-0F63-6827D5D86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32" y="2220097"/>
            <a:ext cx="4691925" cy="263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752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srgbClr val="000000"/>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369236" y="1877181"/>
            <a:ext cx="6212979" cy="4368954"/>
          </a:xfrm>
        </p:spPr>
        <p:txBody>
          <a:bodyPr vert="horz" lIns="91440" tIns="45720" rIns="91440" bIns="45720" rtlCol="0">
            <a:normAutofit lnSpcReduction="10000"/>
          </a:bodyPr>
          <a:lstStyle/>
          <a:p>
            <a:pPr marL="0" indent="0" algn="ctr">
              <a:buNone/>
            </a:pPr>
            <a:r>
              <a:rPr lang="tr-TR" sz="3200" i="1" dirty="0">
                <a:latin typeface="Aptos" panose="020B0004020202020204" pitchFamily="34" charset="0"/>
                <a:ea typeface="Cambria"/>
              </a:rPr>
              <a:t>Covid-19 </a:t>
            </a:r>
            <a:r>
              <a:rPr lang="tr-TR" sz="3200" i="1" dirty="0" err="1">
                <a:latin typeface="Aptos" panose="020B0004020202020204" pitchFamily="34" charset="0"/>
                <a:ea typeface="Cambria"/>
              </a:rPr>
              <a:t>Pandemisi</a:t>
            </a:r>
            <a:r>
              <a:rPr lang="tr-TR" sz="3200" i="1" dirty="0">
                <a:latin typeface="Aptos" panose="020B0004020202020204" pitchFamily="34" charset="0"/>
                <a:ea typeface="Cambria"/>
              </a:rPr>
              <a:t> Sürecinde Asyalı Amerikalılara </a:t>
            </a:r>
            <a:br>
              <a:rPr lang="tr-TR" sz="3200" i="1" dirty="0">
                <a:latin typeface="Aptos" panose="020B0004020202020204" pitchFamily="34" charset="0"/>
                <a:ea typeface="Cambria"/>
              </a:rPr>
            </a:br>
            <a:r>
              <a:rPr lang="tr-TR" sz="3200" i="1" dirty="0">
                <a:latin typeface="Aptos" panose="020B0004020202020204" pitchFamily="34" charset="0"/>
                <a:ea typeface="Cambria"/>
              </a:rPr>
              <a:t>Yönelik Önyargı</a:t>
            </a:r>
          </a:p>
          <a:p>
            <a:pPr marL="0" indent="0" algn="ctr">
              <a:buNone/>
            </a:pPr>
            <a:r>
              <a:rPr lang="tr-TR" sz="2400" dirty="0">
                <a:latin typeface="Aptos" panose="020B0004020202020204" pitchFamily="34" charset="0"/>
                <a:ea typeface="Cambria"/>
              </a:rPr>
              <a:t>Kovid-19 salgını, “Asyalılara” yönelik ırkçılık, ayrımcılık ve şiddet vakalarının artmasına neden oldu. Ocak 2020'den bu yana, birçok Asyalı Amerikalı, ırkçı hakaretlere, haksız yere işyerlerinde işten çıkarılmaya, tükürülmeye, fiziksel şiddete ve aşırı fiziksel mesafeye maruz kaldığını bildirdi.</a:t>
            </a:r>
          </a:p>
          <a:p>
            <a:pPr marL="0" indent="0" algn="ctr">
              <a:buNone/>
            </a:pPr>
            <a:r>
              <a:rPr lang="en-AU" sz="1600" dirty="0">
                <a:latin typeface="Aptos" panose="020B0004020202020204" pitchFamily="34" charset="0"/>
                <a:ea typeface="Cambria"/>
              </a:rPr>
              <a:t>Croucher S.M., Nguyen T. and </a:t>
            </a:r>
            <a:r>
              <a:rPr lang="en-AU" sz="1600" dirty="0" err="1">
                <a:latin typeface="Aptos" panose="020B0004020202020204" pitchFamily="34" charset="0"/>
                <a:ea typeface="Cambria"/>
              </a:rPr>
              <a:t>Rahmani</a:t>
            </a:r>
            <a:r>
              <a:rPr lang="en-AU" sz="1600" dirty="0">
                <a:latin typeface="Aptos" panose="020B0004020202020204" pitchFamily="34" charset="0"/>
                <a:ea typeface="Cambria"/>
              </a:rPr>
              <a:t> D. (2020). Prejudice Toward Asian Americans in the Covid-19 Pandemic: The Effects of Social Media Use in the United States.</a:t>
            </a:r>
          </a:p>
        </p:txBody>
      </p:sp>
      <p:sp>
        <p:nvSpPr>
          <p:cNvPr id="10" name="Başlık 1">
            <a:extLst>
              <a:ext uri="{FF2B5EF4-FFF2-40B4-BE49-F238E27FC236}">
                <a16:creationId xmlns:a16="http://schemas.microsoft.com/office/drawing/2014/main" id="{274F8D51-EEC9-3F45-86B3-7426727A721C}"/>
              </a:ext>
            </a:extLst>
          </p:cNvPr>
          <p:cNvSpPr>
            <a:spLocks noGrp="1"/>
          </p:cNvSpPr>
          <p:nvPr>
            <p:ph type="title"/>
          </p:nvPr>
        </p:nvSpPr>
        <p:spPr>
          <a:xfrm>
            <a:off x="251315" y="469677"/>
            <a:ext cx="8051587" cy="937827"/>
          </a:xfrm>
        </p:spPr>
        <p:txBody>
          <a:bodyPr>
            <a:normAutofit fontScale="90000"/>
          </a:bodyPr>
          <a:lstStyle/>
          <a:p>
            <a:pPr algn="l"/>
            <a:r>
              <a:rPr lang="tr-TR" sz="4400" dirty="0">
                <a:latin typeface="Aptos" panose="020B0004020202020204" pitchFamily="34" charset="0"/>
                <a:cs typeface="Calibri" panose="020F0502020204030204" pitchFamily="34" charset="0"/>
              </a:rPr>
              <a:t>Sosyal Psikolojiye Giriş</a:t>
            </a:r>
            <a:r>
              <a:rPr lang="tr-TR" sz="4400" dirty="0">
                <a:latin typeface="Aptos" panose="020B0004020202020204" pitchFamily="34" charset="0"/>
                <a:ea typeface="Cambria"/>
              </a:rPr>
              <a:t/>
            </a:r>
            <a:br>
              <a:rPr lang="tr-TR" sz="4400" dirty="0">
                <a:latin typeface="Aptos" panose="020B0004020202020204" pitchFamily="34" charset="0"/>
                <a:ea typeface="Cambria"/>
              </a:rPr>
            </a:br>
            <a:r>
              <a:rPr lang="tr-TR" sz="4000" dirty="0">
                <a:solidFill>
                  <a:srgbClr val="FFAA5A"/>
                </a:solidFill>
                <a:latin typeface="Aptos" panose="020B0004020202020204" pitchFamily="34" charset="0"/>
                <a:ea typeface="Cambria"/>
              </a:rPr>
              <a:t>Bir Çevrimiçi Önyargı Örneği</a:t>
            </a:r>
            <a:endParaRPr lang="tr-TR" sz="4400" dirty="0">
              <a:solidFill>
                <a:srgbClr val="FFAA5A"/>
              </a:solidFill>
              <a:latin typeface="Aptos" panose="020B0004020202020204" pitchFamily="34" charset="0"/>
              <a:ea typeface="Cambria"/>
            </a:endParaRPr>
          </a:p>
        </p:txBody>
      </p:sp>
      <p:pic>
        <p:nvPicPr>
          <p:cNvPr id="2" name="Resim 1"/>
          <p:cNvPicPr>
            <a:picLocks noChangeAspect="1"/>
          </p:cNvPicPr>
          <p:nvPr/>
        </p:nvPicPr>
        <p:blipFill>
          <a:blip r:embed="rId2"/>
          <a:stretch>
            <a:fillRect/>
          </a:stretch>
        </p:blipFill>
        <p:spPr>
          <a:xfrm>
            <a:off x="679326" y="1877181"/>
            <a:ext cx="4010585" cy="3200847"/>
          </a:xfrm>
          <a:prstGeom prst="rect">
            <a:avLst/>
          </a:prstGeom>
        </p:spPr>
      </p:pic>
    </p:spTree>
    <p:extLst>
      <p:ext uri="{BB962C8B-B14F-4D97-AF65-F5344CB8AC3E}">
        <p14:creationId xmlns:p14="http://schemas.microsoft.com/office/powerpoint/2010/main" val="3355970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1407504"/>
          </a:xfrm>
        </p:spPr>
        <p:txBody>
          <a:bodyPr>
            <a:normAutofit fontScale="90000"/>
          </a:bodyPr>
          <a:lstStyle/>
          <a:p>
            <a:pPr algn="l"/>
            <a:r>
              <a:rPr lang="tr-TR" sz="4400" dirty="0">
                <a:latin typeface="Aptos" panose="020B0004020202020204" pitchFamily="34" charset="0"/>
                <a:ea typeface="Cambria"/>
              </a:rPr>
              <a:t>Sosyal Psikolojiye Giriş </a:t>
            </a:r>
            <a:br>
              <a:rPr lang="tr-TR" sz="4400" dirty="0">
                <a:latin typeface="Aptos" panose="020B0004020202020204" pitchFamily="34" charset="0"/>
                <a:ea typeface="Cambria"/>
              </a:rPr>
            </a:br>
            <a:r>
              <a:rPr lang="tr-TR" sz="3100" dirty="0">
                <a:solidFill>
                  <a:srgbClr val="FFAA5A"/>
                </a:solidFill>
                <a:latin typeface="Aptos" panose="020B0004020202020204" pitchFamily="34" charset="0"/>
                <a:ea typeface="Cambria"/>
              </a:rPr>
              <a:t>Önyargıların yayılmasında medyanın ve sosyal medyanın rolü nedir?</a:t>
            </a:r>
            <a:endParaRPr lang="tr-TR"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369236" y="1877181"/>
            <a:ext cx="6212979" cy="4368954"/>
          </a:xfrm>
        </p:spPr>
        <p:txBody>
          <a:bodyPr vert="horz" lIns="91440" tIns="45720" rIns="91440" bIns="45720" rtlCol="0">
            <a:normAutofit fontScale="77500" lnSpcReduction="20000"/>
          </a:bodyPr>
          <a:lstStyle/>
          <a:p>
            <a:pPr marL="0" indent="0" algn="ctr">
              <a:lnSpc>
                <a:spcPct val="150000"/>
              </a:lnSpc>
              <a:buNone/>
            </a:pPr>
            <a:r>
              <a:rPr lang="tr-TR" sz="3600" b="1" dirty="0">
                <a:latin typeface="Aptos" panose="020B0004020202020204" pitchFamily="34" charset="0"/>
              </a:rPr>
              <a:t>Yanıltıcı Medya Başlıkları</a:t>
            </a:r>
          </a:p>
          <a:p>
            <a:pPr marL="0" indent="0" algn="ctr">
              <a:lnSpc>
                <a:spcPct val="150000"/>
              </a:lnSpc>
              <a:buNone/>
            </a:pPr>
            <a:r>
              <a:rPr lang="tr-TR" sz="3600" dirty="0">
                <a:latin typeface="Aptos" panose="020B0004020202020204" pitchFamily="34" charset="0"/>
              </a:rPr>
              <a:t>“Çin virüsü kargaşası”</a:t>
            </a:r>
          </a:p>
          <a:p>
            <a:pPr marL="0" indent="0" algn="ctr">
              <a:lnSpc>
                <a:spcPct val="150000"/>
              </a:lnSpc>
              <a:buNone/>
            </a:pPr>
            <a:r>
              <a:rPr lang="tr-TR" sz="3600" dirty="0">
                <a:latin typeface="Aptos" panose="020B0004020202020204" pitchFamily="34" charset="0"/>
              </a:rPr>
              <a:t>“Çinli çocuklar evde kalsın”</a:t>
            </a:r>
          </a:p>
          <a:p>
            <a:pPr marL="0" indent="0" algn="ctr">
              <a:lnSpc>
                <a:spcPct val="150000"/>
              </a:lnSpc>
              <a:buNone/>
            </a:pPr>
            <a:r>
              <a:rPr lang="tr-TR" sz="3600" b="1" dirty="0">
                <a:latin typeface="Aptos" panose="020B0004020202020204" pitchFamily="34" charset="0"/>
              </a:rPr>
              <a:t>Sosyal Medya </a:t>
            </a:r>
            <a:r>
              <a:rPr lang="tr-TR" sz="3600" b="1" dirty="0" err="1">
                <a:latin typeface="Aptos" panose="020B0004020202020204" pitchFamily="34" charset="0"/>
              </a:rPr>
              <a:t>Hashtag'i</a:t>
            </a:r>
            <a:endParaRPr lang="tr-TR" sz="3600" b="1" dirty="0">
              <a:latin typeface="Aptos" panose="020B0004020202020204" pitchFamily="34" charset="0"/>
            </a:endParaRPr>
          </a:p>
          <a:p>
            <a:pPr marL="0" indent="0" algn="ctr">
              <a:lnSpc>
                <a:spcPct val="150000"/>
              </a:lnSpc>
              <a:buNone/>
            </a:pPr>
            <a:r>
              <a:rPr lang="tr-TR" sz="3600" dirty="0">
                <a:latin typeface="Aptos" panose="020B0004020202020204" pitchFamily="34" charset="0"/>
              </a:rPr>
              <a:t>#</a:t>
            </a:r>
            <a:r>
              <a:rPr lang="tr-TR" sz="3600" dirty="0" err="1">
                <a:latin typeface="Aptos" panose="020B0004020202020204" pitchFamily="34" charset="0"/>
              </a:rPr>
              <a:t>WuhanVirüs</a:t>
            </a:r>
            <a:endParaRPr lang="tr-TR" sz="3600" dirty="0">
              <a:latin typeface="Aptos" panose="020B0004020202020204" pitchFamily="34" charset="0"/>
            </a:endParaRPr>
          </a:p>
          <a:p>
            <a:pPr marL="0" indent="0" algn="ctr">
              <a:lnSpc>
                <a:spcPct val="150000"/>
              </a:lnSpc>
              <a:buNone/>
            </a:pPr>
            <a:r>
              <a:rPr lang="tr-TR" sz="3600" dirty="0">
                <a:latin typeface="Aptos" panose="020B0004020202020204" pitchFamily="34" charset="0"/>
              </a:rPr>
              <a:t>#</a:t>
            </a:r>
            <a:r>
              <a:rPr lang="tr-TR" sz="3600" dirty="0" err="1">
                <a:latin typeface="Aptos" panose="020B0004020202020204" pitchFamily="34" charset="0"/>
              </a:rPr>
              <a:t>KungFlu</a:t>
            </a:r>
            <a:endParaRPr lang="tr-TR" sz="3200" dirty="0">
              <a:latin typeface="Aptos" panose="020B0004020202020204" pitchFamily="34" charset="0"/>
              <a:cs typeface="Calibri" panose="020F0502020204030204" pitchFamily="34" charset="0"/>
            </a:endParaRPr>
          </a:p>
        </p:txBody>
      </p:sp>
      <p:pic>
        <p:nvPicPr>
          <p:cNvPr id="5" name="Resim 4"/>
          <p:cNvPicPr>
            <a:picLocks noChangeAspect="1"/>
          </p:cNvPicPr>
          <p:nvPr/>
        </p:nvPicPr>
        <p:blipFill>
          <a:blip r:embed="rId2"/>
          <a:stretch>
            <a:fillRect/>
          </a:stretch>
        </p:blipFill>
        <p:spPr>
          <a:xfrm>
            <a:off x="804983" y="2081367"/>
            <a:ext cx="4010585" cy="3200847"/>
          </a:xfrm>
          <a:prstGeom prst="rect">
            <a:avLst/>
          </a:prstGeom>
        </p:spPr>
      </p:pic>
    </p:spTree>
    <p:extLst>
      <p:ext uri="{BB962C8B-B14F-4D97-AF65-F5344CB8AC3E}">
        <p14:creationId xmlns:p14="http://schemas.microsoft.com/office/powerpoint/2010/main" val="2758680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tr-TR" sz="4000">
                <a:latin typeface="Aptos" panose="020B0004020202020204" pitchFamily="34" charset="0"/>
                <a:cs typeface="Calibri" panose="020F0502020204030204" pitchFamily="34" charset="0"/>
              </a:rPr>
              <a:t>Sosyal Psikolojiye Giriş </a:t>
            </a:r>
            <a:br>
              <a:rPr lang="tr-TR" sz="4000">
                <a:latin typeface="Aptos" panose="020B0004020202020204" pitchFamily="34" charset="0"/>
                <a:cs typeface="Calibri" panose="020F0502020204030204" pitchFamily="34" charset="0"/>
              </a:rPr>
            </a:br>
            <a:r>
              <a:rPr lang="tr-TR" sz="3600">
                <a:solidFill>
                  <a:srgbClr val="FFAA5A"/>
                </a:solidFill>
                <a:latin typeface="Aptos" panose="020B0004020202020204" pitchFamily="34" charset="0"/>
                <a:cs typeface="Calibri" panose="020F0502020204030204" pitchFamily="34" charset="0"/>
              </a:rPr>
              <a:t>Kültürel Modeller</a:t>
            </a:r>
            <a:endParaRPr lang="tr-TR" sz="400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92500" lnSpcReduction="20000"/>
          </a:bodyPr>
          <a:lstStyle/>
          <a:p>
            <a:pPr>
              <a:spcAft>
                <a:spcPts val="600"/>
              </a:spcAft>
            </a:pPr>
            <a:r>
              <a:rPr lang="tr-TR" sz="3200" b="1" dirty="0">
                <a:latin typeface="Aptos" panose="020B0004020202020204" pitchFamily="34" charset="0"/>
              </a:rPr>
              <a:t>Kültürel Asimilasyon: </a:t>
            </a:r>
            <a:r>
              <a:rPr lang="tr-TR" sz="3200" dirty="0">
                <a:latin typeface="Aptos" panose="020B0004020202020204" pitchFamily="34" charset="0"/>
              </a:rPr>
              <a:t>Kültürel farklılıklar yavaş yavaş ortadan kaldırılır.</a:t>
            </a:r>
          </a:p>
          <a:p>
            <a:pPr>
              <a:spcAft>
                <a:spcPts val="600"/>
              </a:spcAft>
            </a:pPr>
            <a:r>
              <a:rPr lang="tr-TR" sz="3200" b="1" dirty="0">
                <a:latin typeface="Aptos" panose="020B0004020202020204" pitchFamily="34" charset="0"/>
              </a:rPr>
              <a:t>Çok Kültürlülük: </a:t>
            </a:r>
            <a:r>
              <a:rPr lang="tr-TR" sz="3200" dirty="0">
                <a:latin typeface="Aptos" panose="020B0004020202020204" pitchFamily="34" charset="0"/>
              </a:rPr>
              <a:t>Kültürler katı ve istikrarlı kümeler olarak kabul edilir.</a:t>
            </a:r>
          </a:p>
          <a:p>
            <a:pPr>
              <a:spcAft>
                <a:spcPts val="600"/>
              </a:spcAft>
            </a:pPr>
            <a:r>
              <a:rPr lang="tr-TR" sz="3200" b="1" dirty="0">
                <a:latin typeface="Aptos" panose="020B0004020202020204" pitchFamily="34" charset="0"/>
              </a:rPr>
              <a:t>Kültürlerarasılık: </a:t>
            </a:r>
            <a:r>
              <a:rPr lang="tr-TR" sz="3200" dirty="0">
                <a:latin typeface="Aptos" panose="020B0004020202020204" pitchFamily="34" charset="0"/>
              </a:rPr>
              <a:t>Kültürel süreçlerin melezleşmesini ifade eder. Kültürel sınır, farklı grupları birleştirir; ayırmaz.</a:t>
            </a:r>
          </a:p>
          <a:p>
            <a:pPr marL="0" indent="0">
              <a:spcAft>
                <a:spcPts val="600"/>
              </a:spcAft>
              <a:buNone/>
            </a:pPr>
            <a:r>
              <a:rPr lang="tr-TR" sz="3000" b="1" dirty="0">
                <a:latin typeface="Aptos" panose="020B0004020202020204" pitchFamily="34" charset="0"/>
              </a:rPr>
              <a:t>Kısa İpucu: </a:t>
            </a:r>
            <a:r>
              <a:rPr lang="tr-TR" sz="3000" dirty="0">
                <a:latin typeface="Aptos" panose="020B0004020202020204" pitchFamily="34" charset="0"/>
              </a:rPr>
              <a:t>Hangi kültürel modelin arzu edilir olduğunu düşünüyorsunuz?</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srgbClr val="FFFFFF"/>
              </a:solidFill>
              <a:effectLst/>
              <a:uLnTx/>
              <a:uFillTx/>
              <a:latin typeface="Calibri" panose="020F0502020204030204"/>
              <a:ea typeface="+mn-ea"/>
              <a:cs typeface="+mn-cs"/>
            </a:endParaRPr>
          </a:p>
        </p:txBody>
      </p:sp>
      <p:pic>
        <p:nvPicPr>
          <p:cNvPr id="5" name="Picture 6">
            <a:extLst>
              <a:ext uri="{FF2B5EF4-FFF2-40B4-BE49-F238E27FC236}">
                <a16:creationId xmlns:a16="http://schemas.microsoft.com/office/drawing/2014/main" id="{26F45579-37C3-F081-2506-FDD046624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023" y="2230601"/>
            <a:ext cx="4763773" cy="2642405"/>
          </a:xfrm>
          <a:prstGeom prst="rect">
            <a:avLst/>
          </a:prstGeom>
        </p:spPr>
      </p:pic>
    </p:spTree>
    <p:extLst>
      <p:ext uri="{BB962C8B-B14F-4D97-AF65-F5344CB8AC3E}">
        <p14:creationId xmlns:p14="http://schemas.microsoft.com/office/powerpoint/2010/main" val="3788681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tr-TR" sz="4400">
                <a:latin typeface="Aptos" panose="020B0004020202020204" pitchFamily="34" charset="0"/>
                <a:cs typeface="Calibri" panose="020F0502020204030204" pitchFamily="34" charset="0"/>
              </a:rPr>
              <a:t>Sosyal Psikolojiye Giriş</a:t>
            </a:r>
            <a:r>
              <a:rPr lang="tr-TR" sz="4400">
                <a:latin typeface="Aptos" panose="020B0004020202020204" pitchFamily="34" charset="0"/>
                <a:ea typeface="Cambria"/>
              </a:rPr>
              <a:t/>
            </a:r>
            <a:br>
              <a:rPr lang="tr-TR" sz="4400">
                <a:latin typeface="Aptos" panose="020B0004020202020204" pitchFamily="34" charset="0"/>
                <a:ea typeface="Cambria"/>
              </a:rPr>
            </a:br>
            <a:r>
              <a:rPr lang="tr-TR" sz="4000">
                <a:solidFill>
                  <a:srgbClr val="FFAA5A"/>
                </a:solidFill>
                <a:latin typeface="Aptos" panose="020B0004020202020204" pitchFamily="34" charset="0"/>
                <a:ea typeface="Cambria"/>
              </a:rPr>
              <a:t>Etik İkilem - Kültürel Görelilik</a:t>
            </a:r>
            <a:endParaRPr lang="tr-TR" sz="440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ormAutofit/>
          </a:bodyPr>
          <a:lstStyle/>
          <a:p>
            <a:pPr marL="0" indent="0" algn="ctr">
              <a:buNone/>
            </a:pPr>
            <a:r>
              <a:rPr lang="tr-TR" sz="3200">
                <a:latin typeface="Aptos" panose="020B0004020202020204" pitchFamily="34" charset="0"/>
                <a:ea typeface="Cambria"/>
              </a:rPr>
              <a:t>Kültürel görelilik, </a:t>
            </a:r>
            <a:r>
              <a:rPr lang="tr-TR" sz="3200" b="1">
                <a:latin typeface="Aptos" panose="020B0004020202020204" pitchFamily="34" charset="0"/>
                <a:ea typeface="Cambria"/>
              </a:rPr>
              <a:t>kültürleri ölçmek için evrensel bir standardın olmadığı </a:t>
            </a:r>
            <a:r>
              <a:rPr lang="tr-TR" sz="3200">
                <a:latin typeface="Aptos" panose="020B0004020202020204" pitchFamily="34" charset="0"/>
                <a:ea typeface="Cambria"/>
              </a:rPr>
              <a:t>ve tüm kültürel değer ve inançların kültürel bağlamları açısından anlaşılması gerektiği ve dış normlara ve değerlere göre yargılanmaması gerektiği görüşüdür.</a:t>
            </a:r>
          </a:p>
        </p:txBody>
      </p:sp>
      <p:pic>
        <p:nvPicPr>
          <p:cNvPr id="4" name="Picture 4">
            <a:extLst>
              <a:ext uri="{FF2B5EF4-FFF2-40B4-BE49-F238E27FC236}">
                <a16:creationId xmlns:a16="http://schemas.microsoft.com/office/drawing/2014/main" id="{93832B4C-8C17-2071-23D7-4C43EE416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1" y="2140945"/>
            <a:ext cx="4665346" cy="2612013"/>
          </a:xfrm>
          <a:prstGeom prst="rect">
            <a:avLst/>
          </a:prstGeom>
        </p:spPr>
      </p:pic>
    </p:spTree>
    <p:extLst>
      <p:ext uri="{BB962C8B-B14F-4D97-AF65-F5344CB8AC3E}">
        <p14:creationId xmlns:p14="http://schemas.microsoft.com/office/powerpoint/2010/main" val="1603212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7" name="Title 1"/>
          <p:cNvSpPr>
            <a:spLocks noGrp="1"/>
          </p:cNvSpPr>
          <p:nvPr>
            <p:ph type="title"/>
          </p:nvPr>
        </p:nvSpPr>
        <p:spPr>
          <a:xfrm>
            <a:off x="630936" y="639520"/>
            <a:ext cx="3429000" cy="1719072"/>
          </a:xfrm>
        </p:spPr>
        <p:txBody>
          <a:bodyPr anchor="b">
            <a:normAutofit/>
          </a:bodyPr>
          <a:lstStyle/>
          <a:p>
            <a:r>
              <a:rPr lang="tr-TR" sz="3800" dirty="0">
                <a:latin typeface="Aptos" panose="020B0004020202020204" pitchFamily="34" charset="0"/>
                <a:cs typeface="Calibri Light" panose="020F0302020204030204" pitchFamily="34" charset="0"/>
              </a:rPr>
              <a:t>Dijital Teknolojinin Etik Kullanımı</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6" y="3303836"/>
            <a:ext cx="3856004" cy="1924241"/>
          </a:xfrm>
        </p:spPr>
        <p:txBody>
          <a:bodyPr anchor="t">
            <a:normAutofit/>
          </a:bodyPr>
          <a:lstStyle/>
          <a:p>
            <a:pPr marL="0" indent="0">
              <a:buNone/>
            </a:pPr>
            <a:endParaRPr lang="tr-TR" b="1" dirty="0">
              <a:latin typeface="Aptos" panose="020B0004020202020204" pitchFamily="34" charset="0"/>
            </a:endParaRPr>
          </a:p>
          <a:p>
            <a:pPr marL="0" indent="0" algn="ctr">
              <a:buNone/>
            </a:pPr>
            <a:r>
              <a:rPr lang="tr-TR" sz="3200" b="1" dirty="0">
                <a:solidFill>
                  <a:srgbClr val="FFAA5A"/>
                </a:solidFill>
                <a:latin typeface="Aptos" panose="020B0004020202020204" pitchFamily="34" charset="0"/>
                <a:cs typeface="Calibri" panose="020F0502020204030204" pitchFamily="34" charset="0"/>
                <a:hlinkClick r:id="rId2"/>
              </a:rPr>
              <a:t>Giriş Videosu</a:t>
            </a:r>
            <a:endParaRPr lang="tr-TR" sz="3200" b="1" dirty="0">
              <a:solidFill>
                <a:srgbClr val="FFAA5A"/>
              </a:solidFill>
              <a:latin typeface="Aptos" panose="020B0004020202020204" pitchFamily="34" charset="0"/>
              <a:cs typeface="Calibri" panose="020F0502020204030204" pitchFamily="34" charset="0"/>
            </a:endParaRPr>
          </a:p>
        </p:txBody>
      </p:sp>
      <p:pic>
        <p:nvPicPr>
          <p:cNvPr id="4" name="Resim 3">
            <a:hlinkClick r:id="rId2"/>
          </p:cNvPr>
          <p:cNvPicPr>
            <a:picLocks noChangeAspect="1"/>
          </p:cNvPicPr>
          <p:nvPr/>
        </p:nvPicPr>
        <p:blipFill>
          <a:blip r:embed="rId3"/>
          <a:stretch>
            <a:fillRect/>
          </a:stretch>
        </p:blipFill>
        <p:spPr>
          <a:xfrm>
            <a:off x="5117876" y="1807141"/>
            <a:ext cx="6385543" cy="2993389"/>
          </a:xfrm>
          <a:prstGeom prst="rect">
            <a:avLst/>
          </a:prstGeom>
        </p:spPr>
      </p:pic>
    </p:spTree>
    <p:extLst>
      <p:ext uri="{BB962C8B-B14F-4D97-AF65-F5344CB8AC3E}">
        <p14:creationId xmlns:p14="http://schemas.microsoft.com/office/powerpoint/2010/main" val="2754664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srgbClr val="000000"/>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ormAutofit lnSpcReduction="10000"/>
          </a:bodyPr>
          <a:lstStyle/>
          <a:p>
            <a:pPr algn="just"/>
            <a:r>
              <a:rPr lang="tr-TR" sz="3200" b="1" dirty="0">
                <a:latin typeface="Aptos" panose="020B0004020202020204" pitchFamily="34" charset="0"/>
                <a:ea typeface="Cambria"/>
              </a:rPr>
              <a:t>Kültürel görelilik, mutlak insan hakları ve ahlaki değerlerin yokluğu anlamına mı geliyor? </a:t>
            </a:r>
            <a:r>
              <a:rPr lang="tr-TR" sz="3200" dirty="0">
                <a:latin typeface="Aptos" panose="020B0004020202020204" pitchFamily="34" charset="0"/>
                <a:ea typeface="Cambria"/>
              </a:rPr>
              <a:t>Hayır, ancak insan haklarının ihlali ile kültürel çoğulculuk arasındaki sınır çok incedir.</a:t>
            </a:r>
          </a:p>
          <a:p>
            <a:pPr marL="0" indent="0" algn="just">
              <a:buNone/>
            </a:pPr>
            <a:r>
              <a:rPr lang="tr-TR" sz="3200" b="1" dirty="0">
                <a:latin typeface="Aptos" panose="020B0004020202020204" pitchFamily="34" charset="0"/>
                <a:ea typeface="Cambria"/>
              </a:rPr>
              <a:t>Kısa İpucu: </a:t>
            </a:r>
            <a:r>
              <a:rPr lang="tr-TR" sz="3200" dirty="0">
                <a:latin typeface="Aptos" panose="020B0004020202020204" pitchFamily="34" charset="0"/>
                <a:ea typeface="Cambria"/>
              </a:rPr>
              <a:t>Bazı ülkelerde çocuk evlilikleri insan haklarını mı ihlal etmekte yoksa kültürel çeşitliliği mi yansıtmaktadır?</a:t>
            </a:r>
          </a:p>
        </p:txBody>
      </p:sp>
      <p:pic>
        <p:nvPicPr>
          <p:cNvPr id="4" name="Picture 4">
            <a:extLst>
              <a:ext uri="{FF2B5EF4-FFF2-40B4-BE49-F238E27FC236}">
                <a16:creationId xmlns:a16="http://schemas.microsoft.com/office/drawing/2014/main" id="{93832B4C-8C17-2071-23D7-4C43EE416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1" y="2140945"/>
            <a:ext cx="4665346" cy="2612013"/>
          </a:xfrm>
          <a:prstGeom prst="rect">
            <a:avLst/>
          </a:prstGeom>
        </p:spPr>
      </p:pic>
      <p:sp>
        <p:nvSpPr>
          <p:cNvPr id="10" name="Başlık 1">
            <a:extLst>
              <a:ext uri="{FF2B5EF4-FFF2-40B4-BE49-F238E27FC236}">
                <a16:creationId xmlns:a16="http://schemas.microsoft.com/office/drawing/2014/main" id="{8A19F2FB-074B-824E-B3E5-1F2CC3D66B5A}"/>
              </a:ext>
            </a:extLst>
          </p:cNvPr>
          <p:cNvSpPr>
            <a:spLocks noGrp="1"/>
          </p:cNvSpPr>
          <p:nvPr>
            <p:ph type="title"/>
          </p:nvPr>
        </p:nvSpPr>
        <p:spPr>
          <a:xfrm>
            <a:off x="251315" y="469677"/>
            <a:ext cx="8051587" cy="937827"/>
          </a:xfrm>
        </p:spPr>
        <p:txBody>
          <a:bodyPr>
            <a:normAutofit fontScale="90000"/>
          </a:bodyPr>
          <a:lstStyle/>
          <a:p>
            <a:pPr algn="l"/>
            <a:r>
              <a:rPr lang="tr-TR" sz="4400">
                <a:latin typeface="Aptos" panose="020B0004020202020204" pitchFamily="34" charset="0"/>
                <a:cs typeface="Calibri" panose="020F0502020204030204" pitchFamily="34" charset="0"/>
              </a:rPr>
              <a:t>Sosyal Psikolojiye Giriş</a:t>
            </a:r>
            <a:r>
              <a:rPr lang="tr-TR" sz="4400">
                <a:latin typeface="Aptos" panose="020B0004020202020204" pitchFamily="34" charset="0"/>
                <a:ea typeface="Cambria"/>
              </a:rPr>
              <a:t/>
            </a:r>
            <a:br>
              <a:rPr lang="tr-TR" sz="4400">
                <a:latin typeface="Aptos" panose="020B0004020202020204" pitchFamily="34" charset="0"/>
                <a:ea typeface="Cambria"/>
              </a:rPr>
            </a:br>
            <a:r>
              <a:rPr lang="tr-TR" sz="4000">
                <a:solidFill>
                  <a:srgbClr val="FFAA5A"/>
                </a:solidFill>
                <a:latin typeface="Aptos" panose="020B0004020202020204" pitchFamily="34" charset="0"/>
                <a:ea typeface="Cambria"/>
              </a:rPr>
              <a:t>Etik İkilem - Kültürel Görelilik</a:t>
            </a:r>
            <a:endParaRPr lang="tr-TR" sz="4400">
              <a:solidFill>
                <a:srgbClr val="FFAA5A"/>
              </a:solidFill>
              <a:latin typeface="Aptos" panose="020B0004020202020204" pitchFamily="34" charset="0"/>
              <a:ea typeface="Cambria"/>
            </a:endParaRPr>
          </a:p>
        </p:txBody>
      </p:sp>
    </p:spTree>
    <p:extLst>
      <p:ext uri="{BB962C8B-B14F-4D97-AF65-F5344CB8AC3E}">
        <p14:creationId xmlns:p14="http://schemas.microsoft.com/office/powerpoint/2010/main" val="2778293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12298" y="654051"/>
            <a:ext cx="11567404" cy="56001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spcBef>
                <a:spcPct val="0"/>
              </a:spcBef>
            </a:pPr>
            <a:r>
              <a:rPr lang="tr-TR" sz="1733" b="1" dirty="0">
                <a:solidFill>
                  <a:srgbClr val="92BAB5"/>
                </a:solidFill>
                <a:latin typeface="Aptos" panose="020B0004020202020204" pitchFamily="34" charset="0"/>
                <a:ea typeface="Inter"/>
                <a:cs typeface="Inter"/>
                <a:sym typeface="Inter"/>
              </a:rPr>
              <a:t>Açık Lisans</a:t>
            </a:r>
          </a:p>
          <a:p>
            <a:pPr algn="just">
              <a:spcBef>
                <a:spcPct val="0"/>
              </a:spcBef>
            </a:pPr>
            <a:r>
              <a:rPr lang="tr-TR" sz="1733" dirty="0">
                <a:latin typeface="Aptos" panose="020B0004020202020204" pitchFamily="34" charset="0"/>
                <a:ea typeface="Inter"/>
                <a:cs typeface="Inter"/>
                <a:sym typeface="Inter"/>
              </a:rPr>
              <a:t> </a:t>
            </a:r>
          </a:p>
          <a:p>
            <a:pPr algn="just">
              <a:spcBef>
                <a:spcPct val="0"/>
              </a:spcBef>
            </a:pPr>
            <a:r>
              <a:rPr lang="tr-TR" sz="1733" dirty="0">
                <a:latin typeface="Aptos" panose="020B0004020202020204" pitchFamily="34" charset="0"/>
                <a:ea typeface="Inter"/>
                <a:cs typeface="Inter"/>
                <a:sym typeface="Inter"/>
              </a:rPr>
              <a:t>"Dijital Esenlik ve Güvenliği Herkes için Erişilebilir Hale Getirerek Dijital Yılmazlığın İnşası” (Proje </a:t>
            </a:r>
            <a:r>
              <a:rPr lang="tr-TR" sz="1733" dirty="0" err="1">
                <a:latin typeface="Aptos" panose="020B0004020202020204" pitchFamily="34" charset="0"/>
                <a:ea typeface="Inter"/>
                <a:cs typeface="Inter"/>
                <a:sym typeface="Inter"/>
              </a:rPr>
              <a:t>no</a:t>
            </a:r>
            <a:r>
              <a:rPr lang="tr-TR" sz="1733" dirty="0">
                <a:latin typeface="Aptos" panose="020B0004020202020204" pitchFamily="34" charset="0"/>
                <a:ea typeface="Inter"/>
                <a:cs typeface="Inter"/>
                <a:sym typeface="Inter"/>
              </a:rPr>
              <a:t>: 2022-2-SK01-KA220-ADU000096888) projesi kapsamında hazırlanan bu ürün, Avrupa Komisyonu’nun desteği ile geliştirilmiştir ve yalnızca yazar(</a:t>
            </a:r>
            <a:r>
              <a:rPr lang="tr-TR" sz="1733" dirty="0" err="1">
                <a:latin typeface="Aptos" panose="020B0004020202020204" pitchFamily="34" charset="0"/>
                <a:ea typeface="Inter"/>
                <a:cs typeface="Inter"/>
                <a:sym typeface="Inter"/>
              </a:rPr>
              <a:t>lar</a:t>
            </a:r>
            <a:r>
              <a:rPr lang="tr-TR" sz="1733" dirty="0">
                <a:latin typeface="Aptos" panose="020B0004020202020204" pitchFamily="34" charset="0"/>
                <a:ea typeface="Inter"/>
                <a:cs typeface="Inter"/>
                <a:sym typeface="Inter"/>
              </a:rPr>
              <a:t>)</a:t>
            </a:r>
            <a:r>
              <a:rPr lang="tr-TR" sz="1733" dirty="0" err="1">
                <a:latin typeface="Aptos" panose="020B0004020202020204" pitchFamily="34" charset="0"/>
                <a:ea typeface="Inter"/>
                <a:cs typeface="Inter"/>
                <a:sym typeface="Inter"/>
              </a:rPr>
              <a:t>ının</a:t>
            </a:r>
            <a:r>
              <a:rPr lang="tr-TR" sz="1733" dirty="0">
                <a:latin typeface="Aptos" panose="020B0004020202020204" pitchFamily="34" charset="0"/>
                <a:ea typeface="Inter"/>
                <a:cs typeface="Inter"/>
                <a:sym typeface="Inter"/>
              </a:rPr>
              <a:t> görüşlerini yansıtmaktadır. Avrupa Komisyonu, belgelerin içeriği hakkında sorumlu tutulamaz. </a:t>
            </a:r>
          </a:p>
          <a:p>
            <a:pPr algn="just">
              <a:spcBef>
                <a:spcPct val="0"/>
              </a:spcBef>
            </a:pPr>
            <a:endParaRPr lang="tr-TR" sz="1733" dirty="0">
              <a:latin typeface="Aptos" panose="020B0004020202020204" pitchFamily="34" charset="0"/>
              <a:ea typeface="Inter"/>
              <a:cs typeface="Inter"/>
              <a:sym typeface="Inter"/>
            </a:endParaRPr>
          </a:p>
          <a:p>
            <a:pPr algn="just">
              <a:spcBef>
                <a:spcPct val="0"/>
              </a:spcBef>
            </a:pPr>
            <a:r>
              <a:rPr lang="tr-TR" sz="1733" dirty="0">
                <a:latin typeface="Aptos" panose="020B0004020202020204" pitchFamily="34" charset="0"/>
                <a:ea typeface="Inter"/>
                <a:cs typeface="Inter"/>
                <a:sym typeface="Inter"/>
              </a:rPr>
              <a:t>Bu yayın, CC-BY-NC-SA Creative Commons lisansına sahiptir.</a:t>
            </a:r>
          </a:p>
          <a:p>
            <a:pPr algn="just">
              <a:spcBef>
                <a:spcPct val="0"/>
              </a:spcBef>
            </a:pPr>
            <a:r>
              <a:rPr lang="tr-TR" sz="1733" dirty="0">
                <a:latin typeface="Aptos" panose="020B0004020202020204" pitchFamily="34" charset="0"/>
                <a:ea typeface="Inter"/>
                <a:cs typeface="Inter"/>
                <a:sym typeface="Inter"/>
              </a:rPr>
              <a:t/>
            </a:r>
            <a:br>
              <a:rPr lang="tr-TR" sz="1733" dirty="0">
                <a:latin typeface="Aptos" panose="020B0004020202020204" pitchFamily="34" charset="0"/>
                <a:ea typeface="Inter"/>
                <a:cs typeface="Inter"/>
                <a:sym typeface="Inter"/>
              </a:rPr>
            </a:br>
            <a:endParaRPr lang="tr-TR" sz="1733" dirty="0">
              <a:latin typeface="Aptos" panose="020B0004020202020204" pitchFamily="34" charset="0"/>
              <a:ea typeface="Inter"/>
              <a:cs typeface="Inter"/>
              <a:sym typeface="Inter"/>
            </a:endParaRPr>
          </a:p>
          <a:p>
            <a:pPr algn="just">
              <a:spcBef>
                <a:spcPct val="0"/>
              </a:spcBef>
            </a:pPr>
            <a:endParaRPr lang="tr-TR" sz="1733" dirty="0">
              <a:latin typeface="Aptos" panose="020B0004020202020204" pitchFamily="34" charset="0"/>
              <a:ea typeface="Inter"/>
              <a:cs typeface="Inter"/>
              <a:sym typeface="Inter"/>
            </a:endParaRPr>
          </a:p>
          <a:p>
            <a:pPr algn="just">
              <a:spcBef>
                <a:spcPct val="0"/>
              </a:spcBef>
              <a:defRPr/>
            </a:pPr>
            <a:r>
              <a:rPr lang="tr-TR" sz="1733" dirty="0">
                <a:latin typeface="Aptos" panose="020B0004020202020204" pitchFamily="34" charset="0"/>
                <a:ea typeface="Inter"/>
              </a:rPr>
              <a:t>Bu lisans, ticari olmayan amaçlar için eserin kopyalanmasına, dağıtılmasına, uyarlanmasına ve işlenmesine izin verir. Eseri kullanırken ve eserden alıntı yaparken:</a:t>
            </a:r>
          </a:p>
          <a:p>
            <a:pPr algn="just">
              <a:spcBef>
                <a:spcPct val="0"/>
              </a:spcBef>
              <a:defRPr/>
            </a:pPr>
            <a:r>
              <a:rPr lang="tr-TR" sz="1733" dirty="0">
                <a:latin typeface="Aptos" panose="020B0004020202020204" pitchFamily="34" charset="0"/>
                <a:ea typeface="Inter"/>
              </a:rPr>
              <a:t>1. uygun atıf yapılmalı, lisans kullanılmalı ve değişiklik yapıldıysa bu belirtilmelidir. Telif hakları, eser sahiplerine ait kalacaktır.</a:t>
            </a:r>
          </a:p>
          <a:p>
            <a:pPr algn="just">
              <a:spcBef>
                <a:spcPct val="0"/>
              </a:spcBef>
              <a:defRPr/>
            </a:pPr>
            <a:r>
              <a:rPr lang="tr-TR" sz="1733" dirty="0">
                <a:latin typeface="Aptos" panose="020B0004020202020204" pitchFamily="34" charset="0"/>
                <a:ea typeface="Inter"/>
              </a:rPr>
              <a:t>2. eser ticari amaçlarla kullanılamaz.</a:t>
            </a:r>
          </a:p>
          <a:p>
            <a:pPr algn="just">
              <a:spcBef>
                <a:spcPct val="0"/>
              </a:spcBef>
              <a:defRPr/>
            </a:pPr>
            <a:r>
              <a:rPr lang="tr-TR" sz="1733" dirty="0">
                <a:latin typeface="Aptos" panose="020B0004020202020204" pitchFamily="34" charset="0"/>
                <a:ea typeface="Inter"/>
              </a:rPr>
              <a:t>3. eseri değiştirdiğinizde, dönüştürdüğünüzde veya işlediğinizde, ortaya çıkan eseri aynı lisansla lisanslamalısınız. </a:t>
            </a:r>
          </a:p>
          <a:p>
            <a:pPr algn="just">
              <a:spcBef>
                <a:spcPct val="0"/>
              </a:spcBef>
              <a:defRPr/>
            </a:pPr>
            <a:endParaRPr lang="tr-TR" sz="1733" b="1" dirty="0">
              <a:solidFill>
                <a:srgbClr val="FFAA5A"/>
              </a:solidFill>
              <a:latin typeface="Aptos" panose="020B0004020202020204" pitchFamily="34" charset="0"/>
              <a:ea typeface="Inter"/>
              <a:cs typeface="Inter"/>
              <a:sym typeface="Inter"/>
            </a:endParaRPr>
          </a:p>
          <a:p>
            <a:pPr algn="just">
              <a:spcBef>
                <a:spcPct val="0"/>
              </a:spcBef>
            </a:pPr>
            <a:r>
              <a:rPr lang="tr-TR" sz="1733" b="1" dirty="0">
                <a:solidFill>
                  <a:srgbClr val="FFAA5A"/>
                </a:solidFill>
                <a:latin typeface="Aptos" panose="020B0004020202020204" pitchFamily="34" charset="0"/>
                <a:ea typeface="Inter"/>
                <a:cs typeface="Inter"/>
                <a:sym typeface="Inter"/>
              </a:rPr>
              <a:t>Sorumluluk Reddi:</a:t>
            </a:r>
          </a:p>
          <a:p>
            <a:pPr algn="just">
              <a:spcBef>
                <a:spcPct val="0"/>
              </a:spcBef>
            </a:pPr>
            <a:r>
              <a:rPr lang="tr-TR" sz="1733" dirty="0">
                <a:latin typeface="Aptos" panose="020B0004020202020204" pitchFamily="34" charset="0"/>
                <a:ea typeface="Inter"/>
              </a:rPr>
              <a:t>Avrupa Birliği tarafından ortak finanse edilmiştir. Ancak ifade edilen görüşler ve fikirler yalnızca yazar(</a:t>
            </a:r>
            <a:r>
              <a:rPr lang="tr-TR" sz="1733" dirty="0" err="1">
                <a:latin typeface="Aptos" panose="020B0004020202020204" pitchFamily="34" charset="0"/>
                <a:ea typeface="Inter"/>
              </a:rPr>
              <a:t>lar</a:t>
            </a:r>
            <a:r>
              <a:rPr lang="tr-TR" sz="1733" dirty="0">
                <a:latin typeface="Aptos" panose="020B0004020202020204" pitchFamily="34" charset="0"/>
                <a:ea typeface="Inter"/>
              </a:rPr>
              <a:t>)a aittir ve Avrupa Birliği veya Avrupa Eğitim ve Kültür Yürütme Ajansı'nın (EACEA) görüşlerini yansıtmaz. Ne Avrupa Birliği ne de EACEA bunlardan sorumlu tutulamaz.</a:t>
            </a:r>
            <a:r>
              <a:rPr lang="tr-TR" sz="1733" dirty="0">
                <a:latin typeface="Aptos" panose="020B0004020202020204" pitchFamily="34" charset="0"/>
                <a:ea typeface="Inter"/>
                <a:cs typeface="Inter"/>
                <a:sym typeface="Inter"/>
              </a:rPr>
              <a:t> </a:t>
            </a:r>
          </a:p>
        </p:txBody>
      </p:sp>
      <p:sp>
        <p:nvSpPr>
          <p:cNvPr id="4" name="Freeform 4"/>
          <p:cNvSpPr/>
          <p:nvPr/>
        </p:nvSpPr>
        <p:spPr>
          <a:xfrm>
            <a:off x="312298" y="2565400"/>
            <a:ext cx="1562748" cy="539148"/>
          </a:xfrm>
          <a:custGeom>
            <a:avLst/>
            <a:gdLst/>
            <a:ahLst/>
            <a:cxnLst/>
            <a:rect l="l" t="t" r="r" b="b"/>
            <a:pathLst>
              <a:path w="2344122" h="808722">
                <a:moveTo>
                  <a:pt x="0" y="0"/>
                </a:moveTo>
                <a:lnTo>
                  <a:pt x="2344122" y="0"/>
                </a:lnTo>
                <a:lnTo>
                  <a:pt x="2344122" y="808722"/>
                </a:lnTo>
                <a:lnTo>
                  <a:pt x="0" y="80872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3334349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84B152-3496-4C52-AF08-97AFFC09DD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25F85EE-0741-464A-89E5-9FE05AD7F2C3}"/>
              </a:ext>
            </a:extLst>
          </p:cNvPr>
          <p:cNvSpPr>
            <a:spLocks noGrp="1"/>
          </p:cNvSpPr>
          <p:nvPr>
            <p:ph type="title"/>
          </p:nvPr>
        </p:nvSpPr>
        <p:spPr>
          <a:xfrm>
            <a:off x="176934" y="0"/>
            <a:ext cx="6861819" cy="1212112"/>
          </a:xfrm>
        </p:spPr>
        <p:txBody>
          <a:bodyPr>
            <a:noAutofit/>
          </a:bodyPr>
          <a:lstStyle/>
          <a:p>
            <a:pPr algn="l"/>
            <a:r>
              <a:rPr lang="tr-TR" sz="3600" dirty="0">
                <a:latin typeface="Aptos" panose="020B0004020202020204" pitchFamily="34" charset="0"/>
              </a:rPr>
              <a:t>Dijital Yeterliliğin Bileşenleri</a:t>
            </a:r>
          </a:p>
        </p:txBody>
      </p:sp>
      <p:sp>
        <p:nvSpPr>
          <p:cNvPr id="12" name="Freeform: Shape 11">
            <a:extLst>
              <a:ext uri="{FF2B5EF4-FFF2-40B4-BE49-F238E27FC236}">
                <a16:creationId xmlns:a16="http://schemas.microsoft.com/office/drawing/2014/main" id="{6B2ADB95-0FA3-4BD7-A8AC-89D014A83E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4D43C8CB-ADCB-F147-B1DE-A917435214D0}"/>
              </a:ext>
            </a:extLst>
          </p:cNvPr>
          <p:cNvSpPr>
            <a:spLocks noGrp="1"/>
          </p:cNvSpPr>
          <p:nvPr>
            <p:ph idx="1"/>
          </p:nvPr>
        </p:nvSpPr>
        <p:spPr>
          <a:xfrm>
            <a:off x="311422" y="1325880"/>
            <a:ext cx="6284544" cy="4851083"/>
          </a:xfrm>
        </p:spPr>
        <p:txBody>
          <a:bodyPr>
            <a:normAutofit fontScale="92500"/>
          </a:bodyPr>
          <a:lstStyle/>
          <a:p>
            <a:pPr algn="just">
              <a:spcAft>
                <a:spcPts val="600"/>
              </a:spcAft>
            </a:pPr>
            <a:r>
              <a:rPr lang="tr-TR" sz="2400" b="1" dirty="0">
                <a:latin typeface="Aptos" panose="020B0004020202020204" pitchFamily="34" charset="0"/>
              </a:rPr>
              <a:t>Bilişim Teknolojisi Okuryazarlığı veya Bilgisayar Okuryazarlığı:</a:t>
            </a:r>
            <a:r>
              <a:rPr lang="tr-TR" sz="2400" dirty="0">
                <a:latin typeface="Aptos" panose="020B0004020202020204" pitchFamily="34" charset="0"/>
              </a:rPr>
              <a:t> Donanım ve yazılımın nasıl kullanılacağına dair teknik becerilerin öğrenilmesi anlamına geldiğinden dijital yeterliliğin teknik bileşenidir.</a:t>
            </a:r>
          </a:p>
          <a:p>
            <a:pPr algn="just">
              <a:spcAft>
                <a:spcPts val="600"/>
              </a:spcAft>
            </a:pPr>
            <a:r>
              <a:rPr lang="tr-TR" sz="2400" b="1" dirty="0">
                <a:latin typeface="Aptos" panose="020B0004020202020204" pitchFamily="34" charset="0"/>
              </a:rPr>
              <a:t>Bilgi Okuryazarlığı: </a:t>
            </a:r>
            <a:r>
              <a:rPr lang="tr-TR" sz="2400" dirty="0">
                <a:latin typeface="Aptos" panose="020B0004020202020204" pitchFamily="34" charset="0"/>
              </a:rPr>
              <a:t>Eleştirel düşünme, problem çözme vb. gibi dijital teknolojilerin bilişsel yönlerini ifade eder.</a:t>
            </a:r>
          </a:p>
          <a:p>
            <a:pPr algn="just">
              <a:spcAft>
                <a:spcPts val="600"/>
              </a:spcAft>
            </a:pPr>
            <a:r>
              <a:rPr lang="tr-TR" sz="2400" b="1" dirty="0">
                <a:latin typeface="Aptos" panose="020B0004020202020204" pitchFamily="34" charset="0"/>
              </a:rPr>
              <a:t>Medya Okuryazarlığı (Medya Eğitimi):</a:t>
            </a:r>
            <a:r>
              <a:rPr lang="tr-TR" sz="2400" dirty="0">
                <a:latin typeface="Aptos" panose="020B0004020202020204" pitchFamily="34" charset="0"/>
              </a:rPr>
              <a:t> Dijital teknolojileri ve sosyal medyayı kullanmanın etik yönlerini ifade eder. Dijital araçların ve içeriklerin anlamını eleştirel bir şekilde kavrama, yorumlama ve değerlendirme kapasitesidir.</a:t>
            </a:r>
          </a:p>
        </p:txBody>
      </p:sp>
      <p:sp>
        <p:nvSpPr>
          <p:cNvPr id="14" name="Oval 13">
            <a:extLst>
              <a:ext uri="{FF2B5EF4-FFF2-40B4-BE49-F238E27FC236}">
                <a16:creationId xmlns:a16="http://schemas.microsoft.com/office/drawing/2014/main" id="{C924DBCE-E731-4B22-8181-A39C1D862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BF9756-6AC8-4C65-84DF-56FBFFA1D8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D385988-EAAF-4C27-AF8A-2BFBECAF3D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43621FD4-D14D-45D5-9A57-9A2DE5EA59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621D332-7329-4994-8836-C429A51B75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D20F754-35A9-4508-BE3C-C59996D143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pic>
        <p:nvPicPr>
          <p:cNvPr id="4" name="Picture 2" descr="Dimensions of digital competency [10]. | Download Scientific Diagram">
            <a:extLst>
              <a:ext uri="{FF2B5EF4-FFF2-40B4-BE49-F238E27FC236}">
                <a16:creationId xmlns:a16="http://schemas.microsoft.com/office/drawing/2014/main" id="{24D2872B-2E9F-5954-2388-707C00B82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6348" y="1584007"/>
            <a:ext cx="5324379" cy="3764649"/>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A9DCC9F8-5403-E64D-A306-C6C0CB8CD9F9}"/>
              </a:ext>
            </a:extLst>
          </p:cNvPr>
          <p:cNvSpPr txBox="1"/>
          <p:nvPr/>
        </p:nvSpPr>
        <p:spPr>
          <a:xfrm>
            <a:off x="8759646" y="2625614"/>
            <a:ext cx="1256979" cy="338554"/>
          </a:xfrm>
          <a:prstGeom prst="rect">
            <a:avLst/>
          </a:prstGeom>
          <a:solidFill>
            <a:srgbClr val="FEE087"/>
          </a:solidFill>
        </p:spPr>
        <p:txBody>
          <a:bodyPr wrap="square" rtlCol="0">
            <a:spAutoFit/>
          </a:bodyPr>
          <a:lstStyle/>
          <a:p>
            <a:pPr algn="ctr"/>
            <a:r>
              <a:rPr lang="tr-TR" sz="1600" dirty="0">
                <a:latin typeface="Aptos" panose="020B0004020202020204" pitchFamily="34" charset="0"/>
              </a:rPr>
              <a:t>Teknolojik</a:t>
            </a:r>
            <a:endParaRPr lang="tr-TR" dirty="0">
              <a:latin typeface="Aptos" panose="020B0004020202020204" pitchFamily="34" charset="0"/>
            </a:endParaRPr>
          </a:p>
        </p:txBody>
      </p:sp>
      <p:sp>
        <p:nvSpPr>
          <p:cNvPr id="15" name="Metin kutusu 14">
            <a:extLst>
              <a:ext uri="{FF2B5EF4-FFF2-40B4-BE49-F238E27FC236}">
                <a16:creationId xmlns:a16="http://schemas.microsoft.com/office/drawing/2014/main" id="{E71D73FF-298C-A04F-9943-465EC944B62E}"/>
              </a:ext>
            </a:extLst>
          </p:cNvPr>
          <p:cNvSpPr txBox="1"/>
          <p:nvPr/>
        </p:nvSpPr>
        <p:spPr>
          <a:xfrm>
            <a:off x="8330010" y="3867776"/>
            <a:ext cx="806916" cy="338554"/>
          </a:xfrm>
          <a:prstGeom prst="rect">
            <a:avLst/>
          </a:prstGeom>
          <a:solidFill>
            <a:srgbClr val="C2DFA4"/>
          </a:solidFill>
        </p:spPr>
        <p:txBody>
          <a:bodyPr wrap="square" rtlCol="0">
            <a:spAutoFit/>
          </a:bodyPr>
          <a:lstStyle/>
          <a:p>
            <a:pPr algn="ctr"/>
            <a:r>
              <a:rPr lang="tr-TR" sz="1600" dirty="0">
                <a:latin typeface="Aptos" panose="020B0004020202020204" pitchFamily="34" charset="0"/>
              </a:rPr>
              <a:t>Etik</a:t>
            </a:r>
            <a:endParaRPr lang="tr-TR" dirty="0">
              <a:latin typeface="Aptos" panose="020B0004020202020204" pitchFamily="34" charset="0"/>
            </a:endParaRPr>
          </a:p>
        </p:txBody>
      </p:sp>
      <p:sp>
        <p:nvSpPr>
          <p:cNvPr id="17" name="Metin kutusu 16">
            <a:extLst>
              <a:ext uri="{FF2B5EF4-FFF2-40B4-BE49-F238E27FC236}">
                <a16:creationId xmlns:a16="http://schemas.microsoft.com/office/drawing/2014/main" id="{00422BA4-286F-B64C-95F7-3EDB4BF2D922}"/>
              </a:ext>
            </a:extLst>
          </p:cNvPr>
          <p:cNvSpPr txBox="1"/>
          <p:nvPr/>
        </p:nvSpPr>
        <p:spPr>
          <a:xfrm>
            <a:off x="9694758" y="3863794"/>
            <a:ext cx="929214" cy="338554"/>
          </a:xfrm>
          <a:prstGeom prst="rect">
            <a:avLst/>
          </a:prstGeom>
          <a:solidFill>
            <a:srgbClr val="AECDE8"/>
          </a:solidFill>
        </p:spPr>
        <p:txBody>
          <a:bodyPr wrap="square" rtlCol="0">
            <a:spAutoFit/>
          </a:bodyPr>
          <a:lstStyle/>
          <a:p>
            <a:pPr algn="ctr"/>
            <a:r>
              <a:rPr lang="tr-TR" sz="1600" dirty="0">
                <a:latin typeface="Aptos" panose="020B0004020202020204" pitchFamily="34" charset="0"/>
              </a:rPr>
              <a:t>Bilişsel</a:t>
            </a:r>
            <a:endParaRPr lang="tr-TR" dirty="0">
              <a:latin typeface="Aptos" panose="020B0004020202020204" pitchFamily="34" charset="0"/>
            </a:endParaRPr>
          </a:p>
        </p:txBody>
      </p:sp>
      <p:sp>
        <p:nvSpPr>
          <p:cNvPr id="19" name="Metin kutusu 18">
            <a:extLst>
              <a:ext uri="{FF2B5EF4-FFF2-40B4-BE49-F238E27FC236}">
                <a16:creationId xmlns:a16="http://schemas.microsoft.com/office/drawing/2014/main" id="{BBD14E1B-E31A-EF40-947C-D7C70135700A}"/>
              </a:ext>
            </a:extLst>
          </p:cNvPr>
          <p:cNvSpPr txBox="1"/>
          <p:nvPr/>
        </p:nvSpPr>
        <p:spPr>
          <a:xfrm>
            <a:off x="8967425" y="3383852"/>
            <a:ext cx="806916" cy="230832"/>
          </a:xfrm>
          <a:prstGeom prst="rect">
            <a:avLst/>
          </a:prstGeom>
          <a:solidFill>
            <a:srgbClr val="D6C67A"/>
          </a:solidFill>
        </p:spPr>
        <p:txBody>
          <a:bodyPr wrap="square" rtlCol="0">
            <a:spAutoFit/>
          </a:bodyPr>
          <a:lstStyle/>
          <a:p>
            <a:pPr algn="ctr"/>
            <a:r>
              <a:rPr lang="tr-TR" sz="900" dirty="0">
                <a:latin typeface="Aptos" panose="020B0004020202020204" pitchFamily="34" charset="0"/>
              </a:rPr>
              <a:t>Entegrasyon</a:t>
            </a:r>
            <a:endParaRPr lang="tr-TR" sz="1000" dirty="0">
              <a:latin typeface="Aptos" panose="020B0004020202020204" pitchFamily="34" charset="0"/>
            </a:endParaRPr>
          </a:p>
        </p:txBody>
      </p:sp>
      <p:sp>
        <p:nvSpPr>
          <p:cNvPr id="6" name="Metin kutusu 5">
            <a:extLst>
              <a:ext uri="{FF2B5EF4-FFF2-40B4-BE49-F238E27FC236}">
                <a16:creationId xmlns:a16="http://schemas.microsoft.com/office/drawing/2014/main" id="{45315CC9-2CAD-FE4C-AC50-A1DF44D78D8B}"/>
              </a:ext>
            </a:extLst>
          </p:cNvPr>
          <p:cNvSpPr txBox="1"/>
          <p:nvPr/>
        </p:nvSpPr>
        <p:spPr>
          <a:xfrm>
            <a:off x="8659504" y="1765046"/>
            <a:ext cx="1858505" cy="430887"/>
          </a:xfrm>
          <a:prstGeom prst="rect">
            <a:avLst/>
          </a:prstGeom>
          <a:solidFill>
            <a:schemeClr val="bg1"/>
          </a:solidFill>
        </p:spPr>
        <p:txBody>
          <a:bodyPr wrap="square" rtlCol="0">
            <a:spAutoFit/>
          </a:bodyPr>
          <a:lstStyle/>
          <a:p>
            <a:r>
              <a:rPr lang="tr-TR" sz="1100" dirty="0">
                <a:latin typeface="Aptos" panose="020B0004020202020204" pitchFamily="34" charset="0"/>
              </a:rPr>
              <a:t>Yeni teknoloji bilgisi ve </a:t>
            </a:r>
          </a:p>
          <a:p>
            <a:r>
              <a:rPr lang="tr-TR" sz="1100" dirty="0">
                <a:latin typeface="Aptos" panose="020B0004020202020204" pitchFamily="34" charset="0"/>
              </a:rPr>
              <a:t>yeni teknolojilerin kullanımı</a:t>
            </a:r>
          </a:p>
        </p:txBody>
      </p:sp>
      <p:sp>
        <p:nvSpPr>
          <p:cNvPr id="21" name="Metin kutusu 20">
            <a:extLst>
              <a:ext uri="{FF2B5EF4-FFF2-40B4-BE49-F238E27FC236}">
                <a16:creationId xmlns:a16="http://schemas.microsoft.com/office/drawing/2014/main" id="{C8536D3D-BB72-0449-932C-98940D377775}"/>
              </a:ext>
            </a:extLst>
          </p:cNvPr>
          <p:cNvSpPr txBox="1"/>
          <p:nvPr/>
        </p:nvSpPr>
        <p:spPr>
          <a:xfrm>
            <a:off x="10851694" y="3218528"/>
            <a:ext cx="1340306" cy="600164"/>
          </a:xfrm>
          <a:prstGeom prst="rect">
            <a:avLst/>
          </a:prstGeom>
          <a:solidFill>
            <a:schemeClr val="bg1"/>
          </a:solidFill>
        </p:spPr>
        <p:txBody>
          <a:bodyPr wrap="square" rtlCol="0">
            <a:spAutoFit/>
          </a:bodyPr>
          <a:lstStyle/>
          <a:p>
            <a:r>
              <a:rPr lang="tr-TR" sz="1100" dirty="0">
                <a:latin typeface="Aptos" panose="020B0004020202020204" pitchFamily="34" charset="0"/>
              </a:rPr>
              <a:t>Bilgiye erişim, seçim ve eleştirel değerlendirme</a:t>
            </a:r>
          </a:p>
        </p:txBody>
      </p:sp>
      <p:sp>
        <p:nvSpPr>
          <p:cNvPr id="23" name="Metin kutusu 22">
            <a:extLst>
              <a:ext uri="{FF2B5EF4-FFF2-40B4-BE49-F238E27FC236}">
                <a16:creationId xmlns:a16="http://schemas.microsoft.com/office/drawing/2014/main" id="{B064DB95-1EAB-6B4D-9059-8F3A087F8E66}"/>
              </a:ext>
            </a:extLst>
          </p:cNvPr>
          <p:cNvSpPr txBox="1"/>
          <p:nvPr/>
        </p:nvSpPr>
        <p:spPr>
          <a:xfrm>
            <a:off x="6761734" y="3115902"/>
            <a:ext cx="1340306" cy="938719"/>
          </a:xfrm>
          <a:prstGeom prst="rect">
            <a:avLst/>
          </a:prstGeom>
          <a:solidFill>
            <a:schemeClr val="bg1"/>
          </a:solidFill>
        </p:spPr>
        <p:txBody>
          <a:bodyPr wrap="square" rtlCol="0">
            <a:spAutoFit/>
          </a:bodyPr>
          <a:lstStyle/>
          <a:p>
            <a:r>
              <a:rPr lang="tr-TR" sz="1100" dirty="0">
                <a:latin typeface="Aptos" panose="020B0004020202020204" pitchFamily="34" charset="0"/>
              </a:rPr>
              <a:t>Etkileşimlerin sorumlu kullanımı ve bilgi iletişim teknolojilerinin kullanımı</a:t>
            </a:r>
          </a:p>
        </p:txBody>
      </p:sp>
      <p:sp>
        <p:nvSpPr>
          <p:cNvPr id="25" name="Metin kutusu 24">
            <a:extLst>
              <a:ext uri="{FF2B5EF4-FFF2-40B4-BE49-F238E27FC236}">
                <a16:creationId xmlns:a16="http://schemas.microsoft.com/office/drawing/2014/main" id="{FC95747F-7CB3-F444-BD6E-FC3BB274E84D}"/>
              </a:ext>
            </a:extLst>
          </p:cNvPr>
          <p:cNvSpPr txBox="1"/>
          <p:nvPr/>
        </p:nvSpPr>
        <p:spPr>
          <a:xfrm>
            <a:off x="8624981" y="4779177"/>
            <a:ext cx="1858505" cy="430887"/>
          </a:xfrm>
          <a:prstGeom prst="rect">
            <a:avLst/>
          </a:prstGeom>
          <a:solidFill>
            <a:schemeClr val="bg1"/>
          </a:solidFill>
        </p:spPr>
        <p:txBody>
          <a:bodyPr wrap="square" rtlCol="0">
            <a:spAutoFit/>
          </a:bodyPr>
          <a:lstStyle/>
          <a:p>
            <a:r>
              <a:rPr lang="tr-TR" sz="1100" dirty="0">
                <a:latin typeface="Aptos" panose="020B0004020202020204" pitchFamily="34" charset="0"/>
              </a:rPr>
              <a:t>Ağ teknolojisinin işbirlikçi bilgi inşasında kullanımı</a:t>
            </a:r>
          </a:p>
        </p:txBody>
      </p:sp>
    </p:spTree>
    <p:extLst>
      <p:ext uri="{BB962C8B-B14F-4D97-AF65-F5344CB8AC3E}">
        <p14:creationId xmlns:p14="http://schemas.microsoft.com/office/powerpoint/2010/main" val="3736856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tr-TR" sz="4000" dirty="0">
                <a:latin typeface="Aptos" panose="020B0004020202020204" pitchFamily="34" charset="0"/>
                <a:cs typeface="Calibri" panose="020F0502020204030204" pitchFamily="34" charset="0"/>
              </a:rPr>
              <a:t>Medya Eğitimi Nedir?</a:t>
            </a:r>
          </a:p>
        </p:txBody>
      </p:sp>
      <p:sp>
        <p:nvSpPr>
          <p:cNvPr id="3" name="Content Placeholder 2"/>
          <p:cNvSpPr>
            <a:spLocks noGrp="1"/>
          </p:cNvSpPr>
          <p:nvPr>
            <p:ph idx="1"/>
          </p:nvPr>
        </p:nvSpPr>
        <p:spPr>
          <a:xfrm>
            <a:off x="390064" y="1127051"/>
            <a:ext cx="6861341" cy="5338529"/>
          </a:xfrm>
        </p:spPr>
        <p:txBody>
          <a:bodyPr>
            <a:normAutofit fontScale="85000" lnSpcReduction="10000"/>
          </a:bodyPr>
          <a:lstStyle/>
          <a:p>
            <a:pPr marL="0" indent="0" algn="just">
              <a:spcAft>
                <a:spcPts val="600"/>
              </a:spcAft>
              <a:buNone/>
            </a:pPr>
            <a:r>
              <a:rPr lang="tr-TR" dirty="0">
                <a:latin typeface="Aptos" panose="020B0004020202020204" pitchFamily="34" charset="0"/>
              </a:rPr>
              <a:t>Medya eğitimi, bireylerin medya okuryazarı olmaları ile medya mesajlarının ve medya mesajları oluşturulmasının doğasını, tekniklerini ve etkilerini eleştirel olarak anlayabilmeleri sürecidir.</a:t>
            </a:r>
          </a:p>
          <a:p>
            <a:pPr algn="just">
              <a:spcAft>
                <a:spcPts val="600"/>
              </a:spcAft>
            </a:pPr>
            <a:r>
              <a:rPr lang="tr-TR" dirty="0">
                <a:latin typeface="Aptos" panose="020B0004020202020204" pitchFamily="34" charset="0"/>
              </a:rPr>
              <a:t>Sosyal medya mesajlarını, sembollerini ve dilini eleştirel bir şekilde değerlendirmek ve anlamak.</a:t>
            </a:r>
          </a:p>
          <a:p>
            <a:pPr algn="just">
              <a:spcAft>
                <a:spcPts val="600"/>
              </a:spcAft>
            </a:pPr>
            <a:r>
              <a:rPr lang="tr-TR" dirty="0">
                <a:latin typeface="Aptos" panose="020B0004020202020204" pitchFamily="34" charset="0"/>
              </a:rPr>
              <a:t>Çevrimiçi davranışların ve iletişimin bilincinde olmak.</a:t>
            </a:r>
          </a:p>
          <a:p>
            <a:pPr algn="just">
              <a:spcAft>
                <a:spcPts val="600"/>
              </a:spcAft>
            </a:pPr>
            <a:r>
              <a:rPr lang="tr-TR" dirty="0">
                <a:latin typeface="Aptos" panose="020B0004020202020204" pitchFamily="34" charset="0"/>
              </a:rPr>
              <a:t>Sosyal medya platformlarının nasıl çalıştığını ve kimin çıkarları doğrultusunda işlediğini anlamak.</a:t>
            </a:r>
          </a:p>
          <a:p>
            <a:pPr algn="just">
              <a:spcAft>
                <a:spcPts val="600"/>
              </a:spcAft>
            </a:pPr>
            <a:r>
              <a:rPr lang="tr-TR" dirty="0">
                <a:latin typeface="Aptos" panose="020B0004020202020204" pitchFamily="34" charset="0"/>
              </a:rPr>
              <a:t>Sosyal medyanın nasıl anlam ürettiği ve gerçeği nasıl temsil ettiği bilmek.</a:t>
            </a:r>
          </a:p>
          <a:p>
            <a:pPr algn="just">
              <a:spcAft>
                <a:spcPts val="600"/>
              </a:spcAft>
            </a:pPr>
            <a:r>
              <a:rPr lang="tr-TR" dirty="0">
                <a:latin typeface="Aptos" panose="020B0004020202020204" pitchFamily="34" charset="0"/>
              </a:rPr>
              <a:t>Üretilen gerçekliğin halk tarafından nasıl yorumlandığını bilmek.</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pic>
        <p:nvPicPr>
          <p:cNvPr id="5" name="Picture 4" descr="The Role of Social Media in Education | SocialBu">
            <a:extLst>
              <a:ext uri="{FF2B5EF4-FFF2-40B4-BE49-F238E27FC236}">
                <a16:creationId xmlns:a16="http://schemas.microsoft.com/office/drawing/2014/main" id="{633384FF-FDAE-2DE7-4032-63DED6341C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7677" y="2071900"/>
            <a:ext cx="4595690" cy="287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77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tr-TR" sz="4000" dirty="0">
                <a:latin typeface="Aptos" panose="020B0004020202020204" pitchFamily="34" charset="0"/>
                <a:cs typeface="Calibri" panose="020F0502020204030204" pitchFamily="34" charset="0"/>
              </a:rPr>
              <a:t>Neden Medya Eğitimi?</a:t>
            </a:r>
          </a:p>
        </p:txBody>
      </p:sp>
      <p:sp>
        <p:nvSpPr>
          <p:cNvPr id="3" name="Content Placeholder 2"/>
          <p:cNvSpPr>
            <a:spLocks noGrp="1"/>
          </p:cNvSpPr>
          <p:nvPr>
            <p:ph idx="1"/>
          </p:nvPr>
        </p:nvSpPr>
        <p:spPr>
          <a:xfrm>
            <a:off x="390064" y="1828800"/>
            <a:ext cx="6861341" cy="4636780"/>
          </a:xfrm>
        </p:spPr>
        <p:txBody>
          <a:bodyPr>
            <a:normAutofit/>
          </a:bodyPr>
          <a:lstStyle/>
          <a:p>
            <a:pPr marL="0" indent="0">
              <a:spcAft>
                <a:spcPts val="600"/>
              </a:spcAft>
              <a:buNone/>
            </a:pPr>
            <a:r>
              <a:rPr lang="tr-TR" sz="3200" b="1" dirty="0">
                <a:solidFill>
                  <a:srgbClr val="FFAA5A"/>
                </a:solidFill>
                <a:latin typeface="Aptos" panose="020B0004020202020204" pitchFamily="34" charset="0"/>
              </a:rPr>
              <a:t>Gerçek-Ötesi Toplumda Yaşıyoruz</a:t>
            </a:r>
          </a:p>
          <a:p>
            <a:pPr marL="0" indent="0" algn="just">
              <a:spcAft>
                <a:spcPts val="600"/>
              </a:spcAft>
              <a:buNone/>
            </a:pPr>
            <a:r>
              <a:rPr lang="tr-TR" sz="3200" dirty="0">
                <a:latin typeface="Aptos" panose="020B0004020202020204" pitchFamily="34" charset="0"/>
              </a:rPr>
              <a:t>Kamuoyunun oluşmasında nesnel gerçeklerin etkisi, duyguların ve kişisel/kültürel inançların etkisinden daha azdır.</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pic>
        <p:nvPicPr>
          <p:cNvPr id="5" name="Picture 4" descr="The Role of Social Media in Education | SocialBu">
            <a:extLst>
              <a:ext uri="{FF2B5EF4-FFF2-40B4-BE49-F238E27FC236}">
                <a16:creationId xmlns:a16="http://schemas.microsoft.com/office/drawing/2014/main" id="{633384FF-FDAE-2DE7-4032-63DED6341C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7677" y="2071900"/>
            <a:ext cx="4595690" cy="287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96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tr-TR" sz="4000" dirty="0">
                <a:latin typeface="Aptos" panose="020B0004020202020204" pitchFamily="34" charset="0"/>
                <a:cs typeface="Calibri" panose="020F0502020204030204" pitchFamily="34" charset="0"/>
              </a:rPr>
              <a:t>Sosyal Psikolojiye Giriş</a:t>
            </a:r>
          </a:p>
        </p:txBody>
      </p:sp>
      <p:sp>
        <p:nvSpPr>
          <p:cNvPr id="3" name="Content Placeholder 2"/>
          <p:cNvSpPr>
            <a:spLocks noGrp="1"/>
          </p:cNvSpPr>
          <p:nvPr>
            <p:ph idx="1"/>
          </p:nvPr>
        </p:nvSpPr>
        <p:spPr>
          <a:xfrm>
            <a:off x="226642" y="1571173"/>
            <a:ext cx="6312381" cy="4636780"/>
          </a:xfrm>
        </p:spPr>
        <p:txBody>
          <a:bodyPr>
            <a:normAutofit/>
          </a:bodyPr>
          <a:lstStyle/>
          <a:p>
            <a:pPr marL="0" indent="0" algn="ctr">
              <a:spcAft>
                <a:spcPts val="600"/>
              </a:spcAft>
              <a:buNone/>
            </a:pPr>
            <a:r>
              <a:rPr lang="tr-TR" sz="3200" dirty="0">
                <a:latin typeface="Aptos" panose="020B0004020202020204" pitchFamily="34" charset="0"/>
              </a:rPr>
              <a:t>Sosyal psikoloji, bireylerin düşüncelerini, duygularını ve eylemlerini başkalarının örtülü varlığıyla, dolayısıyla sosyal </a:t>
            </a:r>
            <a:br>
              <a:rPr lang="tr-TR" sz="3200" dirty="0">
                <a:latin typeface="Aptos" panose="020B0004020202020204" pitchFamily="34" charset="0"/>
              </a:rPr>
            </a:br>
            <a:r>
              <a:rPr lang="tr-TR" sz="3200" dirty="0">
                <a:latin typeface="Aptos" panose="020B0004020202020204" pitchFamily="34" charset="0"/>
              </a:rPr>
              <a:t>yapıyla bağlantılı olarak </a:t>
            </a:r>
            <a:br>
              <a:rPr lang="tr-TR" sz="3200" dirty="0">
                <a:latin typeface="Aptos" panose="020B0004020202020204" pitchFamily="34" charset="0"/>
              </a:rPr>
            </a:br>
            <a:r>
              <a:rPr lang="tr-TR" sz="3200" dirty="0">
                <a:latin typeface="Aptos" panose="020B0004020202020204" pitchFamily="34" charset="0"/>
              </a:rPr>
              <a:t>anlamayı amaçlamaktadır.</a:t>
            </a:r>
          </a:p>
          <a:p>
            <a:pPr marL="0" indent="0" algn="ctr">
              <a:spcAft>
                <a:spcPts val="600"/>
              </a:spcAft>
              <a:buNone/>
            </a:pPr>
            <a:r>
              <a:rPr lang="tr-TR" sz="3200" b="1" dirty="0">
                <a:solidFill>
                  <a:srgbClr val="FFAA5A"/>
                </a:solidFill>
                <a:latin typeface="Aptos" panose="020B0004020202020204" pitchFamily="34" charset="0"/>
              </a:rPr>
              <a:t>Bu durum çevrimiçi ortamda da geçerlidir!</a:t>
            </a:r>
            <a:endParaRPr lang="tr-TR" sz="32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pic>
        <p:nvPicPr>
          <p:cNvPr id="4" name="Picture 2" descr="Pursuing a Career in Social Psychology">
            <a:extLst>
              <a:ext uri="{FF2B5EF4-FFF2-40B4-BE49-F238E27FC236}">
                <a16:creationId xmlns:a16="http://schemas.microsoft.com/office/drawing/2014/main" id="{BD40CD5E-CC12-CA02-9608-AD7C88C13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670" y="2230601"/>
            <a:ext cx="5036271" cy="227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626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tr-TR" sz="4000" dirty="0">
                <a:latin typeface="Aptos" panose="020B0004020202020204" pitchFamily="34" charset="0"/>
                <a:cs typeface="Calibri" panose="020F0502020204030204" pitchFamily="34" charset="0"/>
              </a:rPr>
              <a:t>Sosyal Psikolojiye Giriş</a:t>
            </a:r>
          </a:p>
        </p:txBody>
      </p:sp>
      <p:sp>
        <p:nvSpPr>
          <p:cNvPr id="3" name="Content Placeholder 2"/>
          <p:cNvSpPr>
            <a:spLocks noGrp="1"/>
          </p:cNvSpPr>
          <p:nvPr>
            <p:ph idx="1"/>
          </p:nvPr>
        </p:nvSpPr>
        <p:spPr>
          <a:xfrm>
            <a:off x="226642" y="1571173"/>
            <a:ext cx="6312381" cy="4636780"/>
          </a:xfrm>
        </p:spPr>
        <p:txBody>
          <a:bodyPr>
            <a:normAutofit fontScale="85000" lnSpcReduction="20000"/>
          </a:bodyPr>
          <a:lstStyle/>
          <a:p>
            <a:pPr algn="just">
              <a:spcAft>
                <a:spcPts val="600"/>
              </a:spcAft>
            </a:pPr>
            <a:r>
              <a:rPr lang="tr-TR" sz="3600" dirty="0">
                <a:latin typeface="Aptos" panose="020B0004020202020204" pitchFamily="34" charset="0"/>
              </a:rPr>
              <a:t>Yapılandırmacı yaklaşıma göre, sosyal ve kültürel boyutlar, zihnin ve onun bilişsel ve duygusal süreçlerinin kurucu unsurlarıdır.</a:t>
            </a:r>
          </a:p>
          <a:p>
            <a:pPr algn="just">
              <a:spcAft>
                <a:spcPts val="600"/>
              </a:spcAft>
            </a:pPr>
            <a:r>
              <a:rPr lang="tr-TR" sz="3600" dirty="0">
                <a:latin typeface="Aptos" panose="020B0004020202020204" pitchFamily="34" charset="0"/>
              </a:rPr>
              <a:t>Gerçeklik, toplumsal olarak paylaşılan ve üzerinde uzlaşılan bir vizyon olarak tasarlanmıştır.</a:t>
            </a:r>
          </a:p>
          <a:p>
            <a:pPr algn="just">
              <a:spcAft>
                <a:spcPts val="600"/>
              </a:spcAft>
            </a:pPr>
            <a:r>
              <a:rPr lang="tr-TR" sz="3600" dirty="0">
                <a:latin typeface="Aptos" panose="020B0004020202020204" pitchFamily="34" charset="0"/>
              </a:rPr>
              <a:t>Gerçeklik bilgisi, kolektif örgütlenme ve anlam arama sürecinin sürekli bir parçası olarak tasarlanmıştır.</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pic>
        <p:nvPicPr>
          <p:cNvPr id="5" name="Picture 2" descr="The social psychology of viral transmission | IPR blog">
            <a:extLst>
              <a:ext uri="{FF2B5EF4-FFF2-40B4-BE49-F238E27FC236}">
                <a16:creationId xmlns:a16="http://schemas.microsoft.com/office/drawing/2014/main" id="{7CECB791-C2E5-A7D8-8FCB-F09963174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777" y="2071900"/>
            <a:ext cx="4673355" cy="263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9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859593"/>
          </a:xfrm>
        </p:spPr>
        <p:txBody>
          <a:bodyPr anchor="b">
            <a:normAutofit/>
          </a:bodyPr>
          <a:lstStyle/>
          <a:p>
            <a:r>
              <a:rPr lang="tr-TR" sz="5400" dirty="0">
                <a:latin typeface="Aptos" panose="020B0004020202020204" pitchFamily="34" charset="0"/>
                <a:cs typeface="Calibri" panose="020F0502020204030204" pitchFamily="34" charset="0"/>
              </a:rPr>
              <a:t>Sosyal Psikolojiye Giriş</a:t>
            </a:r>
            <a:endParaRPr lang="en-US" sz="5400" dirty="0">
              <a:latin typeface="Aptos" panose="020B0004020202020204" pitchFamily="34" charset="0"/>
              <a:cs typeface="Calibri Light" panose="020F0302020204030204" pitchFamily="34" charset="0"/>
            </a:endParaRP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Examples of Culture | YourDictionary">
            <a:extLst>
              <a:ext uri="{FF2B5EF4-FFF2-40B4-BE49-F238E27FC236}">
                <a16:creationId xmlns:a16="http://schemas.microsoft.com/office/drawing/2014/main" id="{93101DEC-47CC-AAE3-9FB7-0075958D7A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17" r="24169"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2">
            <a:extLst>
              <a:ext uri="{FF2B5EF4-FFF2-40B4-BE49-F238E27FC236}">
                <a16:creationId xmlns:a16="http://schemas.microsoft.com/office/drawing/2014/main" id="{0294E8A8-F03D-B828-0E81-670AEEE75561}"/>
              </a:ext>
            </a:extLst>
          </p:cNvPr>
          <p:cNvGraphicFramePr>
            <a:graphicFrameLocks noGrp="1"/>
          </p:cNvGraphicFramePr>
          <p:nvPr>
            <p:ph idx="1"/>
            <p:extLst>
              <p:ext uri="{D42A27DB-BD31-4B8C-83A1-F6EECF244321}">
                <p14:modId xmlns:p14="http://schemas.microsoft.com/office/powerpoint/2010/main" val="4095867533"/>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1096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tr-TR" sz="4000" dirty="0">
                <a:latin typeface="Aptos" panose="020B0004020202020204" pitchFamily="34" charset="0"/>
                <a:cs typeface="Calibri" panose="020F0502020204030204" pitchFamily="34" charset="0"/>
              </a:rPr>
              <a:t>Sosyal Psikolojiye Giriş</a:t>
            </a:r>
            <a:br>
              <a:rPr lang="tr-TR" sz="4000" dirty="0">
                <a:latin typeface="Aptos" panose="020B0004020202020204" pitchFamily="34" charset="0"/>
                <a:cs typeface="Calibri" panose="020F0502020204030204" pitchFamily="34" charset="0"/>
              </a:rPr>
            </a:br>
            <a:r>
              <a:rPr lang="tr-TR" sz="3600" dirty="0">
                <a:solidFill>
                  <a:srgbClr val="FFAA5A"/>
                </a:solidFill>
                <a:latin typeface="Aptos" panose="020B0004020202020204" pitchFamily="34" charset="0"/>
                <a:cs typeface="Calibri" panose="020F0502020204030204" pitchFamily="34" charset="0"/>
              </a:rPr>
              <a:t>Sosyal Sınıflandırma</a:t>
            </a:r>
            <a:endParaRPr lang="tr-TR"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77500" lnSpcReduction="20000"/>
          </a:bodyPr>
          <a:lstStyle/>
          <a:p>
            <a:pPr>
              <a:spcAft>
                <a:spcPts val="600"/>
              </a:spcAft>
            </a:pPr>
            <a:r>
              <a:rPr lang="tr-TR" sz="3600" dirty="0">
                <a:latin typeface="Aptos" panose="020B0004020202020204" pitchFamily="34" charset="0"/>
              </a:rPr>
              <a:t>Sosyal sınıflandırma, </a:t>
            </a:r>
            <a:r>
              <a:rPr lang="tr-TR" sz="3600" b="1" dirty="0">
                <a:latin typeface="Aptos" panose="020B0004020202020204" pitchFamily="34" charset="0"/>
              </a:rPr>
              <a:t>bireyleri</a:t>
            </a:r>
            <a:r>
              <a:rPr lang="tr-TR" sz="3600" dirty="0">
                <a:latin typeface="Aptos" panose="020B0004020202020204" pitchFamily="34" charset="0"/>
              </a:rPr>
              <a:t> sosyal bilgilere dayalı olarak </a:t>
            </a:r>
            <a:r>
              <a:rPr lang="tr-TR" sz="3600" b="1" dirty="0">
                <a:latin typeface="Aptos" panose="020B0004020202020204" pitchFamily="34" charset="0"/>
              </a:rPr>
              <a:t>gruplandırdığımız</a:t>
            </a:r>
            <a:r>
              <a:rPr lang="tr-TR" sz="3600" dirty="0">
                <a:latin typeface="Aptos" panose="020B0004020202020204" pitchFamily="34" charset="0"/>
              </a:rPr>
              <a:t> süreçtir.</a:t>
            </a:r>
          </a:p>
          <a:p>
            <a:pPr>
              <a:spcAft>
                <a:spcPts val="600"/>
              </a:spcAft>
            </a:pPr>
            <a:r>
              <a:rPr lang="tr-TR" sz="3600" dirty="0">
                <a:latin typeface="Aptos" panose="020B0004020202020204" pitchFamily="34" charset="0"/>
              </a:rPr>
              <a:t>"Büyük Üçlü" cinsiyet, ırk ve yaştır. Ancak sosyal statü, meslek ve hatta cinsel yönelim gibi diğer boyutlar da sınıflandırılır.</a:t>
            </a:r>
          </a:p>
          <a:p>
            <a:pPr>
              <a:spcAft>
                <a:spcPts val="600"/>
              </a:spcAft>
            </a:pPr>
            <a:r>
              <a:rPr lang="tr-TR" sz="3600" dirty="0">
                <a:latin typeface="Aptos" panose="020B0004020202020204" pitchFamily="34" charset="0"/>
              </a:rPr>
              <a:t>Başkalarının sosyal sınıflandırmaları bir kez belirlendikten sonra </a:t>
            </a:r>
            <a:r>
              <a:rPr lang="tr-TR" sz="3600" b="1" dirty="0">
                <a:latin typeface="Aptos" panose="020B0004020202020204" pitchFamily="34" charset="0"/>
              </a:rPr>
              <a:t>değerlendirmemizi ve davranışlarımızı</a:t>
            </a:r>
            <a:r>
              <a:rPr lang="tr-TR" sz="3600" dirty="0">
                <a:latin typeface="Aptos" panose="020B0004020202020204" pitchFamily="34" charset="0"/>
              </a:rPr>
              <a:t> çoğu zaman farkında olmadan şekillendirir.</a:t>
            </a:r>
          </a:p>
          <a:p>
            <a:pPr marL="0" indent="0">
              <a:spcAft>
                <a:spcPts val="600"/>
              </a:spcAft>
              <a:buNone/>
            </a:pPr>
            <a:endParaRPr lang="tr-TR"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449493"/>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FC39A8C05164174D8B0CC0E9EA7C08B6" ma:contentTypeVersion="15" ma:contentTypeDescription="Yeni belge oluşturun." ma:contentTypeScope="" ma:versionID="6303824b91f0ca16c3b87e72b3ca7d45">
  <xsd:schema xmlns:xsd="http://www.w3.org/2001/XMLSchema" xmlns:xs="http://www.w3.org/2001/XMLSchema" xmlns:p="http://schemas.microsoft.com/office/2006/metadata/properties" xmlns:ns2="48bc9dea-9bf6-49de-a95a-f1fa7fcbbbfa" xmlns:ns3="86c132ca-d2ce-4f1f-9992-28ad6e1060fc" targetNamespace="http://schemas.microsoft.com/office/2006/metadata/properties" ma:root="true" ma:fieldsID="469e4657674d9fa2d2556da630b03025" ns2:_="" ns3:_="">
    <xsd:import namespace="48bc9dea-9bf6-49de-a95a-f1fa7fcbbbfa"/>
    <xsd:import namespace="86c132ca-d2ce-4f1f-9992-28ad6e1060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bc9dea-9bf6-49de-a95a-f1fa7fcbbb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Resim Etiketleri"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c132ca-d2ce-4f1f-9992-28ad6e1060fc" elementFormDefault="qualified">
    <xsd:import namespace="http://schemas.microsoft.com/office/2006/documentManagement/types"/>
    <xsd:import namespace="http://schemas.microsoft.com/office/infopath/2007/PartnerControls"/>
    <xsd:element name="SharedWithUsers" ma:index="12"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Ayrıntıları ile Paylaşıldı" ma:internalName="SharedWithDetails" ma:readOnly="true">
      <xsd:simpleType>
        <xsd:restriction base="dms:Note">
          <xsd:maxLength value="255"/>
        </xsd:restriction>
      </xsd:simpleType>
    </xsd:element>
    <xsd:element name="TaxCatchAll" ma:index="16" nillable="true" ma:displayName="Taxonomy Catch All Column" ma:hidden="true" ma:list="{3bfbb99d-d6f2-44e8-a286-c464fbd028c5}" ma:internalName="TaxCatchAll" ma:showField="CatchAllData" ma:web="86c132ca-d2ce-4f1f-9992-28ad6e1060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6c132ca-d2ce-4f1f-9992-28ad6e1060fc" xsi:nil="true"/>
    <lcf76f155ced4ddcb4097134ff3c332f xmlns="48bc9dea-9bf6-49de-a95a-f1fa7fcbbbf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B155016-D2DD-4B6A-BA02-A3FF9D2F419D}"/>
</file>

<file path=customXml/itemProps2.xml><?xml version="1.0" encoding="utf-8"?>
<ds:datastoreItem xmlns:ds="http://schemas.openxmlformats.org/officeDocument/2006/customXml" ds:itemID="{CD4DD3EB-C14A-441F-A680-01594E398968}">
  <ds:schemaRefs>
    <ds:schemaRef ds:uri="http://schemas.microsoft.com/sharepoint/v3/contenttype/forms"/>
  </ds:schemaRefs>
</ds:datastoreItem>
</file>

<file path=customXml/itemProps3.xml><?xml version="1.0" encoding="utf-8"?>
<ds:datastoreItem xmlns:ds="http://schemas.openxmlformats.org/officeDocument/2006/customXml" ds:itemID="{3352C5EB-28A8-44F6-95DE-40B4B9DF1814}">
  <ds:schemaRefs>
    <ds:schemaRef ds:uri="http://schemas.microsoft.com/office/2006/metadata/properties"/>
    <ds:schemaRef ds:uri="http://schemas.microsoft.com/office/infopath/2007/PartnerControls"/>
    <ds:schemaRef ds:uri="86c132ca-d2ce-4f1f-9992-28ad6e1060fc"/>
    <ds:schemaRef ds:uri="48bc9dea-9bf6-49de-a95a-f1fa7fcbbbfa"/>
  </ds:schemaRefs>
</ds:datastoreItem>
</file>

<file path=docProps/app.xml><?xml version="1.0" encoding="utf-8"?>
<Properties xmlns="http://schemas.openxmlformats.org/officeDocument/2006/extended-properties" xmlns:vt="http://schemas.openxmlformats.org/officeDocument/2006/docPropsVTypes">
  <TotalTime>173</TotalTime>
  <Words>906</Words>
  <Application>Microsoft Office PowerPoint</Application>
  <PresentationFormat>Geniş ekran</PresentationFormat>
  <Paragraphs>108</Paragraphs>
  <Slides>21</Slides>
  <Notes>1</Notes>
  <HiddenSlides>0</HiddenSlides>
  <MMClips>0</MMClips>
  <ScaleCrop>false</ScaleCrop>
  <HeadingPairs>
    <vt:vector size="6" baseType="variant">
      <vt:variant>
        <vt:lpstr>Kullanılan Yazı Tipleri</vt:lpstr>
      </vt:variant>
      <vt:variant>
        <vt:i4>8</vt:i4>
      </vt:variant>
      <vt:variant>
        <vt:lpstr>Tema</vt:lpstr>
      </vt:variant>
      <vt:variant>
        <vt:i4>2</vt:i4>
      </vt:variant>
      <vt:variant>
        <vt:lpstr>Slayt Başlıkları</vt:lpstr>
      </vt:variant>
      <vt:variant>
        <vt:i4>21</vt:i4>
      </vt:variant>
    </vt:vector>
  </HeadingPairs>
  <TitlesOfParts>
    <vt:vector size="31" baseType="lpstr">
      <vt:lpstr>Aptos</vt:lpstr>
      <vt:lpstr>Aptos Display</vt:lpstr>
      <vt:lpstr>Arial</vt:lpstr>
      <vt:lpstr>Calibri</vt:lpstr>
      <vt:lpstr>Calibri Light</vt:lpstr>
      <vt:lpstr>Cambria</vt:lpstr>
      <vt:lpstr>Inter</vt:lpstr>
      <vt:lpstr>Wingdings</vt:lpstr>
      <vt:lpstr>Motív Office</vt:lpstr>
      <vt:lpstr>1_Motív Office</vt:lpstr>
      <vt:lpstr>Dijital Vatandaşlık - Dijital Teknolojinin Etik Kullanımı</vt:lpstr>
      <vt:lpstr>Dijital Teknolojinin Etik Kullanımı</vt:lpstr>
      <vt:lpstr>Dijital Yeterliliğin Bileşenleri</vt:lpstr>
      <vt:lpstr>Medya Eğitimi Nedir?</vt:lpstr>
      <vt:lpstr>Neden Medya Eğitimi?</vt:lpstr>
      <vt:lpstr>Sosyal Psikolojiye Giriş</vt:lpstr>
      <vt:lpstr>Sosyal Psikolojiye Giriş</vt:lpstr>
      <vt:lpstr>Sosyal Psikolojiye Giriş</vt:lpstr>
      <vt:lpstr>Sosyal Psikolojiye Giriş Sosyal Sınıflandırma</vt:lpstr>
      <vt:lpstr>Sosyal Psikolojiye Giriş Sosyal Sınıflandırma Nedir?</vt:lpstr>
      <vt:lpstr>PowerPoint Sunusu</vt:lpstr>
      <vt:lpstr>Sosyal Psikolojiye Giriş  1950'lerde Muzaffer Şerif tarafından yürütülen, Oklahoma'nın yaz kamplarındaki 22 erkek çocuğun katıldığı Robbers Cave deneyi</vt:lpstr>
      <vt:lpstr>Sosyal Psikolojiye Giriş</vt:lpstr>
      <vt:lpstr>Sosyal Psikolojiye Giriş Önyargının Bileşenleri</vt:lpstr>
      <vt:lpstr>Sosyal Psikolojiye Giriş Bir Önyargı Örneği</vt:lpstr>
      <vt:lpstr>Sosyal Psikolojiye Giriş Bir Çevrimiçi Önyargı Örneği</vt:lpstr>
      <vt:lpstr>Sosyal Psikolojiye Giriş  Önyargıların yayılmasında medyanın ve sosyal medyanın rolü nedir?</vt:lpstr>
      <vt:lpstr>Sosyal Psikolojiye Giriş  Kültürel Modeller</vt:lpstr>
      <vt:lpstr>Sosyal Psikolojiye Giriş Etik İkilem - Kültürel Görelilik</vt:lpstr>
      <vt:lpstr>Sosyal Psikolojiye Giriş Etik İkilem - Kültürel Görelilik</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Digital Resilience by Making Digital Wellbeing and Security Accessible to All 2022-2-SK01-KA220-ADU-000096888</dc:title>
  <dc:creator>Alexandros Koumanis</dc:creator>
  <cp:lastModifiedBy>1</cp:lastModifiedBy>
  <cp:revision>42</cp:revision>
  <dcterms:created xsi:type="dcterms:W3CDTF">2024-06-25T09:05:50Z</dcterms:created>
  <dcterms:modified xsi:type="dcterms:W3CDTF">2024-10-11T08:28:57Z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0x010100FC39A8C05164174D8B0CC0E9EA7C08B6</vt:lpwstr>
  </property>
  <property fmtid="{D5CDD505-2E9C-101B-9397-08002B2CF9AE}" pid="3" name="MediaServiceImageTags">
    <vt:lpwstr/>
  </property>
</Properties>
</file>