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Lst>
  <p:sldIdLst>
    <p:sldId id="295" r:id="rId6"/>
    <p:sldId id="296" r:id="rId7"/>
    <p:sldId id="298" r:id="rId8"/>
    <p:sldId id="299" r:id="rId9"/>
    <p:sldId id="300" r:id="rId10"/>
    <p:sldId id="301" r:id="rId11"/>
    <p:sldId id="302" r:id="rId12"/>
    <p:sldId id="303" r:id="rId13"/>
    <p:sldId id="304" r:id="rId14"/>
    <p:sldId id="305" r:id="rId15"/>
    <p:sldId id="306" r:id="rId16"/>
    <p:sldId id="307" r:id="rId17"/>
    <p:sldId id="290" r:id="rId18"/>
    <p:sldId id="308" r:id="rId19"/>
    <p:sldId id="309" r:id="rId20"/>
    <p:sldId id="310" r:id="rId21"/>
    <p:sldId id="311" r:id="rId22"/>
    <p:sldId id="312" r:id="rId23"/>
    <p:sldId id="314" r:id="rId24"/>
    <p:sldId id="315" r:id="rId25"/>
    <p:sldId id="265" r:id="rId2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dvolená sekcia" id="{B6012596-B77B-49C4-B922-E5B3A173046B}">
          <p14:sldIdLst>
            <p14:sldId id="295"/>
            <p14:sldId id="296"/>
            <p14:sldId id="298"/>
            <p14:sldId id="299"/>
          </p14:sldIdLst>
        </p14:section>
        <p14:section name="Sekcia bez názvu" id="{6A00D295-186D-4930-9117-B0575589591A}">
          <p14:sldIdLst>
            <p14:sldId id="300"/>
            <p14:sldId id="301"/>
            <p14:sldId id="302"/>
            <p14:sldId id="303"/>
            <p14:sldId id="304"/>
            <p14:sldId id="305"/>
            <p14:sldId id="306"/>
            <p14:sldId id="307"/>
            <p14:sldId id="290"/>
            <p14:sldId id="308"/>
            <p14:sldId id="309"/>
            <p14:sldId id="310"/>
            <p14:sldId id="311"/>
            <p14:sldId id="312"/>
            <p14:sldId id="314"/>
            <p14:sldId id="315"/>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DB165-D3FA-48F5-B897-6D11180F3A13}" type="doc">
      <dgm:prSet loTypeId="urn:microsoft.com/office/officeart/2016/7/layout/RepeatingBendingProcessNew" loCatId="process" qsTypeId="urn:microsoft.com/office/officeart/2005/8/quickstyle/simple3" qsCatId="simple" csTypeId="urn:microsoft.com/office/officeart/2005/8/colors/accent2_5" csCatId="accent2" phldr="1"/>
      <dgm:spPr/>
      <dgm:t>
        <a:bodyPr/>
        <a:lstStyle/>
        <a:p>
          <a:endParaRPr lang="en-US"/>
        </a:p>
      </dgm:t>
    </dgm:pt>
    <dgm:pt modelId="{F9C2F4BE-EB9B-4688-A872-ADD58D39D041}">
      <dgm:prSet/>
      <dgm:spPr/>
      <dgm:t>
        <a:bodyPr/>
        <a:lstStyle/>
        <a:p>
          <a:pPr>
            <a:spcAft>
              <a:spcPts val="0"/>
            </a:spcAft>
          </a:pPr>
          <a:r>
            <a:rPr lang="sk-SK" b="1" dirty="0">
              <a:latin typeface="Aptos" panose="020B0004020202020204" pitchFamily="34" charset="0"/>
              <a:cs typeface="Calibri" panose="020F0502020204030204" pitchFamily="34" charset="0"/>
            </a:rPr>
            <a:t>Čo je kultúra</a:t>
          </a:r>
          <a:r>
            <a:rPr lang="en-GB" b="1" dirty="0">
              <a:latin typeface="Aptos" panose="020B0004020202020204" pitchFamily="34" charset="0"/>
              <a:cs typeface="Calibri" panose="020F0502020204030204" pitchFamily="34" charset="0"/>
            </a:rPr>
            <a:t>?</a:t>
          </a:r>
          <a:r>
            <a:rPr lang="sk-SK" b="1" dirty="0">
              <a:latin typeface="Aptos" panose="020B0004020202020204" pitchFamily="34" charset="0"/>
              <a:cs typeface="Calibri" panose="020F0502020204030204" pitchFamily="34" charset="0"/>
            </a:rPr>
            <a:t> </a:t>
          </a:r>
        </a:p>
        <a:p>
          <a:pPr>
            <a:spcAft>
              <a:spcPts val="0"/>
            </a:spcAft>
          </a:pPr>
          <a:r>
            <a:rPr lang="sk-SK" dirty="0">
              <a:latin typeface="Aptos" panose="020B0004020202020204" pitchFamily="34" charset="0"/>
              <a:cs typeface="Calibri" panose="020F0502020204030204" pitchFamily="34" charset="0"/>
            </a:rPr>
            <a:t>Kultúra predstavuje súbor zdieľaných významov, symbolov, vedomostí  a jazykov prostredníctvom ktorých sa kultúrna komunita spája s realitou. </a:t>
          </a:r>
          <a:endParaRPr lang="en-US" dirty="0">
            <a:latin typeface="Aptos" panose="020B0004020202020204" pitchFamily="34" charset="0"/>
          </a:endParaRPr>
        </a:p>
      </dgm:t>
    </dgm:pt>
    <dgm:pt modelId="{8E8351F2-7651-4031-A843-6C966FB0A51A}" type="parTrans" cxnId="{FB5B30B6-57F6-4F69-9140-1141AC4B2C58}">
      <dgm:prSet/>
      <dgm:spPr/>
      <dgm:t>
        <a:bodyPr/>
        <a:lstStyle/>
        <a:p>
          <a:endParaRPr lang="en-US"/>
        </a:p>
      </dgm:t>
    </dgm:pt>
    <dgm:pt modelId="{97070667-920B-4A5C-879E-A0476EF7D076}" type="sibTrans" cxnId="{FB5B30B6-57F6-4F69-9140-1141AC4B2C58}">
      <dgm:prSet/>
      <dgm:spPr/>
      <dgm:t>
        <a:bodyPr/>
        <a:lstStyle/>
        <a:p>
          <a:endParaRPr lang="en-US"/>
        </a:p>
      </dgm:t>
    </dgm:pt>
    <dgm:pt modelId="{F896F5E4-15BF-42B7-A51E-CA6559A2EC6C}">
      <dgm:prSet/>
      <dgm:spPr/>
      <dgm:t>
        <a:bodyPr/>
        <a:lstStyle/>
        <a:p>
          <a:pPr>
            <a:spcAft>
              <a:spcPts val="0"/>
            </a:spcAft>
          </a:pPr>
          <a:r>
            <a:rPr lang="sk-SK" b="1" dirty="0">
              <a:latin typeface="Aptos" panose="020B0004020202020204" pitchFamily="34" charset="0"/>
              <a:cs typeface="Calibri" panose="020F0502020204030204" pitchFamily="34" charset="0"/>
            </a:rPr>
            <a:t>Čo je kultúrna komunita</a:t>
          </a:r>
          <a:r>
            <a:rPr lang="en-GB" b="1" dirty="0">
              <a:latin typeface="Aptos" panose="020B0004020202020204" pitchFamily="34" charset="0"/>
              <a:cs typeface="Calibri" panose="020F0502020204030204" pitchFamily="34" charset="0"/>
            </a:rPr>
            <a:t>?</a:t>
          </a:r>
          <a:endParaRPr lang="sk-SK" b="1" dirty="0">
            <a:latin typeface="Aptos" panose="020B0004020202020204" pitchFamily="34" charset="0"/>
            <a:cs typeface="Calibri" panose="020F0502020204030204" pitchFamily="34" charset="0"/>
          </a:endParaRPr>
        </a:p>
        <a:p>
          <a:pPr>
            <a:spcAft>
              <a:spcPts val="0"/>
            </a:spcAft>
          </a:pPr>
          <a:r>
            <a:rPr lang="sk-SK" dirty="0">
              <a:latin typeface="Aptos" panose="020B0004020202020204" pitchFamily="34" charset="0"/>
              <a:cs typeface="Calibri" panose="020F0502020204030204" pitchFamily="34" charset="0"/>
            </a:rPr>
            <a:t>Kultúrna komunita je definovaná ako skupina jednotlivcov, ktorí zdieľajú základný rámec presvedčení, vzorcov správania a hodnôt. </a:t>
          </a:r>
          <a:endParaRPr lang="en-US" dirty="0">
            <a:latin typeface="Aptos" panose="020B0004020202020204" pitchFamily="34" charset="0"/>
          </a:endParaRPr>
        </a:p>
      </dgm:t>
    </dgm:pt>
    <dgm:pt modelId="{E14449A5-0CD7-4EF3-A112-3C5B96BC3A3B}" type="parTrans" cxnId="{6FE6C4C1-99CB-403A-BFDC-9DB772E1FC40}">
      <dgm:prSet/>
      <dgm:spPr/>
      <dgm:t>
        <a:bodyPr/>
        <a:lstStyle/>
        <a:p>
          <a:endParaRPr lang="en-US"/>
        </a:p>
      </dgm:t>
    </dgm:pt>
    <dgm:pt modelId="{2A6D5719-2F96-47BE-B966-4671EADC725C}" type="sibTrans" cxnId="{6FE6C4C1-99CB-403A-BFDC-9DB772E1FC40}">
      <dgm:prSet/>
      <dgm:spPr/>
      <dgm:t>
        <a:bodyPr/>
        <a:lstStyle/>
        <a:p>
          <a:endParaRPr lang="en-US"/>
        </a:p>
      </dgm:t>
    </dgm:pt>
    <dgm:pt modelId="{2B8326B8-167C-472B-8A31-DD4D5FF85964}">
      <dgm:prSet/>
      <dgm:spPr/>
      <dgm:t>
        <a:bodyPr/>
        <a:lstStyle/>
        <a:p>
          <a:r>
            <a:rPr lang="sk-SK" dirty="0">
              <a:latin typeface="Aptos" panose="020B0004020202020204" pitchFamily="34" charset="0"/>
              <a:cs typeface="Calibri" panose="020F0502020204030204" pitchFamily="34" charset="0"/>
            </a:rPr>
            <a:t>Vzťahuje sa na </a:t>
          </a:r>
          <a:r>
            <a:rPr lang="sk-SK" b="1" dirty="0">
              <a:latin typeface="Aptos" panose="020B0004020202020204" pitchFamily="34" charset="0"/>
              <a:cs typeface="Calibri" panose="020F0502020204030204" pitchFamily="34" charset="0"/>
            </a:rPr>
            <a:t>skupiny, do ktorých sme sa narodili</a:t>
          </a:r>
          <a:r>
            <a:rPr lang="sk-SK" dirty="0">
              <a:latin typeface="Aptos" panose="020B0004020202020204" pitchFamily="34" charset="0"/>
              <a:cs typeface="Calibri" panose="020F0502020204030204" pitchFamily="34" charset="0"/>
            </a:rPr>
            <a:t>, ako je rasa, národnosť, pohlavie, sociálna trieda alebo náboženstvo. </a:t>
          </a:r>
          <a:r>
            <a:rPr lang="en-GB" dirty="0">
              <a:latin typeface="Aptos" panose="020B0004020202020204" pitchFamily="34" charset="0"/>
              <a:cs typeface="Calibri" panose="020F0502020204030204" pitchFamily="34" charset="0"/>
            </a:rPr>
            <a:t> </a:t>
          </a:r>
          <a:endParaRPr lang="en-US" dirty="0">
            <a:latin typeface="Aptos" panose="020B0004020202020204" pitchFamily="34" charset="0"/>
          </a:endParaRPr>
        </a:p>
      </dgm:t>
    </dgm:pt>
    <dgm:pt modelId="{9DF25FDF-D115-4827-87D9-EA742B190B06}" type="sibTrans" cxnId="{86C0B731-A906-4687-BF9E-26F80F8A4B0F}">
      <dgm:prSet/>
      <dgm:spPr/>
      <dgm:t>
        <a:bodyPr/>
        <a:lstStyle/>
        <a:p>
          <a:endParaRPr lang="en-US"/>
        </a:p>
      </dgm:t>
    </dgm:pt>
    <dgm:pt modelId="{A38A949D-1398-417C-9351-C1443C5193E1}" type="parTrans" cxnId="{86C0B731-A906-4687-BF9E-26F80F8A4B0F}">
      <dgm:prSet/>
      <dgm:spPr/>
      <dgm:t>
        <a:bodyPr/>
        <a:lstStyle/>
        <a:p>
          <a:endParaRPr lang="en-US"/>
        </a:p>
      </dgm:t>
    </dgm:pt>
    <dgm:pt modelId="{052DF383-350B-4FD4-8E25-ED07FDA23290}">
      <dgm:prSet custT="1"/>
      <dgm:spPr/>
      <dgm:t>
        <a:bodyPr/>
        <a:lstStyle/>
        <a:p>
          <a:r>
            <a:rPr lang="sk-SK" sz="1400" dirty="0">
              <a:latin typeface="Aptos" panose="020B0004020202020204" pitchFamily="34" charset="0"/>
              <a:cs typeface="Calibri" panose="020F0502020204030204" pitchFamily="34" charset="0"/>
            </a:rPr>
            <a:t>Môže zahŕňať aj </a:t>
          </a:r>
          <a:r>
            <a:rPr lang="sk-SK" sz="1400" b="1" dirty="0">
              <a:latin typeface="Aptos" panose="020B0004020202020204" pitchFamily="34" charset="0"/>
              <a:cs typeface="Calibri" panose="020F0502020204030204" pitchFamily="34" charset="0"/>
            </a:rPr>
            <a:t>skupiny, ktorých  súčasťou sa staneme</a:t>
          </a:r>
          <a:r>
            <a:rPr lang="sk-SK" sz="1400" dirty="0">
              <a:latin typeface="Aptos" panose="020B0004020202020204" pitchFamily="34" charset="0"/>
              <a:cs typeface="Calibri" panose="020F0502020204030204" pitchFamily="34" charset="0"/>
            </a:rPr>
            <a:t>. </a:t>
          </a:r>
          <a:r>
            <a:rPr lang="en-GB" sz="1400" dirty="0">
              <a:latin typeface="Aptos" panose="020B0004020202020204" pitchFamily="34" charset="0"/>
              <a:cs typeface="Calibri" panose="020F0502020204030204" pitchFamily="34" charset="0"/>
            </a:rPr>
            <a:t> </a:t>
          </a:r>
          <a:r>
            <a:rPr lang="sk-SK" sz="1400" dirty="0">
              <a:latin typeface="Aptos" panose="020B0004020202020204" pitchFamily="34" charset="0"/>
              <a:cs typeface="Calibri" panose="020F0502020204030204" pitchFamily="34" charset="0"/>
            </a:rPr>
            <a:t>Napríklad je možné prijať novú kultúru presťahovaním sa do novej krajiny/štvrte, vstupom do nového zamestnania a/alebo športového/kultúrneho klubu, zmenou spoločenského postavenia, invaliditou atď. </a:t>
          </a:r>
          <a:r>
            <a:rPr lang="en-GB" sz="1400" dirty="0">
              <a:latin typeface="Aptos" panose="020B0004020202020204" pitchFamily="34" charset="0"/>
              <a:cs typeface="Calibri" panose="020F0502020204030204" pitchFamily="34" charset="0"/>
            </a:rPr>
            <a:t> </a:t>
          </a:r>
          <a:endParaRPr lang="en-GB" sz="1400" dirty="0">
            <a:latin typeface="Aptos" panose="020B0004020202020204" pitchFamily="34" charset="0"/>
          </a:endParaRPr>
        </a:p>
      </dgm:t>
    </dgm:pt>
    <dgm:pt modelId="{96A76F2E-23E4-4A53-8868-A369F11AD4B1}" type="parTrans" cxnId="{54F57CD8-0084-4352-8E00-3DA47B8ED5A2}">
      <dgm:prSet/>
      <dgm:spPr/>
      <dgm:t>
        <a:bodyPr/>
        <a:lstStyle/>
        <a:p>
          <a:endParaRPr lang="en-GB"/>
        </a:p>
      </dgm:t>
    </dgm:pt>
    <dgm:pt modelId="{6D885AD1-90E2-429E-86BB-70C35AC05FC3}" type="sibTrans" cxnId="{54F57CD8-0084-4352-8E00-3DA47B8ED5A2}">
      <dgm:prSet/>
      <dgm:spPr/>
      <dgm:t>
        <a:bodyPr/>
        <a:lstStyle/>
        <a:p>
          <a:endParaRPr lang="en-GB"/>
        </a:p>
      </dgm:t>
    </dgm:pt>
    <dgm:pt modelId="{29E57C68-64CA-4CF6-9689-F33E59959F6B}" type="pres">
      <dgm:prSet presAssocID="{795DB165-D3FA-48F5-B897-6D11180F3A13}" presName="Name0" presStyleCnt="0">
        <dgm:presLayoutVars>
          <dgm:dir/>
          <dgm:resizeHandles val="exact"/>
        </dgm:presLayoutVars>
      </dgm:prSet>
      <dgm:spPr/>
    </dgm:pt>
    <dgm:pt modelId="{6E7072B4-3EEC-490A-90B4-414DEA85C6E4}" type="pres">
      <dgm:prSet presAssocID="{F9C2F4BE-EB9B-4688-A872-ADD58D39D041}" presName="node" presStyleLbl="node1" presStyleIdx="0" presStyleCnt="4">
        <dgm:presLayoutVars>
          <dgm:bulletEnabled val="1"/>
        </dgm:presLayoutVars>
      </dgm:prSet>
      <dgm:spPr/>
    </dgm:pt>
    <dgm:pt modelId="{55D2B923-CC5B-4EE2-8282-B5A93F8FD380}" type="pres">
      <dgm:prSet presAssocID="{97070667-920B-4A5C-879E-A0476EF7D076}" presName="sibTrans" presStyleLbl="sibTrans1D1" presStyleIdx="0" presStyleCnt="3"/>
      <dgm:spPr/>
    </dgm:pt>
    <dgm:pt modelId="{F47BBC3C-3165-4B6E-989F-BB0A18B9D768}" type="pres">
      <dgm:prSet presAssocID="{97070667-920B-4A5C-879E-A0476EF7D076}" presName="connectorText" presStyleLbl="sibTrans1D1" presStyleIdx="0" presStyleCnt="3"/>
      <dgm:spPr/>
    </dgm:pt>
    <dgm:pt modelId="{6FA60F11-CB14-469A-ADD5-82CD6F7D3EE2}" type="pres">
      <dgm:prSet presAssocID="{F896F5E4-15BF-42B7-A51E-CA6559A2EC6C}" presName="node" presStyleLbl="node1" presStyleIdx="1" presStyleCnt="4">
        <dgm:presLayoutVars>
          <dgm:bulletEnabled val="1"/>
        </dgm:presLayoutVars>
      </dgm:prSet>
      <dgm:spPr/>
    </dgm:pt>
    <dgm:pt modelId="{C400297C-FA05-4B74-A59C-2BEB62953FDD}" type="pres">
      <dgm:prSet presAssocID="{2A6D5719-2F96-47BE-B966-4671EADC725C}" presName="sibTrans" presStyleLbl="sibTrans1D1" presStyleIdx="1" presStyleCnt="3"/>
      <dgm:spPr/>
    </dgm:pt>
    <dgm:pt modelId="{EB56155D-76A8-488C-866B-B452C7D52C4A}" type="pres">
      <dgm:prSet presAssocID="{2A6D5719-2F96-47BE-B966-4671EADC725C}" presName="connectorText" presStyleLbl="sibTrans1D1" presStyleIdx="1" presStyleCnt="3"/>
      <dgm:spPr/>
    </dgm:pt>
    <dgm:pt modelId="{276503E6-BCF1-45DB-B223-CCA23B11B2D5}" type="pres">
      <dgm:prSet presAssocID="{2B8326B8-167C-472B-8A31-DD4D5FF85964}" presName="node" presStyleLbl="node1" presStyleIdx="2" presStyleCnt="4">
        <dgm:presLayoutVars>
          <dgm:bulletEnabled val="1"/>
        </dgm:presLayoutVars>
      </dgm:prSet>
      <dgm:spPr/>
    </dgm:pt>
    <dgm:pt modelId="{63527F1E-D72A-4448-AE51-41CB1A8F979D}" type="pres">
      <dgm:prSet presAssocID="{9DF25FDF-D115-4827-87D9-EA742B190B06}" presName="sibTrans" presStyleLbl="sibTrans1D1" presStyleIdx="2" presStyleCnt="3"/>
      <dgm:spPr/>
    </dgm:pt>
    <dgm:pt modelId="{66D24D4A-07CD-48DC-8A5E-62FDD1F6FE00}" type="pres">
      <dgm:prSet presAssocID="{9DF25FDF-D115-4827-87D9-EA742B190B06}" presName="connectorText" presStyleLbl="sibTrans1D1" presStyleIdx="2" presStyleCnt="3"/>
      <dgm:spPr/>
    </dgm:pt>
    <dgm:pt modelId="{D0B18841-50B3-406B-B5E1-97D50C61189A}" type="pres">
      <dgm:prSet presAssocID="{052DF383-350B-4FD4-8E25-ED07FDA23290}" presName="node" presStyleLbl="node1" presStyleIdx="3" presStyleCnt="4">
        <dgm:presLayoutVars>
          <dgm:bulletEnabled val="1"/>
        </dgm:presLayoutVars>
      </dgm:prSet>
      <dgm:spPr/>
    </dgm:pt>
  </dgm:ptLst>
  <dgm:cxnLst>
    <dgm:cxn modelId="{0FA6AC17-C932-4C9A-B321-46CC2181D122}" type="presOf" srcId="{F9C2F4BE-EB9B-4688-A872-ADD58D39D041}" destId="{6E7072B4-3EEC-490A-90B4-414DEA85C6E4}" srcOrd="0" destOrd="0" presId="urn:microsoft.com/office/officeart/2016/7/layout/RepeatingBendingProcessNew"/>
    <dgm:cxn modelId="{76736B27-FE9C-421A-BC5F-81D620F680FC}" type="presOf" srcId="{97070667-920B-4A5C-879E-A0476EF7D076}" destId="{F47BBC3C-3165-4B6E-989F-BB0A18B9D768}" srcOrd="1" destOrd="0" presId="urn:microsoft.com/office/officeart/2016/7/layout/RepeatingBendingProcessNew"/>
    <dgm:cxn modelId="{86C0B731-A906-4687-BF9E-26F80F8A4B0F}" srcId="{795DB165-D3FA-48F5-B897-6D11180F3A13}" destId="{2B8326B8-167C-472B-8A31-DD4D5FF85964}" srcOrd="2" destOrd="0" parTransId="{A38A949D-1398-417C-9351-C1443C5193E1}" sibTransId="{9DF25FDF-D115-4827-87D9-EA742B190B06}"/>
    <dgm:cxn modelId="{5C9FEF33-784D-4E76-A7ED-8DA9F1794938}" type="presOf" srcId="{052DF383-350B-4FD4-8E25-ED07FDA23290}" destId="{D0B18841-50B3-406B-B5E1-97D50C61189A}" srcOrd="0" destOrd="0" presId="urn:microsoft.com/office/officeart/2016/7/layout/RepeatingBendingProcessNew"/>
    <dgm:cxn modelId="{D5E78564-6705-44D3-8D85-0341B0339C4A}" type="presOf" srcId="{F896F5E4-15BF-42B7-A51E-CA6559A2EC6C}" destId="{6FA60F11-CB14-469A-ADD5-82CD6F7D3EE2}" srcOrd="0" destOrd="0" presId="urn:microsoft.com/office/officeart/2016/7/layout/RepeatingBendingProcessNew"/>
    <dgm:cxn modelId="{21ACD386-FC19-477B-AF76-DA785DAD8ACA}" type="presOf" srcId="{2A6D5719-2F96-47BE-B966-4671EADC725C}" destId="{EB56155D-76A8-488C-866B-B452C7D52C4A}" srcOrd="1" destOrd="0" presId="urn:microsoft.com/office/officeart/2016/7/layout/RepeatingBendingProcessNew"/>
    <dgm:cxn modelId="{EA193896-99B1-4D96-A5B8-D9B2613082B4}" type="presOf" srcId="{2A6D5719-2F96-47BE-B966-4671EADC725C}" destId="{C400297C-FA05-4B74-A59C-2BEB62953FDD}" srcOrd="0" destOrd="0" presId="urn:microsoft.com/office/officeart/2016/7/layout/RepeatingBendingProcessNew"/>
    <dgm:cxn modelId="{2059609A-743D-4D09-A311-5A953048C24F}" type="presOf" srcId="{9DF25FDF-D115-4827-87D9-EA742B190B06}" destId="{63527F1E-D72A-4448-AE51-41CB1A8F979D}" srcOrd="0" destOrd="0" presId="urn:microsoft.com/office/officeart/2016/7/layout/RepeatingBendingProcessNew"/>
    <dgm:cxn modelId="{145EC7B2-C94C-420B-8CB9-B0744CB792DD}" type="presOf" srcId="{97070667-920B-4A5C-879E-A0476EF7D076}" destId="{55D2B923-CC5B-4EE2-8282-B5A93F8FD380}" srcOrd="0" destOrd="0" presId="urn:microsoft.com/office/officeart/2016/7/layout/RepeatingBendingProcessNew"/>
    <dgm:cxn modelId="{FB5B30B6-57F6-4F69-9140-1141AC4B2C58}" srcId="{795DB165-D3FA-48F5-B897-6D11180F3A13}" destId="{F9C2F4BE-EB9B-4688-A872-ADD58D39D041}" srcOrd="0" destOrd="0" parTransId="{8E8351F2-7651-4031-A843-6C966FB0A51A}" sibTransId="{97070667-920B-4A5C-879E-A0476EF7D076}"/>
    <dgm:cxn modelId="{6FE6C4C1-99CB-403A-BFDC-9DB772E1FC40}" srcId="{795DB165-D3FA-48F5-B897-6D11180F3A13}" destId="{F896F5E4-15BF-42B7-A51E-CA6559A2EC6C}" srcOrd="1" destOrd="0" parTransId="{E14449A5-0CD7-4EF3-A112-3C5B96BC3A3B}" sibTransId="{2A6D5719-2F96-47BE-B966-4671EADC725C}"/>
    <dgm:cxn modelId="{ABA113C5-D4C7-4763-82F4-3A0B02633AC1}" type="presOf" srcId="{9DF25FDF-D115-4827-87D9-EA742B190B06}" destId="{66D24D4A-07CD-48DC-8A5E-62FDD1F6FE00}" srcOrd="1" destOrd="0" presId="urn:microsoft.com/office/officeart/2016/7/layout/RepeatingBendingProcessNew"/>
    <dgm:cxn modelId="{54F57CD8-0084-4352-8E00-3DA47B8ED5A2}" srcId="{795DB165-D3FA-48F5-B897-6D11180F3A13}" destId="{052DF383-350B-4FD4-8E25-ED07FDA23290}" srcOrd="3" destOrd="0" parTransId="{96A76F2E-23E4-4A53-8868-A369F11AD4B1}" sibTransId="{6D885AD1-90E2-429E-86BB-70C35AC05FC3}"/>
    <dgm:cxn modelId="{2BEFC8DB-6EFB-4288-8B32-34CB35681BBB}" type="presOf" srcId="{795DB165-D3FA-48F5-B897-6D11180F3A13}" destId="{29E57C68-64CA-4CF6-9689-F33E59959F6B}" srcOrd="0" destOrd="0" presId="urn:microsoft.com/office/officeart/2016/7/layout/RepeatingBendingProcessNew"/>
    <dgm:cxn modelId="{FF328ADD-71DD-4127-B536-CB94735B3902}" type="presOf" srcId="{2B8326B8-167C-472B-8A31-DD4D5FF85964}" destId="{276503E6-BCF1-45DB-B223-CCA23B11B2D5}" srcOrd="0" destOrd="0" presId="urn:microsoft.com/office/officeart/2016/7/layout/RepeatingBendingProcessNew"/>
    <dgm:cxn modelId="{2603CCFA-0786-47A7-84EE-D6CE8A43C493}" type="presParOf" srcId="{29E57C68-64CA-4CF6-9689-F33E59959F6B}" destId="{6E7072B4-3EEC-490A-90B4-414DEA85C6E4}" srcOrd="0" destOrd="0" presId="urn:microsoft.com/office/officeart/2016/7/layout/RepeatingBendingProcessNew"/>
    <dgm:cxn modelId="{E18ED3A4-AFDD-48AA-A791-8BEB59F3C683}" type="presParOf" srcId="{29E57C68-64CA-4CF6-9689-F33E59959F6B}" destId="{55D2B923-CC5B-4EE2-8282-B5A93F8FD380}" srcOrd="1" destOrd="0" presId="urn:microsoft.com/office/officeart/2016/7/layout/RepeatingBendingProcessNew"/>
    <dgm:cxn modelId="{8B6F2078-0C23-49D3-BDF0-674F84AC49E3}" type="presParOf" srcId="{55D2B923-CC5B-4EE2-8282-B5A93F8FD380}" destId="{F47BBC3C-3165-4B6E-989F-BB0A18B9D768}" srcOrd="0" destOrd="0" presId="urn:microsoft.com/office/officeart/2016/7/layout/RepeatingBendingProcessNew"/>
    <dgm:cxn modelId="{D50FF7A1-9251-47DF-8BF0-4D4BEF6426F4}" type="presParOf" srcId="{29E57C68-64CA-4CF6-9689-F33E59959F6B}" destId="{6FA60F11-CB14-469A-ADD5-82CD6F7D3EE2}" srcOrd="2" destOrd="0" presId="urn:microsoft.com/office/officeart/2016/7/layout/RepeatingBendingProcessNew"/>
    <dgm:cxn modelId="{0965AAA4-B4B5-48C4-8B8B-FA727EE91BF2}" type="presParOf" srcId="{29E57C68-64CA-4CF6-9689-F33E59959F6B}" destId="{C400297C-FA05-4B74-A59C-2BEB62953FDD}" srcOrd="3" destOrd="0" presId="urn:microsoft.com/office/officeart/2016/7/layout/RepeatingBendingProcessNew"/>
    <dgm:cxn modelId="{99D5C345-E78C-425B-924C-9E7D909ED400}" type="presParOf" srcId="{C400297C-FA05-4B74-A59C-2BEB62953FDD}" destId="{EB56155D-76A8-488C-866B-B452C7D52C4A}" srcOrd="0" destOrd="0" presId="urn:microsoft.com/office/officeart/2016/7/layout/RepeatingBendingProcessNew"/>
    <dgm:cxn modelId="{65D1CDBD-FCD0-445F-837F-87B3A2F57D8A}" type="presParOf" srcId="{29E57C68-64CA-4CF6-9689-F33E59959F6B}" destId="{276503E6-BCF1-45DB-B223-CCA23B11B2D5}" srcOrd="4" destOrd="0" presId="urn:microsoft.com/office/officeart/2016/7/layout/RepeatingBendingProcessNew"/>
    <dgm:cxn modelId="{D8C0DF56-E123-450B-8730-BA752023BD13}" type="presParOf" srcId="{29E57C68-64CA-4CF6-9689-F33E59959F6B}" destId="{63527F1E-D72A-4448-AE51-41CB1A8F979D}" srcOrd="5" destOrd="0" presId="urn:microsoft.com/office/officeart/2016/7/layout/RepeatingBendingProcessNew"/>
    <dgm:cxn modelId="{9B54C0C4-4C02-482D-90EF-F77FB40BB357}" type="presParOf" srcId="{63527F1E-D72A-4448-AE51-41CB1A8F979D}" destId="{66D24D4A-07CD-48DC-8A5E-62FDD1F6FE00}" srcOrd="0" destOrd="0" presId="urn:microsoft.com/office/officeart/2016/7/layout/RepeatingBendingProcessNew"/>
    <dgm:cxn modelId="{018F018A-BFFE-41C3-8FD2-B58AC7138DAC}" type="presParOf" srcId="{29E57C68-64CA-4CF6-9689-F33E59959F6B}" destId="{D0B18841-50B3-406B-B5E1-97D50C61189A}"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2B923-CC5B-4EE2-8282-B5A93F8FD380}">
      <dsp:nvSpPr>
        <dsp:cNvPr id="0" name=""/>
        <dsp:cNvSpPr/>
      </dsp:nvSpPr>
      <dsp:spPr>
        <a:xfrm>
          <a:off x="3024309" y="820590"/>
          <a:ext cx="630733" cy="91440"/>
        </a:xfrm>
        <a:custGeom>
          <a:avLst/>
          <a:gdLst/>
          <a:ahLst/>
          <a:cxnLst/>
          <a:rect l="0" t="0" r="0" b="0"/>
          <a:pathLst>
            <a:path>
              <a:moveTo>
                <a:pt x="0" y="45720"/>
              </a:moveTo>
              <a:lnTo>
                <a:pt x="630733" y="45720"/>
              </a:lnTo>
            </a:path>
          </a:pathLst>
        </a:custGeom>
        <a:noFill/>
        <a:ln w="6350" cap="flat" cmpd="sng" algn="ctr">
          <a:solidFill>
            <a:schemeClr val="accent2">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3142" y="863000"/>
        <a:ext cx="33066" cy="6619"/>
      </dsp:txXfrm>
    </dsp:sp>
    <dsp:sp modelId="{6E7072B4-3EEC-490A-90B4-414DEA85C6E4}">
      <dsp:nvSpPr>
        <dsp:cNvPr id="0" name=""/>
        <dsp:cNvSpPr/>
      </dsp:nvSpPr>
      <dsp:spPr>
        <a:xfrm>
          <a:off x="150746" y="3701"/>
          <a:ext cx="2875362" cy="1725217"/>
        </a:xfrm>
        <a:prstGeom prst="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622300">
            <a:lnSpc>
              <a:spcPct val="90000"/>
            </a:lnSpc>
            <a:spcBef>
              <a:spcPct val="0"/>
            </a:spcBef>
            <a:spcAft>
              <a:spcPts val="0"/>
            </a:spcAft>
            <a:buNone/>
          </a:pPr>
          <a:r>
            <a:rPr lang="sk-SK" sz="1400" b="1" kern="1200" dirty="0">
              <a:latin typeface="Aptos" panose="020B0004020202020204" pitchFamily="34" charset="0"/>
              <a:cs typeface="Calibri" panose="020F0502020204030204" pitchFamily="34" charset="0"/>
            </a:rPr>
            <a:t>Čo je kultúra</a:t>
          </a:r>
          <a:r>
            <a:rPr lang="en-GB" sz="1400" b="1" kern="1200" dirty="0">
              <a:latin typeface="Aptos" panose="020B0004020202020204" pitchFamily="34" charset="0"/>
              <a:cs typeface="Calibri" panose="020F0502020204030204" pitchFamily="34" charset="0"/>
            </a:rPr>
            <a:t>?</a:t>
          </a:r>
          <a:r>
            <a:rPr lang="sk-SK" sz="1400" b="1" kern="1200" dirty="0">
              <a:latin typeface="Aptos" panose="020B0004020202020204" pitchFamily="34" charset="0"/>
              <a:cs typeface="Calibri" panose="020F0502020204030204" pitchFamily="34" charset="0"/>
            </a:rPr>
            <a:t> </a:t>
          </a:r>
        </a:p>
        <a:p>
          <a:pPr marL="0" lvl="0" indent="0" algn="ctr" defTabSz="622300">
            <a:lnSpc>
              <a:spcPct val="90000"/>
            </a:lnSpc>
            <a:spcBef>
              <a:spcPct val="0"/>
            </a:spcBef>
            <a:spcAft>
              <a:spcPts val="0"/>
            </a:spcAft>
            <a:buNone/>
          </a:pPr>
          <a:r>
            <a:rPr lang="sk-SK" sz="1400" kern="1200" dirty="0">
              <a:latin typeface="Aptos" panose="020B0004020202020204" pitchFamily="34" charset="0"/>
              <a:cs typeface="Calibri" panose="020F0502020204030204" pitchFamily="34" charset="0"/>
            </a:rPr>
            <a:t>Kultúra predstavuje súbor zdieľaných významov, symbolov, vedomostí  a jazykov prostredníctvom ktorých sa kultúrna komunita spája s realitou. </a:t>
          </a:r>
          <a:endParaRPr lang="en-US" sz="1400" kern="1200" dirty="0">
            <a:latin typeface="Aptos" panose="020B0004020202020204" pitchFamily="34" charset="0"/>
          </a:endParaRPr>
        </a:p>
      </dsp:txBody>
      <dsp:txXfrm>
        <a:off x="150746" y="3701"/>
        <a:ext cx="2875362" cy="1725217"/>
      </dsp:txXfrm>
    </dsp:sp>
    <dsp:sp modelId="{C400297C-FA05-4B74-A59C-2BEB62953FDD}">
      <dsp:nvSpPr>
        <dsp:cNvPr id="0" name=""/>
        <dsp:cNvSpPr/>
      </dsp:nvSpPr>
      <dsp:spPr>
        <a:xfrm>
          <a:off x="1588428" y="1727119"/>
          <a:ext cx="3536695" cy="630733"/>
        </a:xfrm>
        <a:custGeom>
          <a:avLst/>
          <a:gdLst/>
          <a:ahLst/>
          <a:cxnLst/>
          <a:rect l="0" t="0" r="0" b="0"/>
          <a:pathLst>
            <a:path>
              <a:moveTo>
                <a:pt x="3536695" y="0"/>
              </a:moveTo>
              <a:lnTo>
                <a:pt x="3536695" y="332466"/>
              </a:lnTo>
              <a:lnTo>
                <a:pt x="0" y="332466"/>
              </a:lnTo>
              <a:lnTo>
                <a:pt x="0" y="630733"/>
              </a:lnTo>
            </a:path>
          </a:pathLst>
        </a:custGeom>
        <a:noFill/>
        <a:ln w="6350" cap="flat" cmpd="sng" algn="ctr">
          <a:solidFill>
            <a:schemeClr val="accent2">
              <a:shade val="90000"/>
              <a:hueOff val="-287340"/>
              <a:satOff val="204"/>
              <a:lumOff val="1605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66826" y="2039176"/>
        <a:ext cx="179899" cy="6619"/>
      </dsp:txXfrm>
    </dsp:sp>
    <dsp:sp modelId="{6FA60F11-CB14-469A-ADD5-82CD6F7D3EE2}">
      <dsp:nvSpPr>
        <dsp:cNvPr id="0" name=""/>
        <dsp:cNvSpPr/>
      </dsp:nvSpPr>
      <dsp:spPr>
        <a:xfrm>
          <a:off x="3687442" y="3701"/>
          <a:ext cx="2875362" cy="1725217"/>
        </a:xfrm>
        <a:prstGeom prst="rect">
          <a:avLst/>
        </a:prstGeom>
        <a:gradFill rotWithShape="0">
          <a:gsLst>
            <a:gs pos="0">
              <a:schemeClr val="accent2">
                <a:alpha val="90000"/>
                <a:hueOff val="0"/>
                <a:satOff val="0"/>
                <a:lumOff val="0"/>
                <a:alphaOff val="-13333"/>
                <a:lumMod val="110000"/>
                <a:satMod val="105000"/>
                <a:tint val="67000"/>
              </a:schemeClr>
            </a:gs>
            <a:gs pos="50000">
              <a:schemeClr val="accent2">
                <a:alpha val="90000"/>
                <a:hueOff val="0"/>
                <a:satOff val="0"/>
                <a:lumOff val="0"/>
                <a:alphaOff val="-13333"/>
                <a:lumMod val="105000"/>
                <a:satMod val="103000"/>
                <a:tint val="73000"/>
              </a:schemeClr>
            </a:gs>
            <a:gs pos="100000">
              <a:schemeClr val="accent2">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622300">
            <a:lnSpc>
              <a:spcPct val="90000"/>
            </a:lnSpc>
            <a:spcBef>
              <a:spcPct val="0"/>
            </a:spcBef>
            <a:spcAft>
              <a:spcPts val="0"/>
            </a:spcAft>
            <a:buNone/>
          </a:pPr>
          <a:r>
            <a:rPr lang="sk-SK" sz="1400" b="1" kern="1200" dirty="0">
              <a:latin typeface="Aptos" panose="020B0004020202020204" pitchFamily="34" charset="0"/>
              <a:cs typeface="Calibri" panose="020F0502020204030204" pitchFamily="34" charset="0"/>
            </a:rPr>
            <a:t>Čo je kultúrna komunita</a:t>
          </a:r>
          <a:r>
            <a:rPr lang="en-GB" sz="1400" b="1" kern="1200" dirty="0">
              <a:latin typeface="Aptos" panose="020B0004020202020204" pitchFamily="34" charset="0"/>
              <a:cs typeface="Calibri" panose="020F0502020204030204" pitchFamily="34" charset="0"/>
            </a:rPr>
            <a:t>?</a:t>
          </a:r>
          <a:endParaRPr lang="sk-SK" sz="1400" b="1" kern="1200" dirty="0">
            <a:latin typeface="Aptos" panose="020B0004020202020204" pitchFamily="34" charset="0"/>
            <a:cs typeface="Calibri" panose="020F0502020204030204" pitchFamily="34" charset="0"/>
          </a:endParaRPr>
        </a:p>
        <a:p>
          <a:pPr marL="0" lvl="0" indent="0" algn="ctr" defTabSz="622300">
            <a:lnSpc>
              <a:spcPct val="90000"/>
            </a:lnSpc>
            <a:spcBef>
              <a:spcPct val="0"/>
            </a:spcBef>
            <a:spcAft>
              <a:spcPts val="0"/>
            </a:spcAft>
            <a:buNone/>
          </a:pPr>
          <a:r>
            <a:rPr lang="sk-SK" sz="1400" kern="1200" dirty="0">
              <a:latin typeface="Aptos" panose="020B0004020202020204" pitchFamily="34" charset="0"/>
              <a:cs typeface="Calibri" panose="020F0502020204030204" pitchFamily="34" charset="0"/>
            </a:rPr>
            <a:t>Kultúrna komunita je definovaná ako skupina jednotlivcov, ktorí zdieľajú základný rámec presvedčení, vzorcov správania a hodnôt. </a:t>
          </a:r>
          <a:endParaRPr lang="en-US" sz="1400" kern="1200" dirty="0">
            <a:latin typeface="Aptos" panose="020B0004020202020204" pitchFamily="34" charset="0"/>
          </a:endParaRPr>
        </a:p>
      </dsp:txBody>
      <dsp:txXfrm>
        <a:off x="3687442" y="3701"/>
        <a:ext cx="2875362" cy="1725217"/>
      </dsp:txXfrm>
    </dsp:sp>
    <dsp:sp modelId="{63527F1E-D72A-4448-AE51-41CB1A8F979D}">
      <dsp:nvSpPr>
        <dsp:cNvPr id="0" name=""/>
        <dsp:cNvSpPr/>
      </dsp:nvSpPr>
      <dsp:spPr>
        <a:xfrm>
          <a:off x="3024309" y="3207141"/>
          <a:ext cx="630733" cy="91440"/>
        </a:xfrm>
        <a:custGeom>
          <a:avLst/>
          <a:gdLst/>
          <a:ahLst/>
          <a:cxnLst/>
          <a:rect l="0" t="0" r="0" b="0"/>
          <a:pathLst>
            <a:path>
              <a:moveTo>
                <a:pt x="0" y="45720"/>
              </a:moveTo>
              <a:lnTo>
                <a:pt x="630733" y="45720"/>
              </a:lnTo>
            </a:path>
          </a:pathLst>
        </a:custGeom>
        <a:noFill/>
        <a:ln w="6350" cap="flat" cmpd="sng" algn="ctr">
          <a:solidFill>
            <a:schemeClr val="accent2">
              <a:shade val="90000"/>
              <a:hueOff val="-574681"/>
              <a:satOff val="409"/>
              <a:lumOff val="321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3142" y="3249551"/>
        <a:ext cx="33066" cy="6619"/>
      </dsp:txXfrm>
    </dsp:sp>
    <dsp:sp modelId="{276503E6-BCF1-45DB-B223-CCA23B11B2D5}">
      <dsp:nvSpPr>
        <dsp:cNvPr id="0" name=""/>
        <dsp:cNvSpPr/>
      </dsp:nvSpPr>
      <dsp:spPr>
        <a:xfrm>
          <a:off x="150746" y="2390252"/>
          <a:ext cx="2875362" cy="1725217"/>
        </a:xfrm>
        <a:prstGeom prst="rect">
          <a:avLst/>
        </a:prstGeom>
        <a:gradFill rotWithShape="0">
          <a:gsLst>
            <a:gs pos="0">
              <a:schemeClr val="accent2">
                <a:alpha val="90000"/>
                <a:hueOff val="0"/>
                <a:satOff val="0"/>
                <a:lumOff val="0"/>
                <a:alphaOff val="-26667"/>
                <a:lumMod val="110000"/>
                <a:satMod val="105000"/>
                <a:tint val="67000"/>
              </a:schemeClr>
            </a:gs>
            <a:gs pos="50000">
              <a:schemeClr val="accent2">
                <a:alpha val="90000"/>
                <a:hueOff val="0"/>
                <a:satOff val="0"/>
                <a:lumOff val="0"/>
                <a:alphaOff val="-26667"/>
                <a:lumMod val="105000"/>
                <a:satMod val="103000"/>
                <a:tint val="73000"/>
              </a:schemeClr>
            </a:gs>
            <a:gs pos="100000">
              <a:schemeClr val="accent2">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622300">
            <a:lnSpc>
              <a:spcPct val="90000"/>
            </a:lnSpc>
            <a:spcBef>
              <a:spcPct val="0"/>
            </a:spcBef>
            <a:spcAft>
              <a:spcPct val="35000"/>
            </a:spcAft>
            <a:buNone/>
          </a:pPr>
          <a:r>
            <a:rPr lang="sk-SK" sz="1400" kern="1200" dirty="0">
              <a:latin typeface="Aptos" panose="020B0004020202020204" pitchFamily="34" charset="0"/>
              <a:cs typeface="Calibri" panose="020F0502020204030204" pitchFamily="34" charset="0"/>
            </a:rPr>
            <a:t>Vzťahuje sa na </a:t>
          </a:r>
          <a:r>
            <a:rPr lang="sk-SK" sz="1400" b="1" kern="1200" dirty="0">
              <a:latin typeface="Aptos" panose="020B0004020202020204" pitchFamily="34" charset="0"/>
              <a:cs typeface="Calibri" panose="020F0502020204030204" pitchFamily="34" charset="0"/>
            </a:rPr>
            <a:t>skupiny, do ktorých sme sa narodili</a:t>
          </a:r>
          <a:r>
            <a:rPr lang="sk-SK" sz="1400" kern="1200" dirty="0">
              <a:latin typeface="Aptos" panose="020B0004020202020204" pitchFamily="34" charset="0"/>
              <a:cs typeface="Calibri" panose="020F0502020204030204" pitchFamily="34" charset="0"/>
            </a:rPr>
            <a:t>, ako je rasa, národnosť, pohlavie, sociálna trieda alebo náboženstvo. </a:t>
          </a:r>
          <a:r>
            <a:rPr lang="en-GB" sz="1400" kern="1200" dirty="0">
              <a:latin typeface="Aptos" panose="020B0004020202020204" pitchFamily="34" charset="0"/>
              <a:cs typeface="Calibri" panose="020F0502020204030204" pitchFamily="34" charset="0"/>
            </a:rPr>
            <a:t> </a:t>
          </a:r>
          <a:endParaRPr lang="en-US" sz="1400" kern="1200" dirty="0">
            <a:latin typeface="Aptos" panose="020B0004020202020204" pitchFamily="34" charset="0"/>
          </a:endParaRPr>
        </a:p>
      </dsp:txBody>
      <dsp:txXfrm>
        <a:off x="150746" y="2390252"/>
        <a:ext cx="2875362" cy="1725217"/>
      </dsp:txXfrm>
    </dsp:sp>
    <dsp:sp modelId="{D0B18841-50B3-406B-B5E1-97D50C61189A}">
      <dsp:nvSpPr>
        <dsp:cNvPr id="0" name=""/>
        <dsp:cNvSpPr/>
      </dsp:nvSpPr>
      <dsp:spPr>
        <a:xfrm>
          <a:off x="3687442" y="2390252"/>
          <a:ext cx="2875362" cy="1725217"/>
        </a:xfrm>
        <a:prstGeom prst="rect">
          <a:avLst/>
        </a:prstGeom>
        <a:gradFill rotWithShape="0">
          <a:gsLst>
            <a:gs pos="0">
              <a:schemeClr val="accent2">
                <a:alpha val="90000"/>
                <a:hueOff val="0"/>
                <a:satOff val="0"/>
                <a:lumOff val="0"/>
                <a:alphaOff val="-40000"/>
                <a:lumMod val="110000"/>
                <a:satMod val="105000"/>
                <a:tint val="67000"/>
              </a:schemeClr>
            </a:gs>
            <a:gs pos="50000">
              <a:schemeClr val="accent2">
                <a:alpha val="90000"/>
                <a:hueOff val="0"/>
                <a:satOff val="0"/>
                <a:lumOff val="0"/>
                <a:alphaOff val="-40000"/>
                <a:lumMod val="105000"/>
                <a:satMod val="103000"/>
                <a:tint val="73000"/>
              </a:schemeClr>
            </a:gs>
            <a:gs pos="100000">
              <a:schemeClr val="accent2">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622300">
            <a:lnSpc>
              <a:spcPct val="90000"/>
            </a:lnSpc>
            <a:spcBef>
              <a:spcPct val="0"/>
            </a:spcBef>
            <a:spcAft>
              <a:spcPct val="35000"/>
            </a:spcAft>
            <a:buNone/>
          </a:pPr>
          <a:r>
            <a:rPr lang="sk-SK" sz="1400" kern="1200" dirty="0">
              <a:latin typeface="Aptos" panose="020B0004020202020204" pitchFamily="34" charset="0"/>
              <a:cs typeface="Calibri" panose="020F0502020204030204" pitchFamily="34" charset="0"/>
            </a:rPr>
            <a:t>Môže zahŕňať aj </a:t>
          </a:r>
          <a:r>
            <a:rPr lang="sk-SK" sz="1400" b="1" kern="1200" dirty="0">
              <a:latin typeface="Aptos" panose="020B0004020202020204" pitchFamily="34" charset="0"/>
              <a:cs typeface="Calibri" panose="020F0502020204030204" pitchFamily="34" charset="0"/>
            </a:rPr>
            <a:t>skupiny, ktorých  súčasťou sa staneme</a:t>
          </a:r>
          <a:r>
            <a:rPr lang="sk-SK" sz="1400" kern="1200" dirty="0">
              <a:latin typeface="Aptos" panose="020B0004020202020204" pitchFamily="34" charset="0"/>
              <a:cs typeface="Calibri" panose="020F0502020204030204" pitchFamily="34" charset="0"/>
            </a:rPr>
            <a:t>. </a:t>
          </a:r>
          <a:r>
            <a:rPr lang="en-GB" sz="1400" kern="1200" dirty="0">
              <a:latin typeface="Aptos" panose="020B0004020202020204" pitchFamily="34" charset="0"/>
              <a:cs typeface="Calibri" panose="020F0502020204030204" pitchFamily="34" charset="0"/>
            </a:rPr>
            <a:t> </a:t>
          </a:r>
          <a:r>
            <a:rPr lang="sk-SK" sz="1400" kern="1200" dirty="0">
              <a:latin typeface="Aptos" panose="020B0004020202020204" pitchFamily="34" charset="0"/>
              <a:cs typeface="Calibri" panose="020F0502020204030204" pitchFamily="34" charset="0"/>
            </a:rPr>
            <a:t>Napríklad je možné prijať novú kultúru presťahovaním sa do novej krajiny/štvrte, vstupom do nového zamestnania a/alebo športového/kultúrneho klubu, zmenou spoločenského postavenia, invaliditou atď. </a:t>
          </a:r>
          <a:r>
            <a:rPr lang="en-GB" sz="1400" kern="1200" dirty="0">
              <a:latin typeface="Aptos" panose="020B0004020202020204" pitchFamily="34" charset="0"/>
              <a:cs typeface="Calibri" panose="020F0502020204030204" pitchFamily="34" charset="0"/>
            </a:rPr>
            <a:t> </a:t>
          </a:r>
          <a:endParaRPr lang="en-GB" sz="1400" kern="1200" dirty="0">
            <a:latin typeface="Aptos" panose="020B0004020202020204" pitchFamily="34" charset="0"/>
          </a:endParaRPr>
        </a:p>
      </dsp:txBody>
      <dsp:txXfrm>
        <a:off x="3687442" y="2390252"/>
        <a:ext cx="2875362" cy="172521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2649480"/>
            <a:ext cx="9144000" cy="745313"/>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ERASMUS+KA220-ADU - </a:t>
            </a:r>
            <a:r>
              <a:rPr kumimoji="0" lang="en-US"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Cooperation partnerships in adult education</a:t>
            </a:r>
            <a:endPar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KA220-ADU-2BF13E10 </a:t>
            </a:r>
            <a:endParaRPr kumimoji="0" lang="en-GB"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042061"/>
            <a:ext cx="9597656"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Building Digital Resilience by Making Digital Wellbeing and</a:t>
            </a:r>
            <a:b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Security Accessible to All</a:t>
            </a:r>
            <a:b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&lt;&lt;</a:t>
            </a:r>
            <a:r>
              <a:rPr kumimoji="0" lang="sk-SK" sz="2600" b="1" i="0" u="none" strike="noStrike" kern="1200" cap="none" spc="0" normalizeH="0" baseline="0" noProof="0" dirty="0" err="1">
                <a:ln>
                  <a:noFill/>
                </a:ln>
                <a:solidFill>
                  <a:srgbClr val="92BAB5"/>
                </a:solidFill>
                <a:effectLst/>
                <a:uLnTx/>
                <a:uFillTx/>
                <a:latin typeface="Cambria" panose="02040503050406030204" pitchFamily="18" charset="0"/>
                <a:ea typeface="Cambria" panose="02040503050406030204" pitchFamily="18" charset="0"/>
                <a:cs typeface="+mn-cs"/>
              </a:rPr>
              <a:t>DigiWELL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&gt;&gt;</a:t>
            </a:r>
            <a:endPar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916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01F1AD-0822-2C73-E021-A1EA53C86BA7}"/>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108E1CF9-711E-EE03-E4DA-A2CBCC3CA85E}"/>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279B79F4-7975-A02F-2EC4-508F63AF270B}"/>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F38F8881-652D-DB01-6C7D-DE15E6CFC38B}"/>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0B0926CE-5C85-22E9-09E2-843E79248784}"/>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67083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6B0CE8-2E64-20E2-832A-F8B4240C9547}"/>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7403BEFD-AF56-EA58-F6FE-88659F67F9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4804560F-FB85-BE2A-77D1-BBDB65705310}"/>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879DD5F1-F4A3-CC14-2DEE-008C82E0884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1D1B952-F220-D065-D564-0565EB8D3F73}"/>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61596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17783A-9DD7-C4E3-AD6B-955872A414C4}"/>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CB196882-70C4-4ACD-A99A-A8958E5A901B}"/>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781A7339-0462-2583-4C7E-AC14D73644B6}"/>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objekt pre dátum 4">
            <a:extLst>
              <a:ext uri="{FF2B5EF4-FFF2-40B4-BE49-F238E27FC236}">
                <a16:creationId xmlns:a16="http://schemas.microsoft.com/office/drawing/2014/main" id="{8BF37404-D5DC-C323-A09F-B9AEE4ADFEA7}"/>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A60DFDEC-94C8-D2B9-E4C1-B4157BA57150}"/>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BD7F664F-EF37-8273-B7D4-651E4C5ADB62}"/>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718456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2095AE-6105-78F1-2060-8904479B9A5C}"/>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4F27CB3D-08A6-28E6-E5CC-6CA3B8E4A0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0DB46130-0E02-6AEE-8C22-7CF94ABDC08C}"/>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8CD71381-3FFB-E053-BBC6-8F51278DF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59012D81-F5D8-0EA8-51F4-E62D7788796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7" name="Zástupný objekt pre dátum 6">
            <a:extLst>
              <a:ext uri="{FF2B5EF4-FFF2-40B4-BE49-F238E27FC236}">
                <a16:creationId xmlns:a16="http://schemas.microsoft.com/office/drawing/2014/main" id="{24F99924-393C-4DAC-A1A5-FAF5F76C0C63}"/>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8" name="Zástupný objekt pre pätu 7">
            <a:extLst>
              <a:ext uri="{FF2B5EF4-FFF2-40B4-BE49-F238E27FC236}">
                <a16:creationId xmlns:a16="http://schemas.microsoft.com/office/drawing/2014/main" id="{41B93AAC-DCAF-03F5-9D41-8F23D86E7220}"/>
              </a:ext>
            </a:extLst>
          </p:cNvPr>
          <p:cNvSpPr>
            <a:spLocks noGrp="1"/>
          </p:cNvSpPr>
          <p:nvPr>
            <p:ph type="ftr" sz="quarter" idx="11"/>
          </p:nvPr>
        </p:nvSpPr>
        <p:spPr/>
        <p:txBody>
          <a:bodyPr/>
          <a:lstStyle/>
          <a:p>
            <a:endParaRPr lang="en-GB"/>
          </a:p>
        </p:txBody>
      </p:sp>
      <p:sp>
        <p:nvSpPr>
          <p:cNvPr id="9" name="Zástupný objekt pre číslo snímky 8">
            <a:extLst>
              <a:ext uri="{FF2B5EF4-FFF2-40B4-BE49-F238E27FC236}">
                <a16:creationId xmlns:a16="http://schemas.microsoft.com/office/drawing/2014/main" id="{ADAFA6F0-510F-667C-5B1E-71A07DAC2DB0}"/>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65884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C0A2C3-1309-E39C-F52B-6F173933706D}"/>
              </a:ext>
            </a:extLst>
          </p:cNvPr>
          <p:cNvSpPr>
            <a:spLocks noGrp="1"/>
          </p:cNvSpPr>
          <p:nvPr>
            <p:ph type="title"/>
          </p:nvPr>
        </p:nvSpPr>
        <p:spPr/>
        <p:txBody>
          <a:bodyPr/>
          <a:lstStyle/>
          <a:p>
            <a:r>
              <a:rPr lang="sk-SK"/>
              <a:t>Kliknutím upravte štýl predlohy nadpisu</a:t>
            </a:r>
            <a:endParaRPr lang="en-GB"/>
          </a:p>
        </p:txBody>
      </p:sp>
      <p:sp>
        <p:nvSpPr>
          <p:cNvPr id="3" name="Zástupný objekt pre dátum 2">
            <a:extLst>
              <a:ext uri="{FF2B5EF4-FFF2-40B4-BE49-F238E27FC236}">
                <a16:creationId xmlns:a16="http://schemas.microsoft.com/office/drawing/2014/main" id="{1AC30078-893E-AD52-6A11-5FEF4FC0DAB9}"/>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4" name="Zástupný objekt pre pätu 3">
            <a:extLst>
              <a:ext uri="{FF2B5EF4-FFF2-40B4-BE49-F238E27FC236}">
                <a16:creationId xmlns:a16="http://schemas.microsoft.com/office/drawing/2014/main" id="{537525CC-0C41-2557-55A4-68EED4C47603}"/>
              </a:ext>
            </a:extLst>
          </p:cNvPr>
          <p:cNvSpPr>
            <a:spLocks noGrp="1"/>
          </p:cNvSpPr>
          <p:nvPr>
            <p:ph type="ftr" sz="quarter" idx="11"/>
          </p:nvPr>
        </p:nvSpPr>
        <p:spPr/>
        <p:txBody>
          <a:bodyPr/>
          <a:lstStyle/>
          <a:p>
            <a:endParaRPr lang="en-GB"/>
          </a:p>
        </p:txBody>
      </p:sp>
      <p:sp>
        <p:nvSpPr>
          <p:cNvPr id="5" name="Zástupný objekt pre číslo snímky 4">
            <a:extLst>
              <a:ext uri="{FF2B5EF4-FFF2-40B4-BE49-F238E27FC236}">
                <a16:creationId xmlns:a16="http://schemas.microsoft.com/office/drawing/2014/main" id="{CE560D30-9DB0-99C5-87F3-B1D925337AE1}"/>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885698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3BDD5FA-2881-49E7-32CF-BBAA7809807E}"/>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3" name="Zástupný objekt pre pätu 2">
            <a:extLst>
              <a:ext uri="{FF2B5EF4-FFF2-40B4-BE49-F238E27FC236}">
                <a16:creationId xmlns:a16="http://schemas.microsoft.com/office/drawing/2014/main" id="{ED61BAD6-A65B-B251-190E-92B81AB3FA52}"/>
              </a:ext>
            </a:extLst>
          </p:cNvPr>
          <p:cNvSpPr>
            <a:spLocks noGrp="1"/>
          </p:cNvSpPr>
          <p:nvPr>
            <p:ph type="ftr" sz="quarter" idx="11"/>
          </p:nvPr>
        </p:nvSpPr>
        <p:spPr/>
        <p:txBody>
          <a:bodyPr/>
          <a:lstStyle/>
          <a:p>
            <a:endParaRPr lang="en-GB"/>
          </a:p>
        </p:txBody>
      </p:sp>
      <p:sp>
        <p:nvSpPr>
          <p:cNvPr id="4" name="Zástupný objekt pre číslo snímky 3">
            <a:extLst>
              <a:ext uri="{FF2B5EF4-FFF2-40B4-BE49-F238E27FC236}">
                <a16:creationId xmlns:a16="http://schemas.microsoft.com/office/drawing/2014/main" id="{5E5516A2-91C1-AB87-9BDF-6B1A2FE1FEAB}"/>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599246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C7403-C4AC-48AE-104C-45479F92A5D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D8A191FF-4646-6976-D6FD-30BAA8F72F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1649CDB-6516-E7BA-D5C3-58CA39612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194459A4-AA2C-F367-03E2-3BE4AD0EADE1}"/>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41A283D1-CD37-D4F4-A8C6-7187D5965561}"/>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3D0C99CC-FC99-29D9-25D6-E4D14C8F0405}"/>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478189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2BFC1D-6001-1628-80DF-CBAA82218FB0}"/>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F8847F74-7C77-2C3E-F740-A0DF1FC5E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8A4A6D59-03F3-C812-9A2F-011C96899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B2B43DE7-CCBF-0444-DF50-5F5473C1D8E2}"/>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F6FE0941-5A87-5E9D-639F-52D6B29BE7F3}"/>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2F3772BF-F857-3376-45C2-8C5939BB011A}"/>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267204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DD516-2BD2-033D-677D-526721D166FA}"/>
              </a:ext>
            </a:extLst>
          </p:cNvPr>
          <p:cNvSpPr>
            <a:spLocks noGrp="1"/>
          </p:cNvSpPr>
          <p:nvPr>
            <p:ph type="title"/>
          </p:nvPr>
        </p:nvSpPr>
        <p:spPr/>
        <p:txBody>
          <a:bodyPr/>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860DC75A-6DAA-2E36-844B-1DE924CCFA3D}"/>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E3204487-0394-4899-004D-EB9C938C7077}"/>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71C63FC8-5F6F-18C2-A2A1-C1FFC5DC725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316F04A-2E92-988F-C4DD-2B2C234D7DAF}"/>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778806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6F796ECB-A4DB-8794-85D8-938ED913527C}"/>
              </a:ext>
            </a:extLst>
          </p:cNvPr>
          <p:cNvSpPr>
            <a:spLocks noGrp="1"/>
          </p:cNvSpPr>
          <p:nvPr>
            <p:ph type="title" orient="vert"/>
          </p:nvPr>
        </p:nvSpPr>
        <p:spPr>
          <a:xfrm>
            <a:off x="8724900" y="365125"/>
            <a:ext cx="2628900" cy="5811838"/>
          </a:xfrm>
        </p:spPr>
        <p:txBody>
          <a:bodyPr vert="eaVert"/>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22C68503-5BA6-6368-30A0-244F1FF68B7A}"/>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89E3C45A-D877-22F6-2D8B-287D0C12F43B}"/>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838EE748-128F-28F4-104E-27AF6DA7F71C}"/>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101B215F-4C15-F814-EDF8-C7B7402ECDF9}"/>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82802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692929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845116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1317026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235272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29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27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10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F384DA-355A-27CC-8AD9-7ED41F766E26}"/>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GB"/>
          </a:p>
        </p:txBody>
      </p:sp>
      <p:sp>
        <p:nvSpPr>
          <p:cNvPr id="3" name="Podnadpis 2">
            <a:extLst>
              <a:ext uri="{FF2B5EF4-FFF2-40B4-BE49-F238E27FC236}">
                <a16:creationId xmlns:a16="http://schemas.microsoft.com/office/drawing/2014/main" id="{D12F85A7-F4AC-6A2F-0506-F1E0EC26A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GB"/>
          </a:p>
        </p:txBody>
      </p:sp>
      <p:sp>
        <p:nvSpPr>
          <p:cNvPr id="4" name="Zástupný objekt pre dátum 3">
            <a:extLst>
              <a:ext uri="{FF2B5EF4-FFF2-40B4-BE49-F238E27FC236}">
                <a16:creationId xmlns:a16="http://schemas.microsoft.com/office/drawing/2014/main" id="{6ED51B71-7BF2-620A-3937-82807B227C56}"/>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95B09A74-9F05-4879-BB0A-C07F1A4642B0}"/>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3522C251-4D2C-2E18-CC4D-80B18D6A326D}"/>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48570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3860230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062644E8-10B5-CE49-6891-911654D2B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BE9D2063-3934-78F3-5D1C-633EC0F069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BD50C04B-C414-807B-F073-844A86F45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3C7083BE-5379-B44F-A80E-0AA6CA3D3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Zástupný objekt pre číslo snímky 5">
            <a:extLst>
              <a:ext uri="{FF2B5EF4-FFF2-40B4-BE49-F238E27FC236}">
                <a16:creationId xmlns:a16="http://schemas.microsoft.com/office/drawing/2014/main" id="{7CF04C7D-6326-DC64-E752-D539A2212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8E33BF-AC80-4C3F-8F8D-6E475268A231}" type="slidenum">
              <a:rPr lang="en-GB" smtClean="0"/>
              <a:t>‹#›</a:t>
            </a:fld>
            <a:endParaRPr lang="en-GB"/>
          </a:p>
        </p:txBody>
      </p:sp>
    </p:spTree>
    <p:extLst>
      <p:ext uri="{BB962C8B-B14F-4D97-AF65-F5344CB8AC3E}">
        <p14:creationId xmlns:p14="http://schemas.microsoft.com/office/powerpoint/2010/main" val="29800762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9558" y="1583992"/>
            <a:ext cx="5334930" cy="1845007"/>
          </a:xfrm>
        </p:spPr>
        <p:txBody>
          <a:bodyPr vert="horz" lIns="91440" tIns="45720" rIns="91440" bIns="45720" rtlCol="0" anchor="b">
            <a:normAutofit fontScale="90000"/>
          </a:bodyPr>
          <a:lstStyle/>
          <a:p>
            <a:pPr algn="ctr">
              <a:spcBef>
                <a:spcPts val="1000"/>
              </a:spcBef>
              <a:spcAft>
                <a:spcPts val="600"/>
              </a:spcAft>
              <a:buClr>
                <a:srgbClr val="FFAA5A"/>
              </a:buClr>
            </a:pPr>
            <a:r>
              <a:rPr lang="sk-SK" b="1" dirty="0">
                <a:solidFill>
                  <a:srgbClr val="FFAA5A"/>
                </a:solidFill>
                <a:latin typeface="+mn-lt"/>
                <a:ea typeface="Cambria" panose="02040503050406030204" pitchFamily="18" charset="0"/>
                <a:cs typeface="Calibri" panose="020F0502020204030204" pitchFamily="34" charset="0"/>
              </a:rPr>
              <a:t>Etické používanie digitálnych technológií</a:t>
            </a:r>
            <a:endParaRPr lang="en-US" b="1" dirty="0">
              <a:solidFill>
                <a:srgbClr val="FFAA5A"/>
              </a:solidFill>
              <a:latin typeface="+mn-lt"/>
              <a:ea typeface="Cambria" panose="02040503050406030204" pitchFamily="18" charset="0"/>
              <a:cs typeface="Calibri" panose="020F0502020204030204" pitchFamily="34" charset="0"/>
            </a:endParaRPr>
          </a:p>
        </p:txBody>
      </p:sp>
      <p:sp>
        <p:nvSpPr>
          <p:cNvPr id="18" name="Freeform: Shape 17">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9" name="Obrázok 18" descr="Obrázok, na ktorom je text">
            <a:extLst>
              <a:ext uri="{FF2B5EF4-FFF2-40B4-BE49-F238E27FC236}">
                <a16:creationId xmlns:a16="http://schemas.microsoft.com/office/drawing/2014/main" id="{A34B1F93-7319-3B02-1A2A-A41863D32F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616" y="963504"/>
            <a:ext cx="2406814" cy="529376"/>
          </a:xfrm>
          <a:prstGeom prst="rect">
            <a:avLst/>
          </a:prstGeom>
        </p:spPr>
      </p:pic>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5" name="Obrázok 13">
            <a:extLst>
              <a:ext uri="{FF2B5EF4-FFF2-40B4-BE49-F238E27FC236}">
                <a16:creationId xmlns:a16="http://schemas.microsoft.com/office/drawing/2014/main" id="{40BAEEF0-A23E-537C-ECC3-9FDDB55C90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380" y="5242752"/>
            <a:ext cx="773010" cy="1016004"/>
          </a:xfrm>
          <a:prstGeom prst="rect">
            <a:avLst/>
          </a:prstGeom>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sp>
        <p:nvSpPr>
          <p:cNvPr id="34" name="Nadpis 1">
            <a:extLst>
              <a:ext uri="{FF2B5EF4-FFF2-40B4-BE49-F238E27FC236}">
                <a16:creationId xmlns:a16="http://schemas.microsoft.com/office/drawing/2014/main" id="{D631E33B-7141-87BC-7265-49AEB99568AD}"/>
              </a:ext>
            </a:extLst>
          </p:cNvPr>
          <p:cNvSpPr txBox="1">
            <a:spLocks/>
          </p:cNvSpPr>
          <p:nvPr/>
        </p:nvSpPr>
        <p:spPr>
          <a:xfrm>
            <a:off x="7622071" y="3686794"/>
            <a:ext cx="2480219" cy="1373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k-SK" sz="1400" b="0" i="0" u="none" strike="noStrike" kern="1200" cap="none" spc="0" normalizeH="0" baseline="0" noProof="0" dirty="0">
                <a:ln>
                  <a:noFill/>
                </a:ln>
                <a:solidFill>
                  <a:prstClr val="black"/>
                </a:solidFill>
                <a:effectLst/>
                <a:uLnTx/>
                <a:uFillTx/>
                <a:latin typeface="Aptos" panose="02110004020202020204"/>
                <a:ea typeface="+mj-ea"/>
                <a:cs typeface="+mj-cs"/>
              </a:rPr>
              <a:t>Budovanie digitálnej odolnosti sprístupnením digitálnej pohody a bezpečnosti všetkým</a:t>
            </a:r>
            <a:b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br>
            <a:r>
              <a:rPr kumimoji="0" lang="en-US" sz="1100" b="0" i="0" u="none" strike="noStrike" kern="1200" cap="none" spc="0" normalizeH="0" baseline="0" noProof="0" dirty="0">
                <a:ln>
                  <a:noFill/>
                </a:ln>
                <a:solidFill>
                  <a:prstClr val="black"/>
                </a:solidFill>
                <a:effectLst/>
                <a:uLnTx/>
                <a:uFillTx/>
                <a:latin typeface="Aptos" panose="02110004020202020204"/>
                <a:ea typeface="+mj-ea"/>
                <a:cs typeface="+mj-cs"/>
              </a:rPr>
              <a:t>2022-2-SK01-KA220-ADU-000096888</a:t>
            </a:r>
            <a:endParaRPr kumimoji="0" lang="en-GB" sz="1400" b="0" i="0" u="none" strike="noStrike" kern="1200" cap="none" spc="0" normalizeH="0" baseline="0" noProof="0" dirty="0">
              <a:ln>
                <a:noFill/>
              </a:ln>
              <a:solidFill>
                <a:prstClr val="black"/>
              </a:solidFill>
              <a:effectLst/>
              <a:uLnTx/>
              <a:uFillTx/>
              <a:latin typeface="Aptos" panose="02110004020202020204"/>
              <a:ea typeface="+mj-ea"/>
              <a:cs typeface="+mj-cs"/>
            </a:endParaRPr>
          </a:p>
        </p:txBody>
      </p:sp>
      <p:pic>
        <p:nvPicPr>
          <p:cNvPr id="1026" name="Picture 2" descr="Is digital citizenship really that different than citizens… | Flickr">
            <a:extLst>
              <a:ext uri="{FF2B5EF4-FFF2-40B4-BE49-F238E27FC236}">
                <a16:creationId xmlns:a16="http://schemas.microsoft.com/office/drawing/2014/main" id="{3F8A124C-7493-AF86-605C-584A40A8BAFC}"/>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l="271" t="11652" r="1051" b="6954"/>
          <a:stretch/>
        </p:blipFill>
        <p:spPr bwMode="auto">
          <a:xfrm>
            <a:off x="1099553" y="1611198"/>
            <a:ext cx="3686091" cy="304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4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sk-SK" sz="4000" dirty="0">
                <a:latin typeface="Aptos" panose="020B0004020202020204" pitchFamily="34" charset="0"/>
                <a:cs typeface="Calibri" panose="020F0502020204030204" pitchFamily="34" charset="0"/>
              </a:rPr>
              <a:t>Úvod do sociálnej psychológie  </a:t>
            </a:r>
            <a:br>
              <a:rPr lang="sk-SK" sz="4000" dirty="0">
                <a:latin typeface="Aptos" panose="020B0004020202020204" pitchFamily="34" charset="0"/>
                <a:cs typeface="Calibri" panose="020F0502020204030204" pitchFamily="34" charset="0"/>
              </a:rPr>
            </a:br>
            <a:r>
              <a:rPr lang="sk-SK" sz="3600" dirty="0">
                <a:solidFill>
                  <a:srgbClr val="FFAA5A"/>
                </a:solidFill>
                <a:latin typeface="Aptos" panose="020B0004020202020204" pitchFamily="34" charset="0"/>
                <a:cs typeface="Calibri" panose="020F0502020204030204" pitchFamily="34" charset="0"/>
              </a:rPr>
              <a:t>Čo je sociálna kategorizácia?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2071899"/>
            <a:ext cx="6312381" cy="4136053"/>
          </a:xfrm>
        </p:spPr>
        <p:txBody>
          <a:bodyPr>
            <a:normAutofit/>
          </a:bodyPr>
          <a:lstStyle/>
          <a:p>
            <a:pPr>
              <a:spcAft>
                <a:spcPts val="600"/>
              </a:spcAft>
            </a:pPr>
            <a:r>
              <a:rPr lang="en-GB" sz="4000" dirty="0">
                <a:latin typeface="Aptos" panose="020B0004020202020204" pitchFamily="34" charset="0"/>
              </a:rPr>
              <a:t> </a:t>
            </a:r>
            <a:r>
              <a:rPr lang="sk-SK" sz="4000" b="1" dirty="0">
                <a:latin typeface="Aptos" panose="020B0004020202020204" pitchFamily="34" charset="0"/>
              </a:rPr>
              <a:t>Prečo</a:t>
            </a:r>
            <a:r>
              <a:rPr lang="en-GB" sz="4000" b="1" dirty="0">
                <a:latin typeface="Aptos" panose="020B0004020202020204" pitchFamily="34" charset="0"/>
              </a:rPr>
              <a:t>? </a:t>
            </a:r>
            <a:r>
              <a:rPr lang="sk-SK" sz="4000" dirty="0">
                <a:latin typeface="Aptos" panose="020B0004020202020204" pitchFamily="34" charset="0"/>
              </a:rPr>
              <a:t>Aby sa znížila zložitosť reality</a:t>
            </a:r>
            <a:r>
              <a:rPr lang="en-GB" sz="4000" b="1" dirty="0">
                <a:latin typeface="Aptos" panose="020B0004020202020204" pitchFamily="34" charset="0"/>
              </a:rPr>
              <a:t>.</a:t>
            </a:r>
            <a:r>
              <a:rPr lang="sk-SK" sz="4000" b="1" dirty="0">
                <a:latin typeface="Aptos" panose="020B0004020202020204" pitchFamily="34" charset="0"/>
              </a:rPr>
              <a:t> </a:t>
            </a:r>
            <a:endParaRPr lang="en-GB" sz="4000" dirty="0">
              <a:latin typeface="Aptos" panose="020B0004020202020204" pitchFamily="34" charset="0"/>
            </a:endParaRPr>
          </a:p>
          <a:p>
            <a:pPr>
              <a:spcAft>
                <a:spcPts val="600"/>
              </a:spcAft>
            </a:pPr>
            <a:r>
              <a:rPr lang="sk-SK" sz="4000" b="1" dirty="0">
                <a:latin typeface="Aptos" panose="020B0004020202020204" pitchFamily="34" charset="0"/>
              </a:rPr>
              <a:t>Riziko</a:t>
            </a:r>
            <a:r>
              <a:rPr lang="en-GB" sz="4000" b="1" dirty="0">
                <a:latin typeface="Aptos" panose="020B0004020202020204" pitchFamily="34" charset="0"/>
              </a:rPr>
              <a:t>? </a:t>
            </a:r>
            <a:r>
              <a:rPr lang="sk-SK" sz="4000" dirty="0">
                <a:latin typeface="Aptos" panose="020B0004020202020204" pitchFamily="34" charset="0"/>
              </a:rPr>
              <a:t>Strata špecifickosti každého jednotlivca</a:t>
            </a:r>
            <a:r>
              <a:rPr lang="en-GB" sz="4000" b="1" dirty="0">
                <a:latin typeface="Aptos" panose="020B0004020202020204" pitchFamily="34" charset="0"/>
              </a:rPr>
              <a:t>.</a:t>
            </a:r>
            <a:r>
              <a:rPr lang="sk-SK" sz="4000" b="1" dirty="0">
                <a:latin typeface="Aptos" panose="020B0004020202020204" pitchFamily="34" charset="0"/>
              </a:rPr>
              <a:t> </a:t>
            </a:r>
            <a:r>
              <a:rPr lang="en-GB" sz="4000" dirty="0">
                <a:latin typeface="Aptos" panose="020B0004020202020204" pitchFamily="34" charset="0"/>
              </a:rPr>
              <a:t> </a:t>
            </a:r>
          </a:p>
          <a:p>
            <a:pPr marL="0" indent="0">
              <a:spcAft>
                <a:spcPts val="600"/>
              </a:spcAft>
              <a:buNone/>
            </a:pPr>
            <a:endParaRPr lang="en-GB" sz="40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sk-SK" sz="4000" dirty="0">
                <a:latin typeface="Aptos" panose="020B0004020202020204" pitchFamily="34" charset="0"/>
                <a:cs typeface="Calibri" panose="020F0502020204030204" pitchFamily="34" charset="0"/>
              </a:rPr>
              <a:t>Úvod do sociálnej psychológie </a:t>
            </a:r>
            <a:br>
              <a:rPr lang="sk-SK" sz="4000" dirty="0">
                <a:latin typeface="Aptos" panose="020B0004020202020204" pitchFamily="34" charset="0"/>
                <a:cs typeface="Calibri" panose="020F0502020204030204" pitchFamily="34" charset="0"/>
              </a:rPr>
            </a:br>
            <a:r>
              <a:rPr lang="sk-SK" sz="3600" dirty="0">
                <a:solidFill>
                  <a:srgbClr val="FFAA5A"/>
                </a:solidFill>
                <a:latin typeface="Aptos" panose="020B0004020202020204" pitchFamily="34" charset="0"/>
                <a:cs typeface="Calibri" panose="020F0502020204030204" pitchFamily="34" charset="0"/>
              </a:rPr>
              <a:t>Ako prekonať sociálnu kategorizáciu</a:t>
            </a:r>
            <a:r>
              <a:rPr lang="en-GB" sz="3600" dirty="0">
                <a:solidFill>
                  <a:srgbClr val="FFAA5A"/>
                </a:solidFill>
                <a:latin typeface="Aptos" panose="020B0004020202020204" pitchFamily="34" charset="0"/>
                <a:cs typeface="Calibri" panose="020F0502020204030204" pitchFamily="34" charset="0"/>
              </a:rPr>
              <a:t>?</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92500" lnSpcReduction="20000"/>
          </a:bodyPr>
          <a:lstStyle/>
          <a:p>
            <a:pPr>
              <a:spcAft>
                <a:spcPts val="600"/>
              </a:spcAft>
            </a:pPr>
            <a:r>
              <a:rPr lang="en-GB" sz="3600" dirty="0">
                <a:latin typeface="Aptos" panose="020B0004020202020204" pitchFamily="34" charset="0"/>
              </a:rPr>
              <a:t> </a:t>
            </a:r>
            <a:r>
              <a:rPr lang="sk-SK" sz="3600" b="1" dirty="0">
                <a:latin typeface="Aptos" panose="020B0004020202020204" pitchFamily="34" charset="0"/>
              </a:rPr>
              <a:t>Vytvorenie novej spoločnej kultúry v rámci skupiny</a:t>
            </a:r>
            <a:r>
              <a:rPr lang="en-GB" sz="3600" dirty="0">
                <a:latin typeface="Aptos" panose="020B0004020202020204" pitchFamily="34" charset="0"/>
              </a:rPr>
              <a:t>.</a:t>
            </a:r>
            <a:r>
              <a:rPr lang="sk-SK" sz="3600" dirty="0">
                <a:latin typeface="Aptos" panose="020B0004020202020204" pitchFamily="34" charset="0"/>
              </a:rPr>
              <a:t> </a:t>
            </a:r>
            <a:endParaRPr lang="en-GB" sz="3600" b="1" dirty="0">
              <a:latin typeface="Aptos" panose="020B0004020202020204" pitchFamily="34" charset="0"/>
            </a:endParaRPr>
          </a:p>
          <a:p>
            <a:pPr lvl="1">
              <a:spcAft>
                <a:spcPts val="600"/>
              </a:spcAft>
              <a:buClr>
                <a:srgbClr val="FFAA5A"/>
              </a:buClr>
              <a:buFont typeface="Wingdings" panose="05000000000000000000" pitchFamily="2" charset="2"/>
              <a:buChar char="§"/>
            </a:pPr>
            <a:r>
              <a:rPr lang="sk-SK" sz="3200" b="1" dirty="0">
                <a:latin typeface="Aptos" panose="020B0004020202020204" pitchFamily="34" charset="0"/>
              </a:rPr>
              <a:t>Rýchly tip: </a:t>
            </a:r>
            <a:r>
              <a:rPr lang="sk-SK" sz="3200" dirty="0">
                <a:latin typeface="Aptos" panose="020B0004020202020204" pitchFamily="34" charset="0"/>
              </a:rPr>
              <a:t>Uvažujte o</a:t>
            </a:r>
            <a:r>
              <a:rPr lang="sk-SK" sz="3200" b="1" dirty="0">
                <a:latin typeface="Aptos" panose="020B0004020202020204" pitchFamily="34" charset="0"/>
              </a:rPr>
              <a:t> </a:t>
            </a:r>
            <a:r>
              <a:rPr lang="sk-SK" sz="3200" dirty="0">
                <a:latin typeface="Aptos" panose="020B0004020202020204" pitchFamily="34" charset="0"/>
              </a:rPr>
              <a:t>jednotlivcoch patriacich do inej kultúrnej skupiny ako je tá vaša, napr. iné</a:t>
            </a:r>
            <a:r>
              <a:rPr lang="en-GB" sz="3200" dirty="0">
                <a:latin typeface="Aptos" panose="020B0004020202020204" pitchFamily="34" charset="0"/>
              </a:rPr>
              <a:t> </a:t>
            </a:r>
            <a:r>
              <a:rPr lang="sk-SK" sz="3200" dirty="0">
                <a:latin typeface="Aptos" panose="020B0004020202020204" pitchFamily="34" charset="0"/>
              </a:rPr>
              <a:t>náboženstvo a/alebo etnická príslušnosť</a:t>
            </a:r>
            <a:r>
              <a:rPr lang="en-GB" sz="3200" dirty="0">
                <a:latin typeface="Aptos" panose="020B0004020202020204" pitchFamily="34" charset="0"/>
              </a:rPr>
              <a:t>.</a:t>
            </a:r>
            <a:r>
              <a:rPr lang="sk-SK" sz="3200" dirty="0">
                <a:latin typeface="Aptos" panose="020B0004020202020204" pitchFamily="34" charset="0"/>
              </a:rPr>
              <a:t> Viete si predstaviť spoločnú kultúrnu skupinu s týmito jednotlivcami? </a:t>
            </a:r>
            <a:r>
              <a:rPr lang="en-GB" sz="3200" dirty="0">
                <a:latin typeface="Aptos" panose="020B0004020202020204" pitchFamily="34" charset="0"/>
              </a:rPr>
              <a:t>  </a:t>
            </a:r>
          </a:p>
          <a:p>
            <a:pPr>
              <a:spcAft>
                <a:spcPts val="600"/>
              </a:spcAft>
            </a:pPr>
            <a:r>
              <a:rPr lang="sk-SK" sz="3600" b="1" dirty="0">
                <a:latin typeface="Aptos" panose="020B0004020202020204" pitchFamily="34" charset="0"/>
              </a:rPr>
              <a:t>Premýšľajte o kultúrnych skupinách, do ktorých patríte vy</a:t>
            </a:r>
            <a:r>
              <a:rPr lang="en-GB" sz="3600" b="1" dirty="0">
                <a:latin typeface="Aptos" panose="020B0004020202020204" pitchFamily="34" charset="0"/>
              </a:rPr>
              <a:t>!</a:t>
            </a:r>
          </a:p>
          <a:p>
            <a:pPr marL="0" indent="0">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46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440657"/>
          </a:xfrm>
        </p:spPr>
        <p:txBody>
          <a:bodyPr>
            <a:normAutofit fontScale="90000"/>
          </a:bodyPr>
          <a:lstStyle/>
          <a:p>
            <a:pPr algn="l">
              <a:spcAft>
                <a:spcPts val="600"/>
              </a:spcAft>
            </a:pPr>
            <a:r>
              <a:rPr lang="sk-SK" sz="4000" dirty="0">
                <a:latin typeface="Aptos" panose="020B0004020202020204" pitchFamily="34" charset="0"/>
                <a:cs typeface="Calibri" panose="020F0502020204030204" pitchFamily="34" charset="0"/>
              </a:rPr>
              <a:t>Úvod do sociálnej psychológie </a:t>
            </a:r>
            <a:br>
              <a:rPr lang="sk-SK" sz="4000" dirty="0">
                <a:latin typeface="Aptos" panose="020B0004020202020204" pitchFamily="34" charset="0"/>
                <a:cs typeface="Calibri" panose="020F0502020204030204" pitchFamily="34" charset="0"/>
              </a:rPr>
            </a:br>
            <a:r>
              <a:rPr lang="en-GB" sz="2700" dirty="0">
                <a:solidFill>
                  <a:srgbClr val="FFAA5A"/>
                </a:solidFill>
                <a:latin typeface="Aptos" panose="020B0004020202020204" pitchFamily="34" charset="0"/>
                <a:cs typeface="Calibri" panose="020F0502020204030204" pitchFamily="34" charset="0"/>
              </a:rPr>
              <a:t>Experiment Robbers</a:t>
            </a:r>
            <a:r>
              <a:rPr lang="sk-SK" sz="2700" dirty="0">
                <a:solidFill>
                  <a:srgbClr val="FFAA5A"/>
                </a:solidFill>
                <a:latin typeface="Aptos" panose="020B0004020202020204" pitchFamily="34" charset="0"/>
                <a:cs typeface="Calibri" panose="020F0502020204030204" pitchFamily="34" charset="0"/>
              </a:rPr>
              <a:t>a</a:t>
            </a:r>
            <a:r>
              <a:rPr lang="en-GB" sz="2700" dirty="0">
                <a:solidFill>
                  <a:srgbClr val="FFAA5A"/>
                </a:solidFill>
                <a:latin typeface="Aptos" panose="020B0004020202020204" pitchFamily="34" charset="0"/>
                <a:cs typeface="Calibri" panose="020F0502020204030204" pitchFamily="34" charset="0"/>
              </a:rPr>
              <a:t> Cave</a:t>
            </a:r>
            <a:r>
              <a:rPr lang="sk-SK" sz="2700" dirty="0">
                <a:solidFill>
                  <a:srgbClr val="FFAA5A"/>
                </a:solidFill>
                <a:latin typeface="Aptos" panose="020B0004020202020204" pitchFamily="34" charset="0"/>
                <a:cs typeface="Calibri" panose="020F0502020204030204" pitchFamily="34" charset="0"/>
              </a:rPr>
              <a:t>a, ktorý uskutočnil </a:t>
            </a:r>
            <a:r>
              <a:rPr lang="sk-SK" sz="2700" dirty="0" err="1">
                <a:solidFill>
                  <a:srgbClr val="FFAA5A"/>
                </a:solidFill>
                <a:latin typeface="Aptos" panose="020B0004020202020204" pitchFamily="34" charset="0"/>
                <a:cs typeface="Calibri" panose="020F0502020204030204" pitchFamily="34" charset="0"/>
              </a:rPr>
              <a:t>Muzafer</a:t>
            </a:r>
            <a:r>
              <a:rPr lang="sk-SK" sz="2700" dirty="0">
                <a:solidFill>
                  <a:srgbClr val="FFAA5A"/>
                </a:solidFill>
                <a:latin typeface="Aptos" panose="020B0004020202020204" pitchFamily="34" charset="0"/>
                <a:cs typeface="Calibri" panose="020F0502020204030204" pitchFamily="34" charset="0"/>
              </a:rPr>
              <a:t> </a:t>
            </a:r>
            <a:r>
              <a:rPr lang="sk-SK" sz="2700" dirty="0" err="1">
                <a:solidFill>
                  <a:srgbClr val="FFAA5A"/>
                </a:solidFill>
                <a:latin typeface="Aptos" panose="020B0004020202020204" pitchFamily="34" charset="0"/>
                <a:cs typeface="Calibri" panose="020F0502020204030204" pitchFamily="34" charset="0"/>
              </a:rPr>
              <a:t>Sherif</a:t>
            </a:r>
            <a:r>
              <a:rPr lang="sk-SK" sz="2700" dirty="0">
                <a:solidFill>
                  <a:srgbClr val="FFAA5A"/>
                </a:solidFill>
                <a:latin typeface="Aptos" panose="020B0004020202020204" pitchFamily="34" charset="0"/>
                <a:cs typeface="Calibri" panose="020F0502020204030204" pitchFamily="34" charset="0"/>
              </a:rPr>
              <a:t> v 50-tych rokoch minulého storočia, do ktorého sa zapojilo 22 chlapcov v letných táboroch v Oklahome.</a:t>
            </a:r>
            <a:r>
              <a:rPr lang="en-GB" sz="2700" dirty="0">
                <a:solidFill>
                  <a:srgbClr val="FFAA5A"/>
                </a:solidFill>
                <a:latin typeface="Aptos" panose="020B0004020202020204" pitchFamily="34" charset="0"/>
                <a:cs typeface="Calibri" panose="020F0502020204030204" pitchFamily="34" charset="0"/>
              </a:rPr>
              <a:t> </a:t>
            </a:r>
            <a:r>
              <a:rPr lang="sk-SK" sz="2700" dirty="0">
                <a:solidFill>
                  <a:srgbClr val="FFAA5A"/>
                </a:solidFill>
                <a:latin typeface="Aptos" panose="020B0004020202020204" pitchFamily="34" charset="0"/>
                <a:cs typeface="Calibri" panose="020F0502020204030204" pitchFamily="34" charset="0"/>
              </a:rPr>
              <a:t> </a:t>
            </a:r>
            <a:r>
              <a:rPr lang="en-GB" sz="2700" dirty="0">
                <a:solidFill>
                  <a:srgbClr val="FFAA5A"/>
                </a:solidFill>
                <a:latin typeface="Aptos" panose="020B0004020202020204" pitchFamily="34" charset="0"/>
                <a:cs typeface="Calibri" panose="020F0502020204030204" pitchFamily="34" charset="0"/>
              </a:rPr>
              <a:t>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952385"/>
            <a:ext cx="6312381" cy="4255568"/>
          </a:xfrm>
        </p:spPr>
        <p:txBody>
          <a:bodyPr>
            <a:normAutofit fontScale="85000" lnSpcReduction="20000"/>
          </a:bodyPr>
          <a:lstStyle/>
          <a:p>
            <a:pPr>
              <a:spcAft>
                <a:spcPts val="600"/>
              </a:spcAft>
            </a:pPr>
            <a:r>
              <a:rPr lang="sk-SK" sz="3200" dirty="0">
                <a:latin typeface="Aptos" panose="020B0004020202020204" pitchFamily="34" charset="0"/>
              </a:rPr>
              <a:t>Boli vytvorené skupiny chlapcov, ktorí vykazovali určité spoločné rysy.  </a:t>
            </a:r>
            <a:endParaRPr lang="en-GB" sz="3200" dirty="0">
              <a:latin typeface="Aptos" panose="020B0004020202020204" pitchFamily="34" charset="0"/>
            </a:endParaRPr>
          </a:p>
          <a:p>
            <a:pPr>
              <a:spcAft>
                <a:spcPts val="600"/>
              </a:spcAft>
            </a:pPr>
            <a:r>
              <a:rPr lang="sk-SK" sz="3200" dirty="0">
                <a:latin typeface="Aptos" panose="020B0004020202020204" pitchFamily="34" charset="0"/>
              </a:rPr>
              <a:t>Keď sa realizovala súťaž medzi skupinami, skupinová identita prekonala individualizmus v skupinách. </a:t>
            </a:r>
            <a:endParaRPr lang="en-GB" sz="3200" dirty="0">
              <a:latin typeface="Aptos" panose="020B0004020202020204" pitchFamily="34" charset="0"/>
            </a:endParaRPr>
          </a:p>
          <a:p>
            <a:pPr>
              <a:spcAft>
                <a:spcPts val="600"/>
              </a:spcAft>
            </a:pPr>
            <a:r>
              <a:rPr lang="sk-SK" sz="3200" dirty="0">
                <a:latin typeface="Aptos" panose="020B0004020202020204" pitchFamily="34" charset="0"/>
              </a:rPr>
              <a:t>Neskôr kooperatívne úlohy minimalizovali konflikty a zdôraznili úlohu spoločných cieľov pri tlmení napätia medzi skupinami</a:t>
            </a:r>
            <a:r>
              <a:rPr lang="en-GB" sz="3200" dirty="0">
                <a:latin typeface="Aptos" panose="020B0004020202020204" pitchFamily="34" charset="0"/>
              </a:rPr>
              <a:t>.</a:t>
            </a:r>
            <a:r>
              <a:rPr lang="sk-SK" sz="3200" dirty="0">
                <a:latin typeface="Aptos" panose="020B0004020202020204" pitchFamily="34" charset="0"/>
              </a:rPr>
              <a:t> </a:t>
            </a:r>
          </a:p>
          <a:p>
            <a:pPr marL="0" indent="0">
              <a:spcAft>
                <a:spcPts val="600"/>
              </a:spcAft>
              <a:buNone/>
            </a:pPr>
            <a:r>
              <a:rPr lang="sk-SK" sz="2400" b="1" dirty="0">
                <a:latin typeface="Aptos" panose="020B0004020202020204" pitchFamily="34" charset="0"/>
              </a:rPr>
              <a:t>Rýchly tip: </a:t>
            </a:r>
            <a:r>
              <a:rPr lang="sk-SK" sz="2400" dirty="0">
                <a:latin typeface="Aptos" panose="020B0004020202020204" pitchFamily="34" charset="0"/>
              </a:rPr>
              <a:t>viete si spomenúť na nejaký príklad online spolupráce, ktorý pomohol prekonať predsudky a konflikty medzi skupinami</a:t>
            </a:r>
            <a:r>
              <a:rPr lang="en-GB" sz="2400" dirty="0">
                <a:latin typeface="Aptos" panose="020B0004020202020204" pitchFamily="34" charset="0"/>
              </a:rPr>
              <a:t>?</a:t>
            </a:r>
            <a:r>
              <a:rPr lang="sk-SK" sz="2400" dirty="0">
                <a:latin typeface="Aptos" panose="020B0004020202020204" pitchFamily="34" charset="0"/>
              </a:rPr>
              <a:t> </a:t>
            </a:r>
            <a:endParaRPr lang="en-GB" sz="2400" dirty="0">
              <a:latin typeface="Aptos" panose="020B0004020202020204" pitchFamily="34" charset="0"/>
            </a:endParaRPr>
          </a:p>
          <a:p>
            <a:pPr marL="0" indent="0">
              <a:spcAft>
                <a:spcPts val="600"/>
              </a:spcAft>
              <a:buNone/>
            </a:pPr>
            <a:endParaRPr lang="en-GB" sz="3200" dirty="0">
              <a:latin typeface="Aptos" panose="020B0004020202020204" pitchFamily="34" charset="0"/>
            </a:endParaRPr>
          </a:p>
          <a:p>
            <a:pPr marL="0" indent="0">
              <a:spcAft>
                <a:spcPts val="600"/>
              </a:spcAft>
              <a:buNone/>
            </a:pPr>
            <a:endParaRPr lang="en-GB" sz="32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023" y="2175442"/>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796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a:bodyPr>
          <a:lstStyle/>
          <a:p>
            <a:r>
              <a:rPr lang="sk-SK" sz="4400" dirty="0">
                <a:latin typeface="Aptos" panose="020B0004020202020204" pitchFamily="34" charset="0"/>
                <a:cs typeface="Calibri" panose="020F0502020204030204" pitchFamily="34" charset="0"/>
              </a:rPr>
              <a:t>Úvod do sociálnej psychológie</a:t>
            </a:r>
            <a:endParaRPr lang="en-US" sz="4400" dirty="0">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4644801" y="1883216"/>
            <a:ext cx="6466221" cy="4368954"/>
          </a:xfrm>
        </p:spPr>
        <p:txBody>
          <a:bodyPr vert="horz" lIns="91440" tIns="45720" rIns="91440" bIns="45720" rtlCol="0">
            <a:normAutofit/>
          </a:bodyPr>
          <a:lstStyle/>
          <a:p>
            <a:r>
              <a:rPr lang="en-GB" sz="3200" dirty="0">
                <a:latin typeface="Aptos" panose="020B0004020202020204" pitchFamily="34" charset="0"/>
                <a:ea typeface="Cambria"/>
              </a:rPr>
              <a:t> </a:t>
            </a:r>
            <a:r>
              <a:rPr lang="sk-SK" sz="3200" b="1" dirty="0">
                <a:latin typeface="Aptos" panose="020B0004020202020204" pitchFamily="34" charset="0"/>
                <a:ea typeface="Cambria"/>
              </a:rPr>
              <a:t>Čo je etnocentrizmus</a:t>
            </a:r>
            <a:r>
              <a:rPr lang="en-GB" sz="3200" dirty="0">
                <a:latin typeface="Aptos" panose="020B0004020202020204" pitchFamily="34" charset="0"/>
                <a:ea typeface="Cambria"/>
              </a:rPr>
              <a:t>?</a:t>
            </a:r>
            <a:r>
              <a:rPr lang="sk-SK" sz="3200" dirty="0">
                <a:latin typeface="Aptos" panose="020B0004020202020204" pitchFamily="34" charset="0"/>
                <a:ea typeface="Cambria"/>
              </a:rPr>
              <a:t> Je to tendencia považovať hodnoty svojej kultúrnej skupiny za nadradené a absolútne. </a:t>
            </a:r>
            <a:r>
              <a:rPr lang="en-GB" sz="3200" dirty="0">
                <a:latin typeface="Aptos" panose="020B0004020202020204" pitchFamily="34" charset="0"/>
                <a:ea typeface="Cambria"/>
              </a:rPr>
              <a:t> </a:t>
            </a:r>
          </a:p>
          <a:p>
            <a:r>
              <a:rPr lang="en-GB" sz="3200" dirty="0">
                <a:latin typeface="Aptos" panose="020B0004020202020204" pitchFamily="34" charset="0"/>
                <a:ea typeface="Cambria"/>
              </a:rPr>
              <a:t> </a:t>
            </a:r>
            <a:r>
              <a:rPr lang="sk-SK" sz="3200" b="1" dirty="0">
                <a:latin typeface="Aptos" panose="020B0004020202020204" pitchFamily="34" charset="0"/>
                <a:ea typeface="Cambria"/>
              </a:rPr>
              <a:t>Čo je predsudok</a:t>
            </a:r>
            <a:r>
              <a:rPr lang="en-GB" sz="3200" b="1" dirty="0">
                <a:latin typeface="Aptos" panose="020B0004020202020204" pitchFamily="34" charset="0"/>
                <a:ea typeface="Cambria"/>
              </a:rPr>
              <a:t>? </a:t>
            </a:r>
            <a:br>
              <a:rPr lang="sk-SK" sz="3200" b="1" dirty="0">
                <a:latin typeface="Aptos" panose="020B0004020202020204" pitchFamily="34" charset="0"/>
                <a:ea typeface="Cambria"/>
              </a:rPr>
            </a:br>
            <a:r>
              <a:rPr lang="sk-SK" sz="3200" dirty="0">
                <a:latin typeface="Aptos" panose="020B0004020202020204" pitchFamily="34" charset="0"/>
                <a:ea typeface="Cambria"/>
              </a:rPr>
              <a:t>Je to tendencia negatívne posudzovať jednotlivcov patriacich do iných kultúrnych skupín. </a:t>
            </a:r>
            <a:r>
              <a:rPr lang="en-GB" sz="3200" dirty="0">
                <a:latin typeface="Aptos" panose="020B0004020202020204" pitchFamily="34" charset="0"/>
                <a:ea typeface="Cambria"/>
              </a:rPr>
              <a:t> </a:t>
            </a:r>
          </a:p>
        </p:txBody>
      </p:sp>
      <p:pic>
        <p:nvPicPr>
          <p:cNvPr id="4" name="Picture 2" descr="Ethnocentrism">
            <a:extLst>
              <a:ext uri="{FF2B5EF4-FFF2-40B4-BE49-F238E27FC236}">
                <a16:creationId xmlns:a16="http://schemas.microsoft.com/office/drawing/2014/main" id="{A7F60C36-23F5-814A-D862-0CAAEA38D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15"/>
          <a:stretch/>
        </p:blipFill>
        <p:spPr bwMode="auto">
          <a:xfrm>
            <a:off x="251315" y="1810613"/>
            <a:ext cx="3941691" cy="323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744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sk-SK" sz="4400" dirty="0">
                <a:latin typeface="Aptos" panose="020B0004020202020204" pitchFamily="34" charset="0"/>
                <a:cs typeface="Calibri" panose="020F0502020204030204" pitchFamily="34" charset="0"/>
              </a:rPr>
              <a:t>Úvod do sociálnej psychológie</a:t>
            </a:r>
            <a:br>
              <a:rPr lang="en-US" sz="4400" dirty="0">
                <a:latin typeface="Aptos" panose="020B0004020202020204" pitchFamily="34" charset="0"/>
                <a:ea typeface="Cambria"/>
              </a:rPr>
            </a:br>
            <a:r>
              <a:rPr lang="sk-SK" sz="4000" dirty="0">
                <a:solidFill>
                  <a:srgbClr val="FFAA5A"/>
                </a:solidFill>
                <a:latin typeface="Aptos" panose="020B0004020202020204" pitchFamily="34" charset="0"/>
                <a:ea typeface="Cambria"/>
              </a:rPr>
              <a:t>Súčasti predsudkov</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5879803" cy="4368954"/>
          </a:xfrm>
        </p:spPr>
        <p:txBody>
          <a:bodyPr vert="horz" lIns="91440" tIns="45720" rIns="91440" bIns="45720" rtlCol="0">
            <a:normAutofit fontScale="92500" lnSpcReduction="20000"/>
          </a:bodyPr>
          <a:lstStyle/>
          <a:p>
            <a:pPr algn="just"/>
            <a:r>
              <a:rPr lang="en-GB" sz="3200" dirty="0">
                <a:latin typeface="Aptos" panose="020B0004020202020204" pitchFamily="34" charset="0"/>
                <a:ea typeface="Cambria"/>
              </a:rPr>
              <a:t> </a:t>
            </a:r>
            <a:r>
              <a:rPr lang="sk-SK" sz="3200" b="1" dirty="0">
                <a:latin typeface="Aptos" panose="020B0004020202020204" pitchFamily="34" charset="0"/>
                <a:ea typeface="Cambria"/>
              </a:rPr>
              <a:t>Stereotyp:</a:t>
            </a:r>
            <a:r>
              <a:rPr lang="sk-SK" sz="3200" dirty="0">
                <a:latin typeface="Aptos" panose="020B0004020202020204" pitchFamily="34" charset="0"/>
                <a:ea typeface="Cambria"/>
              </a:rPr>
              <a:t> ide o kognitívny prvok, ktorý sa vzťahuje na informácie súvisiace s kultúrnou skupinou</a:t>
            </a:r>
            <a:r>
              <a:rPr lang="en-GB" sz="3200" dirty="0">
                <a:latin typeface="Aptos" panose="020B0004020202020204" pitchFamily="34" charset="0"/>
                <a:ea typeface="Cambria"/>
              </a:rPr>
              <a:t>.</a:t>
            </a:r>
            <a:r>
              <a:rPr lang="sk-SK" sz="3200" dirty="0">
                <a:latin typeface="Aptos" panose="020B0004020202020204" pitchFamily="34" charset="0"/>
                <a:ea typeface="Cambria"/>
              </a:rPr>
              <a:t> </a:t>
            </a:r>
            <a:r>
              <a:rPr lang="en-GB" sz="3200" dirty="0">
                <a:latin typeface="Aptos" panose="020B0004020202020204" pitchFamily="34" charset="0"/>
                <a:ea typeface="Cambria"/>
              </a:rPr>
              <a:t> </a:t>
            </a:r>
          </a:p>
          <a:p>
            <a:pPr algn="just"/>
            <a:r>
              <a:rPr lang="en-GB" sz="3200" dirty="0">
                <a:latin typeface="Aptos" panose="020B0004020202020204" pitchFamily="34" charset="0"/>
                <a:ea typeface="Cambria"/>
              </a:rPr>
              <a:t> </a:t>
            </a:r>
            <a:r>
              <a:rPr lang="sk-SK" sz="3200" b="1" dirty="0">
                <a:latin typeface="Aptos" panose="020B0004020202020204" pitchFamily="34" charset="0"/>
                <a:ea typeface="Cambria"/>
              </a:rPr>
              <a:t>Emócia:</a:t>
            </a:r>
            <a:r>
              <a:rPr lang="sk-SK" sz="3200" dirty="0">
                <a:latin typeface="Aptos" panose="020B0004020202020204" pitchFamily="34" charset="0"/>
                <a:ea typeface="Cambria"/>
              </a:rPr>
              <a:t> je kľúčový prvok predsudku, z ktorého vzniká negatívny úsudok</a:t>
            </a:r>
            <a:r>
              <a:rPr lang="en-GB" sz="3200" dirty="0">
                <a:latin typeface="Aptos" panose="020B0004020202020204" pitchFamily="34" charset="0"/>
                <a:ea typeface="Cambria"/>
              </a:rPr>
              <a:t>.</a:t>
            </a:r>
            <a:r>
              <a:rPr lang="sk-SK" sz="3200" dirty="0">
                <a:latin typeface="Aptos" panose="020B0004020202020204" pitchFamily="34" charset="0"/>
                <a:ea typeface="Cambria"/>
              </a:rPr>
              <a:t> </a:t>
            </a:r>
            <a:endParaRPr lang="en-GB" sz="3200" dirty="0">
              <a:latin typeface="Aptos" panose="020B0004020202020204" pitchFamily="34" charset="0"/>
              <a:ea typeface="Cambria"/>
            </a:endParaRPr>
          </a:p>
          <a:p>
            <a:pPr algn="just"/>
            <a:r>
              <a:rPr lang="en-GB" sz="3200" dirty="0">
                <a:latin typeface="Aptos" panose="020B0004020202020204" pitchFamily="34" charset="0"/>
                <a:ea typeface="Cambria"/>
              </a:rPr>
              <a:t> </a:t>
            </a:r>
            <a:r>
              <a:rPr lang="sk-SK" sz="3200" b="1" dirty="0">
                <a:latin typeface="Aptos" panose="020B0004020202020204" pitchFamily="34" charset="0"/>
                <a:ea typeface="Cambria"/>
              </a:rPr>
              <a:t>Diskriminácia:</a:t>
            </a:r>
            <a:r>
              <a:rPr lang="sk-SK" sz="3200" dirty="0">
                <a:latin typeface="Aptos" panose="020B0004020202020204" pitchFamily="34" charset="0"/>
                <a:ea typeface="Cambria"/>
              </a:rPr>
              <a:t> je prvok správania, ktorý vedie k činnostiam namiereným proti cieľovej kultúrnej skupine</a:t>
            </a:r>
            <a:r>
              <a:rPr lang="en-GB" sz="3200" dirty="0">
                <a:latin typeface="Aptos" panose="020B0004020202020204" pitchFamily="34" charset="0"/>
                <a:ea typeface="Cambria"/>
              </a:rPr>
              <a:t>.</a:t>
            </a:r>
            <a:r>
              <a:rPr lang="sk-SK" sz="3200" dirty="0">
                <a:latin typeface="Aptos" panose="020B0004020202020204" pitchFamily="34" charset="0"/>
                <a:ea typeface="Cambria"/>
              </a:rPr>
              <a:t> </a:t>
            </a:r>
            <a:r>
              <a:rPr lang="en-GB" sz="3200" dirty="0">
                <a:latin typeface="Aptos" panose="020B0004020202020204" pitchFamily="34" charset="0"/>
                <a:ea typeface="Cambria"/>
              </a:rPr>
              <a:t> </a:t>
            </a:r>
          </a:p>
        </p:txBody>
      </p:sp>
      <p:pic>
        <p:nvPicPr>
          <p:cNvPr id="5" name="Picture 4" descr="Help me out - prejudice - CBBC - BBC">
            <a:extLst>
              <a:ext uri="{FF2B5EF4-FFF2-40B4-BE49-F238E27FC236}">
                <a16:creationId xmlns:a16="http://schemas.microsoft.com/office/drawing/2014/main" id="{93DC6CE7-83B0-EB38-0F63-6827D5D86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2" y="2220097"/>
            <a:ext cx="4691925" cy="263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731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sk-SK" sz="4400" dirty="0">
                <a:latin typeface="Aptos" panose="020B0004020202020204" pitchFamily="34" charset="0"/>
                <a:cs typeface="Calibri" panose="020F0502020204030204" pitchFamily="34" charset="0"/>
              </a:rPr>
              <a:t>Úvod do sociálnej psychológie  </a:t>
            </a:r>
            <a:br>
              <a:rPr lang="en-US" sz="4400" dirty="0">
                <a:latin typeface="Aptos" panose="020B0004020202020204" pitchFamily="34" charset="0"/>
                <a:ea typeface="Cambria"/>
              </a:rPr>
            </a:br>
            <a:r>
              <a:rPr lang="sk-SK" sz="4000" dirty="0">
                <a:solidFill>
                  <a:srgbClr val="FFAA5A"/>
                </a:solidFill>
                <a:latin typeface="Aptos" panose="020B0004020202020204" pitchFamily="34" charset="0"/>
                <a:ea typeface="Cambria"/>
              </a:rPr>
              <a:t>Príklad predsudku </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fontScale="92500" lnSpcReduction="10000"/>
          </a:bodyPr>
          <a:lstStyle/>
          <a:p>
            <a:r>
              <a:rPr lang="sk-SK" sz="3200" b="1" dirty="0">
                <a:latin typeface="Aptos" panose="020B0004020202020204" pitchFamily="34" charset="0"/>
                <a:ea typeface="Cambria"/>
              </a:rPr>
              <a:t>Stereotyp: </a:t>
            </a:r>
            <a:r>
              <a:rPr lang="sk-SK" sz="3200" dirty="0">
                <a:latin typeface="Aptos" panose="020B0004020202020204" pitchFamily="34" charset="0"/>
                <a:ea typeface="Cambria"/>
              </a:rPr>
              <a:t>„Všetci Rómovia sú zlodeji</a:t>
            </a:r>
            <a:r>
              <a:rPr lang="en-GB" sz="3200" dirty="0">
                <a:latin typeface="Aptos" panose="020B0004020202020204" pitchFamily="34" charset="0"/>
                <a:ea typeface="Cambria"/>
              </a:rPr>
              <a:t>“.</a:t>
            </a:r>
            <a:r>
              <a:rPr lang="sk-SK" sz="3200" b="1" dirty="0">
                <a:latin typeface="Aptos" panose="020B0004020202020204" pitchFamily="34" charset="0"/>
                <a:ea typeface="Cambria"/>
              </a:rPr>
              <a:t> </a:t>
            </a:r>
            <a:r>
              <a:rPr lang="en-GB" sz="3200" dirty="0">
                <a:latin typeface="Aptos" panose="020B0004020202020204" pitchFamily="34" charset="0"/>
                <a:ea typeface="Cambria"/>
              </a:rPr>
              <a:t> </a:t>
            </a:r>
          </a:p>
          <a:p>
            <a:r>
              <a:rPr lang="en-GB" sz="3200" dirty="0">
                <a:latin typeface="Aptos" panose="020B0004020202020204" pitchFamily="34" charset="0"/>
                <a:ea typeface="Cambria"/>
              </a:rPr>
              <a:t> </a:t>
            </a:r>
            <a:r>
              <a:rPr lang="pl-PL" sz="3200" b="1" dirty="0">
                <a:latin typeface="Aptos" panose="020B0004020202020204" pitchFamily="34" charset="0"/>
                <a:ea typeface="Cambria"/>
              </a:rPr>
              <a:t>Emócia:</a:t>
            </a:r>
            <a:r>
              <a:rPr lang="pl-PL" sz="3200" dirty="0">
                <a:latin typeface="Aptos" panose="020B0004020202020204" pitchFamily="34" charset="0"/>
                <a:ea typeface="Cambria"/>
              </a:rPr>
              <a:t> "Toto ma hnevá a pohoršuje.„ </a:t>
            </a:r>
            <a:endParaRPr lang="en-GB" sz="3200" dirty="0">
              <a:latin typeface="Aptos" panose="020B0004020202020204" pitchFamily="34" charset="0"/>
              <a:ea typeface="Cambria"/>
            </a:endParaRPr>
          </a:p>
          <a:p>
            <a:r>
              <a:rPr lang="en-GB" sz="3200" dirty="0">
                <a:latin typeface="Aptos" panose="020B0004020202020204" pitchFamily="34" charset="0"/>
                <a:ea typeface="Cambria"/>
              </a:rPr>
              <a:t> </a:t>
            </a:r>
            <a:r>
              <a:rPr lang="sk-SK" sz="3200" b="1" dirty="0">
                <a:latin typeface="Aptos" panose="020B0004020202020204" pitchFamily="34" charset="0"/>
                <a:ea typeface="Cambria"/>
              </a:rPr>
              <a:t>Diskriminácia:</a:t>
            </a:r>
            <a:r>
              <a:rPr lang="sk-SK" sz="3200" dirty="0">
                <a:latin typeface="Aptos" panose="020B0004020202020204" pitchFamily="34" charset="0"/>
                <a:ea typeface="Cambria"/>
              </a:rPr>
              <a:t> „Preto ich v autobuse urážam</a:t>
            </a:r>
            <a:r>
              <a:rPr lang="en-GB" sz="3200" dirty="0">
                <a:latin typeface="Aptos" panose="020B0004020202020204" pitchFamily="34" charset="0"/>
                <a:ea typeface="Cambria"/>
              </a:rPr>
              <a:t>“.</a:t>
            </a:r>
            <a:r>
              <a:rPr lang="sk-SK" sz="3200" dirty="0">
                <a:latin typeface="Aptos" panose="020B0004020202020204" pitchFamily="34" charset="0"/>
                <a:ea typeface="Cambria"/>
              </a:rPr>
              <a:t> </a:t>
            </a:r>
            <a:endParaRPr lang="en-GB" sz="3200" dirty="0">
              <a:latin typeface="Aptos" panose="020B0004020202020204" pitchFamily="34" charset="0"/>
              <a:ea typeface="Cambria"/>
            </a:endParaRPr>
          </a:p>
          <a:p>
            <a:pPr marL="0" indent="0">
              <a:buNone/>
            </a:pPr>
            <a:r>
              <a:rPr lang="sk-SK" sz="3200" b="1" dirty="0">
                <a:latin typeface="Aptos" panose="020B0004020202020204" pitchFamily="34" charset="0"/>
                <a:ea typeface="Cambria"/>
              </a:rPr>
              <a:t>Rýchly tip</a:t>
            </a:r>
            <a:r>
              <a:rPr lang="en-GB" sz="3200" b="1" dirty="0">
                <a:latin typeface="Aptos" panose="020B0004020202020204" pitchFamily="34" charset="0"/>
                <a:ea typeface="Cambria"/>
              </a:rPr>
              <a:t>: </a:t>
            </a:r>
            <a:r>
              <a:rPr lang="sk-SK" sz="3200" dirty="0">
                <a:latin typeface="Aptos" panose="020B0004020202020204" pitchFamily="34" charset="0"/>
                <a:ea typeface="Cambria"/>
              </a:rPr>
              <a:t>viete si spomenúť na nejaké príklady predsudkov, s ktorými ste sa stretli na sociálnych sieťach</a:t>
            </a:r>
            <a:r>
              <a:rPr lang="en-GB" sz="3200" dirty="0">
                <a:latin typeface="Aptos" panose="020B0004020202020204" pitchFamily="34" charset="0"/>
                <a:ea typeface="Cambria"/>
              </a:rPr>
              <a:t>?</a:t>
            </a:r>
            <a:r>
              <a:rPr lang="sk-SK" sz="3200" dirty="0">
                <a:latin typeface="Aptos" panose="020B0004020202020204" pitchFamily="34" charset="0"/>
                <a:ea typeface="Cambria"/>
              </a:rPr>
              <a:t> </a:t>
            </a:r>
            <a:r>
              <a:rPr lang="en-GB" sz="3200" dirty="0">
                <a:latin typeface="Aptos" panose="020B0004020202020204" pitchFamily="34" charset="0"/>
                <a:ea typeface="Cambria"/>
              </a:rPr>
              <a:t> </a:t>
            </a:r>
          </a:p>
        </p:txBody>
      </p:sp>
      <p:pic>
        <p:nvPicPr>
          <p:cNvPr id="5" name="Picture 4" descr="Help me out - prejudice - CBBC - BBC">
            <a:extLst>
              <a:ext uri="{FF2B5EF4-FFF2-40B4-BE49-F238E27FC236}">
                <a16:creationId xmlns:a16="http://schemas.microsoft.com/office/drawing/2014/main" id="{93DC6CE7-83B0-EB38-0F63-6827D5D86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2" y="2220097"/>
            <a:ext cx="4691925" cy="263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752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sk-SK" sz="4400" dirty="0">
                <a:latin typeface="Aptos" panose="020B0004020202020204" pitchFamily="34" charset="0"/>
                <a:cs typeface="Calibri" panose="020F0502020204030204" pitchFamily="34" charset="0"/>
              </a:rPr>
              <a:t>Úvod do sociálnej psychológie </a:t>
            </a:r>
            <a:br>
              <a:rPr lang="en-US" sz="4400" dirty="0">
                <a:latin typeface="Aptos" panose="020B0004020202020204" pitchFamily="34" charset="0"/>
                <a:ea typeface="Cambria"/>
              </a:rPr>
            </a:br>
            <a:r>
              <a:rPr lang="sk-SK" sz="4000" dirty="0">
                <a:solidFill>
                  <a:srgbClr val="FFAA5A"/>
                </a:solidFill>
                <a:latin typeface="Aptos" panose="020B0004020202020204" pitchFamily="34" charset="0"/>
                <a:ea typeface="Cambria"/>
              </a:rPr>
              <a:t>Príklad predsudku v online prostredí</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369236" y="1877181"/>
            <a:ext cx="6212979" cy="4368954"/>
          </a:xfrm>
        </p:spPr>
        <p:txBody>
          <a:bodyPr vert="horz" lIns="91440" tIns="45720" rIns="91440" bIns="45720" rtlCol="0">
            <a:normAutofit fontScale="92500"/>
          </a:bodyPr>
          <a:lstStyle/>
          <a:p>
            <a:pPr marL="0" indent="0" algn="ctr">
              <a:buNone/>
            </a:pPr>
            <a:r>
              <a:rPr lang="sk-SK" sz="3200" i="1" dirty="0">
                <a:latin typeface="Aptos" panose="020B0004020202020204" pitchFamily="34" charset="0"/>
                <a:ea typeface="Cambria"/>
              </a:rPr>
              <a:t>Predsudky voči ázijským Američanom počas pandémie</a:t>
            </a:r>
            <a:r>
              <a:rPr lang="en-GB" sz="3200" i="1" dirty="0">
                <a:latin typeface="Aptos" panose="020B0004020202020204" pitchFamily="34" charset="0"/>
                <a:ea typeface="Cambria"/>
              </a:rPr>
              <a:t> Covid-19</a:t>
            </a:r>
            <a:r>
              <a:rPr lang="sk-SK" sz="3200" i="1" dirty="0">
                <a:latin typeface="Aptos" panose="020B0004020202020204" pitchFamily="34" charset="0"/>
                <a:ea typeface="Cambria"/>
              </a:rPr>
              <a:t> </a:t>
            </a:r>
            <a:endParaRPr lang="en-GB" sz="3200" i="1" dirty="0">
              <a:latin typeface="Aptos" panose="020B0004020202020204" pitchFamily="34" charset="0"/>
              <a:ea typeface="Cambria"/>
            </a:endParaRPr>
          </a:p>
          <a:p>
            <a:pPr marL="0" indent="0" algn="just">
              <a:buNone/>
            </a:pPr>
            <a:r>
              <a:rPr lang="sk-SK" sz="2400" dirty="0">
                <a:latin typeface="Aptos" panose="020B0004020202020204" pitchFamily="34" charset="0"/>
                <a:ea typeface="Cambria"/>
              </a:rPr>
              <a:t>Prepuknutie ochorenia Covid-19 prinieslo zvýšený počet prípadov rasizmu, diskriminácie a násilia voči „Aziatom</a:t>
            </a:r>
            <a:r>
              <a:rPr lang="en-GB" sz="2400" dirty="0">
                <a:latin typeface="Aptos" panose="020B0004020202020204" pitchFamily="34" charset="0"/>
                <a:ea typeface="Cambria"/>
              </a:rPr>
              <a:t>“.</a:t>
            </a:r>
            <a:r>
              <a:rPr lang="sk-SK" sz="2400" dirty="0">
                <a:latin typeface="Aptos" panose="020B0004020202020204" pitchFamily="34" charset="0"/>
                <a:ea typeface="Cambria"/>
              </a:rPr>
              <a:t> Od januára 2020 mnohí ázijskí Američania konštatovali, že museli čeliť rasovému osočovaniu, neoprávneným ukončeniam pracovných pomerov, pľuvaniu, fyzickému násiliu, extrémnemu fyzickému dištancovaniu atď. </a:t>
            </a:r>
            <a:r>
              <a:rPr lang="en-GB" sz="2400" dirty="0">
                <a:latin typeface="Aptos" panose="020B0004020202020204" pitchFamily="34" charset="0"/>
                <a:ea typeface="Cambria"/>
              </a:rPr>
              <a:t> </a:t>
            </a:r>
          </a:p>
          <a:p>
            <a:pPr marL="0" indent="0" algn="ctr">
              <a:buNone/>
            </a:pPr>
            <a:r>
              <a:rPr lang="en-GB" sz="1600" dirty="0">
                <a:latin typeface="Aptos" panose="020B0004020202020204" pitchFamily="34" charset="0"/>
                <a:ea typeface="Cambria"/>
              </a:rPr>
              <a:t>Croucher S.M., Nguyen T. and Rahmani D. (2020). </a:t>
            </a:r>
            <a:r>
              <a:rPr lang="sk-SK" sz="1600" dirty="0">
                <a:latin typeface="Aptos" panose="020B0004020202020204" pitchFamily="34" charset="0"/>
                <a:ea typeface="Cambria"/>
              </a:rPr>
              <a:t>Predsudky voči ázijským Američanom počas pandémie </a:t>
            </a:r>
            <a:r>
              <a:rPr lang="en-GB" sz="1600" dirty="0">
                <a:latin typeface="Aptos" panose="020B0004020202020204" pitchFamily="34" charset="0"/>
                <a:ea typeface="Cambria"/>
              </a:rPr>
              <a:t>Covid-19: </a:t>
            </a:r>
            <a:r>
              <a:rPr lang="sk-SK" sz="1600" dirty="0">
                <a:latin typeface="Aptos" panose="020B0004020202020204" pitchFamily="34" charset="0"/>
                <a:ea typeface="Cambria"/>
              </a:rPr>
              <a:t>Vplyvy sociálnych médií v Spojených štátoch amerických</a:t>
            </a:r>
            <a:r>
              <a:rPr lang="en-GB" sz="1600" dirty="0">
                <a:latin typeface="Aptos" panose="020B0004020202020204" pitchFamily="34" charset="0"/>
                <a:ea typeface="Cambria"/>
              </a:rPr>
              <a:t>.</a:t>
            </a:r>
          </a:p>
        </p:txBody>
      </p:sp>
      <p:pic>
        <p:nvPicPr>
          <p:cNvPr id="4" name="Picture 4" descr="Taking the measure of prejudice in a pandemic">
            <a:extLst>
              <a:ext uri="{FF2B5EF4-FFF2-40B4-BE49-F238E27FC236}">
                <a16:creationId xmlns:a16="http://schemas.microsoft.com/office/drawing/2014/main" id="{F45AB197-C77A-D3A4-9785-13A816A8BF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785" y="2396172"/>
            <a:ext cx="4331321" cy="245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970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1407504"/>
          </a:xfrm>
        </p:spPr>
        <p:txBody>
          <a:bodyPr>
            <a:normAutofit fontScale="90000"/>
          </a:bodyPr>
          <a:lstStyle/>
          <a:p>
            <a:pPr algn="l"/>
            <a:r>
              <a:rPr lang="sk-SK" sz="4400" dirty="0">
                <a:latin typeface="Aptos" panose="020B0004020202020204" pitchFamily="34" charset="0"/>
                <a:cs typeface="Calibri" panose="020F0502020204030204" pitchFamily="34" charset="0"/>
              </a:rPr>
              <a:t>Úvod do sociálnej psychológie </a:t>
            </a:r>
            <a:br>
              <a:rPr lang="en-US" sz="4400" dirty="0">
                <a:latin typeface="Aptos" panose="020B0004020202020204" pitchFamily="34" charset="0"/>
                <a:ea typeface="Cambria"/>
              </a:rPr>
            </a:br>
            <a:r>
              <a:rPr lang="sk-SK" sz="3100" dirty="0">
                <a:solidFill>
                  <a:srgbClr val="FFAA5A"/>
                </a:solidFill>
                <a:latin typeface="Aptos" panose="020B0004020202020204" pitchFamily="34" charset="0"/>
                <a:ea typeface="Cambria"/>
              </a:rPr>
              <a:t>Akú úlohu zohrali médiá a sociálne médiá pri šírení predsudkov</a:t>
            </a:r>
            <a:r>
              <a:rPr lang="en-GB" sz="3100" dirty="0">
                <a:solidFill>
                  <a:srgbClr val="FFAA5A"/>
                </a:solidFill>
                <a:latin typeface="Aptos" panose="020B0004020202020204" pitchFamily="34" charset="0"/>
                <a:ea typeface="Cambria"/>
              </a:rPr>
              <a:t>? </a:t>
            </a:r>
            <a:r>
              <a:rPr lang="sk-SK" sz="3100" dirty="0">
                <a:solidFill>
                  <a:srgbClr val="FFAA5A"/>
                </a:solidFill>
                <a:latin typeface="Aptos" panose="020B0004020202020204" pitchFamily="34" charset="0"/>
                <a:ea typeface="Cambria"/>
              </a:rPr>
              <a:t> </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369236" y="1877181"/>
            <a:ext cx="6212979" cy="4368954"/>
          </a:xfrm>
        </p:spPr>
        <p:txBody>
          <a:bodyPr vert="horz" lIns="91440" tIns="45720" rIns="91440" bIns="45720" rtlCol="0">
            <a:normAutofit fontScale="92500" lnSpcReduction="20000"/>
          </a:bodyPr>
          <a:lstStyle/>
          <a:p>
            <a:pPr marL="0" indent="0" algn="ctr">
              <a:lnSpc>
                <a:spcPct val="150000"/>
              </a:lnSpc>
              <a:buNone/>
            </a:pPr>
            <a:r>
              <a:rPr lang="sk-SK" sz="3600" b="1" dirty="0">
                <a:latin typeface="Aptos" panose="020B0004020202020204" pitchFamily="34" charset="0"/>
              </a:rPr>
              <a:t>Zavádzajúce titulky médií  </a:t>
            </a:r>
            <a:r>
              <a:rPr lang="en-GB" sz="3200" dirty="0">
                <a:latin typeface="Aptos" panose="020B0004020202020204" pitchFamily="34" charset="0"/>
                <a:cs typeface="Calibri" panose="020F0502020204030204" pitchFamily="34" charset="0"/>
              </a:rPr>
              <a:t>“</a:t>
            </a:r>
            <a:r>
              <a:rPr lang="sk-SK" sz="3200" dirty="0">
                <a:latin typeface="Aptos" panose="020B0004020202020204" pitchFamily="34" charset="0"/>
                <a:cs typeface="Calibri" panose="020F0502020204030204" pitchFamily="34" charset="0"/>
              </a:rPr>
              <a:t>Peklo čínskych vírusov“</a:t>
            </a:r>
            <a:r>
              <a:rPr lang="en-GB" sz="3200" dirty="0">
                <a:latin typeface="Aptos" panose="020B0004020202020204" pitchFamily="34" charset="0"/>
                <a:cs typeface="Calibri" panose="020F0502020204030204" pitchFamily="34" charset="0"/>
              </a:rPr>
              <a:t> </a:t>
            </a:r>
            <a:r>
              <a:rPr lang="sk-SK" sz="3200" dirty="0">
                <a:latin typeface="Aptos" panose="020B0004020202020204" pitchFamily="34" charset="0"/>
                <a:cs typeface="Calibri" panose="020F0502020204030204" pitchFamily="34" charset="0"/>
              </a:rPr>
              <a:t> </a:t>
            </a:r>
            <a:endParaRPr lang="en-GB" sz="3200" dirty="0">
              <a:latin typeface="Aptos" panose="020B0004020202020204" pitchFamily="34" charset="0"/>
              <a:cs typeface="Calibri" panose="020F0502020204030204" pitchFamily="34" charset="0"/>
            </a:endParaRPr>
          </a:p>
          <a:p>
            <a:pPr marL="0" indent="0" algn="ctr">
              <a:lnSpc>
                <a:spcPct val="150000"/>
              </a:lnSpc>
              <a:buNone/>
            </a:pPr>
            <a:r>
              <a:rPr lang="en-GB" sz="3200" dirty="0">
                <a:latin typeface="Aptos" panose="020B0004020202020204" pitchFamily="34" charset="0"/>
                <a:cs typeface="Calibri" panose="020F0502020204030204" pitchFamily="34" charset="0"/>
              </a:rPr>
              <a:t>“</a:t>
            </a:r>
            <a:r>
              <a:rPr lang="sk-SK" sz="3200" dirty="0">
                <a:latin typeface="Aptos" panose="020B0004020202020204" pitchFamily="34" charset="0"/>
                <a:cs typeface="Calibri" panose="020F0502020204030204" pitchFamily="34" charset="0"/>
              </a:rPr>
              <a:t>Čínske deti zostaňte doma“</a:t>
            </a:r>
            <a:r>
              <a:rPr lang="en-GB" sz="3200" dirty="0">
                <a:latin typeface="Aptos" panose="020B0004020202020204" pitchFamily="34" charset="0"/>
                <a:cs typeface="Calibri" panose="020F0502020204030204" pitchFamily="34" charset="0"/>
              </a:rPr>
              <a:t> </a:t>
            </a:r>
            <a:r>
              <a:rPr lang="sk-SK" sz="3200" dirty="0">
                <a:latin typeface="Aptos" panose="020B0004020202020204" pitchFamily="34" charset="0"/>
                <a:cs typeface="Calibri" panose="020F0502020204030204" pitchFamily="34" charset="0"/>
              </a:rPr>
              <a:t> </a:t>
            </a:r>
            <a:endParaRPr lang="en-GB" sz="3200" dirty="0">
              <a:latin typeface="Aptos" panose="020B0004020202020204" pitchFamily="34" charset="0"/>
              <a:cs typeface="Calibri" panose="020F0502020204030204" pitchFamily="34" charset="0"/>
            </a:endParaRPr>
          </a:p>
          <a:p>
            <a:pPr marL="0" indent="0" algn="ctr">
              <a:lnSpc>
                <a:spcPct val="150000"/>
              </a:lnSpc>
              <a:buNone/>
            </a:pPr>
            <a:r>
              <a:rPr lang="en-GB" sz="3600" b="1" dirty="0">
                <a:latin typeface="Aptos" panose="020B0004020202020204" pitchFamily="34" charset="0"/>
                <a:cs typeface="Calibri" panose="020F0502020204030204" pitchFamily="34" charset="0"/>
              </a:rPr>
              <a:t>Hashtag</a:t>
            </a:r>
            <a:r>
              <a:rPr lang="sk-SK" sz="3600" b="1" dirty="0">
                <a:latin typeface="Aptos" panose="020B0004020202020204" pitchFamily="34" charset="0"/>
                <a:cs typeface="Calibri" panose="020F0502020204030204" pitchFamily="34" charset="0"/>
              </a:rPr>
              <a:t> sociálnych médií</a:t>
            </a:r>
            <a:endParaRPr lang="en-GB" sz="3600" b="1" dirty="0">
              <a:latin typeface="Aptos" panose="020B0004020202020204" pitchFamily="34" charset="0"/>
              <a:cs typeface="Calibri" panose="020F0502020204030204" pitchFamily="34" charset="0"/>
            </a:endParaRPr>
          </a:p>
          <a:p>
            <a:pPr marL="0" indent="0" algn="ctr">
              <a:lnSpc>
                <a:spcPct val="150000"/>
              </a:lnSpc>
              <a:buNone/>
            </a:pPr>
            <a:r>
              <a:rPr lang="en-GB" sz="3200" dirty="0">
                <a:latin typeface="Aptos" panose="020B0004020202020204" pitchFamily="34" charset="0"/>
                <a:cs typeface="Calibri" panose="020F0502020204030204" pitchFamily="34" charset="0"/>
              </a:rPr>
              <a:t>#WuhanVirus </a:t>
            </a:r>
          </a:p>
          <a:p>
            <a:pPr marL="0" indent="0" algn="ctr">
              <a:lnSpc>
                <a:spcPct val="150000"/>
              </a:lnSpc>
              <a:buNone/>
            </a:pPr>
            <a:r>
              <a:rPr lang="en-GB" sz="3200" dirty="0">
                <a:latin typeface="Aptos" panose="020B0004020202020204" pitchFamily="34" charset="0"/>
                <a:cs typeface="Calibri" panose="020F0502020204030204" pitchFamily="34" charset="0"/>
              </a:rPr>
              <a:t>#KungFlu</a:t>
            </a:r>
          </a:p>
        </p:txBody>
      </p:sp>
      <p:pic>
        <p:nvPicPr>
          <p:cNvPr id="4" name="Picture 4" descr="Taking the measure of prejudice in a pandemic">
            <a:extLst>
              <a:ext uri="{FF2B5EF4-FFF2-40B4-BE49-F238E27FC236}">
                <a16:creationId xmlns:a16="http://schemas.microsoft.com/office/drawing/2014/main" id="{F45AB197-C77A-D3A4-9785-13A816A8BF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785" y="2396172"/>
            <a:ext cx="4331321" cy="245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68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sk-SK" sz="4000" dirty="0">
                <a:latin typeface="Aptos" panose="020B0004020202020204" pitchFamily="34" charset="0"/>
                <a:cs typeface="Calibri" panose="020F0502020204030204" pitchFamily="34" charset="0"/>
              </a:rPr>
              <a:t>Úvod do sociálnej psychológie </a:t>
            </a:r>
            <a:br>
              <a:rPr lang="sk-SK" sz="4000" dirty="0">
                <a:latin typeface="Aptos" panose="020B0004020202020204" pitchFamily="34" charset="0"/>
                <a:cs typeface="Calibri" panose="020F0502020204030204" pitchFamily="34" charset="0"/>
              </a:rPr>
            </a:br>
            <a:r>
              <a:rPr lang="sk-SK" sz="3600" dirty="0">
                <a:solidFill>
                  <a:srgbClr val="FFAA5A"/>
                </a:solidFill>
                <a:latin typeface="Aptos" panose="020B0004020202020204" pitchFamily="34" charset="0"/>
                <a:cs typeface="Calibri" panose="020F0502020204030204" pitchFamily="34" charset="0"/>
              </a:rPr>
              <a:t>Kultúrne modely</a:t>
            </a:r>
            <a:r>
              <a:rPr lang="en-GB" sz="3600" dirty="0">
                <a:solidFill>
                  <a:srgbClr val="FFAA5A"/>
                </a:solidFill>
                <a:latin typeface="Aptos" panose="020B0004020202020204" pitchFamily="34" charset="0"/>
                <a:cs typeface="Calibri" panose="020F0502020204030204" pitchFamily="34" charset="0"/>
              </a:rPr>
              <a:t>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92500" lnSpcReduction="20000"/>
          </a:bodyPr>
          <a:lstStyle/>
          <a:p>
            <a:pPr>
              <a:spcAft>
                <a:spcPts val="600"/>
              </a:spcAft>
            </a:pPr>
            <a:r>
              <a:rPr lang="sk-SK" sz="3200" b="1" dirty="0">
                <a:latin typeface="Aptos" panose="020B0004020202020204" pitchFamily="34" charset="0"/>
              </a:rPr>
              <a:t>Kultúrne asimilácie: </a:t>
            </a:r>
            <a:r>
              <a:rPr lang="sk-SK" sz="3200" dirty="0">
                <a:latin typeface="Aptos" panose="020B0004020202020204" pitchFamily="34" charset="0"/>
              </a:rPr>
              <a:t>kultúrne rozdiely sa pomaly odstraňujú</a:t>
            </a:r>
            <a:r>
              <a:rPr lang="en-GB" sz="3200" dirty="0">
                <a:latin typeface="Aptos" panose="020B0004020202020204" pitchFamily="34" charset="0"/>
              </a:rPr>
              <a:t>.</a:t>
            </a:r>
            <a:r>
              <a:rPr lang="sk-SK" sz="3200" dirty="0">
                <a:latin typeface="Aptos" panose="020B0004020202020204" pitchFamily="34" charset="0"/>
              </a:rPr>
              <a:t> </a:t>
            </a:r>
            <a:r>
              <a:rPr lang="en-GB" sz="3200" dirty="0">
                <a:latin typeface="Aptos" panose="020B0004020202020204" pitchFamily="34" charset="0"/>
              </a:rPr>
              <a:t> </a:t>
            </a:r>
          </a:p>
          <a:p>
            <a:pPr>
              <a:spcAft>
                <a:spcPts val="600"/>
              </a:spcAft>
            </a:pPr>
            <a:r>
              <a:rPr lang="sk-SK" sz="3200" b="1" dirty="0" err="1">
                <a:latin typeface="Aptos" panose="020B0004020202020204" pitchFamily="34" charset="0"/>
              </a:rPr>
              <a:t>Multikulturalita</a:t>
            </a:r>
            <a:r>
              <a:rPr lang="sk-SK" sz="3200" b="1" dirty="0">
                <a:latin typeface="Aptos" panose="020B0004020202020204" pitchFamily="34" charset="0"/>
              </a:rPr>
              <a:t>: </a:t>
            </a:r>
            <a:r>
              <a:rPr lang="sk-SK" sz="3200" dirty="0">
                <a:latin typeface="Aptos" panose="020B0004020202020204" pitchFamily="34" charset="0"/>
              </a:rPr>
              <a:t>kultúry sú považované za pevné a stabilné skupiny.</a:t>
            </a:r>
            <a:r>
              <a:rPr lang="en-GB" sz="3200" dirty="0">
                <a:latin typeface="Aptos" panose="020B0004020202020204" pitchFamily="34" charset="0"/>
              </a:rPr>
              <a:t> </a:t>
            </a:r>
          </a:p>
          <a:p>
            <a:pPr>
              <a:spcAft>
                <a:spcPts val="600"/>
              </a:spcAft>
            </a:pPr>
            <a:r>
              <a:rPr lang="sk-SK" sz="3200" b="1" dirty="0" err="1">
                <a:latin typeface="Aptos" panose="020B0004020202020204" pitchFamily="34" charset="0"/>
              </a:rPr>
              <a:t>Interkulturalita</a:t>
            </a:r>
            <a:r>
              <a:rPr lang="en-GB" sz="3200" b="1" dirty="0">
                <a:latin typeface="Aptos" panose="020B0004020202020204" pitchFamily="34" charset="0"/>
              </a:rPr>
              <a:t>: </a:t>
            </a:r>
            <a:r>
              <a:rPr lang="sk-SK" sz="3200" dirty="0">
                <a:latin typeface="Aptos" panose="020B0004020202020204" pitchFamily="34" charset="0"/>
              </a:rPr>
              <a:t>znamená hybridizáciu kultúrnych procesov</a:t>
            </a:r>
            <a:r>
              <a:rPr lang="en-GB" sz="3200" dirty="0">
                <a:latin typeface="Aptos" panose="020B0004020202020204" pitchFamily="34" charset="0"/>
              </a:rPr>
              <a:t>.</a:t>
            </a:r>
            <a:r>
              <a:rPr lang="sk-SK" sz="3200" dirty="0">
                <a:latin typeface="Aptos" panose="020B0004020202020204" pitchFamily="34" charset="0"/>
              </a:rPr>
              <a:t> Kultúrna hranica spája a nerozdeľuje rôzne skupiny. </a:t>
            </a:r>
            <a:r>
              <a:rPr lang="en-GB" sz="3200" dirty="0">
                <a:latin typeface="Aptos" panose="020B0004020202020204" pitchFamily="34" charset="0"/>
              </a:rPr>
              <a:t> </a:t>
            </a:r>
          </a:p>
          <a:p>
            <a:pPr marL="0" indent="0">
              <a:spcAft>
                <a:spcPts val="600"/>
              </a:spcAft>
              <a:buNone/>
            </a:pPr>
            <a:r>
              <a:rPr lang="sk-SK" sz="3200" b="1" dirty="0">
                <a:latin typeface="Aptos" panose="020B0004020202020204" pitchFamily="34" charset="0"/>
              </a:rPr>
              <a:t>Rýchly tip</a:t>
            </a:r>
            <a:r>
              <a:rPr lang="en-GB" sz="3200" b="1" dirty="0">
                <a:latin typeface="Aptos" panose="020B0004020202020204" pitchFamily="34" charset="0"/>
              </a:rPr>
              <a:t>: </a:t>
            </a:r>
            <a:r>
              <a:rPr lang="sk-SK" sz="3200" dirty="0">
                <a:latin typeface="Aptos" panose="020B0004020202020204" pitchFamily="34" charset="0"/>
              </a:rPr>
              <a:t>Ktorý kultúrny model považujete za žiaduci</a:t>
            </a:r>
            <a:r>
              <a:rPr lang="en-GB" sz="3200" dirty="0">
                <a:latin typeface="Aptos" panose="020B0004020202020204" pitchFamily="34" charset="0"/>
              </a:rPr>
              <a:t>? </a:t>
            </a:r>
          </a:p>
          <a:p>
            <a:pPr marL="0" indent="0">
              <a:spcAft>
                <a:spcPts val="600"/>
              </a:spcAft>
              <a:buNone/>
            </a:pPr>
            <a:endParaRPr lang="en-GB" sz="32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6">
            <a:extLst>
              <a:ext uri="{FF2B5EF4-FFF2-40B4-BE49-F238E27FC236}">
                <a16:creationId xmlns:a16="http://schemas.microsoft.com/office/drawing/2014/main" id="{26F45579-37C3-F081-2506-FDD046624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023" y="2230601"/>
            <a:ext cx="4763773" cy="2642405"/>
          </a:xfrm>
          <a:prstGeom prst="rect">
            <a:avLst/>
          </a:prstGeom>
        </p:spPr>
      </p:pic>
    </p:spTree>
    <p:extLst>
      <p:ext uri="{BB962C8B-B14F-4D97-AF65-F5344CB8AC3E}">
        <p14:creationId xmlns:p14="http://schemas.microsoft.com/office/powerpoint/2010/main" val="3788681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sk-SK" sz="4400" dirty="0">
                <a:latin typeface="Aptos" panose="020B0004020202020204" pitchFamily="34" charset="0"/>
                <a:cs typeface="Calibri" panose="020F0502020204030204" pitchFamily="34" charset="0"/>
              </a:rPr>
              <a:t>Úvod do sociálnej psychológie </a:t>
            </a:r>
            <a:br>
              <a:rPr lang="en-US" sz="4400" dirty="0">
                <a:latin typeface="Aptos" panose="020B0004020202020204" pitchFamily="34" charset="0"/>
                <a:ea typeface="Cambria"/>
              </a:rPr>
            </a:br>
            <a:r>
              <a:rPr lang="sk-SK" sz="4000" dirty="0">
                <a:solidFill>
                  <a:srgbClr val="FFAA5A"/>
                </a:solidFill>
                <a:latin typeface="Aptos" panose="020B0004020202020204" pitchFamily="34" charset="0"/>
                <a:ea typeface="Cambria"/>
              </a:rPr>
              <a:t>Etická dilema</a:t>
            </a:r>
            <a:r>
              <a:rPr lang="en-US" sz="4000" dirty="0">
                <a:solidFill>
                  <a:srgbClr val="FFAA5A"/>
                </a:solidFill>
                <a:latin typeface="Aptos" panose="020B0004020202020204" pitchFamily="34" charset="0"/>
                <a:ea typeface="Cambria"/>
              </a:rPr>
              <a:t> – </a:t>
            </a:r>
            <a:r>
              <a:rPr lang="sk-SK" sz="4000" dirty="0">
                <a:solidFill>
                  <a:srgbClr val="FFAA5A"/>
                </a:solidFill>
                <a:latin typeface="Aptos" panose="020B0004020202020204" pitchFamily="34" charset="0"/>
                <a:ea typeface="Cambria"/>
              </a:rPr>
              <a:t>kultúrny relativizmus</a:t>
            </a:r>
            <a:r>
              <a:rPr lang="en-US" sz="4000" dirty="0">
                <a:solidFill>
                  <a:srgbClr val="FFAA5A"/>
                </a:solidFill>
                <a:latin typeface="Aptos" panose="020B0004020202020204" pitchFamily="34" charset="0"/>
                <a:ea typeface="Cambria"/>
              </a:rPr>
              <a:t> </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a:bodyPr>
          <a:lstStyle/>
          <a:p>
            <a:pPr marL="0" indent="0" algn="ctr">
              <a:buNone/>
            </a:pPr>
            <a:r>
              <a:rPr lang="sk-SK" sz="3200" dirty="0">
                <a:latin typeface="Aptos" panose="020B0004020202020204" pitchFamily="34" charset="0"/>
                <a:ea typeface="Cambria"/>
              </a:rPr>
              <a:t>Kultúrny relativizmus je názor, že </a:t>
            </a:r>
            <a:r>
              <a:rPr lang="sk-SK" sz="3200" b="1" dirty="0">
                <a:latin typeface="Aptos" panose="020B0004020202020204" pitchFamily="34" charset="0"/>
                <a:ea typeface="Cambria"/>
              </a:rPr>
              <a:t>neexistuje univerzálny štandard na meranie kultúr </a:t>
            </a:r>
            <a:r>
              <a:rPr lang="sk-SK" sz="3200" dirty="0">
                <a:latin typeface="Aptos" panose="020B0004020202020204" pitchFamily="34" charset="0"/>
                <a:ea typeface="Cambria"/>
              </a:rPr>
              <a:t>a že všetky kultúrne hodnoty a presvedčenia musia byť chápané vo vzťahu k ich kultúrnemu kontextu a nie posudzované na základe vonkajších noriem a hodnôt</a:t>
            </a:r>
            <a:r>
              <a:rPr lang="en-GB" sz="3200" dirty="0">
                <a:latin typeface="Aptos" panose="020B0004020202020204" pitchFamily="34" charset="0"/>
                <a:ea typeface="Cambria"/>
              </a:rPr>
              <a:t>.</a:t>
            </a:r>
            <a:r>
              <a:rPr lang="sk-SK" sz="3200" dirty="0">
                <a:latin typeface="Aptos" panose="020B0004020202020204" pitchFamily="34" charset="0"/>
                <a:ea typeface="Cambria"/>
              </a:rPr>
              <a:t> </a:t>
            </a:r>
            <a:endParaRPr lang="en-GB" sz="3200" dirty="0">
              <a:latin typeface="Aptos" panose="020B0004020202020204" pitchFamily="34" charset="0"/>
              <a:ea typeface="Cambria"/>
            </a:endParaRPr>
          </a:p>
        </p:txBody>
      </p:sp>
      <p:pic>
        <p:nvPicPr>
          <p:cNvPr id="4" name="Picture 4">
            <a:extLst>
              <a:ext uri="{FF2B5EF4-FFF2-40B4-BE49-F238E27FC236}">
                <a16:creationId xmlns:a16="http://schemas.microsoft.com/office/drawing/2014/main" id="{93832B4C-8C17-2071-23D7-4C43EE416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1" y="2140945"/>
            <a:ext cx="4665346" cy="2612013"/>
          </a:xfrm>
          <a:prstGeom prst="rect">
            <a:avLst/>
          </a:prstGeom>
        </p:spPr>
      </p:pic>
    </p:spTree>
    <p:extLst>
      <p:ext uri="{BB962C8B-B14F-4D97-AF65-F5344CB8AC3E}">
        <p14:creationId xmlns:p14="http://schemas.microsoft.com/office/powerpoint/2010/main" val="1603212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p:cNvSpPr>
            <a:spLocks noGrp="1"/>
          </p:cNvSpPr>
          <p:nvPr>
            <p:ph type="title"/>
          </p:nvPr>
        </p:nvSpPr>
        <p:spPr>
          <a:xfrm>
            <a:off x="630936" y="639520"/>
            <a:ext cx="3429000" cy="1719072"/>
          </a:xfrm>
        </p:spPr>
        <p:txBody>
          <a:bodyPr anchor="b">
            <a:normAutofit fontScale="90000"/>
          </a:bodyPr>
          <a:lstStyle/>
          <a:p>
            <a:r>
              <a:rPr lang="sk-SK" sz="3800" dirty="0">
                <a:latin typeface="Aptos" panose="020B0004020202020204" pitchFamily="34" charset="0"/>
                <a:cs typeface="Calibri Light" panose="020F0302020204030204" pitchFamily="34" charset="0"/>
              </a:rPr>
              <a:t>Etické používanie digitálnych technológií</a:t>
            </a:r>
            <a:endParaRPr lang="en-US" sz="3800" dirty="0">
              <a:latin typeface="Aptos" panose="020B0004020202020204" pitchFamily="34" charset="0"/>
              <a:cs typeface="Calibri Light" panose="020F0302020204030204" pitchFamily="34" charset="0"/>
            </a:endParaRP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913971" y="2998112"/>
            <a:ext cx="3856004" cy="1924241"/>
          </a:xfrm>
        </p:spPr>
        <p:txBody>
          <a:bodyPr anchor="t">
            <a:normAutofit/>
          </a:bodyPr>
          <a:lstStyle/>
          <a:p>
            <a:pPr marL="0" indent="0">
              <a:buNone/>
            </a:pPr>
            <a:endParaRPr lang="en-US" b="1" dirty="0">
              <a:latin typeface="Aptos" panose="020B0004020202020204" pitchFamily="34" charset="0"/>
            </a:endParaRPr>
          </a:p>
          <a:p>
            <a:pPr marL="0" indent="0">
              <a:buNone/>
            </a:pPr>
            <a:r>
              <a:rPr lang="sk-SK" sz="3200" b="1" dirty="0">
                <a:solidFill>
                  <a:srgbClr val="FFAA5A"/>
                </a:solidFill>
                <a:latin typeface="Aptos" panose="020B0004020202020204" pitchFamily="34" charset="0"/>
                <a:cs typeface="Calibri" panose="020F0502020204030204" pitchFamily="34" charset="0"/>
              </a:rPr>
              <a:t>Úvodné video</a:t>
            </a:r>
            <a:endParaRPr lang="en-US" sz="3200" b="1" dirty="0">
              <a:solidFill>
                <a:srgbClr val="FFAA5A"/>
              </a:solidFill>
              <a:latin typeface="Aptos" panose="020B0004020202020204" pitchFamily="34" charset="0"/>
              <a:cs typeface="Calibri" panose="020F0502020204030204" pitchFamily="34" charset="0"/>
            </a:endParaRPr>
          </a:p>
        </p:txBody>
      </p:sp>
      <p:pic>
        <p:nvPicPr>
          <p:cNvPr id="2" name="The ethics of social media and online communication">
            <a:hlinkClick r:id="" action="ppaction://media"/>
            <a:extLst>
              <a:ext uri="{FF2B5EF4-FFF2-40B4-BE49-F238E27FC236}">
                <a16:creationId xmlns:a16="http://schemas.microsoft.com/office/drawing/2014/main" id="{8A3DAE9D-1320-370A-3F55-E17F4B07A9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38474" y="1315036"/>
            <a:ext cx="5774987" cy="3248430"/>
          </a:xfrm>
          <a:prstGeom prst="rect">
            <a:avLst/>
          </a:prstGeom>
        </p:spPr>
      </p:pic>
    </p:spTree>
    <p:extLst>
      <p:ext uri="{BB962C8B-B14F-4D97-AF65-F5344CB8AC3E}">
        <p14:creationId xmlns:p14="http://schemas.microsoft.com/office/powerpoint/2010/main" val="275466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sk-SK" sz="4400" dirty="0">
                <a:latin typeface="Aptos" panose="020B0004020202020204" pitchFamily="34" charset="0"/>
                <a:cs typeface="Calibri" panose="020F0502020204030204" pitchFamily="34" charset="0"/>
              </a:rPr>
              <a:t>Úvod do sociálnej psychológie </a:t>
            </a:r>
            <a:br>
              <a:rPr lang="en-US" sz="4400" dirty="0">
                <a:latin typeface="Aptos" panose="020B0004020202020204" pitchFamily="34" charset="0"/>
                <a:ea typeface="Cambria"/>
              </a:rPr>
            </a:br>
            <a:r>
              <a:rPr lang="sk-SK" sz="4000" dirty="0">
                <a:solidFill>
                  <a:srgbClr val="FFAA5A"/>
                </a:solidFill>
                <a:latin typeface="Aptos" panose="020B0004020202020204" pitchFamily="34" charset="0"/>
                <a:ea typeface="Cambria"/>
              </a:rPr>
              <a:t>Etická dilema</a:t>
            </a:r>
            <a:r>
              <a:rPr lang="en-US" sz="4000" dirty="0">
                <a:solidFill>
                  <a:srgbClr val="FFAA5A"/>
                </a:solidFill>
                <a:latin typeface="Aptos" panose="020B0004020202020204" pitchFamily="34" charset="0"/>
                <a:ea typeface="Cambria"/>
              </a:rPr>
              <a:t> – </a:t>
            </a:r>
            <a:r>
              <a:rPr lang="sk-SK" sz="4000" dirty="0">
                <a:solidFill>
                  <a:srgbClr val="FFAA5A"/>
                </a:solidFill>
                <a:latin typeface="Aptos" panose="020B0004020202020204" pitchFamily="34" charset="0"/>
                <a:ea typeface="Cambria"/>
              </a:rPr>
              <a:t>kultúrny relativizmus</a:t>
            </a:r>
            <a:r>
              <a:rPr lang="en-US" sz="4000" dirty="0">
                <a:solidFill>
                  <a:srgbClr val="FFAA5A"/>
                </a:solidFill>
                <a:latin typeface="Aptos" panose="020B0004020202020204" pitchFamily="34" charset="0"/>
                <a:ea typeface="Cambria"/>
              </a:rPr>
              <a:t>  </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426015" y="1863584"/>
            <a:ext cx="6336953" cy="4368954"/>
          </a:xfrm>
        </p:spPr>
        <p:txBody>
          <a:bodyPr vert="horz" lIns="91440" tIns="45720" rIns="91440" bIns="45720" rtlCol="0">
            <a:normAutofit lnSpcReduction="10000"/>
          </a:bodyPr>
          <a:lstStyle/>
          <a:p>
            <a:r>
              <a:rPr lang="sk-SK" sz="3200" b="1" dirty="0">
                <a:latin typeface="Aptos" panose="020B0004020202020204" pitchFamily="34" charset="0"/>
                <a:ea typeface="Cambria"/>
              </a:rPr>
              <a:t>Znamená kultúrny relativizmus absenciu absolútnych ľudských práv a morálnych hodnôt</a:t>
            </a:r>
            <a:r>
              <a:rPr lang="en-GB" sz="3200" b="1" dirty="0">
                <a:latin typeface="Aptos" panose="020B0004020202020204" pitchFamily="34" charset="0"/>
                <a:ea typeface="Cambria"/>
              </a:rPr>
              <a:t>?</a:t>
            </a:r>
            <a:r>
              <a:rPr lang="sk-SK" sz="3200" b="1" dirty="0">
                <a:latin typeface="Aptos" panose="020B0004020202020204" pitchFamily="34" charset="0"/>
                <a:ea typeface="Cambria"/>
              </a:rPr>
              <a:t> </a:t>
            </a:r>
            <a:r>
              <a:rPr lang="sk-SK" sz="3200" dirty="0">
                <a:latin typeface="Aptos" panose="020B0004020202020204" pitchFamily="34" charset="0"/>
                <a:ea typeface="Cambria"/>
              </a:rPr>
              <a:t>Nie, ale hranica medzi porušovaním ľudských práv a kultúrnou pluralitou je tenká.</a:t>
            </a:r>
            <a:r>
              <a:rPr lang="sk-SK" sz="3200" b="1" dirty="0">
                <a:latin typeface="Aptos" panose="020B0004020202020204" pitchFamily="34" charset="0"/>
                <a:ea typeface="Cambria"/>
              </a:rPr>
              <a:t> </a:t>
            </a:r>
            <a:endParaRPr lang="en-GB" sz="3200" dirty="0">
              <a:latin typeface="Aptos" panose="020B0004020202020204" pitchFamily="34" charset="0"/>
              <a:ea typeface="Cambria"/>
            </a:endParaRPr>
          </a:p>
          <a:p>
            <a:pPr marL="0" indent="0" algn="just">
              <a:buNone/>
            </a:pPr>
            <a:r>
              <a:rPr lang="sk-SK" sz="3200" b="1" dirty="0">
                <a:latin typeface="Aptos" panose="020B0004020202020204" pitchFamily="34" charset="0"/>
                <a:ea typeface="Cambria"/>
              </a:rPr>
              <a:t>Rýchly tip</a:t>
            </a:r>
            <a:r>
              <a:rPr lang="en-GB" sz="3200" b="1" dirty="0">
                <a:latin typeface="Aptos" panose="020B0004020202020204" pitchFamily="34" charset="0"/>
                <a:ea typeface="Cambria"/>
              </a:rPr>
              <a:t>: </a:t>
            </a:r>
            <a:r>
              <a:rPr lang="sk-SK" sz="3200" dirty="0">
                <a:latin typeface="Aptos" panose="020B0004020202020204" pitchFamily="34" charset="0"/>
                <a:ea typeface="Cambria"/>
              </a:rPr>
              <a:t>Porušujú detské manželstvá v niektorých krajinách ľudské práva alebo odrážajú kultúrnu rozmanitosť</a:t>
            </a:r>
            <a:r>
              <a:rPr lang="en-GB" sz="3200" dirty="0">
                <a:latin typeface="Aptos" panose="020B0004020202020204" pitchFamily="34" charset="0"/>
                <a:ea typeface="Cambria"/>
              </a:rPr>
              <a:t>?</a:t>
            </a:r>
            <a:r>
              <a:rPr lang="en-GB" sz="3200" b="1" dirty="0">
                <a:latin typeface="Aptos" panose="020B0004020202020204" pitchFamily="34" charset="0"/>
                <a:ea typeface="Cambria"/>
              </a:rPr>
              <a:t> </a:t>
            </a:r>
            <a:r>
              <a:rPr lang="en-GB" sz="3200" dirty="0">
                <a:latin typeface="Aptos" panose="020B0004020202020204" pitchFamily="34" charset="0"/>
                <a:ea typeface="Cambria"/>
              </a:rPr>
              <a:t> </a:t>
            </a:r>
          </a:p>
        </p:txBody>
      </p:sp>
      <p:pic>
        <p:nvPicPr>
          <p:cNvPr id="4" name="Picture 4">
            <a:extLst>
              <a:ext uri="{FF2B5EF4-FFF2-40B4-BE49-F238E27FC236}">
                <a16:creationId xmlns:a16="http://schemas.microsoft.com/office/drawing/2014/main" id="{93832B4C-8C17-2071-23D7-4C43EE416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1" y="2140945"/>
            <a:ext cx="4665346" cy="2612013"/>
          </a:xfrm>
          <a:prstGeom prst="rect">
            <a:avLst/>
          </a:prstGeom>
        </p:spPr>
      </p:pic>
    </p:spTree>
    <p:extLst>
      <p:ext uri="{BB962C8B-B14F-4D97-AF65-F5344CB8AC3E}">
        <p14:creationId xmlns:p14="http://schemas.microsoft.com/office/powerpoint/2010/main" val="2778293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2298" y="654050"/>
            <a:ext cx="11567404" cy="5557996"/>
          </a:xfrm>
          <a:prstGeom prst="rect">
            <a:avLst/>
          </a:prstGeom>
        </p:spPr>
        <p:txBody>
          <a:bodyPr lIns="0" tIns="0" rIns="0" bIns="0" rtlCol="0" anchor="t">
            <a:spAutoFit/>
          </a:bodyPr>
          <a:lstStyle/>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667" b="1" i="0" u="none" strike="noStrike" kern="1200" cap="none" spc="0" normalizeH="0" baseline="0" noProof="0" dirty="0">
                <a:ln>
                  <a:noFill/>
                </a:ln>
                <a:solidFill>
                  <a:srgbClr val="92BAB5"/>
                </a:solidFill>
                <a:effectLst/>
                <a:uLnTx/>
                <a:uFillTx/>
                <a:latin typeface="Aptos" panose="020B0004020202020204" pitchFamily="34" charset="0"/>
                <a:ea typeface="Inter"/>
                <a:cs typeface="Inter"/>
                <a:sym typeface="Inter"/>
              </a:rPr>
              <a:t>Free License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The product developed here as part of the project "Building Digital Resilience by Making Digital Wellbeing and Security Accessible to All 2022-2-SK01-KA220-ADU-000096888" was developed with the support of the European Commission and reflects exclusively the opinion of the author. The European Commission is not responsible for the content of the documents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The publication obtains the Creative Commons License CC BY- NC SA.</a:t>
            </a: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This license allows you to distribute, remix, improve and build on the work, but only non-commercially. When using the work as well as extracts from this must</a:t>
            </a:r>
            <a:r>
              <a:rPr kumimoji="0" lang="sk-SK"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a:t>
            </a: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be mentioned the source and a link to the license must be given and possible changes have to be mentioned. The copyrights remain with the authors of the documents. </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the work may not be used for commercial purposes. </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If you recompose, convert or build upon the work, your contributions must be published under the same license as the original.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1" i="0" u="none" strike="noStrike" kern="1200" cap="none" spc="0" normalizeH="0" baseline="0" noProof="0" dirty="0">
                <a:ln>
                  <a:noFill/>
                </a:ln>
                <a:solidFill>
                  <a:srgbClr val="FFAA5A"/>
                </a:solidFill>
                <a:effectLst/>
                <a:uLnTx/>
                <a:uFillTx/>
                <a:latin typeface="Aptos" panose="020B0004020202020204" pitchFamily="34" charset="0"/>
                <a:ea typeface="Inter"/>
                <a:cs typeface="Inter"/>
                <a:sym typeface="Inter"/>
              </a:rPr>
              <a:t>Disclaimer:</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p:txBody>
      </p:sp>
      <p:sp>
        <p:nvSpPr>
          <p:cNvPr id="4" name="Freeform 4"/>
          <p:cNvSpPr/>
          <p:nvPr/>
        </p:nvSpPr>
        <p:spPr>
          <a:xfrm>
            <a:off x="406400" y="2362200"/>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25F85EE-0741-464A-89E5-9FE05AD7F2C3}"/>
              </a:ext>
            </a:extLst>
          </p:cNvPr>
          <p:cNvSpPr>
            <a:spLocks noGrp="1"/>
          </p:cNvSpPr>
          <p:nvPr>
            <p:ph type="title"/>
          </p:nvPr>
        </p:nvSpPr>
        <p:spPr>
          <a:xfrm>
            <a:off x="176934" y="0"/>
            <a:ext cx="6861819" cy="1212112"/>
          </a:xfrm>
        </p:spPr>
        <p:txBody>
          <a:bodyPr>
            <a:noAutofit/>
          </a:bodyPr>
          <a:lstStyle/>
          <a:p>
            <a:pPr algn="l"/>
            <a:r>
              <a:rPr lang="sk-SK" sz="3600" dirty="0">
                <a:latin typeface="Aptos" panose="020B0004020202020204" pitchFamily="34" charset="0"/>
              </a:rPr>
              <a:t>Zložky digitálnych kompetencií </a:t>
            </a:r>
            <a:endParaRPr lang="en-GB" sz="3600" dirty="0">
              <a:latin typeface="Aptos" panose="020B0004020202020204" pitchFamily="34" charset="0"/>
            </a:endParaRP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4D43C8CB-ADCB-F147-B1DE-A917435214D0}"/>
              </a:ext>
            </a:extLst>
          </p:cNvPr>
          <p:cNvSpPr>
            <a:spLocks noGrp="1"/>
          </p:cNvSpPr>
          <p:nvPr>
            <p:ph idx="1"/>
          </p:nvPr>
        </p:nvSpPr>
        <p:spPr>
          <a:xfrm>
            <a:off x="311422" y="1325880"/>
            <a:ext cx="6284544" cy="4851083"/>
          </a:xfrm>
        </p:spPr>
        <p:txBody>
          <a:bodyPr>
            <a:normAutofit fontScale="92500"/>
          </a:bodyPr>
          <a:lstStyle/>
          <a:p>
            <a:pPr algn="just">
              <a:spcAft>
                <a:spcPts val="600"/>
              </a:spcAft>
            </a:pPr>
            <a:r>
              <a:rPr lang="en-GB" sz="2400" b="1" dirty="0">
                <a:latin typeface="Aptos" panose="020B0004020202020204" pitchFamily="34" charset="0"/>
              </a:rPr>
              <a:t>IT </a:t>
            </a:r>
            <a:r>
              <a:rPr lang="sk-SK" sz="2400" b="1" dirty="0">
                <a:latin typeface="Aptos" panose="020B0004020202020204" pitchFamily="34" charset="0"/>
              </a:rPr>
              <a:t>gramotnosť alebo počítačová gramotnosť: </a:t>
            </a:r>
            <a:r>
              <a:rPr lang="sk-SK" sz="2400" dirty="0">
                <a:latin typeface="Aptos" panose="020B0004020202020204" pitchFamily="34" charset="0"/>
              </a:rPr>
              <a:t>ide o technickú zložku digitálnych kompetencií, ktorá sa vzťahuje k osvojeniu si technických zručností pri používaní hardvéru a softvéru</a:t>
            </a:r>
            <a:r>
              <a:rPr lang="en-GB" sz="2400" dirty="0">
                <a:latin typeface="Aptos" panose="020B0004020202020204" pitchFamily="34" charset="0"/>
              </a:rPr>
              <a:t>.</a:t>
            </a:r>
            <a:r>
              <a:rPr lang="sk-SK" sz="2400" b="1" dirty="0">
                <a:latin typeface="Aptos" panose="020B0004020202020204" pitchFamily="34" charset="0"/>
              </a:rPr>
              <a:t> </a:t>
            </a:r>
            <a:r>
              <a:rPr lang="en-GB" sz="2400" dirty="0">
                <a:latin typeface="Aptos" panose="020B0004020202020204" pitchFamily="34" charset="0"/>
              </a:rPr>
              <a:t>  </a:t>
            </a:r>
          </a:p>
          <a:p>
            <a:pPr algn="just">
              <a:spcAft>
                <a:spcPts val="600"/>
              </a:spcAft>
            </a:pPr>
            <a:r>
              <a:rPr lang="sk-SK" sz="2400" b="1" dirty="0">
                <a:latin typeface="Aptos" panose="020B0004020202020204" pitchFamily="34" charset="0"/>
              </a:rPr>
              <a:t>Informačná gramotnosť: </a:t>
            </a:r>
            <a:r>
              <a:rPr lang="sk-SK" sz="2400" dirty="0">
                <a:latin typeface="Aptos" panose="020B0004020202020204" pitchFamily="34" charset="0"/>
              </a:rPr>
              <a:t>predstavuje kognitívne aspekty digitálnych technológií, ako je napr. kritické myslenie, riešenie problémov atď. </a:t>
            </a:r>
            <a:r>
              <a:rPr lang="en-GB" sz="2400" b="1" dirty="0">
                <a:latin typeface="Aptos" panose="020B0004020202020204" pitchFamily="34" charset="0"/>
              </a:rPr>
              <a:t> </a:t>
            </a:r>
            <a:endParaRPr lang="en-GB" sz="2400" dirty="0">
              <a:latin typeface="Aptos" panose="020B0004020202020204" pitchFamily="34" charset="0"/>
            </a:endParaRPr>
          </a:p>
          <a:p>
            <a:pPr algn="just">
              <a:spcAft>
                <a:spcPts val="600"/>
              </a:spcAft>
            </a:pPr>
            <a:r>
              <a:rPr lang="sk-SK" sz="2400" b="1" dirty="0">
                <a:latin typeface="Aptos" panose="020B0004020202020204" pitchFamily="34" charset="0"/>
              </a:rPr>
              <a:t>Mediálna gramotnosť (mediálne vzdelanie): </a:t>
            </a:r>
            <a:r>
              <a:rPr lang="sk-SK" sz="2400" dirty="0">
                <a:latin typeface="Aptos" panose="020B0004020202020204" pitchFamily="34" charset="0"/>
              </a:rPr>
              <a:t>vzťahuje sa na etické aspekty používania digitálnych technológií a sociálnych médií</a:t>
            </a:r>
            <a:r>
              <a:rPr lang="en-GB" sz="2400" dirty="0">
                <a:latin typeface="Aptos" panose="020B0004020202020204" pitchFamily="34" charset="0"/>
              </a:rPr>
              <a:t>.</a:t>
            </a:r>
            <a:r>
              <a:rPr lang="sk-SK" sz="2400" dirty="0">
                <a:latin typeface="Aptos" panose="020B0004020202020204" pitchFamily="34" charset="0"/>
              </a:rPr>
              <a:t> Vyjadruje schopnosť chápať, interpretovať a kriticky hodnotiť význam digitálnych nástrojov a obsahu. </a:t>
            </a:r>
            <a:r>
              <a:rPr lang="en-GB" sz="2400" b="1" dirty="0">
                <a:latin typeface="Aptos" panose="020B0004020202020204" pitchFamily="34" charset="0"/>
              </a:rPr>
              <a:t> </a:t>
            </a:r>
            <a:r>
              <a:rPr lang="en-GB" sz="2400" dirty="0">
                <a:latin typeface="Aptos" panose="020B0004020202020204" pitchFamily="34" charset="0"/>
              </a:rPr>
              <a:t> </a:t>
            </a: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2" descr="Dimensions of digital competency [10]. | Download Scientific Diagram">
            <a:extLst>
              <a:ext uri="{FF2B5EF4-FFF2-40B4-BE49-F238E27FC236}">
                <a16:creationId xmlns:a16="http://schemas.microsoft.com/office/drawing/2014/main" id="{24D2872B-2E9F-5954-2388-707C00B82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166" y="1518606"/>
            <a:ext cx="5324379" cy="376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856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sk-SK" sz="4000" dirty="0">
                <a:latin typeface="Aptos" panose="020B0004020202020204" pitchFamily="34" charset="0"/>
                <a:cs typeface="Calibri" panose="020F0502020204030204" pitchFamily="34" charset="0"/>
              </a:rPr>
              <a:t>Čo je mediálne vzdelávanie</a:t>
            </a:r>
            <a:r>
              <a:rPr lang="en-GB" sz="4000" dirty="0">
                <a:latin typeface="Aptos" panose="020B0004020202020204" pitchFamily="34" charset="0"/>
                <a:cs typeface="Calibri" panose="020F0502020204030204" pitchFamily="34" charset="0"/>
              </a:rPr>
              <a:t>?</a:t>
            </a:r>
          </a:p>
        </p:txBody>
      </p:sp>
      <p:sp>
        <p:nvSpPr>
          <p:cNvPr id="3" name="Content Placeholder 2"/>
          <p:cNvSpPr>
            <a:spLocks noGrp="1"/>
          </p:cNvSpPr>
          <p:nvPr>
            <p:ph idx="1"/>
          </p:nvPr>
        </p:nvSpPr>
        <p:spPr>
          <a:xfrm>
            <a:off x="390064" y="1127051"/>
            <a:ext cx="6861341" cy="5338529"/>
          </a:xfrm>
        </p:spPr>
        <p:txBody>
          <a:bodyPr>
            <a:normAutofit fontScale="85000" lnSpcReduction="10000"/>
          </a:bodyPr>
          <a:lstStyle/>
          <a:p>
            <a:pPr marL="0" indent="0" algn="just">
              <a:spcAft>
                <a:spcPts val="600"/>
              </a:spcAft>
              <a:buNone/>
            </a:pPr>
            <a:r>
              <a:rPr lang="sk-SK" dirty="0">
                <a:latin typeface="Aptos" panose="020B0004020202020204" pitchFamily="34" charset="0"/>
              </a:rPr>
              <a:t>Mediálne vzdelávanie je proces, prostredníctvom ktorého sa jednotlivci stávajú mediálne gramotnými a schopnými kriticky chápať povahu, techniky a vplyvy mediálnych výstupov a obsahu. </a:t>
            </a:r>
            <a:r>
              <a:rPr lang="en-GB" dirty="0">
                <a:latin typeface="Aptos" panose="020B0004020202020204" pitchFamily="34" charset="0"/>
              </a:rPr>
              <a:t> </a:t>
            </a:r>
          </a:p>
          <a:p>
            <a:pPr algn="just">
              <a:spcAft>
                <a:spcPts val="600"/>
              </a:spcAft>
            </a:pPr>
            <a:r>
              <a:rPr lang="sk-SK" dirty="0">
                <a:latin typeface="Aptos" panose="020B0004020202020204" pitchFamily="34" charset="0"/>
              </a:rPr>
              <a:t>Kritické pochopenie a vyhodnotenie správ, symbolov a jazykov používaných v sociálnych médiách</a:t>
            </a:r>
            <a:r>
              <a:rPr lang="en-GB" dirty="0">
                <a:latin typeface="Aptos" panose="020B0004020202020204" pitchFamily="34" charset="0"/>
              </a:rPr>
              <a:t>.</a:t>
            </a:r>
            <a:r>
              <a:rPr lang="sk-SK" dirty="0">
                <a:latin typeface="Aptos" panose="020B0004020202020204" pitchFamily="34" charset="0"/>
              </a:rPr>
              <a:t> </a:t>
            </a:r>
            <a:endParaRPr lang="en-GB" dirty="0">
              <a:latin typeface="Aptos" panose="020B0004020202020204" pitchFamily="34" charset="0"/>
            </a:endParaRPr>
          </a:p>
          <a:p>
            <a:pPr algn="just">
              <a:spcAft>
                <a:spcPts val="600"/>
              </a:spcAft>
            </a:pPr>
            <a:r>
              <a:rPr lang="sk-SK" dirty="0">
                <a:latin typeface="Aptos" panose="020B0004020202020204" pitchFamily="34" charset="0"/>
              </a:rPr>
              <a:t>Uvedomenie si svojho online správania a komunikácie. </a:t>
            </a:r>
            <a:endParaRPr lang="en-GB" dirty="0">
              <a:latin typeface="Aptos" panose="020B0004020202020204" pitchFamily="34" charset="0"/>
            </a:endParaRPr>
          </a:p>
          <a:p>
            <a:pPr algn="just">
              <a:spcAft>
                <a:spcPts val="600"/>
              </a:spcAft>
            </a:pPr>
            <a:r>
              <a:rPr lang="sk-SK" dirty="0">
                <a:latin typeface="Aptos" panose="020B0004020202020204" pitchFamily="34" charset="0"/>
              </a:rPr>
              <a:t>Pochopenie, ako fungujú platformy sociálnych médií a koho záujmy reprezentujú</a:t>
            </a:r>
            <a:r>
              <a:rPr lang="en-GB" dirty="0">
                <a:latin typeface="Aptos" panose="020B0004020202020204" pitchFamily="34" charset="0"/>
              </a:rPr>
              <a:t>.</a:t>
            </a:r>
            <a:r>
              <a:rPr lang="sk-SK" dirty="0">
                <a:latin typeface="Aptos" panose="020B0004020202020204" pitchFamily="34" charset="0"/>
              </a:rPr>
              <a:t> </a:t>
            </a:r>
            <a:endParaRPr lang="en-GB" dirty="0">
              <a:latin typeface="Aptos" panose="020B0004020202020204" pitchFamily="34" charset="0"/>
            </a:endParaRPr>
          </a:p>
          <a:p>
            <a:pPr algn="just">
              <a:spcAft>
                <a:spcPts val="600"/>
              </a:spcAft>
            </a:pPr>
            <a:r>
              <a:rPr lang="sk-SK" dirty="0">
                <a:latin typeface="Aptos" panose="020B0004020202020204" pitchFamily="34" charset="0"/>
              </a:rPr>
              <a:t>Aký význam majú sociálne médiá a ako reprezentujú realitu</a:t>
            </a:r>
            <a:r>
              <a:rPr lang="en-GB" dirty="0">
                <a:latin typeface="Aptos" panose="020B0004020202020204" pitchFamily="34" charset="0"/>
              </a:rPr>
              <a:t>.</a:t>
            </a:r>
          </a:p>
          <a:p>
            <a:pPr algn="just">
              <a:spcAft>
                <a:spcPts val="600"/>
              </a:spcAft>
            </a:pPr>
            <a:r>
              <a:rPr lang="sk-SK" dirty="0">
                <a:latin typeface="Aptos" panose="020B0004020202020204" pitchFamily="34" charset="0"/>
              </a:rPr>
              <a:t>Ako tieto reprezentácie interpretuje verejnosť</a:t>
            </a:r>
            <a:r>
              <a:rPr lang="en-GB" dirty="0">
                <a:latin typeface="Aptos" panose="020B0004020202020204" pitchFamily="34" charset="0"/>
              </a:rPr>
              <a:t>.</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The Role of Social Media in Education | SocialBu">
            <a:extLst>
              <a:ext uri="{FF2B5EF4-FFF2-40B4-BE49-F238E27FC236}">
                <a16:creationId xmlns:a16="http://schemas.microsoft.com/office/drawing/2014/main" id="{633384FF-FDAE-2DE7-4032-63DED6341C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7677" y="2071900"/>
            <a:ext cx="4595690" cy="287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7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sk-SK" sz="4000" dirty="0">
                <a:latin typeface="Aptos" panose="020B0004020202020204" pitchFamily="34" charset="0"/>
                <a:cs typeface="Calibri" panose="020F0502020204030204" pitchFamily="34" charset="0"/>
              </a:rPr>
              <a:t>Prečo mediálne vzdelávanie?</a:t>
            </a:r>
            <a:endParaRPr lang="en-GB" sz="4000" dirty="0">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390065" y="1828800"/>
            <a:ext cx="6709476" cy="4636780"/>
          </a:xfrm>
        </p:spPr>
        <p:txBody>
          <a:bodyPr>
            <a:normAutofit/>
          </a:bodyPr>
          <a:lstStyle/>
          <a:p>
            <a:pPr marL="0" indent="0" algn="just">
              <a:spcAft>
                <a:spcPts val="600"/>
              </a:spcAft>
              <a:buNone/>
            </a:pPr>
            <a:r>
              <a:rPr lang="sk-SK" sz="3600" b="1" dirty="0">
                <a:solidFill>
                  <a:srgbClr val="FFAA5A"/>
                </a:solidFill>
                <a:latin typeface="Aptos" panose="020B0004020202020204" pitchFamily="34" charset="0"/>
              </a:rPr>
              <a:t>Žijeme v post faktickej spoločnosti </a:t>
            </a:r>
            <a:endParaRPr lang="en-GB" sz="3600" b="1" dirty="0">
              <a:solidFill>
                <a:srgbClr val="FFAA5A"/>
              </a:solidFill>
              <a:latin typeface="Aptos" panose="020B0004020202020204" pitchFamily="34" charset="0"/>
            </a:endParaRPr>
          </a:p>
          <a:p>
            <a:pPr marL="0" indent="0" algn="just">
              <a:spcAft>
                <a:spcPts val="600"/>
              </a:spcAft>
              <a:buNone/>
            </a:pPr>
            <a:r>
              <a:rPr lang="sk-SK" sz="3600" dirty="0">
                <a:latin typeface="Aptos" panose="020B0004020202020204" pitchFamily="34" charset="0"/>
              </a:rPr>
              <a:t>Objektívne fakty majú menší vplyv na formovanie verejnej mienky ako emócie a osobné/kultúrne presvedčenia. </a:t>
            </a: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The Role of Social Media in Education | SocialBu">
            <a:extLst>
              <a:ext uri="{FF2B5EF4-FFF2-40B4-BE49-F238E27FC236}">
                <a16:creationId xmlns:a16="http://schemas.microsoft.com/office/drawing/2014/main" id="{633384FF-FDAE-2DE7-4032-63DED6341C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7677" y="2071900"/>
            <a:ext cx="4595690" cy="287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96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sk-SK" sz="4000" dirty="0">
                <a:latin typeface="Aptos" panose="020B0004020202020204" pitchFamily="34" charset="0"/>
                <a:cs typeface="Calibri" panose="020F0502020204030204" pitchFamily="34" charset="0"/>
              </a:rPr>
              <a:t>Úvod do sociálnej psychológie</a:t>
            </a:r>
            <a:endParaRPr lang="en-GB" sz="4000" dirty="0">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a:bodyPr>
          <a:lstStyle/>
          <a:p>
            <a:pPr marL="0" indent="0" algn="ctr">
              <a:spcAft>
                <a:spcPts val="600"/>
              </a:spcAft>
              <a:buNone/>
            </a:pPr>
            <a:r>
              <a:rPr lang="sk-SK" sz="3600" dirty="0">
                <a:latin typeface="Aptos" panose="020B0004020202020204" pitchFamily="34" charset="0"/>
              </a:rPr>
              <a:t>Sociálna psychológia má za cieľ pochopiť myšlienky, emócie a činy jednotlivcov vo vzťahu k  prítomnosti iných, teda vo vzťahu k sociálnej štruktúre</a:t>
            </a:r>
            <a:r>
              <a:rPr lang="en-GB" sz="3600" dirty="0">
                <a:latin typeface="Aptos" panose="020B0004020202020204" pitchFamily="34" charset="0"/>
              </a:rPr>
              <a:t>.</a:t>
            </a:r>
            <a:r>
              <a:rPr lang="sk-SK" sz="3600" dirty="0">
                <a:latin typeface="Aptos" panose="020B0004020202020204" pitchFamily="34" charset="0"/>
              </a:rPr>
              <a:t> </a:t>
            </a:r>
          </a:p>
          <a:p>
            <a:pPr marL="0" indent="0" algn="ctr">
              <a:spcAft>
                <a:spcPts val="600"/>
              </a:spcAft>
              <a:buNone/>
            </a:pPr>
            <a:r>
              <a:rPr lang="sk-SK" sz="3600" b="1" dirty="0">
                <a:solidFill>
                  <a:srgbClr val="FFAA5A"/>
                </a:solidFill>
                <a:latin typeface="Aptos" panose="020B0004020202020204" pitchFamily="34" charset="0"/>
              </a:rPr>
              <a:t>To platí aj v online sfére</a:t>
            </a:r>
            <a:r>
              <a:rPr lang="en-GB" sz="3600" b="1" dirty="0">
                <a:solidFill>
                  <a:srgbClr val="FFAA5A"/>
                </a:solidFill>
                <a:latin typeface="Aptos" panose="020B0004020202020204" pitchFamily="34" charset="0"/>
              </a:rPr>
              <a:t>!</a:t>
            </a:r>
            <a:r>
              <a:rPr lang="sk-SK" sz="3600" b="1" dirty="0">
                <a:solidFill>
                  <a:srgbClr val="FFAA5A"/>
                </a:solidFill>
                <a:latin typeface="Aptos" panose="020B0004020202020204" pitchFamily="34" charset="0"/>
              </a:rPr>
              <a:t> </a:t>
            </a:r>
            <a:endParaRPr lang="en-GB" sz="3600" b="1" dirty="0">
              <a:solidFill>
                <a:srgbClr val="FFAA5A"/>
              </a:solidFill>
              <a:latin typeface="Aptos" panose="020B0004020202020204" pitchFamily="34" charset="0"/>
            </a:endParaRPr>
          </a:p>
          <a:p>
            <a:pPr marL="0" indent="0" algn="ctr">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Pursuing a Career in Social Psychology">
            <a:extLst>
              <a:ext uri="{FF2B5EF4-FFF2-40B4-BE49-F238E27FC236}">
                <a16:creationId xmlns:a16="http://schemas.microsoft.com/office/drawing/2014/main" id="{BD40CD5E-CC12-CA02-9608-AD7C88C13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670" y="2230601"/>
            <a:ext cx="5036271" cy="227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626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sk-SK" sz="4000" dirty="0">
                <a:latin typeface="Aptos" panose="020B0004020202020204" pitchFamily="34" charset="0"/>
                <a:cs typeface="Calibri" panose="020F0502020204030204" pitchFamily="34" charset="0"/>
              </a:rPr>
              <a:t>Úvod do sociálnej psychológie </a:t>
            </a:r>
            <a:endParaRPr lang="en-GB" sz="4000" dirty="0">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634527" cy="4636780"/>
          </a:xfrm>
        </p:spPr>
        <p:txBody>
          <a:bodyPr>
            <a:normAutofit fontScale="85000" lnSpcReduction="20000"/>
          </a:bodyPr>
          <a:lstStyle/>
          <a:p>
            <a:pPr algn="just">
              <a:spcAft>
                <a:spcPts val="600"/>
              </a:spcAft>
            </a:pPr>
            <a:r>
              <a:rPr lang="en-GB" sz="3600" dirty="0">
                <a:latin typeface="Aptos" panose="020B0004020202020204" pitchFamily="34" charset="0"/>
              </a:rPr>
              <a:t> </a:t>
            </a:r>
            <a:r>
              <a:rPr lang="sk-SK" sz="3600" dirty="0">
                <a:latin typeface="Aptos" panose="020B0004020202020204" pitchFamily="34" charset="0"/>
              </a:rPr>
              <a:t>Podľa konštruktivistického prístupu sú sociálne a kultúrne dimenzie rozhodujúce pre myslenie a  kognitívne a emocionálne procesy človeka</a:t>
            </a:r>
            <a:r>
              <a:rPr lang="en-GB" sz="3600" dirty="0">
                <a:latin typeface="Aptos" panose="020B0004020202020204" pitchFamily="34" charset="0"/>
              </a:rPr>
              <a:t>.</a:t>
            </a:r>
            <a:r>
              <a:rPr lang="sk-SK" sz="3600" dirty="0">
                <a:latin typeface="Aptos" panose="020B0004020202020204" pitchFamily="34" charset="0"/>
              </a:rPr>
              <a:t> </a:t>
            </a:r>
            <a:endParaRPr lang="en-GB" sz="3600" dirty="0">
              <a:latin typeface="Aptos" panose="020B0004020202020204" pitchFamily="34" charset="0"/>
            </a:endParaRPr>
          </a:p>
          <a:p>
            <a:pPr algn="just">
              <a:spcAft>
                <a:spcPts val="600"/>
              </a:spcAft>
            </a:pPr>
            <a:r>
              <a:rPr lang="en-GB" sz="3600" dirty="0">
                <a:latin typeface="Aptos" panose="020B0004020202020204" pitchFamily="34" charset="0"/>
              </a:rPr>
              <a:t> </a:t>
            </a:r>
            <a:r>
              <a:rPr lang="sk-SK" sz="3600" dirty="0">
                <a:latin typeface="Aptos" panose="020B0004020202020204" pitchFamily="34" charset="0"/>
              </a:rPr>
              <a:t>Realita je chápaná ako spoločensky zdieľaná a dohodnutá vízia</a:t>
            </a:r>
            <a:r>
              <a:rPr lang="en-GB" sz="3600" dirty="0">
                <a:latin typeface="Aptos" panose="020B0004020202020204" pitchFamily="34" charset="0"/>
              </a:rPr>
              <a:t>.</a:t>
            </a:r>
            <a:r>
              <a:rPr lang="sk-SK" sz="3600" dirty="0">
                <a:latin typeface="Aptos" panose="020B0004020202020204" pitchFamily="34" charset="0"/>
              </a:rPr>
              <a:t> </a:t>
            </a:r>
            <a:r>
              <a:rPr lang="en-GB" sz="3600" dirty="0">
                <a:latin typeface="Aptos" panose="020B0004020202020204" pitchFamily="34" charset="0"/>
              </a:rPr>
              <a:t> </a:t>
            </a:r>
          </a:p>
          <a:p>
            <a:pPr algn="just">
              <a:spcAft>
                <a:spcPts val="600"/>
              </a:spcAft>
            </a:pPr>
            <a:r>
              <a:rPr lang="en-GB" sz="3600" dirty="0">
                <a:latin typeface="Aptos" panose="020B0004020202020204" pitchFamily="34" charset="0"/>
              </a:rPr>
              <a:t> </a:t>
            </a:r>
            <a:r>
              <a:rPr lang="sk-SK" sz="3600" dirty="0">
                <a:latin typeface="Aptos" panose="020B0004020202020204" pitchFamily="34" charset="0"/>
              </a:rPr>
              <a:t>Znalosť reality je myslená ako nepretržitý proces kolektívneho organizovania a priraďovania významu</a:t>
            </a:r>
            <a:r>
              <a:rPr lang="en-GB" sz="3600" dirty="0">
                <a:latin typeface="Aptos" panose="020B0004020202020204" pitchFamily="34" charset="0"/>
              </a:rPr>
              <a:t>.</a:t>
            </a:r>
            <a:r>
              <a:rPr lang="sk-SK" sz="3600" dirty="0">
                <a:latin typeface="Aptos" panose="020B0004020202020204" pitchFamily="34" charset="0"/>
              </a:rPr>
              <a:t> </a:t>
            </a: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2" descr="The social psychology of viral transmission | IPR blog">
            <a:extLst>
              <a:ext uri="{FF2B5EF4-FFF2-40B4-BE49-F238E27FC236}">
                <a16:creationId xmlns:a16="http://schemas.microsoft.com/office/drawing/2014/main" id="{7CECB791-C2E5-A7D8-8FCB-F09963174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530" y="2071900"/>
            <a:ext cx="4673355" cy="263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9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859593"/>
          </a:xfrm>
        </p:spPr>
        <p:txBody>
          <a:bodyPr anchor="b">
            <a:normAutofit/>
          </a:bodyPr>
          <a:lstStyle/>
          <a:p>
            <a:r>
              <a:rPr lang="sk-SK" sz="5400" dirty="0">
                <a:latin typeface="Aptos" panose="020B0004020202020204" pitchFamily="34" charset="0"/>
                <a:cs typeface="Calibri" panose="020F0502020204030204" pitchFamily="34" charset="0"/>
              </a:rPr>
              <a:t>Úvod do sociálnej psychológie </a:t>
            </a:r>
            <a:endParaRPr lang="en-US" sz="5400" dirty="0">
              <a:latin typeface="Aptos" panose="020B0004020202020204" pitchFamily="34" charset="0"/>
              <a:cs typeface="Calibri Light" panose="020F0302020204030204" pitchFamily="34" charset="0"/>
            </a:endParaRP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Examples of Culture | YourDictionary">
            <a:extLst>
              <a:ext uri="{FF2B5EF4-FFF2-40B4-BE49-F238E27FC236}">
                <a16:creationId xmlns:a16="http://schemas.microsoft.com/office/drawing/2014/main" id="{93101DEC-47CC-AAE3-9FB7-0075958D7A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17" r="24169"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2">
            <a:extLst>
              <a:ext uri="{FF2B5EF4-FFF2-40B4-BE49-F238E27FC236}">
                <a16:creationId xmlns:a16="http://schemas.microsoft.com/office/drawing/2014/main" id="{0294E8A8-F03D-B828-0E81-670AEEE75561}"/>
              </a:ext>
            </a:extLst>
          </p:cNvPr>
          <p:cNvGraphicFramePr>
            <a:graphicFrameLocks noGrp="1"/>
          </p:cNvGraphicFramePr>
          <p:nvPr>
            <p:ph idx="1"/>
            <p:extLst>
              <p:ext uri="{D42A27DB-BD31-4B8C-83A1-F6EECF244321}">
                <p14:modId xmlns:p14="http://schemas.microsoft.com/office/powerpoint/2010/main" val="1536015398"/>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1096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sk-SK" sz="4000" dirty="0">
                <a:latin typeface="Aptos" panose="020B0004020202020204" pitchFamily="34" charset="0"/>
                <a:cs typeface="Calibri" panose="020F0502020204030204" pitchFamily="34" charset="0"/>
              </a:rPr>
              <a:t>Úvod do sociálnej psychológie </a:t>
            </a:r>
            <a:br>
              <a:rPr lang="sk-SK" sz="4000" dirty="0">
                <a:latin typeface="Aptos" panose="020B0004020202020204" pitchFamily="34" charset="0"/>
                <a:cs typeface="Calibri" panose="020F0502020204030204" pitchFamily="34" charset="0"/>
              </a:rPr>
            </a:br>
            <a:r>
              <a:rPr lang="sk-SK" sz="3600" dirty="0">
                <a:solidFill>
                  <a:srgbClr val="FFAA5A"/>
                </a:solidFill>
                <a:latin typeface="Aptos" panose="020B0004020202020204" pitchFamily="34" charset="0"/>
                <a:cs typeface="Calibri" panose="020F0502020204030204" pitchFamily="34" charset="0"/>
              </a:rPr>
              <a:t>Sociálna kategorizácia</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77500" lnSpcReduction="20000"/>
          </a:bodyPr>
          <a:lstStyle/>
          <a:p>
            <a:pPr>
              <a:spcAft>
                <a:spcPts val="600"/>
              </a:spcAft>
            </a:pPr>
            <a:r>
              <a:rPr lang="en-GB" sz="3600" dirty="0">
                <a:latin typeface="Aptos" panose="020B0004020202020204" pitchFamily="34" charset="0"/>
              </a:rPr>
              <a:t> </a:t>
            </a:r>
            <a:r>
              <a:rPr lang="sk-SK" sz="3600" dirty="0">
                <a:latin typeface="Aptos" panose="020B0004020202020204" pitchFamily="34" charset="0"/>
              </a:rPr>
              <a:t>Sociálna kategorizácia je proces, prostredníctvom ktorého </a:t>
            </a:r>
            <a:r>
              <a:rPr lang="sk-SK" sz="3600" b="1" dirty="0">
                <a:latin typeface="Aptos" panose="020B0004020202020204" pitchFamily="34" charset="0"/>
              </a:rPr>
              <a:t>zaraďujeme  jednotlivcov</a:t>
            </a:r>
            <a:r>
              <a:rPr lang="sk-SK" sz="3600" dirty="0">
                <a:latin typeface="Aptos" panose="020B0004020202020204" pitchFamily="34" charset="0"/>
              </a:rPr>
              <a:t>  do skupín na základe sociálnych informácií</a:t>
            </a:r>
            <a:r>
              <a:rPr lang="en-GB" sz="3600" dirty="0">
                <a:latin typeface="Aptos" panose="020B0004020202020204" pitchFamily="34" charset="0"/>
              </a:rPr>
              <a:t>.</a:t>
            </a:r>
            <a:r>
              <a:rPr lang="sk-SK" sz="3600" dirty="0">
                <a:latin typeface="Aptos" panose="020B0004020202020204" pitchFamily="34" charset="0"/>
              </a:rPr>
              <a:t> </a:t>
            </a:r>
            <a:r>
              <a:rPr lang="en-GB" sz="3600" dirty="0">
                <a:latin typeface="Aptos" panose="020B0004020202020204" pitchFamily="34" charset="0"/>
              </a:rPr>
              <a:t> </a:t>
            </a:r>
          </a:p>
          <a:p>
            <a:pPr>
              <a:spcAft>
                <a:spcPts val="600"/>
              </a:spcAft>
            </a:pPr>
            <a:r>
              <a:rPr lang="en-GB" sz="3600" dirty="0">
                <a:latin typeface="Aptos" panose="020B0004020202020204" pitchFamily="34" charset="0"/>
              </a:rPr>
              <a:t>„</a:t>
            </a:r>
            <a:r>
              <a:rPr lang="sk-SK" sz="3600" dirty="0">
                <a:latin typeface="Aptos" panose="020B0004020202020204" pitchFamily="34" charset="0"/>
              </a:rPr>
              <a:t>Veľkú trojku“ tvoria </a:t>
            </a:r>
            <a:r>
              <a:rPr lang="sk-SK" sz="3600" b="1" dirty="0">
                <a:latin typeface="Aptos" panose="020B0004020202020204" pitchFamily="34" charset="0"/>
              </a:rPr>
              <a:t>pohlavie, rasa a vek</a:t>
            </a:r>
            <a:r>
              <a:rPr lang="sk-SK" sz="3600" dirty="0">
                <a:latin typeface="Aptos" panose="020B0004020202020204" pitchFamily="34" charset="0"/>
              </a:rPr>
              <a:t>, ale kategorizujú sa aj ďalšie dimenzie, ako napríklad sociálne postavenie, povolanie a dokonca aj sexuálna orientácia</a:t>
            </a:r>
            <a:r>
              <a:rPr lang="en-GB" sz="3600" dirty="0">
                <a:latin typeface="Aptos" panose="020B0004020202020204" pitchFamily="34" charset="0"/>
              </a:rPr>
              <a:t>.</a:t>
            </a:r>
            <a:r>
              <a:rPr lang="sk-SK" sz="3600" dirty="0">
                <a:latin typeface="Aptos" panose="020B0004020202020204" pitchFamily="34" charset="0"/>
              </a:rPr>
              <a:t> </a:t>
            </a:r>
            <a:r>
              <a:rPr lang="en-GB" sz="3600" dirty="0">
                <a:latin typeface="Aptos" panose="020B0004020202020204" pitchFamily="34" charset="0"/>
              </a:rPr>
              <a:t> </a:t>
            </a:r>
          </a:p>
          <a:p>
            <a:pPr>
              <a:spcAft>
                <a:spcPts val="600"/>
              </a:spcAft>
            </a:pPr>
            <a:r>
              <a:rPr lang="sk-SK" sz="3600" dirty="0">
                <a:latin typeface="Aptos" panose="020B0004020202020204" pitchFamily="34" charset="0"/>
              </a:rPr>
              <a:t>Keď je raz stanovená, sociálna kategorizácia iných ľudí </a:t>
            </a:r>
            <a:r>
              <a:rPr lang="sk-SK" sz="3600" b="1" dirty="0">
                <a:latin typeface="Aptos" panose="020B0004020202020204" pitchFamily="34" charset="0"/>
              </a:rPr>
              <a:t>formuje naše hodnotenie a správanie</a:t>
            </a:r>
            <a:r>
              <a:rPr lang="sk-SK" sz="3600" dirty="0">
                <a:latin typeface="Aptos" panose="020B0004020202020204" pitchFamily="34" charset="0"/>
              </a:rPr>
              <a:t>, často nevedomky</a:t>
            </a:r>
            <a:r>
              <a:rPr lang="en-GB" sz="3600" dirty="0">
                <a:latin typeface="Aptos" panose="020B0004020202020204" pitchFamily="34" charset="0"/>
              </a:rPr>
              <a:t>.</a:t>
            </a:r>
            <a:r>
              <a:rPr lang="sk-SK" sz="3600" dirty="0">
                <a:latin typeface="Aptos" panose="020B0004020202020204" pitchFamily="34" charset="0"/>
              </a:rPr>
              <a:t> </a:t>
            </a: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449493"/>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39A8C05164174D8B0CC0E9EA7C08B6" ma:contentTypeVersion="15" ma:contentTypeDescription="Create a new document." ma:contentTypeScope="" ma:versionID="5e34536f7e5372aa8996aa909db675fa">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77f63ab45eca9933f37a9aec6ea1e437"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6c132ca-d2ce-4f1f-9992-28ad6e1060fc" xsi:nil="true"/>
    <lcf76f155ced4ddcb4097134ff3c332f xmlns="48bc9dea-9bf6-49de-a95a-f1fa7fcbbb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4DD3EB-C14A-441F-A680-01594E398968}">
  <ds:schemaRefs>
    <ds:schemaRef ds:uri="http://schemas.microsoft.com/sharepoint/v3/contenttype/forms"/>
  </ds:schemaRefs>
</ds:datastoreItem>
</file>

<file path=customXml/itemProps2.xml><?xml version="1.0" encoding="utf-8"?>
<ds:datastoreItem xmlns:ds="http://schemas.openxmlformats.org/officeDocument/2006/customXml" ds:itemID="{AE8A4A95-3610-4E11-8334-E2122F1A69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bc9dea-9bf6-49de-a95a-f1fa7fcbbbfa"/>
    <ds:schemaRef ds:uri="86c132ca-d2ce-4f1f-9992-28ad6e1060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52C5EB-28A8-44F6-95DE-40B4B9DF1814}">
  <ds:schemaRefs>
    <ds:schemaRef ds:uri="http://schemas.microsoft.com/office/2006/metadata/properties"/>
    <ds:schemaRef ds:uri="http://schemas.microsoft.com/office/infopath/2007/PartnerControls"/>
    <ds:schemaRef ds:uri="86c132ca-d2ce-4f1f-9992-28ad6e1060fc"/>
    <ds:schemaRef ds:uri="48bc9dea-9bf6-49de-a95a-f1fa7fcbbbfa"/>
  </ds:schemaRefs>
</ds:datastoreItem>
</file>

<file path=docProps/app.xml><?xml version="1.0" encoding="utf-8"?>
<Properties xmlns="http://schemas.openxmlformats.org/officeDocument/2006/extended-properties" xmlns:vt="http://schemas.openxmlformats.org/officeDocument/2006/docPropsVTypes">
  <TotalTime>702</TotalTime>
  <Words>1327</Words>
  <Application>Microsoft Office PowerPoint</Application>
  <PresentationFormat>Širokouhlá</PresentationFormat>
  <Paragraphs>96</Paragraphs>
  <Slides>21</Slides>
  <Notes>0</Notes>
  <HiddenSlides>0</HiddenSlides>
  <MMClips>1</MMClips>
  <ScaleCrop>false</ScaleCrop>
  <HeadingPairs>
    <vt:vector size="6" baseType="variant">
      <vt:variant>
        <vt:lpstr>Použité písma</vt:lpstr>
      </vt:variant>
      <vt:variant>
        <vt:i4>6</vt:i4>
      </vt:variant>
      <vt:variant>
        <vt:lpstr>Motív</vt:lpstr>
      </vt:variant>
      <vt:variant>
        <vt:i4>2</vt:i4>
      </vt:variant>
      <vt:variant>
        <vt:lpstr>Nadpisy snímok</vt:lpstr>
      </vt:variant>
      <vt:variant>
        <vt:i4>21</vt:i4>
      </vt:variant>
    </vt:vector>
  </HeadingPairs>
  <TitlesOfParts>
    <vt:vector size="29" baseType="lpstr">
      <vt:lpstr>Aptos</vt:lpstr>
      <vt:lpstr>Aptos Display</vt:lpstr>
      <vt:lpstr>Arial</vt:lpstr>
      <vt:lpstr>Calibri</vt:lpstr>
      <vt:lpstr>Cambria</vt:lpstr>
      <vt:lpstr>Wingdings</vt:lpstr>
      <vt:lpstr>Motív Office</vt:lpstr>
      <vt:lpstr>1_Motív Office</vt:lpstr>
      <vt:lpstr>Etické používanie digitálnych technológií</vt:lpstr>
      <vt:lpstr>Etické používanie digitálnych technológií</vt:lpstr>
      <vt:lpstr>Zložky digitálnych kompetencií </vt:lpstr>
      <vt:lpstr>Čo je mediálne vzdelávanie?</vt:lpstr>
      <vt:lpstr>Prečo mediálne vzdelávanie?</vt:lpstr>
      <vt:lpstr>Úvod do sociálnej psychológie</vt:lpstr>
      <vt:lpstr>Úvod do sociálnej psychológie </vt:lpstr>
      <vt:lpstr>Úvod do sociálnej psychológie </vt:lpstr>
      <vt:lpstr>Úvod do sociálnej psychológie  Sociálna kategorizácia</vt:lpstr>
      <vt:lpstr>Úvod do sociálnej psychológie   Čo je sociálna kategorizácia? </vt:lpstr>
      <vt:lpstr>Úvod do sociálnej psychológie  Ako prekonať sociálnu kategorizáciu?</vt:lpstr>
      <vt:lpstr>Úvod do sociálnej psychológie  Experiment Robbersa Cavea, ktorý uskutočnil Muzafer Sherif v 50-tych rokoch minulého storočia, do ktorého sa zapojilo 22 chlapcov v letných táboroch v Oklahome.   </vt:lpstr>
      <vt:lpstr>Úvod do sociálnej psychológie</vt:lpstr>
      <vt:lpstr>Úvod do sociálnej psychológie Súčasti predsudkov</vt:lpstr>
      <vt:lpstr>Úvod do sociálnej psychológie   Príklad predsudku </vt:lpstr>
      <vt:lpstr>Úvod do sociálnej psychológie  Príklad predsudku v online prostredí</vt:lpstr>
      <vt:lpstr>Úvod do sociálnej psychológie  Akú úlohu zohrali médiá a sociálne médiá pri šírení predsudkov?  </vt:lpstr>
      <vt:lpstr>Úvod do sociálnej psychológie  Kultúrne modely </vt:lpstr>
      <vt:lpstr>Úvod do sociálnej psychológie  Etická dilema – kultúrny relativizmus </vt:lpstr>
      <vt:lpstr>Úvod do sociálnej psychológie  Etická dilema – kultúrny relativizmus  </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Digital Resilience by Making Digital Wellbeing and Security Accessible to All 2022-2-SK01-KA220-ADU-000096888</dc:title>
  <dc:creator>Alexandros Koumanis</dc:creator>
  <cp:lastModifiedBy>Norbert Kecskés</cp:lastModifiedBy>
  <cp:revision>48</cp:revision>
  <dcterms:created xsi:type="dcterms:W3CDTF">2024-06-25T09:05:50Z</dcterms:created>
  <dcterms:modified xsi:type="dcterms:W3CDTF">2024-10-11T16:25:33Z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