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81" r:id="rId5"/>
  </p:sldMasterIdLst>
  <p:notesMasterIdLst>
    <p:notesMasterId r:id="rId17"/>
  </p:notesMasterIdLst>
  <p:sldIdLst>
    <p:sldId id="295" r:id="rId6"/>
    <p:sldId id="257" r:id="rId7"/>
    <p:sldId id="296" r:id="rId8"/>
    <p:sldId id="297" r:id="rId9"/>
    <p:sldId id="298" r:id="rId10"/>
    <p:sldId id="299" r:id="rId11"/>
    <p:sldId id="300" r:id="rId12"/>
    <p:sldId id="301" r:id="rId13"/>
    <p:sldId id="302" r:id="rId14"/>
    <p:sldId id="303" r:id="rId15"/>
    <p:sldId id="265"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54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anová" userId="S::hanova@uniag.sk::3d22e42d-bb89-40fb-8988-9efa43568f68" providerId="AD" clId="Web-{26C9C74F-46E9-45B7-BF95-EEC84A717A8C}"/>
    <pc:docChg chg="modSld">
      <pc:chgData name="Martina Hanová" userId="S::hanova@uniag.sk::3d22e42d-bb89-40fb-8988-9efa43568f68" providerId="AD" clId="Web-{26C9C74F-46E9-45B7-BF95-EEC84A717A8C}" dt="2024-10-09T19:48:42.122" v="4" actId="20577"/>
      <pc:docMkLst>
        <pc:docMk/>
      </pc:docMkLst>
      <pc:sldChg chg="modSp">
        <pc:chgData name="Martina Hanová" userId="S::hanova@uniag.sk::3d22e42d-bb89-40fb-8988-9efa43568f68" providerId="AD" clId="Web-{26C9C74F-46E9-45B7-BF95-EEC84A717A8C}" dt="2024-10-09T19:48:42.122" v="4" actId="20577"/>
        <pc:sldMkLst>
          <pc:docMk/>
          <pc:sldMk cId="649986281" sldId="300"/>
        </pc:sldMkLst>
        <pc:spChg chg="mod">
          <ac:chgData name="Martina Hanová" userId="S::hanova@uniag.sk::3d22e42d-bb89-40fb-8988-9efa43568f68" providerId="AD" clId="Web-{26C9C74F-46E9-45B7-BF95-EEC84A717A8C}" dt="2024-10-09T19:48:42.122" v="4" actId="20577"/>
          <ac:spMkLst>
            <pc:docMk/>
            <pc:sldMk cId="649986281" sldId="300"/>
            <ac:spMk id="3" creationId="{825D3076-4C7B-4D41-BB08-FFFC7FA25E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FCFB6-C1BF-46AD-9857-FA9766F13F87}" type="datetimeFigureOut">
              <a:rPr lang="en-GB" smtClean="0"/>
              <a:t>12/10/2024</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DD7C2-3362-40FB-A27E-BAF6BF686D20}" type="slidenum">
              <a:rPr lang="en-GB" smtClean="0"/>
              <a:t>‹#›</a:t>
            </a:fld>
            <a:endParaRPr lang="en-GB"/>
          </a:p>
        </p:txBody>
      </p:sp>
    </p:spTree>
    <p:extLst>
      <p:ext uri="{BB962C8B-B14F-4D97-AF65-F5344CB8AC3E}">
        <p14:creationId xmlns:p14="http://schemas.microsoft.com/office/powerpoint/2010/main" val="324903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42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44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77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05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0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15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48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12/10/2024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95537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12/10/2024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72439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12/10/2024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4158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398968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pic>
        <p:nvPicPr>
          <p:cNvPr id="4" name="Resim 4" descr="logo içeren bir resim&#10;&#10;Açıklama otomatik olarak oluşturuldu">
            <a:extLst>
              <a:ext uri="{FF2B5EF4-FFF2-40B4-BE49-F238E27FC236}">
                <a16:creationId xmlns:a16="http://schemas.microsoft.com/office/drawing/2014/main" id="{7117CEBA-B2E2-BBC3-1991-BA800665409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08" t="36473" r="17426" b="34350"/>
          <a:stretch/>
        </p:blipFill>
        <p:spPr bwMode="auto">
          <a:xfrm>
            <a:off x="272798" y="6224586"/>
            <a:ext cx="1325245" cy="53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4107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6811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46111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699328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58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12/10/2024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1693715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12/10/2024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50576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12/10/2024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90155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0A23-50E5-4E98-A123-1ABE0DF6E2F6}"/>
              </a:ext>
            </a:extLst>
          </p:cNvPr>
          <p:cNvSpPr>
            <a:spLocks noGrp="1"/>
          </p:cNvSpPr>
          <p:nvPr>
            <p:ph type="title"/>
          </p:nvPr>
        </p:nvSpPr>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C73B4E44-5D0F-4491-BC07-5D57BCF016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A5FF08B9-AC57-4793-A600-2179C7504058}"/>
              </a:ext>
            </a:extLst>
          </p:cNvPr>
          <p:cNvSpPr>
            <a:spLocks noGrp="1"/>
          </p:cNvSpPr>
          <p:nvPr>
            <p:ph type="dt" sz="half" idx="10"/>
          </p:nvPr>
        </p:nvSpPr>
        <p:spPr/>
        <p:txBody>
          <a:bodyPr/>
          <a:lstStyle/>
          <a:p>
            <a:fld id="{6D3446B4-3BDC-48EA-B258-56A3470749C0}" type="datetimeFigureOut">
              <a:rPr lang="mk-MK" smtClean="0"/>
              <a:t>12.10.2024</a:t>
            </a:fld>
            <a:endParaRPr lang="mk-MK"/>
          </a:p>
        </p:txBody>
      </p:sp>
      <p:sp>
        <p:nvSpPr>
          <p:cNvPr id="5" name="Footer Placeholder 4">
            <a:extLst>
              <a:ext uri="{FF2B5EF4-FFF2-40B4-BE49-F238E27FC236}">
                <a16:creationId xmlns:a16="http://schemas.microsoft.com/office/drawing/2014/main" id="{0FB4BCEB-204C-4393-997A-12C9FBD9EA8C}"/>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FC8FD7F9-407B-4FDA-8395-66CDEBF79823}"/>
              </a:ext>
            </a:extLst>
          </p:cNvPr>
          <p:cNvSpPr>
            <a:spLocks noGrp="1"/>
          </p:cNvSpPr>
          <p:nvPr>
            <p:ph type="sldNum" sz="quarter" idx="12"/>
          </p:nvPr>
        </p:nvSpPr>
        <p:spPr/>
        <p:txBody>
          <a:bodyPr/>
          <a:lstStyle/>
          <a:p>
            <a:fld id="{527C557A-3CDE-402B-B8F9-F7D05CB61B58}" type="slidenum">
              <a:rPr lang="mk-MK" smtClean="0"/>
              <a:t>‹#›</a:t>
            </a:fld>
            <a:endParaRPr lang="mk-MK"/>
          </a:p>
        </p:txBody>
      </p:sp>
    </p:spTree>
    <p:extLst>
      <p:ext uri="{BB962C8B-B14F-4D97-AF65-F5344CB8AC3E}">
        <p14:creationId xmlns:p14="http://schemas.microsoft.com/office/powerpoint/2010/main" val="296598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12/10/2024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89383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12/10/2024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07593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12/10/2024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77280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12/10/2024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37512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12/10/2024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98945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12/10/2024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1618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12/10/2024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25742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12/10/2024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30953544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11915426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3.png"/><Relationship Id="rId7" Type="http://schemas.openxmlformats.org/officeDocument/2006/relationships/image" Target="../media/image16.jpeg"/><Relationship Id="rId12"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3"/>
            <a:ext cx="5334930" cy="1477510"/>
          </a:xfrm>
        </p:spPr>
        <p:txBody>
          <a:bodyPr vert="horz" lIns="91440" tIns="45720" rIns="91440" bIns="45720" rtlCol="0" anchor="b">
            <a:normAutofit/>
          </a:bodyPr>
          <a:lstStyle/>
          <a:p>
            <a:pPr algn="ctr">
              <a:spcBef>
                <a:spcPts val="1000"/>
              </a:spcBef>
              <a:spcAft>
                <a:spcPts val="600"/>
              </a:spcAft>
              <a:buClr>
                <a:srgbClr val="FFAA5A"/>
              </a:buClr>
            </a:pPr>
            <a:r>
              <a:rPr lang="cs-CZ" b="1" dirty="0">
                <a:solidFill>
                  <a:srgbClr val="FFAA5A"/>
                </a:solidFill>
                <a:latin typeface="+mn-lt"/>
                <a:ea typeface="Cambria" panose="02040503050406030204" pitchFamily="18" charset="0"/>
                <a:cs typeface="Calibri" panose="020F0502020204030204" pitchFamily="34" charset="0"/>
              </a:rPr>
              <a:t>Digitální občanství</a:t>
            </a:r>
            <a:r>
              <a:rPr lang="en-US" b="1" dirty="0">
                <a:solidFill>
                  <a:srgbClr val="FFAA5A"/>
                </a:solidFill>
                <a:latin typeface="+mn-lt"/>
                <a:ea typeface="Cambria" panose="02040503050406030204" pitchFamily="18" charset="0"/>
                <a:cs typeface="Calibri" panose="020F0502020204030204" pitchFamily="34" charset="0"/>
              </a:rPr>
              <a:t> -</a:t>
            </a:r>
            <a:r>
              <a:rPr lang="cs-CZ" b="1" dirty="0">
                <a:solidFill>
                  <a:srgbClr val="FFAA5A"/>
                </a:solidFill>
                <a:latin typeface="+mn-lt"/>
                <a:ea typeface="Cambria" panose="02040503050406030204" pitchFamily="18" charset="0"/>
                <a:cs typeface="Calibri" panose="020F0502020204030204" pitchFamily="34" charset="0"/>
              </a:rPr>
              <a:t>závěr</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616" y="963504"/>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Aptos" panose="02110004020202020204"/>
                <a:ea typeface="+mj-ea"/>
                <a:cs typeface="+mj-cs"/>
              </a:rPr>
              <a:t>Utváření digitální odolnosti </a:t>
            </a: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sk-SK" sz="1400" b="0" i="0" u="none" strike="noStrike" kern="1200" cap="none" spc="0" normalizeH="0" baseline="0" noProof="0" dirty="0" err="1">
                <a:ln>
                  <a:noFill/>
                </a:ln>
                <a:solidFill>
                  <a:prstClr val="black"/>
                </a:solidFill>
                <a:effectLst/>
                <a:uLnTx/>
                <a:uFillTx/>
                <a:latin typeface="Aptos" panose="02110004020202020204"/>
                <a:ea typeface="+mj-ea"/>
                <a:cs typeface="+mj-cs"/>
              </a:rPr>
              <a:t>prostřednictvím</a:t>
            </a:r>
            <a: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t> </a:t>
            </a:r>
            <a:r>
              <a:rPr kumimoji="0" lang="sk-SK" sz="1400" b="0" i="0" u="none" strike="noStrike" kern="1200" cap="none" spc="0" normalizeH="0" baseline="0" noProof="0" dirty="0" err="1">
                <a:ln>
                  <a:noFill/>
                </a:ln>
                <a:solidFill>
                  <a:prstClr val="black"/>
                </a:solidFill>
                <a:effectLst/>
                <a:uLnTx/>
                <a:uFillTx/>
                <a:latin typeface="Aptos" panose="02110004020202020204"/>
                <a:ea typeface="+mj-ea"/>
                <a:cs typeface="+mj-cs"/>
              </a:rPr>
              <a:t>digitální</a:t>
            </a:r>
            <a: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t> pohody a bezpečnosti pro </a:t>
            </a:r>
            <a:r>
              <a:rPr kumimoji="0" lang="sk-SK" sz="1400" b="0" i="0" u="none" strike="noStrike" kern="1200" cap="none" spc="0" normalizeH="0" baseline="0" noProof="0" dirty="0" err="1">
                <a:ln>
                  <a:noFill/>
                </a:ln>
                <a:solidFill>
                  <a:prstClr val="black"/>
                </a:solidFill>
                <a:effectLst/>
                <a:uLnTx/>
                <a:uFillTx/>
                <a:latin typeface="Aptos" panose="02110004020202020204"/>
                <a:ea typeface="+mj-ea"/>
                <a:cs typeface="+mj-cs"/>
              </a:rPr>
              <a:t>všechny</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cs-CZ" sz="4400" kern="1200" dirty="0">
                <a:latin typeface="Aptos" panose="020B0004020202020204" pitchFamily="34" charset="0"/>
                <a:ea typeface="+mj-ea"/>
              </a:rPr>
              <a:t>Závěry</a:t>
            </a:r>
            <a:r>
              <a:rPr lang="en-US" sz="4400" kern="1200" dirty="0">
                <a:latin typeface="Aptos" panose="020B0004020202020204" pitchFamily="34" charset="0"/>
                <a:ea typeface="+mj-ea"/>
              </a:rPr>
              <a:t> – </a:t>
            </a:r>
            <a:r>
              <a:rPr lang="sk-SK" sz="4400" kern="1200" dirty="0">
                <a:latin typeface="Aptos" panose="020B0004020202020204" pitchFamily="34" charset="0"/>
                <a:ea typeface="+mj-ea"/>
              </a:rPr>
              <a:t>4</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531629" y="1541721"/>
            <a:ext cx="5992739" cy="4635242"/>
          </a:xfrm>
        </p:spPr>
        <p:txBody>
          <a:bodyPr vert="horz" lIns="91440" tIns="45720" rIns="91440" bIns="45720" rtlCol="0">
            <a:normAutofit fontScale="92500" lnSpcReduction="10000"/>
          </a:bodyPr>
          <a:lstStyle/>
          <a:p>
            <a:pPr algn="just"/>
            <a:r>
              <a:rPr lang="cs-CZ" dirty="0">
                <a:latin typeface="Aptos" panose="020B0004020202020204" pitchFamily="34" charset="0"/>
                <a:ea typeface="+mn-ea"/>
              </a:rPr>
              <a:t>Prostřednictvím vzdělávání v oblasti médií je možné docílit osobního posílení do té míry, aby občané dosáhli skutečné emancipace v oblasti </a:t>
            </a:r>
            <a:r>
              <a:rPr lang="cs-CZ" b="1" dirty="0">
                <a:latin typeface="Aptos" panose="020B0004020202020204" pitchFamily="34" charset="0"/>
                <a:ea typeface="+mn-ea"/>
              </a:rPr>
              <a:t>digitálního občanství</a:t>
            </a:r>
            <a:r>
              <a:rPr lang="cs-CZ" dirty="0">
                <a:latin typeface="Aptos" panose="020B0004020202020204" pitchFamily="34" charset="0"/>
                <a:ea typeface="+mn-ea"/>
              </a:rPr>
              <a:t>.</a:t>
            </a:r>
            <a:r>
              <a:rPr lang="en-GB" dirty="0">
                <a:latin typeface="Aptos" panose="020B0004020202020204" pitchFamily="34" charset="0"/>
                <a:ea typeface="+mn-ea"/>
              </a:rPr>
              <a:t> </a:t>
            </a:r>
          </a:p>
          <a:p>
            <a:pPr algn="just"/>
            <a:r>
              <a:rPr lang="cs-CZ" dirty="0">
                <a:latin typeface="Aptos" panose="020B0004020202020204" pitchFamily="34" charset="0"/>
                <a:ea typeface="+mn-ea"/>
              </a:rPr>
              <a:t>Prostřednictvím mediálního vzdělávání se mohou občané naučit používat digitální prostředky kriticky a odpovědně, </a:t>
            </a:r>
            <a:r>
              <a:rPr lang="cs-CZ" b="1" dirty="0">
                <a:latin typeface="Aptos" panose="020B0004020202020204" pitchFamily="34" charset="0"/>
                <a:ea typeface="+mn-ea"/>
              </a:rPr>
              <a:t>proaktivním a participativním způsobem</a:t>
            </a:r>
            <a:r>
              <a:rPr lang="cs-CZ" dirty="0">
                <a:latin typeface="Aptos" panose="020B0004020202020204" pitchFamily="34" charset="0"/>
                <a:ea typeface="+mn-ea"/>
              </a:rPr>
              <a:t>. Tím docílí pozitivního politického a občanského dialogu a rozhodnou, co je hodnotné a co ne.</a:t>
            </a:r>
            <a:endParaRPr lang="en-GB" dirty="0">
              <a:latin typeface="Aptos" panose="020B0004020202020204" pitchFamily="34" charset="0"/>
              <a:ea typeface="+mn-ea"/>
            </a:endParaRP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2" descr="My Journey to Self-Awareness: Embracing Change in the Era of AI | Futurism">
            <a:extLst>
              <a:ext uri="{FF2B5EF4-FFF2-40B4-BE49-F238E27FC236}">
                <a16:creationId xmlns:a16="http://schemas.microsoft.com/office/drawing/2014/main" id="{F3513B01-934A-A038-C6DE-2BFF33C06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784" y="2151772"/>
            <a:ext cx="48768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55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327164"/>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cs-CZ"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Volná licence</a:t>
            </a: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a:t>
            </a:r>
            <a:r>
              <a:rPr kumimoji="0" lang="cs-CZ"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ento</a:t>
            </a:r>
            <a:r>
              <a:rPr kumimoji="0" lang="cs-CZ"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produkt byl vytvořen jako součást projektu</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"Building Digital Resilience by Making Digital Wellbeing and Security Accessible to All 2022-2-SK01-KA220-ADU-000096888" </a:t>
            </a:r>
            <a:r>
              <a:rPr kumimoji="0" lang="cs-CZ"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za podpory Evropské komise a vyjadřuje výlučně názor autora. Evropská komise neodpovídá za obsah dokumentu.</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publication obtains the Creative Commons License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a:t>
            </a:r>
            <a:r>
              <a:rPr kumimoji="0" lang="cs-CZ"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ato</a:t>
            </a:r>
            <a:r>
              <a:rPr kumimoji="0" lang="cs-CZ"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licence opravňuje distribuovat, remixovat, vylepšovat a vytvářet další obsahy, ale pouze nekomerčně. Je-li obsah používán, musí být:</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cs-CZ"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lang="cs-CZ" sz="2133" dirty="0">
                <a:solidFill>
                  <a:prstClr val="black"/>
                </a:solidFill>
                <a:latin typeface="Aptos" panose="020B0004020202020204" pitchFamily="34" charset="0"/>
                <a:ea typeface="Inter"/>
                <a:cs typeface="Inter"/>
                <a:sym typeface="Inter"/>
              </a:rPr>
              <a:t>1.Uveden zdroj a link k licenci a musí být uvedeny případné úpravy textu. Copyright zůstává autorům dokumentů.</a:t>
            </a:r>
          </a:p>
          <a:p>
            <a:pPr marL="0" marR="0" lvl="0" indent="0" algn="just" defTabSz="609630" rtl="0" eaLnBrk="1" fontAlgn="auto" latinLnBrk="0" hangingPunct="1">
              <a:lnSpc>
                <a:spcPts val="1803"/>
              </a:lnSpc>
              <a:spcBef>
                <a:spcPct val="0"/>
              </a:spcBef>
              <a:spcAft>
                <a:spcPts val="0"/>
              </a:spcAft>
              <a:buClrTx/>
              <a:buSzTx/>
              <a:buFontTx/>
              <a:buNone/>
              <a:tabLst/>
              <a:defRPr/>
            </a:pPr>
            <a:r>
              <a:rPr lang="cs-CZ" sz="2133" dirty="0">
                <a:solidFill>
                  <a:prstClr val="black"/>
                </a:solidFill>
                <a:latin typeface="Aptos" panose="020B0004020202020204" pitchFamily="34" charset="0"/>
                <a:ea typeface="Inter"/>
                <a:cs typeface="Inter"/>
                <a:sym typeface="Inter"/>
              </a:rPr>
              <a:t>2.Text nesmí být použit ke komerčním účelům.</a:t>
            </a:r>
          </a:p>
          <a:p>
            <a:pPr marL="0" marR="0" lvl="0" indent="0" algn="just" defTabSz="609630" rtl="0" eaLnBrk="1" fontAlgn="auto" latinLnBrk="0" hangingPunct="1">
              <a:lnSpc>
                <a:spcPts val="1803"/>
              </a:lnSpc>
              <a:spcBef>
                <a:spcPct val="0"/>
              </a:spcBef>
              <a:spcAft>
                <a:spcPts val="0"/>
              </a:spcAft>
              <a:buClrTx/>
              <a:buSzTx/>
              <a:buFontTx/>
              <a:buNone/>
              <a:tabLst/>
              <a:defRPr/>
            </a:pPr>
            <a:r>
              <a:rPr lang="cs-CZ" sz="2133" dirty="0">
                <a:solidFill>
                  <a:prstClr val="black"/>
                </a:solidFill>
                <a:latin typeface="Aptos" panose="020B0004020202020204" pitchFamily="34" charset="0"/>
                <a:ea typeface="Inter"/>
                <a:cs typeface="Inter"/>
                <a:sym typeface="Inter"/>
              </a:rPr>
              <a:t>3.Dojde-li k úpravám textu, musí být úpravy uvedeny pod identickou licencí jako originál.</a:t>
            </a:r>
          </a:p>
          <a:p>
            <a:pPr marL="304815" marR="0" lvl="1" algn="just" defTabSz="609630" rtl="0" eaLnBrk="1" fontAlgn="auto" latinLnBrk="0" hangingPunct="1">
              <a:lnSpc>
                <a:spcPts val="1803"/>
              </a:lnSpc>
              <a:spcBef>
                <a:spcPct val="0"/>
              </a:spcBef>
              <a:spcAft>
                <a:spcPts val="0"/>
              </a:spcAft>
              <a:buClrTx/>
              <a:buSzTx/>
              <a:tabLst/>
              <a:defRPr/>
            </a:pPr>
            <a:endParaRPr lang="cs-CZ" sz="2133" noProof="0" dirty="0">
              <a:solidFill>
                <a:srgbClr val="FF0000"/>
              </a:solidFill>
              <a:latin typeface="Aptos" panose="020B0004020202020204" pitchFamily="34" charset="0"/>
              <a:ea typeface="Inter"/>
              <a:cs typeface="Inter"/>
              <a:sym typeface="Inter"/>
            </a:endParaRPr>
          </a:p>
          <a:p>
            <a:pPr marL="304815" marR="0" lvl="1" algn="just" defTabSz="609630" rtl="0" eaLnBrk="1" fontAlgn="auto" latinLnBrk="0" hangingPunct="1">
              <a:lnSpc>
                <a:spcPts val="1803"/>
              </a:lnSpc>
              <a:spcBef>
                <a:spcPct val="0"/>
              </a:spcBef>
              <a:spcAft>
                <a:spcPts val="0"/>
              </a:spcAft>
              <a:buClrTx/>
              <a:buSzTx/>
              <a:tabLst/>
              <a:defRPr/>
            </a:pPr>
            <a:r>
              <a:rPr kumimoji="0" lang="cs-CZ" sz="2133" b="0" i="0" u="none" strike="noStrike" kern="1200" cap="none" spc="0" normalizeH="0" baseline="0" noProof="0" dirty="0">
                <a:ln>
                  <a:noFill/>
                </a:ln>
                <a:solidFill>
                  <a:srgbClr val="FF0000"/>
                </a:solidFill>
                <a:effectLst/>
                <a:uLnTx/>
                <a:uFillTx/>
                <a:latin typeface="Aptos" panose="020B0004020202020204" pitchFamily="34" charset="0"/>
                <a:ea typeface="Inter"/>
                <a:cs typeface="Inter"/>
                <a:sym typeface="Inter"/>
              </a:rPr>
              <a:t>Vyloučení odpovědnosti:</a:t>
            </a:r>
            <a:r>
              <a:rPr kumimoji="0" lang="en-US" sz="2133" b="0" i="0" u="none" strike="noStrike" kern="1200" cap="none" spc="0" normalizeH="0" baseline="0" noProof="0" dirty="0">
                <a:ln>
                  <a:noFill/>
                </a:ln>
                <a:solidFill>
                  <a:srgbClr val="FF0000"/>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cs-CZ"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Finančně podpořeno Evropskou unií. Názory a stanoviska vyjádřená v textu</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r>
              <a:rPr kumimoji="0" lang="cs-CZ"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nutně nereflektují názory EU a Evropské exekutivní agentury (EACEA). Obě instituce neodpovídají za obsah.</a:t>
            </a: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Freeform: Shape 105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lgn="l"/>
            <a:r>
              <a:rPr lang="cs-CZ" sz="4400" kern="1200" dirty="0">
                <a:solidFill>
                  <a:srgbClr val="FFFFFF"/>
                </a:solidFill>
                <a:latin typeface="Aptos" panose="020B0004020202020204" pitchFamily="34" charset="0"/>
                <a:ea typeface="+mj-ea"/>
              </a:rPr>
              <a:t>Základní</a:t>
            </a:r>
            <a:r>
              <a:rPr lang="en-US" sz="4400" kern="1200" dirty="0">
                <a:solidFill>
                  <a:srgbClr val="FFFFFF"/>
                </a:solidFill>
                <a:latin typeface="Aptos" panose="020B0004020202020204" pitchFamily="34" charset="0"/>
                <a:ea typeface="+mj-ea"/>
              </a:rPr>
              <a:t> </a:t>
            </a:r>
            <a:r>
              <a:rPr lang="cs-CZ" sz="4400" kern="1200" dirty="0">
                <a:solidFill>
                  <a:srgbClr val="FFFFFF"/>
                </a:solidFill>
                <a:latin typeface="Aptos" panose="020B0004020202020204" pitchFamily="34" charset="0"/>
                <a:ea typeface="+mj-ea"/>
              </a:rPr>
              <a:t>poznatky z oblasti digitálního občanství</a:t>
            </a:r>
            <a:r>
              <a:rPr lang="en-US" sz="4400" kern="1200" dirty="0">
                <a:solidFill>
                  <a:srgbClr val="FFFFFF"/>
                </a:solidFill>
                <a:latin typeface="Aptos" panose="020B0004020202020204" pitchFamily="34" charset="0"/>
                <a:ea typeface="+mj-ea"/>
              </a:rPr>
              <a:t> </a:t>
            </a:r>
          </a:p>
        </p:txBody>
      </p:sp>
      <p:sp>
        <p:nvSpPr>
          <p:cNvPr id="1054" name="Arc 105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4447308" y="591344"/>
            <a:ext cx="6906491" cy="5585619"/>
          </a:xfrm>
        </p:spPr>
        <p:txBody>
          <a:bodyPr vert="horz" lIns="91440" tIns="45720" rIns="91440" bIns="45720" rtlCol="0" anchor="ctr">
            <a:normAutofit lnSpcReduction="10000"/>
          </a:bodyPr>
          <a:lstStyle/>
          <a:p>
            <a:pPr marL="0" indent="0">
              <a:buNone/>
            </a:pPr>
            <a:r>
              <a:rPr lang="cs-CZ" b="1" dirty="0">
                <a:latin typeface="Aptos" panose="020B0004020202020204" pitchFamily="34" charset="0"/>
                <a:ea typeface="+mn-ea"/>
              </a:rPr>
              <a:t>Souhrn základních informací z každé sub-sekce:</a:t>
            </a:r>
            <a:endParaRPr lang="en-GB" dirty="0">
              <a:latin typeface="Aptos" panose="020B0004020202020204" pitchFamily="34" charset="0"/>
              <a:ea typeface="+mn-ea"/>
            </a:endParaRPr>
          </a:p>
          <a:p>
            <a:r>
              <a:rPr lang="cs-CZ" dirty="0">
                <a:latin typeface="Aptos" panose="020B0004020202020204" pitchFamily="34" charset="0"/>
                <a:ea typeface="+mn-ea"/>
              </a:rPr>
              <a:t>Porozumění digitálním nástrojům a platformám posiluje naši schopnost pohybovat se v digitálním světě bezpečně a efektivně.</a:t>
            </a:r>
            <a:endParaRPr lang="en-GB" dirty="0">
              <a:latin typeface="Aptos" panose="020B0004020202020204" pitchFamily="34" charset="0"/>
              <a:ea typeface="+mn-ea"/>
            </a:endParaRPr>
          </a:p>
          <a:p>
            <a:r>
              <a:rPr lang="en-GB" dirty="0">
                <a:latin typeface="Aptos" panose="020B0004020202020204" pitchFamily="34" charset="0"/>
                <a:ea typeface="+mn-ea"/>
              </a:rPr>
              <a:t>Online </a:t>
            </a:r>
            <a:r>
              <a:rPr lang="cs-CZ" dirty="0">
                <a:latin typeface="Aptos" panose="020B0004020202020204" pitchFamily="34" charset="0"/>
                <a:ea typeface="+mn-ea"/>
              </a:rPr>
              <a:t>bezpečnost a digitální práva jsou zásadní</a:t>
            </a:r>
            <a:r>
              <a:rPr lang="en-GB" dirty="0">
                <a:latin typeface="Aptos" panose="020B0004020202020204" pitchFamily="34" charset="0"/>
                <a:ea typeface="+mn-ea"/>
              </a:rPr>
              <a:t> </a:t>
            </a:r>
            <a:r>
              <a:rPr lang="cs-CZ" dirty="0">
                <a:latin typeface="Aptos" panose="020B0004020202020204" pitchFamily="34" charset="0"/>
                <a:ea typeface="+mn-ea"/>
              </a:rPr>
              <a:t>pro zabezpečení našich digitálních identit a využívání našich svobod v online prostředí</a:t>
            </a:r>
            <a:r>
              <a:rPr lang="en-GB" dirty="0">
                <a:latin typeface="Aptos" panose="020B0004020202020204" pitchFamily="34" charset="0"/>
                <a:ea typeface="+mn-ea"/>
              </a:rPr>
              <a:t>.</a:t>
            </a:r>
          </a:p>
          <a:p>
            <a:r>
              <a:rPr lang="cs-CZ" dirty="0">
                <a:latin typeface="Aptos" panose="020B0004020202020204" pitchFamily="34" charset="0"/>
                <a:ea typeface="+mn-ea"/>
              </a:rPr>
              <a:t>Etické používání digitálních technologií podporuje zodpovědné digitální občanství, férovost, respekt a pochopení v digitálních interakcích. </a:t>
            </a:r>
            <a:endParaRPr lang="en-GB" dirty="0">
              <a:latin typeface="Aptos" panose="020B0004020202020204" pitchFamily="34" charset="0"/>
              <a:ea typeface="+mn-ea"/>
            </a:endParaRPr>
          </a:p>
        </p:txBody>
      </p:sp>
    </p:spTree>
    <p:extLst>
      <p:ext uri="{BB962C8B-B14F-4D97-AF65-F5344CB8AC3E}">
        <p14:creationId xmlns:p14="http://schemas.microsoft.com/office/powerpoint/2010/main" val="41802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cs-CZ" sz="4400" kern="1200" dirty="0">
                <a:latin typeface="Aptos" panose="020B0004020202020204" pitchFamily="34" charset="0"/>
                <a:ea typeface="+mj-ea"/>
              </a:rPr>
              <a:t>Úvahy o digitálním občanství</a:t>
            </a:r>
            <a:endParaRPr lang="en-US" sz="44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268689" y="1154307"/>
            <a:ext cx="10958384" cy="4616299"/>
          </a:xfrm>
        </p:spPr>
        <p:txBody>
          <a:bodyPr vert="horz" lIns="91440" tIns="45720" rIns="91440" bIns="45720" rtlCol="0">
            <a:normAutofit fontScale="92500" lnSpcReduction="20000"/>
          </a:bodyPr>
          <a:lstStyle/>
          <a:p>
            <a:pPr marL="0" indent="0" algn="just">
              <a:buNone/>
            </a:pPr>
            <a:r>
              <a:rPr lang="cs-CZ" sz="2400" dirty="0">
                <a:latin typeface="Aptos" panose="020B0004020202020204" pitchFamily="34" charset="0"/>
                <a:ea typeface="+mn-ea"/>
              </a:rPr>
              <a:t>Když si shrneme naše úvahy o Digitálním občanství, je nutné mít na paměti, jakým způsobem bychom měli poznatky aplikovat v našich digitálních životech. Cesta pochopení digitálním nástrojům a platformám, prioritizace online bezpečnosti a digitálních práv a dodržování etických pravidel nás vybaví potřebnými vědomostmi, jak se pohybovat v digitálním světě promyšleněji a zodpovědněji.</a:t>
            </a:r>
            <a:r>
              <a:rPr lang="en-GB" sz="2400" dirty="0">
                <a:latin typeface="Aptos" panose="020B0004020202020204" pitchFamily="34" charset="0"/>
                <a:ea typeface="+mn-ea"/>
              </a:rPr>
              <a:t> </a:t>
            </a:r>
            <a:endParaRPr lang="cs-CZ" sz="2400" dirty="0">
              <a:latin typeface="Aptos" panose="020B0004020202020204" pitchFamily="34" charset="0"/>
              <a:ea typeface="+mn-ea"/>
            </a:endParaRPr>
          </a:p>
          <a:p>
            <a:pPr marL="0" indent="0" algn="just">
              <a:buNone/>
            </a:pPr>
            <a:endParaRPr lang="cs-CZ" sz="2400" b="1" dirty="0">
              <a:latin typeface="Aptos" panose="020B0004020202020204" pitchFamily="34" charset="0"/>
              <a:ea typeface="+mn-ea"/>
            </a:endParaRPr>
          </a:p>
          <a:p>
            <a:pPr marL="0" indent="0" algn="just">
              <a:buNone/>
            </a:pPr>
            <a:r>
              <a:rPr lang="cs-CZ" sz="2400" b="1" dirty="0">
                <a:latin typeface="Aptos" panose="020B0004020202020204" pitchFamily="34" charset="0"/>
                <a:ea typeface="+mn-ea"/>
              </a:rPr>
              <a:t>Porozumění digitálním nástrojům a platformám:</a:t>
            </a:r>
            <a:r>
              <a:rPr lang="en-GB" sz="2400" b="1" dirty="0">
                <a:latin typeface="Aptos" panose="020B0004020202020204" pitchFamily="34" charset="0"/>
                <a:ea typeface="+mn-ea"/>
              </a:rPr>
              <a:t> </a:t>
            </a:r>
            <a:r>
              <a:rPr lang="cs-CZ" sz="2400" dirty="0">
                <a:latin typeface="Aptos" panose="020B0004020202020204" pitchFamily="34" charset="0"/>
                <a:ea typeface="+mn-ea"/>
              </a:rPr>
              <a:t>Zvažte, jakým způsobem ovlivňují digitální nástroje a platformy váš každodenní život. Inspiroval Vás modul</a:t>
            </a:r>
            <a:r>
              <a:rPr lang="en-GB" sz="2400" dirty="0">
                <a:latin typeface="Aptos" panose="020B0004020202020204" pitchFamily="34" charset="0"/>
                <a:ea typeface="+mn-ea"/>
              </a:rPr>
              <a:t> </a:t>
            </a:r>
            <a:r>
              <a:rPr lang="cs-CZ" sz="2400" dirty="0">
                <a:latin typeface="Aptos" panose="020B0004020202020204" pitchFamily="34" charset="0"/>
                <a:ea typeface="+mn-ea"/>
              </a:rPr>
              <a:t>k vyzkoušení nových nástrojů nebo Vás inspiroval k jinému způsobu využívání těch nástrojů, které jste byli zvyklí používat?</a:t>
            </a:r>
            <a:endParaRPr lang="en-GB" sz="2400" dirty="0">
              <a:latin typeface="Aptos" panose="020B0004020202020204" pitchFamily="34" charset="0"/>
              <a:ea typeface="+mn-ea"/>
            </a:endParaRPr>
          </a:p>
          <a:p>
            <a:r>
              <a:rPr lang="cs-CZ" sz="2400" b="1" dirty="0">
                <a:latin typeface="Aptos" panose="020B0004020202020204" pitchFamily="34" charset="0"/>
                <a:ea typeface="+mn-ea"/>
              </a:rPr>
              <a:t>Online bezpečnost a digitální práva: </a:t>
            </a:r>
            <a:r>
              <a:rPr lang="cs-CZ" sz="2400" dirty="0">
                <a:latin typeface="Aptos" panose="020B0004020202020204" pitchFamily="34" charset="0"/>
                <a:ea typeface="+mn-ea"/>
              </a:rPr>
              <a:t>Zamyslete se</a:t>
            </a:r>
            <a:r>
              <a:rPr lang="en-GB" sz="2400" dirty="0">
                <a:latin typeface="Aptos" panose="020B0004020202020204" pitchFamily="34" charset="0"/>
                <a:ea typeface="+mn-ea"/>
              </a:rPr>
              <a:t> </a:t>
            </a:r>
            <a:r>
              <a:rPr lang="cs-CZ" sz="2400" dirty="0">
                <a:latin typeface="Aptos" panose="020B0004020202020204" pitchFamily="34" charset="0"/>
                <a:ea typeface="+mn-ea"/>
              </a:rPr>
              <a:t> nad dosavadními zvyklostmi při dodržování bezpečnostních návyků a využívání digitálních práv. Plánujete nějaké změny na základě nově nabytých poznatků?</a:t>
            </a:r>
            <a:r>
              <a:rPr lang="en-GB" sz="2400" dirty="0">
                <a:latin typeface="Aptos" panose="020B0004020202020204" pitchFamily="34" charset="0"/>
                <a:ea typeface="+mn-ea"/>
              </a:rPr>
              <a:t> </a:t>
            </a:r>
          </a:p>
          <a:p>
            <a:r>
              <a:rPr lang="en-GB" sz="2400" b="1" dirty="0">
                <a:latin typeface="Aptos" panose="020B0004020202020204" pitchFamily="34" charset="0"/>
                <a:ea typeface="+mn-ea"/>
              </a:rPr>
              <a:t>Et</a:t>
            </a:r>
            <a:r>
              <a:rPr lang="cs-CZ" sz="2400" b="1" dirty="0" err="1">
                <a:latin typeface="Aptos" panose="020B0004020202020204" pitchFamily="34" charset="0"/>
                <a:ea typeface="+mn-ea"/>
              </a:rPr>
              <a:t>ické</a:t>
            </a:r>
            <a:r>
              <a:rPr lang="cs-CZ" sz="2400" b="1" dirty="0">
                <a:latin typeface="Aptos" panose="020B0004020202020204" pitchFamily="34" charset="0"/>
                <a:ea typeface="+mn-ea"/>
              </a:rPr>
              <a:t> používání digitálních technologií: </a:t>
            </a:r>
            <a:r>
              <a:rPr lang="cs-CZ" sz="2400" dirty="0">
                <a:latin typeface="Aptos" panose="020B0004020202020204" pitchFamily="34" charset="0"/>
                <a:ea typeface="+mn-ea"/>
              </a:rPr>
              <a:t>Zamyslete se nad etickými riziky svých online interakcí a sdílení obsahů. Jak budete aplikovat etické zásady</a:t>
            </a:r>
            <a:r>
              <a:rPr lang="en-GB" sz="2400" b="1" dirty="0">
                <a:latin typeface="Aptos" panose="020B0004020202020204" pitchFamily="34" charset="0"/>
                <a:ea typeface="+mn-ea"/>
              </a:rPr>
              <a:t> </a:t>
            </a:r>
            <a:r>
              <a:rPr lang="cs-CZ" sz="2400" dirty="0">
                <a:latin typeface="Aptos" panose="020B0004020202020204" pitchFamily="34" charset="0"/>
                <a:ea typeface="+mn-ea"/>
              </a:rPr>
              <a:t>při zajištění digitální přítomnosti a jejího pozitivního vlivu na online komunitu?</a:t>
            </a:r>
            <a:endParaRPr lang="en-GB" sz="2400" dirty="0">
              <a:latin typeface="Aptos" panose="020B0004020202020204" pitchFamily="34" charset="0"/>
              <a:ea typeface="+mn-ea"/>
            </a:endParaRPr>
          </a:p>
        </p:txBody>
      </p:sp>
    </p:spTree>
    <p:extLst>
      <p:ext uri="{BB962C8B-B14F-4D97-AF65-F5344CB8AC3E}">
        <p14:creationId xmlns:p14="http://schemas.microsoft.com/office/powerpoint/2010/main" val="103346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cs-CZ" sz="4400" kern="1200" dirty="0">
                <a:latin typeface="Aptos" panose="020B0004020202020204" pitchFamily="34" charset="0"/>
                <a:ea typeface="+mj-ea"/>
              </a:rPr>
              <a:t>Otázky k úvaze</a:t>
            </a:r>
            <a:endParaRPr lang="en-US" sz="44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228735"/>
            <a:ext cx="10958384" cy="4616299"/>
          </a:xfrm>
        </p:spPr>
        <p:txBody>
          <a:bodyPr vert="horz" lIns="91440" tIns="45720" rIns="91440" bIns="45720" rtlCol="0">
            <a:normAutofit fontScale="92500" lnSpcReduction="10000"/>
          </a:bodyPr>
          <a:lstStyle/>
          <a:p>
            <a:pPr algn="just"/>
            <a:r>
              <a:rPr lang="cs-CZ" sz="2400" b="1" dirty="0">
                <a:latin typeface="Aptos" panose="020B0004020202020204" pitchFamily="34" charset="0"/>
                <a:ea typeface="+mn-ea"/>
              </a:rPr>
              <a:t>Osobní vliv</a:t>
            </a:r>
            <a:r>
              <a:rPr lang="en-GB" sz="2400" b="1" dirty="0">
                <a:latin typeface="Aptos" panose="020B0004020202020204" pitchFamily="34" charset="0"/>
                <a:ea typeface="+mn-ea"/>
              </a:rPr>
              <a:t>: </a:t>
            </a:r>
            <a:r>
              <a:rPr lang="cs-CZ" sz="2400" dirty="0">
                <a:latin typeface="Aptos" panose="020B0004020202020204" pitchFamily="34" charset="0"/>
                <a:ea typeface="+mn-ea"/>
              </a:rPr>
              <a:t>Jakým způsobem ovlivnily Vaše nové poznatky o digitálních službách Váš přístup k jejich používání u státních orgánů a institucí?</a:t>
            </a:r>
            <a:r>
              <a:rPr lang="en-GB" sz="2400" dirty="0">
                <a:latin typeface="Aptos" panose="020B0004020202020204" pitchFamily="34" charset="0"/>
                <a:ea typeface="+mn-ea"/>
              </a:rPr>
              <a:t> </a:t>
            </a:r>
            <a:endParaRPr lang="cs-CZ" sz="2400" dirty="0">
              <a:latin typeface="Aptos" panose="020B0004020202020204" pitchFamily="34" charset="0"/>
              <a:ea typeface="+mn-ea"/>
            </a:endParaRPr>
          </a:p>
          <a:p>
            <a:pPr algn="just"/>
            <a:r>
              <a:rPr lang="cs-CZ" sz="2400" b="1" dirty="0">
                <a:latin typeface="Aptos" panose="020B0004020202020204" pitchFamily="34" charset="0"/>
                <a:ea typeface="+mn-ea"/>
              </a:rPr>
              <a:t>Angažovanost v komunitě</a:t>
            </a:r>
            <a:r>
              <a:rPr lang="en-GB" sz="2400" b="1" dirty="0">
                <a:latin typeface="Aptos" panose="020B0004020202020204" pitchFamily="34" charset="0"/>
                <a:ea typeface="+mn-ea"/>
              </a:rPr>
              <a:t>: </a:t>
            </a:r>
            <a:r>
              <a:rPr lang="cs-CZ" sz="2400" dirty="0">
                <a:latin typeface="Aptos" panose="020B0004020202020204" pitchFamily="34" charset="0"/>
                <a:ea typeface="+mn-ea"/>
              </a:rPr>
              <a:t>Když se zamyslíte nad diskusemi a aktivismem na sociálních sítích, jak si představujete svoji roli ve využívání platforem pro sociální změny?</a:t>
            </a:r>
            <a:endParaRPr lang="en-GB" sz="2400" dirty="0">
              <a:latin typeface="Aptos" panose="020B0004020202020204" pitchFamily="34" charset="0"/>
              <a:ea typeface="+mn-ea"/>
            </a:endParaRPr>
          </a:p>
          <a:p>
            <a:pPr algn="just"/>
            <a:r>
              <a:rPr lang="cs-CZ" sz="2400" b="1" dirty="0">
                <a:latin typeface="Aptos" panose="020B0004020202020204" pitchFamily="34" charset="0"/>
                <a:ea typeface="+mn-ea"/>
              </a:rPr>
              <a:t>Obhajoba práv</a:t>
            </a:r>
            <a:r>
              <a:rPr lang="en-GB" sz="2400" b="1" dirty="0">
                <a:latin typeface="Aptos" panose="020B0004020202020204" pitchFamily="34" charset="0"/>
                <a:ea typeface="+mn-ea"/>
              </a:rPr>
              <a:t>: </a:t>
            </a:r>
            <a:r>
              <a:rPr lang="cs-CZ" sz="2400" dirty="0">
                <a:latin typeface="Aptos" panose="020B0004020202020204" pitchFamily="34" charset="0"/>
                <a:ea typeface="+mn-ea"/>
              </a:rPr>
              <a:t>Vzhledem k významu online bezpečnosti a digitálních práv, jak  dokážete obhajovat sebe a jiné v digitálním prostoru?</a:t>
            </a:r>
            <a:r>
              <a:rPr lang="en-GB" sz="2400" dirty="0">
                <a:latin typeface="Aptos" panose="020B0004020202020204" pitchFamily="34" charset="0"/>
                <a:ea typeface="+mn-ea"/>
              </a:rPr>
              <a:t> </a:t>
            </a:r>
          </a:p>
          <a:p>
            <a:pPr algn="just"/>
            <a:r>
              <a:rPr lang="en-GB" sz="2400" b="1" dirty="0">
                <a:latin typeface="Aptos" panose="020B0004020202020204" pitchFamily="34" charset="0"/>
                <a:ea typeface="+mn-ea"/>
              </a:rPr>
              <a:t>Etic</a:t>
            </a:r>
            <a:r>
              <a:rPr lang="cs-CZ" sz="2400" b="1" dirty="0" err="1">
                <a:latin typeface="Aptos" panose="020B0004020202020204" pitchFamily="34" charset="0"/>
                <a:ea typeface="+mn-ea"/>
              </a:rPr>
              <a:t>ká</a:t>
            </a:r>
            <a:r>
              <a:rPr lang="cs-CZ" sz="2400" b="1" dirty="0">
                <a:latin typeface="Aptos" panose="020B0004020202020204" pitchFamily="34" charset="0"/>
                <a:ea typeface="+mn-ea"/>
              </a:rPr>
              <a:t> dilemata</a:t>
            </a:r>
            <a:r>
              <a:rPr lang="en-GB" sz="2400" b="1" dirty="0">
                <a:latin typeface="Aptos" panose="020B0004020202020204" pitchFamily="34" charset="0"/>
                <a:ea typeface="+mn-ea"/>
              </a:rPr>
              <a:t>: </a:t>
            </a:r>
            <a:r>
              <a:rPr lang="cs-CZ" sz="2400" dirty="0">
                <a:latin typeface="Aptos" panose="020B0004020202020204" pitchFamily="34" charset="0"/>
                <a:ea typeface="+mn-ea"/>
              </a:rPr>
              <a:t>Stalo se Vám, že jste se setkali s etickým dilematem na síti? Jak byste se k němu nyní postavili?</a:t>
            </a:r>
            <a:endParaRPr lang="en-GB" sz="2400" dirty="0">
              <a:latin typeface="Aptos" panose="020B0004020202020204" pitchFamily="34" charset="0"/>
              <a:ea typeface="+mn-ea"/>
            </a:endParaRPr>
          </a:p>
          <a:p>
            <a:pPr algn="just"/>
            <a:r>
              <a:rPr lang="cs-CZ" sz="2400" b="1" dirty="0">
                <a:latin typeface="Aptos" panose="020B0004020202020204" pitchFamily="34" charset="0"/>
                <a:ea typeface="+mn-ea"/>
              </a:rPr>
              <a:t>Výzva k akci: </a:t>
            </a:r>
            <a:r>
              <a:rPr lang="cs-CZ" sz="2400" dirty="0">
                <a:latin typeface="Aptos" panose="020B0004020202020204" pitchFamily="34" charset="0"/>
                <a:ea typeface="+mn-ea"/>
              </a:rPr>
              <a:t>Využijte tohoto okamžiku k reflexi ke stanovení osobních cílů při osobním růstu v roli digitálního občana. Identifikujte jednu oblast, kde byste se chtěli dozvědět více informací pro změnu návyku. Pamatujte si, že cesta k digitálnímu občanství</a:t>
            </a:r>
            <a:r>
              <a:rPr lang="en-GB" sz="2400" b="1" dirty="0">
                <a:latin typeface="Aptos" panose="020B0004020202020204" pitchFamily="34" charset="0"/>
                <a:ea typeface="+mn-ea"/>
              </a:rPr>
              <a:t> </a:t>
            </a:r>
            <a:r>
              <a:rPr lang="cs-CZ" sz="2400" dirty="0">
                <a:latin typeface="Aptos" panose="020B0004020202020204" pitchFamily="34" charset="0"/>
                <a:ea typeface="+mn-ea"/>
              </a:rPr>
              <a:t>probíhá postupně a každý krok na této cestě Vás vede k vyšší informovanosti, opatrnosti a etická pravidla posilují digitální současnost Vaši i komunity jako celku.</a:t>
            </a:r>
            <a:endParaRPr lang="en-GB" sz="2400" dirty="0">
              <a:latin typeface="Aptos" panose="020B0004020202020204" pitchFamily="34" charset="0"/>
              <a:ea typeface="+mn-ea"/>
            </a:endParaRPr>
          </a:p>
        </p:txBody>
      </p:sp>
    </p:spTree>
    <p:extLst>
      <p:ext uri="{BB962C8B-B14F-4D97-AF65-F5344CB8AC3E}">
        <p14:creationId xmlns:p14="http://schemas.microsoft.com/office/powerpoint/2010/main" val="285368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cs-CZ" sz="4400" kern="1200" dirty="0">
                <a:latin typeface="Aptos" panose="020B0004020202020204" pitchFamily="34" charset="0"/>
                <a:ea typeface="+mj-ea"/>
              </a:rPr>
              <a:t>Aplikujte Vaše znalosti</a:t>
            </a:r>
            <a:endParaRPr lang="en-US" sz="44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095828"/>
            <a:ext cx="10958384" cy="5076372"/>
          </a:xfrm>
        </p:spPr>
        <p:txBody>
          <a:bodyPr vert="horz" lIns="91440" tIns="45720" rIns="91440" bIns="45720" rtlCol="0">
            <a:normAutofit fontScale="92500" lnSpcReduction="10000"/>
          </a:bodyPr>
          <a:lstStyle/>
          <a:p>
            <a:pPr marL="0" indent="0" algn="just">
              <a:buNone/>
            </a:pPr>
            <a:r>
              <a:rPr lang="cs-CZ" sz="2400" dirty="0">
                <a:latin typeface="Aptos" panose="020B0004020202020204" pitchFamily="34" charset="0"/>
                <a:ea typeface="+mn-ea"/>
              </a:rPr>
              <a:t>Nyní, když jsme prošli základními koncepty Digitálního občanství, měli bychom vědomosti použít v praxi. Tento slide Vás vyzývá k aplikaci nabytých vědomostí v praktických každodenních kontextech. Můžete vstoupit do digitálního</a:t>
            </a:r>
            <a:r>
              <a:rPr lang="en-GB" sz="2400" dirty="0">
                <a:latin typeface="Aptos" panose="020B0004020202020204" pitchFamily="34" charset="0"/>
                <a:ea typeface="+mn-ea"/>
              </a:rPr>
              <a:t> </a:t>
            </a:r>
            <a:r>
              <a:rPr lang="cs-CZ" sz="2400" dirty="0">
                <a:latin typeface="Aptos" panose="020B0004020202020204" pitchFamily="34" charset="0"/>
                <a:ea typeface="+mn-ea"/>
              </a:rPr>
              <a:t>světa státních orgánů, zajistit vlastní digitální bezpečnost a obhajovat etická digitální pravidla, která jsou klíčová pro činnosti odpovědného digitálního občana.</a:t>
            </a:r>
            <a:endParaRPr lang="en-GB" sz="2400" dirty="0">
              <a:latin typeface="Aptos" panose="020B0004020202020204" pitchFamily="34" charset="0"/>
              <a:ea typeface="+mn-ea"/>
            </a:endParaRPr>
          </a:p>
          <a:p>
            <a:pPr algn="just"/>
            <a:r>
              <a:rPr lang="cs-CZ" sz="2400" b="1" dirty="0">
                <a:latin typeface="Aptos" panose="020B0004020202020204" pitchFamily="34" charset="0"/>
                <a:ea typeface="+mn-ea"/>
              </a:rPr>
              <a:t>Interakce digitální správy</a:t>
            </a:r>
            <a:r>
              <a:rPr lang="en-GB" sz="2400" b="1" dirty="0">
                <a:latin typeface="Aptos" panose="020B0004020202020204" pitchFamily="34" charset="0"/>
                <a:ea typeface="+mn-ea"/>
              </a:rPr>
              <a:t>: </a:t>
            </a:r>
            <a:r>
              <a:rPr lang="cs-CZ" sz="2400" dirty="0">
                <a:latin typeface="Aptos" panose="020B0004020202020204" pitchFamily="34" charset="0"/>
                <a:ea typeface="+mn-ea"/>
              </a:rPr>
              <a:t>Objevte digitální službu poskytovanou místní státní správou – např. online platby, žádosti o veřejnou službu nebo služby digitální knihovny. Naplánujte si využití této služby</a:t>
            </a:r>
            <a:r>
              <a:rPr lang="en-GB" sz="2400" dirty="0">
                <a:latin typeface="Aptos" panose="020B0004020202020204" pitchFamily="34" charset="0"/>
                <a:ea typeface="+mn-ea"/>
              </a:rPr>
              <a:t> </a:t>
            </a:r>
            <a:r>
              <a:rPr lang="cs-CZ" sz="2400" dirty="0">
                <a:latin typeface="Aptos" panose="020B0004020202020204" pitchFamily="34" charset="0"/>
                <a:ea typeface="+mn-ea"/>
              </a:rPr>
              <a:t>během měsíce. Přemýšlejte o tom, jak by šla daná služba využít efektivněji a přístupněji.</a:t>
            </a:r>
            <a:endParaRPr lang="en-GB" sz="2400" dirty="0">
              <a:latin typeface="Aptos" panose="020B0004020202020204" pitchFamily="34" charset="0"/>
              <a:ea typeface="+mn-ea"/>
            </a:endParaRPr>
          </a:p>
          <a:p>
            <a:pPr algn="just"/>
            <a:r>
              <a:rPr lang="cs-CZ" sz="2400" b="1" dirty="0">
                <a:latin typeface="Aptos" panose="020B0004020202020204" pitchFamily="34" charset="0"/>
                <a:ea typeface="+mn-ea"/>
              </a:rPr>
              <a:t>Sociální média pro sociální změnu</a:t>
            </a:r>
            <a:r>
              <a:rPr lang="en-GB" sz="2400" b="1" dirty="0">
                <a:latin typeface="Aptos" panose="020B0004020202020204" pitchFamily="34" charset="0"/>
                <a:ea typeface="+mn-ea"/>
              </a:rPr>
              <a:t>: </a:t>
            </a:r>
            <a:r>
              <a:rPr lang="cs-CZ" sz="2400" dirty="0">
                <a:latin typeface="Aptos" panose="020B0004020202020204" pitchFamily="34" charset="0"/>
                <a:ea typeface="+mn-ea"/>
              </a:rPr>
              <a:t>Zamyslete se nad případem, který vybudil Vaše emoce. Použijte sociální média ke zvýšení</a:t>
            </a:r>
            <a:r>
              <a:rPr lang="en-GB" sz="2400" dirty="0">
                <a:latin typeface="Aptos" panose="020B0004020202020204" pitchFamily="34" charset="0"/>
                <a:ea typeface="+mn-ea"/>
              </a:rPr>
              <a:t> </a:t>
            </a:r>
            <a:r>
              <a:rPr lang="cs-CZ" sz="2400" dirty="0">
                <a:latin typeface="Aptos" panose="020B0004020202020204" pitchFamily="34" charset="0"/>
                <a:ea typeface="+mn-ea"/>
              </a:rPr>
              <a:t>povědomí o případu. To lze provést prostřednictvím informativního postu, účasti na hashtag kampani nebo prostřednictvím zvýraznění organizací, které se v dané věci mohou angažovat.</a:t>
            </a:r>
            <a:endParaRPr lang="en-GB" sz="2400" dirty="0">
              <a:latin typeface="Aptos" panose="020B0004020202020204" pitchFamily="34" charset="0"/>
              <a:ea typeface="+mn-ea"/>
            </a:endParaRPr>
          </a:p>
          <a:p>
            <a:pPr algn="just"/>
            <a:r>
              <a:rPr lang="cs-CZ" sz="2400" b="1" dirty="0">
                <a:latin typeface="Aptos" panose="020B0004020202020204" pitchFamily="34" charset="0"/>
                <a:ea typeface="+mn-ea"/>
              </a:rPr>
              <a:t>Zajistěte online bezpečnost</a:t>
            </a:r>
            <a:r>
              <a:rPr lang="en-GB" sz="2400" b="1" dirty="0">
                <a:latin typeface="Aptos" panose="020B0004020202020204" pitchFamily="34" charset="0"/>
                <a:ea typeface="+mn-ea"/>
              </a:rPr>
              <a:t>: </a:t>
            </a:r>
            <a:r>
              <a:rPr lang="cs-CZ" sz="2400" dirty="0">
                <a:latin typeface="Aptos" panose="020B0004020202020204" pitchFamily="34" charset="0"/>
                <a:ea typeface="+mn-ea"/>
              </a:rPr>
              <a:t>Prostudujte a ohodnoťte „</a:t>
            </a:r>
            <a:r>
              <a:rPr lang="cs-CZ" sz="2400" dirty="0" err="1">
                <a:latin typeface="Aptos" panose="020B0004020202020204" pitchFamily="34" charset="0"/>
                <a:ea typeface="+mn-ea"/>
              </a:rPr>
              <a:t>privacy</a:t>
            </a:r>
            <a:r>
              <a:rPr lang="cs-CZ" sz="2400" dirty="0">
                <a:latin typeface="Aptos" panose="020B0004020202020204" pitchFamily="34" charset="0"/>
                <a:ea typeface="+mn-ea"/>
              </a:rPr>
              <a:t> </a:t>
            </a:r>
            <a:r>
              <a:rPr lang="cs-CZ" sz="2400" dirty="0" err="1">
                <a:latin typeface="Aptos" panose="020B0004020202020204" pitchFamily="34" charset="0"/>
                <a:ea typeface="+mn-ea"/>
              </a:rPr>
              <a:t>settings</a:t>
            </a:r>
            <a:r>
              <a:rPr lang="cs-CZ" sz="2400" dirty="0">
                <a:latin typeface="Aptos" panose="020B0004020202020204" pitchFamily="34" charset="0"/>
                <a:ea typeface="+mn-ea"/>
              </a:rPr>
              <a:t>“ na jednom ze sociálních médií nebo digitálních službách. Upravte a posilte pravidla Vašeho soukromí a bezpečnosti na základě poznatků, které jste se dozvěděl. Sdílejte Vaši zkušenost s přáteli nebo rodinou, rozšiřte povědomí o pravidlech online bezpečí.</a:t>
            </a:r>
            <a:endParaRPr lang="en-GB" sz="2400" dirty="0">
              <a:latin typeface="Aptos" panose="020B0004020202020204" pitchFamily="34" charset="0"/>
              <a:ea typeface="+mn-ea"/>
            </a:endParaRPr>
          </a:p>
        </p:txBody>
      </p:sp>
    </p:spTree>
    <p:extLst>
      <p:ext uri="{BB962C8B-B14F-4D97-AF65-F5344CB8AC3E}">
        <p14:creationId xmlns:p14="http://schemas.microsoft.com/office/powerpoint/2010/main" val="69020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cs-CZ" sz="4400" kern="1200" dirty="0">
                <a:latin typeface="Aptos" panose="020B0004020202020204" pitchFamily="34" charset="0"/>
                <a:ea typeface="+mj-ea"/>
              </a:rPr>
              <a:t>Aplikujte Vaše znalosti</a:t>
            </a:r>
            <a:endParaRPr lang="en-US" sz="44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095828"/>
            <a:ext cx="10958384" cy="5076372"/>
          </a:xfrm>
        </p:spPr>
        <p:txBody>
          <a:bodyPr vert="horz" lIns="91440" tIns="45720" rIns="91440" bIns="45720" rtlCol="0">
            <a:normAutofit lnSpcReduction="10000"/>
          </a:bodyPr>
          <a:lstStyle/>
          <a:p>
            <a:pPr marL="0" indent="0" algn="just">
              <a:buNone/>
            </a:pPr>
            <a:r>
              <a:rPr lang="cs-CZ" sz="2400" b="1" dirty="0">
                <a:latin typeface="Aptos" panose="020B0004020202020204" pitchFamily="34" charset="0"/>
                <a:ea typeface="+mn-ea"/>
              </a:rPr>
              <a:t>Otázky - výzvy</a:t>
            </a:r>
            <a:r>
              <a:rPr lang="en-GB" sz="2400" b="1" dirty="0">
                <a:latin typeface="Aptos" panose="020B0004020202020204" pitchFamily="34" charset="0"/>
                <a:ea typeface="+mn-ea"/>
              </a:rPr>
              <a:t>:</a:t>
            </a:r>
          </a:p>
          <a:p>
            <a:pPr lvl="1" algn="just">
              <a:buClr>
                <a:schemeClr val="accent2"/>
              </a:buClr>
              <a:buFont typeface="Wingdings" panose="05000000000000000000" pitchFamily="2" charset="2"/>
              <a:buChar char="§"/>
            </a:pPr>
            <a:r>
              <a:rPr lang="cs-CZ" dirty="0">
                <a:latin typeface="Aptos" panose="020B0004020202020204" pitchFamily="34" charset="0"/>
                <a:ea typeface="+mn-ea"/>
              </a:rPr>
              <a:t>Popište, jaké výhody může poskytnout digitální platforma pro činnosti komunity ve srovnání s tradičními osobními schůzkami. Jaké jsou potenciální nevýhody?</a:t>
            </a:r>
            <a:r>
              <a:rPr lang="en-GB" dirty="0">
                <a:latin typeface="Aptos" panose="020B0004020202020204" pitchFamily="34" charset="0"/>
                <a:ea typeface="+mn-ea"/>
              </a:rPr>
              <a:t> </a:t>
            </a:r>
          </a:p>
          <a:p>
            <a:pPr lvl="1" algn="just">
              <a:buClr>
                <a:schemeClr val="accent2"/>
              </a:buClr>
              <a:buFont typeface="Wingdings" panose="05000000000000000000" pitchFamily="2" charset="2"/>
              <a:buChar char="§"/>
            </a:pPr>
            <a:r>
              <a:rPr lang="cs-CZ" dirty="0">
                <a:latin typeface="Aptos" panose="020B0004020202020204" pitchFamily="34" charset="0"/>
                <a:ea typeface="+mn-ea"/>
              </a:rPr>
              <a:t>Popište zkušenost, kdy jste Vy nebo někdo známý sdílel osobní situaci online, aniž by zvážil potenciální rizika. Jak byste postupoval nyní?</a:t>
            </a:r>
            <a:endParaRPr lang="en-GB" dirty="0">
              <a:latin typeface="Aptos" panose="020B0004020202020204" pitchFamily="34" charset="0"/>
              <a:ea typeface="+mn-ea"/>
            </a:endParaRPr>
          </a:p>
          <a:p>
            <a:pPr algn="just"/>
            <a:r>
              <a:rPr lang="en-GB" sz="2400" b="1" dirty="0">
                <a:latin typeface="Aptos" panose="020B0004020202020204" pitchFamily="34" charset="0"/>
                <a:ea typeface="+mn-ea"/>
              </a:rPr>
              <a:t>Et</a:t>
            </a:r>
            <a:r>
              <a:rPr lang="cs-CZ" sz="2400" b="1" dirty="0" err="1">
                <a:latin typeface="Aptos" panose="020B0004020202020204" pitchFamily="34" charset="0"/>
                <a:ea typeface="+mn-ea"/>
              </a:rPr>
              <a:t>ická</a:t>
            </a:r>
            <a:r>
              <a:rPr lang="en-GB" sz="2400" b="1" dirty="0">
                <a:latin typeface="Aptos" panose="020B0004020202020204" pitchFamily="34" charset="0"/>
                <a:ea typeface="+mn-ea"/>
              </a:rPr>
              <a:t> </a:t>
            </a:r>
            <a:r>
              <a:rPr lang="cs-CZ" sz="2400" b="1" dirty="0">
                <a:latin typeface="Aptos" panose="020B0004020202020204" pitchFamily="34" charset="0"/>
                <a:ea typeface="+mn-ea"/>
              </a:rPr>
              <a:t>d</a:t>
            </a:r>
            <a:r>
              <a:rPr lang="en-GB" sz="2400" b="1" dirty="0" err="1">
                <a:latin typeface="Aptos" panose="020B0004020202020204" pitchFamily="34" charset="0"/>
                <a:ea typeface="+mn-ea"/>
              </a:rPr>
              <a:t>ilem</a:t>
            </a:r>
            <a:r>
              <a:rPr lang="cs-CZ" sz="2400" b="1" dirty="0" err="1">
                <a:latin typeface="Aptos" panose="020B0004020202020204" pitchFamily="34" charset="0"/>
                <a:ea typeface="+mn-ea"/>
              </a:rPr>
              <a:t>ata</a:t>
            </a:r>
            <a:r>
              <a:rPr lang="cs-CZ" sz="2400" b="1" dirty="0">
                <a:latin typeface="Aptos" panose="020B0004020202020204" pitchFamily="34" charset="0"/>
                <a:ea typeface="+mn-ea"/>
              </a:rPr>
              <a:t> – diskuse:</a:t>
            </a:r>
            <a:r>
              <a:rPr lang="en-GB" sz="2400" b="1" dirty="0">
                <a:latin typeface="Aptos" panose="020B0004020202020204" pitchFamily="34" charset="0"/>
                <a:ea typeface="+mn-ea"/>
              </a:rPr>
              <a:t> </a:t>
            </a:r>
            <a:r>
              <a:rPr lang="cs-CZ" sz="2400" dirty="0">
                <a:latin typeface="Aptos" panose="020B0004020202020204" pitchFamily="34" charset="0"/>
                <a:ea typeface="+mn-ea"/>
              </a:rPr>
              <a:t>Přemýšlejte o etickém dilematu při použití digitální technologie (např. debata o dohledu nad veřejným bezpečím vs. ochrana osobních údajů). Napište krátký argument nebo diskusní příspěvek k vašemu názoru, začleňte etické zásady diskutované v tomto modulu.</a:t>
            </a:r>
            <a:endParaRPr lang="en-GB" sz="2400" dirty="0">
              <a:latin typeface="Aptos" panose="020B0004020202020204" pitchFamily="34" charset="0"/>
              <a:ea typeface="+mn-ea"/>
            </a:endParaRPr>
          </a:p>
          <a:p>
            <a:pPr algn="just"/>
            <a:r>
              <a:rPr lang="cs-CZ" sz="2400" b="1" dirty="0">
                <a:latin typeface="Aptos" panose="020B0004020202020204" pitchFamily="34" charset="0"/>
                <a:ea typeface="+mn-ea"/>
              </a:rPr>
              <a:t>Výzva k akci: </a:t>
            </a:r>
            <a:r>
              <a:rPr lang="cs-CZ" sz="2400" dirty="0">
                <a:latin typeface="Aptos" panose="020B0004020202020204" pitchFamily="34" charset="0"/>
                <a:ea typeface="+mn-ea"/>
              </a:rPr>
              <a:t>Digitální občanství vyžaduje víc než porozumění- vyžaduje akci. Vyberte si jednu aktivitu a naplňte ji během jednoho týdne. Sdílejte svůj plán s kolegou nebo mentorem a buďte připraven k diskusi o svých zkušenostech v naší příští lekci.</a:t>
            </a:r>
            <a:r>
              <a:rPr lang="en-GB" sz="2400" b="1" dirty="0">
                <a:latin typeface="Aptos" panose="020B0004020202020204" pitchFamily="34" charset="0"/>
                <a:ea typeface="+mn-ea"/>
              </a:rPr>
              <a:t> </a:t>
            </a:r>
            <a:endParaRPr lang="en-GB" sz="2400" dirty="0">
              <a:latin typeface="Aptos" panose="020B0004020202020204" pitchFamily="34" charset="0"/>
              <a:ea typeface="+mn-ea"/>
            </a:endParaRPr>
          </a:p>
        </p:txBody>
      </p:sp>
    </p:spTree>
    <p:extLst>
      <p:ext uri="{BB962C8B-B14F-4D97-AF65-F5344CB8AC3E}">
        <p14:creationId xmlns:p14="http://schemas.microsoft.com/office/powerpoint/2010/main" val="60547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cs-CZ" sz="4400" kern="1200" dirty="0">
                <a:latin typeface="Aptos" panose="020B0004020202020204" pitchFamily="34" charset="0"/>
                <a:ea typeface="+mj-ea"/>
              </a:rPr>
              <a:t>Závěry</a:t>
            </a:r>
            <a:r>
              <a:rPr lang="en-US" sz="4400" kern="1200" dirty="0">
                <a:latin typeface="Aptos" panose="020B0004020202020204" pitchFamily="34" charset="0"/>
                <a:ea typeface="+mj-ea"/>
              </a:rPr>
              <a:t> – 1</a:t>
            </a: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chor="t">
            <a:normAutofit lnSpcReduction="10000"/>
          </a:bodyPr>
          <a:lstStyle/>
          <a:p>
            <a:pPr marL="0" indent="0" algn="ctr">
              <a:buNone/>
            </a:pPr>
            <a:r>
              <a:rPr lang="en-GB" dirty="0">
                <a:latin typeface="Aptos"/>
                <a:ea typeface="+mn-ea"/>
              </a:rPr>
              <a:t> </a:t>
            </a:r>
            <a:r>
              <a:rPr lang="cs-CZ" dirty="0">
                <a:latin typeface="Aptos"/>
                <a:ea typeface="+mn-ea"/>
              </a:rPr>
              <a:t>Dnes budeme trénovat </a:t>
            </a:r>
            <a:r>
              <a:rPr lang="cs-CZ" b="1" dirty="0">
                <a:latin typeface="Aptos"/>
                <a:ea typeface="+mn-ea"/>
              </a:rPr>
              <a:t>digitální občanství</a:t>
            </a:r>
            <a:r>
              <a:rPr lang="en-GB" dirty="0">
                <a:latin typeface="Aptos"/>
                <a:ea typeface="+mn-ea"/>
              </a:rPr>
              <a:t>, </a:t>
            </a:r>
            <a:r>
              <a:rPr lang="cs-CZ" dirty="0">
                <a:latin typeface="Aptos"/>
                <a:ea typeface="+mn-ea"/>
              </a:rPr>
              <a:t>je nutné vzdělávat občany, jak </a:t>
            </a:r>
            <a:r>
              <a:rPr lang="cs-CZ" b="1" dirty="0">
                <a:latin typeface="Aptos"/>
                <a:ea typeface="+mn-ea"/>
              </a:rPr>
              <a:t>interpretovat nové jazyky, vzkazy a symboly</a:t>
            </a:r>
            <a:r>
              <a:rPr lang="cs-CZ" dirty="0">
                <a:latin typeface="Aptos"/>
                <a:ea typeface="+mn-ea"/>
              </a:rPr>
              <a:t>, které jsou hybridní, stále se vyvíjejí a jsou interkulturní. </a:t>
            </a:r>
            <a:endParaRPr lang="en-GB" dirty="0">
              <a:latin typeface="Aptos"/>
              <a:ea typeface="+mn-ea"/>
            </a:endParaRPr>
          </a:p>
          <a:p>
            <a:pPr marL="0" indent="0" algn="ctr">
              <a:buNone/>
            </a:pPr>
            <a:r>
              <a:rPr lang="cs-CZ" dirty="0">
                <a:latin typeface="Aptos"/>
                <a:ea typeface="+mn-ea"/>
              </a:rPr>
              <a:t>Trénovat a interpretovat nové sociální reprezentace a sociálně </a:t>
            </a:r>
            <a:r>
              <a:rPr lang="cs-CZ">
                <a:latin typeface="Aptos"/>
                <a:ea typeface="+mn-ea"/>
              </a:rPr>
              <a:t>konstruované vzkazy.</a:t>
            </a:r>
            <a:endParaRPr lang="en-GB">
              <a:latin typeface="Aptos"/>
              <a:ea typeface="+mn-ea"/>
            </a:endParaRPr>
          </a:p>
          <a:p>
            <a:pPr marL="0" indent="0" algn="ctr">
              <a:buNone/>
            </a:pPr>
            <a:r>
              <a:rPr lang="cs-CZ" dirty="0">
                <a:latin typeface="Aptos"/>
                <a:ea typeface="+mn-ea"/>
              </a:rPr>
              <a:t> Tak se vyhneme manipulaci a sociální kontrole.</a:t>
            </a:r>
            <a:endParaRPr lang="en-GB">
              <a:latin typeface="Aptos"/>
              <a:ea typeface="+mn-ea"/>
            </a:endParaRP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2" descr="Cultural Awareness and Sensitivity Training | Zoe Talent Solutions">
            <a:extLst>
              <a:ext uri="{FF2B5EF4-FFF2-40B4-BE49-F238E27FC236}">
                <a16:creationId xmlns:a16="http://schemas.microsoft.com/office/drawing/2014/main" id="{DEDE24E2-D613-A09E-74A9-F32DC657C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824" y="2015415"/>
            <a:ext cx="4191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98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cs-CZ" sz="4400" kern="1200" dirty="0">
                <a:latin typeface="Aptos" panose="020B0004020202020204" pitchFamily="34" charset="0"/>
                <a:ea typeface="+mj-ea"/>
              </a:rPr>
              <a:t>Závěry</a:t>
            </a:r>
            <a:r>
              <a:rPr lang="en-US" sz="4400" kern="1200" dirty="0">
                <a:latin typeface="Aptos" panose="020B0004020202020204" pitchFamily="34" charset="0"/>
                <a:ea typeface="+mj-ea"/>
              </a:rPr>
              <a:t> – </a:t>
            </a:r>
            <a:r>
              <a:rPr lang="sk-SK" sz="4400" kern="1200" dirty="0">
                <a:latin typeface="Aptos" panose="020B0004020202020204" pitchFamily="34" charset="0"/>
                <a:ea typeface="+mj-ea"/>
              </a:rPr>
              <a:t>2</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531629" y="1541721"/>
            <a:ext cx="5992739" cy="4635242"/>
          </a:xfrm>
        </p:spPr>
        <p:txBody>
          <a:bodyPr vert="horz" lIns="91440" tIns="45720" rIns="91440" bIns="45720" rtlCol="0">
            <a:normAutofit fontScale="92500" lnSpcReduction="10000"/>
          </a:bodyPr>
          <a:lstStyle/>
          <a:p>
            <a:pPr algn="just"/>
            <a:r>
              <a:rPr lang="cs-CZ" dirty="0">
                <a:latin typeface="Aptos" panose="020B0004020202020204" pitchFamily="34" charset="0"/>
                <a:ea typeface="+mn-ea"/>
              </a:rPr>
              <a:t>Občané si musí budovat </a:t>
            </a:r>
            <a:r>
              <a:rPr lang="cs-CZ" dirty="0" err="1">
                <a:latin typeface="Aptos" panose="020B0004020202020204" pitchFamily="34" charset="0"/>
                <a:ea typeface="+mn-ea"/>
              </a:rPr>
              <a:t>multigramotnost</a:t>
            </a:r>
            <a:r>
              <a:rPr lang="cs-CZ" dirty="0">
                <a:latin typeface="Aptos" panose="020B0004020202020204" pitchFamily="34" charset="0"/>
                <a:ea typeface="+mn-ea"/>
              </a:rPr>
              <a:t>, vztahující se jak ke schopnosti komunikovat prostřednictvím různých médií, tak ke schopnosti komunikovat v interkulturní společnosti.</a:t>
            </a:r>
            <a:endParaRPr lang="en-GB" dirty="0">
              <a:latin typeface="Aptos" panose="020B0004020202020204" pitchFamily="34" charset="0"/>
              <a:ea typeface="+mn-ea"/>
            </a:endParaRPr>
          </a:p>
          <a:p>
            <a:pPr algn="just"/>
            <a:r>
              <a:rPr lang="cs-CZ" dirty="0">
                <a:latin typeface="Aptos" panose="020B0004020202020204" pitchFamily="34" charset="0"/>
                <a:ea typeface="+mn-ea"/>
              </a:rPr>
              <a:t>Občané si musí osvojit vytváření digitálních obsahů podle svého sociálního prostředí, zvažovat etické zásady svých činů, cílovou skupinu a posluchače. Měli by přizpůsobit svoji komunikaci při formálním a neformálním digitálním obsahu.</a:t>
            </a:r>
            <a:endParaRPr lang="en-GB" dirty="0">
              <a:latin typeface="Aptos" panose="020B0004020202020204" pitchFamily="34" charset="0"/>
              <a:ea typeface="+mn-ea"/>
            </a:endParaRP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Cultural Sensitivity Definition: A Crucial Skill for Global Citizens">
            <a:extLst>
              <a:ext uri="{FF2B5EF4-FFF2-40B4-BE49-F238E27FC236}">
                <a16:creationId xmlns:a16="http://schemas.microsoft.com/office/drawing/2014/main" id="{673EDA6C-C141-05DD-61DF-8081E1A644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362" y="2241283"/>
            <a:ext cx="4195762" cy="236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05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cs-CZ" sz="4400" kern="1200" dirty="0">
                <a:latin typeface="Aptos" panose="020B0004020202020204" pitchFamily="34" charset="0"/>
                <a:ea typeface="+mj-ea"/>
              </a:rPr>
              <a:t>Závěry</a:t>
            </a:r>
            <a:r>
              <a:rPr lang="en-US" sz="4400" kern="1200" dirty="0">
                <a:latin typeface="Aptos" panose="020B0004020202020204" pitchFamily="34" charset="0"/>
                <a:ea typeface="+mj-ea"/>
              </a:rPr>
              <a:t> – </a:t>
            </a:r>
            <a:r>
              <a:rPr lang="sk-SK" sz="4400" kern="1200" dirty="0">
                <a:latin typeface="Aptos" panose="020B0004020202020204" pitchFamily="34" charset="0"/>
                <a:ea typeface="+mj-ea"/>
              </a:rPr>
              <a:t>3</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a:bodyPr>
          <a:lstStyle/>
          <a:p>
            <a:pPr marL="0" indent="0" algn="ctr">
              <a:buNone/>
            </a:pPr>
            <a:r>
              <a:rPr lang="cs-CZ" dirty="0">
                <a:latin typeface="Aptos" panose="020B0004020202020204" pitchFamily="34" charset="0"/>
                <a:ea typeface="+mn-ea"/>
              </a:rPr>
              <a:t>Úměrně médiím, která jsou používána a která se střídají, je nutné mít neustále na mysli udržení </a:t>
            </a:r>
            <a:r>
              <a:rPr lang="cs-CZ" b="1" dirty="0">
                <a:latin typeface="Aptos" panose="020B0004020202020204" pitchFamily="34" charset="0"/>
                <a:ea typeface="+mn-ea"/>
              </a:rPr>
              <a:t>vnitřní integrity, </a:t>
            </a:r>
            <a:r>
              <a:rPr lang="cs-CZ" dirty="0">
                <a:latin typeface="Aptos" panose="020B0004020202020204" pitchFamily="34" charset="0"/>
                <a:ea typeface="+mn-ea"/>
              </a:rPr>
              <a:t>třebaže je těžké koordinovat identitu se sociálními rolemi v současném varietním digitálním prostředí. V tomto ohledu bývá těžké vzájemné překrývání formálního a neformálního </a:t>
            </a:r>
            <a:r>
              <a:rPr lang="cs-CZ" dirty="0" err="1">
                <a:latin typeface="Aptos" panose="020B0004020202020204" pitchFamily="34" charset="0"/>
                <a:ea typeface="+mn-ea"/>
              </a:rPr>
              <a:t>self</a:t>
            </a:r>
            <a:r>
              <a:rPr lang="cs-CZ" dirty="0">
                <a:latin typeface="Aptos" panose="020B0004020202020204" pitchFamily="34" charset="0"/>
                <a:ea typeface="+mn-ea"/>
              </a:rPr>
              <a:t> jedince.</a:t>
            </a:r>
            <a:endParaRPr lang="en-GB" dirty="0">
              <a:latin typeface="Aptos" panose="020B0004020202020204" pitchFamily="34" charset="0"/>
              <a:ea typeface="+mn-ea"/>
            </a:endParaRP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Put Digital Ethics Conversations Into Action | Avanade Insights Blog">
            <a:extLst>
              <a:ext uri="{FF2B5EF4-FFF2-40B4-BE49-F238E27FC236}">
                <a16:creationId xmlns:a16="http://schemas.microsoft.com/office/drawing/2014/main" id="{2CE1CE7F-1006-BA16-658E-2D99DBC7C3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177" y="2324234"/>
            <a:ext cx="4094132"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35890"/>
      </p:ext>
    </p:extLst>
  </p:cSld>
  <p:clrMapOvr>
    <a:masterClrMapping/>
  </p:clrMapOvr>
</p:sld>
</file>

<file path=ppt/theme/theme1.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03082F-81E2-48C0-A52E-EC200A5878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86F115-559A-4028-B654-70B87A677267}">
  <ds:schemaRefs>
    <ds:schemaRef ds:uri="http://schemas.microsoft.com/sharepoint/v3/contenttype/forms"/>
  </ds:schemaRefs>
</ds:datastoreItem>
</file>

<file path=customXml/itemProps3.xml><?xml version="1.0" encoding="utf-8"?>
<ds:datastoreItem xmlns:ds="http://schemas.openxmlformats.org/officeDocument/2006/customXml" ds:itemID="{D4A1FA8A-2154-4948-84C6-4063463CAB17}">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docProps/app.xml><?xml version="1.0" encoding="utf-8"?>
<Properties xmlns="http://schemas.openxmlformats.org/officeDocument/2006/extended-properties" xmlns:vt="http://schemas.openxmlformats.org/officeDocument/2006/docPropsVTypes">
  <TotalTime>316</TotalTime>
  <Words>1839</Words>
  <Application>Microsoft Office PowerPoint</Application>
  <PresentationFormat>Širokouhlá</PresentationFormat>
  <Paragraphs>125</Paragraphs>
  <Slides>11</Slides>
  <Notes>9</Notes>
  <HiddenSlides>0</HiddenSlides>
  <MMClips>0</MMClips>
  <ScaleCrop>false</ScaleCrop>
  <HeadingPairs>
    <vt:vector size="4" baseType="variant">
      <vt:variant>
        <vt:lpstr>Motív</vt:lpstr>
      </vt:variant>
      <vt:variant>
        <vt:i4>2</vt:i4>
      </vt:variant>
      <vt:variant>
        <vt:lpstr>Nadpisy snímok</vt:lpstr>
      </vt:variant>
      <vt:variant>
        <vt:i4>11</vt:i4>
      </vt:variant>
    </vt:vector>
  </HeadingPairs>
  <TitlesOfParts>
    <vt:vector size="13" baseType="lpstr">
      <vt:lpstr>1_Motív Office</vt:lpstr>
      <vt:lpstr>2_Motív Office</vt:lpstr>
      <vt:lpstr>Digitální občanství -závěr</vt:lpstr>
      <vt:lpstr>Základní poznatky z oblasti digitálního občanství </vt:lpstr>
      <vt:lpstr>Úvahy o digitálním občanství</vt:lpstr>
      <vt:lpstr>Otázky k úvaze</vt:lpstr>
      <vt:lpstr>Aplikujte Vaše znalosti</vt:lpstr>
      <vt:lpstr>Aplikujte Vaše znalosti</vt:lpstr>
      <vt:lpstr>Závěry – 1</vt:lpstr>
      <vt:lpstr>Závěry – 2</vt:lpstr>
      <vt:lpstr>Závěry – 3</vt:lpstr>
      <vt:lpstr>Závěry – 4</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Digital Resilience by Making Digital Wellbeing and Security Accessible to All 2022-2-SK01-KA220-ADU-000096888</dc:title>
  <dc:creator>Alexandros Koumanis</dc:creator>
  <cp:lastModifiedBy>Jan Rehak</cp:lastModifiedBy>
  <cp:revision>19</cp:revision>
  <dcterms:created xsi:type="dcterms:W3CDTF">2024-06-25T09:08:06Z</dcterms:created>
  <dcterms:modified xsi:type="dcterms:W3CDTF">2024-10-12T08:22:15Z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