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681" r:id="rId5"/>
  </p:sldMasterIdLst>
  <p:notesMasterIdLst>
    <p:notesMasterId r:id="rId17"/>
  </p:notesMasterIdLst>
  <p:sldIdLst>
    <p:sldId id="295" r:id="rId6"/>
    <p:sldId id="257" r:id="rId7"/>
    <p:sldId id="296" r:id="rId8"/>
    <p:sldId id="297" r:id="rId9"/>
    <p:sldId id="298" r:id="rId10"/>
    <p:sldId id="299" r:id="rId11"/>
    <p:sldId id="300" r:id="rId12"/>
    <p:sldId id="301" r:id="rId13"/>
    <p:sldId id="302" r:id="rId14"/>
    <p:sldId id="303" r:id="rId15"/>
    <p:sldId id="316" r:id="rId1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FCFB6-C1BF-46AD-9857-FA9766F13F87}" type="datetimeFigureOut">
              <a:rPr lang="en-GB" smtClean="0"/>
              <a:t>11/10/2024</a:t>
            </a:fld>
            <a:endParaRPr lang="en-GB"/>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DD7C2-3362-40FB-A27E-BAF6BF686D20}" type="slidenum">
              <a:rPr lang="en-GB" smtClean="0"/>
              <a:t>‹#›</a:t>
            </a:fld>
            <a:endParaRPr lang="en-GB"/>
          </a:p>
        </p:txBody>
      </p:sp>
    </p:spTree>
    <p:extLst>
      <p:ext uri="{BB962C8B-B14F-4D97-AF65-F5344CB8AC3E}">
        <p14:creationId xmlns:p14="http://schemas.microsoft.com/office/powerpoint/2010/main" val="324903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Discuss the concept of digital well-being and its relevance in today's digital age.</a:t>
            </a:r>
          </a:p>
          <a:p>
            <a:pPr algn="l">
              <a:buFont typeface="Arial" panose="020B0604020202020204" pitchFamily="34" charset="0"/>
              <a:buChar char="•"/>
            </a:pPr>
            <a:r>
              <a:rPr lang="en-US" b="0" i="0" dirty="0">
                <a:solidFill>
                  <a:srgbClr val="ECECEC"/>
                </a:solidFill>
                <a:effectLst/>
                <a:latin typeface="Söhne"/>
              </a:rPr>
              <a:t>Emphasize the need for balance in using technology to enhance our lives without sacrificing our well-being.</a:t>
            </a:r>
          </a:p>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4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11</a:t>
            </a:fld>
            <a:endParaRPr lang="sk-SK"/>
          </a:p>
        </p:txBody>
      </p:sp>
    </p:spTree>
    <p:extLst>
      <p:ext uri="{BB962C8B-B14F-4D97-AF65-F5344CB8AC3E}">
        <p14:creationId xmlns:p14="http://schemas.microsoft.com/office/powerpoint/2010/main" val="376378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Explain the user-friendly and engaging format of the course materials, including PowerPoint presentations, videos, and quizzes.</a:t>
            </a:r>
          </a:p>
          <a:p>
            <a:pPr algn="l">
              <a:buFont typeface="Arial" panose="020B0604020202020204" pitchFamily="34" charset="0"/>
              <a:buChar char="•"/>
            </a:pPr>
            <a:r>
              <a:rPr lang="en-US" b="0" i="0" dirty="0">
                <a:solidFill>
                  <a:srgbClr val="ECECEC"/>
                </a:solidFill>
                <a:effectLst/>
                <a:latin typeface="Söhne"/>
              </a:rPr>
              <a:t>Encourage attendees to actively participate in the learning process and make use of the interactive elements provided.</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"Our course materials are designed to be user-friendly and engaging. From PowerPoint presentations to interactive quizzes, we've made sure that learning about digital well-being is both informative and enjoyable."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2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Explain the user-friendly and engaging format of the course materials, including PowerPoint presentations, videos, and quizzes.</a:t>
            </a:r>
          </a:p>
          <a:p>
            <a:pPr algn="l">
              <a:buFont typeface="Arial" panose="020B0604020202020204" pitchFamily="34" charset="0"/>
              <a:buChar char="•"/>
            </a:pPr>
            <a:r>
              <a:rPr lang="en-US" b="0" i="0" dirty="0">
                <a:solidFill>
                  <a:srgbClr val="ECECEC"/>
                </a:solidFill>
                <a:effectLst/>
                <a:latin typeface="Söhne"/>
              </a:rPr>
              <a:t>Encourage attendees to actively participate in the learning process and make use of the interactive elements provided.</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"Our course materials are designed to be user-friendly and engaging. From PowerPoint presentations to interactive quizzes, we've made sure that learning about digital well-being is both informative and enjoyable."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4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Explain the user-friendly and engaging format of the course materials, including PowerPoint presentations, videos, and quizzes.</a:t>
            </a:r>
          </a:p>
          <a:p>
            <a:pPr algn="l">
              <a:buFont typeface="Arial" panose="020B0604020202020204" pitchFamily="34" charset="0"/>
              <a:buChar char="•"/>
            </a:pPr>
            <a:r>
              <a:rPr lang="en-US" b="0" i="0" dirty="0">
                <a:solidFill>
                  <a:srgbClr val="ECECEC"/>
                </a:solidFill>
                <a:effectLst/>
                <a:latin typeface="Söhne"/>
              </a:rPr>
              <a:t>Encourage attendees to actively participate in the learning process and make use of the interactive elements provided.</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"Our course materials are designed to be user-friendly and engaging. From PowerPoint presentations to interactive quizzes, we've made sure that learning about digital well-being is both informative and enjoyable."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7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Explain the user-friendly and engaging format of the course materials, including PowerPoint presentations, videos, and quizzes.</a:t>
            </a:r>
          </a:p>
          <a:p>
            <a:pPr algn="l">
              <a:buFont typeface="Arial" panose="020B0604020202020204" pitchFamily="34" charset="0"/>
              <a:buChar char="•"/>
            </a:pPr>
            <a:r>
              <a:rPr lang="en-US" b="0" i="0" dirty="0">
                <a:solidFill>
                  <a:srgbClr val="ECECEC"/>
                </a:solidFill>
                <a:effectLst/>
                <a:latin typeface="Söhne"/>
              </a:rPr>
              <a:t>Encourage attendees to actively participate in the learning process and make use of the interactive elements provided.</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"Our course materials are designed to be user-friendly and engaging. From PowerPoint presentations to interactive quizzes, we've made sure that learning about digital well-being is both informative and enjoyable."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05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Discuss the concept of digital well-being and its relevance in today's digital age.</a:t>
            </a:r>
          </a:p>
          <a:p>
            <a:pPr algn="l">
              <a:buFont typeface="Arial" panose="020B0604020202020204" pitchFamily="34" charset="0"/>
              <a:buChar char="•"/>
            </a:pPr>
            <a:r>
              <a:rPr lang="en-US" b="0" i="0" dirty="0">
                <a:solidFill>
                  <a:srgbClr val="ECECEC"/>
                </a:solidFill>
                <a:effectLst/>
                <a:latin typeface="Söhne"/>
              </a:rPr>
              <a:t>Emphasize the need for balance in using technology to enhance our lives without sacrificing our well-being.</a:t>
            </a:r>
          </a:p>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4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Discuss the concept of digital well-being and its relevance in today's digital age.</a:t>
            </a:r>
          </a:p>
          <a:p>
            <a:pPr algn="l">
              <a:buFont typeface="Arial" panose="020B0604020202020204" pitchFamily="34" charset="0"/>
              <a:buChar char="•"/>
            </a:pPr>
            <a:r>
              <a:rPr lang="en-US" b="0" i="0" dirty="0">
                <a:solidFill>
                  <a:srgbClr val="ECECEC"/>
                </a:solidFill>
                <a:effectLst/>
                <a:latin typeface="Söhne"/>
              </a:rPr>
              <a:t>Emphasize the need for balance in using technology to enhance our lives without sacrificing our well-being.</a:t>
            </a:r>
          </a:p>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101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Discuss the concept of digital well-being and its relevance in today's digital age.</a:t>
            </a:r>
          </a:p>
          <a:p>
            <a:pPr algn="l">
              <a:buFont typeface="Arial" panose="020B0604020202020204" pitchFamily="34" charset="0"/>
              <a:buChar char="•"/>
            </a:pPr>
            <a:r>
              <a:rPr lang="en-US" b="0" i="0" dirty="0">
                <a:solidFill>
                  <a:srgbClr val="ECECEC"/>
                </a:solidFill>
                <a:effectLst/>
                <a:latin typeface="Söhne"/>
              </a:rPr>
              <a:t>Emphasize the need for balance in using technology to enhance our lives without sacrificing our well-being.</a:t>
            </a:r>
          </a:p>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5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Discuss the concept of digital well-being and its relevance in today's digital age.</a:t>
            </a:r>
          </a:p>
          <a:p>
            <a:pPr algn="l">
              <a:buFont typeface="Arial" panose="020B0604020202020204" pitchFamily="34" charset="0"/>
              <a:buChar char="•"/>
            </a:pPr>
            <a:r>
              <a:rPr lang="en-US" b="0" i="0" dirty="0">
                <a:solidFill>
                  <a:srgbClr val="ECECEC"/>
                </a:solidFill>
                <a:effectLst/>
                <a:latin typeface="Söhne"/>
              </a:rPr>
              <a:t>Emphasize the need for balance in using technology to enhance our lives without sacrificing our well-being.</a:t>
            </a:r>
          </a:p>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r>
              <a:rPr lang="en-US" dirty="0"/>
              <a:t/>
            </a:r>
            <a:br>
              <a:rPr lang="en-US" dirty="0"/>
            </a:br>
            <a:endParaRPr lang="mk-M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7C988-4ABC-44CD-BF57-54EC295E72C9}"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48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95537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724398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4241582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3657895"/>
            <a:ext cx="9144000" cy="480677"/>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libri" panose="020F0502020204030204" pitchFamily="34" charset="0"/>
                <a:ea typeface="Cambria" panose="02040503050406030204" pitchFamily="18" charset="0"/>
                <a:cs typeface="Calibri" panose="020F0502020204030204" pitchFamily="34" charset="0"/>
              </a:rPr>
              <a:t>2022-2-SK01-KA220-ADU-000096888</a:t>
            </a: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979409"/>
            <a:ext cx="9597656" cy="1692771"/>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Building Digital Resilience </a:t>
            </a:r>
            <a: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by Making Digital Wellbeing and</a:t>
            </a:r>
            <a: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Security </a:t>
            </a:r>
            <a: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Accessible to All</a:t>
            </a:r>
            <a: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sk-SK" sz="2600" b="1" i="0" u="none" strike="noStrike" kern="1200" cap="none" spc="0" normalizeH="0" baseline="0" noProof="0" dirty="0" err="1">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DigiWELL</a:t>
            </a:r>
            <a:endParaRPr lang="en-GB" sz="2600" dirty="0">
              <a:latin typeface="Calibri" panose="020F0502020204030204" pitchFamily="34" charset="0"/>
              <a:cs typeface="Calibri" panose="020F0502020204030204" pitchFamily="34" charset="0"/>
            </a:endParaRPr>
          </a:p>
        </p:txBody>
      </p:sp>
      <p:pic>
        <p:nvPicPr>
          <p:cNvPr id="3" name="Obrázok 2" descr="Obrázok, na ktorom je text">
            <a:extLst>
              <a:ext uri="{FF2B5EF4-FFF2-40B4-BE49-F238E27FC236}">
                <a16:creationId xmlns:a16="http://schemas.microsoft.com/office/drawing/2014/main" id="{54C5578C-DDE6-7454-9A35-A21DF6FD6E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5075" y="1109487"/>
            <a:ext cx="2785830" cy="643868"/>
          </a:xfrm>
          <a:prstGeom prst="rect">
            <a:avLst/>
          </a:prstGeom>
        </p:spPr>
      </p:pic>
      <p:pic>
        <p:nvPicPr>
          <p:cNvPr id="4" name="Obrázok 3">
            <a:extLst>
              <a:ext uri="{FF2B5EF4-FFF2-40B4-BE49-F238E27FC236}">
                <a16:creationId xmlns:a16="http://schemas.microsoft.com/office/drawing/2014/main" id="{A4B61CA5-55B9-4CB5-9152-A8113B1B02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3959" y="777514"/>
            <a:ext cx="1307223" cy="1307223"/>
          </a:xfrm>
          <a:prstGeom prst="rect">
            <a:avLst/>
          </a:prstGeom>
        </p:spPr>
      </p:pic>
      <p:grpSp>
        <p:nvGrpSpPr>
          <p:cNvPr id="5" name="Skupina 4">
            <a:extLst>
              <a:ext uri="{FF2B5EF4-FFF2-40B4-BE49-F238E27FC236}">
                <a16:creationId xmlns:a16="http://schemas.microsoft.com/office/drawing/2014/main" id="{93EB76E5-F830-4DD2-448B-85F788FD2FF6}"/>
              </a:ext>
            </a:extLst>
          </p:cNvPr>
          <p:cNvGrpSpPr/>
          <p:nvPr userDrawn="1"/>
        </p:nvGrpSpPr>
        <p:grpSpPr>
          <a:xfrm>
            <a:off x="1111053" y="5744184"/>
            <a:ext cx="10432806" cy="737473"/>
            <a:chOff x="2911015" y="5847007"/>
            <a:chExt cx="10432806" cy="737473"/>
          </a:xfrm>
        </p:grpSpPr>
        <p:pic>
          <p:nvPicPr>
            <p:cNvPr id="6" name="Obrázok 5">
              <a:extLst>
                <a:ext uri="{FF2B5EF4-FFF2-40B4-BE49-F238E27FC236}">
                  <a16:creationId xmlns:a16="http://schemas.microsoft.com/office/drawing/2014/main" id="{0717F8F2-0BCE-9421-DF7E-92091F55BA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17532" y="5847007"/>
              <a:ext cx="1826289" cy="737473"/>
            </a:xfrm>
            <a:prstGeom prst="rect">
              <a:avLst/>
            </a:prstGeom>
          </p:spPr>
        </p:pic>
        <p:pic>
          <p:nvPicPr>
            <p:cNvPr id="7" name="Picture 2" descr="Slovenská poľnohospodárska univerzita v Nitre">
              <a:extLst>
                <a:ext uri="{FF2B5EF4-FFF2-40B4-BE49-F238E27FC236}">
                  <a16:creationId xmlns:a16="http://schemas.microsoft.com/office/drawing/2014/main" id="{B00D6C37-830D-9941-CE8E-7B8A7F58995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911015" y="5933486"/>
              <a:ext cx="1128044" cy="534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
              <a:extLst>
                <a:ext uri="{FF2B5EF4-FFF2-40B4-BE49-F238E27FC236}">
                  <a16:creationId xmlns:a16="http://schemas.microsoft.com/office/drawing/2014/main" id="{CD7F7C8A-16EA-543D-14C6-A4B03911D3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69350"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BCF61E06-6F0B-102C-C5D7-4F46BA0036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39235" y="5933486"/>
              <a:ext cx="1156727" cy="564513"/>
            </a:xfrm>
            <a:prstGeom prst="rect">
              <a:avLst/>
            </a:prstGeom>
          </p:spPr>
        </p:pic>
        <p:pic>
          <p:nvPicPr>
            <p:cNvPr id="11" name="Picture 4" descr="AIFED - Formación, cultura y empleo en Granada">
              <a:extLst>
                <a:ext uri="{FF2B5EF4-FFF2-40B4-BE49-F238E27FC236}">
                  <a16:creationId xmlns:a16="http://schemas.microsoft.com/office/drawing/2014/main" id="{D66156B2-E30F-3CE0-6DDE-56F3AB67B9D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9109" y="5921371"/>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0E56BECE-5124-9DF4-2569-5A497617F4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911718" y="595470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Syzygia Foundation">
              <a:extLst>
                <a:ext uri="{FF2B5EF4-FFF2-40B4-BE49-F238E27FC236}">
                  <a16:creationId xmlns:a16="http://schemas.microsoft.com/office/drawing/2014/main" id="{B5BBB899-B640-32EB-E0F3-C9B21A3DB9F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951615" y="6291863"/>
              <a:ext cx="1419225" cy="282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Obrázok 13">
            <a:extLst>
              <a:ext uri="{FF2B5EF4-FFF2-40B4-BE49-F238E27FC236}">
                <a16:creationId xmlns:a16="http://schemas.microsoft.com/office/drawing/2014/main" id="{742551FF-9CE1-7E47-DF33-E0FC04B1985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640572" y="5507489"/>
            <a:ext cx="887333" cy="1166264"/>
          </a:xfrm>
          <a:prstGeom prst="rect">
            <a:avLst/>
          </a:prstGeom>
        </p:spPr>
      </p:pic>
    </p:spTree>
    <p:extLst>
      <p:ext uri="{BB962C8B-B14F-4D97-AF65-F5344CB8AC3E}">
        <p14:creationId xmlns:p14="http://schemas.microsoft.com/office/powerpoint/2010/main" val="398968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pic>
        <p:nvPicPr>
          <p:cNvPr id="4" name="Resim 4" descr="logo içeren bir resim&#10;&#10;Açıklama otomatik olarak oluşturuldu">
            <a:extLst>
              <a:ext uri="{FF2B5EF4-FFF2-40B4-BE49-F238E27FC236}">
                <a16:creationId xmlns:a16="http://schemas.microsoft.com/office/drawing/2014/main" id="{7117CEBA-B2E2-BBC3-1991-BA80066540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08" t="36473" r="17426" b="34350"/>
          <a:stretch/>
        </p:blipFill>
        <p:spPr bwMode="auto">
          <a:xfrm>
            <a:off x="272798" y="6224586"/>
            <a:ext cx="1325245" cy="536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10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468117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546111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699328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58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11/10/2024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169371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11/10/2024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350576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90155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0A23-50E5-4E98-A123-1ABE0DF6E2F6}"/>
              </a:ext>
            </a:extLst>
          </p:cNvPr>
          <p:cNvSpPr>
            <a:spLocks noGrp="1"/>
          </p:cNvSpPr>
          <p:nvPr>
            <p:ph type="title"/>
          </p:nvPr>
        </p:nvSpPr>
        <p:spPr/>
        <p:txBody>
          <a:bodyPr/>
          <a:lstStyle/>
          <a:p>
            <a:r>
              <a:rPr lang="en-US"/>
              <a:t>Click to edit Master title style</a:t>
            </a:r>
            <a:endParaRPr lang="mk-MK"/>
          </a:p>
        </p:txBody>
      </p:sp>
      <p:sp>
        <p:nvSpPr>
          <p:cNvPr id="3" name="Text Placeholder 2">
            <a:extLst>
              <a:ext uri="{FF2B5EF4-FFF2-40B4-BE49-F238E27FC236}">
                <a16:creationId xmlns:a16="http://schemas.microsoft.com/office/drawing/2014/main" id="{C73B4E44-5D0F-4491-BC07-5D57BCF016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A5FF08B9-AC57-4793-A600-2179C7504058}"/>
              </a:ext>
            </a:extLst>
          </p:cNvPr>
          <p:cNvSpPr>
            <a:spLocks noGrp="1"/>
          </p:cNvSpPr>
          <p:nvPr>
            <p:ph type="dt" sz="half" idx="10"/>
          </p:nvPr>
        </p:nvSpPr>
        <p:spPr/>
        <p:txBody>
          <a:bodyPr/>
          <a:lstStyle/>
          <a:p>
            <a:fld id="{6D3446B4-3BDC-48EA-B258-56A3470749C0}" type="datetimeFigureOut">
              <a:rPr lang="mk-MK" smtClean="0"/>
              <a:t>11.10.2024</a:t>
            </a:fld>
            <a:endParaRPr lang="mk-MK"/>
          </a:p>
        </p:txBody>
      </p:sp>
      <p:sp>
        <p:nvSpPr>
          <p:cNvPr id="5" name="Footer Placeholder 4">
            <a:extLst>
              <a:ext uri="{FF2B5EF4-FFF2-40B4-BE49-F238E27FC236}">
                <a16:creationId xmlns:a16="http://schemas.microsoft.com/office/drawing/2014/main" id="{0FB4BCEB-204C-4393-997A-12C9FBD9EA8C}"/>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FC8FD7F9-407B-4FDA-8395-66CDEBF79823}"/>
              </a:ext>
            </a:extLst>
          </p:cNvPr>
          <p:cNvSpPr>
            <a:spLocks noGrp="1"/>
          </p:cNvSpPr>
          <p:nvPr>
            <p:ph type="sldNum" sz="quarter" idx="12"/>
          </p:nvPr>
        </p:nvSpPr>
        <p:spPr/>
        <p:txBody>
          <a:bodyPr/>
          <a:lstStyle/>
          <a:p>
            <a:fld id="{527C557A-3CDE-402B-B8F9-F7D05CB61B58}" type="slidenum">
              <a:rPr lang="mk-MK" smtClean="0"/>
              <a:t>‹#›</a:t>
            </a:fld>
            <a:endParaRPr lang="mk-MK"/>
          </a:p>
        </p:txBody>
      </p:sp>
    </p:spTree>
    <p:extLst>
      <p:ext uri="{BB962C8B-B14F-4D97-AF65-F5344CB8AC3E}">
        <p14:creationId xmlns:p14="http://schemas.microsoft.com/office/powerpoint/2010/main" val="296598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89383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07593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77280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237512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198945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421618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11/10/2024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a:t>
            </a:fld>
            <a:endParaRPr lang="en-GB"/>
          </a:p>
        </p:txBody>
      </p:sp>
    </p:spTree>
    <p:extLst>
      <p:ext uri="{BB962C8B-B14F-4D97-AF65-F5344CB8AC3E}">
        <p14:creationId xmlns:p14="http://schemas.microsoft.com/office/powerpoint/2010/main" val="325742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11/10/2024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a:t>
            </a:fld>
            <a:endParaRPr lang="en-GB"/>
          </a:p>
        </p:txBody>
      </p:sp>
    </p:spTree>
    <p:extLst>
      <p:ext uri="{BB962C8B-B14F-4D97-AF65-F5344CB8AC3E}">
        <p14:creationId xmlns:p14="http://schemas.microsoft.com/office/powerpoint/2010/main" val="30953544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11915426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16.tiff"/><Relationship Id="rId4" Type="http://schemas.openxmlformats.org/officeDocument/2006/relationships/image" Target="../media/image1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3"/>
            <a:ext cx="5334930" cy="1477510"/>
          </a:xfrm>
        </p:spPr>
        <p:txBody>
          <a:bodyPr vert="horz" lIns="91440" tIns="45720" rIns="91440" bIns="45720" rtlCol="0" anchor="b">
            <a:normAutofit/>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Vatandaşlık - Sonuç</a:t>
            </a: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Aptos" panose="02110004020202020204"/>
              <a:ea typeface="+mn-ea"/>
              <a:cs typeface="+mn-cs"/>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pic>
        <p:nvPicPr>
          <p:cNvPr id="35" name="Resim 34">
            <a:extLst>
              <a:ext uri="{FF2B5EF4-FFF2-40B4-BE49-F238E27FC236}">
                <a16:creationId xmlns:a16="http://schemas.microsoft.com/office/drawing/2014/main" id="{C5C956E9-4FC0-114A-85AC-7F226B5E4B1C}"/>
              </a:ext>
            </a:extLst>
          </p:cNvPr>
          <p:cNvPicPr>
            <a:picLocks noChangeAspect="1"/>
          </p:cNvPicPr>
          <p:nvPr/>
        </p:nvPicPr>
        <p:blipFill>
          <a:blip r:embed="rId10"/>
          <a:stretch>
            <a:fillRect/>
          </a:stretch>
        </p:blipFill>
        <p:spPr>
          <a:xfrm>
            <a:off x="8158536" y="295534"/>
            <a:ext cx="3576770" cy="664002"/>
          </a:xfrm>
          <a:prstGeom prst="rect">
            <a:avLst/>
          </a:prstGeom>
        </p:spPr>
      </p:pic>
      <p:sp>
        <p:nvSpPr>
          <p:cNvPr id="34" name="Nadpis 1">
            <a:extLst>
              <a:ext uri="{FF2B5EF4-FFF2-40B4-BE49-F238E27FC236}">
                <a16:creationId xmlns:a16="http://schemas.microsoft.com/office/drawing/2014/main" id="{5DEF597A-B223-B543-BA43-52F14EBF6EC7}"/>
              </a:ext>
            </a:extLst>
          </p:cNvPr>
          <p:cNvSpPr txBox="1">
            <a:spLocks/>
          </p:cNvSpPr>
          <p:nvPr/>
        </p:nvSpPr>
        <p:spPr>
          <a:xfrm>
            <a:off x="7157821" y="3017953"/>
            <a:ext cx="3463858" cy="2336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200" dirty="0">
                <a:latin typeface="+mn-lt"/>
              </a:rPr>
              <a:t>Dijital Esenlik ve Güvenliği Herkes için Erişilebilir Hale Getirerek Dijital Yılmazlığın İnşası</a:t>
            </a:r>
            <a:br>
              <a:rPr lang="tr-TR" sz="1200" dirty="0">
                <a:latin typeface="+mn-lt"/>
              </a:rPr>
            </a:br>
            <a:r>
              <a:rPr lang="tr-TR" sz="1200" dirty="0">
                <a:latin typeface="+mn-lt"/>
              </a:rPr>
              <a:t>2022-2-SK01-KA220-ADU-000096888</a:t>
            </a:r>
          </a:p>
        </p:txBody>
      </p:sp>
      <p:pic>
        <p:nvPicPr>
          <p:cNvPr id="31" name="Resim 30"/>
          <p:cNvPicPr>
            <a:picLocks noChangeAspect="1"/>
          </p:cNvPicPr>
          <p:nvPr/>
        </p:nvPicPr>
        <p:blipFill>
          <a:blip r:embed="rId11"/>
          <a:stretch>
            <a:fillRect/>
          </a:stretch>
        </p:blipFill>
        <p:spPr>
          <a:xfrm>
            <a:off x="1453454" y="1861742"/>
            <a:ext cx="2634128" cy="2662002"/>
          </a:xfrm>
          <a:prstGeom prst="rect">
            <a:avLst/>
          </a:prstGeom>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tr-TR" sz="4400" kern="1200" dirty="0">
                <a:latin typeface="Aptos" panose="020B0004020202020204" pitchFamily="34" charset="0"/>
                <a:ea typeface="+mj-ea"/>
              </a:rPr>
              <a:t>Sonuçlar - 4</a:t>
            </a: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531629" y="1541721"/>
            <a:ext cx="5992739" cy="4635242"/>
          </a:xfrm>
        </p:spPr>
        <p:txBody>
          <a:bodyPr vert="horz" lIns="91440" tIns="45720" rIns="91440" bIns="45720" rtlCol="0">
            <a:normAutofit/>
          </a:bodyPr>
          <a:lstStyle/>
          <a:p>
            <a:pPr algn="just"/>
            <a:r>
              <a:rPr lang="tr-TR" sz="2400" dirty="0">
                <a:latin typeface="Aptos" panose="020B0004020202020204" pitchFamily="34" charset="0"/>
                <a:ea typeface="+mn-ea"/>
              </a:rPr>
              <a:t>Medya eğitimi yoluyla bireysel olarak </a:t>
            </a:r>
            <a:r>
              <a:rPr lang="tr-TR" sz="2400" b="1" dirty="0">
                <a:latin typeface="Aptos" panose="020B0004020202020204" pitchFamily="34" charset="0"/>
                <a:ea typeface="+mn-ea"/>
              </a:rPr>
              <a:t>güçlendirilmek </a:t>
            </a:r>
            <a:r>
              <a:rPr lang="tr-TR" sz="2400" dirty="0">
                <a:latin typeface="Aptos" panose="020B0004020202020204" pitchFamily="34" charset="0"/>
                <a:ea typeface="+mn-ea"/>
              </a:rPr>
              <a:t>ve</a:t>
            </a:r>
            <a:r>
              <a:rPr lang="tr-TR" sz="2400" b="1" dirty="0">
                <a:latin typeface="Aptos" panose="020B0004020202020204" pitchFamily="34" charset="0"/>
                <a:ea typeface="+mn-ea"/>
              </a:rPr>
              <a:t> </a:t>
            </a:r>
            <a:r>
              <a:rPr lang="tr-TR" sz="2400" dirty="0">
                <a:latin typeface="Aptos" panose="020B0004020202020204" pitchFamily="34" charset="0"/>
                <a:ea typeface="+mn-ea"/>
              </a:rPr>
              <a:t>vatandaşların </a:t>
            </a:r>
            <a:r>
              <a:rPr lang="tr-TR" sz="2400" b="1" dirty="0">
                <a:latin typeface="Aptos" panose="020B0004020202020204" pitchFamily="34" charset="0"/>
                <a:ea typeface="+mn-ea"/>
              </a:rPr>
              <a:t>dijital vatandaşlık yolunda </a:t>
            </a:r>
            <a:r>
              <a:rPr lang="tr-TR" sz="2400" dirty="0">
                <a:latin typeface="Aptos" panose="020B0004020202020204" pitchFamily="34" charset="0"/>
                <a:ea typeface="+mn-ea"/>
              </a:rPr>
              <a:t>gerçekten özgürleşmelerini sağlamak mümkündür.</a:t>
            </a:r>
          </a:p>
          <a:p>
            <a:pPr algn="just"/>
            <a:r>
              <a:rPr lang="tr-TR" sz="2400" dirty="0">
                <a:latin typeface="Aptos" panose="020B0004020202020204" pitchFamily="34" charset="0"/>
                <a:ea typeface="+mn-ea"/>
              </a:rPr>
              <a:t>Medya eğitimi yoluyla vatandaşlar, </a:t>
            </a:r>
            <a:r>
              <a:rPr lang="tr-TR" sz="2400" b="1" dirty="0">
                <a:latin typeface="Aptos" panose="020B0004020202020204" pitchFamily="34" charset="0"/>
                <a:ea typeface="+mn-ea"/>
              </a:rPr>
              <a:t>olumlu siyasi ve toplumsal diyalog için </a:t>
            </a:r>
            <a:r>
              <a:rPr lang="tr-TR" sz="2400" dirty="0">
                <a:latin typeface="Aptos" panose="020B0004020202020204" pitchFamily="34" charset="0"/>
                <a:ea typeface="+mn-ea"/>
              </a:rPr>
              <a:t>dijital araçları eleştirel ve sorumlu bir şekilde, </a:t>
            </a:r>
            <a:r>
              <a:rPr lang="tr-TR" sz="2400" b="1" dirty="0" err="1">
                <a:latin typeface="Aptos" panose="020B0004020202020204" pitchFamily="34" charset="0"/>
                <a:ea typeface="+mn-ea"/>
              </a:rPr>
              <a:t>proaktif</a:t>
            </a:r>
            <a:r>
              <a:rPr lang="tr-TR" sz="2400" b="1" dirty="0">
                <a:latin typeface="Aptos" panose="020B0004020202020204" pitchFamily="34" charset="0"/>
                <a:ea typeface="+mn-ea"/>
              </a:rPr>
              <a:t> ve katılımcı bir anlayışla kullanmayı, </a:t>
            </a:r>
            <a:r>
              <a:rPr lang="tr-TR" sz="2400" dirty="0">
                <a:latin typeface="Aptos" panose="020B0004020202020204" pitchFamily="34" charset="0"/>
                <a:ea typeface="+mn-ea"/>
              </a:rPr>
              <a:t>neyin değerli neyin değersiz olduğunu ayırt etmeyi öğrenebilirler.</a:t>
            </a:r>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cxnSp>
        <p:nvCxnSpPr>
          <p:cNvPr id="103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4" name="Picture 2" descr="My Journey to Self-Awareness: Embracing Change in the Era of AI | Futurism">
            <a:extLst>
              <a:ext uri="{FF2B5EF4-FFF2-40B4-BE49-F238E27FC236}">
                <a16:creationId xmlns:a16="http://schemas.microsoft.com/office/drawing/2014/main" id="{F3513B01-934A-A038-C6DE-2BFF33C06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784" y="2151772"/>
            <a:ext cx="4876800"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5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1"/>
            <a:ext cx="11567404" cy="56001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1733" b="1" dirty="0">
                <a:solidFill>
                  <a:srgbClr val="92BAB5"/>
                </a:solidFill>
                <a:latin typeface="Aptos" panose="020B0004020202020204" pitchFamily="34" charset="0"/>
                <a:ea typeface="Inter"/>
                <a:cs typeface="Inter"/>
                <a:sym typeface="Inter"/>
              </a:rPr>
              <a:t>Açık Lisans</a:t>
            </a:r>
          </a:p>
          <a:p>
            <a:pPr algn="just">
              <a:spcBef>
                <a:spcPct val="0"/>
              </a:spcBef>
            </a:pPr>
            <a:r>
              <a:rPr lang="tr-TR" sz="1733" dirty="0">
                <a:latin typeface="Aptos" panose="020B0004020202020204" pitchFamily="34" charset="0"/>
                <a:ea typeface="Inter"/>
                <a:cs typeface="Inter"/>
                <a:sym typeface="Inter"/>
              </a:rPr>
              <a:t> </a:t>
            </a:r>
          </a:p>
          <a:p>
            <a:pPr algn="just">
              <a:spcBef>
                <a:spcPct val="0"/>
              </a:spcBef>
            </a:pPr>
            <a:r>
              <a:rPr lang="tr-TR" sz="1733" dirty="0">
                <a:latin typeface="Aptos" panose="020B0004020202020204" pitchFamily="34" charset="0"/>
                <a:ea typeface="Inter"/>
                <a:cs typeface="Inter"/>
                <a:sym typeface="Inter"/>
              </a:rPr>
              <a:t>"Dijital Esenlik ve Güvenliği Herkes için Erişilebilir Hale Getirerek Dijital Yılmazlığın İnşası” (Proje </a:t>
            </a:r>
            <a:r>
              <a:rPr lang="tr-TR" sz="1733" dirty="0" err="1">
                <a:latin typeface="Aptos" panose="020B0004020202020204" pitchFamily="34" charset="0"/>
                <a:ea typeface="Inter"/>
                <a:cs typeface="Inter"/>
                <a:sym typeface="Inter"/>
              </a:rPr>
              <a:t>no</a:t>
            </a:r>
            <a:r>
              <a:rPr lang="tr-TR" sz="1733"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733" dirty="0" err="1">
                <a:latin typeface="Aptos" panose="020B0004020202020204" pitchFamily="34" charset="0"/>
                <a:ea typeface="Inter"/>
                <a:cs typeface="Inter"/>
                <a:sym typeface="Inter"/>
              </a:rPr>
              <a:t>lar</a:t>
            </a:r>
            <a:r>
              <a:rPr lang="tr-TR" sz="1733" dirty="0">
                <a:latin typeface="Aptos" panose="020B0004020202020204" pitchFamily="34" charset="0"/>
                <a:ea typeface="Inter"/>
                <a:cs typeface="Inter"/>
                <a:sym typeface="Inter"/>
              </a:rPr>
              <a:t>)</a:t>
            </a:r>
            <a:r>
              <a:rPr lang="tr-TR" sz="1733" dirty="0" err="1">
                <a:latin typeface="Aptos" panose="020B0004020202020204" pitchFamily="34" charset="0"/>
                <a:ea typeface="Inter"/>
                <a:cs typeface="Inter"/>
                <a:sym typeface="Inter"/>
              </a:rPr>
              <a:t>ının</a:t>
            </a:r>
            <a:r>
              <a:rPr lang="tr-TR" sz="1733"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733" dirty="0">
              <a:latin typeface="Aptos" panose="020B0004020202020204" pitchFamily="34" charset="0"/>
              <a:ea typeface="Inter"/>
              <a:cs typeface="Inter"/>
              <a:sym typeface="Inter"/>
            </a:endParaRPr>
          </a:p>
          <a:p>
            <a:pPr algn="just">
              <a:spcBef>
                <a:spcPct val="0"/>
              </a:spcBef>
            </a:pPr>
            <a:r>
              <a:rPr lang="tr-TR" sz="1733" dirty="0">
                <a:latin typeface="Aptos" panose="020B0004020202020204" pitchFamily="34" charset="0"/>
                <a:ea typeface="Inter"/>
                <a:cs typeface="Inter"/>
                <a:sym typeface="Inter"/>
              </a:rPr>
              <a:t>Bu yayın, CC-BY-NC-SA Creative Commons lisansına sahiptir.</a:t>
            </a:r>
          </a:p>
          <a:p>
            <a:pPr algn="just">
              <a:spcBef>
                <a:spcPct val="0"/>
              </a:spcBef>
            </a:pPr>
            <a:r>
              <a:rPr lang="tr-TR" sz="1733" dirty="0">
                <a:latin typeface="Aptos" panose="020B0004020202020204" pitchFamily="34" charset="0"/>
                <a:ea typeface="Inter"/>
                <a:cs typeface="Inter"/>
                <a:sym typeface="Inter"/>
              </a:rPr>
              <a:t/>
            </a:r>
            <a:br>
              <a:rPr lang="tr-TR" sz="1733" dirty="0">
                <a:latin typeface="Aptos" panose="020B0004020202020204" pitchFamily="34" charset="0"/>
                <a:ea typeface="Inter"/>
                <a:cs typeface="Inter"/>
                <a:sym typeface="Inter"/>
              </a:rPr>
            </a:br>
            <a:endParaRPr lang="tr-TR" sz="1733" dirty="0">
              <a:latin typeface="Aptos" panose="020B0004020202020204" pitchFamily="34" charset="0"/>
              <a:ea typeface="Inter"/>
              <a:cs typeface="Inter"/>
              <a:sym typeface="Inter"/>
            </a:endParaRPr>
          </a:p>
          <a:p>
            <a:pPr algn="just">
              <a:spcBef>
                <a:spcPct val="0"/>
              </a:spcBef>
            </a:pPr>
            <a:endParaRPr lang="tr-TR" sz="1733" dirty="0">
              <a:latin typeface="Aptos" panose="020B0004020202020204" pitchFamily="34" charset="0"/>
              <a:ea typeface="Inter"/>
              <a:cs typeface="Inter"/>
              <a:sym typeface="Inter"/>
            </a:endParaRPr>
          </a:p>
          <a:p>
            <a:pPr algn="just">
              <a:spcBef>
                <a:spcPct val="0"/>
              </a:spcBef>
              <a:defRPr/>
            </a:pPr>
            <a:r>
              <a:rPr lang="tr-TR" sz="1733"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1733"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1733" dirty="0">
                <a:latin typeface="Aptos" panose="020B0004020202020204" pitchFamily="34" charset="0"/>
                <a:ea typeface="Inter"/>
              </a:rPr>
              <a:t>2. eser ticari amaçlarla kullanılamaz.</a:t>
            </a:r>
          </a:p>
          <a:p>
            <a:pPr algn="just">
              <a:spcBef>
                <a:spcPct val="0"/>
              </a:spcBef>
              <a:defRPr/>
            </a:pPr>
            <a:r>
              <a:rPr lang="tr-TR" sz="1733"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1733" b="1" dirty="0">
              <a:solidFill>
                <a:srgbClr val="FFAA5A"/>
              </a:solidFill>
              <a:latin typeface="Aptos" panose="020B0004020202020204" pitchFamily="34" charset="0"/>
              <a:ea typeface="Inter"/>
              <a:cs typeface="Inter"/>
              <a:sym typeface="Inter"/>
            </a:endParaRPr>
          </a:p>
          <a:p>
            <a:pPr algn="just">
              <a:spcBef>
                <a:spcPct val="0"/>
              </a:spcBef>
            </a:pPr>
            <a:r>
              <a:rPr lang="tr-TR" sz="1733"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733" dirty="0">
                <a:latin typeface="Aptos" panose="020B0004020202020204" pitchFamily="34" charset="0"/>
                <a:ea typeface="Inter"/>
              </a:rPr>
              <a:t>Avrupa Birliği tarafından ortak finanse edilmiştir. Ancak ifade edilen görüşler ve fikirler yalnızca yazar(</a:t>
            </a:r>
            <a:r>
              <a:rPr lang="tr-TR" sz="1733" dirty="0" err="1">
                <a:latin typeface="Aptos" panose="020B0004020202020204" pitchFamily="34" charset="0"/>
                <a:ea typeface="Inter"/>
              </a:rPr>
              <a:t>lar</a:t>
            </a:r>
            <a:r>
              <a:rPr lang="tr-TR" sz="1733"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1733" dirty="0">
                <a:latin typeface="Aptos" panose="020B0004020202020204" pitchFamily="34" charset="0"/>
                <a:ea typeface="Inter"/>
                <a:cs typeface="Inter"/>
                <a:sym typeface="Inter"/>
              </a:rPr>
              <a:t> </a:t>
            </a:r>
          </a:p>
        </p:txBody>
      </p:sp>
      <p:sp>
        <p:nvSpPr>
          <p:cNvPr id="4" name="Freeform 4"/>
          <p:cNvSpPr/>
          <p:nvPr/>
        </p:nvSpPr>
        <p:spPr>
          <a:xfrm>
            <a:off x="312298" y="25654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9430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52" name="Freeform: Shape 1051">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l"/>
            <a:r>
              <a:rPr lang="tr-TR" sz="3200" kern="1200" dirty="0">
                <a:solidFill>
                  <a:srgbClr val="FFFFFF"/>
                </a:solidFill>
                <a:latin typeface="Aptos" panose="020B0004020202020204" pitchFamily="34" charset="0"/>
                <a:ea typeface="+mj-ea"/>
              </a:rPr>
              <a:t>Dijital Vatandaşlık Konusundaki Başlıca Çıkarımlar</a:t>
            </a:r>
          </a:p>
        </p:txBody>
      </p:sp>
      <p:sp>
        <p:nvSpPr>
          <p:cNvPr id="1054" name="Arc 1053">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4447308" y="468512"/>
            <a:ext cx="6906491" cy="5585619"/>
          </a:xfrm>
        </p:spPr>
        <p:txBody>
          <a:bodyPr vert="horz" lIns="91440" tIns="45720" rIns="91440" bIns="45720" rtlCol="0" anchor="ctr">
            <a:normAutofit/>
          </a:bodyPr>
          <a:lstStyle/>
          <a:p>
            <a:pPr marL="0" indent="0">
              <a:buNone/>
            </a:pPr>
            <a:r>
              <a:rPr lang="tr-TR" b="1">
                <a:latin typeface="Aptos" panose="020B0004020202020204" pitchFamily="34" charset="0"/>
                <a:ea typeface="+mn-ea"/>
              </a:rPr>
              <a:t>Her alt bölümdeki temel noktaları özetleyelim:</a:t>
            </a:r>
          </a:p>
          <a:p>
            <a:r>
              <a:rPr lang="tr-TR">
                <a:latin typeface="Aptos" panose="020B0004020202020204" pitchFamily="34" charset="0"/>
                <a:ea typeface="+mn-ea"/>
              </a:rPr>
              <a:t>Dijital araçları ve platformları anlamak, dijital dünyada güvenli ve etkili bir şekilde gezinme becerimizi güçlendirir.</a:t>
            </a:r>
          </a:p>
          <a:p>
            <a:r>
              <a:rPr lang="tr-TR">
                <a:latin typeface="Aptos" panose="020B0004020202020204" pitchFamily="34" charset="0"/>
                <a:ea typeface="+mn-ea"/>
              </a:rPr>
              <a:t>Çevrimiçi güvenlik ve dijital haklar, dijital kimliklerimizi korumak ve çevrimiçi özgürlüklerimizi kullanmak için temeldir.</a:t>
            </a:r>
          </a:p>
          <a:p>
            <a:r>
              <a:rPr lang="tr-TR">
                <a:latin typeface="Aptos" panose="020B0004020202020204" pitchFamily="34" charset="0"/>
                <a:ea typeface="+mn-ea"/>
              </a:rPr>
              <a:t>Dijital teknolojinin etik kullanımı, dijital etkileşimlerde adaleti, saygıyı ve anlayışı teşvik ederek sorumlu dijital vatandaşlığın temelini oluşturur.</a:t>
            </a:r>
          </a:p>
        </p:txBody>
      </p:sp>
    </p:spTree>
    <p:extLst>
      <p:ext uri="{BB962C8B-B14F-4D97-AF65-F5344CB8AC3E}">
        <p14:creationId xmlns:p14="http://schemas.microsoft.com/office/powerpoint/2010/main" val="418024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7A276-C445-49A0-84B2-64CD0886624D}"/>
              </a:ext>
            </a:extLst>
          </p:cNvPr>
          <p:cNvSpPr>
            <a:spLocks noGrp="1"/>
          </p:cNvSpPr>
          <p:nvPr>
            <p:ph type="title"/>
          </p:nvPr>
        </p:nvSpPr>
        <p:spPr>
          <a:xfrm>
            <a:off x="364546" y="258740"/>
            <a:ext cx="10958384" cy="895567"/>
          </a:xfrm>
        </p:spPr>
        <p:txBody>
          <a:bodyPr vert="horz" lIns="91440" tIns="45720" rIns="91440" bIns="45720" rtlCol="0" anchor="ctr">
            <a:normAutofit/>
          </a:bodyPr>
          <a:lstStyle/>
          <a:p>
            <a:pPr algn="l"/>
            <a:r>
              <a:rPr lang="tr-TR" sz="4000" kern="1200">
                <a:latin typeface="Aptos" panose="020B0004020202020204" pitchFamily="34" charset="0"/>
                <a:ea typeface="+mj-ea"/>
              </a:rPr>
              <a:t>Dijital Vatandaşlık Üzerine Düşünceler</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6D95-1B92-4325-9B45-AB1C02005D3B}"/>
              </a:ext>
            </a:extLst>
          </p:cNvPr>
          <p:cNvSpPr>
            <a:spLocks noGrp="1"/>
          </p:cNvSpPr>
          <p:nvPr>
            <p:ph type="body" idx="1"/>
          </p:nvPr>
        </p:nvSpPr>
        <p:spPr>
          <a:xfrm>
            <a:off x="268689" y="1154307"/>
            <a:ext cx="10958384" cy="4616299"/>
          </a:xfrm>
        </p:spPr>
        <p:txBody>
          <a:bodyPr vert="horz" lIns="91440" tIns="45720" rIns="91440" bIns="45720" rtlCol="0">
            <a:normAutofit fontScale="92500" lnSpcReduction="10000"/>
          </a:bodyPr>
          <a:lstStyle/>
          <a:p>
            <a:pPr marL="0" indent="0" algn="just">
              <a:buNone/>
            </a:pPr>
            <a:r>
              <a:rPr lang="tr-TR" sz="2400" dirty="0">
                <a:latin typeface="Aptos" panose="020B0004020202020204" pitchFamily="34" charset="0"/>
                <a:ea typeface="+mn-ea"/>
              </a:rPr>
              <a:t>Dijital Vatandaşlık modülümüzü tamamlarken, elde edilen bilgilerin dijital yaşamlarımıza nasıl uygulanabileceği üzerine düşünmek önemlidir. Dijital araçları ve platformları anlama, çevrimiçi güvenliğe ve dijital haklara öncelik verme ve dijital teknolojinin etik kullanımına bağlı kalma yolculuğu, bize dijital dünyada daha düşünceli ve sorumlu bir şekilde gezinmek için gereken bilgileri sunmaktadır.</a:t>
            </a:r>
          </a:p>
          <a:p>
            <a:r>
              <a:rPr lang="tr-TR" sz="2400" b="1" dirty="0">
                <a:latin typeface="Aptos" panose="020B0004020202020204" pitchFamily="34" charset="0"/>
                <a:ea typeface="+mn-ea"/>
              </a:rPr>
              <a:t>Dijital Araçları ve Platformları Anlamak: </a:t>
            </a:r>
            <a:r>
              <a:rPr lang="tr-TR" sz="2400" dirty="0">
                <a:latin typeface="Aptos" panose="020B0004020202020204" pitchFamily="34" charset="0"/>
                <a:ea typeface="+mn-ea"/>
              </a:rPr>
              <a:t>Kullandığınız dijital araçların ve platformların günlük yaşamınızı nasıl etkilediğini düşünün. Bu modül, sizi yeni araçları keşfetmeye veya mevcut araçları nasıl kullandığınızı yeniden düşünmeye teşvik etti mi?</a:t>
            </a:r>
          </a:p>
          <a:p>
            <a:r>
              <a:rPr lang="tr-TR" sz="2400" b="1" dirty="0">
                <a:latin typeface="Aptos" panose="020B0004020202020204" pitchFamily="34" charset="0"/>
                <a:ea typeface="+mn-ea"/>
              </a:rPr>
              <a:t>Çevrimiçi Güvenlik ve Dijital Haklar: </a:t>
            </a:r>
            <a:r>
              <a:rPr lang="tr-TR" sz="2400" dirty="0">
                <a:latin typeface="Aptos" panose="020B0004020202020204" pitchFamily="34" charset="0"/>
                <a:ea typeface="+mn-ea"/>
              </a:rPr>
              <a:t>Çevrimiçi güvenliğinizi korumak ve dijital haklarınızı kullanmak için mevcut uygulamalarınızı düşünün. Öğrendiklerinize dayanarak uygulamayı planladığınız değişiklikler var mı?</a:t>
            </a:r>
          </a:p>
          <a:p>
            <a:r>
              <a:rPr lang="tr-TR" sz="2400" b="1" dirty="0">
                <a:latin typeface="Aptos" panose="020B0004020202020204" pitchFamily="34" charset="0"/>
                <a:ea typeface="+mn-ea"/>
              </a:rPr>
              <a:t>Dijital Teknolojinin Etik Kullanımı: </a:t>
            </a:r>
            <a:r>
              <a:rPr lang="tr-TR" sz="2400" dirty="0">
                <a:latin typeface="Aptos" panose="020B0004020202020204" pitchFamily="34" charset="0"/>
                <a:ea typeface="+mn-ea"/>
              </a:rPr>
              <a:t>Çevrimiçi etkileşimlerinizin ve içerik paylaşımınızın etik boyutlarını düşünün. Dijital varlığınızın çevrimiçi topluluğa olumlu katkıda bulunmasını sağlamak için etik ilkeleri nasıl uygulayacaksınız?</a:t>
            </a:r>
          </a:p>
        </p:txBody>
      </p:sp>
    </p:spTree>
    <p:extLst>
      <p:ext uri="{BB962C8B-B14F-4D97-AF65-F5344CB8AC3E}">
        <p14:creationId xmlns:p14="http://schemas.microsoft.com/office/powerpoint/2010/main" val="103346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7A276-C445-49A0-84B2-64CD0886624D}"/>
              </a:ext>
            </a:extLst>
          </p:cNvPr>
          <p:cNvSpPr>
            <a:spLocks noGrp="1"/>
          </p:cNvSpPr>
          <p:nvPr>
            <p:ph type="title"/>
          </p:nvPr>
        </p:nvSpPr>
        <p:spPr>
          <a:xfrm>
            <a:off x="364546" y="258740"/>
            <a:ext cx="10958384" cy="895567"/>
          </a:xfrm>
        </p:spPr>
        <p:txBody>
          <a:bodyPr vert="horz" lIns="91440" tIns="45720" rIns="91440" bIns="45720" rtlCol="0" anchor="ctr">
            <a:normAutofit/>
          </a:bodyPr>
          <a:lstStyle/>
          <a:p>
            <a:pPr algn="l"/>
            <a:r>
              <a:rPr lang="tr-TR" sz="4400" kern="1200">
                <a:latin typeface="Aptos" panose="020B0004020202020204" pitchFamily="34" charset="0"/>
                <a:ea typeface="+mj-ea"/>
              </a:rPr>
              <a:t>Düşünme Soruları</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6D95-1B92-4325-9B45-AB1C02005D3B}"/>
              </a:ext>
            </a:extLst>
          </p:cNvPr>
          <p:cNvSpPr>
            <a:spLocks noGrp="1"/>
          </p:cNvSpPr>
          <p:nvPr>
            <p:ph type="body" idx="1"/>
          </p:nvPr>
        </p:nvSpPr>
        <p:spPr>
          <a:xfrm>
            <a:off x="616808" y="1228735"/>
            <a:ext cx="10958384" cy="4616299"/>
          </a:xfrm>
        </p:spPr>
        <p:txBody>
          <a:bodyPr vert="horz" lIns="91440" tIns="45720" rIns="91440" bIns="45720" rtlCol="0">
            <a:normAutofit fontScale="92500" lnSpcReduction="20000"/>
          </a:bodyPr>
          <a:lstStyle/>
          <a:p>
            <a:pPr algn="just"/>
            <a:r>
              <a:rPr lang="tr-TR" sz="2400" b="1" dirty="0">
                <a:latin typeface="Aptos" panose="020B0004020202020204" pitchFamily="34" charset="0"/>
                <a:ea typeface="+mn-ea"/>
              </a:rPr>
              <a:t>Kişisel Etki: </a:t>
            </a:r>
            <a:r>
              <a:rPr lang="tr-TR" sz="2400" dirty="0">
                <a:latin typeface="Aptos" panose="020B0004020202020204" pitchFamily="34" charset="0"/>
                <a:ea typeface="+mn-ea"/>
              </a:rPr>
              <a:t>Öğrendiğiniz dijital yönetişim ve bürokrasi kavramları, hükümetler veya kuruluşlar tarafından sağlanan dijital hizmetlerden yararlanma yaklaşımınızı nasıl etkileyecek?</a:t>
            </a:r>
          </a:p>
          <a:p>
            <a:pPr algn="just"/>
            <a:r>
              <a:rPr lang="tr-TR" sz="2400" b="1" dirty="0">
                <a:latin typeface="Aptos" panose="020B0004020202020204" pitchFamily="34" charset="0"/>
                <a:ea typeface="+mn-ea"/>
              </a:rPr>
              <a:t>Topluluk Katılımı: </a:t>
            </a:r>
            <a:r>
              <a:rPr lang="tr-TR" sz="2400" dirty="0">
                <a:latin typeface="Aptos" panose="020B0004020202020204" pitchFamily="34" charset="0"/>
                <a:ea typeface="+mn-ea"/>
              </a:rPr>
              <a:t>Sosyal medya ve aktivizm hakkındaki tartışmaları göz önünde bulundurarak, dijital platformları toplumsal değişim için kullanmadaki rolünüzü nasıl görüyorsunuz?</a:t>
            </a:r>
          </a:p>
          <a:p>
            <a:pPr algn="just"/>
            <a:r>
              <a:rPr lang="tr-TR" sz="2400" b="1" dirty="0">
                <a:latin typeface="Aptos" panose="020B0004020202020204" pitchFamily="34" charset="0"/>
                <a:ea typeface="+mn-ea"/>
              </a:rPr>
              <a:t>Haklar İçin Savunuculuk: </a:t>
            </a:r>
            <a:r>
              <a:rPr lang="tr-TR" sz="2400" dirty="0">
                <a:latin typeface="Aptos" panose="020B0004020202020204" pitchFamily="34" charset="0"/>
                <a:ea typeface="+mn-ea"/>
              </a:rPr>
              <a:t>Çevrimiçi güvenliğin ve dijital hakların önemi göz önüne alındığında, dijital alanda kendiniz ya da başkaları için nasıl savunuculuk yapabilirsiniz?</a:t>
            </a:r>
          </a:p>
          <a:p>
            <a:pPr algn="just"/>
            <a:r>
              <a:rPr lang="tr-TR" sz="2400" b="1" dirty="0">
                <a:latin typeface="Aptos" panose="020B0004020202020204" pitchFamily="34" charset="0"/>
                <a:ea typeface="+mn-ea"/>
              </a:rPr>
              <a:t>Etik İkilemler: </a:t>
            </a:r>
            <a:r>
              <a:rPr lang="tr-TR" sz="2400" dirty="0">
                <a:latin typeface="Aptos" panose="020B0004020202020204" pitchFamily="34" charset="0"/>
                <a:ea typeface="+mn-ea"/>
              </a:rPr>
              <a:t>Çevrimiçi ortamda etik bir ikilemle karşılaştığınız bir zamanı düşünür müsünüz? Şimdi bunu farklı şekilde nasıl ele alırsınız?</a:t>
            </a:r>
          </a:p>
          <a:p>
            <a:pPr algn="just"/>
            <a:r>
              <a:rPr lang="tr-TR" sz="2400" b="1" dirty="0">
                <a:latin typeface="Aptos" panose="020B0004020202020204" pitchFamily="34" charset="0"/>
                <a:ea typeface="+mn-ea"/>
              </a:rPr>
              <a:t>Eylem (Harekete Geçme) Çağrısı: </a:t>
            </a:r>
            <a:r>
              <a:rPr lang="tr-TR" sz="2400" dirty="0">
                <a:latin typeface="Aptos" panose="020B0004020202020204" pitchFamily="34" charset="0"/>
                <a:ea typeface="+mn-ea"/>
              </a:rPr>
              <a:t>Bu düşünme anını, dijital bir vatandaş olarak sürekli büyümeniz için kişisel hedefler belirlemek için kullanın. Daha fazla bilgi edinmek istediğiniz bir alanı veya değiştirmeyi planladığınız belirli bir alışkanlığı belirleyin. Unutmayın, dijital vatandaşlık yolculuğu devam etmektedir ve çevrimiçi olarak daha bilgili, dikkatli ve etik olmak için attığınız her adım yalnızca dijital varlığınızı değil, aynı zamanda genel olarak dijital topluluğu da güçlendirir.</a:t>
            </a:r>
          </a:p>
        </p:txBody>
      </p:sp>
    </p:spTree>
    <p:extLst>
      <p:ext uri="{BB962C8B-B14F-4D97-AF65-F5344CB8AC3E}">
        <p14:creationId xmlns:p14="http://schemas.microsoft.com/office/powerpoint/2010/main" val="285368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7A276-C445-49A0-84B2-64CD0886624D}"/>
              </a:ext>
            </a:extLst>
          </p:cNvPr>
          <p:cNvSpPr>
            <a:spLocks noGrp="1"/>
          </p:cNvSpPr>
          <p:nvPr>
            <p:ph type="title"/>
          </p:nvPr>
        </p:nvSpPr>
        <p:spPr>
          <a:xfrm>
            <a:off x="364546" y="258740"/>
            <a:ext cx="10958384" cy="895567"/>
          </a:xfrm>
        </p:spPr>
        <p:txBody>
          <a:bodyPr vert="horz" lIns="91440" tIns="45720" rIns="91440" bIns="45720" rtlCol="0" anchor="ctr">
            <a:normAutofit/>
          </a:bodyPr>
          <a:lstStyle/>
          <a:p>
            <a:pPr algn="l"/>
            <a:r>
              <a:rPr lang="tr-TR" sz="4400" kern="1200" dirty="0">
                <a:latin typeface="Aptos" panose="020B0004020202020204" pitchFamily="34" charset="0"/>
                <a:ea typeface="+mj-ea"/>
              </a:rPr>
              <a:t>Bilginizi Uygulama</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6D95-1B92-4325-9B45-AB1C02005D3B}"/>
              </a:ext>
            </a:extLst>
          </p:cNvPr>
          <p:cNvSpPr>
            <a:spLocks noGrp="1"/>
          </p:cNvSpPr>
          <p:nvPr>
            <p:ph type="body" idx="1"/>
          </p:nvPr>
        </p:nvSpPr>
        <p:spPr>
          <a:xfrm>
            <a:off x="616808" y="1095828"/>
            <a:ext cx="10958384" cy="5076372"/>
          </a:xfrm>
        </p:spPr>
        <p:txBody>
          <a:bodyPr vert="horz" lIns="91440" tIns="45720" rIns="91440" bIns="45720" rtlCol="0">
            <a:normAutofit fontScale="92500" lnSpcReduction="20000"/>
          </a:bodyPr>
          <a:lstStyle/>
          <a:p>
            <a:pPr marL="0" indent="0" algn="just">
              <a:buNone/>
            </a:pPr>
            <a:r>
              <a:rPr lang="tr-TR" sz="2400" dirty="0">
                <a:latin typeface="Aptos" panose="020B0004020202020204" pitchFamily="34" charset="0"/>
                <a:ea typeface="+mn-ea"/>
              </a:rPr>
              <a:t>Dijital Vatandaşlığın temel kavramlarını öğrendiğimize göre, bilginizi eyleme geçirme zamanı geldi. Bu sunum, sizi öğrendiklerinizi pratik, gerçek dünya bağlamlarında uygulamaya davet ediyor. Dijital yönetişimle etkileşime geçmek, çevrimiçi varlığınızı korumak ve etik dijital uygulamaları savunmak, sorumlu bir dijital vatandaşın hayati bileşenleridir.</a:t>
            </a:r>
          </a:p>
          <a:p>
            <a:pPr algn="just"/>
            <a:r>
              <a:rPr lang="tr-TR" sz="2400" b="1" dirty="0">
                <a:latin typeface="Aptos" panose="020B0004020202020204" pitchFamily="34" charset="0"/>
                <a:ea typeface="+mn-ea"/>
              </a:rPr>
              <a:t>Dijital Yönetişim Etkileşimi: </a:t>
            </a:r>
            <a:r>
              <a:rPr lang="tr-TR" sz="2400" dirty="0">
                <a:latin typeface="Aptos" panose="020B0004020202020204" pitchFamily="34" charset="0"/>
                <a:ea typeface="+mn-ea"/>
              </a:rPr>
              <a:t>Yerel yönetiminiz tarafından sağlanan çevrimiçi fatura ödemeleri, kamu hizmeti talepleri veya dijital kütüphaneler gibi bir dijital hizmeti belirleyin. Henüz kullanmadıysanız, önümüzdeki ay içinde bu hizmeti kullanmayı planlayın ve dijital yönetimin vatandaş katılımını nasıl daha erişilebilir hale getirdiğini düşünün.</a:t>
            </a:r>
          </a:p>
          <a:p>
            <a:pPr algn="just"/>
            <a:r>
              <a:rPr lang="tr-TR" sz="2400" b="1" dirty="0">
                <a:latin typeface="Aptos" panose="020B0004020202020204" pitchFamily="34" charset="0"/>
                <a:ea typeface="+mn-ea"/>
              </a:rPr>
              <a:t>Sosyal Değişim İçin Sosyal Medya: </a:t>
            </a:r>
            <a:r>
              <a:rPr lang="tr-TR" sz="2400" dirty="0">
                <a:latin typeface="Aptos" panose="020B0004020202020204" pitchFamily="34" charset="0"/>
                <a:ea typeface="+mn-ea"/>
              </a:rPr>
              <a:t>Tutkuyla bağlı olduğunuz bir amaç düşünün. Farkındalığı artırmak veya bu amaca destek olmak için sosyal medyayı kullanın. Bu, bilgilendirici gönderiler paylaşmak, bir </a:t>
            </a:r>
            <a:r>
              <a:rPr lang="tr-TR" sz="2400" dirty="0" err="1">
                <a:latin typeface="Aptos" panose="020B0004020202020204" pitchFamily="34" charset="0"/>
                <a:ea typeface="+mn-ea"/>
              </a:rPr>
              <a:t>hashtag</a:t>
            </a:r>
            <a:r>
              <a:rPr lang="tr-TR" sz="2400" dirty="0">
                <a:latin typeface="Aptos" panose="020B0004020202020204" pitchFamily="34" charset="0"/>
                <a:ea typeface="+mn-ea"/>
              </a:rPr>
              <a:t> kampanyasına katılmak veya oluşturmak veya anlamlı işler yapan kuruluşları vurgulamak yoluyla olabilir.</a:t>
            </a:r>
          </a:p>
          <a:p>
            <a:pPr algn="just"/>
            <a:r>
              <a:rPr lang="tr-TR" sz="2400" b="1" dirty="0">
                <a:latin typeface="Aptos" panose="020B0004020202020204" pitchFamily="34" charset="0"/>
                <a:ea typeface="+mn-ea"/>
              </a:rPr>
              <a:t>Çevrimiçi Güvenliği Koruma: </a:t>
            </a:r>
            <a:r>
              <a:rPr lang="tr-TR" sz="2400" dirty="0">
                <a:latin typeface="Aptos" panose="020B0004020202020204" pitchFamily="34" charset="0"/>
                <a:ea typeface="+mn-ea"/>
              </a:rPr>
              <a:t>Sosyal medya hesaplarınızdan veya dijital hizmetlerinizden birindeki gizlilik ayarlarını inceleyin. Öğrenilen en iyi uygulamalara göre gizliliğinizi ve güvenliğinizi ayarlayın ve artırın. Çevrimiçi güvenlik konusunda farkındalığı yaygınlaştırmak için deneyiminizi arkadaşlarınızla veya ailenizle paylaşın.</a:t>
            </a:r>
          </a:p>
        </p:txBody>
      </p:sp>
    </p:spTree>
    <p:extLst>
      <p:ext uri="{BB962C8B-B14F-4D97-AF65-F5344CB8AC3E}">
        <p14:creationId xmlns:p14="http://schemas.microsoft.com/office/powerpoint/2010/main" val="69020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7A276-C445-49A0-84B2-64CD0886624D}"/>
              </a:ext>
            </a:extLst>
          </p:cNvPr>
          <p:cNvSpPr>
            <a:spLocks noGrp="1"/>
          </p:cNvSpPr>
          <p:nvPr>
            <p:ph type="title"/>
          </p:nvPr>
        </p:nvSpPr>
        <p:spPr>
          <a:xfrm>
            <a:off x="364546" y="258740"/>
            <a:ext cx="10958384" cy="895567"/>
          </a:xfrm>
        </p:spPr>
        <p:txBody>
          <a:bodyPr vert="horz" lIns="91440" tIns="45720" rIns="91440" bIns="45720" rtlCol="0" anchor="ctr">
            <a:normAutofit/>
          </a:bodyPr>
          <a:lstStyle/>
          <a:p>
            <a:pPr algn="l"/>
            <a:r>
              <a:rPr lang="tr-TR" sz="4400" kern="1200">
                <a:latin typeface="Aptos" panose="020B0004020202020204" pitchFamily="34" charset="0"/>
                <a:ea typeface="+mj-ea"/>
              </a:rPr>
              <a:t>Bilginizi Uygulama</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B3756D95-1B92-4325-9B45-AB1C02005D3B}"/>
              </a:ext>
            </a:extLst>
          </p:cNvPr>
          <p:cNvSpPr>
            <a:spLocks noGrp="1"/>
          </p:cNvSpPr>
          <p:nvPr>
            <p:ph type="body" idx="1"/>
          </p:nvPr>
        </p:nvSpPr>
        <p:spPr>
          <a:xfrm>
            <a:off x="616808" y="1000292"/>
            <a:ext cx="10958384" cy="5076372"/>
          </a:xfrm>
        </p:spPr>
        <p:txBody>
          <a:bodyPr vert="horz" lIns="91440" tIns="45720" rIns="91440" bIns="45720" rtlCol="0">
            <a:normAutofit/>
          </a:bodyPr>
          <a:lstStyle/>
          <a:p>
            <a:pPr marL="0" indent="0" algn="just">
              <a:buNone/>
            </a:pPr>
            <a:r>
              <a:rPr lang="tr-TR" sz="2400" b="1" dirty="0">
                <a:latin typeface="Aptos" panose="020B0004020202020204" pitchFamily="34" charset="0"/>
                <a:ea typeface="+mn-ea"/>
              </a:rPr>
              <a:t>Sorular:</a:t>
            </a:r>
          </a:p>
          <a:p>
            <a:pPr lvl="1" algn="just">
              <a:buClr>
                <a:schemeClr val="accent2"/>
              </a:buClr>
              <a:buFont typeface="Wingdings" panose="05000000000000000000" pitchFamily="2" charset="2"/>
              <a:buChar char="§"/>
            </a:pPr>
            <a:r>
              <a:rPr lang="tr-TR" sz="2000" dirty="0">
                <a:latin typeface="Aptos" panose="020B0004020202020204" pitchFamily="34" charset="0"/>
                <a:ea typeface="+mn-ea"/>
              </a:rPr>
              <a:t>Topluluk katılımı için dijital bir platform kullanmanın geleneksel yüz yüze yöntemlere kıyasla nasıl avantajlar sağlayabileceğini açıklayın. Olası dezavantajlar nelerdir?</a:t>
            </a:r>
          </a:p>
          <a:p>
            <a:pPr lvl="1" algn="just">
              <a:buClr>
                <a:schemeClr val="accent2"/>
              </a:buClr>
              <a:buFont typeface="Wingdings" panose="05000000000000000000" pitchFamily="2" charset="2"/>
              <a:buChar char="§"/>
            </a:pPr>
            <a:r>
              <a:rPr lang="tr-TR" sz="2000" dirty="0">
                <a:latin typeface="Aptos" panose="020B0004020202020204" pitchFamily="34" charset="0"/>
                <a:ea typeface="+mn-ea"/>
              </a:rPr>
              <a:t>Sizin veya tanıdığınız birinin olası riskleri düşünmeden çevrimiçi olarak kişisel bilgileri paylaştığı bir zamanı düşünün. Bu duruma şimdi nasıl farklı yaklaşırdınız?</a:t>
            </a:r>
          </a:p>
          <a:p>
            <a:pPr algn="just"/>
            <a:r>
              <a:rPr lang="tr-TR" sz="2200" b="1" dirty="0">
                <a:latin typeface="Aptos" panose="020B0004020202020204" pitchFamily="34" charset="0"/>
                <a:ea typeface="+mn-ea"/>
              </a:rPr>
              <a:t>Etik İkilem Tartışması:</a:t>
            </a:r>
            <a:r>
              <a:rPr lang="tr-TR" sz="2200" dirty="0">
                <a:latin typeface="Aptos" panose="020B0004020202020204" pitchFamily="34" charset="0"/>
                <a:ea typeface="+mn-ea"/>
              </a:rPr>
              <a:t> Dijital teknolojinin kullanımındaki etik ikilemi düşünün (örneğin, kamu güvenliği için dijital gözetime karşı gizlilik konusundaki tartışma). Bu modülde tartışılan etik ilkeleri içeren, bakış açınızı sunan kısa bir argüman veya tartışma yazısı yazın.</a:t>
            </a:r>
          </a:p>
          <a:p>
            <a:pPr algn="just"/>
            <a:r>
              <a:rPr lang="tr-TR" sz="2200" b="1" dirty="0">
                <a:latin typeface="Aptos" panose="020B0004020202020204" pitchFamily="34" charset="0"/>
                <a:ea typeface="+mn-ea"/>
              </a:rPr>
              <a:t>Eylem Çağrısı: </a:t>
            </a:r>
            <a:r>
              <a:rPr lang="tr-TR" sz="2200" dirty="0">
                <a:latin typeface="Aptos" panose="020B0004020202020204" pitchFamily="34" charset="0"/>
                <a:ea typeface="+mn-ea"/>
              </a:rPr>
              <a:t>Dijital vatandaşlık, anlayıştan fazlasını; harekete geçilmesini gerektirir. Yukarıdaki etkinliklerden birini seçin ve onu bir sonraki hafta içinde tamamlamaya söz verin. Hesap verebilirlik için planınızı bir arkadaşınız veya danışmanınız ile paylaşın ve bir sonraki oturumumuzda deneyiminizi tartışmaya hazır olun.</a:t>
            </a:r>
          </a:p>
        </p:txBody>
      </p:sp>
    </p:spTree>
    <p:extLst>
      <p:ext uri="{BB962C8B-B14F-4D97-AF65-F5344CB8AC3E}">
        <p14:creationId xmlns:p14="http://schemas.microsoft.com/office/powerpoint/2010/main" val="605472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tr-TR" sz="4400" kern="1200" dirty="0">
                <a:latin typeface="Aptos" panose="020B0004020202020204" pitchFamily="34" charset="0"/>
                <a:ea typeface="+mj-ea"/>
              </a:rPr>
              <a:t>Sonuçlar - 1</a:t>
            </a: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642552" y="1825625"/>
            <a:ext cx="5881816" cy="4351338"/>
          </a:xfrm>
        </p:spPr>
        <p:txBody>
          <a:bodyPr vert="horz" lIns="91440" tIns="45720" rIns="91440" bIns="45720" rtlCol="0">
            <a:normAutofit lnSpcReduction="10000"/>
          </a:bodyPr>
          <a:lstStyle/>
          <a:p>
            <a:pPr marL="0" indent="0" algn="ctr">
              <a:buNone/>
            </a:pPr>
            <a:r>
              <a:rPr lang="tr-TR" dirty="0">
                <a:latin typeface="Aptos" panose="020B0004020202020204" pitchFamily="34" charset="0"/>
                <a:ea typeface="+mn-ea"/>
              </a:rPr>
              <a:t>Günümüzde </a:t>
            </a:r>
            <a:r>
              <a:rPr lang="tr-TR" b="1" dirty="0">
                <a:latin typeface="Aptos" panose="020B0004020202020204" pitchFamily="34" charset="0"/>
                <a:ea typeface="+mn-ea"/>
              </a:rPr>
              <a:t>dijital vatandaşlığın </a:t>
            </a:r>
            <a:r>
              <a:rPr lang="tr-TR" dirty="0">
                <a:latin typeface="Aptos" panose="020B0004020202020204" pitchFamily="34" charset="0"/>
                <a:ea typeface="+mn-ea"/>
              </a:rPr>
              <a:t>uygulanabilmesi için vatandaşların </a:t>
            </a:r>
            <a:r>
              <a:rPr lang="tr-TR" b="1" dirty="0">
                <a:latin typeface="Aptos" panose="020B0004020202020204" pitchFamily="34" charset="0"/>
                <a:ea typeface="+mn-ea"/>
              </a:rPr>
              <a:t>melez, sürekli gelişen ve kültürlerarası yeni dilleri, mesajları ve sembolleri nasıl yorumlayacakları, </a:t>
            </a:r>
            <a:r>
              <a:rPr lang="tr-TR" dirty="0">
                <a:latin typeface="Aptos" panose="020B0004020202020204" pitchFamily="34" charset="0"/>
                <a:ea typeface="+mn-ea"/>
              </a:rPr>
              <a:t>yeni sosyal temsilleri ve sosyal olarak inşa edilmiş anlamları nasıl yorumlayacakları konusunda eğitilmesi gerekmektedir. </a:t>
            </a:r>
            <a:br>
              <a:rPr lang="tr-TR" dirty="0">
                <a:latin typeface="Aptos" panose="020B0004020202020204" pitchFamily="34" charset="0"/>
                <a:ea typeface="+mn-ea"/>
              </a:rPr>
            </a:br>
            <a:r>
              <a:rPr lang="tr-TR" dirty="0">
                <a:latin typeface="Aptos" panose="020B0004020202020204" pitchFamily="34" charset="0"/>
                <a:ea typeface="+mn-ea"/>
              </a:rPr>
              <a:t>Bu, manipülasyon ve sosyal kontrolü önlemek için önemlidir.</a:t>
            </a:r>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cxnSp>
        <p:nvCxnSpPr>
          <p:cNvPr id="103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4" name="Picture 2" descr="Cultural Awareness and Sensitivity Training | Zoe Talent Solutions">
            <a:extLst>
              <a:ext uri="{FF2B5EF4-FFF2-40B4-BE49-F238E27FC236}">
                <a16:creationId xmlns:a16="http://schemas.microsoft.com/office/drawing/2014/main" id="{DEDE24E2-D613-A09E-74A9-F32DC657C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824" y="2015415"/>
            <a:ext cx="4191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98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tr-TR" sz="4400" kern="1200" dirty="0">
                <a:latin typeface="Aptos" panose="020B0004020202020204" pitchFamily="34" charset="0"/>
                <a:ea typeface="+mj-ea"/>
              </a:rPr>
              <a:t>Sonuçlar - 2</a:t>
            </a: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531629" y="1541721"/>
            <a:ext cx="5992739" cy="4635242"/>
          </a:xfrm>
        </p:spPr>
        <p:txBody>
          <a:bodyPr vert="horz" lIns="91440" tIns="45720" rIns="91440" bIns="45720" rtlCol="0">
            <a:normAutofit/>
          </a:bodyPr>
          <a:lstStyle/>
          <a:p>
            <a:pPr algn="just"/>
            <a:r>
              <a:rPr lang="tr-TR" sz="2400" dirty="0">
                <a:latin typeface="Aptos" panose="020B0004020202020204" pitchFamily="34" charset="0"/>
                <a:ea typeface="+mn-ea"/>
              </a:rPr>
              <a:t>Vatandaşların hem farklı medya araçlarıyla iletişim kurabilme hem de kültürlerarası bir toplumda iletişim kurabilme becerisini ifade eden </a:t>
            </a:r>
            <a:r>
              <a:rPr lang="tr-TR" sz="2400" b="1" dirty="0">
                <a:latin typeface="Aptos" panose="020B0004020202020204" pitchFamily="34" charset="0"/>
                <a:ea typeface="+mn-ea"/>
              </a:rPr>
              <a:t>çoklu okuryazarlık </a:t>
            </a:r>
            <a:r>
              <a:rPr lang="tr-TR" sz="2400" dirty="0">
                <a:latin typeface="Aptos" panose="020B0004020202020204" pitchFamily="34" charset="0"/>
                <a:ea typeface="+mn-ea"/>
              </a:rPr>
              <a:t>geliştirmeleri gerekmektedir.</a:t>
            </a:r>
          </a:p>
          <a:p>
            <a:pPr algn="just"/>
            <a:r>
              <a:rPr lang="tr-TR" sz="2400" dirty="0">
                <a:latin typeface="Aptos" panose="020B0004020202020204" pitchFamily="34" charset="0"/>
                <a:ea typeface="+mn-ea"/>
              </a:rPr>
              <a:t>Vatandaşların </a:t>
            </a:r>
            <a:r>
              <a:rPr lang="tr-TR" sz="2400" b="1" dirty="0">
                <a:latin typeface="Aptos" panose="020B0004020202020204" pitchFamily="34" charset="0"/>
                <a:ea typeface="+mn-ea"/>
              </a:rPr>
              <a:t>eylemlerinin etik sonuçlarını</a:t>
            </a:r>
            <a:r>
              <a:rPr lang="tr-TR" sz="2400" dirty="0">
                <a:latin typeface="Aptos" panose="020B0004020202020204" pitchFamily="34" charset="0"/>
                <a:ea typeface="+mn-ea"/>
              </a:rPr>
              <a:t>, mesajlarının hedef kitlesini, uygun iletişim tarzını, resmi ve resmi olmayan dijital bağlamı göz önünde bulundurarak, her dijital ortama göre dijital içerik üretmeyi öğrenmeleri gerekmektedir.</a:t>
            </a:r>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cxnSp>
        <p:nvCxnSpPr>
          <p:cNvPr id="103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5" name="Picture 2" descr="Cultural Sensitivity Definition: A Crucial Skill for Global Citizens">
            <a:extLst>
              <a:ext uri="{FF2B5EF4-FFF2-40B4-BE49-F238E27FC236}">
                <a16:creationId xmlns:a16="http://schemas.microsoft.com/office/drawing/2014/main" id="{673EDA6C-C141-05DD-61DF-8081E1A644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362" y="2241283"/>
            <a:ext cx="4195762" cy="236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905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tr-TR" sz="4400" kern="1200" dirty="0">
                <a:latin typeface="Aptos" panose="020B0004020202020204" pitchFamily="34" charset="0"/>
                <a:ea typeface="+mj-ea"/>
              </a:rPr>
              <a:t>Sonuçlar - 3</a:t>
            </a: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642552" y="1825625"/>
            <a:ext cx="5881816" cy="4351338"/>
          </a:xfrm>
        </p:spPr>
        <p:txBody>
          <a:bodyPr vert="horz" lIns="91440" tIns="45720" rIns="91440" bIns="45720" rtlCol="0">
            <a:normAutofit/>
          </a:bodyPr>
          <a:lstStyle/>
          <a:p>
            <a:pPr marL="0" indent="0" algn="ctr">
              <a:buNone/>
            </a:pPr>
            <a:r>
              <a:rPr lang="tr-TR" dirty="0">
                <a:latin typeface="Aptos" panose="020B0004020202020204" pitchFamily="34" charset="0"/>
                <a:ea typeface="+mn-ea"/>
              </a:rPr>
              <a:t>Medyanın yaşamın içinde olması, yani çeşitli cihazlar aracılığıyla sürekli olarak bağlantılı olması nedeniyle, birden fazla dijital ortamda kişinin kimliğini ve sosyal rollerini yönetmesi zor olabileceğinden, bilinçli olmak ve </a:t>
            </a:r>
            <a:r>
              <a:rPr lang="tr-TR" b="1" dirty="0">
                <a:latin typeface="Aptos" panose="020B0004020202020204" pitchFamily="34" charset="0"/>
                <a:ea typeface="+mn-ea"/>
              </a:rPr>
              <a:t>öz bütünlüğü </a:t>
            </a:r>
            <a:r>
              <a:rPr lang="tr-TR" dirty="0">
                <a:latin typeface="Aptos" panose="020B0004020202020204" pitchFamily="34" charset="0"/>
                <a:ea typeface="+mn-ea"/>
              </a:rPr>
              <a:t>korumak gerekir. Bu açıdan, resmi ve resmi olmayan benliğin örtüşmesini yönetmek genellikle kolay değildir.</a:t>
            </a:r>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cxnSp>
        <p:nvCxnSpPr>
          <p:cNvPr id="103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4" name="Resim 3"/>
          <p:cNvPicPr>
            <a:picLocks noChangeAspect="1"/>
          </p:cNvPicPr>
          <p:nvPr/>
        </p:nvPicPr>
        <p:blipFill>
          <a:blip r:embed="rId3"/>
          <a:stretch>
            <a:fillRect/>
          </a:stretch>
        </p:blipFill>
        <p:spPr>
          <a:xfrm>
            <a:off x="8002281" y="1583797"/>
            <a:ext cx="3600953" cy="3562847"/>
          </a:xfrm>
          <a:prstGeom prst="rect">
            <a:avLst/>
          </a:prstGeom>
        </p:spPr>
      </p:pic>
    </p:spTree>
    <p:extLst>
      <p:ext uri="{BB962C8B-B14F-4D97-AF65-F5344CB8AC3E}">
        <p14:creationId xmlns:p14="http://schemas.microsoft.com/office/powerpoint/2010/main" val="3211835890"/>
      </p:ext>
    </p:extLst>
  </p:cSld>
  <p:clrMapOvr>
    <a:masterClrMapping/>
  </p:clrMapOvr>
</p:sld>
</file>

<file path=ppt/theme/theme1.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1FA8A-2154-4948-84C6-4063463CAB17}">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customXml/itemProps2.xml><?xml version="1.0" encoding="utf-8"?>
<ds:datastoreItem xmlns:ds="http://schemas.openxmlformats.org/officeDocument/2006/customXml" ds:itemID="{6486F115-559A-4028-B654-70B87A677267}">
  <ds:schemaRefs>
    <ds:schemaRef ds:uri="http://schemas.microsoft.com/sharepoint/v3/contenttype/forms"/>
  </ds:schemaRefs>
</ds:datastoreItem>
</file>

<file path=customXml/itemProps3.xml><?xml version="1.0" encoding="utf-8"?>
<ds:datastoreItem xmlns:ds="http://schemas.openxmlformats.org/officeDocument/2006/customXml" ds:itemID="{BD012B8A-FCAE-4136-8399-B6C17FBEB944}"/>
</file>

<file path=docProps/app.xml><?xml version="1.0" encoding="utf-8"?>
<Properties xmlns="http://schemas.openxmlformats.org/officeDocument/2006/extended-properties" xmlns:vt="http://schemas.openxmlformats.org/officeDocument/2006/docPropsVTypes">
  <TotalTime>53</TotalTime>
  <Words>1623</Words>
  <Application>Microsoft Office PowerPoint</Application>
  <PresentationFormat>Geniş ekran</PresentationFormat>
  <Paragraphs>122</Paragraphs>
  <Slides>11</Slides>
  <Notes>10</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11</vt:i4>
      </vt:variant>
    </vt:vector>
  </HeadingPairs>
  <TitlesOfParts>
    <vt:vector size="21" baseType="lpstr">
      <vt:lpstr>Aptos</vt:lpstr>
      <vt:lpstr>Aptos Display</vt:lpstr>
      <vt:lpstr>Arial</vt:lpstr>
      <vt:lpstr>Calibri</vt:lpstr>
      <vt:lpstr>Cambria</vt:lpstr>
      <vt:lpstr>Inter</vt:lpstr>
      <vt:lpstr>Söhne</vt:lpstr>
      <vt:lpstr>Wingdings</vt:lpstr>
      <vt:lpstr>1_Motív Office</vt:lpstr>
      <vt:lpstr>2_Motív Office</vt:lpstr>
      <vt:lpstr>Dijital Vatandaşlık - Sonuç</vt:lpstr>
      <vt:lpstr>Dijital Vatandaşlık Konusundaki Başlıca Çıkarımlar</vt:lpstr>
      <vt:lpstr>Dijital Vatandaşlık Üzerine Düşünceler</vt:lpstr>
      <vt:lpstr>Düşünme Soruları</vt:lpstr>
      <vt:lpstr>Bilginizi Uygulama</vt:lpstr>
      <vt:lpstr>Bilginizi Uygulama</vt:lpstr>
      <vt:lpstr>Sonuçlar - 1</vt:lpstr>
      <vt:lpstr>Sonuçlar - 2</vt:lpstr>
      <vt:lpstr>Sonuçlar - 3</vt:lpstr>
      <vt:lpstr>Sonuçlar - 4</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lastModifiedBy>1</cp:lastModifiedBy>
  <cp:revision>20</cp:revision>
  <dcterms:created xsi:type="dcterms:W3CDTF">2024-06-25T09:08:06Z</dcterms:created>
  <dcterms:modified xsi:type="dcterms:W3CDTF">2024-10-11T08:32:06Z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