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17"/>
  </p:notesMasterIdLst>
  <p:sldIdLst>
    <p:sldId id="295" r:id="rId6"/>
    <p:sldId id="257" r:id="rId7"/>
    <p:sldId id="296" r:id="rId8"/>
    <p:sldId id="297" r:id="rId9"/>
    <p:sldId id="298" r:id="rId10"/>
    <p:sldId id="299" r:id="rId11"/>
    <p:sldId id="300" r:id="rId12"/>
    <p:sldId id="301" r:id="rId13"/>
    <p:sldId id="302" r:id="rId14"/>
    <p:sldId id="303"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CFB6-C1BF-46AD-9857-FA9766F13F87}" type="datetimeFigureOut">
              <a:rPr lang="en-GB" smtClean="0"/>
              <a:t>14/10/2024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D7C2-3362-40FB-A27E-BAF6BF686D20}" type="slidenum">
              <a:rPr lang="en-GB" smtClean="0"/>
              <a:t>‹#›</a:t>
            </a:fld>
            <a:endParaRPr lang="en-GB"/>
          </a:p>
        </p:txBody>
      </p:sp>
    </p:spTree>
    <p:extLst>
      <p:ext uri="{BB962C8B-B14F-4D97-AF65-F5344CB8AC3E}">
        <p14:creationId xmlns:p14="http://schemas.microsoft.com/office/powerpoint/2010/main" val="32490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8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553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3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415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9896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1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681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461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69932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14/10/2024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69371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14/10/2024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5057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015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14.10.2024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9659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938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7593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728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37512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8945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14/10/2024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5742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14/10/2024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95354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915426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sk-SK" b="1" dirty="0">
                <a:solidFill>
                  <a:srgbClr val="FFAA5A"/>
                </a:solidFill>
                <a:latin typeface="+mn-lt"/>
                <a:ea typeface="Cambria" panose="02040503050406030204" pitchFamily="18" charset="0"/>
                <a:cs typeface="Calibri" panose="020F0502020204030204" pitchFamily="34" charset="0"/>
              </a:rPr>
              <a:t>Digitálne občianstvo</a:t>
            </a:r>
            <a:r>
              <a:rPr lang="en-US" b="1" dirty="0">
                <a:solidFill>
                  <a:srgbClr val="FFAA5A"/>
                </a:solidFill>
                <a:latin typeface="+mn-lt"/>
                <a:ea typeface="Cambria" panose="02040503050406030204" pitchFamily="18" charset="0"/>
                <a:cs typeface="Calibri" panose="020F0502020204030204" pitchFamily="34" charset="0"/>
              </a:rPr>
              <a:t> - </a:t>
            </a:r>
            <a:r>
              <a:rPr lang="sk-SK" b="1" dirty="0">
                <a:solidFill>
                  <a:srgbClr val="FFAA5A"/>
                </a:solidFill>
                <a:latin typeface="+mn-lt"/>
                <a:ea typeface="Cambria" panose="02040503050406030204" pitchFamily="18" charset="0"/>
                <a:cs typeface="Calibri" panose="020F0502020204030204" pitchFamily="34" charset="0"/>
              </a:rPr>
              <a:t>záver</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sk-SK" sz="1400" dirty="0">
                <a:solidFill>
                  <a:prstClr val="black"/>
                </a:solidFill>
                <a:latin typeface="Aptos" panose="02110004020202020204"/>
              </a:rPr>
              <a:t>Budovanie digitálnej odolnosti sprístupnením digitálnej pohody a bezpečnosti všetkým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sk-SK" sz="4400" kern="1200" dirty="0">
                <a:latin typeface="Aptos" panose="020B0004020202020204" pitchFamily="34" charset="0"/>
                <a:ea typeface="+mj-ea"/>
              </a:rPr>
              <a:t>Záver</a:t>
            </a:r>
            <a:r>
              <a:rPr lang="en-US" sz="4400" kern="1200" dirty="0">
                <a:latin typeface="Aptos" panose="020B0004020202020204" pitchFamily="34" charset="0"/>
                <a:ea typeface="+mj-ea"/>
              </a:rPr>
              <a:t> – </a:t>
            </a:r>
            <a:r>
              <a:rPr lang="sk-SK" sz="4400" kern="1200" dirty="0">
                <a:latin typeface="Aptos" panose="020B0004020202020204" pitchFamily="34" charset="0"/>
                <a:ea typeface="+mj-ea"/>
              </a:rPr>
              <a:t>4</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a:bodyPr>
          <a:lstStyle/>
          <a:p>
            <a:pPr algn="just"/>
            <a:r>
              <a:rPr lang="sk-SK" dirty="0">
                <a:latin typeface="Aptos" panose="020B0004020202020204" pitchFamily="34" charset="0"/>
                <a:ea typeface="+mn-ea"/>
              </a:rPr>
              <a:t>Prostredníctvom mediálneho vzdelávania je možné dosiahnuť také osobné </a:t>
            </a:r>
            <a:r>
              <a:rPr lang="sk-SK" b="1" dirty="0">
                <a:latin typeface="Aptos" panose="020B0004020202020204" pitchFamily="34" charset="0"/>
                <a:ea typeface="+mn-ea"/>
              </a:rPr>
              <a:t>obohatenie</a:t>
            </a:r>
            <a:r>
              <a:rPr lang="sk-SK" dirty="0">
                <a:latin typeface="Aptos" panose="020B0004020202020204" pitchFamily="34" charset="0"/>
                <a:ea typeface="+mn-ea"/>
              </a:rPr>
              <a:t>, aby sme ako občania mohli dosiahnuť skutočnú emancipáciu vo sfére </a:t>
            </a:r>
            <a:r>
              <a:rPr lang="sk-SK" b="1" dirty="0">
                <a:latin typeface="Aptos" panose="020B0004020202020204" pitchFamily="34" charset="0"/>
                <a:ea typeface="+mn-ea"/>
              </a:rPr>
              <a:t>digitálneho občianstva</a:t>
            </a:r>
            <a:r>
              <a:rPr lang="en-GB" dirty="0">
                <a:latin typeface="Aptos" panose="020B0004020202020204" pitchFamily="34" charset="0"/>
                <a:ea typeface="+mn-ea"/>
              </a:rPr>
              <a:t>.</a:t>
            </a:r>
            <a:r>
              <a:rPr lang="sk-SK" dirty="0">
                <a:latin typeface="Aptos" panose="020B0004020202020204" pitchFamily="34" charset="0"/>
                <a:ea typeface="+mn-ea"/>
              </a:rPr>
              <a:t> </a:t>
            </a:r>
            <a:r>
              <a:rPr lang="en-GB" dirty="0">
                <a:latin typeface="Aptos" panose="020B0004020202020204" pitchFamily="34" charset="0"/>
                <a:ea typeface="+mn-ea"/>
              </a:rPr>
              <a:t> </a:t>
            </a:r>
          </a:p>
          <a:p>
            <a:pPr algn="just"/>
            <a:r>
              <a:rPr lang="sk-SK" dirty="0">
                <a:latin typeface="Aptos" panose="020B0004020202020204" pitchFamily="34" charset="0"/>
                <a:ea typeface="+mn-ea"/>
              </a:rPr>
              <a:t>Prostredníctvom mediálnej výchovy sa občania môžu naučiť používať digitálne nástroje kriticky a zodpovedne, </a:t>
            </a:r>
            <a:r>
              <a:rPr lang="sk-SK" b="1" dirty="0">
                <a:latin typeface="Aptos" panose="020B0004020202020204" pitchFamily="34" charset="0"/>
                <a:ea typeface="+mn-ea"/>
              </a:rPr>
              <a:t>proaktívne a </a:t>
            </a:r>
            <a:r>
              <a:rPr lang="sk-SK" b="1" dirty="0" err="1">
                <a:latin typeface="Aptos" panose="020B0004020202020204" pitchFamily="34" charset="0"/>
                <a:ea typeface="+mn-ea"/>
              </a:rPr>
              <a:t>participatívne</a:t>
            </a:r>
            <a:r>
              <a:rPr lang="sk-SK">
                <a:latin typeface="Aptos" panose="020B0004020202020204" pitchFamily="34" charset="0"/>
                <a:ea typeface="+mn-ea"/>
              </a:rPr>
              <a:t>, ďalej </a:t>
            </a:r>
            <a:r>
              <a:rPr lang="sk-SK" dirty="0">
                <a:latin typeface="Aptos" panose="020B0004020202020204" pitchFamily="34" charset="0"/>
                <a:ea typeface="+mn-ea"/>
              </a:rPr>
              <a:t>na pozitívny politický a občiansky dialóg a rozlišovať, čo je vhodné a čo nie</a:t>
            </a:r>
            <a:r>
              <a:rPr lang="en-GB" dirty="0">
                <a:latin typeface="Aptos" panose="020B0004020202020204" pitchFamily="34" charset="0"/>
                <a:ea typeface="+mn-ea"/>
              </a:rPr>
              <a:t>.</a:t>
            </a:r>
            <a:r>
              <a:rPr lang="sk-SK" dirty="0">
                <a:latin typeface="Aptos" panose="020B0004020202020204" pitchFamily="34" charset="0"/>
                <a:ea typeface="+mn-ea"/>
              </a:rPr>
              <a:t> </a:t>
            </a:r>
            <a:r>
              <a:rPr lang="en-GB" dirty="0">
                <a:latin typeface="Aptos" panose="020B0004020202020204" pitchFamily="34" charset="0"/>
                <a:ea typeface="+mn-ea"/>
              </a:rPr>
              <a: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My Journey to Self-Awareness: Embracing Change in the Era of AI | Futurism">
            <a:extLst>
              <a:ext uri="{FF2B5EF4-FFF2-40B4-BE49-F238E27FC236}">
                <a16:creationId xmlns:a16="http://schemas.microsoft.com/office/drawing/2014/main" id="{F3513B01-934A-A038-C6DE-2BFF33C0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784" y="2151772"/>
            <a:ext cx="4876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5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License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License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Shape 10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sk-SK" sz="4400" kern="1200" dirty="0">
                <a:solidFill>
                  <a:srgbClr val="FFFFFF"/>
                </a:solidFill>
                <a:latin typeface="Aptos" panose="020B0004020202020204" pitchFamily="34" charset="0"/>
                <a:ea typeface="+mj-ea"/>
              </a:rPr>
              <a:t>Kľúčové poznatky</a:t>
            </a:r>
            <a:r>
              <a:rPr lang="en-US" sz="4400" kern="1200" dirty="0">
                <a:solidFill>
                  <a:srgbClr val="FFFFFF"/>
                </a:solidFill>
                <a:latin typeface="Aptos" panose="020B0004020202020204" pitchFamily="34" charset="0"/>
                <a:ea typeface="+mj-ea"/>
              </a:rPr>
              <a:t> z</a:t>
            </a:r>
            <a:r>
              <a:rPr lang="sk-SK" sz="4400" kern="1200" dirty="0">
                <a:solidFill>
                  <a:srgbClr val="FFFFFF"/>
                </a:solidFill>
                <a:latin typeface="Aptos" panose="020B0004020202020204" pitchFamily="34" charset="0"/>
                <a:ea typeface="+mj-ea"/>
              </a:rPr>
              <a:t> oblasti digitálneho</a:t>
            </a:r>
            <a:r>
              <a:rPr lang="en-US" sz="4400" kern="1200" dirty="0">
                <a:solidFill>
                  <a:srgbClr val="FFFFFF"/>
                </a:solidFill>
                <a:latin typeface="Aptos" panose="020B0004020202020204" pitchFamily="34" charset="0"/>
                <a:ea typeface="+mj-ea"/>
              </a:rPr>
              <a:t> </a:t>
            </a:r>
            <a:r>
              <a:rPr lang="sk-SK" sz="4400" kern="1200" dirty="0">
                <a:solidFill>
                  <a:srgbClr val="FFFFFF"/>
                </a:solidFill>
                <a:latin typeface="Aptos" panose="020B0004020202020204" pitchFamily="34" charset="0"/>
                <a:ea typeface="+mj-ea"/>
              </a:rPr>
              <a:t>občianstva </a:t>
            </a:r>
            <a:endParaRPr lang="en-US" sz="4400" kern="1200" dirty="0">
              <a:solidFill>
                <a:srgbClr val="FFFFFF"/>
              </a:solidFill>
              <a:latin typeface="Aptos" panose="020B0004020202020204" pitchFamily="34" charset="0"/>
              <a:ea typeface="+mj-ea"/>
            </a:endParaRPr>
          </a:p>
        </p:txBody>
      </p:sp>
      <p:sp>
        <p:nvSpPr>
          <p:cNvPr id="1054" name="Arc 10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4447308" y="591344"/>
            <a:ext cx="6906491" cy="5585619"/>
          </a:xfrm>
        </p:spPr>
        <p:txBody>
          <a:bodyPr vert="horz" lIns="91440" tIns="45720" rIns="91440" bIns="45720" rtlCol="0" anchor="ctr">
            <a:normAutofit fontScale="92500"/>
          </a:bodyPr>
          <a:lstStyle/>
          <a:p>
            <a:pPr marL="0" indent="0">
              <a:buNone/>
            </a:pPr>
            <a:r>
              <a:rPr lang="pl-PL" b="1" dirty="0">
                <a:latin typeface="Aptos" panose="020B0004020202020204" pitchFamily="34" charset="0"/>
                <a:ea typeface="+mn-ea"/>
              </a:rPr>
              <a:t>Zhrnutie základných bodov z každej podsekcie: </a:t>
            </a:r>
            <a:endParaRPr lang="en-GB" dirty="0">
              <a:latin typeface="Aptos" panose="020B0004020202020204" pitchFamily="34" charset="0"/>
              <a:ea typeface="+mn-ea"/>
            </a:endParaRPr>
          </a:p>
          <a:p>
            <a:r>
              <a:rPr lang="sk-SK" dirty="0">
                <a:latin typeface="Aptos" panose="020B0004020202020204" pitchFamily="34" charset="0"/>
                <a:ea typeface="+mn-ea"/>
              </a:rPr>
              <a:t>Pochopenie digitálnych nástrojov a platforiem zvyšuje našu schopnosť bezpečne a efektívne sa pohybovať v digitálnom svete</a:t>
            </a:r>
            <a:r>
              <a:rPr lang="en-GB" dirty="0">
                <a:latin typeface="Aptos" panose="020B0004020202020204" pitchFamily="34" charset="0"/>
                <a:ea typeface="+mn-ea"/>
              </a:rPr>
              <a:t>.</a:t>
            </a:r>
            <a:r>
              <a:rPr lang="sk-SK" dirty="0">
                <a:latin typeface="Aptos" panose="020B0004020202020204" pitchFamily="34" charset="0"/>
                <a:ea typeface="+mn-ea"/>
              </a:rPr>
              <a:t> </a:t>
            </a:r>
            <a:endParaRPr lang="en-GB" dirty="0">
              <a:latin typeface="Aptos" panose="020B0004020202020204" pitchFamily="34" charset="0"/>
              <a:ea typeface="+mn-ea"/>
            </a:endParaRPr>
          </a:p>
          <a:p>
            <a:r>
              <a:rPr lang="sk-SK" dirty="0">
                <a:latin typeface="Aptos" panose="020B0004020202020204" pitchFamily="34" charset="0"/>
                <a:ea typeface="+mn-ea"/>
              </a:rPr>
              <a:t>Online bezpečnosť a digitálne práva sú základom ochrany našej digitálnej identity a uplatňovania našich slobôd v online prostredí</a:t>
            </a:r>
            <a:r>
              <a:rPr lang="en-GB" dirty="0">
                <a:latin typeface="Aptos" panose="020B0004020202020204" pitchFamily="34" charset="0"/>
                <a:ea typeface="+mn-ea"/>
              </a:rPr>
              <a:t>.</a:t>
            </a:r>
            <a:r>
              <a:rPr lang="sk-SK" dirty="0">
                <a:latin typeface="Aptos" panose="020B0004020202020204" pitchFamily="34" charset="0"/>
                <a:ea typeface="+mn-ea"/>
              </a:rPr>
              <a:t> </a:t>
            </a:r>
            <a:endParaRPr lang="en-GB" dirty="0">
              <a:latin typeface="Aptos" panose="020B0004020202020204" pitchFamily="34" charset="0"/>
              <a:ea typeface="+mn-ea"/>
            </a:endParaRPr>
          </a:p>
          <a:p>
            <a:r>
              <a:rPr lang="sk-SK" dirty="0">
                <a:latin typeface="Aptos" panose="020B0004020202020204" pitchFamily="34" charset="0"/>
                <a:ea typeface="+mn-ea"/>
              </a:rPr>
              <a:t>Etické používanie digitálnych technológií podporuje zodpovedné digitálne občianstvo, podporuje spravodlivosť, rešpekt a porozumenie v digitálnych interakciách</a:t>
            </a:r>
            <a:r>
              <a:rPr lang="en-GB" dirty="0">
                <a:latin typeface="Aptos" panose="020B0004020202020204" pitchFamily="34" charset="0"/>
                <a:ea typeface="+mn-ea"/>
              </a:rPr>
              <a:t>.</a:t>
            </a:r>
            <a:r>
              <a:rPr lang="sk-SK" dirty="0">
                <a:latin typeface="Aptos" panose="020B0004020202020204" pitchFamily="34" charset="0"/>
                <a:ea typeface="+mn-ea"/>
              </a:rPr>
              <a:t> </a:t>
            </a:r>
            <a:endParaRPr lang="en-GB" dirty="0">
              <a:latin typeface="Aptos" panose="020B0004020202020204" pitchFamily="34" charset="0"/>
              <a:ea typeface="+mn-ea"/>
            </a:endParaRPr>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sk-SK" sz="4400" kern="1200" dirty="0">
                <a:latin typeface="Aptos" panose="020B0004020202020204" pitchFamily="34" charset="0"/>
                <a:ea typeface="+mj-ea"/>
              </a:rPr>
              <a:t>Úvahy o digitálnom občianstve </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268689" y="1154307"/>
            <a:ext cx="10958384" cy="4616299"/>
          </a:xfrm>
        </p:spPr>
        <p:txBody>
          <a:bodyPr vert="horz" lIns="91440" tIns="45720" rIns="91440" bIns="45720" rtlCol="0">
            <a:normAutofit fontScale="92500" lnSpcReduction="20000"/>
          </a:bodyPr>
          <a:lstStyle/>
          <a:p>
            <a:pPr marL="0" indent="0" algn="just">
              <a:buNone/>
            </a:pPr>
            <a:r>
              <a:rPr lang="sk-SK" sz="2400" dirty="0">
                <a:latin typeface="Aptos" panose="020B0004020202020204" pitchFamily="34" charset="0"/>
                <a:ea typeface="+mn-ea"/>
              </a:rPr>
              <a:t>Keďže končíme náš modul o digitálnom občianstve, je dôležité zamyslieť sa nad tým, ako možno získané poznatky aplikovať v našich digitálnych životoch</a:t>
            </a:r>
            <a:r>
              <a:rPr lang="en-GB" sz="2400" dirty="0">
                <a:latin typeface="Aptos" panose="020B0004020202020204" pitchFamily="34" charset="0"/>
                <a:ea typeface="+mn-ea"/>
              </a:rPr>
              <a:t>.</a:t>
            </a:r>
            <a:r>
              <a:rPr lang="sk-SK" sz="2400" dirty="0">
                <a:latin typeface="Aptos" panose="020B0004020202020204" pitchFamily="34" charset="0"/>
                <a:ea typeface="+mn-ea"/>
              </a:rPr>
              <a:t> Pochopenie digitálnych nástrojov a platforiem, uprednostňovanie online bezpečnosti a digitálnych práv a etické využívanie digitálnych technológií sú kľúčovými vedomosťami nato, aby sme sa v digitálnom svete pohybovali racionálnejšie a zodpovednejšie. </a:t>
            </a:r>
            <a:r>
              <a:rPr lang="en-GB" sz="2400" dirty="0">
                <a:latin typeface="Aptos" panose="020B0004020202020204" pitchFamily="34" charset="0"/>
                <a:ea typeface="+mn-ea"/>
              </a:rPr>
              <a:t> </a:t>
            </a:r>
          </a:p>
          <a:p>
            <a:r>
              <a:rPr lang="sk-SK" sz="2400" b="1" dirty="0">
                <a:latin typeface="Aptos" panose="020B0004020202020204" pitchFamily="34" charset="0"/>
                <a:ea typeface="+mn-ea"/>
              </a:rPr>
              <a:t>Pochopenie digitálnych nástrojov a platforiem: </a:t>
            </a:r>
            <a:r>
              <a:rPr lang="sk-SK" sz="2400" dirty="0">
                <a:latin typeface="Aptos" panose="020B0004020202020204" pitchFamily="34" charset="0"/>
                <a:ea typeface="+mn-ea"/>
              </a:rPr>
              <a:t>Zamyslite sa nad tým, ako digitálne nástroje a platformy, ktoré používate, ovplyvňujú váš každodenný život</a:t>
            </a:r>
            <a:r>
              <a:rPr lang="en-GB" sz="2400" dirty="0">
                <a:latin typeface="Aptos" panose="020B0004020202020204" pitchFamily="34" charset="0"/>
                <a:ea typeface="+mn-ea"/>
              </a:rPr>
              <a:t>.</a:t>
            </a:r>
            <a:r>
              <a:rPr lang="sk-SK" sz="2400" dirty="0">
                <a:latin typeface="Aptos" panose="020B0004020202020204" pitchFamily="34" charset="0"/>
                <a:ea typeface="+mn-ea"/>
              </a:rPr>
              <a:t> Inšpiroval vás tento modul k tomu, aby ste vyskúšali nové nástroje alebo prehodnotili, ako používate tie  súčasné? </a:t>
            </a:r>
            <a:r>
              <a:rPr lang="en-GB" sz="2400" dirty="0">
                <a:latin typeface="Aptos" panose="020B0004020202020204" pitchFamily="34" charset="0"/>
                <a:ea typeface="+mn-ea"/>
              </a:rPr>
              <a:t> </a:t>
            </a:r>
          </a:p>
          <a:p>
            <a:r>
              <a:rPr lang="sk-SK" sz="2400" b="1" dirty="0">
                <a:latin typeface="Aptos" panose="020B0004020202020204" pitchFamily="34" charset="0"/>
                <a:ea typeface="+mn-ea"/>
              </a:rPr>
              <a:t>Online bezpečnosť a digitálne práva: </a:t>
            </a:r>
            <a:r>
              <a:rPr lang="sk-SK" sz="2400" dirty="0">
                <a:latin typeface="Aptos" panose="020B0004020202020204" pitchFamily="34" charset="0"/>
                <a:ea typeface="+mn-ea"/>
              </a:rPr>
              <a:t>Zamyslite sa nad tým, ako zabezpečujete svoju  online bezpečnosť a uplatňujete svoje digitálne práva</a:t>
            </a:r>
            <a:r>
              <a:rPr lang="en-GB" sz="2400" dirty="0">
                <a:latin typeface="Aptos" panose="020B0004020202020204" pitchFamily="34" charset="0"/>
                <a:ea typeface="+mn-ea"/>
              </a:rPr>
              <a:t>.</a:t>
            </a:r>
            <a:r>
              <a:rPr lang="sk-SK" sz="2400" b="1" dirty="0">
                <a:latin typeface="Aptos" panose="020B0004020202020204" pitchFamily="34" charset="0"/>
                <a:ea typeface="+mn-ea"/>
              </a:rPr>
              <a:t> </a:t>
            </a:r>
            <a:r>
              <a:rPr lang="sk-SK" sz="2400" dirty="0">
                <a:latin typeface="Aptos" panose="020B0004020202020204" pitchFamily="34" charset="0"/>
                <a:ea typeface="+mn-ea"/>
              </a:rPr>
              <a:t>Plánujete na základe získaných poznatkov uskutočniť nejaké zmeny? </a:t>
            </a:r>
            <a:r>
              <a:rPr lang="en-GB" sz="2400" dirty="0">
                <a:latin typeface="Aptos" panose="020B0004020202020204" pitchFamily="34" charset="0"/>
                <a:ea typeface="+mn-ea"/>
              </a:rPr>
              <a:t> </a:t>
            </a:r>
          </a:p>
          <a:p>
            <a:r>
              <a:rPr lang="sk-SK" sz="2400" b="1" dirty="0">
                <a:latin typeface="Aptos" panose="020B0004020202020204" pitchFamily="34" charset="0"/>
                <a:ea typeface="+mn-ea"/>
              </a:rPr>
              <a:t>Etické používanie digitálnych technológií</a:t>
            </a:r>
            <a:r>
              <a:rPr lang="en-GB" sz="2400" b="1" dirty="0">
                <a:latin typeface="Aptos" panose="020B0004020202020204" pitchFamily="34" charset="0"/>
                <a:ea typeface="+mn-ea"/>
              </a:rPr>
              <a:t>: </a:t>
            </a:r>
            <a:r>
              <a:rPr lang="sk-SK" sz="2400" dirty="0">
                <a:latin typeface="Aptos" panose="020B0004020202020204" pitchFamily="34" charset="0"/>
                <a:ea typeface="+mn-ea"/>
              </a:rPr>
              <a:t>Zamyslite sa nad etickými aspektmi v súvislosti s online interakciami a zdieľaním obsahu</a:t>
            </a:r>
            <a:r>
              <a:rPr lang="en-GB" sz="2400" dirty="0">
                <a:latin typeface="Aptos" panose="020B0004020202020204" pitchFamily="34" charset="0"/>
                <a:ea typeface="+mn-ea"/>
              </a:rPr>
              <a:t>.</a:t>
            </a:r>
            <a:r>
              <a:rPr lang="sk-SK" sz="2400" dirty="0">
                <a:latin typeface="Aptos" panose="020B0004020202020204" pitchFamily="34" charset="0"/>
                <a:ea typeface="+mn-ea"/>
              </a:rPr>
              <a:t> Ako budete uplatňovať etické princípy, aby ste zabezpečili, že vaša digitálna prítomnosť bude mať pozitívny vplyv na online komunitu?</a:t>
            </a:r>
            <a:r>
              <a:rPr lang="sk-SK" sz="2400" b="1" dirty="0">
                <a:latin typeface="Aptos" panose="020B0004020202020204" pitchFamily="34" charset="0"/>
                <a:ea typeface="+mn-ea"/>
              </a:rPr>
              <a:t> </a:t>
            </a:r>
            <a:r>
              <a:rPr lang="en-GB" sz="2400" dirty="0">
                <a:latin typeface="Aptos" panose="020B0004020202020204" pitchFamily="34" charset="0"/>
                <a:ea typeface="+mn-ea"/>
              </a:rPr>
              <a:t> </a:t>
            </a:r>
          </a:p>
        </p:txBody>
      </p:sp>
    </p:spTree>
    <p:extLst>
      <p:ext uri="{BB962C8B-B14F-4D97-AF65-F5344CB8AC3E}">
        <p14:creationId xmlns:p14="http://schemas.microsoft.com/office/powerpoint/2010/main" val="103346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sk-SK" sz="4400" kern="1200" dirty="0">
                <a:latin typeface="Aptos" panose="020B0004020202020204" pitchFamily="34" charset="0"/>
                <a:ea typeface="+mj-ea"/>
              </a:rPr>
              <a:t>Otázky na zamyslenie</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228735"/>
            <a:ext cx="10958384" cy="4616299"/>
          </a:xfrm>
        </p:spPr>
        <p:txBody>
          <a:bodyPr vert="horz" lIns="91440" tIns="45720" rIns="91440" bIns="45720" rtlCol="0">
            <a:normAutofit fontScale="92500" lnSpcReduction="20000"/>
          </a:bodyPr>
          <a:lstStyle/>
          <a:p>
            <a:pPr algn="just"/>
            <a:r>
              <a:rPr lang="sk-SK" sz="2400" b="1" dirty="0">
                <a:latin typeface="Aptos" panose="020B0004020202020204" pitchFamily="34" charset="0"/>
                <a:ea typeface="+mn-ea"/>
              </a:rPr>
              <a:t>Osobný vplyv: </a:t>
            </a:r>
            <a:r>
              <a:rPr lang="sk-SK" sz="2400" dirty="0">
                <a:latin typeface="Aptos" panose="020B0004020202020204" pitchFamily="34" charset="0"/>
                <a:ea typeface="+mn-ea"/>
              </a:rPr>
              <a:t>Ako ovplyvnia koncepty digitálneho občianstva, ktoré ste sa naučili, váš prístup k využívaniu digitálnych služieb poskytovaných vládami alebo organizáciami?</a:t>
            </a:r>
            <a:r>
              <a:rPr lang="sk-SK" sz="2400" b="1" dirty="0">
                <a:latin typeface="Aptos" panose="020B0004020202020204" pitchFamily="34" charset="0"/>
                <a:ea typeface="+mn-ea"/>
              </a:rPr>
              <a:t> </a:t>
            </a:r>
            <a:r>
              <a:rPr lang="en-GB" sz="2400" b="1" dirty="0">
                <a:latin typeface="Aptos" panose="020B0004020202020204" pitchFamily="34" charset="0"/>
                <a:ea typeface="+mn-ea"/>
              </a:rPr>
              <a:t> </a:t>
            </a:r>
            <a:endParaRPr lang="en-GB" sz="2400" dirty="0">
              <a:latin typeface="Aptos" panose="020B0004020202020204" pitchFamily="34" charset="0"/>
              <a:ea typeface="+mn-ea"/>
            </a:endParaRPr>
          </a:p>
          <a:p>
            <a:pPr algn="just"/>
            <a:r>
              <a:rPr lang="sk-SK" sz="2400" b="1" dirty="0">
                <a:latin typeface="Aptos" panose="020B0004020202020204" pitchFamily="34" charset="0"/>
                <a:ea typeface="+mn-ea"/>
              </a:rPr>
              <a:t>Zapojenie komunity: </a:t>
            </a:r>
            <a:r>
              <a:rPr lang="sk-SK" sz="2400" dirty="0">
                <a:latin typeface="Aptos" panose="020B0004020202020204" pitchFamily="34" charset="0"/>
                <a:ea typeface="+mn-ea"/>
              </a:rPr>
              <a:t>Ak vezmete do úvahy diskusie na sociálnych médiách a </a:t>
            </a:r>
            <a:r>
              <a:rPr lang="sk-SK" sz="2400" dirty="0" err="1">
                <a:latin typeface="Aptos" panose="020B0004020202020204" pitchFamily="34" charset="0"/>
                <a:ea typeface="+mn-ea"/>
              </a:rPr>
              <a:t>aktivizmus</a:t>
            </a:r>
            <a:r>
              <a:rPr lang="sk-SK" sz="2400" dirty="0">
                <a:latin typeface="Aptos" panose="020B0004020202020204" pitchFamily="34" charset="0"/>
                <a:ea typeface="+mn-ea"/>
              </a:rPr>
              <a:t>, ako vidíte svoju úlohu pri využívaní digitálnych platforiem na sociálnu zmenu</a:t>
            </a:r>
            <a:r>
              <a:rPr lang="en-GB" sz="2400" dirty="0">
                <a:latin typeface="Aptos" panose="020B0004020202020204" pitchFamily="34" charset="0"/>
                <a:ea typeface="+mn-ea"/>
              </a:rPr>
              <a:t>?</a:t>
            </a:r>
            <a:r>
              <a:rPr lang="sk-SK" sz="2400" dirty="0">
                <a:latin typeface="Aptos" panose="020B0004020202020204" pitchFamily="34" charset="0"/>
                <a:ea typeface="+mn-ea"/>
              </a:rPr>
              <a:t> </a:t>
            </a:r>
          </a:p>
          <a:p>
            <a:pPr algn="just"/>
            <a:r>
              <a:rPr lang="sk-SK" sz="2400" b="1" dirty="0">
                <a:latin typeface="Aptos" panose="020B0004020202020204" pitchFamily="34" charset="0"/>
                <a:ea typeface="+mn-ea"/>
              </a:rPr>
              <a:t>Obhajoba práv: </a:t>
            </a:r>
            <a:r>
              <a:rPr lang="sk-SK" sz="2400" dirty="0">
                <a:latin typeface="Aptos" panose="020B0004020202020204" pitchFamily="34" charset="0"/>
                <a:ea typeface="+mn-ea"/>
              </a:rPr>
              <a:t>Vzhľadom na dôležitosť online bezpečnosti a digitálnych práv, ako by ste vedeli  obhajovať seba a ostatných v digitálnom priestore</a:t>
            </a:r>
            <a:r>
              <a:rPr lang="en-GB" sz="2400" dirty="0">
                <a:latin typeface="Aptos" panose="020B0004020202020204" pitchFamily="34" charset="0"/>
                <a:ea typeface="+mn-ea"/>
              </a:rPr>
              <a:t>?</a:t>
            </a:r>
            <a:r>
              <a:rPr lang="sk-SK" sz="2400" b="1" dirty="0">
                <a:latin typeface="Aptos" panose="020B0004020202020204" pitchFamily="34" charset="0"/>
                <a:ea typeface="+mn-ea"/>
              </a:rPr>
              <a:t> </a:t>
            </a:r>
            <a:endParaRPr lang="en-GB" sz="2400" dirty="0">
              <a:latin typeface="Aptos" panose="020B0004020202020204" pitchFamily="34" charset="0"/>
              <a:ea typeface="+mn-ea"/>
            </a:endParaRPr>
          </a:p>
          <a:p>
            <a:pPr algn="just"/>
            <a:r>
              <a:rPr lang="sk-SK" sz="2400" b="1" dirty="0">
                <a:latin typeface="Aptos" panose="020B0004020202020204" pitchFamily="34" charset="0"/>
                <a:ea typeface="+mn-ea"/>
              </a:rPr>
              <a:t>Etické dilemy: </a:t>
            </a:r>
            <a:r>
              <a:rPr lang="sk-SK" sz="2400" dirty="0">
                <a:latin typeface="Aptos" panose="020B0004020202020204" pitchFamily="34" charset="0"/>
                <a:ea typeface="+mn-ea"/>
              </a:rPr>
              <a:t>Spomeniete si, či ste niekedy čelili etickej dileme v</a:t>
            </a:r>
            <a:r>
              <a:rPr lang="en-GB" sz="2400" dirty="0">
                <a:latin typeface="Aptos" panose="020B0004020202020204" pitchFamily="34" charset="0"/>
                <a:ea typeface="+mn-ea"/>
              </a:rPr>
              <a:t> online</a:t>
            </a:r>
            <a:r>
              <a:rPr lang="sk-SK" sz="2400" dirty="0">
                <a:latin typeface="Aptos" panose="020B0004020202020204" pitchFamily="34" charset="0"/>
                <a:ea typeface="+mn-ea"/>
              </a:rPr>
              <a:t> prostredí</a:t>
            </a:r>
            <a:r>
              <a:rPr lang="en-GB" sz="2400" dirty="0">
                <a:latin typeface="Aptos" panose="020B0004020202020204" pitchFamily="34" charset="0"/>
                <a:ea typeface="+mn-ea"/>
              </a:rPr>
              <a:t>?</a:t>
            </a:r>
            <a:r>
              <a:rPr lang="sk-SK" sz="2400" dirty="0">
                <a:latin typeface="Aptos" panose="020B0004020202020204" pitchFamily="34" charset="0"/>
                <a:ea typeface="+mn-ea"/>
              </a:rPr>
              <a:t> </a:t>
            </a:r>
            <a:r>
              <a:rPr lang="pl-PL" sz="2400" dirty="0">
                <a:latin typeface="Aptos" panose="020B0004020202020204" pitchFamily="34" charset="0"/>
                <a:ea typeface="+mn-ea"/>
              </a:rPr>
              <a:t>Ako by ste to riešili teraz?</a:t>
            </a:r>
            <a:endParaRPr lang="en-GB" sz="2400" dirty="0">
              <a:latin typeface="Aptos" panose="020B0004020202020204" pitchFamily="34" charset="0"/>
              <a:ea typeface="+mn-ea"/>
            </a:endParaRPr>
          </a:p>
          <a:p>
            <a:pPr algn="just"/>
            <a:r>
              <a:rPr lang="sk-SK" sz="2400" b="1" dirty="0">
                <a:latin typeface="Aptos" panose="020B0004020202020204" pitchFamily="34" charset="0"/>
                <a:ea typeface="+mn-ea"/>
              </a:rPr>
              <a:t>Výzva k aktivite: </a:t>
            </a:r>
            <a:r>
              <a:rPr lang="sk-SK" sz="2400" dirty="0">
                <a:latin typeface="Aptos" panose="020B0004020202020204" pitchFamily="34" charset="0"/>
                <a:ea typeface="+mn-ea"/>
              </a:rPr>
              <a:t>Využite túto chvíľu na stanovenie osobných cieľov pre váš ďalší rozvoj ako digitálneho občana</a:t>
            </a:r>
            <a:r>
              <a:rPr lang="en-GB" sz="2400" dirty="0">
                <a:latin typeface="Aptos" panose="020B0004020202020204" pitchFamily="34" charset="0"/>
                <a:ea typeface="+mn-ea"/>
              </a:rPr>
              <a:t>.</a:t>
            </a:r>
            <a:r>
              <a:rPr lang="sk-SK" sz="2400" dirty="0">
                <a:latin typeface="Aptos" panose="020B0004020202020204" pitchFamily="34" charset="0"/>
                <a:ea typeface="+mn-ea"/>
              </a:rPr>
              <a:t> Vyberte jednu oblasť, o ktorej by ste sa chceli dozvedieť viac, alebo konkrétny zvyk, ktorý plánujete zmeniť. Pamätajte, že cesta k digitálnemu občianstvu pokračuje a každý krok, ktorý urobíte smerom k tomu, aby ste boli informovanejší, opatrnejší a etickejší v online prostredí, posilňuje nielen vašu digitálnu identitu, ale aj digitálnu komunitu ako celok.  </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285368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sk-SK" sz="4400" kern="1200" dirty="0">
                <a:latin typeface="Aptos" panose="020B0004020202020204" pitchFamily="34" charset="0"/>
                <a:ea typeface="+mj-ea"/>
              </a:rPr>
              <a:t>Aplikácia znalostí </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fontScale="85000" lnSpcReduction="10000"/>
          </a:bodyPr>
          <a:lstStyle/>
          <a:p>
            <a:pPr marL="0" indent="0" algn="just">
              <a:buNone/>
            </a:pPr>
            <a:r>
              <a:rPr lang="sk-SK" sz="2400" dirty="0">
                <a:latin typeface="Aptos" panose="020B0004020202020204" pitchFamily="34" charset="0"/>
                <a:ea typeface="+mn-ea"/>
              </a:rPr>
              <a:t>Teraz, keď sme si prešli základné koncepty digitálneho občianstva, je čas uviesť svoje znalosti do praxe</a:t>
            </a:r>
            <a:r>
              <a:rPr lang="en-GB" sz="2400" dirty="0">
                <a:latin typeface="Aptos" panose="020B0004020202020204" pitchFamily="34" charset="0"/>
                <a:ea typeface="+mn-ea"/>
              </a:rPr>
              <a:t>.</a:t>
            </a:r>
            <a:r>
              <a:rPr lang="sk-SK" sz="2400" dirty="0">
                <a:latin typeface="Aptos" panose="020B0004020202020204" pitchFamily="34" charset="0"/>
                <a:ea typeface="+mn-ea"/>
              </a:rPr>
              <a:t> Táto snímka vás vyzýva, aby ste to, čo ste sa naučili, uplatnili v praxi  reálneho sveta. Využívanie digitálnych platforiem štátnej správy, ochrana svojej online identity a obhajovanie etických digitálnych praktík patria medzi dôležité atribúty  zodpovedného digitálneho občana.  </a:t>
            </a:r>
            <a:r>
              <a:rPr lang="en-GB" sz="2400" dirty="0">
                <a:latin typeface="Aptos" panose="020B0004020202020204" pitchFamily="34" charset="0"/>
                <a:ea typeface="+mn-ea"/>
              </a:rPr>
              <a:t> </a:t>
            </a:r>
          </a:p>
          <a:p>
            <a:pPr algn="just"/>
            <a:r>
              <a:rPr lang="sk-SK" sz="2400" b="1" dirty="0">
                <a:latin typeface="Aptos" panose="020B0004020202020204" pitchFamily="34" charset="0"/>
                <a:ea typeface="+mn-ea"/>
              </a:rPr>
              <a:t>Interakcia s digitálnou štátnou správou: </a:t>
            </a:r>
            <a:r>
              <a:rPr lang="sk-SK" sz="2400" dirty="0">
                <a:latin typeface="Aptos" panose="020B0004020202020204" pitchFamily="34" charset="0"/>
                <a:ea typeface="+mn-ea"/>
              </a:rPr>
              <a:t>Nájdite digitálne služby poskytované vašou miestnou samosprávou – napríklad online platby účtov, žiadosti o verejné služby alebo digitálne knižnice</a:t>
            </a:r>
            <a:r>
              <a:rPr lang="en-GB" sz="2400" dirty="0">
                <a:latin typeface="Aptos" panose="020B0004020202020204" pitchFamily="34" charset="0"/>
                <a:ea typeface="+mn-ea"/>
              </a:rPr>
              <a:t>.</a:t>
            </a:r>
            <a:r>
              <a:rPr lang="sk-SK" sz="2400" b="1" dirty="0">
                <a:latin typeface="Aptos" panose="020B0004020202020204" pitchFamily="34" charset="0"/>
                <a:ea typeface="+mn-ea"/>
              </a:rPr>
              <a:t> </a:t>
            </a:r>
            <a:r>
              <a:rPr lang="sk-SK" sz="2400" dirty="0">
                <a:latin typeface="Aptos" panose="020B0004020202020204" pitchFamily="34" charset="0"/>
                <a:ea typeface="+mn-ea"/>
              </a:rPr>
              <a:t>Naplánujte si využitie takejto služby v priebehu budúceho mesiaca, ak ste tak ešte neurobili, a zamyslite sa nad tým, ako digitálna štátna správa uľahčuje občanom jej využívanie. </a:t>
            </a:r>
          </a:p>
          <a:p>
            <a:pPr algn="just"/>
            <a:r>
              <a:rPr lang="sk-SK" sz="2400" b="1" dirty="0">
                <a:latin typeface="Aptos" panose="020B0004020202020204" pitchFamily="34" charset="0"/>
                <a:ea typeface="+mn-ea"/>
              </a:rPr>
              <a:t>Sociálne médiá pre sociálnu zmenu: </a:t>
            </a:r>
            <a:r>
              <a:rPr lang="sk-SK" sz="2400" dirty="0">
                <a:latin typeface="Aptos" panose="020B0004020202020204" pitchFamily="34" charset="0"/>
                <a:ea typeface="+mn-ea"/>
              </a:rPr>
              <a:t>Zamyslite sa nad nejakou témou, ​​ktorá vás veľmi zaujíma</a:t>
            </a:r>
            <a:r>
              <a:rPr lang="en-GB" sz="2400" dirty="0">
                <a:latin typeface="Aptos" panose="020B0004020202020204" pitchFamily="34" charset="0"/>
                <a:ea typeface="+mn-ea"/>
              </a:rPr>
              <a:t>.</a:t>
            </a:r>
            <a:r>
              <a:rPr lang="sk-SK" sz="2400" dirty="0">
                <a:latin typeface="Aptos" panose="020B0004020202020204" pitchFamily="34" charset="0"/>
                <a:ea typeface="+mn-ea"/>
              </a:rPr>
              <a:t> Použite sociálne médiá na propagáciu alebo podporu tejto témy. Mohlo by to byť prostredníctvom zdieľania informatívnych príspevkov, účasti na </a:t>
            </a:r>
            <a:r>
              <a:rPr lang="sk-SK" sz="2400" dirty="0" err="1">
                <a:latin typeface="Aptos" panose="020B0004020202020204" pitchFamily="34" charset="0"/>
                <a:ea typeface="+mn-ea"/>
              </a:rPr>
              <a:t>hashtag</a:t>
            </a:r>
            <a:r>
              <a:rPr lang="sk-SK" sz="2400" dirty="0">
                <a:latin typeface="Aptos" panose="020B0004020202020204" pitchFamily="34" charset="0"/>
                <a:ea typeface="+mn-ea"/>
              </a:rPr>
              <a:t> kampani alebo jej vytvárania alebo poukázaním na organizácie, ktoré vykonávajú zmysluplnú činnosť a môžu byť nápomocné. </a:t>
            </a:r>
            <a:endParaRPr lang="en-GB" sz="2400" dirty="0">
              <a:latin typeface="Aptos" panose="020B0004020202020204" pitchFamily="34" charset="0"/>
              <a:ea typeface="+mn-ea"/>
            </a:endParaRPr>
          </a:p>
          <a:p>
            <a:pPr algn="just"/>
            <a:r>
              <a:rPr lang="sk-SK" sz="2400" b="1" dirty="0">
                <a:latin typeface="Aptos" panose="020B0004020202020204" pitchFamily="34" charset="0"/>
                <a:ea typeface="+mn-ea"/>
              </a:rPr>
              <a:t>Zaistenie online bezpečnosti: </a:t>
            </a:r>
            <a:r>
              <a:rPr lang="sk-SK" sz="2400" dirty="0">
                <a:latin typeface="Aptos" panose="020B0004020202020204" pitchFamily="34" charset="0"/>
                <a:ea typeface="+mn-ea"/>
              </a:rPr>
              <a:t>Skontrolujte si nastavenia ochrany osobných údajov na jednom z vašich účtov na sociálnych médiách alebo digitálnych službách</a:t>
            </a:r>
            <a:r>
              <a:rPr lang="en-GB" sz="2400" dirty="0">
                <a:latin typeface="Aptos" panose="020B0004020202020204" pitchFamily="34" charset="0"/>
                <a:ea typeface="+mn-ea"/>
              </a:rPr>
              <a:t>.</a:t>
            </a:r>
            <a:r>
              <a:rPr lang="sk-SK" sz="2400" b="1" dirty="0">
                <a:latin typeface="Aptos" panose="020B0004020202020204" pitchFamily="34" charset="0"/>
                <a:ea typeface="+mn-ea"/>
              </a:rPr>
              <a:t> </a:t>
            </a:r>
            <a:r>
              <a:rPr lang="sk-SK" sz="2400" dirty="0">
                <a:latin typeface="Aptos" panose="020B0004020202020204" pitchFamily="34" charset="0"/>
                <a:ea typeface="+mn-ea"/>
              </a:rPr>
              <a:t>Upravte a rozšírte svoje nastavenia súkromia a bezpečnosti na základe osvedčených postupov. Podeľte sa o svoje skúsenosti s priateľmi alebo rodinou a propagujte povedomie o online bezpečnosti. </a:t>
            </a:r>
            <a:endParaRPr lang="en-GB" sz="2400" dirty="0">
              <a:latin typeface="Aptos" panose="020B0004020202020204" pitchFamily="34" charset="0"/>
              <a:ea typeface="+mn-ea"/>
            </a:endParaRPr>
          </a:p>
        </p:txBody>
      </p:sp>
    </p:spTree>
    <p:extLst>
      <p:ext uri="{BB962C8B-B14F-4D97-AF65-F5344CB8AC3E}">
        <p14:creationId xmlns:p14="http://schemas.microsoft.com/office/powerpoint/2010/main" val="6902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sk-SK" sz="4400" kern="1200" dirty="0">
                <a:latin typeface="Aptos" panose="020B0004020202020204" pitchFamily="34" charset="0"/>
                <a:ea typeface="+mj-ea"/>
              </a:rPr>
              <a:t>Aplikácia znalostí</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lnSpcReduction="10000"/>
          </a:bodyPr>
          <a:lstStyle/>
          <a:p>
            <a:pPr marL="0" indent="0" algn="just">
              <a:buNone/>
            </a:pPr>
            <a:r>
              <a:rPr lang="sk-SK" sz="2400" b="1" dirty="0">
                <a:latin typeface="Aptos" panose="020B0004020202020204" pitchFamily="34" charset="0"/>
                <a:ea typeface="+mn-ea"/>
              </a:rPr>
              <a:t>Otázky na zamyslenie</a:t>
            </a:r>
            <a:r>
              <a:rPr lang="en-GB" sz="2400" b="1" dirty="0">
                <a:latin typeface="Aptos" panose="020B0004020202020204" pitchFamily="34" charset="0"/>
                <a:ea typeface="+mn-ea"/>
              </a:rPr>
              <a:t>:</a:t>
            </a:r>
          </a:p>
          <a:p>
            <a:pPr lvl="1" algn="just">
              <a:buClr>
                <a:schemeClr val="accent2"/>
              </a:buClr>
              <a:buFont typeface="Wingdings" panose="05000000000000000000" pitchFamily="2" charset="2"/>
              <a:buChar char="§"/>
            </a:pPr>
            <a:r>
              <a:rPr lang="sk-SK" sz="2000" dirty="0">
                <a:latin typeface="Aptos" panose="020B0004020202020204" pitchFamily="34" charset="0"/>
                <a:ea typeface="+mn-ea"/>
              </a:rPr>
              <a:t>Opíšte, aké výhody môže ponúknuť používanie digitálnej platformy v rámci komunity oproti tradičným osobným kontaktom</a:t>
            </a:r>
            <a:r>
              <a:rPr lang="en-GB" sz="2000" dirty="0">
                <a:latin typeface="Aptos" panose="020B0004020202020204" pitchFamily="34" charset="0"/>
                <a:ea typeface="+mn-ea"/>
              </a:rPr>
              <a:t>.</a:t>
            </a:r>
            <a:r>
              <a:rPr lang="sk-SK" sz="2000" dirty="0">
                <a:latin typeface="Aptos" panose="020B0004020202020204" pitchFamily="34" charset="0"/>
                <a:ea typeface="+mn-ea"/>
              </a:rPr>
              <a:t> Aké sú potenciálne nevýhody?  </a:t>
            </a:r>
            <a:endParaRPr lang="en-GB" sz="2000" dirty="0">
              <a:latin typeface="Aptos" panose="020B0004020202020204" pitchFamily="34" charset="0"/>
              <a:ea typeface="+mn-ea"/>
            </a:endParaRPr>
          </a:p>
          <a:p>
            <a:pPr lvl="1" algn="just">
              <a:buClr>
                <a:schemeClr val="accent2"/>
              </a:buClr>
              <a:buFont typeface="Wingdings" panose="05000000000000000000" pitchFamily="2" charset="2"/>
              <a:buChar char="§"/>
            </a:pPr>
            <a:r>
              <a:rPr lang="sk-SK" sz="2000" dirty="0">
                <a:latin typeface="Aptos" panose="020B0004020202020204" pitchFamily="34" charset="0"/>
                <a:ea typeface="+mn-ea"/>
              </a:rPr>
              <a:t>Zamyslite sa nad tým, keď ste vy alebo niekto, koho poznáte, mohli zdieľať osobné údaje online bez toho, aby ste uvažovali o možných rizikách</a:t>
            </a:r>
            <a:r>
              <a:rPr lang="en-GB" sz="2000" dirty="0">
                <a:latin typeface="Aptos" panose="020B0004020202020204" pitchFamily="34" charset="0"/>
                <a:ea typeface="+mn-ea"/>
              </a:rPr>
              <a:t>. </a:t>
            </a:r>
            <a:r>
              <a:rPr lang="pl-PL" sz="2000" dirty="0">
                <a:latin typeface="Aptos" panose="020B0004020202020204" pitchFamily="34" charset="0"/>
                <a:ea typeface="+mn-ea"/>
              </a:rPr>
              <a:t>Ako by ste postupovali teraz?</a:t>
            </a:r>
            <a:endParaRPr lang="en-GB" sz="2000" dirty="0">
              <a:latin typeface="Aptos" panose="020B0004020202020204" pitchFamily="34" charset="0"/>
              <a:ea typeface="+mn-ea"/>
            </a:endParaRPr>
          </a:p>
          <a:p>
            <a:pPr algn="just"/>
            <a:r>
              <a:rPr lang="sk-SK" sz="2400" b="1" dirty="0">
                <a:latin typeface="Aptos" panose="020B0004020202020204" pitchFamily="34" charset="0"/>
                <a:ea typeface="+mn-ea"/>
              </a:rPr>
              <a:t>Diskusia o etickej dileme: </a:t>
            </a:r>
            <a:r>
              <a:rPr lang="sk-SK" sz="2400" dirty="0">
                <a:latin typeface="Aptos" panose="020B0004020202020204" pitchFamily="34" charset="0"/>
                <a:ea typeface="+mn-ea"/>
              </a:rPr>
              <a:t>Uvažujte o</a:t>
            </a:r>
            <a:r>
              <a:rPr lang="sk-SK" sz="2400" b="1" dirty="0">
                <a:latin typeface="Aptos" panose="020B0004020202020204" pitchFamily="34" charset="0"/>
                <a:ea typeface="+mn-ea"/>
              </a:rPr>
              <a:t> </a:t>
            </a:r>
            <a:r>
              <a:rPr lang="sk-SK" sz="2400" dirty="0">
                <a:latin typeface="Aptos" panose="020B0004020202020204" pitchFamily="34" charset="0"/>
                <a:ea typeface="+mn-ea"/>
              </a:rPr>
              <a:t>etickej dileme pri používaní digitálnych technológií (napr. diskusia o digitálnom dohľade nad verejnou bezpečnosťou verzus súkromie</a:t>
            </a:r>
            <a:r>
              <a:rPr lang="en-GB" sz="2400" dirty="0">
                <a:latin typeface="Aptos" panose="020B0004020202020204" pitchFamily="34" charset="0"/>
                <a:ea typeface="+mn-ea"/>
              </a:rPr>
              <a:t>).</a:t>
            </a:r>
            <a:r>
              <a:rPr lang="sk-SK" sz="2400" b="1" dirty="0">
                <a:latin typeface="Aptos" panose="020B0004020202020204" pitchFamily="34" charset="0"/>
                <a:ea typeface="+mn-ea"/>
              </a:rPr>
              <a:t> </a:t>
            </a:r>
            <a:r>
              <a:rPr lang="sk-SK" sz="2400" dirty="0">
                <a:latin typeface="Aptos" panose="020B0004020202020204" pitchFamily="34" charset="0"/>
                <a:ea typeface="+mn-ea"/>
              </a:rPr>
              <a:t>Napíšte krátke pojednanie alebo diskusný príspevok, v ktorom predstavíte svoj názor spolu s etickými princípmi, o ktorých sa hovorí v tomto module. </a:t>
            </a:r>
            <a:endParaRPr lang="en-GB" sz="2400" dirty="0">
              <a:latin typeface="Aptos" panose="020B0004020202020204" pitchFamily="34" charset="0"/>
              <a:ea typeface="+mn-ea"/>
            </a:endParaRPr>
          </a:p>
          <a:p>
            <a:pPr algn="just"/>
            <a:r>
              <a:rPr lang="sk-SK" sz="2400" b="1" dirty="0">
                <a:latin typeface="Aptos" panose="020B0004020202020204" pitchFamily="34" charset="0"/>
                <a:ea typeface="+mn-ea"/>
              </a:rPr>
              <a:t>Výzva k aktivite: </a:t>
            </a:r>
            <a:r>
              <a:rPr lang="sk-SK" sz="2400" dirty="0">
                <a:latin typeface="Aptos" panose="020B0004020202020204" pitchFamily="34" charset="0"/>
                <a:ea typeface="+mn-ea"/>
              </a:rPr>
              <a:t>Digitálne občianstvo si vyžaduje viac ako len pochopenie; vyžaduje si  aktivitu. Vyberte si jednu z vyššie uvedených aktivít a zaviažte sa, že ju uskutočníte v priebehu budúceho týždňa. Podeľte sa o svoj plán s kolegom alebo mentorom a buďte pripravený diskutovať o svojich skúsenostiach v našej ďalšej lekcii</a:t>
            </a:r>
            <a:r>
              <a:rPr lang="en-GB" sz="2400" dirty="0">
                <a:latin typeface="Aptos" panose="020B0004020202020204" pitchFamily="34" charset="0"/>
                <a:ea typeface="+mn-ea"/>
              </a:rPr>
              <a:t>.</a:t>
            </a:r>
            <a:r>
              <a:rPr lang="sk-SK" sz="2400" b="1" dirty="0">
                <a:latin typeface="Aptos" panose="020B0004020202020204" pitchFamily="34" charset="0"/>
                <a:ea typeface="+mn-ea"/>
              </a:rPr>
              <a:t> </a:t>
            </a:r>
            <a:r>
              <a:rPr lang="en-GB" sz="2400" dirty="0">
                <a:latin typeface="Aptos" panose="020B0004020202020204" pitchFamily="34" charset="0"/>
                <a:ea typeface="+mn-ea"/>
              </a:rPr>
              <a:t> </a:t>
            </a:r>
          </a:p>
        </p:txBody>
      </p:sp>
    </p:spTree>
    <p:extLst>
      <p:ext uri="{BB962C8B-B14F-4D97-AF65-F5344CB8AC3E}">
        <p14:creationId xmlns:p14="http://schemas.microsoft.com/office/powerpoint/2010/main" val="6054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sk-SK" sz="4400" kern="1200" dirty="0">
                <a:latin typeface="Aptos" panose="020B0004020202020204" pitchFamily="34" charset="0"/>
                <a:ea typeface="+mj-ea"/>
              </a:rPr>
              <a:t>Záver</a:t>
            </a:r>
            <a:r>
              <a:rPr lang="en-US" sz="4400" kern="1200" dirty="0">
                <a:latin typeface="Aptos" panose="020B0004020202020204" pitchFamily="34" charset="0"/>
                <a:ea typeface="+mj-ea"/>
              </a:rPr>
              <a:t> – 1</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en-GB" dirty="0">
                <a:latin typeface="Aptos" panose="020B0004020202020204" pitchFamily="34" charset="0"/>
                <a:ea typeface="+mn-ea"/>
              </a:rPr>
              <a:t> </a:t>
            </a:r>
            <a:r>
              <a:rPr lang="sk-SK" dirty="0">
                <a:latin typeface="Aptos" panose="020B0004020202020204" pitchFamily="34" charset="0"/>
                <a:ea typeface="+mn-ea"/>
              </a:rPr>
              <a:t>Dnes, aby sme mohli praktizovať </a:t>
            </a:r>
            <a:r>
              <a:rPr lang="sk-SK" b="1" dirty="0">
                <a:latin typeface="Aptos" panose="020B0004020202020204" pitchFamily="34" charset="0"/>
                <a:ea typeface="+mn-ea"/>
              </a:rPr>
              <a:t>digitálne občianstvo</a:t>
            </a:r>
            <a:r>
              <a:rPr lang="sk-SK" dirty="0">
                <a:latin typeface="Aptos" panose="020B0004020202020204" pitchFamily="34" charset="0"/>
                <a:ea typeface="+mn-ea"/>
              </a:rPr>
              <a:t>, je potrebné vzdelávať občanov tak, aby vedeli ako </a:t>
            </a:r>
            <a:r>
              <a:rPr lang="sk-SK" b="1" dirty="0">
                <a:latin typeface="Aptos" panose="020B0004020202020204" pitchFamily="34" charset="0"/>
                <a:ea typeface="+mn-ea"/>
              </a:rPr>
              <a:t>interpretovať nové jazyky, posolstvá a symboly</a:t>
            </a:r>
            <a:r>
              <a:rPr lang="sk-SK" dirty="0">
                <a:latin typeface="Aptos" panose="020B0004020202020204" pitchFamily="34" charset="0"/>
                <a:ea typeface="+mn-ea"/>
              </a:rPr>
              <a:t>, ktoré sú hybridné, neustále sa vyvíjajúce a interkultúrne, ďalej interpretovať nové sociálne reprezentácie a sociálne vytvorené posolstvá</a:t>
            </a:r>
            <a:r>
              <a:rPr lang="en-GB" dirty="0">
                <a:latin typeface="Aptos" panose="020B0004020202020204" pitchFamily="34" charset="0"/>
                <a:ea typeface="+mn-ea"/>
              </a:rPr>
              <a:t>. </a:t>
            </a:r>
            <a:r>
              <a:rPr lang="sk-SK" dirty="0">
                <a:latin typeface="Aptos" panose="020B0004020202020204" pitchFamily="34" charset="0"/>
                <a:ea typeface="+mn-ea"/>
              </a:rPr>
              <a:t>To je preto, aby sme sa vyhli manipulácii a sociálnej kontrole</a:t>
            </a:r>
            <a:r>
              <a:rPr lang="en-GB" dirty="0">
                <a:latin typeface="Aptos" panose="020B0004020202020204" pitchFamily="34" charset="0"/>
                <a:ea typeface="+mn-ea"/>
              </a:rPr>
              <a:t>.</a:t>
            </a:r>
            <a:r>
              <a:rPr lang="sk-SK" dirty="0">
                <a:latin typeface="Aptos" panose="020B0004020202020204" pitchFamily="34" charset="0"/>
                <a:ea typeface="+mn-ea"/>
              </a:rPr>
              <a:t>  </a:t>
            </a:r>
            <a:r>
              <a:rPr lang="en-GB" dirty="0">
                <a:latin typeface="Aptos" panose="020B0004020202020204" pitchFamily="34" charset="0"/>
                <a:ea typeface="+mn-ea"/>
              </a:rPr>
              <a: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Cultural Awareness and Sensitivity Training | Zoe Talent Solutions">
            <a:extLst>
              <a:ext uri="{FF2B5EF4-FFF2-40B4-BE49-F238E27FC236}">
                <a16:creationId xmlns:a16="http://schemas.microsoft.com/office/drawing/2014/main" id="{DEDE24E2-D613-A09E-74A9-F32DC657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24" y="2015415"/>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sk-SK" sz="4400" kern="1200" dirty="0">
                <a:latin typeface="Aptos" panose="020B0004020202020204" pitchFamily="34" charset="0"/>
                <a:ea typeface="+mj-ea"/>
              </a:rPr>
              <a:t>Záver</a:t>
            </a:r>
            <a:r>
              <a:rPr lang="en-US" sz="4400" kern="1200" dirty="0">
                <a:latin typeface="Aptos" panose="020B0004020202020204" pitchFamily="34" charset="0"/>
                <a:ea typeface="+mj-ea"/>
              </a:rPr>
              <a:t> – </a:t>
            </a:r>
            <a:r>
              <a:rPr lang="sk-SK" sz="4400" kern="1200" dirty="0">
                <a:latin typeface="Aptos" panose="020B0004020202020204" pitchFamily="34" charset="0"/>
                <a:ea typeface="+mj-ea"/>
              </a:rPr>
              <a:t>2</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lnSpcReduction="20000"/>
          </a:bodyPr>
          <a:lstStyle/>
          <a:p>
            <a:pPr algn="just"/>
            <a:r>
              <a:rPr lang="sk-SK" dirty="0">
                <a:latin typeface="Aptos" panose="020B0004020202020204" pitchFamily="34" charset="0"/>
                <a:ea typeface="+mn-ea"/>
              </a:rPr>
              <a:t>Občania si musia rozvíjať </a:t>
            </a:r>
            <a:r>
              <a:rPr lang="sk-SK" b="1" dirty="0" err="1">
                <a:latin typeface="Aptos" panose="020B0004020202020204" pitchFamily="34" charset="0"/>
                <a:ea typeface="+mn-ea"/>
              </a:rPr>
              <a:t>multigramotnosť</a:t>
            </a:r>
            <a:r>
              <a:rPr lang="sk-SK" dirty="0">
                <a:latin typeface="Aptos" panose="020B0004020202020204" pitchFamily="34" charset="0"/>
                <a:ea typeface="+mn-ea"/>
              </a:rPr>
              <a:t>, ktorá sa vzťahuje jednak na schopnosť komunikovať prostredníctvom rôznych médií, ako aj na schopnosť komunikovať v interkultúrnej spoločnosti</a:t>
            </a:r>
            <a:r>
              <a:rPr lang="en-GB" dirty="0">
                <a:latin typeface="Aptos" panose="020B0004020202020204" pitchFamily="34" charset="0"/>
                <a:ea typeface="+mn-ea"/>
              </a:rPr>
              <a:t>.</a:t>
            </a:r>
            <a:r>
              <a:rPr lang="sk-SK" dirty="0">
                <a:latin typeface="Aptos" panose="020B0004020202020204" pitchFamily="34" charset="0"/>
                <a:ea typeface="+mn-ea"/>
              </a:rPr>
              <a:t> </a:t>
            </a:r>
            <a:r>
              <a:rPr lang="en-GB" dirty="0">
                <a:latin typeface="Aptos" panose="020B0004020202020204" pitchFamily="34" charset="0"/>
                <a:ea typeface="+mn-ea"/>
              </a:rPr>
              <a:t> </a:t>
            </a:r>
          </a:p>
          <a:p>
            <a:pPr algn="just"/>
            <a:r>
              <a:rPr lang="sk-SK" dirty="0">
                <a:latin typeface="Aptos" panose="020B0004020202020204" pitchFamily="34" charset="0"/>
                <a:ea typeface="+mn-ea"/>
              </a:rPr>
              <a:t>Občania sa musia naučiť, ako produkovať digitálny obsah podľa digitálneho prostredia v ktorom sa nachádzajú, berúc do úvahy </a:t>
            </a:r>
            <a:r>
              <a:rPr lang="sk-SK" b="1" dirty="0">
                <a:latin typeface="Aptos" panose="020B0004020202020204" pitchFamily="34" charset="0"/>
                <a:ea typeface="+mn-ea"/>
              </a:rPr>
              <a:t>etické dôsledky </a:t>
            </a:r>
            <a:r>
              <a:rPr lang="sk-SK" dirty="0">
                <a:latin typeface="Aptos" panose="020B0004020202020204" pitchFamily="34" charset="0"/>
                <a:ea typeface="+mn-ea"/>
              </a:rPr>
              <a:t>svojho konania, cieľovú skupinu svojho posolstva, vhodný komunikačný štýl a rozdiel medzi formálnym a neformálnym digitálnym kontextom</a:t>
            </a:r>
            <a:r>
              <a:rPr lang="en-GB" dirty="0">
                <a:latin typeface="Aptos" panose="020B0004020202020204" pitchFamily="34" charset="0"/>
                <a:ea typeface="+mn-ea"/>
              </a:rPr>
              <a:t>.</a:t>
            </a:r>
            <a:r>
              <a:rPr lang="sk-SK" dirty="0">
                <a:latin typeface="Aptos" panose="020B0004020202020204" pitchFamily="34" charset="0"/>
                <a:ea typeface="+mn-ea"/>
              </a:rPr>
              <a:t> </a:t>
            </a:r>
            <a:r>
              <a:rPr lang="en-GB" dirty="0">
                <a:latin typeface="Aptos" panose="020B0004020202020204" pitchFamily="34" charset="0"/>
                <a:ea typeface="+mn-ea"/>
              </a:rPr>
              <a: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Cultural Sensitivity Definition: A Crucial Skill for Global Citizens">
            <a:extLst>
              <a:ext uri="{FF2B5EF4-FFF2-40B4-BE49-F238E27FC236}">
                <a16:creationId xmlns:a16="http://schemas.microsoft.com/office/drawing/2014/main" id="{673EDA6C-C141-05DD-61DF-8081E1A64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362" y="2241283"/>
            <a:ext cx="4195762" cy="23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sk-SK" sz="4400" kern="1200" dirty="0">
                <a:latin typeface="Aptos" panose="020B0004020202020204" pitchFamily="34" charset="0"/>
                <a:ea typeface="+mj-ea"/>
              </a:rPr>
              <a:t>Záver</a:t>
            </a:r>
            <a:r>
              <a:rPr lang="en-US" sz="4400" kern="1200" dirty="0">
                <a:latin typeface="Aptos" panose="020B0004020202020204" pitchFamily="34" charset="0"/>
                <a:ea typeface="+mj-ea"/>
              </a:rPr>
              <a:t> – </a:t>
            </a:r>
            <a:r>
              <a:rPr lang="sk-SK" sz="4400" kern="1200" dirty="0">
                <a:latin typeface="Aptos" panose="020B0004020202020204" pitchFamily="34" charset="0"/>
                <a:ea typeface="+mj-ea"/>
              </a:rPr>
              <a:t>3</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sk-SK" dirty="0">
                <a:latin typeface="Aptos" panose="020B0004020202020204" pitchFamily="34" charset="0"/>
                <a:ea typeface="+mn-ea"/>
              </a:rPr>
              <a:t>Vzhľadom k tomu, že médiá sú živé, čiže neustále prepojené cez rôzne zariadenia, je potrebné byť uvedomelý kvôli zachovaniu </a:t>
            </a:r>
            <a:r>
              <a:rPr lang="sk-SK" b="1" dirty="0">
                <a:latin typeface="Aptos" panose="020B0004020202020204" pitchFamily="34" charset="0"/>
                <a:ea typeface="+mn-ea"/>
              </a:rPr>
              <a:t>vlastnej osobnej integrity</a:t>
            </a:r>
            <a:r>
              <a:rPr lang="sk-SK" dirty="0">
                <a:latin typeface="Aptos" panose="020B0004020202020204" pitchFamily="34" charset="0"/>
                <a:ea typeface="+mn-ea"/>
              </a:rPr>
              <a:t>, nakoľko môže byť ťažké zvládať svoju vlastnú identitu a sociálne roly v rôznych digitálnych prostrediach</a:t>
            </a:r>
            <a:r>
              <a:rPr lang="en-GB" dirty="0">
                <a:latin typeface="Aptos" panose="020B0004020202020204" pitchFamily="34" charset="0"/>
                <a:ea typeface="+mn-ea"/>
              </a:rPr>
              <a:t>.</a:t>
            </a:r>
            <a:r>
              <a:rPr lang="sk-SK" dirty="0">
                <a:latin typeface="Aptos" panose="020B0004020202020204" pitchFamily="34" charset="0"/>
                <a:ea typeface="+mn-ea"/>
              </a:rPr>
              <a:t> V tomto smere je často ťažké zvládnuť prekrývanie formálneho a neformálneho ja. </a:t>
            </a:r>
            <a:r>
              <a:rPr lang="en-GB" dirty="0">
                <a:latin typeface="Aptos" panose="020B0004020202020204" pitchFamily="34" charset="0"/>
                <a:ea typeface="+mn-ea"/>
              </a:rPr>
              <a: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Put Digital Ethics Conversations Into Action | Avanade Insights Blog">
            <a:extLst>
              <a:ext uri="{FF2B5EF4-FFF2-40B4-BE49-F238E27FC236}">
                <a16:creationId xmlns:a16="http://schemas.microsoft.com/office/drawing/2014/main" id="{2CE1CE7F-1006-BA16-658E-2D99DBC7C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177" y="2324234"/>
            <a:ext cx="409413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5890"/>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Umožňuje vytvoriť nový dokument." ma:contentTypeScope="" ma:versionID="cb7dbed4830c057e5e344b17d571cc31">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5c3f907deed90a225b1b004803ff938"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Značky obrázka"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Zdieľané s podrobnosťami"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86F115-559A-4028-B654-70B87A677267}">
  <ds:schemaRefs>
    <ds:schemaRef ds:uri="http://schemas.microsoft.com/sharepoint/v3/contenttype/forms"/>
  </ds:schemaRefs>
</ds:datastoreItem>
</file>

<file path=customXml/itemProps2.xml><?xml version="1.0" encoding="utf-8"?>
<ds:datastoreItem xmlns:ds="http://schemas.openxmlformats.org/officeDocument/2006/customXml" ds:itemID="{0C255E84-1515-4979-AF2B-3D56FC7F608C}"/>
</file>

<file path=customXml/itemProps3.xml><?xml version="1.0" encoding="utf-8"?>
<ds:datastoreItem xmlns:ds="http://schemas.openxmlformats.org/officeDocument/2006/customXml" ds:itemID="{D4A1FA8A-2154-4948-84C6-4063463CAB1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906</TotalTime>
  <Words>1992</Words>
  <Application>Microsoft Office PowerPoint</Application>
  <PresentationFormat>Widescreen</PresentationFormat>
  <Paragraphs>122</Paragraphs>
  <Slides>11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Cambria</vt:lpstr>
      <vt:lpstr>Söhne</vt:lpstr>
      <vt:lpstr>Wingdings</vt:lpstr>
      <vt:lpstr>1_Motív Office</vt:lpstr>
      <vt:lpstr>2_Motív Office</vt:lpstr>
      <vt:lpstr>Digitálne občianstvo - záver</vt:lpstr>
      <vt:lpstr>Kľúčové poznatky z oblasti digitálneho občianstva </vt:lpstr>
      <vt:lpstr>Úvahy o digitálnom občianstve </vt:lpstr>
      <vt:lpstr>Otázky na zamyslenie</vt:lpstr>
      <vt:lpstr>Aplikácia znalostí </vt:lpstr>
      <vt:lpstr>Aplikácia znalostí</vt:lpstr>
      <vt:lpstr>Záver – 1</vt:lpstr>
      <vt:lpstr>Záver – 2</vt:lpstr>
      <vt:lpstr>Záver – 3</vt:lpstr>
      <vt:lpstr>Záver –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Martina Hanová</cp:lastModifiedBy>
  <cp:revision>27</cp:revision>
  <dcterms:created xsi:type="dcterms:W3CDTF">2024-06-25T09:08:06Z</dcterms:created>
  <dcterms:modified xsi:type="dcterms:W3CDTF">2024-10-14T11:14:29Z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