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embeddedFontLst>
    <p:embeddedFont>
      <p:font typeface="Play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j+xfb4QL4FofUgUlRn++p4fGA5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Play-bold.fntdata"/><Relationship Id="rId14" Type="http://schemas.openxmlformats.org/officeDocument/2006/relationships/font" Target="fonts/Play-regular.fntdata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cs-CZ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Relationship Id="rId3" Type="http://schemas.openxmlformats.org/officeDocument/2006/relationships/image" Target="../media/image14.jpg"/><Relationship Id="rId4" Type="http://schemas.openxmlformats.org/officeDocument/2006/relationships/image" Target="../media/image24.png"/><Relationship Id="rId10" Type="http://schemas.openxmlformats.org/officeDocument/2006/relationships/image" Target="../media/image1.png"/><Relationship Id="rId9" Type="http://schemas.openxmlformats.org/officeDocument/2006/relationships/image" Target="../media/image6.png"/><Relationship Id="rId5" Type="http://schemas.openxmlformats.org/officeDocument/2006/relationships/image" Target="../media/image15.png"/><Relationship Id="rId6" Type="http://schemas.openxmlformats.org/officeDocument/2006/relationships/image" Target="../media/image20.png"/><Relationship Id="rId7" Type="http://schemas.openxmlformats.org/officeDocument/2006/relationships/image" Target="../media/image10.jpg"/><Relationship Id="rId8" Type="http://schemas.openxmlformats.org/officeDocument/2006/relationships/image" Target="../media/image2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zvislý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vislý nadpis a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/>
          <p:nvPr>
            <p:ph type="title"/>
          </p:nvPr>
        </p:nvSpPr>
        <p:spPr>
          <a:xfrm>
            <a:off x="691116" y="365126"/>
            <a:ext cx="10662684" cy="10583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❑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a" type="blank">
  <p:cSld name="BLANK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á snímka">
  <p:cSld name="Úvodná snímka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4"/>
          <p:cNvSpPr txBox="1"/>
          <p:nvPr/>
        </p:nvSpPr>
        <p:spPr>
          <a:xfrm>
            <a:off x="1524000" y="2649480"/>
            <a:ext cx="9144000" cy="745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A5A"/>
              </a:buClr>
              <a:buSzPts val="2000"/>
              <a:buFont typeface="Cambria"/>
              <a:buNone/>
            </a:pPr>
            <a:r>
              <a:rPr b="1" i="0" lang="cs-CZ" sz="2000" u="none" cap="none" strike="noStrike">
                <a:solidFill>
                  <a:srgbClr val="FFAA5A"/>
                </a:solidFill>
                <a:latin typeface="Cambria"/>
                <a:ea typeface="Cambria"/>
                <a:cs typeface="Cambria"/>
                <a:sym typeface="Cambria"/>
              </a:rPr>
              <a:t>ERASMUS+KA220-ADU - Cooperation partnerships in adult education</a:t>
            </a:r>
            <a:endParaRPr b="1" i="0" sz="2000" u="none" cap="none" strike="noStrike">
              <a:solidFill>
                <a:srgbClr val="FFAA5A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A5A"/>
              </a:buClr>
              <a:buSzPts val="2000"/>
              <a:buFont typeface="Cambria"/>
              <a:buNone/>
            </a:pPr>
            <a:r>
              <a:rPr b="1" i="0" lang="cs-CZ" sz="2000" u="none" cap="none" strike="noStrike">
                <a:solidFill>
                  <a:srgbClr val="FFAA5A"/>
                </a:solidFill>
                <a:latin typeface="Cambria"/>
                <a:ea typeface="Cambria"/>
                <a:cs typeface="Cambria"/>
                <a:sym typeface="Cambria"/>
              </a:rPr>
              <a:t>KA220-ADU-2BF13E10 </a:t>
            </a:r>
            <a:endParaRPr b="1" i="0" sz="2000" u="none" cap="none" strike="noStrike">
              <a:solidFill>
                <a:srgbClr val="FFAA5A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3" name="Google Shape;93;p24"/>
          <p:cNvSpPr txBox="1"/>
          <p:nvPr/>
        </p:nvSpPr>
        <p:spPr>
          <a:xfrm>
            <a:off x="1297172" y="1042061"/>
            <a:ext cx="9597656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2600" u="none" cap="none" strike="noStrike">
                <a:solidFill>
                  <a:srgbClr val="92BAB5"/>
                </a:solidFill>
                <a:latin typeface="Cambria"/>
                <a:ea typeface="Cambria"/>
                <a:cs typeface="Cambria"/>
                <a:sym typeface="Cambria"/>
              </a:rPr>
              <a:t>Building Digital Resilience by Making Digital Wellbeing and</a:t>
            </a:r>
            <a:br>
              <a:rPr b="1" i="0" lang="cs-CZ" sz="2600" u="none" cap="none" strike="noStrike">
                <a:solidFill>
                  <a:srgbClr val="92BAB5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1" i="0" lang="cs-CZ" sz="2600" u="none" cap="none" strike="noStrike">
                <a:solidFill>
                  <a:srgbClr val="92BAB5"/>
                </a:solidFill>
                <a:latin typeface="Cambria"/>
                <a:ea typeface="Cambria"/>
                <a:cs typeface="Cambria"/>
                <a:sym typeface="Cambria"/>
              </a:rPr>
              <a:t>Security Accessible to All</a:t>
            </a:r>
            <a:br>
              <a:rPr b="1" i="0" lang="cs-CZ" sz="2600" u="none" cap="none" strike="noStrike">
                <a:solidFill>
                  <a:srgbClr val="92BAB5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1" i="0" lang="cs-CZ" sz="2600" u="none" cap="none" strike="noStrike">
                <a:solidFill>
                  <a:srgbClr val="92BAB5"/>
                </a:solidFill>
                <a:latin typeface="Cambria"/>
                <a:ea typeface="Cambria"/>
                <a:cs typeface="Cambria"/>
                <a:sym typeface="Cambria"/>
              </a:rPr>
              <a:t>&lt;&lt;DigiWELL&gt;&gt;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4" name="Google Shape;94;p24"/>
          <p:cNvGrpSpPr/>
          <p:nvPr/>
        </p:nvGrpSpPr>
        <p:grpSpPr>
          <a:xfrm>
            <a:off x="404037" y="5915131"/>
            <a:ext cx="11602577" cy="790052"/>
            <a:chOff x="435935" y="5851336"/>
            <a:chExt cx="11602577" cy="790052"/>
          </a:xfrm>
        </p:grpSpPr>
        <p:pic>
          <p:nvPicPr>
            <p:cNvPr descr="Obrázok, na ktorom je text" id="95" name="Google Shape;95;p2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435935" y="5963498"/>
              <a:ext cx="2290456" cy="529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212223" y="5851336"/>
              <a:ext cx="1826289" cy="7374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726391" y="5863719"/>
              <a:ext cx="777669" cy="7776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lovenská poľnohospodárska univerzita v Nitre" id="98" name="Google Shape;98;p2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589235" y="5963498"/>
              <a:ext cx="1128044" cy="5044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ogo" id="99" name="Google Shape;99;p2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717279" y="5963498"/>
              <a:ext cx="968299" cy="5044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2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685578" y="5945929"/>
              <a:ext cx="1156727" cy="5645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IFED - Formación, cultura y empleo en Granada" id="101" name="Google Shape;101;p2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898797" y="5968999"/>
              <a:ext cx="1521023" cy="523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2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8566511" y="5945929"/>
              <a:ext cx="1499020" cy="228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yzygia Foundation" id="103" name="Google Shape;103;p24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8606409" y="6252553"/>
              <a:ext cx="1419225" cy="28228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"/>
          <p:cNvSpPr txBox="1"/>
          <p:nvPr>
            <p:ph type="title"/>
          </p:nvPr>
        </p:nvSpPr>
        <p:spPr>
          <a:xfrm>
            <a:off x="691116" y="365126"/>
            <a:ext cx="10662684" cy="10583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❑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2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❑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anie" type="twoTxTwoObj">
  <p:cSld name="TWO_OBJECTS_WITH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1" name="Google Shape;111;p2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❑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2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3" name="Google Shape;113;p2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❑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n nadpis" type="titleOnly">
  <p:cSld name="TITLE_ONL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7"/>
          <p:cNvSpPr txBox="1"/>
          <p:nvPr>
            <p:ph type="title"/>
          </p:nvPr>
        </p:nvSpPr>
        <p:spPr>
          <a:xfrm>
            <a:off x="691116" y="365126"/>
            <a:ext cx="10662684" cy="10583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popisom" type="objTx">
  <p:cSld name="OBJECT_WITH_CAPTION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3200"/>
              <a:buFont typeface="Cambr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❑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19" name="Google Shape;119;p2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20" name="Google Shape;120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Google Shape;121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ok s popisom" type="picTx">
  <p:cSld name="PICTURE_WITH_CAPTION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3200"/>
              <a:buFont typeface="Cambr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2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27" name="Google Shape;127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á snímka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lavička sekcie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anie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n nadpis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a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popisom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ok s popiso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/>
          <p:nvPr>
            <p:ph type="title"/>
          </p:nvPr>
        </p:nvSpPr>
        <p:spPr>
          <a:xfrm>
            <a:off x="691116" y="365126"/>
            <a:ext cx="10662684" cy="10583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800"/>
              <a:buFont typeface="Cambria"/>
              <a:buNone/>
              <a:defRPr b="1" i="0" sz="4800" u="none" cap="none" strike="noStrike">
                <a:solidFill>
                  <a:srgbClr val="92BAB5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11"/>
          <p:cNvSpPr txBox="1"/>
          <p:nvPr>
            <p:ph idx="1" type="body"/>
          </p:nvPr>
        </p:nvSpPr>
        <p:spPr>
          <a:xfrm>
            <a:off x="691116" y="1658679"/>
            <a:ext cx="10662684" cy="39446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AA5A"/>
              </a:buClr>
              <a:buSzPts val="2800"/>
              <a:buFont typeface="Noto Sans Symbols"/>
              <a:buChar char="❑"/>
              <a:defRPr b="0" i="0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Relationship Id="rId4" Type="http://schemas.openxmlformats.org/officeDocument/2006/relationships/image" Target="../media/image17.png"/><Relationship Id="rId11" Type="http://schemas.openxmlformats.org/officeDocument/2006/relationships/image" Target="../media/image1.png"/><Relationship Id="rId10" Type="http://schemas.openxmlformats.org/officeDocument/2006/relationships/image" Target="../media/image6.png"/><Relationship Id="rId12" Type="http://schemas.openxmlformats.org/officeDocument/2006/relationships/image" Target="../media/image30.png"/><Relationship Id="rId9" Type="http://schemas.openxmlformats.org/officeDocument/2006/relationships/image" Target="../media/image2.jpg"/><Relationship Id="rId5" Type="http://schemas.openxmlformats.org/officeDocument/2006/relationships/image" Target="../media/image9.png"/><Relationship Id="rId6" Type="http://schemas.openxmlformats.org/officeDocument/2006/relationships/image" Target="../media/image26.png"/><Relationship Id="rId7" Type="http://schemas.openxmlformats.org/officeDocument/2006/relationships/image" Target="../media/image20.png"/><Relationship Id="rId8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18.png"/><Relationship Id="rId6" Type="http://schemas.openxmlformats.org/officeDocument/2006/relationships/image" Target="../media/image31.png"/><Relationship Id="rId7" Type="http://schemas.openxmlformats.org/officeDocument/2006/relationships/image" Target="../media/image22.png"/><Relationship Id="rId8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pn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Relationship Id="rId4" Type="http://schemas.openxmlformats.org/officeDocument/2006/relationships/image" Target="../media/image21.png"/><Relationship Id="rId5" Type="http://schemas.openxmlformats.org/officeDocument/2006/relationships/image" Target="../media/image2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"/>
          <p:cNvSpPr txBox="1"/>
          <p:nvPr>
            <p:ph type="title"/>
          </p:nvPr>
        </p:nvSpPr>
        <p:spPr>
          <a:xfrm>
            <a:off x="6269558" y="1583993"/>
            <a:ext cx="5334930" cy="14775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AA5A"/>
              </a:buClr>
              <a:buSzPts val="4400"/>
              <a:buFont typeface="Arial"/>
              <a:buNone/>
            </a:pPr>
            <a:r>
              <a:rPr b="1" lang="cs-CZ">
                <a:solidFill>
                  <a:srgbClr val="FFAA5A"/>
                </a:solidFill>
                <a:latin typeface="Arial"/>
                <a:ea typeface="Arial"/>
                <a:cs typeface="Arial"/>
                <a:sym typeface="Arial"/>
              </a:rPr>
              <a:t>Digitální občanství - Úvod</a:t>
            </a:r>
            <a:endParaRPr b="1">
              <a:solidFill>
                <a:srgbClr val="FFAA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"/>
          <p:cNvSpPr/>
          <p:nvPr/>
        </p:nvSpPr>
        <p:spPr>
          <a:xfrm flipH="1">
            <a:off x="530529" y="1"/>
            <a:ext cx="1155142" cy="591009"/>
          </a:xfrm>
          <a:custGeom>
            <a:rect b="b" l="l" r="r" t="t"/>
            <a:pathLst>
              <a:path extrusionOk="0" h="591009" w="1155142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"/>
          <p:cNvSpPr/>
          <p:nvPr/>
        </p:nvSpPr>
        <p:spPr>
          <a:xfrm flipH="1">
            <a:off x="4349052" y="0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"/>
          <p:cNvSpPr/>
          <p:nvPr/>
        </p:nvSpPr>
        <p:spPr>
          <a:xfrm flipH="1">
            <a:off x="0" y="2916245"/>
            <a:ext cx="159741" cy="552996"/>
          </a:xfrm>
          <a:custGeom>
            <a:rect b="b" l="l" r="r" t="t"/>
            <a:pathLst>
              <a:path extrusionOk="0" h="552996" w="159741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"/>
          <p:cNvSpPr/>
          <p:nvPr/>
        </p:nvSpPr>
        <p:spPr>
          <a:xfrm flipH="1">
            <a:off x="0" y="5835649"/>
            <a:ext cx="1548180" cy="1022351"/>
          </a:xfrm>
          <a:custGeom>
            <a:rect b="b" l="l" r="r" t="t"/>
            <a:pathLst>
              <a:path extrusionOk="0" h="1022351" w="1548180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"/>
          <p:cNvSpPr/>
          <p:nvPr/>
        </p:nvSpPr>
        <p:spPr>
          <a:xfrm flipH="1">
            <a:off x="3697761" y="5717906"/>
            <a:ext cx="1771609" cy="1140095"/>
          </a:xfrm>
          <a:custGeom>
            <a:rect b="b" l="l" r="r" t="t"/>
            <a:pathLst>
              <a:path extrusionOk="0" h="1140095" w="1771609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"/>
          <p:cNvSpPr/>
          <p:nvPr/>
        </p:nvSpPr>
        <p:spPr>
          <a:xfrm flipH="1">
            <a:off x="4520513" y="6258756"/>
            <a:ext cx="1565940" cy="599245"/>
          </a:xfrm>
          <a:custGeom>
            <a:rect b="b" l="l" r="r" t="t"/>
            <a:pathLst>
              <a:path extrusionOk="0" h="599245" w="1565940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brázok, na ktorom je text" id="142" name="Google Shape;14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33616" y="963504"/>
            <a:ext cx="2406814" cy="529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22658" y="5151053"/>
            <a:ext cx="817175" cy="7776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ovenská poľnohospodárska univerzita v Nitre" id="144" name="Google Shape;144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46258" y="5272445"/>
            <a:ext cx="1185350" cy="504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59380" y="5242752"/>
            <a:ext cx="773010" cy="10160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" id="146" name="Google Shape;146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832390" y="5213414"/>
            <a:ext cx="1017490" cy="504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965882" y="5208372"/>
            <a:ext cx="1215490" cy="56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IFED - Formación, cultura y empleo en Granada" id="148" name="Google Shape;148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223099" y="5771248"/>
            <a:ext cx="1598293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937023" y="5889422"/>
            <a:ext cx="1575172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yzygia Foundation" id="150" name="Google Shape;150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621679" y="5862581"/>
            <a:ext cx="1491323" cy="28228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"/>
          <p:cNvSpPr txBox="1"/>
          <p:nvPr/>
        </p:nvSpPr>
        <p:spPr>
          <a:xfrm>
            <a:off x="7622071" y="3686794"/>
            <a:ext cx="2480219" cy="1373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-CZ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Utváření digitální odolnosti prostřednictvím digitální pohody a bezpečnosti pro všechny</a:t>
            </a:r>
            <a:br>
              <a:rPr b="0" i="0" lang="cs-CZ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cs-CZ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2022-2-SK01-KA220-ADU-000096888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s digital citizenship really that different than citizens… | Flickr" id="152" name="Google Shape;152;p1"/>
          <p:cNvPicPr preferRelativeResize="0"/>
          <p:nvPr/>
        </p:nvPicPr>
        <p:blipFill rotWithShape="1">
          <a:blip r:embed="rId12">
            <a:alphaModFix/>
          </a:blip>
          <a:srcRect b="6954" l="271" r="1050" t="11652"/>
          <a:stretch/>
        </p:blipFill>
        <p:spPr>
          <a:xfrm>
            <a:off x="1099553" y="1611198"/>
            <a:ext cx="3686091" cy="304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"/>
          <p:cNvSpPr/>
          <p:nvPr/>
        </p:nvSpPr>
        <p:spPr>
          <a:xfrm>
            <a:off x="0" y="8313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"/>
          <p:cNvSpPr txBox="1"/>
          <p:nvPr>
            <p:ph type="title"/>
          </p:nvPr>
        </p:nvSpPr>
        <p:spPr>
          <a:xfrm>
            <a:off x="479394" y="1070800"/>
            <a:ext cx="3939688" cy="5583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AA5A"/>
              </a:buClr>
              <a:buSzPts val="4800"/>
              <a:buFont typeface="Arial"/>
              <a:buNone/>
            </a:pPr>
            <a:r>
              <a:rPr lang="cs-CZ">
                <a:solidFill>
                  <a:srgbClr val="FFAA5A"/>
                </a:solidFill>
              </a:rPr>
              <a:t>DIGITÁLNÍ OBČANSTVÍ </a:t>
            </a:r>
            <a:br>
              <a:rPr lang="cs-CZ"/>
            </a:br>
            <a:endParaRPr/>
          </a:p>
        </p:txBody>
      </p:sp>
      <p:cxnSp>
        <p:nvCxnSpPr>
          <p:cNvPr id="159" name="Google Shape;159;p2"/>
          <p:cNvCxnSpPr/>
          <p:nvPr/>
        </p:nvCxnSpPr>
        <p:spPr>
          <a:xfrm>
            <a:off x="4728053" y="1132114"/>
            <a:ext cx="0" cy="5717573"/>
          </a:xfrm>
          <a:prstGeom prst="straightConnector1">
            <a:avLst/>
          </a:prstGeom>
          <a:noFill/>
          <a:ln cap="sq" cmpd="sng" w="25400">
            <a:solidFill>
              <a:schemeClr val="accent1"/>
            </a:solidFill>
            <a:prstDash val="solid"/>
            <a:bevel/>
            <a:headEnd len="sm" w="sm" type="none"/>
            <a:tailEnd len="sm" w="sm" type="none"/>
          </a:ln>
        </p:spPr>
      </p:cxnSp>
      <p:grpSp>
        <p:nvGrpSpPr>
          <p:cNvPr id="160" name="Google Shape;160;p2"/>
          <p:cNvGrpSpPr/>
          <p:nvPr/>
        </p:nvGrpSpPr>
        <p:grpSpPr>
          <a:xfrm>
            <a:off x="5108535" y="1072608"/>
            <a:ext cx="6245265" cy="5585730"/>
            <a:chOff x="0" y="1808"/>
            <a:chExt cx="6245265" cy="5585730"/>
          </a:xfrm>
        </p:grpSpPr>
        <p:sp>
          <p:nvSpPr>
            <p:cNvPr id="161" name="Google Shape;161;p2"/>
            <p:cNvSpPr/>
            <p:nvPr/>
          </p:nvSpPr>
          <p:spPr>
            <a:xfrm>
              <a:off x="0" y="1808"/>
              <a:ext cx="6245265" cy="770445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233059" y="175158"/>
              <a:ext cx="423745" cy="423745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889864" y="1808"/>
              <a:ext cx="5355400" cy="7704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"/>
            <p:cNvSpPr txBox="1"/>
            <p:nvPr/>
          </p:nvSpPr>
          <p:spPr>
            <a:xfrm>
              <a:off x="889864" y="1808"/>
              <a:ext cx="5355400" cy="7704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1525" lIns="81525" spcFirstLastPara="1" rIns="81525" wrap="square" tIns="815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1" i="0" lang="cs-CZ" sz="2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Obsah</a:t>
              </a:r>
              <a:endPara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0" y="964865"/>
              <a:ext cx="6245265" cy="770445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233059" y="1138215"/>
              <a:ext cx="423745" cy="423745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889864" y="964865"/>
              <a:ext cx="5355400" cy="7704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"/>
            <p:cNvSpPr txBox="1"/>
            <p:nvPr/>
          </p:nvSpPr>
          <p:spPr>
            <a:xfrm>
              <a:off x="889864" y="964865"/>
              <a:ext cx="5355400" cy="7704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1525" lIns="81525" spcFirstLastPara="1" rIns="81525" wrap="square" tIns="815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cs-CZ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Úvod</a:t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0" y="1927922"/>
              <a:ext cx="6245265" cy="770445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233059" y="2101272"/>
              <a:ext cx="423745" cy="423745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889864" y="1927922"/>
              <a:ext cx="5355400" cy="7704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"/>
            <p:cNvSpPr txBox="1"/>
            <p:nvPr/>
          </p:nvSpPr>
          <p:spPr>
            <a:xfrm>
              <a:off x="889864" y="1927922"/>
              <a:ext cx="5355400" cy="7704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1525" lIns="81525" spcFirstLastPara="1" rIns="81525" wrap="square" tIns="815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cs-CZ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Porozumět digitálnímu občanství</a:t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0" y="2890979"/>
              <a:ext cx="6245265" cy="770445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233059" y="3064329"/>
              <a:ext cx="423745" cy="423745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889864" y="2890979"/>
              <a:ext cx="5355400" cy="7704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"/>
            <p:cNvSpPr txBox="1"/>
            <p:nvPr/>
          </p:nvSpPr>
          <p:spPr>
            <a:xfrm>
              <a:off x="889864" y="2890979"/>
              <a:ext cx="5355400" cy="7704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1525" lIns="81525" spcFirstLastPara="1" rIns="81525" wrap="square" tIns="815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cs-CZ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Online bezpečnost &amp; digitální práva</a:t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0" y="3854036"/>
              <a:ext cx="6245265" cy="770445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233059" y="4027386"/>
              <a:ext cx="423745" cy="423745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889864" y="3854036"/>
              <a:ext cx="5355400" cy="7704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"/>
            <p:cNvSpPr txBox="1"/>
            <p:nvPr/>
          </p:nvSpPr>
          <p:spPr>
            <a:xfrm>
              <a:off x="889864" y="3854036"/>
              <a:ext cx="5355400" cy="7704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1525" lIns="81525" spcFirstLastPara="1" rIns="81525" wrap="square" tIns="815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cs-CZ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Etické používání digitálních technologií</a:t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0" y="4817093"/>
              <a:ext cx="6245265" cy="770445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233059" y="4990443"/>
              <a:ext cx="423745" cy="423745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889864" y="4817093"/>
              <a:ext cx="5355400" cy="7704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"/>
            <p:cNvSpPr txBox="1"/>
            <p:nvPr/>
          </p:nvSpPr>
          <p:spPr>
            <a:xfrm>
              <a:off x="889864" y="4817093"/>
              <a:ext cx="5355400" cy="7704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1525" lIns="81525" spcFirstLastPara="1" rIns="81525" wrap="square" tIns="815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cs-CZ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Rekapitulace</a:t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3"/>
          <p:cNvSpPr txBox="1"/>
          <p:nvPr>
            <p:ph type="title"/>
          </p:nvPr>
        </p:nvSpPr>
        <p:spPr>
          <a:xfrm>
            <a:off x="838201" y="345810"/>
            <a:ext cx="512056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800"/>
              <a:buFont typeface="Arial"/>
              <a:buNone/>
            </a:pPr>
            <a:r>
              <a:rPr lang="cs-CZ"/>
              <a:t>ÚVOD</a:t>
            </a:r>
            <a:endParaRPr/>
          </a:p>
        </p:txBody>
      </p:sp>
      <p:sp>
        <p:nvSpPr>
          <p:cNvPr id="192" name="Google Shape;192;p3"/>
          <p:cNvSpPr txBox="1"/>
          <p:nvPr>
            <p:ph idx="1" type="body"/>
          </p:nvPr>
        </p:nvSpPr>
        <p:spPr>
          <a:xfrm>
            <a:off x="838201" y="1825625"/>
            <a:ext cx="509219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cs-CZ" sz="2400"/>
              <a:t>Vítejte v modulu "Digitální občanství“, aktivní cestě, jak Vás vybavit základními dovednostmi a vědomostmi, které Vám umožní pohybovat se ve světě digitálního světa bezpečně a eticky. </a:t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❑"/>
            </a:pPr>
            <a:r>
              <a:rPr lang="cs-CZ" sz="2400"/>
              <a:t>V tomto modulu budeme zkoumat základní koncepty digitálního občanství, včetně Vašich práv a odpovědností v online prostředí, popíšeme, jak chránit  digitální identitu a význam digitálních etických pravidel.</a:t>
            </a:r>
            <a:endParaRPr sz="2400"/>
          </a:p>
        </p:txBody>
      </p:sp>
      <p:sp>
        <p:nvSpPr>
          <p:cNvPr id="193" name="Google Shape;193;p3"/>
          <p:cNvSpPr/>
          <p:nvPr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brázok, na ktorom je snímka obrazovky, animovaná rozprávka, animák, kreslený obrázok&#10;&#10;Automaticky generovaný popis" id="194" name="Google Shape;194;p3"/>
          <p:cNvPicPr preferRelativeResize="0"/>
          <p:nvPr/>
        </p:nvPicPr>
        <p:blipFill rotWithShape="1">
          <a:blip r:embed="rId3">
            <a:alphaModFix/>
          </a:blip>
          <a:srcRect b="-2" l="15164" r="19647" t="0"/>
          <a:stretch/>
        </p:blipFill>
        <p:spPr>
          <a:xfrm>
            <a:off x="7901259" y="2727729"/>
            <a:ext cx="4290741" cy="4130271"/>
          </a:xfrm>
          <a:custGeom>
            <a:rect b="b" l="l" r="r" t="t"/>
            <a:pathLst>
              <a:path extrusionOk="0" h="4130271" w="429074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95" name="Google Shape;195;p3"/>
          <p:cNvSpPr/>
          <p:nvPr/>
        </p:nvSpPr>
        <p:spPr>
          <a:xfrm flipH="1" rot="-6040930">
            <a:off x="6034138" y="-673140"/>
            <a:ext cx="4021193" cy="4021193"/>
          </a:xfrm>
          <a:prstGeom prst="arc">
            <a:avLst>
              <a:gd fmla="val 16200000" name="adj1"/>
              <a:gd fmla="val 20093138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brázok, na ktorom je text, písmo, snímka obrazovky, grafika&#10;&#10;Automaticky generovaný popis" id="196" name="Google Shape;196;p3"/>
          <p:cNvPicPr preferRelativeResize="0"/>
          <p:nvPr/>
        </p:nvPicPr>
        <p:blipFill rotWithShape="1">
          <a:blip r:embed="rId4">
            <a:alphaModFix/>
          </a:blip>
          <a:srcRect b="3" l="13003" r="12116" t="0"/>
          <a:stretch/>
        </p:blipFill>
        <p:spPr>
          <a:xfrm>
            <a:off x="6261607" y="1"/>
            <a:ext cx="3519312" cy="3007909"/>
          </a:xfrm>
          <a:custGeom>
            <a:rect b="b" l="l" r="r" t="t"/>
            <a:pathLst>
              <a:path extrusionOk="0" h="3007909" w="3519312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1" y="0"/>
            <a:ext cx="4167271" cy="6858000"/>
          </a:xfrm>
          <a:custGeom>
            <a:rect b="b" l="l" r="r" t="t"/>
            <a:pathLst>
              <a:path extrusionOk="0" h="6858000" w="4167271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4"/>
          <p:cNvSpPr txBox="1"/>
          <p:nvPr>
            <p:ph type="title"/>
          </p:nvPr>
        </p:nvSpPr>
        <p:spPr>
          <a:xfrm>
            <a:off x="686834" y="1153572"/>
            <a:ext cx="3200400" cy="4461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cs-CZ">
                <a:solidFill>
                  <a:srgbClr val="FFFFFF"/>
                </a:solidFill>
              </a:rPr>
              <a:t>Cíl modulu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04" name="Google Shape;204;p4"/>
          <p:cNvSpPr/>
          <p:nvPr/>
        </p:nvSpPr>
        <p:spPr>
          <a:xfrm flipH="1" rot="10800000">
            <a:off x="7550402" y="2455479"/>
            <a:ext cx="4083433" cy="4083433"/>
          </a:xfrm>
          <a:prstGeom prst="arc">
            <a:avLst>
              <a:gd fmla="val 16200000" name="adj1"/>
              <a:gd fmla="val 0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5" name="Google Shape;205;p4"/>
          <p:cNvGrpSpPr/>
          <p:nvPr/>
        </p:nvGrpSpPr>
        <p:grpSpPr>
          <a:xfrm>
            <a:off x="4194890" y="1135452"/>
            <a:ext cx="7537501" cy="4050000"/>
            <a:chOff x="27618" y="429282"/>
            <a:chExt cx="7537501" cy="4050000"/>
          </a:xfrm>
        </p:grpSpPr>
        <p:sp>
          <p:nvSpPr>
            <p:cNvPr id="206" name="Google Shape;206;p4"/>
            <p:cNvSpPr/>
            <p:nvPr/>
          </p:nvSpPr>
          <p:spPr>
            <a:xfrm>
              <a:off x="466368" y="429282"/>
              <a:ext cx="1372500" cy="1372500"/>
            </a:xfrm>
            <a:prstGeom prst="ellipse">
              <a:avLst/>
            </a:prstGeom>
            <a:solidFill>
              <a:srgbClr val="CCD3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758868" y="721782"/>
              <a:ext cx="787500" cy="7875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27618" y="2229282"/>
              <a:ext cx="2250000" cy="225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4"/>
            <p:cNvSpPr txBox="1"/>
            <p:nvPr/>
          </p:nvSpPr>
          <p:spPr>
            <a:xfrm>
              <a:off x="27618" y="2229282"/>
              <a:ext cx="2250000" cy="225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cs-CZ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Naším cílem je Vás vybavit kompetencemi nutnými k získání digitální pohody a bezpečnosti a podpořit digitální odolnost pro všechny uživatele.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3110119" y="429282"/>
              <a:ext cx="1372500" cy="1372500"/>
            </a:xfrm>
            <a:prstGeom prst="ellipse">
              <a:avLst/>
            </a:prstGeom>
            <a:solidFill>
              <a:srgbClr val="CCD3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3402619" y="721782"/>
              <a:ext cx="787500" cy="7875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2671369" y="2229282"/>
              <a:ext cx="2250000" cy="225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4"/>
            <p:cNvSpPr txBox="1"/>
            <p:nvPr/>
          </p:nvSpPr>
          <p:spPr>
            <a:xfrm>
              <a:off x="2671369" y="2229282"/>
              <a:ext cx="2250000" cy="225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cs-CZ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Těšíme se  na Vaši aktivní účast a osobité názory, kterými přispějete do naší vzdělávací komunity. 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5753869" y="429282"/>
              <a:ext cx="1372500" cy="1372500"/>
            </a:xfrm>
            <a:prstGeom prst="ellipse">
              <a:avLst/>
            </a:prstGeom>
            <a:solidFill>
              <a:srgbClr val="CCD3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6046369" y="721782"/>
              <a:ext cx="787500" cy="7875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315119" y="2229282"/>
              <a:ext cx="2250000" cy="225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4"/>
            <p:cNvSpPr txBox="1"/>
            <p:nvPr/>
          </p:nvSpPr>
          <p:spPr>
            <a:xfrm>
              <a:off x="5315119" y="2229282"/>
              <a:ext cx="2250000" cy="225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cs-CZ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Vydejme se na tuto transformativní cestu společně, zvyšme naši digitální gramotnost a podpořme bezpečnější a inkluzivnější digitální prostředí pro všechny.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5"/>
          <p:cNvSpPr txBox="1"/>
          <p:nvPr>
            <p:ph type="title"/>
          </p:nvPr>
        </p:nvSpPr>
        <p:spPr>
          <a:xfrm>
            <a:off x="838200" y="556995"/>
            <a:ext cx="10515600" cy="11336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5200"/>
              <a:buFont typeface="Arial"/>
              <a:buNone/>
            </a:pPr>
            <a:r>
              <a:rPr lang="cs-CZ" sz="5200"/>
              <a:t>VZDĚLÁVACÍ CÍLE</a:t>
            </a:r>
            <a:endParaRPr/>
          </a:p>
        </p:txBody>
      </p:sp>
      <p:grpSp>
        <p:nvGrpSpPr>
          <p:cNvPr id="224" name="Google Shape;224;p5"/>
          <p:cNvGrpSpPr/>
          <p:nvPr/>
        </p:nvGrpSpPr>
        <p:grpSpPr>
          <a:xfrm>
            <a:off x="838200" y="1426446"/>
            <a:ext cx="10808969" cy="5112642"/>
            <a:chOff x="0" y="-1120201"/>
            <a:chExt cx="10808969" cy="5112642"/>
          </a:xfrm>
        </p:grpSpPr>
        <p:sp>
          <p:nvSpPr>
            <p:cNvPr id="225" name="Google Shape;225;p5"/>
            <p:cNvSpPr/>
            <p:nvPr/>
          </p:nvSpPr>
          <p:spPr>
            <a:xfrm>
              <a:off x="2437" y="-1120201"/>
              <a:ext cx="3076967" cy="5112642"/>
            </a:xfrm>
            <a:prstGeom prst="rect">
              <a:avLst/>
            </a:prstGeom>
            <a:solidFill>
              <a:srgbClr val="F7D5CB">
                <a:alpha val="89803"/>
              </a:srgbClr>
            </a:solidFill>
            <a:ln cap="flat" cmpd="sng" w="12700">
              <a:solidFill>
                <a:srgbClr val="F7D5CB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5"/>
            <p:cNvSpPr txBox="1"/>
            <p:nvPr/>
          </p:nvSpPr>
          <p:spPr>
            <a:xfrm>
              <a:off x="2437" y="822602"/>
              <a:ext cx="3076967" cy="30675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239875" spcFirstLastPara="1" rIns="239875" wrap="square" tIns="330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cs-CZ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Porozumějme digitálnímu občanství</a:t>
              </a:r>
              <a:endPara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b="0" i="0" lang="cs-CZ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Uživatelé budou schopni definovat pojem digitální občanství a vysvětlit jeho význam v kontextu dnešní digitální společnosti.</a:t>
              </a: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1034715" y="0"/>
              <a:ext cx="861671" cy="861671"/>
            </a:xfrm>
            <a:prstGeom prst="ellipse">
              <a:avLst/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5"/>
            <p:cNvSpPr txBox="1"/>
            <p:nvPr/>
          </p:nvSpPr>
          <p:spPr>
            <a:xfrm>
              <a:off x="1160904" y="126189"/>
              <a:ext cx="609293" cy="609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67175" spcFirstLastPara="1" rIns="67175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400"/>
                <a:buFont typeface="Arial"/>
                <a:buNone/>
              </a:pPr>
              <a:r>
                <a:rPr b="0" i="0" lang="cs-CZ" sz="5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0" y="724608"/>
              <a:ext cx="3076967" cy="72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3387102" y="-1120201"/>
              <a:ext cx="4034765" cy="5112642"/>
            </a:xfrm>
            <a:prstGeom prst="rect">
              <a:avLst/>
            </a:prstGeom>
            <a:solidFill>
              <a:srgbClr val="F7D5CB">
                <a:alpha val="89803"/>
              </a:srgbClr>
            </a:solidFill>
            <a:ln cap="flat" cmpd="sng" w="12700">
              <a:solidFill>
                <a:srgbClr val="F7D5CB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5"/>
            <p:cNvSpPr txBox="1"/>
            <p:nvPr/>
          </p:nvSpPr>
          <p:spPr>
            <a:xfrm>
              <a:off x="3387102" y="822602"/>
              <a:ext cx="4034765" cy="30675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239875" spcFirstLastPara="1" rIns="239875" wrap="square" tIns="330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cs-CZ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Online bezpečnost a digitální práva</a:t>
              </a:r>
              <a:endPara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b="0" i="0" lang="cs-CZ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Uživatelé porozumí tomu, jak  mají chránit osobní informace a identitu a dokáží identifikovat digitální práva a odpovědnosti.</a:t>
              </a: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4865199" y="0"/>
              <a:ext cx="861671" cy="861671"/>
            </a:xfrm>
            <a:prstGeom prst="ellipse">
              <a:avLst/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5"/>
            <p:cNvSpPr txBox="1"/>
            <p:nvPr/>
          </p:nvSpPr>
          <p:spPr>
            <a:xfrm>
              <a:off x="4991388" y="126189"/>
              <a:ext cx="609293" cy="609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67175" spcFirstLastPara="1" rIns="67175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400"/>
                <a:buFont typeface="Arial"/>
                <a:buNone/>
              </a:pPr>
              <a:r>
                <a:rPr b="0" i="0" lang="cs-CZ" sz="5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3773199" y="724608"/>
              <a:ext cx="3076967" cy="72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7729564" y="-1120201"/>
              <a:ext cx="3076967" cy="5112642"/>
            </a:xfrm>
            <a:prstGeom prst="rect">
              <a:avLst/>
            </a:prstGeom>
            <a:solidFill>
              <a:srgbClr val="F7D5CB">
                <a:alpha val="89803"/>
              </a:srgbClr>
            </a:solidFill>
            <a:ln cap="flat" cmpd="sng" w="12700">
              <a:solidFill>
                <a:srgbClr val="F7D5CB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5"/>
            <p:cNvSpPr txBox="1"/>
            <p:nvPr/>
          </p:nvSpPr>
          <p:spPr>
            <a:xfrm>
              <a:off x="7729564" y="822602"/>
              <a:ext cx="3076967" cy="30675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239875" spcFirstLastPara="1" rIns="239875" wrap="square" tIns="330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cs-CZ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Etické využívání digitálních technologií</a:t>
              </a:r>
              <a:endPara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b="0" i="0" lang="cs-CZ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Uživatelé budou schopni rozpoznat etická dilemata v digitálních prostorech a aplikovat etická rozhodnutí k jejich vyřešení.</a:t>
              </a: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8835609" y="0"/>
              <a:ext cx="861671" cy="861671"/>
            </a:xfrm>
            <a:prstGeom prst="ellipse">
              <a:avLst/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5"/>
            <p:cNvSpPr txBox="1"/>
            <p:nvPr/>
          </p:nvSpPr>
          <p:spPr>
            <a:xfrm>
              <a:off x="8961798" y="126189"/>
              <a:ext cx="609293" cy="609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67175" spcFirstLastPara="1" rIns="67175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400"/>
                <a:buFont typeface="Arial"/>
                <a:buNone/>
              </a:pPr>
              <a:r>
                <a:rPr b="0" i="0" lang="cs-CZ" sz="5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7732002" y="724536"/>
              <a:ext cx="3076967" cy="72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6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6"/>
          <p:cNvSpPr txBox="1"/>
          <p:nvPr>
            <p:ph type="title"/>
          </p:nvPr>
        </p:nvSpPr>
        <p:spPr>
          <a:xfrm>
            <a:off x="838200" y="556995"/>
            <a:ext cx="10515600" cy="11336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5200"/>
              <a:buFont typeface="Arial"/>
              <a:buNone/>
            </a:pPr>
            <a:r>
              <a:rPr lang="cs-CZ" sz="5200"/>
              <a:t>Výsledky učení</a:t>
            </a:r>
            <a:endParaRPr/>
          </a:p>
        </p:txBody>
      </p:sp>
      <p:grpSp>
        <p:nvGrpSpPr>
          <p:cNvPr id="246" name="Google Shape;246;p6"/>
          <p:cNvGrpSpPr/>
          <p:nvPr/>
        </p:nvGrpSpPr>
        <p:grpSpPr>
          <a:xfrm>
            <a:off x="847442" y="2575449"/>
            <a:ext cx="10497114" cy="2859244"/>
            <a:chOff x="9242" y="746649"/>
            <a:chExt cx="10497114" cy="2859244"/>
          </a:xfrm>
        </p:grpSpPr>
        <p:sp>
          <p:nvSpPr>
            <p:cNvPr id="247" name="Google Shape;247;p6"/>
            <p:cNvSpPr/>
            <p:nvPr/>
          </p:nvSpPr>
          <p:spPr>
            <a:xfrm>
              <a:off x="9242" y="746649"/>
              <a:ext cx="2762398" cy="2859244"/>
            </a:xfrm>
            <a:prstGeom prst="roundRect">
              <a:avLst>
                <a:gd fmla="val 10000" name="adj"/>
              </a:avLst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6"/>
            <p:cNvSpPr txBox="1"/>
            <p:nvPr/>
          </p:nvSpPr>
          <p:spPr>
            <a:xfrm>
              <a:off x="90150" y="827557"/>
              <a:ext cx="2600582" cy="26974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0" i="0" lang="cs-CZ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ÚČASTNÍCI BUDOU SCHOPNI VYSVĚTLIT POJEM DIGITÁLNÍ OBČANSTVÍ A PROKÁZAT JEHO VÝZNAM  V ZODPOVĚDNÉ, ETICKÉ A BEZPEČNÉ ONLINE KOMUNITĚ.</a:t>
              </a:r>
              <a:endParaRPr/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3047880" y="1833734"/>
              <a:ext cx="585628" cy="685074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6"/>
            <p:cNvSpPr txBox="1"/>
            <p:nvPr/>
          </p:nvSpPr>
          <p:spPr>
            <a:xfrm>
              <a:off x="3047880" y="1970749"/>
              <a:ext cx="409940" cy="4110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3876600" y="746649"/>
              <a:ext cx="2762398" cy="2859244"/>
            </a:xfrm>
            <a:prstGeom prst="roundRect">
              <a:avLst>
                <a:gd fmla="val 10000" name="adj"/>
              </a:avLst>
            </a:prstGeom>
            <a:solidFill>
              <a:srgbClr val="C47F6E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6"/>
            <p:cNvSpPr txBox="1"/>
            <p:nvPr/>
          </p:nvSpPr>
          <p:spPr>
            <a:xfrm>
              <a:off x="3957508" y="827557"/>
              <a:ext cx="2600582" cy="26974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0" i="0" lang="cs-CZ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ÚČASTNÍCI BUDOU SCHOPNI IMPLEMENTOVAT STRATEGIE K ZAJIŠTĚNÍ OSOBNÍ INFORMACE V ONLINE PROSTORU A ROZPOZNAT A OBHÁJIT SVÁ DIGITÁLNÍ PRÁVA V RUZNÝCH ONLINE PROSTORECH.</a:t>
              </a: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6915239" y="1833734"/>
              <a:ext cx="585628" cy="685074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4A4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6"/>
            <p:cNvSpPr txBox="1"/>
            <p:nvPr/>
          </p:nvSpPr>
          <p:spPr>
            <a:xfrm>
              <a:off x="6915239" y="1970749"/>
              <a:ext cx="409940" cy="4110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7743958" y="746649"/>
              <a:ext cx="2762398" cy="2859244"/>
            </a:xfrm>
            <a:prstGeom prst="roundRect">
              <a:avLst>
                <a:gd fmla="val 10000" name="adj"/>
              </a:avLst>
            </a:prstGeom>
            <a:solidFill>
              <a:srgbClr val="A4A4A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6"/>
            <p:cNvSpPr txBox="1"/>
            <p:nvPr/>
          </p:nvSpPr>
          <p:spPr>
            <a:xfrm>
              <a:off x="7824866" y="827557"/>
              <a:ext cx="2600582" cy="26974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0" i="0" lang="cs-CZ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ÚČASTNÍCI BUDOU SCHOPNI  APLIKOVAT ETICKÉ PRINCIPY A ROZHODNUTÍ NUTNÁ PRO VYŘEŠENÍ DIGITÁLNÍCH DILEMAT, PRO PODPORU INTEGRITY A RESPEKTU V DIGITÁLNÍCH INTERAKCÍCH.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7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7"/>
          <p:cNvSpPr/>
          <p:nvPr/>
        </p:nvSpPr>
        <p:spPr>
          <a:xfrm>
            <a:off x="10208695" y="1"/>
            <a:ext cx="1135066" cy="477997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7"/>
          <p:cNvSpPr txBox="1"/>
          <p:nvPr>
            <p:ph type="title"/>
          </p:nvPr>
        </p:nvSpPr>
        <p:spPr>
          <a:xfrm>
            <a:off x="838200" y="365125"/>
            <a:ext cx="10515600" cy="818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800"/>
              <a:buFont typeface="Arial"/>
              <a:buNone/>
            </a:pPr>
            <a:r>
              <a:rPr lang="cs-CZ"/>
              <a:t>Očekávání od účastníků:</a:t>
            </a:r>
            <a:endParaRPr/>
          </a:p>
        </p:txBody>
      </p:sp>
      <p:sp>
        <p:nvSpPr>
          <p:cNvPr id="264" name="Google Shape;264;p7"/>
          <p:cNvSpPr/>
          <p:nvPr/>
        </p:nvSpPr>
        <p:spPr>
          <a:xfrm flipH="1" rot="-5400000">
            <a:off x="555710" y="2183223"/>
            <a:ext cx="4083433" cy="4083433"/>
          </a:xfrm>
          <a:prstGeom prst="arc">
            <a:avLst>
              <a:gd fmla="val 16200000" name="adj1"/>
              <a:gd fmla="val 0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7"/>
          <p:cNvSpPr txBox="1"/>
          <p:nvPr>
            <p:ph idx="1" type="body"/>
          </p:nvPr>
        </p:nvSpPr>
        <p:spPr>
          <a:xfrm>
            <a:off x="1257300" y="1477578"/>
            <a:ext cx="10515600" cy="5140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s-CZ" sz="2400"/>
              <a:t>Úspěšně se angažovat v modulu „Digitální občanství“ a dosáhnout výsledků učení tím, že budou: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Char char="❑"/>
            </a:pPr>
            <a:r>
              <a:rPr lang="cs-CZ" sz="2000"/>
              <a:t>Věnovat cca 10 hodin k absolvování modulu a porozumět jeho obsahu.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Char char="❑"/>
            </a:pPr>
            <a:r>
              <a:rPr lang="cs-CZ" sz="2000"/>
              <a:t>Prohlédnout si vytvořená videa určená k dosažení hlubšího porozumění zásadám digitálního občanství.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Char char="❑"/>
            </a:pPr>
            <a:r>
              <a:rPr lang="cs-CZ" sz="2000"/>
              <a:t>Posoudit a přemýšlet o všech prezentacích, osvojit si klíčové pojmy a diskutované strategie.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Char char="❑"/>
            </a:pPr>
            <a:r>
              <a:rPr lang="cs-CZ" sz="2000"/>
              <a:t>Vyplnit všechny kvízy a autoevaluace k porozumění a zapamatování si informací uvedených v modulu.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Char char="❑"/>
            </a:pPr>
            <a:r>
              <a:rPr lang="cs-CZ" sz="2000"/>
              <a:t>Aktivně se angažovat v diskusích a přispět tak ke sdílení výukového prostředí s respektem a ohledem k ostatním.</a:t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Char char="❑"/>
            </a:pPr>
            <a:r>
              <a:rPr lang="cs-CZ" sz="2000"/>
              <a:t>Aktivní účast a splnění úkolů je klíčové pro budování solidních základů digitální společnosti.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rPr lang="cs-CZ" sz="2000"/>
              <a:t> 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8"/>
          <p:cNvSpPr txBox="1"/>
          <p:nvPr/>
        </p:nvSpPr>
        <p:spPr>
          <a:xfrm>
            <a:off x="312298" y="654050"/>
            <a:ext cx="11567404" cy="5327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67604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2667"/>
              <a:buFont typeface="Arial"/>
              <a:buNone/>
            </a:pPr>
            <a:r>
              <a:rPr b="1" i="0" lang="cs-CZ" sz="2667" u="none" cap="none" strike="noStrike">
                <a:solidFill>
                  <a:srgbClr val="92BAB5"/>
                </a:solidFill>
                <a:latin typeface="Arial"/>
                <a:ea typeface="Arial"/>
                <a:cs typeface="Arial"/>
                <a:sym typeface="Arial"/>
              </a:rPr>
              <a:t>Volná licence </a:t>
            </a:r>
            <a:endParaRPr/>
          </a:p>
          <a:p>
            <a:pPr indent="0" lvl="0" marL="0" marR="0" rtl="0" algn="just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Arial"/>
              <a:buNone/>
            </a:pPr>
            <a:r>
              <a:rPr b="0" i="0" lang="cs-CZ" sz="21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just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Arial"/>
              <a:buNone/>
            </a:pPr>
            <a:r>
              <a:rPr b="0" i="0" lang="cs-CZ" sz="21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Tento produkt byl vytvořen jako součást projektu "Building Digital Resilience by Making Digital Wellbeing and Security Accessible to All 2022-2-SK01-KA220-ADU-000096888" za podpory Evropské komise a vyjadřuje výlučně názor autora. Evropská komise neodpovídá za obsah dokumentu. </a:t>
            </a:r>
            <a:endParaRPr/>
          </a:p>
          <a:p>
            <a:pPr indent="0" lvl="0" marL="0" marR="0" rtl="0" algn="just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Arial"/>
              <a:buNone/>
            </a:pPr>
            <a:r>
              <a:rPr b="0" i="0" lang="cs-CZ" sz="21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publication obtains the Creative Commons License CC BY- NC SA.</a:t>
            </a:r>
            <a:endParaRPr/>
          </a:p>
          <a:p>
            <a:pPr indent="0" lvl="0" marL="0" marR="0" rtl="0" algn="just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Calibri"/>
              <a:buNone/>
            </a:pPr>
            <a:r>
              <a:t/>
            </a:r>
            <a:endParaRPr b="0" i="0" sz="21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Arial"/>
              <a:buNone/>
            </a:pPr>
            <a:r>
              <a:rPr b="0" i="0" lang="cs-CZ" sz="21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just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Calibri"/>
              <a:buNone/>
            </a:pPr>
            <a:r>
              <a:t/>
            </a:r>
            <a:endParaRPr b="0" i="0" sz="21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Calibri"/>
              <a:buNone/>
            </a:pPr>
            <a:r>
              <a:t/>
            </a:r>
            <a:endParaRPr b="0" i="0" sz="21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Arial"/>
              <a:buNone/>
            </a:pPr>
            <a:r>
              <a:rPr b="0" i="0" lang="cs-CZ" sz="21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Tato licence opravňuje distribuovat, remixovat, vylepšovat a vytvářet další obsahy, ale pouze nekomerčně. Je-li obsah používán, musí být:</a:t>
            </a:r>
            <a:endParaRPr/>
          </a:p>
          <a:p>
            <a:pPr indent="0" lvl="0" marL="0" marR="0" rtl="0" algn="just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Calibri"/>
              <a:buNone/>
            </a:pPr>
            <a:r>
              <a:t/>
            </a:r>
            <a:endParaRPr b="0" i="0" sz="21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Arial"/>
              <a:buNone/>
            </a:pPr>
            <a:r>
              <a:rPr b="0" i="0" lang="cs-CZ" sz="21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1.Uveden zdroj a link k licenci a musí být uvedeny případné úpravy textu. Copyright zůstává autorům dokumentů.</a:t>
            </a:r>
            <a:endParaRPr/>
          </a:p>
          <a:p>
            <a:pPr indent="0" lvl="0" marL="0" marR="0" rtl="0" algn="just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Arial"/>
              <a:buNone/>
            </a:pPr>
            <a:r>
              <a:rPr b="0" i="0" lang="cs-CZ" sz="21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2.Text nesmí být použit ke komerčním účelům.</a:t>
            </a:r>
            <a:endParaRPr/>
          </a:p>
          <a:p>
            <a:pPr indent="0" lvl="0" marL="0" marR="0" rtl="0" algn="just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Arial"/>
              <a:buNone/>
            </a:pPr>
            <a:r>
              <a:rPr b="0" i="0" lang="cs-CZ" sz="21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3.Dojde-li k úpravám textu, musí být úpravy uvedeny pod identickou licencí jako originál.</a:t>
            </a:r>
            <a:endParaRPr/>
          </a:p>
          <a:p>
            <a:pPr indent="0" lvl="1" marL="304815" marR="0" rtl="0" algn="just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33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304815" marR="0" rtl="0" algn="just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2133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Vyloučení odpovědnosti:  </a:t>
            </a:r>
            <a:endParaRPr/>
          </a:p>
          <a:p>
            <a:pPr indent="0" lvl="0" marL="0" marR="0" rtl="0" algn="just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Calibri"/>
              <a:buNone/>
            </a:pPr>
            <a:r>
              <a:t/>
            </a:r>
            <a:endParaRPr b="1" i="0" sz="2133" u="none" cap="none" strike="noStrike">
              <a:solidFill>
                <a:srgbClr val="FFAA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Arial"/>
              <a:buNone/>
            </a:pPr>
            <a:r>
              <a:rPr b="0" i="0" lang="cs-CZ" sz="21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Finančně podpořeno Evropskou unií. Názory a stanoviska vyjádřená v textu nutně nereflektují názory EU a Evropské exekutivní agentury (EACEA). Obě instituce neodpovídají za obsah.</a:t>
            </a:r>
            <a:endParaRPr b="0" i="0" sz="21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8"/>
          <p:cNvSpPr/>
          <p:nvPr/>
        </p:nvSpPr>
        <p:spPr>
          <a:xfrm>
            <a:off x="406400" y="2362200"/>
            <a:ext cx="1562748" cy="539148"/>
          </a:xfrm>
          <a:custGeom>
            <a:rect b="b" l="l" r="r" t="t"/>
            <a:pathLst>
              <a:path extrusionOk="0" h="808722" w="2344122">
                <a:moveTo>
                  <a:pt x="0" y="0"/>
                </a:moveTo>
                <a:lnTo>
                  <a:pt x="2344122" y="0"/>
                </a:lnTo>
                <a:lnTo>
                  <a:pt x="2344122" y="808722"/>
                </a:lnTo>
                <a:lnTo>
                  <a:pt x="0" y="8087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Motív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Motí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otív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2024-06-25T08:54:12Z</dcterms:created>
  <dc:creator>Alexandros Koumanis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0x010100FC39A8C05164174D8B0CC0E9EA7C08B6</vt:lpwstr>
  </property>
  <property fmtid="{D5CDD505-2E9C-101B-9397-08002B2CF9AE}" pid="3" name="MediaServiceImageTags">
    <vt:lpwstr/>
  </property>
</Properties>
</file>