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Play"/>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iLodcNJBIdySnkUtxiWeZJNLoC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Play-bold.fntdata"/><Relationship Id="rId14" Type="http://schemas.openxmlformats.org/officeDocument/2006/relationships/font" Target="fonts/Play-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k-SK"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25.png"/><Relationship Id="rId10" Type="http://schemas.openxmlformats.org/officeDocument/2006/relationships/image" Target="../media/image1.png"/><Relationship Id="rId9"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3.jpg"/><Relationship Id="rId8"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5" name="Shape 15"/>
        <p:cNvGrpSpPr/>
        <p:nvPr/>
      </p:nvGrpSpPr>
      <p:grpSpPr>
        <a:xfrm>
          <a:off x="0" y="0"/>
          <a:ext cx="0" cy="0"/>
          <a:chOff x="0" y="0"/>
          <a:chExt cx="0" cy="0"/>
        </a:xfrm>
      </p:grpSpPr>
      <p:sp>
        <p:nvSpPr>
          <p:cNvPr id="16" name="Google Shape;1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12"/>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4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1" name="Shape 91"/>
        <p:cNvGrpSpPr/>
        <p:nvPr/>
      </p:nvGrpSpPr>
      <p:grpSpPr>
        <a:xfrm>
          <a:off x="0" y="0"/>
          <a:ext cx="0" cy="0"/>
          <a:chOff x="0" y="0"/>
          <a:chExt cx="0" cy="0"/>
        </a:xfrm>
      </p:grpSpPr>
      <p:sp>
        <p:nvSpPr>
          <p:cNvPr id="92" name="Google Shape;92;p24"/>
          <p:cNvSpPr txBox="1"/>
          <p:nvPr/>
        </p:nvSpPr>
        <p:spPr>
          <a:xfrm>
            <a:off x="1524000" y="2649480"/>
            <a:ext cx="9144000" cy="745313"/>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mbria"/>
              <a:buNone/>
            </a:pPr>
            <a:r>
              <a:rPr b="1" i="0" lang="sk-SK" sz="2000" u="none" cap="none" strike="noStrike">
                <a:solidFill>
                  <a:srgbClr val="FFAA5A"/>
                </a:solidFill>
                <a:latin typeface="Cambria"/>
                <a:ea typeface="Cambria"/>
                <a:cs typeface="Cambria"/>
                <a:sym typeface="Cambria"/>
              </a:rPr>
              <a:t>ERASMUS+KA220-ADU - Cooperation partnerships in adult education</a:t>
            </a:r>
            <a:endParaRPr b="1" i="0" sz="2000" u="none" cap="none" strike="noStrike">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2000"/>
              <a:buFont typeface="Cambria"/>
              <a:buNone/>
            </a:pPr>
            <a:r>
              <a:rPr b="1" i="0" lang="sk-SK" sz="2000" u="none" cap="none" strike="noStrike">
                <a:solidFill>
                  <a:srgbClr val="FFAA5A"/>
                </a:solidFill>
                <a:latin typeface="Cambria"/>
                <a:ea typeface="Cambria"/>
                <a:cs typeface="Cambria"/>
                <a:sym typeface="Cambria"/>
              </a:rPr>
              <a:t>KA220-ADU-2BF13E10 </a:t>
            </a:r>
            <a:endParaRPr b="1" i="0" sz="2000" u="none" cap="none" strike="noStrike">
              <a:solidFill>
                <a:srgbClr val="FFAA5A"/>
              </a:solidFill>
              <a:latin typeface="Cambria"/>
              <a:ea typeface="Cambria"/>
              <a:cs typeface="Cambria"/>
              <a:sym typeface="Cambria"/>
            </a:endParaRPr>
          </a:p>
        </p:txBody>
      </p:sp>
      <p:sp>
        <p:nvSpPr>
          <p:cNvPr id="93" name="Google Shape;93;p24"/>
          <p:cNvSpPr txBox="1"/>
          <p:nvPr/>
        </p:nvSpPr>
        <p:spPr>
          <a:xfrm>
            <a:off x="1297172" y="1042061"/>
            <a:ext cx="9597656"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sk-SK" sz="2600" u="none" cap="none" strike="noStrike">
                <a:solidFill>
                  <a:srgbClr val="92BAB5"/>
                </a:solidFill>
                <a:latin typeface="Cambria"/>
                <a:ea typeface="Cambria"/>
                <a:cs typeface="Cambria"/>
                <a:sym typeface="Cambria"/>
              </a:rPr>
              <a:t>Building Digital Resilience by Making Digital Wellbeing and</a:t>
            </a:r>
            <a:br>
              <a:rPr b="1" i="0" lang="sk-SK" sz="2600" u="none" cap="none" strike="noStrike">
                <a:solidFill>
                  <a:srgbClr val="92BAB5"/>
                </a:solidFill>
                <a:latin typeface="Cambria"/>
                <a:ea typeface="Cambria"/>
                <a:cs typeface="Cambria"/>
                <a:sym typeface="Cambria"/>
              </a:rPr>
            </a:br>
            <a:r>
              <a:rPr b="1" i="0" lang="sk-SK" sz="2600" u="none" cap="none" strike="noStrike">
                <a:solidFill>
                  <a:srgbClr val="92BAB5"/>
                </a:solidFill>
                <a:latin typeface="Cambria"/>
                <a:ea typeface="Cambria"/>
                <a:cs typeface="Cambria"/>
                <a:sym typeface="Cambria"/>
              </a:rPr>
              <a:t>Security Accessible to All</a:t>
            </a:r>
            <a:br>
              <a:rPr b="1" i="0" lang="sk-SK" sz="2600" u="none" cap="none" strike="noStrike">
                <a:solidFill>
                  <a:srgbClr val="92BAB5"/>
                </a:solidFill>
                <a:latin typeface="Cambria"/>
                <a:ea typeface="Cambria"/>
                <a:cs typeface="Cambria"/>
                <a:sym typeface="Cambria"/>
              </a:rPr>
            </a:br>
            <a:r>
              <a:rPr b="1" i="0" lang="sk-SK" sz="2600" u="none" cap="none" strike="noStrike">
                <a:solidFill>
                  <a:srgbClr val="92BAB5"/>
                </a:solidFill>
                <a:latin typeface="Cambria"/>
                <a:ea typeface="Cambria"/>
                <a:cs typeface="Cambria"/>
                <a:sym typeface="Cambria"/>
              </a:rPr>
              <a:t>&lt;&lt;DigiWELL&gt;&gt;</a:t>
            </a:r>
            <a:endParaRPr b="0" i="0" sz="2600" u="none" cap="none" strike="noStrike">
              <a:solidFill>
                <a:schemeClr val="dk1"/>
              </a:solidFill>
              <a:latin typeface="Calibri"/>
              <a:ea typeface="Calibri"/>
              <a:cs typeface="Calibri"/>
              <a:sym typeface="Calibri"/>
            </a:endParaRPr>
          </a:p>
        </p:txBody>
      </p:sp>
      <p:grpSp>
        <p:nvGrpSpPr>
          <p:cNvPr id="94" name="Google Shape;94;p24"/>
          <p:cNvGrpSpPr/>
          <p:nvPr/>
        </p:nvGrpSpPr>
        <p:grpSpPr>
          <a:xfrm>
            <a:off x="404037" y="5915131"/>
            <a:ext cx="11602577" cy="790052"/>
            <a:chOff x="435935" y="5851336"/>
            <a:chExt cx="11602577" cy="790052"/>
          </a:xfrm>
        </p:grpSpPr>
        <p:pic>
          <p:nvPicPr>
            <p:cNvPr descr="Obrázok, na ktorom je text" id="95" name="Google Shape;95;p24"/>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6" name="Google Shape;96;p24"/>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7" name="Google Shape;97;p24"/>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8" name="Google Shape;98;p24"/>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9" name="Google Shape;99;p24"/>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100" name="Google Shape;100;p24"/>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1" name="Google Shape;101;p24"/>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2" name="Google Shape;102;p24"/>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3" name="Google Shape;103;p24"/>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4" name="Shape 104"/>
        <p:cNvGrpSpPr/>
        <p:nvPr/>
      </p:nvGrpSpPr>
      <p:grpSpPr>
        <a:xfrm>
          <a:off x="0" y="0"/>
          <a:ext cx="0" cy="0"/>
          <a:chOff x="0" y="0"/>
          <a:chExt cx="0" cy="0"/>
        </a:xfrm>
      </p:grpSpPr>
      <p:sp>
        <p:nvSpPr>
          <p:cNvPr id="105" name="Google Shape;105;p25"/>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48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8" name="Shape 108"/>
        <p:cNvGrpSpPr/>
        <p:nvPr/>
      </p:nvGrpSpPr>
      <p:grpSpPr>
        <a:xfrm>
          <a:off x="0" y="0"/>
          <a:ext cx="0" cy="0"/>
          <a:chOff x="0" y="0"/>
          <a:chExt cx="0" cy="0"/>
        </a:xfrm>
      </p:grpSpPr>
      <p:sp>
        <p:nvSpPr>
          <p:cNvPr id="109" name="Google Shape;109;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4" name="Shape 114"/>
        <p:cNvGrpSpPr/>
        <p:nvPr/>
      </p:nvGrpSpPr>
      <p:grpSpPr>
        <a:xfrm>
          <a:off x="0" y="0"/>
          <a:ext cx="0" cy="0"/>
          <a:chOff x="0" y="0"/>
          <a:chExt cx="0" cy="0"/>
        </a:xfrm>
      </p:grpSpPr>
      <p:sp>
        <p:nvSpPr>
          <p:cNvPr id="115" name="Google Shape;115;p2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9" name="Google Shape;119;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2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29"/>
          <p:cNvSpPr/>
          <p:nvPr>
            <p:ph idx="2" type="pic"/>
          </p:nvPr>
        </p:nvSpPr>
        <p:spPr>
          <a:xfrm>
            <a:off x="5183188" y="987425"/>
            <a:ext cx="6172200" cy="4873625"/>
          </a:xfrm>
          <a:prstGeom prst="rect">
            <a:avLst/>
          </a:prstGeom>
          <a:noFill/>
          <a:ln>
            <a:noFill/>
          </a:ln>
        </p:spPr>
      </p:sp>
      <p:sp>
        <p:nvSpPr>
          <p:cNvPr id="126" name="Google Shape;126;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2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2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type="title">
  <p:cSld name="TITLE">
    <p:spTree>
      <p:nvGrpSpPr>
        <p:cNvPr id="21" name="Shape 21"/>
        <p:cNvGrpSpPr/>
        <p:nvPr/>
      </p:nvGrpSpPr>
      <p:grpSpPr>
        <a:xfrm>
          <a:off x="0" y="0"/>
          <a:ext cx="0" cy="0"/>
          <a:chOff x="0" y="0"/>
          <a:chExt cx="0" cy="0"/>
        </a:xfrm>
      </p:grpSpPr>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54" name="Shape 54"/>
        <p:cNvGrpSpPr/>
        <p:nvPr/>
      </p:nvGrpSpPr>
      <p:grpSpPr>
        <a:xfrm>
          <a:off x="0" y="0"/>
          <a:ext cx="0" cy="0"/>
          <a:chOff x="0" y="0"/>
          <a:chExt cx="0" cy="0"/>
        </a:xfrm>
      </p:grpSpPr>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1"/>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29.png"/><Relationship Id="rId11" Type="http://schemas.openxmlformats.org/officeDocument/2006/relationships/image" Target="../media/image1.png"/><Relationship Id="rId10" Type="http://schemas.openxmlformats.org/officeDocument/2006/relationships/image" Target="../media/image21.png"/><Relationship Id="rId12" Type="http://schemas.openxmlformats.org/officeDocument/2006/relationships/image" Target="../media/image17.png"/><Relationship Id="rId9" Type="http://schemas.openxmlformats.org/officeDocument/2006/relationships/image" Target="../media/image5.jp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20.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5" name="Google Shape;135;p1"/>
          <p:cNvSpPr txBox="1"/>
          <p:nvPr>
            <p:ph type="title"/>
          </p:nvPr>
        </p:nvSpPr>
        <p:spPr>
          <a:xfrm>
            <a:off x="6269558" y="1862924"/>
            <a:ext cx="5334930" cy="147751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AA5A"/>
              </a:buClr>
              <a:buSzPts val="4400"/>
              <a:buFont typeface="Arial"/>
              <a:buNone/>
            </a:pPr>
            <a:r>
              <a:rPr b="1" lang="sk-SK">
                <a:solidFill>
                  <a:srgbClr val="FFAA5A"/>
                </a:solidFill>
                <a:latin typeface="Arial"/>
                <a:ea typeface="Arial"/>
                <a:cs typeface="Arial"/>
                <a:sym typeface="Arial"/>
              </a:rPr>
              <a:t>Digitálne občianstvo - úvod</a:t>
            </a:r>
            <a:endParaRPr b="1">
              <a:solidFill>
                <a:srgbClr val="FFAA5A"/>
              </a:solidFill>
              <a:latin typeface="Arial"/>
              <a:ea typeface="Arial"/>
              <a:cs typeface="Arial"/>
              <a:sym typeface="Arial"/>
            </a:endParaRPr>
          </a:p>
        </p:txBody>
      </p:sp>
      <p:sp>
        <p:nvSpPr>
          <p:cNvPr id="136" name="Google Shape;136;p1"/>
          <p:cNvSpPr/>
          <p:nvPr/>
        </p:nvSpPr>
        <p:spPr>
          <a:xfrm flipH="1">
            <a:off x="530529" y="1"/>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7" name="Google Shape;137;p1"/>
          <p:cNvSpPr/>
          <p:nvPr/>
        </p:nvSpPr>
        <p:spPr>
          <a:xfrm flipH="1">
            <a:off x="4349052" y="0"/>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1"/>
          <p:cNvSpPr/>
          <p:nvPr/>
        </p:nvSpPr>
        <p:spPr>
          <a:xfrm flipH="1">
            <a:off x="0" y="2916245"/>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39" name="Google Shape;139;p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1"/>
          <p:cNvSpPr/>
          <p:nvPr/>
        </p:nvSpPr>
        <p:spPr>
          <a:xfrm flipH="1">
            <a:off x="3697761" y="5717906"/>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1"/>
          <p:cNvSpPr/>
          <p:nvPr/>
        </p:nvSpPr>
        <p:spPr>
          <a:xfrm flipH="1">
            <a:off x="4520513" y="6258756"/>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Obrázok, na ktorom je text" id="142" name="Google Shape;142;p1"/>
          <p:cNvPicPr preferRelativeResize="0"/>
          <p:nvPr/>
        </p:nvPicPr>
        <p:blipFill rotWithShape="1">
          <a:blip r:embed="rId3">
            <a:alphaModFix/>
          </a:blip>
          <a:srcRect b="0" l="0" r="0" t="0"/>
          <a:stretch/>
        </p:blipFill>
        <p:spPr>
          <a:xfrm>
            <a:off x="7733616" y="963504"/>
            <a:ext cx="2406814" cy="529376"/>
          </a:xfrm>
          <a:prstGeom prst="rect">
            <a:avLst/>
          </a:prstGeom>
          <a:noFill/>
          <a:ln>
            <a:noFill/>
          </a:ln>
        </p:spPr>
      </p:pic>
      <p:pic>
        <p:nvPicPr>
          <p:cNvPr id="143" name="Google Shape;143;p1"/>
          <p:cNvPicPr preferRelativeResize="0"/>
          <p:nvPr/>
        </p:nvPicPr>
        <p:blipFill rotWithShape="1">
          <a:blip r:embed="rId4">
            <a:alphaModFix/>
          </a:blip>
          <a:srcRect b="0" l="0" r="0" t="0"/>
          <a:stretch/>
        </p:blipFill>
        <p:spPr>
          <a:xfrm>
            <a:off x="5822658" y="5151053"/>
            <a:ext cx="817175" cy="777669"/>
          </a:xfrm>
          <a:prstGeom prst="rect">
            <a:avLst/>
          </a:prstGeom>
          <a:noFill/>
          <a:ln>
            <a:noFill/>
          </a:ln>
        </p:spPr>
      </p:pic>
      <p:pic>
        <p:nvPicPr>
          <p:cNvPr descr="Slovenská poľnohospodárska univerzita v Nitre" id="144" name="Google Shape;144;p1"/>
          <p:cNvPicPr preferRelativeResize="0"/>
          <p:nvPr/>
        </p:nvPicPr>
        <p:blipFill rotWithShape="1">
          <a:blip r:embed="rId5">
            <a:alphaModFix/>
          </a:blip>
          <a:srcRect b="0" l="0" r="0" t="0"/>
          <a:stretch/>
        </p:blipFill>
        <p:spPr>
          <a:xfrm>
            <a:off x="6746258" y="5272445"/>
            <a:ext cx="1185350" cy="504492"/>
          </a:xfrm>
          <a:prstGeom prst="rect">
            <a:avLst/>
          </a:prstGeom>
          <a:noFill/>
          <a:ln>
            <a:noFill/>
          </a:ln>
        </p:spPr>
      </p:pic>
      <p:pic>
        <p:nvPicPr>
          <p:cNvPr id="145" name="Google Shape;145;p1"/>
          <p:cNvPicPr preferRelativeResize="0"/>
          <p:nvPr/>
        </p:nvPicPr>
        <p:blipFill rotWithShape="1">
          <a:blip r:embed="rId6">
            <a:alphaModFix/>
          </a:blip>
          <a:srcRect b="0" l="0" r="0" t="0"/>
          <a:stretch/>
        </p:blipFill>
        <p:spPr>
          <a:xfrm>
            <a:off x="8059380" y="5242752"/>
            <a:ext cx="773010" cy="1016004"/>
          </a:xfrm>
          <a:prstGeom prst="rect">
            <a:avLst/>
          </a:prstGeom>
          <a:noFill/>
          <a:ln>
            <a:noFill/>
          </a:ln>
        </p:spPr>
      </p:pic>
      <p:pic>
        <p:nvPicPr>
          <p:cNvPr descr="Logo" id="146" name="Google Shape;146;p1"/>
          <p:cNvPicPr preferRelativeResize="0"/>
          <p:nvPr/>
        </p:nvPicPr>
        <p:blipFill rotWithShape="1">
          <a:blip r:embed="rId7">
            <a:alphaModFix/>
          </a:blip>
          <a:srcRect b="0" l="0" r="0" t="0"/>
          <a:stretch/>
        </p:blipFill>
        <p:spPr>
          <a:xfrm>
            <a:off x="8832390" y="5213414"/>
            <a:ext cx="1017490" cy="504492"/>
          </a:xfrm>
          <a:prstGeom prst="rect">
            <a:avLst/>
          </a:prstGeom>
          <a:noFill/>
          <a:ln>
            <a:noFill/>
          </a:ln>
        </p:spPr>
      </p:pic>
      <p:pic>
        <p:nvPicPr>
          <p:cNvPr id="147" name="Google Shape;147;p1"/>
          <p:cNvPicPr preferRelativeResize="0"/>
          <p:nvPr/>
        </p:nvPicPr>
        <p:blipFill rotWithShape="1">
          <a:blip r:embed="rId8">
            <a:alphaModFix/>
          </a:blip>
          <a:srcRect b="0" l="0" r="0" t="0"/>
          <a:stretch/>
        </p:blipFill>
        <p:spPr>
          <a:xfrm>
            <a:off x="9965882" y="5208372"/>
            <a:ext cx="1215490" cy="564513"/>
          </a:xfrm>
          <a:prstGeom prst="rect">
            <a:avLst/>
          </a:prstGeom>
          <a:noFill/>
          <a:ln>
            <a:noFill/>
          </a:ln>
        </p:spPr>
      </p:pic>
      <p:pic>
        <p:nvPicPr>
          <p:cNvPr descr="AIFED - Formación, cultura y empleo en Granada" id="148" name="Google Shape;148;p1"/>
          <p:cNvPicPr preferRelativeResize="0"/>
          <p:nvPr/>
        </p:nvPicPr>
        <p:blipFill rotWithShape="1">
          <a:blip r:embed="rId9">
            <a:alphaModFix/>
          </a:blip>
          <a:srcRect b="0" l="0" r="0" t="0"/>
          <a:stretch/>
        </p:blipFill>
        <p:spPr>
          <a:xfrm>
            <a:off x="6223099" y="5771248"/>
            <a:ext cx="1598293" cy="523875"/>
          </a:xfrm>
          <a:prstGeom prst="rect">
            <a:avLst/>
          </a:prstGeom>
          <a:noFill/>
          <a:ln>
            <a:noFill/>
          </a:ln>
        </p:spPr>
      </p:pic>
      <p:pic>
        <p:nvPicPr>
          <p:cNvPr id="149" name="Google Shape;149;p1"/>
          <p:cNvPicPr preferRelativeResize="0"/>
          <p:nvPr/>
        </p:nvPicPr>
        <p:blipFill rotWithShape="1">
          <a:blip r:embed="rId10">
            <a:alphaModFix/>
          </a:blip>
          <a:srcRect b="0" l="0" r="0" t="0"/>
          <a:stretch/>
        </p:blipFill>
        <p:spPr>
          <a:xfrm>
            <a:off x="8937023" y="5889422"/>
            <a:ext cx="1575172" cy="228600"/>
          </a:xfrm>
          <a:prstGeom prst="rect">
            <a:avLst/>
          </a:prstGeom>
          <a:noFill/>
          <a:ln>
            <a:noFill/>
          </a:ln>
        </p:spPr>
      </p:pic>
      <p:pic>
        <p:nvPicPr>
          <p:cNvPr descr="Syzygia Foundation" id="150" name="Google Shape;150;p1"/>
          <p:cNvPicPr preferRelativeResize="0"/>
          <p:nvPr/>
        </p:nvPicPr>
        <p:blipFill rotWithShape="1">
          <a:blip r:embed="rId11">
            <a:alphaModFix/>
          </a:blip>
          <a:srcRect b="0" l="0" r="0" t="0"/>
          <a:stretch/>
        </p:blipFill>
        <p:spPr>
          <a:xfrm>
            <a:off x="10621679" y="5862581"/>
            <a:ext cx="1491323" cy="282282"/>
          </a:xfrm>
          <a:prstGeom prst="rect">
            <a:avLst/>
          </a:prstGeom>
          <a:noFill/>
          <a:ln>
            <a:noFill/>
          </a:ln>
        </p:spPr>
      </p:pic>
      <p:sp>
        <p:nvSpPr>
          <p:cNvPr id="151" name="Google Shape;151;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b="0" i="0" lang="sk-SK" sz="1400" u="none" cap="none" strike="noStrike">
                <a:solidFill>
                  <a:srgbClr val="000000"/>
                </a:solidFill>
                <a:latin typeface="Arial"/>
                <a:ea typeface="Arial"/>
                <a:cs typeface="Arial"/>
                <a:sym typeface="Arial"/>
              </a:rPr>
              <a:t>Budovanie digitálnej odolnosti sprístupnením digitálnej pohody a bezpečnosti všetkým</a:t>
            </a:r>
            <a:br>
              <a:rPr b="0" i="0" lang="sk-SK" sz="1400" u="none" cap="none" strike="noStrike">
                <a:solidFill>
                  <a:srgbClr val="000000"/>
                </a:solidFill>
                <a:latin typeface="Arial"/>
                <a:ea typeface="Arial"/>
                <a:cs typeface="Arial"/>
                <a:sym typeface="Arial"/>
              </a:rPr>
            </a:br>
            <a:r>
              <a:rPr b="0" i="0" lang="sk-SK" sz="1100" u="none" cap="none" strike="noStrike">
                <a:solidFill>
                  <a:srgbClr val="000000"/>
                </a:solidFill>
                <a:latin typeface="Arial"/>
                <a:ea typeface="Arial"/>
                <a:cs typeface="Arial"/>
                <a:sym typeface="Arial"/>
              </a:rPr>
              <a:t>2022-2-SK01-KA220-ADU-000096888</a:t>
            </a:r>
            <a:endParaRPr b="0" i="0" sz="1400" u="none" cap="none" strike="noStrike">
              <a:solidFill>
                <a:srgbClr val="000000"/>
              </a:solidFill>
              <a:latin typeface="Arial"/>
              <a:ea typeface="Arial"/>
              <a:cs typeface="Arial"/>
              <a:sym typeface="Arial"/>
            </a:endParaRPr>
          </a:p>
        </p:txBody>
      </p:sp>
      <p:pic>
        <p:nvPicPr>
          <p:cNvPr descr="Is digital citizenship really that different than citizens… | Flickr" id="152" name="Google Shape;152;p1"/>
          <p:cNvPicPr preferRelativeResize="0"/>
          <p:nvPr/>
        </p:nvPicPr>
        <p:blipFill rotWithShape="1">
          <a:blip r:embed="rId12">
            <a:alphaModFix/>
          </a:blip>
          <a:srcRect b="6954" l="271" r="1050" t="11652"/>
          <a:stretch/>
        </p:blipFill>
        <p:spPr>
          <a:xfrm>
            <a:off x="1099553" y="1611198"/>
            <a:ext cx="3686091" cy="304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
          <p:cNvSpPr/>
          <p:nvPr/>
        </p:nvSpPr>
        <p:spPr>
          <a:xfrm>
            <a:off x="0" y="8313"/>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 name="Google Shape;158;p2"/>
          <p:cNvSpPr txBox="1"/>
          <p:nvPr>
            <p:ph type="title"/>
          </p:nvPr>
        </p:nvSpPr>
        <p:spPr>
          <a:xfrm>
            <a:off x="479394" y="1070800"/>
            <a:ext cx="3939688"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4800"/>
              <a:buFont typeface="Arial"/>
              <a:buNone/>
            </a:pPr>
            <a:r>
              <a:rPr lang="sk-SK">
                <a:solidFill>
                  <a:srgbClr val="FFAA5A"/>
                </a:solidFill>
              </a:rPr>
              <a:t>DIGITÁLNE OBČIANSTVO</a:t>
            </a:r>
            <a:endParaRPr/>
          </a:p>
        </p:txBody>
      </p:sp>
      <p:cxnSp>
        <p:nvCxnSpPr>
          <p:cNvPr id="159" name="Google Shape;159;p2"/>
          <p:cNvCxnSpPr/>
          <p:nvPr/>
        </p:nvCxnSpPr>
        <p:spPr>
          <a:xfrm>
            <a:off x="4728053" y="1132114"/>
            <a:ext cx="0" cy="5717573"/>
          </a:xfrm>
          <a:prstGeom prst="straightConnector1">
            <a:avLst/>
          </a:prstGeom>
          <a:noFill/>
          <a:ln cap="sq" cmpd="sng" w="25400">
            <a:solidFill>
              <a:schemeClr val="accent1"/>
            </a:solidFill>
            <a:prstDash val="solid"/>
            <a:bevel/>
            <a:headEnd len="sm" w="sm" type="none"/>
            <a:tailEnd len="sm" w="sm" type="none"/>
          </a:ln>
        </p:spPr>
      </p:cxnSp>
      <p:grpSp>
        <p:nvGrpSpPr>
          <p:cNvPr id="160" name="Google Shape;160;p2"/>
          <p:cNvGrpSpPr/>
          <p:nvPr/>
        </p:nvGrpSpPr>
        <p:grpSpPr>
          <a:xfrm>
            <a:off x="5108535" y="1072608"/>
            <a:ext cx="6245265" cy="5585730"/>
            <a:chOff x="0" y="1808"/>
            <a:chExt cx="6245265" cy="5585730"/>
          </a:xfrm>
        </p:grpSpPr>
        <p:sp>
          <p:nvSpPr>
            <p:cNvPr id="161" name="Google Shape;161;p2"/>
            <p:cNvSpPr/>
            <p:nvPr/>
          </p:nvSpPr>
          <p:spPr>
            <a:xfrm>
              <a:off x="0" y="1808"/>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233059" y="175158"/>
              <a:ext cx="423745" cy="42374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889864" y="1808"/>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txBox="1"/>
            <p:nvPr/>
          </p:nvSpPr>
          <p:spPr>
            <a:xfrm>
              <a:off x="889864" y="1808"/>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800"/>
                <a:buFont typeface="Arial"/>
                <a:buNone/>
              </a:pPr>
              <a:r>
                <a:rPr b="1" i="0" lang="sk-SK" sz="2800" u="none" cap="none" strike="noStrike">
                  <a:solidFill>
                    <a:schemeClr val="dk1"/>
                  </a:solidFill>
                  <a:latin typeface="Arial"/>
                  <a:ea typeface="Arial"/>
                  <a:cs typeface="Arial"/>
                  <a:sym typeface="Arial"/>
                </a:rPr>
                <a:t>OBSAH</a:t>
              </a:r>
              <a:endParaRPr b="0" i="0" sz="2800" u="none" cap="none" strike="noStrike">
                <a:solidFill>
                  <a:schemeClr val="dk1"/>
                </a:solidFill>
                <a:latin typeface="Arial"/>
                <a:ea typeface="Arial"/>
                <a:cs typeface="Arial"/>
                <a:sym typeface="Arial"/>
              </a:endParaRPr>
            </a:p>
          </p:txBody>
        </p:sp>
        <p:sp>
          <p:nvSpPr>
            <p:cNvPr id="165" name="Google Shape;165;p2"/>
            <p:cNvSpPr/>
            <p:nvPr/>
          </p:nvSpPr>
          <p:spPr>
            <a:xfrm>
              <a:off x="0" y="964865"/>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233059" y="1138215"/>
              <a:ext cx="423745" cy="42374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889864" y="964865"/>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txBox="1"/>
            <p:nvPr/>
          </p:nvSpPr>
          <p:spPr>
            <a:xfrm>
              <a:off x="889864" y="964865"/>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sk-SK" sz="2000" u="none" cap="none" strike="noStrike">
                  <a:solidFill>
                    <a:schemeClr val="dk1"/>
                  </a:solidFill>
                  <a:latin typeface="Arial"/>
                  <a:ea typeface="Arial"/>
                  <a:cs typeface="Arial"/>
                  <a:sym typeface="Arial"/>
                </a:rPr>
                <a:t>Úvod</a:t>
              </a:r>
              <a:endParaRPr b="0" i="0" sz="2000" u="none" cap="none" strike="noStrike">
                <a:solidFill>
                  <a:schemeClr val="dk1"/>
                </a:solidFill>
                <a:latin typeface="Arial"/>
                <a:ea typeface="Arial"/>
                <a:cs typeface="Arial"/>
                <a:sym typeface="Arial"/>
              </a:endParaRPr>
            </a:p>
          </p:txBody>
        </p:sp>
        <p:sp>
          <p:nvSpPr>
            <p:cNvPr id="169" name="Google Shape;169;p2"/>
            <p:cNvSpPr/>
            <p:nvPr/>
          </p:nvSpPr>
          <p:spPr>
            <a:xfrm>
              <a:off x="0" y="1927922"/>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233059" y="2101272"/>
              <a:ext cx="423745" cy="42374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889864" y="1927922"/>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txBox="1"/>
            <p:nvPr/>
          </p:nvSpPr>
          <p:spPr>
            <a:xfrm>
              <a:off x="889864" y="1927922"/>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sk-SK" sz="2000" u="none" cap="none" strike="noStrike">
                  <a:solidFill>
                    <a:schemeClr val="dk1"/>
                  </a:solidFill>
                  <a:latin typeface="Arial"/>
                  <a:ea typeface="Arial"/>
                  <a:cs typeface="Arial"/>
                  <a:sym typeface="Arial"/>
                </a:rPr>
                <a:t>Pochopenie digitálneho občianstva</a:t>
              </a:r>
              <a:endParaRPr b="0" i="0" sz="2000" u="none" cap="none" strike="noStrike">
                <a:solidFill>
                  <a:schemeClr val="dk1"/>
                </a:solidFill>
                <a:latin typeface="Arial"/>
                <a:ea typeface="Arial"/>
                <a:cs typeface="Arial"/>
                <a:sym typeface="Arial"/>
              </a:endParaRPr>
            </a:p>
          </p:txBody>
        </p:sp>
        <p:sp>
          <p:nvSpPr>
            <p:cNvPr id="173" name="Google Shape;173;p2"/>
            <p:cNvSpPr/>
            <p:nvPr/>
          </p:nvSpPr>
          <p:spPr>
            <a:xfrm>
              <a:off x="0" y="2890979"/>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233059" y="3064329"/>
              <a:ext cx="423745" cy="42374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889864" y="2890979"/>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txBox="1"/>
            <p:nvPr/>
          </p:nvSpPr>
          <p:spPr>
            <a:xfrm>
              <a:off x="889864" y="2890979"/>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sk-SK" sz="2000" u="none" cap="none" strike="noStrike">
                  <a:solidFill>
                    <a:schemeClr val="dk1"/>
                  </a:solidFill>
                  <a:latin typeface="Arial"/>
                  <a:ea typeface="Arial"/>
                  <a:cs typeface="Arial"/>
                  <a:sym typeface="Arial"/>
                </a:rPr>
                <a:t>Online bezpečnosť a digitálne práva</a:t>
              </a:r>
              <a:endParaRPr b="0" i="0" sz="2000" u="none" cap="none" strike="noStrike">
                <a:solidFill>
                  <a:schemeClr val="dk1"/>
                </a:solidFill>
                <a:latin typeface="Arial"/>
                <a:ea typeface="Arial"/>
                <a:cs typeface="Arial"/>
                <a:sym typeface="Arial"/>
              </a:endParaRPr>
            </a:p>
          </p:txBody>
        </p:sp>
        <p:sp>
          <p:nvSpPr>
            <p:cNvPr id="177" name="Google Shape;177;p2"/>
            <p:cNvSpPr/>
            <p:nvPr/>
          </p:nvSpPr>
          <p:spPr>
            <a:xfrm>
              <a:off x="0" y="3854036"/>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233059" y="4027386"/>
              <a:ext cx="423745" cy="423745"/>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889864" y="3854036"/>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txBox="1"/>
            <p:nvPr/>
          </p:nvSpPr>
          <p:spPr>
            <a:xfrm>
              <a:off x="889864" y="3854036"/>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sk-SK" sz="2000" u="none" cap="none" strike="noStrike">
                  <a:solidFill>
                    <a:schemeClr val="dk1"/>
                  </a:solidFill>
                  <a:latin typeface="Arial"/>
                  <a:ea typeface="Arial"/>
                  <a:cs typeface="Arial"/>
                  <a:sym typeface="Arial"/>
                </a:rPr>
                <a:t>Etické používanie digitálnych technológií </a:t>
              </a:r>
              <a:endParaRPr b="0" i="0" sz="2000" u="none" cap="none" strike="noStrike">
                <a:solidFill>
                  <a:schemeClr val="dk1"/>
                </a:solidFill>
                <a:latin typeface="Arial"/>
                <a:ea typeface="Arial"/>
                <a:cs typeface="Arial"/>
                <a:sym typeface="Arial"/>
              </a:endParaRPr>
            </a:p>
          </p:txBody>
        </p:sp>
        <p:sp>
          <p:nvSpPr>
            <p:cNvPr id="181" name="Google Shape;181;p2"/>
            <p:cNvSpPr/>
            <p:nvPr/>
          </p:nvSpPr>
          <p:spPr>
            <a:xfrm>
              <a:off x="0" y="4817093"/>
              <a:ext cx="6245265" cy="77044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233059" y="4990443"/>
              <a:ext cx="423745" cy="423745"/>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889864" y="4817093"/>
              <a:ext cx="5355400" cy="7704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txBox="1"/>
            <p:nvPr/>
          </p:nvSpPr>
          <p:spPr>
            <a:xfrm>
              <a:off x="889864" y="4817093"/>
              <a:ext cx="5355400" cy="770445"/>
            </a:xfrm>
            <a:prstGeom prst="rect">
              <a:avLst/>
            </a:prstGeom>
            <a:noFill/>
            <a:ln>
              <a:noFill/>
            </a:ln>
          </p:spPr>
          <p:txBody>
            <a:bodyPr anchorCtr="0" anchor="ctr" bIns="81525" lIns="81525" spcFirstLastPara="1" rIns="81525" wrap="square" tIns="81525">
              <a:noAutofit/>
            </a:bodyPr>
            <a:lstStyle/>
            <a:p>
              <a:pPr indent="0" lvl="0" marL="0" marR="0" rtl="0" algn="l">
                <a:lnSpc>
                  <a:spcPct val="90000"/>
                </a:lnSpc>
                <a:spcBef>
                  <a:spcPts val="0"/>
                </a:spcBef>
                <a:spcAft>
                  <a:spcPts val="0"/>
                </a:spcAft>
                <a:buClr>
                  <a:schemeClr val="dk1"/>
                </a:buClr>
                <a:buSzPts val="2000"/>
                <a:buFont typeface="Arial"/>
                <a:buNone/>
              </a:pPr>
              <a:r>
                <a:rPr b="0" i="0" lang="sk-SK" sz="2000" u="none" cap="none" strike="noStrike">
                  <a:solidFill>
                    <a:schemeClr val="dk1"/>
                  </a:solidFill>
                  <a:latin typeface="Arial"/>
                  <a:ea typeface="Arial"/>
                  <a:cs typeface="Arial"/>
                  <a:sym typeface="Arial"/>
                </a:rPr>
                <a:t>Súhrn</a:t>
              </a:r>
              <a:endParaRPr b="0" i="0" sz="2000" u="none" cap="none" strike="noStrike">
                <a:solidFill>
                  <a:schemeClr val="dk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3"/>
          <p:cNvSpPr txBox="1"/>
          <p:nvPr>
            <p:ph type="title"/>
          </p:nvPr>
        </p:nvSpPr>
        <p:spPr>
          <a:xfrm>
            <a:off x="838201" y="345810"/>
            <a:ext cx="5120561"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sk-SK"/>
              <a:t>ÚVOD</a:t>
            </a:r>
            <a:endParaRPr/>
          </a:p>
        </p:txBody>
      </p:sp>
      <p:sp>
        <p:nvSpPr>
          <p:cNvPr id="192" name="Google Shape;192;p3"/>
          <p:cNvSpPr txBox="1"/>
          <p:nvPr>
            <p:ph idx="1" type="body"/>
          </p:nvPr>
        </p:nvSpPr>
        <p:spPr>
          <a:xfrm>
            <a:off x="838201" y="1825625"/>
            <a:ext cx="5092194"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400"/>
              <a:buChar char="❑"/>
            </a:pPr>
            <a:r>
              <a:rPr lang="sk-SK" sz="2400"/>
              <a:t>Vitajte v module „Digitálne občianstvo“, pútavej ceste navrhnutej tak, aby vám poskytla základné zručnosti a znalosti pre bezpečnú a etickú existenciu v digitálnom svete. </a:t>
            </a:r>
            <a:endParaRPr sz="2400"/>
          </a:p>
          <a:p>
            <a:pPr indent="-228600" lvl="0" marL="228600" rtl="0" algn="l">
              <a:lnSpc>
                <a:spcPct val="90000"/>
              </a:lnSpc>
              <a:spcBef>
                <a:spcPts val="1000"/>
              </a:spcBef>
              <a:spcAft>
                <a:spcPts val="0"/>
              </a:spcAft>
              <a:buSzPts val="2400"/>
              <a:buChar char="❑"/>
            </a:pPr>
            <a:r>
              <a:rPr lang="sk-SK" sz="2400"/>
              <a:t>V tomto module sa budeme venovať kľúčovým konceptom digitálneho občianstva vrátane svojich online  práv a povinností, ďalej si povieme, ako chrániť svoju digitálnu identitu a poukážeme na dôležitosť digitálnej etiky.  </a:t>
            </a:r>
            <a:endParaRPr/>
          </a:p>
        </p:txBody>
      </p:sp>
      <p:sp>
        <p:nvSpPr>
          <p:cNvPr id="193" name="Google Shape;193;p3"/>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brázok, na ktorom je snímka obrazovky, animovaná rozprávka, animák, kreslený obrázok&#10;&#10;Automaticky generovaný popis" id="194" name="Google Shape;194;p3"/>
          <p:cNvPicPr preferRelativeResize="0"/>
          <p:nvPr/>
        </p:nvPicPr>
        <p:blipFill rotWithShape="1">
          <a:blip r:embed="rId3">
            <a:alphaModFix/>
          </a:blip>
          <a:srcRect b="-2" l="15164" r="19647" t="0"/>
          <a:stretch/>
        </p:blipFill>
        <p:spPr>
          <a:xfrm>
            <a:off x="7901259" y="2727729"/>
            <a:ext cx="4290741" cy="4130271"/>
          </a:xfrm>
          <a:custGeom>
            <a:rect b="b" l="l" r="r" t="t"/>
            <a:pathLst>
              <a:path extrusionOk="0" h="4130271" w="429074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195" name="Google Shape;195;p3"/>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Obrázok, na ktorom je text, písmo, snímka obrazovky, grafika&#10;&#10;Automaticky generovaný popis" id="196" name="Google Shape;196;p3"/>
          <p:cNvPicPr preferRelativeResize="0"/>
          <p:nvPr/>
        </p:nvPicPr>
        <p:blipFill rotWithShape="1">
          <a:blip r:embed="rId4">
            <a:alphaModFix/>
          </a:blip>
          <a:srcRect b="3" l="13003" r="12116" t="0"/>
          <a:stretch/>
        </p:blipFill>
        <p:spPr>
          <a:xfrm>
            <a:off x="6261607" y="1"/>
            <a:ext cx="3519312" cy="3007909"/>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2" name="Google Shape;202;p4"/>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3" name="Google Shape;203;p4"/>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800"/>
              <a:buFont typeface="Arial"/>
              <a:buNone/>
            </a:pPr>
            <a:r>
              <a:rPr lang="sk-SK">
                <a:solidFill>
                  <a:srgbClr val="FFFFFF"/>
                </a:solidFill>
              </a:rPr>
              <a:t>Cieľ modulu</a:t>
            </a:r>
            <a:endParaRPr>
              <a:solidFill>
                <a:srgbClr val="FFFFFF"/>
              </a:solidFill>
            </a:endParaRPr>
          </a:p>
        </p:txBody>
      </p:sp>
      <p:sp>
        <p:nvSpPr>
          <p:cNvPr id="204" name="Google Shape;204;p4"/>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205" name="Google Shape;205;p4"/>
          <p:cNvGrpSpPr/>
          <p:nvPr/>
        </p:nvGrpSpPr>
        <p:grpSpPr>
          <a:xfrm>
            <a:off x="4194890" y="1125128"/>
            <a:ext cx="7537501" cy="4323312"/>
            <a:chOff x="27618" y="418958"/>
            <a:chExt cx="7537501" cy="4323312"/>
          </a:xfrm>
        </p:grpSpPr>
        <p:sp>
          <p:nvSpPr>
            <p:cNvPr id="206" name="Google Shape;206;p4"/>
            <p:cNvSpPr/>
            <p:nvPr/>
          </p:nvSpPr>
          <p:spPr>
            <a:xfrm>
              <a:off x="466368" y="418958"/>
              <a:ext cx="1372500" cy="13725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758868" y="711458"/>
              <a:ext cx="787500" cy="7875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27618" y="2218958"/>
              <a:ext cx="2250000" cy="25233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txBox="1"/>
            <p:nvPr/>
          </p:nvSpPr>
          <p:spPr>
            <a:xfrm>
              <a:off x="27618" y="2218958"/>
              <a:ext cx="2250000" cy="252331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sk-SK" sz="1800" u="none" cap="none" strike="noStrike">
                  <a:solidFill>
                    <a:schemeClr val="dk1"/>
                  </a:solidFill>
                  <a:latin typeface="Arial"/>
                  <a:ea typeface="Arial"/>
                  <a:cs typeface="Arial"/>
                  <a:sym typeface="Arial"/>
                </a:rPr>
                <a:t>Naším cieľom je vybaviť vás kompetenciami potrebnými pre digitálnu pohodu a bezpečnosť a podporiť digitálnu odolnosť u všetkých užívateľov.</a:t>
              </a:r>
              <a:endParaRPr b="0" i="0" sz="1800" u="none" cap="none" strike="noStrike">
                <a:solidFill>
                  <a:schemeClr val="dk1"/>
                </a:solidFill>
                <a:latin typeface="Arial"/>
                <a:ea typeface="Arial"/>
                <a:cs typeface="Arial"/>
                <a:sym typeface="Arial"/>
              </a:endParaRPr>
            </a:p>
          </p:txBody>
        </p:sp>
        <p:sp>
          <p:nvSpPr>
            <p:cNvPr id="210" name="Google Shape;210;p4"/>
            <p:cNvSpPr/>
            <p:nvPr/>
          </p:nvSpPr>
          <p:spPr>
            <a:xfrm>
              <a:off x="3110119" y="418958"/>
              <a:ext cx="1372500" cy="13725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3402619" y="711458"/>
              <a:ext cx="787500" cy="7875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2671369" y="2218958"/>
              <a:ext cx="2250000" cy="25233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txBox="1"/>
            <p:nvPr/>
          </p:nvSpPr>
          <p:spPr>
            <a:xfrm>
              <a:off x="2671369" y="2218958"/>
              <a:ext cx="2250000" cy="252331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Arial"/>
                <a:buNone/>
              </a:pPr>
              <a:r>
                <a:rPr b="0" i="0" lang="sk-SK" sz="1800" u="none" cap="none" strike="noStrike">
                  <a:solidFill>
                    <a:schemeClr val="dk1"/>
                  </a:solidFill>
                  <a:latin typeface="Arial"/>
                  <a:ea typeface="Arial"/>
                  <a:cs typeface="Arial"/>
                  <a:sym typeface="Arial"/>
                </a:rPr>
                <a:t>Tešíme sa na vašu aktívnu účasť a jedinečné návrhy, ktoré prinesiete do našej vzdelávacej komunity.  </a:t>
              </a:r>
              <a:endParaRPr b="0" i="0" sz="1800" u="none" cap="none" strike="noStrike">
                <a:solidFill>
                  <a:schemeClr val="dk1"/>
                </a:solidFill>
                <a:latin typeface="Arial"/>
                <a:ea typeface="Arial"/>
                <a:cs typeface="Arial"/>
                <a:sym typeface="Arial"/>
              </a:endParaRPr>
            </a:p>
          </p:txBody>
        </p:sp>
        <p:sp>
          <p:nvSpPr>
            <p:cNvPr id="214" name="Google Shape;214;p4"/>
            <p:cNvSpPr/>
            <p:nvPr/>
          </p:nvSpPr>
          <p:spPr>
            <a:xfrm>
              <a:off x="5753869" y="418958"/>
              <a:ext cx="1372500" cy="13725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6046369" y="711458"/>
              <a:ext cx="787500" cy="787500"/>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5315119" y="2218958"/>
              <a:ext cx="2250000" cy="252331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txBox="1"/>
            <p:nvPr/>
          </p:nvSpPr>
          <p:spPr>
            <a:xfrm>
              <a:off x="5315119" y="2218958"/>
              <a:ext cx="2250000" cy="252331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Calibri"/>
                <a:buNone/>
              </a:pPr>
              <a:r>
                <a:rPr b="0" i="0" lang="sk-SK" sz="1800" u="none" cap="none" strike="noStrike">
                  <a:solidFill>
                    <a:schemeClr val="dk1"/>
                  </a:solidFill>
                  <a:latin typeface="Calibri"/>
                  <a:ea typeface="Calibri"/>
                  <a:cs typeface="Calibri"/>
                  <a:sym typeface="Calibri"/>
                </a:rPr>
                <a:t> </a:t>
              </a:r>
              <a:r>
                <a:rPr b="0" i="0" lang="sk-SK" sz="1800" u="none" cap="none" strike="noStrike">
                  <a:solidFill>
                    <a:schemeClr val="dk1"/>
                  </a:solidFill>
                  <a:latin typeface="Arial"/>
                  <a:ea typeface="Arial"/>
                  <a:cs typeface="Arial"/>
                  <a:sym typeface="Arial"/>
                </a:rPr>
                <a:t>Vydajme sa spoločne na túto cestu transformácie, zdokonaľme svoju digitálnu gramotnosť a podporme bezpečnejšie digitálne prostredie pre každého.</a:t>
              </a:r>
              <a:endParaRPr b="0" i="0" sz="1800" u="none" cap="none" strike="noStrik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5"/>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200"/>
              <a:buFont typeface="Arial"/>
              <a:buNone/>
            </a:pPr>
            <a:r>
              <a:rPr lang="sk-SK" sz="5200"/>
              <a:t>VZDELÁVACIE CIELE</a:t>
            </a:r>
            <a:endParaRPr/>
          </a:p>
        </p:txBody>
      </p:sp>
      <p:grpSp>
        <p:nvGrpSpPr>
          <p:cNvPr id="224" name="Google Shape;224;p5"/>
          <p:cNvGrpSpPr/>
          <p:nvPr/>
        </p:nvGrpSpPr>
        <p:grpSpPr>
          <a:xfrm>
            <a:off x="838200" y="1426446"/>
            <a:ext cx="10808969" cy="5112642"/>
            <a:chOff x="0" y="-1120201"/>
            <a:chExt cx="10808969" cy="5112642"/>
          </a:xfrm>
        </p:grpSpPr>
        <p:sp>
          <p:nvSpPr>
            <p:cNvPr id="225" name="Google Shape;225;p5"/>
            <p:cNvSpPr/>
            <p:nvPr/>
          </p:nvSpPr>
          <p:spPr>
            <a:xfrm>
              <a:off x="2437" y="-1120201"/>
              <a:ext cx="3076967"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txBox="1"/>
            <p:nvPr/>
          </p:nvSpPr>
          <p:spPr>
            <a:xfrm>
              <a:off x="2437" y="822602"/>
              <a:ext cx="3076967"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sk-SK" sz="1800" u="none" cap="none" strike="noStrike">
                  <a:solidFill>
                    <a:schemeClr val="dk1"/>
                  </a:solidFill>
                  <a:latin typeface="Arial"/>
                  <a:ea typeface="Arial"/>
                  <a:cs typeface="Arial"/>
                  <a:sym typeface="Arial"/>
                </a:rPr>
                <a:t>Pochopenie digitálneho občianstva</a:t>
              </a:r>
              <a:endParaRPr/>
            </a:p>
            <a:p>
              <a:pPr indent="0" lvl="0" marL="0" marR="0" rtl="0" algn="l">
                <a:lnSpc>
                  <a:spcPct val="90000"/>
                </a:lnSpc>
                <a:spcBef>
                  <a:spcPts val="630"/>
                </a:spcBef>
                <a:spcAft>
                  <a:spcPts val="0"/>
                </a:spcAft>
                <a:buClr>
                  <a:schemeClr val="dk1"/>
                </a:buClr>
                <a:buSzPts val="1600"/>
                <a:buFont typeface="Arial"/>
                <a:buNone/>
              </a:pPr>
              <a:r>
                <a:rPr b="0" i="0" lang="sk-SK" sz="1600" u="none" cap="none" strike="noStrike">
                  <a:solidFill>
                    <a:schemeClr val="dk1"/>
                  </a:solidFill>
                  <a:latin typeface="Arial"/>
                  <a:ea typeface="Arial"/>
                  <a:cs typeface="Arial"/>
                  <a:sym typeface="Arial"/>
                </a:rPr>
                <a:t>Užívatelia budú schopní definovať digitálne občianstvo a vysvetliť jeho dôležitosť v dnešnej digitálnej spoločnosti.</a:t>
              </a:r>
              <a:endParaRPr b="0" i="0" sz="1600" u="none" cap="none" strike="noStrike">
                <a:solidFill>
                  <a:schemeClr val="dk1"/>
                </a:solidFill>
                <a:latin typeface="Arial"/>
                <a:ea typeface="Arial"/>
                <a:cs typeface="Arial"/>
                <a:sym typeface="Arial"/>
              </a:endParaRPr>
            </a:p>
          </p:txBody>
        </p:sp>
        <p:sp>
          <p:nvSpPr>
            <p:cNvPr id="227" name="Google Shape;227;p5"/>
            <p:cNvSpPr/>
            <p:nvPr/>
          </p:nvSpPr>
          <p:spPr>
            <a:xfrm>
              <a:off x="1034715"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txBox="1"/>
            <p:nvPr/>
          </p:nvSpPr>
          <p:spPr>
            <a:xfrm>
              <a:off x="1160904"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sk-SK" sz="5400" u="none" cap="none" strike="noStrike">
                  <a:solidFill>
                    <a:schemeClr val="lt1"/>
                  </a:solidFill>
                  <a:latin typeface="Arial"/>
                  <a:ea typeface="Arial"/>
                  <a:cs typeface="Arial"/>
                  <a:sym typeface="Arial"/>
                </a:rPr>
                <a:t>1</a:t>
              </a:r>
              <a:endParaRPr/>
            </a:p>
          </p:txBody>
        </p:sp>
        <p:sp>
          <p:nvSpPr>
            <p:cNvPr id="229" name="Google Shape;229;p5"/>
            <p:cNvSpPr/>
            <p:nvPr/>
          </p:nvSpPr>
          <p:spPr>
            <a:xfrm>
              <a:off x="0" y="724608"/>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3387102" y="-1120201"/>
              <a:ext cx="4034765"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txBox="1"/>
            <p:nvPr/>
          </p:nvSpPr>
          <p:spPr>
            <a:xfrm>
              <a:off x="3387102" y="822602"/>
              <a:ext cx="4034765"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sk-SK" sz="1800" u="none" cap="none" strike="noStrike">
                  <a:solidFill>
                    <a:schemeClr val="dk1"/>
                  </a:solidFill>
                  <a:latin typeface="Arial"/>
                  <a:ea typeface="Arial"/>
                  <a:cs typeface="Arial"/>
                  <a:sym typeface="Arial"/>
                </a:rPr>
                <a:t>Online bezpečnosť a digitálne práva </a:t>
              </a:r>
              <a:endParaRPr/>
            </a:p>
            <a:p>
              <a:pPr indent="0" lvl="0" marL="0" marR="0" rtl="0" algn="l">
                <a:lnSpc>
                  <a:spcPct val="90000"/>
                </a:lnSpc>
                <a:spcBef>
                  <a:spcPts val="630"/>
                </a:spcBef>
                <a:spcAft>
                  <a:spcPts val="0"/>
                </a:spcAft>
                <a:buClr>
                  <a:schemeClr val="dk1"/>
                </a:buClr>
                <a:buSzPts val="1600"/>
                <a:buFont typeface="Arial"/>
                <a:buNone/>
              </a:pPr>
              <a:r>
                <a:rPr b="0" i="0" lang="sk-SK" sz="1600" u="none" cap="none" strike="noStrike">
                  <a:solidFill>
                    <a:schemeClr val="dk1"/>
                  </a:solidFill>
                  <a:latin typeface="Arial"/>
                  <a:ea typeface="Arial"/>
                  <a:cs typeface="Arial"/>
                  <a:sym typeface="Arial"/>
                </a:rPr>
                <a:t>Užívatelia sa naučia, ako chrániť svoje osobné údaje online a ako identifikovať svoje digitálne práva a povinnosti. </a:t>
              </a:r>
              <a:endParaRPr b="0" i="0" sz="1600" u="none" cap="none" strike="noStrike">
                <a:solidFill>
                  <a:schemeClr val="dk1"/>
                </a:solidFill>
                <a:latin typeface="Arial"/>
                <a:ea typeface="Arial"/>
                <a:cs typeface="Arial"/>
                <a:sym typeface="Arial"/>
              </a:endParaRPr>
            </a:p>
          </p:txBody>
        </p:sp>
        <p:sp>
          <p:nvSpPr>
            <p:cNvPr id="232" name="Google Shape;232;p5"/>
            <p:cNvSpPr/>
            <p:nvPr/>
          </p:nvSpPr>
          <p:spPr>
            <a:xfrm>
              <a:off x="4865199"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txBox="1"/>
            <p:nvPr/>
          </p:nvSpPr>
          <p:spPr>
            <a:xfrm>
              <a:off x="4991388"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sk-SK" sz="5400" u="none" cap="none" strike="noStrike">
                  <a:solidFill>
                    <a:schemeClr val="lt1"/>
                  </a:solidFill>
                  <a:latin typeface="Arial"/>
                  <a:ea typeface="Arial"/>
                  <a:cs typeface="Arial"/>
                  <a:sym typeface="Arial"/>
                </a:rPr>
                <a:t>2</a:t>
              </a:r>
              <a:endParaRPr b="0" i="0" sz="5400" u="none" cap="none" strike="noStrike">
                <a:solidFill>
                  <a:schemeClr val="lt1"/>
                </a:solidFill>
                <a:latin typeface="Arial"/>
                <a:ea typeface="Arial"/>
                <a:cs typeface="Arial"/>
                <a:sym typeface="Arial"/>
              </a:endParaRPr>
            </a:p>
          </p:txBody>
        </p:sp>
        <p:sp>
          <p:nvSpPr>
            <p:cNvPr id="234" name="Google Shape;234;p5"/>
            <p:cNvSpPr/>
            <p:nvPr/>
          </p:nvSpPr>
          <p:spPr>
            <a:xfrm>
              <a:off x="3773199" y="724608"/>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7729564" y="-1120201"/>
              <a:ext cx="3076967" cy="5112642"/>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txBox="1"/>
            <p:nvPr/>
          </p:nvSpPr>
          <p:spPr>
            <a:xfrm>
              <a:off x="7729564" y="822602"/>
              <a:ext cx="3076967" cy="3067585"/>
            </a:xfrm>
            <a:prstGeom prst="rect">
              <a:avLst/>
            </a:prstGeom>
            <a:noFill/>
            <a:ln>
              <a:noFill/>
            </a:ln>
          </p:spPr>
          <p:txBody>
            <a:bodyPr anchorCtr="0" anchor="t" bIns="330200" lIns="239875" spcFirstLastPara="1" rIns="239875" wrap="square" tIns="330200">
              <a:noAutofit/>
            </a:bodyPr>
            <a:lstStyle/>
            <a:p>
              <a:pPr indent="0" lvl="0" marL="0" marR="0" rtl="0" algn="l">
                <a:lnSpc>
                  <a:spcPct val="90000"/>
                </a:lnSpc>
                <a:spcBef>
                  <a:spcPts val="0"/>
                </a:spcBef>
                <a:spcAft>
                  <a:spcPts val="0"/>
                </a:spcAft>
                <a:buClr>
                  <a:schemeClr val="dk1"/>
                </a:buClr>
                <a:buSzPts val="1800"/>
                <a:buFont typeface="Arial"/>
                <a:buNone/>
              </a:pPr>
              <a:r>
                <a:rPr b="1" i="0" lang="sk-SK" sz="1800" u="none" cap="none" strike="noStrike">
                  <a:solidFill>
                    <a:schemeClr val="dk1"/>
                  </a:solidFill>
                  <a:latin typeface="Arial"/>
                  <a:ea typeface="Arial"/>
                  <a:cs typeface="Arial"/>
                  <a:sym typeface="Arial"/>
                </a:rPr>
                <a:t>Etické používanie digitálnych technológií</a:t>
              </a:r>
              <a:endParaRPr/>
            </a:p>
            <a:p>
              <a:pPr indent="0" lvl="0" marL="0" marR="0" rtl="0" algn="l">
                <a:lnSpc>
                  <a:spcPct val="90000"/>
                </a:lnSpc>
                <a:spcBef>
                  <a:spcPts val="630"/>
                </a:spcBef>
                <a:spcAft>
                  <a:spcPts val="0"/>
                </a:spcAft>
                <a:buClr>
                  <a:schemeClr val="dk1"/>
                </a:buClr>
                <a:buSzPts val="1600"/>
                <a:buFont typeface="Arial"/>
                <a:buNone/>
              </a:pPr>
              <a:r>
                <a:rPr b="0" i="0" lang="sk-SK" sz="1600" u="none" cap="none" strike="noStrike">
                  <a:solidFill>
                    <a:schemeClr val="dk1"/>
                  </a:solidFill>
                  <a:latin typeface="Arial"/>
                  <a:ea typeface="Arial"/>
                  <a:cs typeface="Arial"/>
                  <a:sym typeface="Arial"/>
                </a:rPr>
                <a:t>Užívatelia budú schopní rozpoznať etické dilemy v digitálnom svete a aplikovať etické rozhodnutia pre ich riešenie. </a:t>
              </a:r>
              <a:endParaRPr b="0" i="0" sz="1600" u="none" cap="none" strike="noStrike">
                <a:solidFill>
                  <a:schemeClr val="dk1"/>
                </a:solidFill>
                <a:latin typeface="Arial"/>
                <a:ea typeface="Arial"/>
                <a:cs typeface="Arial"/>
                <a:sym typeface="Arial"/>
              </a:endParaRPr>
            </a:p>
          </p:txBody>
        </p:sp>
        <p:sp>
          <p:nvSpPr>
            <p:cNvPr id="237" name="Google Shape;237;p5"/>
            <p:cNvSpPr/>
            <p:nvPr/>
          </p:nvSpPr>
          <p:spPr>
            <a:xfrm>
              <a:off x="8835609" y="0"/>
              <a:ext cx="861671" cy="861671"/>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txBox="1"/>
            <p:nvPr/>
          </p:nvSpPr>
          <p:spPr>
            <a:xfrm>
              <a:off x="8961798" y="126189"/>
              <a:ext cx="609293" cy="609293"/>
            </a:xfrm>
            <a:prstGeom prst="rect">
              <a:avLst/>
            </a:prstGeom>
            <a:noFill/>
            <a:ln>
              <a:noFill/>
            </a:ln>
          </p:spPr>
          <p:txBody>
            <a:bodyPr anchorCtr="0" anchor="ctr" bIns="12700" lIns="67175" spcFirstLastPara="1" rIns="67175" wrap="square" tIns="12700">
              <a:noAutofit/>
            </a:bodyPr>
            <a:lstStyle/>
            <a:p>
              <a:pPr indent="0" lvl="0" marL="0" marR="0" rtl="0" algn="ctr">
                <a:lnSpc>
                  <a:spcPct val="90000"/>
                </a:lnSpc>
                <a:spcBef>
                  <a:spcPts val="0"/>
                </a:spcBef>
                <a:spcAft>
                  <a:spcPts val="0"/>
                </a:spcAft>
                <a:buClr>
                  <a:schemeClr val="lt1"/>
                </a:buClr>
                <a:buSzPts val="5400"/>
                <a:buFont typeface="Arial"/>
                <a:buNone/>
              </a:pPr>
              <a:r>
                <a:rPr b="0" i="0" lang="sk-SK" sz="5400" u="none" cap="none" strike="noStrike">
                  <a:solidFill>
                    <a:schemeClr val="lt1"/>
                  </a:solidFill>
                  <a:latin typeface="Arial"/>
                  <a:ea typeface="Arial"/>
                  <a:cs typeface="Arial"/>
                  <a:sym typeface="Arial"/>
                </a:rPr>
                <a:t>3</a:t>
              </a:r>
              <a:endParaRPr/>
            </a:p>
          </p:txBody>
        </p:sp>
        <p:sp>
          <p:nvSpPr>
            <p:cNvPr id="239" name="Google Shape;239;p5"/>
            <p:cNvSpPr/>
            <p:nvPr/>
          </p:nvSpPr>
          <p:spPr>
            <a:xfrm>
              <a:off x="7732002" y="724536"/>
              <a:ext cx="3076967" cy="72"/>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5" name="Google Shape;245;p6"/>
          <p:cNvSpPr txBox="1"/>
          <p:nvPr>
            <p:ph type="title"/>
          </p:nvPr>
        </p:nvSpPr>
        <p:spPr>
          <a:xfrm>
            <a:off x="838200" y="556995"/>
            <a:ext cx="10515600" cy="11336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5200"/>
              <a:buFont typeface="Arial"/>
              <a:buNone/>
            </a:pPr>
            <a:r>
              <a:rPr lang="sk-SK" sz="5200"/>
              <a:t>VÝSLEDKY VZDELÁVANIA</a:t>
            </a:r>
            <a:endParaRPr/>
          </a:p>
        </p:txBody>
      </p:sp>
      <p:grpSp>
        <p:nvGrpSpPr>
          <p:cNvPr id="246" name="Google Shape;246;p6"/>
          <p:cNvGrpSpPr/>
          <p:nvPr/>
        </p:nvGrpSpPr>
        <p:grpSpPr>
          <a:xfrm>
            <a:off x="847442" y="2593658"/>
            <a:ext cx="10497114" cy="2822826"/>
            <a:chOff x="9242" y="764858"/>
            <a:chExt cx="10497114" cy="2822826"/>
          </a:xfrm>
        </p:grpSpPr>
        <p:sp>
          <p:nvSpPr>
            <p:cNvPr id="247" name="Google Shape;247;p6"/>
            <p:cNvSpPr/>
            <p:nvPr/>
          </p:nvSpPr>
          <p:spPr>
            <a:xfrm>
              <a:off x="9242" y="764858"/>
              <a:ext cx="2762398" cy="2822826"/>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txBox="1"/>
            <p:nvPr/>
          </p:nvSpPr>
          <p:spPr>
            <a:xfrm>
              <a:off x="90150" y="845766"/>
              <a:ext cx="2600582" cy="266101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Arial"/>
                <a:buNone/>
              </a:pPr>
              <a:r>
                <a:rPr b="0" i="0" lang="sk-SK" sz="1800" u="none" cap="none" strike="noStrike">
                  <a:solidFill>
                    <a:schemeClr val="lt1"/>
                  </a:solidFill>
                  <a:latin typeface="Arial"/>
                  <a:ea typeface="Arial"/>
                  <a:cs typeface="Arial"/>
                  <a:sym typeface="Arial"/>
                </a:rPr>
                <a:t>ÚČASTNÍCI BUDÚ SCHOPNÍ VYSVETLIŤ   PODSTATU  DIGITÁLNEHO OBČIANSTVA A  DEMONŠTROVAŤ JEHO VÝZNAM PRE PODPORU ZODPOVEDNEJ, ETICKEJ A BEZPEČNEJ ONLINE KOMUNITY.  </a:t>
              </a:r>
              <a:endParaRPr/>
            </a:p>
          </p:txBody>
        </p:sp>
        <p:sp>
          <p:nvSpPr>
            <p:cNvPr id="249" name="Google Shape;249;p6"/>
            <p:cNvSpPr/>
            <p:nvPr/>
          </p:nvSpPr>
          <p:spPr>
            <a:xfrm>
              <a:off x="3047880" y="1833734"/>
              <a:ext cx="585628" cy="685074"/>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txBox="1"/>
            <p:nvPr/>
          </p:nvSpPr>
          <p:spPr>
            <a:xfrm>
              <a:off x="3047880" y="1970749"/>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251" name="Google Shape;251;p6"/>
            <p:cNvSpPr/>
            <p:nvPr/>
          </p:nvSpPr>
          <p:spPr>
            <a:xfrm>
              <a:off x="3876600" y="764858"/>
              <a:ext cx="2762398" cy="2822826"/>
            </a:xfrm>
            <a:prstGeom prst="roundRect">
              <a:avLst>
                <a:gd fmla="val 10000" name="adj"/>
              </a:avLst>
            </a:prstGeom>
            <a:solidFill>
              <a:srgbClr val="C47F6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txBox="1"/>
            <p:nvPr/>
          </p:nvSpPr>
          <p:spPr>
            <a:xfrm>
              <a:off x="3957508" y="845766"/>
              <a:ext cx="2600582" cy="266101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Arial"/>
                <a:buNone/>
              </a:pPr>
              <a:r>
                <a:rPr b="0" i="0" lang="sk-SK" sz="1800" u="none" cap="none" strike="noStrike">
                  <a:solidFill>
                    <a:schemeClr val="lt1"/>
                  </a:solidFill>
                  <a:latin typeface="Arial"/>
                  <a:ea typeface="Arial"/>
                  <a:cs typeface="Arial"/>
                  <a:sym typeface="Arial"/>
                </a:rPr>
                <a:t>ÚČASTNÍCI BUDÚ SCHOPNÍ IMPLEMENTOVAŤ STRATÉGIE NA OCHRANU OSOBNÝCH ÚDAJOV A ZÁROVEŇ SPOZNÁVAŤ A OBHAJOVAŤ SVOJE DIGITÁLNE PRÁVA V ONLINE PRIESTORE.  </a:t>
              </a:r>
              <a:endParaRPr b="0" i="0" sz="1800" u="none" cap="none" strike="noStrike">
                <a:solidFill>
                  <a:schemeClr val="lt1"/>
                </a:solidFill>
                <a:latin typeface="Arial"/>
                <a:ea typeface="Arial"/>
                <a:cs typeface="Arial"/>
                <a:sym typeface="Arial"/>
              </a:endParaRPr>
            </a:p>
          </p:txBody>
        </p:sp>
        <p:sp>
          <p:nvSpPr>
            <p:cNvPr id="253" name="Google Shape;253;p6"/>
            <p:cNvSpPr/>
            <p:nvPr/>
          </p:nvSpPr>
          <p:spPr>
            <a:xfrm>
              <a:off x="6915239" y="1833734"/>
              <a:ext cx="585628" cy="685074"/>
            </a:xfrm>
            <a:prstGeom prst="rightArrow">
              <a:avLst>
                <a:gd fmla="val 60000" name="adj1"/>
                <a:gd fmla="val 50000" name="adj2"/>
              </a:avLst>
            </a:prstGeom>
            <a:solidFill>
              <a:srgbClr val="A4A4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txBox="1"/>
            <p:nvPr/>
          </p:nvSpPr>
          <p:spPr>
            <a:xfrm>
              <a:off x="6915239" y="1970749"/>
              <a:ext cx="409940" cy="4110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255" name="Google Shape;255;p6"/>
            <p:cNvSpPr/>
            <p:nvPr/>
          </p:nvSpPr>
          <p:spPr>
            <a:xfrm>
              <a:off x="7743958" y="764858"/>
              <a:ext cx="2762398" cy="2822826"/>
            </a:xfrm>
            <a:prstGeom prst="roundRect">
              <a:avLst>
                <a:gd fmla="val 10000"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txBox="1"/>
            <p:nvPr/>
          </p:nvSpPr>
          <p:spPr>
            <a:xfrm>
              <a:off x="7824866" y="845766"/>
              <a:ext cx="2600582" cy="266101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Arial"/>
                <a:buNone/>
              </a:pPr>
              <a:r>
                <a:rPr b="0" i="0" lang="sk-SK" sz="1800" u="none" cap="none" strike="noStrike">
                  <a:solidFill>
                    <a:schemeClr val="lt1"/>
                  </a:solidFill>
                  <a:latin typeface="Arial"/>
                  <a:ea typeface="Arial"/>
                  <a:cs typeface="Arial"/>
                  <a:sym typeface="Arial"/>
                </a:rPr>
                <a:t>ÚČASTNÍCI BUDÚ SCHOPNÍ APLIKOVAŤ ETICKÉ PRINCÍPY A ROZHODNUTIA  POTREBNÉ NA RIEŠENIE DIGITÁLNYCH DILEM, ĎALEJ PODPOROVAŤ INTEGRITU A REŠPEKT V DIGITÁLNYCH INTERAKCIÁCH.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2" name="Google Shape;262;p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3" name="Google Shape;263;p7"/>
          <p:cNvSpPr txBox="1"/>
          <p:nvPr>
            <p:ph type="title"/>
          </p:nvPr>
        </p:nvSpPr>
        <p:spPr>
          <a:xfrm>
            <a:off x="838200" y="365125"/>
            <a:ext cx="10515600" cy="8185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sk-SK"/>
              <a:t>Očakávania od užívateľov</a:t>
            </a:r>
            <a:endParaRPr/>
          </a:p>
        </p:txBody>
      </p:sp>
      <p:sp>
        <p:nvSpPr>
          <p:cNvPr id="264" name="Google Shape;264;p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5" name="Google Shape;265;p7"/>
          <p:cNvSpPr txBox="1"/>
          <p:nvPr>
            <p:ph idx="1" type="body"/>
          </p:nvPr>
        </p:nvSpPr>
        <p:spPr>
          <a:xfrm>
            <a:off x="1257300" y="1477578"/>
            <a:ext cx="10515600" cy="514039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sk-SK" sz="2400"/>
              <a:t>Pre úspešné absolvovanie modulu „Digitálne občianstvo“ a dosiahnutie vzdelávacích výsledkov sa od vás očakáva, že: </a:t>
            </a:r>
            <a:endParaRPr sz="2400"/>
          </a:p>
          <a:p>
            <a:pPr indent="-228600" lvl="0" marL="228600" rtl="0" algn="l">
              <a:lnSpc>
                <a:spcPct val="90000"/>
              </a:lnSpc>
              <a:spcBef>
                <a:spcPts val="1600"/>
              </a:spcBef>
              <a:spcAft>
                <a:spcPts val="0"/>
              </a:spcAft>
              <a:buSzPts val="2000"/>
              <a:buChar char="❑"/>
            </a:pPr>
            <a:r>
              <a:rPr lang="sk-SK" sz="2000"/>
              <a:t>Sa tomuto modulu budete venovať približne 10 hodín, čím sa zabezpečí komplexné pochopenie problematiky.</a:t>
            </a:r>
            <a:endParaRPr/>
          </a:p>
          <a:p>
            <a:pPr indent="-228600" lvl="0" marL="228600" rtl="0" algn="l">
              <a:lnSpc>
                <a:spcPct val="90000"/>
              </a:lnSpc>
              <a:spcBef>
                <a:spcPts val="1600"/>
              </a:spcBef>
              <a:spcAft>
                <a:spcPts val="0"/>
              </a:spcAft>
              <a:buSzPts val="2000"/>
              <a:buChar char="❑"/>
            </a:pPr>
            <a:r>
              <a:rPr lang="sk-SK" sz="2000"/>
              <a:t>Si pozriete všetky videá, aby ste získali hlbší prehľad o princípoch digitálneho občianstva. </a:t>
            </a:r>
            <a:endParaRPr sz="2000"/>
          </a:p>
          <a:p>
            <a:pPr indent="-228600" lvl="0" marL="228600" rtl="0" algn="l">
              <a:lnSpc>
                <a:spcPct val="90000"/>
              </a:lnSpc>
              <a:spcBef>
                <a:spcPts val="1600"/>
              </a:spcBef>
              <a:spcAft>
                <a:spcPts val="0"/>
              </a:spcAft>
              <a:buSzPts val="2000"/>
              <a:buChar char="❑"/>
            </a:pPr>
            <a:r>
              <a:rPr lang="sk-SK" sz="2000"/>
              <a:t>Si pozorne si prečítate všetky prezentácie, aby ste pochopili kľúčové myšlienky a stratégie, o ktorých sa diskutuje. </a:t>
            </a:r>
            <a:endParaRPr sz="2000"/>
          </a:p>
          <a:p>
            <a:pPr indent="-228600" lvl="0" marL="228600" rtl="0" algn="l">
              <a:lnSpc>
                <a:spcPct val="90000"/>
              </a:lnSpc>
              <a:spcBef>
                <a:spcPts val="1600"/>
              </a:spcBef>
              <a:spcAft>
                <a:spcPts val="0"/>
              </a:spcAft>
              <a:buSzPts val="2000"/>
              <a:buChar char="❑"/>
            </a:pPr>
            <a:r>
              <a:rPr lang="sk-SK" sz="2000"/>
              <a:t>Vyplníte všetky kvízy, aby ste sami zhodnotili, ako ste si osvojili informácie uvedené v module. </a:t>
            </a:r>
            <a:endParaRPr sz="2000"/>
          </a:p>
          <a:p>
            <a:pPr indent="-228600" lvl="0" marL="228600" rtl="0" algn="l">
              <a:lnSpc>
                <a:spcPct val="90000"/>
              </a:lnSpc>
              <a:spcBef>
                <a:spcPts val="1600"/>
              </a:spcBef>
              <a:spcAft>
                <a:spcPts val="0"/>
              </a:spcAft>
              <a:buSzPts val="2000"/>
              <a:buChar char="❑"/>
            </a:pPr>
            <a:r>
              <a:rPr lang="sk-SK" sz="2000"/>
              <a:t>Sa budete aktívne zapájať do diskusií a prispejete do vzdelávacieho prostredia s rešpektom a ohľaduplne k ostatným. </a:t>
            </a:r>
            <a:endParaRPr sz="2000"/>
          </a:p>
          <a:p>
            <a:pPr indent="-228600" lvl="0" marL="228600" rtl="0" algn="l">
              <a:lnSpc>
                <a:spcPct val="90000"/>
              </a:lnSpc>
              <a:spcBef>
                <a:spcPts val="1600"/>
              </a:spcBef>
              <a:spcAft>
                <a:spcPts val="0"/>
              </a:spcAft>
              <a:buSzPts val="2000"/>
              <a:buChar char="❑"/>
            </a:pPr>
            <a:r>
              <a:rPr lang="sk-SK" sz="2000"/>
              <a:t>Vaša aktívna účasť a splnenie týchto úloh sú kľúčové pri budovaní pevných základov digitálneho občianstva.</a:t>
            </a:r>
            <a:endParaRPr sz="2000"/>
          </a:p>
          <a:p>
            <a:pPr indent="0" lvl="0" marL="0" rtl="0" algn="l">
              <a:lnSpc>
                <a:spcPct val="90000"/>
              </a:lnSpc>
              <a:spcBef>
                <a:spcPts val="1600"/>
              </a:spcBef>
              <a:spcAft>
                <a:spcPts val="0"/>
              </a:spcAft>
              <a:buSzPts val="2000"/>
              <a:buNone/>
            </a:pPr>
            <a:r>
              <a:rPr lang="sk-SK" sz="2000"/>
              <a:t> </a:t>
            </a:r>
            <a:endParaRPr/>
          </a:p>
          <a:p>
            <a:pPr indent="-101600" lvl="0" marL="228600" rtl="0" algn="l">
              <a:lnSpc>
                <a:spcPct val="90000"/>
              </a:lnSpc>
              <a:spcBef>
                <a:spcPts val="1600"/>
              </a:spcBef>
              <a:spcAft>
                <a:spcPts val="0"/>
              </a:spcAft>
              <a:buSzPts val="2000"/>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txBox="1"/>
          <p:nvPr/>
        </p:nvSpPr>
        <p:spPr>
          <a:xfrm>
            <a:off x="312298" y="654050"/>
            <a:ext cx="11567404" cy="5557996"/>
          </a:xfrm>
          <a:prstGeom prst="rect">
            <a:avLst/>
          </a:prstGeom>
          <a:noFill/>
          <a:ln>
            <a:noFill/>
          </a:ln>
        </p:spPr>
        <p:txBody>
          <a:bodyPr anchorCtr="0" anchor="t" bIns="0" lIns="0" spcFirstLastPara="1" rIns="0" wrap="square" tIns="0">
            <a:spAutoFit/>
          </a:bodyPr>
          <a:lstStyle/>
          <a:p>
            <a:pPr indent="0" lvl="0" marL="0" marR="0" rtl="0" algn="just">
              <a:lnSpc>
                <a:spcPct val="67604"/>
              </a:lnSpc>
              <a:spcBef>
                <a:spcPts val="0"/>
              </a:spcBef>
              <a:spcAft>
                <a:spcPts val="0"/>
              </a:spcAft>
              <a:buNone/>
            </a:pPr>
            <a:r>
              <a:rPr b="1" i="0" lang="sk-SK" sz="2667" u="none" cap="none" strike="noStrike">
                <a:solidFill>
                  <a:srgbClr val="92BAB5"/>
                </a:solidFill>
                <a:latin typeface="Arial"/>
                <a:ea typeface="Arial"/>
                <a:cs typeface="Arial"/>
                <a:sym typeface="Arial"/>
              </a:rPr>
              <a:t>Free License </a:t>
            </a:r>
            <a:endParaRPr/>
          </a:p>
          <a:p>
            <a:pPr indent="0" lvl="0" marL="0" marR="0" rtl="0" algn="just">
              <a:lnSpc>
                <a:spcPct val="84528"/>
              </a:lnSpc>
              <a:spcBef>
                <a:spcPts val="0"/>
              </a:spcBef>
              <a:spcAft>
                <a:spcPts val="0"/>
              </a:spcAft>
              <a:buNone/>
            </a:pPr>
            <a:r>
              <a:rPr b="0" i="0" lang="sk-SK" sz="2133" u="none" cap="none" strike="noStrike">
                <a:solidFill>
                  <a:srgbClr val="000000"/>
                </a:solidFill>
                <a:latin typeface="Arial"/>
                <a:ea typeface="Arial"/>
                <a:cs typeface="Arial"/>
                <a:sym typeface="Arial"/>
              </a:rPr>
              <a:t> </a:t>
            </a:r>
            <a:endParaRPr/>
          </a:p>
          <a:p>
            <a:pPr indent="0" lvl="0" marL="0" marR="0" rtl="0" algn="just">
              <a:lnSpc>
                <a:spcPct val="84528"/>
              </a:lnSpc>
              <a:spcBef>
                <a:spcPts val="0"/>
              </a:spcBef>
              <a:spcAft>
                <a:spcPts val="0"/>
              </a:spcAft>
              <a:buNone/>
            </a:pPr>
            <a:r>
              <a:rPr b="0" i="0" lang="sk-SK" sz="2133" u="none" cap="none" strike="noStrike">
                <a:solidFill>
                  <a:srgbClr val="000000"/>
                </a:solidFill>
                <a:latin typeface="Arial"/>
                <a:ea typeface="Arial"/>
                <a:cs typeface="Arial"/>
                <a:sym typeface="Arial"/>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endParaRPr/>
          </a:p>
          <a:p>
            <a:pPr indent="0" lvl="0" marL="0" marR="0" rtl="0" algn="just">
              <a:lnSpc>
                <a:spcPct val="84528"/>
              </a:lnSpc>
              <a:spcBef>
                <a:spcPts val="0"/>
              </a:spcBef>
              <a:spcAft>
                <a:spcPts val="0"/>
              </a:spcAft>
              <a:buNone/>
            </a:pPr>
            <a:r>
              <a:rPr b="0" i="0" lang="sk-SK" sz="2133" u="none" cap="none" strike="noStrike">
                <a:solidFill>
                  <a:srgbClr val="000000"/>
                </a:solidFill>
                <a:latin typeface="Arial"/>
                <a:ea typeface="Arial"/>
                <a:cs typeface="Arial"/>
                <a:sym typeface="Arial"/>
              </a:rPr>
              <a:t>The publication obtains the Creative Commons License CC BY- NC SA.</a:t>
            </a:r>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rPr b="0" i="0" lang="sk-SK" sz="2133" u="none" cap="none" strike="noStrike">
                <a:solidFill>
                  <a:srgbClr val="000000"/>
                </a:solidFill>
                <a:latin typeface="Arial"/>
                <a:ea typeface="Arial"/>
                <a:cs typeface="Arial"/>
                <a:sym typeface="Arial"/>
              </a:rPr>
              <a:t> </a:t>
            </a:r>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t/>
            </a:r>
            <a:endParaRPr b="0" i="0" sz="2133" u="none" cap="none" strike="noStrike">
              <a:solidFill>
                <a:srgbClr val="000000"/>
              </a:solidFill>
              <a:latin typeface="Arial"/>
              <a:ea typeface="Arial"/>
              <a:cs typeface="Arial"/>
              <a:sym typeface="Arial"/>
            </a:endParaRPr>
          </a:p>
          <a:p>
            <a:pPr indent="0" lvl="0" marL="0" marR="0" rtl="0" algn="just">
              <a:lnSpc>
                <a:spcPct val="84528"/>
              </a:lnSpc>
              <a:spcBef>
                <a:spcPts val="0"/>
              </a:spcBef>
              <a:spcAft>
                <a:spcPts val="0"/>
              </a:spcAft>
              <a:buNone/>
            </a:pPr>
            <a:r>
              <a:rPr b="0" i="0" lang="sk-SK" sz="2133" u="none" cap="none" strike="noStrike">
                <a:solidFill>
                  <a:srgbClr val="000000"/>
                </a:solidFill>
                <a:latin typeface="Arial"/>
                <a:ea typeface="Arial"/>
                <a:cs typeface="Arial"/>
                <a:sym typeface="Arial"/>
              </a:rPr>
              <a:t>This license allows you to distribute, remix, improve and build on the work, but only non-commercially. When using the work as well as extracts from this must: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sk-SK" sz="2133" u="none" cap="none" strike="noStrike">
                <a:solidFill>
                  <a:srgbClr val="000000"/>
                </a:solidFill>
                <a:latin typeface="Arial"/>
                <a:ea typeface="Arial"/>
                <a:cs typeface="Arial"/>
                <a:sym typeface="Arial"/>
              </a:rPr>
              <a:t>be mentioned the source and a link to the license must be given and possible changes have to be mentioned. The copyrights remain with the authors of the documents.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sk-SK" sz="2133" u="none" cap="none" strike="noStrike">
                <a:solidFill>
                  <a:srgbClr val="000000"/>
                </a:solidFill>
                <a:latin typeface="Arial"/>
                <a:ea typeface="Arial"/>
                <a:cs typeface="Arial"/>
                <a:sym typeface="Arial"/>
              </a:rPr>
              <a:t>the work may not be used for commercial purposes. </a:t>
            </a:r>
            <a:endParaRPr/>
          </a:p>
          <a:p>
            <a:pPr indent="-342917" lvl="1" marL="647732" marR="0" rtl="0" algn="just">
              <a:lnSpc>
                <a:spcPct val="84528"/>
              </a:lnSpc>
              <a:spcBef>
                <a:spcPts val="0"/>
              </a:spcBef>
              <a:spcAft>
                <a:spcPts val="0"/>
              </a:spcAft>
              <a:buClr>
                <a:srgbClr val="000000"/>
              </a:buClr>
              <a:buSzPts val="2133"/>
              <a:buFont typeface="Calibri"/>
              <a:buAutoNum type="arabicPeriod"/>
            </a:pPr>
            <a:r>
              <a:rPr b="0" i="0" lang="sk-SK" sz="2133" u="none" cap="none" strike="noStrike">
                <a:solidFill>
                  <a:srgbClr val="000000"/>
                </a:solidFill>
                <a:latin typeface="Arial"/>
                <a:ea typeface="Arial"/>
                <a:cs typeface="Arial"/>
                <a:sym typeface="Arial"/>
              </a:rPr>
              <a:t>If you recompose, convert or build upon the work, your contributions must be published under the same license as the original.  </a:t>
            </a:r>
            <a:endParaRPr/>
          </a:p>
          <a:p>
            <a:pPr indent="0" lvl="0" marL="0" marR="0" rtl="0" algn="just">
              <a:lnSpc>
                <a:spcPct val="84528"/>
              </a:lnSpc>
              <a:spcBef>
                <a:spcPts val="0"/>
              </a:spcBef>
              <a:spcAft>
                <a:spcPts val="0"/>
              </a:spcAft>
              <a:buNone/>
            </a:pPr>
            <a:r>
              <a:rPr b="1" i="0" lang="sk-SK" sz="2133" u="none" cap="none" strike="noStrike">
                <a:solidFill>
                  <a:srgbClr val="FFAA5A"/>
                </a:solidFill>
                <a:latin typeface="Arial"/>
                <a:ea typeface="Arial"/>
                <a:cs typeface="Arial"/>
                <a:sym typeface="Arial"/>
              </a:rPr>
              <a:t>Disclaimer:</a:t>
            </a:r>
            <a:endParaRPr/>
          </a:p>
          <a:p>
            <a:pPr indent="0" lvl="0" marL="0" marR="0" rtl="0" algn="just">
              <a:lnSpc>
                <a:spcPct val="84528"/>
              </a:lnSpc>
              <a:spcBef>
                <a:spcPts val="0"/>
              </a:spcBef>
              <a:spcAft>
                <a:spcPts val="0"/>
              </a:spcAft>
              <a:buNone/>
            </a:pPr>
            <a:r>
              <a:rPr b="0" i="0" lang="sk-SK" sz="2133"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indent="0" lvl="0" marL="0" marR="0" rtl="0" algn="just">
              <a:lnSpc>
                <a:spcPct val="84528"/>
              </a:lnSpc>
              <a:spcBef>
                <a:spcPts val="0"/>
              </a:spcBef>
              <a:spcAft>
                <a:spcPts val="0"/>
              </a:spcAft>
              <a:buNone/>
            </a:pPr>
            <a:r>
              <a:rPr b="0" i="0" lang="sk-SK" sz="2133" u="none" cap="none" strike="noStrike">
                <a:solidFill>
                  <a:srgbClr val="000000"/>
                </a:solidFill>
                <a:latin typeface="Arial"/>
                <a:ea typeface="Arial"/>
                <a:cs typeface="Arial"/>
                <a:sym typeface="Arial"/>
              </a:rPr>
              <a:t> </a:t>
            </a:r>
            <a:endParaRPr/>
          </a:p>
        </p:txBody>
      </p:sp>
      <p:sp>
        <p:nvSpPr>
          <p:cNvPr id="271" name="Google Shape;271;p8"/>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2024-06-25T08:54:12Z</dcterms:created>
  <dc:creator>Alexandros Koumanis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