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95" r:id="rId5"/>
    <p:sldId id="306" r:id="rId6"/>
    <p:sldId id="261" r:id="rId7"/>
    <p:sldId id="275" r:id="rId8"/>
    <p:sldId id="290" r:id="rId9"/>
    <p:sldId id="268" r:id="rId10"/>
    <p:sldId id="292" r:id="rId11"/>
    <p:sldId id="283" r:id="rId12"/>
    <p:sldId id="269" r:id="rId13"/>
    <p:sldId id="284" r:id="rId14"/>
    <p:sldId id="285" r:id="rId15"/>
    <p:sldId id="286" r:id="rId16"/>
    <p:sldId id="307" r:id="rId17"/>
    <p:sldId id="287" r:id="rId18"/>
    <p:sldId id="270" r:id="rId19"/>
    <p:sldId id="308" r:id="rId20"/>
    <p:sldId id="309" r:id="rId21"/>
    <p:sldId id="310" r:id="rId22"/>
    <p:sldId id="277" r:id="rId23"/>
    <p:sldId id="281" r:id="rId24"/>
    <p:sldId id="279" r:id="rId25"/>
    <p:sldId id="280" r:id="rId26"/>
    <p:sldId id="288" r:id="rId27"/>
    <p:sldId id="311" r:id="rId28"/>
    <p:sldId id="278" r:id="rId29"/>
    <p:sldId id="265" r:id="rId30"/>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7B611-58DA-4DE2-841E-CE0E30F0CAB7}" v="4" dt="2024-09-25T12:44:50.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6"/>
  </p:normalViewPr>
  <p:slideViewPr>
    <p:cSldViewPr snapToGrid="0">
      <p:cViewPr varScale="1">
        <p:scale>
          <a:sx n="108" d="100"/>
          <a:sy n="108" d="100"/>
        </p:scale>
        <p:origin x="6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6.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es" sz="3200" b="1" dirty="0">
              <a:latin typeface="Aptos" panose="020B0004020202020204" pitchFamily="34" charset="0"/>
            </a:rPr>
            <a:t>CONTENIDO</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s" sz="2400" kern="1200">
              <a:latin typeface="Aptos" panose="020B0004020202020204" pitchFamily="34" charset="0"/>
              <a:ea typeface="+mn-ea"/>
              <a:cs typeface="+mn-cs"/>
            </a:rPr>
            <a:t>Concepto de “bienestar digital”</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es" sz="2400" kern="1200">
              <a:latin typeface="Aptos" panose="020B0004020202020204" pitchFamily="34" charset="0"/>
              <a:ea typeface="+mn-ea"/>
              <a:cs typeface="+mn-cs"/>
            </a:rPr>
            <a:t>¿Por qué </a:t>
          </a:r>
          <a:r>
            <a:rPr lang="es" sz="2400" kern="1200">
              <a:latin typeface="Calibri" panose="020F0502020204030204" pitchFamily="34" charset="0"/>
              <a:ea typeface="+mn-ea"/>
              <a:cs typeface="Calibri" panose="020F0502020204030204" pitchFamily="34" charset="0"/>
            </a:rPr>
            <a:t>es </a:t>
          </a:r>
          <a:r>
            <a:rPr lang="es" sz="2400" kern="1200">
              <a:latin typeface="Aptos" panose="020B0004020202020204" pitchFamily="34" charset="0"/>
              <a:ea typeface="+mn-ea"/>
              <a:cs typeface="+mn-cs"/>
            </a:rPr>
            <a:t>importante para los adultos?</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s" sz="2400" kern="1200" dirty="0">
              <a:latin typeface="Aptos" panose="020B0004020202020204" pitchFamily="34" charset="0"/>
              <a:ea typeface="+mn-ea"/>
              <a:cs typeface="+mn-cs"/>
            </a:rPr>
            <a:t>Bienestar digital y tecnología</a:t>
          </a: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s" sz="2400" kern="1200" dirty="0">
              <a:latin typeface="Aptos" panose="020B0004020202020204" pitchFamily="34" charset="0"/>
              <a:ea typeface="+mn-ea"/>
              <a:cs typeface="+mn-cs"/>
            </a:rPr>
            <a:t>Tiempo excesivo frente a la pantalla y exposición a la tecnología</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F2F763FE-1489-4DDB-AD36-0B076070A36D}">
      <dgm:prSet custT="1"/>
      <dgm:spPr/>
      <dgm:t>
        <a:bodyPr/>
        <a:lstStyle/>
        <a:p>
          <a:pPr>
            <a:lnSpc>
              <a:spcPct val="100000"/>
            </a:lnSpc>
          </a:pPr>
          <a:r>
            <a:rPr lang="es" sz="2400" kern="1200" dirty="0">
              <a:latin typeface="Aptos" panose="020B0004020202020204" pitchFamily="34" charset="0"/>
              <a:ea typeface="+mn-ea"/>
              <a:cs typeface="+mn-cs"/>
            </a:rPr>
            <a:t>Redes sociales</a:t>
          </a:r>
        </a:p>
      </dgm:t>
    </dgm:pt>
    <dgm:pt modelId="{CD09CE58-687D-41FD-8F04-59FB72C8D090}" type="parTrans" cxnId="{1F157AB7-34A4-4CFF-859C-9F74276BFF8E}">
      <dgm:prSet/>
      <dgm:spPr/>
      <dgm:t>
        <a:bodyPr/>
        <a:lstStyle/>
        <a:p>
          <a:endParaRPr lang="en-US" sz="2400">
            <a:latin typeface="Aptos" panose="020B0004020202020204" pitchFamily="34" charset="0"/>
          </a:endParaRPr>
        </a:p>
      </dgm:t>
    </dgm:pt>
    <dgm:pt modelId="{D4AE7404-385F-4530-B09B-6476F9EAE96D}" type="sibTrans" cxnId="{1F157AB7-34A4-4CFF-859C-9F74276BFF8E}">
      <dgm:prSet/>
      <dgm:spPr/>
      <dgm:t>
        <a:bodyPr/>
        <a:lstStyle/>
        <a:p>
          <a:endParaRPr lang="en-US" sz="2400">
            <a:latin typeface="Aptos" panose="020B0004020202020204" pitchFamily="34" charset="0"/>
          </a:endParaRPr>
        </a:p>
      </dgm:t>
    </dgm:pt>
    <dgm:pt modelId="{46AFC421-5687-49E9-9DAE-960DA33BFB27}">
      <dgm:prSet custT="1"/>
      <dgm:spPr/>
      <dgm:t>
        <a:bodyPr/>
        <a:lstStyle/>
        <a:p>
          <a:pPr>
            <a:lnSpc>
              <a:spcPct val="100000"/>
            </a:lnSpc>
          </a:pPr>
          <a:r>
            <a:rPr lang="es" sz="2400" dirty="0">
              <a:latin typeface="Aptos" panose="020B0004020202020204" pitchFamily="34" charset="0"/>
              <a:cs typeface="Calibri" panose="020F0502020204030204" pitchFamily="34" charset="0"/>
            </a:rPr>
            <a:t>Recordatorio(s)</a:t>
          </a:r>
          <a:endParaRPr lang="en-GB" sz="2400" dirty="0">
            <a:latin typeface="Aptos" panose="020B0004020202020204" pitchFamily="34" charset="0"/>
          </a:endParaRPr>
        </a:p>
      </dgm:t>
    </dgm:pt>
    <dgm:pt modelId="{03DA47C3-4EE9-475A-9817-A62D8CDA3000}" type="parTrans" cxnId="{F6D808E7-7FFA-4F4A-9394-DEA1A2112E41}">
      <dgm:prSet/>
      <dgm:spPr/>
      <dgm:t>
        <a:bodyPr/>
        <a:lstStyle/>
        <a:p>
          <a:endParaRPr lang="en-GB" sz="2000"/>
        </a:p>
      </dgm:t>
    </dgm:pt>
    <dgm:pt modelId="{C4C9269E-D9CB-44D1-97AB-D9A252527A2C}" type="sibTrans" cxnId="{F6D808E7-7FFA-4F4A-9394-DEA1A2112E41}">
      <dgm:prSet/>
      <dgm:spPr/>
      <dgm:t>
        <a:bodyPr/>
        <a:lstStyle/>
        <a:p>
          <a:endParaRPr lang="en-GB" sz="2000"/>
        </a:p>
      </dgm:t>
    </dgm:pt>
    <dgm:pt modelId="{A9A63E0C-048F-4F60-8E83-B5D6D0084664}">
      <dgm:prSet custT="1"/>
      <dgm:spPr/>
      <dgm:t>
        <a:bodyPr/>
        <a:lstStyle/>
        <a:p>
          <a:r>
            <a:rPr lang="es" sz="2400" dirty="0">
              <a:latin typeface="Aptos" panose="020B0004020202020204" pitchFamily="34" charset="0"/>
              <a:cs typeface="Calibri" panose="020F0502020204030204" pitchFamily="34" charset="0"/>
            </a:rPr>
            <a:t>Sobrecarga de información y estrés</a:t>
          </a:r>
          <a:endParaRPr lang="en-GB" sz="2400" dirty="0">
            <a:latin typeface="Aptos" panose="020B0004020202020204" pitchFamily="34" charset="0"/>
          </a:endParaRPr>
        </a:p>
      </dgm:t>
    </dgm:pt>
    <dgm:pt modelId="{23FF120D-802F-4197-A72D-C75D17309934}" type="parTrans" cxnId="{C6E8558E-2BD5-44F8-B6AA-02661BC1DBB9}">
      <dgm:prSet/>
      <dgm:spPr/>
      <dgm:t>
        <a:bodyPr/>
        <a:lstStyle/>
        <a:p>
          <a:endParaRPr lang="en-GB" sz="2000"/>
        </a:p>
      </dgm:t>
    </dgm:pt>
    <dgm:pt modelId="{76FB7DFF-7792-4AAB-965A-70622164582D}" type="sibTrans" cxnId="{C6E8558E-2BD5-44F8-B6AA-02661BC1DBB9}">
      <dgm:prSet/>
      <dgm:spPr/>
      <dgm:t>
        <a:bodyPr/>
        <a:lstStyle/>
        <a:p>
          <a:endParaRPr lang="en-GB" sz="2000"/>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8"/>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8"/>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8"/>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8"/>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8"/>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8"/>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8"/>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8"/>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8"/>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8" custScaleY="148884"/>
      <dgm:spPr/>
    </dgm:pt>
    <dgm:pt modelId="{D54F728D-CDB6-47AB-B096-56795C947C10}" type="pres">
      <dgm:prSet presAssocID="{ADB94454-2E8E-4ED0-8076-D0014D06EE10}" presName="vert1" presStyleCnt="0"/>
      <dgm:spPr/>
    </dgm:pt>
    <dgm:pt modelId="{34CE4033-56B9-4D93-B580-3B02DF1213DD}" type="pres">
      <dgm:prSet presAssocID="{F2F763FE-1489-4DDB-AD36-0B076070A36D}" presName="thickLine" presStyleLbl="alignNode1" presStyleIdx="5" presStyleCnt="8"/>
      <dgm:spPr/>
    </dgm:pt>
    <dgm:pt modelId="{174D0928-D8EC-4452-A593-695168B5AD32}" type="pres">
      <dgm:prSet presAssocID="{F2F763FE-1489-4DDB-AD36-0B076070A36D}" presName="horz1" presStyleCnt="0"/>
      <dgm:spPr/>
    </dgm:pt>
    <dgm:pt modelId="{BBC96AB2-6485-43F7-AF26-89A5A144D191}" type="pres">
      <dgm:prSet presAssocID="{F2F763FE-1489-4DDB-AD36-0B076070A36D}" presName="tx1" presStyleLbl="revTx" presStyleIdx="5" presStyleCnt="8"/>
      <dgm:spPr/>
    </dgm:pt>
    <dgm:pt modelId="{04042E64-880C-40FB-A803-5F6B7C66A7C4}" type="pres">
      <dgm:prSet presAssocID="{F2F763FE-1489-4DDB-AD36-0B076070A36D}" presName="vert1" presStyleCnt="0"/>
      <dgm:spPr/>
    </dgm:pt>
    <dgm:pt modelId="{D03B7C6A-DC66-4E77-94E2-C0013AED3E75}" type="pres">
      <dgm:prSet presAssocID="{A9A63E0C-048F-4F60-8E83-B5D6D0084664}" presName="thickLine" presStyleLbl="alignNode1" presStyleIdx="6" presStyleCnt="8"/>
      <dgm:spPr/>
    </dgm:pt>
    <dgm:pt modelId="{F5BBC907-6790-4634-AFCC-3EA54FD6F953}" type="pres">
      <dgm:prSet presAssocID="{A9A63E0C-048F-4F60-8E83-B5D6D0084664}" presName="horz1" presStyleCnt="0"/>
      <dgm:spPr/>
    </dgm:pt>
    <dgm:pt modelId="{3516CBF4-97F8-4C80-9046-72D18605D41C}" type="pres">
      <dgm:prSet presAssocID="{A9A63E0C-048F-4F60-8E83-B5D6D0084664}" presName="tx1" presStyleLbl="revTx" presStyleIdx="6" presStyleCnt="8"/>
      <dgm:spPr/>
    </dgm:pt>
    <dgm:pt modelId="{B185517F-1944-406B-9E2F-FBA28F897ABE}" type="pres">
      <dgm:prSet presAssocID="{A9A63E0C-048F-4F60-8E83-B5D6D0084664}" presName="vert1" presStyleCnt="0"/>
      <dgm:spPr/>
    </dgm:pt>
    <dgm:pt modelId="{18A69769-D611-49D6-BFBF-6354050A231C}" type="pres">
      <dgm:prSet presAssocID="{46AFC421-5687-49E9-9DAE-960DA33BFB27}" presName="thickLine" presStyleLbl="alignNode1" presStyleIdx="7" presStyleCnt="8"/>
      <dgm:spPr/>
    </dgm:pt>
    <dgm:pt modelId="{E83DAEA3-6FFD-4E39-A498-5CBA396E755B}" type="pres">
      <dgm:prSet presAssocID="{46AFC421-5687-49E9-9DAE-960DA33BFB27}" presName="horz1" presStyleCnt="0"/>
      <dgm:spPr/>
    </dgm:pt>
    <dgm:pt modelId="{3B471AF9-1970-4D3B-9943-52B1D48C20F1}" type="pres">
      <dgm:prSet presAssocID="{46AFC421-5687-49E9-9DAE-960DA33BFB27}" presName="tx1" presStyleLbl="revTx" presStyleIdx="7" presStyleCnt="8"/>
      <dgm:spPr/>
    </dgm:pt>
    <dgm:pt modelId="{EFBAC2A8-F7BB-4421-9531-29FBB025D19E}" type="pres">
      <dgm:prSet presAssocID="{46AFC421-5687-49E9-9DAE-960DA33BFB27}"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B25E2405-0271-475D-9001-BB73DC95D213}" type="presOf" srcId="{46AFC421-5687-49E9-9DAE-960DA33BFB27}" destId="{3B471AF9-1970-4D3B-9943-52B1D48C20F1}" srcOrd="0" destOrd="0" presId="urn:microsoft.com/office/officeart/2008/layout/LinedList"/>
    <dgm:cxn modelId="{8E33C12B-176E-4F4E-AE01-70B8A47A53B5}" type="presOf" srcId="{F2F763FE-1489-4DDB-AD36-0B076070A36D}" destId="{BBC96AB2-6485-43F7-AF26-89A5A144D191}" srcOrd="0" destOrd="0" presId="urn:microsoft.com/office/officeart/2008/layout/LinedList"/>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C6E8558E-2BD5-44F8-B6AA-02661BC1DBB9}" srcId="{B243BDDD-C51D-489A-9D83-484E1B007317}" destId="{A9A63E0C-048F-4F60-8E83-B5D6D0084664}" srcOrd="6" destOrd="0" parTransId="{23FF120D-802F-4197-A72D-C75D17309934}" sibTransId="{76FB7DFF-7792-4AAB-965A-70622164582D}"/>
    <dgm:cxn modelId="{3B453CB0-2FB6-49E1-B9D7-286B9EAB2AB5}" type="presOf" srcId="{2B708D23-F7BA-4009-8042-F59C4DB86A34}" destId="{6857DFD6-E532-4C2F-8E0F-DDB6EB97F0A2}" srcOrd="0" destOrd="0" presId="urn:microsoft.com/office/officeart/2008/layout/LinedList"/>
    <dgm:cxn modelId="{1F157AB7-34A4-4CFF-859C-9F74276BFF8E}" srcId="{B243BDDD-C51D-489A-9D83-484E1B007317}" destId="{F2F763FE-1489-4DDB-AD36-0B076070A36D}" srcOrd="5" destOrd="0" parTransId="{CD09CE58-687D-41FD-8F04-59FB72C8D090}" sibTransId="{D4AE7404-385F-4530-B09B-6476F9EAE96D}"/>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F6D808E7-7FFA-4F4A-9394-DEA1A2112E41}" srcId="{B243BDDD-C51D-489A-9D83-484E1B007317}" destId="{46AFC421-5687-49E9-9DAE-960DA33BFB27}" srcOrd="7" destOrd="0" parTransId="{03DA47C3-4EE9-475A-9817-A62D8CDA3000}" sibTransId="{C4C9269E-D9CB-44D1-97AB-D9A252527A2C}"/>
    <dgm:cxn modelId="{D683DEED-4028-48CC-AD98-3D9BBA2566BD}" type="presOf" srcId="{A9A63E0C-048F-4F60-8E83-B5D6D0084664}" destId="{3516CBF4-97F8-4C80-9046-72D18605D41C}" srcOrd="0" destOrd="0" presId="urn:microsoft.com/office/officeart/2008/layout/LinedList"/>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 modelId="{85D6D661-B3E8-4D17-888E-D39B63054082}" type="presParOf" srcId="{27DDA80A-4EAA-4D66-9B0C-884472597098}" destId="{34CE4033-56B9-4D93-B580-3B02DF1213DD}" srcOrd="10" destOrd="0" presId="urn:microsoft.com/office/officeart/2008/layout/LinedList"/>
    <dgm:cxn modelId="{A884A4AF-B15E-42BE-A647-4157F47015DB}" type="presParOf" srcId="{27DDA80A-4EAA-4D66-9B0C-884472597098}" destId="{174D0928-D8EC-4452-A593-695168B5AD32}" srcOrd="11" destOrd="0" presId="urn:microsoft.com/office/officeart/2008/layout/LinedList"/>
    <dgm:cxn modelId="{F7738D9F-3035-4EE8-ADC7-83F65B03CBF9}" type="presParOf" srcId="{174D0928-D8EC-4452-A593-695168B5AD32}" destId="{BBC96AB2-6485-43F7-AF26-89A5A144D191}" srcOrd="0" destOrd="0" presId="urn:microsoft.com/office/officeart/2008/layout/LinedList"/>
    <dgm:cxn modelId="{5D86B5DC-8036-469C-BF93-5C8C1CFD9FE6}" type="presParOf" srcId="{174D0928-D8EC-4452-A593-695168B5AD32}" destId="{04042E64-880C-40FB-A803-5F6B7C66A7C4}" srcOrd="1" destOrd="0" presId="urn:microsoft.com/office/officeart/2008/layout/LinedList"/>
    <dgm:cxn modelId="{B08378A4-5373-4207-9EC4-102E4B96F00E}" type="presParOf" srcId="{27DDA80A-4EAA-4D66-9B0C-884472597098}" destId="{D03B7C6A-DC66-4E77-94E2-C0013AED3E75}" srcOrd="12" destOrd="0" presId="urn:microsoft.com/office/officeart/2008/layout/LinedList"/>
    <dgm:cxn modelId="{8F484584-FC1B-46FC-8992-6CC9B6F24B71}" type="presParOf" srcId="{27DDA80A-4EAA-4D66-9B0C-884472597098}" destId="{F5BBC907-6790-4634-AFCC-3EA54FD6F953}" srcOrd="13" destOrd="0" presId="urn:microsoft.com/office/officeart/2008/layout/LinedList"/>
    <dgm:cxn modelId="{43D8C257-73DD-4B69-A216-AB0234D72CC0}" type="presParOf" srcId="{F5BBC907-6790-4634-AFCC-3EA54FD6F953}" destId="{3516CBF4-97F8-4C80-9046-72D18605D41C}" srcOrd="0" destOrd="0" presId="urn:microsoft.com/office/officeart/2008/layout/LinedList"/>
    <dgm:cxn modelId="{FCE77F89-09D3-442A-87C2-75030F79D181}" type="presParOf" srcId="{F5BBC907-6790-4634-AFCC-3EA54FD6F953}" destId="{B185517F-1944-406B-9E2F-FBA28F897ABE}" srcOrd="1" destOrd="0" presId="urn:microsoft.com/office/officeart/2008/layout/LinedList"/>
    <dgm:cxn modelId="{530A10FF-8714-42B6-B7D6-DEA8B3C1BFA9}" type="presParOf" srcId="{27DDA80A-4EAA-4D66-9B0C-884472597098}" destId="{18A69769-D611-49D6-BFBF-6354050A231C}" srcOrd="14" destOrd="0" presId="urn:microsoft.com/office/officeart/2008/layout/LinedList"/>
    <dgm:cxn modelId="{DB5D88A4-D80B-439D-86C4-A26B78AFF7C9}" type="presParOf" srcId="{27DDA80A-4EAA-4D66-9B0C-884472597098}" destId="{E83DAEA3-6FFD-4E39-A498-5CBA396E755B}" srcOrd="15" destOrd="0" presId="urn:microsoft.com/office/officeart/2008/layout/LinedList"/>
    <dgm:cxn modelId="{8244E3ED-3EE3-41D3-A9C7-9CEDB5823E84}" type="presParOf" srcId="{E83DAEA3-6FFD-4E39-A498-5CBA396E755B}" destId="{3B471AF9-1970-4D3B-9943-52B1D48C20F1}" srcOrd="0" destOrd="0" presId="urn:microsoft.com/office/officeart/2008/layout/LinedList"/>
    <dgm:cxn modelId="{B8ACDFAD-C172-4ACF-82FB-83383954960A}" type="presParOf" srcId="{E83DAEA3-6FFD-4E39-A498-5CBA396E755B}" destId="{EFBAC2A8-F7BB-4421-9531-29FBB025D1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0176A9-3008-4470-B339-7DA411F3FA3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12F2013-268E-472B-B229-B83F95114716}">
      <dgm:prSet custT="1"/>
      <dgm:spPr/>
      <dgm:t>
        <a:bodyPr/>
        <a:lstStyle/>
        <a:p>
          <a:pPr algn="just"/>
          <a:r>
            <a:rPr lang="es" sz="2000" b="1" dirty="0">
              <a:latin typeface="Aptos" panose="020B0004020202020204" pitchFamily="34" charset="0"/>
            </a:rPr>
            <a:t>La sobrecarga de información y el estrés que puede generar podrían tener efectos negativos en el bienestar de los adultos y el bienestar digital.</a:t>
          </a:r>
          <a:endParaRPr lang="en-US" sz="2000" dirty="0">
            <a:latin typeface="Aptos" panose="020B0004020202020204" pitchFamily="34" charset="0"/>
          </a:endParaRPr>
        </a:p>
      </dgm:t>
    </dgm:pt>
    <dgm:pt modelId="{A84CF643-293F-495D-917A-35CCC1DB2B14}" type="parTrans" cxnId="{5346C4EC-3244-4BF1-9D32-AA10197D04B4}">
      <dgm:prSet/>
      <dgm:spPr/>
      <dgm:t>
        <a:bodyPr/>
        <a:lstStyle/>
        <a:p>
          <a:endParaRPr lang="en-US" sz="1800"/>
        </a:p>
      </dgm:t>
    </dgm:pt>
    <dgm:pt modelId="{17F045DD-D7B1-4AE3-8866-E82659B8F7D8}" type="sibTrans" cxnId="{5346C4EC-3244-4BF1-9D32-AA10197D04B4}">
      <dgm:prSet/>
      <dgm:spPr/>
      <dgm:t>
        <a:bodyPr/>
        <a:lstStyle/>
        <a:p>
          <a:endParaRPr lang="en-US" sz="1800"/>
        </a:p>
      </dgm:t>
    </dgm:pt>
    <dgm:pt modelId="{F3539200-59B0-4954-8CB6-5B267AE2A7D7}">
      <dgm:prSet custT="1"/>
      <dgm:spPr/>
      <dgm:t>
        <a:bodyPr/>
        <a:lstStyle/>
        <a:p>
          <a:r>
            <a:rPr lang="es" sz="1800" b="1" i="0" dirty="0">
              <a:solidFill>
                <a:srgbClr val="FFAA5A"/>
              </a:solidFill>
              <a:latin typeface="Aptos" panose="020B0004020202020204" pitchFamily="34" charset="0"/>
            </a:rPr>
            <a:t>Dificultad para tomar decisiones: </a:t>
          </a:r>
          <a:r>
            <a:rPr lang="es" sz="1800" i="0" dirty="0">
              <a:latin typeface="Aptos" panose="020B0004020202020204" pitchFamily="34" charset="0"/>
            </a:rPr>
            <a:t>Los adultos pueden tener menores posibilidades de tomar decisiones informadas y conscientes, lo que conduce a problemas en diferentes áreas de la vida, como el trabajo y las relaciones sociales.</a:t>
          </a:r>
          <a:br>
            <a:rPr lang="en-GB" sz="1800" i="0" dirty="0"/>
          </a:br>
          <a:endParaRPr lang="en-US" sz="1800" dirty="0"/>
        </a:p>
      </dgm:t>
    </dgm:pt>
    <dgm:pt modelId="{8E46C8D8-A380-43AE-9F45-5B856070FD87}" type="parTrans" cxnId="{5528877E-CEAA-440F-A76D-A000AC1A3106}">
      <dgm:prSet/>
      <dgm:spPr/>
      <dgm:t>
        <a:bodyPr/>
        <a:lstStyle/>
        <a:p>
          <a:endParaRPr lang="en-US" sz="1800"/>
        </a:p>
      </dgm:t>
    </dgm:pt>
    <dgm:pt modelId="{EF796658-6BE0-4B3C-85DE-70751AF33336}" type="sibTrans" cxnId="{5528877E-CEAA-440F-A76D-A000AC1A3106}">
      <dgm:prSet/>
      <dgm:spPr/>
      <dgm:t>
        <a:bodyPr/>
        <a:lstStyle/>
        <a:p>
          <a:endParaRPr lang="en-US" sz="1800"/>
        </a:p>
      </dgm:t>
    </dgm:pt>
    <dgm:pt modelId="{26EC05B4-FC4F-4B56-BBE6-1773FB4AAFDF}">
      <dgm:prSet custT="1"/>
      <dgm:spPr/>
      <dgm:t>
        <a:bodyPr/>
        <a:lstStyle/>
        <a:p>
          <a:r>
            <a:rPr lang="es" sz="1800" b="1" i="0" dirty="0">
              <a:solidFill>
                <a:srgbClr val="FFAA5A"/>
              </a:solidFill>
              <a:latin typeface="Aptos" panose="020B0004020202020204" pitchFamily="34" charset="0"/>
            </a:rPr>
            <a:t>Menor productividad: </a:t>
          </a:r>
          <a:r>
            <a:rPr lang="es" sz="1800" i="0" dirty="0">
              <a:latin typeface="Aptos" panose="020B0004020202020204" pitchFamily="34" charset="0"/>
            </a:rPr>
            <a:t>La dificultad para tomar decisiones y la pérdida de enfoque pueden conducir a una menor productividad, lo que afecta la vida personal y profesional.</a:t>
          </a:r>
          <a:br>
            <a:rPr lang="en-GB" sz="1800" i="0" dirty="0"/>
          </a:br>
          <a:endParaRPr lang="en-US" sz="1800" dirty="0"/>
        </a:p>
      </dgm:t>
    </dgm:pt>
    <dgm:pt modelId="{FC5809E3-8E3C-4822-BD47-DE0F3B57D22B}" type="parTrans" cxnId="{9E872841-6F0E-44E0-A676-FE81D5C4F0CD}">
      <dgm:prSet/>
      <dgm:spPr/>
      <dgm:t>
        <a:bodyPr/>
        <a:lstStyle/>
        <a:p>
          <a:endParaRPr lang="en-US" sz="1800"/>
        </a:p>
      </dgm:t>
    </dgm:pt>
    <dgm:pt modelId="{BCD4F127-2615-473F-BF14-EFFB7713925E}" type="sibTrans" cxnId="{9E872841-6F0E-44E0-A676-FE81D5C4F0CD}">
      <dgm:prSet/>
      <dgm:spPr/>
      <dgm:t>
        <a:bodyPr/>
        <a:lstStyle/>
        <a:p>
          <a:endParaRPr lang="en-US" sz="1800"/>
        </a:p>
      </dgm:t>
    </dgm:pt>
    <dgm:pt modelId="{28D1D669-7C14-41B4-8FEC-D682B63C9150}">
      <dgm:prSet custT="1"/>
      <dgm:spPr/>
      <dgm:t>
        <a:bodyPr/>
        <a:lstStyle/>
        <a:p>
          <a:r>
            <a:rPr lang="es" sz="1800" b="1" i="0" dirty="0">
              <a:solidFill>
                <a:srgbClr val="FFAA5A"/>
              </a:solidFill>
              <a:latin typeface="Aptos" panose="020B0004020202020204" pitchFamily="34" charset="0"/>
            </a:rPr>
            <a:t>Problemas de salud mental y física: </a:t>
          </a:r>
          <a:r>
            <a:rPr lang="es" sz="1800" i="0" dirty="0">
              <a:latin typeface="Aptos" panose="020B0004020202020204" pitchFamily="34" charset="0"/>
            </a:rPr>
            <a:t>Puede provocar ansiedad, depresión, menor satisfacción con la vida o incluso agotamiento, lo que también puede provocar problemas de salud física.</a:t>
          </a:r>
          <a:br>
            <a:rPr lang="en-GB" sz="1800" i="0" dirty="0"/>
          </a:br>
          <a:endParaRPr lang="en-US" sz="1800" dirty="0"/>
        </a:p>
      </dgm:t>
    </dgm:pt>
    <dgm:pt modelId="{5CC0FA36-22D6-4E03-B158-F9A8D05BAA05}" type="parTrans" cxnId="{DB15703D-08A3-4FA1-8CA4-8C6C8625AFCF}">
      <dgm:prSet/>
      <dgm:spPr/>
      <dgm:t>
        <a:bodyPr/>
        <a:lstStyle/>
        <a:p>
          <a:endParaRPr lang="en-US" sz="1800"/>
        </a:p>
      </dgm:t>
    </dgm:pt>
    <dgm:pt modelId="{243B0457-B49E-4952-8C74-F83509474E8C}" type="sibTrans" cxnId="{DB15703D-08A3-4FA1-8CA4-8C6C8625AFCF}">
      <dgm:prSet/>
      <dgm:spPr/>
      <dgm:t>
        <a:bodyPr/>
        <a:lstStyle/>
        <a:p>
          <a:endParaRPr lang="en-US" sz="1800"/>
        </a:p>
      </dgm:t>
    </dgm:pt>
    <dgm:pt modelId="{50A21F13-5AB2-416D-AE5D-83F8F9AC2A7B}">
      <dgm:prSet custT="1"/>
      <dgm:spPr/>
      <dgm:t>
        <a:bodyPr/>
        <a:lstStyle/>
        <a:p>
          <a:r>
            <a:rPr lang="es" sz="1800" b="1" i="0" dirty="0">
              <a:solidFill>
                <a:srgbClr val="FFAA5A"/>
              </a:solidFill>
              <a:latin typeface="Aptos" panose="020B0004020202020204" pitchFamily="34" charset="0"/>
            </a:rPr>
            <a:t>Burnout digital: </a:t>
          </a:r>
          <a:r>
            <a:rPr lang="es" sz="1800" i="0" dirty="0">
              <a:latin typeface="Aptos" panose="020B0004020202020204" pitchFamily="34" charset="0"/>
            </a:rPr>
            <a:t>La exposición continua a la IO y al estrés puede provocar agotamiento y despersonalización, lo que perjudica el bienestar y el bienestar digital.</a:t>
          </a:r>
          <a:endParaRPr lang="en-US" sz="1800" dirty="0">
            <a:latin typeface="Aptos" panose="020B0004020202020204" pitchFamily="34" charset="0"/>
          </a:endParaRPr>
        </a:p>
      </dgm:t>
    </dgm:pt>
    <dgm:pt modelId="{BED7AC7D-5FF1-4124-9B91-DB734BCDE00D}" type="parTrans" cxnId="{543C5DFA-92AC-4110-9366-D53273B62618}">
      <dgm:prSet/>
      <dgm:spPr/>
      <dgm:t>
        <a:bodyPr/>
        <a:lstStyle/>
        <a:p>
          <a:endParaRPr lang="en-US" sz="1800"/>
        </a:p>
      </dgm:t>
    </dgm:pt>
    <dgm:pt modelId="{15144FE5-8F44-4694-B500-72FBC238D32C}" type="sibTrans" cxnId="{543C5DFA-92AC-4110-9366-D53273B62618}">
      <dgm:prSet/>
      <dgm:spPr/>
      <dgm:t>
        <a:bodyPr/>
        <a:lstStyle/>
        <a:p>
          <a:endParaRPr lang="en-US" sz="1800"/>
        </a:p>
      </dgm:t>
    </dgm:pt>
    <dgm:pt modelId="{B640623A-2D1F-4720-A4FC-C1310A4E5CBD}" type="pres">
      <dgm:prSet presAssocID="{460176A9-3008-4470-B339-7DA411F3FA3C}" presName="vert0" presStyleCnt="0">
        <dgm:presLayoutVars>
          <dgm:dir/>
          <dgm:animOne val="branch"/>
          <dgm:animLvl val="lvl"/>
        </dgm:presLayoutVars>
      </dgm:prSet>
      <dgm:spPr/>
    </dgm:pt>
    <dgm:pt modelId="{3C65039A-A173-49DF-AA77-FE515BC33B90}" type="pres">
      <dgm:prSet presAssocID="{212F2013-268E-472B-B229-B83F95114716}" presName="thickLine" presStyleLbl="alignNode1" presStyleIdx="0" presStyleCnt="5"/>
      <dgm:spPr/>
    </dgm:pt>
    <dgm:pt modelId="{3E518E13-88A7-4065-86D9-577C0037F1F2}" type="pres">
      <dgm:prSet presAssocID="{212F2013-268E-472B-B229-B83F95114716}" presName="horz1" presStyleCnt="0"/>
      <dgm:spPr/>
    </dgm:pt>
    <dgm:pt modelId="{39B62D15-4092-4C06-8066-7F10CBD645EB}" type="pres">
      <dgm:prSet presAssocID="{212F2013-268E-472B-B229-B83F95114716}" presName="tx1" presStyleLbl="revTx" presStyleIdx="0" presStyleCnt="5"/>
      <dgm:spPr/>
    </dgm:pt>
    <dgm:pt modelId="{0C83BA3E-2BCE-4CE7-BB13-39F9F6718EE8}" type="pres">
      <dgm:prSet presAssocID="{212F2013-268E-472B-B229-B83F95114716}" presName="vert1" presStyleCnt="0"/>
      <dgm:spPr/>
    </dgm:pt>
    <dgm:pt modelId="{A480B676-6182-4138-A101-BDE2E4AEE97D}" type="pres">
      <dgm:prSet presAssocID="{F3539200-59B0-4954-8CB6-5B267AE2A7D7}" presName="thickLine" presStyleLbl="alignNode1" presStyleIdx="1" presStyleCnt="5"/>
      <dgm:spPr/>
    </dgm:pt>
    <dgm:pt modelId="{48E63E53-6821-4FA7-86BA-2386371CD4BD}" type="pres">
      <dgm:prSet presAssocID="{F3539200-59B0-4954-8CB6-5B267AE2A7D7}" presName="horz1" presStyleCnt="0"/>
      <dgm:spPr/>
    </dgm:pt>
    <dgm:pt modelId="{9A716216-994B-4AF5-AC7D-079559277E31}" type="pres">
      <dgm:prSet presAssocID="{F3539200-59B0-4954-8CB6-5B267AE2A7D7}" presName="tx1" presStyleLbl="revTx" presStyleIdx="1" presStyleCnt="5"/>
      <dgm:spPr/>
    </dgm:pt>
    <dgm:pt modelId="{10682BAE-2DA2-4157-933B-2037195AD8BA}" type="pres">
      <dgm:prSet presAssocID="{F3539200-59B0-4954-8CB6-5B267AE2A7D7}" presName="vert1" presStyleCnt="0"/>
      <dgm:spPr/>
    </dgm:pt>
    <dgm:pt modelId="{00391F2C-4C15-4859-91DD-719C7B43F58B}" type="pres">
      <dgm:prSet presAssocID="{26EC05B4-FC4F-4B56-BBE6-1773FB4AAFDF}" presName="thickLine" presStyleLbl="alignNode1" presStyleIdx="2" presStyleCnt="5"/>
      <dgm:spPr/>
    </dgm:pt>
    <dgm:pt modelId="{41FA328D-B1D3-41CB-8372-46F339EE4A87}" type="pres">
      <dgm:prSet presAssocID="{26EC05B4-FC4F-4B56-BBE6-1773FB4AAFDF}" presName="horz1" presStyleCnt="0"/>
      <dgm:spPr/>
    </dgm:pt>
    <dgm:pt modelId="{DBFDDACA-A584-4916-9B4C-68F298AE2444}" type="pres">
      <dgm:prSet presAssocID="{26EC05B4-FC4F-4B56-BBE6-1773FB4AAFDF}" presName="tx1" presStyleLbl="revTx" presStyleIdx="2" presStyleCnt="5"/>
      <dgm:spPr/>
    </dgm:pt>
    <dgm:pt modelId="{DA06E4B3-C49E-4479-93A1-31AAE5A3F844}" type="pres">
      <dgm:prSet presAssocID="{26EC05B4-FC4F-4B56-BBE6-1773FB4AAFDF}" presName="vert1" presStyleCnt="0"/>
      <dgm:spPr/>
    </dgm:pt>
    <dgm:pt modelId="{59B91375-88CF-413D-A96D-AB03487373B0}" type="pres">
      <dgm:prSet presAssocID="{28D1D669-7C14-41B4-8FEC-D682B63C9150}" presName="thickLine" presStyleLbl="alignNode1" presStyleIdx="3" presStyleCnt="5"/>
      <dgm:spPr/>
    </dgm:pt>
    <dgm:pt modelId="{DD3EBDB3-00BE-4305-ADDC-8F694C0813C8}" type="pres">
      <dgm:prSet presAssocID="{28D1D669-7C14-41B4-8FEC-D682B63C9150}" presName="horz1" presStyleCnt="0"/>
      <dgm:spPr/>
    </dgm:pt>
    <dgm:pt modelId="{17C5F7E9-220A-40CA-95D1-9E338D76EEE6}" type="pres">
      <dgm:prSet presAssocID="{28D1D669-7C14-41B4-8FEC-D682B63C9150}" presName="tx1" presStyleLbl="revTx" presStyleIdx="3" presStyleCnt="5"/>
      <dgm:spPr/>
    </dgm:pt>
    <dgm:pt modelId="{08FA275E-2744-4D22-A48B-E14A44A21A4B}" type="pres">
      <dgm:prSet presAssocID="{28D1D669-7C14-41B4-8FEC-D682B63C9150}" presName="vert1" presStyleCnt="0"/>
      <dgm:spPr/>
    </dgm:pt>
    <dgm:pt modelId="{D2EA28D9-07F8-4CB1-B81D-1CF69ADB1D43}" type="pres">
      <dgm:prSet presAssocID="{50A21F13-5AB2-416D-AE5D-83F8F9AC2A7B}" presName="thickLine" presStyleLbl="alignNode1" presStyleIdx="4" presStyleCnt="5"/>
      <dgm:spPr/>
    </dgm:pt>
    <dgm:pt modelId="{DF645A6D-4BDD-4478-8FA9-9782EC8E2553}" type="pres">
      <dgm:prSet presAssocID="{50A21F13-5AB2-416D-AE5D-83F8F9AC2A7B}" presName="horz1" presStyleCnt="0"/>
      <dgm:spPr/>
    </dgm:pt>
    <dgm:pt modelId="{9D5B5233-56B6-4F09-A9F8-E5BF4FE37917}" type="pres">
      <dgm:prSet presAssocID="{50A21F13-5AB2-416D-AE5D-83F8F9AC2A7B}" presName="tx1" presStyleLbl="revTx" presStyleIdx="4" presStyleCnt="5"/>
      <dgm:spPr/>
    </dgm:pt>
    <dgm:pt modelId="{D43377B3-5676-492C-96A2-76085A915A12}" type="pres">
      <dgm:prSet presAssocID="{50A21F13-5AB2-416D-AE5D-83F8F9AC2A7B}" presName="vert1" presStyleCnt="0"/>
      <dgm:spPr/>
    </dgm:pt>
  </dgm:ptLst>
  <dgm:cxnLst>
    <dgm:cxn modelId="{F07F7B2A-7AD3-4CE0-AAA6-5A91C833264A}" type="presOf" srcId="{460176A9-3008-4470-B339-7DA411F3FA3C}" destId="{B640623A-2D1F-4720-A4FC-C1310A4E5CBD}" srcOrd="0" destOrd="0" presId="urn:microsoft.com/office/officeart/2008/layout/LinedList"/>
    <dgm:cxn modelId="{B0D4D12A-78F2-441A-8737-A82065217B06}" type="presOf" srcId="{212F2013-268E-472B-B229-B83F95114716}" destId="{39B62D15-4092-4C06-8066-7F10CBD645EB}" srcOrd="0" destOrd="0" presId="urn:microsoft.com/office/officeart/2008/layout/LinedList"/>
    <dgm:cxn modelId="{8C8BDC35-6792-4292-A7D4-8A668D9E4C98}" type="presOf" srcId="{50A21F13-5AB2-416D-AE5D-83F8F9AC2A7B}" destId="{9D5B5233-56B6-4F09-A9F8-E5BF4FE37917}" srcOrd="0" destOrd="0" presId="urn:microsoft.com/office/officeart/2008/layout/LinedList"/>
    <dgm:cxn modelId="{DB15703D-08A3-4FA1-8CA4-8C6C8625AFCF}" srcId="{460176A9-3008-4470-B339-7DA411F3FA3C}" destId="{28D1D669-7C14-41B4-8FEC-D682B63C9150}" srcOrd="3" destOrd="0" parTransId="{5CC0FA36-22D6-4E03-B158-F9A8D05BAA05}" sibTransId="{243B0457-B49E-4952-8C74-F83509474E8C}"/>
    <dgm:cxn modelId="{9E872841-6F0E-44E0-A676-FE81D5C4F0CD}" srcId="{460176A9-3008-4470-B339-7DA411F3FA3C}" destId="{26EC05B4-FC4F-4B56-BBE6-1773FB4AAFDF}" srcOrd="2" destOrd="0" parTransId="{FC5809E3-8E3C-4822-BD47-DE0F3B57D22B}" sibTransId="{BCD4F127-2615-473F-BF14-EFFB7713925E}"/>
    <dgm:cxn modelId="{5528877E-CEAA-440F-A76D-A000AC1A3106}" srcId="{460176A9-3008-4470-B339-7DA411F3FA3C}" destId="{F3539200-59B0-4954-8CB6-5B267AE2A7D7}" srcOrd="1" destOrd="0" parTransId="{8E46C8D8-A380-43AE-9F45-5B856070FD87}" sibTransId="{EF796658-6BE0-4B3C-85DE-70751AF33336}"/>
    <dgm:cxn modelId="{F6394791-8A13-4DDA-8D59-4CBAB5E195D0}" type="presOf" srcId="{28D1D669-7C14-41B4-8FEC-D682B63C9150}" destId="{17C5F7E9-220A-40CA-95D1-9E338D76EEE6}" srcOrd="0" destOrd="0" presId="urn:microsoft.com/office/officeart/2008/layout/LinedList"/>
    <dgm:cxn modelId="{191E66A5-DC19-4457-9BD1-62F4F865A6CA}" type="presOf" srcId="{26EC05B4-FC4F-4B56-BBE6-1773FB4AAFDF}" destId="{DBFDDACA-A584-4916-9B4C-68F298AE2444}" srcOrd="0" destOrd="0" presId="urn:microsoft.com/office/officeart/2008/layout/LinedList"/>
    <dgm:cxn modelId="{D46D28D2-0778-4DE0-A3CD-D69A28294267}" type="presOf" srcId="{F3539200-59B0-4954-8CB6-5B267AE2A7D7}" destId="{9A716216-994B-4AF5-AC7D-079559277E31}" srcOrd="0" destOrd="0" presId="urn:microsoft.com/office/officeart/2008/layout/LinedList"/>
    <dgm:cxn modelId="{5346C4EC-3244-4BF1-9D32-AA10197D04B4}" srcId="{460176A9-3008-4470-B339-7DA411F3FA3C}" destId="{212F2013-268E-472B-B229-B83F95114716}" srcOrd="0" destOrd="0" parTransId="{A84CF643-293F-495D-917A-35CCC1DB2B14}" sibTransId="{17F045DD-D7B1-4AE3-8866-E82659B8F7D8}"/>
    <dgm:cxn modelId="{543C5DFA-92AC-4110-9366-D53273B62618}" srcId="{460176A9-3008-4470-B339-7DA411F3FA3C}" destId="{50A21F13-5AB2-416D-AE5D-83F8F9AC2A7B}" srcOrd="4" destOrd="0" parTransId="{BED7AC7D-5FF1-4124-9B91-DB734BCDE00D}" sibTransId="{15144FE5-8F44-4694-B500-72FBC238D32C}"/>
    <dgm:cxn modelId="{0CD86C59-F6D2-4CCF-8C01-5FD9D3FC75AD}" type="presParOf" srcId="{B640623A-2D1F-4720-A4FC-C1310A4E5CBD}" destId="{3C65039A-A173-49DF-AA77-FE515BC33B90}" srcOrd="0" destOrd="0" presId="urn:microsoft.com/office/officeart/2008/layout/LinedList"/>
    <dgm:cxn modelId="{7BBFD913-493F-49FD-A2EC-21731640E39E}" type="presParOf" srcId="{B640623A-2D1F-4720-A4FC-C1310A4E5CBD}" destId="{3E518E13-88A7-4065-86D9-577C0037F1F2}" srcOrd="1" destOrd="0" presId="urn:microsoft.com/office/officeart/2008/layout/LinedList"/>
    <dgm:cxn modelId="{FBD8409A-BB8C-4BE3-9200-8427BEC2D929}" type="presParOf" srcId="{3E518E13-88A7-4065-86D9-577C0037F1F2}" destId="{39B62D15-4092-4C06-8066-7F10CBD645EB}" srcOrd="0" destOrd="0" presId="urn:microsoft.com/office/officeart/2008/layout/LinedList"/>
    <dgm:cxn modelId="{2C3D051F-C81B-4A48-B632-B3318A683028}" type="presParOf" srcId="{3E518E13-88A7-4065-86D9-577C0037F1F2}" destId="{0C83BA3E-2BCE-4CE7-BB13-39F9F6718EE8}" srcOrd="1" destOrd="0" presId="urn:microsoft.com/office/officeart/2008/layout/LinedList"/>
    <dgm:cxn modelId="{3CE5301E-B73A-4BDC-8477-AE76C02A5A1F}" type="presParOf" srcId="{B640623A-2D1F-4720-A4FC-C1310A4E5CBD}" destId="{A480B676-6182-4138-A101-BDE2E4AEE97D}" srcOrd="2" destOrd="0" presId="urn:microsoft.com/office/officeart/2008/layout/LinedList"/>
    <dgm:cxn modelId="{3D1A94A4-9583-46E4-BA68-E8CED74C0B0F}" type="presParOf" srcId="{B640623A-2D1F-4720-A4FC-C1310A4E5CBD}" destId="{48E63E53-6821-4FA7-86BA-2386371CD4BD}" srcOrd="3" destOrd="0" presId="urn:microsoft.com/office/officeart/2008/layout/LinedList"/>
    <dgm:cxn modelId="{02E75E83-2221-4E26-AF25-18367CD584F1}" type="presParOf" srcId="{48E63E53-6821-4FA7-86BA-2386371CD4BD}" destId="{9A716216-994B-4AF5-AC7D-079559277E31}" srcOrd="0" destOrd="0" presId="urn:microsoft.com/office/officeart/2008/layout/LinedList"/>
    <dgm:cxn modelId="{4FB84AF7-23FE-49FA-957B-6DF0DE556C88}" type="presParOf" srcId="{48E63E53-6821-4FA7-86BA-2386371CD4BD}" destId="{10682BAE-2DA2-4157-933B-2037195AD8BA}" srcOrd="1" destOrd="0" presId="urn:microsoft.com/office/officeart/2008/layout/LinedList"/>
    <dgm:cxn modelId="{54FD466D-D5B1-43C7-BC9E-151F3EBABD05}" type="presParOf" srcId="{B640623A-2D1F-4720-A4FC-C1310A4E5CBD}" destId="{00391F2C-4C15-4859-91DD-719C7B43F58B}" srcOrd="4" destOrd="0" presId="urn:microsoft.com/office/officeart/2008/layout/LinedList"/>
    <dgm:cxn modelId="{63DFDE40-C880-4407-BC31-4C2B6232A2FE}" type="presParOf" srcId="{B640623A-2D1F-4720-A4FC-C1310A4E5CBD}" destId="{41FA328D-B1D3-41CB-8372-46F339EE4A87}" srcOrd="5" destOrd="0" presId="urn:microsoft.com/office/officeart/2008/layout/LinedList"/>
    <dgm:cxn modelId="{3A73E029-CB83-467A-8AC1-E6DFEC494F5D}" type="presParOf" srcId="{41FA328D-B1D3-41CB-8372-46F339EE4A87}" destId="{DBFDDACA-A584-4916-9B4C-68F298AE2444}" srcOrd="0" destOrd="0" presId="urn:microsoft.com/office/officeart/2008/layout/LinedList"/>
    <dgm:cxn modelId="{4A386420-1367-478E-A982-6CBC05253DC0}" type="presParOf" srcId="{41FA328D-B1D3-41CB-8372-46F339EE4A87}" destId="{DA06E4B3-C49E-4479-93A1-31AAE5A3F844}" srcOrd="1" destOrd="0" presId="urn:microsoft.com/office/officeart/2008/layout/LinedList"/>
    <dgm:cxn modelId="{B4E17DAC-B6CD-4593-B96D-26F02283CA9E}" type="presParOf" srcId="{B640623A-2D1F-4720-A4FC-C1310A4E5CBD}" destId="{59B91375-88CF-413D-A96D-AB03487373B0}" srcOrd="6" destOrd="0" presId="urn:microsoft.com/office/officeart/2008/layout/LinedList"/>
    <dgm:cxn modelId="{28D4EC52-35EB-41AC-A525-C0872C87ABCF}" type="presParOf" srcId="{B640623A-2D1F-4720-A4FC-C1310A4E5CBD}" destId="{DD3EBDB3-00BE-4305-ADDC-8F694C0813C8}" srcOrd="7" destOrd="0" presId="urn:microsoft.com/office/officeart/2008/layout/LinedList"/>
    <dgm:cxn modelId="{5190FB1B-2889-46E2-91DF-D172434A8F7B}" type="presParOf" srcId="{DD3EBDB3-00BE-4305-ADDC-8F694C0813C8}" destId="{17C5F7E9-220A-40CA-95D1-9E338D76EEE6}" srcOrd="0" destOrd="0" presId="urn:microsoft.com/office/officeart/2008/layout/LinedList"/>
    <dgm:cxn modelId="{A551603F-A150-44EE-A977-0361D558C377}" type="presParOf" srcId="{DD3EBDB3-00BE-4305-ADDC-8F694C0813C8}" destId="{08FA275E-2744-4D22-A48B-E14A44A21A4B}" srcOrd="1" destOrd="0" presId="urn:microsoft.com/office/officeart/2008/layout/LinedList"/>
    <dgm:cxn modelId="{4ECF7AD9-09C8-4153-AF6C-E90DC3ABEF7F}" type="presParOf" srcId="{B640623A-2D1F-4720-A4FC-C1310A4E5CBD}" destId="{D2EA28D9-07F8-4CB1-B81D-1CF69ADB1D43}" srcOrd="8" destOrd="0" presId="urn:microsoft.com/office/officeart/2008/layout/LinedList"/>
    <dgm:cxn modelId="{31739404-4E65-430A-940C-EE7C16418C0C}" type="presParOf" srcId="{B640623A-2D1F-4720-A4FC-C1310A4E5CBD}" destId="{DF645A6D-4BDD-4478-8FA9-9782EC8E2553}" srcOrd="9" destOrd="0" presId="urn:microsoft.com/office/officeart/2008/layout/LinedList"/>
    <dgm:cxn modelId="{E745ADFF-41C1-4AA2-8811-423C565B6AF2}" type="presParOf" srcId="{DF645A6D-4BDD-4478-8FA9-9782EC8E2553}" destId="{9D5B5233-56B6-4F09-A9F8-E5BF4FE37917}" srcOrd="0" destOrd="0" presId="urn:microsoft.com/office/officeart/2008/layout/LinedList"/>
    <dgm:cxn modelId="{538BFFA4-137F-4744-A6D7-80A0339926C0}" type="presParOf" srcId="{DF645A6D-4BDD-4478-8FA9-9782EC8E2553}" destId="{D43377B3-5676-492C-96A2-76085A915A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s" sz="2000" dirty="0">
              <a:latin typeface="Aptos" panose="020B0004020202020204" pitchFamily="34" charset="0"/>
            </a:rPr>
            <a:t>Puede considerarse como una habilidad; porque </a:t>
          </a:r>
          <a:br>
            <a:rPr lang="sk-SK" sz="2000" dirty="0">
              <a:latin typeface="Aptos" panose="020B0004020202020204" pitchFamily="34" charset="0"/>
            </a:rPr>
          </a:br>
          <a:r>
            <a:rPr lang="es" sz="2000" dirty="0">
              <a:latin typeface="Aptos" panose="020B0004020202020204" pitchFamily="34" charset="0"/>
            </a:rPr>
            <a:t>es una competencia poder beneficiarse </a:t>
          </a:r>
          <a:br>
            <a:rPr lang="sk-SK" sz="2000" dirty="0">
              <a:latin typeface="Aptos" panose="020B0004020202020204" pitchFamily="34" charset="0"/>
            </a:rPr>
          </a:br>
          <a:r>
            <a:rPr lang="es" sz="2000" dirty="0">
              <a:latin typeface="Aptos" panose="020B0004020202020204" pitchFamily="34" charset="0"/>
            </a:rPr>
            <a:t>de la tecnología y gestionar </a:t>
          </a:r>
          <a:br>
            <a:rPr lang="sk-SK" sz="2000" dirty="0">
              <a:latin typeface="Aptos" panose="020B0004020202020204" pitchFamily="34" charset="0"/>
            </a:rPr>
          </a:br>
          <a:r>
            <a:rPr lang="es" sz="2000" dirty="0">
              <a:latin typeface="Aptos" panose="020B0004020202020204" pitchFamily="34" charset="0"/>
            </a:rPr>
            <a:t>convenientemente sus impactos negativos.</a:t>
          </a:r>
        </a:p>
      </dgm:t>
    </dgm:pt>
    <dgm:pt modelId="{8E8351F2-7651-4031-A843-6C966FB0A51A}" type="parTrans" cxnId="{FB5B30B6-57F6-4F69-9140-1141AC4B2C58}">
      <dgm:prSet/>
      <dgm:spPr/>
      <dgm:t>
        <a:bodyPr/>
        <a:lstStyle/>
        <a:p>
          <a:endParaRPr lang="en-US"/>
        </a:p>
      </dgm:t>
    </dgm:pt>
    <dgm:pt modelId="{97070667-920B-4A5C-879E-A0476EF7D076}" type="sibTrans" cxnId="{FB5B30B6-57F6-4F69-9140-1141AC4B2C58}">
      <dgm:prSet/>
      <dgm:spPr/>
      <dgm:t>
        <a:bodyPr/>
        <a:lstStyle/>
        <a:p>
          <a:endParaRPr lang="en-US"/>
        </a:p>
      </dgm:t>
    </dgm:pt>
    <dgm:pt modelId="{F896F5E4-15BF-42B7-A51E-CA6559A2EC6C}">
      <dgm:prSet custT="1"/>
      <dgm:spPr/>
      <dgm:t>
        <a:bodyPr/>
        <a:lstStyle/>
        <a:p>
          <a:pPr>
            <a:lnSpc>
              <a:spcPct val="100000"/>
            </a:lnSpc>
          </a:pPr>
          <a:r>
            <a:rPr lang="es" sz="2000" dirty="0">
              <a:latin typeface="Aptos" panose="020B0004020202020204" pitchFamily="34" charset="0"/>
            </a:rPr>
            <a:t>Puede considerarse como un estado; ya que refleja los resultados del uso verdadero y apropiado de la tecnología (en connotación favorable).</a:t>
          </a:r>
        </a:p>
      </dgm:t>
    </dgm:pt>
    <dgm:pt modelId="{E14449A5-0CD7-4EF3-A112-3C5B96BC3A3B}" type="parTrans" cxnId="{6FE6C4C1-99CB-403A-BFDC-9DB772E1FC40}">
      <dgm:prSet/>
      <dgm:spPr/>
      <dgm:t>
        <a:bodyPr/>
        <a:lstStyle/>
        <a:p>
          <a:endParaRPr lang="en-US"/>
        </a:p>
      </dgm:t>
    </dgm:pt>
    <dgm:pt modelId="{2A6D5719-2F96-47BE-B966-4671EADC725C}" type="sibTrans" cxnId="{6FE6C4C1-99CB-403A-BFDC-9DB772E1FC40}">
      <dgm:prSet/>
      <dgm:spPr/>
      <dgm:t>
        <a:bodyPr/>
        <a:lstStyle/>
        <a:p>
          <a:endParaRPr lang="en-US"/>
        </a:p>
      </dgm:t>
    </dgm:pt>
    <dgm:pt modelId="{2B8326B8-167C-472B-8A31-DD4D5FF85964}">
      <dgm:prSet custT="1"/>
      <dgm:spPr/>
      <dgm:t>
        <a:bodyPr/>
        <a:lstStyle/>
        <a:p>
          <a:pPr>
            <a:lnSpc>
              <a:spcPct val="100000"/>
            </a:lnSpc>
          </a:pPr>
          <a:r>
            <a:rPr lang="es" sz="2000" dirty="0">
              <a:latin typeface="Aptos" panose="020B0004020202020204" pitchFamily="34" charset="0"/>
            </a:rPr>
            <a:t>Puede considerarse como un camino o proceso; ya que está relacionado con el descubrimiento de usos potenciales y apropiados para contribuir a la vida de las personas.</a:t>
          </a:r>
        </a:p>
      </dgm:t>
    </dgm:pt>
    <dgm:pt modelId="{A38A949D-1398-417C-9351-C1443C5193E1}" type="parTrans" cxnId="{86C0B731-A906-4687-BF9E-26F80F8A4B0F}">
      <dgm:prSet/>
      <dgm:spPr/>
      <dgm:t>
        <a:bodyPr/>
        <a:lstStyle/>
        <a:p>
          <a:endParaRPr lang="en-US"/>
        </a:p>
      </dgm:t>
    </dgm:pt>
    <dgm:pt modelId="{9DF25FDF-D115-4827-87D9-EA742B190B06}" type="sibTrans" cxnId="{86C0B731-A906-4687-BF9E-26F80F8A4B0F}">
      <dgm:prSet/>
      <dgm:spPr/>
      <dgm:t>
        <a:bodyPr/>
        <a:lstStyle/>
        <a:p>
          <a:endParaRPr lang="en-US"/>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3"/>
      <dgm:spPr/>
    </dgm:pt>
    <dgm:pt modelId="{EBE6A6BB-A490-48D6-927D-A2E4AE497919}" type="pres">
      <dgm:prSet presAssocID="{F9C2F4BE-EB9B-4688-A872-ADD58D39D0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3" custScaleX="102814" custLinFactNeighborX="1447" custLinFactNeighborY="-8663">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3"/>
      <dgm:spPr/>
    </dgm:pt>
    <dgm:pt modelId="{86AFC11D-B852-4C54-9CD8-71F36EDFF892}" type="pres">
      <dgm:prSet presAssocID="{F896F5E4-15BF-42B7-A51E-CA6559A2EC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stache Face with Solid Fill"/>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3">
        <dgm:presLayoutVars>
          <dgm:chMax val="0"/>
          <dgm:chPref val="0"/>
        </dgm:presLayoutVars>
      </dgm:prSet>
      <dgm:spPr/>
    </dgm:pt>
    <dgm:pt modelId="{9C58E640-E9DE-47FC-B3BF-85047234746D}" type="pres">
      <dgm:prSet presAssocID="{2A6D5719-2F96-47BE-B966-4671EADC725C}" presName="sibTrans" presStyleCnt="0"/>
      <dgm:spPr/>
    </dgm:pt>
    <dgm:pt modelId="{C6846443-9ACA-4BB7-A2CC-C599F7ABBC44}" type="pres">
      <dgm:prSet presAssocID="{2B8326B8-167C-472B-8A31-DD4D5FF85964}" presName="compNode" presStyleCnt="0"/>
      <dgm:spPr/>
    </dgm:pt>
    <dgm:pt modelId="{162359B9-1524-4653-A3F3-E044AA14C1F7}" type="pres">
      <dgm:prSet presAssocID="{2B8326B8-167C-472B-8A31-DD4D5FF85964}" presName="bgRect" presStyleLbl="bgShp" presStyleIdx="2" presStyleCnt="3"/>
      <dgm:spPr/>
    </dgm:pt>
    <dgm:pt modelId="{CD9BF04D-BAA2-44A8-A540-BF02871E2FCC}" type="pres">
      <dgm:prSet presAssocID="{2B8326B8-167C-472B-8A31-DD4D5FF859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nching Diagram"/>
        </a:ext>
      </dgm:extLst>
    </dgm:pt>
    <dgm:pt modelId="{4F770BE8-BE73-4824-8F39-6A51DBB3EC25}" type="pres">
      <dgm:prSet presAssocID="{2B8326B8-167C-472B-8A31-DD4D5FF85964}" presName="spaceRect" presStyleCnt="0"/>
      <dgm:spPr/>
    </dgm:pt>
    <dgm:pt modelId="{7044A1AB-ACD4-4F27-ACDD-8BA49208452D}" type="pres">
      <dgm:prSet presAssocID="{2B8326B8-167C-472B-8A31-DD4D5FF85964}" presName="parTx" presStyleLbl="revTx" presStyleIdx="2" presStyleCnt="3">
        <dgm:presLayoutVars>
          <dgm:chMax val="0"/>
          <dgm:chPref val="0"/>
        </dgm:presLayoutVars>
      </dgm:prSet>
      <dgm:spPr/>
    </dgm:pt>
  </dgm:ptLst>
  <dgm:cxnLst>
    <dgm:cxn modelId="{86C0B731-A906-4687-BF9E-26F80F8A4B0F}" srcId="{795DB165-D3FA-48F5-B897-6D11180F3A13}" destId="{2B8326B8-167C-472B-8A31-DD4D5FF85964}" srcOrd="2" destOrd="0" parTransId="{A38A949D-1398-417C-9351-C1443C5193E1}" sibTransId="{9DF25FDF-D115-4827-87D9-EA742B190B06}"/>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933932D0-D94F-4C1B-92EA-E8728AF7C70D}" type="presOf" srcId="{2B8326B8-167C-472B-8A31-DD4D5FF85964}" destId="{7044A1AB-ACD4-4F27-ACDD-8BA49208452D}"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 modelId="{0504DC99-83FA-45C5-9B85-CE780C2230E3}" type="presParOf" srcId="{3D6586E9-DAD8-4FF9-A9F8-6ECE6D098BF1}" destId="{9C58E640-E9DE-47FC-B3BF-85047234746D}" srcOrd="3" destOrd="0" presId="urn:microsoft.com/office/officeart/2018/2/layout/IconVerticalSolidList"/>
    <dgm:cxn modelId="{ECDF29E7-0625-4BF0-B414-9B8CF7BA8B60}" type="presParOf" srcId="{3D6586E9-DAD8-4FF9-A9F8-6ECE6D098BF1}" destId="{C6846443-9ACA-4BB7-A2CC-C599F7ABBC44}" srcOrd="4" destOrd="0" presId="urn:microsoft.com/office/officeart/2018/2/layout/IconVerticalSolidList"/>
    <dgm:cxn modelId="{604951BD-FF6F-4109-80DF-F8244748C003}" type="presParOf" srcId="{C6846443-9ACA-4BB7-A2CC-C599F7ABBC44}" destId="{162359B9-1524-4653-A3F3-E044AA14C1F7}" srcOrd="0" destOrd="0" presId="urn:microsoft.com/office/officeart/2018/2/layout/IconVerticalSolidList"/>
    <dgm:cxn modelId="{DF736154-4EAB-421B-8B14-5ED5D5B4DB64}" type="presParOf" srcId="{C6846443-9ACA-4BB7-A2CC-C599F7ABBC44}" destId="{CD9BF04D-BAA2-44A8-A540-BF02871E2FCC}" srcOrd="1" destOrd="0" presId="urn:microsoft.com/office/officeart/2018/2/layout/IconVerticalSolidList"/>
    <dgm:cxn modelId="{D6EE7B4D-B374-4D13-9C12-9F20D2EE1540}" type="presParOf" srcId="{C6846443-9ACA-4BB7-A2CC-C599F7ABBC44}" destId="{4F770BE8-BE73-4824-8F39-6A51DBB3EC25}" srcOrd="2" destOrd="0" presId="urn:microsoft.com/office/officeart/2018/2/layout/IconVerticalSolidList"/>
    <dgm:cxn modelId="{F51CF0F8-0945-4F1F-B190-9010255954A2}" type="presParOf" srcId="{C6846443-9ACA-4BB7-A2CC-C599F7ABBC44}" destId="{7044A1AB-ACD4-4F27-ACDD-8BA4920845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dgm:spPr/>
      <dgm:t>
        <a:bodyPr/>
        <a:lstStyle/>
        <a:p>
          <a:pPr>
            <a:lnSpc>
              <a:spcPct val="100000"/>
            </a:lnSpc>
          </a:pPr>
          <a:r>
            <a:rPr lang="es" i="0" dirty="0">
              <a:latin typeface="Aptos" panose="020B0004020202020204" pitchFamily="34" charset="0"/>
            </a:rPr>
            <a:t>El bienestar digital implica gestionar la relación con la tecnología para tener un estilo de vida equilibrado y saludable.</a:t>
          </a:r>
          <a:endParaRPr lang="en-US"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33E8A264-7B90-4960-B842-E823844511F5}">
      <dgm:prSet/>
      <dgm:spPr/>
      <dgm:t>
        <a:bodyPr/>
        <a:lstStyle/>
        <a:p>
          <a:pPr>
            <a:lnSpc>
              <a:spcPct val="100000"/>
            </a:lnSpc>
          </a:pPr>
          <a:r>
            <a:rPr lang="es" i="0" dirty="0">
              <a:latin typeface="Aptos" panose="020B0004020202020204" pitchFamily="34" charset="0"/>
            </a:rPr>
            <a:t>El bienestar digital fomenta un enfoque holístico de la tecnología que requiere prestar atención a la salud física y equilibrar el tiempo frente a la pantalla y otras actividades fuera de línea.</a:t>
          </a:r>
          <a:endParaRPr lang="en-US" dirty="0">
            <a:latin typeface="Aptos" panose="020B0004020202020204" pitchFamily="34" charset="0"/>
          </a:endParaRPr>
        </a:p>
      </dgm:t>
    </dgm:pt>
    <dgm:pt modelId="{39E21A81-FC86-459F-97BB-BCD450640F23}" type="parTrans" cxnId="{21B80527-C840-4E6F-BD24-4A0A58091ADC}">
      <dgm:prSet/>
      <dgm:spPr/>
      <dgm:t>
        <a:bodyPr/>
        <a:lstStyle/>
        <a:p>
          <a:endParaRPr lang="en-US"/>
        </a:p>
      </dgm:t>
    </dgm:pt>
    <dgm:pt modelId="{AF9DEDC0-401E-40D8-B906-B9E6A2BB6BB3}" type="sibTrans" cxnId="{21B80527-C840-4E6F-BD24-4A0A58091ADC}">
      <dgm:prSet/>
      <dgm:spPr/>
      <dgm:t>
        <a:bodyPr/>
        <a:lstStyle/>
        <a:p>
          <a:endParaRPr lang="en-US"/>
        </a:p>
      </dgm:t>
    </dgm:pt>
    <dgm:pt modelId="{DA81646A-927E-4E9A-860D-84F5D76F2C78}">
      <dgm:prSet/>
      <dgm:spPr/>
      <dgm:t>
        <a:bodyPr/>
        <a:lstStyle/>
        <a:p>
          <a:pPr>
            <a:lnSpc>
              <a:spcPct val="100000"/>
            </a:lnSpc>
          </a:pPr>
          <a:r>
            <a:rPr lang="es" i="0" dirty="0">
              <a:latin typeface="Aptos" panose="020B0004020202020204" pitchFamily="34" charset="0"/>
            </a:rPr>
            <a:t>El exceso de tiempo frente a la pantalla y la exposición a la tecnología podrían tener los siguientes impactos significativos en la salud física:</a:t>
          </a:r>
          <a:endParaRPr lang="en-US" dirty="0">
            <a:latin typeface="Aptos" panose="020B0004020202020204" pitchFamily="34" charset="0"/>
          </a:endParaRPr>
        </a:p>
      </dgm:t>
    </dgm:pt>
    <dgm:pt modelId="{0A33A938-8B5F-4560-A6D6-FEB43B20847D}" type="parTrans" cxnId="{5F4E5D4F-1E95-44E8-BB55-5F1DDEF9D5DD}">
      <dgm:prSet/>
      <dgm:spPr/>
      <dgm:t>
        <a:bodyPr/>
        <a:lstStyle/>
        <a:p>
          <a:endParaRPr lang="en-US"/>
        </a:p>
      </dgm:t>
    </dgm:pt>
    <dgm:pt modelId="{923EF13A-6E2C-4C24-968E-3729D528B2DE}" type="sibTrans" cxnId="{5F4E5D4F-1E95-44E8-BB55-5F1DDEF9D5DD}">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3"/>
      <dgm:spPr/>
    </dgm:pt>
    <dgm:pt modelId="{F8505731-0BD8-4FF8-AB95-6C87D6BEBBF0}" type="pres">
      <dgm:prSet presAssocID="{E246361D-D827-4D9A-AE71-37C293C5E5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3">
        <dgm:presLayoutVars>
          <dgm:chMax val="0"/>
          <dgm:chPref val="0"/>
        </dgm:presLayoutVars>
      </dgm:prSet>
      <dgm:spPr/>
    </dgm:pt>
    <dgm:pt modelId="{B80BF97D-3BA5-40AC-900C-7D866D9F70A3}" type="pres">
      <dgm:prSet presAssocID="{F441ABBE-4922-47E9-A2DB-24D3ACFD801B}" presName="sibTrans" presStyleCnt="0"/>
      <dgm:spPr/>
    </dgm:pt>
    <dgm:pt modelId="{E79D4F45-C387-4F99-954F-00E75D1C62FF}" type="pres">
      <dgm:prSet presAssocID="{33E8A264-7B90-4960-B842-E823844511F5}" presName="compNode" presStyleCnt="0"/>
      <dgm:spPr/>
    </dgm:pt>
    <dgm:pt modelId="{4FCC5805-1D5E-4118-8A20-7CB2BBB94A91}" type="pres">
      <dgm:prSet presAssocID="{33E8A264-7B90-4960-B842-E823844511F5}" presName="bgRect" presStyleLbl="bgShp" presStyleIdx="1" presStyleCnt="3"/>
      <dgm:spPr/>
    </dgm:pt>
    <dgm:pt modelId="{6BF5575A-9F68-473C-A138-C4A41C015692}" type="pres">
      <dgm:prSet presAssocID="{33E8A264-7B90-4960-B842-E823844511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ktor"/>
        </a:ext>
      </dgm:extLst>
    </dgm:pt>
    <dgm:pt modelId="{58AA0264-FF4E-4BA2-8127-526E786FC54A}" type="pres">
      <dgm:prSet presAssocID="{33E8A264-7B90-4960-B842-E823844511F5}" presName="spaceRect" presStyleCnt="0"/>
      <dgm:spPr/>
    </dgm:pt>
    <dgm:pt modelId="{8A793EAC-6776-46F9-AFCE-B42E228C596F}" type="pres">
      <dgm:prSet presAssocID="{33E8A264-7B90-4960-B842-E823844511F5}" presName="parTx" presStyleLbl="revTx" presStyleIdx="1" presStyleCnt="3">
        <dgm:presLayoutVars>
          <dgm:chMax val="0"/>
          <dgm:chPref val="0"/>
        </dgm:presLayoutVars>
      </dgm:prSet>
      <dgm:spPr/>
    </dgm:pt>
    <dgm:pt modelId="{DB824AD7-02C5-4F14-9263-AE3F1FC0080A}" type="pres">
      <dgm:prSet presAssocID="{AF9DEDC0-401E-40D8-B906-B9E6A2BB6BB3}" presName="sibTrans" presStyleCnt="0"/>
      <dgm:spPr/>
    </dgm:pt>
    <dgm:pt modelId="{BD9DD401-96AD-4414-B8EA-7BEC63929A69}" type="pres">
      <dgm:prSet presAssocID="{DA81646A-927E-4E9A-860D-84F5D76F2C78}" presName="compNode" presStyleCnt="0"/>
      <dgm:spPr/>
    </dgm:pt>
    <dgm:pt modelId="{3A0671C2-90F0-488E-818B-FEE280CC57A6}" type="pres">
      <dgm:prSet presAssocID="{DA81646A-927E-4E9A-860D-84F5D76F2C78}" presName="bgRect" presStyleLbl="bgShp" presStyleIdx="2" presStyleCnt="3"/>
      <dgm:spPr/>
    </dgm:pt>
    <dgm:pt modelId="{5C13B0DA-174C-4365-8A77-F92BC43D2456}" type="pres">
      <dgm:prSet presAssocID="{DA81646A-927E-4E9A-860D-84F5D76F2C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oskop"/>
        </a:ext>
      </dgm:extLst>
    </dgm:pt>
    <dgm:pt modelId="{AF5812F0-E6F6-45F8-B882-68851B12C521}" type="pres">
      <dgm:prSet presAssocID="{DA81646A-927E-4E9A-860D-84F5D76F2C78}" presName="spaceRect" presStyleCnt="0"/>
      <dgm:spPr/>
    </dgm:pt>
    <dgm:pt modelId="{44710137-4B6C-46AA-BEDA-133375372D35}" type="pres">
      <dgm:prSet presAssocID="{DA81646A-927E-4E9A-860D-84F5D76F2C78}" presName="parTx" presStyleLbl="revTx" presStyleIdx="2" presStyleCnt="3">
        <dgm:presLayoutVars>
          <dgm:chMax val="0"/>
          <dgm:chPref val="0"/>
        </dgm:presLayoutVars>
      </dgm:prSet>
      <dgm:spPr/>
    </dgm:pt>
  </dgm:ptLst>
  <dgm:cxnLst>
    <dgm:cxn modelId="{21B80527-C840-4E6F-BD24-4A0A58091ADC}" srcId="{59D70BEC-2D47-4C6C-A818-4A413083F138}" destId="{33E8A264-7B90-4960-B842-E823844511F5}" srcOrd="1" destOrd="0" parTransId="{39E21A81-FC86-459F-97BB-BCD450640F23}" sibTransId="{AF9DEDC0-401E-40D8-B906-B9E6A2BB6BB3}"/>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5F4E5D4F-1E95-44E8-BB55-5F1DDEF9D5DD}" srcId="{59D70BEC-2D47-4C6C-A818-4A413083F138}" destId="{DA81646A-927E-4E9A-860D-84F5D76F2C78}" srcOrd="2" destOrd="0" parTransId="{0A33A938-8B5F-4560-A6D6-FEB43B20847D}" sibTransId="{923EF13A-6E2C-4C24-968E-3729D528B2DE}"/>
    <dgm:cxn modelId="{C32724B7-1B30-412D-A7F5-FA3232864567}" type="presOf" srcId="{33E8A264-7B90-4960-B842-E823844511F5}" destId="{8A793EAC-6776-46F9-AFCE-B42E228C596F}" srcOrd="0" destOrd="0" presId="urn:microsoft.com/office/officeart/2018/2/layout/IconVerticalSolidList"/>
    <dgm:cxn modelId="{747637C5-1E7A-49EC-A87B-C2C0FC7A65B5}" type="presOf" srcId="{DA81646A-927E-4E9A-860D-84F5D76F2C78}" destId="{44710137-4B6C-46AA-BEDA-133375372D35}"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 modelId="{AFB8ABD6-F998-4320-A5DA-9E6A6F323C71}" type="presParOf" srcId="{65F0910B-CF03-42C1-A3B8-F510B4A2B072}" destId="{B80BF97D-3BA5-40AC-900C-7D866D9F70A3}" srcOrd="1" destOrd="0" presId="urn:microsoft.com/office/officeart/2018/2/layout/IconVerticalSolidList"/>
    <dgm:cxn modelId="{3B4B19EA-F8C9-45FF-8D48-ADED8AAE69A9}" type="presParOf" srcId="{65F0910B-CF03-42C1-A3B8-F510B4A2B072}" destId="{E79D4F45-C387-4F99-954F-00E75D1C62FF}" srcOrd="2" destOrd="0" presId="urn:microsoft.com/office/officeart/2018/2/layout/IconVerticalSolidList"/>
    <dgm:cxn modelId="{2F953BE9-6DC4-48E9-84DB-C115246C2F20}" type="presParOf" srcId="{E79D4F45-C387-4F99-954F-00E75D1C62FF}" destId="{4FCC5805-1D5E-4118-8A20-7CB2BBB94A91}" srcOrd="0" destOrd="0" presId="urn:microsoft.com/office/officeart/2018/2/layout/IconVerticalSolidList"/>
    <dgm:cxn modelId="{3CB1182B-1E99-48CE-8832-4245C1BFB68E}" type="presParOf" srcId="{E79D4F45-C387-4F99-954F-00E75D1C62FF}" destId="{6BF5575A-9F68-473C-A138-C4A41C015692}" srcOrd="1" destOrd="0" presId="urn:microsoft.com/office/officeart/2018/2/layout/IconVerticalSolidList"/>
    <dgm:cxn modelId="{F6C5EA57-CA1C-4AF1-A3BB-E778579064DC}" type="presParOf" srcId="{E79D4F45-C387-4F99-954F-00E75D1C62FF}" destId="{58AA0264-FF4E-4BA2-8127-526E786FC54A}" srcOrd="2" destOrd="0" presId="urn:microsoft.com/office/officeart/2018/2/layout/IconVerticalSolidList"/>
    <dgm:cxn modelId="{98697862-7943-46EF-9093-3279C400F40B}" type="presParOf" srcId="{E79D4F45-C387-4F99-954F-00E75D1C62FF}" destId="{8A793EAC-6776-46F9-AFCE-B42E228C596F}" srcOrd="3" destOrd="0" presId="urn:microsoft.com/office/officeart/2018/2/layout/IconVerticalSolidList"/>
    <dgm:cxn modelId="{9FA45740-FF19-44F0-BCAC-99A7A1A83C21}" type="presParOf" srcId="{65F0910B-CF03-42C1-A3B8-F510B4A2B072}" destId="{DB824AD7-02C5-4F14-9263-AE3F1FC0080A}" srcOrd="3" destOrd="0" presId="urn:microsoft.com/office/officeart/2018/2/layout/IconVerticalSolidList"/>
    <dgm:cxn modelId="{19E5AB76-E81C-4800-9C6D-32763767CED7}" type="presParOf" srcId="{65F0910B-CF03-42C1-A3B8-F510B4A2B072}" destId="{BD9DD401-96AD-4414-B8EA-7BEC63929A69}" srcOrd="4" destOrd="0" presId="urn:microsoft.com/office/officeart/2018/2/layout/IconVerticalSolidList"/>
    <dgm:cxn modelId="{311A74C8-F00E-4ED0-9C45-4738D48B599F}" type="presParOf" srcId="{BD9DD401-96AD-4414-B8EA-7BEC63929A69}" destId="{3A0671C2-90F0-488E-818B-FEE280CC57A6}" srcOrd="0" destOrd="0" presId="urn:microsoft.com/office/officeart/2018/2/layout/IconVerticalSolidList"/>
    <dgm:cxn modelId="{2EFF3A04-2D96-4A63-AB3F-7135AB0C95A8}" type="presParOf" srcId="{BD9DD401-96AD-4414-B8EA-7BEC63929A69}" destId="{5C13B0DA-174C-4365-8A77-F92BC43D2456}" srcOrd="1" destOrd="0" presId="urn:microsoft.com/office/officeart/2018/2/layout/IconVerticalSolidList"/>
    <dgm:cxn modelId="{30F8C32E-CE90-4216-853E-6BD862688F8B}" type="presParOf" srcId="{BD9DD401-96AD-4414-B8EA-7BEC63929A69}" destId="{AF5812F0-E6F6-45F8-B882-68851B12C521}" srcOrd="2" destOrd="0" presId="urn:microsoft.com/office/officeart/2018/2/layout/IconVerticalSolidList"/>
    <dgm:cxn modelId="{3A0417E4-FC04-41C5-8A60-339057FA8F4F}" type="presParOf" srcId="{BD9DD401-96AD-4414-B8EA-7BEC63929A69}" destId="{44710137-4B6C-46AA-BEDA-133375372D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custT="1"/>
      <dgm:spPr/>
      <dgm:t>
        <a:bodyPr/>
        <a:lstStyle/>
        <a:p>
          <a:pPr>
            <a:lnSpc>
              <a:spcPct val="100000"/>
            </a:lnSpc>
          </a:pPr>
          <a:r>
            <a:rPr lang="es" sz="1800" i="0" dirty="0">
              <a:effectLst/>
              <a:latin typeface="Aptos" panose="020B0004020202020204" pitchFamily="34" charset="0"/>
            </a:rPr>
            <a:t>El bienestar digital requiere establecer límites y establecer hábitos saludables. </a:t>
          </a:r>
          <a:r>
            <a:rPr lang="es" sz="1800" i="0" dirty="0">
              <a:solidFill>
                <a:srgbClr val="0D0D0D"/>
              </a:solidFill>
              <a:effectLst/>
              <a:latin typeface="Aptos" panose="020B0004020202020204" pitchFamily="34" charset="0"/>
            </a:rPr>
            <a:t>Si esto no se garantiza, las personas pueden sufrir consecuencias negativas para la salud mental asociadas al uso excesivo de la tecnología.</a:t>
          </a:r>
          <a:endParaRPr lang="en-US" sz="1800"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33E8A264-7B90-4960-B842-E823844511F5}">
      <dgm:prSet custT="1"/>
      <dgm:spPr/>
      <dgm:t>
        <a:bodyPr/>
        <a:lstStyle/>
        <a:p>
          <a:pPr>
            <a:lnSpc>
              <a:spcPct val="100000"/>
            </a:lnSpc>
          </a:pPr>
          <a:r>
            <a:rPr lang="es" sz="1800" i="0" dirty="0">
              <a:effectLst/>
              <a:latin typeface="Aptos" panose="020B0004020202020204" pitchFamily="34" charset="0"/>
            </a:rPr>
            <a:t>El exceso de tiempo frente a la pantalla y la exposición a la tecnología podrían tener los siguientes impactos significativos en la salud mental y el bienestar general:</a:t>
          </a:r>
          <a:endParaRPr lang="en-US" sz="1800" dirty="0">
            <a:latin typeface="Aptos" panose="020B0004020202020204" pitchFamily="34" charset="0"/>
          </a:endParaRPr>
        </a:p>
      </dgm:t>
    </dgm:pt>
    <dgm:pt modelId="{39E21A81-FC86-459F-97BB-BCD450640F23}" type="parTrans" cxnId="{21B80527-C840-4E6F-BD24-4A0A58091ADC}">
      <dgm:prSet/>
      <dgm:spPr/>
      <dgm:t>
        <a:bodyPr/>
        <a:lstStyle/>
        <a:p>
          <a:endParaRPr lang="en-US"/>
        </a:p>
      </dgm:t>
    </dgm:pt>
    <dgm:pt modelId="{AF9DEDC0-401E-40D8-B906-B9E6A2BB6BB3}" type="sibTrans" cxnId="{21B80527-C840-4E6F-BD24-4A0A58091ADC}">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2"/>
      <dgm:spPr/>
    </dgm:pt>
    <dgm:pt modelId="{F8505731-0BD8-4FF8-AB95-6C87D6BEBBF0}" type="pres">
      <dgm:prSet presAssocID="{E246361D-D827-4D9A-AE71-37C293C5E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2">
        <dgm:presLayoutVars>
          <dgm:chMax val="0"/>
          <dgm:chPref val="0"/>
        </dgm:presLayoutVars>
      </dgm:prSet>
      <dgm:spPr/>
    </dgm:pt>
    <dgm:pt modelId="{B80BF97D-3BA5-40AC-900C-7D866D9F70A3}" type="pres">
      <dgm:prSet presAssocID="{F441ABBE-4922-47E9-A2DB-24D3ACFD801B}" presName="sibTrans" presStyleCnt="0"/>
      <dgm:spPr/>
    </dgm:pt>
    <dgm:pt modelId="{E79D4F45-C387-4F99-954F-00E75D1C62FF}" type="pres">
      <dgm:prSet presAssocID="{33E8A264-7B90-4960-B842-E823844511F5}" presName="compNode" presStyleCnt="0"/>
      <dgm:spPr/>
    </dgm:pt>
    <dgm:pt modelId="{4FCC5805-1D5E-4118-8A20-7CB2BBB94A91}" type="pres">
      <dgm:prSet presAssocID="{33E8A264-7B90-4960-B842-E823844511F5}" presName="bgRect" presStyleLbl="bgShp" presStyleIdx="1" presStyleCnt="2"/>
      <dgm:spPr/>
    </dgm:pt>
    <dgm:pt modelId="{6BF5575A-9F68-473C-A138-C4A41C015692}" type="pres">
      <dgm:prSet presAssocID="{33E8A264-7B90-4960-B842-E823844511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ktor"/>
        </a:ext>
      </dgm:extLst>
    </dgm:pt>
    <dgm:pt modelId="{58AA0264-FF4E-4BA2-8127-526E786FC54A}" type="pres">
      <dgm:prSet presAssocID="{33E8A264-7B90-4960-B842-E823844511F5}" presName="spaceRect" presStyleCnt="0"/>
      <dgm:spPr/>
    </dgm:pt>
    <dgm:pt modelId="{8A793EAC-6776-46F9-AFCE-B42E228C596F}" type="pres">
      <dgm:prSet presAssocID="{33E8A264-7B90-4960-B842-E823844511F5}" presName="parTx" presStyleLbl="revTx" presStyleIdx="1" presStyleCnt="2">
        <dgm:presLayoutVars>
          <dgm:chMax val="0"/>
          <dgm:chPref val="0"/>
        </dgm:presLayoutVars>
      </dgm:prSet>
      <dgm:spPr/>
    </dgm:pt>
  </dgm:ptLst>
  <dgm:cxnLst>
    <dgm:cxn modelId="{21B80527-C840-4E6F-BD24-4A0A58091ADC}" srcId="{59D70BEC-2D47-4C6C-A818-4A413083F138}" destId="{33E8A264-7B90-4960-B842-E823844511F5}" srcOrd="1" destOrd="0" parTransId="{39E21A81-FC86-459F-97BB-BCD450640F23}" sibTransId="{AF9DEDC0-401E-40D8-B906-B9E6A2BB6BB3}"/>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C32724B7-1B30-412D-A7F5-FA3232864567}" type="presOf" srcId="{33E8A264-7B90-4960-B842-E823844511F5}" destId="{8A793EAC-6776-46F9-AFCE-B42E228C596F}"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 modelId="{AFB8ABD6-F998-4320-A5DA-9E6A6F323C71}" type="presParOf" srcId="{65F0910B-CF03-42C1-A3B8-F510B4A2B072}" destId="{B80BF97D-3BA5-40AC-900C-7D866D9F70A3}" srcOrd="1" destOrd="0" presId="urn:microsoft.com/office/officeart/2018/2/layout/IconVerticalSolidList"/>
    <dgm:cxn modelId="{3B4B19EA-F8C9-45FF-8D48-ADED8AAE69A9}" type="presParOf" srcId="{65F0910B-CF03-42C1-A3B8-F510B4A2B072}" destId="{E79D4F45-C387-4F99-954F-00E75D1C62FF}" srcOrd="2" destOrd="0" presId="urn:microsoft.com/office/officeart/2018/2/layout/IconVerticalSolidList"/>
    <dgm:cxn modelId="{2F953BE9-6DC4-48E9-84DB-C115246C2F20}" type="presParOf" srcId="{E79D4F45-C387-4F99-954F-00E75D1C62FF}" destId="{4FCC5805-1D5E-4118-8A20-7CB2BBB94A91}" srcOrd="0" destOrd="0" presId="urn:microsoft.com/office/officeart/2018/2/layout/IconVerticalSolidList"/>
    <dgm:cxn modelId="{3CB1182B-1E99-48CE-8832-4245C1BFB68E}" type="presParOf" srcId="{E79D4F45-C387-4F99-954F-00E75D1C62FF}" destId="{6BF5575A-9F68-473C-A138-C4A41C015692}" srcOrd="1" destOrd="0" presId="urn:microsoft.com/office/officeart/2018/2/layout/IconVerticalSolidList"/>
    <dgm:cxn modelId="{F6C5EA57-CA1C-4AF1-A3BB-E778579064DC}" type="presParOf" srcId="{E79D4F45-C387-4F99-954F-00E75D1C62FF}" destId="{58AA0264-FF4E-4BA2-8127-526E786FC54A}" srcOrd="2" destOrd="0" presId="urn:microsoft.com/office/officeart/2018/2/layout/IconVerticalSolidList"/>
    <dgm:cxn modelId="{98697862-7943-46EF-9093-3279C400F40B}" type="presParOf" srcId="{E79D4F45-C387-4F99-954F-00E75D1C62FF}" destId="{8A793EAC-6776-46F9-AFCE-B42E228C59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custT="1"/>
      <dgm:spPr/>
      <dgm:t>
        <a:bodyPr/>
        <a:lstStyle/>
        <a:p>
          <a:pPr>
            <a:lnSpc>
              <a:spcPct val="100000"/>
            </a:lnSpc>
          </a:pPr>
          <a:r>
            <a:rPr lang="es" sz="2000" dirty="0">
              <a:latin typeface="Aptos" panose="020B0004020202020204" pitchFamily="34" charset="0"/>
            </a:rPr>
            <a:t>El </a:t>
          </a:r>
          <a:r>
            <a:rPr lang="es" sz="2000" i="0" dirty="0">
              <a:effectLst/>
              <a:latin typeface="Aptos" panose="020B0004020202020204" pitchFamily="34" charset="0"/>
            </a:rPr>
            <a:t>exceso de tiempo frente a la pantalla y la exposición a la tecnología también pueden tener efectos perjudiciales en las relaciones sociales, afectando la calidad de las interacciones, las habilidades de comunicación y el sentido de conexión dentro de las relaciones interpersonales.</a:t>
          </a:r>
          <a:endParaRPr lang="en-US" sz="2000"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1"/>
      <dgm:spPr/>
    </dgm:pt>
    <dgm:pt modelId="{F8505731-0BD8-4FF8-AB95-6C87D6BEBBF0}" type="pres">
      <dgm:prSet presAssocID="{E246361D-D827-4D9A-AE71-37C293C5E5B7}"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1">
        <dgm:presLayoutVars>
          <dgm:chMax val="0"/>
          <dgm:chPref val="0"/>
        </dgm:presLayoutVars>
      </dgm:prSet>
      <dgm:spPr/>
    </dgm:pt>
  </dgm:ptLst>
  <dgm:cxnLst>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custT="1"/>
      <dgm:spPr/>
      <dgm:t>
        <a:bodyPr/>
        <a:lstStyle/>
        <a:p>
          <a:pPr>
            <a:lnSpc>
              <a:spcPct val="100000"/>
            </a:lnSpc>
          </a:pPr>
          <a:r>
            <a:rPr lang="es" sz="2000" dirty="0">
              <a:latin typeface="Aptos" panose="020B0004020202020204" pitchFamily="34" charset="0"/>
            </a:rPr>
            <a:t>El </a:t>
          </a:r>
          <a:r>
            <a:rPr lang="es" sz="2000" i="0" dirty="0">
              <a:effectLst/>
              <a:latin typeface="Aptos" panose="020B0004020202020204" pitchFamily="34" charset="0"/>
            </a:rPr>
            <a:t>exceso de tiempo frente a pantallas y la exposición a la tecnología también pueden tener efectos perjudiciales sobre la capacidad de atención y la creatividad, generando distracción, reduciendo las oportunidades de involucrarse profundamente en las tareas y limitando la exposición a actividades que fomentan la expresión creativa y la innovación.</a:t>
          </a:r>
          <a:endParaRPr lang="en-US" sz="2000"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1" custScaleY="99492"/>
      <dgm:spPr/>
    </dgm:pt>
    <dgm:pt modelId="{F8505731-0BD8-4FF8-AB95-6C87D6BEBBF0}" type="pres">
      <dgm:prSet presAssocID="{E246361D-D827-4D9A-AE71-37C293C5E5B7}"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1">
        <dgm:presLayoutVars>
          <dgm:chMax val="0"/>
          <dgm:chPref val="0"/>
        </dgm:presLayoutVars>
      </dgm:prSet>
      <dgm:spPr/>
    </dgm:pt>
  </dgm:ptLst>
  <dgm:cxnLst>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E9A96B-465E-4752-BB59-FA581CCA542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9D72C62-3019-460A-B1C6-522686A68529}">
      <dgm:prSet custT="1"/>
      <dgm:spPr/>
      <dgm:t>
        <a:bodyPr/>
        <a:lstStyle/>
        <a:p>
          <a:r>
            <a:rPr lang="es" sz="2000" b="1" i="0" dirty="0">
              <a:solidFill>
                <a:srgbClr val="FFAA5A"/>
              </a:solidFill>
              <a:latin typeface="Aptos" panose="020B0004020202020204" pitchFamily="34" charset="0"/>
            </a:rPr>
            <a:t>Las redes sociales pueden </a:t>
          </a:r>
          <a:r>
            <a:rPr lang="es" sz="2000" b="1" dirty="0">
              <a:solidFill>
                <a:srgbClr val="FFAA5A"/>
              </a:solidFill>
              <a:latin typeface="Aptos" panose="020B0004020202020204" pitchFamily="34" charset="0"/>
            </a:rPr>
            <a:t>afectar negativamente el bienestar digital de las personas de las siguientes maneras:</a:t>
          </a:r>
        </a:p>
      </dgm:t>
    </dgm:pt>
    <dgm:pt modelId="{02F8849D-C346-4F88-A445-B11140DCFCD7}" type="parTrans" cxnId="{5CC29793-4C0C-468B-9397-BF2026B9CDF2}">
      <dgm:prSet/>
      <dgm:spPr/>
      <dgm:t>
        <a:bodyPr/>
        <a:lstStyle/>
        <a:p>
          <a:endParaRPr lang="en-US"/>
        </a:p>
      </dgm:t>
    </dgm:pt>
    <dgm:pt modelId="{FC1D5C1F-81B2-4989-96D6-24CBD1352710}" type="sibTrans" cxnId="{5CC29793-4C0C-468B-9397-BF2026B9CDF2}">
      <dgm:prSet/>
      <dgm:spPr/>
      <dgm:t>
        <a:bodyPr/>
        <a:lstStyle/>
        <a:p>
          <a:endParaRPr lang="en-US"/>
        </a:p>
      </dgm:t>
    </dgm:pt>
    <dgm:pt modelId="{538DE7E6-9724-4794-9074-259DBD12232C}">
      <dgm:prSet custT="1"/>
      <dgm:spPr/>
      <dgm:t>
        <a:bodyPr/>
        <a:lstStyle/>
        <a:p>
          <a:r>
            <a:rPr lang="es" sz="1900" b="1" i="0" dirty="0">
              <a:latin typeface="Aptos" panose="020B0004020202020204" pitchFamily="34" charset="0"/>
            </a:rPr>
            <a:t>Adicción: </a:t>
          </a:r>
          <a:r>
            <a:rPr lang="es" sz="1900" i="0" dirty="0">
              <a:latin typeface="Aptos" panose="020B0004020202020204" pitchFamily="34" charset="0"/>
            </a:rPr>
            <a:t>Mayor tendencia a pasar tiempo en línea y descuido de las responsabilidades de la vida real.</a:t>
          </a:r>
          <a:endParaRPr lang="en-US" sz="1900" dirty="0">
            <a:latin typeface="Aptos" panose="020B0004020202020204" pitchFamily="34" charset="0"/>
          </a:endParaRPr>
        </a:p>
      </dgm:t>
    </dgm:pt>
    <dgm:pt modelId="{D230F23C-0A0E-4BD1-AC79-2965B284F447}" type="parTrans" cxnId="{C7C149A0-7025-4922-8955-8EA30D1EBFD4}">
      <dgm:prSet/>
      <dgm:spPr/>
      <dgm:t>
        <a:bodyPr/>
        <a:lstStyle/>
        <a:p>
          <a:endParaRPr lang="en-US"/>
        </a:p>
      </dgm:t>
    </dgm:pt>
    <dgm:pt modelId="{8FD2DB18-7071-4037-9DBC-72F69E6FEE05}" type="sibTrans" cxnId="{C7C149A0-7025-4922-8955-8EA30D1EBFD4}">
      <dgm:prSet/>
      <dgm:spPr/>
      <dgm:t>
        <a:bodyPr/>
        <a:lstStyle/>
        <a:p>
          <a:endParaRPr lang="en-US"/>
        </a:p>
      </dgm:t>
    </dgm:pt>
    <dgm:pt modelId="{948F7CF0-BC47-4C91-A18E-E5F2E1153E39}">
      <dgm:prSet custT="1"/>
      <dgm:spPr/>
      <dgm:t>
        <a:bodyPr/>
        <a:lstStyle/>
        <a:p>
          <a:r>
            <a:rPr lang="es" sz="1900" b="1" dirty="0">
              <a:latin typeface="Aptos" panose="020B0004020202020204" pitchFamily="34" charset="0"/>
            </a:rPr>
            <a:t>Problemas mentales: </a:t>
          </a:r>
          <a:r>
            <a:rPr lang="es" sz="1900" dirty="0">
              <a:latin typeface="Aptos" panose="020B0004020202020204" pitchFamily="34" charset="0"/>
            </a:rPr>
            <a:t>potencial de provocar ansiedad, depresión y menor autoestima debido a las comparaciones con otras personas.</a:t>
          </a:r>
        </a:p>
      </dgm:t>
    </dgm:pt>
    <dgm:pt modelId="{BDF00546-EDEB-4625-9D9C-B48C42C35883}" type="parTrans" cxnId="{E38FE1F8-C019-4B7D-A7FE-278A7D9A3494}">
      <dgm:prSet/>
      <dgm:spPr/>
      <dgm:t>
        <a:bodyPr/>
        <a:lstStyle/>
        <a:p>
          <a:endParaRPr lang="en-US"/>
        </a:p>
      </dgm:t>
    </dgm:pt>
    <dgm:pt modelId="{67625780-F7BB-41ED-A5B6-56D94BDF5354}" type="sibTrans" cxnId="{E38FE1F8-C019-4B7D-A7FE-278A7D9A3494}">
      <dgm:prSet/>
      <dgm:spPr/>
      <dgm:t>
        <a:bodyPr/>
        <a:lstStyle/>
        <a:p>
          <a:endParaRPr lang="en-US"/>
        </a:p>
      </dgm:t>
    </dgm:pt>
    <dgm:pt modelId="{B094AE62-B1C2-4112-A90E-EE8B82084459}">
      <dgm:prSet custT="1"/>
      <dgm:spPr/>
      <dgm:t>
        <a:bodyPr/>
        <a:lstStyle/>
        <a:p>
          <a:r>
            <a:rPr lang="es" sz="1900" b="1" dirty="0">
              <a:latin typeface="Aptos" panose="020B0004020202020204" pitchFamily="34" charset="0"/>
            </a:rPr>
            <a:t>Ciberbullying: </a:t>
          </a:r>
          <a:r>
            <a:rPr lang="es" sz="1900" dirty="0">
              <a:latin typeface="Aptos" panose="020B0004020202020204" pitchFamily="34" charset="0"/>
            </a:rPr>
            <a:t>Potencial violencia virtual con consecuencias emocionales y psicológicas.</a:t>
          </a:r>
        </a:p>
      </dgm:t>
    </dgm:pt>
    <dgm:pt modelId="{59E4F002-FA07-4335-B5B4-A406C6E64BE9}" type="parTrans" cxnId="{4B4A7EDD-E624-4005-AE91-093E3DFC167D}">
      <dgm:prSet/>
      <dgm:spPr/>
      <dgm:t>
        <a:bodyPr/>
        <a:lstStyle/>
        <a:p>
          <a:endParaRPr lang="en-US"/>
        </a:p>
      </dgm:t>
    </dgm:pt>
    <dgm:pt modelId="{AD779085-13BC-43B7-AA29-E64547A634D2}" type="sibTrans" cxnId="{4B4A7EDD-E624-4005-AE91-093E3DFC167D}">
      <dgm:prSet/>
      <dgm:spPr/>
      <dgm:t>
        <a:bodyPr/>
        <a:lstStyle/>
        <a:p>
          <a:endParaRPr lang="en-US"/>
        </a:p>
      </dgm:t>
    </dgm:pt>
    <dgm:pt modelId="{5B2CAE3D-1488-4CF2-8A49-F18F0D7DF3D4}">
      <dgm:prSet custT="1"/>
      <dgm:spPr/>
      <dgm:t>
        <a:bodyPr/>
        <a:lstStyle/>
        <a:p>
          <a:r>
            <a:rPr lang="es" sz="1900" b="1" dirty="0">
              <a:latin typeface="Aptos" panose="020B0004020202020204" pitchFamily="34" charset="0"/>
            </a:rPr>
            <a:t>Problemas de privacidad: </a:t>
          </a:r>
          <a:r>
            <a:rPr lang="es" sz="1900" dirty="0">
              <a:latin typeface="Aptos" panose="020B0004020202020204" pitchFamily="34" charset="0"/>
            </a:rPr>
            <a:t>Riesgo de seguridad digital, robo de identidad y/o datos.</a:t>
          </a:r>
        </a:p>
      </dgm:t>
    </dgm:pt>
    <dgm:pt modelId="{4B03A8B6-BD60-45A4-8D00-E1688BB316F8}" type="parTrans" cxnId="{66BB79B0-46E0-4954-A46A-2CBA364B3E93}">
      <dgm:prSet/>
      <dgm:spPr/>
      <dgm:t>
        <a:bodyPr/>
        <a:lstStyle/>
        <a:p>
          <a:endParaRPr lang="en-US"/>
        </a:p>
      </dgm:t>
    </dgm:pt>
    <dgm:pt modelId="{D6675FB4-C307-4795-97C8-2D9758354B33}" type="sibTrans" cxnId="{66BB79B0-46E0-4954-A46A-2CBA364B3E93}">
      <dgm:prSet/>
      <dgm:spPr/>
      <dgm:t>
        <a:bodyPr/>
        <a:lstStyle/>
        <a:p>
          <a:endParaRPr lang="en-US"/>
        </a:p>
      </dgm:t>
    </dgm:pt>
    <dgm:pt modelId="{AC01137C-C191-4847-A9B9-673FD2D21EED}">
      <dgm:prSet custT="1"/>
      <dgm:spPr/>
      <dgm:t>
        <a:bodyPr/>
        <a:lstStyle/>
        <a:p>
          <a:r>
            <a:rPr lang="es" sz="1900" b="1" dirty="0">
              <a:latin typeface="Aptos" panose="020B0004020202020204" pitchFamily="34" charset="0"/>
            </a:rPr>
            <a:t>Sobrecarga de información: </a:t>
          </a:r>
          <a:r>
            <a:rPr lang="es" sz="1900" dirty="0">
              <a:latin typeface="Aptos" panose="020B0004020202020204" pitchFamily="34" charset="0"/>
            </a:rPr>
            <a:t>Posibilidad de abundancia de datos y que ello conduzca a una sobrecarga de información necesaria.</a:t>
          </a:r>
        </a:p>
      </dgm:t>
    </dgm:pt>
    <dgm:pt modelId="{4BC78CDB-F2EE-4CF2-A95B-79E77E9F9C2D}" type="parTrans" cxnId="{20A2FF3C-4292-415A-9238-DC70DBE1F95A}">
      <dgm:prSet/>
      <dgm:spPr/>
      <dgm:t>
        <a:bodyPr/>
        <a:lstStyle/>
        <a:p>
          <a:endParaRPr lang="en-US"/>
        </a:p>
      </dgm:t>
    </dgm:pt>
    <dgm:pt modelId="{149539AF-E144-4994-958E-C72E25206F48}" type="sibTrans" cxnId="{20A2FF3C-4292-415A-9238-DC70DBE1F95A}">
      <dgm:prSet/>
      <dgm:spPr/>
      <dgm:t>
        <a:bodyPr/>
        <a:lstStyle/>
        <a:p>
          <a:endParaRPr lang="en-US"/>
        </a:p>
      </dgm:t>
    </dgm:pt>
    <dgm:pt modelId="{FCE4FE8F-C669-47B3-8F4C-ECA1D8EAD471}">
      <dgm:prSet custT="1"/>
      <dgm:spPr/>
      <dgm:t>
        <a:bodyPr/>
        <a:lstStyle/>
        <a:p>
          <a:r>
            <a:rPr lang="es" sz="1900" b="1" dirty="0">
              <a:latin typeface="Aptos" panose="020B0004020202020204" pitchFamily="34" charset="0"/>
            </a:rPr>
            <a:t>Miedo a perderse algo (FOMO): </a:t>
          </a:r>
          <a:r>
            <a:rPr lang="es" sz="1900" dirty="0">
              <a:latin typeface="Aptos" panose="020B0004020202020204" pitchFamily="34" charset="0"/>
            </a:rPr>
            <a:t>Mayor inclinación y dependencia a seguir a otros, lo que conduce a la inadecuación.</a:t>
          </a:r>
        </a:p>
      </dgm:t>
    </dgm:pt>
    <dgm:pt modelId="{AD9BD882-3A36-47E3-9381-ECFA38DA801E}" type="parTrans" cxnId="{A49B246F-9F7E-44A5-9BA1-5B54E6C88359}">
      <dgm:prSet/>
      <dgm:spPr/>
      <dgm:t>
        <a:bodyPr/>
        <a:lstStyle/>
        <a:p>
          <a:endParaRPr lang="en-US"/>
        </a:p>
      </dgm:t>
    </dgm:pt>
    <dgm:pt modelId="{0267A968-3424-46B6-ACB4-7ADAD9BF10F3}" type="sibTrans" cxnId="{A49B246F-9F7E-44A5-9BA1-5B54E6C88359}">
      <dgm:prSet/>
      <dgm:spPr/>
      <dgm:t>
        <a:bodyPr/>
        <a:lstStyle/>
        <a:p>
          <a:endParaRPr lang="en-US"/>
        </a:p>
      </dgm:t>
    </dgm:pt>
    <dgm:pt modelId="{48267CAD-792A-4295-9932-1552BC9CF6E9}">
      <dgm:prSet custT="1"/>
      <dgm:spPr/>
      <dgm:t>
        <a:bodyPr/>
        <a:lstStyle/>
        <a:p>
          <a:r>
            <a:rPr lang="es" sz="1900" b="1" dirty="0">
              <a:latin typeface="Aptos" panose="020B0004020202020204" pitchFamily="34" charset="0"/>
            </a:rPr>
            <a:t>Reducción de la interacción fuera de línea: </a:t>
          </a:r>
          <a:r>
            <a:rPr lang="es" sz="1900" b="0" dirty="0">
              <a:latin typeface="Aptos" panose="020B0004020202020204" pitchFamily="34" charset="0"/>
            </a:rPr>
            <a:t>D</a:t>
          </a:r>
          <a:r>
            <a:rPr lang="es" sz="1900" dirty="0">
              <a:latin typeface="Aptos" panose="020B0004020202020204" pitchFamily="34" charset="0"/>
            </a:rPr>
            <a:t>isminución de las conexiones cara a cara, lo que conduce al aislamiento y la soledad.</a:t>
          </a:r>
        </a:p>
      </dgm:t>
    </dgm:pt>
    <dgm:pt modelId="{82046CF8-C768-4BAE-843D-D242EE949C3C}" type="parTrans" cxnId="{94BFA880-EC51-4676-87C1-9B2D18B0D18E}">
      <dgm:prSet/>
      <dgm:spPr/>
      <dgm:t>
        <a:bodyPr/>
        <a:lstStyle/>
        <a:p>
          <a:endParaRPr lang="en-US"/>
        </a:p>
      </dgm:t>
    </dgm:pt>
    <dgm:pt modelId="{F80043CC-BE2F-4D1D-B451-14B33C4BA400}" type="sibTrans" cxnId="{94BFA880-EC51-4676-87C1-9B2D18B0D18E}">
      <dgm:prSet/>
      <dgm:spPr/>
      <dgm:t>
        <a:bodyPr/>
        <a:lstStyle/>
        <a:p>
          <a:endParaRPr lang="en-US"/>
        </a:p>
      </dgm:t>
    </dgm:pt>
    <dgm:pt modelId="{53924EAA-9044-48C1-8A5A-21D15F0421F2}" type="pres">
      <dgm:prSet presAssocID="{06E9A96B-465E-4752-BB59-FA581CCA5422}" presName="vert0" presStyleCnt="0">
        <dgm:presLayoutVars>
          <dgm:dir/>
          <dgm:animOne val="branch"/>
          <dgm:animLvl val="lvl"/>
        </dgm:presLayoutVars>
      </dgm:prSet>
      <dgm:spPr/>
    </dgm:pt>
    <dgm:pt modelId="{9FC56526-4345-4E3B-9B09-32187F2989E0}" type="pres">
      <dgm:prSet presAssocID="{59D72C62-3019-460A-B1C6-522686A68529}" presName="thickLine" presStyleLbl="alignNode1" presStyleIdx="0" presStyleCnt="8"/>
      <dgm:spPr/>
    </dgm:pt>
    <dgm:pt modelId="{A4A84029-9C0B-4B5F-A06B-623A2AA4D30B}" type="pres">
      <dgm:prSet presAssocID="{59D72C62-3019-460A-B1C6-522686A68529}" presName="horz1" presStyleCnt="0"/>
      <dgm:spPr/>
    </dgm:pt>
    <dgm:pt modelId="{A5828E8C-7AC6-49EC-A101-FC62BF4746FA}" type="pres">
      <dgm:prSet presAssocID="{59D72C62-3019-460A-B1C6-522686A68529}" presName="tx1" presStyleLbl="revTx" presStyleIdx="0" presStyleCnt="8"/>
      <dgm:spPr/>
    </dgm:pt>
    <dgm:pt modelId="{A3BE59F4-4894-448F-BBCF-241413F96764}" type="pres">
      <dgm:prSet presAssocID="{59D72C62-3019-460A-B1C6-522686A68529}" presName="vert1" presStyleCnt="0"/>
      <dgm:spPr/>
    </dgm:pt>
    <dgm:pt modelId="{6A2FF18A-4AED-4E71-805B-67DC75F8F27E}" type="pres">
      <dgm:prSet presAssocID="{538DE7E6-9724-4794-9074-259DBD12232C}" presName="thickLine" presStyleLbl="alignNode1" presStyleIdx="1" presStyleCnt="8"/>
      <dgm:spPr/>
    </dgm:pt>
    <dgm:pt modelId="{6575F14B-2472-4E26-8FF2-5B87F2DC69AF}" type="pres">
      <dgm:prSet presAssocID="{538DE7E6-9724-4794-9074-259DBD12232C}" presName="horz1" presStyleCnt="0"/>
      <dgm:spPr/>
    </dgm:pt>
    <dgm:pt modelId="{FFFF0908-4B0C-48F6-8D5F-8847D49A900F}" type="pres">
      <dgm:prSet presAssocID="{538DE7E6-9724-4794-9074-259DBD12232C}" presName="tx1" presStyleLbl="revTx" presStyleIdx="1" presStyleCnt="8"/>
      <dgm:spPr/>
    </dgm:pt>
    <dgm:pt modelId="{9260C369-9508-4C95-A408-BDBFAB771240}" type="pres">
      <dgm:prSet presAssocID="{538DE7E6-9724-4794-9074-259DBD12232C}" presName="vert1" presStyleCnt="0"/>
      <dgm:spPr/>
    </dgm:pt>
    <dgm:pt modelId="{006F0F52-C8F2-44D9-95BE-3F19FD465C72}" type="pres">
      <dgm:prSet presAssocID="{948F7CF0-BC47-4C91-A18E-E5F2E1153E39}" presName="thickLine" presStyleLbl="alignNode1" presStyleIdx="2" presStyleCnt="8"/>
      <dgm:spPr/>
    </dgm:pt>
    <dgm:pt modelId="{AE1773BE-057C-4AFA-8763-651794F3EF0C}" type="pres">
      <dgm:prSet presAssocID="{948F7CF0-BC47-4C91-A18E-E5F2E1153E39}" presName="horz1" presStyleCnt="0"/>
      <dgm:spPr/>
    </dgm:pt>
    <dgm:pt modelId="{7741ECF8-25A7-42E8-A069-E3E379088CDC}" type="pres">
      <dgm:prSet presAssocID="{948F7CF0-BC47-4C91-A18E-E5F2E1153E39}" presName="tx1" presStyleLbl="revTx" presStyleIdx="2" presStyleCnt="8"/>
      <dgm:spPr/>
    </dgm:pt>
    <dgm:pt modelId="{988474AB-A492-42E1-848A-716FDA174D85}" type="pres">
      <dgm:prSet presAssocID="{948F7CF0-BC47-4C91-A18E-E5F2E1153E39}" presName="vert1" presStyleCnt="0"/>
      <dgm:spPr/>
    </dgm:pt>
    <dgm:pt modelId="{DE13AF36-B03F-47D6-9E1B-E60F681B5273}" type="pres">
      <dgm:prSet presAssocID="{B094AE62-B1C2-4112-A90E-EE8B82084459}" presName="thickLine" presStyleLbl="alignNode1" presStyleIdx="3" presStyleCnt="8"/>
      <dgm:spPr/>
    </dgm:pt>
    <dgm:pt modelId="{0ED0BCB3-DD0A-4862-B10E-AC9637C953A9}" type="pres">
      <dgm:prSet presAssocID="{B094AE62-B1C2-4112-A90E-EE8B82084459}" presName="horz1" presStyleCnt="0"/>
      <dgm:spPr/>
    </dgm:pt>
    <dgm:pt modelId="{F2FFFB80-697C-420D-8C55-744F3BB04000}" type="pres">
      <dgm:prSet presAssocID="{B094AE62-B1C2-4112-A90E-EE8B82084459}" presName="tx1" presStyleLbl="revTx" presStyleIdx="3" presStyleCnt="8"/>
      <dgm:spPr/>
    </dgm:pt>
    <dgm:pt modelId="{BB0996D9-34B1-42BB-A7E6-C4133EE3A3DB}" type="pres">
      <dgm:prSet presAssocID="{B094AE62-B1C2-4112-A90E-EE8B82084459}" presName="vert1" presStyleCnt="0"/>
      <dgm:spPr/>
    </dgm:pt>
    <dgm:pt modelId="{BD68388E-1BF3-4DB5-ABA2-11346311C4E2}" type="pres">
      <dgm:prSet presAssocID="{5B2CAE3D-1488-4CF2-8A49-F18F0D7DF3D4}" presName="thickLine" presStyleLbl="alignNode1" presStyleIdx="4" presStyleCnt="8"/>
      <dgm:spPr/>
    </dgm:pt>
    <dgm:pt modelId="{FC8A759D-20F5-42C2-80D5-190D1414FD43}" type="pres">
      <dgm:prSet presAssocID="{5B2CAE3D-1488-4CF2-8A49-F18F0D7DF3D4}" presName="horz1" presStyleCnt="0"/>
      <dgm:spPr/>
    </dgm:pt>
    <dgm:pt modelId="{98CC1BCC-564C-46BB-B252-AFF6A265C163}" type="pres">
      <dgm:prSet presAssocID="{5B2CAE3D-1488-4CF2-8A49-F18F0D7DF3D4}" presName="tx1" presStyleLbl="revTx" presStyleIdx="4" presStyleCnt="8"/>
      <dgm:spPr/>
    </dgm:pt>
    <dgm:pt modelId="{9B932CD7-BBEA-4CBF-88A2-391ECAEFC14E}" type="pres">
      <dgm:prSet presAssocID="{5B2CAE3D-1488-4CF2-8A49-F18F0D7DF3D4}" presName="vert1" presStyleCnt="0"/>
      <dgm:spPr/>
    </dgm:pt>
    <dgm:pt modelId="{ECB785B8-DE13-4F51-959A-620AC2ABB49B}" type="pres">
      <dgm:prSet presAssocID="{AC01137C-C191-4847-A9B9-673FD2D21EED}" presName="thickLine" presStyleLbl="alignNode1" presStyleIdx="5" presStyleCnt="8"/>
      <dgm:spPr/>
    </dgm:pt>
    <dgm:pt modelId="{C04D7306-A8D7-4335-9673-5F9E63E114CE}" type="pres">
      <dgm:prSet presAssocID="{AC01137C-C191-4847-A9B9-673FD2D21EED}" presName="horz1" presStyleCnt="0"/>
      <dgm:spPr/>
    </dgm:pt>
    <dgm:pt modelId="{808A7DDA-09EF-4FC0-895E-1769B3991552}" type="pres">
      <dgm:prSet presAssocID="{AC01137C-C191-4847-A9B9-673FD2D21EED}" presName="tx1" presStyleLbl="revTx" presStyleIdx="5" presStyleCnt="8"/>
      <dgm:spPr/>
    </dgm:pt>
    <dgm:pt modelId="{29D4C07C-8DB4-4724-AB24-CF4BB556D06F}" type="pres">
      <dgm:prSet presAssocID="{AC01137C-C191-4847-A9B9-673FD2D21EED}" presName="vert1" presStyleCnt="0"/>
      <dgm:spPr/>
    </dgm:pt>
    <dgm:pt modelId="{0E40E8B6-D48F-431E-ADC2-5DBB1A14E098}" type="pres">
      <dgm:prSet presAssocID="{FCE4FE8F-C669-47B3-8F4C-ECA1D8EAD471}" presName="thickLine" presStyleLbl="alignNode1" presStyleIdx="6" presStyleCnt="8"/>
      <dgm:spPr/>
    </dgm:pt>
    <dgm:pt modelId="{43306FA8-20B8-473F-AE91-3FB678393FBF}" type="pres">
      <dgm:prSet presAssocID="{FCE4FE8F-C669-47B3-8F4C-ECA1D8EAD471}" presName="horz1" presStyleCnt="0"/>
      <dgm:spPr/>
    </dgm:pt>
    <dgm:pt modelId="{A19EEC8F-D3D5-4DD3-8682-79BA789AC2C0}" type="pres">
      <dgm:prSet presAssocID="{FCE4FE8F-C669-47B3-8F4C-ECA1D8EAD471}" presName="tx1" presStyleLbl="revTx" presStyleIdx="6" presStyleCnt="8"/>
      <dgm:spPr/>
    </dgm:pt>
    <dgm:pt modelId="{B152CF7A-AC15-4FFC-AFB4-6D836FE9E8F1}" type="pres">
      <dgm:prSet presAssocID="{FCE4FE8F-C669-47B3-8F4C-ECA1D8EAD471}" presName="vert1" presStyleCnt="0"/>
      <dgm:spPr/>
    </dgm:pt>
    <dgm:pt modelId="{EC0C8B97-66AA-4A25-BB29-4EEC00C8EC11}" type="pres">
      <dgm:prSet presAssocID="{48267CAD-792A-4295-9932-1552BC9CF6E9}" presName="thickLine" presStyleLbl="alignNode1" presStyleIdx="7" presStyleCnt="8"/>
      <dgm:spPr/>
    </dgm:pt>
    <dgm:pt modelId="{05A4C16F-47FE-46E0-B3D7-44E62A01DCFE}" type="pres">
      <dgm:prSet presAssocID="{48267CAD-792A-4295-9932-1552BC9CF6E9}" presName="horz1" presStyleCnt="0"/>
      <dgm:spPr/>
    </dgm:pt>
    <dgm:pt modelId="{6E0B209C-10B6-4F4D-AE1B-6FCBCFD2E6A8}" type="pres">
      <dgm:prSet presAssocID="{48267CAD-792A-4295-9932-1552BC9CF6E9}" presName="tx1" presStyleLbl="revTx" presStyleIdx="7" presStyleCnt="8"/>
      <dgm:spPr/>
    </dgm:pt>
    <dgm:pt modelId="{1E704229-E53C-4856-8823-02C1BB2FE461}" type="pres">
      <dgm:prSet presAssocID="{48267CAD-792A-4295-9932-1552BC9CF6E9}" presName="vert1" presStyleCnt="0"/>
      <dgm:spPr/>
    </dgm:pt>
  </dgm:ptLst>
  <dgm:cxnLst>
    <dgm:cxn modelId="{28A20A05-876C-4C02-AE60-E962E02F1395}" type="presOf" srcId="{FCE4FE8F-C669-47B3-8F4C-ECA1D8EAD471}" destId="{A19EEC8F-D3D5-4DD3-8682-79BA789AC2C0}" srcOrd="0" destOrd="0" presId="urn:microsoft.com/office/officeart/2008/layout/LinedList"/>
    <dgm:cxn modelId="{20A2FF3C-4292-415A-9238-DC70DBE1F95A}" srcId="{06E9A96B-465E-4752-BB59-FA581CCA5422}" destId="{AC01137C-C191-4847-A9B9-673FD2D21EED}" srcOrd="5" destOrd="0" parTransId="{4BC78CDB-F2EE-4CF2-A95B-79E77E9F9C2D}" sibTransId="{149539AF-E144-4994-958E-C72E25206F48}"/>
    <dgm:cxn modelId="{E9F02C3D-47EA-4D3D-A025-73C56757A4EA}" type="presOf" srcId="{5B2CAE3D-1488-4CF2-8A49-F18F0D7DF3D4}" destId="{98CC1BCC-564C-46BB-B252-AFF6A265C163}" srcOrd="0" destOrd="0" presId="urn:microsoft.com/office/officeart/2008/layout/LinedList"/>
    <dgm:cxn modelId="{43CE545F-317D-41EF-91BD-B43C9AC7F71F}" type="presOf" srcId="{B094AE62-B1C2-4112-A90E-EE8B82084459}" destId="{F2FFFB80-697C-420D-8C55-744F3BB04000}" srcOrd="0" destOrd="0" presId="urn:microsoft.com/office/officeart/2008/layout/LinedList"/>
    <dgm:cxn modelId="{0473A963-CC87-4EF2-B64E-B227D3235272}" type="presOf" srcId="{538DE7E6-9724-4794-9074-259DBD12232C}" destId="{FFFF0908-4B0C-48F6-8D5F-8847D49A900F}" srcOrd="0" destOrd="0" presId="urn:microsoft.com/office/officeart/2008/layout/LinedList"/>
    <dgm:cxn modelId="{21E8E46C-5500-46BE-B521-356C4A5A075F}" type="presOf" srcId="{948F7CF0-BC47-4C91-A18E-E5F2E1153E39}" destId="{7741ECF8-25A7-42E8-A069-E3E379088CDC}" srcOrd="0" destOrd="0" presId="urn:microsoft.com/office/officeart/2008/layout/LinedList"/>
    <dgm:cxn modelId="{A49B246F-9F7E-44A5-9BA1-5B54E6C88359}" srcId="{06E9A96B-465E-4752-BB59-FA581CCA5422}" destId="{FCE4FE8F-C669-47B3-8F4C-ECA1D8EAD471}" srcOrd="6" destOrd="0" parTransId="{AD9BD882-3A36-47E3-9381-ECFA38DA801E}" sibTransId="{0267A968-3424-46B6-ACB4-7ADAD9BF10F3}"/>
    <dgm:cxn modelId="{C03F007B-14DD-43CD-B6F8-DB7444646780}" type="presOf" srcId="{06E9A96B-465E-4752-BB59-FA581CCA5422}" destId="{53924EAA-9044-48C1-8A5A-21D15F0421F2}" srcOrd="0" destOrd="0" presId="urn:microsoft.com/office/officeart/2008/layout/LinedList"/>
    <dgm:cxn modelId="{94BFA880-EC51-4676-87C1-9B2D18B0D18E}" srcId="{06E9A96B-465E-4752-BB59-FA581CCA5422}" destId="{48267CAD-792A-4295-9932-1552BC9CF6E9}" srcOrd="7" destOrd="0" parTransId="{82046CF8-C768-4BAE-843D-D242EE949C3C}" sibTransId="{F80043CC-BE2F-4D1D-B451-14B33C4BA400}"/>
    <dgm:cxn modelId="{99496D84-9407-4DFA-A7F3-8E4CF368CFA9}" type="presOf" srcId="{59D72C62-3019-460A-B1C6-522686A68529}" destId="{A5828E8C-7AC6-49EC-A101-FC62BF4746FA}" srcOrd="0" destOrd="0" presId="urn:microsoft.com/office/officeart/2008/layout/LinedList"/>
    <dgm:cxn modelId="{5CC29793-4C0C-468B-9397-BF2026B9CDF2}" srcId="{06E9A96B-465E-4752-BB59-FA581CCA5422}" destId="{59D72C62-3019-460A-B1C6-522686A68529}" srcOrd="0" destOrd="0" parTransId="{02F8849D-C346-4F88-A445-B11140DCFCD7}" sibTransId="{FC1D5C1F-81B2-4989-96D6-24CBD1352710}"/>
    <dgm:cxn modelId="{C7C149A0-7025-4922-8955-8EA30D1EBFD4}" srcId="{06E9A96B-465E-4752-BB59-FA581CCA5422}" destId="{538DE7E6-9724-4794-9074-259DBD12232C}" srcOrd="1" destOrd="0" parTransId="{D230F23C-0A0E-4BD1-AC79-2965B284F447}" sibTransId="{8FD2DB18-7071-4037-9DBC-72F69E6FEE05}"/>
    <dgm:cxn modelId="{8917ACA9-045A-440D-8B25-AC95626AD1FC}" type="presOf" srcId="{AC01137C-C191-4847-A9B9-673FD2D21EED}" destId="{808A7DDA-09EF-4FC0-895E-1769B3991552}" srcOrd="0" destOrd="0" presId="urn:microsoft.com/office/officeart/2008/layout/LinedList"/>
    <dgm:cxn modelId="{66BB79B0-46E0-4954-A46A-2CBA364B3E93}" srcId="{06E9A96B-465E-4752-BB59-FA581CCA5422}" destId="{5B2CAE3D-1488-4CF2-8A49-F18F0D7DF3D4}" srcOrd="4" destOrd="0" parTransId="{4B03A8B6-BD60-45A4-8D00-E1688BB316F8}" sibTransId="{D6675FB4-C307-4795-97C8-2D9758354B33}"/>
    <dgm:cxn modelId="{4B4A7EDD-E624-4005-AE91-093E3DFC167D}" srcId="{06E9A96B-465E-4752-BB59-FA581CCA5422}" destId="{B094AE62-B1C2-4112-A90E-EE8B82084459}" srcOrd="3" destOrd="0" parTransId="{59E4F002-FA07-4335-B5B4-A406C6E64BE9}" sibTransId="{AD779085-13BC-43B7-AA29-E64547A634D2}"/>
    <dgm:cxn modelId="{6BFB08DF-969B-426C-B1D7-7502737CE0A7}" type="presOf" srcId="{48267CAD-792A-4295-9932-1552BC9CF6E9}" destId="{6E0B209C-10B6-4F4D-AE1B-6FCBCFD2E6A8}" srcOrd="0" destOrd="0" presId="urn:microsoft.com/office/officeart/2008/layout/LinedList"/>
    <dgm:cxn modelId="{E38FE1F8-C019-4B7D-A7FE-278A7D9A3494}" srcId="{06E9A96B-465E-4752-BB59-FA581CCA5422}" destId="{948F7CF0-BC47-4C91-A18E-E5F2E1153E39}" srcOrd="2" destOrd="0" parTransId="{BDF00546-EDEB-4625-9D9C-B48C42C35883}" sibTransId="{67625780-F7BB-41ED-A5B6-56D94BDF5354}"/>
    <dgm:cxn modelId="{47C9763F-EB28-426C-B2D7-F4D84D4C345F}" type="presParOf" srcId="{53924EAA-9044-48C1-8A5A-21D15F0421F2}" destId="{9FC56526-4345-4E3B-9B09-32187F2989E0}" srcOrd="0" destOrd="0" presId="urn:microsoft.com/office/officeart/2008/layout/LinedList"/>
    <dgm:cxn modelId="{5B7F350C-7E86-4321-8542-4B3719E84914}" type="presParOf" srcId="{53924EAA-9044-48C1-8A5A-21D15F0421F2}" destId="{A4A84029-9C0B-4B5F-A06B-623A2AA4D30B}" srcOrd="1" destOrd="0" presId="urn:microsoft.com/office/officeart/2008/layout/LinedList"/>
    <dgm:cxn modelId="{250667DD-5CCE-4BB4-AD2E-88661712718E}" type="presParOf" srcId="{A4A84029-9C0B-4B5F-A06B-623A2AA4D30B}" destId="{A5828E8C-7AC6-49EC-A101-FC62BF4746FA}" srcOrd="0" destOrd="0" presId="urn:microsoft.com/office/officeart/2008/layout/LinedList"/>
    <dgm:cxn modelId="{5EAE164D-25FB-4783-A902-BD4CC8E9136D}" type="presParOf" srcId="{A4A84029-9C0B-4B5F-A06B-623A2AA4D30B}" destId="{A3BE59F4-4894-448F-BBCF-241413F96764}" srcOrd="1" destOrd="0" presId="urn:microsoft.com/office/officeart/2008/layout/LinedList"/>
    <dgm:cxn modelId="{FC7BBA77-9AEA-4A77-AD03-571B69DB9FFC}" type="presParOf" srcId="{53924EAA-9044-48C1-8A5A-21D15F0421F2}" destId="{6A2FF18A-4AED-4E71-805B-67DC75F8F27E}" srcOrd="2" destOrd="0" presId="urn:microsoft.com/office/officeart/2008/layout/LinedList"/>
    <dgm:cxn modelId="{F8BDE8D2-7E90-4F3B-B474-A33ADAC94FA0}" type="presParOf" srcId="{53924EAA-9044-48C1-8A5A-21D15F0421F2}" destId="{6575F14B-2472-4E26-8FF2-5B87F2DC69AF}" srcOrd="3" destOrd="0" presId="urn:microsoft.com/office/officeart/2008/layout/LinedList"/>
    <dgm:cxn modelId="{489EAF8F-F797-4070-9F70-419A39AFEE20}" type="presParOf" srcId="{6575F14B-2472-4E26-8FF2-5B87F2DC69AF}" destId="{FFFF0908-4B0C-48F6-8D5F-8847D49A900F}" srcOrd="0" destOrd="0" presId="urn:microsoft.com/office/officeart/2008/layout/LinedList"/>
    <dgm:cxn modelId="{CD55E8F5-9B55-4DC9-A6DE-739F86FA205E}" type="presParOf" srcId="{6575F14B-2472-4E26-8FF2-5B87F2DC69AF}" destId="{9260C369-9508-4C95-A408-BDBFAB771240}" srcOrd="1" destOrd="0" presId="urn:microsoft.com/office/officeart/2008/layout/LinedList"/>
    <dgm:cxn modelId="{C5F42019-3639-4E7F-A5A2-32173277178E}" type="presParOf" srcId="{53924EAA-9044-48C1-8A5A-21D15F0421F2}" destId="{006F0F52-C8F2-44D9-95BE-3F19FD465C72}" srcOrd="4" destOrd="0" presId="urn:microsoft.com/office/officeart/2008/layout/LinedList"/>
    <dgm:cxn modelId="{29F1B054-85E5-4866-A43E-DD73960EACA5}" type="presParOf" srcId="{53924EAA-9044-48C1-8A5A-21D15F0421F2}" destId="{AE1773BE-057C-4AFA-8763-651794F3EF0C}" srcOrd="5" destOrd="0" presId="urn:microsoft.com/office/officeart/2008/layout/LinedList"/>
    <dgm:cxn modelId="{EBB74A10-8FE9-4A5D-9D23-A16DBAFCDCBF}" type="presParOf" srcId="{AE1773BE-057C-4AFA-8763-651794F3EF0C}" destId="{7741ECF8-25A7-42E8-A069-E3E379088CDC}" srcOrd="0" destOrd="0" presId="urn:microsoft.com/office/officeart/2008/layout/LinedList"/>
    <dgm:cxn modelId="{D008CA26-4481-4AAA-B0F2-2586A3BE31AB}" type="presParOf" srcId="{AE1773BE-057C-4AFA-8763-651794F3EF0C}" destId="{988474AB-A492-42E1-848A-716FDA174D85}" srcOrd="1" destOrd="0" presId="urn:microsoft.com/office/officeart/2008/layout/LinedList"/>
    <dgm:cxn modelId="{21201E8C-76F2-45C5-AEA6-BBFB6F1BD8E6}" type="presParOf" srcId="{53924EAA-9044-48C1-8A5A-21D15F0421F2}" destId="{DE13AF36-B03F-47D6-9E1B-E60F681B5273}" srcOrd="6" destOrd="0" presId="urn:microsoft.com/office/officeart/2008/layout/LinedList"/>
    <dgm:cxn modelId="{50C3F739-AAB6-4625-822D-56F05C4DA7C8}" type="presParOf" srcId="{53924EAA-9044-48C1-8A5A-21D15F0421F2}" destId="{0ED0BCB3-DD0A-4862-B10E-AC9637C953A9}" srcOrd="7" destOrd="0" presId="urn:microsoft.com/office/officeart/2008/layout/LinedList"/>
    <dgm:cxn modelId="{4EDE172B-C3DB-44D2-8121-1D0383A7575B}" type="presParOf" srcId="{0ED0BCB3-DD0A-4862-B10E-AC9637C953A9}" destId="{F2FFFB80-697C-420D-8C55-744F3BB04000}" srcOrd="0" destOrd="0" presId="urn:microsoft.com/office/officeart/2008/layout/LinedList"/>
    <dgm:cxn modelId="{3B3F0515-077A-4D93-ACEA-4C7402137DC5}" type="presParOf" srcId="{0ED0BCB3-DD0A-4862-B10E-AC9637C953A9}" destId="{BB0996D9-34B1-42BB-A7E6-C4133EE3A3DB}" srcOrd="1" destOrd="0" presId="urn:microsoft.com/office/officeart/2008/layout/LinedList"/>
    <dgm:cxn modelId="{94C65168-7C79-487F-B506-7346977C27F9}" type="presParOf" srcId="{53924EAA-9044-48C1-8A5A-21D15F0421F2}" destId="{BD68388E-1BF3-4DB5-ABA2-11346311C4E2}" srcOrd="8" destOrd="0" presId="urn:microsoft.com/office/officeart/2008/layout/LinedList"/>
    <dgm:cxn modelId="{AB6C4FAC-0719-460C-AA56-7C752A8CC1C0}" type="presParOf" srcId="{53924EAA-9044-48C1-8A5A-21D15F0421F2}" destId="{FC8A759D-20F5-42C2-80D5-190D1414FD43}" srcOrd="9" destOrd="0" presId="urn:microsoft.com/office/officeart/2008/layout/LinedList"/>
    <dgm:cxn modelId="{E8DDB4D7-D3BC-4F37-A773-3B25CDBB87A3}" type="presParOf" srcId="{FC8A759D-20F5-42C2-80D5-190D1414FD43}" destId="{98CC1BCC-564C-46BB-B252-AFF6A265C163}" srcOrd="0" destOrd="0" presId="urn:microsoft.com/office/officeart/2008/layout/LinedList"/>
    <dgm:cxn modelId="{ABB1A585-3CC6-437B-8196-A18C56816D8B}" type="presParOf" srcId="{FC8A759D-20F5-42C2-80D5-190D1414FD43}" destId="{9B932CD7-BBEA-4CBF-88A2-391ECAEFC14E}" srcOrd="1" destOrd="0" presId="urn:microsoft.com/office/officeart/2008/layout/LinedList"/>
    <dgm:cxn modelId="{E8ED8EB1-218A-4598-A126-39495EA24998}" type="presParOf" srcId="{53924EAA-9044-48C1-8A5A-21D15F0421F2}" destId="{ECB785B8-DE13-4F51-959A-620AC2ABB49B}" srcOrd="10" destOrd="0" presId="urn:microsoft.com/office/officeart/2008/layout/LinedList"/>
    <dgm:cxn modelId="{C638A4C2-3BCC-41D3-9235-97ECE0DD6E5C}" type="presParOf" srcId="{53924EAA-9044-48C1-8A5A-21D15F0421F2}" destId="{C04D7306-A8D7-4335-9673-5F9E63E114CE}" srcOrd="11" destOrd="0" presId="urn:microsoft.com/office/officeart/2008/layout/LinedList"/>
    <dgm:cxn modelId="{AEC2A511-116B-454A-BA68-14E918821071}" type="presParOf" srcId="{C04D7306-A8D7-4335-9673-5F9E63E114CE}" destId="{808A7DDA-09EF-4FC0-895E-1769B3991552}" srcOrd="0" destOrd="0" presId="urn:microsoft.com/office/officeart/2008/layout/LinedList"/>
    <dgm:cxn modelId="{23955994-9F54-4FA0-992E-A41EBBB82D6D}" type="presParOf" srcId="{C04D7306-A8D7-4335-9673-5F9E63E114CE}" destId="{29D4C07C-8DB4-4724-AB24-CF4BB556D06F}" srcOrd="1" destOrd="0" presId="urn:microsoft.com/office/officeart/2008/layout/LinedList"/>
    <dgm:cxn modelId="{B639459B-4860-4E96-B8B4-2451FEB7BD10}" type="presParOf" srcId="{53924EAA-9044-48C1-8A5A-21D15F0421F2}" destId="{0E40E8B6-D48F-431E-ADC2-5DBB1A14E098}" srcOrd="12" destOrd="0" presId="urn:microsoft.com/office/officeart/2008/layout/LinedList"/>
    <dgm:cxn modelId="{A4DA229A-19C2-412D-973D-D290154226FF}" type="presParOf" srcId="{53924EAA-9044-48C1-8A5A-21D15F0421F2}" destId="{43306FA8-20B8-473F-AE91-3FB678393FBF}" srcOrd="13" destOrd="0" presId="urn:microsoft.com/office/officeart/2008/layout/LinedList"/>
    <dgm:cxn modelId="{DCEDA8CE-CA87-49BE-9940-33B384EB49EB}" type="presParOf" srcId="{43306FA8-20B8-473F-AE91-3FB678393FBF}" destId="{A19EEC8F-D3D5-4DD3-8682-79BA789AC2C0}" srcOrd="0" destOrd="0" presId="urn:microsoft.com/office/officeart/2008/layout/LinedList"/>
    <dgm:cxn modelId="{513384EC-F503-4D31-B4A2-C14E5FA2FE84}" type="presParOf" srcId="{43306FA8-20B8-473F-AE91-3FB678393FBF}" destId="{B152CF7A-AC15-4FFC-AFB4-6D836FE9E8F1}" srcOrd="1" destOrd="0" presId="urn:microsoft.com/office/officeart/2008/layout/LinedList"/>
    <dgm:cxn modelId="{E45C236A-4F5C-47FE-B9DC-E0DA0ECD10FC}" type="presParOf" srcId="{53924EAA-9044-48C1-8A5A-21D15F0421F2}" destId="{EC0C8B97-66AA-4A25-BB29-4EEC00C8EC11}" srcOrd="14" destOrd="0" presId="urn:microsoft.com/office/officeart/2008/layout/LinedList"/>
    <dgm:cxn modelId="{9E2E1718-7892-495D-A41A-174F66961A57}" type="presParOf" srcId="{53924EAA-9044-48C1-8A5A-21D15F0421F2}" destId="{05A4C16F-47FE-46E0-B3D7-44E62A01DCFE}" srcOrd="15" destOrd="0" presId="urn:microsoft.com/office/officeart/2008/layout/LinedList"/>
    <dgm:cxn modelId="{7614698C-5AC4-48A9-B67E-50253F37D212}" type="presParOf" srcId="{05A4C16F-47FE-46E0-B3D7-44E62A01DCFE}" destId="{6E0B209C-10B6-4F4D-AE1B-6FCBCFD2E6A8}" srcOrd="0" destOrd="0" presId="urn:microsoft.com/office/officeart/2008/layout/LinedList"/>
    <dgm:cxn modelId="{CA1DB83B-8E4A-4E37-9945-8170AF82AFAB}" type="presParOf" srcId="{05A4C16F-47FE-46E0-B3D7-44E62A01DCFE}" destId="{1E704229-E53C-4856-8823-02C1BB2FE461}"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5395CA-B4C7-4943-B982-A53B5B016DA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0F80E10-EC98-414E-A711-2E57978EF158}">
      <dgm:prSet custT="1"/>
      <dgm:spPr/>
      <dgm:t>
        <a:bodyPr/>
        <a:lstStyle/>
        <a:p>
          <a:pPr>
            <a:lnSpc>
              <a:spcPct val="100000"/>
            </a:lnSpc>
          </a:pPr>
          <a:r>
            <a:rPr lang="es" sz="1600" i="0" dirty="0">
              <a:latin typeface="Aptos" panose="020B0004020202020204" pitchFamily="34" charset="0"/>
            </a:rPr>
            <a:t>El impacto de Internet y las redes sociales en la vida humana se considera en su mayoría sobre la base de suposiciones negativas</a:t>
          </a:r>
          <a:r>
            <a:rPr lang="es" sz="1600" baseline="30000" dirty="0">
              <a:latin typeface="Aptos" panose="020B0004020202020204" pitchFamily="34" charset="0"/>
            </a:rPr>
            <a:t>4</a:t>
          </a:r>
          <a:r>
            <a:rPr lang="es" sz="1600" i="0" dirty="0">
              <a:latin typeface="Aptos" panose="020B0004020202020204" pitchFamily="34" charset="0"/>
            </a:rPr>
            <a:t>. Sin embargo, los adultos que pueden usar estas tecnologías de manera correcta y eficaz pueden acceder a muchas oportunidades, incluido el desarrollo personal y el aprendizaje continuo, y pueden aprovechar las oportunidades para mejorar sus vidas. El uso intencionado de las redes sociales contribuye </a:t>
          </a:r>
          <a:r>
            <a:rPr lang="es" sz="1600" dirty="0">
              <a:latin typeface="Aptos" panose="020B0004020202020204" pitchFamily="34" charset="0"/>
            </a:rPr>
            <a:t>al bienestar digital. </a:t>
          </a:r>
          <a:r>
            <a:rPr lang="es" sz="1600" i="0" dirty="0">
              <a:latin typeface="Aptos" panose="020B0004020202020204" pitchFamily="34" charset="0"/>
            </a:rPr>
            <a:t>A continuación, se enumeran algunos de sus beneficios</a:t>
          </a:r>
          <a:r>
            <a:rPr lang="es" sz="1600" baseline="30000" dirty="0">
              <a:latin typeface="Aptos" panose="020B0004020202020204" pitchFamily="34" charset="0"/>
            </a:rPr>
            <a:t>4 </a:t>
          </a:r>
          <a:r>
            <a:rPr lang="es" sz="1600" i="0" dirty="0">
              <a:latin typeface="Aptos" panose="020B0004020202020204" pitchFamily="34" charset="0"/>
            </a:rPr>
            <a:t>:</a:t>
          </a:r>
          <a:endParaRPr lang="en-US" sz="1600" dirty="0">
            <a:latin typeface="Aptos" panose="020B0004020202020204" pitchFamily="34" charset="0"/>
          </a:endParaRPr>
        </a:p>
      </dgm:t>
    </dgm:pt>
    <dgm:pt modelId="{DA35BAA2-48DF-4DC9-BB0D-76566263D837}" type="parTrans" cxnId="{01567AD5-A437-4223-8B16-189DE94F9B2A}">
      <dgm:prSet/>
      <dgm:spPr/>
      <dgm:t>
        <a:bodyPr/>
        <a:lstStyle/>
        <a:p>
          <a:endParaRPr lang="en-US"/>
        </a:p>
      </dgm:t>
    </dgm:pt>
    <dgm:pt modelId="{91BA04AE-F406-443C-AEE3-42416514CE8A}" type="sibTrans" cxnId="{01567AD5-A437-4223-8B16-189DE94F9B2A}">
      <dgm:prSet/>
      <dgm:spPr/>
      <dgm:t>
        <a:bodyPr/>
        <a:lstStyle/>
        <a:p>
          <a:endParaRPr lang="en-US"/>
        </a:p>
      </dgm:t>
    </dgm:pt>
    <dgm:pt modelId="{D9029F21-7FA2-4094-9EB7-C5A59F0B6F2E}">
      <dgm:prSet custT="1"/>
      <dgm:spPr/>
      <dgm:t>
        <a:bodyPr/>
        <a:lstStyle/>
        <a:p>
          <a:pPr>
            <a:lnSpc>
              <a:spcPct val="100000"/>
            </a:lnSpc>
          </a:pPr>
          <a:r>
            <a:rPr lang="es" sz="1600" b="1" i="0" dirty="0">
              <a:latin typeface="Aptos" panose="020B0004020202020204" pitchFamily="34" charset="0"/>
            </a:rPr>
            <a:t>Conexión social mejorada: </a:t>
          </a:r>
          <a:r>
            <a:rPr lang="es" sz="1600" i="0" dirty="0">
              <a:latin typeface="Aptos" panose="020B0004020202020204" pitchFamily="34" charset="0"/>
            </a:rPr>
            <a:t>las redes sociales fortalecen las conexiones con amigos, familiares y comunidades independientemente de las barreras geográficas.</a:t>
          </a:r>
          <a:endParaRPr lang="en-US" sz="1600" dirty="0">
            <a:latin typeface="Aptos" panose="020B0004020202020204" pitchFamily="34" charset="0"/>
          </a:endParaRPr>
        </a:p>
      </dgm:t>
    </dgm:pt>
    <dgm:pt modelId="{52AB5E27-9C88-4B4F-A90F-E53CE71F5229}" type="parTrans" cxnId="{8C11FFE9-4404-4749-8AAE-C149D02700F0}">
      <dgm:prSet/>
      <dgm:spPr/>
      <dgm:t>
        <a:bodyPr/>
        <a:lstStyle/>
        <a:p>
          <a:endParaRPr lang="en-US"/>
        </a:p>
      </dgm:t>
    </dgm:pt>
    <dgm:pt modelId="{C9A5B34D-53BD-4213-A780-A8518E899B9E}" type="sibTrans" cxnId="{8C11FFE9-4404-4749-8AAE-C149D02700F0}">
      <dgm:prSet/>
      <dgm:spPr/>
      <dgm:t>
        <a:bodyPr/>
        <a:lstStyle/>
        <a:p>
          <a:endParaRPr lang="en-US"/>
        </a:p>
      </dgm:t>
    </dgm:pt>
    <dgm:pt modelId="{2BE022A5-12A8-4E88-8960-80D4E8CDDD10}">
      <dgm:prSet custT="1"/>
      <dgm:spPr/>
      <dgm:t>
        <a:bodyPr/>
        <a:lstStyle/>
        <a:p>
          <a:pPr>
            <a:lnSpc>
              <a:spcPct val="100000"/>
            </a:lnSpc>
          </a:pPr>
          <a:r>
            <a:rPr lang="es" sz="1600" b="1" i="0" dirty="0">
              <a:latin typeface="Aptos" panose="020B0004020202020204" pitchFamily="34" charset="0"/>
            </a:rPr>
            <a:t>Apoyo a la salud mental: </a:t>
          </a:r>
          <a:r>
            <a:rPr lang="es" sz="1600" i="0" dirty="0">
              <a:latin typeface="Aptos" panose="020B0004020202020204" pitchFamily="34" charset="0"/>
            </a:rPr>
            <a:t>las redes sociales generan conciencia y brindan acceso inmediato a recursos de salud mental, incluidas opciones de terapia, especialmente en áreas remotas. Además, pueden usarse como una herramienta para detectar, tratar y prevenir algunos </a:t>
          </a:r>
          <a:r>
            <a:rPr lang="es" sz="1600" dirty="0">
              <a:latin typeface="Aptos" panose="020B0004020202020204" pitchFamily="34" charset="0"/>
            </a:rPr>
            <a:t>trastornos de salud mental con la ayuda de algunas técnicas de aprendizaje automático.</a:t>
          </a:r>
          <a:br>
            <a:rPr lang="en-US" sz="1600" i="0" dirty="0">
              <a:latin typeface="Aptos" panose="020B0004020202020204" pitchFamily="34" charset="0"/>
            </a:rPr>
          </a:br>
          <a:endParaRPr lang="en-US" sz="1600" dirty="0">
            <a:latin typeface="Aptos" panose="020B0004020202020204" pitchFamily="34" charset="0"/>
          </a:endParaRPr>
        </a:p>
      </dgm:t>
    </dgm:pt>
    <dgm:pt modelId="{47B76F18-6980-47F5-A51B-269CD230E43B}" type="parTrans" cxnId="{5BF5526B-8B19-4E5C-A163-7C01E15ECD02}">
      <dgm:prSet/>
      <dgm:spPr/>
      <dgm:t>
        <a:bodyPr/>
        <a:lstStyle/>
        <a:p>
          <a:endParaRPr lang="en-US"/>
        </a:p>
      </dgm:t>
    </dgm:pt>
    <dgm:pt modelId="{2A03A15A-68C7-4AB6-81CD-E6FA1CD54BB6}" type="sibTrans" cxnId="{5BF5526B-8B19-4E5C-A163-7C01E15ECD02}">
      <dgm:prSet/>
      <dgm:spPr/>
      <dgm:t>
        <a:bodyPr/>
        <a:lstStyle/>
        <a:p>
          <a:endParaRPr lang="en-US"/>
        </a:p>
      </dgm:t>
    </dgm:pt>
    <dgm:pt modelId="{56F3FD17-CEDD-438B-A7BC-4991B3C49271}" type="pres">
      <dgm:prSet presAssocID="{D95395CA-B4C7-4943-B982-A53B5B016DA3}" presName="root" presStyleCnt="0">
        <dgm:presLayoutVars>
          <dgm:dir/>
          <dgm:resizeHandles val="exact"/>
        </dgm:presLayoutVars>
      </dgm:prSet>
      <dgm:spPr/>
    </dgm:pt>
    <dgm:pt modelId="{9D3DC7E2-B281-418D-A0D2-B542E9DC69A3}" type="pres">
      <dgm:prSet presAssocID="{10F80E10-EC98-414E-A711-2E57978EF158}" presName="compNode" presStyleCnt="0"/>
      <dgm:spPr/>
    </dgm:pt>
    <dgm:pt modelId="{B154DB43-79D3-4BA1-899A-0605D1394E63}" type="pres">
      <dgm:prSet presAssocID="{10F80E10-EC98-414E-A711-2E57978EF158}" presName="bgRect" presStyleLbl="bgShp" presStyleIdx="0" presStyleCnt="3"/>
      <dgm:spPr/>
    </dgm:pt>
    <dgm:pt modelId="{E7E003B2-F745-4E7D-9097-9EB3C6502AEB}" type="pres">
      <dgm:prSet presAssocID="{10F80E10-EC98-414E-A711-2E57978EF1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ipojenia"/>
        </a:ext>
      </dgm:extLst>
    </dgm:pt>
    <dgm:pt modelId="{75A21C30-35A5-4260-BF91-33215C5BEFEE}" type="pres">
      <dgm:prSet presAssocID="{10F80E10-EC98-414E-A711-2E57978EF158}" presName="spaceRect" presStyleCnt="0"/>
      <dgm:spPr/>
    </dgm:pt>
    <dgm:pt modelId="{7CC51084-2ADD-412B-A578-CCC4FC957C08}" type="pres">
      <dgm:prSet presAssocID="{10F80E10-EC98-414E-A711-2E57978EF158}" presName="parTx" presStyleLbl="revTx" presStyleIdx="0" presStyleCnt="3">
        <dgm:presLayoutVars>
          <dgm:chMax val="0"/>
          <dgm:chPref val="0"/>
        </dgm:presLayoutVars>
      </dgm:prSet>
      <dgm:spPr/>
    </dgm:pt>
    <dgm:pt modelId="{AEF46185-E075-4277-9B33-AD1C5CA0F90D}" type="pres">
      <dgm:prSet presAssocID="{91BA04AE-F406-443C-AEE3-42416514CE8A}" presName="sibTrans" presStyleCnt="0"/>
      <dgm:spPr/>
    </dgm:pt>
    <dgm:pt modelId="{38BD9FC6-72B1-43A4-AF19-75CDF4CA97BF}" type="pres">
      <dgm:prSet presAssocID="{D9029F21-7FA2-4094-9EB7-C5A59F0B6F2E}" presName="compNode" presStyleCnt="0"/>
      <dgm:spPr/>
    </dgm:pt>
    <dgm:pt modelId="{3933DA12-C830-4F3E-9FBE-BFEA12D556BF}" type="pres">
      <dgm:prSet presAssocID="{D9029F21-7FA2-4094-9EB7-C5A59F0B6F2E}" presName="bgRect" presStyleLbl="bgShp" presStyleIdx="1" presStyleCnt="3"/>
      <dgm:spPr/>
    </dgm:pt>
    <dgm:pt modelId="{3C5FB2C5-3A3B-49AD-BC0D-A95EC743B9C3}" type="pres">
      <dgm:prSet presAssocID="{D9029F21-7FA2-4094-9EB7-C5A59F0B6F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7A2A352D-F928-49BB-8D79-D23DF0A214CD}" type="pres">
      <dgm:prSet presAssocID="{D9029F21-7FA2-4094-9EB7-C5A59F0B6F2E}" presName="spaceRect" presStyleCnt="0"/>
      <dgm:spPr/>
    </dgm:pt>
    <dgm:pt modelId="{0113F7E2-DBA2-4DEF-9C8E-FD3771475361}" type="pres">
      <dgm:prSet presAssocID="{D9029F21-7FA2-4094-9EB7-C5A59F0B6F2E}" presName="parTx" presStyleLbl="revTx" presStyleIdx="1" presStyleCnt="3">
        <dgm:presLayoutVars>
          <dgm:chMax val="0"/>
          <dgm:chPref val="0"/>
        </dgm:presLayoutVars>
      </dgm:prSet>
      <dgm:spPr/>
    </dgm:pt>
    <dgm:pt modelId="{B4B7983C-7E4A-48AE-BA27-C059A8676C04}" type="pres">
      <dgm:prSet presAssocID="{C9A5B34D-53BD-4213-A780-A8518E899B9E}" presName="sibTrans" presStyleCnt="0"/>
      <dgm:spPr/>
    </dgm:pt>
    <dgm:pt modelId="{A2E09061-524D-4094-B3C0-5147C888D82C}" type="pres">
      <dgm:prSet presAssocID="{2BE022A5-12A8-4E88-8960-80D4E8CDDD10}" presName="compNode" presStyleCnt="0"/>
      <dgm:spPr/>
    </dgm:pt>
    <dgm:pt modelId="{43B0727E-7827-417F-9887-30618023789C}" type="pres">
      <dgm:prSet presAssocID="{2BE022A5-12A8-4E88-8960-80D4E8CDDD10}" presName="bgRect" presStyleLbl="bgShp" presStyleIdx="2" presStyleCnt="3"/>
      <dgm:spPr/>
    </dgm:pt>
    <dgm:pt modelId="{AEE03A71-A58C-4CB1-A95E-4E31E2F1906E}" type="pres">
      <dgm:prSet presAssocID="{2BE022A5-12A8-4E88-8960-80D4E8CDDD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ternet"/>
        </a:ext>
      </dgm:extLst>
    </dgm:pt>
    <dgm:pt modelId="{ABC6A24F-E6FC-4355-B77D-903A52F68EE6}" type="pres">
      <dgm:prSet presAssocID="{2BE022A5-12A8-4E88-8960-80D4E8CDDD10}" presName="spaceRect" presStyleCnt="0"/>
      <dgm:spPr/>
    </dgm:pt>
    <dgm:pt modelId="{C9E2349E-4118-4267-8D42-B0B4982EB5BF}" type="pres">
      <dgm:prSet presAssocID="{2BE022A5-12A8-4E88-8960-80D4E8CDDD10}" presName="parTx" presStyleLbl="revTx" presStyleIdx="2" presStyleCnt="3">
        <dgm:presLayoutVars>
          <dgm:chMax val="0"/>
          <dgm:chPref val="0"/>
        </dgm:presLayoutVars>
      </dgm:prSet>
      <dgm:spPr/>
    </dgm:pt>
  </dgm:ptLst>
  <dgm:cxnLst>
    <dgm:cxn modelId="{5BF5526B-8B19-4E5C-A163-7C01E15ECD02}" srcId="{D95395CA-B4C7-4943-B982-A53B5B016DA3}" destId="{2BE022A5-12A8-4E88-8960-80D4E8CDDD10}" srcOrd="2" destOrd="0" parTransId="{47B76F18-6980-47F5-A51B-269CD230E43B}" sibTransId="{2A03A15A-68C7-4AB6-81CD-E6FA1CD54BB6}"/>
    <dgm:cxn modelId="{723F847E-9966-448E-995C-AC3F3F616704}" type="presOf" srcId="{D9029F21-7FA2-4094-9EB7-C5A59F0B6F2E}" destId="{0113F7E2-DBA2-4DEF-9C8E-FD3771475361}" srcOrd="0" destOrd="0" presId="urn:microsoft.com/office/officeart/2018/2/layout/IconVerticalSolidList"/>
    <dgm:cxn modelId="{CB169199-A293-4FF5-AF29-31A20549B397}" type="presOf" srcId="{D95395CA-B4C7-4943-B982-A53B5B016DA3}" destId="{56F3FD17-CEDD-438B-A7BC-4991B3C49271}" srcOrd="0" destOrd="0" presId="urn:microsoft.com/office/officeart/2018/2/layout/IconVerticalSolidList"/>
    <dgm:cxn modelId="{351816AF-AE86-4681-BA90-A79117F0A45C}" type="presOf" srcId="{10F80E10-EC98-414E-A711-2E57978EF158}" destId="{7CC51084-2ADD-412B-A578-CCC4FC957C08}" srcOrd="0" destOrd="0" presId="urn:microsoft.com/office/officeart/2018/2/layout/IconVerticalSolidList"/>
    <dgm:cxn modelId="{5046BECC-E85D-4A37-AF1B-334BBBDA9876}" type="presOf" srcId="{2BE022A5-12A8-4E88-8960-80D4E8CDDD10}" destId="{C9E2349E-4118-4267-8D42-B0B4982EB5BF}" srcOrd="0" destOrd="0" presId="urn:microsoft.com/office/officeart/2018/2/layout/IconVerticalSolidList"/>
    <dgm:cxn modelId="{01567AD5-A437-4223-8B16-189DE94F9B2A}" srcId="{D95395CA-B4C7-4943-B982-A53B5B016DA3}" destId="{10F80E10-EC98-414E-A711-2E57978EF158}" srcOrd="0" destOrd="0" parTransId="{DA35BAA2-48DF-4DC9-BB0D-76566263D837}" sibTransId="{91BA04AE-F406-443C-AEE3-42416514CE8A}"/>
    <dgm:cxn modelId="{8C11FFE9-4404-4749-8AAE-C149D02700F0}" srcId="{D95395CA-B4C7-4943-B982-A53B5B016DA3}" destId="{D9029F21-7FA2-4094-9EB7-C5A59F0B6F2E}" srcOrd="1" destOrd="0" parTransId="{52AB5E27-9C88-4B4F-A90F-E53CE71F5229}" sibTransId="{C9A5B34D-53BD-4213-A780-A8518E899B9E}"/>
    <dgm:cxn modelId="{0E04ED6F-3BFC-43C2-88CB-2830E299239F}" type="presParOf" srcId="{56F3FD17-CEDD-438B-A7BC-4991B3C49271}" destId="{9D3DC7E2-B281-418D-A0D2-B542E9DC69A3}" srcOrd="0" destOrd="0" presId="urn:microsoft.com/office/officeart/2018/2/layout/IconVerticalSolidList"/>
    <dgm:cxn modelId="{53D2BB65-B651-4D78-A2C8-948789B07644}" type="presParOf" srcId="{9D3DC7E2-B281-418D-A0D2-B542E9DC69A3}" destId="{B154DB43-79D3-4BA1-899A-0605D1394E63}" srcOrd="0" destOrd="0" presId="urn:microsoft.com/office/officeart/2018/2/layout/IconVerticalSolidList"/>
    <dgm:cxn modelId="{F2201A93-4321-4389-8886-9CC3FE81810F}" type="presParOf" srcId="{9D3DC7E2-B281-418D-A0D2-B542E9DC69A3}" destId="{E7E003B2-F745-4E7D-9097-9EB3C6502AEB}" srcOrd="1" destOrd="0" presId="urn:microsoft.com/office/officeart/2018/2/layout/IconVerticalSolidList"/>
    <dgm:cxn modelId="{7814EA08-E4F4-430F-AB8F-581A62154E56}" type="presParOf" srcId="{9D3DC7E2-B281-418D-A0D2-B542E9DC69A3}" destId="{75A21C30-35A5-4260-BF91-33215C5BEFEE}" srcOrd="2" destOrd="0" presId="urn:microsoft.com/office/officeart/2018/2/layout/IconVerticalSolidList"/>
    <dgm:cxn modelId="{60A348E2-A1E7-4B9E-B51B-5B590F422F16}" type="presParOf" srcId="{9D3DC7E2-B281-418D-A0D2-B542E9DC69A3}" destId="{7CC51084-2ADD-412B-A578-CCC4FC957C08}" srcOrd="3" destOrd="0" presId="urn:microsoft.com/office/officeart/2018/2/layout/IconVerticalSolidList"/>
    <dgm:cxn modelId="{13807399-D19F-4BDE-9F26-96A17278C751}" type="presParOf" srcId="{56F3FD17-CEDD-438B-A7BC-4991B3C49271}" destId="{AEF46185-E075-4277-9B33-AD1C5CA0F90D}" srcOrd="1" destOrd="0" presId="urn:microsoft.com/office/officeart/2018/2/layout/IconVerticalSolidList"/>
    <dgm:cxn modelId="{EFD08BE5-AB26-4FDE-8B3C-19C7FAB48899}" type="presParOf" srcId="{56F3FD17-CEDD-438B-A7BC-4991B3C49271}" destId="{38BD9FC6-72B1-43A4-AF19-75CDF4CA97BF}" srcOrd="2" destOrd="0" presId="urn:microsoft.com/office/officeart/2018/2/layout/IconVerticalSolidList"/>
    <dgm:cxn modelId="{EEC4AE61-B4BF-495F-8D09-CE44C245FB85}" type="presParOf" srcId="{38BD9FC6-72B1-43A4-AF19-75CDF4CA97BF}" destId="{3933DA12-C830-4F3E-9FBE-BFEA12D556BF}" srcOrd="0" destOrd="0" presId="urn:microsoft.com/office/officeart/2018/2/layout/IconVerticalSolidList"/>
    <dgm:cxn modelId="{0331DA9C-DF79-4033-A7A3-9C7C4A17216D}" type="presParOf" srcId="{38BD9FC6-72B1-43A4-AF19-75CDF4CA97BF}" destId="{3C5FB2C5-3A3B-49AD-BC0D-A95EC743B9C3}" srcOrd="1" destOrd="0" presId="urn:microsoft.com/office/officeart/2018/2/layout/IconVerticalSolidList"/>
    <dgm:cxn modelId="{3C5BDFF2-A958-485E-BEE9-9718C534D6F9}" type="presParOf" srcId="{38BD9FC6-72B1-43A4-AF19-75CDF4CA97BF}" destId="{7A2A352D-F928-49BB-8D79-D23DF0A214CD}" srcOrd="2" destOrd="0" presId="urn:microsoft.com/office/officeart/2018/2/layout/IconVerticalSolidList"/>
    <dgm:cxn modelId="{E1C3226E-825A-49D5-8C97-E3ACCEB4DA4D}" type="presParOf" srcId="{38BD9FC6-72B1-43A4-AF19-75CDF4CA97BF}" destId="{0113F7E2-DBA2-4DEF-9C8E-FD3771475361}" srcOrd="3" destOrd="0" presId="urn:microsoft.com/office/officeart/2018/2/layout/IconVerticalSolidList"/>
    <dgm:cxn modelId="{E175192C-B574-4CC8-A2DE-3CA3A5011F2F}" type="presParOf" srcId="{56F3FD17-CEDD-438B-A7BC-4991B3C49271}" destId="{B4B7983C-7E4A-48AE-BA27-C059A8676C04}" srcOrd="3" destOrd="0" presId="urn:microsoft.com/office/officeart/2018/2/layout/IconVerticalSolidList"/>
    <dgm:cxn modelId="{E4F99956-37AF-426A-B21F-16C0E34FDBBB}" type="presParOf" srcId="{56F3FD17-CEDD-438B-A7BC-4991B3C49271}" destId="{A2E09061-524D-4094-B3C0-5147C888D82C}" srcOrd="4" destOrd="0" presId="urn:microsoft.com/office/officeart/2018/2/layout/IconVerticalSolidList"/>
    <dgm:cxn modelId="{FA00FAAA-762D-4C5D-98D3-E299954AEA6F}" type="presParOf" srcId="{A2E09061-524D-4094-B3C0-5147C888D82C}" destId="{43B0727E-7827-417F-9887-30618023789C}" srcOrd="0" destOrd="0" presId="urn:microsoft.com/office/officeart/2018/2/layout/IconVerticalSolidList"/>
    <dgm:cxn modelId="{4E640928-032C-4910-8D9F-C03907C88CF7}" type="presParOf" srcId="{A2E09061-524D-4094-B3C0-5147C888D82C}" destId="{AEE03A71-A58C-4CB1-A95E-4E31E2F1906E}" srcOrd="1" destOrd="0" presId="urn:microsoft.com/office/officeart/2018/2/layout/IconVerticalSolidList"/>
    <dgm:cxn modelId="{7D6295F3-4A80-4FB7-857E-11355E7C430F}" type="presParOf" srcId="{A2E09061-524D-4094-B3C0-5147C888D82C}" destId="{ABC6A24F-E6FC-4355-B77D-903A52F68EE6}" srcOrd="2" destOrd="0" presId="urn:microsoft.com/office/officeart/2018/2/layout/IconVerticalSolidList"/>
    <dgm:cxn modelId="{B8FAD619-76A3-4BEA-AF18-C8339D5C1D84}" type="presParOf" srcId="{A2E09061-524D-4094-B3C0-5147C888D82C}" destId="{C9E2349E-4118-4267-8D42-B0B4982EB5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B4FAD1-F01A-45D0-9980-296507812121}" type="doc">
      <dgm:prSet loTypeId="urn:microsoft.com/office/officeart/2018/2/layout/IconVerticalSolidList" loCatId="icon" qsTypeId="urn:microsoft.com/office/officeart/2005/8/quickstyle/simple1" qsCatId="simple" csTypeId="urn:microsoft.com/office/officeart/2005/8/colors/accent5_1" csCatId="accent5" phldr="1"/>
      <dgm:spPr/>
      <dgm:t>
        <a:bodyPr/>
        <a:lstStyle/>
        <a:p>
          <a:endParaRPr lang="en-US"/>
        </a:p>
      </dgm:t>
    </dgm:pt>
    <dgm:pt modelId="{49A185E8-EFEE-44F5-AA73-11BF3E6CD0B2}">
      <dgm:prSet custT="1"/>
      <dgm:spPr/>
      <dgm:t>
        <a:bodyPr/>
        <a:lstStyle/>
        <a:p>
          <a:pPr>
            <a:lnSpc>
              <a:spcPct val="100000"/>
            </a:lnSpc>
          </a:pPr>
          <a:r>
            <a:rPr lang="es" sz="2400" b="1" i="0" dirty="0">
              <a:latin typeface="Aptos" panose="020B0004020202020204" pitchFamily="34" charset="0"/>
            </a:rPr>
            <a:t>Otros beneficios</a:t>
          </a:r>
          <a:endParaRPr lang="en-US" sz="2400" dirty="0">
            <a:latin typeface="Aptos" panose="020B0004020202020204" pitchFamily="34" charset="0"/>
          </a:endParaRPr>
        </a:p>
      </dgm:t>
    </dgm:pt>
    <dgm:pt modelId="{3C863F84-6F24-4283-83A1-4BD7CC92BCA7}" type="parTrans" cxnId="{9E8608A6-3344-4004-87F6-26BB21863B75}">
      <dgm:prSet/>
      <dgm:spPr/>
      <dgm:t>
        <a:bodyPr/>
        <a:lstStyle/>
        <a:p>
          <a:endParaRPr lang="en-US" sz="1600">
            <a:latin typeface="Aptos" panose="020B0004020202020204" pitchFamily="34" charset="0"/>
          </a:endParaRPr>
        </a:p>
      </dgm:t>
    </dgm:pt>
    <dgm:pt modelId="{684CCA59-FCDB-4415-A0B7-6C7F7B769322}" type="sibTrans" cxnId="{9E8608A6-3344-4004-87F6-26BB21863B75}">
      <dgm:prSet/>
      <dgm:spPr/>
      <dgm:t>
        <a:bodyPr/>
        <a:lstStyle/>
        <a:p>
          <a:endParaRPr lang="en-US" sz="1600">
            <a:latin typeface="Aptos" panose="020B0004020202020204" pitchFamily="34" charset="0"/>
          </a:endParaRPr>
        </a:p>
      </dgm:t>
    </dgm:pt>
    <dgm:pt modelId="{076F660D-B071-4169-879C-ADE9521B9033}">
      <dgm:prSet custT="1"/>
      <dgm:spPr/>
      <dgm:t>
        <a:bodyPr/>
        <a:lstStyle/>
        <a:p>
          <a:pPr>
            <a:lnSpc>
              <a:spcPct val="100000"/>
            </a:lnSpc>
          </a:pPr>
          <a:r>
            <a:rPr lang="es" sz="1600" b="1" i="0" dirty="0">
              <a:latin typeface="Aptos" panose="020B0004020202020204" pitchFamily="34" charset="0"/>
            </a:rPr>
            <a:t>Educación: </a:t>
          </a:r>
          <a:r>
            <a:rPr lang="es" sz="1600" i="0" dirty="0">
              <a:latin typeface="Aptos" panose="020B0004020202020204" pitchFamily="34" charset="0"/>
            </a:rPr>
            <a:t>Puede utilizarse con fines educativos a través de recursos, herramientas y debates sobre muchos temas, lo que complementa el aprendizaje tradicional.</a:t>
          </a:r>
          <a:endParaRPr lang="en-US" sz="1600" dirty="0">
            <a:latin typeface="Aptos" panose="020B0004020202020204" pitchFamily="34" charset="0"/>
          </a:endParaRPr>
        </a:p>
      </dgm:t>
    </dgm:pt>
    <dgm:pt modelId="{039CC391-2370-4282-BFE9-1D93B37B19E2}" type="parTrans" cxnId="{720C8E26-3CDC-4D90-A197-1F57AD5F09B4}">
      <dgm:prSet/>
      <dgm:spPr/>
      <dgm:t>
        <a:bodyPr/>
        <a:lstStyle/>
        <a:p>
          <a:endParaRPr lang="en-US" sz="1600">
            <a:latin typeface="Aptos" panose="020B0004020202020204" pitchFamily="34" charset="0"/>
          </a:endParaRPr>
        </a:p>
      </dgm:t>
    </dgm:pt>
    <dgm:pt modelId="{4A0D8D92-6645-4BFD-8938-292A5DBE86E4}" type="sibTrans" cxnId="{720C8E26-3CDC-4D90-A197-1F57AD5F09B4}">
      <dgm:prSet/>
      <dgm:spPr/>
      <dgm:t>
        <a:bodyPr/>
        <a:lstStyle/>
        <a:p>
          <a:endParaRPr lang="en-US" sz="1600">
            <a:latin typeface="Aptos" panose="020B0004020202020204" pitchFamily="34" charset="0"/>
          </a:endParaRPr>
        </a:p>
      </dgm:t>
    </dgm:pt>
    <dgm:pt modelId="{F6EBB7CE-1C27-4225-9DC4-D9F51DC8E5AF}">
      <dgm:prSet custT="1"/>
      <dgm:spPr/>
      <dgm:t>
        <a:bodyPr/>
        <a:lstStyle/>
        <a:p>
          <a:pPr>
            <a:lnSpc>
              <a:spcPct val="100000"/>
            </a:lnSpc>
          </a:pPr>
          <a:r>
            <a:rPr lang="es" sz="1600" b="1" i="0" dirty="0">
              <a:latin typeface="Aptos" panose="020B0004020202020204" pitchFamily="34" charset="0"/>
            </a:rPr>
            <a:t>Autoexpresión: </a:t>
          </a:r>
          <a:r>
            <a:rPr lang="es" sz="1600" b="0" i="0" dirty="0">
              <a:latin typeface="Aptos" panose="020B0004020202020204" pitchFamily="34" charset="0"/>
            </a:rPr>
            <a:t>O</a:t>
          </a:r>
          <a:r>
            <a:rPr lang="es" sz="1600" i="0" dirty="0">
              <a:latin typeface="Aptos" panose="020B0004020202020204" pitchFamily="34" charset="0"/>
            </a:rPr>
            <a:t>frece herramientas de fotografía, vídeo y escritura, permitiendo a los usuarios expresar sus sentimientos y perspectivas.</a:t>
          </a:r>
          <a:endParaRPr lang="en-US" sz="1600" dirty="0">
            <a:latin typeface="Aptos" panose="020B0004020202020204" pitchFamily="34" charset="0"/>
          </a:endParaRPr>
        </a:p>
      </dgm:t>
    </dgm:pt>
    <dgm:pt modelId="{0876E564-9D94-4CE7-A88C-2187844307DA}" type="parTrans" cxnId="{3B294FE7-88CF-4841-BCCD-0451600D87F6}">
      <dgm:prSet/>
      <dgm:spPr/>
      <dgm:t>
        <a:bodyPr/>
        <a:lstStyle/>
        <a:p>
          <a:endParaRPr lang="en-US" sz="1600">
            <a:latin typeface="Aptos" panose="020B0004020202020204" pitchFamily="34" charset="0"/>
          </a:endParaRPr>
        </a:p>
      </dgm:t>
    </dgm:pt>
    <dgm:pt modelId="{75207335-7990-4027-8EAC-5BB2544FD1B3}" type="sibTrans" cxnId="{3B294FE7-88CF-4841-BCCD-0451600D87F6}">
      <dgm:prSet/>
      <dgm:spPr/>
      <dgm:t>
        <a:bodyPr/>
        <a:lstStyle/>
        <a:p>
          <a:endParaRPr lang="en-US" sz="1600">
            <a:latin typeface="Aptos" panose="020B0004020202020204" pitchFamily="34" charset="0"/>
          </a:endParaRPr>
        </a:p>
      </dgm:t>
    </dgm:pt>
    <dgm:pt modelId="{9DAC6B7C-0CF0-45C6-B7DD-FECB19A2BD38}">
      <dgm:prSet custT="1"/>
      <dgm:spPr/>
      <dgm:t>
        <a:bodyPr/>
        <a:lstStyle/>
        <a:p>
          <a:pPr>
            <a:lnSpc>
              <a:spcPct val="100000"/>
            </a:lnSpc>
          </a:pPr>
          <a:r>
            <a:rPr lang="es" sz="1600" b="1" i="0" dirty="0">
              <a:latin typeface="Aptos" panose="020B0004020202020204" pitchFamily="34" charset="0"/>
            </a:rPr>
            <a:t>Desarrollo de redes: </a:t>
          </a:r>
          <a:r>
            <a:rPr lang="es" sz="1600" i="0" dirty="0">
              <a:latin typeface="Aptos" panose="020B0004020202020204" pitchFamily="34" charset="0"/>
            </a:rPr>
            <a:t>Facilita que las personas establezcan contactos profesionales y obtengan oportunidades laborales.</a:t>
          </a:r>
          <a:endParaRPr lang="en-US" sz="1600" dirty="0">
            <a:latin typeface="Aptos" panose="020B0004020202020204" pitchFamily="34" charset="0"/>
          </a:endParaRPr>
        </a:p>
      </dgm:t>
    </dgm:pt>
    <dgm:pt modelId="{46BE8520-4CB6-42D2-A089-8E496BB96BF7}" type="parTrans" cxnId="{E0A13EF0-CBD1-4576-A10E-A70A5C155D75}">
      <dgm:prSet/>
      <dgm:spPr/>
      <dgm:t>
        <a:bodyPr/>
        <a:lstStyle/>
        <a:p>
          <a:endParaRPr lang="en-US" sz="1600">
            <a:latin typeface="Aptos" panose="020B0004020202020204" pitchFamily="34" charset="0"/>
          </a:endParaRPr>
        </a:p>
      </dgm:t>
    </dgm:pt>
    <dgm:pt modelId="{2F0C105A-A16C-4791-B72F-C71A4AE5E6B2}" type="sibTrans" cxnId="{E0A13EF0-CBD1-4576-A10E-A70A5C155D75}">
      <dgm:prSet/>
      <dgm:spPr/>
      <dgm:t>
        <a:bodyPr/>
        <a:lstStyle/>
        <a:p>
          <a:endParaRPr lang="en-US" sz="1600">
            <a:latin typeface="Aptos" panose="020B0004020202020204" pitchFamily="34" charset="0"/>
          </a:endParaRPr>
        </a:p>
      </dgm:t>
    </dgm:pt>
    <dgm:pt modelId="{01754A67-25FB-4E18-9317-BD4A5345ABCE}">
      <dgm:prSet custT="1"/>
      <dgm:spPr/>
      <dgm:t>
        <a:bodyPr/>
        <a:lstStyle/>
        <a:p>
          <a:pPr>
            <a:lnSpc>
              <a:spcPct val="100000"/>
            </a:lnSpc>
          </a:pPr>
          <a:r>
            <a:rPr lang="es" sz="1600" b="1" dirty="0">
              <a:latin typeface="Aptos" panose="020B0004020202020204" pitchFamily="34" charset="0"/>
            </a:rPr>
            <a:t>Difusión: </a:t>
          </a:r>
          <a:r>
            <a:rPr lang="es" sz="1600" dirty="0">
              <a:latin typeface="Aptos" panose="020B0004020202020204" pitchFamily="34" charset="0"/>
            </a:rPr>
            <a:t>Ayuda a compartir noticias e información y permite que las personas se mantengan informadas y actualizadas.</a:t>
          </a:r>
        </a:p>
      </dgm:t>
    </dgm:pt>
    <dgm:pt modelId="{42F6A258-D149-4B26-9BAA-C447E8AA1B10}" type="parTrans" cxnId="{B3AEA752-27C1-4A8C-B969-556A1E4E469F}">
      <dgm:prSet/>
      <dgm:spPr/>
      <dgm:t>
        <a:bodyPr/>
        <a:lstStyle/>
        <a:p>
          <a:endParaRPr lang="en-US" sz="1600">
            <a:latin typeface="Aptos" panose="020B0004020202020204" pitchFamily="34" charset="0"/>
          </a:endParaRPr>
        </a:p>
      </dgm:t>
    </dgm:pt>
    <dgm:pt modelId="{3E3DB27F-F888-4BFE-8D5C-2D7452ACD787}" type="sibTrans" cxnId="{B3AEA752-27C1-4A8C-B969-556A1E4E469F}">
      <dgm:prSet/>
      <dgm:spPr/>
      <dgm:t>
        <a:bodyPr/>
        <a:lstStyle/>
        <a:p>
          <a:endParaRPr lang="en-US" sz="1600">
            <a:latin typeface="Aptos" panose="020B0004020202020204" pitchFamily="34" charset="0"/>
          </a:endParaRPr>
        </a:p>
      </dgm:t>
    </dgm:pt>
    <dgm:pt modelId="{3AE14F6F-B83A-458B-AFD2-DA7CCD1951B7}">
      <dgm:prSet custT="1"/>
      <dgm:spPr/>
      <dgm:t>
        <a:bodyPr/>
        <a:lstStyle/>
        <a:p>
          <a:pPr>
            <a:lnSpc>
              <a:spcPct val="100000"/>
            </a:lnSpc>
          </a:pPr>
          <a:r>
            <a:rPr lang="es" sz="1600" b="1" i="0" dirty="0">
              <a:latin typeface="Aptos" panose="020B0004020202020204" pitchFamily="34" charset="0"/>
            </a:rPr>
            <a:t>Creación de conciencia: </a:t>
          </a:r>
          <a:r>
            <a:rPr lang="es" sz="1600" i="0" dirty="0">
              <a:latin typeface="Aptos" panose="020B0004020202020204" pitchFamily="34" charset="0"/>
            </a:rPr>
            <a:t>Ayuda a generar conciencia sobre problemas sociales y a hacer que se escuchen voces.</a:t>
          </a:r>
          <a:endParaRPr lang="en-US" sz="1600" dirty="0">
            <a:latin typeface="Aptos" panose="020B0004020202020204" pitchFamily="34" charset="0"/>
          </a:endParaRPr>
        </a:p>
      </dgm:t>
    </dgm:pt>
    <dgm:pt modelId="{D466549D-0904-41DF-8B39-5C123262379B}" type="parTrans" cxnId="{4EE9E98C-AE68-4E29-B6BA-88555ED192C1}">
      <dgm:prSet/>
      <dgm:spPr/>
      <dgm:t>
        <a:bodyPr/>
        <a:lstStyle/>
        <a:p>
          <a:endParaRPr lang="en-US" sz="1600">
            <a:latin typeface="Aptos" panose="020B0004020202020204" pitchFamily="34" charset="0"/>
          </a:endParaRPr>
        </a:p>
      </dgm:t>
    </dgm:pt>
    <dgm:pt modelId="{11AAC7A4-3035-4F3F-9537-E5DFE720BE32}" type="sibTrans" cxnId="{4EE9E98C-AE68-4E29-B6BA-88555ED192C1}">
      <dgm:prSet/>
      <dgm:spPr/>
      <dgm:t>
        <a:bodyPr/>
        <a:lstStyle/>
        <a:p>
          <a:endParaRPr lang="en-US" sz="1600">
            <a:latin typeface="Aptos" panose="020B0004020202020204" pitchFamily="34" charset="0"/>
          </a:endParaRPr>
        </a:p>
      </dgm:t>
    </dgm:pt>
    <dgm:pt modelId="{17E9923F-8A31-4C86-82ED-F8961DF7E8F9}" type="pres">
      <dgm:prSet presAssocID="{10B4FAD1-F01A-45D0-9980-296507812121}" presName="root" presStyleCnt="0">
        <dgm:presLayoutVars>
          <dgm:dir/>
          <dgm:resizeHandles val="exact"/>
        </dgm:presLayoutVars>
      </dgm:prSet>
      <dgm:spPr/>
    </dgm:pt>
    <dgm:pt modelId="{B30C6061-6F0E-44F3-9279-5A400C246A00}" type="pres">
      <dgm:prSet presAssocID="{49A185E8-EFEE-44F5-AA73-11BF3E6CD0B2}" presName="compNode" presStyleCnt="0"/>
      <dgm:spPr/>
    </dgm:pt>
    <dgm:pt modelId="{588628CF-FB44-405A-B071-8BF94613D907}" type="pres">
      <dgm:prSet presAssocID="{49A185E8-EFEE-44F5-AA73-11BF3E6CD0B2}" presName="bgRect" presStyleLbl="bgShp" presStyleIdx="0" presStyleCnt="6" custScaleY="169662" custLinFactNeighborX="245" custLinFactNeighborY="-50235"/>
      <dgm:spPr>
        <a:solidFill>
          <a:srgbClr val="92BAB5"/>
        </a:solidFill>
      </dgm:spPr>
    </dgm:pt>
    <dgm:pt modelId="{AFB384EB-8023-4CC6-9AB7-52C4B6B7C1A0}" type="pres">
      <dgm:prSet presAssocID="{49A185E8-EFEE-44F5-AA73-11BF3E6CD0B2}" presName="iconRect" presStyleLbl="node1" presStyleIdx="0" presStyleCnt="6" custLinFactNeighborY="-3845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C86E7432-6241-4BEC-8E84-0E9E1F03361C}" type="pres">
      <dgm:prSet presAssocID="{49A185E8-EFEE-44F5-AA73-11BF3E6CD0B2}" presName="spaceRect" presStyleCnt="0"/>
      <dgm:spPr/>
    </dgm:pt>
    <dgm:pt modelId="{406690D6-4A7D-4ED6-885F-136C62F1D830}" type="pres">
      <dgm:prSet presAssocID="{49A185E8-EFEE-44F5-AA73-11BF3E6CD0B2}" presName="parTx" presStyleLbl="revTx" presStyleIdx="0" presStyleCnt="6" custLinFactNeighborX="1352" custLinFactNeighborY="-24826">
        <dgm:presLayoutVars>
          <dgm:chMax val="0"/>
          <dgm:chPref val="0"/>
        </dgm:presLayoutVars>
      </dgm:prSet>
      <dgm:spPr/>
    </dgm:pt>
    <dgm:pt modelId="{9865A8AB-C469-4D29-A5DA-2CE6FD247910}" type="pres">
      <dgm:prSet presAssocID="{684CCA59-FCDB-4415-A0B7-6C7F7B769322}" presName="sibTrans" presStyleCnt="0"/>
      <dgm:spPr/>
    </dgm:pt>
    <dgm:pt modelId="{555A4D19-27C0-4832-B7E8-C99CF1F8DE9A}" type="pres">
      <dgm:prSet presAssocID="{076F660D-B071-4169-879C-ADE9521B9033}" presName="compNode" presStyleCnt="0"/>
      <dgm:spPr/>
    </dgm:pt>
    <dgm:pt modelId="{E9B1ACA2-F456-4A02-8D7E-FA281AEFCC23}" type="pres">
      <dgm:prSet presAssocID="{076F660D-B071-4169-879C-ADE9521B9033}" presName="bgRect" presStyleLbl="bgShp" presStyleIdx="1" presStyleCnt="6" custScaleY="238524"/>
      <dgm:spPr/>
    </dgm:pt>
    <dgm:pt modelId="{33706E04-C7E6-49F2-B65E-976D12A95063}" type="pres">
      <dgm:prSet presAssocID="{076F660D-B071-4169-879C-ADE9521B903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ieda"/>
        </a:ext>
      </dgm:extLst>
    </dgm:pt>
    <dgm:pt modelId="{4E3C8E20-752B-47CD-8962-4A0E4FF721CD}" type="pres">
      <dgm:prSet presAssocID="{076F660D-B071-4169-879C-ADE9521B9033}" presName="spaceRect" presStyleCnt="0"/>
      <dgm:spPr/>
    </dgm:pt>
    <dgm:pt modelId="{BC086E5D-42D4-4D2E-B543-402546958D34}" type="pres">
      <dgm:prSet presAssocID="{076F660D-B071-4169-879C-ADE9521B9033}" presName="parTx" presStyleLbl="revTx" presStyleIdx="1" presStyleCnt="6">
        <dgm:presLayoutVars>
          <dgm:chMax val="0"/>
          <dgm:chPref val="0"/>
        </dgm:presLayoutVars>
      </dgm:prSet>
      <dgm:spPr/>
    </dgm:pt>
    <dgm:pt modelId="{6075C73D-0BDC-4D4B-ABF8-DE098BBC099E}" type="pres">
      <dgm:prSet presAssocID="{4A0D8D92-6645-4BFD-8938-292A5DBE86E4}" presName="sibTrans" presStyleCnt="0"/>
      <dgm:spPr/>
    </dgm:pt>
    <dgm:pt modelId="{33A1007A-74AD-4520-B4B7-9456F90C59FC}" type="pres">
      <dgm:prSet presAssocID="{F6EBB7CE-1C27-4225-9DC4-D9F51DC8E5AF}" presName="compNode" presStyleCnt="0"/>
      <dgm:spPr/>
    </dgm:pt>
    <dgm:pt modelId="{244D7F3B-6135-4C17-BE6D-15B3A21A29FC}" type="pres">
      <dgm:prSet presAssocID="{F6EBB7CE-1C27-4225-9DC4-D9F51DC8E5AF}" presName="bgRect" presStyleLbl="bgShp" presStyleIdx="2" presStyleCnt="6" custScaleY="206617"/>
      <dgm:spPr/>
    </dgm:pt>
    <dgm:pt modelId="{415EA54D-2151-4997-9CC3-BE2468E99CEB}" type="pres">
      <dgm:prSet presAssocID="{F6EBB7CE-1C27-4225-9DC4-D9F51DC8E5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brázky"/>
        </a:ext>
      </dgm:extLst>
    </dgm:pt>
    <dgm:pt modelId="{8B4FDA23-E61A-4112-A846-A734AF1A7BEF}" type="pres">
      <dgm:prSet presAssocID="{F6EBB7CE-1C27-4225-9DC4-D9F51DC8E5AF}" presName="spaceRect" presStyleCnt="0"/>
      <dgm:spPr/>
    </dgm:pt>
    <dgm:pt modelId="{E6503FFD-F65E-48BA-A08F-F227839873DB}" type="pres">
      <dgm:prSet presAssocID="{F6EBB7CE-1C27-4225-9DC4-D9F51DC8E5AF}" presName="parTx" presStyleLbl="revTx" presStyleIdx="2" presStyleCnt="6">
        <dgm:presLayoutVars>
          <dgm:chMax val="0"/>
          <dgm:chPref val="0"/>
        </dgm:presLayoutVars>
      </dgm:prSet>
      <dgm:spPr/>
    </dgm:pt>
    <dgm:pt modelId="{B9BF965A-F528-4F75-B3FC-51FC5F8F71AE}" type="pres">
      <dgm:prSet presAssocID="{75207335-7990-4027-8EAC-5BB2544FD1B3}" presName="sibTrans" presStyleCnt="0"/>
      <dgm:spPr/>
    </dgm:pt>
    <dgm:pt modelId="{77FBF9E9-803C-4C05-860D-16ABE236D183}" type="pres">
      <dgm:prSet presAssocID="{9DAC6B7C-0CF0-45C6-B7DD-FECB19A2BD38}" presName="compNode" presStyleCnt="0"/>
      <dgm:spPr/>
    </dgm:pt>
    <dgm:pt modelId="{9CDB783E-7B6F-4B68-AE90-6D594A27C068}" type="pres">
      <dgm:prSet presAssocID="{9DAC6B7C-0CF0-45C6-B7DD-FECB19A2BD38}" presName="bgRect" presStyleLbl="bgShp" presStyleIdx="3" presStyleCnt="6" custScaleY="174930"/>
      <dgm:spPr/>
    </dgm:pt>
    <dgm:pt modelId="{4B0599B3-9D5A-473F-AA74-9C346E6DB0EF}" type="pres">
      <dgm:prSet presAssocID="{9DAC6B7C-0CF0-45C6-B7DD-FECB19A2BD3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ipojenia"/>
        </a:ext>
      </dgm:extLst>
    </dgm:pt>
    <dgm:pt modelId="{CBF18C41-C78B-4663-9A3F-38C660A06F40}" type="pres">
      <dgm:prSet presAssocID="{9DAC6B7C-0CF0-45C6-B7DD-FECB19A2BD38}" presName="spaceRect" presStyleCnt="0"/>
      <dgm:spPr/>
    </dgm:pt>
    <dgm:pt modelId="{0BEB8B17-C313-4E06-BD9A-4888AE6DBA88}" type="pres">
      <dgm:prSet presAssocID="{9DAC6B7C-0CF0-45C6-B7DD-FECB19A2BD38}" presName="parTx" presStyleLbl="revTx" presStyleIdx="3" presStyleCnt="6">
        <dgm:presLayoutVars>
          <dgm:chMax val="0"/>
          <dgm:chPref val="0"/>
        </dgm:presLayoutVars>
      </dgm:prSet>
      <dgm:spPr/>
    </dgm:pt>
    <dgm:pt modelId="{863DF6BC-1AD4-45EE-996E-B68D69311501}" type="pres">
      <dgm:prSet presAssocID="{2F0C105A-A16C-4791-B72F-C71A4AE5E6B2}" presName="sibTrans" presStyleCnt="0"/>
      <dgm:spPr/>
    </dgm:pt>
    <dgm:pt modelId="{33B89B72-3C93-4DA4-991A-197EB5A849EC}" type="pres">
      <dgm:prSet presAssocID="{01754A67-25FB-4E18-9317-BD4A5345ABCE}" presName="compNode" presStyleCnt="0"/>
      <dgm:spPr/>
    </dgm:pt>
    <dgm:pt modelId="{444686CF-51CC-483E-A655-1A06881C1611}" type="pres">
      <dgm:prSet presAssocID="{01754A67-25FB-4E18-9317-BD4A5345ABCE}" presName="bgRect" presStyleLbl="bgShp" presStyleIdx="4" presStyleCnt="6" custScaleY="200427"/>
      <dgm:spPr/>
    </dgm:pt>
    <dgm:pt modelId="{67BA1CFB-D559-4A93-8048-B3DC5661EEC4}" type="pres">
      <dgm:prSet presAssocID="{01754A67-25FB-4E18-9317-BD4A5345ABC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Noviny"/>
        </a:ext>
      </dgm:extLst>
    </dgm:pt>
    <dgm:pt modelId="{8A2AD4A5-1098-4B21-97FA-9C2B816A841B}" type="pres">
      <dgm:prSet presAssocID="{01754A67-25FB-4E18-9317-BD4A5345ABCE}" presName="spaceRect" presStyleCnt="0"/>
      <dgm:spPr/>
    </dgm:pt>
    <dgm:pt modelId="{2D2815C7-7997-40CB-90A5-405B3A31E8C5}" type="pres">
      <dgm:prSet presAssocID="{01754A67-25FB-4E18-9317-BD4A5345ABCE}" presName="parTx" presStyleLbl="revTx" presStyleIdx="4" presStyleCnt="6">
        <dgm:presLayoutVars>
          <dgm:chMax val="0"/>
          <dgm:chPref val="0"/>
        </dgm:presLayoutVars>
      </dgm:prSet>
      <dgm:spPr/>
    </dgm:pt>
    <dgm:pt modelId="{364D64BC-DDA6-49A5-B437-574307460EB8}" type="pres">
      <dgm:prSet presAssocID="{3E3DB27F-F888-4BFE-8D5C-2D7452ACD787}" presName="sibTrans" presStyleCnt="0"/>
      <dgm:spPr/>
    </dgm:pt>
    <dgm:pt modelId="{D3A1F25E-6E37-433A-BA2F-7BC8F044492E}" type="pres">
      <dgm:prSet presAssocID="{3AE14F6F-B83A-458B-AFD2-DA7CCD1951B7}" presName="compNode" presStyleCnt="0"/>
      <dgm:spPr/>
    </dgm:pt>
    <dgm:pt modelId="{D41F3908-D282-429D-A0FB-E82EF44044AD}" type="pres">
      <dgm:prSet presAssocID="{3AE14F6F-B83A-458B-AFD2-DA7CCD1951B7}" presName="bgRect" presStyleLbl="bgShp" presStyleIdx="5" presStyleCnt="6" custScaleY="147697"/>
      <dgm:spPr/>
    </dgm:pt>
    <dgm:pt modelId="{D4248EA8-30D2-475A-B180-880E4B12A20C}" type="pres">
      <dgm:prSet presAssocID="{3AE14F6F-B83A-458B-AFD2-DA7CCD1951B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ting"/>
        </a:ext>
      </dgm:extLst>
    </dgm:pt>
    <dgm:pt modelId="{89332592-1F2D-4E35-B832-E1399EC46E4D}" type="pres">
      <dgm:prSet presAssocID="{3AE14F6F-B83A-458B-AFD2-DA7CCD1951B7}" presName="spaceRect" presStyleCnt="0"/>
      <dgm:spPr/>
    </dgm:pt>
    <dgm:pt modelId="{36FFC3D0-89CD-446B-8223-A970BB9A62A2}" type="pres">
      <dgm:prSet presAssocID="{3AE14F6F-B83A-458B-AFD2-DA7CCD1951B7}" presName="parTx" presStyleLbl="revTx" presStyleIdx="5" presStyleCnt="6">
        <dgm:presLayoutVars>
          <dgm:chMax val="0"/>
          <dgm:chPref val="0"/>
        </dgm:presLayoutVars>
      </dgm:prSet>
      <dgm:spPr/>
    </dgm:pt>
  </dgm:ptLst>
  <dgm:cxnLst>
    <dgm:cxn modelId="{720C8E26-3CDC-4D90-A197-1F57AD5F09B4}" srcId="{10B4FAD1-F01A-45D0-9980-296507812121}" destId="{076F660D-B071-4169-879C-ADE9521B9033}" srcOrd="1" destOrd="0" parTransId="{039CC391-2370-4282-BFE9-1D93B37B19E2}" sibTransId="{4A0D8D92-6645-4BFD-8938-292A5DBE86E4}"/>
    <dgm:cxn modelId="{07D9F96B-651D-4CFE-8A13-FFA563055455}" type="presOf" srcId="{076F660D-B071-4169-879C-ADE9521B9033}" destId="{BC086E5D-42D4-4D2E-B543-402546958D34}" srcOrd="0" destOrd="0" presId="urn:microsoft.com/office/officeart/2018/2/layout/IconVerticalSolidList"/>
    <dgm:cxn modelId="{805A6C6F-5241-40C9-A19E-15620302B434}" type="presOf" srcId="{01754A67-25FB-4E18-9317-BD4A5345ABCE}" destId="{2D2815C7-7997-40CB-90A5-405B3A31E8C5}" srcOrd="0" destOrd="0" presId="urn:microsoft.com/office/officeart/2018/2/layout/IconVerticalSolidList"/>
    <dgm:cxn modelId="{04CE8A50-317F-459E-A1D9-C7F115869FA7}" type="presOf" srcId="{10B4FAD1-F01A-45D0-9980-296507812121}" destId="{17E9923F-8A31-4C86-82ED-F8961DF7E8F9}" srcOrd="0" destOrd="0" presId="urn:microsoft.com/office/officeart/2018/2/layout/IconVerticalSolidList"/>
    <dgm:cxn modelId="{B3AEA752-27C1-4A8C-B969-556A1E4E469F}" srcId="{10B4FAD1-F01A-45D0-9980-296507812121}" destId="{01754A67-25FB-4E18-9317-BD4A5345ABCE}" srcOrd="4" destOrd="0" parTransId="{42F6A258-D149-4B26-9BAA-C447E8AA1B10}" sibTransId="{3E3DB27F-F888-4BFE-8D5C-2D7452ACD787}"/>
    <dgm:cxn modelId="{D1DB2558-F562-4CAE-8741-93DCE2B755DC}" type="presOf" srcId="{9DAC6B7C-0CF0-45C6-B7DD-FECB19A2BD38}" destId="{0BEB8B17-C313-4E06-BD9A-4888AE6DBA88}" srcOrd="0" destOrd="0" presId="urn:microsoft.com/office/officeart/2018/2/layout/IconVerticalSolidList"/>
    <dgm:cxn modelId="{4EE9E98C-AE68-4E29-B6BA-88555ED192C1}" srcId="{10B4FAD1-F01A-45D0-9980-296507812121}" destId="{3AE14F6F-B83A-458B-AFD2-DA7CCD1951B7}" srcOrd="5" destOrd="0" parTransId="{D466549D-0904-41DF-8B39-5C123262379B}" sibTransId="{11AAC7A4-3035-4F3F-9537-E5DFE720BE32}"/>
    <dgm:cxn modelId="{56402EA3-E1F1-4CC8-9354-EDD3F83489E9}" type="presOf" srcId="{49A185E8-EFEE-44F5-AA73-11BF3E6CD0B2}" destId="{406690D6-4A7D-4ED6-885F-136C62F1D830}" srcOrd="0" destOrd="0" presId="urn:microsoft.com/office/officeart/2018/2/layout/IconVerticalSolidList"/>
    <dgm:cxn modelId="{9E8608A6-3344-4004-87F6-26BB21863B75}" srcId="{10B4FAD1-F01A-45D0-9980-296507812121}" destId="{49A185E8-EFEE-44F5-AA73-11BF3E6CD0B2}" srcOrd="0" destOrd="0" parTransId="{3C863F84-6F24-4283-83A1-4BD7CC92BCA7}" sibTransId="{684CCA59-FCDB-4415-A0B7-6C7F7B769322}"/>
    <dgm:cxn modelId="{562FEFC6-F638-4EE4-98DB-0C10BD50F2F9}" type="presOf" srcId="{3AE14F6F-B83A-458B-AFD2-DA7CCD1951B7}" destId="{36FFC3D0-89CD-446B-8223-A970BB9A62A2}" srcOrd="0" destOrd="0" presId="urn:microsoft.com/office/officeart/2018/2/layout/IconVerticalSolidList"/>
    <dgm:cxn modelId="{D745F9D2-DE4A-40BC-8D79-F1952E7299EB}" type="presOf" srcId="{F6EBB7CE-1C27-4225-9DC4-D9F51DC8E5AF}" destId="{E6503FFD-F65E-48BA-A08F-F227839873DB}" srcOrd="0" destOrd="0" presId="urn:microsoft.com/office/officeart/2018/2/layout/IconVerticalSolidList"/>
    <dgm:cxn modelId="{3B294FE7-88CF-4841-BCCD-0451600D87F6}" srcId="{10B4FAD1-F01A-45D0-9980-296507812121}" destId="{F6EBB7CE-1C27-4225-9DC4-D9F51DC8E5AF}" srcOrd="2" destOrd="0" parTransId="{0876E564-9D94-4CE7-A88C-2187844307DA}" sibTransId="{75207335-7990-4027-8EAC-5BB2544FD1B3}"/>
    <dgm:cxn modelId="{E0A13EF0-CBD1-4576-A10E-A70A5C155D75}" srcId="{10B4FAD1-F01A-45D0-9980-296507812121}" destId="{9DAC6B7C-0CF0-45C6-B7DD-FECB19A2BD38}" srcOrd="3" destOrd="0" parTransId="{46BE8520-4CB6-42D2-A089-8E496BB96BF7}" sibTransId="{2F0C105A-A16C-4791-B72F-C71A4AE5E6B2}"/>
    <dgm:cxn modelId="{CF6F3CB6-2981-4FD9-AFFC-1A0857E3169A}" type="presParOf" srcId="{17E9923F-8A31-4C86-82ED-F8961DF7E8F9}" destId="{B30C6061-6F0E-44F3-9279-5A400C246A00}" srcOrd="0" destOrd="0" presId="urn:microsoft.com/office/officeart/2018/2/layout/IconVerticalSolidList"/>
    <dgm:cxn modelId="{B7220876-2ACD-4B94-B3A0-F70DF089E457}" type="presParOf" srcId="{B30C6061-6F0E-44F3-9279-5A400C246A00}" destId="{588628CF-FB44-405A-B071-8BF94613D907}" srcOrd="0" destOrd="0" presId="urn:microsoft.com/office/officeart/2018/2/layout/IconVerticalSolidList"/>
    <dgm:cxn modelId="{E13A29B7-99A0-4AFA-9760-95E90FE19372}" type="presParOf" srcId="{B30C6061-6F0E-44F3-9279-5A400C246A00}" destId="{AFB384EB-8023-4CC6-9AB7-52C4B6B7C1A0}" srcOrd="1" destOrd="0" presId="urn:microsoft.com/office/officeart/2018/2/layout/IconVerticalSolidList"/>
    <dgm:cxn modelId="{E49E5596-76E0-49C0-9FCD-0645E33DBA73}" type="presParOf" srcId="{B30C6061-6F0E-44F3-9279-5A400C246A00}" destId="{C86E7432-6241-4BEC-8E84-0E9E1F03361C}" srcOrd="2" destOrd="0" presId="urn:microsoft.com/office/officeart/2018/2/layout/IconVerticalSolidList"/>
    <dgm:cxn modelId="{0FCAB819-CA14-4DA2-A9FA-663D0A621A5E}" type="presParOf" srcId="{B30C6061-6F0E-44F3-9279-5A400C246A00}" destId="{406690D6-4A7D-4ED6-885F-136C62F1D830}" srcOrd="3" destOrd="0" presId="urn:microsoft.com/office/officeart/2018/2/layout/IconVerticalSolidList"/>
    <dgm:cxn modelId="{E2DD7F26-4ABF-421E-9CB3-505C33A7E637}" type="presParOf" srcId="{17E9923F-8A31-4C86-82ED-F8961DF7E8F9}" destId="{9865A8AB-C469-4D29-A5DA-2CE6FD247910}" srcOrd="1" destOrd="0" presId="urn:microsoft.com/office/officeart/2018/2/layout/IconVerticalSolidList"/>
    <dgm:cxn modelId="{87ADA441-C35D-4349-81CC-F494100132BA}" type="presParOf" srcId="{17E9923F-8A31-4C86-82ED-F8961DF7E8F9}" destId="{555A4D19-27C0-4832-B7E8-C99CF1F8DE9A}" srcOrd="2" destOrd="0" presId="urn:microsoft.com/office/officeart/2018/2/layout/IconVerticalSolidList"/>
    <dgm:cxn modelId="{66FE2831-DD57-4EE0-81FC-ED479669CC98}" type="presParOf" srcId="{555A4D19-27C0-4832-B7E8-C99CF1F8DE9A}" destId="{E9B1ACA2-F456-4A02-8D7E-FA281AEFCC23}" srcOrd="0" destOrd="0" presId="urn:microsoft.com/office/officeart/2018/2/layout/IconVerticalSolidList"/>
    <dgm:cxn modelId="{A29131DB-98B4-46A4-A8AF-2A837E10F7E2}" type="presParOf" srcId="{555A4D19-27C0-4832-B7E8-C99CF1F8DE9A}" destId="{33706E04-C7E6-49F2-B65E-976D12A95063}" srcOrd="1" destOrd="0" presId="urn:microsoft.com/office/officeart/2018/2/layout/IconVerticalSolidList"/>
    <dgm:cxn modelId="{07FF48E4-5236-44C3-BEAC-5B82249EE4E8}" type="presParOf" srcId="{555A4D19-27C0-4832-B7E8-C99CF1F8DE9A}" destId="{4E3C8E20-752B-47CD-8962-4A0E4FF721CD}" srcOrd="2" destOrd="0" presId="urn:microsoft.com/office/officeart/2018/2/layout/IconVerticalSolidList"/>
    <dgm:cxn modelId="{4D74A932-F279-4B79-935E-660E419F5719}" type="presParOf" srcId="{555A4D19-27C0-4832-B7E8-C99CF1F8DE9A}" destId="{BC086E5D-42D4-4D2E-B543-402546958D34}" srcOrd="3" destOrd="0" presId="urn:microsoft.com/office/officeart/2018/2/layout/IconVerticalSolidList"/>
    <dgm:cxn modelId="{E65C1455-7142-49E7-8D71-88263963C7F2}" type="presParOf" srcId="{17E9923F-8A31-4C86-82ED-F8961DF7E8F9}" destId="{6075C73D-0BDC-4D4B-ABF8-DE098BBC099E}" srcOrd="3" destOrd="0" presId="urn:microsoft.com/office/officeart/2018/2/layout/IconVerticalSolidList"/>
    <dgm:cxn modelId="{76AEE29C-9240-4F39-86CD-9C8004332E9B}" type="presParOf" srcId="{17E9923F-8A31-4C86-82ED-F8961DF7E8F9}" destId="{33A1007A-74AD-4520-B4B7-9456F90C59FC}" srcOrd="4" destOrd="0" presId="urn:microsoft.com/office/officeart/2018/2/layout/IconVerticalSolidList"/>
    <dgm:cxn modelId="{0B881C1A-E2B1-4CDD-9D54-CB137AED363A}" type="presParOf" srcId="{33A1007A-74AD-4520-B4B7-9456F90C59FC}" destId="{244D7F3B-6135-4C17-BE6D-15B3A21A29FC}" srcOrd="0" destOrd="0" presId="urn:microsoft.com/office/officeart/2018/2/layout/IconVerticalSolidList"/>
    <dgm:cxn modelId="{72F93CEB-4B77-4D00-8075-5E247A41952A}" type="presParOf" srcId="{33A1007A-74AD-4520-B4B7-9456F90C59FC}" destId="{415EA54D-2151-4997-9CC3-BE2468E99CEB}" srcOrd="1" destOrd="0" presId="urn:microsoft.com/office/officeart/2018/2/layout/IconVerticalSolidList"/>
    <dgm:cxn modelId="{A92F030F-6BEB-4398-9F84-4917D99F920C}" type="presParOf" srcId="{33A1007A-74AD-4520-B4B7-9456F90C59FC}" destId="{8B4FDA23-E61A-4112-A846-A734AF1A7BEF}" srcOrd="2" destOrd="0" presId="urn:microsoft.com/office/officeart/2018/2/layout/IconVerticalSolidList"/>
    <dgm:cxn modelId="{F78F8FF8-888A-469C-8C1F-DDB60B679B95}" type="presParOf" srcId="{33A1007A-74AD-4520-B4B7-9456F90C59FC}" destId="{E6503FFD-F65E-48BA-A08F-F227839873DB}" srcOrd="3" destOrd="0" presId="urn:microsoft.com/office/officeart/2018/2/layout/IconVerticalSolidList"/>
    <dgm:cxn modelId="{CFACA432-4707-4FE7-B894-61BDBBC4B9FB}" type="presParOf" srcId="{17E9923F-8A31-4C86-82ED-F8961DF7E8F9}" destId="{B9BF965A-F528-4F75-B3FC-51FC5F8F71AE}" srcOrd="5" destOrd="0" presId="urn:microsoft.com/office/officeart/2018/2/layout/IconVerticalSolidList"/>
    <dgm:cxn modelId="{4FE0C767-AFB9-4BF2-B29C-DEDC15E0CD72}" type="presParOf" srcId="{17E9923F-8A31-4C86-82ED-F8961DF7E8F9}" destId="{77FBF9E9-803C-4C05-860D-16ABE236D183}" srcOrd="6" destOrd="0" presId="urn:microsoft.com/office/officeart/2018/2/layout/IconVerticalSolidList"/>
    <dgm:cxn modelId="{0044E9AD-1D6E-4DF2-A1D6-B05C4A706E52}" type="presParOf" srcId="{77FBF9E9-803C-4C05-860D-16ABE236D183}" destId="{9CDB783E-7B6F-4B68-AE90-6D594A27C068}" srcOrd="0" destOrd="0" presId="urn:microsoft.com/office/officeart/2018/2/layout/IconVerticalSolidList"/>
    <dgm:cxn modelId="{FDB2C4F1-B43B-4D76-930B-1A3BD688C1DA}" type="presParOf" srcId="{77FBF9E9-803C-4C05-860D-16ABE236D183}" destId="{4B0599B3-9D5A-473F-AA74-9C346E6DB0EF}" srcOrd="1" destOrd="0" presId="urn:microsoft.com/office/officeart/2018/2/layout/IconVerticalSolidList"/>
    <dgm:cxn modelId="{765D5945-F474-442B-9521-1E255F20A2E7}" type="presParOf" srcId="{77FBF9E9-803C-4C05-860D-16ABE236D183}" destId="{CBF18C41-C78B-4663-9A3F-38C660A06F40}" srcOrd="2" destOrd="0" presId="urn:microsoft.com/office/officeart/2018/2/layout/IconVerticalSolidList"/>
    <dgm:cxn modelId="{D62235F0-3E4F-4651-8A0B-6165974BE837}" type="presParOf" srcId="{77FBF9E9-803C-4C05-860D-16ABE236D183}" destId="{0BEB8B17-C313-4E06-BD9A-4888AE6DBA88}" srcOrd="3" destOrd="0" presId="urn:microsoft.com/office/officeart/2018/2/layout/IconVerticalSolidList"/>
    <dgm:cxn modelId="{82055C55-0E19-465E-B147-FC9BB42EA753}" type="presParOf" srcId="{17E9923F-8A31-4C86-82ED-F8961DF7E8F9}" destId="{863DF6BC-1AD4-45EE-996E-B68D69311501}" srcOrd="7" destOrd="0" presId="urn:microsoft.com/office/officeart/2018/2/layout/IconVerticalSolidList"/>
    <dgm:cxn modelId="{621A3B61-02AF-4DCC-B052-DBFD29C3B4EB}" type="presParOf" srcId="{17E9923F-8A31-4C86-82ED-F8961DF7E8F9}" destId="{33B89B72-3C93-4DA4-991A-197EB5A849EC}" srcOrd="8" destOrd="0" presId="urn:microsoft.com/office/officeart/2018/2/layout/IconVerticalSolidList"/>
    <dgm:cxn modelId="{7746BBFB-833E-4911-8907-D60BE48E279C}" type="presParOf" srcId="{33B89B72-3C93-4DA4-991A-197EB5A849EC}" destId="{444686CF-51CC-483E-A655-1A06881C1611}" srcOrd="0" destOrd="0" presId="urn:microsoft.com/office/officeart/2018/2/layout/IconVerticalSolidList"/>
    <dgm:cxn modelId="{91084E39-1B78-4860-B612-23681212D643}" type="presParOf" srcId="{33B89B72-3C93-4DA4-991A-197EB5A849EC}" destId="{67BA1CFB-D559-4A93-8048-B3DC5661EEC4}" srcOrd="1" destOrd="0" presId="urn:microsoft.com/office/officeart/2018/2/layout/IconVerticalSolidList"/>
    <dgm:cxn modelId="{8328B2CC-6213-4858-B840-1C5FB4DA2F67}" type="presParOf" srcId="{33B89B72-3C93-4DA4-991A-197EB5A849EC}" destId="{8A2AD4A5-1098-4B21-97FA-9C2B816A841B}" srcOrd="2" destOrd="0" presId="urn:microsoft.com/office/officeart/2018/2/layout/IconVerticalSolidList"/>
    <dgm:cxn modelId="{95862E3B-4D9E-49FF-AC79-4225C44B7C7C}" type="presParOf" srcId="{33B89B72-3C93-4DA4-991A-197EB5A849EC}" destId="{2D2815C7-7997-40CB-90A5-405B3A31E8C5}" srcOrd="3" destOrd="0" presId="urn:microsoft.com/office/officeart/2018/2/layout/IconVerticalSolidList"/>
    <dgm:cxn modelId="{305145AC-668C-4CB5-8C44-98498F5FBB52}" type="presParOf" srcId="{17E9923F-8A31-4C86-82ED-F8961DF7E8F9}" destId="{364D64BC-DDA6-49A5-B437-574307460EB8}" srcOrd="9" destOrd="0" presId="urn:microsoft.com/office/officeart/2018/2/layout/IconVerticalSolidList"/>
    <dgm:cxn modelId="{4EC4F7ED-B38F-4BD4-A3E5-0FE4FB84EAC4}" type="presParOf" srcId="{17E9923F-8A31-4C86-82ED-F8961DF7E8F9}" destId="{D3A1F25E-6E37-433A-BA2F-7BC8F044492E}" srcOrd="10" destOrd="0" presId="urn:microsoft.com/office/officeart/2018/2/layout/IconVerticalSolidList"/>
    <dgm:cxn modelId="{8A740CC8-B940-460F-908F-AB591AC54E96}" type="presParOf" srcId="{D3A1F25E-6E37-433A-BA2F-7BC8F044492E}" destId="{D41F3908-D282-429D-A0FB-E82EF44044AD}" srcOrd="0" destOrd="0" presId="urn:microsoft.com/office/officeart/2018/2/layout/IconVerticalSolidList"/>
    <dgm:cxn modelId="{0B26EAEC-07A3-4CB7-821F-F9C704667E55}" type="presParOf" srcId="{D3A1F25E-6E37-433A-BA2F-7BC8F044492E}" destId="{D4248EA8-30D2-475A-B180-880E4B12A20C}" srcOrd="1" destOrd="0" presId="urn:microsoft.com/office/officeart/2018/2/layout/IconVerticalSolidList"/>
    <dgm:cxn modelId="{C31C8AD7-B982-4912-8E86-4299B6215588}" type="presParOf" srcId="{D3A1F25E-6E37-433A-BA2F-7BC8F044492E}" destId="{89332592-1F2D-4E35-B832-E1399EC46E4D}" srcOrd="2" destOrd="0" presId="urn:microsoft.com/office/officeart/2018/2/layout/IconVerticalSolidList"/>
    <dgm:cxn modelId="{447D3D4B-9993-4979-94E1-020275F67A6F}" type="presParOf" srcId="{D3A1F25E-6E37-433A-BA2F-7BC8F044492E}" destId="{36FFC3D0-89CD-446B-8223-A970BB9A62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78"/>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78"/>
          <a:ext cx="6972975" cy="5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es" sz="3200" b="1" kern="1200" dirty="0">
              <a:latin typeface="Aptos" panose="020B0004020202020204" pitchFamily="34" charset="0"/>
            </a:rPr>
            <a:t>CONTENIDO</a:t>
          </a:r>
          <a:endParaRPr lang="en-US" sz="3200" kern="1200" dirty="0">
            <a:latin typeface="Aptos" panose="020B0004020202020204" pitchFamily="34" charset="0"/>
          </a:endParaRPr>
        </a:p>
      </dsp:txBody>
      <dsp:txXfrm>
        <a:off x="0" y="78"/>
        <a:ext cx="6972975" cy="565926"/>
      </dsp:txXfrm>
    </dsp:sp>
    <dsp:sp modelId="{BA978681-798E-4E8B-9906-702C602C2001}">
      <dsp:nvSpPr>
        <dsp:cNvPr id="0" name=""/>
        <dsp:cNvSpPr/>
      </dsp:nvSpPr>
      <dsp:spPr>
        <a:xfrm>
          <a:off x="0" y="566005"/>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566005"/>
          <a:ext cx="6972975" cy="5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a:latin typeface="Aptos" panose="020B0004020202020204" pitchFamily="34" charset="0"/>
              <a:ea typeface="+mn-ea"/>
              <a:cs typeface="+mn-cs"/>
            </a:rPr>
            <a:t>Concepto de “bienestar digital”</a:t>
          </a:r>
          <a:endParaRPr lang="en-US" sz="2400" kern="1200" dirty="0">
            <a:latin typeface="Aptos" panose="020B0004020202020204" pitchFamily="34" charset="0"/>
            <a:ea typeface="+mn-ea"/>
            <a:cs typeface="+mn-cs"/>
          </a:endParaRPr>
        </a:p>
      </dsp:txBody>
      <dsp:txXfrm>
        <a:off x="0" y="566005"/>
        <a:ext cx="6972975" cy="565926"/>
      </dsp:txXfrm>
    </dsp:sp>
    <dsp:sp modelId="{9B43BAE5-18C7-477B-B28A-7E020CBF5F7B}">
      <dsp:nvSpPr>
        <dsp:cNvPr id="0" name=""/>
        <dsp:cNvSpPr/>
      </dsp:nvSpPr>
      <dsp:spPr>
        <a:xfrm>
          <a:off x="0" y="1131932"/>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131932"/>
          <a:ext cx="6972975" cy="5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a:latin typeface="Aptos" panose="020B0004020202020204" pitchFamily="34" charset="0"/>
              <a:ea typeface="+mn-ea"/>
              <a:cs typeface="+mn-cs"/>
            </a:rPr>
            <a:t>¿Por qué </a:t>
          </a:r>
          <a:r>
            <a:rPr lang="es" sz="2400" kern="1200">
              <a:latin typeface="Calibri" panose="020F0502020204030204" pitchFamily="34" charset="0"/>
              <a:ea typeface="+mn-ea"/>
              <a:cs typeface="Calibri" panose="020F0502020204030204" pitchFamily="34" charset="0"/>
            </a:rPr>
            <a:t>es </a:t>
          </a:r>
          <a:r>
            <a:rPr lang="es" sz="2400" kern="1200">
              <a:latin typeface="Aptos" panose="020B0004020202020204" pitchFamily="34" charset="0"/>
              <a:ea typeface="+mn-ea"/>
              <a:cs typeface="+mn-cs"/>
            </a:rPr>
            <a:t>importante para los adultos?</a:t>
          </a:r>
          <a:endParaRPr lang="en-US" sz="2400" kern="1200" dirty="0">
            <a:latin typeface="Aptos" panose="020B0004020202020204" pitchFamily="34" charset="0"/>
            <a:ea typeface="+mn-ea"/>
            <a:cs typeface="+mn-cs"/>
          </a:endParaRPr>
        </a:p>
      </dsp:txBody>
      <dsp:txXfrm>
        <a:off x="0" y="1131932"/>
        <a:ext cx="6972975" cy="565926"/>
      </dsp:txXfrm>
    </dsp:sp>
    <dsp:sp modelId="{FE5EB41F-DC81-47AF-8DFE-8B2FC44AE86B}">
      <dsp:nvSpPr>
        <dsp:cNvPr id="0" name=""/>
        <dsp:cNvSpPr/>
      </dsp:nvSpPr>
      <dsp:spPr>
        <a:xfrm>
          <a:off x="0" y="1697859"/>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1697859"/>
          <a:ext cx="6972975" cy="5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ea typeface="+mn-ea"/>
              <a:cs typeface="+mn-cs"/>
            </a:rPr>
            <a:t>Bienestar digital y tecnología</a:t>
          </a:r>
        </a:p>
      </dsp:txBody>
      <dsp:txXfrm>
        <a:off x="0" y="1697859"/>
        <a:ext cx="6972975" cy="565926"/>
      </dsp:txXfrm>
    </dsp:sp>
    <dsp:sp modelId="{996B8815-0BC1-49F5-9553-1DBF6F5EA2EA}">
      <dsp:nvSpPr>
        <dsp:cNvPr id="0" name=""/>
        <dsp:cNvSpPr/>
      </dsp:nvSpPr>
      <dsp:spPr>
        <a:xfrm>
          <a:off x="0" y="2263786"/>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2263786"/>
          <a:ext cx="6966165" cy="84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ea typeface="+mn-ea"/>
              <a:cs typeface="+mn-cs"/>
            </a:rPr>
            <a:t>Tiempo excesivo frente a la pantalla y exposición a la tecnología</a:t>
          </a:r>
          <a:endParaRPr lang="en-US" sz="2400" kern="1200" dirty="0">
            <a:latin typeface="Aptos" panose="020B0004020202020204" pitchFamily="34" charset="0"/>
            <a:ea typeface="+mn-ea"/>
            <a:cs typeface="+mn-cs"/>
          </a:endParaRPr>
        </a:p>
      </dsp:txBody>
      <dsp:txXfrm>
        <a:off x="0" y="2263786"/>
        <a:ext cx="6966165" cy="842574"/>
      </dsp:txXfrm>
    </dsp:sp>
    <dsp:sp modelId="{34CE4033-56B9-4D93-B580-3B02DF1213DD}">
      <dsp:nvSpPr>
        <dsp:cNvPr id="0" name=""/>
        <dsp:cNvSpPr/>
      </dsp:nvSpPr>
      <dsp:spPr>
        <a:xfrm>
          <a:off x="0" y="3106360"/>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96AB2-6485-43F7-AF26-89A5A144D191}">
      <dsp:nvSpPr>
        <dsp:cNvPr id="0" name=""/>
        <dsp:cNvSpPr/>
      </dsp:nvSpPr>
      <dsp:spPr>
        <a:xfrm>
          <a:off x="0" y="3106360"/>
          <a:ext cx="6972975" cy="5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ea typeface="+mn-ea"/>
              <a:cs typeface="+mn-cs"/>
            </a:rPr>
            <a:t>Redes sociales</a:t>
          </a:r>
        </a:p>
      </dsp:txBody>
      <dsp:txXfrm>
        <a:off x="0" y="3106360"/>
        <a:ext cx="6972975" cy="565926"/>
      </dsp:txXfrm>
    </dsp:sp>
    <dsp:sp modelId="{D03B7C6A-DC66-4E77-94E2-C0013AED3E75}">
      <dsp:nvSpPr>
        <dsp:cNvPr id="0" name=""/>
        <dsp:cNvSpPr/>
      </dsp:nvSpPr>
      <dsp:spPr>
        <a:xfrm>
          <a:off x="0" y="3672287"/>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6CBF4-97F8-4C80-9046-72D18605D41C}">
      <dsp:nvSpPr>
        <dsp:cNvPr id="0" name=""/>
        <dsp:cNvSpPr/>
      </dsp:nvSpPr>
      <dsp:spPr>
        <a:xfrm>
          <a:off x="0" y="3672287"/>
          <a:ext cx="6972975" cy="5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latin typeface="Aptos" panose="020B0004020202020204" pitchFamily="34" charset="0"/>
              <a:cs typeface="Calibri" panose="020F0502020204030204" pitchFamily="34" charset="0"/>
            </a:rPr>
            <a:t>Sobrecarga de información y estrés</a:t>
          </a:r>
          <a:endParaRPr lang="en-GB" sz="2400" kern="1200" dirty="0">
            <a:latin typeface="Aptos" panose="020B0004020202020204" pitchFamily="34" charset="0"/>
          </a:endParaRPr>
        </a:p>
      </dsp:txBody>
      <dsp:txXfrm>
        <a:off x="0" y="3672287"/>
        <a:ext cx="6972975" cy="565926"/>
      </dsp:txXfrm>
    </dsp:sp>
    <dsp:sp modelId="{18A69769-D611-49D6-BFBF-6354050A231C}">
      <dsp:nvSpPr>
        <dsp:cNvPr id="0" name=""/>
        <dsp:cNvSpPr/>
      </dsp:nvSpPr>
      <dsp:spPr>
        <a:xfrm>
          <a:off x="0" y="4238214"/>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71AF9-1970-4D3B-9943-52B1D48C20F1}">
      <dsp:nvSpPr>
        <dsp:cNvPr id="0" name=""/>
        <dsp:cNvSpPr/>
      </dsp:nvSpPr>
      <dsp:spPr>
        <a:xfrm>
          <a:off x="0" y="4238214"/>
          <a:ext cx="6972975" cy="5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Recordatorio(s)</a:t>
          </a:r>
          <a:endParaRPr lang="en-GB" sz="2400" kern="1200" dirty="0">
            <a:latin typeface="Aptos" panose="020B0004020202020204" pitchFamily="34" charset="0"/>
          </a:endParaRPr>
        </a:p>
      </dsp:txBody>
      <dsp:txXfrm>
        <a:off x="0" y="4238214"/>
        <a:ext cx="6972975" cy="5659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039A-A173-49DF-AA77-FE515BC33B90}">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62D15-4092-4C06-8066-7F10CBD645E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 sz="2000" b="1" kern="1200" dirty="0">
              <a:latin typeface="Aptos" panose="020B0004020202020204" pitchFamily="34" charset="0"/>
            </a:rPr>
            <a:t>La sobrecarga de información y el estrés que puede generar podrían tener efectos negativos en el bienestar de los adultos y el bienestar digital.</a:t>
          </a:r>
          <a:endParaRPr lang="en-US" sz="2000" kern="1200" dirty="0">
            <a:latin typeface="Aptos" panose="020B0004020202020204" pitchFamily="34" charset="0"/>
          </a:endParaRPr>
        </a:p>
      </dsp:txBody>
      <dsp:txXfrm>
        <a:off x="0" y="675"/>
        <a:ext cx="6900512" cy="1106957"/>
      </dsp:txXfrm>
    </dsp:sp>
    <dsp:sp modelId="{A480B676-6182-4138-A101-BDE2E4AEE97D}">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16216-994B-4AF5-AC7D-079559277E31}">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b="1" i="0" kern="1200" dirty="0">
              <a:solidFill>
                <a:srgbClr val="FFAA5A"/>
              </a:solidFill>
              <a:latin typeface="Aptos" panose="020B0004020202020204" pitchFamily="34" charset="0"/>
            </a:rPr>
            <a:t>Dificultad para tomar decisiones: </a:t>
          </a:r>
          <a:r>
            <a:rPr lang="es" sz="1800" i="0" kern="1200" dirty="0">
              <a:latin typeface="Aptos" panose="020B0004020202020204" pitchFamily="34" charset="0"/>
            </a:rPr>
            <a:t>Los adultos pueden tener menores posibilidades de tomar decisiones informadas y conscientes, lo que conduce a problemas en diferentes áreas de la vida, como el trabajo y las relaciones sociales.</a:t>
          </a:r>
          <a:br>
            <a:rPr lang="en-GB" sz="1800" i="0" kern="1200" dirty="0"/>
          </a:br>
          <a:endParaRPr lang="en-US" sz="1800" kern="1200" dirty="0"/>
        </a:p>
      </dsp:txBody>
      <dsp:txXfrm>
        <a:off x="0" y="1107633"/>
        <a:ext cx="6900512" cy="1106957"/>
      </dsp:txXfrm>
    </dsp:sp>
    <dsp:sp modelId="{00391F2C-4C15-4859-91DD-719C7B43F58B}">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DACA-A584-4916-9B4C-68F298AE2444}">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b="1" i="0" kern="1200" dirty="0">
              <a:solidFill>
                <a:srgbClr val="FFAA5A"/>
              </a:solidFill>
              <a:latin typeface="Aptos" panose="020B0004020202020204" pitchFamily="34" charset="0"/>
            </a:rPr>
            <a:t>Menor productividad: </a:t>
          </a:r>
          <a:r>
            <a:rPr lang="es" sz="1800" i="0" kern="1200" dirty="0">
              <a:latin typeface="Aptos" panose="020B0004020202020204" pitchFamily="34" charset="0"/>
            </a:rPr>
            <a:t>La dificultad para tomar decisiones y la pérdida de enfoque pueden conducir a una menor productividad, lo que afecta la vida personal y profesional.</a:t>
          </a:r>
          <a:br>
            <a:rPr lang="en-GB" sz="1800" i="0" kern="1200" dirty="0"/>
          </a:br>
          <a:endParaRPr lang="en-US" sz="1800" kern="1200" dirty="0"/>
        </a:p>
      </dsp:txBody>
      <dsp:txXfrm>
        <a:off x="0" y="2214591"/>
        <a:ext cx="6900512" cy="1106957"/>
      </dsp:txXfrm>
    </dsp:sp>
    <dsp:sp modelId="{59B91375-88CF-413D-A96D-AB03487373B0}">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5F7E9-220A-40CA-95D1-9E338D76EEE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b="1" i="0" kern="1200" dirty="0">
              <a:solidFill>
                <a:srgbClr val="FFAA5A"/>
              </a:solidFill>
              <a:latin typeface="Aptos" panose="020B0004020202020204" pitchFamily="34" charset="0"/>
            </a:rPr>
            <a:t>Problemas de salud mental y física: </a:t>
          </a:r>
          <a:r>
            <a:rPr lang="es" sz="1800" i="0" kern="1200" dirty="0">
              <a:latin typeface="Aptos" panose="020B0004020202020204" pitchFamily="34" charset="0"/>
            </a:rPr>
            <a:t>Puede provocar ansiedad, depresión, menor satisfacción con la vida o incluso agotamiento, lo que también puede provocar problemas de salud física.</a:t>
          </a:r>
          <a:br>
            <a:rPr lang="en-GB" sz="1800" i="0" kern="1200" dirty="0"/>
          </a:br>
          <a:endParaRPr lang="en-US" sz="1800" kern="1200" dirty="0"/>
        </a:p>
      </dsp:txBody>
      <dsp:txXfrm>
        <a:off x="0" y="3321549"/>
        <a:ext cx="6900512" cy="1106957"/>
      </dsp:txXfrm>
    </dsp:sp>
    <dsp:sp modelId="{D2EA28D9-07F8-4CB1-B81D-1CF69ADB1D43}">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B5233-56B6-4F09-A9F8-E5BF4FE37917}">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b="1" i="0" kern="1200" dirty="0">
              <a:solidFill>
                <a:srgbClr val="FFAA5A"/>
              </a:solidFill>
              <a:latin typeface="Aptos" panose="020B0004020202020204" pitchFamily="34" charset="0"/>
            </a:rPr>
            <a:t>Burnout digital: </a:t>
          </a:r>
          <a:r>
            <a:rPr lang="es" sz="1800" i="0" kern="1200" dirty="0">
              <a:latin typeface="Aptos" panose="020B0004020202020204" pitchFamily="34" charset="0"/>
            </a:rPr>
            <a:t>La exposición continua a la IO y al estrés puede provocar agotamiento y despersonalización, lo que perjudica el bienestar y el bienestar digital.</a:t>
          </a:r>
          <a:endParaRPr lang="en-US" sz="1800" kern="1200" dirty="0">
            <a:latin typeface="Aptos" panose="020B0004020202020204" pitchFamily="34" charset="0"/>
          </a:endParaRP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4931"/>
          <a:ext cx="7317316" cy="13087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395896" y="299399"/>
          <a:ext cx="720514" cy="719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1514564" y="0"/>
          <a:ext cx="5802734" cy="131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45" tIns="138645" rIns="138645" bIns="138645" numCol="1" spcCol="1270" anchor="ctr" anchorCtr="0">
          <a:noAutofit/>
        </a:bodyPr>
        <a:lstStyle/>
        <a:p>
          <a:pPr marL="0" lvl="0" indent="0" algn="l" defTabSz="889000">
            <a:lnSpc>
              <a:spcPct val="100000"/>
            </a:lnSpc>
            <a:spcBef>
              <a:spcPct val="0"/>
            </a:spcBef>
            <a:spcAft>
              <a:spcPct val="35000"/>
            </a:spcAft>
            <a:buNone/>
          </a:pPr>
          <a:r>
            <a:rPr lang="es" sz="2000" kern="1200" dirty="0">
              <a:latin typeface="Aptos" panose="020B0004020202020204" pitchFamily="34" charset="0"/>
            </a:rPr>
            <a:t>Puede considerarse como una habilidad; porque </a:t>
          </a:r>
          <a:br>
            <a:rPr lang="sk-SK" sz="2000" kern="1200" dirty="0">
              <a:latin typeface="Aptos" panose="020B0004020202020204" pitchFamily="34" charset="0"/>
            </a:rPr>
          </a:br>
          <a:r>
            <a:rPr lang="es" sz="2000" kern="1200" dirty="0">
              <a:latin typeface="Aptos" panose="020B0004020202020204" pitchFamily="34" charset="0"/>
            </a:rPr>
            <a:t>es una competencia poder beneficiarse </a:t>
          </a:r>
          <a:br>
            <a:rPr lang="sk-SK" sz="2000" kern="1200" dirty="0">
              <a:latin typeface="Aptos" panose="020B0004020202020204" pitchFamily="34" charset="0"/>
            </a:rPr>
          </a:br>
          <a:r>
            <a:rPr lang="es" sz="2000" kern="1200" dirty="0">
              <a:latin typeface="Aptos" panose="020B0004020202020204" pitchFamily="34" charset="0"/>
            </a:rPr>
            <a:t>de la tecnología y gestionar </a:t>
          </a:r>
          <a:br>
            <a:rPr lang="sk-SK" sz="2000" kern="1200" dirty="0">
              <a:latin typeface="Aptos" panose="020B0004020202020204" pitchFamily="34" charset="0"/>
            </a:rPr>
          </a:br>
          <a:r>
            <a:rPr lang="es" sz="2000" kern="1200" dirty="0">
              <a:latin typeface="Aptos" panose="020B0004020202020204" pitchFamily="34" charset="0"/>
            </a:rPr>
            <a:t>convenientemente sus impactos negativos.</a:t>
          </a:r>
        </a:p>
      </dsp:txBody>
      <dsp:txXfrm>
        <a:off x="1514564" y="0"/>
        <a:ext cx="5802734" cy="1310027"/>
      </dsp:txXfrm>
    </dsp:sp>
    <dsp:sp modelId="{6969EAE1-338E-4270-A363-8BDB06D9270B}">
      <dsp:nvSpPr>
        <dsp:cNvPr id="0" name=""/>
        <dsp:cNvSpPr/>
      </dsp:nvSpPr>
      <dsp:spPr>
        <a:xfrm>
          <a:off x="0" y="1590753"/>
          <a:ext cx="7317316" cy="13087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395896" y="1885221"/>
          <a:ext cx="720514" cy="719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1512307" y="1590753"/>
          <a:ext cx="5643914" cy="131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45" tIns="138645" rIns="138645" bIns="138645" numCol="1" spcCol="1270" anchor="ctr" anchorCtr="0">
          <a:noAutofit/>
        </a:bodyPr>
        <a:lstStyle/>
        <a:p>
          <a:pPr marL="0" lvl="0" indent="0" algn="l" defTabSz="889000">
            <a:lnSpc>
              <a:spcPct val="100000"/>
            </a:lnSpc>
            <a:spcBef>
              <a:spcPct val="0"/>
            </a:spcBef>
            <a:spcAft>
              <a:spcPct val="35000"/>
            </a:spcAft>
            <a:buNone/>
          </a:pPr>
          <a:r>
            <a:rPr lang="es" sz="2000" kern="1200" dirty="0">
              <a:latin typeface="Aptos" panose="020B0004020202020204" pitchFamily="34" charset="0"/>
            </a:rPr>
            <a:t>Puede considerarse como un estado; ya que refleja los resultados del uso verdadero y apropiado de la tecnología (en connotación favorable).</a:t>
          </a:r>
        </a:p>
      </dsp:txBody>
      <dsp:txXfrm>
        <a:off x="1512307" y="1590753"/>
        <a:ext cx="5643914" cy="1310027"/>
      </dsp:txXfrm>
    </dsp:sp>
    <dsp:sp modelId="{162359B9-1524-4653-A3F3-E044AA14C1F7}">
      <dsp:nvSpPr>
        <dsp:cNvPr id="0" name=""/>
        <dsp:cNvSpPr/>
      </dsp:nvSpPr>
      <dsp:spPr>
        <a:xfrm>
          <a:off x="0" y="3176575"/>
          <a:ext cx="7317316" cy="13087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BF04D-BAA2-44A8-A540-BF02871E2FCC}">
      <dsp:nvSpPr>
        <dsp:cNvPr id="0" name=""/>
        <dsp:cNvSpPr/>
      </dsp:nvSpPr>
      <dsp:spPr>
        <a:xfrm>
          <a:off x="395896" y="3471043"/>
          <a:ext cx="720514" cy="719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4A1AB-ACD4-4F27-ACDD-8BA49208452D}">
      <dsp:nvSpPr>
        <dsp:cNvPr id="0" name=""/>
        <dsp:cNvSpPr/>
      </dsp:nvSpPr>
      <dsp:spPr>
        <a:xfrm>
          <a:off x="1512307" y="3176575"/>
          <a:ext cx="5643914" cy="131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45" tIns="138645" rIns="138645" bIns="138645" numCol="1" spcCol="1270" anchor="ctr" anchorCtr="0">
          <a:noAutofit/>
        </a:bodyPr>
        <a:lstStyle/>
        <a:p>
          <a:pPr marL="0" lvl="0" indent="0" algn="l" defTabSz="889000">
            <a:lnSpc>
              <a:spcPct val="100000"/>
            </a:lnSpc>
            <a:spcBef>
              <a:spcPct val="0"/>
            </a:spcBef>
            <a:spcAft>
              <a:spcPct val="35000"/>
            </a:spcAft>
            <a:buNone/>
          </a:pPr>
          <a:r>
            <a:rPr lang="es" sz="2000" kern="1200" dirty="0">
              <a:latin typeface="Aptos" panose="020B0004020202020204" pitchFamily="34" charset="0"/>
            </a:rPr>
            <a:t>Puede considerarse como un camino o proceso; ya que está relacionado con el descubrimiento de usos potenciales y apropiados para contribuir a la vida de las personas.</a:t>
          </a:r>
        </a:p>
      </dsp:txBody>
      <dsp:txXfrm>
        <a:off x="1512307" y="3176575"/>
        <a:ext cx="5643914" cy="1310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355"/>
          <a:ext cx="10927927" cy="83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251847" y="187680"/>
          <a:ext cx="457904" cy="457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961599" y="355"/>
          <a:ext cx="9966327" cy="8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2" tIns="88112" rIns="88112" bIns="88112" numCol="1" spcCol="1270" anchor="ctr" anchorCtr="0">
          <a:noAutofit/>
        </a:bodyPr>
        <a:lstStyle/>
        <a:p>
          <a:pPr marL="0" lvl="0" indent="0" algn="l" defTabSz="800100">
            <a:lnSpc>
              <a:spcPct val="100000"/>
            </a:lnSpc>
            <a:spcBef>
              <a:spcPct val="0"/>
            </a:spcBef>
            <a:spcAft>
              <a:spcPct val="35000"/>
            </a:spcAft>
            <a:buNone/>
          </a:pPr>
          <a:r>
            <a:rPr lang="es" sz="1800" i="0" kern="1200" dirty="0">
              <a:latin typeface="Aptos" panose="020B0004020202020204" pitchFamily="34" charset="0"/>
            </a:rPr>
            <a:t>El bienestar digital implica gestionar la relación con la tecnología para tener un estilo de vida equilibrado y saludable.</a:t>
          </a:r>
          <a:endParaRPr lang="en-US" sz="1800" kern="1200" dirty="0">
            <a:latin typeface="Aptos" panose="020B0004020202020204" pitchFamily="34" charset="0"/>
          </a:endParaRPr>
        </a:p>
      </dsp:txBody>
      <dsp:txXfrm>
        <a:off x="961599" y="355"/>
        <a:ext cx="9966327" cy="832553"/>
      </dsp:txXfrm>
    </dsp:sp>
    <dsp:sp modelId="{4FCC5805-1D5E-4118-8A20-7CB2BBB94A91}">
      <dsp:nvSpPr>
        <dsp:cNvPr id="0" name=""/>
        <dsp:cNvSpPr/>
      </dsp:nvSpPr>
      <dsp:spPr>
        <a:xfrm>
          <a:off x="0" y="1041048"/>
          <a:ext cx="10927927" cy="83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5575A-9F68-473C-A138-C4A41C015692}">
      <dsp:nvSpPr>
        <dsp:cNvPr id="0" name=""/>
        <dsp:cNvSpPr/>
      </dsp:nvSpPr>
      <dsp:spPr>
        <a:xfrm>
          <a:off x="251847" y="1228372"/>
          <a:ext cx="457904" cy="457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93EAC-6776-46F9-AFCE-B42E228C596F}">
      <dsp:nvSpPr>
        <dsp:cNvPr id="0" name=""/>
        <dsp:cNvSpPr/>
      </dsp:nvSpPr>
      <dsp:spPr>
        <a:xfrm>
          <a:off x="961599" y="1041048"/>
          <a:ext cx="9966327" cy="8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2" tIns="88112" rIns="88112" bIns="88112" numCol="1" spcCol="1270" anchor="ctr" anchorCtr="0">
          <a:noAutofit/>
        </a:bodyPr>
        <a:lstStyle/>
        <a:p>
          <a:pPr marL="0" lvl="0" indent="0" algn="l" defTabSz="800100">
            <a:lnSpc>
              <a:spcPct val="100000"/>
            </a:lnSpc>
            <a:spcBef>
              <a:spcPct val="0"/>
            </a:spcBef>
            <a:spcAft>
              <a:spcPct val="35000"/>
            </a:spcAft>
            <a:buNone/>
          </a:pPr>
          <a:r>
            <a:rPr lang="es" sz="1800" i="0" kern="1200" dirty="0">
              <a:latin typeface="Aptos" panose="020B0004020202020204" pitchFamily="34" charset="0"/>
            </a:rPr>
            <a:t>El bienestar digital fomenta un enfoque holístico de la tecnología que requiere prestar atención a la salud física y equilibrar el tiempo frente a la pantalla y otras actividades fuera de línea.</a:t>
          </a:r>
          <a:endParaRPr lang="en-US" sz="1800" kern="1200" dirty="0">
            <a:latin typeface="Aptos" panose="020B0004020202020204" pitchFamily="34" charset="0"/>
          </a:endParaRPr>
        </a:p>
      </dsp:txBody>
      <dsp:txXfrm>
        <a:off x="961599" y="1041048"/>
        <a:ext cx="9966327" cy="832553"/>
      </dsp:txXfrm>
    </dsp:sp>
    <dsp:sp modelId="{3A0671C2-90F0-488E-818B-FEE280CC57A6}">
      <dsp:nvSpPr>
        <dsp:cNvPr id="0" name=""/>
        <dsp:cNvSpPr/>
      </dsp:nvSpPr>
      <dsp:spPr>
        <a:xfrm>
          <a:off x="0" y="2081740"/>
          <a:ext cx="10927927" cy="83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3B0DA-174C-4365-8A77-F92BC43D2456}">
      <dsp:nvSpPr>
        <dsp:cNvPr id="0" name=""/>
        <dsp:cNvSpPr/>
      </dsp:nvSpPr>
      <dsp:spPr>
        <a:xfrm>
          <a:off x="251847" y="2269064"/>
          <a:ext cx="457904" cy="457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10137-4B6C-46AA-BEDA-133375372D35}">
      <dsp:nvSpPr>
        <dsp:cNvPr id="0" name=""/>
        <dsp:cNvSpPr/>
      </dsp:nvSpPr>
      <dsp:spPr>
        <a:xfrm>
          <a:off x="961599" y="2081740"/>
          <a:ext cx="9966327" cy="8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2" tIns="88112" rIns="88112" bIns="88112" numCol="1" spcCol="1270" anchor="ctr" anchorCtr="0">
          <a:noAutofit/>
        </a:bodyPr>
        <a:lstStyle/>
        <a:p>
          <a:pPr marL="0" lvl="0" indent="0" algn="l" defTabSz="800100">
            <a:lnSpc>
              <a:spcPct val="100000"/>
            </a:lnSpc>
            <a:spcBef>
              <a:spcPct val="0"/>
            </a:spcBef>
            <a:spcAft>
              <a:spcPct val="35000"/>
            </a:spcAft>
            <a:buNone/>
          </a:pPr>
          <a:r>
            <a:rPr lang="es" sz="1800" i="0" kern="1200" dirty="0">
              <a:latin typeface="Aptos" panose="020B0004020202020204" pitchFamily="34" charset="0"/>
            </a:rPr>
            <a:t>El exceso de tiempo frente a la pantalla y la exposición a la tecnología podrían tener los siguientes impactos significativos en la salud física:</a:t>
          </a:r>
          <a:endParaRPr lang="en-US" sz="1800" kern="1200" dirty="0">
            <a:latin typeface="Aptos" panose="020B0004020202020204" pitchFamily="34" charset="0"/>
          </a:endParaRPr>
        </a:p>
      </dsp:txBody>
      <dsp:txXfrm>
        <a:off x="961599" y="2081740"/>
        <a:ext cx="9966327" cy="832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282356"/>
          <a:ext cx="10927927" cy="106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322364" y="522132"/>
          <a:ext cx="586117" cy="586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1230847" y="282356"/>
          <a:ext cx="9697079" cy="106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83" tIns="112783" rIns="112783" bIns="112783" numCol="1" spcCol="1270" anchor="ctr" anchorCtr="0">
          <a:noAutofit/>
        </a:bodyPr>
        <a:lstStyle/>
        <a:p>
          <a:pPr marL="0" lvl="0" indent="0" algn="l" defTabSz="800100">
            <a:lnSpc>
              <a:spcPct val="100000"/>
            </a:lnSpc>
            <a:spcBef>
              <a:spcPct val="0"/>
            </a:spcBef>
            <a:spcAft>
              <a:spcPct val="35000"/>
            </a:spcAft>
            <a:buNone/>
          </a:pPr>
          <a:r>
            <a:rPr lang="es" sz="1800" i="0" kern="1200" dirty="0">
              <a:effectLst/>
              <a:latin typeface="Aptos" panose="020B0004020202020204" pitchFamily="34" charset="0"/>
            </a:rPr>
            <a:t>El bienestar digital requiere establecer límites y establecer hábitos saludables. </a:t>
          </a:r>
          <a:r>
            <a:rPr lang="es" sz="1800" i="0" kern="1200" dirty="0">
              <a:solidFill>
                <a:srgbClr val="0D0D0D"/>
              </a:solidFill>
              <a:effectLst/>
              <a:latin typeface="Aptos" panose="020B0004020202020204" pitchFamily="34" charset="0"/>
            </a:rPr>
            <a:t>Si esto no se garantiza, las personas pueden sufrir consecuencias negativas para la salud mental asociadas al uso excesivo de la tecnología.</a:t>
          </a:r>
          <a:endParaRPr lang="en-US" sz="1800" kern="1200" dirty="0">
            <a:latin typeface="Aptos" panose="020B0004020202020204" pitchFamily="34" charset="0"/>
          </a:endParaRPr>
        </a:p>
      </dsp:txBody>
      <dsp:txXfrm>
        <a:off x="1230847" y="282356"/>
        <a:ext cx="9697079" cy="1065668"/>
      </dsp:txXfrm>
    </dsp:sp>
    <dsp:sp modelId="{4FCC5805-1D5E-4118-8A20-7CB2BBB94A91}">
      <dsp:nvSpPr>
        <dsp:cNvPr id="0" name=""/>
        <dsp:cNvSpPr/>
      </dsp:nvSpPr>
      <dsp:spPr>
        <a:xfrm>
          <a:off x="0" y="1566624"/>
          <a:ext cx="10927927" cy="106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5575A-9F68-473C-A138-C4A41C015692}">
      <dsp:nvSpPr>
        <dsp:cNvPr id="0" name=""/>
        <dsp:cNvSpPr/>
      </dsp:nvSpPr>
      <dsp:spPr>
        <a:xfrm>
          <a:off x="322364" y="1806399"/>
          <a:ext cx="586117" cy="5861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93EAC-6776-46F9-AFCE-B42E228C596F}">
      <dsp:nvSpPr>
        <dsp:cNvPr id="0" name=""/>
        <dsp:cNvSpPr/>
      </dsp:nvSpPr>
      <dsp:spPr>
        <a:xfrm>
          <a:off x="1230847" y="1566624"/>
          <a:ext cx="9697079" cy="106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83" tIns="112783" rIns="112783" bIns="112783" numCol="1" spcCol="1270" anchor="ctr" anchorCtr="0">
          <a:noAutofit/>
        </a:bodyPr>
        <a:lstStyle/>
        <a:p>
          <a:pPr marL="0" lvl="0" indent="0" algn="l" defTabSz="800100">
            <a:lnSpc>
              <a:spcPct val="100000"/>
            </a:lnSpc>
            <a:spcBef>
              <a:spcPct val="0"/>
            </a:spcBef>
            <a:spcAft>
              <a:spcPct val="35000"/>
            </a:spcAft>
            <a:buNone/>
          </a:pPr>
          <a:r>
            <a:rPr lang="es" sz="1800" i="0" kern="1200" dirty="0">
              <a:effectLst/>
              <a:latin typeface="Aptos" panose="020B0004020202020204" pitchFamily="34" charset="0"/>
            </a:rPr>
            <a:t>El exceso de tiempo frente a la pantalla y la exposición a la tecnología podrían tener los siguientes impactos significativos en la salud mental y el bienestar general:</a:t>
          </a:r>
          <a:endParaRPr lang="en-US" sz="1800" kern="1200" dirty="0">
            <a:latin typeface="Aptos" panose="020B0004020202020204" pitchFamily="34" charset="0"/>
          </a:endParaRPr>
        </a:p>
      </dsp:txBody>
      <dsp:txXfrm>
        <a:off x="1230847" y="1566624"/>
        <a:ext cx="9697079" cy="1065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389523"/>
          <a:ext cx="10927927" cy="1618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489451" y="753578"/>
          <a:ext cx="889911" cy="8899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1868814" y="389523"/>
          <a:ext cx="9059112" cy="161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41" tIns="171241" rIns="171241" bIns="171241" numCol="1" spcCol="1270" anchor="ctr" anchorCtr="0">
          <a:noAutofit/>
        </a:bodyPr>
        <a:lstStyle/>
        <a:p>
          <a:pPr marL="0" lvl="0" indent="0" algn="l" defTabSz="889000">
            <a:lnSpc>
              <a:spcPct val="100000"/>
            </a:lnSpc>
            <a:spcBef>
              <a:spcPct val="0"/>
            </a:spcBef>
            <a:spcAft>
              <a:spcPct val="35000"/>
            </a:spcAft>
            <a:buNone/>
          </a:pPr>
          <a:r>
            <a:rPr lang="es" sz="2000" kern="1200" dirty="0">
              <a:latin typeface="Aptos" panose="020B0004020202020204" pitchFamily="34" charset="0"/>
            </a:rPr>
            <a:t>El </a:t>
          </a:r>
          <a:r>
            <a:rPr lang="es" sz="2000" i="0" kern="1200" dirty="0">
              <a:effectLst/>
              <a:latin typeface="Aptos" panose="020B0004020202020204" pitchFamily="34" charset="0"/>
            </a:rPr>
            <a:t>exceso de tiempo frente a la pantalla y la exposición a la tecnología también pueden tener efectos perjudiciales en las relaciones sociales, afectando la calidad de las interacciones, las habilidades de comunicación y el sentido de conexión dentro de las relaciones interpersonales.</a:t>
          </a:r>
          <a:endParaRPr lang="en-US" sz="2000" kern="1200" dirty="0">
            <a:latin typeface="Aptos" panose="020B0004020202020204" pitchFamily="34" charset="0"/>
          </a:endParaRPr>
        </a:p>
      </dsp:txBody>
      <dsp:txXfrm>
        <a:off x="1868814" y="389523"/>
        <a:ext cx="9059112" cy="1618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215651"/>
          <a:ext cx="10927927" cy="19358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597634" y="640252"/>
          <a:ext cx="1086607" cy="1086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2281875" y="210709"/>
          <a:ext cx="8643820" cy="197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090" tIns="209090" rIns="209090" bIns="209090" numCol="1" spcCol="1270" anchor="ctr" anchorCtr="0">
          <a:noAutofit/>
        </a:bodyPr>
        <a:lstStyle/>
        <a:p>
          <a:pPr marL="0" lvl="0" indent="0" algn="l" defTabSz="889000">
            <a:lnSpc>
              <a:spcPct val="100000"/>
            </a:lnSpc>
            <a:spcBef>
              <a:spcPct val="0"/>
            </a:spcBef>
            <a:spcAft>
              <a:spcPct val="35000"/>
            </a:spcAft>
            <a:buNone/>
          </a:pPr>
          <a:r>
            <a:rPr lang="es" sz="2000" kern="1200" dirty="0">
              <a:latin typeface="Aptos" panose="020B0004020202020204" pitchFamily="34" charset="0"/>
            </a:rPr>
            <a:t>El </a:t>
          </a:r>
          <a:r>
            <a:rPr lang="es" sz="2000" i="0" kern="1200" dirty="0">
              <a:effectLst/>
              <a:latin typeface="Aptos" panose="020B0004020202020204" pitchFamily="34" charset="0"/>
            </a:rPr>
            <a:t>exceso de tiempo frente a pantallas y la exposición a la tecnología también pueden tener efectos perjudiciales sobre la capacidad de atención y la creatividad, generando distracción, reduciendo las oportunidades de involucrarse profundamente en las tareas y limitando la exposición a actividades que fomentan la expresión creativa y la innovación.</a:t>
          </a:r>
          <a:endParaRPr lang="en-US" sz="2000" kern="1200" dirty="0">
            <a:latin typeface="Aptos" panose="020B0004020202020204" pitchFamily="34" charset="0"/>
          </a:endParaRPr>
        </a:p>
      </dsp:txBody>
      <dsp:txXfrm>
        <a:off x="2281875" y="210709"/>
        <a:ext cx="8643820" cy="1975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56526-4345-4E3B-9B09-32187F2989E0}">
      <dsp:nvSpPr>
        <dsp:cNvPr id="0" name=""/>
        <dsp:cNvSpPr/>
      </dsp:nvSpPr>
      <dsp:spPr>
        <a:xfrm>
          <a:off x="0" y="0"/>
          <a:ext cx="1102463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28E8C-7AC6-49EC-A101-FC62BF4746FA}">
      <dsp:nvSpPr>
        <dsp:cNvPr id="0" name=""/>
        <dsp:cNvSpPr/>
      </dsp:nvSpPr>
      <dsp:spPr>
        <a:xfrm>
          <a:off x="0" y="0"/>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 sz="2000" b="1" i="0" kern="1200" dirty="0">
              <a:solidFill>
                <a:srgbClr val="FFAA5A"/>
              </a:solidFill>
              <a:latin typeface="Aptos" panose="020B0004020202020204" pitchFamily="34" charset="0"/>
            </a:rPr>
            <a:t>Las redes sociales pueden </a:t>
          </a:r>
          <a:r>
            <a:rPr lang="es" sz="2000" b="1" kern="1200" dirty="0">
              <a:solidFill>
                <a:srgbClr val="FFAA5A"/>
              </a:solidFill>
              <a:latin typeface="Aptos" panose="020B0004020202020204" pitchFamily="34" charset="0"/>
            </a:rPr>
            <a:t>afectar negativamente el bienestar digital de las personas de las siguientes maneras:</a:t>
          </a:r>
        </a:p>
      </dsp:txBody>
      <dsp:txXfrm>
        <a:off x="0" y="0"/>
        <a:ext cx="11024635" cy="640817"/>
      </dsp:txXfrm>
    </dsp:sp>
    <dsp:sp modelId="{6A2FF18A-4AED-4E71-805B-67DC75F8F27E}">
      <dsp:nvSpPr>
        <dsp:cNvPr id="0" name=""/>
        <dsp:cNvSpPr/>
      </dsp:nvSpPr>
      <dsp:spPr>
        <a:xfrm>
          <a:off x="0" y="640817"/>
          <a:ext cx="11024635"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F0908-4B0C-48F6-8D5F-8847D49A900F}">
      <dsp:nvSpPr>
        <dsp:cNvPr id="0" name=""/>
        <dsp:cNvSpPr/>
      </dsp:nvSpPr>
      <dsp:spPr>
        <a:xfrm>
          <a:off x="0" y="640817"/>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 sz="1900" b="1" i="0" kern="1200" dirty="0">
              <a:latin typeface="Aptos" panose="020B0004020202020204" pitchFamily="34" charset="0"/>
            </a:rPr>
            <a:t>Adicción: </a:t>
          </a:r>
          <a:r>
            <a:rPr lang="es" sz="1900" i="0" kern="1200" dirty="0">
              <a:latin typeface="Aptos" panose="020B0004020202020204" pitchFamily="34" charset="0"/>
            </a:rPr>
            <a:t>Mayor tendencia a pasar tiempo en línea y descuido de las responsabilidades de la vida real.</a:t>
          </a:r>
          <a:endParaRPr lang="en-US" sz="1900" kern="1200" dirty="0">
            <a:latin typeface="Aptos" panose="020B0004020202020204" pitchFamily="34" charset="0"/>
          </a:endParaRPr>
        </a:p>
      </dsp:txBody>
      <dsp:txXfrm>
        <a:off x="0" y="640817"/>
        <a:ext cx="11024635" cy="640817"/>
      </dsp:txXfrm>
    </dsp:sp>
    <dsp:sp modelId="{006F0F52-C8F2-44D9-95BE-3F19FD465C72}">
      <dsp:nvSpPr>
        <dsp:cNvPr id="0" name=""/>
        <dsp:cNvSpPr/>
      </dsp:nvSpPr>
      <dsp:spPr>
        <a:xfrm>
          <a:off x="0" y="1281634"/>
          <a:ext cx="11024635"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1ECF8-25A7-42E8-A069-E3E379088CDC}">
      <dsp:nvSpPr>
        <dsp:cNvPr id="0" name=""/>
        <dsp:cNvSpPr/>
      </dsp:nvSpPr>
      <dsp:spPr>
        <a:xfrm>
          <a:off x="0" y="1281634"/>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 sz="1900" b="1" kern="1200" dirty="0">
              <a:latin typeface="Aptos" panose="020B0004020202020204" pitchFamily="34" charset="0"/>
            </a:rPr>
            <a:t>Problemas mentales: </a:t>
          </a:r>
          <a:r>
            <a:rPr lang="es" sz="1900" kern="1200" dirty="0">
              <a:latin typeface="Aptos" panose="020B0004020202020204" pitchFamily="34" charset="0"/>
            </a:rPr>
            <a:t>potencial de provocar ansiedad, depresión y menor autoestima debido a las comparaciones con otras personas.</a:t>
          </a:r>
        </a:p>
      </dsp:txBody>
      <dsp:txXfrm>
        <a:off x="0" y="1281634"/>
        <a:ext cx="11024635" cy="640817"/>
      </dsp:txXfrm>
    </dsp:sp>
    <dsp:sp modelId="{DE13AF36-B03F-47D6-9E1B-E60F681B5273}">
      <dsp:nvSpPr>
        <dsp:cNvPr id="0" name=""/>
        <dsp:cNvSpPr/>
      </dsp:nvSpPr>
      <dsp:spPr>
        <a:xfrm>
          <a:off x="0" y="1922450"/>
          <a:ext cx="11024635"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FFB80-697C-420D-8C55-744F3BB04000}">
      <dsp:nvSpPr>
        <dsp:cNvPr id="0" name=""/>
        <dsp:cNvSpPr/>
      </dsp:nvSpPr>
      <dsp:spPr>
        <a:xfrm>
          <a:off x="0" y="1922451"/>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 sz="1900" b="1" kern="1200" dirty="0">
              <a:latin typeface="Aptos" panose="020B0004020202020204" pitchFamily="34" charset="0"/>
            </a:rPr>
            <a:t>Ciberbullying: </a:t>
          </a:r>
          <a:r>
            <a:rPr lang="es" sz="1900" kern="1200" dirty="0">
              <a:latin typeface="Aptos" panose="020B0004020202020204" pitchFamily="34" charset="0"/>
            </a:rPr>
            <a:t>Potencial violencia virtual con consecuencias emocionales y psicológicas.</a:t>
          </a:r>
        </a:p>
      </dsp:txBody>
      <dsp:txXfrm>
        <a:off x="0" y="1922451"/>
        <a:ext cx="11024635" cy="640817"/>
      </dsp:txXfrm>
    </dsp:sp>
    <dsp:sp modelId="{BD68388E-1BF3-4DB5-ABA2-11346311C4E2}">
      <dsp:nvSpPr>
        <dsp:cNvPr id="0" name=""/>
        <dsp:cNvSpPr/>
      </dsp:nvSpPr>
      <dsp:spPr>
        <a:xfrm>
          <a:off x="0" y="2563268"/>
          <a:ext cx="11024635"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C1BCC-564C-46BB-B252-AFF6A265C163}">
      <dsp:nvSpPr>
        <dsp:cNvPr id="0" name=""/>
        <dsp:cNvSpPr/>
      </dsp:nvSpPr>
      <dsp:spPr>
        <a:xfrm>
          <a:off x="0" y="2563268"/>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 sz="1900" b="1" kern="1200" dirty="0">
              <a:latin typeface="Aptos" panose="020B0004020202020204" pitchFamily="34" charset="0"/>
            </a:rPr>
            <a:t>Problemas de privacidad: </a:t>
          </a:r>
          <a:r>
            <a:rPr lang="es" sz="1900" kern="1200" dirty="0">
              <a:latin typeface="Aptos" panose="020B0004020202020204" pitchFamily="34" charset="0"/>
            </a:rPr>
            <a:t>Riesgo de seguridad digital, robo de identidad y/o datos.</a:t>
          </a:r>
        </a:p>
      </dsp:txBody>
      <dsp:txXfrm>
        <a:off x="0" y="2563268"/>
        <a:ext cx="11024635" cy="640817"/>
      </dsp:txXfrm>
    </dsp:sp>
    <dsp:sp modelId="{ECB785B8-DE13-4F51-959A-620AC2ABB49B}">
      <dsp:nvSpPr>
        <dsp:cNvPr id="0" name=""/>
        <dsp:cNvSpPr/>
      </dsp:nvSpPr>
      <dsp:spPr>
        <a:xfrm>
          <a:off x="0" y="3204084"/>
          <a:ext cx="11024635"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A7DDA-09EF-4FC0-895E-1769B3991552}">
      <dsp:nvSpPr>
        <dsp:cNvPr id="0" name=""/>
        <dsp:cNvSpPr/>
      </dsp:nvSpPr>
      <dsp:spPr>
        <a:xfrm>
          <a:off x="0" y="3204085"/>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 sz="1900" b="1" kern="1200" dirty="0">
              <a:latin typeface="Aptos" panose="020B0004020202020204" pitchFamily="34" charset="0"/>
            </a:rPr>
            <a:t>Sobrecarga de información: </a:t>
          </a:r>
          <a:r>
            <a:rPr lang="es" sz="1900" kern="1200" dirty="0">
              <a:latin typeface="Aptos" panose="020B0004020202020204" pitchFamily="34" charset="0"/>
            </a:rPr>
            <a:t>Posibilidad de abundancia de datos y que ello conduzca a una sobrecarga de información necesaria.</a:t>
          </a:r>
        </a:p>
      </dsp:txBody>
      <dsp:txXfrm>
        <a:off x="0" y="3204085"/>
        <a:ext cx="11024635" cy="640817"/>
      </dsp:txXfrm>
    </dsp:sp>
    <dsp:sp modelId="{0E40E8B6-D48F-431E-ADC2-5DBB1A14E098}">
      <dsp:nvSpPr>
        <dsp:cNvPr id="0" name=""/>
        <dsp:cNvSpPr/>
      </dsp:nvSpPr>
      <dsp:spPr>
        <a:xfrm>
          <a:off x="0" y="3844901"/>
          <a:ext cx="11024635"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EEC8F-D3D5-4DD3-8682-79BA789AC2C0}">
      <dsp:nvSpPr>
        <dsp:cNvPr id="0" name=""/>
        <dsp:cNvSpPr/>
      </dsp:nvSpPr>
      <dsp:spPr>
        <a:xfrm>
          <a:off x="0" y="3844902"/>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 sz="1900" b="1" kern="1200" dirty="0">
              <a:latin typeface="Aptos" panose="020B0004020202020204" pitchFamily="34" charset="0"/>
            </a:rPr>
            <a:t>Miedo a perderse algo (FOMO): </a:t>
          </a:r>
          <a:r>
            <a:rPr lang="es" sz="1900" kern="1200" dirty="0">
              <a:latin typeface="Aptos" panose="020B0004020202020204" pitchFamily="34" charset="0"/>
            </a:rPr>
            <a:t>Mayor inclinación y dependencia a seguir a otros, lo que conduce a la inadecuación.</a:t>
          </a:r>
        </a:p>
      </dsp:txBody>
      <dsp:txXfrm>
        <a:off x="0" y="3844902"/>
        <a:ext cx="11024635" cy="640817"/>
      </dsp:txXfrm>
    </dsp:sp>
    <dsp:sp modelId="{EC0C8B97-66AA-4A25-BB29-4EEC00C8EC11}">
      <dsp:nvSpPr>
        <dsp:cNvPr id="0" name=""/>
        <dsp:cNvSpPr/>
      </dsp:nvSpPr>
      <dsp:spPr>
        <a:xfrm>
          <a:off x="0" y="4485719"/>
          <a:ext cx="1102463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B209C-10B6-4F4D-AE1B-6FCBCFD2E6A8}">
      <dsp:nvSpPr>
        <dsp:cNvPr id="0" name=""/>
        <dsp:cNvSpPr/>
      </dsp:nvSpPr>
      <dsp:spPr>
        <a:xfrm>
          <a:off x="0" y="4485719"/>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 sz="1900" b="1" kern="1200" dirty="0">
              <a:latin typeface="Aptos" panose="020B0004020202020204" pitchFamily="34" charset="0"/>
            </a:rPr>
            <a:t>Reducción de la interacción fuera de línea: </a:t>
          </a:r>
          <a:r>
            <a:rPr lang="es" sz="1900" b="0" kern="1200" dirty="0">
              <a:latin typeface="Aptos" panose="020B0004020202020204" pitchFamily="34" charset="0"/>
            </a:rPr>
            <a:t>D</a:t>
          </a:r>
          <a:r>
            <a:rPr lang="es" sz="1900" kern="1200" dirty="0">
              <a:latin typeface="Aptos" panose="020B0004020202020204" pitchFamily="34" charset="0"/>
            </a:rPr>
            <a:t>isminución de las conexiones cara a cara, lo que conduce al aislamiento y la soledad.</a:t>
          </a:r>
        </a:p>
      </dsp:txBody>
      <dsp:txXfrm>
        <a:off x="0" y="4485719"/>
        <a:ext cx="11024635" cy="640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DB43-79D3-4BA1-899A-0605D1394E63}">
      <dsp:nvSpPr>
        <dsp:cNvPr id="0" name=""/>
        <dsp:cNvSpPr/>
      </dsp:nvSpPr>
      <dsp:spPr>
        <a:xfrm>
          <a:off x="0" y="2917"/>
          <a:ext cx="10662685" cy="1492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003B2-F745-4E7D-9097-9EB3C6502AEB}">
      <dsp:nvSpPr>
        <dsp:cNvPr id="0" name=""/>
        <dsp:cNvSpPr/>
      </dsp:nvSpPr>
      <dsp:spPr>
        <a:xfrm>
          <a:off x="451574" y="338799"/>
          <a:ext cx="821847" cy="8210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51084-2ADD-412B-A578-CCC4FC957C08}">
      <dsp:nvSpPr>
        <dsp:cNvPr id="0" name=""/>
        <dsp:cNvSpPr/>
      </dsp:nvSpPr>
      <dsp:spPr>
        <a:xfrm>
          <a:off x="1724997" y="2917"/>
          <a:ext cx="8708708" cy="149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43" tIns="158143" rIns="158143" bIns="158143" numCol="1" spcCol="1270" anchor="ctr" anchorCtr="0">
          <a:noAutofit/>
        </a:bodyPr>
        <a:lstStyle/>
        <a:p>
          <a:pPr marL="0" lvl="0" indent="0" algn="l" defTabSz="711200">
            <a:lnSpc>
              <a:spcPct val="100000"/>
            </a:lnSpc>
            <a:spcBef>
              <a:spcPct val="0"/>
            </a:spcBef>
            <a:spcAft>
              <a:spcPct val="35000"/>
            </a:spcAft>
            <a:buNone/>
          </a:pPr>
          <a:r>
            <a:rPr lang="es" sz="1600" i="0" kern="1200" dirty="0">
              <a:latin typeface="Aptos" panose="020B0004020202020204" pitchFamily="34" charset="0"/>
            </a:rPr>
            <a:t>El impacto de Internet y las redes sociales en la vida humana se considera en su mayoría sobre la base de suposiciones negativas</a:t>
          </a:r>
          <a:r>
            <a:rPr lang="es" sz="1600" kern="1200" baseline="30000" dirty="0">
              <a:latin typeface="Aptos" panose="020B0004020202020204" pitchFamily="34" charset="0"/>
            </a:rPr>
            <a:t>4</a:t>
          </a:r>
          <a:r>
            <a:rPr lang="es" sz="1600" i="0" kern="1200" dirty="0">
              <a:latin typeface="Aptos" panose="020B0004020202020204" pitchFamily="34" charset="0"/>
            </a:rPr>
            <a:t>. Sin embargo, los adultos que pueden usar estas tecnologías de manera correcta y eficaz pueden acceder a muchas oportunidades, incluido el desarrollo personal y el aprendizaje continuo, y pueden aprovechar las oportunidades para mejorar sus vidas. El uso intencionado de las redes sociales contribuye </a:t>
          </a:r>
          <a:r>
            <a:rPr lang="es" sz="1600" kern="1200" dirty="0">
              <a:latin typeface="Aptos" panose="020B0004020202020204" pitchFamily="34" charset="0"/>
            </a:rPr>
            <a:t>al bienestar digital. </a:t>
          </a:r>
          <a:r>
            <a:rPr lang="es" sz="1600" i="0" kern="1200" dirty="0">
              <a:latin typeface="Aptos" panose="020B0004020202020204" pitchFamily="34" charset="0"/>
            </a:rPr>
            <a:t>A continuación, se enumeran algunos de sus beneficios</a:t>
          </a:r>
          <a:r>
            <a:rPr lang="es" sz="1600" kern="1200" baseline="30000" dirty="0">
              <a:latin typeface="Aptos" panose="020B0004020202020204" pitchFamily="34" charset="0"/>
            </a:rPr>
            <a:t>4 </a:t>
          </a:r>
          <a:r>
            <a:rPr lang="es" sz="1600" i="0" kern="1200" dirty="0">
              <a:latin typeface="Aptos" panose="020B0004020202020204" pitchFamily="34" charset="0"/>
            </a:rPr>
            <a:t>:</a:t>
          </a:r>
          <a:endParaRPr lang="en-US" sz="1600" kern="1200" dirty="0">
            <a:latin typeface="Aptos" panose="020B0004020202020204" pitchFamily="34" charset="0"/>
          </a:endParaRPr>
        </a:p>
      </dsp:txBody>
      <dsp:txXfrm>
        <a:off x="1724997" y="2917"/>
        <a:ext cx="8708708" cy="1494268"/>
      </dsp:txXfrm>
    </dsp:sp>
    <dsp:sp modelId="{3933DA12-C830-4F3E-9FBE-BFEA12D556BF}">
      <dsp:nvSpPr>
        <dsp:cNvPr id="0" name=""/>
        <dsp:cNvSpPr/>
      </dsp:nvSpPr>
      <dsp:spPr>
        <a:xfrm>
          <a:off x="0" y="1796040"/>
          <a:ext cx="10662685" cy="1492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FB2C5-3A3B-49AD-BC0D-A95EC743B9C3}">
      <dsp:nvSpPr>
        <dsp:cNvPr id="0" name=""/>
        <dsp:cNvSpPr/>
      </dsp:nvSpPr>
      <dsp:spPr>
        <a:xfrm>
          <a:off x="451574" y="2131922"/>
          <a:ext cx="821847" cy="8210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3F7E2-DBA2-4DEF-9C8E-FD3771475361}">
      <dsp:nvSpPr>
        <dsp:cNvPr id="0" name=""/>
        <dsp:cNvSpPr/>
      </dsp:nvSpPr>
      <dsp:spPr>
        <a:xfrm>
          <a:off x="1724997" y="1796040"/>
          <a:ext cx="8708708" cy="149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43" tIns="158143" rIns="158143" bIns="158143" numCol="1" spcCol="1270" anchor="ctr" anchorCtr="0">
          <a:noAutofit/>
        </a:bodyPr>
        <a:lstStyle/>
        <a:p>
          <a:pPr marL="0" lvl="0" indent="0" algn="l" defTabSz="711200">
            <a:lnSpc>
              <a:spcPct val="100000"/>
            </a:lnSpc>
            <a:spcBef>
              <a:spcPct val="0"/>
            </a:spcBef>
            <a:spcAft>
              <a:spcPct val="35000"/>
            </a:spcAft>
            <a:buNone/>
          </a:pPr>
          <a:r>
            <a:rPr lang="es" sz="1600" b="1" i="0" kern="1200" dirty="0">
              <a:latin typeface="Aptos" panose="020B0004020202020204" pitchFamily="34" charset="0"/>
            </a:rPr>
            <a:t>Conexión social mejorada: </a:t>
          </a:r>
          <a:r>
            <a:rPr lang="es" sz="1600" i="0" kern="1200" dirty="0">
              <a:latin typeface="Aptos" panose="020B0004020202020204" pitchFamily="34" charset="0"/>
            </a:rPr>
            <a:t>las redes sociales fortalecen las conexiones con amigos, familiares y comunidades independientemente de las barreras geográficas.</a:t>
          </a:r>
          <a:endParaRPr lang="en-US" sz="1600" kern="1200" dirty="0">
            <a:latin typeface="Aptos" panose="020B0004020202020204" pitchFamily="34" charset="0"/>
          </a:endParaRPr>
        </a:p>
      </dsp:txBody>
      <dsp:txXfrm>
        <a:off x="1724997" y="1796040"/>
        <a:ext cx="8708708" cy="1494268"/>
      </dsp:txXfrm>
    </dsp:sp>
    <dsp:sp modelId="{43B0727E-7827-417F-9887-30618023789C}">
      <dsp:nvSpPr>
        <dsp:cNvPr id="0" name=""/>
        <dsp:cNvSpPr/>
      </dsp:nvSpPr>
      <dsp:spPr>
        <a:xfrm>
          <a:off x="0" y="3589163"/>
          <a:ext cx="10662685" cy="1492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03A71-A58C-4CB1-A95E-4E31E2F1906E}">
      <dsp:nvSpPr>
        <dsp:cNvPr id="0" name=""/>
        <dsp:cNvSpPr/>
      </dsp:nvSpPr>
      <dsp:spPr>
        <a:xfrm>
          <a:off x="451574" y="3925045"/>
          <a:ext cx="821847" cy="8210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2349E-4118-4267-8D42-B0B4982EB5BF}">
      <dsp:nvSpPr>
        <dsp:cNvPr id="0" name=""/>
        <dsp:cNvSpPr/>
      </dsp:nvSpPr>
      <dsp:spPr>
        <a:xfrm>
          <a:off x="1724997" y="3589163"/>
          <a:ext cx="8708708" cy="149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43" tIns="158143" rIns="158143" bIns="158143" numCol="1" spcCol="1270" anchor="ctr" anchorCtr="0">
          <a:noAutofit/>
        </a:bodyPr>
        <a:lstStyle/>
        <a:p>
          <a:pPr marL="0" lvl="0" indent="0" algn="l" defTabSz="711200">
            <a:lnSpc>
              <a:spcPct val="100000"/>
            </a:lnSpc>
            <a:spcBef>
              <a:spcPct val="0"/>
            </a:spcBef>
            <a:spcAft>
              <a:spcPct val="35000"/>
            </a:spcAft>
            <a:buNone/>
          </a:pPr>
          <a:r>
            <a:rPr lang="es" sz="1600" b="1" i="0" kern="1200" dirty="0">
              <a:latin typeface="Aptos" panose="020B0004020202020204" pitchFamily="34" charset="0"/>
            </a:rPr>
            <a:t>Apoyo a la salud mental: </a:t>
          </a:r>
          <a:r>
            <a:rPr lang="es" sz="1600" i="0" kern="1200" dirty="0">
              <a:latin typeface="Aptos" panose="020B0004020202020204" pitchFamily="34" charset="0"/>
            </a:rPr>
            <a:t>las redes sociales generan conciencia y brindan acceso inmediato a recursos de salud mental, incluidas opciones de terapia, especialmente en áreas remotas. Además, pueden usarse como una herramienta para detectar, tratar y prevenir algunos </a:t>
          </a:r>
          <a:r>
            <a:rPr lang="es" sz="1600" kern="1200" dirty="0">
              <a:latin typeface="Aptos" panose="020B0004020202020204" pitchFamily="34" charset="0"/>
            </a:rPr>
            <a:t>trastornos de salud mental con la ayuda de algunas técnicas de aprendizaje automático.</a:t>
          </a:r>
          <a:br>
            <a:rPr lang="en-US" sz="1600" i="0" kern="1200" dirty="0">
              <a:latin typeface="Aptos" panose="020B0004020202020204" pitchFamily="34" charset="0"/>
            </a:rPr>
          </a:br>
          <a:endParaRPr lang="en-US" sz="1600" kern="1200" dirty="0">
            <a:latin typeface="Aptos" panose="020B0004020202020204" pitchFamily="34" charset="0"/>
          </a:endParaRPr>
        </a:p>
      </dsp:txBody>
      <dsp:txXfrm>
        <a:off x="1724997" y="3589163"/>
        <a:ext cx="8708708" cy="14942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628CF-FB44-405A-B071-8BF94613D907}">
      <dsp:nvSpPr>
        <dsp:cNvPr id="0" name=""/>
        <dsp:cNvSpPr/>
      </dsp:nvSpPr>
      <dsp:spPr>
        <a:xfrm>
          <a:off x="0" y="18216"/>
          <a:ext cx="8136759" cy="685154"/>
        </a:xfrm>
        <a:prstGeom prst="roundRect">
          <a:avLst>
            <a:gd name="adj" fmla="val 10000"/>
          </a:avLst>
        </a:prstGeom>
        <a:solidFill>
          <a:srgbClr val="92BAB5"/>
        </a:solidFill>
        <a:ln>
          <a:noFill/>
        </a:ln>
        <a:effectLst/>
      </dsp:spPr>
      <dsp:style>
        <a:lnRef idx="0">
          <a:scrgbClr r="0" g="0" b="0"/>
        </a:lnRef>
        <a:fillRef idx="1">
          <a:scrgbClr r="0" g="0" b="0"/>
        </a:fillRef>
        <a:effectRef idx="0">
          <a:scrgbClr r="0" g="0" b="0"/>
        </a:effectRef>
        <a:fontRef idx="minor"/>
      </dsp:style>
    </dsp:sp>
    <dsp:sp modelId="{AFB384EB-8023-4CC6-9AB7-52C4B6B7C1A0}">
      <dsp:nvSpPr>
        <dsp:cNvPr id="0" name=""/>
        <dsp:cNvSpPr/>
      </dsp:nvSpPr>
      <dsp:spPr>
        <a:xfrm>
          <a:off x="122160" y="367200"/>
          <a:ext cx="222326" cy="22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690D6-4A7D-4ED6-885F-136C62F1D830}">
      <dsp:nvSpPr>
        <dsp:cNvPr id="0" name=""/>
        <dsp:cNvSpPr/>
      </dsp:nvSpPr>
      <dsp:spPr>
        <a:xfrm>
          <a:off x="487728" y="252087"/>
          <a:ext cx="7649030" cy="44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46" tIns="46746" rIns="46746" bIns="46746" numCol="1" spcCol="1270" anchor="ctr" anchorCtr="0">
          <a:noAutofit/>
        </a:bodyPr>
        <a:lstStyle/>
        <a:p>
          <a:pPr marL="0" lvl="0" indent="0" algn="l" defTabSz="1066800">
            <a:lnSpc>
              <a:spcPct val="100000"/>
            </a:lnSpc>
            <a:spcBef>
              <a:spcPct val="0"/>
            </a:spcBef>
            <a:spcAft>
              <a:spcPct val="35000"/>
            </a:spcAft>
            <a:buNone/>
          </a:pPr>
          <a:r>
            <a:rPr lang="es" sz="2400" b="1" i="0" kern="1200" dirty="0">
              <a:latin typeface="Aptos" panose="020B0004020202020204" pitchFamily="34" charset="0"/>
            </a:rPr>
            <a:t>Otros beneficios</a:t>
          </a:r>
          <a:endParaRPr lang="en-US" sz="2400" kern="1200" dirty="0">
            <a:latin typeface="Aptos" panose="020B0004020202020204" pitchFamily="34" charset="0"/>
          </a:endParaRPr>
        </a:p>
      </dsp:txBody>
      <dsp:txXfrm>
        <a:off x="487728" y="252087"/>
        <a:ext cx="7649030" cy="441694"/>
      </dsp:txXfrm>
    </dsp:sp>
    <dsp:sp modelId="{E9B1ACA2-F456-4A02-8D7E-FA281AEFCC23}">
      <dsp:nvSpPr>
        <dsp:cNvPr id="0" name=""/>
        <dsp:cNvSpPr/>
      </dsp:nvSpPr>
      <dsp:spPr>
        <a:xfrm>
          <a:off x="0" y="1016661"/>
          <a:ext cx="8136759" cy="96324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06E04-C7E6-49F2-B65E-976D12A95063}">
      <dsp:nvSpPr>
        <dsp:cNvPr id="0" name=""/>
        <dsp:cNvSpPr/>
      </dsp:nvSpPr>
      <dsp:spPr>
        <a:xfrm>
          <a:off x="122160" y="1387227"/>
          <a:ext cx="222326" cy="22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86E5D-42D4-4D2E-B543-402546958D34}">
      <dsp:nvSpPr>
        <dsp:cNvPr id="0" name=""/>
        <dsp:cNvSpPr/>
      </dsp:nvSpPr>
      <dsp:spPr>
        <a:xfrm>
          <a:off x="466646" y="1296365"/>
          <a:ext cx="7649030" cy="44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46" tIns="46746" rIns="46746" bIns="46746" numCol="1" spcCol="1270" anchor="ctr" anchorCtr="0">
          <a:noAutofit/>
        </a:bodyPr>
        <a:lstStyle/>
        <a:p>
          <a:pPr marL="0" lvl="0" indent="0" algn="l" defTabSz="711200">
            <a:lnSpc>
              <a:spcPct val="100000"/>
            </a:lnSpc>
            <a:spcBef>
              <a:spcPct val="0"/>
            </a:spcBef>
            <a:spcAft>
              <a:spcPct val="35000"/>
            </a:spcAft>
            <a:buNone/>
          </a:pPr>
          <a:r>
            <a:rPr lang="es" sz="1600" b="1" i="0" kern="1200" dirty="0">
              <a:latin typeface="Aptos" panose="020B0004020202020204" pitchFamily="34" charset="0"/>
            </a:rPr>
            <a:t>Educación: </a:t>
          </a:r>
          <a:r>
            <a:rPr lang="es" sz="1600" i="0" kern="1200" dirty="0">
              <a:latin typeface="Aptos" panose="020B0004020202020204" pitchFamily="34" charset="0"/>
            </a:rPr>
            <a:t>Puede utilizarse con fines educativos a través de recursos, herramientas y debates sobre muchos temas, lo que complementa el aprendizaje tradicional.</a:t>
          </a:r>
          <a:endParaRPr lang="en-US" sz="1600" kern="1200" dirty="0">
            <a:latin typeface="Aptos" panose="020B0004020202020204" pitchFamily="34" charset="0"/>
          </a:endParaRPr>
        </a:p>
      </dsp:txBody>
      <dsp:txXfrm>
        <a:off x="466646" y="1296365"/>
        <a:ext cx="7649030" cy="441694"/>
      </dsp:txXfrm>
    </dsp:sp>
    <dsp:sp modelId="{244D7F3B-6135-4C17-BE6D-15B3A21A29FC}">
      <dsp:nvSpPr>
        <dsp:cNvPr id="0" name=""/>
        <dsp:cNvSpPr/>
      </dsp:nvSpPr>
      <dsp:spPr>
        <a:xfrm>
          <a:off x="0" y="2090327"/>
          <a:ext cx="8136759" cy="83439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EA54D-2151-4997-9CC3-BE2468E99CEB}">
      <dsp:nvSpPr>
        <dsp:cNvPr id="0" name=""/>
        <dsp:cNvSpPr/>
      </dsp:nvSpPr>
      <dsp:spPr>
        <a:xfrm>
          <a:off x="122160" y="2396468"/>
          <a:ext cx="222326" cy="22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03FFD-F65E-48BA-A08F-F227839873DB}">
      <dsp:nvSpPr>
        <dsp:cNvPr id="0" name=""/>
        <dsp:cNvSpPr/>
      </dsp:nvSpPr>
      <dsp:spPr>
        <a:xfrm>
          <a:off x="466646" y="2305605"/>
          <a:ext cx="7649030" cy="44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46" tIns="46746" rIns="46746" bIns="46746" numCol="1" spcCol="1270" anchor="ctr" anchorCtr="0">
          <a:noAutofit/>
        </a:bodyPr>
        <a:lstStyle/>
        <a:p>
          <a:pPr marL="0" lvl="0" indent="0" algn="l" defTabSz="711200">
            <a:lnSpc>
              <a:spcPct val="100000"/>
            </a:lnSpc>
            <a:spcBef>
              <a:spcPct val="0"/>
            </a:spcBef>
            <a:spcAft>
              <a:spcPct val="35000"/>
            </a:spcAft>
            <a:buNone/>
          </a:pPr>
          <a:r>
            <a:rPr lang="es" sz="1600" b="1" i="0" kern="1200" dirty="0">
              <a:latin typeface="Aptos" panose="020B0004020202020204" pitchFamily="34" charset="0"/>
            </a:rPr>
            <a:t>Autoexpresión: </a:t>
          </a:r>
          <a:r>
            <a:rPr lang="es" sz="1600" b="0" i="0" kern="1200" dirty="0">
              <a:latin typeface="Aptos" panose="020B0004020202020204" pitchFamily="34" charset="0"/>
            </a:rPr>
            <a:t>O</a:t>
          </a:r>
          <a:r>
            <a:rPr lang="es" sz="1600" i="0" kern="1200" dirty="0">
              <a:latin typeface="Aptos" panose="020B0004020202020204" pitchFamily="34" charset="0"/>
            </a:rPr>
            <a:t>frece herramientas de fotografía, vídeo y escritura, permitiendo a los usuarios expresar sus sentimientos y perspectivas.</a:t>
          </a:r>
          <a:endParaRPr lang="en-US" sz="1600" kern="1200" dirty="0">
            <a:latin typeface="Aptos" panose="020B0004020202020204" pitchFamily="34" charset="0"/>
          </a:endParaRPr>
        </a:p>
      </dsp:txBody>
      <dsp:txXfrm>
        <a:off x="466646" y="2305605"/>
        <a:ext cx="7649030" cy="441694"/>
      </dsp:txXfrm>
    </dsp:sp>
    <dsp:sp modelId="{9CDB783E-7B6F-4B68-AE90-6D594A27C068}">
      <dsp:nvSpPr>
        <dsp:cNvPr id="0" name=""/>
        <dsp:cNvSpPr/>
      </dsp:nvSpPr>
      <dsp:spPr>
        <a:xfrm>
          <a:off x="0" y="3035142"/>
          <a:ext cx="8136759" cy="70642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0599B3-9D5A-473F-AA74-9C346E6DB0EF}">
      <dsp:nvSpPr>
        <dsp:cNvPr id="0" name=""/>
        <dsp:cNvSpPr/>
      </dsp:nvSpPr>
      <dsp:spPr>
        <a:xfrm>
          <a:off x="122160" y="3277302"/>
          <a:ext cx="222326" cy="22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B8B17-C313-4E06-BD9A-4888AE6DBA88}">
      <dsp:nvSpPr>
        <dsp:cNvPr id="0" name=""/>
        <dsp:cNvSpPr/>
      </dsp:nvSpPr>
      <dsp:spPr>
        <a:xfrm>
          <a:off x="466646" y="3186439"/>
          <a:ext cx="7649030" cy="44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46" tIns="46746" rIns="46746" bIns="46746" numCol="1" spcCol="1270" anchor="ctr" anchorCtr="0">
          <a:noAutofit/>
        </a:bodyPr>
        <a:lstStyle/>
        <a:p>
          <a:pPr marL="0" lvl="0" indent="0" algn="l" defTabSz="711200">
            <a:lnSpc>
              <a:spcPct val="100000"/>
            </a:lnSpc>
            <a:spcBef>
              <a:spcPct val="0"/>
            </a:spcBef>
            <a:spcAft>
              <a:spcPct val="35000"/>
            </a:spcAft>
            <a:buNone/>
          </a:pPr>
          <a:r>
            <a:rPr lang="es" sz="1600" b="1" i="0" kern="1200" dirty="0">
              <a:latin typeface="Aptos" panose="020B0004020202020204" pitchFamily="34" charset="0"/>
            </a:rPr>
            <a:t>Desarrollo de redes: </a:t>
          </a:r>
          <a:r>
            <a:rPr lang="es" sz="1600" i="0" kern="1200" dirty="0">
              <a:latin typeface="Aptos" panose="020B0004020202020204" pitchFamily="34" charset="0"/>
            </a:rPr>
            <a:t>Facilita que las personas establezcan contactos profesionales y obtengan oportunidades laborales.</a:t>
          </a:r>
          <a:endParaRPr lang="en-US" sz="1600" kern="1200" dirty="0">
            <a:latin typeface="Aptos" panose="020B0004020202020204" pitchFamily="34" charset="0"/>
          </a:endParaRPr>
        </a:p>
      </dsp:txBody>
      <dsp:txXfrm>
        <a:off x="466646" y="3186439"/>
        <a:ext cx="7649030" cy="441694"/>
      </dsp:txXfrm>
    </dsp:sp>
    <dsp:sp modelId="{444686CF-51CC-483E-A655-1A06881C1611}">
      <dsp:nvSpPr>
        <dsp:cNvPr id="0" name=""/>
        <dsp:cNvSpPr/>
      </dsp:nvSpPr>
      <dsp:spPr>
        <a:xfrm>
          <a:off x="0" y="3851994"/>
          <a:ext cx="8136759" cy="80939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A1CFB-D559-4A93-8048-B3DC5661EEC4}">
      <dsp:nvSpPr>
        <dsp:cNvPr id="0" name=""/>
        <dsp:cNvSpPr/>
      </dsp:nvSpPr>
      <dsp:spPr>
        <a:xfrm>
          <a:off x="122160" y="4145636"/>
          <a:ext cx="222326" cy="2221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815C7-7997-40CB-90A5-405B3A31E8C5}">
      <dsp:nvSpPr>
        <dsp:cNvPr id="0" name=""/>
        <dsp:cNvSpPr/>
      </dsp:nvSpPr>
      <dsp:spPr>
        <a:xfrm>
          <a:off x="466646" y="4054773"/>
          <a:ext cx="7649030" cy="44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46" tIns="46746" rIns="46746" bIns="46746" numCol="1" spcCol="1270" anchor="ctr" anchorCtr="0">
          <a:noAutofit/>
        </a:bodyPr>
        <a:lstStyle/>
        <a:p>
          <a:pPr marL="0" lvl="0" indent="0" algn="l" defTabSz="711200">
            <a:lnSpc>
              <a:spcPct val="100000"/>
            </a:lnSpc>
            <a:spcBef>
              <a:spcPct val="0"/>
            </a:spcBef>
            <a:spcAft>
              <a:spcPct val="35000"/>
            </a:spcAft>
            <a:buNone/>
          </a:pPr>
          <a:r>
            <a:rPr lang="es" sz="1600" b="1" kern="1200" dirty="0">
              <a:latin typeface="Aptos" panose="020B0004020202020204" pitchFamily="34" charset="0"/>
            </a:rPr>
            <a:t>Difusión: </a:t>
          </a:r>
          <a:r>
            <a:rPr lang="es" sz="1600" kern="1200" dirty="0">
              <a:latin typeface="Aptos" panose="020B0004020202020204" pitchFamily="34" charset="0"/>
            </a:rPr>
            <a:t>Ayuda a compartir noticias e información y permite que las personas se mantengan informadas y actualizadas.</a:t>
          </a:r>
        </a:p>
      </dsp:txBody>
      <dsp:txXfrm>
        <a:off x="466646" y="4054773"/>
        <a:ext cx="7649030" cy="441694"/>
      </dsp:txXfrm>
    </dsp:sp>
    <dsp:sp modelId="{D41F3908-D282-429D-A0FB-E82EF44044AD}">
      <dsp:nvSpPr>
        <dsp:cNvPr id="0" name=""/>
        <dsp:cNvSpPr/>
      </dsp:nvSpPr>
      <dsp:spPr>
        <a:xfrm>
          <a:off x="0" y="4771811"/>
          <a:ext cx="8136759" cy="59645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48EA8-30D2-475A-B180-880E4B12A20C}">
      <dsp:nvSpPr>
        <dsp:cNvPr id="0" name=""/>
        <dsp:cNvSpPr/>
      </dsp:nvSpPr>
      <dsp:spPr>
        <a:xfrm>
          <a:off x="122160" y="4958983"/>
          <a:ext cx="222326" cy="2221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FC3D0-89CD-446B-8223-A970BB9A62A2}">
      <dsp:nvSpPr>
        <dsp:cNvPr id="0" name=""/>
        <dsp:cNvSpPr/>
      </dsp:nvSpPr>
      <dsp:spPr>
        <a:xfrm>
          <a:off x="466646" y="4868120"/>
          <a:ext cx="7649030" cy="44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46" tIns="46746" rIns="46746" bIns="46746" numCol="1" spcCol="1270" anchor="ctr" anchorCtr="0">
          <a:noAutofit/>
        </a:bodyPr>
        <a:lstStyle/>
        <a:p>
          <a:pPr marL="0" lvl="0" indent="0" algn="l" defTabSz="711200">
            <a:lnSpc>
              <a:spcPct val="100000"/>
            </a:lnSpc>
            <a:spcBef>
              <a:spcPct val="0"/>
            </a:spcBef>
            <a:spcAft>
              <a:spcPct val="35000"/>
            </a:spcAft>
            <a:buNone/>
          </a:pPr>
          <a:r>
            <a:rPr lang="es" sz="1600" b="1" i="0" kern="1200" dirty="0">
              <a:latin typeface="Aptos" panose="020B0004020202020204" pitchFamily="34" charset="0"/>
            </a:rPr>
            <a:t>Creación de conciencia: </a:t>
          </a:r>
          <a:r>
            <a:rPr lang="es" sz="1600" i="0" kern="1200" dirty="0">
              <a:latin typeface="Aptos" panose="020B0004020202020204" pitchFamily="34" charset="0"/>
            </a:rPr>
            <a:t>Ayuda a generar conciencia sobre problemas sociales y a hacer que se escuchen voces.</a:t>
          </a:r>
          <a:endParaRPr lang="en-US" sz="1600" kern="1200" dirty="0">
            <a:latin typeface="Aptos" panose="020B0004020202020204" pitchFamily="34" charset="0"/>
          </a:endParaRPr>
        </a:p>
      </dsp:txBody>
      <dsp:txXfrm>
        <a:off x="466646" y="4868120"/>
        <a:ext cx="7649030" cy="4416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E1BEA-F70C-4AFF-A133-4D3A22394798}" type="datetimeFigureOut">
              <a:rPr lang="en-GB" smtClean="0"/>
              <a:t>10/10/2024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055D9-B580-43E4-B07F-E535618EA544}" type="slidenum">
              <a:rPr lang="en-GB" smtClean="0"/>
              <a:t>‹Nº›</a:t>
            </a:fld>
            <a:endParaRPr lang="en-GB"/>
          </a:p>
        </p:txBody>
      </p:sp>
    </p:spTree>
    <p:extLst>
      <p:ext uri="{BB962C8B-B14F-4D97-AF65-F5344CB8AC3E}">
        <p14:creationId xmlns:p14="http://schemas.microsoft.com/office/powerpoint/2010/main" val="33088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15</a:t>
            </a:fld>
            <a:endParaRPr lang="en-GB"/>
          </a:p>
        </p:txBody>
      </p:sp>
    </p:spTree>
    <p:extLst>
      <p:ext uri="{BB962C8B-B14F-4D97-AF65-F5344CB8AC3E}">
        <p14:creationId xmlns:p14="http://schemas.microsoft.com/office/powerpoint/2010/main" val="418313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16</a:t>
            </a:fld>
            <a:endParaRPr lang="en-GB"/>
          </a:p>
        </p:txBody>
      </p:sp>
    </p:spTree>
    <p:extLst>
      <p:ext uri="{BB962C8B-B14F-4D97-AF65-F5344CB8AC3E}">
        <p14:creationId xmlns:p14="http://schemas.microsoft.com/office/powerpoint/2010/main" val="360173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17</a:t>
            </a:fld>
            <a:endParaRPr lang="en-GB"/>
          </a:p>
        </p:txBody>
      </p:sp>
    </p:spTree>
    <p:extLst>
      <p:ext uri="{BB962C8B-B14F-4D97-AF65-F5344CB8AC3E}">
        <p14:creationId xmlns:p14="http://schemas.microsoft.com/office/powerpoint/2010/main" val="165744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18</a:t>
            </a:fld>
            <a:endParaRPr lang="en-GB"/>
          </a:p>
        </p:txBody>
      </p:sp>
    </p:spTree>
    <p:extLst>
      <p:ext uri="{BB962C8B-B14F-4D97-AF65-F5344CB8AC3E}">
        <p14:creationId xmlns:p14="http://schemas.microsoft.com/office/powerpoint/2010/main" val="314493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20</a:t>
            </a:fld>
            <a:endParaRPr lang="en-GB"/>
          </a:p>
        </p:txBody>
      </p:sp>
    </p:spTree>
    <p:extLst>
      <p:ext uri="{BB962C8B-B14F-4D97-AF65-F5344CB8AC3E}">
        <p14:creationId xmlns:p14="http://schemas.microsoft.com/office/powerpoint/2010/main" val="1425446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25560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18" Type="http://schemas.openxmlformats.org/officeDocument/2006/relationships/image" Target="../media/image9.png"/><Relationship Id="rId3" Type="http://schemas.openxmlformats.org/officeDocument/2006/relationships/hyperlink" Target="https://www.flickr.com/photos/rodeime/15116947119" TargetMode="External"/><Relationship Id="rId7" Type="http://schemas.openxmlformats.org/officeDocument/2006/relationships/image" Target="../media/image14.svg"/><Relationship Id="rId12" Type="http://schemas.openxmlformats.org/officeDocument/2006/relationships/image" Target="../media/image4.png"/><Relationship Id="rId17" Type="http://schemas.openxmlformats.org/officeDocument/2006/relationships/image" Target="../media/image8.png"/><Relationship Id="rId2" Type="http://schemas.openxmlformats.org/officeDocument/2006/relationships/image" Target="../media/image10.jpg"/><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png"/><Relationship Id="rId5" Type="http://schemas.openxmlformats.org/officeDocument/2006/relationships/image" Target="../media/image12.svg"/><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enodo.org/records/10250536" TargetMode="External"/><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assets.cureus.com/uploads/review_article/pdf/109723/20221109-8938-qzuyg1.pdf"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digiwell.sk/digital-resilience-building-manual-methodolo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atareportal.com/reports/digital-2024-global-overview-repor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s" b="1" dirty="0">
                <a:solidFill>
                  <a:srgbClr val="FFAA5A"/>
                </a:solidFill>
                <a:latin typeface="+mn-lt"/>
                <a:ea typeface="Cambria" panose="02040503050406030204" pitchFamily="18" charset="0"/>
                <a:cs typeface="Calibri" panose="020F0502020204030204" pitchFamily="34" charset="0"/>
              </a:rPr>
              <a:t>Bienestar digital</a:t>
            </a:r>
          </a:p>
        </p:txBody>
      </p:sp>
      <p:pic>
        <p:nvPicPr>
          <p:cNvPr id="7" name="Picture 12" descr="Obrázok, na ktorom je nebo, voda, exteriér, osoba&#10;&#10;Automaticky generovaný popis">
            <a:extLst>
              <a:ext uri="{FF2B5EF4-FFF2-40B4-BE49-F238E27FC236}">
                <a16:creationId xmlns:a16="http://schemas.microsoft.com/office/drawing/2014/main" id="{4895F832-F23A-EB44-A8CF-F6C9E1155710}"/>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Grafický objekt 11" descr="Smartfón obrys">
            <a:extLst>
              <a:ext uri="{FF2B5EF4-FFF2-40B4-BE49-F238E27FC236}">
                <a16:creationId xmlns:a16="http://schemas.microsoft.com/office/drawing/2014/main" id="{BAFE05D7-1248-91EA-E195-9AA5B4525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5805">
            <a:off x="1685671" y="1534886"/>
            <a:ext cx="914400" cy="914400"/>
          </a:xfrm>
          <a:prstGeom prst="rect">
            <a:avLst/>
          </a:prstGeom>
        </p:spPr>
      </p:pic>
      <p:pic>
        <p:nvPicPr>
          <p:cNvPr id="14" name="Grafický objekt 13" descr="Internet obrys">
            <a:extLst>
              <a:ext uri="{FF2B5EF4-FFF2-40B4-BE49-F238E27FC236}">
                <a16:creationId xmlns:a16="http://schemas.microsoft.com/office/drawing/2014/main" id="{C6FB75F4-E4BA-75A9-910F-FD8D43EBC6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057" y="2772394"/>
            <a:ext cx="914400" cy="914400"/>
          </a:xfrm>
          <a:prstGeom prst="rect">
            <a:avLst/>
          </a:prstGeom>
        </p:spPr>
      </p:pic>
      <p:pic>
        <p:nvPicPr>
          <p:cNvPr id="17" name="Grafický objekt 16" descr="Wi-Fi obrys">
            <a:extLst>
              <a:ext uri="{FF2B5EF4-FFF2-40B4-BE49-F238E27FC236}">
                <a16:creationId xmlns:a16="http://schemas.microsoft.com/office/drawing/2014/main" id="{182B619F-6959-7F39-3BA3-193DB2458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5257" y="3979506"/>
            <a:ext cx="914400" cy="914400"/>
          </a:xfrm>
          <a:prstGeom prst="rect">
            <a:avLst/>
          </a:prstGeom>
        </p:spPr>
      </p:pic>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932448" y="1062326"/>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latin typeface="+mn-lt"/>
              </a:rPr>
              <a:t>Building Digital Resilience ​</a:t>
            </a:r>
          </a:p>
          <a:p>
            <a:pPr algn="ctr"/>
            <a:r>
              <a:rPr lang="en-US" sz="1400" dirty="0">
                <a:latin typeface="+mn-lt"/>
              </a:rPr>
              <a:t>by Making Digital Wellbeing ​</a:t>
            </a:r>
          </a:p>
          <a:p>
            <a:pPr algn="ctr"/>
            <a:r>
              <a:rPr lang="en-US" sz="1400" dirty="0">
                <a:latin typeface="+mn-lt"/>
              </a:rPr>
              <a:t>and Security Accessible to All​</a:t>
            </a:r>
          </a:p>
          <a:p>
            <a:pPr algn="ctr"/>
            <a:r>
              <a:rPr lang="es" sz="1100" dirty="0">
                <a:latin typeface="+mn-lt"/>
              </a:rPr>
              <a:t>2022-2-SK01-KA220-ADU-000096888</a:t>
            </a:r>
            <a:endParaRPr lang="en-GB" sz="1400" dirty="0">
              <a:latin typeface="+mn-lt"/>
            </a:endParaRPr>
          </a:p>
        </p:txBody>
      </p:sp>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s" sz="4000" dirty="0">
                <a:latin typeface="Aptos" panose="020B0004020202020204" pitchFamily="34" charset="0"/>
                <a:cs typeface="Calibri" panose="020F0502020204030204" pitchFamily="34" charset="0"/>
              </a:rPr>
              <a:t>El impacto de la tecnología en el bienestar digital</a:t>
            </a:r>
          </a:p>
        </p:txBody>
      </p:sp>
      <p:sp>
        <p:nvSpPr>
          <p:cNvPr id="3" name="Content Placeholder 2"/>
          <p:cNvSpPr>
            <a:spLocks noGrp="1"/>
          </p:cNvSpPr>
          <p:nvPr>
            <p:ph idx="1"/>
          </p:nvPr>
        </p:nvSpPr>
        <p:spPr>
          <a:xfrm>
            <a:off x="480060" y="1305906"/>
            <a:ext cx="7291281" cy="5159673"/>
          </a:xfrm>
        </p:spPr>
        <p:txBody>
          <a:bodyPr>
            <a:normAutofit fontScale="92500"/>
          </a:bodyPr>
          <a:lstStyle/>
          <a:p>
            <a:pPr>
              <a:spcAft>
                <a:spcPts val="600"/>
              </a:spcAft>
            </a:pPr>
            <a:r>
              <a:rPr lang="es" dirty="0">
                <a:latin typeface="Aptos" panose="020B0004020202020204" pitchFamily="34" charset="0"/>
              </a:rPr>
              <a:t>Es evidente que el uso de la tecnología no sólo tiene impactos positivos sino también negativos en las personas.</a:t>
            </a:r>
          </a:p>
          <a:p>
            <a:pPr>
              <a:spcAft>
                <a:spcPts val="600"/>
              </a:spcAft>
            </a:pPr>
            <a:r>
              <a:rPr lang="es" i="0" dirty="0">
                <a:effectLst/>
                <a:latin typeface="Aptos" panose="020B0004020202020204" pitchFamily="34" charset="0"/>
              </a:rPr>
              <a:t>La distinción entre verse afectado positiva o negativamente por la tecnología depende del grado en que las personas:</a:t>
            </a:r>
          </a:p>
          <a:p>
            <a:pPr marL="914400" lvl="1" indent="-457200">
              <a:spcAft>
                <a:spcPts val="600"/>
              </a:spcAft>
              <a:buClr>
                <a:srgbClr val="FFAA5A"/>
              </a:buClr>
              <a:buFont typeface="+mj-lt"/>
              <a:buAutoNum type="arabicParenR"/>
            </a:pPr>
            <a:r>
              <a:rPr lang="es" sz="2800" i="0" dirty="0">
                <a:effectLst/>
                <a:latin typeface="Aptos" panose="020B0004020202020204" pitchFamily="34" charset="0"/>
              </a:rPr>
              <a:t>tener conciencia sobre el bienestar digital,</a:t>
            </a:r>
            <a:endParaRPr lang="sk-SK" sz="2800" dirty="0">
              <a:latin typeface="Aptos" panose="020B0004020202020204" pitchFamily="34" charset="0"/>
            </a:endParaRPr>
          </a:p>
          <a:p>
            <a:pPr marL="914400" lvl="1" indent="-457200">
              <a:spcAft>
                <a:spcPts val="600"/>
              </a:spcAft>
              <a:buClr>
                <a:srgbClr val="FFAA5A"/>
              </a:buClr>
              <a:buFont typeface="+mj-lt"/>
              <a:buAutoNum type="arabicParenR"/>
            </a:pPr>
            <a:r>
              <a:rPr lang="es" sz="2800" i="0" dirty="0">
                <a:effectLst/>
                <a:latin typeface="Aptos" panose="020B0004020202020204" pitchFamily="34" charset="0"/>
              </a:rPr>
              <a:t>tener una comprensión general de estos impactos, y</a:t>
            </a:r>
            <a:endParaRPr lang="sk-SK" sz="2800" dirty="0">
              <a:latin typeface="Aptos" panose="020B0004020202020204" pitchFamily="34" charset="0"/>
            </a:endParaRPr>
          </a:p>
          <a:p>
            <a:pPr marL="914400" lvl="1" indent="-457200">
              <a:spcAft>
                <a:spcPts val="600"/>
              </a:spcAft>
              <a:buClr>
                <a:srgbClr val="FFAA5A"/>
              </a:buClr>
              <a:buFont typeface="+mj-lt"/>
              <a:buAutoNum type="arabicParenR"/>
            </a:pPr>
            <a:r>
              <a:rPr lang="es" sz="2800" dirty="0">
                <a:latin typeface="Aptos" panose="020B0004020202020204" pitchFamily="34" charset="0"/>
              </a:rPr>
              <a:t>f</a:t>
            </a:r>
            <a:r>
              <a:rPr lang="es" sz="2800" i="0" dirty="0">
                <a:effectLst/>
                <a:latin typeface="Aptos" panose="020B0004020202020204" pitchFamily="34" charset="0"/>
              </a:rPr>
              <a:t>ormar hábitos saludables y desarrollar modales conscientes y responsables al utilizar la tecnología.</a:t>
            </a:r>
          </a:p>
          <a:p>
            <a:pPr marL="0" indent="0">
              <a:spcAft>
                <a:spcPts val="600"/>
              </a:spcAft>
              <a:buNone/>
            </a:pPr>
            <a:endParaRPr lang="en-US" i="0" dirty="0">
              <a:effectLst/>
              <a:latin typeface="Aptos" panose="020B0004020202020204" pitchFamily="34" charset="0"/>
            </a:endParaRPr>
          </a:p>
        </p:txBody>
      </p:sp>
      <p:pic>
        <p:nvPicPr>
          <p:cNvPr id="4" name="Resim 3">
            <a:extLst>
              <a:ext uri="{FF2B5EF4-FFF2-40B4-BE49-F238E27FC236}">
                <a16:creationId xmlns:a16="http://schemas.microsoft.com/office/drawing/2014/main" id="{D9BA3EE6-9EB3-CD4B-9B04-BB1FDFB629DE}"/>
              </a:ext>
            </a:extLst>
          </p:cNvPr>
          <p:cNvPicPr>
            <a:picLocks noChangeAspect="1"/>
          </p:cNvPicPr>
          <p:nvPr/>
        </p:nvPicPr>
        <p:blipFill rotWithShape="1">
          <a:blip r:embed="rId2"/>
          <a:srcRect r="3" b="3"/>
          <a:stretch/>
        </p:blipFill>
        <p:spPr>
          <a:xfrm>
            <a:off x="7923702" y="1305906"/>
            <a:ext cx="3676326" cy="367632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31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730" y="1153572"/>
            <a:ext cx="3761504" cy="4461163"/>
          </a:xfrm>
        </p:spPr>
        <p:txBody>
          <a:bodyPr>
            <a:normAutofit/>
          </a:bodyPr>
          <a:lstStyle/>
          <a:p>
            <a:pPr>
              <a:spcAft>
                <a:spcPts val="600"/>
              </a:spcAft>
            </a:pPr>
            <a:r>
              <a:rPr lang="es" sz="4400" dirty="0">
                <a:solidFill>
                  <a:srgbClr val="FFFFFF"/>
                </a:solidFill>
                <a:latin typeface="Aptos" panose="020B0004020202020204" pitchFamily="34" charset="0"/>
                <a:cs typeface="Calibri" panose="020F0502020204030204" pitchFamily="34" charset="0"/>
              </a:rPr>
              <a:t>El impacto de la tecnología en el bienestar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320040"/>
            <a:ext cx="7439892" cy="6219824"/>
          </a:xfrm>
        </p:spPr>
        <p:txBody>
          <a:bodyPr anchor="ctr">
            <a:normAutofit/>
          </a:bodyPr>
          <a:lstStyle/>
          <a:p>
            <a:pPr marL="0" indent="0">
              <a:spcAft>
                <a:spcPts val="600"/>
              </a:spcAft>
              <a:buNone/>
            </a:pPr>
            <a:r>
              <a:rPr lang="es" sz="2400" b="1" dirty="0">
                <a:solidFill>
                  <a:srgbClr val="92BAB5"/>
                </a:solidFill>
                <a:latin typeface="Aptos" panose="020B0004020202020204" pitchFamily="34" charset="0"/>
              </a:rPr>
              <a:t>Principales impactos positivos de la tecnología</a:t>
            </a:r>
          </a:p>
          <a:p>
            <a:pPr algn="just">
              <a:spcAft>
                <a:spcPts val="600"/>
              </a:spcAft>
            </a:pPr>
            <a:r>
              <a:rPr lang="es" sz="2400" dirty="0">
                <a:latin typeface="Aptos" panose="020B0004020202020204" pitchFamily="34" charset="0"/>
              </a:rPr>
              <a:t>Acceso a la información: Permite un acceso rápido a la información y a los recursos y ayuda a las personas a tomar decisiones y resolver problemas.</a:t>
            </a:r>
          </a:p>
          <a:p>
            <a:pPr algn="just">
              <a:spcAft>
                <a:spcPts val="600"/>
              </a:spcAft>
            </a:pPr>
            <a:r>
              <a:rPr lang="es" sz="2400" dirty="0">
                <a:latin typeface="Aptos" panose="020B0004020202020204" pitchFamily="34" charset="0"/>
              </a:rPr>
              <a:t>Simplificación de Tareas Principales: Presenta herramientas para simplificar las principales tareas diarias en diversas áreas como compras y banca.</a:t>
            </a:r>
          </a:p>
          <a:p>
            <a:pPr algn="just">
              <a:spcAft>
                <a:spcPts val="600"/>
              </a:spcAft>
            </a:pPr>
            <a:r>
              <a:rPr lang="es" sz="2400" dirty="0">
                <a:latin typeface="Aptos" panose="020B0004020202020204" pitchFamily="34" charset="0"/>
              </a:rPr>
              <a:t>Mayor conectividad: Ayuda a las personas a conectarse entre sí en línea independientemente de la distancia.</a:t>
            </a:r>
          </a:p>
          <a:p>
            <a:pPr algn="just">
              <a:spcAft>
                <a:spcPts val="600"/>
              </a:spcAft>
            </a:pPr>
            <a:r>
              <a:rPr lang="es" sz="2400" dirty="0">
                <a:latin typeface="Aptos" panose="020B0004020202020204" pitchFamily="34" charset="0"/>
              </a:rPr>
              <a:t>Desarrollo de redes: Contribuye al establecimiento de redes para diversos fines, como publicidad, educación y aprendizaje, búsqueda de empleo o intercambio de información.</a:t>
            </a:r>
          </a:p>
          <a:p>
            <a:pPr marL="0" indent="0">
              <a:spcAft>
                <a:spcPts val="600"/>
              </a:spcAft>
              <a:buNone/>
            </a:pPr>
            <a:endParaRPr lang="en-US" sz="2400" i="0" dirty="0">
              <a:effectLst/>
              <a:latin typeface="Aptos" panose="020B0004020202020204" pitchFamily="34" charset="0"/>
            </a:endParaRPr>
          </a:p>
        </p:txBody>
      </p:sp>
    </p:spTree>
    <p:extLst>
      <p:ext uri="{BB962C8B-B14F-4D97-AF65-F5344CB8AC3E}">
        <p14:creationId xmlns:p14="http://schemas.microsoft.com/office/powerpoint/2010/main" val="233948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1153572"/>
            <a:ext cx="3704354" cy="4461163"/>
          </a:xfrm>
        </p:spPr>
        <p:txBody>
          <a:bodyPr>
            <a:normAutofit/>
          </a:bodyPr>
          <a:lstStyle/>
          <a:p>
            <a:pPr>
              <a:spcAft>
                <a:spcPts val="600"/>
              </a:spcAft>
            </a:pPr>
            <a:r>
              <a:rPr lang="es" sz="4400" dirty="0">
                <a:solidFill>
                  <a:srgbClr val="FFFFFF"/>
                </a:solidFill>
                <a:latin typeface="Aptos" panose="020B0004020202020204" pitchFamily="34" charset="0"/>
                <a:cs typeface="Calibri" panose="020F0502020204030204" pitchFamily="34" charset="0"/>
              </a:rPr>
              <a:t>El impacto de la tecnología en el bienestar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263390" y="422910"/>
            <a:ext cx="6949440" cy="6012180"/>
          </a:xfrm>
        </p:spPr>
        <p:txBody>
          <a:bodyPr anchor="ctr">
            <a:normAutofit/>
          </a:bodyPr>
          <a:lstStyle/>
          <a:p>
            <a:pPr marL="0" indent="0">
              <a:spcAft>
                <a:spcPts val="600"/>
              </a:spcAft>
              <a:buNone/>
            </a:pPr>
            <a:r>
              <a:rPr lang="es" sz="2400" b="1" dirty="0">
                <a:solidFill>
                  <a:srgbClr val="92BAB5"/>
                </a:solidFill>
                <a:latin typeface="Aptos" panose="020B0004020202020204" pitchFamily="34" charset="0"/>
              </a:rPr>
              <a:t>Principales impactos positivos de la tecnología</a:t>
            </a:r>
          </a:p>
          <a:p>
            <a:pPr>
              <a:spcAft>
                <a:spcPts val="600"/>
              </a:spcAft>
            </a:pPr>
            <a:r>
              <a:rPr lang="es" sz="2400" dirty="0">
                <a:latin typeface="Aptos" panose="020B0004020202020204" pitchFamily="34" charset="0"/>
              </a:rPr>
              <a:t>Expresión: Proporciona plataformas para expresar ideas y para la autorreflexión.</a:t>
            </a:r>
          </a:p>
          <a:p>
            <a:pPr>
              <a:spcAft>
                <a:spcPts val="600"/>
              </a:spcAft>
            </a:pPr>
            <a:r>
              <a:rPr lang="es" sz="2400" dirty="0">
                <a:latin typeface="Aptos" panose="020B0004020202020204" pitchFamily="34" charset="0"/>
              </a:rPr>
              <a:t>Contribución a la educación y el aprendizaje: Ayuda a proporcionar educación y formación, complementando la educación presencial y permitiendo el aprendizaje a su propio ritmo.</a:t>
            </a:r>
          </a:p>
          <a:p>
            <a:pPr>
              <a:spcAft>
                <a:spcPts val="600"/>
              </a:spcAft>
            </a:pPr>
            <a:r>
              <a:rPr lang="es" sz="2400" dirty="0">
                <a:latin typeface="Aptos" panose="020B0004020202020204" pitchFamily="34" charset="0"/>
              </a:rPr>
              <a:t>Salud y bienestar: Proporciona información sobre atención médica y herramientas como rastreadores de salud o aplicaciones para contribuir a la salud y el bienestar.</a:t>
            </a:r>
          </a:p>
          <a:p>
            <a:pPr>
              <a:spcAft>
                <a:spcPts val="600"/>
              </a:spcAft>
            </a:pPr>
            <a:r>
              <a:rPr lang="es" sz="2400" dirty="0">
                <a:latin typeface="Aptos" panose="020B0004020202020204" pitchFamily="34" charset="0"/>
              </a:rPr>
              <a:t>Relajación: Brinda opciones de entretenimiento y también herramientas para reducir el estrés y la ansiedad.</a:t>
            </a:r>
          </a:p>
          <a:p>
            <a:pPr marL="0" indent="0">
              <a:spcAft>
                <a:spcPts val="600"/>
              </a:spcAft>
              <a:buNone/>
            </a:pPr>
            <a:endParaRPr lang="en-US" sz="2400" i="0" dirty="0">
              <a:effectLst/>
              <a:latin typeface="Aptos" panose="020B0004020202020204" pitchFamily="34" charset="0"/>
            </a:endParaRPr>
          </a:p>
        </p:txBody>
      </p:sp>
    </p:spTree>
    <p:extLst>
      <p:ext uri="{BB962C8B-B14F-4D97-AF65-F5344CB8AC3E}">
        <p14:creationId xmlns:p14="http://schemas.microsoft.com/office/powerpoint/2010/main" val="341500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1153572"/>
            <a:ext cx="3704354" cy="4461163"/>
          </a:xfrm>
        </p:spPr>
        <p:txBody>
          <a:bodyPr>
            <a:normAutofit/>
          </a:bodyPr>
          <a:lstStyle/>
          <a:p>
            <a:pPr>
              <a:spcAft>
                <a:spcPts val="600"/>
              </a:spcAft>
            </a:pPr>
            <a:r>
              <a:rPr lang="es" sz="4400" dirty="0">
                <a:solidFill>
                  <a:srgbClr val="FFFFFF"/>
                </a:solidFill>
                <a:latin typeface="Aptos" panose="020B0004020202020204" pitchFamily="34" charset="0"/>
                <a:cs typeface="Calibri" panose="020F0502020204030204" pitchFamily="34" charset="0"/>
              </a:rPr>
              <a:t>El impacto de la tecnología en el bienestar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263390" y="319088"/>
            <a:ext cx="6949440" cy="5590222"/>
          </a:xfrm>
        </p:spPr>
        <p:txBody>
          <a:bodyPr anchor="ctr">
            <a:normAutofit/>
          </a:bodyPr>
          <a:lstStyle/>
          <a:p>
            <a:pPr>
              <a:spcAft>
                <a:spcPts val="600"/>
              </a:spcAft>
            </a:pPr>
            <a:r>
              <a:rPr lang="es" sz="2400" dirty="0">
                <a:latin typeface="Aptos" panose="020B0004020202020204" pitchFamily="34" charset="0"/>
              </a:rPr>
              <a:t>Además de sus numerosos impactos positivos, la tecnología tiene varios y complicados impactos negativos para los adultos.</a:t>
            </a:r>
          </a:p>
          <a:p>
            <a:pPr>
              <a:spcAft>
                <a:spcPts val="600"/>
              </a:spcAft>
            </a:pPr>
            <a:r>
              <a:rPr lang="es" sz="2400" dirty="0">
                <a:latin typeface="Aptos" panose="020B0004020202020204" pitchFamily="34" charset="0"/>
              </a:rPr>
              <a:t>Una forma concreta de ilustrar los impactos de la tecnología podría ser emplear los siguientes factores clave como referencia:</a:t>
            </a:r>
          </a:p>
          <a:p>
            <a:pPr marL="914400" lvl="1" indent="-457200">
              <a:spcAft>
                <a:spcPts val="600"/>
              </a:spcAft>
              <a:buClr>
                <a:srgbClr val="FFAA5A"/>
              </a:buClr>
              <a:buFont typeface="+mj-lt"/>
              <a:buAutoNum type="arabicParenR"/>
            </a:pPr>
            <a:r>
              <a:rPr lang="es" dirty="0">
                <a:latin typeface="Aptos" panose="020B0004020202020204" pitchFamily="34" charset="0"/>
              </a:rPr>
              <a:t>Tiempo excesivo frente a la pantalla y exposición a la tecnología</a:t>
            </a:r>
          </a:p>
          <a:p>
            <a:pPr marL="914400" lvl="1" indent="-457200">
              <a:spcAft>
                <a:spcPts val="600"/>
              </a:spcAft>
              <a:buClr>
                <a:srgbClr val="FFAA5A"/>
              </a:buClr>
              <a:buFont typeface="+mj-lt"/>
              <a:buAutoNum type="arabicParenR"/>
            </a:pPr>
            <a:r>
              <a:rPr lang="es" dirty="0">
                <a:latin typeface="Aptos" panose="020B0004020202020204" pitchFamily="34" charset="0"/>
              </a:rPr>
              <a:t>Redes sociales</a:t>
            </a:r>
          </a:p>
          <a:p>
            <a:pPr marL="914400" lvl="1" indent="-457200">
              <a:spcAft>
                <a:spcPts val="600"/>
              </a:spcAft>
              <a:buClr>
                <a:srgbClr val="FFAA5A"/>
              </a:buClr>
              <a:buFont typeface="+mj-lt"/>
              <a:buAutoNum type="arabicParenR"/>
            </a:pPr>
            <a:r>
              <a:rPr lang="es" dirty="0">
                <a:latin typeface="Aptos" panose="020B0004020202020204" pitchFamily="34" charset="0"/>
              </a:rPr>
              <a:t>Sobrecarga de información y estrés relacionado con la tecnología</a:t>
            </a:r>
          </a:p>
          <a:p>
            <a:pPr marL="0" indent="0">
              <a:spcAft>
                <a:spcPts val="600"/>
              </a:spcAft>
              <a:buNone/>
            </a:pPr>
            <a:endParaRPr lang="en-US" sz="2400" i="0" dirty="0">
              <a:effectLst/>
              <a:latin typeface="Aptos" panose="020B0004020202020204" pitchFamily="34" charset="0"/>
            </a:endParaRPr>
          </a:p>
        </p:txBody>
      </p:sp>
      <p:sp>
        <p:nvSpPr>
          <p:cNvPr id="4" name="Metin kutusu 5">
            <a:extLst>
              <a:ext uri="{FF2B5EF4-FFF2-40B4-BE49-F238E27FC236}">
                <a16:creationId xmlns:a16="http://schemas.microsoft.com/office/drawing/2014/main" id="{5C2BBAC0-0342-2864-D463-7FD3E3709578}"/>
              </a:ext>
            </a:extLst>
          </p:cNvPr>
          <p:cNvSpPr txBox="1"/>
          <p:nvPr/>
        </p:nvSpPr>
        <p:spPr>
          <a:xfrm>
            <a:off x="3832879" y="5218784"/>
            <a:ext cx="7208501" cy="1534203"/>
          </a:xfrm>
          <a:prstGeom prst="rect">
            <a:avLst/>
          </a:prstGeom>
          <a:noFill/>
        </p:spPr>
        <p:txBody>
          <a:bodyPr wrap="square">
            <a:spAutoFit/>
          </a:bodyPr>
          <a:lstStyle/>
          <a:p>
            <a:pPr marL="0" indent="0" algn="just">
              <a:lnSpc>
                <a:spcPct val="150000"/>
              </a:lnSpc>
              <a:spcAft>
                <a:spcPts val="600"/>
              </a:spcAft>
              <a:buNone/>
            </a:pPr>
            <a:r>
              <a:rPr lang="es" sz="1600" dirty="0">
                <a:solidFill>
                  <a:schemeClr val="accent2"/>
                </a:solidFill>
                <a:latin typeface="Aptos" panose="020B0004020202020204" pitchFamily="34" charset="0"/>
              </a:rPr>
              <a:t>PD: </a:t>
            </a:r>
            <a:r>
              <a:rPr lang="es" sz="1600" dirty="0">
                <a:latin typeface="Aptos" panose="020B0004020202020204" pitchFamily="34" charset="0"/>
              </a:rPr>
              <a:t>También es posible abordar los impactos de la tecnología desde diferentes perspectivas. Las siguientes partes de esta diapositiva tienen como objetivo presentar una ilustración de cómo la tecnología podría afectar la vida de las personas y su bienestar general.</a:t>
            </a:r>
          </a:p>
        </p:txBody>
      </p:sp>
    </p:spTree>
    <p:extLst>
      <p:ext uri="{BB962C8B-B14F-4D97-AF65-F5344CB8AC3E}">
        <p14:creationId xmlns:p14="http://schemas.microsoft.com/office/powerpoint/2010/main" val="428994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0F001E23-6AB2-1847-BC37-451A72DC21E6}"/>
              </a:ext>
            </a:extLst>
          </p:cNvPr>
          <p:cNvSpPr>
            <a:spLocks noGrp="1"/>
          </p:cNvSpPr>
          <p:nvPr>
            <p:ph type="title"/>
          </p:nvPr>
        </p:nvSpPr>
        <p:spPr>
          <a:xfrm>
            <a:off x="91444" y="83151"/>
            <a:ext cx="9699541" cy="1096671"/>
          </a:xfrm>
        </p:spPr>
        <p:txBody>
          <a:bodyPr>
            <a:normAutofit/>
          </a:bodyPr>
          <a:lstStyle/>
          <a:p>
            <a:pPr>
              <a:spcAft>
                <a:spcPts val="600"/>
              </a:spcAft>
            </a:pPr>
            <a:r>
              <a:rPr lang="es" sz="3200" dirty="0">
                <a:latin typeface="Aptos" panose="020B0004020202020204" pitchFamily="34" charset="0"/>
                <a:cs typeface="Calibri" panose="020F0502020204030204" pitchFamily="34" charset="0"/>
              </a:rPr>
              <a:t>Tiempo excesivo frente a la pantalla y exposición a la tecnología</a:t>
            </a:r>
          </a:p>
        </p:txBody>
      </p:sp>
      <p:sp>
        <p:nvSpPr>
          <p:cNvPr id="3" name="Content Placeholder 2"/>
          <p:cNvSpPr>
            <a:spLocks noGrp="1"/>
          </p:cNvSpPr>
          <p:nvPr>
            <p:ph idx="1"/>
          </p:nvPr>
        </p:nvSpPr>
        <p:spPr>
          <a:xfrm>
            <a:off x="445770" y="1690688"/>
            <a:ext cx="5785791" cy="4160061"/>
          </a:xfrm>
        </p:spPr>
        <p:txBody>
          <a:bodyPr>
            <a:normAutofit/>
          </a:bodyPr>
          <a:lstStyle/>
          <a:p>
            <a:pPr marL="0" indent="0">
              <a:spcAft>
                <a:spcPts val="600"/>
              </a:spcAft>
              <a:buNone/>
            </a:pPr>
            <a:r>
              <a:rPr lang="es" b="1" i="0" dirty="0">
                <a:effectLst/>
                <a:latin typeface="Aptos" panose="020B0004020202020204" pitchFamily="34" charset="0"/>
              </a:rPr>
              <a:t>El tiempo prolongado frente a la pantalla y la exposición a la tecnología </a:t>
            </a:r>
            <a:r>
              <a:rPr lang="es" i="0" dirty="0">
                <a:effectLst/>
                <a:latin typeface="Aptos" panose="020B0004020202020204" pitchFamily="34" charset="0"/>
              </a:rPr>
              <a:t>tienen efectos perjudiciales en la salud física, la salud mental y el bienestar, las conexiones sociales, la capacidad de atención y la productividad</a:t>
            </a:r>
            <a:r>
              <a:rPr lang="es" baseline="30000" dirty="0">
                <a:latin typeface="Aptos" panose="020B0004020202020204" pitchFamily="34" charset="0"/>
                <a:cs typeface="Calibri" panose="020F0502020204030204" pitchFamily="34" charset="0"/>
              </a:rPr>
              <a:t>3 </a:t>
            </a:r>
            <a:r>
              <a:rPr lang="es" i="0" dirty="0">
                <a:effectLst/>
                <a:latin typeface="Aptos" panose="020B0004020202020204" pitchFamily="34" charset="0"/>
              </a:rPr>
              <a:t>.</a:t>
            </a:r>
          </a:p>
          <a:p>
            <a:pPr marL="0" indent="0">
              <a:spcAft>
                <a:spcPts val="600"/>
              </a:spcAft>
              <a:buNone/>
            </a:pPr>
            <a:r>
              <a:rPr lang="es" dirty="0">
                <a:latin typeface="Aptos" panose="020B0004020202020204" pitchFamily="34" charset="0"/>
              </a:rPr>
              <a:t>Las consecuencias generales disminuyen el bienestar y el bienestar digital.</a:t>
            </a:r>
            <a:endParaRPr lang="en-US" i="0" dirty="0">
              <a:effectLst/>
              <a:latin typeface="Aptos" panose="020B0004020202020204" pitchFamily="34" charset="0"/>
            </a:endParaRPr>
          </a:p>
        </p:txBody>
      </p:sp>
      <p:pic>
        <p:nvPicPr>
          <p:cNvPr id="2" name="Resim 1">
            <a:extLst>
              <a:ext uri="{FF2B5EF4-FFF2-40B4-BE49-F238E27FC236}">
                <a16:creationId xmlns:a16="http://schemas.microsoft.com/office/drawing/2014/main" id="{C5B66A19-B62C-FE40-B0EF-5AA15A7EF1ED}"/>
              </a:ext>
            </a:extLst>
          </p:cNvPr>
          <p:cNvPicPr>
            <a:picLocks noChangeAspect="1"/>
          </p:cNvPicPr>
          <p:nvPr/>
        </p:nvPicPr>
        <p:blipFill>
          <a:blip r:embed="rId2"/>
          <a:srcRect r="3" b="3"/>
          <a:stretch/>
        </p:blipFill>
        <p:spPr>
          <a:xfrm>
            <a:off x="6835140" y="1218734"/>
            <a:ext cx="4662018" cy="466201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Metin kutusu 4">
            <a:extLst>
              <a:ext uri="{FF2B5EF4-FFF2-40B4-BE49-F238E27FC236}">
                <a16:creationId xmlns:a16="http://schemas.microsoft.com/office/drawing/2014/main" id="{A5296DA7-1AC4-4B0A-9A3C-2C4346BD816F}"/>
              </a:ext>
            </a:extLst>
          </p:cNvPr>
          <p:cNvSpPr txBox="1"/>
          <p:nvPr/>
        </p:nvSpPr>
        <p:spPr>
          <a:xfrm>
            <a:off x="545111" y="6314365"/>
            <a:ext cx="10515600" cy="307777"/>
          </a:xfrm>
          <a:prstGeom prst="rect">
            <a:avLst/>
          </a:prstGeom>
          <a:noFill/>
        </p:spPr>
        <p:txBody>
          <a:bodyPr wrap="square" rtlCol="0">
            <a:spAutoFit/>
          </a:bodyPr>
          <a:lstStyle/>
          <a:p>
            <a:pPr>
              <a:spcAft>
                <a:spcPts val="600"/>
              </a:spcAft>
            </a:pPr>
            <a:r>
              <a:rPr lang="en-US" sz="1400" dirty="0">
                <a:latin typeface="Aptos" panose="020B0004020202020204" pitchFamily="34" charset="0"/>
              </a:rPr>
              <a:t>3. Screens Steal Time: How Excessive Screen Use Impacts the Lives of Young People</a:t>
            </a:r>
            <a:r>
              <a:rPr lang="es" sz="1400" dirty="0">
                <a:latin typeface="Aptos" panose="020B0004020202020204" pitchFamily="34" charset="0"/>
              </a:rPr>
              <a:t>. </a:t>
            </a:r>
            <a:r>
              <a:rPr lang="es" sz="1400" dirty="0">
                <a:latin typeface="Aptos" panose="020B0004020202020204" pitchFamily="34" charset="0"/>
                <a:hlinkClick r:id="rId3"/>
              </a:rPr>
              <a:t>https://zenodo.org/records/10250536</a:t>
            </a:r>
            <a:endParaRPr lang="en-US" sz="1400" dirty="0">
              <a:latin typeface="Aptos" panose="020B0004020202020204" pitchFamily="34" charset="0"/>
            </a:endParaRPr>
          </a:p>
        </p:txBody>
      </p:sp>
    </p:spTree>
    <p:extLst>
      <p:ext uri="{BB962C8B-B14F-4D97-AF65-F5344CB8AC3E}">
        <p14:creationId xmlns:p14="http://schemas.microsoft.com/office/powerpoint/2010/main" val="78240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1589568589"/>
              </p:ext>
            </p:extLst>
          </p:nvPr>
        </p:nvGraphicFramePr>
        <p:xfrm>
          <a:off x="773536" y="1223010"/>
          <a:ext cx="10927927" cy="291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691115" y="5132144"/>
            <a:ext cx="3271390" cy="464871"/>
          </a:xfrm>
          <a:prstGeom prst="rect">
            <a:avLst/>
          </a:prstGeom>
          <a:noFill/>
        </p:spPr>
        <p:txBody>
          <a:bodyPr wrap="square">
            <a:spAutoFit/>
          </a:bodyPr>
          <a:lstStyle/>
          <a:p>
            <a:pPr marL="0" indent="0">
              <a:lnSpc>
                <a:spcPct val="150000"/>
              </a:lnSpc>
              <a:spcAft>
                <a:spcPts val="600"/>
              </a:spcAft>
              <a:buNone/>
            </a:pPr>
            <a:r>
              <a:rPr lang="es" sz="1800" b="1" dirty="0">
                <a:solidFill>
                  <a:schemeClr val="accent2"/>
                </a:solidFill>
                <a:latin typeface="Aptos" panose="020B0004020202020204" pitchFamily="34" charset="0"/>
                <a:cs typeface="Calibri" panose="020F0502020204030204" pitchFamily="34" charset="0"/>
              </a:rPr>
              <a:t>Impactos en la salud física</a:t>
            </a:r>
          </a:p>
        </p:txBody>
      </p:sp>
      <p:sp>
        <p:nvSpPr>
          <p:cNvPr id="8" name="TextBox 7">
            <a:extLst>
              <a:ext uri="{FF2B5EF4-FFF2-40B4-BE49-F238E27FC236}">
                <a16:creationId xmlns:a16="http://schemas.microsoft.com/office/drawing/2014/main" id="{CFDBD366-8A8E-444A-80C5-70ED2B599F60}"/>
              </a:ext>
            </a:extLst>
          </p:cNvPr>
          <p:cNvSpPr txBox="1"/>
          <p:nvPr/>
        </p:nvSpPr>
        <p:spPr>
          <a:xfrm>
            <a:off x="3962505" y="4296201"/>
            <a:ext cx="4015634" cy="2357697"/>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Obesidad y sedentarismo Estilo de vida</a:t>
            </a: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panose="020F0502020204030204" pitchFamily="34" charset="0"/>
              </a:rPr>
              <a:t>Problemas posturales</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Deterioro de la visión</a:t>
            </a: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Trastornos del sueño</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82135"/>
            <a:ext cx="11238947" cy="1178849"/>
          </a:xfrm>
        </p:spPr>
        <p:txBody>
          <a:bodyPr>
            <a:normAutofit fontScale="90000"/>
          </a:bodyPr>
          <a:lstStyle/>
          <a:p>
            <a:pPr algn="l">
              <a:spcAft>
                <a:spcPts val="600"/>
              </a:spcAft>
            </a:pPr>
            <a:r>
              <a:rPr lang="es" sz="4000" dirty="0">
                <a:latin typeface="Aptos" panose="020B0004020202020204" pitchFamily="34" charset="0"/>
                <a:cs typeface="Calibri" panose="020F0502020204030204" pitchFamily="34" charset="0"/>
              </a:rPr>
              <a:t>Tiempo excesivo frente a la pantalla y exposición a la tecnología</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978139" y="4296201"/>
            <a:ext cx="3723323" cy="2246769"/>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Disfunciones metabólicas relacionadas con la Ansiedad y Depresión</a:t>
            </a:r>
            <a:endParaRPr lang="tr-TR"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light"/>
              </a:rPr>
              <a:t>Exposición a la radiación</a:t>
            </a:r>
            <a:endParaRPr lang="en-US"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19110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1439128743"/>
              </p:ext>
            </p:extLst>
          </p:nvPr>
        </p:nvGraphicFramePr>
        <p:xfrm>
          <a:off x="773535" y="803332"/>
          <a:ext cx="10927927" cy="291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873995" y="4812104"/>
            <a:ext cx="3271390" cy="883383"/>
          </a:xfrm>
          <a:prstGeom prst="rect">
            <a:avLst/>
          </a:prstGeom>
          <a:noFill/>
        </p:spPr>
        <p:txBody>
          <a:bodyPr wrap="square">
            <a:spAutoFit/>
          </a:bodyPr>
          <a:lstStyle/>
          <a:p>
            <a:pPr marL="0" indent="0">
              <a:lnSpc>
                <a:spcPct val="150000"/>
              </a:lnSpc>
              <a:spcAft>
                <a:spcPts val="600"/>
              </a:spcAft>
              <a:buNone/>
            </a:pPr>
            <a:r>
              <a:rPr lang="es" sz="1800" b="1" dirty="0">
                <a:solidFill>
                  <a:schemeClr val="accent2"/>
                </a:solidFill>
                <a:latin typeface="Aptos" panose="020B0004020202020204" pitchFamily="34" charset="0"/>
                <a:cs typeface="Calibri" panose="020F0502020204030204" pitchFamily="34" charset="0"/>
              </a:rPr>
              <a:t>Impactos en la salud mental y el bienestar</a:t>
            </a:r>
          </a:p>
        </p:txBody>
      </p:sp>
      <p:sp>
        <p:nvSpPr>
          <p:cNvPr id="8" name="TextBox 7">
            <a:extLst>
              <a:ext uri="{FF2B5EF4-FFF2-40B4-BE49-F238E27FC236}">
                <a16:creationId xmlns:a16="http://schemas.microsoft.com/office/drawing/2014/main" id="{CFDBD366-8A8E-444A-80C5-70ED2B599F60}"/>
              </a:ext>
            </a:extLst>
          </p:cNvPr>
          <p:cNvSpPr txBox="1"/>
          <p:nvPr/>
        </p:nvSpPr>
        <p:spPr>
          <a:xfrm>
            <a:off x="3962505" y="4296201"/>
            <a:ext cx="4084112" cy="1985159"/>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Depresión</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Ansiedad</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Autolesión y agresión</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Trastornos del sueño</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82136"/>
            <a:ext cx="11238947" cy="857250"/>
          </a:xfrm>
        </p:spPr>
        <p:txBody>
          <a:bodyPr>
            <a:normAutofit fontScale="90000"/>
          </a:bodyPr>
          <a:lstStyle/>
          <a:p>
            <a:pPr algn="l">
              <a:spcAft>
                <a:spcPts val="600"/>
              </a:spcAft>
            </a:pPr>
            <a:r>
              <a:rPr lang="es" sz="4000" dirty="0">
                <a:latin typeface="Aptos" panose="020B0004020202020204" pitchFamily="34" charset="0"/>
                <a:cs typeface="Calibri" panose="020F0502020204030204" pitchFamily="34" charset="0"/>
              </a:rPr>
              <a:t>Tiempo excesivo frente a la pantalla y exposición a la tecnología</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772401" y="4296201"/>
            <a:ext cx="3929062" cy="2246769"/>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Imagen corporal negativa y baja autoestima</a:t>
            </a: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Escapismo (evitar los problemas de la vida real)</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85226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2544119501"/>
              </p:ext>
            </p:extLst>
          </p:nvPr>
        </p:nvGraphicFramePr>
        <p:xfrm>
          <a:off x="691115" y="1426663"/>
          <a:ext cx="10927927" cy="239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196019" y="4536202"/>
            <a:ext cx="3271390" cy="883383"/>
          </a:xfrm>
          <a:prstGeom prst="rect">
            <a:avLst/>
          </a:prstGeom>
          <a:noFill/>
        </p:spPr>
        <p:txBody>
          <a:bodyPr wrap="square">
            <a:spAutoFit/>
          </a:bodyPr>
          <a:lstStyle/>
          <a:p>
            <a:pPr marL="0" indent="0">
              <a:lnSpc>
                <a:spcPct val="150000"/>
              </a:lnSpc>
              <a:spcAft>
                <a:spcPts val="600"/>
              </a:spcAft>
              <a:buNone/>
            </a:pPr>
            <a:r>
              <a:rPr lang="es" sz="1800" b="1" dirty="0">
                <a:solidFill>
                  <a:schemeClr val="accent2"/>
                </a:solidFill>
                <a:latin typeface="Aptos" panose="020B0004020202020204" pitchFamily="34" charset="0"/>
                <a:cs typeface="Calibri" panose="020F0502020204030204" pitchFamily="34" charset="0"/>
              </a:rPr>
              <a:t>Impactos en las conexiones sociales</a:t>
            </a:r>
          </a:p>
        </p:txBody>
      </p:sp>
      <p:sp>
        <p:nvSpPr>
          <p:cNvPr id="8" name="TextBox 7">
            <a:extLst>
              <a:ext uri="{FF2B5EF4-FFF2-40B4-BE49-F238E27FC236}">
                <a16:creationId xmlns:a16="http://schemas.microsoft.com/office/drawing/2014/main" id="{CFDBD366-8A8E-444A-80C5-70ED2B599F60}"/>
              </a:ext>
            </a:extLst>
          </p:cNvPr>
          <p:cNvSpPr txBox="1"/>
          <p:nvPr/>
        </p:nvSpPr>
        <p:spPr>
          <a:xfrm>
            <a:off x="3103604" y="3643233"/>
            <a:ext cx="4084112" cy="3191708"/>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Disminución del tiempo en familia</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Reducción de la interacción cara a cara/contacto visual</a:t>
            </a:r>
          </a:p>
          <a:p>
            <a:pPr marL="285750" indent="-285750">
              <a:lnSpc>
                <a:spcPct val="150000"/>
              </a:lnSpc>
              <a:spcAft>
                <a:spcPts val="600"/>
              </a:spcAft>
              <a:buClr>
                <a:srgbClr val="FFAA5A"/>
              </a:buClr>
              <a:buFont typeface="Wingdings" panose="05000000000000000000" pitchFamily="2" charset="2"/>
              <a:buChar char="§"/>
            </a:pPr>
            <a:endParaRPr lang="sk-SK" sz="1800"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Disminución de las habilidades de comunicación en la vida real</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Comprensión menos enfática</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569413"/>
            <a:ext cx="11238947" cy="857250"/>
          </a:xfrm>
        </p:spPr>
        <p:txBody>
          <a:bodyPr>
            <a:normAutofit fontScale="90000"/>
          </a:bodyPr>
          <a:lstStyle/>
          <a:p>
            <a:pPr algn="l">
              <a:spcAft>
                <a:spcPts val="600"/>
              </a:spcAft>
            </a:pPr>
            <a:r>
              <a:rPr lang="es" sz="4000" dirty="0">
                <a:latin typeface="Aptos" panose="020B0004020202020204" pitchFamily="34" charset="0"/>
                <a:cs typeface="Calibri" panose="020F0502020204030204" pitchFamily="34" charset="0"/>
              </a:rPr>
              <a:t>Tiempo excesivo frente a la pantalla y exposición a la tecnología</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438848" y="3643233"/>
            <a:ext cx="3929062" cy="2830711"/>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Dificultad para interpretar las pistas sociales</a:t>
            </a: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Aislamiento social</a:t>
            </a: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Dependencia de conexiones virtuales</a:t>
            </a: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Menos autorregulación</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376934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1935201604"/>
              </p:ext>
            </p:extLst>
          </p:nvPr>
        </p:nvGraphicFramePr>
        <p:xfrm>
          <a:off x="691115" y="1183024"/>
          <a:ext cx="10927927" cy="239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334382" y="4271481"/>
            <a:ext cx="3271390" cy="883383"/>
          </a:xfrm>
          <a:prstGeom prst="rect">
            <a:avLst/>
          </a:prstGeom>
          <a:noFill/>
        </p:spPr>
        <p:txBody>
          <a:bodyPr wrap="square">
            <a:spAutoFit/>
          </a:bodyPr>
          <a:lstStyle/>
          <a:p>
            <a:pPr marL="0" indent="0">
              <a:lnSpc>
                <a:spcPct val="150000"/>
              </a:lnSpc>
              <a:spcAft>
                <a:spcPts val="600"/>
              </a:spcAft>
              <a:buNone/>
            </a:pPr>
            <a:r>
              <a:rPr lang="es" b="1" dirty="0">
                <a:solidFill>
                  <a:schemeClr val="accent2"/>
                </a:solidFill>
                <a:latin typeface="Aptos" panose="020B0004020202020204" pitchFamily="34" charset="0"/>
                <a:cs typeface="Calibri" panose="020F0502020204030204" pitchFamily="34" charset="0"/>
              </a:rPr>
              <a:t>Impactos en la </a:t>
            </a:r>
            <a:br>
              <a:rPr lang="sk-SK" b="1" dirty="0">
                <a:solidFill>
                  <a:schemeClr val="accent2"/>
                </a:solidFill>
                <a:latin typeface="Aptos" panose="020B0004020202020204" pitchFamily="34" charset="0"/>
                <a:cs typeface="Calibri" panose="020F0502020204030204" pitchFamily="34" charset="0"/>
              </a:rPr>
            </a:br>
            <a:r>
              <a:rPr lang="es" b="1" dirty="0">
                <a:solidFill>
                  <a:schemeClr val="accent2"/>
                </a:solidFill>
                <a:latin typeface="Aptos" panose="020B0004020202020204" pitchFamily="34" charset="0"/>
                <a:cs typeface="Calibri" panose="020F0502020204030204" pitchFamily="34" charset="0"/>
              </a:rPr>
              <a:t>capacidad de atención y la creatividad</a:t>
            </a:r>
          </a:p>
        </p:txBody>
      </p:sp>
      <p:sp>
        <p:nvSpPr>
          <p:cNvPr id="8" name="TextBox 7">
            <a:extLst>
              <a:ext uri="{FF2B5EF4-FFF2-40B4-BE49-F238E27FC236}">
                <a16:creationId xmlns:a16="http://schemas.microsoft.com/office/drawing/2014/main" id="{CFDBD366-8A8E-444A-80C5-70ED2B599F60}"/>
              </a:ext>
            </a:extLst>
          </p:cNvPr>
          <p:cNvSpPr txBox="1"/>
          <p:nvPr/>
        </p:nvSpPr>
        <p:spPr>
          <a:xfrm>
            <a:off x="3089366" y="3823731"/>
            <a:ext cx="4562717" cy="2843664"/>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Capacidad reducida para concentrarse</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Distracción</a:t>
            </a:r>
            <a:endParaRPr lang="sk-SK" sz="1800"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endParaRPr lang="sk-SK" sz="1800"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Procesamiento de información reducido</a:t>
            </a:r>
          </a:p>
          <a:p>
            <a:pPr marL="285750" indent="-285750">
              <a:lnSpc>
                <a:spcPct val="150000"/>
              </a:lnSpc>
              <a:spcAft>
                <a:spcPts val="600"/>
              </a:spcAft>
              <a:buClr>
                <a:srgbClr val="FFAA5A"/>
              </a:buClr>
              <a:buFont typeface="Wingdings" panose="05000000000000000000" pitchFamily="2" charset="2"/>
              <a:buChar char="§"/>
            </a:pPr>
            <a:r>
              <a:rPr lang="es" sz="1800" dirty="0">
                <a:latin typeface="Aptos" panose="020B0004020202020204" pitchFamily="34" charset="0"/>
                <a:cs typeface="Calibri" panose="020F0502020204030204" pitchFamily="34" charset="0"/>
              </a:rPr>
              <a:t>Pensamiento profundo reducido</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300734"/>
            <a:ext cx="11238947" cy="857250"/>
          </a:xfrm>
        </p:spPr>
        <p:txBody>
          <a:bodyPr>
            <a:normAutofit fontScale="90000"/>
          </a:bodyPr>
          <a:lstStyle/>
          <a:p>
            <a:pPr algn="l">
              <a:spcAft>
                <a:spcPts val="600"/>
              </a:spcAft>
            </a:pPr>
            <a:r>
              <a:rPr lang="es" sz="4000" dirty="0">
                <a:latin typeface="Aptos" panose="020B0004020202020204" pitchFamily="34" charset="0"/>
                <a:cs typeface="Calibri" panose="020F0502020204030204" pitchFamily="34" charset="0"/>
              </a:rPr>
              <a:t>Tiempo excesivo frente a la pantalla y exposición a la tecnología</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689980" y="3823731"/>
            <a:ext cx="3929062" cy="2662267"/>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Dependencia del entorno virtual y disminución de la creatividad asociada</a:t>
            </a:r>
          </a:p>
          <a:p>
            <a:pPr marL="285750" indent="-285750">
              <a:lnSpc>
                <a:spcPct val="150000"/>
              </a:lnSpc>
              <a:spcAft>
                <a:spcPts val="600"/>
              </a:spcAft>
              <a:buClr>
                <a:srgbClr val="FFAA5A"/>
              </a:buClr>
              <a:buFont typeface="Wingdings" panose="05000000000000000000" pitchFamily="2" charset="2"/>
              <a:buChar char="§"/>
            </a:pPr>
            <a:r>
              <a:rPr lang="es" dirty="0">
                <a:latin typeface="Aptos" panose="020B0004020202020204" pitchFamily="34" charset="0"/>
                <a:cs typeface="Calibri"/>
              </a:rPr>
              <a:t>Dependencia de estímulos externos</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5551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836676" y="365125"/>
            <a:ext cx="10515600" cy="902424"/>
          </a:xfrm>
        </p:spPr>
        <p:txBody>
          <a:bodyPr>
            <a:normAutofit/>
          </a:bodyPr>
          <a:lstStyle/>
          <a:p>
            <a:pPr algn="l">
              <a:spcAft>
                <a:spcPts val="600"/>
              </a:spcAft>
            </a:pPr>
            <a:r>
              <a:rPr lang="es" dirty="0">
                <a:latin typeface="Aptos" panose="020B0004020202020204" pitchFamily="34" charset="0"/>
                <a:cs typeface="Calibri" panose="020F0502020204030204" pitchFamily="34" charset="0"/>
              </a:rPr>
              <a:t>Redes sociales</a:t>
            </a:r>
          </a:p>
        </p:txBody>
      </p:sp>
      <p:sp>
        <p:nvSpPr>
          <p:cNvPr id="3" name="Content Placeholder 2"/>
          <p:cNvSpPr>
            <a:spLocks noGrp="1"/>
          </p:cNvSpPr>
          <p:nvPr>
            <p:ph idx="1"/>
          </p:nvPr>
        </p:nvSpPr>
        <p:spPr>
          <a:xfrm>
            <a:off x="628650" y="1417321"/>
            <a:ext cx="6445986" cy="4759642"/>
          </a:xfrm>
        </p:spPr>
        <p:txBody>
          <a:bodyPr>
            <a:normAutofit fontScale="92500" lnSpcReduction="10000"/>
          </a:bodyPr>
          <a:lstStyle/>
          <a:p>
            <a:pPr>
              <a:spcAft>
                <a:spcPts val="600"/>
              </a:spcAft>
            </a:pPr>
            <a:r>
              <a:rPr lang="es" i="0" dirty="0">
                <a:effectLst/>
                <a:latin typeface="Aptos" panose="020B0004020202020204" pitchFamily="34" charset="0"/>
              </a:rPr>
              <a:t>El uso habitual de las redes sociales ha creado un entorno complicado que los adultos deben gestionar. </a:t>
            </a:r>
            <a:r>
              <a:rPr lang="es" dirty="0">
                <a:latin typeface="Aptos" panose="020B0004020202020204" pitchFamily="34" charset="0"/>
              </a:rPr>
              <a:t>Por un lado, presenta muchas oportunidades y, por otro, genera graves riesgos, peligros o preocupaciones para el bienestar de los adultos.</a:t>
            </a:r>
          </a:p>
          <a:p>
            <a:pPr>
              <a:spcAft>
                <a:spcPts val="600"/>
              </a:spcAft>
            </a:pPr>
            <a:r>
              <a:rPr lang="es" b="1" dirty="0">
                <a:latin typeface="Aptos" panose="020B0004020202020204" pitchFamily="34" charset="0"/>
              </a:rPr>
              <a:t>Para garantizar el bienestar digital de un individuo es necesario comprender claramente los impactos negativos de las redes sociales en el bienestar de las personas y el bienestar digital, además de considerar sus posibles beneficios.</a:t>
            </a:r>
          </a:p>
        </p:txBody>
      </p:sp>
      <p:pic>
        <p:nvPicPr>
          <p:cNvPr id="2" name="Resim 1">
            <a:extLst>
              <a:ext uri="{FF2B5EF4-FFF2-40B4-BE49-F238E27FC236}">
                <a16:creationId xmlns:a16="http://schemas.microsoft.com/office/drawing/2014/main" id="{899691CC-E4B9-CD4D-B56E-EFC1A830BEBA}"/>
              </a:ext>
            </a:extLst>
          </p:cNvPr>
          <p:cNvPicPr>
            <a:picLocks noChangeAspect="1"/>
          </p:cNvPicPr>
          <p:nvPr/>
        </p:nvPicPr>
        <p:blipFill>
          <a:blip r:embed="rId2"/>
          <a:srcRect l="232" r="1" b="1"/>
          <a:stretch/>
        </p:blipFill>
        <p:spPr>
          <a:xfrm>
            <a:off x="7074636" y="2008729"/>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150934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773620"/>
            <a:ext cx="4058316" cy="5583126"/>
          </a:xfrm>
        </p:spPr>
        <p:txBody>
          <a:bodyPr>
            <a:normAutofit/>
          </a:bodyPr>
          <a:lstStyle/>
          <a:p>
            <a:pPr algn="r"/>
            <a:r>
              <a:rPr lang="es" dirty="0">
                <a:solidFill>
                  <a:srgbClr val="FFAA5A"/>
                </a:solidFill>
                <a:latin typeface="Aptos" panose="020B0004020202020204" pitchFamily="34" charset="0"/>
                <a:cs typeface="Calibri Light" panose="020F0302020204030204" pitchFamily="34" charset="0"/>
              </a:rPr>
              <a:t>BIENESTAR DIGITAL: </a:t>
            </a:r>
            <a:br>
              <a:rPr lang="en-US" dirty="0">
                <a:latin typeface="Aptos" panose="020B0004020202020204" pitchFamily="34" charset="0"/>
                <a:cs typeface="Calibri Light" panose="020F0302020204030204" pitchFamily="34" charset="0"/>
              </a:rPr>
            </a:br>
            <a:r>
              <a:rPr lang="es" dirty="0">
                <a:latin typeface="Aptos" panose="020B0004020202020204" pitchFamily="34" charset="0"/>
                <a:cs typeface="Calibri Light" panose="020F0302020204030204" pitchFamily="34" charset="0"/>
              </a:rPr>
              <a:t>El impacto de la tecnología en el bienestar digital</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2901180782"/>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6C3A51AC-AA67-043D-DB6A-0CE4D4A485CB}"/>
              </a:ext>
            </a:extLst>
          </p:cNvPr>
          <p:cNvGraphicFramePr>
            <a:graphicFrameLocks noGrp="1"/>
          </p:cNvGraphicFramePr>
          <p:nvPr>
            <p:ph idx="1"/>
            <p:extLst>
              <p:ext uri="{D42A27DB-BD31-4B8C-83A1-F6EECF244321}">
                <p14:modId xmlns:p14="http://schemas.microsoft.com/office/powerpoint/2010/main" val="1252545184"/>
              </p:ext>
            </p:extLst>
          </p:nvPr>
        </p:nvGraphicFramePr>
        <p:xfrm>
          <a:off x="691115" y="1366338"/>
          <a:ext cx="11024635" cy="5126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691115" y="365126"/>
            <a:ext cx="11238947" cy="1058364"/>
          </a:xfrm>
        </p:spPr>
        <p:txBody>
          <a:bodyPr>
            <a:normAutofit/>
          </a:bodyPr>
          <a:lstStyle/>
          <a:p>
            <a:pPr algn="l">
              <a:spcAft>
                <a:spcPts val="600"/>
              </a:spcAft>
            </a:pPr>
            <a:r>
              <a:rPr lang="es" sz="3800" dirty="0">
                <a:latin typeface="Aptos" panose="020B0004020202020204" pitchFamily="34" charset="0"/>
                <a:cs typeface="Calibri" panose="020F0502020204030204" pitchFamily="34" charset="0"/>
              </a:rPr>
              <a:t>Redes sociales</a:t>
            </a:r>
          </a:p>
        </p:txBody>
      </p:sp>
    </p:spTree>
    <p:extLst>
      <p:ext uri="{BB962C8B-B14F-4D97-AF65-F5344CB8AC3E}">
        <p14:creationId xmlns:p14="http://schemas.microsoft.com/office/powerpoint/2010/main" val="143990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56BC36D5-C2F0-3BC2-9373-0881C726A3B7}"/>
              </a:ext>
            </a:extLst>
          </p:cNvPr>
          <p:cNvGraphicFramePr>
            <a:graphicFrameLocks noGrp="1"/>
          </p:cNvGraphicFramePr>
          <p:nvPr>
            <p:ph idx="1"/>
            <p:extLst>
              <p:ext uri="{D42A27DB-BD31-4B8C-83A1-F6EECF244321}">
                <p14:modId xmlns:p14="http://schemas.microsoft.com/office/powerpoint/2010/main" val="373264703"/>
              </p:ext>
            </p:extLst>
          </p:nvPr>
        </p:nvGraphicFramePr>
        <p:xfrm>
          <a:off x="691114" y="885826"/>
          <a:ext cx="10662685"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4">
            <a:extLst>
              <a:ext uri="{FF2B5EF4-FFF2-40B4-BE49-F238E27FC236}">
                <a16:creationId xmlns:a16="http://schemas.microsoft.com/office/drawing/2014/main" id="{A5296DA7-1AC4-4B0A-9A3C-2C4346BD816F}"/>
              </a:ext>
            </a:extLst>
          </p:cNvPr>
          <p:cNvSpPr txBox="1"/>
          <p:nvPr/>
        </p:nvSpPr>
        <p:spPr>
          <a:xfrm>
            <a:off x="738184" y="6215875"/>
            <a:ext cx="10515600" cy="461665"/>
          </a:xfrm>
          <a:prstGeom prst="rect">
            <a:avLst/>
          </a:prstGeom>
          <a:noFill/>
        </p:spPr>
        <p:txBody>
          <a:bodyPr wrap="square" lIns="91440" tIns="45720" rIns="91440" bIns="45720" rtlCol="0" anchor="t">
            <a:spAutoFit/>
          </a:bodyPr>
          <a:lstStyle/>
          <a:p>
            <a:r>
              <a:rPr lang="en-US" sz="1200" dirty="0">
                <a:latin typeface="Aptos" panose="020B0004020202020204" pitchFamily="34" charset="0"/>
                <a:hlinkClick r:id="rId7"/>
              </a:rPr>
              <a:t>4. Gupta, C., </a:t>
            </a:r>
            <a:r>
              <a:rPr lang="en-US" sz="1200" dirty="0" err="1">
                <a:latin typeface="Aptos" panose="020B0004020202020204" pitchFamily="34" charset="0"/>
                <a:hlinkClick r:id="rId7"/>
              </a:rPr>
              <a:t>Jogdand</a:t>
            </a:r>
            <a:r>
              <a:rPr lang="en-US" sz="1200" dirty="0">
                <a:latin typeface="Aptos" panose="020B0004020202020204" pitchFamily="34" charset="0"/>
                <a:hlinkClick r:id="rId7"/>
              </a:rPr>
              <a:t>, S., &amp; Kumar, M., (2022). Reviewing the impact of social media on the mental health of adolescents and young adults. </a:t>
            </a:r>
            <a:r>
              <a:rPr lang="en-US" sz="1200" dirty="0" err="1">
                <a:latin typeface="Aptos" panose="020B0004020202020204" pitchFamily="34" charset="0"/>
                <a:hlinkClick r:id="rId7"/>
              </a:rPr>
              <a:t>Cureus</a:t>
            </a:r>
            <a:r>
              <a:rPr lang="en-US" sz="1200" dirty="0">
                <a:latin typeface="Aptos" panose="020B0004020202020204" pitchFamily="34" charset="0"/>
                <a:hlinkClick r:id="rId7"/>
              </a:rPr>
              <a:t>, 14(10), e30143.</a:t>
            </a:r>
            <a:endParaRPr lang="es" sz="1200" dirty="0">
              <a:latin typeface="Aptos" panose="020B0004020202020204" pitchFamily="34" charset="0"/>
              <a:hlinkClick r:id="rId7"/>
            </a:endParaRPr>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691114" y="176531"/>
            <a:ext cx="4566685" cy="709294"/>
          </a:xfrm>
        </p:spPr>
        <p:txBody>
          <a:bodyPr>
            <a:normAutofit/>
          </a:bodyPr>
          <a:lstStyle/>
          <a:p>
            <a:pPr algn="l">
              <a:spcAft>
                <a:spcPts val="600"/>
              </a:spcAft>
            </a:pPr>
            <a:r>
              <a:rPr lang="es" sz="3800" dirty="0">
                <a:latin typeface="Aptos" panose="020B0004020202020204" pitchFamily="34" charset="0"/>
                <a:cs typeface="Calibri" panose="020F0502020204030204" pitchFamily="34" charset="0"/>
              </a:rPr>
              <a:t>Redes sociales</a:t>
            </a:r>
            <a:endParaRPr lang="en-US" sz="3800" dirty="0">
              <a:solidFill>
                <a:srgbClr val="FFAA5A"/>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6641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479393" y="1070800"/>
            <a:ext cx="2873405" cy="5583126"/>
          </a:xfrm>
        </p:spPr>
        <p:txBody>
          <a:bodyPr>
            <a:normAutofit/>
          </a:bodyPr>
          <a:lstStyle/>
          <a:p>
            <a:pPr algn="l">
              <a:spcAft>
                <a:spcPts val="600"/>
              </a:spcAft>
            </a:pPr>
            <a:r>
              <a:rPr lang="es" sz="5400" dirty="0">
                <a:solidFill>
                  <a:srgbClr val="FFAA5A"/>
                </a:solidFill>
                <a:latin typeface="Aptos" panose="020B0004020202020204" pitchFamily="34" charset="0"/>
                <a:cs typeface="Calibri" panose="020F0502020204030204" pitchFamily="34" charset="0"/>
              </a:rPr>
              <a:t>Redes sociales</a:t>
            </a: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2">
            <a:extLst>
              <a:ext uri="{FF2B5EF4-FFF2-40B4-BE49-F238E27FC236}">
                <a16:creationId xmlns:a16="http://schemas.microsoft.com/office/drawing/2014/main" id="{2C3383F7-7AD7-2DF6-D582-B423A22AA0F8}"/>
              </a:ext>
            </a:extLst>
          </p:cNvPr>
          <p:cNvGraphicFramePr>
            <a:graphicFrameLocks noGrp="1"/>
          </p:cNvGraphicFramePr>
          <p:nvPr>
            <p:ph idx="1"/>
            <p:extLst>
              <p:ext uri="{D42A27DB-BD31-4B8C-83A1-F6EECF244321}">
                <p14:modId xmlns:p14="http://schemas.microsoft.com/office/powerpoint/2010/main" val="3301271971"/>
              </p:ext>
            </p:extLst>
          </p:nvPr>
        </p:nvGraphicFramePr>
        <p:xfrm>
          <a:off x="3575842" y="634326"/>
          <a:ext cx="813675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04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90" y="1423490"/>
            <a:ext cx="10662685" cy="4548685"/>
          </a:xfrm>
        </p:spPr>
        <p:txBody>
          <a:bodyPr>
            <a:noAutofit/>
          </a:bodyPr>
          <a:lstStyle/>
          <a:p>
            <a:pPr marL="0" indent="0">
              <a:lnSpc>
                <a:spcPct val="150000"/>
              </a:lnSpc>
              <a:spcAft>
                <a:spcPts val="600"/>
              </a:spcAft>
              <a:buNone/>
            </a:pPr>
            <a:br>
              <a:rPr lang="en-US" sz="1800" b="1" i="0" dirty="0">
                <a:effectLst/>
                <a:latin typeface="+mj-lt"/>
              </a:rPr>
            </a:br>
            <a:endParaRPr lang="en-US" sz="1800" b="1" i="0" dirty="0">
              <a:effectLst/>
              <a:latin typeface="+mj-lt"/>
            </a:endParaRPr>
          </a:p>
          <a:p>
            <a:pPr marL="0" indent="0">
              <a:lnSpc>
                <a:spcPct val="150000"/>
              </a:lnSpc>
              <a:spcAft>
                <a:spcPts val="600"/>
              </a:spcAft>
              <a:buNone/>
            </a:pPr>
            <a:br>
              <a:rPr lang="en-US" sz="1800" b="1" i="0" dirty="0">
                <a:effectLst/>
                <a:latin typeface="+mj-lt"/>
              </a:rPr>
            </a:br>
            <a:endParaRPr lang="en-US" sz="1800" b="1" i="0" dirty="0">
              <a:effectLst/>
              <a:latin typeface="+mj-lt"/>
            </a:endParaRPr>
          </a:p>
          <a:p>
            <a:pPr marL="0" indent="0">
              <a:lnSpc>
                <a:spcPct val="150000"/>
              </a:lnSpc>
              <a:spcAft>
                <a:spcPts val="600"/>
              </a:spcAft>
              <a:buNone/>
            </a:pPr>
            <a:endParaRPr lang="en-US" sz="1800" b="1" i="0" dirty="0">
              <a:effectLst/>
              <a:latin typeface="+mj-lt"/>
            </a:endParaRPr>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691115" y="365126"/>
            <a:ext cx="11238947" cy="1058364"/>
          </a:xfrm>
        </p:spPr>
        <p:txBody>
          <a:bodyPr>
            <a:normAutofit/>
          </a:bodyPr>
          <a:lstStyle/>
          <a:p>
            <a:pPr algn="l">
              <a:spcAft>
                <a:spcPts val="600"/>
              </a:spcAft>
            </a:pPr>
            <a:r>
              <a:rPr lang="es" sz="3800" dirty="0">
                <a:latin typeface="Aptos" panose="020B0004020202020204" pitchFamily="34" charset="0"/>
                <a:cs typeface="Calibri" panose="020F0502020204030204" pitchFamily="34" charset="0"/>
              </a:rPr>
              <a:t>Sobrecarga de información y estrés</a:t>
            </a:r>
          </a:p>
        </p:txBody>
      </p:sp>
      <p:sp>
        <p:nvSpPr>
          <p:cNvPr id="5" name="Metin kutusu 4">
            <a:extLst>
              <a:ext uri="{FF2B5EF4-FFF2-40B4-BE49-F238E27FC236}">
                <a16:creationId xmlns:a16="http://schemas.microsoft.com/office/drawing/2014/main" id="{74E2F1B5-EC65-224F-8B17-07D0DDBEB523}"/>
              </a:ext>
            </a:extLst>
          </p:cNvPr>
          <p:cNvSpPr txBox="1"/>
          <p:nvPr/>
        </p:nvSpPr>
        <p:spPr>
          <a:xfrm>
            <a:off x="808776" y="1173639"/>
            <a:ext cx="7432757" cy="5741828"/>
          </a:xfrm>
          <a:prstGeom prst="rect">
            <a:avLst/>
          </a:prstGeom>
          <a:noFill/>
        </p:spPr>
        <p:txBody>
          <a:bodyPr wrap="square" lIns="91440" tIns="45720" rIns="91440" bIns="45720" anchor="t">
            <a:spAutoFit/>
          </a:bodyPr>
          <a:lstStyle/>
          <a:p>
            <a:r>
              <a:rPr lang="es" sz="2000" b="0" i="0" dirty="0">
                <a:solidFill>
                  <a:schemeClr val="accent2"/>
                </a:solidFill>
                <a:effectLst/>
                <a:latin typeface="Aptos" panose="020B0004020202020204" pitchFamily="34" charset="0"/>
              </a:rPr>
              <a:t>La sobrecarga de información (IO) </a:t>
            </a:r>
            <a:r>
              <a:rPr lang="es" sz="2000" b="0" i="0" dirty="0">
                <a:solidFill>
                  <a:srgbClr val="404040"/>
                </a:solidFill>
                <a:effectLst/>
                <a:latin typeface="Aptos" panose="020B0004020202020204" pitchFamily="34" charset="0"/>
              </a:rPr>
              <a:t>en el mundo digital es el resultado de un nivel abundante de información en varias plataformas en línea y de una entrega de información </a:t>
            </a:r>
            <a:r>
              <a:rPr lang="es" sz="2000" dirty="0">
                <a:solidFill>
                  <a:srgbClr val="404040"/>
                </a:solidFill>
                <a:latin typeface="Aptos" panose="020B0004020202020204" pitchFamily="34" charset="0"/>
              </a:rPr>
              <a:t>a alta velocidad</a:t>
            </a:r>
            <a:r>
              <a:rPr lang="es" sz="2000" b="0" i="0" dirty="0">
                <a:solidFill>
                  <a:srgbClr val="404040"/>
                </a:solidFill>
                <a:effectLst/>
                <a:latin typeface="Aptos" panose="020B0004020202020204" pitchFamily="34" charset="0"/>
              </a:rPr>
              <a:t>. Debido a la rápida mejora en la cantidad de herramientas y recursos </a:t>
            </a:r>
            <a:r>
              <a:rPr lang="es" sz="2000" dirty="0">
                <a:solidFill>
                  <a:srgbClr val="404040"/>
                </a:solidFill>
                <a:latin typeface="Aptos" panose="020B0004020202020204" pitchFamily="34" charset="0"/>
              </a:rPr>
              <a:t>en línea , la cantidad de información disponible en línea aumenta cada día que pasa.</a:t>
            </a:r>
            <a:endParaRPr lang="en-US" sz="2000" b="0" i="0" dirty="0">
              <a:solidFill>
                <a:srgbClr val="404040"/>
              </a:solidFill>
              <a:effectLst/>
              <a:latin typeface="Aptos" panose="020B0004020202020204" pitchFamily="34" charset="0"/>
            </a:endParaRPr>
          </a:p>
          <a:p>
            <a:endParaRPr lang="en-US" sz="2000" dirty="0">
              <a:solidFill>
                <a:srgbClr val="404040"/>
              </a:solidFill>
              <a:latin typeface="Aptos" panose="020B0004020202020204" pitchFamily="34" charset="0"/>
            </a:endParaRPr>
          </a:p>
          <a:p>
            <a:r>
              <a:rPr lang="es" sz="2000" b="0" i="0" dirty="0">
                <a:solidFill>
                  <a:srgbClr val="404040"/>
                </a:solidFill>
                <a:effectLst/>
                <a:latin typeface="Aptos" panose="020B0004020202020204" pitchFamily="34" charset="0"/>
              </a:rPr>
              <a:t>La IO podría provocar </a:t>
            </a:r>
            <a:r>
              <a:rPr lang="es" sz="2000" b="0" i="0" dirty="0">
                <a:solidFill>
                  <a:schemeClr val="accent2"/>
                </a:solidFill>
                <a:effectLst/>
                <a:latin typeface="Aptos" panose="020B0004020202020204" pitchFamily="34" charset="0"/>
              </a:rPr>
              <a:t>estrés </a:t>
            </a:r>
            <a:r>
              <a:rPr lang="es" sz="2000" b="0" i="0" dirty="0">
                <a:effectLst/>
                <a:latin typeface="Aptos" panose="020B0004020202020204" pitchFamily="34" charset="0"/>
              </a:rPr>
              <a:t>en adultos </a:t>
            </a:r>
            <a:r>
              <a:rPr lang="es" sz="2000" dirty="0">
                <a:latin typeface="Aptos" panose="020B0004020202020204" pitchFamily="34" charset="0"/>
              </a:rPr>
              <a:t>por las siguientes razones:</a:t>
            </a:r>
          </a:p>
          <a:p>
            <a:pPr marL="742950" lvl="1" indent="-285750">
              <a:lnSpc>
                <a:spcPct val="150000"/>
              </a:lnSpc>
              <a:buClr>
                <a:srgbClr val="FFAA5A"/>
              </a:buClr>
              <a:buFont typeface="Wingdings" pitchFamily="2" charset="2"/>
              <a:buChar char="§"/>
            </a:pPr>
            <a:r>
              <a:rPr lang="es" sz="2000" dirty="0">
                <a:latin typeface="Aptos" panose="020B0004020202020204" pitchFamily="34" charset="0"/>
              </a:rPr>
              <a:t>La IO puede complicar la toma de decisiones.</a:t>
            </a:r>
          </a:p>
          <a:p>
            <a:pPr marL="742950" lvl="1" indent="-285750">
              <a:lnSpc>
                <a:spcPct val="150000"/>
              </a:lnSpc>
              <a:buClr>
                <a:srgbClr val="FFAA5A"/>
              </a:buClr>
              <a:buFont typeface="Wingdings" pitchFamily="2" charset="2"/>
              <a:buChar char="§"/>
            </a:pPr>
            <a:r>
              <a:rPr lang="es" sz="2000" dirty="0">
                <a:latin typeface="Aptos" panose="020B0004020202020204" pitchFamily="34" charset="0"/>
              </a:rPr>
              <a:t>La IO puede fomentar la percepción de falta de control sobre la información.</a:t>
            </a:r>
          </a:p>
          <a:p>
            <a:pPr marL="742950" lvl="1" indent="-285750">
              <a:lnSpc>
                <a:spcPct val="150000"/>
              </a:lnSpc>
              <a:buClr>
                <a:srgbClr val="FFAA5A"/>
              </a:buClr>
              <a:buFont typeface="Wingdings" pitchFamily="2" charset="2"/>
              <a:buChar char="§"/>
            </a:pPr>
            <a:r>
              <a:rPr lang="es" sz="2000" dirty="0">
                <a:latin typeface="Aptos" panose="020B0004020202020204" pitchFamily="34" charset="0"/>
              </a:rPr>
              <a:t>La IO puede provocar una disminución de la capacidad de atención y concentración.</a:t>
            </a:r>
          </a:p>
          <a:p>
            <a:pPr marL="742950" lvl="1" indent="-285750">
              <a:lnSpc>
                <a:spcPct val="150000"/>
              </a:lnSpc>
              <a:buClr>
                <a:srgbClr val="FFAA5A"/>
              </a:buClr>
              <a:buFont typeface="Wingdings" pitchFamily="2" charset="2"/>
              <a:buChar char="§"/>
            </a:pPr>
            <a:r>
              <a:rPr lang="es" sz="2000" dirty="0">
                <a:latin typeface="Aptos" panose="020B0004020202020204" pitchFamily="34" charset="0"/>
              </a:rPr>
              <a:t>La IO puede generar miedo a perderse algo.</a:t>
            </a:r>
          </a:p>
          <a:p>
            <a:pPr marL="742950" lvl="1" indent="-285750">
              <a:lnSpc>
                <a:spcPct val="150000"/>
              </a:lnSpc>
              <a:buClr>
                <a:srgbClr val="FFAA5A"/>
              </a:buClr>
              <a:buFont typeface="Wingdings" pitchFamily="2" charset="2"/>
              <a:buChar char="§"/>
            </a:pPr>
            <a:r>
              <a:rPr lang="es" sz="2000" dirty="0">
                <a:latin typeface="Aptos" panose="020B0004020202020204" pitchFamily="34" charset="0"/>
              </a:rPr>
              <a:t>La IO puede aumentar la presión del tiempo.</a:t>
            </a:r>
          </a:p>
        </p:txBody>
      </p:sp>
      <p:pic>
        <p:nvPicPr>
          <p:cNvPr id="2" name="Resim 1">
            <a:extLst>
              <a:ext uri="{FF2B5EF4-FFF2-40B4-BE49-F238E27FC236}">
                <a16:creationId xmlns:a16="http://schemas.microsoft.com/office/drawing/2014/main" id="{0C0DF74A-5A3C-BD4C-A84B-0604F9576AF4}"/>
              </a:ext>
            </a:extLst>
          </p:cNvPr>
          <p:cNvPicPr>
            <a:picLocks noChangeAspect="1"/>
          </p:cNvPicPr>
          <p:nvPr/>
        </p:nvPicPr>
        <p:blipFill>
          <a:blip r:embed="rId2"/>
          <a:stretch>
            <a:fillRect/>
          </a:stretch>
        </p:blipFill>
        <p:spPr>
          <a:xfrm>
            <a:off x="8330618" y="1475477"/>
            <a:ext cx="3599443" cy="3599443"/>
          </a:xfrm>
          <a:prstGeom prst="rect">
            <a:avLst/>
          </a:prstGeom>
        </p:spPr>
      </p:pic>
    </p:spTree>
    <p:extLst>
      <p:ext uri="{BB962C8B-B14F-4D97-AF65-F5344CB8AC3E}">
        <p14:creationId xmlns:p14="http://schemas.microsoft.com/office/powerpoint/2010/main" val="65895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pPr>
              <a:spcAft>
                <a:spcPts val="600"/>
              </a:spcAft>
            </a:pPr>
            <a:r>
              <a:rPr lang="es" sz="4600" dirty="0">
                <a:latin typeface="Aptos" panose="020B0004020202020204" pitchFamily="34" charset="0"/>
                <a:cs typeface="Calibri" panose="020F0502020204030204" pitchFamily="34" charset="0"/>
              </a:rPr>
              <a:t>Sobrecarga de información y estrés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C65A4E-BBEF-43AE-34B7-B66715365F75}"/>
              </a:ext>
            </a:extLst>
          </p:cNvPr>
          <p:cNvGraphicFramePr>
            <a:graphicFrameLocks noGrp="1"/>
          </p:cNvGraphicFramePr>
          <p:nvPr>
            <p:ph idx="1"/>
            <p:extLst>
              <p:ext uri="{D42A27DB-BD31-4B8C-83A1-F6EECF244321}">
                <p14:modId xmlns:p14="http://schemas.microsoft.com/office/powerpoint/2010/main" val="32588401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170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5" y="148158"/>
            <a:ext cx="5393360" cy="927081"/>
          </a:xfrm>
        </p:spPr>
        <p:txBody>
          <a:bodyPr>
            <a:normAutofit/>
          </a:bodyPr>
          <a:lstStyle/>
          <a:p>
            <a:pPr algn="l"/>
            <a:r>
              <a:rPr lang="es" sz="4400">
                <a:latin typeface="Aptos" panose="020B0004020202020204" pitchFamily="34" charset="0"/>
              </a:rPr>
              <a:t>RECORDATORIOS</a:t>
            </a:r>
            <a:endParaRPr lang="es" sz="44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lnSpcReduction="10000"/>
          </a:bodyPr>
          <a:lstStyle/>
          <a:p>
            <a:pPr>
              <a:spcAft>
                <a:spcPts val="600"/>
              </a:spcAft>
            </a:pPr>
            <a:r>
              <a:rPr lang="es" dirty="0">
                <a:latin typeface="Aptos" panose="020B0004020202020204" pitchFamily="34" charset="0"/>
              </a:rPr>
              <a:t>El bienestar digital es una cuestión holística que abarca los intentos de los individuos por establecer relaciones saludables con la tecnología y los resultados de sus intentos (sus estados).</a:t>
            </a:r>
          </a:p>
          <a:p>
            <a:pPr>
              <a:spcAft>
                <a:spcPts val="600"/>
              </a:spcAft>
            </a:pPr>
            <a:r>
              <a:rPr lang="es" dirty="0">
                <a:latin typeface="Aptos" panose="020B0004020202020204" pitchFamily="34" charset="0"/>
              </a:rPr>
              <a:t>Cuanto más conscientes, comprensivos y prácticos sean los adultos en materia de bienestar digital, más posibilidades tendrán de beneficiarse realmente de la tecnología y eliminar sus efectos negativos.</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Resim 4">
            <a:extLst>
              <a:ext uri="{FF2B5EF4-FFF2-40B4-BE49-F238E27FC236}">
                <a16:creationId xmlns:a16="http://schemas.microsoft.com/office/drawing/2014/main" id="{BB5D2F0A-3C14-8B4B-A8B2-6DBCCD66CAF9}"/>
              </a:ext>
            </a:extLst>
          </p:cNvPr>
          <p:cNvPicPr>
            <a:picLocks noChangeAspect="1"/>
          </p:cNvPicPr>
          <p:nvPr/>
        </p:nvPicPr>
        <p:blipFill>
          <a:blip r:embed="rId2"/>
          <a:srcRect r="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32895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s" sz="2650" b="1" dirty="0">
                <a:solidFill>
                  <a:srgbClr val="92BAB5"/>
                </a:solidFill>
                <a:latin typeface="Aptos"/>
                <a:ea typeface="Inter"/>
                <a:cs typeface="Inter"/>
                <a:sym typeface="Inter"/>
              </a:rPr>
              <a:t>Licencia libre </a:t>
            </a:r>
          </a:p>
          <a:p>
            <a:pPr algn="just">
              <a:lnSpc>
                <a:spcPts val="1803"/>
              </a:lnSpc>
              <a:spcBef>
                <a:spcPct val="0"/>
              </a:spcBef>
            </a:pPr>
            <a:r>
              <a:rPr lang="es" sz="2133" dirty="0">
                <a:latin typeface="Aptos" panose="020B0004020202020204" pitchFamily="34" charset="0"/>
                <a:ea typeface="Inter"/>
                <a:cs typeface="Inter"/>
                <a:sym typeface="Inter"/>
              </a:rPr>
              <a:t> </a:t>
            </a:r>
          </a:p>
          <a:p>
            <a:pPr algn="just">
              <a:lnSpc>
                <a:spcPts val="1803"/>
              </a:lnSpc>
              <a:spcBef>
                <a:spcPct val="0"/>
              </a:spcBef>
            </a:pPr>
            <a:r>
              <a:rPr lang="es" sz="2133" dirty="0">
                <a:latin typeface="Aptos" panose="020B0004020202020204" pitchFamily="34" charset="0"/>
                <a:ea typeface="Inter"/>
                <a:cs typeface="Inter"/>
                <a:sym typeface="Inter"/>
              </a:rPr>
              <a:t>El producto desarrollado aquí como parte del proyecto "</a:t>
            </a:r>
            <a:r>
              <a:rPr lang="en-US" sz="2133" dirty="0">
                <a:latin typeface="Aptos" panose="020B0004020202020204" pitchFamily="34" charset="0"/>
                <a:ea typeface="Inter"/>
                <a:cs typeface="Inter"/>
                <a:sym typeface="Inter"/>
              </a:rPr>
              <a:t>Building Digital Resilience by Making Digital Wellbeing and Security Accessible to All </a:t>
            </a:r>
            <a:r>
              <a:rPr lang="es" sz="2133" dirty="0">
                <a:latin typeface="Aptos" panose="020B0004020202020204" pitchFamily="34" charset="0"/>
                <a:ea typeface="Inter"/>
                <a:cs typeface="Inter"/>
                <a:sym typeface="Inter"/>
              </a:rPr>
              <a:t>2022-2-SK01-KA220-ADU-000096888" se desarrolló con el apoyo de la Comisión Europea y refleja exclusivamente la opinión del autor. La Comisión Europea no es responsable del contenido de los documentos.</a:t>
            </a:r>
          </a:p>
          <a:p>
            <a:pPr algn="just">
              <a:lnSpc>
                <a:spcPts val="1803"/>
              </a:lnSpc>
              <a:spcBef>
                <a:spcPct val="0"/>
              </a:spcBef>
            </a:pPr>
            <a:r>
              <a:rPr lang="es" sz="2100" dirty="0">
                <a:latin typeface="Aptos"/>
                <a:ea typeface="Inter"/>
                <a:cs typeface="Inter"/>
                <a:sym typeface="Inter"/>
              </a:rPr>
              <a:t>Licencia Creative Commons 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s" sz="2133" dirty="0">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a:t>
            </a:r>
          </a:p>
          <a:p>
            <a:pPr marL="647732" lvl="1" indent="-342917" algn="just">
              <a:lnSpc>
                <a:spcPts val="1803"/>
              </a:lnSpc>
              <a:spcBef>
                <a:spcPct val="0"/>
              </a:spcBef>
              <a:buFont typeface="+mj-lt"/>
              <a:buAutoNum type="arabicPeriod"/>
            </a:pPr>
            <a:r>
              <a:rPr lang="es" sz="2133" dirty="0">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647732" lvl="1" indent="-342917" algn="just">
              <a:lnSpc>
                <a:spcPts val="1803"/>
              </a:lnSpc>
              <a:spcBef>
                <a:spcPct val="0"/>
              </a:spcBef>
              <a:buFont typeface="+mj-lt"/>
              <a:buAutoNum type="arabicPeriod"/>
            </a:pPr>
            <a:r>
              <a:rPr lang="es" sz="2133" dirty="0">
                <a:latin typeface="Aptos" panose="020B0004020202020204" pitchFamily="34" charset="0"/>
                <a:ea typeface="Inter"/>
                <a:cs typeface="Inter"/>
                <a:sym typeface="Inter"/>
              </a:rPr>
              <a:t>La obra no podrá ser utilizada con fines comerciales.</a:t>
            </a:r>
          </a:p>
          <a:p>
            <a:pPr marL="647732" lvl="1" indent="-342917" algn="just">
              <a:lnSpc>
                <a:spcPts val="1803"/>
              </a:lnSpc>
              <a:spcBef>
                <a:spcPct val="0"/>
              </a:spcBef>
              <a:buFont typeface="+mj-lt"/>
              <a:buAutoNum type="arabicPeriod"/>
            </a:pPr>
            <a:r>
              <a:rPr lang="es" sz="2133" dirty="0">
                <a:latin typeface="Aptos" panose="020B0004020202020204" pitchFamily="34" charset="0"/>
                <a:ea typeface="Inter"/>
                <a:cs typeface="Inter"/>
                <a:sym typeface="Inter"/>
              </a:rPr>
              <a:t>Si recompone, convierte o amplía la obra, sus contribuciones deben publicarse bajo la misma licencia que el original.</a:t>
            </a:r>
          </a:p>
          <a:p>
            <a:pPr algn="just">
              <a:lnSpc>
                <a:spcPts val="1803"/>
              </a:lnSpc>
              <a:spcBef>
                <a:spcPct val="0"/>
              </a:spcBef>
            </a:pPr>
            <a:r>
              <a:rPr lang="es" sz="2133" b="1" dirty="0">
                <a:solidFill>
                  <a:srgbClr val="FFAA5A"/>
                </a:solidFill>
                <a:latin typeface="Aptos" panose="020B0004020202020204" pitchFamily="34" charset="0"/>
                <a:ea typeface="Inter"/>
                <a:cs typeface="Inter"/>
                <a:sym typeface="Inter"/>
              </a:rPr>
              <a:t>Descargo de responsabilidad:</a:t>
            </a:r>
          </a:p>
          <a:p>
            <a:pPr algn="just">
              <a:lnSpc>
                <a:spcPts val="1803"/>
              </a:lnSpc>
              <a:spcBef>
                <a:spcPct val="0"/>
              </a:spcBef>
            </a:pPr>
            <a:r>
              <a:rPr lang="es" sz="2133" dirty="0">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algn="just">
              <a:lnSpc>
                <a:spcPts val="1803"/>
              </a:lnSpc>
              <a:spcBef>
                <a:spcPct val="0"/>
              </a:spcBef>
            </a:pPr>
            <a:r>
              <a:rPr lang="e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 dirty="0">
                <a:latin typeface="Aptos" panose="020B0004020202020204" pitchFamily="34" charset="0"/>
                <a:cs typeface="Calibri Light" panose="020F0302020204030204" pitchFamily="34" charset="0"/>
              </a:rPr>
              <a:t>Concepto de “bienestar digital”</a:t>
            </a:r>
          </a:p>
        </p:txBody>
      </p:sp>
      <p:sp>
        <p:nvSpPr>
          <p:cNvPr id="3" name="Content Placeholder 2"/>
          <p:cNvSpPr>
            <a:spLocks noGrp="1"/>
          </p:cNvSpPr>
          <p:nvPr>
            <p:ph idx="1"/>
          </p:nvPr>
        </p:nvSpPr>
        <p:spPr>
          <a:xfrm>
            <a:off x="838200" y="1423490"/>
            <a:ext cx="10662684" cy="4662990"/>
          </a:xfrm>
        </p:spPr>
        <p:txBody>
          <a:bodyPr>
            <a:normAutofit fontScale="92500" lnSpcReduction="10000"/>
          </a:bodyPr>
          <a:lstStyle/>
          <a:p>
            <a:pPr marL="0" indent="0" algn="just">
              <a:buNone/>
            </a:pPr>
            <a:r>
              <a:rPr lang="es" dirty="0">
                <a:latin typeface="Aptos" panose="020B0004020202020204" pitchFamily="34" charset="0"/>
                <a:ea typeface="Times New Roman" panose="02020603050405020304" pitchFamily="18" charset="0"/>
              </a:rPr>
              <a:t>Las </a:t>
            </a:r>
            <a:r>
              <a:rPr lang="es" dirty="0">
                <a:solidFill>
                  <a:schemeClr val="accent2"/>
                </a:solidFill>
                <a:latin typeface="Aptos" panose="020B0004020202020204" pitchFamily="34" charset="0"/>
                <a:ea typeface="Times New Roman" panose="02020603050405020304" pitchFamily="18" charset="0"/>
              </a:rPr>
              <a:t>tres </a:t>
            </a:r>
            <a:r>
              <a:rPr lang="es" dirty="0">
                <a:latin typeface="Aptos" panose="020B0004020202020204" pitchFamily="34" charset="0"/>
                <a:ea typeface="Times New Roman" panose="02020603050405020304" pitchFamily="18" charset="0"/>
              </a:rPr>
              <a:t>definiciones</a:t>
            </a:r>
            <a:r>
              <a:rPr lang="es" baseline="30000" dirty="0">
                <a:latin typeface="Aptos" panose="020B0004020202020204" pitchFamily="34" charset="0"/>
                <a:ea typeface="Times New Roman" panose="02020603050405020304" pitchFamily="18" charset="0"/>
              </a:rPr>
              <a:t>1</a:t>
            </a:r>
            <a:r>
              <a:rPr lang="es" dirty="0">
                <a:latin typeface="Aptos" panose="020B0004020202020204" pitchFamily="34" charset="0"/>
                <a:ea typeface="Times New Roman" panose="02020603050405020304" pitchFamily="18" charset="0"/>
              </a:rPr>
              <a:t> siguientes se complementan entre sí </a:t>
            </a:r>
            <a:endParaRPr lang="en-US" b="1" dirty="0">
              <a:latin typeface="Aptos" panose="020B0004020202020204" pitchFamily="34" charset="0"/>
              <a:ea typeface="Times New Roman" panose="02020603050405020304" pitchFamily="18" charset="0"/>
            </a:endParaRPr>
          </a:p>
          <a:p>
            <a:pPr algn="just">
              <a:spcAft>
                <a:spcPts val="600"/>
              </a:spcAft>
              <a:buFont typeface="Wingdings" pitchFamily="2" charset="2"/>
              <a:buChar char="§"/>
            </a:pPr>
            <a:r>
              <a:rPr lang="es" dirty="0">
                <a:latin typeface="Aptos" panose="020B0004020202020204" pitchFamily="34" charset="0"/>
                <a:cs typeface="Calibri" panose="020F0502020204030204" pitchFamily="34" charset="0"/>
              </a:rPr>
              <a:t>Es la </a:t>
            </a:r>
            <a:r>
              <a:rPr lang="es" u="sng" dirty="0">
                <a:solidFill>
                  <a:schemeClr val="accent2"/>
                </a:solidFill>
                <a:latin typeface="Aptos" panose="020B0004020202020204" pitchFamily="34" charset="0"/>
                <a:cs typeface="Calibri" panose="020F0502020204030204" pitchFamily="34" charset="0"/>
              </a:rPr>
              <a:t>capacidad</a:t>
            </a:r>
            <a:r>
              <a:rPr lang="es" dirty="0">
                <a:solidFill>
                  <a:schemeClr val="accent2"/>
                </a:solidFill>
                <a:latin typeface="Aptos" panose="020B0004020202020204" pitchFamily="34" charset="0"/>
                <a:cs typeface="Calibri" panose="020F0502020204030204" pitchFamily="34" charset="0"/>
              </a:rPr>
              <a:t> </a:t>
            </a:r>
            <a:r>
              <a:rPr lang="es" dirty="0">
                <a:latin typeface="Aptos" panose="020B0004020202020204" pitchFamily="34" charset="0"/>
                <a:cs typeface="Calibri" panose="020F0502020204030204" pitchFamily="34" charset="0"/>
              </a:rPr>
              <a:t>de una persona para gestionar eficazmente los impactos negativos de la tecnología en su vida profesional y personal.</a:t>
            </a:r>
          </a:p>
          <a:p>
            <a:pPr algn="just">
              <a:spcAft>
                <a:spcPts val="600"/>
              </a:spcAft>
              <a:buFont typeface="Wingdings" pitchFamily="2" charset="2"/>
              <a:buChar char="§"/>
            </a:pPr>
            <a:r>
              <a:rPr lang="es" dirty="0">
                <a:latin typeface="Aptos" panose="020B0004020202020204" pitchFamily="34" charset="0"/>
                <a:cs typeface="Calibri" panose="020F0502020204030204" pitchFamily="34" charset="0"/>
              </a:rPr>
              <a:t>Un </a:t>
            </a:r>
            <a:r>
              <a:rPr lang="es" u="sng" dirty="0">
                <a:solidFill>
                  <a:schemeClr val="accent2"/>
                </a:solidFill>
                <a:latin typeface="Aptos" panose="020B0004020202020204" pitchFamily="34" charset="0"/>
                <a:cs typeface="Calibri" panose="020F0502020204030204" pitchFamily="34" charset="0"/>
              </a:rPr>
              <a:t>estado</a:t>
            </a:r>
            <a:r>
              <a:rPr lang="es" dirty="0">
                <a:solidFill>
                  <a:schemeClr val="accent2"/>
                </a:solidFill>
                <a:latin typeface="Aptos" panose="020B0004020202020204" pitchFamily="34" charset="0"/>
                <a:cs typeface="Calibri" panose="020F0502020204030204" pitchFamily="34" charset="0"/>
              </a:rPr>
              <a:t> </a:t>
            </a:r>
            <a:r>
              <a:rPr lang="es" dirty="0">
                <a:latin typeface="Aptos" panose="020B0004020202020204" pitchFamily="34" charset="0"/>
                <a:cs typeface="Calibri" panose="020F0502020204030204" pitchFamily="34" charset="0"/>
              </a:rPr>
              <a:t>de estar personalmente en buenas condiciones experimentado a través del uso saludable de la tecnología digital.</a:t>
            </a:r>
          </a:p>
          <a:p>
            <a:pPr algn="just">
              <a:spcAft>
                <a:spcPts val="600"/>
              </a:spcAft>
              <a:buFont typeface="Wingdings" pitchFamily="2" charset="2"/>
              <a:buChar char="§"/>
            </a:pPr>
            <a:r>
              <a:rPr lang="es" dirty="0">
                <a:latin typeface="Aptos" panose="020B0004020202020204" pitchFamily="34" charset="0"/>
                <a:cs typeface="Calibri" panose="020F0502020204030204" pitchFamily="34" charset="0"/>
              </a:rPr>
              <a:t>Abarca las </a:t>
            </a:r>
            <a:r>
              <a:rPr lang="es" u="sng" dirty="0">
                <a:solidFill>
                  <a:schemeClr val="accent2"/>
                </a:solidFill>
                <a:latin typeface="Aptos" panose="020B0004020202020204" pitchFamily="34" charset="0"/>
                <a:cs typeface="Calibri" panose="020F0502020204030204" pitchFamily="34" charset="0"/>
              </a:rPr>
              <a:t>formas en que</a:t>
            </a:r>
            <a:r>
              <a:rPr lang="es" dirty="0">
                <a:solidFill>
                  <a:schemeClr val="accent2"/>
                </a:solidFill>
                <a:latin typeface="Aptos" panose="020B0004020202020204" pitchFamily="34" charset="0"/>
                <a:cs typeface="Calibri" panose="020F0502020204030204" pitchFamily="34" charset="0"/>
              </a:rPr>
              <a:t> </a:t>
            </a:r>
            <a:r>
              <a:rPr lang="es" dirty="0">
                <a:latin typeface="Aptos" panose="020B0004020202020204" pitchFamily="34" charset="0"/>
                <a:cs typeface="Calibri" panose="020F0502020204030204" pitchFamily="34" charset="0"/>
              </a:rPr>
              <a:t>la tecnología puede ayudar a las personas a vivir vidas saludables.</a:t>
            </a:r>
          </a:p>
          <a:p>
            <a:pPr marL="0" indent="0" algn="just">
              <a:spcAft>
                <a:spcPts val="600"/>
              </a:spcAft>
              <a:buNone/>
            </a:pPr>
            <a:r>
              <a:rPr lang="es" dirty="0">
                <a:latin typeface="Aptos" panose="020B0004020202020204" pitchFamily="34" charset="0"/>
                <a:cs typeface="Calibri" panose="020F0502020204030204" pitchFamily="34" charset="0"/>
              </a:rPr>
              <a:t>Como se ha visto, el Bienestar Digital puede considerarse como una capacidad, un estado o un camino, todo lo cual hace referencia a que las personas se encuentren o busquen una condición favorable en su relación con la tecnología.</a:t>
            </a:r>
          </a:p>
        </p:txBody>
      </p:sp>
      <p:sp>
        <p:nvSpPr>
          <p:cNvPr id="4" name="Metin kutusu 3">
            <a:extLst>
              <a:ext uri="{FF2B5EF4-FFF2-40B4-BE49-F238E27FC236}">
                <a16:creationId xmlns:a16="http://schemas.microsoft.com/office/drawing/2014/main" id="{02FAE662-F63A-E14C-BB7D-242F3BBF27DB}"/>
              </a:ext>
            </a:extLst>
          </p:cNvPr>
          <p:cNvSpPr txBox="1"/>
          <p:nvPr/>
        </p:nvSpPr>
        <p:spPr>
          <a:xfrm>
            <a:off x="838200" y="6215875"/>
            <a:ext cx="10515600" cy="276999"/>
          </a:xfrm>
          <a:prstGeom prst="rect">
            <a:avLst/>
          </a:prstGeom>
          <a:noFill/>
        </p:spPr>
        <p:txBody>
          <a:bodyPr wrap="square" lIns="91440" tIns="45720" rIns="91440" bIns="45720" rtlCol="0" anchor="t">
            <a:spAutoFit/>
          </a:bodyPr>
          <a:lstStyle/>
          <a:p>
            <a:pPr marL="228600" indent="-228600">
              <a:buAutoNum type="arabicPeriod"/>
            </a:pPr>
            <a:r>
              <a:rPr lang="en-US" sz="1200" dirty="0" err="1">
                <a:latin typeface="+mj-lt"/>
                <a:hlinkClick r:id="rId2"/>
              </a:rPr>
              <a:t>DigiWELL</a:t>
            </a:r>
            <a:r>
              <a:rPr lang="en-US" sz="1200" dirty="0">
                <a:latin typeface="+mj-lt"/>
                <a:hlinkClick r:id="rId2"/>
              </a:rPr>
              <a:t> Project Output: Digital Resilience Building Manual &amp; Methodology</a:t>
            </a:r>
            <a:endParaRPr lang="en-US" sz="1200" dirty="0">
              <a:latin typeface="+mj-lt"/>
              <a:cs typeface="Calibri Light"/>
              <a:hlinkClick r:id="rId2"/>
            </a:endParaRP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 dirty="0">
                <a:latin typeface="Aptos" panose="020B0004020202020204" pitchFamily="34" charset="0"/>
                <a:cs typeface="Calibri Light" panose="020F0302020204030204" pitchFamily="34" charset="0"/>
              </a:rPr>
              <a:t>Concepto de “bienestar digital”</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4076095295"/>
              </p:ext>
            </p:extLst>
          </p:nvPr>
        </p:nvGraphicFramePr>
        <p:xfrm>
          <a:off x="838200" y="1676218"/>
          <a:ext cx="7317316" cy="449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a:extLst>
              <a:ext uri="{FF2B5EF4-FFF2-40B4-BE49-F238E27FC236}">
                <a16:creationId xmlns:a16="http://schemas.microsoft.com/office/drawing/2014/main" id="{91BD0601-E156-6041-9EF7-7FDDB3596BCA}"/>
              </a:ext>
            </a:extLst>
          </p:cNvPr>
          <p:cNvPicPr>
            <a:picLocks noChangeAspect="1"/>
          </p:cNvPicPr>
          <p:nvPr/>
        </p:nvPicPr>
        <p:blipFill>
          <a:blip r:embed="rId7"/>
          <a:stretch>
            <a:fillRect/>
          </a:stretch>
        </p:blipFill>
        <p:spPr>
          <a:xfrm>
            <a:off x="8155516" y="1746250"/>
            <a:ext cx="3365500" cy="3365500"/>
          </a:xfrm>
          <a:prstGeom prst="rect">
            <a:avLst/>
          </a:prstGeom>
          <a:ln>
            <a:noFill/>
          </a:ln>
          <a:effectLst>
            <a:softEdge rad="112500"/>
          </a:effectLst>
        </p:spPr>
      </p:pic>
    </p:spTree>
    <p:extLst>
      <p:ext uri="{BB962C8B-B14F-4D97-AF65-F5344CB8AC3E}">
        <p14:creationId xmlns:p14="http://schemas.microsoft.com/office/powerpoint/2010/main" val="336109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302213" y="479493"/>
            <a:ext cx="8051587" cy="937827"/>
          </a:xfrm>
        </p:spPr>
        <p:txBody>
          <a:bodyPr>
            <a:normAutofit/>
          </a:bodyPr>
          <a:lstStyle/>
          <a:p>
            <a:r>
              <a:rPr lang="es" sz="4400" dirty="0">
                <a:latin typeface="Aptos" panose="020B0004020202020204" pitchFamily="34" charset="0"/>
                <a:ea typeface="Cambria"/>
              </a:rPr>
              <a:t>Viaje al bienestar digital</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giyim, dizüstü, bilgisayar, mobilya içeren bir resim&#10;&#10;Açıklama otomatik olarak oluşturuldu">
            <a:extLst>
              <a:ext uri="{FF2B5EF4-FFF2-40B4-BE49-F238E27FC236}">
                <a16:creationId xmlns:a16="http://schemas.microsoft.com/office/drawing/2014/main" id="{FBCBAA80-6BEF-4E0E-25B6-990A722BFD79}"/>
              </a:ext>
            </a:extLst>
          </p:cNvPr>
          <p:cNvPicPr>
            <a:picLocks noChangeAspect="1"/>
          </p:cNvPicPr>
          <p:nvPr/>
        </p:nvPicPr>
        <p:blipFill>
          <a:blip r:embed="rId2"/>
          <a:stretch>
            <a:fillRect/>
          </a:stretch>
        </p:blipFill>
        <p:spPr>
          <a:xfrm>
            <a:off x="332550" y="506530"/>
            <a:ext cx="2873333" cy="422549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538433" y="1805055"/>
            <a:ext cx="8417347" cy="4858635"/>
          </a:xfrm>
        </p:spPr>
        <p:txBody>
          <a:bodyPr vert="horz" lIns="91440" tIns="45720" rIns="91440" bIns="45720" rtlCol="0">
            <a:normAutofit fontScale="92500" lnSpcReduction="20000"/>
          </a:bodyPr>
          <a:lstStyle/>
          <a:p>
            <a:pPr algn="just"/>
            <a:r>
              <a:rPr lang="es" sz="2000" dirty="0">
                <a:latin typeface="Aptos" panose="020B0004020202020204" pitchFamily="34" charset="0"/>
                <a:ea typeface="Cambria"/>
              </a:rPr>
              <a:t>En la vibrante ciudad de Digiton , Ava, diseñadora gráfica, se sintió abrumada por su constante interacción con dispositivos digitales. Al principio, su productividad y creatividad aumentaron, pero pronto, las interminables notificaciones y el tiempo frente a la pantalla comenzaron a afectar su salud y su felicidad.</a:t>
            </a:r>
            <a:endParaRPr lang="en-US" sz="2000" dirty="0">
              <a:latin typeface="Aptos" panose="020B0004020202020204" pitchFamily="34" charset="0"/>
            </a:endParaRPr>
          </a:p>
          <a:p>
            <a:pPr algn="just"/>
            <a:r>
              <a:rPr lang="es" sz="2000" dirty="0">
                <a:latin typeface="Aptos" panose="020B0004020202020204" pitchFamily="34" charset="0"/>
                <a:ea typeface="Cambria"/>
              </a:rPr>
              <a:t>Ava se dio cuenta de la necesidad de un cambio y se inscribió en un curso de bienestar digital. Aprendió que el bienestar digital implica gestionar los impactos negativos de la tecnología, mantener una relación saludable con sus dispositivos y usarlos para mejorar su vida, no para perjudicarla.</a:t>
            </a:r>
          </a:p>
          <a:p>
            <a:pPr algn="just"/>
            <a:r>
              <a:rPr lang="es" sz="2000" dirty="0">
                <a:latin typeface="Aptos" panose="020B0004020202020204" pitchFamily="34" charset="0"/>
                <a:ea typeface="Cambria"/>
              </a:rPr>
              <a:t>Ava puso en práctica lo que aprendió: estableció límites para el tiempo que pasa frente a la pantalla, utilizó aplicaciones para promover hábitos más saludables y programó desintoxicaciones digitales periódicas. Poco a poco, recuperó el equilibrio y transformó su relación con la tecnología en una que favorecía su bienestar y su crecimiento profesional.</a:t>
            </a:r>
            <a:endParaRPr lang="en-US" sz="2000" dirty="0">
              <a:latin typeface="Aptos" panose="020B0004020202020204" pitchFamily="34" charset="0"/>
            </a:endParaRPr>
          </a:p>
          <a:p>
            <a:pPr algn="just"/>
            <a:r>
              <a:rPr lang="es" sz="2000" dirty="0">
                <a:latin typeface="Aptos" panose="020B0004020202020204" pitchFamily="34" charset="0"/>
                <a:ea typeface="Cambria"/>
              </a:rPr>
              <a:t>A través de la historia de Ava, vemos el bienestar digital como una capacidad para gestionar la tecnología, un estado de salud personal y un camino para descubrir las contribuciones positivas de la tecnología a nuestras vidas. El recorrido de Ava nos inspira a hacer que la tecnología trabaje para nosotros, garantizando una condición favorable en nuestra relación con las herramientas digitales.</a:t>
            </a:r>
            <a:endParaRPr lang="en-US" sz="2000" dirty="0">
              <a:latin typeface="Aptos" panose="020B0004020202020204" pitchFamily="34" charset="0"/>
            </a:endParaRPr>
          </a:p>
        </p:txBody>
      </p:sp>
    </p:spTree>
    <p:extLst>
      <p:ext uri="{BB962C8B-B14F-4D97-AF65-F5344CB8AC3E}">
        <p14:creationId xmlns:p14="http://schemas.microsoft.com/office/powerpoint/2010/main" val="266174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fontScale="90000"/>
          </a:bodyPr>
          <a:lstStyle/>
          <a:p>
            <a:r>
              <a:rPr lang="es" dirty="0">
                <a:solidFill>
                  <a:srgbClr val="FFFFFF"/>
                </a:solidFill>
                <a:latin typeface="Aptos" panose="020B0004020202020204" pitchFamily="34" charset="0"/>
                <a:cs typeface="Calibri Light" panose="020F0302020204030204" pitchFamily="34" charset="0"/>
              </a:rPr>
              <a:t>Bienestar digital: ¿por qué es importante para los adultos?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7417032" cy="5695156"/>
          </a:xfrm>
        </p:spPr>
        <p:txBody>
          <a:bodyPr anchor="ctr">
            <a:normAutofit fontScale="92500"/>
          </a:bodyPr>
          <a:lstStyle/>
          <a:p>
            <a:pPr marL="0" indent="0">
              <a:spcAft>
                <a:spcPts val="600"/>
              </a:spcAft>
              <a:buNone/>
            </a:pPr>
            <a:r>
              <a:rPr lang="es" sz="2400" dirty="0">
                <a:latin typeface="Aptos" panose="020B0004020202020204" pitchFamily="34" charset="0"/>
                <a:cs typeface="Calibri" panose="020F0502020204030204" pitchFamily="34" charset="0"/>
              </a:rPr>
              <a:t>Es fundamental que los adultos lleven una vida sana, equilibrada, plena y sostenible en el mundo digital. Más concretamente:</a:t>
            </a:r>
            <a:endParaRPr lang="en-US" sz="2400" dirty="0">
              <a:latin typeface="Aptos" panose="020B0004020202020204" pitchFamily="34" charset="0"/>
              <a:cs typeface="Calibri" panose="020F0502020204030204" pitchFamily="34" charset="0"/>
            </a:endParaRPr>
          </a:p>
          <a:p>
            <a:pPr>
              <a:spcAft>
                <a:spcPts val="600"/>
              </a:spcAft>
            </a:pPr>
            <a:r>
              <a:rPr lang="es" sz="2400" dirty="0">
                <a:latin typeface="Aptos" panose="020B0004020202020204" pitchFamily="34" charset="0"/>
                <a:cs typeface="Calibri" panose="020F0502020204030204" pitchFamily="34" charset="0"/>
              </a:rPr>
              <a:t>Es una necesidad humana importante en la era digital.</a:t>
            </a:r>
            <a:endParaRPr lang="sk-SK" sz="2400" dirty="0">
              <a:latin typeface="Aptos" panose="020B0004020202020204" pitchFamily="34" charset="0"/>
              <a:cs typeface="Calibri" panose="020F0502020204030204" pitchFamily="34" charset="0"/>
            </a:endParaRPr>
          </a:p>
          <a:p>
            <a:pPr>
              <a:spcAft>
                <a:spcPts val="600"/>
              </a:spcAft>
            </a:pPr>
            <a:r>
              <a:rPr lang="es" sz="2400" dirty="0">
                <a:latin typeface="Aptos" panose="020B0004020202020204" pitchFamily="34" charset="0"/>
                <a:cs typeface="Calibri" panose="020F0502020204030204" pitchFamily="34" charset="0"/>
              </a:rPr>
              <a:t>Contribuye a la salud y el bienestar físico, psicológico y social de las personas.</a:t>
            </a:r>
          </a:p>
          <a:p>
            <a:pPr>
              <a:spcAft>
                <a:spcPts val="600"/>
              </a:spcAft>
            </a:pPr>
            <a:r>
              <a:rPr lang="es" sz="2400" dirty="0">
                <a:latin typeface="Aptos" panose="020B0004020202020204" pitchFamily="34" charset="0"/>
                <a:cs typeface="Calibri" panose="020F0502020204030204" pitchFamily="34" charset="0"/>
              </a:rPr>
              <a:t>Se refiere a que las personas tengan control sobre su vida.</a:t>
            </a:r>
          </a:p>
          <a:p>
            <a:pPr>
              <a:spcAft>
                <a:spcPts val="600"/>
              </a:spcAft>
            </a:pPr>
            <a:r>
              <a:rPr lang="es" sz="2400" dirty="0">
                <a:latin typeface="Aptos" panose="020B0004020202020204" pitchFamily="34" charset="0"/>
                <a:cs typeface="Calibri" panose="020F0502020204030204" pitchFamily="34" charset="0"/>
              </a:rPr>
              <a:t>Promueve la formación de hábitos saludables en la navegación en el mundo digital.</a:t>
            </a:r>
          </a:p>
          <a:p>
            <a:pPr>
              <a:spcAft>
                <a:spcPts val="600"/>
              </a:spcAft>
            </a:pPr>
            <a:r>
              <a:rPr lang="es" sz="2400" dirty="0">
                <a:latin typeface="Aptos" panose="020B0004020202020204" pitchFamily="34" charset="0"/>
                <a:cs typeface="Calibri" panose="020F0502020204030204" pitchFamily="34" charset="0"/>
              </a:rPr>
              <a:t>Es el proceso para desarrollar una actitud consciente y responsable en entornos digitales.</a:t>
            </a:r>
          </a:p>
          <a:p>
            <a:pPr>
              <a:spcAft>
                <a:spcPts val="600"/>
              </a:spcAft>
            </a:pPr>
            <a:r>
              <a:rPr lang="es" sz="2400" dirty="0">
                <a:latin typeface="Aptos" panose="020B0004020202020204" pitchFamily="34" charset="0"/>
                <a:cs typeface="Calibri" panose="020F0502020204030204" pitchFamily="34" charset="0"/>
              </a:rPr>
              <a:t>Es el componente clave para construir resiliencia digital.</a:t>
            </a:r>
          </a:p>
          <a:p>
            <a:pPr lvl="1">
              <a:spcAft>
                <a:spcPts val="600"/>
              </a:spcAft>
              <a:buFont typeface="Wingdings" pitchFamily="2" charset="2"/>
              <a:buChar char="§"/>
            </a:pPr>
            <a:endParaRPr lang="en-US"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928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r>
              <a:rPr lang="es" dirty="0">
                <a:latin typeface="Aptos" panose="020B0004020202020204" pitchFamily="34" charset="0"/>
                <a:ea typeface="Cambria"/>
              </a:rPr>
              <a:t>Desconectado para reconectar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5054665"/>
          </a:xfrm>
        </p:spPr>
        <p:txBody>
          <a:bodyPr vert="horz" lIns="91440" tIns="45720" rIns="91440" bIns="45720" rtlCol="0">
            <a:normAutofit fontScale="92500" lnSpcReduction="10000"/>
          </a:bodyPr>
          <a:lstStyle/>
          <a:p>
            <a:pPr marL="0" indent="0" algn="just">
              <a:buNone/>
            </a:pPr>
            <a:r>
              <a:rPr lang="es" sz="2000" dirty="0">
                <a:latin typeface="Aptos" panose="020B0004020202020204" pitchFamily="34" charset="0"/>
                <a:ea typeface="Cambria"/>
              </a:rPr>
              <a:t>Una mañana, sucedió algo inusual. Tom recibió un correo electrónico de un remitente desconocido titulado "Toma el control". Tom, curioso, abrió el correo electrónico y encontró un mensaje simple: "Presta atención a lo que es importante. Desconéctate para volver a conectarte". Desconcertado pero intrigado, Tom decidió aceptar el desafío. Comenzó por dejar su teléfono atrás durante un paseo por el parque. Mientras caminaba por la vegetación, notó la risa de los niños que jugaban y el sonido sereno de una fuente cercana, sonidos y vistas que generalmente se perdía.</a:t>
            </a:r>
            <a:endParaRPr lang="en-US" sz="2000" dirty="0">
              <a:latin typeface="Aptos" panose="020B0004020202020204" pitchFamily="34" charset="0"/>
            </a:endParaRPr>
          </a:p>
          <a:p>
            <a:pPr marL="0" indent="0" algn="just">
              <a:buNone/>
            </a:pPr>
            <a:r>
              <a:rPr lang="es" sz="2000" dirty="0">
                <a:latin typeface="Aptos" panose="020B0004020202020204" pitchFamily="34" charset="0"/>
                <a:ea typeface="Cambria"/>
              </a:rPr>
              <a:t>Inspirado por la experiencia, Tom se embarcó en una aventura para redescubrir su ciudad y a sí mismo, visitando museos, mercados locales y cafés, todo ello sin el sonido constante de su teléfono. Comenzó a leer libros en rincones tranquilos de bibliotecas, a entablar conversaciones con desconocidos y a asistir a eventos comunitarios, encontrando alegría en experiencias reales y sin filtros. A medida que los días se convertían en semanas, Tom se dio cuenta de que sus hábitos digitales lo habían estado controlando y que era hora de revertir esa situación.</a:t>
            </a:r>
            <a:endParaRPr lang="sk-SK" sz="2000" dirty="0">
              <a:latin typeface="Aptos" panose="020B0004020202020204" pitchFamily="34" charset="0"/>
              <a:ea typeface="Cambria"/>
            </a:endParaRPr>
          </a:p>
          <a:p>
            <a:pPr marL="0" indent="0" algn="just">
              <a:buNone/>
            </a:pPr>
            <a:r>
              <a:rPr lang="es" sz="2000" dirty="0">
                <a:latin typeface="Aptos" panose="020B0004020202020204" pitchFamily="34" charset="0"/>
                <a:ea typeface="Cambria"/>
              </a:rPr>
              <a:t>Tom se impuso unas normas: limitó el tiempo que pasaba frente a la pantalla, desactivó las notificaciones después del trabajo y se implicó más en interacciones cara a cara. Poco a poco, recuperó el control de su vida digital y eligió cuándo y cómo conectarse en línea. Al final, la vida de Tom se transformó. El correo electrónico que antes parecía una pequeña onda se había convertido en una ola de cambio que lo llevó a una vida en la que la tecnología era una herramienta, no un tirano. Aprendió a controlar la tecnología, asegurándose de que mejorara su vida sin dominarla. La aventura de Tom, provocada por un misterioso correo electrónico, le enseñó la invaluable lección de estar presente en el momento y dominar el mundo digital en sus propios términos.</a:t>
            </a:r>
          </a:p>
        </p:txBody>
      </p:sp>
    </p:spTree>
    <p:extLst>
      <p:ext uri="{BB962C8B-B14F-4D97-AF65-F5344CB8AC3E}">
        <p14:creationId xmlns:p14="http://schemas.microsoft.com/office/powerpoint/2010/main" val="234854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 dirty="0">
                <a:latin typeface="Aptos" panose="020B0004020202020204" pitchFamily="34" charset="0"/>
                <a:cs typeface="Calibri Light" panose="020F0302020204030204" pitchFamily="34" charset="0"/>
              </a:rPr>
              <a:t>Bienestar digital y tecnología</a:t>
            </a:r>
          </a:p>
        </p:txBody>
      </p:sp>
      <p:sp>
        <p:nvSpPr>
          <p:cNvPr id="3" name="Content Placeholder 2"/>
          <p:cNvSpPr>
            <a:spLocks noGrp="1"/>
          </p:cNvSpPr>
          <p:nvPr>
            <p:ph idx="1"/>
          </p:nvPr>
        </p:nvSpPr>
        <p:spPr>
          <a:xfrm>
            <a:off x="838200" y="1423490"/>
            <a:ext cx="10911840" cy="4645840"/>
          </a:xfrm>
        </p:spPr>
        <p:txBody>
          <a:bodyPr>
            <a:normAutofit fontScale="92500" lnSpcReduction="20000"/>
          </a:bodyPr>
          <a:lstStyle/>
          <a:p>
            <a:pPr algn="just">
              <a:spcAft>
                <a:spcPts val="600"/>
              </a:spcAft>
            </a:pPr>
            <a:r>
              <a:rPr lang="es" sz="2400" dirty="0">
                <a:latin typeface="Aptos" panose="020B0004020202020204" pitchFamily="34" charset="0"/>
                <a:cs typeface="Calibri" panose="020F0502020204030204" pitchFamily="34" charset="0"/>
              </a:rPr>
              <a:t>La tecnología, intencional o involuntariamente, forma parte de la vida de la mayoría de las personas. Es una parte inevitable de nuestra vida laboral y profesional, de nuestras experiencias de enseñanza y aprendizaje y de nuestras interacciones y comunicaciones sociales diarias. Está conectada con muchas personas ya sea a través de hardware (por ejemplo, PC, tabletas, teléfonos inteligentes, etc.) o a través de herramientas web, redes sociales, aplicaciones, etc.</a:t>
            </a:r>
          </a:p>
          <a:p>
            <a:pPr algn="just">
              <a:spcAft>
                <a:spcPts val="600"/>
              </a:spcAft>
            </a:pPr>
            <a:r>
              <a:rPr lang="es" sz="2400" dirty="0">
                <a:latin typeface="Aptos" panose="020B0004020202020204" pitchFamily="34" charset="0"/>
                <a:cs typeface="Calibri" panose="020F0502020204030204" pitchFamily="34" charset="0"/>
              </a:rPr>
              <a:t>Es evidente que la tecnología ha sido y será una conexión más profunda con las personas. El crecimiento digital en el uso de dispositivos y servicios conectados cambió según los datos de enero de 2024 de la siguiente manera</a:t>
            </a:r>
            <a:r>
              <a:rPr lang="es" sz="2400" baseline="30000" dirty="0">
                <a:latin typeface="Aptos" panose="020B0004020202020204" pitchFamily="34" charset="0"/>
                <a:cs typeface="Calibri" panose="020F0502020204030204" pitchFamily="34" charset="0"/>
              </a:rPr>
              <a:t>2 </a:t>
            </a:r>
            <a:r>
              <a:rPr lang="es" sz="2400" dirty="0">
                <a:latin typeface="Aptos" panose="020B0004020202020204" pitchFamily="34" charset="0"/>
                <a:cs typeface="Calibri" panose="020F0502020204030204" pitchFamily="34" charset="0"/>
              </a:rPr>
              <a:t>:</a:t>
            </a:r>
          </a:p>
          <a:p>
            <a:pPr lvl="1">
              <a:spcAft>
                <a:spcPts val="600"/>
              </a:spcAft>
              <a:buFont typeface="Wingdings" pitchFamily="2" charset="2"/>
              <a:buChar char="§"/>
            </a:pPr>
            <a:r>
              <a:rPr lang="es" sz="2000" dirty="0">
                <a:latin typeface="Aptos" panose="020B0004020202020204" pitchFamily="34" charset="0"/>
                <a:cs typeface="Calibri" panose="020F0502020204030204" pitchFamily="34" charset="0"/>
              </a:rPr>
              <a:t>+ 0,9 % de participación en tecnología de la población total (cambio interanual + 74 millones de personas)</a:t>
            </a:r>
          </a:p>
          <a:p>
            <a:pPr lvl="1">
              <a:spcAft>
                <a:spcPts val="600"/>
              </a:spcAft>
              <a:buFont typeface="Wingdings" pitchFamily="2" charset="2"/>
              <a:buChar char="§"/>
            </a:pPr>
            <a:r>
              <a:rPr lang="es" sz="2000" dirty="0">
                <a:latin typeface="Aptos" panose="020B0004020202020204" pitchFamily="34" charset="0"/>
                <a:cs typeface="Calibri" panose="020F0502020204030204" pitchFamily="34" charset="0"/>
              </a:rPr>
              <a:t>+ 2,5 % de suscriptores únicos de telefonía móvil (variación interanual + 138 millones de personas)</a:t>
            </a:r>
          </a:p>
          <a:p>
            <a:pPr lvl="1">
              <a:spcAft>
                <a:spcPts val="600"/>
              </a:spcAft>
              <a:buFont typeface="Wingdings" pitchFamily="2" charset="2"/>
              <a:buChar char="§"/>
            </a:pPr>
            <a:r>
              <a:rPr lang="es" sz="2000" dirty="0">
                <a:latin typeface="Aptos" panose="020B0004020202020204" pitchFamily="34" charset="0"/>
                <a:cs typeface="Calibri" panose="020F0502020204030204" pitchFamily="34" charset="0"/>
              </a:rPr>
              <a:t>+ 1,8 % de personas que utilizan Internet (variación interanual + 97 millones de personas)</a:t>
            </a:r>
          </a:p>
          <a:p>
            <a:pPr lvl="1">
              <a:spcAft>
                <a:spcPts val="600"/>
              </a:spcAft>
              <a:buFont typeface="Wingdings" pitchFamily="2" charset="2"/>
              <a:buChar char="§"/>
            </a:pPr>
            <a:r>
              <a:rPr lang="es" sz="2000" dirty="0">
                <a:latin typeface="Aptos" panose="020B0004020202020204" pitchFamily="34" charset="0"/>
                <a:cs typeface="Calibri" panose="020F0502020204030204" pitchFamily="34" charset="0"/>
              </a:rPr>
              <a:t>+ 5,6 % de identidades de usuarios de redes sociales (cambio interanual + 266 millones de personas)</a:t>
            </a:r>
          </a:p>
          <a:p>
            <a:pPr lvl="1">
              <a:spcAft>
                <a:spcPts val="600"/>
              </a:spcAft>
              <a:buFont typeface="Wingdings" pitchFamily="2" charset="2"/>
              <a:buChar char="§"/>
            </a:pPr>
            <a:endParaRPr lang="en-US" sz="2000" dirty="0">
              <a:latin typeface="Aptos" panose="020B0004020202020204" pitchFamily="34" charset="0"/>
              <a:cs typeface="Calibri" panose="020F0502020204030204" pitchFamily="34" charset="0"/>
            </a:endParaRPr>
          </a:p>
          <a:p>
            <a:pPr lvl="1">
              <a:spcAft>
                <a:spcPts val="600"/>
              </a:spcAft>
              <a:buFont typeface="Wingdings" pitchFamily="2" charset="2"/>
              <a:buChar char="§"/>
            </a:pPr>
            <a:endParaRPr lang="en-US" sz="2000" dirty="0">
              <a:latin typeface="Aptos" panose="020B0004020202020204" pitchFamily="34" charset="0"/>
              <a:cs typeface="Calibri" panose="020F0502020204030204" pitchFamily="34" charset="0"/>
            </a:endParaRPr>
          </a:p>
        </p:txBody>
      </p:sp>
      <p:sp>
        <p:nvSpPr>
          <p:cNvPr id="5" name="Metin kutusu 4">
            <a:extLst>
              <a:ext uri="{FF2B5EF4-FFF2-40B4-BE49-F238E27FC236}">
                <a16:creationId xmlns:a16="http://schemas.microsoft.com/office/drawing/2014/main" id="{AED7DE07-AC62-E24A-92FA-84DE6E131D19}"/>
              </a:ext>
            </a:extLst>
          </p:cNvPr>
          <p:cNvSpPr txBox="1"/>
          <p:nvPr/>
        </p:nvSpPr>
        <p:spPr>
          <a:xfrm>
            <a:off x="838200" y="6215875"/>
            <a:ext cx="10515600" cy="276999"/>
          </a:xfrm>
          <a:prstGeom prst="rect">
            <a:avLst/>
          </a:prstGeom>
          <a:noFill/>
        </p:spPr>
        <p:txBody>
          <a:bodyPr wrap="square" rtlCol="0">
            <a:spAutoFit/>
          </a:bodyPr>
          <a:lstStyle/>
          <a:p>
            <a:r>
              <a:rPr lang="es-ES" sz="1200" dirty="0">
                <a:latin typeface="+mj-lt"/>
              </a:rPr>
              <a:t>2. Digital 2024: Global </a:t>
            </a:r>
            <a:r>
              <a:rPr lang="es-ES" sz="1200" dirty="0" err="1">
                <a:latin typeface="+mj-lt"/>
              </a:rPr>
              <a:t>Overview</a:t>
            </a:r>
            <a:r>
              <a:rPr lang="es-ES" sz="1200" dirty="0">
                <a:latin typeface="+mj-lt"/>
              </a:rPr>
              <a:t> </a:t>
            </a:r>
            <a:r>
              <a:rPr lang="es-ES" sz="1200" dirty="0" err="1">
                <a:latin typeface="+mj-lt"/>
              </a:rPr>
              <a:t>Report</a:t>
            </a:r>
            <a:r>
              <a:rPr lang="es-ES" sz="1200" dirty="0">
                <a:latin typeface="+mj-lt"/>
              </a:rPr>
              <a:t>. DATAREPORTAL</a:t>
            </a:r>
            <a:r>
              <a:rPr lang="es" sz="1200" dirty="0">
                <a:latin typeface="+mj-lt"/>
              </a:rPr>
              <a:t>. </a:t>
            </a:r>
            <a:r>
              <a:rPr lang="es" sz="1200" dirty="0">
                <a:latin typeface="+mj-lt"/>
                <a:hlinkClick r:id="rId2"/>
              </a:rPr>
              <a:t>https://datareportal.com/reports/informe-de-panorama-global-sobre-lo-digital-en-2024</a:t>
            </a:r>
            <a:endParaRPr lang="en-US" sz="1200" dirty="0">
              <a:latin typeface="+mj-lt"/>
            </a:endParaRPr>
          </a:p>
        </p:txBody>
      </p:sp>
    </p:spTree>
    <p:extLst>
      <p:ext uri="{BB962C8B-B14F-4D97-AF65-F5344CB8AC3E}">
        <p14:creationId xmlns:p14="http://schemas.microsoft.com/office/powerpoint/2010/main" val="66634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s" sz="5400">
                <a:latin typeface="Aptos" panose="020B0004020202020204" pitchFamily="34" charset="0"/>
                <a:cs typeface="Calibri Light" panose="020F0302020204030204" pitchFamily="34" charset="0"/>
              </a:rPr>
              <a:t>Bienestar digital y tecnología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853928" cy="4545202"/>
          </a:xfrm>
        </p:spPr>
        <p:txBody>
          <a:bodyPr>
            <a:normAutofit/>
          </a:bodyPr>
          <a:lstStyle/>
          <a:p>
            <a:pPr algn="just">
              <a:spcAft>
                <a:spcPts val="600"/>
              </a:spcAft>
            </a:pPr>
            <a:r>
              <a:rPr lang="es" sz="2400" dirty="0">
                <a:latin typeface="Aptos" panose="020B0004020202020204" pitchFamily="34" charset="0"/>
                <a:cs typeface="Calibri" panose="020F0502020204030204" pitchFamily="34" charset="0"/>
              </a:rPr>
              <a:t>Considerando el aumento de la participación tecnológica y sus posibles resultados, es necesario comprender los impactos de la tecnología y gestionar su impacto en el bienestar general y el bienestar digital.</a:t>
            </a:r>
          </a:p>
          <a:p>
            <a:pPr>
              <a:spcAft>
                <a:spcPts val="600"/>
              </a:spcAft>
            </a:pPr>
            <a:r>
              <a:rPr lang="es" sz="2400" dirty="0">
                <a:latin typeface="Aptos" panose="020B0004020202020204" pitchFamily="34" charset="0"/>
                <a:cs typeface="Calibri" panose="020F0502020204030204" pitchFamily="34" charset="0"/>
              </a:rPr>
              <a:t>El bienestar digital abarca tres componentes principales:</a:t>
            </a:r>
          </a:p>
          <a:p>
            <a:pPr marL="800100" lvl="1" indent="-342900">
              <a:spcAft>
                <a:spcPts val="600"/>
              </a:spcAft>
              <a:buClr>
                <a:schemeClr val="accent2"/>
              </a:buClr>
              <a:buFont typeface="+mj-lt"/>
              <a:buAutoNum type="alphaLcParenR"/>
            </a:pPr>
            <a:r>
              <a:rPr lang="es" dirty="0">
                <a:latin typeface="Aptos" panose="020B0004020202020204" pitchFamily="34" charset="0"/>
                <a:cs typeface="Calibri" panose="020F0502020204030204" pitchFamily="34" charset="0"/>
              </a:rPr>
              <a:t>Comprender y reconocer el impacto de la tecnología. </a:t>
            </a:r>
            <a:br>
              <a:rPr lang="en-US" dirty="0">
                <a:latin typeface="Aptos" panose="020B0004020202020204" pitchFamily="34" charset="0"/>
                <a:cs typeface="Calibri" panose="020F0502020204030204" pitchFamily="34" charset="0"/>
              </a:rPr>
            </a:br>
            <a:r>
              <a:rPr lang="es" i="1" dirty="0">
                <a:latin typeface="Aptos" panose="020B0004020202020204" pitchFamily="34" charset="0"/>
                <a:cs typeface="Calibri" panose="020F0502020204030204" pitchFamily="34" charset="0"/>
              </a:rPr>
              <a:t>(Lo descubrirás en esta sección)</a:t>
            </a:r>
          </a:p>
          <a:p>
            <a:pPr marL="800100" lvl="1" indent="-342900">
              <a:spcAft>
                <a:spcPts val="600"/>
              </a:spcAft>
              <a:buClr>
                <a:schemeClr val="accent2"/>
              </a:buClr>
              <a:buFont typeface="+mj-lt"/>
              <a:buAutoNum type="alphaLcParenR"/>
            </a:pPr>
            <a:r>
              <a:rPr lang="es" dirty="0">
                <a:latin typeface="Aptos" panose="020B0004020202020204" pitchFamily="34" charset="0"/>
                <a:cs typeface="Calibri" panose="020F0502020204030204" pitchFamily="34" charset="0"/>
              </a:rPr>
              <a:t>Tener una relación positiva con la tecnología mediante la formación de hábitos digitales saludables. </a:t>
            </a:r>
            <a:br>
              <a:rPr lang="en-US" dirty="0">
                <a:latin typeface="Aptos" panose="020B0004020202020204" pitchFamily="34" charset="0"/>
                <a:cs typeface="Calibri" panose="020F0502020204030204" pitchFamily="34" charset="0"/>
              </a:rPr>
            </a:br>
            <a:r>
              <a:rPr lang="es" i="1" dirty="0">
                <a:latin typeface="Aptos" panose="020B0004020202020204" pitchFamily="34" charset="0"/>
                <a:cs typeface="Calibri" panose="020F0502020204030204" pitchFamily="34" charset="0"/>
              </a:rPr>
              <a:t>(Lo descubrirás en los siguientes apartados)</a:t>
            </a:r>
          </a:p>
          <a:p>
            <a:pPr marL="800100" lvl="1" indent="-342900">
              <a:spcAft>
                <a:spcPts val="600"/>
              </a:spcAft>
              <a:buClr>
                <a:schemeClr val="accent2"/>
              </a:buClr>
              <a:buFont typeface="+mj-lt"/>
              <a:buAutoNum type="alphaLcParenR"/>
            </a:pPr>
            <a:r>
              <a:rPr lang="es" dirty="0">
                <a:latin typeface="Aptos" panose="020B0004020202020204" pitchFamily="34" charset="0"/>
                <a:cs typeface="Calibri" panose="020F0502020204030204" pitchFamily="34" charset="0"/>
              </a:rPr>
              <a:t>Implementar las mejores prácticas para garantizar el bienestar general. </a:t>
            </a:r>
            <a:br>
              <a:rPr lang="en-US" dirty="0">
                <a:latin typeface="Aptos" panose="020B0004020202020204" pitchFamily="34" charset="0"/>
                <a:cs typeface="Calibri" panose="020F0502020204030204" pitchFamily="34" charset="0"/>
              </a:rPr>
            </a:br>
            <a:r>
              <a:rPr lang="es" i="1" dirty="0">
                <a:latin typeface="Aptos" panose="020B0004020202020204" pitchFamily="34" charset="0"/>
                <a:cs typeface="Calibri" panose="020F0502020204030204" pitchFamily="34" charset="0"/>
              </a:rPr>
              <a:t>(Descubrirás esto en las siguientes secciones)</a:t>
            </a:r>
            <a:endParaRPr lang="en-US"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8174176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39A8C05164174D8B0CC0E9EA7C08B6" ma:contentTypeVersion="15" ma:contentTypeDescription="Crear nuevo documento." ma:contentTypeScope="" ma:versionID="f705f402e8dddb31b35b2f3b47b04399">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98c73005377d771f87dd7fe60882c455"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5BA209-6C34-41AF-AADA-A51A63271E35}"/>
</file>

<file path=customXml/itemProps2.xml><?xml version="1.0" encoding="utf-8"?>
<ds:datastoreItem xmlns:ds="http://schemas.openxmlformats.org/officeDocument/2006/customXml" ds:itemID="{BDCFBBB3-BF06-496B-A145-2D9F6AF3C65A}">
  <ds:schemaRefs>
    <ds:schemaRef ds:uri="http://schemas.microsoft.com/sharepoint/v3/contenttype/forms"/>
  </ds:schemaRefs>
</ds:datastoreItem>
</file>

<file path=customXml/itemProps3.xml><?xml version="1.0" encoding="utf-8"?>
<ds:datastoreItem xmlns:ds="http://schemas.openxmlformats.org/officeDocument/2006/customXml" ds:itemID="{FE9F8ED1-FF98-4C1E-A78A-36B5A4DB3248}">
  <ds:schemaRefs>
    <ds:schemaRef ds:uri="http://schemas.microsoft.com/office/2006/documentManagement/types"/>
    <ds:schemaRef ds:uri="http://schemas.microsoft.com/office/2006/metadata/properties"/>
    <ds:schemaRef ds:uri="48bc9dea-9bf6-49de-a95a-f1fa7fcbbbfa"/>
    <ds:schemaRef ds:uri="http://purl.org/dc/terms/"/>
    <ds:schemaRef ds:uri="http://www.w3.org/XML/1998/namespace"/>
    <ds:schemaRef ds:uri="86c132ca-d2ce-4f1f-9992-28ad6e1060fc"/>
    <ds:schemaRef ds:uri="http://purl.org/dc/dcmitype/"/>
    <ds:schemaRef ds:uri="http://schemas.openxmlformats.org/package/2006/metadata/core-properties"/>
    <ds:schemaRef ds:uri="http://schemas.microsoft.com/office/infopath/2007/PartnerControls"/>
    <ds:schemaRef ds:uri="http://purl.org/dc/elements/1.1/"/>
    <ds:schemaRef ds:uri="31b0f1b5-1a63-45f8-853b-22b3566b22e9"/>
    <ds:schemaRef ds:uri="c4569630-81ac-4fe0-a81e-3f9a2f8dc51d"/>
  </ds:schemaRefs>
</ds:datastoreItem>
</file>

<file path=docProps/app.xml><?xml version="1.0" encoding="utf-8"?>
<Properties xmlns="http://schemas.openxmlformats.org/officeDocument/2006/extended-properties" xmlns:vt="http://schemas.openxmlformats.org/officeDocument/2006/docPropsVTypes">
  <TotalTime>3667</TotalTime>
  <Words>3373</Words>
  <Application>Microsoft Office PowerPoint</Application>
  <PresentationFormat>Panorámica</PresentationFormat>
  <Paragraphs>196</Paragraphs>
  <Slides>26</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Aptos</vt:lpstr>
      <vt:lpstr>Arial</vt:lpstr>
      <vt:lpstr>Calibri</vt:lpstr>
      <vt:lpstr>Cambria</vt:lpstr>
      <vt:lpstr>Wingdings</vt:lpstr>
      <vt:lpstr>Motív Office</vt:lpstr>
      <vt:lpstr>Bienestar digital</vt:lpstr>
      <vt:lpstr>BIENESTAR DIGITAL:  El impacto de la tecnología en el bienestar digital</vt:lpstr>
      <vt:lpstr>Concepto de “bienestar digital”</vt:lpstr>
      <vt:lpstr>Concepto de “bienestar digital”</vt:lpstr>
      <vt:lpstr>Viaje al bienestar digital</vt:lpstr>
      <vt:lpstr>Bienestar digital: ¿por qué es importante para los adultos?</vt:lpstr>
      <vt:lpstr>Desconectado para reconectar</vt:lpstr>
      <vt:lpstr>Bienestar digital y tecnología</vt:lpstr>
      <vt:lpstr>Bienestar digital y tecnología</vt:lpstr>
      <vt:lpstr>El impacto de la tecnología en el bienestar digital</vt:lpstr>
      <vt:lpstr>El impacto de la tecnología en el bienestar digital</vt:lpstr>
      <vt:lpstr>El impacto de la tecnología en el bienestar digital</vt:lpstr>
      <vt:lpstr>El impacto de la tecnología en el bienestar digital</vt:lpstr>
      <vt:lpstr>Tiempo excesivo frente a la pantalla y exposición a la tecnología</vt:lpstr>
      <vt:lpstr>Tiempo excesivo frente a la pantalla y exposición a la tecnología</vt:lpstr>
      <vt:lpstr>Tiempo excesivo frente a la pantalla y exposición a la tecnología</vt:lpstr>
      <vt:lpstr>Tiempo excesivo frente a la pantalla y exposición a la tecnología</vt:lpstr>
      <vt:lpstr>Tiempo excesivo frente a la pantalla y exposición a la tecnología</vt:lpstr>
      <vt:lpstr>Redes sociales</vt:lpstr>
      <vt:lpstr>Redes sociales</vt:lpstr>
      <vt:lpstr>Redes sociales</vt:lpstr>
      <vt:lpstr>Redes sociales</vt:lpstr>
      <vt:lpstr>Sobrecarga de información y estrés</vt:lpstr>
      <vt:lpstr>Sobrecarga de información y estrés</vt:lpstr>
      <vt:lpstr>RECORDATORIOS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aifed</cp:lastModifiedBy>
  <cp:revision>198</cp:revision>
  <dcterms:created xsi:type="dcterms:W3CDTF">2023-02-23T17:03:29Z</dcterms:created>
  <dcterms:modified xsi:type="dcterms:W3CDTF">2024-10-10T08:56:25Z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