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7"/>
  </p:notesMasterIdLst>
  <p:sldIdLst>
    <p:sldId id="295" r:id="rId5"/>
    <p:sldId id="257" r:id="rId6"/>
    <p:sldId id="260" r:id="rId7"/>
    <p:sldId id="261" r:id="rId8"/>
    <p:sldId id="262" r:id="rId9"/>
    <p:sldId id="263" r:id="rId10"/>
    <p:sldId id="264" r:id="rId11"/>
    <p:sldId id="265" r:id="rId12"/>
    <p:sldId id="266" r:id="rId13"/>
    <p:sldId id="267" r:id="rId14"/>
    <p:sldId id="268" r:id="rId15"/>
    <p:sldId id="296" r:id="rId16"/>
  </p:sldIdLst>
  <p:sldSz cx="12192000" cy="6858000"/>
  <p:notesSz cx="6858000" cy="9144000"/>
  <p:defaultTextStyle>
    <a:defPPr>
      <a:defRPr lang="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BAB5"/>
    <a:srgbClr val="FFAA5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22331B-5091-4499-A2D1-F24AC69693E6}" v="4" dt="2024-09-25T12:45:42.8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7" autoAdjust="0"/>
    <p:restoredTop sz="87283" autoAdjust="0"/>
  </p:normalViewPr>
  <p:slideViewPr>
    <p:cSldViewPr snapToGrid="0">
      <p:cViewPr varScale="1">
        <p:scale>
          <a:sx n="58" d="100"/>
          <a:sy n="58" d="100"/>
        </p:scale>
        <p:origin x="90" y="9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diagrams/_rels/data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4" Type="http://schemas.openxmlformats.org/officeDocument/2006/relationships/image" Target="../media/image33.svg"/></Relationships>
</file>

<file path=ppt/diagrams/_rels/drawing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 Id="rId4" Type="http://schemas.openxmlformats.org/officeDocument/2006/relationships/image" Target="../media/image33.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DB17B16-1802-46E4-9F7D-50A2DF01E262}"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7EABECD8-D455-4319-8FF4-C2EE5129454B}">
      <dgm:prSet custT="1"/>
      <dgm:spPr/>
      <dgm:t>
        <a:bodyPr/>
        <a:lstStyle/>
        <a:p>
          <a:pPr>
            <a:lnSpc>
              <a:spcPct val="100000"/>
            </a:lnSpc>
          </a:pPr>
          <a:r>
            <a:rPr lang="es" sz="2800" dirty="0">
              <a:latin typeface="Aptos" panose="020B0004020202020204" pitchFamily="34" charset="0"/>
            </a:rPr>
            <a:t>Nuestros cursos ofrecen un </a:t>
          </a:r>
          <a:r>
            <a:rPr lang="es" sz="2800" b="1" dirty="0">
              <a:latin typeface="Aptos" panose="020B0004020202020204" pitchFamily="34" charset="0"/>
            </a:rPr>
            <a:t>enfoque holístico </a:t>
          </a:r>
          <a:r>
            <a:rPr lang="es" sz="2800" dirty="0">
              <a:latin typeface="Aptos" panose="020B0004020202020204" pitchFamily="34" charset="0"/>
            </a:rPr>
            <a:t>del bienestar digital, combinando </a:t>
          </a:r>
          <a:r>
            <a:rPr lang="es" sz="2800" b="1" dirty="0">
              <a:latin typeface="Aptos" panose="020B0004020202020204" pitchFamily="34" charset="0"/>
            </a:rPr>
            <a:t>contenido interactivo, estrategias prácticas y orientación personalizada </a:t>
          </a:r>
          <a:r>
            <a:rPr lang="es" sz="2800" dirty="0">
              <a:latin typeface="Aptos" panose="020B0004020202020204" pitchFamily="34" charset="0"/>
            </a:rPr>
            <a:t>.</a:t>
          </a:r>
        </a:p>
      </dgm:t>
    </dgm:pt>
    <dgm:pt modelId="{77C9DEE0-5EB0-4EDD-8FF0-4D89016CD25A}" type="parTrans" cxnId="{E7761F84-3810-440A-A1B8-3087460895FA}">
      <dgm:prSet/>
      <dgm:spPr/>
      <dgm:t>
        <a:bodyPr/>
        <a:lstStyle/>
        <a:p>
          <a:endParaRPr lang="en-US"/>
        </a:p>
      </dgm:t>
    </dgm:pt>
    <dgm:pt modelId="{BE0A93C3-44AC-41B9-8137-AF79CBD19F65}" type="sibTrans" cxnId="{E7761F84-3810-440A-A1B8-3087460895FA}">
      <dgm:prSet/>
      <dgm:spPr/>
      <dgm:t>
        <a:bodyPr/>
        <a:lstStyle/>
        <a:p>
          <a:endParaRPr lang="en-US"/>
        </a:p>
      </dgm:t>
    </dgm:pt>
    <dgm:pt modelId="{B86FD1F9-60AF-4E92-85B6-C2039899D794}">
      <dgm:prSet custT="1"/>
      <dgm:spPr/>
      <dgm:t>
        <a:bodyPr/>
        <a:lstStyle/>
        <a:p>
          <a:pPr>
            <a:lnSpc>
              <a:spcPct val="100000"/>
            </a:lnSpc>
          </a:pPr>
          <a:r>
            <a:rPr lang="es" sz="2800" dirty="0">
              <a:latin typeface="Aptos" panose="020B0004020202020204" pitchFamily="34" charset="0"/>
            </a:rPr>
            <a:t>Al dar pasos pequeños pero significativos, cada individuo puede embarcarse en un </a:t>
          </a:r>
          <a:r>
            <a:rPr lang="es" sz="2800" b="1" dirty="0">
              <a:latin typeface="Aptos" panose="020B0004020202020204" pitchFamily="34" charset="0"/>
            </a:rPr>
            <a:t>viaje transformador </a:t>
          </a:r>
          <a:r>
            <a:rPr lang="es" sz="2800" dirty="0">
              <a:latin typeface="Aptos" panose="020B0004020202020204" pitchFamily="34" charset="0"/>
            </a:rPr>
            <a:t>hacia una relación más saludable con la tecnología.</a:t>
          </a:r>
        </a:p>
      </dgm:t>
    </dgm:pt>
    <dgm:pt modelId="{B899E903-DDDC-4DAA-A42C-5F513F0AD41A}" type="parTrans" cxnId="{02CE6C79-CB3D-41BF-AB59-9BF49A251B0C}">
      <dgm:prSet/>
      <dgm:spPr/>
      <dgm:t>
        <a:bodyPr/>
        <a:lstStyle/>
        <a:p>
          <a:endParaRPr lang="en-US"/>
        </a:p>
      </dgm:t>
    </dgm:pt>
    <dgm:pt modelId="{A0FA3DFA-E61E-4743-B176-DEE2C8607848}" type="sibTrans" cxnId="{02CE6C79-CB3D-41BF-AB59-9BF49A251B0C}">
      <dgm:prSet/>
      <dgm:spPr/>
      <dgm:t>
        <a:bodyPr/>
        <a:lstStyle/>
        <a:p>
          <a:endParaRPr lang="en-US"/>
        </a:p>
      </dgm:t>
    </dgm:pt>
    <dgm:pt modelId="{9D08EBA8-9757-4B1C-A668-7D56EC487579}" type="pres">
      <dgm:prSet presAssocID="{2DB17B16-1802-46E4-9F7D-50A2DF01E262}" presName="root" presStyleCnt="0">
        <dgm:presLayoutVars>
          <dgm:dir/>
          <dgm:resizeHandles val="exact"/>
        </dgm:presLayoutVars>
      </dgm:prSet>
      <dgm:spPr/>
    </dgm:pt>
    <dgm:pt modelId="{E44C317D-AF0A-4BFA-874C-B51FD043C662}" type="pres">
      <dgm:prSet presAssocID="{7EABECD8-D455-4319-8FF4-C2EE5129454B}" presName="compNode" presStyleCnt="0"/>
      <dgm:spPr/>
    </dgm:pt>
    <dgm:pt modelId="{DD7613B7-8524-4696-97EB-553388BE4A2E}" type="pres">
      <dgm:prSet presAssocID="{7EABECD8-D455-4319-8FF4-C2EE5129454B}" presName="bgRect" presStyleLbl="bgShp" presStyleIdx="0" presStyleCnt="2"/>
      <dgm:spPr/>
    </dgm:pt>
    <dgm:pt modelId="{C30DF1B2-F37F-4977-A83F-C68B1482F247}" type="pres">
      <dgm:prSet presAssocID="{7EABECD8-D455-4319-8FF4-C2EE5129454B}"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Učiteľ"/>
        </a:ext>
      </dgm:extLst>
    </dgm:pt>
    <dgm:pt modelId="{7752C616-D861-4E2D-89D5-D95999FED2D6}" type="pres">
      <dgm:prSet presAssocID="{7EABECD8-D455-4319-8FF4-C2EE5129454B}" presName="spaceRect" presStyleCnt="0"/>
      <dgm:spPr/>
    </dgm:pt>
    <dgm:pt modelId="{ED001D07-F4F4-4E34-8E58-9617D287011F}" type="pres">
      <dgm:prSet presAssocID="{7EABECD8-D455-4319-8FF4-C2EE5129454B}" presName="parTx" presStyleLbl="revTx" presStyleIdx="0" presStyleCnt="2">
        <dgm:presLayoutVars>
          <dgm:chMax val="0"/>
          <dgm:chPref val="0"/>
        </dgm:presLayoutVars>
      </dgm:prSet>
      <dgm:spPr/>
    </dgm:pt>
    <dgm:pt modelId="{2B8B12FC-271C-4FB7-AA0A-70EFFD894511}" type="pres">
      <dgm:prSet presAssocID="{BE0A93C3-44AC-41B9-8137-AF79CBD19F65}" presName="sibTrans" presStyleCnt="0"/>
      <dgm:spPr/>
    </dgm:pt>
    <dgm:pt modelId="{DFFF0108-41F4-43CD-97B8-D516D2C12455}" type="pres">
      <dgm:prSet presAssocID="{B86FD1F9-60AF-4E92-85B6-C2039899D794}" presName="compNode" presStyleCnt="0"/>
      <dgm:spPr/>
    </dgm:pt>
    <dgm:pt modelId="{C4E9ED3C-7BA5-44DA-B485-7992C21B656E}" type="pres">
      <dgm:prSet presAssocID="{B86FD1F9-60AF-4E92-85B6-C2039899D794}" presName="bgRect" presStyleLbl="bgShp" presStyleIdx="1" presStyleCnt="2"/>
      <dgm:spPr/>
    </dgm:pt>
    <dgm:pt modelId="{5C34206F-EB45-4DC3-8F16-DE3603D6F2D8}" type="pres">
      <dgm:prSet presAssocID="{B86FD1F9-60AF-4E92-85B6-C2039899D794}"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Pripojenia"/>
        </a:ext>
      </dgm:extLst>
    </dgm:pt>
    <dgm:pt modelId="{E7B6BEC0-AE40-4865-9FAD-91D6181EE047}" type="pres">
      <dgm:prSet presAssocID="{B86FD1F9-60AF-4E92-85B6-C2039899D794}" presName="spaceRect" presStyleCnt="0"/>
      <dgm:spPr/>
    </dgm:pt>
    <dgm:pt modelId="{5D256FB3-E2D8-4979-A2CD-862D1E70B6BE}" type="pres">
      <dgm:prSet presAssocID="{B86FD1F9-60AF-4E92-85B6-C2039899D794}" presName="parTx" presStyleLbl="revTx" presStyleIdx="1" presStyleCnt="2">
        <dgm:presLayoutVars>
          <dgm:chMax val="0"/>
          <dgm:chPref val="0"/>
        </dgm:presLayoutVars>
      </dgm:prSet>
      <dgm:spPr/>
    </dgm:pt>
  </dgm:ptLst>
  <dgm:cxnLst>
    <dgm:cxn modelId="{02CE6C79-CB3D-41BF-AB59-9BF49A251B0C}" srcId="{2DB17B16-1802-46E4-9F7D-50A2DF01E262}" destId="{B86FD1F9-60AF-4E92-85B6-C2039899D794}" srcOrd="1" destOrd="0" parTransId="{B899E903-DDDC-4DAA-A42C-5F513F0AD41A}" sibTransId="{A0FA3DFA-E61E-4743-B176-DEE2C8607848}"/>
    <dgm:cxn modelId="{E7761F84-3810-440A-A1B8-3087460895FA}" srcId="{2DB17B16-1802-46E4-9F7D-50A2DF01E262}" destId="{7EABECD8-D455-4319-8FF4-C2EE5129454B}" srcOrd="0" destOrd="0" parTransId="{77C9DEE0-5EB0-4EDD-8FF0-4D89016CD25A}" sibTransId="{BE0A93C3-44AC-41B9-8137-AF79CBD19F65}"/>
    <dgm:cxn modelId="{BE85968E-54F5-499D-AC20-2C0D9E4779E5}" type="presOf" srcId="{7EABECD8-D455-4319-8FF4-C2EE5129454B}" destId="{ED001D07-F4F4-4E34-8E58-9617D287011F}" srcOrd="0" destOrd="0" presId="urn:microsoft.com/office/officeart/2018/2/layout/IconVerticalSolidList"/>
    <dgm:cxn modelId="{D6537EDB-311D-4CF2-9C90-69FC569639FE}" type="presOf" srcId="{2DB17B16-1802-46E4-9F7D-50A2DF01E262}" destId="{9D08EBA8-9757-4B1C-A668-7D56EC487579}" srcOrd="0" destOrd="0" presId="urn:microsoft.com/office/officeart/2018/2/layout/IconVerticalSolidList"/>
    <dgm:cxn modelId="{7034F5E8-36F7-4CF9-9242-A85B7C973850}" type="presOf" srcId="{B86FD1F9-60AF-4E92-85B6-C2039899D794}" destId="{5D256FB3-E2D8-4979-A2CD-862D1E70B6BE}" srcOrd="0" destOrd="0" presId="urn:microsoft.com/office/officeart/2018/2/layout/IconVerticalSolidList"/>
    <dgm:cxn modelId="{854874DB-E7A8-41A7-BFB4-0923A53314AB}" type="presParOf" srcId="{9D08EBA8-9757-4B1C-A668-7D56EC487579}" destId="{E44C317D-AF0A-4BFA-874C-B51FD043C662}" srcOrd="0" destOrd="0" presId="urn:microsoft.com/office/officeart/2018/2/layout/IconVerticalSolidList"/>
    <dgm:cxn modelId="{728890F1-7523-499A-8177-E0F7F580CAA2}" type="presParOf" srcId="{E44C317D-AF0A-4BFA-874C-B51FD043C662}" destId="{DD7613B7-8524-4696-97EB-553388BE4A2E}" srcOrd="0" destOrd="0" presId="urn:microsoft.com/office/officeart/2018/2/layout/IconVerticalSolidList"/>
    <dgm:cxn modelId="{2D34A50A-9886-430D-91CB-22E013432E59}" type="presParOf" srcId="{E44C317D-AF0A-4BFA-874C-B51FD043C662}" destId="{C30DF1B2-F37F-4977-A83F-C68B1482F247}" srcOrd="1" destOrd="0" presId="urn:microsoft.com/office/officeart/2018/2/layout/IconVerticalSolidList"/>
    <dgm:cxn modelId="{0D5B74A3-5F2D-42A3-A363-F9683EC444F7}" type="presParOf" srcId="{E44C317D-AF0A-4BFA-874C-B51FD043C662}" destId="{7752C616-D861-4E2D-89D5-D95999FED2D6}" srcOrd="2" destOrd="0" presId="urn:microsoft.com/office/officeart/2018/2/layout/IconVerticalSolidList"/>
    <dgm:cxn modelId="{5DA2E1B7-7EB5-4A9D-8918-50300D1BE99E}" type="presParOf" srcId="{E44C317D-AF0A-4BFA-874C-B51FD043C662}" destId="{ED001D07-F4F4-4E34-8E58-9617D287011F}" srcOrd="3" destOrd="0" presId="urn:microsoft.com/office/officeart/2018/2/layout/IconVerticalSolidList"/>
    <dgm:cxn modelId="{9F5D6CB5-4B30-48AA-816D-E638573833D3}" type="presParOf" srcId="{9D08EBA8-9757-4B1C-A668-7D56EC487579}" destId="{2B8B12FC-271C-4FB7-AA0A-70EFFD894511}" srcOrd="1" destOrd="0" presId="urn:microsoft.com/office/officeart/2018/2/layout/IconVerticalSolidList"/>
    <dgm:cxn modelId="{D1E01A4D-134E-4120-9E1B-159F840F89CA}" type="presParOf" srcId="{9D08EBA8-9757-4B1C-A668-7D56EC487579}" destId="{DFFF0108-41F4-43CD-97B8-D516D2C12455}" srcOrd="2" destOrd="0" presId="urn:microsoft.com/office/officeart/2018/2/layout/IconVerticalSolidList"/>
    <dgm:cxn modelId="{59AE29FA-ABDF-4DF1-96A6-21EE937E3A2F}" type="presParOf" srcId="{DFFF0108-41F4-43CD-97B8-D516D2C12455}" destId="{C4E9ED3C-7BA5-44DA-B485-7992C21B656E}" srcOrd="0" destOrd="0" presId="urn:microsoft.com/office/officeart/2018/2/layout/IconVerticalSolidList"/>
    <dgm:cxn modelId="{37C40F12-760E-49F4-BA43-76A2083855A6}" type="presParOf" srcId="{DFFF0108-41F4-43CD-97B8-D516D2C12455}" destId="{5C34206F-EB45-4DC3-8F16-DE3603D6F2D8}" srcOrd="1" destOrd="0" presId="urn:microsoft.com/office/officeart/2018/2/layout/IconVerticalSolidList"/>
    <dgm:cxn modelId="{510ADFE0-3ACC-4EB9-B1F8-63DFA944C072}" type="presParOf" srcId="{DFFF0108-41F4-43CD-97B8-D516D2C12455}" destId="{E7B6BEC0-AE40-4865-9FAD-91D6181EE047}" srcOrd="2" destOrd="0" presId="urn:microsoft.com/office/officeart/2018/2/layout/IconVerticalSolidList"/>
    <dgm:cxn modelId="{9BB46E14-149D-43BD-9111-ECEC8C98ABFA}" type="presParOf" srcId="{DFFF0108-41F4-43CD-97B8-D516D2C12455}" destId="{5D256FB3-E2D8-4979-A2CD-862D1E70B6B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7613B7-8524-4696-97EB-553388BE4A2E}">
      <dsp:nvSpPr>
        <dsp:cNvPr id="0" name=""/>
        <dsp:cNvSpPr/>
      </dsp:nvSpPr>
      <dsp:spPr>
        <a:xfrm>
          <a:off x="0" y="343324"/>
          <a:ext cx="10662684" cy="166664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0DF1B2-F37F-4977-A83F-C68B1482F247}">
      <dsp:nvSpPr>
        <dsp:cNvPr id="0" name=""/>
        <dsp:cNvSpPr/>
      </dsp:nvSpPr>
      <dsp:spPr>
        <a:xfrm>
          <a:off x="504160" y="718320"/>
          <a:ext cx="917551" cy="91665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D001D07-F4F4-4E34-8E58-9617D287011F}">
      <dsp:nvSpPr>
        <dsp:cNvPr id="0" name=""/>
        <dsp:cNvSpPr/>
      </dsp:nvSpPr>
      <dsp:spPr>
        <a:xfrm>
          <a:off x="1925871" y="343324"/>
          <a:ext cx="8733045" cy="1668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559" tIns="176559" rIns="176559" bIns="176559" numCol="1" spcCol="1270" anchor="ctr" anchorCtr="0">
          <a:noAutofit/>
        </a:bodyPr>
        <a:lstStyle/>
        <a:p>
          <a:pPr marL="0" lvl="0" indent="0" algn="l" defTabSz="1244600">
            <a:lnSpc>
              <a:spcPct val="100000"/>
            </a:lnSpc>
            <a:spcBef>
              <a:spcPct val="0"/>
            </a:spcBef>
            <a:spcAft>
              <a:spcPct val="35000"/>
            </a:spcAft>
            <a:buNone/>
          </a:pPr>
          <a:r>
            <a:rPr lang="es" sz="2800" kern="1200" dirty="0">
              <a:latin typeface="Aptos" panose="020B0004020202020204" pitchFamily="34" charset="0"/>
            </a:rPr>
            <a:t>Nuestros cursos ofrecen un </a:t>
          </a:r>
          <a:r>
            <a:rPr lang="es" sz="2800" b="1" kern="1200" dirty="0">
              <a:latin typeface="Aptos" panose="020B0004020202020204" pitchFamily="34" charset="0"/>
            </a:rPr>
            <a:t>enfoque holístico </a:t>
          </a:r>
          <a:r>
            <a:rPr lang="es" sz="2800" kern="1200" dirty="0">
              <a:latin typeface="Aptos" panose="020B0004020202020204" pitchFamily="34" charset="0"/>
            </a:rPr>
            <a:t>del bienestar digital, combinando </a:t>
          </a:r>
          <a:r>
            <a:rPr lang="es" sz="2800" b="1" kern="1200" dirty="0">
              <a:latin typeface="Aptos" panose="020B0004020202020204" pitchFamily="34" charset="0"/>
            </a:rPr>
            <a:t>contenido interactivo, estrategias prácticas y orientación personalizada </a:t>
          </a:r>
          <a:r>
            <a:rPr lang="es" sz="2800" kern="1200" dirty="0">
              <a:latin typeface="Aptos" panose="020B0004020202020204" pitchFamily="34" charset="0"/>
            </a:rPr>
            <a:t>.</a:t>
          </a:r>
        </a:p>
      </dsp:txBody>
      <dsp:txXfrm>
        <a:off x="1925871" y="343324"/>
        <a:ext cx="8733045" cy="1668274"/>
      </dsp:txXfrm>
    </dsp:sp>
    <dsp:sp modelId="{C4E9ED3C-7BA5-44DA-B485-7992C21B656E}">
      <dsp:nvSpPr>
        <dsp:cNvPr id="0" name=""/>
        <dsp:cNvSpPr/>
      </dsp:nvSpPr>
      <dsp:spPr>
        <a:xfrm>
          <a:off x="0" y="2337116"/>
          <a:ext cx="10662684" cy="166664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C34206F-EB45-4DC3-8F16-DE3603D6F2D8}">
      <dsp:nvSpPr>
        <dsp:cNvPr id="0" name=""/>
        <dsp:cNvSpPr/>
      </dsp:nvSpPr>
      <dsp:spPr>
        <a:xfrm>
          <a:off x="504160" y="2712111"/>
          <a:ext cx="917551" cy="91665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256FB3-E2D8-4979-A2CD-862D1E70B6BE}">
      <dsp:nvSpPr>
        <dsp:cNvPr id="0" name=""/>
        <dsp:cNvSpPr/>
      </dsp:nvSpPr>
      <dsp:spPr>
        <a:xfrm>
          <a:off x="1925871" y="2337116"/>
          <a:ext cx="8733045" cy="16682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6559" tIns="176559" rIns="176559" bIns="176559" numCol="1" spcCol="1270" anchor="ctr" anchorCtr="0">
          <a:noAutofit/>
        </a:bodyPr>
        <a:lstStyle/>
        <a:p>
          <a:pPr marL="0" lvl="0" indent="0" algn="l" defTabSz="1244600">
            <a:lnSpc>
              <a:spcPct val="100000"/>
            </a:lnSpc>
            <a:spcBef>
              <a:spcPct val="0"/>
            </a:spcBef>
            <a:spcAft>
              <a:spcPct val="35000"/>
            </a:spcAft>
            <a:buNone/>
          </a:pPr>
          <a:r>
            <a:rPr lang="es" sz="2800" kern="1200" dirty="0">
              <a:latin typeface="Aptos" panose="020B0004020202020204" pitchFamily="34" charset="0"/>
            </a:rPr>
            <a:t>Al dar pasos pequeños pero significativos, cada individuo puede embarcarse en un </a:t>
          </a:r>
          <a:r>
            <a:rPr lang="es" sz="2800" b="1" kern="1200" dirty="0">
              <a:latin typeface="Aptos" panose="020B0004020202020204" pitchFamily="34" charset="0"/>
            </a:rPr>
            <a:t>viaje transformador </a:t>
          </a:r>
          <a:r>
            <a:rPr lang="es" sz="2800" kern="1200" dirty="0">
              <a:latin typeface="Aptos" panose="020B0004020202020204" pitchFamily="34" charset="0"/>
            </a:rPr>
            <a:t>hacia una relación más saludable con la tecnología.</a:t>
          </a:r>
        </a:p>
      </dsp:txBody>
      <dsp:txXfrm>
        <a:off x="1925871" y="2337116"/>
        <a:ext cx="8733045" cy="1668274"/>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hlavičk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k-SK"/>
          </a:p>
        </p:txBody>
      </p:sp>
      <p:sp>
        <p:nvSpPr>
          <p:cNvPr id="3" name="Zástupný objekt pre dá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3286A2-BD5B-40A6-9918-E980843A5447}" type="datetimeFigureOut">
              <a:rPr lang="sk-SK" smtClean="0"/>
              <a:t>10. 10. 2024</a:t>
            </a:fld>
            <a:endParaRPr lang="sk-SK"/>
          </a:p>
        </p:txBody>
      </p:sp>
      <p:sp>
        <p:nvSpPr>
          <p:cNvPr id="4" name="Zástupný objekt pre obrázok snímky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k-SK"/>
          </a:p>
        </p:txBody>
      </p:sp>
      <p:sp>
        <p:nvSpPr>
          <p:cNvPr id="5" name="Zástupný objekt pre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p>
        </p:txBody>
      </p:sp>
      <p:sp>
        <p:nvSpPr>
          <p:cNvPr id="6" name="Zástupný objekt pre pät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k-SK"/>
          </a:p>
        </p:txBody>
      </p:sp>
      <p:sp>
        <p:nvSpPr>
          <p:cNvPr id="7" name="Zástupný objekt pre číslo snímky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67C988-4ABC-44CD-BF57-54EC295E72C9}" type="slidenum">
              <a:rPr lang="sk-SK" smtClean="0"/>
              <a:t>‹Nº›</a:t>
            </a:fld>
            <a:endParaRPr lang="sk-SK"/>
          </a:p>
        </p:txBody>
      </p:sp>
    </p:spTree>
    <p:extLst>
      <p:ext uri="{BB962C8B-B14F-4D97-AF65-F5344CB8AC3E}">
        <p14:creationId xmlns:p14="http://schemas.microsoft.com/office/powerpoint/2010/main" val="22685173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s" b="0" i="0" dirty="0">
                <a:solidFill>
                  <a:srgbClr val="ECECEC"/>
                </a:solidFill>
                <a:effectLst/>
                <a:latin typeface="Söhne"/>
              </a:rPr>
              <a:t>Discuta el concepto de bienestar digital y su relevancia en la era digital actual.</a:t>
            </a:r>
          </a:p>
          <a:p>
            <a:pPr algn="l">
              <a:buFont typeface="Arial" panose="020B0604020202020204" pitchFamily="34" charset="0"/>
              <a:buChar char="•"/>
            </a:pPr>
            <a:r>
              <a:rPr lang="es" b="0" i="0" dirty="0">
                <a:solidFill>
                  <a:srgbClr val="ECECEC"/>
                </a:solidFill>
                <a:effectLst/>
                <a:latin typeface="Söhne"/>
              </a:rPr>
              <a:t>Enfatizar la necesidad de equilibrio en el uso de la tecnología para mejorar nuestras vidas sin sacrificar nuestro bienestar.</a:t>
            </a:r>
          </a:p>
          <a:p>
            <a:pPr algn="l">
              <a:buFont typeface="+mj-lt"/>
              <a:buAutoNum type="arabicPeriod"/>
            </a:pPr>
            <a:endParaRPr lang="en-US" b="0" i="0" dirty="0">
              <a:solidFill>
                <a:srgbClr val="ECECEC"/>
              </a:solidFill>
              <a:effectLst/>
              <a:latin typeface="Söhne"/>
            </a:endParaRPr>
          </a:p>
          <a:p>
            <a:pPr algn="l">
              <a:buFont typeface="+mj-lt"/>
              <a:buAutoNum type="arabicPeriod"/>
            </a:pPr>
            <a:endParaRPr lang="en-US" b="0" i="0" dirty="0">
              <a:solidFill>
                <a:srgbClr val="ECECEC"/>
              </a:solidFill>
              <a:effectLst/>
              <a:latin typeface="Söhne"/>
            </a:endParaRPr>
          </a:p>
          <a:p>
            <a:pPr marL="742950" lvl="1" indent="-285750" algn="l">
              <a:buFont typeface="+mj-lt"/>
              <a:buAutoNum type="arabicPeriod"/>
            </a:pPr>
            <a:endParaRPr lang="en-US" b="0" i="0" dirty="0">
              <a:solidFill>
                <a:srgbClr val="ECECEC"/>
              </a:solidFill>
              <a:effectLst/>
              <a:latin typeface="Söhne"/>
            </a:endParaRPr>
          </a:p>
          <a:p>
            <a:pPr marL="742950" lvl="1" indent="-285750" algn="l">
              <a:buFont typeface="+mj-lt"/>
              <a:buAutoNum type="arabicPeriod"/>
            </a:pPr>
            <a:r>
              <a:rPr lang="es" b="0" i="0" dirty="0">
                <a:solidFill>
                  <a:srgbClr val="ECECEC"/>
                </a:solidFill>
                <a:effectLst/>
                <a:latin typeface="Söhne"/>
              </a:rPr>
              <a:t>"Comencemos por entender qué significa realmente el bienestar digital. Se trata de encontrar ese equilibrio entre usar la tecnología para mejorar nuestras vidas y asegurarnos de que no nos domine. Exploraremos formas prácticas de lograr este equilibrio".</a:t>
            </a:r>
          </a:p>
          <a:p>
            <a:br>
              <a:rPr lang="en-US" dirty="0"/>
            </a:br>
            <a:endParaRPr lang="mk-MK" dirty="0"/>
          </a:p>
        </p:txBody>
      </p:sp>
      <p:sp>
        <p:nvSpPr>
          <p:cNvPr id="4" name="Slide Number Placeholder 3"/>
          <p:cNvSpPr>
            <a:spLocks noGrp="1"/>
          </p:cNvSpPr>
          <p:nvPr>
            <p:ph type="sldNum" sz="quarter" idx="5"/>
          </p:nvPr>
        </p:nvSpPr>
        <p:spPr/>
        <p:txBody>
          <a:bodyPr/>
          <a:lstStyle/>
          <a:p>
            <a:fld id="{DD67C988-4ABC-44CD-BF57-54EC295E72C9}" type="slidenum">
              <a:rPr lang="sk-SK" smtClean="0"/>
              <a:t>2</a:t>
            </a:fld>
            <a:endParaRPr lang="sk-SK"/>
          </a:p>
        </p:txBody>
      </p:sp>
    </p:spTree>
    <p:extLst>
      <p:ext uri="{BB962C8B-B14F-4D97-AF65-F5344CB8AC3E}">
        <p14:creationId xmlns:p14="http://schemas.microsoft.com/office/powerpoint/2010/main" val="35008411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s" b="0" i="0" dirty="0">
                <a:solidFill>
                  <a:srgbClr val="ECECEC"/>
                </a:solidFill>
                <a:effectLst/>
                <a:latin typeface="Söhne"/>
              </a:rPr>
              <a:t>Anime a los asistentes a compartir sus experiencias con el bienestar digital e inspirar a otros con sus historias.</a:t>
            </a:r>
          </a:p>
          <a:p>
            <a:pPr algn="l">
              <a:buFont typeface="Arial" panose="020B0604020202020204" pitchFamily="34" charset="0"/>
              <a:buChar char="•"/>
            </a:pPr>
            <a:r>
              <a:rPr lang="es" b="0" i="0" dirty="0">
                <a:solidFill>
                  <a:srgbClr val="ECECEC"/>
                </a:solidFill>
                <a:effectLst/>
                <a:latin typeface="Söhne"/>
              </a:rPr>
              <a:t>Destacar el poder del apoyo de la comunidad para fomentar la motivación y la responsabilidad de mantener el bienestar digital.</a:t>
            </a:r>
          </a:p>
          <a:p>
            <a:endParaRPr lang="en-US" dirty="0"/>
          </a:p>
          <a:p>
            <a:pPr algn="l">
              <a:buFont typeface="+mj-lt"/>
              <a:buAutoNum type="arabicPeriod"/>
            </a:pPr>
            <a:endParaRPr lang="en-US" b="0" i="0" dirty="0">
              <a:solidFill>
                <a:srgbClr val="ECECEC"/>
              </a:solidFill>
              <a:effectLst/>
              <a:latin typeface="Söhne"/>
            </a:endParaRPr>
          </a:p>
          <a:p>
            <a:pPr marL="742950" lvl="1" indent="-285750" algn="l">
              <a:buFont typeface="+mj-lt"/>
              <a:buAutoNum type="arabicPeriod"/>
            </a:pPr>
            <a:r>
              <a:rPr lang="es" b="0" i="0" dirty="0">
                <a:solidFill>
                  <a:srgbClr val="ECECEC"/>
                </a:solidFill>
                <a:effectLst/>
                <a:latin typeface="Söhne"/>
              </a:rPr>
              <a:t>"Quiero que cada uno de ustedes me cuente sus experiencias en materia de bienestar digital. Sus historias pueden inspirar a otros y crear una comunidad solidaria. Trabajemos juntos para que el bienestar digital sea una prioridad en nuestras vidas".</a:t>
            </a:r>
          </a:p>
          <a:p>
            <a:br>
              <a:rPr lang="en-US" dirty="0"/>
            </a:br>
            <a:endParaRPr lang="mk-MK" dirty="0"/>
          </a:p>
        </p:txBody>
      </p:sp>
      <p:sp>
        <p:nvSpPr>
          <p:cNvPr id="4" name="Slide Number Placeholder 3"/>
          <p:cNvSpPr>
            <a:spLocks noGrp="1"/>
          </p:cNvSpPr>
          <p:nvPr>
            <p:ph type="sldNum" sz="quarter" idx="5"/>
          </p:nvPr>
        </p:nvSpPr>
        <p:spPr/>
        <p:txBody>
          <a:bodyPr/>
          <a:lstStyle/>
          <a:p>
            <a:fld id="{DD67C988-4ABC-44CD-BF57-54EC295E72C9}" type="slidenum">
              <a:rPr lang="sk-SK" smtClean="0"/>
              <a:t>11</a:t>
            </a:fld>
            <a:endParaRPr lang="sk-SK"/>
          </a:p>
        </p:txBody>
      </p:sp>
    </p:spTree>
    <p:extLst>
      <p:ext uri="{BB962C8B-B14F-4D97-AF65-F5344CB8AC3E}">
        <p14:creationId xmlns:p14="http://schemas.microsoft.com/office/powerpoint/2010/main" val="9829118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endParaRPr lang="en-US" b="0" i="0" dirty="0">
              <a:solidFill>
                <a:srgbClr val="ECECEC"/>
              </a:solidFill>
              <a:effectLst/>
              <a:latin typeface="Söhne"/>
            </a:endParaRPr>
          </a:p>
          <a:p>
            <a:pPr marL="742950" lvl="1" indent="-285750" algn="l">
              <a:buFont typeface="+mj-lt"/>
              <a:buAutoNum type="arabicPeriod"/>
            </a:pPr>
            <a:r>
              <a:rPr lang="es" b="0" i="0" dirty="0">
                <a:solidFill>
                  <a:srgbClr val="ECECEC"/>
                </a:solidFill>
                <a:effectLst/>
                <a:latin typeface="Söhne"/>
              </a:rPr>
              <a:t>Destacar los desafíos específicos que enfrentan los adultos para mantener el bienestar digital, como el estrés relacionado con el trabajo y la sobrecarga digital.</a:t>
            </a:r>
          </a:p>
          <a:p>
            <a:pPr marL="742950" lvl="1" indent="-285750" algn="l">
              <a:buFont typeface="+mj-lt"/>
              <a:buAutoNum type="arabicPeriod"/>
            </a:pPr>
            <a:r>
              <a:rPr lang="es" b="0" i="0" dirty="0">
                <a:solidFill>
                  <a:srgbClr val="ECECEC"/>
                </a:solidFill>
                <a:effectLst/>
                <a:latin typeface="Söhne"/>
              </a:rPr>
              <a:t>Destacar la importancia de priorizar la salud física, el bienestar psicológico y las conexiones sociales en el ámbito digital.</a:t>
            </a:r>
          </a:p>
          <a:p>
            <a:pPr algn="l">
              <a:buFont typeface="+mj-lt"/>
              <a:buAutoNum type="arabicPeriod"/>
            </a:pPr>
            <a:endParaRPr lang="en-US" b="0" i="0" dirty="0">
              <a:solidFill>
                <a:srgbClr val="ECECEC"/>
              </a:solidFill>
              <a:effectLst/>
              <a:latin typeface="Söhne"/>
            </a:endParaRPr>
          </a:p>
          <a:p>
            <a:pPr marL="742950" lvl="1" indent="-285750" algn="l">
              <a:buFont typeface="+mj-lt"/>
              <a:buAutoNum type="arabicPeriod"/>
            </a:pPr>
            <a:r>
              <a:rPr lang="es" b="0" i="0" dirty="0">
                <a:solidFill>
                  <a:srgbClr val="ECECEC"/>
                </a:solidFill>
                <a:effectLst/>
                <a:latin typeface="Söhne"/>
              </a:rPr>
              <a:t>"Como adultos, enfrentamos desafíos únicos en lo que respecta al bienestar digital. Desde el estrés relacionado con el trabajo hasta el flujo constante de información, es fácil sentirse abrumado. Hoy, analizaremos por qué es crucial que prioricemos nuestra salud física y mental en el mundo digital".</a:t>
            </a:r>
          </a:p>
          <a:p>
            <a:br>
              <a:rPr lang="en-US" dirty="0"/>
            </a:br>
            <a:br>
              <a:rPr lang="en-US" dirty="0"/>
            </a:br>
            <a:endParaRPr lang="mk-MK" dirty="0"/>
          </a:p>
        </p:txBody>
      </p:sp>
      <p:sp>
        <p:nvSpPr>
          <p:cNvPr id="4" name="Slide Number Placeholder 3"/>
          <p:cNvSpPr>
            <a:spLocks noGrp="1"/>
          </p:cNvSpPr>
          <p:nvPr>
            <p:ph type="sldNum" sz="quarter" idx="5"/>
          </p:nvPr>
        </p:nvSpPr>
        <p:spPr/>
        <p:txBody>
          <a:bodyPr/>
          <a:lstStyle/>
          <a:p>
            <a:fld id="{DD67C988-4ABC-44CD-BF57-54EC295E72C9}" type="slidenum">
              <a:rPr lang="sk-SK" smtClean="0"/>
              <a:t>3</a:t>
            </a:fld>
            <a:endParaRPr lang="sk-SK"/>
          </a:p>
        </p:txBody>
      </p:sp>
    </p:spTree>
    <p:extLst>
      <p:ext uri="{BB962C8B-B14F-4D97-AF65-F5344CB8AC3E}">
        <p14:creationId xmlns:p14="http://schemas.microsoft.com/office/powerpoint/2010/main" val="31290393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endParaRPr lang="en-US" b="0" i="0" dirty="0">
              <a:solidFill>
                <a:srgbClr val="ECECEC"/>
              </a:solidFill>
              <a:effectLst/>
              <a:latin typeface="Söhne"/>
            </a:endParaRPr>
          </a:p>
          <a:p>
            <a:pPr marL="742950" lvl="1" indent="-285750" algn="l">
              <a:buFont typeface="+mj-lt"/>
              <a:buAutoNum type="arabicPeriod"/>
            </a:pPr>
            <a:r>
              <a:rPr lang="es" b="0" i="0" dirty="0">
                <a:solidFill>
                  <a:srgbClr val="ECECEC"/>
                </a:solidFill>
                <a:effectLst/>
                <a:latin typeface="Söhne"/>
              </a:rPr>
              <a:t>Analice los beneficios y las desventajas de la tecnología, reconociendo sus efectos positivos y advirtiendo contra la dependencia excesiva y el uso indebido.</a:t>
            </a:r>
          </a:p>
          <a:p>
            <a:pPr marL="742950" lvl="1" indent="-285750" algn="l">
              <a:buFont typeface="+mj-lt"/>
              <a:buAutoNum type="arabicPeriod"/>
            </a:pPr>
            <a:r>
              <a:rPr lang="es" b="0" i="0" dirty="0">
                <a:solidFill>
                  <a:srgbClr val="ECECEC"/>
                </a:solidFill>
                <a:effectLst/>
                <a:latin typeface="Söhne"/>
              </a:rPr>
              <a:t>Incentive a los asistentes a abordar la tecnología con atención plena e intencionalidad, reconociendo su papel como herramienta más que como necesidad.</a:t>
            </a:r>
          </a:p>
          <a:p>
            <a:pPr algn="l">
              <a:buFont typeface="+mj-lt"/>
              <a:buAutoNum type="arabicPeriod"/>
            </a:pPr>
            <a:br>
              <a:rPr lang="en-US" dirty="0"/>
            </a:br>
            <a:endParaRPr lang="en-US" b="0" i="0" dirty="0">
              <a:solidFill>
                <a:srgbClr val="ECECEC"/>
              </a:solidFill>
              <a:effectLst/>
              <a:latin typeface="Söhne"/>
            </a:endParaRPr>
          </a:p>
          <a:p>
            <a:pPr marL="742950" lvl="1" indent="-285750" algn="l">
              <a:buFont typeface="+mj-lt"/>
              <a:buAutoNum type="arabicPeriod"/>
            </a:pPr>
            <a:r>
              <a:rPr lang="es" b="0" i="0" dirty="0">
                <a:solidFill>
                  <a:srgbClr val="ECECEC"/>
                </a:solidFill>
                <a:effectLst/>
                <a:latin typeface="Söhne"/>
              </a:rPr>
              <a:t>"La tecnología es una herramienta poderosa, pero es esencial abordarla con una perspectiva equilibrada. Analizaremos tanto los impactos positivos como los negativos de la tecnología y debatiremos cómo podemos usarla de manera consciente para mejorar nuestras vidas".</a:t>
            </a:r>
          </a:p>
          <a:p>
            <a:br>
              <a:rPr lang="en-US" dirty="0"/>
            </a:br>
            <a:endParaRPr lang="mk-MK" dirty="0"/>
          </a:p>
        </p:txBody>
      </p:sp>
      <p:sp>
        <p:nvSpPr>
          <p:cNvPr id="4" name="Slide Number Placeholder 3"/>
          <p:cNvSpPr>
            <a:spLocks noGrp="1"/>
          </p:cNvSpPr>
          <p:nvPr>
            <p:ph type="sldNum" sz="quarter" idx="5"/>
          </p:nvPr>
        </p:nvSpPr>
        <p:spPr/>
        <p:txBody>
          <a:bodyPr/>
          <a:lstStyle/>
          <a:p>
            <a:fld id="{DD67C988-4ABC-44CD-BF57-54EC295E72C9}" type="slidenum">
              <a:rPr lang="sk-SK" smtClean="0"/>
              <a:t>4</a:t>
            </a:fld>
            <a:endParaRPr lang="sk-SK"/>
          </a:p>
        </p:txBody>
      </p:sp>
    </p:spTree>
    <p:extLst>
      <p:ext uri="{BB962C8B-B14F-4D97-AF65-F5344CB8AC3E}">
        <p14:creationId xmlns:p14="http://schemas.microsoft.com/office/powerpoint/2010/main" val="12203314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s" b="0" i="0" dirty="0">
                <a:solidFill>
                  <a:srgbClr val="ECECEC"/>
                </a:solidFill>
                <a:effectLst/>
                <a:latin typeface="Söhne"/>
              </a:rPr>
              <a:t>Explique el formato atractivo y fácil de usar de los materiales del curso, incluidas presentaciones de PowerPoint, videos y cuestionarios.</a:t>
            </a:r>
          </a:p>
          <a:p>
            <a:pPr algn="l">
              <a:buFont typeface="Arial" panose="020B0604020202020204" pitchFamily="34" charset="0"/>
              <a:buChar char="•"/>
            </a:pPr>
            <a:r>
              <a:rPr lang="es" b="0" i="0" dirty="0">
                <a:solidFill>
                  <a:srgbClr val="ECECEC"/>
                </a:solidFill>
                <a:effectLst/>
                <a:latin typeface="Söhne"/>
              </a:rPr>
              <a:t>Anime a los asistentes a participar activamente en el proceso de aprendizaje y hacer uso de los elementos interactivos proporcionados.</a:t>
            </a:r>
          </a:p>
          <a:p>
            <a:endParaRPr lang="en-US" dirty="0"/>
          </a:p>
          <a:p>
            <a:pPr algn="l">
              <a:buFont typeface="+mj-lt"/>
              <a:buAutoNum type="arabicPeriod"/>
            </a:pPr>
            <a:endParaRPr lang="en-US" b="0" i="0" dirty="0">
              <a:solidFill>
                <a:srgbClr val="ECECEC"/>
              </a:solidFill>
              <a:effectLst/>
              <a:latin typeface="Söhne"/>
            </a:endParaRPr>
          </a:p>
          <a:p>
            <a:pPr marL="742950" lvl="1" indent="-285750" algn="l">
              <a:buFont typeface="+mj-lt"/>
              <a:buAutoNum type="arabicPeriod"/>
            </a:pPr>
            <a:r>
              <a:rPr lang="es" b="0" i="0" dirty="0">
                <a:solidFill>
                  <a:srgbClr val="ECECEC"/>
                </a:solidFill>
                <a:effectLst/>
                <a:latin typeface="Söhne"/>
              </a:rPr>
              <a:t>"Nuestros materiales didácticos están diseñados para ser fáciles de usar y atractivos. Desde presentaciones de PowerPoint hasta cuestionarios interactivos, nos hemos asegurado de que el aprendizaje sobre el bienestar digital sea informativo y agradable".</a:t>
            </a:r>
          </a:p>
          <a:p>
            <a:br>
              <a:rPr lang="en-US" dirty="0"/>
            </a:br>
            <a:endParaRPr lang="mk-MK" dirty="0"/>
          </a:p>
        </p:txBody>
      </p:sp>
      <p:sp>
        <p:nvSpPr>
          <p:cNvPr id="4" name="Slide Number Placeholder 3"/>
          <p:cNvSpPr>
            <a:spLocks noGrp="1"/>
          </p:cNvSpPr>
          <p:nvPr>
            <p:ph type="sldNum" sz="quarter" idx="5"/>
          </p:nvPr>
        </p:nvSpPr>
        <p:spPr/>
        <p:txBody>
          <a:bodyPr/>
          <a:lstStyle/>
          <a:p>
            <a:fld id="{DD67C988-4ABC-44CD-BF57-54EC295E72C9}" type="slidenum">
              <a:rPr lang="sk-SK" smtClean="0"/>
              <a:t>5</a:t>
            </a:fld>
            <a:endParaRPr lang="sk-SK"/>
          </a:p>
        </p:txBody>
      </p:sp>
    </p:spTree>
    <p:extLst>
      <p:ext uri="{BB962C8B-B14F-4D97-AF65-F5344CB8AC3E}">
        <p14:creationId xmlns:p14="http://schemas.microsoft.com/office/powerpoint/2010/main" val="3458423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endParaRPr lang="en-US" b="0" i="0" dirty="0">
              <a:solidFill>
                <a:srgbClr val="ECECEC"/>
              </a:solidFill>
              <a:effectLst/>
              <a:latin typeface="Söhne"/>
            </a:endParaRPr>
          </a:p>
          <a:p>
            <a:pPr marL="742950" lvl="1" indent="-285750" algn="l">
              <a:buFont typeface="+mj-lt"/>
              <a:buAutoNum type="arabicPeriod"/>
            </a:pPr>
            <a:r>
              <a:rPr lang="es" b="0" i="0" dirty="0">
                <a:solidFill>
                  <a:srgbClr val="ECECEC"/>
                </a:solidFill>
                <a:effectLst/>
                <a:latin typeface="Söhne"/>
              </a:rPr>
              <a:t>Describir estrategias prácticas para implementar cambios sostenibles en los hábitos digitales, como establecer límites, practicar la atención plena y buscar apoyo social.</a:t>
            </a:r>
          </a:p>
          <a:p>
            <a:pPr marL="742950" lvl="1" indent="-285750" algn="l">
              <a:buFont typeface="+mj-lt"/>
              <a:buAutoNum type="arabicPeriod"/>
            </a:pPr>
            <a:r>
              <a:rPr lang="es" b="0" i="0" dirty="0">
                <a:solidFill>
                  <a:srgbClr val="ECECEC"/>
                </a:solidFill>
                <a:effectLst/>
                <a:latin typeface="Söhne"/>
              </a:rPr>
              <a:t>Destacar la importancia de la constancia y el progreso gradual en la adopción de hábitos digitales más saludables.</a:t>
            </a:r>
          </a:p>
          <a:p>
            <a:pPr algn="l">
              <a:buFont typeface="+mj-lt"/>
              <a:buAutoNum type="arabicPeriod"/>
            </a:pPr>
            <a:br>
              <a:rPr lang="en-US" dirty="0"/>
            </a:br>
            <a:endParaRPr lang="en-US" b="0" i="0" dirty="0">
              <a:solidFill>
                <a:srgbClr val="ECECEC"/>
              </a:solidFill>
              <a:effectLst/>
              <a:latin typeface="Söhne"/>
            </a:endParaRPr>
          </a:p>
          <a:p>
            <a:pPr marL="742950" lvl="1" indent="-285750" algn="l">
              <a:buFont typeface="+mj-lt"/>
              <a:buAutoNum type="arabicPeriod"/>
            </a:pPr>
            <a:r>
              <a:rPr lang="es" b="0" i="0" dirty="0">
                <a:solidFill>
                  <a:srgbClr val="ECECEC"/>
                </a:solidFill>
                <a:effectLst/>
                <a:latin typeface="Söhne"/>
              </a:rPr>
              <a:t>"Ahora, entremos en los detalles de la implementación del cambio. Hablaremos de estrategias prácticas para adoptar hábitos digitales más saludables, como establecer límites y practicar la atención plena. Estos pequeños cambios pueden marcar una gran diferencia en nuestro bienestar general".</a:t>
            </a:r>
          </a:p>
          <a:p>
            <a:br>
              <a:rPr lang="en-US" dirty="0"/>
            </a:br>
            <a:endParaRPr lang="mk-MK" dirty="0"/>
          </a:p>
        </p:txBody>
      </p:sp>
      <p:sp>
        <p:nvSpPr>
          <p:cNvPr id="4" name="Slide Number Placeholder 3"/>
          <p:cNvSpPr>
            <a:spLocks noGrp="1"/>
          </p:cNvSpPr>
          <p:nvPr>
            <p:ph type="sldNum" sz="quarter" idx="5"/>
          </p:nvPr>
        </p:nvSpPr>
        <p:spPr/>
        <p:txBody>
          <a:bodyPr/>
          <a:lstStyle/>
          <a:p>
            <a:fld id="{DD67C988-4ABC-44CD-BF57-54EC295E72C9}" type="slidenum">
              <a:rPr lang="sk-SK" smtClean="0"/>
              <a:t>6</a:t>
            </a:fld>
            <a:endParaRPr lang="sk-SK"/>
          </a:p>
        </p:txBody>
      </p:sp>
    </p:spTree>
    <p:extLst>
      <p:ext uri="{BB962C8B-B14F-4D97-AF65-F5344CB8AC3E}">
        <p14:creationId xmlns:p14="http://schemas.microsoft.com/office/powerpoint/2010/main" val="14852031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mj-lt"/>
              <a:buAutoNum type="arabicPeriod"/>
            </a:pPr>
            <a:endParaRPr lang="en-US" b="0" i="0" dirty="0">
              <a:solidFill>
                <a:srgbClr val="ECECEC"/>
              </a:solidFill>
              <a:effectLst/>
              <a:latin typeface="Söhne"/>
            </a:endParaRPr>
          </a:p>
          <a:p>
            <a:pPr marL="742950" lvl="1" indent="-285750" algn="l">
              <a:buFont typeface="+mj-lt"/>
              <a:buAutoNum type="arabicPeriod"/>
            </a:pPr>
            <a:r>
              <a:rPr lang="es" b="0" i="0" dirty="0">
                <a:solidFill>
                  <a:srgbClr val="ECECEC"/>
                </a:solidFill>
                <a:effectLst/>
                <a:latin typeface="Söhne"/>
              </a:rPr>
              <a:t>Resuma los puntos clave tratados en la presentación, enfatizando la importancia del bienestar digital en la sociedad actual.</a:t>
            </a:r>
          </a:p>
          <a:p>
            <a:pPr marL="742950" lvl="1" indent="-285750" algn="l">
              <a:buFont typeface="+mj-lt"/>
              <a:buAutoNum type="arabicPeriod"/>
            </a:pPr>
            <a:r>
              <a:rPr lang="es" b="0" i="0" dirty="0">
                <a:solidFill>
                  <a:srgbClr val="ECECEC"/>
                </a:solidFill>
                <a:effectLst/>
                <a:latin typeface="Söhne"/>
              </a:rPr>
              <a:t>Anime a los asistentes a reflexionar sobre sus propios hábitos digitales y considerar cómo pueden incorporar las lecciones aprendidas en su vida diaria.</a:t>
            </a:r>
          </a:p>
          <a:p>
            <a:pPr algn="l">
              <a:buFont typeface="+mj-lt"/>
              <a:buAutoNum type="arabicPeriod"/>
            </a:pPr>
            <a:br>
              <a:rPr lang="en-US" dirty="0"/>
            </a:br>
            <a:endParaRPr lang="en-US" b="0" i="0" dirty="0">
              <a:solidFill>
                <a:srgbClr val="ECECEC"/>
              </a:solidFill>
              <a:effectLst/>
              <a:latin typeface="Söhne"/>
            </a:endParaRPr>
          </a:p>
          <a:p>
            <a:pPr marL="742950" lvl="1" indent="-285750" algn="l">
              <a:buFont typeface="+mj-lt"/>
              <a:buAutoNum type="arabicPeriod"/>
            </a:pPr>
            <a:r>
              <a:rPr lang="es" b="0" i="0" dirty="0">
                <a:solidFill>
                  <a:srgbClr val="ECECEC"/>
                </a:solidFill>
                <a:effectLst/>
                <a:latin typeface="Söhne"/>
              </a:rPr>
              <a:t>"Para finalizar, reflexionemos sobre lo que hemos aprendido hoy. El bienestar digital no es solo una palabra de moda, es un aspecto crucial de nuestras vidas en la era digital. Animo a cada uno de ustedes a que apliquen lo que han aprendido a sus propios hábitos digitales".</a:t>
            </a:r>
          </a:p>
          <a:p>
            <a:br>
              <a:rPr lang="en-US" dirty="0"/>
            </a:br>
            <a:endParaRPr lang="mk-MK" dirty="0"/>
          </a:p>
        </p:txBody>
      </p:sp>
      <p:sp>
        <p:nvSpPr>
          <p:cNvPr id="4" name="Slide Number Placeholder 3"/>
          <p:cNvSpPr>
            <a:spLocks noGrp="1"/>
          </p:cNvSpPr>
          <p:nvPr>
            <p:ph type="sldNum" sz="quarter" idx="5"/>
          </p:nvPr>
        </p:nvSpPr>
        <p:spPr/>
        <p:txBody>
          <a:bodyPr/>
          <a:lstStyle/>
          <a:p>
            <a:fld id="{DD67C988-4ABC-44CD-BF57-54EC295E72C9}" type="slidenum">
              <a:rPr lang="sk-SK" smtClean="0"/>
              <a:t>7</a:t>
            </a:fld>
            <a:endParaRPr lang="sk-SK"/>
          </a:p>
        </p:txBody>
      </p:sp>
    </p:spTree>
    <p:extLst>
      <p:ext uri="{BB962C8B-B14F-4D97-AF65-F5344CB8AC3E}">
        <p14:creationId xmlns:p14="http://schemas.microsoft.com/office/powerpoint/2010/main" val="28224283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s" b="0" i="0" dirty="0">
                <a:solidFill>
                  <a:srgbClr val="ECECEC"/>
                </a:solidFill>
                <a:effectLst/>
                <a:latin typeface="Söhne"/>
              </a:rPr>
              <a:t>Resaltar el valor de los cursos al brindar contenido integral, práctico y atractivo sobre el bienestar digital.</a:t>
            </a:r>
          </a:p>
          <a:p>
            <a:pPr algn="l">
              <a:buFont typeface="Arial" panose="020B0604020202020204" pitchFamily="34" charset="0"/>
              <a:buChar char="•"/>
            </a:pPr>
            <a:r>
              <a:rPr lang="es" b="0" i="0" dirty="0">
                <a:solidFill>
                  <a:srgbClr val="ECECEC"/>
                </a:solidFill>
                <a:effectLst/>
                <a:latin typeface="Söhne"/>
              </a:rPr>
              <a:t>Invita a los asistentes a explorar los cursos más a fondo y aprovechar los recursos disponibles para ellos.</a:t>
            </a:r>
          </a:p>
          <a:p>
            <a:endParaRPr lang="en-US" dirty="0"/>
          </a:p>
          <a:p>
            <a:pPr algn="l">
              <a:buFont typeface="+mj-lt"/>
              <a:buAutoNum type="arabicPeriod"/>
            </a:pPr>
            <a:endParaRPr lang="en-US" b="0" i="0" dirty="0">
              <a:solidFill>
                <a:srgbClr val="ECECEC"/>
              </a:solidFill>
              <a:effectLst/>
              <a:latin typeface="Söhne"/>
            </a:endParaRPr>
          </a:p>
          <a:p>
            <a:pPr marL="742950" lvl="1" indent="-285750" algn="l">
              <a:buFont typeface="+mj-lt"/>
              <a:buAutoNum type="arabicPeriod"/>
            </a:pPr>
            <a:r>
              <a:rPr lang="es" b="0" i="0" dirty="0">
                <a:solidFill>
                  <a:srgbClr val="ECECEC"/>
                </a:solidFill>
                <a:effectLst/>
                <a:latin typeface="Söhne"/>
              </a:rPr>
              <a:t>"Nuestros cursos ofrecen una gran cantidad de recursos para ayudarte en tu camino hacia el bienestar digital. Ya sean presentaciones de PowerPoint o cuestionarios interactivos, tenemos todo lo que necesitas para tener éxito. Te animo a que explores los cursos más a fondo y aproveches estos valiosos recursos".</a:t>
            </a:r>
          </a:p>
          <a:p>
            <a:br>
              <a:rPr lang="en-US" dirty="0"/>
            </a:br>
            <a:endParaRPr lang="mk-MK" dirty="0"/>
          </a:p>
        </p:txBody>
      </p:sp>
      <p:sp>
        <p:nvSpPr>
          <p:cNvPr id="4" name="Slide Number Placeholder 3"/>
          <p:cNvSpPr>
            <a:spLocks noGrp="1"/>
          </p:cNvSpPr>
          <p:nvPr>
            <p:ph type="sldNum" sz="quarter" idx="5"/>
          </p:nvPr>
        </p:nvSpPr>
        <p:spPr/>
        <p:txBody>
          <a:bodyPr/>
          <a:lstStyle/>
          <a:p>
            <a:fld id="{DD67C988-4ABC-44CD-BF57-54EC295E72C9}" type="slidenum">
              <a:rPr lang="sk-SK" smtClean="0"/>
              <a:t>8</a:t>
            </a:fld>
            <a:endParaRPr lang="sk-SK"/>
          </a:p>
        </p:txBody>
      </p:sp>
    </p:spTree>
    <p:extLst>
      <p:ext uri="{BB962C8B-B14F-4D97-AF65-F5344CB8AC3E}">
        <p14:creationId xmlns:p14="http://schemas.microsoft.com/office/powerpoint/2010/main" val="5574286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s" b="0" i="0" dirty="0">
                <a:solidFill>
                  <a:srgbClr val="ECECEC"/>
                </a:solidFill>
                <a:effectLst/>
                <a:latin typeface="Söhne"/>
              </a:rPr>
              <a:t>Asegúrese de que los asistentes conozcan que los materiales del curso están diseñados para ser fáciles de usar y accesibles para personas de todos los orígenes y niveles de habilidad.</a:t>
            </a:r>
          </a:p>
          <a:p>
            <a:pPr algn="l">
              <a:buFont typeface="Arial" panose="020B0604020202020204" pitchFamily="34" charset="0"/>
              <a:buChar char="•"/>
            </a:pPr>
            <a:r>
              <a:rPr lang="es" b="0" i="0" dirty="0">
                <a:solidFill>
                  <a:srgbClr val="ECECEC"/>
                </a:solidFill>
                <a:effectLst/>
                <a:latin typeface="Söhne"/>
              </a:rPr>
              <a:t>Incentive a los asistentes a interactuar activamente con los materiales y a brindarles retroalimentación para mejorarlos.</a:t>
            </a:r>
          </a:p>
          <a:p>
            <a:endParaRPr lang="en-US" dirty="0"/>
          </a:p>
          <a:p>
            <a:pPr algn="l">
              <a:buFont typeface="+mj-lt"/>
              <a:buAutoNum type="arabicPeriod"/>
            </a:pPr>
            <a:endParaRPr lang="en-US" b="0" i="0" dirty="0">
              <a:solidFill>
                <a:srgbClr val="ECECEC"/>
              </a:solidFill>
              <a:effectLst/>
              <a:latin typeface="Söhne"/>
            </a:endParaRPr>
          </a:p>
          <a:p>
            <a:pPr marL="742950" lvl="1" indent="-285750" algn="l">
              <a:buFont typeface="+mj-lt"/>
              <a:buAutoNum type="arabicPeriod"/>
            </a:pPr>
            <a:r>
              <a:rPr lang="es" b="0" i="0" dirty="0">
                <a:solidFill>
                  <a:srgbClr val="ECECEC"/>
                </a:solidFill>
                <a:effectLst/>
                <a:latin typeface="Söhne"/>
              </a:rPr>
              <a:t>"No se preocupe por perderse entre los materiales del curso: nos hemos asegurado de que sean fáciles de navegar y comprender. Ya sea que sea un novato en tecnología o un profesional experimentado, encontrará algo valioso en nuestros cursos".</a:t>
            </a:r>
          </a:p>
          <a:p>
            <a:br>
              <a:rPr lang="en-US" dirty="0"/>
            </a:br>
            <a:endParaRPr lang="mk-MK" dirty="0"/>
          </a:p>
        </p:txBody>
      </p:sp>
      <p:sp>
        <p:nvSpPr>
          <p:cNvPr id="4" name="Slide Number Placeholder 3"/>
          <p:cNvSpPr>
            <a:spLocks noGrp="1"/>
          </p:cNvSpPr>
          <p:nvPr>
            <p:ph type="sldNum" sz="quarter" idx="5"/>
          </p:nvPr>
        </p:nvSpPr>
        <p:spPr/>
        <p:txBody>
          <a:bodyPr/>
          <a:lstStyle/>
          <a:p>
            <a:fld id="{DD67C988-4ABC-44CD-BF57-54EC295E72C9}" type="slidenum">
              <a:rPr lang="sk-SK" smtClean="0"/>
              <a:t>9</a:t>
            </a:fld>
            <a:endParaRPr lang="sk-SK"/>
          </a:p>
        </p:txBody>
      </p:sp>
    </p:spTree>
    <p:extLst>
      <p:ext uri="{BB962C8B-B14F-4D97-AF65-F5344CB8AC3E}">
        <p14:creationId xmlns:p14="http://schemas.microsoft.com/office/powerpoint/2010/main" val="14050768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s" b="0" i="0" dirty="0">
                <a:solidFill>
                  <a:srgbClr val="ECECEC"/>
                </a:solidFill>
                <a:effectLst/>
                <a:latin typeface="Söhne"/>
              </a:rPr>
              <a:t>Capacite a los asistentes para que se apropien de su viaje hacia el bienestar digital y realicen cambios positivos en sus hábitos.</a:t>
            </a:r>
          </a:p>
          <a:p>
            <a:pPr algn="l">
              <a:buFont typeface="Arial" panose="020B0604020202020204" pitchFamily="34" charset="0"/>
              <a:buChar char="•"/>
            </a:pPr>
            <a:r>
              <a:rPr lang="es" b="0" i="0" dirty="0">
                <a:solidFill>
                  <a:srgbClr val="ECECEC"/>
                </a:solidFill>
                <a:effectLst/>
                <a:latin typeface="Söhne"/>
              </a:rPr>
              <a:t>Recuerde a los asistentes que los pequeños pasos pueden conducir a mejoras significativas y anímelos a apoyarse mutuamente en sus esfuerzos.</a:t>
            </a:r>
          </a:p>
          <a:p>
            <a:endParaRPr lang="en-US" dirty="0"/>
          </a:p>
          <a:p>
            <a:pPr algn="l">
              <a:buFont typeface="+mj-lt"/>
              <a:buAutoNum type="arabicPeriod"/>
            </a:pPr>
            <a:endParaRPr lang="en-US" b="0" i="0" dirty="0">
              <a:solidFill>
                <a:srgbClr val="ECECEC"/>
              </a:solidFill>
              <a:effectLst/>
              <a:latin typeface="Söhne"/>
            </a:endParaRPr>
          </a:p>
          <a:p>
            <a:pPr marL="742950" lvl="1" indent="-285750" algn="l">
              <a:buFont typeface="+mj-lt"/>
              <a:buAutoNum type="arabicPeriod"/>
            </a:pPr>
            <a:r>
              <a:rPr lang="es" b="0" i="0" dirty="0">
                <a:solidFill>
                  <a:srgbClr val="ECECEC"/>
                </a:solidFill>
                <a:effectLst/>
                <a:latin typeface="Söhne"/>
              </a:rPr>
              <a:t>"Recuerde que el cambio no se produce de la noche a la mañana. Se trata de dar pequeños pasos y ser constante. Si nos apoyamos mutuamente en el camino, todos podemos lograr nuestros objetivos de tener un estilo de vida digital más saludable".</a:t>
            </a:r>
          </a:p>
          <a:p>
            <a:br>
              <a:rPr lang="en-US" dirty="0"/>
            </a:br>
            <a:endParaRPr lang="mk-MK" dirty="0"/>
          </a:p>
        </p:txBody>
      </p:sp>
      <p:sp>
        <p:nvSpPr>
          <p:cNvPr id="4" name="Slide Number Placeholder 3"/>
          <p:cNvSpPr>
            <a:spLocks noGrp="1"/>
          </p:cNvSpPr>
          <p:nvPr>
            <p:ph type="sldNum" sz="quarter" idx="5"/>
          </p:nvPr>
        </p:nvSpPr>
        <p:spPr/>
        <p:txBody>
          <a:bodyPr/>
          <a:lstStyle/>
          <a:p>
            <a:fld id="{DD67C988-4ABC-44CD-BF57-54EC295E72C9}" type="slidenum">
              <a:rPr lang="sk-SK" smtClean="0"/>
              <a:t>10</a:t>
            </a:fld>
            <a:endParaRPr lang="sk-SK"/>
          </a:p>
        </p:txBody>
      </p:sp>
    </p:spTree>
    <p:extLst>
      <p:ext uri="{BB962C8B-B14F-4D97-AF65-F5344CB8AC3E}">
        <p14:creationId xmlns:p14="http://schemas.microsoft.com/office/powerpoint/2010/main" val="2705039688"/>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jpg"/><Relationship Id="rId9" Type="http://schemas.openxmlformats.org/officeDocument/2006/relationships/image" Target="../media/image8.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Úvodná snímka">
    <p:spTree>
      <p:nvGrpSpPr>
        <p:cNvPr id="1" name=""/>
        <p:cNvGrpSpPr/>
        <p:nvPr/>
      </p:nvGrpSpPr>
      <p:grpSpPr>
        <a:xfrm>
          <a:off x="0" y="0"/>
          <a:ext cx="0" cy="0"/>
          <a:chOff x="0" y="0"/>
          <a:chExt cx="0" cy="0"/>
        </a:xfrm>
      </p:grpSpPr>
      <p:sp>
        <p:nvSpPr>
          <p:cNvPr id="15" name="Nadpis 1">
            <a:extLst>
              <a:ext uri="{FF2B5EF4-FFF2-40B4-BE49-F238E27FC236}">
                <a16:creationId xmlns:a16="http://schemas.microsoft.com/office/drawing/2014/main" id="{8C573BC2-7934-898E-58E7-6322923DDF3E}"/>
              </a:ext>
            </a:extLst>
          </p:cNvPr>
          <p:cNvSpPr txBox="1">
            <a:spLocks/>
          </p:cNvSpPr>
          <p:nvPr userDrawn="1"/>
        </p:nvSpPr>
        <p:spPr>
          <a:xfrm>
            <a:off x="1524000" y="3657895"/>
            <a:ext cx="9144000" cy="480677"/>
          </a:xfrm>
          <a:prstGeom prst="rect">
            <a:avLst/>
          </a:prstGeom>
        </p:spPr>
        <p:txBody>
          <a:bodyPr vert="horz" lIns="91440" tIns="45720" rIns="91440" bIns="45720" rtlCol="0" anchor="b">
            <a:normAutofit/>
          </a:bodyPr>
          <a:lstStyle>
            <a:lvl1pPr algn="ctr" defTabSz="914400" rtl="0" eaLnBrk="1" latinLnBrk="0" hangingPunct="1">
              <a:lnSpc>
                <a:spcPct val="100000"/>
              </a:lnSpc>
              <a:spcBef>
                <a:spcPct val="0"/>
              </a:spcBef>
              <a:buNone/>
              <a:defRPr sz="2800" b="1" kern="1200">
                <a:solidFill>
                  <a:srgbClr val="92BAB5"/>
                </a:solidFill>
                <a:latin typeface="+mj-lt"/>
                <a:ea typeface="+mj-ea"/>
                <a:cs typeface="+mj-cs"/>
              </a:defRPr>
            </a:lvl1pPr>
          </a:lstStyle>
          <a:p>
            <a:r>
              <a:rPr lang="sk-SK" sz="2000" dirty="0">
                <a:solidFill>
                  <a:srgbClr val="FFAA5A"/>
                </a:solidFill>
                <a:latin typeface="Calibri" panose="020F0502020204030204" pitchFamily="34" charset="0"/>
                <a:ea typeface="Cambria" panose="02040503050406030204" pitchFamily="18" charset="0"/>
                <a:cs typeface="Calibri" panose="020F0502020204030204" pitchFamily="34" charset="0"/>
              </a:rPr>
              <a:t>2022-2-SK01-KA220-ADU-000096888</a:t>
            </a:r>
          </a:p>
        </p:txBody>
      </p:sp>
      <p:sp>
        <p:nvSpPr>
          <p:cNvPr id="9" name="BlokTextu 8">
            <a:extLst>
              <a:ext uri="{FF2B5EF4-FFF2-40B4-BE49-F238E27FC236}">
                <a16:creationId xmlns:a16="http://schemas.microsoft.com/office/drawing/2014/main" id="{75A80F42-4977-537D-9CDE-C29C2D5B4E94}"/>
              </a:ext>
            </a:extLst>
          </p:cNvPr>
          <p:cNvSpPr txBox="1"/>
          <p:nvPr userDrawn="1"/>
        </p:nvSpPr>
        <p:spPr>
          <a:xfrm>
            <a:off x="1297172" y="1979409"/>
            <a:ext cx="9597656" cy="1692771"/>
          </a:xfrm>
          <a:prstGeom prst="rect">
            <a:avLst/>
          </a:prstGeom>
          <a:noFill/>
        </p:spPr>
        <p:txBody>
          <a:bodyPr wrap="square">
            <a:spAutoFit/>
          </a:bodyPr>
          <a:lstStyle/>
          <a:p>
            <a:pPr algn="ctr"/>
            <a:r>
              <a:rPr kumimoji="0" lang="en-US" sz="26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t>Building Digital Resilience </a:t>
            </a:r>
            <a:br>
              <a:rPr kumimoji="0" lang="sk-SK" sz="26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br>
            <a:r>
              <a:rPr kumimoji="0" lang="en-US" sz="26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t>by Making Digital Wellbeing and</a:t>
            </a:r>
            <a:r>
              <a:rPr kumimoji="0" lang="sk-SK" sz="26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t> </a:t>
            </a:r>
            <a:r>
              <a:rPr kumimoji="0" lang="en-US" sz="26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t>Security </a:t>
            </a:r>
            <a:br>
              <a:rPr kumimoji="0" lang="sk-SK" sz="26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br>
            <a:r>
              <a:rPr kumimoji="0" lang="en-US" sz="26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t>Accessible to All</a:t>
            </a:r>
            <a:br>
              <a:rPr kumimoji="0" lang="sk-SK" sz="2600" b="1" i="0" u="none" strike="noStrike" kern="1200" cap="none" spc="0" normalizeH="0" baseline="0" noProof="0" dirty="0">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br>
            <a:r>
              <a:rPr kumimoji="0" lang="sk-SK" sz="2600" b="1" i="0" u="none" strike="noStrike" kern="1200" cap="none" spc="0" normalizeH="0" baseline="0" noProof="0" dirty="0" err="1">
                <a:ln>
                  <a:noFill/>
                </a:ln>
                <a:solidFill>
                  <a:srgbClr val="92BAB5"/>
                </a:solidFill>
                <a:effectLst/>
                <a:uLnTx/>
                <a:uFillTx/>
                <a:latin typeface="Calibri" panose="020F0502020204030204" pitchFamily="34" charset="0"/>
                <a:ea typeface="Cambria" panose="02040503050406030204" pitchFamily="18" charset="0"/>
                <a:cs typeface="Calibri" panose="020F0502020204030204" pitchFamily="34" charset="0"/>
              </a:rPr>
              <a:t>DigiWELL</a:t>
            </a:r>
            <a:endParaRPr lang="en-GB" sz="2600" dirty="0">
              <a:latin typeface="Calibri" panose="020F0502020204030204" pitchFamily="34" charset="0"/>
              <a:cs typeface="Calibri" panose="020F0502020204030204" pitchFamily="34" charset="0"/>
            </a:endParaRPr>
          </a:p>
        </p:txBody>
      </p:sp>
      <p:pic>
        <p:nvPicPr>
          <p:cNvPr id="3" name="Obrázok 2" descr="Obrázok, na ktorom je text">
            <a:extLst>
              <a:ext uri="{FF2B5EF4-FFF2-40B4-BE49-F238E27FC236}">
                <a16:creationId xmlns:a16="http://schemas.microsoft.com/office/drawing/2014/main" id="{54C5578C-DDE6-7454-9A35-A21DF6FD6E5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75075" y="1109487"/>
            <a:ext cx="2785830" cy="643868"/>
          </a:xfrm>
          <a:prstGeom prst="rect">
            <a:avLst/>
          </a:prstGeom>
        </p:spPr>
      </p:pic>
      <p:pic>
        <p:nvPicPr>
          <p:cNvPr id="4" name="Obrázok 3">
            <a:extLst>
              <a:ext uri="{FF2B5EF4-FFF2-40B4-BE49-F238E27FC236}">
                <a16:creationId xmlns:a16="http://schemas.microsoft.com/office/drawing/2014/main" id="{A4B61CA5-55B9-4CB5-9152-A8113B1B022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63959" y="777514"/>
            <a:ext cx="1307223" cy="1307223"/>
          </a:xfrm>
          <a:prstGeom prst="rect">
            <a:avLst/>
          </a:prstGeom>
        </p:spPr>
      </p:pic>
      <p:grpSp>
        <p:nvGrpSpPr>
          <p:cNvPr id="5" name="Skupina 4">
            <a:extLst>
              <a:ext uri="{FF2B5EF4-FFF2-40B4-BE49-F238E27FC236}">
                <a16:creationId xmlns:a16="http://schemas.microsoft.com/office/drawing/2014/main" id="{93EB76E5-F830-4DD2-448B-85F788FD2FF6}"/>
              </a:ext>
            </a:extLst>
          </p:cNvPr>
          <p:cNvGrpSpPr/>
          <p:nvPr userDrawn="1"/>
        </p:nvGrpSpPr>
        <p:grpSpPr>
          <a:xfrm>
            <a:off x="1111053" y="5744184"/>
            <a:ext cx="10432806" cy="737473"/>
            <a:chOff x="2911015" y="5847007"/>
            <a:chExt cx="10432806" cy="737473"/>
          </a:xfrm>
        </p:grpSpPr>
        <p:pic>
          <p:nvPicPr>
            <p:cNvPr id="6" name="Obrázok 5">
              <a:extLst>
                <a:ext uri="{FF2B5EF4-FFF2-40B4-BE49-F238E27FC236}">
                  <a16:creationId xmlns:a16="http://schemas.microsoft.com/office/drawing/2014/main" id="{0717F8F2-0BCE-9421-DF7E-92091F55BAB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517532" y="5847007"/>
              <a:ext cx="1826289" cy="737473"/>
            </a:xfrm>
            <a:prstGeom prst="rect">
              <a:avLst/>
            </a:prstGeom>
          </p:spPr>
        </p:pic>
        <p:pic>
          <p:nvPicPr>
            <p:cNvPr id="7" name="Picture 2" descr="Slovenská poľnohospodárska univerzita v Nitre">
              <a:extLst>
                <a:ext uri="{FF2B5EF4-FFF2-40B4-BE49-F238E27FC236}">
                  <a16:creationId xmlns:a16="http://schemas.microsoft.com/office/drawing/2014/main" id="{B00D6C37-830D-9941-CE8E-7B8A7F589956}"/>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2911015" y="5933486"/>
              <a:ext cx="1128044" cy="53450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Logo">
              <a:extLst>
                <a:ext uri="{FF2B5EF4-FFF2-40B4-BE49-F238E27FC236}">
                  <a16:creationId xmlns:a16="http://schemas.microsoft.com/office/drawing/2014/main" id="{CD7F7C8A-16EA-543D-14C6-A4B03911D38B}"/>
                </a:ext>
              </a:extLst>
            </p:cNvPr>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5569350" y="5963498"/>
              <a:ext cx="968299" cy="504492"/>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a:extLst>
                <a:ext uri="{FF2B5EF4-FFF2-40B4-BE49-F238E27FC236}">
                  <a16:creationId xmlns:a16="http://schemas.microsoft.com/office/drawing/2014/main" id="{BCF61E06-6F0B-102C-C5D7-4F46BA00362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6739235" y="5933486"/>
              <a:ext cx="1156727" cy="564513"/>
            </a:xfrm>
            <a:prstGeom prst="rect">
              <a:avLst/>
            </a:prstGeom>
          </p:spPr>
        </p:pic>
        <p:pic>
          <p:nvPicPr>
            <p:cNvPr id="11" name="Picture 4" descr="AIFED - Formación, cultura y empleo en Granada">
              <a:extLst>
                <a:ext uri="{FF2B5EF4-FFF2-40B4-BE49-F238E27FC236}">
                  <a16:creationId xmlns:a16="http://schemas.microsoft.com/office/drawing/2014/main" id="{D66156B2-E30F-3CE0-6DDE-56F3AB67B9D4}"/>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8189109" y="5921371"/>
              <a:ext cx="1521023" cy="52387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5">
              <a:extLst>
                <a:ext uri="{FF2B5EF4-FFF2-40B4-BE49-F238E27FC236}">
                  <a16:creationId xmlns:a16="http://schemas.microsoft.com/office/drawing/2014/main" id="{0E56BECE-5124-9DF4-2569-5A497617F4FE}"/>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9911718" y="5954709"/>
              <a:ext cx="1499020" cy="2286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1" descr="Syzygia Foundation">
              <a:extLst>
                <a:ext uri="{FF2B5EF4-FFF2-40B4-BE49-F238E27FC236}">
                  <a16:creationId xmlns:a16="http://schemas.microsoft.com/office/drawing/2014/main" id="{B5BBB899-B640-32EB-E0F3-C9B21A3DB9F3}"/>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9951615" y="6291863"/>
              <a:ext cx="1419225" cy="282282"/>
            </a:xfrm>
            <a:prstGeom prst="rect">
              <a:avLst/>
            </a:prstGeom>
            <a:noFill/>
            <a:extLst>
              <a:ext uri="{909E8E84-426E-40DD-AFC4-6F175D3DCCD1}">
                <a14:hiddenFill xmlns:a14="http://schemas.microsoft.com/office/drawing/2010/main">
                  <a:solidFill>
                    <a:srgbClr val="FFFFFF"/>
                  </a:solidFill>
                </a14:hiddenFill>
              </a:ext>
            </a:extLst>
          </p:spPr>
        </p:pic>
      </p:grpSp>
      <p:pic>
        <p:nvPicPr>
          <p:cNvPr id="14" name="Obrázok 13">
            <a:extLst>
              <a:ext uri="{FF2B5EF4-FFF2-40B4-BE49-F238E27FC236}">
                <a16:creationId xmlns:a16="http://schemas.microsoft.com/office/drawing/2014/main" id="{742551FF-9CE1-7E47-DF33-E0FC04B19854}"/>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2640572" y="5507489"/>
            <a:ext cx="887333" cy="1166264"/>
          </a:xfrm>
          <a:prstGeom prst="rect">
            <a:avLst/>
          </a:prstGeom>
        </p:spPr>
      </p:pic>
    </p:spTree>
    <p:extLst>
      <p:ext uri="{BB962C8B-B14F-4D97-AF65-F5344CB8AC3E}">
        <p14:creationId xmlns:p14="http://schemas.microsoft.com/office/powerpoint/2010/main" val="2896098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24D3FBA-5B99-2AB2-BD67-67A4A164A5A2}"/>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435A9057-43B6-746F-BEA7-CE263338DB93}"/>
              </a:ext>
            </a:extLst>
          </p:cNvPr>
          <p:cNvSpPr>
            <a:spLocks noGrp="1"/>
          </p:cNvSpPr>
          <p:nvPr>
            <p:ph idx="1"/>
          </p:nvPr>
        </p:nvSpPr>
        <p:spPr>
          <a:xfrm>
            <a:off x="838200" y="1825625"/>
            <a:ext cx="10515600" cy="435133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pic>
        <p:nvPicPr>
          <p:cNvPr id="4" name="Resim 4" descr="logo içeren bir resim&#10;&#10;Açıklama otomatik olarak oluşturuldu">
            <a:extLst>
              <a:ext uri="{FF2B5EF4-FFF2-40B4-BE49-F238E27FC236}">
                <a16:creationId xmlns:a16="http://schemas.microsoft.com/office/drawing/2014/main" id="{7117CEBA-B2E2-BBC3-1991-BA800665409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2308" t="36473" r="17426" b="34350"/>
          <a:stretch/>
        </p:blipFill>
        <p:spPr bwMode="auto">
          <a:xfrm>
            <a:off x="272798" y="6224586"/>
            <a:ext cx="1325245" cy="5365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1560049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459A5AF-6B5C-45A1-1FB8-4A10DD953421}"/>
              </a:ext>
            </a:extLst>
          </p:cNvPr>
          <p:cNvSpPr>
            <a:spLocks noGrp="1"/>
          </p:cNvSpPr>
          <p:nvPr>
            <p:ph type="title"/>
          </p:nvPr>
        </p:nvSpPr>
        <p:spPr/>
        <p:txBody>
          <a:body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A2934F81-DBED-D029-6E7C-3D5CABBBADDC}"/>
              </a:ext>
            </a:extLst>
          </p:cNvPr>
          <p:cNvSpPr>
            <a:spLocks noGrp="1"/>
          </p:cNvSpPr>
          <p:nvPr>
            <p:ph sz="half" idx="1"/>
          </p:nvPr>
        </p:nvSpPr>
        <p:spPr>
          <a:xfrm>
            <a:off x="838200" y="1825625"/>
            <a:ext cx="5181600" cy="435133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objekt pre obsah 3">
            <a:extLst>
              <a:ext uri="{FF2B5EF4-FFF2-40B4-BE49-F238E27FC236}">
                <a16:creationId xmlns:a16="http://schemas.microsoft.com/office/drawing/2014/main" id="{C5638265-EBB0-3D3D-9D43-884490BB6BFF}"/>
              </a:ext>
            </a:extLst>
          </p:cNvPr>
          <p:cNvSpPr>
            <a:spLocks noGrp="1"/>
          </p:cNvSpPr>
          <p:nvPr>
            <p:ph sz="half" idx="2"/>
          </p:nvPr>
        </p:nvSpPr>
        <p:spPr>
          <a:xfrm>
            <a:off x="6172200" y="1825625"/>
            <a:ext cx="5181600" cy="435133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5976077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Porovnanie">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398C846-E56F-F8FB-0E8F-A31A7468DDDE}"/>
              </a:ext>
            </a:extLst>
          </p:cNvPr>
          <p:cNvSpPr>
            <a:spLocks noGrp="1"/>
          </p:cNvSpPr>
          <p:nvPr>
            <p:ph type="title"/>
          </p:nvPr>
        </p:nvSpPr>
        <p:spPr>
          <a:xfrm>
            <a:off x="839788" y="365125"/>
            <a:ext cx="10515600" cy="1325563"/>
          </a:xfrm>
        </p:spPr>
        <p:txBody>
          <a:bodyPr/>
          <a:lstStyle/>
          <a:p>
            <a:r>
              <a:rPr lang="sk-SK"/>
              <a:t>Kliknutím upravte štýl predlohy nadpisu</a:t>
            </a:r>
            <a:endParaRPr lang="en-GB"/>
          </a:p>
        </p:txBody>
      </p:sp>
      <p:sp>
        <p:nvSpPr>
          <p:cNvPr id="3" name="Zástupný text 2">
            <a:extLst>
              <a:ext uri="{FF2B5EF4-FFF2-40B4-BE49-F238E27FC236}">
                <a16:creationId xmlns:a16="http://schemas.microsoft.com/office/drawing/2014/main" id="{90B3C3E5-B332-4C8D-1855-3683A3B0BD4F}"/>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4" name="Zástupný objekt pre obsah 3">
            <a:extLst>
              <a:ext uri="{FF2B5EF4-FFF2-40B4-BE49-F238E27FC236}">
                <a16:creationId xmlns:a16="http://schemas.microsoft.com/office/drawing/2014/main" id="{A45C6FA8-FA26-3E40-B51A-408606C86B1B}"/>
              </a:ext>
            </a:extLst>
          </p:cNvPr>
          <p:cNvSpPr>
            <a:spLocks noGrp="1"/>
          </p:cNvSpPr>
          <p:nvPr>
            <p:ph sz="half" idx="2"/>
          </p:nvPr>
        </p:nvSpPr>
        <p:spPr>
          <a:xfrm>
            <a:off x="839788" y="2505075"/>
            <a:ext cx="5157787" cy="368458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5" name="Zástupný text 4">
            <a:extLst>
              <a:ext uri="{FF2B5EF4-FFF2-40B4-BE49-F238E27FC236}">
                <a16:creationId xmlns:a16="http://schemas.microsoft.com/office/drawing/2014/main" id="{E7C2DF9D-F767-5C94-962C-3CF6C7055F27}"/>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k-SK"/>
              <a:t>Kliknite sem a upravte štýly predlohy textu</a:t>
            </a:r>
          </a:p>
        </p:txBody>
      </p:sp>
      <p:sp>
        <p:nvSpPr>
          <p:cNvPr id="6" name="Zástupný objekt pre obsah 5">
            <a:extLst>
              <a:ext uri="{FF2B5EF4-FFF2-40B4-BE49-F238E27FC236}">
                <a16:creationId xmlns:a16="http://schemas.microsoft.com/office/drawing/2014/main" id="{7EC0FAD3-A546-E6B0-38BF-42F7D495FABC}"/>
              </a:ext>
            </a:extLst>
          </p:cNvPr>
          <p:cNvSpPr>
            <a:spLocks noGrp="1"/>
          </p:cNvSpPr>
          <p:nvPr>
            <p:ph sz="quarter" idx="4"/>
          </p:nvPr>
        </p:nvSpPr>
        <p:spPr>
          <a:xfrm>
            <a:off x="6172200" y="2505075"/>
            <a:ext cx="5183188" cy="3684588"/>
          </a:xfrm>
          <a:prstGeom prst="rect">
            <a:avLst/>
          </a:prstGeom>
        </p:spPr>
        <p:txBody>
          <a:body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Tree>
    <p:extLst>
      <p:ext uri="{BB962C8B-B14F-4D97-AF65-F5344CB8AC3E}">
        <p14:creationId xmlns:p14="http://schemas.microsoft.com/office/powerpoint/2010/main" val="1464062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Len nadpis">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4F72F59-F218-5327-C4EF-72E2A4FCF888}"/>
              </a:ext>
            </a:extLst>
          </p:cNvPr>
          <p:cNvSpPr>
            <a:spLocks noGrp="1"/>
          </p:cNvSpPr>
          <p:nvPr>
            <p:ph type="title"/>
          </p:nvPr>
        </p:nvSpPr>
        <p:spPr/>
        <p:txBody>
          <a:bodyPr/>
          <a:lstStyle/>
          <a:p>
            <a:r>
              <a:rPr lang="sk-SK"/>
              <a:t>Kliknutím upravte štýl predlohy nadpisu</a:t>
            </a:r>
            <a:endParaRPr lang="en-GB"/>
          </a:p>
        </p:txBody>
      </p:sp>
    </p:spTree>
    <p:extLst>
      <p:ext uri="{BB962C8B-B14F-4D97-AF65-F5344CB8AC3E}">
        <p14:creationId xmlns:p14="http://schemas.microsoft.com/office/powerpoint/2010/main" val="36274196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Prázd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762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Obsah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A4ADE84-A388-6F43-AFAD-7528401AFE68}"/>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sah 2">
            <a:extLst>
              <a:ext uri="{FF2B5EF4-FFF2-40B4-BE49-F238E27FC236}">
                <a16:creationId xmlns:a16="http://schemas.microsoft.com/office/drawing/2014/main" id="{BAF78B52-C79A-364E-5463-982013600E0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k-SK"/>
              <a:t>Kliknite sem a upravte štýly predlohy textu</a:t>
            </a:r>
          </a:p>
          <a:p>
            <a:pPr lvl="1"/>
            <a:r>
              <a:rPr lang="sk-SK"/>
              <a:t>Druhá úroveň</a:t>
            </a:r>
          </a:p>
          <a:p>
            <a:pPr lvl="2"/>
            <a:r>
              <a:rPr lang="sk-SK"/>
              <a:t>Tretia úroveň</a:t>
            </a:r>
          </a:p>
          <a:p>
            <a:pPr lvl="3"/>
            <a:r>
              <a:rPr lang="sk-SK"/>
              <a:t>Štvrtá úroveň</a:t>
            </a:r>
          </a:p>
          <a:p>
            <a:pPr lvl="4"/>
            <a:r>
              <a:rPr lang="sk-SK"/>
              <a:t>Piata úroveň</a:t>
            </a:r>
            <a:endParaRPr lang="en-GB"/>
          </a:p>
        </p:txBody>
      </p:sp>
      <p:sp>
        <p:nvSpPr>
          <p:cNvPr id="4" name="Zástupný text 3">
            <a:extLst>
              <a:ext uri="{FF2B5EF4-FFF2-40B4-BE49-F238E27FC236}">
                <a16:creationId xmlns:a16="http://schemas.microsoft.com/office/drawing/2014/main" id="{34CE83CC-671E-EFDC-C9A9-6CCBF69C33E4}"/>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FF43C211-1AC3-84DD-C901-99A28F2BD4CE}"/>
              </a:ext>
            </a:extLst>
          </p:cNvPr>
          <p:cNvSpPr>
            <a:spLocks noGrp="1"/>
          </p:cNvSpPr>
          <p:nvPr>
            <p:ph type="dt" sz="half" idx="10"/>
          </p:nvPr>
        </p:nvSpPr>
        <p:spPr>
          <a:xfrm>
            <a:off x="838200" y="6356350"/>
            <a:ext cx="2743200" cy="365125"/>
          </a:xfrm>
          <a:prstGeom prst="rect">
            <a:avLst/>
          </a:prstGeom>
        </p:spPr>
        <p:txBody>
          <a:bodyPr/>
          <a:lstStyle/>
          <a:p>
            <a:fld id="{4496294D-597E-4D2E-B81B-892A1B613257}" type="datetimeFigureOut">
              <a:rPr lang="en-GB" smtClean="0"/>
              <a:t>10/10/2024</a:t>
            </a:fld>
            <a:endParaRPr lang="en-GB"/>
          </a:p>
        </p:txBody>
      </p:sp>
      <p:sp>
        <p:nvSpPr>
          <p:cNvPr id="6" name="Zástupný objekt pre pätu 5">
            <a:extLst>
              <a:ext uri="{FF2B5EF4-FFF2-40B4-BE49-F238E27FC236}">
                <a16:creationId xmlns:a16="http://schemas.microsoft.com/office/drawing/2014/main" id="{E03E3DD7-BA70-7A80-32A5-EB6BAE383A3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Zástupný objekt pre číslo snímky 6">
            <a:extLst>
              <a:ext uri="{FF2B5EF4-FFF2-40B4-BE49-F238E27FC236}">
                <a16:creationId xmlns:a16="http://schemas.microsoft.com/office/drawing/2014/main" id="{10A07A8C-A254-726C-9379-8A4DE7BAE1C9}"/>
              </a:ext>
            </a:extLst>
          </p:cNvPr>
          <p:cNvSpPr>
            <a:spLocks noGrp="1"/>
          </p:cNvSpPr>
          <p:nvPr>
            <p:ph type="sldNum" sz="quarter" idx="12"/>
          </p:nvPr>
        </p:nvSpPr>
        <p:spPr>
          <a:xfrm>
            <a:off x="8610600" y="6356350"/>
            <a:ext cx="2743200" cy="365125"/>
          </a:xfrm>
          <a:prstGeom prst="rect">
            <a:avLst/>
          </a:prstGeom>
        </p:spPr>
        <p:txBody>
          <a:bodyPr/>
          <a:lstStyle/>
          <a:p>
            <a:fld id="{BF96F323-A7D3-4479-AD34-CAE925240681}" type="slidenum">
              <a:rPr lang="en-GB" smtClean="0"/>
              <a:t>‹Nº›</a:t>
            </a:fld>
            <a:endParaRPr lang="en-GB"/>
          </a:p>
        </p:txBody>
      </p:sp>
    </p:spTree>
    <p:extLst>
      <p:ext uri="{BB962C8B-B14F-4D97-AF65-F5344CB8AC3E}">
        <p14:creationId xmlns:p14="http://schemas.microsoft.com/office/powerpoint/2010/main" val="402704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Obrázok s popisom">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5CAC654-9A4C-0448-6D60-6854DC5DBE64}"/>
              </a:ext>
            </a:extLst>
          </p:cNvPr>
          <p:cNvSpPr>
            <a:spLocks noGrp="1"/>
          </p:cNvSpPr>
          <p:nvPr>
            <p:ph type="title"/>
          </p:nvPr>
        </p:nvSpPr>
        <p:spPr>
          <a:xfrm>
            <a:off x="839788" y="457200"/>
            <a:ext cx="3932237" cy="1600200"/>
          </a:xfrm>
        </p:spPr>
        <p:txBody>
          <a:bodyPr anchor="b"/>
          <a:lstStyle>
            <a:lvl1pPr>
              <a:defRPr sz="3200"/>
            </a:lvl1pPr>
          </a:lstStyle>
          <a:p>
            <a:r>
              <a:rPr lang="sk-SK"/>
              <a:t>Kliknutím upravte štýl predlohy nadpisu</a:t>
            </a:r>
            <a:endParaRPr lang="en-GB"/>
          </a:p>
        </p:txBody>
      </p:sp>
      <p:sp>
        <p:nvSpPr>
          <p:cNvPr id="3" name="Zástupný objekt pre obrázok 2">
            <a:extLst>
              <a:ext uri="{FF2B5EF4-FFF2-40B4-BE49-F238E27FC236}">
                <a16:creationId xmlns:a16="http://schemas.microsoft.com/office/drawing/2014/main" id="{AA0CA434-3E6A-3418-B3A1-7E85F3850F8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Zástupný text 3">
            <a:extLst>
              <a:ext uri="{FF2B5EF4-FFF2-40B4-BE49-F238E27FC236}">
                <a16:creationId xmlns:a16="http://schemas.microsoft.com/office/drawing/2014/main" id="{A9B75E2C-1313-E597-88F4-96D86DE60D4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k-SK"/>
              <a:t>Kliknite sem a upravte štýly predlohy textu</a:t>
            </a:r>
          </a:p>
        </p:txBody>
      </p:sp>
      <p:sp>
        <p:nvSpPr>
          <p:cNvPr id="5" name="Zástupný objekt pre dátum 4">
            <a:extLst>
              <a:ext uri="{FF2B5EF4-FFF2-40B4-BE49-F238E27FC236}">
                <a16:creationId xmlns:a16="http://schemas.microsoft.com/office/drawing/2014/main" id="{0B6673DD-A6C5-ACEB-66D7-91C0DF780A4F}"/>
              </a:ext>
            </a:extLst>
          </p:cNvPr>
          <p:cNvSpPr>
            <a:spLocks noGrp="1"/>
          </p:cNvSpPr>
          <p:nvPr>
            <p:ph type="dt" sz="half" idx="10"/>
          </p:nvPr>
        </p:nvSpPr>
        <p:spPr>
          <a:xfrm>
            <a:off x="838200" y="6356350"/>
            <a:ext cx="2743200" cy="365125"/>
          </a:xfrm>
          <a:prstGeom prst="rect">
            <a:avLst/>
          </a:prstGeom>
        </p:spPr>
        <p:txBody>
          <a:bodyPr/>
          <a:lstStyle/>
          <a:p>
            <a:fld id="{4496294D-597E-4D2E-B81B-892A1B613257}" type="datetimeFigureOut">
              <a:rPr lang="en-GB" smtClean="0"/>
              <a:t>10/10/2024</a:t>
            </a:fld>
            <a:endParaRPr lang="en-GB"/>
          </a:p>
        </p:txBody>
      </p:sp>
      <p:sp>
        <p:nvSpPr>
          <p:cNvPr id="6" name="Zástupný objekt pre pätu 5">
            <a:extLst>
              <a:ext uri="{FF2B5EF4-FFF2-40B4-BE49-F238E27FC236}">
                <a16:creationId xmlns:a16="http://schemas.microsoft.com/office/drawing/2014/main" id="{FA584A9D-DD98-B05B-9E09-EBCDE5E3C57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Zástupný objekt pre číslo snímky 6">
            <a:extLst>
              <a:ext uri="{FF2B5EF4-FFF2-40B4-BE49-F238E27FC236}">
                <a16:creationId xmlns:a16="http://schemas.microsoft.com/office/drawing/2014/main" id="{0F59585D-B970-3926-0CF9-FFE5242416B5}"/>
              </a:ext>
            </a:extLst>
          </p:cNvPr>
          <p:cNvSpPr>
            <a:spLocks noGrp="1"/>
          </p:cNvSpPr>
          <p:nvPr>
            <p:ph type="sldNum" sz="quarter" idx="12"/>
          </p:nvPr>
        </p:nvSpPr>
        <p:spPr>
          <a:xfrm>
            <a:off x="8610600" y="6356350"/>
            <a:ext cx="2743200" cy="365125"/>
          </a:xfrm>
          <a:prstGeom prst="rect">
            <a:avLst/>
          </a:prstGeom>
        </p:spPr>
        <p:txBody>
          <a:bodyPr/>
          <a:lstStyle/>
          <a:p>
            <a:fld id="{BF96F323-A7D3-4479-AD34-CAE925240681}" type="slidenum">
              <a:rPr lang="en-GB" smtClean="0"/>
              <a:t>‹Nº›</a:t>
            </a:fld>
            <a:endParaRPr lang="en-GB"/>
          </a:p>
        </p:txBody>
      </p:sp>
    </p:spTree>
    <p:extLst>
      <p:ext uri="{BB962C8B-B14F-4D97-AF65-F5344CB8AC3E}">
        <p14:creationId xmlns:p14="http://schemas.microsoft.com/office/powerpoint/2010/main" val="2556050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B0A23-50E5-4E98-A123-1ABE0DF6E2F6}"/>
              </a:ext>
            </a:extLst>
          </p:cNvPr>
          <p:cNvSpPr>
            <a:spLocks noGrp="1"/>
          </p:cNvSpPr>
          <p:nvPr>
            <p:ph type="title"/>
          </p:nvPr>
        </p:nvSpPr>
        <p:spPr/>
        <p:txBody>
          <a:bodyPr/>
          <a:lstStyle/>
          <a:p>
            <a:r>
              <a:rPr lang="en-US"/>
              <a:t>Click to edit Master title style</a:t>
            </a:r>
            <a:endParaRPr lang="mk-MK"/>
          </a:p>
        </p:txBody>
      </p:sp>
      <p:sp>
        <p:nvSpPr>
          <p:cNvPr id="3" name="Text Placeholder 2">
            <a:extLst>
              <a:ext uri="{FF2B5EF4-FFF2-40B4-BE49-F238E27FC236}">
                <a16:creationId xmlns:a16="http://schemas.microsoft.com/office/drawing/2014/main" id="{C73B4E44-5D0F-4491-BC07-5D57BCF01673}"/>
              </a:ext>
            </a:extLst>
          </p:cNvPr>
          <p:cNvSpPr>
            <a:spLocks noGrp="1"/>
          </p:cNvSpPr>
          <p:nvPr>
            <p:ph type="body"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k-MK"/>
          </a:p>
        </p:txBody>
      </p:sp>
      <p:sp>
        <p:nvSpPr>
          <p:cNvPr id="4" name="Date Placeholder 3">
            <a:extLst>
              <a:ext uri="{FF2B5EF4-FFF2-40B4-BE49-F238E27FC236}">
                <a16:creationId xmlns:a16="http://schemas.microsoft.com/office/drawing/2014/main" id="{A5FF08B9-AC57-4793-A600-2179C7504058}"/>
              </a:ext>
            </a:extLst>
          </p:cNvPr>
          <p:cNvSpPr>
            <a:spLocks noGrp="1"/>
          </p:cNvSpPr>
          <p:nvPr>
            <p:ph type="dt" sz="half" idx="10"/>
          </p:nvPr>
        </p:nvSpPr>
        <p:spPr/>
        <p:txBody>
          <a:bodyPr/>
          <a:lstStyle/>
          <a:p>
            <a:fld id="{6D3446B4-3BDC-48EA-B258-56A3470749C0}" type="datetimeFigureOut">
              <a:rPr lang="mk-MK" smtClean="0"/>
              <a:t>10.10.2024</a:t>
            </a:fld>
            <a:endParaRPr lang="mk-MK"/>
          </a:p>
        </p:txBody>
      </p:sp>
      <p:sp>
        <p:nvSpPr>
          <p:cNvPr id="5" name="Footer Placeholder 4">
            <a:extLst>
              <a:ext uri="{FF2B5EF4-FFF2-40B4-BE49-F238E27FC236}">
                <a16:creationId xmlns:a16="http://schemas.microsoft.com/office/drawing/2014/main" id="{0FB4BCEB-204C-4393-997A-12C9FBD9EA8C}"/>
              </a:ext>
            </a:extLst>
          </p:cNvPr>
          <p:cNvSpPr>
            <a:spLocks noGrp="1"/>
          </p:cNvSpPr>
          <p:nvPr>
            <p:ph type="ftr" sz="quarter" idx="11"/>
          </p:nvPr>
        </p:nvSpPr>
        <p:spPr/>
        <p:txBody>
          <a:bodyPr/>
          <a:lstStyle/>
          <a:p>
            <a:endParaRPr lang="mk-MK"/>
          </a:p>
        </p:txBody>
      </p:sp>
      <p:sp>
        <p:nvSpPr>
          <p:cNvPr id="6" name="Slide Number Placeholder 5">
            <a:extLst>
              <a:ext uri="{FF2B5EF4-FFF2-40B4-BE49-F238E27FC236}">
                <a16:creationId xmlns:a16="http://schemas.microsoft.com/office/drawing/2014/main" id="{FC8FD7F9-407B-4FDA-8395-66CDEBF79823}"/>
              </a:ext>
            </a:extLst>
          </p:cNvPr>
          <p:cNvSpPr>
            <a:spLocks noGrp="1"/>
          </p:cNvSpPr>
          <p:nvPr>
            <p:ph type="sldNum" sz="quarter" idx="12"/>
          </p:nvPr>
        </p:nvSpPr>
        <p:spPr/>
        <p:txBody>
          <a:bodyPr/>
          <a:lstStyle/>
          <a:p>
            <a:fld id="{527C557A-3CDE-402B-B8F9-F7D05CB61B58}" type="slidenum">
              <a:rPr lang="mk-MK" smtClean="0"/>
              <a:t>‹Nº›</a:t>
            </a:fld>
            <a:endParaRPr lang="mk-MK"/>
          </a:p>
        </p:txBody>
      </p:sp>
    </p:spTree>
    <p:extLst>
      <p:ext uri="{BB962C8B-B14F-4D97-AF65-F5344CB8AC3E}">
        <p14:creationId xmlns:p14="http://schemas.microsoft.com/office/powerpoint/2010/main" val="25010842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objekt pre nadpis 1">
            <a:extLst>
              <a:ext uri="{FF2B5EF4-FFF2-40B4-BE49-F238E27FC236}">
                <a16:creationId xmlns:a16="http://schemas.microsoft.com/office/drawing/2014/main" id="{A54D64AA-876A-5527-C225-22A2C738E224}"/>
              </a:ext>
            </a:extLst>
          </p:cNvPr>
          <p:cNvSpPr>
            <a:spLocks noGrp="1"/>
          </p:cNvSpPr>
          <p:nvPr>
            <p:ph type="title"/>
          </p:nvPr>
        </p:nvSpPr>
        <p:spPr>
          <a:xfrm>
            <a:off x="691116" y="365126"/>
            <a:ext cx="10662684" cy="1058364"/>
          </a:xfrm>
          <a:prstGeom prst="rect">
            <a:avLst/>
          </a:prstGeom>
        </p:spPr>
        <p:txBody>
          <a:bodyPr vert="horz" lIns="91440" tIns="45720" rIns="91440" bIns="45720" rtlCol="0" anchor="ctr">
            <a:normAutofit/>
          </a:bodyPr>
          <a:lstStyle/>
          <a:p>
            <a:r>
              <a:rPr lang="en-GB" noProof="0" dirty="0"/>
              <a:t>Insert title of the slide</a:t>
            </a:r>
          </a:p>
        </p:txBody>
      </p:sp>
      <p:sp>
        <p:nvSpPr>
          <p:cNvPr id="14" name="Zástupný text 13">
            <a:extLst>
              <a:ext uri="{FF2B5EF4-FFF2-40B4-BE49-F238E27FC236}">
                <a16:creationId xmlns:a16="http://schemas.microsoft.com/office/drawing/2014/main" id="{9F599E69-1CCE-B314-D677-A50FBDE72B6A}"/>
              </a:ext>
            </a:extLst>
          </p:cNvPr>
          <p:cNvSpPr>
            <a:spLocks noGrp="1"/>
          </p:cNvSpPr>
          <p:nvPr userDrawn="1">
            <p:ph type="body" idx="1"/>
          </p:nvPr>
        </p:nvSpPr>
        <p:spPr>
          <a:xfrm>
            <a:off x="691116" y="1658679"/>
            <a:ext cx="10662684" cy="3944679"/>
          </a:xfrm>
          <a:prstGeom prst="rect">
            <a:avLst/>
          </a:prstGeom>
        </p:spPr>
        <p:txBody>
          <a:bodyPr vert="horz" lIns="91440" tIns="45720" rIns="91440" bIns="45720" rtlCol="0">
            <a:normAutofit/>
          </a:bodyPr>
          <a:lstStyle/>
          <a:p>
            <a:pPr lvl="0"/>
            <a:r>
              <a:rPr lang="sk-SK" dirty="0"/>
              <a:t>Kliknite sem a upravte štýly predlohy textu</a:t>
            </a:r>
          </a:p>
        </p:txBody>
      </p:sp>
    </p:spTree>
    <p:extLst>
      <p:ext uri="{BB962C8B-B14F-4D97-AF65-F5344CB8AC3E}">
        <p14:creationId xmlns:p14="http://schemas.microsoft.com/office/powerpoint/2010/main" val="426469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5" r:id="rId6"/>
    <p:sldLayoutId id="2147483656" r:id="rId7"/>
    <p:sldLayoutId id="2147483657" r:id="rId8"/>
    <p:sldLayoutId id="2147483659" r:id="rId9"/>
  </p:sldLayoutIdLst>
  <p:txStyles>
    <p:titleStyle>
      <a:lvl1pPr algn="ctr" defTabSz="914400" rtl="0" eaLnBrk="1" latinLnBrk="0" hangingPunct="1">
        <a:lnSpc>
          <a:spcPct val="90000"/>
        </a:lnSpc>
        <a:spcBef>
          <a:spcPct val="0"/>
        </a:spcBef>
        <a:buNone/>
        <a:defRPr sz="4800" b="1" kern="1200">
          <a:solidFill>
            <a:srgbClr val="92BAB5"/>
          </a:solidFill>
          <a:latin typeface="Cambria" panose="02040503050406030204" pitchFamily="18" charset="0"/>
          <a:ea typeface="Cambria" panose="02040503050406030204" pitchFamily="18" charset="0"/>
          <a:cs typeface="+mj-cs"/>
        </a:defRPr>
      </a:lvl1pPr>
    </p:titleStyle>
    <p:bodyStyle>
      <a:lvl1pPr marL="228600" indent="-228600" algn="l" defTabSz="914400" rtl="0" eaLnBrk="1" latinLnBrk="0" hangingPunct="1">
        <a:lnSpc>
          <a:spcPct val="90000"/>
        </a:lnSpc>
        <a:spcBef>
          <a:spcPts val="1000"/>
        </a:spcBef>
        <a:buClr>
          <a:srgbClr val="FFAA5A"/>
        </a:buClr>
        <a:buFont typeface="Wingdings" panose="05000000000000000000" pitchFamily="2" charset="2"/>
        <a:buChar char="q"/>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k-S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10.png"/><Relationship Id="rId18" Type="http://schemas.openxmlformats.org/officeDocument/2006/relationships/image" Target="../media/image9.png"/><Relationship Id="rId3" Type="http://schemas.openxmlformats.org/officeDocument/2006/relationships/hyperlink" Target="https://www.flickr.com/photos/rodeime/15116947119" TargetMode="External"/><Relationship Id="rId7" Type="http://schemas.openxmlformats.org/officeDocument/2006/relationships/image" Target="../media/image16.svg"/><Relationship Id="rId12" Type="http://schemas.openxmlformats.org/officeDocument/2006/relationships/image" Target="../media/image21.png"/><Relationship Id="rId17" Type="http://schemas.openxmlformats.org/officeDocument/2006/relationships/image" Target="../media/image8.png"/><Relationship Id="rId2" Type="http://schemas.openxmlformats.org/officeDocument/2006/relationships/image" Target="../media/image12.jpg"/><Relationship Id="rId16"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svg"/><Relationship Id="rId15" Type="http://schemas.openxmlformats.org/officeDocument/2006/relationships/image" Target="../media/image6.jpeg"/><Relationship Id="rId10" Type="http://schemas.openxmlformats.org/officeDocument/2006/relationships/image" Target="../media/image19.png"/><Relationship Id="rId4" Type="http://schemas.openxmlformats.org/officeDocument/2006/relationships/image" Target="../media/image13.png"/><Relationship Id="rId9" Type="http://schemas.openxmlformats.org/officeDocument/2006/relationships/image" Target="../media/image18.svg"/><Relationship Id="rId1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image" Target="../media/image29.jpeg"/><Relationship Id="rId4" Type="http://schemas.openxmlformats.org/officeDocument/2006/relationships/image" Target="../media/image28.jpe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060DA4-0D12-8E98-5E76-2670E8CE48C7}"/>
              </a:ext>
            </a:extLst>
          </p:cNvPr>
          <p:cNvSpPr>
            <a:spLocks noGrp="1"/>
          </p:cNvSpPr>
          <p:nvPr>
            <p:ph type="title"/>
          </p:nvPr>
        </p:nvSpPr>
        <p:spPr>
          <a:xfrm>
            <a:off x="6269558" y="1583993"/>
            <a:ext cx="5334930" cy="1477510"/>
          </a:xfrm>
        </p:spPr>
        <p:txBody>
          <a:bodyPr vert="horz" lIns="91440" tIns="45720" rIns="91440" bIns="45720" rtlCol="0" anchor="b">
            <a:normAutofit/>
          </a:bodyPr>
          <a:lstStyle/>
          <a:p>
            <a:pPr algn="ctr">
              <a:spcBef>
                <a:spcPts val="1000"/>
              </a:spcBef>
              <a:spcAft>
                <a:spcPts val="600"/>
              </a:spcAft>
              <a:buClr>
                <a:srgbClr val="FFAA5A"/>
              </a:buClr>
            </a:pPr>
            <a:r>
              <a:rPr lang="es" b="1" dirty="0">
                <a:solidFill>
                  <a:srgbClr val="FFAA5A"/>
                </a:solidFill>
                <a:latin typeface="+mn-lt"/>
                <a:ea typeface="Cambria" panose="02040503050406030204" pitchFamily="18" charset="0"/>
                <a:cs typeface="Calibri" panose="020F0502020204030204" pitchFamily="34" charset="0"/>
              </a:rPr>
              <a:t>Bienestar digital – </a:t>
            </a:r>
            <a:br>
              <a:rPr lang="sk-SK" b="1" dirty="0">
                <a:solidFill>
                  <a:srgbClr val="FFAA5A"/>
                </a:solidFill>
                <a:latin typeface="+mn-lt"/>
                <a:ea typeface="Cambria" panose="02040503050406030204" pitchFamily="18" charset="0"/>
                <a:cs typeface="Calibri" panose="020F0502020204030204" pitchFamily="34" charset="0"/>
              </a:rPr>
            </a:br>
            <a:r>
              <a:rPr lang="es" b="1" dirty="0" err="1">
                <a:solidFill>
                  <a:srgbClr val="FFAA5A"/>
                </a:solidFill>
                <a:latin typeface="+mn-lt"/>
                <a:ea typeface="Cambria" panose="02040503050406030204" pitchFamily="18" charset="0"/>
                <a:cs typeface="Calibri" panose="020F0502020204030204" pitchFamily="34" charset="0"/>
              </a:rPr>
              <a:t>Conclusiones</a:t>
            </a:r>
            <a:endParaRPr lang="en-US" b="1" dirty="0">
              <a:solidFill>
                <a:srgbClr val="FFAA5A"/>
              </a:solidFill>
              <a:latin typeface="+mn-lt"/>
              <a:ea typeface="Cambria" panose="02040503050406030204" pitchFamily="18" charset="0"/>
              <a:cs typeface="Calibri" panose="020F0502020204030204" pitchFamily="34" charset="0"/>
            </a:endParaRPr>
          </a:p>
        </p:txBody>
      </p:sp>
      <p:pic>
        <p:nvPicPr>
          <p:cNvPr id="7" name="Picture 12" descr="Obrázok, na ktorom je nebo, voda, exteriér, osoba&#10;&#10;Automaticky generovaný popis">
            <a:extLst>
              <a:ext uri="{FF2B5EF4-FFF2-40B4-BE49-F238E27FC236}">
                <a16:creationId xmlns:a16="http://schemas.microsoft.com/office/drawing/2014/main" id="{4895F832-F23A-EB44-A8CF-F6C9E1155710}"/>
              </a:ext>
            </a:extLst>
          </p:cNvPr>
          <p:cNvPicPr>
            <a:picLocks noChangeAspect="1"/>
          </p:cNvPicPr>
          <p:nvPr/>
        </p:nvPicPr>
        <p:blipFill>
          <a:blip r:embed="rId2">
            <a:alphaModFix amt="70000"/>
            <a:extLst>
              <a:ext uri="{28A0092B-C50C-407E-A947-70E740481C1C}">
                <a14:useLocalDpi xmlns:a14="http://schemas.microsoft.com/office/drawing/2010/main" val="0"/>
              </a:ext>
              <a:ext uri="{837473B0-CC2E-450A-ABE3-18F120FF3D39}">
                <a1611:picAttrSrcUrl xmlns:a1611="http://schemas.microsoft.com/office/drawing/2016/11/main" r:id="rId3"/>
              </a:ext>
            </a:extLst>
          </a:blip>
          <a:srcRect r="3" b="3"/>
          <a:stretch/>
        </p:blipFill>
        <p:spPr>
          <a:xfrm>
            <a:off x="631840" y="598720"/>
            <a:ext cx="5178249" cy="5178249"/>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p:spPr>
      </p:pic>
      <p:pic>
        <p:nvPicPr>
          <p:cNvPr id="12" name="Grafický objekt 11" descr="Smartfón obrys">
            <a:extLst>
              <a:ext uri="{FF2B5EF4-FFF2-40B4-BE49-F238E27FC236}">
                <a16:creationId xmlns:a16="http://schemas.microsoft.com/office/drawing/2014/main" id="{BAFE05D7-1248-91EA-E195-9AA5B452508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165805">
            <a:off x="1685671" y="1534886"/>
            <a:ext cx="914400" cy="914400"/>
          </a:xfrm>
          <a:prstGeom prst="rect">
            <a:avLst/>
          </a:prstGeom>
        </p:spPr>
      </p:pic>
      <p:pic>
        <p:nvPicPr>
          <p:cNvPr id="14" name="Grafický objekt 13" descr="Internet obrys">
            <a:extLst>
              <a:ext uri="{FF2B5EF4-FFF2-40B4-BE49-F238E27FC236}">
                <a16:creationId xmlns:a16="http://schemas.microsoft.com/office/drawing/2014/main" id="{C6FB75F4-E4BA-75A9-910F-FD8D43EBC692}"/>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1328057" y="2772394"/>
            <a:ext cx="914400" cy="914400"/>
          </a:xfrm>
          <a:prstGeom prst="rect">
            <a:avLst/>
          </a:prstGeom>
        </p:spPr>
      </p:pic>
      <p:pic>
        <p:nvPicPr>
          <p:cNvPr id="17" name="Grafický objekt 16" descr="Wi-Fi obrys">
            <a:extLst>
              <a:ext uri="{FF2B5EF4-FFF2-40B4-BE49-F238E27FC236}">
                <a16:creationId xmlns:a16="http://schemas.microsoft.com/office/drawing/2014/main" id="{182B619F-6959-7F39-3BA3-193DB2458576}"/>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785257" y="3979506"/>
            <a:ext cx="914400" cy="914400"/>
          </a:xfrm>
          <a:prstGeom prst="rect">
            <a:avLst/>
          </a:prstGeom>
        </p:spPr>
      </p:pic>
      <p:pic>
        <p:nvPicPr>
          <p:cNvPr id="19" name="Obrázok 18" descr="Obrázok, na ktorom je text">
            <a:extLst>
              <a:ext uri="{FF2B5EF4-FFF2-40B4-BE49-F238E27FC236}">
                <a16:creationId xmlns:a16="http://schemas.microsoft.com/office/drawing/2014/main" id="{A34B1F93-7319-3B02-1A2A-A41863D32FA7}"/>
              </a:ext>
            </a:extLst>
          </p:cNvPr>
          <p:cNvPicPr>
            <a:picLocks noChangeAspect="1"/>
          </p:cNvPicPr>
          <p:nvPr/>
        </p:nvPicPr>
        <p:blipFill>
          <a:blip r:embed="rId10" cstate="hqprint">
            <a:extLst>
              <a:ext uri="{28A0092B-C50C-407E-A947-70E740481C1C}">
                <a14:useLocalDpi xmlns:a14="http://schemas.microsoft.com/office/drawing/2010/main" val="0"/>
              </a:ext>
            </a:extLst>
          </a:blip>
          <a:stretch>
            <a:fillRect/>
          </a:stretch>
        </p:blipFill>
        <p:spPr>
          <a:xfrm>
            <a:off x="7736505" y="833726"/>
            <a:ext cx="2406814" cy="529376"/>
          </a:xfrm>
          <a:prstGeom prst="rect">
            <a:avLst/>
          </a:prstGeom>
        </p:spPr>
      </p:pic>
      <p:pic>
        <p:nvPicPr>
          <p:cNvPr id="21" name="Obrázok 20">
            <a:extLst>
              <a:ext uri="{FF2B5EF4-FFF2-40B4-BE49-F238E27FC236}">
                <a16:creationId xmlns:a16="http://schemas.microsoft.com/office/drawing/2014/main" id="{E61D75E1-8198-2645-4D4B-679D6C8F82C8}"/>
              </a:ext>
            </a:extLst>
          </p:cNvPr>
          <p:cNvPicPr>
            <a:picLocks noChangeAspect="1"/>
          </p:cNvPicPr>
          <p:nvPr/>
        </p:nvPicPr>
        <p:blipFill>
          <a:blip r:embed="rId11" cstate="hqprint">
            <a:extLst>
              <a:ext uri="{28A0092B-C50C-407E-A947-70E740481C1C}">
                <a14:useLocalDpi xmlns:a14="http://schemas.microsoft.com/office/drawing/2010/main" val="0"/>
              </a:ext>
            </a:extLst>
          </a:blip>
          <a:stretch>
            <a:fillRect/>
          </a:stretch>
        </p:blipFill>
        <p:spPr>
          <a:xfrm>
            <a:off x="5822658" y="5151053"/>
            <a:ext cx="817175" cy="777669"/>
          </a:xfrm>
          <a:prstGeom prst="rect">
            <a:avLst/>
          </a:prstGeom>
        </p:spPr>
      </p:pic>
      <p:pic>
        <p:nvPicPr>
          <p:cNvPr id="23" name="Picture 2" descr="Slovenská poľnohospodárska univerzita v Nitre">
            <a:extLst>
              <a:ext uri="{FF2B5EF4-FFF2-40B4-BE49-F238E27FC236}">
                <a16:creationId xmlns:a16="http://schemas.microsoft.com/office/drawing/2014/main" id="{D9E315C1-56E0-94ED-8E3D-4E31B7235637}"/>
              </a:ext>
            </a:extLst>
          </p:cNvPr>
          <p:cNvPicPr>
            <a:picLocks noChangeAspect="1" noChangeArrowheads="1"/>
          </p:cNvPicPr>
          <p:nvPr/>
        </p:nvPicPr>
        <p:blipFill>
          <a:blip r:embed="rId12" cstate="hqprint">
            <a:extLst>
              <a:ext uri="{28A0092B-C50C-407E-A947-70E740481C1C}">
                <a14:useLocalDpi xmlns:a14="http://schemas.microsoft.com/office/drawing/2010/main" val="0"/>
              </a:ext>
            </a:extLst>
          </a:blip>
          <a:srcRect/>
          <a:stretch>
            <a:fillRect/>
          </a:stretch>
        </p:blipFill>
        <p:spPr bwMode="auto">
          <a:xfrm>
            <a:off x="6746258" y="5272445"/>
            <a:ext cx="1185350" cy="504492"/>
          </a:xfrm>
          <a:prstGeom prst="rect">
            <a:avLst/>
          </a:prstGeom>
          <a:noFill/>
          <a:extLst>
            <a:ext uri="{909E8E84-426E-40DD-AFC4-6F175D3DCCD1}">
              <a14:hiddenFill xmlns:a14="http://schemas.microsoft.com/office/drawing/2010/main">
                <a:solidFill>
                  <a:srgbClr val="FFFFFF"/>
                </a:solidFill>
              </a14:hiddenFill>
            </a:ext>
          </a:extLst>
        </p:spPr>
      </p:pic>
      <p:pic>
        <p:nvPicPr>
          <p:cNvPr id="25" name="Obrázok 13">
            <a:extLst>
              <a:ext uri="{FF2B5EF4-FFF2-40B4-BE49-F238E27FC236}">
                <a16:creationId xmlns:a16="http://schemas.microsoft.com/office/drawing/2014/main" id="{40BAEEF0-A23E-537C-ECC3-9FDDB55C90F5}"/>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059380" y="5242752"/>
            <a:ext cx="773010" cy="1016004"/>
          </a:xfrm>
          <a:prstGeom prst="rect">
            <a:avLst/>
          </a:prstGeom>
        </p:spPr>
      </p:pic>
      <p:pic>
        <p:nvPicPr>
          <p:cNvPr id="27" name="Picture 12" descr="Logo">
            <a:extLst>
              <a:ext uri="{FF2B5EF4-FFF2-40B4-BE49-F238E27FC236}">
                <a16:creationId xmlns:a16="http://schemas.microsoft.com/office/drawing/2014/main" id="{ED11F0BA-9F73-FE6F-5053-F71F37F41C88}"/>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8832390" y="5213414"/>
            <a:ext cx="1017490" cy="504492"/>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3">
            <a:extLst>
              <a:ext uri="{FF2B5EF4-FFF2-40B4-BE49-F238E27FC236}">
                <a16:creationId xmlns:a16="http://schemas.microsoft.com/office/drawing/2014/main" id="{C4695506-135C-179F-2F16-07EA3E816B82}"/>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9965882" y="5208372"/>
            <a:ext cx="1215490" cy="564513"/>
          </a:xfrm>
          <a:prstGeom prst="rect">
            <a:avLst/>
          </a:prstGeom>
        </p:spPr>
      </p:pic>
      <p:pic>
        <p:nvPicPr>
          <p:cNvPr id="30" name="Picture 14" descr="AIFED - Formación, cultura y empleo en Granada">
            <a:extLst>
              <a:ext uri="{FF2B5EF4-FFF2-40B4-BE49-F238E27FC236}">
                <a16:creationId xmlns:a16="http://schemas.microsoft.com/office/drawing/2014/main" id="{32A3AF98-383A-09A5-D166-B79E4C62D57E}"/>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223099" y="5771248"/>
            <a:ext cx="1598293" cy="523875"/>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15">
            <a:extLst>
              <a:ext uri="{FF2B5EF4-FFF2-40B4-BE49-F238E27FC236}">
                <a16:creationId xmlns:a16="http://schemas.microsoft.com/office/drawing/2014/main" id="{1482B195-876D-7188-1B81-D2603F93C96A}"/>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8937023" y="5889422"/>
            <a:ext cx="1575172" cy="228600"/>
          </a:xfrm>
          <a:prstGeom prst="rect">
            <a:avLst/>
          </a:prstGeom>
          <a:noFill/>
          <a:extLst>
            <a:ext uri="{909E8E84-426E-40DD-AFC4-6F175D3DCCD1}">
              <a14:hiddenFill xmlns:a14="http://schemas.microsoft.com/office/drawing/2010/main">
                <a:solidFill>
                  <a:srgbClr val="FFFFFF"/>
                </a:solidFill>
              </a14:hiddenFill>
            </a:ext>
          </a:extLst>
        </p:spPr>
      </p:pic>
      <p:pic>
        <p:nvPicPr>
          <p:cNvPr id="33" name="Picture 16" descr="Syzygia Foundation">
            <a:extLst>
              <a:ext uri="{FF2B5EF4-FFF2-40B4-BE49-F238E27FC236}">
                <a16:creationId xmlns:a16="http://schemas.microsoft.com/office/drawing/2014/main" id="{3B467BFD-9687-53BC-864C-C26209912CEE}"/>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10621679" y="5862581"/>
            <a:ext cx="1491323" cy="282282"/>
          </a:xfrm>
          <a:prstGeom prst="rect">
            <a:avLst/>
          </a:prstGeom>
          <a:noFill/>
          <a:extLst>
            <a:ext uri="{909E8E84-426E-40DD-AFC4-6F175D3DCCD1}">
              <a14:hiddenFill xmlns:a14="http://schemas.microsoft.com/office/drawing/2010/main">
                <a:solidFill>
                  <a:srgbClr val="FFFFFF"/>
                </a:solidFill>
              </a14:hiddenFill>
            </a:ext>
          </a:extLst>
        </p:spPr>
      </p:pic>
      <p:sp>
        <p:nvSpPr>
          <p:cNvPr id="34" name="Nadpis 1">
            <a:extLst>
              <a:ext uri="{FF2B5EF4-FFF2-40B4-BE49-F238E27FC236}">
                <a16:creationId xmlns:a16="http://schemas.microsoft.com/office/drawing/2014/main" id="{D631E33B-7141-87BC-7265-49AEB99568AD}"/>
              </a:ext>
            </a:extLst>
          </p:cNvPr>
          <p:cNvSpPr txBox="1">
            <a:spLocks/>
          </p:cNvSpPr>
          <p:nvPr/>
        </p:nvSpPr>
        <p:spPr>
          <a:xfrm>
            <a:off x="7622071" y="3686794"/>
            <a:ext cx="2480219" cy="137373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400" dirty="0">
                <a:latin typeface="+mn-lt"/>
              </a:rPr>
              <a:t>Building Digital Resilience ​</a:t>
            </a:r>
          </a:p>
          <a:p>
            <a:pPr algn="ctr"/>
            <a:r>
              <a:rPr lang="en-US" sz="1400" dirty="0">
                <a:latin typeface="+mn-lt"/>
              </a:rPr>
              <a:t>by Making Digital Wellbeing ​</a:t>
            </a:r>
          </a:p>
          <a:p>
            <a:pPr algn="ctr"/>
            <a:r>
              <a:rPr lang="en-US" sz="1400" dirty="0">
                <a:latin typeface="+mn-lt"/>
              </a:rPr>
              <a:t>and Security Accessible to All​</a:t>
            </a:r>
            <a:br>
              <a:rPr lang="en-US" sz="1400" dirty="0">
                <a:latin typeface="+mn-lt"/>
              </a:rPr>
            </a:br>
            <a:r>
              <a:rPr lang="es" sz="1100" dirty="0">
                <a:latin typeface="+mn-lt"/>
              </a:rPr>
              <a:t>2022-2-SK01-KA220-ADU-000096888</a:t>
            </a:r>
            <a:endParaRPr lang="en-GB" sz="1400" dirty="0">
              <a:latin typeface="+mn-lt"/>
            </a:endParaRPr>
          </a:p>
        </p:txBody>
      </p:sp>
    </p:spTree>
    <p:extLst>
      <p:ext uri="{BB962C8B-B14F-4D97-AF65-F5344CB8AC3E}">
        <p14:creationId xmlns:p14="http://schemas.microsoft.com/office/powerpoint/2010/main" val="162941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23" name="Rectangle 9222">
            <a:extLst>
              <a:ext uri="{FF2B5EF4-FFF2-40B4-BE49-F238E27FC236}">
                <a16:creationId xmlns:a16="http://schemas.microsoft.com/office/drawing/2014/main" id="{4F7EBAE4-9945-4473-9E34-B2C66EA0F0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FBC6B2A7-6C61-4467-918B-79D080A8F6D2}"/>
              </a:ext>
            </a:extLst>
          </p:cNvPr>
          <p:cNvSpPr>
            <a:spLocks noGrp="1"/>
          </p:cNvSpPr>
          <p:nvPr>
            <p:ph type="title"/>
          </p:nvPr>
        </p:nvSpPr>
        <p:spPr>
          <a:xfrm>
            <a:off x="352087" y="297612"/>
            <a:ext cx="6022833" cy="1239398"/>
          </a:xfrm>
        </p:spPr>
        <p:txBody>
          <a:bodyPr vert="horz" lIns="91440" tIns="45720" rIns="91440" bIns="45720" rtlCol="0" anchor="ctr">
            <a:normAutofit/>
          </a:bodyPr>
          <a:lstStyle/>
          <a:p>
            <a:pPr algn="l"/>
            <a:r>
              <a:rPr lang="es" dirty="0">
                <a:latin typeface="Aptos" panose="020B0004020202020204" pitchFamily="34" charset="0"/>
                <a:ea typeface="+mj-ea"/>
              </a:rPr>
              <a:t>Empoderando el cambio</a:t>
            </a:r>
          </a:p>
        </p:txBody>
      </p:sp>
      <p:sp>
        <p:nvSpPr>
          <p:cNvPr id="3" name="Text Placeholder 2">
            <a:extLst>
              <a:ext uri="{FF2B5EF4-FFF2-40B4-BE49-F238E27FC236}">
                <a16:creationId xmlns:a16="http://schemas.microsoft.com/office/drawing/2014/main" id="{BCBF1860-2E7F-4151-8316-1C2C3123C0F5}"/>
              </a:ext>
            </a:extLst>
          </p:cNvPr>
          <p:cNvSpPr>
            <a:spLocks noGrp="1"/>
          </p:cNvSpPr>
          <p:nvPr>
            <p:ph type="body" idx="1"/>
          </p:nvPr>
        </p:nvSpPr>
        <p:spPr>
          <a:xfrm>
            <a:off x="506628" y="1620610"/>
            <a:ext cx="5724934" cy="4556353"/>
          </a:xfrm>
        </p:spPr>
        <p:txBody>
          <a:bodyPr vert="horz" lIns="91440" tIns="45720" rIns="91440" bIns="45720" rtlCol="0">
            <a:normAutofit lnSpcReduction="10000"/>
          </a:bodyPr>
          <a:lstStyle/>
          <a:p>
            <a:r>
              <a:rPr lang="es" sz="3200" dirty="0">
                <a:latin typeface="Aptos" panose="020B0004020202020204" pitchFamily="34" charset="0"/>
                <a:ea typeface="+mn-ea"/>
              </a:rPr>
              <a:t>Cambiar los hábitos requiere </a:t>
            </a:r>
            <a:r>
              <a:rPr lang="es" sz="3200" b="1" dirty="0">
                <a:latin typeface="Aptos" panose="020B0004020202020204" pitchFamily="34" charset="0"/>
                <a:ea typeface="+mn-ea"/>
              </a:rPr>
              <a:t>autoconciencia, paciencia y apoyo </a:t>
            </a:r>
            <a:r>
              <a:rPr lang="es" sz="3200" dirty="0">
                <a:latin typeface="Aptos" panose="020B0004020202020204" pitchFamily="34" charset="0"/>
                <a:ea typeface="+mn-ea"/>
              </a:rPr>
              <a:t>.</a:t>
            </a:r>
          </a:p>
          <a:p>
            <a:r>
              <a:rPr lang="es" sz="3200" dirty="0">
                <a:latin typeface="Aptos" panose="020B0004020202020204" pitchFamily="34" charset="0"/>
                <a:ea typeface="+mn-ea"/>
              </a:rPr>
              <a:t>Al adoptar estos principios y fomentar un sentido de comunidad, empoderamos a las personas para que tomen el control de sus vidas digitales y creen un cambio duradero para mejor.</a:t>
            </a:r>
          </a:p>
          <a:p>
            <a:endParaRPr lang="en-US" sz="3200" dirty="0">
              <a:latin typeface="Aptos" panose="020B0004020202020204" pitchFamily="34" charset="0"/>
              <a:ea typeface="+mn-ea"/>
            </a:endParaRPr>
          </a:p>
        </p:txBody>
      </p:sp>
      <p:pic>
        <p:nvPicPr>
          <p:cNvPr id="9218" name="Picture 2" descr="FOMO and JOMO Boys Vibe 2058607 Vector Art at Vecteezy">
            <a:extLst>
              <a:ext uri="{FF2B5EF4-FFF2-40B4-BE49-F238E27FC236}">
                <a16:creationId xmlns:a16="http://schemas.microsoft.com/office/drawing/2014/main" id="{FBFB5C01-806A-40E7-A161-D8BEDF15C8B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5122" r="30879" b="1"/>
          <a:stretch/>
        </p:blipFill>
        <p:spPr bwMode="auto">
          <a:xfrm>
            <a:off x="6374920" y="758514"/>
            <a:ext cx="5122238" cy="5122238"/>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extLst>
            <a:ext uri="{909E8E84-426E-40DD-AFC4-6F175D3DCCD1}">
              <a14:hiddenFill xmlns:a14="http://schemas.microsoft.com/office/drawing/2010/main">
                <a:solidFill>
                  <a:srgbClr val="FFFFFF"/>
                </a:solidFill>
              </a14:hiddenFill>
            </a:ext>
          </a:extLst>
        </p:spPr>
      </p:pic>
      <p:sp>
        <p:nvSpPr>
          <p:cNvPr id="9225" name="!!Arc">
            <a:extLst>
              <a:ext uri="{FF2B5EF4-FFF2-40B4-BE49-F238E27FC236}">
                <a16:creationId xmlns:a16="http://schemas.microsoft.com/office/drawing/2014/main" id="{70BEB1E7-2F88-40BC-B73D-42E5B6F80BF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189197" flipV="1">
            <a:off x="6261882" y="687822"/>
            <a:ext cx="5471147" cy="5471147"/>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227" name="!!Oval">
            <a:extLst>
              <a:ext uri="{FF2B5EF4-FFF2-40B4-BE49-F238E27FC236}">
                <a16:creationId xmlns:a16="http://schemas.microsoft.com/office/drawing/2014/main" id="{A7B99495-F43F-4D80-A44F-2CB4764EB9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48561" y="921125"/>
            <a:ext cx="791021" cy="76956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48234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247" name="Rectangle 10246">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249" name="Arc 10248">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FD6D2F3-BDE9-4884-B549-A881050BB4B0}"/>
              </a:ext>
            </a:extLst>
          </p:cNvPr>
          <p:cNvSpPr>
            <a:spLocks noGrp="1"/>
          </p:cNvSpPr>
          <p:nvPr>
            <p:ph type="title"/>
          </p:nvPr>
        </p:nvSpPr>
        <p:spPr>
          <a:xfrm>
            <a:off x="267164" y="614319"/>
            <a:ext cx="11007811" cy="975086"/>
          </a:xfrm>
        </p:spPr>
        <p:txBody>
          <a:bodyPr vert="horz" lIns="91440" tIns="45720" rIns="91440" bIns="45720" rtlCol="0" anchor="ctr">
            <a:normAutofit/>
          </a:bodyPr>
          <a:lstStyle/>
          <a:p>
            <a:pPr algn="l"/>
            <a:r>
              <a:rPr lang="es" sz="4400" kern="1200" dirty="0">
                <a:latin typeface="Aptos" panose="020B0004020202020204" pitchFamily="34" charset="0"/>
                <a:ea typeface="+mj-ea"/>
              </a:rPr>
              <a:t>Compartiendo experiencias e inspirando a otros</a:t>
            </a:r>
          </a:p>
        </p:txBody>
      </p:sp>
      <p:sp>
        <p:nvSpPr>
          <p:cNvPr id="10251" name="Freeform: Shape 10250">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42" name="Picture 2" descr="Virtual Presentation - 2nd World Conference on Teaching and Education">
            <a:extLst>
              <a:ext uri="{FF2B5EF4-FFF2-40B4-BE49-F238E27FC236}">
                <a16:creationId xmlns:a16="http://schemas.microsoft.com/office/drawing/2014/main" id="{A156BBD8-BA0C-4792-B519-71684C52D0A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27896" y="2448411"/>
            <a:ext cx="4777381" cy="2508125"/>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92B1747B-E200-4F11-A18C-020F2A4633DC}"/>
              </a:ext>
            </a:extLst>
          </p:cNvPr>
          <p:cNvSpPr>
            <a:spLocks noGrp="1"/>
          </p:cNvSpPr>
          <p:nvPr>
            <p:ph type="body" idx="1"/>
          </p:nvPr>
        </p:nvSpPr>
        <p:spPr>
          <a:xfrm>
            <a:off x="5547464" y="1927820"/>
            <a:ext cx="5916640" cy="4545237"/>
          </a:xfrm>
        </p:spPr>
        <p:txBody>
          <a:bodyPr vert="horz" lIns="91440" tIns="45720" rIns="91440" bIns="45720" rtlCol="0">
            <a:normAutofit/>
          </a:bodyPr>
          <a:lstStyle/>
          <a:p>
            <a:r>
              <a:rPr lang="es" sz="3200" dirty="0">
                <a:latin typeface="Aptos" panose="020B0004020202020204" pitchFamily="34" charset="0"/>
                <a:ea typeface="+mn-ea"/>
              </a:rPr>
              <a:t>Le animamos a compartir sus experiencias y conocimientos con los demás.</a:t>
            </a:r>
          </a:p>
          <a:p>
            <a:r>
              <a:rPr lang="es" sz="3200" dirty="0">
                <a:latin typeface="Aptos" panose="020B0004020202020204" pitchFamily="34" charset="0"/>
                <a:ea typeface="+mn-ea"/>
              </a:rPr>
              <a:t>Tu historia tiene el poder de inspirar y motivar, provocando cambios positivos no sólo en tu propia vida sino también en la vida de quienes te rodean.</a:t>
            </a:r>
          </a:p>
        </p:txBody>
      </p:sp>
    </p:spTree>
    <p:extLst>
      <p:ext uri="{BB962C8B-B14F-4D97-AF65-F5344CB8AC3E}">
        <p14:creationId xmlns:p14="http://schemas.microsoft.com/office/powerpoint/2010/main" val="10956006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p:nvPr/>
        </p:nvSpPr>
        <p:spPr>
          <a:xfrm>
            <a:off x="312298" y="654050"/>
            <a:ext cx="11567404" cy="5558061"/>
          </a:xfrm>
          <a:prstGeom prst="rect">
            <a:avLst/>
          </a:prstGeom>
        </p:spPr>
        <p:txBody>
          <a:bodyPr wrap="square" lIns="0" tIns="0" rIns="0" bIns="0" rtlCol="0" anchor="t">
            <a:spAutoFit/>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pPr algn="just">
              <a:lnSpc>
                <a:spcPts val="1803"/>
              </a:lnSpc>
              <a:spcBef>
                <a:spcPct val="0"/>
              </a:spcBef>
            </a:pPr>
            <a:r>
              <a:rPr lang="es" sz="2650" b="1" dirty="0">
                <a:solidFill>
                  <a:srgbClr val="92BAB5"/>
                </a:solidFill>
                <a:latin typeface="Aptos"/>
                <a:ea typeface="Inter"/>
                <a:cs typeface="Inter"/>
                <a:sym typeface="Inter"/>
              </a:rPr>
              <a:t>Licencia libre </a:t>
            </a:r>
          </a:p>
          <a:p>
            <a:pPr algn="just">
              <a:lnSpc>
                <a:spcPts val="1803"/>
              </a:lnSpc>
              <a:spcBef>
                <a:spcPct val="0"/>
              </a:spcBef>
            </a:pPr>
            <a:r>
              <a:rPr lang="es" sz="2133" dirty="0">
                <a:latin typeface="Aptos" panose="020B0004020202020204" pitchFamily="34" charset="0"/>
                <a:ea typeface="Inter"/>
                <a:cs typeface="Inter"/>
                <a:sym typeface="Inter"/>
              </a:rPr>
              <a:t> </a:t>
            </a:r>
          </a:p>
          <a:p>
            <a:pPr algn="just">
              <a:lnSpc>
                <a:spcPts val="1803"/>
              </a:lnSpc>
              <a:spcBef>
                <a:spcPct val="0"/>
              </a:spcBef>
            </a:pPr>
            <a:r>
              <a:rPr lang="es" sz="2133" dirty="0">
                <a:latin typeface="Aptos" panose="020B0004020202020204" pitchFamily="34" charset="0"/>
                <a:ea typeface="Inter"/>
                <a:cs typeface="Inter"/>
                <a:sym typeface="Inter"/>
              </a:rPr>
              <a:t>El producto desarrollado aquí como parte del proyecto "</a:t>
            </a:r>
            <a:r>
              <a:rPr lang="en-US" sz="2133" dirty="0">
                <a:latin typeface="Aptos" panose="020B0004020202020204" pitchFamily="34" charset="0"/>
                <a:ea typeface="Inter"/>
                <a:cs typeface="Inter"/>
                <a:sym typeface="Inter"/>
              </a:rPr>
              <a:t>Building Digital Resilience by Making Digital Wellbeing and Security Accessible to All </a:t>
            </a:r>
            <a:r>
              <a:rPr lang="es" sz="2133" dirty="0">
                <a:latin typeface="Aptos" panose="020B0004020202020204" pitchFamily="34" charset="0"/>
                <a:ea typeface="Inter"/>
                <a:cs typeface="Inter"/>
                <a:sym typeface="Inter"/>
              </a:rPr>
              <a:t>2022-2-SK01-KA220-ADU-000096888" se desarrolló con el apoyo de la Comisión Europea y refleja exclusivamente la opinión del autor. La Comisión Europea no es responsable del contenido de los documentos.</a:t>
            </a:r>
          </a:p>
          <a:p>
            <a:pPr algn="just">
              <a:lnSpc>
                <a:spcPts val="1803"/>
              </a:lnSpc>
              <a:spcBef>
                <a:spcPct val="0"/>
              </a:spcBef>
            </a:pPr>
            <a:r>
              <a:rPr lang="es" sz="2100" dirty="0">
                <a:latin typeface="Aptos"/>
                <a:ea typeface="Inter"/>
                <a:cs typeface="Inter"/>
                <a:sym typeface="Inter"/>
              </a:rPr>
              <a:t>Licencia Creative Commons CC BY- NC SA.</a:t>
            </a:r>
            <a:endParaRPr lang="en-US" sz="2100" dirty="0">
              <a:latin typeface="Aptos"/>
              <a:ea typeface="Inter"/>
              <a:cs typeface="Inter"/>
            </a:endParaRPr>
          </a:p>
          <a:p>
            <a:pPr algn="just">
              <a:lnSpc>
                <a:spcPts val="1803"/>
              </a:lnSpc>
              <a:spcBef>
                <a:spcPct val="0"/>
              </a:spcBef>
            </a:pPr>
            <a:endParaRPr lang="en-US" sz="2133" dirty="0">
              <a:latin typeface="Aptos" panose="020B0004020202020204" pitchFamily="34" charset="0"/>
              <a:ea typeface="Inter"/>
              <a:cs typeface="Inter"/>
              <a:sym typeface="Inter"/>
            </a:endParaRPr>
          </a:p>
          <a:p>
            <a:pPr algn="just">
              <a:lnSpc>
                <a:spcPts val="1803"/>
              </a:lnSpc>
              <a:spcBef>
                <a:spcPct val="0"/>
              </a:spcBef>
            </a:pPr>
            <a:r>
              <a:rPr lang="es" sz="2133" dirty="0">
                <a:latin typeface="Aptos" panose="020B0004020202020204" pitchFamily="34" charset="0"/>
                <a:ea typeface="Inter"/>
                <a:cs typeface="Inter"/>
                <a:sym typeface="Inter"/>
              </a:rPr>
              <a:t> </a:t>
            </a:r>
          </a:p>
          <a:p>
            <a:pPr algn="just">
              <a:lnSpc>
                <a:spcPts val="1803"/>
              </a:lnSpc>
              <a:spcBef>
                <a:spcPct val="0"/>
              </a:spcBef>
            </a:pPr>
            <a:endParaRPr lang="en-US" sz="2133" dirty="0">
              <a:latin typeface="Aptos" panose="020B0004020202020204" pitchFamily="34" charset="0"/>
              <a:ea typeface="Inter"/>
              <a:cs typeface="Inter"/>
              <a:sym typeface="Inter"/>
            </a:endParaRPr>
          </a:p>
          <a:p>
            <a:pPr algn="just">
              <a:lnSpc>
                <a:spcPts val="1803"/>
              </a:lnSpc>
              <a:spcBef>
                <a:spcPct val="0"/>
              </a:spcBef>
            </a:pPr>
            <a:endParaRPr lang="en-US" sz="2133" dirty="0">
              <a:latin typeface="Aptos" panose="020B0004020202020204" pitchFamily="34" charset="0"/>
              <a:ea typeface="Inter"/>
              <a:cs typeface="Inter"/>
              <a:sym typeface="Inter"/>
            </a:endParaRPr>
          </a:p>
          <a:p>
            <a:pPr algn="just">
              <a:lnSpc>
                <a:spcPts val="1803"/>
              </a:lnSpc>
              <a:spcBef>
                <a:spcPct val="0"/>
              </a:spcBef>
            </a:pPr>
            <a:r>
              <a:rPr lang="es" sz="2133" dirty="0">
                <a:latin typeface="Aptos" panose="020B0004020202020204" pitchFamily="34" charset="0"/>
                <a:ea typeface="Inter"/>
                <a:cs typeface="Inter"/>
                <a:sym typeface="Inter"/>
              </a:rPr>
              <a:t>Esta licencia permite distribuir, remezclar, mejorar y desarrollar la obra, pero sólo de forma no comercial. Al utilizar la obra, así como extractos de ella, se debe : </a:t>
            </a:r>
          </a:p>
          <a:p>
            <a:pPr marL="647732" lvl="1" indent="-342917" algn="just">
              <a:lnSpc>
                <a:spcPts val="1803"/>
              </a:lnSpc>
              <a:spcBef>
                <a:spcPct val="0"/>
              </a:spcBef>
              <a:buFont typeface="+mj-lt"/>
              <a:buAutoNum type="arabicPeriod"/>
            </a:pPr>
            <a:r>
              <a:rPr lang="es" sz="2133" dirty="0">
                <a:latin typeface="Aptos" panose="020B0004020202020204" pitchFamily="34" charset="0"/>
                <a:ea typeface="Inter"/>
                <a:cs typeface="Inter"/>
                <a:sym typeface="Inter"/>
              </a:rPr>
              <a:t>Se debe mencionar la fuente y el enlace a la licencia, y mencionar los posibles cambios. Los derechos de autor pertenecen a los autores de los documentos.</a:t>
            </a:r>
          </a:p>
          <a:p>
            <a:pPr marL="647732" lvl="1" indent="-342917" algn="just">
              <a:lnSpc>
                <a:spcPts val="1803"/>
              </a:lnSpc>
              <a:spcBef>
                <a:spcPct val="0"/>
              </a:spcBef>
              <a:buFont typeface="+mj-lt"/>
              <a:buAutoNum type="arabicPeriod"/>
            </a:pPr>
            <a:r>
              <a:rPr lang="es" sz="2133" dirty="0">
                <a:latin typeface="Aptos" panose="020B0004020202020204" pitchFamily="34" charset="0"/>
                <a:ea typeface="Inter"/>
                <a:cs typeface="Inter"/>
                <a:sym typeface="Inter"/>
              </a:rPr>
              <a:t>La obra no podrá ser utilizada con fines comerciales.</a:t>
            </a:r>
          </a:p>
          <a:p>
            <a:pPr marL="647732" lvl="1" indent="-342917" algn="just">
              <a:lnSpc>
                <a:spcPts val="1803"/>
              </a:lnSpc>
              <a:spcBef>
                <a:spcPct val="0"/>
              </a:spcBef>
              <a:buFont typeface="+mj-lt"/>
              <a:buAutoNum type="arabicPeriod"/>
            </a:pPr>
            <a:r>
              <a:rPr lang="es" sz="2133" dirty="0">
                <a:latin typeface="Aptos" panose="020B0004020202020204" pitchFamily="34" charset="0"/>
                <a:ea typeface="Inter"/>
                <a:cs typeface="Inter"/>
                <a:sym typeface="Inter"/>
              </a:rPr>
              <a:t>Si recompone, convierte o amplía la obra, sus contribuciones deben publicarse bajo la misma licencia que el original.</a:t>
            </a:r>
          </a:p>
          <a:p>
            <a:pPr algn="just">
              <a:lnSpc>
                <a:spcPts val="1803"/>
              </a:lnSpc>
              <a:spcBef>
                <a:spcPct val="0"/>
              </a:spcBef>
            </a:pPr>
            <a:r>
              <a:rPr lang="es" sz="2133" b="1" dirty="0">
                <a:solidFill>
                  <a:srgbClr val="FFAA5A"/>
                </a:solidFill>
                <a:latin typeface="Aptos" panose="020B0004020202020204" pitchFamily="34" charset="0"/>
                <a:ea typeface="Inter"/>
                <a:cs typeface="Inter"/>
                <a:sym typeface="Inter"/>
              </a:rPr>
              <a:t>Descargo de responsabilidad:</a:t>
            </a:r>
          </a:p>
          <a:p>
            <a:pPr algn="just">
              <a:lnSpc>
                <a:spcPts val="1803"/>
              </a:lnSpc>
              <a:spcBef>
                <a:spcPct val="0"/>
              </a:spcBef>
            </a:pPr>
            <a:r>
              <a:rPr lang="es" sz="2133" dirty="0">
                <a:latin typeface="Aptos" panose="020B0004020202020204" pitchFamily="34" charset="0"/>
                <a:ea typeface="Inter"/>
                <a:cs typeface="Inter"/>
                <a:sym typeface="Inter"/>
              </a:rPr>
              <a:t>Financiado por la Unión Europea. Las opiniones y puntos de vista expresados en este documento son, sin embargo, los de los autores y no reflejan necesariamente los de la Unión Europea o la Agencia Ejecutiva Europea en el Ámbito Educativo y Cultural (EACEA). Ni la Unión Europea ni la EACEA se hacen responsables de las mismas.</a:t>
            </a:r>
          </a:p>
          <a:p>
            <a:pPr algn="just">
              <a:lnSpc>
                <a:spcPts val="1803"/>
              </a:lnSpc>
              <a:spcBef>
                <a:spcPct val="0"/>
              </a:spcBef>
            </a:pPr>
            <a:r>
              <a:rPr lang="es" sz="2133" dirty="0">
                <a:latin typeface="Aptos" panose="020B0004020202020204" pitchFamily="34" charset="0"/>
                <a:ea typeface="Inter"/>
                <a:cs typeface="Inter"/>
                <a:sym typeface="Inter"/>
              </a:rPr>
              <a:t> </a:t>
            </a:r>
          </a:p>
        </p:txBody>
      </p:sp>
      <p:sp>
        <p:nvSpPr>
          <p:cNvPr id="4" name="Freeform 4"/>
          <p:cNvSpPr/>
          <p:nvPr/>
        </p:nvSpPr>
        <p:spPr>
          <a:xfrm>
            <a:off x="406400" y="2362200"/>
            <a:ext cx="1562748" cy="539148"/>
          </a:xfrm>
          <a:custGeom>
            <a:avLst/>
            <a:gdLst/>
            <a:ahLst/>
            <a:cxnLst/>
            <a:rect l="l" t="t" r="r" b="b"/>
            <a:pathLst>
              <a:path w="2344122" h="808722">
                <a:moveTo>
                  <a:pt x="0" y="0"/>
                </a:moveTo>
                <a:lnTo>
                  <a:pt x="2344122" y="0"/>
                </a:lnTo>
                <a:lnTo>
                  <a:pt x="2344122" y="808722"/>
                </a:lnTo>
                <a:lnTo>
                  <a:pt x="0" y="808722"/>
                </a:lnTo>
                <a:lnTo>
                  <a:pt x="0" y="0"/>
                </a:lnTo>
                <a:close/>
              </a:path>
            </a:pathLst>
          </a:custGeom>
          <a:blipFill>
            <a:blip r:embed="rId2"/>
            <a:stretch>
              <a:fillRect/>
            </a:stretch>
          </a:blipFill>
        </p:spPr>
        <p:txBody>
          <a:bodyPr/>
          <a:lstStyle>
            <a:defPPr>
              <a:defRPr lang="en-US"/>
            </a:defPPr>
            <a:lvl1pPr marL="0" algn="l" defTabSz="609539" rtl="0" eaLnBrk="1" latinLnBrk="0" hangingPunct="1">
              <a:defRPr sz="1200" kern="1200">
                <a:solidFill>
                  <a:schemeClr val="tx1"/>
                </a:solidFill>
                <a:latin typeface="+mn-lt"/>
                <a:ea typeface="+mn-ea"/>
                <a:cs typeface="+mn-cs"/>
              </a:defRPr>
            </a:lvl1pPr>
            <a:lvl2pPr marL="304770" algn="l" defTabSz="609539" rtl="0" eaLnBrk="1" latinLnBrk="0" hangingPunct="1">
              <a:defRPr sz="1200" kern="1200">
                <a:solidFill>
                  <a:schemeClr val="tx1"/>
                </a:solidFill>
                <a:latin typeface="+mn-lt"/>
                <a:ea typeface="+mn-ea"/>
                <a:cs typeface="+mn-cs"/>
              </a:defRPr>
            </a:lvl2pPr>
            <a:lvl3pPr marL="609539" algn="l" defTabSz="609539" rtl="0" eaLnBrk="1" latinLnBrk="0" hangingPunct="1">
              <a:defRPr sz="1200" kern="1200">
                <a:solidFill>
                  <a:schemeClr val="tx1"/>
                </a:solidFill>
                <a:latin typeface="+mn-lt"/>
                <a:ea typeface="+mn-ea"/>
                <a:cs typeface="+mn-cs"/>
              </a:defRPr>
            </a:lvl3pPr>
            <a:lvl4pPr marL="914309" algn="l" defTabSz="609539" rtl="0" eaLnBrk="1" latinLnBrk="0" hangingPunct="1">
              <a:defRPr sz="1200" kern="1200">
                <a:solidFill>
                  <a:schemeClr val="tx1"/>
                </a:solidFill>
                <a:latin typeface="+mn-lt"/>
                <a:ea typeface="+mn-ea"/>
                <a:cs typeface="+mn-cs"/>
              </a:defRPr>
            </a:lvl4pPr>
            <a:lvl5pPr marL="1219078" algn="l" defTabSz="609539" rtl="0" eaLnBrk="1" latinLnBrk="0" hangingPunct="1">
              <a:defRPr sz="1200" kern="1200">
                <a:solidFill>
                  <a:schemeClr val="tx1"/>
                </a:solidFill>
                <a:latin typeface="+mn-lt"/>
                <a:ea typeface="+mn-ea"/>
                <a:cs typeface="+mn-cs"/>
              </a:defRPr>
            </a:lvl5pPr>
            <a:lvl6pPr marL="1523848" algn="l" defTabSz="609539" rtl="0" eaLnBrk="1" latinLnBrk="0" hangingPunct="1">
              <a:defRPr sz="1200" kern="1200">
                <a:solidFill>
                  <a:schemeClr val="tx1"/>
                </a:solidFill>
                <a:latin typeface="+mn-lt"/>
                <a:ea typeface="+mn-ea"/>
                <a:cs typeface="+mn-cs"/>
              </a:defRPr>
            </a:lvl6pPr>
            <a:lvl7pPr marL="1828617" algn="l" defTabSz="609539" rtl="0" eaLnBrk="1" latinLnBrk="0" hangingPunct="1">
              <a:defRPr sz="1200" kern="1200">
                <a:solidFill>
                  <a:schemeClr val="tx1"/>
                </a:solidFill>
                <a:latin typeface="+mn-lt"/>
                <a:ea typeface="+mn-ea"/>
                <a:cs typeface="+mn-cs"/>
              </a:defRPr>
            </a:lvl7pPr>
            <a:lvl8pPr marL="2133387" algn="l" defTabSz="609539" rtl="0" eaLnBrk="1" latinLnBrk="0" hangingPunct="1">
              <a:defRPr sz="1200" kern="1200">
                <a:solidFill>
                  <a:schemeClr val="tx1"/>
                </a:solidFill>
                <a:latin typeface="+mn-lt"/>
                <a:ea typeface="+mn-ea"/>
                <a:cs typeface="+mn-cs"/>
              </a:defRPr>
            </a:lvl8pPr>
            <a:lvl9pPr marL="2438156" algn="l" defTabSz="609539" rtl="0" eaLnBrk="1" latinLnBrk="0" hangingPunct="1">
              <a:defRPr sz="1200" kern="1200">
                <a:solidFill>
                  <a:schemeClr val="tx1"/>
                </a:solidFill>
                <a:latin typeface="+mn-lt"/>
                <a:ea typeface="+mn-ea"/>
                <a:cs typeface="+mn-cs"/>
              </a:defRPr>
            </a:lvl9pPr>
          </a:lstStyle>
          <a:p>
            <a:endParaRPr lang="en-GB" sz="800"/>
          </a:p>
        </p:txBody>
      </p:sp>
    </p:spTree>
    <p:extLst>
      <p:ext uri="{BB962C8B-B14F-4D97-AF65-F5344CB8AC3E}">
        <p14:creationId xmlns:p14="http://schemas.microsoft.com/office/powerpoint/2010/main" val="13692882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CC6CFDF5-BC02-4A5B-AFDB-9F081A9BDF0A}"/>
              </a:ext>
            </a:extLst>
          </p:cNvPr>
          <p:cNvSpPr>
            <a:spLocks noGrp="1"/>
          </p:cNvSpPr>
          <p:nvPr>
            <p:ph type="title"/>
          </p:nvPr>
        </p:nvSpPr>
        <p:spPr>
          <a:xfrm>
            <a:off x="838200" y="365125"/>
            <a:ext cx="5393361" cy="1325563"/>
          </a:xfrm>
        </p:spPr>
        <p:txBody>
          <a:bodyPr vert="horz" lIns="91440" tIns="45720" rIns="91440" bIns="45720" rtlCol="0" anchor="ctr">
            <a:normAutofit/>
          </a:bodyPr>
          <a:lstStyle/>
          <a:p>
            <a:pPr algn="l"/>
            <a:r>
              <a:rPr lang="es" sz="4400" kern="1200" dirty="0">
                <a:latin typeface="Aptos" panose="020B0004020202020204" pitchFamily="34" charset="0"/>
                <a:ea typeface="+mj-ea"/>
              </a:rPr>
              <a:t>Entendiendo el bienestar digital</a:t>
            </a:r>
          </a:p>
        </p:txBody>
      </p:sp>
      <p:sp>
        <p:nvSpPr>
          <p:cNvPr id="1033" name="Freeform: Shape 1032">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 Placeholder 2">
            <a:extLst>
              <a:ext uri="{FF2B5EF4-FFF2-40B4-BE49-F238E27FC236}">
                <a16:creationId xmlns:a16="http://schemas.microsoft.com/office/drawing/2014/main" id="{825D3076-4C7B-4D41-BB08-FFFC7FA25E88}"/>
              </a:ext>
            </a:extLst>
          </p:cNvPr>
          <p:cNvSpPr>
            <a:spLocks noGrp="1"/>
          </p:cNvSpPr>
          <p:nvPr>
            <p:ph type="body" idx="1"/>
          </p:nvPr>
        </p:nvSpPr>
        <p:spPr>
          <a:xfrm>
            <a:off x="642552" y="1825625"/>
            <a:ext cx="5881816" cy="4351338"/>
          </a:xfrm>
        </p:spPr>
        <p:txBody>
          <a:bodyPr vert="horz" lIns="91440" tIns="45720" rIns="91440" bIns="45720" rtlCol="0">
            <a:normAutofit fontScale="92500" lnSpcReduction="10000"/>
          </a:bodyPr>
          <a:lstStyle/>
          <a:p>
            <a:pPr algn="just"/>
            <a:r>
              <a:rPr lang="es" dirty="0">
                <a:latin typeface="Aptos" panose="020B0004020202020204" pitchFamily="34" charset="0"/>
                <a:ea typeface="+mn-ea"/>
              </a:rPr>
              <a:t>Comprender la esencia del bienestar digital es encontrar </a:t>
            </a:r>
            <a:r>
              <a:rPr lang="es" b="1" dirty="0">
                <a:latin typeface="Aptos" panose="020B0004020202020204" pitchFamily="34" charset="0"/>
                <a:ea typeface="+mn-ea"/>
              </a:rPr>
              <a:t>el punto óptimo en el que la tecnología mejora nuestras vidas sin eclipsar nuestro bienestar</a:t>
            </a:r>
            <a:r>
              <a:rPr lang="es" dirty="0">
                <a:latin typeface="Aptos" panose="020B0004020202020204" pitchFamily="34" charset="0"/>
                <a:ea typeface="+mn-ea"/>
              </a:rPr>
              <a:t>.</a:t>
            </a:r>
          </a:p>
          <a:p>
            <a:pPr algn="just"/>
            <a:r>
              <a:rPr lang="es" dirty="0">
                <a:latin typeface="Aptos" panose="020B0004020202020204" pitchFamily="34" charset="0"/>
                <a:ea typeface="+mn-ea"/>
              </a:rPr>
              <a:t>Desde el seguimiento de nuestras caminatas con aplicaciones de fitness hasta mantenernos conectados con nuestros seres queridos a través de videollamadas, hemos visto cómo pequeños ajustes pueden generar mejoras profundas.</a:t>
            </a:r>
          </a:p>
        </p:txBody>
      </p:sp>
      <p:sp>
        <p:nvSpPr>
          <p:cNvPr id="1035" name="Oval 1034">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ow To Maintain Work-Wellness Balance — PRESS Massage Greenpoint">
            <a:extLst>
              <a:ext uri="{FF2B5EF4-FFF2-40B4-BE49-F238E27FC236}">
                <a16:creationId xmlns:a16="http://schemas.microsoft.com/office/drawing/2014/main" id="{2E7F010A-72F9-4080-97AC-7C746E657DF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887184" y="1878169"/>
            <a:ext cx="3781051" cy="2457683"/>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a:extLst>
            <a:ext uri="{909E8E84-426E-40DD-AFC4-6F175D3DCCD1}">
              <a14:hiddenFill xmlns:a14="http://schemas.microsoft.com/office/drawing/2010/main">
                <a:solidFill>
                  <a:srgbClr val="FFFFFF"/>
                </a:solidFill>
              </a14:hiddenFill>
            </a:ext>
          </a:extLst>
        </p:spPr>
      </p:pic>
      <p:sp>
        <p:nvSpPr>
          <p:cNvPr id="1037" name="Freeform: Shape 1036">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1039" name="Straight Connector 1038">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041" name="Freeform: Shape 1040">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1043" name="Freeform: Shape 1042">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45" name="Freeform: Shape 1044">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4180243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057" name="Arc 2056">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D11F99F4-26BD-4631-B081-F0403F5D6542}"/>
              </a:ext>
            </a:extLst>
          </p:cNvPr>
          <p:cNvSpPr>
            <a:spLocks noGrp="1"/>
          </p:cNvSpPr>
          <p:nvPr>
            <p:ph type="title"/>
          </p:nvPr>
        </p:nvSpPr>
        <p:spPr>
          <a:xfrm>
            <a:off x="4744995" y="541277"/>
            <a:ext cx="6336957" cy="1325563"/>
          </a:xfrm>
        </p:spPr>
        <p:txBody>
          <a:bodyPr vert="horz" lIns="91440" tIns="45720" rIns="91440" bIns="45720" rtlCol="0" anchor="ctr">
            <a:normAutofit/>
          </a:bodyPr>
          <a:lstStyle/>
          <a:p>
            <a:pPr algn="l"/>
            <a:r>
              <a:rPr lang="es" sz="4400" kern="1200" dirty="0">
                <a:latin typeface="Aptos" panose="020B0004020202020204" pitchFamily="34" charset="0"/>
                <a:ea typeface="+mj-ea"/>
              </a:rPr>
              <a:t>El bienestar digital es vital para los adultos</a:t>
            </a:r>
          </a:p>
        </p:txBody>
      </p:sp>
      <p:sp>
        <p:nvSpPr>
          <p:cNvPr id="2059" name="Freeform: Shape 2058">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050" name="Picture 2" descr="Active people breaks Royalty Free Vector Image">
            <a:extLst>
              <a:ext uri="{FF2B5EF4-FFF2-40B4-BE49-F238E27FC236}">
                <a16:creationId xmlns:a16="http://schemas.microsoft.com/office/drawing/2014/main" id="{FEDC32A7-4448-446B-93CA-C3C4757F5A1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7544"/>
          <a:stretch/>
        </p:blipFill>
        <p:spPr bwMode="auto">
          <a:xfrm>
            <a:off x="703182" y="956574"/>
            <a:ext cx="3827313" cy="3825491"/>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5BAB5B0D-1316-4C76-99DB-F6446F505310}"/>
              </a:ext>
            </a:extLst>
          </p:cNvPr>
          <p:cNvSpPr>
            <a:spLocks noGrp="1"/>
          </p:cNvSpPr>
          <p:nvPr>
            <p:ph type="body" idx="1"/>
          </p:nvPr>
        </p:nvSpPr>
        <p:spPr>
          <a:xfrm>
            <a:off x="4893276" y="1866840"/>
            <a:ext cx="6460524" cy="4310123"/>
          </a:xfrm>
        </p:spPr>
        <p:txBody>
          <a:bodyPr vert="horz" lIns="91440" tIns="45720" rIns="91440" bIns="45720" rtlCol="0">
            <a:normAutofit fontScale="92500"/>
          </a:bodyPr>
          <a:lstStyle/>
          <a:p>
            <a:r>
              <a:rPr lang="es" sz="3200" dirty="0">
                <a:latin typeface="Aptos" panose="020B0004020202020204" pitchFamily="34" charset="0"/>
                <a:ea typeface="+mn-ea"/>
              </a:rPr>
              <a:t>Para los adultos, el bienestar digital es </a:t>
            </a:r>
            <a:r>
              <a:rPr lang="es" sz="3200" b="1" dirty="0">
                <a:latin typeface="Aptos" panose="020B0004020202020204" pitchFamily="34" charset="0"/>
                <a:ea typeface="+mn-ea"/>
              </a:rPr>
              <a:t>una necesidad </a:t>
            </a:r>
            <a:r>
              <a:rPr lang="es" sz="3200" dirty="0">
                <a:latin typeface="Aptos" panose="020B0004020202020204" pitchFamily="34" charset="0"/>
                <a:ea typeface="+mn-ea"/>
              </a:rPr>
              <a:t>.</a:t>
            </a:r>
          </a:p>
          <a:p>
            <a:r>
              <a:rPr lang="es" sz="3200" dirty="0">
                <a:latin typeface="Aptos" panose="020B0004020202020204" pitchFamily="34" charset="0"/>
                <a:ea typeface="+mn-ea"/>
              </a:rPr>
              <a:t>Proteger nuestra salud física </a:t>
            </a:r>
            <a:br>
              <a:rPr lang="sk-SK" sz="3200" dirty="0">
                <a:latin typeface="Aptos" panose="020B0004020202020204" pitchFamily="34" charset="0"/>
                <a:ea typeface="+mn-ea"/>
              </a:rPr>
            </a:br>
            <a:r>
              <a:rPr lang="es" sz="3200" dirty="0">
                <a:latin typeface="Aptos" panose="020B0004020202020204" pitchFamily="34" charset="0"/>
                <a:ea typeface="+mn-ea"/>
              </a:rPr>
              <a:t>reduciendo la fatiga visual,</a:t>
            </a:r>
          </a:p>
          <a:p>
            <a:r>
              <a:rPr lang="es" sz="3200" dirty="0">
                <a:latin typeface="Aptos" panose="020B0004020202020204" pitchFamily="34" charset="0"/>
                <a:ea typeface="+mn-ea"/>
              </a:rPr>
              <a:t>nutrir nuestro bienestar psicológico reduciendo los niveles de estrés y</a:t>
            </a:r>
          </a:p>
          <a:p>
            <a:r>
              <a:rPr lang="es" sz="3200" dirty="0">
                <a:latin typeface="Aptos" panose="020B0004020202020204" pitchFamily="34" charset="0"/>
                <a:ea typeface="+mn-ea"/>
              </a:rPr>
              <a:t>enriqueciendo nuestra vida social fomentando conexiones genuinas más allá de la pantalla.</a:t>
            </a:r>
          </a:p>
        </p:txBody>
      </p:sp>
    </p:spTree>
    <p:extLst>
      <p:ext uri="{BB962C8B-B14F-4D97-AF65-F5344CB8AC3E}">
        <p14:creationId xmlns:p14="http://schemas.microsoft.com/office/powerpoint/2010/main" val="25174915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95" name="Rectangle 3078">
            <a:extLst>
              <a:ext uri="{FF2B5EF4-FFF2-40B4-BE49-F238E27FC236}">
                <a16:creationId xmlns:a16="http://schemas.microsoft.com/office/drawing/2014/main" id="{66E48AFA-8884-4F68-A44F-D2C1E8609C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93B73731-E6AA-4B12-9C2A-091E2429EE7D}"/>
              </a:ext>
            </a:extLst>
          </p:cNvPr>
          <p:cNvSpPr>
            <a:spLocks noGrp="1"/>
          </p:cNvSpPr>
          <p:nvPr>
            <p:ph type="title"/>
          </p:nvPr>
        </p:nvSpPr>
        <p:spPr>
          <a:xfrm>
            <a:off x="379100" y="796583"/>
            <a:ext cx="4338141" cy="2216513"/>
          </a:xfrm>
        </p:spPr>
        <p:txBody>
          <a:bodyPr vert="horz" lIns="91440" tIns="45720" rIns="91440" bIns="45720" rtlCol="0" anchor="ctr">
            <a:normAutofit/>
          </a:bodyPr>
          <a:lstStyle/>
          <a:p>
            <a:pPr algn="l"/>
            <a:r>
              <a:rPr lang="es" sz="4400" kern="1200" dirty="0">
                <a:latin typeface="Aptos" panose="020B0004020202020204" pitchFamily="34" charset="0"/>
                <a:ea typeface="+mj-ea"/>
              </a:rPr>
              <a:t>Perspectiva equilibrada </a:t>
            </a:r>
            <a:br>
              <a:rPr lang="sk-SK" sz="4400" kern="1200" dirty="0">
                <a:latin typeface="Aptos" panose="020B0004020202020204" pitchFamily="34" charset="0"/>
                <a:ea typeface="+mj-ea"/>
              </a:rPr>
            </a:br>
            <a:r>
              <a:rPr lang="es" sz="4400" kern="1200" dirty="0">
                <a:latin typeface="Aptos" panose="020B0004020202020204" pitchFamily="34" charset="0"/>
                <a:ea typeface="+mj-ea"/>
              </a:rPr>
              <a:t>sobre la tecnología</a:t>
            </a:r>
          </a:p>
        </p:txBody>
      </p:sp>
      <p:sp>
        <p:nvSpPr>
          <p:cNvPr id="3096" name="Arc 3080">
            <a:extLst>
              <a:ext uri="{FF2B5EF4-FFF2-40B4-BE49-F238E27FC236}">
                <a16:creationId xmlns:a16="http://schemas.microsoft.com/office/drawing/2014/main" id="{969D19A6-08CB-498C-93EC-3FFB021FC6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269068">
            <a:off x="8717845" y="3339275"/>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3074" name="Picture 2" descr="🔥 Negatives of technology. The Positive and Negative Effects of ...">
            <a:extLst>
              <a:ext uri="{FF2B5EF4-FFF2-40B4-BE49-F238E27FC236}">
                <a16:creationId xmlns:a16="http://schemas.microsoft.com/office/drawing/2014/main" id="{02D85A86-8051-4546-9780-D931C71BF591}"/>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778770" y="643469"/>
            <a:ext cx="6767096" cy="2957472"/>
          </a:xfrm>
          <a:custGeom>
            <a:avLst/>
            <a:gdLst/>
            <a:ahLst/>
            <a:cxnLst/>
            <a:rect l="l" t="t" r="r" b="b"/>
            <a:pathLst>
              <a:path w="10580201" h="2957472">
                <a:moveTo>
                  <a:pt x="88961" y="0"/>
                </a:moveTo>
                <a:lnTo>
                  <a:pt x="10491240" y="0"/>
                </a:lnTo>
                <a:cubicBezTo>
                  <a:pt x="10540372" y="0"/>
                  <a:pt x="10580201" y="39829"/>
                  <a:pt x="10580201" y="88961"/>
                </a:cubicBezTo>
                <a:lnTo>
                  <a:pt x="10580201" y="2868511"/>
                </a:lnTo>
                <a:cubicBezTo>
                  <a:pt x="10580201" y="2917643"/>
                  <a:pt x="10540372" y="2957472"/>
                  <a:pt x="10491240" y="2957472"/>
                </a:cubicBezTo>
                <a:lnTo>
                  <a:pt x="88961" y="2957472"/>
                </a:lnTo>
                <a:cubicBezTo>
                  <a:pt x="39829" y="2957472"/>
                  <a:pt x="0" y="2917643"/>
                  <a:pt x="0" y="2868511"/>
                </a:cubicBezTo>
                <a:lnTo>
                  <a:pt x="0" y="88961"/>
                </a:lnTo>
                <a:cubicBezTo>
                  <a:pt x="0" y="39829"/>
                  <a:pt x="39829" y="0"/>
                  <a:pt x="88961" y="0"/>
                </a:cubicBezTo>
                <a:close/>
              </a:path>
            </a:pathLst>
          </a:custGeom>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691CE2DD-AEAE-4793-A009-7C78830E97F5}"/>
              </a:ext>
            </a:extLst>
          </p:cNvPr>
          <p:cNvSpPr>
            <a:spLocks noGrp="1"/>
          </p:cNvSpPr>
          <p:nvPr>
            <p:ph type="body" idx="1"/>
          </p:nvPr>
        </p:nvSpPr>
        <p:spPr>
          <a:xfrm>
            <a:off x="667265" y="3844905"/>
            <a:ext cx="10686536" cy="2369626"/>
          </a:xfrm>
        </p:spPr>
        <p:txBody>
          <a:bodyPr vert="horz" lIns="91440" tIns="45720" rIns="91440" bIns="45720" rtlCol="0">
            <a:normAutofit lnSpcReduction="10000"/>
          </a:bodyPr>
          <a:lstStyle/>
          <a:p>
            <a:pPr algn="just"/>
            <a:r>
              <a:rPr lang="es" dirty="0">
                <a:latin typeface="Aptos" panose="020B0004020202020204" pitchFamily="34" charset="0"/>
                <a:ea typeface="+mn-ea"/>
              </a:rPr>
              <a:t>Considere la tecnología desde una perspectiva equilibrada, porque ofrece comodidad y conectividad incomparables, pero también plantea desafíos como la sobrecarga y la dependencia digital.</a:t>
            </a:r>
          </a:p>
          <a:p>
            <a:pPr algn="just"/>
            <a:r>
              <a:rPr lang="es" b="1" dirty="0">
                <a:latin typeface="Aptos" panose="020B0004020202020204" pitchFamily="34" charset="0"/>
                <a:ea typeface="+mn-ea"/>
              </a:rPr>
              <a:t>Al reconocer tanto los beneficios como las desventajas de la tecnología </a:t>
            </a:r>
            <a:r>
              <a:rPr lang="es" dirty="0">
                <a:latin typeface="Aptos" panose="020B0004020202020204" pitchFamily="34" charset="0"/>
                <a:ea typeface="+mn-ea"/>
              </a:rPr>
              <a:t>, nos capacitamos para interactuar con ella de una manera más consciente e intencional.</a:t>
            </a:r>
          </a:p>
        </p:txBody>
      </p:sp>
    </p:spTree>
    <p:extLst>
      <p:ext uri="{BB962C8B-B14F-4D97-AF65-F5344CB8AC3E}">
        <p14:creationId xmlns:p14="http://schemas.microsoft.com/office/powerpoint/2010/main" val="29143304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3" name="Rectangle 4102">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4105" name="Arc 4104">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487A276-C445-49A0-84B2-64CD0886624D}"/>
              </a:ext>
            </a:extLst>
          </p:cNvPr>
          <p:cNvSpPr>
            <a:spLocks noGrp="1"/>
          </p:cNvSpPr>
          <p:nvPr>
            <p:ph type="title"/>
          </p:nvPr>
        </p:nvSpPr>
        <p:spPr>
          <a:xfrm>
            <a:off x="488232" y="372441"/>
            <a:ext cx="10958384" cy="1325563"/>
          </a:xfrm>
        </p:spPr>
        <p:txBody>
          <a:bodyPr vert="horz" lIns="91440" tIns="45720" rIns="91440" bIns="45720" rtlCol="0" anchor="ctr">
            <a:normAutofit/>
          </a:bodyPr>
          <a:lstStyle/>
          <a:p>
            <a:pPr algn="l"/>
            <a:r>
              <a:rPr lang="es" sz="4400" kern="1200" dirty="0">
                <a:latin typeface="Aptos" panose="020B0004020202020204" pitchFamily="34" charset="0"/>
                <a:ea typeface="+mj-ea"/>
              </a:rPr>
              <a:t>Formatos de aprendizaje accesibles y atractivos</a:t>
            </a:r>
          </a:p>
        </p:txBody>
      </p:sp>
      <p:sp>
        <p:nvSpPr>
          <p:cNvPr id="4107" name="Freeform: Shape 4106">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098" name="Picture 2" descr="Business Solutions — The How Skills">
            <a:extLst>
              <a:ext uri="{FF2B5EF4-FFF2-40B4-BE49-F238E27FC236}">
                <a16:creationId xmlns:a16="http://schemas.microsoft.com/office/drawing/2014/main" id="{4FE463C0-DFB6-40A9-AA53-E6B137430475}"/>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42545" y="2370005"/>
            <a:ext cx="4024569" cy="2686399"/>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B3756D95-1B92-4325-9B45-AB1C02005D3B}"/>
              </a:ext>
            </a:extLst>
          </p:cNvPr>
          <p:cNvSpPr>
            <a:spLocks noGrp="1"/>
          </p:cNvSpPr>
          <p:nvPr>
            <p:ph type="body" idx="1"/>
          </p:nvPr>
        </p:nvSpPr>
        <p:spPr>
          <a:xfrm>
            <a:off x="4985973" y="1773400"/>
            <a:ext cx="6336957" cy="4616299"/>
          </a:xfrm>
        </p:spPr>
        <p:txBody>
          <a:bodyPr vert="horz" lIns="91440" tIns="45720" rIns="91440" bIns="45720" rtlCol="0">
            <a:normAutofit fontScale="92500" lnSpcReduction="20000"/>
          </a:bodyPr>
          <a:lstStyle/>
          <a:p>
            <a:r>
              <a:rPr lang="es" sz="3200" dirty="0">
                <a:latin typeface="Aptos" panose="020B0004020202020204" pitchFamily="34" charset="0"/>
                <a:ea typeface="+mn-ea"/>
              </a:rPr>
              <a:t>Nuestros materiales del curso están diseñados pensando en </a:t>
            </a:r>
            <a:r>
              <a:rPr lang="es" sz="3200" b="1" dirty="0">
                <a:latin typeface="Aptos" panose="020B0004020202020204" pitchFamily="34" charset="0"/>
                <a:ea typeface="+mn-ea"/>
              </a:rPr>
              <a:t>tu experiencia de aprendizaje</a:t>
            </a:r>
            <a:r>
              <a:rPr lang="es" sz="3200" dirty="0">
                <a:latin typeface="Aptos" panose="020B0004020202020204" pitchFamily="34" charset="0"/>
                <a:ea typeface="+mn-ea"/>
              </a:rPr>
              <a:t>.</a:t>
            </a:r>
          </a:p>
          <a:p>
            <a:r>
              <a:rPr lang="es" sz="3200" dirty="0">
                <a:latin typeface="Aptos" panose="020B0004020202020204" pitchFamily="34" charset="0"/>
                <a:ea typeface="+mn-ea"/>
              </a:rPr>
              <a:t>Desde </a:t>
            </a:r>
            <a:r>
              <a:rPr lang="es" sz="3200" b="1" dirty="0">
                <a:latin typeface="Aptos" panose="020B0004020202020204" pitchFamily="34" charset="0"/>
                <a:ea typeface="+mn-ea"/>
              </a:rPr>
              <a:t>presentaciones de PowerPoint visualmente cautivadoras hasta cuestionarios interactivos</a:t>
            </a:r>
            <a:r>
              <a:rPr lang="es" sz="3200" dirty="0">
                <a:latin typeface="Aptos" panose="020B0004020202020204" pitchFamily="34" charset="0"/>
                <a:ea typeface="+mn-ea"/>
              </a:rPr>
              <a:t>,</a:t>
            </a:r>
          </a:p>
          <a:p>
            <a:r>
              <a:rPr lang="es" sz="3200" dirty="0">
                <a:latin typeface="Aptos" panose="020B0004020202020204" pitchFamily="34" charset="0"/>
                <a:ea typeface="+mn-ea"/>
              </a:rPr>
              <a:t>Nos hemos esforzado por hacer que el viaje hacia </a:t>
            </a:r>
            <a:r>
              <a:rPr lang="es" sz="3200" b="1" dirty="0">
                <a:latin typeface="Aptos" panose="020B0004020202020204" pitchFamily="34" charset="0"/>
                <a:ea typeface="+mn-ea"/>
              </a:rPr>
              <a:t>el bienestar digital sea accesible y agradable para usuarios de todas las edades </a:t>
            </a:r>
            <a:r>
              <a:rPr lang="es" sz="3200" dirty="0">
                <a:latin typeface="Aptos" panose="020B0004020202020204" pitchFamily="34" charset="0"/>
                <a:ea typeface="+mn-ea"/>
              </a:rPr>
              <a:t>y orígenes.</a:t>
            </a:r>
          </a:p>
          <a:p>
            <a:endParaRPr lang="en-US" sz="3200" dirty="0">
              <a:latin typeface="Aptos" panose="020B0004020202020204" pitchFamily="34" charset="0"/>
              <a:ea typeface="+mn-ea"/>
            </a:endParaRPr>
          </a:p>
        </p:txBody>
      </p:sp>
    </p:spTree>
    <p:extLst>
      <p:ext uri="{BB962C8B-B14F-4D97-AF65-F5344CB8AC3E}">
        <p14:creationId xmlns:p14="http://schemas.microsoft.com/office/powerpoint/2010/main" val="10334668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27" name="Rectangle 5126">
            <a:extLst>
              <a:ext uri="{FF2B5EF4-FFF2-40B4-BE49-F238E27FC236}">
                <a16:creationId xmlns:a16="http://schemas.microsoft.com/office/drawing/2014/main" id="{1CD81A2A-6ED4-4EF4-A14C-912D31E148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6E0E269A-F931-46CD-89C7-FD9FAA1ABCD9}"/>
              </a:ext>
            </a:extLst>
          </p:cNvPr>
          <p:cNvSpPr>
            <a:spLocks noGrp="1"/>
          </p:cNvSpPr>
          <p:nvPr>
            <p:ph type="title"/>
          </p:nvPr>
        </p:nvSpPr>
        <p:spPr>
          <a:xfrm>
            <a:off x="432669" y="365125"/>
            <a:ext cx="6451382" cy="1325563"/>
          </a:xfrm>
        </p:spPr>
        <p:txBody>
          <a:bodyPr vert="horz" lIns="91440" tIns="45720" rIns="91440" bIns="45720" rtlCol="0" anchor="ctr">
            <a:normAutofit fontScale="90000"/>
          </a:bodyPr>
          <a:lstStyle/>
          <a:p>
            <a:pPr algn="l"/>
            <a:r>
              <a:rPr lang="es" sz="4400" kern="1200" dirty="0">
                <a:latin typeface="Aptos" panose="020B0004020202020204" pitchFamily="34" charset="0"/>
                <a:ea typeface="+mj-ea"/>
              </a:rPr>
              <a:t>Estrategias prácticas para un cambio sostenible</a:t>
            </a:r>
          </a:p>
        </p:txBody>
      </p:sp>
      <p:sp>
        <p:nvSpPr>
          <p:cNvPr id="5129" name="Freeform: Shape 5128">
            <a:extLst>
              <a:ext uri="{FF2B5EF4-FFF2-40B4-BE49-F238E27FC236}">
                <a16:creationId xmlns:a16="http://schemas.microsoft.com/office/drawing/2014/main" id="{1661932C-CA15-4E17-B115-FAE7CBEE47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5">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Text Placeholder 2">
            <a:extLst>
              <a:ext uri="{FF2B5EF4-FFF2-40B4-BE49-F238E27FC236}">
                <a16:creationId xmlns:a16="http://schemas.microsoft.com/office/drawing/2014/main" id="{E3B0B4C1-0564-4907-BB2C-7E447EF6D755}"/>
              </a:ext>
            </a:extLst>
          </p:cNvPr>
          <p:cNvSpPr>
            <a:spLocks noGrp="1"/>
          </p:cNvSpPr>
          <p:nvPr>
            <p:ph type="body" idx="1"/>
          </p:nvPr>
        </p:nvSpPr>
        <p:spPr>
          <a:xfrm>
            <a:off x="523765" y="2055812"/>
            <a:ext cx="5813910" cy="4208170"/>
          </a:xfrm>
        </p:spPr>
        <p:txBody>
          <a:bodyPr vert="horz" lIns="91440" tIns="45720" rIns="91440" bIns="45720" rtlCol="0">
            <a:normAutofit fontScale="85000" lnSpcReduction="10000"/>
          </a:bodyPr>
          <a:lstStyle/>
          <a:p>
            <a:r>
              <a:rPr lang="es" sz="3200" dirty="0">
                <a:latin typeface="Aptos" panose="020B0004020202020204" pitchFamily="34" charset="0"/>
                <a:ea typeface="+mn-ea"/>
              </a:rPr>
              <a:t>Cambiar los hábitos no es una tarea fácil, pero con las estrategias adecuadas, se vuelve manejable.</a:t>
            </a:r>
          </a:p>
          <a:p>
            <a:r>
              <a:rPr lang="es" sz="3200" dirty="0">
                <a:latin typeface="Aptos" panose="020B0004020202020204" pitchFamily="34" charset="0"/>
                <a:ea typeface="+mn-ea"/>
              </a:rPr>
              <a:t>Le proporcionamos </a:t>
            </a:r>
            <a:r>
              <a:rPr lang="es" sz="3200" b="1" dirty="0">
                <a:latin typeface="Aptos" panose="020B0004020202020204" pitchFamily="34" charset="0"/>
                <a:ea typeface="+mn-ea"/>
              </a:rPr>
              <a:t>pasos prácticos </a:t>
            </a:r>
            <a:r>
              <a:rPr lang="es" sz="3200" dirty="0">
                <a:latin typeface="Aptos" panose="020B0004020202020204" pitchFamily="34" charset="0"/>
                <a:ea typeface="+mn-ea"/>
              </a:rPr>
              <a:t>para ayudarle a integrar gradualmente hábitos digitales más saludables en su rutina diaria.</a:t>
            </a:r>
          </a:p>
          <a:p>
            <a:r>
              <a:rPr lang="es" sz="3200" dirty="0">
                <a:latin typeface="Aptos" panose="020B0004020202020204" pitchFamily="34" charset="0"/>
                <a:ea typeface="+mn-ea"/>
              </a:rPr>
              <a:t>Al fomentar un entorno comunitario de apoyo, garantizamos que nadie emprenda este viaje solo.</a:t>
            </a:r>
          </a:p>
        </p:txBody>
      </p:sp>
      <p:sp>
        <p:nvSpPr>
          <p:cNvPr id="5131" name="Oval 5130">
            <a:extLst>
              <a:ext uri="{FF2B5EF4-FFF2-40B4-BE49-F238E27FC236}">
                <a16:creationId xmlns:a16="http://schemas.microsoft.com/office/drawing/2014/main" id="{8590ADD5-9383-4D3D-9047-3DA2593CCB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540822" cy="540822"/>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2" name="Picture 2" descr="Setting Boundaries at Work: Why It's Crucial - Thoughtful Leader">
            <a:extLst>
              <a:ext uri="{FF2B5EF4-FFF2-40B4-BE49-F238E27FC236}">
                <a16:creationId xmlns:a16="http://schemas.microsoft.com/office/drawing/2014/main" id="{436C1F86-C4F2-4393-AB92-ACBAD0B8F37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887184" y="2114485"/>
            <a:ext cx="3781051" cy="1985051"/>
          </a:xfrm>
          <a:custGeom>
            <a:avLst/>
            <a:gdLst/>
            <a:ahLst/>
            <a:cxnLst/>
            <a:rect l="l" t="t" r="r" b="b"/>
            <a:pathLst>
              <a:path w="4114800" h="5712488">
                <a:moveTo>
                  <a:pt x="133155" y="0"/>
                </a:moveTo>
                <a:lnTo>
                  <a:pt x="3981645" y="0"/>
                </a:lnTo>
                <a:cubicBezTo>
                  <a:pt x="4055184" y="0"/>
                  <a:pt x="4114800" y="59616"/>
                  <a:pt x="4114800" y="133155"/>
                </a:cubicBezTo>
                <a:lnTo>
                  <a:pt x="4114800" y="5579333"/>
                </a:lnTo>
                <a:cubicBezTo>
                  <a:pt x="4114800" y="5652872"/>
                  <a:pt x="4055184" y="5712488"/>
                  <a:pt x="3981645" y="5712488"/>
                </a:cubicBezTo>
                <a:lnTo>
                  <a:pt x="133155" y="5712488"/>
                </a:lnTo>
                <a:cubicBezTo>
                  <a:pt x="59616" y="5712488"/>
                  <a:pt x="0" y="5652872"/>
                  <a:pt x="0" y="5579333"/>
                </a:cubicBezTo>
                <a:lnTo>
                  <a:pt x="0" y="133155"/>
                </a:lnTo>
                <a:cubicBezTo>
                  <a:pt x="0" y="59616"/>
                  <a:pt x="59616" y="0"/>
                  <a:pt x="133155" y="0"/>
                </a:cubicBezTo>
                <a:close/>
              </a:path>
            </a:pathLst>
          </a:custGeom>
          <a:noFill/>
          <a:extLst>
            <a:ext uri="{909E8E84-426E-40DD-AFC4-6F175D3DCCD1}">
              <a14:hiddenFill xmlns:a14="http://schemas.microsoft.com/office/drawing/2010/main">
                <a:solidFill>
                  <a:srgbClr val="FFFFFF"/>
                </a:solidFill>
              </a14:hiddenFill>
            </a:ext>
          </a:extLst>
        </p:spPr>
      </p:pic>
      <p:sp>
        <p:nvSpPr>
          <p:cNvPr id="5133" name="Freeform: Shape 5132">
            <a:extLst>
              <a:ext uri="{FF2B5EF4-FFF2-40B4-BE49-F238E27FC236}">
                <a16:creationId xmlns:a16="http://schemas.microsoft.com/office/drawing/2014/main" id="{DABE3E45-88CF-45D8-8D40-C773324D9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5135" name="Straight Connector 5134">
            <a:extLst>
              <a:ext uri="{FF2B5EF4-FFF2-40B4-BE49-F238E27FC236}">
                <a16:creationId xmlns:a16="http://schemas.microsoft.com/office/drawing/2014/main" id="{49CD1692-827B-4C8D-B4A1-134FD04CF4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5137" name="Freeform: Shape 5136">
            <a:extLst>
              <a:ext uri="{FF2B5EF4-FFF2-40B4-BE49-F238E27FC236}">
                <a16:creationId xmlns:a16="http://schemas.microsoft.com/office/drawing/2014/main" id="{B91ECDA9-56DC-4270-8F33-01C5637B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6580"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sp>
        <p:nvSpPr>
          <p:cNvPr id="5139" name="Freeform: Shape 5138">
            <a:extLst>
              <a:ext uri="{FF2B5EF4-FFF2-40B4-BE49-F238E27FC236}">
                <a16:creationId xmlns:a16="http://schemas.microsoft.com/office/drawing/2014/main" id="{75F47824-961D-465D-84F9-EAE11BC617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141" name="Freeform: Shape 5140">
            <a:extLst>
              <a:ext uri="{FF2B5EF4-FFF2-40B4-BE49-F238E27FC236}">
                <a16:creationId xmlns:a16="http://schemas.microsoft.com/office/drawing/2014/main" id="{FEC9DA3E-C1D7-472D-B7C0-F71AE41FBA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1507144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55" name="Rectangle 6154">
            <a:extLst>
              <a:ext uri="{FF2B5EF4-FFF2-40B4-BE49-F238E27FC236}">
                <a16:creationId xmlns:a16="http://schemas.microsoft.com/office/drawing/2014/main" id="{9E9F2A28-69A3-4945-B6B6-C2E4A6C553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44234C-4B30-41D5-8677-7F17C88F5B6D}"/>
              </a:ext>
            </a:extLst>
          </p:cNvPr>
          <p:cNvSpPr>
            <a:spLocks noGrp="1"/>
          </p:cNvSpPr>
          <p:nvPr>
            <p:ph type="title"/>
          </p:nvPr>
        </p:nvSpPr>
        <p:spPr>
          <a:xfrm>
            <a:off x="6094476" y="177396"/>
            <a:ext cx="5393360" cy="1037648"/>
          </a:xfrm>
        </p:spPr>
        <p:txBody>
          <a:bodyPr vert="horz" lIns="91440" tIns="45720" rIns="91440" bIns="45720" rtlCol="0" anchor="ctr">
            <a:normAutofit/>
          </a:bodyPr>
          <a:lstStyle/>
          <a:p>
            <a:pPr algn="l"/>
            <a:r>
              <a:rPr lang="es" sz="4400" dirty="0">
                <a:latin typeface="Aptos" panose="020B0004020202020204" pitchFamily="34" charset="0"/>
                <a:ea typeface="+mj-ea"/>
              </a:rPr>
              <a:t>Conclusiones</a:t>
            </a:r>
          </a:p>
        </p:txBody>
      </p:sp>
      <p:sp>
        <p:nvSpPr>
          <p:cNvPr id="6157" name="Freeform: Shape 6156">
            <a:extLst>
              <a:ext uri="{FF2B5EF4-FFF2-40B4-BE49-F238E27FC236}">
                <a16:creationId xmlns:a16="http://schemas.microsoft.com/office/drawing/2014/main" id="{CB147A70-DC29-4DDF-A34C-2B82C6E229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84038" y="0"/>
            <a:ext cx="842502" cy="354793"/>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6148" name="Picture 4" descr="Premium Vector | Man's face sucked into his phone">
            <a:extLst>
              <a:ext uri="{FF2B5EF4-FFF2-40B4-BE49-F238E27FC236}">
                <a16:creationId xmlns:a16="http://schemas.microsoft.com/office/drawing/2014/main" id="{FC489BE8-2823-40DC-B189-05863B3C4E5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14802" y="558913"/>
            <a:ext cx="2026738" cy="2533423"/>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a:noFill/>
          <a:extLst>
            <a:ext uri="{909E8E84-426E-40DD-AFC4-6F175D3DCCD1}">
              <a14:hiddenFill xmlns:a14="http://schemas.microsoft.com/office/drawing/2010/main">
                <a:solidFill>
                  <a:srgbClr val="FFFFFF"/>
                </a:solidFill>
              </a14:hiddenFill>
            </a:ext>
          </a:extLst>
        </p:spPr>
      </p:pic>
      <p:sp>
        <p:nvSpPr>
          <p:cNvPr id="6159" name="Oval 6158">
            <a:extLst>
              <a:ext uri="{FF2B5EF4-FFF2-40B4-BE49-F238E27FC236}">
                <a16:creationId xmlns:a16="http://schemas.microsoft.com/office/drawing/2014/main" id="{3B438362-1E1E-4C62-A99E-4134CB163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731108" y="1327365"/>
            <a:ext cx="610857" cy="610857"/>
          </a:xfrm>
          <a:prstGeom prst="ellipse">
            <a:avLst/>
          </a:prstGeom>
          <a:noFill/>
          <a:ln w="1270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61" name="Freeform: Shape 6160">
            <a:extLst>
              <a:ext uri="{FF2B5EF4-FFF2-40B4-BE49-F238E27FC236}">
                <a16:creationId xmlns:a16="http://schemas.microsoft.com/office/drawing/2014/main" id="{6C077334-5571-4B83-A83E-4CCCFA7B5E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628176" y="0"/>
            <a:ext cx="2093996" cy="1402773"/>
          </a:xfrm>
          <a:custGeom>
            <a:avLst/>
            <a:gdLst>
              <a:gd name="connsiteX0" fmla="*/ 0 w 2315251"/>
              <a:gd name="connsiteY0" fmla="*/ 0 h 1550992"/>
              <a:gd name="connsiteX1" fmla="*/ 138700 w 2315251"/>
              <a:gd name="connsiteY1" fmla="*/ 0 h 1550992"/>
              <a:gd name="connsiteX2" fmla="*/ 138700 w 2315251"/>
              <a:gd name="connsiteY2" fmla="*/ 1361400 h 1550992"/>
              <a:gd name="connsiteX3" fmla="*/ 2107387 w 2315251"/>
              <a:gd name="connsiteY3" fmla="*/ 222673 h 1550992"/>
              <a:gd name="connsiteX4" fmla="*/ 1722420 w 2315251"/>
              <a:gd name="connsiteY4" fmla="*/ 0 h 1550992"/>
              <a:gd name="connsiteX5" fmla="*/ 1999436 w 2315251"/>
              <a:gd name="connsiteY5" fmla="*/ 0 h 1550992"/>
              <a:gd name="connsiteX6" fmla="*/ 2280549 w 2315251"/>
              <a:gd name="connsiteY6" fmla="*/ 162605 h 1550992"/>
              <a:gd name="connsiteX7" fmla="*/ 2305953 w 2315251"/>
              <a:gd name="connsiteY7" fmla="*/ 257336 h 1550992"/>
              <a:gd name="connsiteX8" fmla="*/ 2280549 w 2315251"/>
              <a:gd name="connsiteY8" fmla="*/ 282740 h 1550992"/>
              <a:gd name="connsiteX9" fmla="*/ 104026 w 2315251"/>
              <a:gd name="connsiteY9" fmla="*/ 1541710 h 1550992"/>
              <a:gd name="connsiteX10" fmla="*/ 69351 w 2315251"/>
              <a:gd name="connsiteY10" fmla="*/ 1550992 h 1550992"/>
              <a:gd name="connsiteX11" fmla="*/ 0 w 2315251"/>
              <a:gd name="connsiteY11" fmla="*/ 1481643 h 15509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15251" h="1550992">
                <a:moveTo>
                  <a:pt x="0" y="0"/>
                </a:moveTo>
                <a:lnTo>
                  <a:pt x="138700" y="0"/>
                </a:lnTo>
                <a:lnTo>
                  <a:pt x="138700" y="1361400"/>
                </a:lnTo>
                <a:lnTo>
                  <a:pt x="2107387" y="222673"/>
                </a:lnTo>
                <a:lnTo>
                  <a:pt x="1722420" y="0"/>
                </a:lnTo>
                <a:lnTo>
                  <a:pt x="1999436" y="0"/>
                </a:lnTo>
                <a:lnTo>
                  <a:pt x="2280549" y="162605"/>
                </a:lnTo>
                <a:cubicBezTo>
                  <a:pt x="2313720" y="181745"/>
                  <a:pt x="2325104" y="224155"/>
                  <a:pt x="2305953" y="257336"/>
                </a:cubicBezTo>
                <a:cubicBezTo>
                  <a:pt x="2299872" y="267889"/>
                  <a:pt x="2291101" y="276648"/>
                  <a:pt x="2280549" y="282740"/>
                </a:cubicBezTo>
                <a:lnTo>
                  <a:pt x="104026" y="1541710"/>
                </a:lnTo>
                <a:cubicBezTo>
                  <a:pt x="93484" y="1547802"/>
                  <a:pt x="81523" y="1551003"/>
                  <a:pt x="69351" y="1550992"/>
                </a:cubicBezTo>
                <a:cubicBezTo>
                  <a:pt x="31049" y="1550992"/>
                  <a:pt x="0" y="1519944"/>
                  <a:pt x="0" y="1481643"/>
                </a:cubicBezTo>
                <a:close/>
              </a:path>
            </a:pathLst>
          </a:custGeom>
          <a:solidFill>
            <a:schemeClr val="accent6"/>
          </a:solidFill>
          <a:ln w="9525" cap="flat">
            <a:noFill/>
            <a:prstDash val="solid"/>
            <a:miter/>
          </a:ln>
        </p:spPr>
        <p:txBody>
          <a:bodyPr rtlCol="0" anchor="ctr"/>
          <a:lstStyle/>
          <a:p>
            <a:endParaRPr lang="en-US" dirty="0"/>
          </a:p>
        </p:txBody>
      </p:sp>
      <p:pic>
        <p:nvPicPr>
          <p:cNvPr id="6150" name="Picture 6" descr="Side view of man with magnifying glass. 6137797 Vector Art at Vecteezy">
            <a:extLst>
              <a:ext uri="{FF2B5EF4-FFF2-40B4-BE49-F238E27FC236}">
                <a16:creationId xmlns:a16="http://schemas.microsoft.com/office/drawing/2014/main" id="{3F668339-9921-4078-B770-0E95658E91F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14801" y="3661942"/>
            <a:ext cx="2533423" cy="2533423"/>
          </a:xfrm>
          <a:custGeom>
            <a:avLst/>
            <a:gdLst/>
            <a:ahLst/>
            <a:cxnLst/>
            <a:rect l="l" t="t" r="r" b="b"/>
            <a:pathLst>
              <a:path w="3064284" h="3064284">
                <a:moveTo>
                  <a:pt x="166483" y="0"/>
                </a:moveTo>
                <a:lnTo>
                  <a:pt x="2897801" y="0"/>
                </a:lnTo>
                <a:cubicBezTo>
                  <a:pt x="2989747" y="0"/>
                  <a:pt x="3064284" y="74537"/>
                  <a:pt x="3064284" y="166483"/>
                </a:cubicBezTo>
                <a:lnTo>
                  <a:pt x="3064284" y="2897801"/>
                </a:lnTo>
                <a:cubicBezTo>
                  <a:pt x="3064284" y="2989747"/>
                  <a:pt x="2989747" y="3064284"/>
                  <a:pt x="2897801" y="3064284"/>
                </a:cubicBezTo>
                <a:lnTo>
                  <a:pt x="166483" y="3064284"/>
                </a:lnTo>
                <a:cubicBezTo>
                  <a:pt x="74537" y="3064284"/>
                  <a:pt x="0" y="2989747"/>
                  <a:pt x="0" y="2897801"/>
                </a:cubicBezTo>
                <a:lnTo>
                  <a:pt x="0" y="166483"/>
                </a:lnTo>
                <a:cubicBezTo>
                  <a:pt x="0" y="74537"/>
                  <a:pt x="74537" y="0"/>
                  <a:pt x="166483" y="0"/>
                </a:cubicBezTo>
                <a:close/>
              </a:path>
            </a:pathLst>
          </a:custGeom>
          <a:noFill/>
          <a:extLst>
            <a:ext uri="{909E8E84-426E-40DD-AFC4-6F175D3DCCD1}">
              <a14:hiddenFill xmlns:a14="http://schemas.microsoft.com/office/drawing/2010/main">
                <a:solidFill>
                  <a:srgbClr val="FFFFFF"/>
                </a:solidFill>
              </a14:hiddenFill>
            </a:ext>
          </a:extLst>
        </p:spPr>
      </p:pic>
      <p:pic>
        <p:nvPicPr>
          <p:cNvPr id="6146" name="Picture 2" descr="Self-Reflection | Conceptual illustration, Illustration, Editorial ...">
            <a:extLst>
              <a:ext uri="{FF2B5EF4-FFF2-40B4-BE49-F238E27FC236}">
                <a16:creationId xmlns:a16="http://schemas.microsoft.com/office/drawing/2014/main" id="{3EDAAD8B-4253-4EB6-BA5A-A9940F2980AC}"/>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188750" y="2392776"/>
            <a:ext cx="2356083" cy="2533423"/>
          </a:xfrm>
          <a:custGeom>
            <a:avLst/>
            <a:gdLst/>
            <a:ahLst/>
            <a:cxnLst/>
            <a:rect l="l" t="t" r="r" b="b"/>
            <a:pathLst>
              <a:path w="1999274" h="2247255">
                <a:moveTo>
                  <a:pt x="108501" y="0"/>
                </a:moveTo>
                <a:lnTo>
                  <a:pt x="1890773" y="0"/>
                </a:lnTo>
                <a:cubicBezTo>
                  <a:pt x="1950696" y="0"/>
                  <a:pt x="1999274" y="48578"/>
                  <a:pt x="1999274" y="108501"/>
                </a:cubicBezTo>
                <a:lnTo>
                  <a:pt x="1999274" y="2138754"/>
                </a:lnTo>
                <a:cubicBezTo>
                  <a:pt x="1999274" y="2198677"/>
                  <a:pt x="1950696" y="2247255"/>
                  <a:pt x="1890773" y="2247255"/>
                </a:cubicBezTo>
                <a:lnTo>
                  <a:pt x="108501" y="2247255"/>
                </a:lnTo>
                <a:cubicBezTo>
                  <a:pt x="48578" y="2247255"/>
                  <a:pt x="0" y="2198677"/>
                  <a:pt x="0" y="2138754"/>
                </a:cubicBezTo>
                <a:lnTo>
                  <a:pt x="0" y="108501"/>
                </a:lnTo>
                <a:cubicBezTo>
                  <a:pt x="0" y="48578"/>
                  <a:pt x="48578" y="0"/>
                  <a:pt x="108501" y="0"/>
                </a:cubicBezTo>
                <a:close/>
              </a:path>
            </a:pathLst>
          </a:cu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558928A9-A14D-4AA1-9763-7D96C0B0DE10}"/>
              </a:ext>
            </a:extLst>
          </p:cNvPr>
          <p:cNvSpPr>
            <a:spLocks noGrp="1"/>
          </p:cNvSpPr>
          <p:nvPr>
            <p:ph type="body" idx="1"/>
          </p:nvPr>
        </p:nvSpPr>
        <p:spPr>
          <a:xfrm>
            <a:off x="5615058" y="1580169"/>
            <a:ext cx="6576942" cy="4985670"/>
          </a:xfrm>
        </p:spPr>
        <p:txBody>
          <a:bodyPr vert="horz" lIns="91440" tIns="45720" rIns="91440" bIns="45720" rtlCol="0">
            <a:normAutofit/>
          </a:bodyPr>
          <a:lstStyle/>
          <a:p>
            <a:r>
              <a:rPr lang="es" sz="3200" dirty="0">
                <a:latin typeface="Aptos" panose="020B0004020202020204" pitchFamily="34" charset="0"/>
                <a:ea typeface="+mn-ea"/>
              </a:rPr>
              <a:t>Nuestro curso encapsula la esencia del bienestar digital: </a:t>
            </a:r>
            <a:r>
              <a:rPr lang="es" sz="3200" b="1" dirty="0">
                <a:latin typeface="Aptos" panose="020B0004020202020204" pitchFamily="34" charset="0"/>
                <a:ea typeface="+mn-ea"/>
              </a:rPr>
              <a:t>integral, práctico y atractivo.</a:t>
            </a:r>
          </a:p>
          <a:p>
            <a:r>
              <a:rPr lang="es" sz="3200" dirty="0">
                <a:latin typeface="Aptos" panose="020B0004020202020204" pitchFamily="34" charset="0"/>
                <a:ea typeface="+mn-ea"/>
              </a:rPr>
              <a:t>Proporciona a las personas </a:t>
            </a:r>
            <a:r>
              <a:rPr lang="es" sz="3200" b="1" dirty="0">
                <a:latin typeface="Aptos" panose="020B0004020202020204" pitchFamily="34" charset="0"/>
                <a:ea typeface="+mn-ea"/>
              </a:rPr>
              <a:t>el conocimiento, las herramientas y el apoyo </a:t>
            </a:r>
            <a:r>
              <a:rPr lang="es" sz="3200" dirty="0">
                <a:latin typeface="Aptos" panose="020B0004020202020204" pitchFamily="34" charset="0"/>
                <a:ea typeface="+mn-ea"/>
              </a:rPr>
              <a:t>necesarios para navegar en el mundo digital con confianza y atención plena.</a:t>
            </a:r>
          </a:p>
        </p:txBody>
      </p:sp>
      <p:sp>
        <p:nvSpPr>
          <p:cNvPr id="6163" name="Arc 6162">
            <a:extLst>
              <a:ext uri="{FF2B5EF4-FFF2-40B4-BE49-F238E27FC236}">
                <a16:creationId xmlns:a16="http://schemas.microsoft.com/office/drawing/2014/main" id="{4D3DC50D-CA0F-48F9-B17E-20D8669AA4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899690" y="5509119"/>
            <a:ext cx="3939038" cy="3939038"/>
          </a:xfrm>
          <a:prstGeom prst="arc">
            <a:avLst>
              <a:gd name="adj1" fmla="val 16200000"/>
              <a:gd name="adj2" fmla="val 20354996"/>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165" name="Freeform: Shape 6164">
            <a:extLst>
              <a:ext uri="{FF2B5EF4-FFF2-40B4-BE49-F238E27FC236}">
                <a16:creationId xmlns:a16="http://schemas.microsoft.com/office/drawing/2014/main" id="{D1B80E9C-CF8A-440B-B8F5-54BF121BF4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724986"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16926877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1B7B1D-6865-448A-B78C-2DE0407F305B}"/>
              </a:ext>
            </a:extLst>
          </p:cNvPr>
          <p:cNvSpPr>
            <a:spLocks noGrp="1"/>
          </p:cNvSpPr>
          <p:nvPr>
            <p:ph type="title"/>
          </p:nvPr>
        </p:nvSpPr>
        <p:spPr>
          <a:xfrm>
            <a:off x="691116" y="365126"/>
            <a:ext cx="10662684" cy="889516"/>
          </a:xfrm>
        </p:spPr>
        <p:txBody>
          <a:bodyPr/>
          <a:lstStyle/>
          <a:p>
            <a:r>
              <a:rPr lang="es" dirty="0">
                <a:latin typeface="Aptos" panose="020B0004020202020204" pitchFamily="34" charset="0"/>
              </a:rPr>
              <a:t>El valor del curso</a:t>
            </a:r>
            <a:endParaRPr lang="mk-MK" dirty="0">
              <a:latin typeface="Aptos" panose="020B0004020202020204" pitchFamily="34" charset="0"/>
            </a:endParaRPr>
          </a:p>
        </p:txBody>
      </p:sp>
      <p:graphicFrame>
        <p:nvGraphicFramePr>
          <p:cNvPr id="7172" name="Text Placeholder 2">
            <a:extLst>
              <a:ext uri="{FF2B5EF4-FFF2-40B4-BE49-F238E27FC236}">
                <a16:creationId xmlns:a16="http://schemas.microsoft.com/office/drawing/2014/main" id="{DB11EAB0-C1F6-2E95-F12B-E79F0093BF10}"/>
              </a:ext>
            </a:extLst>
          </p:cNvPr>
          <p:cNvGraphicFramePr/>
          <p:nvPr>
            <p:extLst>
              <p:ext uri="{D42A27DB-BD31-4B8C-83A1-F6EECF244321}">
                <p14:modId xmlns:p14="http://schemas.microsoft.com/office/powerpoint/2010/main" val="266213495"/>
              </p:ext>
            </p:extLst>
          </p:nvPr>
        </p:nvGraphicFramePr>
        <p:xfrm>
          <a:off x="764658" y="1390652"/>
          <a:ext cx="10662684" cy="434871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79253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460B0EFB-53ED-4F35-B05D-F658EA021C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8194" name="Picture 2" descr="Isometric Artwork Concept of Online Education by IsoWorks on Dribbble">
            <a:extLst>
              <a:ext uri="{FF2B5EF4-FFF2-40B4-BE49-F238E27FC236}">
                <a16:creationId xmlns:a16="http://schemas.microsoft.com/office/drawing/2014/main" id="{FA332B85-11F2-46AD-93FC-23E81DBDE4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25614" r="21285"/>
          <a:stretch/>
        </p:blipFill>
        <p:spPr bwMode="auto">
          <a:xfrm>
            <a:off x="-7366" y="10"/>
            <a:ext cx="4855591" cy="6857990"/>
          </a:xfrm>
          <a:custGeom>
            <a:avLst/>
            <a:gdLst/>
            <a:ahLst/>
            <a:cxnLst/>
            <a:rect l="l" t="t" r="r" b="b"/>
            <a:pathLst>
              <a:path w="4636517" h="6858000">
                <a:moveTo>
                  <a:pt x="0" y="0"/>
                </a:moveTo>
                <a:lnTo>
                  <a:pt x="4636517" y="0"/>
                </a:lnTo>
                <a:lnTo>
                  <a:pt x="4636517"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8201" name="!!Arc">
            <a:extLst>
              <a:ext uri="{FF2B5EF4-FFF2-40B4-BE49-F238E27FC236}">
                <a16:creationId xmlns:a16="http://schemas.microsoft.com/office/drawing/2014/main" id="{835EF3DD-7D43-4A27-8967-A92FD8CC93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73531" y="407987"/>
            <a:ext cx="2987899" cy="2987899"/>
          </a:xfrm>
          <a:prstGeom prst="arc">
            <a:avLst>
              <a:gd name="adj1" fmla="val 16200000"/>
              <a:gd name="adj2" fmla="val 2563720"/>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D63F751-329F-4A7E-BE9B-59BEE415A18D}"/>
              </a:ext>
            </a:extLst>
          </p:cNvPr>
          <p:cNvSpPr>
            <a:spLocks noGrp="1"/>
          </p:cNvSpPr>
          <p:nvPr>
            <p:ph type="title"/>
          </p:nvPr>
        </p:nvSpPr>
        <p:spPr>
          <a:xfrm>
            <a:off x="5098000" y="271462"/>
            <a:ext cx="5721484" cy="1325563"/>
          </a:xfrm>
        </p:spPr>
        <p:txBody>
          <a:bodyPr vert="horz" lIns="91440" tIns="45720" rIns="91440" bIns="45720" rtlCol="0" anchor="ctr">
            <a:normAutofit/>
          </a:bodyPr>
          <a:lstStyle/>
          <a:p>
            <a:pPr algn="l"/>
            <a:r>
              <a:rPr lang="es" sz="4400" dirty="0">
                <a:latin typeface="Aptos" panose="020B0004020202020204" pitchFamily="34" charset="0"/>
                <a:ea typeface="+mj-ea"/>
              </a:rPr>
              <a:t>Experiencia de usuario</a:t>
            </a:r>
          </a:p>
        </p:txBody>
      </p:sp>
      <p:sp>
        <p:nvSpPr>
          <p:cNvPr id="3" name="Text Placeholder 2">
            <a:extLst>
              <a:ext uri="{FF2B5EF4-FFF2-40B4-BE49-F238E27FC236}">
                <a16:creationId xmlns:a16="http://schemas.microsoft.com/office/drawing/2014/main" id="{AF6C248E-FF3A-4EF6-BFEC-1773FC4E7FBB}"/>
              </a:ext>
            </a:extLst>
          </p:cNvPr>
          <p:cNvSpPr>
            <a:spLocks noGrp="1"/>
          </p:cNvSpPr>
          <p:nvPr>
            <p:ph type="body" idx="1"/>
          </p:nvPr>
        </p:nvSpPr>
        <p:spPr>
          <a:xfrm>
            <a:off x="5406919" y="1852843"/>
            <a:ext cx="5721484" cy="4351338"/>
          </a:xfrm>
        </p:spPr>
        <p:txBody>
          <a:bodyPr vert="horz" lIns="91440" tIns="45720" rIns="91440" bIns="45720" rtlCol="0">
            <a:normAutofit fontScale="92500"/>
          </a:bodyPr>
          <a:lstStyle/>
          <a:p>
            <a:pPr marL="0" indent="0">
              <a:buNone/>
            </a:pPr>
            <a:r>
              <a:rPr lang="es" sz="4000" dirty="0">
                <a:latin typeface="Aptos" panose="020B0004020202020204" pitchFamily="34" charset="0"/>
                <a:ea typeface="+mn-ea"/>
              </a:rPr>
              <a:t>Nuestros materiales están diseñados para ser </a:t>
            </a:r>
            <a:r>
              <a:rPr lang="es" sz="4000" b="1" dirty="0">
                <a:latin typeface="Aptos" panose="020B0004020202020204" pitchFamily="34" charset="0"/>
                <a:ea typeface="+mn-ea"/>
              </a:rPr>
              <a:t>intuitivos y fáciles de usar</a:t>
            </a:r>
            <a:r>
              <a:rPr lang="es" sz="4000" dirty="0">
                <a:latin typeface="Aptos" panose="020B0004020202020204" pitchFamily="34" charset="0"/>
                <a:ea typeface="+mn-ea"/>
              </a:rPr>
              <a:t>, garantizando que los usuarios puedan integrarlos sin problemas en su experiencia de aprendizaje.</a:t>
            </a:r>
          </a:p>
        </p:txBody>
      </p:sp>
    </p:spTree>
    <p:extLst>
      <p:ext uri="{BB962C8B-B14F-4D97-AF65-F5344CB8AC3E}">
        <p14:creationId xmlns:p14="http://schemas.microsoft.com/office/powerpoint/2010/main" val="1259596370"/>
      </p:ext>
    </p:extLst>
  </p:cSld>
  <p:clrMapOvr>
    <a:masterClrMapping/>
  </p:clrMapOvr>
</p:sld>
</file>

<file path=ppt/theme/theme1.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í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FC39A8C05164174D8B0CC0E9EA7C08B6" ma:contentTypeVersion="15" ma:contentTypeDescription="Crear nuevo documento." ma:contentTypeScope="" ma:versionID="f705f402e8dddb31b35b2f3b47b04399">
  <xsd:schema xmlns:xsd="http://www.w3.org/2001/XMLSchema" xmlns:xs="http://www.w3.org/2001/XMLSchema" xmlns:p="http://schemas.microsoft.com/office/2006/metadata/properties" xmlns:ns2="48bc9dea-9bf6-49de-a95a-f1fa7fcbbbfa" xmlns:ns3="86c132ca-d2ce-4f1f-9992-28ad6e1060fc" targetNamespace="http://schemas.microsoft.com/office/2006/metadata/properties" ma:root="true" ma:fieldsID="98c73005377d771f87dd7fe60882c455" ns2:_="" ns3:_="">
    <xsd:import namespace="48bc9dea-9bf6-49de-a95a-f1fa7fcbbbfa"/>
    <xsd:import namespace="86c132ca-d2ce-4f1f-9992-28ad6e1060f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bc9dea-9bf6-49de-a95a-f1fa7fcbbbf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Etiquetas de imagen" ma:readOnly="false" ma:fieldId="{5cf76f15-5ced-4ddc-b409-7134ff3c332f}" ma:taxonomyMulti="true" ma:sspId="6badb5f0-a2b0-4fa5-985f-380381272cee"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86c132ca-d2ce-4f1f-9992-28ad6e1060fc" elementFormDefault="qualified">
    <xsd:import namespace="http://schemas.microsoft.com/office/2006/documentManagement/types"/>
    <xsd:import namespace="http://schemas.microsoft.com/office/infopath/2007/PartnerControls"/>
    <xsd:element name="SharedWithUsers" ma:index="12" nillable="true" ma:displayName="Compartid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Detalles de uso compartido" ma:internalName="SharedWithDetails" ma:readOnly="true">
      <xsd:simpleType>
        <xsd:restriction base="dms:Note">
          <xsd:maxLength value="255"/>
        </xsd:restriction>
      </xsd:simpleType>
    </xsd:element>
    <xsd:element name="TaxCatchAll" ma:index="16" nillable="true" ma:displayName="Taxonomy Catch All Column" ma:hidden="true" ma:list="{3bfbb99d-d6f2-44e8-a286-c464fbd028c5}" ma:internalName="TaxCatchAll" ma:showField="CatchAllData" ma:web="86c132ca-d2ce-4f1f-9992-28ad6e1060f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86c132ca-d2ce-4f1f-9992-28ad6e1060fc" xsi:nil="true"/>
    <lcf76f155ced4ddcb4097134ff3c332f xmlns="48bc9dea-9bf6-49de-a95a-f1fa7fcbbbfa">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A04D19D8-23BC-4D61-8E8B-B5F031894590}"/>
</file>

<file path=customXml/itemProps2.xml><?xml version="1.0" encoding="utf-8"?>
<ds:datastoreItem xmlns:ds="http://schemas.openxmlformats.org/officeDocument/2006/customXml" ds:itemID="{B76BC387-C75C-48DB-9675-4C35EF45587D}">
  <ds:schemaRefs>
    <ds:schemaRef ds:uri="http://schemas.microsoft.com/sharepoint/v3/contenttype/forms"/>
  </ds:schemaRefs>
</ds:datastoreItem>
</file>

<file path=customXml/itemProps3.xml><?xml version="1.0" encoding="utf-8"?>
<ds:datastoreItem xmlns:ds="http://schemas.openxmlformats.org/officeDocument/2006/customXml" ds:itemID="{EF24A583-FA27-4117-994D-E11C2F177C7A}">
  <ds:schemaRefs>
    <ds:schemaRef ds:uri="http://schemas.microsoft.com/office/2006/metadata/properties"/>
    <ds:schemaRef ds:uri="http://schemas.microsoft.com/office/infopath/2007/PartnerControls"/>
    <ds:schemaRef ds:uri="86c132ca-d2ce-4f1f-9992-28ad6e1060fc"/>
    <ds:schemaRef ds:uri="48bc9dea-9bf6-49de-a95a-f1fa7fcbbbfa"/>
    <ds:schemaRef ds:uri="31b0f1b5-1a63-45f8-853b-22b3566b22e9"/>
    <ds:schemaRef ds:uri="c4569630-81ac-4fe0-a81e-3f9a2f8dc51d"/>
  </ds:schemaRefs>
</ds:datastoreItem>
</file>

<file path=docProps/app.xml><?xml version="1.0" encoding="utf-8"?>
<Properties xmlns="http://schemas.openxmlformats.org/officeDocument/2006/extended-properties" xmlns:vt="http://schemas.openxmlformats.org/officeDocument/2006/docPropsVTypes">
  <Template/>
  <TotalTime>3534</TotalTime>
  <Words>1662</Words>
  <Application>Microsoft Office PowerPoint</Application>
  <PresentationFormat>Panorámica</PresentationFormat>
  <Paragraphs>123</Paragraphs>
  <Slides>12</Slides>
  <Notes>10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12</vt:i4>
      </vt:variant>
    </vt:vector>
  </HeadingPairs>
  <TitlesOfParts>
    <vt:vector size="19" baseType="lpstr">
      <vt:lpstr>Aptos</vt:lpstr>
      <vt:lpstr>Arial</vt:lpstr>
      <vt:lpstr>Calibri</vt:lpstr>
      <vt:lpstr>Cambria</vt:lpstr>
      <vt:lpstr>Söhne</vt:lpstr>
      <vt:lpstr>Wingdings</vt:lpstr>
      <vt:lpstr>Motív Office</vt:lpstr>
      <vt:lpstr>Bienestar digital –  Conclusiones</vt:lpstr>
      <vt:lpstr>Entendiendo el bienestar digital</vt:lpstr>
      <vt:lpstr>El bienestar digital es vital para los adultos</vt:lpstr>
      <vt:lpstr>Perspectiva equilibrada  sobre la tecnología</vt:lpstr>
      <vt:lpstr>Formatos de aprendizaje accesibles y atractivos</vt:lpstr>
      <vt:lpstr>Estrategias prácticas para un cambio sostenible</vt:lpstr>
      <vt:lpstr>Conclusiones</vt:lpstr>
      <vt:lpstr>El valor del curso</vt:lpstr>
      <vt:lpstr>Experiencia de usuario</vt:lpstr>
      <vt:lpstr>Empoderando el cambio</vt:lpstr>
      <vt:lpstr>Compartiendo experiencias e inspirando a otros</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Prezentácia programu PowerPoint</dc:title>
  <dc:creator>Marcela Hallová</dc:creator>
  <cp:lastModifiedBy>aifed</cp:lastModifiedBy>
  <cp:revision>35</cp:revision>
  <dcterms:created xsi:type="dcterms:W3CDTF">2023-02-23T17:03:29Z</dcterms:created>
  <dcterms:modified xsi:type="dcterms:W3CDTF">2024-10-10T10:28:59Z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0x010100FC39A8C05164174D8B0CC0E9EA7C08B6</vt:lpwstr>
  </property>
  <property fmtid="{D5CDD505-2E9C-101B-9397-08002B2CF9AE}" pid="3" name="MediaServiceImageTags">
    <vt:lpwstr/>
  </property>
</Properties>
</file>