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12192000"/>
  <p:notesSz cx="6858000" cy="9144000"/>
  <p:embeddedFontLst>
    <p:embeddedFont>
      <p:font typeface="Play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imh/c4omiJ4TPIj/jrG/9V1PKM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font" Target="fonts/Play-bold.fntdata"/><Relationship Id="rId14" Type="http://schemas.openxmlformats.org/officeDocument/2006/relationships/font" Target="fonts/Play-regular.fntdata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0" name="Google Shape;19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5.png"/><Relationship Id="rId3" Type="http://schemas.openxmlformats.org/officeDocument/2006/relationships/image" Target="../media/image30.jpg"/><Relationship Id="rId4" Type="http://schemas.openxmlformats.org/officeDocument/2006/relationships/image" Target="../media/image23.png"/><Relationship Id="rId10" Type="http://schemas.openxmlformats.org/officeDocument/2006/relationships/image" Target="../media/image17.png"/><Relationship Id="rId9" Type="http://schemas.openxmlformats.org/officeDocument/2006/relationships/image" Target="../media/image26.png"/><Relationship Id="rId5" Type="http://schemas.openxmlformats.org/officeDocument/2006/relationships/image" Target="../media/image8.png"/><Relationship Id="rId6" Type="http://schemas.openxmlformats.org/officeDocument/2006/relationships/image" Target="../media/image12.png"/><Relationship Id="rId7" Type="http://schemas.openxmlformats.org/officeDocument/2006/relationships/image" Target="../media/image7.jpg"/><Relationship Id="rId8" Type="http://schemas.openxmlformats.org/officeDocument/2006/relationships/image" Target="../media/image1.jp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>
  <p:cSld name="Úvodná snímka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4"/>
          <p:cNvSpPr txBox="1"/>
          <p:nvPr/>
        </p:nvSpPr>
        <p:spPr>
          <a:xfrm>
            <a:off x="1524000" y="2649480"/>
            <a:ext cx="9144000" cy="7453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2000"/>
              <a:buFont typeface="Cambria"/>
              <a:buNone/>
            </a:pPr>
            <a:r>
              <a:rPr b="1" lang="es" sz="2000">
                <a:solidFill>
                  <a:srgbClr val="FFAA5A"/>
                </a:solidFill>
                <a:latin typeface="Cambria"/>
                <a:ea typeface="Cambria"/>
                <a:cs typeface="Cambria"/>
                <a:sym typeface="Cambria"/>
              </a:rPr>
              <a:t>ERASMUS+KA220-ADU - Cooperation partnerships in adult education</a:t>
            </a:r>
            <a:endParaRPr b="1" sz="2000">
              <a:solidFill>
                <a:srgbClr val="FFAA5A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2000"/>
              <a:buFont typeface="Cambria"/>
              <a:buNone/>
            </a:pPr>
            <a:r>
              <a:rPr b="1" lang="es" sz="2000">
                <a:solidFill>
                  <a:srgbClr val="FFAA5A"/>
                </a:solidFill>
                <a:latin typeface="Cambria"/>
                <a:ea typeface="Cambria"/>
                <a:cs typeface="Cambria"/>
                <a:sym typeface="Cambria"/>
              </a:rPr>
              <a:t>KA220-ADU-2BF13E10 </a:t>
            </a:r>
            <a:endParaRPr b="1" sz="2000">
              <a:solidFill>
                <a:srgbClr val="FFAA5A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3" name="Google Shape;93;p24"/>
          <p:cNvSpPr txBox="1"/>
          <p:nvPr/>
        </p:nvSpPr>
        <p:spPr>
          <a:xfrm>
            <a:off x="1297172" y="1042061"/>
            <a:ext cx="9597656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Building Digital Resilience by Making Digital Wellbeing and</a:t>
            </a:r>
            <a:br>
              <a:rPr b="1" i="0" lang="es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b="1" i="0" lang="es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Security Accessible to All</a:t>
            </a:r>
            <a:br>
              <a:rPr b="1" i="0" lang="es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b="1" i="0" lang="es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&lt;&lt;DigiWELL&gt;&gt;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4" name="Google Shape;94;p24"/>
          <p:cNvGrpSpPr/>
          <p:nvPr/>
        </p:nvGrpSpPr>
        <p:grpSpPr>
          <a:xfrm>
            <a:off x="404037" y="5915131"/>
            <a:ext cx="11602577" cy="790052"/>
            <a:chOff x="435935" y="5851336"/>
            <a:chExt cx="11602577" cy="790052"/>
          </a:xfrm>
        </p:grpSpPr>
        <p:pic>
          <p:nvPicPr>
            <p:cNvPr descr="Obrázok, na ktorom je text" id="95" name="Google Shape;95;p24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435935" y="5963498"/>
              <a:ext cx="2290456" cy="5293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6" name="Google Shape;96;p2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0212223" y="5851336"/>
              <a:ext cx="1826289" cy="73747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7" name="Google Shape;97;p2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726391" y="5863719"/>
              <a:ext cx="777669" cy="77766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lovenská poľnohospodárska univerzita v Nitre" id="98" name="Google Shape;98;p24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3589235" y="5963498"/>
              <a:ext cx="1128044" cy="5044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" id="99" name="Google Shape;99;p24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4717279" y="5963498"/>
              <a:ext cx="968299" cy="5044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0" name="Google Shape;100;p24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5685578" y="5945929"/>
              <a:ext cx="1156727" cy="56451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IFED - Formación, cultura y empleo en Granada" id="101" name="Google Shape;101;p24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6898797" y="5968999"/>
              <a:ext cx="1521023" cy="5238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2" name="Google Shape;102;p24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8566511" y="5945929"/>
              <a:ext cx="1499020" cy="228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yzygia Foundation" id="103" name="Google Shape;103;p24"/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8606409" y="6252553"/>
              <a:ext cx="1419225" cy="282282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5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2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" name="Google Shape;107;p2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1" name="Google Shape;111;p2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❑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2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3" name="Google Shape;113;p2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❑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7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ambria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❑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19" name="Google Shape;119;p2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20" name="Google Shape;120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1" name="Google Shape;121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Google Shape;122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type="picTx">
  <p:cSld name="PICTURE_WITH_CAPTION_TEX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ambria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26" name="Google Shape;126;p2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27" name="Google Shape;127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Google Shape;128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9" name="Google Shape;129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b="0" i="0" sz="44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1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Cambria"/>
              <a:buNone/>
              <a:defRPr b="1" i="0" sz="48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6" name="Google Shape;86;p11"/>
          <p:cNvSpPr txBox="1"/>
          <p:nvPr>
            <p:ph idx="1" type="body"/>
          </p:nvPr>
        </p:nvSpPr>
        <p:spPr>
          <a:xfrm>
            <a:off x="691116" y="1658679"/>
            <a:ext cx="10662684" cy="39446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AA5A"/>
              </a:buClr>
              <a:buSzPts val="2800"/>
              <a:buFont typeface="Noto Sans Symbols"/>
              <a:buChar char="❑"/>
              <a:defRPr b="0" i="0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14.png"/><Relationship Id="rId13" Type="http://schemas.openxmlformats.org/officeDocument/2006/relationships/image" Target="../media/image1.jpg"/><Relationship Id="rId1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Relationship Id="rId4" Type="http://schemas.openxmlformats.org/officeDocument/2006/relationships/image" Target="../media/image19.png"/><Relationship Id="rId9" Type="http://schemas.openxmlformats.org/officeDocument/2006/relationships/image" Target="../media/image8.png"/><Relationship Id="rId15" Type="http://schemas.openxmlformats.org/officeDocument/2006/relationships/image" Target="../media/image17.png"/><Relationship Id="rId14" Type="http://schemas.openxmlformats.org/officeDocument/2006/relationships/image" Target="../media/image26.png"/><Relationship Id="rId5" Type="http://schemas.openxmlformats.org/officeDocument/2006/relationships/image" Target="../media/image6.png"/><Relationship Id="rId6" Type="http://schemas.openxmlformats.org/officeDocument/2006/relationships/image" Target="../media/image3.png"/><Relationship Id="rId7" Type="http://schemas.openxmlformats.org/officeDocument/2006/relationships/image" Target="../media/image15.png"/><Relationship Id="rId8" Type="http://schemas.openxmlformats.org/officeDocument/2006/relationships/image" Target="../media/image2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9.png"/><Relationship Id="rId4" Type="http://schemas.openxmlformats.org/officeDocument/2006/relationships/image" Target="../media/image11.png"/><Relationship Id="rId5" Type="http://schemas.openxmlformats.org/officeDocument/2006/relationships/image" Target="../media/image18.png"/><Relationship Id="rId6" Type="http://schemas.openxmlformats.org/officeDocument/2006/relationships/image" Target="../media/image13.png"/><Relationship Id="rId7" Type="http://schemas.openxmlformats.org/officeDocument/2006/relationships/image" Target="../media/image32.png"/><Relationship Id="rId8" Type="http://schemas.openxmlformats.org/officeDocument/2006/relationships/image" Target="../media/image3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8.png"/><Relationship Id="rId4" Type="http://schemas.openxmlformats.org/officeDocument/2006/relationships/image" Target="../media/image2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"/>
          <p:cNvSpPr txBox="1"/>
          <p:nvPr>
            <p:ph type="title"/>
          </p:nvPr>
        </p:nvSpPr>
        <p:spPr>
          <a:xfrm>
            <a:off x="6269558" y="1583993"/>
            <a:ext cx="5334930" cy="14775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4400"/>
              <a:buFont typeface="Arial"/>
              <a:buNone/>
            </a:pPr>
            <a:r>
              <a:rPr b="1" lang="es">
                <a:solidFill>
                  <a:srgbClr val="FFAA5A"/>
                </a:solidFill>
                <a:latin typeface="Arial"/>
                <a:ea typeface="Arial"/>
                <a:cs typeface="Arial"/>
                <a:sym typeface="Arial"/>
              </a:rPr>
              <a:t>Bienestar digital: Introducción</a:t>
            </a:r>
            <a:endParaRPr/>
          </a:p>
        </p:txBody>
      </p:sp>
      <p:sp>
        <p:nvSpPr>
          <p:cNvPr id="136" name="Google Shape;136;p1"/>
          <p:cNvSpPr/>
          <p:nvPr/>
        </p:nvSpPr>
        <p:spPr>
          <a:xfrm flipH="1">
            <a:off x="530529" y="1"/>
            <a:ext cx="1155142" cy="591009"/>
          </a:xfrm>
          <a:custGeom>
            <a:rect b="b" l="l" r="r" t="t"/>
            <a:pathLst>
              <a:path extrusionOk="0" h="591009" w="1155142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"/>
          <p:cNvSpPr/>
          <p:nvPr/>
        </p:nvSpPr>
        <p:spPr>
          <a:xfrm flipH="1">
            <a:off x="4349052" y="0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"/>
          <p:cNvSpPr/>
          <p:nvPr/>
        </p:nvSpPr>
        <p:spPr>
          <a:xfrm flipH="1">
            <a:off x="0" y="2916245"/>
            <a:ext cx="159741" cy="552996"/>
          </a:xfrm>
          <a:custGeom>
            <a:rect b="b" l="l" r="r" t="t"/>
            <a:pathLst>
              <a:path extrusionOk="0" h="552996" w="159741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"/>
          <p:cNvSpPr/>
          <p:nvPr/>
        </p:nvSpPr>
        <p:spPr>
          <a:xfrm flipH="1">
            <a:off x="0" y="5835649"/>
            <a:ext cx="1548180" cy="1022351"/>
          </a:xfrm>
          <a:custGeom>
            <a:rect b="b" l="l" r="r" t="t"/>
            <a:pathLst>
              <a:path extrusionOk="0" h="1022351" w="1548180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"/>
          <p:cNvSpPr/>
          <p:nvPr/>
        </p:nvSpPr>
        <p:spPr>
          <a:xfrm flipH="1">
            <a:off x="3697761" y="5717906"/>
            <a:ext cx="1771609" cy="1140095"/>
          </a:xfrm>
          <a:custGeom>
            <a:rect b="b" l="l" r="r" t="t"/>
            <a:pathLst>
              <a:path extrusionOk="0" h="1140095" w="1771609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Obrázok, na ktorom je nebo, voda, exteriér, osoba&#10;&#10;Automaticky generovaný popis" id="141" name="Google Shape;141;p1"/>
          <p:cNvPicPr preferRelativeResize="0"/>
          <p:nvPr/>
        </p:nvPicPr>
        <p:blipFill rotWithShape="1">
          <a:blip r:embed="rId3">
            <a:alphaModFix amt="70000"/>
          </a:blip>
          <a:srcRect b="3" l="0" r="3" t="0"/>
          <a:stretch/>
        </p:blipFill>
        <p:spPr>
          <a:xfrm>
            <a:off x="631840" y="598720"/>
            <a:ext cx="5178249" cy="5178249"/>
          </a:xfrm>
          <a:custGeom>
            <a:rect b="b" l="l" r="r" t="t"/>
            <a:pathLst>
              <a:path extrusionOk="0" h="3741748" w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142" name="Google Shape;142;p1"/>
          <p:cNvSpPr/>
          <p:nvPr/>
        </p:nvSpPr>
        <p:spPr>
          <a:xfrm flipH="1">
            <a:off x="4520513" y="6258756"/>
            <a:ext cx="1565940" cy="599245"/>
          </a:xfrm>
          <a:custGeom>
            <a:rect b="b" l="l" r="r" t="t"/>
            <a:pathLst>
              <a:path extrusionOk="0" h="599245" w="1565940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Smartfón obrys" id="143" name="Google Shape;143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2165805">
            <a:off x="1685671" y="1534886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nternet obrys" id="144" name="Google Shape;144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28057" y="2772394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i-Fi obrys" id="145" name="Google Shape;145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785257" y="3979506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rázok, na ktorom je text" id="146" name="Google Shape;146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627648" y="833726"/>
            <a:ext cx="2406814" cy="529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822658" y="5151053"/>
            <a:ext cx="817175" cy="7776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lovenská poľnohospodárska univerzita v Nitre" id="148" name="Google Shape;148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746258" y="5272445"/>
            <a:ext cx="1185350" cy="504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8059380" y="5242752"/>
            <a:ext cx="773010" cy="101600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" id="150" name="Google Shape;150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8832390" y="5213414"/>
            <a:ext cx="1017490" cy="504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9965882" y="5208372"/>
            <a:ext cx="1215490" cy="5645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IFED - Formación, cultura y empleo en Granada" id="152" name="Google Shape;152;p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6223099" y="5771248"/>
            <a:ext cx="1598293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8937023" y="5889422"/>
            <a:ext cx="1575172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yzygia Foundation" id="154" name="Google Shape;154;p1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10621679" y="5862581"/>
            <a:ext cx="1491323" cy="282282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1"/>
          <p:cNvSpPr txBox="1"/>
          <p:nvPr/>
        </p:nvSpPr>
        <p:spPr>
          <a:xfrm>
            <a:off x="7622071" y="3686794"/>
            <a:ext cx="2480219" cy="13737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lang="e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Building Digital Resilience ​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lang="e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 Making Digital Wellbeing ​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lang="e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Security Accessible to All​</a:t>
            </a:r>
            <a:br>
              <a:rPr b="0" lang="e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es" sz="11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2022-2-SK01-KA220-ADU-000096888</a:t>
            </a:r>
            <a:endParaRPr b="0" sz="1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"/>
          <p:cNvSpPr/>
          <p:nvPr/>
        </p:nvSpPr>
        <p:spPr>
          <a:xfrm>
            <a:off x="0" y="8313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2"/>
          <p:cNvSpPr txBox="1"/>
          <p:nvPr>
            <p:ph type="title"/>
          </p:nvPr>
        </p:nvSpPr>
        <p:spPr>
          <a:xfrm>
            <a:off x="479394" y="1070800"/>
            <a:ext cx="3939688" cy="5583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4800"/>
              <a:buFont typeface="Arial"/>
              <a:buNone/>
            </a:pPr>
            <a:r>
              <a:rPr lang="es">
                <a:solidFill>
                  <a:srgbClr val="FFAA5A"/>
                </a:solidFill>
              </a:rPr>
              <a:t>BIENESTAR DIGITAL: </a:t>
            </a:r>
            <a:br>
              <a:rPr lang="es"/>
            </a:br>
            <a:r>
              <a:rPr lang="es"/>
              <a:t>NAVEGANDO CON CONCIENCIA EN EL MUNDO DIGITAL</a:t>
            </a:r>
            <a:endParaRPr/>
          </a:p>
        </p:txBody>
      </p:sp>
      <p:cxnSp>
        <p:nvCxnSpPr>
          <p:cNvPr id="162" name="Google Shape;162;p2"/>
          <p:cNvCxnSpPr/>
          <p:nvPr/>
        </p:nvCxnSpPr>
        <p:spPr>
          <a:xfrm>
            <a:off x="4728053" y="1132114"/>
            <a:ext cx="0" cy="5717573"/>
          </a:xfrm>
          <a:prstGeom prst="straightConnector1">
            <a:avLst/>
          </a:prstGeom>
          <a:noFill/>
          <a:ln cap="sq" cmpd="sng" w="25400">
            <a:solidFill>
              <a:schemeClr val="accent1"/>
            </a:solidFill>
            <a:prstDash val="solid"/>
            <a:bevel/>
            <a:headEnd len="sm" w="sm" type="none"/>
            <a:tailEnd len="sm" w="sm" type="none"/>
          </a:ln>
        </p:spPr>
      </p:cxnSp>
      <p:grpSp>
        <p:nvGrpSpPr>
          <p:cNvPr id="163" name="Google Shape;163;p2"/>
          <p:cNvGrpSpPr/>
          <p:nvPr/>
        </p:nvGrpSpPr>
        <p:grpSpPr>
          <a:xfrm>
            <a:off x="5108535" y="1072608"/>
            <a:ext cx="6245265" cy="5585730"/>
            <a:chOff x="0" y="1808"/>
            <a:chExt cx="6245265" cy="5585730"/>
          </a:xfrm>
        </p:grpSpPr>
        <p:sp>
          <p:nvSpPr>
            <p:cNvPr id="164" name="Google Shape;164;p2"/>
            <p:cNvSpPr/>
            <p:nvPr/>
          </p:nvSpPr>
          <p:spPr>
            <a:xfrm>
              <a:off x="0" y="1808"/>
              <a:ext cx="6245265" cy="770445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233059" y="175158"/>
              <a:ext cx="423745" cy="423745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889864" y="1808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2"/>
            <p:cNvSpPr txBox="1"/>
            <p:nvPr/>
          </p:nvSpPr>
          <p:spPr>
            <a:xfrm>
              <a:off x="889864" y="1808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1525" lIns="81525" spcFirstLastPara="1" rIns="81525" wrap="square" tIns="81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b="1" lang="e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CONTENIDO</a:t>
              </a:r>
              <a:endPara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0" y="964865"/>
              <a:ext cx="6245265" cy="770445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233059" y="1138215"/>
              <a:ext cx="423745" cy="423745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889864" y="964865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2"/>
            <p:cNvSpPr txBox="1"/>
            <p:nvPr/>
          </p:nvSpPr>
          <p:spPr>
            <a:xfrm>
              <a:off x="889864" y="964865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1525" lIns="81525" spcFirstLastPara="1" rIns="81525" wrap="square" tIns="81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s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Introducción</a:t>
              </a: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0" y="1927922"/>
              <a:ext cx="6245265" cy="770445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233059" y="2101272"/>
              <a:ext cx="423745" cy="423745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889864" y="1927922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2"/>
            <p:cNvSpPr txBox="1"/>
            <p:nvPr/>
          </p:nvSpPr>
          <p:spPr>
            <a:xfrm>
              <a:off x="889864" y="1927922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1525" lIns="81525" spcFirstLastPara="1" rIns="81525" wrap="square" tIns="81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s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El impacto de la tecnología en el bienestar digital</a:t>
              </a: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0" y="2890979"/>
              <a:ext cx="6245265" cy="770445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233059" y="3064329"/>
              <a:ext cx="423745" cy="423745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889864" y="2890979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2"/>
            <p:cNvSpPr txBox="1"/>
            <p:nvPr/>
          </p:nvSpPr>
          <p:spPr>
            <a:xfrm>
              <a:off x="889864" y="2890979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1525" lIns="81525" spcFirstLastPara="1" rIns="81525" wrap="square" tIns="81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s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Comprender y cultivar hábitos digitales saludables</a:t>
              </a: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0" y="3854036"/>
              <a:ext cx="6245265" cy="770445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233059" y="4027386"/>
              <a:ext cx="423745" cy="423745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889864" y="3854036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2"/>
            <p:cNvSpPr txBox="1"/>
            <p:nvPr/>
          </p:nvSpPr>
          <p:spPr>
            <a:xfrm>
              <a:off x="889864" y="3854036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1525" lIns="81525" spcFirstLastPara="1" rIns="81525" wrap="square" tIns="81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s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Mejores prácticas</a:t>
              </a: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0" y="4817093"/>
              <a:ext cx="6245265" cy="770445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233059" y="4990443"/>
              <a:ext cx="423745" cy="423745"/>
            </a:xfrm>
            <a:prstGeom prst="rect">
              <a:avLst/>
            </a:pr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889864" y="4817093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2"/>
            <p:cNvSpPr txBox="1"/>
            <p:nvPr/>
          </p:nvSpPr>
          <p:spPr>
            <a:xfrm>
              <a:off x="889864" y="4817093"/>
              <a:ext cx="5355400" cy="770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1525" lIns="81525" spcFirstLastPara="1" rIns="81525" wrap="square" tIns="815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s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Resumen</a:t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</a:pPr>
            <a:r>
              <a:rPr lang="es"/>
              <a:t>INTRODUCCIÓN</a:t>
            </a:r>
            <a:endParaRPr/>
          </a:p>
        </p:txBody>
      </p:sp>
      <p:sp>
        <p:nvSpPr>
          <p:cNvPr id="194" name="Google Shape;194;p3"/>
          <p:cNvSpPr txBox="1"/>
          <p:nvPr>
            <p:ph idx="1" type="body"/>
          </p:nvPr>
        </p:nvSpPr>
        <p:spPr>
          <a:xfrm>
            <a:off x="838200" y="1423491"/>
            <a:ext cx="7248525" cy="4753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❑"/>
            </a:pPr>
            <a:r>
              <a:rPr lang="es" sz="2400"/>
              <a:t>La tecnología juega un papel importante en nuestras vidas, transformando la forma en que trabajamos, interactuamos y pasamos el tiempo.</a:t>
            </a:r>
            <a:endParaRPr sz="2400"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es" sz="2400"/>
              <a:t>A medida que navegamos por el mundo digital, es importante comprender cómo la tecnología y el mundo digital impactan nuestro bienestar.</a:t>
            </a:r>
            <a:endParaRPr sz="2400"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es" sz="2400"/>
              <a:t>Esto se debe a que la tecnología nos proporciona numerosos beneficios, pero también conlleva algunos riesgos para nuestra vida y bienestar.</a:t>
            </a:r>
            <a:endParaRPr sz="2400"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es" sz="2400"/>
              <a:t>Una de las claves para eliminar estos riesgos para nuestro bienestar y navegar conscientemente en el mundo digital es analizar más de cerca el bienestar digital y tomar las medidas adecuadas.</a:t>
            </a:r>
            <a:endParaRPr sz="2400"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es" sz="2400"/>
              <a:t>Este módulo de capacitación está desarrollado para ayudar a los adultos a comprender y gestionar el impacto de la tecnología en su bienestar digital.</a:t>
            </a:r>
            <a:endParaRPr/>
          </a:p>
        </p:txBody>
      </p:sp>
      <p:pic>
        <p:nvPicPr>
          <p:cNvPr id="195" name="Google Shape;195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99967" y="1455738"/>
            <a:ext cx="3687761" cy="36877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4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4"/>
          <p:cNvSpPr/>
          <p:nvPr/>
        </p:nvSpPr>
        <p:spPr>
          <a:xfrm>
            <a:off x="1" y="0"/>
            <a:ext cx="4167271" cy="6858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4"/>
          <p:cNvSpPr txBox="1"/>
          <p:nvPr>
            <p:ph type="title"/>
          </p:nvPr>
        </p:nvSpPr>
        <p:spPr>
          <a:xfrm>
            <a:off x="686834" y="1153572"/>
            <a:ext cx="3200400" cy="4461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lang="es">
                <a:solidFill>
                  <a:srgbClr val="FFFFFF"/>
                </a:solidFill>
              </a:rPr>
              <a:t>Objetivo del módulo</a:t>
            </a:r>
            <a:endParaRPr/>
          </a:p>
        </p:txBody>
      </p:sp>
      <p:sp>
        <p:nvSpPr>
          <p:cNvPr id="203" name="Google Shape;203;p4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4" name="Google Shape;204;p4"/>
          <p:cNvGrpSpPr/>
          <p:nvPr/>
        </p:nvGrpSpPr>
        <p:grpSpPr>
          <a:xfrm>
            <a:off x="5115628" y="1288199"/>
            <a:ext cx="5049109" cy="3217539"/>
            <a:chOff x="704535" y="358329"/>
            <a:chExt cx="5049109" cy="3217539"/>
          </a:xfrm>
        </p:grpSpPr>
        <p:sp>
          <p:nvSpPr>
            <p:cNvPr id="205" name="Google Shape;205;p4"/>
            <p:cNvSpPr/>
            <p:nvPr/>
          </p:nvSpPr>
          <p:spPr>
            <a:xfrm>
              <a:off x="704535" y="731099"/>
              <a:ext cx="810000" cy="81000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4"/>
            <p:cNvSpPr/>
            <p:nvPr/>
          </p:nvSpPr>
          <p:spPr>
            <a:xfrm>
              <a:off x="2218462" y="358329"/>
              <a:ext cx="3535182" cy="9443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4"/>
            <p:cNvSpPr txBox="1"/>
            <p:nvPr/>
          </p:nvSpPr>
          <p:spPr>
            <a:xfrm>
              <a:off x="2218462" y="358329"/>
              <a:ext cx="3535182" cy="9443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s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Este módulo tiene como objetivo dotar a los adultos de las competencias necesarias para navegar en el mundo digital de forma consciente.</a:t>
              </a:r>
              <a:endParaRPr/>
            </a:p>
          </p:txBody>
        </p:sp>
        <p:sp>
          <p:nvSpPr>
            <p:cNvPr id="208" name="Google Shape;208;p4"/>
            <p:cNvSpPr/>
            <p:nvPr/>
          </p:nvSpPr>
          <p:spPr>
            <a:xfrm>
              <a:off x="862601" y="2765868"/>
              <a:ext cx="810000" cy="8100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4"/>
            <p:cNvSpPr/>
            <p:nvPr/>
          </p:nvSpPr>
          <p:spPr>
            <a:xfrm>
              <a:off x="2334562" y="2242765"/>
              <a:ext cx="3345030" cy="9906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4"/>
            <p:cNvSpPr txBox="1"/>
            <p:nvPr/>
          </p:nvSpPr>
          <p:spPr>
            <a:xfrm>
              <a:off x="2334562" y="2242765"/>
              <a:ext cx="3345030" cy="99068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s"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El módulo está diseñado para ayudar a los adultos a comprender el impacto de la tecnología en su bienestar y brindarles formas de desarrollar hábitos digitales saludables.</a:t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5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5"/>
          <p:cNvSpPr txBox="1"/>
          <p:nvPr>
            <p:ph type="title"/>
          </p:nvPr>
        </p:nvSpPr>
        <p:spPr>
          <a:xfrm>
            <a:off x="838200" y="556995"/>
            <a:ext cx="10515600" cy="11336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5200"/>
              <a:buFont typeface="Arial"/>
              <a:buNone/>
            </a:pPr>
            <a:r>
              <a:rPr lang="es" sz="5200"/>
              <a:t>OBJETIVOS DE APRENDIZAJE</a:t>
            </a:r>
            <a:endParaRPr/>
          </a:p>
        </p:txBody>
      </p:sp>
      <p:grpSp>
        <p:nvGrpSpPr>
          <p:cNvPr id="217" name="Google Shape;217;p5"/>
          <p:cNvGrpSpPr/>
          <p:nvPr/>
        </p:nvGrpSpPr>
        <p:grpSpPr>
          <a:xfrm>
            <a:off x="544829" y="1451229"/>
            <a:ext cx="10941316" cy="5045547"/>
            <a:chOff x="0" y="-282"/>
            <a:chExt cx="10941316" cy="5045547"/>
          </a:xfrm>
        </p:grpSpPr>
        <p:sp>
          <p:nvSpPr>
            <p:cNvPr id="218" name="Google Shape;218;p5"/>
            <p:cNvSpPr/>
            <p:nvPr/>
          </p:nvSpPr>
          <p:spPr>
            <a:xfrm>
              <a:off x="2366" y="-282"/>
              <a:ext cx="1749649" cy="5014193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5"/>
            <p:cNvSpPr txBox="1"/>
            <p:nvPr/>
          </p:nvSpPr>
          <p:spPr>
            <a:xfrm>
              <a:off x="2366" y="1905110"/>
              <a:ext cx="1749649" cy="30085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36400" spcFirstLastPara="1" rIns="1364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rPr lang="e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Tener una idea general sobre el bienestar digital</a:t>
              </a:r>
              <a:endParaRPr/>
            </a:p>
          </p:txBody>
        </p:sp>
        <p:sp>
          <p:nvSpPr>
            <p:cNvPr id="220" name="Google Shape;220;p5"/>
            <p:cNvSpPr/>
            <p:nvPr/>
          </p:nvSpPr>
          <p:spPr>
            <a:xfrm>
              <a:off x="489210" y="706202"/>
              <a:ext cx="734852" cy="734852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5"/>
            <p:cNvSpPr txBox="1"/>
            <p:nvPr/>
          </p:nvSpPr>
          <p:spPr>
            <a:xfrm>
              <a:off x="596827" y="813819"/>
              <a:ext cx="519618" cy="5196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57275" spcFirstLastPara="1" rIns="572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400"/>
                <a:buFont typeface="Arial"/>
                <a:buNone/>
              </a:pPr>
              <a:r>
                <a:rPr lang="es" sz="5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222" name="Google Shape;222;p5"/>
            <p:cNvSpPr/>
            <p:nvPr/>
          </p:nvSpPr>
          <p:spPr>
            <a:xfrm>
              <a:off x="0" y="1583937"/>
              <a:ext cx="1749649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5"/>
            <p:cNvSpPr/>
            <p:nvPr/>
          </p:nvSpPr>
          <p:spPr>
            <a:xfrm>
              <a:off x="1926980" y="-282"/>
              <a:ext cx="2294279" cy="5014193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5"/>
            <p:cNvSpPr txBox="1"/>
            <p:nvPr/>
          </p:nvSpPr>
          <p:spPr>
            <a:xfrm>
              <a:off x="1926980" y="1905110"/>
              <a:ext cx="2294279" cy="30085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36400" spcFirstLastPara="1" rIns="1364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rPr lang="e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Comprender los impactos positivos y negativos de la tecnología </a:t>
              </a:r>
              <a:br>
                <a:rPr lang="e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en el bienestar digital</a:t>
              </a:r>
              <a:endParaRPr/>
            </a:p>
          </p:txBody>
        </p:sp>
        <p:sp>
          <p:nvSpPr>
            <p:cNvPr id="225" name="Google Shape;225;p5"/>
            <p:cNvSpPr/>
            <p:nvPr/>
          </p:nvSpPr>
          <p:spPr>
            <a:xfrm>
              <a:off x="2614205" y="706202"/>
              <a:ext cx="734852" cy="734852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5"/>
            <p:cNvSpPr txBox="1"/>
            <p:nvPr/>
          </p:nvSpPr>
          <p:spPr>
            <a:xfrm>
              <a:off x="2721822" y="813819"/>
              <a:ext cx="519618" cy="5196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57275" spcFirstLastPara="1" rIns="572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400"/>
                <a:buFont typeface="Arial"/>
                <a:buNone/>
              </a:pPr>
              <a:r>
                <a:rPr lang="es" sz="5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sz="5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5"/>
            <p:cNvSpPr/>
            <p:nvPr/>
          </p:nvSpPr>
          <p:spPr>
            <a:xfrm>
              <a:off x="2146526" y="1583937"/>
              <a:ext cx="1749649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5"/>
            <p:cNvSpPr/>
            <p:nvPr/>
          </p:nvSpPr>
          <p:spPr>
            <a:xfrm>
              <a:off x="4396225" y="-282"/>
              <a:ext cx="2093210" cy="5045547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5"/>
            <p:cNvSpPr txBox="1"/>
            <p:nvPr/>
          </p:nvSpPr>
          <p:spPr>
            <a:xfrm>
              <a:off x="4396225" y="1917025"/>
              <a:ext cx="2093210" cy="30273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36400" spcFirstLastPara="1" rIns="1364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rPr lang="e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Explorar estrategias prácticas para desarrollar hábitos digitales saludables</a:t>
              </a:r>
              <a:endParaRPr/>
            </a:p>
          </p:txBody>
        </p:sp>
        <p:sp>
          <p:nvSpPr>
            <p:cNvPr id="230" name="Google Shape;230;p5"/>
            <p:cNvSpPr/>
            <p:nvPr/>
          </p:nvSpPr>
          <p:spPr>
            <a:xfrm>
              <a:off x="5074037" y="721879"/>
              <a:ext cx="734852" cy="734852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5"/>
            <p:cNvSpPr txBox="1"/>
            <p:nvPr/>
          </p:nvSpPr>
          <p:spPr>
            <a:xfrm>
              <a:off x="5181654" y="829496"/>
              <a:ext cx="519618" cy="5196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57275" spcFirstLastPara="1" rIns="572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400"/>
                <a:buFont typeface="Arial"/>
                <a:buNone/>
              </a:pPr>
              <a:r>
                <a:rPr lang="es" sz="5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232" name="Google Shape;232;p5"/>
            <p:cNvSpPr/>
            <p:nvPr/>
          </p:nvSpPr>
          <p:spPr>
            <a:xfrm>
              <a:off x="4587024" y="1599542"/>
              <a:ext cx="1749649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5"/>
            <p:cNvSpPr/>
            <p:nvPr/>
          </p:nvSpPr>
          <p:spPr>
            <a:xfrm>
              <a:off x="6664400" y="-282"/>
              <a:ext cx="2349936" cy="5014193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5"/>
            <p:cNvSpPr txBox="1"/>
            <p:nvPr/>
          </p:nvSpPr>
          <p:spPr>
            <a:xfrm>
              <a:off x="6664400" y="1905110"/>
              <a:ext cx="2349936" cy="30085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36400" spcFirstLastPara="1" rIns="1364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rPr lang="e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Aprender formas de tener una relación consciente y equilibrada con la tecnología.</a:t>
              </a:r>
              <a:endParaRPr/>
            </a:p>
          </p:txBody>
        </p:sp>
        <p:sp>
          <p:nvSpPr>
            <p:cNvPr id="235" name="Google Shape;235;p5"/>
            <p:cNvSpPr/>
            <p:nvPr/>
          </p:nvSpPr>
          <p:spPr>
            <a:xfrm>
              <a:off x="7420561" y="706202"/>
              <a:ext cx="734852" cy="734852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5"/>
            <p:cNvSpPr txBox="1"/>
            <p:nvPr/>
          </p:nvSpPr>
          <p:spPr>
            <a:xfrm>
              <a:off x="7528178" y="813819"/>
              <a:ext cx="519618" cy="5196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57275" spcFirstLastPara="1" rIns="572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400"/>
                <a:buFont typeface="Arial"/>
                <a:buNone/>
              </a:pPr>
              <a:r>
                <a:rPr lang="es" sz="5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/>
            </a:p>
          </p:txBody>
        </p:sp>
        <p:sp>
          <p:nvSpPr>
            <p:cNvPr id="237" name="Google Shape;237;p5"/>
            <p:cNvSpPr/>
            <p:nvPr/>
          </p:nvSpPr>
          <p:spPr>
            <a:xfrm>
              <a:off x="6964543" y="1583937"/>
              <a:ext cx="1749649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5"/>
            <p:cNvSpPr/>
            <p:nvPr/>
          </p:nvSpPr>
          <p:spPr>
            <a:xfrm>
              <a:off x="9189301" y="-282"/>
              <a:ext cx="1749649" cy="5014193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5"/>
            <p:cNvSpPr txBox="1"/>
            <p:nvPr/>
          </p:nvSpPr>
          <p:spPr>
            <a:xfrm>
              <a:off x="9189301" y="1905110"/>
              <a:ext cx="1749649" cy="30085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36400" spcFirstLastPara="1" rIns="1364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r>
                <a:rPr lang="es" sz="2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Descubrir las mejores prácticas hacia el bienestar digital</a:t>
              </a:r>
              <a:endParaRPr/>
            </a:p>
          </p:txBody>
        </p:sp>
        <p:sp>
          <p:nvSpPr>
            <p:cNvPr id="240" name="Google Shape;240;p5"/>
            <p:cNvSpPr/>
            <p:nvPr/>
          </p:nvSpPr>
          <p:spPr>
            <a:xfrm>
              <a:off x="9696699" y="706202"/>
              <a:ext cx="734852" cy="734852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5"/>
            <p:cNvSpPr txBox="1"/>
            <p:nvPr/>
          </p:nvSpPr>
          <p:spPr>
            <a:xfrm>
              <a:off x="9804316" y="813819"/>
              <a:ext cx="519618" cy="5196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57275" spcFirstLastPara="1" rIns="572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400"/>
                <a:buFont typeface="Arial"/>
                <a:buNone/>
              </a:pPr>
              <a:r>
                <a:rPr lang="es" sz="5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5</a:t>
              </a:r>
              <a:endParaRPr/>
            </a:p>
          </p:txBody>
        </p:sp>
        <p:sp>
          <p:nvSpPr>
            <p:cNvPr id="242" name="Google Shape;242;p5"/>
            <p:cNvSpPr/>
            <p:nvPr/>
          </p:nvSpPr>
          <p:spPr>
            <a:xfrm>
              <a:off x="9191667" y="1583937"/>
              <a:ext cx="1749649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6"/>
          <p:cNvSpPr/>
          <p:nvPr/>
        </p:nvSpPr>
        <p:spPr>
          <a:xfrm>
            <a:off x="-1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6"/>
          <p:cNvSpPr txBox="1"/>
          <p:nvPr>
            <p:ph type="title"/>
          </p:nvPr>
        </p:nvSpPr>
        <p:spPr>
          <a:xfrm>
            <a:off x="838200" y="556995"/>
            <a:ext cx="10515600" cy="113369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5200"/>
              <a:buFont typeface="Arial"/>
              <a:buNone/>
            </a:pPr>
            <a:r>
              <a:rPr lang="es" sz="5200"/>
              <a:t>RESULTADOS DEL APRENDIZAJE</a:t>
            </a:r>
            <a:endParaRPr/>
          </a:p>
        </p:txBody>
      </p:sp>
      <p:grpSp>
        <p:nvGrpSpPr>
          <p:cNvPr id="249" name="Google Shape;249;p6"/>
          <p:cNvGrpSpPr/>
          <p:nvPr/>
        </p:nvGrpSpPr>
        <p:grpSpPr>
          <a:xfrm>
            <a:off x="846261" y="1835382"/>
            <a:ext cx="10499477" cy="4339379"/>
            <a:chOff x="8061" y="6582"/>
            <a:chExt cx="10499477" cy="4339379"/>
          </a:xfrm>
        </p:grpSpPr>
        <p:sp>
          <p:nvSpPr>
            <p:cNvPr id="250" name="Google Shape;250;p6"/>
            <p:cNvSpPr/>
            <p:nvPr/>
          </p:nvSpPr>
          <p:spPr>
            <a:xfrm>
              <a:off x="3040792" y="871221"/>
              <a:ext cx="667342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6"/>
            <p:cNvSpPr txBox="1"/>
            <p:nvPr/>
          </p:nvSpPr>
          <p:spPr>
            <a:xfrm>
              <a:off x="3357014" y="913451"/>
              <a:ext cx="34897" cy="6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6"/>
            <p:cNvSpPr/>
            <p:nvPr/>
          </p:nvSpPr>
          <p:spPr>
            <a:xfrm>
              <a:off x="8061" y="6582"/>
              <a:ext cx="3034531" cy="1820718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6"/>
            <p:cNvSpPr txBox="1"/>
            <p:nvPr/>
          </p:nvSpPr>
          <p:spPr>
            <a:xfrm>
              <a:off x="8061" y="6582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s" sz="1800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AL FINAL DE ESTE MÓDULO, PODRÁS:</a:t>
              </a:r>
              <a:endParaRPr/>
            </a:p>
          </p:txBody>
        </p:sp>
        <p:sp>
          <p:nvSpPr>
            <p:cNvPr id="254" name="Google Shape;254;p6"/>
            <p:cNvSpPr/>
            <p:nvPr/>
          </p:nvSpPr>
          <p:spPr>
            <a:xfrm>
              <a:off x="6773265" y="871221"/>
              <a:ext cx="667342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rgbClr val="D77850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6"/>
            <p:cNvSpPr txBox="1"/>
            <p:nvPr/>
          </p:nvSpPr>
          <p:spPr>
            <a:xfrm>
              <a:off x="7089488" y="913451"/>
              <a:ext cx="34897" cy="6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6"/>
            <p:cNvSpPr/>
            <p:nvPr/>
          </p:nvSpPr>
          <p:spPr>
            <a:xfrm>
              <a:off x="3740534" y="6582"/>
              <a:ext cx="3034531" cy="1820718"/>
            </a:xfrm>
            <a:prstGeom prst="rect">
              <a:avLst/>
            </a:prstGeom>
            <a:solidFill>
              <a:srgbClr val="DB784A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6"/>
            <p:cNvSpPr txBox="1"/>
            <p:nvPr/>
          </p:nvSpPr>
          <p:spPr>
            <a:xfrm>
              <a:off x="3740534" y="6582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s" sz="1800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DEFINIR EL BIENESTAR DIGITAL Y EXPLICAR SU RELACIÓN CON EL BIENESTAR GENERAL.</a:t>
              </a:r>
              <a:endParaRPr/>
            </a:p>
          </p:txBody>
        </p:sp>
        <p:sp>
          <p:nvSpPr>
            <p:cNvPr id="258" name="Google Shape;258;p6"/>
            <p:cNvSpPr/>
            <p:nvPr/>
          </p:nvSpPr>
          <p:spPr>
            <a:xfrm>
              <a:off x="1525326" y="1825500"/>
              <a:ext cx="7464946" cy="667342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63075"/>
                  </a:lnTo>
                  <a:lnTo>
                    <a:pt x="0" y="63075"/>
                  </a:lnTo>
                  <a:lnTo>
                    <a:pt x="0" y="120000"/>
                  </a:lnTo>
                </a:path>
              </a:pathLst>
            </a:custGeom>
            <a:noFill/>
            <a:ln cap="flat" cmpd="sng" w="9525">
              <a:solidFill>
                <a:srgbClr val="C47F6E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6"/>
            <p:cNvSpPr txBox="1"/>
            <p:nvPr/>
          </p:nvSpPr>
          <p:spPr>
            <a:xfrm>
              <a:off x="5070362" y="2155682"/>
              <a:ext cx="374875" cy="6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6"/>
            <p:cNvSpPr/>
            <p:nvPr/>
          </p:nvSpPr>
          <p:spPr>
            <a:xfrm>
              <a:off x="7473007" y="6582"/>
              <a:ext cx="3034531" cy="1820718"/>
            </a:xfrm>
            <a:prstGeom prst="rect">
              <a:avLst/>
            </a:prstGeom>
            <a:solidFill>
              <a:srgbClr val="CB7C6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6"/>
            <p:cNvSpPr txBox="1"/>
            <p:nvPr/>
          </p:nvSpPr>
          <p:spPr>
            <a:xfrm>
              <a:off x="7473007" y="6582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s" sz="1800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ENUMERAR LOS IMPACTOS POSITIVOS Y NEGATIVOS DE LA TECNOLOGÍA EN EL BIENESTAR Y EL BIENESTAR DIGITAL.</a:t>
              </a:r>
              <a:endParaRPr/>
            </a:p>
          </p:txBody>
        </p:sp>
        <p:sp>
          <p:nvSpPr>
            <p:cNvPr id="262" name="Google Shape;262;p6"/>
            <p:cNvSpPr/>
            <p:nvPr/>
          </p:nvSpPr>
          <p:spPr>
            <a:xfrm>
              <a:off x="3040792" y="3389882"/>
              <a:ext cx="667342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rgbClr val="B38E8A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6"/>
            <p:cNvSpPr txBox="1"/>
            <p:nvPr/>
          </p:nvSpPr>
          <p:spPr>
            <a:xfrm>
              <a:off x="3357014" y="3432112"/>
              <a:ext cx="34897" cy="6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6"/>
            <p:cNvSpPr/>
            <p:nvPr/>
          </p:nvSpPr>
          <p:spPr>
            <a:xfrm>
              <a:off x="8061" y="2525243"/>
              <a:ext cx="3034531" cy="1820718"/>
            </a:xfrm>
            <a:prstGeom prst="rect">
              <a:avLst/>
            </a:prstGeom>
            <a:solidFill>
              <a:srgbClr val="BC857A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6"/>
            <p:cNvSpPr txBox="1"/>
            <p:nvPr/>
          </p:nvSpPr>
          <p:spPr>
            <a:xfrm>
              <a:off x="8061" y="2525243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s" sz="1800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DESARROLLAR UNA ESTRATEGIA PERSONAL PARA DESARROLLAR HÁBITOS DIGITALES SALUDABLES.</a:t>
              </a:r>
              <a:endParaRPr/>
            </a:p>
          </p:txBody>
        </p:sp>
        <p:sp>
          <p:nvSpPr>
            <p:cNvPr id="266" name="Google Shape;266;p6"/>
            <p:cNvSpPr/>
            <p:nvPr/>
          </p:nvSpPr>
          <p:spPr>
            <a:xfrm>
              <a:off x="6773265" y="3389882"/>
              <a:ext cx="667342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rgbClr val="A4A4A4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6"/>
            <p:cNvSpPr txBox="1"/>
            <p:nvPr/>
          </p:nvSpPr>
          <p:spPr>
            <a:xfrm>
              <a:off x="7089488" y="3432112"/>
              <a:ext cx="34897" cy="69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6"/>
            <p:cNvSpPr/>
            <p:nvPr/>
          </p:nvSpPr>
          <p:spPr>
            <a:xfrm>
              <a:off x="3740534" y="2525243"/>
              <a:ext cx="3034531" cy="1820718"/>
            </a:xfrm>
            <a:prstGeom prst="rect">
              <a:avLst/>
            </a:prstGeom>
            <a:solidFill>
              <a:srgbClr val="AF939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6"/>
            <p:cNvSpPr txBox="1"/>
            <p:nvPr/>
          </p:nvSpPr>
          <p:spPr>
            <a:xfrm>
              <a:off x="3740534" y="2525243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s" sz="1800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TOMAR MEDIDAS PARA EVITAR HÁBITOS DIGITALES POCO SALUDABLES</a:t>
              </a:r>
              <a:endParaRPr/>
            </a:p>
          </p:txBody>
        </p:sp>
        <p:sp>
          <p:nvSpPr>
            <p:cNvPr id="270" name="Google Shape;270;p6"/>
            <p:cNvSpPr/>
            <p:nvPr/>
          </p:nvSpPr>
          <p:spPr>
            <a:xfrm>
              <a:off x="7473007" y="2525243"/>
              <a:ext cx="3034531" cy="1820718"/>
            </a:xfrm>
            <a:prstGeom prst="rect">
              <a:avLst/>
            </a:prstGeom>
            <a:solidFill>
              <a:srgbClr val="A4A4A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6"/>
            <p:cNvSpPr txBox="1"/>
            <p:nvPr/>
          </p:nvSpPr>
          <p:spPr>
            <a:xfrm>
              <a:off x="7473007" y="2525243"/>
              <a:ext cx="3034531" cy="18207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6075" lIns="148675" spcFirstLastPara="1" rIns="148675" wrap="square" tIns="1560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s" sz="1800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IDENTIFICAR Y BENEFICIARSE DE LAS MEJORES PRÁCTICAS DE BIENESTAR DIGITAL</a:t>
              </a: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7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7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</a:pPr>
            <a:r>
              <a:rPr lang="es"/>
              <a:t>Expectativas de los estudiantes</a:t>
            </a:r>
            <a:endParaRPr/>
          </a:p>
        </p:txBody>
      </p:sp>
      <p:sp>
        <p:nvSpPr>
          <p:cNvPr id="279" name="Google Shape;279;p7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7"/>
          <p:cNvSpPr txBox="1"/>
          <p:nvPr>
            <p:ph idx="1" type="body"/>
          </p:nvPr>
        </p:nvSpPr>
        <p:spPr>
          <a:xfrm>
            <a:off x="1257300" y="1477578"/>
            <a:ext cx="10515600" cy="51403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b="1" lang="es" sz="2400">
                <a:solidFill>
                  <a:srgbClr val="FFAA5A"/>
                </a:solidFill>
              </a:rPr>
              <a:t>Tareas y responsabilidades de los estudiantes</a:t>
            </a:r>
            <a:endParaRPr sz="2400">
              <a:solidFill>
                <a:srgbClr val="FFAA5A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None/>
            </a:pPr>
            <a:r>
              <a:rPr lang="es" sz="2400"/>
              <a:t>Para maximizar el beneficio que obtendrá del módulo y obtener </a:t>
            </a:r>
            <a:br>
              <a:rPr lang="es" sz="2400"/>
            </a:br>
            <a:r>
              <a:rPr lang="es" sz="2400"/>
              <a:t>todos los resultados de aprendizaje, se espera que usted, como alumno, cumpla con lo siguiente: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None/>
            </a:pPr>
            <a:r>
              <a:rPr lang="es" sz="2400"/>
              <a:t>Por favor;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Char char="❑"/>
            </a:pPr>
            <a:r>
              <a:rPr lang="es" sz="2400"/>
              <a:t>Asigne al menos aproximadamente tres horas para completar este módulo.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Char char="❑"/>
            </a:pPr>
            <a:r>
              <a:rPr lang="es" sz="2400"/>
              <a:t>Mire todos los videos asignados para tener una comprensión general del bienestar digital.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Char char="❑"/>
            </a:pPr>
            <a:r>
              <a:rPr lang="es" sz="2400"/>
              <a:t>Revise atentamente todas las presentaciones para explorar cuestiones importantes relacionadas con el tema.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Char char="❑"/>
            </a:pPr>
            <a:r>
              <a:rPr lang="es" sz="2400"/>
              <a:t>Complete todos los cuestionarios para comprobar su comprensión y volver cuando sea necesario.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None/>
            </a:pPr>
            <a:r>
              <a:rPr lang="es" sz="2400"/>
              <a:t> </a:t>
            </a:r>
            <a:endParaRPr/>
          </a:p>
          <a:p>
            <a:pPr indent="-87629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8"/>
          <p:cNvSpPr txBox="1"/>
          <p:nvPr/>
        </p:nvSpPr>
        <p:spPr>
          <a:xfrm>
            <a:off x="312298" y="654050"/>
            <a:ext cx="11567404" cy="555806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68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650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</a:rPr>
              <a:t>Licencia libre </a:t>
            </a:r>
            <a:endParaRPr/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133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133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 producto desarrollado aquí como parte del proyecto "Building Digital Resilience by Making Digital Wellbeing and Security Accessible to All 2022-2-SK01-KA220-ADU-000096888" se desarrolló con el apoyo de la Comisión Europea y refleja exclusivamente la opinión del autor. La Comisión Europea no es responsable del contenido de los documentos.</a:t>
            </a:r>
            <a:endParaRPr/>
          </a:p>
          <a:p>
            <a:pPr indent="0" lvl="0" marL="0" marR="0" rtl="0" algn="just">
              <a:lnSpc>
                <a:spcPct val="858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Licencia Creative Commons CC BY- NC SA.</a:t>
            </a:r>
            <a:endParaRPr sz="2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33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133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33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33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133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Esta licencia permite distribuir, remezclar, mejorar y desarrollar la obra, pero sólo de forma no comercial. Al utilizar la obra, así como extractos de ella, se debe : </a:t>
            </a:r>
            <a:endParaRPr/>
          </a:p>
          <a:p>
            <a:pPr indent="-342917" lvl="1" marL="647732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33"/>
              <a:buFont typeface="Calibri"/>
              <a:buAutoNum type="arabicPeriod"/>
            </a:pPr>
            <a:r>
              <a:rPr b="0" i="0" lang="es" sz="21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 debe mencionar la fuente y el enlace a la licencia, y mencionar los posibles cambios. Los derechos de autor pertenecen a los autores de los documentos.</a:t>
            </a:r>
            <a:endParaRPr/>
          </a:p>
          <a:p>
            <a:pPr indent="-342917" lvl="1" marL="647732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33"/>
              <a:buFont typeface="Calibri"/>
              <a:buAutoNum type="arabicPeriod"/>
            </a:pPr>
            <a:r>
              <a:rPr b="0" i="0" lang="es" sz="21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obra no podrá ser utilizada con fines comerciales.</a:t>
            </a:r>
            <a:endParaRPr/>
          </a:p>
          <a:p>
            <a:pPr indent="-342917" lvl="1" marL="647732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33"/>
              <a:buFont typeface="Calibri"/>
              <a:buAutoNum type="arabicPeriod"/>
            </a:pPr>
            <a:r>
              <a:rPr b="0" i="0" lang="es" sz="21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 recompone, convierte o amplía la obra, sus contribuciones deben publicarse bajo la misma licencia que el original.</a:t>
            </a:r>
            <a:endParaRPr/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133">
                <a:solidFill>
                  <a:srgbClr val="FFAA5A"/>
                </a:solidFill>
                <a:latin typeface="Arial"/>
                <a:ea typeface="Arial"/>
                <a:cs typeface="Arial"/>
                <a:sym typeface="Arial"/>
              </a:rPr>
              <a:t>Descargo de responsabilidad:</a:t>
            </a:r>
            <a:endParaRPr/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133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Financiado por la Unión Europea. Las opiniones y puntos de vista expresados en este documento son, sin embargo, los de los autores y no reflejan necesariamente los de la Unión Europea o la Agencia Ejecutiva Europea en el Ámbito Educativo y Cultural (EACEA). Ni la Unión Europea ni la EACEA se hacen responsables de las mismas.</a:t>
            </a:r>
            <a:endParaRPr/>
          </a:p>
          <a:p>
            <a:pPr indent="0" lvl="0" marL="0" marR="0" rtl="0" algn="just">
              <a:lnSpc>
                <a:spcPct val="845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2133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86" name="Google Shape;286;p8"/>
          <p:cNvSpPr/>
          <p:nvPr/>
        </p:nvSpPr>
        <p:spPr>
          <a:xfrm>
            <a:off x="406400" y="2362200"/>
            <a:ext cx="1562748" cy="539148"/>
          </a:xfrm>
          <a:custGeom>
            <a:rect b="b" l="l" r="r" t="t"/>
            <a:pathLst>
              <a:path extrusionOk="0" h="808722" w="2344122">
                <a:moveTo>
                  <a:pt x="0" y="0"/>
                </a:moveTo>
                <a:lnTo>
                  <a:pt x="2344122" y="0"/>
                </a:lnTo>
                <a:lnTo>
                  <a:pt x="2344122" y="808722"/>
                </a:lnTo>
                <a:lnTo>
                  <a:pt x="0" y="8087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2024-06-11T13:21:59Z</dcterms:created>
  <dc:creator>Marcela Hallová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0x010100FC39A8C05164174D8B0CC0E9EA7C08B6</vt:lpwstr>
  </property>
  <property fmtid="{D5CDD505-2E9C-101B-9397-08002B2CF9AE}" pid="3" name="MediaServiceImageTags">
    <vt:lpwstr/>
  </property>
</Properties>
</file>