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 id="2147483658" r:id="rId5"/>
    <p:sldMasterId id="2147483670" r:id="rId6"/>
    <p:sldMasterId id="2147483679" r:id="rId7"/>
  </p:sldMasterIdLst>
  <p:notesMasterIdLst>
    <p:notesMasterId r:id="rId37"/>
  </p:notesMasterIdLst>
  <p:sldIdLst>
    <p:sldId id="296" r:id="rId8"/>
    <p:sldId id="377" r:id="rId9"/>
    <p:sldId id="261" r:id="rId10"/>
    <p:sldId id="378" r:id="rId11"/>
    <p:sldId id="379" r:id="rId12"/>
    <p:sldId id="290" r:id="rId13"/>
    <p:sldId id="292" r:id="rId14"/>
    <p:sldId id="380" r:id="rId15"/>
    <p:sldId id="381" r:id="rId16"/>
    <p:sldId id="382" r:id="rId17"/>
    <p:sldId id="383" r:id="rId18"/>
    <p:sldId id="384" r:id="rId19"/>
    <p:sldId id="269" r:id="rId20"/>
    <p:sldId id="385" r:id="rId21"/>
    <p:sldId id="386" r:id="rId22"/>
    <p:sldId id="387" r:id="rId23"/>
    <p:sldId id="388" r:id="rId24"/>
    <p:sldId id="355" r:id="rId25"/>
    <p:sldId id="389" r:id="rId26"/>
    <p:sldId id="390" r:id="rId27"/>
    <p:sldId id="391" r:id="rId28"/>
    <p:sldId id="392" r:id="rId29"/>
    <p:sldId id="393" r:id="rId30"/>
    <p:sldId id="394" r:id="rId31"/>
    <p:sldId id="372" r:id="rId32"/>
    <p:sldId id="311" r:id="rId33"/>
    <p:sldId id="278" r:id="rId34"/>
    <p:sldId id="287" r:id="rId35"/>
    <p:sldId id="265" r:id="rId36"/>
  </p:sldIdLst>
  <p:sldSz cx="12192000" cy="6858000"/>
  <p:notesSz cx="7104063" cy="10234613"/>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AB5"/>
    <a:srgbClr val="FF983B"/>
    <a:srgbClr val="C2D8D5"/>
    <a:srgbClr val="FFAA5A"/>
    <a:srgbClr val="DCE8E6"/>
    <a:srgbClr val="FF800D"/>
    <a:srgbClr val="0066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redný štýl 2 - zvýrazneni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redný štýl 2 - zvýrazneni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92206" autoAdjust="0"/>
  </p:normalViewPr>
  <p:slideViewPr>
    <p:cSldViewPr snapToGrid="0">
      <p:cViewPr varScale="1">
        <p:scale>
          <a:sx n="105" d="100"/>
          <a:sy n="105" d="100"/>
        </p:scale>
        <p:origin x="456" y="114"/>
      </p:cViewPr>
      <p:guideLst/>
    </p:cSldViewPr>
  </p:slideViewPr>
  <p:outlineViewPr>
    <p:cViewPr>
      <p:scale>
        <a:sx n="33" d="100"/>
        <a:sy n="33" d="100"/>
      </p:scale>
      <p:origin x="0" y="-3283"/>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hyperlink" Target="https://anti-fraud.ec.europa.eu/olaf-and-you/report-fraud_en"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anti-fraud.ec.europa.eu/olaf-and-you/report-fraud_en"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3BDDD-C51D-489A-9D83-484E1B007317}"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2B708D23-F7BA-4009-8042-F59C4DB86A34}">
      <dgm:prSet custT="1"/>
      <dgm:spPr/>
      <dgm:t>
        <a:bodyPr/>
        <a:lstStyle/>
        <a:p>
          <a:pPr>
            <a:lnSpc>
              <a:spcPct val="100000"/>
            </a:lnSpc>
          </a:pPr>
          <a:r>
            <a:rPr lang="es" sz="3200" b="1">
              <a:latin typeface="Aptos" panose="020B0004020202020204" pitchFamily="34" charset="0"/>
            </a:rPr>
            <a:t>CONTENIDO</a:t>
          </a:r>
          <a:endParaRPr lang="en-US" sz="3200" dirty="0">
            <a:latin typeface="Aptos" panose="020B0004020202020204" pitchFamily="34" charset="0"/>
          </a:endParaRPr>
        </a:p>
      </dgm:t>
    </dgm:pt>
    <dgm:pt modelId="{294AC199-2143-4C5C-9F47-99B86156D936}" type="parTrans" cxnId="{014C43CB-3CC6-43CD-B58E-5B4857063AE5}">
      <dgm:prSet/>
      <dgm:spPr/>
      <dgm:t>
        <a:bodyPr/>
        <a:lstStyle/>
        <a:p>
          <a:endParaRPr lang="en-US" sz="2400">
            <a:latin typeface="Aptos" panose="020B0004020202020204" pitchFamily="34" charset="0"/>
          </a:endParaRPr>
        </a:p>
      </dgm:t>
    </dgm:pt>
    <dgm:pt modelId="{2B847863-9BDA-465B-98F6-E4A85A2330AD}" type="sibTrans" cxnId="{014C43CB-3CC6-43CD-B58E-5B4857063AE5}">
      <dgm:prSet/>
      <dgm:spPr/>
      <dgm:t>
        <a:bodyPr/>
        <a:lstStyle/>
        <a:p>
          <a:endParaRPr lang="en-US" sz="2400">
            <a:latin typeface="Aptos" panose="020B0004020202020204" pitchFamily="34" charset="0"/>
          </a:endParaRPr>
        </a:p>
      </dgm:t>
    </dgm:pt>
    <dgm:pt modelId="{FB63ECC2-F2C3-44FF-A373-AFC169BF9AD1}">
      <dgm:prSet custT="1"/>
      <dgm:spPr/>
      <dgm:t>
        <a:bodyPr/>
        <a:lstStyle/>
        <a:p>
          <a:pPr>
            <a:lnSpc>
              <a:spcPct val="100000"/>
            </a:lnSpc>
          </a:pPr>
          <a:r>
            <a:rPr lang="es" sz="2400" kern="1200" dirty="0">
              <a:latin typeface="Aptos" panose="020B0004020202020204" pitchFamily="34" charset="0"/>
              <a:cs typeface="Calibri" panose="020F0502020204030204" pitchFamily="34" charset="0"/>
            </a:rPr>
            <a:t>Introducción</a:t>
          </a:r>
          <a:endParaRPr lang="en-US" sz="2400" kern="1200" dirty="0">
            <a:latin typeface="Aptos" panose="020B0004020202020204" pitchFamily="34" charset="0"/>
            <a:ea typeface="+mn-ea"/>
            <a:cs typeface="+mn-cs"/>
          </a:endParaRPr>
        </a:p>
      </dgm:t>
    </dgm:pt>
    <dgm:pt modelId="{0E843898-55EF-4317-A849-6D38A4A6A4F2}" type="parTrans" cxnId="{3102CDD2-1FB6-4CD7-8AAB-7DFE7543CFE2}">
      <dgm:prSet/>
      <dgm:spPr/>
      <dgm:t>
        <a:bodyPr/>
        <a:lstStyle/>
        <a:p>
          <a:endParaRPr lang="en-US" sz="2400">
            <a:latin typeface="Aptos" panose="020B0004020202020204" pitchFamily="34" charset="0"/>
          </a:endParaRPr>
        </a:p>
      </dgm:t>
    </dgm:pt>
    <dgm:pt modelId="{EE950033-B44C-41B2-8F1A-FA46F6CDD9C9}" type="sibTrans" cxnId="{3102CDD2-1FB6-4CD7-8AAB-7DFE7543CFE2}">
      <dgm:prSet/>
      <dgm:spPr/>
      <dgm:t>
        <a:bodyPr/>
        <a:lstStyle/>
        <a:p>
          <a:endParaRPr lang="en-US" sz="2400">
            <a:latin typeface="Aptos" panose="020B0004020202020204" pitchFamily="34" charset="0"/>
          </a:endParaRPr>
        </a:p>
      </dgm:t>
    </dgm:pt>
    <dgm:pt modelId="{579F5918-B840-4DAD-A874-55B063A14ED8}">
      <dgm:prSet custT="1"/>
      <dgm:spPr/>
      <dgm:t>
        <a:bodyPr/>
        <a:lstStyle/>
        <a:p>
          <a:pPr>
            <a:lnSpc>
              <a:spcPct val="100000"/>
            </a:lnSpc>
          </a:pPr>
          <a:r>
            <a:rPr lang="es" sz="2400" kern="1200" dirty="0">
              <a:latin typeface="Aptos" panose="020B0004020202020204" pitchFamily="34" charset="0"/>
              <a:cs typeface="Calibri" panose="020F0502020204030204" pitchFamily="34" charset="0"/>
            </a:rPr>
            <a:t>Identidad </a:t>
          </a:r>
          <a:endParaRPr lang="en-US" sz="2400" kern="1200" dirty="0">
            <a:latin typeface="Aptos" panose="020B0004020202020204" pitchFamily="34" charset="0"/>
            <a:ea typeface="+mn-ea"/>
            <a:cs typeface="+mn-cs"/>
          </a:endParaRPr>
        </a:p>
      </dgm:t>
    </dgm:pt>
    <dgm:pt modelId="{6734107E-7D19-4A42-931F-3A5FF1C620B7}" type="parTrans" cxnId="{2CA61305-8D6F-405B-B02D-CED25D02CF64}">
      <dgm:prSet/>
      <dgm:spPr/>
      <dgm:t>
        <a:bodyPr/>
        <a:lstStyle/>
        <a:p>
          <a:endParaRPr lang="en-US" sz="2400">
            <a:latin typeface="Aptos" panose="020B0004020202020204" pitchFamily="34" charset="0"/>
          </a:endParaRPr>
        </a:p>
      </dgm:t>
    </dgm:pt>
    <dgm:pt modelId="{29216139-11BC-4060-BE36-9F1CC7F809DD}" type="sibTrans" cxnId="{2CA61305-8D6F-405B-B02D-CED25D02CF64}">
      <dgm:prSet/>
      <dgm:spPr/>
      <dgm:t>
        <a:bodyPr/>
        <a:lstStyle/>
        <a:p>
          <a:endParaRPr lang="en-US" sz="2400">
            <a:latin typeface="Aptos" panose="020B0004020202020204" pitchFamily="34" charset="0"/>
          </a:endParaRPr>
        </a:p>
      </dgm:t>
    </dgm:pt>
    <dgm:pt modelId="{078842D6-6B74-42A5-B67C-0A37A4CD31A9}">
      <dgm:prSet custT="1"/>
      <dgm:spPr/>
      <dgm:t>
        <a:bodyPr/>
        <a:lstStyle/>
        <a:p>
          <a:pPr>
            <a:lnSpc>
              <a:spcPct val="100000"/>
            </a:lnSpc>
          </a:pPr>
          <a:r>
            <a:rPr lang="es" sz="2400" kern="1200" dirty="0">
              <a:latin typeface="Aptos" panose="020B0004020202020204" pitchFamily="34" charset="0"/>
              <a:cs typeface="Calibri" panose="020F0502020204030204" pitchFamily="34" charset="0"/>
            </a:rPr>
            <a:t>Huella digital</a:t>
          </a:r>
          <a:endParaRPr lang="en-US" sz="2400" kern="1200" dirty="0">
            <a:latin typeface="Aptos" panose="020B0004020202020204" pitchFamily="34" charset="0"/>
            <a:ea typeface="+mn-ea"/>
            <a:cs typeface="+mn-cs"/>
          </a:endParaRPr>
        </a:p>
      </dgm:t>
    </dgm:pt>
    <dgm:pt modelId="{B47EDC7C-9CE6-4AA9-982F-78B6A8C403B1}" type="parTrans" cxnId="{7827F8DB-3E16-4708-80CA-FCCE918B4AC2}">
      <dgm:prSet/>
      <dgm:spPr/>
      <dgm:t>
        <a:bodyPr/>
        <a:lstStyle/>
        <a:p>
          <a:endParaRPr lang="en-US" sz="2400">
            <a:latin typeface="Aptos" panose="020B0004020202020204" pitchFamily="34" charset="0"/>
          </a:endParaRPr>
        </a:p>
      </dgm:t>
    </dgm:pt>
    <dgm:pt modelId="{129BE90E-C04F-4DEC-8864-8FB101226F7D}" type="sibTrans" cxnId="{7827F8DB-3E16-4708-80CA-FCCE918B4AC2}">
      <dgm:prSet/>
      <dgm:spPr/>
      <dgm:t>
        <a:bodyPr/>
        <a:lstStyle/>
        <a:p>
          <a:endParaRPr lang="en-US" sz="2400">
            <a:latin typeface="Aptos" panose="020B0004020202020204" pitchFamily="34" charset="0"/>
          </a:endParaRPr>
        </a:p>
      </dgm:t>
    </dgm:pt>
    <dgm:pt modelId="{ADB94454-2E8E-4ED0-8076-D0014D06EE10}">
      <dgm:prSet custT="1"/>
      <dgm:spPr/>
      <dgm:t>
        <a:bodyPr/>
        <a:lstStyle/>
        <a:p>
          <a:pPr>
            <a:lnSpc>
              <a:spcPct val="100000"/>
            </a:lnSpc>
          </a:pPr>
          <a:r>
            <a:rPr lang="es-ES" sz="2400" kern="1200" dirty="0">
              <a:latin typeface="Aptos" panose="020B0004020202020204" pitchFamily="34" charset="0"/>
              <a:cs typeface="Calibri" panose="020F0502020204030204" pitchFamily="34" charset="0"/>
            </a:rPr>
            <a:t>Mejores prácticas para proteger la identidad y la huella digital</a:t>
          </a:r>
          <a:endParaRPr lang="en-US" sz="2400" kern="1200" dirty="0">
            <a:latin typeface="Aptos" panose="020B0004020202020204" pitchFamily="34" charset="0"/>
            <a:ea typeface="+mn-ea"/>
            <a:cs typeface="+mn-cs"/>
          </a:endParaRPr>
        </a:p>
      </dgm:t>
    </dgm:pt>
    <dgm:pt modelId="{A1F73035-1984-4496-BF33-81A8AF3D1DFE}" type="parTrans" cxnId="{83D2A868-7914-4223-AC8D-E069710DD3ED}">
      <dgm:prSet/>
      <dgm:spPr/>
      <dgm:t>
        <a:bodyPr/>
        <a:lstStyle/>
        <a:p>
          <a:endParaRPr lang="en-US" sz="2400">
            <a:latin typeface="Aptos" panose="020B0004020202020204" pitchFamily="34" charset="0"/>
          </a:endParaRPr>
        </a:p>
      </dgm:t>
    </dgm:pt>
    <dgm:pt modelId="{028CC942-95C9-49D6-90B9-E424882F2F6E}" type="sibTrans" cxnId="{83D2A868-7914-4223-AC8D-E069710DD3ED}">
      <dgm:prSet/>
      <dgm:spPr/>
      <dgm:t>
        <a:bodyPr/>
        <a:lstStyle/>
        <a:p>
          <a:endParaRPr lang="en-US" sz="2400">
            <a:latin typeface="Aptos" panose="020B0004020202020204" pitchFamily="34" charset="0"/>
          </a:endParaRPr>
        </a:p>
      </dgm:t>
    </dgm:pt>
    <dgm:pt modelId="{27DDA80A-4EAA-4D66-9B0C-884472597098}" type="pres">
      <dgm:prSet presAssocID="{B243BDDD-C51D-489A-9D83-484E1B007317}" presName="vert0" presStyleCnt="0">
        <dgm:presLayoutVars>
          <dgm:dir/>
          <dgm:animOne val="branch"/>
          <dgm:animLvl val="lvl"/>
        </dgm:presLayoutVars>
      </dgm:prSet>
      <dgm:spPr/>
    </dgm:pt>
    <dgm:pt modelId="{75D8C951-EFFD-4FFC-AF76-CDA07FA13611}" type="pres">
      <dgm:prSet presAssocID="{2B708D23-F7BA-4009-8042-F59C4DB86A34}" presName="thickLine" presStyleLbl="alignNode1" presStyleIdx="0" presStyleCnt="5"/>
      <dgm:spPr/>
    </dgm:pt>
    <dgm:pt modelId="{B42A43A9-44AF-4625-8DA0-09BCE32AAA3B}" type="pres">
      <dgm:prSet presAssocID="{2B708D23-F7BA-4009-8042-F59C4DB86A34}" presName="horz1" presStyleCnt="0"/>
      <dgm:spPr/>
    </dgm:pt>
    <dgm:pt modelId="{6857DFD6-E532-4C2F-8E0F-DDB6EB97F0A2}" type="pres">
      <dgm:prSet presAssocID="{2B708D23-F7BA-4009-8042-F59C4DB86A34}" presName="tx1" presStyleLbl="revTx" presStyleIdx="0" presStyleCnt="5"/>
      <dgm:spPr/>
    </dgm:pt>
    <dgm:pt modelId="{25265A2D-DFAA-476B-B86B-5B46AD100A7D}" type="pres">
      <dgm:prSet presAssocID="{2B708D23-F7BA-4009-8042-F59C4DB86A34}" presName="vert1" presStyleCnt="0"/>
      <dgm:spPr/>
    </dgm:pt>
    <dgm:pt modelId="{BA978681-798E-4E8B-9906-702C602C2001}" type="pres">
      <dgm:prSet presAssocID="{FB63ECC2-F2C3-44FF-A373-AFC169BF9AD1}" presName="thickLine" presStyleLbl="alignNode1" presStyleIdx="1" presStyleCnt="5"/>
      <dgm:spPr/>
    </dgm:pt>
    <dgm:pt modelId="{D56C6F22-FF19-4181-981B-2901566BF9E5}" type="pres">
      <dgm:prSet presAssocID="{FB63ECC2-F2C3-44FF-A373-AFC169BF9AD1}" presName="horz1" presStyleCnt="0"/>
      <dgm:spPr/>
    </dgm:pt>
    <dgm:pt modelId="{CCC219AF-C8D7-4CA7-AF96-133CB193B538}" type="pres">
      <dgm:prSet presAssocID="{FB63ECC2-F2C3-44FF-A373-AFC169BF9AD1}" presName="tx1" presStyleLbl="revTx" presStyleIdx="1" presStyleCnt="5"/>
      <dgm:spPr/>
    </dgm:pt>
    <dgm:pt modelId="{0897EE1B-CBD1-403C-8A81-4D615CFDDEEF}" type="pres">
      <dgm:prSet presAssocID="{FB63ECC2-F2C3-44FF-A373-AFC169BF9AD1}" presName="vert1" presStyleCnt="0"/>
      <dgm:spPr/>
    </dgm:pt>
    <dgm:pt modelId="{9B43BAE5-18C7-477B-B28A-7E020CBF5F7B}" type="pres">
      <dgm:prSet presAssocID="{579F5918-B840-4DAD-A874-55B063A14ED8}" presName="thickLine" presStyleLbl="alignNode1" presStyleIdx="2" presStyleCnt="5"/>
      <dgm:spPr/>
    </dgm:pt>
    <dgm:pt modelId="{0B4067AB-CD46-4ECA-BEE7-829EDC4A5CCF}" type="pres">
      <dgm:prSet presAssocID="{579F5918-B840-4DAD-A874-55B063A14ED8}" presName="horz1" presStyleCnt="0"/>
      <dgm:spPr/>
    </dgm:pt>
    <dgm:pt modelId="{E4558840-8C6C-481B-8684-6366253DF07C}" type="pres">
      <dgm:prSet presAssocID="{579F5918-B840-4DAD-A874-55B063A14ED8}" presName="tx1" presStyleLbl="revTx" presStyleIdx="2" presStyleCnt="5"/>
      <dgm:spPr/>
    </dgm:pt>
    <dgm:pt modelId="{54BBA686-F1E4-44DA-B734-11637E00264E}" type="pres">
      <dgm:prSet presAssocID="{579F5918-B840-4DAD-A874-55B063A14ED8}" presName="vert1" presStyleCnt="0"/>
      <dgm:spPr/>
    </dgm:pt>
    <dgm:pt modelId="{FE5EB41F-DC81-47AF-8DFE-8B2FC44AE86B}" type="pres">
      <dgm:prSet presAssocID="{078842D6-6B74-42A5-B67C-0A37A4CD31A9}" presName="thickLine" presStyleLbl="alignNode1" presStyleIdx="3" presStyleCnt="5"/>
      <dgm:spPr/>
    </dgm:pt>
    <dgm:pt modelId="{35A75E32-9E93-44B9-A895-20F19CA75056}" type="pres">
      <dgm:prSet presAssocID="{078842D6-6B74-42A5-B67C-0A37A4CD31A9}" presName="horz1" presStyleCnt="0"/>
      <dgm:spPr/>
    </dgm:pt>
    <dgm:pt modelId="{267E7B5F-1C43-410C-83C8-908BF621182B}" type="pres">
      <dgm:prSet presAssocID="{078842D6-6B74-42A5-B67C-0A37A4CD31A9}" presName="tx1" presStyleLbl="revTx" presStyleIdx="3" presStyleCnt="5"/>
      <dgm:spPr/>
    </dgm:pt>
    <dgm:pt modelId="{AEE056C0-CD07-44BB-950A-9F7311746DE0}" type="pres">
      <dgm:prSet presAssocID="{078842D6-6B74-42A5-B67C-0A37A4CD31A9}" presName="vert1" presStyleCnt="0"/>
      <dgm:spPr/>
    </dgm:pt>
    <dgm:pt modelId="{996B8815-0BC1-49F5-9553-1DBF6F5EA2EA}" type="pres">
      <dgm:prSet presAssocID="{ADB94454-2E8E-4ED0-8076-D0014D06EE10}" presName="thickLine" presStyleLbl="alignNode1" presStyleIdx="4" presStyleCnt="5"/>
      <dgm:spPr/>
    </dgm:pt>
    <dgm:pt modelId="{E8C01C51-40FD-4FFB-8CCE-476A9D628DC5}" type="pres">
      <dgm:prSet presAssocID="{ADB94454-2E8E-4ED0-8076-D0014D06EE10}" presName="horz1" presStyleCnt="0"/>
      <dgm:spPr/>
    </dgm:pt>
    <dgm:pt modelId="{6EF04FAA-CDBB-45AF-B0C2-49E51794CC51}" type="pres">
      <dgm:prSet presAssocID="{ADB94454-2E8E-4ED0-8076-D0014D06EE10}" presName="tx1" presStyleLbl="revTx" presStyleIdx="4" presStyleCnt="5"/>
      <dgm:spPr/>
    </dgm:pt>
    <dgm:pt modelId="{D54F728D-CDB6-47AB-B096-56795C947C10}" type="pres">
      <dgm:prSet presAssocID="{ADB94454-2E8E-4ED0-8076-D0014D06EE10}" presName="vert1" presStyleCnt="0"/>
      <dgm:spPr/>
    </dgm:pt>
  </dgm:ptLst>
  <dgm:cxnLst>
    <dgm:cxn modelId="{2CA61305-8D6F-405B-B02D-CED25D02CF64}" srcId="{B243BDDD-C51D-489A-9D83-484E1B007317}" destId="{579F5918-B840-4DAD-A874-55B063A14ED8}" srcOrd="2" destOrd="0" parTransId="{6734107E-7D19-4A42-931F-3A5FF1C620B7}" sibTransId="{29216139-11BC-4060-BE36-9F1CC7F809DD}"/>
    <dgm:cxn modelId="{83D2A868-7914-4223-AC8D-E069710DD3ED}" srcId="{B243BDDD-C51D-489A-9D83-484E1B007317}" destId="{ADB94454-2E8E-4ED0-8076-D0014D06EE10}" srcOrd="4" destOrd="0" parTransId="{A1F73035-1984-4496-BF33-81A8AF3D1DFE}" sibTransId="{028CC942-95C9-49D6-90B9-E424882F2F6E}"/>
    <dgm:cxn modelId="{0E66D569-5F97-411E-A3C4-B635DC1A6F6A}" type="presOf" srcId="{ADB94454-2E8E-4ED0-8076-D0014D06EE10}" destId="{6EF04FAA-CDBB-45AF-B0C2-49E51794CC51}" srcOrd="0" destOrd="0" presId="urn:microsoft.com/office/officeart/2008/layout/LinedList"/>
    <dgm:cxn modelId="{7E6F6853-7509-43C4-B3DD-43942D18BE05}" type="presOf" srcId="{FB63ECC2-F2C3-44FF-A373-AFC169BF9AD1}" destId="{CCC219AF-C8D7-4CA7-AF96-133CB193B538}" srcOrd="0" destOrd="0" presId="urn:microsoft.com/office/officeart/2008/layout/LinedList"/>
    <dgm:cxn modelId="{D1B94057-DC29-43A6-8D57-B67DB051726D}" type="presOf" srcId="{B243BDDD-C51D-489A-9D83-484E1B007317}" destId="{27DDA80A-4EAA-4D66-9B0C-884472597098}" srcOrd="0" destOrd="0" presId="urn:microsoft.com/office/officeart/2008/layout/LinedList"/>
    <dgm:cxn modelId="{A73F9858-CBD7-474D-B223-5805D0121F6B}" type="presOf" srcId="{078842D6-6B74-42A5-B67C-0A37A4CD31A9}" destId="{267E7B5F-1C43-410C-83C8-908BF621182B}" srcOrd="0" destOrd="0" presId="urn:microsoft.com/office/officeart/2008/layout/LinedList"/>
    <dgm:cxn modelId="{3B453CB0-2FB6-49E1-B9D7-286B9EAB2AB5}" type="presOf" srcId="{2B708D23-F7BA-4009-8042-F59C4DB86A34}" destId="{6857DFD6-E532-4C2F-8E0F-DDB6EB97F0A2}" srcOrd="0" destOrd="0" presId="urn:microsoft.com/office/officeart/2008/layout/LinedList"/>
    <dgm:cxn modelId="{014C43CB-3CC6-43CD-B58E-5B4857063AE5}" srcId="{B243BDDD-C51D-489A-9D83-484E1B007317}" destId="{2B708D23-F7BA-4009-8042-F59C4DB86A34}" srcOrd="0" destOrd="0" parTransId="{294AC199-2143-4C5C-9F47-99B86156D936}" sibTransId="{2B847863-9BDA-465B-98F6-E4A85A2330AD}"/>
    <dgm:cxn modelId="{3102CDD2-1FB6-4CD7-8AAB-7DFE7543CFE2}" srcId="{B243BDDD-C51D-489A-9D83-484E1B007317}" destId="{FB63ECC2-F2C3-44FF-A373-AFC169BF9AD1}" srcOrd="1" destOrd="0" parTransId="{0E843898-55EF-4317-A849-6D38A4A6A4F2}" sibTransId="{EE950033-B44C-41B2-8F1A-FA46F6CDD9C9}"/>
    <dgm:cxn modelId="{7827F8DB-3E16-4708-80CA-FCCE918B4AC2}" srcId="{B243BDDD-C51D-489A-9D83-484E1B007317}" destId="{078842D6-6B74-42A5-B67C-0A37A4CD31A9}" srcOrd="3" destOrd="0" parTransId="{B47EDC7C-9CE6-4AA9-982F-78B6A8C403B1}" sibTransId="{129BE90E-C04F-4DEC-8864-8FB101226F7D}"/>
    <dgm:cxn modelId="{9F4C5EFC-C052-40F1-A672-7EA342F24687}" type="presOf" srcId="{579F5918-B840-4DAD-A874-55B063A14ED8}" destId="{E4558840-8C6C-481B-8684-6366253DF07C}" srcOrd="0" destOrd="0" presId="urn:microsoft.com/office/officeart/2008/layout/LinedList"/>
    <dgm:cxn modelId="{392A0562-D3BB-4285-976E-BBE9651A3F39}" type="presParOf" srcId="{27DDA80A-4EAA-4D66-9B0C-884472597098}" destId="{75D8C951-EFFD-4FFC-AF76-CDA07FA13611}" srcOrd="0" destOrd="0" presId="urn:microsoft.com/office/officeart/2008/layout/LinedList"/>
    <dgm:cxn modelId="{34B2180D-AC51-417E-9ACA-CD5F05B167F6}" type="presParOf" srcId="{27DDA80A-4EAA-4D66-9B0C-884472597098}" destId="{B42A43A9-44AF-4625-8DA0-09BCE32AAA3B}" srcOrd="1" destOrd="0" presId="urn:microsoft.com/office/officeart/2008/layout/LinedList"/>
    <dgm:cxn modelId="{02DDF74F-F5E4-4704-898D-B24547D034D9}" type="presParOf" srcId="{B42A43A9-44AF-4625-8DA0-09BCE32AAA3B}" destId="{6857DFD6-E532-4C2F-8E0F-DDB6EB97F0A2}" srcOrd="0" destOrd="0" presId="urn:microsoft.com/office/officeart/2008/layout/LinedList"/>
    <dgm:cxn modelId="{BC2A651B-0A98-4D32-B772-DB1BA603EA3B}" type="presParOf" srcId="{B42A43A9-44AF-4625-8DA0-09BCE32AAA3B}" destId="{25265A2D-DFAA-476B-B86B-5B46AD100A7D}" srcOrd="1" destOrd="0" presId="urn:microsoft.com/office/officeart/2008/layout/LinedList"/>
    <dgm:cxn modelId="{5A50E452-F7E1-47AD-A50C-EAA8B70B01E0}" type="presParOf" srcId="{27DDA80A-4EAA-4D66-9B0C-884472597098}" destId="{BA978681-798E-4E8B-9906-702C602C2001}" srcOrd="2" destOrd="0" presId="urn:microsoft.com/office/officeart/2008/layout/LinedList"/>
    <dgm:cxn modelId="{1714F9C2-3AC6-4FB7-A67E-850CBA48FAFC}" type="presParOf" srcId="{27DDA80A-4EAA-4D66-9B0C-884472597098}" destId="{D56C6F22-FF19-4181-981B-2901566BF9E5}" srcOrd="3" destOrd="0" presId="urn:microsoft.com/office/officeart/2008/layout/LinedList"/>
    <dgm:cxn modelId="{88FC369A-9094-49F4-A98A-44C5CC3915D0}" type="presParOf" srcId="{D56C6F22-FF19-4181-981B-2901566BF9E5}" destId="{CCC219AF-C8D7-4CA7-AF96-133CB193B538}" srcOrd="0" destOrd="0" presId="urn:microsoft.com/office/officeart/2008/layout/LinedList"/>
    <dgm:cxn modelId="{B705389A-64B1-42C3-9121-8767FC10476E}" type="presParOf" srcId="{D56C6F22-FF19-4181-981B-2901566BF9E5}" destId="{0897EE1B-CBD1-403C-8A81-4D615CFDDEEF}" srcOrd="1" destOrd="0" presId="urn:microsoft.com/office/officeart/2008/layout/LinedList"/>
    <dgm:cxn modelId="{9011CD5A-48FD-44E9-82EB-7E65D3DABE7B}" type="presParOf" srcId="{27DDA80A-4EAA-4D66-9B0C-884472597098}" destId="{9B43BAE5-18C7-477B-B28A-7E020CBF5F7B}" srcOrd="4" destOrd="0" presId="urn:microsoft.com/office/officeart/2008/layout/LinedList"/>
    <dgm:cxn modelId="{A33E6F82-BB5A-447A-AB2B-681B8CCFE491}" type="presParOf" srcId="{27DDA80A-4EAA-4D66-9B0C-884472597098}" destId="{0B4067AB-CD46-4ECA-BEE7-829EDC4A5CCF}" srcOrd="5" destOrd="0" presId="urn:microsoft.com/office/officeart/2008/layout/LinedList"/>
    <dgm:cxn modelId="{B7035F88-77C0-470B-B3C7-8C876B9B85E5}" type="presParOf" srcId="{0B4067AB-CD46-4ECA-BEE7-829EDC4A5CCF}" destId="{E4558840-8C6C-481B-8684-6366253DF07C}" srcOrd="0" destOrd="0" presId="urn:microsoft.com/office/officeart/2008/layout/LinedList"/>
    <dgm:cxn modelId="{23FB126A-1842-48AB-8B90-10081C2F10EE}" type="presParOf" srcId="{0B4067AB-CD46-4ECA-BEE7-829EDC4A5CCF}" destId="{54BBA686-F1E4-44DA-B734-11637E00264E}" srcOrd="1" destOrd="0" presId="urn:microsoft.com/office/officeart/2008/layout/LinedList"/>
    <dgm:cxn modelId="{6910C3B0-B71C-4D6A-8770-530B839EEFF9}" type="presParOf" srcId="{27DDA80A-4EAA-4D66-9B0C-884472597098}" destId="{FE5EB41F-DC81-47AF-8DFE-8B2FC44AE86B}" srcOrd="6" destOrd="0" presId="urn:microsoft.com/office/officeart/2008/layout/LinedList"/>
    <dgm:cxn modelId="{31D17906-8BDE-46BE-9034-2A34E714CD9F}" type="presParOf" srcId="{27DDA80A-4EAA-4D66-9B0C-884472597098}" destId="{35A75E32-9E93-44B9-A895-20F19CA75056}" srcOrd="7" destOrd="0" presId="urn:microsoft.com/office/officeart/2008/layout/LinedList"/>
    <dgm:cxn modelId="{0358966E-622C-4E40-8594-B32B5B863C33}" type="presParOf" srcId="{35A75E32-9E93-44B9-A895-20F19CA75056}" destId="{267E7B5F-1C43-410C-83C8-908BF621182B}" srcOrd="0" destOrd="0" presId="urn:microsoft.com/office/officeart/2008/layout/LinedList"/>
    <dgm:cxn modelId="{05B3E1A4-6599-4477-86C2-9D56E2C0FF4D}" type="presParOf" srcId="{35A75E32-9E93-44B9-A895-20F19CA75056}" destId="{AEE056C0-CD07-44BB-950A-9F7311746DE0}" srcOrd="1" destOrd="0" presId="urn:microsoft.com/office/officeart/2008/layout/LinedList"/>
    <dgm:cxn modelId="{08D72C03-0B63-4252-A43A-02D9106CEB56}" type="presParOf" srcId="{27DDA80A-4EAA-4D66-9B0C-884472597098}" destId="{996B8815-0BC1-49F5-9553-1DBF6F5EA2EA}" srcOrd="8" destOrd="0" presId="urn:microsoft.com/office/officeart/2008/layout/LinedList"/>
    <dgm:cxn modelId="{E2ADC9FA-C411-4671-8F89-25AD303CC3D3}" type="presParOf" srcId="{27DDA80A-4EAA-4D66-9B0C-884472597098}" destId="{E8C01C51-40FD-4FFB-8CCE-476A9D628DC5}" srcOrd="9" destOrd="0" presId="urn:microsoft.com/office/officeart/2008/layout/LinedList"/>
    <dgm:cxn modelId="{2BB61A54-C64F-43F8-A128-F339C7A04DD2}" type="presParOf" srcId="{E8C01C51-40FD-4FFB-8CCE-476A9D628DC5}" destId="{6EF04FAA-CDBB-45AF-B0C2-49E51794CC51}" srcOrd="0" destOrd="0" presId="urn:microsoft.com/office/officeart/2008/layout/LinedList"/>
    <dgm:cxn modelId="{EDC846F4-DB5D-4015-984B-384C2D58E3F9}" type="presParOf" srcId="{E8C01C51-40FD-4FFB-8CCE-476A9D628DC5}" destId="{D54F728D-CDB6-47AB-B096-56795C947C1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0176A9-3008-4470-B339-7DA411F3FA3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12F2013-268E-472B-B229-B83F95114716}">
      <dgm:prSet custT="1"/>
      <dgm:spPr/>
      <dgm:t>
        <a:bodyPr/>
        <a:lstStyle/>
        <a:p>
          <a:pPr algn="l"/>
          <a:r>
            <a:rPr lang="es" sz="1800" dirty="0">
              <a:effectLst/>
              <a:latin typeface="Aptos" panose="020B0004020202020204" pitchFamily="34" charset="0"/>
              <a:cs typeface="Times New Roman" panose="02020603050405020304" pitchFamily="18" charset="0"/>
            </a:rPr>
            <a:t>Registrar información: (tipo de fraude, fecha/hora exacta, qué información fue robada, números de cuentas bancarias, nombres y datos de contacto de potenciales estafadores, documentación disponible: correos electrónicos, conversaciones de chat, capturas de pantalla, etc.) .</a:t>
          </a:r>
          <a:endParaRPr lang="en-US" sz="1800" dirty="0">
            <a:latin typeface="Aptos" panose="020B0004020202020204" pitchFamily="34" charset="0"/>
          </a:endParaRPr>
        </a:p>
      </dgm:t>
    </dgm:pt>
    <dgm:pt modelId="{A84CF643-293F-495D-917A-35CCC1DB2B14}" type="parTrans" cxnId="{5346C4EC-3244-4BF1-9D32-AA10197D04B4}">
      <dgm:prSet/>
      <dgm:spPr/>
      <dgm:t>
        <a:bodyPr/>
        <a:lstStyle/>
        <a:p>
          <a:endParaRPr lang="en-US" sz="1800"/>
        </a:p>
      </dgm:t>
    </dgm:pt>
    <dgm:pt modelId="{17F045DD-D7B1-4AE3-8866-E82659B8F7D8}" type="sibTrans" cxnId="{5346C4EC-3244-4BF1-9D32-AA10197D04B4}">
      <dgm:prSet/>
      <dgm:spPr/>
      <dgm:t>
        <a:bodyPr/>
        <a:lstStyle/>
        <a:p>
          <a:endParaRPr lang="en-US" sz="1800"/>
        </a:p>
      </dgm:t>
    </dgm:pt>
    <dgm:pt modelId="{F3539200-59B0-4954-8CB6-5B267AE2A7D7}">
      <dgm:prSet custT="1"/>
      <dgm:spPr/>
      <dgm:t>
        <a:bodyPr/>
        <a:lstStyle/>
        <a:p>
          <a:r>
            <a:rPr lang="es" sz="1800" dirty="0">
              <a:effectLst/>
              <a:cs typeface="Times New Roman" panose="02020603050405020304" pitchFamily="18" charset="0"/>
            </a:rPr>
            <a:t>Contacte a todas las instituciones donde fue robada la información (bancos, compañías de tarjetas, compañías de seguros) y solicite el </a:t>
          </a:r>
          <a:br>
            <a:rPr lang="en-US" sz="1800" dirty="0">
              <a:effectLst/>
              <a:cs typeface="Times New Roman" panose="02020603050405020304" pitchFamily="18" charset="0"/>
            </a:rPr>
          </a:br>
          <a:r>
            <a:rPr lang="es" sz="1800" dirty="0">
              <a:effectLst/>
              <a:cs typeface="Times New Roman" panose="02020603050405020304" pitchFamily="18" charset="0"/>
            </a:rPr>
            <a:t>bloqueo de sus cuentas y tarjetas.</a:t>
          </a:r>
          <a:br>
            <a:rPr lang="en-GB" sz="1800" i="0" dirty="0"/>
          </a:br>
          <a:endParaRPr lang="en-US" sz="1800" dirty="0"/>
        </a:p>
      </dgm:t>
    </dgm:pt>
    <dgm:pt modelId="{8E46C8D8-A380-43AE-9F45-5B856070FD87}" type="parTrans" cxnId="{5528877E-CEAA-440F-A76D-A000AC1A3106}">
      <dgm:prSet/>
      <dgm:spPr/>
      <dgm:t>
        <a:bodyPr/>
        <a:lstStyle/>
        <a:p>
          <a:endParaRPr lang="en-US" sz="1800"/>
        </a:p>
      </dgm:t>
    </dgm:pt>
    <dgm:pt modelId="{EF796658-6BE0-4B3C-85DE-70751AF33336}" type="sibTrans" cxnId="{5528877E-CEAA-440F-A76D-A000AC1A3106}">
      <dgm:prSet/>
      <dgm:spPr/>
      <dgm:t>
        <a:bodyPr/>
        <a:lstStyle/>
        <a:p>
          <a:endParaRPr lang="en-US" sz="1800"/>
        </a:p>
      </dgm:t>
    </dgm:pt>
    <dgm:pt modelId="{26EC05B4-FC4F-4B56-BBE6-1773FB4AAFDF}">
      <dgm:prSet custT="1"/>
      <dgm:spPr/>
      <dgm:t>
        <a:bodyPr/>
        <a:lstStyle/>
        <a:p>
          <a:r>
            <a:rPr lang="es" sz="1800" dirty="0">
              <a:effectLst/>
              <a:latin typeface="Aptos" panose="020B0004020202020204" pitchFamily="34" charset="0"/>
              <a:cs typeface="Times New Roman" panose="02020603050405020304" pitchFamily="18" charset="0"/>
            </a:rPr>
            <a:t>Cambie las contraseñas de todas las cuentas en línea.</a:t>
          </a:r>
          <a:br>
            <a:rPr lang="en-GB" sz="1800" i="0" dirty="0"/>
          </a:br>
          <a:endParaRPr lang="en-US" sz="1800" dirty="0"/>
        </a:p>
      </dgm:t>
    </dgm:pt>
    <dgm:pt modelId="{FC5809E3-8E3C-4822-BD47-DE0F3B57D22B}" type="parTrans" cxnId="{9E872841-6F0E-44E0-A676-FE81D5C4F0CD}">
      <dgm:prSet/>
      <dgm:spPr/>
      <dgm:t>
        <a:bodyPr/>
        <a:lstStyle/>
        <a:p>
          <a:endParaRPr lang="en-US" sz="1800"/>
        </a:p>
      </dgm:t>
    </dgm:pt>
    <dgm:pt modelId="{BCD4F127-2615-473F-BF14-EFFB7713925E}" type="sibTrans" cxnId="{9E872841-6F0E-44E0-A676-FE81D5C4F0CD}">
      <dgm:prSet/>
      <dgm:spPr/>
      <dgm:t>
        <a:bodyPr/>
        <a:lstStyle/>
        <a:p>
          <a:endParaRPr lang="en-US" sz="1800"/>
        </a:p>
      </dgm:t>
    </dgm:pt>
    <dgm:pt modelId="{28D1D669-7C14-41B4-8FEC-D682B63C9150}">
      <dgm:prSet custT="1"/>
      <dgm:spPr/>
      <dgm:t>
        <a:bodyPr/>
        <a:lstStyle/>
        <a:p>
          <a:r>
            <a:rPr lang="es" sz="1800" dirty="0">
              <a:effectLst/>
              <a:latin typeface="Aptos" panose="020B0004020202020204" pitchFamily="34" charset="0"/>
              <a:cs typeface="Times New Roman" panose="02020603050405020304" pitchFamily="18" charset="0"/>
            </a:rPr>
            <a:t>Denuncie el fraude a las autoridades: presente una denuncia penal ante la policía y solicite una copia del documento del informe del incidente. Denuncie también el fraude a otras instituciones y plataformas pertinentes </a:t>
          </a:r>
          <a:r>
            <a:rPr lang="es" sz="1800" dirty="0">
              <a:latin typeface="Aptos" panose="020B0004020202020204" pitchFamily="34" charset="0"/>
              <a:cs typeface="Times New Roman" panose="02020603050405020304" pitchFamily="18" charset="0"/>
            </a:rPr>
            <a:t>:</a:t>
          </a:r>
          <a:br>
            <a:rPr lang="en-GB" sz="1800" i="0" dirty="0"/>
          </a:br>
          <a:endParaRPr lang="en-US" sz="1800" dirty="0"/>
        </a:p>
      </dgm:t>
    </dgm:pt>
    <dgm:pt modelId="{5CC0FA36-22D6-4E03-B158-F9A8D05BAA05}" type="parTrans" cxnId="{DB15703D-08A3-4FA1-8CA4-8C6C8625AFCF}">
      <dgm:prSet/>
      <dgm:spPr/>
      <dgm:t>
        <a:bodyPr/>
        <a:lstStyle/>
        <a:p>
          <a:endParaRPr lang="en-US" sz="1800"/>
        </a:p>
      </dgm:t>
    </dgm:pt>
    <dgm:pt modelId="{243B0457-B49E-4952-8C74-F83509474E8C}" type="sibTrans" cxnId="{DB15703D-08A3-4FA1-8CA4-8C6C8625AFCF}">
      <dgm:prSet/>
      <dgm:spPr/>
      <dgm:t>
        <a:bodyPr/>
        <a:lstStyle/>
        <a:p>
          <a:endParaRPr lang="en-US" sz="1800"/>
        </a:p>
      </dgm:t>
    </dgm:pt>
    <dgm:pt modelId="{50A21F13-5AB2-416D-AE5D-83F8F9AC2A7B}">
      <dgm:prSet custT="1"/>
      <dgm:spPr/>
      <dgm:t>
        <a:bodyPr/>
        <a:lstStyle/>
        <a:p>
          <a:r>
            <a:rPr lang="es" sz="1800" b="1" dirty="0">
              <a:solidFill>
                <a:srgbClr val="FF983B"/>
              </a:solidFill>
              <a:effectLst/>
              <a:latin typeface="Aptos" panose="020B0004020202020204" pitchFamily="34" charset="0"/>
              <a:ea typeface="Cambria" panose="02040503050406030204" pitchFamily="18" charset="0"/>
              <a:cs typeface="Times New Roman" panose="02020603050405020304" pitchFamily="18" charset="0"/>
            </a:rPr>
            <a:t>Oficina de Protección de Datos Personales de su país</a:t>
          </a:r>
        </a:p>
        <a:p>
          <a:r>
            <a:rPr lang="es" sz="1800" dirty="0">
              <a:effectLst/>
              <a:latin typeface="Aptos" panose="020B0004020202020204" pitchFamily="34" charset="0"/>
              <a:ea typeface="Cambria" panose="02040503050406030204" pitchFamily="18" charset="0"/>
              <a:cs typeface="Times New Roman" panose="02020603050405020304" pitchFamily="18" charset="0"/>
            </a:rPr>
            <a:t>Lucha contra el fraude en Europa</a:t>
          </a:r>
          <a:r>
            <a:rPr lang="es" sz="1800" b="1" dirty="0">
              <a:effectLst/>
              <a:latin typeface="Aptos" panose="020B0004020202020204" pitchFamily="34" charset="0"/>
              <a:ea typeface="Cambria" panose="02040503050406030204" pitchFamily="18" charset="0"/>
              <a:cs typeface="Times New Roman" panose="02020603050405020304" pitchFamily="18" charset="0"/>
            </a:rPr>
            <a:t> </a:t>
          </a:r>
          <a:r>
            <a:rPr lang="es" sz="1800" dirty="0">
              <a:latin typeface="Aptos" panose="020B0004020202020204" pitchFamily="34" charset="0"/>
              <a:ea typeface="Cambria" panose="02040503050406030204" pitchFamily="18" charset="0"/>
              <a:cs typeface="Times New Roman" panose="02020603050405020304" pitchFamily="18" charset="0"/>
            </a:rPr>
            <a:t>Oficina: </a:t>
          </a:r>
          <a:r>
            <a:rPr lang="es" sz="1800" u="sng" dirty="0">
              <a:effectLst/>
              <a:latin typeface="Aptos" panose="020B0004020202020204" pitchFamily="34" charset="0"/>
              <a:ea typeface="Cambria" panose="02040503050406030204" pitchFamily="18" charset="0"/>
              <a:cs typeface="Times New Roman" panose="02020603050405020304" pitchFamily="18" charset="0"/>
              <a:hlinkClick xmlns:r="http://schemas.openxmlformats.org/officeDocument/2006/relationships" r:id="rId1"/>
            </a:rPr>
            <a:t>https://anti-fraud.ec.europa.eu/olaf-and-you/report-fraud_en</a:t>
          </a:r>
          <a:endParaRPr lang="en-US" sz="1800" dirty="0">
            <a:latin typeface="Aptos" panose="020B0004020202020204" pitchFamily="34" charset="0"/>
          </a:endParaRPr>
        </a:p>
      </dgm:t>
    </dgm:pt>
    <dgm:pt modelId="{BED7AC7D-5FF1-4124-9B91-DB734BCDE00D}" type="parTrans" cxnId="{543C5DFA-92AC-4110-9366-D53273B62618}">
      <dgm:prSet/>
      <dgm:spPr/>
      <dgm:t>
        <a:bodyPr/>
        <a:lstStyle/>
        <a:p>
          <a:endParaRPr lang="en-US" sz="1800"/>
        </a:p>
      </dgm:t>
    </dgm:pt>
    <dgm:pt modelId="{15144FE5-8F44-4694-B500-72FBC238D32C}" type="sibTrans" cxnId="{543C5DFA-92AC-4110-9366-D53273B62618}">
      <dgm:prSet/>
      <dgm:spPr/>
      <dgm:t>
        <a:bodyPr/>
        <a:lstStyle/>
        <a:p>
          <a:endParaRPr lang="en-US" sz="1800"/>
        </a:p>
      </dgm:t>
    </dgm:pt>
    <dgm:pt modelId="{B640623A-2D1F-4720-A4FC-C1310A4E5CBD}" type="pres">
      <dgm:prSet presAssocID="{460176A9-3008-4470-B339-7DA411F3FA3C}" presName="vert0" presStyleCnt="0">
        <dgm:presLayoutVars>
          <dgm:dir/>
          <dgm:animOne val="branch"/>
          <dgm:animLvl val="lvl"/>
        </dgm:presLayoutVars>
      </dgm:prSet>
      <dgm:spPr/>
    </dgm:pt>
    <dgm:pt modelId="{3C65039A-A173-49DF-AA77-FE515BC33B90}" type="pres">
      <dgm:prSet presAssocID="{212F2013-268E-472B-B229-B83F95114716}" presName="thickLine" presStyleLbl="alignNode1" presStyleIdx="0" presStyleCnt="5"/>
      <dgm:spPr/>
    </dgm:pt>
    <dgm:pt modelId="{3E518E13-88A7-4065-86D9-577C0037F1F2}" type="pres">
      <dgm:prSet presAssocID="{212F2013-268E-472B-B229-B83F95114716}" presName="horz1" presStyleCnt="0"/>
      <dgm:spPr/>
    </dgm:pt>
    <dgm:pt modelId="{39B62D15-4092-4C06-8066-7F10CBD645EB}" type="pres">
      <dgm:prSet presAssocID="{212F2013-268E-472B-B229-B83F95114716}" presName="tx1" presStyleLbl="revTx" presStyleIdx="0" presStyleCnt="5" custScaleY="108386"/>
      <dgm:spPr/>
    </dgm:pt>
    <dgm:pt modelId="{0C83BA3E-2BCE-4CE7-BB13-39F9F6718EE8}" type="pres">
      <dgm:prSet presAssocID="{212F2013-268E-472B-B229-B83F95114716}" presName="vert1" presStyleCnt="0"/>
      <dgm:spPr/>
    </dgm:pt>
    <dgm:pt modelId="{A480B676-6182-4138-A101-BDE2E4AEE97D}" type="pres">
      <dgm:prSet presAssocID="{F3539200-59B0-4954-8CB6-5B267AE2A7D7}" presName="thickLine" presStyleLbl="alignNode1" presStyleIdx="1" presStyleCnt="5"/>
      <dgm:spPr/>
    </dgm:pt>
    <dgm:pt modelId="{48E63E53-6821-4FA7-86BA-2386371CD4BD}" type="pres">
      <dgm:prSet presAssocID="{F3539200-59B0-4954-8CB6-5B267AE2A7D7}" presName="horz1" presStyleCnt="0"/>
      <dgm:spPr/>
    </dgm:pt>
    <dgm:pt modelId="{9A716216-994B-4AF5-AC7D-079559277E31}" type="pres">
      <dgm:prSet presAssocID="{F3539200-59B0-4954-8CB6-5B267AE2A7D7}" presName="tx1" presStyleLbl="revTx" presStyleIdx="1" presStyleCnt="5"/>
      <dgm:spPr/>
    </dgm:pt>
    <dgm:pt modelId="{10682BAE-2DA2-4157-933B-2037195AD8BA}" type="pres">
      <dgm:prSet presAssocID="{F3539200-59B0-4954-8CB6-5B267AE2A7D7}" presName="vert1" presStyleCnt="0"/>
      <dgm:spPr/>
    </dgm:pt>
    <dgm:pt modelId="{00391F2C-4C15-4859-91DD-719C7B43F58B}" type="pres">
      <dgm:prSet presAssocID="{26EC05B4-FC4F-4B56-BBE6-1773FB4AAFDF}" presName="thickLine" presStyleLbl="alignNode1" presStyleIdx="2" presStyleCnt="5"/>
      <dgm:spPr/>
    </dgm:pt>
    <dgm:pt modelId="{41FA328D-B1D3-41CB-8372-46F339EE4A87}" type="pres">
      <dgm:prSet presAssocID="{26EC05B4-FC4F-4B56-BBE6-1773FB4AAFDF}" presName="horz1" presStyleCnt="0"/>
      <dgm:spPr/>
    </dgm:pt>
    <dgm:pt modelId="{DBFDDACA-A584-4916-9B4C-68F298AE2444}" type="pres">
      <dgm:prSet presAssocID="{26EC05B4-FC4F-4B56-BBE6-1773FB4AAFDF}" presName="tx1" presStyleLbl="revTx" presStyleIdx="2" presStyleCnt="5" custScaleY="52365"/>
      <dgm:spPr/>
    </dgm:pt>
    <dgm:pt modelId="{DA06E4B3-C49E-4479-93A1-31AAE5A3F844}" type="pres">
      <dgm:prSet presAssocID="{26EC05B4-FC4F-4B56-BBE6-1773FB4AAFDF}" presName="vert1" presStyleCnt="0"/>
      <dgm:spPr/>
    </dgm:pt>
    <dgm:pt modelId="{59B91375-88CF-413D-A96D-AB03487373B0}" type="pres">
      <dgm:prSet presAssocID="{28D1D669-7C14-41B4-8FEC-D682B63C9150}" presName="thickLine" presStyleLbl="alignNode1" presStyleIdx="3" presStyleCnt="5"/>
      <dgm:spPr/>
    </dgm:pt>
    <dgm:pt modelId="{DD3EBDB3-00BE-4305-ADDC-8F694C0813C8}" type="pres">
      <dgm:prSet presAssocID="{28D1D669-7C14-41B4-8FEC-D682B63C9150}" presName="horz1" presStyleCnt="0"/>
      <dgm:spPr/>
    </dgm:pt>
    <dgm:pt modelId="{17C5F7E9-220A-40CA-95D1-9E338D76EEE6}" type="pres">
      <dgm:prSet presAssocID="{28D1D669-7C14-41B4-8FEC-D682B63C9150}" presName="tx1" presStyleLbl="revTx" presStyleIdx="3" presStyleCnt="5"/>
      <dgm:spPr/>
    </dgm:pt>
    <dgm:pt modelId="{08FA275E-2744-4D22-A48B-E14A44A21A4B}" type="pres">
      <dgm:prSet presAssocID="{28D1D669-7C14-41B4-8FEC-D682B63C9150}" presName="vert1" presStyleCnt="0"/>
      <dgm:spPr/>
    </dgm:pt>
    <dgm:pt modelId="{D2EA28D9-07F8-4CB1-B81D-1CF69ADB1D43}" type="pres">
      <dgm:prSet presAssocID="{50A21F13-5AB2-416D-AE5D-83F8F9AC2A7B}" presName="thickLine" presStyleLbl="alignNode1" presStyleIdx="4" presStyleCnt="5"/>
      <dgm:spPr/>
    </dgm:pt>
    <dgm:pt modelId="{DF645A6D-4BDD-4478-8FA9-9782EC8E2553}" type="pres">
      <dgm:prSet presAssocID="{50A21F13-5AB2-416D-AE5D-83F8F9AC2A7B}" presName="horz1" presStyleCnt="0"/>
      <dgm:spPr/>
    </dgm:pt>
    <dgm:pt modelId="{9D5B5233-56B6-4F09-A9F8-E5BF4FE37917}" type="pres">
      <dgm:prSet presAssocID="{50A21F13-5AB2-416D-AE5D-83F8F9AC2A7B}" presName="tx1" presStyleLbl="revTx" presStyleIdx="4" presStyleCnt="5"/>
      <dgm:spPr/>
    </dgm:pt>
    <dgm:pt modelId="{D43377B3-5676-492C-96A2-76085A915A12}" type="pres">
      <dgm:prSet presAssocID="{50A21F13-5AB2-416D-AE5D-83F8F9AC2A7B}" presName="vert1" presStyleCnt="0"/>
      <dgm:spPr/>
    </dgm:pt>
  </dgm:ptLst>
  <dgm:cxnLst>
    <dgm:cxn modelId="{F07F7B2A-7AD3-4CE0-AAA6-5A91C833264A}" type="presOf" srcId="{460176A9-3008-4470-B339-7DA411F3FA3C}" destId="{B640623A-2D1F-4720-A4FC-C1310A4E5CBD}" srcOrd="0" destOrd="0" presId="urn:microsoft.com/office/officeart/2008/layout/LinedList"/>
    <dgm:cxn modelId="{B0D4D12A-78F2-441A-8737-A82065217B06}" type="presOf" srcId="{212F2013-268E-472B-B229-B83F95114716}" destId="{39B62D15-4092-4C06-8066-7F10CBD645EB}" srcOrd="0" destOrd="0" presId="urn:microsoft.com/office/officeart/2008/layout/LinedList"/>
    <dgm:cxn modelId="{8C8BDC35-6792-4292-A7D4-8A668D9E4C98}" type="presOf" srcId="{50A21F13-5AB2-416D-AE5D-83F8F9AC2A7B}" destId="{9D5B5233-56B6-4F09-A9F8-E5BF4FE37917}" srcOrd="0" destOrd="0" presId="urn:microsoft.com/office/officeart/2008/layout/LinedList"/>
    <dgm:cxn modelId="{DB15703D-08A3-4FA1-8CA4-8C6C8625AFCF}" srcId="{460176A9-3008-4470-B339-7DA411F3FA3C}" destId="{28D1D669-7C14-41B4-8FEC-D682B63C9150}" srcOrd="3" destOrd="0" parTransId="{5CC0FA36-22D6-4E03-B158-F9A8D05BAA05}" sibTransId="{243B0457-B49E-4952-8C74-F83509474E8C}"/>
    <dgm:cxn modelId="{9E872841-6F0E-44E0-A676-FE81D5C4F0CD}" srcId="{460176A9-3008-4470-B339-7DA411F3FA3C}" destId="{26EC05B4-FC4F-4B56-BBE6-1773FB4AAFDF}" srcOrd="2" destOrd="0" parTransId="{FC5809E3-8E3C-4822-BD47-DE0F3B57D22B}" sibTransId="{BCD4F127-2615-473F-BF14-EFFB7713925E}"/>
    <dgm:cxn modelId="{5528877E-CEAA-440F-A76D-A000AC1A3106}" srcId="{460176A9-3008-4470-B339-7DA411F3FA3C}" destId="{F3539200-59B0-4954-8CB6-5B267AE2A7D7}" srcOrd="1" destOrd="0" parTransId="{8E46C8D8-A380-43AE-9F45-5B856070FD87}" sibTransId="{EF796658-6BE0-4B3C-85DE-70751AF33336}"/>
    <dgm:cxn modelId="{F6394791-8A13-4DDA-8D59-4CBAB5E195D0}" type="presOf" srcId="{28D1D669-7C14-41B4-8FEC-D682B63C9150}" destId="{17C5F7E9-220A-40CA-95D1-9E338D76EEE6}" srcOrd="0" destOrd="0" presId="urn:microsoft.com/office/officeart/2008/layout/LinedList"/>
    <dgm:cxn modelId="{191E66A5-DC19-4457-9BD1-62F4F865A6CA}" type="presOf" srcId="{26EC05B4-FC4F-4B56-BBE6-1773FB4AAFDF}" destId="{DBFDDACA-A584-4916-9B4C-68F298AE2444}" srcOrd="0" destOrd="0" presId="urn:microsoft.com/office/officeart/2008/layout/LinedList"/>
    <dgm:cxn modelId="{D46D28D2-0778-4DE0-A3CD-D69A28294267}" type="presOf" srcId="{F3539200-59B0-4954-8CB6-5B267AE2A7D7}" destId="{9A716216-994B-4AF5-AC7D-079559277E31}" srcOrd="0" destOrd="0" presId="urn:microsoft.com/office/officeart/2008/layout/LinedList"/>
    <dgm:cxn modelId="{5346C4EC-3244-4BF1-9D32-AA10197D04B4}" srcId="{460176A9-3008-4470-B339-7DA411F3FA3C}" destId="{212F2013-268E-472B-B229-B83F95114716}" srcOrd="0" destOrd="0" parTransId="{A84CF643-293F-495D-917A-35CCC1DB2B14}" sibTransId="{17F045DD-D7B1-4AE3-8866-E82659B8F7D8}"/>
    <dgm:cxn modelId="{543C5DFA-92AC-4110-9366-D53273B62618}" srcId="{460176A9-3008-4470-B339-7DA411F3FA3C}" destId="{50A21F13-5AB2-416D-AE5D-83F8F9AC2A7B}" srcOrd="4" destOrd="0" parTransId="{BED7AC7D-5FF1-4124-9B91-DB734BCDE00D}" sibTransId="{15144FE5-8F44-4694-B500-72FBC238D32C}"/>
    <dgm:cxn modelId="{0CD86C59-F6D2-4CCF-8C01-5FD9D3FC75AD}" type="presParOf" srcId="{B640623A-2D1F-4720-A4FC-C1310A4E5CBD}" destId="{3C65039A-A173-49DF-AA77-FE515BC33B90}" srcOrd="0" destOrd="0" presId="urn:microsoft.com/office/officeart/2008/layout/LinedList"/>
    <dgm:cxn modelId="{7BBFD913-493F-49FD-A2EC-21731640E39E}" type="presParOf" srcId="{B640623A-2D1F-4720-A4FC-C1310A4E5CBD}" destId="{3E518E13-88A7-4065-86D9-577C0037F1F2}" srcOrd="1" destOrd="0" presId="urn:microsoft.com/office/officeart/2008/layout/LinedList"/>
    <dgm:cxn modelId="{FBD8409A-BB8C-4BE3-9200-8427BEC2D929}" type="presParOf" srcId="{3E518E13-88A7-4065-86D9-577C0037F1F2}" destId="{39B62D15-4092-4C06-8066-7F10CBD645EB}" srcOrd="0" destOrd="0" presId="urn:microsoft.com/office/officeart/2008/layout/LinedList"/>
    <dgm:cxn modelId="{2C3D051F-C81B-4A48-B632-B3318A683028}" type="presParOf" srcId="{3E518E13-88A7-4065-86D9-577C0037F1F2}" destId="{0C83BA3E-2BCE-4CE7-BB13-39F9F6718EE8}" srcOrd="1" destOrd="0" presId="urn:microsoft.com/office/officeart/2008/layout/LinedList"/>
    <dgm:cxn modelId="{3CE5301E-B73A-4BDC-8477-AE76C02A5A1F}" type="presParOf" srcId="{B640623A-2D1F-4720-A4FC-C1310A4E5CBD}" destId="{A480B676-6182-4138-A101-BDE2E4AEE97D}" srcOrd="2" destOrd="0" presId="urn:microsoft.com/office/officeart/2008/layout/LinedList"/>
    <dgm:cxn modelId="{3D1A94A4-9583-46E4-BA68-E8CED74C0B0F}" type="presParOf" srcId="{B640623A-2D1F-4720-A4FC-C1310A4E5CBD}" destId="{48E63E53-6821-4FA7-86BA-2386371CD4BD}" srcOrd="3" destOrd="0" presId="urn:microsoft.com/office/officeart/2008/layout/LinedList"/>
    <dgm:cxn modelId="{02E75E83-2221-4E26-AF25-18367CD584F1}" type="presParOf" srcId="{48E63E53-6821-4FA7-86BA-2386371CD4BD}" destId="{9A716216-994B-4AF5-AC7D-079559277E31}" srcOrd="0" destOrd="0" presId="urn:microsoft.com/office/officeart/2008/layout/LinedList"/>
    <dgm:cxn modelId="{4FB84AF7-23FE-49FA-957B-6DF0DE556C88}" type="presParOf" srcId="{48E63E53-6821-4FA7-86BA-2386371CD4BD}" destId="{10682BAE-2DA2-4157-933B-2037195AD8BA}" srcOrd="1" destOrd="0" presId="urn:microsoft.com/office/officeart/2008/layout/LinedList"/>
    <dgm:cxn modelId="{54FD466D-D5B1-43C7-BC9E-151F3EBABD05}" type="presParOf" srcId="{B640623A-2D1F-4720-A4FC-C1310A4E5CBD}" destId="{00391F2C-4C15-4859-91DD-719C7B43F58B}" srcOrd="4" destOrd="0" presId="urn:microsoft.com/office/officeart/2008/layout/LinedList"/>
    <dgm:cxn modelId="{63DFDE40-C880-4407-BC31-4C2B6232A2FE}" type="presParOf" srcId="{B640623A-2D1F-4720-A4FC-C1310A4E5CBD}" destId="{41FA328D-B1D3-41CB-8372-46F339EE4A87}" srcOrd="5" destOrd="0" presId="urn:microsoft.com/office/officeart/2008/layout/LinedList"/>
    <dgm:cxn modelId="{3A73E029-CB83-467A-8AC1-E6DFEC494F5D}" type="presParOf" srcId="{41FA328D-B1D3-41CB-8372-46F339EE4A87}" destId="{DBFDDACA-A584-4916-9B4C-68F298AE2444}" srcOrd="0" destOrd="0" presId="urn:microsoft.com/office/officeart/2008/layout/LinedList"/>
    <dgm:cxn modelId="{4A386420-1367-478E-A982-6CBC05253DC0}" type="presParOf" srcId="{41FA328D-B1D3-41CB-8372-46F339EE4A87}" destId="{DA06E4B3-C49E-4479-93A1-31AAE5A3F844}" srcOrd="1" destOrd="0" presId="urn:microsoft.com/office/officeart/2008/layout/LinedList"/>
    <dgm:cxn modelId="{B4E17DAC-B6CD-4593-B96D-26F02283CA9E}" type="presParOf" srcId="{B640623A-2D1F-4720-A4FC-C1310A4E5CBD}" destId="{59B91375-88CF-413D-A96D-AB03487373B0}" srcOrd="6" destOrd="0" presId="urn:microsoft.com/office/officeart/2008/layout/LinedList"/>
    <dgm:cxn modelId="{28D4EC52-35EB-41AC-A525-C0872C87ABCF}" type="presParOf" srcId="{B640623A-2D1F-4720-A4FC-C1310A4E5CBD}" destId="{DD3EBDB3-00BE-4305-ADDC-8F694C0813C8}" srcOrd="7" destOrd="0" presId="urn:microsoft.com/office/officeart/2008/layout/LinedList"/>
    <dgm:cxn modelId="{5190FB1B-2889-46E2-91DF-D172434A8F7B}" type="presParOf" srcId="{DD3EBDB3-00BE-4305-ADDC-8F694C0813C8}" destId="{17C5F7E9-220A-40CA-95D1-9E338D76EEE6}" srcOrd="0" destOrd="0" presId="urn:microsoft.com/office/officeart/2008/layout/LinedList"/>
    <dgm:cxn modelId="{A551603F-A150-44EE-A977-0361D558C377}" type="presParOf" srcId="{DD3EBDB3-00BE-4305-ADDC-8F694C0813C8}" destId="{08FA275E-2744-4D22-A48B-E14A44A21A4B}" srcOrd="1" destOrd="0" presId="urn:microsoft.com/office/officeart/2008/layout/LinedList"/>
    <dgm:cxn modelId="{4ECF7AD9-09C8-4153-AF6C-E90DC3ABEF7F}" type="presParOf" srcId="{B640623A-2D1F-4720-A4FC-C1310A4E5CBD}" destId="{D2EA28D9-07F8-4CB1-B81D-1CF69ADB1D43}" srcOrd="8" destOrd="0" presId="urn:microsoft.com/office/officeart/2008/layout/LinedList"/>
    <dgm:cxn modelId="{31739404-4E65-430A-940C-EE7C16418C0C}" type="presParOf" srcId="{B640623A-2D1F-4720-A4FC-C1310A4E5CBD}" destId="{DF645A6D-4BDD-4478-8FA9-9782EC8E2553}" srcOrd="9" destOrd="0" presId="urn:microsoft.com/office/officeart/2008/layout/LinedList"/>
    <dgm:cxn modelId="{E745ADFF-41C1-4AA2-8811-423C565B6AF2}" type="presParOf" srcId="{DF645A6D-4BDD-4478-8FA9-9782EC8E2553}" destId="{9D5B5233-56B6-4F09-A9F8-E5BF4FE37917}" srcOrd="0" destOrd="0" presId="urn:microsoft.com/office/officeart/2008/layout/LinedList"/>
    <dgm:cxn modelId="{538BFFA4-137F-4744-A6D7-80A0339926C0}" type="presParOf" srcId="{DF645A6D-4BDD-4478-8FA9-9782EC8E2553}" destId="{D43377B3-5676-492C-96A2-76085A915A1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8C951-EFFD-4FFC-AF76-CDA07FA13611}">
      <dsp:nvSpPr>
        <dsp:cNvPr id="0" name=""/>
        <dsp:cNvSpPr/>
      </dsp:nvSpPr>
      <dsp:spPr>
        <a:xfrm>
          <a:off x="0" y="586"/>
          <a:ext cx="6972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7DFD6-E532-4C2F-8E0F-DDB6EB97F0A2}">
      <dsp:nvSpPr>
        <dsp:cNvPr id="0" name=""/>
        <dsp:cNvSpPr/>
      </dsp:nvSpPr>
      <dsp:spPr>
        <a:xfrm>
          <a:off x="0" y="586"/>
          <a:ext cx="6972975" cy="96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100000"/>
            </a:lnSpc>
            <a:spcBef>
              <a:spcPct val="0"/>
            </a:spcBef>
            <a:spcAft>
              <a:spcPct val="35000"/>
            </a:spcAft>
            <a:buNone/>
          </a:pPr>
          <a:r>
            <a:rPr lang="es" sz="3200" b="1" kern="1200">
              <a:latin typeface="Aptos" panose="020B0004020202020204" pitchFamily="34" charset="0"/>
            </a:rPr>
            <a:t>CONTENIDO</a:t>
          </a:r>
          <a:endParaRPr lang="en-US" sz="3200" kern="1200" dirty="0">
            <a:latin typeface="Aptos" panose="020B0004020202020204" pitchFamily="34" charset="0"/>
          </a:endParaRPr>
        </a:p>
      </dsp:txBody>
      <dsp:txXfrm>
        <a:off x="0" y="586"/>
        <a:ext cx="6972975" cy="960609"/>
      </dsp:txXfrm>
    </dsp:sp>
    <dsp:sp modelId="{BA978681-798E-4E8B-9906-702C602C2001}">
      <dsp:nvSpPr>
        <dsp:cNvPr id="0" name=""/>
        <dsp:cNvSpPr/>
      </dsp:nvSpPr>
      <dsp:spPr>
        <a:xfrm>
          <a:off x="0" y="961195"/>
          <a:ext cx="69729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C219AF-C8D7-4CA7-AF96-133CB193B538}">
      <dsp:nvSpPr>
        <dsp:cNvPr id="0" name=""/>
        <dsp:cNvSpPr/>
      </dsp:nvSpPr>
      <dsp:spPr>
        <a:xfrm>
          <a:off x="0" y="961195"/>
          <a:ext cx="6972975" cy="96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s" sz="2400" kern="1200" dirty="0">
              <a:latin typeface="Aptos" panose="020B0004020202020204" pitchFamily="34" charset="0"/>
              <a:cs typeface="Calibri" panose="020F0502020204030204" pitchFamily="34" charset="0"/>
            </a:rPr>
            <a:t>Introducción</a:t>
          </a:r>
          <a:endParaRPr lang="en-US" sz="2400" kern="1200" dirty="0">
            <a:latin typeface="Aptos" panose="020B0004020202020204" pitchFamily="34" charset="0"/>
            <a:ea typeface="+mn-ea"/>
            <a:cs typeface="+mn-cs"/>
          </a:endParaRPr>
        </a:p>
      </dsp:txBody>
      <dsp:txXfrm>
        <a:off x="0" y="961195"/>
        <a:ext cx="6972975" cy="960609"/>
      </dsp:txXfrm>
    </dsp:sp>
    <dsp:sp modelId="{9B43BAE5-18C7-477B-B28A-7E020CBF5F7B}">
      <dsp:nvSpPr>
        <dsp:cNvPr id="0" name=""/>
        <dsp:cNvSpPr/>
      </dsp:nvSpPr>
      <dsp:spPr>
        <a:xfrm>
          <a:off x="0" y="1921805"/>
          <a:ext cx="69729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58840-8C6C-481B-8684-6366253DF07C}">
      <dsp:nvSpPr>
        <dsp:cNvPr id="0" name=""/>
        <dsp:cNvSpPr/>
      </dsp:nvSpPr>
      <dsp:spPr>
        <a:xfrm>
          <a:off x="0" y="1921805"/>
          <a:ext cx="6972975" cy="96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s" sz="2400" kern="1200" dirty="0">
              <a:latin typeface="Aptos" panose="020B0004020202020204" pitchFamily="34" charset="0"/>
              <a:cs typeface="Calibri" panose="020F0502020204030204" pitchFamily="34" charset="0"/>
            </a:rPr>
            <a:t>Identidad </a:t>
          </a:r>
          <a:endParaRPr lang="en-US" sz="2400" kern="1200" dirty="0">
            <a:latin typeface="Aptos" panose="020B0004020202020204" pitchFamily="34" charset="0"/>
            <a:ea typeface="+mn-ea"/>
            <a:cs typeface="+mn-cs"/>
          </a:endParaRPr>
        </a:p>
      </dsp:txBody>
      <dsp:txXfrm>
        <a:off x="0" y="1921805"/>
        <a:ext cx="6972975" cy="960609"/>
      </dsp:txXfrm>
    </dsp:sp>
    <dsp:sp modelId="{FE5EB41F-DC81-47AF-8DFE-8B2FC44AE86B}">
      <dsp:nvSpPr>
        <dsp:cNvPr id="0" name=""/>
        <dsp:cNvSpPr/>
      </dsp:nvSpPr>
      <dsp:spPr>
        <a:xfrm>
          <a:off x="0" y="2882414"/>
          <a:ext cx="69729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E7B5F-1C43-410C-83C8-908BF621182B}">
      <dsp:nvSpPr>
        <dsp:cNvPr id="0" name=""/>
        <dsp:cNvSpPr/>
      </dsp:nvSpPr>
      <dsp:spPr>
        <a:xfrm>
          <a:off x="0" y="2882414"/>
          <a:ext cx="6972975" cy="96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s" sz="2400" kern="1200" dirty="0">
              <a:latin typeface="Aptos" panose="020B0004020202020204" pitchFamily="34" charset="0"/>
              <a:cs typeface="Calibri" panose="020F0502020204030204" pitchFamily="34" charset="0"/>
            </a:rPr>
            <a:t>Huella digital</a:t>
          </a:r>
          <a:endParaRPr lang="en-US" sz="2400" kern="1200" dirty="0">
            <a:latin typeface="Aptos" panose="020B0004020202020204" pitchFamily="34" charset="0"/>
            <a:ea typeface="+mn-ea"/>
            <a:cs typeface="+mn-cs"/>
          </a:endParaRPr>
        </a:p>
      </dsp:txBody>
      <dsp:txXfrm>
        <a:off x="0" y="2882414"/>
        <a:ext cx="6972975" cy="960609"/>
      </dsp:txXfrm>
    </dsp:sp>
    <dsp:sp modelId="{996B8815-0BC1-49F5-9553-1DBF6F5EA2EA}">
      <dsp:nvSpPr>
        <dsp:cNvPr id="0" name=""/>
        <dsp:cNvSpPr/>
      </dsp:nvSpPr>
      <dsp:spPr>
        <a:xfrm>
          <a:off x="0" y="3843024"/>
          <a:ext cx="69729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04FAA-CDBB-45AF-B0C2-49E51794CC51}">
      <dsp:nvSpPr>
        <dsp:cNvPr id="0" name=""/>
        <dsp:cNvSpPr/>
      </dsp:nvSpPr>
      <dsp:spPr>
        <a:xfrm>
          <a:off x="0" y="3843024"/>
          <a:ext cx="6972975" cy="96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s-ES" sz="2400" kern="1200" dirty="0">
              <a:latin typeface="Aptos" panose="020B0004020202020204" pitchFamily="34" charset="0"/>
              <a:cs typeface="Calibri" panose="020F0502020204030204" pitchFamily="34" charset="0"/>
            </a:rPr>
            <a:t>Mejores prácticas para proteger la identidad y la huella digital</a:t>
          </a:r>
          <a:endParaRPr lang="en-US" sz="2400" kern="1200" dirty="0">
            <a:latin typeface="Aptos" panose="020B0004020202020204" pitchFamily="34" charset="0"/>
            <a:ea typeface="+mn-ea"/>
            <a:cs typeface="+mn-cs"/>
          </a:endParaRPr>
        </a:p>
      </dsp:txBody>
      <dsp:txXfrm>
        <a:off x="0" y="3843024"/>
        <a:ext cx="6972975" cy="960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5039A-A173-49DF-AA77-FE515BC33B90}">
      <dsp:nvSpPr>
        <dsp:cNvPr id="0" name=""/>
        <dsp:cNvSpPr/>
      </dsp:nvSpPr>
      <dsp:spPr>
        <a:xfrm>
          <a:off x="0" y="3062"/>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62D15-4092-4C06-8066-7F10CBD645EB}">
      <dsp:nvSpPr>
        <dsp:cNvPr id="0" name=""/>
        <dsp:cNvSpPr/>
      </dsp:nvSpPr>
      <dsp:spPr>
        <a:xfrm>
          <a:off x="0" y="3062"/>
          <a:ext cx="6893773" cy="1300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 sz="1800" kern="1200" dirty="0">
              <a:effectLst/>
              <a:latin typeface="Aptos" panose="020B0004020202020204" pitchFamily="34" charset="0"/>
              <a:cs typeface="Times New Roman" panose="02020603050405020304" pitchFamily="18" charset="0"/>
            </a:rPr>
            <a:t>Registrar información: (tipo de fraude, fecha/hora exacta, qué información fue robada, números de cuentas bancarias, nombres y datos de contacto de potenciales estafadores, documentación disponible: correos electrónicos, conversaciones de chat, capturas de pantalla, etc.) .</a:t>
          </a:r>
          <a:endParaRPr lang="en-US" sz="1800" kern="1200" dirty="0">
            <a:latin typeface="Aptos" panose="020B0004020202020204" pitchFamily="34" charset="0"/>
          </a:endParaRPr>
        </a:p>
      </dsp:txBody>
      <dsp:txXfrm>
        <a:off x="0" y="3062"/>
        <a:ext cx="6893773" cy="1300868"/>
      </dsp:txXfrm>
    </dsp:sp>
    <dsp:sp modelId="{A480B676-6182-4138-A101-BDE2E4AEE97D}">
      <dsp:nvSpPr>
        <dsp:cNvPr id="0" name=""/>
        <dsp:cNvSpPr/>
      </dsp:nvSpPr>
      <dsp:spPr>
        <a:xfrm>
          <a:off x="0" y="1303930"/>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716216-994B-4AF5-AC7D-079559277E31}">
      <dsp:nvSpPr>
        <dsp:cNvPr id="0" name=""/>
        <dsp:cNvSpPr/>
      </dsp:nvSpPr>
      <dsp:spPr>
        <a:xfrm>
          <a:off x="0" y="1303930"/>
          <a:ext cx="6900512" cy="120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 sz="1800" kern="1200" dirty="0">
              <a:effectLst/>
              <a:cs typeface="Times New Roman" panose="02020603050405020304" pitchFamily="18" charset="0"/>
            </a:rPr>
            <a:t>Contacte a todas las instituciones donde fue robada la información (bancos, compañías de tarjetas, compañías de seguros) y solicite el </a:t>
          </a:r>
          <a:br>
            <a:rPr lang="en-US" sz="1800" kern="1200" dirty="0">
              <a:effectLst/>
              <a:cs typeface="Times New Roman" panose="02020603050405020304" pitchFamily="18" charset="0"/>
            </a:rPr>
          </a:br>
          <a:r>
            <a:rPr lang="es" sz="1800" kern="1200" dirty="0">
              <a:effectLst/>
              <a:cs typeface="Times New Roman" panose="02020603050405020304" pitchFamily="18" charset="0"/>
            </a:rPr>
            <a:t>bloqueo de sus cuentas y tarjetas.</a:t>
          </a:r>
          <a:br>
            <a:rPr lang="en-GB" sz="1800" i="0" kern="1200" dirty="0"/>
          </a:br>
          <a:endParaRPr lang="en-US" sz="1800" kern="1200" dirty="0"/>
        </a:p>
      </dsp:txBody>
      <dsp:txXfrm>
        <a:off x="0" y="1303930"/>
        <a:ext cx="6900512" cy="1200218"/>
      </dsp:txXfrm>
    </dsp:sp>
    <dsp:sp modelId="{00391F2C-4C15-4859-91DD-719C7B43F58B}">
      <dsp:nvSpPr>
        <dsp:cNvPr id="0" name=""/>
        <dsp:cNvSpPr/>
      </dsp:nvSpPr>
      <dsp:spPr>
        <a:xfrm>
          <a:off x="0" y="2504148"/>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DDACA-A584-4916-9B4C-68F298AE2444}">
      <dsp:nvSpPr>
        <dsp:cNvPr id="0" name=""/>
        <dsp:cNvSpPr/>
      </dsp:nvSpPr>
      <dsp:spPr>
        <a:xfrm>
          <a:off x="0" y="2504148"/>
          <a:ext cx="6900512" cy="628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 sz="1800" kern="1200" dirty="0">
              <a:effectLst/>
              <a:latin typeface="Aptos" panose="020B0004020202020204" pitchFamily="34" charset="0"/>
              <a:cs typeface="Times New Roman" panose="02020603050405020304" pitchFamily="18" charset="0"/>
            </a:rPr>
            <a:t>Cambie las contraseñas de todas las cuentas en línea.</a:t>
          </a:r>
          <a:br>
            <a:rPr lang="en-GB" sz="1800" i="0" kern="1200" dirty="0"/>
          </a:br>
          <a:endParaRPr lang="en-US" sz="1800" kern="1200" dirty="0"/>
        </a:p>
      </dsp:txBody>
      <dsp:txXfrm>
        <a:off x="0" y="2504148"/>
        <a:ext cx="6900512" cy="628494"/>
      </dsp:txXfrm>
    </dsp:sp>
    <dsp:sp modelId="{59B91375-88CF-413D-A96D-AB03487373B0}">
      <dsp:nvSpPr>
        <dsp:cNvPr id="0" name=""/>
        <dsp:cNvSpPr/>
      </dsp:nvSpPr>
      <dsp:spPr>
        <a:xfrm>
          <a:off x="0" y="3132642"/>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C5F7E9-220A-40CA-95D1-9E338D76EEE6}">
      <dsp:nvSpPr>
        <dsp:cNvPr id="0" name=""/>
        <dsp:cNvSpPr/>
      </dsp:nvSpPr>
      <dsp:spPr>
        <a:xfrm>
          <a:off x="0" y="3132642"/>
          <a:ext cx="6900512" cy="120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 sz="1800" kern="1200" dirty="0">
              <a:effectLst/>
              <a:latin typeface="Aptos" panose="020B0004020202020204" pitchFamily="34" charset="0"/>
              <a:cs typeface="Times New Roman" panose="02020603050405020304" pitchFamily="18" charset="0"/>
            </a:rPr>
            <a:t>Denuncie el fraude a las autoridades: presente una denuncia penal ante la policía y solicite una copia del documento del informe del incidente. Denuncie también el fraude a otras instituciones y plataformas pertinentes </a:t>
          </a:r>
          <a:r>
            <a:rPr lang="es" sz="1800" kern="1200" dirty="0">
              <a:latin typeface="Aptos" panose="020B0004020202020204" pitchFamily="34" charset="0"/>
              <a:cs typeface="Times New Roman" panose="02020603050405020304" pitchFamily="18" charset="0"/>
            </a:rPr>
            <a:t>:</a:t>
          </a:r>
          <a:br>
            <a:rPr lang="en-GB" sz="1800" i="0" kern="1200" dirty="0"/>
          </a:br>
          <a:endParaRPr lang="en-US" sz="1800" kern="1200" dirty="0"/>
        </a:p>
      </dsp:txBody>
      <dsp:txXfrm>
        <a:off x="0" y="3132642"/>
        <a:ext cx="6900512" cy="1200218"/>
      </dsp:txXfrm>
    </dsp:sp>
    <dsp:sp modelId="{D2EA28D9-07F8-4CB1-B81D-1CF69ADB1D43}">
      <dsp:nvSpPr>
        <dsp:cNvPr id="0" name=""/>
        <dsp:cNvSpPr/>
      </dsp:nvSpPr>
      <dsp:spPr>
        <a:xfrm>
          <a:off x="0" y="4332860"/>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B5233-56B6-4F09-A9F8-E5BF4FE37917}">
      <dsp:nvSpPr>
        <dsp:cNvPr id="0" name=""/>
        <dsp:cNvSpPr/>
      </dsp:nvSpPr>
      <dsp:spPr>
        <a:xfrm>
          <a:off x="0" y="4332860"/>
          <a:ext cx="6900512" cy="120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 sz="1800" b="1" kern="1200" dirty="0">
              <a:solidFill>
                <a:srgbClr val="FF983B"/>
              </a:solidFill>
              <a:effectLst/>
              <a:latin typeface="Aptos" panose="020B0004020202020204" pitchFamily="34" charset="0"/>
              <a:ea typeface="Cambria" panose="02040503050406030204" pitchFamily="18" charset="0"/>
              <a:cs typeface="Times New Roman" panose="02020603050405020304" pitchFamily="18" charset="0"/>
            </a:rPr>
            <a:t>Oficina de Protección de Datos Personales de su país</a:t>
          </a:r>
        </a:p>
        <a:p>
          <a:pPr marL="0" lvl="0" indent="0" algn="l" defTabSz="800100">
            <a:lnSpc>
              <a:spcPct val="90000"/>
            </a:lnSpc>
            <a:spcBef>
              <a:spcPct val="0"/>
            </a:spcBef>
            <a:spcAft>
              <a:spcPct val="35000"/>
            </a:spcAft>
            <a:buNone/>
          </a:pPr>
          <a:r>
            <a:rPr lang="es" sz="1800" kern="1200" dirty="0">
              <a:effectLst/>
              <a:latin typeface="Aptos" panose="020B0004020202020204" pitchFamily="34" charset="0"/>
              <a:ea typeface="Cambria" panose="02040503050406030204" pitchFamily="18" charset="0"/>
              <a:cs typeface="Times New Roman" panose="02020603050405020304" pitchFamily="18" charset="0"/>
            </a:rPr>
            <a:t>Lucha contra el fraude en Europa</a:t>
          </a:r>
          <a:r>
            <a:rPr lang="es" sz="1800" b="1" kern="1200" dirty="0">
              <a:effectLst/>
              <a:latin typeface="Aptos" panose="020B0004020202020204" pitchFamily="34" charset="0"/>
              <a:ea typeface="Cambria" panose="02040503050406030204" pitchFamily="18" charset="0"/>
              <a:cs typeface="Times New Roman" panose="02020603050405020304" pitchFamily="18" charset="0"/>
            </a:rPr>
            <a:t> </a:t>
          </a:r>
          <a:r>
            <a:rPr lang="es" sz="1800" kern="1200" dirty="0">
              <a:latin typeface="Aptos" panose="020B0004020202020204" pitchFamily="34" charset="0"/>
              <a:ea typeface="Cambria" panose="02040503050406030204" pitchFamily="18" charset="0"/>
              <a:cs typeface="Times New Roman" panose="02020603050405020304" pitchFamily="18" charset="0"/>
            </a:rPr>
            <a:t>Oficina: </a:t>
          </a:r>
          <a:r>
            <a:rPr lang="es" sz="1800" u="sng" kern="1200" dirty="0">
              <a:effectLst/>
              <a:latin typeface="Aptos" panose="020B0004020202020204" pitchFamily="34" charset="0"/>
              <a:ea typeface="Cambria" panose="02040503050406030204" pitchFamily="18" charset="0"/>
              <a:cs typeface="Times New Roman" panose="02020603050405020304" pitchFamily="18" charset="0"/>
              <a:hlinkClick xmlns:r="http://schemas.openxmlformats.org/officeDocument/2006/relationships" r:id="rId1"/>
            </a:rPr>
            <a:t>https://anti-fraud.ec.europa.eu/olaf-and-you/report-fraud_en</a:t>
          </a:r>
          <a:endParaRPr lang="en-US" sz="1800" kern="1200" dirty="0">
            <a:latin typeface="Aptos" panose="020B0004020202020204" pitchFamily="34" charset="0"/>
          </a:endParaRPr>
        </a:p>
      </dsp:txBody>
      <dsp:txXfrm>
        <a:off x="0" y="4332860"/>
        <a:ext cx="6900512" cy="12002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sk-SK"/>
          </a:p>
        </p:txBody>
      </p:sp>
      <p:sp>
        <p:nvSpPr>
          <p:cNvPr id="3" name="Zástupný objekt pre dátum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723286A2-BD5B-40A6-9918-E980843A5447}" type="datetimeFigureOut">
              <a:rPr lang="sk-SK" smtClean="0"/>
              <a:t>10. 10. 2024</a:t>
            </a:fld>
            <a:endParaRPr lang="sk-SK"/>
          </a:p>
        </p:txBody>
      </p:sp>
      <p:sp>
        <p:nvSpPr>
          <p:cNvPr id="4" name="Zástupný objekt pre obrázok snímky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sk-SK"/>
          </a:p>
        </p:txBody>
      </p:sp>
      <p:sp>
        <p:nvSpPr>
          <p:cNvPr id="5" name="Zástupný objekt pre poznámky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DD67C988-4ABC-44CD-BF57-54EC295E72C9}" type="slidenum">
              <a:rPr lang="sk-SK" smtClean="0"/>
              <a:t>‹Nº›</a:t>
            </a:fld>
            <a:endParaRPr lang="sk-SK"/>
          </a:p>
        </p:txBody>
      </p:sp>
    </p:spTree>
    <p:extLst>
      <p:ext uri="{BB962C8B-B14F-4D97-AF65-F5344CB8AC3E}">
        <p14:creationId xmlns:p14="http://schemas.microsoft.com/office/powerpoint/2010/main" val="226851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6</a:t>
            </a:fld>
            <a:endParaRPr lang="sk-SK"/>
          </a:p>
        </p:txBody>
      </p:sp>
    </p:spTree>
    <p:extLst>
      <p:ext uri="{BB962C8B-B14F-4D97-AF65-F5344CB8AC3E}">
        <p14:creationId xmlns:p14="http://schemas.microsoft.com/office/powerpoint/2010/main" val="1879800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9</a:t>
            </a:fld>
            <a:endParaRPr lang="sk-SK"/>
          </a:p>
        </p:txBody>
      </p:sp>
    </p:spTree>
    <p:extLst>
      <p:ext uri="{BB962C8B-B14F-4D97-AF65-F5344CB8AC3E}">
        <p14:creationId xmlns:p14="http://schemas.microsoft.com/office/powerpoint/2010/main" val="862519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10</a:t>
            </a:fld>
            <a:endParaRPr lang="sk-SK"/>
          </a:p>
        </p:txBody>
      </p:sp>
    </p:spTree>
    <p:extLst>
      <p:ext uri="{BB962C8B-B14F-4D97-AF65-F5344CB8AC3E}">
        <p14:creationId xmlns:p14="http://schemas.microsoft.com/office/powerpoint/2010/main" val="3573940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12</a:t>
            </a:fld>
            <a:endParaRPr lang="sk-SK"/>
          </a:p>
        </p:txBody>
      </p:sp>
    </p:spTree>
    <p:extLst>
      <p:ext uri="{BB962C8B-B14F-4D97-AF65-F5344CB8AC3E}">
        <p14:creationId xmlns:p14="http://schemas.microsoft.com/office/powerpoint/2010/main" val="2876898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D67C988-4ABC-44CD-BF57-54EC295E72C9}" type="slidenum">
              <a:rPr lang="sk-SK" smtClean="0"/>
              <a:t>25</a:t>
            </a:fld>
            <a:endParaRPr lang="sk-SK"/>
          </a:p>
        </p:txBody>
      </p:sp>
    </p:spTree>
    <p:extLst>
      <p:ext uri="{BB962C8B-B14F-4D97-AF65-F5344CB8AC3E}">
        <p14:creationId xmlns:p14="http://schemas.microsoft.com/office/powerpoint/2010/main" val="333024181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g"/><Relationship Id="rId7"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3657895"/>
            <a:ext cx="9144000" cy="480677"/>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979409"/>
            <a:ext cx="9597656" cy="1692771"/>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2600" b="1" i="0" u="none" strike="noStrike" kern="1200" cap="none" spc="0" normalizeH="0" baseline="0" noProof="0" dirty="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2600" dirty="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675075" y="1109487"/>
            <a:ext cx="2785830" cy="643868"/>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063959" y="777514"/>
            <a:ext cx="1307223" cy="1307223"/>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111053" y="5744184"/>
            <a:ext cx="10432806" cy="737473"/>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2640572" y="5507489"/>
            <a:ext cx="887333" cy="1166264"/>
          </a:xfrm>
          <a:prstGeom prst="rect">
            <a:avLst/>
          </a:prstGeom>
        </p:spPr>
      </p:pic>
    </p:spTree>
    <p:extLst>
      <p:ext uri="{BB962C8B-B14F-4D97-AF65-F5344CB8AC3E}">
        <p14:creationId xmlns:p14="http://schemas.microsoft.com/office/powerpoint/2010/main" val="289609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10/10/2024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348163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10/10/2024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3842057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10/10/2024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86709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10/10/2024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4012228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10/10/2024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4289466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10/10/2024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129158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10/10/2024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3802169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10/10/2024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1093145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10/10/2024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3281672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10/10/2024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425321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15600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mbria" panose="02040503050406030204" pitchFamily="18" charset="0"/>
                <a:ea typeface="Cambria" panose="02040503050406030204" pitchFamily="18" charset="0"/>
              </a:rPr>
              <a:t>ERASMUS+KA220-ADU - </a:t>
            </a:r>
            <a:r>
              <a:rPr lang="en-US" sz="2000" dirty="0">
                <a:solidFill>
                  <a:srgbClr val="FFAA5A"/>
                </a:solidFill>
                <a:latin typeface="Cambria" panose="02040503050406030204" pitchFamily="18" charset="0"/>
                <a:ea typeface="Cambria" panose="02040503050406030204" pitchFamily="18" charset="0"/>
              </a:rPr>
              <a:t>Cooperation partnerships in adult education</a:t>
            </a:r>
            <a:endParaRPr lang="sk-SK" sz="2000" dirty="0">
              <a:solidFill>
                <a:srgbClr val="FFAA5A"/>
              </a:solidFill>
              <a:latin typeface="Cambria" panose="02040503050406030204" pitchFamily="18" charset="0"/>
              <a:ea typeface="Cambria" panose="02040503050406030204" pitchFamily="18" charset="0"/>
            </a:endParaRPr>
          </a:p>
          <a:p>
            <a:r>
              <a:rPr lang="sk-SK" sz="2000" dirty="0">
                <a:solidFill>
                  <a:srgbClr val="FFAA5A"/>
                </a:solidFill>
                <a:latin typeface="Cambria" panose="02040503050406030204" pitchFamily="18" charset="0"/>
                <a:ea typeface="Cambria" panose="02040503050406030204" pitchFamily="18" charset="0"/>
              </a:rPr>
              <a:t>KA220-ADU-2BF13E10 </a:t>
            </a:r>
            <a:endParaRPr lang="en-GB" sz="2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26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404037" y="5915131"/>
            <a:ext cx="11602577" cy="790052"/>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1245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694832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976246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3826500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95730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631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10/10/2024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‹Nº›</a:t>
            </a:fld>
            <a:endParaRPr lang="en-GB"/>
          </a:p>
        </p:txBody>
      </p:sp>
    </p:spTree>
    <p:extLst>
      <p:ext uri="{BB962C8B-B14F-4D97-AF65-F5344CB8AC3E}">
        <p14:creationId xmlns:p14="http://schemas.microsoft.com/office/powerpoint/2010/main" val="1167430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10/10/2024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‹Nº›</a:t>
            </a:fld>
            <a:endParaRPr lang="en-GB"/>
          </a:p>
        </p:txBody>
      </p:sp>
    </p:spTree>
    <p:extLst>
      <p:ext uri="{BB962C8B-B14F-4D97-AF65-F5344CB8AC3E}">
        <p14:creationId xmlns:p14="http://schemas.microsoft.com/office/powerpoint/2010/main" val="614727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023964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21312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97607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513686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675775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809837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494189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083987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812613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13354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775023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47990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640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6274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10/10/2024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‹Nº›</a:t>
            </a:fld>
            <a:endParaRPr lang="en-GB"/>
          </a:p>
        </p:txBody>
      </p:sp>
    </p:spTree>
    <p:extLst>
      <p:ext uri="{BB962C8B-B14F-4D97-AF65-F5344CB8AC3E}">
        <p14:creationId xmlns:p14="http://schemas.microsoft.com/office/powerpoint/2010/main" val="4027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10/10/2024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‹Nº›</a:t>
            </a:fld>
            <a:endParaRPr lang="en-GB"/>
          </a:p>
        </p:txBody>
      </p:sp>
    </p:spTree>
    <p:extLst>
      <p:ext uri="{BB962C8B-B14F-4D97-AF65-F5344CB8AC3E}">
        <p14:creationId xmlns:p14="http://schemas.microsoft.com/office/powerpoint/2010/main" val="255605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10/10/2024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403294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264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10/10/2024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‹Nº›</a:t>
            </a:fld>
            <a:endParaRPr lang="en-GB"/>
          </a:p>
        </p:txBody>
      </p:sp>
    </p:spTree>
    <p:extLst>
      <p:ext uri="{BB962C8B-B14F-4D97-AF65-F5344CB8AC3E}">
        <p14:creationId xmlns:p14="http://schemas.microsoft.com/office/powerpoint/2010/main" val="8428079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412337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10/10/2024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19037935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6.jpeg"/><Relationship Id="rId12" Type="http://schemas.openxmlformats.org/officeDocument/2006/relationships/hyperlink" Target="https://www.pngall.com/cybersecurity-png/" TargetMode="External"/><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8.png"/><Relationship Id="rId14" Type="http://schemas.openxmlformats.org/officeDocument/2006/relationships/image" Target="../media/image17.sv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nexuzhealth.be/en/login-eid" TargetMode="Externa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8" Type="http://schemas.openxmlformats.org/officeDocument/2006/relationships/hyperlink" Target="https://www.lifewire.com/browsing-incognito-445990" TargetMode="External"/><Relationship Id="rId13" Type="http://schemas.openxmlformats.org/officeDocument/2006/relationships/hyperlink" Target="https://www.aura.com/learn/best-anti-tracking-software" TargetMode="External"/><Relationship Id="rId3" Type="http://schemas.openxmlformats.org/officeDocument/2006/relationships/hyperlink" Target="https://support.google.com/websearch/answer/4815696?hl=en" TargetMode="External"/><Relationship Id="rId7" Type="http://schemas.openxmlformats.org/officeDocument/2006/relationships/hyperlink" Target="https://www.hellotech.com/guide/for/how-to-clear-cookies-chrome-safari-mozilla-firefox-edge" TargetMode="External"/><Relationship Id="rId12" Type="http://schemas.openxmlformats.org/officeDocument/2006/relationships/hyperlink" Target="https://www.howtogeek.com/126751/how-to-enable-do-not-track-in-every-web-browse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upport.google.com/websearch/contact/content_removal_form?hl=en" TargetMode="External"/><Relationship Id="rId11" Type="http://schemas.openxmlformats.org/officeDocument/2006/relationships/hyperlink" Target="https://www.passwarden.com/best-offline-password-managers" TargetMode="External"/><Relationship Id="rId5" Type="http://schemas.openxmlformats.org/officeDocument/2006/relationships/hyperlink" Target="https://myactivity.google.com/" TargetMode="External"/><Relationship Id="rId10" Type="http://schemas.openxmlformats.org/officeDocument/2006/relationships/hyperlink" Target="https://www.dashlane.com/blog/how-to-erase-saved-browser-passwords" TargetMode="External"/><Relationship Id="rId4" Type="http://schemas.openxmlformats.org/officeDocument/2006/relationships/hyperlink" Target="https://haveibeenpwned.com/" TargetMode="External"/><Relationship Id="rId9" Type="http://schemas.openxmlformats.org/officeDocument/2006/relationships/hyperlink" Target="https://www.techopedia.com/how-to/how-to-clear-your-search-history-in-any-browser" TargetMode="External"/><Relationship Id="rId14" Type="http://schemas.openxmlformats.org/officeDocument/2006/relationships/hyperlink" Target="https://vpnoverview.com/privacy/anonymous-browsing/best-browsers-for-privacy/" TargetMode="Externa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2"/>
            <a:ext cx="5334930" cy="1772767"/>
          </a:xfrm>
        </p:spPr>
        <p:txBody>
          <a:bodyPr vert="horz" lIns="91440" tIns="45720" rIns="91440" bIns="45720" rtlCol="0" anchor="b">
            <a:normAutofit fontScale="90000"/>
          </a:bodyPr>
          <a:lstStyle/>
          <a:p>
            <a:pPr algn="ctr">
              <a:spcBef>
                <a:spcPts val="1000"/>
              </a:spcBef>
              <a:spcAft>
                <a:spcPts val="600"/>
              </a:spcAft>
              <a:buClr>
                <a:srgbClr val="FFAA5A"/>
              </a:buClr>
            </a:pPr>
            <a:r>
              <a:rPr lang="es" b="1" dirty="0" err="1">
                <a:solidFill>
                  <a:srgbClr val="FFAA5A"/>
                </a:solidFill>
                <a:latin typeface="+mn-lt"/>
                <a:ea typeface="Cambria" panose="02040503050406030204" pitchFamily="18" charset="0"/>
                <a:cs typeface="Calibri" panose="020F0502020204030204" pitchFamily="34" charset="0"/>
              </a:rPr>
              <a:t>Seguridad </a:t>
            </a:r>
            <a:r>
              <a:rPr lang="es" b="1" dirty="0">
                <a:solidFill>
                  <a:srgbClr val="FFAA5A"/>
                </a:solidFill>
                <a:latin typeface="+mn-lt"/>
                <a:ea typeface="Cambria" panose="02040503050406030204" pitchFamily="18" charset="0"/>
                <a:cs typeface="Calibri" panose="020F0502020204030204" pitchFamily="34" charset="0"/>
              </a:rPr>
              <a:t>digital : identidad digital </a:t>
            </a:r>
            <a:br>
              <a:rPr lang="en-US" b="1" dirty="0">
                <a:solidFill>
                  <a:srgbClr val="FFAA5A"/>
                </a:solidFill>
                <a:latin typeface="+mn-lt"/>
                <a:ea typeface="Cambria" panose="02040503050406030204" pitchFamily="18" charset="0"/>
                <a:cs typeface="Calibri" panose="020F0502020204030204" pitchFamily="34" charset="0"/>
              </a:rPr>
            </a:br>
            <a:r>
              <a:rPr lang="es" b="1" dirty="0">
                <a:solidFill>
                  <a:srgbClr val="FFAA5A"/>
                </a:solidFill>
                <a:latin typeface="+mn-lt"/>
                <a:ea typeface="Cambria" panose="02040503050406030204" pitchFamily="18" charset="0"/>
                <a:cs typeface="Calibri" panose="020F0502020204030204" pitchFamily="34" charset="0"/>
              </a:rPr>
              <a:t>y huella digital</a:t>
            </a: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21392" y="683970"/>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Building Digital Resilience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by Making Digital Wellbeing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and Security Accessible to All​</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3" name="Obrázok 2" descr="Obrázok, na ktorom je počítač, animák, chlapec&#10;&#10;Automaticky generovaný popis">
            <a:extLst>
              <a:ext uri="{FF2B5EF4-FFF2-40B4-BE49-F238E27FC236}">
                <a16:creationId xmlns:a16="http://schemas.microsoft.com/office/drawing/2014/main" id="{C202155C-44E1-7C08-0D48-EB765193B4D0}"/>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106297" y="1470012"/>
            <a:ext cx="3755414" cy="3418014"/>
          </a:xfrm>
          <a:prstGeom prst="rect">
            <a:avLst/>
          </a:prstGeom>
        </p:spPr>
      </p:pic>
      <p:pic>
        <p:nvPicPr>
          <p:cNvPr id="4" name="Grafický objekt 3" descr="Štít so značkou obrys">
            <a:extLst>
              <a:ext uri="{FF2B5EF4-FFF2-40B4-BE49-F238E27FC236}">
                <a16:creationId xmlns:a16="http://schemas.microsoft.com/office/drawing/2014/main" id="{6170BE01-09C6-6943-9587-26C1F6C94E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11235" y="2447570"/>
            <a:ext cx="914400" cy="914400"/>
          </a:xfrm>
          <a:prstGeom prst="rect">
            <a:avLst/>
          </a:prstGeom>
        </p:spPr>
      </p:pic>
    </p:spTree>
    <p:extLst>
      <p:ext uri="{BB962C8B-B14F-4D97-AF65-F5344CB8AC3E}">
        <p14:creationId xmlns:p14="http://schemas.microsoft.com/office/powerpoint/2010/main" val="299892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pPr algn="l"/>
            <a:r>
              <a:rPr lang="es" sz="3600" dirty="0">
                <a:latin typeface="Aptos" panose="020B0004020202020204" pitchFamily="34" charset="0"/>
                <a:ea typeface="Cambria"/>
              </a:rPr>
              <a:t>Mecanismos de autenticación: categorías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1140440" cy="738155"/>
          </a:xfrm>
        </p:spPr>
        <p:txBody>
          <a:bodyPr vert="horz" lIns="91440" tIns="45720" rIns="91440" bIns="45720" rtlCol="0">
            <a:normAutofit/>
          </a:bodyPr>
          <a:lstStyle/>
          <a:p>
            <a:pPr marL="0" indent="0" algn="just">
              <a:buNone/>
            </a:pPr>
            <a:r>
              <a:rPr lang="es" sz="2000" b="1" dirty="0">
                <a:latin typeface="Aptos" panose="020B0004020202020204" pitchFamily="34" charset="0"/>
                <a:ea typeface="Cambria"/>
              </a:rPr>
              <a:t>La autenticación se basa en el suministro de información adicional: diversos elementos de autenticación que complementan la identidad del usuario y que sólo el usuario conoce:</a:t>
            </a:r>
          </a:p>
          <a:p>
            <a:pPr marL="0" indent="0" algn="just">
              <a:buNone/>
            </a:pPr>
            <a:endParaRPr lang="en-US" sz="2000" b="1" dirty="0">
              <a:latin typeface="Aptos" panose="020B0004020202020204" pitchFamily="34" charset="0"/>
              <a:ea typeface="Cambria"/>
            </a:endParaRP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838200" y="2124442"/>
            <a:ext cx="7395771" cy="385647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s" b="1" dirty="0">
                <a:solidFill>
                  <a:srgbClr val="FF983B"/>
                </a:solidFill>
                <a:latin typeface="Aptos" panose="020B0004020202020204" pitchFamily="34" charset="0"/>
                <a:ea typeface="Cambria" panose="02040503050406030204" pitchFamily="18" charset="0"/>
                <a:cs typeface="Times New Roman" panose="02020603050405020304" pitchFamily="18" charset="0"/>
              </a:rPr>
              <a:t>Algo que usted sabe: </a:t>
            </a:r>
            <a:r>
              <a:rPr lang="es" dirty="0">
                <a:latin typeface="Aptos" panose="020B0004020202020204" pitchFamily="34" charset="0"/>
                <a:ea typeface="Cambria" panose="02040503050406030204" pitchFamily="18" charset="0"/>
                <a:cs typeface="Times New Roman" panose="02020603050405020304" pitchFamily="18" charset="0"/>
              </a:rPr>
              <a:t>se basa en el conocimiento que sólo el usuario debe saber (es decir, contraseñas, PIN, preguntas de seguridad).</a:t>
            </a:r>
          </a:p>
          <a:p>
            <a:pPr marL="630238" lvl="1" indent="-366713" algn="just">
              <a:lnSpc>
                <a:spcPct val="100000"/>
              </a:lnSpc>
              <a:buClr>
                <a:srgbClr val="FFAA5A"/>
              </a:buClr>
              <a:buFont typeface="Wingdings" panose="05000000000000000000" pitchFamily="2" charset="2"/>
              <a:buChar char="q"/>
              <a:tabLst>
                <a:tab pos="2692400" algn="l"/>
              </a:tabLst>
            </a:pPr>
            <a:r>
              <a:rPr lang="es" b="1" dirty="0">
                <a:solidFill>
                  <a:srgbClr val="FF983B"/>
                </a:solidFill>
                <a:latin typeface="Aptos" panose="020B0004020202020204" pitchFamily="34" charset="0"/>
                <a:ea typeface="Cambria" panose="02040503050406030204" pitchFamily="18" charset="0"/>
                <a:cs typeface="Times New Roman" panose="02020603050405020304" pitchFamily="18" charset="0"/>
              </a:rPr>
              <a:t>Algo que tienes: </a:t>
            </a:r>
            <a:r>
              <a:rPr lang="es"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se basa en la posesión, donde el usuario posee algo físico o un token digital (token de seguridad de teléfono celular, tarjeta inteligente, teléfono celular).</a:t>
            </a:r>
          </a:p>
          <a:p>
            <a:pPr marL="630238" lvl="1" indent="-366713" algn="just">
              <a:lnSpc>
                <a:spcPct val="100000"/>
              </a:lnSpc>
              <a:buClr>
                <a:srgbClr val="FFAA5A"/>
              </a:buClr>
              <a:buFont typeface="Wingdings" panose="05000000000000000000" pitchFamily="2" charset="2"/>
              <a:buChar char="q"/>
              <a:tabLst>
                <a:tab pos="2692400" algn="l"/>
              </a:tabLst>
            </a:pPr>
            <a:r>
              <a:rPr lang="es" b="1" dirty="0">
                <a:solidFill>
                  <a:srgbClr val="FF983B"/>
                </a:solidFill>
                <a:latin typeface="Aptos" panose="020B0004020202020204" pitchFamily="34" charset="0"/>
                <a:ea typeface="Cambria" panose="02040503050406030204" pitchFamily="18" charset="0"/>
                <a:cs typeface="Times New Roman" panose="02020603050405020304" pitchFamily="18" charset="0"/>
              </a:rPr>
              <a:t>Algo que eres: </a:t>
            </a:r>
            <a:r>
              <a:rPr lang="es"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se basa en elementos biométricos estáticos, es decir, características físicas únicas del usuario (por ejemplo, huella digital, reconocimiento facial, escaneo del iris).</a:t>
            </a:r>
          </a:p>
          <a:p>
            <a:pPr marL="630238" lvl="1" indent="-366713" algn="just">
              <a:lnSpc>
                <a:spcPct val="100000"/>
              </a:lnSpc>
              <a:buClr>
                <a:srgbClr val="FFAA5A"/>
              </a:buClr>
              <a:buFont typeface="Wingdings" panose="05000000000000000000" pitchFamily="2" charset="2"/>
              <a:buChar char="q"/>
              <a:tabLst>
                <a:tab pos="2692400" algn="l"/>
              </a:tabLst>
            </a:pPr>
            <a:r>
              <a:rPr lang="es" b="1" dirty="0">
                <a:solidFill>
                  <a:srgbClr val="FF983B"/>
                </a:solidFill>
                <a:latin typeface="Aptos" panose="020B0004020202020204" pitchFamily="34" charset="0"/>
                <a:ea typeface="Cambria" panose="02040503050406030204" pitchFamily="18" charset="0"/>
                <a:cs typeface="Times New Roman" panose="02020603050405020304" pitchFamily="18" charset="0"/>
              </a:rPr>
              <a:t>Algo que usted hace: </a:t>
            </a:r>
            <a:r>
              <a:rPr lang="es"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se basa en elementos biométricos dinámicos, específicamente en los patrones de comportamiento/acciones del usuario (por ejemplo, ritmo de escritura, patrón de voz, firma manual).</a:t>
            </a:r>
          </a:p>
        </p:txBody>
      </p:sp>
      <p:pic>
        <p:nvPicPr>
          <p:cNvPr id="5" name="Obrázok 4">
            <a:extLst>
              <a:ext uri="{FF2B5EF4-FFF2-40B4-BE49-F238E27FC236}">
                <a16:creationId xmlns:a16="http://schemas.microsoft.com/office/drawing/2014/main" id="{6087EC71-09D5-0E06-2263-9F88BC66BC20}"/>
              </a:ext>
            </a:extLst>
          </p:cNvPr>
          <p:cNvPicPr>
            <a:picLocks noChangeAspect="1"/>
          </p:cNvPicPr>
          <p:nvPr/>
        </p:nvPicPr>
        <p:blipFill rotWithShape="1">
          <a:blip r:embed="rId3">
            <a:extLst>
              <a:ext uri="{28A0092B-C50C-407E-A947-70E740481C1C}">
                <a14:useLocalDpi xmlns:a14="http://schemas.microsoft.com/office/drawing/2010/main" val="0"/>
              </a:ext>
            </a:extLst>
          </a:blip>
          <a:srcRect l="10633" t="28017" r="4810"/>
          <a:stretch/>
        </p:blipFill>
        <p:spPr>
          <a:xfrm>
            <a:off x="8841274" y="2062065"/>
            <a:ext cx="3288312" cy="2008989"/>
          </a:xfrm>
          <a:prstGeom prst="rect">
            <a:avLst/>
          </a:prstGeom>
        </p:spPr>
      </p:pic>
      <p:sp>
        <p:nvSpPr>
          <p:cNvPr id="6" name="Šípka: doprava 5">
            <a:extLst>
              <a:ext uri="{FF2B5EF4-FFF2-40B4-BE49-F238E27FC236}">
                <a16:creationId xmlns:a16="http://schemas.microsoft.com/office/drawing/2014/main" id="{C5579DED-3E5B-EEA1-6EA4-29F2D4A9FCCE}"/>
              </a:ext>
            </a:extLst>
          </p:cNvPr>
          <p:cNvSpPr/>
          <p:nvPr/>
        </p:nvSpPr>
        <p:spPr>
          <a:xfrm>
            <a:off x="8233971" y="2294364"/>
            <a:ext cx="649627" cy="505856"/>
          </a:xfrm>
          <a:prstGeom prst="rightArrow">
            <a:avLst/>
          </a:prstGeom>
          <a:solidFill>
            <a:srgbClr val="FFAA5A"/>
          </a:solidFill>
          <a:ln w="38100">
            <a:solidFill>
              <a:srgbClr val="92B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680735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pPr algn="l"/>
            <a:r>
              <a:rPr lang="es" sz="3600" dirty="0">
                <a:latin typeface="Aptos" panose="020B0004020202020204" pitchFamily="34" charset="0"/>
                <a:ea typeface="Cambria"/>
              </a:rPr>
              <a:t>Mecanismos de autenticación: categorías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1140440" cy="738155"/>
          </a:xfrm>
        </p:spPr>
        <p:txBody>
          <a:bodyPr vert="horz" lIns="91440" tIns="45720" rIns="91440" bIns="45720" rtlCol="0">
            <a:normAutofit/>
          </a:bodyPr>
          <a:lstStyle/>
          <a:p>
            <a:pPr marL="0" indent="0" algn="just">
              <a:buNone/>
            </a:pPr>
            <a:r>
              <a:rPr lang="es" sz="2000" b="1" dirty="0">
                <a:latin typeface="Aptos" panose="020B0004020202020204" pitchFamily="34" charset="0"/>
                <a:ea typeface="Cambria"/>
              </a:rPr>
              <a:t>La autenticación se basa en el suministro de información adicional: diversos elementos de autenticación que complementan la identidad del usuario y que sólo el usuario conoce:</a:t>
            </a:r>
          </a:p>
          <a:p>
            <a:pPr marL="0" indent="0" algn="just">
              <a:buNone/>
            </a:pPr>
            <a:endParaRPr lang="en-US" sz="2000" b="1" dirty="0">
              <a:latin typeface="Aptos" panose="020B0004020202020204" pitchFamily="34" charset="0"/>
              <a:ea typeface="Cambria"/>
            </a:endParaRP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838200" y="2124442"/>
            <a:ext cx="7395771" cy="385647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s" b="1" dirty="0">
                <a:solidFill>
                  <a:srgbClr val="FF983B"/>
                </a:solidFill>
                <a:latin typeface="Aptos" panose="020B0004020202020204" pitchFamily="34" charset="0"/>
                <a:ea typeface="Cambria" panose="02040503050406030204" pitchFamily="18" charset="0"/>
                <a:cs typeface="Times New Roman" panose="02020603050405020304" pitchFamily="18" charset="0"/>
              </a:rPr>
              <a:t>Algo que usted sabe: </a:t>
            </a:r>
            <a:r>
              <a:rPr lang="es"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se basa en el conocimiento que sólo el usuario debe saber (por ejemplo, contraseñas, PIN, preguntas de seguridad).</a:t>
            </a:r>
          </a:p>
          <a:p>
            <a:pPr marL="630238" lvl="1" indent="-366713" algn="just">
              <a:lnSpc>
                <a:spcPct val="100000"/>
              </a:lnSpc>
              <a:buClr>
                <a:srgbClr val="FFAA5A"/>
              </a:buClr>
              <a:buFont typeface="Wingdings" panose="05000000000000000000" pitchFamily="2" charset="2"/>
              <a:buChar char="q"/>
              <a:tabLst>
                <a:tab pos="2692400" algn="l"/>
              </a:tabLst>
            </a:pPr>
            <a:r>
              <a:rPr lang="es" b="1" dirty="0">
                <a:solidFill>
                  <a:srgbClr val="FF983B"/>
                </a:solidFill>
                <a:latin typeface="Aptos" panose="020B0004020202020204" pitchFamily="34" charset="0"/>
                <a:ea typeface="Cambria" panose="02040503050406030204" pitchFamily="18" charset="0"/>
                <a:cs typeface="Times New Roman" panose="02020603050405020304" pitchFamily="18" charset="0"/>
              </a:rPr>
              <a:t>Algo que tienes: </a:t>
            </a:r>
            <a:r>
              <a:rPr lang="es" dirty="0">
                <a:latin typeface="Aptos" panose="020B0004020202020204" pitchFamily="34" charset="0"/>
                <a:ea typeface="Cambria" panose="02040503050406030204" pitchFamily="18" charset="0"/>
                <a:cs typeface="Times New Roman" panose="02020603050405020304" pitchFamily="18" charset="0"/>
              </a:rPr>
              <a:t>se basa en la posesión, donde el usuario posee algo físico o un token digital (token de seguridad de teléfono celular, tarjeta inteligente, teléfono celular).</a:t>
            </a:r>
          </a:p>
          <a:p>
            <a:pPr marL="630238" lvl="1" indent="-366713" algn="just">
              <a:lnSpc>
                <a:spcPct val="100000"/>
              </a:lnSpc>
              <a:buClr>
                <a:srgbClr val="FFAA5A"/>
              </a:buClr>
              <a:buFont typeface="Wingdings" panose="05000000000000000000" pitchFamily="2" charset="2"/>
              <a:buChar char="q"/>
              <a:tabLst>
                <a:tab pos="2692400" algn="l"/>
              </a:tabLst>
            </a:pPr>
            <a:r>
              <a:rPr lang="es" b="1" dirty="0">
                <a:solidFill>
                  <a:srgbClr val="FF983B"/>
                </a:solidFill>
                <a:latin typeface="Aptos" panose="020B0004020202020204" pitchFamily="34" charset="0"/>
                <a:ea typeface="Cambria" panose="02040503050406030204" pitchFamily="18" charset="0"/>
                <a:cs typeface="Times New Roman" panose="02020603050405020304" pitchFamily="18" charset="0"/>
              </a:rPr>
              <a:t>Algo que eres: </a:t>
            </a:r>
            <a:r>
              <a:rPr lang="es"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se basa en elementos biométricos estáticos, es decir, características físicas únicas del usuario (por ejemplo, huella digital, reconocimiento facial, escaneo del iris).</a:t>
            </a:r>
          </a:p>
          <a:p>
            <a:pPr marL="630238" lvl="1" indent="-366713" algn="just">
              <a:lnSpc>
                <a:spcPct val="100000"/>
              </a:lnSpc>
              <a:buClr>
                <a:srgbClr val="FFAA5A"/>
              </a:buClr>
              <a:buFont typeface="Wingdings" panose="05000000000000000000" pitchFamily="2" charset="2"/>
              <a:buChar char="q"/>
              <a:tabLst>
                <a:tab pos="2692400" algn="l"/>
              </a:tabLst>
            </a:pPr>
            <a:r>
              <a:rPr lang="es" b="1" dirty="0">
                <a:solidFill>
                  <a:srgbClr val="FF983B"/>
                </a:solidFill>
                <a:latin typeface="Aptos" panose="020B0004020202020204" pitchFamily="34" charset="0"/>
                <a:ea typeface="Cambria" panose="02040503050406030204" pitchFamily="18" charset="0"/>
                <a:cs typeface="Times New Roman" panose="02020603050405020304" pitchFamily="18" charset="0"/>
              </a:rPr>
              <a:t>Algo que usted hace: </a:t>
            </a:r>
            <a:r>
              <a:rPr lang="es"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se basa en elementos biométricos dinámicos, específicamente en los patrones de comportamiento/acciones del usuario (por ejemplo, ritmo de escritura, patrón de voz, firma manual).</a:t>
            </a:r>
          </a:p>
        </p:txBody>
      </p:sp>
      <p:pic>
        <p:nvPicPr>
          <p:cNvPr id="6" name="Obrázok 5">
            <a:hlinkClick r:id="rId2"/>
            <a:extLst>
              <a:ext uri="{FF2B5EF4-FFF2-40B4-BE49-F238E27FC236}">
                <a16:creationId xmlns:a16="http://schemas.microsoft.com/office/drawing/2014/main" id="{3FE13685-BD5D-240E-9B3A-0955C266A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3894" y="2629701"/>
            <a:ext cx="2802396" cy="2166235"/>
          </a:xfrm>
          <a:prstGeom prst="rect">
            <a:avLst/>
          </a:prstGeom>
        </p:spPr>
      </p:pic>
      <p:sp>
        <p:nvSpPr>
          <p:cNvPr id="5" name="Šípka: doprava 4">
            <a:extLst>
              <a:ext uri="{FF2B5EF4-FFF2-40B4-BE49-F238E27FC236}">
                <a16:creationId xmlns:a16="http://schemas.microsoft.com/office/drawing/2014/main" id="{B58E4D74-92C6-D366-C0DE-BAC43040788D}"/>
              </a:ext>
            </a:extLst>
          </p:cNvPr>
          <p:cNvSpPr/>
          <p:nvPr/>
        </p:nvSpPr>
        <p:spPr>
          <a:xfrm>
            <a:off x="8326733" y="3236650"/>
            <a:ext cx="649627" cy="505856"/>
          </a:xfrm>
          <a:prstGeom prst="rightArrow">
            <a:avLst/>
          </a:prstGeom>
          <a:solidFill>
            <a:srgbClr val="FFAA5A"/>
          </a:solidFill>
          <a:ln w="38100">
            <a:solidFill>
              <a:srgbClr val="92B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6071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pPr algn="l"/>
            <a:r>
              <a:rPr lang="es" sz="3600" dirty="0">
                <a:latin typeface="Aptos" panose="020B0004020202020204" pitchFamily="34" charset="0"/>
                <a:ea typeface="Cambria"/>
              </a:rPr>
              <a:t>Mecanismos de autenticación: categorías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1140440" cy="738155"/>
          </a:xfrm>
        </p:spPr>
        <p:txBody>
          <a:bodyPr vert="horz" lIns="91440" tIns="45720" rIns="91440" bIns="45720" rtlCol="0">
            <a:normAutofit/>
          </a:bodyPr>
          <a:lstStyle/>
          <a:p>
            <a:pPr marL="0" indent="0" algn="just">
              <a:buNone/>
            </a:pPr>
            <a:r>
              <a:rPr lang="es" sz="2000" b="1" dirty="0">
                <a:latin typeface="Aptos" panose="020B0004020202020204" pitchFamily="34" charset="0"/>
                <a:ea typeface="Cambria"/>
              </a:rPr>
              <a:t>La autenticación se basa en el suministro de información adicional: diversos elementos de autenticación que complementan la identidad del usuario y que sólo el usuario conoce:</a:t>
            </a:r>
          </a:p>
          <a:p>
            <a:pPr marL="0" indent="0" algn="just">
              <a:buNone/>
            </a:pPr>
            <a:endParaRPr lang="en-US" sz="2000" b="1" dirty="0">
              <a:latin typeface="Aptos" panose="020B0004020202020204" pitchFamily="34" charset="0"/>
              <a:ea typeface="Cambria"/>
            </a:endParaRP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669235" y="2128251"/>
            <a:ext cx="7395771" cy="385647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s" b="1" dirty="0">
                <a:solidFill>
                  <a:srgbClr val="FF983B"/>
                </a:solidFill>
                <a:latin typeface="Aptos" panose="020B0004020202020204" pitchFamily="34" charset="0"/>
                <a:ea typeface="Cambria" panose="02040503050406030204" pitchFamily="18" charset="0"/>
                <a:cs typeface="Times New Roman" panose="02020603050405020304" pitchFamily="18" charset="0"/>
              </a:rPr>
              <a:t>Algo que usted sabe: </a:t>
            </a:r>
            <a:r>
              <a:rPr lang="es"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se basa en el conocimiento que sólo el usuario debe saber (por ejemplo, contraseñas, PIN, preguntas de seguridad).</a:t>
            </a:r>
          </a:p>
          <a:p>
            <a:pPr marL="630238" lvl="1" indent="-366713" algn="just">
              <a:lnSpc>
                <a:spcPct val="100000"/>
              </a:lnSpc>
              <a:buClr>
                <a:srgbClr val="FFAA5A"/>
              </a:buClr>
              <a:buFont typeface="Wingdings" panose="05000000000000000000" pitchFamily="2" charset="2"/>
              <a:buChar char="q"/>
              <a:tabLst>
                <a:tab pos="2692400" algn="l"/>
              </a:tabLst>
            </a:pPr>
            <a:r>
              <a:rPr lang="es" b="1" dirty="0">
                <a:solidFill>
                  <a:srgbClr val="FF983B"/>
                </a:solidFill>
                <a:latin typeface="Aptos" panose="020B0004020202020204" pitchFamily="34" charset="0"/>
                <a:ea typeface="Cambria" panose="02040503050406030204" pitchFamily="18" charset="0"/>
                <a:cs typeface="Times New Roman" panose="02020603050405020304" pitchFamily="18" charset="0"/>
              </a:rPr>
              <a:t>Algo que tienes: </a:t>
            </a:r>
            <a:r>
              <a:rPr lang="es" dirty="0">
                <a:solidFill>
                  <a:schemeClr val="bg2">
                    <a:lumMod val="75000"/>
                  </a:schemeClr>
                </a:solidFill>
                <a:latin typeface="Aptos" panose="020B0004020202020204" pitchFamily="34" charset="0"/>
                <a:ea typeface="Cambria" panose="02040503050406030204" pitchFamily="18" charset="0"/>
                <a:cs typeface="Times New Roman" panose="02020603050405020304" pitchFamily="18" charset="0"/>
              </a:rPr>
              <a:t>se basa en la posesión, donde el usuario posee algo físico o un token digital (token de seguridad de teléfono celular, tarjeta inteligente, teléfono celular).</a:t>
            </a:r>
          </a:p>
          <a:p>
            <a:pPr marL="630238" lvl="1" indent="-366713" algn="just">
              <a:lnSpc>
                <a:spcPct val="100000"/>
              </a:lnSpc>
              <a:buClr>
                <a:srgbClr val="FFAA5A"/>
              </a:buClr>
              <a:buFont typeface="Wingdings" panose="05000000000000000000" pitchFamily="2" charset="2"/>
              <a:buChar char="q"/>
              <a:tabLst>
                <a:tab pos="2692400" algn="l"/>
              </a:tabLst>
            </a:pPr>
            <a:r>
              <a:rPr lang="es" b="1" dirty="0">
                <a:solidFill>
                  <a:srgbClr val="FF983B"/>
                </a:solidFill>
                <a:latin typeface="Aptos" panose="020B0004020202020204" pitchFamily="34" charset="0"/>
                <a:ea typeface="Cambria" panose="02040503050406030204" pitchFamily="18" charset="0"/>
                <a:cs typeface="Times New Roman" panose="02020603050405020304" pitchFamily="18" charset="0"/>
              </a:rPr>
              <a:t>Algo que eres: </a:t>
            </a:r>
            <a:r>
              <a:rPr lang="es" dirty="0">
                <a:latin typeface="Aptos" panose="020B0004020202020204" pitchFamily="34" charset="0"/>
                <a:ea typeface="Cambria" panose="02040503050406030204" pitchFamily="18" charset="0"/>
                <a:cs typeface="Times New Roman" panose="02020603050405020304" pitchFamily="18" charset="0"/>
              </a:rPr>
              <a:t>se basa en elementos biométricos estáticos, es decir, características físicas únicas del usuario (por ejemplo, huella digital, reconocimiento facial, escaneo del iris).</a:t>
            </a:r>
          </a:p>
          <a:p>
            <a:pPr marL="630238" lvl="1" indent="-366713" algn="just">
              <a:lnSpc>
                <a:spcPct val="100000"/>
              </a:lnSpc>
              <a:buClr>
                <a:srgbClr val="FFAA5A"/>
              </a:buClr>
              <a:buFont typeface="Wingdings" panose="05000000000000000000" pitchFamily="2" charset="2"/>
              <a:buChar char="q"/>
              <a:tabLst>
                <a:tab pos="2692400" algn="l"/>
              </a:tabLst>
            </a:pPr>
            <a:r>
              <a:rPr lang="es" b="1" dirty="0">
                <a:solidFill>
                  <a:srgbClr val="FF983B"/>
                </a:solidFill>
                <a:latin typeface="Aptos" panose="020B0004020202020204" pitchFamily="34" charset="0"/>
                <a:ea typeface="Cambria" panose="02040503050406030204" pitchFamily="18" charset="0"/>
                <a:cs typeface="Times New Roman" panose="02020603050405020304" pitchFamily="18" charset="0"/>
              </a:rPr>
              <a:t>Algo que usted hace: </a:t>
            </a:r>
            <a:r>
              <a:rPr lang="es" dirty="0">
                <a:latin typeface="Aptos" panose="020B0004020202020204" pitchFamily="34" charset="0"/>
                <a:ea typeface="Cambria" panose="02040503050406030204" pitchFamily="18" charset="0"/>
                <a:cs typeface="Times New Roman" panose="02020603050405020304" pitchFamily="18" charset="0"/>
              </a:rPr>
              <a:t>se basa en elementos biométricos dinámicos, específicamente en los patrones de comportamiento/acciones del usuario (por ejemplo, ritmo de escritura, patrón de voz, firma manual).</a:t>
            </a:r>
          </a:p>
        </p:txBody>
      </p:sp>
      <p:pic>
        <p:nvPicPr>
          <p:cNvPr id="5" name="Obrázok 4" descr="Obrázok, na ktorom je text, snímka obrazovky&#10;&#10;Automaticky generovaný popis">
            <a:extLst>
              <a:ext uri="{FF2B5EF4-FFF2-40B4-BE49-F238E27FC236}">
                <a16:creationId xmlns:a16="http://schemas.microsoft.com/office/drawing/2014/main" id="{444B4DC2-8611-A6FE-ED6F-11B8EEF6CA70}"/>
              </a:ext>
            </a:extLst>
          </p:cNvPr>
          <p:cNvPicPr>
            <a:picLocks noChangeAspect="1"/>
          </p:cNvPicPr>
          <p:nvPr/>
        </p:nvPicPr>
        <p:blipFill rotWithShape="1">
          <a:blip r:embed="rId3">
            <a:extLst>
              <a:ext uri="{28A0092B-C50C-407E-A947-70E740481C1C}">
                <a14:useLocalDpi xmlns:a14="http://schemas.microsoft.com/office/drawing/2010/main" val="0"/>
              </a:ext>
            </a:extLst>
          </a:blip>
          <a:srcRect l="20200" r="12019"/>
          <a:stretch/>
        </p:blipFill>
        <p:spPr bwMode="auto">
          <a:xfrm>
            <a:off x="8508308" y="2237984"/>
            <a:ext cx="3688692" cy="4386290"/>
          </a:xfrm>
          <a:prstGeom prst="rect">
            <a:avLst/>
          </a:prstGeom>
          <a:noFill/>
          <a:ln>
            <a:noFill/>
          </a:ln>
          <a:extLst>
            <a:ext uri="{53640926-AAD7-44D8-BBD7-CCE9431645EC}">
              <a14:shadowObscured xmlns:a14="http://schemas.microsoft.com/office/drawing/2010/main"/>
            </a:ext>
          </a:extLst>
        </p:spPr>
      </p:pic>
      <p:sp>
        <p:nvSpPr>
          <p:cNvPr id="6" name="Šípka: doprava 5">
            <a:extLst>
              <a:ext uri="{FF2B5EF4-FFF2-40B4-BE49-F238E27FC236}">
                <a16:creationId xmlns:a16="http://schemas.microsoft.com/office/drawing/2014/main" id="{1818FF83-1D64-142C-DF0F-DF2A91365ED6}"/>
              </a:ext>
            </a:extLst>
          </p:cNvPr>
          <p:cNvSpPr/>
          <p:nvPr/>
        </p:nvSpPr>
        <p:spPr>
          <a:xfrm>
            <a:off x="7853681" y="4337819"/>
            <a:ext cx="649627" cy="505856"/>
          </a:xfrm>
          <a:prstGeom prst="rightArrow">
            <a:avLst/>
          </a:prstGeom>
          <a:solidFill>
            <a:srgbClr val="FFAA5A"/>
          </a:solidFill>
          <a:ln w="38100">
            <a:solidFill>
              <a:srgbClr val="92B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7208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67512" y="175905"/>
            <a:ext cx="5913216" cy="1325563"/>
          </a:xfrm>
        </p:spPr>
        <p:txBody>
          <a:bodyPr>
            <a:noAutofit/>
          </a:bodyPr>
          <a:lstStyle/>
          <a:p>
            <a:pPr algn="l"/>
            <a:r>
              <a:rPr lang="es" sz="4000" dirty="0">
                <a:latin typeface="Aptos" panose="020B0004020202020204" pitchFamily="34" charset="0"/>
                <a:cs typeface="Calibri Light" panose="020F0302020204030204" pitchFamily="34" charset="0"/>
              </a:rPr>
              <a:t>Los riesgos y amenazas </a:t>
            </a:r>
            <a:br>
              <a:rPr lang="en-US" sz="4000" dirty="0">
                <a:latin typeface="Aptos" panose="020B0004020202020204" pitchFamily="34" charset="0"/>
                <a:cs typeface="Calibri Light" panose="020F0302020204030204" pitchFamily="34" charset="0"/>
              </a:rPr>
            </a:br>
            <a:r>
              <a:rPr lang="es" sz="4000" dirty="0">
                <a:latin typeface="Aptos" panose="020B0004020202020204" pitchFamily="34" charset="0"/>
                <a:cs typeface="Calibri Light" panose="020F0302020204030204" pitchFamily="34" charset="0"/>
              </a:rPr>
              <a:t>del abuso de la identidad digital</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67512" y="1907133"/>
            <a:ext cx="10853928" cy="4545202"/>
          </a:xfrm>
        </p:spPr>
        <p:txBody>
          <a:bodyPr>
            <a:normAutofit fontScale="92500" lnSpcReduction="20000"/>
          </a:bodyPr>
          <a:lstStyle/>
          <a:p>
            <a:pPr>
              <a:spcAft>
                <a:spcPts val="600"/>
              </a:spcAft>
            </a:pPr>
            <a:r>
              <a:rPr lang="es" sz="2400" b="1" dirty="0">
                <a:solidFill>
                  <a:srgbClr val="FF983B"/>
                </a:solidFill>
                <a:latin typeface="Aptos" panose="020B0004020202020204" pitchFamily="34" charset="0"/>
                <a:cs typeface="Calibri" panose="020F0502020204030204" pitchFamily="34" charset="0"/>
              </a:rPr>
              <a:t>Robo de identidad </a:t>
            </a:r>
            <a:r>
              <a:rPr lang="es" sz="2400" dirty="0">
                <a:latin typeface="Aptos" panose="020B0004020202020204" pitchFamily="34" charset="0"/>
                <a:cs typeface="Calibri" panose="020F0502020204030204" pitchFamily="34" charset="0"/>
              </a:rPr>
              <a:t>: el acceso no autorizado a información personal o la apropiación </a:t>
            </a:r>
            <a:br>
              <a:rPr lang="en-US" sz="2400" dirty="0">
                <a:latin typeface="Aptos" panose="020B0004020202020204" pitchFamily="34" charset="0"/>
                <a:cs typeface="Calibri" panose="020F0502020204030204" pitchFamily="34" charset="0"/>
              </a:rPr>
            </a:br>
            <a:r>
              <a:rPr lang="es" sz="2400" dirty="0">
                <a:latin typeface="Aptos" panose="020B0004020202020204" pitchFamily="34" charset="0"/>
                <a:cs typeface="Calibri" panose="020F0502020204030204" pitchFamily="34" charset="0"/>
              </a:rPr>
              <a:t>de la identidad digital de un individuo puede dar lugar a </a:t>
            </a:r>
            <a:r>
              <a:rPr lang="es" sz="2400" b="1" dirty="0">
                <a:solidFill>
                  <a:srgbClr val="FF983B"/>
                </a:solidFill>
                <a:latin typeface="Aptos" panose="020B0004020202020204" pitchFamily="34" charset="0"/>
                <a:cs typeface="Calibri" panose="020F0502020204030204" pitchFamily="34" charset="0"/>
              </a:rPr>
              <a:t>una variedad de fraudes</a:t>
            </a:r>
            <a:r>
              <a:rPr lang="es" sz="2400" dirty="0">
                <a:latin typeface="Aptos" panose="020B0004020202020204" pitchFamily="34" charset="0"/>
                <a:cs typeface="Calibri" panose="020F0502020204030204" pitchFamily="34" charset="0"/>
              </a:rPr>
              <a:t>.</a:t>
            </a:r>
          </a:p>
          <a:p>
            <a:pPr>
              <a:spcAft>
                <a:spcPts val="600"/>
              </a:spcAft>
            </a:pPr>
            <a:r>
              <a:rPr lang="es" sz="2400" dirty="0">
                <a:latin typeface="Aptos" panose="020B0004020202020204" pitchFamily="34" charset="0"/>
                <a:cs typeface="Calibri" panose="020F0502020204030204" pitchFamily="34" charset="0"/>
              </a:rPr>
              <a:t>Compartir información personal puede generar problemas de seguridad y privacidad (la información de los usuarios se recopila de forma centralizada en diferentes plataformas). La interrupción de las plataformas puede provocar la </a:t>
            </a:r>
            <a:r>
              <a:rPr lang="es" sz="2400" b="1" dirty="0">
                <a:solidFill>
                  <a:srgbClr val="FF983B"/>
                </a:solidFill>
                <a:latin typeface="Aptos" panose="020B0004020202020204" pitchFamily="34" charset="0"/>
                <a:cs typeface="Calibri" panose="020F0502020204030204" pitchFamily="34" charset="0"/>
              </a:rPr>
              <a:t>exposición de información confidencial a terceros no autorizados</a:t>
            </a:r>
            <a:r>
              <a:rPr lang="es" sz="2400" dirty="0">
                <a:latin typeface="Aptos" panose="020B0004020202020204" pitchFamily="34" charset="0"/>
                <a:cs typeface="Calibri" panose="020F0502020204030204" pitchFamily="34" charset="0"/>
              </a:rPr>
              <a:t>.</a:t>
            </a:r>
          </a:p>
          <a:p>
            <a:pPr>
              <a:spcAft>
                <a:spcPts val="600"/>
              </a:spcAft>
            </a:pPr>
            <a:r>
              <a:rPr lang="es" sz="2400" dirty="0">
                <a:latin typeface="Aptos" panose="020B0004020202020204" pitchFamily="34" charset="0"/>
                <a:cs typeface="Calibri" panose="020F0502020204030204" pitchFamily="34" charset="0"/>
              </a:rPr>
              <a:t>Una identidad digital </a:t>
            </a:r>
            <a:r>
              <a:rPr lang="es" sz="2400" b="1" dirty="0">
                <a:solidFill>
                  <a:srgbClr val="FF983B"/>
                </a:solidFill>
                <a:latin typeface="Aptos" panose="020B0004020202020204" pitchFamily="34" charset="0"/>
                <a:cs typeface="Calibri" panose="020F0502020204030204" pitchFamily="34" charset="0"/>
              </a:rPr>
              <a:t>inexacta o incompleta </a:t>
            </a:r>
            <a:r>
              <a:rPr lang="es" sz="2400" dirty="0">
                <a:latin typeface="Aptos" panose="020B0004020202020204" pitchFamily="34" charset="0"/>
                <a:cs typeface="Calibri" panose="020F0502020204030204" pitchFamily="34" charset="0"/>
              </a:rPr>
              <a:t>puede generar </a:t>
            </a:r>
            <a:r>
              <a:rPr lang="es" sz="2400" b="1" dirty="0">
                <a:solidFill>
                  <a:srgbClr val="FF983B"/>
                </a:solidFill>
                <a:latin typeface="Aptos" panose="020B0004020202020204" pitchFamily="34" charset="0"/>
                <a:cs typeface="Calibri" panose="020F0502020204030204" pitchFamily="34" charset="0"/>
              </a:rPr>
              <a:t>problemas con la autenticación </a:t>
            </a:r>
            <a:r>
              <a:rPr lang="es" sz="2400" dirty="0">
                <a:latin typeface="Aptos" panose="020B0004020202020204" pitchFamily="34" charset="0"/>
                <a:cs typeface="Calibri" panose="020F0502020204030204" pitchFamily="34" charset="0"/>
              </a:rPr>
              <a:t>y el acceso a los servicios.</a:t>
            </a:r>
          </a:p>
          <a:p>
            <a:pPr>
              <a:spcAft>
                <a:spcPts val="600"/>
              </a:spcAft>
            </a:pPr>
            <a:r>
              <a:rPr lang="es" sz="2400" dirty="0">
                <a:latin typeface="Aptos" panose="020B0004020202020204" pitchFamily="34" charset="0"/>
                <a:cs typeface="Calibri" panose="020F0502020204030204" pitchFamily="34" charset="0"/>
              </a:rPr>
              <a:t>Ciberacoso: las identidades digitales pueden utilizarse para </a:t>
            </a:r>
            <a:r>
              <a:rPr lang="es" sz="2400" b="1" dirty="0">
                <a:solidFill>
                  <a:srgbClr val="FF983B"/>
                </a:solidFill>
                <a:latin typeface="Aptos" panose="020B0004020202020204" pitchFamily="34" charset="0"/>
                <a:cs typeface="Calibri" panose="020F0502020204030204" pitchFamily="34" charset="0"/>
              </a:rPr>
              <a:t>el acoso </a:t>
            </a:r>
            <a:r>
              <a:rPr lang="es" sz="2400" dirty="0">
                <a:latin typeface="Aptos" panose="020B0004020202020204" pitchFamily="34" charset="0"/>
                <a:cs typeface="Calibri" panose="020F0502020204030204" pitchFamily="34" charset="0"/>
              </a:rPr>
              <a:t>y </a:t>
            </a:r>
            <a:r>
              <a:rPr lang="es" sz="2400" b="1" dirty="0">
                <a:solidFill>
                  <a:srgbClr val="FF983B"/>
                </a:solidFill>
                <a:latin typeface="Aptos" panose="020B0004020202020204" pitchFamily="34" charset="0"/>
                <a:cs typeface="Calibri" panose="020F0502020204030204" pitchFamily="34" charset="0"/>
              </a:rPr>
              <a:t>el ciberacoso</a:t>
            </a:r>
            <a:r>
              <a:rPr lang="es" sz="2400" dirty="0">
                <a:latin typeface="Aptos" panose="020B0004020202020204" pitchFamily="34" charset="0"/>
                <a:cs typeface="Calibri" panose="020F0502020204030204" pitchFamily="34" charset="0"/>
              </a:rPr>
              <a:t>.</a:t>
            </a:r>
          </a:p>
          <a:p>
            <a:pPr>
              <a:spcAft>
                <a:spcPts val="600"/>
              </a:spcAft>
            </a:pPr>
            <a:r>
              <a:rPr lang="es" sz="2400" dirty="0">
                <a:latin typeface="Aptos" panose="020B0004020202020204" pitchFamily="34" charset="0"/>
                <a:cs typeface="Calibri" panose="020F0502020204030204" pitchFamily="34" charset="0"/>
              </a:rPr>
              <a:t>Experiencia de usuario negativa con procesos de verificación de identidad ineficaces </a:t>
            </a:r>
            <a:br>
              <a:rPr lang="en-US" sz="2400" dirty="0">
                <a:latin typeface="Aptos" panose="020B0004020202020204" pitchFamily="34" charset="0"/>
                <a:cs typeface="Calibri" panose="020F0502020204030204" pitchFamily="34" charset="0"/>
              </a:rPr>
            </a:br>
            <a:r>
              <a:rPr lang="es" sz="2400" dirty="0">
                <a:latin typeface="Aptos" panose="020B0004020202020204" pitchFamily="34" charset="0"/>
                <a:cs typeface="Calibri" panose="020F0502020204030204" pitchFamily="34" charset="0"/>
              </a:rPr>
              <a:t>y problemas para acceder a los servicios.</a:t>
            </a:r>
          </a:p>
          <a:p>
            <a:pPr>
              <a:spcAft>
                <a:spcPts val="600"/>
              </a:spcAft>
            </a:pPr>
            <a:r>
              <a:rPr lang="es" sz="2400" dirty="0">
                <a:latin typeface="Aptos" panose="020B0004020202020204" pitchFamily="34" charset="0"/>
                <a:cs typeface="Calibri" panose="020F0502020204030204" pitchFamily="34" charset="0"/>
              </a:rPr>
              <a:t>La identificación de personas mediante geolocalización (con o sin su consentimiento) </a:t>
            </a:r>
            <a:br>
              <a:rPr lang="en-US" sz="2400" dirty="0">
                <a:latin typeface="Aptos" panose="020B0004020202020204" pitchFamily="34" charset="0"/>
                <a:cs typeface="Calibri" panose="020F0502020204030204" pitchFamily="34" charset="0"/>
              </a:rPr>
            </a:br>
            <a:r>
              <a:rPr lang="es" sz="2400" dirty="0">
                <a:latin typeface="Aptos" panose="020B0004020202020204" pitchFamily="34" charset="0"/>
                <a:cs typeface="Calibri" panose="020F0502020204030204" pitchFamily="34" charset="0"/>
              </a:rPr>
              <a:t>supone un precedente en el seguimiento de personas (aspecto legal poco claro y riesgo de abuso).</a:t>
            </a:r>
          </a:p>
        </p:txBody>
      </p:sp>
      <p:sp>
        <p:nvSpPr>
          <p:cNvPr id="4" name="BlokTextu 3">
            <a:extLst>
              <a:ext uri="{FF2B5EF4-FFF2-40B4-BE49-F238E27FC236}">
                <a16:creationId xmlns:a16="http://schemas.microsoft.com/office/drawing/2014/main" id="{AF3EE782-0633-97A8-1968-23D0E16D8C9B}"/>
              </a:ext>
            </a:extLst>
          </p:cNvPr>
          <p:cNvSpPr txBox="1"/>
          <p:nvPr/>
        </p:nvSpPr>
        <p:spPr>
          <a:xfrm>
            <a:off x="7086600" y="-17585"/>
            <a:ext cx="4807538" cy="1631216"/>
          </a:xfrm>
          <a:prstGeom prst="rect">
            <a:avLst/>
          </a:prstGeom>
          <a:noFill/>
          <a:ln w="38100">
            <a:solidFill>
              <a:srgbClr val="FFAA5A"/>
            </a:solidFill>
          </a:ln>
        </p:spPr>
        <p:txBody>
          <a:bodyPr wrap="square" rtlCol="0">
            <a:spAutoFit/>
          </a:bodyPr>
          <a:lstStyle/>
          <a:p>
            <a:pPr algn="just"/>
            <a:r>
              <a:rPr lang="es"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Un usuario </a:t>
            </a:r>
            <a:r>
              <a:rPr lang="es" sz="20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medio de Internet tiene 150 </a:t>
            </a:r>
            <a:r>
              <a:rPr lang="es-ES" sz="20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cuentas en línea </a:t>
            </a:r>
            <a:r>
              <a:rPr lang="es" sz="20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que requieren una contraseña</a:t>
            </a:r>
            <a:endParaRPr lang="sk-SK" sz="20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endParaRPr>
          </a:p>
          <a:p>
            <a:pPr algn="r"/>
            <a:r>
              <a:rPr lang="es" sz="2000" b="1" i="1" dirty="0">
                <a:solidFill>
                  <a:srgbClr val="FFC000"/>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                    </a:t>
            </a:r>
            <a:r>
              <a:rPr lang="es" sz="2000" b="1" i="1" dirty="0">
                <a:solidFill>
                  <a:srgbClr val="92BAB5"/>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Investigación de Dashlane, 2017</a:t>
            </a:r>
          </a:p>
        </p:txBody>
      </p:sp>
      <p:sp>
        <p:nvSpPr>
          <p:cNvPr id="5" name="Šípka: doprava 4">
            <a:extLst>
              <a:ext uri="{FF2B5EF4-FFF2-40B4-BE49-F238E27FC236}">
                <a16:creationId xmlns:a16="http://schemas.microsoft.com/office/drawing/2014/main" id="{625B51C0-592C-B621-3165-474FD2FE492B}"/>
              </a:ext>
            </a:extLst>
          </p:cNvPr>
          <p:cNvSpPr/>
          <p:nvPr/>
        </p:nvSpPr>
        <p:spPr>
          <a:xfrm>
            <a:off x="5980922" y="620344"/>
            <a:ext cx="861391" cy="436686"/>
          </a:xfrm>
          <a:prstGeom prst="rightArrow">
            <a:avLst/>
          </a:prstGeom>
          <a:solidFill>
            <a:srgbClr val="FFAA5A"/>
          </a:solidFill>
          <a:ln w="38100">
            <a:solidFill>
              <a:srgbClr val="92B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481741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a:bodyPr>
          <a:lstStyle/>
          <a:p>
            <a:pPr algn="l"/>
            <a:r>
              <a:rPr lang="es" dirty="0">
                <a:latin typeface="Aptos" panose="020B0004020202020204" pitchFamily="34" charset="0"/>
                <a:cs typeface="Calibri Light" panose="020F0302020204030204" pitchFamily="34" charset="0"/>
              </a:rPr>
              <a:t>Huella digital: Introducción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Obrázok 3">
            <a:extLst>
              <a:ext uri="{FF2B5EF4-FFF2-40B4-BE49-F238E27FC236}">
                <a16:creationId xmlns:a16="http://schemas.microsoft.com/office/drawing/2014/main" id="{E6AA7A1B-6189-2C8E-A539-2BE94C96705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6000"/>
                    </a14:imgEffect>
                    <a14:imgEffect>
                      <a14:colorTemperature colorTemp="6850"/>
                    </a14:imgEffect>
                    <a14:imgEffect>
                      <a14:saturation sat="212000"/>
                    </a14:imgEffect>
                    <a14:imgEffect>
                      <a14:brightnessContrast bright="7000" contrast="5000"/>
                    </a14:imgEffect>
                  </a14:imgLayer>
                </a14:imgProps>
              </a:ext>
              <a:ext uri="{28A0092B-C50C-407E-A947-70E740481C1C}">
                <a14:useLocalDpi xmlns:a14="http://schemas.microsoft.com/office/drawing/2010/main" val="0"/>
              </a:ext>
            </a:extLst>
          </a:blip>
          <a:stretch>
            <a:fillRect/>
          </a:stretch>
        </p:blipFill>
        <p:spPr>
          <a:xfrm rot="926074">
            <a:off x="8546062" y="3679916"/>
            <a:ext cx="3186366" cy="3144069"/>
          </a:xfrm>
          <a:prstGeom prst="rect">
            <a:avLst/>
          </a:prstGeom>
          <a:effectLst>
            <a:softEdge rad="342900"/>
          </a:effectLst>
        </p:spPr>
      </p:pic>
      <p:sp>
        <p:nvSpPr>
          <p:cNvPr id="3" name="Content Placeholder 2"/>
          <p:cNvSpPr>
            <a:spLocks noGrp="1"/>
          </p:cNvSpPr>
          <p:nvPr>
            <p:ph idx="1"/>
          </p:nvPr>
        </p:nvSpPr>
        <p:spPr>
          <a:xfrm>
            <a:off x="979715" y="1253330"/>
            <a:ext cx="10775302" cy="4783575"/>
          </a:xfrm>
        </p:spPr>
        <p:txBody>
          <a:bodyPr>
            <a:normAutofit/>
          </a:bodyPr>
          <a:lstStyle/>
          <a:p>
            <a:pPr marL="0" indent="0">
              <a:buNone/>
            </a:pPr>
            <a:r>
              <a:rPr lang="es" sz="2200" b="1" dirty="0">
                <a:solidFill>
                  <a:srgbClr val="FF983B"/>
                </a:solidFill>
                <a:latin typeface="Aptos" panose="020B0004020202020204" pitchFamily="34" charset="0"/>
                <a:ea typeface="Times New Roman" panose="02020603050405020304" pitchFamily="18" charset="0"/>
              </a:rPr>
              <a:t>Hechos:</a:t>
            </a:r>
          </a:p>
          <a:p>
            <a:r>
              <a:rPr lang="es" sz="2200" dirty="0">
                <a:latin typeface="Aptos" panose="020B0004020202020204" pitchFamily="34" charset="0"/>
                <a:ea typeface="Times New Roman" panose="02020603050405020304" pitchFamily="18" charset="0"/>
              </a:rPr>
              <a:t>Muchos servicios y actividades en línea requieren que verifiques tu </a:t>
            </a:r>
            <a:r>
              <a:rPr lang="es" sz="2200" b="1" dirty="0">
                <a:solidFill>
                  <a:srgbClr val="FF983B"/>
                </a:solidFill>
                <a:latin typeface="Aptos" panose="020B0004020202020204" pitchFamily="34" charset="0"/>
                <a:ea typeface="Times New Roman" panose="02020603050405020304" pitchFamily="18" charset="0"/>
              </a:rPr>
              <a:t>identidad digital </a:t>
            </a:r>
            <a:r>
              <a:rPr lang="es" sz="2200" dirty="0">
                <a:latin typeface="Aptos" panose="020B0004020202020204" pitchFamily="34" charset="0"/>
                <a:ea typeface="Times New Roman" panose="02020603050405020304" pitchFamily="18" charset="0"/>
              </a:rPr>
              <a:t>, pero muchos de ellos recopilan información automáticamente.</a:t>
            </a:r>
          </a:p>
          <a:p>
            <a:r>
              <a:rPr lang="es" sz="2200" dirty="0">
                <a:latin typeface="Aptos" panose="020B0004020202020204" pitchFamily="34" charset="0"/>
                <a:ea typeface="Times New Roman" panose="02020603050405020304" pitchFamily="18" charset="0"/>
              </a:rPr>
              <a:t>Hay una enorme cantidad de datos personales y profesionales disponibles </a:t>
            </a:r>
            <a:br>
              <a:rPr lang="en-US" sz="2200" dirty="0">
                <a:latin typeface="Aptos" panose="020B0004020202020204" pitchFamily="34" charset="0"/>
                <a:ea typeface="Times New Roman" panose="02020603050405020304" pitchFamily="18" charset="0"/>
              </a:rPr>
            </a:br>
            <a:r>
              <a:rPr lang="es" sz="2200" dirty="0">
                <a:latin typeface="Aptos" panose="020B0004020202020204" pitchFamily="34" charset="0"/>
                <a:ea typeface="Times New Roman" panose="02020603050405020304" pitchFamily="18" charset="0"/>
              </a:rPr>
              <a:t>en Internet.</a:t>
            </a:r>
          </a:p>
          <a:p>
            <a:r>
              <a:rPr lang="es" sz="2200" dirty="0">
                <a:latin typeface="Aptos" panose="020B0004020202020204" pitchFamily="34" charset="0"/>
                <a:ea typeface="Times New Roman" panose="02020603050405020304" pitchFamily="18" charset="0"/>
              </a:rPr>
              <a:t>A través de nuestro uso de servicios en línea y nuestras actividades en línea, creamos nuestra </a:t>
            </a:r>
            <a:r>
              <a:rPr lang="es" sz="2200" b="1" dirty="0">
                <a:solidFill>
                  <a:srgbClr val="FF983B"/>
                </a:solidFill>
                <a:latin typeface="Aptos" panose="020B0004020202020204" pitchFamily="34" charset="0"/>
                <a:ea typeface="Times New Roman" panose="02020603050405020304" pitchFamily="18" charset="0"/>
              </a:rPr>
              <a:t>huella digital </a:t>
            </a:r>
            <a:r>
              <a:rPr lang="es" sz="2200" dirty="0">
                <a:latin typeface="Aptos" panose="020B0004020202020204" pitchFamily="34" charset="0"/>
                <a:ea typeface="Times New Roman" panose="02020603050405020304" pitchFamily="18" charset="0"/>
              </a:rPr>
              <a:t>en el espacio digital.</a:t>
            </a:r>
          </a:p>
          <a:p>
            <a:r>
              <a:rPr lang="es" sz="2200" b="1" dirty="0">
                <a:solidFill>
                  <a:srgbClr val="FF983B"/>
                </a:solidFill>
                <a:latin typeface="Aptos" panose="020B0004020202020204" pitchFamily="34" charset="0"/>
                <a:ea typeface="Times New Roman" panose="02020603050405020304" pitchFamily="18" charset="0"/>
              </a:rPr>
              <a:t>Se registra </a:t>
            </a:r>
            <a:r>
              <a:rPr lang="es" sz="2200" dirty="0">
                <a:latin typeface="Aptos" panose="020B0004020202020204" pitchFamily="34" charset="0"/>
                <a:ea typeface="Times New Roman" panose="02020603050405020304" pitchFamily="18" charset="0"/>
              </a:rPr>
              <a:t>una huella digital cada vez que un usuario utiliza un servicio en línea </a:t>
            </a:r>
            <a:br>
              <a:rPr lang="en-US" sz="2200" dirty="0">
                <a:latin typeface="Aptos" panose="020B0004020202020204" pitchFamily="34" charset="0"/>
                <a:ea typeface="Times New Roman" panose="02020603050405020304" pitchFamily="18" charset="0"/>
              </a:rPr>
            </a:br>
            <a:r>
              <a:rPr lang="es" sz="2200" dirty="0">
                <a:latin typeface="Aptos" panose="020B0004020202020204" pitchFamily="34" charset="0"/>
                <a:ea typeface="Times New Roman" panose="02020603050405020304" pitchFamily="18" charset="0"/>
              </a:rPr>
              <a:t>o completa cualquier actividad en línea rastreable.</a:t>
            </a:r>
          </a:p>
          <a:p>
            <a:pPr marL="0" indent="0">
              <a:buNone/>
            </a:pPr>
            <a:r>
              <a:rPr lang="es" sz="2200" dirty="0">
                <a:solidFill>
                  <a:srgbClr val="FF983B"/>
                </a:solidFill>
                <a:latin typeface="Aptos" panose="020B0004020202020204" pitchFamily="34" charset="0"/>
                <a:ea typeface="Times New Roman" panose="02020603050405020304" pitchFamily="18" charset="0"/>
              </a:rPr>
              <a:t>Qué tener en cuenta sobre su huella digital:</a:t>
            </a:r>
          </a:p>
          <a:p>
            <a:pPr lvl="1">
              <a:buClr>
                <a:srgbClr val="FF983B"/>
              </a:buClr>
              <a:buFont typeface="Wingdings" panose="05000000000000000000" pitchFamily="2" charset="2"/>
              <a:buChar char="§"/>
            </a:pPr>
            <a:r>
              <a:rPr lang="es" sz="1800" dirty="0">
                <a:latin typeface="Aptos" panose="020B0004020202020204" pitchFamily="34" charset="0"/>
                <a:ea typeface="Times New Roman" panose="02020603050405020304" pitchFamily="18" charset="0"/>
              </a:rPr>
              <a:t>Es el rastro invisible que dejamos atrás,</a:t>
            </a:r>
          </a:p>
          <a:p>
            <a:pPr lvl="1">
              <a:buClr>
                <a:srgbClr val="FF983B"/>
              </a:buClr>
              <a:buFont typeface="Wingdings" panose="05000000000000000000" pitchFamily="2" charset="2"/>
              <a:buChar char="§"/>
            </a:pPr>
            <a:r>
              <a:rPr lang="es" sz="1800" dirty="0">
                <a:latin typeface="Aptos" panose="020B0004020202020204" pitchFamily="34" charset="0"/>
                <a:ea typeface="Times New Roman" panose="02020603050405020304" pitchFamily="18" charset="0"/>
              </a:rPr>
              <a:t>Se genera pasivamente a través de acciones en línea,</a:t>
            </a:r>
          </a:p>
          <a:p>
            <a:pPr lvl="1">
              <a:buClr>
                <a:srgbClr val="FF983B"/>
              </a:buClr>
              <a:buFont typeface="Wingdings" panose="05000000000000000000" pitchFamily="2" charset="2"/>
              <a:buChar char="§"/>
            </a:pPr>
            <a:r>
              <a:rPr lang="es" sz="1800" dirty="0">
                <a:latin typeface="Aptos" panose="020B0004020202020204" pitchFamily="34" charset="0"/>
                <a:ea typeface="Times New Roman" panose="02020603050405020304" pitchFamily="18" charset="0"/>
              </a:rPr>
              <a:t>A menudo se acumula/registra sin el conocimiento del usuario.</a:t>
            </a:r>
          </a:p>
        </p:txBody>
      </p:sp>
    </p:spTree>
    <p:extLst>
      <p:ext uri="{BB962C8B-B14F-4D97-AF65-F5344CB8AC3E}">
        <p14:creationId xmlns:p14="http://schemas.microsoft.com/office/powerpoint/2010/main" val="3463796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a:bodyPr>
          <a:lstStyle/>
          <a:p>
            <a:pPr algn="l"/>
            <a:r>
              <a:rPr lang="es" dirty="0">
                <a:latin typeface="Aptos" panose="020B0004020202020204" pitchFamily="34" charset="0"/>
                <a:cs typeface="Calibri Light" panose="020F0302020204030204" pitchFamily="34" charset="0"/>
              </a:rPr>
              <a:t>Huella digital: definición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007706" y="1745199"/>
            <a:ext cx="10775302" cy="4153933"/>
          </a:xfrm>
        </p:spPr>
        <p:txBody>
          <a:bodyPr>
            <a:normAutofit/>
          </a:bodyPr>
          <a:lstStyle/>
          <a:p>
            <a:r>
              <a:rPr lang="es" dirty="0">
                <a:latin typeface="Aptos" panose="020B0004020202020204" pitchFamily="34" charset="0"/>
                <a:ea typeface="Times New Roman" panose="02020603050405020304" pitchFamily="18" charset="0"/>
              </a:rPr>
              <a:t>Una huella digital son los datos que quedan cuando usted utiliza </a:t>
            </a:r>
            <a:br>
              <a:rPr lang="en-US" dirty="0">
                <a:latin typeface="Aptos" panose="020B0004020202020204" pitchFamily="34" charset="0"/>
                <a:ea typeface="Times New Roman" panose="02020603050405020304" pitchFamily="18" charset="0"/>
              </a:rPr>
            </a:br>
            <a:r>
              <a:rPr lang="es" dirty="0">
                <a:latin typeface="Aptos" panose="020B0004020202020204" pitchFamily="34" charset="0"/>
                <a:ea typeface="Times New Roman" panose="02020603050405020304" pitchFamily="18" charset="0"/>
              </a:rPr>
              <a:t>un servicio digital o cuando alguien publica información sobre usted en un foro digital.</a:t>
            </a:r>
          </a:p>
          <a:p>
            <a:r>
              <a:rPr lang="es" dirty="0">
                <a:latin typeface="Aptos" panose="020B0004020202020204" pitchFamily="34" charset="0"/>
                <a:ea typeface="Times New Roman" panose="02020603050405020304" pitchFamily="18" charset="0"/>
              </a:rPr>
              <a:t>Una huella digital (también llamada sombra digital) son los datos y la actividad rastreables que un usuario deja en Internet.</a:t>
            </a:r>
          </a:p>
          <a:p>
            <a:r>
              <a:rPr lang="es" dirty="0">
                <a:latin typeface="Aptos" panose="020B0004020202020204" pitchFamily="34" charset="0"/>
                <a:ea typeface="Times New Roman" panose="02020603050405020304" pitchFamily="18" charset="0"/>
              </a:rPr>
              <a:t>Una huella digital es el rastro de datos creado por tus actividades en línea </a:t>
            </a:r>
            <a:br>
              <a:rPr lang="en-US" dirty="0">
                <a:latin typeface="Aptos" panose="020B0004020202020204" pitchFamily="34" charset="0"/>
                <a:ea typeface="Times New Roman" panose="02020603050405020304" pitchFamily="18" charset="0"/>
              </a:rPr>
            </a:br>
            <a:r>
              <a:rPr lang="es" dirty="0">
                <a:latin typeface="Aptos" panose="020B0004020202020204" pitchFamily="34" charset="0"/>
                <a:ea typeface="Times New Roman" panose="02020603050405020304" pitchFamily="18" charset="0"/>
              </a:rPr>
              <a:t>y los rastros que dejas intencional o involuntariamente.</a:t>
            </a:r>
          </a:p>
        </p:txBody>
      </p:sp>
    </p:spTree>
    <p:extLst>
      <p:ext uri="{BB962C8B-B14F-4D97-AF65-F5344CB8AC3E}">
        <p14:creationId xmlns:p14="http://schemas.microsoft.com/office/powerpoint/2010/main" val="2374807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fontScale="90000"/>
          </a:bodyPr>
          <a:lstStyle/>
          <a:p>
            <a:pPr algn="l"/>
            <a:r>
              <a:rPr lang="es" dirty="0">
                <a:latin typeface="Aptos" panose="020B0004020202020204" pitchFamily="34" charset="0"/>
                <a:cs typeface="Calibri Light" panose="020F0302020204030204" pitchFamily="34" charset="0"/>
              </a:rPr>
              <a:t>Huella digital: ¿por qué es importante ?</a:t>
            </a:r>
            <a:endParaRPr lang="en-US"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184989" y="1334277"/>
            <a:ext cx="10775302" cy="4833257"/>
          </a:xfrm>
        </p:spPr>
        <p:txBody>
          <a:bodyPr>
            <a:normAutofit/>
          </a:bodyPr>
          <a:lstStyle/>
          <a:p>
            <a:r>
              <a:rPr lang="es" sz="2400" dirty="0">
                <a:latin typeface="Aptos" panose="020B0004020202020204" pitchFamily="34" charset="0"/>
                <a:ea typeface="Times New Roman" panose="02020603050405020304" pitchFamily="18" charset="0"/>
              </a:rPr>
              <a:t>La huella digital </a:t>
            </a:r>
            <a:r>
              <a:rPr lang="es" sz="2400" b="1" dirty="0">
                <a:solidFill>
                  <a:srgbClr val="FF983B"/>
                </a:solidFill>
                <a:latin typeface="Aptos" panose="020B0004020202020204" pitchFamily="34" charset="0"/>
                <a:ea typeface="Times New Roman" panose="02020603050405020304" pitchFamily="18" charset="0"/>
              </a:rPr>
              <a:t>es una parte permanente </a:t>
            </a:r>
            <a:r>
              <a:rPr lang="es" sz="2400" dirty="0">
                <a:latin typeface="Aptos" panose="020B0004020202020204" pitchFamily="34" charset="0"/>
                <a:ea typeface="Times New Roman" panose="02020603050405020304" pitchFamily="18" charset="0"/>
              </a:rPr>
              <a:t>e </a:t>
            </a:r>
            <a:r>
              <a:rPr lang="es" sz="2400" b="1" dirty="0">
                <a:solidFill>
                  <a:srgbClr val="FF983B"/>
                </a:solidFill>
                <a:latin typeface="Aptos" panose="020B0004020202020204" pitchFamily="34" charset="0"/>
                <a:ea typeface="Times New Roman" panose="02020603050405020304" pitchFamily="18" charset="0"/>
              </a:rPr>
              <a:t>indeleble </a:t>
            </a:r>
            <a:r>
              <a:rPr lang="es" sz="2400" dirty="0">
                <a:latin typeface="Aptos" panose="020B0004020202020204" pitchFamily="34" charset="0"/>
                <a:ea typeface="Times New Roman" panose="02020603050405020304" pitchFamily="18" charset="0"/>
              </a:rPr>
              <a:t>de nuestra </a:t>
            </a:r>
            <a:r>
              <a:rPr lang="es" sz="2400" b="1" dirty="0">
                <a:solidFill>
                  <a:srgbClr val="FF983B"/>
                </a:solidFill>
                <a:latin typeface="Aptos" panose="020B0004020202020204" pitchFamily="34" charset="0"/>
                <a:ea typeface="Times New Roman" panose="02020603050405020304" pitchFamily="18" charset="0"/>
              </a:rPr>
              <a:t>existencia en línea </a:t>
            </a:r>
            <a:r>
              <a:rPr lang="es" sz="2400" dirty="0">
                <a:latin typeface="Aptos" panose="020B0004020202020204" pitchFamily="34" charset="0"/>
                <a:ea typeface="Times New Roman" panose="02020603050405020304" pitchFamily="18" charset="0"/>
              </a:rPr>
              <a:t>: todo lo que publicas en línea permanece allí para siempre.</a:t>
            </a:r>
          </a:p>
          <a:p>
            <a:r>
              <a:rPr lang="es" sz="2400" dirty="0">
                <a:latin typeface="Aptos" panose="020B0004020202020204" pitchFamily="34" charset="0"/>
                <a:ea typeface="Times New Roman" panose="02020603050405020304" pitchFamily="18" charset="0"/>
              </a:rPr>
              <a:t>La huella digital crece con cada actividad/acción en línea del usuario </a:t>
            </a:r>
            <a:br>
              <a:rPr lang="en-US" sz="2400" dirty="0">
                <a:latin typeface="Aptos" panose="020B0004020202020204" pitchFamily="34" charset="0"/>
                <a:ea typeface="Times New Roman" panose="02020603050405020304" pitchFamily="18" charset="0"/>
              </a:rPr>
            </a:br>
            <a:r>
              <a:rPr lang="es" sz="2400" dirty="0">
                <a:latin typeface="Aptos" panose="020B0004020202020204" pitchFamily="34" charset="0"/>
                <a:ea typeface="Times New Roman" panose="02020603050405020304" pitchFamily="18" charset="0"/>
              </a:rPr>
              <a:t>o cuando los sitios web/aplicaciones rastrean la actividad de un usuario (con o sin consentimiento) y pueden contribuir a </a:t>
            </a:r>
            <a:r>
              <a:rPr lang="es" sz="2400" b="1" dirty="0">
                <a:solidFill>
                  <a:srgbClr val="FF983B"/>
                </a:solidFill>
                <a:latin typeface="Aptos" panose="020B0004020202020204" pitchFamily="34" charset="0"/>
                <a:ea typeface="Times New Roman" panose="02020603050405020304" pitchFamily="18" charset="0"/>
              </a:rPr>
              <a:t>construir la identidad digital de un usuario</a:t>
            </a:r>
            <a:r>
              <a:rPr lang="es" sz="2400" dirty="0">
                <a:latin typeface="Aptos" panose="020B0004020202020204" pitchFamily="34" charset="0"/>
                <a:ea typeface="Times New Roman" panose="02020603050405020304" pitchFamily="18" charset="0"/>
              </a:rPr>
              <a:t>.</a:t>
            </a:r>
          </a:p>
          <a:p>
            <a:r>
              <a:rPr lang="es" sz="2400" dirty="0">
                <a:latin typeface="Aptos" panose="020B0004020202020204" pitchFamily="34" charset="0"/>
                <a:ea typeface="Times New Roman" panose="02020603050405020304" pitchFamily="18" charset="0"/>
              </a:rPr>
              <a:t>La huella digital juega </a:t>
            </a:r>
            <a:r>
              <a:rPr lang="es" sz="2400" b="1" dirty="0">
                <a:solidFill>
                  <a:srgbClr val="FF983B"/>
                </a:solidFill>
                <a:latin typeface="Aptos" panose="020B0004020202020204" pitchFamily="34" charset="0"/>
                <a:ea typeface="Times New Roman" panose="02020603050405020304" pitchFamily="18" charset="0"/>
              </a:rPr>
              <a:t>un papel importante en la construcción de la reputación en línea </a:t>
            </a:r>
            <a:r>
              <a:rPr lang="es" sz="2400" dirty="0">
                <a:latin typeface="Aptos" panose="020B0004020202020204" pitchFamily="34" charset="0"/>
                <a:ea typeface="Times New Roman" panose="02020603050405020304" pitchFamily="18" charset="0"/>
              </a:rPr>
              <a:t>del usuario (personal/profesional).</a:t>
            </a:r>
          </a:p>
          <a:p>
            <a:r>
              <a:rPr lang="es" sz="2400" dirty="0">
                <a:latin typeface="Aptos" panose="020B0004020202020204" pitchFamily="34" charset="0"/>
                <a:ea typeface="Times New Roman" panose="02020603050405020304" pitchFamily="18" charset="0"/>
              </a:rPr>
              <a:t>Las actividades/acciones en línea contribuyen a la creación de </a:t>
            </a:r>
            <a:r>
              <a:rPr lang="es" sz="2400" b="1" dirty="0">
                <a:solidFill>
                  <a:srgbClr val="FF983B"/>
                </a:solidFill>
                <a:latin typeface="Aptos" panose="020B0004020202020204" pitchFamily="34" charset="0"/>
                <a:ea typeface="Times New Roman" panose="02020603050405020304" pitchFamily="18" charset="0"/>
              </a:rPr>
              <a:t>un perfil digital </a:t>
            </a:r>
            <a:r>
              <a:rPr lang="es" sz="2400" dirty="0">
                <a:latin typeface="Aptos" panose="020B0004020202020204" pitchFamily="34" charset="0"/>
                <a:ea typeface="Times New Roman" panose="02020603050405020304" pitchFamily="18" charset="0"/>
              </a:rPr>
              <a:t>que cualquier persona puede ver y analizar.</a:t>
            </a:r>
          </a:p>
          <a:p>
            <a:r>
              <a:rPr lang="es" sz="2400" dirty="0">
                <a:latin typeface="Aptos" panose="020B0004020202020204" pitchFamily="34" charset="0"/>
                <a:ea typeface="Times New Roman" panose="02020603050405020304" pitchFamily="18" charset="0"/>
              </a:rPr>
              <a:t>La protección y </a:t>
            </a:r>
            <a:r>
              <a:rPr lang="es" sz="2400" b="1" dirty="0">
                <a:solidFill>
                  <a:srgbClr val="FF983B"/>
                </a:solidFill>
                <a:latin typeface="Aptos" panose="020B0004020202020204" pitchFamily="34" charset="0"/>
                <a:ea typeface="Times New Roman" panose="02020603050405020304" pitchFamily="18" charset="0"/>
              </a:rPr>
              <a:t>gestión del contenido </a:t>
            </a:r>
            <a:r>
              <a:rPr lang="es" sz="2400" dirty="0">
                <a:latin typeface="Aptos" panose="020B0004020202020204" pitchFamily="34" charset="0"/>
                <a:ea typeface="Times New Roman" panose="02020603050405020304" pitchFamily="18" charset="0"/>
              </a:rPr>
              <a:t>de la huella digital proporciona protección contra el delito y el fraude.</a:t>
            </a:r>
          </a:p>
        </p:txBody>
      </p:sp>
    </p:spTree>
    <p:extLst>
      <p:ext uri="{BB962C8B-B14F-4D97-AF65-F5344CB8AC3E}">
        <p14:creationId xmlns:p14="http://schemas.microsoft.com/office/powerpoint/2010/main" val="4045537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9661" y="175905"/>
            <a:ext cx="5581261" cy="1325563"/>
          </a:xfrm>
        </p:spPr>
        <p:txBody>
          <a:bodyPr>
            <a:noAutofit/>
          </a:bodyPr>
          <a:lstStyle/>
          <a:p>
            <a:pPr algn="l"/>
            <a:r>
              <a:rPr lang="es" sz="4000" dirty="0">
                <a:latin typeface="Aptos" panose="020B0004020202020204" pitchFamily="34" charset="0"/>
                <a:cs typeface="Calibri Light" panose="020F0302020204030204" pitchFamily="34" charset="0"/>
              </a:rPr>
              <a:t>Huella digital: tipos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67512" y="1907133"/>
            <a:ext cx="10853928" cy="4545202"/>
          </a:xfrm>
        </p:spPr>
        <p:txBody>
          <a:bodyPr>
            <a:normAutofit fontScale="92500" lnSpcReduction="10000"/>
          </a:bodyPr>
          <a:lstStyle/>
          <a:p>
            <a:pPr marL="363538" indent="-363538" algn="just">
              <a:spcBef>
                <a:spcPts val="600"/>
              </a:spcBef>
            </a:pPr>
            <a:r>
              <a:rPr lang="es" sz="2300" b="1" dirty="0">
                <a:solidFill>
                  <a:srgbClr val="FFAA5A"/>
                </a:solidFill>
                <a:latin typeface="Aptos" panose="020B0004020202020204" pitchFamily="34" charset="0"/>
              </a:rPr>
              <a:t>Huella digital activa: </a:t>
            </a:r>
            <a:r>
              <a:rPr lang="es" sz="2300" dirty="0">
                <a:effectLst/>
                <a:latin typeface="Aptos" panose="020B0004020202020204" pitchFamily="34" charset="0"/>
              </a:rPr>
              <a:t>datos que un usuario publica conscientemente en Internet. </a:t>
            </a:r>
            <a:br>
              <a:rPr lang="en-US" sz="2300" dirty="0">
                <a:effectLst/>
                <a:latin typeface="Aptos" panose="020B0004020202020204" pitchFamily="34" charset="0"/>
              </a:rPr>
            </a:br>
            <a:r>
              <a:rPr lang="es" sz="2300" dirty="0">
                <a:effectLst/>
                <a:latin typeface="Aptos" panose="020B0004020202020204" pitchFamily="34" charset="0"/>
              </a:rPr>
              <a:t>Son el resultado de actividades en línea específicas del usuario:</a:t>
            </a:r>
          </a:p>
          <a:p>
            <a:pPr lvl="1" algn="just">
              <a:spcBef>
                <a:spcPts val="300"/>
              </a:spcBef>
              <a:buClr>
                <a:srgbClr val="FF983B"/>
              </a:buClr>
              <a:buFont typeface="Wingdings" panose="05000000000000000000" pitchFamily="2" charset="2"/>
              <a:buChar char="§"/>
            </a:pPr>
            <a:r>
              <a:rPr lang="es" sz="2200" dirty="0">
                <a:effectLst/>
                <a:latin typeface="Aptos" panose="020B0004020202020204" pitchFamily="34" charset="0"/>
                <a:ea typeface="Cambria" panose="02040503050406030204" pitchFamily="18" charset="0"/>
              </a:rPr>
              <a:t>publicar o participar en redes sociales o foros en línea,</a:t>
            </a:r>
          </a:p>
          <a:p>
            <a:pPr lvl="1" algn="just">
              <a:spcBef>
                <a:spcPts val="300"/>
              </a:spcBef>
              <a:buClr>
                <a:srgbClr val="FF983B"/>
              </a:buClr>
              <a:buFont typeface="Wingdings" panose="05000000000000000000" pitchFamily="2" charset="2"/>
              <a:buChar char="§"/>
            </a:pPr>
            <a:r>
              <a:rPr lang="es" sz="2200" dirty="0">
                <a:effectLst/>
                <a:latin typeface="Aptos" panose="020B0004020202020204" pitchFamily="34" charset="0"/>
                <a:ea typeface="Cambria" panose="02040503050406030204" pitchFamily="18" charset="0"/>
              </a:rPr>
              <a:t>Iniciar sesión en un sitio web utilizando un nombre de usuario/perfil registrado,</a:t>
            </a:r>
          </a:p>
          <a:p>
            <a:pPr lvl="1" algn="just">
              <a:spcBef>
                <a:spcPts val="300"/>
              </a:spcBef>
              <a:buClr>
                <a:srgbClr val="FF983B"/>
              </a:buClr>
              <a:buFont typeface="Wingdings" panose="05000000000000000000" pitchFamily="2" charset="2"/>
              <a:buChar char="§"/>
            </a:pPr>
            <a:r>
              <a:rPr lang="es" sz="2200" dirty="0">
                <a:effectLst/>
                <a:latin typeface="Aptos" panose="020B0004020202020204" pitchFamily="34" charset="0"/>
                <a:ea typeface="Cambria" panose="02040503050406030204" pitchFamily="18" charset="0"/>
              </a:rPr>
              <a:t>Completar un formulario/cuestionario en línea,</a:t>
            </a:r>
          </a:p>
          <a:p>
            <a:pPr lvl="1" algn="just">
              <a:spcBef>
                <a:spcPts val="300"/>
              </a:spcBef>
              <a:buClr>
                <a:srgbClr val="FF983B"/>
              </a:buClr>
              <a:buFont typeface="Wingdings" panose="05000000000000000000" pitchFamily="2" charset="2"/>
              <a:buChar char="§"/>
            </a:pPr>
            <a:r>
              <a:rPr lang="es" sz="2200" dirty="0">
                <a:effectLst/>
                <a:latin typeface="Aptos" panose="020B0004020202020204" pitchFamily="34" charset="0"/>
                <a:ea typeface="Cambria" panose="02040503050406030204" pitchFamily="18" charset="0"/>
              </a:rPr>
              <a:t>suscribiéndose a un boletín informativo,</a:t>
            </a:r>
          </a:p>
          <a:p>
            <a:pPr lvl="1" algn="just">
              <a:spcBef>
                <a:spcPts val="300"/>
              </a:spcBef>
              <a:buClr>
                <a:srgbClr val="FF983B"/>
              </a:buClr>
              <a:buFont typeface="Wingdings" panose="05000000000000000000" pitchFamily="2" charset="2"/>
              <a:buChar char="§"/>
            </a:pPr>
            <a:r>
              <a:rPr lang="es" sz="2200" dirty="0">
                <a:latin typeface="Aptos" panose="020B0004020202020204" pitchFamily="34" charset="0"/>
                <a:ea typeface="Cambria" panose="02040503050406030204" pitchFamily="18" charset="0"/>
              </a:rPr>
              <a:t>aceptando las cookies del navegador.</a:t>
            </a:r>
            <a:endParaRPr lang="en-US" sz="2200" dirty="0">
              <a:effectLst/>
              <a:latin typeface="Aptos" panose="020B0004020202020204" pitchFamily="34" charset="0"/>
              <a:ea typeface="Cambria" panose="02040503050406030204" pitchFamily="18" charset="0"/>
            </a:endParaRPr>
          </a:p>
          <a:p>
            <a:pPr marL="363538" indent="-324000" algn="just">
              <a:spcBef>
                <a:spcPts val="300"/>
              </a:spcBef>
            </a:pPr>
            <a:r>
              <a:rPr lang="es" sz="2300" b="1" dirty="0">
                <a:solidFill>
                  <a:srgbClr val="FF983B"/>
                </a:solidFill>
                <a:latin typeface="Aptos" panose="020B0004020202020204" pitchFamily="34" charset="0"/>
              </a:rPr>
              <a:t>Huella digital pasiva: </a:t>
            </a:r>
            <a:r>
              <a:rPr lang="es" sz="2300" dirty="0">
                <a:effectLst/>
                <a:latin typeface="Aptos" panose="020B0004020202020204" pitchFamily="34" charset="0"/>
                <a:cs typeface="Arial" panose="020B0604020202020204" pitchFamily="34" charset="0"/>
              </a:rPr>
              <a:t>datos que se recopilan sobre un usuario / actividades en línea Sin su conocimiento (a veces sin su consentimiento). </a:t>
            </a:r>
            <a:r>
              <a:rPr lang="es" sz="2300" dirty="0">
                <a:latin typeface="Aptos" panose="020B0004020202020204" pitchFamily="34" charset="0"/>
              </a:rPr>
              <a:t>Los datos se recopilan de forma invisible a través de los servicios en línea utilizados y mediante el seguimiento de la dirección IP del ordenador del usuario:</a:t>
            </a:r>
          </a:p>
          <a:p>
            <a:pPr lvl="1" algn="just">
              <a:spcBef>
                <a:spcPts val="300"/>
              </a:spcBef>
              <a:buClr>
                <a:srgbClr val="FF983B"/>
              </a:buClr>
              <a:buFont typeface="Wingdings" panose="05000000000000000000" pitchFamily="2" charset="2"/>
              <a:buChar char="§"/>
            </a:pPr>
            <a:r>
              <a:rPr lang="es" sz="2200" dirty="0">
                <a:latin typeface="Aptos" panose="020B0004020202020204" pitchFamily="34" charset="0"/>
                <a:ea typeface="Cambria" panose="02040503050406030204" pitchFamily="18" charset="0"/>
              </a:rPr>
              <a:t>instalando cookies, </a:t>
            </a:r>
            <a:endParaRPr lang="sk-SK" sz="2200" dirty="0">
              <a:latin typeface="Aptos" panose="020B0004020202020204" pitchFamily="34" charset="0"/>
              <a:ea typeface="Cambria" panose="02040503050406030204" pitchFamily="18" charset="0"/>
            </a:endParaRPr>
          </a:p>
          <a:p>
            <a:pPr lvl="1" algn="just">
              <a:spcBef>
                <a:spcPts val="300"/>
              </a:spcBef>
              <a:buClr>
                <a:srgbClr val="FF983B"/>
              </a:buClr>
              <a:buFont typeface="Wingdings" panose="05000000000000000000" pitchFamily="2" charset="2"/>
              <a:buChar char="§"/>
            </a:pPr>
            <a:r>
              <a:rPr lang="es" sz="2200" dirty="0">
                <a:latin typeface="Aptos" panose="020B0004020202020204" pitchFamily="34" charset="0"/>
                <a:ea typeface="Cambria" panose="02040503050406030204" pitchFamily="18" charset="0"/>
              </a:rPr>
              <a:t>historial de navegación/compra (según el consentimiento a los términos de uso),</a:t>
            </a:r>
          </a:p>
          <a:p>
            <a:pPr lvl="1" algn="just">
              <a:spcBef>
                <a:spcPts val="300"/>
              </a:spcBef>
              <a:buClr>
                <a:srgbClr val="FF983B"/>
              </a:buClr>
              <a:buFont typeface="Wingdings" panose="05000000000000000000" pitchFamily="2" charset="2"/>
              <a:buChar char="§"/>
            </a:pPr>
            <a:r>
              <a:rPr lang="es" sz="2200" dirty="0">
                <a:latin typeface="Aptos" panose="020B0004020202020204" pitchFamily="34" charset="0"/>
                <a:ea typeface="Cambria" panose="02040503050406030204" pitchFamily="18" charset="0"/>
              </a:rPr>
              <a:t>redes sociales y anunciantes que utilizan los "me gusta", los "compartir" y los comentarios para orientar contenido específico al usuario ,</a:t>
            </a:r>
          </a:p>
          <a:p>
            <a:pPr lvl="1" algn="just">
              <a:spcBef>
                <a:spcPts val="300"/>
              </a:spcBef>
              <a:buClr>
                <a:srgbClr val="FF983B"/>
              </a:buClr>
              <a:buFont typeface="Wingdings" panose="05000000000000000000" pitchFamily="2" charset="2"/>
              <a:buChar char="§"/>
            </a:pPr>
            <a:r>
              <a:rPr lang="es" sz="2200" dirty="0">
                <a:latin typeface="Aptos" panose="020B0004020202020204" pitchFamily="34" charset="0"/>
                <a:ea typeface="Cambria" panose="02040503050406030204" pitchFamily="18" charset="0"/>
              </a:rPr>
              <a:t>una aplicación que rastrea la actividad digital y la ubicación de un usuario.</a:t>
            </a:r>
          </a:p>
        </p:txBody>
      </p:sp>
      <p:pic>
        <p:nvPicPr>
          <p:cNvPr id="6" name="Obrázok 5">
            <a:extLst>
              <a:ext uri="{FF2B5EF4-FFF2-40B4-BE49-F238E27FC236}">
                <a16:creationId xmlns:a16="http://schemas.microsoft.com/office/drawing/2014/main" id="{7804830D-B02F-5A6C-0080-5387B9CAF3F3}"/>
              </a:ext>
            </a:extLst>
          </p:cNvPr>
          <p:cNvPicPr>
            <a:picLocks noChangeAspect="1"/>
          </p:cNvPicPr>
          <p:nvPr/>
        </p:nvPicPr>
        <p:blipFill>
          <a:blip r:embed="rId2"/>
          <a:stretch>
            <a:fillRect/>
          </a:stretch>
        </p:blipFill>
        <p:spPr>
          <a:xfrm>
            <a:off x="8046721" y="175905"/>
            <a:ext cx="3474719" cy="1326990"/>
          </a:xfrm>
          <a:prstGeom prst="rect">
            <a:avLst/>
          </a:prstGeom>
        </p:spPr>
      </p:pic>
    </p:spTree>
    <p:extLst>
      <p:ext uri="{BB962C8B-B14F-4D97-AF65-F5344CB8AC3E}">
        <p14:creationId xmlns:p14="http://schemas.microsoft.com/office/powerpoint/2010/main" val="3684264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9D647E-1EF3-B8DC-7F80-F8C7FC5CDE8A}"/>
              </a:ext>
            </a:extLst>
          </p:cNvPr>
          <p:cNvSpPr>
            <a:spLocks noGrp="1"/>
          </p:cNvSpPr>
          <p:nvPr>
            <p:ph type="title"/>
          </p:nvPr>
        </p:nvSpPr>
        <p:spPr>
          <a:xfrm>
            <a:off x="381175" y="196127"/>
            <a:ext cx="11439924" cy="828000"/>
          </a:xfrm>
        </p:spPr>
        <p:txBody>
          <a:bodyPr>
            <a:normAutofit fontScale="90000"/>
          </a:bodyPr>
          <a:lstStyle/>
          <a:p>
            <a:r>
              <a:rPr lang="es" dirty="0">
                <a:latin typeface="Aptos" panose="020B0004020202020204" pitchFamily="34" charset="0"/>
              </a:rPr>
              <a:t>Huella digital: ejemplos de datos recopilados</a:t>
            </a:r>
          </a:p>
        </p:txBody>
      </p:sp>
      <p:graphicFrame>
        <p:nvGraphicFramePr>
          <p:cNvPr id="7" name="Tabuľka 6">
            <a:extLst>
              <a:ext uri="{FF2B5EF4-FFF2-40B4-BE49-F238E27FC236}">
                <a16:creationId xmlns:a16="http://schemas.microsoft.com/office/drawing/2014/main" id="{17A774CB-6A6E-ADA7-5B33-38C970E2B326}"/>
              </a:ext>
            </a:extLst>
          </p:cNvPr>
          <p:cNvGraphicFramePr>
            <a:graphicFrameLocks noGrp="1"/>
          </p:cNvGraphicFramePr>
          <p:nvPr>
            <p:extLst>
              <p:ext uri="{D42A27DB-BD31-4B8C-83A1-F6EECF244321}">
                <p14:modId xmlns:p14="http://schemas.microsoft.com/office/powerpoint/2010/main" val="3202281426"/>
              </p:ext>
            </p:extLst>
          </p:nvPr>
        </p:nvGraphicFramePr>
        <p:xfrm>
          <a:off x="538715" y="939222"/>
          <a:ext cx="11124845" cy="5672472"/>
        </p:xfrm>
        <a:graphic>
          <a:graphicData uri="http://schemas.openxmlformats.org/drawingml/2006/table">
            <a:tbl>
              <a:tblPr firstRow="1" firstCol="1" bandRow="1">
                <a:tableStyleId>{5C22544A-7EE6-4342-B048-85BDC9FD1C3A}</a:tableStyleId>
              </a:tblPr>
              <a:tblGrid>
                <a:gridCol w="2129701">
                  <a:extLst>
                    <a:ext uri="{9D8B030D-6E8A-4147-A177-3AD203B41FA5}">
                      <a16:colId xmlns:a16="http://schemas.microsoft.com/office/drawing/2014/main" val="232641165"/>
                    </a:ext>
                  </a:extLst>
                </a:gridCol>
                <a:gridCol w="8995144">
                  <a:extLst>
                    <a:ext uri="{9D8B030D-6E8A-4147-A177-3AD203B41FA5}">
                      <a16:colId xmlns:a16="http://schemas.microsoft.com/office/drawing/2014/main" val="1144848269"/>
                    </a:ext>
                  </a:extLst>
                </a:gridCol>
              </a:tblGrid>
              <a:tr h="505623">
                <a:tc>
                  <a:txBody>
                    <a:bodyPr/>
                    <a:lstStyle/>
                    <a:p>
                      <a:pPr>
                        <a:lnSpc>
                          <a:spcPct val="107000"/>
                        </a:lnSpc>
                        <a:spcBef>
                          <a:spcPts val="0"/>
                        </a:spcBef>
                        <a:spcAft>
                          <a:spcPts val="0"/>
                        </a:spcAft>
                      </a:pPr>
                      <a:r>
                        <a:rPr lang="es" sz="2400" b="1" noProof="0" dirty="0">
                          <a:solidFill>
                            <a:srgbClr val="FF983B"/>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Actividad</a:t>
                      </a:r>
                      <a:endParaRPr lang="en-US" sz="2400" b="1" noProof="0" dirty="0">
                        <a:solidFill>
                          <a:srgbClr val="FF983B"/>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AB5">
                        <a:alpha val="75000"/>
                      </a:srgbClr>
                    </a:solidFill>
                  </a:tcPr>
                </a:tc>
                <a:tc>
                  <a:txBody>
                    <a:bodyPr/>
                    <a:lstStyle/>
                    <a:p>
                      <a:pPr>
                        <a:lnSpc>
                          <a:spcPct val="107000"/>
                        </a:lnSpc>
                        <a:spcBef>
                          <a:spcPts val="0"/>
                        </a:spcBef>
                        <a:spcAft>
                          <a:spcPts val="0"/>
                        </a:spcAft>
                      </a:pPr>
                      <a:r>
                        <a:rPr lang="es" sz="2400" b="1" noProof="0" dirty="0">
                          <a:solidFill>
                            <a:srgbClr val="FF983B"/>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Datos recopilados</a:t>
                      </a:r>
                      <a:endParaRPr lang="en-US" sz="2400" b="1" noProof="0" dirty="0">
                        <a:solidFill>
                          <a:srgbClr val="FF983B"/>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AB5">
                        <a:alpha val="75000"/>
                      </a:srgbClr>
                    </a:solidFill>
                  </a:tcPr>
                </a:tc>
                <a:extLst>
                  <a:ext uri="{0D108BD9-81ED-4DB2-BD59-A6C34878D82A}">
                    <a16:rowId xmlns:a16="http://schemas.microsoft.com/office/drawing/2014/main" val="1440550584"/>
                  </a:ext>
                </a:extLst>
              </a:tr>
              <a:tr h="672719">
                <a:tc>
                  <a:txBody>
                    <a:bodyPr/>
                    <a:lstStyle/>
                    <a:p>
                      <a:pPr>
                        <a:lnSpc>
                          <a:spcPct val="107000"/>
                        </a:lnSpc>
                        <a:spcAft>
                          <a:spcPts val="0"/>
                        </a:spcAft>
                      </a:pPr>
                      <a:r>
                        <a:rPr lang="es" sz="2200" b="0" noProof="0" dirty="0">
                          <a:solidFill>
                            <a:srgbClr val="FFAA5A"/>
                          </a:solidFill>
                          <a:effectLst/>
                          <a:latin typeface="Aptos" panose="020B0004020202020204" pitchFamily="34" charset="0"/>
                          <a:ea typeface="Cambria" panose="02040503050406030204" pitchFamily="18" charset="0"/>
                        </a:rPr>
                        <a:t>Navegación web</a:t>
                      </a:r>
                      <a:endParaRPr lang="en-US"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s" sz="2200" noProof="0" dirty="0">
                          <a:effectLst/>
                          <a:latin typeface="Aptos" panose="020B0004020202020204" pitchFamily="34" charset="0"/>
                          <a:ea typeface="Cambria" panose="02040503050406030204" pitchFamily="18" charset="0"/>
                        </a:rPr>
                        <a:t>Dirección IP de la conexión, historial y actividad de navegación, tipo de dispositivo utilizado</a:t>
                      </a:r>
                      <a:endParaRPr lang="en-US" sz="2200" noProof="0" dirty="0">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4305458"/>
                  </a:ext>
                </a:extLst>
              </a:tr>
              <a:tr h="672719">
                <a:tc>
                  <a:txBody>
                    <a:bodyPr/>
                    <a:lstStyle/>
                    <a:p>
                      <a:pPr>
                        <a:lnSpc>
                          <a:spcPct val="107000"/>
                        </a:lnSpc>
                        <a:spcAft>
                          <a:spcPts val="800"/>
                        </a:spcAft>
                      </a:pPr>
                      <a:r>
                        <a:rPr lang="es" sz="2200" b="0" noProof="0" dirty="0">
                          <a:solidFill>
                            <a:srgbClr val="FFAA5A"/>
                          </a:solidFill>
                          <a:effectLst/>
                          <a:latin typeface="Aptos" panose="020B0004020202020204" pitchFamily="34" charset="0"/>
                          <a:ea typeface="Cambria" panose="02040503050406030204" pitchFamily="18" charset="0"/>
                        </a:rPr>
                        <a:t>Archivo de cookies</a:t>
                      </a:r>
                      <a:endParaRPr lang="en-US"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 sz="2200" kern="1200" noProof="0" dirty="0">
                          <a:solidFill>
                            <a:schemeClr val="dk1"/>
                          </a:solidFill>
                          <a:effectLst/>
                          <a:latin typeface="Aptos" panose="020B0004020202020204" pitchFamily="34" charset="0"/>
                          <a:ea typeface="Cambria" panose="02040503050406030204" pitchFamily="18" charset="0"/>
                          <a:cs typeface="+mn-cs"/>
                        </a:rPr>
                        <a:t>información de inicio de sesión, historial de búsqueda y preferencias, tipo de dispositivo utilizado, </a:t>
                      </a:r>
                      <a:r>
                        <a:rPr lang="es" sz="2200" kern="1200" dirty="0">
                          <a:solidFill>
                            <a:schemeClr val="dk1"/>
                          </a:solidFill>
                          <a:effectLst/>
                          <a:latin typeface="Aptos" panose="020B0004020202020204" pitchFamily="34" charset="0"/>
                          <a:ea typeface="Cambria" panose="02040503050406030204" pitchFamily="18" charset="0"/>
                          <a:cs typeface="+mn-cs"/>
                        </a:rPr>
                        <a:t>preferencias de idioma</a:t>
                      </a:r>
                      <a:endParaRPr lang="en-US" sz="2200" kern="1200" noProof="0" dirty="0">
                        <a:solidFill>
                          <a:schemeClr val="dk1"/>
                        </a:solidFill>
                        <a:effectLst/>
                        <a:latin typeface="Aptos" panose="020B0004020202020204" pitchFamily="34" charset="0"/>
                        <a:ea typeface="Cambria" panose="020405030504060302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2638480"/>
                  </a:ext>
                </a:extLst>
              </a:tr>
              <a:tr h="722318">
                <a:tc>
                  <a:txBody>
                    <a:bodyPr/>
                    <a:lstStyle/>
                    <a:p>
                      <a:pPr>
                        <a:lnSpc>
                          <a:spcPct val="107000"/>
                        </a:lnSpc>
                        <a:spcAft>
                          <a:spcPts val="800"/>
                        </a:spcAft>
                      </a:pPr>
                      <a:r>
                        <a:rPr lang="es" sz="2200" b="0" noProof="0" dirty="0">
                          <a:solidFill>
                            <a:srgbClr val="FFAA5A"/>
                          </a:solidFill>
                          <a:effectLst/>
                          <a:latin typeface="Aptos" panose="020B0004020202020204" pitchFamily="34" charset="0"/>
                          <a:ea typeface="Cambria" panose="02040503050406030204" pitchFamily="18" charset="0"/>
                        </a:rPr>
                        <a:t>Compras en línea</a:t>
                      </a:r>
                      <a:endParaRPr lang="en-US"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s" sz="2200" kern="1200" noProof="0" dirty="0">
                          <a:solidFill>
                            <a:schemeClr val="dk1"/>
                          </a:solidFill>
                          <a:effectLst/>
                          <a:latin typeface="Aptos" panose="020B0004020202020204" pitchFamily="34" charset="0"/>
                          <a:ea typeface="Cambria" panose="02040503050406030204" pitchFamily="18" charset="0"/>
                          <a:cs typeface="+mn-cs"/>
                        </a:rPr>
                        <a:t>Historial de compras que incluye artículos comprados o revisados, números de tarjetas de crédito, datos personales, suscripciones a boletines informativos, uso de cupones y clics en anuncios.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974809"/>
                  </a:ext>
                </a:extLst>
              </a:tr>
              <a:tr h="577855">
                <a:tc>
                  <a:txBody>
                    <a:bodyPr/>
                    <a:lstStyle/>
                    <a:p>
                      <a:pPr>
                        <a:lnSpc>
                          <a:spcPct val="107000"/>
                        </a:lnSpc>
                        <a:spcAft>
                          <a:spcPts val="800"/>
                        </a:spcAft>
                      </a:pPr>
                      <a:r>
                        <a:rPr lang="es" sz="2200" b="0" noProof="0" dirty="0">
                          <a:solidFill>
                            <a:srgbClr val="FFAA5A"/>
                          </a:solidFill>
                          <a:effectLst/>
                          <a:latin typeface="Aptos" panose="020B0004020202020204" pitchFamily="34" charset="0"/>
                          <a:ea typeface="Cambria" panose="02040503050406030204" pitchFamily="18" charset="0"/>
                        </a:rPr>
                        <a:t>Banca en línea</a:t>
                      </a:r>
                      <a:endParaRPr lang="en-US"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s" sz="2200" noProof="0" dirty="0">
                          <a:effectLst/>
                          <a:latin typeface="Aptos" panose="020B0004020202020204" pitchFamily="34" charset="0"/>
                          <a:ea typeface="Cambria" panose="02040503050406030204" pitchFamily="18" charset="0"/>
                        </a:rPr>
                        <a:t>Información de pago y cuenta, historial de transacciones, datos de geolocalización</a:t>
                      </a:r>
                      <a:endParaRPr lang="en-US" sz="2200" noProof="0" dirty="0">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5693242"/>
                  </a:ext>
                </a:extLst>
              </a:tr>
              <a:tr h="577855">
                <a:tc>
                  <a:txBody>
                    <a:bodyPr/>
                    <a:lstStyle/>
                    <a:p>
                      <a:pPr>
                        <a:lnSpc>
                          <a:spcPct val="107000"/>
                        </a:lnSpc>
                        <a:spcAft>
                          <a:spcPts val="800"/>
                        </a:spcAft>
                      </a:pPr>
                      <a:r>
                        <a:rPr lang="es" sz="2200" b="0" noProof="0" dirty="0">
                          <a:solidFill>
                            <a:srgbClr val="FFAA5A"/>
                          </a:solidFill>
                          <a:effectLst/>
                          <a:latin typeface="Aptos" panose="020B0004020202020204" pitchFamily="34" charset="0"/>
                          <a:ea typeface="Cambria" panose="02040503050406030204" pitchFamily="18" charset="0"/>
                        </a:rPr>
                        <a:t>Descargar archivos</a:t>
                      </a:r>
                      <a:endParaRPr lang="en-US"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s" sz="2200" noProof="0" dirty="0">
                          <a:effectLst/>
                          <a:latin typeface="Aptos" panose="020B0004020202020204" pitchFamily="34" charset="0"/>
                          <a:ea typeface="Cambria" panose="02040503050406030204" pitchFamily="18" charset="0"/>
                        </a:rPr>
                        <a:t>Tipo de archivo, origen y metadatos, historial de archivos descargados</a:t>
                      </a:r>
                      <a:endParaRPr lang="en-US" sz="2200" noProof="0" dirty="0">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489249"/>
                  </a:ext>
                </a:extLst>
              </a:tr>
              <a:tr h="577855">
                <a:tc>
                  <a:txBody>
                    <a:bodyPr/>
                    <a:lstStyle/>
                    <a:p>
                      <a:pPr>
                        <a:lnSpc>
                          <a:spcPct val="107000"/>
                        </a:lnSpc>
                        <a:spcAft>
                          <a:spcPts val="800"/>
                        </a:spcAft>
                      </a:pPr>
                      <a:r>
                        <a:rPr lang="es" sz="2200" b="0" noProof="0" dirty="0">
                          <a:solidFill>
                            <a:srgbClr val="FFAA5A"/>
                          </a:solidFill>
                          <a:effectLst/>
                          <a:latin typeface="Aptos" panose="020B0004020202020204" pitchFamily="34" charset="0"/>
                          <a:ea typeface="Cambria" panose="02040503050406030204" pitchFamily="18" charset="0"/>
                        </a:rPr>
                        <a:t>Redes sociales</a:t>
                      </a:r>
                      <a:endParaRPr lang="en-US"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s" sz="2200" noProof="0" dirty="0">
                          <a:effectLst/>
                          <a:latin typeface="Aptos" panose="020B0004020202020204" pitchFamily="34" charset="0"/>
                          <a:ea typeface="Cambria" panose="02040503050406030204" pitchFamily="18" charset="0"/>
                        </a:rPr>
                        <a:t>Fotos, publicaciones, comentarios, nombres de familiares, amigos</a:t>
                      </a:r>
                      <a:endParaRPr lang="en-US" sz="2200" noProof="0" dirty="0">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3022927"/>
                  </a:ext>
                </a:extLst>
              </a:tr>
              <a:tr h="794550">
                <a:tc>
                  <a:txBody>
                    <a:bodyPr/>
                    <a:lstStyle/>
                    <a:p>
                      <a:pPr>
                        <a:lnSpc>
                          <a:spcPct val="107000"/>
                        </a:lnSpc>
                        <a:spcAft>
                          <a:spcPts val="800"/>
                        </a:spcAft>
                      </a:pPr>
                      <a:r>
                        <a:rPr lang="es" sz="2200" b="0" noProof="0" dirty="0">
                          <a:solidFill>
                            <a:srgbClr val="FFAA5A"/>
                          </a:solidFill>
                          <a:effectLst/>
                          <a:latin typeface="Aptos" panose="020B0004020202020204" pitchFamily="34" charset="0"/>
                          <a:ea typeface="Cambria" panose="02040503050406030204" pitchFamily="18" charset="0"/>
                        </a:rPr>
                        <a:t>Correo electrónico</a:t>
                      </a:r>
                      <a:endParaRPr lang="en-US" sz="2200" b="0" noProof="0" dirty="0">
                        <a:solidFill>
                          <a:srgbClr val="FFAA5A"/>
                        </a:solidFill>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s" sz="2200" noProof="0" dirty="0">
                          <a:effectLst/>
                          <a:latin typeface="Aptos" panose="020B0004020202020204" pitchFamily="34" charset="0"/>
                          <a:ea typeface="Cambria" panose="02040503050406030204" pitchFamily="18" charset="0"/>
                        </a:rPr>
                        <a:t>Correos electrónicos recibidos/reenviados, direcciones de correo electrónico ( contactos personales </a:t>
                      </a:r>
                      <a:endParaRPr lang="en-US" sz="2200" noProof="0" dirty="0">
                        <a:effectLst/>
                        <a:latin typeface="Aptos" panose="020B00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2932947"/>
                  </a:ext>
                </a:extLst>
              </a:tr>
            </a:tbl>
          </a:graphicData>
        </a:graphic>
      </p:graphicFrame>
    </p:spTree>
    <p:extLst>
      <p:ext uri="{BB962C8B-B14F-4D97-AF65-F5344CB8AC3E}">
        <p14:creationId xmlns:p14="http://schemas.microsoft.com/office/powerpoint/2010/main" val="1301139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967" y="175905"/>
            <a:ext cx="5868955" cy="1325563"/>
          </a:xfrm>
        </p:spPr>
        <p:txBody>
          <a:bodyPr>
            <a:noAutofit/>
          </a:bodyPr>
          <a:lstStyle/>
          <a:p>
            <a:pPr algn="l"/>
            <a:r>
              <a:rPr lang="es" sz="4000" dirty="0">
                <a:latin typeface="Aptos" panose="020B0004020202020204" pitchFamily="34" charset="0"/>
                <a:cs typeface="Calibri Light" panose="020F0302020204030204" pitchFamily="34" charset="0"/>
              </a:rPr>
              <a:t>Los riesgos y amenazas </a:t>
            </a:r>
            <a:br>
              <a:rPr lang="en-US" sz="4000" dirty="0">
                <a:latin typeface="Aptos" panose="020B0004020202020204" pitchFamily="34" charset="0"/>
                <a:cs typeface="Calibri Light" panose="020F0302020204030204" pitchFamily="34" charset="0"/>
              </a:rPr>
            </a:br>
            <a:r>
              <a:rPr lang="es" sz="4000" dirty="0">
                <a:latin typeface="Aptos" panose="020B0004020202020204" pitchFamily="34" charset="0"/>
                <a:cs typeface="Calibri Light" panose="020F0302020204030204" pitchFamily="34" charset="0"/>
              </a:rPr>
              <a:t>del abuso de la huella digital</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67512" y="1907133"/>
            <a:ext cx="10853928" cy="4545202"/>
          </a:xfrm>
        </p:spPr>
        <p:txBody>
          <a:bodyPr>
            <a:normAutofit fontScale="85000" lnSpcReduction="10000"/>
          </a:bodyPr>
          <a:lstStyle/>
          <a:p>
            <a:pPr>
              <a:spcAft>
                <a:spcPts val="600"/>
              </a:spcAft>
            </a:pPr>
            <a:r>
              <a:rPr lang="es" sz="2400" b="1" dirty="0">
                <a:solidFill>
                  <a:srgbClr val="FF983B"/>
                </a:solidFill>
                <a:latin typeface="Aptos" panose="020B0004020202020204" pitchFamily="34" charset="0"/>
                <a:cs typeface="Calibri" panose="020F0502020204030204" pitchFamily="34" charset="0"/>
              </a:rPr>
              <a:t>Robo de identidad: </a:t>
            </a:r>
            <a:r>
              <a:rPr lang="es" sz="2400" dirty="0">
                <a:latin typeface="Aptos" panose="020B0004020202020204" pitchFamily="34" charset="0"/>
                <a:cs typeface="Calibri" panose="020F0502020204030204" pitchFamily="34" charset="0"/>
              </a:rPr>
              <a:t>crear identificaciones falsas, abrir cuentas fraudulentas.</a:t>
            </a:r>
          </a:p>
          <a:p>
            <a:pPr>
              <a:spcAft>
                <a:spcPts val="600"/>
              </a:spcAft>
            </a:pPr>
            <a:r>
              <a:rPr lang="es" sz="2400" b="1" dirty="0">
                <a:solidFill>
                  <a:srgbClr val="FF983B"/>
                </a:solidFill>
                <a:latin typeface="Aptos" panose="020B0004020202020204" pitchFamily="34" charset="0"/>
                <a:cs typeface="Calibri" panose="020F0502020204030204" pitchFamily="34" charset="0"/>
              </a:rPr>
              <a:t>Ingeniería social: </a:t>
            </a:r>
            <a:r>
              <a:rPr lang="es" sz="2400" dirty="0">
                <a:latin typeface="Aptos" panose="020B0004020202020204" pitchFamily="34" charset="0"/>
                <a:cs typeface="Calibri" panose="020F0502020204030204" pitchFamily="34" charset="0"/>
              </a:rPr>
              <a:t>correos electrónicos falsificados (en nombre de un empleador, un banco) para obtener información confidencial o hacer clic en enlaces maliciosos.</a:t>
            </a:r>
          </a:p>
          <a:p>
            <a:pPr>
              <a:spcAft>
                <a:spcPts val="600"/>
              </a:spcAft>
            </a:pPr>
            <a:r>
              <a:rPr lang="es" sz="2400" b="1" dirty="0">
                <a:solidFill>
                  <a:srgbClr val="FF983B"/>
                </a:solidFill>
                <a:latin typeface="Aptos" panose="020B0004020202020204" pitchFamily="34" charset="0"/>
                <a:cs typeface="Calibri" panose="020F0502020204030204" pitchFamily="34" charset="0"/>
              </a:rPr>
              <a:t>Ataques de phishing: </a:t>
            </a:r>
            <a:r>
              <a:rPr lang="es" sz="2400" dirty="0">
                <a:latin typeface="Aptos" panose="020B0004020202020204" pitchFamily="34" charset="0"/>
                <a:cs typeface="Calibri" panose="020F0502020204030204" pitchFamily="34" charset="0"/>
              </a:rPr>
              <a:t>robo de información financiera.</a:t>
            </a:r>
          </a:p>
          <a:p>
            <a:pPr>
              <a:spcAft>
                <a:spcPts val="600"/>
              </a:spcAft>
            </a:pPr>
            <a:r>
              <a:rPr lang="es" sz="2400" b="1" dirty="0">
                <a:solidFill>
                  <a:srgbClr val="FF983B"/>
                </a:solidFill>
                <a:latin typeface="Aptos" panose="020B0004020202020204" pitchFamily="34" charset="0"/>
                <a:cs typeface="Calibri" panose="020F0502020204030204" pitchFamily="34" charset="0"/>
              </a:rPr>
              <a:t>Violaciones de privacidad y datos: </a:t>
            </a:r>
            <a:r>
              <a:rPr lang="es" sz="2400" dirty="0">
                <a:latin typeface="Aptos" panose="020B0004020202020204" pitchFamily="34" charset="0"/>
                <a:cs typeface="Calibri" panose="020F0502020204030204" pitchFamily="34" charset="0"/>
              </a:rPr>
              <a:t>si varias cuentas usan la misma contraseña, las credenciales de inicio de sesión filtradas de una cuenta pueden usarse en todos los sitios web.</a:t>
            </a:r>
          </a:p>
          <a:p>
            <a:pPr>
              <a:spcAft>
                <a:spcPts val="600"/>
              </a:spcAft>
            </a:pPr>
            <a:r>
              <a:rPr lang="es" sz="2400" b="1" dirty="0">
                <a:solidFill>
                  <a:srgbClr val="FF983B"/>
                </a:solidFill>
                <a:latin typeface="Aptos" panose="020B0004020202020204" pitchFamily="34" charset="0"/>
                <a:cs typeface="Calibri" panose="020F0502020204030204" pitchFamily="34" charset="0"/>
              </a:rPr>
              <a:t>Acoso o ciberbullying: </a:t>
            </a:r>
            <a:r>
              <a:rPr lang="es" sz="2400" dirty="0">
                <a:latin typeface="Aptos" panose="020B0004020202020204" pitchFamily="34" charset="0"/>
                <a:cs typeface="Calibri" panose="020F0502020204030204" pitchFamily="34" charset="0"/>
              </a:rPr>
              <a:t>los datos personales pueden usarse indebidamente para cometer acoso o doxing (publicar información privada en línea con la intención de intimidar).</a:t>
            </a:r>
          </a:p>
          <a:p>
            <a:pPr>
              <a:spcAft>
                <a:spcPts val="600"/>
              </a:spcAft>
            </a:pPr>
            <a:r>
              <a:rPr lang="es" sz="2400" b="1" dirty="0">
                <a:solidFill>
                  <a:srgbClr val="FF983B"/>
                </a:solidFill>
                <a:latin typeface="Aptos" panose="020B0004020202020204" pitchFamily="34" charset="0"/>
                <a:cs typeface="Calibri" panose="020F0502020204030204" pitchFamily="34" charset="0"/>
              </a:rPr>
              <a:t>Publicidad dirigida: </a:t>
            </a:r>
            <a:r>
              <a:rPr lang="es" sz="2400" dirty="0">
                <a:latin typeface="Aptos" panose="020B0004020202020204" pitchFamily="34" charset="0"/>
                <a:cs typeface="Calibri" panose="020F0502020204030204" pitchFamily="34" charset="0"/>
              </a:rPr>
              <a:t>las empresas/anunciantes perfilan a sus clientes para enviar anuncios o campañas personalizados.</a:t>
            </a:r>
          </a:p>
          <a:p>
            <a:pPr>
              <a:spcAft>
                <a:spcPts val="600"/>
              </a:spcAft>
            </a:pPr>
            <a:r>
              <a:rPr lang="es" sz="2400" b="1" dirty="0">
                <a:solidFill>
                  <a:srgbClr val="FF983B"/>
                </a:solidFill>
                <a:latin typeface="Aptos" panose="020B0004020202020204" pitchFamily="34" charset="0"/>
                <a:cs typeface="Calibri" panose="020F0502020204030204" pitchFamily="34" charset="0"/>
              </a:rPr>
              <a:t>Daño reputacional: </a:t>
            </a:r>
            <a:r>
              <a:rPr lang="es" sz="2400" dirty="0">
                <a:latin typeface="Aptos" panose="020B0004020202020204" pitchFamily="34" charset="0"/>
                <a:cs typeface="Calibri" panose="020F0502020204030204" pitchFamily="34" charset="0"/>
              </a:rPr>
              <a:t>una huella negativa puede comprometer la reputación del usuario </a:t>
            </a:r>
            <a:br>
              <a:rPr lang="en-US" sz="2400" dirty="0">
                <a:latin typeface="Aptos" panose="020B0004020202020204" pitchFamily="34" charset="0"/>
                <a:cs typeface="Calibri" panose="020F0502020204030204" pitchFamily="34" charset="0"/>
              </a:rPr>
            </a:br>
            <a:r>
              <a:rPr lang="es" sz="2400" dirty="0">
                <a:latin typeface="Aptos" panose="020B0004020202020204" pitchFamily="34" charset="0"/>
                <a:cs typeface="Calibri" panose="020F0502020204030204" pitchFamily="34" charset="0"/>
              </a:rPr>
              <a:t>en su vida personal y profesional.</a:t>
            </a:r>
          </a:p>
        </p:txBody>
      </p:sp>
      <p:sp>
        <p:nvSpPr>
          <p:cNvPr id="4" name="BlokTextu 3">
            <a:extLst>
              <a:ext uri="{FF2B5EF4-FFF2-40B4-BE49-F238E27FC236}">
                <a16:creationId xmlns:a16="http://schemas.microsoft.com/office/drawing/2014/main" id="{AF3EE782-0633-97A8-1968-23D0E16D8C9B}"/>
              </a:ext>
            </a:extLst>
          </p:cNvPr>
          <p:cNvSpPr txBox="1"/>
          <p:nvPr/>
        </p:nvSpPr>
        <p:spPr>
          <a:xfrm>
            <a:off x="7012624" y="175905"/>
            <a:ext cx="4837253" cy="1323439"/>
          </a:xfrm>
          <a:prstGeom prst="rect">
            <a:avLst/>
          </a:prstGeom>
          <a:noFill/>
          <a:ln w="38100">
            <a:solidFill>
              <a:srgbClr val="FFAA5A"/>
            </a:solidFill>
          </a:ln>
        </p:spPr>
        <p:txBody>
          <a:bodyPr wrap="square" rtlCol="0">
            <a:spAutoFit/>
          </a:bodyPr>
          <a:lstStyle/>
          <a:p>
            <a:r>
              <a:rPr lang="es" sz="20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Cualquier cosa, en cualquier lugar, en cualquier momento, cargada, transferida, puesta en el ciberespacio, permanece allí para siempre.</a:t>
            </a:r>
          </a:p>
        </p:txBody>
      </p:sp>
      <p:sp>
        <p:nvSpPr>
          <p:cNvPr id="5" name="Šípka: doprava 4">
            <a:extLst>
              <a:ext uri="{FF2B5EF4-FFF2-40B4-BE49-F238E27FC236}">
                <a16:creationId xmlns:a16="http://schemas.microsoft.com/office/drawing/2014/main" id="{625B51C0-592C-B621-3165-474FD2FE492B}"/>
              </a:ext>
            </a:extLst>
          </p:cNvPr>
          <p:cNvSpPr/>
          <p:nvPr/>
        </p:nvSpPr>
        <p:spPr>
          <a:xfrm>
            <a:off x="5980922" y="620344"/>
            <a:ext cx="861391" cy="436686"/>
          </a:xfrm>
          <a:prstGeom prst="rightArrow">
            <a:avLst/>
          </a:prstGeom>
          <a:solidFill>
            <a:srgbClr val="FFAA5A"/>
          </a:solidFill>
          <a:ln w="38100">
            <a:solidFill>
              <a:srgbClr val="92B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33774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33" y="773620"/>
            <a:ext cx="4192477" cy="5583126"/>
          </a:xfrm>
        </p:spPr>
        <p:txBody>
          <a:bodyPr>
            <a:normAutofit/>
          </a:bodyPr>
          <a:lstStyle/>
          <a:p>
            <a:pPr algn="r"/>
            <a:r>
              <a:rPr lang="es" dirty="0">
                <a:solidFill>
                  <a:srgbClr val="FFAA5A"/>
                </a:solidFill>
                <a:latin typeface="Aptos" panose="020B0004020202020204" pitchFamily="34" charset="0"/>
                <a:cs typeface="Calibri Light" panose="020F0302020204030204" pitchFamily="34" charset="0"/>
              </a:rPr>
              <a:t>Subsección 1: </a:t>
            </a:r>
            <a:br>
              <a:rPr lang="en-US" dirty="0">
                <a:latin typeface="Aptos" panose="020B0004020202020204" pitchFamily="34" charset="0"/>
                <a:cs typeface="Calibri Light" panose="020F0302020204030204" pitchFamily="34" charset="0"/>
              </a:rPr>
            </a:br>
            <a:r>
              <a:rPr lang="es" dirty="0">
                <a:latin typeface="Aptos" panose="020B0004020202020204" pitchFamily="34" charset="0"/>
                <a:cs typeface="Calibri Light" panose="020F0302020204030204" pitchFamily="34" charset="0"/>
              </a:rPr>
              <a:t>Identidad digital y huella digital</a:t>
            </a:r>
            <a:endParaRPr lang="en-US" dirty="0">
              <a:latin typeface="Aptos" panose="020B0004020202020204" pitchFamily="34" charset="0"/>
              <a:cs typeface="Calibri Light" panose="020F0302020204030204" pitchFamily="34" charset="0"/>
            </a:endParaRPr>
          </a:p>
        </p:txBody>
      </p:sp>
      <p:graphicFrame>
        <p:nvGraphicFramePr>
          <p:cNvPr id="5" name="Content Placeholder 2">
            <a:extLst>
              <a:ext uri="{FF2B5EF4-FFF2-40B4-BE49-F238E27FC236}">
                <a16:creationId xmlns:a16="http://schemas.microsoft.com/office/drawing/2014/main" id="{DEFD9242-E62D-2E9A-A16F-757E78B1BF90}"/>
              </a:ext>
            </a:extLst>
          </p:cNvPr>
          <p:cNvGraphicFramePr>
            <a:graphicFrameLocks noGrp="1"/>
          </p:cNvGraphicFramePr>
          <p:nvPr>
            <p:ph idx="1"/>
            <p:extLst>
              <p:ext uri="{D42A27DB-BD31-4B8C-83A1-F6EECF244321}">
                <p14:modId xmlns:p14="http://schemas.microsoft.com/office/powerpoint/2010/main" val="3474047699"/>
              </p:ext>
            </p:extLst>
          </p:nvPr>
        </p:nvGraphicFramePr>
        <p:xfrm>
          <a:off x="4747253" y="1173671"/>
          <a:ext cx="6972975" cy="480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92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pPr algn="l"/>
            <a:r>
              <a:rPr lang="es" sz="3200" dirty="0">
                <a:latin typeface="Aptos" panose="020B0004020202020204" pitchFamily="34" charset="0"/>
                <a:ea typeface="Cambria"/>
              </a:rPr>
              <a:t>Mejores prácticas para proteger la identidad y la huella digital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429109" y="1156034"/>
            <a:ext cx="1979645" cy="477997"/>
          </a:xfrm>
        </p:spPr>
        <p:txBody>
          <a:bodyPr vert="horz" lIns="91440" tIns="45720" rIns="91440" bIns="45720" rtlCol="0">
            <a:normAutofit fontScale="85000" lnSpcReduction="10000"/>
          </a:bodyPr>
          <a:lstStyle/>
          <a:p>
            <a:pPr marL="0" indent="0" algn="just">
              <a:buNone/>
            </a:pPr>
            <a:r>
              <a:rPr lang="es" sz="2000" b="1" dirty="0">
                <a:latin typeface="Aptos" panose="020B0004020202020204" pitchFamily="34" charset="0"/>
                <a:ea typeface="Cambria"/>
              </a:rPr>
              <a:t>Reglas comunes</a:t>
            </a:r>
          </a:p>
          <a:p>
            <a:pPr marL="0" indent="0" algn="just">
              <a:buNone/>
            </a:pPr>
            <a:endParaRPr lang="en-US" sz="2000" b="1" dirty="0">
              <a:latin typeface="Aptos" panose="020B0004020202020204" pitchFamily="34" charset="0"/>
              <a:ea typeface="Cambria"/>
            </a:endParaRP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429109" y="1803333"/>
            <a:ext cx="7395771" cy="428022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Sea consciente en el ciberespacio y en las interacciones en línea.</a:t>
            </a:r>
          </a:p>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Sea un usuario proactivo e informado que tenga el control </a:t>
            </a:r>
            <a:br>
              <a:rPr lang="en-US" dirty="0">
                <a:latin typeface="Aptos" panose="020B0004020202020204" pitchFamily="34" charset="0"/>
                <a:ea typeface="Cambria" panose="02040503050406030204" pitchFamily="18" charset="0"/>
                <a:cs typeface="Times New Roman" panose="02020603050405020304" pitchFamily="18" charset="0"/>
              </a:rPr>
            </a:br>
            <a:r>
              <a:rPr lang="es" dirty="0">
                <a:latin typeface="Aptos" panose="020B0004020202020204" pitchFamily="34" charset="0"/>
                <a:ea typeface="Cambria" panose="02040503050406030204" pitchFamily="18" charset="0"/>
                <a:cs typeface="Times New Roman" panose="02020603050405020304" pitchFamily="18" charset="0"/>
              </a:rPr>
              <a:t>de sus datos personales, identidad digital y huella digital y que conozca las mejores prácticas de privacidad.</a:t>
            </a:r>
          </a:p>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Siga las medidas de seguridad en el espacio online (contraseñas seguras, autenticación multifactor, actualizaciones de software).</a:t>
            </a:r>
            <a:endParaRPr lang="sk-SK" dirty="0">
              <a:latin typeface="Aptos" panose="020B0004020202020204" pitchFamily="34" charset="0"/>
              <a:ea typeface="Cambria" panose="02040503050406030204" pitchFamily="18" charset="0"/>
              <a:cs typeface="Times New Roman" panose="02020603050405020304" pitchFamily="18" charset="0"/>
            </a:endParaRPr>
          </a:p>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Utilizar técnicas/herramientas para proteger la identidad digital y la huella digital del usuario:</a:t>
            </a:r>
          </a:p>
          <a:p>
            <a:pPr marL="1087438" lvl="2" indent="-366713">
              <a:lnSpc>
                <a:spcPct val="100000"/>
              </a:lnSpc>
              <a:buClr>
                <a:srgbClr val="FFAA5A"/>
              </a:buClr>
              <a:buFont typeface="Wingdings" panose="05000000000000000000" pitchFamily="2" charset="2"/>
              <a:buChar char="§"/>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Técnicas para minimizar los datos personales del usuario facilitados </a:t>
            </a:r>
            <a:br>
              <a:rPr lang="en-US" dirty="0">
                <a:latin typeface="Aptos" panose="020B0004020202020204" pitchFamily="34" charset="0"/>
                <a:ea typeface="Cambria" panose="02040503050406030204" pitchFamily="18" charset="0"/>
                <a:cs typeface="Times New Roman" panose="02020603050405020304" pitchFamily="18" charset="0"/>
              </a:rPr>
            </a:br>
            <a:r>
              <a:rPr lang="es" dirty="0">
                <a:latin typeface="Aptos" panose="020B0004020202020204" pitchFamily="34" charset="0"/>
                <a:ea typeface="Cambria" panose="02040503050406030204" pitchFamily="18" charset="0"/>
                <a:cs typeface="Times New Roman" panose="02020603050405020304" pitchFamily="18" charset="0"/>
              </a:rPr>
              <a:t>o solicitados en servicios e interacciones en línea.</a:t>
            </a:r>
          </a:p>
          <a:p>
            <a:pPr marL="1087438" lvl="2" indent="-366713">
              <a:lnSpc>
                <a:spcPct val="100000"/>
              </a:lnSpc>
              <a:buClr>
                <a:srgbClr val="FFAA5A"/>
              </a:buClr>
              <a:buFont typeface="Wingdings" panose="05000000000000000000" pitchFamily="2" charset="2"/>
              <a:buChar char="§"/>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Técnicas para “ofuscar” la identidad (modo incógnito, filtros de privacidad, herramientas anti-rastreo para rastrear las actividades en línea del usuario).</a:t>
            </a:r>
          </a:p>
          <a:p>
            <a:pPr marL="630238" lvl="1" indent="-366713" algn="just">
              <a:lnSpc>
                <a:spcPct val="100000"/>
              </a:lnSpc>
              <a:buClr>
                <a:srgbClr val="FFAA5A"/>
              </a:buClr>
              <a:buFont typeface="Wingdings" panose="05000000000000000000" pitchFamily="2" charset="2"/>
              <a:buChar char="q"/>
              <a:tabLst>
                <a:tab pos="2692400" algn="l"/>
              </a:tabLst>
            </a:pPr>
            <a:endParaRPr lang="en-US" dirty="0">
              <a:latin typeface="Aptos" panose="020B0004020202020204" pitchFamily="34" charset="0"/>
              <a:ea typeface="Cambria" panose="02040503050406030204" pitchFamily="18" charset="0"/>
              <a:cs typeface="Times New Roman" panose="02020603050405020304" pitchFamily="18" charset="0"/>
            </a:endParaRPr>
          </a:p>
        </p:txBody>
      </p:sp>
      <p:pic>
        <p:nvPicPr>
          <p:cNvPr id="6" name="Obrázok 5">
            <a:extLst>
              <a:ext uri="{FF2B5EF4-FFF2-40B4-BE49-F238E27FC236}">
                <a16:creationId xmlns:a16="http://schemas.microsoft.com/office/drawing/2014/main" id="{6B1C5DF6-FB5E-5F04-6011-EDC116B5334F}"/>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Lst>
          </a:blip>
          <a:srcRect l="3481" r="5209"/>
          <a:stretch/>
        </p:blipFill>
        <p:spPr>
          <a:xfrm>
            <a:off x="7736187" y="2318522"/>
            <a:ext cx="4381168" cy="2698954"/>
          </a:xfrm>
          <a:prstGeom prst="rect">
            <a:avLst/>
          </a:prstGeom>
          <a:effectLst>
            <a:softEdge rad="266700"/>
          </a:effectLst>
        </p:spPr>
      </p:pic>
      <p:sp>
        <p:nvSpPr>
          <p:cNvPr id="5" name="BlokTextu 4">
            <a:extLst>
              <a:ext uri="{FF2B5EF4-FFF2-40B4-BE49-F238E27FC236}">
                <a16:creationId xmlns:a16="http://schemas.microsoft.com/office/drawing/2014/main" id="{148353B1-12D2-B332-C44F-266C5D01739B}"/>
              </a:ext>
            </a:extLst>
          </p:cNvPr>
          <p:cNvSpPr txBox="1"/>
          <p:nvPr/>
        </p:nvSpPr>
        <p:spPr>
          <a:xfrm>
            <a:off x="8006808" y="2732080"/>
            <a:ext cx="3822476" cy="707886"/>
          </a:xfrm>
          <a:prstGeom prst="rect">
            <a:avLst/>
          </a:prstGeom>
          <a:noFill/>
        </p:spPr>
        <p:txBody>
          <a:bodyPr wrap="square" rtlCol="0">
            <a:spAutoFit/>
          </a:bodyPr>
          <a:lstStyle/>
          <a:p>
            <a:pPr algn="ctr"/>
            <a:r>
              <a:rPr lang="es" sz="2000" b="1" i="1" dirty="0">
                <a:solidFill>
                  <a:srgbClr val="FF800D"/>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La privacidad es un proceso continuo</a:t>
            </a:r>
            <a:endParaRPr lang="sk-SK" sz="2000" b="1" i="1" dirty="0">
              <a:solidFill>
                <a:srgbClr val="FF800D"/>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9578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967" y="175905"/>
            <a:ext cx="5868955" cy="1325563"/>
          </a:xfrm>
        </p:spPr>
        <p:txBody>
          <a:bodyPr>
            <a:noAutofit/>
          </a:bodyPr>
          <a:lstStyle/>
          <a:p>
            <a:pPr algn="l"/>
            <a:r>
              <a:rPr lang="es" sz="4000" dirty="0">
                <a:latin typeface="Aptos" panose="020B0004020202020204" pitchFamily="34" charset="0"/>
                <a:cs typeface="Calibri Light" panose="020F0302020204030204" pitchFamily="34" charset="0"/>
              </a:rPr>
              <a:t>Mejores prácticas: identidad digital</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67512" y="1907133"/>
            <a:ext cx="10853928" cy="4545202"/>
          </a:xfrm>
        </p:spPr>
        <p:txBody>
          <a:bodyPr>
            <a:normAutofit fontScale="92500"/>
          </a:bodyPr>
          <a:lstStyle/>
          <a:p>
            <a:pPr marL="0" indent="0">
              <a:spcAft>
                <a:spcPts val="600"/>
              </a:spcAft>
              <a:buNone/>
            </a:pPr>
            <a:r>
              <a:rPr lang="es" sz="2400" b="1" dirty="0">
                <a:solidFill>
                  <a:srgbClr val="FF983B"/>
                </a:solidFill>
                <a:latin typeface="Aptos" panose="020B0004020202020204" pitchFamily="34" charset="0"/>
                <a:cs typeface="Calibri" panose="020F0502020204030204" pitchFamily="34" charset="0"/>
              </a:rPr>
              <a:t>Principios generales para la autogestión de su identidad digital :</a:t>
            </a:r>
            <a:endParaRPr lang="en-US" sz="2400" b="1" dirty="0">
              <a:solidFill>
                <a:srgbClr val="FF983B"/>
              </a:solidFill>
              <a:latin typeface="Aptos" panose="020B0004020202020204" pitchFamily="34" charset="0"/>
              <a:cs typeface="Calibri" panose="020F0502020204030204" pitchFamily="34" charset="0"/>
            </a:endParaRPr>
          </a:p>
          <a:p>
            <a:pPr>
              <a:spcAft>
                <a:spcPts val="600"/>
              </a:spcAft>
            </a:pPr>
            <a:r>
              <a:rPr lang="es" sz="2400" dirty="0">
                <a:latin typeface="Aptos" panose="020B0004020202020204" pitchFamily="34" charset="0"/>
                <a:cs typeface="Calibri" panose="020F0502020204030204" pitchFamily="34" charset="0"/>
              </a:rPr>
              <a:t>Aplicar un enfoque unificado en todos los servicios/plataformas en línea.</a:t>
            </a:r>
          </a:p>
          <a:p>
            <a:pPr>
              <a:spcAft>
                <a:spcPts val="600"/>
              </a:spcAft>
            </a:pPr>
            <a:r>
              <a:rPr lang="es" sz="2400" dirty="0">
                <a:latin typeface="Aptos" panose="020B0004020202020204" pitchFamily="34" charset="0"/>
                <a:cs typeface="Calibri" panose="020F0502020204030204" pitchFamily="34" charset="0"/>
              </a:rPr>
              <a:t>Eliminación de cuentas no utilizadas con revocación del consentimiento para el tratamiento de datos personales.</a:t>
            </a:r>
          </a:p>
          <a:p>
            <a:pPr>
              <a:spcAft>
                <a:spcPts val="600"/>
              </a:spcAft>
            </a:pPr>
            <a:r>
              <a:rPr lang="es" sz="2400" dirty="0">
                <a:latin typeface="Aptos" panose="020B0004020202020204" pitchFamily="34" charset="0"/>
                <a:cs typeface="Calibri" panose="020F0502020204030204" pitchFamily="34" charset="0"/>
              </a:rPr>
              <a:t>No almacene información de inicio de sesión personal en computadoras públicas.</a:t>
            </a:r>
          </a:p>
          <a:p>
            <a:pPr>
              <a:spcAft>
                <a:spcPts val="600"/>
              </a:spcAft>
            </a:pPr>
            <a:r>
              <a:rPr lang="es" sz="2400" dirty="0">
                <a:latin typeface="Aptos" panose="020B0004020202020204" pitchFamily="34" charset="0"/>
                <a:cs typeface="Calibri" panose="020F0502020204030204" pitchFamily="34" charset="0"/>
              </a:rPr>
              <a:t>Realice un seguimiento de la actividad de sus cuentas.</a:t>
            </a:r>
          </a:p>
          <a:p>
            <a:pPr>
              <a:spcAft>
                <a:spcPts val="600"/>
              </a:spcAft>
            </a:pPr>
            <a:r>
              <a:rPr lang="es" sz="2400" dirty="0">
                <a:latin typeface="Aptos" panose="020B0004020202020204" pitchFamily="34" charset="0"/>
                <a:cs typeface="Calibri" panose="020F0502020204030204" pitchFamily="34" charset="0"/>
              </a:rPr>
              <a:t>Proteja sus dispositivos y mantenga su software actualizado.</a:t>
            </a:r>
          </a:p>
          <a:p>
            <a:pPr>
              <a:spcAft>
                <a:spcPts val="600"/>
              </a:spcAft>
            </a:pPr>
            <a:r>
              <a:rPr lang="es" sz="2400" dirty="0">
                <a:latin typeface="Aptos" panose="020B0004020202020204" pitchFamily="34" charset="0"/>
                <a:cs typeface="Calibri" panose="020F0502020204030204" pitchFamily="34" charset="0"/>
              </a:rPr>
              <a:t>Revise y ajuste periódicamente su configuración de privacidad.</a:t>
            </a:r>
          </a:p>
          <a:p>
            <a:pPr>
              <a:spcAft>
                <a:spcPts val="600"/>
              </a:spcAft>
            </a:pPr>
            <a:r>
              <a:rPr lang="es" sz="2400" dirty="0">
                <a:latin typeface="Aptos" panose="020B0004020202020204" pitchFamily="34" charset="0"/>
                <a:cs typeface="Calibri" panose="020F0502020204030204" pitchFamily="34" charset="0"/>
              </a:rPr>
              <a:t>Manténgase informado: manténgase actualizado sobre los últimos tipos de estafas en Internet y robo de identidad.</a:t>
            </a:r>
          </a:p>
        </p:txBody>
      </p:sp>
      <p:sp>
        <p:nvSpPr>
          <p:cNvPr id="4" name="BlokTextu 3">
            <a:extLst>
              <a:ext uri="{FF2B5EF4-FFF2-40B4-BE49-F238E27FC236}">
                <a16:creationId xmlns:a16="http://schemas.microsoft.com/office/drawing/2014/main" id="{AF3EE782-0633-97A8-1968-23D0E16D8C9B}"/>
              </a:ext>
            </a:extLst>
          </p:cNvPr>
          <p:cNvSpPr txBox="1"/>
          <p:nvPr/>
        </p:nvSpPr>
        <p:spPr>
          <a:xfrm>
            <a:off x="7012624" y="484743"/>
            <a:ext cx="4837253" cy="1015663"/>
          </a:xfrm>
          <a:prstGeom prst="rect">
            <a:avLst/>
          </a:prstGeom>
          <a:noFill/>
          <a:ln w="38100">
            <a:solidFill>
              <a:srgbClr val="FFAA5A"/>
            </a:solidFill>
          </a:ln>
        </p:spPr>
        <p:txBody>
          <a:bodyPr wrap="square" rtlCol="0">
            <a:spAutoFit/>
          </a:bodyPr>
          <a:lstStyle/>
          <a:p>
            <a:r>
              <a:rPr lang="es" sz="2000" b="1" i="1" dirty="0">
                <a:solidFill>
                  <a:srgbClr val="FFAA5A"/>
                </a:solidFill>
                <a:effectLst>
                  <a:outerShdw blurRad="38100" dist="38100" dir="2700000" algn="tl">
                    <a:srgbClr val="000000">
                      <a:alpha val="43137"/>
                    </a:srgbClr>
                  </a:outerShdw>
                </a:effectLst>
                <a:latin typeface="Aptos" panose="020B0004020202020204" pitchFamily="34" charset="0"/>
                <a:ea typeface="Cambria" panose="02040503050406030204" pitchFamily="18" charset="0"/>
              </a:rPr>
              <a:t>A medida que aumenta la actividad digital, la identidad digital se vuelve más compleja</a:t>
            </a:r>
          </a:p>
        </p:txBody>
      </p:sp>
      <p:sp>
        <p:nvSpPr>
          <p:cNvPr id="5" name="Šípka: doprava 4">
            <a:extLst>
              <a:ext uri="{FF2B5EF4-FFF2-40B4-BE49-F238E27FC236}">
                <a16:creationId xmlns:a16="http://schemas.microsoft.com/office/drawing/2014/main" id="{625B51C0-592C-B621-3165-474FD2FE492B}"/>
              </a:ext>
            </a:extLst>
          </p:cNvPr>
          <p:cNvSpPr/>
          <p:nvPr/>
        </p:nvSpPr>
        <p:spPr>
          <a:xfrm>
            <a:off x="5980922" y="620344"/>
            <a:ext cx="861391" cy="436686"/>
          </a:xfrm>
          <a:prstGeom prst="rightArrow">
            <a:avLst/>
          </a:prstGeom>
          <a:solidFill>
            <a:srgbClr val="FFAA5A"/>
          </a:solidFill>
          <a:ln w="38100">
            <a:solidFill>
              <a:srgbClr val="92BA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587186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5976257" cy="857885"/>
          </a:xfrm>
        </p:spPr>
        <p:txBody>
          <a:bodyPr>
            <a:noAutofit/>
          </a:bodyPr>
          <a:lstStyle/>
          <a:p>
            <a:pPr algn="l"/>
            <a:r>
              <a:rPr lang="es" sz="3200" dirty="0">
                <a:latin typeface="Aptos" panose="020B0004020202020204" pitchFamily="34" charset="0"/>
                <a:ea typeface="Cambria"/>
              </a:rPr>
              <a:t>Mejores prácticas: contraseña de usuario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429109" y="1156034"/>
            <a:ext cx="5346540" cy="477997"/>
          </a:xfrm>
        </p:spPr>
        <p:txBody>
          <a:bodyPr vert="horz" lIns="91440" tIns="45720" rIns="91440" bIns="45720" rtlCol="0">
            <a:normAutofit fontScale="85000" lnSpcReduction="10000"/>
          </a:bodyPr>
          <a:lstStyle/>
          <a:p>
            <a:pPr marL="0" indent="0" algn="just">
              <a:buNone/>
            </a:pPr>
            <a:r>
              <a:rPr lang="es" sz="2000" b="1" dirty="0">
                <a:solidFill>
                  <a:srgbClr val="FF983B"/>
                </a:solidFill>
                <a:latin typeface="Aptos" panose="020B0004020202020204" pitchFamily="34" charset="0"/>
                <a:ea typeface="Cambria"/>
              </a:rPr>
              <a:t>Principios generales para las contraseñas de usuario</a:t>
            </a: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1464906" y="1986430"/>
            <a:ext cx="9545216" cy="428022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Utilice una contraseña segura: una cadena de 15 caracteres y una combinación de letras mayúsculas y minúsculas, números y símbolos.</a:t>
            </a:r>
          </a:p>
          <a:p>
            <a:pPr marL="630238" lvl="1" indent="-366713">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Utilice una frase de contraseña, por ejemplo un texto corto de su canción favorita (por ejemplo, 5 palabras) o frase asociada con la experiencia personal del usuario, Por ejemplo:</a:t>
            </a:r>
            <a:br>
              <a:rPr lang="en-US" dirty="0">
                <a:latin typeface="Aptos" panose="020B0004020202020204" pitchFamily="34" charset="0"/>
                <a:ea typeface="Cambria" panose="02040503050406030204" pitchFamily="18" charset="0"/>
                <a:cs typeface="Times New Roman" panose="02020603050405020304" pitchFamily="18" charset="0"/>
              </a:rPr>
            </a:br>
            <a:r>
              <a:rPr lang="es" dirty="0">
                <a:latin typeface="Aptos" panose="020B0004020202020204" pitchFamily="34" charset="0"/>
                <a:ea typeface="Cambria" panose="02040503050406030204" pitchFamily="18" charset="0"/>
                <a:cs typeface="Times New Roman" panose="02020603050405020304" pitchFamily="18" charset="0"/>
              </a:rPr>
              <a:t>              </a:t>
            </a:r>
            <a:r>
              <a:rPr lang="es" i="1" dirty="0">
                <a:latin typeface="Aptos" panose="020B0004020202020204" pitchFamily="34" charset="0"/>
                <a:ea typeface="Cambria" panose="02040503050406030204" pitchFamily="18" charset="0"/>
                <a:cs typeface="Times New Roman" panose="02020603050405020304" pitchFamily="18" charset="0"/>
              </a:rPr>
              <a:t>Mi primera bicicleta fue azul --&gt; la contraseña es: </a:t>
            </a:r>
            <a:r>
              <a:rPr lang="es-ES" i="1" dirty="0">
                <a:latin typeface="Aptos" panose="020B0004020202020204" pitchFamily="34" charset="0"/>
                <a:ea typeface="Cambria" panose="02040503050406030204" pitchFamily="18" charset="0"/>
                <a:cs typeface="Times New Roman" panose="02020603050405020304" pitchFamily="18" charset="0"/>
              </a:rPr>
              <a:t>M1p2b3e4a#</a:t>
            </a:r>
            <a:r>
              <a:rPr lang="es" i="1" dirty="0">
                <a:latin typeface="Aptos" panose="020B0004020202020204" pitchFamily="34" charset="0"/>
                <a:ea typeface="Cambria" panose="02040503050406030204" pitchFamily="18" charset="0"/>
                <a:cs typeface="Times New Roman" panose="02020603050405020304" pitchFamily="18" charset="0"/>
              </a:rPr>
              <a:t>.</a:t>
            </a:r>
          </a:p>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Utilice una contraseña, frase de contraseña o PIN diferente para cada dispositivo, cuenta </a:t>
            </a:r>
            <a:br>
              <a:rPr lang="sk-SK" dirty="0">
                <a:latin typeface="Aptos" panose="020B0004020202020204" pitchFamily="34" charset="0"/>
                <a:ea typeface="Cambria" panose="02040503050406030204" pitchFamily="18" charset="0"/>
                <a:cs typeface="Times New Roman" panose="02020603050405020304" pitchFamily="18" charset="0"/>
              </a:rPr>
            </a:br>
            <a:r>
              <a:rPr lang="es" dirty="0">
                <a:latin typeface="Aptos" panose="020B0004020202020204" pitchFamily="34" charset="0"/>
                <a:ea typeface="Cambria" panose="02040503050406030204" pitchFamily="18" charset="0"/>
                <a:cs typeface="Times New Roman" panose="02020603050405020304" pitchFamily="18" charset="0"/>
              </a:rPr>
              <a:t>o servicio.</a:t>
            </a:r>
          </a:p>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No utilice contraseñas, frases de contraseña o PIN fáciles de adivinar.</a:t>
            </a:r>
          </a:p>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Utilice un generador de contraseñas para crear contraseñas aleatorias y seguras.</a:t>
            </a:r>
          </a:p>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Guarde sus contraseñas en un entorno seguro.</a:t>
            </a:r>
          </a:p>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Nunca compartas tus contraseñas con nadie más.</a:t>
            </a:r>
          </a:p>
          <a:p>
            <a:pPr marL="263525" lvl="1" indent="0" algn="just">
              <a:lnSpc>
                <a:spcPct val="100000"/>
              </a:lnSpc>
              <a:buClr>
                <a:srgbClr val="FFAA5A"/>
              </a:buClr>
              <a:buNone/>
              <a:tabLst>
                <a:tab pos="2692400" algn="l"/>
              </a:tabLst>
            </a:pPr>
            <a:endParaRPr lang="en-US" dirty="0">
              <a:latin typeface="Aptos" panose="020B0004020202020204" pitchFamily="34" charset="0"/>
              <a:ea typeface="Cambria" panose="02040503050406030204" pitchFamily="18" charset="0"/>
              <a:cs typeface="Times New Roman" panose="02020603050405020304" pitchFamily="18" charset="0"/>
            </a:endParaRPr>
          </a:p>
        </p:txBody>
      </p:sp>
      <p:pic>
        <p:nvPicPr>
          <p:cNvPr id="5" name="Obrázok 4" descr="Obrázok, na ktorom je text, kancelárske potreby, pero, papiernický tovar&#10;&#10;Automaticky generovaný popis">
            <a:extLst>
              <a:ext uri="{FF2B5EF4-FFF2-40B4-BE49-F238E27FC236}">
                <a16:creationId xmlns:a16="http://schemas.microsoft.com/office/drawing/2014/main" id="{FFF3CE4D-D4FE-F593-D8DD-3D4CFC4EFFC4}"/>
              </a:ext>
            </a:extLst>
          </p:cNvPr>
          <p:cNvPicPr>
            <a:picLocks noChangeAspect="1"/>
          </p:cNvPicPr>
          <p:nvPr/>
        </p:nvPicPr>
        <p:blipFill rotWithShape="1">
          <a:blip r:embed="rId2">
            <a:extLst>
              <a:ext uri="{28A0092B-C50C-407E-A947-70E740481C1C}">
                <a14:useLocalDpi xmlns:a14="http://schemas.microsoft.com/office/drawing/2010/main" val="0"/>
              </a:ext>
            </a:extLst>
          </a:blip>
          <a:srcRect b="6744"/>
          <a:stretch/>
        </p:blipFill>
        <p:spPr>
          <a:xfrm>
            <a:off x="7246075" y="251873"/>
            <a:ext cx="2720872" cy="1478113"/>
          </a:xfrm>
          <a:prstGeom prst="rect">
            <a:avLst/>
          </a:prstGeom>
        </p:spPr>
      </p:pic>
    </p:spTree>
    <p:extLst>
      <p:ext uri="{BB962C8B-B14F-4D97-AF65-F5344CB8AC3E}">
        <p14:creationId xmlns:p14="http://schemas.microsoft.com/office/powerpoint/2010/main" val="1443468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9966649" cy="857885"/>
          </a:xfrm>
        </p:spPr>
        <p:txBody>
          <a:bodyPr>
            <a:noAutofit/>
          </a:bodyPr>
          <a:lstStyle/>
          <a:p>
            <a:pPr algn="l"/>
            <a:r>
              <a:rPr lang="es" sz="3200" dirty="0">
                <a:latin typeface="Aptos" panose="020B0004020202020204" pitchFamily="34" charset="0"/>
                <a:ea typeface="Cambria"/>
              </a:rPr>
              <a:t>Mejores prácticas: actividades en el espacio online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429109" y="1156034"/>
            <a:ext cx="2575348" cy="477997"/>
          </a:xfrm>
        </p:spPr>
        <p:txBody>
          <a:bodyPr vert="horz" lIns="91440" tIns="45720" rIns="91440" bIns="45720" rtlCol="0">
            <a:normAutofit/>
          </a:bodyPr>
          <a:lstStyle/>
          <a:p>
            <a:pPr marL="0" indent="0" algn="just">
              <a:buNone/>
            </a:pPr>
            <a:r>
              <a:rPr lang="es" sz="2000" b="1" dirty="0">
                <a:solidFill>
                  <a:srgbClr val="FF983B"/>
                </a:solidFill>
                <a:latin typeface="Aptos" panose="020B0004020202020204" pitchFamily="34" charset="0"/>
                <a:ea typeface="Cambria"/>
              </a:rPr>
              <a:t>Principios generales</a:t>
            </a: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1231012" y="1640802"/>
            <a:ext cx="9545216" cy="428022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Aproveche la oportunidad de personalizar sus servicios/aplicaciones.</a:t>
            </a:r>
          </a:p>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Limite el intercambio de datos personales: comparta únicamente información personal esencial en sus cuentas en línea.</a:t>
            </a:r>
          </a:p>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Limite la interacción con cuentas desconocidas o enlaces/correos electrónicos sospechosos.</a:t>
            </a:r>
          </a:p>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Consulte la política de privacidad y los términos de uso de cada servicio.</a:t>
            </a:r>
          </a:p>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Prefiera la autenticación multifactor y los autenticadores biométricos.</a:t>
            </a:r>
          </a:p>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Evite utilizar sitios web inseguros o desconocidos: verifique lo siguiente: candado, prefijo https:// y certificado de seguridad.</a:t>
            </a:r>
          </a:p>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Evite el uso de redes Wi-Fi públicas: limite su uso a actividades que no requieran información de identidad digital.</a:t>
            </a:r>
          </a:p>
          <a:p>
            <a:pPr marL="263525" lvl="1" indent="0" algn="just">
              <a:lnSpc>
                <a:spcPct val="100000"/>
              </a:lnSpc>
              <a:buClr>
                <a:srgbClr val="FFAA5A"/>
              </a:buClr>
              <a:buNone/>
              <a:tabLst>
                <a:tab pos="2692400" algn="l"/>
              </a:tabLst>
            </a:pPr>
            <a:endParaRPr lang="en-US" dirty="0">
              <a:latin typeface="Aptos" panose="020B0004020202020204" pitchFamily="34" charset="0"/>
              <a:ea typeface="Cambria" panose="02040503050406030204" pitchFamily="18" charset="0"/>
              <a:cs typeface="Times New Roman" panose="02020603050405020304" pitchFamily="18" charset="0"/>
            </a:endParaRPr>
          </a:p>
        </p:txBody>
      </p:sp>
      <p:pic>
        <p:nvPicPr>
          <p:cNvPr id="6" name="Obrázok 5">
            <a:extLst>
              <a:ext uri="{FF2B5EF4-FFF2-40B4-BE49-F238E27FC236}">
                <a16:creationId xmlns:a16="http://schemas.microsoft.com/office/drawing/2014/main" id="{922175E9-EB57-6BA5-79BA-DDF88EC535A4}"/>
              </a:ext>
            </a:extLst>
          </p:cNvPr>
          <p:cNvPicPr>
            <a:picLocks noChangeAspect="1"/>
          </p:cNvPicPr>
          <p:nvPr/>
        </p:nvPicPr>
        <p:blipFill rotWithShape="1">
          <a:blip r:embed="rId2">
            <a:duotone>
              <a:prstClr val="black"/>
              <a:srgbClr val="92BAB5">
                <a:tint val="45000"/>
                <a:satMod val="400000"/>
              </a:srgbClr>
            </a:duotone>
          </a:blip>
          <a:srcRect t="23711"/>
          <a:stretch/>
        </p:blipFill>
        <p:spPr bwMode="auto">
          <a:xfrm>
            <a:off x="8170895" y="4682072"/>
            <a:ext cx="1140984" cy="2717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4060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9966649" cy="857885"/>
          </a:xfrm>
        </p:spPr>
        <p:txBody>
          <a:bodyPr>
            <a:noAutofit/>
          </a:bodyPr>
          <a:lstStyle/>
          <a:p>
            <a:pPr algn="l"/>
            <a:r>
              <a:rPr lang="es" sz="3200" dirty="0">
                <a:latin typeface="Aptos" panose="020B0004020202020204" pitchFamily="34" charset="0"/>
                <a:ea typeface="Cambria"/>
              </a:rPr>
              <a:t>Mejores prácticas: huella digital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429108" y="1156034"/>
            <a:ext cx="9321381" cy="477997"/>
          </a:xfrm>
        </p:spPr>
        <p:txBody>
          <a:bodyPr vert="horz" lIns="91440" tIns="45720" rIns="91440" bIns="45720" rtlCol="0">
            <a:normAutofit fontScale="92500"/>
          </a:bodyPr>
          <a:lstStyle/>
          <a:p>
            <a:pPr marL="0" indent="0" algn="just">
              <a:buNone/>
            </a:pPr>
            <a:r>
              <a:rPr lang="es" sz="2000" b="1" dirty="0">
                <a:solidFill>
                  <a:srgbClr val="FF983B"/>
                </a:solidFill>
                <a:latin typeface="Aptos" panose="020B0004020202020204" pitchFamily="34" charset="0"/>
                <a:ea typeface="Cambria"/>
              </a:rPr>
              <a:t>Principios generales para minimizar/eliminar la huella digital en el ciberespacio</a:t>
            </a: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1576245" y="1834692"/>
            <a:ext cx="9545216" cy="428022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Aproveche la oportunidad de personalizar sus servicios/aplicaciones.</a:t>
            </a:r>
          </a:p>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Eliminar o desactivar todas las cuentas antiguas y no utilizadas.</a:t>
            </a:r>
          </a:p>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Darse de baja de boletines informativos por correo electrónico no deseados.</a:t>
            </a:r>
          </a:p>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No inicie sesión en otros servicios en línea utilizando la cuenta de Facebook/Google.</a:t>
            </a:r>
          </a:p>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Borrar el historial de navegación y búsqueda.</a:t>
            </a:r>
          </a:p>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Ajustar la configuración de privacidad en servicios/aplicaciones en línea.</a:t>
            </a:r>
          </a:p>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Limite la cantidad de datos personales compartidos en las redes sociales.</a:t>
            </a:r>
          </a:p>
          <a:p>
            <a:pPr marL="630238" lvl="1" indent="-366713" algn="just">
              <a:lnSpc>
                <a:spcPct val="100000"/>
              </a:lnSpc>
              <a:buClr>
                <a:srgbClr val="FFAA5A"/>
              </a:buClr>
              <a:buFont typeface="Wingdings" panose="05000000000000000000" pitchFamily="2" charset="2"/>
              <a:buChar char="q"/>
              <a:tabLst>
                <a:tab pos="2692400" algn="l"/>
              </a:tabLst>
            </a:pPr>
            <a:r>
              <a:rPr lang="es" dirty="0">
                <a:latin typeface="Aptos" panose="020B0004020202020204" pitchFamily="34" charset="0"/>
                <a:ea typeface="Cambria" panose="02040503050406030204" pitchFamily="18" charset="0"/>
                <a:cs typeface="Times New Roman" panose="02020603050405020304" pitchFamily="18" charset="0"/>
              </a:rPr>
              <a:t>Revise aplicaciones, archivos y dispositivos periódicamente.</a:t>
            </a:r>
          </a:p>
        </p:txBody>
      </p:sp>
    </p:spTree>
    <p:extLst>
      <p:ext uri="{BB962C8B-B14F-4D97-AF65-F5344CB8AC3E}">
        <p14:creationId xmlns:p14="http://schemas.microsoft.com/office/powerpoint/2010/main" val="2405178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4644E95A-55BB-8E5D-8DD8-9DE8A97AB8F9}"/>
              </a:ext>
            </a:extLst>
          </p:cNvPr>
          <p:cNvSpPr>
            <a:spLocks noChangeArrowheads="1"/>
          </p:cNvSpPr>
          <p:nvPr/>
        </p:nvSpPr>
        <p:spPr bwMode="auto">
          <a:xfrm>
            <a:off x="3498214" y="1403309"/>
            <a:ext cx="234679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k-SK" altLang="sk-SK" sz="1800" b="0" i="0" u="none" strike="noStrike" cap="none" normalizeH="0" baseline="0">
                <a:ln>
                  <a:noFill/>
                </a:ln>
                <a:solidFill>
                  <a:schemeClr val="tx1"/>
                </a:solidFill>
                <a:effectLst/>
                <a:latin typeface="Arial" panose="020B0604020202020204" pitchFamily="34" charset="0"/>
              </a:rPr>
            </a:br>
            <a:endParaRPr kumimoji="0" lang="sk-SK" altLang="sk-SK"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8788CE90-08E2-96E0-EB16-99B09115516E}"/>
              </a:ext>
            </a:extLst>
          </p:cNvPr>
          <p:cNvSpPr txBox="1">
            <a:spLocks/>
          </p:cNvSpPr>
          <p:nvPr/>
        </p:nvSpPr>
        <p:spPr>
          <a:xfrm>
            <a:off x="191421" y="1095375"/>
            <a:ext cx="11518265" cy="56222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Font typeface="Wingdings" panose="05000000000000000000" pitchFamily="2" charset="2"/>
              <a:buNone/>
            </a:pPr>
            <a:endParaRPr lang="en-US" sz="2400" b="1" dirty="0">
              <a:solidFill>
                <a:srgbClr val="FF983B"/>
              </a:solidFill>
            </a:endParaRPr>
          </a:p>
        </p:txBody>
      </p:sp>
      <p:graphicFrame>
        <p:nvGraphicFramePr>
          <p:cNvPr id="5" name="Tabuľka 4">
            <a:extLst>
              <a:ext uri="{FF2B5EF4-FFF2-40B4-BE49-F238E27FC236}">
                <a16:creationId xmlns:a16="http://schemas.microsoft.com/office/drawing/2014/main" id="{AD6B44C1-8C4A-E26E-4E0C-BBA03DD62EA3}"/>
              </a:ext>
            </a:extLst>
          </p:cNvPr>
          <p:cNvGraphicFramePr>
            <a:graphicFrameLocks noGrp="1"/>
          </p:cNvGraphicFramePr>
          <p:nvPr>
            <p:extLst>
              <p:ext uri="{D42A27DB-BD31-4B8C-83A1-F6EECF244321}">
                <p14:modId xmlns:p14="http://schemas.microsoft.com/office/powerpoint/2010/main" val="4174089743"/>
              </p:ext>
            </p:extLst>
          </p:nvPr>
        </p:nvGraphicFramePr>
        <p:xfrm>
          <a:off x="452406" y="138000"/>
          <a:ext cx="11518264" cy="8926576"/>
        </p:xfrm>
        <a:graphic>
          <a:graphicData uri="http://schemas.openxmlformats.org/drawingml/2006/table">
            <a:tbl>
              <a:tblPr firstRow="1" firstCol="1" bandRow="1">
                <a:tableStyleId>{5C22544A-7EE6-4342-B048-85BDC9FD1C3A}</a:tableStyleId>
              </a:tblPr>
              <a:tblGrid>
                <a:gridCol w="4708874">
                  <a:extLst>
                    <a:ext uri="{9D8B030D-6E8A-4147-A177-3AD203B41FA5}">
                      <a16:colId xmlns:a16="http://schemas.microsoft.com/office/drawing/2014/main" val="4237108149"/>
                    </a:ext>
                  </a:extLst>
                </a:gridCol>
                <a:gridCol w="6809390">
                  <a:extLst>
                    <a:ext uri="{9D8B030D-6E8A-4147-A177-3AD203B41FA5}">
                      <a16:colId xmlns:a16="http://schemas.microsoft.com/office/drawing/2014/main" val="3395587956"/>
                    </a:ext>
                  </a:extLst>
                </a:gridCol>
              </a:tblGrid>
              <a:tr h="265904">
                <a:tc>
                  <a:txBody>
                    <a:bodyPr/>
                    <a:lstStyle/>
                    <a:p>
                      <a:pPr algn="ctr">
                        <a:lnSpc>
                          <a:spcPct val="107000"/>
                        </a:lnSpc>
                        <a:spcAft>
                          <a:spcPts val="800"/>
                        </a:spcAft>
                      </a:pPr>
                      <a:r>
                        <a:rPr lang="es" sz="2800" b="1" dirty="0">
                          <a:solidFill>
                            <a:srgbClr val="FF983B"/>
                          </a:solidFill>
                          <a:effectLst/>
                          <a:latin typeface="Aptos" panose="020B0004020202020204" pitchFamily="34" charset="0"/>
                          <a:ea typeface="Cambria" panose="02040503050406030204" pitchFamily="18" charset="0"/>
                        </a:rPr>
                        <a:t>Recomendación</a:t>
                      </a:r>
                      <a:endParaRPr lang="sk-SK" sz="2800" b="1" dirty="0">
                        <a:solidFill>
                          <a:srgbClr val="FF983B"/>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 sz="2800" b="1" dirty="0">
                          <a:solidFill>
                            <a:srgbClr val="FF983B"/>
                          </a:solidFill>
                          <a:effectLst/>
                          <a:latin typeface="Aptos" panose="020B0004020202020204" pitchFamily="34" charset="0"/>
                          <a:ea typeface="Cambria" panose="02040503050406030204" pitchFamily="18" charset="0"/>
                        </a:rPr>
                        <a:t>Herramientas</a:t>
                      </a:r>
                      <a:endParaRPr lang="sk-SK" sz="2800" b="1" dirty="0">
                        <a:solidFill>
                          <a:srgbClr val="FF983B"/>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1334084"/>
                  </a:ext>
                </a:extLst>
              </a:tr>
              <a:tr h="889243">
                <a:tc>
                  <a:txBody>
                    <a:bodyPr/>
                    <a:lstStyle/>
                    <a:p>
                      <a:pPr>
                        <a:lnSpc>
                          <a:spcPct val="107000"/>
                        </a:lnSpc>
                        <a:spcAft>
                          <a:spcPts val="800"/>
                        </a:spcAft>
                      </a:pPr>
                      <a:r>
                        <a:rPr lang="es" sz="2000" b="0" dirty="0">
                          <a:solidFill>
                            <a:schemeClr val="tx1"/>
                          </a:solidFill>
                          <a:effectLst/>
                          <a:latin typeface="Aptos" panose="020B0004020202020204" pitchFamily="34" charset="0"/>
                          <a:ea typeface="Cambria" panose="02040503050406030204" pitchFamily="18" charset="0"/>
                        </a:rPr>
                        <a:t>Utilice motores de búsqueda para comprobar su huella digital (por su nombre, cuentas, correos electrónicos)</a:t>
                      </a:r>
                      <a:endParaRPr lang="sk-SK" sz="2000" b="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s" sz="2000" dirty="0">
                          <a:solidFill>
                            <a:schemeClr val="tx1"/>
                          </a:solidFill>
                          <a:effectLst/>
                          <a:latin typeface="Aptos" panose="020B0004020202020204" pitchFamily="34" charset="0"/>
                          <a:ea typeface="Cambria" panose="02040503050406030204" pitchFamily="18" charset="0"/>
                        </a:rPr>
                        <a:t>Configurar </a:t>
                      </a:r>
                      <a:r>
                        <a:rPr lang="es" sz="2000" u="sng" kern="1200" dirty="0">
                          <a:solidFill>
                            <a:srgbClr val="0563C1"/>
                          </a:solidFill>
                          <a:effectLst/>
                          <a:latin typeface="Aptos" panose="020B0004020202020204" pitchFamily="34" charset="0"/>
                          <a:ea typeface="Cambria" panose="02040503050406030204" pitchFamily="18" charset="0"/>
                          <a:cs typeface="+mn-cs"/>
                          <a:hlinkClick r:id="rId3">
                            <a:extLst>
                              <a:ext uri="{A12FA001-AC4F-418D-AE19-62706E023703}">
                                <ahyp:hlinkClr xmlns:ahyp="http://schemas.microsoft.com/office/drawing/2018/hyperlinkcolor" val="tx"/>
                              </a:ext>
                            </a:extLst>
                          </a:hlinkClick>
                        </a:rPr>
                        <a:t>alertas de Google</a:t>
                      </a:r>
                      <a:r>
                        <a:rPr lang="es" sz="2000" u="sng" kern="1200" dirty="0">
                          <a:solidFill>
                            <a:srgbClr val="0563C1"/>
                          </a:solidFill>
                          <a:effectLst/>
                          <a:latin typeface="Aptos" panose="020B0004020202020204" pitchFamily="34" charset="0"/>
                          <a:ea typeface="Cambria" panose="02040503050406030204" pitchFamily="18" charset="0"/>
                          <a:cs typeface="+mn-cs"/>
                        </a:rPr>
                        <a:t> </a:t>
                      </a:r>
                      <a:r>
                        <a:rPr lang="es" sz="2000" dirty="0">
                          <a:solidFill>
                            <a:schemeClr val="tx1"/>
                          </a:solidFill>
                          <a:effectLst/>
                          <a:latin typeface="Aptos" panose="020B0004020202020204" pitchFamily="34" charset="0"/>
                          <a:ea typeface="Cambria" panose="02040503050406030204" pitchFamily="18" charset="0"/>
                        </a:rPr>
                        <a:t>para rastrear su nombre.</a:t>
                      </a:r>
                      <a:endParaRPr lang="sk-SK" sz="2000" dirty="0">
                        <a:solidFill>
                          <a:schemeClr val="tx1"/>
                        </a:solidFill>
                        <a:effectLst/>
                        <a:latin typeface="Aptos" panose="020B0004020202020204" pitchFamily="34" charset="0"/>
                        <a:ea typeface="Cambria" panose="02040503050406030204" pitchFamily="18" charset="0"/>
                      </a:endParaRPr>
                    </a:p>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s" sz="2000" dirty="0">
                          <a:solidFill>
                            <a:schemeClr val="tx1"/>
                          </a:solidFill>
                          <a:effectLst/>
                          <a:latin typeface="Aptos" panose="020B0004020202020204" pitchFamily="34" charset="0"/>
                          <a:ea typeface="Cambria" panose="02040503050406030204" pitchFamily="18" charset="0"/>
                        </a:rPr>
                        <a:t>Controlar ¿ Su dirección de correo electrónico está en la lista de violaciones de datos en </a:t>
                      </a:r>
                      <a:r>
                        <a:rPr lang="es" sz="2000" u="sng" kern="1200" dirty="0">
                          <a:solidFill>
                            <a:srgbClr val="0563C1"/>
                          </a:solidFill>
                          <a:effectLst/>
                          <a:latin typeface="Aptos" panose="020B0004020202020204" pitchFamily="34" charset="0"/>
                          <a:ea typeface="Cambria" panose="02040503050406030204" pitchFamily="18" charset="0"/>
                          <a:cs typeface="+mn-cs"/>
                          <a:hlinkClick r:id="rId4">
                            <a:extLst>
                              <a:ext uri="{A12FA001-AC4F-418D-AE19-62706E023703}">
                                <ahyp:hlinkClr xmlns:ahyp="http://schemas.microsoft.com/office/drawing/2018/hyperlinkcolor" val="tx"/>
                              </a:ext>
                            </a:extLst>
                          </a:hlinkClick>
                        </a:rPr>
                        <a:t>Have I Been </a:t>
                      </a:r>
                      <a:r>
                        <a:rPr lang="es" sz="2000" u="sng" kern="1200" dirty="0" err="1">
                          <a:solidFill>
                            <a:srgbClr val="0563C1"/>
                          </a:solidFill>
                          <a:effectLst/>
                          <a:latin typeface="Aptos" panose="020B0004020202020204" pitchFamily="34" charset="0"/>
                          <a:ea typeface="Cambria" panose="02040503050406030204" pitchFamily="18" charset="0"/>
                          <a:cs typeface="+mn-cs"/>
                          <a:hlinkClick r:id="rId4">
                            <a:extLst>
                              <a:ext uri="{A12FA001-AC4F-418D-AE19-62706E023703}">
                                <ahyp:hlinkClr xmlns:ahyp="http://schemas.microsoft.com/office/drawing/2018/hyperlinkcolor" val="tx"/>
                              </a:ext>
                            </a:extLst>
                          </a:hlinkClick>
                        </a:rPr>
                        <a:t>Pwned </a:t>
                      </a:r>
                      <a:r>
                        <a:rPr lang="es" sz="2000" u="sng" dirty="0">
                          <a:solidFill>
                            <a:schemeClr val="tx1"/>
                          </a:solidFill>
                          <a:effectLst/>
                          <a:latin typeface="Aptos" panose="020B0004020202020204" pitchFamily="34" charset="0"/>
                          <a:ea typeface="Cambria" panose="02040503050406030204" pitchFamily="18" charset="0"/>
                          <a:hlinkClick r:id="rId4">
                            <a:extLst>
                              <a:ext uri="{A12FA001-AC4F-418D-AE19-62706E023703}">
                                <ahyp:hlinkClr xmlns:ahyp="http://schemas.microsoft.com/office/drawing/2018/hyperlinkcolor" val="tx"/>
                              </a:ext>
                            </a:extLst>
                          </a:hlinkClick>
                        </a:rPr>
                        <a:t>?</a:t>
                      </a:r>
                      <a:endParaRPr lang="sk-SK" sz="2000" u="sng" dirty="0">
                        <a:solidFill>
                          <a:schemeClr val="tx1"/>
                        </a:solidFill>
                        <a:effectLst/>
                        <a:latin typeface="Aptos" panose="020B0004020202020204" pitchFamily="34" charset="0"/>
                        <a:ea typeface="Cambria" panose="02040503050406030204" pitchFamily="18" charset="0"/>
                      </a:endParaRPr>
                    </a:p>
                    <a:p>
                      <a:pPr marL="0" indent="0">
                        <a:lnSpc>
                          <a:spcPct val="100000"/>
                        </a:lnSpc>
                        <a:spcBef>
                          <a:spcPts val="0"/>
                        </a:spcBef>
                        <a:spcAft>
                          <a:spcPts val="600"/>
                        </a:spcAft>
                        <a:buClr>
                          <a:srgbClr val="FF983B"/>
                        </a:buClr>
                        <a:buSzPct val="80000"/>
                        <a:buFont typeface="Wingdings" panose="05000000000000000000" pitchFamily="2" charset="2"/>
                        <a:buNone/>
                      </a:pPr>
                      <a:endParaRPr lang="sk-SK" sz="20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5062680"/>
                  </a:ext>
                </a:extLst>
              </a:tr>
              <a:tr h="570849">
                <a:tc>
                  <a:txBody>
                    <a:bodyPr/>
                    <a:lstStyle/>
                    <a:p>
                      <a:pPr>
                        <a:lnSpc>
                          <a:spcPct val="107000"/>
                        </a:lnSpc>
                        <a:spcAft>
                          <a:spcPts val="800"/>
                        </a:spcAft>
                      </a:pPr>
                      <a:r>
                        <a:rPr lang="es" sz="2000" b="0" dirty="0">
                          <a:solidFill>
                            <a:schemeClr val="tx1"/>
                          </a:solidFill>
                          <a:effectLst/>
                          <a:latin typeface="Aptos" panose="020B0004020202020204" pitchFamily="34" charset="0"/>
                          <a:ea typeface="Cambria" panose="02040503050406030204" pitchFamily="18" charset="0"/>
                        </a:rPr>
                        <a:t>Comprueba tu actividad en línea</a:t>
                      </a:r>
                      <a:endParaRPr lang="sk-SK" sz="2000" b="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defTabSz="914400" rtl="0" eaLnBrk="1" latinLnBrk="0" hangingPunct="1">
                        <a:lnSpc>
                          <a:spcPct val="100000"/>
                        </a:lnSpc>
                        <a:spcBef>
                          <a:spcPts val="0"/>
                        </a:spcBef>
                        <a:spcAft>
                          <a:spcPts val="600"/>
                        </a:spcAft>
                        <a:buClr>
                          <a:srgbClr val="FF983B"/>
                        </a:buClr>
                        <a:buSzPct val="80000"/>
                        <a:buFont typeface="Wingdings" panose="05000000000000000000" pitchFamily="2" charset="2"/>
                        <a:buChar char="q"/>
                      </a:pPr>
                      <a:r>
                        <a:rPr lang="es" sz="2000" kern="1200" dirty="0">
                          <a:solidFill>
                            <a:schemeClr val="tx1"/>
                          </a:solidFill>
                          <a:effectLst/>
                          <a:latin typeface="Aptos" panose="020B0004020202020204" pitchFamily="34" charset="0"/>
                          <a:ea typeface="Cambria" panose="02040503050406030204" pitchFamily="18" charset="0"/>
                          <a:cs typeface="+mn-cs"/>
                        </a:rPr>
                        <a:t>Utilice </a:t>
                      </a:r>
                      <a:r>
                        <a:rPr lang="es" sz="2000" u="sng" kern="1200" dirty="0">
                          <a:solidFill>
                            <a:srgbClr val="0563C1"/>
                          </a:solidFill>
                          <a:effectLst/>
                          <a:latin typeface="Aptos" panose="020B0004020202020204" pitchFamily="34" charset="0"/>
                          <a:ea typeface="Cambria" panose="02040503050406030204" pitchFamily="18" charset="0"/>
                          <a:cs typeface="+mn-cs"/>
                          <a:hlinkClick r:id="rId5">
                            <a:extLst>
                              <a:ext uri="{A12FA001-AC4F-418D-AE19-62706E023703}">
                                <ahyp:hlinkClr xmlns:ahyp="http://schemas.microsoft.com/office/drawing/2018/hyperlinkcolor" val="tx"/>
                              </a:ext>
                            </a:extLst>
                          </a:hlinkClick>
                        </a:rPr>
                        <a:t>Mi Actividad de Google</a:t>
                      </a:r>
                      <a:r>
                        <a:rPr lang="es" sz="2000" u="sng" kern="1200" dirty="0">
                          <a:solidFill>
                            <a:srgbClr val="0563C1"/>
                          </a:solidFill>
                          <a:effectLst/>
                          <a:latin typeface="Aptos" panose="020B0004020202020204" pitchFamily="34" charset="0"/>
                          <a:ea typeface="Cambria" panose="02040503050406030204" pitchFamily="18" charset="0"/>
                          <a:cs typeface="+mn-cs"/>
                        </a:rPr>
                        <a:t> </a:t>
                      </a:r>
                      <a:r>
                        <a:rPr lang="es" sz="2000" kern="1200" dirty="0">
                          <a:solidFill>
                            <a:schemeClr val="tx1"/>
                          </a:solidFill>
                          <a:effectLst/>
                          <a:latin typeface="Aptos" panose="020B0004020202020204" pitchFamily="34" charset="0"/>
                          <a:ea typeface="Cambria" panose="02040503050406030204" pitchFamily="18" charset="0"/>
                          <a:cs typeface="+mn-cs"/>
                        </a:rPr>
                        <a:t>Herramienta para encontrar y administrar diversos aspectos de la actividad de la cuenta.</a:t>
                      </a:r>
                      <a:endParaRPr lang="sk-SK" sz="2000" kern="1200" dirty="0">
                        <a:solidFill>
                          <a:schemeClr val="tx1"/>
                        </a:solidFill>
                        <a:effectLst/>
                        <a:latin typeface="Aptos" panose="020B0004020202020204" pitchFamily="34" charset="0"/>
                        <a:ea typeface="Cambria" panose="02040503050406030204" pitchFamily="18" charset="0"/>
                        <a:cs typeface="+mn-cs"/>
                      </a:endParaRPr>
                    </a:p>
                    <a:p>
                      <a:pPr marL="0" indent="0" algn="l" defTabSz="914400" rtl="0" eaLnBrk="1" latinLnBrk="0" hangingPunct="1">
                        <a:lnSpc>
                          <a:spcPct val="100000"/>
                        </a:lnSpc>
                        <a:spcBef>
                          <a:spcPts val="0"/>
                        </a:spcBef>
                        <a:spcAft>
                          <a:spcPts val="600"/>
                        </a:spcAft>
                        <a:buClr>
                          <a:srgbClr val="FF983B"/>
                        </a:buClr>
                        <a:buSzPct val="80000"/>
                        <a:buFont typeface="Wingdings" panose="05000000000000000000" pitchFamily="2" charset="2"/>
                        <a:buNone/>
                      </a:pPr>
                      <a:endParaRPr lang="sk-SK" sz="100" kern="1200" dirty="0">
                        <a:solidFill>
                          <a:schemeClr val="tx1"/>
                        </a:solidFill>
                        <a:effectLst/>
                        <a:latin typeface="Aptos" panose="020B0004020202020204" pitchFamily="34" charset="0"/>
                        <a:ea typeface="Cambria" panose="02040503050406030204" pitchFamily="18" charset="0"/>
                        <a:cs typeface="+mn-cs"/>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2087939"/>
                  </a:ext>
                </a:extLst>
              </a:tr>
              <a:tr h="551050">
                <a:tc>
                  <a:txBody>
                    <a:bodyPr/>
                    <a:lstStyle/>
                    <a:p>
                      <a:pPr>
                        <a:lnSpc>
                          <a:spcPct val="107000"/>
                        </a:lnSpc>
                        <a:spcAft>
                          <a:spcPts val="800"/>
                        </a:spcAft>
                      </a:pPr>
                      <a:r>
                        <a:rPr lang="es" sz="2000" b="0" dirty="0">
                          <a:solidFill>
                            <a:schemeClr val="tx1"/>
                          </a:solidFill>
                          <a:effectLst/>
                          <a:latin typeface="Aptos" panose="020B0004020202020204" pitchFamily="34" charset="0"/>
                          <a:ea typeface="Cambria" panose="02040503050406030204" pitchFamily="18" charset="0"/>
                        </a:rPr>
                        <a:t>Quitando Huella digital negativa de los motores de búsqueda (nombre, cuenta, correo electrónico )</a:t>
                      </a:r>
                      <a:endParaRPr lang="sk-SK" sz="2000" b="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s" sz="2000" dirty="0">
                          <a:solidFill>
                            <a:schemeClr val="tx1"/>
                          </a:solidFill>
                          <a:effectLst/>
                          <a:latin typeface="Aptos" panose="020B0004020202020204" pitchFamily="34" charset="0"/>
                          <a:ea typeface="Cambria" panose="02040503050406030204" pitchFamily="18" charset="0"/>
                        </a:rPr>
                        <a:t>Enviar </a:t>
                      </a:r>
                      <a:r>
                        <a:rPr lang="es" sz="2000" u="sng" kern="1200" dirty="0">
                          <a:solidFill>
                            <a:srgbClr val="0563C1"/>
                          </a:solidFill>
                          <a:effectLst/>
                          <a:latin typeface="Aptos" panose="020B0004020202020204" pitchFamily="34" charset="0"/>
                          <a:ea typeface="Cambria" panose="02040503050406030204" pitchFamily="18" charset="0"/>
                          <a:cs typeface="+mn-cs"/>
                          <a:hlinkClick r:id="rId6">
                            <a:extLst>
                              <a:ext uri="{A12FA001-AC4F-418D-AE19-62706E023703}">
                                <ahyp:hlinkClr xmlns:ahyp="http://schemas.microsoft.com/office/drawing/2018/hyperlinkcolor" val="tx"/>
                              </a:ext>
                            </a:extLst>
                          </a:hlinkClick>
                        </a:rPr>
                        <a:t>solicitud de eliminación de contenido personal de la Búsqueda de Google</a:t>
                      </a:r>
                      <a:endParaRPr lang="sk-SK" sz="2000" u="sng" kern="1200" dirty="0">
                        <a:solidFill>
                          <a:srgbClr val="0563C1"/>
                        </a:solidFill>
                        <a:effectLst/>
                        <a:latin typeface="Aptos" panose="020B0004020202020204" pitchFamily="34" charset="0"/>
                        <a:ea typeface="Cambria" panose="02040503050406030204" pitchFamily="18" charset="0"/>
                        <a:cs typeface="+mn-cs"/>
                      </a:endParaRPr>
                    </a:p>
                    <a:p>
                      <a:pPr marL="0" indent="0">
                        <a:lnSpc>
                          <a:spcPct val="100000"/>
                        </a:lnSpc>
                        <a:spcBef>
                          <a:spcPts val="0"/>
                        </a:spcBef>
                        <a:spcAft>
                          <a:spcPts val="600"/>
                        </a:spcAft>
                        <a:buClr>
                          <a:srgbClr val="FF983B"/>
                        </a:buClr>
                        <a:buSzPct val="80000"/>
                        <a:buFont typeface="Wingdings" panose="05000000000000000000" pitchFamily="2" charset="2"/>
                        <a:buNone/>
                      </a:pPr>
                      <a:endParaRPr lang="sk-SK" sz="100" u="sng" kern="1200" dirty="0">
                        <a:solidFill>
                          <a:srgbClr val="0563C1"/>
                        </a:solidFill>
                        <a:effectLst/>
                        <a:latin typeface="Aptos" panose="020B0004020202020204" pitchFamily="34" charset="0"/>
                        <a:ea typeface="Cambria" panose="02040503050406030204" pitchFamily="18" charset="0"/>
                        <a:cs typeface="+mn-cs"/>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2677516"/>
                  </a:ext>
                </a:extLst>
              </a:tr>
              <a:tr h="265904">
                <a:tc>
                  <a:txBody>
                    <a:bodyPr/>
                    <a:lstStyle/>
                    <a:p>
                      <a:pPr>
                        <a:lnSpc>
                          <a:spcPct val="107000"/>
                        </a:lnSpc>
                        <a:spcAft>
                          <a:spcPts val="800"/>
                        </a:spcAft>
                      </a:pPr>
                      <a:r>
                        <a:rPr lang="es" sz="2000" b="0" dirty="0">
                          <a:solidFill>
                            <a:schemeClr val="tx1"/>
                          </a:solidFill>
                          <a:effectLst/>
                          <a:latin typeface="Aptos" panose="020B0004020202020204" pitchFamily="34" charset="0"/>
                          <a:ea typeface="Cambria" panose="02040503050406030204" pitchFamily="18" charset="0"/>
                        </a:rPr>
                        <a:t>Eliminar y minimizar las cookies</a:t>
                      </a:r>
                      <a:endParaRPr lang="sk-SK" sz="2000" b="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s" sz="2000" dirty="0">
                          <a:solidFill>
                            <a:schemeClr val="tx1"/>
                          </a:solidFill>
                          <a:effectLst/>
                          <a:latin typeface="Aptos" panose="020B0004020202020204" pitchFamily="34" charset="0"/>
                          <a:ea typeface="Cambria" panose="02040503050406030204" pitchFamily="18" charset="0"/>
                        </a:rPr>
                        <a:t>Eliminar cookies en </a:t>
                      </a:r>
                      <a:r>
                        <a:rPr lang="es" sz="2000" u="sng" kern="1200" dirty="0">
                          <a:solidFill>
                            <a:srgbClr val="0563C1"/>
                          </a:solidFill>
                          <a:effectLst/>
                          <a:latin typeface="Aptos" panose="020B0004020202020204" pitchFamily="34" charset="0"/>
                          <a:ea typeface="Cambria" panose="02040503050406030204" pitchFamily="18" charset="0"/>
                          <a:cs typeface="+mn-cs"/>
                          <a:hlinkClick r:id="rId7">
                            <a:extLst>
                              <a:ext uri="{A12FA001-AC4F-418D-AE19-62706E023703}">
                                <ahyp:hlinkClr xmlns:ahyp="http://schemas.microsoft.com/office/drawing/2018/hyperlinkcolor" val="tx"/>
                              </a:ext>
                            </a:extLst>
                          </a:hlinkClick>
                        </a:rPr>
                        <a:t>la configuración</a:t>
                      </a:r>
                      <a:r>
                        <a:rPr lang="es" sz="2000" u="sng" kern="1200" dirty="0">
                          <a:solidFill>
                            <a:srgbClr val="0563C1"/>
                          </a:solidFill>
                          <a:effectLst/>
                          <a:latin typeface="Aptos" panose="020B0004020202020204" pitchFamily="34" charset="0"/>
                          <a:ea typeface="Cambria" panose="02040503050406030204" pitchFamily="18" charset="0"/>
                          <a:cs typeface="+mn-cs"/>
                        </a:rPr>
                        <a:t> </a:t>
                      </a:r>
                      <a:r>
                        <a:rPr lang="es" sz="2000" dirty="0">
                          <a:solidFill>
                            <a:schemeClr val="tx1"/>
                          </a:solidFill>
                          <a:effectLst/>
                          <a:latin typeface="Aptos" panose="020B0004020202020204" pitchFamily="34" charset="0"/>
                          <a:ea typeface="Cambria" panose="02040503050406030204" pitchFamily="18" charset="0"/>
                        </a:rPr>
                        <a:t>de navegadores web .</a:t>
                      </a:r>
                    </a:p>
                    <a:p>
                      <a:pPr marL="342900" marR="0" lvl="0" indent="-342900" algn="l" defTabSz="914400" rtl="0" eaLnBrk="1" fontAlgn="auto" latinLnBrk="0" hangingPunct="1">
                        <a:lnSpc>
                          <a:spcPct val="100000"/>
                        </a:lnSpc>
                        <a:spcBef>
                          <a:spcPts val="0"/>
                        </a:spcBef>
                        <a:spcAft>
                          <a:spcPts val="600"/>
                        </a:spcAft>
                        <a:buClr>
                          <a:srgbClr val="FF983B"/>
                        </a:buClr>
                        <a:buSzPct val="80000"/>
                        <a:buFont typeface="Wingdings" panose="05000000000000000000" pitchFamily="2" charset="2"/>
                        <a:buChar char="q"/>
                        <a:tabLst/>
                        <a:defRPr/>
                      </a:pPr>
                      <a:r>
                        <a:rPr lang="es" sz="2000" dirty="0">
                          <a:solidFill>
                            <a:schemeClr val="tx1"/>
                          </a:solidFill>
                          <a:effectLst/>
                          <a:latin typeface="Aptos" panose="020B0004020202020204" pitchFamily="34" charset="0"/>
                          <a:ea typeface="Cambria" panose="02040503050406030204" pitchFamily="18" charset="0"/>
                        </a:rPr>
                        <a:t>Navegar Internet en </a:t>
                      </a:r>
                      <a:r>
                        <a:rPr lang="es" sz="2000" u="sng" kern="1200" dirty="0">
                          <a:solidFill>
                            <a:srgbClr val="0563C1"/>
                          </a:solidFill>
                          <a:effectLst/>
                          <a:latin typeface="Aptos" panose="020B0004020202020204" pitchFamily="34" charset="0"/>
                          <a:ea typeface="Cambria" panose="02040503050406030204" pitchFamily="18" charset="0"/>
                          <a:cs typeface="+mn-cs"/>
                          <a:hlinkClick r:id="rId8">
                            <a:extLst>
                              <a:ext uri="{A12FA001-AC4F-418D-AE19-62706E023703}">
                                <ahyp:hlinkClr xmlns:ahyp="http://schemas.microsoft.com/office/drawing/2018/hyperlinkcolor" val="tx"/>
                              </a:ext>
                            </a:extLst>
                          </a:hlinkClick>
                        </a:rPr>
                        <a:t>modo incógnito</a:t>
                      </a:r>
                      <a:r>
                        <a:rPr lang="es" sz="2000" u="sng" kern="1200" dirty="0">
                          <a:solidFill>
                            <a:srgbClr val="0563C1"/>
                          </a:solidFill>
                          <a:effectLst/>
                          <a:latin typeface="Aptos" panose="020B0004020202020204" pitchFamily="34" charset="0"/>
                          <a:ea typeface="Cambria" panose="02040503050406030204" pitchFamily="18" charset="0"/>
                          <a:cs typeface="+mn-cs"/>
                        </a:rPr>
                        <a:t> </a:t>
                      </a:r>
                      <a:r>
                        <a:rPr lang="es" sz="2000" dirty="0">
                          <a:solidFill>
                            <a:schemeClr val="tx1"/>
                          </a:solidFill>
                          <a:effectLst/>
                          <a:latin typeface="Aptos" panose="020B0004020202020204" pitchFamily="34" charset="0"/>
                          <a:ea typeface="Cambria" panose="02040503050406030204" pitchFamily="18" charset="0"/>
                        </a:rPr>
                        <a:t>para evitar las cookies .</a:t>
                      </a:r>
                    </a:p>
                    <a:p>
                      <a:pPr marL="0" marR="0" lvl="0" indent="0" algn="l" defTabSz="914400" rtl="0" eaLnBrk="1" fontAlgn="auto" latinLnBrk="0" hangingPunct="1">
                        <a:lnSpc>
                          <a:spcPct val="100000"/>
                        </a:lnSpc>
                        <a:spcBef>
                          <a:spcPts val="0"/>
                        </a:spcBef>
                        <a:spcAft>
                          <a:spcPts val="600"/>
                        </a:spcAft>
                        <a:buClr>
                          <a:srgbClr val="FF983B"/>
                        </a:buClr>
                        <a:buSzPct val="80000"/>
                        <a:buFont typeface="Wingdings" panose="05000000000000000000" pitchFamily="2" charset="2"/>
                        <a:buNone/>
                        <a:tabLst/>
                        <a:defRPr/>
                      </a:pPr>
                      <a:endParaRPr lang="sk-SK" sz="200" dirty="0">
                        <a:solidFill>
                          <a:schemeClr val="tx1"/>
                        </a:solidFill>
                        <a:effectLst/>
                        <a:latin typeface="Aptos" panose="020B0004020202020204" pitchFamily="34" charset="0"/>
                        <a:ea typeface="Cambria" panose="02040503050406030204" pitchFamily="18" charset="0"/>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25273"/>
                  </a:ext>
                </a:extLst>
              </a:tr>
              <a:tr h="265904">
                <a:tc>
                  <a:txBody>
                    <a:bodyPr/>
                    <a:lstStyle/>
                    <a:p>
                      <a:pPr>
                        <a:lnSpc>
                          <a:spcPct val="107000"/>
                        </a:lnSpc>
                        <a:spcAft>
                          <a:spcPts val="800"/>
                        </a:spcAft>
                      </a:pPr>
                      <a:r>
                        <a:rPr lang="es" sz="2000" b="0" dirty="0">
                          <a:solidFill>
                            <a:schemeClr val="tx1"/>
                          </a:solidFill>
                          <a:effectLst/>
                          <a:latin typeface="Aptos" panose="020B0004020202020204" pitchFamily="34" charset="0"/>
                          <a:ea typeface="Cambria" panose="02040503050406030204" pitchFamily="18" charset="0"/>
                        </a:rPr>
                        <a:t>Borrar el historial de búsqueda y navegación</a:t>
                      </a:r>
                      <a:endParaRPr lang="sk-SK" sz="2000" b="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s" sz="2000" dirty="0">
                          <a:solidFill>
                            <a:schemeClr val="tx1"/>
                          </a:solidFill>
                          <a:effectLst/>
                          <a:latin typeface="Aptos" panose="020B0004020202020204" pitchFamily="34" charset="0"/>
                          <a:ea typeface="Cambria" panose="02040503050406030204" pitchFamily="18" charset="0"/>
                        </a:rPr>
                        <a:t>Borra tu </a:t>
                      </a:r>
                      <a:r>
                        <a:rPr lang="es" sz="2000" u="sng" kern="1200" dirty="0">
                          <a:solidFill>
                            <a:srgbClr val="0563C1"/>
                          </a:solidFill>
                          <a:effectLst/>
                          <a:latin typeface="Aptos" panose="020B0004020202020204" pitchFamily="34" charset="0"/>
                          <a:ea typeface="Cambria" panose="02040503050406030204" pitchFamily="18" charset="0"/>
                          <a:cs typeface="+mn-cs"/>
                          <a:hlinkClick r:id="rId9">
                            <a:extLst>
                              <a:ext uri="{A12FA001-AC4F-418D-AE19-62706E023703}">
                                <ahyp:hlinkClr xmlns:ahyp="http://schemas.microsoft.com/office/drawing/2018/hyperlinkcolor" val="tx"/>
                              </a:ext>
                            </a:extLst>
                          </a:hlinkClick>
                        </a:rPr>
                        <a:t>historial de búsqueda y navegación </a:t>
                      </a:r>
                      <a:r>
                        <a:rPr lang="es" sz="2000" u="sng" kern="1200" dirty="0">
                          <a:solidFill>
                            <a:srgbClr val="0563C1"/>
                          </a:solidFill>
                          <a:effectLst/>
                          <a:latin typeface="Aptos" panose="020B0004020202020204" pitchFamily="34" charset="0"/>
                          <a:ea typeface="Cambria" panose="02040503050406030204" pitchFamily="18" charset="0"/>
                          <a:cs typeface="+mn-cs"/>
                        </a:rPr>
                        <a:t>.</a:t>
                      </a:r>
                    </a:p>
                    <a:p>
                      <a:pPr marL="0" indent="0">
                        <a:lnSpc>
                          <a:spcPct val="100000"/>
                        </a:lnSpc>
                        <a:spcBef>
                          <a:spcPts val="0"/>
                        </a:spcBef>
                        <a:spcAft>
                          <a:spcPts val="600"/>
                        </a:spcAft>
                        <a:buClr>
                          <a:srgbClr val="FF983B"/>
                        </a:buClr>
                        <a:buSzPct val="80000"/>
                        <a:buFont typeface="Wingdings" panose="05000000000000000000" pitchFamily="2" charset="2"/>
                        <a:buNone/>
                      </a:pPr>
                      <a:endParaRPr lang="sk-SK" sz="200" u="sng" kern="1200" dirty="0">
                        <a:solidFill>
                          <a:srgbClr val="0563C1"/>
                        </a:solidFill>
                        <a:effectLst/>
                        <a:latin typeface="Aptos" panose="020B0004020202020204" pitchFamily="34" charset="0"/>
                        <a:ea typeface="Cambria" panose="02040503050406030204" pitchFamily="18" charset="0"/>
                        <a:cs typeface="+mn-cs"/>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630638"/>
                  </a:ext>
                </a:extLst>
              </a:tr>
              <a:tr h="984229">
                <a:tc>
                  <a:txBody>
                    <a:bodyPr/>
                    <a:lstStyle/>
                    <a:p>
                      <a:pPr>
                        <a:lnSpc>
                          <a:spcPct val="107000"/>
                        </a:lnSpc>
                        <a:spcAft>
                          <a:spcPts val="800"/>
                        </a:spcAft>
                      </a:pPr>
                      <a:r>
                        <a:rPr lang="es" sz="2000" b="0" noProof="0" dirty="0">
                          <a:solidFill>
                            <a:schemeClr val="tx1"/>
                          </a:solidFill>
                          <a:effectLst/>
                          <a:latin typeface="Aptos" panose="020B0004020202020204" pitchFamily="34" charset="0"/>
                          <a:ea typeface="Cambria" panose="02040503050406030204" pitchFamily="18" charset="0"/>
                        </a:rPr>
                        <a:t>No guarde el nombre de usuario ni las contraseñas </a:t>
                      </a:r>
                      <a:br>
                        <a:rPr lang="en-US" sz="2000" b="0" noProof="0" dirty="0">
                          <a:solidFill>
                            <a:schemeClr val="tx1"/>
                          </a:solidFill>
                          <a:effectLst/>
                          <a:latin typeface="Aptos" panose="020B0004020202020204" pitchFamily="34" charset="0"/>
                          <a:ea typeface="Cambria" panose="02040503050406030204" pitchFamily="18" charset="0"/>
                        </a:rPr>
                      </a:br>
                      <a:r>
                        <a:rPr lang="es" sz="2000" b="0" noProof="0" dirty="0">
                          <a:solidFill>
                            <a:schemeClr val="tx1"/>
                          </a:solidFill>
                          <a:effectLst/>
                          <a:latin typeface="Aptos" panose="020B0004020202020204" pitchFamily="34" charset="0"/>
                          <a:ea typeface="Cambria" panose="02040503050406030204" pitchFamily="18" charset="0"/>
                        </a:rPr>
                        <a:t>en el navegador para que se completen automáticamente cuando inicie sesión nuevamente</a:t>
                      </a:r>
                      <a:endParaRPr lang="en-US" sz="2000" b="0" noProof="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s" sz="2000" dirty="0">
                          <a:solidFill>
                            <a:schemeClr val="tx1"/>
                          </a:solidFill>
                          <a:effectLst/>
                          <a:latin typeface="Aptos" panose="020B0004020202020204" pitchFamily="34" charset="0"/>
                          <a:ea typeface="Cambria" panose="02040503050406030204" pitchFamily="18" charset="0"/>
                        </a:rPr>
                        <a:t>Eliminar contraseñas almacenadas en </a:t>
                      </a:r>
                      <a:r>
                        <a:rPr lang="es" sz="2000" u="sng" kern="1200" dirty="0">
                          <a:solidFill>
                            <a:srgbClr val="0563C1"/>
                          </a:solidFill>
                          <a:effectLst/>
                          <a:latin typeface="Aptos" panose="020B0004020202020204" pitchFamily="34" charset="0"/>
                          <a:ea typeface="Cambria" panose="02040503050406030204" pitchFamily="18" charset="0"/>
                          <a:cs typeface="+mn-cs"/>
                          <a:hlinkClick r:id="rId10">
                            <a:extLst>
                              <a:ext uri="{A12FA001-AC4F-418D-AE19-62706E023703}">
                                <ahyp:hlinkClr xmlns:ahyp="http://schemas.microsoft.com/office/drawing/2018/hyperlinkcolor" val="tx"/>
                              </a:ext>
                            </a:extLst>
                          </a:hlinkClick>
                        </a:rPr>
                        <a:t>navegadores web</a:t>
                      </a:r>
                      <a:r>
                        <a:rPr lang="es" sz="2000" u="sng" kern="1200" dirty="0">
                          <a:solidFill>
                            <a:srgbClr val="0563C1"/>
                          </a:solidFill>
                          <a:effectLst/>
                          <a:latin typeface="Aptos" panose="020B0004020202020204" pitchFamily="34" charset="0"/>
                          <a:ea typeface="Cambria" panose="02040503050406030204" pitchFamily="18" charset="0"/>
                          <a:cs typeface="+mn-cs"/>
                        </a:rPr>
                        <a:t> .</a:t>
                      </a:r>
                    </a:p>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s" sz="2000" dirty="0">
                          <a:solidFill>
                            <a:schemeClr val="tx1"/>
                          </a:solidFill>
                          <a:effectLst/>
                          <a:latin typeface="Aptos" panose="020B0004020202020204" pitchFamily="34" charset="0"/>
                          <a:ea typeface="Cambria" panose="02040503050406030204" pitchFamily="18" charset="0"/>
                        </a:rPr>
                        <a:t>Utilice un </a:t>
                      </a:r>
                      <a:r>
                        <a:rPr lang="es" sz="2000" u="sng" kern="1200" dirty="0">
                          <a:solidFill>
                            <a:srgbClr val="0563C1"/>
                          </a:solidFill>
                          <a:effectLst/>
                          <a:latin typeface="Aptos" panose="020B0004020202020204" pitchFamily="34" charset="0"/>
                          <a:ea typeface="Cambria" panose="02040503050406030204" pitchFamily="18" charset="0"/>
                          <a:cs typeface="+mn-cs"/>
                          <a:hlinkClick r:id="rId11">
                            <a:extLst>
                              <a:ext uri="{A12FA001-AC4F-418D-AE19-62706E023703}">
                                <ahyp:hlinkClr xmlns:ahyp="http://schemas.microsoft.com/office/drawing/2018/hyperlinkcolor" val="tx"/>
                              </a:ext>
                            </a:extLst>
                          </a:hlinkClick>
                        </a:rPr>
                        <a:t>administrador de contraseñas sin conexión </a:t>
                      </a:r>
                      <a:r>
                        <a:rPr lang="es" sz="2000" dirty="0">
                          <a:solidFill>
                            <a:schemeClr val="tx1"/>
                          </a:solidFill>
                          <a:effectLst/>
                          <a:latin typeface="Aptos" panose="020B0004020202020204" pitchFamily="34" charset="0"/>
                          <a:ea typeface="Cambria" panose="02040503050406030204" pitchFamily="18" charset="0"/>
                        </a:rPr>
                        <a:t>para almacenar contraseñas . </a:t>
                      </a:r>
                      <a:endParaRPr lang="sk-SK" sz="200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3077884"/>
                  </a:ext>
                </a:extLst>
              </a:tr>
              <a:tr h="1565440">
                <a:tc>
                  <a:txBody>
                    <a:bodyPr/>
                    <a:lstStyle/>
                    <a:p>
                      <a:r>
                        <a:rPr lang="es" sz="2000" b="0" noProof="0" dirty="0">
                          <a:solidFill>
                            <a:schemeClr val="tx1"/>
                          </a:solidFill>
                          <a:effectLst/>
                          <a:latin typeface="Aptos" panose="020B0004020202020204" pitchFamily="34" charset="0"/>
                          <a:ea typeface="Cambria" panose="02040503050406030204" pitchFamily="18" charset="0"/>
                        </a:rPr>
                        <a:t>Utilice herramientas para </a:t>
                      </a:r>
                      <a:r>
                        <a:rPr lang="es" sz="2000" b="0" noProof="0" dirty="0" err="1">
                          <a:solidFill>
                            <a:schemeClr val="tx1"/>
                          </a:solidFill>
                          <a:effectLst/>
                          <a:latin typeface="Aptos" panose="020B0004020202020204" pitchFamily="34" charset="0"/>
                          <a:ea typeface="Cambria" panose="02040503050406030204" pitchFamily="18" charset="0"/>
                        </a:rPr>
                        <a:t>minimizar </a:t>
                      </a:r>
                      <a:r>
                        <a:rPr lang="es" sz="2000" b="0" noProof="0" dirty="0">
                          <a:solidFill>
                            <a:schemeClr val="tx1"/>
                          </a:solidFill>
                          <a:effectLst/>
                          <a:latin typeface="Aptos" panose="020B0004020202020204" pitchFamily="34" charset="0"/>
                          <a:ea typeface="Cambria" panose="02040503050406030204" pitchFamily="18" charset="0"/>
                        </a:rPr>
                        <a:t>su huella digital y ocultar su identidad</a:t>
                      </a:r>
                      <a:endParaRPr lang="en-US" sz="2000" b="0" noProof="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nchor="ctr">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s" sz="2000" dirty="0">
                          <a:solidFill>
                            <a:schemeClr val="tx1"/>
                          </a:solidFill>
                          <a:effectLst/>
                          <a:latin typeface="Aptos" panose="020B0004020202020204" pitchFamily="34" charset="0"/>
                          <a:ea typeface="Cambria" panose="02040503050406030204" pitchFamily="18" charset="0"/>
                        </a:rPr>
                        <a:t>Configurar la función </a:t>
                      </a:r>
                      <a:r>
                        <a:rPr lang="es" sz="2000" u="sng" kern="1200" dirty="0">
                          <a:solidFill>
                            <a:srgbClr val="0563C1"/>
                          </a:solidFill>
                          <a:effectLst/>
                          <a:latin typeface="Aptos" panose="020B0004020202020204" pitchFamily="34" charset="0"/>
                          <a:ea typeface="Cambria" panose="02040503050406030204" pitchFamily="18" charset="0"/>
                          <a:cs typeface="+mn-cs"/>
                          <a:hlinkClick r:id="rId12">
                            <a:extLst>
                              <a:ext uri="{A12FA001-AC4F-418D-AE19-62706E023703}">
                                <ahyp:hlinkClr xmlns:ahyp="http://schemas.microsoft.com/office/drawing/2018/hyperlinkcolor" val="tx"/>
                              </a:ext>
                            </a:extLst>
                          </a:hlinkClick>
                        </a:rPr>
                        <a:t>No rastrear del navegador</a:t>
                      </a:r>
                      <a:r>
                        <a:rPr lang="es" sz="2000" u="sng" kern="1200" dirty="0">
                          <a:solidFill>
                            <a:srgbClr val="0563C1"/>
                          </a:solidFill>
                          <a:effectLst/>
                          <a:latin typeface="Aptos" panose="020B0004020202020204" pitchFamily="34" charset="0"/>
                          <a:ea typeface="Cambria" panose="02040503050406030204" pitchFamily="18" charset="0"/>
                          <a:cs typeface="+mn-cs"/>
                        </a:rPr>
                        <a:t> .</a:t>
                      </a:r>
                    </a:p>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s" sz="2000" dirty="0">
                          <a:solidFill>
                            <a:schemeClr val="tx1"/>
                          </a:solidFill>
                          <a:effectLst/>
                          <a:latin typeface="Aptos" panose="020B0004020202020204" pitchFamily="34" charset="0"/>
                          <a:ea typeface="Cambria" panose="02040503050406030204" pitchFamily="18" charset="0"/>
                        </a:rPr>
                        <a:t>Utilice el modo incógnito en el navegador web .</a:t>
                      </a:r>
                    </a:p>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s" sz="2000" dirty="0">
                          <a:solidFill>
                            <a:schemeClr val="tx1"/>
                          </a:solidFill>
                          <a:effectLst/>
                          <a:latin typeface="Aptos" panose="020B0004020202020204" pitchFamily="34" charset="0"/>
                          <a:ea typeface="Cambria" panose="02040503050406030204" pitchFamily="18" charset="0"/>
                        </a:rPr>
                        <a:t>Utilice </a:t>
                      </a:r>
                      <a:r>
                        <a:rPr lang="es" sz="2000" u="sng" kern="1200" dirty="0">
                          <a:solidFill>
                            <a:srgbClr val="0563C1"/>
                          </a:solidFill>
                          <a:effectLst/>
                          <a:latin typeface="Aptos" panose="020B0004020202020204" pitchFamily="34" charset="0"/>
                          <a:ea typeface="Cambria" panose="02040503050406030204" pitchFamily="18" charset="0"/>
                          <a:cs typeface="+mn-cs"/>
                          <a:hlinkClick r:id="rId13">
                            <a:extLst>
                              <a:ext uri="{A12FA001-AC4F-418D-AE19-62706E023703}">
                                <ahyp:hlinkClr xmlns:ahyp="http://schemas.microsoft.com/office/drawing/2018/hyperlinkcolor" val="tx"/>
                              </a:ext>
                            </a:extLst>
                          </a:hlinkClick>
                        </a:rPr>
                        <a:t>navegadores anti-seguimiento </a:t>
                      </a:r>
                      <a:r>
                        <a:rPr lang="es" sz="2000" dirty="0">
                          <a:solidFill>
                            <a:schemeClr val="tx1"/>
                          </a:solidFill>
                          <a:effectLst/>
                          <a:latin typeface="Aptos" panose="020B0004020202020204" pitchFamily="34" charset="0"/>
                          <a:ea typeface="Cambria" panose="02040503050406030204" pitchFamily="18" charset="0"/>
                        </a:rPr>
                        <a:t>, por ejemplo DuckDuckGo .</a:t>
                      </a:r>
                    </a:p>
                    <a:p>
                      <a:pPr marL="342900" indent="-342900">
                        <a:lnSpc>
                          <a:spcPct val="100000"/>
                        </a:lnSpc>
                        <a:spcBef>
                          <a:spcPts val="0"/>
                        </a:spcBef>
                        <a:spcAft>
                          <a:spcPts val="600"/>
                        </a:spcAft>
                        <a:buClr>
                          <a:srgbClr val="FF983B"/>
                        </a:buClr>
                        <a:buSzPct val="80000"/>
                        <a:buFont typeface="Wingdings" panose="05000000000000000000" pitchFamily="2" charset="2"/>
                        <a:buChar char="q"/>
                      </a:pPr>
                      <a:r>
                        <a:rPr lang="es" sz="2000" dirty="0">
                          <a:solidFill>
                            <a:schemeClr val="tx1"/>
                          </a:solidFill>
                          <a:effectLst/>
                          <a:latin typeface="Aptos" panose="020B0004020202020204" pitchFamily="34" charset="0"/>
                          <a:ea typeface="Cambria" panose="02040503050406030204" pitchFamily="18" charset="0"/>
                        </a:rPr>
                        <a:t>Utilice </a:t>
                      </a:r>
                      <a:r>
                        <a:rPr lang="es" sz="2000" u="sng" kern="1200" dirty="0">
                          <a:solidFill>
                            <a:srgbClr val="0563C1"/>
                          </a:solidFill>
                          <a:effectLst/>
                          <a:latin typeface="Aptos" panose="020B0004020202020204" pitchFamily="34" charset="0"/>
                          <a:ea typeface="Cambria" panose="02040503050406030204" pitchFamily="18" charset="0"/>
                          <a:cs typeface="+mn-cs"/>
                          <a:hlinkClick r:id="rId14">
                            <a:extLst>
                              <a:ext uri="{A12FA001-AC4F-418D-AE19-62706E023703}">
                                <ahyp:hlinkClr xmlns:ahyp="http://schemas.microsoft.com/office/drawing/2018/hyperlinkcolor" val="tx"/>
                              </a:ext>
                            </a:extLst>
                          </a:hlinkClick>
                        </a:rPr>
                        <a:t>un navegador privado </a:t>
                      </a:r>
                      <a:r>
                        <a:rPr lang="es" sz="2000" dirty="0">
                          <a:solidFill>
                            <a:schemeClr val="tx1"/>
                          </a:solidFill>
                          <a:effectLst/>
                          <a:latin typeface="Aptos" panose="020B0004020202020204" pitchFamily="34" charset="0"/>
                          <a:ea typeface="Cambria" panose="02040503050406030204" pitchFamily="18" charset="0"/>
                        </a:rPr>
                        <a:t>, por ejemplo Tor .</a:t>
                      </a:r>
                      <a:endParaRPr lang="sk-SK" sz="2000" dirty="0">
                        <a:solidFill>
                          <a:schemeClr val="tx1"/>
                        </a:solidFill>
                        <a:effectLst/>
                        <a:latin typeface="Aptos" panose="020B0004020202020204" pitchFamily="34" charset="0"/>
                        <a:ea typeface="Cambria" panose="02040503050406030204" pitchFamily="18" charset="0"/>
                        <a:cs typeface="Arial" panose="020B0604020202020204" pitchFamily="34" charset="0"/>
                      </a:endParaRPr>
                    </a:p>
                  </a:txBody>
                  <a:tcPr marL="65648" marR="65648" marT="0" marB="0">
                    <a:lnL w="12700" cap="flat" cmpd="sng" algn="ctr">
                      <a:solidFill>
                        <a:srgbClr val="92BAB5"/>
                      </a:solidFill>
                      <a:prstDash val="solid"/>
                      <a:round/>
                      <a:headEnd type="none" w="med" len="med"/>
                      <a:tailEnd type="none" w="med" len="med"/>
                    </a:lnL>
                    <a:lnR w="12700" cap="flat" cmpd="sng" algn="ctr">
                      <a:solidFill>
                        <a:srgbClr val="92BAB5"/>
                      </a:solidFill>
                      <a:prstDash val="solid"/>
                      <a:round/>
                      <a:headEnd type="none" w="med" len="med"/>
                      <a:tailEnd type="none" w="med" len="med"/>
                    </a:lnR>
                    <a:lnT w="12700" cap="flat" cmpd="sng" algn="ctr">
                      <a:solidFill>
                        <a:srgbClr val="92BAB5"/>
                      </a:solidFill>
                      <a:prstDash val="solid"/>
                      <a:round/>
                      <a:headEnd type="none" w="med" len="med"/>
                      <a:tailEnd type="none" w="med" len="med"/>
                    </a:lnT>
                    <a:lnB w="12700" cap="flat" cmpd="sng" algn="ctr">
                      <a:solidFill>
                        <a:srgbClr val="92BAB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8120942"/>
                  </a:ext>
                </a:extLst>
              </a:tr>
            </a:tbl>
          </a:graphicData>
        </a:graphic>
      </p:graphicFrame>
    </p:spTree>
    <p:extLst>
      <p:ext uri="{BB962C8B-B14F-4D97-AF65-F5344CB8AC3E}">
        <p14:creationId xmlns:p14="http://schemas.microsoft.com/office/powerpoint/2010/main" val="2333067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982" y="640822"/>
            <a:ext cx="3418659" cy="5583148"/>
          </a:xfrm>
        </p:spPr>
        <p:txBody>
          <a:bodyPr anchor="ctr">
            <a:normAutofit/>
          </a:bodyPr>
          <a:lstStyle/>
          <a:p>
            <a:pPr>
              <a:spcAft>
                <a:spcPts val="600"/>
              </a:spcAft>
            </a:pPr>
            <a:r>
              <a:rPr lang="es" sz="4600" dirty="0">
                <a:latin typeface="Aptos" panose="020B0004020202020204" pitchFamily="34" charset="0"/>
                <a:cs typeface="Calibri" panose="020F0502020204030204" pitchFamily="34" charset="0"/>
              </a:rPr>
              <a:t>¿Ha sido usted víctima de fraude?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B2C65A4E-BBEF-43AE-34B7-B66715365F75}"/>
              </a:ext>
            </a:extLst>
          </p:cNvPr>
          <p:cNvGraphicFramePr>
            <a:graphicFrameLocks noGrp="1"/>
          </p:cNvGraphicFramePr>
          <p:nvPr>
            <p:ph idx="1"/>
            <p:extLst>
              <p:ext uri="{D42A27DB-BD31-4B8C-83A1-F6EECF244321}">
                <p14:modId xmlns:p14="http://schemas.microsoft.com/office/powerpoint/2010/main" val="114102075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5170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176935" y="148158"/>
            <a:ext cx="5393360" cy="927081"/>
          </a:xfrm>
        </p:spPr>
        <p:txBody>
          <a:bodyPr>
            <a:normAutofit/>
          </a:bodyPr>
          <a:lstStyle/>
          <a:p>
            <a:pPr algn="l"/>
            <a:r>
              <a:rPr lang="es" sz="4400" dirty="0">
                <a:latin typeface="Aptos" panose="020B0004020202020204" pitchFamily="34" charset="0"/>
              </a:rPr>
              <a:t>Conclusión</a:t>
            </a: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311422" y="1325880"/>
            <a:ext cx="5920139" cy="4851083"/>
          </a:xfrm>
        </p:spPr>
        <p:txBody>
          <a:bodyPr>
            <a:normAutofit fontScale="85000" lnSpcReduction="10000"/>
          </a:bodyPr>
          <a:lstStyle/>
          <a:p>
            <a:pPr>
              <a:spcAft>
                <a:spcPts val="600"/>
              </a:spcAft>
            </a:pPr>
            <a:r>
              <a:rPr lang="es" dirty="0">
                <a:latin typeface="Aptos" panose="020B0004020202020204" pitchFamily="34" charset="0"/>
              </a:rPr>
              <a:t>La identidad digital y la huella digital se han convertido en parte integral de nuestra vida diaria.</a:t>
            </a:r>
          </a:p>
          <a:p>
            <a:pPr>
              <a:spcAft>
                <a:spcPts val="600"/>
              </a:spcAft>
            </a:pPr>
            <a:r>
              <a:rPr lang="es" dirty="0">
                <a:latin typeface="Aptos" panose="020B0004020202020204" pitchFamily="34" charset="0"/>
              </a:rPr>
              <a:t>La identidad digital es nuestra presencia en línea que creamos cuando utilizamos herramientas digitales.</a:t>
            </a:r>
          </a:p>
          <a:p>
            <a:pPr>
              <a:spcAft>
                <a:spcPts val="600"/>
              </a:spcAft>
            </a:pPr>
            <a:r>
              <a:rPr lang="es" dirty="0">
                <a:latin typeface="Aptos" panose="020B0004020202020204" pitchFamily="34" charset="0"/>
              </a:rPr>
              <a:t>La huella digital es un “registro permanente” de nuestra presencia digital y de nuestro uso </a:t>
            </a:r>
            <a:br>
              <a:rPr lang="en-US" dirty="0">
                <a:latin typeface="Aptos" panose="020B0004020202020204" pitchFamily="34" charset="0"/>
              </a:rPr>
            </a:br>
            <a:r>
              <a:rPr lang="es" dirty="0">
                <a:latin typeface="Aptos" panose="020B0004020202020204" pitchFamily="34" charset="0"/>
              </a:rPr>
              <a:t>de los servicios en línea.</a:t>
            </a:r>
          </a:p>
          <a:p>
            <a:pPr>
              <a:spcAft>
                <a:spcPts val="600"/>
              </a:spcAft>
            </a:pPr>
            <a:r>
              <a:rPr lang="es" dirty="0">
                <a:latin typeface="Aptos" panose="020B0004020202020204" pitchFamily="34" charset="0"/>
              </a:rPr>
              <a:t>El conocimiento y la gestión eficaz de la identidad digital y la huella digital son la clave para nuestra </a:t>
            </a:r>
            <a:r>
              <a:rPr lang="es" b="1" dirty="0">
                <a:solidFill>
                  <a:srgbClr val="FF983B"/>
                </a:solidFill>
                <a:latin typeface="Aptos" panose="020B0004020202020204" pitchFamily="34" charset="0"/>
              </a:rPr>
              <a:t>privacidad digital </a:t>
            </a:r>
            <a:r>
              <a:rPr lang="es" dirty="0">
                <a:latin typeface="Aptos" panose="020B0004020202020204" pitchFamily="34" charset="0"/>
              </a:rPr>
              <a:t>y </a:t>
            </a:r>
            <a:r>
              <a:rPr lang="es" b="1" dirty="0">
                <a:solidFill>
                  <a:srgbClr val="FF983B"/>
                </a:solidFill>
                <a:latin typeface="Aptos" panose="020B0004020202020204" pitchFamily="34" charset="0"/>
              </a:rPr>
              <a:t>Seguridad digital </a:t>
            </a:r>
            <a:r>
              <a:rPr lang="es" dirty="0">
                <a:latin typeface="Aptos" panose="020B0004020202020204" pitchFamily="34" charset="0"/>
              </a:rPr>
              <a:t>en el mundo digital.</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BB5D2F0A-3C14-8B4B-A8B2-6DBCCD66CAF9}"/>
              </a:ext>
            </a:extLst>
          </p:cNvPr>
          <p:cNvPicPr>
            <a:picLocks noChangeAspect="1"/>
          </p:cNvPicPr>
          <p:nvPr/>
        </p:nvPicPr>
        <p:blipFill>
          <a:blip r:embed="rId2"/>
          <a:srcRect r="2" b="2"/>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895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026D-F5E1-B553-586D-89825179321F}"/>
              </a:ext>
            </a:extLst>
          </p:cNvPr>
          <p:cNvSpPr>
            <a:spLocks noGrp="1"/>
          </p:cNvSpPr>
          <p:nvPr>
            <p:ph type="title"/>
          </p:nvPr>
        </p:nvSpPr>
        <p:spPr>
          <a:xfrm>
            <a:off x="691116" y="151855"/>
            <a:ext cx="10662684" cy="914945"/>
          </a:xfrm>
        </p:spPr>
        <p:txBody>
          <a:bodyPr>
            <a:normAutofit/>
          </a:bodyPr>
          <a:lstStyle/>
          <a:p>
            <a:r>
              <a:rPr lang="es" dirty="0">
                <a:latin typeface="Aptos" panose="020B0004020202020204" pitchFamily="34" charset="0"/>
                <a:ea typeface="Cambria"/>
              </a:rPr>
              <a:t>Preguntas del cuestionario</a:t>
            </a:r>
            <a:endParaRPr lang="en-US" dirty="0">
              <a:latin typeface="Aptos" panose="020B0004020202020204" pitchFamily="34" charset="0"/>
            </a:endParaRPr>
          </a:p>
        </p:txBody>
      </p:sp>
      <p:sp>
        <p:nvSpPr>
          <p:cNvPr id="3" name="Content Placeholder 2">
            <a:extLst>
              <a:ext uri="{FF2B5EF4-FFF2-40B4-BE49-F238E27FC236}">
                <a16:creationId xmlns:a16="http://schemas.microsoft.com/office/drawing/2014/main" id="{B3E0C196-A442-590B-489F-C8B219E50A75}"/>
              </a:ext>
            </a:extLst>
          </p:cNvPr>
          <p:cNvSpPr>
            <a:spLocks noGrp="1"/>
          </p:cNvSpPr>
          <p:nvPr>
            <p:ph idx="1"/>
          </p:nvPr>
        </p:nvSpPr>
        <p:spPr>
          <a:xfrm>
            <a:off x="691115" y="1278294"/>
            <a:ext cx="11121439" cy="4739951"/>
          </a:xfrm>
        </p:spPr>
        <p:txBody>
          <a:bodyPr vert="horz" lIns="91440" tIns="45720" rIns="91440" bIns="45720" rtlCol="0" anchor="t">
            <a:normAutofit lnSpcReduction="10000"/>
          </a:bodyPr>
          <a:lstStyle/>
          <a:p>
            <a:r>
              <a:rPr lang="es" dirty="0">
                <a:latin typeface="Cambria"/>
                <a:ea typeface="Cambria"/>
              </a:rPr>
              <a:t> </a:t>
            </a:r>
            <a:r>
              <a:rPr lang="es" dirty="0">
                <a:latin typeface="Aptos" panose="020B0004020202020204" pitchFamily="34" charset="0"/>
                <a:ea typeface="Cambria"/>
              </a:rPr>
              <a:t>¿Qué es una identidad digital?</a:t>
            </a:r>
            <a:endParaRPr lang="sk-SK" dirty="0">
              <a:latin typeface="Aptos" panose="020B0004020202020204" pitchFamily="34" charset="0"/>
              <a:ea typeface="Cambria"/>
            </a:endParaRPr>
          </a:p>
          <a:p>
            <a:r>
              <a:rPr lang="es" dirty="0">
                <a:latin typeface="Aptos" panose="020B0004020202020204" pitchFamily="34" charset="0"/>
                <a:ea typeface="Cambria"/>
              </a:rPr>
              <a:t> ¿Qué información puede formar parte de tu identidad digital?</a:t>
            </a:r>
            <a:endParaRPr lang="sk-SK" dirty="0">
              <a:latin typeface="Aptos" panose="020B0004020202020204" pitchFamily="34" charset="0"/>
              <a:ea typeface="Cambria"/>
            </a:endParaRPr>
          </a:p>
          <a:p>
            <a:r>
              <a:rPr lang="es" dirty="0">
                <a:latin typeface="Aptos" panose="020B0004020202020204" pitchFamily="34" charset="0"/>
                <a:ea typeface="Cambria"/>
              </a:rPr>
              <a:t> </a:t>
            </a:r>
            <a:r>
              <a:rPr lang="es" dirty="0">
                <a:latin typeface="Aptos" panose="020B0004020202020204" pitchFamily="34" charset="0"/>
              </a:rPr>
              <a:t>¿Cuáles son los riesgos y amenazas del mal uso de la identidad digital ?</a:t>
            </a:r>
          </a:p>
          <a:p>
            <a:r>
              <a:rPr lang="es" dirty="0">
                <a:latin typeface="Aptos" panose="020B0004020202020204" pitchFamily="34" charset="0"/>
              </a:rPr>
              <a:t> ¿Cuál es una buena práctica para proteger su identidad </a:t>
            </a:r>
            <a:r>
              <a:rPr lang="es" dirty="0" err="1">
                <a:latin typeface="Aptos" panose="020B0004020202020204" pitchFamily="34" charset="0"/>
              </a:rPr>
              <a:t>digital </a:t>
            </a:r>
            <a:r>
              <a:rPr lang="es" dirty="0">
                <a:latin typeface="Aptos" panose="020B0004020202020204" pitchFamily="34" charset="0"/>
              </a:rPr>
              <a:t>?</a:t>
            </a:r>
            <a:endParaRPr lang="sk-SK" dirty="0">
              <a:latin typeface="Aptos" panose="020B0004020202020204" pitchFamily="34" charset="0"/>
            </a:endParaRPr>
          </a:p>
          <a:p>
            <a:pPr marL="0" indent="0">
              <a:buNone/>
            </a:pPr>
            <a:endParaRPr lang="sk-SK" dirty="0">
              <a:latin typeface="Aptos" panose="020B0004020202020204" pitchFamily="34" charset="0"/>
              <a:ea typeface="Cambria"/>
            </a:endParaRPr>
          </a:p>
          <a:p>
            <a:r>
              <a:rPr lang="es" dirty="0">
                <a:latin typeface="Aptos" panose="020B0004020202020204" pitchFamily="34" charset="0"/>
                <a:ea typeface="Cambria"/>
              </a:rPr>
              <a:t> ¿Qué es una huella digital?</a:t>
            </a:r>
            <a:endParaRPr lang="sk-SK" dirty="0">
              <a:latin typeface="Aptos" panose="020B0004020202020204" pitchFamily="34" charset="0"/>
              <a:ea typeface="Cambria"/>
            </a:endParaRPr>
          </a:p>
          <a:p>
            <a:r>
              <a:rPr lang="es" dirty="0">
                <a:latin typeface="Aptos" panose="020B0004020202020204" pitchFamily="34" charset="0"/>
                <a:ea typeface="Cambria"/>
              </a:rPr>
              <a:t>¿Qué información se recopila/registra a través de su huella digital ?</a:t>
            </a:r>
          </a:p>
          <a:p>
            <a:r>
              <a:rPr lang="es" dirty="0">
                <a:latin typeface="Aptos" panose="020B0004020202020204" pitchFamily="34" charset="0"/>
                <a:ea typeface="Cambria"/>
              </a:rPr>
              <a:t> ¿Cómo puedes minimizar tu huella digital? </a:t>
            </a:r>
          </a:p>
          <a:p>
            <a:r>
              <a:rPr lang="es" dirty="0">
                <a:latin typeface="Aptos" panose="020B0004020202020204" pitchFamily="34" charset="0"/>
              </a:rPr>
              <a:t>¿Cómo proceder cuando usted ha sido víctima de un fraude online ?</a:t>
            </a:r>
            <a:endParaRPr lang="sk-SK" dirty="0">
              <a:latin typeface="Cambria"/>
              <a:ea typeface="Cambria"/>
            </a:endParaRPr>
          </a:p>
        </p:txBody>
      </p:sp>
    </p:spTree>
    <p:extLst>
      <p:ext uri="{BB962C8B-B14F-4D97-AF65-F5344CB8AC3E}">
        <p14:creationId xmlns:p14="http://schemas.microsoft.com/office/powerpoint/2010/main" val="3370631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7996"/>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667" b="1" i="0" u="none" strike="noStrike" kern="1200" cap="none" spc="0" normalizeH="0" baseline="0" noProof="0" dirty="0" err="1">
                <a:ln>
                  <a:noFill/>
                </a:ln>
                <a:solidFill>
                  <a:srgbClr val="92BAB5"/>
                </a:solidFill>
                <a:effectLst/>
                <a:uLnTx/>
                <a:uFillTx/>
                <a:latin typeface="Aptos" panose="020B0004020202020204" pitchFamily="34" charset="0"/>
                <a:ea typeface="Inter"/>
                <a:cs typeface="Inter"/>
                <a:sym typeface="Inter"/>
              </a:rPr>
              <a:t>Licencia </a:t>
            </a:r>
            <a:r>
              <a:rPr kumimoji="0" lang="e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libre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El producto desarrollado aquí como parte del proyecto "</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Building Digital Resilience by Making Digital Wellbeing and Security Accessible to All </a:t>
            </a: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2022-2-SK01-KA220-ADU-000096888" se desarrolló con el apoyo de la Comisión Europea y refleja exclusivamente la opinión del autor. La Comisión Europea no es responsable del contenido de los documentos.</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Licencia </a:t>
            </a: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Creative Commons 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Esta licencia permite distribuir, remezclar, mejorar y desarrollar la obra, pero sólo de forma no comercial. Al utilizar la obra, así como extractos de ella, se debe :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Se debe mencionar la fuente y el enlace a la licencia, y mencionar los posibles cambios. Los derechos de autor pertenecen a los autores de los documentos.</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La obra no podrá ser utilizada con fines comerciales.</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Si recompone, convierte o amplía la obra, sus contribuciones deben publicarse bajo la misma licencia que el original.</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Descargo de responsabilidad:</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Financiado por la Unión Europea. Las opiniones y puntos de vista expresados en este documento son, sin embargo, los de los autores y no reflejan necesariamente los de la Unión Europea o la Agencia Ejecutiva Europea en el Ámbito Educativo y Cultural (EACEA). Ni la Unión Europea ni la EACEA se hacen responsables de las mismas.</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a:bodyPr>
          <a:lstStyle/>
          <a:p>
            <a:pPr algn="l"/>
            <a:r>
              <a:rPr lang="es" dirty="0">
                <a:latin typeface="Aptos" panose="020B0004020202020204" pitchFamily="34" charset="0"/>
                <a:cs typeface="Calibri Light" panose="020F0302020204030204" pitchFamily="34" charset="0"/>
              </a:rPr>
              <a:t>Introducción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166327" y="1415078"/>
            <a:ext cx="10775302" cy="4351338"/>
          </a:xfrm>
        </p:spPr>
        <p:txBody>
          <a:bodyPr>
            <a:normAutofit/>
          </a:bodyPr>
          <a:lstStyle/>
          <a:p>
            <a:r>
              <a:rPr lang="es" sz="2200" dirty="0">
                <a:latin typeface="Aptos" panose="020B0004020202020204" pitchFamily="34" charset="0"/>
                <a:ea typeface="Times New Roman" panose="02020603050405020304" pitchFamily="18" charset="0"/>
              </a:rPr>
              <a:t>El mundo actual se caracteriza por un enorme aumento de la digitalización en todas las áreas de nuestra vida: cada vez más servicios y transacciones se realizan en línea.</a:t>
            </a:r>
            <a:endParaRPr lang="sk-SK" sz="2200" dirty="0">
              <a:latin typeface="Aptos" panose="020B0004020202020204" pitchFamily="34" charset="0"/>
              <a:ea typeface="Times New Roman" panose="02020603050405020304" pitchFamily="18" charset="0"/>
            </a:endParaRPr>
          </a:p>
          <a:p>
            <a:pPr algn="just"/>
            <a:r>
              <a:rPr lang="es" sz="2200" dirty="0">
                <a:latin typeface="Aptos" panose="020B0004020202020204" pitchFamily="34" charset="0"/>
                <a:ea typeface="Times New Roman" panose="02020603050405020304" pitchFamily="18" charset="0"/>
              </a:rPr>
              <a:t>Los servicios tradicionales que requerían presencia personal se transforman en formato digital y se “mueven” al entorno online.</a:t>
            </a:r>
            <a:endParaRPr lang="sk-SK" sz="2200" dirty="0">
              <a:latin typeface="Aptos" panose="020B0004020202020204" pitchFamily="34" charset="0"/>
              <a:ea typeface="Times New Roman" panose="02020603050405020304" pitchFamily="18" charset="0"/>
            </a:endParaRPr>
          </a:p>
          <a:p>
            <a:pPr algn="just"/>
            <a:r>
              <a:rPr lang="es" sz="2200" dirty="0">
                <a:latin typeface="Aptos" panose="020B0004020202020204" pitchFamily="34" charset="0"/>
                <a:ea typeface="Times New Roman" panose="02020603050405020304" pitchFamily="18" charset="0"/>
              </a:rPr>
              <a:t>Se vuelven más accesibles y brindan a los individuos un acceso nuevo, ilimitado en el tiempo y geográficamente, a la información, al desarrollo personal, a la educación, a la comunicación y la interacción social, a la colaboración, etc.</a:t>
            </a:r>
          </a:p>
          <a:p>
            <a:pPr marL="0" indent="0">
              <a:buNone/>
            </a:pPr>
            <a:r>
              <a:rPr lang="es" sz="2200" dirty="0">
                <a:latin typeface="Aptos" panose="020B0004020202020204" pitchFamily="34" charset="0"/>
                <a:ea typeface="Times New Roman" panose="02020603050405020304" pitchFamily="18" charset="0"/>
              </a:rPr>
              <a:t>                   El acceso de un individuo a estos servicios requiere una </a:t>
            </a:r>
            <a:r>
              <a:rPr lang="es" sz="2200" b="1" dirty="0">
                <a:solidFill>
                  <a:srgbClr val="FF983B"/>
                </a:solidFill>
                <a:latin typeface="Aptos" panose="020B0004020202020204" pitchFamily="34" charset="0"/>
                <a:ea typeface="Times New Roman" panose="02020603050405020304" pitchFamily="18" charset="0"/>
              </a:rPr>
              <a:t>identidad digital.</a:t>
            </a:r>
            <a:br>
              <a:rPr lang="en-US" sz="2200" dirty="0">
                <a:latin typeface="Aptos" panose="020B0004020202020204" pitchFamily="34" charset="0"/>
                <a:ea typeface="Times New Roman" panose="02020603050405020304" pitchFamily="18" charset="0"/>
              </a:rPr>
            </a:br>
            <a:r>
              <a:rPr lang="en-US" sz="2200" dirty="0">
                <a:latin typeface="Aptos" panose="020B0004020202020204" pitchFamily="34" charset="0"/>
                <a:ea typeface="Times New Roman" panose="02020603050405020304" pitchFamily="18" charset="0"/>
              </a:rPr>
              <a:t>                  </a:t>
            </a:r>
            <a:r>
              <a:rPr lang="es" sz="2200" dirty="0">
                <a:latin typeface="Aptos" panose="020B0004020202020204" pitchFamily="34" charset="0"/>
                <a:ea typeface="Times New Roman" panose="02020603050405020304" pitchFamily="18" charset="0"/>
              </a:rPr>
              <a:t> que es análogo a su identidad física en el mundo real.</a:t>
            </a:r>
          </a:p>
          <a:p>
            <a:pPr marL="0" indent="0">
              <a:buNone/>
            </a:pPr>
            <a:r>
              <a:rPr lang="es" sz="2200" dirty="0">
                <a:latin typeface="Aptos" panose="020B0004020202020204" pitchFamily="34" charset="0"/>
                <a:ea typeface="Times New Roman" panose="02020603050405020304" pitchFamily="18" charset="0"/>
              </a:rPr>
              <a:t>                  Nuestra presencia y actividades digitales dejan nuestra </a:t>
            </a:r>
            <a:r>
              <a:rPr lang="es" sz="2200" b="1" dirty="0">
                <a:solidFill>
                  <a:srgbClr val="FF983B"/>
                </a:solidFill>
                <a:latin typeface="Aptos" panose="020B0004020202020204" pitchFamily="34" charset="0"/>
                <a:ea typeface="Times New Roman" panose="02020603050405020304" pitchFamily="18" charset="0"/>
              </a:rPr>
              <a:t>huella digital</a:t>
            </a:r>
            <a:br>
              <a:rPr lang="en-US" sz="2200" dirty="0">
                <a:latin typeface="Aptos" panose="020B0004020202020204" pitchFamily="34" charset="0"/>
                <a:ea typeface="Times New Roman" panose="02020603050405020304" pitchFamily="18" charset="0"/>
              </a:rPr>
            </a:br>
            <a:r>
              <a:rPr lang="es" sz="2200" dirty="0">
                <a:latin typeface="Aptos" panose="020B0004020202020204" pitchFamily="34" charset="0"/>
                <a:ea typeface="Times New Roman" panose="02020603050405020304" pitchFamily="18" charset="0"/>
              </a:rPr>
              <a:t>                  en el mundo online en forma de información diversa.</a:t>
            </a:r>
          </a:p>
        </p:txBody>
      </p:sp>
    </p:spTree>
    <p:extLst>
      <p:ext uri="{BB962C8B-B14F-4D97-AF65-F5344CB8AC3E}">
        <p14:creationId xmlns:p14="http://schemas.microsoft.com/office/powerpoint/2010/main" val="64290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a:bodyPr>
          <a:lstStyle/>
          <a:p>
            <a:pPr algn="l"/>
            <a:r>
              <a:rPr lang="es" dirty="0">
                <a:latin typeface="Aptos" panose="020B0004020202020204" pitchFamily="34" charset="0"/>
                <a:cs typeface="Calibri Light" panose="020F0302020204030204" pitchFamily="34" charset="0"/>
              </a:rPr>
              <a:t>Identidad digital: Definición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156997" y="1509713"/>
            <a:ext cx="10775302" cy="4622310"/>
          </a:xfrm>
        </p:spPr>
        <p:txBody>
          <a:bodyPr>
            <a:normAutofit lnSpcReduction="10000"/>
          </a:bodyPr>
          <a:lstStyle/>
          <a:p>
            <a:r>
              <a:rPr lang="es" sz="2200" dirty="0">
                <a:latin typeface="Aptos" panose="020B0004020202020204" pitchFamily="34" charset="0"/>
                <a:ea typeface="Times New Roman" panose="02020603050405020304" pitchFamily="18" charset="0"/>
              </a:rPr>
              <a:t>Una identidad digital es la versión digital de la identidad analógica de un individuo.</a:t>
            </a:r>
          </a:p>
          <a:p>
            <a:r>
              <a:rPr lang="es" sz="2200" dirty="0">
                <a:latin typeface="Aptos" panose="020B0004020202020204" pitchFamily="34" charset="0"/>
                <a:ea typeface="Times New Roman" panose="02020603050405020304" pitchFamily="18" charset="0"/>
              </a:rPr>
              <a:t>Una identidad digital se define generalmente como una relación uno a uno entre </a:t>
            </a:r>
            <a:br>
              <a:rPr lang="sk-SK" sz="2200" dirty="0">
                <a:latin typeface="Aptos" panose="020B0004020202020204" pitchFamily="34" charset="0"/>
                <a:ea typeface="Times New Roman" panose="02020603050405020304" pitchFamily="18" charset="0"/>
              </a:rPr>
            </a:br>
            <a:r>
              <a:rPr lang="es" sz="2200" dirty="0">
                <a:latin typeface="Aptos" panose="020B0004020202020204" pitchFamily="34" charset="0"/>
                <a:ea typeface="Times New Roman" panose="02020603050405020304" pitchFamily="18" charset="0"/>
              </a:rPr>
              <a:t>un ser humano y su presencia digital. Una presencia digital puede constar de varias cuentas, credenciales y derechos asociados a un individuo.</a:t>
            </a:r>
          </a:p>
          <a:p>
            <a:r>
              <a:rPr lang="es" sz="2200" dirty="0">
                <a:latin typeface="Aptos" panose="020B0004020202020204" pitchFamily="34" charset="0"/>
                <a:ea typeface="Times New Roman" panose="02020603050405020304" pitchFamily="18" charset="0"/>
              </a:rPr>
              <a:t>La identidad digital es la representación en línea de una persona, organización o entidad. </a:t>
            </a:r>
            <a:br>
              <a:rPr lang="en-US" sz="2200" dirty="0">
                <a:latin typeface="Aptos" panose="020B0004020202020204" pitchFamily="34" charset="0"/>
                <a:ea typeface="Times New Roman" panose="02020603050405020304" pitchFamily="18" charset="0"/>
              </a:rPr>
            </a:br>
            <a:r>
              <a:rPr lang="es" sz="2200" dirty="0">
                <a:latin typeface="Aptos" panose="020B0004020202020204" pitchFamily="34" charset="0"/>
                <a:ea typeface="Times New Roman" panose="02020603050405020304" pitchFamily="18" charset="0"/>
              </a:rPr>
              <a:t>Está compuesta por todos los datos e información digitales vinculados, como el nombre, </a:t>
            </a:r>
            <a:br>
              <a:rPr lang="en-US" sz="2200" dirty="0">
                <a:latin typeface="Aptos" panose="020B0004020202020204" pitchFamily="34" charset="0"/>
                <a:ea typeface="Times New Roman" panose="02020603050405020304" pitchFamily="18" charset="0"/>
              </a:rPr>
            </a:br>
            <a:r>
              <a:rPr lang="es" sz="2200" dirty="0">
                <a:latin typeface="Aptos" panose="020B0004020202020204" pitchFamily="34" charset="0"/>
                <a:ea typeface="Times New Roman" panose="02020603050405020304" pitchFamily="18" charset="0"/>
              </a:rPr>
              <a:t>la dirección de correo electrónico, los perfiles en redes sociales y el comportamiento en línea.</a:t>
            </a:r>
          </a:p>
          <a:p>
            <a:r>
              <a:rPr lang="es" sz="2200" dirty="0">
                <a:latin typeface="Aptos" panose="020B0004020202020204" pitchFamily="34" charset="0"/>
                <a:ea typeface="Times New Roman" panose="02020603050405020304" pitchFamily="18" charset="0"/>
              </a:rPr>
              <a:t>La identidad digital es toda la información digital que se utiliza para demostrar la identidad de una persona en línea y que permite a los usuarios interactuar y realizar transacciones en el mundo virtual. </a:t>
            </a:r>
            <a:br>
              <a:rPr lang="en-US" sz="2200" dirty="0">
                <a:latin typeface="Aptos" panose="020B0004020202020204" pitchFamily="34" charset="0"/>
                <a:ea typeface="Times New Roman" panose="02020603050405020304" pitchFamily="18" charset="0"/>
              </a:rPr>
            </a:br>
            <a:r>
              <a:rPr lang="es" sz="2200" dirty="0">
                <a:latin typeface="Aptos" panose="020B0004020202020204" pitchFamily="34" charset="0"/>
                <a:ea typeface="Times New Roman" panose="02020603050405020304" pitchFamily="18" charset="0"/>
              </a:rPr>
              <a:t>Esta información es intransferible y reutilizable.</a:t>
            </a:r>
          </a:p>
        </p:txBody>
      </p:sp>
    </p:spTree>
    <p:extLst>
      <p:ext uri="{BB962C8B-B14F-4D97-AF65-F5344CB8AC3E}">
        <p14:creationId xmlns:p14="http://schemas.microsoft.com/office/powerpoint/2010/main" val="14311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6"/>
            <a:ext cx="10515600" cy="779462"/>
          </a:xfrm>
        </p:spPr>
        <p:txBody>
          <a:bodyPr>
            <a:normAutofit fontScale="90000"/>
          </a:bodyPr>
          <a:lstStyle/>
          <a:p>
            <a:pPr algn="l"/>
            <a:r>
              <a:rPr lang="es" dirty="0">
                <a:latin typeface="Aptos" panose="020B0004020202020204" pitchFamily="34" charset="0"/>
                <a:cs typeface="Calibri Light" panose="020F0302020204030204" pitchFamily="34" charset="0"/>
              </a:rPr>
              <a:t>Identidad digital: ¿por qué es importante?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184989" y="1334277"/>
            <a:ext cx="10775302" cy="4833257"/>
          </a:xfrm>
        </p:spPr>
        <p:txBody>
          <a:bodyPr>
            <a:normAutofit lnSpcReduction="10000"/>
          </a:bodyPr>
          <a:lstStyle/>
          <a:p>
            <a:r>
              <a:rPr lang="es" sz="2200" dirty="0">
                <a:latin typeface="Aptos" panose="020B0004020202020204" pitchFamily="34" charset="0"/>
                <a:ea typeface="Times New Roman" panose="02020603050405020304" pitchFamily="18" charset="0"/>
              </a:rPr>
              <a:t>La transformación digital en la sociedad crea un ecosistema sólido de servicios en línea basado en la identidad digital.</a:t>
            </a:r>
          </a:p>
          <a:p>
            <a:r>
              <a:rPr lang="es" sz="2200" dirty="0">
                <a:latin typeface="Aptos" panose="020B0004020202020204" pitchFamily="34" charset="0"/>
                <a:ea typeface="Times New Roman" panose="02020603050405020304" pitchFamily="18" charset="0"/>
              </a:rPr>
              <a:t>La identidad digital desempeña </a:t>
            </a:r>
            <a:r>
              <a:rPr lang="es" sz="2200" b="1" dirty="0">
                <a:solidFill>
                  <a:srgbClr val="FF983B"/>
                </a:solidFill>
                <a:latin typeface="Aptos" panose="020B0004020202020204" pitchFamily="34" charset="0"/>
                <a:ea typeface="Times New Roman" panose="02020603050405020304" pitchFamily="18" charset="0"/>
              </a:rPr>
              <a:t>un papel fundamental en la economía digital </a:t>
            </a:r>
            <a:r>
              <a:rPr lang="es" sz="2200" dirty="0">
                <a:latin typeface="Aptos" panose="020B0004020202020204" pitchFamily="34" charset="0"/>
                <a:ea typeface="Times New Roman" panose="02020603050405020304" pitchFamily="18" charset="0"/>
              </a:rPr>
              <a:t>.</a:t>
            </a:r>
          </a:p>
          <a:p>
            <a:r>
              <a:rPr lang="es" sz="2200" dirty="0">
                <a:latin typeface="Aptos" panose="020B0004020202020204" pitchFamily="34" charset="0"/>
                <a:ea typeface="Times New Roman" panose="02020603050405020304" pitchFamily="18" charset="0"/>
              </a:rPr>
              <a:t>Se necesitan identidades digitales para garantizar la confianza de las personas en los proveedores de servicios en línea y viceversa, y en las interacciones digitales de los demás.</a:t>
            </a:r>
          </a:p>
          <a:p>
            <a:r>
              <a:rPr lang="es" sz="2200" dirty="0">
                <a:latin typeface="Aptos" panose="020B0004020202020204" pitchFamily="34" charset="0"/>
                <a:ea typeface="Times New Roman" panose="02020603050405020304" pitchFamily="18" charset="0"/>
              </a:rPr>
              <a:t>Está estrechamente relacionado con la identidad real del individuo.</a:t>
            </a:r>
          </a:p>
          <a:p>
            <a:r>
              <a:rPr lang="es" sz="2200" dirty="0">
                <a:latin typeface="Aptos" panose="020B0004020202020204" pitchFamily="34" charset="0"/>
                <a:ea typeface="Times New Roman" panose="02020603050405020304" pitchFamily="18" charset="0"/>
              </a:rPr>
              <a:t>Contiene </a:t>
            </a:r>
            <a:r>
              <a:rPr lang="es" sz="2200" b="1" dirty="0">
                <a:solidFill>
                  <a:srgbClr val="FF983B"/>
                </a:solidFill>
                <a:latin typeface="Aptos" panose="020B0004020202020204" pitchFamily="34" charset="0"/>
                <a:ea typeface="Times New Roman" panose="02020603050405020304" pitchFamily="18" charset="0"/>
              </a:rPr>
              <a:t>información confidencial y personal </a:t>
            </a:r>
            <a:r>
              <a:rPr lang="es" sz="2200" dirty="0">
                <a:latin typeface="Aptos" panose="020B0004020202020204" pitchFamily="34" charset="0"/>
                <a:ea typeface="Times New Roman" panose="02020603050405020304" pitchFamily="18" charset="0"/>
              </a:rPr>
              <a:t>que puede ser robada y utilizada indebidamente para cometer fraude.</a:t>
            </a:r>
          </a:p>
          <a:p>
            <a:r>
              <a:rPr lang="es" sz="2200" dirty="0">
                <a:latin typeface="Aptos" panose="020B0004020202020204" pitchFamily="34" charset="0"/>
                <a:ea typeface="Times New Roman" panose="02020603050405020304" pitchFamily="18" charset="0"/>
              </a:rPr>
              <a:t>Permite a las personas </a:t>
            </a:r>
            <a:r>
              <a:rPr lang="es" sz="2200" b="1" dirty="0">
                <a:solidFill>
                  <a:srgbClr val="FF983B"/>
                </a:solidFill>
                <a:latin typeface="Aptos" panose="020B0004020202020204" pitchFamily="34" charset="0"/>
                <a:ea typeface="Times New Roman" panose="02020603050405020304" pitchFamily="18" charset="0"/>
              </a:rPr>
              <a:t>"tomar el control" </a:t>
            </a:r>
            <a:r>
              <a:rPr lang="es" sz="2200" dirty="0">
                <a:latin typeface="Aptos" panose="020B0004020202020204" pitchFamily="34" charset="0"/>
                <a:ea typeface="Times New Roman" panose="02020603050405020304" pitchFamily="18" charset="0"/>
              </a:rPr>
              <a:t>de sus datos en línea.</a:t>
            </a:r>
          </a:p>
          <a:p>
            <a:r>
              <a:rPr lang="es" sz="2200" dirty="0">
                <a:latin typeface="Aptos" panose="020B0004020202020204" pitchFamily="34" charset="0"/>
                <a:ea typeface="Times New Roman" panose="02020603050405020304" pitchFamily="18" charset="0"/>
              </a:rPr>
              <a:t>Tiene el </a:t>
            </a:r>
            <a:r>
              <a:rPr lang="es" sz="2200" b="1" dirty="0">
                <a:solidFill>
                  <a:srgbClr val="FF983B"/>
                </a:solidFill>
                <a:latin typeface="Aptos" panose="020B0004020202020204" pitchFamily="34" charset="0"/>
                <a:ea typeface="Times New Roman" panose="02020603050405020304" pitchFamily="18" charset="0"/>
              </a:rPr>
              <a:t>potencial de ser utilizado en cualquier lugar en el futuro </a:t>
            </a:r>
            <a:r>
              <a:rPr lang="es" sz="2200" dirty="0">
                <a:latin typeface="Aptos" panose="020B0004020202020204" pitchFamily="34" charset="0"/>
                <a:ea typeface="Times New Roman" panose="02020603050405020304" pitchFamily="18" charset="0"/>
              </a:rPr>
              <a:t>.</a:t>
            </a:r>
          </a:p>
          <a:p>
            <a:r>
              <a:rPr lang="es" sz="2200" dirty="0">
                <a:latin typeface="Aptos" panose="020B0004020202020204" pitchFamily="34" charset="0"/>
                <a:ea typeface="Times New Roman" panose="02020603050405020304" pitchFamily="18" charset="0"/>
              </a:rPr>
              <a:t>Es un componente clave para desarrollar </a:t>
            </a:r>
            <a:r>
              <a:rPr lang="es" sz="2200" b="1" dirty="0">
                <a:solidFill>
                  <a:srgbClr val="FF983B"/>
                </a:solidFill>
                <a:latin typeface="Aptos" panose="020B0004020202020204" pitchFamily="34" charset="0"/>
                <a:ea typeface="Times New Roman" panose="02020603050405020304" pitchFamily="18" charset="0"/>
              </a:rPr>
              <a:t>la resiliencia digital </a:t>
            </a:r>
            <a:r>
              <a:rPr lang="es" sz="2200" dirty="0">
                <a:latin typeface="Aptos" panose="020B0004020202020204" pitchFamily="34" charset="0"/>
                <a:ea typeface="Times New Roman" panose="02020603050405020304" pitchFamily="18" charset="0"/>
              </a:rPr>
              <a:t>y </a:t>
            </a:r>
            <a:r>
              <a:rPr lang="es" sz="2200" b="1" dirty="0">
                <a:solidFill>
                  <a:srgbClr val="FF983B"/>
                </a:solidFill>
                <a:latin typeface="Aptos" panose="020B0004020202020204" pitchFamily="34" charset="0"/>
                <a:ea typeface="Times New Roman" panose="02020603050405020304" pitchFamily="18" charset="0"/>
              </a:rPr>
              <a:t>la seguridad digital de un individuo </a:t>
            </a:r>
            <a:r>
              <a:rPr lang="es" sz="2200" dirty="0">
                <a:latin typeface="Aptos" panose="020B0004020202020204" pitchFamily="34" charset="0"/>
                <a:ea typeface="Times New Roman" panose="02020603050405020304" pitchFamily="18" charset="0"/>
              </a:rPr>
              <a:t>en la era digital.</a:t>
            </a:r>
          </a:p>
        </p:txBody>
      </p:sp>
    </p:spTree>
    <p:extLst>
      <p:ext uri="{BB962C8B-B14F-4D97-AF65-F5344CB8AC3E}">
        <p14:creationId xmlns:p14="http://schemas.microsoft.com/office/powerpoint/2010/main" val="4063687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752221" cy="937827"/>
          </a:xfrm>
        </p:spPr>
        <p:txBody>
          <a:bodyPr>
            <a:normAutofit fontScale="90000"/>
          </a:bodyPr>
          <a:lstStyle/>
          <a:p>
            <a:r>
              <a:rPr lang="es" sz="4400" dirty="0">
                <a:latin typeface="Aptos" panose="020B0004020202020204" pitchFamily="34" charset="0"/>
                <a:ea typeface="Cambria"/>
              </a:rPr>
              <a:t>Componentes de la identidad digital</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456142" y="1525970"/>
            <a:ext cx="7204906" cy="4858635"/>
          </a:xfrm>
        </p:spPr>
        <p:txBody>
          <a:bodyPr vert="horz" lIns="91440" tIns="45720" rIns="91440" bIns="45720" rtlCol="0">
            <a:normAutofit fontScale="92500" lnSpcReduction="10000"/>
          </a:bodyPr>
          <a:lstStyle/>
          <a:p>
            <a:r>
              <a:rPr lang="es" sz="2400" b="1" dirty="0">
                <a:solidFill>
                  <a:srgbClr val="FF983B"/>
                </a:solidFill>
                <a:latin typeface="Aptos" panose="020B0004020202020204" pitchFamily="34" charset="0"/>
                <a:ea typeface="Cambria"/>
              </a:rPr>
              <a:t>Datos personales: </a:t>
            </a:r>
            <a:r>
              <a:rPr lang="es" sz="2400" dirty="0">
                <a:latin typeface="Aptos" panose="020B0004020202020204" pitchFamily="34" charset="0"/>
                <a:ea typeface="Cambria"/>
              </a:rPr>
              <a:t>nombre completo, fecha y lugar </a:t>
            </a:r>
            <a:br>
              <a:rPr lang="en-US" sz="2400" dirty="0">
                <a:latin typeface="Aptos" panose="020B0004020202020204" pitchFamily="34" charset="0"/>
                <a:ea typeface="Cambria"/>
              </a:rPr>
            </a:br>
            <a:r>
              <a:rPr lang="es" sz="2400" dirty="0">
                <a:latin typeface="Aptos" panose="020B0004020202020204" pitchFamily="34" charset="0"/>
                <a:ea typeface="Cambria"/>
              </a:rPr>
              <a:t>de nacimiento, estado civil, licencia de conducir, ocupación, lugar de trabajo, número de identificación, correo electrónico, dirección IP, etc.</a:t>
            </a:r>
          </a:p>
          <a:p>
            <a:r>
              <a:rPr lang="es" sz="2400" b="1" dirty="0">
                <a:solidFill>
                  <a:srgbClr val="FF983B"/>
                </a:solidFill>
                <a:latin typeface="Aptos" panose="020B0004020202020204" pitchFamily="34" charset="0"/>
                <a:ea typeface="Cambria"/>
              </a:rPr>
              <a:t>Credenciales de usuario: </a:t>
            </a:r>
            <a:r>
              <a:rPr lang="es" sz="2400" dirty="0">
                <a:latin typeface="Aptos" panose="020B0004020202020204" pitchFamily="34" charset="0"/>
                <a:ea typeface="Cambria"/>
              </a:rPr>
              <a:t>logins, contraseñas, perfiles, tokens, datos biométricos, etc.</a:t>
            </a:r>
          </a:p>
          <a:p>
            <a:r>
              <a:rPr lang="es" sz="2400" b="1" dirty="0">
                <a:solidFill>
                  <a:srgbClr val="FF983B"/>
                </a:solidFill>
                <a:latin typeface="Aptos" panose="020B0004020202020204" pitchFamily="34" charset="0"/>
                <a:ea typeface="Cambria"/>
              </a:rPr>
              <a:t>Atributos del comportamiento e interacción en línea del individuo: </a:t>
            </a:r>
            <a:r>
              <a:rPr lang="es" sz="2400" dirty="0">
                <a:latin typeface="Aptos" panose="020B0004020202020204" pitchFamily="34" charset="0"/>
                <a:ea typeface="Cambria"/>
              </a:rPr>
              <a:t>actividad en línea, publicaciones, comentarios, transacciones, fotos, videos, historial de navegación, consultas de búsqueda, presencia en redes sociales, metadatos, geolocalización, etc.</a:t>
            </a:r>
          </a:p>
          <a:p>
            <a:r>
              <a:rPr lang="es" sz="2400" b="1" dirty="0">
                <a:solidFill>
                  <a:srgbClr val="FF983B"/>
                </a:solidFill>
                <a:latin typeface="Aptos" panose="020B0004020202020204" pitchFamily="34" charset="0"/>
                <a:ea typeface="Cambria"/>
              </a:rPr>
              <a:t>Doble de datos: </a:t>
            </a:r>
            <a:r>
              <a:rPr lang="es" sz="2400" dirty="0">
                <a:latin typeface="Aptos" panose="020B0004020202020204" pitchFamily="34" charset="0"/>
                <a:ea typeface="Cambria"/>
              </a:rPr>
              <a:t>un perfil de sombra creado a partir de los distintos elementos de la identidad digital. Contiene un registro completo de las actividades en línea de varias fuentes para crear una comprensión detallada del propietario de la identidad digital.</a:t>
            </a:r>
          </a:p>
        </p:txBody>
      </p:sp>
      <p:pic>
        <p:nvPicPr>
          <p:cNvPr id="4" name="Zástupný objekt pre obsah 10" descr="Obrázok, na ktorom je umenie, ošatenie, osoba, látka&#10;&#10;Automaticky generovaný popis">
            <a:extLst>
              <a:ext uri="{FF2B5EF4-FFF2-40B4-BE49-F238E27FC236}">
                <a16:creationId xmlns:a16="http://schemas.microsoft.com/office/drawing/2014/main" id="{4CFF11C5-8C14-9DB3-82E5-3FA706336B2C}"/>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9388" t="1925" r="13818" b="-1925"/>
          <a:stretch/>
        </p:blipFill>
        <p:spPr>
          <a:xfrm>
            <a:off x="440386" y="1900745"/>
            <a:ext cx="3836509" cy="3331962"/>
          </a:xfrm>
          <a:prstGeom prst="rect">
            <a:avLst/>
          </a:prstGeom>
        </p:spPr>
      </p:pic>
    </p:spTree>
    <p:extLst>
      <p:ext uri="{BB962C8B-B14F-4D97-AF65-F5344CB8AC3E}">
        <p14:creationId xmlns:p14="http://schemas.microsoft.com/office/powerpoint/2010/main" val="266174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r>
              <a:rPr lang="es" sz="3600" dirty="0">
                <a:latin typeface="Aptos" panose="020B0004020202020204" pitchFamily="34" charset="0"/>
                <a:ea typeface="Cambria"/>
              </a:rPr>
              <a:t>¿Cómo puede exponerse la información de identidad digital?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1140440" cy="738155"/>
          </a:xfrm>
        </p:spPr>
        <p:txBody>
          <a:bodyPr vert="horz" lIns="91440" tIns="45720" rIns="91440" bIns="45720" rtlCol="0">
            <a:normAutofit fontScale="92500" lnSpcReduction="20000"/>
          </a:bodyPr>
          <a:lstStyle/>
          <a:p>
            <a:pPr marL="0" indent="0">
              <a:buNone/>
            </a:pPr>
            <a:r>
              <a:rPr lang="es" sz="2000" b="1" dirty="0">
                <a:latin typeface="Aptos" panose="020B0004020202020204" pitchFamily="34" charset="0"/>
                <a:ea typeface="Cambria"/>
              </a:rPr>
              <a:t>1. La información de identidad digital expuesta deliberadamente está disponible públicamente y es publicada </a:t>
            </a:r>
            <a:br>
              <a:rPr lang="en-US" sz="2000" b="1" dirty="0">
                <a:latin typeface="Aptos" panose="020B0004020202020204" pitchFamily="34" charset="0"/>
                <a:ea typeface="Cambria"/>
              </a:rPr>
            </a:br>
            <a:r>
              <a:rPr lang="es" sz="2000" b="1" dirty="0">
                <a:latin typeface="Aptos" panose="020B0004020202020204" pitchFamily="34" charset="0"/>
                <a:ea typeface="Cambria"/>
              </a:rPr>
              <a:t>por el individuo o la plataforma (servicio) que utilizó.</a:t>
            </a: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838200" y="2124443"/>
            <a:ext cx="7395771" cy="380798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s" sz="2000" dirty="0">
                <a:latin typeface="Aptos" panose="020B0004020202020204" pitchFamily="34" charset="0"/>
                <a:ea typeface="Cambria" panose="02040503050406030204" pitchFamily="18" charset="0"/>
                <a:cs typeface="Times New Roman" panose="02020603050405020304" pitchFamily="18" charset="0"/>
              </a:rPr>
              <a:t>Información compartida públicamente: nombre, dirección, dirección de correo electrónico, foto de perfil, nombres de usuario de redes sociales .</a:t>
            </a:r>
          </a:p>
          <a:p>
            <a:pPr marL="630238" lvl="1" indent="-366713" algn="just">
              <a:lnSpc>
                <a:spcPct val="100000"/>
              </a:lnSpc>
              <a:buClr>
                <a:srgbClr val="FFAA5A"/>
              </a:buClr>
              <a:buFont typeface="Wingdings" panose="05000000000000000000" pitchFamily="2" charset="2"/>
              <a:buChar char="q"/>
              <a:tabLst>
                <a:tab pos="2692400" algn="l"/>
              </a:tabLst>
            </a:pPr>
            <a:r>
              <a:rPr lang="es" sz="2000" dirty="0">
                <a:latin typeface="Aptos" panose="020B0004020202020204" pitchFamily="34" charset="0"/>
                <a:ea typeface="Cambria" panose="02040503050406030204" pitchFamily="18" charset="0"/>
                <a:cs typeface="Times New Roman" panose="02020603050405020304" pitchFamily="18" charset="0"/>
              </a:rPr>
              <a:t>Información profesional: nombre de la empresa, puesto de trabajo, formación, perfil público en sitios de redes profesionales ( por ejemplo, LinkedIn) .</a:t>
            </a:r>
          </a:p>
          <a:p>
            <a:pPr marL="630238" lvl="1" indent="-366713" algn="just">
              <a:lnSpc>
                <a:spcPct val="100000"/>
              </a:lnSpc>
              <a:buClr>
                <a:srgbClr val="FFAA5A"/>
              </a:buClr>
              <a:buFont typeface="Wingdings" panose="05000000000000000000" pitchFamily="2" charset="2"/>
              <a:buChar char="q"/>
              <a:tabLst>
                <a:tab pos="2692400" algn="l"/>
              </a:tabLst>
            </a:pPr>
            <a:r>
              <a:rPr lang="es" sz="2000" dirty="0">
                <a:latin typeface="Aptos" panose="020B0004020202020204" pitchFamily="34" charset="0"/>
                <a:ea typeface="Cambria" panose="02040503050406030204" pitchFamily="18" charset="0"/>
                <a:cs typeface="Times New Roman" panose="02020603050405020304" pitchFamily="18" charset="0"/>
              </a:rPr>
              <a:t>Contenido creativo: todo lo que el usuario creó y compartió en línea (comentarios, me gusta, fotos, videos ) .</a:t>
            </a:r>
          </a:p>
          <a:p>
            <a:pPr marL="630238" lvl="1" indent="-366713" algn="just">
              <a:lnSpc>
                <a:spcPct val="100000"/>
              </a:lnSpc>
              <a:buClr>
                <a:srgbClr val="FFAA5A"/>
              </a:buClr>
              <a:buFont typeface="Wingdings" panose="05000000000000000000" pitchFamily="2" charset="2"/>
              <a:buChar char="q"/>
              <a:tabLst>
                <a:tab pos="2692400" algn="l"/>
              </a:tabLst>
            </a:pPr>
            <a:r>
              <a:rPr lang="es" sz="2000" dirty="0">
                <a:latin typeface="Aptos" panose="020B0004020202020204" pitchFamily="34" charset="0"/>
                <a:ea typeface="Cambria" panose="02040503050406030204" pitchFamily="18" charset="0"/>
                <a:cs typeface="Times New Roman" panose="02020603050405020304" pitchFamily="18" charset="0"/>
              </a:rPr>
              <a:t>Intereses y opiniones: publicaciones públicas sobre pasatiempos, causas sociales o películas favoritas.</a:t>
            </a:r>
            <a:endParaRPr lang="sk-SK" sz="2000" dirty="0">
              <a:latin typeface="Aptos" panose="020B0004020202020204" pitchFamily="34" charset="0"/>
              <a:ea typeface="Cambria" panose="02040503050406030204" pitchFamily="18" charset="0"/>
              <a:cs typeface="Times New Roman" panose="02020603050405020304" pitchFamily="18" charset="0"/>
            </a:endParaRPr>
          </a:p>
          <a:p>
            <a:pPr marL="630238" lvl="1" indent="-366713" algn="just">
              <a:lnSpc>
                <a:spcPct val="100000"/>
              </a:lnSpc>
              <a:buClr>
                <a:srgbClr val="FFAA5A"/>
              </a:buClr>
              <a:buFont typeface="Wingdings" panose="05000000000000000000" pitchFamily="2" charset="2"/>
              <a:buChar char="q"/>
              <a:tabLst>
                <a:tab pos="2692400" algn="l"/>
              </a:tabLst>
            </a:pPr>
            <a:r>
              <a:rPr lang="es" sz="2000" dirty="0">
                <a:latin typeface="Aptos" panose="020B0004020202020204" pitchFamily="34" charset="0"/>
                <a:ea typeface="Cambria" panose="02040503050406030204" pitchFamily="18" charset="0"/>
                <a:cs typeface="Times New Roman" panose="02020603050405020304" pitchFamily="18" charset="0"/>
              </a:rPr>
              <a:t>Compromiso en línea: la forma en que el usuario interactúa con otros en línea, las comunidades en las que participa .</a:t>
            </a:r>
            <a:endParaRPr lang="sk-SK" sz="2000" dirty="0">
              <a:latin typeface="Aptos" panose="020B0004020202020204" pitchFamily="34" charset="0"/>
              <a:ea typeface="Cambria" panose="02040503050406030204" pitchFamily="18" charset="0"/>
              <a:cs typeface="Times New Roman" panose="02020603050405020304" pitchFamily="18" charset="0"/>
            </a:endParaRPr>
          </a:p>
          <a:p>
            <a:pPr marL="0" indent="0" algn="just">
              <a:lnSpc>
                <a:spcPct val="110000"/>
              </a:lnSpc>
              <a:buFont typeface="Wingdings" panose="05000000000000000000" pitchFamily="2" charset="2"/>
              <a:buNone/>
              <a:tabLst>
                <a:tab pos="2692400" algn="l"/>
              </a:tabLst>
            </a:pPr>
            <a:r>
              <a:rPr lang="es" sz="2000" dirty="0">
                <a:latin typeface="Aptos" panose="020B0004020202020204" pitchFamily="34" charset="0"/>
                <a:cs typeface="Times New Roman" panose="02020603050405020304" pitchFamily="18" charset="0"/>
              </a:rPr>
              <a:t> </a:t>
            </a:r>
          </a:p>
        </p:txBody>
      </p:sp>
      <p:pic>
        <p:nvPicPr>
          <p:cNvPr id="5" name="Obrázok 4">
            <a:extLst>
              <a:ext uri="{FF2B5EF4-FFF2-40B4-BE49-F238E27FC236}">
                <a16:creationId xmlns:a16="http://schemas.microsoft.com/office/drawing/2014/main" id="{EC1B2C2C-9B6E-226C-017E-A551C435E677}"/>
              </a:ext>
            </a:extLst>
          </p:cNvPr>
          <p:cNvPicPr>
            <a:picLocks noChangeAspect="1"/>
          </p:cNvPicPr>
          <p:nvPr/>
        </p:nvPicPr>
        <p:blipFill rotWithShape="1">
          <a:blip r:embed="rId2"/>
          <a:srcRect l="-270" t="-1406" r="5587" b="902"/>
          <a:stretch/>
        </p:blipFill>
        <p:spPr>
          <a:xfrm>
            <a:off x="8417104" y="2333415"/>
            <a:ext cx="3420333" cy="2683758"/>
          </a:xfrm>
          <a:prstGeom prst="rect">
            <a:avLst/>
          </a:prstGeom>
        </p:spPr>
      </p:pic>
      <p:sp>
        <p:nvSpPr>
          <p:cNvPr id="6" name="BlokTextu 5">
            <a:extLst>
              <a:ext uri="{FF2B5EF4-FFF2-40B4-BE49-F238E27FC236}">
                <a16:creationId xmlns:a16="http://schemas.microsoft.com/office/drawing/2014/main" id="{8B53CF2A-8BF7-1C30-12BB-331AB02107D9}"/>
              </a:ext>
            </a:extLst>
          </p:cNvPr>
          <p:cNvSpPr txBox="1"/>
          <p:nvPr/>
        </p:nvSpPr>
        <p:spPr>
          <a:xfrm>
            <a:off x="278640" y="6099875"/>
            <a:ext cx="11700000" cy="454025"/>
          </a:xfrm>
          <a:prstGeom prst="roundRect">
            <a:avLst/>
          </a:prstGeom>
          <a:gradFill flip="none" rotWithShape="1">
            <a:gsLst>
              <a:gs pos="0">
                <a:srgbClr val="92BAB5">
                  <a:tint val="66000"/>
                  <a:satMod val="160000"/>
                </a:srgbClr>
              </a:gs>
              <a:gs pos="50000">
                <a:srgbClr val="92BAB5">
                  <a:tint val="44500"/>
                  <a:satMod val="160000"/>
                </a:srgbClr>
              </a:gs>
              <a:gs pos="100000">
                <a:srgbClr val="92BAB5">
                  <a:tint val="23500"/>
                  <a:satMod val="160000"/>
                </a:srgbClr>
              </a:gs>
            </a:gsLst>
            <a:lin ang="5400000" scaled="1"/>
            <a:tileRect/>
          </a:gradFill>
        </p:spPr>
        <p:txBody>
          <a:bodyPr wrap="square" rtlCol="0">
            <a:spAutoFit/>
          </a:bodyPr>
          <a:lstStyle/>
          <a:p>
            <a:pPr algn="ctr">
              <a:lnSpc>
                <a:spcPct val="107000"/>
              </a:lnSpc>
              <a:spcBef>
                <a:spcPts val="800"/>
              </a:spcBef>
              <a:spcAft>
                <a:spcPts val="800"/>
              </a:spcAft>
            </a:pPr>
            <a:r>
              <a:rPr lang="es" sz="2000" dirty="0">
                <a:effectLst/>
                <a:latin typeface="Aptos" panose="020B0004020202020204" pitchFamily="34" charset="0"/>
                <a:ea typeface="Cambria" panose="02040503050406030204" pitchFamily="18" charset="0"/>
                <a:cs typeface="Arial" panose="020B0604020202020204" pitchFamily="34" charset="0"/>
              </a:rPr>
              <a:t>Compartir esta información en línea puede ser una intención de </a:t>
            </a:r>
            <a:r>
              <a:rPr lang="es" sz="2000" b="1" dirty="0">
                <a:solidFill>
                  <a:srgbClr val="FFAA5A"/>
                </a:solidFill>
                <a:latin typeface="Aptos" panose="020B0004020202020204" pitchFamily="34" charset="0"/>
                <a:ea typeface="Cambria" panose="02040503050406030204" pitchFamily="18" charset="0"/>
                <a:cs typeface="Arial" panose="020B0604020202020204" pitchFamily="34" charset="0"/>
              </a:rPr>
              <a:t>construir una identidad digital .</a:t>
            </a:r>
          </a:p>
        </p:txBody>
      </p:sp>
    </p:spTree>
    <p:extLst>
      <p:ext uri="{BB962C8B-B14F-4D97-AF65-F5344CB8AC3E}">
        <p14:creationId xmlns:p14="http://schemas.microsoft.com/office/powerpoint/2010/main" val="234854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r>
              <a:rPr lang="es" sz="3600" dirty="0">
                <a:latin typeface="Aptos" panose="020B0004020202020204" pitchFamily="34" charset="0"/>
                <a:ea typeface="Cambria"/>
              </a:rPr>
              <a:t>¿Cómo puede exponerse la información de identidad digital?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1140440" cy="738155"/>
          </a:xfrm>
        </p:spPr>
        <p:txBody>
          <a:bodyPr vert="horz" lIns="91440" tIns="45720" rIns="91440" bIns="45720" rtlCol="0">
            <a:normAutofit/>
          </a:bodyPr>
          <a:lstStyle/>
          <a:p>
            <a:pPr marL="0" indent="0" algn="just">
              <a:buNone/>
            </a:pPr>
            <a:r>
              <a:rPr lang="es" sz="2000" b="1" dirty="0">
                <a:latin typeface="Aptos" panose="020B0004020202020204" pitchFamily="34" charset="0"/>
                <a:ea typeface="Cambria"/>
              </a:rPr>
              <a:t>2. Información de identidad digital expuesta sin saberlo debido a actividades no deseadas destinadas a la adquisición no autorizada de identidad digital . </a:t>
            </a:r>
          </a:p>
          <a:p>
            <a:pPr marL="0" indent="0" algn="just">
              <a:buNone/>
            </a:pPr>
            <a:endParaRPr lang="en-US" sz="2000" b="1" dirty="0">
              <a:latin typeface="Aptos" panose="020B0004020202020204" pitchFamily="34" charset="0"/>
              <a:ea typeface="Cambria"/>
            </a:endParaRP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838200" y="2124443"/>
            <a:ext cx="7395771" cy="361781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lvl="1" indent="-366713" algn="just">
              <a:lnSpc>
                <a:spcPct val="100000"/>
              </a:lnSpc>
              <a:buClr>
                <a:srgbClr val="FFAA5A"/>
              </a:buClr>
              <a:buFont typeface="Wingdings" panose="05000000000000000000" pitchFamily="2" charset="2"/>
              <a:buChar char="q"/>
              <a:tabLst>
                <a:tab pos="2692400" algn="l"/>
              </a:tabLst>
            </a:pPr>
            <a:r>
              <a:rPr lang="es" sz="2000" dirty="0">
                <a:latin typeface="Aptos" panose="020B0004020202020204" pitchFamily="34" charset="0"/>
                <a:ea typeface="Cambria" panose="02040503050406030204" pitchFamily="18" charset="0"/>
                <a:cs typeface="Times New Roman" panose="02020603050405020304" pitchFamily="18" charset="0"/>
              </a:rPr>
              <a:t>Uso de redes Wi-Fi públicas o sitios web no seguros.</a:t>
            </a:r>
          </a:p>
          <a:p>
            <a:pPr marL="630238" lvl="1" indent="-366713">
              <a:lnSpc>
                <a:spcPct val="100000"/>
              </a:lnSpc>
              <a:buClr>
                <a:srgbClr val="FFAA5A"/>
              </a:buClr>
              <a:buFont typeface="Wingdings" panose="05000000000000000000" pitchFamily="2" charset="2"/>
              <a:buChar char="q"/>
              <a:tabLst>
                <a:tab pos="2692400" algn="l"/>
              </a:tabLst>
            </a:pPr>
            <a:r>
              <a:rPr lang="es" sz="2000" dirty="0">
                <a:latin typeface="Aptos" panose="020B0004020202020204" pitchFamily="34" charset="0"/>
                <a:ea typeface="Cambria" panose="02040503050406030204" pitchFamily="18" charset="0"/>
                <a:cs typeface="Times New Roman" panose="02020603050405020304" pitchFamily="18" charset="0"/>
              </a:rPr>
              <a:t>Violaciones de datos por parte de terceros (el suministro de datos suele formar parte de los términos de registro o de las condiciones generales).</a:t>
            </a:r>
          </a:p>
          <a:p>
            <a:pPr marL="630238" lvl="1" indent="-366713" algn="just">
              <a:lnSpc>
                <a:spcPct val="100000"/>
              </a:lnSpc>
              <a:buClr>
                <a:srgbClr val="FFAA5A"/>
              </a:buClr>
              <a:buFont typeface="Wingdings" panose="05000000000000000000" pitchFamily="2" charset="2"/>
              <a:buChar char="q"/>
              <a:tabLst>
                <a:tab pos="2692400" algn="l"/>
              </a:tabLst>
            </a:pPr>
            <a:r>
              <a:rPr lang="es" sz="2000" dirty="0">
                <a:latin typeface="Aptos" panose="020B0004020202020204" pitchFamily="34" charset="0"/>
                <a:ea typeface="Cambria" panose="02040503050406030204" pitchFamily="18" charset="0"/>
                <a:cs typeface="Times New Roman" panose="02020603050405020304" pitchFamily="18" charset="0"/>
              </a:rPr>
              <a:t>Estafas en Internet: phishing/pharming, fraude por correo electrónico, vídeos, voces y gráficos deepfake.</a:t>
            </a:r>
          </a:p>
          <a:p>
            <a:pPr marL="630238" lvl="1" indent="-366713" algn="just">
              <a:lnSpc>
                <a:spcPct val="100000"/>
              </a:lnSpc>
              <a:buClr>
                <a:srgbClr val="FFAA5A"/>
              </a:buClr>
              <a:buFont typeface="Wingdings" panose="05000000000000000000" pitchFamily="2" charset="2"/>
              <a:buChar char="q"/>
              <a:tabLst>
                <a:tab pos="2692400" algn="l"/>
              </a:tabLst>
            </a:pPr>
            <a:r>
              <a:rPr lang="es" sz="2000" dirty="0">
                <a:latin typeface="Aptos" panose="020B0004020202020204" pitchFamily="34" charset="0"/>
                <a:ea typeface="Cambria" panose="02040503050406030204" pitchFamily="18" charset="0"/>
                <a:cs typeface="Times New Roman" panose="02020603050405020304" pitchFamily="18" charset="0"/>
              </a:rPr>
              <a:t>Descuidos y errores del titular de la identidad digital: contraseñas débiles, uso de la misma contraseña para diferentes cuentas, compartir ubicación o geoetiquetado, agregar desconocidos a cuentas de redes sociales, leer mensajes spam, SMS/llamadas falsos, etc.</a:t>
            </a:r>
          </a:p>
        </p:txBody>
      </p:sp>
      <p:sp>
        <p:nvSpPr>
          <p:cNvPr id="6" name="BlokTextu 5">
            <a:extLst>
              <a:ext uri="{FF2B5EF4-FFF2-40B4-BE49-F238E27FC236}">
                <a16:creationId xmlns:a16="http://schemas.microsoft.com/office/drawing/2014/main" id="{8B53CF2A-8BF7-1C30-12BB-331AB02107D9}"/>
              </a:ext>
            </a:extLst>
          </p:cNvPr>
          <p:cNvSpPr txBox="1"/>
          <p:nvPr/>
        </p:nvSpPr>
        <p:spPr>
          <a:xfrm>
            <a:off x="278640" y="6099875"/>
            <a:ext cx="11700000" cy="524399"/>
          </a:xfrm>
          <a:prstGeom prst="roundRect">
            <a:avLst/>
          </a:prstGeom>
          <a:gradFill flip="none" rotWithShape="1">
            <a:gsLst>
              <a:gs pos="0">
                <a:srgbClr val="92BAB5">
                  <a:tint val="66000"/>
                  <a:satMod val="160000"/>
                </a:srgbClr>
              </a:gs>
              <a:gs pos="50000">
                <a:srgbClr val="92BAB5">
                  <a:tint val="44500"/>
                  <a:satMod val="160000"/>
                </a:srgbClr>
              </a:gs>
              <a:gs pos="100000">
                <a:srgbClr val="92BAB5">
                  <a:tint val="23500"/>
                  <a:satMod val="160000"/>
                </a:srgbClr>
              </a:gs>
            </a:gsLst>
            <a:lin ang="5400000" scaled="1"/>
            <a:tileRect/>
          </a:gradFill>
        </p:spPr>
        <p:txBody>
          <a:bodyPr wrap="square" rtlCol="0">
            <a:spAutoFit/>
          </a:bodyPr>
          <a:lstStyle/>
          <a:p>
            <a:pPr algn="ctr">
              <a:lnSpc>
                <a:spcPct val="107000"/>
              </a:lnSpc>
              <a:spcBef>
                <a:spcPts val="800"/>
              </a:spcBef>
              <a:spcAft>
                <a:spcPts val="800"/>
              </a:spcAft>
            </a:pPr>
            <a:r>
              <a:rPr lang="es" sz="2400" dirty="0">
                <a:latin typeface="Aptos" panose="020B0004020202020204" pitchFamily="34" charset="0"/>
                <a:ea typeface="Cambria" panose="02040503050406030204" pitchFamily="18" charset="0"/>
                <a:cs typeface="Arial" panose="020B0604020202020204" pitchFamily="34" charset="0"/>
              </a:rPr>
              <a:t>E</a:t>
            </a:r>
            <a:r>
              <a:rPr lang="es" sz="2400" dirty="0">
                <a:effectLst/>
                <a:latin typeface="Aptos" panose="020B0004020202020204" pitchFamily="34" charset="0"/>
                <a:ea typeface="Cambria" panose="02040503050406030204" pitchFamily="18" charset="0"/>
                <a:cs typeface="Arial" panose="020B0604020202020204" pitchFamily="34" charset="0"/>
              </a:rPr>
              <a:t>sta información se comparte en línea </a:t>
            </a:r>
            <a:r>
              <a:rPr lang="es" sz="2400" b="1" dirty="0">
                <a:solidFill>
                  <a:srgbClr val="FF983B"/>
                </a:solidFill>
                <a:effectLst/>
                <a:latin typeface="Aptos" panose="020B0004020202020204" pitchFamily="34" charset="0"/>
                <a:ea typeface="Cambria" panose="02040503050406030204" pitchFamily="18" charset="0"/>
                <a:cs typeface="Arial" panose="020B0604020202020204" pitchFamily="34" charset="0"/>
              </a:rPr>
              <a:t>sin el conocimiento del usuario .</a:t>
            </a:r>
            <a:endParaRPr lang="en-US" sz="2400" b="1" dirty="0">
              <a:solidFill>
                <a:srgbClr val="FF983B"/>
              </a:solidFill>
              <a:effectLst/>
              <a:latin typeface="Aptos" panose="020B0004020202020204" pitchFamily="34" charset="0"/>
              <a:ea typeface="Cambria" panose="02040503050406030204" pitchFamily="18" charset="0"/>
              <a:cs typeface="Arial" panose="020B0604020202020204" pitchFamily="34" charset="0"/>
            </a:endParaRPr>
          </a:p>
        </p:txBody>
      </p:sp>
      <p:pic>
        <p:nvPicPr>
          <p:cNvPr id="7" name="Zástupný objekt pre obsah 3" descr="Obrázok, na ktorom je snímka obrazovky, text, bublina, dizajn&#10;&#10;Automaticky generovaný popis">
            <a:extLst>
              <a:ext uri="{FF2B5EF4-FFF2-40B4-BE49-F238E27FC236}">
                <a16:creationId xmlns:a16="http://schemas.microsoft.com/office/drawing/2014/main" id="{495619FC-F4D8-9529-1010-E99A9A9F2059}"/>
              </a:ext>
            </a:extLst>
          </p:cNvPr>
          <p:cNvPicPr>
            <a:picLocks noChangeAspect="1"/>
          </p:cNvPicPr>
          <p:nvPr/>
        </p:nvPicPr>
        <p:blipFill rotWithShape="1">
          <a:blip r:embed="rId2">
            <a:extLst>
              <a:ext uri="{28A0092B-C50C-407E-A947-70E740481C1C}">
                <a14:useLocalDpi xmlns:a14="http://schemas.microsoft.com/office/drawing/2010/main" val="0"/>
              </a:ext>
            </a:extLst>
          </a:blip>
          <a:srcRect t="6454" b="5131"/>
          <a:stretch/>
        </p:blipFill>
        <p:spPr>
          <a:xfrm>
            <a:off x="8233971" y="2332726"/>
            <a:ext cx="3599727" cy="25260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58138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119743" y="233726"/>
            <a:ext cx="10515600" cy="857885"/>
          </a:xfrm>
        </p:spPr>
        <p:txBody>
          <a:bodyPr>
            <a:noAutofit/>
          </a:bodyPr>
          <a:lstStyle/>
          <a:p>
            <a:r>
              <a:rPr lang="es" sz="3600" dirty="0">
                <a:latin typeface="Aptos" panose="020B0004020202020204" pitchFamily="34" charset="0"/>
                <a:ea typeface="Cambria"/>
              </a:rPr>
              <a:t>Control de acceso a servicios online: pasos a seguir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1"/>
            <a:ext cx="11140440" cy="477998"/>
          </a:xfrm>
        </p:spPr>
        <p:txBody>
          <a:bodyPr vert="horz" lIns="91440" tIns="45720" rIns="91440" bIns="45720" rtlCol="0">
            <a:normAutofit/>
          </a:bodyPr>
          <a:lstStyle/>
          <a:p>
            <a:pPr marL="0" indent="0" algn="just">
              <a:buNone/>
            </a:pPr>
            <a:r>
              <a:rPr lang="es" sz="2000" b="1" dirty="0">
                <a:latin typeface="Aptos" panose="020B0004020202020204" pitchFamily="34" charset="0"/>
                <a:ea typeface="Cambria"/>
              </a:rPr>
              <a:t>El acceso a los servicios en línea está condicionado a tres pasos básicos:</a:t>
            </a:r>
          </a:p>
          <a:p>
            <a:pPr marL="0" indent="0" algn="just">
              <a:buNone/>
            </a:pPr>
            <a:endParaRPr lang="en-US" sz="2000" b="1" dirty="0">
              <a:latin typeface="Aptos" panose="020B0004020202020204" pitchFamily="34" charset="0"/>
              <a:ea typeface="Cambria"/>
            </a:endParaRPr>
          </a:p>
        </p:txBody>
      </p:sp>
      <p:sp>
        <p:nvSpPr>
          <p:cNvPr id="4" name="Content Placeholder 2">
            <a:extLst>
              <a:ext uri="{FF2B5EF4-FFF2-40B4-BE49-F238E27FC236}">
                <a16:creationId xmlns:a16="http://schemas.microsoft.com/office/drawing/2014/main" id="{01A323D3-9B80-F6E7-4DEE-117846D252F4}"/>
              </a:ext>
            </a:extLst>
          </p:cNvPr>
          <p:cNvSpPr txBox="1">
            <a:spLocks/>
          </p:cNvSpPr>
          <p:nvPr/>
        </p:nvSpPr>
        <p:spPr>
          <a:xfrm>
            <a:off x="448526" y="2034209"/>
            <a:ext cx="6163796" cy="361781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725" lvl="1" indent="-457200" algn="just">
              <a:lnSpc>
                <a:spcPct val="100000"/>
              </a:lnSpc>
              <a:buClr>
                <a:srgbClr val="FFAA5A"/>
              </a:buClr>
              <a:buFont typeface="+mj-lt"/>
              <a:buAutoNum type="arabicParenR"/>
              <a:tabLst>
                <a:tab pos="2692400" algn="l"/>
              </a:tabLst>
            </a:pPr>
            <a:r>
              <a:rPr lang="es" sz="2000" dirty="0">
                <a:latin typeface="Aptos" panose="020B0004020202020204" pitchFamily="34" charset="0"/>
                <a:ea typeface="Cambria" panose="02040503050406030204" pitchFamily="18" charset="0"/>
                <a:cs typeface="Times New Roman" panose="02020603050405020304" pitchFamily="18" charset="0"/>
              </a:rPr>
              <a:t>La identificación es el paso en el que un usuario demuestra su identidad (nombre de usuario, login, dirección de correo electrónico).</a:t>
            </a:r>
          </a:p>
          <a:p>
            <a:pPr marL="720725" lvl="1" indent="-457200" algn="just">
              <a:lnSpc>
                <a:spcPct val="100000"/>
              </a:lnSpc>
              <a:buClr>
                <a:srgbClr val="FFAA5A"/>
              </a:buClr>
              <a:buFont typeface="+mj-lt"/>
              <a:buAutoNum type="arabicParenR"/>
              <a:tabLst>
                <a:tab pos="2692400" algn="l"/>
              </a:tabLst>
            </a:pPr>
            <a:r>
              <a:rPr lang="es" sz="2000" dirty="0">
                <a:latin typeface="Aptos" panose="020B0004020202020204" pitchFamily="34" charset="0"/>
                <a:ea typeface="Cambria" panose="02040503050406030204" pitchFamily="18" charset="0"/>
                <a:cs typeface="Times New Roman" panose="02020603050405020304" pitchFamily="18" charset="0"/>
              </a:rPr>
              <a:t>La autenticación requiere que el usuario demuestre que sigue siendo la persona que afirmó ser durante </a:t>
            </a:r>
            <a:br>
              <a:rPr lang="en-US" sz="2000" dirty="0">
                <a:latin typeface="Aptos" panose="020B0004020202020204" pitchFamily="34" charset="0"/>
                <a:ea typeface="Cambria" panose="02040503050406030204" pitchFamily="18" charset="0"/>
                <a:cs typeface="Times New Roman" panose="02020603050405020304" pitchFamily="18" charset="0"/>
              </a:rPr>
            </a:br>
            <a:r>
              <a:rPr lang="es" sz="2000" dirty="0">
                <a:latin typeface="Aptos" panose="020B0004020202020204" pitchFamily="34" charset="0"/>
                <a:ea typeface="Cambria" panose="02040503050406030204" pitchFamily="18" charset="0"/>
                <a:cs typeface="Times New Roman" panose="02020603050405020304" pitchFamily="18" charset="0"/>
              </a:rPr>
              <a:t>la identificación (utilizando contraseñas, PIN, datos biométricos, etc.).</a:t>
            </a:r>
          </a:p>
          <a:p>
            <a:pPr marL="720725" lvl="1" indent="-457200" algn="just">
              <a:lnSpc>
                <a:spcPct val="100000"/>
              </a:lnSpc>
              <a:buClr>
                <a:srgbClr val="FFAA5A"/>
              </a:buClr>
              <a:buFont typeface="+mj-lt"/>
              <a:buAutoNum type="arabicParenR"/>
              <a:tabLst>
                <a:tab pos="2692400" algn="l"/>
              </a:tabLst>
            </a:pPr>
            <a:r>
              <a:rPr lang="es" sz="2000" dirty="0">
                <a:latin typeface="Aptos" panose="020B0004020202020204" pitchFamily="34" charset="0"/>
                <a:ea typeface="Cambria" panose="02040503050406030204" pitchFamily="18" charset="0"/>
                <a:cs typeface="Times New Roman" panose="02020603050405020304" pitchFamily="18" charset="0"/>
              </a:rPr>
              <a:t>La autorización determina a qué recursos </a:t>
            </a:r>
            <a:br>
              <a:rPr lang="en-US" sz="2000" dirty="0">
                <a:latin typeface="Aptos" panose="020B0004020202020204" pitchFamily="34" charset="0"/>
                <a:ea typeface="Cambria" panose="02040503050406030204" pitchFamily="18" charset="0"/>
                <a:cs typeface="Times New Roman" panose="02020603050405020304" pitchFamily="18" charset="0"/>
              </a:rPr>
            </a:br>
            <a:r>
              <a:rPr lang="es" sz="2000" dirty="0">
                <a:latin typeface="Aptos" panose="020B0004020202020204" pitchFamily="34" charset="0"/>
                <a:ea typeface="Cambria" panose="02040503050406030204" pitchFamily="18" charset="0"/>
                <a:cs typeface="Times New Roman" panose="02020603050405020304" pitchFamily="18" charset="0"/>
              </a:rPr>
              <a:t>(por ejemplo, servicios) puede acceder un usuario autenticado (según los derechos y privilegios asignados).</a:t>
            </a:r>
          </a:p>
        </p:txBody>
      </p:sp>
      <p:pic>
        <p:nvPicPr>
          <p:cNvPr id="5" name="Obrázok 4">
            <a:extLst>
              <a:ext uri="{FF2B5EF4-FFF2-40B4-BE49-F238E27FC236}">
                <a16:creationId xmlns:a16="http://schemas.microsoft.com/office/drawing/2014/main" id="{5453CDEA-043E-D476-3099-891C39961550}"/>
              </a:ext>
            </a:extLst>
          </p:cNvPr>
          <p:cNvPicPr>
            <a:picLocks noChangeAspect="1"/>
          </p:cNvPicPr>
          <p:nvPr/>
        </p:nvPicPr>
        <p:blipFill>
          <a:blip r:embed="rId3"/>
          <a:stretch>
            <a:fillRect/>
          </a:stretch>
        </p:blipFill>
        <p:spPr>
          <a:xfrm>
            <a:off x="6545179" y="1957040"/>
            <a:ext cx="5321494" cy="3277406"/>
          </a:xfrm>
          <a:prstGeom prst="rect">
            <a:avLst/>
          </a:prstGeom>
        </p:spPr>
      </p:pic>
      <p:sp>
        <p:nvSpPr>
          <p:cNvPr id="9" name="Obdĺžnik: zaoblené rohy 8">
            <a:extLst>
              <a:ext uri="{FF2B5EF4-FFF2-40B4-BE49-F238E27FC236}">
                <a16:creationId xmlns:a16="http://schemas.microsoft.com/office/drawing/2014/main" id="{E4DBCD06-F656-80B4-D5AB-B5B821F4D36B}"/>
              </a:ext>
            </a:extLst>
          </p:cNvPr>
          <p:cNvSpPr/>
          <p:nvPr/>
        </p:nvSpPr>
        <p:spPr>
          <a:xfrm>
            <a:off x="535940" y="5714382"/>
            <a:ext cx="11442700" cy="909892"/>
          </a:xfrm>
          <a:prstGeom prst="roundRect">
            <a:avLst/>
          </a:prstGeom>
          <a:gradFill flip="none" rotWithShape="1">
            <a:gsLst>
              <a:gs pos="0">
                <a:srgbClr val="92BAB5">
                  <a:tint val="66000"/>
                  <a:satMod val="160000"/>
                </a:srgbClr>
              </a:gs>
              <a:gs pos="50000">
                <a:srgbClr val="92BAB5">
                  <a:tint val="44500"/>
                  <a:satMod val="160000"/>
                </a:srgbClr>
              </a:gs>
              <a:gs pos="100000">
                <a:srgbClr val="92BAB5">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 sz="2400" b="1" dirty="0">
                <a:solidFill>
                  <a:srgbClr val="FF983B"/>
                </a:solidFill>
                <a:latin typeface="Aptos" panose="020B0004020202020204" pitchFamily="34" charset="0"/>
                <a:ea typeface="Cambria" panose="02040503050406030204" pitchFamily="18" charset="0"/>
              </a:rPr>
              <a:t>Identificación </a:t>
            </a:r>
            <a:r>
              <a:rPr lang="es" sz="2400" dirty="0">
                <a:solidFill>
                  <a:schemeClr val="tx1"/>
                </a:solidFill>
                <a:latin typeface="Aptos" panose="020B0004020202020204" pitchFamily="34" charset="0"/>
                <a:ea typeface="Cambria" panose="02040503050406030204" pitchFamily="18" charset="0"/>
              </a:rPr>
              <a:t>y </a:t>
            </a:r>
            <a:r>
              <a:rPr lang="es" sz="2400" b="1" dirty="0">
                <a:solidFill>
                  <a:srgbClr val="FFAA5A"/>
                </a:solidFill>
                <a:latin typeface="Aptos" panose="020B0004020202020204" pitchFamily="34" charset="0"/>
                <a:ea typeface="Cambria" panose="02040503050406030204" pitchFamily="18" charset="0"/>
              </a:rPr>
              <a:t>autenticación</a:t>
            </a:r>
            <a:r>
              <a:rPr lang="es" sz="2400" b="1" dirty="0">
                <a:solidFill>
                  <a:schemeClr val="tx1"/>
                </a:solidFill>
                <a:latin typeface="Aptos" panose="020B0004020202020204" pitchFamily="34" charset="0"/>
                <a:ea typeface="Cambria" panose="02040503050406030204" pitchFamily="18" charset="0"/>
              </a:rPr>
              <a:t> </a:t>
            </a:r>
            <a:r>
              <a:rPr lang="es" sz="2400" dirty="0">
                <a:solidFill>
                  <a:schemeClr val="tx1"/>
                </a:solidFill>
                <a:latin typeface="Aptos" panose="020B0004020202020204" pitchFamily="34" charset="0"/>
                <a:ea typeface="Cambria" panose="02040503050406030204" pitchFamily="18" charset="0"/>
              </a:rPr>
              <a:t>son los pasos más importantes: se basan </a:t>
            </a:r>
            <a:br>
              <a:rPr lang="sk-SK" sz="2400" dirty="0">
                <a:solidFill>
                  <a:schemeClr val="tx1"/>
                </a:solidFill>
                <a:latin typeface="Aptos" panose="020B0004020202020204" pitchFamily="34" charset="0"/>
                <a:ea typeface="Cambria" panose="02040503050406030204" pitchFamily="18" charset="0"/>
              </a:rPr>
            </a:br>
            <a:r>
              <a:rPr lang="es" sz="2400" dirty="0">
                <a:solidFill>
                  <a:schemeClr val="tx1"/>
                </a:solidFill>
                <a:latin typeface="Aptos" panose="020B0004020202020204" pitchFamily="34" charset="0"/>
                <a:ea typeface="Cambria" panose="02040503050406030204" pitchFamily="18" charset="0"/>
              </a:rPr>
              <a:t>en proporcionar datos de identificación de usuario únicos (</a:t>
            </a:r>
            <a:r>
              <a:rPr lang="es" sz="2400" b="1" dirty="0">
                <a:solidFill>
                  <a:srgbClr val="FFAA5A"/>
                </a:solidFill>
                <a:latin typeface="Aptos" panose="020B0004020202020204" pitchFamily="34" charset="0"/>
                <a:ea typeface="Cambria" panose="02040503050406030204" pitchFamily="18" charset="0"/>
              </a:rPr>
              <a:t>sólo el usuario los conoce</a:t>
            </a:r>
            <a:r>
              <a:rPr lang="es" sz="2400" dirty="0">
                <a:solidFill>
                  <a:schemeClr val="tx1"/>
                </a:solidFill>
                <a:latin typeface="Aptos" panose="020B0004020202020204" pitchFamily="34" charset="0"/>
                <a:ea typeface="Cambria" panose="02040503050406030204" pitchFamily="18" charset="0"/>
              </a:rPr>
              <a:t>)</a:t>
            </a:r>
            <a:endParaRPr lang="sk-SK" sz="2400" dirty="0">
              <a:solidFill>
                <a:schemeClr val="tx1"/>
              </a:solidFill>
              <a:latin typeface="Aptos" panose="020B0004020202020204" pitchFamily="34" charset="0"/>
              <a:ea typeface="Cambria" panose="02040503050406030204" pitchFamily="18" charset="0"/>
            </a:endParaRPr>
          </a:p>
        </p:txBody>
      </p:sp>
    </p:spTree>
    <p:extLst>
      <p:ext uri="{BB962C8B-B14F-4D97-AF65-F5344CB8AC3E}">
        <p14:creationId xmlns:p14="http://schemas.microsoft.com/office/powerpoint/2010/main" val="4076502889"/>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C39A8C05164174D8B0CC0E9EA7C08B6" ma:contentTypeVersion="15" ma:contentTypeDescription="Crear nuevo documento." ma:contentTypeScope="" ma:versionID="f705f402e8dddb31b35b2f3b47b04399">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98c73005377d771f87dd7fe60882c455"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689E74-6651-4503-82CA-6769A56C52B4}"/>
</file>

<file path=customXml/itemProps2.xml><?xml version="1.0" encoding="utf-8"?>
<ds:datastoreItem xmlns:ds="http://schemas.openxmlformats.org/officeDocument/2006/customXml" ds:itemID="{EF24A583-FA27-4117-994D-E11C2F177C7A}">
  <ds:schemaRefs>
    <ds:schemaRef ds:uri="http://purl.org/dc/terms/"/>
    <ds:schemaRef ds:uri="http://schemas.microsoft.com/office/2006/metadata/properties"/>
    <ds:schemaRef ds:uri="http://purl.org/dc/dcmitype/"/>
    <ds:schemaRef ds:uri="c27cffe5-3154-42eb-8632-2a9978ebb99c"/>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c261b0e-49be-49a0-b072-103da8655186"/>
    <ds:schemaRef ds:uri="86c132ca-d2ce-4f1f-9992-28ad6e1060fc"/>
    <ds:schemaRef ds:uri="48bc9dea-9bf6-49de-a95a-f1fa7fcbbbfa"/>
    <ds:schemaRef ds:uri="31b0f1b5-1a63-45f8-853b-22b3566b22e9"/>
    <ds:schemaRef ds:uri="c4569630-81ac-4fe0-a81e-3f9a2f8dc51d"/>
  </ds:schemaRefs>
</ds:datastoreItem>
</file>

<file path=customXml/itemProps3.xml><?xml version="1.0" encoding="utf-8"?>
<ds:datastoreItem xmlns:ds="http://schemas.openxmlformats.org/officeDocument/2006/customXml" ds:itemID="{B76BC387-C75C-48DB-9675-4C35EF4558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8455</TotalTime>
  <Words>4075</Words>
  <Application>Microsoft Office PowerPoint</Application>
  <PresentationFormat>Panorámica</PresentationFormat>
  <Paragraphs>254</Paragraphs>
  <Slides>29</Slides>
  <Notes>5</Notes>
  <HiddenSlides>0</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29</vt:i4>
      </vt:variant>
    </vt:vector>
  </HeadingPairs>
  <TitlesOfParts>
    <vt:vector size="40" baseType="lpstr">
      <vt:lpstr>Aptos</vt:lpstr>
      <vt:lpstr>Aptos Display</vt:lpstr>
      <vt:lpstr>Arial</vt:lpstr>
      <vt:lpstr>Calibri</vt:lpstr>
      <vt:lpstr>Cambria</vt:lpstr>
      <vt:lpstr>Times New Roman</vt:lpstr>
      <vt:lpstr>Wingdings</vt:lpstr>
      <vt:lpstr>Motív Office</vt:lpstr>
      <vt:lpstr>2_Motív Office</vt:lpstr>
      <vt:lpstr>1_Motív Office</vt:lpstr>
      <vt:lpstr>Office Theme</vt:lpstr>
      <vt:lpstr>Seguridad digital : identidad digital  y huella digital</vt:lpstr>
      <vt:lpstr>Subsección 1:  Identidad digital y huella digital</vt:lpstr>
      <vt:lpstr>Introducción</vt:lpstr>
      <vt:lpstr>Identidad digital: Definición</vt:lpstr>
      <vt:lpstr>Identidad digital: ¿por qué es importante?</vt:lpstr>
      <vt:lpstr>Componentes de la identidad digital</vt:lpstr>
      <vt:lpstr>¿Cómo puede exponerse la información de identidad digital?</vt:lpstr>
      <vt:lpstr>¿Cómo puede exponerse la información de identidad digital?</vt:lpstr>
      <vt:lpstr>Control de acceso a servicios online: pasos a seguir</vt:lpstr>
      <vt:lpstr>Mecanismos de autenticación: categorías</vt:lpstr>
      <vt:lpstr>Mecanismos de autenticación: categorías</vt:lpstr>
      <vt:lpstr>Mecanismos de autenticación: categorías</vt:lpstr>
      <vt:lpstr>Los riesgos y amenazas  del abuso de la identidad digital</vt:lpstr>
      <vt:lpstr>Huella digital: Introducción</vt:lpstr>
      <vt:lpstr>Huella digital: definición</vt:lpstr>
      <vt:lpstr>Huella digital: ¿por qué es importante ?</vt:lpstr>
      <vt:lpstr>Huella digital: tipos</vt:lpstr>
      <vt:lpstr>Huella digital: ejemplos de datos recopilados</vt:lpstr>
      <vt:lpstr>Los riesgos y amenazas  del abuso de la huella digital</vt:lpstr>
      <vt:lpstr>Mejores prácticas para proteger la identidad y la huella digital</vt:lpstr>
      <vt:lpstr>Mejores prácticas: identidad digital</vt:lpstr>
      <vt:lpstr>Mejores prácticas: contraseña de usuario</vt:lpstr>
      <vt:lpstr>Mejores prácticas: actividades en el espacio online</vt:lpstr>
      <vt:lpstr>Mejores prácticas: huella digital</vt:lpstr>
      <vt:lpstr>Presentación de PowerPoint</vt:lpstr>
      <vt:lpstr>¿Ha sido usted víctima de fraude?</vt:lpstr>
      <vt:lpstr>Conclusión</vt:lpstr>
      <vt:lpstr>Preguntas del cuestionario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 Digital Security - submodul Digital Identity and Digital Footpringramu PowerPoint</dc:title>
  <dc:creator>Eva Olahova</dc:creator>
  <cp:lastModifiedBy>aifed</cp:lastModifiedBy>
  <cp:revision>127</cp:revision>
  <cp:lastPrinted>2024-05-19T06:00:30Z</cp:lastPrinted>
  <dcterms:created xsi:type="dcterms:W3CDTF">2023-02-23T17:03:29Z</dcterms:created>
  <dcterms:modified xsi:type="dcterms:W3CDTF">2024-10-10T11:25:06Z</dcterms:modified>
  <cp:category>Erasmus project Digiwell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