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9" r:id="rId6"/>
    <p:sldMasterId id="2147483691" r:id="rId7"/>
  </p:sldMasterIdLst>
  <p:notesMasterIdLst>
    <p:notesMasterId r:id="rId22"/>
  </p:notesMasterIdLst>
  <p:sldIdLst>
    <p:sldId id="296" r:id="rId8"/>
    <p:sldId id="257" r:id="rId9"/>
    <p:sldId id="268" r:id="rId10"/>
    <p:sldId id="265" r:id="rId11"/>
    <p:sldId id="301" r:id="rId12"/>
    <p:sldId id="302" r:id="rId13"/>
    <p:sldId id="317" r:id="rId14"/>
    <p:sldId id="312" r:id="rId15"/>
    <p:sldId id="313" r:id="rId16"/>
    <p:sldId id="314" r:id="rId17"/>
    <p:sldId id="315" r:id="rId18"/>
    <p:sldId id="292" r:id="rId19"/>
    <p:sldId id="316" r:id="rId20"/>
    <p:sldId id="311" r:id="rId21"/>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support.apple.com/guide/mac-help/keep-your-data-safe-mh11402/mac" TargetMode="External"/><Relationship Id="rId1" Type="http://schemas.openxmlformats.org/officeDocument/2006/relationships/hyperlink" Target="file:///C:\Users\Administrator\Downloads\4%20ways%20to%20stay%20safe%20online%20-%202020%20update.pdf" TargetMode="Externa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8" Type="http://schemas.openxmlformats.org/officeDocument/2006/relationships/hyperlink" Target="https://support.apple.com/guide/mac-help/keep-your-data-safe-mh11402/mac" TargetMode="External"/><Relationship Id="rId3" Type="http://schemas.openxmlformats.org/officeDocument/2006/relationships/image" Target="../media/image27.png"/><Relationship Id="rId7" Type="http://schemas.openxmlformats.org/officeDocument/2006/relationships/image" Target="../media/image30.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hyperlink" Target="file:///C:\Users\Administrator\Downloads\4%20ways%20to%20stay%20safe%20online%20-%202020%20update.pdf" TargetMode="External"/><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s-ES" sz="2800" dirty="0">
              <a:latin typeface="Aptos" panose="020B0004020202020204" pitchFamily="34" charset="0"/>
            </a:rPr>
            <a:t>La identidad digital es nuestra presencia en línea que creamos cuando utilizamos herramientas digitales.</a:t>
          </a:r>
          <a:endParaRPr lang="en-US" sz="28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s-ES" sz="2800" dirty="0">
              <a:latin typeface="Aptos" panose="020B0004020202020204" pitchFamily="34" charset="0"/>
            </a:rPr>
            <a:t>La huella digital es un "registro permanente" de nuestra presencia digital y de nuestro uso de los servicios en línea.</a:t>
          </a:r>
          <a:endParaRPr lang="en-US" sz="2800" dirty="0">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C46E4E1F-A908-493D-AFB1-DAEAF64F609F}">
      <dgm:prSet custT="1"/>
      <dgm:spPr/>
      <dgm:t>
        <a:bodyPr/>
        <a:lstStyle/>
        <a:p>
          <a:pPr>
            <a:lnSpc>
              <a:spcPct val="100000"/>
            </a:lnSpc>
          </a:pPr>
          <a:r>
            <a:rPr lang="es-ES" sz="2800" dirty="0">
              <a:latin typeface="Aptos" panose="020B0004020202020204" pitchFamily="34" charset="0"/>
            </a:rPr>
            <a:t>El conocimiento y la gestión eficaz de la identidad digital y la huella digital son la clave para nuestra privacidad y seguridad digital en el mundo digital.</a:t>
          </a:r>
          <a:endParaRPr lang="sk-SK" sz="2800" dirty="0">
            <a:latin typeface="Aptos" panose="020B0004020202020204" pitchFamily="34" charset="0"/>
          </a:endParaRPr>
        </a:p>
      </dgm:t>
    </dgm:pt>
    <dgm:pt modelId="{8E4993A5-ABDD-4736-A512-DA6DF6AED5ED}" type="parTrans" cxnId="{A96CF47A-0717-4D27-B310-A0E44A7BE886}">
      <dgm:prSet/>
      <dgm:spPr/>
      <dgm:t>
        <a:bodyPr/>
        <a:lstStyle/>
        <a:p>
          <a:endParaRPr lang="sk-SK"/>
        </a:p>
      </dgm:t>
    </dgm:pt>
    <dgm:pt modelId="{93C837B5-9515-4CA5-8DA7-FC070EEFE25D}" type="sibTrans" cxnId="{A96CF47A-0717-4D27-B310-A0E44A7BE886}">
      <dgm:prSet/>
      <dgm:spPr/>
      <dgm:t>
        <a:bodyPr/>
        <a:lstStyle/>
        <a:p>
          <a:endParaRPr lang="sk-SK"/>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5662E5A4-E490-47CA-AF38-4E4B0DB70AA8}" type="pres">
      <dgm:prSet presAssocID="{A0FA3DFA-E61E-4743-B176-DEE2C8607848}" presName="sibTrans" presStyleCnt="0"/>
      <dgm:spPr/>
    </dgm:pt>
    <dgm:pt modelId="{B4164C2B-2A41-4C34-8E0C-33196F627316}" type="pres">
      <dgm:prSet presAssocID="{C46E4E1F-A908-493D-AFB1-DAEAF64F609F}" presName="compNode" presStyleCnt="0"/>
      <dgm:spPr/>
    </dgm:pt>
    <dgm:pt modelId="{656A4B56-40F5-4D29-B83F-336EA2817DAF}" type="pres">
      <dgm:prSet presAssocID="{C46E4E1F-A908-493D-AFB1-DAEAF64F609F}" presName="bgRect" presStyleLbl="bgShp" presStyleIdx="2" presStyleCnt="3"/>
      <dgm:spPr/>
    </dgm:pt>
    <dgm:pt modelId="{F5E51E61-FBF3-4A17-954E-438CDF3D3C96}" type="pres">
      <dgm:prSet presAssocID="{C46E4E1F-A908-493D-AFB1-DAEAF64F609F}"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ADFCE899-6D85-45FF-AEC9-366969470D84}" type="pres">
      <dgm:prSet presAssocID="{C46E4E1F-A908-493D-AFB1-DAEAF64F609F}" presName="spaceRect" presStyleCnt="0"/>
      <dgm:spPr/>
    </dgm:pt>
    <dgm:pt modelId="{F250AD98-6E58-4763-AD99-70B1F7EA4102}" type="pres">
      <dgm:prSet presAssocID="{C46E4E1F-A908-493D-AFB1-DAEAF64F609F}"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A96CF47A-0717-4D27-B310-A0E44A7BE886}" srcId="{2DB17B16-1802-46E4-9F7D-50A2DF01E262}" destId="{C46E4E1F-A908-493D-AFB1-DAEAF64F609F}" srcOrd="2" destOrd="0" parTransId="{8E4993A5-ABDD-4736-A512-DA6DF6AED5ED}" sibTransId="{93C837B5-9515-4CA5-8DA7-FC070EEFE25D}"/>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7A864295-9F05-4FC6-938A-C7233A75EB4F}" type="presOf" srcId="{C46E4E1F-A908-493D-AFB1-DAEAF64F609F}" destId="{F250AD98-6E58-4763-AD99-70B1F7EA4102}"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D7153C9E-293C-4B83-888B-5F25E0037E02}" type="presParOf" srcId="{9D08EBA8-9757-4B1C-A668-7D56EC487579}" destId="{5662E5A4-E490-47CA-AF38-4E4B0DB70AA8}" srcOrd="3" destOrd="0" presId="urn:microsoft.com/office/officeart/2018/2/layout/IconVerticalSolidList"/>
    <dgm:cxn modelId="{4ACBEFBF-B5FB-4824-9C8D-07355F4AEB85}" type="presParOf" srcId="{9D08EBA8-9757-4B1C-A668-7D56EC487579}" destId="{B4164C2B-2A41-4C34-8E0C-33196F627316}" srcOrd="4" destOrd="0" presId="urn:microsoft.com/office/officeart/2018/2/layout/IconVerticalSolidList"/>
    <dgm:cxn modelId="{2D7B221E-31F0-443F-9274-56EDF9A886C3}" type="presParOf" srcId="{B4164C2B-2A41-4C34-8E0C-33196F627316}" destId="{656A4B56-40F5-4D29-B83F-336EA2817DAF}" srcOrd="0" destOrd="0" presId="urn:microsoft.com/office/officeart/2018/2/layout/IconVerticalSolidList"/>
    <dgm:cxn modelId="{9A429CD1-E2D3-4273-80B9-F32BFA0A04C4}" type="presParOf" srcId="{B4164C2B-2A41-4C34-8E0C-33196F627316}" destId="{F5E51E61-FBF3-4A17-954E-438CDF3D3C96}" srcOrd="1" destOrd="0" presId="urn:microsoft.com/office/officeart/2018/2/layout/IconVerticalSolidList"/>
    <dgm:cxn modelId="{CC610423-D243-4AE3-8BBD-0F71DB9E5A51}" type="presParOf" srcId="{B4164C2B-2A41-4C34-8E0C-33196F627316}" destId="{ADFCE899-6D85-45FF-AEC9-366969470D84}" srcOrd="2" destOrd="0" presId="urn:microsoft.com/office/officeart/2018/2/layout/IconVerticalSolidList"/>
    <dgm:cxn modelId="{CDDA6653-4031-4EEC-A613-397B40A7241A}" type="presParOf" srcId="{B4164C2B-2A41-4C34-8E0C-33196F627316}" destId="{F250AD98-6E58-4763-AD99-70B1F7EA41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es" sz="2400" dirty="0"/>
            <a:t>Utilice motores de búsqueda para comprobar su huella digital: por nombre, cuentas, correos electrónicos.</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es" sz="2400"/>
            <a:t>Comprueba tu actividad en línea</a:t>
          </a:r>
          <a:endParaRPr lang="en-US" sz="240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es" sz="2400"/>
            <a:t>Eliminar la huella digital negativa de los motores de búsqueda.</a:t>
          </a:r>
          <a:endParaRPr lang="en-US" sz="240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es" sz="2400"/>
            <a:t>Eliminar y minimizar las cookies.</a:t>
          </a:r>
          <a:endParaRPr lang="en-US" sz="240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es" sz="2400"/>
            <a:t>Borrar el historial de búsqueda y navegación.</a:t>
          </a:r>
          <a:endParaRPr lang="en-US" sz="240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s" sz="2400"/>
            <a:t>No almacene el nombre de usuario y las contraseñas en el navegador.</a:t>
          </a:r>
          <a:endParaRPr lang="en-US" sz="240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es" sz="2400"/>
            <a:t>Utilice herramientas para minimizar su huella digital y ocultar su identidad.</a:t>
          </a:r>
          <a:endParaRPr lang="en-US" sz="240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custScaleY="131993"/>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s" sz="2600" dirty="0">
              <a:latin typeface="Aptos" panose="020B0004020202020204" pitchFamily="34" charset="0"/>
            </a:rPr>
            <a:t>En el mundo interconectado de hoy, los hábitos de seguridad digital son más cruciales que nunca.</a:t>
          </a:r>
          <a:endParaRPr lang="en-US" sz="26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s" sz="2600" dirty="0">
              <a:solidFill>
                <a:schemeClr val="tx1"/>
              </a:solidFill>
              <a:latin typeface="Aptos" panose="020B0004020202020204" pitchFamily="34" charset="0"/>
            </a:rPr>
            <a:t>Al cultivar hábitos sólidos de seguridad digital, como usar contraseñas seguras, habilitar la autenticación de dos factores y actualizar periódicamente el software, podemos reducir significativamente el riesgo de ciberataques.</a:t>
          </a:r>
          <a:endParaRPr lang="en-US" sz="26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2" custLinFactNeighborX="-690" custLinFactNeighborY="1619"/>
      <dgm:spPr/>
    </dgm:pt>
    <dgm:pt modelId="{C30DF1B2-F37F-4977-A83F-C68B1482F247}" type="pres">
      <dgm:prSet presAssocID="{7EABECD8-D455-4319-8FF4-C2EE5129454B}"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2" custScaleX="102562" custLinFactNeighborX="129">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2"/>
      <dgm:spPr/>
    </dgm:pt>
    <dgm:pt modelId="{5C34206F-EB45-4DC3-8F16-DE3603D6F2D8}" type="pres">
      <dgm:prSet presAssocID="{B86FD1F9-60AF-4E92-85B6-C2039899D794}"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2" custScaleX="103419" custScaleY="135622">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es" sz="2200" dirty="0">
              <a:latin typeface="Aptos" panose="020B0004020202020204" pitchFamily="34" charset="0"/>
            </a:rPr>
            <a:t>Asegúrese de que cada una de sus cuentas en línea tenga una contraseña segura y única.</a:t>
          </a:r>
          <a:endParaRPr lang="en-US" sz="22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es" sz="2200" dirty="0">
              <a:latin typeface="Aptos" panose="020B0004020202020204" pitchFamily="34" charset="0"/>
            </a:rPr>
            <a:t>Actualice periódicamente su sistema operativo, navegadores y otro software.</a:t>
          </a:r>
          <a:endParaRPr lang="en-US" sz="22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es" sz="2200" dirty="0">
              <a:latin typeface="Aptos" panose="020B0004020202020204" pitchFamily="34" charset="0"/>
            </a:rPr>
            <a:t>Tenga cuidado al hacer clic en enlaces o descargar archivos adjuntos de correos electrónicos desconocidos o sospechosos.</a:t>
          </a:r>
          <a:endParaRPr lang="en-US" sz="22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es" sz="2200" dirty="0">
              <a:latin typeface="Aptos" panose="020B0004020202020204" pitchFamily="34" charset="0"/>
            </a:rPr>
            <a:t>Utilice una contraseña segura para su red Wi-Fi doméstica y evite utilizar el nombre y la contraseña predeterminados del enrutador.</a:t>
          </a:r>
          <a:endParaRPr lang="en-US" sz="22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es" sz="2200" dirty="0">
              <a:latin typeface="Aptos" panose="020B0004020202020204" pitchFamily="34" charset="0"/>
            </a:rPr>
            <a:t>Realice periódicamente copias de seguridad de sus datos importantes en un disco duro externo o </a:t>
          </a:r>
          <a:br>
            <a:rPr lang="en-US" sz="2200" dirty="0">
              <a:latin typeface="Aptos" panose="020B0004020202020204" pitchFamily="34" charset="0"/>
            </a:rPr>
          </a:br>
          <a:r>
            <a:rPr lang="es" sz="2200" dirty="0">
              <a:latin typeface="Aptos" panose="020B0004020202020204" pitchFamily="34" charset="0"/>
            </a:rPr>
            <a:t>en un servicio de nube seguro.</a:t>
          </a:r>
          <a:endParaRPr lang="en-US" sz="22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s" sz="2200" dirty="0">
              <a:latin typeface="Aptos" panose="020B0004020202020204" pitchFamily="34" charset="0"/>
            </a:rPr>
            <a:t>Revise periódicamente sus extractos bancarios, informes de crédito y cuentas en línea para detectar cualquier actividad sospechosa.</a:t>
          </a:r>
          <a:endParaRPr lang="en-US" sz="22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es" sz="2200" dirty="0">
              <a:latin typeface="Aptos" panose="020B0004020202020204" pitchFamily="34" charset="0"/>
            </a:rPr>
            <a:t>Tenga cuidado con la cantidad de información personal que comparte en las redes sociales y otras plataformas en línea.</a:t>
          </a:r>
          <a:endParaRPr lang="en-US" sz="22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custScaleY="90884"/>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custScaleY="89199"/>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custScaleY="142496"/>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custScaleY="142888"/>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custScaleY="124831"/>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custScaleY="122150"/>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s" sz="2000" dirty="0">
              <a:effectLst/>
              <a:latin typeface="Aptos" panose="020B0004020202020204" pitchFamily="34" charset="0"/>
              <a:ea typeface="Aptos" panose="020B0004020202020204" pitchFamily="34" charset="0"/>
              <a:cs typeface="Arial" panose="020B0604020202020204" pitchFamily="34" charset="0"/>
            </a:rPr>
            <a:t>Las redes sociales se han convertido en una parte esencial de nuestras vidas en el mundo digital actual. Ya no solo se utilizan para comunicarse con amigos, sino que cierta información actual solo se puede encontrar en las redes sociales.</a:t>
          </a: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s" sz="2000" dirty="0">
              <a:effectLst/>
              <a:latin typeface="Aptos" panose="020B0004020202020204" pitchFamily="34" charset="0"/>
              <a:ea typeface="Aptos" panose="020B0004020202020204" pitchFamily="34" charset="0"/>
              <a:cs typeface="Times New Roman" panose="02020603050405020304" pitchFamily="18" charset="0"/>
            </a:rPr>
            <a:t>Quienes participan en una red social a menudo comparten una amplia gama de información y contenido, incluidas fotos, vídeos, clips de sonido, documentos, noticias, materiales de marketing o enlaces a otros recursos.</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es" sz="2000" dirty="0">
              <a:effectLst/>
              <a:latin typeface="Aptos" panose="020B0004020202020204" pitchFamily="34" charset="0"/>
              <a:ea typeface="Aptos" panose="020B0004020202020204" pitchFamily="34" charset="0"/>
              <a:cs typeface="Times New Roman" panose="02020603050405020304" pitchFamily="18" charset="0"/>
            </a:rPr>
            <a:t>La seguridad de las redes sociales incluye las prácticas que adoptan las personas para proteger la privacidad (discreción, confidencialidad) y la información publicada en las cuentas de redes sociales.</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3"/>
      <dgm:spPr/>
    </dgm:pt>
    <dgm:pt modelId="{1B69FA4C-1F5A-4CE4-B8BC-E9162F1F53F7}" type="pres">
      <dgm:prSet presAssocID="{D1B8B6FE-94F8-4E51-A48C-0DCD5BADAB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es" sz="2400" dirty="0"/>
            <a:t>Implementar contraseñas seguras .</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es" sz="2400" dirty="0"/>
            <a:t>No reutilice las contraseñas . </a:t>
          </a:r>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es" sz="2400" dirty="0"/>
            <a:t>Habilitar la autenticación de dos factores .</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es" sz="2400" dirty="0"/>
            <a:t>Mantener el control de acceso .</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es" sz="2400" dirty="0"/>
            <a:t>Configurar y actualizar configuraciones de seguridad en todas las plataformas.</a:t>
          </a:r>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s" sz="2400" dirty="0"/>
            <a:t>Utilice aplicaciones de terceros con precaución .</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es" sz="2400" dirty="0"/>
            <a:t>Tenga cuidado con los ataques de ingeniería social.</a:t>
          </a:r>
          <a:endParaRPr lang="en-US" sz="24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s" sz="2000" noProof="0" dirty="0">
              <a:latin typeface="Aptos" panose="020B0004020202020204" pitchFamily="34" charset="0"/>
            </a:rPr>
            <a:t>La banca por Internet esencialmente permite a los clientes administrar su dinero a través de medios electrónicos, eliminando la necesidad de ir físicamente a una sucursal bancaria.</a:t>
          </a: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s" sz="2000" dirty="0">
              <a:latin typeface="Aptos" panose="020B0004020202020204" pitchFamily="34" charset="0"/>
            </a:rPr>
            <a:t>A pesar de algunas preocupaciones sobre la seguridad de la banca por Internet, la mayoría de las personas confían en gran medida en la conveniencia y facilidad de la banca electrónica.</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es" sz="2000" dirty="0">
              <a:latin typeface="Aptos" panose="020B0004020202020204" pitchFamily="34" charset="0"/>
            </a:rPr>
            <a:t>Los bancos garantizan un alto nivel de ciberseguridad de la banca por Internet, pero es necesario e imprescindible observar la seguridad de la banca online también por parte del cliente.</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3"/>
      <dgm:spPr/>
    </dgm:pt>
    <dgm:pt modelId="{1B69FA4C-1F5A-4CE4-B8BC-E9162F1F53F7}" type="pres">
      <dgm:prSet presAssocID="{D1B8B6FE-94F8-4E51-A48C-0DCD5BADAB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es" sz="2400" dirty="0"/>
            <a:t>Utilice únicamente el sitio web oficial y las aplicaciones del banco para acceder a las cuentas.</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es" sz="2400" dirty="0"/>
            <a:t>Utilice una contraseña fuerte y segura.</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es" sz="2400" dirty="0"/>
            <a:t>Habilitar la autenticación de dos factores/multifactor.</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es" sz="2400" dirty="0"/>
            <a:t>Utilice un dispositivo y una red seguros.</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es" sz="2400" dirty="0"/>
            <a:t>Monitorea la actividad de tu cuenta y tus estados de cuenta.</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s" sz="2400" dirty="0"/>
            <a:t>Proteja su información personal.</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6"/>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6" custScaleY="122362"/>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6"/>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6"/>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6"/>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6"/>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6"/>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6"/>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6"/>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6"/>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6"/>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6"/>
      <dgm:spPr/>
    </dgm:pt>
    <dgm:pt modelId="{0AD77AFC-AE5C-4118-B21A-52B099915C01}" type="pres">
      <dgm:prSet presAssocID="{F954DFA4-7D10-42A7-885E-1832E02BE94D}" presName="vert1" presStyleCnt="0"/>
      <dgm:spPr/>
    </dgm:pt>
  </dgm:ptLst>
  <dgm:cxnL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s" sz="2000" b="1" dirty="0">
              <a:effectLst/>
              <a:latin typeface="Aptos" panose="020B0004020202020204" pitchFamily="34" charset="0"/>
              <a:ea typeface="Aptos" panose="020B0004020202020204" pitchFamily="34" charset="0"/>
              <a:cs typeface="Arial" panose="020B0604020202020204" pitchFamily="34" charset="0"/>
            </a:rPr>
            <a:t>Encuentre fácilmente su dispositivo perdido o robado </a:t>
          </a:r>
          <a:r>
            <a:rPr lang="es" sz="2000" dirty="0">
              <a:effectLst/>
              <a:latin typeface="Aptos" panose="020B0004020202020204" pitchFamily="34" charset="0"/>
              <a:ea typeface="Aptos" panose="020B0004020202020204" pitchFamily="34" charset="0"/>
              <a:cs typeface="Arial" panose="020B0604020202020204" pitchFamily="34" charset="0"/>
            </a:rPr>
            <a:t>: puede mitigar el riesgo registrándose en "Buscar mi dispositivo" de Google y "Buscar mi iPhone" de Apple para poder localizarlo, bloquearlo e incluso borrar sus datos de forma remota si se pierde o lo roban.</a:t>
          </a: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s" sz="2000" b="1" dirty="0">
              <a:latin typeface="Aptos" panose="020B0004020202020204" pitchFamily="34" charset="0"/>
            </a:rPr>
            <a:t>Microsoft: 4 formas de Mantente seguro en línea </a:t>
          </a:r>
          <a:r>
            <a:rPr lang="es" sz="2000" dirty="0">
              <a:latin typeface="Aptos" panose="020B0004020202020204" pitchFamily="34" charset="0"/>
              <a:hlinkClick xmlns:r="http://schemas.openxmlformats.org/officeDocument/2006/relationships" r:id="rId1" action="ppaction://hlinkfile">
                <a:extLst>
                  <a:ext uri="{A12FA001-AC4F-418D-AE19-62706E023703}">
                    <ahyp:hlinkClr xmlns:ahyp="http://schemas.microsoft.com/office/drawing/2018/hyperlinkcolor" val="tx"/>
                  </a:ext>
                </a:extLst>
              </a:hlinkClick>
            </a:rPr>
            <a:t>file:///C:/Usuarios/Administrador/Descargas/4%20maneras%20de%20mantenerse%20seguro%20en%20línea%20-%202020%20actualización.pdf</a:t>
          </a:r>
          <a:r>
            <a:rPr lang="es" sz="2000" dirty="0">
              <a:latin typeface="Aptos" panose="020B0004020202020204" pitchFamily="34" charset="0"/>
            </a:rPr>
            <a:t> </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es" sz="2000" b="1" i="0" dirty="0">
              <a:solidFill>
                <a:srgbClr val="333333"/>
              </a:solidFill>
              <a:effectLst/>
              <a:latin typeface="Aptos" panose="020B0004020202020204" pitchFamily="34" charset="0"/>
            </a:rPr>
            <a:t>Formas de mantener tu información segura en Mac </a:t>
          </a:r>
          <a:r>
            <a:rPr lang="es" sz="2000" dirty="0">
              <a:latin typeface="Aptos" panose="020B00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https://support.apple.com/guide/mac-help/keep-your-data-safe-mh11402/mac</a:t>
          </a:r>
          <a:r>
            <a:rPr lang="es" sz="2000" dirty="0">
              <a:latin typeface="Aptos" panose="020B0004020202020204" pitchFamily="34" charset="0"/>
            </a:rPr>
            <a:t> </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72E3FF14-1E93-40D1-BD95-2888ECE2BDC6}">
      <dgm:prSet custT="1"/>
      <dgm:spPr/>
      <dgm:t>
        <a:bodyPr/>
        <a:lstStyle/>
        <a:p>
          <a:pPr>
            <a:lnSpc>
              <a:spcPct val="100000"/>
            </a:lnSpc>
          </a:pPr>
          <a:r>
            <a:rPr lang="es" sz="2000" b="1" dirty="0">
              <a:latin typeface="Aptos" panose="020B0004020202020204" pitchFamily="34" charset="0"/>
            </a:rPr>
            <a:t>ESET: </a:t>
          </a:r>
          <a:r>
            <a:rPr lang="es-ES" sz="2000" b="1" dirty="0">
              <a:latin typeface="Aptos" panose="020B0004020202020204" pitchFamily="34" charset="0"/>
            </a:rPr>
            <a:t>Seguro en línea: </a:t>
          </a:r>
          <a:r>
            <a:rPr lang="es" sz="2000" dirty="0">
              <a:latin typeface="Aptos" panose="020B0004020202020204" pitchFamily="34" charset="0"/>
            </a:rPr>
            <a:t>https://bezpecnenanete.eset.com/sk/o-bezpecne-na-nete/</a:t>
          </a:r>
        </a:p>
      </dgm:t>
    </dgm:pt>
    <dgm:pt modelId="{426C884A-1215-46A3-A7EB-CE53786FF7A0}" type="parTrans" cxnId="{83CAD0F8-693B-48F4-B64D-93A8E99F3AAA}">
      <dgm:prSet/>
      <dgm:spPr/>
      <dgm:t>
        <a:bodyPr/>
        <a:lstStyle/>
        <a:p>
          <a:endParaRPr lang="en-GB"/>
        </a:p>
      </dgm:t>
    </dgm:pt>
    <dgm:pt modelId="{6895CAD7-DC92-4DDE-AC91-2A9FA5978C63}" type="sibTrans" cxnId="{83CAD0F8-693B-48F4-B64D-93A8E99F3AAA}">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4" custLinFactNeighborX="-690" custLinFactNeighborY="1619"/>
      <dgm:spPr/>
    </dgm:pt>
    <dgm:pt modelId="{C30DF1B2-F37F-4977-A83F-C68B1482F247}" type="pres">
      <dgm:prSet presAssocID="{7EABECD8-D455-4319-8FF4-C2EE5129454B}" presName="iconRect" presStyleLbl="node1" presStyleIdx="0"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4">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4"/>
      <dgm:spPr/>
    </dgm:pt>
    <dgm:pt modelId="{5C34206F-EB45-4DC3-8F16-DE3603D6F2D8}" type="pres">
      <dgm:prSet presAssocID="{B86FD1F9-60AF-4E92-85B6-C2039899D794}" presName="iconRect" presStyleLbl="node1" presStyleIdx="1"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4">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4"/>
      <dgm:spPr/>
    </dgm:pt>
    <dgm:pt modelId="{1B69FA4C-1F5A-4CE4-B8BC-E9162F1F53F7}" type="pres">
      <dgm:prSet presAssocID="{D1B8B6FE-94F8-4E51-A48C-0DCD5BADAB4A}" presName="iconRect" presStyleLbl="nod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4">
        <dgm:presLayoutVars>
          <dgm:chMax val="0"/>
          <dgm:chPref val="0"/>
        </dgm:presLayoutVars>
      </dgm:prSet>
      <dgm:spPr/>
    </dgm:pt>
    <dgm:pt modelId="{1916B33F-9C26-4F8C-ABF5-76F9AFD312C7}" type="pres">
      <dgm:prSet presAssocID="{B5CC6443-3B71-4F30-8D66-1FB8BC5B5D08}" presName="sibTrans" presStyleCnt="0"/>
      <dgm:spPr/>
    </dgm:pt>
    <dgm:pt modelId="{535DBF9C-4CDC-4E17-9034-B83F6B93C461}" type="pres">
      <dgm:prSet presAssocID="{72E3FF14-1E93-40D1-BD95-2888ECE2BDC6}" presName="compNode" presStyleCnt="0"/>
      <dgm:spPr/>
    </dgm:pt>
    <dgm:pt modelId="{327B0DCB-8183-4A1D-B833-67C81D368094}" type="pres">
      <dgm:prSet presAssocID="{72E3FF14-1E93-40D1-BD95-2888ECE2BDC6}" presName="bgRect" presStyleLbl="bgShp" presStyleIdx="3" presStyleCnt="4"/>
      <dgm:spPr/>
    </dgm:pt>
    <dgm:pt modelId="{323F5F07-6223-48D9-91EE-D60BF49522CA}" type="pres">
      <dgm:prSet presAssocID="{72E3FF14-1E93-40D1-BD95-2888ECE2BDC6}" presName="iconRect" presStyleLbl="node1" presStyleIdx="3" presStyleCnt="4"/>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ikróby obrys"/>
        </a:ext>
      </dgm:extLst>
    </dgm:pt>
    <dgm:pt modelId="{CD827B7C-9F74-4344-AFE5-EB88E7D8B74D}" type="pres">
      <dgm:prSet presAssocID="{72E3FF14-1E93-40D1-BD95-2888ECE2BDC6}" presName="spaceRect" presStyleCnt="0"/>
      <dgm:spPr/>
    </dgm:pt>
    <dgm:pt modelId="{8A290AB3-BA78-4F03-A4FB-7E404393BA1C}" type="pres">
      <dgm:prSet presAssocID="{72E3FF14-1E93-40D1-BD95-2888ECE2BDC6}" presName="parTx" presStyleLbl="revTx" presStyleIdx="3" presStyleCnt="4">
        <dgm:presLayoutVars>
          <dgm:chMax val="0"/>
          <dgm:chPref val="0"/>
        </dgm:presLayoutVars>
      </dgm:prSet>
      <dgm:spPr/>
    </dgm:pt>
  </dgm:ptLst>
  <dgm:cxnLst>
    <dgm:cxn modelId="{421FA93C-FEA3-4CD2-8904-5F5BB8D6CDA2}" type="presOf" srcId="{72E3FF14-1E93-40D1-BD95-2888ECE2BDC6}" destId="{8A290AB3-BA78-4F03-A4FB-7E404393BA1C}" srcOrd="0" destOrd="0" presId="urn:microsoft.com/office/officeart/2018/2/layout/IconVerticalSolidLi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3CAD0F8-693B-48F4-B64D-93A8E99F3AAA}" srcId="{2DB17B16-1802-46E4-9F7D-50A2DF01E262}" destId="{72E3FF14-1E93-40D1-BD95-2888ECE2BDC6}" srcOrd="3" destOrd="0" parTransId="{426C884A-1215-46A3-A7EB-CE53786FF7A0}" sibTransId="{6895CAD7-DC92-4DDE-AC91-2A9FA5978C63}"/>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 modelId="{A7154D38-8BBA-4935-B3B7-74D0C9359B45}" type="presParOf" srcId="{9D08EBA8-9757-4B1C-A668-7D56EC487579}" destId="{1916B33F-9C26-4F8C-ABF5-76F9AFD312C7}" srcOrd="5" destOrd="0" presId="urn:microsoft.com/office/officeart/2018/2/layout/IconVerticalSolidList"/>
    <dgm:cxn modelId="{2E0AC483-E35C-40E5-8107-8841A7E28A8C}" type="presParOf" srcId="{9D08EBA8-9757-4B1C-A668-7D56EC487579}" destId="{535DBF9C-4CDC-4E17-9034-B83F6B93C461}" srcOrd="6" destOrd="0" presId="urn:microsoft.com/office/officeart/2018/2/layout/IconVerticalSolidList"/>
    <dgm:cxn modelId="{04D450AE-9CFF-492A-B781-4516D0247663}" type="presParOf" srcId="{535DBF9C-4CDC-4E17-9034-B83F6B93C461}" destId="{327B0DCB-8183-4A1D-B833-67C81D368094}" srcOrd="0" destOrd="0" presId="urn:microsoft.com/office/officeart/2018/2/layout/IconVerticalSolidList"/>
    <dgm:cxn modelId="{AB5EE6D3-93E1-453D-BD2C-98BD21A76A11}" type="presParOf" srcId="{535DBF9C-4CDC-4E17-9034-B83F6B93C461}" destId="{323F5F07-6223-48D9-91EE-D60BF49522CA}" srcOrd="1" destOrd="0" presId="urn:microsoft.com/office/officeart/2018/2/layout/IconVerticalSolidList"/>
    <dgm:cxn modelId="{25724677-E1D1-4746-9EE7-004F6CA507B9}" type="presParOf" srcId="{535DBF9C-4CDC-4E17-9034-B83F6B93C461}" destId="{CD827B7C-9F74-4344-AFE5-EB88E7D8B74D}" srcOrd="2" destOrd="0" presId="urn:microsoft.com/office/officeart/2018/2/layout/IconVerticalSolidList"/>
    <dgm:cxn modelId="{BA63CC49-0CA4-46BD-A0FA-B7C42A1BA25F}" type="presParOf" srcId="{535DBF9C-4CDC-4E17-9034-B83F6B93C461}" destId="{8A290AB3-BA78-4F03-A4FB-7E404393BA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5049"/>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86867" y="292097"/>
          <a:ext cx="704083" cy="70339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77819" y="4344"/>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es-ES" sz="2800" kern="1200" dirty="0">
              <a:latin typeface="Aptos" panose="020B0004020202020204" pitchFamily="34" charset="0"/>
            </a:rPr>
            <a:t>La identidad digital es nuestra presencia en línea que creamos cuando utilizamos herramientas digitales.</a:t>
          </a:r>
          <a:endParaRPr lang="en-US" sz="2800" kern="1200" dirty="0">
            <a:latin typeface="Aptos" panose="020B0004020202020204" pitchFamily="34" charset="0"/>
          </a:endParaRPr>
        </a:p>
      </dsp:txBody>
      <dsp:txXfrm>
        <a:off x="1477819" y="4344"/>
        <a:ext cx="8968089" cy="1280152"/>
      </dsp:txXfrm>
    </dsp:sp>
    <dsp:sp modelId="{C4E9ED3C-7BA5-44DA-B485-7992C21B656E}">
      <dsp:nvSpPr>
        <dsp:cNvPr id="0" name=""/>
        <dsp:cNvSpPr/>
      </dsp:nvSpPr>
      <dsp:spPr>
        <a:xfrm>
          <a:off x="0" y="1534281"/>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86867" y="1822034"/>
          <a:ext cx="704083" cy="7033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77819" y="1534281"/>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es-ES" sz="2800" kern="1200" dirty="0">
              <a:latin typeface="Aptos" panose="020B0004020202020204" pitchFamily="34" charset="0"/>
            </a:rPr>
            <a:t>La huella digital es un "registro permanente" de nuestra presencia digital y de nuestro uso de los servicios en línea.</a:t>
          </a:r>
          <a:endParaRPr lang="en-US" sz="2800" kern="1200" dirty="0">
            <a:latin typeface="Aptos" panose="020B0004020202020204" pitchFamily="34" charset="0"/>
          </a:endParaRPr>
        </a:p>
      </dsp:txBody>
      <dsp:txXfrm>
        <a:off x="1477819" y="1534281"/>
        <a:ext cx="8968089" cy="1280152"/>
      </dsp:txXfrm>
    </dsp:sp>
    <dsp:sp modelId="{656A4B56-40F5-4D29-B83F-336EA2817DAF}">
      <dsp:nvSpPr>
        <dsp:cNvPr id="0" name=""/>
        <dsp:cNvSpPr/>
      </dsp:nvSpPr>
      <dsp:spPr>
        <a:xfrm>
          <a:off x="0" y="3064219"/>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51E61-FBF3-4A17-954E-438CDF3D3C96}">
      <dsp:nvSpPr>
        <dsp:cNvPr id="0" name=""/>
        <dsp:cNvSpPr/>
      </dsp:nvSpPr>
      <dsp:spPr>
        <a:xfrm>
          <a:off x="386867" y="3351972"/>
          <a:ext cx="704083" cy="70339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0AD98-6E58-4763-AD99-70B1F7EA4102}">
      <dsp:nvSpPr>
        <dsp:cNvPr id="0" name=""/>
        <dsp:cNvSpPr/>
      </dsp:nvSpPr>
      <dsp:spPr>
        <a:xfrm>
          <a:off x="1477819" y="3064219"/>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es-ES" sz="2800" kern="1200" dirty="0">
              <a:latin typeface="Aptos" panose="020B0004020202020204" pitchFamily="34" charset="0"/>
            </a:rPr>
            <a:t>El conocimiento y la gestión eficaz de la identidad digital y la huella digital son la clave para nuestra privacidad y seguridad digital en el mundo digital.</a:t>
          </a:r>
          <a:endParaRPr lang="sk-SK" sz="2800" kern="1200" dirty="0">
            <a:latin typeface="Aptos" panose="020B0004020202020204" pitchFamily="34" charset="0"/>
          </a:endParaRPr>
        </a:p>
      </dsp:txBody>
      <dsp:txXfrm>
        <a:off x="1477819" y="3064219"/>
        <a:ext cx="8968089" cy="1280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3086"/>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3086"/>
          <a:ext cx="6893773" cy="109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Utilice motores de búsqueda para comprobar su huella digital: por nombre, cuentas, correos electrónicos.</a:t>
          </a:r>
          <a:endParaRPr lang="en-US" sz="2400" kern="1200" dirty="0"/>
        </a:p>
      </dsp:txBody>
      <dsp:txXfrm>
        <a:off x="0" y="3086"/>
        <a:ext cx="6893773" cy="1095224"/>
      </dsp:txXfrm>
    </dsp:sp>
    <dsp:sp modelId="{E443470C-D8E6-49A4-A690-808B17BFF4FF}">
      <dsp:nvSpPr>
        <dsp:cNvPr id="0" name=""/>
        <dsp:cNvSpPr/>
      </dsp:nvSpPr>
      <dsp:spPr>
        <a:xfrm>
          <a:off x="0" y="1098311"/>
          <a:ext cx="6900512"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1098311"/>
          <a:ext cx="6900512" cy="82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a:t>Comprueba tu actividad en línea</a:t>
          </a:r>
          <a:endParaRPr lang="en-US" sz="2400" kern="1200"/>
        </a:p>
      </dsp:txBody>
      <dsp:txXfrm>
        <a:off x="0" y="1098311"/>
        <a:ext cx="6900512" cy="829759"/>
      </dsp:txXfrm>
    </dsp:sp>
    <dsp:sp modelId="{4C98E698-16E9-497E-8559-39490EDB192A}">
      <dsp:nvSpPr>
        <dsp:cNvPr id="0" name=""/>
        <dsp:cNvSpPr/>
      </dsp:nvSpPr>
      <dsp:spPr>
        <a:xfrm>
          <a:off x="0" y="1928071"/>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928071"/>
          <a:ext cx="6900512" cy="82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a:t>Eliminar la huella digital negativa de los motores de búsqueda.</a:t>
          </a:r>
          <a:endParaRPr lang="en-US" sz="2400" kern="1200"/>
        </a:p>
      </dsp:txBody>
      <dsp:txXfrm>
        <a:off x="0" y="1928071"/>
        <a:ext cx="6900512" cy="829759"/>
      </dsp:txXfrm>
    </dsp:sp>
    <dsp:sp modelId="{0F806F39-CDBB-4DD8-B049-A66520902F1B}">
      <dsp:nvSpPr>
        <dsp:cNvPr id="0" name=""/>
        <dsp:cNvSpPr/>
      </dsp:nvSpPr>
      <dsp:spPr>
        <a:xfrm>
          <a:off x="0" y="2757831"/>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757831"/>
          <a:ext cx="6900512" cy="82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a:t>Eliminar y minimizar las cookies.</a:t>
          </a:r>
          <a:endParaRPr lang="en-US" sz="2400" kern="1200"/>
        </a:p>
      </dsp:txBody>
      <dsp:txXfrm>
        <a:off x="0" y="2757831"/>
        <a:ext cx="6900512" cy="829759"/>
      </dsp:txXfrm>
    </dsp:sp>
    <dsp:sp modelId="{1BBB056F-C572-47AD-8B80-48BD153ACAE1}">
      <dsp:nvSpPr>
        <dsp:cNvPr id="0" name=""/>
        <dsp:cNvSpPr/>
      </dsp:nvSpPr>
      <dsp:spPr>
        <a:xfrm>
          <a:off x="0" y="3587591"/>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587591"/>
          <a:ext cx="6900512" cy="82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a:t>Borrar el historial de búsqueda y navegación.</a:t>
          </a:r>
          <a:endParaRPr lang="en-US" sz="2400" kern="1200"/>
        </a:p>
      </dsp:txBody>
      <dsp:txXfrm>
        <a:off x="0" y="3587591"/>
        <a:ext cx="6900512" cy="829759"/>
      </dsp:txXfrm>
    </dsp:sp>
    <dsp:sp modelId="{86E4DFFB-3321-4F3A-9D49-F4F31FDB5C3B}">
      <dsp:nvSpPr>
        <dsp:cNvPr id="0" name=""/>
        <dsp:cNvSpPr/>
      </dsp:nvSpPr>
      <dsp:spPr>
        <a:xfrm>
          <a:off x="0" y="4417351"/>
          <a:ext cx="6900512"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417351"/>
          <a:ext cx="6900512" cy="82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a:t>No almacene el nombre de usuario y las contraseñas en el navegador.</a:t>
          </a:r>
          <a:endParaRPr lang="en-US" sz="2400" kern="1200"/>
        </a:p>
      </dsp:txBody>
      <dsp:txXfrm>
        <a:off x="0" y="4417351"/>
        <a:ext cx="6900512" cy="829759"/>
      </dsp:txXfrm>
    </dsp:sp>
    <dsp:sp modelId="{FAFD233B-3F65-4AFF-BCB1-C8736775AAC9}">
      <dsp:nvSpPr>
        <dsp:cNvPr id="0" name=""/>
        <dsp:cNvSpPr/>
      </dsp:nvSpPr>
      <dsp:spPr>
        <a:xfrm>
          <a:off x="0" y="5247111"/>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5247111"/>
          <a:ext cx="6900512" cy="82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a:t>Utilice herramientas para minimizar su huella digital y ocultar su identidad.</a:t>
          </a:r>
          <a:endParaRPr lang="en-US" sz="2400" kern="1200"/>
        </a:p>
      </dsp:txBody>
      <dsp:txXfrm>
        <a:off x="0" y="5247111"/>
        <a:ext cx="6900512" cy="829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30665"/>
          <a:ext cx="10662684" cy="17282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522809" y="391550"/>
          <a:ext cx="950562" cy="95056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898565" y="2684"/>
          <a:ext cx="8690580" cy="172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911" tIns="182911" rIns="182911" bIns="182911" numCol="1" spcCol="1270" anchor="ctr" anchorCtr="0">
          <a:noAutofit/>
        </a:bodyPr>
        <a:lstStyle/>
        <a:p>
          <a:pPr marL="0" lvl="0" indent="0" algn="l" defTabSz="1155700">
            <a:lnSpc>
              <a:spcPct val="100000"/>
            </a:lnSpc>
            <a:spcBef>
              <a:spcPct val="0"/>
            </a:spcBef>
            <a:spcAft>
              <a:spcPct val="35000"/>
            </a:spcAft>
            <a:buNone/>
          </a:pPr>
          <a:r>
            <a:rPr lang="es" sz="2600" kern="1200" dirty="0">
              <a:latin typeface="Aptos" panose="020B0004020202020204" pitchFamily="34" charset="0"/>
            </a:rPr>
            <a:t>En el mundo interconectado de hoy, los hábitos de seguridad digital son más cruciales que nunca.</a:t>
          </a:r>
          <a:endParaRPr lang="en-US" sz="2600" kern="1200" dirty="0">
            <a:latin typeface="Aptos" panose="020B0004020202020204" pitchFamily="34" charset="0"/>
          </a:endParaRPr>
        </a:p>
      </dsp:txBody>
      <dsp:txXfrm>
        <a:off x="1898565" y="2684"/>
        <a:ext cx="8690580" cy="1728294"/>
      </dsp:txXfrm>
    </dsp:sp>
    <dsp:sp modelId="{C4E9ED3C-7BA5-44DA-B485-7992C21B656E}">
      <dsp:nvSpPr>
        <dsp:cNvPr id="0" name=""/>
        <dsp:cNvSpPr/>
      </dsp:nvSpPr>
      <dsp:spPr>
        <a:xfrm>
          <a:off x="0" y="2309910"/>
          <a:ext cx="10662684" cy="17282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522809" y="2698776"/>
          <a:ext cx="950562" cy="95056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851326" y="2002083"/>
          <a:ext cx="8763197" cy="234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911" tIns="182911" rIns="182911" bIns="182911" numCol="1" spcCol="1270" anchor="ctr" anchorCtr="0">
          <a:noAutofit/>
        </a:bodyPr>
        <a:lstStyle/>
        <a:p>
          <a:pPr marL="0" lvl="0" indent="0" algn="l" defTabSz="1155700">
            <a:lnSpc>
              <a:spcPct val="100000"/>
            </a:lnSpc>
            <a:spcBef>
              <a:spcPct val="0"/>
            </a:spcBef>
            <a:spcAft>
              <a:spcPct val="35000"/>
            </a:spcAft>
            <a:buNone/>
          </a:pPr>
          <a:r>
            <a:rPr lang="es" sz="2600" kern="1200" dirty="0">
              <a:solidFill>
                <a:schemeClr val="tx1"/>
              </a:solidFill>
              <a:latin typeface="Aptos" panose="020B0004020202020204" pitchFamily="34" charset="0"/>
            </a:rPr>
            <a:t>Al cultivar hábitos sólidos de seguridad digital, como usar contraseñas seguras, habilitar la autenticación de dos factores y actualizar periódicamente el software, podemos reducir significativamente el riesgo de ciberataques.</a:t>
          </a:r>
          <a:endParaRPr lang="en-US" sz="2600" kern="1200" dirty="0">
            <a:solidFill>
              <a:schemeClr val="tx1"/>
            </a:solidFill>
            <a:latin typeface="Aptos" panose="020B0004020202020204" pitchFamily="34" charset="0"/>
          </a:endParaRPr>
        </a:p>
      </dsp:txBody>
      <dsp:txXfrm>
        <a:off x="1851326" y="2002083"/>
        <a:ext cx="8763197" cy="2343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978"/>
          <a:ext cx="75922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978"/>
          <a:ext cx="7592268" cy="71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 sz="2200" kern="1200" dirty="0">
              <a:latin typeface="Aptos" panose="020B0004020202020204" pitchFamily="34" charset="0"/>
            </a:rPr>
            <a:t>Asegúrese de que cada una de sus cuentas en línea tenga una contraseña segura y única.</a:t>
          </a:r>
          <a:endParaRPr lang="en-US" sz="2200" kern="1200" dirty="0"/>
        </a:p>
      </dsp:txBody>
      <dsp:txXfrm>
        <a:off x="0" y="978"/>
        <a:ext cx="7592268" cy="710119"/>
      </dsp:txXfrm>
    </dsp:sp>
    <dsp:sp modelId="{E443470C-D8E6-49A4-A690-808B17BFF4FF}">
      <dsp:nvSpPr>
        <dsp:cNvPr id="0" name=""/>
        <dsp:cNvSpPr/>
      </dsp:nvSpPr>
      <dsp:spPr>
        <a:xfrm>
          <a:off x="0" y="711098"/>
          <a:ext cx="7592268"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11098"/>
          <a:ext cx="7592268" cy="69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 sz="2200" kern="1200" dirty="0">
              <a:latin typeface="Aptos" panose="020B0004020202020204" pitchFamily="34" charset="0"/>
            </a:rPr>
            <a:t>Actualice periódicamente su sistema operativo, navegadores y otro software.</a:t>
          </a:r>
          <a:endParaRPr lang="en-US" sz="2200" kern="1200" dirty="0"/>
        </a:p>
      </dsp:txBody>
      <dsp:txXfrm>
        <a:off x="0" y="711098"/>
        <a:ext cx="7592268" cy="696954"/>
      </dsp:txXfrm>
    </dsp:sp>
    <dsp:sp modelId="{4C98E698-16E9-497E-8559-39490EDB192A}">
      <dsp:nvSpPr>
        <dsp:cNvPr id="0" name=""/>
        <dsp:cNvSpPr/>
      </dsp:nvSpPr>
      <dsp:spPr>
        <a:xfrm>
          <a:off x="0" y="1408052"/>
          <a:ext cx="7592268"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408052"/>
          <a:ext cx="7584853" cy="1113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 sz="2200" kern="1200" dirty="0">
              <a:latin typeface="Aptos" panose="020B0004020202020204" pitchFamily="34" charset="0"/>
            </a:rPr>
            <a:t>Tenga cuidado al hacer clic en enlaces o descargar archivos adjuntos de correos electrónicos desconocidos o sospechosos.</a:t>
          </a:r>
          <a:endParaRPr lang="en-US" sz="2200" kern="1200" dirty="0"/>
        </a:p>
      </dsp:txBody>
      <dsp:txXfrm>
        <a:off x="0" y="1408052"/>
        <a:ext cx="7584853" cy="1113388"/>
      </dsp:txXfrm>
    </dsp:sp>
    <dsp:sp modelId="{0F806F39-CDBB-4DD8-B049-A66520902F1B}">
      <dsp:nvSpPr>
        <dsp:cNvPr id="0" name=""/>
        <dsp:cNvSpPr/>
      </dsp:nvSpPr>
      <dsp:spPr>
        <a:xfrm>
          <a:off x="0" y="2521441"/>
          <a:ext cx="759226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521441"/>
          <a:ext cx="7584853" cy="111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 sz="2200" kern="1200" dirty="0">
              <a:latin typeface="Aptos" panose="020B0004020202020204" pitchFamily="34" charset="0"/>
            </a:rPr>
            <a:t>Utilice una contraseña segura para su red Wi-Fi doméstica y evite utilizar el nombre y la contraseña predeterminados del enrutador.</a:t>
          </a:r>
          <a:endParaRPr lang="en-US" sz="2200" kern="1200" dirty="0"/>
        </a:p>
      </dsp:txBody>
      <dsp:txXfrm>
        <a:off x="0" y="2521441"/>
        <a:ext cx="7584853" cy="1116451"/>
      </dsp:txXfrm>
    </dsp:sp>
    <dsp:sp modelId="{1BBB056F-C572-47AD-8B80-48BD153ACAE1}">
      <dsp:nvSpPr>
        <dsp:cNvPr id="0" name=""/>
        <dsp:cNvSpPr/>
      </dsp:nvSpPr>
      <dsp:spPr>
        <a:xfrm>
          <a:off x="0" y="3637893"/>
          <a:ext cx="7592268"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637893"/>
          <a:ext cx="7584853" cy="97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 sz="2200" kern="1200" dirty="0">
              <a:latin typeface="Aptos" panose="020B0004020202020204" pitchFamily="34" charset="0"/>
            </a:rPr>
            <a:t>Realice periódicamente copias de seguridad de sus datos importantes en un disco duro externo o </a:t>
          </a:r>
          <a:br>
            <a:rPr lang="en-US" sz="2200" kern="1200" dirty="0">
              <a:latin typeface="Aptos" panose="020B0004020202020204" pitchFamily="34" charset="0"/>
            </a:rPr>
          </a:br>
          <a:r>
            <a:rPr lang="es" sz="2200" kern="1200" dirty="0">
              <a:latin typeface="Aptos" panose="020B0004020202020204" pitchFamily="34" charset="0"/>
            </a:rPr>
            <a:t>en un servicio de nube seguro.</a:t>
          </a:r>
          <a:endParaRPr lang="en-US" sz="2200" kern="1200" dirty="0"/>
        </a:p>
      </dsp:txBody>
      <dsp:txXfrm>
        <a:off x="0" y="3637893"/>
        <a:ext cx="7584853" cy="975363"/>
      </dsp:txXfrm>
    </dsp:sp>
    <dsp:sp modelId="{86E4DFFB-3321-4F3A-9D49-F4F31FDB5C3B}">
      <dsp:nvSpPr>
        <dsp:cNvPr id="0" name=""/>
        <dsp:cNvSpPr/>
      </dsp:nvSpPr>
      <dsp:spPr>
        <a:xfrm>
          <a:off x="0" y="4613257"/>
          <a:ext cx="7592268"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613257"/>
          <a:ext cx="7584853" cy="95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 sz="2200" kern="1200" dirty="0">
              <a:latin typeface="Aptos" panose="020B0004020202020204" pitchFamily="34" charset="0"/>
            </a:rPr>
            <a:t>Revise periódicamente sus extractos bancarios, informes de crédito y cuentas en línea para detectar cualquier actividad sospechosa.</a:t>
          </a:r>
          <a:endParaRPr lang="en-US" sz="2200" kern="1200" dirty="0"/>
        </a:p>
      </dsp:txBody>
      <dsp:txXfrm>
        <a:off x="0" y="4613257"/>
        <a:ext cx="7584853" cy="954416"/>
      </dsp:txXfrm>
    </dsp:sp>
    <dsp:sp modelId="{FAFD233B-3F65-4AFF-BCB1-C8736775AAC9}">
      <dsp:nvSpPr>
        <dsp:cNvPr id="0" name=""/>
        <dsp:cNvSpPr/>
      </dsp:nvSpPr>
      <dsp:spPr>
        <a:xfrm>
          <a:off x="0" y="5567673"/>
          <a:ext cx="759226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5567673"/>
          <a:ext cx="7592268"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 sz="2200" kern="1200" dirty="0">
              <a:latin typeface="Aptos" panose="020B0004020202020204" pitchFamily="34" charset="0"/>
            </a:rPr>
            <a:t>Tenga cuidado con la cantidad de información personal que comparte en las redes sociales y otras plataformas en línea.</a:t>
          </a:r>
          <a:endParaRPr lang="en-US" sz="2200" kern="1200" dirty="0"/>
        </a:p>
      </dsp:txBody>
      <dsp:txXfrm>
        <a:off x="0" y="5567673"/>
        <a:ext cx="7592268" cy="7813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0641"/>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75761" y="280022"/>
          <a:ext cx="683202" cy="6832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34725" y="530"/>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s" sz="2000" kern="1200" dirty="0">
              <a:effectLst/>
              <a:latin typeface="Aptos" panose="020B0004020202020204" pitchFamily="34" charset="0"/>
              <a:ea typeface="Aptos" panose="020B0004020202020204" pitchFamily="34" charset="0"/>
              <a:cs typeface="Arial" panose="020B0604020202020204" pitchFamily="34" charset="0"/>
            </a:rPr>
            <a:t>Las redes sociales se han convertido en una parte esencial de nuestras vidas en el mundo digital actual. Ya no solo se utilizan para comunicarse con amigos, sino que cierta información actual solo se puede encontrar en las redes sociales.</a:t>
          </a:r>
          <a:endParaRPr lang="en-US" sz="2000" kern="1200" dirty="0">
            <a:latin typeface="Aptos" panose="020B0004020202020204" pitchFamily="34" charset="0"/>
          </a:endParaRPr>
        </a:p>
      </dsp:txBody>
      <dsp:txXfrm>
        <a:off x="1434725" y="530"/>
        <a:ext cx="9227958" cy="1242186"/>
      </dsp:txXfrm>
    </dsp:sp>
    <dsp:sp modelId="{C4E9ED3C-7BA5-44DA-B485-7992C21B656E}">
      <dsp:nvSpPr>
        <dsp:cNvPr id="0" name=""/>
        <dsp:cNvSpPr/>
      </dsp:nvSpPr>
      <dsp:spPr>
        <a:xfrm>
          <a:off x="0" y="1553264"/>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75761" y="1832756"/>
          <a:ext cx="683202" cy="68320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34725" y="1553264"/>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s" sz="2000" kern="1200" dirty="0">
              <a:effectLst/>
              <a:latin typeface="Aptos" panose="020B0004020202020204" pitchFamily="34" charset="0"/>
              <a:ea typeface="Aptos" panose="020B0004020202020204" pitchFamily="34" charset="0"/>
              <a:cs typeface="Times New Roman" panose="02020603050405020304" pitchFamily="18" charset="0"/>
            </a:rPr>
            <a:t>Quienes participan en una red social a menudo comparten una amplia gama de información y contenido, incluidas fotos, vídeos, clips de sonido, documentos, noticias, materiales de marketing o enlaces a otros recursos.</a:t>
          </a:r>
          <a:endParaRPr lang="en-US" sz="2000" kern="1200" dirty="0">
            <a:solidFill>
              <a:schemeClr val="tx1"/>
            </a:solidFill>
            <a:latin typeface="Aptos" panose="020B0004020202020204" pitchFamily="34" charset="0"/>
          </a:endParaRPr>
        </a:p>
      </dsp:txBody>
      <dsp:txXfrm>
        <a:off x="1434725" y="1553264"/>
        <a:ext cx="9227958" cy="1242186"/>
      </dsp:txXfrm>
    </dsp:sp>
    <dsp:sp modelId="{B8A1163D-9A50-4338-9F8F-9A51F2B46039}">
      <dsp:nvSpPr>
        <dsp:cNvPr id="0" name=""/>
        <dsp:cNvSpPr/>
      </dsp:nvSpPr>
      <dsp:spPr>
        <a:xfrm>
          <a:off x="0" y="3105998"/>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75761" y="3385490"/>
          <a:ext cx="683202" cy="6832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434725" y="3105998"/>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s" sz="2000" kern="1200" dirty="0">
              <a:effectLst/>
              <a:latin typeface="Aptos" panose="020B0004020202020204" pitchFamily="34" charset="0"/>
              <a:ea typeface="Aptos" panose="020B0004020202020204" pitchFamily="34" charset="0"/>
              <a:cs typeface="Times New Roman" panose="02020603050405020304" pitchFamily="18" charset="0"/>
            </a:rPr>
            <a:t>La seguridad de las redes sociales incluye las prácticas que adoptan las personas para proteger la privacidad (discreción, confidencialidad) y la información publicada en las cuentas de redes sociales.</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434725" y="3105998"/>
        <a:ext cx="9227958" cy="124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Implementar contraseñas seguras .</a:t>
          </a:r>
          <a:endParaRPr lang="en-US" sz="2400" kern="1200" dirty="0"/>
        </a:p>
      </dsp:txBody>
      <dsp:txXfrm>
        <a:off x="0" y="675"/>
        <a:ext cx="6900512" cy="790684"/>
      </dsp:txXfrm>
    </dsp:sp>
    <dsp:sp modelId="{E443470C-D8E6-49A4-A690-808B17BFF4FF}">
      <dsp:nvSpPr>
        <dsp:cNvPr id="0" name=""/>
        <dsp:cNvSpPr/>
      </dsp:nvSpPr>
      <dsp:spPr>
        <a:xfrm>
          <a:off x="0" y="791359"/>
          <a:ext cx="6900512"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No reutilice las contraseñas . </a:t>
          </a:r>
        </a:p>
      </dsp:txBody>
      <dsp:txXfrm>
        <a:off x="0" y="791359"/>
        <a:ext cx="6900512" cy="790684"/>
      </dsp:txXfrm>
    </dsp:sp>
    <dsp:sp modelId="{4C98E698-16E9-497E-8559-39490EDB192A}">
      <dsp:nvSpPr>
        <dsp:cNvPr id="0" name=""/>
        <dsp:cNvSpPr/>
      </dsp:nvSpPr>
      <dsp:spPr>
        <a:xfrm>
          <a:off x="0" y="1582044"/>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Habilitar la autenticación de dos factores .</a:t>
          </a:r>
          <a:endParaRPr lang="en-US" sz="2400" kern="1200" dirty="0"/>
        </a:p>
      </dsp:txBody>
      <dsp:txXfrm>
        <a:off x="0" y="1582044"/>
        <a:ext cx="6900512" cy="790684"/>
      </dsp:txXfrm>
    </dsp:sp>
    <dsp:sp modelId="{0F806F39-CDBB-4DD8-B049-A66520902F1B}">
      <dsp:nvSpPr>
        <dsp:cNvPr id="0" name=""/>
        <dsp:cNvSpPr/>
      </dsp:nvSpPr>
      <dsp:spPr>
        <a:xfrm>
          <a:off x="0" y="2372728"/>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Mantener el control de acceso .</a:t>
          </a:r>
          <a:endParaRPr lang="en-US" sz="2400" kern="1200" dirty="0"/>
        </a:p>
      </dsp:txBody>
      <dsp:txXfrm>
        <a:off x="0" y="2372728"/>
        <a:ext cx="6900512" cy="790684"/>
      </dsp:txXfrm>
    </dsp:sp>
    <dsp:sp modelId="{1BBB056F-C572-47AD-8B80-48BD153ACAE1}">
      <dsp:nvSpPr>
        <dsp:cNvPr id="0" name=""/>
        <dsp:cNvSpPr/>
      </dsp:nvSpPr>
      <dsp:spPr>
        <a:xfrm>
          <a:off x="0" y="3163412"/>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Configurar y actualizar configuraciones de seguridad en todas las plataformas.</a:t>
          </a:r>
        </a:p>
      </dsp:txBody>
      <dsp:txXfrm>
        <a:off x="0" y="3163412"/>
        <a:ext cx="6900512" cy="790684"/>
      </dsp:txXfrm>
    </dsp:sp>
    <dsp:sp modelId="{86E4DFFB-3321-4F3A-9D49-F4F31FDB5C3B}">
      <dsp:nvSpPr>
        <dsp:cNvPr id="0" name=""/>
        <dsp:cNvSpPr/>
      </dsp:nvSpPr>
      <dsp:spPr>
        <a:xfrm>
          <a:off x="0" y="3954096"/>
          <a:ext cx="6900512"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Utilice aplicaciones de terceros con precaución .</a:t>
          </a:r>
          <a:endParaRPr lang="en-US" sz="2400" kern="1200" dirty="0"/>
        </a:p>
      </dsp:txBody>
      <dsp:txXfrm>
        <a:off x="0" y="3954096"/>
        <a:ext cx="6900512" cy="790684"/>
      </dsp:txXfrm>
    </dsp:sp>
    <dsp:sp modelId="{FAFD233B-3F65-4AFF-BCB1-C8736775AAC9}">
      <dsp:nvSpPr>
        <dsp:cNvPr id="0" name=""/>
        <dsp:cNvSpPr/>
      </dsp:nvSpPr>
      <dsp:spPr>
        <a:xfrm>
          <a:off x="0" y="4744781"/>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Tenga cuidado con los ataques de ingeniería social.</a:t>
          </a:r>
          <a:endParaRPr lang="en-US" sz="2400" kern="1200" dirty="0"/>
        </a:p>
      </dsp:txBody>
      <dsp:txXfrm>
        <a:off x="0" y="4744781"/>
        <a:ext cx="6900512" cy="790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0641"/>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75761" y="280022"/>
          <a:ext cx="683202" cy="6832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34725" y="530"/>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s" sz="2000" kern="1200" noProof="0" dirty="0">
              <a:latin typeface="Aptos" panose="020B0004020202020204" pitchFamily="34" charset="0"/>
            </a:rPr>
            <a:t>La banca por Internet esencialmente permite a los clientes administrar su dinero a través de medios electrónicos, eliminando la necesidad de ir físicamente a una sucursal bancaria.</a:t>
          </a:r>
          <a:endParaRPr lang="en-US" sz="2000" kern="1200" dirty="0">
            <a:latin typeface="Aptos" panose="020B0004020202020204" pitchFamily="34" charset="0"/>
          </a:endParaRPr>
        </a:p>
      </dsp:txBody>
      <dsp:txXfrm>
        <a:off x="1434725" y="530"/>
        <a:ext cx="9227958" cy="1242186"/>
      </dsp:txXfrm>
    </dsp:sp>
    <dsp:sp modelId="{C4E9ED3C-7BA5-44DA-B485-7992C21B656E}">
      <dsp:nvSpPr>
        <dsp:cNvPr id="0" name=""/>
        <dsp:cNvSpPr/>
      </dsp:nvSpPr>
      <dsp:spPr>
        <a:xfrm>
          <a:off x="0" y="1553264"/>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75761" y="1832756"/>
          <a:ext cx="683202" cy="68320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34725" y="1553264"/>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s" sz="2000" kern="1200" dirty="0">
              <a:latin typeface="Aptos" panose="020B0004020202020204" pitchFamily="34" charset="0"/>
            </a:rPr>
            <a:t>A pesar de algunas preocupaciones sobre la seguridad de la banca por Internet, la mayoría de las personas confían en gran medida en la conveniencia y facilidad de la banca electrónica.</a:t>
          </a:r>
          <a:endParaRPr lang="en-US" sz="2000" kern="1200" dirty="0">
            <a:solidFill>
              <a:schemeClr val="tx1"/>
            </a:solidFill>
            <a:latin typeface="Aptos" panose="020B0004020202020204" pitchFamily="34" charset="0"/>
          </a:endParaRPr>
        </a:p>
      </dsp:txBody>
      <dsp:txXfrm>
        <a:off x="1434725" y="1553264"/>
        <a:ext cx="9227958" cy="1242186"/>
      </dsp:txXfrm>
    </dsp:sp>
    <dsp:sp modelId="{B8A1163D-9A50-4338-9F8F-9A51F2B46039}">
      <dsp:nvSpPr>
        <dsp:cNvPr id="0" name=""/>
        <dsp:cNvSpPr/>
      </dsp:nvSpPr>
      <dsp:spPr>
        <a:xfrm>
          <a:off x="0" y="3105998"/>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75761" y="3385490"/>
          <a:ext cx="683202" cy="6832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434725" y="3105998"/>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es" sz="2000" kern="1200" dirty="0">
              <a:latin typeface="Aptos" panose="020B0004020202020204" pitchFamily="34" charset="0"/>
            </a:rPr>
            <a:t>Los bancos garantizan un alto nivel de ciberseguridad de la banca por Internet, pero es necesario e imprescindible observar la seguridad de la banca online también por parte del cliente.</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434725" y="3105998"/>
        <a:ext cx="9227958" cy="1242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579"/>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579"/>
          <a:ext cx="6893773" cy="1088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Utilice únicamente el sitio web oficial y las aplicaciones del banco para acceder a las cuentas.</a:t>
          </a:r>
          <a:endParaRPr lang="en-US" sz="2400" kern="1200" dirty="0"/>
        </a:p>
      </dsp:txBody>
      <dsp:txXfrm>
        <a:off x="0" y="579"/>
        <a:ext cx="6893773" cy="1088227"/>
      </dsp:txXfrm>
    </dsp:sp>
    <dsp:sp modelId="{E443470C-D8E6-49A4-A690-808B17BFF4FF}">
      <dsp:nvSpPr>
        <dsp:cNvPr id="0" name=""/>
        <dsp:cNvSpPr/>
      </dsp:nvSpPr>
      <dsp:spPr>
        <a:xfrm>
          <a:off x="0" y="1088807"/>
          <a:ext cx="6900512"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1088807"/>
          <a:ext cx="6900512" cy="88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Utilice una contraseña fuerte y segura.</a:t>
          </a:r>
          <a:endParaRPr lang="en-US" sz="2400" kern="1200" dirty="0"/>
        </a:p>
      </dsp:txBody>
      <dsp:txXfrm>
        <a:off x="0" y="1088807"/>
        <a:ext cx="6900512" cy="889350"/>
      </dsp:txXfrm>
    </dsp:sp>
    <dsp:sp modelId="{4C98E698-16E9-497E-8559-39490EDB192A}">
      <dsp:nvSpPr>
        <dsp:cNvPr id="0" name=""/>
        <dsp:cNvSpPr/>
      </dsp:nvSpPr>
      <dsp:spPr>
        <a:xfrm>
          <a:off x="0" y="1978158"/>
          <a:ext cx="6900512"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978158"/>
          <a:ext cx="6900512" cy="88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Habilitar la autenticación de dos factores/multifactor.</a:t>
          </a:r>
          <a:endParaRPr lang="en-US" sz="2400" kern="1200" dirty="0"/>
        </a:p>
      </dsp:txBody>
      <dsp:txXfrm>
        <a:off x="0" y="1978158"/>
        <a:ext cx="6900512" cy="889350"/>
      </dsp:txXfrm>
    </dsp:sp>
    <dsp:sp modelId="{0F806F39-CDBB-4DD8-B049-A66520902F1B}">
      <dsp:nvSpPr>
        <dsp:cNvPr id="0" name=""/>
        <dsp:cNvSpPr/>
      </dsp:nvSpPr>
      <dsp:spPr>
        <a:xfrm>
          <a:off x="0" y="2867508"/>
          <a:ext cx="6900512"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867508"/>
          <a:ext cx="6900512" cy="88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Utilice un dispositivo y una red seguros.</a:t>
          </a:r>
          <a:endParaRPr lang="en-US" sz="2400" kern="1200" dirty="0"/>
        </a:p>
      </dsp:txBody>
      <dsp:txXfrm>
        <a:off x="0" y="2867508"/>
        <a:ext cx="6900512" cy="889350"/>
      </dsp:txXfrm>
    </dsp:sp>
    <dsp:sp modelId="{1BBB056F-C572-47AD-8B80-48BD153ACAE1}">
      <dsp:nvSpPr>
        <dsp:cNvPr id="0" name=""/>
        <dsp:cNvSpPr/>
      </dsp:nvSpPr>
      <dsp:spPr>
        <a:xfrm>
          <a:off x="0" y="3756859"/>
          <a:ext cx="6900512"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756859"/>
          <a:ext cx="6900512" cy="88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Monitorea la actividad de tu cuenta y tus estados de cuenta.</a:t>
          </a:r>
          <a:endParaRPr lang="en-US" sz="2400" kern="1200" dirty="0"/>
        </a:p>
      </dsp:txBody>
      <dsp:txXfrm>
        <a:off x="0" y="3756859"/>
        <a:ext cx="6900512" cy="889350"/>
      </dsp:txXfrm>
    </dsp:sp>
    <dsp:sp modelId="{86E4DFFB-3321-4F3A-9D49-F4F31FDB5C3B}">
      <dsp:nvSpPr>
        <dsp:cNvPr id="0" name=""/>
        <dsp:cNvSpPr/>
      </dsp:nvSpPr>
      <dsp:spPr>
        <a:xfrm>
          <a:off x="0" y="4646210"/>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646210"/>
          <a:ext cx="6900512" cy="88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t>Proteja su información personal.</a:t>
          </a:r>
          <a:endParaRPr lang="en-US" sz="2400" kern="1200" dirty="0"/>
        </a:p>
      </dsp:txBody>
      <dsp:txXfrm>
        <a:off x="0" y="4646210"/>
        <a:ext cx="6900512" cy="889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0726"/>
          <a:ext cx="10662684" cy="10862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28581" y="247539"/>
          <a:ext cx="598004" cy="59742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255168" y="3140"/>
          <a:ext cx="9128584" cy="108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1" tIns="115071" rIns="115071" bIns="115071" numCol="1" spcCol="1270" anchor="ctr" anchorCtr="0">
          <a:noAutofit/>
        </a:bodyPr>
        <a:lstStyle/>
        <a:p>
          <a:pPr marL="0" lvl="0" indent="0" algn="l" defTabSz="889000">
            <a:lnSpc>
              <a:spcPct val="100000"/>
            </a:lnSpc>
            <a:spcBef>
              <a:spcPct val="0"/>
            </a:spcBef>
            <a:spcAft>
              <a:spcPct val="35000"/>
            </a:spcAft>
            <a:buNone/>
          </a:pPr>
          <a:r>
            <a:rPr lang="es" sz="2000" b="1" kern="1200" dirty="0">
              <a:effectLst/>
              <a:latin typeface="Aptos" panose="020B0004020202020204" pitchFamily="34" charset="0"/>
              <a:ea typeface="Aptos" panose="020B0004020202020204" pitchFamily="34" charset="0"/>
              <a:cs typeface="Arial" panose="020B0604020202020204" pitchFamily="34" charset="0"/>
            </a:rPr>
            <a:t>Encuentre fácilmente su dispositivo perdido o robado </a:t>
          </a:r>
          <a:r>
            <a:rPr lang="es" sz="2000" kern="1200" dirty="0">
              <a:effectLst/>
              <a:latin typeface="Aptos" panose="020B0004020202020204" pitchFamily="34" charset="0"/>
              <a:ea typeface="Aptos" panose="020B0004020202020204" pitchFamily="34" charset="0"/>
              <a:cs typeface="Arial" panose="020B0604020202020204" pitchFamily="34" charset="0"/>
            </a:rPr>
            <a:t>: puede mitigar el riesgo registrándose en "Buscar mi dispositivo" de Google y "Buscar mi iPhone" de Apple para poder localizarlo, bloquearlo e incluso borrar sus datos de forma remota si se pierde o lo roban.</a:t>
          </a:r>
          <a:endParaRPr lang="en-US" sz="2000" kern="1200" dirty="0">
            <a:latin typeface="Aptos" panose="020B0004020202020204" pitchFamily="34" charset="0"/>
          </a:endParaRPr>
        </a:p>
      </dsp:txBody>
      <dsp:txXfrm>
        <a:off x="1255168" y="3140"/>
        <a:ext cx="9128584" cy="1087281"/>
      </dsp:txXfrm>
    </dsp:sp>
    <dsp:sp modelId="{C4E9ED3C-7BA5-44DA-B485-7992C21B656E}">
      <dsp:nvSpPr>
        <dsp:cNvPr id="0" name=""/>
        <dsp:cNvSpPr/>
      </dsp:nvSpPr>
      <dsp:spPr>
        <a:xfrm>
          <a:off x="0" y="1354005"/>
          <a:ext cx="10662684" cy="10862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28581" y="1598405"/>
          <a:ext cx="598004" cy="59742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255168" y="1354005"/>
          <a:ext cx="9128584" cy="108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1" tIns="115071" rIns="115071" bIns="115071" numCol="1" spcCol="1270" anchor="ctr" anchorCtr="0">
          <a:noAutofit/>
        </a:bodyPr>
        <a:lstStyle/>
        <a:p>
          <a:pPr marL="0" lvl="0" indent="0" algn="l" defTabSz="889000">
            <a:lnSpc>
              <a:spcPct val="100000"/>
            </a:lnSpc>
            <a:spcBef>
              <a:spcPct val="0"/>
            </a:spcBef>
            <a:spcAft>
              <a:spcPct val="35000"/>
            </a:spcAft>
            <a:buNone/>
          </a:pPr>
          <a:r>
            <a:rPr lang="es" sz="2000" b="1" kern="1200" dirty="0">
              <a:latin typeface="Aptos" panose="020B0004020202020204" pitchFamily="34" charset="0"/>
            </a:rPr>
            <a:t>Microsoft: 4 formas de Mantente seguro en línea </a:t>
          </a:r>
          <a:r>
            <a:rPr lang="es" sz="2000" kern="1200" dirty="0">
              <a:latin typeface="Aptos" panose="020B0004020202020204" pitchFamily="34" charset="0"/>
              <a:hlinkClick xmlns:r="http://schemas.openxmlformats.org/officeDocument/2006/relationships" r:id="rId5" action="ppaction://hlinkfile">
                <a:extLst>
                  <a:ext uri="{A12FA001-AC4F-418D-AE19-62706E023703}">
                    <ahyp:hlinkClr xmlns:ahyp="http://schemas.microsoft.com/office/drawing/2018/hyperlinkcolor" val="tx"/>
                  </a:ext>
                </a:extLst>
              </a:hlinkClick>
            </a:rPr>
            <a:t>file:///C:/Usuarios/Administrador/Descargas/4%20maneras%20de%20mantenerse%20seguro%20en%20línea%20-%202020%20actualización.pdf</a:t>
          </a:r>
          <a:r>
            <a:rPr lang="es" sz="2000" kern="1200" dirty="0">
              <a:latin typeface="Aptos" panose="020B0004020202020204" pitchFamily="34" charset="0"/>
            </a:rPr>
            <a:t> </a:t>
          </a:r>
          <a:endParaRPr lang="en-US" sz="2000" kern="1200" dirty="0">
            <a:solidFill>
              <a:schemeClr val="tx1"/>
            </a:solidFill>
            <a:latin typeface="Aptos" panose="020B0004020202020204" pitchFamily="34" charset="0"/>
          </a:endParaRPr>
        </a:p>
      </dsp:txBody>
      <dsp:txXfrm>
        <a:off x="1255168" y="1354005"/>
        <a:ext cx="9128584" cy="1087281"/>
      </dsp:txXfrm>
    </dsp:sp>
    <dsp:sp modelId="{B8A1163D-9A50-4338-9F8F-9A51F2B46039}">
      <dsp:nvSpPr>
        <dsp:cNvPr id="0" name=""/>
        <dsp:cNvSpPr/>
      </dsp:nvSpPr>
      <dsp:spPr>
        <a:xfrm>
          <a:off x="0" y="2704870"/>
          <a:ext cx="10662684" cy="10862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28581" y="2949270"/>
          <a:ext cx="598004" cy="59742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255168" y="2704870"/>
          <a:ext cx="9128584" cy="108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1" tIns="115071" rIns="115071" bIns="115071" numCol="1" spcCol="1270" anchor="ctr" anchorCtr="0">
          <a:noAutofit/>
        </a:bodyPr>
        <a:lstStyle/>
        <a:p>
          <a:pPr marL="0" lvl="0" indent="0" algn="l" defTabSz="889000">
            <a:lnSpc>
              <a:spcPct val="100000"/>
            </a:lnSpc>
            <a:spcBef>
              <a:spcPct val="0"/>
            </a:spcBef>
            <a:spcAft>
              <a:spcPct val="35000"/>
            </a:spcAft>
            <a:buNone/>
          </a:pPr>
          <a:r>
            <a:rPr lang="es" sz="2000" b="1" i="0" kern="1200" dirty="0">
              <a:solidFill>
                <a:srgbClr val="333333"/>
              </a:solidFill>
              <a:effectLst/>
              <a:latin typeface="Aptos" panose="020B0004020202020204" pitchFamily="34" charset="0"/>
            </a:rPr>
            <a:t>Formas de mantener tu información segura en Mac </a:t>
          </a:r>
          <a:r>
            <a:rPr lang="es" sz="2000" kern="1200" dirty="0">
              <a:latin typeface="Aptos" panose="020B00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https://support.apple.com/guide/mac-help/keep-your-data-safe-mh11402/mac</a:t>
          </a:r>
          <a:r>
            <a:rPr lang="es" sz="2000" kern="1200" dirty="0">
              <a:latin typeface="Aptos" panose="020B0004020202020204" pitchFamily="34" charset="0"/>
            </a:rPr>
            <a:t> </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255168" y="2704870"/>
        <a:ext cx="9128584" cy="1087281"/>
      </dsp:txXfrm>
    </dsp:sp>
    <dsp:sp modelId="{327B0DCB-8183-4A1D-B833-67C81D368094}">
      <dsp:nvSpPr>
        <dsp:cNvPr id="0" name=""/>
        <dsp:cNvSpPr/>
      </dsp:nvSpPr>
      <dsp:spPr>
        <a:xfrm>
          <a:off x="0" y="4055735"/>
          <a:ext cx="10662684" cy="10862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F5F07-6223-48D9-91EE-D60BF49522CA}">
      <dsp:nvSpPr>
        <dsp:cNvPr id="0" name=""/>
        <dsp:cNvSpPr/>
      </dsp:nvSpPr>
      <dsp:spPr>
        <a:xfrm>
          <a:off x="328581" y="4300135"/>
          <a:ext cx="598004" cy="59742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90AB3-BA78-4F03-A4FB-7E404393BA1C}">
      <dsp:nvSpPr>
        <dsp:cNvPr id="0" name=""/>
        <dsp:cNvSpPr/>
      </dsp:nvSpPr>
      <dsp:spPr>
        <a:xfrm>
          <a:off x="1255168" y="4055735"/>
          <a:ext cx="9128584" cy="108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1" tIns="115071" rIns="115071" bIns="115071" numCol="1" spcCol="1270" anchor="ctr" anchorCtr="0">
          <a:noAutofit/>
        </a:bodyPr>
        <a:lstStyle/>
        <a:p>
          <a:pPr marL="0" lvl="0" indent="0" algn="l" defTabSz="889000">
            <a:lnSpc>
              <a:spcPct val="100000"/>
            </a:lnSpc>
            <a:spcBef>
              <a:spcPct val="0"/>
            </a:spcBef>
            <a:spcAft>
              <a:spcPct val="35000"/>
            </a:spcAft>
            <a:buNone/>
          </a:pPr>
          <a:r>
            <a:rPr lang="es" sz="2000" b="1" kern="1200" dirty="0">
              <a:latin typeface="Aptos" panose="020B0004020202020204" pitchFamily="34" charset="0"/>
            </a:rPr>
            <a:t>ESET: </a:t>
          </a:r>
          <a:r>
            <a:rPr lang="es-ES" sz="2000" b="1" kern="1200" dirty="0">
              <a:latin typeface="Aptos" panose="020B0004020202020204" pitchFamily="34" charset="0"/>
            </a:rPr>
            <a:t>Seguro en línea: </a:t>
          </a:r>
          <a:r>
            <a:rPr lang="es" sz="2000" kern="1200" dirty="0">
              <a:latin typeface="Aptos" panose="020B0004020202020204" pitchFamily="34" charset="0"/>
            </a:rPr>
            <a:t>https://bezpecnenanete.eset.com/sk/o-bezpecne-na-nete/</a:t>
          </a:r>
        </a:p>
      </dsp:txBody>
      <dsp:txXfrm>
        <a:off x="1255168" y="4055735"/>
        <a:ext cx="9128584" cy="10872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E2ED7-34DC-4705-AE51-796430D52F2C}" type="datetimeFigureOut">
              <a:rPr lang="sk-SK" smtClean="0"/>
              <a:t>20. 10. 2024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FAB10-14CD-4F76-B801-EB1F7522999B}" type="slidenum">
              <a:rPr lang="sk-SK" smtClean="0"/>
              <a:t>‹#›</a:t>
            </a:fld>
            <a:endParaRPr lang="sk-SK"/>
          </a:p>
        </p:txBody>
      </p:sp>
    </p:spTree>
    <p:extLst>
      <p:ext uri="{BB962C8B-B14F-4D97-AF65-F5344CB8AC3E}">
        <p14:creationId xmlns:p14="http://schemas.microsoft.com/office/powerpoint/2010/main" val="9160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"Comencemos por entender qué significa realmente el bienestar digital. Se trata de encontrar el equilibrio entre usar la tecnología para mejorar nuestras vidas y asegurarnos de que no nos domine. Exploraremos formas prácticas de lograr este equilibrio".</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42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2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40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9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51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1498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8719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6601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2140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82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998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98374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1696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13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20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16859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123953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20.10.2024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33698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5904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120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617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2776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4940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591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893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1493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60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79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9711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8108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5315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825469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258913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904338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21884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694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33492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0560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33603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51440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44533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7666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7890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63677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5417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61214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89309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974953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s" b="1" dirty="0">
                <a:solidFill>
                  <a:srgbClr val="FFAA5A"/>
                </a:solidFill>
                <a:latin typeface="+mn-lt"/>
                <a:ea typeface="Cambria" panose="02040503050406030204" pitchFamily="18" charset="0"/>
                <a:cs typeface="Calibri" panose="020F0502020204030204" pitchFamily="34" charset="0"/>
              </a:rPr>
              <a:t>Seguridad digital: Conclusiones</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s" sz="3600" dirty="0">
                <a:latin typeface="Aptos" panose="020B0004020202020204" pitchFamily="34" charset="0"/>
              </a:rPr>
              <a:t>Subsección 4 </a:t>
            </a:r>
            <a:br>
              <a:rPr lang="en-US" sz="3600" dirty="0">
                <a:latin typeface="Aptos" panose="020B0004020202020204" pitchFamily="34" charset="0"/>
              </a:rPr>
            </a:br>
            <a:r>
              <a:rPr lang="es" sz="3600" dirty="0">
                <a:solidFill>
                  <a:srgbClr val="FFAA5A"/>
                </a:solidFill>
                <a:latin typeface="Aptos" panose="020B0004020202020204" pitchFamily="34" charset="0"/>
                <a:cs typeface="Calibri" panose="020F0502020204030204" pitchFamily="34" charset="0"/>
              </a:rPr>
              <a:t>Seguridad de la banca por Internet</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22927803"/>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88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s" sz="4300" b="1" dirty="0">
                <a:solidFill>
                  <a:srgbClr val="92BAB5"/>
                </a:solidFill>
                <a:latin typeface="Aptos" panose="020B0004020202020204" pitchFamily="34" charset="0"/>
                <a:ea typeface="Cambria" panose="02040503050406030204" pitchFamily="18" charset="0"/>
              </a:rPr>
              <a:t>Seguridad en la banca por Internet </a:t>
            </a:r>
            <a:br>
              <a:rPr lang="sk-SK" sz="4300" b="1" dirty="0">
                <a:solidFill>
                  <a:srgbClr val="92BAB5"/>
                </a:solidFill>
                <a:latin typeface="Aptos" panose="020B0004020202020204" pitchFamily="34" charset="0"/>
                <a:ea typeface="Cambria" panose="02040503050406030204" pitchFamily="18" charset="0"/>
              </a:rPr>
            </a:br>
            <a:r>
              <a:rPr lang="es" b="1" dirty="0">
                <a:solidFill>
                  <a:srgbClr val="FFAA5A"/>
                </a:solidFill>
                <a:latin typeface="+mn-lt"/>
                <a:ea typeface="Cambria" panose="02040503050406030204" pitchFamily="18" charset="0"/>
                <a:cs typeface="Calibri" panose="020F0502020204030204" pitchFamily="34" charset="0"/>
              </a:rPr>
              <a:t>: consejos y trucos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9416682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7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Autofit/>
          </a:bodyPr>
          <a:lstStyle/>
          <a:p>
            <a:r>
              <a:rPr lang="es" sz="3600" dirty="0">
                <a:latin typeface="Aptos" panose="020B0004020202020204" pitchFamily="34" charset="0"/>
                <a:ea typeface="Cambria"/>
              </a:rPr>
              <a:t>10 acciones básicas que debemos adoptar para aumentar nuestra resiliencia digital:</a:t>
            </a:r>
            <a:endParaRPr lang="en-US"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99410" y="1449229"/>
            <a:ext cx="9593179" cy="5043646"/>
          </a:xfrm>
        </p:spPr>
        <p:txBody>
          <a:bodyPr vert="horz" lIns="91440" tIns="45720" rIns="91440" bIns="45720" rtlCol="0">
            <a:normAutofit fontScale="92500" lnSpcReduction="10000"/>
          </a:bodyPr>
          <a:lstStyle/>
          <a:p>
            <a:pPr marL="457200" indent="-457200">
              <a:buFont typeface="+mj-lt"/>
              <a:buAutoNum type="arabicParenR"/>
            </a:pPr>
            <a:r>
              <a:rPr lang="es" sz="2200" b="1" dirty="0">
                <a:latin typeface="Aptos" panose="020B0004020202020204" pitchFamily="34" charset="0"/>
                <a:ea typeface="Cambria"/>
              </a:rPr>
              <a:t>Haga que los dispositivos digitales estén bloqueados y seguros .</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Crea contraseñas seguras para acceder a cualquier dispositivo y cuenta .</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Configure la autenticación de dos factores/multifactor para acceder a cualquier dispositivo </a:t>
            </a:r>
            <a:br>
              <a:rPr lang="sk-SK" sz="2200" b="1" dirty="0">
                <a:latin typeface="Aptos" panose="020B0004020202020204" pitchFamily="34" charset="0"/>
                <a:ea typeface="Cambria"/>
              </a:rPr>
            </a:br>
            <a:r>
              <a:rPr lang="es" sz="2200" b="1" dirty="0">
                <a:latin typeface="Aptos" panose="020B0004020202020204" pitchFamily="34" charset="0"/>
                <a:ea typeface="Cambria"/>
              </a:rPr>
              <a:t>y cuenta.</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Revise o filtre remitentes desconocidos: no responda a mensajes </a:t>
            </a:r>
            <a:br>
              <a:rPr lang="sk-SK" sz="2200" b="1" dirty="0">
                <a:latin typeface="Aptos" panose="020B0004020202020204" pitchFamily="34" charset="0"/>
                <a:ea typeface="Cambria"/>
              </a:rPr>
            </a:br>
            <a:r>
              <a:rPr lang="es" sz="2200" b="1" dirty="0">
                <a:latin typeface="Aptos" panose="020B0004020202020204" pitchFamily="34" charset="0"/>
                <a:ea typeface="Cambria"/>
              </a:rPr>
              <a:t>de remitentes desconocidos.</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Realizar todas las actualizaciones de software.</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Descargue software y aplicaciones de las tiendas oficiales.</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Verifique la configuración de “privacidad y seguridad” del navegador.</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Visite sitios web legítimos: verifique la seguridad del sitio web.</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Utilice minoristas confiables: compre en sitios web populares o conocidos.</a:t>
            </a:r>
            <a:endParaRPr lang="en-GB" sz="2200" b="1" dirty="0">
              <a:latin typeface="Aptos" panose="020B0004020202020204" pitchFamily="34" charset="0"/>
              <a:ea typeface="Cambria"/>
            </a:endParaRPr>
          </a:p>
          <a:p>
            <a:pPr marL="457200" indent="-457200">
              <a:buFont typeface="+mj-lt"/>
              <a:buAutoNum type="arabicParenR"/>
            </a:pPr>
            <a:r>
              <a:rPr lang="es" sz="2200" b="1" dirty="0">
                <a:latin typeface="Aptos" panose="020B0004020202020204" pitchFamily="34" charset="0"/>
                <a:ea typeface="Cambria"/>
              </a:rPr>
              <a:t>Utilice la banca por Internet con conexiones a Internet seguras: evite utilizar wifi público.</a:t>
            </a:r>
          </a:p>
        </p:txBody>
      </p:sp>
    </p:spTree>
    <p:extLst>
      <p:ext uri="{BB962C8B-B14F-4D97-AF65-F5344CB8AC3E}">
        <p14:creationId xmlns:p14="http://schemas.microsoft.com/office/powerpoint/2010/main" val="23485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s" sz="3600" dirty="0">
                <a:latin typeface="Aptos" panose="020B0004020202020204" pitchFamily="34" charset="0"/>
              </a:rPr>
              <a:t>Consejos y lecturas recomendadas</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412119905"/>
              </p:ext>
            </p:extLst>
          </p:nvPr>
        </p:nvGraphicFramePr>
        <p:xfrm>
          <a:off x="764658" y="1254642"/>
          <a:ext cx="10662684" cy="514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88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Licencia </a:t>
            </a:r>
            <a:r>
              <a:rPr kumimoji="0" lang="e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libre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El producto desarrollado aquí como parte del proyecto "</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Building Digital Resilience ​by Making Digital Wellbeing ​and Security Accessible to All</a:t>
            </a: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se desarrolló con el apoyo de la Comisión Europea y refleja exclusivamente la opinión del autor. La Comisión Europea no es responsable del contenido de los documentos.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Licencia Creative Commons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la misma, se debe :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obra no podrá ser utilizada con fines comerciales.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Si recompone, convierte o amplía la obra, sus contribuciones deben publicarse bajo la misma licencia que el original.</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Descargo de responsabilidad:</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s" sz="4400" kern="1200" dirty="0">
                <a:latin typeface="Aptos" panose="020B0004020202020204" pitchFamily="34" charset="0"/>
                <a:ea typeface="+mj-ea"/>
              </a:rPr>
              <a:t>Seguridad digital</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347903" y="1923839"/>
            <a:ext cx="6481837" cy="4351338"/>
          </a:xfrm>
        </p:spPr>
        <p:txBody>
          <a:bodyPr vert="horz" lIns="91440" tIns="45720" rIns="91440" bIns="45720" rtlCol="0">
            <a:normAutofit/>
          </a:bodyPr>
          <a:lstStyle/>
          <a:p>
            <a:r>
              <a:rPr lang="es" dirty="0">
                <a:latin typeface="Aptos" panose="020B0004020202020204" pitchFamily="34" charset="0"/>
                <a:ea typeface="+mn-ea"/>
              </a:rPr>
              <a:t>La seguridad en el entorno en línea es uno de los mayores problemas que enfrentan las personas en el mundo moderno actual.</a:t>
            </a:r>
          </a:p>
          <a:p>
            <a:r>
              <a:rPr lang="es" dirty="0">
                <a:latin typeface="Aptos" panose="020B0004020202020204" pitchFamily="34" charset="0"/>
                <a:ea typeface="+mn-ea"/>
              </a:rPr>
              <a:t>Proteger su identidad, sus datos y sus dispositivos es un desafío inevitable que no puede tomarse a la ligera.</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A green lock on a circuit board&#10;&#10;Description automatically generated">
            <a:extLst>
              <a:ext uri="{FF2B5EF4-FFF2-40B4-BE49-F238E27FC236}">
                <a16:creationId xmlns:a16="http://schemas.microsoft.com/office/drawing/2014/main" id="{BDE8FAE4-0C95-C8E4-1A74-DBD9F7BB8843}"/>
              </a:ext>
            </a:extLst>
          </p:cNvPr>
          <p:cNvPicPr>
            <a:picLocks noChangeAspect="1"/>
          </p:cNvPicPr>
          <p:nvPr/>
        </p:nvPicPr>
        <p:blipFill>
          <a:blip r:embed="rId3"/>
          <a:srcRect l="24799" r="25145"/>
          <a:stretch/>
        </p:blipFill>
        <p:spPr>
          <a:xfrm>
            <a:off x="8124970" y="1425255"/>
            <a:ext cx="3113076" cy="3498294"/>
          </a:xfrm>
          <a:prstGeom prst="rect">
            <a:avLst/>
          </a:prstGeom>
        </p:spPr>
      </p:pic>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txBody>
          <a:bodyPr>
            <a:normAutofit/>
          </a:bodyPr>
          <a:lstStyle/>
          <a:p>
            <a:r>
              <a:rPr lang="es" dirty="0">
                <a:solidFill>
                  <a:srgbClr val="FFFFFF"/>
                </a:solidFill>
                <a:latin typeface="Aptos" panose="020B0004020202020204" pitchFamily="34" charset="0"/>
                <a:cs typeface="Calibri Light" panose="020F0302020204030204" pitchFamily="34" charset="0"/>
              </a:rPr>
              <a:t>Módulo de seguridad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7417032" cy="5695156"/>
          </a:xfrm>
        </p:spPr>
        <p:txBody>
          <a:bodyPr anchor="ctr">
            <a:normAutofit/>
          </a:bodyPr>
          <a:lstStyle/>
          <a:p>
            <a:pPr marL="0" indent="0">
              <a:spcAft>
                <a:spcPts val="600"/>
              </a:spcAft>
              <a:buNone/>
            </a:pPr>
            <a:r>
              <a:rPr lang="es" sz="3200" dirty="0">
                <a:latin typeface="Aptos" panose="020B0004020202020204" pitchFamily="34" charset="0"/>
                <a:cs typeface="Calibri" panose="020F0502020204030204" pitchFamily="34" charset="0"/>
              </a:rPr>
              <a:t>El objetivo del </a:t>
            </a:r>
            <a:r>
              <a:rPr lang="es" sz="3200" b="1" dirty="0">
                <a:solidFill>
                  <a:srgbClr val="FFAA5A"/>
                </a:solidFill>
                <a:latin typeface="Aptos" panose="020B0004020202020204" pitchFamily="34" charset="0"/>
                <a:cs typeface="Calibri" panose="020F0502020204030204" pitchFamily="34" charset="0"/>
              </a:rPr>
              <a:t>Módulo de Seguridad Digital </a:t>
            </a:r>
            <a:r>
              <a:rPr lang="es" sz="3200" dirty="0">
                <a:latin typeface="Aptos" panose="020B0004020202020204" pitchFamily="34" charset="0"/>
                <a:cs typeface="Calibri" panose="020F0502020204030204" pitchFamily="34" charset="0"/>
              </a:rPr>
              <a:t>es dotar </a:t>
            </a:r>
            <a:r>
              <a:rPr lang="es" sz="3200" b="1" dirty="0">
                <a:latin typeface="Aptos" panose="020B0004020202020204" pitchFamily="34" charset="0"/>
                <a:cs typeface="Calibri" panose="020F0502020204030204" pitchFamily="34" charset="0"/>
              </a:rPr>
              <a:t>a los adultos </a:t>
            </a:r>
            <a:r>
              <a:rPr lang="es" sz="3200" dirty="0">
                <a:latin typeface="Aptos" panose="020B0004020202020204" pitchFamily="34" charset="0"/>
                <a:cs typeface="Calibri" panose="020F0502020204030204" pitchFamily="34" charset="0"/>
              </a:rPr>
              <a:t>de las </a:t>
            </a:r>
            <a:r>
              <a:rPr lang="es" sz="3200" b="1" dirty="0">
                <a:latin typeface="Aptos" panose="020B0004020202020204" pitchFamily="34" charset="0"/>
                <a:cs typeface="Calibri" panose="020F0502020204030204" pitchFamily="34" charset="0"/>
              </a:rPr>
              <a:t>habilidades </a:t>
            </a:r>
            <a:r>
              <a:rPr lang="es" sz="3200" dirty="0">
                <a:latin typeface="Aptos" panose="020B0004020202020204" pitchFamily="34" charset="0"/>
                <a:cs typeface="Calibri" panose="020F0502020204030204" pitchFamily="34" charset="0"/>
              </a:rPr>
              <a:t>necesarias para comportarse de manera responsable en el mundo en línea y desarrollar </a:t>
            </a:r>
            <a:r>
              <a:rPr lang="es" sz="3200" b="1" dirty="0">
                <a:latin typeface="Aptos" panose="020B0004020202020204" pitchFamily="34" charset="0"/>
                <a:cs typeface="Calibri" panose="020F0502020204030204" pitchFamily="34" charset="0"/>
              </a:rPr>
              <a:t>competencias adultas </a:t>
            </a:r>
            <a:r>
              <a:rPr lang="es" sz="3200" dirty="0">
                <a:latin typeface="Aptos" panose="020B0004020202020204" pitchFamily="34" charset="0"/>
                <a:cs typeface="Calibri" panose="020F0502020204030204" pitchFamily="34" charset="0"/>
              </a:rPr>
              <a:t>para </a:t>
            </a:r>
            <a:r>
              <a:rPr lang="es" sz="3200" b="1" dirty="0">
                <a:solidFill>
                  <a:srgbClr val="FFAA5A"/>
                </a:solidFill>
                <a:latin typeface="Aptos" panose="020B0004020202020204" pitchFamily="34" charset="0"/>
                <a:cs typeface="Calibri" panose="020F0502020204030204" pitchFamily="34" charset="0"/>
              </a:rPr>
              <a:t>la resiliencia digital</a:t>
            </a:r>
            <a:r>
              <a:rPr lang="es" sz="3200" dirty="0">
                <a:latin typeface="Aptos" panose="020B0004020202020204" pitchFamily="34" charset="0"/>
                <a:cs typeface="Calibri" panose="020F0502020204030204" pitchFamily="34" charset="0"/>
              </a:rPr>
              <a:t>.</a:t>
            </a:r>
          </a:p>
          <a:p>
            <a:pPr marL="0" indent="0">
              <a:spcAft>
                <a:spcPts val="600"/>
              </a:spcAft>
              <a:buNone/>
            </a:pPr>
            <a:r>
              <a:rPr lang="es" sz="3200" dirty="0">
                <a:latin typeface="Aptos" panose="020B0004020202020204" pitchFamily="34" charset="0"/>
                <a:cs typeface="Calibri" panose="020F0502020204030204" pitchFamily="34" charset="0"/>
              </a:rPr>
              <a:t>Contenido del módulo:</a:t>
            </a:r>
          </a:p>
          <a:p>
            <a:pPr>
              <a:spcAft>
                <a:spcPts val="600"/>
              </a:spcAft>
            </a:pPr>
            <a:r>
              <a:rPr lang="es" sz="3200" dirty="0">
                <a:latin typeface="Aptos" panose="020B0004020202020204" pitchFamily="34" charset="0"/>
                <a:cs typeface="Calibri" panose="020F0502020204030204" pitchFamily="34" charset="0"/>
              </a:rPr>
              <a:t>Identidad digital y huella digital</a:t>
            </a:r>
          </a:p>
          <a:p>
            <a:pPr>
              <a:spcAft>
                <a:spcPts val="600"/>
              </a:spcAft>
            </a:pPr>
            <a:r>
              <a:rPr lang="es" sz="3200" dirty="0">
                <a:latin typeface="Aptos" panose="020B0004020202020204" pitchFamily="34" charset="0"/>
                <a:cs typeface="Calibri" panose="020F0502020204030204" pitchFamily="34" charset="0"/>
              </a:rPr>
              <a:t>Hábitos de seguridad digital</a:t>
            </a:r>
          </a:p>
          <a:p>
            <a:pPr lvl="1">
              <a:spcAft>
                <a:spcPts val="600"/>
              </a:spcAft>
              <a:buFont typeface="Wingdings" pitchFamily="2" charset="2"/>
              <a:buChar char="§"/>
            </a:pPr>
            <a:endParaRPr lang="en-US" sz="320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928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s" sz="4000" dirty="0">
                <a:latin typeface="Aptos" panose="020B0004020202020204" pitchFamily="34" charset="0"/>
              </a:rPr>
              <a:t>Subsección 1 </a:t>
            </a:r>
            <a:br>
              <a:rPr lang="en-US" sz="4000" dirty="0">
                <a:latin typeface="Aptos" panose="020B0004020202020204" pitchFamily="34" charset="0"/>
              </a:rPr>
            </a:br>
            <a:r>
              <a:rPr lang="es" sz="4000" dirty="0">
                <a:solidFill>
                  <a:srgbClr val="FFAA5A"/>
                </a:solidFill>
                <a:latin typeface="Aptos" panose="020B0004020202020204" pitchFamily="34" charset="0"/>
                <a:cs typeface="Calibri" panose="020F0502020204030204" pitchFamily="34" charset="0"/>
              </a:rPr>
              <a:t>Identidad digital y huella digital</a:t>
            </a:r>
            <a:endParaRPr lang="mk-MK" sz="40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3135315465"/>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25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416774" y="640823"/>
            <a:ext cx="3636885" cy="5583148"/>
          </a:xfrm>
        </p:spPr>
        <p:txBody>
          <a:bodyPr anchor="ctr">
            <a:normAutofit/>
          </a:bodyPr>
          <a:lstStyle/>
          <a:p>
            <a:r>
              <a:rPr lang="es" sz="4300" b="1" dirty="0">
                <a:solidFill>
                  <a:srgbClr val="92BAB5"/>
                </a:solidFill>
                <a:latin typeface="Aptos" panose="020B0004020202020204" pitchFamily="34" charset="0"/>
                <a:ea typeface="Cambria" panose="02040503050406030204" pitchFamily="18" charset="0"/>
              </a:rPr>
              <a:t>Identidad digital y huella digital</a:t>
            </a:r>
            <a:br>
              <a:rPr lang="es" sz="4300" b="1" dirty="0">
                <a:solidFill>
                  <a:srgbClr val="92BAB5"/>
                </a:solidFill>
                <a:latin typeface="Aptos" panose="020B0004020202020204" pitchFamily="34" charset="0"/>
                <a:ea typeface="Cambria" panose="02040503050406030204" pitchFamily="18" charset="0"/>
              </a:rPr>
            </a:br>
            <a:r>
              <a:rPr lang="es" b="1" dirty="0">
                <a:solidFill>
                  <a:srgbClr val="FFAA5A"/>
                </a:solidFill>
                <a:latin typeface="+mn-lt"/>
                <a:ea typeface="Cambria" panose="02040503050406030204" pitchFamily="18" charset="0"/>
                <a:cs typeface="Calibri" panose="020F0502020204030204" pitchFamily="34" charset="0"/>
              </a:rPr>
              <a:t>: Consejos y trucos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203786498"/>
              </p:ext>
            </p:extLst>
          </p:nvPr>
        </p:nvGraphicFramePr>
        <p:xfrm>
          <a:off x="4648018" y="368968"/>
          <a:ext cx="6900512" cy="6079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08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s" sz="4000" dirty="0">
                <a:latin typeface="Aptos" panose="020B0004020202020204" pitchFamily="34" charset="0"/>
              </a:rPr>
              <a:t>Subsección 2 </a:t>
            </a:r>
            <a:br>
              <a:rPr lang="en-US" sz="4000" dirty="0">
                <a:latin typeface="Aptos" panose="020B0004020202020204" pitchFamily="34" charset="0"/>
              </a:rPr>
            </a:br>
            <a:r>
              <a:rPr lang="es" sz="4000" dirty="0">
                <a:solidFill>
                  <a:srgbClr val="FFAA5A"/>
                </a:solidFill>
                <a:latin typeface="Aptos" panose="020B0004020202020204" pitchFamily="34" charset="0"/>
                <a:cs typeface="Calibri" panose="020F0502020204030204" pitchFamily="34" charset="0"/>
              </a:rPr>
              <a:t>Hábitos de seguridad digital</a:t>
            </a:r>
            <a:endParaRPr lang="mk-MK" sz="40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962683696"/>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82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000" dirty="0">
                <a:latin typeface="Aptos" panose="020B0004020202020204" pitchFamily="34" charset="0"/>
                <a:cs typeface="Calibri" panose="020F0502020204030204" pitchFamily="34" charset="0"/>
              </a:rPr>
              <a:t>Digital Security Habits</a:t>
            </a:r>
            <a:br>
              <a:rPr lang="sk-SK" sz="4300" b="1" dirty="0">
                <a:solidFill>
                  <a:srgbClr val="92BAB5"/>
                </a:solidFill>
                <a:latin typeface="Aptos" panose="020B0004020202020204" pitchFamily="34" charset="0"/>
              </a:rPr>
            </a:br>
            <a:r>
              <a:rPr lang="en-US" b="1" dirty="0">
                <a:solidFill>
                  <a:srgbClr val="FFAA5A"/>
                </a:solidFill>
                <a:latin typeface="+mn-lt"/>
                <a:ea typeface="Cambria" panose="02040503050406030204" pitchFamily="18" charset="0"/>
                <a:cs typeface="Calibri" panose="020F0502020204030204" pitchFamily="34" charset="0"/>
              </a:rPr>
              <a:t>– tips and tricks</a:t>
            </a:r>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1442864552"/>
              </p:ext>
            </p:extLst>
          </p:nvPr>
        </p:nvGraphicFramePr>
        <p:xfrm>
          <a:off x="4195344" y="254000"/>
          <a:ext cx="7592268" cy="634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45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s" sz="3600" dirty="0">
                <a:latin typeface="Aptos" panose="020B0004020202020204" pitchFamily="34" charset="0"/>
              </a:rPr>
              <a:t>Subsección 3 </a:t>
            </a:r>
            <a:br>
              <a:rPr lang="en-US" sz="3600" dirty="0">
                <a:latin typeface="Aptos" panose="020B0004020202020204" pitchFamily="34" charset="0"/>
              </a:rPr>
            </a:br>
            <a:r>
              <a:rPr lang="es" sz="3600" dirty="0">
                <a:solidFill>
                  <a:srgbClr val="FFAA5A"/>
                </a:solidFill>
                <a:latin typeface="Aptos" panose="020B0004020202020204" pitchFamily="34" charset="0"/>
                <a:cs typeface="Calibri" panose="020F0502020204030204" pitchFamily="34" charset="0"/>
              </a:rPr>
              <a:t>Seguridad en redes sociales</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3690377872"/>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97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s" sz="4300" b="1" dirty="0">
                <a:solidFill>
                  <a:srgbClr val="92BAB5"/>
                </a:solidFill>
                <a:latin typeface="Aptos" panose="020B0004020202020204" pitchFamily="34" charset="0"/>
                <a:ea typeface="Cambria" panose="02040503050406030204" pitchFamily="18" charset="0"/>
              </a:rPr>
              <a:t>Seguridad en las redes sociales </a:t>
            </a:r>
            <a:br>
              <a:rPr lang="sk-SK" sz="4300" b="1" dirty="0">
                <a:solidFill>
                  <a:srgbClr val="92BAB5"/>
                </a:solidFill>
                <a:latin typeface="Aptos" panose="020B0004020202020204" pitchFamily="34" charset="0"/>
                <a:ea typeface="Cambria" panose="02040503050406030204" pitchFamily="18" charset="0"/>
              </a:rPr>
            </a:br>
            <a:r>
              <a:rPr lang="es" b="1" dirty="0">
                <a:solidFill>
                  <a:srgbClr val="FFAA5A"/>
                </a:solidFill>
                <a:latin typeface="+mn-lt"/>
                <a:ea typeface="Cambria" panose="02040503050406030204" pitchFamily="18" charset="0"/>
                <a:cs typeface="Calibri" panose="020F0502020204030204" pitchFamily="34" charset="0"/>
              </a:rPr>
              <a:t>: consejos y trucos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147740903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385094"/>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Umožňuje vytvoriť nový dokument." ma:contentTypeScope="" ma:versionID="cb7dbed4830c057e5e344b17d571cc31">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5c3f907deed90a225b1b004803ff938"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Značky obrázka"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Zdieľané s podrobnosťami"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22E35-08DB-42A4-B173-BCC72FF48001}">
  <ds:schemaRefs>
    <ds:schemaRef ds:uri="http://schemas.microsoft.com/sharepoint/v3/contenttype/forms"/>
  </ds:schemaRefs>
</ds:datastoreItem>
</file>

<file path=customXml/itemProps2.xml><?xml version="1.0" encoding="utf-8"?>
<ds:datastoreItem xmlns:ds="http://schemas.openxmlformats.org/officeDocument/2006/customXml" ds:itemID="{914718C3-1161-454B-8EFB-E9E1B20FC13B}">
  <ds:schemaRefs>
    <ds:schemaRef ds:uri="http://schemas.microsoft.com/office/2006/metadata/properties"/>
    <ds:schemaRef ds:uri="http://schemas.microsoft.com/office/infopath/2007/PartnerControls"/>
    <ds:schemaRef ds:uri="86c132ca-d2ce-4f1f-9992-28ad6e1060fc"/>
    <ds:schemaRef ds:uri="48bc9dea-9bf6-49de-a95a-f1fa7fcbbbfa"/>
    <ds:schemaRef ds:uri="31b0f1b5-1a63-45f8-853b-22b3566b22e9"/>
    <ds:schemaRef ds:uri="c4569630-81ac-4fe0-a81e-3f9a2f8dc51d"/>
  </ds:schemaRefs>
</ds:datastoreItem>
</file>

<file path=customXml/itemProps3.xml><?xml version="1.0" encoding="utf-8"?>
<ds:datastoreItem xmlns:ds="http://schemas.openxmlformats.org/officeDocument/2006/customXml" ds:itemID="{2BDD1319-9230-426C-9895-DF6B5AC6FCDE}"/>
</file>

<file path=docProps/app.xml><?xml version="1.0" encoding="utf-8"?>
<Properties xmlns="http://schemas.openxmlformats.org/officeDocument/2006/extended-properties" xmlns:vt="http://schemas.openxmlformats.org/officeDocument/2006/docPropsVTypes">
  <Template/>
  <TotalTime>285</TotalTime>
  <Words>1362</Words>
  <Application>Microsoft Office PowerPoint</Application>
  <PresentationFormat>Širokouhlá</PresentationFormat>
  <Paragraphs>101</Paragraphs>
  <Slides>14</Slides>
  <Notes>6</Notes>
  <HiddenSlides>0</HiddenSlides>
  <MMClips>0</MMClips>
  <ScaleCrop>false</ScaleCrop>
  <HeadingPairs>
    <vt:vector size="6" baseType="variant">
      <vt:variant>
        <vt:lpstr>Použité písma</vt:lpstr>
      </vt:variant>
      <vt:variant>
        <vt:i4>7</vt:i4>
      </vt:variant>
      <vt:variant>
        <vt:lpstr>Motív</vt:lpstr>
      </vt:variant>
      <vt:variant>
        <vt:i4>4</vt:i4>
      </vt:variant>
      <vt:variant>
        <vt:lpstr>Nadpisy snímok</vt:lpstr>
      </vt:variant>
      <vt:variant>
        <vt:i4>14</vt:i4>
      </vt:variant>
    </vt:vector>
  </HeadingPairs>
  <TitlesOfParts>
    <vt:vector size="25" baseType="lpstr">
      <vt:lpstr>Aptos</vt:lpstr>
      <vt:lpstr>Aptos Display</vt:lpstr>
      <vt:lpstr>Arial</vt:lpstr>
      <vt:lpstr>Calibri</vt:lpstr>
      <vt:lpstr>Cambria</vt:lpstr>
      <vt:lpstr>Söhne</vt:lpstr>
      <vt:lpstr>Wingdings</vt:lpstr>
      <vt:lpstr>Motív Office</vt:lpstr>
      <vt:lpstr>1_Motív Office</vt:lpstr>
      <vt:lpstr>Office Theme</vt:lpstr>
      <vt:lpstr>2_Motív Office</vt:lpstr>
      <vt:lpstr>Seguridad digital: Conclusiones</vt:lpstr>
      <vt:lpstr>Seguridad digital</vt:lpstr>
      <vt:lpstr>Módulo de seguridad digital</vt:lpstr>
      <vt:lpstr>Subsección 1  Identidad digital y huella digital</vt:lpstr>
      <vt:lpstr>Identidad digital y huella digital : Consejos y trucos</vt:lpstr>
      <vt:lpstr>Subsección 2  Hábitos de seguridad digital</vt:lpstr>
      <vt:lpstr>Digital Security Habits – tips and tricks</vt:lpstr>
      <vt:lpstr>Subsección 3  Seguridad en redes sociales</vt:lpstr>
      <vt:lpstr>Seguridad en las redes sociales  : consejos y trucos</vt:lpstr>
      <vt:lpstr>Subsección 4  Seguridad de la banca por Internet</vt:lpstr>
      <vt:lpstr>Seguridad en la banca por Internet  : consejos y trucos</vt:lpstr>
      <vt:lpstr>10 acciones básicas que debemos adoptar para aumentar nuestra resiliencia digital:</vt:lpstr>
      <vt:lpstr>Consejos y lecturas recomendadas</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Seguridad digital: Conclusiones</dc:title>
  <dc:creator>Marcela Hallová</dc:creator>
  <cp:lastModifiedBy>Martina Hanová</cp:lastModifiedBy>
  <cp:revision>19</cp:revision>
  <dcterms:created xsi:type="dcterms:W3CDTF">2024-06-11T13:21:59Z</dcterms:created>
  <dcterms:modified xsi:type="dcterms:W3CDTF">2024-10-20T16:55:12Z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