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9"/>
  </p:notesMasterIdLst>
  <p:sldIdLst>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278" r:id="rId27"/>
    <p:sldId id="265" r:id="rId28"/>
  </p:sldIdLst>
  <p:sldSz cx="18288000" cy="10287000"/>
  <p:notesSz cx="6858000" cy="9144000"/>
  <p:embeddedFontLst>
    <p:embeddedFont>
      <p:font typeface="Cambria" panose="02040503050406030204" pitchFamily="18" charset="0"/>
      <p:regular r:id="rId30"/>
      <p:bold r:id="rId31"/>
      <p:italic r:id="rId32"/>
      <p:boldItalic r:id="rId33"/>
    </p:embeddedFont>
  </p:embeddedFontLst>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5A"/>
    <a:srgbClr val="92BA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1D447B-F656-4FF7-A5D2-529D2D8C46F0}" v="3" dt="2024-10-23T12:34:12.1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5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Hanová" userId="S::hanova@uniag.sk::3d22e42d-bb89-40fb-8988-9efa43568f68" providerId="AD" clId="Web-{C71D447B-F656-4FF7-A5D2-529D2D8C46F0}"/>
    <pc:docChg chg="delSld">
      <pc:chgData name="Martina Hanová" userId="S::hanova@uniag.sk::3d22e42d-bb89-40fb-8988-9efa43568f68" providerId="AD" clId="Web-{C71D447B-F656-4FF7-A5D2-529D2D8C46F0}" dt="2024-10-23T12:34:12.101" v="2"/>
      <pc:docMkLst>
        <pc:docMk/>
      </pc:docMkLst>
      <pc:sldChg chg="del">
        <pc:chgData name="Martina Hanová" userId="S::hanova@uniag.sk::3d22e42d-bb89-40fb-8988-9efa43568f68" providerId="AD" clId="Web-{C71D447B-F656-4FF7-A5D2-529D2D8C46F0}" dt="2024-10-23T12:34:12.101" v="2"/>
        <pc:sldMkLst>
          <pc:docMk/>
          <pc:sldMk cId="0" sldId="282"/>
        </pc:sldMkLst>
      </pc:sldChg>
      <pc:sldChg chg="del">
        <pc:chgData name="Martina Hanová" userId="S::hanova@uniag.sk::3d22e42d-bb89-40fb-8988-9efa43568f68" providerId="AD" clId="Web-{C71D447B-F656-4FF7-A5D2-529D2D8C46F0}" dt="2024-10-23T12:34:06.976" v="0"/>
        <pc:sldMkLst>
          <pc:docMk/>
          <pc:sldMk cId="3068211290" sldId="290"/>
        </pc:sldMkLst>
      </pc:sldChg>
      <pc:sldChg chg="del">
        <pc:chgData name="Martina Hanová" userId="S::hanova@uniag.sk::3d22e42d-bb89-40fb-8988-9efa43568f68" providerId="AD" clId="Web-{C71D447B-F656-4FF7-A5D2-529D2D8C46F0}" dt="2024-10-23T12:34:11.726" v="1"/>
        <pc:sldMkLst>
          <pc:docMk/>
          <pc:sldMk cId="2546280741" sldId="328"/>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echcrunch.com/2019/09/26/privacy-queen-of-human-rights-in-a-digital-world/" TargetMode="External"/><Relationship Id="rId1" Type="http://schemas.openxmlformats.org/officeDocument/2006/relationships/hyperlink" Target="https://www.eff.org/issues/privacy" TargetMode="Externa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hyperlink" Target="https://techcrunch.com/2019/09/26/privacy-queen-of-human-rights-in-a-digital-world/" TargetMode="External"/><Relationship Id="rId5" Type="http://schemas.openxmlformats.org/officeDocument/2006/relationships/hyperlink" Target="https://www.eff.org/issues/privacy" TargetMode="External"/><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5DB165-D3FA-48F5-B897-6D11180F3A13}"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F9C2F4BE-EB9B-4688-A872-ADD58D39D041}">
      <dgm:prSet custT="1"/>
      <dgm:spPr/>
      <dgm:t>
        <a:bodyPr/>
        <a:lstStyle/>
        <a:p>
          <a:pPr>
            <a:lnSpc>
              <a:spcPct val="100000"/>
            </a:lnSpc>
          </a:pPr>
          <a:r>
            <a:rPr lang="es" sz="3200" dirty="0">
              <a:solidFill>
                <a:srgbClr val="000000"/>
              </a:solidFill>
              <a:latin typeface="Aptos" panose="020B0004020202020204" pitchFamily="34" charset="0"/>
              <a:ea typeface="Inter"/>
              <a:cs typeface="Inter"/>
              <a:sym typeface="Inter"/>
            </a:rPr>
            <a:t>La privacidad digital es </a:t>
          </a:r>
          <a:r>
            <a:rPr lang="es" sz="3200" b="1" dirty="0">
              <a:solidFill>
                <a:srgbClr val="000000"/>
              </a:solidFill>
              <a:latin typeface="Aptos" panose="020B0004020202020204" pitchFamily="34" charset="0"/>
              <a:ea typeface="Inter Bold"/>
              <a:cs typeface="Inter Bold"/>
              <a:sym typeface="Inter Bold"/>
            </a:rPr>
            <a:t>la capacidad de un individuo de controlar y proteger el acceso y uso de su información personal cuando navega por internet</a:t>
          </a:r>
          <a:r>
            <a:rPr lang="es" sz="3200" b="1" dirty="0">
              <a:solidFill>
                <a:srgbClr val="000000"/>
              </a:solidFill>
              <a:latin typeface="Aptos" panose="020B0004020202020204" pitchFamily="34" charset="0"/>
              <a:ea typeface="Inter"/>
              <a:cs typeface="Inter"/>
              <a:sym typeface="Inter"/>
            </a:rPr>
            <a:t>.</a:t>
          </a:r>
          <a:endParaRPr lang="en-US" sz="3200" b="1" dirty="0">
            <a:latin typeface="Aptos" panose="020B0004020202020204" pitchFamily="34" charset="0"/>
          </a:endParaRPr>
        </a:p>
      </dgm:t>
    </dgm:pt>
    <dgm:pt modelId="{8E8351F2-7651-4031-A843-6C966FB0A51A}" type="parTrans" cxnId="{FB5B30B6-57F6-4F69-9140-1141AC4B2C58}">
      <dgm:prSet/>
      <dgm:spPr/>
      <dgm:t>
        <a:bodyPr/>
        <a:lstStyle/>
        <a:p>
          <a:endParaRPr lang="en-US" sz="3200"/>
        </a:p>
      </dgm:t>
    </dgm:pt>
    <dgm:pt modelId="{97070667-920B-4A5C-879E-A0476EF7D076}" type="sibTrans" cxnId="{FB5B30B6-57F6-4F69-9140-1141AC4B2C58}">
      <dgm:prSet/>
      <dgm:spPr/>
      <dgm:t>
        <a:bodyPr/>
        <a:lstStyle/>
        <a:p>
          <a:endParaRPr lang="en-US" sz="3200"/>
        </a:p>
      </dgm:t>
    </dgm:pt>
    <dgm:pt modelId="{F896F5E4-15BF-42B7-A51E-CA6559A2EC6C}">
      <dgm:prSet custT="1"/>
      <dgm:spPr/>
      <dgm:t>
        <a:bodyPr/>
        <a:lstStyle/>
        <a:p>
          <a:pPr>
            <a:lnSpc>
              <a:spcPct val="100000"/>
            </a:lnSpc>
          </a:pPr>
          <a:r>
            <a:rPr lang="es" sz="3200" dirty="0">
              <a:solidFill>
                <a:srgbClr val="000000"/>
              </a:solidFill>
              <a:latin typeface="Aptos" panose="020B0004020202020204" pitchFamily="34" charset="0"/>
              <a:ea typeface="Inter"/>
              <a:cs typeface="Inter"/>
              <a:sym typeface="Inter"/>
            </a:rPr>
            <a:t>La privacidad digital ayuda a las personas a permanecer anónimas en línea al proteger la información de identificación personal, como nombres, direcciones y detalles de tarjetas de crédito.</a:t>
          </a:r>
          <a:endParaRPr lang="en-US" sz="3200" dirty="0">
            <a:latin typeface="Aptos" panose="020B0004020202020204" pitchFamily="34" charset="0"/>
          </a:endParaRPr>
        </a:p>
      </dgm:t>
    </dgm:pt>
    <dgm:pt modelId="{E14449A5-0CD7-4EF3-A112-3C5B96BC3A3B}" type="parTrans" cxnId="{6FE6C4C1-99CB-403A-BFDC-9DB772E1FC40}">
      <dgm:prSet/>
      <dgm:spPr/>
      <dgm:t>
        <a:bodyPr/>
        <a:lstStyle/>
        <a:p>
          <a:endParaRPr lang="en-US" sz="3200"/>
        </a:p>
      </dgm:t>
    </dgm:pt>
    <dgm:pt modelId="{2A6D5719-2F96-47BE-B966-4671EADC725C}" type="sibTrans" cxnId="{6FE6C4C1-99CB-403A-BFDC-9DB772E1FC40}">
      <dgm:prSet/>
      <dgm:spPr/>
      <dgm:t>
        <a:bodyPr/>
        <a:lstStyle/>
        <a:p>
          <a:endParaRPr lang="en-US" sz="3200"/>
        </a:p>
      </dgm:t>
    </dgm:pt>
    <dgm:pt modelId="{3D6586E9-DAD8-4FF9-A9F8-6ECE6D098BF1}" type="pres">
      <dgm:prSet presAssocID="{795DB165-D3FA-48F5-B897-6D11180F3A13}" presName="root" presStyleCnt="0">
        <dgm:presLayoutVars>
          <dgm:dir/>
          <dgm:resizeHandles val="exact"/>
        </dgm:presLayoutVars>
      </dgm:prSet>
      <dgm:spPr/>
    </dgm:pt>
    <dgm:pt modelId="{EB9EE116-6FBF-4F5B-B254-C02E10F9351E}" type="pres">
      <dgm:prSet presAssocID="{F9C2F4BE-EB9B-4688-A872-ADD58D39D041}" presName="compNode" presStyleCnt="0"/>
      <dgm:spPr/>
    </dgm:pt>
    <dgm:pt modelId="{01501B25-992C-428D-BC88-5BE162DC90C4}" type="pres">
      <dgm:prSet presAssocID="{F9C2F4BE-EB9B-4688-A872-ADD58D39D041}" presName="bgRect" presStyleLbl="bgShp" presStyleIdx="0" presStyleCnt="2" custLinFactNeighborX="-347" custLinFactNeighborY="-1301"/>
      <dgm:spPr/>
    </dgm:pt>
    <dgm:pt modelId="{EBE6A6BB-A490-48D6-927D-A2E4AE497919}" type="pres">
      <dgm:prSet presAssocID="{F9C2F4BE-EB9B-4688-A872-ADD58D39D04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ght Bulb and Gear"/>
        </a:ext>
      </dgm:extLst>
    </dgm:pt>
    <dgm:pt modelId="{20B2E8CE-F129-4924-BE26-5E588B840AC3}" type="pres">
      <dgm:prSet presAssocID="{F9C2F4BE-EB9B-4688-A872-ADD58D39D041}" presName="spaceRect" presStyleCnt="0"/>
      <dgm:spPr/>
    </dgm:pt>
    <dgm:pt modelId="{DDDCAE08-0219-4A6A-823B-1BE2FD8D99F0}" type="pres">
      <dgm:prSet presAssocID="{F9C2F4BE-EB9B-4688-A872-ADD58D39D041}" presName="parTx" presStyleLbl="revTx" presStyleIdx="0" presStyleCnt="2">
        <dgm:presLayoutVars>
          <dgm:chMax val="0"/>
          <dgm:chPref val="0"/>
        </dgm:presLayoutVars>
      </dgm:prSet>
      <dgm:spPr/>
    </dgm:pt>
    <dgm:pt modelId="{246F4194-34C1-4674-A8B8-B458C70028B0}" type="pres">
      <dgm:prSet presAssocID="{97070667-920B-4A5C-879E-A0476EF7D076}" presName="sibTrans" presStyleCnt="0"/>
      <dgm:spPr/>
    </dgm:pt>
    <dgm:pt modelId="{163FD45F-56B6-417B-9F11-995B0B80338E}" type="pres">
      <dgm:prSet presAssocID="{F896F5E4-15BF-42B7-A51E-CA6559A2EC6C}" presName="compNode" presStyleCnt="0"/>
      <dgm:spPr/>
    </dgm:pt>
    <dgm:pt modelId="{6969EAE1-338E-4270-A363-8BDB06D9270B}" type="pres">
      <dgm:prSet presAssocID="{F896F5E4-15BF-42B7-A51E-CA6559A2EC6C}" presName="bgRect" presStyleLbl="bgShp" presStyleIdx="1" presStyleCnt="2"/>
      <dgm:spPr/>
    </dgm:pt>
    <dgm:pt modelId="{86AFC11D-B852-4C54-9CD8-71F36EDFF892}" type="pres">
      <dgm:prSet presAssocID="{F896F5E4-15BF-42B7-A51E-CA6559A2EC6C}"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ezpečnostná kamera výplň plnou farbou"/>
        </a:ext>
      </dgm:extLst>
    </dgm:pt>
    <dgm:pt modelId="{0ACE72F2-4716-47E4-9D97-2AE227448777}" type="pres">
      <dgm:prSet presAssocID="{F896F5E4-15BF-42B7-A51E-CA6559A2EC6C}" presName="spaceRect" presStyleCnt="0"/>
      <dgm:spPr/>
    </dgm:pt>
    <dgm:pt modelId="{A35EC939-0C9B-40DC-BF1F-CC1B41E157FC}" type="pres">
      <dgm:prSet presAssocID="{F896F5E4-15BF-42B7-A51E-CA6559A2EC6C}" presName="parTx" presStyleLbl="revTx" presStyleIdx="1" presStyleCnt="2">
        <dgm:presLayoutVars>
          <dgm:chMax val="0"/>
          <dgm:chPref val="0"/>
        </dgm:presLayoutVars>
      </dgm:prSet>
      <dgm:spPr/>
    </dgm:pt>
  </dgm:ptLst>
  <dgm:cxnLst>
    <dgm:cxn modelId="{CD040384-E0DA-472A-B35E-FF2E9814DA18}" type="presOf" srcId="{F9C2F4BE-EB9B-4688-A872-ADD58D39D041}" destId="{DDDCAE08-0219-4A6A-823B-1BE2FD8D99F0}" srcOrd="0" destOrd="0" presId="urn:microsoft.com/office/officeart/2018/2/layout/IconVerticalSolidList"/>
    <dgm:cxn modelId="{7EF4F4AC-7DFC-4C72-8FE2-F6BD790E15C1}" type="presOf" srcId="{795DB165-D3FA-48F5-B897-6D11180F3A13}" destId="{3D6586E9-DAD8-4FF9-A9F8-6ECE6D098BF1}" srcOrd="0" destOrd="0" presId="urn:microsoft.com/office/officeart/2018/2/layout/IconVerticalSolidList"/>
    <dgm:cxn modelId="{FB5B30B6-57F6-4F69-9140-1141AC4B2C58}" srcId="{795DB165-D3FA-48F5-B897-6D11180F3A13}" destId="{F9C2F4BE-EB9B-4688-A872-ADD58D39D041}" srcOrd="0" destOrd="0" parTransId="{8E8351F2-7651-4031-A843-6C966FB0A51A}" sibTransId="{97070667-920B-4A5C-879E-A0476EF7D076}"/>
    <dgm:cxn modelId="{6FE6C4C1-99CB-403A-BFDC-9DB772E1FC40}" srcId="{795DB165-D3FA-48F5-B897-6D11180F3A13}" destId="{F896F5E4-15BF-42B7-A51E-CA6559A2EC6C}" srcOrd="1" destOrd="0" parTransId="{E14449A5-0CD7-4EF3-A112-3C5B96BC3A3B}" sibTransId="{2A6D5719-2F96-47BE-B966-4671EADC725C}"/>
    <dgm:cxn modelId="{17AAF2C2-8BC9-4690-BAEF-073DE31BB216}" type="presOf" srcId="{F896F5E4-15BF-42B7-A51E-CA6559A2EC6C}" destId="{A35EC939-0C9B-40DC-BF1F-CC1B41E157FC}" srcOrd="0" destOrd="0" presId="urn:microsoft.com/office/officeart/2018/2/layout/IconVerticalSolidList"/>
    <dgm:cxn modelId="{03378936-C748-4E7B-B643-063C7DFE611A}" type="presParOf" srcId="{3D6586E9-DAD8-4FF9-A9F8-6ECE6D098BF1}" destId="{EB9EE116-6FBF-4F5B-B254-C02E10F9351E}" srcOrd="0" destOrd="0" presId="urn:microsoft.com/office/officeart/2018/2/layout/IconVerticalSolidList"/>
    <dgm:cxn modelId="{E524F6C7-9086-4F21-8AAB-D374791A6CA2}" type="presParOf" srcId="{EB9EE116-6FBF-4F5B-B254-C02E10F9351E}" destId="{01501B25-992C-428D-BC88-5BE162DC90C4}" srcOrd="0" destOrd="0" presId="urn:microsoft.com/office/officeart/2018/2/layout/IconVerticalSolidList"/>
    <dgm:cxn modelId="{504E4429-A8B8-4997-A0A0-04C4B684AF2B}" type="presParOf" srcId="{EB9EE116-6FBF-4F5B-B254-C02E10F9351E}" destId="{EBE6A6BB-A490-48D6-927D-A2E4AE497919}" srcOrd="1" destOrd="0" presId="urn:microsoft.com/office/officeart/2018/2/layout/IconVerticalSolidList"/>
    <dgm:cxn modelId="{C3FDAA0B-9DDE-45E3-BF70-0E500EF679D2}" type="presParOf" srcId="{EB9EE116-6FBF-4F5B-B254-C02E10F9351E}" destId="{20B2E8CE-F129-4924-BE26-5E588B840AC3}" srcOrd="2" destOrd="0" presId="urn:microsoft.com/office/officeart/2018/2/layout/IconVerticalSolidList"/>
    <dgm:cxn modelId="{3C4550A4-1F57-4E05-9355-3FEDA181CED6}" type="presParOf" srcId="{EB9EE116-6FBF-4F5B-B254-C02E10F9351E}" destId="{DDDCAE08-0219-4A6A-823B-1BE2FD8D99F0}" srcOrd="3" destOrd="0" presId="urn:microsoft.com/office/officeart/2018/2/layout/IconVerticalSolidList"/>
    <dgm:cxn modelId="{48F395ED-DA5B-4BC2-8150-2E84F0F07A1D}" type="presParOf" srcId="{3D6586E9-DAD8-4FF9-A9F8-6ECE6D098BF1}" destId="{246F4194-34C1-4674-A8B8-B458C70028B0}" srcOrd="1" destOrd="0" presId="urn:microsoft.com/office/officeart/2018/2/layout/IconVerticalSolidList"/>
    <dgm:cxn modelId="{0D4C30FA-3E48-41E1-A647-8F6EDC38D860}" type="presParOf" srcId="{3D6586E9-DAD8-4FF9-A9F8-6ECE6D098BF1}" destId="{163FD45F-56B6-417B-9F11-995B0B80338E}" srcOrd="2" destOrd="0" presId="urn:microsoft.com/office/officeart/2018/2/layout/IconVerticalSolidList"/>
    <dgm:cxn modelId="{6E4ADB7F-3B8D-4668-86FB-0E1CCD4F03A2}" type="presParOf" srcId="{163FD45F-56B6-417B-9F11-995B0B80338E}" destId="{6969EAE1-338E-4270-A363-8BDB06D9270B}" srcOrd="0" destOrd="0" presId="urn:microsoft.com/office/officeart/2018/2/layout/IconVerticalSolidList"/>
    <dgm:cxn modelId="{C3E40B7E-2C93-4DA5-95A7-9D06D3F66117}" type="presParOf" srcId="{163FD45F-56B6-417B-9F11-995B0B80338E}" destId="{86AFC11D-B852-4C54-9CD8-71F36EDFF892}" srcOrd="1" destOrd="0" presId="urn:microsoft.com/office/officeart/2018/2/layout/IconVerticalSolidList"/>
    <dgm:cxn modelId="{D4325EFF-DDEF-4148-A8C8-2A0D9263BFCA}" type="presParOf" srcId="{163FD45F-56B6-417B-9F11-995B0B80338E}" destId="{0ACE72F2-4716-47E4-9D97-2AE227448777}" srcOrd="2" destOrd="0" presId="urn:microsoft.com/office/officeart/2018/2/layout/IconVerticalSolidList"/>
    <dgm:cxn modelId="{32A1524C-D199-4957-B6BA-2E6259A81B6B}" type="presParOf" srcId="{163FD45F-56B6-417B-9F11-995B0B80338E}" destId="{A35EC939-0C9B-40DC-BF1F-CC1B41E157F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5DB165-D3FA-48F5-B897-6D11180F3A13}"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F9C2F4BE-EB9B-4688-A872-ADD58D39D041}">
      <dgm:prSet custT="1"/>
      <dgm:spPr/>
      <dgm:t>
        <a:bodyPr/>
        <a:lstStyle/>
        <a:p>
          <a:pPr>
            <a:lnSpc>
              <a:spcPct val="100000"/>
            </a:lnSpc>
          </a:pPr>
          <a:r>
            <a:rPr lang="es" sz="3200" b="1" dirty="0">
              <a:solidFill>
                <a:srgbClr val="000000"/>
              </a:solidFill>
              <a:latin typeface="Aptos" panose="020B0004020202020204" pitchFamily="34" charset="0"/>
              <a:ea typeface="Inter Bold"/>
              <a:cs typeface="Inter Bold"/>
              <a:sym typeface="Inter Bold"/>
            </a:rPr>
            <a:t>PRIVACIDAD DIGITAL </a:t>
          </a:r>
          <a:r>
            <a:rPr lang="es" sz="3200" dirty="0">
              <a:solidFill>
                <a:srgbClr val="000000"/>
              </a:solidFill>
              <a:latin typeface="Aptos" panose="020B0004020202020204" pitchFamily="34" charset="0"/>
              <a:ea typeface="Inter"/>
              <a:cs typeface="Inter"/>
              <a:sym typeface="Inter"/>
            </a:rPr>
            <a:t>= se refiere a la protección de la información privada en línea de los ciudadanos.</a:t>
          </a:r>
          <a:endParaRPr lang="en-US" sz="3200" b="1" dirty="0">
            <a:latin typeface="Aptos" panose="020B0004020202020204" pitchFamily="34" charset="0"/>
          </a:endParaRPr>
        </a:p>
      </dgm:t>
    </dgm:pt>
    <dgm:pt modelId="{8E8351F2-7651-4031-A843-6C966FB0A51A}" type="parTrans" cxnId="{FB5B30B6-57F6-4F69-9140-1141AC4B2C58}">
      <dgm:prSet/>
      <dgm:spPr/>
      <dgm:t>
        <a:bodyPr/>
        <a:lstStyle/>
        <a:p>
          <a:endParaRPr lang="en-US" sz="3200"/>
        </a:p>
      </dgm:t>
    </dgm:pt>
    <dgm:pt modelId="{97070667-920B-4A5C-879E-A0476EF7D076}" type="sibTrans" cxnId="{FB5B30B6-57F6-4F69-9140-1141AC4B2C58}">
      <dgm:prSet/>
      <dgm:spPr/>
      <dgm:t>
        <a:bodyPr/>
        <a:lstStyle/>
        <a:p>
          <a:endParaRPr lang="en-US" sz="3200"/>
        </a:p>
      </dgm:t>
    </dgm:pt>
    <dgm:pt modelId="{F896F5E4-15BF-42B7-A51E-CA6559A2EC6C}">
      <dgm:prSet custT="1"/>
      <dgm:spPr/>
      <dgm:t>
        <a:bodyPr/>
        <a:lstStyle/>
        <a:p>
          <a:pPr>
            <a:lnSpc>
              <a:spcPct val="100000"/>
            </a:lnSpc>
          </a:pPr>
          <a:r>
            <a:rPr lang="es" sz="3200" kern="1200" dirty="0">
              <a:solidFill>
                <a:srgbClr val="000000"/>
              </a:solidFill>
              <a:latin typeface="Aptos" panose="020B0004020202020204" pitchFamily="34" charset="0"/>
              <a:ea typeface="Inter"/>
              <a:cs typeface="Inter"/>
              <a:sym typeface="Inter"/>
            </a:rPr>
            <a:t>En el mundo virtual donde cada acción que realizamos puede ser </a:t>
          </a:r>
          <a:r>
            <a:rPr lang="es" sz="3200" u="sng" kern="1200" dirty="0">
              <a:solidFill>
                <a:srgbClr val="000000"/>
              </a:solidFill>
              <a:latin typeface="Aptos" panose="020B0004020202020204" pitchFamily="34" charset="0"/>
              <a:ea typeface="Inter Bold"/>
              <a:cs typeface="Inter Bold"/>
              <a:sym typeface="Inter Bold"/>
              <a:hlinkClick xmlns:r="http://schemas.openxmlformats.org/officeDocument/2006/relationships" r:id="rId1" tooltip="https://www.eff.org/issues/privacy"/>
            </a:rPr>
            <a:t>rastreada </a:t>
          </a:r>
          <a:r>
            <a:rPr lang="es" sz="3200" kern="1200" dirty="0">
              <a:solidFill>
                <a:srgbClr val="000000"/>
              </a:solidFill>
              <a:latin typeface="Aptos" panose="020B0004020202020204" pitchFamily="34" charset="0"/>
              <a:ea typeface="Inter"/>
              <a:cs typeface="Inter"/>
              <a:sym typeface="Inter"/>
            </a:rPr>
            <a:t>, </a:t>
          </a:r>
          <a:r>
            <a:rPr lang="es" sz="3200" kern="1200" dirty="0">
              <a:solidFill>
                <a:srgbClr val="000000"/>
              </a:solidFill>
              <a:latin typeface="Aptos" panose="020B0004020202020204" pitchFamily="34" charset="0"/>
              <a:ea typeface="Inter Bold"/>
              <a:cs typeface="Inter Bold"/>
              <a:sym typeface="Inter Bold"/>
            </a:rPr>
            <a:t>la privacidad </a:t>
          </a:r>
          <a:r>
            <a:rPr lang="es" sz="3200" kern="1200" dirty="0">
              <a:solidFill>
                <a:srgbClr val="000000"/>
              </a:solidFill>
              <a:latin typeface="Aptos" panose="020B0004020202020204" pitchFamily="34" charset="0"/>
              <a:ea typeface="Inter"/>
              <a:cs typeface="Inter"/>
              <a:sym typeface="Inter"/>
            </a:rPr>
            <a:t>puede parecer más un </a:t>
          </a:r>
          <a:r>
            <a:rPr lang="es" sz="3200" u="sng" kern="1200" dirty="0">
              <a:solidFill>
                <a:srgbClr val="000000"/>
              </a:solidFill>
              <a:latin typeface="Aptos" panose="020B0004020202020204" pitchFamily="34" charset="0"/>
              <a:ea typeface="Inter Bold"/>
              <a:cs typeface="Inter Bold"/>
              <a:sym typeface="Inter Bold"/>
              <a:hlinkClick xmlns:r="http://schemas.openxmlformats.org/officeDocument/2006/relationships" r:id="rId2" tooltip="https://techcrunch.com/2019/09/26/privacy-queen-of-human-rights-in-a-digital-world/"/>
            </a:rPr>
            <a:t>concepto ideal que </a:t>
          </a:r>
          <a:r>
            <a:rPr lang="es" sz="3200" u="sng" kern="1200" dirty="0">
              <a:solidFill>
                <a:schemeClr val="accent1"/>
              </a:solidFill>
              <a:latin typeface="Aptos" panose="020B0004020202020204" pitchFamily="34" charset="0"/>
              <a:ea typeface="Inter Bold"/>
              <a:cs typeface="Inter Bold"/>
              <a:sym typeface="Inter Bold"/>
            </a:rPr>
            <a:t>una </a:t>
          </a:r>
          <a:r>
            <a:rPr lang="es" sz="3200" u="sng" kern="1200" dirty="0">
              <a:solidFill>
                <a:schemeClr val="accent1"/>
              </a:solidFill>
              <a:latin typeface="Aptos" panose="020B0004020202020204" pitchFamily="34" charset="0"/>
              <a:ea typeface="Inter Bold"/>
              <a:cs typeface="Inter Bold"/>
              <a:sym typeface="Inter Bold"/>
              <a:hlinkClick xmlns:r="http://schemas.openxmlformats.org/officeDocument/2006/relationships" r:id="rId2" tooltip="https://techcrunch.com/2019/09/26/privacy-queen-of-human-rights-in-a-digital-world/">
                <a:extLst>
                  <a:ext uri="{A12FA001-AC4F-418D-AE19-62706E023703}">
                    <ahyp:hlinkClr xmlns:ahyp="http://schemas.microsoft.com/office/drawing/2018/hyperlinkcolor" val="tx"/>
                  </a:ext>
                </a:extLst>
              </a:hlinkClick>
            </a:rPr>
            <a:t>realidad </a:t>
          </a:r>
          <a:r>
            <a:rPr lang="es" sz="3200" kern="1200" dirty="0">
              <a:solidFill>
                <a:srgbClr val="000000"/>
              </a:solidFill>
              <a:latin typeface="Aptos" panose="020B0004020202020204" pitchFamily="34" charset="0"/>
              <a:ea typeface="Inter"/>
              <a:cs typeface="Inter"/>
              <a:sym typeface="Inter"/>
            </a:rPr>
            <a:t>.</a:t>
          </a:r>
          <a:endParaRPr lang="en-US" sz="3200" kern="1200" dirty="0">
            <a:latin typeface="Aptos" panose="020B0004020202020204" pitchFamily="34" charset="0"/>
          </a:endParaRPr>
        </a:p>
      </dgm:t>
    </dgm:pt>
    <dgm:pt modelId="{E14449A5-0CD7-4EF3-A112-3C5B96BC3A3B}" type="parTrans" cxnId="{6FE6C4C1-99CB-403A-BFDC-9DB772E1FC40}">
      <dgm:prSet/>
      <dgm:spPr/>
      <dgm:t>
        <a:bodyPr/>
        <a:lstStyle/>
        <a:p>
          <a:endParaRPr lang="en-US" sz="3200"/>
        </a:p>
      </dgm:t>
    </dgm:pt>
    <dgm:pt modelId="{2A6D5719-2F96-47BE-B966-4671EADC725C}" type="sibTrans" cxnId="{6FE6C4C1-99CB-403A-BFDC-9DB772E1FC40}">
      <dgm:prSet/>
      <dgm:spPr/>
      <dgm:t>
        <a:bodyPr/>
        <a:lstStyle/>
        <a:p>
          <a:endParaRPr lang="en-US" sz="3200"/>
        </a:p>
      </dgm:t>
    </dgm:pt>
    <dgm:pt modelId="{3D6586E9-DAD8-4FF9-A9F8-6ECE6D098BF1}" type="pres">
      <dgm:prSet presAssocID="{795DB165-D3FA-48F5-B897-6D11180F3A13}" presName="root" presStyleCnt="0">
        <dgm:presLayoutVars>
          <dgm:dir/>
          <dgm:resizeHandles val="exact"/>
        </dgm:presLayoutVars>
      </dgm:prSet>
      <dgm:spPr/>
    </dgm:pt>
    <dgm:pt modelId="{EB9EE116-6FBF-4F5B-B254-C02E10F9351E}" type="pres">
      <dgm:prSet presAssocID="{F9C2F4BE-EB9B-4688-A872-ADD58D39D041}" presName="compNode" presStyleCnt="0"/>
      <dgm:spPr/>
    </dgm:pt>
    <dgm:pt modelId="{01501B25-992C-428D-BC88-5BE162DC90C4}" type="pres">
      <dgm:prSet presAssocID="{F9C2F4BE-EB9B-4688-A872-ADD58D39D041}" presName="bgRect" presStyleLbl="bgShp" presStyleIdx="0" presStyleCnt="2" custLinFactNeighborX="-347" custLinFactNeighborY="-1301"/>
      <dgm:spPr/>
    </dgm:pt>
    <dgm:pt modelId="{EBE6A6BB-A490-48D6-927D-A2E4AE497919}" type="pres">
      <dgm:prSet presAssocID="{F9C2F4BE-EB9B-4688-A872-ADD58D39D041}"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 Bulb and Gear"/>
        </a:ext>
      </dgm:extLst>
    </dgm:pt>
    <dgm:pt modelId="{20B2E8CE-F129-4924-BE26-5E588B840AC3}" type="pres">
      <dgm:prSet presAssocID="{F9C2F4BE-EB9B-4688-A872-ADD58D39D041}" presName="spaceRect" presStyleCnt="0"/>
      <dgm:spPr/>
    </dgm:pt>
    <dgm:pt modelId="{DDDCAE08-0219-4A6A-823B-1BE2FD8D99F0}" type="pres">
      <dgm:prSet presAssocID="{F9C2F4BE-EB9B-4688-A872-ADD58D39D041}" presName="parTx" presStyleLbl="revTx" presStyleIdx="0" presStyleCnt="2">
        <dgm:presLayoutVars>
          <dgm:chMax val="0"/>
          <dgm:chPref val="0"/>
        </dgm:presLayoutVars>
      </dgm:prSet>
      <dgm:spPr/>
    </dgm:pt>
    <dgm:pt modelId="{246F4194-34C1-4674-A8B8-B458C70028B0}" type="pres">
      <dgm:prSet presAssocID="{97070667-920B-4A5C-879E-A0476EF7D076}" presName="sibTrans" presStyleCnt="0"/>
      <dgm:spPr/>
    </dgm:pt>
    <dgm:pt modelId="{163FD45F-56B6-417B-9F11-995B0B80338E}" type="pres">
      <dgm:prSet presAssocID="{F896F5E4-15BF-42B7-A51E-CA6559A2EC6C}" presName="compNode" presStyleCnt="0"/>
      <dgm:spPr/>
    </dgm:pt>
    <dgm:pt modelId="{6969EAE1-338E-4270-A363-8BDB06D9270B}" type="pres">
      <dgm:prSet presAssocID="{F896F5E4-15BF-42B7-A51E-CA6559A2EC6C}" presName="bgRect" presStyleLbl="bgShp" presStyleIdx="1" presStyleCnt="2"/>
      <dgm:spPr/>
    </dgm:pt>
    <dgm:pt modelId="{86AFC11D-B852-4C54-9CD8-71F36EDFF892}" type="pres">
      <dgm:prSet presAssocID="{F896F5E4-15BF-42B7-A51E-CA6559A2EC6C}" presName="iconRect" presStyleLbl="node1" presStyleIdx="1" presStyleCnt="2"/>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ezpečnostná kamera výplň plnou farbou"/>
        </a:ext>
      </dgm:extLst>
    </dgm:pt>
    <dgm:pt modelId="{0ACE72F2-4716-47E4-9D97-2AE227448777}" type="pres">
      <dgm:prSet presAssocID="{F896F5E4-15BF-42B7-A51E-CA6559A2EC6C}" presName="spaceRect" presStyleCnt="0"/>
      <dgm:spPr/>
    </dgm:pt>
    <dgm:pt modelId="{A35EC939-0C9B-40DC-BF1F-CC1B41E157FC}" type="pres">
      <dgm:prSet presAssocID="{F896F5E4-15BF-42B7-A51E-CA6559A2EC6C}" presName="parTx" presStyleLbl="revTx" presStyleIdx="1" presStyleCnt="2">
        <dgm:presLayoutVars>
          <dgm:chMax val="0"/>
          <dgm:chPref val="0"/>
        </dgm:presLayoutVars>
      </dgm:prSet>
      <dgm:spPr/>
    </dgm:pt>
  </dgm:ptLst>
  <dgm:cxnLst>
    <dgm:cxn modelId="{CD040384-E0DA-472A-B35E-FF2E9814DA18}" type="presOf" srcId="{F9C2F4BE-EB9B-4688-A872-ADD58D39D041}" destId="{DDDCAE08-0219-4A6A-823B-1BE2FD8D99F0}" srcOrd="0" destOrd="0" presId="urn:microsoft.com/office/officeart/2018/2/layout/IconVerticalSolidList"/>
    <dgm:cxn modelId="{7EF4F4AC-7DFC-4C72-8FE2-F6BD790E15C1}" type="presOf" srcId="{795DB165-D3FA-48F5-B897-6D11180F3A13}" destId="{3D6586E9-DAD8-4FF9-A9F8-6ECE6D098BF1}" srcOrd="0" destOrd="0" presId="urn:microsoft.com/office/officeart/2018/2/layout/IconVerticalSolidList"/>
    <dgm:cxn modelId="{FB5B30B6-57F6-4F69-9140-1141AC4B2C58}" srcId="{795DB165-D3FA-48F5-B897-6D11180F3A13}" destId="{F9C2F4BE-EB9B-4688-A872-ADD58D39D041}" srcOrd="0" destOrd="0" parTransId="{8E8351F2-7651-4031-A843-6C966FB0A51A}" sibTransId="{97070667-920B-4A5C-879E-A0476EF7D076}"/>
    <dgm:cxn modelId="{6FE6C4C1-99CB-403A-BFDC-9DB772E1FC40}" srcId="{795DB165-D3FA-48F5-B897-6D11180F3A13}" destId="{F896F5E4-15BF-42B7-A51E-CA6559A2EC6C}" srcOrd="1" destOrd="0" parTransId="{E14449A5-0CD7-4EF3-A112-3C5B96BC3A3B}" sibTransId="{2A6D5719-2F96-47BE-B966-4671EADC725C}"/>
    <dgm:cxn modelId="{17AAF2C2-8BC9-4690-BAEF-073DE31BB216}" type="presOf" srcId="{F896F5E4-15BF-42B7-A51E-CA6559A2EC6C}" destId="{A35EC939-0C9B-40DC-BF1F-CC1B41E157FC}" srcOrd="0" destOrd="0" presId="urn:microsoft.com/office/officeart/2018/2/layout/IconVerticalSolidList"/>
    <dgm:cxn modelId="{03378936-C748-4E7B-B643-063C7DFE611A}" type="presParOf" srcId="{3D6586E9-DAD8-4FF9-A9F8-6ECE6D098BF1}" destId="{EB9EE116-6FBF-4F5B-B254-C02E10F9351E}" srcOrd="0" destOrd="0" presId="urn:microsoft.com/office/officeart/2018/2/layout/IconVerticalSolidList"/>
    <dgm:cxn modelId="{E524F6C7-9086-4F21-8AAB-D374791A6CA2}" type="presParOf" srcId="{EB9EE116-6FBF-4F5B-B254-C02E10F9351E}" destId="{01501B25-992C-428D-BC88-5BE162DC90C4}" srcOrd="0" destOrd="0" presId="urn:microsoft.com/office/officeart/2018/2/layout/IconVerticalSolidList"/>
    <dgm:cxn modelId="{504E4429-A8B8-4997-A0A0-04C4B684AF2B}" type="presParOf" srcId="{EB9EE116-6FBF-4F5B-B254-C02E10F9351E}" destId="{EBE6A6BB-A490-48D6-927D-A2E4AE497919}" srcOrd="1" destOrd="0" presId="urn:microsoft.com/office/officeart/2018/2/layout/IconVerticalSolidList"/>
    <dgm:cxn modelId="{C3FDAA0B-9DDE-45E3-BF70-0E500EF679D2}" type="presParOf" srcId="{EB9EE116-6FBF-4F5B-B254-C02E10F9351E}" destId="{20B2E8CE-F129-4924-BE26-5E588B840AC3}" srcOrd="2" destOrd="0" presId="urn:microsoft.com/office/officeart/2018/2/layout/IconVerticalSolidList"/>
    <dgm:cxn modelId="{3C4550A4-1F57-4E05-9355-3FEDA181CED6}" type="presParOf" srcId="{EB9EE116-6FBF-4F5B-B254-C02E10F9351E}" destId="{DDDCAE08-0219-4A6A-823B-1BE2FD8D99F0}" srcOrd="3" destOrd="0" presId="urn:microsoft.com/office/officeart/2018/2/layout/IconVerticalSolidList"/>
    <dgm:cxn modelId="{48F395ED-DA5B-4BC2-8150-2E84F0F07A1D}" type="presParOf" srcId="{3D6586E9-DAD8-4FF9-A9F8-6ECE6D098BF1}" destId="{246F4194-34C1-4674-A8B8-B458C70028B0}" srcOrd="1" destOrd="0" presId="urn:microsoft.com/office/officeart/2018/2/layout/IconVerticalSolidList"/>
    <dgm:cxn modelId="{0D4C30FA-3E48-41E1-A647-8F6EDC38D860}" type="presParOf" srcId="{3D6586E9-DAD8-4FF9-A9F8-6ECE6D098BF1}" destId="{163FD45F-56B6-417B-9F11-995B0B80338E}" srcOrd="2" destOrd="0" presId="urn:microsoft.com/office/officeart/2018/2/layout/IconVerticalSolidList"/>
    <dgm:cxn modelId="{6E4ADB7F-3B8D-4668-86FB-0E1CCD4F03A2}" type="presParOf" srcId="{163FD45F-56B6-417B-9F11-995B0B80338E}" destId="{6969EAE1-338E-4270-A363-8BDB06D9270B}" srcOrd="0" destOrd="0" presId="urn:microsoft.com/office/officeart/2018/2/layout/IconVerticalSolidList"/>
    <dgm:cxn modelId="{C3E40B7E-2C93-4DA5-95A7-9D06D3F66117}" type="presParOf" srcId="{163FD45F-56B6-417B-9F11-995B0B80338E}" destId="{86AFC11D-B852-4C54-9CD8-71F36EDFF892}" srcOrd="1" destOrd="0" presId="urn:microsoft.com/office/officeart/2018/2/layout/IconVerticalSolidList"/>
    <dgm:cxn modelId="{D4325EFF-DDEF-4148-A8C8-2A0D9263BFCA}" type="presParOf" srcId="{163FD45F-56B6-417B-9F11-995B0B80338E}" destId="{0ACE72F2-4716-47E4-9D97-2AE227448777}" srcOrd="2" destOrd="0" presId="urn:microsoft.com/office/officeart/2018/2/layout/IconVerticalSolidList"/>
    <dgm:cxn modelId="{32A1524C-D199-4957-B6BA-2E6259A81B6B}" type="presParOf" srcId="{163FD45F-56B6-417B-9F11-995B0B80338E}" destId="{A35EC939-0C9B-40DC-BF1F-CC1B41E157F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01B25-992C-428D-BC88-5BE162DC90C4}">
      <dsp:nvSpPr>
        <dsp:cNvPr id="0" name=""/>
        <dsp:cNvSpPr/>
      </dsp:nvSpPr>
      <dsp:spPr>
        <a:xfrm>
          <a:off x="0" y="569080"/>
          <a:ext cx="11468100" cy="255007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E6A6BB-A490-48D6-927D-A2E4AE497919}">
      <dsp:nvSpPr>
        <dsp:cNvPr id="0" name=""/>
        <dsp:cNvSpPr/>
      </dsp:nvSpPr>
      <dsp:spPr>
        <a:xfrm>
          <a:off x="771398" y="1176025"/>
          <a:ext cx="1403914" cy="14025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DCAE08-0219-4A6A-823B-1BE2FD8D99F0}">
      <dsp:nvSpPr>
        <dsp:cNvPr id="0" name=""/>
        <dsp:cNvSpPr/>
      </dsp:nvSpPr>
      <dsp:spPr>
        <a:xfrm>
          <a:off x="2946712" y="602257"/>
          <a:ext cx="8515623" cy="2552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147" tIns="270147" rIns="270147" bIns="270147" numCol="1" spcCol="1270" anchor="ctr" anchorCtr="0">
          <a:noAutofit/>
        </a:bodyPr>
        <a:lstStyle/>
        <a:p>
          <a:pPr marL="0" lvl="0" indent="0" algn="l" defTabSz="1422400">
            <a:lnSpc>
              <a:spcPct val="100000"/>
            </a:lnSpc>
            <a:spcBef>
              <a:spcPct val="0"/>
            </a:spcBef>
            <a:spcAft>
              <a:spcPct val="35000"/>
            </a:spcAft>
            <a:buNone/>
          </a:pPr>
          <a:r>
            <a:rPr lang="es" sz="3200" kern="1200" dirty="0">
              <a:solidFill>
                <a:srgbClr val="000000"/>
              </a:solidFill>
              <a:latin typeface="Aptos" panose="020B0004020202020204" pitchFamily="34" charset="0"/>
              <a:ea typeface="Inter"/>
              <a:cs typeface="Inter"/>
              <a:sym typeface="Inter"/>
            </a:rPr>
            <a:t>La privacidad digital es </a:t>
          </a:r>
          <a:r>
            <a:rPr lang="es" sz="3200" b="1" kern="1200" dirty="0">
              <a:solidFill>
                <a:srgbClr val="000000"/>
              </a:solidFill>
              <a:latin typeface="Aptos" panose="020B0004020202020204" pitchFamily="34" charset="0"/>
              <a:ea typeface="Inter Bold"/>
              <a:cs typeface="Inter Bold"/>
              <a:sym typeface="Inter Bold"/>
            </a:rPr>
            <a:t>la capacidad de un individuo de controlar y proteger el acceso y uso de su información personal cuando navega por internet</a:t>
          </a:r>
          <a:r>
            <a:rPr lang="es" sz="3200" b="1" kern="1200" dirty="0">
              <a:solidFill>
                <a:srgbClr val="000000"/>
              </a:solidFill>
              <a:latin typeface="Aptos" panose="020B0004020202020204" pitchFamily="34" charset="0"/>
              <a:ea typeface="Inter"/>
              <a:cs typeface="Inter"/>
              <a:sym typeface="Inter"/>
            </a:rPr>
            <a:t>.</a:t>
          </a:r>
          <a:endParaRPr lang="en-US" sz="3200" b="1" kern="1200" dirty="0">
            <a:latin typeface="Aptos" panose="020B0004020202020204" pitchFamily="34" charset="0"/>
          </a:endParaRPr>
        </a:p>
      </dsp:txBody>
      <dsp:txXfrm>
        <a:off x="2946712" y="602257"/>
        <a:ext cx="8515623" cy="2552572"/>
      </dsp:txXfrm>
    </dsp:sp>
    <dsp:sp modelId="{6969EAE1-338E-4270-A363-8BDB06D9270B}">
      <dsp:nvSpPr>
        <dsp:cNvPr id="0" name=""/>
        <dsp:cNvSpPr/>
      </dsp:nvSpPr>
      <dsp:spPr>
        <a:xfrm>
          <a:off x="0" y="3665343"/>
          <a:ext cx="11468100" cy="255007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AFC11D-B852-4C54-9CD8-71F36EDFF892}">
      <dsp:nvSpPr>
        <dsp:cNvPr id="0" name=""/>
        <dsp:cNvSpPr/>
      </dsp:nvSpPr>
      <dsp:spPr>
        <a:xfrm>
          <a:off x="771398" y="4239111"/>
          <a:ext cx="1403914" cy="140254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5EC939-0C9B-40DC-BF1F-CC1B41E157FC}">
      <dsp:nvSpPr>
        <dsp:cNvPr id="0" name=""/>
        <dsp:cNvSpPr/>
      </dsp:nvSpPr>
      <dsp:spPr>
        <a:xfrm>
          <a:off x="2946712" y="3665343"/>
          <a:ext cx="8515623" cy="2552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147" tIns="270147" rIns="270147" bIns="270147" numCol="1" spcCol="1270" anchor="ctr" anchorCtr="0">
          <a:noAutofit/>
        </a:bodyPr>
        <a:lstStyle/>
        <a:p>
          <a:pPr marL="0" lvl="0" indent="0" algn="l" defTabSz="1422400">
            <a:lnSpc>
              <a:spcPct val="100000"/>
            </a:lnSpc>
            <a:spcBef>
              <a:spcPct val="0"/>
            </a:spcBef>
            <a:spcAft>
              <a:spcPct val="35000"/>
            </a:spcAft>
            <a:buNone/>
          </a:pPr>
          <a:r>
            <a:rPr lang="es" sz="3200" kern="1200" dirty="0">
              <a:solidFill>
                <a:srgbClr val="000000"/>
              </a:solidFill>
              <a:latin typeface="Aptos" panose="020B0004020202020204" pitchFamily="34" charset="0"/>
              <a:ea typeface="Inter"/>
              <a:cs typeface="Inter"/>
              <a:sym typeface="Inter"/>
            </a:rPr>
            <a:t>La privacidad digital ayuda a las personas a permanecer anónimas en línea al proteger la información de identificación personal, como nombres, direcciones y detalles de tarjetas de crédito.</a:t>
          </a:r>
          <a:endParaRPr lang="en-US" sz="3200" kern="1200" dirty="0">
            <a:latin typeface="Aptos" panose="020B0004020202020204" pitchFamily="34" charset="0"/>
          </a:endParaRPr>
        </a:p>
      </dsp:txBody>
      <dsp:txXfrm>
        <a:off x="2946712" y="3665343"/>
        <a:ext cx="8515623" cy="2552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01B25-992C-428D-BC88-5BE162DC90C4}">
      <dsp:nvSpPr>
        <dsp:cNvPr id="0" name=""/>
        <dsp:cNvSpPr/>
      </dsp:nvSpPr>
      <dsp:spPr>
        <a:xfrm>
          <a:off x="0" y="563491"/>
          <a:ext cx="11468100" cy="25575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E6A6BB-A490-48D6-927D-A2E4AE497919}">
      <dsp:nvSpPr>
        <dsp:cNvPr id="0" name=""/>
        <dsp:cNvSpPr/>
      </dsp:nvSpPr>
      <dsp:spPr>
        <a:xfrm>
          <a:off x="773663" y="1172217"/>
          <a:ext cx="1406660" cy="14066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DCAE08-0219-4A6A-823B-1BE2FD8D99F0}">
      <dsp:nvSpPr>
        <dsp:cNvPr id="0" name=""/>
        <dsp:cNvSpPr/>
      </dsp:nvSpPr>
      <dsp:spPr>
        <a:xfrm>
          <a:off x="2953987" y="596765"/>
          <a:ext cx="8514112" cy="2557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676" tIns="270676" rIns="270676" bIns="270676" numCol="1" spcCol="1270" anchor="ctr" anchorCtr="0">
          <a:noAutofit/>
        </a:bodyPr>
        <a:lstStyle/>
        <a:p>
          <a:pPr marL="0" lvl="0" indent="0" algn="l" defTabSz="1422400">
            <a:lnSpc>
              <a:spcPct val="100000"/>
            </a:lnSpc>
            <a:spcBef>
              <a:spcPct val="0"/>
            </a:spcBef>
            <a:spcAft>
              <a:spcPct val="35000"/>
            </a:spcAft>
            <a:buNone/>
          </a:pPr>
          <a:r>
            <a:rPr lang="es" sz="3200" b="1" kern="1200" dirty="0">
              <a:solidFill>
                <a:srgbClr val="000000"/>
              </a:solidFill>
              <a:latin typeface="Aptos" panose="020B0004020202020204" pitchFamily="34" charset="0"/>
              <a:ea typeface="Inter Bold"/>
              <a:cs typeface="Inter Bold"/>
              <a:sym typeface="Inter Bold"/>
            </a:rPr>
            <a:t>PRIVACIDAD DIGITAL </a:t>
          </a:r>
          <a:r>
            <a:rPr lang="es" sz="3200" kern="1200" dirty="0">
              <a:solidFill>
                <a:srgbClr val="000000"/>
              </a:solidFill>
              <a:latin typeface="Aptos" panose="020B0004020202020204" pitchFamily="34" charset="0"/>
              <a:ea typeface="Inter"/>
              <a:cs typeface="Inter"/>
              <a:sym typeface="Inter"/>
            </a:rPr>
            <a:t>= se refiere a la protección de la información privada en línea de los ciudadanos.</a:t>
          </a:r>
          <a:endParaRPr lang="en-US" sz="3200" b="1" kern="1200" dirty="0">
            <a:latin typeface="Aptos" panose="020B0004020202020204" pitchFamily="34" charset="0"/>
          </a:endParaRPr>
        </a:p>
      </dsp:txBody>
      <dsp:txXfrm>
        <a:off x="2953987" y="596765"/>
        <a:ext cx="8514112" cy="2557564"/>
      </dsp:txXfrm>
    </dsp:sp>
    <dsp:sp modelId="{6969EAE1-338E-4270-A363-8BDB06D9270B}">
      <dsp:nvSpPr>
        <dsp:cNvPr id="0" name=""/>
        <dsp:cNvSpPr/>
      </dsp:nvSpPr>
      <dsp:spPr>
        <a:xfrm>
          <a:off x="0" y="3665842"/>
          <a:ext cx="11468100" cy="25575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AFC11D-B852-4C54-9CD8-71F36EDFF892}">
      <dsp:nvSpPr>
        <dsp:cNvPr id="0" name=""/>
        <dsp:cNvSpPr/>
      </dsp:nvSpPr>
      <dsp:spPr>
        <a:xfrm>
          <a:off x="773663" y="4241295"/>
          <a:ext cx="1406660" cy="140666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5EC939-0C9B-40DC-BF1F-CC1B41E157FC}">
      <dsp:nvSpPr>
        <dsp:cNvPr id="0" name=""/>
        <dsp:cNvSpPr/>
      </dsp:nvSpPr>
      <dsp:spPr>
        <a:xfrm>
          <a:off x="2953987" y="3665842"/>
          <a:ext cx="8514112" cy="2557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676" tIns="270676" rIns="270676" bIns="270676" numCol="1" spcCol="1270" anchor="ctr" anchorCtr="0">
          <a:noAutofit/>
        </a:bodyPr>
        <a:lstStyle/>
        <a:p>
          <a:pPr marL="0" lvl="0" indent="0" algn="l" defTabSz="1422400">
            <a:lnSpc>
              <a:spcPct val="100000"/>
            </a:lnSpc>
            <a:spcBef>
              <a:spcPct val="0"/>
            </a:spcBef>
            <a:spcAft>
              <a:spcPct val="35000"/>
            </a:spcAft>
            <a:buNone/>
          </a:pPr>
          <a:r>
            <a:rPr lang="es" sz="3200" kern="1200" dirty="0">
              <a:solidFill>
                <a:srgbClr val="000000"/>
              </a:solidFill>
              <a:latin typeface="Aptos" panose="020B0004020202020204" pitchFamily="34" charset="0"/>
              <a:ea typeface="Inter"/>
              <a:cs typeface="Inter"/>
              <a:sym typeface="Inter"/>
            </a:rPr>
            <a:t>En el mundo virtual donde cada acción que realizamos puede ser </a:t>
          </a:r>
          <a:r>
            <a:rPr lang="es" sz="3200" u="sng" kern="1200" dirty="0">
              <a:solidFill>
                <a:srgbClr val="000000"/>
              </a:solidFill>
              <a:latin typeface="Aptos" panose="020B0004020202020204" pitchFamily="34" charset="0"/>
              <a:ea typeface="Inter Bold"/>
              <a:cs typeface="Inter Bold"/>
              <a:sym typeface="Inter Bold"/>
              <a:hlinkClick xmlns:r="http://schemas.openxmlformats.org/officeDocument/2006/relationships" r:id="rId5" tooltip="https://www.eff.org/issues/privacy"/>
            </a:rPr>
            <a:t>rastreada </a:t>
          </a:r>
          <a:r>
            <a:rPr lang="es" sz="3200" kern="1200" dirty="0">
              <a:solidFill>
                <a:srgbClr val="000000"/>
              </a:solidFill>
              <a:latin typeface="Aptos" panose="020B0004020202020204" pitchFamily="34" charset="0"/>
              <a:ea typeface="Inter"/>
              <a:cs typeface="Inter"/>
              <a:sym typeface="Inter"/>
            </a:rPr>
            <a:t>, </a:t>
          </a:r>
          <a:r>
            <a:rPr lang="es" sz="3200" kern="1200" dirty="0">
              <a:solidFill>
                <a:srgbClr val="000000"/>
              </a:solidFill>
              <a:latin typeface="Aptos" panose="020B0004020202020204" pitchFamily="34" charset="0"/>
              <a:ea typeface="Inter Bold"/>
              <a:cs typeface="Inter Bold"/>
              <a:sym typeface="Inter Bold"/>
            </a:rPr>
            <a:t>la privacidad </a:t>
          </a:r>
          <a:r>
            <a:rPr lang="es" sz="3200" kern="1200" dirty="0">
              <a:solidFill>
                <a:srgbClr val="000000"/>
              </a:solidFill>
              <a:latin typeface="Aptos" panose="020B0004020202020204" pitchFamily="34" charset="0"/>
              <a:ea typeface="Inter"/>
              <a:cs typeface="Inter"/>
              <a:sym typeface="Inter"/>
            </a:rPr>
            <a:t>puede parecer más un </a:t>
          </a:r>
          <a:r>
            <a:rPr lang="es" sz="3200" u="sng" kern="1200" dirty="0">
              <a:solidFill>
                <a:srgbClr val="000000"/>
              </a:solidFill>
              <a:latin typeface="Aptos" panose="020B0004020202020204" pitchFamily="34" charset="0"/>
              <a:ea typeface="Inter Bold"/>
              <a:cs typeface="Inter Bold"/>
              <a:sym typeface="Inter Bold"/>
              <a:hlinkClick xmlns:r="http://schemas.openxmlformats.org/officeDocument/2006/relationships" r:id="rId6" tooltip="https://techcrunch.com/2019/09/26/privacy-queen-of-human-rights-in-a-digital-world/"/>
            </a:rPr>
            <a:t>concepto ideal que </a:t>
          </a:r>
          <a:r>
            <a:rPr lang="es" sz="3200" u="sng" kern="1200" dirty="0">
              <a:solidFill>
                <a:schemeClr val="accent1"/>
              </a:solidFill>
              <a:latin typeface="Aptos" panose="020B0004020202020204" pitchFamily="34" charset="0"/>
              <a:ea typeface="Inter Bold"/>
              <a:cs typeface="Inter Bold"/>
              <a:sym typeface="Inter Bold"/>
            </a:rPr>
            <a:t>una </a:t>
          </a:r>
          <a:r>
            <a:rPr lang="es" sz="3200" u="sng" kern="1200" dirty="0">
              <a:solidFill>
                <a:schemeClr val="accent1"/>
              </a:solidFill>
              <a:latin typeface="Aptos" panose="020B0004020202020204" pitchFamily="34" charset="0"/>
              <a:ea typeface="Inter Bold"/>
              <a:cs typeface="Inter Bold"/>
              <a:sym typeface="Inter Bold"/>
              <a:hlinkClick xmlns:r="http://schemas.openxmlformats.org/officeDocument/2006/relationships" r:id="rId6" tooltip="https://techcrunch.com/2019/09/26/privacy-queen-of-human-rights-in-a-digital-world/">
                <a:extLst>
                  <a:ext uri="{A12FA001-AC4F-418D-AE19-62706E023703}">
                    <ahyp:hlinkClr xmlns:ahyp="http://schemas.microsoft.com/office/drawing/2018/hyperlinkcolor" val="tx"/>
                  </a:ext>
                </a:extLst>
              </a:hlinkClick>
            </a:rPr>
            <a:t>realidad </a:t>
          </a:r>
          <a:r>
            <a:rPr lang="es" sz="3200" kern="1200" dirty="0">
              <a:solidFill>
                <a:srgbClr val="000000"/>
              </a:solidFill>
              <a:latin typeface="Aptos" panose="020B0004020202020204" pitchFamily="34" charset="0"/>
              <a:ea typeface="Inter"/>
              <a:cs typeface="Inter"/>
              <a:sym typeface="Inter"/>
            </a:rPr>
            <a:t>.</a:t>
          </a:r>
          <a:endParaRPr lang="en-US" sz="3200" kern="1200" dirty="0">
            <a:latin typeface="Aptos" panose="020B0004020202020204" pitchFamily="34" charset="0"/>
          </a:endParaRPr>
        </a:p>
      </dsp:txBody>
      <dsp:txXfrm>
        <a:off x="2953987" y="3665842"/>
        <a:ext cx="8514112" cy="255756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68FD91-54EE-4753-9A16-1C3430ABD755}" type="datetimeFigureOut">
              <a:rPr lang="en-GB" smtClean="0"/>
              <a:t>23/10/2024</a:t>
            </a:fld>
            <a:endParaRPr lang="en-GB"/>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E79F5-8B9F-4680-9BFC-DFA2671E6164}" type="slidenum">
              <a:rPr lang="en-GB" smtClean="0"/>
              <a:t>‹#›</a:t>
            </a:fld>
            <a:endParaRPr lang="en-GB"/>
          </a:p>
        </p:txBody>
      </p:sp>
    </p:spTree>
    <p:extLst>
      <p:ext uri="{BB962C8B-B14F-4D97-AF65-F5344CB8AC3E}">
        <p14:creationId xmlns:p14="http://schemas.microsoft.com/office/powerpoint/2010/main" val="3402185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5</a:t>
            </a:fld>
            <a:endParaRPr lang="en-GB"/>
          </a:p>
        </p:txBody>
      </p:sp>
    </p:spTree>
    <p:extLst>
      <p:ext uri="{BB962C8B-B14F-4D97-AF65-F5344CB8AC3E}">
        <p14:creationId xmlns:p14="http://schemas.microsoft.com/office/powerpoint/2010/main" val="3016550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14</a:t>
            </a:fld>
            <a:endParaRPr lang="en-GB"/>
          </a:p>
        </p:txBody>
      </p:sp>
    </p:spTree>
    <p:extLst>
      <p:ext uri="{BB962C8B-B14F-4D97-AF65-F5344CB8AC3E}">
        <p14:creationId xmlns:p14="http://schemas.microsoft.com/office/powerpoint/2010/main" val="2167084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15</a:t>
            </a:fld>
            <a:endParaRPr lang="en-GB"/>
          </a:p>
        </p:txBody>
      </p:sp>
    </p:spTree>
    <p:extLst>
      <p:ext uri="{BB962C8B-B14F-4D97-AF65-F5344CB8AC3E}">
        <p14:creationId xmlns:p14="http://schemas.microsoft.com/office/powerpoint/2010/main" val="695577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16</a:t>
            </a:fld>
            <a:endParaRPr lang="en-GB"/>
          </a:p>
        </p:txBody>
      </p:sp>
    </p:spTree>
    <p:extLst>
      <p:ext uri="{BB962C8B-B14F-4D97-AF65-F5344CB8AC3E}">
        <p14:creationId xmlns:p14="http://schemas.microsoft.com/office/powerpoint/2010/main" val="2980050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17</a:t>
            </a:fld>
            <a:endParaRPr lang="en-GB"/>
          </a:p>
        </p:txBody>
      </p:sp>
    </p:spTree>
    <p:extLst>
      <p:ext uri="{BB962C8B-B14F-4D97-AF65-F5344CB8AC3E}">
        <p14:creationId xmlns:p14="http://schemas.microsoft.com/office/powerpoint/2010/main" val="1439649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18</a:t>
            </a:fld>
            <a:endParaRPr lang="en-GB"/>
          </a:p>
        </p:txBody>
      </p:sp>
    </p:spTree>
    <p:extLst>
      <p:ext uri="{BB962C8B-B14F-4D97-AF65-F5344CB8AC3E}">
        <p14:creationId xmlns:p14="http://schemas.microsoft.com/office/powerpoint/2010/main" val="2864778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19</a:t>
            </a:fld>
            <a:endParaRPr lang="en-GB"/>
          </a:p>
        </p:txBody>
      </p:sp>
    </p:spTree>
    <p:extLst>
      <p:ext uri="{BB962C8B-B14F-4D97-AF65-F5344CB8AC3E}">
        <p14:creationId xmlns:p14="http://schemas.microsoft.com/office/powerpoint/2010/main" val="2354271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20</a:t>
            </a:fld>
            <a:endParaRPr lang="en-GB"/>
          </a:p>
        </p:txBody>
      </p:sp>
    </p:spTree>
    <p:extLst>
      <p:ext uri="{BB962C8B-B14F-4D97-AF65-F5344CB8AC3E}">
        <p14:creationId xmlns:p14="http://schemas.microsoft.com/office/powerpoint/2010/main" val="1936092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21</a:t>
            </a:fld>
            <a:endParaRPr lang="en-GB"/>
          </a:p>
        </p:txBody>
      </p:sp>
    </p:spTree>
    <p:extLst>
      <p:ext uri="{BB962C8B-B14F-4D97-AF65-F5344CB8AC3E}">
        <p14:creationId xmlns:p14="http://schemas.microsoft.com/office/powerpoint/2010/main" val="2930456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6</a:t>
            </a:fld>
            <a:endParaRPr lang="en-GB"/>
          </a:p>
        </p:txBody>
      </p:sp>
    </p:spTree>
    <p:extLst>
      <p:ext uri="{BB962C8B-B14F-4D97-AF65-F5344CB8AC3E}">
        <p14:creationId xmlns:p14="http://schemas.microsoft.com/office/powerpoint/2010/main" val="789135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7</a:t>
            </a:fld>
            <a:endParaRPr lang="en-GB"/>
          </a:p>
        </p:txBody>
      </p:sp>
    </p:spTree>
    <p:extLst>
      <p:ext uri="{BB962C8B-B14F-4D97-AF65-F5344CB8AC3E}">
        <p14:creationId xmlns:p14="http://schemas.microsoft.com/office/powerpoint/2010/main" val="278382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8</a:t>
            </a:fld>
            <a:endParaRPr lang="en-GB"/>
          </a:p>
        </p:txBody>
      </p:sp>
    </p:spTree>
    <p:extLst>
      <p:ext uri="{BB962C8B-B14F-4D97-AF65-F5344CB8AC3E}">
        <p14:creationId xmlns:p14="http://schemas.microsoft.com/office/powerpoint/2010/main" val="3940590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9</a:t>
            </a:fld>
            <a:endParaRPr lang="en-GB"/>
          </a:p>
        </p:txBody>
      </p:sp>
    </p:spTree>
    <p:extLst>
      <p:ext uri="{BB962C8B-B14F-4D97-AF65-F5344CB8AC3E}">
        <p14:creationId xmlns:p14="http://schemas.microsoft.com/office/powerpoint/2010/main" val="3800924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10</a:t>
            </a:fld>
            <a:endParaRPr lang="en-GB"/>
          </a:p>
        </p:txBody>
      </p:sp>
    </p:spTree>
    <p:extLst>
      <p:ext uri="{BB962C8B-B14F-4D97-AF65-F5344CB8AC3E}">
        <p14:creationId xmlns:p14="http://schemas.microsoft.com/office/powerpoint/2010/main" val="183824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11</a:t>
            </a:fld>
            <a:endParaRPr lang="en-GB"/>
          </a:p>
        </p:txBody>
      </p:sp>
    </p:spTree>
    <p:extLst>
      <p:ext uri="{BB962C8B-B14F-4D97-AF65-F5344CB8AC3E}">
        <p14:creationId xmlns:p14="http://schemas.microsoft.com/office/powerpoint/2010/main" val="3434675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12</a:t>
            </a:fld>
            <a:endParaRPr lang="en-GB"/>
          </a:p>
        </p:txBody>
      </p:sp>
    </p:spTree>
    <p:extLst>
      <p:ext uri="{BB962C8B-B14F-4D97-AF65-F5344CB8AC3E}">
        <p14:creationId xmlns:p14="http://schemas.microsoft.com/office/powerpoint/2010/main" val="1983369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13</a:t>
            </a:fld>
            <a:endParaRPr lang="en-GB"/>
          </a:p>
        </p:txBody>
      </p:sp>
    </p:spTree>
    <p:extLst>
      <p:ext uri="{BB962C8B-B14F-4D97-AF65-F5344CB8AC3E}">
        <p14:creationId xmlns:p14="http://schemas.microsoft.com/office/powerpoint/2010/main" val="143922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2286000" y="3974221"/>
            <a:ext cx="13716000" cy="1117970"/>
          </a:xfrm>
          <a:prstGeom prst="rect">
            <a:avLst/>
          </a:prstGeom>
        </p:spPr>
        <p:txBody>
          <a:bodyPr vert="horz" lIns="137160" tIns="68580" rIns="137160" bIns="6858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3000" dirty="0">
                <a:solidFill>
                  <a:srgbClr val="FFAA5A"/>
                </a:solidFill>
                <a:latin typeface="Cambria" panose="02040503050406030204" pitchFamily="18" charset="0"/>
                <a:ea typeface="Cambria" panose="02040503050406030204" pitchFamily="18" charset="0"/>
              </a:rPr>
              <a:t>ERASMUS+KA220-ADU - </a:t>
            </a:r>
            <a:r>
              <a:rPr lang="en-US" sz="3000" dirty="0">
                <a:solidFill>
                  <a:srgbClr val="FFAA5A"/>
                </a:solidFill>
                <a:latin typeface="Cambria" panose="02040503050406030204" pitchFamily="18" charset="0"/>
                <a:ea typeface="Cambria" panose="02040503050406030204" pitchFamily="18" charset="0"/>
              </a:rPr>
              <a:t>Cooperation partnerships in adult education</a:t>
            </a:r>
            <a:endParaRPr lang="sk-SK" sz="3000" dirty="0">
              <a:solidFill>
                <a:srgbClr val="FFAA5A"/>
              </a:solidFill>
              <a:latin typeface="Cambria" panose="02040503050406030204" pitchFamily="18" charset="0"/>
              <a:ea typeface="Cambria" panose="02040503050406030204" pitchFamily="18" charset="0"/>
            </a:endParaRPr>
          </a:p>
          <a:p>
            <a:r>
              <a:rPr lang="sk-SK" sz="3000" dirty="0">
                <a:solidFill>
                  <a:srgbClr val="FFAA5A"/>
                </a:solidFill>
                <a:latin typeface="Cambria" panose="02040503050406030204" pitchFamily="18" charset="0"/>
                <a:ea typeface="Cambria" panose="02040503050406030204" pitchFamily="18" charset="0"/>
              </a:rPr>
              <a:t>KA220-ADU-2BF13E10 </a:t>
            </a:r>
            <a:endParaRPr lang="en-GB" sz="3000" dirty="0">
              <a:solidFill>
                <a:srgbClr val="FFAA5A"/>
              </a:solidFill>
              <a:latin typeface="Cambria" panose="02040503050406030204" pitchFamily="18" charset="0"/>
              <a:ea typeface="Cambria" panose="02040503050406030204" pitchFamily="18" charset="0"/>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945758" y="1563092"/>
            <a:ext cx="14396484" cy="1892826"/>
          </a:xfrm>
          <a:prstGeom prst="rect">
            <a:avLst/>
          </a:prstGeom>
          <a:noFill/>
        </p:spPr>
        <p:txBody>
          <a:bodyPr wrap="square">
            <a:spAutoFit/>
          </a:bodyPr>
          <a:lstStyle/>
          <a:p>
            <a:pPr algn="ctr"/>
            <a: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Building Digital Resilience by Making Digital Wellbeing and</a:t>
            </a:r>
            <a:b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Security Accessible to All</a:t>
            </a:r>
            <a:b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&lt;&lt;</a:t>
            </a:r>
            <a:r>
              <a:rPr kumimoji="0" lang="sk-SK" sz="39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j-cs"/>
              </a:rPr>
              <a:t>DigiWELL</a:t>
            </a:r>
            <a: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&gt;&gt;</a:t>
            </a:r>
            <a:endParaRPr lang="en-GB" sz="3900" dirty="0"/>
          </a:p>
        </p:txBody>
      </p:sp>
      <p:grpSp>
        <p:nvGrpSpPr>
          <p:cNvPr id="2" name="Skupina 6">
            <a:extLst>
              <a:ext uri="{FF2B5EF4-FFF2-40B4-BE49-F238E27FC236}">
                <a16:creationId xmlns:a16="http://schemas.microsoft.com/office/drawing/2014/main" id="{7742E34A-6003-4057-7109-B4DCB96D35A2}"/>
              </a:ext>
            </a:extLst>
          </p:cNvPr>
          <p:cNvGrpSpPr/>
          <p:nvPr userDrawn="1"/>
        </p:nvGrpSpPr>
        <p:grpSpPr>
          <a:xfrm>
            <a:off x="606056" y="8872697"/>
            <a:ext cx="17403866" cy="1185078"/>
            <a:chOff x="435935" y="5851336"/>
            <a:chExt cx="11602577" cy="790052"/>
          </a:xfrm>
        </p:grpSpPr>
        <p:pic>
          <p:nvPicPr>
            <p:cNvPr id="3" name="Obrázok 7" descr="Obrázok, na ktorom je text">
              <a:extLst>
                <a:ext uri="{FF2B5EF4-FFF2-40B4-BE49-F238E27FC236}">
                  <a16:creationId xmlns:a16="http://schemas.microsoft.com/office/drawing/2014/main" id="{B188D6EE-9640-2F18-BB35-B6223AACBA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935" y="5963498"/>
              <a:ext cx="2290456" cy="529376"/>
            </a:xfrm>
            <a:prstGeom prst="rect">
              <a:avLst/>
            </a:prstGeom>
          </p:spPr>
        </p:pic>
        <p:pic>
          <p:nvPicPr>
            <p:cNvPr id="4" name="Obrázok 8">
              <a:extLst>
                <a:ext uri="{FF2B5EF4-FFF2-40B4-BE49-F238E27FC236}">
                  <a16:creationId xmlns:a16="http://schemas.microsoft.com/office/drawing/2014/main" id="{94663C1E-6A81-5255-6A8A-1BA39AA9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2223" y="5851336"/>
              <a:ext cx="1826289" cy="737473"/>
            </a:xfrm>
            <a:prstGeom prst="rect">
              <a:avLst/>
            </a:prstGeom>
          </p:spPr>
        </p:pic>
        <p:pic>
          <p:nvPicPr>
            <p:cNvPr id="5" name="Obrázok 9">
              <a:extLst>
                <a:ext uri="{FF2B5EF4-FFF2-40B4-BE49-F238E27FC236}">
                  <a16:creationId xmlns:a16="http://schemas.microsoft.com/office/drawing/2014/main" id="{3B80CD3C-F3EB-86BE-9402-CCA53F62F2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6391" y="5863719"/>
              <a:ext cx="777669" cy="777669"/>
            </a:xfrm>
            <a:prstGeom prst="rect">
              <a:avLst/>
            </a:prstGeom>
          </p:spPr>
        </p:pic>
        <p:pic>
          <p:nvPicPr>
            <p:cNvPr id="6" name="Picture 2" descr="Slovenská poľnohospodárska univerzita v Nitre">
              <a:extLst>
                <a:ext uri="{FF2B5EF4-FFF2-40B4-BE49-F238E27FC236}">
                  <a16:creationId xmlns:a16="http://schemas.microsoft.com/office/drawing/2014/main" id="{18C12442-9888-DF01-0D04-E54CFC51996F}"/>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3589235" y="5963498"/>
              <a:ext cx="1128044" cy="504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extLst>
                <a:ext uri="{FF2B5EF4-FFF2-40B4-BE49-F238E27FC236}">
                  <a16:creationId xmlns:a16="http://schemas.microsoft.com/office/drawing/2014/main" id="{A12653CD-F652-4955-2DF8-1F145D4874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17279"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2C24E57-7917-345F-39EB-C946DC5995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5578" y="5945929"/>
              <a:ext cx="1156727" cy="564513"/>
            </a:xfrm>
            <a:prstGeom prst="rect">
              <a:avLst/>
            </a:prstGeom>
          </p:spPr>
        </p:pic>
        <p:pic>
          <p:nvPicPr>
            <p:cNvPr id="10" name="Picture 9" descr="AIFED - Formación, cultura y empleo en Granada">
              <a:extLst>
                <a:ext uri="{FF2B5EF4-FFF2-40B4-BE49-F238E27FC236}">
                  <a16:creationId xmlns:a16="http://schemas.microsoft.com/office/drawing/2014/main" id="{2A4BD905-BF5D-7F6B-DC78-E8B21C77798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8797" y="5968999"/>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E1F00A-E68C-4D66-6740-C74D4C1A96A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66511" y="594592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yzygia Foundation">
              <a:extLst>
                <a:ext uri="{FF2B5EF4-FFF2-40B4-BE49-F238E27FC236}">
                  <a16:creationId xmlns:a16="http://schemas.microsoft.com/office/drawing/2014/main" id="{641A6490-CDF8-6265-0143-32A2FCE4E69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06409" y="6252553"/>
              <a:ext cx="1419225" cy="282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47574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1257300" y="2738438"/>
            <a:ext cx="15773400" cy="6527007"/>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807200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1257300" y="2738438"/>
            <a:ext cx="7772400" cy="6527007"/>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9258300" y="2738438"/>
            <a:ext cx="7772400" cy="6527007"/>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3210230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1259682" y="547688"/>
            <a:ext cx="15773400" cy="1988345"/>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1259683" y="3757613"/>
            <a:ext cx="7736681" cy="5526882"/>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9258300" y="3757613"/>
            <a:ext cx="7774782" cy="5526882"/>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2262146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692887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416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1259683" y="685800"/>
            <a:ext cx="5898356" cy="2400300"/>
          </a:xfrm>
        </p:spPr>
        <p:txBody>
          <a:bodyPr anchor="b"/>
          <a:lstStyle>
            <a:lvl1pPr>
              <a:defRPr sz="48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1257300" y="9534526"/>
            <a:ext cx="4114800" cy="547688"/>
          </a:xfrm>
          <a:prstGeom prst="rect">
            <a:avLst/>
          </a:prstGeom>
        </p:spPr>
        <p:txBody>
          <a:bodyPr/>
          <a:lstStyle/>
          <a:p>
            <a:fld id="{4496294D-597E-4D2E-B81B-892A1B613257}" type="datetimeFigureOut">
              <a:rPr lang="en-GB" smtClean="0"/>
              <a:t>23/10/2024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6057900" y="9534526"/>
            <a:ext cx="6172200" cy="547688"/>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12915900" y="9534526"/>
            <a:ext cx="4114800" cy="547688"/>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278704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1259683" y="685800"/>
            <a:ext cx="5898356" cy="2400300"/>
          </a:xfrm>
        </p:spPr>
        <p:txBody>
          <a:bodyPr anchor="b"/>
          <a:lstStyle>
            <a:lvl1pPr>
              <a:defRPr sz="48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1257300" y="9534526"/>
            <a:ext cx="4114800" cy="547688"/>
          </a:xfrm>
          <a:prstGeom prst="rect">
            <a:avLst/>
          </a:prstGeom>
        </p:spPr>
        <p:txBody>
          <a:bodyPr/>
          <a:lstStyle/>
          <a:p>
            <a:fld id="{4496294D-597E-4D2E-B81B-892A1B613257}" type="datetimeFigureOut">
              <a:rPr lang="en-GB" smtClean="0"/>
              <a:t>23/10/2024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6057900" y="9534526"/>
            <a:ext cx="6172200" cy="547688"/>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12915900" y="9534526"/>
            <a:ext cx="4114800" cy="547688"/>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42247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1036674" y="547689"/>
            <a:ext cx="15994026" cy="1587546"/>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1036674" y="2488019"/>
            <a:ext cx="15994026" cy="591701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928189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1371600" rtl="0" eaLnBrk="1" latinLnBrk="0" hangingPunct="1">
        <a:lnSpc>
          <a:spcPct val="90000"/>
        </a:lnSpc>
        <a:spcBef>
          <a:spcPct val="0"/>
        </a:spcBef>
        <a:buNone/>
        <a:defRPr sz="7200" b="1" kern="1200">
          <a:solidFill>
            <a:srgbClr val="92BAB5"/>
          </a:solidFill>
          <a:latin typeface="Cambria" panose="02040503050406030204" pitchFamily="18" charset="0"/>
          <a:ea typeface="Cambria" panose="02040503050406030204" pitchFamily="18" charset="0"/>
          <a:cs typeface="+mj-cs"/>
        </a:defRPr>
      </a:lvl1pPr>
    </p:titleStyle>
    <p:bodyStyle>
      <a:lvl1pPr marL="342900" indent="-342900" algn="l" defTabSz="1371600" rtl="0" eaLnBrk="1" latinLnBrk="0" hangingPunct="1">
        <a:lnSpc>
          <a:spcPct val="90000"/>
        </a:lnSpc>
        <a:spcBef>
          <a:spcPts val="1500"/>
        </a:spcBef>
        <a:buClr>
          <a:srgbClr val="FFAA5A"/>
        </a:buClr>
        <a:buFont typeface="Wingdings" panose="05000000000000000000" pitchFamily="2" charset="2"/>
        <a:buChar char="q"/>
        <a:defRPr sz="4200" kern="1200">
          <a:solidFill>
            <a:schemeClr val="tx1"/>
          </a:solidFill>
          <a:latin typeface="Cambria" panose="02040503050406030204" pitchFamily="18" charset="0"/>
          <a:ea typeface="Cambria" panose="02040503050406030204" pitchFamily="18" charset="0"/>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k-SK"/>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hyperlink" Target="https://researchoutreach.org/articles/sender-controlled-private-email-electronic-privacy-eprivo/"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jp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8.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0.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2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diagramLayout" Target="../diagrams/layout2.xml"/><Relationship Id="rId7" Type="http://schemas.openxmlformats.org/officeDocument/2006/relationships/image" Target="../media/image18.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9404337" y="2375990"/>
            <a:ext cx="8002395" cy="2216265"/>
          </a:xfrm>
        </p:spPr>
        <p:txBody>
          <a:bodyPr vert="horz" lIns="137160" tIns="68580" rIns="137160" bIns="68580" rtlCol="0" anchor="b">
            <a:normAutofit/>
          </a:bodyPr>
          <a:lstStyle/>
          <a:p>
            <a:pPr algn="ctr">
              <a:spcBef>
                <a:spcPts val="1500"/>
              </a:spcBef>
              <a:spcAft>
                <a:spcPts val="900"/>
              </a:spcAft>
              <a:buClr>
                <a:srgbClr val="FFAA5A"/>
              </a:buClr>
            </a:pPr>
            <a:r>
              <a:rPr lang="es" b="1" dirty="0">
                <a:solidFill>
                  <a:srgbClr val="FFAA5A"/>
                </a:solidFill>
                <a:latin typeface="+mn-lt"/>
                <a:ea typeface="Cambria" panose="02040503050406030204" pitchFamily="18" charset="0"/>
                <a:cs typeface="Calibri" panose="020F0502020204030204" pitchFamily="34" charset="0"/>
              </a:rPr>
              <a:t>Privacidad digital: comprensión Privacidad digital</a:t>
            </a:r>
            <a:endParaRPr lang="en-US" b="1" dirty="0">
              <a:solidFill>
                <a:srgbClr val="FFAA5A"/>
              </a:solidFill>
              <a:latin typeface="+mn-lt"/>
              <a:ea typeface="Cambria" panose="02040503050406030204" pitchFamily="18" charset="0"/>
              <a:cs typeface="Calibri" panose="020F0502020204030204" pitchFamily="34" charset="0"/>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600423" y="844314"/>
            <a:ext cx="3610221" cy="794064"/>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33988" y="7726580"/>
            <a:ext cx="1225763" cy="1166504"/>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119387" y="7908668"/>
            <a:ext cx="1778025" cy="756738"/>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89070" y="7864128"/>
            <a:ext cx="1159515" cy="1524006"/>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48585" y="7820121"/>
            <a:ext cx="1526235" cy="75673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48823" y="7812559"/>
            <a:ext cx="1823235" cy="846770"/>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34649" y="8656873"/>
            <a:ext cx="2397440" cy="78581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405535" y="8834133"/>
            <a:ext cx="2362758" cy="3429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932519" y="8793872"/>
            <a:ext cx="2236985" cy="423423"/>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11433107" y="5530191"/>
            <a:ext cx="3720329" cy="2060598"/>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371600"/>
            <a:r>
              <a:rPr lang="en-US" sz="2100" dirty="0">
                <a:solidFill>
                  <a:prstClr val="black"/>
                </a:solidFill>
                <a:latin typeface="Aptos" panose="02110004020202020204"/>
              </a:rPr>
              <a:t>Building Digital Resilience ​</a:t>
            </a:r>
          </a:p>
          <a:p>
            <a:pPr algn="ctr" defTabSz="1371600"/>
            <a:r>
              <a:rPr lang="en-US" sz="2100" dirty="0">
                <a:solidFill>
                  <a:prstClr val="black"/>
                </a:solidFill>
                <a:latin typeface="Aptos" panose="02110004020202020204"/>
              </a:rPr>
              <a:t>by Making Digital Wellbeing ​</a:t>
            </a:r>
          </a:p>
          <a:p>
            <a:pPr algn="ctr" defTabSz="1371600"/>
            <a:r>
              <a:rPr lang="en-US" sz="2100" dirty="0">
                <a:solidFill>
                  <a:prstClr val="black"/>
                </a:solidFill>
                <a:latin typeface="Aptos" panose="02110004020202020204"/>
              </a:rPr>
              <a:t>and Security Accessible to All​</a:t>
            </a:r>
            <a:br>
              <a:rPr lang="en-US" sz="2100" dirty="0">
                <a:solidFill>
                  <a:prstClr val="black"/>
                </a:solidFill>
                <a:latin typeface="Aptos" panose="02110004020202020204"/>
              </a:rPr>
            </a:br>
            <a:r>
              <a:rPr lang="es" sz="1650" dirty="0">
                <a:solidFill>
                  <a:prstClr val="black"/>
                </a:solidFill>
                <a:latin typeface="Aptos" panose="02110004020202020204"/>
              </a:rPr>
              <a:t>2022-2-SK01-KA220-ADU-000096888</a:t>
            </a:r>
            <a:endParaRPr lang="en-GB" sz="2100" dirty="0">
              <a:solidFill>
                <a:prstClr val="black"/>
              </a:solidFill>
              <a:latin typeface="Aptos" panose="02110004020202020204"/>
            </a:endParaRPr>
          </a:p>
        </p:txBody>
      </p:sp>
      <p:grpSp>
        <p:nvGrpSpPr>
          <p:cNvPr id="3" name="Skupina 2">
            <a:extLst>
              <a:ext uri="{FF2B5EF4-FFF2-40B4-BE49-F238E27FC236}">
                <a16:creationId xmlns:a16="http://schemas.microsoft.com/office/drawing/2014/main" id="{FE115C06-2DA3-1E38-A8ED-4AAEF9D0755A}"/>
              </a:ext>
            </a:extLst>
          </p:cNvPr>
          <p:cNvGrpSpPr/>
          <p:nvPr/>
        </p:nvGrpSpPr>
        <p:grpSpPr>
          <a:xfrm>
            <a:off x="-705636" y="1934355"/>
            <a:ext cx="9207105" cy="5238753"/>
            <a:chOff x="-1118443" y="1146344"/>
            <a:chExt cx="10365960" cy="6096000"/>
          </a:xfrm>
        </p:grpSpPr>
        <p:pic>
          <p:nvPicPr>
            <p:cNvPr id="4" name="Obrázok 3" descr="Obrázok, na ktorom je text, diagram, kruh, snímka obrazovky&#10;&#10;Automaticky generovaný popis">
              <a:extLst>
                <a:ext uri="{FF2B5EF4-FFF2-40B4-BE49-F238E27FC236}">
                  <a16:creationId xmlns:a16="http://schemas.microsoft.com/office/drawing/2014/main" id="{522C4227-5728-9B30-65CA-BE06791A43DA}"/>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75017" y="1146344"/>
              <a:ext cx="8572500" cy="6096000"/>
            </a:xfrm>
            <a:prstGeom prst="rect">
              <a:avLst/>
            </a:prstGeom>
          </p:spPr>
        </p:pic>
        <p:pic>
          <p:nvPicPr>
            <p:cNvPr id="5" name="Picture 2" descr="Free Concept Of Data Privacy And Policy Illustration - Free Download  Business Illustrations | IconScout">
              <a:extLst>
                <a:ext uri="{FF2B5EF4-FFF2-40B4-BE49-F238E27FC236}">
                  <a16:creationId xmlns:a16="http://schemas.microsoft.com/office/drawing/2014/main" id="{729FD8EC-332C-8D10-4A62-29F5A519FEC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8443" y="1638300"/>
              <a:ext cx="7620000" cy="42862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10063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257300" y="1174894"/>
            <a:ext cx="15773400" cy="3713224"/>
          </a:xfrm>
        </p:spPr>
        <p:txBody>
          <a:bodyPr>
            <a:normAutofit fontScale="90000"/>
          </a:bodyPr>
          <a:lstStyle/>
          <a:p>
            <a:pPr>
              <a:spcAft>
                <a:spcPts val="900"/>
              </a:spcAft>
            </a:pPr>
            <a:r>
              <a:rPr lang="es" sz="5300" dirty="0">
                <a:latin typeface="Aptos" panose="020B0004020202020204" pitchFamily="34" charset="0"/>
                <a:cs typeface="Calibri" panose="020F0502020204030204" pitchFamily="34" charset="0"/>
              </a:rPr>
              <a:t>¿Cuáles son las consecuencias negativas de la ausencia de Privacidad Digital? </a:t>
            </a:r>
            <a:br>
              <a:rPr lang="sk-SK" sz="5300" dirty="0">
                <a:latin typeface="Aptos" panose="020B0004020202020204" pitchFamily="34" charset="0"/>
                <a:cs typeface="Calibri" panose="020F0502020204030204" pitchFamily="34" charset="0"/>
              </a:rPr>
            </a:br>
            <a:br>
              <a:rPr lang="en-GB" sz="6700" dirty="0">
                <a:latin typeface="Aptos" panose="020B0004020202020204" pitchFamily="34" charset="0"/>
                <a:cs typeface="Calibri" panose="020F0502020204030204" pitchFamily="34" charset="0"/>
              </a:rPr>
            </a:br>
            <a:r>
              <a:rPr lang="es" sz="4000" b="0" dirty="0">
                <a:solidFill>
                  <a:schemeClr val="tx1"/>
                </a:solidFill>
                <a:latin typeface="Aptos" panose="020B0004020202020204" pitchFamily="34" charset="0"/>
                <a:cs typeface="Calibri" panose="020F0502020204030204" pitchFamily="34" charset="0"/>
              </a:rPr>
              <a:t>Los efectos negativos de la ausencia de privacidad digital son varios y pueden tener múltiples consecuencias que impactan en la reputación y los derechos de los usuarios:</a:t>
            </a:r>
            <a:br>
              <a:rPr lang="en-GB" sz="6700" b="0" dirty="0">
                <a:solidFill>
                  <a:schemeClr val="tx1"/>
                </a:solidFill>
                <a:latin typeface="Aptos" panose="020B0004020202020204" pitchFamily="34" charset="0"/>
                <a:cs typeface="Calibri" panose="020F0502020204030204" pitchFamily="34" charset="0"/>
              </a:rPr>
            </a:br>
            <a:endParaRPr lang="en-GB" sz="6700" b="0" dirty="0">
              <a:solidFill>
                <a:schemeClr val="tx1"/>
              </a:solidFill>
              <a:latin typeface="Aptos" panose="020B0004020202020204" pitchFamily="34" charset="0"/>
              <a:cs typeface="Calibri" panose="020F0502020204030204" pitchFamily="34" charset="0"/>
            </a:endParaRP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3" name="Group 4">
            <a:extLst>
              <a:ext uri="{FF2B5EF4-FFF2-40B4-BE49-F238E27FC236}">
                <a16:creationId xmlns:a16="http://schemas.microsoft.com/office/drawing/2014/main" id="{585C26FF-917F-8BC8-1758-6F865FF47C67}"/>
              </a:ext>
            </a:extLst>
          </p:cNvPr>
          <p:cNvGrpSpPr/>
          <p:nvPr/>
        </p:nvGrpSpPr>
        <p:grpSpPr>
          <a:xfrm>
            <a:off x="533400" y="4686300"/>
            <a:ext cx="17395235" cy="2877863"/>
            <a:chOff x="0" y="0"/>
            <a:chExt cx="23193646" cy="3837151"/>
          </a:xfrm>
        </p:grpSpPr>
        <p:grpSp>
          <p:nvGrpSpPr>
            <p:cNvPr id="4" name="Group 5">
              <a:extLst>
                <a:ext uri="{FF2B5EF4-FFF2-40B4-BE49-F238E27FC236}">
                  <a16:creationId xmlns:a16="http://schemas.microsoft.com/office/drawing/2014/main" id="{45FD2C1E-9F7B-7C62-096C-60C227324DD6}"/>
                </a:ext>
              </a:extLst>
            </p:cNvPr>
            <p:cNvGrpSpPr/>
            <p:nvPr/>
          </p:nvGrpSpPr>
          <p:grpSpPr>
            <a:xfrm>
              <a:off x="0" y="40390"/>
              <a:ext cx="4176201" cy="3796761"/>
              <a:chOff x="0" y="0"/>
              <a:chExt cx="894029" cy="812800"/>
            </a:xfrm>
          </p:grpSpPr>
          <p:sp>
            <p:nvSpPr>
              <p:cNvPr id="41" name="Freeform 6">
                <a:extLst>
                  <a:ext uri="{FF2B5EF4-FFF2-40B4-BE49-F238E27FC236}">
                    <a16:creationId xmlns:a16="http://schemas.microsoft.com/office/drawing/2014/main" id="{1404AB34-421C-5342-2E6A-89D619374880}"/>
                  </a:ext>
                </a:extLst>
              </p:cNvPr>
              <p:cNvSpPr/>
              <p:nvPr/>
            </p:nvSpPr>
            <p:spPr>
              <a:xfrm>
                <a:off x="0" y="0"/>
                <a:ext cx="894029" cy="812800"/>
              </a:xfrm>
              <a:custGeom>
                <a:avLst/>
                <a:gdLst/>
                <a:ahLst/>
                <a:cxnLst/>
                <a:rect l="l" t="t" r="r" b="b"/>
                <a:pathLst>
                  <a:path w="894029" h="812800">
                    <a:moveTo>
                      <a:pt x="447015" y="0"/>
                    </a:moveTo>
                    <a:cubicBezTo>
                      <a:pt x="200135" y="0"/>
                      <a:pt x="0" y="181951"/>
                      <a:pt x="0" y="406400"/>
                    </a:cubicBezTo>
                    <a:cubicBezTo>
                      <a:pt x="0" y="630849"/>
                      <a:pt x="200135" y="812800"/>
                      <a:pt x="447015" y="812800"/>
                    </a:cubicBezTo>
                    <a:cubicBezTo>
                      <a:pt x="693894" y="812800"/>
                      <a:pt x="894029" y="630849"/>
                      <a:pt x="894029" y="406400"/>
                    </a:cubicBezTo>
                    <a:cubicBezTo>
                      <a:pt x="894029" y="181951"/>
                      <a:pt x="693894" y="0"/>
                      <a:pt x="447015" y="0"/>
                    </a:cubicBezTo>
                    <a:close/>
                  </a:path>
                </a:pathLst>
              </a:custGeom>
              <a:solidFill>
                <a:srgbClr val="FFAD60"/>
              </a:solidFill>
            </p:spPr>
            <p:txBody>
              <a:bodyPr/>
              <a:lstStyle/>
              <a:p>
                <a:endParaRPr lang="en-GB"/>
              </a:p>
            </p:txBody>
          </p:sp>
          <p:sp>
            <p:nvSpPr>
              <p:cNvPr id="42" name="TextBox 7">
                <a:extLst>
                  <a:ext uri="{FF2B5EF4-FFF2-40B4-BE49-F238E27FC236}">
                    <a16:creationId xmlns:a16="http://schemas.microsoft.com/office/drawing/2014/main" id="{D4CB0480-60C3-EDEF-CC17-A61335E72422}"/>
                  </a:ext>
                </a:extLst>
              </p:cNvPr>
              <p:cNvSpPr txBox="1"/>
              <p:nvPr/>
            </p:nvSpPr>
            <p:spPr>
              <a:xfrm>
                <a:off x="83815" y="38100"/>
                <a:ext cx="726399" cy="6985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8">
              <a:extLst>
                <a:ext uri="{FF2B5EF4-FFF2-40B4-BE49-F238E27FC236}">
                  <a16:creationId xmlns:a16="http://schemas.microsoft.com/office/drawing/2014/main" id="{E0A0463A-6291-D20A-579B-E4C0A611FA70}"/>
                </a:ext>
              </a:extLst>
            </p:cNvPr>
            <p:cNvSpPr txBox="1"/>
            <p:nvPr/>
          </p:nvSpPr>
          <p:spPr>
            <a:xfrm>
              <a:off x="588687" y="1342120"/>
              <a:ext cx="2998831" cy="1149973"/>
            </a:xfrm>
            <a:prstGeom prst="rect">
              <a:avLst/>
            </a:prstGeom>
          </p:spPr>
          <p:txBody>
            <a:bodyPr lIns="0" tIns="0" rIns="0" bIns="0" rtlCol="0" anchor="t">
              <a:spAutoFit/>
            </a:bodyPr>
            <a:lstStyle/>
            <a:p>
              <a:pPr algn="ctr">
                <a:lnSpc>
                  <a:spcPts val="3359"/>
                </a:lnSpc>
                <a:spcBef>
                  <a:spcPct val="0"/>
                </a:spcBef>
              </a:pPr>
              <a:r>
                <a:rPr lang="es" sz="2800" b="1" dirty="0">
                  <a:solidFill>
                    <a:srgbClr val="000000"/>
                  </a:solidFill>
                  <a:latin typeface="Aptos" panose="020B0004020202020204" pitchFamily="34" charset="0"/>
                  <a:ea typeface="Canva Sans Bold"/>
                  <a:cs typeface="Canva Sans Bold"/>
                  <a:sym typeface="Canva Sans Bold"/>
                </a:rPr>
                <a:t>Riesgo de ciberataques</a:t>
              </a:r>
            </a:p>
          </p:txBody>
        </p:sp>
        <p:grpSp>
          <p:nvGrpSpPr>
            <p:cNvPr id="6" name="Group 9">
              <a:extLst>
                <a:ext uri="{FF2B5EF4-FFF2-40B4-BE49-F238E27FC236}">
                  <a16:creationId xmlns:a16="http://schemas.microsoft.com/office/drawing/2014/main" id="{813B6EE1-4E9B-FBCA-CC4D-E822EEE82D50}"/>
                </a:ext>
              </a:extLst>
            </p:cNvPr>
            <p:cNvGrpSpPr/>
            <p:nvPr/>
          </p:nvGrpSpPr>
          <p:grpSpPr>
            <a:xfrm>
              <a:off x="4849301" y="40390"/>
              <a:ext cx="4176201" cy="3796761"/>
              <a:chOff x="0" y="0"/>
              <a:chExt cx="894029" cy="812800"/>
            </a:xfrm>
          </p:grpSpPr>
          <p:sp>
            <p:nvSpPr>
              <p:cNvPr id="39" name="Freeform 10">
                <a:extLst>
                  <a:ext uri="{FF2B5EF4-FFF2-40B4-BE49-F238E27FC236}">
                    <a16:creationId xmlns:a16="http://schemas.microsoft.com/office/drawing/2014/main" id="{2B200140-E207-7246-4D8D-5F2B8139332F}"/>
                  </a:ext>
                </a:extLst>
              </p:cNvPr>
              <p:cNvSpPr/>
              <p:nvPr/>
            </p:nvSpPr>
            <p:spPr>
              <a:xfrm>
                <a:off x="0" y="0"/>
                <a:ext cx="894029" cy="812800"/>
              </a:xfrm>
              <a:custGeom>
                <a:avLst/>
                <a:gdLst/>
                <a:ahLst/>
                <a:cxnLst/>
                <a:rect l="l" t="t" r="r" b="b"/>
                <a:pathLst>
                  <a:path w="894029" h="812800">
                    <a:moveTo>
                      <a:pt x="447015" y="0"/>
                    </a:moveTo>
                    <a:cubicBezTo>
                      <a:pt x="200135" y="0"/>
                      <a:pt x="0" y="181951"/>
                      <a:pt x="0" y="406400"/>
                    </a:cubicBezTo>
                    <a:cubicBezTo>
                      <a:pt x="0" y="630849"/>
                      <a:pt x="200135" y="812800"/>
                      <a:pt x="447015" y="812800"/>
                    </a:cubicBezTo>
                    <a:cubicBezTo>
                      <a:pt x="693894" y="812800"/>
                      <a:pt x="894029" y="630849"/>
                      <a:pt x="894029" y="406400"/>
                    </a:cubicBezTo>
                    <a:cubicBezTo>
                      <a:pt x="894029" y="181951"/>
                      <a:pt x="693894" y="0"/>
                      <a:pt x="447015" y="0"/>
                    </a:cubicBezTo>
                    <a:close/>
                  </a:path>
                </a:pathLst>
              </a:custGeom>
              <a:solidFill>
                <a:srgbClr val="FFAD60"/>
              </a:solidFill>
            </p:spPr>
            <p:txBody>
              <a:bodyPr/>
              <a:lstStyle/>
              <a:p>
                <a:endParaRPr lang="en-GB"/>
              </a:p>
            </p:txBody>
          </p:sp>
          <p:sp>
            <p:nvSpPr>
              <p:cNvPr id="40" name="TextBox 11">
                <a:extLst>
                  <a:ext uri="{FF2B5EF4-FFF2-40B4-BE49-F238E27FC236}">
                    <a16:creationId xmlns:a16="http://schemas.microsoft.com/office/drawing/2014/main" id="{5CA0D0D1-15AE-0D19-7D16-2FF53B2E30F4}"/>
                  </a:ext>
                </a:extLst>
              </p:cNvPr>
              <p:cNvSpPr txBox="1"/>
              <p:nvPr/>
            </p:nvSpPr>
            <p:spPr>
              <a:xfrm>
                <a:off x="83815" y="38100"/>
                <a:ext cx="726399" cy="698500"/>
              </a:xfrm>
              <a:prstGeom prst="rect">
                <a:avLst/>
              </a:prstGeom>
            </p:spPr>
            <p:txBody>
              <a:bodyPr lIns="50800" tIns="50800" rIns="50800" bIns="50800" rtlCol="0" anchor="ctr"/>
              <a:lstStyle/>
              <a:p>
                <a:pPr algn="ctr">
                  <a:lnSpc>
                    <a:spcPts val="2659"/>
                  </a:lnSpc>
                  <a:spcBef>
                    <a:spcPct val="0"/>
                  </a:spcBef>
                </a:pPr>
                <a:endParaRPr/>
              </a:p>
            </p:txBody>
          </p:sp>
        </p:grpSp>
        <p:sp>
          <p:nvSpPr>
            <p:cNvPr id="23" name="TextBox 12">
              <a:extLst>
                <a:ext uri="{FF2B5EF4-FFF2-40B4-BE49-F238E27FC236}">
                  <a16:creationId xmlns:a16="http://schemas.microsoft.com/office/drawing/2014/main" id="{A2B9D9B2-AEFE-EE17-F245-861EBD4CE0E0}"/>
                </a:ext>
              </a:extLst>
            </p:cNvPr>
            <p:cNvSpPr txBox="1"/>
            <p:nvPr/>
          </p:nvSpPr>
          <p:spPr>
            <a:xfrm>
              <a:off x="5143693" y="1416627"/>
              <a:ext cx="3587416" cy="1149973"/>
            </a:xfrm>
            <a:prstGeom prst="rect">
              <a:avLst/>
            </a:prstGeom>
          </p:spPr>
          <p:txBody>
            <a:bodyPr lIns="0" tIns="0" rIns="0" bIns="0" rtlCol="0" anchor="t">
              <a:spAutoFit/>
            </a:bodyPr>
            <a:lstStyle/>
            <a:p>
              <a:pPr algn="ctr">
                <a:lnSpc>
                  <a:spcPts val="3359"/>
                </a:lnSpc>
                <a:spcBef>
                  <a:spcPct val="0"/>
                </a:spcBef>
              </a:pPr>
              <a:r>
                <a:rPr lang="es" sz="2800" b="1" dirty="0">
                  <a:solidFill>
                    <a:srgbClr val="000000"/>
                  </a:solidFill>
                  <a:latin typeface="Aptos" panose="020B0004020202020204" pitchFamily="34" charset="0"/>
                  <a:ea typeface="Canva Sans Bold"/>
                  <a:cs typeface="Canva Sans Bold"/>
                  <a:sym typeface="Canva Sans Bold"/>
                </a:rPr>
                <a:t>Robo de identidad y fraude</a:t>
              </a:r>
            </a:p>
          </p:txBody>
        </p:sp>
        <p:grpSp>
          <p:nvGrpSpPr>
            <p:cNvPr id="24" name="Group 13">
              <a:extLst>
                <a:ext uri="{FF2B5EF4-FFF2-40B4-BE49-F238E27FC236}">
                  <a16:creationId xmlns:a16="http://schemas.microsoft.com/office/drawing/2014/main" id="{4C7FF7F6-9041-9F61-0938-0928B8D36C56}"/>
                </a:ext>
              </a:extLst>
            </p:cNvPr>
            <p:cNvGrpSpPr/>
            <p:nvPr/>
          </p:nvGrpSpPr>
          <p:grpSpPr>
            <a:xfrm>
              <a:off x="9572843" y="40390"/>
              <a:ext cx="4176201" cy="3796761"/>
              <a:chOff x="0" y="0"/>
              <a:chExt cx="894029" cy="812800"/>
            </a:xfrm>
          </p:grpSpPr>
          <p:sp>
            <p:nvSpPr>
              <p:cNvPr id="37" name="Freeform 14">
                <a:extLst>
                  <a:ext uri="{FF2B5EF4-FFF2-40B4-BE49-F238E27FC236}">
                    <a16:creationId xmlns:a16="http://schemas.microsoft.com/office/drawing/2014/main" id="{F73F35A4-8586-1D4B-56E9-D764E384D7BD}"/>
                  </a:ext>
                </a:extLst>
              </p:cNvPr>
              <p:cNvSpPr/>
              <p:nvPr/>
            </p:nvSpPr>
            <p:spPr>
              <a:xfrm>
                <a:off x="0" y="0"/>
                <a:ext cx="894029" cy="812800"/>
              </a:xfrm>
              <a:custGeom>
                <a:avLst/>
                <a:gdLst/>
                <a:ahLst/>
                <a:cxnLst/>
                <a:rect l="l" t="t" r="r" b="b"/>
                <a:pathLst>
                  <a:path w="894029" h="812800">
                    <a:moveTo>
                      <a:pt x="447015" y="0"/>
                    </a:moveTo>
                    <a:cubicBezTo>
                      <a:pt x="200135" y="0"/>
                      <a:pt x="0" y="181951"/>
                      <a:pt x="0" y="406400"/>
                    </a:cubicBezTo>
                    <a:cubicBezTo>
                      <a:pt x="0" y="630849"/>
                      <a:pt x="200135" y="812800"/>
                      <a:pt x="447015" y="812800"/>
                    </a:cubicBezTo>
                    <a:cubicBezTo>
                      <a:pt x="693894" y="812800"/>
                      <a:pt x="894029" y="630849"/>
                      <a:pt x="894029" y="406400"/>
                    </a:cubicBezTo>
                    <a:cubicBezTo>
                      <a:pt x="894029" y="181951"/>
                      <a:pt x="693894" y="0"/>
                      <a:pt x="447015" y="0"/>
                    </a:cubicBezTo>
                    <a:close/>
                  </a:path>
                </a:pathLst>
              </a:custGeom>
              <a:solidFill>
                <a:srgbClr val="FFAD60"/>
              </a:solidFill>
            </p:spPr>
            <p:txBody>
              <a:bodyPr/>
              <a:lstStyle/>
              <a:p>
                <a:endParaRPr lang="en-GB"/>
              </a:p>
            </p:txBody>
          </p:sp>
          <p:sp>
            <p:nvSpPr>
              <p:cNvPr id="38" name="TextBox 15">
                <a:extLst>
                  <a:ext uri="{FF2B5EF4-FFF2-40B4-BE49-F238E27FC236}">
                    <a16:creationId xmlns:a16="http://schemas.microsoft.com/office/drawing/2014/main" id="{860C2BBA-E7C7-CC37-C134-79D9D6E46479}"/>
                  </a:ext>
                </a:extLst>
              </p:cNvPr>
              <p:cNvSpPr txBox="1"/>
              <p:nvPr/>
            </p:nvSpPr>
            <p:spPr>
              <a:xfrm>
                <a:off x="83815" y="38100"/>
                <a:ext cx="726399" cy="698500"/>
              </a:xfrm>
              <a:prstGeom prst="rect">
                <a:avLst/>
              </a:prstGeom>
            </p:spPr>
            <p:txBody>
              <a:bodyPr lIns="50800" tIns="50800" rIns="50800" bIns="50800" rtlCol="0" anchor="ctr"/>
              <a:lstStyle/>
              <a:p>
                <a:pPr algn="ctr">
                  <a:lnSpc>
                    <a:spcPts val="2659"/>
                  </a:lnSpc>
                  <a:spcBef>
                    <a:spcPct val="0"/>
                  </a:spcBef>
                </a:pPr>
                <a:endParaRPr/>
              </a:p>
            </p:txBody>
          </p:sp>
        </p:grpSp>
        <p:sp>
          <p:nvSpPr>
            <p:cNvPr id="25" name="TextBox 16">
              <a:extLst>
                <a:ext uri="{FF2B5EF4-FFF2-40B4-BE49-F238E27FC236}">
                  <a16:creationId xmlns:a16="http://schemas.microsoft.com/office/drawing/2014/main" id="{F1E08D57-9F14-2EB5-2EFF-8EA935403D6E}"/>
                </a:ext>
              </a:extLst>
            </p:cNvPr>
            <p:cNvSpPr txBox="1"/>
            <p:nvPr/>
          </p:nvSpPr>
          <p:spPr>
            <a:xfrm>
              <a:off x="9702286" y="1272159"/>
              <a:ext cx="3917315" cy="1731329"/>
            </a:xfrm>
            <a:prstGeom prst="rect">
              <a:avLst/>
            </a:prstGeom>
          </p:spPr>
          <p:txBody>
            <a:bodyPr lIns="0" tIns="0" rIns="0" bIns="0" rtlCol="0" anchor="t">
              <a:spAutoFit/>
            </a:bodyPr>
            <a:lstStyle/>
            <a:p>
              <a:pPr algn="ctr">
                <a:lnSpc>
                  <a:spcPts val="3359"/>
                </a:lnSpc>
                <a:spcBef>
                  <a:spcPct val="0"/>
                </a:spcBef>
              </a:pPr>
              <a:r>
                <a:rPr lang="es" sz="2800" b="1" dirty="0">
                  <a:solidFill>
                    <a:srgbClr val="000000"/>
                  </a:solidFill>
                  <a:latin typeface="Aptos" panose="020B0004020202020204" pitchFamily="34" charset="0"/>
                  <a:ea typeface="Canva Sans Bold"/>
                  <a:cs typeface="Canva Sans Bold"/>
                  <a:sym typeface="Canva Sans Bold"/>
                </a:rPr>
                <a:t>Violaciones de datos y pérdida de confianza</a:t>
              </a:r>
            </a:p>
          </p:txBody>
        </p:sp>
        <p:grpSp>
          <p:nvGrpSpPr>
            <p:cNvPr id="26" name="Group 17">
              <a:extLst>
                <a:ext uri="{FF2B5EF4-FFF2-40B4-BE49-F238E27FC236}">
                  <a16:creationId xmlns:a16="http://schemas.microsoft.com/office/drawing/2014/main" id="{A152B808-CB34-B454-8D3D-49AF35C330CA}"/>
                </a:ext>
              </a:extLst>
            </p:cNvPr>
            <p:cNvGrpSpPr/>
            <p:nvPr/>
          </p:nvGrpSpPr>
          <p:grpSpPr>
            <a:xfrm>
              <a:off x="14295144" y="0"/>
              <a:ext cx="4176201" cy="3796761"/>
              <a:chOff x="0" y="0"/>
              <a:chExt cx="894029" cy="812800"/>
            </a:xfrm>
          </p:grpSpPr>
          <p:sp>
            <p:nvSpPr>
              <p:cNvPr id="35" name="Freeform 18">
                <a:extLst>
                  <a:ext uri="{FF2B5EF4-FFF2-40B4-BE49-F238E27FC236}">
                    <a16:creationId xmlns:a16="http://schemas.microsoft.com/office/drawing/2014/main" id="{23BA39D3-0E83-8FF6-4778-B97841320A5D}"/>
                  </a:ext>
                </a:extLst>
              </p:cNvPr>
              <p:cNvSpPr/>
              <p:nvPr/>
            </p:nvSpPr>
            <p:spPr>
              <a:xfrm>
                <a:off x="0" y="0"/>
                <a:ext cx="894029" cy="812800"/>
              </a:xfrm>
              <a:custGeom>
                <a:avLst/>
                <a:gdLst/>
                <a:ahLst/>
                <a:cxnLst/>
                <a:rect l="l" t="t" r="r" b="b"/>
                <a:pathLst>
                  <a:path w="894029" h="812800">
                    <a:moveTo>
                      <a:pt x="447015" y="0"/>
                    </a:moveTo>
                    <a:cubicBezTo>
                      <a:pt x="200135" y="0"/>
                      <a:pt x="0" y="181951"/>
                      <a:pt x="0" y="406400"/>
                    </a:cubicBezTo>
                    <a:cubicBezTo>
                      <a:pt x="0" y="630849"/>
                      <a:pt x="200135" y="812800"/>
                      <a:pt x="447015" y="812800"/>
                    </a:cubicBezTo>
                    <a:cubicBezTo>
                      <a:pt x="693894" y="812800"/>
                      <a:pt x="894029" y="630849"/>
                      <a:pt x="894029" y="406400"/>
                    </a:cubicBezTo>
                    <a:cubicBezTo>
                      <a:pt x="894029" y="181951"/>
                      <a:pt x="693894" y="0"/>
                      <a:pt x="447015" y="0"/>
                    </a:cubicBezTo>
                    <a:close/>
                  </a:path>
                </a:pathLst>
              </a:custGeom>
              <a:solidFill>
                <a:srgbClr val="FFAD60"/>
              </a:solidFill>
            </p:spPr>
            <p:txBody>
              <a:bodyPr/>
              <a:lstStyle/>
              <a:p>
                <a:endParaRPr lang="en-GB"/>
              </a:p>
            </p:txBody>
          </p:sp>
          <p:sp>
            <p:nvSpPr>
              <p:cNvPr id="36" name="TextBox 19">
                <a:extLst>
                  <a:ext uri="{FF2B5EF4-FFF2-40B4-BE49-F238E27FC236}">
                    <a16:creationId xmlns:a16="http://schemas.microsoft.com/office/drawing/2014/main" id="{A5BAF131-3E06-4D01-026A-94914AD60824}"/>
                  </a:ext>
                </a:extLst>
              </p:cNvPr>
              <p:cNvSpPr txBox="1"/>
              <p:nvPr/>
            </p:nvSpPr>
            <p:spPr>
              <a:xfrm>
                <a:off x="83815" y="38100"/>
                <a:ext cx="726399" cy="698500"/>
              </a:xfrm>
              <a:prstGeom prst="rect">
                <a:avLst/>
              </a:prstGeom>
            </p:spPr>
            <p:txBody>
              <a:bodyPr lIns="50800" tIns="50800" rIns="50800" bIns="50800" rtlCol="0" anchor="ctr"/>
              <a:lstStyle/>
              <a:p>
                <a:pPr algn="ctr">
                  <a:lnSpc>
                    <a:spcPts val="2659"/>
                  </a:lnSpc>
                  <a:spcBef>
                    <a:spcPct val="0"/>
                  </a:spcBef>
                </a:pPr>
                <a:endParaRPr/>
              </a:p>
            </p:txBody>
          </p:sp>
        </p:grpSp>
        <p:sp>
          <p:nvSpPr>
            <p:cNvPr id="28" name="TextBox 20">
              <a:extLst>
                <a:ext uri="{FF2B5EF4-FFF2-40B4-BE49-F238E27FC236}">
                  <a16:creationId xmlns:a16="http://schemas.microsoft.com/office/drawing/2014/main" id="{7738A52F-218F-4EE7-4CE8-5AFC4FF2C7A0}"/>
                </a:ext>
              </a:extLst>
            </p:cNvPr>
            <p:cNvSpPr txBox="1"/>
            <p:nvPr/>
          </p:nvSpPr>
          <p:spPr>
            <a:xfrm>
              <a:off x="14587244" y="1382509"/>
              <a:ext cx="3386603" cy="1149973"/>
            </a:xfrm>
            <a:prstGeom prst="rect">
              <a:avLst/>
            </a:prstGeom>
          </p:spPr>
          <p:txBody>
            <a:bodyPr lIns="0" tIns="0" rIns="0" bIns="0" rtlCol="0" anchor="t">
              <a:spAutoFit/>
            </a:bodyPr>
            <a:lstStyle/>
            <a:p>
              <a:pPr algn="ctr">
                <a:lnSpc>
                  <a:spcPts val="3359"/>
                </a:lnSpc>
                <a:spcBef>
                  <a:spcPct val="0"/>
                </a:spcBef>
              </a:pPr>
              <a:r>
                <a:rPr lang="es" sz="2800" b="1" dirty="0">
                  <a:solidFill>
                    <a:srgbClr val="000000"/>
                  </a:solidFill>
                  <a:latin typeface="Aptos" panose="020B0004020202020204" pitchFamily="34" charset="0"/>
                  <a:ea typeface="Canva Sans Bold"/>
                  <a:cs typeface="Canva Sans Bold"/>
                  <a:sym typeface="Canva Sans Bold"/>
                </a:rPr>
                <a:t>Vigilancia y Monitoreo</a:t>
              </a:r>
            </a:p>
          </p:txBody>
        </p:sp>
        <p:grpSp>
          <p:nvGrpSpPr>
            <p:cNvPr id="30" name="Group 21">
              <a:extLst>
                <a:ext uri="{FF2B5EF4-FFF2-40B4-BE49-F238E27FC236}">
                  <a16:creationId xmlns:a16="http://schemas.microsoft.com/office/drawing/2014/main" id="{B06EB424-295A-7E4C-2D55-D8EDB6B54766}"/>
                </a:ext>
              </a:extLst>
            </p:cNvPr>
            <p:cNvGrpSpPr/>
            <p:nvPr/>
          </p:nvGrpSpPr>
          <p:grpSpPr>
            <a:xfrm>
              <a:off x="19017445" y="40390"/>
              <a:ext cx="4176201" cy="3796761"/>
              <a:chOff x="0" y="0"/>
              <a:chExt cx="894029" cy="812800"/>
            </a:xfrm>
          </p:grpSpPr>
          <p:sp>
            <p:nvSpPr>
              <p:cNvPr id="33" name="Freeform 22">
                <a:extLst>
                  <a:ext uri="{FF2B5EF4-FFF2-40B4-BE49-F238E27FC236}">
                    <a16:creationId xmlns:a16="http://schemas.microsoft.com/office/drawing/2014/main" id="{313EB01A-1C5B-8325-0E07-60776EC53EF0}"/>
                  </a:ext>
                </a:extLst>
              </p:cNvPr>
              <p:cNvSpPr/>
              <p:nvPr/>
            </p:nvSpPr>
            <p:spPr>
              <a:xfrm>
                <a:off x="0" y="0"/>
                <a:ext cx="894029" cy="812800"/>
              </a:xfrm>
              <a:custGeom>
                <a:avLst/>
                <a:gdLst/>
                <a:ahLst/>
                <a:cxnLst/>
                <a:rect l="l" t="t" r="r" b="b"/>
                <a:pathLst>
                  <a:path w="894029" h="812800">
                    <a:moveTo>
                      <a:pt x="447015" y="0"/>
                    </a:moveTo>
                    <a:cubicBezTo>
                      <a:pt x="200135" y="0"/>
                      <a:pt x="0" y="181951"/>
                      <a:pt x="0" y="406400"/>
                    </a:cubicBezTo>
                    <a:cubicBezTo>
                      <a:pt x="0" y="630849"/>
                      <a:pt x="200135" y="812800"/>
                      <a:pt x="447015" y="812800"/>
                    </a:cubicBezTo>
                    <a:cubicBezTo>
                      <a:pt x="693894" y="812800"/>
                      <a:pt x="894029" y="630849"/>
                      <a:pt x="894029" y="406400"/>
                    </a:cubicBezTo>
                    <a:cubicBezTo>
                      <a:pt x="894029" y="181951"/>
                      <a:pt x="693894" y="0"/>
                      <a:pt x="447015" y="0"/>
                    </a:cubicBezTo>
                    <a:close/>
                  </a:path>
                </a:pathLst>
              </a:custGeom>
              <a:solidFill>
                <a:srgbClr val="FFAD60"/>
              </a:solidFill>
            </p:spPr>
            <p:txBody>
              <a:bodyPr/>
              <a:lstStyle/>
              <a:p>
                <a:endParaRPr lang="en-GB"/>
              </a:p>
            </p:txBody>
          </p:sp>
          <p:sp>
            <p:nvSpPr>
              <p:cNvPr id="34" name="TextBox 23">
                <a:extLst>
                  <a:ext uri="{FF2B5EF4-FFF2-40B4-BE49-F238E27FC236}">
                    <a16:creationId xmlns:a16="http://schemas.microsoft.com/office/drawing/2014/main" id="{E3273B0B-125F-AB3C-C3E6-88E4572D7F5A}"/>
                  </a:ext>
                </a:extLst>
              </p:cNvPr>
              <p:cNvSpPr txBox="1"/>
              <p:nvPr/>
            </p:nvSpPr>
            <p:spPr>
              <a:xfrm>
                <a:off x="83815" y="38100"/>
                <a:ext cx="726399" cy="698500"/>
              </a:xfrm>
              <a:prstGeom prst="rect">
                <a:avLst/>
              </a:prstGeom>
            </p:spPr>
            <p:txBody>
              <a:bodyPr lIns="50800" tIns="50800" rIns="50800" bIns="50800" rtlCol="0" anchor="ctr"/>
              <a:lstStyle/>
              <a:p>
                <a:pPr algn="ctr">
                  <a:lnSpc>
                    <a:spcPts val="2659"/>
                  </a:lnSpc>
                  <a:spcBef>
                    <a:spcPct val="0"/>
                  </a:spcBef>
                </a:pPr>
                <a:endParaRPr/>
              </a:p>
            </p:txBody>
          </p:sp>
        </p:grpSp>
        <p:sp>
          <p:nvSpPr>
            <p:cNvPr id="32" name="TextBox 24">
              <a:extLst>
                <a:ext uri="{FF2B5EF4-FFF2-40B4-BE49-F238E27FC236}">
                  <a16:creationId xmlns:a16="http://schemas.microsoft.com/office/drawing/2014/main" id="{51F8E028-8A9A-9026-6F89-436AFAEE16AE}"/>
                </a:ext>
              </a:extLst>
            </p:cNvPr>
            <p:cNvSpPr txBox="1"/>
            <p:nvPr/>
          </p:nvSpPr>
          <p:spPr>
            <a:xfrm>
              <a:off x="19436545" y="1416627"/>
              <a:ext cx="3386603" cy="1149973"/>
            </a:xfrm>
            <a:prstGeom prst="rect">
              <a:avLst/>
            </a:prstGeom>
          </p:spPr>
          <p:txBody>
            <a:bodyPr lIns="0" tIns="0" rIns="0" bIns="0" rtlCol="0" anchor="t">
              <a:spAutoFit/>
            </a:bodyPr>
            <a:lstStyle/>
            <a:p>
              <a:pPr algn="ctr">
                <a:lnSpc>
                  <a:spcPts val="3359"/>
                </a:lnSpc>
                <a:spcBef>
                  <a:spcPct val="0"/>
                </a:spcBef>
              </a:pPr>
              <a:r>
                <a:rPr lang="es" sz="2800" b="1" dirty="0">
                  <a:solidFill>
                    <a:srgbClr val="000000"/>
                  </a:solidFill>
                  <a:latin typeface="Aptos" panose="020B0004020202020204" pitchFamily="34" charset="0"/>
                  <a:ea typeface="Canva Sans Bold"/>
                  <a:cs typeface="Canva Sans Bold"/>
                  <a:sym typeface="Canva Sans Bold"/>
                </a:rPr>
                <a:t>Impacto psicológico</a:t>
              </a:r>
            </a:p>
          </p:txBody>
        </p:sp>
      </p:grpSp>
    </p:spTree>
    <p:extLst>
      <p:ext uri="{BB962C8B-B14F-4D97-AF65-F5344CB8AC3E}">
        <p14:creationId xmlns:p14="http://schemas.microsoft.com/office/powerpoint/2010/main" val="521544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2" name="Title 1"/>
          <p:cNvSpPr>
            <a:spLocks noGrp="1"/>
          </p:cNvSpPr>
          <p:nvPr>
            <p:ph type="title"/>
          </p:nvPr>
        </p:nvSpPr>
        <p:spPr>
          <a:xfrm>
            <a:off x="228541" y="168719"/>
            <a:ext cx="15188303" cy="1583813"/>
          </a:xfrm>
        </p:spPr>
        <p:txBody>
          <a:bodyPr>
            <a:normAutofit fontScale="90000"/>
          </a:bodyPr>
          <a:lstStyle/>
          <a:p>
            <a:pPr>
              <a:spcAft>
                <a:spcPts val="900"/>
              </a:spcAft>
            </a:pPr>
            <a:r>
              <a:rPr lang="es" sz="6000" dirty="0">
                <a:latin typeface="Aptos" panose="020B0004020202020204" pitchFamily="34" charset="0"/>
                <a:cs typeface="Calibri" panose="020F0502020204030204" pitchFamily="34" charset="0"/>
              </a:rPr>
              <a:t>¿Cuáles son los problemas de la falta de privacidad digital?</a:t>
            </a:r>
          </a:p>
        </p:txBody>
      </p:sp>
      <p:sp>
        <p:nvSpPr>
          <p:cNvPr id="3" name="Content Placeholder 2"/>
          <p:cNvSpPr>
            <a:spLocks noGrp="1"/>
          </p:cNvSpPr>
          <p:nvPr>
            <p:ph idx="1"/>
          </p:nvPr>
        </p:nvSpPr>
        <p:spPr>
          <a:xfrm>
            <a:off x="457200" y="1975670"/>
            <a:ext cx="11334807" cy="7739510"/>
          </a:xfrm>
        </p:spPr>
        <p:txBody>
          <a:bodyPr>
            <a:normAutofit/>
          </a:bodyPr>
          <a:lstStyle/>
          <a:p>
            <a:pPr>
              <a:spcAft>
                <a:spcPts val="900"/>
              </a:spcAft>
            </a:pPr>
            <a:r>
              <a:rPr lang="es" sz="5400" dirty="0">
                <a:latin typeface="Aptos" panose="020B0004020202020204" pitchFamily="34" charset="0"/>
              </a:rPr>
              <a:t>Desde violaciones de datos hasta amenazas en línea, es importante conocer todos los problemas que están presentes en Internet (phishing, ransomware, malware ...) y </a:t>
            </a:r>
            <a:r>
              <a:rPr lang="es" sz="5400" b="1" dirty="0">
                <a:latin typeface="Aptos" panose="020B0004020202020204" pitchFamily="34" charset="0"/>
              </a:rPr>
              <a:t>equiparnos </a:t>
            </a:r>
            <a:r>
              <a:rPr lang="es" sz="5400" dirty="0">
                <a:latin typeface="Aptos" panose="020B0004020202020204" pitchFamily="34" charset="0"/>
              </a:rPr>
              <a:t>con estrategias para </a:t>
            </a:r>
            <a:r>
              <a:rPr lang="es" sz="5400" b="1" dirty="0">
                <a:latin typeface="Aptos" panose="020B0004020202020204" pitchFamily="34" charset="0"/>
              </a:rPr>
              <a:t>mitigar riesgos y vulnerabilidades </a:t>
            </a:r>
            <a:r>
              <a:rPr lang="es" sz="5400" dirty="0">
                <a:latin typeface="Aptos" panose="020B0004020202020204" pitchFamily="34" charset="0"/>
              </a:rPr>
              <a:t>(educación, antivirus, antimalware, etc.)</a:t>
            </a:r>
          </a:p>
          <a:p>
            <a:pPr marL="0" indent="0">
              <a:spcAft>
                <a:spcPts val="900"/>
              </a:spcAft>
              <a:buNone/>
            </a:pPr>
            <a:endParaRPr lang="en-US" sz="5400" i="0" dirty="0">
              <a:effectLst/>
              <a:latin typeface="Aptos" panose="020B0004020202020204" pitchFamily="34" charset="0"/>
            </a:endParaRP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9392824" y="1031734"/>
            <a:ext cx="8206721" cy="8206721"/>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endParaRPr lang="en-US" sz="2700" dirty="0">
              <a:solidFill>
                <a:prstClr val="black"/>
              </a:solidFill>
              <a:latin typeface="Calibri" panose="020F0502020204030204"/>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72842" y="1381688"/>
            <a:ext cx="1186532" cy="11543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srgbClr val="FFFFFF"/>
              </a:solidFill>
              <a:latin typeface="Calibri" panose="020F0502020204030204"/>
            </a:endParaRPr>
          </a:p>
        </p:txBody>
      </p:sp>
      <p:sp>
        <p:nvSpPr>
          <p:cNvPr id="4" name="Freeform 2">
            <a:extLst>
              <a:ext uri="{FF2B5EF4-FFF2-40B4-BE49-F238E27FC236}">
                <a16:creationId xmlns:a16="http://schemas.microsoft.com/office/drawing/2014/main" id="{19BA0061-A020-1E09-F019-E24EAD319C77}"/>
              </a:ext>
            </a:extLst>
          </p:cNvPr>
          <p:cNvSpPr/>
          <p:nvPr/>
        </p:nvSpPr>
        <p:spPr>
          <a:xfrm>
            <a:off x="11792007" y="3327929"/>
            <a:ext cx="4470607" cy="4131290"/>
          </a:xfrm>
          <a:custGeom>
            <a:avLst/>
            <a:gdLst/>
            <a:ahLst/>
            <a:cxnLst/>
            <a:rect l="l" t="t" r="r" b="b"/>
            <a:pathLst>
              <a:path w="3525775" h="3521368">
                <a:moveTo>
                  <a:pt x="0" y="0"/>
                </a:moveTo>
                <a:lnTo>
                  <a:pt x="3525774" y="0"/>
                </a:lnTo>
                <a:lnTo>
                  <a:pt x="3525774" y="3521367"/>
                </a:lnTo>
                <a:lnTo>
                  <a:pt x="0" y="3521367"/>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a:p>
        </p:txBody>
      </p:sp>
    </p:spTree>
    <p:extLst>
      <p:ext uri="{BB962C8B-B14F-4D97-AF65-F5344CB8AC3E}">
        <p14:creationId xmlns:p14="http://schemas.microsoft.com/office/powerpoint/2010/main" val="3270271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04800" y="547687"/>
            <a:ext cx="16725900" cy="1624013"/>
          </a:xfrm>
        </p:spPr>
        <p:txBody>
          <a:bodyPr>
            <a:normAutofit fontScale="90000"/>
          </a:bodyPr>
          <a:lstStyle/>
          <a:p>
            <a:pPr>
              <a:spcAft>
                <a:spcPts val="900"/>
              </a:spcAft>
            </a:pPr>
            <a:r>
              <a:rPr lang="es" sz="6000" dirty="0">
                <a:latin typeface="Aptos" panose="020B0004020202020204" pitchFamily="34" charset="0"/>
                <a:cs typeface="Calibri" panose="020F0502020204030204" pitchFamily="34" charset="0"/>
              </a:rPr>
              <a:t>¿Cuáles son los elementos claves de la privacidad digital?</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681035" y="2171700"/>
            <a:ext cx="15773400" cy="6527007"/>
          </a:xfrm>
        </p:spPr>
        <p:txBody>
          <a:bodyPr>
            <a:normAutofit lnSpcReduction="10000"/>
          </a:bodyPr>
          <a:lstStyle/>
          <a:p>
            <a:pPr marL="0" indent="0">
              <a:spcAft>
                <a:spcPts val="900"/>
              </a:spcAft>
              <a:buNone/>
            </a:pPr>
            <a:r>
              <a:rPr lang="es" b="1" dirty="0">
                <a:solidFill>
                  <a:srgbClr val="FFAA5A"/>
                </a:solidFill>
                <a:latin typeface="Aptos" panose="020B0004020202020204" pitchFamily="34" charset="0"/>
              </a:rPr>
              <a:t>A- Datos Personales</a:t>
            </a:r>
            <a:endParaRPr lang="sk-SK" b="1" dirty="0">
              <a:solidFill>
                <a:srgbClr val="FFAA5A"/>
              </a:solidFill>
              <a:latin typeface="Aptos" panose="020B0004020202020204" pitchFamily="34" charset="0"/>
            </a:endParaRPr>
          </a:p>
          <a:p>
            <a:pPr marL="0" indent="0">
              <a:spcAft>
                <a:spcPts val="900"/>
              </a:spcAft>
              <a:buNone/>
            </a:pPr>
            <a:r>
              <a:rPr lang="es" dirty="0">
                <a:latin typeface="Aptos" panose="020B0004020202020204" pitchFamily="34" charset="0"/>
              </a:rPr>
              <a:t>Cualquier información relativa a </a:t>
            </a:r>
            <a:r>
              <a:rPr lang="es" b="1" dirty="0">
                <a:latin typeface="Aptos" panose="020B0004020202020204" pitchFamily="34" charset="0"/>
              </a:rPr>
              <a:t>una persona física viva, identificada o identificable</a:t>
            </a:r>
            <a:r>
              <a:rPr lang="es" dirty="0">
                <a:latin typeface="Aptos" panose="020B0004020202020204" pitchFamily="34" charset="0"/>
              </a:rPr>
              <a:t>. También constituyen datos personales los distintos datos que pueden permitir identificar a una persona concreta, como por ejemplo el nombre, el apellido, el lugar de residencia.</a:t>
            </a:r>
            <a:endParaRPr lang="sk-SK" dirty="0">
              <a:latin typeface="Aptos" panose="020B0004020202020204" pitchFamily="34" charset="0"/>
            </a:endParaRPr>
          </a:p>
          <a:p>
            <a:pPr marL="0" indent="0">
              <a:spcAft>
                <a:spcPts val="900"/>
              </a:spcAft>
              <a:buNone/>
            </a:pPr>
            <a:r>
              <a:rPr lang="es" b="1" dirty="0">
                <a:solidFill>
                  <a:srgbClr val="FFAA5A"/>
                </a:solidFill>
                <a:latin typeface="Aptos" panose="020B0004020202020204" pitchFamily="34" charset="0"/>
              </a:rPr>
              <a:t>B- Seguridad de los datos</a:t>
            </a:r>
          </a:p>
          <a:p>
            <a:pPr marL="0" indent="0">
              <a:spcAft>
                <a:spcPts val="900"/>
              </a:spcAft>
              <a:buNone/>
            </a:pPr>
            <a:r>
              <a:rPr lang="es" dirty="0">
                <a:latin typeface="Aptos" panose="020B0004020202020204" pitchFamily="34" charset="0"/>
              </a:rPr>
              <a:t>Especialmente para profesionales y empresas, es esencial instalar </a:t>
            </a:r>
            <a:r>
              <a:rPr lang="es" b="1" dirty="0">
                <a:latin typeface="Aptos" panose="020B0004020202020204" pitchFamily="34" charset="0"/>
              </a:rPr>
              <a:t>programas de seguridad </a:t>
            </a:r>
            <a:r>
              <a:rPr lang="es" dirty="0">
                <a:latin typeface="Aptos" panose="020B0004020202020204" pitchFamily="34" charset="0"/>
              </a:rPr>
              <a:t>(antivirus, servidores personales...) para protegerse contra violaciones de datos.</a:t>
            </a:r>
          </a:p>
          <a:p>
            <a:pPr marL="0" indent="0">
              <a:spcAft>
                <a:spcPts val="900"/>
              </a:spcAft>
              <a:buNone/>
            </a:pPr>
            <a:endParaRPr lang="en-GB" dirty="0">
              <a:latin typeface="Aptos" panose="020B0004020202020204" pitchFamily="34" charset="0"/>
            </a:endParaRPr>
          </a:p>
          <a:p>
            <a:pPr marL="0" indent="0">
              <a:spcAft>
                <a:spcPts val="900"/>
              </a:spcAft>
              <a:buNone/>
            </a:pPr>
            <a:endParaRPr lang="en-GB" b="1" dirty="0">
              <a:latin typeface="Aptos" panose="020B0004020202020204" pitchFamily="34" charset="0"/>
            </a:endParaRPr>
          </a:p>
          <a:p>
            <a:pPr marL="0" indent="0">
              <a:spcAft>
                <a:spcPts val="900"/>
              </a:spcAft>
              <a:buNone/>
            </a:pPr>
            <a:endParaRPr lang="en-US" i="0" dirty="0">
              <a:effectLst/>
              <a:latin typeface="Aptos" panose="020B0004020202020204" pitchFamily="34" charset="0"/>
            </a:endParaRPr>
          </a:p>
        </p:txBody>
      </p:sp>
    </p:spTree>
    <p:extLst>
      <p:ext uri="{BB962C8B-B14F-4D97-AF65-F5344CB8AC3E}">
        <p14:creationId xmlns:p14="http://schemas.microsoft.com/office/powerpoint/2010/main" val="1361765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990600" y="364969"/>
            <a:ext cx="15773400" cy="4778531"/>
          </a:xfrm>
        </p:spPr>
        <p:txBody>
          <a:bodyPr>
            <a:normAutofit/>
          </a:bodyPr>
          <a:lstStyle/>
          <a:p>
            <a:pPr marL="0" indent="0">
              <a:spcAft>
                <a:spcPts val="900"/>
              </a:spcAft>
              <a:buNone/>
            </a:pPr>
            <a:r>
              <a:rPr lang="es" b="1" dirty="0">
                <a:solidFill>
                  <a:srgbClr val="FFAA5A"/>
                </a:solidFill>
                <a:latin typeface="Aptos" panose="020B0004020202020204" pitchFamily="34" charset="0"/>
              </a:rPr>
              <a:t>C- Consentimiento informado</a:t>
            </a:r>
          </a:p>
          <a:p>
            <a:pPr>
              <a:spcAft>
                <a:spcPts val="900"/>
              </a:spcAft>
            </a:pPr>
            <a:r>
              <a:rPr lang="es" sz="3600" dirty="0">
                <a:latin typeface="Aptos" panose="020B0004020202020204" pitchFamily="34" charset="0"/>
              </a:rPr>
              <a:t>Las personas deben ser conscientes de la información que proporcionan cuando acceden a un sitio web.</a:t>
            </a:r>
            <a:endParaRPr lang="sk-SK" sz="3600" dirty="0">
              <a:latin typeface="Aptos" panose="020B0004020202020204" pitchFamily="34" charset="0"/>
            </a:endParaRPr>
          </a:p>
          <a:p>
            <a:pPr>
              <a:spcAft>
                <a:spcPts val="900"/>
              </a:spcAft>
            </a:pPr>
            <a:r>
              <a:rPr lang="es" sz="3600" dirty="0">
                <a:latin typeface="Aptos" panose="020B0004020202020204" pitchFamily="34" charset="0"/>
              </a:rPr>
              <a:t>Un claro ejemplo de consentimiento no informado puede estar relacionado con determinadas categorías de cookies.</a:t>
            </a:r>
            <a:endParaRPr lang="sk-SK" sz="3600" dirty="0">
              <a:latin typeface="Aptos" panose="020B0004020202020204" pitchFamily="34" charset="0"/>
            </a:endParaRPr>
          </a:p>
          <a:p>
            <a:pPr>
              <a:spcAft>
                <a:spcPts val="900"/>
              </a:spcAft>
            </a:pPr>
            <a:r>
              <a:rPr lang="es" sz="3600" dirty="0">
                <a:latin typeface="Aptos" panose="020B0004020202020204" pitchFamily="34" charset="0"/>
              </a:rPr>
              <a:t>Sin embargo, es justo decir que no todas las cookies tienen como objetivo invadir la privacidad de los usuarios, sino que podemos distinguir tres tipos:</a:t>
            </a:r>
          </a:p>
          <a:p>
            <a:pPr marL="0" indent="0">
              <a:spcAft>
                <a:spcPts val="900"/>
              </a:spcAft>
              <a:buNone/>
            </a:pPr>
            <a:endParaRPr lang="en-GB" dirty="0">
              <a:latin typeface="Aptos" panose="020B0004020202020204" pitchFamily="34" charset="0"/>
            </a:endParaRPr>
          </a:p>
          <a:p>
            <a:pPr marL="0" indent="0">
              <a:spcAft>
                <a:spcPts val="900"/>
              </a:spcAft>
              <a:buNone/>
            </a:pPr>
            <a:endParaRPr lang="en-GB" b="1" dirty="0">
              <a:latin typeface="Aptos" panose="020B0004020202020204" pitchFamily="34" charset="0"/>
            </a:endParaRPr>
          </a:p>
          <a:p>
            <a:pPr marL="0" indent="0">
              <a:spcAft>
                <a:spcPts val="900"/>
              </a:spcAft>
              <a:buNone/>
            </a:pPr>
            <a:endParaRPr lang="en-US" i="0" dirty="0">
              <a:effectLst/>
              <a:latin typeface="Aptos" panose="020B0004020202020204" pitchFamily="34" charset="0"/>
            </a:endParaRPr>
          </a:p>
        </p:txBody>
      </p:sp>
      <p:sp>
        <p:nvSpPr>
          <p:cNvPr id="6" name="Freeform 2">
            <a:extLst>
              <a:ext uri="{FF2B5EF4-FFF2-40B4-BE49-F238E27FC236}">
                <a16:creationId xmlns:a16="http://schemas.microsoft.com/office/drawing/2014/main" id="{A7A29929-3AA0-E387-2B21-86D8EBCC1F01}"/>
              </a:ext>
            </a:extLst>
          </p:cNvPr>
          <p:cNvSpPr/>
          <p:nvPr/>
        </p:nvSpPr>
        <p:spPr>
          <a:xfrm>
            <a:off x="1990774" y="5774382"/>
            <a:ext cx="3349954" cy="3560996"/>
          </a:xfrm>
          <a:custGeom>
            <a:avLst/>
            <a:gdLst/>
            <a:ahLst/>
            <a:cxnLst/>
            <a:rect l="l" t="t" r="r" b="b"/>
            <a:pathLst>
              <a:path w="3289338" h="3289338">
                <a:moveTo>
                  <a:pt x="0" y="0"/>
                </a:moveTo>
                <a:lnTo>
                  <a:pt x="3289338" y="0"/>
                </a:lnTo>
                <a:lnTo>
                  <a:pt x="3289338" y="3289337"/>
                </a:lnTo>
                <a:lnTo>
                  <a:pt x="0" y="32893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5">
            <a:extLst>
              <a:ext uri="{FF2B5EF4-FFF2-40B4-BE49-F238E27FC236}">
                <a16:creationId xmlns:a16="http://schemas.microsoft.com/office/drawing/2014/main" id="{A69C9EE7-C39F-F214-ACAD-255993C87542}"/>
              </a:ext>
            </a:extLst>
          </p:cNvPr>
          <p:cNvSpPr txBox="1"/>
          <p:nvPr/>
        </p:nvSpPr>
        <p:spPr>
          <a:xfrm>
            <a:off x="2268509" y="5171536"/>
            <a:ext cx="2777429" cy="412229"/>
          </a:xfrm>
          <a:prstGeom prst="rect">
            <a:avLst/>
          </a:prstGeom>
        </p:spPr>
        <p:txBody>
          <a:bodyPr wrap="square" lIns="0" tIns="0" rIns="0" bIns="0" rtlCol="0" anchor="t">
            <a:spAutoFit/>
          </a:bodyPr>
          <a:lstStyle/>
          <a:p>
            <a:pPr algn="ctr">
              <a:lnSpc>
                <a:spcPts val="3359"/>
              </a:lnSpc>
              <a:spcBef>
                <a:spcPct val="0"/>
              </a:spcBef>
            </a:pPr>
            <a:r>
              <a:rPr lang="es" sz="2400" b="1" dirty="0">
                <a:solidFill>
                  <a:srgbClr val="000000"/>
                </a:solidFill>
                <a:latin typeface="Aptos" panose="020B0004020202020204" pitchFamily="34" charset="0"/>
                <a:ea typeface="Canva Sans Bold"/>
                <a:cs typeface="Canva Sans Bold"/>
                <a:sym typeface="Canva Sans Bold"/>
              </a:rPr>
              <a:t>Cookies técnicas</a:t>
            </a:r>
          </a:p>
        </p:txBody>
      </p:sp>
      <p:sp>
        <p:nvSpPr>
          <p:cNvPr id="8" name="TextBox 6">
            <a:extLst>
              <a:ext uri="{FF2B5EF4-FFF2-40B4-BE49-F238E27FC236}">
                <a16:creationId xmlns:a16="http://schemas.microsoft.com/office/drawing/2014/main" id="{E5B944DB-21E0-37DC-37C7-CCC96B71E01D}"/>
              </a:ext>
            </a:extLst>
          </p:cNvPr>
          <p:cNvSpPr txBox="1"/>
          <p:nvPr/>
        </p:nvSpPr>
        <p:spPr>
          <a:xfrm>
            <a:off x="7435413" y="5190587"/>
            <a:ext cx="2777430" cy="412229"/>
          </a:xfrm>
          <a:prstGeom prst="rect">
            <a:avLst/>
          </a:prstGeom>
        </p:spPr>
        <p:txBody>
          <a:bodyPr lIns="0" tIns="0" rIns="0" bIns="0" rtlCol="0" anchor="t">
            <a:spAutoFit/>
          </a:bodyPr>
          <a:lstStyle/>
          <a:p>
            <a:pPr algn="ctr">
              <a:lnSpc>
                <a:spcPts val="3359"/>
              </a:lnSpc>
              <a:spcBef>
                <a:spcPct val="0"/>
              </a:spcBef>
            </a:pPr>
            <a:r>
              <a:rPr lang="es" sz="2400" b="1" dirty="0">
                <a:solidFill>
                  <a:srgbClr val="000000"/>
                </a:solidFill>
                <a:latin typeface="Aptos" panose="020B0004020202020204" pitchFamily="34" charset="0"/>
                <a:ea typeface="Canva Sans Bold"/>
                <a:cs typeface="Canva Sans Bold"/>
                <a:sym typeface="Canva Sans Bold"/>
              </a:rPr>
              <a:t>Cookies analíticas</a:t>
            </a:r>
          </a:p>
        </p:txBody>
      </p:sp>
      <p:sp>
        <p:nvSpPr>
          <p:cNvPr id="9" name="TextBox 7">
            <a:extLst>
              <a:ext uri="{FF2B5EF4-FFF2-40B4-BE49-F238E27FC236}">
                <a16:creationId xmlns:a16="http://schemas.microsoft.com/office/drawing/2014/main" id="{BAF08F28-D043-F14B-C28A-9FB97F310517}"/>
              </a:ext>
            </a:extLst>
          </p:cNvPr>
          <p:cNvSpPr txBox="1"/>
          <p:nvPr/>
        </p:nvSpPr>
        <p:spPr>
          <a:xfrm>
            <a:off x="11750942" y="5208634"/>
            <a:ext cx="4546284" cy="412229"/>
          </a:xfrm>
          <a:prstGeom prst="rect">
            <a:avLst/>
          </a:prstGeom>
        </p:spPr>
        <p:txBody>
          <a:bodyPr wrap="square" lIns="0" tIns="0" rIns="0" bIns="0" rtlCol="0" anchor="t">
            <a:spAutoFit/>
          </a:bodyPr>
          <a:lstStyle/>
          <a:p>
            <a:pPr algn="ctr">
              <a:lnSpc>
                <a:spcPts val="3359"/>
              </a:lnSpc>
              <a:spcBef>
                <a:spcPct val="0"/>
              </a:spcBef>
            </a:pPr>
            <a:r>
              <a:rPr lang="es" sz="2399" b="1" dirty="0">
                <a:solidFill>
                  <a:srgbClr val="000000"/>
                </a:solidFill>
                <a:latin typeface="Aptos" panose="020B0004020202020204" pitchFamily="34" charset="0"/>
                <a:ea typeface="Canva Sans Bold"/>
                <a:cs typeface="Canva Sans Bold"/>
                <a:sym typeface="Canva Sans Bold"/>
              </a:rPr>
              <a:t>Cookies de creación de perfiles</a:t>
            </a:r>
          </a:p>
        </p:txBody>
      </p:sp>
      <p:sp>
        <p:nvSpPr>
          <p:cNvPr id="10" name="TextBox 8">
            <a:extLst>
              <a:ext uri="{FF2B5EF4-FFF2-40B4-BE49-F238E27FC236}">
                <a16:creationId xmlns:a16="http://schemas.microsoft.com/office/drawing/2014/main" id="{1B61D361-1B0E-B3EA-D3CE-945AF1A0F020}"/>
              </a:ext>
            </a:extLst>
          </p:cNvPr>
          <p:cNvSpPr txBox="1"/>
          <p:nvPr/>
        </p:nvSpPr>
        <p:spPr>
          <a:xfrm>
            <a:off x="2244446" y="5923744"/>
            <a:ext cx="2963659" cy="3042564"/>
          </a:xfrm>
          <a:prstGeom prst="rect">
            <a:avLst/>
          </a:prstGeom>
        </p:spPr>
        <p:txBody>
          <a:bodyPr wrap="square" lIns="0" tIns="0" rIns="0" bIns="0" rtlCol="0" anchor="t">
            <a:spAutoFit/>
          </a:bodyPr>
          <a:lstStyle/>
          <a:p>
            <a:pPr algn="ctr">
              <a:lnSpc>
                <a:spcPts val="3359"/>
              </a:lnSpc>
              <a:spcBef>
                <a:spcPct val="0"/>
              </a:spcBef>
            </a:pPr>
            <a:r>
              <a:rPr lang="es" sz="2800" b="1" dirty="0">
                <a:solidFill>
                  <a:srgbClr val="000000"/>
                </a:solidFill>
                <a:latin typeface="Aptos" panose="020B0004020202020204" pitchFamily="34" charset="0"/>
                <a:ea typeface="Canva Sans Bold"/>
                <a:cs typeface="Canva Sans Bold"/>
                <a:sym typeface="Canva Sans Bold"/>
              </a:rPr>
              <a:t>Permiten que un sitio web funcione correctamente, como es el caso de los sitios web de comercio electrónico.</a:t>
            </a:r>
          </a:p>
        </p:txBody>
      </p:sp>
      <p:sp>
        <p:nvSpPr>
          <p:cNvPr id="11" name="Freeform 9">
            <a:extLst>
              <a:ext uri="{FF2B5EF4-FFF2-40B4-BE49-F238E27FC236}">
                <a16:creationId xmlns:a16="http://schemas.microsoft.com/office/drawing/2014/main" id="{0B2B6EE5-925B-E25F-5123-57A87C582BB3}"/>
              </a:ext>
            </a:extLst>
          </p:cNvPr>
          <p:cNvSpPr/>
          <p:nvPr/>
        </p:nvSpPr>
        <p:spPr>
          <a:xfrm>
            <a:off x="7035216" y="5795490"/>
            <a:ext cx="3406299" cy="3539888"/>
          </a:xfrm>
          <a:custGeom>
            <a:avLst/>
            <a:gdLst/>
            <a:ahLst/>
            <a:cxnLst/>
            <a:rect l="l" t="t" r="r" b="b"/>
            <a:pathLst>
              <a:path w="3247122" h="3247122">
                <a:moveTo>
                  <a:pt x="0" y="0"/>
                </a:moveTo>
                <a:lnTo>
                  <a:pt x="3247122" y="0"/>
                </a:lnTo>
                <a:lnTo>
                  <a:pt x="3247122" y="3247122"/>
                </a:lnTo>
                <a:lnTo>
                  <a:pt x="0" y="32471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2" name="Freeform 10">
            <a:extLst>
              <a:ext uri="{FF2B5EF4-FFF2-40B4-BE49-F238E27FC236}">
                <a16:creationId xmlns:a16="http://schemas.microsoft.com/office/drawing/2014/main" id="{A4E7F783-CEC5-6C1B-5856-5B2A8BD982BA}"/>
              </a:ext>
            </a:extLst>
          </p:cNvPr>
          <p:cNvSpPr/>
          <p:nvPr/>
        </p:nvSpPr>
        <p:spPr>
          <a:xfrm>
            <a:off x="12192000" y="5795490"/>
            <a:ext cx="3441738" cy="3539888"/>
          </a:xfrm>
          <a:custGeom>
            <a:avLst/>
            <a:gdLst/>
            <a:ahLst/>
            <a:cxnLst/>
            <a:rect l="l" t="t" r="r" b="b"/>
            <a:pathLst>
              <a:path w="3289338" h="3289338">
                <a:moveTo>
                  <a:pt x="0" y="0"/>
                </a:moveTo>
                <a:lnTo>
                  <a:pt x="3289338" y="0"/>
                </a:lnTo>
                <a:lnTo>
                  <a:pt x="3289338" y="3289337"/>
                </a:lnTo>
                <a:lnTo>
                  <a:pt x="0" y="32893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3" name="TextBox 11">
            <a:extLst>
              <a:ext uri="{FF2B5EF4-FFF2-40B4-BE49-F238E27FC236}">
                <a16:creationId xmlns:a16="http://schemas.microsoft.com/office/drawing/2014/main" id="{280243E7-3E15-A5EC-E760-6D8A1C8CD494}"/>
              </a:ext>
            </a:extLst>
          </p:cNvPr>
          <p:cNvSpPr txBox="1"/>
          <p:nvPr/>
        </p:nvSpPr>
        <p:spPr>
          <a:xfrm>
            <a:off x="7247983" y="5923744"/>
            <a:ext cx="3140969" cy="2680286"/>
          </a:xfrm>
          <a:prstGeom prst="rect">
            <a:avLst/>
          </a:prstGeom>
        </p:spPr>
        <p:txBody>
          <a:bodyPr lIns="0" tIns="0" rIns="0" bIns="0" rtlCol="0" anchor="t">
            <a:spAutoFit/>
          </a:bodyPr>
          <a:lstStyle/>
          <a:p>
            <a:pPr algn="ctr">
              <a:lnSpc>
                <a:spcPts val="3499"/>
              </a:lnSpc>
              <a:spcBef>
                <a:spcPct val="0"/>
              </a:spcBef>
            </a:pPr>
            <a:r>
              <a:rPr lang="es" sz="2800" b="1" dirty="0">
                <a:solidFill>
                  <a:srgbClr val="000000"/>
                </a:solidFill>
                <a:latin typeface="Aptos" panose="020B0004020202020204" pitchFamily="34" charset="0"/>
                <a:ea typeface="Canva Sans Bold"/>
                <a:cs typeface="Canva Sans Bold"/>
                <a:sym typeface="Canva Sans Bold"/>
              </a:rPr>
              <a:t>Proporcionan al operador datos puramente estadísticos como, por ejemplo, cuántos visitantes tiene el sitio.</a:t>
            </a:r>
          </a:p>
        </p:txBody>
      </p:sp>
      <p:sp>
        <p:nvSpPr>
          <p:cNvPr id="14" name="TextBox 12">
            <a:extLst>
              <a:ext uri="{FF2B5EF4-FFF2-40B4-BE49-F238E27FC236}">
                <a16:creationId xmlns:a16="http://schemas.microsoft.com/office/drawing/2014/main" id="{8D21FEA4-D800-B0B5-3104-A5166080511E}"/>
              </a:ext>
            </a:extLst>
          </p:cNvPr>
          <p:cNvSpPr txBox="1"/>
          <p:nvPr/>
        </p:nvSpPr>
        <p:spPr>
          <a:xfrm>
            <a:off x="12362552" y="5780347"/>
            <a:ext cx="3247123" cy="3577967"/>
          </a:xfrm>
          <a:prstGeom prst="rect">
            <a:avLst/>
          </a:prstGeom>
        </p:spPr>
        <p:txBody>
          <a:bodyPr wrap="square" lIns="0" tIns="0" rIns="0" bIns="0" rtlCol="0" anchor="t">
            <a:spAutoFit/>
          </a:bodyPr>
          <a:lstStyle/>
          <a:p>
            <a:pPr algn="ctr">
              <a:lnSpc>
                <a:spcPts val="3499"/>
              </a:lnSpc>
              <a:spcBef>
                <a:spcPct val="0"/>
              </a:spcBef>
            </a:pPr>
            <a:r>
              <a:rPr lang="es" sz="2800" b="1" dirty="0">
                <a:solidFill>
                  <a:srgbClr val="000000"/>
                </a:solidFill>
                <a:latin typeface="Aptos" panose="020B0004020202020204" pitchFamily="34" charset="0"/>
                <a:ea typeface="Canva Sans Bold"/>
                <a:cs typeface="Canva Sans Bold"/>
                <a:sym typeface="Canva Sans Bold"/>
              </a:rPr>
              <a:t>Se utilizan para crear perfiles de usuarios con fines comerciales, esta categoría podría ser problemática si se utiliza incorrectamente.</a:t>
            </a:r>
          </a:p>
        </p:txBody>
      </p:sp>
    </p:spTree>
    <p:extLst>
      <p:ext uri="{BB962C8B-B14F-4D97-AF65-F5344CB8AC3E}">
        <p14:creationId xmlns:p14="http://schemas.microsoft.com/office/powerpoint/2010/main" val="2652337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228600" y="265508"/>
            <a:ext cx="16725900" cy="1243013"/>
          </a:xfrm>
        </p:spPr>
        <p:txBody>
          <a:bodyPr>
            <a:normAutofit fontScale="90000"/>
          </a:bodyPr>
          <a:lstStyle/>
          <a:p>
            <a:pPr>
              <a:spcAft>
                <a:spcPts val="900"/>
              </a:spcAft>
            </a:pPr>
            <a:r>
              <a:rPr lang="es" sz="6000" dirty="0">
                <a:latin typeface="Aptos" panose="020B0004020202020204" pitchFamily="34" charset="0"/>
                <a:cs typeface="Calibri" panose="020F0502020204030204" pitchFamily="34" charset="0"/>
              </a:rPr>
              <a:t>¿Cuáles son los elementos claves de la privacidad digital?</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905000" y="4759575"/>
            <a:ext cx="15773400" cy="4850607"/>
          </a:xfrm>
        </p:spPr>
        <p:txBody>
          <a:bodyPr>
            <a:normAutofit fontScale="92500" lnSpcReduction="20000"/>
          </a:bodyPr>
          <a:lstStyle/>
          <a:p>
            <a:pPr>
              <a:spcAft>
                <a:spcPts val="900"/>
              </a:spcAft>
            </a:pPr>
            <a:r>
              <a:rPr lang="es" dirty="0">
                <a:latin typeface="Aptos" panose="020B0004020202020204" pitchFamily="34" charset="0"/>
              </a:rPr>
              <a:t>Cuando visita un sitio web, el servidor del sitio crea </a:t>
            </a:r>
            <a:r>
              <a:rPr lang="es" b="1" dirty="0">
                <a:latin typeface="Aptos" panose="020B0004020202020204" pitchFamily="34" charset="0"/>
              </a:rPr>
              <a:t>datos </a:t>
            </a:r>
            <a:r>
              <a:rPr lang="es" dirty="0">
                <a:latin typeface="Aptos" panose="020B0004020202020204" pitchFamily="34" charset="0"/>
              </a:rPr>
              <a:t>sobre usted que se </a:t>
            </a:r>
            <a:r>
              <a:rPr lang="es" b="1" dirty="0">
                <a:latin typeface="Aptos" panose="020B0004020202020204" pitchFamily="34" charset="0"/>
              </a:rPr>
              <a:t>almacenan </a:t>
            </a:r>
            <a:r>
              <a:rPr lang="es" dirty="0">
                <a:latin typeface="Aptos" panose="020B0004020202020204" pitchFamily="34" charset="0"/>
              </a:rPr>
              <a:t>en su computadora. Estos datos pueden incluir información de su cuenta, el contenido de su carrito de compras, las páginas que visitó o incluso los artículos que vio en un sitio de comercio electrónico.</a:t>
            </a:r>
            <a:endParaRPr lang="sk-SK" dirty="0">
              <a:latin typeface="Aptos" panose="020B0004020202020204" pitchFamily="34" charset="0"/>
            </a:endParaRPr>
          </a:p>
          <a:p>
            <a:pPr>
              <a:spcAft>
                <a:spcPts val="900"/>
              </a:spcAft>
            </a:pPr>
            <a:r>
              <a:rPr lang="es" dirty="0">
                <a:latin typeface="Aptos" panose="020B0004020202020204" pitchFamily="34" charset="0"/>
              </a:rPr>
              <a:t>La próxima vez que visite ese sitio web, su navegador </a:t>
            </a:r>
            <a:r>
              <a:rPr lang="es" b="1" dirty="0">
                <a:latin typeface="Aptos" panose="020B0004020202020204" pitchFamily="34" charset="0"/>
              </a:rPr>
              <a:t>enviará información sobre su última visita al servidor</a:t>
            </a:r>
            <a:r>
              <a:rPr lang="es" dirty="0">
                <a:latin typeface="Aptos" panose="020B0004020202020204" pitchFamily="34" charset="0"/>
              </a:rPr>
              <a:t>.</a:t>
            </a:r>
            <a:endParaRPr lang="sk-SK" dirty="0">
              <a:latin typeface="Aptos" panose="020B0004020202020204" pitchFamily="34" charset="0"/>
            </a:endParaRPr>
          </a:p>
          <a:p>
            <a:pPr>
              <a:spcAft>
                <a:spcPts val="900"/>
              </a:spcAft>
            </a:pPr>
            <a:r>
              <a:rPr lang="es" dirty="0">
                <a:latin typeface="Aptos" panose="020B0004020202020204" pitchFamily="34" charset="0"/>
              </a:rPr>
              <a:t>Esto ayuda al sitio web a recordar </a:t>
            </a:r>
            <a:r>
              <a:rPr lang="es" b="1" dirty="0">
                <a:latin typeface="Aptos" panose="020B0004020202020204" pitchFamily="34" charset="0"/>
              </a:rPr>
              <a:t>detalles sobre usted </a:t>
            </a:r>
            <a:r>
              <a:rPr lang="es" dirty="0">
                <a:latin typeface="Aptos" panose="020B0004020202020204" pitchFamily="34" charset="0"/>
              </a:rPr>
              <a:t>y </a:t>
            </a:r>
            <a:r>
              <a:rPr lang="es" b="1" dirty="0">
                <a:latin typeface="Aptos" panose="020B0004020202020204" pitchFamily="34" charset="0"/>
              </a:rPr>
              <a:t>brindarle una mejor experiencia</a:t>
            </a:r>
            <a:r>
              <a:rPr lang="es" dirty="0">
                <a:latin typeface="Aptos" panose="020B0004020202020204" pitchFamily="34" charset="0"/>
              </a:rPr>
              <a:t>.</a:t>
            </a:r>
          </a:p>
          <a:p>
            <a:pPr>
              <a:spcAft>
                <a:spcPts val="900"/>
              </a:spcAft>
            </a:pPr>
            <a:endParaRPr lang="en-GB" dirty="0">
              <a:latin typeface="Aptos" panose="020B0004020202020204" pitchFamily="34" charset="0"/>
            </a:endParaRPr>
          </a:p>
          <a:p>
            <a:pPr marL="0" indent="0">
              <a:spcAft>
                <a:spcPts val="900"/>
              </a:spcAft>
              <a:buNone/>
            </a:pPr>
            <a:endParaRPr lang="en-GB" dirty="0">
              <a:latin typeface="Aptos" panose="020B0004020202020204" pitchFamily="34" charset="0"/>
            </a:endParaRPr>
          </a:p>
          <a:p>
            <a:pPr marL="0" indent="0">
              <a:spcAft>
                <a:spcPts val="900"/>
              </a:spcAft>
              <a:buNone/>
            </a:pPr>
            <a:endParaRPr lang="en-GB" b="1" dirty="0">
              <a:latin typeface="Aptos" panose="020B0004020202020204" pitchFamily="34" charset="0"/>
            </a:endParaRPr>
          </a:p>
          <a:p>
            <a:pPr marL="0" indent="0">
              <a:spcAft>
                <a:spcPts val="900"/>
              </a:spcAft>
              <a:buNone/>
            </a:pPr>
            <a:endParaRPr lang="en-US" i="0" dirty="0">
              <a:effectLst/>
              <a:latin typeface="Aptos" panose="020B0004020202020204" pitchFamily="34" charset="0"/>
            </a:endParaRPr>
          </a:p>
        </p:txBody>
      </p:sp>
      <p:sp>
        <p:nvSpPr>
          <p:cNvPr id="5" name="Freeform 2">
            <a:extLst>
              <a:ext uri="{FF2B5EF4-FFF2-40B4-BE49-F238E27FC236}">
                <a16:creationId xmlns:a16="http://schemas.microsoft.com/office/drawing/2014/main" id="{11D94309-5200-1F79-45A7-88A7D7B58ED0}"/>
              </a:ext>
            </a:extLst>
          </p:cNvPr>
          <p:cNvSpPr/>
          <p:nvPr/>
        </p:nvSpPr>
        <p:spPr>
          <a:xfrm>
            <a:off x="3810000" y="1112723"/>
            <a:ext cx="11503042" cy="3793635"/>
          </a:xfrm>
          <a:custGeom>
            <a:avLst/>
            <a:gdLst/>
            <a:ahLst/>
            <a:cxnLst/>
            <a:rect l="l" t="t" r="r" b="b"/>
            <a:pathLst>
              <a:path w="7965638" h="3793635">
                <a:moveTo>
                  <a:pt x="0" y="0"/>
                </a:moveTo>
                <a:lnTo>
                  <a:pt x="7965638" y="0"/>
                </a:lnTo>
                <a:lnTo>
                  <a:pt x="7965638" y="3793635"/>
                </a:lnTo>
                <a:lnTo>
                  <a:pt x="0" y="3793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4">
            <a:extLst>
              <a:ext uri="{FF2B5EF4-FFF2-40B4-BE49-F238E27FC236}">
                <a16:creationId xmlns:a16="http://schemas.microsoft.com/office/drawing/2014/main" id="{34881F9E-D1ED-27B4-A45A-87DE4D7928A8}"/>
              </a:ext>
            </a:extLst>
          </p:cNvPr>
          <p:cNvSpPr txBox="1"/>
          <p:nvPr/>
        </p:nvSpPr>
        <p:spPr>
          <a:xfrm>
            <a:off x="4841888" y="1650367"/>
            <a:ext cx="9439266" cy="2757165"/>
          </a:xfrm>
          <a:prstGeom prst="rect">
            <a:avLst/>
          </a:prstGeom>
        </p:spPr>
        <p:txBody>
          <a:bodyPr wrap="square" lIns="0" tIns="0" rIns="0" bIns="0" rtlCol="0" anchor="t">
            <a:spAutoFit/>
          </a:bodyPr>
          <a:lstStyle/>
          <a:p>
            <a:pPr algn="ctr">
              <a:lnSpc>
                <a:spcPts val="4339"/>
              </a:lnSpc>
              <a:spcBef>
                <a:spcPct val="0"/>
              </a:spcBef>
            </a:pPr>
            <a:r>
              <a:rPr lang="es" sz="3600" b="1" dirty="0">
                <a:solidFill>
                  <a:srgbClr val="FFAD60"/>
                </a:solidFill>
                <a:latin typeface="Aptos" panose="020B0004020202020204" pitchFamily="34" charset="0"/>
                <a:ea typeface="Inter Bold Italics"/>
                <a:cs typeface="Inter Bold Italics"/>
                <a:sym typeface="Inter Bold Italics"/>
              </a:rPr>
              <a:t>Las cookies web son pequeños archivos de texto que contienen fragmentos de datos que se almacenan en la carpeta del navegador en el disco duro de su computadora cada vez que visita un sitio web.</a:t>
            </a:r>
          </a:p>
        </p:txBody>
      </p:sp>
    </p:spTree>
    <p:extLst>
      <p:ext uri="{BB962C8B-B14F-4D97-AF65-F5344CB8AC3E}">
        <p14:creationId xmlns:p14="http://schemas.microsoft.com/office/powerpoint/2010/main" val="2946603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04800" y="547688"/>
            <a:ext cx="16725900" cy="1040606"/>
          </a:xfrm>
        </p:spPr>
        <p:txBody>
          <a:bodyPr>
            <a:normAutofit/>
          </a:bodyPr>
          <a:lstStyle/>
          <a:p>
            <a:pPr>
              <a:spcAft>
                <a:spcPts val="900"/>
              </a:spcAft>
            </a:pPr>
            <a:r>
              <a:rPr lang="es" sz="6000" dirty="0">
                <a:latin typeface="Aptos" panose="020B0004020202020204" pitchFamily="34" charset="0"/>
                <a:cs typeface="Calibri" panose="020F0502020204030204" pitchFamily="34" charset="0"/>
              </a:rPr>
              <a:t>1- ¿Qué son las cookies técnicas?</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447800" y="1790700"/>
            <a:ext cx="15773400" cy="2438400"/>
          </a:xfrm>
        </p:spPr>
        <p:txBody>
          <a:bodyPr>
            <a:normAutofit lnSpcReduction="10000"/>
          </a:bodyPr>
          <a:lstStyle/>
          <a:p>
            <a:pPr marL="0" indent="0" algn="just">
              <a:spcAft>
                <a:spcPts val="900"/>
              </a:spcAft>
              <a:buNone/>
            </a:pPr>
            <a:r>
              <a:rPr lang="es" b="1" dirty="0">
                <a:latin typeface="Aptos" panose="020B0004020202020204" pitchFamily="34" charset="0"/>
              </a:rPr>
              <a:t>Todas las cookies </a:t>
            </a:r>
            <a:r>
              <a:rPr lang="es" dirty="0">
                <a:latin typeface="Aptos" panose="020B0004020202020204" pitchFamily="34" charset="0"/>
              </a:rPr>
              <a:t>que sirven única y exclusivamente para </a:t>
            </a:r>
            <a:r>
              <a:rPr lang="es" b="1" dirty="0">
                <a:latin typeface="Aptos" panose="020B0004020202020204" pitchFamily="34" charset="0"/>
              </a:rPr>
              <a:t>el funcionamiento de un sitio web o para recoger estadísticas</a:t>
            </a:r>
            <a:r>
              <a:rPr lang="es" dirty="0">
                <a:latin typeface="Aptos" panose="020B0004020202020204" pitchFamily="34" charset="0"/>
              </a:rPr>
              <a:t>, siempre que sean </a:t>
            </a:r>
            <a:r>
              <a:rPr lang="es" b="1" dirty="0">
                <a:latin typeface="Aptos" panose="020B0004020202020204" pitchFamily="34" charset="0"/>
              </a:rPr>
              <a:t>anónimas </a:t>
            </a:r>
            <a:r>
              <a:rPr lang="es" dirty="0">
                <a:latin typeface="Aptos" panose="020B0004020202020204" pitchFamily="34" charset="0"/>
              </a:rPr>
              <a:t>y </a:t>
            </a:r>
            <a:r>
              <a:rPr lang="es" b="1" dirty="0">
                <a:latin typeface="Aptos" panose="020B0004020202020204" pitchFamily="34" charset="0"/>
              </a:rPr>
              <a:t>agregadas</a:t>
            </a:r>
            <a:r>
              <a:rPr lang="es" dirty="0">
                <a:latin typeface="Aptos" panose="020B0004020202020204" pitchFamily="34" charset="0"/>
              </a:rPr>
              <a:t>, pueden considerarse técnicas con casi absoluta seguridad.</a:t>
            </a:r>
          </a:p>
          <a:p>
            <a:pPr marL="0" indent="0">
              <a:spcAft>
                <a:spcPts val="900"/>
              </a:spcAft>
              <a:buNone/>
            </a:pPr>
            <a:endParaRPr lang="en-GB" dirty="0">
              <a:latin typeface="Aptos" panose="020B0004020202020204" pitchFamily="34" charset="0"/>
            </a:endParaRPr>
          </a:p>
          <a:p>
            <a:pPr marL="0" indent="0">
              <a:spcAft>
                <a:spcPts val="900"/>
              </a:spcAft>
              <a:buNone/>
            </a:pPr>
            <a:endParaRPr lang="en-GB" b="1" dirty="0">
              <a:latin typeface="Aptos" panose="020B0004020202020204" pitchFamily="34" charset="0"/>
            </a:endParaRPr>
          </a:p>
          <a:p>
            <a:pPr marL="0" indent="0">
              <a:spcAft>
                <a:spcPts val="900"/>
              </a:spcAft>
              <a:buNone/>
            </a:pPr>
            <a:endParaRPr lang="en-US" i="0" dirty="0">
              <a:effectLst/>
              <a:latin typeface="Aptos" panose="020B0004020202020204" pitchFamily="34" charset="0"/>
            </a:endParaRPr>
          </a:p>
        </p:txBody>
      </p:sp>
      <p:grpSp>
        <p:nvGrpSpPr>
          <p:cNvPr id="4" name="Group 2">
            <a:extLst>
              <a:ext uri="{FF2B5EF4-FFF2-40B4-BE49-F238E27FC236}">
                <a16:creationId xmlns:a16="http://schemas.microsoft.com/office/drawing/2014/main" id="{7EDE3F2A-D92C-2F6A-7547-5C3ACE975227}"/>
              </a:ext>
            </a:extLst>
          </p:cNvPr>
          <p:cNvGrpSpPr/>
          <p:nvPr/>
        </p:nvGrpSpPr>
        <p:grpSpPr>
          <a:xfrm>
            <a:off x="1246751" y="4281765"/>
            <a:ext cx="4573024" cy="4573024"/>
            <a:chOff x="0" y="0"/>
            <a:chExt cx="812800" cy="812800"/>
          </a:xfrm>
          <a:solidFill>
            <a:srgbClr val="FFAA5A"/>
          </a:solidFill>
        </p:grpSpPr>
        <p:sp>
          <p:nvSpPr>
            <p:cNvPr id="5" name="Freeform 3">
              <a:extLst>
                <a:ext uri="{FF2B5EF4-FFF2-40B4-BE49-F238E27FC236}">
                  <a16:creationId xmlns:a16="http://schemas.microsoft.com/office/drawing/2014/main" id="{50C03620-52F1-C6D7-A484-0BD3BE05799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GB"/>
            </a:p>
          </p:txBody>
        </p:sp>
        <p:sp>
          <p:nvSpPr>
            <p:cNvPr id="6" name="TextBox 4">
              <a:extLst>
                <a:ext uri="{FF2B5EF4-FFF2-40B4-BE49-F238E27FC236}">
                  <a16:creationId xmlns:a16="http://schemas.microsoft.com/office/drawing/2014/main" id="{F97527F8-19B9-19A3-E658-1FCD8D38333D}"/>
                </a:ext>
              </a:extLst>
            </p:cNvPr>
            <p:cNvSpPr txBox="1"/>
            <p:nvPr/>
          </p:nvSpPr>
          <p:spPr>
            <a:xfrm>
              <a:off x="76200" y="38100"/>
              <a:ext cx="660400" cy="698500"/>
            </a:xfrm>
            <a:prstGeom prst="rect">
              <a:avLst/>
            </a:prstGeom>
            <a:grpFill/>
          </p:spPr>
          <p:txBody>
            <a:bodyPr lIns="50800" tIns="50800" rIns="50800" bIns="50800" rtlCol="0" anchor="ctr"/>
            <a:lstStyle/>
            <a:p>
              <a:pPr algn="ctr">
                <a:lnSpc>
                  <a:spcPts val="3359"/>
                </a:lnSpc>
              </a:pPr>
              <a:endParaRPr/>
            </a:p>
          </p:txBody>
        </p:sp>
      </p:grpSp>
      <p:sp>
        <p:nvSpPr>
          <p:cNvPr id="7" name="TextBox 7">
            <a:extLst>
              <a:ext uri="{FF2B5EF4-FFF2-40B4-BE49-F238E27FC236}">
                <a16:creationId xmlns:a16="http://schemas.microsoft.com/office/drawing/2014/main" id="{DE5265AB-9902-7BEE-45BB-3FDE981BB176}"/>
              </a:ext>
            </a:extLst>
          </p:cNvPr>
          <p:cNvSpPr txBox="1"/>
          <p:nvPr/>
        </p:nvSpPr>
        <p:spPr>
          <a:xfrm>
            <a:off x="1732274" y="5075755"/>
            <a:ext cx="3565874" cy="3042564"/>
          </a:xfrm>
          <a:prstGeom prst="rect">
            <a:avLst/>
          </a:prstGeom>
        </p:spPr>
        <p:txBody>
          <a:bodyPr lIns="0" tIns="0" rIns="0" bIns="0" rtlCol="0" anchor="t">
            <a:spAutoFit/>
          </a:bodyPr>
          <a:lstStyle/>
          <a:p>
            <a:pPr algn="ctr">
              <a:lnSpc>
                <a:spcPts val="3359"/>
              </a:lnSpc>
              <a:spcBef>
                <a:spcPct val="0"/>
              </a:spcBef>
            </a:pPr>
            <a:r>
              <a:rPr lang="es" sz="2800" dirty="0">
                <a:solidFill>
                  <a:srgbClr val="000000"/>
                </a:solidFill>
                <a:latin typeface="Aptos" panose="020B0004020202020204" pitchFamily="34" charset="0"/>
                <a:ea typeface="Canva Sans Italics"/>
                <a:cs typeface="Canva Sans Italics"/>
                <a:sym typeface="Canva Sans Italics"/>
              </a:rPr>
              <a:t>Aquellos que permiten a los usuarios ser reconocidos por un sitio y acceder a su perfil sin necesidad de introducir usuario y contraseña cada vez.</a:t>
            </a:r>
          </a:p>
        </p:txBody>
      </p:sp>
      <p:grpSp>
        <p:nvGrpSpPr>
          <p:cNvPr id="8" name="Group 8">
            <a:extLst>
              <a:ext uri="{FF2B5EF4-FFF2-40B4-BE49-F238E27FC236}">
                <a16:creationId xmlns:a16="http://schemas.microsoft.com/office/drawing/2014/main" id="{E7A87E88-558A-DEBA-3170-F367BD15EE37}"/>
              </a:ext>
            </a:extLst>
          </p:cNvPr>
          <p:cNvGrpSpPr/>
          <p:nvPr/>
        </p:nvGrpSpPr>
        <p:grpSpPr>
          <a:xfrm>
            <a:off x="7391400" y="4267721"/>
            <a:ext cx="4569016" cy="4569016"/>
            <a:chOff x="0" y="0"/>
            <a:chExt cx="812800" cy="812800"/>
          </a:xfrm>
          <a:solidFill>
            <a:srgbClr val="FFAA5A"/>
          </a:solidFill>
        </p:grpSpPr>
        <p:sp>
          <p:nvSpPr>
            <p:cNvPr id="9" name="Freeform 9">
              <a:extLst>
                <a:ext uri="{FF2B5EF4-FFF2-40B4-BE49-F238E27FC236}">
                  <a16:creationId xmlns:a16="http://schemas.microsoft.com/office/drawing/2014/main" id="{F99589B4-151C-F290-42B3-ED4360F4D6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GB"/>
            </a:p>
          </p:txBody>
        </p:sp>
        <p:sp>
          <p:nvSpPr>
            <p:cNvPr id="10" name="TextBox 10">
              <a:extLst>
                <a:ext uri="{FF2B5EF4-FFF2-40B4-BE49-F238E27FC236}">
                  <a16:creationId xmlns:a16="http://schemas.microsoft.com/office/drawing/2014/main" id="{697E7B12-0717-B73E-889A-45A26D28D011}"/>
                </a:ext>
              </a:extLst>
            </p:cNvPr>
            <p:cNvSpPr txBox="1"/>
            <p:nvPr/>
          </p:nvSpPr>
          <p:spPr>
            <a:xfrm>
              <a:off x="76200" y="38100"/>
              <a:ext cx="660400" cy="698500"/>
            </a:xfrm>
            <a:prstGeom prst="rect">
              <a:avLst/>
            </a:prstGeom>
            <a:grpFill/>
          </p:spPr>
          <p:txBody>
            <a:bodyPr lIns="50800" tIns="50800" rIns="50800" bIns="50800" rtlCol="0" anchor="ctr"/>
            <a:lstStyle/>
            <a:p>
              <a:pPr algn="ctr">
                <a:lnSpc>
                  <a:spcPts val="3359"/>
                </a:lnSpc>
              </a:pPr>
              <a:endParaRPr/>
            </a:p>
          </p:txBody>
        </p:sp>
      </p:grpSp>
      <p:grpSp>
        <p:nvGrpSpPr>
          <p:cNvPr id="11" name="Group 11">
            <a:extLst>
              <a:ext uri="{FF2B5EF4-FFF2-40B4-BE49-F238E27FC236}">
                <a16:creationId xmlns:a16="http://schemas.microsoft.com/office/drawing/2014/main" id="{19F285D8-7337-7036-1FE0-1468AEECE8BF}"/>
              </a:ext>
            </a:extLst>
          </p:cNvPr>
          <p:cNvGrpSpPr/>
          <p:nvPr/>
        </p:nvGrpSpPr>
        <p:grpSpPr>
          <a:xfrm>
            <a:off x="13532042" y="4299818"/>
            <a:ext cx="4536919" cy="4536919"/>
            <a:chOff x="0" y="0"/>
            <a:chExt cx="812800" cy="812800"/>
          </a:xfrm>
          <a:solidFill>
            <a:srgbClr val="FFAA5A"/>
          </a:solidFill>
        </p:grpSpPr>
        <p:sp>
          <p:nvSpPr>
            <p:cNvPr id="12" name="Freeform 12">
              <a:extLst>
                <a:ext uri="{FF2B5EF4-FFF2-40B4-BE49-F238E27FC236}">
                  <a16:creationId xmlns:a16="http://schemas.microsoft.com/office/drawing/2014/main" id="{45D273C3-753E-0FC3-3E2A-AA2B524EF1D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GB"/>
            </a:p>
          </p:txBody>
        </p:sp>
        <p:sp>
          <p:nvSpPr>
            <p:cNvPr id="13" name="TextBox 13">
              <a:extLst>
                <a:ext uri="{FF2B5EF4-FFF2-40B4-BE49-F238E27FC236}">
                  <a16:creationId xmlns:a16="http://schemas.microsoft.com/office/drawing/2014/main" id="{CF9B2407-CDDF-F594-E903-F6F50B23CD92}"/>
                </a:ext>
              </a:extLst>
            </p:cNvPr>
            <p:cNvSpPr txBox="1"/>
            <p:nvPr/>
          </p:nvSpPr>
          <p:spPr>
            <a:xfrm>
              <a:off x="76200" y="38100"/>
              <a:ext cx="660400" cy="698500"/>
            </a:xfrm>
            <a:prstGeom prst="rect">
              <a:avLst/>
            </a:prstGeom>
            <a:grpFill/>
          </p:spPr>
          <p:txBody>
            <a:bodyPr lIns="50800" tIns="50800" rIns="50800" bIns="50800" rtlCol="0" anchor="ctr"/>
            <a:lstStyle/>
            <a:p>
              <a:pPr algn="ctr">
                <a:lnSpc>
                  <a:spcPts val="3359"/>
                </a:lnSpc>
              </a:pPr>
              <a:endParaRPr/>
            </a:p>
          </p:txBody>
        </p:sp>
      </p:grpSp>
      <p:sp>
        <p:nvSpPr>
          <p:cNvPr id="14" name="TextBox 14">
            <a:extLst>
              <a:ext uri="{FF2B5EF4-FFF2-40B4-BE49-F238E27FC236}">
                <a16:creationId xmlns:a16="http://schemas.microsoft.com/office/drawing/2014/main" id="{9AE6FFFC-85DD-A105-160C-8B5202594B3F}"/>
              </a:ext>
            </a:extLst>
          </p:cNvPr>
          <p:cNvSpPr txBox="1"/>
          <p:nvPr/>
        </p:nvSpPr>
        <p:spPr>
          <a:xfrm>
            <a:off x="7876923" y="5271260"/>
            <a:ext cx="3565874" cy="3042564"/>
          </a:xfrm>
          <a:prstGeom prst="rect">
            <a:avLst/>
          </a:prstGeom>
        </p:spPr>
        <p:txBody>
          <a:bodyPr lIns="0" tIns="0" rIns="0" bIns="0" rtlCol="0" anchor="t">
            <a:spAutoFit/>
          </a:bodyPr>
          <a:lstStyle/>
          <a:p>
            <a:pPr algn="ctr">
              <a:lnSpc>
                <a:spcPts val="3359"/>
              </a:lnSpc>
              <a:spcBef>
                <a:spcPct val="0"/>
              </a:spcBef>
            </a:pPr>
            <a:r>
              <a:rPr lang="es" sz="2800" dirty="0">
                <a:solidFill>
                  <a:srgbClr val="000000"/>
                </a:solidFill>
                <a:latin typeface="Aptos" panose="020B0004020202020204" pitchFamily="34" charset="0"/>
                <a:ea typeface="Canva Sans Italics"/>
                <a:cs typeface="Canva Sans Italics"/>
                <a:sym typeface="Canva Sans Italics"/>
              </a:rPr>
              <a:t>Aquellos que permiten a los usuarios elegir en qué idioma navegar por el sitio sin tener que hacerlo cada vez.</a:t>
            </a:r>
          </a:p>
          <a:p>
            <a:pPr algn="ctr">
              <a:lnSpc>
                <a:spcPts val="3359"/>
              </a:lnSpc>
              <a:spcBef>
                <a:spcPct val="0"/>
              </a:spcBef>
            </a:pPr>
            <a:endParaRPr lang="en-US" sz="2800" dirty="0">
              <a:solidFill>
                <a:srgbClr val="000000"/>
              </a:solidFill>
              <a:latin typeface="Aptos" panose="020B0004020202020204" pitchFamily="34" charset="0"/>
              <a:ea typeface="Canva Sans Italics"/>
              <a:cs typeface="Canva Sans Italics"/>
              <a:sym typeface="Canva Sans Italics"/>
            </a:endParaRPr>
          </a:p>
        </p:txBody>
      </p:sp>
      <p:sp>
        <p:nvSpPr>
          <p:cNvPr id="15" name="TextBox 15">
            <a:extLst>
              <a:ext uri="{FF2B5EF4-FFF2-40B4-BE49-F238E27FC236}">
                <a16:creationId xmlns:a16="http://schemas.microsoft.com/office/drawing/2014/main" id="{214027BD-9D91-5025-E864-FBDC3DBADDAF}"/>
              </a:ext>
            </a:extLst>
          </p:cNvPr>
          <p:cNvSpPr txBox="1"/>
          <p:nvPr/>
        </p:nvSpPr>
        <p:spPr>
          <a:xfrm>
            <a:off x="14017564" y="5468248"/>
            <a:ext cx="3565874" cy="2170531"/>
          </a:xfrm>
          <a:prstGeom prst="rect">
            <a:avLst/>
          </a:prstGeom>
        </p:spPr>
        <p:txBody>
          <a:bodyPr lIns="0" tIns="0" rIns="0" bIns="0" rtlCol="0" anchor="t">
            <a:spAutoFit/>
          </a:bodyPr>
          <a:lstStyle/>
          <a:p>
            <a:pPr algn="ctr">
              <a:lnSpc>
                <a:spcPts val="3359"/>
              </a:lnSpc>
              <a:spcBef>
                <a:spcPct val="0"/>
              </a:spcBef>
            </a:pPr>
            <a:r>
              <a:rPr lang="es" sz="2800" dirty="0">
                <a:solidFill>
                  <a:srgbClr val="000000"/>
                </a:solidFill>
                <a:latin typeface="Aptos" panose="020B0004020202020204" pitchFamily="34" charset="0"/>
                <a:ea typeface="Canva Sans Italics"/>
                <a:cs typeface="Canva Sans Italics"/>
                <a:sym typeface="Canva Sans Italics"/>
              </a:rPr>
              <a:t>Aquellos que permiten a los usuarios encontrar el carrito de compra con los productos añadidos incluso después de varios días.</a:t>
            </a:r>
          </a:p>
        </p:txBody>
      </p:sp>
    </p:spTree>
    <p:extLst>
      <p:ext uri="{BB962C8B-B14F-4D97-AF65-F5344CB8AC3E}">
        <p14:creationId xmlns:p14="http://schemas.microsoft.com/office/powerpoint/2010/main" val="3637190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04800" y="547688"/>
            <a:ext cx="16725900" cy="1040606"/>
          </a:xfrm>
        </p:spPr>
        <p:txBody>
          <a:bodyPr>
            <a:normAutofit/>
          </a:bodyPr>
          <a:lstStyle/>
          <a:p>
            <a:pPr>
              <a:spcAft>
                <a:spcPts val="900"/>
              </a:spcAft>
            </a:pPr>
            <a:r>
              <a:rPr lang="es" sz="6000" dirty="0">
                <a:latin typeface="Aptos" panose="020B0004020202020204" pitchFamily="34" charset="0"/>
                <a:cs typeface="Calibri" panose="020F0502020204030204" pitchFamily="34" charset="0"/>
              </a:rPr>
              <a:t>2- ¿Qué son las cookies analíticas?</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447800" y="1790700"/>
            <a:ext cx="15773400" cy="2438400"/>
          </a:xfrm>
        </p:spPr>
        <p:txBody>
          <a:bodyPr>
            <a:normAutofit fontScale="85000" lnSpcReduction="10000"/>
          </a:bodyPr>
          <a:lstStyle/>
          <a:p>
            <a:pPr marL="0" indent="0" algn="just">
              <a:spcAft>
                <a:spcPts val="900"/>
              </a:spcAft>
              <a:buNone/>
            </a:pPr>
            <a:r>
              <a:rPr lang="es" b="1" dirty="0">
                <a:latin typeface="Aptos" panose="020B0004020202020204" pitchFamily="34" charset="0"/>
              </a:rPr>
              <a:t>Las cookies estadísticas </a:t>
            </a:r>
            <a:r>
              <a:rPr lang="es" dirty="0">
                <a:latin typeface="Aptos" panose="020B0004020202020204" pitchFamily="34" charset="0"/>
              </a:rPr>
              <a:t>pueden utilizarse para evaluar la efectividad de un servicio web, para su diseño o para ayudar a medir el 'tráfico' del mismo. En determinadas condiciones las cookies </a:t>
            </a:r>
            <a:r>
              <a:rPr lang="es" b="1" dirty="0">
                <a:latin typeface="Aptos" panose="020B0004020202020204" pitchFamily="34" charset="0"/>
              </a:rPr>
              <a:t>pueden considerarse como una subcategoría de las cookies técnicas </a:t>
            </a:r>
            <a:r>
              <a:rPr lang="es" dirty="0">
                <a:latin typeface="Aptos" panose="020B0004020202020204" pitchFamily="34" charset="0"/>
              </a:rPr>
              <a:t>, por lo que pueden obtenerse </a:t>
            </a:r>
            <a:r>
              <a:rPr lang="es" b="1" dirty="0">
                <a:latin typeface="Aptos" panose="020B0004020202020204" pitchFamily="34" charset="0"/>
              </a:rPr>
              <a:t>sin consentimiento </a:t>
            </a:r>
            <a:r>
              <a:rPr lang="es" dirty="0">
                <a:latin typeface="Aptos" panose="020B0004020202020204" pitchFamily="34" charset="0"/>
              </a:rPr>
              <a:t>. Esto sucede cuando tienen las siguientes características:</a:t>
            </a:r>
          </a:p>
          <a:p>
            <a:pPr marL="0" indent="0">
              <a:spcAft>
                <a:spcPts val="900"/>
              </a:spcAft>
              <a:buNone/>
            </a:pPr>
            <a:endParaRPr lang="en-GB" dirty="0">
              <a:latin typeface="Aptos" panose="020B0004020202020204" pitchFamily="34" charset="0"/>
            </a:endParaRPr>
          </a:p>
          <a:p>
            <a:pPr marL="0" indent="0">
              <a:spcAft>
                <a:spcPts val="900"/>
              </a:spcAft>
              <a:buNone/>
            </a:pPr>
            <a:endParaRPr lang="en-GB" dirty="0">
              <a:latin typeface="Aptos" panose="020B0004020202020204" pitchFamily="34" charset="0"/>
            </a:endParaRPr>
          </a:p>
          <a:p>
            <a:pPr marL="0" indent="0">
              <a:spcAft>
                <a:spcPts val="900"/>
              </a:spcAft>
              <a:buNone/>
            </a:pPr>
            <a:endParaRPr lang="en-US" i="0" dirty="0">
              <a:effectLst/>
              <a:latin typeface="Aptos" panose="020B0004020202020204" pitchFamily="34" charset="0"/>
            </a:endParaRPr>
          </a:p>
        </p:txBody>
      </p:sp>
      <p:grpSp>
        <p:nvGrpSpPr>
          <p:cNvPr id="4" name="Group 2">
            <a:extLst>
              <a:ext uri="{FF2B5EF4-FFF2-40B4-BE49-F238E27FC236}">
                <a16:creationId xmlns:a16="http://schemas.microsoft.com/office/drawing/2014/main" id="{7EDE3F2A-D92C-2F6A-7547-5C3ACE975227}"/>
              </a:ext>
            </a:extLst>
          </p:cNvPr>
          <p:cNvGrpSpPr/>
          <p:nvPr/>
        </p:nvGrpSpPr>
        <p:grpSpPr>
          <a:xfrm>
            <a:off x="1246751" y="4281765"/>
            <a:ext cx="4573024" cy="4573024"/>
            <a:chOff x="0" y="0"/>
            <a:chExt cx="812800" cy="812800"/>
          </a:xfrm>
          <a:solidFill>
            <a:srgbClr val="FFAA5A"/>
          </a:solidFill>
        </p:grpSpPr>
        <p:sp>
          <p:nvSpPr>
            <p:cNvPr id="5" name="Freeform 3">
              <a:extLst>
                <a:ext uri="{FF2B5EF4-FFF2-40B4-BE49-F238E27FC236}">
                  <a16:creationId xmlns:a16="http://schemas.microsoft.com/office/drawing/2014/main" id="{50C03620-52F1-C6D7-A484-0BD3BE05799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GB"/>
            </a:p>
          </p:txBody>
        </p:sp>
        <p:sp>
          <p:nvSpPr>
            <p:cNvPr id="6" name="TextBox 4">
              <a:extLst>
                <a:ext uri="{FF2B5EF4-FFF2-40B4-BE49-F238E27FC236}">
                  <a16:creationId xmlns:a16="http://schemas.microsoft.com/office/drawing/2014/main" id="{F97527F8-19B9-19A3-E658-1FCD8D38333D}"/>
                </a:ext>
              </a:extLst>
            </p:cNvPr>
            <p:cNvSpPr txBox="1"/>
            <p:nvPr/>
          </p:nvSpPr>
          <p:spPr>
            <a:xfrm>
              <a:off x="76200" y="38100"/>
              <a:ext cx="660400" cy="698500"/>
            </a:xfrm>
            <a:prstGeom prst="rect">
              <a:avLst/>
            </a:prstGeom>
            <a:grpFill/>
          </p:spPr>
          <p:txBody>
            <a:bodyPr lIns="50800" tIns="50800" rIns="50800" bIns="50800" rtlCol="0" anchor="ctr"/>
            <a:lstStyle/>
            <a:p>
              <a:pPr algn="ctr">
                <a:lnSpc>
                  <a:spcPts val="3359"/>
                </a:lnSpc>
              </a:pPr>
              <a:endParaRPr/>
            </a:p>
          </p:txBody>
        </p:sp>
      </p:grpSp>
      <p:sp>
        <p:nvSpPr>
          <p:cNvPr id="7" name="TextBox 7">
            <a:extLst>
              <a:ext uri="{FF2B5EF4-FFF2-40B4-BE49-F238E27FC236}">
                <a16:creationId xmlns:a16="http://schemas.microsoft.com/office/drawing/2014/main" id="{DE5265AB-9902-7BEE-45BB-3FDE981BB176}"/>
              </a:ext>
            </a:extLst>
          </p:cNvPr>
          <p:cNvSpPr txBox="1"/>
          <p:nvPr/>
        </p:nvSpPr>
        <p:spPr>
          <a:xfrm>
            <a:off x="1750326" y="5888778"/>
            <a:ext cx="3565874" cy="1326902"/>
          </a:xfrm>
          <a:prstGeom prst="rect">
            <a:avLst/>
          </a:prstGeom>
        </p:spPr>
        <p:txBody>
          <a:bodyPr lIns="0" tIns="0" rIns="0" bIns="0" rtlCol="0" anchor="t">
            <a:spAutoFit/>
          </a:bodyPr>
          <a:lstStyle/>
          <a:p>
            <a:pPr algn="ctr">
              <a:lnSpc>
                <a:spcPts val="3359"/>
              </a:lnSpc>
              <a:spcBef>
                <a:spcPct val="0"/>
              </a:spcBef>
            </a:pPr>
            <a:r>
              <a:rPr lang="es" sz="3600" dirty="0">
                <a:solidFill>
                  <a:srgbClr val="000000"/>
                </a:solidFill>
                <a:latin typeface="Aptos" panose="020B0004020202020204" pitchFamily="34" charset="0"/>
                <a:ea typeface="Canva Sans Italics"/>
                <a:cs typeface="Canva Sans Italics"/>
                <a:sym typeface="Canva Sans Italics"/>
              </a:rPr>
              <a:t>Sólo se utilizan para producir estadísticas internas.</a:t>
            </a:r>
          </a:p>
        </p:txBody>
      </p:sp>
      <p:grpSp>
        <p:nvGrpSpPr>
          <p:cNvPr id="8" name="Group 8">
            <a:extLst>
              <a:ext uri="{FF2B5EF4-FFF2-40B4-BE49-F238E27FC236}">
                <a16:creationId xmlns:a16="http://schemas.microsoft.com/office/drawing/2014/main" id="{E7A87E88-558A-DEBA-3170-F367BD15EE37}"/>
              </a:ext>
            </a:extLst>
          </p:cNvPr>
          <p:cNvGrpSpPr/>
          <p:nvPr/>
        </p:nvGrpSpPr>
        <p:grpSpPr>
          <a:xfrm>
            <a:off x="7391400" y="4267721"/>
            <a:ext cx="4569016" cy="4569016"/>
            <a:chOff x="0" y="0"/>
            <a:chExt cx="812800" cy="812800"/>
          </a:xfrm>
          <a:solidFill>
            <a:srgbClr val="FFAA5A"/>
          </a:solidFill>
        </p:grpSpPr>
        <p:sp>
          <p:nvSpPr>
            <p:cNvPr id="9" name="Freeform 9">
              <a:extLst>
                <a:ext uri="{FF2B5EF4-FFF2-40B4-BE49-F238E27FC236}">
                  <a16:creationId xmlns:a16="http://schemas.microsoft.com/office/drawing/2014/main" id="{F99589B4-151C-F290-42B3-ED4360F4D6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GB"/>
            </a:p>
          </p:txBody>
        </p:sp>
        <p:sp>
          <p:nvSpPr>
            <p:cNvPr id="10" name="TextBox 10">
              <a:extLst>
                <a:ext uri="{FF2B5EF4-FFF2-40B4-BE49-F238E27FC236}">
                  <a16:creationId xmlns:a16="http://schemas.microsoft.com/office/drawing/2014/main" id="{697E7B12-0717-B73E-889A-45A26D28D011}"/>
                </a:ext>
              </a:extLst>
            </p:cNvPr>
            <p:cNvSpPr txBox="1"/>
            <p:nvPr/>
          </p:nvSpPr>
          <p:spPr>
            <a:xfrm>
              <a:off x="76200" y="38100"/>
              <a:ext cx="660400" cy="698500"/>
            </a:xfrm>
            <a:prstGeom prst="rect">
              <a:avLst/>
            </a:prstGeom>
            <a:grpFill/>
          </p:spPr>
          <p:txBody>
            <a:bodyPr lIns="50800" tIns="50800" rIns="50800" bIns="50800" rtlCol="0" anchor="ctr"/>
            <a:lstStyle/>
            <a:p>
              <a:pPr algn="ctr">
                <a:lnSpc>
                  <a:spcPts val="3359"/>
                </a:lnSpc>
              </a:pPr>
              <a:endParaRPr/>
            </a:p>
          </p:txBody>
        </p:sp>
      </p:grpSp>
      <p:grpSp>
        <p:nvGrpSpPr>
          <p:cNvPr id="11" name="Group 11">
            <a:extLst>
              <a:ext uri="{FF2B5EF4-FFF2-40B4-BE49-F238E27FC236}">
                <a16:creationId xmlns:a16="http://schemas.microsoft.com/office/drawing/2014/main" id="{19F285D8-7337-7036-1FE0-1468AEECE8BF}"/>
              </a:ext>
            </a:extLst>
          </p:cNvPr>
          <p:cNvGrpSpPr/>
          <p:nvPr/>
        </p:nvGrpSpPr>
        <p:grpSpPr>
          <a:xfrm>
            <a:off x="13532042" y="4299818"/>
            <a:ext cx="4536919" cy="4536919"/>
            <a:chOff x="0" y="0"/>
            <a:chExt cx="812800" cy="812800"/>
          </a:xfrm>
          <a:solidFill>
            <a:srgbClr val="FFAA5A"/>
          </a:solidFill>
        </p:grpSpPr>
        <p:sp>
          <p:nvSpPr>
            <p:cNvPr id="12" name="Freeform 12">
              <a:extLst>
                <a:ext uri="{FF2B5EF4-FFF2-40B4-BE49-F238E27FC236}">
                  <a16:creationId xmlns:a16="http://schemas.microsoft.com/office/drawing/2014/main" id="{45D273C3-753E-0FC3-3E2A-AA2B524EF1D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GB"/>
            </a:p>
          </p:txBody>
        </p:sp>
        <p:sp>
          <p:nvSpPr>
            <p:cNvPr id="13" name="TextBox 13">
              <a:extLst>
                <a:ext uri="{FF2B5EF4-FFF2-40B4-BE49-F238E27FC236}">
                  <a16:creationId xmlns:a16="http://schemas.microsoft.com/office/drawing/2014/main" id="{CF9B2407-CDDF-F594-E903-F6F50B23CD92}"/>
                </a:ext>
              </a:extLst>
            </p:cNvPr>
            <p:cNvSpPr txBox="1"/>
            <p:nvPr/>
          </p:nvSpPr>
          <p:spPr>
            <a:xfrm>
              <a:off x="76200" y="38100"/>
              <a:ext cx="660400" cy="698500"/>
            </a:xfrm>
            <a:prstGeom prst="rect">
              <a:avLst/>
            </a:prstGeom>
            <a:grpFill/>
          </p:spPr>
          <p:txBody>
            <a:bodyPr lIns="50800" tIns="50800" rIns="50800" bIns="50800" rtlCol="0" anchor="ctr"/>
            <a:lstStyle/>
            <a:p>
              <a:pPr algn="ctr">
                <a:lnSpc>
                  <a:spcPts val="3359"/>
                </a:lnSpc>
              </a:pPr>
              <a:endParaRPr/>
            </a:p>
          </p:txBody>
        </p:sp>
      </p:grpSp>
      <p:sp>
        <p:nvSpPr>
          <p:cNvPr id="14" name="TextBox 14">
            <a:extLst>
              <a:ext uri="{FF2B5EF4-FFF2-40B4-BE49-F238E27FC236}">
                <a16:creationId xmlns:a16="http://schemas.microsoft.com/office/drawing/2014/main" id="{9AE6FFFC-85DD-A105-160C-8B5202594B3F}"/>
              </a:ext>
            </a:extLst>
          </p:cNvPr>
          <p:cNvSpPr txBox="1"/>
          <p:nvPr/>
        </p:nvSpPr>
        <p:spPr>
          <a:xfrm>
            <a:off x="7892971" y="5770175"/>
            <a:ext cx="3565874" cy="1748748"/>
          </a:xfrm>
          <a:prstGeom prst="rect">
            <a:avLst/>
          </a:prstGeom>
        </p:spPr>
        <p:txBody>
          <a:bodyPr lIns="0" tIns="0" rIns="0" bIns="0" rtlCol="0" anchor="t">
            <a:spAutoFit/>
          </a:bodyPr>
          <a:lstStyle/>
          <a:p>
            <a:pPr algn="ctr">
              <a:lnSpc>
                <a:spcPts val="3359"/>
              </a:lnSpc>
              <a:spcBef>
                <a:spcPct val="0"/>
              </a:spcBef>
            </a:pPr>
            <a:r>
              <a:rPr lang="es" sz="3600" dirty="0">
                <a:solidFill>
                  <a:srgbClr val="000000"/>
                </a:solidFill>
                <a:latin typeface="Aptos" panose="020B0004020202020204" pitchFamily="34" charset="0"/>
                <a:ea typeface="Canva Sans Italics"/>
                <a:cs typeface="Canva Sans Italics"/>
                <a:sym typeface="Canva Sans Italics"/>
              </a:rPr>
              <a:t>No se combinan con otros datos.</a:t>
            </a:r>
          </a:p>
          <a:p>
            <a:pPr algn="ctr">
              <a:lnSpc>
                <a:spcPts val="3359"/>
              </a:lnSpc>
              <a:spcBef>
                <a:spcPct val="0"/>
              </a:spcBef>
            </a:pPr>
            <a:endParaRPr lang="en-US" sz="3600" dirty="0">
              <a:solidFill>
                <a:srgbClr val="000000"/>
              </a:solidFill>
              <a:latin typeface="Aptos" panose="020B0004020202020204" pitchFamily="34" charset="0"/>
              <a:ea typeface="Canva Sans Italics"/>
              <a:cs typeface="Canva Sans Italics"/>
              <a:sym typeface="Canva Sans Italics"/>
            </a:endParaRPr>
          </a:p>
        </p:txBody>
      </p:sp>
      <p:sp>
        <p:nvSpPr>
          <p:cNvPr id="15" name="TextBox 15">
            <a:extLst>
              <a:ext uri="{FF2B5EF4-FFF2-40B4-BE49-F238E27FC236}">
                <a16:creationId xmlns:a16="http://schemas.microsoft.com/office/drawing/2014/main" id="{214027BD-9D91-5025-E864-FBDC3DBADDAF}"/>
              </a:ext>
            </a:extLst>
          </p:cNvPr>
          <p:cNvSpPr txBox="1"/>
          <p:nvPr/>
        </p:nvSpPr>
        <p:spPr>
          <a:xfrm>
            <a:off x="14017564" y="5686817"/>
            <a:ext cx="3565874" cy="1762919"/>
          </a:xfrm>
          <a:prstGeom prst="rect">
            <a:avLst/>
          </a:prstGeom>
        </p:spPr>
        <p:txBody>
          <a:bodyPr lIns="0" tIns="0" rIns="0" bIns="0" rtlCol="0" anchor="t">
            <a:spAutoFit/>
          </a:bodyPr>
          <a:lstStyle/>
          <a:p>
            <a:pPr algn="ctr">
              <a:lnSpc>
                <a:spcPts val="3359"/>
              </a:lnSpc>
              <a:spcBef>
                <a:spcPct val="0"/>
              </a:spcBef>
            </a:pPr>
            <a:r>
              <a:rPr lang="es" sz="3600" dirty="0">
                <a:solidFill>
                  <a:srgbClr val="000000"/>
                </a:solidFill>
                <a:latin typeface="Aptos" panose="020B0004020202020204" pitchFamily="34" charset="0"/>
                <a:ea typeface="Canva Sans Italics"/>
                <a:cs typeface="Canva Sans Italics"/>
                <a:sym typeface="Canva Sans Italics"/>
              </a:rPr>
              <a:t>Especialmente no se comparten con terceros.</a:t>
            </a:r>
          </a:p>
        </p:txBody>
      </p:sp>
    </p:spTree>
    <p:extLst>
      <p:ext uri="{BB962C8B-B14F-4D97-AF65-F5344CB8AC3E}">
        <p14:creationId xmlns:p14="http://schemas.microsoft.com/office/powerpoint/2010/main" val="1541400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04800" y="547688"/>
            <a:ext cx="16725900" cy="1040606"/>
          </a:xfrm>
        </p:spPr>
        <p:txBody>
          <a:bodyPr>
            <a:normAutofit/>
          </a:bodyPr>
          <a:lstStyle/>
          <a:p>
            <a:pPr>
              <a:spcAft>
                <a:spcPts val="900"/>
              </a:spcAft>
            </a:pPr>
            <a:r>
              <a:rPr lang="es" sz="6000" dirty="0">
                <a:latin typeface="Aptos" panose="020B0004020202020204" pitchFamily="34" charset="0"/>
                <a:cs typeface="Calibri" panose="020F0502020204030204" pitchFamily="34" charset="0"/>
              </a:rPr>
              <a:t>3- ¿Qué son las cookies de creación de perfiles?</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447800" y="1790700"/>
            <a:ext cx="15773400" cy="7010400"/>
          </a:xfrm>
        </p:spPr>
        <p:txBody>
          <a:bodyPr>
            <a:normAutofit fontScale="92500" lnSpcReduction="20000"/>
          </a:bodyPr>
          <a:lstStyle/>
          <a:p>
            <a:pPr marL="0" indent="0" algn="just">
              <a:spcAft>
                <a:spcPts val="900"/>
              </a:spcAft>
              <a:buNone/>
            </a:pPr>
            <a:r>
              <a:rPr lang="es" b="1" dirty="0">
                <a:latin typeface="Aptos" panose="020B0004020202020204" pitchFamily="34" charset="0"/>
              </a:rPr>
              <a:t>Las cookies de de creación de perfiles </a:t>
            </a:r>
            <a:r>
              <a:rPr lang="es" dirty="0">
                <a:latin typeface="Aptos" panose="020B0004020202020204" pitchFamily="34" charset="0"/>
              </a:rPr>
              <a:t>son cookies que se utilizan para crear un </a:t>
            </a:r>
            <a:r>
              <a:rPr lang="es" b="1" dirty="0">
                <a:latin typeface="Aptos" panose="020B0004020202020204" pitchFamily="34" charset="0"/>
              </a:rPr>
              <a:t>perfil personalizado del usuario</a:t>
            </a:r>
            <a:r>
              <a:rPr lang="es" dirty="0">
                <a:latin typeface="Aptos" panose="020B0004020202020204" pitchFamily="34" charset="0"/>
              </a:rPr>
              <a:t>. Se utilizan principalmente en dos campos:</a:t>
            </a:r>
            <a:endParaRPr lang="sk-SK" dirty="0">
              <a:latin typeface="Aptos" panose="020B0004020202020204" pitchFamily="34" charset="0"/>
            </a:endParaRPr>
          </a:p>
          <a:p>
            <a:pPr algn="just">
              <a:spcAft>
                <a:spcPts val="900"/>
              </a:spcAft>
            </a:pPr>
            <a:r>
              <a:rPr lang="es" dirty="0">
                <a:latin typeface="Aptos" panose="020B0004020202020204" pitchFamily="34" charset="0"/>
              </a:rPr>
              <a:t>Envío de </a:t>
            </a:r>
            <a:r>
              <a:rPr lang="es" b="1" dirty="0">
                <a:latin typeface="Aptos" panose="020B0004020202020204" pitchFamily="34" charset="0"/>
              </a:rPr>
              <a:t>publicidad personalizada</a:t>
            </a:r>
            <a:r>
              <a:rPr lang="es" dirty="0">
                <a:latin typeface="Aptos" panose="020B0004020202020204" pitchFamily="34" charset="0"/>
              </a:rPr>
              <a:t>, y por tanto orientada a las preferencias del usuario.</a:t>
            </a:r>
          </a:p>
          <a:p>
            <a:pPr algn="just">
              <a:spcAft>
                <a:spcPts val="900"/>
              </a:spcAft>
            </a:pPr>
            <a:r>
              <a:rPr lang="es" dirty="0">
                <a:latin typeface="Aptos" panose="020B0004020202020204" pitchFamily="34" charset="0"/>
              </a:rPr>
              <a:t>Análisis de un sitio web para comprender el comportamiento de navegación de los usuarios con el fin de comprender mejor sus preferencias y así poder entender cómo optimizar el sitio.</a:t>
            </a:r>
            <a:endParaRPr lang="sk-SK" dirty="0">
              <a:latin typeface="Aptos" panose="020B0004020202020204" pitchFamily="34" charset="0"/>
            </a:endParaRPr>
          </a:p>
          <a:p>
            <a:pPr marL="0" indent="0" algn="just">
              <a:spcAft>
                <a:spcPts val="900"/>
              </a:spcAft>
              <a:buNone/>
            </a:pPr>
            <a:r>
              <a:rPr lang="es" dirty="0">
                <a:latin typeface="Aptos" panose="020B0004020202020204" pitchFamily="34" charset="0"/>
              </a:rPr>
              <a:t>Uno de los </a:t>
            </a:r>
            <a:r>
              <a:rPr lang="es" b="1" dirty="0">
                <a:latin typeface="Aptos" panose="020B0004020202020204" pitchFamily="34" charset="0"/>
              </a:rPr>
              <a:t>principales problemas </a:t>
            </a:r>
            <a:r>
              <a:rPr lang="es" dirty="0">
                <a:latin typeface="Aptos" panose="020B0004020202020204" pitchFamily="34" charset="0"/>
              </a:rPr>
              <a:t>relacionados con este tipo de cookies es que los usuarios las confunden a menudo con las cookies técnicas habituales, por lo que pueden convertirse inadvertidamente en objetivo de publicidad dirigida sin dar su consentimiento informado, lo que podría </a:t>
            </a:r>
            <a:r>
              <a:rPr lang="es" b="1" dirty="0">
                <a:latin typeface="Aptos" panose="020B0004020202020204" pitchFamily="34" charset="0"/>
              </a:rPr>
              <a:t>vulnerar su privacidad.</a:t>
            </a:r>
          </a:p>
          <a:p>
            <a:pPr marL="0" indent="0" algn="just">
              <a:spcAft>
                <a:spcPts val="900"/>
              </a:spcAft>
              <a:buNone/>
            </a:pPr>
            <a:endParaRPr lang="en-GB" dirty="0">
              <a:latin typeface="Aptos" panose="020B0004020202020204" pitchFamily="34" charset="0"/>
            </a:endParaRPr>
          </a:p>
          <a:p>
            <a:pPr marL="0" indent="0" algn="just">
              <a:spcAft>
                <a:spcPts val="900"/>
              </a:spcAft>
              <a:buNone/>
            </a:pPr>
            <a:endParaRPr lang="en-GB" dirty="0">
              <a:latin typeface="Aptos" panose="020B0004020202020204" pitchFamily="34" charset="0"/>
            </a:endParaRPr>
          </a:p>
          <a:p>
            <a:pPr marL="0" indent="0">
              <a:spcAft>
                <a:spcPts val="900"/>
              </a:spcAft>
              <a:buNone/>
            </a:pPr>
            <a:endParaRPr lang="en-GB" dirty="0">
              <a:latin typeface="Aptos" panose="020B0004020202020204" pitchFamily="34" charset="0"/>
            </a:endParaRPr>
          </a:p>
          <a:p>
            <a:pPr marL="0" indent="0">
              <a:spcAft>
                <a:spcPts val="900"/>
              </a:spcAft>
              <a:buNone/>
            </a:pPr>
            <a:endParaRPr lang="en-GB" dirty="0">
              <a:latin typeface="Aptos" panose="020B0004020202020204" pitchFamily="34" charset="0"/>
            </a:endParaRPr>
          </a:p>
          <a:p>
            <a:pPr marL="0" indent="0">
              <a:spcAft>
                <a:spcPts val="900"/>
              </a:spcAft>
              <a:buNone/>
            </a:pPr>
            <a:endParaRPr lang="en-US" i="0" dirty="0">
              <a:effectLst/>
              <a:latin typeface="Aptos" panose="020B0004020202020204" pitchFamily="34" charset="0"/>
            </a:endParaRPr>
          </a:p>
        </p:txBody>
      </p:sp>
    </p:spTree>
    <p:extLst>
      <p:ext uri="{BB962C8B-B14F-4D97-AF65-F5344CB8AC3E}">
        <p14:creationId xmlns:p14="http://schemas.microsoft.com/office/powerpoint/2010/main" val="2724887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681035" y="1104901"/>
            <a:ext cx="15773400" cy="3124200"/>
          </a:xfrm>
        </p:spPr>
        <p:txBody>
          <a:bodyPr>
            <a:normAutofit/>
          </a:bodyPr>
          <a:lstStyle/>
          <a:p>
            <a:pPr marL="0" indent="0">
              <a:spcAft>
                <a:spcPts val="900"/>
              </a:spcAft>
              <a:buNone/>
            </a:pPr>
            <a:r>
              <a:rPr lang="es" b="1" dirty="0">
                <a:solidFill>
                  <a:srgbClr val="FFAA5A"/>
                </a:solidFill>
                <a:latin typeface="Aptos" panose="020B0004020202020204" pitchFamily="34" charset="0"/>
              </a:rPr>
              <a:t>D- Educación del usuario</a:t>
            </a:r>
          </a:p>
          <a:p>
            <a:pPr marL="0" indent="0">
              <a:spcAft>
                <a:spcPts val="900"/>
              </a:spcAft>
              <a:buNone/>
            </a:pPr>
            <a:r>
              <a:rPr lang="es" dirty="0">
                <a:latin typeface="Aptos" panose="020B0004020202020204" pitchFamily="34" charset="0"/>
              </a:rPr>
              <a:t>Es esencial que los usuarios de Internet </a:t>
            </a:r>
            <a:r>
              <a:rPr lang="es" b="1" dirty="0">
                <a:latin typeface="Aptos" panose="020B0004020202020204" pitchFamily="34" charset="0"/>
              </a:rPr>
              <a:t>tengan las habilidades adecuadas para gestionar su contenido de forma segura</a:t>
            </a:r>
            <a:r>
              <a:rPr lang="es" dirty="0">
                <a:latin typeface="Aptos" panose="020B0004020202020204" pitchFamily="34" charset="0"/>
              </a:rPr>
              <a:t>.</a:t>
            </a:r>
          </a:p>
          <a:p>
            <a:pPr marL="0" indent="0">
              <a:spcAft>
                <a:spcPts val="900"/>
              </a:spcAft>
              <a:buNone/>
            </a:pPr>
            <a:endParaRPr lang="en-GB" dirty="0">
              <a:latin typeface="Aptos" panose="020B0004020202020204" pitchFamily="34" charset="0"/>
            </a:endParaRPr>
          </a:p>
          <a:p>
            <a:pPr marL="0" indent="0">
              <a:spcAft>
                <a:spcPts val="900"/>
              </a:spcAft>
              <a:buNone/>
            </a:pPr>
            <a:endParaRPr lang="en-GB" b="1" dirty="0">
              <a:latin typeface="Aptos" panose="020B0004020202020204" pitchFamily="34" charset="0"/>
            </a:endParaRPr>
          </a:p>
          <a:p>
            <a:pPr marL="0" indent="0">
              <a:spcAft>
                <a:spcPts val="900"/>
              </a:spcAft>
              <a:buNone/>
            </a:pPr>
            <a:endParaRPr lang="en-US" i="0" dirty="0">
              <a:effectLst/>
              <a:latin typeface="Aptos" panose="020B0004020202020204" pitchFamily="34" charset="0"/>
            </a:endParaRPr>
          </a:p>
        </p:txBody>
      </p:sp>
      <p:sp>
        <p:nvSpPr>
          <p:cNvPr id="6" name="TextBox 6">
            <a:extLst>
              <a:ext uri="{FF2B5EF4-FFF2-40B4-BE49-F238E27FC236}">
                <a16:creationId xmlns:a16="http://schemas.microsoft.com/office/drawing/2014/main" id="{45E1D9F4-4053-8A27-CCB9-78E9F8D41C05}"/>
              </a:ext>
            </a:extLst>
          </p:cNvPr>
          <p:cNvSpPr txBox="1"/>
          <p:nvPr/>
        </p:nvSpPr>
        <p:spPr>
          <a:xfrm>
            <a:off x="1524000" y="4617005"/>
            <a:ext cx="9529032" cy="2732992"/>
          </a:xfrm>
          <a:prstGeom prst="rect">
            <a:avLst/>
          </a:prstGeom>
        </p:spPr>
        <p:txBody>
          <a:bodyPr lIns="0" tIns="0" rIns="0" bIns="0" rtlCol="0" anchor="t">
            <a:spAutoFit/>
          </a:bodyPr>
          <a:lstStyle/>
          <a:p>
            <a:pPr algn="ctr">
              <a:lnSpc>
                <a:spcPts val="4339"/>
              </a:lnSpc>
              <a:spcBef>
                <a:spcPct val="0"/>
              </a:spcBef>
            </a:pPr>
            <a:r>
              <a:rPr lang="es" sz="3200" i="1">
                <a:solidFill>
                  <a:srgbClr val="000000"/>
                </a:solidFill>
                <a:latin typeface="Aptos" panose="020B0004020202020204" pitchFamily="34" charset="0"/>
                <a:ea typeface="Inter Italics"/>
                <a:cs typeface="Inter Italics"/>
                <a:sym typeface="Inter Italics"/>
              </a:rPr>
              <a:t>Uno de los problemas más importantes en este sentido es el hecho de que las personas mayores utilizan los servicios web con más frecuencia que en el pasado. Pero se trata de una categoría de la población más vulnerable a los ataques en Internet.</a:t>
            </a:r>
          </a:p>
        </p:txBody>
      </p:sp>
      <p:sp>
        <p:nvSpPr>
          <p:cNvPr id="7" name="Freeform 3">
            <a:extLst>
              <a:ext uri="{FF2B5EF4-FFF2-40B4-BE49-F238E27FC236}">
                <a16:creationId xmlns:a16="http://schemas.microsoft.com/office/drawing/2014/main" id="{649C610B-BC00-CD51-4EE6-D3A1BE7E036A}"/>
              </a:ext>
            </a:extLst>
          </p:cNvPr>
          <p:cNvSpPr/>
          <p:nvPr/>
        </p:nvSpPr>
        <p:spPr>
          <a:xfrm>
            <a:off x="12445508" y="4161264"/>
            <a:ext cx="3617140" cy="3644474"/>
          </a:xfrm>
          <a:custGeom>
            <a:avLst/>
            <a:gdLst/>
            <a:ahLst/>
            <a:cxnLst/>
            <a:rect l="l" t="t" r="r" b="b"/>
            <a:pathLst>
              <a:path w="3617140" h="3644474">
                <a:moveTo>
                  <a:pt x="0" y="0"/>
                </a:moveTo>
                <a:lnTo>
                  <a:pt x="3617140" y="0"/>
                </a:lnTo>
                <a:lnTo>
                  <a:pt x="3617140" y="3644474"/>
                </a:lnTo>
                <a:lnTo>
                  <a:pt x="0" y="36444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extLst>
      <p:ext uri="{BB962C8B-B14F-4D97-AF65-F5344CB8AC3E}">
        <p14:creationId xmlns:p14="http://schemas.microsoft.com/office/powerpoint/2010/main" val="1270841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990600" y="364969"/>
            <a:ext cx="15773400" cy="3562179"/>
          </a:xfrm>
        </p:spPr>
        <p:txBody>
          <a:bodyPr>
            <a:normAutofit/>
          </a:bodyPr>
          <a:lstStyle/>
          <a:p>
            <a:pPr marL="0" indent="0">
              <a:spcAft>
                <a:spcPts val="900"/>
              </a:spcAft>
              <a:buNone/>
            </a:pPr>
            <a:r>
              <a:rPr lang="es" b="1" dirty="0">
                <a:solidFill>
                  <a:srgbClr val="FFAA5A"/>
                </a:solidFill>
                <a:latin typeface="Aptos" panose="020B0004020202020204" pitchFamily="34" charset="0"/>
              </a:rPr>
              <a:t>Legislación sobre privacidad electrónica</a:t>
            </a:r>
          </a:p>
          <a:p>
            <a:pPr>
              <a:spcAft>
                <a:spcPts val="900"/>
              </a:spcAft>
            </a:pPr>
            <a:r>
              <a:rPr lang="es" sz="3600" dirty="0">
                <a:latin typeface="Aptos" panose="020B0004020202020204" pitchFamily="34" charset="0"/>
              </a:rPr>
              <a:t>Existen diversas leyes que regulan la cuestión de la privacidad digital a nivel europeo y mundial. Una de las aportaciones más importantes ha sido sin duda la del </a:t>
            </a:r>
            <a:r>
              <a:rPr lang="es" sz="3600" b="1" dirty="0">
                <a:latin typeface="Aptos" panose="020B0004020202020204" pitchFamily="34" charset="0"/>
              </a:rPr>
              <a:t>Reglamento General de Protección de Datos 2016/679</a:t>
            </a:r>
            <a:r>
              <a:rPr lang="es" sz="3600" dirty="0">
                <a:latin typeface="Aptos" panose="020B0004020202020204" pitchFamily="34" charset="0"/>
              </a:rPr>
              <a:t>, que se estructura en torno a cuatro objetivos principales:</a:t>
            </a:r>
          </a:p>
          <a:p>
            <a:pPr marL="0" indent="0">
              <a:spcAft>
                <a:spcPts val="900"/>
              </a:spcAft>
              <a:buNone/>
            </a:pPr>
            <a:endParaRPr lang="en-GB" dirty="0">
              <a:latin typeface="Aptos" panose="020B0004020202020204" pitchFamily="34" charset="0"/>
            </a:endParaRPr>
          </a:p>
          <a:p>
            <a:pPr marL="0" indent="0">
              <a:spcAft>
                <a:spcPts val="900"/>
              </a:spcAft>
              <a:buNone/>
            </a:pPr>
            <a:endParaRPr lang="en-GB" b="1" dirty="0">
              <a:latin typeface="Aptos" panose="020B0004020202020204" pitchFamily="34" charset="0"/>
            </a:endParaRPr>
          </a:p>
          <a:p>
            <a:pPr marL="0" indent="0">
              <a:spcAft>
                <a:spcPts val="900"/>
              </a:spcAft>
              <a:buNone/>
            </a:pPr>
            <a:endParaRPr lang="en-US" i="0" dirty="0">
              <a:effectLst/>
              <a:latin typeface="Aptos" panose="020B0004020202020204" pitchFamily="34" charset="0"/>
            </a:endParaRPr>
          </a:p>
        </p:txBody>
      </p:sp>
      <p:grpSp>
        <p:nvGrpSpPr>
          <p:cNvPr id="2" name="Group 4">
            <a:extLst>
              <a:ext uri="{FF2B5EF4-FFF2-40B4-BE49-F238E27FC236}">
                <a16:creationId xmlns:a16="http://schemas.microsoft.com/office/drawing/2014/main" id="{B668A98B-2D4F-C0A7-C3D6-A1B6CF07374E}"/>
              </a:ext>
            </a:extLst>
          </p:cNvPr>
          <p:cNvGrpSpPr/>
          <p:nvPr/>
        </p:nvGrpSpPr>
        <p:grpSpPr>
          <a:xfrm>
            <a:off x="5144603" y="4391087"/>
            <a:ext cx="3805886" cy="3366589"/>
            <a:chOff x="0" y="0"/>
            <a:chExt cx="918860" cy="812800"/>
          </a:xfrm>
        </p:grpSpPr>
        <p:sp>
          <p:nvSpPr>
            <p:cNvPr id="4" name="Freeform 5">
              <a:extLst>
                <a:ext uri="{FF2B5EF4-FFF2-40B4-BE49-F238E27FC236}">
                  <a16:creationId xmlns:a16="http://schemas.microsoft.com/office/drawing/2014/main" id="{4C047C3B-8922-475D-4662-0CBC17EBB6E4}"/>
                </a:ext>
              </a:extLst>
            </p:cNvPr>
            <p:cNvSpPr/>
            <p:nvPr/>
          </p:nvSpPr>
          <p:spPr>
            <a:xfrm>
              <a:off x="0" y="0"/>
              <a:ext cx="918860" cy="812800"/>
            </a:xfrm>
            <a:custGeom>
              <a:avLst/>
              <a:gdLst/>
              <a:ahLst/>
              <a:cxnLst/>
              <a:rect l="l" t="t" r="r" b="b"/>
              <a:pathLst>
                <a:path w="918860" h="812800">
                  <a:moveTo>
                    <a:pt x="459430" y="0"/>
                  </a:moveTo>
                  <a:cubicBezTo>
                    <a:pt x="205694" y="0"/>
                    <a:pt x="0" y="181951"/>
                    <a:pt x="0" y="406400"/>
                  </a:cubicBezTo>
                  <a:cubicBezTo>
                    <a:pt x="0" y="630849"/>
                    <a:pt x="205694" y="812800"/>
                    <a:pt x="459430" y="812800"/>
                  </a:cubicBezTo>
                  <a:cubicBezTo>
                    <a:pt x="713166" y="812800"/>
                    <a:pt x="918860" y="630849"/>
                    <a:pt x="918860" y="406400"/>
                  </a:cubicBezTo>
                  <a:cubicBezTo>
                    <a:pt x="918860" y="181951"/>
                    <a:pt x="713166" y="0"/>
                    <a:pt x="459430" y="0"/>
                  </a:cubicBezTo>
                  <a:close/>
                </a:path>
              </a:pathLst>
            </a:custGeom>
            <a:solidFill>
              <a:srgbClr val="96BDB8"/>
            </a:solidFill>
          </p:spPr>
          <p:txBody>
            <a:bodyPr/>
            <a:lstStyle/>
            <a:p>
              <a:endParaRPr lang="en-GB"/>
            </a:p>
          </p:txBody>
        </p:sp>
        <p:sp>
          <p:nvSpPr>
            <p:cNvPr id="5" name="TextBox 6">
              <a:extLst>
                <a:ext uri="{FF2B5EF4-FFF2-40B4-BE49-F238E27FC236}">
                  <a16:creationId xmlns:a16="http://schemas.microsoft.com/office/drawing/2014/main" id="{2D4837BA-4F82-25AB-8895-4FF3D79FC823}"/>
                </a:ext>
              </a:extLst>
            </p:cNvPr>
            <p:cNvSpPr txBox="1"/>
            <p:nvPr/>
          </p:nvSpPr>
          <p:spPr>
            <a:xfrm>
              <a:off x="86143" y="38100"/>
              <a:ext cx="746574" cy="698500"/>
            </a:xfrm>
            <a:prstGeom prst="rect">
              <a:avLst/>
            </a:prstGeom>
          </p:spPr>
          <p:txBody>
            <a:bodyPr lIns="50800" tIns="50800" rIns="50800" bIns="50800" rtlCol="0" anchor="ctr"/>
            <a:lstStyle/>
            <a:p>
              <a:pPr algn="ctr">
                <a:lnSpc>
                  <a:spcPts val="2659"/>
                </a:lnSpc>
              </a:pPr>
              <a:endParaRPr/>
            </a:p>
          </p:txBody>
        </p:sp>
      </p:grpSp>
      <p:sp>
        <p:nvSpPr>
          <p:cNvPr id="15" name="TextBox 7">
            <a:extLst>
              <a:ext uri="{FF2B5EF4-FFF2-40B4-BE49-F238E27FC236}">
                <a16:creationId xmlns:a16="http://schemas.microsoft.com/office/drawing/2014/main" id="{4BDBA44B-C364-71CD-8B53-BA17B9EAFF52}"/>
              </a:ext>
            </a:extLst>
          </p:cNvPr>
          <p:cNvSpPr txBox="1"/>
          <p:nvPr/>
        </p:nvSpPr>
        <p:spPr>
          <a:xfrm>
            <a:off x="5467516" y="4970831"/>
            <a:ext cx="3211241" cy="1959383"/>
          </a:xfrm>
          <a:prstGeom prst="rect">
            <a:avLst/>
          </a:prstGeom>
        </p:spPr>
        <p:txBody>
          <a:bodyPr wrap="square" lIns="0" tIns="0" rIns="0" bIns="0" rtlCol="0" anchor="t">
            <a:spAutoFit/>
          </a:bodyPr>
          <a:lstStyle/>
          <a:p>
            <a:pPr algn="ctr">
              <a:lnSpc>
                <a:spcPts val="3080"/>
              </a:lnSpc>
              <a:spcBef>
                <a:spcPct val="0"/>
              </a:spcBef>
            </a:pPr>
            <a:r>
              <a:rPr lang="es" sz="2000" b="1" dirty="0">
                <a:solidFill>
                  <a:srgbClr val="000000"/>
                </a:solidFill>
                <a:latin typeface="Aptos" panose="020B0004020202020204" pitchFamily="34" charset="0"/>
                <a:ea typeface="Canva Sans Bold"/>
                <a:cs typeface="Canva Sans Bold"/>
                <a:sym typeface="Canva Sans Bold"/>
              </a:rPr>
              <a:t>Un nuevo derecho a la portabilidad de datos, facilitando la transmisión de datos personales entre proveedores de servicios.</a:t>
            </a:r>
          </a:p>
        </p:txBody>
      </p:sp>
      <p:grpSp>
        <p:nvGrpSpPr>
          <p:cNvPr id="16" name="Group 9">
            <a:extLst>
              <a:ext uri="{FF2B5EF4-FFF2-40B4-BE49-F238E27FC236}">
                <a16:creationId xmlns:a16="http://schemas.microsoft.com/office/drawing/2014/main" id="{9CCD8C63-95C6-8C6E-0FF6-284BBEA85085}"/>
              </a:ext>
            </a:extLst>
          </p:cNvPr>
          <p:cNvGrpSpPr/>
          <p:nvPr/>
        </p:nvGrpSpPr>
        <p:grpSpPr>
          <a:xfrm>
            <a:off x="1143000" y="4391087"/>
            <a:ext cx="3805886" cy="3366589"/>
            <a:chOff x="0" y="0"/>
            <a:chExt cx="918860" cy="812800"/>
          </a:xfrm>
        </p:grpSpPr>
        <p:sp>
          <p:nvSpPr>
            <p:cNvPr id="17" name="Freeform 10">
              <a:extLst>
                <a:ext uri="{FF2B5EF4-FFF2-40B4-BE49-F238E27FC236}">
                  <a16:creationId xmlns:a16="http://schemas.microsoft.com/office/drawing/2014/main" id="{7CF72898-8301-C11B-87CA-E387C592053E}"/>
                </a:ext>
              </a:extLst>
            </p:cNvPr>
            <p:cNvSpPr/>
            <p:nvPr/>
          </p:nvSpPr>
          <p:spPr>
            <a:xfrm>
              <a:off x="0" y="0"/>
              <a:ext cx="918860" cy="812800"/>
            </a:xfrm>
            <a:custGeom>
              <a:avLst/>
              <a:gdLst/>
              <a:ahLst/>
              <a:cxnLst/>
              <a:rect l="l" t="t" r="r" b="b"/>
              <a:pathLst>
                <a:path w="918860" h="812800">
                  <a:moveTo>
                    <a:pt x="459430" y="0"/>
                  </a:moveTo>
                  <a:cubicBezTo>
                    <a:pt x="205694" y="0"/>
                    <a:pt x="0" y="181951"/>
                    <a:pt x="0" y="406400"/>
                  </a:cubicBezTo>
                  <a:cubicBezTo>
                    <a:pt x="0" y="630849"/>
                    <a:pt x="205694" y="812800"/>
                    <a:pt x="459430" y="812800"/>
                  </a:cubicBezTo>
                  <a:cubicBezTo>
                    <a:pt x="713166" y="812800"/>
                    <a:pt x="918860" y="630849"/>
                    <a:pt x="918860" y="406400"/>
                  </a:cubicBezTo>
                  <a:cubicBezTo>
                    <a:pt x="918860" y="181951"/>
                    <a:pt x="713166" y="0"/>
                    <a:pt x="459430" y="0"/>
                  </a:cubicBezTo>
                  <a:close/>
                </a:path>
              </a:pathLst>
            </a:custGeom>
            <a:solidFill>
              <a:srgbClr val="96BDB8"/>
            </a:solidFill>
          </p:spPr>
          <p:txBody>
            <a:bodyPr/>
            <a:lstStyle/>
            <a:p>
              <a:endParaRPr lang="en-GB"/>
            </a:p>
          </p:txBody>
        </p:sp>
        <p:sp>
          <p:nvSpPr>
            <p:cNvPr id="18" name="TextBox 11">
              <a:extLst>
                <a:ext uri="{FF2B5EF4-FFF2-40B4-BE49-F238E27FC236}">
                  <a16:creationId xmlns:a16="http://schemas.microsoft.com/office/drawing/2014/main" id="{F0DF87D9-E728-9ACF-1640-5233517CE17D}"/>
                </a:ext>
              </a:extLst>
            </p:cNvPr>
            <p:cNvSpPr txBox="1"/>
            <p:nvPr/>
          </p:nvSpPr>
          <p:spPr>
            <a:xfrm>
              <a:off x="86143" y="38100"/>
              <a:ext cx="746574" cy="698500"/>
            </a:xfrm>
            <a:prstGeom prst="rect">
              <a:avLst/>
            </a:prstGeom>
          </p:spPr>
          <p:txBody>
            <a:bodyPr lIns="50800" tIns="50800" rIns="50800" bIns="50800" rtlCol="0" anchor="ctr"/>
            <a:lstStyle/>
            <a:p>
              <a:pPr algn="ctr">
                <a:lnSpc>
                  <a:spcPts val="2659"/>
                </a:lnSpc>
              </a:pPr>
              <a:endParaRPr/>
            </a:p>
          </p:txBody>
        </p:sp>
      </p:grpSp>
      <p:sp>
        <p:nvSpPr>
          <p:cNvPr id="19" name="TextBox 12">
            <a:extLst>
              <a:ext uri="{FF2B5EF4-FFF2-40B4-BE49-F238E27FC236}">
                <a16:creationId xmlns:a16="http://schemas.microsoft.com/office/drawing/2014/main" id="{683FE22B-5665-5732-9137-F335E7D64B4C}"/>
              </a:ext>
            </a:extLst>
          </p:cNvPr>
          <p:cNvSpPr txBox="1"/>
          <p:nvPr/>
        </p:nvSpPr>
        <p:spPr>
          <a:xfrm>
            <a:off x="1905190" y="4970831"/>
            <a:ext cx="2431124" cy="2020297"/>
          </a:xfrm>
          <a:prstGeom prst="rect">
            <a:avLst/>
          </a:prstGeom>
        </p:spPr>
        <p:txBody>
          <a:bodyPr lIns="0" tIns="0" rIns="0" bIns="0" rtlCol="0" anchor="t">
            <a:spAutoFit/>
          </a:bodyPr>
          <a:lstStyle/>
          <a:p>
            <a:pPr algn="ctr">
              <a:lnSpc>
                <a:spcPts val="3220"/>
              </a:lnSpc>
              <a:spcBef>
                <a:spcPct val="0"/>
              </a:spcBef>
            </a:pPr>
            <a:r>
              <a:rPr lang="es" sz="2000" b="1" dirty="0">
                <a:solidFill>
                  <a:srgbClr val="000000"/>
                </a:solidFill>
                <a:latin typeface="Aptos" panose="020B0004020202020204" pitchFamily="34" charset="0"/>
                <a:ea typeface="Canva Sans Bold"/>
                <a:cs typeface="Canva Sans Bold"/>
                <a:sym typeface="Canva Sans Bold"/>
              </a:rPr>
              <a:t>Mejor acceso a los propios datos, proporcionando información sobre cómo se procesan.</a:t>
            </a:r>
          </a:p>
        </p:txBody>
      </p:sp>
      <p:grpSp>
        <p:nvGrpSpPr>
          <p:cNvPr id="20" name="Group 13">
            <a:extLst>
              <a:ext uri="{FF2B5EF4-FFF2-40B4-BE49-F238E27FC236}">
                <a16:creationId xmlns:a16="http://schemas.microsoft.com/office/drawing/2014/main" id="{5ADB5C8C-5424-367D-3A50-93EBEC733CDC}"/>
              </a:ext>
            </a:extLst>
          </p:cNvPr>
          <p:cNvGrpSpPr/>
          <p:nvPr/>
        </p:nvGrpSpPr>
        <p:grpSpPr>
          <a:xfrm>
            <a:off x="9278862" y="4300024"/>
            <a:ext cx="3996866" cy="3535525"/>
            <a:chOff x="0" y="0"/>
            <a:chExt cx="918860" cy="812800"/>
          </a:xfrm>
        </p:grpSpPr>
        <p:sp>
          <p:nvSpPr>
            <p:cNvPr id="21" name="Freeform 14">
              <a:extLst>
                <a:ext uri="{FF2B5EF4-FFF2-40B4-BE49-F238E27FC236}">
                  <a16:creationId xmlns:a16="http://schemas.microsoft.com/office/drawing/2014/main" id="{37B869BC-BB1B-0F2B-B115-0146397194C0}"/>
                </a:ext>
              </a:extLst>
            </p:cNvPr>
            <p:cNvSpPr/>
            <p:nvPr/>
          </p:nvSpPr>
          <p:spPr>
            <a:xfrm>
              <a:off x="0" y="0"/>
              <a:ext cx="918860" cy="812800"/>
            </a:xfrm>
            <a:custGeom>
              <a:avLst/>
              <a:gdLst/>
              <a:ahLst/>
              <a:cxnLst/>
              <a:rect l="l" t="t" r="r" b="b"/>
              <a:pathLst>
                <a:path w="918860" h="812800">
                  <a:moveTo>
                    <a:pt x="459430" y="0"/>
                  </a:moveTo>
                  <a:cubicBezTo>
                    <a:pt x="205694" y="0"/>
                    <a:pt x="0" y="181951"/>
                    <a:pt x="0" y="406400"/>
                  </a:cubicBezTo>
                  <a:cubicBezTo>
                    <a:pt x="0" y="630849"/>
                    <a:pt x="205694" y="812800"/>
                    <a:pt x="459430" y="812800"/>
                  </a:cubicBezTo>
                  <a:cubicBezTo>
                    <a:pt x="713166" y="812800"/>
                    <a:pt x="918860" y="630849"/>
                    <a:pt x="918860" y="406400"/>
                  </a:cubicBezTo>
                  <a:cubicBezTo>
                    <a:pt x="918860" y="181951"/>
                    <a:pt x="713166" y="0"/>
                    <a:pt x="459430" y="0"/>
                  </a:cubicBezTo>
                  <a:close/>
                </a:path>
              </a:pathLst>
            </a:custGeom>
            <a:solidFill>
              <a:srgbClr val="96BDB8"/>
            </a:solidFill>
          </p:spPr>
          <p:txBody>
            <a:bodyPr/>
            <a:lstStyle/>
            <a:p>
              <a:endParaRPr lang="en-GB"/>
            </a:p>
          </p:txBody>
        </p:sp>
        <p:sp>
          <p:nvSpPr>
            <p:cNvPr id="22" name="TextBox 15">
              <a:extLst>
                <a:ext uri="{FF2B5EF4-FFF2-40B4-BE49-F238E27FC236}">
                  <a16:creationId xmlns:a16="http://schemas.microsoft.com/office/drawing/2014/main" id="{88697D4B-2202-4494-E806-7C7FBD747D27}"/>
                </a:ext>
              </a:extLst>
            </p:cNvPr>
            <p:cNvSpPr txBox="1"/>
            <p:nvPr/>
          </p:nvSpPr>
          <p:spPr>
            <a:xfrm>
              <a:off x="86143" y="38100"/>
              <a:ext cx="746574" cy="698500"/>
            </a:xfrm>
            <a:prstGeom prst="rect">
              <a:avLst/>
            </a:prstGeom>
          </p:spPr>
          <p:txBody>
            <a:bodyPr lIns="50800" tIns="50800" rIns="50800" bIns="50800" rtlCol="0" anchor="ctr"/>
            <a:lstStyle/>
            <a:p>
              <a:pPr algn="ctr">
                <a:lnSpc>
                  <a:spcPts val="2659"/>
                </a:lnSpc>
              </a:pPr>
              <a:endParaRPr/>
            </a:p>
          </p:txBody>
        </p:sp>
      </p:grpSp>
      <p:sp>
        <p:nvSpPr>
          <p:cNvPr id="23" name="TextBox 16">
            <a:extLst>
              <a:ext uri="{FF2B5EF4-FFF2-40B4-BE49-F238E27FC236}">
                <a16:creationId xmlns:a16="http://schemas.microsoft.com/office/drawing/2014/main" id="{530163C8-F058-71E0-D634-8F30328EEFF0}"/>
              </a:ext>
            </a:extLst>
          </p:cNvPr>
          <p:cNvSpPr txBox="1"/>
          <p:nvPr/>
        </p:nvSpPr>
        <p:spPr>
          <a:xfrm>
            <a:off x="9704401" y="4985328"/>
            <a:ext cx="3145787" cy="2020297"/>
          </a:xfrm>
          <a:prstGeom prst="rect">
            <a:avLst/>
          </a:prstGeom>
        </p:spPr>
        <p:txBody>
          <a:bodyPr lIns="0" tIns="0" rIns="0" bIns="0" rtlCol="0" anchor="t">
            <a:spAutoFit/>
          </a:bodyPr>
          <a:lstStyle/>
          <a:p>
            <a:pPr algn="ctr">
              <a:lnSpc>
                <a:spcPts val="3220"/>
              </a:lnSpc>
              <a:spcBef>
                <a:spcPct val="0"/>
              </a:spcBef>
            </a:pPr>
            <a:r>
              <a:rPr lang="es" sz="2000" b="1" dirty="0">
                <a:solidFill>
                  <a:srgbClr val="000000"/>
                </a:solidFill>
                <a:latin typeface="Aptos" panose="020B0004020202020204" pitchFamily="34" charset="0"/>
                <a:ea typeface="Canva Sans Bold"/>
                <a:cs typeface="Canva Sans Bold"/>
                <a:sym typeface="Canva Sans Bold"/>
              </a:rPr>
              <a:t>Un derecho al olvido mejor delimitado, garantizando la posibilidad de que los usuarios eliminen sus datos cuando lo soliciten.</a:t>
            </a:r>
          </a:p>
        </p:txBody>
      </p:sp>
      <p:grpSp>
        <p:nvGrpSpPr>
          <p:cNvPr id="24" name="Group 17">
            <a:extLst>
              <a:ext uri="{FF2B5EF4-FFF2-40B4-BE49-F238E27FC236}">
                <a16:creationId xmlns:a16="http://schemas.microsoft.com/office/drawing/2014/main" id="{1AA58B43-5E3A-CAC4-1A12-589FF3C2E236}"/>
              </a:ext>
            </a:extLst>
          </p:cNvPr>
          <p:cNvGrpSpPr/>
          <p:nvPr/>
        </p:nvGrpSpPr>
        <p:grpSpPr>
          <a:xfrm>
            <a:off x="13604101" y="4300024"/>
            <a:ext cx="3996866" cy="3535525"/>
            <a:chOff x="0" y="0"/>
            <a:chExt cx="918860" cy="812800"/>
          </a:xfrm>
        </p:grpSpPr>
        <p:sp>
          <p:nvSpPr>
            <p:cNvPr id="25" name="Freeform 18">
              <a:extLst>
                <a:ext uri="{FF2B5EF4-FFF2-40B4-BE49-F238E27FC236}">
                  <a16:creationId xmlns:a16="http://schemas.microsoft.com/office/drawing/2014/main" id="{A9B5BB19-758D-3419-0298-83643C53516C}"/>
                </a:ext>
              </a:extLst>
            </p:cNvPr>
            <p:cNvSpPr/>
            <p:nvPr/>
          </p:nvSpPr>
          <p:spPr>
            <a:xfrm>
              <a:off x="0" y="0"/>
              <a:ext cx="918860" cy="812800"/>
            </a:xfrm>
            <a:custGeom>
              <a:avLst/>
              <a:gdLst/>
              <a:ahLst/>
              <a:cxnLst/>
              <a:rect l="l" t="t" r="r" b="b"/>
              <a:pathLst>
                <a:path w="918860" h="812800">
                  <a:moveTo>
                    <a:pt x="459430" y="0"/>
                  </a:moveTo>
                  <a:cubicBezTo>
                    <a:pt x="205694" y="0"/>
                    <a:pt x="0" y="181951"/>
                    <a:pt x="0" y="406400"/>
                  </a:cubicBezTo>
                  <a:cubicBezTo>
                    <a:pt x="0" y="630849"/>
                    <a:pt x="205694" y="812800"/>
                    <a:pt x="459430" y="812800"/>
                  </a:cubicBezTo>
                  <a:cubicBezTo>
                    <a:pt x="713166" y="812800"/>
                    <a:pt x="918860" y="630849"/>
                    <a:pt x="918860" y="406400"/>
                  </a:cubicBezTo>
                  <a:cubicBezTo>
                    <a:pt x="918860" y="181951"/>
                    <a:pt x="713166" y="0"/>
                    <a:pt x="459430" y="0"/>
                  </a:cubicBezTo>
                  <a:close/>
                </a:path>
              </a:pathLst>
            </a:custGeom>
            <a:solidFill>
              <a:srgbClr val="96BDB8"/>
            </a:solidFill>
          </p:spPr>
          <p:txBody>
            <a:bodyPr/>
            <a:lstStyle/>
            <a:p>
              <a:endParaRPr lang="en-GB"/>
            </a:p>
          </p:txBody>
        </p:sp>
        <p:sp>
          <p:nvSpPr>
            <p:cNvPr id="26" name="TextBox 19">
              <a:extLst>
                <a:ext uri="{FF2B5EF4-FFF2-40B4-BE49-F238E27FC236}">
                  <a16:creationId xmlns:a16="http://schemas.microsoft.com/office/drawing/2014/main" id="{C2B2D44B-0125-8B9C-3286-89D95288465F}"/>
                </a:ext>
              </a:extLst>
            </p:cNvPr>
            <p:cNvSpPr txBox="1"/>
            <p:nvPr/>
          </p:nvSpPr>
          <p:spPr>
            <a:xfrm>
              <a:off x="86143" y="38100"/>
              <a:ext cx="746574" cy="698500"/>
            </a:xfrm>
            <a:prstGeom prst="rect">
              <a:avLst/>
            </a:prstGeom>
          </p:spPr>
          <p:txBody>
            <a:bodyPr lIns="50800" tIns="50800" rIns="50800" bIns="50800" rtlCol="0" anchor="ctr"/>
            <a:lstStyle/>
            <a:p>
              <a:pPr algn="ctr">
                <a:lnSpc>
                  <a:spcPts val="2659"/>
                </a:lnSpc>
              </a:pPr>
              <a:endParaRPr/>
            </a:p>
          </p:txBody>
        </p:sp>
      </p:grpSp>
      <p:sp>
        <p:nvSpPr>
          <p:cNvPr id="28" name="TextBox 20">
            <a:extLst>
              <a:ext uri="{FF2B5EF4-FFF2-40B4-BE49-F238E27FC236}">
                <a16:creationId xmlns:a16="http://schemas.microsoft.com/office/drawing/2014/main" id="{06275E48-6D2C-F479-857A-5649FEB039BE}"/>
              </a:ext>
            </a:extLst>
          </p:cNvPr>
          <p:cNvSpPr txBox="1"/>
          <p:nvPr/>
        </p:nvSpPr>
        <p:spPr>
          <a:xfrm>
            <a:off x="13906936" y="4970831"/>
            <a:ext cx="3475628" cy="2020297"/>
          </a:xfrm>
          <a:prstGeom prst="rect">
            <a:avLst/>
          </a:prstGeom>
        </p:spPr>
        <p:txBody>
          <a:bodyPr wrap="square" lIns="0" tIns="0" rIns="0" bIns="0" rtlCol="0" anchor="t">
            <a:spAutoFit/>
          </a:bodyPr>
          <a:lstStyle/>
          <a:p>
            <a:pPr algn="ctr">
              <a:lnSpc>
                <a:spcPts val="3225"/>
              </a:lnSpc>
              <a:spcBef>
                <a:spcPct val="0"/>
              </a:spcBef>
            </a:pPr>
            <a:r>
              <a:rPr lang="es" sz="2000" b="1" dirty="0">
                <a:solidFill>
                  <a:srgbClr val="000000"/>
                </a:solidFill>
                <a:latin typeface="Aptos" panose="020B0004020202020204" pitchFamily="34" charset="0"/>
                <a:ea typeface="Canva Sans Bold"/>
                <a:cs typeface="Canva Sans Bold"/>
                <a:sym typeface="Canva Sans Bold"/>
              </a:rPr>
              <a:t>El derecho a saber si sus datos han sido vulnerados, las empresas están obligadas a notificarlo a las autoridades competentes.</a:t>
            </a:r>
          </a:p>
        </p:txBody>
      </p:sp>
    </p:spTree>
    <p:extLst>
      <p:ext uri="{BB962C8B-B14F-4D97-AF65-F5344CB8AC3E}">
        <p14:creationId xmlns:p14="http://schemas.microsoft.com/office/powerpoint/2010/main" val="872029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250907" cy="10287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30251" y="1730358"/>
            <a:ext cx="4800600" cy="6691744"/>
          </a:xfrm>
        </p:spPr>
        <p:txBody>
          <a:bodyPr>
            <a:normAutofit/>
          </a:bodyPr>
          <a:lstStyle/>
          <a:p>
            <a:r>
              <a:rPr lang="es" sz="5600">
                <a:solidFill>
                  <a:srgbClr val="FFFFFF"/>
                </a:solidFill>
                <a:latin typeface="Aptos" panose="020B0004020202020204" pitchFamily="34" charset="0"/>
                <a:cs typeface="Calibri Light" panose="020F0302020204030204" pitchFamily="34" charset="0"/>
              </a:rPr>
              <a:t>¿QUÉ PAPEL JUEGA LA TECNOLOGÍA EN NUESTRAS VIDAS?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325603" y="3683218"/>
            <a:ext cx="6125149"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6553200" y="800100"/>
            <a:ext cx="10477498" cy="8465344"/>
          </a:xfrm>
        </p:spPr>
        <p:txBody>
          <a:bodyPr anchor="ctr">
            <a:normAutofit/>
          </a:bodyPr>
          <a:lstStyle/>
          <a:p>
            <a:r>
              <a:rPr lang="es" sz="4400" b="1" dirty="0">
                <a:latin typeface="Aptos" panose="020B0004020202020204" pitchFamily="34" charset="0"/>
                <a:ea typeface="Times New Roman" panose="02020603050405020304" pitchFamily="18" charset="0"/>
              </a:rPr>
              <a:t>La tecnología </a:t>
            </a:r>
            <a:r>
              <a:rPr lang="es" sz="4400" dirty="0">
                <a:latin typeface="Aptos" panose="020B0004020202020204" pitchFamily="34" charset="0"/>
                <a:ea typeface="Times New Roman" panose="02020603050405020304" pitchFamily="18" charset="0"/>
              </a:rPr>
              <a:t>ha revolucionado nuestras vidas, ha proporcionado comodidad y conectividad, pero también ha introducido </a:t>
            </a:r>
            <a:r>
              <a:rPr lang="es" sz="4400" b="1" dirty="0">
                <a:latin typeface="Aptos" panose="020B0004020202020204" pitchFamily="34" charset="0"/>
                <a:ea typeface="Times New Roman" panose="02020603050405020304" pitchFamily="18" charset="0"/>
              </a:rPr>
              <a:t>vulnerabilidades</a:t>
            </a:r>
            <a:r>
              <a:rPr lang="es" sz="4400" dirty="0">
                <a:latin typeface="Aptos" panose="020B0004020202020204" pitchFamily="34" charset="0"/>
                <a:ea typeface="Times New Roman" panose="02020603050405020304" pitchFamily="18" charset="0"/>
              </a:rPr>
              <a:t>.</a:t>
            </a:r>
            <a:endParaRPr lang="sk-SK" sz="4400" dirty="0">
              <a:latin typeface="Aptos" panose="020B0004020202020204" pitchFamily="34" charset="0"/>
              <a:ea typeface="Times New Roman" panose="02020603050405020304" pitchFamily="18" charset="0"/>
            </a:endParaRPr>
          </a:p>
          <a:p>
            <a:r>
              <a:rPr lang="es" sz="4400" dirty="0">
                <a:latin typeface="Aptos" panose="020B0004020202020204" pitchFamily="34" charset="0"/>
                <a:ea typeface="Times New Roman" panose="02020603050405020304" pitchFamily="18" charset="0"/>
              </a:rPr>
              <a:t>Es importante explorar la naturaleza dual de la tecnología, enfatizando sus </a:t>
            </a:r>
            <a:r>
              <a:rPr lang="es" sz="4400" b="1" dirty="0">
                <a:latin typeface="Aptos" panose="020B0004020202020204" pitchFamily="34" charset="0"/>
                <a:ea typeface="Times New Roman" panose="02020603050405020304" pitchFamily="18" charset="0"/>
              </a:rPr>
              <a:t>efectos positivos y negativos </a:t>
            </a:r>
            <a:r>
              <a:rPr lang="es" sz="4400" dirty="0">
                <a:latin typeface="Aptos" panose="020B0004020202020204" pitchFamily="34" charset="0"/>
                <a:ea typeface="Times New Roman" panose="02020603050405020304" pitchFamily="18" charset="0"/>
              </a:rPr>
              <a:t>sobre la privacidad digital.</a:t>
            </a:r>
            <a:endParaRPr lang="sk-SK" sz="4400" dirty="0">
              <a:latin typeface="Aptos" panose="020B0004020202020204" pitchFamily="34" charset="0"/>
              <a:ea typeface="Times New Roman" panose="02020603050405020304" pitchFamily="18" charset="0"/>
            </a:endParaRPr>
          </a:p>
          <a:p>
            <a:r>
              <a:rPr lang="es" sz="4400" dirty="0">
                <a:latin typeface="Aptos" panose="020B0004020202020204" pitchFamily="34" charset="0"/>
                <a:cs typeface="Calibri" panose="020F0502020204030204" pitchFamily="34" charset="0"/>
              </a:rPr>
              <a:t>Lograr una comprensión completa es crucial para navegar en el mundo digital.</a:t>
            </a:r>
          </a:p>
        </p:txBody>
      </p:sp>
    </p:spTree>
    <p:extLst>
      <p:ext uri="{BB962C8B-B14F-4D97-AF65-F5344CB8AC3E}">
        <p14:creationId xmlns:p14="http://schemas.microsoft.com/office/powerpoint/2010/main" val="642908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04800" y="547687"/>
            <a:ext cx="16725900" cy="2128262"/>
          </a:xfrm>
        </p:spPr>
        <p:txBody>
          <a:bodyPr>
            <a:normAutofit/>
          </a:bodyPr>
          <a:lstStyle/>
          <a:p>
            <a:pPr>
              <a:spcAft>
                <a:spcPts val="900"/>
              </a:spcAft>
            </a:pPr>
            <a:r>
              <a:rPr lang="es" sz="6000" dirty="0">
                <a:latin typeface="Aptos" panose="020B0004020202020204" pitchFamily="34" charset="0"/>
                <a:cs typeface="Calibri" panose="020F0502020204030204" pitchFamily="34" charset="0"/>
              </a:rPr>
              <a:t>Violación de la privacidad </a:t>
            </a:r>
            <a:br>
              <a:rPr lang="sk-SK" sz="6000" dirty="0">
                <a:latin typeface="Aptos" panose="020B0004020202020204" pitchFamily="34" charset="0"/>
                <a:cs typeface="Calibri" panose="020F0502020204030204" pitchFamily="34" charset="0"/>
              </a:rPr>
            </a:br>
            <a:r>
              <a:rPr lang="es" sz="6000" dirty="0">
                <a:solidFill>
                  <a:srgbClr val="FFAA5A"/>
                </a:solidFill>
                <a:latin typeface="Aptos" panose="020B0004020202020204" pitchFamily="34" charset="0"/>
                <a:cs typeface="Calibri" panose="020F0502020204030204" pitchFamily="34" charset="0"/>
              </a:rPr>
              <a:t>Definición y actores de la violación</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447800" y="3274834"/>
            <a:ext cx="15773400" cy="5526266"/>
          </a:xfrm>
        </p:spPr>
        <p:txBody>
          <a:bodyPr>
            <a:normAutofit/>
          </a:bodyPr>
          <a:lstStyle/>
          <a:p>
            <a:pPr marL="0" indent="0" algn="just">
              <a:spcAft>
                <a:spcPts val="900"/>
              </a:spcAft>
              <a:buNone/>
            </a:pPr>
            <a:endParaRPr lang="en-GB" dirty="0">
              <a:latin typeface="Aptos" panose="020B0004020202020204" pitchFamily="34" charset="0"/>
            </a:endParaRPr>
          </a:p>
          <a:p>
            <a:pPr marL="0" indent="0" algn="just">
              <a:spcAft>
                <a:spcPts val="900"/>
              </a:spcAft>
              <a:buNone/>
            </a:pPr>
            <a:endParaRPr lang="en-GB" dirty="0">
              <a:latin typeface="Aptos" panose="020B0004020202020204" pitchFamily="34" charset="0"/>
            </a:endParaRPr>
          </a:p>
          <a:p>
            <a:pPr marL="0" indent="0">
              <a:spcAft>
                <a:spcPts val="900"/>
              </a:spcAft>
              <a:buNone/>
            </a:pPr>
            <a:endParaRPr lang="en-GB" dirty="0">
              <a:latin typeface="Aptos" panose="020B0004020202020204" pitchFamily="34" charset="0"/>
            </a:endParaRPr>
          </a:p>
          <a:p>
            <a:pPr marL="0" indent="0">
              <a:spcAft>
                <a:spcPts val="900"/>
              </a:spcAft>
              <a:buNone/>
            </a:pPr>
            <a:endParaRPr lang="en-GB" dirty="0">
              <a:latin typeface="Aptos" panose="020B0004020202020204" pitchFamily="34" charset="0"/>
            </a:endParaRPr>
          </a:p>
          <a:p>
            <a:pPr marL="0" indent="0">
              <a:spcAft>
                <a:spcPts val="900"/>
              </a:spcAft>
              <a:buNone/>
            </a:pPr>
            <a:endParaRPr lang="en-US" i="0" dirty="0">
              <a:effectLst/>
              <a:latin typeface="Aptos" panose="020B0004020202020204" pitchFamily="34" charset="0"/>
            </a:endParaRPr>
          </a:p>
        </p:txBody>
      </p:sp>
      <p:sp>
        <p:nvSpPr>
          <p:cNvPr id="8" name="TextBox 6">
            <a:extLst>
              <a:ext uri="{FF2B5EF4-FFF2-40B4-BE49-F238E27FC236}">
                <a16:creationId xmlns:a16="http://schemas.microsoft.com/office/drawing/2014/main" id="{1A9C7905-DB4E-484F-DF42-317FE9E71D6E}"/>
              </a:ext>
            </a:extLst>
          </p:cNvPr>
          <p:cNvSpPr txBox="1"/>
          <p:nvPr/>
        </p:nvSpPr>
        <p:spPr>
          <a:xfrm>
            <a:off x="1570336" y="2917269"/>
            <a:ext cx="12679064" cy="4415696"/>
          </a:xfrm>
          <a:prstGeom prst="rect">
            <a:avLst/>
          </a:prstGeom>
        </p:spPr>
        <p:txBody>
          <a:bodyPr wrap="square" lIns="0" tIns="0" rIns="0" bIns="0" rtlCol="0" anchor="t">
            <a:spAutoFit/>
          </a:bodyPr>
          <a:lstStyle/>
          <a:p>
            <a:pPr>
              <a:lnSpc>
                <a:spcPts val="4339"/>
              </a:lnSpc>
              <a:spcBef>
                <a:spcPct val="0"/>
              </a:spcBef>
            </a:pPr>
            <a:r>
              <a:rPr lang="es" sz="4000" dirty="0">
                <a:solidFill>
                  <a:srgbClr val="000000"/>
                </a:solidFill>
                <a:latin typeface="Aptos" panose="020B0004020202020204" pitchFamily="34" charset="0"/>
                <a:ea typeface="Inter"/>
                <a:cs typeface="Inter"/>
                <a:sym typeface="Inter"/>
              </a:rPr>
              <a:t>Con el desarrollo de las nuevas tecnologías de comunicación digital, los casos de </a:t>
            </a:r>
            <a:r>
              <a:rPr lang="es" sz="4000" b="1" dirty="0">
                <a:solidFill>
                  <a:srgbClr val="000000"/>
                </a:solidFill>
                <a:latin typeface="Aptos" panose="020B0004020202020204" pitchFamily="34" charset="0"/>
                <a:ea typeface="Inter Bold"/>
                <a:cs typeface="Inter Bold"/>
                <a:sym typeface="Inter Bold"/>
              </a:rPr>
              <a:t>violaciones de la comunicación personal</a:t>
            </a:r>
            <a:r>
              <a:rPr lang="es" sz="4000" b="1" dirty="0">
                <a:solidFill>
                  <a:srgbClr val="000000"/>
                </a:solidFill>
                <a:latin typeface="Aptos" panose="020B0004020202020204" pitchFamily="34" charset="0"/>
                <a:ea typeface="Inter"/>
                <a:cs typeface="Inter"/>
                <a:sym typeface="Inter"/>
              </a:rPr>
              <a:t> </a:t>
            </a:r>
            <a:r>
              <a:rPr lang="es" sz="4000" dirty="0">
                <a:solidFill>
                  <a:srgbClr val="000000"/>
                </a:solidFill>
                <a:latin typeface="Aptos" panose="020B0004020202020204" pitchFamily="34" charset="0"/>
                <a:ea typeface="Inter"/>
                <a:cs typeface="Inter"/>
                <a:sym typeface="Inter"/>
              </a:rPr>
              <a:t>son </a:t>
            </a:r>
            <a:r>
              <a:rPr lang="es" sz="4000" b="1" dirty="0">
                <a:solidFill>
                  <a:srgbClr val="000000"/>
                </a:solidFill>
                <a:latin typeface="Aptos" panose="020B0004020202020204" pitchFamily="34" charset="0"/>
                <a:ea typeface="Inter Bold"/>
                <a:cs typeface="Inter Bold"/>
                <a:sym typeface="Inter Bold"/>
              </a:rPr>
              <a:t>cada vez más </a:t>
            </a:r>
            <a:r>
              <a:rPr lang="es" sz="4000" dirty="0">
                <a:solidFill>
                  <a:srgbClr val="000000"/>
                </a:solidFill>
                <a:latin typeface="Aptos" panose="020B0004020202020204" pitchFamily="34" charset="0"/>
                <a:ea typeface="Inter"/>
                <a:cs typeface="Inter"/>
                <a:sym typeface="Inter"/>
              </a:rPr>
              <a:t>comunes. </a:t>
            </a:r>
            <a:r>
              <a:rPr lang="es" sz="4000" b="1" dirty="0">
                <a:solidFill>
                  <a:srgbClr val="000000"/>
                </a:solidFill>
                <a:latin typeface="Aptos" panose="020B0004020202020204" pitchFamily="34" charset="0"/>
                <a:ea typeface="Inter Bold"/>
                <a:cs typeface="Inter Bold"/>
                <a:sym typeface="Inter Bold"/>
              </a:rPr>
              <a:t>Los hackers</a:t>
            </a:r>
            <a:r>
              <a:rPr lang="es" sz="4000" dirty="0">
                <a:solidFill>
                  <a:srgbClr val="000000"/>
                </a:solidFill>
                <a:latin typeface="Aptos" panose="020B0004020202020204" pitchFamily="34" charset="0"/>
                <a:ea typeface="Inter"/>
                <a:cs typeface="Inter"/>
                <a:sym typeface="Inter"/>
              </a:rPr>
              <a:t>, delincuentes especializados en tecnologías de la información, pueden </a:t>
            </a:r>
            <a:r>
              <a:rPr lang="es" sz="4000" b="1" dirty="0">
                <a:solidFill>
                  <a:srgbClr val="000000"/>
                </a:solidFill>
                <a:latin typeface="Aptos" panose="020B0004020202020204" pitchFamily="34" charset="0"/>
                <a:ea typeface="Inter Bold"/>
                <a:cs typeface="Inter Bold"/>
                <a:sym typeface="Inter Bold"/>
              </a:rPr>
              <a:t>interceptar conversaciones</a:t>
            </a:r>
            <a:r>
              <a:rPr lang="es" sz="4000" b="1" dirty="0">
                <a:solidFill>
                  <a:srgbClr val="000000"/>
                </a:solidFill>
                <a:latin typeface="Aptos" panose="020B0004020202020204" pitchFamily="34" charset="0"/>
                <a:ea typeface="Inter"/>
                <a:cs typeface="Inter"/>
                <a:sym typeface="Inter"/>
              </a:rPr>
              <a:t> </a:t>
            </a:r>
            <a:r>
              <a:rPr lang="es" sz="4000" dirty="0">
                <a:solidFill>
                  <a:srgbClr val="000000"/>
                </a:solidFill>
                <a:latin typeface="Aptos" panose="020B0004020202020204" pitchFamily="34" charset="0"/>
                <a:ea typeface="Inter"/>
                <a:cs typeface="Inter"/>
                <a:sym typeface="Inter"/>
              </a:rPr>
              <a:t>que deben quedar entre dos personas. Esto puede tener consecuencias considerables en la psique de la persona violada.</a:t>
            </a:r>
          </a:p>
        </p:txBody>
      </p:sp>
      <p:sp>
        <p:nvSpPr>
          <p:cNvPr id="9" name="Freeform 3">
            <a:extLst>
              <a:ext uri="{FF2B5EF4-FFF2-40B4-BE49-F238E27FC236}">
                <a16:creationId xmlns:a16="http://schemas.microsoft.com/office/drawing/2014/main" id="{6EA4D1FE-BDA7-0311-C4A7-35DAACF66DB9}"/>
              </a:ext>
            </a:extLst>
          </p:cNvPr>
          <p:cNvSpPr/>
          <p:nvPr/>
        </p:nvSpPr>
        <p:spPr>
          <a:xfrm>
            <a:off x="14138899" y="5143500"/>
            <a:ext cx="3401067" cy="4264661"/>
          </a:xfrm>
          <a:custGeom>
            <a:avLst/>
            <a:gdLst/>
            <a:ahLst/>
            <a:cxnLst/>
            <a:rect l="l" t="t" r="r" b="b"/>
            <a:pathLst>
              <a:path w="3401067" h="4264661">
                <a:moveTo>
                  <a:pt x="0" y="0"/>
                </a:moveTo>
                <a:lnTo>
                  <a:pt x="3401067" y="0"/>
                </a:lnTo>
                <a:lnTo>
                  <a:pt x="3401067" y="4264660"/>
                </a:lnTo>
                <a:lnTo>
                  <a:pt x="0" y="4264660"/>
                </a:lnTo>
                <a:lnTo>
                  <a:pt x="0" y="0"/>
                </a:lnTo>
                <a:close/>
              </a:path>
            </a:pathLst>
          </a:custGeom>
          <a:blipFill>
            <a:blip r:embed="rId3"/>
            <a:stretch>
              <a:fillRect/>
            </a:stretch>
          </a:blipFill>
        </p:spPr>
        <p:txBody>
          <a:bodyPr/>
          <a:lstStyle/>
          <a:p>
            <a:endParaRPr lang="en-GB"/>
          </a:p>
        </p:txBody>
      </p:sp>
    </p:spTree>
    <p:extLst>
      <p:ext uri="{BB962C8B-B14F-4D97-AF65-F5344CB8AC3E}">
        <p14:creationId xmlns:p14="http://schemas.microsoft.com/office/powerpoint/2010/main" val="4236393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04800" y="547687"/>
            <a:ext cx="16725900" cy="2128262"/>
          </a:xfrm>
        </p:spPr>
        <p:txBody>
          <a:bodyPr>
            <a:normAutofit/>
          </a:bodyPr>
          <a:lstStyle/>
          <a:p>
            <a:pPr>
              <a:spcAft>
                <a:spcPts val="900"/>
              </a:spcAft>
            </a:pPr>
            <a:r>
              <a:rPr lang="es" sz="6000" dirty="0">
                <a:latin typeface="Aptos" panose="020B0004020202020204" pitchFamily="34" charset="0"/>
                <a:cs typeface="Calibri" panose="020F0502020204030204" pitchFamily="34" charset="0"/>
              </a:rPr>
              <a:t>Violación de la Privacidad </a:t>
            </a:r>
            <a:br>
              <a:rPr lang="sk-SK" sz="6000" dirty="0">
                <a:latin typeface="Aptos" panose="020B0004020202020204" pitchFamily="34" charset="0"/>
                <a:cs typeface="Calibri" panose="020F0502020204030204" pitchFamily="34" charset="0"/>
              </a:rPr>
            </a:br>
            <a:r>
              <a:rPr lang="es" sz="6000" dirty="0">
                <a:solidFill>
                  <a:srgbClr val="FFAA5A"/>
                </a:solidFill>
                <a:latin typeface="Aptos" panose="020B0004020202020204" pitchFamily="34" charset="0"/>
                <a:cs typeface="Calibri" panose="020F0502020204030204" pitchFamily="34" charset="0"/>
              </a:rPr>
              <a:t>¿Cómo te sientes si violan tu privacidad?</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447800" y="3274834"/>
            <a:ext cx="15773400" cy="5526266"/>
          </a:xfrm>
        </p:spPr>
        <p:txBody>
          <a:bodyPr>
            <a:normAutofit/>
          </a:bodyPr>
          <a:lstStyle/>
          <a:p>
            <a:pPr marL="0" indent="0" algn="just">
              <a:spcAft>
                <a:spcPts val="900"/>
              </a:spcAft>
              <a:buNone/>
            </a:pPr>
            <a:endParaRPr lang="en-GB" dirty="0">
              <a:latin typeface="Aptos" panose="020B0004020202020204" pitchFamily="34" charset="0"/>
            </a:endParaRPr>
          </a:p>
          <a:p>
            <a:pPr marL="0" indent="0" algn="just">
              <a:spcAft>
                <a:spcPts val="900"/>
              </a:spcAft>
              <a:buNone/>
            </a:pPr>
            <a:endParaRPr lang="en-GB" dirty="0">
              <a:latin typeface="Aptos" panose="020B0004020202020204" pitchFamily="34" charset="0"/>
            </a:endParaRPr>
          </a:p>
          <a:p>
            <a:pPr marL="0" indent="0">
              <a:spcAft>
                <a:spcPts val="900"/>
              </a:spcAft>
              <a:buNone/>
            </a:pPr>
            <a:endParaRPr lang="en-GB" dirty="0">
              <a:latin typeface="Aptos" panose="020B0004020202020204" pitchFamily="34" charset="0"/>
            </a:endParaRPr>
          </a:p>
          <a:p>
            <a:pPr marL="0" indent="0">
              <a:spcAft>
                <a:spcPts val="900"/>
              </a:spcAft>
              <a:buNone/>
            </a:pPr>
            <a:endParaRPr lang="en-GB" dirty="0">
              <a:latin typeface="Aptos" panose="020B0004020202020204" pitchFamily="34" charset="0"/>
            </a:endParaRPr>
          </a:p>
          <a:p>
            <a:pPr marL="0" indent="0">
              <a:spcAft>
                <a:spcPts val="900"/>
              </a:spcAft>
              <a:buNone/>
            </a:pPr>
            <a:endParaRPr lang="en-US" i="0" dirty="0">
              <a:effectLst/>
              <a:latin typeface="Aptos" panose="020B0004020202020204" pitchFamily="34" charset="0"/>
            </a:endParaRPr>
          </a:p>
        </p:txBody>
      </p:sp>
      <p:sp>
        <p:nvSpPr>
          <p:cNvPr id="8" name="TextBox 6">
            <a:extLst>
              <a:ext uri="{FF2B5EF4-FFF2-40B4-BE49-F238E27FC236}">
                <a16:creationId xmlns:a16="http://schemas.microsoft.com/office/drawing/2014/main" id="{1A9C7905-DB4E-484F-DF42-317FE9E71D6E}"/>
              </a:ext>
            </a:extLst>
          </p:cNvPr>
          <p:cNvSpPr txBox="1"/>
          <p:nvPr/>
        </p:nvSpPr>
        <p:spPr>
          <a:xfrm>
            <a:off x="3110012" y="5866301"/>
            <a:ext cx="14347488" cy="3835858"/>
          </a:xfrm>
          <a:prstGeom prst="rect">
            <a:avLst/>
          </a:prstGeom>
        </p:spPr>
        <p:txBody>
          <a:bodyPr wrap="square" lIns="0" tIns="0" rIns="0" bIns="0" rtlCol="0" anchor="t">
            <a:spAutoFit/>
          </a:bodyPr>
          <a:lstStyle/>
          <a:p>
            <a:pPr marL="457200" indent="-457200" algn="just">
              <a:lnSpc>
                <a:spcPts val="4339"/>
              </a:lnSpc>
              <a:spcBef>
                <a:spcPct val="0"/>
              </a:spcBef>
              <a:buClr>
                <a:srgbClr val="FFAA5A"/>
              </a:buClr>
              <a:buFont typeface="Wingdings" panose="05000000000000000000" pitchFamily="2" charset="2"/>
              <a:buChar char="§"/>
            </a:pPr>
            <a:r>
              <a:rPr lang="es" sz="3200" dirty="0">
                <a:solidFill>
                  <a:srgbClr val="000000"/>
                </a:solidFill>
                <a:latin typeface="Aptos" panose="020B0004020202020204" pitchFamily="34" charset="0"/>
                <a:ea typeface="Inter"/>
                <a:cs typeface="Inter"/>
                <a:sym typeface="Inter"/>
              </a:rPr>
              <a:t>Además, cuando hablamos de violaciones de alta gravedad, como los casos </a:t>
            </a:r>
            <a:br>
              <a:rPr lang="sk-SK" sz="3200" dirty="0">
                <a:solidFill>
                  <a:srgbClr val="000000"/>
                </a:solidFill>
                <a:latin typeface="Aptos" panose="020B0004020202020204" pitchFamily="34" charset="0"/>
                <a:ea typeface="Inter"/>
                <a:cs typeface="Inter"/>
                <a:sym typeface="Inter"/>
              </a:rPr>
            </a:br>
            <a:r>
              <a:rPr lang="es" sz="3200" dirty="0">
                <a:solidFill>
                  <a:srgbClr val="000000"/>
                </a:solidFill>
                <a:latin typeface="Aptos" panose="020B0004020202020204" pitchFamily="34" charset="0"/>
                <a:ea typeface="Inter"/>
                <a:cs typeface="Inter"/>
                <a:sym typeface="Inter"/>
              </a:rPr>
              <a:t>de pornovenganza, es decir la divulgación de material pornográfico privado sin el consentimiento de la persona, esto puede llevar a consecuencias muy graves.</a:t>
            </a:r>
            <a:endParaRPr lang="sk-SK" sz="3200" dirty="0">
              <a:solidFill>
                <a:srgbClr val="000000"/>
              </a:solidFill>
              <a:latin typeface="Aptos" panose="020B0004020202020204" pitchFamily="34" charset="0"/>
              <a:ea typeface="Inter"/>
              <a:cs typeface="Inter"/>
              <a:sym typeface="Inter"/>
            </a:endParaRPr>
          </a:p>
          <a:p>
            <a:pPr marL="457200" indent="-457200" algn="just">
              <a:lnSpc>
                <a:spcPts val="4339"/>
              </a:lnSpc>
              <a:spcBef>
                <a:spcPct val="0"/>
              </a:spcBef>
              <a:buClr>
                <a:srgbClr val="FFAA5A"/>
              </a:buClr>
              <a:buFont typeface="Wingdings" panose="05000000000000000000" pitchFamily="2" charset="2"/>
              <a:buChar char="§"/>
            </a:pPr>
            <a:r>
              <a:rPr lang="es" sz="3200" dirty="0">
                <a:solidFill>
                  <a:srgbClr val="000000"/>
                </a:solidFill>
                <a:latin typeface="Aptos" panose="020B0004020202020204" pitchFamily="34" charset="0"/>
                <a:ea typeface="Inter"/>
                <a:cs typeface="Inter"/>
                <a:sym typeface="Inter"/>
              </a:rPr>
              <a:t>Se conocen numerosos casos de personas que han intentado suicidarse por </a:t>
            </a:r>
            <a:br>
              <a:rPr lang="sk-SK" sz="3200" dirty="0">
                <a:solidFill>
                  <a:srgbClr val="000000"/>
                </a:solidFill>
                <a:latin typeface="Aptos" panose="020B0004020202020204" pitchFamily="34" charset="0"/>
                <a:ea typeface="Inter"/>
                <a:cs typeface="Inter"/>
                <a:sym typeface="Inter"/>
              </a:rPr>
            </a:br>
            <a:r>
              <a:rPr lang="es" sz="3200" dirty="0">
                <a:solidFill>
                  <a:srgbClr val="000000"/>
                </a:solidFill>
                <a:latin typeface="Aptos" panose="020B0004020202020204" pitchFamily="34" charset="0"/>
                <a:ea typeface="Inter"/>
                <a:cs typeface="Inter"/>
                <a:sym typeface="Inter"/>
              </a:rPr>
              <a:t>este tipo de situaciones.</a:t>
            </a:r>
            <a:endParaRPr lang="sk-SK" sz="3200" dirty="0">
              <a:solidFill>
                <a:srgbClr val="000000"/>
              </a:solidFill>
              <a:latin typeface="Aptos" panose="020B0004020202020204" pitchFamily="34" charset="0"/>
              <a:ea typeface="Inter"/>
              <a:cs typeface="Inter"/>
              <a:sym typeface="Inter"/>
            </a:endParaRPr>
          </a:p>
          <a:p>
            <a:pPr marL="457200" indent="-457200" algn="just">
              <a:lnSpc>
                <a:spcPts val="4339"/>
              </a:lnSpc>
              <a:spcBef>
                <a:spcPct val="0"/>
              </a:spcBef>
              <a:buClr>
                <a:srgbClr val="FFAA5A"/>
              </a:buClr>
              <a:buFont typeface="Wingdings" panose="05000000000000000000" pitchFamily="2" charset="2"/>
              <a:buChar char="§"/>
            </a:pPr>
            <a:r>
              <a:rPr lang="es" sz="3200" dirty="0">
                <a:solidFill>
                  <a:srgbClr val="000000"/>
                </a:solidFill>
                <a:latin typeface="Aptos" panose="020B0004020202020204" pitchFamily="34" charset="0"/>
                <a:ea typeface="Inter"/>
                <a:cs typeface="Inter"/>
                <a:sym typeface="Inter"/>
              </a:rPr>
              <a:t>Esto subraya la importancia de tomar las precauciones necesarias para evitar caer en manos de personas malintencionadas.</a:t>
            </a:r>
          </a:p>
        </p:txBody>
      </p:sp>
      <p:sp>
        <p:nvSpPr>
          <p:cNvPr id="4" name="Freeform 4">
            <a:extLst>
              <a:ext uri="{FF2B5EF4-FFF2-40B4-BE49-F238E27FC236}">
                <a16:creationId xmlns:a16="http://schemas.microsoft.com/office/drawing/2014/main" id="{146BF83D-AE25-0E82-007E-2272E6694EAB}"/>
              </a:ext>
            </a:extLst>
          </p:cNvPr>
          <p:cNvSpPr/>
          <p:nvPr/>
        </p:nvSpPr>
        <p:spPr>
          <a:xfrm>
            <a:off x="734981" y="2548122"/>
            <a:ext cx="3433431" cy="3503501"/>
          </a:xfrm>
          <a:custGeom>
            <a:avLst/>
            <a:gdLst/>
            <a:ahLst/>
            <a:cxnLst/>
            <a:rect l="l" t="t" r="r" b="b"/>
            <a:pathLst>
              <a:path w="3433431" h="3503501">
                <a:moveTo>
                  <a:pt x="0" y="0"/>
                </a:moveTo>
                <a:lnTo>
                  <a:pt x="3433431" y="0"/>
                </a:lnTo>
                <a:lnTo>
                  <a:pt x="3433431" y="3503502"/>
                </a:lnTo>
                <a:lnTo>
                  <a:pt x="0" y="35035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6">
            <a:extLst>
              <a:ext uri="{FF2B5EF4-FFF2-40B4-BE49-F238E27FC236}">
                <a16:creationId xmlns:a16="http://schemas.microsoft.com/office/drawing/2014/main" id="{E4531536-12EC-596D-4217-31E2D448E198}"/>
              </a:ext>
            </a:extLst>
          </p:cNvPr>
          <p:cNvSpPr/>
          <p:nvPr/>
        </p:nvSpPr>
        <p:spPr>
          <a:xfrm>
            <a:off x="4966482" y="2546051"/>
            <a:ext cx="3435461" cy="3505573"/>
          </a:xfrm>
          <a:custGeom>
            <a:avLst/>
            <a:gdLst/>
            <a:ahLst/>
            <a:cxnLst/>
            <a:rect l="l" t="t" r="r" b="b"/>
            <a:pathLst>
              <a:path w="3435461" h="3505573">
                <a:moveTo>
                  <a:pt x="0" y="0"/>
                </a:moveTo>
                <a:lnTo>
                  <a:pt x="3435462" y="0"/>
                </a:lnTo>
                <a:lnTo>
                  <a:pt x="3435462" y="3505573"/>
                </a:lnTo>
                <a:lnTo>
                  <a:pt x="0" y="35055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7">
            <a:extLst>
              <a:ext uri="{FF2B5EF4-FFF2-40B4-BE49-F238E27FC236}">
                <a16:creationId xmlns:a16="http://schemas.microsoft.com/office/drawing/2014/main" id="{E5AA372D-8C0D-0B40-AC72-E623AA368192}"/>
              </a:ext>
            </a:extLst>
          </p:cNvPr>
          <p:cNvSpPr/>
          <p:nvPr/>
        </p:nvSpPr>
        <p:spPr>
          <a:xfrm>
            <a:off x="9305813" y="2532842"/>
            <a:ext cx="3328656" cy="3396588"/>
          </a:xfrm>
          <a:custGeom>
            <a:avLst/>
            <a:gdLst/>
            <a:ahLst/>
            <a:cxnLst/>
            <a:rect l="l" t="t" r="r" b="b"/>
            <a:pathLst>
              <a:path w="3328656" h="3396588">
                <a:moveTo>
                  <a:pt x="0" y="0"/>
                </a:moveTo>
                <a:lnTo>
                  <a:pt x="3328657" y="0"/>
                </a:lnTo>
                <a:lnTo>
                  <a:pt x="3328657" y="3396588"/>
                </a:lnTo>
                <a:lnTo>
                  <a:pt x="0" y="33965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8">
            <a:extLst>
              <a:ext uri="{FF2B5EF4-FFF2-40B4-BE49-F238E27FC236}">
                <a16:creationId xmlns:a16="http://schemas.microsoft.com/office/drawing/2014/main" id="{90CB0DF5-EBB4-A67D-0292-F1BEA61D07F2}"/>
              </a:ext>
            </a:extLst>
          </p:cNvPr>
          <p:cNvSpPr/>
          <p:nvPr/>
        </p:nvSpPr>
        <p:spPr>
          <a:xfrm>
            <a:off x="13392748" y="2532842"/>
            <a:ext cx="3328656" cy="3396588"/>
          </a:xfrm>
          <a:custGeom>
            <a:avLst/>
            <a:gdLst/>
            <a:ahLst/>
            <a:cxnLst/>
            <a:rect l="l" t="t" r="r" b="b"/>
            <a:pathLst>
              <a:path w="3328656" h="3396588">
                <a:moveTo>
                  <a:pt x="0" y="0"/>
                </a:moveTo>
                <a:lnTo>
                  <a:pt x="3328657" y="0"/>
                </a:lnTo>
                <a:lnTo>
                  <a:pt x="3328657" y="3396588"/>
                </a:lnTo>
                <a:lnTo>
                  <a:pt x="0" y="33965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TextBox 9">
            <a:extLst>
              <a:ext uri="{FF2B5EF4-FFF2-40B4-BE49-F238E27FC236}">
                <a16:creationId xmlns:a16="http://schemas.microsoft.com/office/drawing/2014/main" id="{618E0A37-8506-3D29-5286-F4B5A22AB6BD}"/>
              </a:ext>
            </a:extLst>
          </p:cNvPr>
          <p:cNvSpPr txBox="1"/>
          <p:nvPr/>
        </p:nvSpPr>
        <p:spPr>
          <a:xfrm>
            <a:off x="13932017" y="3843836"/>
            <a:ext cx="2250118" cy="488788"/>
          </a:xfrm>
          <a:prstGeom prst="rect">
            <a:avLst/>
          </a:prstGeom>
        </p:spPr>
        <p:txBody>
          <a:bodyPr wrap="square" lIns="0" tIns="0" rIns="0" bIns="0" rtlCol="0" anchor="t">
            <a:spAutoFit/>
          </a:bodyPr>
          <a:lstStyle/>
          <a:p>
            <a:pPr algn="ctr">
              <a:lnSpc>
                <a:spcPts val="3919"/>
              </a:lnSpc>
              <a:spcBef>
                <a:spcPct val="0"/>
              </a:spcBef>
            </a:pPr>
            <a:r>
              <a:rPr lang="es" sz="3200" b="1" dirty="0">
                <a:solidFill>
                  <a:srgbClr val="000000"/>
                </a:solidFill>
                <a:latin typeface="Aptos" panose="020B0004020202020204" pitchFamily="34" charset="0"/>
                <a:ea typeface="Canva Sans Bold"/>
                <a:cs typeface="Canva Sans Bold"/>
                <a:sym typeface="Canva Sans Bold"/>
              </a:rPr>
              <a:t>Depresión</a:t>
            </a:r>
          </a:p>
        </p:txBody>
      </p:sp>
      <p:sp>
        <p:nvSpPr>
          <p:cNvPr id="11" name="TextBox 10">
            <a:extLst>
              <a:ext uri="{FF2B5EF4-FFF2-40B4-BE49-F238E27FC236}">
                <a16:creationId xmlns:a16="http://schemas.microsoft.com/office/drawing/2014/main" id="{D43E416E-AC4F-2864-DBE0-81BD19F908D6}"/>
              </a:ext>
            </a:extLst>
          </p:cNvPr>
          <p:cNvSpPr txBox="1"/>
          <p:nvPr/>
        </p:nvSpPr>
        <p:spPr>
          <a:xfrm>
            <a:off x="5633844" y="3736673"/>
            <a:ext cx="2156479" cy="988925"/>
          </a:xfrm>
          <a:prstGeom prst="rect">
            <a:avLst/>
          </a:prstGeom>
        </p:spPr>
        <p:txBody>
          <a:bodyPr wrap="square" lIns="0" tIns="0" rIns="0" bIns="0" rtlCol="0" anchor="t">
            <a:spAutoFit/>
          </a:bodyPr>
          <a:lstStyle/>
          <a:p>
            <a:pPr algn="ctr">
              <a:lnSpc>
                <a:spcPts val="3919"/>
              </a:lnSpc>
              <a:spcBef>
                <a:spcPct val="0"/>
              </a:spcBef>
            </a:pPr>
            <a:r>
              <a:rPr lang="es" sz="3200" b="1" dirty="0">
                <a:solidFill>
                  <a:srgbClr val="000000"/>
                </a:solidFill>
                <a:latin typeface="Aptos" panose="020B0004020202020204" pitchFamily="34" charset="0"/>
                <a:ea typeface="Canva Sans Bold"/>
                <a:cs typeface="Canva Sans Bold"/>
                <a:sym typeface="Canva Sans Bold"/>
              </a:rPr>
              <a:t>Sentido de</a:t>
            </a:r>
          </a:p>
          <a:p>
            <a:pPr algn="ctr">
              <a:lnSpc>
                <a:spcPts val="3919"/>
              </a:lnSpc>
              <a:spcBef>
                <a:spcPct val="0"/>
              </a:spcBef>
            </a:pPr>
            <a:r>
              <a:rPr lang="es" sz="3200" b="1" dirty="0">
                <a:solidFill>
                  <a:srgbClr val="000000"/>
                </a:solidFill>
                <a:latin typeface="Aptos" panose="020B0004020202020204" pitchFamily="34" charset="0"/>
                <a:ea typeface="Canva Sans Bold"/>
                <a:cs typeface="Canva Sans Bold"/>
                <a:sym typeface="Canva Sans Bold"/>
              </a:rPr>
              <a:t>impotencia</a:t>
            </a:r>
          </a:p>
        </p:txBody>
      </p:sp>
      <p:sp>
        <p:nvSpPr>
          <p:cNvPr id="12" name="TextBox 11">
            <a:extLst>
              <a:ext uri="{FF2B5EF4-FFF2-40B4-BE49-F238E27FC236}">
                <a16:creationId xmlns:a16="http://schemas.microsoft.com/office/drawing/2014/main" id="{9C9AC417-1C00-EAAF-FB0D-EF4E05ECCE1F}"/>
              </a:ext>
            </a:extLst>
          </p:cNvPr>
          <p:cNvSpPr txBox="1"/>
          <p:nvPr/>
        </p:nvSpPr>
        <p:spPr>
          <a:xfrm>
            <a:off x="9280784" y="3656321"/>
            <a:ext cx="3378716" cy="988925"/>
          </a:xfrm>
          <a:prstGeom prst="rect">
            <a:avLst/>
          </a:prstGeom>
        </p:spPr>
        <p:txBody>
          <a:bodyPr lIns="0" tIns="0" rIns="0" bIns="0" rtlCol="0" anchor="t">
            <a:spAutoFit/>
          </a:bodyPr>
          <a:lstStyle/>
          <a:p>
            <a:pPr algn="ctr">
              <a:lnSpc>
                <a:spcPts val="3919"/>
              </a:lnSpc>
              <a:spcBef>
                <a:spcPct val="0"/>
              </a:spcBef>
            </a:pPr>
            <a:r>
              <a:rPr lang="es" sz="3200" b="1" dirty="0">
                <a:solidFill>
                  <a:srgbClr val="000000"/>
                </a:solidFill>
                <a:latin typeface="Aptos" panose="020B0004020202020204" pitchFamily="34" charset="0"/>
                <a:ea typeface="Canva Sans Bold"/>
                <a:cs typeface="Canva Sans Bold"/>
                <a:sym typeface="Canva Sans Bold"/>
              </a:rPr>
              <a:t>Desconfianza en la tecnología</a:t>
            </a:r>
          </a:p>
        </p:txBody>
      </p:sp>
      <p:sp>
        <p:nvSpPr>
          <p:cNvPr id="13" name="TextBox 12">
            <a:extLst>
              <a:ext uri="{FF2B5EF4-FFF2-40B4-BE49-F238E27FC236}">
                <a16:creationId xmlns:a16="http://schemas.microsoft.com/office/drawing/2014/main" id="{DF60D568-1243-2D24-804F-722348566DA4}"/>
              </a:ext>
            </a:extLst>
          </p:cNvPr>
          <p:cNvSpPr txBox="1"/>
          <p:nvPr/>
        </p:nvSpPr>
        <p:spPr>
          <a:xfrm>
            <a:off x="921332" y="3656321"/>
            <a:ext cx="3141280" cy="988925"/>
          </a:xfrm>
          <a:prstGeom prst="rect">
            <a:avLst/>
          </a:prstGeom>
        </p:spPr>
        <p:txBody>
          <a:bodyPr wrap="square" lIns="0" tIns="0" rIns="0" bIns="0" rtlCol="0" anchor="t">
            <a:spAutoFit/>
          </a:bodyPr>
          <a:lstStyle/>
          <a:p>
            <a:pPr algn="ctr">
              <a:lnSpc>
                <a:spcPts val="3919"/>
              </a:lnSpc>
              <a:spcBef>
                <a:spcPct val="0"/>
              </a:spcBef>
            </a:pPr>
            <a:r>
              <a:rPr lang="es" sz="3200" b="1" dirty="0">
                <a:solidFill>
                  <a:srgbClr val="000000"/>
                </a:solidFill>
                <a:latin typeface="Aptos" panose="020B0004020202020204" pitchFamily="34" charset="0"/>
                <a:ea typeface="Canva Sans Bold"/>
                <a:cs typeface="Canva Sans Bold"/>
                <a:sym typeface="Canva Sans Bold"/>
              </a:rPr>
              <a:t>Desánimo generalizado</a:t>
            </a:r>
          </a:p>
        </p:txBody>
      </p:sp>
      <p:sp>
        <p:nvSpPr>
          <p:cNvPr id="14" name="Freeform 3">
            <a:extLst>
              <a:ext uri="{FF2B5EF4-FFF2-40B4-BE49-F238E27FC236}">
                <a16:creationId xmlns:a16="http://schemas.microsoft.com/office/drawing/2014/main" id="{883C446F-F08F-2B60-0657-E875FA2D6CDB}"/>
              </a:ext>
            </a:extLst>
          </p:cNvPr>
          <p:cNvSpPr/>
          <p:nvPr/>
        </p:nvSpPr>
        <p:spPr>
          <a:xfrm>
            <a:off x="10311" y="45442"/>
            <a:ext cx="1822041" cy="1796988"/>
          </a:xfrm>
          <a:custGeom>
            <a:avLst/>
            <a:gdLst/>
            <a:ahLst/>
            <a:cxnLst/>
            <a:rect l="l" t="t" r="r" b="b"/>
            <a:pathLst>
              <a:path w="1822041" h="1796988">
                <a:moveTo>
                  <a:pt x="0" y="0"/>
                </a:moveTo>
                <a:lnTo>
                  <a:pt x="1822040" y="0"/>
                </a:lnTo>
                <a:lnTo>
                  <a:pt x="1822040" y="1796988"/>
                </a:lnTo>
                <a:lnTo>
                  <a:pt x="0" y="17969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Tree>
    <p:extLst>
      <p:ext uri="{BB962C8B-B14F-4D97-AF65-F5344CB8AC3E}">
        <p14:creationId xmlns:p14="http://schemas.microsoft.com/office/powerpoint/2010/main" val="3898145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2" name="Başlık 1">
            <a:extLst>
              <a:ext uri="{FF2B5EF4-FFF2-40B4-BE49-F238E27FC236}">
                <a16:creationId xmlns:a16="http://schemas.microsoft.com/office/drawing/2014/main" id="{125F85EE-0741-464A-89E5-9FE05AD7F2C3}"/>
              </a:ext>
            </a:extLst>
          </p:cNvPr>
          <p:cNvSpPr>
            <a:spLocks noGrp="1"/>
          </p:cNvSpPr>
          <p:nvPr>
            <p:ph type="title"/>
          </p:nvPr>
        </p:nvSpPr>
        <p:spPr>
          <a:xfrm>
            <a:off x="265403" y="222238"/>
            <a:ext cx="8090040" cy="1390622"/>
          </a:xfrm>
        </p:spPr>
        <p:txBody>
          <a:bodyPr>
            <a:normAutofit/>
          </a:bodyPr>
          <a:lstStyle/>
          <a:p>
            <a:pPr algn="l"/>
            <a:r>
              <a:rPr lang="es" sz="6600" dirty="0">
                <a:latin typeface="Aptos" panose="020B0004020202020204" pitchFamily="34" charset="0"/>
              </a:rPr>
              <a:t>PRUEBA FINAL</a:t>
            </a:r>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97986" y="2"/>
            <a:ext cx="1732713" cy="937541"/>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4D43C8CB-ADCB-F147-B1DE-A917435214D0}"/>
              </a:ext>
            </a:extLst>
          </p:cNvPr>
          <p:cNvSpPr>
            <a:spLocks noGrp="1"/>
          </p:cNvSpPr>
          <p:nvPr>
            <p:ph idx="1"/>
          </p:nvPr>
        </p:nvSpPr>
        <p:spPr>
          <a:xfrm>
            <a:off x="467134" y="1988821"/>
            <a:ext cx="9187910" cy="7276625"/>
          </a:xfrm>
        </p:spPr>
        <p:txBody>
          <a:bodyPr>
            <a:normAutofit/>
          </a:bodyPr>
          <a:lstStyle/>
          <a:p>
            <a:pPr marL="0" indent="0" algn="ctr">
              <a:spcAft>
                <a:spcPts val="900"/>
              </a:spcAft>
              <a:buNone/>
            </a:pPr>
            <a:r>
              <a:rPr lang="es" sz="5400" dirty="0">
                <a:latin typeface="Aptos" panose="020B0004020202020204" pitchFamily="34" charset="0"/>
              </a:rPr>
              <a:t>¿Por qué es importante proteger la privacidad digital? ¿Establece un contraste entre el uso consciente e inconsciente de la tecnología? ¿Cuáles son las principales consecuencias para la salud humana?</a:t>
            </a:r>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2278" y="5135939"/>
            <a:ext cx="946326" cy="946326"/>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11175341" y="7750024"/>
            <a:ext cx="2753588" cy="3037178"/>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defTabSz="1371600"/>
            <a:endParaRPr lang="en-US" sz="2700">
              <a:solidFill>
                <a:prstClr val="black"/>
              </a:solidFill>
              <a:latin typeface="Calibri" panose="020F0502020204030204"/>
            </a:endParaRPr>
          </a:p>
        </p:txBody>
      </p:sp>
      <p:pic>
        <p:nvPicPr>
          <p:cNvPr id="5" name="Resim 4" descr="Otáznik výplň plnou farbou">
            <a:extLst>
              <a:ext uri="{FF2B5EF4-FFF2-40B4-BE49-F238E27FC236}">
                <a16:creationId xmlns:a16="http://schemas.microsoft.com/office/drawing/2014/main" id="{BB5D2F0A-3C14-8B4B-A8B2-6DBCCD66CAF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627963" y="1612859"/>
            <a:ext cx="6192905" cy="6192905"/>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4403" y="2"/>
            <a:ext cx="3100422" cy="243281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defTabSz="1371600"/>
            <a:endParaRPr lang="en-US" sz="2700">
              <a:solidFill>
                <a:prstClr val="black"/>
              </a:solidFill>
              <a:latin typeface="Calibri" panose="020F0502020204030204"/>
            </a:endParaRPr>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208118" y="1541859"/>
            <a:ext cx="0" cy="2396562"/>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4291" y="9050693"/>
            <a:ext cx="2986596" cy="1236308"/>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dirty="0">
              <a:solidFill>
                <a:prstClr val="white"/>
              </a:solidFill>
              <a:latin typeface="Calibri" panose="020F0502020204030204"/>
            </a:endParaRPr>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77545" y="8278795"/>
            <a:ext cx="2010458" cy="2008208"/>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defTabSz="1371600"/>
            <a:endParaRPr lang="en-US" sz="2700">
              <a:solidFill>
                <a:prstClr val="black"/>
              </a:solidFill>
              <a:latin typeface="Calibri" panose="020F0502020204030204"/>
            </a:endParaRPr>
          </a:p>
        </p:txBody>
      </p:sp>
    </p:spTree>
    <p:extLst>
      <p:ext uri="{BB962C8B-B14F-4D97-AF65-F5344CB8AC3E}">
        <p14:creationId xmlns:p14="http://schemas.microsoft.com/office/powerpoint/2010/main" val="1432895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68447" y="981075"/>
            <a:ext cx="17351106" cy="8337091"/>
          </a:xfrm>
          <a:prstGeom prst="rect">
            <a:avLst/>
          </a:prstGeom>
        </p:spPr>
        <p:txBody>
          <a:bodyPr lIns="0" tIns="0" rIns="0" bIns="0" rtlCol="0" anchor="t">
            <a:spAutoFit/>
          </a:bodyPr>
          <a:lstStyle/>
          <a:p>
            <a:pPr marL="0" marR="0" lvl="0" indent="0" algn="just" defTabSz="914400" rtl="0" eaLnBrk="1" fontAlgn="auto" latinLnBrk="0" hangingPunct="1">
              <a:lnSpc>
                <a:spcPts val="2705"/>
              </a:lnSpc>
              <a:spcBef>
                <a:spcPct val="0"/>
              </a:spcBef>
              <a:spcAft>
                <a:spcPts val="0"/>
              </a:spcAft>
              <a:buClrTx/>
              <a:buSzTx/>
              <a:buFontTx/>
              <a:buNone/>
              <a:tabLst/>
              <a:defRPr/>
            </a:pPr>
            <a:r>
              <a:rPr lang="es" sz="4000" b="1" dirty="0">
                <a:solidFill>
                  <a:srgbClr val="92BAB5"/>
                </a:solidFill>
                <a:latin typeface="Aptos"/>
                <a:ea typeface="Inter"/>
                <a:cs typeface="Inter"/>
                <a:sym typeface="Inter"/>
              </a:rPr>
              <a:t>Licencia </a:t>
            </a:r>
            <a:r>
              <a:rPr kumimoji="0" lang="es" sz="4000" b="1" i="0" u="none" strike="noStrike" kern="1200" cap="none" spc="0" normalizeH="0" baseline="0" noProof="0" dirty="0">
                <a:ln>
                  <a:noFill/>
                </a:ln>
                <a:solidFill>
                  <a:srgbClr val="92BAB5"/>
                </a:solidFill>
                <a:effectLst/>
                <a:uLnTx/>
                <a:uFillTx/>
                <a:latin typeface="Aptos"/>
                <a:ea typeface="Inter"/>
                <a:cs typeface="Inter"/>
                <a:sym typeface="Inter"/>
              </a:rPr>
              <a:t>libre </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El producto desarrollado aquí como parte del proyecto "</a:t>
            </a: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Building Digital Resilience by Making Digital Wellbeing and Security Accessible to All </a:t>
            </a:r>
            <a:r>
              <a:rPr kumimoji="0" lang="e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2022-2-SK01-KA220-ADU-000096888" se desarrolló con el apoyo de la Comisión Europea y refleja exclusivamente la opinión del autor. La Comisión Europea no es responsable del contenido de los documentos.</a:t>
            </a:r>
          </a:p>
          <a:p>
            <a:pPr marL="0" marR="0" lvl="0" indent="0" algn="just" defTabSz="914400" rtl="0" eaLnBrk="1" fontAlgn="auto" latinLnBrk="0" hangingPunct="1">
              <a:lnSpc>
                <a:spcPts val="2705"/>
              </a:lnSpc>
              <a:spcBef>
                <a:spcPct val="0"/>
              </a:spcBef>
              <a:spcAft>
                <a:spcPts val="0"/>
              </a:spcAft>
              <a:buClrTx/>
              <a:buSzTx/>
              <a:buFontTx/>
              <a:buNone/>
              <a:tabLst/>
              <a:defRPr/>
            </a:pPr>
            <a:r>
              <a:rPr lang="es" sz="3200" dirty="0">
                <a:solidFill>
                  <a:prstClr val="black"/>
                </a:solidFill>
                <a:latin typeface="Aptos"/>
                <a:ea typeface="Inter"/>
                <a:cs typeface="Inter"/>
                <a:sym typeface="Inter"/>
              </a:rPr>
              <a:t>Licencia </a:t>
            </a:r>
            <a:r>
              <a:rPr kumimoji="0" lang="es" sz="3200" b="0" i="0" u="none" strike="noStrike" kern="1200" cap="none" spc="0" normalizeH="0" baseline="0" noProof="0" dirty="0">
                <a:ln>
                  <a:noFill/>
                </a:ln>
                <a:solidFill>
                  <a:prstClr val="black"/>
                </a:solidFill>
                <a:effectLst/>
                <a:uLnTx/>
                <a:uFillTx/>
                <a:latin typeface="Aptos"/>
                <a:ea typeface="Inter"/>
                <a:cs typeface="Inter"/>
                <a:sym typeface="Inter"/>
              </a:rPr>
              <a:t>Creative Commons CC BY- NC SA.</a:t>
            </a:r>
            <a:endParaRPr lang="en-US" sz="3200" b="0" i="0" u="none" strike="noStrike" kern="1200" cap="none" spc="0" normalizeH="0" baseline="0" noProof="0" dirty="0">
              <a:ln>
                <a:noFill/>
              </a:ln>
              <a:solidFill>
                <a:prstClr val="black"/>
              </a:solidFill>
              <a:effectLst/>
              <a:uLnTx/>
              <a:uFillTx/>
              <a:latin typeface="Aptos"/>
              <a:ea typeface="Inter"/>
              <a:cs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914400" rtl="0" eaLnBrk="1" fontAlgn="auto" latinLnBrk="0" hangingPunct="1">
              <a:lnSpc>
                <a:spcPts val="2705"/>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Esta licencia permite distribuir, remezclar, mejorar y desarrollar la obra, pero sólo de forma no comercial. Al utilizar la obra, así como extractos de ella, se debe : </a:t>
            </a:r>
          </a:p>
          <a:p>
            <a:pPr marL="971550" marR="0" lvl="1" indent="-514350" algn="just" defTabSz="914400" rtl="0" eaLnBrk="1" fontAlgn="auto" latinLnBrk="0" hangingPunct="1">
              <a:lnSpc>
                <a:spcPts val="2705"/>
              </a:lnSpc>
              <a:spcBef>
                <a:spcPct val="0"/>
              </a:spcBef>
              <a:spcAft>
                <a:spcPts val="0"/>
              </a:spcAft>
              <a:buClrTx/>
              <a:buSzTx/>
              <a:buFont typeface="+mj-lt"/>
              <a:buAutoNum type="arabicPeriod"/>
              <a:tabLst/>
              <a:defRPr/>
            </a:pPr>
            <a:r>
              <a:rPr kumimoji="0" lang="e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Se debe mencionar la fuente y el enlace a la licencia, y mencionar los posibles cambios. Los derechos de autor pertenecen a los autores de los documentos.</a:t>
            </a:r>
          </a:p>
          <a:p>
            <a:pPr marL="971550" marR="0" lvl="1" indent="-514350" algn="just" defTabSz="914400" rtl="0" eaLnBrk="1" fontAlgn="auto" latinLnBrk="0" hangingPunct="1">
              <a:lnSpc>
                <a:spcPts val="2705"/>
              </a:lnSpc>
              <a:spcBef>
                <a:spcPct val="0"/>
              </a:spcBef>
              <a:spcAft>
                <a:spcPts val="0"/>
              </a:spcAft>
              <a:buClrTx/>
              <a:buSzTx/>
              <a:buFont typeface="+mj-lt"/>
              <a:buAutoNum type="arabicPeriod"/>
              <a:tabLst/>
              <a:defRPr/>
            </a:pPr>
            <a:r>
              <a:rPr kumimoji="0" lang="e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La obra no podrá ser utilizada con fines comerciales.</a:t>
            </a:r>
          </a:p>
          <a:p>
            <a:pPr marL="971550" marR="0" lvl="1" indent="-514350" algn="just" defTabSz="914400" rtl="0" eaLnBrk="1" fontAlgn="auto" latinLnBrk="0" hangingPunct="1">
              <a:lnSpc>
                <a:spcPts val="2705"/>
              </a:lnSpc>
              <a:spcBef>
                <a:spcPct val="0"/>
              </a:spcBef>
              <a:spcAft>
                <a:spcPts val="0"/>
              </a:spcAft>
              <a:buClrTx/>
              <a:buSzTx/>
              <a:buFont typeface="+mj-lt"/>
              <a:buAutoNum type="arabicPeriod"/>
              <a:tabLst/>
              <a:defRPr/>
            </a:pPr>
            <a:r>
              <a:rPr kumimoji="0" lang="e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Si recompone, convierte o amplía la obra, sus contribuciones deben publicarse bajo la misma licencia que el original.</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s" sz="3200" b="1" i="0" u="none" strike="noStrike" kern="1200" cap="none" spc="0" normalizeH="0" baseline="0" noProof="0" dirty="0">
                <a:ln>
                  <a:noFill/>
                </a:ln>
                <a:solidFill>
                  <a:srgbClr val="FFAA5A"/>
                </a:solidFill>
                <a:effectLst/>
                <a:uLnTx/>
                <a:uFillTx/>
                <a:latin typeface="Aptos" panose="020B0004020202020204" pitchFamily="34" charset="0"/>
                <a:ea typeface="Inter"/>
                <a:cs typeface="Inter"/>
                <a:sym typeface="Inter"/>
              </a:rPr>
              <a:t>Descargo de responsabilidad:</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Financiado por la Unión Europea. Las opiniones y puntos de vista expresados en este documento son, sin embargo, los de los autores y no reflejan necesariamente los de la Unión Europea o la Agencia Ejecutiva Europea en el Ámbito Educativo y Cultural (EACEA). Ni la Unión Europea ni la EACEA se hacen responsables de las mismas.</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609600" y="3543300"/>
            <a:ext cx="2344122" cy="808722"/>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 dirty="0">
                <a:latin typeface="Aptos" panose="020B0004020202020204" pitchFamily="34" charset="0"/>
                <a:cs typeface="Calibri Light" panose="020F0302020204030204" pitchFamily="34" charset="0"/>
              </a:rPr>
              <a:t>Definición de privacidad digital</a:t>
            </a:r>
          </a:p>
        </p:txBody>
      </p:sp>
      <p:graphicFrame>
        <p:nvGraphicFramePr>
          <p:cNvPr id="7" name="Content Placeholder 2">
            <a:extLst>
              <a:ext uri="{FF2B5EF4-FFF2-40B4-BE49-F238E27FC236}">
                <a16:creationId xmlns:a16="http://schemas.microsoft.com/office/drawing/2014/main" id="{0294E8A8-F03D-B828-0E81-670AEEE75561}"/>
              </a:ext>
            </a:extLst>
          </p:cNvPr>
          <p:cNvGraphicFramePr>
            <a:graphicFrameLocks noGrp="1"/>
          </p:cNvGraphicFramePr>
          <p:nvPr>
            <p:ph idx="1"/>
            <p:extLst>
              <p:ext uri="{D42A27DB-BD31-4B8C-83A1-F6EECF244321}">
                <p14:modId xmlns:p14="http://schemas.microsoft.com/office/powerpoint/2010/main" val="1326383462"/>
              </p:ext>
            </p:extLst>
          </p:nvPr>
        </p:nvGraphicFramePr>
        <p:xfrm>
          <a:off x="1012232" y="2135235"/>
          <a:ext cx="11468100" cy="6820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reeform 3">
            <a:extLst>
              <a:ext uri="{FF2B5EF4-FFF2-40B4-BE49-F238E27FC236}">
                <a16:creationId xmlns:a16="http://schemas.microsoft.com/office/drawing/2014/main" id="{AB5E4027-C34A-311C-201B-83B0562AA722}"/>
              </a:ext>
            </a:extLst>
          </p:cNvPr>
          <p:cNvSpPr/>
          <p:nvPr/>
        </p:nvSpPr>
        <p:spPr>
          <a:xfrm rot="3627783">
            <a:off x="12801152" y="4166805"/>
            <a:ext cx="5334000" cy="2757033"/>
          </a:xfrm>
          <a:custGeom>
            <a:avLst/>
            <a:gdLst/>
            <a:ahLst/>
            <a:cxnLst/>
            <a:rect l="l" t="t" r="r" b="b"/>
            <a:pathLst>
              <a:path w="6420532" h="3612335">
                <a:moveTo>
                  <a:pt x="0" y="0"/>
                </a:moveTo>
                <a:lnTo>
                  <a:pt x="6420532" y="0"/>
                </a:lnTo>
                <a:lnTo>
                  <a:pt x="6420532" y="3612334"/>
                </a:lnTo>
                <a:lnTo>
                  <a:pt x="0" y="3612334"/>
                </a:lnTo>
                <a:lnTo>
                  <a:pt x="0" y="0"/>
                </a:lnTo>
                <a:close/>
              </a:path>
            </a:pathLst>
          </a:custGeom>
          <a:blipFill>
            <a:blip r:embed="rId7"/>
            <a:stretch>
              <a:fillRect/>
            </a:stretch>
          </a:blipFill>
        </p:spPr>
        <p:txBody>
          <a:bodyPr/>
          <a:lstStyle/>
          <a:p>
            <a:endParaRPr lang="en-GB"/>
          </a:p>
        </p:txBody>
      </p:sp>
    </p:spTree>
    <p:extLst>
      <p:ext uri="{BB962C8B-B14F-4D97-AF65-F5344CB8AC3E}">
        <p14:creationId xmlns:p14="http://schemas.microsoft.com/office/powerpoint/2010/main" val="3361096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 dirty="0">
                <a:latin typeface="Aptos" panose="020B0004020202020204" pitchFamily="34" charset="0"/>
                <a:cs typeface="Calibri Light" panose="020F0302020204030204" pitchFamily="34" charset="0"/>
              </a:rPr>
              <a:t>Definición de privacidad digital</a:t>
            </a:r>
          </a:p>
        </p:txBody>
      </p:sp>
      <p:graphicFrame>
        <p:nvGraphicFramePr>
          <p:cNvPr id="7" name="Content Placeholder 2">
            <a:extLst>
              <a:ext uri="{FF2B5EF4-FFF2-40B4-BE49-F238E27FC236}">
                <a16:creationId xmlns:a16="http://schemas.microsoft.com/office/drawing/2014/main" id="{0294E8A8-F03D-B828-0E81-670AEEE75561}"/>
              </a:ext>
            </a:extLst>
          </p:cNvPr>
          <p:cNvGraphicFramePr>
            <a:graphicFrameLocks noGrp="1"/>
          </p:cNvGraphicFramePr>
          <p:nvPr>
            <p:ph idx="1"/>
            <p:extLst>
              <p:ext uri="{D42A27DB-BD31-4B8C-83A1-F6EECF244321}">
                <p14:modId xmlns:p14="http://schemas.microsoft.com/office/powerpoint/2010/main" val="1883762807"/>
              </p:ext>
            </p:extLst>
          </p:nvPr>
        </p:nvGraphicFramePr>
        <p:xfrm>
          <a:off x="1012232" y="2135235"/>
          <a:ext cx="11468100" cy="6820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reeform 2">
            <a:extLst>
              <a:ext uri="{FF2B5EF4-FFF2-40B4-BE49-F238E27FC236}">
                <a16:creationId xmlns:a16="http://schemas.microsoft.com/office/drawing/2014/main" id="{89C94F99-2B36-7ECB-210A-7C2B07231D8F}"/>
              </a:ext>
            </a:extLst>
          </p:cNvPr>
          <p:cNvSpPr/>
          <p:nvPr/>
        </p:nvSpPr>
        <p:spPr>
          <a:xfrm>
            <a:off x="13335000" y="3390845"/>
            <a:ext cx="4279752" cy="3683020"/>
          </a:xfrm>
          <a:custGeom>
            <a:avLst/>
            <a:gdLst/>
            <a:ahLst/>
            <a:cxnLst/>
            <a:rect l="l" t="t" r="r" b="b"/>
            <a:pathLst>
              <a:path w="2713736" h="2408440">
                <a:moveTo>
                  <a:pt x="0" y="0"/>
                </a:moveTo>
                <a:lnTo>
                  <a:pt x="2713735" y="0"/>
                </a:lnTo>
                <a:lnTo>
                  <a:pt x="2713735" y="2408440"/>
                </a:lnTo>
                <a:lnTo>
                  <a:pt x="0" y="24084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Tree>
    <p:extLst>
      <p:ext uri="{BB962C8B-B14F-4D97-AF65-F5344CB8AC3E}">
        <p14:creationId xmlns:p14="http://schemas.microsoft.com/office/powerpoint/2010/main" val="173321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2" name="Title 1"/>
          <p:cNvSpPr>
            <a:spLocks noGrp="1"/>
          </p:cNvSpPr>
          <p:nvPr>
            <p:ph type="title"/>
          </p:nvPr>
        </p:nvSpPr>
        <p:spPr>
          <a:xfrm>
            <a:off x="585097" y="375047"/>
            <a:ext cx="14559203" cy="1583813"/>
          </a:xfrm>
        </p:spPr>
        <p:txBody>
          <a:bodyPr>
            <a:normAutofit fontScale="90000"/>
          </a:bodyPr>
          <a:lstStyle/>
          <a:p>
            <a:pPr>
              <a:spcAft>
                <a:spcPts val="900"/>
              </a:spcAft>
            </a:pPr>
            <a:r>
              <a:rPr lang="es" sz="6000" dirty="0">
                <a:latin typeface="Aptos" panose="020B0004020202020204" pitchFamily="34" charset="0"/>
                <a:cs typeface="Calibri" panose="020F0502020204030204" pitchFamily="34" charset="0"/>
              </a:rPr>
              <a:t>El impacto de la privacidad digital en nuestra vida diaria</a:t>
            </a:r>
          </a:p>
        </p:txBody>
      </p:sp>
      <p:sp>
        <p:nvSpPr>
          <p:cNvPr id="3" name="Content Placeholder 2"/>
          <p:cNvSpPr>
            <a:spLocks noGrp="1"/>
          </p:cNvSpPr>
          <p:nvPr>
            <p:ph idx="1"/>
          </p:nvPr>
        </p:nvSpPr>
        <p:spPr>
          <a:xfrm>
            <a:off x="720091" y="1958860"/>
            <a:ext cx="10936922" cy="7739510"/>
          </a:xfrm>
        </p:spPr>
        <p:txBody>
          <a:bodyPr>
            <a:normAutofit lnSpcReduction="10000"/>
          </a:bodyPr>
          <a:lstStyle/>
          <a:p>
            <a:pPr>
              <a:spcAft>
                <a:spcPts val="900"/>
              </a:spcAft>
            </a:pPr>
            <a:r>
              <a:rPr lang="es" sz="5400" dirty="0">
                <a:latin typeface="Aptos" panose="020B0004020202020204" pitchFamily="34" charset="0"/>
              </a:rPr>
              <a:t>La privacidad digital </a:t>
            </a:r>
            <a:r>
              <a:rPr lang="es" sz="5400" b="1" dirty="0">
                <a:latin typeface="Aptos" panose="020B0004020202020204" pitchFamily="34" charset="0"/>
              </a:rPr>
              <a:t>no es un concepto abstracto, sino un aspecto tangible y vital de nuestras vidas</a:t>
            </a:r>
            <a:r>
              <a:rPr lang="es" sz="5400" dirty="0">
                <a:latin typeface="Aptos" panose="020B0004020202020204" pitchFamily="34" charset="0"/>
              </a:rPr>
              <a:t>.</a:t>
            </a:r>
          </a:p>
          <a:p>
            <a:pPr>
              <a:spcAft>
                <a:spcPts val="900"/>
              </a:spcAft>
            </a:pPr>
            <a:r>
              <a:rPr lang="es" sz="5400" i="0" dirty="0">
                <a:effectLst/>
                <a:latin typeface="Aptos" panose="020B0004020202020204" pitchFamily="34" charset="0"/>
              </a:rPr>
              <a:t>Es fundamental comprenderlo para </a:t>
            </a:r>
            <a:r>
              <a:rPr lang="es" sz="5400" b="1" i="0" dirty="0">
                <a:effectLst/>
                <a:latin typeface="Aptos" panose="020B0004020202020204" pitchFamily="34" charset="0"/>
              </a:rPr>
              <a:t>respetar los derechos de los usuarios </a:t>
            </a:r>
            <a:r>
              <a:rPr lang="es" sz="5400" i="0" dirty="0">
                <a:effectLst/>
                <a:latin typeface="Aptos" panose="020B0004020202020204" pitchFamily="34" charset="0"/>
              </a:rPr>
              <a:t>y </a:t>
            </a:r>
            <a:r>
              <a:rPr lang="es" sz="5400" b="1" i="0" dirty="0">
                <a:effectLst/>
                <a:latin typeface="Aptos" panose="020B0004020202020204" pitchFamily="34" charset="0"/>
              </a:rPr>
              <a:t>mantener su información personal a salvo </a:t>
            </a:r>
            <a:r>
              <a:rPr lang="es" sz="5400" i="0" dirty="0">
                <a:effectLst/>
                <a:latin typeface="Aptos" panose="020B0004020202020204" pitchFamily="34" charset="0"/>
              </a:rPr>
              <a:t>de delitos cibernéticos o usos no autorizados.</a:t>
            </a:r>
          </a:p>
          <a:p>
            <a:pPr marL="0" indent="0">
              <a:spcAft>
                <a:spcPts val="900"/>
              </a:spcAft>
              <a:buNone/>
            </a:pPr>
            <a:endParaRPr lang="en-US" sz="5400" i="0" dirty="0">
              <a:effectLst/>
              <a:latin typeface="Aptos" panose="020B0004020202020204" pitchFamily="34" charset="0"/>
            </a:endParaRP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9392824" y="1031734"/>
            <a:ext cx="8206721" cy="8206721"/>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endParaRPr lang="en-US" sz="2700" dirty="0">
              <a:solidFill>
                <a:prstClr val="black"/>
              </a:solidFill>
              <a:latin typeface="Calibri" panose="020F0502020204030204"/>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72842" y="1381688"/>
            <a:ext cx="1186532" cy="11543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srgbClr val="FFFFFF"/>
              </a:solidFill>
              <a:latin typeface="Calibri" panose="020F0502020204030204"/>
            </a:endParaRPr>
          </a:p>
        </p:txBody>
      </p:sp>
      <p:sp>
        <p:nvSpPr>
          <p:cNvPr id="5" name="Freeform 2">
            <a:extLst>
              <a:ext uri="{FF2B5EF4-FFF2-40B4-BE49-F238E27FC236}">
                <a16:creationId xmlns:a16="http://schemas.microsoft.com/office/drawing/2014/main" id="{7FDC31B5-323B-B676-4CCD-F8C24F46BBE1}"/>
              </a:ext>
            </a:extLst>
          </p:cNvPr>
          <p:cNvSpPr/>
          <p:nvPr/>
        </p:nvSpPr>
        <p:spPr>
          <a:xfrm>
            <a:off x="11826513" y="3417449"/>
            <a:ext cx="4799558" cy="2699751"/>
          </a:xfrm>
          <a:custGeom>
            <a:avLst/>
            <a:gdLst/>
            <a:ahLst/>
            <a:cxnLst/>
            <a:rect l="l" t="t" r="r" b="b"/>
            <a:pathLst>
              <a:path w="4799558" h="2699751">
                <a:moveTo>
                  <a:pt x="0" y="0"/>
                </a:moveTo>
                <a:lnTo>
                  <a:pt x="4799558" y="0"/>
                </a:lnTo>
                <a:lnTo>
                  <a:pt x="4799558" y="2699752"/>
                </a:lnTo>
                <a:lnTo>
                  <a:pt x="0" y="2699752"/>
                </a:lnTo>
                <a:lnTo>
                  <a:pt x="0" y="0"/>
                </a:lnTo>
                <a:close/>
              </a:path>
            </a:pathLst>
          </a:custGeom>
          <a:blipFill>
            <a:blip r:embed="rId3"/>
            <a:stretch>
              <a:fillRect t="-11444" b="-11444"/>
            </a:stretch>
          </a:blipFill>
        </p:spPr>
        <p:txBody>
          <a:bodyPr/>
          <a:lstStyle/>
          <a:p>
            <a:endParaRPr lang="en-GB"/>
          </a:p>
        </p:txBody>
      </p:sp>
    </p:spTree>
    <p:extLst>
      <p:ext uri="{BB962C8B-B14F-4D97-AF65-F5344CB8AC3E}">
        <p14:creationId xmlns:p14="http://schemas.microsoft.com/office/powerpoint/2010/main" val="4273317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2" name="Title 1"/>
          <p:cNvSpPr>
            <a:spLocks noGrp="1"/>
          </p:cNvSpPr>
          <p:nvPr>
            <p:ph type="title"/>
          </p:nvPr>
        </p:nvSpPr>
        <p:spPr>
          <a:xfrm>
            <a:off x="585097" y="375047"/>
            <a:ext cx="14559203" cy="1583813"/>
          </a:xfrm>
        </p:spPr>
        <p:txBody>
          <a:bodyPr>
            <a:normAutofit fontScale="90000"/>
          </a:bodyPr>
          <a:lstStyle/>
          <a:p>
            <a:pPr>
              <a:spcAft>
                <a:spcPts val="900"/>
              </a:spcAft>
            </a:pPr>
            <a:r>
              <a:rPr lang="es" sz="6000" dirty="0">
                <a:latin typeface="Aptos" panose="020B0004020202020204" pitchFamily="34" charset="0"/>
                <a:cs typeface="Calibri" panose="020F0502020204030204" pitchFamily="34" charset="0"/>
              </a:rPr>
              <a:t>¿Por qué es importante la privacidad digital?</a:t>
            </a:r>
          </a:p>
        </p:txBody>
      </p:sp>
      <p:sp>
        <p:nvSpPr>
          <p:cNvPr id="3" name="Content Placeholder 2"/>
          <p:cNvSpPr>
            <a:spLocks noGrp="1"/>
          </p:cNvSpPr>
          <p:nvPr>
            <p:ph idx="1"/>
          </p:nvPr>
        </p:nvSpPr>
        <p:spPr>
          <a:xfrm>
            <a:off x="720091" y="1958860"/>
            <a:ext cx="10936922" cy="7739510"/>
          </a:xfrm>
        </p:spPr>
        <p:txBody>
          <a:bodyPr>
            <a:normAutofit fontScale="92500" lnSpcReduction="20000"/>
          </a:bodyPr>
          <a:lstStyle/>
          <a:p>
            <a:pPr>
              <a:spcAft>
                <a:spcPts val="900"/>
              </a:spcAft>
            </a:pPr>
            <a:r>
              <a:rPr lang="es" sz="4000" dirty="0">
                <a:latin typeface="Aptos" panose="020B0004020202020204" pitchFamily="34" charset="0"/>
              </a:rPr>
              <a:t>La privacidad digital es importante por una infinidad de razones. Va más allá de la conservación de datos personales y desempeña un papel fundamental en </a:t>
            </a:r>
            <a:r>
              <a:rPr lang="es" sz="4000" b="1" dirty="0">
                <a:latin typeface="Aptos" panose="020B0004020202020204" pitchFamily="34" charset="0"/>
              </a:rPr>
              <a:t>la seguridad y la libertad personales </a:t>
            </a:r>
            <a:r>
              <a:rPr lang="es" sz="4000" dirty="0">
                <a:latin typeface="Aptos" panose="020B0004020202020204" pitchFamily="34" charset="0"/>
              </a:rPr>
              <a:t>.</a:t>
            </a:r>
          </a:p>
          <a:p>
            <a:pPr>
              <a:spcAft>
                <a:spcPts val="900"/>
              </a:spcAft>
            </a:pPr>
            <a:r>
              <a:rPr lang="es" sz="4000" i="0" dirty="0">
                <a:effectLst/>
                <a:latin typeface="Aptos" panose="020B0004020202020204" pitchFamily="34" charset="0"/>
              </a:rPr>
              <a:t>El concepto de privacidad digital es un término </a:t>
            </a:r>
            <a:r>
              <a:rPr lang="es" sz="4000" i="0" u="sng" dirty="0">
                <a:effectLst/>
                <a:latin typeface="Aptos" panose="020B0004020202020204" pitchFamily="34" charset="0"/>
              </a:rPr>
              <a:t>bastante común en la sociedad actual</a:t>
            </a:r>
            <a:r>
              <a:rPr lang="es" sz="4000" i="0" dirty="0">
                <a:effectLst/>
                <a:latin typeface="Aptos" panose="020B0004020202020204" pitchFamily="34" charset="0"/>
              </a:rPr>
              <a:t>, debido al proceso de globalización e interconexión digital.</a:t>
            </a:r>
            <a:endParaRPr lang="sk-SK" sz="4000" i="0" dirty="0">
              <a:effectLst/>
              <a:latin typeface="Aptos" panose="020B0004020202020204" pitchFamily="34" charset="0"/>
            </a:endParaRPr>
          </a:p>
          <a:p>
            <a:pPr>
              <a:spcAft>
                <a:spcPts val="900"/>
              </a:spcAft>
            </a:pPr>
            <a:r>
              <a:rPr lang="es" sz="4000" i="0" dirty="0">
                <a:effectLst/>
                <a:latin typeface="Aptos" panose="020B0004020202020204" pitchFamily="34" charset="0"/>
              </a:rPr>
              <a:t>Vivimos en un mundo cada vez más interconectado, por lo que </a:t>
            </a:r>
            <a:r>
              <a:rPr lang="es" sz="4000" b="1" i="0" dirty="0">
                <a:effectLst/>
                <a:latin typeface="Aptos" panose="020B0004020202020204" pitchFamily="34" charset="0"/>
              </a:rPr>
              <a:t>la división entre lo personal/privado y lo general/público no tiene línea divisoria </a:t>
            </a:r>
            <a:r>
              <a:rPr lang="es" sz="4000" i="0" dirty="0">
                <a:effectLst/>
                <a:latin typeface="Aptos" panose="020B0004020202020204" pitchFamily="34" charset="0"/>
              </a:rPr>
              <a:t>.</a:t>
            </a:r>
            <a:endParaRPr lang="sk-SK" sz="4000" i="0" dirty="0">
              <a:effectLst/>
              <a:latin typeface="Aptos" panose="020B0004020202020204" pitchFamily="34" charset="0"/>
            </a:endParaRPr>
          </a:p>
          <a:p>
            <a:pPr>
              <a:spcAft>
                <a:spcPts val="900"/>
              </a:spcAft>
            </a:pPr>
            <a:r>
              <a:rPr lang="es" sz="4000" i="0" dirty="0">
                <a:effectLst/>
                <a:latin typeface="Aptos" panose="020B0004020202020204" pitchFamily="34" charset="0"/>
              </a:rPr>
              <a:t>Por eso es muy importante proteger nuestra información personal dentro de la privacidad digital.</a:t>
            </a:r>
          </a:p>
          <a:p>
            <a:pPr marL="0" indent="0">
              <a:spcAft>
                <a:spcPts val="900"/>
              </a:spcAft>
              <a:buNone/>
            </a:pPr>
            <a:endParaRPr lang="en-US" sz="4000" i="0" dirty="0">
              <a:effectLst/>
              <a:latin typeface="Aptos" panose="020B0004020202020204" pitchFamily="34" charset="0"/>
            </a:endParaRP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9392824" y="1031734"/>
            <a:ext cx="8206721" cy="8206721"/>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endParaRPr lang="en-US" sz="2700" dirty="0">
              <a:solidFill>
                <a:prstClr val="black"/>
              </a:solidFill>
              <a:latin typeface="Calibri" panose="020F0502020204030204"/>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72842" y="1381688"/>
            <a:ext cx="1186532" cy="11543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srgbClr val="FFFFFF"/>
              </a:solidFill>
              <a:latin typeface="Calibri" panose="020F0502020204030204"/>
            </a:endParaRPr>
          </a:p>
        </p:txBody>
      </p:sp>
      <p:sp>
        <p:nvSpPr>
          <p:cNvPr id="8" name="Oblúk 7">
            <a:extLst>
              <a:ext uri="{FF2B5EF4-FFF2-40B4-BE49-F238E27FC236}">
                <a16:creationId xmlns:a16="http://schemas.microsoft.com/office/drawing/2014/main" id="{F97BCE77-F0AE-EFF9-3ECF-1B841A963ED6}"/>
              </a:ext>
            </a:extLst>
          </p:cNvPr>
          <p:cNvSpPr/>
          <p:nvPr/>
        </p:nvSpPr>
        <p:spPr>
          <a:xfrm rot="3553311">
            <a:off x="10275391" y="2194671"/>
            <a:ext cx="2982738" cy="3119996"/>
          </a:xfrm>
          <a:prstGeom prst="arc">
            <a:avLst>
              <a:gd name="adj1" fmla="val 12805575"/>
              <a:gd name="adj2" fmla="val 2065840"/>
            </a:avLst>
          </a:prstGeom>
          <a:ln w="85725">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305791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257300" y="547687"/>
            <a:ext cx="15773400" cy="1988345"/>
          </a:xfrm>
        </p:spPr>
        <p:txBody>
          <a:bodyPr>
            <a:normAutofit/>
          </a:bodyPr>
          <a:lstStyle/>
          <a:p>
            <a:pPr>
              <a:spcAft>
                <a:spcPts val="900"/>
              </a:spcAft>
            </a:pPr>
            <a:r>
              <a:rPr lang="es" sz="6700">
                <a:latin typeface="Aptos" panose="020B0004020202020204" pitchFamily="34" charset="0"/>
                <a:cs typeface="Calibri" panose="020F0502020204030204" pitchFamily="34" charset="0"/>
              </a:rPr>
              <a:t>¿Qué es el RGPD, un marco legal aplicado en la UE?</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257300" y="2738437"/>
            <a:ext cx="15773400" cy="6527007"/>
          </a:xfrm>
        </p:spPr>
        <p:txBody>
          <a:bodyPr>
            <a:normAutofit lnSpcReduction="10000"/>
          </a:bodyPr>
          <a:lstStyle/>
          <a:p>
            <a:pPr>
              <a:spcAft>
                <a:spcPts val="900"/>
              </a:spcAft>
            </a:pPr>
            <a:r>
              <a:rPr lang="es" sz="3900" dirty="0">
                <a:latin typeface="Aptos" panose="020B0004020202020204" pitchFamily="34" charset="0"/>
              </a:rPr>
              <a:t>En la </a:t>
            </a:r>
            <a:r>
              <a:rPr lang="es" sz="3900" b="1" dirty="0">
                <a:latin typeface="Aptos" panose="020B0004020202020204" pitchFamily="34" charset="0"/>
              </a:rPr>
              <a:t>Unión Europea</a:t>
            </a:r>
            <a:r>
              <a:rPr lang="es" sz="3900" dirty="0">
                <a:latin typeface="Aptos" panose="020B0004020202020204" pitchFamily="34" charset="0"/>
              </a:rPr>
              <a:t>, el Reglamento General de Protección de Datos (RGPD) es un marco legal importante que salvaguarda los derechos de privacidad de las personas al regular el procesamiento de datos personales.</a:t>
            </a:r>
            <a:endParaRPr lang="sk-SK" sz="3900" dirty="0">
              <a:latin typeface="Aptos" panose="020B0004020202020204" pitchFamily="34" charset="0"/>
            </a:endParaRPr>
          </a:p>
          <a:p>
            <a:pPr>
              <a:spcAft>
                <a:spcPts val="900"/>
              </a:spcAft>
            </a:pPr>
            <a:r>
              <a:rPr lang="es" sz="3900" b="1" i="0" dirty="0">
                <a:effectLst/>
                <a:latin typeface="Aptos" panose="020B0004020202020204" pitchFamily="34" charset="0"/>
              </a:rPr>
              <a:t>Las normas de protección de datos de la UE </a:t>
            </a:r>
            <a:r>
              <a:rPr lang="es" sz="3900" i="0" dirty="0">
                <a:effectLst/>
                <a:latin typeface="Aptos" panose="020B0004020202020204" pitchFamily="34" charset="0"/>
              </a:rPr>
              <a:t>garantizan la protección de sus datos personales </a:t>
            </a:r>
            <a:r>
              <a:rPr lang="es" sz="3900" b="1" i="0" dirty="0">
                <a:effectLst/>
                <a:latin typeface="Aptos" panose="020B0004020202020204" pitchFamily="34" charset="0"/>
              </a:rPr>
              <a:t>dondequiera que se recopilen</a:t>
            </a:r>
            <a:r>
              <a:rPr lang="es" sz="3900" i="0" dirty="0">
                <a:effectLst/>
                <a:latin typeface="Aptos" panose="020B0004020202020204" pitchFamily="34" charset="0"/>
              </a:rPr>
              <a:t>: por ejemplo, cuando compra algo en línea, solicita un empleo...</a:t>
            </a:r>
          </a:p>
          <a:p>
            <a:pPr>
              <a:spcAft>
                <a:spcPts val="900"/>
              </a:spcAft>
            </a:pPr>
            <a:r>
              <a:rPr lang="es" sz="3900" i="0" dirty="0">
                <a:effectLst/>
                <a:latin typeface="Aptos" panose="020B0004020202020204" pitchFamily="34" charset="0"/>
              </a:rPr>
              <a:t>Estas reglas se aplican tanto a </a:t>
            </a:r>
            <a:r>
              <a:rPr lang="es" sz="3900" b="1" i="0" dirty="0">
                <a:effectLst/>
                <a:latin typeface="Aptos" panose="020B0004020202020204" pitchFamily="34" charset="0"/>
              </a:rPr>
              <a:t>las empresas </a:t>
            </a:r>
            <a:r>
              <a:rPr lang="es" sz="3900" i="0" dirty="0">
                <a:effectLst/>
                <a:latin typeface="Aptos" panose="020B0004020202020204" pitchFamily="34" charset="0"/>
              </a:rPr>
              <a:t>y </a:t>
            </a:r>
            <a:r>
              <a:rPr lang="es" sz="3900" b="1" i="0" dirty="0">
                <a:effectLst/>
                <a:latin typeface="Aptos" panose="020B0004020202020204" pitchFamily="34" charset="0"/>
              </a:rPr>
              <a:t>organizaciones </a:t>
            </a:r>
            <a:r>
              <a:rPr lang="es" sz="3900" i="0" dirty="0">
                <a:effectLst/>
                <a:latin typeface="Aptos" panose="020B0004020202020204" pitchFamily="34" charset="0"/>
              </a:rPr>
              <a:t>(públicas y privadas) </a:t>
            </a:r>
            <a:r>
              <a:rPr lang="es" sz="3900" b="1" i="0" dirty="0">
                <a:effectLst/>
                <a:latin typeface="Aptos" panose="020B0004020202020204" pitchFamily="34" charset="0"/>
              </a:rPr>
              <a:t>de la UE </a:t>
            </a:r>
            <a:r>
              <a:rPr lang="es" sz="3900" i="0" dirty="0">
                <a:effectLst/>
                <a:latin typeface="Aptos" panose="020B0004020202020204" pitchFamily="34" charset="0"/>
              </a:rPr>
              <a:t>como a las que tienen su sede </a:t>
            </a:r>
            <a:r>
              <a:rPr lang="es" sz="3900" b="1" i="0" dirty="0">
                <a:effectLst/>
                <a:latin typeface="Aptos" panose="020B0004020202020204" pitchFamily="34" charset="0"/>
              </a:rPr>
              <a:t>fuera de la UE </a:t>
            </a:r>
            <a:r>
              <a:rPr lang="es" sz="3900" i="0" dirty="0">
                <a:effectLst/>
                <a:latin typeface="Aptos" panose="020B0004020202020204" pitchFamily="34" charset="0"/>
              </a:rPr>
              <a:t>que ofrecen bienes o servicios en la UE, como Facebook o Amazon, siempre que estas empresas soliciten o reutilicen los datos personales de personas en la UE.</a:t>
            </a:r>
          </a:p>
          <a:p>
            <a:pPr marL="0" indent="0">
              <a:spcAft>
                <a:spcPts val="900"/>
              </a:spcAft>
              <a:buNone/>
            </a:pPr>
            <a:endParaRPr lang="en-US" sz="3900" i="0" dirty="0">
              <a:effectLst/>
              <a:latin typeface="Aptos" panose="020B0004020202020204" pitchFamily="34" charset="0"/>
            </a:endParaRPr>
          </a:p>
        </p:txBody>
      </p:sp>
    </p:spTree>
    <p:extLst>
      <p:ext uri="{BB962C8B-B14F-4D97-AF65-F5344CB8AC3E}">
        <p14:creationId xmlns:p14="http://schemas.microsoft.com/office/powerpoint/2010/main" val="2997754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72048" y="692241"/>
            <a:ext cx="15773400" cy="1204599"/>
          </a:xfrm>
        </p:spPr>
        <p:txBody>
          <a:bodyPr>
            <a:normAutofit fontScale="90000"/>
          </a:bodyPr>
          <a:lstStyle/>
          <a:p>
            <a:pPr>
              <a:spcAft>
                <a:spcPts val="900"/>
              </a:spcAft>
            </a:pPr>
            <a:r>
              <a:rPr lang="es" sz="6700" dirty="0">
                <a:latin typeface="Aptos" panose="020B0004020202020204" pitchFamily="34" charset="0"/>
                <a:cs typeface="Calibri" panose="020F0502020204030204" pitchFamily="34" charset="0"/>
              </a:rPr>
              <a:t>Privacidad digital: una ley de la Unión Europea</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257300" y="2387821"/>
            <a:ext cx="15773400" cy="6877624"/>
          </a:xfrm>
        </p:spPr>
        <p:txBody>
          <a:bodyPr>
            <a:normAutofit lnSpcReduction="10000"/>
          </a:bodyPr>
          <a:lstStyle/>
          <a:p>
            <a:pPr algn="just">
              <a:spcAft>
                <a:spcPts val="900"/>
              </a:spcAft>
            </a:pPr>
            <a:r>
              <a:rPr lang="es" sz="4000" dirty="0">
                <a:latin typeface="Aptos" panose="020B0004020202020204" pitchFamily="34" charset="0"/>
              </a:rPr>
              <a:t>El derecho a la privacidad también está expresamente protegido por la </a:t>
            </a:r>
            <a:r>
              <a:rPr lang="es" sz="4000" b="1" dirty="0">
                <a:latin typeface="Aptos" panose="020B0004020202020204" pitchFamily="34" charset="0"/>
              </a:rPr>
              <a:t>Carta de los Derechos Fundamentales de la Unión Europea.</a:t>
            </a:r>
            <a:endParaRPr lang="sk-SK" sz="4000" b="1" dirty="0">
              <a:latin typeface="Aptos" panose="020B0004020202020204" pitchFamily="34" charset="0"/>
            </a:endParaRPr>
          </a:p>
          <a:p>
            <a:pPr marL="0" indent="0">
              <a:spcAft>
                <a:spcPts val="900"/>
              </a:spcAft>
              <a:buNone/>
            </a:pPr>
            <a:endParaRPr lang="sk-SK" sz="4000" b="1" dirty="0">
              <a:latin typeface="Aptos" panose="020B0004020202020204" pitchFamily="34" charset="0"/>
            </a:endParaRPr>
          </a:p>
          <a:p>
            <a:pPr marL="0" indent="0">
              <a:spcAft>
                <a:spcPts val="900"/>
              </a:spcAft>
              <a:buNone/>
            </a:pPr>
            <a:endParaRPr lang="sk-SK" sz="4000" b="1" dirty="0">
              <a:latin typeface="Aptos" panose="020B0004020202020204" pitchFamily="34" charset="0"/>
            </a:endParaRPr>
          </a:p>
          <a:p>
            <a:pPr marL="0" indent="0">
              <a:spcAft>
                <a:spcPts val="900"/>
              </a:spcAft>
              <a:buNone/>
            </a:pPr>
            <a:endParaRPr lang="en-GB" sz="4000" b="1" dirty="0">
              <a:latin typeface="Aptos" panose="020B0004020202020204" pitchFamily="34" charset="0"/>
            </a:endParaRPr>
          </a:p>
          <a:p>
            <a:pPr>
              <a:spcAft>
                <a:spcPts val="900"/>
              </a:spcAft>
            </a:pPr>
            <a:r>
              <a:rPr lang="es" sz="4000" b="1" i="0" dirty="0">
                <a:solidFill>
                  <a:srgbClr val="FFAA5A"/>
                </a:solidFill>
                <a:effectLst/>
                <a:latin typeface="Aptos" panose="020B0004020202020204" pitchFamily="34" charset="0"/>
              </a:rPr>
              <a:t>“Toda persona tiene derecho a la protección de los datos personales que la conciernan”.</a:t>
            </a:r>
          </a:p>
          <a:p>
            <a:pPr>
              <a:spcAft>
                <a:spcPts val="900"/>
              </a:spcAft>
            </a:pPr>
            <a:r>
              <a:rPr lang="es" sz="4000" i="0" dirty="0">
                <a:effectLst/>
                <a:latin typeface="Aptos" panose="020B0004020202020204" pitchFamily="34" charset="0"/>
              </a:rPr>
              <a:t>Este artículo subraya la importancia de </a:t>
            </a:r>
            <a:r>
              <a:rPr lang="es" sz="4000" b="1" i="0" dirty="0">
                <a:effectLst/>
                <a:latin typeface="Aptos" panose="020B0004020202020204" pitchFamily="34" charset="0"/>
              </a:rPr>
              <a:t>salvaguardar los datos personales de las personas</a:t>
            </a:r>
            <a:r>
              <a:rPr lang="es" sz="4000" i="0" dirty="0">
                <a:effectLst/>
                <a:latin typeface="Aptos" panose="020B0004020202020204" pitchFamily="34" charset="0"/>
              </a:rPr>
              <a:t>, que es un aspecto crucial de la privacidad digital en la Unión Europea.</a:t>
            </a:r>
          </a:p>
          <a:p>
            <a:pPr>
              <a:spcAft>
                <a:spcPts val="900"/>
              </a:spcAft>
            </a:pPr>
            <a:endParaRPr lang="en-US" sz="4000" b="1" i="0" dirty="0">
              <a:effectLst/>
              <a:latin typeface="Aptos" panose="020B0004020202020204" pitchFamily="34" charset="0"/>
            </a:endParaRPr>
          </a:p>
        </p:txBody>
      </p:sp>
      <p:sp>
        <p:nvSpPr>
          <p:cNvPr id="4" name="Šípka: nadol 3">
            <a:extLst>
              <a:ext uri="{FF2B5EF4-FFF2-40B4-BE49-F238E27FC236}">
                <a16:creationId xmlns:a16="http://schemas.microsoft.com/office/drawing/2014/main" id="{66FC3496-7F5D-9DE9-DED4-78A27915C385}"/>
              </a:ext>
            </a:extLst>
          </p:cNvPr>
          <p:cNvSpPr/>
          <p:nvPr/>
        </p:nvSpPr>
        <p:spPr>
          <a:xfrm rot="17562278">
            <a:off x="5546950" y="3880512"/>
            <a:ext cx="1676400" cy="1905000"/>
          </a:xfrm>
          <a:prstGeom prst="downArrow">
            <a:avLst/>
          </a:prstGeom>
          <a:solidFill>
            <a:srgbClr val="92BAB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BlokTextu 4">
            <a:extLst>
              <a:ext uri="{FF2B5EF4-FFF2-40B4-BE49-F238E27FC236}">
                <a16:creationId xmlns:a16="http://schemas.microsoft.com/office/drawing/2014/main" id="{A4232E16-DB2E-29BD-1B72-3A4CE2EFC428}"/>
              </a:ext>
            </a:extLst>
          </p:cNvPr>
          <p:cNvSpPr txBox="1"/>
          <p:nvPr/>
        </p:nvSpPr>
        <p:spPr>
          <a:xfrm>
            <a:off x="7570114" y="4727409"/>
            <a:ext cx="2977268" cy="830997"/>
          </a:xfrm>
          <a:prstGeom prst="rect">
            <a:avLst/>
          </a:prstGeom>
          <a:noFill/>
          <a:ln>
            <a:noFill/>
          </a:ln>
        </p:spPr>
        <p:txBody>
          <a:bodyPr wrap="square" rtlCol="0">
            <a:spAutoFit/>
          </a:bodyPr>
          <a:lstStyle/>
          <a:p>
            <a:r>
              <a:rPr lang="es" sz="4800" b="1" dirty="0" err="1">
                <a:latin typeface="Aptos" panose="020B0004020202020204" pitchFamily="34" charset="0"/>
              </a:rPr>
              <a:t>Artículo </a:t>
            </a:r>
            <a:r>
              <a:rPr lang="es" sz="4800" b="1" dirty="0">
                <a:latin typeface="Aptos" panose="020B0004020202020204" pitchFamily="34" charset="0"/>
              </a:rPr>
              <a:t>8</a:t>
            </a:r>
            <a:endParaRPr lang="en-GB" sz="4800" b="1" dirty="0">
              <a:latin typeface="Aptos" panose="020B0004020202020204" pitchFamily="34" charset="0"/>
            </a:endParaRPr>
          </a:p>
        </p:txBody>
      </p:sp>
    </p:spTree>
    <p:extLst>
      <p:ext uri="{BB962C8B-B14F-4D97-AF65-F5344CB8AC3E}">
        <p14:creationId xmlns:p14="http://schemas.microsoft.com/office/powerpoint/2010/main" val="4105800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242241" y="1270243"/>
            <a:ext cx="15773400" cy="1988345"/>
          </a:xfrm>
        </p:spPr>
        <p:txBody>
          <a:bodyPr>
            <a:normAutofit fontScale="90000"/>
          </a:bodyPr>
          <a:lstStyle/>
          <a:p>
            <a:pPr>
              <a:spcAft>
                <a:spcPts val="900"/>
              </a:spcAft>
            </a:pPr>
            <a:r>
              <a:rPr lang="es" sz="6700" dirty="0">
                <a:latin typeface="Aptos" panose="020B0004020202020204" pitchFamily="34" charset="0"/>
                <a:cs typeface="Calibri" panose="020F0502020204030204" pitchFamily="34" charset="0"/>
              </a:rPr>
              <a:t>¿Cuáles son los beneficios de la privacidad digital ? </a:t>
            </a:r>
            <a:br>
              <a:rPr lang="sk-SK" sz="6700" dirty="0">
                <a:latin typeface="Aptos" panose="020B0004020202020204" pitchFamily="34" charset="0"/>
                <a:cs typeface="Calibri" panose="020F0502020204030204" pitchFamily="34" charset="0"/>
              </a:rPr>
            </a:br>
            <a:r>
              <a:rPr lang="es" sz="6700" dirty="0">
                <a:solidFill>
                  <a:srgbClr val="FFAA5A"/>
                </a:solidFill>
                <a:latin typeface="Aptos" panose="020B0004020202020204" pitchFamily="34" charset="0"/>
                <a:cs typeface="Calibri" panose="020F0502020204030204" pitchFamily="34" charset="0"/>
              </a:rPr>
              <a:t>Los efectos positivos de la privacidad digital son:</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B1E4283-66C6-BCF7-B616-5FA84A2B9C85}"/>
              </a:ext>
            </a:extLst>
          </p:cNvPr>
          <p:cNvGrpSpPr/>
          <p:nvPr/>
        </p:nvGrpSpPr>
        <p:grpSpPr>
          <a:xfrm>
            <a:off x="975896" y="3666569"/>
            <a:ext cx="4018203" cy="4065383"/>
            <a:chOff x="0" y="0"/>
            <a:chExt cx="812800" cy="812800"/>
          </a:xfrm>
        </p:grpSpPr>
        <p:sp>
          <p:nvSpPr>
            <p:cNvPr id="21" name="Freeform 7">
              <a:extLst>
                <a:ext uri="{FF2B5EF4-FFF2-40B4-BE49-F238E27FC236}">
                  <a16:creationId xmlns:a16="http://schemas.microsoft.com/office/drawing/2014/main" id="{E468A8E7-5F45-A8FA-F896-5693E3A0BE7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BDB8"/>
            </a:solidFill>
          </p:spPr>
          <p:txBody>
            <a:bodyPr/>
            <a:lstStyle/>
            <a:p>
              <a:endParaRPr lang="en-GB"/>
            </a:p>
          </p:txBody>
        </p:sp>
        <p:sp>
          <p:nvSpPr>
            <p:cNvPr id="22" name="TextBox 8">
              <a:extLst>
                <a:ext uri="{FF2B5EF4-FFF2-40B4-BE49-F238E27FC236}">
                  <a16:creationId xmlns:a16="http://schemas.microsoft.com/office/drawing/2014/main" id="{786DDF31-B1FD-99C6-6202-22ED93FCFDF2}"/>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9">
            <a:extLst>
              <a:ext uri="{FF2B5EF4-FFF2-40B4-BE49-F238E27FC236}">
                <a16:creationId xmlns:a16="http://schemas.microsoft.com/office/drawing/2014/main" id="{12DACE4F-76A8-8A9B-D9D6-A40C6F7C0449}"/>
              </a:ext>
            </a:extLst>
          </p:cNvPr>
          <p:cNvSpPr txBox="1"/>
          <p:nvPr/>
        </p:nvSpPr>
        <p:spPr>
          <a:xfrm>
            <a:off x="1680686" y="4553562"/>
            <a:ext cx="2642674" cy="2170531"/>
          </a:xfrm>
          <a:prstGeom prst="rect">
            <a:avLst/>
          </a:prstGeom>
        </p:spPr>
        <p:txBody>
          <a:bodyPr lIns="0" tIns="0" rIns="0" bIns="0" rtlCol="0" anchor="t">
            <a:spAutoFit/>
          </a:bodyPr>
          <a:lstStyle/>
          <a:p>
            <a:pPr algn="ctr">
              <a:lnSpc>
                <a:spcPts val="3359"/>
              </a:lnSpc>
              <a:spcBef>
                <a:spcPct val="0"/>
              </a:spcBef>
            </a:pPr>
            <a:r>
              <a:rPr lang="es" sz="2800" b="1" dirty="0">
                <a:solidFill>
                  <a:srgbClr val="000000"/>
                </a:solidFill>
                <a:latin typeface="Aptos" panose="020B0004020202020204" pitchFamily="34" charset="0"/>
                <a:ea typeface="Canva Sans Bold"/>
                <a:cs typeface="Canva Sans Bold"/>
                <a:sym typeface="Canva Sans Bold"/>
              </a:rPr>
              <a:t>La capacidad de proteger la información personal y la identidad.</a:t>
            </a:r>
          </a:p>
        </p:txBody>
      </p:sp>
      <p:grpSp>
        <p:nvGrpSpPr>
          <p:cNvPr id="9" name="Group 10">
            <a:extLst>
              <a:ext uri="{FF2B5EF4-FFF2-40B4-BE49-F238E27FC236}">
                <a16:creationId xmlns:a16="http://schemas.microsoft.com/office/drawing/2014/main" id="{6509F261-FC56-F7B3-F487-15752DACFAB2}"/>
              </a:ext>
            </a:extLst>
          </p:cNvPr>
          <p:cNvGrpSpPr/>
          <p:nvPr/>
        </p:nvGrpSpPr>
        <p:grpSpPr>
          <a:xfrm>
            <a:off x="5197704" y="3667552"/>
            <a:ext cx="4017600" cy="4064400"/>
            <a:chOff x="0" y="0"/>
            <a:chExt cx="812800" cy="812800"/>
          </a:xfrm>
        </p:grpSpPr>
        <p:sp>
          <p:nvSpPr>
            <p:cNvPr id="19" name="Freeform 11">
              <a:extLst>
                <a:ext uri="{FF2B5EF4-FFF2-40B4-BE49-F238E27FC236}">
                  <a16:creationId xmlns:a16="http://schemas.microsoft.com/office/drawing/2014/main" id="{03940F23-E1DF-E8D9-C10A-A4033E80526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BDB8"/>
            </a:solidFill>
          </p:spPr>
          <p:txBody>
            <a:bodyPr/>
            <a:lstStyle/>
            <a:p>
              <a:endParaRPr lang="en-GB"/>
            </a:p>
          </p:txBody>
        </p:sp>
        <p:sp>
          <p:nvSpPr>
            <p:cNvPr id="20" name="TextBox 12">
              <a:extLst>
                <a:ext uri="{FF2B5EF4-FFF2-40B4-BE49-F238E27FC236}">
                  <a16:creationId xmlns:a16="http://schemas.microsoft.com/office/drawing/2014/main" id="{82592AB3-2287-50E8-29EC-64EE4CB41E4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3">
            <a:extLst>
              <a:ext uri="{FF2B5EF4-FFF2-40B4-BE49-F238E27FC236}">
                <a16:creationId xmlns:a16="http://schemas.microsoft.com/office/drawing/2014/main" id="{D959F584-FE5A-729B-4E14-2C05226D95B1}"/>
              </a:ext>
            </a:extLst>
          </p:cNvPr>
          <p:cNvGrpSpPr/>
          <p:nvPr/>
        </p:nvGrpSpPr>
        <p:grpSpPr>
          <a:xfrm>
            <a:off x="9478075" y="3667552"/>
            <a:ext cx="4017600" cy="4064400"/>
            <a:chOff x="0" y="0"/>
            <a:chExt cx="812800" cy="812800"/>
          </a:xfrm>
        </p:grpSpPr>
        <p:sp>
          <p:nvSpPr>
            <p:cNvPr id="17" name="Freeform 14">
              <a:extLst>
                <a:ext uri="{FF2B5EF4-FFF2-40B4-BE49-F238E27FC236}">
                  <a16:creationId xmlns:a16="http://schemas.microsoft.com/office/drawing/2014/main" id="{5972999F-921A-7B92-141A-3D1F84C6F58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BDB8"/>
            </a:solidFill>
          </p:spPr>
          <p:txBody>
            <a:bodyPr/>
            <a:lstStyle/>
            <a:p>
              <a:endParaRPr lang="en-GB"/>
            </a:p>
          </p:txBody>
        </p:sp>
        <p:sp>
          <p:nvSpPr>
            <p:cNvPr id="18" name="TextBox 15">
              <a:extLst>
                <a:ext uri="{FF2B5EF4-FFF2-40B4-BE49-F238E27FC236}">
                  <a16:creationId xmlns:a16="http://schemas.microsoft.com/office/drawing/2014/main" id="{6DBFABD0-233F-774F-E4AE-BCD6F99F9453}"/>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6">
            <a:extLst>
              <a:ext uri="{FF2B5EF4-FFF2-40B4-BE49-F238E27FC236}">
                <a16:creationId xmlns:a16="http://schemas.microsoft.com/office/drawing/2014/main" id="{7F12DEA5-E0CF-95C7-A11A-1069D46E489D}"/>
              </a:ext>
            </a:extLst>
          </p:cNvPr>
          <p:cNvGrpSpPr/>
          <p:nvPr/>
        </p:nvGrpSpPr>
        <p:grpSpPr>
          <a:xfrm>
            <a:off x="13883037" y="3667552"/>
            <a:ext cx="4017600" cy="4064400"/>
            <a:chOff x="0" y="0"/>
            <a:chExt cx="812800" cy="812800"/>
          </a:xfrm>
        </p:grpSpPr>
        <p:sp>
          <p:nvSpPr>
            <p:cNvPr id="15" name="Freeform 17">
              <a:extLst>
                <a:ext uri="{FF2B5EF4-FFF2-40B4-BE49-F238E27FC236}">
                  <a16:creationId xmlns:a16="http://schemas.microsoft.com/office/drawing/2014/main" id="{04A96750-3A0A-E1FD-0D2C-EB190BEF6CF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BDB8"/>
            </a:solidFill>
          </p:spPr>
          <p:txBody>
            <a:bodyPr/>
            <a:lstStyle/>
            <a:p>
              <a:endParaRPr lang="en-GB"/>
            </a:p>
          </p:txBody>
        </p:sp>
        <p:sp>
          <p:nvSpPr>
            <p:cNvPr id="16" name="TextBox 18">
              <a:extLst>
                <a:ext uri="{FF2B5EF4-FFF2-40B4-BE49-F238E27FC236}">
                  <a16:creationId xmlns:a16="http://schemas.microsoft.com/office/drawing/2014/main" id="{A26C3C77-3054-E803-F6C0-9A031B2A2799}"/>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9">
            <a:extLst>
              <a:ext uri="{FF2B5EF4-FFF2-40B4-BE49-F238E27FC236}">
                <a16:creationId xmlns:a16="http://schemas.microsoft.com/office/drawing/2014/main" id="{4828F322-E5AA-C8DB-E72F-3BBA0D616E91}"/>
              </a:ext>
            </a:extLst>
          </p:cNvPr>
          <p:cNvSpPr txBox="1"/>
          <p:nvPr/>
        </p:nvSpPr>
        <p:spPr>
          <a:xfrm>
            <a:off x="5885143" y="5143500"/>
            <a:ext cx="2531725" cy="862480"/>
          </a:xfrm>
          <a:prstGeom prst="rect">
            <a:avLst/>
          </a:prstGeom>
        </p:spPr>
        <p:txBody>
          <a:bodyPr lIns="0" tIns="0" rIns="0" bIns="0" rtlCol="0" anchor="t">
            <a:spAutoFit/>
          </a:bodyPr>
          <a:lstStyle/>
          <a:p>
            <a:pPr algn="ctr">
              <a:lnSpc>
                <a:spcPts val="3359"/>
              </a:lnSpc>
              <a:spcBef>
                <a:spcPct val="0"/>
              </a:spcBef>
            </a:pPr>
            <a:r>
              <a:rPr lang="es" sz="2800" b="1" dirty="0">
                <a:solidFill>
                  <a:srgbClr val="000000"/>
                </a:solidFill>
                <a:latin typeface="Aptos" panose="020B0004020202020204" pitchFamily="34" charset="0"/>
                <a:ea typeface="Canva Sans Bold"/>
                <a:cs typeface="Canva Sans Bold"/>
                <a:sym typeface="Canva Sans Bold"/>
              </a:rPr>
              <a:t>Prevención del robo de identidad</a:t>
            </a:r>
          </a:p>
        </p:txBody>
      </p:sp>
      <p:sp>
        <p:nvSpPr>
          <p:cNvPr id="13" name="TextBox 20">
            <a:extLst>
              <a:ext uri="{FF2B5EF4-FFF2-40B4-BE49-F238E27FC236}">
                <a16:creationId xmlns:a16="http://schemas.microsoft.com/office/drawing/2014/main" id="{5AD8B8A7-57E5-D633-CF6A-984B7CBFD4B1}"/>
              </a:ext>
            </a:extLst>
          </p:cNvPr>
          <p:cNvSpPr txBox="1"/>
          <p:nvPr/>
        </p:nvSpPr>
        <p:spPr>
          <a:xfrm>
            <a:off x="10106627" y="4790098"/>
            <a:ext cx="2882615" cy="2170531"/>
          </a:xfrm>
          <a:prstGeom prst="rect">
            <a:avLst/>
          </a:prstGeom>
        </p:spPr>
        <p:txBody>
          <a:bodyPr lIns="0" tIns="0" rIns="0" bIns="0" rtlCol="0" anchor="t">
            <a:spAutoFit/>
          </a:bodyPr>
          <a:lstStyle/>
          <a:p>
            <a:pPr algn="ctr">
              <a:lnSpc>
                <a:spcPts val="3359"/>
              </a:lnSpc>
              <a:spcBef>
                <a:spcPct val="0"/>
              </a:spcBef>
            </a:pPr>
            <a:r>
              <a:rPr lang="es" sz="2800" b="1" dirty="0">
                <a:solidFill>
                  <a:srgbClr val="000000"/>
                </a:solidFill>
                <a:latin typeface="Aptos" panose="020B0004020202020204" pitchFamily="34" charset="0"/>
                <a:ea typeface="Canva Sans Bold"/>
                <a:cs typeface="Canva Sans Bold"/>
                <a:sym typeface="Canva Sans Bold"/>
              </a:rPr>
              <a:t>Prevención de acceso no autorizado, uso indebido y violaciones de datos</a:t>
            </a:r>
          </a:p>
        </p:txBody>
      </p:sp>
      <p:sp>
        <p:nvSpPr>
          <p:cNvPr id="14" name="TextBox 21">
            <a:extLst>
              <a:ext uri="{FF2B5EF4-FFF2-40B4-BE49-F238E27FC236}">
                <a16:creationId xmlns:a16="http://schemas.microsoft.com/office/drawing/2014/main" id="{6FDD6696-5029-A2C2-5BAC-EC37E78466DA}"/>
              </a:ext>
            </a:extLst>
          </p:cNvPr>
          <p:cNvSpPr txBox="1"/>
          <p:nvPr/>
        </p:nvSpPr>
        <p:spPr>
          <a:xfrm>
            <a:off x="14618095" y="4989578"/>
            <a:ext cx="2694009" cy="1298497"/>
          </a:xfrm>
          <a:prstGeom prst="rect">
            <a:avLst/>
          </a:prstGeom>
        </p:spPr>
        <p:txBody>
          <a:bodyPr lIns="0" tIns="0" rIns="0" bIns="0" rtlCol="0" anchor="t">
            <a:spAutoFit/>
          </a:bodyPr>
          <a:lstStyle/>
          <a:p>
            <a:pPr algn="ctr">
              <a:lnSpc>
                <a:spcPts val="3359"/>
              </a:lnSpc>
              <a:spcBef>
                <a:spcPct val="0"/>
              </a:spcBef>
            </a:pPr>
            <a:r>
              <a:rPr lang="es" sz="2800" b="1" dirty="0">
                <a:solidFill>
                  <a:srgbClr val="000000"/>
                </a:solidFill>
                <a:latin typeface="Aptos" panose="020B0004020202020204" pitchFamily="34" charset="0"/>
                <a:ea typeface="Canva Sans Bold"/>
                <a:cs typeface="Canva Sans Bold"/>
                <a:sym typeface="Canva Sans Bold"/>
              </a:rPr>
              <a:t>Evitar la publicidad dirigida</a:t>
            </a:r>
          </a:p>
        </p:txBody>
      </p:sp>
    </p:spTree>
    <p:extLst>
      <p:ext uri="{BB962C8B-B14F-4D97-AF65-F5344CB8AC3E}">
        <p14:creationId xmlns:p14="http://schemas.microsoft.com/office/powerpoint/2010/main" val="2812721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8bc9dea-9bf6-49de-a95a-f1fa7fcbbbfa">
      <Terms xmlns="http://schemas.microsoft.com/office/infopath/2007/PartnerControls"/>
    </lcf76f155ced4ddcb4097134ff3c332f>
    <TaxCatchAll xmlns="86c132ca-d2ce-4f1f-9992-28ad6e1060f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272674-2F0C-4E7C-9BEB-0244C255D351}">
  <ds:schemaRefs>
    <ds:schemaRef ds:uri="http://schemas.microsoft.com/office/2006/metadata/properties"/>
    <ds:schemaRef ds:uri="http://schemas.microsoft.com/office/infopath/2007/PartnerControls"/>
    <ds:schemaRef ds:uri="48bc9dea-9bf6-49de-a95a-f1fa7fcbbbfa"/>
    <ds:schemaRef ds:uri="86c132ca-d2ce-4f1f-9992-28ad6e1060fc"/>
    <ds:schemaRef ds:uri="c4569630-81ac-4fe0-a81e-3f9a2f8dc51d"/>
    <ds:schemaRef ds:uri="31b0f1b5-1a63-45f8-853b-22b3566b22e9"/>
  </ds:schemaRefs>
</ds:datastoreItem>
</file>

<file path=customXml/itemProps2.xml><?xml version="1.0" encoding="utf-8"?>
<ds:datastoreItem xmlns:ds="http://schemas.openxmlformats.org/officeDocument/2006/customXml" ds:itemID="{065BB458-3DAE-4A8A-A0F2-034DF4F7B183}"/>
</file>

<file path=customXml/itemProps3.xml><?xml version="1.0" encoding="utf-8"?>
<ds:datastoreItem xmlns:ds="http://schemas.openxmlformats.org/officeDocument/2006/customXml" ds:itemID="{32EE849A-0EF8-442A-8582-D618F32394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229</TotalTime>
  <Words>2531</Words>
  <Application>Microsoft Office PowerPoint</Application>
  <PresentationFormat>Vlastná</PresentationFormat>
  <Paragraphs>194</Paragraphs>
  <Slides>23</Slides>
  <Notes>17</Notes>
  <HiddenSlides>0</HiddenSlides>
  <MMClips>0</MMClips>
  <ScaleCrop>false</ScaleCrop>
  <HeadingPairs>
    <vt:vector size="4" baseType="variant">
      <vt:variant>
        <vt:lpstr>Motív</vt:lpstr>
      </vt:variant>
      <vt:variant>
        <vt:i4>2</vt:i4>
      </vt:variant>
      <vt:variant>
        <vt:lpstr>Nadpisy snímok</vt:lpstr>
      </vt:variant>
      <vt:variant>
        <vt:i4>23</vt:i4>
      </vt:variant>
    </vt:vector>
  </HeadingPairs>
  <TitlesOfParts>
    <vt:vector size="25" baseType="lpstr">
      <vt:lpstr>Office Theme</vt:lpstr>
      <vt:lpstr>Motív Office</vt:lpstr>
      <vt:lpstr>Privacidad digital: comprensión Privacidad digital</vt:lpstr>
      <vt:lpstr>¿QUÉ PAPEL JUEGA LA TECNOLOGÍA EN NUESTRAS VIDAS?</vt:lpstr>
      <vt:lpstr>Definición de privacidad digital</vt:lpstr>
      <vt:lpstr>Definición de privacidad digital</vt:lpstr>
      <vt:lpstr>El impacto de la privacidad digital en nuestra vida diaria</vt:lpstr>
      <vt:lpstr>¿Por qué es importante la privacidad digital?</vt:lpstr>
      <vt:lpstr>¿Qué es el RGPD, un marco legal aplicado en la UE?</vt:lpstr>
      <vt:lpstr>Privacidad digital: una ley de la Unión Europea</vt:lpstr>
      <vt:lpstr>¿Cuáles son los beneficios de la privacidad digital ?  Los efectos positivos de la privacidad digital son:</vt:lpstr>
      <vt:lpstr>¿Cuáles son las consecuencias negativas de la ausencia de Privacidad Digital?   Los efectos negativos de la ausencia de privacidad digital son varios y pueden tener múltiples consecuencias que impactan en la reputación y los derechos de los usuarios: </vt:lpstr>
      <vt:lpstr>¿Cuáles son los problemas de la falta de privacidad digital?</vt:lpstr>
      <vt:lpstr>¿Cuáles son los elementos claves de la privacidad digital?</vt:lpstr>
      <vt:lpstr>Prezentácia programu PowerPoint</vt:lpstr>
      <vt:lpstr>¿Cuáles son los elementos claves de la privacidad digital?</vt:lpstr>
      <vt:lpstr>1- ¿Qué son las cookies técnicas?</vt:lpstr>
      <vt:lpstr>2- ¿Qué son las cookies analíticas?</vt:lpstr>
      <vt:lpstr>3- ¿Qué son las cookies de creación de perfiles?</vt:lpstr>
      <vt:lpstr>Prezentácia programu PowerPoint</vt:lpstr>
      <vt:lpstr>Prezentácia programu PowerPoint</vt:lpstr>
      <vt:lpstr>Violación de la privacidad  Definición y actores de la violación</vt:lpstr>
      <vt:lpstr>Violación de la Privacidad  ¿Cómo te sientes si violan tu privacidad?</vt:lpstr>
      <vt:lpstr>PRUEBA FINAL</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DIGIWELL: 1. Understanding  Digital Privacy</dc:title>
  <dc:creator>hola hola</dc:creator>
  <cp:lastModifiedBy>aifed</cp:lastModifiedBy>
  <cp:revision>33</cp:revision>
  <dcterms:created xsi:type="dcterms:W3CDTF">2006-08-16T00:00:00Z</dcterms:created>
  <dcterms:modified xsi:type="dcterms:W3CDTF">2024-10-23T12:34:17Z</dcterms:modified>
  <dc:identifier>DAGKcixA18U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