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69" r:id="rId6"/>
  </p:sldMasterIdLst>
  <p:notesMasterIdLst>
    <p:notesMasterId r:id="rId27"/>
  </p:notesMasterIdLst>
  <p:sldIdLst>
    <p:sldId id="307" r:id="rId7"/>
    <p:sldId id="310" r:id="rId8"/>
    <p:sldId id="311" r:id="rId9"/>
    <p:sldId id="312" r:id="rId10"/>
    <p:sldId id="313" r:id="rId11"/>
    <p:sldId id="259" r:id="rId12"/>
    <p:sldId id="262" r:id="rId13"/>
    <p:sldId id="314" r:id="rId14"/>
    <p:sldId id="315" r:id="rId15"/>
    <p:sldId id="316" r:id="rId16"/>
    <p:sldId id="317" r:id="rId17"/>
    <p:sldId id="318" r:id="rId18"/>
    <p:sldId id="319" r:id="rId19"/>
    <p:sldId id="269" r:id="rId20"/>
    <p:sldId id="320" r:id="rId21"/>
    <p:sldId id="321" r:id="rId22"/>
    <p:sldId id="272" r:id="rId23"/>
    <p:sldId id="273" r:id="rId24"/>
    <p:sldId id="278" r:id="rId25"/>
    <p:sldId id="265" r:id="rId26"/>
  </p:sldIdLst>
  <p:sldSz cx="18288000" cy="10287000"/>
  <p:notesSz cx="6858000" cy="9144000"/>
  <p:embeddedFontLst>
    <p:embeddedFont>
      <p:font typeface="Cambria" panose="02040503050406030204" pitchFamily="18" charset="0"/>
      <p:regular r:id="rId28"/>
      <p:bold r:id="rId29"/>
      <p:italic r:id="rId30"/>
      <p:boldItalic r:id="rId31"/>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8234A-C9D9-4E47-A2CD-F85523EA502A}" v="3" dt="2024-10-23T12:34:32.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2358234A-C9D9-4E47-A2CD-F85523EA502A}"/>
    <pc:docChg chg="delSld">
      <pc:chgData name="Martina Hanová" userId="S::hanova@uniag.sk::3d22e42d-bb89-40fb-8988-9efa43568f68" providerId="AD" clId="Web-{2358234A-C9D9-4E47-A2CD-F85523EA502A}" dt="2024-10-23T12:34:32.127" v="2"/>
      <pc:docMkLst>
        <pc:docMk/>
      </pc:docMkLst>
      <pc:sldChg chg="del">
        <pc:chgData name="Martina Hanová" userId="S::hanova@uniag.sk::3d22e42d-bb89-40fb-8988-9efa43568f68" providerId="AD" clId="Web-{2358234A-C9D9-4E47-A2CD-F85523EA502A}" dt="2024-10-23T12:34:32.127" v="2"/>
        <pc:sldMkLst>
          <pc:docMk/>
          <pc:sldMk cId="0" sldId="282"/>
        </pc:sldMkLst>
      </pc:sldChg>
      <pc:sldChg chg="del">
        <pc:chgData name="Martina Hanová" userId="S::hanova@uniag.sk::3d22e42d-bb89-40fb-8988-9efa43568f68" providerId="AD" clId="Web-{2358234A-C9D9-4E47-A2CD-F85523EA502A}" dt="2024-10-23T12:34:26.971" v="0"/>
        <pc:sldMkLst>
          <pc:docMk/>
          <pc:sldMk cId="3068211290" sldId="290"/>
        </pc:sldMkLst>
      </pc:sldChg>
      <pc:sldChg chg="del">
        <pc:chgData name="Martina Hanová" userId="S::hanova@uniag.sk::3d22e42d-bb89-40fb-8988-9efa43568f68" providerId="AD" clId="Web-{2358234A-C9D9-4E47-A2CD-F85523EA502A}" dt="2024-10-23T12:34:30.846" v="1"/>
        <pc:sldMkLst>
          <pc:docMk/>
          <pc:sldMk cId="4120888116" sldId="3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7F8C5-2147-47F9-A575-B57D292C9C0F}"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FD996AC3-2EDE-4221-85AD-C1349B49BC6A}">
      <dgm:prSet custT="1"/>
      <dgm:spPr/>
      <dgm:t>
        <a:bodyPr/>
        <a:lstStyle/>
        <a:p>
          <a:r>
            <a:rPr lang="es" sz="4000" dirty="0">
              <a:latin typeface="Aptos" panose="020B0004020202020204" pitchFamily="34" charset="0"/>
              <a:ea typeface="Inter"/>
              <a:cs typeface="Inter"/>
              <a:sym typeface="Inter"/>
            </a:rPr>
            <a:t>¿Qué crees que es el phishing?</a:t>
          </a:r>
          <a:endParaRPr lang="en-US" sz="4000" dirty="0">
            <a:latin typeface="Aptos" panose="020B0004020202020204" pitchFamily="34" charset="0"/>
          </a:endParaRPr>
        </a:p>
      </dgm:t>
    </dgm:pt>
    <dgm:pt modelId="{4CB0B043-98FF-4B67-8BFD-9ED36802F02C}" type="parTrans" cxnId="{1F9BA073-B6FB-4F9F-A167-C19854217788}">
      <dgm:prSet/>
      <dgm:spPr/>
      <dgm:t>
        <a:bodyPr/>
        <a:lstStyle/>
        <a:p>
          <a:endParaRPr lang="en-US" sz="2800">
            <a:latin typeface="Aptos" panose="020B0004020202020204" pitchFamily="34" charset="0"/>
          </a:endParaRPr>
        </a:p>
      </dgm:t>
    </dgm:pt>
    <dgm:pt modelId="{D8534C3A-9749-4FD8-BDFB-E707F39AB874}" type="sibTrans" cxnId="{1F9BA073-B6FB-4F9F-A167-C19854217788}">
      <dgm:prSet/>
      <dgm:spPr/>
      <dgm:t>
        <a:bodyPr/>
        <a:lstStyle/>
        <a:p>
          <a:endParaRPr lang="en-US">
            <a:latin typeface="Aptos" panose="020B0004020202020204" pitchFamily="34" charset="0"/>
          </a:endParaRPr>
        </a:p>
      </dgm:t>
    </dgm:pt>
    <dgm:pt modelId="{EC11C502-9B59-4944-92F6-0B5403136BAE}">
      <dgm:prSet custT="1"/>
      <dgm:spPr/>
      <dgm:t>
        <a:bodyPr/>
        <a:lstStyle/>
        <a:p>
          <a:r>
            <a:rPr lang="es" sz="4000">
              <a:latin typeface="Aptos" panose="020B0004020202020204" pitchFamily="34" charset="0"/>
              <a:ea typeface="Inter"/>
              <a:cs typeface="Inter"/>
              <a:sym typeface="Inter"/>
            </a:rPr>
            <a:t>¿Qué pistas suelen alertarte de que un mensaje podría ser un intento de phishing?</a:t>
          </a:r>
          <a:endParaRPr lang="en-US" sz="4000" dirty="0">
            <a:latin typeface="Aptos" panose="020B0004020202020204" pitchFamily="34" charset="0"/>
          </a:endParaRPr>
        </a:p>
      </dgm:t>
    </dgm:pt>
    <dgm:pt modelId="{DE40E66C-F261-44F1-87FF-6A2AD644B46E}" type="parTrans" cxnId="{63F379C3-1953-4323-A6AF-8CFB3E4A9566}">
      <dgm:prSet/>
      <dgm:spPr/>
      <dgm:t>
        <a:bodyPr/>
        <a:lstStyle/>
        <a:p>
          <a:endParaRPr lang="en-US" sz="2800">
            <a:latin typeface="Aptos" panose="020B0004020202020204" pitchFamily="34" charset="0"/>
          </a:endParaRPr>
        </a:p>
      </dgm:t>
    </dgm:pt>
    <dgm:pt modelId="{4DF339E1-469F-4B71-A228-3D55713A966E}" type="sibTrans" cxnId="{63F379C3-1953-4323-A6AF-8CFB3E4A9566}">
      <dgm:prSet/>
      <dgm:spPr/>
      <dgm:t>
        <a:bodyPr/>
        <a:lstStyle/>
        <a:p>
          <a:endParaRPr lang="en-US">
            <a:latin typeface="Aptos" panose="020B0004020202020204" pitchFamily="34" charset="0"/>
          </a:endParaRPr>
        </a:p>
      </dgm:t>
    </dgm:pt>
    <dgm:pt modelId="{5A5933B3-638B-42D8-BAAB-8A126D8C74F7}">
      <dgm:prSet custT="1"/>
      <dgm:spPr/>
      <dgm:t>
        <a:bodyPr/>
        <a:lstStyle/>
        <a:p>
          <a:r>
            <a:rPr lang="es" sz="4000" dirty="0">
              <a:latin typeface="Aptos" panose="020B0004020202020204" pitchFamily="34" charset="0"/>
              <a:ea typeface="Inter"/>
              <a:cs typeface="Inter"/>
              <a:sym typeface="Inter"/>
            </a:rPr>
            <a:t>¿Alguna vez has sido víctima de phishing o conoces a alguien que lo haya sido?</a:t>
          </a:r>
          <a:endParaRPr lang="en-US" sz="4000" dirty="0">
            <a:latin typeface="Aptos" panose="020B0004020202020204" pitchFamily="34" charset="0"/>
          </a:endParaRPr>
        </a:p>
      </dgm:t>
    </dgm:pt>
    <dgm:pt modelId="{ACAF7926-6414-40AE-99D8-F45652477851}" type="parTrans" cxnId="{C78E26E0-F2DD-4E75-8ABB-051DEECE9D8C}">
      <dgm:prSet/>
      <dgm:spPr/>
      <dgm:t>
        <a:bodyPr/>
        <a:lstStyle/>
        <a:p>
          <a:endParaRPr lang="en-US" sz="2800">
            <a:latin typeface="Aptos" panose="020B0004020202020204" pitchFamily="34" charset="0"/>
          </a:endParaRPr>
        </a:p>
      </dgm:t>
    </dgm:pt>
    <dgm:pt modelId="{C51B2801-8AD2-4EED-A6DB-C80FF3221A60}" type="sibTrans" cxnId="{C78E26E0-F2DD-4E75-8ABB-051DEECE9D8C}">
      <dgm:prSet/>
      <dgm:spPr/>
      <dgm:t>
        <a:bodyPr/>
        <a:lstStyle/>
        <a:p>
          <a:endParaRPr lang="en-US">
            <a:latin typeface="Aptos" panose="020B0004020202020204" pitchFamily="34" charset="0"/>
          </a:endParaRPr>
        </a:p>
      </dgm:t>
    </dgm:pt>
    <dgm:pt modelId="{51A94D5F-03AE-4E59-BA61-20DAE9520598}">
      <dgm:prSet custT="1"/>
      <dgm:spPr/>
      <dgm:t>
        <a:bodyPr/>
        <a:lstStyle/>
        <a:p>
          <a:r>
            <a:rPr lang="es" sz="4000" dirty="0">
              <a:solidFill>
                <a:schemeClr val="bg1"/>
              </a:solidFill>
              <a:latin typeface="Aptos" panose="020B0004020202020204" pitchFamily="34" charset="0"/>
              <a:ea typeface="Inter"/>
              <a:cs typeface="Inter"/>
              <a:sym typeface="Inter"/>
            </a:rPr>
            <a:t>¿Tiene algún ejemplo reciente de phishing que le gustaría compartir?</a:t>
          </a:r>
          <a:endParaRPr lang="en-GB" sz="4000" dirty="0">
            <a:solidFill>
              <a:schemeClr val="bg1"/>
            </a:solidFill>
            <a:latin typeface="Aptos" panose="020B0004020202020204" pitchFamily="34" charset="0"/>
          </a:endParaRPr>
        </a:p>
      </dgm:t>
    </dgm:pt>
    <dgm:pt modelId="{E2EED633-54E9-4123-9CA1-1028285AE72C}" type="parTrans" cxnId="{60EDBFF9-EF9B-431B-900B-DA049256C2DD}">
      <dgm:prSet/>
      <dgm:spPr/>
      <dgm:t>
        <a:bodyPr/>
        <a:lstStyle/>
        <a:p>
          <a:endParaRPr lang="en-GB"/>
        </a:p>
      </dgm:t>
    </dgm:pt>
    <dgm:pt modelId="{06E999FD-D9EC-4E69-8A89-44C69CF33279}" type="sibTrans" cxnId="{60EDBFF9-EF9B-431B-900B-DA049256C2DD}">
      <dgm:prSet/>
      <dgm:spPr/>
      <dgm:t>
        <a:bodyPr/>
        <a:lstStyle/>
        <a:p>
          <a:endParaRPr lang="en-GB"/>
        </a:p>
      </dgm:t>
    </dgm:pt>
    <dgm:pt modelId="{B3F6A303-365F-43A5-9A5D-28931EA0EBC2}" type="pres">
      <dgm:prSet presAssocID="{AE67F8C5-2147-47F9-A575-B57D292C9C0F}" presName="outerComposite" presStyleCnt="0">
        <dgm:presLayoutVars>
          <dgm:chMax val="5"/>
          <dgm:dir/>
          <dgm:resizeHandles val="exact"/>
        </dgm:presLayoutVars>
      </dgm:prSet>
      <dgm:spPr/>
    </dgm:pt>
    <dgm:pt modelId="{B2DD08DB-FA21-4BBE-B55E-D9BB6EFA5BAA}" type="pres">
      <dgm:prSet presAssocID="{AE67F8C5-2147-47F9-A575-B57D292C9C0F}" presName="dummyMaxCanvas" presStyleCnt="0">
        <dgm:presLayoutVars/>
      </dgm:prSet>
      <dgm:spPr/>
    </dgm:pt>
    <dgm:pt modelId="{FA74487E-19BB-4C30-B7C6-BCD8680483BF}" type="pres">
      <dgm:prSet presAssocID="{AE67F8C5-2147-47F9-A575-B57D292C9C0F}" presName="FourNodes_1" presStyleLbl="node1" presStyleIdx="0" presStyleCnt="4">
        <dgm:presLayoutVars>
          <dgm:bulletEnabled val="1"/>
        </dgm:presLayoutVars>
      </dgm:prSet>
      <dgm:spPr/>
    </dgm:pt>
    <dgm:pt modelId="{B41085AF-525F-4712-9B38-3CDBE5A733EE}" type="pres">
      <dgm:prSet presAssocID="{AE67F8C5-2147-47F9-A575-B57D292C9C0F}" presName="FourNodes_2" presStyleLbl="node1" presStyleIdx="1" presStyleCnt="4">
        <dgm:presLayoutVars>
          <dgm:bulletEnabled val="1"/>
        </dgm:presLayoutVars>
      </dgm:prSet>
      <dgm:spPr/>
    </dgm:pt>
    <dgm:pt modelId="{39377F6E-7C2D-4817-AF67-43CD42F04E65}" type="pres">
      <dgm:prSet presAssocID="{AE67F8C5-2147-47F9-A575-B57D292C9C0F}" presName="FourNodes_3" presStyleLbl="node1" presStyleIdx="2" presStyleCnt="4">
        <dgm:presLayoutVars>
          <dgm:bulletEnabled val="1"/>
        </dgm:presLayoutVars>
      </dgm:prSet>
      <dgm:spPr/>
    </dgm:pt>
    <dgm:pt modelId="{CE8F1E9D-1831-4E20-8AFB-CD5C0E628F57}" type="pres">
      <dgm:prSet presAssocID="{AE67F8C5-2147-47F9-A575-B57D292C9C0F}" presName="FourNodes_4" presStyleLbl="node1" presStyleIdx="3" presStyleCnt="4">
        <dgm:presLayoutVars>
          <dgm:bulletEnabled val="1"/>
        </dgm:presLayoutVars>
      </dgm:prSet>
      <dgm:spPr/>
    </dgm:pt>
    <dgm:pt modelId="{81AAC059-7238-4E15-9B16-CC46383664AA}" type="pres">
      <dgm:prSet presAssocID="{AE67F8C5-2147-47F9-A575-B57D292C9C0F}" presName="FourConn_1-2" presStyleLbl="fgAccFollowNode1" presStyleIdx="0" presStyleCnt="3">
        <dgm:presLayoutVars>
          <dgm:bulletEnabled val="1"/>
        </dgm:presLayoutVars>
      </dgm:prSet>
      <dgm:spPr/>
    </dgm:pt>
    <dgm:pt modelId="{B87A072C-8C89-4B9B-8E7E-E4657F1104D8}" type="pres">
      <dgm:prSet presAssocID="{AE67F8C5-2147-47F9-A575-B57D292C9C0F}" presName="FourConn_2-3" presStyleLbl="fgAccFollowNode1" presStyleIdx="1" presStyleCnt="3">
        <dgm:presLayoutVars>
          <dgm:bulletEnabled val="1"/>
        </dgm:presLayoutVars>
      </dgm:prSet>
      <dgm:spPr/>
    </dgm:pt>
    <dgm:pt modelId="{83CCDF6A-E9F2-4E90-A872-18035F2D0B84}" type="pres">
      <dgm:prSet presAssocID="{AE67F8C5-2147-47F9-A575-B57D292C9C0F}" presName="FourConn_3-4" presStyleLbl="fgAccFollowNode1" presStyleIdx="2" presStyleCnt="3">
        <dgm:presLayoutVars>
          <dgm:bulletEnabled val="1"/>
        </dgm:presLayoutVars>
      </dgm:prSet>
      <dgm:spPr/>
    </dgm:pt>
    <dgm:pt modelId="{BBD6433F-6791-4565-88CB-15CF85157FF9}" type="pres">
      <dgm:prSet presAssocID="{AE67F8C5-2147-47F9-A575-B57D292C9C0F}" presName="FourNodes_1_text" presStyleLbl="node1" presStyleIdx="3" presStyleCnt="4">
        <dgm:presLayoutVars>
          <dgm:bulletEnabled val="1"/>
        </dgm:presLayoutVars>
      </dgm:prSet>
      <dgm:spPr/>
    </dgm:pt>
    <dgm:pt modelId="{5827357D-FE17-467D-A387-F53370390C96}" type="pres">
      <dgm:prSet presAssocID="{AE67F8C5-2147-47F9-A575-B57D292C9C0F}" presName="FourNodes_2_text" presStyleLbl="node1" presStyleIdx="3" presStyleCnt="4">
        <dgm:presLayoutVars>
          <dgm:bulletEnabled val="1"/>
        </dgm:presLayoutVars>
      </dgm:prSet>
      <dgm:spPr/>
    </dgm:pt>
    <dgm:pt modelId="{72E9CAC0-DDD9-41A6-AD55-D80C60D923C5}" type="pres">
      <dgm:prSet presAssocID="{AE67F8C5-2147-47F9-A575-B57D292C9C0F}" presName="FourNodes_3_text" presStyleLbl="node1" presStyleIdx="3" presStyleCnt="4">
        <dgm:presLayoutVars>
          <dgm:bulletEnabled val="1"/>
        </dgm:presLayoutVars>
      </dgm:prSet>
      <dgm:spPr/>
    </dgm:pt>
    <dgm:pt modelId="{1E0E32B0-213E-4EE7-85FC-81E349A7BDA2}" type="pres">
      <dgm:prSet presAssocID="{AE67F8C5-2147-47F9-A575-B57D292C9C0F}" presName="FourNodes_4_text" presStyleLbl="node1" presStyleIdx="3" presStyleCnt="4">
        <dgm:presLayoutVars>
          <dgm:bulletEnabled val="1"/>
        </dgm:presLayoutVars>
      </dgm:prSet>
      <dgm:spPr/>
    </dgm:pt>
  </dgm:ptLst>
  <dgm:cxnLst>
    <dgm:cxn modelId="{FDA47900-86C9-45FC-8ADC-223FAFFC57CA}" type="presOf" srcId="{4DF339E1-469F-4B71-A228-3D55713A966E}" destId="{B87A072C-8C89-4B9B-8E7E-E4657F1104D8}" srcOrd="0" destOrd="0" presId="urn:microsoft.com/office/officeart/2005/8/layout/vProcess5"/>
    <dgm:cxn modelId="{BEF17439-B183-45CE-8BF4-5F40AB6C97CD}" type="presOf" srcId="{FD996AC3-2EDE-4221-85AD-C1349B49BC6A}" destId="{FA74487E-19BB-4C30-B7C6-BCD8680483BF}" srcOrd="0" destOrd="0" presId="urn:microsoft.com/office/officeart/2005/8/layout/vProcess5"/>
    <dgm:cxn modelId="{E5AF603D-724D-4A9F-9BA6-0EFA1328AEB7}" type="presOf" srcId="{EC11C502-9B59-4944-92F6-0B5403136BAE}" destId="{5827357D-FE17-467D-A387-F53370390C96}" srcOrd="1" destOrd="0" presId="urn:microsoft.com/office/officeart/2005/8/layout/vProcess5"/>
    <dgm:cxn modelId="{245AD73D-C88A-4ECF-841A-F7CFAB07B653}" type="presOf" srcId="{D8534C3A-9749-4FD8-BDFB-E707F39AB874}" destId="{81AAC059-7238-4E15-9B16-CC46383664AA}" srcOrd="0" destOrd="0" presId="urn:microsoft.com/office/officeart/2005/8/layout/vProcess5"/>
    <dgm:cxn modelId="{37237660-F696-42AC-BCB7-B55B604F9C1D}" type="presOf" srcId="{FD996AC3-2EDE-4221-85AD-C1349B49BC6A}" destId="{BBD6433F-6791-4565-88CB-15CF85157FF9}" srcOrd="1" destOrd="0" presId="urn:microsoft.com/office/officeart/2005/8/layout/vProcess5"/>
    <dgm:cxn modelId="{87818063-9470-4039-AFF7-DCDB54C3C8C1}" type="presOf" srcId="{5A5933B3-638B-42D8-BAAB-8A126D8C74F7}" destId="{39377F6E-7C2D-4817-AF67-43CD42F04E65}" srcOrd="0" destOrd="0" presId="urn:microsoft.com/office/officeart/2005/8/layout/vProcess5"/>
    <dgm:cxn modelId="{25D9BC4C-7158-4BF9-B14F-289278254BDB}" type="presOf" srcId="{51A94D5F-03AE-4E59-BA61-20DAE9520598}" destId="{1E0E32B0-213E-4EE7-85FC-81E349A7BDA2}" srcOrd="1" destOrd="0" presId="urn:microsoft.com/office/officeart/2005/8/layout/vProcess5"/>
    <dgm:cxn modelId="{1F9BA073-B6FB-4F9F-A167-C19854217788}" srcId="{AE67F8C5-2147-47F9-A575-B57D292C9C0F}" destId="{FD996AC3-2EDE-4221-85AD-C1349B49BC6A}" srcOrd="0" destOrd="0" parTransId="{4CB0B043-98FF-4B67-8BFD-9ED36802F02C}" sibTransId="{D8534C3A-9749-4FD8-BDFB-E707F39AB874}"/>
    <dgm:cxn modelId="{37566581-B049-4A2D-B4EF-A89F97692E6E}" type="presOf" srcId="{EC11C502-9B59-4944-92F6-0B5403136BAE}" destId="{B41085AF-525F-4712-9B38-3CDBE5A733EE}" srcOrd="0" destOrd="0" presId="urn:microsoft.com/office/officeart/2005/8/layout/vProcess5"/>
    <dgm:cxn modelId="{D1E0A58D-3FE7-4FAE-BD91-A9BE8C1BD793}" type="presOf" srcId="{C51B2801-8AD2-4EED-A6DB-C80FF3221A60}" destId="{83CCDF6A-E9F2-4E90-A872-18035F2D0B84}" srcOrd="0" destOrd="0" presId="urn:microsoft.com/office/officeart/2005/8/layout/vProcess5"/>
    <dgm:cxn modelId="{8EAA4D9B-C145-44BF-AB45-2CB71795CF8F}" type="presOf" srcId="{AE67F8C5-2147-47F9-A575-B57D292C9C0F}" destId="{B3F6A303-365F-43A5-9A5D-28931EA0EBC2}" srcOrd="0" destOrd="0" presId="urn:microsoft.com/office/officeart/2005/8/layout/vProcess5"/>
    <dgm:cxn modelId="{63F379C3-1953-4323-A6AF-8CFB3E4A9566}" srcId="{AE67F8C5-2147-47F9-A575-B57D292C9C0F}" destId="{EC11C502-9B59-4944-92F6-0B5403136BAE}" srcOrd="1" destOrd="0" parTransId="{DE40E66C-F261-44F1-87FF-6A2AD644B46E}" sibTransId="{4DF339E1-469F-4B71-A228-3D55713A966E}"/>
    <dgm:cxn modelId="{FBC31FD2-3772-40A7-83AB-A6232E4CBD6B}" type="presOf" srcId="{5A5933B3-638B-42D8-BAAB-8A126D8C74F7}" destId="{72E9CAC0-DDD9-41A6-AD55-D80C60D923C5}" srcOrd="1" destOrd="0" presId="urn:microsoft.com/office/officeart/2005/8/layout/vProcess5"/>
    <dgm:cxn modelId="{A38A1BDA-0E3C-41E0-A484-84D2A66A6052}" type="presOf" srcId="{51A94D5F-03AE-4E59-BA61-20DAE9520598}" destId="{CE8F1E9D-1831-4E20-8AFB-CD5C0E628F57}" srcOrd="0" destOrd="0" presId="urn:microsoft.com/office/officeart/2005/8/layout/vProcess5"/>
    <dgm:cxn modelId="{C78E26E0-F2DD-4E75-8ABB-051DEECE9D8C}" srcId="{AE67F8C5-2147-47F9-A575-B57D292C9C0F}" destId="{5A5933B3-638B-42D8-BAAB-8A126D8C74F7}" srcOrd="2" destOrd="0" parTransId="{ACAF7926-6414-40AE-99D8-F45652477851}" sibTransId="{C51B2801-8AD2-4EED-A6DB-C80FF3221A60}"/>
    <dgm:cxn modelId="{60EDBFF9-EF9B-431B-900B-DA049256C2DD}" srcId="{AE67F8C5-2147-47F9-A575-B57D292C9C0F}" destId="{51A94D5F-03AE-4E59-BA61-20DAE9520598}" srcOrd="3" destOrd="0" parTransId="{E2EED633-54E9-4123-9CA1-1028285AE72C}" sibTransId="{06E999FD-D9EC-4E69-8A89-44C69CF33279}"/>
    <dgm:cxn modelId="{1491B4B5-2167-4D90-BCD3-C07F0E1EE500}" type="presParOf" srcId="{B3F6A303-365F-43A5-9A5D-28931EA0EBC2}" destId="{B2DD08DB-FA21-4BBE-B55E-D9BB6EFA5BAA}" srcOrd="0" destOrd="0" presId="urn:microsoft.com/office/officeart/2005/8/layout/vProcess5"/>
    <dgm:cxn modelId="{2A6F97A5-E20C-46AB-8D1A-014C2324C712}" type="presParOf" srcId="{B3F6A303-365F-43A5-9A5D-28931EA0EBC2}" destId="{FA74487E-19BB-4C30-B7C6-BCD8680483BF}" srcOrd="1" destOrd="0" presId="urn:microsoft.com/office/officeart/2005/8/layout/vProcess5"/>
    <dgm:cxn modelId="{CE8EA301-B462-4B1D-AE42-86303CBF40D7}" type="presParOf" srcId="{B3F6A303-365F-43A5-9A5D-28931EA0EBC2}" destId="{B41085AF-525F-4712-9B38-3CDBE5A733EE}" srcOrd="2" destOrd="0" presId="urn:microsoft.com/office/officeart/2005/8/layout/vProcess5"/>
    <dgm:cxn modelId="{ED1282C8-308A-4A0A-BA6B-DEAA2B9AE4FE}" type="presParOf" srcId="{B3F6A303-365F-43A5-9A5D-28931EA0EBC2}" destId="{39377F6E-7C2D-4817-AF67-43CD42F04E65}" srcOrd="3" destOrd="0" presId="urn:microsoft.com/office/officeart/2005/8/layout/vProcess5"/>
    <dgm:cxn modelId="{EAC1D8C5-A49E-46CA-A71C-58813988DD55}" type="presParOf" srcId="{B3F6A303-365F-43A5-9A5D-28931EA0EBC2}" destId="{CE8F1E9D-1831-4E20-8AFB-CD5C0E628F57}" srcOrd="4" destOrd="0" presId="urn:microsoft.com/office/officeart/2005/8/layout/vProcess5"/>
    <dgm:cxn modelId="{52E2BEF1-C823-447C-8004-2607E7658110}" type="presParOf" srcId="{B3F6A303-365F-43A5-9A5D-28931EA0EBC2}" destId="{81AAC059-7238-4E15-9B16-CC46383664AA}" srcOrd="5" destOrd="0" presId="urn:microsoft.com/office/officeart/2005/8/layout/vProcess5"/>
    <dgm:cxn modelId="{CD0856A1-E771-4A68-995C-BD7EBE7A8F21}" type="presParOf" srcId="{B3F6A303-365F-43A5-9A5D-28931EA0EBC2}" destId="{B87A072C-8C89-4B9B-8E7E-E4657F1104D8}" srcOrd="6" destOrd="0" presId="urn:microsoft.com/office/officeart/2005/8/layout/vProcess5"/>
    <dgm:cxn modelId="{59280F49-DCF8-48C8-B263-378A3FA5B7B5}" type="presParOf" srcId="{B3F6A303-365F-43A5-9A5D-28931EA0EBC2}" destId="{83CCDF6A-E9F2-4E90-A872-18035F2D0B84}" srcOrd="7" destOrd="0" presId="urn:microsoft.com/office/officeart/2005/8/layout/vProcess5"/>
    <dgm:cxn modelId="{3FCC1788-5D26-45DC-966A-84DDB525CFF9}" type="presParOf" srcId="{B3F6A303-365F-43A5-9A5D-28931EA0EBC2}" destId="{BBD6433F-6791-4565-88CB-15CF85157FF9}" srcOrd="8" destOrd="0" presId="urn:microsoft.com/office/officeart/2005/8/layout/vProcess5"/>
    <dgm:cxn modelId="{4918B4E4-F7F5-41B3-8A2B-C204F7ADA0F0}" type="presParOf" srcId="{B3F6A303-365F-43A5-9A5D-28931EA0EBC2}" destId="{5827357D-FE17-467D-A387-F53370390C96}" srcOrd="9" destOrd="0" presId="urn:microsoft.com/office/officeart/2005/8/layout/vProcess5"/>
    <dgm:cxn modelId="{799E684D-00A6-46EC-9116-6B3BEC785CB6}" type="presParOf" srcId="{B3F6A303-365F-43A5-9A5D-28931EA0EBC2}" destId="{72E9CAC0-DDD9-41A6-AD55-D80C60D923C5}" srcOrd="10" destOrd="0" presId="urn:microsoft.com/office/officeart/2005/8/layout/vProcess5"/>
    <dgm:cxn modelId="{00FE7AA8-3F3C-4B5C-9AB1-2AD5A1F4F75A}" type="presParOf" srcId="{B3F6A303-365F-43A5-9A5D-28931EA0EBC2}" destId="{1E0E32B0-213E-4EE7-85FC-81E349A7BD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4487E-19BB-4C30-B7C6-BCD8680483BF}">
      <dsp:nvSpPr>
        <dsp:cNvPr id="0" name=""/>
        <dsp:cNvSpPr/>
      </dsp:nvSpPr>
      <dsp:spPr>
        <a:xfrm>
          <a:off x="0" y="0"/>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 sz="4000" kern="1200" dirty="0">
              <a:latin typeface="Aptos" panose="020B0004020202020204" pitchFamily="34" charset="0"/>
              <a:ea typeface="Inter"/>
              <a:cs typeface="Inter"/>
              <a:sym typeface="Inter"/>
            </a:rPr>
            <a:t>¿Qué crees que es el phishing?</a:t>
          </a:r>
          <a:endParaRPr lang="en-US" sz="4000" kern="1200" dirty="0">
            <a:latin typeface="Aptos" panose="020B0004020202020204" pitchFamily="34" charset="0"/>
          </a:endParaRPr>
        </a:p>
      </dsp:txBody>
      <dsp:txXfrm>
        <a:off x="42069" y="42069"/>
        <a:ext cx="10947426" cy="1352201"/>
      </dsp:txXfrm>
    </dsp:sp>
    <dsp:sp modelId="{B41085AF-525F-4712-9B38-3CDBE5A733EE}">
      <dsp:nvSpPr>
        <dsp:cNvPr id="0" name=""/>
        <dsp:cNvSpPr/>
      </dsp:nvSpPr>
      <dsp:spPr>
        <a:xfrm>
          <a:off x="1056817" y="1697492"/>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 sz="4000" kern="1200">
              <a:latin typeface="Aptos" panose="020B0004020202020204" pitchFamily="34" charset="0"/>
              <a:ea typeface="Inter"/>
              <a:cs typeface="Inter"/>
              <a:sym typeface="Inter"/>
            </a:rPr>
            <a:t>¿Qué pistas suelen alertarte de que un mensaje podría ser un intento de phishing?</a:t>
          </a:r>
          <a:endParaRPr lang="en-US" sz="4000" kern="1200" dirty="0">
            <a:latin typeface="Aptos" panose="020B0004020202020204" pitchFamily="34" charset="0"/>
          </a:endParaRPr>
        </a:p>
      </dsp:txBody>
      <dsp:txXfrm>
        <a:off x="1098886" y="1739561"/>
        <a:ext cx="10544143" cy="1352201"/>
      </dsp:txXfrm>
    </dsp:sp>
    <dsp:sp modelId="{39377F6E-7C2D-4817-AF67-43CD42F04E65}">
      <dsp:nvSpPr>
        <dsp:cNvPr id="0" name=""/>
        <dsp:cNvSpPr/>
      </dsp:nvSpPr>
      <dsp:spPr>
        <a:xfrm>
          <a:off x="2097862" y="3394984"/>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 sz="4000" kern="1200" dirty="0">
              <a:latin typeface="Aptos" panose="020B0004020202020204" pitchFamily="34" charset="0"/>
              <a:ea typeface="Inter"/>
              <a:cs typeface="Inter"/>
              <a:sym typeface="Inter"/>
            </a:rPr>
            <a:t>¿Alguna vez has sido víctima de phishing o conoces a alguien que lo haya sido?</a:t>
          </a:r>
          <a:endParaRPr lang="en-US" sz="4000" kern="1200" dirty="0">
            <a:latin typeface="Aptos" panose="020B0004020202020204" pitchFamily="34" charset="0"/>
          </a:endParaRPr>
        </a:p>
      </dsp:txBody>
      <dsp:txXfrm>
        <a:off x="2139931" y="3437053"/>
        <a:ext cx="10559916" cy="1352201"/>
      </dsp:txXfrm>
    </dsp:sp>
    <dsp:sp modelId="{CE8F1E9D-1831-4E20-8AFB-CD5C0E628F57}">
      <dsp:nvSpPr>
        <dsp:cNvPr id="0" name=""/>
        <dsp:cNvSpPr/>
      </dsp:nvSpPr>
      <dsp:spPr>
        <a:xfrm>
          <a:off x="3154680" y="5092476"/>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 sz="4000" kern="1200" dirty="0">
              <a:solidFill>
                <a:schemeClr val="bg1"/>
              </a:solidFill>
              <a:latin typeface="Aptos" panose="020B0004020202020204" pitchFamily="34" charset="0"/>
              <a:ea typeface="Inter"/>
              <a:cs typeface="Inter"/>
              <a:sym typeface="Inter"/>
            </a:rPr>
            <a:t>¿Tiene algún ejemplo reciente de phishing que le gustaría compartir?</a:t>
          </a:r>
          <a:endParaRPr lang="en-GB" sz="4000" kern="1200" dirty="0">
            <a:solidFill>
              <a:schemeClr val="bg1"/>
            </a:solidFill>
            <a:latin typeface="Aptos" panose="020B0004020202020204" pitchFamily="34" charset="0"/>
          </a:endParaRPr>
        </a:p>
      </dsp:txBody>
      <dsp:txXfrm>
        <a:off x="3196749" y="5134545"/>
        <a:ext cx="10544143" cy="1352201"/>
      </dsp:txXfrm>
    </dsp:sp>
    <dsp:sp modelId="{81AAC059-7238-4E15-9B16-CC46383664AA}">
      <dsp:nvSpPr>
        <dsp:cNvPr id="0" name=""/>
        <dsp:cNvSpPr/>
      </dsp:nvSpPr>
      <dsp:spPr>
        <a:xfrm>
          <a:off x="11685099" y="1100105"/>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1895163" y="1100105"/>
        <a:ext cx="513492" cy="702549"/>
      </dsp:txXfrm>
    </dsp:sp>
    <dsp:sp modelId="{B87A072C-8C89-4B9B-8E7E-E4657F1104D8}">
      <dsp:nvSpPr>
        <dsp:cNvPr id="0" name=""/>
        <dsp:cNvSpPr/>
      </dsp:nvSpPr>
      <dsp:spPr>
        <a:xfrm>
          <a:off x="12741917" y="2797597"/>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2951981" y="2797597"/>
        <a:ext cx="513492" cy="702549"/>
      </dsp:txXfrm>
    </dsp:sp>
    <dsp:sp modelId="{83CCDF6A-E9F2-4E90-A872-18035F2D0B84}">
      <dsp:nvSpPr>
        <dsp:cNvPr id="0" name=""/>
        <dsp:cNvSpPr/>
      </dsp:nvSpPr>
      <dsp:spPr>
        <a:xfrm>
          <a:off x="13782961" y="4495089"/>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3993025" y="4495089"/>
        <a:ext cx="513492" cy="7025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1CDB5-A712-4892-9C57-39C8C8F36051}"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CF3E2-285A-409A-9504-2601CA38962D}" type="slidenum">
              <a:rPr lang="en-GB" smtClean="0"/>
              <a:t>‹#›</a:t>
            </a:fld>
            <a:endParaRPr lang="en-GB"/>
          </a:p>
        </p:txBody>
      </p:sp>
    </p:spTree>
    <p:extLst>
      <p:ext uri="{BB962C8B-B14F-4D97-AF65-F5344CB8AC3E}">
        <p14:creationId xmlns:p14="http://schemas.microsoft.com/office/powerpoint/2010/main" val="372962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B9E2A-6BBB-43F5-B176-C8B3CC0917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7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74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9755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38091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61983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417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22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85292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6211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5486843"/>
            <a:ext cx="13716000" cy="721016"/>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2969114"/>
            <a:ext cx="14396484" cy="2492990"/>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39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39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2613" y="1664231"/>
            <a:ext cx="4178745" cy="965802"/>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95939" y="1166272"/>
            <a:ext cx="1960835" cy="1960835"/>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666580" y="8616277"/>
            <a:ext cx="15649209" cy="1106210"/>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0859" y="8261234"/>
            <a:ext cx="1331000" cy="1749396"/>
          </a:xfrm>
          <a:prstGeom prst="rect">
            <a:avLst/>
          </a:prstGeom>
        </p:spPr>
      </p:pic>
    </p:spTree>
    <p:extLst>
      <p:ext uri="{BB962C8B-B14F-4D97-AF65-F5344CB8AC3E}">
        <p14:creationId xmlns:p14="http://schemas.microsoft.com/office/powerpoint/2010/main" val="1329585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3377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99923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0009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4587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7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27860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501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587063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365936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1.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Privacidad digital: suplantación de identidad</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65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21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s" dirty="0">
                <a:solidFill>
                  <a:srgbClr val="FFFFFF"/>
                </a:solidFill>
                <a:latin typeface="Aptos" panose="020B0004020202020204" pitchFamily="34" charset="0"/>
              </a:rPr>
              <a:t>¿Para qué se utiliza ?</a:t>
            </a:r>
            <a:endParaRPr lang="en-GB"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772400" y="2602649"/>
            <a:ext cx="9259238" cy="7090679"/>
          </a:xfrm>
        </p:spPr>
        <p:txBody>
          <a:bodyPr>
            <a:normAutofit fontScale="92500" lnSpcReduction="10000"/>
          </a:bodyPr>
          <a:lstStyle/>
          <a:p>
            <a:r>
              <a:rPr lang="es" dirty="0">
                <a:latin typeface="Aptos" panose="020B0004020202020204" pitchFamily="34" charset="0"/>
              </a:rPr>
              <a:t>Según el informe </a:t>
            </a:r>
            <a:r>
              <a:rPr lang="en-US" dirty="0">
                <a:latin typeface="Aptos" panose="020B0004020202020204" pitchFamily="34" charset="0"/>
              </a:rPr>
              <a:t>Average Cost of a Spear Phishing Incident: $1.6Mn</a:t>
            </a:r>
            <a:r>
              <a:rPr lang="es" dirty="0">
                <a:latin typeface="Aptos" panose="020B0004020202020204" pitchFamily="34" charset="0"/>
              </a:rPr>
              <a:t>' realizado por Vanson Bourne y patrocinado por Cloudmark, el phishing selectivo en 2015 fue responsable del 38 por ciento de los ciberataques de las empresas investigadas.</a:t>
            </a:r>
          </a:p>
          <a:p>
            <a:r>
              <a:rPr lang="es" dirty="0">
                <a:latin typeface="Aptos" panose="020B0004020202020204" pitchFamily="34" charset="0"/>
              </a:rPr>
              <a:t>En muchos casos, esta estrategia se utiliza con </a:t>
            </a:r>
            <a:r>
              <a:rPr lang="es" b="1" dirty="0">
                <a:latin typeface="Aptos" panose="020B0004020202020204" pitchFamily="34" charset="0"/>
              </a:rPr>
              <a:t>fines políticos</a:t>
            </a:r>
            <a:r>
              <a:rPr lang="es" dirty="0">
                <a:latin typeface="Aptos" panose="020B0004020202020204" pitchFamily="34" charset="0"/>
              </a:rPr>
              <a:t>: se dice que el propio gobierno chino utilizó una campaña de phishing contra funcionarios estadounidenses y surcoreanos en 2011.</a:t>
            </a:r>
          </a:p>
        </p:txBody>
      </p:sp>
    </p:spTree>
    <p:extLst>
      <p:ext uri="{BB962C8B-B14F-4D97-AF65-F5344CB8AC3E}">
        <p14:creationId xmlns:p14="http://schemas.microsoft.com/office/powerpoint/2010/main" val="377714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s" sz="6000" dirty="0">
                <a:latin typeface="Aptos" panose="020B0004020202020204" pitchFamily="34" charset="0"/>
              </a:rPr>
              <a:t>PHISHING DE CLONES</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fontScale="92500" lnSpcReduction="20000"/>
          </a:bodyPr>
          <a:lstStyle/>
          <a:p>
            <a:r>
              <a:rPr lang="es" sz="4800" dirty="0">
                <a:latin typeface="Aptos" panose="020B0004020202020204" pitchFamily="34" charset="0"/>
              </a:rPr>
              <a:t>El phishing de clones es una táctica astuta empleada por los ciberdelincuentes.</a:t>
            </a:r>
          </a:p>
          <a:p>
            <a:r>
              <a:rPr lang="es" sz="4800" dirty="0">
                <a:latin typeface="Aptos" panose="020B0004020202020204" pitchFamily="34" charset="0"/>
              </a:rPr>
              <a:t>En esta técnica, los delincuentes clonan correos electrónicos o mensajes del pasado y redirigen a las personas a sitios falsos, que a menudo son copias idénticas de los sitios originales.</a:t>
            </a:r>
            <a:endParaRPr lang="sk-SK" sz="4800" dirty="0">
              <a:latin typeface="Aptos" panose="020B0004020202020204" pitchFamily="34" charset="0"/>
            </a:endParaRPr>
          </a:p>
          <a:p>
            <a:r>
              <a:rPr lang="es" sz="4800" dirty="0">
                <a:latin typeface="Aptos" panose="020B0004020202020204" pitchFamily="34" charset="0"/>
              </a:rPr>
              <a:t>Luego el usuario, sintiéndose seguro, ingresa sus datos de acceso, que luego son utilizados por los piratas informáticos.</a:t>
            </a:r>
          </a:p>
          <a:p>
            <a:endParaRPr lang="en-GB" sz="4800" dirty="0">
              <a:latin typeface="Aptos" panose="020B0004020202020204" pitchFamily="34" charset="0"/>
            </a:endParaRPr>
          </a:p>
        </p:txBody>
      </p:sp>
      <p:sp>
        <p:nvSpPr>
          <p:cNvPr id="4" name="Freeform 2">
            <a:extLst>
              <a:ext uri="{FF2B5EF4-FFF2-40B4-BE49-F238E27FC236}">
                <a16:creationId xmlns:a16="http://schemas.microsoft.com/office/drawing/2014/main" id="{BC1BC74F-15AE-487B-1A49-4619074D230F}"/>
              </a:ext>
            </a:extLst>
          </p:cNvPr>
          <p:cNvSpPr/>
          <p:nvPr/>
        </p:nvSpPr>
        <p:spPr>
          <a:xfrm>
            <a:off x="13308331" y="149508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3">
            <a:extLst>
              <a:ext uri="{FF2B5EF4-FFF2-40B4-BE49-F238E27FC236}">
                <a16:creationId xmlns:a16="http://schemas.microsoft.com/office/drawing/2014/main" id="{9A3439C3-37D4-4606-C169-D9ACD0613D76}"/>
              </a:ext>
            </a:extLst>
          </p:cNvPr>
          <p:cNvSpPr/>
          <p:nvPr/>
        </p:nvSpPr>
        <p:spPr>
          <a:xfrm rot="5400000">
            <a:off x="14515932" y="3746028"/>
            <a:ext cx="888065" cy="377831"/>
          </a:xfrm>
          <a:custGeom>
            <a:avLst/>
            <a:gdLst/>
            <a:ahLst/>
            <a:cxnLst/>
            <a:rect l="l" t="t" r="r" b="b"/>
            <a:pathLst>
              <a:path w="888065" h="377831">
                <a:moveTo>
                  <a:pt x="0" y="0"/>
                </a:moveTo>
                <a:lnTo>
                  <a:pt x="888066" y="0"/>
                </a:lnTo>
                <a:lnTo>
                  <a:pt x="888066" y="377831"/>
                </a:lnTo>
                <a:lnTo>
                  <a:pt x="0" y="3778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E87C4470-980D-E486-0023-B75AA8974FD1}"/>
              </a:ext>
            </a:extLst>
          </p:cNvPr>
          <p:cNvSpPr txBox="1"/>
          <p:nvPr/>
        </p:nvSpPr>
        <p:spPr>
          <a:xfrm>
            <a:off x="13298590" y="1704938"/>
            <a:ext cx="3303269" cy="621580"/>
          </a:xfrm>
          <a:prstGeom prst="rect">
            <a:avLst/>
          </a:prstGeom>
        </p:spPr>
        <p:txBody>
          <a:bodyPr wrap="square" lIns="0" tIns="0" rIns="0" bIns="0" rtlCol="0" anchor="t">
            <a:spAutoFit/>
          </a:bodyPr>
          <a:lstStyle/>
          <a:p>
            <a:pPr algn="ctr">
              <a:lnSpc>
                <a:spcPts val="2240"/>
              </a:lnSpc>
            </a:pPr>
            <a:r>
              <a:rPr lang="es" sz="3600" b="1" dirty="0">
                <a:solidFill>
                  <a:srgbClr val="000000"/>
                </a:solidFill>
                <a:latin typeface="Aptos" panose="020B0004020202020204" pitchFamily="34" charset="0"/>
                <a:ea typeface="Canva Sans Bold"/>
                <a:cs typeface="Canva Sans Bold"/>
                <a:sym typeface="Canva Sans Bold"/>
              </a:rPr>
              <a:t>Los delincuentes clonan correos electrónicos</a:t>
            </a:r>
          </a:p>
        </p:txBody>
      </p:sp>
      <p:sp>
        <p:nvSpPr>
          <p:cNvPr id="10" name="Freeform 2">
            <a:extLst>
              <a:ext uri="{FF2B5EF4-FFF2-40B4-BE49-F238E27FC236}">
                <a16:creationId xmlns:a16="http://schemas.microsoft.com/office/drawing/2014/main" id="{438D7CEF-C6FC-9A9F-7428-30807821A74B}"/>
              </a:ext>
            </a:extLst>
          </p:cNvPr>
          <p:cNvSpPr/>
          <p:nvPr/>
        </p:nvSpPr>
        <p:spPr>
          <a:xfrm>
            <a:off x="13298590" y="514350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6">
            <a:extLst>
              <a:ext uri="{FF2B5EF4-FFF2-40B4-BE49-F238E27FC236}">
                <a16:creationId xmlns:a16="http://schemas.microsoft.com/office/drawing/2014/main" id="{B2D910D8-2C9D-9A7B-CAE6-ED7779441E6F}"/>
              </a:ext>
            </a:extLst>
          </p:cNvPr>
          <p:cNvSpPr txBox="1"/>
          <p:nvPr/>
        </p:nvSpPr>
        <p:spPr>
          <a:xfrm>
            <a:off x="13298590" y="5472637"/>
            <a:ext cx="3303269" cy="903709"/>
          </a:xfrm>
          <a:prstGeom prst="rect">
            <a:avLst/>
          </a:prstGeom>
        </p:spPr>
        <p:txBody>
          <a:bodyPr wrap="square" lIns="0" tIns="0" rIns="0" bIns="0" rtlCol="0" anchor="t">
            <a:spAutoFit/>
          </a:bodyPr>
          <a:lstStyle/>
          <a:p>
            <a:pPr algn="ctr">
              <a:lnSpc>
                <a:spcPts val="2240"/>
              </a:lnSpc>
            </a:pPr>
            <a:r>
              <a:rPr lang="es" sz="3600" b="1" dirty="0">
                <a:solidFill>
                  <a:srgbClr val="000000"/>
                </a:solidFill>
                <a:latin typeface="Aptos" panose="020B0004020202020204" pitchFamily="34" charset="0"/>
                <a:ea typeface="Canva Sans Bold"/>
                <a:cs typeface="Canva Sans Bold"/>
                <a:sym typeface="Canva Sans Bold"/>
              </a:rPr>
              <a:t>Redireccionar a las personas a sitios falsos</a:t>
            </a:r>
          </a:p>
        </p:txBody>
      </p:sp>
    </p:spTree>
    <p:extLst>
      <p:ext uri="{BB962C8B-B14F-4D97-AF65-F5344CB8AC3E}">
        <p14:creationId xmlns:p14="http://schemas.microsoft.com/office/powerpoint/2010/main" val="252599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s" sz="6000" dirty="0">
                <a:latin typeface="Aptos" panose="020B0004020202020204" pitchFamily="34" charset="0"/>
              </a:rPr>
              <a:t>PHISHING DE VOZ</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fontScale="92500" lnSpcReduction="10000"/>
          </a:bodyPr>
          <a:lstStyle/>
          <a:p>
            <a:r>
              <a:rPr lang="es" sz="4800" dirty="0">
                <a:latin typeface="Aptos" panose="020B0004020202020204" pitchFamily="34" charset="0"/>
              </a:rPr>
              <a:t>El phishing de voz, o </a:t>
            </a:r>
            <a:r>
              <a:rPr lang="es" sz="4800" b="1" dirty="0">
                <a:latin typeface="Aptos" panose="020B0004020202020204" pitchFamily="34" charset="0"/>
              </a:rPr>
              <a:t>vishing </a:t>
            </a:r>
            <a:r>
              <a:rPr lang="es" sz="4800" dirty="0">
                <a:latin typeface="Aptos" panose="020B0004020202020204" pitchFamily="34" charset="0"/>
              </a:rPr>
              <a:t>, es una técnica de estafa que implica el uso de </a:t>
            </a:r>
            <a:r>
              <a:rPr lang="es" sz="4800" b="1" dirty="0">
                <a:latin typeface="Aptos" panose="020B0004020202020204" pitchFamily="34" charset="0"/>
              </a:rPr>
              <a:t>llamadas telefónicas </a:t>
            </a:r>
            <a:r>
              <a:rPr lang="es" sz="4800" dirty="0">
                <a:latin typeface="Aptos" panose="020B0004020202020204" pitchFamily="34" charset="0"/>
              </a:rPr>
              <a:t>para engañar a las personas y obtener información confidencial, como </a:t>
            </a:r>
            <a:r>
              <a:rPr lang="es" sz="4800" b="1" dirty="0">
                <a:latin typeface="Aptos" panose="020B0004020202020204" pitchFamily="34" charset="0"/>
              </a:rPr>
              <a:t>números de tarjetas de crédito</a:t>
            </a:r>
            <a:r>
              <a:rPr lang="es" sz="4800" dirty="0">
                <a:latin typeface="Aptos" panose="020B0004020202020204" pitchFamily="34" charset="0"/>
              </a:rPr>
              <a:t>, contraseñas u otra información personal.</a:t>
            </a:r>
            <a:endParaRPr lang="sk-SK" sz="4800" dirty="0">
              <a:latin typeface="Aptos" panose="020B0004020202020204" pitchFamily="34" charset="0"/>
            </a:endParaRPr>
          </a:p>
          <a:p>
            <a:r>
              <a:rPr lang="es" sz="4800" dirty="0">
                <a:latin typeface="Aptos" panose="020B0004020202020204" pitchFamily="34" charset="0"/>
              </a:rPr>
              <a:t>Estos estafadores a menudo se hacen pasar por empresas legítimas, como bancos, compañías telefónicas, compañías de seguros, etc.</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5" name="Freeform 2">
            <a:extLst>
              <a:ext uri="{FF2B5EF4-FFF2-40B4-BE49-F238E27FC236}">
                <a16:creationId xmlns:a16="http://schemas.microsoft.com/office/drawing/2014/main" id="{A680C547-78DD-67A3-4837-C009D23C8572}"/>
              </a:ext>
            </a:extLst>
          </p:cNvPr>
          <p:cNvSpPr/>
          <p:nvPr/>
        </p:nvSpPr>
        <p:spPr>
          <a:xfrm>
            <a:off x="11477714" y="3619500"/>
            <a:ext cx="6152972" cy="4114800"/>
          </a:xfrm>
          <a:custGeom>
            <a:avLst/>
            <a:gdLst/>
            <a:ahLst/>
            <a:cxnLst/>
            <a:rect l="l" t="t" r="r" b="b"/>
            <a:pathLst>
              <a:path w="6152972" h="4114800">
                <a:moveTo>
                  <a:pt x="0" y="0"/>
                </a:moveTo>
                <a:lnTo>
                  <a:pt x="6152972" y="0"/>
                </a:lnTo>
                <a:lnTo>
                  <a:pt x="6152972" y="4114800"/>
                </a:lnTo>
                <a:lnTo>
                  <a:pt x="0" y="4114800"/>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347526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s" sz="6000" dirty="0">
                <a:latin typeface="Aptos" panose="020B0004020202020204" pitchFamily="34" charset="0"/>
              </a:rPr>
              <a:t>PHISHING POR SMS</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a:bodyPr>
          <a:lstStyle/>
          <a:p>
            <a:r>
              <a:rPr lang="es" sz="4800" dirty="0">
                <a:latin typeface="Aptos" panose="020B0004020202020204" pitchFamily="34" charset="0"/>
              </a:rPr>
              <a:t>El phishing por SMS, o </a:t>
            </a:r>
            <a:r>
              <a:rPr lang="es" sz="4800" b="1" dirty="0">
                <a:latin typeface="Aptos" panose="020B0004020202020204" pitchFamily="34" charset="0"/>
              </a:rPr>
              <a:t>smishing </a:t>
            </a:r>
            <a:r>
              <a:rPr lang="es" sz="4800" dirty="0">
                <a:latin typeface="Aptos" panose="020B0004020202020204" pitchFamily="34" charset="0"/>
              </a:rPr>
              <a:t>, es lo mismo que el phishing de voz, solo que se realiza mediante </a:t>
            </a:r>
            <a:r>
              <a:rPr lang="es" sz="4800" b="1" dirty="0">
                <a:latin typeface="Aptos" panose="020B0004020202020204" pitchFamily="34" charset="0"/>
              </a:rPr>
              <a:t>mensajes de texto SMS</a:t>
            </a:r>
            <a:r>
              <a:rPr lang="es" sz="4800" dirty="0">
                <a:latin typeface="Aptos" panose="020B0004020202020204" pitchFamily="34" charset="0"/>
              </a:rPr>
              <a:t>.</a:t>
            </a:r>
            <a:endParaRPr lang="sk-SK" sz="4800" dirty="0">
              <a:latin typeface="Aptos" panose="020B0004020202020204" pitchFamily="34" charset="0"/>
            </a:endParaRPr>
          </a:p>
          <a:p>
            <a:r>
              <a:rPr lang="es" sz="4800" dirty="0">
                <a:latin typeface="Aptos" panose="020B0004020202020204" pitchFamily="34" charset="0"/>
              </a:rPr>
              <a:t>Estos mensajes a menudo contienen enlaces maliciosos o instrucciones para que la víctima responda con información personal.</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4" name="Freeform 2">
            <a:extLst>
              <a:ext uri="{FF2B5EF4-FFF2-40B4-BE49-F238E27FC236}">
                <a16:creationId xmlns:a16="http://schemas.microsoft.com/office/drawing/2014/main" id="{8E07B497-20DF-30C8-8F3D-46DBAD743D7E}"/>
              </a:ext>
            </a:extLst>
          </p:cNvPr>
          <p:cNvSpPr/>
          <p:nvPr/>
        </p:nvSpPr>
        <p:spPr>
          <a:xfrm>
            <a:off x="11133249" y="3658500"/>
            <a:ext cx="6320684" cy="4211155"/>
          </a:xfrm>
          <a:custGeom>
            <a:avLst/>
            <a:gdLst/>
            <a:ahLst/>
            <a:cxnLst/>
            <a:rect l="l" t="t" r="r" b="b"/>
            <a:pathLst>
              <a:path w="6320684" h="4211155">
                <a:moveTo>
                  <a:pt x="0" y="0"/>
                </a:moveTo>
                <a:lnTo>
                  <a:pt x="6320684" y="0"/>
                </a:lnTo>
                <a:lnTo>
                  <a:pt x="6320684" y="4211155"/>
                </a:lnTo>
                <a:lnTo>
                  <a:pt x="0" y="4211155"/>
                </a:lnTo>
                <a:lnTo>
                  <a:pt x="0" y="0"/>
                </a:lnTo>
                <a:close/>
              </a:path>
            </a:pathLst>
          </a:custGeom>
          <a:blipFill>
            <a:blip r:embed="rId2"/>
            <a:stretch>
              <a:fillRect/>
            </a:stretch>
          </a:blipFill>
        </p:spPr>
        <p:txBody>
          <a:bodyPr/>
          <a:lstStyle/>
          <a:p>
            <a:endParaRPr lang="en-GB"/>
          </a:p>
        </p:txBody>
      </p:sp>
      <p:sp>
        <p:nvSpPr>
          <p:cNvPr id="6" name="Freeform 3">
            <a:extLst>
              <a:ext uri="{FF2B5EF4-FFF2-40B4-BE49-F238E27FC236}">
                <a16:creationId xmlns:a16="http://schemas.microsoft.com/office/drawing/2014/main" id="{8A721219-DFE9-57BD-B3C8-5BA77B5A38F3}"/>
              </a:ext>
            </a:extLst>
          </p:cNvPr>
          <p:cNvSpPr/>
          <p:nvPr/>
        </p:nvSpPr>
        <p:spPr>
          <a:xfrm>
            <a:off x="16365734" y="6861471"/>
            <a:ext cx="1396337" cy="1403354"/>
          </a:xfrm>
          <a:custGeom>
            <a:avLst/>
            <a:gdLst/>
            <a:ahLst/>
            <a:cxnLst/>
            <a:rect l="l" t="t" r="r" b="b"/>
            <a:pathLst>
              <a:path w="1396337" h="1403354">
                <a:moveTo>
                  <a:pt x="0" y="0"/>
                </a:moveTo>
                <a:lnTo>
                  <a:pt x="1396337" y="0"/>
                </a:lnTo>
                <a:lnTo>
                  <a:pt x="1396337" y="1403354"/>
                </a:lnTo>
                <a:lnTo>
                  <a:pt x="0" y="1403354"/>
                </a:lnTo>
                <a:lnTo>
                  <a:pt x="0" y="0"/>
                </a:lnTo>
                <a:close/>
              </a:path>
            </a:pathLst>
          </a:custGeom>
          <a:blipFill>
            <a:blip r:embed="rId3"/>
            <a:stretch>
              <a:fillRect/>
            </a:stretch>
          </a:blipFill>
        </p:spPr>
        <p:txBody>
          <a:bodyPr/>
          <a:lstStyle/>
          <a:p>
            <a:endParaRPr lang="en-GB"/>
          </a:p>
        </p:txBody>
      </p:sp>
      <p:sp>
        <p:nvSpPr>
          <p:cNvPr id="7" name="Freeform 4">
            <a:extLst>
              <a:ext uri="{FF2B5EF4-FFF2-40B4-BE49-F238E27FC236}">
                <a16:creationId xmlns:a16="http://schemas.microsoft.com/office/drawing/2014/main" id="{8873A187-6893-DC0B-8E19-0D53108F5670}"/>
              </a:ext>
            </a:extLst>
          </p:cNvPr>
          <p:cNvSpPr/>
          <p:nvPr/>
        </p:nvSpPr>
        <p:spPr>
          <a:xfrm>
            <a:off x="15519118" y="3658500"/>
            <a:ext cx="3089570" cy="3101199"/>
          </a:xfrm>
          <a:custGeom>
            <a:avLst/>
            <a:gdLst/>
            <a:ahLst/>
            <a:cxnLst/>
            <a:rect l="l" t="t" r="r" b="b"/>
            <a:pathLst>
              <a:path w="3089570" h="3101199">
                <a:moveTo>
                  <a:pt x="0" y="0"/>
                </a:moveTo>
                <a:lnTo>
                  <a:pt x="3089569" y="0"/>
                </a:lnTo>
                <a:lnTo>
                  <a:pt x="3089569" y="3101199"/>
                </a:lnTo>
                <a:lnTo>
                  <a:pt x="0" y="3101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95641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9677" y="4003361"/>
            <a:ext cx="6218702" cy="4150984"/>
          </a:xfrm>
          <a:custGeom>
            <a:avLst/>
            <a:gdLst/>
            <a:ahLst/>
            <a:cxnLst/>
            <a:rect l="l" t="t" r="r" b="b"/>
            <a:pathLst>
              <a:path w="6218702" h="4150984">
                <a:moveTo>
                  <a:pt x="0" y="0"/>
                </a:moveTo>
                <a:lnTo>
                  <a:pt x="6218702" y="0"/>
                </a:lnTo>
                <a:lnTo>
                  <a:pt x="6218702" y="4150983"/>
                </a:lnTo>
                <a:lnTo>
                  <a:pt x="0" y="4150983"/>
                </a:lnTo>
                <a:lnTo>
                  <a:pt x="0" y="0"/>
                </a:lnTo>
                <a:close/>
              </a:path>
            </a:pathLst>
          </a:custGeom>
          <a:blipFill>
            <a:blip r:embed="rId2"/>
            <a:stretch>
              <a:fillRect/>
            </a:stretch>
          </a:blipFill>
        </p:spPr>
        <p:txBody>
          <a:bodyPr/>
          <a:lstStyle/>
          <a:p>
            <a:endParaRPr lang="en-GB"/>
          </a:p>
        </p:txBody>
      </p:sp>
      <p:sp>
        <p:nvSpPr>
          <p:cNvPr id="3" name="Freeform 3"/>
          <p:cNvSpPr/>
          <p:nvPr/>
        </p:nvSpPr>
        <p:spPr>
          <a:xfrm>
            <a:off x="15209463" y="4686734"/>
            <a:ext cx="2049837" cy="1847416"/>
          </a:xfrm>
          <a:custGeom>
            <a:avLst/>
            <a:gdLst/>
            <a:ahLst/>
            <a:cxnLst/>
            <a:rect l="l" t="t" r="r" b="b"/>
            <a:pathLst>
              <a:path w="2049837" h="1847416">
                <a:moveTo>
                  <a:pt x="0" y="0"/>
                </a:moveTo>
                <a:lnTo>
                  <a:pt x="2049837" y="0"/>
                </a:lnTo>
                <a:lnTo>
                  <a:pt x="2049837" y="1847416"/>
                </a:lnTo>
                <a:lnTo>
                  <a:pt x="0" y="1847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169822" y="2471285"/>
            <a:ext cx="15581542" cy="1102866"/>
          </a:xfrm>
          <a:prstGeom prst="rect">
            <a:avLst/>
          </a:prstGeom>
        </p:spPr>
        <p:txBody>
          <a:bodyPr lIns="0" tIns="0" rIns="0" bIns="0" rtlCol="0" anchor="t">
            <a:spAutoFit/>
          </a:bodyPr>
          <a:lstStyle/>
          <a:p>
            <a:pPr algn="ctr">
              <a:lnSpc>
                <a:spcPts val="4339"/>
              </a:lnSpc>
            </a:pPr>
            <a:r>
              <a:rPr lang="es" sz="3600" dirty="0">
                <a:solidFill>
                  <a:srgbClr val="000000"/>
                </a:solidFill>
                <a:latin typeface="Aptos" panose="020B0004020202020204" pitchFamily="34" charset="0"/>
                <a:ea typeface="Inter"/>
                <a:cs typeface="Inter"/>
                <a:sym typeface="Inter"/>
              </a:rPr>
              <a:t>Uno de las técnicas de phishing más </a:t>
            </a:r>
            <a:r>
              <a:rPr lang="es" sz="3600" b="1" dirty="0">
                <a:solidFill>
                  <a:srgbClr val="000000"/>
                </a:solidFill>
                <a:latin typeface="Aptos" panose="020B0004020202020204" pitchFamily="34" charset="0"/>
                <a:ea typeface="Inter Bold"/>
                <a:cs typeface="Inter Bold"/>
                <a:sym typeface="Inter Bold"/>
              </a:rPr>
              <a:t>famosas</a:t>
            </a:r>
            <a:r>
              <a:rPr lang="es" sz="3600" dirty="0">
                <a:solidFill>
                  <a:srgbClr val="000000"/>
                </a:solidFill>
                <a:latin typeface="Aptos" panose="020B0004020202020204" pitchFamily="34" charset="0"/>
                <a:ea typeface="Inter Bold"/>
                <a:cs typeface="Inter Bold"/>
                <a:sym typeface="Inter Bold"/>
              </a:rPr>
              <a:t> </a:t>
            </a:r>
            <a:r>
              <a:rPr lang="es" sz="3600" dirty="0">
                <a:solidFill>
                  <a:srgbClr val="000000"/>
                </a:solidFill>
                <a:latin typeface="Aptos" panose="020B0004020202020204" pitchFamily="34" charset="0"/>
                <a:ea typeface="Inter"/>
                <a:cs typeface="Inter"/>
                <a:sym typeface="Inter"/>
              </a:rPr>
              <a:t>es la estafa nigeriana.</a:t>
            </a:r>
          </a:p>
          <a:p>
            <a:pPr algn="ctr">
              <a:lnSpc>
                <a:spcPts val="4339"/>
              </a:lnSpc>
              <a:spcBef>
                <a:spcPct val="0"/>
              </a:spcBef>
            </a:pPr>
            <a:r>
              <a:rPr lang="es" sz="3600" dirty="0">
                <a:solidFill>
                  <a:srgbClr val="000000"/>
                </a:solidFill>
                <a:latin typeface="Aptos" panose="020B0004020202020204" pitchFamily="34" charset="0"/>
                <a:ea typeface="Inter"/>
                <a:cs typeface="Inter"/>
                <a:sym typeface="Inter"/>
              </a:rPr>
              <a:t>Es una estafa clásica ya conocida en los años 90.</a:t>
            </a:r>
          </a:p>
        </p:txBody>
      </p:sp>
      <p:sp>
        <p:nvSpPr>
          <p:cNvPr id="5" name="TextBox 5"/>
          <p:cNvSpPr txBox="1"/>
          <p:nvPr/>
        </p:nvSpPr>
        <p:spPr>
          <a:xfrm>
            <a:off x="5677531" y="830533"/>
            <a:ext cx="7077373" cy="672685"/>
          </a:xfrm>
          <a:prstGeom prst="rect">
            <a:avLst/>
          </a:prstGeom>
        </p:spPr>
        <p:txBody>
          <a:bodyPr wrap="square" lIns="0" tIns="0" rIns="0" bIns="0" rtlCol="0" anchor="t">
            <a:spAutoFit/>
          </a:bodyPr>
          <a:lstStyle/>
          <a:p>
            <a:pPr algn="ctr">
              <a:lnSpc>
                <a:spcPts val="5029"/>
              </a:lnSpc>
            </a:pPr>
            <a:r>
              <a:rPr lang="es" sz="5400" b="1" dirty="0">
                <a:solidFill>
                  <a:srgbClr val="92BAB5"/>
                </a:solidFill>
                <a:latin typeface="Aptos" panose="020B0004020202020204" pitchFamily="34" charset="0"/>
                <a:ea typeface="Inter Bold"/>
                <a:cs typeface="Inter Bold"/>
                <a:sym typeface="Inter Bold"/>
              </a:rPr>
              <a:t>LA ESTAFA NIGERIANA</a:t>
            </a:r>
          </a:p>
        </p:txBody>
      </p:sp>
      <p:sp>
        <p:nvSpPr>
          <p:cNvPr id="6" name="TextBox 6"/>
          <p:cNvSpPr txBox="1"/>
          <p:nvPr/>
        </p:nvSpPr>
        <p:spPr>
          <a:xfrm>
            <a:off x="8991600" y="5375492"/>
            <a:ext cx="6499951" cy="464486"/>
          </a:xfrm>
          <a:prstGeom prst="rect">
            <a:avLst/>
          </a:prstGeom>
        </p:spPr>
        <p:txBody>
          <a:bodyPr wrap="square" lIns="0" tIns="0" rIns="0" bIns="0" rtlCol="0" anchor="t">
            <a:spAutoFit/>
          </a:bodyPr>
          <a:lstStyle/>
          <a:p>
            <a:pPr algn="ctr">
              <a:lnSpc>
                <a:spcPts val="3499"/>
              </a:lnSpc>
              <a:spcBef>
                <a:spcPct val="0"/>
              </a:spcBef>
            </a:pPr>
            <a:r>
              <a:rPr lang="es" sz="3600" b="1" dirty="0">
                <a:solidFill>
                  <a:srgbClr val="FFAD60"/>
                </a:solidFill>
                <a:latin typeface="Aptos" panose="020B0004020202020204" pitchFamily="34" charset="0"/>
                <a:ea typeface="Inter Bold"/>
                <a:cs typeface="Inter Bold"/>
                <a:sym typeface="Inter Bold"/>
              </a:rPr>
              <a:t>¿CÓMO APARECIÓ ESTA ESTAFA?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990600" y="952500"/>
            <a:ext cx="15263037" cy="6375104"/>
          </a:xfrm>
        </p:spPr>
        <p:txBody>
          <a:bodyPr>
            <a:normAutofit fontScale="92500"/>
          </a:bodyPr>
          <a:lstStyle/>
          <a:p>
            <a:pPr algn="just"/>
            <a:r>
              <a:rPr lang="es" dirty="0">
                <a:latin typeface="Aptos" panose="020B0004020202020204" pitchFamily="34" charset="0"/>
              </a:rPr>
              <a:t>En los años 90, un supuesto </a:t>
            </a:r>
            <a:r>
              <a:rPr lang="es" b="1" dirty="0">
                <a:latin typeface="Aptos" panose="020B0004020202020204" pitchFamily="34" charset="0"/>
              </a:rPr>
              <a:t>príncipe nigeriano </a:t>
            </a:r>
            <a:r>
              <a:rPr lang="es" dirty="0">
                <a:latin typeface="Aptos" panose="020B0004020202020204" pitchFamily="34" charset="0"/>
              </a:rPr>
              <a:t>(de ahí el nombre) contacta por correo con personas al azar diciendo que necesita mover grandes cantidades de dinero al extranjero, pero lo hace de forma discreta. Luego les pide una cuenta a cambio de un gran porcentaje del </a:t>
            </a:r>
            <a:r>
              <a:rPr lang="es" b="1" dirty="0">
                <a:latin typeface="Aptos" panose="020B0004020202020204" pitchFamily="34" charset="0"/>
              </a:rPr>
              <a:t>dinero movido</a:t>
            </a:r>
            <a:r>
              <a:rPr lang="es" dirty="0">
                <a:latin typeface="Aptos" panose="020B0004020202020204" pitchFamily="34" charset="0"/>
              </a:rPr>
              <a:t>, que suele ser de millones de euros.</a:t>
            </a:r>
            <a:endParaRPr lang="sk-SK" dirty="0">
              <a:latin typeface="Aptos" panose="020B0004020202020204" pitchFamily="34" charset="0"/>
            </a:endParaRPr>
          </a:p>
          <a:p>
            <a:pPr algn="just"/>
            <a:r>
              <a:rPr lang="es" dirty="0">
                <a:latin typeface="Aptos" panose="020B0004020202020204" pitchFamily="34" charset="0"/>
              </a:rPr>
              <a:t>En estas estafas, por lo general, alguien se hace pasar por una </a:t>
            </a:r>
            <a:r>
              <a:rPr lang="es" b="1" dirty="0">
                <a:latin typeface="Aptos" panose="020B0004020202020204" pitchFamily="34" charset="0"/>
              </a:rPr>
              <a:t>persona adinerada </a:t>
            </a:r>
            <a:r>
              <a:rPr lang="es" dirty="0">
                <a:latin typeface="Aptos" panose="020B0004020202020204" pitchFamily="34" charset="0"/>
              </a:rPr>
              <a:t>que necesita ayuda para transferir una </a:t>
            </a:r>
            <a:r>
              <a:rPr lang="es" b="1" dirty="0">
                <a:latin typeface="Aptos" panose="020B0004020202020204" pitchFamily="34" charset="0"/>
              </a:rPr>
              <a:t>gran suma de dinero </a:t>
            </a:r>
            <a:r>
              <a:rPr lang="es" dirty="0">
                <a:latin typeface="Aptos" panose="020B0004020202020204" pitchFamily="34" charset="0"/>
              </a:rPr>
              <a:t>fuera del país. Le prometen a la víctima una parte importante de los fondos a cambio de un pequeño </a:t>
            </a:r>
            <a:r>
              <a:rPr lang="es" b="1" dirty="0">
                <a:latin typeface="Aptos" panose="020B0004020202020204" pitchFamily="34" charset="0"/>
              </a:rPr>
              <a:t>pago por adelantado </a:t>
            </a:r>
            <a:r>
              <a:rPr lang="es" dirty="0">
                <a:latin typeface="Aptos" panose="020B0004020202020204" pitchFamily="34" charset="0"/>
              </a:rPr>
              <a:t>para cubrir diversas tarifas y gastos. Sin embargo, una vez que la víctima envía el dinero, el estafador desaparece.</a:t>
            </a:r>
          </a:p>
          <a:p>
            <a:pPr algn="just"/>
            <a:endParaRPr lang="en-GB" dirty="0">
              <a:latin typeface="Aptos" panose="020B0004020202020204" pitchFamily="34" charset="0"/>
            </a:endParaRPr>
          </a:p>
          <a:p>
            <a:pPr algn="just"/>
            <a:endParaRPr lang="en-GB" dirty="0">
              <a:latin typeface="Aptos" panose="020B0004020202020204" pitchFamily="34" charset="0"/>
            </a:endParaRPr>
          </a:p>
          <a:p>
            <a:pPr algn="just"/>
            <a:endParaRPr lang="en-GB" dirty="0">
              <a:latin typeface="Aptos" panose="020B0004020202020204" pitchFamily="34" charset="0"/>
            </a:endParaRPr>
          </a:p>
        </p:txBody>
      </p:sp>
      <p:sp>
        <p:nvSpPr>
          <p:cNvPr id="7" name="Freeform 3">
            <a:extLst>
              <a:ext uri="{FF2B5EF4-FFF2-40B4-BE49-F238E27FC236}">
                <a16:creationId xmlns:a16="http://schemas.microsoft.com/office/drawing/2014/main" id="{38BE2160-20DB-34B0-0DA1-6F0D5AFB94E5}"/>
              </a:ext>
            </a:extLst>
          </p:cNvPr>
          <p:cNvSpPr/>
          <p:nvPr/>
        </p:nvSpPr>
        <p:spPr>
          <a:xfrm>
            <a:off x="12649200" y="6134100"/>
            <a:ext cx="5410200" cy="3962400"/>
          </a:xfrm>
          <a:custGeom>
            <a:avLst/>
            <a:gdLst/>
            <a:ahLst/>
            <a:cxnLst/>
            <a:rect l="l" t="t" r="r" b="b"/>
            <a:pathLst>
              <a:path w="6405679" h="4932372">
                <a:moveTo>
                  <a:pt x="0" y="0"/>
                </a:moveTo>
                <a:lnTo>
                  <a:pt x="6405678" y="0"/>
                </a:lnTo>
                <a:lnTo>
                  <a:pt x="6405678" y="4932373"/>
                </a:lnTo>
                <a:lnTo>
                  <a:pt x="0" y="4932373"/>
                </a:lnTo>
                <a:lnTo>
                  <a:pt x="0" y="0"/>
                </a:lnTo>
                <a:close/>
              </a:path>
            </a:pathLst>
          </a:custGeom>
          <a:blipFill>
            <a:blip r:embed="rId2">
              <a:alphaModFix amt="70000"/>
            </a:blip>
            <a:stretch>
              <a:fillRect/>
            </a:stretch>
          </a:blipFill>
        </p:spPr>
        <p:txBody>
          <a:bodyPr/>
          <a:lstStyle/>
          <a:p>
            <a:endParaRPr lang="en-GB"/>
          </a:p>
        </p:txBody>
      </p:sp>
    </p:spTree>
    <p:extLst>
      <p:ext uri="{BB962C8B-B14F-4D97-AF65-F5344CB8AC3E}">
        <p14:creationId xmlns:p14="http://schemas.microsoft.com/office/powerpoint/2010/main" val="7054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s" sz="5400" dirty="0">
                <a:solidFill>
                  <a:srgbClr val="FFFFFF"/>
                </a:solidFill>
                <a:latin typeface="Aptos" panose="020B0004020202020204" pitchFamily="34" charset="0"/>
              </a:rPr>
              <a:t>¿QUÉ PASA CON LOS INCAUTOS QUE MUERDEN EL ANZUELO?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663691" y="2247900"/>
            <a:ext cx="9259238" cy="3836251"/>
          </a:xfrm>
        </p:spPr>
        <p:txBody>
          <a:bodyPr>
            <a:normAutofit lnSpcReduction="10000"/>
          </a:bodyPr>
          <a:lstStyle/>
          <a:p>
            <a:pPr marL="0" indent="0">
              <a:buNone/>
            </a:pPr>
            <a:r>
              <a:rPr lang="es" sz="4800" dirty="0">
                <a:latin typeface="Aptos" panose="020B0004020202020204" pitchFamily="34" charset="0"/>
              </a:rPr>
              <a:t>Los estafadores comienzan a pedir dinero para honorarios de abogados y notarios fantasmas y continúan hasta que la víctima deja de pagar o se da cuenta de que ha sido estafada.</a:t>
            </a:r>
          </a:p>
        </p:txBody>
      </p:sp>
      <p:sp>
        <p:nvSpPr>
          <p:cNvPr id="3" name="Freeform 2">
            <a:extLst>
              <a:ext uri="{FF2B5EF4-FFF2-40B4-BE49-F238E27FC236}">
                <a16:creationId xmlns:a16="http://schemas.microsoft.com/office/drawing/2014/main" id="{CB70DC2B-0448-AEFA-0BF1-3600C52DEA04}"/>
              </a:ext>
            </a:extLst>
          </p:cNvPr>
          <p:cNvSpPr/>
          <p:nvPr/>
        </p:nvSpPr>
        <p:spPr>
          <a:xfrm>
            <a:off x="9567561" y="6057124"/>
            <a:ext cx="5279937" cy="3362510"/>
          </a:xfrm>
          <a:custGeom>
            <a:avLst/>
            <a:gdLst/>
            <a:ahLst/>
            <a:cxnLst/>
            <a:rect l="l" t="t" r="r" b="b"/>
            <a:pathLst>
              <a:path w="6189237" h="4123579">
                <a:moveTo>
                  <a:pt x="0" y="0"/>
                </a:moveTo>
                <a:lnTo>
                  <a:pt x="6189236" y="0"/>
                </a:lnTo>
                <a:lnTo>
                  <a:pt x="6189236" y="4123580"/>
                </a:lnTo>
                <a:lnTo>
                  <a:pt x="0" y="4123580"/>
                </a:lnTo>
                <a:lnTo>
                  <a:pt x="0" y="0"/>
                </a:lnTo>
                <a:close/>
              </a:path>
            </a:pathLst>
          </a:custGeom>
          <a:blipFill>
            <a:blip r:embed="rId2">
              <a:alphaModFix amt="79000"/>
            </a:blip>
            <a:stretch>
              <a:fillRect/>
            </a:stretch>
          </a:blipFill>
        </p:spPr>
        <p:txBody>
          <a:bodyPr/>
          <a:lstStyle/>
          <a:p>
            <a:endParaRPr lang="en-GB"/>
          </a:p>
        </p:txBody>
      </p:sp>
    </p:spTree>
    <p:extLst>
      <p:ext uri="{BB962C8B-B14F-4D97-AF65-F5344CB8AC3E}">
        <p14:creationId xmlns:p14="http://schemas.microsoft.com/office/powerpoint/2010/main" val="373022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57CA9D6-536D-41EF-8611-8EAF6C0B1216}"/>
              </a:ext>
            </a:extLst>
          </p:cNvPr>
          <p:cNvPicPr>
            <a:picLocks noChangeAspect="1"/>
          </p:cNvPicPr>
          <p:nvPr/>
        </p:nvPicPr>
        <p:blipFill>
          <a:blip r:embed="rId2"/>
          <a:stretch>
            <a:fillRect/>
          </a:stretch>
        </p:blipFill>
        <p:spPr>
          <a:xfrm>
            <a:off x="609600" y="876300"/>
            <a:ext cx="7322386" cy="7524898"/>
          </a:xfrm>
          <a:prstGeom prst="rect">
            <a:avLst/>
          </a:prstGeom>
        </p:spPr>
      </p:pic>
      <p:pic>
        <p:nvPicPr>
          <p:cNvPr id="8" name="Imagen 7">
            <a:extLst>
              <a:ext uri="{FF2B5EF4-FFF2-40B4-BE49-F238E27FC236}">
                <a16:creationId xmlns:a16="http://schemas.microsoft.com/office/drawing/2014/main" id="{9ECF1228-90DD-46E3-E76F-1673716C64AE}"/>
              </a:ext>
            </a:extLst>
          </p:cNvPr>
          <p:cNvPicPr>
            <a:picLocks noChangeAspect="1"/>
          </p:cNvPicPr>
          <p:nvPr/>
        </p:nvPicPr>
        <p:blipFill>
          <a:blip r:embed="rId3"/>
          <a:stretch>
            <a:fillRect/>
          </a:stretch>
        </p:blipFill>
        <p:spPr>
          <a:xfrm>
            <a:off x="8231173" y="876300"/>
            <a:ext cx="8785734" cy="3335690"/>
          </a:xfrm>
          <a:prstGeom prst="rect">
            <a:avLst/>
          </a:prstGeom>
        </p:spPr>
      </p:pic>
      <p:pic>
        <p:nvPicPr>
          <p:cNvPr id="10" name="Imagen 9">
            <a:extLst>
              <a:ext uri="{FF2B5EF4-FFF2-40B4-BE49-F238E27FC236}">
                <a16:creationId xmlns:a16="http://schemas.microsoft.com/office/drawing/2014/main" id="{47B79392-FA7A-8D37-A41D-1137898CDF50}"/>
              </a:ext>
            </a:extLst>
          </p:cNvPr>
          <p:cNvPicPr>
            <a:picLocks noChangeAspect="1"/>
          </p:cNvPicPr>
          <p:nvPr/>
        </p:nvPicPr>
        <p:blipFill>
          <a:blip r:embed="rId4"/>
          <a:stretch>
            <a:fillRect/>
          </a:stretch>
        </p:blipFill>
        <p:spPr>
          <a:xfrm>
            <a:off x="8231173" y="4533900"/>
            <a:ext cx="8956595" cy="26195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436" y="8965563"/>
            <a:ext cx="18143564" cy="1321437"/>
          </a:xfrm>
          <a:custGeom>
            <a:avLst/>
            <a:gdLst/>
            <a:ahLst/>
            <a:cxnLst/>
            <a:rect l="l" t="t" r="r" b="b"/>
            <a:pathLst>
              <a:path w="18143564" h="1321437">
                <a:moveTo>
                  <a:pt x="0" y="0"/>
                </a:moveTo>
                <a:lnTo>
                  <a:pt x="18143564" y="0"/>
                </a:lnTo>
                <a:lnTo>
                  <a:pt x="18143564" y="1321437"/>
                </a:lnTo>
                <a:lnTo>
                  <a:pt x="0" y="1321437"/>
                </a:lnTo>
                <a:lnTo>
                  <a:pt x="0" y="0"/>
                </a:lnTo>
                <a:close/>
              </a:path>
            </a:pathLst>
          </a:custGeom>
          <a:blipFill>
            <a:blip r:embed="rId2"/>
            <a:stretch>
              <a:fillRect t="-2296" r="-556" b="-2896"/>
            </a:stretch>
          </a:blipFill>
        </p:spPr>
        <p:txBody>
          <a:bodyPr/>
          <a:lstStyle/>
          <a:p>
            <a:endParaRPr lang="en-GB"/>
          </a:p>
        </p:txBody>
      </p:sp>
      <p:pic>
        <p:nvPicPr>
          <p:cNvPr id="12" name="Imagen 11">
            <a:extLst>
              <a:ext uri="{FF2B5EF4-FFF2-40B4-BE49-F238E27FC236}">
                <a16:creationId xmlns:a16="http://schemas.microsoft.com/office/drawing/2014/main" id="{C598D758-1F0F-4273-5203-AC6078F675D7}"/>
              </a:ext>
            </a:extLst>
          </p:cNvPr>
          <p:cNvPicPr>
            <a:picLocks noChangeAspect="1"/>
          </p:cNvPicPr>
          <p:nvPr/>
        </p:nvPicPr>
        <p:blipFill>
          <a:blip r:embed="rId3"/>
          <a:stretch>
            <a:fillRect/>
          </a:stretch>
        </p:blipFill>
        <p:spPr>
          <a:xfrm>
            <a:off x="838200" y="490381"/>
            <a:ext cx="6668431" cy="8249801"/>
          </a:xfrm>
          <a:prstGeom prst="rect">
            <a:avLst/>
          </a:prstGeom>
        </p:spPr>
      </p:pic>
      <p:pic>
        <p:nvPicPr>
          <p:cNvPr id="14" name="Imagen 13">
            <a:extLst>
              <a:ext uri="{FF2B5EF4-FFF2-40B4-BE49-F238E27FC236}">
                <a16:creationId xmlns:a16="http://schemas.microsoft.com/office/drawing/2014/main" id="{2D889FB4-1981-5337-D4EE-C9DE164DC59D}"/>
              </a:ext>
            </a:extLst>
          </p:cNvPr>
          <p:cNvPicPr>
            <a:picLocks noChangeAspect="1"/>
          </p:cNvPicPr>
          <p:nvPr/>
        </p:nvPicPr>
        <p:blipFill>
          <a:blip r:embed="rId4"/>
          <a:stretch>
            <a:fillRect/>
          </a:stretch>
        </p:blipFill>
        <p:spPr>
          <a:xfrm>
            <a:off x="9008800" y="974407"/>
            <a:ext cx="6158388" cy="998975"/>
          </a:xfrm>
          <a:prstGeom prst="rect">
            <a:avLst/>
          </a:prstGeom>
        </p:spPr>
      </p:pic>
      <p:pic>
        <p:nvPicPr>
          <p:cNvPr id="16" name="Imagen 15">
            <a:extLst>
              <a:ext uri="{FF2B5EF4-FFF2-40B4-BE49-F238E27FC236}">
                <a16:creationId xmlns:a16="http://schemas.microsoft.com/office/drawing/2014/main" id="{D7502EF2-3BFD-52A8-797F-8A0714FDC82A}"/>
              </a:ext>
            </a:extLst>
          </p:cNvPr>
          <p:cNvPicPr>
            <a:picLocks noChangeAspect="1"/>
          </p:cNvPicPr>
          <p:nvPr/>
        </p:nvPicPr>
        <p:blipFill>
          <a:blip r:embed="rId5"/>
          <a:stretch>
            <a:fillRect/>
          </a:stretch>
        </p:blipFill>
        <p:spPr>
          <a:xfrm>
            <a:off x="9144000" y="1977105"/>
            <a:ext cx="5903947" cy="1183132"/>
          </a:xfrm>
          <a:prstGeom prst="rect">
            <a:avLst/>
          </a:prstGeom>
        </p:spPr>
      </p:pic>
      <p:pic>
        <p:nvPicPr>
          <p:cNvPr id="18" name="Imagen 17">
            <a:extLst>
              <a:ext uri="{FF2B5EF4-FFF2-40B4-BE49-F238E27FC236}">
                <a16:creationId xmlns:a16="http://schemas.microsoft.com/office/drawing/2014/main" id="{AE558CB3-763C-5B51-D4DC-B16B8F56483D}"/>
              </a:ext>
            </a:extLst>
          </p:cNvPr>
          <p:cNvPicPr>
            <a:picLocks noChangeAspect="1"/>
          </p:cNvPicPr>
          <p:nvPr/>
        </p:nvPicPr>
        <p:blipFill>
          <a:blip r:embed="rId6"/>
          <a:stretch>
            <a:fillRect/>
          </a:stretch>
        </p:blipFill>
        <p:spPr>
          <a:xfrm>
            <a:off x="9144000" y="3245380"/>
            <a:ext cx="6158389" cy="555462"/>
          </a:xfrm>
          <a:prstGeom prst="rect">
            <a:avLst/>
          </a:prstGeom>
        </p:spPr>
      </p:pic>
      <p:pic>
        <p:nvPicPr>
          <p:cNvPr id="20" name="Imagen 19">
            <a:extLst>
              <a:ext uri="{FF2B5EF4-FFF2-40B4-BE49-F238E27FC236}">
                <a16:creationId xmlns:a16="http://schemas.microsoft.com/office/drawing/2014/main" id="{3833B8A8-532D-A816-08B3-5E42E0413F72}"/>
              </a:ext>
            </a:extLst>
          </p:cNvPr>
          <p:cNvPicPr>
            <a:picLocks noChangeAspect="1"/>
          </p:cNvPicPr>
          <p:nvPr/>
        </p:nvPicPr>
        <p:blipFill>
          <a:blip r:embed="rId7"/>
          <a:stretch>
            <a:fillRect/>
          </a:stretch>
        </p:blipFill>
        <p:spPr>
          <a:xfrm>
            <a:off x="9144000" y="3885985"/>
            <a:ext cx="6328991" cy="955553"/>
          </a:xfrm>
          <a:prstGeom prst="rect">
            <a:avLst/>
          </a:prstGeom>
        </p:spPr>
      </p:pic>
      <p:pic>
        <p:nvPicPr>
          <p:cNvPr id="22" name="Imagen 21">
            <a:extLst>
              <a:ext uri="{FF2B5EF4-FFF2-40B4-BE49-F238E27FC236}">
                <a16:creationId xmlns:a16="http://schemas.microsoft.com/office/drawing/2014/main" id="{B676DDBE-41E2-D2D3-A0CF-21F621E803FF}"/>
              </a:ext>
            </a:extLst>
          </p:cNvPr>
          <p:cNvPicPr>
            <a:picLocks noChangeAspect="1"/>
          </p:cNvPicPr>
          <p:nvPr/>
        </p:nvPicPr>
        <p:blipFill>
          <a:blip r:embed="rId8"/>
          <a:stretch>
            <a:fillRect/>
          </a:stretch>
        </p:blipFill>
        <p:spPr>
          <a:xfrm>
            <a:off x="9144000" y="4841538"/>
            <a:ext cx="6174348" cy="41679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s" sz="6600" dirty="0">
                <a:latin typeface="Aptos" panose="020B0004020202020204" pitchFamily="34" charset="0"/>
              </a:rPr>
              <a:t>PRUEBA FINAL</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s" sz="6600" dirty="0">
                <a:latin typeface="Aptos" panose="020B0004020202020204" pitchFamily="34" charset="0"/>
              </a:rPr>
              <a:t>¿Cuál es la diferencia entre phishing y spear phishing y cómo podemos evitarlos?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okTextu 2">
            <a:extLst>
              <a:ext uri="{FF2B5EF4-FFF2-40B4-BE49-F238E27FC236}">
                <a16:creationId xmlns:a16="http://schemas.microsoft.com/office/drawing/2014/main" id="{CDD10C35-053D-1E9B-DC1B-9CF03FC524EE}"/>
              </a:ext>
            </a:extLst>
          </p:cNvPr>
          <p:cNvSpPr txBox="1"/>
          <p:nvPr/>
        </p:nvSpPr>
        <p:spPr>
          <a:xfrm>
            <a:off x="1257300" y="835782"/>
            <a:ext cx="15773400" cy="17002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s" sz="5400" b="1" kern="1200" dirty="0">
                <a:solidFill>
                  <a:srgbClr val="92BAB5"/>
                </a:solidFill>
                <a:latin typeface="Aptos" panose="020B0004020202020204" pitchFamily="34" charset="0"/>
                <a:ea typeface="+mj-ea"/>
                <a:cs typeface="+mj-cs"/>
                <a:sym typeface="Inter Bold"/>
              </a:rPr>
              <a:t>PREGUNTAS INTRODUCTORIAS</a:t>
            </a:r>
          </a:p>
        </p:txBody>
      </p:sp>
      <p:graphicFrame>
        <p:nvGraphicFramePr>
          <p:cNvPr id="14" name="Content Placeholder 2">
            <a:extLst>
              <a:ext uri="{FF2B5EF4-FFF2-40B4-BE49-F238E27FC236}">
                <a16:creationId xmlns:a16="http://schemas.microsoft.com/office/drawing/2014/main" id="{9A8F0EBB-169A-9953-0CA4-461697C32D67}"/>
              </a:ext>
            </a:extLst>
          </p:cNvPr>
          <p:cNvGraphicFramePr>
            <a:graphicFrameLocks noGrp="1"/>
          </p:cNvGraphicFramePr>
          <p:nvPr>
            <p:ph idx="1"/>
            <p:extLst>
              <p:ext uri="{D42A27DB-BD31-4B8C-83A1-F6EECF244321}">
                <p14:modId xmlns:p14="http://schemas.microsoft.com/office/powerpoint/2010/main" val="2299635333"/>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eeform 3">
            <a:extLst>
              <a:ext uri="{FF2B5EF4-FFF2-40B4-BE49-F238E27FC236}">
                <a16:creationId xmlns:a16="http://schemas.microsoft.com/office/drawing/2014/main" id="{19BC1B5E-5DEE-EEFB-8E95-460412B6D25B}"/>
              </a:ext>
            </a:extLst>
          </p:cNvPr>
          <p:cNvSpPr/>
          <p:nvPr/>
        </p:nvSpPr>
        <p:spPr>
          <a:xfrm>
            <a:off x="609600" y="6900254"/>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8"/>
            <a:stretch>
              <a:fillRect/>
            </a:stretch>
          </a:blipFill>
        </p:spPr>
        <p:txBody>
          <a:bodyPr/>
          <a:lstStyle/>
          <a:p>
            <a:endParaRPr lang="en-GB"/>
          </a:p>
        </p:txBody>
      </p:sp>
    </p:spTree>
    <p:extLst>
      <p:ext uri="{BB962C8B-B14F-4D97-AF65-F5344CB8AC3E}">
        <p14:creationId xmlns:p14="http://schemas.microsoft.com/office/powerpoint/2010/main" val="3638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lang="es" sz="4000" b="1" dirty="0">
                <a:solidFill>
                  <a:srgbClr val="92BAB5"/>
                </a:solidFill>
                <a:latin typeface="Aptos"/>
                <a:ea typeface="Inter"/>
                <a:cs typeface="Inter"/>
                <a:sym typeface="Inter"/>
              </a:rPr>
              <a:t>Licencia </a:t>
            </a:r>
            <a:r>
              <a:rPr kumimoji="0" lang="es" sz="4000" b="1" i="0" u="none" strike="noStrike" kern="1200" cap="none" spc="0" normalizeH="0" baseline="0" noProof="0" dirty="0">
                <a:ln>
                  <a:noFill/>
                </a:ln>
                <a:solidFill>
                  <a:srgbClr val="92BAB5"/>
                </a:solidFill>
                <a:effectLst/>
                <a:uLnTx/>
                <a:uFillTx/>
                <a:latin typeface="Aptos"/>
                <a:ea typeface="Inter"/>
                <a:cs typeface="Inter"/>
                <a:sym typeface="Inter"/>
              </a:rPr>
              <a:t>libre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 </a:t>
            </a: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marL="0" marR="0" lvl="0" indent="0" algn="just" defTabSz="914400" rtl="0" eaLnBrk="1" fontAlgn="auto" latinLnBrk="0" hangingPunct="1">
              <a:lnSpc>
                <a:spcPts val="2705"/>
              </a:lnSpc>
              <a:spcBef>
                <a:spcPct val="0"/>
              </a:spcBef>
              <a:spcAft>
                <a:spcPts val="0"/>
              </a:spcAft>
              <a:buClrTx/>
              <a:buSzTx/>
              <a:buFontTx/>
              <a:buNone/>
              <a:tabLst/>
              <a:defRPr/>
            </a:pPr>
            <a:r>
              <a:rPr lang="es" sz="3200" dirty="0">
                <a:solidFill>
                  <a:prstClr val="black"/>
                </a:solidFill>
                <a:latin typeface="Aptos"/>
                <a:ea typeface="Inter"/>
                <a:cs typeface="Inter"/>
                <a:sym typeface="Inter"/>
              </a:rPr>
              <a:t>Licencia </a:t>
            </a:r>
            <a:r>
              <a:rPr kumimoji="0" lang="es" sz="3200" b="0" i="0" u="none" strike="noStrike" kern="1200" cap="none" spc="0" normalizeH="0" baseline="0" noProof="0" dirty="0">
                <a:ln>
                  <a:noFill/>
                </a:ln>
                <a:solidFill>
                  <a:prstClr val="black"/>
                </a:solidFill>
                <a:effectLst/>
                <a:uLnTx/>
                <a:uFillTx/>
                <a:latin typeface="Aptos"/>
                <a:ea typeface="Inter"/>
                <a:cs typeface="Inter"/>
                <a:sym typeface="Inter"/>
              </a:rPr>
              <a:t>Creative Commons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92B6AE0E-7E63-4A49-A889-EF6920E3991C}"/>
              </a:ext>
            </a:extLst>
          </p:cNvPr>
          <p:cNvSpPr>
            <a:spLocks noGrp="1"/>
          </p:cNvSpPr>
          <p:nvPr>
            <p:ph type="title"/>
          </p:nvPr>
        </p:nvSpPr>
        <p:spPr>
          <a:xfrm>
            <a:off x="-142299" y="1730357"/>
            <a:ext cx="6101981" cy="6691745"/>
          </a:xfrm>
        </p:spPr>
        <p:txBody>
          <a:bodyPr>
            <a:normAutofit/>
          </a:bodyPr>
          <a:lstStyle/>
          <a:p>
            <a:r>
              <a:rPr lang="es" sz="6000" dirty="0">
                <a:solidFill>
                  <a:srgbClr val="FFFFFF"/>
                </a:solidFill>
                <a:latin typeface="Aptos" panose="020B0004020202020204" pitchFamily="34" charset="0"/>
              </a:rPr>
              <a:t>SUPLANTACIÓN DE IDENTIDAD (PHISHING)</a:t>
            </a:r>
            <a:endParaRPr lang="mk-MK" sz="6000"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6BCF330F-942F-4D8D-B4B2-7716A6692FD4}"/>
              </a:ext>
            </a:extLst>
          </p:cNvPr>
          <p:cNvSpPr>
            <a:spLocks noGrp="1"/>
          </p:cNvSpPr>
          <p:nvPr>
            <p:ph idx="1"/>
          </p:nvPr>
        </p:nvSpPr>
        <p:spPr>
          <a:xfrm>
            <a:off x="6796921" y="856294"/>
            <a:ext cx="10359737" cy="5874404"/>
          </a:xfrm>
        </p:spPr>
        <p:txBody>
          <a:bodyPr anchor="ctr">
            <a:normAutofit/>
          </a:bodyPr>
          <a:lstStyle/>
          <a:p>
            <a:pPr marL="0" indent="0">
              <a:buNone/>
            </a:pPr>
            <a:r>
              <a:rPr lang="es" sz="4800" dirty="0">
                <a:latin typeface="Aptos" panose="020B0004020202020204" pitchFamily="34" charset="0"/>
              </a:rPr>
              <a:t>El término </a:t>
            </a:r>
            <a:r>
              <a:rPr lang="es" sz="4800" b="1" dirty="0">
                <a:latin typeface="Aptos" panose="020B0004020202020204" pitchFamily="34" charset="0"/>
              </a:rPr>
              <a:t>phishing </a:t>
            </a:r>
            <a:r>
              <a:rPr lang="es" sz="4800" dirty="0">
                <a:latin typeface="Aptos" panose="020B0004020202020204" pitchFamily="34" charset="0"/>
              </a:rPr>
              <a:t>probablemente deriva de la palabra inglesa “</a:t>
            </a:r>
            <a:r>
              <a:rPr lang="es" sz="4800" b="1" dirty="0">
                <a:latin typeface="Aptos" panose="020B0004020202020204" pitchFamily="34" charset="0"/>
              </a:rPr>
              <a:t>fishing</a:t>
            </a:r>
            <a:r>
              <a:rPr lang="es" sz="4800" dirty="0">
                <a:latin typeface="Aptos" panose="020B0004020202020204" pitchFamily="34" charset="0"/>
              </a:rPr>
              <a:t>”, haciendo referencia por tanto a la actividad de pescar y haciendo referencia a cuando el pez muerde el cebo arrojado por la borda, del mismo modo que el usuario muerde el cebo.</a:t>
            </a:r>
          </a:p>
          <a:p>
            <a:pPr marL="0" indent="0">
              <a:buNone/>
            </a:pPr>
            <a:endParaRPr lang="mk-MK" sz="4800" dirty="0">
              <a:latin typeface="Aptos" panose="020B0004020202020204" pitchFamily="34" charset="0"/>
            </a:endParaRPr>
          </a:p>
        </p:txBody>
      </p:sp>
      <p:sp>
        <p:nvSpPr>
          <p:cNvPr id="4" name="Freeform 3">
            <a:extLst>
              <a:ext uri="{FF2B5EF4-FFF2-40B4-BE49-F238E27FC236}">
                <a16:creationId xmlns:a16="http://schemas.microsoft.com/office/drawing/2014/main" id="{F8DB8390-946C-A7F1-468F-E88C7A010AA2}"/>
              </a:ext>
            </a:extLst>
          </p:cNvPr>
          <p:cNvSpPr/>
          <p:nvPr/>
        </p:nvSpPr>
        <p:spPr>
          <a:xfrm>
            <a:off x="13660971" y="5981700"/>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2"/>
            <a:stretch>
              <a:fillRect/>
            </a:stretch>
          </a:blipFill>
        </p:spPr>
        <p:txBody>
          <a:bodyPr/>
          <a:lstStyle/>
          <a:p>
            <a:endParaRPr lang="en-GB"/>
          </a:p>
        </p:txBody>
      </p:sp>
    </p:spTree>
    <p:extLst>
      <p:ext uri="{BB962C8B-B14F-4D97-AF65-F5344CB8AC3E}">
        <p14:creationId xmlns:p14="http://schemas.microsoft.com/office/powerpoint/2010/main" val="314814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s" sz="6000" dirty="0">
                <a:latin typeface="Aptos" panose="020B0004020202020204" pitchFamily="34" charset="0"/>
              </a:rPr>
              <a:t>¿Qué significa el término Phishing?</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fontScale="92500" lnSpcReduction="10000"/>
          </a:bodyPr>
          <a:lstStyle/>
          <a:p>
            <a:r>
              <a:rPr lang="es" dirty="0">
                <a:latin typeface="Aptos" panose="020B0004020202020204" pitchFamily="34" charset="0"/>
              </a:rPr>
              <a:t>El phishing es un tipo común de ciberataque que ataca a personas a través de correos electrónicos, mensajes de texto, llamadas telefónicas y otras formas de comunicación.</a:t>
            </a:r>
          </a:p>
          <a:p>
            <a:r>
              <a:rPr lang="es" dirty="0">
                <a:latin typeface="Aptos" panose="020B0004020202020204" pitchFamily="34" charset="0"/>
              </a:rPr>
              <a:t>Es una técnica para intentar adquirir datos confidenciales, como números de cuentas bancarias, a través de una solicitud fraudulenta por correo electrónico o en un sitio web, en la que el autor se hace pasar por una empresa legítima o una persona de buena reputación.</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4" name="Freeform 2">
            <a:extLst>
              <a:ext uri="{FF2B5EF4-FFF2-40B4-BE49-F238E27FC236}">
                <a16:creationId xmlns:a16="http://schemas.microsoft.com/office/drawing/2014/main" id="{60224EAA-8C03-7B5C-9A84-20E9BA25A804}"/>
              </a:ext>
            </a:extLst>
          </p:cNvPr>
          <p:cNvSpPr/>
          <p:nvPr/>
        </p:nvSpPr>
        <p:spPr>
          <a:xfrm>
            <a:off x="11831125" y="2876514"/>
            <a:ext cx="5775199" cy="4134415"/>
          </a:xfrm>
          <a:custGeom>
            <a:avLst/>
            <a:gdLst/>
            <a:ahLst/>
            <a:cxnLst/>
            <a:rect l="l" t="t" r="r" b="b"/>
            <a:pathLst>
              <a:path w="5114348" h="3835761">
                <a:moveTo>
                  <a:pt x="0" y="0"/>
                </a:moveTo>
                <a:lnTo>
                  <a:pt x="5114348" y="0"/>
                </a:lnTo>
                <a:lnTo>
                  <a:pt x="5114348" y="3835760"/>
                </a:lnTo>
                <a:lnTo>
                  <a:pt x="0" y="3835760"/>
                </a:lnTo>
                <a:lnTo>
                  <a:pt x="0" y="0"/>
                </a:lnTo>
                <a:close/>
              </a:path>
            </a:pathLst>
          </a:custGeom>
          <a:blipFill>
            <a:blip r:embed="rId2">
              <a:alphaModFix amt="54000"/>
            </a:blip>
            <a:stretch>
              <a:fillRect/>
            </a:stretch>
          </a:blipFill>
        </p:spPr>
        <p:txBody>
          <a:bodyPr/>
          <a:lstStyle/>
          <a:p>
            <a:endParaRPr lang="en-GB"/>
          </a:p>
        </p:txBody>
      </p:sp>
    </p:spTree>
    <p:extLst>
      <p:ext uri="{BB962C8B-B14F-4D97-AF65-F5344CB8AC3E}">
        <p14:creationId xmlns:p14="http://schemas.microsoft.com/office/powerpoint/2010/main" val="386896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s" sz="6000" dirty="0">
                <a:latin typeface="Aptos" panose="020B0004020202020204" pitchFamily="34" charset="0"/>
              </a:rPr>
              <a:t>¿Qué significa el término Phishing?</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fontScale="92500" lnSpcReduction="10000"/>
          </a:bodyPr>
          <a:lstStyle/>
          <a:p>
            <a:r>
              <a:rPr lang="es" dirty="0">
                <a:latin typeface="Aptos" panose="020B0004020202020204" pitchFamily="34" charset="0"/>
              </a:rPr>
              <a:t>El phishing es una de las técnicas más simples utilizadas por los ciberdelincuentes, pero sigue siendo una de las más efectivas.</a:t>
            </a:r>
            <a:endParaRPr lang="sk-SK" dirty="0">
              <a:latin typeface="Aptos" panose="020B0004020202020204" pitchFamily="34" charset="0"/>
            </a:endParaRPr>
          </a:p>
          <a:p>
            <a:r>
              <a:rPr lang="es" dirty="0">
                <a:latin typeface="Aptos" panose="020B0004020202020204" pitchFamily="34" charset="0"/>
              </a:rPr>
              <a:t>Consiste en contactar a un individuo haciéndole creer que está en peligro, por ejemplo diciéndole que su cuenta bancaria está siendo atacada, para luego convencerlo de diversas maneras para que proporcione sus datos personales, como tarjetas, cuentas o contraseñas, dando así a los piratas informáticos acceso a datos privados.</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 name="Freeform 3">
            <a:extLst>
              <a:ext uri="{FF2B5EF4-FFF2-40B4-BE49-F238E27FC236}">
                <a16:creationId xmlns:a16="http://schemas.microsoft.com/office/drawing/2014/main" id="{9E61CA45-9194-112C-6218-B2B6B9B3F404}"/>
              </a:ext>
            </a:extLst>
          </p:cNvPr>
          <p:cNvSpPr/>
          <p:nvPr/>
        </p:nvSpPr>
        <p:spPr>
          <a:xfrm>
            <a:off x="13239202" y="2278051"/>
            <a:ext cx="3737959" cy="5181600"/>
          </a:xfrm>
          <a:custGeom>
            <a:avLst/>
            <a:gdLst/>
            <a:ahLst/>
            <a:cxnLst/>
            <a:rect l="l" t="t" r="r" b="b"/>
            <a:pathLst>
              <a:path w="2741486" h="4114800">
                <a:moveTo>
                  <a:pt x="0" y="0"/>
                </a:moveTo>
                <a:lnTo>
                  <a:pt x="2741485" y="0"/>
                </a:lnTo>
                <a:lnTo>
                  <a:pt x="274148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63799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1036674" y="549819"/>
            <a:ext cx="15994026" cy="1099641"/>
          </a:xfrm>
        </p:spPr>
        <p:txBody>
          <a:bodyPr>
            <a:noAutofit/>
          </a:bodyPr>
          <a:lstStyle/>
          <a:p>
            <a:br>
              <a:rPr lang="sk-SK" dirty="0">
                <a:latin typeface="Aptos" panose="020B0004020202020204" pitchFamily="34" charset="0"/>
              </a:rPr>
            </a:br>
            <a:r>
              <a:rPr lang="es" dirty="0">
                <a:latin typeface="Aptos" panose="020B0004020202020204" pitchFamily="34" charset="0"/>
              </a:rPr>
              <a:t>¿Cuando empezó?</a:t>
            </a:r>
            <a:br>
              <a:rPr lang="en-US" dirty="0">
                <a:latin typeface="Aptos" panose="020B0004020202020204" pitchFamily="34" charset="0"/>
              </a:rPr>
            </a:br>
            <a:endParaRPr lang="mk-MK" dirty="0">
              <a:latin typeface="Aptos" panose="020B0004020202020204" pitchFamily="34" charset="0"/>
            </a:endParaRPr>
          </a:p>
        </p:txBody>
      </p:sp>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1307805" y="2121196"/>
            <a:ext cx="15263037" cy="6375104"/>
          </a:xfrm>
        </p:spPr>
        <p:txBody>
          <a:bodyPr>
            <a:normAutofit lnSpcReduction="10000"/>
          </a:bodyPr>
          <a:lstStyle/>
          <a:p>
            <a:r>
              <a:rPr lang="es" dirty="0">
                <a:latin typeface="Aptos" panose="020B0004020202020204" pitchFamily="34" charset="0"/>
              </a:rPr>
              <a:t>Los primeros intentos de phishing de la historia se registraron a finales de los años 90 contra la empresa America Online, que por aquel entonces era el mayor proveedor de acceso a Internet.</a:t>
            </a:r>
            <a:endParaRPr lang="sk-SK" dirty="0">
              <a:latin typeface="Aptos" panose="020B0004020202020204" pitchFamily="34" charset="0"/>
            </a:endParaRPr>
          </a:p>
          <a:p>
            <a:r>
              <a:rPr lang="es" dirty="0">
                <a:latin typeface="Aptos" panose="020B0004020202020204" pitchFamily="34" charset="0"/>
              </a:rPr>
              <a:t>La consistencia de las estafas llevó a la multinacional a enviar un </a:t>
            </a:r>
            <a:r>
              <a:rPr lang="es" b="1" dirty="0">
                <a:latin typeface="Aptos" panose="020B0004020202020204" pitchFamily="34" charset="0"/>
              </a:rPr>
              <a:t>correo electrónico </a:t>
            </a:r>
            <a:r>
              <a:rPr lang="es" dirty="0">
                <a:latin typeface="Aptos" panose="020B0004020202020204" pitchFamily="34" charset="0"/>
              </a:rPr>
              <a:t>a todos los usuarios explicando que la empresa nunca se pondría en contacto con ellos para solicitarles </a:t>
            </a:r>
            <a:r>
              <a:rPr lang="es" b="1" dirty="0">
                <a:latin typeface="Aptos" panose="020B0004020202020204" pitchFamily="34" charset="0"/>
              </a:rPr>
              <a:t>pagos </a:t>
            </a:r>
            <a:r>
              <a:rPr lang="es" dirty="0">
                <a:latin typeface="Aptos" panose="020B0004020202020204" pitchFamily="34" charset="0"/>
              </a:rPr>
              <a:t>o averiguar </a:t>
            </a:r>
            <a:r>
              <a:rPr lang="es" b="1" dirty="0">
                <a:latin typeface="Aptos" panose="020B0004020202020204" pitchFamily="34" charset="0"/>
              </a:rPr>
              <a:t>contraseñas</a:t>
            </a:r>
            <a:r>
              <a:rPr lang="es" dirty="0">
                <a:latin typeface="Aptos" panose="020B0004020202020204" pitchFamily="34" charset="0"/>
              </a:rPr>
              <a:t>.</a:t>
            </a:r>
            <a:endParaRPr lang="sk-SK" dirty="0">
              <a:latin typeface="Aptos" panose="020B0004020202020204" pitchFamily="34" charset="0"/>
            </a:endParaRPr>
          </a:p>
          <a:p>
            <a:r>
              <a:rPr lang="es" dirty="0">
                <a:latin typeface="Aptos" panose="020B0004020202020204" pitchFamily="34" charset="0"/>
              </a:rPr>
              <a:t>Posteriormente, a principios de la década de 2000, la atención de los piratas informáticos se trasladó a los sistemas de pago en línea, ya que era común que los delincuentes clonaran sitios como </a:t>
            </a:r>
            <a:r>
              <a:rPr lang="es" b="1" dirty="0">
                <a:latin typeface="Aptos" panose="020B0004020202020204" pitchFamily="34" charset="0"/>
              </a:rPr>
              <a:t>E-BAY </a:t>
            </a:r>
            <a:r>
              <a:rPr lang="es" dirty="0">
                <a:latin typeface="Aptos" panose="020B0004020202020204" pitchFamily="34" charset="0"/>
              </a:rPr>
              <a:t>o </a:t>
            </a:r>
            <a:r>
              <a:rPr lang="es" b="1" dirty="0">
                <a:latin typeface="Aptos" panose="020B0004020202020204" pitchFamily="34" charset="0"/>
              </a:rPr>
              <a:t>PAY-PAL </a:t>
            </a:r>
            <a:r>
              <a:rPr lang="es" dirty="0">
                <a:latin typeface="Aptos" panose="020B0004020202020204" pitchFamily="34" charset="0"/>
              </a:rPr>
              <a:t>.</a:t>
            </a:r>
          </a:p>
          <a:p>
            <a:pPr algn="just"/>
            <a:endParaRPr lang="en-GB" dirty="0">
              <a:latin typeface="Aptos" panose="020B0004020202020204" pitchFamily="34" charset="0"/>
            </a:endParaRPr>
          </a:p>
          <a:p>
            <a:pPr algn="just"/>
            <a:endParaRPr lang="en-GB" dirty="0">
              <a:latin typeface="Aptos" panose="020B0004020202020204" pitchFamily="34" charset="0"/>
            </a:endParaRPr>
          </a:p>
        </p:txBody>
      </p:sp>
      <p:sp>
        <p:nvSpPr>
          <p:cNvPr id="4" name="Freeform 2">
            <a:extLst>
              <a:ext uri="{FF2B5EF4-FFF2-40B4-BE49-F238E27FC236}">
                <a16:creationId xmlns:a16="http://schemas.microsoft.com/office/drawing/2014/main" id="{00823DDE-3BCE-96CD-1852-9500837684CA}"/>
              </a:ext>
            </a:extLst>
          </p:cNvPr>
          <p:cNvSpPr/>
          <p:nvPr/>
        </p:nvSpPr>
        <p:spPr>
          <a:xfrm>
            <a:off x="15925800" y="7916837"/>
            <a:ext cx="1790870" cy="1790870"/>
          </a:xfrm>
          <a:custGeom>
            <a:avLst/>
            <a:gdLst/>
            <a:ahLst/>
            <a:cxnLst/>
            <a:rect l="l" t="t" r="r" b="b"/>
            <a:pathLst>
              <a:path w="1790870" h="1790870">
                <a:moveTo>
                  <a:pt x="0" y="0"/>
                </a:moveTo>
                <a:lnTo>
                  <a:pt x="1790870" y="0"/>
                </a:lnTo>
                <a:lnTo>
                  <a:pt x="1790870" y="1790870"/>
                </a:lnTo>
                <a:lnTo>
                  <a:pt x="0" y="1790870"/>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2187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18417" y="1266861"/>
            <a:ext cx="10251165" cy="715324"/>
          </a:xfrm>
          <a:prstGeom prst="rect">
            <a:avLst/>
          </a:prstGeom>
        </p:spPr>
        <p:txBody>
          <a:bodyPr wrap="square" lIns="0" tIns="0" rIns="0" bIns="0" rtlCol="0" anchor="t">
            <a:spAutoFit/>
          </a:bodyPr>
          <a:lstStyle/>
          <a:p>
            <a:pPr algn="ctr">
              <a:lnSpc>
                <a:spcPts val="5029"/>
              </a:lnSpc>
              <a:spcBef>
                <a:spcPct val="0"/>
              </a:spcBef>
            </a:pPr>
            <a:r>
              <a:rPr lang="es" sz="6600" b="1" dirty="0">
                <a:solidFill>
                  <a:srgbClr val="92BAB5"/>
                </a:solidFill>
                <a:latin typeface="Aptos" panose="020B0004020202020204" pitchFamily="34" charset="0"/>
                <a:ea typeface="Inter Bold"/>
                <a:cs typeface="Inter Bold"/>
                <a:sym typeface="Inter Bold"/>
              </a:rPr>
              <a:t>TIPOS DE PHISHING</a:t>
            </a:r>
          </a:p>
        </p:txBody>
      </p:sp>
      <p:sp>
        <p:nvSpPr>
          <p:cNvPr id="3" name="TextBox 3"/>
          <p:cNvSpPr txBox="1"/>
          <p:nvPr/>
        </p:nvSpPr>
        <p:spPr>
          <a:xfrm>
            <a:off x="296896" y="2727190"/>
            <a:ext cx="17694206" cy="551433"/>
          </a:xfrm>
          <a:prstGeom prst="rect">
            <a:avLst/>
          </a:prstGeom>
        </p:spPr>
        <p:txBody>
          <a:bodyPr lIns="0" tIns="0" rIns="0" bIns="0" rtlCol="0" anchor="t">
            <a:spAutoFit/>
          </a:bodyPr>
          <a:lstStyle/>
          <a:p>
            <a:pPr algn="ctr">
              <a:lnSpc>
                <a:spcPts val="4339"/>
              </a:lnSpc>
              <a:spcBef>
                <a:spcPct val="0"/>
              </a:spcBef>
            </a:pPr>
            <a:r>
              <a:rPr lang="es" sz="4000" dirty="0">
                <a:solidFill>
                  <a:srgbClr val="000000"/>
                </a:solidFill>
                <a:latin typeface="Aptos" panose="020B0004020202020204" pitchFamily="34" charset="0"/>
                <a:ea typeface="Inter"/>
                <a:cs typeface="Inter"/>
                <a:sym typeface="Inter"/>
              </a:rPr>
              <a:t>Existen varios tipos de phishing:</a:t>
            </a:r>
          </a:p>
        </p:txBody>
      </p:sp>
      <p:grpSp>
        <p:nvGrpSpPr>
          <p:cNvPr id="4" name="Group 4"/>
          <p:cNvGrpSpPr/>
          <p:nvPr/>
        </p:nvGrpSpPr>
        <p:grpSpPr>
          <a:xfrm>
            <a:off x="1027984" y="4820328"/>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4381882" y="4820328"/>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7735780" y="4820328"/>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089679" y="4820328"/>
            <a:ext cx="3086100" cy="30861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4443577" y="4820328"/>
            <a:ext cx="3086100" cy="30861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19" name="Freeform 19"/>
          <p:cNvSpPr/>
          <p:nvPr/>
        </p:nvSpPr>
        <p:spPr>
          <a:xfrm>
            <a:off x="758323" y="4135686"/>
            <a:ext cx="1176848" cy="1348472"/>
          </a:xfrm>
          <a:custGeom>
            <a:avLst/>
            <a:gdLst/>
            <a:ahLst/>
            <a:cxnLst/>
            <a:rect l="l" t="t" r="r" b="b"/>
            <a:pathLst>
              <a:path w="1176848" h="1348472">
                <a:moveTo>
                  <a:pt x="0" y="0"/>
                </a:moveTo>
                <a:lnTo>
                  <a:pt x="1176848" y="0"/>
                </a:lnTo>
                <a:lnTo>
                  <a:pt x="1176848" y="1348472"/>
                </a:lnTo>
                <a:lnTo>
                  <a:pt x="0" y="1348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p:cNvSpPr/>
          <p:nvPr/>
        </p:nvSpPr>
        <p:spPr>
          <a:xfrm>
            <a:off x="3911577" y="4421978"/>
            <a:ext cx="1165630" cy="1062180"/>
          </a:xfrm>
          <a:custGeom>
            <a:avLst/>
            <a:gdLst/>
            <a:ahLst/>
            <a:cxnLst/>
            <a:rect l="l" t="t" r="r" b="b"/>
            <a:pathLst>
              <a:path w="1165630" h="1062180">
                <a:moveTo>
                  <a:pt x="0" y="0"/>
                </a:moveTo>
                <a:lnTo>
                  <a:pt x="1165630" y="0"/>
                </a:lnTo>
                <a:lnTo>
                  <a:pt x="1165630" y="1062180"/>
                </a:lnTo>
                <a:lnTo>
                  <a:pt x="0" y="1062180"/>
                </a:lnTo>
                <a:lnTo>
                  <a:pt x="0" y="0"/>
                </a:lnTo>
                <a:close/>
              </a:path>
            </a:pathLst>
          </a:custGeom>
          <a:blipFill>
            <a:blip r:embed="rId4"/>
            <a:stretch>
              <a:fillRect/>
            </a:stretch>
          </a:blipFill>
        </p:spPr>
        <p:txBody>
          <a:bodyPr/>
          <a:lstStyle/>
          <a:p>
            <a:endParaRPr lang="en-GB"/>
          </a:p>
        </p:txBody>
      </p:sp>
      <p:sp>
        <p:nvSpPr>
          <p:cNvPr id="21" name="Freeform 21"/>
          <p:cNvSpPr/>
          <p:nvPr/>
        </p:nvSpPr>
        <p:spPr>
          <a:xfrm>
            <a:off x="7734682" y="4521145"/>
            <a:ext cx="912455" cy="963013"/>
          </a:xfrm>
          <a:custGeom>
            <a:avLst/>
            <a:gdLst/>
            <a:ahLst/>
            <a:cxnLst/>
            <a:rect l="l" t="t" r="r" b="b"/>
            <a:pathLst>
              <a:path w="912455" h="963013">
                <a:moveTo>
                  <a:pt x="0" y="0"/>
                </a:moveTo>
                <a:lnTo>
                  <a:pt x="912455" y="0"/>
                </a:lnTo>
                <a:lnTo>
                  <a:pt x="912455" y="963013"/>
                </a:lnTo>
                <a:lnTo>
                  <a:pt x="0" y="963013"/>
                </a:lnTo>
                <a:lnTo>
                  <a:pt x="0" y="0"/>
                </a:lnTo>
                <a:close/>
              </a:path>
            </a:pathLst>
          </a:custGeom>
          <a:blipFill>
            <a:blip r:embed="rId5"/>
            <a:stretch>
              <a:fillRect/>
            </a:stretch>
          </a:blipFill>
        </p:spPr>
        <p:txBody>
          <a:bodyPr/>
          <a:lstStyle/>
          <a:p>
            <a:endParaRPr lang="en-GB"/>
          </a:p>
        </p:txBody>
      </p:sp>
      <p:sp>
        <p:nvSpPr>
          <p:cNvPr id="22" name="Freeform 22"/>
          <p:cNvSpPr/>
          <p:nvPr/>
        </p:nvSpPr>
        <p:spPr>
          <a:xfrm>
            <a:off x="10688779" y="4421978"/>
            <a:ext cx="1099499" cy="1014288"/>
          </a:xfrm>
          <a:custGeom>
            <a:avLst/>
            <a:gdLst/>
            <a:ahLst/>
            <a:cxnLst/>
            <a:rect l="l" t="t" r="r" b="b"/>
            <a:pathLst>
              <a:path w="1099499" h="1014288">
                <a:moveTo>
                  <a:pt x="0" y="0"/>
                </a:moveTo>
                <a:lnTo>
                  <a:pt x="1099499" y="0"/>
                </a:lnTo>
                <a:lnTo>
                  <a:pt x="1099499" y="1014287"/>
                </a:lnTo>
                <a:lnTo>
                  <a:pt x="0" y="1014287"/>
                </a:lnTo>
                <a:lnTo>
                  <a:pt x="0" y="0"/>
                </a:lnTo>
                <a:close/>
              </a:path>
            </a:pathLst>
          </a:custGeom>
          <a:blipFill>
            <a:blip r:embed="rId6"/>
            <a:stretch>
              <a:fillRect/>
            </a:stretch>
          </a:blipFill>
        </p:spPr>
        <p:txBody>
          <a:bodyPr/>
          <a:lstStyle/>
          <a:p>
            <a:endParaRPr lang="en-GB"/>
          </a:p>
        </p:txBody>
      </p:sp>
      <p:sp>
        <p:nvSpPr>
          <p:cNvPr id="23" name="Freeform 23"/>
          <p:cNvSpPr/>
          <p:nvPr/>
        </p:nvSpPr>
        <p:spPr>
          <a:xfrm>
            <a:off x="14432476" y="4362174"/>
            <a:ext cx="772003" cy="1074091"/>
          </a:xfrm>
          <a:custGeom>
            <a:avLst/>
            <a:gdLst/>
            <a:ahLst/>
            <a:cxnLst/>
            <a:rect l="l" t="t" r="r" b="b"/>
            <a:pathLst>
              <a:path w="772003" h="1074091">
                <a:moveTo>
                  <a:pt x="0" y="0"/>
                </a:moveTo>
                <a:lnTo>
                  <a:pt x="772003" y="0"/>
                </a:lnTo>
                <a:lnTo>
                  <a:pt x="772003" y="1074091"/>
                </a:lnTo>
                <a:lnTo>
                  <a:pt x="0" y="10740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4" name="TextBox 24"/>
          <p:cNvSpPr txBox="1"/>
          <p:nvPr/>
        </p:nvSpPr>
        <p:spPr>
          <a:xfrm>
            <a:off x="1478338" y="5460960"/>
            <a:ext cx="2263676" cy="884922"/>
          </a:xfrm>
          <a:prstGeom prst="rect">
            <a:avLst/>
          </a:prstGeom>
        </p:spPr>
        <p:txBody>
          <a:bodyPr lIns="0" tIns="0" rIns="0" bIns="0" rtlCol="0" anchor="t">
            <a:spAutoFit/>
          </a:bodyPr>
          <a:lstStyle/>
          <a:p>
            <a:pPr algn="ctr">
              <a:lnSpc>
                <a:spcPts val="3500"/>
              </a:lnSpc>
            </a:pPr>
            <a:r>
              <a:rPr lang="es" sz="2800" b="1" dirty="0">
                <a:solidFill>
                  <a:srgbClr val="446183"/>
                </a:solidFill>
                <a:latin typeface="Aptos" panose="020B0004020202020204" pitchFamily="34" charset="0"/>
                <a:ea typeface="Canva Sans Bold"/>
                <a:cs typeface="Canva Sans Bold"/>
                <a:sym typeface="Canva Sans Bold"/>
              </a:rPr>
              <a:t>Suplantación de identidad por correo electrónico</a:t>
            </a:r>
          </a:p>
        </p:txBody>
      </p:sp>
      <p:sp>
        <p:nvSpPr>
          <p:cNvPr id="25" name="TextBox 25"/>
          <p:cNvSpPr txBox="1"/>
          <p:nvPr/>
        </p:nvSpPr>
        <p:spPr>
          <a:xfrm>
            <a:off x="4584567" y="5533149"/>
            <a:ext cx="2861891" cy="1347998"/>
          </a:xfrm>
          <a:prstGeom prst="rect">
            <a:avLst/>
          </a:prstGeom>
        </p:spPr>
        <p:txBody>
          <a:bodyPr wrap="square" lIns="0" tIns="0" rIns="0" bIns="0" rtlCol="0" anchor="t">
            <a:spAutoFit/>
          </a:bodyPr>
          <a:lstStyle/>
          <a:p>
            <a:pPr algn="ctr">
              <a:lnSpc>
                <a:spcPts val="3500"/>
              </a:lnSpc>
            </a:pPr>
            <a:r>
              <a:rPr lang="es" sz="3200" b="1" dirty="0">
                <a:solidFill>
                  <a:srgbClr val="446183"/>
                </a:solidFill>
                <a:latin typeface="Aptos" panose="020B0004020202020204" pitchFamily="34" charset="0"/>
                <a:ea typeface="Canva Sans Bold"/>
                <a:cs typeface="Canva Sans Bold"/>
                <a:sym typeface="Canva Sans Bold"/>
              </a:rPr>
              <a:t>Suplantación de identidad selectiva</a:t>
            </a:r>
          </a:p>
        </p:txBody>
      </p:sp>
      <p:sp>
        <p:nvSpPr>
          <p:cNvPr id="26" name="TextBox 26"/>
          <p:cNvSpPr txBox="1"/>
          <p:nvPr/>
        </p:nvSpPr>
        <p:spPr>
          <a:xfrm>
            <a:off x="7977994" y="5629684"/>
            <a:ext cx="2601672" cy="1796839"/>
          </a:xfrm>
          <a:prstGeom prst="rect">
            <a:avLst/>
          </a:prstGeom>
        </p:spPr>
        <p:txBody>
          <a:bodyPr wrap="square" lIns="0" tIns="0" rIns="0" bIns="0" rtlCol="0" anchor="t">
            <a:spAutoFit/>
          </a:bodyPr>
          <a:lstStyle/>
          <a:p>
            <a:pPr algn="ctr">
              <a:lnSpc>
                <a:spcPts val="3500"/>
              </a:lnSpc>
            </a:pPr>
            <a:r>
              <a:rPr lang="es" sz="3200" b="1" dirty="0">
                <a:solidFill>
                  <a:srgbClr val="446183"/>
                </a:solidFill>
                <a:latin typeface="Aptos" panose="020B0004020202020204" pitchFamily="34" charset="0"/>
                <a:ea typeface="Canva Sans Bold"/>
                <a:cs typeface="Canva Sans Bold"/>
                <a:sym typeface="Canva Sans Bold"/>
              </a:rPr>
              <a:t>Suplantación de identidad mediante clones</a:t>
            </a:r>
          </a:p>
        </p:txBody>
      </p:sp>
      <p:sp>
        <p:nvSpPr>
          <p:cNvPr id="27" name="TextBox 27"/>
          <p:cNvSpPr txBox="1"/>
          <p:nvPr/>
        </p:nvSpPr>
        <p:spPr>
          <a:xfrm>
            <a:off x="11398662" y="5757569"/>
            <a:ext cx="2507456" cy="1347998"/>
          </a:xfrm>
          <a:prstGeom prst="rect">
            <a:avLst/>
          </a:prstGeom>
        </p:spPr>
        <p:txBody>
          <a:bodyPr wrap="square" lIns="0" tIns="0" rIns="0" bIns="0" rtlCol="0" anchor="t">
            <a:spAutoFit/>
          </a:bodyPr>
          <a:lstStyle/>
          <a:p>
            <a:pPr algn="ctr">
              <a:lnSpc>
                <a:spcPts val="3500"/>
              </a:lnSpc>
            </a:pPr>
            <a:r>
              <a:rPr lang="es" sz="3200" b="1" dirty="0">
                <a:solidFill>
                  <a:srgbClr val="446183"/>
                </a:solidFill>
                <a:latin typeface="Aptos" panose="020B0004020202020204" pitchFamily="34" charset="0"/>
                <a:ea typeface="Canva Sans Bold"/>
                <a:cs typeface="Canva Sans Bold"/>
                <a:sym typeface="Canva Sans Bold"/>
              </a:rPr>
              <a:t>Suplantación de identidad por voz</a:t>
            </a:r>
          </a:p>
        </p:txBody>
      </p:sp>
      <p:sp>
        <p:nvSpPr>
          <p:cNvPr id="28" name="TextBox 28"/>
          <p:cNvSpPr txBox="1"/>
          <p:nvPr/>
        </p:nvSpPr>
        <p:spPr>
          <a:xfrm>
            <a:off x="14732899" y="5647731"/>
            <a:ext cx="2637886" cy="1796839"/>
          </a:xfrm>
          <a:prstGeom prst="rect">
            <a:avLst/>
          </a:prstGeom>
        </p:spPr>
        <p:txBody>
          <a:bodyPr wrap="square" lIns="0" tIns="0" rIns="0" bIns="0" rtlCol="0" anchor="t">
            <a:spAutoFit/>
          </a:bodyPr>
          <a:lstStyle/>
          <a:p>
            <a:pPr algn="ctr">
              <a:lnSpc>
                <a:spcPts val="3500"/>
              </a:lnSpc>
            </a:pPr>
            <a:r>
              <a:rPr lang="es" sz="3200" b="1" dirty="0">
                <a:solidFill>
                  <a:srgbClr val="446183"/>
                </a:solidFill>
                <a:latin typeface="Aptos" panose="020B0004020202020204" pitchFamily="34" charset="0"/>
                <a:ea typeface="Canva Sans Bold"/>
                <a:cs typeface="Canva Sans Bold"/>
                <a:sym typeface="Canva Sans Bold"/>
              </a:rPr>
              <a:t>Suplantación de identidad mediante SMS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fontScale="90000"/>
          </a:bodyPr>
          <a:lstStyle/>
          <a:p>
            <a:r>
              <a:rPr lang="es" sz="6000" dirty="0">
                <a:latin typeface="Aptos" panose="020B0004020202020204" pitchFamily="34" charset="0"/>
              </a:rPr>
              <a:t>PHISHING POR CORREO ELECTRÓNICO</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10412980" cy="6846482"/>
          </a:xfrm>
        </p:spPr>
        <p:txBody>
          <a:bodyPr>
            <a:normAutofit fontScale="92500" lnSpcReduction="10000"/>
          </a:bodyPr>
          <a:lstStyle/>
          <a:p>
            <a:r>
              <a:rPr lang="es" sz="4800" dirty="0">
                <a:latin typeface="Aptos" panose="020B0004020202020204" pitchFamily="34" charset="0"/>
              </a:rPr>
              <a:t>Dentro del ámbito digital, el phishing por correo electrónico es una gran amenaza cuyo origen </a:t>
            </a:r>
            <a:r>
              <a:rPr lang="es" sz="4800" b="1" dirty="0">
                <a:latin typeface="Aptos" panose="020B0004020202020204" pitchFamily="34" charset="0"/>
              </a:rPr>
              <a:t>se encuentra </a:t>
            </a:r>
            <a:r>
              <a:rPr lang="es" sz="4800" dirty="0">
                <a:latin typeface="Aptos" panose="020B0004020202020204" pitchFamily="34" charset="0"/>
              </a:rPr>
              <a:t>en que los cibercriminales intentan </a:t>
            </a:r>
            <a:r>
              <a:rPr lang="es" sz="4800" b="1" dirty="0">
                <a:latin typeface="Aptos" panose="020B0004020202020204" pitchFamily="34" charset="0"/>
              </a:rPr>
              <a:t>engañar </a:t>
            </a:r>
            <a:r>
              <a:rPr lang="es" sz="4800" dirty="0">
                <a:latin typeface="Aptos" panose="020B0004020202020204" pitchFamily="34" charset="0"/>
              </a:rPr>
              <a:t>a las personas con </a:t>
            </a:r>
            <a:r>
              <a:rPr lang="es" sz="4800" b="1" dirty="0">
                <a:latin typeface="Aptos" panose="020B0004020202020204" pitchFamily="34" charset="0"/>
              </a:rPr>
              <a:t>spam </a:t>
            </a:r>
            <a:r>
              <a:rPr lang="es" sz="4800" dirty="0">
                <a:latin typeface="Aptos" panose="020B0004020202020204" pitchFamily="34" charset="0"/>
              </a:rPr>
              <a:t>o </a:t>
            </a:r>
            <a:r>
              <a:rPr lang="es" sz="4800" b="1" dirty="0">
                <a:latin typeface="Aptos" panose="020B0004020202020204" pitchFamily="34" charset="0"/>
              </a:rPr>
              <a:t>correos electrónicos falsos.</a:t>
            </a:r>
            <a:r>
              <a:rPr lang="es" sz="4800" dirty="0">
                <a:latin typeface="Aptos" panose="020B0004020202020204" pitchFamily="34" charset="0"/>
              </a:rPr>
              <a:t> </a:t>
            </a:r>
          </a:p>
          <a:p>
            <a:r>
              <a:rPr lang="es" sz="4800" dirty="0">
                <a:latin typeface="Aptos" panose="020B0004020202020204" pitchFamily="34" charset="0"/>
              </a:rPr>
              <a:t>Entre los tipos de email phishing encontramos una gran variedad, como el spear phishing y el clone phishing, que dirigen las amenazas a víctimas y organizaciones mucho más específicas y organizadas.</a:t>
            </a:r>
          </a:p>
        </p:txBody>
      </p:sp>
      <p:sp>
        <p:nvSpPr>
          <p:cNvPr id="4" name="Freeform 2">
            <a:extLst>
              <a:ext uri="{FF2B5EF4-FFF2-40B4-BE49-F238E27FC236}">
                <a16:creationId xmlns:a16="http://schemas.microsoft.com/office/drawing/2014/main" id="{849410DC-36E3-DCA0-B92A-07C3824E61AE}"/>
              </a:ext>
            </a:extLst>
          </p:cNvPr>
          <p:cNvSpPr/>
          <p:nvPr/>
        </p:nvSpPr>
        <p:spPr>
          <a:xfrm>
            <a:off x="13379146" y="1333500"/>
            <a:ext cx="2821260" cy="5594071"/>
          </a:xfrm>
          <a:custGeom>
            <a:avLst/>
            <a:gdLst/>
            <a:ahLst/>
            <a:cxnLst/>
            <a:rect l="l" t="t" r="r" b="b"/>
            <a:pathLst>
              <a:path w="1524647" h="3619341">
                <a:moveTo>
                  <a:pt x="0" y="0"/>
                </a:moveTo>
                <a:lnTo>
                  <a:pt x="1524647" y="0"/>
                </a:lnTo>
                <a:lnTo>
                  <a:pt x="1524647" y="3619341"/>
                </a:lnTo>
                <a:lnTo>
                  <a:pt x="0" y="3619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9539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4" y="1021556"/>
            <a:ext cx="8763885" cy="1988345"/>
          </a:xfrm>
        </p:spPr>
        <p:txBody>
          <a:bodyPr>
            <a:normAutofit/>
          </a:bodyPr>
          <a:lstStyle/>
          <a:p>
            <a:r>
              <a:rPr lang="es" sz="6000" dirty="0">
                <a:latin typeface="Aptos" panose="020B0004020202020204" pitchFamily="34" charset="0"/>
              </a:rPr>
              <a:t>PHISHING SELECTIVO</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lnSpcReduction="10000"/>
          </a:bodyPr>
          <a:lstStyle/>
          <a:p>
            <a:r>
              <a:rPr lang="es" sz="4800" dirty="0">
                <a:latin typeface="Aptos" panose="020B0004020202020204" pitchFamily="34" charset="0"/>
              </a:rPr>
              <a:t>El phishing por correo electrónico es una amenaza frecuente en el ámbito digital, y el phishing selectivo la lleva a un nivel más específico.</a:t>
            </a:r>
          </a:p>
          <a:p>
            <a:r>
              <a:rPr lang="es" sz="4800" dirty="0">
                <a:latin typeface="Aptos" panose="020B0004020202020204" pitchFamily="34" charset="0"/>
              </a:rPr>
              <a:t>Esta estrategia consiste en identificar con precisión a la víctima del ataque para crear un correo electrónico lo más veraz posible.</a:t>
            </a:r>
          </a:p>
        </p:txBody>
      </p:sp>
      <p:sp>
        <p:nvSpPr>
          <p:cNvPr id="5" name="Freeform 2">
            <a:extLst>
              <a:ext uri="{FF2B5EF4-FFF2-40B4-BE49-F238E27FC236}">
                <a16:creationId xmlns:a16="http://schemas.microsoft.com/office/drawing/2014/main" id="{42E3A9DF-A67F-5D6D-2F98-6B319A02119C}"/>
              </a:ext>
            </a:extLst>
          </p:cNvPr>
          <p:cNvSpPr/>
          <p:nvPr/>
        </p:nvSpPr>
        <p:spPr>
          <a:xfrm rot="-567310">
            <a:off x="13282471" y="2978650"/>
            <a:ext cx="2725165" cy="3582136"/>
          </a:xfrm>
          <a:custGeom>
            <a:avLst/>
            <a:gdLst/>
            <a:ahLst/>
            <a:cxnLst/>
            <a:rect l="l" t="t" r="r" b="b"/>
            <a:pathLst>
              <a:path w="1381216" h="1467427">
                <a:moveTo>
                  <a:pt x="0" y="0"/>
                </a:moveTo>
                <a:lnTo>
                  <a:pt x="1381216" y="0"/>
                </a:lnTo>
                <a:lnTo>
                  <a:pt x="1381216" y="1467428"/>
                </a:lnTo>
                <a:lnTo>
                  <a:pt x="0" y="1467428"/>
                </a:lnTo>
                <a:lnTo>
                  <a:pt x="0" y="0"/>
                </a:lnTo>
                <a:close/>
              </a:path>
            </a:pathLst>
          </a:custGeom>
          <a:blipFill>
            <a:blip r:embed="rId2">
              <a:alphaModFix amt="65999"/>
            </a:blip>
            <a:stretch>
              <a:fillRect/>
            </a:stretch>
          </a:blipFill>
        </p:spPr>
        <p:txBody>
          <a:bodyPr/>
          <a:lstStyle/>
          <a:p>
            <a:endParaRPr lang="en-GB"/>
          </a:p>
        </p:txBody>
      </p:sp>
    </p:spTree>
    <p:extLst>
      <p:ext uri="{BB962C8B-B14F-4D97-AF65-F5344CB8AC3E}">
        <p14:creationId xmlns:p14="http://schemas.microsoft.com/office/powerpoint/2010/main" val="30850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41BAB-4C4D-40D8-9CF8-0A3A84DC679F}">
  <ds:schemaRefs>
    <ds:schemaRef ds:uri="http://schemas.microsoft.com/office/2006/metadata/properties"/>
    <ds:schemaRef ds:uri="http://schemas.microsoft.com/office/infopath/2007/PartnerControls"/>
    <ds:schemaRef ds:uri="48bc9dea-9bf6-49de-a95a-f1fa7fcbbbfa"/>
    <ds:schemaRef ds:uri="86c132ca-d2ce-4f1f-9992-28ad6e1060fc"/>
    <ds:schemaRef ds:uri="c4569630-81ac-4fe0-a81e-3f9a2f8dc51d"/>
    <ds:schemaRef ds:uri="31b0f1b5-1a63-45f8-853b-22b3566b22e9"/>
  </ds:schemaRefs>
</ds:datastoreItem>
</file>

<file path=customXml/itemProps2.xml><?xml version="1.0" encoding="utf-8"?>
<ds:datastoreItem xmlns:ds="http://schemas.openxmlformats.org/officeDocument/2006/customXml" ds:itemID="{B7F65604-C6B8-41AA-9D0F-2CCB95DB8624}"/>
</file>

<file path=customXml/itemProps3.xml><?xml version="1.0" encoding="utf-8"?>
<ds:datastoreItem xmlns:ds="http://schemas.openxmlformats.org/officeDocument/2006/customXml" ds:itemID="{0D608025-EC09-4ADB-A832-C07F1D5313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TotalTime>
  <Words>1817</Words>
  <Application>Microsoft Office PowerPoint</Application>
  <PresentationFormat>Vlastná</PresentationFormat>
  <Paragraphs>124</Paragraphs>
  <Slides>20</Slides>
  <Notes>1</Notes>
  <HiddenSlides>0</HiddenSlides>
  <MMClips>0</MMClips>
  <ScaleCrop>false</ScaleCrop>
  <HeadingPairs>
    <vt:vector size="4" baseType="variant">
      <vt:variant>
        <vt:lpstr>Motív</vt:lpstr>
      </vt:variant>
      <vt:variant>
        <vt:i4>3</vt:i4>
      </vt:variant>
      <vt:variant>
        <vt:lpstr>Nadpisy snímok</vt:lpstr>
      </vt:variant>
      <vt:variant>
        <vt:i4>20</vt:i4>
      </vt:variant>
    </vt:vector>
  </HeadingPairs>
  <TitlesOfParts>
    <vt:vector size="23" baseType="lpstr">
      <vt:lpstr>Office Theme</vt:lpstr>
      <vt:lpstr>1_Motív Office</vt:lpstr>
      <vt:lpstr>Motív Office</vt:lpstr>
      <vt:lpstr>Privacidad digital: suplantación de identidad</vt:lpstr>
      <vt:lpstr>Prezentácia programu PowerPoint</vt:lpstr>
      <vt:lpstr>SUPLANTACIÓN DE IDENTIDAD (PHISHING)</vt:lpstr>
      <vt:lpstr>¿Qué significa el término Phishing?</vt:lpstr>
      <vt:lpstr>¿Qué significa el término Phishing?</vt:lpstr>
      <vt:lpstr> ¿Cuando empezó? </vt:lpstr>
      <vt:lpstr>Prezentácia programu PowerPoint</vt:lpstr>
      <vt:lpstr>PHISHING POR CORREO ELECTRÓNICO</vt:lpstr>
      <vt:lpstr>PHISHING SELECTIVO</vt:lpstr>
      <vt:lpstr>¿Para qué se utiliza ?</vt:lpstr>
      <vt:lpstr>PHISHING DE CLONES</vt:lpstr>
      <vt:lpstr>PHISHING DE VOZ</vt:lpstr>
      <vt:lpstr>PHISHING POR SMS</vt:lpstr>
      <vt:lpstr>Prezentácia programu PowerPoint</vt:lpstr>
      <vt:lpstr>Prezentácia programu PowerPoint</vt:lpstr>
      <vt:lpstr>¿QUÉ PASA CON LOS INCAUTOS QUE MUERDEN EL ANZUELO?</vt:lpstr>
      <vt:lpstr>Prezentácia programu PowerPoint</vt:lpstr>
      <vt:lpstr>Prezentácia programu PowerPoint</vt:lpstr>
      <vt:lpstr>PRUEBA FINAL</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2. Digital Privacy: Phishing</dc:title>
  <dc:creator>hola hola</dc:creator>
  <cp:lastModifiedBy>aifed</cp:lastModifiedBy>
  <cp:revision>17</cp:revision>
  <dcterms:created xsi:type="dcterms:W3CDTF">2006-08-16T00:00:00Z</dcterms:created>
  <dcterms:modified xsi:type="dcterms:W3CDTF">2024-10-23T12:34:37Z</dcterms:modified>
  <dc:identifier>DAGKh2szZqM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