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1"/>
  </p:notesMasterIdLst>
  <p:sldIdLst>
    <p:sldId id="307" r:id="rId6"/>
    <p:sldId id="257" r:id="rId7"/>
    <p:sldId id="308" r:id="rId8"/>
    <p:sldId id="313" r:id="rId9"/>
    <p:sldId id="314" r:id="rId10"/>
    <p:sldId id="261" r:id="rId11"/>
    <p:sldId id="262" r:id="rId12"/>
    <p:sldId id="263" r:id="rId13"/>
    <p:sldId id="264" r:id="rId14"/>
    <p:sldId id="315" r:id="rId15"/>
    <p:sldId id="316" r:id="rId16"/>
    <p:sldId id="317" r:id="rId17"/>
    <p:sldId id="318" r:id="rId18"/>
    <p:sldId id="319" r:id="rId19"/>
    <p:sldId id="309" r:id="rId20"/>
    <p:sldId id="271" r:id="rId21"/>
    <p:sldId id="311" r:id="rId22"/>
    <p:sldId id="273" r:id="rId23"/>
    <p:sldId id="320" r:id="rId24"/>
    <p:sldId id="275" r:id="rId25"/>
    <p:sldId id="276" r:id="rId26"/>
    <p:sldId id="277" r:id="rId27"/>
    <p:sldId id="278" r:id="rId28"/>
    <p:sldId id="324" r:id="rId29"/>
    <p:sldId id="265" r:id="rId30"/>
  </p:sldIdLst>
  <p:sldSz cx="18288000" cy="10287000"/>
  <p:notesSz cx="6858000" cy="9144000"/>
  <p:embeddedFontLst>
    <p:embeddedFont>
      <p:font typeface="Cambria" panose="02040503050406030204" pitchFamily="18" charset="0"/>
      <p:regular r:id="rId32"/>
      <p:bold r:id="rId33"/>
      <p:italic r:id="rId34"/>
      <p:boldItalic r:id="rId35"/>
    </p:embeddedFont>
    <p:embeddedFont>
      <p:font typeface="Inter" panose="020B0604020202020204" charset="0"/>
      <p:regular r:id="rId36"/>
    </p:embeddedFont>
    <p:embeddedFont>
      <p:font typeface="Inter Bold" panose="020B0604020202020204" charset="0"/>
      <p:regular r:id="rId37"/>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3A77E-1C9F-49A6-A767-BE585F1573E7}" v="3" dt="2024-10-23T12:35:04.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8B63A77E-1C9F-49A6-A767-BE585F1573E7}"/>
    <pc:docChg chg="delSld">
      <pc:chgData name="Martina Hanová" userId="S::hanova@uniag.sk::3d22e42d-bb89-40fb-8988-9efa43568f68" providerId="AD" clId="Web-{8B63A77E-1C9F-49A6-A767-BE585F1573E7}" dt="2024-10-23T12:35:04.784" v="2"/>
      <pc:docMkLst>
        <pc:docMk/>
      </pc:docMkLst>
      <pc:sldChg chg="del">
        <pc:chgData name="Martina Hanová" userId="S::hanova@uniag.sk::3d22e42d-bb89-40fb-8988-9efa43568f68" providerId="AD" clId="Web-{8B63A77E-1C9F-49A6-A767-BE585F1573E7}" dt="2024-10-23T12:34:49.518" v="0"/>
        <pc:sldMkLst>
          <pc:docMk/>
          <pc:sldMk cId="1120176027" sldId="321"/>
        </pc:sldMkLst>
      </pc:sldChg>
      <pc:sldChg chg="del">
        <pc:chgData name="Martina Hanová" userId="S::hanova@uniag.sk::3d22e42d-bb89-40fb-8988-9efa43568f68" providerId="AD" clId="Web-{8B63A77E-1C9F-49A6-A767-BE585F1573E7}" dt="2024-10-23T12:34:55.456" v="1"/>
        <pc:sldMkLst>
          <pc:docMk/>
          <pc:sldMk cId="2864157028" sldId="322"/>
        </pc:sldMkLst>
      </pc:sldChg>
      <pc:sldChg chg="del">
        <pc:chgData name="Martina Hanová" userId="S::hanova@uniag.sk::3d22e42d-bb89-40fb-8988-9efa43568f68" providerId="AD" clId="Web-{8B63A77E-1C9F-49A6-A767-BE585F1573E7}" dt="2024-10-23T12:35:04.784" v="2"/>
        <pc:sldMkLst>
          <pc:docMk/>
          <pc:sldMk cId="0" sldId="32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s" sz="3600" b="1" dirty="0">
              <a:solidFill>
                <a:srgbClr val="000000"/>
              </a:solidFill>
              <a:latin typeface="Aptos" panose="020B0004020202020204" pitchFamily="34" charset="0"/>
              <a:ea typeface="Inter Bold"/>
              <a:cs typeface="Inter Bold"/>
              <a:sym typeface="Inter Bold"/>
            </a:rPr>
            <a:t>¿Cierras con llave tu bolso cuando sales?</a:t>
          </a:r>
          <a:endParaRPr lang="en-US" sz="3600" b="1" dirty="0">
            <a:latin typeface="Aptos" panose="020B0004020202020204" pitchFamily="34" charset="0"/>
          </a:endParaRPr>
        </a:p>
      </dgm:t>
    </dgm:pt>
    <dgm:pt modelId="{8E8351F2-7651-4031-A843-6C966FB0A51A}" type="parTrans" cxnId="{FB5B30B6-57F6-4F69-9140-1141AC4B2C58}">
      <dgm:prSet/>
      <dgm:spPr/>
      <dgm:t>
        <a:bodyPr/>
        <a:lstStyle/>
        <a:p>
          <a:endParaRPr lang="en-US" sz="3200"/>
        </a:p>
      </dgm:t>
    </dgm:pt>
    <dgm:pt modelId="{97070667-920B-4A5C-879E-A0476EF7D076}" type="sibTrans" cxnId="{FB5B30B6-57F6-4F69-9140-1141AC4B2C58}">
      <dgm:prSet/>
      <dgm:spPr/>
      <dgm:t>
        <a:bodyPr/>
        <a:lstStyle/>
        <a:p>
          <a:endParaRPr lang="en-US" sz="3200"/>
        </a:p>
      </dgm:t>
    </dgm:pt>
    <dgm:pt modelId="{F896F5E4-15BF-42B7-A51E-CA6559A2EC6C}">
      <dgm:prSet custT="1"/>
      <dgm:spPr/>
      <dgm:t>
        <a:bodyPr/>
        <a:lstStyle/>
        <a:p>
          <a:pPr>
            <a:lnSpc>
              <a:spcPct val="100000"/>
            </a:lnSpc>
          </a:pPr>
          <a:r>
            <a:rPr lang="es" sz="3600" b="1" dirty="0">
              <a:solidFill>
                <a:srgbClr val="000000"/>
              </a:solidFill>
              <a:latin typeface="Aptos" panose="020B0004020202020204" pitchFamily="34" charset="0"/>
              <a:ea typeface="Inter Bold"/>
              <a:cs typeface="Inter Bold"/>
              <a:sym typeface="Inter Bold"/>
            </a:rPr>
            <a:t>¿Cierras tu casa del mismo modo que cierras tu teléfono móvil?</a:t>
          </a:r>
          <a:endParaRPr lang="en-US" sz="3600" b="1" dirty="0">
            <a:latin typeface="Aptos" panose="020B0004020202020204" pitchFamily="34" charset="0"/>
          </a:endParaRPr>
        </a:p>
      </dgm:t>
    </dgm:pt>
    <dgm:pt modelId="{E14449A5-0CD7-4EF3-A112-3C5B96BC3A3B}" type="parTrans" cxnId="{6FE6C4C1-99CB-403A-BFDC-9DB772E1FC40}">
      <dgm:prSet/>
      <dgm:spPr/>
      <dgm:t>
        <a:bodyPr/>
        <a:lstStyle/>
        <a:p>
          <a:endParaRPr lang="en-US" sz="3200"/>
        </a:p>
      </dgm:t>
    </dgm:pt>
    <dgm:pt modelId="{2A6D5719-2F96-47BE-B966-4671EADC725C}" type="sibTrans" cxnId="{6FE6C4C1-99CB-403A-BFDC-9DB772E1FC40}">
      <dgm:prSet/>
      <dgm:spPr/>
      <dgm:t>
        <a:bodyPr/>
        <a:lstStyle/>
        <a:p>
          <a:endParaRPr lang="en-US" sz="3200"/>
        </a:p>
      </dgm:t>
    </dgm:pt>
    <dgm:pt modelId="{D7750441-3100-4364-AA85-638628CB6031}">
      <dgm:prSet custT="1"/>
      <dgm:spPr/>
      <dgm:t>
        <a:bodyPr/>
        <a:lstStyle/>
        <a:p>
          <a:pPr>
            <a:lnSpc>
              <a:spcPct val="100000"/>
            </a:lnSpc>
          </a:pPr>
          <a:r>
            <a:rPr lang="es" sz="3600" b="1" dirty="0">
              <a:solidFill>
                <a:srgbClr val="000000"/>
              </a:solidFill>
              <a:latin typeface="Aptos" panose="020B0004020202020204" pitchFamily="34" charset="0"/>
              <a:ea typeface="Inter Bold"/>
              <a:cs typeface="Inter Bold"/>
              <a:sym typeface="Inter Bold"/>
            </a:rPr>
            <a:t>¿Alguna vez has dejado tus llaves con </a:t>
          </a:r>
          <a:br>
            <a:rPr lang="sk-SK" sz="3600" b="1" dirty="0">
              <a:solidFill>
                <a:srgbClr val="000000"/>
              </a:solidFill>
              <a:latin typeface="Aptos" panose="020B0004020202020204" pitchFamily="34" charset="0"/>
              <a:ea typeface="Inter Bold"/>
              <a:cs typeface="Inter Bold"/>
              <a:sym typeface="Inter Bold"/>
            </a:rPr>
          </a:br>
          <a:r>
            <a:rPr lang="es" sz="3600" b="1" dirty="0">
              <a:solidFill>
                <a:srgbClr val="000000"/>
              </a:solidFill>
              <a:latin typeface="Aptos" panose="020B0004020202020204" pitchFamily="34" charset="0"/>
              <a:ea typeface="Inter Bold"/>
              <a:cs typeface="Inter Bold"/>
              <a:sym typeface="Inter Bold"/>
            </a:rPr>
            <a:t>un vecino en caso de emergencia?</a:t>
          </a:r>
        </a:p>
      </dgm:t>
    </dgm:pt>
    <dgm:pt modelId="{669C5B10-02BA-4B54-907F-B5184AF2F667}" type="parTrans" cxnId="{92E0DFB5-128A-427E-A1B2-ABFB5436F458}">
      <dgm:prSet/>
      <dgm:spPr/>
      <dgm:t>
        <a:bodyPr/>
        <a:lstStyle/>
        <a:p>
          <a:endParaRPr lang="sk-SK"/>
        </a:p>
      </dgm:t>
    </dgm:pt>
    <dgm:pt modelId="{560E900F-6304-4E08-800C-CF3BBF563E53}" type="sibTrans" cxnId="{92E0DFB5-128A-427E-A1B2-ABFB5436F458}">
      <dgm:prSet/>
      <dgm:spPr/>
      <dgm:t>
        <a:bodyPr/>
        <a:lstStyle/>
        <a:p>
          <a:endParaRPr lang="sk-SK"/>
        </a:p>
      </dgm:t>
    </dgm:pt>
    <dgm:pt modelId="{2DC70038-8F77-4F54-A849-44E5E9635D1E}">
      <dgm:prSet custT="1"/>
      <dgm:spPr/>
      <dgm:t>
        <a:bodyPr/>
        <a:lstStyle/>
        <a:p>
          <a:pPr>
            <a:lnSpc>
              <a:spcPct val="100000"/>
            </a:lnSpc>
          </a:pPr>
          <a:r>
            <a:rPr lang="es" sz="3600" b="1" dirty="0">
              <a:solidFill>
                <a:srgbClr val="000000"/>
              </a:solidFill>
              <a:latin typeface="Aptos" panose="020B0004020202020204" pitchFamily="34" charset="0"/>
              <a:ea typeface="Inter Bold"/>
              <a:cs typeface="Inter Bold"/>
              <a:sym typeface="Inter Bold"/>
            </a:rPr>
            <a:t>¿No crees que compartir tus contraseñas con un extraño equivale a permitir que un extraño tenga acceso a tu casa?</a:t>
          </a:r>
        </a:p>
      </dgm:t>
    </dgm:pt>
    <dgm:pt modelId="{6096B0E8-9ACF-424E-838B-4C472F4B3837}" type="parTrans" cxnId="{C2C9E0B0-E8FA-484D-B809-74BA53CC02FA}">
      <dgm:prSet/>
      <dgm:spPr/>
      <dgm:t>
        <a:bodyPr/>
        <a:lstStyle/>
        <a:p>
          <a:endParaRPr lang="sk-SK"/>
        </a:p>
      </dgm:t>
    </dgm:pt>
    <dgm:pt modelId="{4D0FCCE8-E974-4098-A7FC-F9DAC2F82143}" type="sibTrans" cxnId="{C2C9E0B0-E8FA-484D-B809-74BA53CC02FA}">
      <dgm:prSet/>
      <dgm:spPr/>
      <dgm:t>
        <a:bodyPr/>
        <a:lstStyle/>
        <a:p>
          <a:endParaRPr lang="sk-SK"/>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4" custLinFactNeighborX="-347" custLinFactNeighborY="-1301"/>
      <dgm:spPr/>
    </dgm:pt>
    <dgm:pt modelId="{EBE6A6BB-A490-48D6-927D-A2E4AE497919}" type="pres">
      <dgm:prSet presAssocID="{F9C2F4BE-EB9B-4688-A872-ADD58D39D0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4">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4"/>
      <dgm:spPr/>
    </dgm:pt>
    <dgm:pt modelId="{86AFC11D-B852-4C54-9CD8-71F36EDFF892}" type="pres">
      <dgm:prSet presAssocID="{F896F5E4-15BF-42B7-A51E-CA6559A2EC6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zpečnostná kamera výplň plnou farbou"/>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4">
        <dgm:presLayoutVars>
          <dgm:chMax val="0"/>
          <dgm:chPref val="0"/>
        </dgm:presLayoutVars>
      </dgm:prSet>
      <dgm:spPr/>
    </dgm:pt>
    <dgm:pt modelId="{10813F39-6BCD-4C5C-8D4B-3AC3EAB783BA}" type="pres">
      <dgm:prSet presAssocID="{2A6D5719-2F96-47BE-B966-4671EADC725C}" presName="sibTrans" presStyleCnt="0"/>
      <dgm:spPr/>
    </dgm:pt>
    <dgm:pt modelId="{CEE29B0E-5308-4706-87EF-508D8BFC819B}" type="pres">
      <dgm:prSet presAssocID="{D7750441-3100-4364-AA85-638628CB6031}" presName="compNode" presStyleCnt="0"/>
      <dgm:spPr/>
    </dgm:pt>
    <dgm:pt modelId="{37B1493C-560F-419A-8F24-D57DA223FF5B}" type="pres">
      <dgm:prSet presAssocID="{D7750441-3100-4364-AA85-638628CB6031}" presName="bgRect" presStyleLbl="bgShp" presStyleIdx="2" presStyleCnt="4" custLinFactNeighborX="12436" custLinFactNeighborY="13894"/>
      <dgm:spPr/>
    </dgm:pt>
    <dgm:pt modelId="{2A54C55F-65F4-4D8E-8AA0-99D0E02CE6DC}" type="pres">
      <dgm:prSet presAssocID="{D7750441-3100-4364-AA85-638628CB603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ľúč výplň plnou farbou"/>
        </a:ext>
      </dgm:extLst>
    </dgm:pt>
    <dgm:pt modelId="{70C9CE92-84DF-4798-905A-E6E6FC11429E}" type="pres">
      <dgm:prSet presAssocID="{D7750441-3100-4364-AA85-638628CB6031}" presName="spaceRect" presStyleCnt="0"/>
      <dgm:spPr/>
    </dgm:pt>
    <dgm:pt modelId="{030C2E3C-00AC-4140-9794-D851B855D784}" type="pres">
      <dgm:prSet presAssocID="{D7750441-3100-4364-AA85-638628CB6031}" presName="parTx" presStyleLbl="revTx" presStyleIdx="2" presStyleCnt="4">
        <dgm:presLayoutVars>
          <dgm:chMax val="0"/>
          <dgm:chPref val="0"/>
        </dgm:presLayoutVars>
      </dgm:prSet>
      <dgm:spPr/>
    </dgm:pt>
    <dgm:pt modelId="{B54CAEE8-AA7E-4E2B-A6EB-5FDEEFEFE41F}" type="pres">
      <dgm:prSet presAssocID="{560E900F-6304-4E08-800C-CF3BBF563E53}" presName="sibTrans" presStyleCnt="0"/>
      <dgm:spPr/>
    </dgm:pt>
    <dgm:pt modelId="{92A4F51B-FBA9-4113-83F1-2DE30C213221}" type="pres">
      <dgm:prSet presAssocID="{2DC70038-8F77-4F54-A849-44E5E9635D1E}" presName="compNode" presStyleCnt="0"/>
      <dgm:spPr/>
    </dgm:pt>
    <dgm:pt modelId="{F74AF339-C40F-4531-8531-012467A90F96}" type="pres">
      <dgm:prSet presAssocID="{2DC70038-8F77-4F54-A849-44E5E9635D1E}" presName="bgRect" presStyleLbl="bgShp" presStyleIdx="3" presStyleCnt="4"/>
      <dgm:spPr/>
    </dgm:pt>
    <dgm:pt modelId="{95F752A3-6F8E-42FD-B7D9-2FA84388A44C}" type="pres">
      <dgm:prSet presAssocID="{2DC70038-8F77-4F54-A849-44E5E9635D1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Zámok výplň plnou farbou"/>
        </a:ext>
      </dgm:extLst>
    </dgm:pt>
    <dgm:pt modelId="{B79863DD-1BD9-47FA-847E-5E7F83E5D152}" type="pres">
      <dgm:prSet presAssocID="{2DC70038-8F77-4F54-A849-44E5E9635D1E}" presName="spaceRect" presStyleCnt="0"/>
      <dgm:spPr/>
    </dgm:pt>
    <dgm:pt modelId="{076C64A2-F50E-4EFE-B9AD-FF884302E31E}" type="pres">
      <dgm:prSet presAssocID="{2DC70038-8F77-4F54-A849-44E5E9635D1E}" presName="parTx" presStyleLbl="revTx" presStyleIdx="3" presStyleCnt="4">
        <dgm:presLayoutVars>
          <dgm:chMax val="0"/>
          <dgm:chPref val="0"/>
        </dgm:presLayoutVars>
      </dgm:prSet>
      <dgm:spPr/>
    </dgm:pt>
  </dgm:ptLst>
  <dgm:cxnLst>
    <dgm:cxn modelId="{9D06FB70-F994-4F8F-A87D-70F1725B2839}" type="presOf" srcId="{D7750441-3100-4364-AA85-638628CB6031}" destId="{030C2E3C-00AC-4140-9794-D851B855D784}" srcOrd="0" destOrd="0" presId="urn:microsoft.com/office/officeart/2018/2/layout/IconVerticalSolidList"/>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C2C9E0B0-E8FA-484D-B809-74BA53CC02FA}" srcId="{795DB165-D3FA-48F5-B897-6D11180F3A13}" destId="{2DC70038-8F77-4F54-A849-44E5E9635D1E}" srcOrd="3" destOrd="0" parTransId="{6096B0E8-9ACF-424E-838B-4C472F4B3837}" sibTransId="{4D0FCCE8-E974-4098-A7FC-F9DAC2F82143}"/>
    <dgm:cxn modelId="{92E0DFB5-128A-427E-A1B2-ABFB5436F458}" srcId="{795DB165-D3FA-48F5-B897-6D11180F3A13}" destId="{D7750441-3100-4364-AA85-638628CB6031}" srcOrd="2" destOrd="0" parTransId="{669C5B10-02BA-4B54-907F-B5184AF2F667}" sibTransId="{560E900F-6304-4E08-800C-CF3BBF563E53}"/>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B90FA8C9-6294-4779-A31D-C86A79B64A42}" type="presOf" srcId="{2DC70038-8F77-4F54-A849-44E5E9635D1E}" destId="{076C64A2-F50E-4EFE-B9AD-FF884302E31E}"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 modelId="{BF3A7526-7494-4398-8AC2-FF7D51E14993}" type="presParOf" srcId="{3D6586E9-DAD8-4FF9-A9F8-6ECE6D098BF1}" destId="{10813F39-6BCD-4C5C-8D4B-3AC3EAB783BA}" srcOrd="3" destOrd="0" presId="urn:microsoft.com/office/officeart/2018/2/layout/IconVerticalSolidList"/>
    <dgm:cxn modelId="{1B6E2557-5EED-46E9-BEFB-C6E068E8115E}" type="presParOf" srcId="{3D6586E9-DAD8-4FF9-A9F8-6ECE6D098BF1}" destId="{CEE29B0E-5308-4706-87EF-508D8BFC819B}" srcOrd="4" destOrd="0" presId="urn:microsoft.com/office/officeart/2018/2/layout/IconVerticalSolidList"/>
    <dgm:cxn modelId="{423DBB56-6DF1-40CB-A532-F6022887D372}" type="presParOf" srcId="{CEE29B0E-5308-4706-87EF-508D8BFC819B}" destId="{37B1493C-560F-419A-8F24-D57DA223FF5B}" srcOrd="0" destOrd="0" presId="urn:microsoft.com/office/officeart/2018/2/layout/IconVerticalSolidList"/>
    <dgm:cxn modelId="{65DA0741-779B-4582-A49A-78982AB7A4A8}" type="presParOf" srcId="{CEE29B0E-5308-4706-87EF-508D8BFC819B}" destId="{2A54C55F-65F4-4D8E-8AA0-99D0E02CE6DC}" srcOrd="1" destOrd="0" presId="urn:microsoft.com/office/officeart/2018/2/layout/IconVerticalSolidList"/>
    <dgm:cxn modelId="{5010D891-0F52-4E78-B178-F3631E34CB0A}" type="presParOf" srcId="{CEE29B0E-5308-4706-87EF-508D8BFC819B}" destId="{70C9CE92-84DF-4798-905A-E6E6FC11429E}" srcOrd="2" destOrd="0" presId="urn:microsoft.com/office/officeart/2018/2/layout/IconVerticalSolidList"/>
    <dgm:cxn modelId="{F914979B-EE32-47EB-AE26-B8B98799920D}" type="presParOf" srcId="{CEE29B0E-5308-4706-87EF-508D8BFC819B}" destId="{030C2E3C-00AC-4140-9794-D851B855D784}" srcOrd="3" destOrd="0" presId="urn:microsoft.com/office/officeart/2018/2/layout/IconVerticalSolidList"/>
    <dgm:cxn modelId="{FD6DBAAA-AF7D-49AD-89C4-6249BD783212}" type="presParOf" srcId="{3D6586E9-DAD8-4FF9-A9F8-6ECE6D098BF1}" destId="{B54CAEE8-AA7E-4E2B-A6EB-5FDEEFEFE41F}" srcOrd="5" destOrd="0" presId="urn:microsoft.com/office/officeart/2018/2/layout/IconVerticalSolidList"/>
    <dgm:cxn modelId="{4F177AF8-6F02-4FCF-B824-B0523C928D66}" type="presParOf" srcId="{3D6586E9-DAD8-4FF9-A9F8-6ECE6D098BF1}" destId="{92A4F51B-FBA9-4113-83F1-2DE30C213221}" srcOrd="6" destOrd="0" presId="urn:microsoft.com/office/officeart/2018/2/layout/IconVerticalSolidList"/>
    <dgm:cxn modelId="{87B706ED-86B9-4850-BA58-963A96425F75}" type="presParOf" srcId="{92A4F51B-FBA9-4113-83F1-2DE30C213221}" destId="{F74AF339-C40F-4531-8531-012467A90F96}" srcOrd="0" destOrd="0" presId="urn:microsoft.com/office/officeart/2018/2/layout/IconVerticalSolidList"/>
    <dgm:cxn modelId="{FAA6BEFF-356F-4723-AD19-2FB4DDA26509}" type="presParOf" srcId="{92A4F51B-FBA9-4113-83F1-2DE30C213221}" destId="{95F752A3-6F8E-42FD-B7D9-2FA84388A44C}" srcOrd="1" destOrd="0" presId="urn:microsoft.com/office/officeart/2018/2/layout/IconVerticalSolidList"/>
    <dgm:cxn modelId="{C54FD3D8-904D-4B08-95E7-CAA61E979ED9}" type="presParOf" srcId="{92A4F51B-FBA9-4113-83F1-2DE30C213221}" destId="{B79863DD-1BD9-47FA-847E-5E7F83E5D152}" srcOrd="2" destOrd="0" presId="urn:microsoft.com/office/officeart/2018/2/layout/IconVerticalSolidList"/>
    <dgm:cxn modelId="{C91FE594-EBEF-4262-8278-B2B166A39388}" type="presParOf" srcId="{92A4F51B-FBA9-4113-83F1-2DE30C213221}" destId="{076C64A2-F50E-4EFE-B9AD-FF884302E3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0"/>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433976" y="325623"/>
          <a:ext cx="789048" cy="78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1657002" y="2830"/>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s" sz="3600" b="1" kern="1200" dirty="0">
              <a:solidFill>
                <a:srgbClr val="000000"/>
              </a:solidFill>
              <a:latin typeface="Aptos" panose="020B0004020202020204" pitchFamily="34" charset="0"/>
              <a:ea typeface="Inter Bold"/>
              <a:cs typeface="Inter Bold"/>
              <a:sym typeface="Inter Bold"/>
            </a:rPr>
            <a:t>¿Cierras con llave tu bolso cuando sales?</a:t>
          </a:r>
          <a:endParaRPr lang="en-US" sz="3600" b="1" kern="1200" dirty="0">
            <a:latin typeface="Aptos" panose="020B0004020202020204" pitchFamily="34" charset="0"/>
          </a:endParaRPr>
        </a:p>
      </dsp:txBody>
      <dsp:txXfrm>
        <a:off x="1657002" y="2830"/>
        <a:ext cx="14361465" cy="1434634"/>
      </dsp:txXfrm>
    </dsp:sp>
    <dsp:sp modelId="{6969EAE1-338E-4270-A363-8BDB06D9270B}">
      <dsp:nvSpPr>
        <dsp:cNvPr id="0" name=""/>
        <dsp:cNvSpPr/>
      </dsp:nvSpPr>
      <dsp:spPr>
        <a:xfrm>
          <a:off x="0" y="1796123"/>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433976" y="2118915"/>
          <a:ext cx="789048" cy="7890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1657002" y="1796123"/>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s" sz="3600" b="1" kern="1200" dirty="0">
              <a:solidFill>
                <a:srgbClr val="000000"/>
              </a:solidFill>
              <a:latin typeface="Aptos" panose="020B0004020202020204" pitchFamily="34" charset="0"/>
              <a:ea typeface="Inter Bold"/>
              <a:cs typeface="Inter Bold"/>
              <a:sym typeface="Inter Bold"/>
            </a:rPr>
            <a:t>¿Cierras tu casa del mismo modo que cierras tu teléfono móvil?</a:t>
          </a:r>
          <a:endParaRPr lang="en-US" sz="3600" b="1" kern="1200" dirty="0">
            <a:latin typeface="Aptos" panose="020B0004020202020204" pitchFamily="34" charset="0"/>
          </a:endParaRPr>
        </a:p>
      </dsp:txBody>
      <dsp:txXfrm>
        <a:off x="1657002" y="1796123"/>
        <a:ext cx="14361465" cy="1434634"/>
      </dsp:txXfrm>
    </dsp:sp>
    <dsp:sp modelId="{37B1493C-560F-419A-8F24-D57DA223FF5B}">
      <dsp:nvSpPr>
        <dsp:cNvPr id="0" name=""/>
        <dsp:cNvSpPr/>
      </dsp:nvSpPr>
      <dsp:spPr>
        <a:xfrm>
          <a:off x="0" y="3788743"/>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4C55F-65F4-4D8E-8AA0-99D0E02CE6DC}">
      <dsp:nvSpPr>
        <dsp:cNvPr id="0" name=""/>
        <dsp:cNvSpPr/>
      </dsp:nvSpPr>
      <dsp:spPr>
        <a:xfrm>
          <a:off x="433976" y="3912208"/>
          <a:ext cx="789048" cy="7890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C2E3C-00AC-4140-9794-D851B855D784}">
      <dsp:nvSpPr>
        <dsp:cNvPr id="0" name=""/>
        <dsp:cNvSpPr/>
      </dsp:nvSpPr>
      <dsp:spPr>
        <a:xfrm>
          <a:off x="1657002" y="3589415"/>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s" sz="3600" b="1" kern="1200" dirty="0">
              <a:solidFill>
                <a:srgbClr val="000000"/>
              </a:solidFill>
              <a:latin typeface="Aptos" panose="020B0004020202020204" pitchFamily="34" charset="0"/>
              <a:ea typeface="Inter Bold"/>
              <a:cs typeface="Inter Bold"/>
              <a:sym typeface="Inter Bold"/>
            </a:rPr>
            <a:t>¿Alguna vez has dejado tus llaves con </a:t>
          </a:r>
          <a:br>
            <a:rPr lang="sk-SK" sz="3600" b="1" kern="1200" dirty="0">
              <a:solidFill>
                <a:srgbClr val="000000"/>
              </a:solidFill>
              <a:latin typeface="Aptos" panose="020B0004020202020204" pitchFamily="34" charset="0"/>
              <a:ea typeface="Inter Bold"/>
              <a:cs typeface="Inter Bold"/>
              <a:sym typeface="Inter Bold"/>
            </a:rPr>
          </a:br>
          <a:r>
            <a:rPr lang="es" sz="3600" b="1" kern="1200" dirty="0">
              <a:solidFill>
                <a:srgbClr val="000000"/>
              </a:solidFill>
              <a:latin typeface="Aptos" panose="020B0004020202020204" pitchFamily="34" charset="0"/>
              <a:ea typeface="Inter Bold"/>
              <a:cs typeface="Inter Bold"/>
              <a:sym typeface="Inter Bold"/>
            </a:rPr>
            <a:t>un vecino en caso de emergencia?</a:t>
          </a:r>
        </a:p>
      </dsp:txBody>
      <dsp:txXfrm>
        <a:off x="1657002" y="3589415"/>
        <a:ext cx="14361465" cy="1434634"/>
      </dsp:txXfrm>
    </dsp:sp>
    <dsp:sp modelId="{F74AF339-C40F-4531-8531-012467A90F96}">
      <dsp:nvSpPr>
        <dsp:cNvPr id="0" name=""/>
        <dsp:cNvSpPr/>
      </dsp:nvSpPr>
      <dsp:spPr>
        <a:xfrm>
          <a:off x="0" y="5382708"/>
          <a:ext cx="16018468" cy="14346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752A3-6F8E-42FD-B7D9-2FA84388A44C}">
      <dsp:nvSpPr>
        <dsp:cNvPr id="0" name=""/>
        <dsp:cNvSpPr/>
      </dsp:nvSpPr>
      <dsp:spPr>
        <a:xfrm>
          <a:off x="433976" y="5705500"/>
          <a:ext cx="789048" cy="78904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64A2-F50E-4EFE-B9AD-FF884302E31E}">
      <dsp:nvSpPr>
        <dsp:cNvPr id="0" name=""/>
        <dsp:cNvSpPr/>
      </dsp:nvSpPr>
      <dsp:spPr>
        <a:xfrm>
          <a:off x="1657002" y="5382708"/>
          <a:ext cx="14361465" cy="1434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32" tIns="151832" rIns="151832" bIns="151832" numCol="1" spcCol="1270" anchor="ctr" anchorCtr="0">
          <a:noAutofit/>
        </a:bodyPr>
        <a:lstStyle/>
        <a:p>
          <a:pPr marL="0" lvl="0" indent="0" algn="l" defTabSz="1600200">
            <a:lnSpc>
              <a:spcPct val="100000"/>
            </a:lnSpc>
            <a:spcBef>
              <a:spcPct val="0"/>
            </a:spcBef>
            <a:spcAft>
              <a:spcPct val="35000"/>
            </a:spcAft>
            <a:buNone/>
          </a:pPr>
          <a:r>
            <a:rPr lang="es" sz="3600" b="1" kern="1200" dirty="0">
              <a:solidFill>
                <a:srgbClr val="000000"/>
              </a:solidFill>
              <a:latin typeface="Aptos" panose="020B0004020202020204" pitchFamily="34" charset="0"/>
              <a:ea typeface="Inter Bold"/>
              <a:cs typeface="Inter Bold"/>
              <a:sym typeface="Inter Bold"/>
            </a:rPr>
            <a:t>¿No crees que compartir tus contraseñas con un extraño equivale a permitir que un extraño tenga acceso a tu casa?</a:t>
          </a:r>
        </a:p>
      </dsp:txBody>
      <dsp:txXfrm>
        <a:off x="1657002" y="5382708"/>
        <a:ext cx="14361465" cy="14346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09:05:50.357"/>
    </inkml:context>
    <inkml:brush xml:id="br0">
      <inkml:brushProperty name="width" value="0.35" units="cm"/>
      <inkml:brushProperty name="height" value="0.35" units="cm"/>
      <inkml:brushProperty name="color" value="#FFFFFF"/>
    </inkml:brush>
  </inkml:definitions>
  <inkml:trace contextRef="#ctx0" brushRef="#br0">3 2721 24575,'-2'-306'0,"5"-335"0,0 582 0,3 0 0,2 1 0,3-1 0,3 2 0,30-82 0,-25 103 0,-18 36 0,-1-1 0,0 1 0,1-1 0,-1 1 0,1 0 0,-1-1 0,0 1 0,1 0 0,-1 0 0,1-1 0,-1 1 0,1 0 0,-1 0 0,1 0 0,-1 0 0,1-1 0,-1 1 0,1 0 0,-1 0 0,1 0 0,-1 0 0,1 0 0,-1 0 0,1 0 0,-1 0 0,2 1 0,-1 0 0,0 0 0,0-1 0,0 1 0,0 1 0,0-1 0,0 0 0,0 0 0,0 0 0,-1 0 0,1 1 0,0-1 0,-1 0 0,1 0 0,0 4 0,14 47 0,-2 2 0,11 105 0,-15-92 0,12 321 0,-17-208 0,-3-249 0,11-79 0,-4 60 0,15-127 0,56-241 0,-70 421 0,1-1 0,2 1 0,2 1 0,1 0 0,1 1 0,2 0 0,1 2 0,2 0 0,43-50 0,-50 64 0,-8 9 0,0 0 0,1 0 0,0 1 0,0 0 0,0 0 0,1 1 0,0-1 0,15-7 0,-22 14 0,0-1 0,0 1 0,1-1 0,-1 1 0,0 0 0,0 0 0,1 0 0,-1 0 0,0 0 0,0 0 0,0 0 0,1 0 0,-1 0 0,0 1 0,0-1 0,0 0 0,1 1 0,-1-1 0,0 1 0,0-1 0,0 1 0,0 0 0,0-1 0,0 1 0,0 0 0,0 0 0,0-1 0,0 1 0,-1 0 0,1 0 0,0 0 0,-1 0 0,2 2 0,16 42 0,-17-42 0,9 35 0,-3 0 0,0 1 0,1 59 0,-9 123 0,1-185 0,-43 476 0,-34-3 0,62-415 0,9-70 0,3-60 0,5-165 0,9 1 0,46-256 0,130-390 0,-57 417 0,-66 230 0,-44 136 0,-12 48 0,-3 18 0,-2 30 0,-3-31 0,-3 446 0,-1-219 0,-50 803 0,54-1030 0,-118 835 0,110-803 0,2-28 0,3-59 0,22-331 0,-7 172 0,-2 27 0,8 1 0,8 1 0,61-220 0,-83 389-100,-1 3 139,0 0 0,0 1-1,1-1 1,1 1 0,6-11 0,-10 19-82,0 1 0,0-1 0,0 1 1,0-1-1,1 1 0,-1-1 0,1 1 0,-1 0 1,1 0-1,-1 0 0,1 0 0,0 0 0,-1 0 1,1 0-1,0 0 0,0 1 0,0-1 0,0 1 1,0-1-1,-1 1 0,1 0 0,0-1 0,0 1 1,0 0-1,0 1 0,0-1 0,0 0 0,0 0 1,0 1-1,0-1 0,0 1 0,-1 0 1,1-1-1,2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09:05:56.125"/>
    </inkml:context>
    <inkml:brush xml:id="br0">
      <inkml:brushProperty name="width" value="0.35" units="cm"/>
      <inkml:brushProperty name="height" value="0.35" units="cm"/>
      <inkml:brushProperty name="color" value="#FFFFFF"/>
    </inkml:brush>
  </inkml:definitions>
  <inkml:trace contextRef="#ctx0" brushRef="#br0">3270 500 24575,'-266'0'0,"290"-3"0,0 0 0,41-11 0,-21 4 0,31-5 0,188-45 0,-218 44 0,-33 9 0,-12 3 0,-28 1 0,-329 27 0,130-6 0,-60-1 0,-972 88 0,1232-99 0,51-3 0,408-16 0,4-34 0,-212 20 0,776-115 0,-922 130 0,-63 13 0,-24 5 0,-45 13 0,-772 132-22,595-117-114,-1342 194-653,1515-221 789,38-5 0,-1 0 0,0 1 0,1 2 0,-1 0 0,-24 10 0,40-9 0,18-1 0,26-1 0,-1-2 0,0-1 0,44-5 0,-45 2 0,1276-72-570,164-8-2654,-984 65 2479,160-8-301,-558 20 1026,-141 8 189,-133 11 665,-885 123 2779,-119 11-2294,1056-143-1319,120-5 0,1 0 0,0 0 0,-1-1 0,1 0 0,-12-3 0,18 4 0,0 0 0,-1 0 0,1 0 0,0 0 0,0 0 0,0 0 0,-1-1 0,1 1 0,0 0 0,0 0 0,0 0 0,0 0 0,-1 0 0,1-1 0,0 1 0,0 0 0,0 0 0,0 0 0,0 0 0,0-1 0,0 1 0,0 0 0,-1 0 0,1 0 0,0-1 0,0 1 0,0 0 0,0 0 0,0 0 0,0-1 0,0 1 0,0 0 0,0 0 0,0 0 0,0-1 0,0 1 0,1 0 0,-1 0 0,0 0 0,0-1 0,0 1 0,0 0 0,0 0 0,0 0 0,0 0 0,0-1 0,1 1 0,-1 0 0,0 0 0,0 0 0,24-14 0,111-34 0,194-41 0,-170 49 0,47-14 40,649-191 434,-763 208-371,-91 37-103,1-1 0,-1 1 0,0-1 0,1 0 0,-1 0 0,0 0 0,0 0 0,1 0 0,-1 0 0,0 0 0,0 0 0,0 0 0,0 0 0,0-1 0,0 0 0,-1 1 0,0 1 0,0-1 0,0 1 0,0-1 0,0 1 0,0-1 0,0 1 0,-1 0 0,1-1 0,0 1 0,0-1 0,0 1 0,-1 0 0,1-1 0,0 1 0,-1-1 0,1 1 0,0 0 0,-1-1 0,1 1 0,0 0 0,-1 0 0,1-1 0,-1 1 0,1 0 0,0 0 0,-1 0 0,1-1 0,-1 1 0,0 0 0,-52-9 0,-437 1 0,363 11 0,-1633 86 0,1211-57 0,725-54 0,824-132 0,-797 120 0,718-131 0,-819 145 0,-86 13 0,-28 2 0,-44 1 0,-555 24 2,-5 42-477,510-51 275,-1787 192 66,1815-195 134,27-3 0,-77 17 0,247-32 0,287-39 3,996-110 45,7 60-13,-467 67-35,-897 33 0,-82 12 0,-424 85 0,131-31 0,-1621 438 176,1835-465-176,76-18 0,40-22 0,0 0 0,-1 0 0,1 0 0,0 0 0,0 1 0,0-1 0,0 0 0,-1 0 0,1 0 0,0 0 0,0 1 0,0-1 0,0 0 0,0 0 0,0 1 0,0-1 0,0 0 0,-1 0 0,1 0 0,0 1 0,0-1 0,0 0 0,0 0 0,0 1 0,0-1 0,0 0 0,0 0 0,1 1 0,-1-1 0,0 0 0,0 0 0,0 0 0,0 1 0,0-1 0,0 0 0,0 0 0,0 1 0,1-1 0,-1 0 0,0 0 0,0 0 0,0 0 0,0 1 0,1-1 0,23 6 0,28-6 0,1-2 0,79-12 0,-123 13 0,925-149 80,200-22 385,-1107 171-465,-53 12 0,-655 210 0,601-192 0,59-15 0,21-14 0,-1 0 0,1 0 0,0 0 0,0 0 0,0 1 0,-1-1 0,1 0 0,0 0 0,0 0 0,0 1 0,0-1 0,0 0 0,0 0 0,0 1 0,0-1 0,-1 0 0,1 0 0,0 1 0,0-1 0,0 0 0,0 0 0,0 1 0,0-1 0,0 0 0,0 0 0,1 1 0,-1-1 0,0 0 0,0 0 0,0 1 0,0-1 0,0 0 0,0 0 0,0 0 0,0 1 0,1-1 0,-1 0 0,0 0 0,0 0 0,1 1 0,2 1 0,1-1 0,0 0 0,0 1 0,-1-1 0,1-1 0,0 1 0,0 0 0,7-1 0,49 2 0,0-2 0,117-17 0,123-38 0,-174 28 0,-1-5 0,230-92 0,-338 117 0,0-1 0,0-1 0,-1-1 0,0 0 0,16-15 0,-23 13 0,-14 7 0,-26 5 0,15 1 0,14-1 0,1 0 0,-1 0 0,0 1 0,0-1 0,0 0 0,1 1 0,-1-1 0,0 1 0,1 0 0,-1 0 0,1-1 0,-1 1 0,1 0 0,-1 0 0,1 0 0,-1 1 0,1-1 0,0 0 0,0 0 0,0 1 0,-1-1 0,1 1 0,1-1 0,-1 1 0,0-1 0,0 1 0,0 2 0,-13 54 0,11-42 0,-11 84 0,4-1 0,4 2 0,12 160 0,-4-224-170,2-1-1,1 0 0,2 0 1,1 0-1,2-1 0,2-1 1,20 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BF2DB-3E16-4759-B485-897F88734A0D}" type="datetimeFigureOut">
              <a:rPr lang="sk-SK" smtClean="0"/>
              <a:t>23. 10. 2024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21927-C843-4632-8BB0-AD1D3B0F249A}" type="slidenum">
              <a:rPr lang="sk-SK" smtClean="0"/>
              <a:t>‹#›</a:t>
            </a:fld>
            <a:endParaRPr lang="sk-SK"/>
          </a:p>
        </p:txBody>
      </p:sp>
    </p:spTree>
    <p:extLst>
      <p:ext uri="{BB962C8B-B14F-4D97-AF65-F5344CB8AC3E}">
        <p14:creationId xmlns:p14="http://schemas.microsoft.com/office/powerpoint/2010/main" val="252283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3</a:t>
            </a:fld>
            <a:endParaRPr lang="sk-SK"/>
          </a:p>
        </p:txBody>
      </p:sp>
    </p:spTree>
    <p:extLst>
      <p:ext uri="{BB962C8B-B14F-4D97-AF65-F5344CB8AC3E}">
        <p14:creationId xmlns:p14="http://schemas.microsoft.com/office/powerpoint/2010/main" val="114707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10</a:t>
            </a:fld>
            <a:endParaRPr lang="sk-SK"/>
          </a:p>
        </p:txBody>
      </p:sp>
    </p:spTree>
    <p:extLst>
      <p:ext uri="{BB962C8B-B14F-4D97-AF65-F5344CB8AC3E}">
        <p14:creationId xmlns:p14="http://schemas.microsoft.com/office/powerpoint/2010/main" val="373565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11</a:t>
            </a:fld>
            <a:endParaRPr lang="sk-SK"/>
          </a:p>
        </p:txBody>
      </p:sp>
    </p:spTree>
    <p:extLst>
      <p:ext uri="{BB962C8B-B14F-4D97-AF65-F5344CB8AC3E}">
        <p14:creationId xmlns:p14="http://schemas.microsoft.com/office/powerpoint/2010/main" val="608597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79F5-8B9F-4680-9BFC-DFA2671E616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382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14</a:t>
            </a:fld>
            <a:endParaRPr lang="sk-SK"/>
          </a:p>
        </p:txBody>
      </p:sp>
    </p:spTree>
    <p:extLst>
      <p:ext uri="{BB962C8B-B14F-4D97-AF65-F5344CB8AC3E}">
        <p14:creationId xmlns:p14="http://schemas.microsoft.com/office/powerpoint/2010/main" val="332630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17</a:t>
            </a:fld>
            <a:endParaRPr lang="sk-SK"/>
          </a:p>
        </p:txBody>
      </p:sp>
    </p:spTree>
    <p:extLst>
      <p:ext uri="{BB962C8B-B14F-4D97-AF65-F5344CB8AC3E}">
        <p14:creationId xmlns:p14="http://schemas.microsoft.com/office/powerpoint/2010/main" val="262184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4A21927-C843-4632-8BB0-AD1D3B0F249A}" type="slidenum">
              <a:rPr lang="sk-SK" smtClean="0"/>
              <a:t>19</a:t>
            </a:fld>
            <a:endParaRPr lang="sk-SK"/>
          </a:p>
        </p:txBody>
      </p:sp>
    </p:spTree>
    <p:extLst>
      <p:ext uri="{BB962C8B-B14F-4D97-AF65-F5344CB8AC3E}">
        <p14:creationId xmlns:p14="http://schemas.microsoft.com/office/powerpoint/2010/main" val="321232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2286000" y="3974221"/>
            <a:ext cx="13716000" cy="1117970"/>
          </a:xfrm>
          <a:prstGeom prst="rect">
            <a:avLst/>
          </a:prstGeom>
        </p:spPr>
        <p:txBody>
          <a:bodyPr vert="horz" lIns="137160" tIns="68580" rIns="137160" bIns="6858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3000" dirty="0">
                <a:solidFill>
                  <a:srgbClr val="FFAA5A"/>
                </a:solidFill>
                <a:latin typeface="Cambria" panose="02040503050406030204" pitchFamily="18" charset="0"/>
                <a:ea typeface="Cambria" panose="02040503050406030204" pitchFamily="18" charset="0"/>
              </a:rPr>
              <a:t>ERASMUS+KA220-ADU - </a:t>
            </a:r>
            <a:r>
              <a:rPr lang="en-US" sz="3000" dirty="0">
                <a:solidFill>
                  <a:srgbClr val="FFAA5A"/>
                </a:solidFill>
                <a:latin typeface="Cambria" panose="02040503050406030204" pitchFamily="18" charset="0"/>
                <a:ea typeface="Cambria" panose="02040503050406030204" pitchFamily="18" charset="0"/>
              </a:rPr>
              <a:t>Cooperation partnerships in adult education</a:t>
            </a:r>
            <a:endParaRPr lang="sk-SK" sz="3000" dirty="0">
              <a:solidFill>
                <a:srgbClr val="FFAA5A"/>
              </a:solidFill>
              <a:latin typeface="Cambria" panose="02040503050406030204" pitchFamily="18" charset="0"/>
              <a:ea typeface="Cambria" panose="02040503050406030204" pitchFamily="18" charset="0"/>
            </a:endParaRPr>
          </a:p>
          <a:p>
            <a:r>
              <a:rPr lang="sk-SK" sz="3000" dirty="0">
                <a:solidFill>
                  <a:srgbClr val="FFAA5A"/>
                </a:solidFill>
                <a:latin typeface="Cambria" panose="02040503050406030204" pitchFamily="18" charset="0"/>
                <a:ea typeface="Cambria" panose="02040503050406030204" pitchFamily="18" charset="0"/>
              </a:rPr>
              <a:t>KA220-ADU-2BF13E10 </a:t>
            </a:r>
            <a:endParaRPr lang="en-GB" sz="3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945758" y="1563092"/>
            <a:ext cx="14396484" cy="1892826"/>
          </a:xfrm>
          <a:prstGeom prst="rect">
            <a:avLst/>
          </a:prstGeom>
          <a:noFill/>
        </p:spPr>
        <p:txBody>
          <a:bodyPr wrap="square">
            <a:spAutoFit/>
          </a:bodyPr>
          <a:lstStyle/>
          <a:p>
            <a:pPr algn="ct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39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39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39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606056" y="8872697"/>
            <a:ext cx="17403866" cy="1185078"/>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3666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1257300" y="2738438"/>
            <a:ext cx="15773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790066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1257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9258300" y="2738438"/>
            <a:ext cx="7772400" cy="6527007"/>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99310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1259682" y="547688"/>
            <a:ext cx="15773400" cy="1988345"/>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1259683" y="3757613"/>
            <a:ext cx="7736681"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9258300" y="3757613"/>
            <a:ext cx="7774782" cy="5526882"/>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371322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14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870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61396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1259683" y="685800"/>
            <a:ext cx="5898356" cy="2400300"/>
          </a:xfrm>
        </p:spPr>
        <p:txBody>
          <a:bodyPr anchor="b"/>
          <a:lstStyle>
            <a:lvl1pPr>
              <a:defRPr sz="48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1257300" y="9534526"/>
            <a:ext cx="4114800" cy="547688"/>
          </a:xfrm>
          <a:prstGeom prst="rect">
            <a:avLst/>
          </a:prstGeom>
        </p:spPr>
        <p:txBody>
          <a:bodyPr/>
          <a:lstStyle/>
          <a:p>
            <a:fld id="{4496294D-597E-4D2E-B81B-892A1B613257}" type="datetimeFigureOut">
              <a:rPr lang="en-GB" smtClean="0"/>
              <a:t>23/10/2024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6057900" y="9534526"/>
            <a:ext cx="6172200" cy="547688"/>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12915900" y="9534526"/>
            <a:ext cx="4114800" cy="547688"/>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397626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1036674" y="547689"/>
            <a:ext cx="15994026" cy="1587546"/>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1036674" y="2488019"/>
            <a:ext cx="15994026" cy="591701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3233842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371600" rtl="0" eaLnBrk="1" latinLnBrk="0" hangingPunct="1">
        <a:lnSpc>
          <a:spcPct val="90000"/>
        </a:lnSpc>
        <a:spcBef>
          <a:spcPct val="0"/>
        </a:spcBef>
        <a:buNone/>
        <a:defRPr sz="7200" b="1" kern="1200">
          <a:solidFill>
            <a:srgbClr val="92BAB5"/>
          </a:solidFill>
          <a:latin typeface="Cambria" panose="02040503050406030204" pitchFamily="18" charset="0"/>
          <a:ea typeface="Cambria" panose="02040503050406030204" pitchFamily="18" charset="0"/>
          <a:cs typeface="+mj-cs"/>
        </a:defRPr>
      </a:lvl1pPr>
    </p:titleStyle>
    <p:bodyStyle>
      <a:lvl1pPr marL="342900" indent="-342900" algn="l" defTabSz="1371600" rtl="0" eaLnBrk="1" latinLnBrk="0" hangingPunct="1">
        <a:lnSpc>
          <a:spcPct val="90000"/>
        </a:lnSpc>
        <a:spcBef>
          <a:spcPts val="1500"/>
        </a:spcBef>
        <a:buClr>
          <a:srgbClr val="FFAA5A"/>
        </a:buClr>
        <a:buFont typeface="Wingdings" panose="05000000000000000000" pitchFamily="2" charset="2"/>
        <a:buChar char="q"/>
        <a:defRPr sz="4200" kern="1200">
          <a:solidFill>
            <a:schemeClr val="tx1"/>
          </a:solidFill>
          <a:latin typeface="Cambria" panose="02040503050406030204" pitchFamily="18" charset="0"/>
          <a:ea typeface="Cambria" panose="02040503050406030204" pitchFamily="18"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k-S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researchoutreach.org/articles/sender-controlled-private-email-electronic-privacy-epriv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customXml" Target="../ink/ink2.xml"/><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sv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sv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3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9292073" y="3115160"/>
            <a:ext cx="8002395" cy="2216265"/>
          </a:xfrm>
        </p:spPr>
        <p:txBody>
          <a:bodyPr vert="horz" lIns="137160" tIns="68580" rIns="137160" bIns="68580" rtlCol="0" anchor="b">
            <a:normAutofit/>
          </a:bodyPr>
          <a:lstStyle/>
          <a:p>
            <a:pPr algn="ctr">
              <a:spcBef>
                <a:spcPts val="1500"/>
              </a:spcBef>
              <a:spcAft>
                <a:spcPts val="9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Privacidad digital: tipos de privacidad digital </a:t>
            </a:r>
            <a:br>
              <a:rPr lang="es" b="1" dirty="0">
                <a:solidFill>
                  <a:srgbClr val="FFAA5A"/>
                </a:solidFill>
                <a:latin typeface="+mn-lt"/>
                <a:ea typeface="Cambria" panose="02040503050406030204" pitchFamily="18" charset="0"/>
                <a:cs typeface="Calibri" panose="020F0502020204030204" pitchFamily="34" charset="0"/>
              </a:rPr>
            </a:b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00423" y="844314"/>
            <a:ext cx="3610221" cy="794064"/>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33988" y="7726580"/>
            <a:ext cx="1225763" cy="1166504"/>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9387" y="7908668"/>
            <a:ext cx="177802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9070" y="7864128"/>
            <a:ext cx="1159515" cy="1524006"/>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585" y="7820121"/>
            <a:ext cx="1526235" cy="7567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48823" y="7812559"/>
            <a:ext cx="1823235" cy="846770"/>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4649" y="8656873"/>
            <a:ext cx="2397440" cy="7858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05535" y="8834133"/>
            <a:ext cx="2362758" cy="342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932519" y="8793872"/>
            <a:ext cx="2236985" cy="423423"/>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11433107" y="5530191"/>
            <a:ext cx="3720329" cy="2060598"/>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r>
              <a:rPr lang="en-US" sz="2100" dirty="0">
                <a:solidFill>
                  <a:prstClr val="black"/>
                </a:solidFill>
                <a:latin typeface="Aptos" panose="02110004020202020204"/>
              </a:rPr>
              <a:t>Building Digital Resilience ​</a:t>
            </a:r>
          </a:p>
          <a:p>
            <a:pPr algn="ctr" defTabSz="1371600"/>
            <a:r>
              <a:rPr lang="en-US" sz="2100" dirty="0">
                <a:solidFill>
                  <a:prstClr val="black"/>
                </a:solidFill>
                <a:latin typeface="Aptos" panose="02110004020202020204"/>
              </a:rPr>
              <a:t>by Making Digital Wellbeing ​</a:t>
            </a:r>
          </a:p>
          <a:p>
            <a:pPr algn="ctr" defTabSz="1371600"/>
            <a:r>
              <a:rPr lang="en-US" sz="2100" dirty="0">
                <a:solidFill>
                  <a:prstClr val="black"/>
                </a:solidFill>
                <a:latin typeface="Aptos" panose="02110004020202020204"/>
              </a:rPr>
              <a:t>and Security Accessible to All​</a:t>
            </a:r>
            <a:br>
              <a:rPr lang="en-US" sz="2100" dirty="0">
                <a:solidFill>
                  <a:prstClr val="black"/>
                </a:solidFill>
                <a:latin typeface="Aptos" panose="02110004020202020204"/>
              </a:rPr>
            </a:br>
            <a:r>
              <a:rPr lang="es" sz="1650" dirty="0">
                <a:solidFill>
                  <a:prstClr val="black"/>
                </a:solidFill>
                <a:latin typeface="Aptos" panose="02110004020202020204"/>
              </a:rPr>
              <a:t>2022-2-SK01-KA220-ADU-000096888</a:t>
            </a:r>
            <a:endParaRPr lang="en-GB" sz="2100" dirty="0">
              <a:solidFill>
                <a:prstClr val="black"/>
              </a:solidFill>
              <a:latin typeface="Aptos" panose="02110004020202020204"/>
            </a:endParaRPr>
          </a:p>
        </p:txBody>
      </p:sp>
      <p:grpSp>
        <p:nvGrpSpPr>
          <p:cNvPr id="3" name="Skupina 2">
            <a:extLst>
              <a:ext uri="{FF2B5EF4-FFF2-40B4-BE49-F238E27FC236}">
                <a16:creationId xmlns:a16="http://schemas.microsoft.com/office/drawing/2014/main" id="{FE115C06-2DA3-1E38-A8ED-4AAEF9D0755A}"/>
              </a:ext>
            </a:extLst>
          </p:cNvPr>
          <p:cNvGrpSpPr/>
          <p:nvPr/>
        </p:nvGrpSpPr>
        <p:grpSpPr>
          <a:xfrm>
            <a:off x="-705636" y="1934355"/>
            <a:ext cx="9207105" cy="5238753"/>
            <a:chOff x="-1118443" y="1146344"/>
            <a:chExt cx="10365960" cy="6096000"/>
          </a:xfrm>
        </p:grpSpPr>
        <p:pic>
          <p:nvPicPr>
            <p:cNvPr id="4" name="Obrázok 3" descr="Obrázok, na ktorom je text, diagram, kruh, snímka obrazovky&#10;&#10;Automaticky generovaný popis">
              <a:extLst>
                <a:ext uri="{FF2B5EF4-FFF2-40B4-BE49-F238E27FC236}">
                  <a16:creationId xmlns:a16="http://schemas.microsoft.com/office/drawing/2014/main" id="{522C4227-5728-9B30-65CA-BE06791A43DA}"/>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17" y="1146344"/>
              <a:ext cx="8572500" cy="6096000"/>
            </a:xfrm>
            <a:prstGeom prst="rect">
              <a:avLst/>
            </a:prstGeom>
          </p:spPr>
        </p:pic>
        <p:pic>
          <p:nvPicPr>
            <p:cNvPr id="5" name="Picture 2" descr="Free Concept Of Data Privacy And Policy Illustration - Free Download  Business Illustrations | IconScout">
              <a:extLst>
                <a:ext uri="{FF2B5EF4-FFF2-40B4-BE49-F238E27FC236}">
                  <a16:creationId xmlns:a16="http://schemas.microsoft.com/office/drawing/2014/main" id="{729FD8EC-332C-8D10-4A62-29F5A519FE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8443" y="1638300"/>
              <a:ext cx="7620000" cy="42862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006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7833" y="828136"/>
            <a:ext cx="6663162" cy="8147304"/>
          </a:xfrm>
        </p:spPr>
        <p:txBody>
          <a:bodyPr>
            <a:normAutofit/>
          </a:bodyPr>
          <a:lstStyle/>
          <a:p>
            <a:r>
              <a:rPr lang="es" sz="9600" dirty="0">
                <a:latin typeface="Aptos" panose="020B0004020202020204" pitchFamily="34" charset="0"/>
                <a:cs typeface="Calibri Light" panose="020F0302020204030204" pitchFamily="34" charset="0"/>
              </a:rPr>
              <a:t>CONSEJOS</a:t>
            </a:r>
            <a:endParaRPr lang="en-GB" sz="9600" dirty="0">
              <a:latin typeface="Aptos" panose="020B0004020202020204" pitchFamily="34" charset="0"/>
              <a:cs typeface="Calibri Light" panose="020F0302020204030204" pitchFamily="34" charset="0"/>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89627" y="828136"/>
            <a:ext cx="9336502" cy="8147304"/>
          </a:xfrm>
        </p:spPr>
        <p:txBody>
          <a:bodyPr anchor="ctr">
            <a:normAutofit/>
          </a:bodyPr>
          <a:lstStyle/>
          <a:p>
            <a:pPr>
              <a:spcBef>
                <a:spcPts val="0"/>
              </a:spcBef>
              <a:spcAft>
                <a:spcPts val="600"/>
              </a:spcAft>
            </a:pPr>
            <a:r>
              <a:rPr lang="es" sz="4800" dirty="0">
                <a:latin typeface="Aptos" panose="020B0004020202020204" pitchFamily="34" charset="0"/>
                <a:ea typeface="Times New Roman" panose="02020603050405020304" pitchFamily="18" charset="0"/>
              </a:rPr>
              <a:t>En un mundo tecnológico que avanza rápidamente, </a:t>
            </a:r>
            <a:r>
              <a:rPr lang="es" sz="4800" b="1" dirty="0">
                <a:latin typeface="Aptos" panose="020B0004020202020204" pitchFamily="34" charset="0"/>
                <a:ea typeface="Times New Roman" panose="02020603050405020304" pitchFamily="18" charset="0"/>
              </a:rPr>
              <a:t>es importante conocer las medidas de seguridad adecuadas para proteger adecuadamente la información personal </a:t>
            </a:r>
            <a:r>
              <a:rPr lang="es" sz="4800" dirty="0">
                <a:latin typeface="Aptos" panose="020B0004020202020204" pitchFamily="34" charset="0"/>
                <a:ea typeface="Times New Roman" panose="02020603050405020304" pitchFamily="18" charset="0"/>
              </a:rPr>
              <a:t>, pero también </a:t>
            </a:r>
            <a:r>
              <a:rPr lang="es" sz="4800" b="1" dirty="0">
                <a:latin typeface="Aptos" panose="020B0004020202020204" pitchFamily="34" charset="0"/>
                <a:ea typeface="Times New Roman" panose="02020603050405020304" pitchFamily="18" charset="0"/>
              </a:rPr>
              <a:t>para garantizar un tratamiento legal cuando las personas están en contacto con datos personales de otras personas.</a:t>
            </a:r>
          </a:p>
        </p:txBody>
      </p:sp>
    </p:spTree>
    <p:extLst>
      <p:ext uri="{BB962C8B-B14F-4D97-AF65-F5344CB8AC3E}">
        <p14:creationId xmlns:p14="http://schemas.microsoft.com/office/powerpoint/2010/main" val="74997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866900"/>
            <a:ext cx="6250907" cy="6622472"/>
          </a:xfrm>
        </p:spPr>
        <p:txBody>
          <a:bodyPr>
            <a:normAutofit/>
          </a:bodyPr>
          <a:lstStyle/>
          <a:p>
            <a:r>
              <a:rPr lang="es" sz="4400" dirty="0">
                <a:solidFill>
                  <a:srgbClr val="FFFFFF"/>
                </a:solidFill>
                <a:latin typeface="Aptos" panose="020B0004020202020204" pitchFamily="34" charset="0"/>
                <a:cs typeface="Calibri Light" panose="020F0302020204030204" pitchFamily="34" charset="0"/>
              </a:rPr>
              <a:t>PRIVACIDAD DE LAS COMUNICACIONES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53200" y="731318"/>
            <a:ext cx="10477498" cy="8465344"/>
          </a:xfrm>
        </p:spPr>
        <p:txBody>
          <a:bodyPr anchor="ctr">
            <a:normAutofit/>
          </a:bodyPr>
          <a:lstStyle/>
          <a:p>
            <a:pPr>
              <a:spcBef>
                <a:spcPts val="0"/>
              </a:spcBef>
            </a:pPr>
            <a:r>
              <a:rPr lang="es" sz="4800" dirty="0">
                <a:latin typeface="Aptos" panose="020B0004020202020204" pitchFamily="34" charset="0"/>
                <a:ea typeface="Times New Roman" panose="02020603050405020304" pitchFamily="18" charset="0"/>
              </a:rPr>
              <a:t>La privacidad en la comunicación es muy importante para garantizar que las conversaciones digitales se mantengan confidenciales y protegidas de acciones no autorizadas.</a:t>
            </a:r>
          </a:p>
          <a:p>
            <a:r>
              <a:rPr lang="es" sz="4800" b="1" dirty="0">
                <a:latin typeface="Aptos" panose="020B0004020202020204" pitchFamily="34" charset="0"/>
                <a:cs typeface="Calibri" panose="020F0502020204030204" pitchFamily="34" charset="0"/>
              </a:rPr>
              <a:t>La comunicación digital </a:t>
            </a:r>
            <a:r>
              <a:rPr lang="es" sz="4800" dirty="0">
                <a:latin typeface="Aptos" panose="020B0004020202020204" pitchFamily="34" charset="0"/>
                <a:cs typeface="Calibri" panose="020F0502020204030204" pitchFamily="34" charset="0"/>
              </a:rPr>
              <a:t>se refiere a cualquier tipo de intercambio de información, ya sea por correo electrónico, mensajes de texto, chats en línea, llamadas telefónicas, etc.</a:t>
            </a:r>
          </a:p>
        </p:txBody>
      </p:sp>
      <p:sp>
        <p:nvSpPr>
          <p:cNvPr id="6" name="Freeform 2">
            <a:extLst>
              <a:ext uri="{FF2B5EF4-FFF2-40B4-BE49-F238E27FC236}">
                <a16:creationId xmlns:a16="http://schemas.microsoft.com/office/drawing/2014/main" id="{61264DA4-D957-488D-0FB5-E6272AF96050}"/>
              </a:ext>
            </a:extLst>
          </p:cNvPr>
          <p:cNvSpPr/>
          <p:nvPr/>
        </p:nvSpPr>
        <p:spPr>
          <a:xfrm>
            <a:off x="1257302" y="7343902"/>
            <a:ext cx="2560484" cy="2464466"/>
          </a:xfrm>
          <a:custGeom>
            <a:avLst/>
            <a:gdLst/>
            <a:ahLst/>
            <a:cxnLst/>
            <a:rect l="l" t="t" r="r" b="b"/>
            <a:pathLst>
              <a:path w="2560484" h="2464466">
                <a:moveTo>
                  <a:pt x="0" y="0"/>
                </a:moveTo>
                <a:lnTo>
                  <a:pt x="2560484" y="0"/>
                </a:lnTo>
                <a:lnTo>
                  <a:pt x="2560484" y="2464466"/>
                </a:lnTo>
                <a:lnTo>
                  <a:pt x="0" y="2464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20143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73520" y="1216411"/>
            <a:ext cx="8723334" cy="7947699"/>
          </a:xfrm>
        </p:spPr>
        <p:txBody>
          <a:bodyPr>
            <a:normAutofit lnSpcReduction="10000"/>
          </a:bodyPr>
          <a:lstStyle/>
          <a:p>
            <a:r>
              <a:rPr lang="es" sz="4000" dirty="0">
                <a:latin typeface="Aptos" panose="020B0004020202020204" pitchFamily="34" charset="0"/>
              </a:rPr>
              <a:t>Al proteger </a:t>
            </a:r>
            <a:r>
              <a:rPr lang="es" sz="4000" b="1" dirty="0">
                <a:latin typeface="Aptos" panose="020B0004020202020204" pitchFamily="34" charset="0"/>
              </a:rPr>
              <a:t>la confidencialidad de las conversaciones </a:t>
            </a:r>
            <a:r>
              <a:rPr lang="es" sz="4000" dirty="0">
                <a:latin typeface="Aptos" panose="020B0004020202020204" pitchFamily="34" charset="0"/>
              </a:rPr>
              <a:t>, las personas se aseguran de que la información que comparten no quede expuesta a terceros no autorizados. Esto es importante en un mundo digital en el que la información personal y empresarial se transmite constantemente a través de redes y plataformas en línea.</a:t>
            </a:r>
            <a:endParaRPr lang="sk-SK" sz="4000" dirty="0">
              <a:latin typeface="Aptos" panose="020B0004020202020204" pitchFamily="34" charset="0"/>
            </a:endParaRPr>
          </a:p>
          <a:p>
            <a:r>
              <a:rPr lang="es" sz="4000" dirty="0">
                <a:latin typeface="Aptos" panose="020B0004020202020204" pitchFamily="34" charset="0"/>
              </a:rPr>
              <a:t>Con cada avance tecnológico </a:t>
            </a:r>
            <a:r>
              <a:rPr lang="es" sz="4000" b="1" dirty="0">
                <a:latin typeface="Aptos" panose="020B0004020202020204" pitchFamily="34" charset="0"/>
              </a:rPr>
              <a:t>surgen nuevos riesgos</a:t>
            </a:r>
            <a:r>
              <a:rPr lang="es" sz="4000" dirty="0">
                <a:latin typeface="Aptos" panose="020B0004020202020204" pitchFamily="34" charset="0"/>
              </a:rPr>
              <a:t>, especialmente cuando se trata de la protección de nuestra información personal.</a:t>
            </a:r>
          </a:p>
          <a:p>
            <a:endParaRPr lang="en-US" sz="4000" dirty="0">
              <a:latin typeface="Aptos" panose="020B0004020202020204" pitchFamily="34" charset="0"/>
            </a:endParaRPr>
          </a:p>
          <a:p>
            <a:endParaRPr lang="mk-MK" sz="4000"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reeform 2">
            <a:extLst>
              <a:ext uri="{FF2B5EF4-FFF2-40B4-BE49-F238E27FC236}">
                <a16:creationId xmlns:a16="http://schemas.microsoft.com/office/drawing/2014/main" id="{4DEA53ED-96DE-5458-C5B4-DECEBFF7A6AC}"/>
              </a:ext>
            </a:extLst>
          </p:cNvPr>
          <p:cNvSpPr/>
          <p:nvPr/>
        </p:nvSpPr>
        <p:spPr>
          <a:xfrm>
            <a:off x="12661456" y="3006621"/>
            <a:ext cx="3821334" cy="3835102"/>
          </a:xfrm>
          <a:custGeom>
            <a:avLst/>
            <a:gdLst/>
            <a:ahLst/>
            <a:cxnLst/>
            <a:rect l="l" t="t" r="r" b="b"/>
            <a:pathLst>
              <a:path w="3421817" h="3421817">
                <a:moveTo>
                  <a:pt x="0" y="0"/>
                </a:moveTo>
                <a:lnTo>
                  <a:pt x="3421816" y="0"/>
                </a:lnTo>
                <a:lnTo>
                  <a:pt x="3421816" y="3421817"/>
                </a:lnTo>
                <a:lnTo>
                  <a:pt x="0" y="34218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solidFill>
                <a:srgbClr val="92BAB5"/>
              </a:solidFill>
            </a:endParaRPr>
          </a:p>
        </p:txBody>
      </p:sp>
    </p:spTree>
    <p:extLst>
      <p:ext uri="{BB962C8B-B14F-4D97-AF65-F5344CB8AC3E}">
        <p14:creationId xmlns:p14="http://schemas.microsoft.com/office/powerpoint/2010/main" val="192649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242241" y="1409700"/>
            <a:ext cx="15773400" cy="6527007"/>
          </a:xfrm>
        </p:spPr>
        <p:txBody>
          <a:bodyPr>
            <a:normAutofit lnSpcReduction="10000"/>
          </a:bodyPr>
          <a:lstStyle/>
          <a:p>
            <a:pPr>
              <a:lnSpc>
                <a:spcPts val="4959"/>
              </a:lnSpc>
            </a:pPr>
            <a:r>
              <a:rPr lang="es" sz="4800" dirty="0">
                <a:solidFill>
                  <a:srgbClr val="000000"/>
                </a:solidFill>
                <a:latin typeface="Aptos" panose="020B0004020202020204" pitchFamily="34" charset="0"/>
                <a:ea typeface="Inter"/>
                <a:cs typeface="Inter"/>
                <a:sym typeface="Inter"/>
              </a:rPr>
              <a:t>Hoy en día, las personas se enfrentan </a:t>
            </a:r>
            <a:r>
              <a:rPr lang="es" sz="4800" b="1" dirty="0">
                <a:solidFill>
                  <a:srgbClr val="000000"/>
                </a:solidFill>
                <a:latin typeface="Aptos" panose="020B0004020202020204" pitchFamily="34" charset="0"/>
                <a:ea typeface="Inter Bold"/>
                <a:cs typeface="Inter Bold"/>
                <a:sym typeface="Inter Bold"/>
              </a:rPr>
              <a:t>a muchas estafas cibernéticas</a:t>
            </a:r>
            <a:r>
              <a:rPr lang="es" sz="4800" dirty="0">
                <a:solidFill>
                  <a:srgbClr val="000000"/>
                </a:solidFill>
                <a:latin typeface="Aptos" panose="020B0004020202020204" pitchFamily="34" charset="0"/>
                <a:ea typeface="Inter"/>
                <a:cs typeface="Inter"/>
                <a:sym typeface="Inter"/>
              </a:rPr>
              <a:t>, </a:t>
            </a:r>
            <a:r>
              <a:rPr lang="es" sz="4800" b="1" dirty="0">
                <a:solidFill>
                  <a:srgbClr val="000000"/>
                </a:solidFill>
                <a:latin typeface="Aptos" panose="020B0004020202020204" pitchFamily="34" charset="0"/>
                <a:ea typeface="Inter Bold"/>
                <a:cs typeface="Inter Bold"/>
                <a:sym typeface="Inter Bold"/>
              </a:rPr>
              <a:t>virus informáticos </a:t>
            </a:r>
            <a:r>
              <a:rPr lang="es" sz="4800" dirty="0">
                <a:solidFill>
                  <a:srgbClr val="000000"/>
                </a:solidFill>
                <a:latin typeface="Aptos" panose="020B0004020202020204" pitchFamily="34" charset="0"/>
                <a:ea typeface="Inter"/>
                <a:cs typeface="Inter"/>
                <a:sym typeface="Inter"/>
              </a:rPr>
              <a:t>y </a:t>
            </a:r>
            <a:r>
              <a:rPr lang="es" sz="4800" b="1" dirty="0">
                <a:solidFill>
                  <a:srgbClr val="000000"/>
                </a:solidFill>
                <a:latin typeface="Aptos" panose="020B0004020202020204" pitchFamily="34" charset="0"/>
                <a:ea typeface="Inter Bold"/>
                <a:cs typeface="Inter Bold"/>
                <a:sym typeface="Inter Bold"/>
              </a:rPr>
              <a:t>otros peligros digitales</a:t>
            </a:r>
            <a:r>
              <a:rPr lang="es" sz="4800" b="1" dirty="0">
                <a:solidFill>
                  <a:srgbClr val="000000"/>
                </a:solidFill>
                <a:latin typeface="Aptos" panose="020B0004020202020204" pitchFamily="34" charset="0"/>
                <a:ea typeface="Inter"/>
                <a:cs typeface="Inter"/>
                <a:sym typeface="Inter"/>
              </a:rPr>
              <a:t> </a:t>
            </a:r>
            <a:r>
              <a:rPr lang="es" sz="4800" dirty="0">
                <a:solidFill>
                  <a:srgbClr val="000000"/>
                </a:solidFill>
                <a:latin typeface="Aptos" panose="020B0004020202020204" pitchFamily="34" charset="0"/>
                <a:ea typeface="Inter"/>
                <a:cs typeface="Inter"/>
                <a:sym typeface="Inter"/>
              </a:rPr>
              <a:t>que pueden afectar su </a:t>
            </a:r>
            <a:r>
              <a:rPr lang="es" sz="4800" b="1" dirty="0">
                <a:solidFill>
                  <a:srgbClr val="000000"/>
                </a:solidFill>
                <a:latin typeface="Aptos" panose="020B0004020202020204" pitchFamily="34" charset="0"/>
                <a:ea typeface="Inter Bold"/>
                <a:cs typeface="Inter Bold"/>
                <a:sym typeface="Inter Bold"/>
              </a:rPr>
              <a:t>seguridad </a:t>
            </a:r>
            <a:r>
              <a:rPr lang="es" sz="4800" dirty="0">
                <a:solidFill>
                  <a:srgbClr val="000000"/>
                </a:solidFill>
                <a:latin typeface="Aptos" panose="020B0004020202020204" pitchFamily="34" charset="0"/>
                <a:ea typeface="Inter"/>
                <a:cs typeface="Inter"/>
                <a:sym typeface="Inter"/>
              </a:rPr>
              <a:t>y </a:t>
            </a:r>
            <a:r>
              <a:rPr lang="es" sz="4800" b="1" dirty="0">
                <a:solidFill>
                  <a:srgbClr val="000000"/>
                </a:solidFill>
                <a:latin typeface="Aptos" panose="020B0004020202020204" pitchFamily="34" charset="0"/>
                <a:ea typeface="Inter Bold"/>
                <a:cs typeface="Inter Bold"/>
                <a:sym typeface="Inter Bold"/>
              </a:rPr>
              <a:t>privacidad en línea</a:t>
            </a:r>
            <a:r>
              <a:rPr lang="es" sz="4800" dirty="0">
                <a:solidFill>
                  <a:srgbClr val="000000"/>
                </a:solidFill>
                <a:latin typeface="Aptos" panose="020B0004020202020204" pitchFamily="34" charset="0"/>
                <a:ea typeface="Inter"/>
                <a:cs typeface="Inter"/>
                <a:sym typeface="Inter"/>
              </a:rPr>
              <a:t>.</a:t>
            </a:r>
          </a:p>
          <a:p>
            <a:pPr>
              <a:spcAft>
                <a:spcPts val="900"/>
              </a:spcAft>
            </a:pPr>
            <a:r>
              <a:rPr lang="es" sz="4400" i="0" dirty="0">
                <a:effectLst/>
                <a:latin typeface="Aptos" panose="020B0004020202020204" pitchFamily="34" charset="0"/>
              </a:rPr>
              <a:t>Por lo tanto, es esencial tomar </a:t>
            </a:r>
            <a:r>
              <a:rPr lang="es" sz="4400" b="1" i="0" dirty="0">
                <a:effectLst/>
                <a:latin typeface="Aptos" panose="020B0004020202020204" pitchFamily="34" charset="0"/>
              </a:rPr>
              <a:t>las medidas de seguridad adecuadas </a:t>
            </a:r>
            <a:r>
              <a:rPr lang="es" sz="4400" i="0" dirty="0">
                <a:effectLst/>
                <a:latin typeface="Aptos" panose="020B0004020202020204" pitchFamily="34" charset="0"/>
              </a:rPr>
              <a:t>para reducir estos riesgos, mediante el uso de </a:t>
            </a:r>
            <a:r>
              <a:rPr lang="es" sz="4400" b="1" i="0" dirty="0">
                <a:effectLst/>
                <a:latin typeface="Aptos" panose="020B0004020202020204" pitchFamily="34" charset="0"/>
              </a:rPr>
              <a:t>contraseñas seguras, VPN para proteger nuestra conexión a Internet </a:t>
            </a:r>
            <a:r>
              <a:rPr lang="es" sz="4400" i="0" dirty="0">
                <a:effectLst/>
                <a:latin typeface="Aptos" panose="020B0004020202020204" pitchFamily="34" charset="0"/>
              </a:rPr>
              <a:t>, etc. Estas precauciones son importantes para proteger nuestra privacidad y mantenernos seguros en el mundo digital.</a:t>
            </a:r>
          </a:p>
          <a:p>
            <a:pPr marL="0" indent="0">
              <a:spcAft>
                <a:spcPts val="900"/>
              </a:spcAft>
              <a:buNone/>
            </a:pPr>
            <a:endParaRPr lang="en-US" sz="4400" i="0" dirty="0">
              <a:effectLst/>
              <a:latin typeface="Aptos" panose="020B0004020202020204" pitchFamily="34" charset="0"/>
            </a:endParaRPr>
          </a:p>
        </p:txBody>
      </p:sp>
      <p:sp>
        <p:nvSpPr>
          <p:cNvPr id="6" name="Freeform 2">
            <a:extLst>
              <a:ext uri="{FF2B5EF4-FFF2-40B4-BE49-F238E27FC236}">
                <a16:creationId xmlns:a16="http://schemas.microsoft.com/office/drawing/2014/main" id="{0DF2D171-4EA3-FD53-B441-BAC3AD4252FD}"/>
              </a:ext>
            </a:extLst>
          </p:cNvPr>
          <p:cNvSpPr/>
          <p:nvPr/>
        </p:nvSpPr>
        <p:spPr>
          <a:xfrm>
            <a:off x="12115800" y="7048500"/>
            <a:ext cx="2508663" cy="2672026"/>
          </a:xfrm>
          <a:custGeom>
            <a:avLst/>
            <a:gdLst/>
            <a:ahLst/>
            <a:cxnLst/>
            <a:rect l="l" t="t" r="r" b="b"/>
            <a:pathLst>
              <a:path w="2914176" h="2996582">
                <a:moveTo>
                  <a:pt x="0" y="0"/>
                </a:moveTo>
                <a:lnTo>
                  <a:pt x="2914176" y="0"/>
                </a:lnTo>
                <a:lnTo>
                  <a:pt x="2914176" y="2996582"/>
                </a:lnTo>
                <a:lnTo>
                  <a:pt x="0" y="2996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299775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0" y="1797628"/>
            <a:ext cx="6250907" cy="6691744"/>
          </a:xfrm>
        </p:spPr>
        <p:txBody>
          <a:bodyPr>
            <a:normAutofit/>
          </a:bodyPr>
          <a:lstStyle/>
          <a:p>
            <a:r>
              <a:rPr lang="es" sz="5600" dirty="0">
                <a:solidFill>
                  <a:srgbClr val="FFFFFF"/>
                </a:solidFill>
                <a:latin typeface="Aptos" panose="020B0004020202020204" pitchFamily="34" charset="0"/>
                <a:cs typeface="Calibri Light" panose="020F0302020204030204" pitchFamily="34" charset="0"/>
              </a:rPr>
              <a:t>ENSEÑANZA DE LA PRIVACIDAD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26306" y="1409700"/>
            <a:ext cx="10477498" cy="6643962"/>
          </a:xfrm>
        </p:spPr>
        <p:txBody>
          <a:bodyPr anchor="ctr">
            <a:normAutofit lnSpcReduction="10000"/>
          </a:bodyPr>
          <a:lstStyle/>
          <a:p>
            <a:pPr marL="0" indent="0">
              <a:spcBef>
                <a:spcPts val="0"/>
              </a:spcBef>
              <a:buNone/>
            </a:pPr>
            <a:r>
              <a:rPr lang="es" sz="4800" b="1" dirty="0">
                <a:solidFill>
                  <a:srgbClr val="92BAB5"/>
                </a:solidFill>
                <a:latin typeface="Aptos" panose="020B0004020202020204" pitchFamily="34" charset="0"/>
                <a:ea typeface="Times New Roman" panose="02020603050405020304" pitchFamily="18" charset="0"/>
              </a:rPr>
              <a:t>CÓMO INCORPORAR LA PRIVACIDAD DIGITAL EN LA FORMACIÓN</a:t>
            </a:r>
          </a:p>
          <a:p>
            <a:r>
              <a:rPr lang="es" sz="4800" dirty="0">
                <a:latin typeface="Aptos" panose="020B0004020202020204" pitchFamily="34" charset="0"/>
                <a:cs typeface="Calibri" panose="020F0502020204030204" pitchFamily="34" charset="0"/>
              </a:rPr>
              <a:t>Una buena manera de aprender a proteger la información personal implica no sólo </a:t>
            </a:r>
            <a:r>
              <a:rPr lang="es" sz="4800" b="1" dirty="0">
                <a:latin typeface="Aptos" panose="020B0004020202020204" pitchFamily="34" charset="0"/>
                <a:cs typeface="Calibri" panose="020F0502020204030204" pitchFamily="34" charset="0"/>
              </a:rPr>
              <a:t>conocer </a:t>
            </a:r>
            <a:r>
              <a:rPr lang="es" sz="4800" dirty="0">
                <a:latin typeface="Aptos" panose="020B0004020202020204" pitchFamily="34" charset="0"/>
                <a:cs typeface="Calibri" panose="020F0502020204030204" pitchFamily="34" charset="0"/>
              </a:rPr>
              <a:t>y </a:t>
            </a:r>
            <a:r>
              <a:rPr lang="es" sz="4800" b="1" dirty="0">
                <a:latin typeface="Aptos" panose="020B0004020202020204" pitchFamily="34" charset="0"/>
                <a:cs typeface="Calibri" panose="020F0502020204030204" pitchFamily="34" charset="0"/>
              </a:rPr>
              <a:t>comprender </a:t>
            </a:r>
            <a:r>
              <a:rPr lang="es" sz="4800" dirty="0">
                <a:latin typeface="Aptos" panose="020B0004020202020204" pitchFamily="34" charset="0"/>
                <a:cs typeface="Calibri" panose="020F0502020204030204" pitchFamily="34" charset="0"/>
              </a:rPr>
              <a:t>los </a:t>
            </a:r>
            <a:r>
              <a:rPr lang="es" sz="4800" b="1" dirty="0">
                <a:latin typeface="Aptos" panose="020B0004020202020204" pitchFamily="34" charset="0"/>
                <a:cs typeface="Calibri" panose="020F0502020204030204" pitchFamily="34" charset="0"/>
              </a:rPr>
              <a:t>conceptos básicos de la privacidad digital</a:t>
            </a:r>
            <a:r>
              <a:rPr lang="es" sz="4800" dirty="0">
                <a:latin typeface="Aptos" panose="020B0004020202020204" pitchFamily="34" charset="0"/>
                <a:cs typeface="Calibri" panose="020F0502020204030204" pitchFamily="34" charset="0"/>
              </a:rPr>
              <a:t>, sino también </a:t>
            </a:r>
            <a:r>
              <a:rPr lang="es" sz="4800" b="1" dirty="0">
                <a:latin typeface="Aptos" panose="020B0004020202020204" pitchFamily="34" charset="0"/>
                <a:cs typeface="Calibri" panose="020F0502020204030204" pitchFamily="34" charset="0"/>
              </a:rPr>
              <a:t>aprender </a:t>
            </a:r>
            <a:r>
              <a:rPr lang="es" sz="4800" dirty="0">
                <a:latin typeface="Aptos" panose="020B0004020202020204" pitchFamily="34" charset="0"/>
                <a:cs typeface="Calibri" panose="020F0502020204030204" pitchFamily="34" charset="0"/>
              </a:rPr>
              <a:t>a aplicar ese </a:t>
            </a:r>
            <a:r>
              <a:rPr lang="es" sz="4800" b="1" dirty="0">
                <a:latin typeface="Aptos" panose="020B0004020202020204" pitchFamily="34" charset="0"/>
                <a:cs typeface="Calibri" panose="020F0502020204030204" pitchFamily="34" charset="0"/>
              </a:rPr>
              <a:t>conocimiento para proteger </a:t>
            </a:r>
            <a:r>
              <a:rPr lang="es" sz="4800" dirty="0">
                <a:latin typeface="Aptos" panose="020B0004020202020204" pitchFamily="34" charset="0"/>
                <a:cs typeface="Calibri" panose="020F0502020204030204" pitchFamily="34" charset="0"/>
              </a:rPr>
              <a:t>su </a:t>
            </a:r>
            <a:r>
              <a:rPr lang="es" sz="4800" b="1" dirty="0">
                <a:latin typeface="Aptos" panose="020B0004020202020204" pitchFamily="34" charset="0"/>
                <a:cs typeface="Calibri" panose="020F0502020204030204" pitchFamily="34" charset="0"/>
              </a:rPr>
              <a:t>privacidad en línea</a:t>
            </a:r>
            <a:r>
              <a:rPr lang="es" sz="4800" dirty="0">
                <a:latin typeface="Aptos" panose="020B0004020202020204" pitchFamily="34" charset="0"/>
                <a:cs typeface="Calibri" panose="020F0502020204030204" pitchFamily="34" charset="0"/>
              </a:rPr>
              <a:t>.</a:t>
            </a:r>
          </a:p>
        </p:txBody>
      </p:sp>
      <p:sp>
        <p:nvSpPr>
          <p:cNvPr id="4" name="Freeform 2">
            <a:extLst>
              <a:ext uri="{FF2B5EF4-FFF2-40B4-BE49-F238E27FC236}">
                <a16:creationId xmlns:a16="http://schemas.microsoft.com/office/drawing/2014/main" id="{0F432432-1529-4A7C-870D-2687F3BDF6C1}"/>
              </a:ext>
            </a:extLst>
          </p:cNvPr>
          <p:cNvSpPr/>
          <p:nvPr/>
        </p:nvSpPr>
        <p:spPr>
          <a:xfrm>
            <a:off x="1820459" y="6667500"/>
            <a:ext cx="2168500" cy="2270680"/>
          </a:xfrm>
          <a:custGeom>
            <a:avLst/>
            <a:gdLst/>
            <a:ahLst/>
            <a:cxnLst/>
            <a:rect l="l" t="t" r="r" b="b"/>
            <a:pathLst>
              <a:path w="2168500" h="2270680">
                <a:moveTo>
                  <a:pt x="0" y="0"/>
                </a:moveTo>
                <a:lnTo>
                  <a:pt x="2168500" y="0"/>
                </a:lnTo>
                <a:lnTo>
                  <a:pt x="2168500" y="2270680"/>
                </a:lnTo>
                <a:lnTo>
                  <a:pt x="0" y="22706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424111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s" sz="3600" dirty="0">
                <a:latin typeface="Aptos" panose="020B0004020202020204" pitchFamily="34" charset="0"/>
                <a:cs typeface="Calibri Light" panose="020F0302020204030204" pitchFamily="34" charset="0"/>
              </a:rPr>
              <a:t>Para emprender este proceso se plantearán una serie de preguntas que motivarán la reflexión sobre prácticas cotidianas, seguidas de la participación en diversas actividades:</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1950913812"/>
              </p:ext>
            </p:extLst>
          </p:nvPr>
        </p:nvGraphicFramePr>
        <p:xfrm>
          <a:off x="1012232" y="2400300"/>
          <a:ext cx="16018468" cy="682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09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92032" y="1692944"/>
            <a:ext cx="6813557" cy="1337161"/>
          </a:xfrm>
          <a:custGeom>
            <a:avLst/>
            <a:gdLst/>
            <a:ahLst/>
            <a:cxnLst/>
            <a:rect l="l" t="t" r="r" b="b"/>
            <a:pathLst>
              <a:path w="6813557" h="1337161">
                <a:moveTo>
                  <a:pt x="0" y="0"/>
                </a:moveTo>
                <a:lnTo>
                  <a:pt x="6813557" y="0"/>
                </a:lnTo>
                <a:lnTo>
                  <a:pt x="6813557" y="1337161"/>
                </a:lnTo>
                <a:lnTo>
                  <a:pt x="0" y="133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2937156" y="1112331"/>
            <a:ext cx="4013472" cy="2498386"/>
          </a:xfrm>
          <a:custGeom>
            <a:avLst/>
            <a:gdLst/>
            <a:ahLst/>
            <a:cxnLst/>
            <a:rect l="l" t="t" r="r" b="b"/>
            <a:pathLst>
              <a:path w="4013472" h="2498386">
                <a:moveTo>
                  <a:pt x="0" y="0"/>
                </a:moveTo>
                <a:lnTo>
                  <a:pt x="4013472" y="0"/>
                </a:lnTo>
                <a:lnTo>
                  <a:pt x="4013472" y="2498387"/>
                </a:lnTo>
                <a:lnTo>
                  <a:pt x="0" y="2498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p>
        </p:txBody>
      </p:sp>
      <p:sp>
        <p:nvSpPr>
          <p:cNvPr id="4" name="Freeform 4"/>
          <p:cNvSpPr/>
          <p:nvPr/>
        </p:nvSpPr>
        <p:spPr>
          <a:xfrm>
            <a:off x="14502382" y="884737"/>
            <a:ext cx="848461" cy="2725980"/>
          </a:xfrm>
          <a:custGeom>
            <a:avLst/>
            <a:gdLst/>
            <a:ahLst/>
            <a:cxnLst/>
            <a:rect l="l" t="t" r="r" b="b"/>
            <a:pathLst>
              <a:path w="848461" h="2725980">
                <a:moveTo>
                  <a:pt x="0" y="0"/>
                </a:moveTo>
                <a:lnTo>
                  <a:pt x="848462" y="0"/>
                </a:lnTo>
                <a:lnTo>
                  <a:pt x="848462" y="2725981"/>
                </a:lnTo>
                <a:lnTo>
                  <a:pt x="0" y="27259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Freeform 5"/>
          <p:cNvSpPr/>
          <p:nvPr/>
        </p:nvSpPr>
        <p:spPr>
          <a:xfrm>
            <a:off x="170652" y="3906709"/>
            <a:ext cx="17579882" cy="4131272"/>
          </a:xfrm>
          <a:custGeom>
            <a:avLst/>
            <a:gdLst/>
            <a:ahLst/>
            <a:cxnLst/>
            <a:rect l="l" t="t" r="r" b="b"/>
            <a:pathLst>
              <a:path w="17579882" h="4131272">
                <a:moveTo>
                  <a:pt x="0" y="0"/>
                </a:moveTo>
                <a:lnTo>
                  <a:pt x="17579882" y="0"/>
                </a:lnTo>
                <a:lnTo>
                  <a:pt x="17579882" y="4131273"/>
                </a:lnTo>
                <a:lnTo>
                  <a:pt x="0" y="41312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sk-SK"/>
          </a:p>
        </p:txBody>
      </p:sp>
      <p:sp>
        <p:nvSpPr>
          <p:cNvPr id="6" name="TextBox 6"/>
          <p:cNvSpPr txBox="1"/>
          <p:nvPr/>
        </p:nvSpPr>
        <p:spPr>
          <a:xfrm>
            <a:off x="2008824" y="4397574"/>
            <a:ext cx="14878437" cy="2532360"/>
          </a:xfrm>
          <a:prstGeom prst="rect">
            <a:avLst/>
          </a:prstGeom>
        </p:spPr>
        <p:txBody>
          <a:bodyPr lIns="0" tIns="0" rIns="0" bIns="0" rtlCol="0" anchor="t">
            <a:spAutoFit/>
          </a:bodyPr>
          <a:lstStyle/>
          <a:p>
            <a:pPr algn="just">
              <a:lnSpc>
                <a:spcPts val="4959"/>
              </a:lnSpc>
            </a:pPr>
            <a:r>
              <a:rPr lang="es" sz="3600" dirty="0">
                <a:solidFill>
                  <a:srgbClr val="000000"/>
                </a:solidFill>
                <a:latin typeface="Aptos" panose="020B0004020202020204" pitchFamily="34" charset="0"/>
                <a:ea typeface="Inter"/>
                <a:cs typeface="Inter"/>
                <a:sym typeface="Inter"/>
              </a:rPr>
              <a:t>Estas preguntas abordan aspectos de la vida cotidiana de las personas a los que tienden a conceder importancia, como </a:t>
            </a:r>
            <a:r>
              <a:rPr lang="es" sz="3600" dirty="0">
                <a:solidFill>
                  <a:srgbClr val="000000"/>
                </a:solidFill>
                <a:latin typeface="Aptos" panose="020B0004020202020204" pitchFamily="34" charset="0"/>
                <a:ea typeface="Inter Bold"/>
                <a:cs typeface="Inter Bold"/>
                <a:sym typeface="Inter Bold"/>
              </a:rPr>
              <a:t>la </a:t>
            </a:r>
            <a:r>
              <a:rPr lang="es" sz="3600" b="1" dirty="0">
                <a:solidFill>
                  <a:srgbClr val="000000"/>
                </a:solidFill>
                <a:latin typeface="Aptos" panose="020B0004020202020204" pitchFamily="34" charset="0"/>
                <a:ea typeface="Inter Bold"/>
                <a:cs typeface="Inter Bold"/>
                <a:sym typeface="Inter Bold"/>
              </a:rPr>
              <a:t>seguridad de sus pertenencias personales.</a:t>
            </a:r>
            <a:r>
              <a:rPr lang="es" sz="3600" b="1" dirty="0">
                <a:solidFill>
                  <a:srgbClr val="000000"/>
                </a:solidFill>
                <a:latin typeface="Aptos" panose="020B0004020202020204" pitchFamily="34" charset="0"/>
                <a:ea typeface="Inter"/>
                <a:cs typeface="Inter"/>
                <a:sym typeface="Inter"/>
              </a:rPr>
              <a:t> </a:t>
            </a:r>
            <a:r>
              <a:rPr lang="es" sz="3600" dirty="0">
                <a:solidFill>
                  <a:srgbClr val="000000"/>
                </a:solidFill>
                <a:latin typeface="Aptos" panose="020B0004020202020204" pitchFamily="34" charset="0"/>
                <a:ea typeface="Inter"/>
                <a:cs typeface="Inter"/>
                <a:sym typeface="Inter"/>
              </a:rPr>
              <a:t>y </a:t>
            </a:r>
            <a:r>
              <a:rPr lang="es" sz="3600" b="1" dirty="0">
                <a:solidFill>
                  <a:srgbClr val="000000"/>
                </a:solidFill>
                <a:latin typeface="Aptos" panose="020B0004020202020204" pitchFamily="34" charset="0"/>
                <a:ea typeface="Inter Bold"/>
                <a:cs typeface="Inter Bold"/>
                <a:sym typeface="Inter Bold"/>
              </a:rPr>
              <a:t>el acceso a su hogar</a:t>
            </a:r>
            <a:r>
              <a:rPr lang="es" sz="3600" dirty="0">
                <a:solidFill>
                  <a:srgbClr val="000000"/>
                </a:solidFill>
                <a:latin typeface="Aptos" panose="020B0004020202020204" pitchFamily="34" charset="0"/>
                <a:ea typeface="Inter"/>
                <a:cs typeface="Inter"/>
                <a:sym typeface="Inter"/>
              </a:rPr>
              <a:t>. Del mismo modo, </a:t>
            </a:r>
            <a:r>
              <a:rPr lang="es" sz="3600" b="1" dirty="0">
                <a:solidFill>
                  <a:srgbClr val="000000"/>
                </a:solidFill>
                <a:latin typeface="Aptos" panose="020B0004020202020204" pitchFamily="34" charset="0"/>
                <a:ea typeface="Inter Bold"/>
                <a:cs typeface="Inter Bold"/>
                <a:sym typeface="Inter Bold"/>
              </a:rPr>
              <a:t>la privacidad digital debe ser una preocupación constante </a:t>
            </a:r>
            <a:r>
              <a:rPr lang="es" sz="3600" dirty="0">
                <a:solidFill>
                  <a:srgbClr val="000000"/>
                </a:solidFill>
                <a:latin typeface="Aptos" panose="020B0004020202020204" pitchFamily="34" charset="0"/>
                <a:ea typeface="Inter"/>
                <a:cs typeface="Inter"/>
                <a:sym typeface="Inter"/>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B690D72-CDAD-D681-0E71-B76D3FBA2323}"/>
              </a:ext>
            </a:extLst>
          </p:cNvPr>
          <p:cNvSpPr>
            <a:spLocks noGrp="1"/>
          </p:cNvSpPr>
          <p:nvPr>
            <p:ph type="title"/>
          </p:nvPr>
        </p:nvSpPr>
        <p:spPr>
          <a:xfrm>
            <a:off x="0" y="1797628"/>
            <a:ext cx="6250907" cy="6691744"/>
          </a:xfrm>
        </p:spPr>
        <p:txBody>
          <a:bodyPr>
            <a:normAutofit/>
          </a:bodyPr>
          <a:lstStyle/>
          <a:p>
            <a:r>
              <a:rPr lang="es" sz="5600" dirty="0" err="1">
                <a:solidFill>
                  <a:srgbClr val="FFFFFF"/>
                </a:solidFill>
                <a:latin typeface="Aptos" panose="020B0004020202020204" pitchFamily="34" charset="0"/>
                <a:cs typeface="Calibri Light" panose="020F0302020204030204" pitchFamily="34" charset="0"/>
              </a:rPr>
              <a:t>Crucigrama</a:t>
            </a:r>
            <a:br>
              <a:rPr lang="sk-SK" sz="5600" dirty="0">
                <a:solidFill>
                  <a:srgbClr val="FFFFFF"/>
                </a:solidFill>
                <a:latin typeface="Aptos" panose="020B0004020202020204" pitchFamily="34" charset="0"/>
                <a:cs typeface="Calibri Light" panose="020F0302020204030204" pitchFamily="34" charset="0"/>
              </a:rPr>
            </a:br>
            <a:r>
              <a:rPr lang="es" sz="5600" dirty="0">
                <a:solidFill>
                  <a:srgbClr val="FFFFFF"/>
                </a:solidFill>
                <a:latin typeface="Aptos" panose="020B0004020202020204" pitchFamily="34" charset="0"/>
                <a:cs typeface="Calibri Light" panose="020F0302020204030204" pitchFamily="34" charset="0"/>
              </a:rPr>
              <a:t>​</a:t>
            </a:r>
            <a:endParaRPr lang="en-GB" sz="5600" dirty="0">
              <a:solidFill>
                <a:srgbClr val="FFFFFF"/>
              </a:solidFill>
              <a:latin typeface="Aptos" panose="020B0004020202020204" pitchFamily="34" charset="0"/>
              <a:cs typeface="Calibri Light" panose="020F03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Entrada de lápiz 4">
                <a:extLst>
                  <a:ext uri="{FF2B5EF4-FFF2-40B4-BE49-F238E27FC236}">
                    <a16:creationId xmlns:a16="http://schemas.microsoft.com/office/drawing/2014/main" id="{D8009E76-64F8-0684-C6B6-379FFD4F634E}"/>
                  </a:ext>
                </a:extLst>
              </p14:cNvPr>
              <p14:cNvContentPartPr/>
              <p14:nvPr/>
            </p14:nvContentPartPr>
            <p14:xfrm>
              <a:off x="6451817" y="6518469"/>
              <a:ext cx="409320" cy="979560"/>
            </p14:xfrm>
          </p:contentPart>
        </mc:Choice>
        <mc:Fallback xmlns="">
          <p:pic>
            <p:nvPicPr>
              <p:cNvPr id="5" name="Entrada de lápiz 4">
                <a:extLst>
                  <a:ext uri="{FF2B5EF4-FFF2-40B4-BE49-F238E27FC236}">
                    <a16:creationId xmlns:a16="http://schemas.microsoft.com/office/drawing/2014/main" id="{D8009E76-64F8-0684-C6B6-379FFD4F634E}"/>
                  </a:ext>
                </a:extLst>
              </p:cNvPr>
              <p:cNvPicPr/>
              <p:nvPr/>
            </p:nvPicPr>
            <p:blipFill>
              <a:blip r:embed="rId4"/>
              <a:stretch>
                <a:fillRect/>
              </a:stretch>
            </p:blipFill>
            <p:spPr>
              <a:xfrm>
                <a:off x="6389177" y="6455829"/>
                <a:ext cx="534960" cy="110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89014809-F010-2DE2-A47D-3FF1A852F6FD}"/>
                  </a:ext>
                </a:extLst>
              </p14:cNvPr>
              <p14:cNvContentPartPr/>
              <p14:nvPr/>
            </p14:nvContentPartPr>
            <p14:xfrm>
              <a:off x="12864857" y="7043709"/>
              <a:ext cx="1783440" cy="493200"/>
            </p14:xfrm>
          </p:contentPart>
        </mc:Choice>
        <mc:Fallback xmlns="">
          <p:pic>
            <p:nvPicPr>
              <p:cNvPr id="6" name="Entrada de lápiz 5">
                <a:extLst>
                  <a:ext uri="{FF2B5EF4-FFF2-40B4-BE49-F238E27FC236}">
                    <a16:creationId xmlns:a16="http://schemas.microsoft.com/office/drawing/2014/main" id="{89014809-F010-2DE2-A47D-3FF1A852F6FD}"/>
                  </a:ext>
                </a:extLst>
              </p:cNvPr>
              <p:cNvPicPr/>
              <p:nvPr/>
            </p:nvPicPr>
            <p:blipFill>
              <a:blip r:embed="rId6"/>
              <a:stretch>
                <a:fillRect/>
              </a:stretch>
            </p:blipFill>
            <p:spPr>
              <a:xfrm>
                <a:off x="12802217" y="6981069"/>
                <a:ext cx="1909080" cy="618840"/>
              </a:xfrm>
              <a:prstGeom prst="rect">
                <a:avLst/>
              </a:prstGeom>
            </p:spPr>
          </p:pic>
        </mc:Fallback>
      </mc:AlternateContent>
      <p:pic>
        <p:nvPicPr>
          <p:cNvPr id="13" name="Imagen 12">
            <a:extLst>
              <a:ext uri="{FF2B5EF4-FFF2-40B4-BE49-F238E27FC236}">
                <a16:creationId xmlns:a16="http://schemas.microsoft.com/office/drawing/2014/main" id="{A5B60740-9D02-E1EB-9CE1-758C932ACA68}"/>
              </a:ext>
            </a:extLst>
          </p:cNvPr>
          <p:cNvPicPr>
            <a:picLocks noChangeAspect="1"/>
          </p:cNvPicPr>
          <p:nvPr/>
        </p:nvPicPr>
        <p:blipFill>
          <a:blip r:embed="rId7"/>
          <a:stretch>
            <a:fillRect/>
          </a:stretch>
        </p:blipFill>
        <p:spPr>
          <a:xfrm>
            <a:off x="7697188" y="161892"/>
            <a:ext cx="7624160" cy="6885083"/>
          </a:xfrm>
          <a:prstGeom prst="rect">
            <a:avLst/>
          </a:prstGeom>
        </p:spPr>
      </p:pic>
      <p:sp>
        <p:nvSpPr>
          <p:cNvPr id="14" name="CuadroTexto 13">
            <a:extLst>
              <a:ext uri="{FF2B5EF4-FFF2-40B4-BE49-F238E27FC236}">
                <a16:creationId xmlns:a16="http://schemas.microsoft.com/office/drawing/2014/main" id="{B428552B-7C7E-1491-3C5B-0A620D809474}"/>
              </a:ext>
            </a:extLst>
          </p:cNvPr>
          <p:cNvSpPr txBox="1"/>
          <p:nvPr/>
        </p:nvSpPr>
        <p:spPr>
          <a:xfrm>
            <a:off x="6148795" y="6946047"/>
            <a:ext cx="4648200" cy="2862322"/>
          </a:xfrm>
          <a:prstGeom prst="rect">
            <a:avLst/>
          </a:prstGeom>
          <a:noFill/>
        </p:spPr>
        <p:txBody>
          <a:bodyPr wrap="square" rtlCol="0">
            <a:spAutoFit/>
          </a:bodyPr>
          <a:lstStyle/>
          <a:p>
            <a:r>
              <a:rPr lang="es-ES" b="1" dirty="0"/>
              <a:t>Horizontales</a:t>
            </a:r>
            <a:r>
              <a:rPr lang="es-ES" dirty="0"/>
              <a:t>: 2. Un conjunto de reglas y procedimientos que protegen la privacidad de los datos personales. 5. Sitio web utilizado para intercambiar mensajes en tiempo real. 6. Sitio web o aplicación que almacena información personal y permite el acceso desde cualquier lugar con conexión a internet. 7. Método de encriptación para proteger tu conexión a Internet.</a:t>
            </a:r>
          </a:p>
          <a:p>
            <a:endParaRPr lang="es-ES" dirty="0"/>
          </a:p>
        </p:txBody>
      </p:sp>
      <p:sp>
        <p:nvSpPr>
          <p:cNvPr id="15" name="CuadroTexto 14">
            <a:extLst>
              <a:ext uri="{FF2B5EF4-FFF2-40B4-BE49-F238E27FC236}">
                <a16:creationId xmlns:a16="http://schemas.microsoft.com/office/drawing/2014/main" id="{839BE996-4B0E-6248-B915-AA77AFCDCE70}"/>
              </a:ext>
            </a:extLst>
          </p:cNvPr>
          <p:cNvSpPr txBox="1"/>
          <p:nvPr/>
        </p:nvSpPr>
        <p:spPr>
          <a:xfrm>
            <a:off x="11111699" y="6946047"/>
            <a:ext cx="4648200" cy="2308324"/>
          </a:xfrm>
          <a:prstGeom prst="rect">
            <a:avLst/>
          </a:prstGeom>
          <a:noFill/>
        </p:spPr>
        <p:txBody>
          <a:bodyPr wrap="square" rtlCol="0">
            <a:spAutoFit/>
          </a:bodyPr>
          <a:lstStyle/>
          <a:p>
            <a:r>
              <a:rPr lang="es-ES" b="1" dirty="0"/>
              <a:t>Verticales</a:t>
            </a:r>
            <a:r>
              <a:rPr lang="es-ES" dirty="0"/>
              <a:t>:</a:t>
            </a:r>
          </a:p>
          <a:p>
            <a:pPr>
              <a:buFont typeface="+mj-lt"/>
              <a:buAutoNum type="arabicPeriod"/>
            </a:pPr>
            <a:r>
              <a:rPr lang="es-ES" dirty="0"/>
              <a:t>Software malicioso que se instala en tu dispositivo sin tu consentimiento.</a:t>
            </a:r>
          </a:p>
          <a:p>
            <a:pPr>
              <a:buFont typeface="+mj-lt"/>
              <a:buAutoNum type="arabicPeriod"/>
            </a:pPr>
            <a:r>
              <a:rPr lang="es-ES" dirty="0"/>
              <a:t>Técnica utilizada para verificar la identidad de una persona en línea.</a:t>
            </a:r>
          </a:p>
          <a:p>
            <a:pPr>
              <a:buFont typeface="+mj-lt"/>
              <a:buAutoNum type="arabicPeriod"/>
            </a:pPr>
            <a:r>
              <a:rPr lang="es-ES" dirty="0"/>
              <a:t>Acción necesaria para proteger tu información en línea.</a:t>
            </a:r>
          </a:p>
          <a:p>
            <a:endParaRPr lang="es-ES" dirty="0"/>
          </a:p>
        </p:txBody>
      </p:sp>
    </p:spTree>
    <p:extLst>
      <p:ext uri="{BB962C8B-B14F-4D97-AF65-F5344CB8AC3E}">
        <p14:creationId xmlns:p14="http://schemas.microsoft.com/office/powerpoint/2010/main" val="314814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89650" y="1717141"/>
            <a:ext cx="13791389" cy="7644144"/>
          </a:xfrm>
          <a:prstGeom prst="rect">
            <a:avLst/>
          </a:prstGeom>
        </p:spPr>
        <p:txBody>
          <a:bodyPr lIns="0" tIns="0" rIns="0" bIns="0" rtlCol="0" anchor="t">
            <a:spAutoFit/>
          </a:bodyPr>
          <a:lstStyle/>
          <a:p>
            <a:pPr algn="just">
              <a:lnSpc>
                <a:spcPts val="4959"/>
              </a:lnSpc>
            </a:pPr>
            <a:endParaRPr dirty="0">
              <a:latin typeface="Aptos" panose="020B0004020202020204" pitchFamily="34" charset="0"/>
            </a:endParaRP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Acción necesaria para proteger su información en línea: </a:t>
            </a:r>
            <a:r>
              <a:rPr lang="es" sz="3099" b="1" dirty="0">
                <a:solidFill>
                  <a:srgbClr val="000000"/>
                </a:solidFill>
                <a:latin typeface="Aptos" panose="020B0004020202020204" pitchFamily="34" charset="0"/>
                <a:ea typeface="Inter Bold"/>
                <a:cs typeface="Inter Bold"/>
                <a:sym typeface="Inter Bold"/>
              </a:rPr>
              <a:t>Passwprd</a:t>
            </a: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Sitio web utilizado para intercambiar mensajes en tiempo real: </a:t>
            </a:r>
            <a:r>
              <a:rPr lang="es" sz="3099" b="1" dirty="0">
                <a:solidFill>
                  <a:srgbClr val="000000"/>
                </a:solidFill>
                <a:latin typeface="Aptos" panose="020B0004020202020204" pitchFamily="34" charset="0"/>
                <a:ea typeface="Inter Bold"/>
                <a:cs typeface="Inter Bold"/>
                <a:sym typeface="Inter Bold"/>
              </a:rPr>
              <a:t>Chat</a:t>
            </a: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Método de cifrado para proteger su conexión a Internet: </a:t>
            </a:r>
            <a:r>
              <a:rPr lang="es" sz="3099" b="1" dirty="0">
                <a:solidFill>
                  <a:srgbClr val="000000"/>
                </a:solidFill>
                <a:latin typeface="Aptos" panose="020B0004020202020204" pitchFamily="34" charset="0"/>
                <a:ea typeface="Inter Bold"/>
                <a:cs typeface="Inter Bold"/>
                <a:sym typeface="Inter Bold"/>
              </a:rPr>
              <a:t>VPN</a:t>
            </a: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Software malicioso que se instala en su dispositivo sin su consentimiento: </a:t>
            </a:r>
            <a:r>
              <a:rPr lang="es" sz="3099" b="1" dirty="0">
                <a:solidFill>
                  <a:srgbClr val="000000"/>
                </a:solidFill>
                <a:latin typeface="Aptos" panose="020B0004020202020204" pitchFamily="34" charset="0"/>
                <a:ea typeface="Inter Bold"/>
                <a:cs typeface="Inter Bold"/>
                <a:sym typeface="Inter Bold"/>
              </a:rPr>
              <a:t>Virus</a:t>
            </a: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Un conjunto de reglas y procedimientos que protegen la privacidad de los datos personales: </a:t>
            </a:r>
            <a:r>
              <a:rPr lang="es" sz="3099" b="1" dirty="0">
                <a:solidFill>
                  <a:srgbClr val="000000"/>
                </a:solidFill>
                <a:latin typeface="Aptos" panose="020B0004020202020204" pitchFamily="34" charset="0"/>
                <a:ea typeface="Inter Bold"/>
                <a:cs typeface="Inter Bold"/>
                <a:sym typeface="Inter Bold"/>
              </a:rPr>
              <a:t>Privacy</a:t>
            </a: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Técnica utilizada para verificar la identidad de una persona en línea: </a:t>
            </a:r>
            <a:r>
              <a:rPr lang="es" sz="3099" b="1" dirty="0">
                <a:solidFill>
                  <a:srgbClr val="000000"/>
                </a:solidFill>
                <a:latin typeface="Aptos" panose="020B0004020202020204" pitchFamily="34" charset="0"/>
                <a:ea typeface="Inter Bold"/>
                <a:cs typeface="Inter Bold"/>
                <a:sym typeface="Inter Bold"/>
              </a:rPr>
              <a:t>Authentication</a:t>
            </a:r>
          </a:p>
          <a:p>
            <a:pPr marL="669289" lvl="1" indent="-334645" algn="just">
              <a:lnSpc>
                <a:spcPts val="4959"/>
              </a:lnSpc>
              <a:buFont typeface="Arial"/>
              <a:buChar char="•"/>
            </a:pPr>
            <a:r>
              <a:rPr lang="es" sz="3099" dirty="0">
                <a:solidFill>
                  <a:srgbClr val="000000"/>
                </a:solidFill>
                <a:latin typeface="Aptos" panose="020B0004020202020204" pitchFamily="34" charset="0"/>
                <a:ea typeface="Inter"/>
                <a:cs typeface="Inter"/>
                <a:sym typeface="Inter"/>
              </a:rPr>
              <a:t>Sitio web o aplicación que almacena información personal y permite el acceso desde cualquier lugar con conexión a Internet: </a:t>
            </a:r>
            <a:r>
              <a:rPr lang="es" sz="3099" b="1" dirty="0">
                <a:solidFill>
                  <a:srgbClr val="000000"/>
                </a:solidFill>
                <a:latin typeface="Aptos" panose="020B0004020202020204" pitchFamily="34" charset="0"/>
                <a:ea typeface="Inter Bold"/>
                <a:cs typeface="Inter Bold"/>
                <a:sym typeface="Inter Bold"/>
              </a:rPr>
              <a:t>Cloud</a:t>
            </a:r>
          </a:p>
        </p:txBody>
      </p:sp>
      <p:sp>
        <p:nvSpPr>
          <p:cNvPr id="3" name="Freeform 3"/>
          <p:cNvSpPr/>
          <p:nvPr/>
        </p:nvSpPr>
        <p:spPr>
          <a:xfrm>
            <a:off x="76182" y="4006832"/>
            <a:ext cx="1790346" cy="1734398"/>
          </a:xfrm>
          <a:custGeom>
            <a:avLst/>
            <a:gdLst/>
            <a:ahLst/>
            <a:cxnLst/>
            <a:rect l="l" t="t" r="r" b="b"/>
            <a:pathLst>
              <a:path w="1790346" h="1734398">
                <a:moveTo>
                  <a:pt x="0" y="0"/>
                </a:moveTo>
                <a:lnTo>
                  <a:pt x="1790346" y="0"/>
                </a:lnTo>
                <a:lnTo>
                  <a:pt x="1790346" y="1734398"/>
                </a:lnTo>
                <a:lnTo>
                  <a:pt x="0" y="1734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4" name="Freeform 4"/>
          <p:cNvSpPr/>
          <p:nvPr/>
        </p:nvSpPr>
        <p:spPr>
          <a:xfrm flipH="1">
            <a:off x="1438376" y="1840966"/>
            <a:ext cx="3499233" cy="7235257"/>
          </a:xfrm>
          <a:custGeom>
            <a:avLst/>
            <a:gdLst/>
            <a:ahLst/>
            <a:cxnLst/>
            <a:rect l="l" t="t" r="r" b="b"/>
            <a:pathLst>
              <a:path w="3499233" h="7235257">
                <a:moveTo>
                  <a:pt x="3499234" y="0"/>
                </a:moveTo>
                <a:lnTo>
                  <a:pt x="0" y="0"/>
                </a:lnTo>
                <a:lnTo>
                  <a:pt x="0" y="7235257"/>
                </a:lnTo>
                <a:lnTo>
                  <a:pt x="3499234" y="7235257"/>
                </a:lnTo>
                <a:lnTo>
                  <a:pt x="349923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5" name="TextBox 5"/>
          <p:cNvSpPr txBox="1"/>
          <p:nvPr/>
        </p:nvSpPr>
        <p:spPr>
          <a:xfrm>
            <a:off x="1028700" y="583905"/>
            <a:ext cx="16230600" cy="1223645"/>
          </a:xfrm>
          <a:prstGeom prst="rect">
            <a:avLst/>
          </a:prstGeom>
        </p:spPr>
        <p:txBody>
          <a:bodyPr lIns="0" tIns="0" rIns="0" bIns="0" rtlCol="0" anchor="t">
            <a:spAutoFit/>
          </a:bodyPr>
          <a:lstStyle/>
          <a:p>
            <a:pPr algn="just">
              <a:lnSpc>
                <a:spcPts val="4959"/>
              </a:lnSpc>
            </a:pPr>
            <a:r>
              <a:rPr lang="es" sz="3099" dirty="0">
                <a:solidFill>
                  <a:srgbClr val="000000"/>
                </a:solidFill>
                <a:latin typeface="Aptos" panose="020B0004020202020204" pitchFamily="34" charset="0"/>
                <a:ea typeface="Inter"/>
                <a:cs typeface="Inter"/>
                <a:sym typeface="Inter"/>
              </a:rPr>
              <a:t>Una de las actividades será hacer un </a:t>
            </a:r>
            <a:r>
              <a:rPr lang="es" sz="3099" b="1" dirty="0">
                <a:solidFill>
                  <a:srgbClr val="000000"/>
                </a:solidFill>
                <a:latin typeface="Aptos" panose="020B0004020202020204" pitchFamily="34" charset="0"/>
                <a:ea typeface="Inter Bold"/>
                <a:cs typeface="Inter Bold"/>
                <a:sym typeface="Inter Bold"/>
              </a:rPr>
              <a:t>crucigrama.</a:t>
            </a:r>
            <a:r>
              <a:rPr lang="es" sz="3099" b="1" dirty="0">
                <a:solidFill>
                  <a:srgbClr val="000000"/>
                </a:solidFill>
                <a:latin typeface="Aptos" panose="020B0004020202020204" pitchFamily="34" charset="0"/>
                <a:ea typeface="Inter"/>
                <a:cs typeface="Inter"/>
                <a:sym typeface="Inter"/>
              </a:rPr>
              <a:t> </a:t>
            </a:r>
            <a:r>
              <a:rPr lang="es" sz="3099" dirty="0">
                <a:solidFill>
                  <a:srgbClr val="000000"/>
                </a:solidFill>
                <a:latin typeface="Aptos" panose="020B0004020202020204" pitchFamily="34" charset="0"/>
                <a:ea typeface="Inter"/>
                <a:cs typeface="Inter"/>
                <a:sym typeface="Inter"/>
              </a:rPr>
              <a:t>de los conceptos básicos que debemos saber sobre la privacidad digital.</a:t>
            </a:r>
          </a:p>
        </p:txBody>
      </p:sp>
      <p:sp>
        <p:nvSpPr>
          <p:cNvPr id="6" name="Freeform 6"/>
          <p:cNvSpPr/>
          <p:nvPr/>
        </p:nvSpPr>
        <p:spPr>
          <a:xfrm>
            <a:off x="14345771" y="1840966"/>
            <a:ext cx="3499233" cy="7235257"/>
          </a:xfrm>
          <a:custGeom>
            <a:avLst/>
            <a:gdLst/>
            <a:ahLst/>
            <a:cxnLst/>
            <a:rect l="l" t="t" r="r" b="b"/>
            <a:pathLst>
              <a:path w="3499233" h="7235257">
                <a:moveTo>
                  <a:pt x="0" y="0"/>
                </a:moveTo>
                <a:lnTo>
                  <a:pt x="3499233" y="0"/>
                </a:lnTo>
                <a:lnTo>
                  <a:pt x="3499233" y="7235257"/>
                </a:lnTo>
                <a:lnTo>
                  <a:pt x="0" y="7235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4" y="3683219"/>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B690D72-CDAD-D681-0E71-B76D3FBA2323}"/>
              </a:ext>
            </a:extLst>
          </p:cNvPr>
          <p:cNvSpPr>
            <a:spLocks noGrp="1"/>
          </p:cNvSpPr>
          <p:nvPr>
            <p:ph type="title"/>
          </p:nvPr>
        </p:nvSpPr>
        <p:spPr>
          <a:xfrm>
            <a:off x="0" y="1797628"/>
            <a:ext cx="6250907" cy="6691744"/>
          </a:xfrm>
        </p:spPr>
        <p:txBody>
          <a:bodyPr>
            <a:normAutofit/>
          </a:bodyPr>
          <a:lstStyle/>
          <a:p>
            <a:r>
              <a:rPr lang="es" sz="5600" dirty="0">
                <a:solidFill>
                  <a:srgbClr val="FFFFFF"/>
                </a:solidFill>
                <a:latin typeface="Aptos" panose="020B0004020202020204" pitchFamily="34" charset="0"/>
                <a:cs typeface="Calibri Light" panose="020F0302020204030204" pitchFamily="34" charset="0"/>
              </a:rPr>
              <a:t>OTRA ACTIVIDAD: </a:t>
            </a:r>
            <a:br>
              <a:rPr lang="en-US" sz="5600" dirty="0">
                <a:solidFill>
                  <a:srgbClr val="FFFFFF"/>
                </a:solidFill>
                <a:latin typeface="Aptos" panose="020B0004020202020204" pitchFamily="34" charset="0"/>
                <a:cs typeface="Calibri Light" panose="020F0302020204030204" pitchFamily="34" charset="0"/>
              </a:rPr>
            </a:br>
            <a:r>
              <a:rPr lang="es" sz="5600" dirty="0">
                <a:solidFill>
                  <a:srgbClr val="FFFFFF"/>
                </a:solidFill>
                <a:latin typeface="Aptos" panose="020B0004020202020204" pitchFamily="34" charset="0"/>
                <a:cs typeface="Calibri Light" panose="020F0302020204030204" pitchFamily="34" charset="0"/>
              </a:rPr>
              <a:t>TALLERES DE CONFIGURACIÓN DE PRIVACIDAD</a:t>
            </a:r>
          </a:p>
        </p:txBody>
      </p:sp>
      <p:sp>
        <p:nvSpPr>
          <p:cNvPr id="2" name="Content Placeholder 2">
            <a:extLst>
              <a:ext uri="{FF2B5EF4-FFF2-40B4-BE49-F238E27FC236}">
                <a16:creationId xmlns:a16="http://schemas.microsoft.com/office/drawing/2014/main" id="{3709B774-CA82-13D4-61E7-D9E08FCB37DC}"/>
              </a:ext>
            </a:extLst>
          </p:cNvPr>
          <p:cNvSpPr>
            <a:spLocks noGrp="1"/>
          </p:cNvSpPr>
          <p:nvPr>
            <p:ph idx="1"/>
          </p:nvPr>
        </p:nvSpPr>
        <p:spPr>
          <a:xfrm>
            <a:off x="6250907" y="775830"/>
            <a:ext cx="12115800" cy="8465344"/>
          </a:xfrm>
        </p:spPr>
        <p:txBody>
          <a:bodyPr anchor="ctr">
            <a:normAutofit/>
          </a:bodyPr>
          <a:lstStyle/>
          <a:p>
            <a:pPr marL="0" indent="0">
              <a:spcBef>
                <a:spcPts val="0"/>
              </a:spcBef>
              <a:buNone/>
            </a:pPr>
            <a:r>
              <a:rPr lang="es" sz="4800" b="1" dirty="0">
                <a:latin typeface="Aptos" panose="020B0004020202020204" pitchFamily="34" charset="0"/>
                <a:ea typeface="Times New Roman" panose="02020603050405020304" pitchFamily="18" charset="0"/>
              </a:rPr>
              <a:t>¿Cómo puedes crear una contraseña segura?</a:t>
            </a:r>
            <a:endParaRPr lang="sk-SK" sz="4800" b="1" dirty="0">
              <a:latin typeface="Aptos" panose="020B0004020202020204" pitchFamily="34" charset="0"/>
              <a:ea typeface="Times New Roman" panose="02020603050405020304" pitchFamily="18" charset="0"/>
            </a:endParaRPr>
          </a:p>
          <a:p>
            <a:pPr marL="0" indent="0">
              <a:spcBef>
                <a:spcPts val="0"/>
              </a:spcBef>
              <a:buNone/>
            </a:pPr>
            <a:r>
              <a:rPr lang="es" sz="4800" dirty="0">
                <a:latin typeface="Aptos" panose="020B0004020202020204" pitchFamily="34" charset="0"/>
                <a:ea typeface="Times New Roman" panose="02020603050405020304" pitchFamily="18" charset="0"/>
              </a:rPr>
              <a:t>Utilizando una combinación de letras, números y caracteres especiales (=; %; $...).</a:t>
            </a:r>
          </a:p>
          <a:p>
            <a:pPr marL="0" indent="0">
              <a:spcBef>
                <a:spcPts val="0"/>
              </a:spcBef>
              <a:buNone/>
            </a:pPr>
            <a:r>
              <a:rPr lang="es" sz="3600" dirty="0">
                <a:latin typeface="Aptos" panose="020B0004020202020204" pitchFamily="34" charset="0"/>
                <a:ea typeface="Times New Roman" panose="02020603050405020304" pitchFamily="18" charset="0"/>
              </a:rPr>
              <a:t>Una contraseña segura debe tener un mínimo de 16 caracteres.</a:t>
            </a:r>
          </a:p>
          <a:p>
            <a:pPr marL="0" indent="0">
              <a:spcBef>
                <a:spcPts val="0"/>
              </a:spcBef>
              <a:buNone/>
            </a:pPr>
            <a:r>
              <a:rPr lang="es" sz="3600" dirty="0">
                <a:latin typeface="Aptos" panose="020B0004020202020204" pitchFamily="34" charset="0"/>
                <a:ea typeface="Times New Roman" panose="02020603050405020304" pitchFamily="18" charset="0"/>
              </a:rPr>
              <a:t>Es bueno tener una contraseña diferente para cada sitio, </a:t>
            </a:r>
            <a:br>
              <a:rPr lang="sk-SK" sz="3600" dirty="0">
                <a:latin typeface="Aptos" panose="020B0004020202020204" pitchFamily="34" charset="0"/>
                <a:ea typeface="Times New Roman" panose="02020603050405020304" pitchFamily="18" charset="0"/>
              </a:rPr>
            </a:br>
            <a:r>
              <a:rPr lang="es" sz="3600" dirty="0">
                <a:latin typeface="Aptos" panose="020B0004020202020204" pitchFamily="34" charset="0"/>
                <a:ea typeface="Times New Roman" panose="02020603050405020304" pitchFamily="18" charset="0"/>
              </a:rPr>
              <a:t>para ello utiliza un gestor de contraseñas.</a:t>
            </a:r>
            <a:endParaRPr lang="sk-SK" sz="3600" dirty="0">
              <a:latin typeface="Aptos" panose="020B0004020202020204" pitchFamily="34" charset="0"/>
              <a:ea typeface="Times New Roman" panose="02020603050405020304" pitchFamily="18" charset="0"/>
            </a:endParaRPr>
          </a:p>
          <a:p>
            <a:pPr marL="0" indent="0">
              <a:spcBef>
                <a:spcPts val="0"/>
              </a:spcBef>
              <a:buNone/>
            </a:pPr>
            <a:r>
              <a:rPr lang="es" sz="3600" dirty="0">
                <a:latin typeface="Aptos" panose="020B0004020202020204" pitchFamily="34" charset="0"/>
                <a:ea typeface="Times New Roman" panose="02020603050405020304" pitchFamily="18" charset="0"/>
              </a:rPr>
              <a:t>Escribir una frase puede ser una buena manera de tener una contraseña segura.</a:t>
            </a:r>
          </a:p>
          <a:p>
            <a:pPr marL="0" indent="0">
              <a:spcBef>
                <a:spcPts val="0"/>
              </a:spcBef>
              <a:buNone/>
            </a:pPr>
            <a:r>
              <a:rPr lang="es" sz="4800" b="1" dirty="0">
                <a:latin typeface="Aptos" panose="020B0004020202020204" pitchFamily="34" charset="0"/>
                <a:ea typeface="Times New Roman" panose="02020603050405020304" pitchFamily="18" charset="0"/>
              </a:rPr>
              <a:t>Ejercicio: </a:t>
            </a:r>
            <a:r>
              <a:rPr lang="es" sz="4800" dirty="0">
                <a:latin typeface="Aptos" panose="020B0004020202020204" pitchFamily="34" charset="0"/>
                <a:ea typeface="Times New Roman" panose="02020603050405020304" pitchFamily="18" charset="0"/>
              </a:rPr>
              <a:t>Crea una contraseña segura para una cuenta imaginaria.</a:t>
            </a:r>
          </a:p>
          <a:p>
            <a:pPr marL="0" indent="0">
              <a:spcBef>
                <a:spcPts val="0"/>
              </a:spcBef>
              <a:buNone/>
            </a:pPr>
            <a:endParaRPr lang="en-US" sz="4800" dirty="0">
              <a:latin typeface="Aptos" panose="020B0004020202020204" pitchFamily="34" charset="0"/>
              <a:ea typeface="Times New Roman" panose="02020603050405020304" pitchFamily="18" charset="0"/>
            </a:endParaRPr>
          </a:p>
        </p:txBody>
      </p:sp>
      <p:sp>
        <p:nvSpPr>
          <p:cNvPr id="3" name="Freeform 3">
            <a:extLst>
              <a:ext uri="{FF2B5EF4-FFF2-40B4-BE49-F238E27FC236}">
                <a16:creationId xmlns:a16="http://schemas.microsoft.com/office/drawing/2014/main" id="{2D5761B2-A917-7A3A-6D52-F829BDA2B6BE}"/>
              </a:ext>
            </a:extLst>
          </p:cNvPr>
          <p:cNvSpPr/>
          <p:nvPr/>
        </p:nvSpPr>
        <p:spPr>
          <a:xfrm>
            <a:off x="1219200" y="8041256"/>
            <a:ext cx="2835639" cy="1346929"/>
          </a:xfrm>
          <a:custGeom>
            <a:avLst/>
            <a:gdLst/>
            <a:ahLst/>
            <a:cxnLst/>
            <a:rect l="l" t="t" r="r" b="b"/>
            <a:pathLst>
              <a:path w="2835639" h="1346929">
                <a:moveTo>
                  <a:pt x="0" y="0"/>
                </a:moveTo>
                <a:lnTo>
                  <a:pt x="2835639" y="0"/>
                </a:lnTo>
                <a:lnTo>
                  <a:pt x="2835639" y="1346928"/>
                </a:lnTo>
                <a:lnTo>
                  <a:pt x="0" y="13469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Tree>
    <p:extLst>
      <p:ext uri="{BB962C8B-B14F-4D97-AF65-F5344CB8AC3E}">
        <p14:creationId xmlns:p14="http://schemas.microsoft.com/office/powerpoint/2010/main" val="347457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653454">
            <a:off x="9518714" y="4227286"/>
            <a:ext cx="1642667" cy="2031119"/>
          </a:xfrm>
          <a:custGeom>
            <a:avLst/>
            <a:gdLst/>
            <a:ahLst/>
            <a:cxnLst/>
            <a:rect l="l" t="t" r="r" b="b"/>
            <a:pathLst>
              <a:path w="1642667" h="2031119">
                <a:moveTo>
                  <a:pt x="0" y="0"/>
                </a:moveTo>
                <a:lnTo>
                  <a:pt x="1642668" y="0"/>
                </a:lnTo>
                <a:lnTo>
                  <a:pt x="1642668" y="2031119"/>
                </a:lnTo>
                <a:lnTo>
                  <a:pt x="0" y="20311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rot="1579501">
            <a:off x="7263539" y="4006673"/>
            <a:ext cx="1233082" cy="2472345"/>
          </a:xfrm>
          <a:custGeom>
            <a:avLst/>
            <a:gdLst/>
            <a:ahLst/>
            <a:cxnLst/>
            <a:rect l="l" t="t" r="r" b="b"/>
            <a:pathLst>
              <a:path w="1233082" h="2472345">
                <a:moveTo>
                  <a:pt x="0" y="0"/>
                </a:moveTo>
                <a:lnTo>
                  <a:pt x="1233082" y="0"/>
                </a:lnTo>
                <a:lnTo>
                  <a:pt x="1233082" y="2472345"/>
                </a:lnTo>
                <a:lnTo>
                  <a:pt x="0" y="24723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1465963" y="3762891"/>
            <a:ext cx="5122819" cy="4936535"/>
          </a:xfrm>
          <a:custGeom>
            <a:avLst/>
            <a:gdLst/>
            <a:ahLst/>
            <a:cxnLst/>
            <a:rect l="l" t="t" r="r" b="b"/>
            <a:pathLst>
              <a:path w="5122819" h="4936535">
                <a:moveTo>
                  <a:pt x="0" y="0"/>
                </a:moveTo>
                <a:lnTo>
                  <a:pt x="5122819" y="0"/>
                </a:lnTo>
                <a:lnTo>
                  <a:pt x="5122819" y="4936534"/>
                </a:lnTo>
                <a:lnTo>
                  <a:pt x="0" y="49365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4972926" y="1090815"/>
            <a:ext cx="8746554" cy="651397"/>
          </a:xfrm>
          <a:prstGeom prst="rect">
            <a:avLst/>
          </a:prstGeom>
        </p:spPr>
        <p:txBody>
          <a:bodyPr wrap="square" lIns="0" tIns="0" rIns="0" bIns="0" rtlCol="0" anchor="t">
            <a:spAutoFit/>
          </a:bodyPr>
          <a:lstStyle/>
          <a:p>
            <a:pPr algn="ctr">
              <a:lnSpc>
                <a:spcPts val="5029"/>
              </a:lnSpc>
              <a:spcBef>
                <a:spcPct val="0"/>
              </a:spcBef>
            </a:pPr>
            <a:r>
              <a:rPr lang="es" sz="4800" b="1" dirty="0">
                <a:solidFill>
                  <a:srgbClr val="92BAB5"/>
                </a:solidFill>
                <a:latin typeface="Aptos" panose="020B0004020202020204" pitchFamily="34" charset="0"/>
                <a:ea typeface="Inter Bold"/>
                <a:cs typeface="Inter Bold"/>
                <a:sym typeface="Inter Bold"/>
              </a:rPr>
              <a:t>TIPOS DE PRIVACIDAD DIGITAL</a:t>
            </a:r>
          </a:p>
        </p:txBody>
      </p:sp>
      <p:sp>
        <p:nvSpPr>
          <p:cNvPr id="6" name="TextBox 6"/>
          <p:cNvSpPr txBox="1"/>
          <p:nvPr/>
        </p:nvSpPr>
        <p:spPr>
          <a:xfrm>
            <a:off x="1028700" y="2387210"/>
            <a:ext cx="16635006" cy="1078693"/>
          </a:xfrm>
          <a:prstGeom prst="rect">
            <a:avLst/>
          </a:prstGeom>
        </p:spPr>
        <p:txBody>
          <a:bodyPr lIns="0" tIns="0" rIns="0" bIns="0" rtlCol="0" anchor="t">
            <a:spAutoFit/>
          </a:bodyPr>
          <a:lstStyle/>
          <a:p>
            <a:pPr>
              <a:lnSpc>
                <a:spcPts val="4339"/>
              </a:lnSpc>
              <a:spcBef>
                <a:spcPct val="0"/>
              </a:spcBef>
            </a:pPr>
            <a:r>
              <a:rPr lang="es" sz="3200" dirty="0">
                <a:solidFill>
                  <a:srgbClr val="000000"/>
                </a:solidFill>
                <a:latin typeface="Aptos" panose="020B0004020202020204" pitchFamily="34" charset="0"/>
                <a:ea typeface="Inter"/>
                <a:cs typeface="Inter"/>
                <a:sym typeface="Inter"/>
              </a:rPr>
              <a:t>La privacidad no es un concepto absoluto sino que está lleno de muchos matices, en este módulo se diferencian </a:t>
            </a:r>
            <a:r>
              <a:rPr lang="es" sz="3200" dirty="0">
                <a:solidFill>
                  <a:srgbClr val="000000"/>
                </a:solidFill>
                <a:latin typeface="Aptos" panose="020B0004020202020204" pitchFamily="34" charset="0"/>
                <a:ea typeface="Inter Bold"/>
                <a:cs typeface="Inter Bold"/>
                <a:sym typeface="Inter Bold"/>
              </a:rPr>
              <a:t>dos </a:t>
            </a:r>
            <a:r>
              <a:rPr lang="es" sz="3200" dirty="0">
                <a:solidFill>
                  <a:srgbClr val="000000"/>
                </a:solidFill>
                <a:latin typeface="Aptos" panose="020B0004020202020204" pitchFamily="34" charset="0"/>
                <a:ea typeface="Inter"/>
                <a:cs typeface="Inter"/>
                <a:sym typeface="Inter"/>
              </a:rPr>
              <a:t>tipos de privacidad digital:</a:t>
            </a:r>
          </a:p>
        </p:txBody>
      </p:sp>
      <p:sp>
        <p:nvSpPr>
          <p:cNvPr id="7" name="TextBox 7"/>
          <p:cNvSpPr txBox="1"/>
          <p:nvPr/>
        </p:nvSpPr>
        <p:spPr>
          <a:xfrm>
            <a:off x="2435498" y="5849646"/>
            <a:ext cx="3481239" cy="1296670"/>
          </a:xfrm>
          <a:prstGeom prst="rect">
            <a:avLst/>
          </a:prstGeom>
        </p:spPr>
        <p:txBody>
          <a:bodyPr lIns="0" tIns="0" rIns="0" bIns="0" rtlCol="0" anchor="t">
            <a:spAutoFit/>
          </a:bodyPr>
          <a:lstStyle/>
          <a:p>
            <a:pPr algn="ctr">
              <a:lnSpc>
                <a:spcPts val="5179"/>
              </a:lnSpc>
            </a:pPr>
            <a:r>
              <a:rPr lang="es" sz="3699" b="1" dirty="0">
                <a:solidFill>
                  <a:srgbClr val="000000"/>
                </a:solidFill>
                <a:latin typeface="Aptos" panose="020B0004020202020204" pitchFamily="34" charset="0"/>
                <a:ea typeface="Inter Bold"/>
                <a:cs typeface="Inter Bold"/>
                <a:sym typeface="Inter Bold"/>
              </a:rPr>
              <a:t>INFORMACIÓN</a:t>
            </a:r>
          </a:p>
          <a:p>
            <a:pPr algn="ctr">
              <a:lnSpc>
                <a:spcPts val="5179"/>
              </a:lnSpc>
              <a:spcBef>
                <a:spcPct val="0"/>
              </a:spcBef>
            </a:pPr>
            <a:r>
              <a:rPr lang="es" sz="3699" b="1" dirty="0">
                <a:solidFill>
                  <a:srgbClr val="000000"/>
                </a:solidFill>
                <a:latin typeface="Aptos" panose="020B0004020202020204" pitchFamily="34" charset="0"/>
                <a:ea typeface="Inter Bold"/>
                <a:cs typeface="Inter Bold"/>
                <a:sym typeface="Inter Bold"/>
              </a:rPr>
              <a:t>PRIVACIDAD</a:t>
            </a:r>
          </a:p>
        </p:txBody>
      </p:sp>
      <p:sp>
        <p:nvSpPr>
          <p:cNvPr id="8" name="Freeform 8"/>
          <p:cNvSpPr/>
          <p:nvPr/>
        </p:nvSpPr>
        <p:spPr>
          <a:xfrm>
            <a:off x="11143913" y="3288409"/>
            <a:ext cx="5473924" cy="5274872"/>
          </a:xfrm>
          <a:custGeom>
            <a:avLst/>
            <a:gdLst/>
            <a:ahLst/>
            <a:cxnLst/>
            <a:rect l="l" t="t" r="r" b="b"/>
            <a:pathLst>
              <a:path w="5473924" h="5274872">
                <a:moveTo>
                  <a:pt x="0" y="0"/>
                </a:moveTo>
                <a:lnTo>
                  <a:pt x="5473925" y="0"/>
                </a:lnTo>
                <a:lnTo>
                  <a:pt x="5473925" y="5274873"/>
                </a:lnTo>
                <a:lnTo>
                  <a:pt x="0" y="5274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9" name="TextBox 9"/>
          <p:cNvSpPr txBox="1"/>
          <p:nvPr/>
        </p:nvSpPr>
        <p:spPr>
          <a:xfrm>
            <a:off x="11808969" y="5732589"/>
            <a:ext cx="4459839" cy="1296670"/>
          </a:xfrm>
          <a:prstGeom prst="rect">
            <a:avLst/>
          </a:prstGeom>
        </p:spPr>
        <p:txBody>
          <a:bodyPr lIns="0" tIns="0" rIns="0" bIns="0" rtlCol="0" anchor="t">
            <a:spAutoFit/>
          </a:bodyPr>
          <a:lstStyle/>
          <a:p>
            <a:pPr algn="ctr">
              <a:lnSpc>
                <a:spcPts val="5179"/>
              </a:lnSpc>
            </a:pPr>
            <a:r>
              <a:rPr lang="es" sz="3699" b="1" dirty="0">
                <a:solidFill>
                  <a:srgbClr val="000000"/>
                </a:solidFill>
                <a:latin typeface="Aptos" panose="020B0004020202020204" pitchFamily="34" charset="0"/>
                <a:ea typeface="Inter Bold"/>
                <a:cs typeface="Inter Bold"/>
                <a:sym typeface="Inter Bold"/>
              </a:rPr>
              <a:t>COMUNICACIÓN</a:t>
            </a:r>
          </a:p>
          <a:p>
            <a:pPr algn="ctr">
              <a:lnSpc>
                <a:spcPts val="5179"/>
              </a:lnSpc>
              <a:spcBef>
                <a:spcPct val="0"/>
              </a:spcBef>
            </a:pPr>
            <a:r>
              <a:rPr lang="es" sz="3699" b="1" dirty="0">
                <a:solidFill>
                  <a:srgbClr val="000000"/>
                </a:solidFill>
                <a:latin typeface="Aptos" panose="020B0004020202020204" pitchFamily="34" charset="0"/>
                <a:ea typeface="Inter Bold"/>
                <a:cs typeface="Inter Bold"/>
                <a:sym typeface="Inter Bold"/>
              </a:rPr>
              <a:t>PRIVACIDAD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3100" y="2154040"/>
            <a:ext cx="6801797" cy="4812272"/>
          </a:xfrm>
          <a:custGeom>
            <a:avLst/>
            <a:gdLst/>
            <a:ahLst/>
            <a:cxnLst/>
            <a:rect l="l" t="t" r="r" b="b"/>
            <a:pathLst>
              <a:path w="6801797" h="4812272">
                <a:moveTo>
                  <a:pt x="0" y="0"/>
                </a:moveTo>
                <a:lnTo>
                  <a:pt x="6801798" y="0"/>
                </a:lnTo>
                <a:lnTo>
                  <a:pt x="6801798" y="4812272"/>
                </a:lnTo>
                <a:lnTo>
                  <a:pt x="0" y="4812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TextBox 3"/>
          <p:cNvSpPr txBox="1"/>
          <p:nvPr/>
        </p:nvSpPr>
        <p:spPr>
          <a:xfrm>
            <a:off x="3619887" y="646690"/>
            <a:ext cx="10667181" cy="641201"/>
          </a:xfrm>
          <a:prstGeom prst="rect">
            <a:avLst/>
          </a:prstGeom>
        </p:spPr>
        <p:txBody>
          <a:bodyPr wrap="square" lIns="0" tIns="0" rIns="0" bIns="0" rtlCol="0" anchor="t">
            <a:spAutoFit/>
          </a:bodyPr>
          <a:lstStyle/>
          <a:p>
            <a:pPr algn="ctr">
              <a:lnSpc>
                <a:spcPts val="5029"/>
              </a:lnSpc>
              <a:spcBef>
                <a:spcPct val="0"/>
              </a:spcBef>
            </a:pPr>
            <a:r>
              <a:rPr lang="es" sz="4400" b="1" dirty="0">
                <a:solidFill>
                  <a:srgbClr val="92BAB5"/>
                </a:solidFill>
                <a:latin typeface="Aptos" panose="020B0004020202020204" pitchFamily="34" charset="0"/>
                <a:ea typeface="Inter Bold"/>
                <a:cs typeface="Inter Bold"/>
                <a:sym typeface="Inter Bold"/>
              </a:rPr>
              <a:t>PRIVACIDAD DIGITAL EN LOS TELÉFONOS MÓVILES</a:t>
            </a:r>
          </a:p>
        </p:txBody>
      </p:sp>
      <p:sp>
        <p:nvSpPr>
          <p:cNvPr id="4" name="TextBox 4"/>
          <p:cNvSpPr txBox="1"/>
          <p:nvPr/>
        </p:nvSpPr>
        <p:spPr>
          <a:xfrm>
            <a:off x="6605628" y="2593093"/>
            <a:ext cx="5076739" cy="2532360"/>
          </a:xfrm>
          <a:prstGeom prst="rect">
            <a:avLst/>
          </a:prstGeom>
        </p:spPr>
        <p:txBody>
          <a:bodyPr lIns="0" tIns="0" rIns="0" bIns="0" rtlCol="0" anchor="t">
            <a:spAutoFit/>
          </a:bodyPr>
          <a:lstStyle/>
          <a:p>
            <a:pPr algn="ctr">
              <a:lnSpc>
                <a:spcPts val="4959"/>
              </a:lnSpc>
            </a:pPr>
            <a:r>
              <a:rPr lang="es" sz="3600" b="1" dirty="0">
                <a:solidFill>
                  <a:srgbClr val="000000"/>
                </a:solidFill>
                <a:latin typeface="Aptos" panose="020B0004020202020204" pitchFamily="34" charset="0"/>
                <a:ea typeface="Inter"/>
                <a:cs typeface="Inter"/>
                <a:sym typeface="Inter"/>
              </a:rPr>
              <a:t>Como adulto:</a:t>
            </a:r>
          </a:p>
          <a:p>
            <a:pPr algn="ctr">
              <a:lnSpc>
                <a:spcPts val="4959"/>
              </a:lnSpc>
            </a:pPr>
            <a:r>
              <a:rPr lang="es" sz="3600" dirty="0">
                <a:solidFill>
                  <a:srgbClr val="000000"/>
                </a:solidFill>
                <a:latin typeface="Aptos" panose="020B0004020202020204" pitchFamily="34" charset="0"/>
                <a:ea typeface="Inter Bold"/>
                <a:cs typeface="Inter Bold"/>
                <a:sym typeface="Inter Bold"/>
              </a:rPr>
              <a:t>¿Qué puedes hacer para proteger los datos móviles de otros adultos?</a:t>
            </a:r>
          </a:p>
        </p:txBody>
      </p:sp>
      <p:sp>
        <p:nvSpPr>
          <p:cNvPr id="5" name="TextBox 5"/>
          <p:cNvSpPr txBox="1"/>
          <p:nvPr/>
        </p:nvSpPr>
        <p:spPr>
          <a:xfrm>
            <a:off x="838177" y="6996391"/>
            <a:ext cx="16230600" cy="1873333"/>
          </a:xfrm>
          <a:prstGeom prst="rect">
            <a:avLst/>
          </a:prstGeom>
        </p:spPr>
        <p:txBody>
          <a:bodyPr lIns="0" tIns="0" rIns="0" bIns="0" rtlCol="0" anchor="t">
            <a:spAutoFit/>
          </a:bodyPr>
          <a:lstStyle/>
          <a:p>
            <a:pPr algn="just">
              <a:lnSpc>
                <a:spcPts val="4959"/>
              </a:lnSpc>
            </a:pPr>
            <a:r>
              <a:rPr lang="es" sz="3600" dirty="0">
                <a:solidFill>
                  <a:srgbClr val="000000"/>
                </a:solidFill>
                <a:latin typeface="Aptos" panose="020B0004020202020204" pitchFamily="34" charset="0"/>
                <a:ea typeface="Inter"/>
                <a:cs typeface="Inter"/>
                <a:sym typeface="Inter"/>
              </a:rPr>
              <a:t>Para </a:t>
            </a:r>
            <a:r>
              <a:rPr lang="es" sz="3600" b="1" dirty="0">
                <a:solidFill>
                  <a:srgbClr val="000000"/>
                </a:solidFill>
                <a:latin typeface="Aptos" panose="020B0004020202020204" pitchFamily="34" charset="0"/>
                <a:ea typeface="Inter Bold"/>
                <a:cs typeface="Inter Bold"/>
                <a:sym typeface="Inter Bold"/>
              </a:rPr>
              <a:t>garantizar la protección de los datos compartidos a través del móvil</a:t>
            </a:r>
            <a:r>
              <a:rPr lang="es" sz="3600" b="1" dirty="0">
                <a:solidFill>
                  <a:srgbClr val="000000"/>
                </a:solidFill>
                <a:latin typeface="Aptos" panose="020B0004020202020204" pitchFamily="34" charset="0"/>
                <a:ea typeface="Inter"/>
                <a:cs typeface="Inter"/>
                <a:sym typeface="Inter"/>
              </a:rPr>
              <a:t> </a:t>
            </a:r>
            <a:r>
              <a:rPr lang="es" sz="3600" dirty="0">
                <a:solidFill>
                  <a:srgbClr val="000000"/>
                </a:solidFill>
                <a:latin typeface="Aptos" panose="020B0004020202020204" pitchFamily="34" charset="0"/>
                <a:ea typeface="Inter"/>
                <a:cs typeface="Inter"/>
                <a:sym typeface="Inter"/>
              </a:rPr>
              <a:t>por parte de un amigo, familiar o compañero, es fundamental destacar que el destinatario tiene la opción de implementar múltiples medidas de seguridad: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865359"/>
            <a:ext cx="816551" cy="2199464"/>
          </a:xfrm>
          <a:custGeom>
            <a:avLst/>
            <a:gdLst/>
            <a:ahLst/>
            <a:cxnLst/>
            <a:rect l="l" t="t" r="r" b="b"/>
            <a:pathLst>
              <a:path w="816551" h="2199464">
                <a:moveTo>
                  <a:pt x="0" y="0"/>
                </a:moveTo>
                <a:lnTo>
                  <a:pt x="816551" y="0"/>
                </a:lnTo>
                <a:lnTo>
                  <a:pt x="816551" y="2199464"/>
                </a:lnTo>
                <a:lnTo>
                  <a:pt x="0" y="21994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818680" y="3831590"/>
            <a:ext cx="1271010" cy="1933096"/>
          </a:xfrm>
          <a:custGeom>
            <a:avLst/>
            <a:gdLst/>
            <a:ahLst/>
            <a:cxnLst/>
            <a:rect l="l" t="t" r="r" b="b"/>
            <a:pathLst>
              <a:path w="1271010" h="1933096">
                <a:moveTo>
                  <a:pt x="0" y="0"/>
                </a:moveTo>
                <a:lnTo>
                  <a:pt x="1271010" y="0"/>
                </a:lnTo>
                <a:lnTo>
                  <a:pt x="1271010" y="1933096"/>
                </a:lnTo>
                <a:lnTo>
                  <a:pt x="0" y="1933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719480" y="6637568"/>
            <a:ext cx="1434991" cy="2137789"/>
          </a:xfrm>
          <a:custGeom>
            <a:avLst/>
            <a:gdLst/>
            <a:ahLst/>
            <a:cxnLst/>
            <a:rect l="l" t="t" r="r" b="b"/>
            <a:pathLst>
              <a:path w="1434991" h="2137789">
                <a:moveTo>
                  <a:pt x="0" y="0"/>
                </a:moveTo>
                <a:lnTo>
                  <a:pt x="1434991" y="0"/>
                </a:lnTo>
                <a:lnTo>
                  <a:pt x="1434991" y="2137789"/>
                </a:lnTo>
                <a:lnTo>
                  <a:pt x="0" y="2137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2463691" y="741534"/>
            <a:ext cx="13990494" cy="2518190"/>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Utiliza aplicaciones seguras</a:t>
            </a:r>
            <a:r>
              <a:rPr lang="es" sz="3200" dirty="0">
                <a:solidFill>
                  <a:srgbClr val="000000"/>
                </a:solidFill>
                <a:latin typeface="Aptos" panose="020B0004020202020204" pitchFamily="34" charset="0"/>
                <a:ea typeface="Inter"/>
                <a:cs typeface="Inter"/>
                <a:sym typeface="Inter"/>
              </a:rPr>
              <a:t>: utiliza aplicaciones de mensajería y correo electrónico que ofrezcan cifrado de extremo a extremo para proteger los datos durante la transmisión. Aplicaciones populares como WhatsApp, Telegram y Signal ofrecen este tipo de cifrado para garantizar la privacidad de los mensajes.</a:t>
            </a:r>
          </a:p>
        </p:txBody>
      </p:sp>
      <p:sp>
        <p:nvSpPr>
          <p:cNvPr id="6" name="TextBox 6"/>
          <p:cNvSpPr txBox="1"/>
          <p:nvPr/>
        </p:nvSpPr>
        <p:spPr>
          <a:xfrm>
            <a:off x="1436976" y="3745865"/>
            <a:ext cx="13990494" cy="2518190"/>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Contraseñas seguras y únicas</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asegúrese de que tanto el remitente como el destinatario utilicen contraseñas seguras y únicas para sus cuentas de correo electrónico y aplicaciones de mensajería. Las contraseñas deben ser difíciles de adivinar y no deben compartirse con nadie más.</a:t>
            </a:r>
          </a:p>
        </p:txBody>
      </p:sp>
      <p:sp>
        <p:nvSpPr>
          <p:cNvPr id="7" name="TextBox 7"/>
          <p:cNvSpPr txBox="1"/>
          <p:nvPr/>
        </p:nvSpPr>
        <p:spPr>
          <a:xfrm>
            <a:off x="2463691" y="6532793"/>
            <a:ext cx="14625999" cy="2518190"/>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Autenticación de dos factores</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habilite la autenticación de dos factores siempre que sea posible en las cuentas asociadas al dispositivo móvil. Esto agrega una capa adicional de seguridad al requerir un segundo método de verificación, como un código enviado a un dispositivo confiable.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339" y="1028700"/>
            <a:ext cx="1622638" cy="2261516"/>
          </a:xfrm>
          <a:custGeom>
            <a:avLst/>
            <a:gdLst/>
            <a:ahLst/>
            <a:cxnLst/>
            <a:rect l="l" t="t" r="r" b="b"/>
            <a:pathLst>
              <a:path w="1622638" h="2261516">
                <a:moveTo>
                  <a:pt x="0" y="0"/>
                </a:moveTo>
                <a:lnTo>
                  <a:pt x="1622638" y="0"/>
                </a:lnTo>
                <a:lnTo>
                  <a:pt x="1622638" y="2261516"/>
                </a:lnTo>
                <a:lnTo>
                  <a:pt x="0" y="22615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759227" y="3802914"/>
            <a:ext cx="1500073" cy="2264262"/>
          </a:xfrm>
          <a:custGeom>
            <a:avLst/>
            <a:gdLst/>
            <a:ahLst/>
            <a:cxnLst/>
            <a:rect l="l" t="t" r="r" b="b"/>
            <a:pathLst>
              <a:path w="1500073" h="2264262">
                <a:moveTo>
                  <a:pt x="0" y="0"/>
                </a:moveTo>
                <a:lnTo>
                  <a:pt x="1500073" y="0"/>
                </a:lnTo>
                <a:lnTo>
                  <a:pt x="1500073" y="2264262"/>
                </a:lnTo>
                <a:lnTo>
                  <a:pt x="0" y="22642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Freeform 4"/>
          <p:cNvSpPr/>
          <p:nvPr/>
        </p:nvSpPr>
        <p:spPr>
          <a:xfrm>
            <a:off x="521361" y="6563691"/>
            <a:ext cx="1546616" cy="2304084"/>
          </a:xfrm>
          <a:custGeom>
            <a:avLst/>
            <a:gdLst/>
            <a:ahLst/>
            <a:cxnLst/>
            <a:rect l="l" t="t" r="r" b="b"/>
            <a:pathLst>
              <a:path w="1546616" h="2304084">
                <a:moveTo>
                  <a:pt x="0" y="0"/>
                </a:moveTo>
                <a:lnTo>
                  <a:pt x="1546616" y="0"/>
                </a:lnTo>
                <a:lnTo>
                  <a:pt x="1546616" y="2304084"/>
                </a:lnTo>
                <a:lnTo>
                  <a:pt x="0" y="23040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2324656" y="904875"/>
            <a:ext cx="14223838" cy="2518190"/>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Actualizar el software</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mantener actualizado tanto el sistema operativo del dispositivo móvil como las aplicaciones que se utilizan para enviar y recibir datos. Las actualizaciones periódicas suelen incluir parches de seguridad que corrigen vulnerabilidades conocidas.</a:t>
            </a:r>
          </a:p>
        </p:txBody>
      </p:sp>
      <p:sp>
        <p:nvSpPr>
          <p:cNvPr id="6" name="TextBox 6"/>
          <p:cNvSpPr txBox="1"/>
          <p:nvPr/>
        </p:nvSpPr>
        <p:spPr>
          <a:xfrm>
            <a:off x="1028700" y="3794686"/>
            <a:ext cx="14480517" cy="2514535"/>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Evite las redes Wi-Fi públicas no seguras</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es importante tener cuidado al enviar datos confidenciales a través de redes Wi-Fi públicas no seguras, ya que estas redes pueden ser vulnerables a ataques de intermediarios. En su lugar, utilice redes Wi-Fi seguras o una conexión de datos móviles.</a:t>
            </a:r>
          </a:p>
        </p:txBody>
      </p:sp>
      <p:sp>
        <p:nvSpPr>
          <p:cNvPr id="7" name="TextBox 7"/>
          <p:cNvSpPr txBox="1"/>
          <p:nvPr/>
        </p:nvSpPr>
        <p:spPr>
          <a:xfrm>
            <a:off x="2464662" y="6882130"/>
            <a:ext cx="14480517" cy="1876989"/>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No haga clic en enlaces sospechosos</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evite hacer clic en enlaces sospechosos o abrir archivos adjuntos de remitentes desconocidos, ya que pueden contener malware o phishing.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0080" y="1028700"/>
            <a:ext cx="1496776" cy="2558591"/>
          </a:xfrm>
          <a:custGeom>
            <a:avLst/>
            <a:gdLst/>
            <a:ahLst/>
            <a:cxnLst/>
            <a:rect l="l" t="t" r="r" b="b"/>
            <a:pathLst>
              <a:path w="1496776" h="2558591">
                <a:moveTo>
                  <a:pt x="0" y="0"/>
                </a:moveTo>
                <a:lnTo>
                  <a:pt x="1496776" y="0"/>
                </a:lnTo>
                <a:lnTo>
                  <a:pt x="1496776" y="2558591"/>
                </a:lnTo>
                <a:lnTo>
                  <a:pt x="0" y="2558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569049" y="4654769"/>
            <a:ext cx="1690251" cy="2454085"/>
          </a:xfrm>
          <a:custGeom>
            <a:avLst/>
            <a:gdLst/>
            <a:ahLst/>
            <a:cxnLst/>
            <a:rect l="l" t="t" r="r" b="b"/>
            <a:pathLst>
              <a:path w="1690251" h="2454085">
                <a:moveTo>
                  <a:pt x="0" y="0"/>
                </a:moveTo>
                <a:lnTo>
                  <a:pt x="1690251" y="0"/>
                </a:lnTo>
                <a:lnTo>
                  <a:pt x="1690251" y="2454085"/>
                </a:lnTo>
                <a:lnTo>
                  <a:pt x="0" y="2454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TextBox 4"/>
          <p:cNvSpPr txBox="1"/>
          <p:nvPr/>
        </p:nvSpPr>
        <p:spPr>
          <a:xfrm>
            <a:off x="2558000" y="1286291"/>
            <a:ext cx="14480517" cy="3159391"/>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Revisar la configuración de privacidad</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revisa y ajusta la configuración de privacidad de las aplicaciones de mensajería y correo electrónico para limitar quién puede ver y acceder a los datos compartidos. Esto incluye configurar opciones de privacidad en las cuentas para controlar quién puede comunicarse con la persona y quién puede ver su información personal.</a:t>
            </a:r>
          </a:p>
        </p:txBody>
      </p:sp>
      <p:sp>
        <p:nvSpPr>
          <p:cNvPr id="5" name="TextBox 5"/>
          <p:cNvSpPr txBox="1"/>
          <p:nvPr/>
        </p:nvSpPr>
        <p:spPr>
          <a:xfrm>
            <a:off x="730080" y="4606485"/>
            <a:ext cx="14480517" cy="3796937"/>
          </a:xfrm>
          <a:prstGeom prst="rect">
            <a:avLst/>
          </a:prstGeom>
        </p:spPr>
        <p:txBody>
          <a:bodyPr lIns="0" tIns="0" rIns="0" bIns="0" rtlCol="0" anchor="t">
            <a:spAutoFit/>
          </a:bodyPr>
          <a:lstStyle/>
          <a:p>
            <a:pPr algn="just">
              <a:lnSpc>
                <a:spcPts val="4959"/>
              </a:lnSpc>
            </a:pPr>
            <a:r>
              <a:rPr lang="es" sz="3200" b="1" dirty="0">
                <a:solidFill>
                  <a:srgbClr val="000000"/>
                </a:solidFill>
                <a:latin typeface="Aptos" panose="020B0004020202020204" pitchFamily="34" charset="0"/>
                <a:ea typeface="Inter Bold"/>
                <a:cs typeface="Inter Bold"/>
                <a:sym typeface="Inter Bold"/>
              </a:rPr>
              <a:t>Mantener la comunicación abierta</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mantener una comunicación abierta y transparente entre el remitente y el receptor de los datos para abordar cualquier problema de seguridad y tomar medidas preventivas en conjunto. Si se detecta alguna actividad sospechosa o se experimenta un incidente de seguridad, informar de ello de inmediato y tomar las medidas necesarias para proteger los datos.</a:t>
            </a:r>
          </a:p>
          <a:p>
            <a:pPr algn="just">
              <a:lnSpc>
                <a:spcPts val="4959"/>
              </a:lnSpc>
            </a:pPr>
            <a:endParaRPr lang="en-US" sz="3200" dirty="0">
              <a:solidFill>
                <a:srgbClr val="000000"/>
              </a:solidFill>
              <a:latin typeface="Aptos" panose="020B0004020202020204" pitchFamily="34" charset="0"/>
              <a:ea typeface="Inter"/>
              <a:cs typeface="Inter"/>
              <a:sym typeface="In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265403" y="222238"/>
            <a:ext cx="8090040" cy="1390622"/>
          </a:xfrm>
        </p:spPr>
        <p:txBody>
          <a:bodyPr>
            <a:normAutofit/>
          </a:bodyPr>
          <a:lstStyle/>
          <a:p>
            <a:pPr algn="l"/>
            <a:r>
              <a:rPr lang="es" sz="6600" dirty="0">
                <a:latin typeface="Aptos" panose="020B0004020202020204" pitchFamily="34" charset="0"/>
              </a:rPr>
              <a:t>PRUEBA FINAL</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467134" y="1988821"/>
            <a:ext cx="8880209" cy="7276625"/>
          </a:xfrm>
        </p:spPr>
        <p:txBody>
          <a:bodyPr>
            <a:normAutofit/>
          </a:bodyPr>
          <a:lstStyle/>
          <a:p>
            <a:pPr marL="0" indent="0" algn="ctr">
              <a:spcAft>
                <a:spcPts val="900"/>
              </a:spcAft>
              <a:buNone/>
            </a:pPr>
            <a:r>
              <a:rPr lang="es" sz="7200" dirty="0">
                <a:latin typeface="Aptos" panose="020B0004020202020204" pitchFamily="34" charset="0"/>
              </a:rPr>
              <a:t>¿Cuál es la diferencia entre privacidad de la información y privacidad de las comunicaciones?</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946326" cy="946326"/>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7534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Resim 4" descr="Otáznik výplň plnou farbou">
            <a:extLst>
              <a:ext uri="{FF2B5EF4-FFF2-40B4-BE49-F238E27FC236}">
                <a16:creationId xmlns:a16="http://schemas.microsoft.com/office/drawing/2014/main" id="{BB5D2F0A-3C14-8B4B-A8B2-6DBCCD66CAF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627963" y="1612859"/>
            <a:ext cx="6192905" cy="619290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89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8447" y="981075"/>
            <a:ext cx="17351106" cy="8337091"/>
          </a:xfrm>
          <a:prstGeom prst="rect">
            <a:avLst/>
          </a:prstGeom>
        </p:spPr>
        <p:txBody>
          <a:bodyPr lIns="0" tIns="0" rIns="0" bIns="0" rtlCol="0" anchor="t">
            <a:spAutoFit/>
          </a:bodyPr>
          <a:lstStyle/>
          <a:p>
            <a:pPr marL="0" marR="0" lvl="0" indent="0" algn="just" defTabSz="914400" rtl="0" eaLnBrk="1" fontAlgn="auto" latinLnBrk="0" hangingPunct="1">
              <a:lnSpc>
                <a:spcPts val="2705"/>
              </a:lnSpc>
              <a:spcBef>
                <a:spcPct val="0"/>
              </a:spcBef>
              <a:spcAft>
                <a:spcPts val="0"/>
              </a:spcAft>
              <a:buClrTx/>
              <a:buSzTx/>
              <a:buFontTx/>
              <a:buNone/>
              <a:tabLst/>
              <a:defRPr/>
            </a:pPr>
            <a:r>
              <a:rPr lang="es" sz="4000" b="1" dirty="0">
                <a:solidFill>
                  <a:srgbClr val="92BAB5"/>
                </a:solidFill>
                <a:latin typeface="Aptos"/>
                <a:ea typeface="Inter"/>
                <a:cs typeface="Inter"/>
                <a:sym typeface="Inter"/>
              </a:rPr>
              <a:t>Licencia </a:t>
            </a:r>
            <a:r>
              <a:rPr kumimoji="0" lang="es" sz="4000" b="1" i="0" u="none" strike="noStrike" kern="1200" cap="none" spc="0" normalizeH="0" baseline="0" noProof="0" dirty="0">
                <a:ln>
                  <a:noFill/>
                </a:ln>
                <a:solidFill>
                  <a:srgbClr val="92BAB5"/>
                </a:solidFill>
                <a:effectLst/>
                <a:uLnTx/>
                <a:uFillTx/>
                <a:latin typeface="Aptos"/>
                <a:ea typeface="Inter"/>
                <a:cs typeface="Inter"/>
                <a:sym typeface="Inter"/>
              </a:rPr>
              <a:t>libre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 </a:t>
            </a: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marL="0" marR="0" lvl="0" indent="0" algn="just" defTabSz="914400" rtl="0" eaLnBrk="1" fontAlgn="auto" latinLnBrk="0" hangingPunct="1">
              <a:lnSpc>
                <a:spcPts val="2705"/>
              </a:lnSpc>
              <a:spcBef>
                <a:spcPct val="0"/>
              </a:spcBef>
              <a:spcAft>
                <a:spcPts val="0"/>
              </a:spcAft>
              <a:buClrTx/>
              <a:buSzTx/>
              <a:buFontTx/>
              <a:buNone/>
              <a:tabLst/>
              <a:defRPr/>
            </a:pPr>
            <a:r>
              <a:rPr lang="es" sz="3200" dirty="0">
                <a:solidFill>
                  <a:prstClr val="black"/>
                </a:solidFill>
                <a:latin typeface="Aptos"/>
                <a:ea typeface="Inter"/>
                <a:cs typeface="Inter"/>
                <a:sym typeface="Inter"/>
              </a:rPr>
              <a:t>Licencia </a:t>
            </a:r>
            <a:r>
              <a:rPr kumimoji="0" lang="es" sz="3200" b="0" i="0" u="none" strike="noStrike" kern="1200" cap="none" spc="0" normalizeH="0" baseline="0" noProof="0" dirty="0">
                <a:ln>
                  <a:noFill/>
                </a:ln>
                <a:solidFill>
                  <a:prstClr val="black"/>
                </a:solidFill>
                <a:effectLst/>
                <a:uLnTx/>
                <a:uFillTx/>
                <a:latin typeface="Aptos"/>
                <a:ea typeface="Inter"/>
                <a:cs typeface="Inter"/>
                <a:sym typeface="Inter"/>
              </a:rPr>
              <a:t>Creative Commons CC BY- NC SA.</a:t>
            </a:r>
            <a:endParaRPr lang="en-US" sz="3200" b="0" i="0" u="none" strike="noStrike" kern="1200" cap="none" spc="0" normalizeH="0" baseline="0" noProof="0" dirty="0">
              <a:ln>
                <a:noFill/>
              </a:ln>
              <a:solidFill>
                <a:prstClr val="black"/>
              </a:solidFill>
              <a:effectLst/>
              <a:uLnTx/>
              <a:uFillTx/>
              <a:latin typeface="Aptos"/>
              <a:ea typeface="Inter"/>
              <a:cs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971550" marR="0" lvl="1" indent="-514350" algn="just" defTabSz="914400" rtl="0" eaLnBrk="1" fontAlgn="auto" latinLnBrk="0" hangingPunct="1">
              <a:lnSpc>
                <a:spcPts val="2705"/>
              </a:lnSpc>
              <a:spcBef>
                <a:spcPct val="0"/>
              </a:spcBef>
              <a:spcAft>
                <a:spcPts val="0"/>
              </a:spcAft>
              <a:buClrTx/>
              <a:buSzTx/>
              <a:buFont typeface="+mj-lt"/>
              <a:buAutoNum type="arabicPeriod"/>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914400" rtl="0" eaLnBrk="1" fontAlgn="auto" latinLnBrk="0" hangingPunct="1">
              <a:lnSpc>
                <a:spcPts val="2705"/>
              </a:lnSpc>
              <a:spcBef>
                <a:spcPct val="0"/>
              </a:spcBef>
              <a:spcAft>
                <a:spcPts val="0"/>
              </a:spcAft>
              <a:buClrTx/>
              <a:buSzTx/>
              <a:buFontTx/>
              <a:buNone/>
              <a:tabLst/>
              <a:defRPr/>
            </a:pPr>
            <a:r>
              <a:rPr kumimoji="0" lang="es" sz="3200"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609600" y="3543300"/>
            <a:ext cx="2344122" cy="808722"/>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250907" cy="10287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33400" y="1730358"/>
            <a:ext cx="5297451" cy="6691744"/>
          </a:xfrm>
        </p:spPr>
        <p:txBody>
          <a:bodyPr>
            <a:normAutofit/>
          </a:bodyPr>
          <a:lstStyle/>
          <a:p>
            <a:r>
              <a:rPr lang="es" sz="5600" dirty="0">
                <a:solidFill>
                  <a:srgbClr val="FFFFFF"/>
                </a:solidFill>
                <a:latin typeface="Aptos" panose="020B0004020202020204" pitchFamily="34" charset="0"/>
                <a:cs typeface="Calibri Light" panose="020F0302020204030204" pitchFamily="34" charset="0"/>
              </a:rPr>
              <a:t>PRIVACIDAD DE LA INFORMACIÓN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325603" y="3683218"/>
            <a:ext cx="6125149"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553200" y="731318"/>
            <a:ext cx="10477498" cy="8465344"/>
          </a:xfrm>
        </p:spPr>
        <p:txBody>
          <a:bodyPr anchor="ctr">
            <a:normAutofit/>
          </a:bodyPr>
          <a:lstStyle/>
          <a:p>
            <a:pPr>
              <a:spcBef>
                <a:spcPts val="0"/>
              </a:spcBef>
            </a:pPr>
            <a:r>
              <a:rPr lang="es" sz="4400" b="1" dirty="0">
                <a:latin typeface="Aptos" panose="020B0004020202020204" pitchFamily="34" charset="0"/>
                <a:ea typeface="Times New Roman" panose="02020603050405020304" pitchFamily="18" charset="0"/>
              </a:rPr>
              <a:t>Información personal: </a:t>
            </a:r>
            <a:r>
              <a:rPr lang="es" sz="4400" dirty="0">
                <a:latin typeface="Aptos" panose="020B0004020202020204" pitchFamily="34" charset="0"/>
                <a:ea typeface="Times New Roman" panose="02020603050405020304" pitchFamily="18" charset="0"/>
              </a:rPr>
              <a:t>cómo proteger nuestra información personal en línea.</a:t>
            </a:r>
            <a:endParaRPr lang="sk-SK" sz="4400" dirty="0">
              <a:latin typeface="Aptos" panose="020B0004020202020204" pitchFamily="34" charset="0"/>
              <a:ea typeface="Times New Roman" panose="02020603050405020304" pitchFamily="18" charset="0"/>
            </a:endParaRPr>
          </a:p>
          <a:p>
            <a:r>
              <a:rPr lang="es" sz="4400" dirty="0">
                <a:latin typeface="Aptos" panose="020B0004020202020204" pitchFamily="34" charset="0"/>
                <a:ea typeface="Times New Roman" panose="02020603050405020304" pitchFamily="18" charset="0"/>
              </a:rPr>
              <a:t>Pero antes de empezar ¿</a:t>
            </a:r>
            <a:r>
              <a:rPr lang="es" sz="4400" b="1" dirty="0">
                <a:latin typeface="Aptos" panose="020B0004020202020204" pitchFamily="34" charset="0"/>
                <a:ea typeface="Times New Roman" panose="02020603050405020304" pitchFamily="18" charset="0"/>
              </a:rPr>
              <a:t>sabías que existen leyes que nos protegen</a:t>
            </a:r>
            <a:r>
              <a:rPr lang="es" sz="4400" dirty="0">
                <a:latin typeface="Aptos" panose="020B0004020202020204" pitchFamily="34" charset="0"/>
                <a:ea typeface="Times New Roman" panose="02020603050405020304" pitchFamily="18" charset="0"/>
              </a:rPr>
              <a:t>?</a:t>
            </a:r>
          </a:p>
          <a:p>
            <a:r>
              <a:rPr lang="es" sz="4400" dirty="0">
                <a:latin typeface="Aptos" panose="020B0004020202020204" pitchFamily="34" charset="0"/>
                <a:cs typeface="Calibri" panose="020F0502020204030204" pitchFamily="34" charset="0"/>
              </a:rPr>
              <a:t>En primer lugar, es importante entender qué se entiende por </a:t>
            </a:r>
            <a:r>
              <a:rPr lang="es" sz="4400" b="1" dirty="0">
                <a:latin typeface="Aptos" panose="020B0004020202020204" pitchFamily="34" charset="0"/>
                <a:cs typeface="Calibri" panose="020F0502020204030204" pitchFamily="34" charset="0"/>
              </a:rPr>
              <a:t>información personal </a:t>
            </a:r>
            <a:r>
              <a:rPr lang="es" sz="4400" dirty="0">
                <a:latin typeface="Aptos" panose="020B0004020202020204" pitchFamily="34" charset="0"/>
                <a:cs typeface="Calibri" panose="020F0502020204030204" pitchFamily="34" charset="0"/>
              </a:rPr>
              <a:t>y </a:t>
            </a:r>
            <a:r>
              <a:rPr lang="es" sz="4400" b="1" dirty="0">
                <a:latin typeface="Aptos" panose="020B0004020202020204" pitchFamily="34" charset="0"/>
                <a:cs typeface="Calibri" panose="020F0502020204030204" pitchFamily="34" charset="0"/>
              </a:rPr>
              <a:t>datos sensibles </a:t>
            </a:r>
            <a:r>
              <a:rPr lang="es" sz="4400" dirty="0">
                <a:latin typeface="Aptos" panose="020B0004020202020204" pitchFamily="34" charset="0"/>
                <a:cs typeface="Calibri" panose="020F0502020204030204" pitchFamily="34" charset="0"/>
              </a:rPr>
              <a:t>. Según la ley, </a:t>
            </a:r>
            <a:r>
              <a:rPr lang="es" sz="4400" b="1" u="sng" dirty="0">
                <a:latin typeface="Aptos" panose="020B0004020202020204" pitchFamily="34" charset="0"/>
                <a:cs typeface="Calibri" panose="020F0502020204030204" pitchFamily="34" charset="0"/>
              </a:rPr>
              <a:t>el Reglamento 2016/679 </a:t>
            </a:r>
            <a:r>
              <a:rPr lang="es" sz="4400" dirty="0">
                <a:latin typeface="Aptos" panose="020B0004020202020204" pitchFamily="34" charset="0"/>
                <a:cs typeface="Calibri" panose="020F0502020204030204" pitchFamily="34" charset="0"/>
              </a:rPr>
              <a:t>define los datos personales en su </a:t>
            </a:r>
            <a:r>
              <a:rPr lang="es" sz="4400" b="1" dirty="0">
                <a:latin typeface="Aptos" panose="020B0004020202020204" pitchFamily="34" charset="0"/>
                <a:cs typeface="Calibri" panose="020F0502020204030204" pitchFamily="34" charset="0"/>
              </a:rPr>
              <a:t>artículo 4 </a:t>
            </a:r>
            <a:r>
              <a:rPr lang="es" sz="4400" dirty="0">
                <a:latin typeface="Aptos" panose="020B0004020202020204" pitchFamily="34" charset="0"/>
                <a:cs typeface="Calibri" panose="020F0502020204030204" pitchFamily="34" charset="0"/>
              </a:rPr>
              <a:t>como </a:t>
            </a:r>
            <a:r>
              <a:rPr lang="es" sz="4400" i="1" dirty="0">
                <a:solidFill>
                  <a:srgbClr val="92BAB5"/>
                </a:solidFill>
                <a:latin typeface="Aptos" panose="020B0004020202020204" pitchFamily="34" charset="0"/>
                <a:cs typeface="Calibri" panose="020F0502020204030204" pitchFamily="34" charset="0"/>
              </a:rPr>
              <a:t>toda información </a:t>
            </a:r>
            <a:r>
              <a:rPr lang="es-ES" sz="4400" i="1" dirty="0">
                <a:solidFill>
                  <a:srgbClr val="92BAB5"/>
                </a:solidFill>
                <a:latin typeface="Aptos" panose="020B0004020202020204" pitchFamily="34" charset="0"/>
                <a:cs typeface="Calibri" panose="020F0502020204030204" pitchFamily="34" charset="0"/>
              </a:rPr>
              <a:t>sobre una persona física identificada o identificable</a:t>
            </a:r>
            <a:r>
              <a:rPr lang="es" sz="4400" dirty="0">
                <a:latin typeface="Aptos" panose="020B0004020202020204" pitchFamily="34" charset="0"/>
                <a:cs typeface="Calibri" panose="020F0502020204030204" pitchFamily="34" charset="0"/>
              </a:rPr>
              <a:t>.</a:t>
            </a:r>
          </a:p>
        </p:txBody>
      </p:sp>
      <p:sp>
        <p:nvSpPr>
          <p:cNvPr id="4" name="Freeform 2">
            <a:extLst>
              <a:ext uri="{FF2B5EF4-FFF2-40B4-BE49-F238E27FC236}">
                <a16:creationId xmlns:a16="http://schemas.microsoft.com/office/drawing/2014/main" id="{4B6719BF-4390-4ED1-0546-6422403942D7}"/>
              </a:ext>
            </a:extLst>
          </p:cNvPr>
          <p:cNvSpPr/>
          <p:nvPr/>
        </p:nvSpPr>
        <p:spPr>
          <a:xfrm>
            <a:off x="1598107" y="6863530"/>
            <a:ext cx="2568892" cy="2401914"/>
          </a:xfrm>
          <a:custGeom>
            <a:avLst/>
            <a:gdLst/>
            <a:ahLst/>
            <a:cxnLst/>
            <a:rect l="l" t="t" r="r" b="b"/>
            <a:pathLst>
              <a:path w="2568892" h="2401914">
                <a:moveTo>
                  <a:pt x="0" y="0"/>
                </a:moveTo>
                <a:lnTo>
                  <a:pt x="2568893" y="0"/>
                </a:lnTo>
                <a:lnTo>
                  <a:pt x="2568893" y="2401914"/>
                </a:lnTo>
                <a:lnTo>
                  <a:pt x="0" y="24019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k-SK"/>
          </a:p>
        </p:txBody>
      </p:sp>
      <p:sp>
        <p:nvSpPr>
          <p:cNvPr id="5" name="TextBox 6">
            <a:extLst>
              <a:ext uri="{FF2B5EF4-FFF2-40B4-BE49-F238E27FC236}">
                <a16:creationId xmlns:a16="http://schemas.microsoft.com/office/drawing/2014/main" id="{D39B6EBC-F3DB-131C-9EEE-00D90EDDB21B}"/>
              </a:ext>
            </a:extLst>
          </p:cNvPr>
          <p:cNvSpPr txBox="1"/>
          <p:nvPr/>
        </p:nvSpPr>
        <p:spPr>
          <a:xfrm>
            <a:off x="4469291" y="9196662"/>
            <a:ext cx="9176834" cy="631520"/>
          </a:xfrm>
          <a:prstGeom prst="rect">
            <a:avLst/>
          </a:prstGeom>
        </p:spPr>
        <p:txBody>
          <a:bodyPr wrap="square" lIns="0" tIns="0" rIns="0" bIns="0" rtlCol="0" anchor="t">
            <a:spAutoFit/>
          </a:bodyPr>
          <a:lstStyle/>
          <a:p>
            <a:pPr algn="ctr">
              <a:lnSpc>
                <a:spcPts val="5179"/>
              </a:lnSpc>
            </a:pPr>
            <a:r>
              <a:rPr lang="es" sz="3699" b="1" dirty="0">
                <a:solidFill>
                  <a:srgbClr val="000000"/>
                </a:solidFill>
                <a:latin typeface="Aptos" panose="020B0004020202020204" pitchFamily="34" charset="0"/>
                <a:ea typeface="Inter Bold"/>
                <a:cs typeface="Inter Bold"/>
                <a:sym typeface="Inter Bold"/>
              </a:rPr>
              <a:t>ART. 4. REGLAMENTO 2016/679</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97986" y="2"/>
            <a:ext cx="1732713" cy="937541"/>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23DA54-F41F-40D5-9603-D235B0D21B7C}"/>
              </a:ext>
            </a:extLst>
          </p:cNvPr>
          <p:cNvSpPr>
            <a:spLocks noGrp="1"/>
          </p:cNvSpPr>
          <p:nvPr>
            <p:ph idx="1"/>
          </p:nvPr>
        </p:nvSpPr>
        <p:spPr>
          <a:xfrm>
            <a:off x="699561" y="1102994"/>
            <a:ext cx="8723334" cy="7947699"/>
          </a:xfrm>
        </p:spPr>
        <p:txBody>
          <a:bodyPr>
            <a:normAutofit fontScale="92500"/>
          </a:bodyPr>
          <a:lstStyle/>
          <a:p>
            <a:r>
              <a:rPr lang="es" sz="4400" b="1" dirty="0">
                <a:latin typeface="Aptos" panose="020B0004020202020204" pitchFamily="34" charset="0"/>
              </a:rPr>
              <a:t>Los datos sensibles </a:t>
            </a:r>
            <a:r>
              <a:rPr lang="es" sz="4400" dirty="0">
                <a:latin typeface="Aptos" panose="020B0004020202020204" pitchFamily="34" charset="0"/>
              </a:rPr>
              <a:t>pueden definirse como un subconjunto de datos personales, recogiendo datos especialmente importantes como los datos que revelen </a:t>
            </a:r>
            <a:r>
              <a:rPr lang="es" sz="4400" b="1" dirty="0">
                <a:latin typeface="Aptos" panose="020B0004020202020204" pitchFamily="34" charset="0"/>
              </a:rPr>
              <a:t>el origen racial </a:t>
            </a:r>
            <a:r>
              <a:rPr lang="es" sz="4400" dirty="0">
                <a:latin typeface="Aptos" panose="020B0004020202020204" pitchFamily="34" charset="0"/>
              </a:rPr>
              <a:t>o étnico, las convicciones </a:t>
            </a:r>
            <a:r>
              <a:rPr lang="es" sz="4400" b="1" dirty="0">
                <a:latin typeface="Aptos" panose="020B0004020202020204" pitchFamily="34" charset="0"/>
              </a:rPr>
              <a:t>religiosas </a:t>
            </a:r>
            <a:r>
              <a:rPr lang="es" sz="4400" dirty="0">
                <a:latin typeface="Aptos" panose="020B0004020202020204" pitchFamily="34" charset="0"/>
              </a:rPr>
              <a:t>o </a:t>
            </a:r>
            <a:r>
              <a:rPr lang="es" sz="4400" b="1" dirty="0">
                <a:latin typeface="Aptos" panose="020B0004020202020204" pitchFamily="34" charset="0"/>
              </a:rPr>
              <a:t>filosóficas, las opiniones políticas, la afiliación sindical, los datos relativos a la salud </a:t>
            </a:r>
            <a:r>
              <a:rPr lang="es" sz="4400" dirty="0">
                <a:latin typeface="Aptos" panose="020B0004020202020204" pitchFamily="34" charset="0"/>
              </a:rPr>
              <a:t>o </a:t>
            </a:r>
            <a:r>
              <a:rPr lang="es" sz="4400" b="1" dirty="0">
                <a:latin typeface="Aptos" panose="020B0004020202020204" pitchFamily="34" charset="0"/>
              </a:rPr>
              <a:t>a la vida sexual </a:t>
            </a:r>
            <a:r>
              <a:rPr lang="es" sz="4400" dirty="0">
                <a:latin typeface="Aptos" panose="020B0004020202020204" pitchFamily="34" charset="0"/>
              </a:rPr>
              <a:t>, así como </a:t>
            </a:r>
            <a:r>
              <a:rPr lang="es" sz="4400" b="1" dirty="0">
                <a:latin typeface="Aptos" panose="020B0004020202020204" pitchFamily="34" charset="0"/>
              </a:rPr>
              <a:t>los datos genéticos, los datos biométricos </a:t>
            </a:r>
            <a:r>
              <a:rPr lang="es" sz="4400" dirty="0">
                <a:latin typeface="Aptos" panose="020B0004020202020204" pitchFamily="34" charset="0"/>
              </a:rPr>
              <a:t>y </a:t>
            </a:r>
            <a:r>
              <a:rPr lang="es" sz="4400" b="1" dirty="0">
                <a:latin typeface="Aptos" panose="020B0004020202020204" pitchFamily="34" charset="0"/>
              </a:rPr>
              <a:t>los datos relativos a la orientación sexual </a:t>
            </a:r>
            <a:r>
              <a:rPr lang="es" sz="4400" dirty="0">
                <a:latin typeface="Aptos" panose="020B0004020202020204" pitchFamily="34" charset="0"/>
              </a:rPr>
              <a:t>.</a:t>
            </a:r>
          </a:p>
          <a:p>
            <a:endParaRPr lang="mk-MK" sz="4400" dirty="0">
              <a:latin typeface="Aptos" panose="020B0004020202020204" pitchFamily="34" charset="0"/>
            </a:endParaRP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2278" y="5135939"/>
            <a:ext cx="811233" cy="811233"/>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4403" y="2"/>
            <a:ext cx="3100422" cy="243281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08118" y="1541859"/>
            <a:ext cx="0" cy="2396562"/>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11184871" y="7750024"/>
            <a:ext cx="2753588" cy="3037178"/>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4291" y="9050693"/>
            <a:ext cx="2986596" cy="1236308"/>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77545" y="8278795"/>
            <a:ext cx="2010458" cy="2008208"/>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2">
            <a:extLst>
              <a:ext uri="{FF2B5EF4-FFF2-40B4-BE49-F238E27FC236}">
                <a16:creationId xmlns:a16="http://schemas.microsoft.com/office/drawing/2014/main" id="{07288565-695E-BFE0-E146-48973679E3F0}"/>
              </a:ext>
            </a:extLst>
          </p:cNvPr>
          <p:cNvSpPr/>
          <p:nvPr/>
        </p:nvSpPr>
        <p:spPr>
          <a:xfrm>
            <a:off x="12598355" y="244402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extLst>
      <p:ext uri="{BB962C8B-B14F-4D97-AF65-F5344CB8AC3E}">
        <p14:creationId xmlns:p14="http://schemas.microsoft.com/office/powerpoint/2010/main" val="263799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34858" y="3472882"/>
            <a:ext cx="15581542" cy="3341236"/>
          </a:xfrm>
          <a:prstGeom prst="rect">
            <a:avLst/>
          </a:prstGeom>
        </p:spPr>
        <p:txBody>
          <a:bodyPr lIns="0" tIns="0" rIns="0" bIns="0" rtlCol="0" anchor="t">
            <a:spAutoFit/>
          </a:bodyPr>
          <a:lstStyle/>
          <a:p>
            <a:pPr marL="0" marR="0" lvl="0" indent="0" algn="ctr" defTabSz="914400" rtl="0" eaLnBrk="1" fontAlgn="auto" latinLnBrk="0" hangingPunct="1">
              <a:lnSpc>
                <a:spcPts val="4339"/>
              </a:lnSpc>
              <a:spcBef>
                <a:spcPts val="0"/>
              </a:spcBef>
              <a:spcAft>
                <a:spcPts val="0"/>
              </a:spcAft>
              <a:buClrTx/>
              <a:buSzTx/>
              <a:buFontTx/>
              <a:buNone/>
              <a:tabLst/>
              <a:defRPr/>
            </a:pPr>
            <a:r>
              <a:rPr kumimoji="0" lang="es" sz="4800" b="0" i="0" u="none" strike="noStrike" kern="1200" cap="none" spc="0" normalizeH="0" baseline="0" noProof="0" dirty="0">
                <a:ln>
                  <a:noFill/>
                </a:ln>
                <a:solidFill>
                  <a:srgbClr val="000000"/>
                </a:solidFill>
                <a:effectLst/>
                <a:uLnTx/>
                <a:uFillTx/>
                <a:latin typeface="Aptos" panose="020B0004020202020204" pitchFamily="34" charset="0"/>
                <a:ea typeface="Inter"/>
                <a:cs typeface="Inter"/>
                <a:sym typeface="Inter"/>
              </a:rPr>
              <a:t>En 1930, los ciudadanos holandeses decidieron libremente proporcionar al gobierno sus datos personales: datos sobre nombre, origen y, por supuesto, etnia; cuando los nazis invadieron el país, aproximadamente una década después, se hicieron cargo del registro y les resultó muy fácil identificar a judíos y gitanos, lo que llevó a su muerte.</a:t>
            </a:r>
          </a:p>
        </p:txBody>
      </p:sp>
      <p:sp>
        <p:nvSpPr>
          <p:cNvPr id="5" name="TextBox 5"/>
          <p:cNvSpPr txBox="1"/>
          <p:nvPr/>
        </p:nvSpPr>
        <p:spPr>
          <a:xfrm>
            <a:off x="1004786" y="463227"/>
            <a:ext cx="15746578" cy="1313886"/>
          </a:xfrm>
          <a:prstGeom prst="rect">
            <a:avLst/>
          </a:prstGeom>
        </p:spPr>
        <p:txBody>
          <a:bodyPr wrap="square" lIns="0" tIns="0" rIns="0" bIns="0" rtlCol="0" anchor="t">
            <a:spAutoFit/>
          </a:bodyPr>
          <a:lstStyle/>
          <a:p>
            <a:pPr marL="0" marR="0" lvl="0" indent="0" algn="ctr" defTabSz="914400" rtl="0" eaLnBrk="1" fontAlgn="auto" latinLnBrk="0" hangingPunct="1">
              <a:lnSpc>
                <a:spcPts val="5029"/>
              </a:lnSpc>
              <a:spcBef>
                <a:spcPts val="0"/>
              </a:spcBef>
              <a:spcAft>
                <a:spcPts val="0"/>
              </a:spcAft>
              <a:buClrTx/>
              <a:buSzTx/>
              <a:buFontTx/>
              <a:buNone/>
              <a:tabLst/>
              <a:defRPr/>
            </a:pPr>
            <a:r>
              <a:rPr kumimoji="0" lang="es" sz="5400" b="1" i="0" u="none" strike="noStrike" kern="1200" cap="none" spc="0" normalizeH="0" baseline="0" noProof="0" dirty="0">
                <a:ln>
                  <a:noFill/>
                </a:ln>
                <a:solidFill>
                  <a:srgbClr val="92BAB5"/>
                </a:solidFill>
                <a:effectLst/>
                <a:uLnTx/>
                <a:uFillTx/>
                <a:latin typeface="Aptos" panose="020B0004020202020204" pitchFamily="34" charset="0"/>
                <a:ea typeface="Inter Bold"/>
                <a:cs typeface="Inter Bold"/>
                <a:sym typeface="Inter Bold"/>
              </a:rPr>
              <a:t>Una historia para ayudar a comprender el daño que puede causar la falta de protección de datos.</a:t>
            </a:r>
          </a:p>
        </p:txBody>
      </p:sp>
      <p:sp>
        <p:nvSpPr>
          <p:cNvPr id="7" name="Freeform 2">
            <a:extLst>
              <a:ext uri="{FF2B5EF4-FFF2-40B4-BE49-F238E27FC236}">
                <a16:creationId xmlns:a16="http://schemas.microsoft.com/office/drawing/2014/main" id="{7A36547B-01A8-75F9-3FA4-E3A262C612FB}"/>
              </a:ext>
            </a:extLst>
          </p:cNvPr>
          <p:cNvSpPr/>
          <p:nvPr/>
        </p:nvSpPr>
        <p:spPr>
          <a:xfrm>
            <a:off x="15773400" y="8210646"/>
            <a:ext cx="1483994" cy="1483994"/>
          </a:xfrm>
          <a:custGeom>
            <a:avLst/>
            <a:gdLst/>
            <a:ahLst/>
            <a:cxnLst/>
            <a:rect l="l" t="t" r="r" b="b"/>
            <a:pathLst>
              <a:path w="1483994" h="1483994">
                <a:moveTo>
                  <a:pt x="0" y="0"/>
                </a:moveTo>
                <a:lnTo>
                  <a:pt x="1483994" y="0"/>
                </a:lnTo>
                <a:lnTo>
                  <a:pt x="1483994" y="1483994"/>
                </a:lnTo>
                <a:lnTo>
                  <a:pt x="0" y="1483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8" name="Freeform 3">
            <a:extLst>
              <a:ext uri="{FF2B5EF4-FFF2-40B4-BE49-F238E27FC236}">
                <a16:creationId xmlns:a16="http://schemas.microsoft.com/office/drawing/2014/main" id="{3BDD869E-812C-B347-0771-264E2E3F8BAB}"/>
              </a:ext>
            </a:extLst>
          </p:cNvPr>
          <p:cNvSpPr/>
          <p:nvPr/>
        </p:nvSpPr>
        <p:spPr>
          <a:xfrm>
            <a:off x="1334858" y="8267700"/>
            <a:ext cx="1378501" cy="1369886"/>
          </a:xfrm>
          <a:custGeom>
            <a:avLst/>
            <a:gdLst/>
            <a:ahLst/>
            <a:cxnLst/>
            <a:rect l="l" t="t" r="r" b="b"/>
            <a:pathLst>
              <a:path w="1378501" h="1369886">
                <a:moveTo>
                  <a:pt x="0" y="0"/>
                </a:moveTo>
                <a:lnTo>
                  <a:pt x="1378501" y="0"/>
                </a:lnTo>
                <a:lnTo>
                  <a:pt x="1378501" y="1369886"/>
                </a:lnTo>
                <a:lnTo>
                  <a:pt x="0" y="1369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721047" y="280497"/>
            <a:ext cx="8291788" cy="8229600"/>
          </a:xfrm>
          <a:custGeom>
            <a:avLst/>
            <a:gdLst/>
            <a:ahLst/>
            <a:cxnLst/>
            <a:rect l="l" t="t" r="r" b="b"/>
            <a:pathLst>
              <a:path w="8291788" h="8229600">
                <a:moveTo>
                  <a:pt x="0" y="0"/>
                </a:moveTo>
                <a:lnTo>
                  <a:pt x="8291788" y="0"/>
                </a:lnTo>
                <a:lnTo>
                  <a:pt x="8291788" y="8229600"/>
                </a:lnTo>
                <a:lnTo>
                  <a:pt x="0" y="8229600"/>
                </a:lnTo>
                <a:lnTo>
                  <a:pt x="0" y="0"/>
                </a:lnTo>
                <a:close/>
              </a:path>
            </a:pathLst>
          </a:custGeom>
          <a:blipFill>
            <a:blip r:embed="rId2">
              <a:alphaModFix amt="13000"/>
            </a:blip>
            <a:stretch>
              <a:fillRect/>
            </a:stretch>
          </a:blipFill>
        </p:spPr>
        <p:txBody>
          <a:bodyPr/>
          <a:lstStyle/>
          <a:p>
            <a:endParaRPr lang="sk-SK"/>
          </a:p>
        </p:txBody>
      </p:sp>
      <p:sp>
        <p:nvSpPr>
          <p:cNvPr id="4" name="TextBox 4"/>
          <p:cNvSpPr txBox="1"/>
          <p:nvPr/>
        </p:nvSpPr>
        <p:spPr>
          <a:xfrm>
            <a:off x="378649" y="0"/>
            <a:ext cx="17634186" cy="10347256"/>
          </a:xfrm>
          <a:prstGeom prst="rect">
            <a:avLst/>
          </a:prstGeom>
        </p:spPr>
        <p:txBody>
          <a:bodyPr wrap="square" lIns="0" tIns="0" rIns="0" bIns="0" rtlCol="0" anchor="t">
            <a:spAutoFit/>
          </a:bodyPr>
          <a:lstStyle/>
          <a:p>
            <a:pPr algn="just">
              <a:lnSpc>
                <a:spcPts val="5107"/>
              </a:lnSpc>
            </a:pPr>
            <a:r>
              <a:rPr lang="es" sz="3600" b="1" dirty="0">
                <a:solidFill>
                  <a:srgbClr val="92BAB5"/>
                </a:solidFill>
                <a:latin typeface="Aptos" panose="020B0004020202020204" pitchFamily="34" charset="0"/>
                <a:ea typeface="Inter"/>
                <a:cs typeface="Inter"/>
                <a:sym typeface="Inter"/>
              </a:rPr>
              <a:t>Ejemplo de falta de protección de datos:</a:t>
            </a:r>
          </a:p>
          <a:p>
            <a:pPr algn="just">
              <a:lnSpc>
                <a:spcPts val="5267"/>
              </a:lnSpc>
            </a:pPr>
            <a:endParaRPr lang="en-US" sz="3600" u="sng" dirty="0">
              <a:solidFill>
                <a:srgbClr val="000000"/>
              </a:solidFill>
              <a:latin typeface="Aptos" panose="020B0004020202020204" pitchFamily="34" charset="0"/>
              <a:ea typeface="Inter"/>
              <a:cs typeface="Inter"/>
              <a:sym typeface="Inter"/>
            </a:endParaRPr>
          </a:p>
          <a:p>
            <a:pPr algn="just">
              <a:lnSpc>
                <a:spcPts val="4188"/>
              </a:lnSpc>
            </a:pPr>
            <a:r>
              <a:rPr lang="es" sz="3600" dirty="0">
                <a:solidFill>
                  <a:srgbClr val="000000"/>
                </a:solidFill>
                <a:latin typeface="Aptos" panose="020B0004020202020204" pitchFamily="34" charset="0"/>
                <a:ea typeface="Inter Italics"/>
                <a:cs typeface="Inter Italics"/>
                <a:sym typeface="Inter Italics"/>
              </a:rPr>
              <a:t>Imaginemos a una mujer joven que recientemente comenzó un nuevo trabajo en una empresa local y tuvo que proporcionar información personal como su dirección, número de teléfono y número de seguro social.</a:t>
            </a:r>
          </a:p>
          <a:p>
            <a:pPr algn="just">
              <a:lnSpc>
                <a:spcPts val="4649"/>
              </a:lnSpc>
            </a:pPr>
            <a:r>
              <a:rPr lang="es" sz="3600" dirty="0">
                <a:solidFill>
                  <a:srgbClr val="000000"/>
                </a:solidFill>
                <a:latin typeface="Aptos" panose="020B0004020202020204" pitchFamily="34" charset="0"/>
                <a:ea typeface="Inter Italics"/>
                <a:cs typeface="Inter Italics"/>
                <a:sym typeface="Inter Italics"/>
              </a:rPr>
              <a:t>Las medidas de protección de datos de la empresa eran laxas y su base de datos era vulnerable a ciberataques. Su información personal, junto con la de sus compañeros, fue robada por piratas informáticos. Unas semanas después, empezó a recibir llamadas telefónicas extrañas de números desconocidos. Luego, empezó a recibir correos electrónicos y cartas no solicitados que promocionaban diversos productos y servicios. Se dio cuenta de que su información personal estaba siendo utilizada sin su consentimiento. Su identidad fue robada y se abrieron cuentas fraudulentas a su nombre.</a:t>
            </a:r>
          </a:p>
          <a:p>
            <a:pPr algn="just">
              <a:lnSpc>
                <a:spcPts val="4188"/>
              </a:lnSpc>
            </a:pPr>
            <a:r>
              <a:rPr lang="es" sz="3600" dirty="0">
                <a:solidFill>
                  <a:srgbClr val="000000"/>
                </a:solidFill>
                <a:latin typeface="Aptos" panose="020B0004020202020204" pitchFamily="34" charset="0"/>
                <a:ea typeface="Inter Italics"/>
                <a:cs typeface="Inter Italics"/>
                <a:sym typeface="Inter Italics"/>
              </a:rPr>
              <a:t>Experimentó ansiedad y miedo por su seguridad financiera y su privacidad.</a:t>
            </a:r>
          </a:p>
          <a:p>
            <a:pPr algn="just">
              <a:lnSpc>
                <a:spcPts val="4188"/>
              </a:lnSpc>
            </a:pPr>
            <a:r>
              <a:rPr lang="es" sz="3600" dirty="0">
                <a:solidFill>
                  <a:srgbClr val="000000"/>
                </a:solidFill>
                <a:latin typeface="Aptos" panose="020B0004020202020204" pitchFamily="34" charset="0"/>
                <a:ea typeface="Inter Italics"/>
                <a:cs typeface="Inter Italics"/>
                <a:sym typeface="Inter Italics"/>
              </a:rPr>
              <a:t>La falta de medidas adecuadas de protección de datos no solo le causó daños económicos, sino que también afectó su bienestar mental. Esta historia subraya la importancia de contar con medidas de seguridad de datos sólidas para salvaguardar la información personal.</a:t>
            </a:r>
          </a:p>
          <a:p>
            <a:pPr algn="just">
              <a:lnSpc>
                <a:spcPts val="4788"/>
              </a:lnSpc>
            </a:pPr>
            <a:endParaRPr lang="en-US" sz="3200" dirty="0">
              <a:solidFill>
                <a:srgbClr val="000000"/>
              </a:solidFill>
              <a:latin typeface="Aptos" panose="020B0004020202020204" pitchFamily="34" charset="0"/>
              <a:ea typeface="Inter Italics"/>
              <a:cs typeface="Inter Italics"/>
              <a:sym typeface="Inter Itali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8322" y="4540597"/>
            <a:ext cx="3679995" cy="3679995"/>
          </a:xfrm>
          <a:custGeom>
            <a:avLst/>
            <a:gdLst/>
            <a:ahLst/>
            <a:cxnLst/>
            <a:rect l="l" t="t" r="r" b="b"/>
            <a:pathLst>
              <a:path w="3679995" h="3679995">
                <a:moveTo>
                  <a:pt x="0" y="0"/>
                </a:moveTo>
                <a:lnTo>
                  <a:pt x="3679996" y="0"/>
                </a:lnTo>
                <a:lnTo>
                  <a:pt x="3679996" y="3679995"/>
                </a:lnTo>
                <a:lnTo>
                  <a:pt x="0" y="36799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solidFill>
                <a:srgbClr val="92BAB5"/>
              </a:solidFill>
            </a:endParaRPr>
          </a:p>
        </p:txBody>
      </p:sp>
      <p:sp>
        <p:nvSpPr>
          <p:cNvPr id="3" name="Freeform 3"/>
          <p:cNvSpPr/>
          <p:nvPr/>
        </p:nvSpPr>
        <p:spPr>
          <a:xfrm>
            <a:off x="5306043" y="4758336"/>
            <a:ext cx="5859172" cy="3244516"/>
          </a:xfrm>
          <a:custGeom>
            <a:avLst/>
            <a:gdLst/>
            <a:ahLst/>
            <a:cxnLst/>
            <a:rect l="l" t="t" r="r" b="b"/>
            <a:pathLst>
              <a:path w="5859172" h="3244516">
                <a:moveTo>
                  <a:pt x="0" y="0"/>
                </a:moveTo>
                <a:lnTo>
                  <a:pt x="5859172" y="0"/>
                </a:lnTo>
                <a:lnTo>
                  <a:pt x="5859172" y="3244517"/>
                </a:lnTo>
                <a:lnTo>
                  <a:pt x="0" y="324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latin typeface="Aptos" panose="020B0004020202020204" pitchFamily="34" charset="0"/>
            </a:endParaRPr>
          </a:p>
        </p:txBody>
      </p:sp>
      <p:sp>
        <p:nvSpPr>
          <p:cNvPr id="4" name="TextBox 4"/>
          <p:cNvSpPr txBox="1"/>
          <p:nvPr/>
        </p:nvSpPr>
        <p:spPr>
          <a:xfrm>
            <a:off x="1028700" y="1160697"/>
            <a:ext cx="16230600" cy="3109595"/>
          </a:xfrm>
          <a:prstGeom prst="rect">
            <a:avLst/>
          </a:prstGeom>
        </p:spPr>
        <p:txBody>
          <a:bodyPr lIns="0" tIns="0" rIns="0" bIns="0" rtlCol="0" anchor="t">
            <a:spAutoFit/>
          </a:bodyPr>
          <a:lstStyle/>
          <a:p>
            <a:pPr algn="just">
              <a:lnSpc>
                <a:spcPts val="4959"/>
              </a:lnSpc>
            </a:pPr>
            <a:r>
              <a:rPr lang="es" sz="3200" dirty="0">
                <a:solidFill>
                  <a:srgbClr val="000000"/>
                </a:solidFill>
                <a:latin typeface="Aptos" panose="020B0004020202020204" pitchFamily="34" charset="0"/>
                <a:ea typeface="Inter"/>
                <a:cs typeface="Inter"/>
                <a:sym typeface="Inter"/>
              </a:rPr>
              <a:t>Gracias a experiencias como ésta se ha elaborado la </a:t>
            </a:r>
            <a:r>
              <a:rPr lang="es" sz="3200" b="1" dirty="0">
                <a:solidFill>
                  <a:srgbClr val="000000"/>
                </a:solidFill>
                <a:latin typeface="Aptos" panose="020B0004020202020204" pitchFamily="34" charset="0"/>
                <a:ea typeface="Inter Bold"/>
                <a:cs typeface="Inter Bold"/>
                <a:sym typeface="Inter Bold"/>
              </a:rPr>
              <a:t>CARTA EUROPEA DE DERECHOS HUMANOS</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menciona en su</a:t>
            </a:r>
            <a:r>
              <a:rPr lang="es" sz="3200" dirty="0">
                <a:solidFill>
                  <a:srgbClr val="000000"/>
                </a:solidFill>
                <a:latin typeface="Aptos" panose="020B0004020202020204" pitchFamily="34" charset="0"/>
                <a:ea typeface="Inter Bold"/>
                <a:cs typeface="Inter Bold"/>
                <a:sym typeface="Inter Bold"/>
              </a:rPr>
              <a:t> </a:t>
            </a:r>
            <a:r>
              <a:rPr lang="es" sz="3200" b="1" dirty="0">
                <a:solidFill>
                  <a:srgbClr val="000000"/>
                </a:solidFill>
                <a:latin typeface="Aptos" panose="020B0004020202020204" pitchFamily="34" charset="0"/>
                <a:ea typeface="Inter Bold"/>
                <a:cs typeface="Inter Bold"/>
                <a:sym typeface="Inter Bold"/>
              </a:rPr>
              <a:t>Artículo 8 </a:t>
            </a:r>
            <a:r>
              <a:rPr lang="es" sz="3200" dirty="0">
                <a:solidFill>
                  <a:srgbClr val="000000"/>
                </a:solidFill>
                <a:latin typeface="Aptos" panose="020B0004020202020204" pitchFamily="34" charset="0"/>
                <a:ea typeface="Inter"/>
                <a:cs typeface="Inter"/>
                <a:sym typeface="Inter"/>
              </a:rPr>
              <a:t>: Toda persona tiene derecho a la protección de sus datos personales. Esta protección, según el </a:t>
            </a:r>
            <a:r>
              <a:rPr lang="es" sz="3200" b="1" dirty="0">
                <a:solidFill>
                  <a:srgbClr val="000000"/>
                </a:solidFill>
                <a:latin typeface="Aptos" panose="020B0004020202020204" pitchFamily="34" charset="0"/>
                <a:ea typeface="Inter Bold"/>
                <a:cs typeface="Inter Bold"/>
                <a:sym typeface="Inter Bold"/>
              </a:rPr>
              <a:t>artículo 5</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del </a:t>
            </a:r>
            <a:r>
              <a:rPr lang="es" sz="3200" b="1" dirty="0">
                <a:solidFill>
                  <a:srgbClr val="000000"/>
                </a:solidFill>
                <a:latin typeface="Aptos" panose="020B0004020202020204" pitchFamily="34" charset="0"/>
                <a:ea typeface="Inter Bold"/>
                <a:cs typeface="Inter Bold"/>
                <a:sym typeface="Inter Bold"/>
              </a:rPr>
              <a:t>Reglamento Europeo 2016/679</a:t>
            </a:r>
            <a:r>
              <a:rPr lang="es" sz="3200" b="1" dirty="0">
                <a:solidFill>
                  <a:srgbClr val="000000"/>
                </a:solidFill>
                <a:latin typeface="Aptos" panose="020B0004020202020204" pitchFamily="34" charset="0"/>
                <a:ea typeface="Inter"/>
                <a:cs typeface="Inter"/>
                <a:sym typeface="Inter"/>
              </a:rPr>
              <a:t> </a:t>
            </a:r>
            <a:r>
              <a:rPr lang="es" sz="3200" dirty="0">
                <a:solidFill>
                  <a:srgbClr val="000000"/>
                </a:solidFill>
                <a:latin typeface="Aptos" panose="020B0004020202020204" pitchFamily="34" charset="0"/>
                <a:ea typeface="Inter"/>
                <a:cs typeface="Inter"/>
                <a:sym typeface="Inter"/>
              </a:rPr>
              <a:t>Debe realizarse respetando los siguientes principios:</a:t>
            </a:r>
          </a:p>
          <a:p>
            <a:pPr algn="just">
              <a:lnSpc>
                <a:spcPts val="4959"/>
              </a:lnSpc>
            </a:pPr>
            <a:endParaRPr lang="en-US" sz="3099" dirty="0">
              <a:solidFill>
                <a:srgbClr val="000000"/>
              </a:solidFill>
              <a:latin typeface="Inter"/>
              <a:ea typeface="Inter"/>
              <a:cs typeface="Inter"/>
              <a:sym typeface="Inter"/>
            </a:endParaRPr>
          </a:p>
        </p:txBody>
      </p:sp>
      <p:sp>
        <p:nvSpPr>
          <p:cNvPr id="5" name="TextBox 5"/>
          <p:cNvSpPr txBox="1"/>
          <p:nvPr/>
        </p:nvSpPr>
        <p:spPr>
          <a:xfrm>
            <a:off x="5666520" y="5057656"/>
            <a:ext cx="5138218" cy="1953895"/>
          </a:xfrm>
          <a:prstGeom prst="rect">
            <a:avLst/>
          </a:prstGeom>
        </p:spPr>
        <p:txBody>
          <a:bodyPr lIns="0" tIns="0" rIns="0" bIns="0" rtlCol="0" anchor="t">
            <a:spAutoFit/>
          </a:bodyPr>
          <a:lstStyle/>
          <a:p>
            <a:pPr algn="ctr">
              <a:lnSpc>
                <a:spcPts val="5179"/>
              </a:lnSpc>
            </a:pPr>
            <a:r>
              <a:rPr lang="es" sz="3699" dirty="0">
                <a:solidFill>
                  <a:srgbClr val="000000"/>
                </a:solidFill>
                <a:latin typeface="Inter Bold"/>
                <a:ea typeface="Inter Bold"/>
                <a:cs typeface="Inter Bold"/>
                <a:sym typeface="Inter Bold"/>
              </a:rPr>
              <a:t>ART. 8.</a:t>
            </a:r>
          </a:p>
          <a:p>
            <a:pPr algn="ctr">
              <a:lnSpc>
                <a:spcPts val="5179"/>
              </a:lnSpc>
              <a:spcBef>
                <a:spcPct val="0"/>
              </a:spcBef>
            </a:pPr>
            <a:r>
              <a:rPr lang="es" sz="3699" dirty="0">
                <a:solidFill>
                  <a:srgbClr val="000000"/>
                </a:solidFill>
                <a:latin typeface="Inter Bold"/>
                <a:ea typeface="Inter Bold"/>
                <a:cs typeface="Inter Bold"/>
                <a:sym typeface="Inter Bold"/>
              </a:rPr>
              <a:t>CARTA EUROPEA DE DERECHOS HUMANOS</a:t>
            </a:r>
          </a:p>
        </p:txBody>
      </p:sp>
      <p:sp>
        <p:nvSpPr>
          <p:cNvPr id="6" name="Freeform 6"/>
          <p:cNvSpPr/>
          <p:nvPr/>
        </p:nvSpPr>
        <p:spPr>
          <a:xfrm>
            <a:off x="11650506" y="4758336"/>
            <a:ext cx="5859172" cy="3244516"/>
          </a:xfrm>
          <a:custGeom>
            <a:avLst/>
            <a:gdLst/>
            <a:ahLst/>
            <a:cxnLst/>
            <a:rect l="l" t="t" r="r" b="b"/>
            <a:pathLst>
              <a:path w="5859172" h="3244516">
                <a:moveTo>
                  <a:pt x="0" y="0"/>
                </a:moveTo>
                <a:lnTo>
                  <a:pt x="5859172" y="0"/>
                </a:lnTo>
                <a:lnTo>
                  <a:pt x="5859172" y="3244517"/>
                </a:lnTo>
                <a:lnTo>
                  <a:pt x="0" y="324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dirty="0">
              <a:latin typeface="Aptos" panose="020B0004020202020204" pitchFamily="34" charset="0"/>
            </a:endParaRPr>
          </a:p>
        </p:txBody>
      </p:sp>
      <p:sp>
        <p:nvSpPr>
          <p:cNvPr id="7" name="TextBox 7"/>
          <p:cNvSpPr txBox="1"/>
          <p:nvPr/>
        </p:nvSpPr>
        <p:spPr>
          <a:xfrm>
            <a:off x="12067223" y="5352430"/>
            <a:ext cx="4932289" cy="1936242"/>
          </a:xfrm>
          <a:prstGeom prst="rect">
            <a:avLst/>
          </a:prstGeom>
        </p:spPr>
        <p:txBody>
          <a:bodyPr lIns="0" tIns="0" rIns="0" bIns="0" rtlCol="0" anchor="t">
            <a:spAutoFit/>
          </a:bodyPr>
          <a:lstStyle/>
          <a:p>
            <a:pPr algn="ctr">
              <a:lnSpc>
                <a:spcPts val="5026"/>
              </a:lnSpc>
            </a:pPr>
            <a:r>
              <a:rPr lang="es" sz="3590">
                <a:solidFill>
                  <a:srgbClr val="000000"/>
                </a:solidFill>
                <a:latin typeface="Inter Bold"/>
                <a:ea typeface="Inter Bold"/>
                <a:cs typeface="Inter Bold"/>
                <a:sym typeface="Inter Bold"/>
              </a:rPr>
              <a:t>ART. 5.</a:t>
            </a:r>
          </a:p>
          <a:p>
            <a:pPr algn="ctr">
              <a:lnSpc>
                <a:spcPts val="5179"/>
              </a:lnSpc>
              <a:spcBef>
                <a:spcPct val="0"/>
              </a:spcBef>
            </a:pPr>
            <a:r>
              <a:rPr lang="es" sz="3699">
                <a:solidFill>
                  <a:srgbClr val="000000"/>
                </a:solidFill>
                <a:latin typeface="Inter Bold"/>
                <a:ea typeface="Inter Bold"/>
                <a:cs typeface="Inter Bold"/>
                <a:sym typeface="Inter Bold"/>
              </a:rPr>
              <a:t>REGLAMENTO 2016/679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88695" y="4994686"/>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459367" y="3665202"/>
            <a:ext cx="2337068" cy="2337068"/>
          </a:xfrm>
          <a:custGeom>
            <a:avLst/>
            <a:gdLst/>
            <a:ahLst/>
            <a:cxnLst/>
            <a:rect l="l" t="t" r="r" b="b"/>
            <a:pathLst>
              <a:path w="2337068" h="2337068">
                <a:moveTo>
                  <a:pt x="0" y="0"/>
                </a:moveTo>
                <a:lnTo>
                  <a:pt x="2337068" y="0"/>
                </a:lnTo>
                <a:lnTo>
                  <a:pt x="2337068" y="2337068"/>
                </a:lnTo>
                <a:lnTo>
                  <a:pt x="0" y="23370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solidFill>
                <a:schemeClr val="bg1"/>
              </a:solidFill>
            </a:endParaRPr>
          </a:p>
        </p:txBody>
      </p:sp>
      <p:sp>
        <p:nvSpPr>
          <p:cNvPr id="4" name="Freeform 4"/>
          <p:cNvSpPr/>
          <p:nvPr/>
        </p:nvSpPr>
        <p:spPr>
          <a:xfrm>
            <a:off x="15562124" y="3700481"/>
            <a:ext cx="2266509" cy="2266509"/>
          </a:xfrm>
          <a:custGeom>
            <a:avLst/>
            <a:gdLst/>
            <a:ahLst/>
            <a:cxnLst/>
            <a:rect l="l" t="t" r="r" b="b"/>
            <a:pathLst>
              <a:path w="2266509" h="2266509">
                <a:moveTo>
                  <a:pt x="0" y="0"/>
                </a:moveTo>
                <a:lnTo>
                  <a:pt x="2266509" y="0"/>
                </a:lnTo>
                <a:lnTo>
                  <a:pt x="2266509" y="2266510"/>
                </a:lnTo>
                <a:lnTo>
                  <a:pt x="0" y="22665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5" name="TextBox 5"/>
          <p:cNvSpPr txBox="1"/>
          <p:nvPr/>
        </p:nvSpPr>
        <p:spPr>
          <a:xfrm>
            <a:off x="4488485" y="495300"/>
            <a:ext cx="9391171" cy="651397"/>
          </a:xfrm>
          <a:prstGeom prst="rect">
            <a:avLst/>
          </a:prstGeom>
        </p:spPr>
        <p:txBody>
          <a:bodyPr wrap="square" lIns="0" tIns="0" rIns="0" bIns="0" rtlCol="0" anchor="t">
            <a:spAutoFit/>
          </a:bodyPr>
          <a:lstStyle/>
          <a:p>
            <a:pPr algn="ctr">
              <a:lnSpc>
                <a:spcPts val="5029"/>
              </a:lnSpc>
              <a:spcBef>
                <a:spcPct val="0"/>
              </a:spcBef>
            </a:pPr>
            <a:r>
              <a:rPr lang="es" sz="4800" b="1" dirty="0">
                <a:solidFill>
                  <a:srgbClr val="FFAA5A"/>
                </a:solidFill>
                <a:latin typeface="Aptos" panose="020B0004020202020204" pitchFamily="34" charset="0"/>
                <a:ea typeface="Inter Bold"/>
                <a:cs typeface="Inter Bold"/>
                <a:sym typeface="Inter Bold"/>
              </a:rPr>
              <a:t>LOS SIGUIENTES PRINCIPIOS:</a:t>
            </a:r>
          </a:p>
        </p:txBody>
      </p:sp>
      <p:sp>
        <p:nvSpPr>
          <p:cNvPr id="6" name="TextBox 6"/>
          <p:cNvSpPr txBox="1"/>
          <p:nvPr/>
        </p:nvSpPr>
        <p:spPr>
          <a:xfrm>
            <a:off x="4047426" y="2122607"/>
            <a:ext cx="4311381" cy="5751703"/>
          </a:xfrm>
          <a:prstGeom prst="rect">
            <a:avLst/>
          </a:prstGeom>
        </p:spPr>
        <p:txBody>
          <a:bodyPr wrap="square" lIns="0" tIns="0" rIns="0" bIns="0" rtlCol="0" anchor="t">
            <a:spAutoFit/>
          </a:bodyPr>
          <a:lstStyle/>
          <a:p>
            <a:pPr algn="ctr">
              <a:lnSpc>
                <a:spcPts val="5744"/>
              </a:lnSpc>
            </a:pPr>
            <a:r>
              <a:rPr lang="es" sz="4000" b="1" dirty="0">
                <a:solidFill>
                  <a:srgbClr val="000000"/>
                </a:solidFill>
                <a:latin typeface="Aptos" panose="020B0004020202020204" pitchFamily="34" charset="0"/>
                <a:ea typeface="Inter Bold"/>
                <a:cs typeface="Inter Bold"/>
                <a:sym typeface="Inter Bold"/>
              </a:rPr>
              <a:t>Corrección y transparencia</a:t>
            </a:r>
            <a:r>
              <a:rPr lang="es" sz="4000" b="1" dirty="0">
                <a:solidFill>
                  <a:srgbClr val="000000"/>
                </a:solidFill>
                <a:latin typeface="Aptos" panose="020B0004020202020204" pitchFamily="34" charset="0"/>
                <a:ea typeface="Inter"/>
                <a:cs typeface="Inter"/>
                <a:sym typeface="Inter"/>
              </a:rPr>
              <a:t>:</a:t>
            </a:r>
          </a:p>
          <a:p>
            <a:pPr algn="ctr">
              <a:lnSpc>
                <a:spcPts val="5744"/>
              </a:lnSpc>
            </a:pPr>
            <a:r>
              <a:rPr lang="es" sz="4000" dirty="0">
                <a:solidFill>
                  <a:srgbClr val="000000"/>
                </a:solidFill>
                <a:latin typeface="Aptos" panose="020B0004020202020204" pitchFamily="34" charset="0"/>
                <a:ea typeface="Inter"/>
                <a:cs typeface="Inter"/>
                <a:sym typeface="Inter"/>
              </a:rPr>
              <a:t>El interesado debe ser consciente de los datos que facilita, de ahí la ilegitimidad de algunas COOKIES.</a:t>
            </a:r>
          </a:p>
        </p:txBody>
      </p:sp>
      <p:sp>
        <p:nvSpPr>
          <p:cNvPr id="7" name="TextBox 7"/>
          <p:cNvSpPr txBox="1"/>
          <p:nvPr/>
        </p:nvSpPr>
        <p:spPr>
          <a:xfrm>
            <a:off x="9920223" y="2122607"/>
            <a:ext cx="4406099" cy="5807103"/>
          </a:xfrm>
          <a:prstGeom prst="rect">
            <a:avLst/>
          </a:prstGeom>
        </p:spPr>
        <p:txBody>
          <a:bodyPr wrap="square" lIns="0" tIns="0" rIns="0" bIns="0" rtlCol="0" anchor="t">
            <a:spAutoFit/>
          </a:bodyPr>
          <a:lstStyle/>
          <a:p>
            <a:pPr algn="ctr">
              <a:lnSpc>
                <a:spcPts val="5744"/>
              </a:lnSpc>
            </a:pPr>
            <a:r>
              <a:rPr lang="es" sz="4000" b="1" dirty="0">
                <a:solidFill>
                  <a:srgbClr val="000000"/>
                </a:solidFill>
                <a:latin typeface="Aptos" panose="020B0004020202020204" pitchFamily="34" charset="0"/>
                <a:ea typeface="Inter Bold"/>
                <a:cs typeface="Inter Bold"/>
                <a:sym typeface="Inter Bold"/>
              </a:rPr>
              <a:t>Limitación:</a:t>
            </a:r>
          </a:p>
          <a:p>
            <a:pPr algn="ctr">
              <a:lnSpc>
                <a:spcPts val="5744"/>
              </a:lnSpc>
            </a:pPr>
            <a:r>
              <a:rPr lang="es" sz="4000" dirty="0">
                <a:solidFill>
                  <a:srgbClr val="000000"/>
                </a:solidFill>
                <a:latin typeface="Aptos" panose="020B0004020202020204" pitchFamily="34" charset="0"/>
                <a:ea typeface="Inter"/>
                <a:cs typeface="Inter"/>
                <a:sym typeface="Inter"/>
              </a:rPr>
              <a:t>Los datos deben recopilarse de forma limitada en función de la finalidad; está prohibido recopilar datos innecesarios.</a:t>
            </a:r>
          </a:p>
        </p:txBody>
      </p:sp>
      <p:sp>
        <p:nvSpPr>
          <p:cNvPr id="8" name="Freeform 8"/>
          <p:cNvSpPr/>
          <p:nvPr/>
        </p:nvSpPr>
        <p:spPr>
          <a:xfrm rot="5400000">
            <a:off x="5670778" y="4994686"/>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9" name="Freeform 9"/>
          <p:cNvSpPr/>
          <p:nvPr/>
        </p:nvSpPr>
        <p:spPr>
          <a:xfrm rot="5400000">
            <a:off x="11179577" y="4994686"/>
            <a:ext cx="7348064" cy="321478"/>
          </a:xfrm>
          <a:custGeom>
            <a:avLst/>
            <a:gdLst/>
            <a:ahLst/>
            <a:cxnLst/>
            <a:rect l="l" t="t" r="r" b="b"/>
            <a:pathLst>
              <a:path w="7348064" h="321478">
                <a:moveTo>
                  <a:pt x="0" y="0"/>
                </a:moveTo>
                <a:lnTo>
                  <a:pt x="7348063" y="0"/>
                </a:lnTo>
                <a:lnTo>
                  <a:pt x="7348063" y="321478"/>
                </a:lnTo>
                <a:lnTo>
                  <a:pt x="0" y="3214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450" y="3568883"/>
            <a:ext cx="2337068" cy="2337068"/>
          </a:xfrm>
          <a:custGeom>
            <a:avLst/>
            <a:gdLst/>
            <a:ahLst/>
            <a:cxnLst/>
            <a:rect l="l" t="t" r="r" b="b"/>
            <a:pathLst>
              <a:path w="2337068" h="2337068">
                <a:moveTo>
                  <a:pt x="0" y="0"/>
                </a:moveTo>
                <a:lnTo>
                  <a:pt x="2337068" y="0"/>
                </a:lnTo>
                <a:lnTo>
                  <a:pt x="2337068" y="2337068"/>
                </a:lnTo>
                <a:lnTo>
                  <a:pt x="0" y="23370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k-SK"/>
          </a:p>
        </p:txBody>
      </p:sp>
      <p:sp>
        <p:nvSpPr>
          <p:cNvPr id="3" name="Freeform 3"/>
          <p:cNvSpPr/>
          <p:nvPr/>
        </p:nvSpPr>
        <p:spPr>
          <a:xfrm>
            <a:off x="15632294" y="3600289"/>
            <a:ext cx="2274256" cy="2274256"/>
          </a:xfrm>
          <a:custGeom>
            <a:avLst/>
            <a:gdLst/>
            <a:ahLst/>
            <a:cxnLst/>
            <a:rect l="l" t="t" r="r" b="b"/>
            <a:pathLst>
              <a:path w="2274256" h="2274256">
                <a:moveTo>
                  <a:pt x="0" y="0"/>
                </a:moveTo>
                <a:lnTo>
                  <a:pt x="2274256" y="0"/>
                </a:lnTo>
                <a:lnTo>
                  <a:pt x="2274256" y="2274256"/>
                </a:lnTo>
                <a:lnTo>
                  <a:pt x="0" y="22742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k-SK"/>
          </a:p>
        </p:txBody>
      </p:sp>
      <p:sp>
        <p:nvSpPr>
          <p:cNvPr id="4" name="TextBox 4"/>
          <p:cNvSpPr txBox="1"/>
          <p:nvPr/>
        </p:nvSpPr>
        <p:spPr>
          <a:xfrm>
            <a:off x="4214384" y="1662414"/>
            <a:ext cx="4038195" cy="6557308"/>
          </a:xfrm>
          <a:prstGeom prst="rect">
            <a:avLst/>
          </a:prstGeom>
        </p:spPr>
        <p:txBody>
          <a:bodyPr lIns="0" tIns="0" rIns="0" bIns="0" rtlCol="0" anchor="t">
            <a:spAutoFit/>
          </a:bodyPr>
          <a:lstStyle/>
          <a:p>
            <a:pPr algn="ctr">
              <a:lnSpc>
                <a:spcPts val="5744"/>
              </a:lnSpc>
            </a:pPr>
            <a:r>
              <a:rPr lang="es" sz="4000" b="1" dirty="0">
                <a:solidFill>
                  <a:srgbClr val="000000"/>
                </a:solidFill>
                <a:latin typeface="Aptos" panose="020B0004020202020204" pitchFamily="34" charset="0"/>
                <a:ea typeface="Inter Bold"/>
                <a:cs typeface="Inter Bold"/>
                <a:sym typeface="Inter Bold"/>
              </a:rPr>
              <a:t>Preservación:</a:t>
            </a:r>
            <a:r>
              <a:rPr lang="es" sz="4000" b="1" dirty="0">
                <a:solidFill>
                  <a:srgbClr val="000000"/>
                </a:solidFill>
                <a:latin typeface="Aptos" panose="020B0004020202020204" pitchFamily="34" charset="0"/>
                <a:ea typeface="Inter"/>
                <a:cs typeface="Inter"/>
                <a:sym typeface="Inter"/>
              </a:rPr>
              <a:t> </a:t>
            </a:r>
            <a:r>
              <a:rPr lang="es" sz="4000" dirty="0">
                <a:solidFill>
                  <a:srgbClr val="000000"/>
                </a:solidFill>
                <a:latin typeface="Aptos" panose="020B0004020202020204" pitchFamily="34" charset="0"/>
                <a:ea typeface="Inter"/>
                <a:cs typeface="Inter"/>
                <a:sym typeface="Inter"/>
              </a:rPr>
              <a:t>La información debe almacenarse utilizando técnicas que permitan conservarla sólo durante el tiempo necesario.</a:t>
            </a:r>
          </a:p>
          <a:p>
            <a:pPr algn="ctr">
              <a:lnSpc>
                <a:spcPts val="5907"/>
              </a:lnSpc>
            </a:pPr>
            <a:endParaRPr lang="en-US" sz="4000" dirty="0">
              <a:solidFill>
                <a:srgbClr val="000000"/>
              </a:solidFill>
              <a:latin typeface="Aptos" panose="020B0004020202020204" pitchFamily="34" charset="0"/>
              <a:ea typeface="Inter"/>
              <a:cs typeface="Inter"/>
              <a:sym typeface="Inter"/>
            </a:endParaRPr>
          </a:p>
        </p:txBody>
      </p:sp>
      <p:sp>
        <p:nvSpPr>
          <p:cNvPr id="5" name="TextBox 5"/>
          <p:cNvSpPr txBox="1"/>
          <p:nvPr/>
        </p:nvSpPr>
        <p:spPr>
          <a:xfrm>
            <a:off x="10076806" y="2095500"/>
            <a:ext cx="4146691" cy="5076133"/>
          </a:xfrm>
          <a:prstGeom prst="rect">
            <a:avLst/>
          </a:prstGeom>
        </p:spPr>
        <p:txBody>
          <a:bodyPr wrap="square" lIns="0" tIns="0" rIns="0" bIns="0" rtlCol="0" anchor="t">
            <a:spAutoFit/>
          </a:bodyPr>
          <a:lstStyle/>
          <a:p>
            <a:pPr algn="ctr">
              <a:lnSpc>
                <a:spcPts val="5744"/>
              </a:lnSpc>
            </a:pPr>
            <a:r>
              <a:rPr lang="es" sz="4000" b="1" dirty="0">
                <a:solidFill>
                  <a:srgbClr val="000000"/>
                </a:solidFill>
                <a:latin typeface="Aptos" panose="020B0004020202020204" pitchFamily="34" charset="0"/>
                <a:ea typeface="Inter Bold"/>
                <a:cs typeface="Inter Bold"/>
                <a:sym typeface="Inter Bold"/>
              </a:rPr>
              <a:t>Responsabilidad: </a:t>
            </a:r>
            <a:r>
              <a:rPr lang="es" sz="4000" dirty="0">
                <a:solidFill>
                  <a:srgbClr val="000000"/>
                </a:solidFill>
                <a:latin typeface="Aptos" panose="020B0004020202020204" pitchFamily="34" charset="0"/>
                <a:ea typeface="Inter"/>
                <a:cs typeface="Inter"/>
                <a:sym typeface="Inter"/>
              </a:rPr>
              <a:t>Los usuarios que recopilen datos deberán garantizar un nivel de seguridad adecuado.</a:t>
            </a:r>
          </a:p>
        </p:txBody>
      </p:sp>
      <p:sp>
        <p:nvSpPr>
          <p:cNvPr id="6" name="Freeform 6"/>
          <p:cNvSpPr/>
          <p:nvPr/>
        </p:nvSpPr>
        <p:spPr>
          <a:xfrm rot="5400000">
            <a:off x="-372862" y="4761738"/>
            <a:ext cx="7348064" cy="321478"/>
          </a:xfrm>
          <a:custGeom>
            <a:avLst/>
            <a:gdLst/>
            <a:ahLst/>
            <a:cxnLst/>
            <a:rect l="l" t="t" r="r" b="b"/>
            <a:pathLst>
              <a:path w="7348064" h="321478">
                <a:moveTo>
                  <a:pt x="0" y="0"/>
                </a:moveTo>
                <a:lnTo>
                  <a:pt x="7348064" y="0"/>
                </a:lnTo>
                <a:lnTo>
                  <a:pt x="7348064" y="321477"/>
                </a:lnTo>
                <a:lnTo>
                  <a:pt x="0" y="321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7" name="Freeform 7"/>
          <p:cNvSpPr/>
          <p:nvPr/>
        </p:nvSpPr>
        <p:spPr>
          <a:xfrm rot="5400000">
            <a:off x="5502692" y="4761738"/>
            <a:ext cx="7348064" cy="321478"/>
          </a:xfrm>
          <a:custGeom>
            <a:avLst/>
            <a:gdLst/>
            <a:ahLst/>
            <a:cxnLst/>
            <a:rect l="l" t="t" r="r" b="b"/>
            <a:pathLst>
              <a:path w="7348064" h="321478">
                <a:moveTo>
                  <a:pt x="0" y="0"/>
                </a:moveTo>
                <a:lnTo>
                  <a:pt x="7348063" y="0"/>
                </a:lnTo>
                <a:lnTo>
                  <a:pt x="7348063" y="321477"/>
                </a:lnTo>
                <a:lnTo>
                  <a:pt x="0" y="321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
        <p:nvSpPr>
          <p:cNvPr id="8" name="Freeform 8"/>
          <p:cNvSpPr/>
          <p:nvPr/>
        </p:nvSpPr>
        <p:spPr>
          <a:xfrm rot="5400000">
            <a:off x="11487183" y="4894044"/>
            <a:ext cx="7348064" cy="321478"/>
          </a:xfrm>
          <a:custGeom>
            <a:avLst/>
            <a:gdLst/>
            <a:ahLst/>
            <a:cxnLst/>
            <a:rect l="l" t="t" r="r" b="b"/>
            <a:pathLst>
              <a:path w="7348064" h="321478">
                <a:moveTo>
                  <a:pt x="0" y="0"/>
                </a:moveTo>
                <a:lnTo>
                  <a:pt x="7348064" y="0"/>
                </a:lnTo>
                <a:lnTo>
                  <a:pt x="7348064" y="321478"/>
                </a:lnTo>
                <a:lnTo>
                  <a:pt x="0" y="321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sk-SK"/>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bc9dea-9bf6-49de-a95a-f1fa7fcbbbfa">
      <Terms xmlns="http://schemas.microsoft.com/office/infopath/2007/PartnerControls"/>
    </lcf76f155ced4ddcb4097134ff3c332f>
    <TaxCatchAll xmlns="86c132ca-d2ce-4f1f-9992-28ad6e1060fc" xsi:nil="true"/>
  </documentManagement>
</p:properties>
</file>

<file path=customXml/itemProps1.xml><?xml version="1.0" encoding="utf-8"?>
<ds:datastoreItem xmlns:ds="http://schemas.openxmlformats.org/officeDocument/2006/customXml" ds:itemID="{C7ED1E21-B20C-468A-BFB8-6E9EE1A821C8}">
  <ds:schemaRefs>
    <ds:schemaRef ds:uri="http://schemas.microsoft.com/sharepoint/v3/contenttype/forms"/>
  </ds:schemaRefs>
</ds:datastoreItem>
</file>

<file path=customXml/itemProps2.xml><?xml version="1.0" encoding="utf-8"?>
<ds:datastoreItem xmlns:ds="http://schemas.openxmlformats.org/officeDocument/2006/customXml" ds:itemID="{AB364699-870C-4E3C-B08D-D846F5EEEE66}"/>
</file>

<file path=customXml/itemProps3.xml><?xml version="1.0" encoding="utf-8"?>
<ds:datastoreItem xmlns:ds="http://schemas.openxmlformats.org/officeDocument/2006/customXml" ds:itemID="{6C20E61D-657D-478B-888D-331D351B9FD1}">
  <ds:schemaRefs>
    <ds:schemaRef ds:uri="http://schemas.microsoft.com/office/2006/metadata/properties"/>
    <ds:schemaRef ds:uri="http://schemas.microsoft.com/office/infopath/2007/PartnerControls"/>
    <ds:schemaRef ds:uri="48bc9dea-9bf6-49de-a95a-f1fa7fcbbbfa"/>
    <ds:schemaRef ds:uri="86c132ca-d2ce-4f1f-9992-28ad6e1060fc"/>
    <ds:schemaRef ds:uri="c4569630-81ac-4fe0-a81e-3f9a2f8dc51d"/>
    <ds:schemaRef ds:uri="31b0f1b5-1a63-45f8-853b-22b3566b22e9"/>
  </ds:schemaRefs>
</ds:datastoreItem>
</file>

<file path=docProps/app.xml><?xml version="1.0" encoding="utf-8"?>
<Properties xmlns="http://schemas.openxmlformats.org/officeDocument/2006/extended-properties" xmlns:vt="http://schemas.openxmlformats.org/officeDocument/2006/docPropsVTypes">
  <TotalTime>156</TotalTime>
  <Words>2497</Words>
  <Application>Microsoft Office PowerPoint</Application>
  <PresentationFormat>Vlastná</PresentationFormat>
  <Paragraphs>147</Paragraphs>
  <Slides>25</Slides>
  <Notes>7</Notes>
  <HiddenSlides>0</HiddenSlides>
  <MMClips>0</MMClips>
  <ScaleCrop>false</ScaleCrop>
  <HeadingPairs>
    <vt:vector size="4" baseType="variant">
      <vt:variant>
        <vt:lpstr>Motív</vt:lpstr>
      </vt:variant>
      <vt:variant>
        <vt:i4>2</vt:i4>
      </vt:variant>
      <vt:variant>
        <vt:lpstr>Nadpisy snímok</vt:lpstr>
      </vt:variant>
      <vt:variant>
        <vt:i4>25</vt:i4>
      </vt:variant>
    </vt:vector>
  </HeadingPairs>
  <TitlesOfParts>
    <vt:vector size="27" baseType="lpstr">
      <vt:lpstr>Office Theme</vt:lpstr>
      <vt:lpstr>Motív Office</vt:lpstr>
      <vt:lpstr>Privacidad digital: tipos de privacidad digital  </vt:lpstr>
      <vt:lpstr>Prezentácia programu PowerPoint</vt:lpstr>
      <vt:lpstr>PRIVACIDAD DE LA INFORMACIÓN</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CONSEJOS</vt:lpstr>
      <vt:lpstr>PRIVACIDAD DE LAS COMUNICACIONES</vt:lpstr>
      <vt:lpstr>Prezentácia programu PowerPoint</vt:lpstr>
      <vt:lpstr>Prezentácia programu PowerPoint</vt:lpstr>
      <vt:lpstr>ENSEÑANZA DE LA PRIVACIDAD DIGITAL</vt:lpstr>
      <vt:lpstr>Para emprender este proceso se plantearán una serie de preguntas que motivarán la reflexión sobre prácticas cotidianas, seguidas de la participación en diversas actividades:</vt:lpstr>
      <vt:lpstr>Prezentácia programu PowerPoint</vt:lpstr>
      <vt:lpstr>Crucigrama ​</vt:lpstr>
      <vt:lpstr>Prezentácia programu PowerPoint</vt:lpstr>
      <vt:lpstr>OTRA ACTIVIDAD:  TALLERES DE CONFIGURACIÓN DE PRIVACIDAD</vt:lpstr>
      <vt:lpstr>Prezentácia programu PowerPoint</vt:lpstr>
      <vt:lpstr>Prezentácia programu PowerPoint</vt:lpstr>
      <vt:lpstr>Prezentácia programu PowerPoint</vt:lpstr>
      <vt:lpstr>Prezentácia programu PowerPoint</vt:lpstr>
      <vt:lpstr>PRUEBA FINAL</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DIGIWELL: 3. Types of Digital Privacy and Teaching Digital Privacy</dc:title>
  <dc:creator>hola hola</dc:creator>
  <cp:lastModifiedBy>aifed</cp:lastModifiedBy>
  <cp:revision>33</cp:revision>
  <dcterms:created xsi:type="dcterms:W3CDTF">2006-08-16T00:00:00Z</dcterms:created>
  <dcterms:modified xsi:type="dcterms:W3CDTF">2024-10-23T12:35:09Z</dcterms:modified>
  <dc:identifier>DAGKiPXeoDI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