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70" r:id="rId5"/>
  </p:sldMasterIdLst>
  <p:notesMasterIdLst>
    <p:notesMasterId r:id="rId16"/>
  </p:notesMasterIdLst>
  <p:sldIdLst>
    <p:sldId id="307" r:id="rId6"/>
    <p:sldId id="310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265" r:id="rId15"/>
  </p:sldIdLst>
  <p:sldSz cx="18288000" cy="10287000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Inter" panose="020B0604020202020204" charset="0"/>
      <p:regular r:id="rId21"/>
    </p:embeddedFont>
  </p:embeddedFontLst>
  <p:defaultTextStyle>
    <a:defPPr>
      <a:defRPr lang="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83823-8020-43A7-A464-806DC97C1E90}" v="4" dt="2024-09-25T12:47:11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7F8C5-2147-47F9-A575-B57D292C9C0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D996AC3-2EDE-4221-85AD-C1349B49BC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" sz="36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Entendiendo la privacidad digital</a:t>
          </a:r>
          <a:endParaRPr lang="en-US" sz="3600" dirty="0">
            <a:latin typeface="Aptos" panose="020B0004020202020204" pitchFamily="34" charset="0"/>
          </a:endParaRPr>
        </a:p>
      </dgm:t>
    </dgm:pt>
    <dgm:pt modelId="{4CB0B043-98FF-4B67-8BFD-9ED36802F02C}" type="parTrans" cxnId="{1F9BA073-B6FB-4F9F-A167-C19854217788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D8534C3A-9749-4FD8-BDFB-E707F39AB874}" type="sibTrans" cxnId="{1F9BA073-B6FB-4F9F-A167-C19854217788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EC11C502-9B59-4944-92F6-0B5403136BA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" sz="36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Suplantación de identidad (phishing)</a:t>
          </a:r>
          <a:endParaRPr lang="en-US" sz="3600" dirty="0">
            <a:latin typeface="Aptos" panose="020B0004020202020204" pitchFamily="34" charset="0"/>
          </a:endParaRPr>
        </a:p>
      </dgm:t>
    </dgm:pt>
    <dgm:pt modelId="{DE40E66C-F261-44F1-87FF-6A2AD644B46E}" type="parTrans" cxnId="{63F379C3-1953-4323-A6AF-8CFB3E4A9566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4DF339E1-469F-4B71-A228-3D55713A966E}" type="sibTrans" cxnId="{63F379C3-1953-4323-A6AF-8CFB3E4A9566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5A5933B3-638B-42D8-BAAB-8A126D8C74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" sz="36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Tipos de privacidad digital y enseñanza de la privacidad digital</a:t>
          </a:r>
          <a:endParaRPr lang="en-US" sz="3600" dirty="0">
            <a:latin typeface="Aptos" panose="020B0004020202020204" pitchFamily="34" charset="0"/>
          </a:endParaRPr>
        </a:p>
      </dgm:t>
    </dgm:pt>
    <dgm:pt modelId="{ACAF7926-6414-40AE-99D8-F45652477851}" type="parTrans" cxnId="{C78E26E0-F2DD-4E75-8ABB-051DEECE9D8C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C51B2801-8AD2-4EED-A6DB-C80FF3221A60}" type="sibTrans" cxnId="{C78E26E0-F2DD-4E75-8ABB-051DEECE9D8C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8AF853E4-DB97-48F1-84F3-C8399B8A6FDA}" type="pres">
      <dgm:prSet presAssocID="{AE67F8C5-2147-47F9-A575-B57D292C9C0F}" presName="root" presStyleCnt="0">
        <dgm:presLayoutVars>
          <dgm:dir/>
          <dgm:resizeHandles val="exact"/>
        </dgm:presLayoutVars>
      </dgm:prSet>
      <dgm:spPr/>
    </dgm:pt>
    <dgm:pt modelId="{6BFD1360-B63E-4B52-AD95-431D9B1EEB29}" type="pres">
      <dgm:prSet presAssocID="{FD996AC3-2EDE-4221-85AD-C1349B49BC6A}" presName="compNode" presStyleCnt="0"/>
      <dgm:spPr/>
    </dgm:pt>
    <dgm:pt modelId="{24E1595C-940F-4853-BA17-8FAEAE300119}" type="pres">
      <dgm:prSet presAssocID="{FD996AC3-2EDE-4221-85AD-C1349B49BC6A}" presName="bgRect" presStyleLbl="bgShp" presStyleIdx="0" presStyleCnt="3"/>
      <dgm:spPr/>
    </dgm:pt>
    <dgm:pt modelId="{DC209CF7-3659-4AC9-BBFF-CFE6F7074607}" type="pres">
      <dgm:prSet presAssocID="{FD996AC3-2EDE-4221-85AD-C1349B49BC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7F40582-A17C-4F0F-9B89-D354A336F60D}" type="pres">
      <dgm:prSet presAssocID="{FD996AC3-2EDE-4221-85AD-C1349B49BC6A}" presName="spaceRect" presStyleCnt="0"/>
      <dgm:spPr/>
    </dgm:pt>
    <dgm:pt modelId="{41DAD9CF-F3FF-41E2-85B8-C0C1451D1B28}" type="pres">
      <dgm:prSet presAssocID="{FD996AC3-2EDE-4221-85AD-C1349B49BC6A}" presName="parTx" presStyleLbl="revTx" presStyleIdx="0" presStyleCnt="3">
        <dgm:presLayoutVars>
          <dgm:chMax val="0"/>
          <dgm:chPref val="0"/>
        </dgm:presLayoutVars>
      </dgm:prSet>
      <dgm:spPr/>
    </dgm:pt>
    <dgm:pt modelId="{A10EFF49-B96E-45FD-A90B-08A5DE75A669}" type="pres">
      <dgm:prSet presAssocID="{D8534C3A-9749-4FD8-BDFB-E707F39AB874}" presName="sibTrans" presStyleCnt="0"/>
      <dgm:spPr/>
    </dgm:pt>
    <dgm:pt modelId="{7248FAD2-0C94-43D3-AB50-F74516399259}" type="pres">
      <dgm:prSet presAssocID="{EC11C502-9B59-4944-92F6-0B5403136BAE}" presName="compNode" presStyleCnt="0"/>
      <dgm:spPr/>
    </dgm:pt>
    <dgm:pt modelId="{92BEC152-C731-4B64-BDDD-1D21023C74A8}" type="pres">
      <dgm:prSet presAssocID="{EC11C502-9B59-4944-92F6-0B5403136BAE}" presName="bgRect" presStyleLbl="bgShp" presStyleIdx="1" presStyleCnt="3"/>
      <dgm:spPr/>
    </dgm:pt>
    <dgm:pt modelId="{B43AF1C9-7FE3-4CF5-BE9B-3BD0425083F5}" type="pres">
      <dgm:prSet presAssocID="{EC11C502-9B59-4944-92F6-0B5403136BA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utvy"/>
        </a:ext>
      </dgm:extLst>
    </dgm:pt>
    <dgm:pt modelId="{304D1587-8850-4A75-8B2E-FBB31E4BEDA4}" type="pres">
      <dgm:prSet presAssocID="{EC11C502-9B59-4944-92F6-0B5403136BAE}" presName="spaceRect" presStyleCnt="0"/>
      <dgm:spPr/>
    </dgm:pt>
    <dgm:pt modelId="{F8D5F57F-7ECD-4C89-9247-E07567271F8F}" type="pres">
      <dgm:prSet presAssocID="{EC11C502-9B59-4944-92F6-0B5403136BAE}" presName="parTx" presStyleLbl="revTx" presStyleIdx="1" presStyleCnt="3">
        <dgm:presLayoutVars>
          <dgm:chMax val="0"/>
          <dgm:chPref val="0"/>
        </dgm:presLayoutVars>
      </dgm:prSet>
      <dgm:spPr/>
    </dgm:pt>
    <dgm:pt modelId="{67A6B1FC-8762-4538-86F2-4F092F4E5141}" type="pres">
      <dgm:prSet presAssocID="{4DF339E1-469F-4B71-A228-3D55713A966E}" presName="sibTrans" presStyleCnt="0"/>
      <dgm:spPr/>
    </dgm:pt>
    <dgm:pt modelId="{ABCCAF86-3B7F-4D26-840E-AEC58AB86820}" type="pres">
      <dgm:prSet presAssocID="{5A5933B3-638B-42D8-BAAB-8A126D8C74F7}" presName="compNode" presStyleCnt="0"/>
      <dgm:spPr/>
    </dgm:pt>
    <dgm:pt modelId="{07166F23-EA91-416E-8F69-A26170DAB8E6}" type="pres">
      <dgm:prSet presAssocID="{5A5933B3-638B-42D8-BAAB-8A126D8C74F7}" presName="bgRect" presStyleLbl="bgShp" presStyleIdx="2" presStyleCnt="3"/>
      <dgm:spPr/>
    </dgm:pt>
    <dgm:pt modelId="{138A013D-D306-4FAB-B724-3BDADEB2542C}" type="pres">
      <dgm:prSet presAssocID="{5A5933B3-638B-42D8-BAAB-8A126D8C74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24EF4017-DBCF-4EFE-9CCA-76A307A39141}" type="pres">
      <dgm:prSet presAssocID="{5A5933B3-638B-42D8-BAAB-8A126D8C74F7}" presName="spaceRect" presStyleCnt="0"/>
      <dgm:spPr/>
    </dgm:pt>
    <dgm:pt modelId="{8EB783B9-06BD-48D3-B20E-0FBC45BE652D}" type="pres">
      <dgm:prSet presAssocID="{5A5933B3-638B-42D8-BAAB-8A126D8C74F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4DF4D02-C206-4DF6-93F0-03BDECC39512}" type="presOf" srcId="{5A5933B3-638B-42D8-BAAB-8A126D8C74F7}" destId="{8EB783B9-06BD-48D3-B20E-0FBC45BE652D}" srcOrd="0" destOrd="0" presId="urn:microsoft.com/office/officeart/2018/2/layout/IconVerticalSolidList"/>
    <dgm:cxn modelId="{02C6933E-0539-49E1-A8DC-1175BA4C5BD1}" type="presOf" srcId="{FD996AC3-2EDE-4221-85AD-C1349B49BC6A}" destId="{41DAD9CF-F3FF-41E2-85B8-C0C1451D1B28}" srcOrd="0" destOrd="0" presId="urn:microsoft.com/office/officeart/2018/2/layout/IconVerticalSolidList"/>
    <dgm:cxn modelId="{1F9BA073-B6FB-4F9F-A167-C19854217788}" srcId="{AE67F8C5-2147-47F9-A575-B57D292C9C0F}" destId="{FD996AC3-2EDE-4221-85AD-C1349B49BC6A}" srcOrd="0" destOrd="0" parTransId="{4CB0B043-98FF-4B67-8BFD-9ED36802F02C}" sibTransId="{D8534C3A-9749-4FD8-BDFB-E707F39AB874}"/>
    <dgm:cxn modelId="{63F379C3-1953-4323-A6AF-8CFB3E4A9566}" srcId="{AE67F8C5-2147-47F9-A575-B57D292C9C0F}" destId="{EC11C502-9B59-4944-92F6-0B5403136BAE}" srcOrd="1" destOrd="0" parTransId="{DE40E66C-F261-44F1-87FF-6A2AD644B46E}" sibTransId="{4DF339E1-469F-4B71-A228-3D55713A966E}"/>
    <dgm:cxn modelId="{C78E26E0-F2DD-4E75-8ABB-051DEECE9D8C}" srcId="{AE67F8C5-2147-47F9-A575-B57D292C9C0F}" destId="{5A5933B3-638B-42D8-BAAB-8A126D8C74F7}" srcOrd="2" destOrd="0" parTransId="{ACAF7926-6414-40AE-99D8-F45652477851}" sibTransId="{C51B2801-8AD2-4EED-A6DB-C80FF3221A60}"/>
    <dgm:cxn modelId="{3F60A8E6-4D0E-4358-89F7-09F67F2BBE8C}" type="presOf" srcId="{EC11C502-9B59-4944-92F6-0B5403136BAE}" destId="{F8D5F57F-7ECD-4C89-9247-E07567271F8F}" srcOrd="0" destOrd="0" presId="urn:microsoft.com/office/officeart/2018/2/layout/IconVerticalSolidList"/>
    <dgm:cxn modelId="{A44F28F7-7D60-44CF-8C54-111CBE3AABDC}" type="presOf" srcId="{AE67F8C5-2147-47F9-A575-B57D292C9C0F}" destId="{8AF853E4-DB97-48F1-84F3-C8399B8A6FDA}" srcOrd="0" destOrd="0" presId="urn:microsoft.com/office/officeart/2018/2/layout/IconVerticalSolidList"/>
    <dgm:cxn modelId="{0CCF3DA0-0FF0-4361-A013-1DD549843EE1}" type="presParOf" srcId="{8AF853E4-DB97-48F1-84F3-C8399B8A6FDA}" destId="{6BFD1360-B63E-4B52-AD95-431D9B1EEB29}" srcOrd="0" destOrd="0" presId="urn:microsoft.com/office/officeart/2018/2/layout/IconVerticalSolidList"/>
    <dgm:cxn modelId="{6322E521-F69C-46D1-B440-3CBAAD76AB60}" type="presParOf" srcId="{6BFD1360-B63E-4B52-AD95-431D9B1EEB29}" destId="{24E1595C-940F-4853-BA17-8FAEAE300119}" srcOrd="0" destOrd="0" presId="urn:microsoft.com/office/officeart/2018/2/layout/IconVerticalSolidList"/>
    <dgm:cxn modelId="{DB7A4852-5B7A-43A8-B602-3894441B98CD}" type="presParOf" srcId="{6BFD1360-B63E-4B52-AD95-431D9B1EEB29}" destId="{DC209CF7-3659-4AC9-BBFF-CFE6F7074607}" srcOrd="1" destOrd="0" presId="urn:microsoft.com/office/officeart/2018/2/layout/IconVerticalSolidList"/>
    <dgm:cxn modelId="{A001CB3D-37FC-473A-A8EE-40965486C8B2}" type="presParOf" srcId="{6BFD1360-B63E-4B52-AD95-431D9B1EEB29}" destId="{67F40582-A17C-4F0F-9B89-D354A336F60D}" srcOrd="2" destOrd="0" presId="urn:microsoft.com/office/officeart/2018/2/layout/IconVerticalSolidList"/>
    <dgm:cxn modelId="{7AAB9B6E-7475-44A8-B4A0-69BFD787889A}" type="presParOf" srcId="{6BFD1360-B63E-4B52-AD95-431D9B1EEB29}" destId="{41DAD9CF-F3FF-41E2-85B8-C0C1451D1B28}" srcOrd="3" destOrd="0" presId="urn:microsoft.com/office/officeart/2018/2/layout/IconVerticalSolidList"/>
    <dgm:cxn modelId="{714CF484-CB21-4A10-B97E-AC03298568FE}" type="presParOf" srcId="{8AF853E4-DB97-48F1-84F3-C8399B8A6FDA}" destId="{A10EFF49-B96E-45FD-A90B-08A5DE75A669}" srcOrd="1" destOrd="0" presId="urn:microsoft.com/office/officeart/2018/2/layout/IconVerticalSolidList"/>
    <dgm:cxn modelId="{3D781302-8897-4870-9847-8BE7318CEBAB}" type="presParOf" srcId="{8AF853E4-DB97-48F1-84F3-C8399B8A6FDA}" destId="{7248FAD2-0C94-43D3-AB50-F74516399259}" srcOrd="2" destOrd="0" presId="urn:microsoft.com/office/officeart/2018/2/layout/IconVerticalSolidList"/>
    <dgm:cxn modelId="{F32DEEC8-0CDD-4AFF-B2D2-DA84AA00F0D9}" type="presParOf" srcId="{7248FAD2-0C94-43D3-AB50-F74516399259}" destId="{92BEC152-C731-4B64-BDDD-1D21023C74A8}" srcOrd="0" destOrd="0" presId="urn:microsoft.com/office/officeart/2018/2/layout/IconVerticalSolidList"/>
    <dgm:cxn modelId="{86510A04-5D90-4EC5-A074-100550B39246}" type="presParOf" srcId="{7248FAD2-0C94-43D3-AB50-F74516399259}" destId="{B43AF1C9-7FE3-4CF5-BE9B-3BD0425083F5}" srcOrd="1" destOrd="0" presId="urn:microsoft.com/office/officeart/2018/2/layout/IconVerticalSolidList"/>
    <dgm:cxn modelId="{42BB99BA-2FA7-4747-BEA2-9A09FE0A95E1}" type="presParOf" srcId="{7248FAD2-0C94-43D3-AB50-F74516399259}" destId="{304D1587-8850-4A75-8B2E-FBB31E4BEDA4}" srcOrd="2" destOrd="0" presId="urn:microsoft.com/office/officeart/2018/2/layout/IconVerticalSolidList"/>
    <dgm:cxn modelId="{8BB1E70B-DFF5-4C4C-9753-67E35BEDB15B}" type="presParOf" srcId="{7248FAD2-0C94-43D3-AB50-F74516399259}" destId="{F8D5F57F-7ECD-4C89-9247-E07567271F8F}" srcOrd="3" destOrd="0" presId="urn:microsoft.com/office/officeart/2018/2/layout/IconVerticalSolidList"/>
    <dgm:cxn modelId="{582287C3-2B1E-421F-BB11-5A876078F8C6}" type="presParOf" srcId="{8AF853E4-DB97-48F1-84F3-C8399B8A6FDA}" destId="{67A6B1FC-8762-4538-86F2-4F092F4E5141}" srcOrd="3" destOrd="0" presId="urn:microsoft.com/office/officeart/2018/2/layout/IconVerticalSolidList"/>
    <dgm:cxn modelId="{2252828D-8D13-408F-B651-9A0A9C199A3E}" type="presParOf" srcId="{8AF853E4-DB97-48F1-84F3-C8399B8A6FDA}" destId="{ABCCAF86-3B7F-4D26-840E-AEC58AB86820}" srcOrd="4" destOrd="0" presId="urn:microsoft.com/office/officeart/2018/2/layout/IconVerticalSolidList"/>
    <dgm:cxn modelId="{122AE5DD-97F8-43BB-B110-275FC7F8B5D7}" type="presParOf" srcId="{ABCCAF86-3B7F-4D26-840E-AEC58AB86820}" destId="{07166F23-EA91-416E-8F69-A26170DAB8E6}" srcOrd="0" destOrd="0" presId="urn:microsoft.com/office/officeart/2018/2/layout/IconVerticalSolidList"/>
    <dgm:cxn modelId="{0E90A734-2C2A-4C3E-9250-0D325447091E}" type="presParOf" srcId="{ABCCAF86-3B7F-4D26-840E-AEC58AB86820}" destId="{138A013D-D306-4FAB-B724-3BDADEB2542C}" srcOrd="1" destOrd="0" presId="urn:microsoft.com/office/officeart/2018/2/layout/IconVerticalSolidList"/>
    <dgm:cxn modelId="{5933F35C-D4CB-49E9-BB19-54A0ABEB0F80}" type="presParOf" srcId="{ABCCAF86-3B7F-4D26-840E-AEC58AB86820}" destId="{24EF4017-DBCF-4EFE-9CCA-76A307A39141}" srcOrd="2" destOrd="0" presId="urn:microsoft.com/office/officeart/2018/2/layout/IconVerticalSolidList"/>
    <dgm:cxn modelId="{A2DF1D46-8645-4A57-9815-2F7914AF1232}" type="presParOf" srcId="{ABCCAF86-3B7F-4D26-840E-AEC58AB86820}" destId="{8EB783B9-06BD-48D3-B20E-0FBC45BE65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1595C-940F-4853-BA17-8FAEAE300119}">
      <dsp:nvSpPr>
        <dsp:cNvPr id="0" name=""/>
        <dsp:cNvSpPr/>
      </dsp:nvSpPr>
      <dsp:spPr>
        <a:xfrm>
          <a:off x="0" y="883"/>
          <a:ext cx="16306800" cy="20677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09CF7-3659-4AC9-BBFF-CFE6F7074607}">
      <dsp:nvSpPr>
        <dsp:cNvPr id="0" name=""/>
        <dsp:cNvSpPr/>
      </dsp:nvSpPr>
      <dsp:spPr>
        <a:xfrm>
          <a:off x="625503" y="466134"/>
          <a:ext cx="1137279" cy="11372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AD9CF-F3FF-41E2-85B8-C0C1451D1B28}">
      <dsp:nvSpPr>
        <dsp:cNvPr id="0" name=""/>
        <dsp:cNvSpPr/>
      </dsp:nvSpPr>
      <dsp:spPr>
        <a:xfrm>
          <a:off x="2388286" y="883"/>
          <a:ext cx="13918513" cy="206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840" tIns="218840" rIns="218840" bIns="2188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36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Entendiendo la privacidad digital</a:t>
          </a:r>
          <a:endParaRPr lang="en-US" sz="3600" kern="1200" dirty="0">
            <a:latin typeface="Aptos" panose="020B0004020202020204" pitchFamily="34" charset="0"/>
          </a:endParaRPr>
        </a:p>
      </dsp:txBody>
      <dsp:txXfrm>
        <a:off x="2388286" y="883"/>
        <a:ext cx="13918513" cy="2067780"/>
      </dsp:txXfrm>
    </dsp:sp>
    <dsp:sp modelId="{92BEC152-C731-4B64-BDDD-1D21023C74A8}">
      <dsp:nvSpPr>
        <dsp:cNvPr id="0" name=""/>
        <dsp:cNvSpPr/>
      </dsp:nvSpPr>
      <dsp:spPr>
        <a:xfrm>
          <a:off x="0" y="2585609"/>
          <a:ext cx="16306800" cy="20677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AF1C9-7FE3-4CF5-BE9B-3BD0425083F5}">
      <dsp:nvSpPr>
        <dsp:cNvPr id="0" name=""/>
        <dsp:cNvSpPr/>
      </dsp:nvSpPr>
      <dsp:spPr>
        <a:xfrm>
          <a:off x="625503" y="3050860"/>
          <a:ext cx="1137279" cy="11372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5F57F-7ECD-4C89-9247-E07567271F8F}">
      <dsp:nvSpPr>
        <dsp:cNvPr id="0" name=""/>
        <dsp:cNvSpPr/>
      </dsp:nvSpPr>
      <dsp:spPr>
        <a:xfrm>
          <a:off x="2388286" y="2585609"/>
          <a:ext cx="13918513" cy="206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840" tIns="218840" rIns="218840" bIns="2188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36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Suplantación de identidad (phishing)</a:t>
          </a:r>
          <a:endParaRPr lang="en-US" sz="3600" kern="1200" dirty="0">
            <a:latin typeface="Aptos" panose="020B0004020202020204" pitchFamily="34" charset="0"/>
          </a:endParaRPr>
        </a:p>
      </dsp:txBody>
      <dsp:txXfrm>
        <a:off x="2388286" y="2585609"/>
        <a:ext cx="13918513" cy="2067780"/>
      </dsp:txXfrm>
    </dsp:sp>
    <dsp:sp modelId="{07166F23-EA91-416E-8F69-A26170DAB8E6}">
      <dsp:nvSpPr>
        <dsp:cNvPr id="0" name=""/>
        <dsp:cNvSpPr/>
      </dsp:nvSpPr>
      <dsp:spPr>
        <a:xfrm>
          <a:off x="0" y="5170335"/>
          <a:ext cx="16306800" cy="20677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A013D-D306-4FAB-B724-3BDADEB2542C}">
      <dsp:nvSpPr>
        <dsp:cNvPr id="0" name=""/>
        <dsp:cNvSpPr/>
      </dsp:nvSpPr>
      <dsp:spPr>
        <a:xfrm>
          <a:off x="625503" y="5635586"/>
          <a:ext cx="1137279" cy="11372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783B9-06BD-48D3-B20E-0FBC45BE652D}">
      <dsp:nvSpPr>
        <dsp:cNvPr id="0" name=""/>
        <dsp:cNvSpPr/>
      </dsp:nvSpPr>
      <dsp:spPr>
        <a:xfrm>
          <a:off x="2388286" y="5170335"/>
          <a:ext cx="13918513" cy="206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840" tIns="218840" rIns="218840" bIns="2188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36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Tipos de privacidad digital y enseñanza de la privacidad digital</a:t>
          </a:r>
          <a:endParaRPr lang="en-US" sz="3600" kern="1200" dirty="0">
            <a:latin typeface="Aptos" panose="020B0004020202020204" pitchFamily="34" charset="0"/>
          </a:endParaRPr>
        </a:p>
      </dsp:txBody>
      <dsp:txXfrm>
        <a:off x="2388286" y="5170335"/>
        <a:ext cx="13918513" cy="2067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7DF2F-0779-4616-A06E-073C6486C414}" type="datetimeFigureOut">
              <a:rPr lang="sk-SK" smtClean="0"/>
              <a:t>14. 10. 2024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50750-AFB1-4241-A9C5-1FD29CA50F99}" type="slidenum">
              <a:rPr lang="sk-SK" smtClean="0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223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B9E2A-6BBB-43F5-B176-C8B3CC091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07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50750-AFB1-4241-A9C5-1FD29CA50F9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876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50750-AFB1-4241-A9C5-1FD29CA50F9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103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50750-AFB1-4241-A9C5-1FD29CA50F9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25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2286000" y="3974221"/>
            <a:ext cx="13716000" cy="111797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945758" y="1563092"/>
            <a:ext cx="1439648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39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606056" y="8872697"/>
            <a:ext cx="17403866" cy="1185078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852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69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287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26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536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244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29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3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36674" y="2488019"/>
            <a:ext cx="15994026" cy="591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15117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>
          <a:srgbClr val="FFAA5A"/>
        </a:buClr>
        <a:buFont typeface="Wingdings" panose="05000000000000000000" pitchFamily="2" charset="2"/>
        <a:buChar char="q"/>
        <a:defRPr sz="4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hyperlink" Target="https://researchoutreach.org/articles/sender-controlled-private-email-electronic-privacy-epriv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jp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337" y="2375990"/>
            <a:ext cx="8002395" cy="2216265"/>
          </a:xfrm>
        </p:spPr>
        <p:txBody>
          <a:bodyPr vert="horz" lIns="137160" tIns="68580" rIns="137160" bIns="68580" rtlCol="0" anchor="b">
            <a:normAutofit/>
          </a:bodyPr>
          <a:lstStyle/>
          <a:p>
            <a:pPr algn="ctr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</a:pPr>
            <a:r>
              <a:rPr lang="es" sz="48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Privacidad digital: </a:t>
            </a:r>
            <a:br>
              <a:rPr lang="sk-SK" sz="48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s" sz="4800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Conclusiones</a:t>
            </a:r>
            <a:endParaRPr lang="en-US" sz="4800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23" y="1099211"/>
            <a:ext cx="3610221" cy="794064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88" y="7726580"/>
            <a:ext cx="1225763" cy="1166504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87" y="7908668"/>
            <a:ext cx="177802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070" y="7864128"/>
            <a:ext cx="1159515" cy="1524006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585" y="7820121"/>
            <a:ext cx="152623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823" y="7812559"/>
            <a:ext cx="1823235" cy="846770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49" y="8656873"/>
            <a:ext cx="239744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535" y="8834133"/>
            <a:ext cx="2362758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519" y="8793872"/>
            <a:ext cx="2236985" cy="4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11433107" y="5530191"/>
            <a:ext cx="3720329" cy="2060598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/>
            <a:r>
              <a:rPr lang="en-US" sz="2100" dirty="0">
                <a:solidFill>
                  <a:prstClr val="black"/>
                </a:solidFill>
                <a:latin typeface="Aptos" panose="02110004020202020204"/>
              </a:rPr>
              <a:t>Building Digital Resilience ​</a:t>
            </a:r>
          </a:p>
          <a:p>
            <a:pPr algn="ctr" defTabSz="1371600"/>
            <a:r>
              <a:rPr lang="en-US" sz="2100" dirty="0">
                <a:solidFill>
                  <a:prstClr val="black"/>
                </a:solidFill>
                <a:latin typeface="Aptos" panose="02110004020202020204"/>
              </a:rPr>
              <a:t>by Making Digital Wellbeing ​</a:t>
            </a:r>
          </a:p>
          <a:p>
            <a:pPr algn="ctr" defTabSz="1371600"/>
            <a:r>
              <a:rPr lang="en-US" sz="2100" dirty="0">
                <a:solidFill>
                  <a:prstClr val="black"/>
                </a:solidFill>
                <a:latin typeface="Aptos" panose="02110004020202020204"/>
              </a:rPr>
              <a:t>and Security Accessible to All​</a:t>
            </a:r>
            <a:br>
              <a:rPr lang="en-US" sz="21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es" sz="1650" dirty="0">
                <a:solidFill>
                  <a:prstClr val="black"/>
                </a:solidFill>
                <a:latin typeface="Aptos" panose="02110004020202020204"/>
              </a:rPr>
              <a:t>2022-2-SK01-KA220-ADU-000096888</a:t>
            </a:r>
            <a:endParaRPr lang="en-GB" sz="2100" dirty="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FE115C06-2DA3-1E38-A8ED-4AAEF9D0755A}"/>
              </a:ext>
            </a:extLst>
          </p:cNvPr>
          <p:cNvGrpSpPr/>
          <p:nvPr/>
        </p:nvGrpSpPr>
        <p:grpSpPr>
          <a:xfrm>
            <a:off x="-705636" y="1934355"/>
            <a:ext cx="9207105" cy="5238753"/>
            <a:chOff x="-1118443" y="1146344"/>
            <a:chExt cx="10365960" cy="6096000"/>
          </a:xfrm>
        </p:grpSpPr>
        <p:pic>
          <p:nvPicPr>
            <p:cNvPr id="4" name="Obrázok 3" descr="Obrázok, na ktorom je text, diagram, kruh, snímka obrazovky&#10;&#10;Automaticky generovaný popis">
              <a:extLst>
                <a:ext uri="{FF2B5EF4-FFF2-40B4-BE49-F238E27FC236}">
                  <a16:creationId xmlns:a16="http://schemas.microsoft.com/office/drawing/2014/main" id="{522C4227-5728-9B30-65CA-BE06791A4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75017" y="1146344"/>
              <a:ext cx="8572500" cy="6096000"/>
            </a:xfrm>
            <a:prstGeom prst="rect">
              <a:avLst/>
            </a:prstGeom>
          </p:spPr>
        </p:pic>
        <p:pic>
          <p:nvPicPr>
            <p:cNvPr id="5" name="Picture 2" descr="Free Concept Of Data Privacy And Policy Illustration - Free Download  Business Illustrations | IconScout">
              <a:extLst>
                <a:ext uri="{FF2B5EF4-FFF2-40B4-BE49-F238E27FC236}">
                  <a16:creationId xmlns:a16="http://schemas.microsoft.com/office/drawing/2014/main" id="{729FD8EC-332C-8D10-4A62-29F5A519F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443" y="1638300"/>
              <a:ext cx="7620000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006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8447" y="981075"/>
            <a:ext cx="17351106" cy="833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4000" b="1" dirty="0">
                <a:solidFill>
                  <a:srgbClr val="92BAB5"/>
                </a:solidFill>
                <a:latin typeface="Aptos"/>
                <a:ea typeface="Inter"/>
                <a:cs typeface="Inter"/>
                <a:sym typeface="Inter"/>
              </a:rPr>
              <a:t>Licencia libre 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El producto desarrollado aquí como parte del proyecto "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Building Digital Resilience by Making Digital Wellbeing and Security Accessible to All </a:t>
            </a: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2022-2-SK01-KA220-ADU-000096888" se desarrolló con el apoyo de la Comisión Europea y refleja exclusivamente la opinión del autor. La Comisión Europea no es responsable del contenido de los documentos.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3200" dirty="0">
                <a:latin typeface="Aptos"/>
                <a:ea typeface="Inter"/>
                <a:cs typeface="Inter"/>
                <a:sym typeface="Inter"/>
              </a:rPr>
              <a:t>Licencia Creative Commons CC BY- NC SA.</a:t>
            </a:r>
            <a:endParaRPr lang="en-US" sz="3200" dirty="0">
              <a:latin typeface="Aptos"/>
              <a:ea typeface="Inter"/>
              <a:cs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</a:pPr>
            <a:endParaRPr lang="en-US" sz="3200" dirty="0"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endParaRPr lang="en-US" sz="3200" dirty="0"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</a:pPr>
            <a:endParaRPr lang="en-US" sz="3200" dirty="0"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Esta licencia permite distribuir, remezclar, mejorar y desarrollar la obra, pero sólo de forma no comercial. Al utilizar la obra, así como extractos de ella, se debe : </a:t>
            </a:r>
          </a:p>
          <a:p>
            <a:pPr marL="971550" lvl="1" indent="-514350" algn="just">
              <a:lnSpc>
                <a:spcPts val="2705"/>
              </a:lnSpc>
              <a:spcBef>
                <a:spcPct val="0"/>
              </a:spcBef>
              <a:buFont typeface="+mj-lt"/>
              <a:buAutoNum type="arabicPeriod"/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Se debe mencionar la fuente y el enlace a la licencia, y mencionar los posibles cambios. Los derechos de autor pertenecen a los autores de los documentos.</a:t>
            </a:r>
          </a:p>
          <a:p>
            <a:pPr marL="971550" lvl="1" indent="-514350" algn="just">
              <a:lnSpc>
                <a:spcPts val="2705"/>
              </a:lnSpc>
              <a:spcBef>
                <a:spcPct val="0"/>
              </a:spcBef>
              <a:buFont typeface="+mj-lt"/>
              <a:buAutoNum type="arabicPeriod"/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La obra no podrá ser utilizada con fines comerciales.</a:t>
            </a:r>
          </a:p>
          <a:p>
            <a:pPr marL="971550" lvl="1" indent="-514350" algn="just">
              <a:lnSpc>
                <a:spcPts val="2705"/>
              </a:lnSpc>
              <a:spcBef>
                <a:spcPct val="0"/>
              </a:spcBef>
              <a:buFont typeface="+mj-lt"/>
              <a:buAutoNum type="arabicPeriod"/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Si recompone, convierte o amplía la obra, sus contribuciones deben publicarse bajo la misma licencia que el original.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3200" b="1" dirty="0">
                <a:solidFill>
                  <a:srgbClr val="FFAA5A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Descargo de responsabilidad: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Financiado por la Unión Europea. Las opiniones y puntos de vista expresados en este documento son, sin embargo, los de los autores y no reflejan necesariamente los de la Unión Europea o la Agencia Ejecutiva Europea en el Ámbito Educativo y Cultural (EACEA). Ni la Unión Europea ni la EACEA se hacen responsables de las mismas.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609600" y="3543300"/>
            <a:ext cx="2344122" cy="808722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12262632" y="686926"/>
            <a:ext cx="4481848" cy="448184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A8F0EBB-169A-9953-0CA4-461697C32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300646"/>
              </p:ext>
            </p:extLst>
          </p:nvPr>
        </p:nvGraphicFramePr>
        <p:xfrm>
          <a:off x="762000" y="2171700"/>
          <a:ext cx="163068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406BF3-4299-9649-CC11-1AAA689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05" y="661263"/>
            <a:ext cx="10662684" cy="889516"/>
          </a:xfrm>
        </p:spPr>
        <p:txBody>
          <a:bodyPr>
            <a:normAutofit fontScale="90000"/>
          </a:bodyPr>
          <a:lstStyle/>
          <a:p>
            <a:r>
              <a:rPr lang="es" dirty="0">
                <a:latin typeface="Aptos" panose="020B0004020202020204" pitchFamily="34" charset="0"/>
              </a:rPr>
              <a:t>Resumen del curso</a:t>
            </a:r>
          </a:p>
        </p:txBody>
      </p:sp>
    </p:spTree>
    <p:extLst>
      <p:ext uri="{BB962C8B-B14F-4D97-AF65-F5344CB8AC3E}">
        <p14:creationId xmlns:p14="http://schemas.microsoft.com/office/powerpoint/2010/main" val="3638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s" sz="4400" dirty="0">
                <a:cs typeface="Calibri Light" panose="020F0302020204030204" pitchFamily="34" charset="0"/>
              </a:rPr>
              <a:t>Resumen del curso n.° 1: Comprender la privacidad digital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s" sz="3600" b="1" dirty="0">
                <a:solidFill>
                  <a:srgbClr val="FFAA5A"/>
                </a:solidFill>
                <a:cs typeface="Calibri" panose="020F0502020204030204" pitchFamily="34" charset="0"/>
              </a:rPr>
              <a:t>Definición de privacidad digital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b="1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¿Qué?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La capacidad de un individuo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de controlar y proteger el acceso y uso de su información personal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cuando navega por Internet.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b="1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Impacto: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No es un concepto abstracto, es crucial comprenderlo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para mantener su información personal a salvo del uso no autorizado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b="1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¿Por qué?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En un mundo interconectado, la división entre lo personal/privado y lo general/público es cada vez más fina. La privacidad digital (PD) es una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protección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b="1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¿Medida?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En la UE, el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RGPD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(Reglamento General de Protección de Datos) garantiza la protección de sus datos personales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siempre que se recopilen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A9BBA24-97F0-264E-A334-51A57716CC7F}"/>
              </a:ext>
            </a:extLst>
          </p:cNvPr>
          <p:cNvSpPr/>
          <p:nvPr/>
        </p:nvSpPr>
        <p:spPr>
          <a:xfrm>
            <a:off x="356957" y="141837"/>
            <a:ext cx="1800686" cy="1800686"/>
          </a:xfrm>
          <a:custGeom>
            <a:avLst/>
            <a:gdLst/>
            <a:ahLst/>
            <a:cxnLst/>
            <a:rect l="l" t="t" r="r" b="b"/>
            <a:pathLst>
              <a:path w="1800686" h="1800686">
                <a:moveTo>
                  <a:pt x="0" y="0"/>
                </a:moveTo>
                <a:lnTo>
                  <a:pt x="1800686" y="0"/>
                </a:lnTo>
                <a:lnTo>
                  <a:pt x="1800686" y="1800686"/>
                </a:lnTo>
                <a:lnTo>
                  <a:pt x="0" y="1800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238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s" sz="4400" dirty="0">
                <a:cs typeface="Calibri Light" panose="020F0302020204030204" pitchFamily="34" charset="0"/>
              </a:rPr>
              <a:t>Resumen del curso n.° 1: Comprender la privacidad digital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s" sz="3600" b="1" dirty="0">
                <a:solidFill>
                  <a:srgbClr val="FFAA5A"/>
                </a:solidFill>
                <a:cs typeface="Calibri" panose="020F0502020204030204" pitchFamily="34" charset="0"/>
              </a:rPr>
              <a:t>Definición de privacidad digital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¿Ley?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El derecho a la privacidad está protegido por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el artículo 8 de la Carta de los Derechos Fundamentales de la Unión Europea.</a:t>
            </a:r>
            <a:endParaRPr lang="en-US" sz="3600" b="1" u="sng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Beneficios de PD: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Capacidad de proteger información personal, prevención de robo de identidad, prevención de acceso no autorizado, evitar publicidad dirigida.</a:t>
            </a:r>
            <a:endParaRPr lang="en-US" sz="3600" b="1" u="sng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¿Sin PD?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Riesgo de ciberataques, robo de identidad y fraude, violaciones de datos, pérdida de confianza, vigilancia y monitoreo, impactos psicológicos.</a:t>
            </a:r>
            <a:endParaRPr lang="en-US" sz="3600" b="1" u="sng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¿Problemas?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Estrategias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(educación, antivirus, etc.)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para mitigar riesgos y vulnerabilidades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(phishing, malware, ransomware, etc.).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5575F1FD-0EE3-E159-4175-B178CBDDE5F9}"/>
              </a:ext>
            </a:extLst>
          </p:cNvPr>
          <p:cNvSpPr/>
          <p:nvPr/>
        </p:nvSpPr>
        <p:spPr>
          <a:xfrm>
            <a:off x="152400" y="29534"/>
            <a:ext cx="1543465" cy="1714961"/>
          </a:xfrm>
          <a:custGeom>
            <a:avLst/>
            <a:gdLst/>
            <a:ahLst/>
            <a:cxnLst/>
            <a:rect l="l" t="t" r="r" b="b"/>
            <a:pathLst>
              <a:path w="1543465" h="1714961">
                <a:moveTo>
                  <a:pt x="0" y="0"/>
                </a:moveTo>
                <a:lnTo>
                  <a:pt x="1543465" y="0"/>
                </a:lnTo>
                <a:lnTo>
                  <a:pt x="1543465" y="1714961"/>
                </a:lnTo>
                <a:lnTo>
                  <a:pt x="0" y="17149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76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s" sz="4400" dirty="0">
                <a:cs typeface="Calibri Light" panose="020F0302020204030204" pitchFamily="34" charset="0"/>
              </a:rPr>
              <a:t>Resumen del curso n.° 1: Comprender la privacidad digital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s" sz="3600" b="1" dirty="0">
                <a:solidFill>
                  <a:srgbClr val="FFAA5A"/>
                </a:solidFill>
                <a:cs typeface="Calibri" panose="020F0502020204030204" pitchFamily="34" charset="0"/>
              </a:rPr>
              <a:t>Elementos clave de la privacidad digital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¿Datos personales?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Cualquier información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relacionada con una persona física viva identificada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¿Seguridad de datos?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Instalación de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programas de seguridad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(antivirus, servidores personales para empresas, etc.) para protegerse contra las violaciones de datos.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¿Consentimiento informado?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Uso de cookies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(técnicas/analíticas/de elaboración de perfiles).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¿Educación de los usuarios?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Los usuarios de Internet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tienen las competencias adecuadas para gestionar de forma segura sus contenidos.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E186B5E-969C-1CEB-4176-0753A29A1A39}"/>
              </a:ext>
            </a:extLst>
          </p:cNvPr>
          <p:cNvSpPr/>
          <p:nvPr/>
        </p:nvSpPr>
        <p:spPr>
          <a:xfrm>
            <a:off x="257427" y="36406"/>
            <a:ext cx="1999746" cy="2032779"/>
          </a:xfrm>
          <a:custGeom>
            <a:avLst/>
            <a:gdLst/>
            <a:ahLst/>
            <a:cxnLst/>
            <a:rect l="l" t="t" r="r" b="b"/>
            <a:pathLst>
              <a:path w="1999746" h="2032779">
                <a:moveTo>
                  <a:pt x="0" y="0"/>
                </a:moveTo>
                <a:lnTo>
                  <a:pt x="1999746" y="0"/>
                </a:lnTo>
                <a:lnTo>
                  <a:pt x="1999746" y="2032779"/>
                </a:lnTo>
                <a:lnTo>
                  <a:pt x="0" y="20327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933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s" sz="4400" dirty="0">
                <a:cs typeface="Calibri Light" panose="020F0302020204030204" pitchFamily="34" charset="0"/>
              </a:rPr>
              <a:t>Resumen del curso n° 2: Phishing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s" sz="3600" b="1" dirty="0">
                <a:solidFill>
                  <a:srgbClr val="FFAA5A"/>
                </a:solidFill>
                <a:cs typeface="Calibri" panose="020F0502020204030204" pitchFamily="34" charset="0"/>
              </a:rPr>
              <a:t>Definición de phishing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¿Qué?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El phishing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es un tipo común de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ciberataque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que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se dirige a personas a través de correos electrónicos, mensajes de texto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llamadas telefónicas y otras formas de comunicación.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¿Por qué?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Se trata de una técnica para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intentar obtener datos confidenciales, como números de cuentas bancarias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mediante una solicitud fraudulenta por correo electrónico o en un sitio web, en la que el autor se hace pasar por una empresa legítima o una persona de confianza.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¿Distintos tipos?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Suplantación de identidad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por correo electrónico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suplantación de identidad selectiva, suplantación de identidad por clonación, suplantación de identidad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por voz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suplantación de identidad por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SMS.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E543C39-8CFF-B797-A73B-7F76A0CE7CB1}"/>
              </a:ext>
            </a:extLst>
          </p:cNvPr>
          <p:cNvSpPr/>
          <p:nvPr/>
        </p:nvSpPr>
        <p:spPr>
          <a:xfrm>
            <a:off x="304800" y="80115"/>
            <a:ext cx="1452419" cy="1613799"/>
          </a:xfrm>
          <a:custGeom>
            <a:avLst/>
            <a:gdLst/>
            <a:ahLst/>
            <a:cxnLst/>
            <a:rect l="l" t="t" r="r" b="b"/>
            <a:pathLst>
              <a:path w="1452419" h="1613799">
                <a:moveTo>
                  <a:pt x="0" y="0"/>
                </a:moveTo>
                <a:lnTo>
                  <a:pt x="1452419" y="0"/>
                </a:lnTo>
                <a:lnTo>
                  <a:pt x="1452419" y="1613799"/>
                </a:lnTo>
                <a:lnTo>
                  <a:pt x="0" y="1613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45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s" sz="4400" dirty="0">
                <a:cs typeface="Calibri Light" panose="020F0302020204030204" pitchFamily="34" charset="0"/>
              </a:rPr>
              <a:t>Resumen del curso n° 2: Phishing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s" sz="3600" b="1" dirty="0">
                <a:solidFill>
                  <a:srgbClr val="FFAA5A"/>
                </a:solidFill>
                <a:cs typeface="Calibri" panose="020F0502020204030204" pitchFamily="34" charset="0"/>
              </a:rPr>
              <a:t>Lista de diferentes tipos de phishing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¿Phishing clonado?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Los delincuentes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clonan correos electrónicos o mensajes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del pasado y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redirigen a las personas a sitios falsos, que suelen ser copias idénticas de los sitios originales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¿Phishing de voz?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Técnica de estafa que implica el uso de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llamadas telefónicas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para engañar a personas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y obtener información confidencial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 Estos estafadores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a menudo se hacen pasar por empresas legítimas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como bancos.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¿Phishing por SMS?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Al igual que el phishing por voz, el phishing por SMS se realiza a través de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mensajes de texto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 Estos mensajes suelen contener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enlaces maliciosos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o solicitudes urgentes de información confidencial.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E543C39-8CFF-B797-A73B-7F76A0CE7CB1}"/>
              </a:ext>
            </a:extLst>
          </p:cNvPr>
          <p:cNvSpPr/>
          <p:nvPr/>
        </p:nvSpPr>
        <p:spPr>
          <a:xfrm>
            <a:off x="304800" y="80115"/>
            <a:ext cx="1452419" cy="1613799"/>
          </a:xfrm>
          <a:custGeom>
            <a:avLst/>
            <a:gdLst/>
            <a:ahLst/>
            <a:cxnLst/>
            <a:rect l="l" t="t" r="r" b="b"/>
            <a:pathLst>
              <a:path w="1452419" h="1613799">
                <a:moveTo>
                  <a:pt x="0" y="0"/>
                </a:moveTo>
                <a:lnTo>
                  <a:pt x="1452419" y="0"/>
                </a:lnTo>
                <a:lnTo>
                  <a:pt x="1452419" y="1613799"/>
                </a:lnTo>
                <a:lnTo>
                  <a:pt x="0" y="1613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758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s" sz="4400" dirty="0">
                <a:cs typeface="Calibri Light" panose="020F0302020204030204" pitchFamily="34" charset="0"/>
              </a:rPr>
              <a:t>Resumen del curso n.° 3: Tipos de privacidad digital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s" sz="3600" b="1" dirty="0">
                <a:solidFill>
                  <a:srgbClr val="FFAA5A"/>
                </a:solidFill>
                <a:cs typeface="Calibri" panose="020F0502020204030204" pitchFamily="34" charset="0"/>
              </a:rPr>
              <a:t>Privacidad de la información: datos sensibles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¿Qué?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Los datos sensibles pueden definirse como un subconjunto de datos personales, como datos que revelen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el origen racial o étnico, las creencias religiosas o filosóficas, etc.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¿Verdad?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El artículo 8 otorga el </a:t>
            </a:r>
            <a:r>
              <a:rPr lang="e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derecho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a la protección de sus datos personales en virtud del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artículo 5 del Reglamento Europeo 2016/679.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¿Principios?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Corrección y Transparencia, Limitación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(limitación a la finalidad),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Conservación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(retención durante un tiempo limitado),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Responsabilidad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¿Cómo? </a:t>
            </a:r>
            <a:r>
              <a:rPr lang="e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Conocer las medidas de seguridad adecuadas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para proteger la información personal y garantizar un tratamiento lícito cuando las personas están en contacto con los datos de otras personas.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EA783FB-B001-405A-A269-994930087146}"/>
              </a:ext>
            </a:extLst>
          </p:cNvPr>
          <p:cNvSpPr/>
          <p:nvPr/>
        </p:nvSpPr>
        <p:spPr>
          <a:xfrm>
            <a:off x="228600" y="186139"/>
            <a:ext cx="1740935" cy="1799416"/>
          </a:xfrm>
          <a:custGeom>
            <a:avLst/>
            <a:gdLst/>
            <a:ahLst/>
            <a:cxnLst/>
            <a:rect l="l" t="t" r="r" b="b"/>
            <a:pathLst>
              <a:path w="1740935" h="1799416">
                <a:moveTo>
                  <a:pt x="0" y="0"/>
                </a:moveTo>
                <a:lnTo>
                  <a:pt x="1740935" y="0"/>
                </a:lnTo>
                <a:lnTo>
                  <a:pt x="1740935" y="1799416"/>
                </a:lnTo>
                <a:lnTo>
                  <a:pt x="0" y="1799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519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s" sz="4400" dirty="0">
                <a:cs typeface="Calibri Light" panose="020F0302020204030204" pitchFamily="34" charset="0"/>
              </a:rPr>
              <a:t>Resumen del curso n.° 3 : Tipos de privacidad digital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216367"/>
            <a:ext cx="16059150" cy="7710588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s" sz="3600" b="1" dirty="0">
                <a:solidFill>
                  <a:srgbClr val="FFAA5A"/>
                </a:solidFill>
                <a:cs typeface="Calibri" panose="020F0502020204030204" pitchFamily="34" charset="0"/>
              </a:rPr>
              <a:t>Privacidad digital en los teléfonos móviles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Utilice aplicaciones seguras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(aplicaciones con cifrado de extremo a extremo) .</a:t>
            </a:r>
            <a:endParaRPr lang="en-US" sz="36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Contraseñas fuertes y únicas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(largas &gt; mínimo 16 caracteres + símbolo específico).</a:t>
            </a:r>
            <a:endParaRPr lang="en-US" sz="36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Autenticación de dos factores .</a:t>
            </a:r>
            <a:endParaRPr lang="en-US" sz="3600" u="sng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Actualizar el software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(actualizaciones periódicas, incluidos parches de seguridad).</a:t>
            </a:r>
            <a:endParaRPr lang="en-US" sz="36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Evite las redes Wi-Fi públicas no seguras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(redes vulnerables a ataques de intermediario) .</a:t>
            </a:r>
            <a:endParaRPr lang="en-US" sz="36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No haga clic en enlaces sospechosos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(pueden contener malware o phishing) .</a:t>
            </a:r>
            <a:endParaRPr lang="en-US" sz="36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Revisar la configuración de privacidad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(limitar el acceso a sus datos personales) .</a:t>
            </a:r>
            <a:endParaRPr lang="en-US" sz="36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Mantenga abierta la comunicación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(si hay alguna actividad sospechosa, repórtela </a:t>
            </a:r>
            <a:r>
              <a:rPr lang="e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inmediatamente </a:t>
            </a:r>
            <a:r>
              <a:rPr lang="e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) .</a:t>
            </a:r>
            <a:endParaRPr lang="en-US" sz="36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0900C0A-D49E-BF53-1827-BEB2ADAC35A4}"/>
              </a:ext>
            </a:extLst>
          </p:cNvPr>
          <p:cNvSpPr/>
          <p:nvPr/>
        </p:nvSpPr>
        <p:spPr>
          <a:xfrm>
            <a:off x="241592" y="165466"/>
            <a:ext cx="1644358" cy="1690856"/>
          </a:xfrm>
          <a:custGeom>
            <a:avLst/>
            <a:gdLst/>
            <a:ahLst/>
            <a:cxnLst/>
            <a:rect l="l" t="t" r="r" b="b"/>
            <a:pathLst>
              <a:path w="1644358" h="1690856">
                <a:moveTo>
                  <a:pt x="0" y="0"/>
                </a:moveTo>
                <a:lnTo>
                  <a:pt x="1644358" y="0"/>
                </a:lnTo>
                <a:lnTo>
                  <a:pt x="1644358" y="1690856"/>
                </a:lnTo>
                <a:lnTo>
                  <a:pt x="0" y="1690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336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bc9dea-9bf6-49de-a95a-f1fa7fcbbbfa">
      <Terms xmlns="http://schemas.microsoft.com/office/infopath/2007/PartnerControls"/>
    </lcf76f155ced4ddcb4097134ff3c332f>
    <TaxCatchAll xmlns="86c132ca-d2ce-4f1f-9992-28ad6e1060fc" xsi:nil="true"/>
  </documentManagement>
</p:properties>
</file>

<file path=customXml/itemProps1.xml><?xml version="1.0" encoding="utf-8"?>
<ds:datastoreItem xmlns:ds="http://schemas.openxmlformats.org/officeDocument/2006/customXml" ds:itemID="{97D8E1AA-3070-4B57-9D08-1D2309D739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932F5A-BE4B-488D-A744-B6A99FF175DE}"/>
</file>

<file path=customXml/itemProps3.xml><?xml version="1.0" encoding="utf-8"?>
<ds:datastoreItem xmlns:ds="http://schemas.openxmlformats.org/officeDocument/2006/customXml" ds:itemID="{4FF88D04-9C57-4CBC-8A53-E46877D16DBC}">
  <ds:schemaRefs>
    <ds:schemaRef ds:uri="http://schemas.microsoft.com/office/2006/metadata/properties"/>
    <ds:schemaRef ds:uri="http://schemas.microsoft.com/office/infopath/2007/PartnerControls"/>
    <ds:schemaRef ds:uri="48bc9dea-9bf6-49de-a95a-f1fa7fcbbbfa"/>
    <ds:schemaRef ds:uri="86c132ca-d2ce-4f1f-9992-28ad6e1060fc"/>
    <ds:schemaRef ds:uri="c4569630-81ac-4fe0-a81e-3f9a2f8dc51d"/>
    <ds:schemaRef ds:uri="31b0f1b5-1a63-45f8-853b-22b3566b22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1131</Words>
  <Application>Microsoft Office PowerPoint</Application>
  <PresentationFormat>Personalizado</PresentationFormat>
  <Paragraphs>99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Calibri</vt:lpstr>
      <vt:lpstr>Aptos</vt:lpstr>
      <vt:lpstr>Wingdings</vt:lpstr>
      <vt:lpstr>Calibri Light</vt:lpstr>
      <vt:lpstr>Arial</vt:lpstr>
      <vt:lpstr>Inter</vt:lpstr>
      <vt:lpstr>Cambria</vt:lpstr>
      <vt:lpstr>Courier New</vt:lpstr>
      <vt:lpstr>Office Theme</vt:lpstr>
      <vt:lpstr>1_Motív Office</vt:lpstr>
      <vt:lpstr>Privacidad digital:  Conclusiones</vt:lpstr>
      <vt:lpstr>Resumen del curso</vt:lpstr>
      <vt:lpstr>Resumen del curso n.° 1: Comprender la privacidad digital</vt:lpstr>
      <vt:lpstr>Resumen del curso n.° 1: Comprender la privacidad digital</vt:lpstr>
      <vt:lpstr>Resumen del curso n.° 1: Comprender la privacidad digital</vt:lpstr>
      <vt:lpstr>Resumen del curso n° 2: Phishing</vt:lpstr>
      <vt:lpstr>Resumen del curso n° 2: Phishing</vt:lpstr>
      <vt:lpstr>Resumen del curso n.° 3: Tipos de privacidad digital</vt:lpstr>
      <vt:lpstr>Resumen del curso n.° 3 : Tipos de privacidad digital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DIGIWELL: Recap</dc:title>
  <dc:creator>hola hola</dc:creator>
  <cp:lastModifiedBy>aifed</cp:lastModifiedBy>
  <cp:revision>12</cp:revision>
  <dcterms:created xsi:type="dcterms:W3CDTF">2006-08-16T00:00:00Z</dcterms:created>
  <dcterms:modified xsi:type="dcterms:W3CDTF">2024-10-14T06:53:19Z</dcterms:modified>
  <dc:identifier>DAGKtyIUQqs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