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sldIdLst>
    <p:sldId id="295" r:id="rId6"/>
    <p:sldId id="258" r:id="rId7"/>
    <p:sldId id="297" r:id="rId8"/>
    <p:sldId id="298" r:id="rId9"/>
    <p:sldId id="284" r:id="rId10"/>
    <p:sldId id="299" r:id="rId11"/>
    <p:sldId id="300" r:id="rId12"/>
    <p:sldId id="301" r:id="rId13"/>
    <p:sldId id="286" r:id="rId14"/>
    <p:sldId id="290" r:id="rId15"/>
    <p:sldId id="292" r:id="rId16"/>
    <p:sldId id="302" r:id="rId17"/>
    <p:sldId id="303" r:id="rId18"/>
    <p:sldId id="304" r:id="rId19"/>
    <p:sldId id="305" r:id="rId20"/>
    <p:sldId id="306" r:id="rId21"/>
    <p:sldId id="307" r:id="rId22"/>
    <p:sldId id="308" r:id="rId23"/>
    <p:sldId id="309" r:id="rId24"/>
    <p:sldId id="310" r:id="rId25"/>
    <p:sldId id="265" r:id="rId26"/>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5A"/>
    <a:srgbClr val="92B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9B3B80-D1E4-03A0-EA06-B889205D4BA0}" v="28" dt="2024-06-25T11:16:08.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ERASMUS+KA220-ADU - </a:t>
            </a:r>
            <a:r>
              <a:rPr kumimoji="0" lang="en-US"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Cooperation partnerships in adult education</a:t>
            </a:r>
            <a:endPar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k-SK"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rPr>
              <a:t>KA220-ADU-2BF13E10 </a:t>
            </a:r>
            <a:endParaRPr kumimoji="0" lang="en-GB" sz="2000" b="1" i="0" u="none" strike="noStrike" kern="1200" cap="none" spc="0" normalizeH="0" baseline="0" noProof="0" dirty="0">
              <a:ln>
                <a:noFill/>
              </a:ln>
              <a:solidFill>
                <a:srgbClr val="FFAA5A"/>
              </a:solidFill>
              <a:effectLst/>
              <a:uLnTx/>
              <a:uFillTx/>
              <a:latin typeface="Cambria" panose="02040503050406030204" pitchFamily="18" charset="0"/>
              <a:ea typeface="Cambria" panose="02040503050406030204" pitchFamily="18" charset="0"/>
              <a:cs typeface="+mj-cs"/>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n-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n-cs"/>
              </a:rPr>
              <a:t>&gt;&gt;</a:t>
            </a:r>
            <a:endPar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04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1F1AD-0822-2C73-E021-A1EA53C86BA7}"/>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108E1CF9-711E-EE03-E4DA-A2CBCC3CA85E}"/>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279B79F4-7975-A02F-2EC4-508F63AF270B}"/>
              </a:ext>
            </a:extLst>
          </p:cNvPr>
          <p:cNvSpPr>
            <a:spLocks noGrp="1"/>
          </p:cNvSpPr>
          <p:nvPr>
            <p:ph type="dt" sz="half" idx="10"/>
          </p:nvPr>
        </p:nvSpPr>
        <p:spPr/>
        <p:txBody>
          <a:bodyPr/>
          <a:lstStyle/>
          <a:p>
            <a:fld id="{88569F9E-8D34-42E7-83D8-6690845F3D31}" type="datetimeFigureOut">
              <a:rPr lang="en-GB" smtClean="0"/>
              <a:t>11/10/2024</a:t>
            </a:fld>
            <a:endParaRPr lang="en-GB"/>
          </a:p>
        </p:txBody>
      </p:sp>
      <p:sp>
        <p:nvSpPr>
          <p:cNvPr id="5" name="Zástupný objekt pre pätu 4">
            <a:extLst>
              <a:ext uri="{FF2B5EF4-FFF2-40B4-BE49-F238E27FC236}">
                <a16:creationId xmlns:a16="http://schemas.microsoft.com/office/drawing/2014/main" id="{F38F8881-652D-DB01-6C7D-DE15E6CFC38B}"/>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0B0926CE-5C85-22E9-09E2-843E79248784}"/>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379225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B0CE8-2E64-20E2-832A-F8B4240C9547}"/>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7403BEFD-AF56-EA58-F6FE-88659F67F9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4804560F-FB85-BE2A-77D1-BBDB65705310}"/>
              </a:ext>
            </a:extLst>
          </p:cNvPr>
          <p:cNvSpPr>
            <a:spLocks noGrp="1"/>
          </p:cNvSpPr>
          <p:nvPr>
            <p:ph type="dt" sz="half" idx="10"/>
          </p:nvPr>
        </p:nvSpPr>
        <p:spPr/>
        <p:txBody>
          <a:bodyPr/>
          <a:lstStyle/>
          <a:p>
            <a:fld id="{88569F9E-8D34-42E7-83D8-6690845F3D31}" type="datetimeFigureOut">
              <a:rPr lang="en-GB" smtClean="0"/>
              <a:t>11/10/2024</a:t>
            </a:fld>
            <a:endParaRPr lang="en-GB"/>
          </a:p>
        </p:txBody>
      </p:sp>
      <p:sp>
        <p:nvSpPr>
          <p:cNvPr id="5" name="Zástupný objekt pre pätu 4">
            <a:extLst>
              <a:ext uri="{FF2B5EF4-FFF2-40B4-BE49-F238E27FC236}">
                <a16:creationId xmlns:a16="http://schemas.microsoft.com/office/drawing/2014/main" id="{879DD5F1-F4A3-CC14-2DEE-008C82E0884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1D1B952-F220-D065-D564-0565EB8D3F73}"/>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3581248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17783A-9DD7-C4E3-AD6B-955872A414C4}"/>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CB196882-70C4-4ACD-A99A-A8958E5A901B}"/>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781A7339-0462-2583-4C7E-AC14D73644B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a:extLst>
              <a:ext uri="{FF2B5EF4-FFF2-40B4-BE49-F238E27FC236}">
                <a16:creationId xmlns:a16="http://schemas.microsoft.com/office/drawing/2014/main" id="{8BF37404-D5DC-C323-A09F-B9AEE4ADFEA7}"/>
              </a:ext>
            </a:extLst>
          </p:cNvPr>
          <p:cNvSpPr>
            <a:spLocks noGrp="1"/>
          </p:cNvSpPr>
          <p:nvPr>
            <p:ph type="dt" sz="half" idx="10"/>
          </p:nvPr>
        </p:nvSpPr>
        <p:spPr/>
        <p:txBody>
          <a:bodyPr/>
          <a:lstStyle/>
          <a:p>
            <a:fld id="{88569F9E-8D34-42E7-83D8-6690845F3D31}" type="datetimeFigureOut">
              <a:rPr lang="en-GB" smtClean="0"/>
              <a:t>11/10/2024</a:t>
            </a:fld>
            <a:endParaRPr lang="en-GB"/>
          </a:p>
        </p:txBody>
      </p:sp>
      <p:sp>
        <p:nvSpPr>
          <p:cNvPr id="6" name="Zástupný objekt pre pätu 5">
            <a:extLst>
              <a:ext uri="{FF2B5EF4-FFF2-40B4-BE49-F238E27FC236}">
                <a16:creationId xmlns:a16="http://schemas.microsoft.com/office/drawing/2014/main" id="{A60DFDEC-94C8-D2B9-E4C1-B4157BA57150}"/>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BD7F664F-EF37-8273-B7D4-651E4C5ADB62}"/>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22224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2095AE-6105-78F1-2060-8904479B9A5C}"/>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4F27CB3D-08A6-28E6-E5CC-6CA3B8E4A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0DB46130-0E02-6AEE-8C22-7CF94ABDC08C}"/>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8CD71381-3FFB-E053-BBC6-8F51278DF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59012D81-F5D8-0EA8-51F4-E62D77887964}"/>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a:extLst>
              <a:ext uri="{FF2B5EF4-FFF2-40B4-BE49-F238E27FC236}">
                <a16:creationId xmlns:a16="http://schemas.microsoft.com/office/drawing/2014/main" id="{24F99924-393C-4DAC-A1A5-FAF5F76C0C63}"/>
              </a:ext>
            </a:extLst>
          </p:cNvPr>
          <p:cNvSpPr>
            <a:spLocks noGrp="1"/>
          </p:cNvSpPr>
          <p:nvPr>
            <p:ph type="dt" sz="half" idx="10"/>
          </p:nvPr>
        </p:nvSpPr>
        <p:spPr/>
        <p:txBody>
          <a:bodyPr/>
          <a:lstStyle/>
          <a:p>
            <a:fld id="{88569F9E-8D34-42E7-83D8-6690845F3D31}" type="datetimeFigureOut">
              <a:rPr lang="en-GB" smtClean="0"/>
              <a:t>11/10/2024</a:t>
            </a:fld>
            <a:endParaRPr lang="en-GB"/>
          </a:p>
        </p:txBody>
      </p:sp>
      <p:sp>
        <p:nvSpPr>
          <p:cNvPr id="8" name="Zástupný objekt pre pätu 7">
            <a:extLst>
              <a:ext uri="{FF2B5EF4-FFF2-40B4-BE49-F238E27FC236}">
                <a16:creationId xmlns:a16="http://schemas.microsoft.com/office/drawing/2014/main" id="{41B93AAC-DCAF-03F5-9D41-8F23D86E7220}"/>
              </a:ext>
            </a:extLst>
          </p:cNvPr>
          <p:cNvSpPr>
            <a:spLocks noGrp="1"/>
          </p:cNvSpPr>
          <p:nvPr>
            <p:ph type="ftr" sz="quarter" idx="11"/>
          </p:nvPr>
        </p:nvSpPr>
        <p:spPr/>
        <p:txBody>
          <a:bodyPr/>
          <a:lstStyle/>
          <a:p>
            <a:endParaRPr lang="en-GB"/>
          </a:p>
        </p:txBody>
      </p:sp>
      <p:sp>
        <p:nvSpPr>
          <p:cNvPr id="9" name="Zástupný objekt pre číslo snímky 8">
            <a:extLst>
              <a:ext uri="{FF2B5EF4-FFF2-40B4-BE49-F238E27FC236}">
                <a16:creationId xmlns:a16="http://schemas.microsoft.com/office/drawing/2014/main" id="{ADAFA6F0-510F-667C-5B1E-71A07DAC2DB0}"/>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13460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C0A2C3-1309-E39C-F52B-6F173933706D}"/>
              </a:ext>
            </a:extLst>
          </p:cNvPr>
          <p:cNvSpPr>
            <a:spLocks noGrp="1"/>
          </p:cNvSpPr>
          <p:nvPr>
            <p:ph type="title"/>
          </p:nvPr>
        </p:nvSpPr>
        <p:spPr/>
        <p:txBody>
          <a:bodyPr/>
          <a:lstStyle/>
          <a:p>
            <a:r>
              <a:rPr lang="sk-SK"/>
              <a:t>Kliknutím upravte štýl predlohy nadpisu</a:t>
            </a:r>
            <a:endParaRPr lang="en-GB"/>
          </a:p>
        </p:txBody>
      </p:sp>
      <p:sp>
        <p:nvSpPr>
          <p:cNvPr id="3" name="Zástupný objekt pre dátum 2">
            <a:extLst>
              <a:ext uri="{FF2B5EF4-FFF2-40B4-BE49-F238E27FC236}">
                <a16:creationId xmlns:a16="http://schemas.microsoft.com/office/drawing/2014/main" id="{1AC30078-893E-AD52-6A11-5FEF4FC0DAB9}"/>
              </a:ext>
            </a:extLst>
          </p:cNvPr>
          <p:cNvSpPr>
            <a:spLocks noGrp="1"/>
          </p:cNvSpPr>
          <p:nvPr>
            <p:ph type="dt" sz="half" idx="10"/>
          </p:nvPr>
        </p:nvSpPr>
        <p:spPr/>
        <p:txBody>
          <a:bodyPr/>
          <a:lstStyle/>
          <a:p>
            <a:fld id="{88569F9E-8D34-42E7-83D8-6690845F3D31}" type="datetimeFigureOut">
              <a:rPr lang="en-GB" smtClean="0"/>
              <a:t>11/10/2024</a:t>
            </a:fld>
            <a:endParaRPr lang="en-GB"/>
          </a:p>
        </p:txBody>
      </p:sp>
      <p:sp>
        <p:nvSpPr>
          <p:cNvPr id="4" name="Zástupný objekt pre pätu 3">
            <a:extLst>
              <a:ext uri="{FF2B5EF4-FFF2-40B4-BE49-F238E27FC236}">
                <a16:creationId xmlns:a16="http://schemas.microsoft.com/office/drawing/2014/main" id="{537525CC-0C41-2557-55A4-68EED4C47603}"/>
              </a:ext>
            </a:extLst>
          </p:cNvPr>
          <p:cNvSpPr>
            <a:spLocks noGrp="1"/>
          </p:cNvSpPr>
          <p:nvPr>
            <p:ph type="ftr" sz="quarter" idx="11"/>
          </p:nvPr>
        </p:nvSpPr>
        <p:spPr/>
        <p:txBody>
          <a:bodyPr/>
          <a:lstStyle/>
          <a:p>
            <a:endParaRPr lang="en-GB"/>
          </a:p>
        </p:txBody>
      </p:sp>
      <p:sp>
        <p:nvSpPr>
          <p:cNvPr id="5" name="Zástupný objekt pre číslo snímky 4">
            <a:extLst>
              <a:ext uri="{FF2B5EF4-FFF2-40B4-BE49-F238E27FC236}">
                <a16:creationId xmlns:a16="http://schemas.microsoft.com/office/drawing/2014/main" id="{CE560D30-9DB0-99C5-87F3-B1D925337AE1}"/>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402096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93BDD5FA-2881-49E7-32CF-BBAA7809807E}"/>
              </a:ext>
            </a:extLst>
          </p:cNvPr>
          <p:cNvSpPr>
            <a:spLocks noGrp="1"/>
          </p:cNvSpPr>
          <p:nvPr>
            <p:ph type="dt" sz="half" idx="10"/>
          </p:nvPr>
        </p:nvSpPr>
        <p:spPr/>
        <p:txBody>
          <a:bodyPr/>
          <a:lstStyle/>
          <a:p>
            <a:fld id="{88569F9E-8D34-42E7-83D8-6690845F3D31}" type="datetimeFigureOut">
              <a:rPr lang="en-GB" smtClean="0"/>
              <a:t>11/10/2024</a:t>
            </a:fld>
            <a:endParaRPr lang="en-GB"/>
          </a:p>
        </p:txBody>
      </p:sp>
      <p:sp>
        <p:nvSpPr>
          <p:cNvPr id="3" name="Zástupný objekt pre pätu 2">
            <a:extLst>
              <a:ext uri="{FF2B5EF4-FFF2-40B4-BE49-F238E27FC236}">
                <a16:creationId xmlns:a16="http://schemas.microsoft.com/office/drawing/2014/main" id="{ED61BAD6-A65B-B251-190E-92B81AB3FA52}"/>
              </a:ext>
            </a:extLst>
          </p:cNvPr>
          <p:cNvSpPr>
            <a:spLocks noGrp="1"/>
          </p:cNvSpPr>
          <p:nvPr>
            <p:ph type="ftr" sz="quarter" idx="11"/>
          </p:nvPr>
        </p:nvSpPr>
        <p:spPr/>
        <p:txBody>
          <a:bodyPr/>
          <a:lstStyle/>
          <a:p>
            <a:endParaRPr lang="en-GB"/>
          </a:p>
        </p:txBody>
      </p:sp>
      <p:sp>
        <p:nvSpPr>
          <p:cNvPr id="4" name="Zástupný objekt pre číslo snímky 3">
            <a:extLst>
              <a:ext uri="{FF2B5EF4-FFF2-40B4-BE49-F238E27FC236}">
                <a16:creationId xmlns:a16="http://schemas.microsoft.com/office/drawing/2014/main" id="{5E5516A2-91C1-AB87-9BDF-6B1A2FE1FEAB}"/>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3343974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0C7403-C4AC-48AE-104C-45479F92A5DA}"/>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D8A191FF-4646-6976-D6FD-30BAA8F72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1649CDB-6516-E7BA-D5C3-58CA39612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194459A4-AA2C-F367-03E2-3BE4AD0EADE1}"/>
              </a:ext>
            </a:extLst>
          </p:cNvPr>
          <p:cNvSpPr>
            <a:spLocks noGrp="1"/>
          </p:cNvSpPr>
          <p:nvPr>
            <p:ph type="dt" sz="half" idx="10"/>
          </p:nvPr>
        </p:nvSpPr>
        <p:spPr/>
        <p:txBody>
          <a:bodyPr/>
          <a:lstStyle/>
          <a:p>
            <a:fld id="{88569F9E-8D34-42E7-83D8-6690845F3D31}" type="datetimeFigureOut">
              <a:rPr lang="en-GB" smtClean="0"/>
              <a:t>11/10/2024</a:t>
            </a:fld>
            <a:endParaRPr lang="en-GB"/>
          </a:p>
        </p:txBody>
      </p:sp>
      <p:sp>
        <p:nvSpPr>
          <p:cNvPr id="6" name="Zástupný objekt pre pätu 5">
            <a:extLst>
              <a:ext uri="{FF2B5EF4-FFF2-40B4-BE49-F238E27FC236}">
                <a16:creationId xmlns:a16="http://schemas.microsoft.com/office/drawing/2014/main" id="{41A283D1-CD37-D4F4-A8C6-7187D5965561}"/>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3D0C99CC-FC99-29D9-25D6-E4D14C8F0405}"/>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40769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BFC1D-6001-1628-80DF-CBAA82218FB0}"/>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F8847F74-7C77-2C3E-F740-A0DF1FC5E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A4A6D59-03F3-C812-9A2F-011C968992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B2B43DE7-CCBF-0444-DF50-5F5473C1D8E2}"/>
              </a:ext>
            </a:extLst>
          </p:cNvPr>
          <p:cNvSpPr>
            <a:spLocks noGrp="1"/>
          </p:cNvSpPr>
          <p:nvPr>
            <p:ph type="dt" sz="half" idx="10"/>
          </p:nvPr>
        </p:nvSpPr>
        <p:spPr/>
        <p:txBody>
          <a:bodyPr/>
          <a:lstStyle/>
          <a:p>
            <a:fld id="{88569F9E-8D34-42E7-83D8-6690845F3D31}" type="datetimeFigureOut">
              <a:rPr lang="en-GB" smtClean="0"/>
              <a:t>11/10/2024</a:t>
            </a:fld>
            <a:endParaRPr lang="en-GB"/>
          </a:p>
        </p:txBody>
      </p:sp>
      <p:sp>
        <p:nvSpPr>
          <p:cNvPr id="6" name="Zástupný objekt pre pätu 5">
            <a:extLst>
              <a:ext uri="{FF2B5EF4-FFF2-40B4-BE49-F238E27FC236}">
                <a16:creationId xmlns:a16="http://schemas.microsoft.com/office/drawing/2014/main" id="{F6FE0941-5A87-5E9D-639F-52D6B29BE7F3}"/>
              </a:ext>
            </a:extLst>
          </p:cNvPr>
          <p:cNvSpPr>
            <a:spLocks noGrp="1"/>
          </p:cNvSpPr>
          <p:nvPr>
            <p:ph type="ftr" sz="quarter" idx="11"/>
          </p:nvPr>
        </p:nvSpPr>
        <p:spPr/>
        <p:txBody>
          <a:bodyPr/>
          <a:lstStyle/>
          <a:p>
            <a:endParaRPr lang="en-GB"/>
          </a:p>
        </p:txBody>
      </p:sp>
      <p:sp>
        <p:nvSpPr>
          <p:cNvPr id="7" name="Zástupný objekt pre číslo snímky 6">
            <a:extLst>
              <a:ext uri="{FF2B5EF4-FFF2-40B4-BE49-F238E27FC236}">
                <a16:creationId xmlns:a16="http://schemas.microsoft.com/office/drawing/2014/main" id="{2F3772BF-F857-3376-45C2-8C5939BB011A}"/>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2986131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DD516-2BD2-033D-677D-526721D166FA}"/>
              </a:ext>
            </a:extLst>
          </p:cNvPr>
          <p:cNvSpPr>
            <a:spLocks noGrp="1"/>
          </p:cNvSpPr>
          <p:nvPr>
            <p:ph type="title"/>
          </p:nvPr>
        </p:nvSpPr>
        <p:spPr/>
        <p:txBody>
          <a:bodyPr/>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860DC75A-6DAA-2E36-844B-1DE924CCFA3D}"/>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E3204487-0394-4899-004D-EB9C938C7077}"/>
              </a:ext>
            </a:extLst>
          </p:cNvPr>
          <p:cNvSpPr>
            <a:spLocks noGrp="1"/>
          </p:cNvSpPr>
          <p:nvPr>
            <p:ph type="dt" sz="half" idx="10"/>
          </p:nvPr>
        </p:nvSpPr>
        <p:spPr/>
        <p:txBody>
          <a:bodyPr/>
          <a:lstStyle/>
          <a:p>
            <a:fld id="{88569F9E-8D34-42E7-83D8-6690845F3D31}" type="datetimeFigureOut">
              <a:rPr lang="en-GB" smtClean="0"/>
              <a:t>11/10/2024</a:t>
            </a:fld>
            <a:endParaRPr lang="en-GB"/>
          </a:p>
        </p:txBody>
      </p:sp>
      <p:sp>
        <p:nvSpPr>
          <p:cNvPr id="5" name="Zástupný objekt pre pätu 4">
            <a:extLst>
              <a:ext uri="{FF2B5EF4-FFF2-40B4-BE49-F238E27FC236}">
                <a16:creationId xmlns:a16="http://schemas.microsoft.com/office/drawing/2014/main" id="{71C63FC8-5F6F-18C2-A2A1-C1FFC5DC7252}"/>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8316F04A-2E92-988F-C4DD-2B2C234D7DAF}"/>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3281505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6F796ECB-A4DB-8794-85D8-938ED913527C}"/>
              </a:ext>
            </a:extLst>
          </p:cNvPr>
          <p:cNvSpPr>
            <a:spLocks noGrp="1"/>
          </p:cNvSpPr>
          <p:nvPr>
            <p:ph type="title" orient="vert"/>
          </p:nvPr>
        </p:nvSpPr>
        <p:spPr>
          <a:xfrm>
            <a:off x="8724900" y="365125"/>
            <a:ext cx="2628900" cy="5811838"/>
          </a:xfrm>
        </p:spPr>
        <p:txBody>
          <a:bodyPr vert="eaVert"/>
          <a:lstStyle/>
          <a:p>
            <a:r>
              <a:rPr lang="sk-SK"/>
              <a:t>Kliknutím upravte štýl predlohy nadpisu</a:t>
            </a:r>
            <a:endParaRPr lang="en-GB"/>
          </a:p>
        </p:txBody>
      </p:sp>
      <p:sp>
        <p:nvSpPr>
          <p:cNvPr id="3" name="Zástupný zvislý text 2">
            <a:extLst>
              <a:ext uri="{FF2B5EF4-FFF2-40B4-BE49-F238E27FC236}">
                <a16:creationId xmlns:a16="http://schemas.microsoft.com/office/drawing/2014/main" id="{22C68503-5BA6-6368-30A0-244F1FF68B7A}"/>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89E3C45A-D877-22F6-2D8B-287D0C12F43B}"/>
              </a:ext>
            </a:extLst>
          </p:cNvPr>
          <p:cNvSpPr>
            <a:spLocks noGrp="1"/>
          </p:cNvSpPr>
          <p:nvPr>
            <p:ph type="dt" sz="half" idx="10"/>
          </p:nvPr>
        </p:nvSpPr>
        <p:spPr/>
        <p:txBody>
          <a:bodyPr/>
          <a:lstStyle/>
          <a:p>
            <a:fld id="{88569F9E-8D34-42E7-83D8-6690845F3D31}" type="datetimeFigureOut">
              <a:rPr lang="en-GB" smtClean="0"/>
              <a:t>11/10/2024</a:t>
            </a:fld>
            <a:endParaRPr lang="en-GB"/>
          </a:p>
        </p:txBody>
      </p:sp>
      <p:sp>
        <p:nvSpPr>
          <p:cNvPr id="5" name="Zástupný objekt pre pätu 4">
            <a:extLst>
              <a:ext uri="{FF2B5EF4-FFF2-40B4-BE49-F238E27FC236}">
                <a16:creationId xmlns:a16="http://schemas.microsoft.com/office/drawing/2014/main" id="{838EE748-128F-28F4-104E-27AF6DA7F71C}"/>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101B215F-4C15-F814-EDF8-C7B7402ECDF9}"/>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421517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980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244825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8988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202711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82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96294D-597E-4D2E-B81B-892A1B613257}"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6F323-A7D3-4479-AD34-CAE92524068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44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96294D-597E-4D2E-B81B-892A1B613257}"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F96F323-A7D3-4479-AD34-CAE92524068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67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F384DA-355A-27CC-8AD9-7ED41F766E26}"/>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endParaRPr lang="en-GB"/>
          </a:p>
        </p:txBody>
      </p:sp>
      <p:sp>
        <p:nvSpPr>
          <p:cNvPr id="3" name="Podnadpis 2">
            <a:extLst>
              <a:ext uri="{FF2B5EF4-FFF2-40B4-BE49-F238E27FC236}">
                <a16:creationId xmlns:a16="http://schemas.microsoft.com/office/drawing/2014/main" id="{D12F85A7-F4AC-6A2F-0506-F1E0EC26A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GB"/>
          </a:p>
        </p:txBody>
      </p:sp>
      <p:sp>
        <p:nvSpPr>
          <p:cNvPr id="4" name="Zástupný objekt pre dátum 3">
            <a:extLst>
              <a:ext uri="{FF2B5EF4-FFF2-40B4-BE49-F238E27FC236}">
                <a16:creationId xmlns:a16="http://schemas.microsoft.com/office/drawing/2014/main" id="{6ED51B71-7BF2-620A-3937-82807B227C56}"/>
              </a:ext>
            </a:extLst>
          </p:cNvPr>
          <p:cNvSpPr>
            <a:spLocks noGrp="1"/>
          </p:cNvSpPr>
          <p:nvPr>
            <p:ph type="dt" sz="half" idx="10"/>
          </p:nvPr>
        </p:nvSpPr>
        <p:spPr/>
        <p:txBody>
          <a:bodyPr/>
          <a:lstStyle/>
          <a:p>
            <a:fld id="{88569F9E-8D34-42E7-83D8-6690845F3D31}" type="datetimeFigureOut">
              <a:rPr lang="en-GB" smtClean="0"/>
              <a:t>11/10/2024</a:t>
            </a:fld>
            <a:endParaRPr lang="en-GB"/>
          </a:p>
        </p:txBody>
      </p:sp>
      <p:sp>
        <p:nvSpPr>
          <p:cNvPr id="5" name="Zástupný objekt pre pätu 4">
            <a:extLst>
              <a:ext uri="{FF2B5EF4-FFF2-40B4-BE49-F238E27FC236}">
                <a16:creationId xmlns:a16="http://schemas.microsoft.com/office/drawing/2014/main" id="{95B09A74-9F05-4879-BB0A-C07F1A4642B0}"/>
              </a:ext>
            </a:extLst>
          </p:cNvPr>
          <p:cNvSpPr>
            <a:spLocks noGrp="1"/>
          </p:cNvSpPr>
          <p:nvPr>
            <p:ph type="ftr" sz="quarter" idx="11"/>
          </p:nvPr>
        </p:nvSpPr>
        <p:spPr/>
        <p:txBody>
          <a:bodyPr/>
          <a:lstStyle/>
          <a:p>
            <a:endParaRPr lang="en-GB"/>
          </a:p>
        </p:txBody>
      </p:sp>
      <p:sp>
        <p:nvSpPr>
          <p:cNvPr id="6" name="Zástupný objekt pre číslo snímky 5">
            <a:extLst>
              <a:ext uri="{FF2B5EF4-FFF2-40B4-BE49-F238E27FC236}">
                <a16:creationId xmlns:a16="http://schemas.microsoft.com/office/drawing/2014/main" id="{3522C251-4D2C-2E18-CC4D-80B18D6A326D}"/>
              </a:ext>
            </a:extLst>
          </p:cNvPr>
          <p:cNvSpPr>
            <a:spLocks noGrp="1"/>
          </p:cNvSpPr>
          <p:nvPr>
            <p:ph type="sldNum" sz="quarter" idx="12"/>
          </p:nvPr>
        </p:nvSpPr>
        <p:spPr/>
        <p:txBody>
          <a:bodyPr/>
          <a:lstStyle/>
          <a:p>
            <a:fld id="{778E33BF-AC80-4C3F-8F8D-6E475268A231}" type="slidenum">
              <a:rPr lang="en-GB" smtClean="0"/>
              <a:t>‹Nº›</a:t>
            </a:fld>
            <a:endParaRPr lang="en-GB"/>
          </a:p>
        </p:txBody>
      </p:sp>
    </p:spTree>
    <p:extLst>
      <p:ext uri="{BB962C8B-B14F-4D97-AF65-F5344CB8AC3E}">
        <p14:creationId xmlns:p14="http://schemas.microsoft.com/office/powerpoint/2010/main" val="119844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267224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062644E8-10B5-CE49-6891-911654D2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BE9D2063-3934-78F3-5D1C-633EC0F06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a:extLst>
              <a:ext uri="{FF2B5EF4-FFF2-40B4-BE49-F238E27FC236}">
                <a16:creationId xmlns:a16="http://schemas.microsoft.com/office/drawing/2014/main" id="{BD50C04B-C414-807B-F073-844A86F45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569F9E-8D34-42E7-83D8-6690845F3D31}" type="datetimeFigureOut">
              <a:rPr lang="en-GB" smtClean="0"/>
              <a:t>11/10/2024</a:t>
            </a:fld>
            <a:endParaRPr lang="en-GB"/>
          </a:p>
        </p:txBody>
      </p:sp>
      <p:sp>
        <p:nvSpPr>
          <p:cNvPr id="5" name="Zástupný objekt pre pätu 4">
            <a:extLst>
              <a:ext uri="{FF2B5EF4-FFF2-40B4-BE49-F238E27FC236}">
                <a16:creationId xmlns:a16="http://schemas.microsoft.com/office/drawing/2014/main" id="{3C7083BE-5379-B44F-A80E-0AA6CA3D3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Zástupný objekt pre číslo snímky 5">
            <a:extLst>
              <a:ext uri="{FF2B5EF4-FFF2-40B4-BE49-F238E27FC236}">
                <a16:creationId xmlns:a16="http://schemas.microsoft.com/office/drawing/2014/main" id="{7CF04C7D-6326-DC64-E752-D539A22120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8E33BF-AC80-4C3F-8F8D-6E475268A231}" type="slidenum">
              <a:rPr lang="en-GB" smtClean="0"/>
              <a:t>‹Nº›</a:t>
            </a:fld>
            <a:endParaRPr lang="en-GB"/>
          </a:p>
        </p:txBody>
      </p:sp>
    </p:spTree>
    <p:extLst>
      <p:ext uri="{BB962C8B-B14F-4D97-AF65-F5344CB8AC3E}">
        <p14:creationId xmlns:p14="http://schemas.microsoft.com/office/powerpoint/2010/main" val="182296623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commission.europa.eu/strategy-and-policy/priorities-2019-2024/europe-fit-digital-age/european-digital-identity_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HcNkxMMt9qM" TargetMode="External"/><Relationship Id="rId2" Type="http://schemas.openxmlformats.org/officeDocument/2006/relationships/hyperlink" Target="https://www.youtube.com/hashtag/euhaveyoursay"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845007"/>
          </a:xfrm>
        </p:spPr>
        <p:txBody>
          <a:bodyPr vert="horz" lIns="91440" tIns="45720" rIns="91440" bIns="45720" rtlCol="0" anchor="b">
            <a:normAutofit fontScale="90000"/>
          </a:bodyPr>
          <a:lstStyle/>
          <a:p>
            <a:pPr algn="ctr">
              <a:spcBef>
                <a:spcPts val="1000"/>
              </a:spcBef>
              <a:spcAft>
                <a:spcPts val="600"/>
              </a:spcAft>
              <a:buClr>
                <a:srgbClr val="FFAA5A"/>
              </a:buClr>
            </a:pPr>
            <a:r>
              <a:rPr lang="es" b="1" dirty="0">
                <a:solidFill>
                  <a:srgbClr val="FFAA5A"/>
                </a:solidFill>
                <a:latin typeface="+mn-lt"/>
                <a:ea typeface="Cambria" panose="02040503050406030204" pitchFamily="18" charset="0"/>
                <a:cs typeface="Calibri" panose="020F0502020204030204" pitchFamily="34" charset="0"/>
              </a:rPr>
              <a:t>Ciudadanía digital: </a:t>
            </a:r>
            <a:r>
              <a:rPr lang="es-ES" b="1" dirty="0">
                <a:solidFill>
                  <a:srgbClr val="FFAA5A"/>
                </a:solidFill>
                <a:latin typeface="+mn-lt"/>
                <a:ea typeface="Cambria" panose="02040503050406030204" pitchFamily="18" charset="0"/>
                <a:cs typeface="Calibri" panose="020F0502020204030204" pitchFamily="34" charset="0"/>
              </a:rPr>
              <a:t>Entendiendo la ciudadanía digital</a:t>
            </a:r>
            <a:endParaRPr lang="en-US" b="1" dirty="0">
              <a:solidFill>
                <a:srgbClr val="FFAA5A"/>
              </a:solidFill>
              <a:latin typeface="+mn-lt"/>
              <a:ea typeface="Cambria" panose="02040503050406030204" pitchFamily="18" charset="0"/>
              <a:cs typeface="Calibri" panose="020F0502020204030204" pitchFamily="34" charset="0"/>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3616" y="963504"/>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 sz="1400" b="0" i="0" u="none" strike="noStrike" kern="1200" cap="none" spc="0" normalizeH="0" baseline="0" noProof="0" dirty="0">
                <a:ln>
                  <a:noFill/>
                </a:ln>
                <a:solidFill>
                  <a:prstClr val="black"/>
                </a:solidFill>
                <a:effectLst/>
                <a:uLnTx/>
                <a:uFillTx/>
                <a:latin typeface="Aptos" panose="02110004020202020204"/>
                <a:ea typeface="+mj-ea"/>
                <a:cs typeface="+mj-cs"/>
              </a:rPr>
              <a:t>Desarrollar la resiliencia digital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s" sz="1400" b="0" i="0" u="none" strike="noStrike" kern="1200" cap="none" spc="0" normalizeH="0" baseline="0" noProof="0" dirty="0">
                <a:ln>
                  <a:noFill/>
                </a:ln>
                <a:solidFill>
                  <a:prstClr val="black"/>
                </a:solidFill>
                <a:effectLst/>
                <a:uLnTx/>
                <a:uFillTx/>
                <a:latin typeface="Aptos" panose="02110004020202020204"/>
                <a:ea typeface="+mj-ea"/>
                <a:cs typeface="+mj-cs"/>
              </a:rPr>
              <a:t>haciendo que el bienestar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s" sz="1400" b="0" i="0" u="none" strike="noStrike" kern="1200" cap="none" spc="0" normalizeH="0" baseline="0" noProof="0" dirty="0">
                <a:ln>
                  <a:noFill/>
                </a:ln>
                <a:solidFill>
                  <a:prstClr val="black"/>
                </a:solidFill>
                <a:effectLst/>
                <a:uLnTx/>
                <a:uFillTx/>
                <a:latin typeface="Aptos" panose="02110004020202020204"/>
                <a:ea typeface="+mj-ea"/>
                <a:cs typeface="+mj-cs"/>
              </a:rPr>
              <a:t>y la seguridad digitales sean accesibles para todos </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1026" name="Picture 2" descr="Is digital citizenship really that different than citizens… | Flickr">
            <a:extLst>
              <a:ext uri="{FF2B5EF4-FFF2-40B4-BE49-F238E27FC236}">
                <a16:creationId xmlns:a16="http://schemas.microsoft.com/office/drawing/2014/main" id="{3F8A124C-7493-AF86-605C-584A40A8BAFC}"/>
              </a:ext>
            </a:extLst>
          </p:cNvPr>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l="271" t="11652" r="1051" b="6954"/>
          <a:stretch/>
        </p:blipFill>
        <p:spPr bwMode="auto">
          <a:xfrm>
            <a:off x="1099553" y="1611198"/>
            <a:ext cx="3686091" cy="304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466343" y="893161"/>
            <a:ext cx="9907136" cy="937827"/>
          </a:xfrm>
        </p:spPr>
        <p:txBody>
          <a:bodyPr>
            <a:normAutofit/>
          </a:bodyPr>
          <a:lstStyle/>
          <a:p>
            <a:pPr algn="l"/>
            <a:r>
              <a:rPr lang="es" sz="4400" dirty="0">
                <a:latin typeface="Aptos" panose="020B0004020202020204" pitchFamily="34" charset="0"/>
                <a:ea typeface="Cambria"/>
              </a:rPr>
              <a:t>La identidad del ciudadano digital</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88645" y="2134815"/>
            <a:ext cx="7365418" cy="3941692"/>
          </a:xfrm>
        </p:spPr>
        <p:txBody>
          <a:bodyPr vert="horz" lIns="91440" tIns="45720" rIns="91440" bIns="45720" rtlCol="0">
            <a:normAutofit/>
          </a:bodyPr>
          <a:lstStyle/>
          <a:p>
            <a:r>
              <a:rPr lang="es" dirty="0">
                <a:latin typeface="Aptos" panose="020B0004020202020204" pitchFamily="34" charset="0"/>
                <a:ea typeface="Cambria"/>
              </a:rPr>
              <a:t>La ciudadanía digital comienza con una identidad digital segura. Herramientas como SPID en Italia permiten a los ciudadanos acceder a servicios públicos en línea de forma segura. Documentos de identidad electrónicos similares en toda Europa sirven como modelo para la identificación digital y la gobernanza electrónica, sentando las bases para una participación digital activa en los procesos democráticos formales.</a:t>
            </a:r>
          </a:p>
        </p:txBody>
      </p:sp>
      <p:pic>
        <p:nvPicPr>
          <p:cNvPr id="4" name="Εικόνα 4">
            <a:extLst>
              <a:ext uri="{FF2B5EF4-FFF2-40B4-BE49-F238E27FC236}">
                <a16:creationId xmlns:a16="http://schemas.microsoft.com/office/drawing/2014/main" id="{EB016905-B8FE-284B-7CD5-B258E34CA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3" y="2732246"/>
            <a:ext cx="3526445" cy="1981414"/>
          </a:xfrm>
          <a:prstGeom prst="rect">
            <a:avLst/>
          </a:prstGeom>
        </p:spPr>
      </p:pic>
    </p:spTree>
    <p:extLst>
      <p:ext uri="{BB962C8B-B14F-4D97-AF65-F5344CB8AC3E}">
        <p14:creationId xmlns:p14="http://schemas.microsoft.com/office/powerpoint/2010/main" val="2661744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r>
              <a:rPr lang="es" dirty="0">
                <a:latin typeface="Aptos" panose="020B0004020202020204" pitchFamily="34" charset="0"/>
                <a:ea typeface="Cambria"/>
              </a:rPr>
              <a:t>Gobernanza digital y burocracia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5054665"/>
          </a:xfrm>
        </p:spPr>
        <p:txBody>
          <a:bodyPr vert="horz" lIns="91440" tIns="45720" rIns="91440" bIns="45720" rtlCol="0">
            <a:normAutofit/>
          </a:bodyPr>
          <a:lstStyle/>
          <a:p>
            <a:pPr marL="0" indent="0" algn="just">
              <a:buNone/>
            </a:pPr>
            <a:r>
              <a:rPr lang="es" sz="2600" dirty="0">
                <a:latin typeface="Aptos" panose="020B0004020202020204" pitchFamily="34" charset="0"/>
                <a:ea typeface="Cambria"/>
              </a:rPr>
              <a:t>El uso de plataformas de gobierno electrónico agiliza los procesos burocráticos. Desde la renovación de pasaportes en línea hasta el acceso a servicios de salud, estas plataformas demuestran la practicidad y la eficiencia de las herramientas digitales en la participación cívica formal.</a:t>
            </a:r>
          </a:p>
          <a:p>
            <a:pPr algn="just"/>
            <a:r>
              <a:rPr lang="es" sz="2600" b="1" dirty="0">
                <a:latin typeface="Aptos" panose="020B0004020202020204" pitchFamily="34" charset="0"/>
                <a:ea typeface="Cambria"/>
              </a:rPr>
              <a:t>Pregunta de desafío </a:t>
            </a:r>
            <a:r>
              <a:rPr lang="es" sz="2600" dirty="0">
                <a:latin typeface="Aptos" panose="020B0004020202020204" pitchFamily="34" charset="0"/>
                <a:ea typeface="Cambria"/>
              </a:rPr>
              <a:t>: ¿Qué aspecto de la gobernanza digital tiene el impacto más significativo en la reducción de la burocracia? A) Votación en línea B) Identificaciones digitales C) Declaración electrónica de impuestos</a:t>
            </a:r>
          </a:p>
          <a:p>
            <a:pPr algn="just"/>
            <a:r>
              <a:rPr lang="es" sz="2600" dirty="0">
                <a:latin typeface="Aptos" panose="020B0004020202020204" pitchFamily="34" charset="0"/>
                <a:ea typeface="Cambria"/>
              </a:rPr>
              <a:t>"La transición a la gobernanza digital ofrece una oportunidad sin precedentes para agilizar los procesos burocráticos, haciendo que los servicios públicos sean más accesibles y eficientes para todos". - Angela Merkel, ex canciller de Alemania.</a:t>
            </a:r>
          </a:p>
        </p:txBody>
      </p:sp>
    </p:spTree>
    <p:extLst>
      <p:ext uri="{BB962C8B-B14F-4D97-AF65-F5344CB8AC3E}">
        <p14:creationId xmlns:p14="http://schemas.microsoft.com/office/powerpoint/2010/main" val="234854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466343" y="893161"/>
            <a:ext cx="9907136" cy="937827"/>
          </a:xfrm>
        </p:spPr>
        <p:txBody>
          <a:bodyPr>
            <a:normAutofit/>
          </a:bodyPr>
          <a:lstStyle/>
          <a:p>
            <a:pPr algn="l"/>
            <a:r>
              <a:rPr lang="es" sz="4400" dirty="0">
                <a:latin typeface="Aptos" panose="020B0004020202020204" pitchFamily="34" charset="0"/>
                <a:ea typeface="Cambria"/>
              </a:rPr>
              <a:t>Participación en la democracia digital</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65986" y="1652081"/>
            <a:ext cx="7536073" cy="4633607"/>
          </a:xfrm>
        </p:spPr>
        <p:txBody>
          <a:bodyPr vert="horz" lIns="91440" tIns="45720" rIns="91440" bIns="45720" rtlCol="0">
            <a:normAutofit fontScale="92500"/>
          </a:bodyPr>
          <a:lstStyle/>
          <a:p>
            <a:pPr marL="0" indent="0">
              <a:buNone/>
            </a:pPr>
            <a:r>
              <a:rPr lang="es" dirty="0">
                <a:latin typeface="Aptos" panose="020B0004020202020204" pitchFamily="34" charset="0"/>
                <a:ea typeface="Cambria"/>
              </a:rPr>
              <a:t>Las plataformas de votación digital y participación política ponen las urnas al alcance de la mano. Son un ejemplo de cómo se utiliza la tecnología en las actividades democráticas formales, aumentando la accesibilidad y la participación en elecciones y referendos.</a:t>
            </a:r>
          </a:p>
          <a:p>
            <a:r>
              <a:rPr lang="es" b="1" dirty="0">
                <a:latin typeface="Aptos" panose="020B0004020202020204" pitchFamily="34" charset="0"/>
                <a:ea typeface="Cambria"/>
              </a:rPr>
              <a:t>Consejo rápido: </a:t>
            </a:r>
            <a:r>
              <a:rPr lang="es" dirty="0">
                <a:latin typeface="Aptos" panose="020B0004020202020204" pitchFamily="34" charset="0"/>
                <a:ea typeface="Cambria"/>
              </a:rPr>
              <a:t>familiarícese con las plataformas y herramientas digitales que ofrece su gobierno para la participación ciudadana. Estas pueden ir desde aplicaciones para denunciar problemas locales hasta plataformas para la consulta pública sobre nuevas leyes.</a:t>
            </a:r>
          </a:p>
        </p:txBody>
      </p:sp>
      <p:pic>
        <p:nvPicPr>
          <p:cNvPr id="5" name="Εικόνα 4">
            <a:extLst>
              <a:ext uri="{FF2B5EF4-FFF2-40B4-BE49-F238E27FC236}">
                <a16:creationId xmlns:a16="http://schemas.microsoft.com/office/drawing/2014/main" id="{F5D91779-BD35-47B2-20E5-C3CEA47FE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78" y="2385829"/>
            <a:ext cx="3594972" cy="2411627"/>
          </a:xfrm>
          <a:prstGeom prst="rect">
            <a:avLst/>
          </a:prstGeom>
        </p:spPr>
      </p:pic>
    </p:spTree>
    <p:extLst>
      <p:ext uri="{BB962C8B-B14F-4D97-AF65-F5344CB8AC3E}">
        <p14:creationId xmlns:p14="http://schemas.microsoft.com/office/powerpoint/2010/main" val="140501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12557" y="415542"/>
            <a:ext cx="11350752" cy="857885"/>
          </a:xfrm>
        </p:spPr>
        <p:txBody>
          <a:bodyPr>
            <a:normAutofit/>
          </a:bodyPr>
          <a:lstStyle/>
          <a:p>
            <a:pPr algn="l"/>
            <a:r>
              <a:rPr lang="es" dirty="0">
                <a:latin typeface="Aptos" panose="020B0004020202020204" pitchFamily="34" charset="0"/>
                <a:ea typeface="Cambria"/>
              </a:rPr>
              <a:t>Plataformas de petición para el cambio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010092" y="1323910"/>
            <a:ext cx="10968547" cy="5054665"/>
          </a:xfrm>
        </p:spPr>
        <p:txBody>
          <a:bodyPr vert="horz" lIns="91440" tIns="45720" rIns="91440" bIns="45720" rtlCol="0">
            <a:normAutofit/>
          </a:bodyPr>
          <a:lstStyle/>
          <a:p>
            <a:pPr marL="0" indent="0" algn="just">
              <a:buNone/>
            </a:pPr>
            <a:r>
              <a:rPr lang="es" dirty="0">
                <a:latin typeface="Aptos" panose="020B0004020202020204" pitchFamily="34" charset="0"/>
                <a:ea typeface="Cambria"/>
              </a:rPr>
              <a:t>Change.org y otras plataformas de peticiones aprovechan el poder colectivo de los ciudadanos para proponer y apoyar cambios en la sociedad. Esta herramienta digital informal se ha convertido en una fuerza .</a:t>
            </a:r>
            <a:endParaRPr lang="en-GB" dirty="0">
              <a:latin typeface="Aptos" panose="020B0004020202020204" pitchFamily="34" charset="0"/>
              <a:ea typeface="Cambria"/>
            </a:endParaRPr>
          </a:p>
          <a:p>
            <a:pPr algn="just"/>
            <a:r>
              <a:rPr lang="es" b="1" dirty="0">
                <a:latin typeface="Aptos" panose="020B0004020202020204" pitchFamily="34" charset="0"/>
                <a:ea typeface="Cambria"/>
              </a:rPr>
              <a:t>Pregunta de desafío: </a:t>
            </a:r>
            <a:r>
              <a:rPr lang="es" dirty="0">
                <a:latin typeface="Aptos" panose="020B0004020202020204" pitchFamily="34" charset="0"/>
                <a:ea typeface="Cambria"/>
              </a:rPr>
              <a:t>¿Qué hace que las peticiones en línea sean una herramienta poderosa para el cambio social? A) Permiten la participación global B) Son legalmente vinculantes C) Conducen automáticamente a cambios de políticas</a:t>
            </a:r>
          </a:p>
          <a:p>
            <a:pPr algn="just"/>
            <a:r>
              <a:rPr lang="es" b="1" dirty="0">
                <a:latin typeface="Aptos" panose="020B0004020202020204" pitchFamily="34" charset="0"/>
                <a:ea typeface="Cambria"/>
              </a:rPr>
              <a:t>Opinión de experto: </a:t>
            </a:r>
            <a:r>
              <a:rPr lang="es" dirty="0">
                <a:latin typeface="Aptos" panose="020B0004020202020204" pitchFamily="34" charset="0"/>
                <a:ea typeface="Cambria"/>
              </a:rPr>
              <a:t>“Las plataformas de peticiones en línea democratizan el activismo, dan voz a quienes no la tienen y poder a quienes no tienen poder. Pueden convertir una causa local en un movimiento global”. - </a:t>
            </a:r>
            <a:r>
              <a:rPr lang="es" dirty="0" err="1">
                <a:latin typeface="Aptos" panose="020B0004020202020204" pitchFamily="34" charset="0"/>
                <a:ea typeface="Cambria"/>
              </a:rPr>
              <a:t>Kumi </a:t>
            </a:r>
            <a:r>
              <a:rPr lang="es" dirty="0">
                <a:latin typeface="Aptos" panose="020B0004020202020204" pitchFamily="34" charset="0"/>
                <a:ea typeface="Cambria"/>
              </a:rPr>
              <a:t>Naidoo, ex secretario general de Amnistía Internacional.</a:t>
            </a:r>
          </a:p>
        </p:txBody>
      </p:sp>
    </p:spTree>
    <p:extLst>
      <p:ext uri="{BB962C8B-B14F-4D97-AF65-F5344CB8AC3E}">
        <p14:creationId xmlns:p14="http://schemas.microsoft.com/office/powerpoint/2010/main" val="332540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2700" y="354106"/>
            <a:ext cx="11625713" cy="857885"/>
          </a:xfrm>
        </p:spPr>
        <p:txBody>
          <a:bodyPr>
            <a:normAutofit fontScale="90000"/>
          </a:bodyPr>
          <a:lstStyle/>
          <a:p>
            <a:pPr algn="l"/>
            <a:r>
              <a:rPr lang="es" dirty="0">
                <a:latin typeface="Aptos" panose="020B0004020202020204" pitchFamily="34" charset="0"/>
                <a:ea typeface="Cambria"/>
              </a:rPr>
              <a:t>Democracia mediante financiación colectiva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91027" y="1442020"/>
            <a:ext cx="10745263" cy="5054665"/>
          </a:xfrm>
        </p:spPr>
        <p:txBody>
          <a:bodyPr vert="horz" lIns="91440" tIns="45720" rIns="91440" bIns="45720" rtlCol="0">
            <a:normAutofit fontScale="92500"/>
          </a:bodyPr>
          <a:lstStyle/>
          <a:p>
            <a:pPr marL="0" indent="0" algn="just">
              <a:buNone/>
            </a:pPr>
            <a:r>
              <a:rPr lang="es" dirty="0">
                <a:latin typeface="Aptos" panose="020B0004020202020204" pitchFamily="34" charset="0"/>
                <a:ea typeface="Cambria"/>
              </a:rPr>
              <a:t>Las plataformas de financiación colectiva como Kickstarter se han adaptado a proyectos cívicos, lo que permite a las comunidades financiar y apoyar iniciativas directamente, lo que refleja una nueva forma de no</a:t>
            </a:r>
          </a:p>
          <a:p>
            <a:pPr algn="just"/>
            <a:r>
              <a:rPr lang="es" b="1" dirty="0">
                <a:latin typeface="Aptos" panose="020B0004020202020204" pitchFamily="34" charset="0"/>
                <a:ea typeface="Cambria"/>
              </a:rPr>
              <a:t>¿Qué pasaría si...? Escenario: </a:t>
            </a:r>
            <a:r>
              <a:rPr lang="es" dirty="0">
                <a:latin typeface="Aptos" panose="020B0004020202020204" pitchFamily="34" charset="0"/>
                <a:ea typeface="Cambria"/>
              </a:rPr>
              <a:t>¿Qué pasaría si su comunidad pudiera financiar y poner en marcha un proyecto que ha sido ignorado por los organismos de financiación tradicionales? ¿Cómo cambiaría esto la forma en que ve la participación y el empoderamiento de la comunidad?</a:t>
            </a:r>
          </a:p>
          <a:p>
            <a:pPr algn="just"/>
            <a:r>
              <a:rPr lang="es" b="1" dirty="0">
                <a:latin typeface="Aptos" panose="020B0004020202020204" pitchFamily="34" charset="0"/>
                <a:ea typeface="Cambria"/>
              </a:rPr>
              <a:t>Consejo rápido: </a:t>
            </a:r>
            <a:r>
              <a:rPr lang="es" dirty="0">
                <a:latin typeface="Aptos" panose="020B0004020202020204" pitchFamily="34" charset="0"/>
                <a:ea typeface="Cambria"/>
              </a:rPr>
              <a:t>Antes de contribuir a una campaña de financiación colectiva para un proyecto cívico, investigue. Analice los objetivos del proyecto, la credibilidad de los organizadores y cómo se utilizarán los fondos para garantizar que su contribución tenga el impacto que desea.</a:t>
            </a:r>
          </a:p>
        </p:txBody>
      </p:sp>
    </p:spTree>
    <p:extLst>
      <p:ext uri="{BB962C8B-B14F-4D97-AF65-F5344CB8AC3E}">
        <p14:creationId xmlns:p14="http://schemas.microsoft.com/office/powerpoint/2010/main" val="3048681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360017" y="555340"/>
            <a:ext cx="9907136" cy="937827"/>
          </a:xfrm>
        </p:spPr>
        <p:txBody>
          <a:bodyPr>
            <a:normAutofit/>
          </a:bodyPr>
          <a:lstStyle/>
          <a:p>
            <a:pPr algn="l"/>
            <a:r>
              <a:rPr lang="es" sz="4400" dirty="0">
                <a:latin typeface="Aptos" panose="020B0004020202020204" pitchFamily="34" charset="0"/>
                <a:ea typeface="Cambria"/>
              </a:rPr>
              <a:t>Redes sociales y activismo</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88645" y="1830988"/>
            <a:ext cx="7447290" cy="4633607"/>
          </a:xfrm>
        </p:spPr>
        <p:txBody>
          <a:bodyPr vert="horz" lIns="91440" tIns="45720" rIns="91440" bIns="45720" rtlCol="0">
            <a:normAutofit fontScale="92500" lnSpcReduction="20000"/>
          </a:bodyPr>
          <a:lstStyle/>
          <a:p>
            <a:pPr marL="0" indent="0">
              <a:buNone/>
            </a:pPr>
            <a:r>
              <a:rPr lang="es" dirty="0">
                <a:latin typeface="Aptos" panose="020B0004020202020204" pitchFamily="34" charset="0"/>
                <a:ea typeface="Cambria"/>
              </a:rPr>
              <a:t>Las plataformas de redes sociales no solo sirven para compartir actualizaciones de vida; son herramientas vitales para el activismo y las campañas políticas informales. Han sido fundamentales en movimientos como #MeToo y #BlackLivesMatter, mostrando su poder en </a:t>
            </a:r>
            <a:r>
              <a:rPr lang="es" dirty="0" err="1">
                <a:latin typeface="Aptos" panose="020B0004020202020204" pitchFamily="34" charset="0"/>
                <a:ea typeface="Cambria"/>
              </a:rPr>
              <a:t>el ámbito móvil.</a:t>
            </a:r>
            <a:endParaRPr lang="en-GB" dirty="0">
              <a:latin typeface="Aptos" panose="020B0004020202020204" pitchFamily="34" charset="0"/>
              <a:ea typeface="Cambria"/>
            </a:endParaRPr>
          </a:p>
          <a:p>
            <a:r>
              <a:rPr lang="es" b="1" dirty="0">
                <a:latin typeface="Aptos" panose="020B0004020202020204" pitchFamily="34" charset="0"/>
                <a:ea typeface="Cambria"/>
              </a:rPr>
              <a:t>Opinión de experto: </a:t>
            </a:r>
            <a:r>
              <a:rPr lang="es" dirty="0">
                <a:latin typeface="Aptos" panose="020B0004020202020204" pitchFamily="34" charset="0"/>
                <a:ea typeface="Cambria"/>
              </a:rPr>
              <a:t>"Las redes sociales no sólo han amplificado las voces, sino también el activismo. Las plataformas se han convertido en espacios donde nacen y se nutren los movimientos". - Malala Yousafzai, activista por la educación femenina y la </a:t>
            </a:r>
            <a:r>
              <a:rPr lang="es" dirty="0" err="1">
                <a:latin typeface="Aptos" panose="020B0004020202020204" pitchFamily="34" charset="0"/>
                <a:ea typeface="Cambria"/>
              </a:rPr>
              <a:t>ganadora más joven del Premio Nobel </a:t>
            </a:r>
            <a:r>
              <a:rPr lang="es" dirty="0">
                <a:latin typeface="Aptos" panose="020B0004020202020204" pitchFamily="34" charset="0"/>
                <a:ea typeface="Cambria"/>
              </a:rPr>
              <a:t>en defender causas sociales.</a:t>
            </a:r>
          </a:p>
        </p:txBody>
      </p:sp>
      <p:pic>
        <p:nvPicPr>
          <p:cNvPr id="4" name="Εικόνα 4">
            <a:extLst>
              <a:ext uri="{FF2B5EF4-FFF2-40B4-BE49-F238E27FC236}">
                <a16:creationId xmlns:a16="http://schemas.microsoft.com/office/drawing/2014/main" id="{3BC38A69-18AF-7DC1-77A3-92F035BC0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3" y="2230727"/>
            <a:ext cx="3275157" cy="2718380"/>
          </a:xfrm>
          <a:prstGeom prst="rect">
            <a:avLst/>
          </a:prstGeom>
        </p:spPr>
      </p:pic>
    </p:spTree>
    <p:extLst>
      <p:ext uri="{BB962C8B-B14F-4D97-AF65-F5344CB8AC3E}">
        <p14:creationId xmlns:p14="http://schemas.microsoft.com/office/powerpoint/2010/main" val="111072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23284" y="365125"/>
            <a:ext cx="11130516" cy="857885"/>
          </a:xfrm>
        </p:spPr>
        <p:txBody>
          <a:bodyPr>
            <a:normAutofit fontScale="90000"/>
          </a:bodyPr>
          <a:lstStyle/>
          <a:p>
            <a:pPr algn="l"/>
            <a:r>
              <a:rPr lang="es" dirty="0">
                <a:latin typeface="Aptos" panose="020B0004020202020204" pitchFamily="34" charset="0"/>
                <a:ea typeface="Cambria"/>
              </a:rPr>
              <a:t>Foros digitales locales para voces comunitarias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928576" y="1588134"/>
            <a:ext cx="11130516" cy="4964445"/>
          </a:xfrm>
        </p:spPr>
        <p:txBody>
          <a:bodyPr vert="horz" lIns="91440" tIns="45720" rIns="91440" bIns="45720" rtlCol="0">
            <a:normAutofit lnSpcReduction="10000"/>
          </a:bodyPr>
          <a:lstStyle/>
          <a:p>
            <a:pPr marL="0" indent="0">
              <a:buNone/>
            </a:pPr>
            <a:r>
              <a:rPr lang="es" sz="2600" dirty="0">
                <a:latin typeface="Aptos" panose="020B0004020202020204" pitchFamily="34" charset="0"/>
                <a:ea typeface="Cambria"/>
              </a:rPr>
              <a:t>Los foros y plataformas locales como r/ </a:t>
            </a:r>
            <a:r>
              <a:rPr lang="es" sz="2600" dirty="0" err="1">
                <a:latin typeface="Aptos" panose="020B0004020202020204" pitchFamily="34" charset="0"/>
                <a:ea typeface="Cambria"/>
              </a:rPr>
              <a:t>ChangeMyView de Reddit </a:t>
            </a:r>
            <a:r>
              <a:rPr lang="es" sz="2600" dirty="0">
                <a:latin typeface="Aptos" panose="020B0004020202020204" pitchFamily="34" charset="0"/>
                <a:ea typeface="Cambria"/>
              </a:rPr>
              <a:t>facilitan los debates democráticos y dan voz a las comunidades sobre cuestiones locales. Estos foros se han convertido en plataformas digitales.</a:t>
            </a:r>
          </a:p>
          <a:p>
            <a:r>
              <a:rPr lang="es" sz="2600" b="1" dirty="0">
                <a:latin typeface="Aptos" panose="020B0004020202020204" pitchFamily="34" charset="0"/>
                <a:ea typeface="Cambria"/>
              </a:rPr>
              <a:t>Pregunta del desafío: </a:t>
            </a:r>
            <a:r>
              <a:rPr lang="es" sz="2600" dirty="0">
                <a:latin typeface="Aptos" panose="020B0004020202020204" pitchFamily="34" charset="0"/>
                <a:ea typeface="Cambria"/>
              </a:rPr>
              <a:t>¿Cómo pueden los foros digitales locales transformar la participación comunitaria en comparación con las reuniones tradicionales en los ayuntamientos? A) Ofrecen retroalimentación en tiempo real B) Limitan la participación a personas con conocimientos tecnológicos C) Requieren presencia física</a:t>
            </a:r>
          </a:p>
          <a:p>
            <a:r>
              <a:rPr lang="es" sz="2600" b="1" dirty="0">
                <a:latin typeface="Aptos" panose="020B0004020202020204" pitchFamily="34" charset="0"/>
                <a:ea typeface="Cambria"/>
              </a:rPr>
              <a:t>¿Qué pasaría si...? Escenario: </a:t>
            </a:r>
            <a:r>
              <a:rPr lang="es" sz="2600" dirty="0">
                <a:latin typeface="Aptos" panose="020B0004020202020204" pitchFamily="34" charset="0"/>
                <a:ea typeface="Cambria"/>
              </a:rPr>
              <a:t>Imaginemos una ciudad en la que todas las decisiones comunitarias se toman a través de foros digitales y todos los residentes tienen la misma voz desde la comodidad de su hogar. ¿Cómo podría esto cambiar la dinámica de la gobernanza local y la participación ciudadana?</a:t>
            </a:r>
          </a:p>
        </p:txBody>
      </p:sp>
    </p:spTree>
    <p:extLst>
      <p:ext uri="{BB962C8B-B14F-4D97-AF65-F5344CB8AC3E}">
        <p14:creationId xmlns:p14="http://schemas.microsoft.com/office/powerpoint/2010/main" val="410283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213245" y="587501"/>
            <a:ext cx="11130516" cy="857885"/>
          </a:xfrm>
        </p:spPr>
        <p:txBody>
          <a:bodyPr>
            <a:normAutofit fontScale="90000"/>
          </a:bodyPr>
          <a:lstStyle/>
          <a:p>
            <a:pPr algn="l"/>
            <a:r>
              <a:rPr lang="es" dirty="0">
                <a:latin typeface="Aptos" panose="020B0004020202020204" pitchFamily="34" charset="0"/>
                <a:ea typeface="Cambria"/>
              </a:rPr>
              <a:t>Proporcionar retroalimentación sobre políticas de manera digital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203158" y="1764264"/>
            <a:ext cx="10710568" cy="4728611"/>
          </a:xfrm>
        </p:spPr>
        <p:txBody>
          <a:bodyPr vert="horz" lIns="91440" tIns="45720" rIns="91440" bIns="45720" rtlCol="0">
            <a:normAutofit fontScale="92500" lnSpcReduction="20000"/>
          </a:bodyPr>
          <a:lstStyle/>
          <a:p>
            <a:pPr marL="0" indent="0" algn="just">
              <a:buNone/>
            </a:pPr>
            <a:r>
              <a:rPr lang="es" sz="2600" dirty="0">
                <a:latin typeface="Aptos" panose="020B0004020202020204" pitchFamily="34" charset="0"/>
                <a:ea typeface="Cambria"/>
              </a:rPr>
              <a:t>Las plataformas de retroalimentación pública, como el portal “Díganos lo que piensa” de la UE, permiten a los ciudadanos aportar ideas sobre las políticas que les afectan, lo que ilustra cómo las herramientas digitales son parte integral del proceso de formulación de políticas.</a:t>
            </a:r>
          </a:p>
          <a:p>
            <a:pPr algn="just"/>
            <a:r>
              <a:rPr lang="es" sz="2600" b="1" dirty="0">
                <a:latin typeface="Aptos" panose="020B0004020202020204" pitchFamily="34" charset="0"/>
                <a:ea typeface="Cambria"/>
              </a:rPr>
              <a:t>Consejo rápido: </a:t>
            </a:r>
            <a:r>
              <a:rPr lang="es" sz="2600" dirty="0">
                <a:latin typeface="Aptos" panose="020B0004020202020204" pitchFamily="34" charset="0"/>
                <a:ea typeface="Cambria"/>
              </a:rPr>
              <a:t>Cuando brinde comentarios digitales sobre políticas, sea conciso pero exhaustivo. Explique claramente su apoyo, inquietudes o sugerencias y proporcione ejemplos o soluciones específicas cuando sea posible. Esto hace que sea más fácil para los tomadores de decisiones comprender y considerar sus comentarios.</a:t>
            </a:r>
          </a:p>
          <a:p>
            <a:pPr algn="just"/>
            <a:r>
              <a:rPr lang="es" sz="2600" b="1" dirty="0">
                <a:latin typeface="Aptos" panose="020B0004020202020204" pitchFamily="34" charset="0"/>
                <a:ea typeface="Cambria"/>
              </a:rPr>
              <a:t>Opinión de experto: </a:t>
            </a:r>
            <a:r>
              <a:rPr lang="es" sz="2600" dirty="0">
                <a:latin typeface="Aptos" panose="020B0004020202020204" pitchFamily="34" charset="0"/>
                <a:ea typeface="Cambria"/>
              </a:rPr>
              <a:t>"Las plataformas digitales para la retroalimentación de políticas están revolucionando la forma en que pensamos sobre la participación democrática. No son sólo herramientas para la participación, sino instrumentos poderosos para influir directamente en la formulación de políticas". - Cass Sunstein, autor y ex administrador de la Oficina de Información y Asuntos Regulatorios de la Casa Blanca.</a:t>
            </a:r>
          </a:p>
        </p:txBody>
      </p:sp>
    </p:spTree>
    <p:extLst>
      <p:ext uri="{BB962C8B-B14F-4D97-AF65-F5344CB8AC3E}">
        <p14:creationId xmlns:p14="http://schemas.microsoft.com/office/powerpoint/2010/main" val="4049494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360017" y="555340"/>
            <a:ext cx="9907136" cy="937827"/>
          </a:xfrm>
        </p:spPr>
        <p:txBody>
          <a:bodyPr>
            <a:normAutofit/>
          </a:bodyPr>
          <a:lstStyle/>
          <a:p>
            <a:pPr algn="l"/>
            <a:r>
              <a:rPr lang="es" sz="4400" dirty="0">
                <a:latin typeface="Aptos" panose="020B0004020202020204" pitchFamily="34" charset="0"/>
                <a:ea typeface="Cambria"/>
              </a:rPr>
              <a:t>Tecnologías innovadoras en la democracia</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037549" y="1538593"/>
            <a:ext cx="7480683" cy="4633607"/>
          </a:xfrm>
        </p:spPr>
        <p:txBody>
          <a:bodyPr vert="horz" lIns="91440" tIns="45720" rIns="91440" bIns="45720" rtlCol="0">
            <a:normAutofit fontScale="92500" lnSpcReduction="20000"/>
          </a:bodyPr>
          <a:lstStyle/>
          <a:p>
            <a:pPr marL="0" indent="0">
              <a:buNone/>
            </a:pPr>
            <a:r>
              <a:rPr lang="es" dirty="0">
                <a:latin typeface="Aptos" panose="020B0004020202020204" pitchFamily="34" charset="0"/>
                <a:ea typeface="Cambria"/>
              </a:rPr>
              <a:t>Las tecnologías emergentes, como la cadena de bloques para la votación segura y la inteligencia artificial para analizar la opinión pública, están en el horizonte de la participación democrática digital. Estas innovaciones podrían revolucionar aún más la forma en que cumplimos con nuestros deberes cívicos e interactuamos con la sociedad.</a:t>
            </a:r>
          </a:p>
          <a:p>
            <a:r>
              <a:rPr lang="es" b="1" dirty="0">
                <a:latin typeface="Aptos" panose="020B0004020202020204" pitchFamily="34" charset="0"/>
                <a:ea typeface="Cambria"/>
              </a:rPr>
              <a:t>¿Qué pasaría si...? Escenario: </a:t>
            </a:r>
            <a:r>
              <a:rPr lang="es" dirty="0">
                <a:latin typeface="Aptos" panose="020B0004020202020204" pitchFamily="34" charset="0"/>
                <a:ea typeface="Cambria"/>
              </a:rPr>
              <a:t>¿Qué pasaría si se utilizara la tecnología blockchain en las próximas elecciones nacionales, garantizando que cada voto se registrara de forma segura y anónima? ¿Cómo podría esta innovación cambiar la confianza pública en el proceso electoral? Procesos democráticos.</a:t>
            </a:r>
          </a:p>
        </p:txBody>
      </p:sp>
      <p:pic>
        <p:nvPicPr>
          <p:cNvPr id="5" name="Εικόνα 4">
            <a:extLst>
              <a:ext uri="{FF2B5EF4-FFF2-40B4-BE49-F238E27FC236}">
                <a16:creationId xmlns:a16="http://schemas.microsoft.com/office/drawing/2014/main" id="{27CAE985-04F5-52A6-1B3B-EFC0B180C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30" y="2559039"/>
            <a:ext cx="3782158" cy="2125092"/>
          </a:xfrm>
          <a:prstGeom prst="rect">
            <a:avLst/>
          </a:prstGeom>
        </p:spPr>
      </p:pic>
    </p:spTree>
    <p:extLst>
      <p:ext uri="{BB962C8B-B14F-4D97-AF65-F5344CB8AC3E}">
        <p14:creationId xmlns:p14="http://schemas.microsoft.com/office/powerpoint/2010/main" val="2983559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59543" y="491557"/>
            <a:ext cx="12046688" cy="857885"/>
          </a:xfrm>
        </p:spPr>
        <p:txBody>
          <a:bodyPr>
            <a:noAutofit/>
          </a:bodyPr>
          <a:lstStyle/>
          <a:p>
            <a:pPr algn="l"/>
            <a:r>
              <a:rPr lang="es" sz="3200" dirty="0">
                <a:latin typeface="Aptos" panose="020B0004020202020204" pitchFamily="34" charset="0"/>
                <a:ea typeface="Cambria"/>
              </a:rPr>
              <a:t>Identidad digital de la UE: un paso práctico hacia la ciudadanía digital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122946" y="1287674"/>
            <a:ext cx="10838905" cy="5078769"/>
          </a:xfrm>
        </p:spPr>
        <p:txBody>
          <a:bodyPr vert="horz" lIns="91440" tIns="45720" rIns="91440" bIns="45720" rtlCol="0">
            <a:normAutofit lnSpcReduction="10000"/>
          </a:bodyPr>
          <a:lstStyle/>
          <a:p>
            <a:pPr algn="just"/>
            <a:r>
              <a:rPr lang="es" dirty="0">
                <a:latin typeface="Aptos" panose="020B0004020202020204" pitchFamily="34" charset="0"/>
                <a:hlinkClick r:id="rId2"/>
              </a:rPr>
              <a:t>La billetera de identidad digital de la UE </a:t>
            </a:r>
            <a:r>
              <a:rPr lang="es" dirty="0">
                <a:latin typeface="Aptos" panose="020B0004020202020204" pitchFamily="34" charset="0"/>
              </a:rPr>
              <a:t>representa un gran avance hacia la ciudadanía digital dentro de la UE.</a:t>
            </a:r>
            <a:endParaRPr lang="sk-SK" dirty="0">
              <a:latin typeface="Aptos" panose="020B0004020202020204" pitchFamily="34" charset="0"/>
            </a:endParaRPr>
          </a:p>
          <a:p>
            <a:pPr algn="just"/>
            <a:r>
              <a:rPr lang="es" dirty="0">
                <a:latin typeface="Aptos" panose="020B0004020202020204" pitchFamily="34" charset="0"/>
              </a:rPr>
              <a:t>Permite a los ciudadanos y residentes acceder fácilmente a una variedad de servicios públicos y privados en línea y fuera de línea en toda la UE.</a:t>
            </a:r>
            <a:endParaRPr lang="sk-SK" dirty="0">
              <a:latin typeface="Aptos" panose="020B0004020202020204" pitchFamily="34" charset="0"/>
            </a:endParaRPr>
          </a:p>
          <a:p>
            <a:pPr algn="just"/>
            <a:r>
              <a:rPr lang="es" dirty="0">
                <a:latin typeface="Aptos" panose="020B0004020202020204" pitchFamily="34" charset="0"/>
              </a:rPr>
              <a:t>Por ejemplo, la billetera digital se puede utilizar para solicitar documentos oficiales como certificados de nacimiento, presentar declaraciones de impuestos o incluso demostrar el derecho a residir, trabajar o estudiar en un Estado miembro.</a:t>
            </a:r>
            <a:endParaRPr lang="sk-SK" dirty="0">
              <a:latin typeface="Aptos" panose="020B0004020202020204" pitchFamily="34" charset="0"/>
            </a:endParaRPr>
          </a:p>
          <a:p>
            <a:pPr algn="just"/>
            <a:r>
              <a:rPr lang="es" dirty="0">
                <a:latin typeface="Aptos" panose="020B0004020202020204" pitchFamily="34" charset="0"/>
              </a:rPr>
              <a:t>Esta iniciativa es especialmente práctica para los servicios transfronterizos, ya que facilita transacciones que antes requerían presencia física o papeleo, como abrir una cuenta bancaria o alquilar un coche utilizando una licencia de conducir digital.</a:t>
            </a:r>
            <a:endParaRPr lang="en-US" b="1" dirty="0">
              <a:solidFill>
                <a:srgbClr val="92BAB5"/>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131928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30936" y="639520"/>
            <a:ext cx="3429000" cy="1719072"/>
          </a:xfrm>
        </p:spPr>
        <p:txBody>
          <a:bodyPr anchor="b">
            <a:normAutofit/>
          </a:bodyPr>
          <a:lstStyle/>
          <a:p>
            <a:r>
              <a:rPr lang="es" sz="3800" dirty="0">
                <a:latin typeface="Aptos" panose="020B0004020202020204" pitchFamily="34" charset="0"/>
                <a:cs typeface="Calibri Light" panose="020F0302020204030204" pitchFamily="34" charset="0"/>
              </a:rPr>
              <a:t>Entendiendo la ciudadanía digital</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902940"/>
            <a:ext cx="3429000" cy="3410712"/>
          </a:xfrm>
        </p:spPr>
        <p:txBody>
          <a:bodyPr anchor="t">
            <a:normAutofit/>
          </a:bodyPr>
          <a:lstStyle/>
          <a:p>
            <a:pPr marL="0" indent="0">
              <a:buNone/>
            </a:pPr>
            <a:endParaRPr lang="en-US" sz="2200" b="1" dirty="0"/>
          </a:p>
          <a:p>
            <a:pPr marL="0" indent="0">
              <a:buNone/>
            </a:pPr>
            <a:r>
              <a:rPr lang="es" sz="2400" b="1" dirty="0">
                <a:solidFill>
                  <a:srgbClr val="FFAA5A"/>
                </a:solidFill>
                <a:latin typeface="Aptos" panose="020B0004020202020204" pitchFamily="34" charset="0"/>
                <a:cs typeface="Calibri" panose="020F0502020204030204" pitchFamily="34" charset="0"/>
              </a:rPr>
              <a:t>Vídeo corto de bienvenida</a:t>
            </a:r>
          </a:p>
          <a:p>
            <a:pPr marL="0" indent="0">
              <a:buNone/>
            </a:pPr>
            <a:r>
              <a:rPr lang="es" sz="2200" b="1" dirty="0"/>
              <a:t>Preguntamos a los ciudadanos de la UE sobre DIGITAL </a:t>
            </a:r>
            <a:r>
              <a:rPr lang="es" sz="2200" b="1" dirty="0">
                <a:hlinkClick r:id="rId2"/>
              </a:rPr>
              <a:t>#EUHaveYourSay</a:t>
            </a:r>
            <a:r>
              <a:rPr lang="es" sz="2200" b="1" dirty="0"/>
              <a:t> </a:t>
            </a:r>
          </a:p>
        </p:txBody>
      </p:sp>
      <p:pic>
        <p:nvPicPr>
          <p:cNvPr id="4" name="Εικόνα 3" descr="Obrázok, na ktorom je text, ľudská tvár, ošatenie, chlapec&#10;&#10;Automaticky generovaný popis">
            <a:hlinkClick r:id="rId3"/>
          </p:cNvPr>
          <p:cNvPicPr>
            <a:picLocks noChangeAspect="1"/>
          </p:cNvPicPr>
          <p:nvPr/>
        </p:nvPicPr>
        <p:blipFill>
          <a:blip r:embed="rId4"/>
          <a:stretch>
            <a:fillRect/>
          </a:stretch>
        </p:blipFill>
        <p:spPr>
          <a:xfrm>
            <a:off x="4654296" y="1501711"/>
            <a:ext cx="6903720" cy="3854577"/>
          </a:xfrm>
          <a:prstGeom prst="rect">
            <a:avLst/>
          </a:prstGeom>
        </p:spPr>
      </p:pic>
    </p:spTree>
    <p:extLst>
      <p:ext uri="{BB962C8B-B14F-4D97-AF65-F5344CB8AC3E}">
        <p14:creationId xmlns:p14="http://schemas.microsoft.com/office/powerpoint/2010/main" val="2754664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59543" y="344728"/>
            <a:ext cx="12046688" cy="857885"/>
          </a:xfrm>
        </p:spPr>
        <p:txBody>
          <a:bodyPr>
            <a:noAutofit/>
          </a:bodyPr>
          <a:lstStyle/>
          <a:p>
            <a:pPr algn="l"/>
            <a:r>
              <a:rPr lang="es" sz="3600" dirty="0">
                <a:latin typeface="Aptos" panose="020B0004020202020204" pitchFamily="34" charset="0"/>
                <a:ea typeface="Cambria"/>
              </a:rPr>
              <a:t>Participar digitalmente en la democracia de la UE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1105787" y="1287674"/>
            <a:ext cx="11000444" cy="5118340"/>
          </a:xfrm>
        </p:spPr>
        <p:txBody>
          <a:bodyPr vert="horz" lIns="91440" tIns="45720" rIns="91440" bIns="45720" rtlCol="0">
            <a:normAutofit/>
          </a:bodyPr>
          <a:lstStyle/>
          <a:p>
            <a:pPr algn="just"/>
            <a:r>
              <a:rPr lang="es" dirty="0">
                <a:latin typeface="Aptos" panose="020B0004020202020204" pitchFamily="34" charset="0"/>
              </a:rPr>
              <a:t>Poseer la nacionalidad de un país de la UE otorga automáticamente la ciudadanía de la UE, que incluye el derecho a participar en el proceso democrático.</a:t>
            </a:r>
            <a:endParaRPr lang="sk-SK" dirty="0">
              <a:latin typeface="Aptos" panose="020B0004020202020204" pitchFamily="34" charset="0"/>
            </a:endParaRPr>
          </a:p>
          <a:p>
            <a:pPr algn="just"/>
            <a:r>
              <a:rPr lang="es" dirty="0">
                <a:latin typeface="Aptos" panose="020B0004020202020204" pitchFamily="34" charset="0"/>
              </a:rPr>
              <a:t>La UE ha adoptado diversas medidas para salvaguardar la democracia europea, promover elecciones libres y justas y defender los derechos electorales de los ciudadanos de la UE.</a:t>
            </a:r>
            <a:endParaRPr lang="sk-SK" dirty="0">
              <a:latin typeface="Aptos" panose="020B0004020202020204" pitchFamily="34" charset="0"/>
            </a:endParaRPr>
          </a:p>
          <a:p>
            <a:pPr algn="just"/>
            <a:r>
              <a:rPr lang="es" dirty="0">
                <a:latin typeface="Aptos" panose="020B0004020202020204" pitchFamily="34" charset="0"/>
              </a:rPr>
              <a:t>Esto incluye la capacidad de moverse y residir libremente dentro de la UE, contribuyendo a una unión más conectada y democrática.</a:t>
            </a:r>
            <a:endParaRPr lang="sk-SK" dirty="0">
              <a:latin typeface="Aptos" panose="020B0004020202020204" pitchFamily="34" charset="0"/>
            </a:endParaRPr>
          </a:p>
          <a:p>
            <a:pPr algn="just"/>
            <a:r>
              <a:rPr lang="es" dirty="0">
                <a:latin typeface="Aptos" panose="020B0004020202020204" pitchFamily="34" charset="0"/>
              </a:rPr>
              <a:t>Además, los ciudadanos de la UE tienen derecho a protección consular fuera de la UE, lo que refleja el compromiso de la UE con los derechos de sus ciudadanos y la participación democrática incluso más allá de sus fronteras.</a:t>
            </a:r>
          </a:p>
        </p:txBody>
      </p:sp>
    </p:spTree>
    <p:extLst>
      <p:ext uri="{BB962C8B-B14F-4D97-AF65-F5344CB8AC3E}">
        <p14:creationId xmlns:p14="http://schemas.microsoft.com/office/powerpoint/2010/main" val="1516119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Licencia libre</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El producto desarrollado aquí como parte del proyecto "</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Building Digital Resilience by Making Digital Wellbeing and Security Accessible to All</a:t>
            </a: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2022-2-SK01-KA220-ADU-000096888" se desarrolló con el apoyo de la Comisión Europea y refleja exclusivamente la opinión del autor. La Comisión Europea no es responsable del contenido de los documentos.</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La publicación obtiene la Licencia Creative Commons 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Esta licencia permite distribuir, remezclar, mejorar y desarrollar la obra, pero sólo de forma no comercial. Al utilizar la obra, así como extractos de ella, se debe :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Se debe mencionar la fuente y el enlace a la licencia, y mencionar los posibles cambios. Los derechos de autor pertenecen a los autores de los documentos.</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La obra no podrá ser utilizada con fines comerciales.</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Si recompone, convierte o amplía la obra, sus contribuciones deben publicarse bajo la misma licencia que el original.</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Descargo de responsabilidad:</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Financiado por la Unión Europea. Las opiniones y puntos de vista expresados en este documento son, sin embargo, los de los autores y no reflejan necesariamente los de la Unión Europea o la Agencia Ejecutiva Europea en el Ámbito Educativo y Cultural (EACEA). Ni la Unión Europea ni la EACEA se hacen responsables de las mismas.</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176934" y="0"/>
            <a:ext cx="6861819" cy="1212112"/>
          </a:xfrm>
        </p:spPr>
        <p:txBody>
          <a:bodyPr>
            <a:noAutofit/>
          </a:bodyPr>
          <a:lstStyle/>
          <a:p>
            <a:pPr algn="l"/>
            <a:r>
              <a:rPr lang="es-ES" sz="3600" dirty="0">
                <a:latin typeface="Aptos" panose="020B0004020202020204" pitchFamily="34" charset="0"/>
              </a:rPr>
              <a:t>El marco </a:t>
            </a:r>
            <a:r>
              <a:rPr lang="es-ES" sz="3600" dirty="0" err="1">
                <a:latin typeface="Aptos" panose="020B0004020202020204" pitchFamily="34" charset="0"/>
              </a:rPr>
              <a:t>DigComp</a:t>
            </a:r>
            <a:r>
              <a:rPr lang="es-ES" sz="3600" dirty="0">
                <a:latin typeface="Aptos" panose="020B0004020202020204" pitchFamily="34" charset="0"/>
              </a:rPr>
              <a:t> de la UE</a:t>
            </a:r>
            <a:endParaRPr lang="en-US" sz="4400" dirty="0">
              <a:latin typeface="Aptos" panose="020B0004020202020204" pitchFamily="34" charset="0"/>
            </a:endParaRP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311422" y="1325880"/>
            <a:ext cx="5920139" cy="4851083"/>
          </a:xfrm>
        </p:spPr>
        <p:txBody>
          <a:bodyPr>
            <a:normAutofit fontScale="92500" lnSpcReduction="10000"/>
          </a:bodyPr>
          <a:lstStyle/>
          <a:p>
            <a:pPr>
              <a:spcAft>
                <a:spcPts val="600"/>
              </a:spcAft>
            </a:pPr>
            <a:r>
              <a:rPr lang="es" dirty="0">
                <a:latin typeface="Aptos" panose="020B0004020202020204" pitchFamily="34" charset="0"/>
              </a:rPr>
              <a:t>El Marco de Competencia Digital para Ciudadanos de la UE (DigComp) proporciona una comprensión común de lo que es la competencia digital.</a:t>
            </a:r>
          </a:p>
          <a:p>
            <a:pPr>
              <a:spcAft>
                <a:spcPts val="600"/>
              </a:spcAft>
            </a:pPr>
            <a:r>
              <a:rPr lang="es" dirty="0">
                <a:latin typeface="Aptos" panose="020B0004020202020204" pitchFamily="34" charset="0"/>
              </a:rPr>
              <a:t>La competencia digital implica el uso seguro, crítico y responsable de las tecnologías digitales y la interacción con ellas para el aprendizaje, en el trabajo y para la participación en la sociedad.</a:t>
            </a:r>
          </a:p>
          <a:p>
            <a:pPr>
              <a:spcAft>
                <a:spcPts val="600"/>
              </a:spcAft>
            </a:pPr>
            <a:r>
              <a:rPr lang="es" dirty="0">
                <a:latin typeface="Aptos" panose="020B0004020202020204" pitchFamily="34" charset="0"/>
              </a:rPr>
              <a:t>Se define como una combinación de conocimientos, habilidades y actitudes.</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6" descr="DigComp - ICDL Arabia">
            <a:extLst>
              <a:ext uri="{FF2B5EF4-FFF2-40B4-BE49-F238E27FC236}">
                <a16:creationId xmlns:a16="http://schemas.microsoft.com/office/drawing/2014/main" id="{41D1DB16-B963-7BE0-457A-F0AE9C7A0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7077" y="1597520"/>
            <a:ext cx="4376914" cy="291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89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176935" y="0"/>
            <a:ext cx="6223866" cy="1212112"/>
          </a:xfrm>
        </p:spPr>
        <p:txBody>
          <a:bodyPr>
            <a:noAutofit/>
          </a:bodyPr>
          <a:lstStyle/>
          <a:p>
            <a:pPr algn="l"/>
            <a:r>
              <a:rPr lang="es-ES" sz="3200" dirty="0">
                <a:latin typeface="Aptos" panose="020B0004020202020204" pitchFamily="34" charset="0"/>
              </a:rPr>
              <a:t>El marco </a:t>
            </a:r>
            <a:r>
              <a:rPr lang="es-ES" sz="3200" dirty="0" err="1">
                <a:latin typeface="Aptos" panose="020B0004020202020204" pitchFamily="34" charset="0"/>
              </a:rPr>
              <a:t>DigComp</a:t>
            </a:r>
            <a:r>
              <a:rPr lang="es-ES" sz="3200" dirty="0">
                <a:latin typeface="Aptos" panose="020B0004020202020204" pitchFamily="34" charset="0"/>
              </a:rPr>
              <a:t> de la UE</a:t>
            </a:r>
            <a:br>
              <a:rPr lang="sk-SK" sz="3200" dirty="0">
                <a:solidFill>
                  <a:srgbClr val="FFAA5A"/>
                </a:solidFill>
                <a:latin typeface="Aptos" panose="020B0004020202020204" pitchFamily="34" charset="0"/>
              </a:rPr>
            </a:br>
            <a:r>
              <a:rPr lang="es-ES" sz="3200" dirty="0">
                <a:solidFill>
                  <a:srgbClr val="FFAA5A"/>
                </a:solidFill>
                <a:latin typeface="Aptos" panose="020B0004020202020204" pitchFamily="34" charset="0"/>
              </a:rPr>
              <a:t>5 Áreas de competencia</a:t>
            </a:r>
            <a:endParaRPr lang="en-US" sz="4000" dirty="0">
              <a:latin typeface="Aptos" panose="020B0004020202020204" pitchFamily="34" charset="0"/>
            </a:endParaRP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311422" y="1325880"/>
            <a:ext cx="5920139" cy="4851083"/>
          </a:xfrm>
        </p:spPr>
        <p:txBody>
          <a:bodyPr>
            <a:normAutofit/>
          </a:bodyPr>
          <a:lstStyle/>
          <a:p>
            <a:pPr>
              <a:spcAft>
                <a:spcPts val="600"/>
              </a:spcAft>
            </a:pPr>
            <a:r>
              <a:rPr lang="es" sz="3600" dirty="0">
                <a:latin typeface="Aptos" panose="020B0004020202020204" pitchFamily="34" charset="0"/>
              </a:rPr>
              <a:t>Alfabetización informativa y de datos</a:t>
            </a:r>
          </a:p>
          <a:p>
            <a:pPr>
              <a:spcAft>
                <a:spcPts val="600"/>
              </a:spcAft>
            </a:pPr>
            <a:r>
              <a:rPr lang="es" sz="3600" dirty="0">
                <a:latin typeface="Aptos" panose="020B0004020202020204" pitchFamily="34" charset="0"/>
              </a:rPr>
              <a:t>Comunicación y colaboración</a:t>
            </a:r>
          </a:p>
          <a:p>
            <a:pPr>
              <a:spcAft>
                <a:spcPts val="600"/>
              </a:spcAft>
            </a:pPr>
            <a:r>
              <a:rPr lang="es" sz="3600" dirty="0">
                <a:latin typeface="Aptos" panose="020B0004020202020204" pitchFamily="34" charset="0"/>
              </a:rPr>
              <a:t>Creación de contenido digital</a:t>
            </a:r>
          </a:p>
          <a:p>
            <a:pPr>
              <a:spcAft>
                <a:spcPts val="600"/>
              </a:spcAft>
            </a:pPr>
            <a:r>
              <a:rPr lang="es" sz="3600" dirty="0">
                <a:latin typeface="Aptos" panose="020B0004020202020204" pitchFamily="34" charset="0"/>
              </a:rPr>
              <a:t>Seguridad</a:t>
            </a:r>
          </a:p>
          <a:p>
            <a:pPr>
              <a:spcAft>
                <a:spcPts val="600"/>
              </a:spcAft>
            </a:pPr>
            <a:r>
              <a:rPr lang="es" sz="3600" dirty="0">
                <a:latin typeface="Aptos" panose="020B0004020202020204" pitchFamily="34" charset="0"/>
              </a:rPr>
              <a:t>Resolución de problemas</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DigComp competence areas">
            <a:extLst>
              <a:ext uri="{FF2B5EF4-FFF2-40B4-BE49-F238E27FC236}">
                <a16:creationId xmlns:a16="http://schemas.microsoft.com/office/drawing/2014/main" id="{C9B50BD1-E175-83D6-9F93-692D6B2ED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646" y="1663000"/>
            <a:ext cx="3495776" cy="321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856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a:bodyPr>
          <a:lstStyle/>
          <a:p>
            <a:pPr>
              <a:spcAft>
                <a:spcPts val="600"/>
              </a:spcAft>
            </a:pPr>
            <a:r>
              <a:rPr lang="es" sz="4000" dirty="0">
                <a:latin typeface="Aptos" panose="020B0004020202020204" pitchFamily="34" charset="0"/>
                <a:cs typeface="Calibri" panose="020F0502020204030204" pitchFamily="34" charset="0"/>
              </a:rPr>
              <a:t>El marco </a:t>
            </a:r>
            <a:r>
              <a:rPr lang="es" sz="4000" dirty="0" err="1">
                <a:latin typeface="Aptos" panose="020B0004020202020204" pitchFamily="34" charset="0"/>
                <a:cs typeface="Calibri" panose="020F0502020204030204" pitchFamily="34" charset="0"/>
              </a:rPr>
              <a:t>DigComp de la UE</a:t>
            </a:r>
          </a:p>
        </p:txBody>
      </p:sp>
      <p:sp>
        <p:nvSpPr>
          <p:cNvPr id="3" name="Content Placeholder 2"/>
          <p:cNvSpPr>
            <a:spLocks noGrp="1"/>
          </p:cNvSpPr>
          <p:nvPr>
            <p:ph idx="1"/>
          </p:nvPr>
        </p:nvSpPr>
        <p:spPr>
          <a:xfrm>
            <a:off x="480060" y="1305906"/>
            <a:ext cx="7381277" cy="5159673"/>
          </a:xfrm>
        </p:spPr>
        <p:txBody>
          <a:bodyPr>
            <a:normAutofit fontScale="92500" lnSpcReduction="10000"/>
          </a:bodyPr>
          <a:lstStyle/>
          <a:p>
            <a:pPr>
              <a:spcAft>
                <a:spcPts val="600"/>
              </a:spcAft>
            </a:pPr>
            <a:r>
              <a:rPr lang="es" b="1" dirty="0">
                <a:latin typeface="Aptos" panose="020B0004020202020204" pitchFamily="34" charset="0"/>
              </a:rPr>
              <a:t>Área de competencia 2 - Comunicación y colaboración: </a:t>
            </a:r>
            <a:r>
              <a:rPr lang="es" dirty="0">
                <a:latin typeface="Aptos" panose="020B0004020202020204" pitchFamily="34" charset="0"/>
              </a:rPr>
              <a:t>interactuar, comunicarse y colaborar a través de las tecnologías digitales teniendo en cuenta la diversidad cultural y generacional. Participar en la sociedad a través de servicios digitales públicos y privados y de una ciudadanía participativa. Gestionar la propia presencia, identidad y reputación digitales.</a:t>
            </a:r>
          </a:p>
          <a:p>
            <a:pPr>
              <a:spcAft>
                <a:spcPts val="600"/>
              </a:spcAft>
            </a:pPr>
            <a:r>
              <a:rPr lang="es" b="1" dirty="0">
                <a:latin typeface="Aptos" panose="020B0004020202020204" pitchFamily="34" charset="0"/>
              </a:rPr>
              <a:t>Subárea 2.3 Participación ciudadana a través de las tecnologías digitales: </a:t>
            </a:r>
            <a:r>
              <a:rPr lang="es" dirty="0">
                <a:latin typeface="Aptos" panose="020B0004020202020204" pitchFamily="34" charset="0"/>
              </a:rPr>
              <a:t>participar en la sociedad utilizando servicios digitales públicos y privados. Buscar oportunidades de autoempoderamiento y de ciudadanía participativa a través de tecnologías digitales apropiadas.</a:t>
            </a:r>
          </a:p>
          <a:p>
            <a:pPr marL="0" indent="0" algn="just">
              <a:spcAft>
                <a:spcPts val="600"/>
              </a:spcAft>
              <a:buNone/>
            </a:pPr>
            <a:endParaRPr lang="en-US" i="0" dirty="0">
              <a:effectLst/>
              <a:latin typeface="Aptos" panose="020B0004020202020204" pitchFamily="34" charset="0"/>
            </a:endParaRP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2" descr="Practice and encourage good digital citizenship – Michigan IT News">
            <a:extLst>
              <a:ext uri="{FF2B5EF4-FFF2-40B4-BE49-F238E27FC236}">
                <a16:creationId xmlns:a16="http://schemas.microsoft.com/office/drawing/2014/main" id="{05D9AC5B-520F-51BA-BC23-1471DCF27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1337" y="1879180"/>
            <a:ext cx="3566316" cy="308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31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fontScale="90000"/>
          </a:bodyPr>
          <a:lstStyle/>
          <a:p>
            <a:pPr>
              <a:spcAft>
                <a:spcPts val="600"/>
              </a:spcAft>
            </a:pPr>
            <a:r>
              <a:rPr lang="es" sz="4000" dirty="0">
                <a:latin typeface="Aptos" panose="020B0004020202020204" pitchFamily="34" charset="0"/>
                <a:cs typeface="Calibri" panose="020F0502020204030204" pitchFamily="34" charset="0"/>
              </a:rPr>
              <a:t>Manual de educación para la ciudadanía digital del Consejo de Europa</a:t>
            </a:r>
          </a:p>
        </p:txBody>
      </p:sp>
      <p:sp>
        <p:nvSpPr>
          <p:cNvPr id="3" name="Content Placeholder 2"/>
          <p:cNvSpPr>
            <a:spLocks noGrp="1"/>
          </p:cNvSpPr>
          <p:nvPr>
            <p:ph idx="1"/>
          </p:nvPr>
        </p:nvSpPr>
        <p:spPr>
          <a:xfrm>
            <a:off x="173406" y="1687118"/>
            <a:ext cx="7091814" cy="4778461"/>
          </a:xfrm>
        </p:spPr>
        <p:txBody>
          <a:bodyPr>
            <a:normAutofit lnSpcReduction="10000"/>
          </a:bodyPr>
          <a:lstStyle/>
          <a:p>
            <a:pPr>
              <a:spcAft>
                <a:spcPts val="600"/>
              </a:spcAft>
            </a:pPr>
            <a:r>
              <a:rPr lang="es" dirty="0">
                <a:latin typeface="Aptos" panose="020B0004020202020204" pitchFamily="34" charset="0"/>
              </a:rPr>
              <a:t>El manual de educación para la ciudadanía digital está dirigido a docentes y padres, tomadores de decisiones educativas y proveedores de plataformas.</a:t>
            </a:r>
          </a:p>
          <a:p>
            <a:pPr>
              <a:spcAft>
                <a:spcPts val="600"/>
              </a:spcAft>
            </a:pPr>
            <a:r>
              <a:rPr lang="es" dirty="0">
                <a:latin typeface="Aptos" panose="020B0004020202020204" pitchFamily="34" charset="0"/>
              </a:rPr>
              <a:t>Ofrece </a:t>
            </a:r>
            <a:r>
              <a:rPr lang="es" b="1" dirty="0">
                <a:latin typeface="Aptos" panose="020B0004020202020204" pitchFamily="34" charset="0"/>
              </a:rPr>
              <a:t>información, herramientas y buenas prácticas </a:t>
            </a:r>
            <a:r>
              <a:rPr lang="es" dirty="0">
                <a:latin typeface="Aptos" panose="020B0004020202020204" pitchFamily="34" charset="0"/>
              </a:rPr>
              <a:t>para apoyar el desarrollo de competencias para empoderar a los ciudadanos, permitiéndoles vivir juntos como iguales en las sociedades democráticas culturalmente diversas de la actualidad, tanto en línea como fuera de línea.</a:t>
            </a: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50095BF-4A6F-5568-DE81-820484416412}"/>
              </a:ext>
            </a:extLst>
          </p:cNvPr>
          <p:cNvPicPr>
            <a:picLocks noChangeAspect="1"/>
          </p:cNvPicPr>
          <p:nvPr/>
        </p:nvPicPr>
        <p:blipFill rotWithShape="1">
          <a:blip r:embed="rId2">
            <a:extLst>
              <a:ext uri="{28A0092B-C50C-407E-A947-70E740481C1C}">
                <a14:useLocalDpi xmlns:a14="http://schemas.microsoft.com/office/drawing/2010/main" val="0"/>
              </a:ext>
            </a:extLst>
          </a:blip>
          <a:srcRect l="10362" r="8393"/>
          <a:stretch/>
        </p:blipFill>
        <p:spPr>
          <a:xfrm>
            <a:off x="7341401" y="1821869"/>
            <a:ext cx="4083400" cy="2819173"/>
          </a:xfrm>
          <a:prstGeom prst="rect">
            <a:avLst/>
          </a:prstGeom>
        </p:spPr>
      </p:pic>
    </p:spTree>
    <p:extLst>
      <p:ext uri="{BB962C8B-B14F-4D97-AF65-F5344CB8AC3E}">
        <p14:creationId xmlns:p14="http://schemas.microsoft.com/office/powerpoint/2010/main" val="419027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0064" y="250031"/>
            <a:ext cx="9706135" cy="1055875"/>
          </a:xfrm>
        </p:spPr>
        <p:txBody>
          <a:bodyPr>
            <a:normAutofit fontScale="90000"/>
          </a:bodyPr>
          <a:lstStyle/>
          <a:p>
            <a:pPr>
              <a:spcAft>
                <a:spcPts val="600"/>
              </a:spcAft>
            </a:pPr>
            <a:r>
              <a:rPr lang="es" sz="4000" dirty="0">
                <a:latin typeface="Aptos" panose="020B0004020202020204" pitchFamily="34" charset="0"/>
                <a:cs typeface="Calibri" panose="020F0502020204030204" pitchFamily="34" charset="0"/>
              </a:rPr>
              <a:t>Manual de educación para la ciudadanía digital del Consejo de Europa</a:t>
            </a:r>
          </a:p>
        </p:txBody>
      </p:sp>
      <p:sp>
        <p:nvSpPr>
          <p:cNvPr id="3" name="Content Placeholder 2"/>
          <p:cNvSpPr>
            <a:spLocks noGrp="1"/>
          </p:cNvSpPr>
          <p:nvPr>
            <p:ph idx="1"/>
          </p:nvPr>
        </p:nvSpPr>
        <p:spPr>
          <a:xfrm>
            <a:off x="209521" y="1687118"/>
            <a:ext cx="6979519" cy="4778461"/>
          </a:xfrm>
        </p:spPr>
        <p:txBody>
          <a:bodyPr>
            <a:normAutofit fontScale="85000" lnSpcReduction="20000"/>
          </a:bodyPr>
          <a:lstStyle/>
          <a:p>
            <a:pPr>
              <a:spcAft>
                <a:spcPts val="600"/>
              </a:spcAft>
            </a:pPr>
            <a:r>
              <a:rPr lang="es" dirty="0">
                <a:latin typeface="Aptos" panose="020B0004020202020204" pitchFamily="34" charset="0"/>
              </a:rPr>
              <a:t>Las competencias de ciudadanía digital definen </a:t>
            </a:r>
            <a:r>
              <a:rPr lang="es" b="1" dirty="0">
                <a:latin typeface="Aptos" panose="020B0004020202020204" pitchFamily="34" charset="0"/>
              </a:rPr>
              <a:t>cómo actuamos e interactuamos en línea</a:t>
            </a:r>
            <a:r>
              <a:rPr lang="es" dirty="0">
                <a:latin typeface="Aptos" panose="020B0004020202020204" pitchFamily="34" charset="0"/>
              </a:rPr>
              <a:t>. Comprenden los valores, las actitudes, las habilidades, los conocimientos y la comprensión crítica necesarios para </a:t>
            </a:r>
            <a:r>
              <a:rPr lang="es" b="1" dirty="0">
                <a:latin typeface="Aptos" panose="020B0004020202020204" pitchFamily="34" charset="0"/>
              </a:rPr>
              <a:t>navegar de manera responsable en un mundo digital en constante evolución </a:t>
            </a:r>
            <a:r>
              <a:rPr lang="es" dirty="0">
                <a:latin typeface="Aptos" panose="020B0004020202020204" pitchFamily="34" charset="0"/>
              </a:rPr>
              <a:t>y para adaptar la tecnología a nuestras propias necesidades en lugar de dejarnos adaptar por ella.</a:t>
            </a:r>
          </a:p>
          <a:p>
            <a:pPr>
              <a:spcAft>
                <a:spcPts val="600"/>
              </a:spcAft>
            </a:pPr>
            <a:r>
              <a:rPr lang="es" dirty="0">
                <a:latin typeface="Aptos" panose="020B0004020202020204" pitchFamily="34" charset="0"/>
              </a:rPr>
              <a:t>Describe en profundidad las múltiples dimensiones que componen cada uno de los </a:t>
            </a:r>
            <a:r>
              <a:rPr lang="es" b="1" dirty="0">
                <a:latin typeface="Aptos" panose="020B0004020202020204" pitchFamily="34" charset="0"/>
              </a:rPr>
              <a:t>10 dominios de la ciudadanía digital </a:t>
            </a:r>
            <a:r>
              <a:rPr lang="es" dirty="0">
                <a:latin typeface="Aptos" panose="020B0004020202020204" pitchFamily="34" charset="0"/>
              </a:rPr>
              <a:t>e incluye una hoja informativa sobre cada dominio que proporciona ideas, buenas prácticas y referencias adicionales para ayudar a los educadores a desarrollar las competencias.</a:t>
            </a: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50095BF-4A6F-5568-DE81-820484416412}"/>
              </a:ext>
            </a:extLst>
          </p:cNvPr>
          <p:cNvPicPr>
            <a:picLocks noChangeAspect="1"/>
          </p:cNvPicPr>
          <p:nvPr/>
        </p:nvPicPr>
        <p:blipFill rotWithShape="1">
          <a:blip r:embed="rId2">
            <a:extLst>
              <a:ext uri="{28A0092B-C50C-407E-A947-70E740481C1C}">
                <a14:useLocalDpi xmlns:a14="http://schemas.microsoft.com/office/drawing/2010/main" val="0"/>
              </a:ext>
            </a:extLst>
          </a:blip>
          <a:srcRect l="10362" r="8393"/>
          <a:stretch/>
        </p:blipFill>
        <p:spPr>
          <a:xfrm>
            <a:off x="7341401" y="1821869"/>
            <a:ext cx="4083400" cy="2819173"/>
          </a:xfrm>
          <a:prstGeom prst="rect">
            <a:avLst/>
          </a:prstGeom>
        </p:spPr>
      </p:pic>
    </p:spTree>
    <p:extLst>
      <p:ext uri="{BB962C8B-B14F-4D97-AF65-F5344CB8AC3E}">
        <p14:creationId xmlns:p14="http://schemas.microsoft.com/office/powerpoint/2010/main" val="318084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2361" y="356538"/>
            <a:ext cx="10118047" cy="1037027"/>
          </a:xfrm>
        </p:spPr>
        <p:txBody>
          <a:bodyPr>
            <a:normAutofit fontScale="90000"/>
          </a:bodyPr>
          <a:lstStyle/>
          <a:p>
            <a:pPr>
              <a:spcAft>
                <a:spcPts val="600"/>
              </a:spcAft>
            </a:pPr>
            <a:r>
              <a:rPr lang="es" sz="4000" dirty="0">
                <a:latin typeface="Aptos" panose="020B0004020202020204" pitchFamily="34" charset="0"/>
                <a:cs typeface="Calibri" panose="020F0502020204030204" pitchFamily="34" charset="0"/>
              </a:rPr>
              <a:t>Manual de educación para la ciudadanía digital del Consejo de Europa: </a:t>
            </a:r>
            <a:r>
              <a:rPr lang="es" sz="3100" dirty="0">
                <a:solidFill>
                  <a:srgbClr val="FFAA5A"/>
                </a:solidFill>
                <a:latin typeface="Aptos" panose="020B0004020202020204" pitchFamily="34" charset="0"/>
                <a:cs typeface="Calibri" panose="020F0502020204030204" pitchFamily="34" charset="0"/>
              </a:rPr>
              <a:t>3 grupos para 10 dominios</a:t>
            </a:r>
            <a:endParaRPr lang="en-GB" sz="4000" dirty="0">
              <a:solidFill>
                <a:srgbClr val="FFAA5A"/>
              </a:solidFill>
              <a:latin typeface="Aptos" panose="020B0004020202020204" pitchFamily="34" charset="0"/>
              <a:cs typeface="Calibri" panose="020F0502020204030204" pitchFamily="34" charset="0"/>
            </a:endParaRPr>
          </a:p>
        </p:txBody>
      </p:sp>
      <p:sp>
        <p:nvSpPr>
          <p:cNvPr id="3" name="Content Placeholder 2"/>
          <p:cNvSpPr>
            <a:spLocks noGrp="1"/>
          </p:cNvSpPr>
          <p:nvPr>
            <p:ph idx="1"/>
          </p:nvPr>
        </p:nvSpPr>
        <p:spPr>
          <a:xfrm>
            <a:off x="465921" y="1677343"/>
            <a:ext cx="6771345" cy="4778461"/>
          </a:xfrm>
        </p:spPr>
        <p:txBody>
          <a:bodyPr>
            <a:normAutofit fontScale="85000" lnSpcReduction="20000"/>
          </a:bodyPr>
          <a:lstStyle/>
          <a:p>
            <a:pPr>
              <a:spcAft>
                <a:spcPts val="600"/>
              </a:spcAft>
            </a:pPr>
            <a:r>
              <a:rPr lang="es" b="1" dirty="0">
                <a:latin typeface="Aptos" panose="020B0004020202020204" pitchFamily="34" charset="0"/>
              </a:rPr>
              <a:t>Estar en línea </a:t>
            </a:r>
            <a:r>
              <a:rPr lang="es" dirty="0">
                <a:latin typeface="Aptos" panose="020B0004020202020204" pitchFamily="34" charset="0"/>
              </a:rPr>
              <a:t>incluye dominios que se relacionan con las competencias necesarias para acceder a la sociedad digital, expresarse libremente y utilizar las herramientas digitales de forma creativa y crítica.</a:t>
            </a:r>
          </a:p>
          <a:p>
            <a:pPr>
              <a:spcAft>
                <a:spcPts val="600"/>
              </a:spcAft>
            </a:pPr>
            <a:r>
              <a:rPr lang="es" b="1" dirty="0">
                <a:latin typeface="Aptos" panose="020B0004020202020204" pitchFamily="34" charset="0"/>
              </a:rPr>
              <a:t>El bienestar en línea </a:t>
            </a:r>
            <a:r>
              <a:rPr lang="es" dirty="0">
                <a:latin typeface="Aptos" panose="020B0004020202020204" pitchFamily="34" charset="0"/>
              </a:rPr>
              <a:t>incluye dominios relacionados con las competencias necesarias para participar positivamente en la sociedad digital y desarrollar una relación saludable con la tecnología.</a:t>
            </a:r>
          </a:p>
          <a:p>
            <a:pPr>
              <a:spcAft>
                <a:spcPts val="600"/>
              </a:spcAft>
            </a:pPr>
            <a:r>
              <a:rPr lang="es" b="1" dirty="0">
                <a:latin typeface="Aptos" panose="020B0004020202020204" pitchFamily="34" charset="0"/>
              </a:rPr>
              <a:t>Derechos en Línea </a:t>
            </a:r>
            <a:r>
              <a:rPr lang="es" dirty="0">
                <a:latin typeface="Aptos" panose="020B0004020202020204" pitchFamily="34" charset="0"/>
              </a:rPr>
              <a:t>incluye dominios relacionados con competencias relacionadas con los derechos y responsabilidades de los ciudadanos en sociedades complejas y diversas en un contexto digital, donde se protege la privacidad y se potencia la participación activa.</a:t>
            </a:r>
          </a:p>
        </p:txBody>
      </p:sp>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2">
            <a:extLst>
              <a:ext uri="{FF2B5EF4-FFF2-40B4-BE49-F238E27FC236}">
                <a16:creationId xmlns:a16="http://schemas.microsoft.com/office/drawing/2014/main" id="{965F2D46-15B5-3A47-B7B0-2FA071DA615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34" t="3073" r="10488" b="5723"/>
          <a:stretch/>
        </p:blipFill>
        <p:spPr bwMode="auto">
          <a:xfrm>
            <a:off x="7389627" y="1821869"/>
            <a:ext cx="4064544" cy="375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6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6117" y="1153572"/>
            <a:ext cx="4263389" cy="4461163"/>
          </a:xfrm>
        </p:spPr>
        <p:txBody>
          <a:bodyPr>
            <a:normAutofit/>
          </a:bodyPr>
          <a:lstStyle/>
          <a:p>
            <a:pPr>
              <a:spcAft>
                <a:spcPts val="600"/>
              </a:spcAft>
            </a:pPr>
            <a:r>
              <a:rPr lang="es" sz="4000" dirty="0">
                <a:solidFill>
                  <a:srgbClr val="FFFFFF"/>
                </a:solidFill>
                <a:latin typeface="Aptos" panose="020B0004020202020204" pitchFamily="34" charset="0"/>
                <a:cs typeface="Calibri" panose="020F0502020204030204" pitchFamily="34" charset="0"/>
              </a:rPr>
              <a:t>Adopción de herramientas digitales para el empoderamiento cívico</a:t>
            </a:r>
            <a:endParaRPr lang="en-US" sz="4000" dirty="0">
              <a:solidFill>
                <a:srgbClr val="FFFFFF"/>
              </a:solidFill>
              <a:latin typeface="Aptos" panose="020B0004020202020204" pitchFamily="34" charset="0"/>
              <a:cs typeface="Calibri" panose="020F05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704916" y="465440"/>
            <a:ext cx="6949440" cy="2373453"/>
          </a:xfrm>
        </p:spPr>
        <p:txBody>
          <a:bodyPr anchor="ctr">
            <a:normAutofit/>
          </a:bodyPr>
          <a:lstStyle/>
          <a:p>
            <a:pPr marL="0" indent="0" algn="ctr">
              <a:spcAft>
                <a:spcPts val="600"/>
              </a:spcAft>
              <a:buNone/>
            </a:pPr>
            <a:r>
              <a:rPr lang="es" sz="4000" b="1" dirty="0">
                <a:solidFill>
                  <a:srgbClr val="92BAB5"/>
                </a:solidFill>
                <a:latin typeface="Aptos" panose="020B0004020202020204" pitchFamily="34" charset="0"/>
              </a:rPr>
              <a:t>Su puerta de entrada a la ciudadanía digital y la democracia</a:t>
            </a:r>
          </a:p>
          <a:p>
            <a:pPr marL="0" indent="0" algn="ctr">
              <a:spcAft>
                <a:spcPts val="600"/>
              </a:spcAft>
              <a:buNone/>
            </a:pPr>
            <a:endParaRPr lang="en-US" sz="4000" i="0" dirty="0">
              <a:effectLst/>
              <a:latin typeface="Aptos" panose="020B0004020202020204" pitchFamily="34" charset="0"/>
            </a:endParaRPr>
          </a:p>
        </p:txBody>
      </p:sp>
      <p:pic>
        <p:nvPicPr>
          <p:cNvPr id="4" name="Εικόνα 4">
            <a:extLst>
              <a:ext uri="{FF2B5EF4-FFF2-40B4-BE49-F238E27FC236}">
                <a16:creationId xmlns:a16="http://schemas.microsoft.com/office/drawing/2014/main" id="{D804B4A4-0DA8-CAEA-5D41-395AE99D4B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3562" y="2838893"/>
            <a:ext cx="4982335" cy="2802564"/>
          </a:xfrm>
          <a:prstGeom prst="rect">
            <a:avLst/>
          </a:prstGeom>
        </p:spPr>
      </p:pic>
    </p:spTree>
    <p:extLst>
      <p:ext uri="{BB962C8B-B14F-4D97-AF65-F5344CB8AC3E}">
        <p14:creationId xmlns:p14="http://schemas.microsoft.com/office/powerpoint/2010/main" val="3415006672"/>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C39A8C05164174D8B0CC0E9EA7C08B6" ma:contentTypeVersion="15" ma:contentTypeDescription="Crear nuevo documento." ma:contentTypeScope="" ma:versionID="f705f402e8dddb31b35b2f3b47b04399">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98c73005377d771f87dd7fe60882c455"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74D5FD-8EA8-4822-B4C4-9623DE7C9BFA}"/>
</file>

<file path=customXml/itemProps2.xml><?xml version="1.0" encoding="utf-8"?>
<ds:datastoreItem xmlns:ds="http://schemas.openxmlformats.org/officeDocument/2006/customXml" ds:itemID="{6EF848C6-4E0C-402A-A95E-E3D7DC183E67}">
  <ds:schemaRefs>
    <ds:schemaRef ds:uri="http://schemas.microsoft.com/office/2006/metadata/properties"/>
    <ds:schemaRef ds:uri="http://schemas.microsoft.com/office/infopath/2007/PartnerControls"/>
    <ds:schemaRef ds:uri="86c132ca-d2ce-4f1f-9992-28ad6e1060fc"/>
    <ds:schemaRef ds:uri="48bc9dea-9bf6-49de-a95a-f1fa7fcbbbfa"/>
    <ds:schemaRef ds:uri="31b0f1b5-1a63-45f8-853b-22b3566b22e9"/>
    <ds:schemaRef ds:uri="c4569630-81ac-4fe0-a81e-3f9a2f8dc51d"/>
  </ds:schemaRefs>
</ds:datastoreItem>
</file>

<file path=customXml/itemProps3.xml><?xml version="1.0" encoding="utf-8"?>
<ds:datastoreItem xmlns:ds="http://schemas.openxmlformats.org/officeDocument/2006/customXml" ds:itemID="{57B6FB8F-8731-4CCA-8A18-D407D82921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TotalTime>
  <Words>2153</Words>
  <Application>Microsoft Office PowerPoint</Application>
  <PresentationFormat>Panorámica</PresentationFormat>
  <Paragraphs>87</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21</vt:i4>
      </vt:variant>
    </vt:vector>
  </HeadingPairs>
  <TitlesOfParts>
    <vt:vector size="29" baseType="lpstr">
      <vt:lpstr>Aptos</vt:lpstr>
      <vt:lpstr>Aptos Display</vt:lpstr>
      <vt:lpstr>Arial</vt:lpstr>
      <vt:lpstr>Calibri</vt:lpstr>
      <vt:lpstr>Cambria</vt:lpstr>
      <vt:lpstr>Wingdings</vt:lpstr>
      <vt:lpstr>Motív Office</vt:lpstr>
      <vt:lpstr>1_Motív Office</vt:lpstr>
      <vt:lpstr>Ciudadanía digital: Entendiendo la ciudadanía digital</vt:lpstr>
      <vt:lpstr>Entendiendo la ciudadanía digital</vt:lpstr>
      <vt:lpstr>El marco DigComp de la UE</vt:lpstr>
      <vt:lpstr>El marco DigComp de la UE 5 Áreas de competencia</vt:lpstr>
      <vt:lpstr>El marco DigComp de la UE</vt:lpstr>
      <vt:lpstr>Manual de educación para la ciudadanía digital del Consejo de Europa</vt:lpstr>
      <vt:lpstr>Manual de educación para la ciudadanía digital del Consejo de Europa</vt:lpstr>
      <vt:lpstr>Manual de educación para la ciudadanía digital del Consejo de Europa: 3 grupos para 10 dominios</vt:lpstr>
      <vt:lpstr>Adopción de herramientas digitales para el empoderamiento cívico</vt:lpstr>
      <vt:lpstr>La identidad del ciudadano digital</vt:lpstr>
      <vt:lpstr>Gobernanza digital y burocracia</vt:lpstr>
      <vt:lpstr>Participación en la democracia digital</vt:lpstr>
      <vt:lpstr>Plataformas de petición para el cambio</vt:lpstr>
      <vt:lpstr>Democracia mediante financiación colectiva</vt:lpstr>
      <vt:lpstr>Redes sociales y activismo</vt:lpstr>
      <vt:lpstr>Foros digitales locales para voces comunitarias</vt:lpstr>
      <vt:lpstr>Proporcionar retroalimentación sobre políticas de manera digital</vt:lpstr>
      <vt:lpstr>Tecnologías innovadoras en la democracia</vt:lpstr>
      <vt:lpstr>Identidad digital de la UE: un paso práctico hacia la ciudadanía digital</vt:lpstr>
      <vt:lpstr>Participar digitalmente en la democracia de la UE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Digital Resilience by Making Digital Wellbeing and Security Accessible to All 2022-2-SK01-KA220-ADU-000096888</dc:title>
  <dc:creator>Alexandros Koumanis</dc:creator>
  <cp:lastModifiedBy>aifed</cp:lastModifiedBy>
  <cp:revision>40</cp:revision>
  <dcterms:created xsi:type="dcterms:W3CDTF">2024-06-25T08:57:08Z</dcterms:created>
  <dcterms:modified xsi:type="dcterms:W3CDTF">2024-10-11T11:22:50Z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